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03" r:id="rId2"/>
    <p:sldMasterId id="2147483817" r:id="rId3"/>
  </p:sldMasterIdLst>
  <p:notesMasterIdLst>
    <p:notesMasterId r:id="rId24"/>
  </p:notesMasterIdLst>
  <p:sldIdLst>
    <p:sldId id="293" r:id="rId4"/>
    <p:sldId id="294" r:id="rId5"/>
    <p:sldId id="317" r:id="rId6"/>
    <p:sldId id="308" r:id="rId7"/>
    <p:sldId id="299" r:id="rId8"/>
    <p:sldId id="298" r:id="rId9"/>
    <p:sldId id="276" r:id="rId10"/>
    <p:sldId id="263" r:id="rId11"/>
    <p:sldId id="288" r:id="rId12"/>
    <p:sldId id="303" r:id="rId13"/>
    <p:sldId id="315" r:id="rId14"/>
    <p:sldId id="322" r:id="rId15"/>
    <p:sldId id="318" r:id="rId16"/>
    <p:sldId id="314" r:id="rId17"/>
    <p:sldId id="320" r:id="rId18"/>
    <p:sldId id="307" r:id="rId19"/>
    <p:sldId id="328" r:id="rId20"/>
    <p:sldId id="306" r:id="rId21"/>
    <p:sldId id="309" r:id="rId22"/>
    <p:sldId id="321" r:id="rId23"/>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39A"/>
    <a:srgbClr val="4BACC6"/>
    <a:srgbClr val="2ECCD0"/>
    <a:srgbClr val="DCF3F8"/>
    <a:srgbClr val="83D6E1"/>
    <a:srgbClr val="12444E"/>
    <a:srgbClr val="FFFFFF"/>
    <a:srgbClr val="E48A12"/>
    <a:srgbClr val="22BDDC"/>
    <a:srgbClr val="B5A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3750" autoAdjust="0"/>
  </p:normalViewPr>
  <p:slideViewPr>
    <p:cSldViewPr snapToGrid="0">
      <p:cViewPr>
        <p:scale>
          <a:sx n="90" d="100"/>
          <a:sy n="90" d="100"/>
        </p:scale>
        <p:origin x="2520"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21582" cy="495347"/>
          </a:xfrm>
          <a:prstGeom prst="rect">
            <a:avLst/>
          </a:prstGeom>
        </p:spPr>
        <p:txBody>
          <a:bodyPr vert="horz" lIns="90827" tIns="45414" rIns="90827" bIns="45414" rtlCol="0"/>
          <a:lstStyle>
            <a:lvl1pPr algn="l">
              <a:defRPr sz="1200"/>
            </a:lvl1pPr>
          </a:lstStyle>
          <a:p>
            <a:endParaRPr lang="en-GB"/>
          </a:p>
        </p:txBody>
      </p:sp>
      <p:sp>
        <p:nvSpPr>
          <p:cNvPr id="3" name="Date Placeholder 2"/>
          <p:cNvSpPr>
            <a:spLocks noGrp="1"/>
          </p:cNvSpPr>
          <p:nvPr>
            <p:ph type="dt" idx="1"/>
          </p:nvPr>
        </p:nvSpPr>
        <p:spPr>
          <a:xfrm>
            <a:off x="3818971" y="1"/>
            <a:ext cx="2921582" cy="495347"/>
          </a:xfrm>
          <a:prstGeom prst="rect">
            <a:avLst/>
          </a:prstGeom>
        </p:spPr>
        <p:txBody>
          <a:bodyPr vert="horz" lIns="90827" tIns="45414" rIns="90827" bIns="45414" rtlCol="0"/>
          <a:lstStyle>
            <a:lvl1pPr algn="r">
              <a:defRPr sz="1200"/>
            </a:lvl1pPr>
          </a:lstStyle>
          <a:p>
            <a:fld id="{AD3EF330-86EE-4A71-878E-627276D5F964}" type="datetimeFigureOut">
              <a:rPr lang="en-GB" smtClean="0"/>
              <a:t>09/12/2019</a:t>
            </a:fld>
            <a:endParaRPr lang="en-GB"/>
          </a:p>
        </p:txBody>
      </p:sp>
      <p:sp>
        <p:nvSpPr>
          <p:cNvPr id="4" name="Slide Image Placeholder 3"/>
          <p:cNvSpPr>
            <a:spLocks noGrp="1" noRot="1" noChangeAspect="1"/>
          </p:cNvSpPr>
          <p:nvPr>
            <p:ph type="sldImg" idx="2"/>
          </p:nvPr>
        </p:nvSpPr>
        <p:spPr>
          <a:xfrm>
            <a:off x="1150938" y="1235075"/>
            <a:ext cx="4440237" cy="3330575"/>
          </a:xfrm>
          <a:prstGeom prst="rect">
            <a:avLst/>
          </a:prstGeom>
          <a:noFill/>
          <a:ln w="12700">
            <a:solidFill>
              <a:prstClr val="black"/>
            </a:solidFill>
          </a:ln>
        </p:spPr>
        <p:txBody>
          <a:bodyPr vert="horz" lIns="90827" tIns="45414" rIns="90827" bIns="45414" rtlCol="0" anchor="ctr"/>
          <a:lstStyle/>
          <a:p>
            <a:endParaRPr lang="en-GB"/>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0827" tIns="45414" rIns="90827" bIns="454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7"/>
            <a:ext cx="2921582" cy="495346"/>
          </a:xfrm>
          <a:prstGeom prst="rect">
            <a:avLst/>
          </a:prstGeom>
        </p:spPr>
        <p:txBody>
          <a:bodyPr vert="horz" lIns="90827" tIns="45414" rIns="90827" bIns="45414"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6"/>
          </a:xfrm>
          <a:prstGeom prst="rect">
            <a:avLst/>
          </a:prstGeom>
        </p:spPr>
        <p:txBody>
          <a:bodyPr vert="horz" lIns="90827" tIns="45414" rIns="90827" bIns="45414" rtlCol="0" anchor="b"/>
          <a:lstStyle>
            <a:lvl1pPr algn="r">
              <a:defRPr sz="1200"/>
            </a:lvl1pPr>
          </a:lstStyle>
          <a:p>
            <a:fld id="{1CEB2930-9CF4-475E-B554-C0F4D4CF4DF8}" type="slidenum">
              <a:rPr lang="en-GB" smtClean="0"/>
              <a:t>‹#›</a:t>
            </a:fld>
            <a:endParaRPr lang="en-GB"/>
          </a:p>
        </p:txBody>
      </p:sp>
    </p:spTree>
    <p:extLst>
      <p:ext uri="{BB962C8B-B14F-4D97-AF65-F5344CB8AC3E}">
        <p14:creationId xmlns:p14="http://schemas.microsoft.com/office/powerpoint/2010/main" val="85295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1235075"/>
            <a:ext cx="4440237"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8274">
              <a:defRPr/>
            </a:pPr>
            <a:fld id="{5EF00A87-77B9-4372-8F89-E17ACE83D287}" type="slidenum">
              <a:rPr lang="en-GB">
                <a:solidFill>
                  <a:prstClr val="black"/>
                </a:solidFill>
                <a:latin typeface="Calibri"/>
              </a:rPr>
              <a:pPr defTabSz="908274">
                <a:defRPr/>
              </a:pPr>
              <a:t>8</a:t>
            </a:fld>
            <a:endParaRPr lang="en-GB">
              <a:solidFill>
                <a:prstClr val="black"/>
              </a:solidFill>
              <a:latin typeface="Calibri"/>
            </a:endParaRPr>
          </a:p>
        </p:txBody>
      </p:sp>
    </p:spTree>
    <p:extLst>
      <p:ext uri="{BB962C8B-B14F-4D97-AF65-F5344CB8AC3E}">
        <p14:creationId xmlns:p14="http://schemas.microsoft.com/office/powerpoint/2010/main" val="420788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dirty="0"/>
              <a:t>The purpose of this exercise is to think about aspects of your life that represent how you and others see you.  </a:t>
            </a:r>
          </a:p>
          <a:p>
            <a:endParaRPr lang="en-GB" sz="900" b="1" dirty="0"/>
          </a:p>
          <a:p>
            <a:r>
              <a:rPr lang="en-GB" sz="900" b="1" dirty="0"/>
              <a:t>Facilitation points trainers may which to adapt:</a:t>
            </a:r>
          </a:p>
          <a:p>
            <a:endParaRPr lang="en-GB" sz="900" dirty="0"/>
          </a:p>
          <a:p>
            <a:r>
              <a:rPr lang="en-GB" sz="900" dirty="0"/>
              <a:t>The aspects you have identified within the exercise are the meaningful components that make you who you are……they may be a mother, looking after pets, enjoying your career, or enjoying a particular hobby. If any of those components are taken away it could negatively affect your sense of self. </a:t>
            </a:r>
          </a:p>
          <a:p>
            <a:endParaRPr lang="en-GB" sz="900" dirty="0"/>
          </a:p>
          <a:p>
            <a:r>
              <a:rPr lang="en-GB" sz="900" dirty="0"/>
              <a:t>For a person who is experiencing ill health – they can often feel a overwhelmed by their illness:</a:t>
            </a:r>
          </a:p>
          <a:p>
            <a:endParaRPr lang="en-GB" sz="900" dirty="0"/>
          </a:p>
          <a:p>
            <a:r>
              <a:rPr lang="en-GB" sz="900" b="1" dirty="0"/>
              <a:t>Identity</a:t>
            </a:r>
            <a:r>
              <a:rPr lang="en-GB" sz="900" dirty="0"/>
              <a:t> – they may feel like they are being seen as a ‘condition’ rather than as a person who is unwell.</a:t>
            </a:r>
          </a:p>
          <a:p>
            <a:r>
              <a:rPr lang="en-GB" sz="900" b="1" dirty="0"/>
              <a:t>Hope and optimism </a:t>
            </a:r>
            <a:r>
              <a:rPr lang="en-GB" sz="900" dirty="0"/>
              <a:t>– service users may not be at a stage (perhaps early on in their recovery) where they have much hope or optimism. Healthcare professionals can support service users by being there for them and carrying this for them.  </a:t>
            </a:r>
          </a:p>
          <a:p>
            <a:r>
              <a:rPr lang="en-GB" sz="900" b="1" dirty="0"/>
              <a:t>Meaning and Purpose </a:t>
            </a:r>
            <a:r>
              <a:rPr lang="en-GB" sz="900" dirty="0"/>
              <a:t>– the reason’s to get better. This needs to be lead by the person but is linked to a person’s identity. </a:t>
            </a:r>
          </a:p>
          <a:p>
            <a:r>
              <a:rPr lang="en-GB" sz="900" b="1" dirty="0"/>
              <a:t>Empowerment </a:t>
            </a:r>
            <a:r>
              <a:rPr lang="en-GB" sz="900" dirty="0"/>
              <a:t>- How would service users recognised they have improved in their recovery? What is meaningful to them? For example would it be attending their regular bingo class they used to enjoy.  </a:t>
            </a:r>
          </a:p>
          <a:p>
            <a:r>
              <a:rPr lang="en-GB" sz="900" b="1" dirty="0"/>
              <a:t>Connectedness </a:t>
            </a:r>
            <a:r>
              <a:rPr lang="en-GB" sz="900" dirty="0"/>
              <a:t>– the person experiencing ill health needs to want this </a:t>
            </a:r>
          </a:p>
        </p:txBody>
      </p:sp>
      <p:sp>
        <p:nvSpPr>
          <p:cNvPr id="4" name="Slide Number Placeholder 3"/>
          <p:cNvSpPr>
            <a:spLocks noGrp="1"/>
          </p:cNvSpPr>
          <p:nvPr>
            <p:ph type="sldNum" sz="quarter" idx="5"/>
          </p:nvPr>
        </p:nvSpPr>
        <p:spPr/>
        <p:txBody>
          <a:bodyPr/>
          <a:lstStyle/>
          <a:p>
            <a:fld id="{1CEB2930-9CF4-475E-B554-C0F4D4CF4DF8}" type="slidenum">
              <a:rPr lang="en-GB" smtClean="0"/>
              <a:t>12</a:t>
            </a:fld>
            <a:endParaRPr lang="en-GB"/>
          </a:p>
        </p:txBody>
      </p:sp>
    </p:spTree>
    <p:extLst>
      <p:ext uri="{BB962C8B-B14F-4D97-AF65-F5344CB8AC3E}">
        <p14:creationId xmlns:p14="http://schemas.microsoft.com/office/powerpoint/2010/main" val="225268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EB2930-9CF4-475E-B554-C0F4D4CF4DF8}" type="slidenum">
              <a:rPr lang="en-GB" smtClean="0"/>
              <a:t>18</a:t>
            </a:fld>
            <a:endParaRPr lang="en-GB"/>
          </a:p>
        </p:txBody>
      </p:sp>
    </p:spTree>
    <p:extLst>
      <p:ext uri="{BB962C8B-B14F-4D97-AF65-F5344CB8AC3E}">
        <p14:creationId xmlns:p14="http://schemas.microsoft.com/office/powerpoint/2010/main" val="3208346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8" name="Rectangle 17"/>
          <p:cNvSpPr/>
          <p:nvPr userDrawn="1"/>
        </p:nvSpPr>
        <p:spPr>
          <a:xfrm>
            <a:off x="0" y="5085183"/>
            <a:ext cx="914400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7"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6" name="Rectangle 15"/>
          <p:cNvSpPr/>
          <p:nvPr userDrawn="1"/>
        </p:nvSpPr>
        <p:spPr>
          <a:xfrm>
            <a:off x="0" y="6381331"/>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5" y="6486757"/>
            <a:ext cx="8956724" cy="307777"/>
          </a:xfrm>
          <a:prstGeom prst="rect">
            <a:avLst/>
          </a:prstGeom>
          <a:noFill/>
        </p:spPr>
        <p:txBody>
          <a:bodyPr wrap="square" rtlCol="0">
            <a:spAutoFit/>
          </a:bodyPr>
          <a:lstStyle/>
          <a:p>
            <a:r>
              <a:rPr lang="en-US" sz="1400" b="1" dirty="0">
                <a:solidFill>
                  <a:prstClr val="white"/>
                </a:solidFill>
              </a:rPr>
              <a:t>Working in partnership to improve services for Londoners</a:t>
            </a:r>
          </a:p>
        </p:txBody>
      </p:sp>
      <p:pic>
        <p:nvPicPr>
          <p:cNvPr id="1026"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3651" t="34326" b="34061"/>
          <a:stretch/>
        </p:blipFill>
        <p:spPr bwMode="auto">
          <a:xfrm>
            <a:off x="107504" y="172243"/>
            <a:ext cx="3108649" cy="7271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userDrawn="1"/>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srgbClr val="3F3F3F"/>
              </a:solidFill>
            </a:endParaRPr>
          </a:p>
        </p:txBody>
      </p:sp>
      <p:pic>
        <p:nvPicPr>
          <p:cNvPr id="2" name="Picture 2" descr="\\Nhsl-s-fil-01\atos\CB N Drive\2.0 Medical\Strategic Clinical Networks\Comms\Logo\London Clinical Networks\Office Use\logo-londonscn.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5680"/>
          <a:stretch/>
        </p:blipFill>
        <p:spPr bwMode="auto">
          <a:xfrm>
            <a:off x="7434964" y="26366"/>
            <a:ext cx="1443222" cy="101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1085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a:solidFill>
                  <a:prstClr val="white"/>
                </a:solidFill>
              </a:rPr>
              <a:t>Working in partnership to improve services for Londoners</a:t>
            </a: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51851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153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869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39443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86326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a:solidFill>
                  <a:prstClr val="white"/>
                </a:solidFill>
              </a:rPr>
              <a:t>Working in partnership to improve services for Londoners</a:t>
            </a: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20740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1338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3473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123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860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49454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a:solidFill>
                  <a:prstClr val="white"/>
                </a:solidFill>
              </a:rPr>
              <a:t>Working in partnership to improve services for Londoners</a:t>
            </a: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42777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2015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8074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74900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08168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a:solidFill>
                  <a:prstClr val="white"/>
                </a:solidFill>
              </a:rPr>
              <a:t>Working in partnership to improve services for Londoners</a:t>
            </a: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4190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1355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5266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5823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7991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7758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a:solidFill>
                  <a:prstClr val="white"/>
                </a:solidFill>
              </a:rPr>
              <a:t>Working in partnership to improve services for Londoners</a:t>
            </a: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20794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a:solidFill>
                  <a:prstClr val="white"/>
                </a:solidFill>
              </a:rPr>
              <a:t>Working in partnership to improve services for Londoners</a:t>
            </a: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06054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i="1" dirty="0">
                <a:solidFill>
                  <a:prstClr val="white"/>
                </a:solidFill>
              </a:rPr>
              <a:t>Working in partnership to improve services for Londoners</a:t>
            </a: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05041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6"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p:nvPr userDrawn="1"/>
        </p:nvSpPr>
        <p:spPr>
          <a:xfrm>
            <a:off x="0" y="6381331"/>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3651" t="34326" b="34061"/>
          <a:stretch/>
        </p:blipFill>
        <p:spPr bwMode="auto">
          <a:xfrm>
            <a:off x="107504" y="172243"/>
            <a:ext cx="3108649" cy="727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ndon Clinical Networks COL-NO BACKGR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6388" y="172244"/>
            <a:ext cx="1812784" cy="7271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07505" y="6486757"/>
            <a:ext cx="8956724" cy="307777"/>
          </a:xfrm>
          <a:prstGeom prst="rect">
            <a:avLst/>
          </a:prstGeom>
          <a:noFill/>
        </p:spPr>
        <p:txBody>
          <a:bodyPr wrap="square" rtlCol="0">
            <a:spAutoFit/>
          </a:bodyPr>
          <a:lstStyle/>
          <a:p>
            <a:r>
              <a:rPr lang="en-US" sz="1400" b="1" dirty="0">
                <a:solidFill>
                  <a:prstClr val="white"/>
                </a:solidFill>
              </a:rPr>
              <a:t>Working in partnership to improve services for Londoners</a:t>
            </a:r>
          </a:p>
        </p:txBody>
      </p:sp>
    </p:spTree>
    <p:extLst>
      <p:ext uri="{BB962C8B-B14F-4D97-AF65-F5344CB8AC3E}">
        <p14:creationId xmlns:p14="http://schemas.microsoft.com/office/powerpoint/2010/main" val="2114906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4D7F1-9CC7-45BB-8E30-940C44133B7A}"/>
              </a:ext>
            </a:extLst>
          </p:cNvPr>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0037DCA3-74F6-4CD9-9EDF-0B6B35079E52}" type="datetimeFigureOut">
              <a:rPr lang="en-GB"/>
              <a:pPr>
                <a:defRPr/>
              </a:pPr>
              <a:t>09/12/2019</a:t>
            </a:fld>
            <a:endParaRPr lang="en-GB"/>
          </a:p>
        </p:txBody>
      </p:sp>
      <p:sp>
        <p:nvSpPr>
          <p:cNvPr id="5" name="Footer Placeholder 4">
            <a:extLst>
              <a:ext uri="{FF2B5EF4-FFF2-40B4-BE49-F238E27FC236}">
                <a16:creationId xmlns:a16="http://schemas.microsoft.com/office/drawing/2014/main" id="{F986405F-0045-46AB-82F6-4E91C0FBC1BF}"/>
              </a:ext>
            </a:extLst>
          </p:cNvPr>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en-GB"/>
          </a:p>
        </p:txBody>
      </p:sp>
    </p:spTree>
    <p:extLst>
      <p:ext uri="{BB962C8B-B14F-4D97-AF65-F5344CB8AC3E}">
        <p14:creationId xmlns:p14="http://schemas.microsoft.com/office/powerpoint/2010/main" val="1913023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46FEC-CDDB-44EE-8298-B10A2D36D513}"/>
              </a:ext>
            </a:extLst>
          </p:cNvPr>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E0D19B7D-8AEE-4E5D-BCAD-623AE5DFCBB7}" type="datetimeFigureOut">
              <a:rPr lang="en-GB"/>
              <a:pPr>
                <a:defRPr/>
              </a:pPr>
              <a:t>09/12/2019</a:t>
            </a:fld>
            <a:endParaRPr lang="en-GB"/>
          </a:p>
        </p:txBody>
      </p:sp>
      <p:sp>
        <p:nvSpPr>
          <p:cNvPr id="5" name="Footer Placeholder 4">
            <a:extLst>
              <a:ext uri="{FF2B5EF4-FFF2-40B4-BE49-F238E27FC236}">
                <a16:creationId xmlns:a16="http://schemas.microsoft.com/office/drawing/2014/main" id="{1A75C276-DA36-40F8-A796-67DC3C08E1A1}"/>
              </a:ext>
            </a:extLst>
          </p:cNvPr>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5A9E329-C6EF-4C82-A59C-73CBE9A24277}"/>
              </a:ext>
            </a:extLst>
          </p:cNvPr>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23920F33-666C-4484-9DCB-14334C16124F}" type="slidenum">
              <a:rPr lang="en-GB" altLang="en-US"/>
              <a:pPr/>
              <a:t>‹#›</a:t>
            </a:fld>
            <a:endParaRPr lang="en-GB" altLang="en-US"/>
          </a:p>
        </p:txBody>
      </p:sp>
    </p:spTree>
    <p:extLst>
      <p:ext uri="{BB962C8B-B14F-4D97-AF65-F5344CB8AC3E}">
        <p14:creationId xmlns:p14="http://schemas.microsoft.com/office/powerpoint/2010/main" val="3079313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433E1-B461-4305-B823-FF98F560BD61}"/>
              </a:ext>
            </a:extLst>
          </p:cNvPr>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2FD8EE6C-2431-4794-9BD1-6BDBEEE0FEA2}" type="datetimeFigureOut">
              <a:rPr lang="en-GB"/>
              <a:pPr>
                <a:defRPr/>
              </a:pPr>
              <a:t>09/12/2019</a:t>
            </a:fld>
            <a:endParaRPr lang="en-GB"/>
          </a:p>
        </p:txBody>
      </p:sp>
      <p:sp>
        <p:nvSpPr>
          <p:cNvPr id="5" name="Footer Placeholder 4">
            <a:extLst>
              <a:ext uri="{FF2B5EF4-FFF2-40B4-BE49-F238E27FC236}">
                <a16:creationId xmlns:a16="http://schemas.microsoft.com/office/drawing/2014/main" id="{DD4FAD7F-E027-44A4-9A32-79AF1F2D2CB1}"/>
              </a:ext>
            </a:extLst>
          </p:cNvPr>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8E7B5251-4908-465E-B4FB-EB7F94FA0DB2}"/>
              </a:ext>
            </a:extLst>
          </p:cNvPr>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663FA94B-6DB7-46B1-872A-51F160EDD183}" type="slidenum">
              <a:rPr lang="en-GB" altLang="en-US"/>
              <a:pPr/>
              <a:t>‹#›</a:t>
            </a:fld>
            <a:endParaRPr lang="en-GB" altLang="en-US"/>
          </a:p>
        </p:txBody>
      </p:sp>
    </p:spTree>
    <p:extLst>
      <p:ext uri="{BB962C8B-B14F-4D97-AF65-F5344CB8AC3E}">
        <p14:creationId xmlns:p14="http://schemas.microsoft.com/office/powerpoint/2010/main" val="2154652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1AB9E9-E3E8-43F5-9579-94995DDB26E8}"/>
              </a:ext>
            </a:extLst>
          </p:cNvPr>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2066B239-2B97-4FA4-A012-B4E3EC57DEEC}" type="datetimeFigureOut">
              <a:rPr lang="en-GB"/>
              <a:pPr>
                <a:defRPr/>
              </a:pPr>
              <a:t>09/12/2019</a:t>
            </a:fld>
            <a:endParaRPr lang="en-GB"/>
          </a:p>
        </p:txBody>
      </p:sp>
      <p:sp>
        <p:nvSpPr>
          <p:cNvPr id="6" name="Footer Placeholder 5">
            <a:extLst>
              <a:ext uri="{FF2B5EF4-FFF2-40B4-BE49-F238E27FC236}">
                <a16:creationId xmlns:a16="http://schemas.microsoft.com/office/drawing/2014/main" id="{A08B9AB5-3E74-4751-8CAF-F39956F037EE}"/>
              </a:ext>
            </a:extLst>
          </p:cNvPr>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37E91DD6-BF32-4D37-A09C-12619B821EF7}"/>
              </a:ext>
            </a:extLst>
          </p:cNvPr>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C9B37773-467D-4140-98B4-920BB4ACCF80}" type="slidenum">
              <a:rPr lang="en-GB" altLang="en-US"/>
              <a:pPr/>
              <a:t>‹#›</a:t>
            </a:fld>
            <a:endParaRPr lang="en-GB" altLang="en-US"/>
          </a:p>
        </p:txBody>
      </p:sp>
    </p:spTree>
    <p:extLst>
      <p:ext uri="{BB962C8B-B14F-4D97-AF65-F5344CB8AC3E}">
        <p14:creationId xmlns:p14="http://schemas.microsoft.com/office/powerpoint/2010/main" val="2945241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144C5F-F286-4B7E-A0CE-ECBB26D9EBA4}"/>
              </a:ext>
            </a:extLst>
          </p:cNvPr>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C6876022-8DBE-4EF9-A3F2-2BF375CE1F7C}" type="datetimeFigureOut">
              <a:rPr lang="en-GB"/>
              <a:pPr>
                <a:defRPr/>
              </a:pPr>
              <a:t>09/12/2019</a:t>
            </a:fld>
            <a:endParaRPr lang="en-GB"/>
          </a:p>
        </p:txBody>
      </p:sp>
      <p:sp>
        <p:nvSpPr>
          <p:cNvPr id="8" name="Slide Number Placeholder 8">
            <a:extLst>
              <a:ext uri="{FF2B5EF4-FFF2-40B4-BE49-F238E27FC236}">
                <a16:creationId xmlns:a16="http://schemas.microsoft.com/office/drawing/2014/main" id="{D02B15D7-2E8F-4C17-8F38-C2C211C7155D}"/>
              </a:ext>
            </a:extLst>
          </p:cNvPr>
          <p:cNvSpPr>
            <a:spLocks noGrp="1"/>
          </p:cNvSpPr>
          <p:nvPr>
            <p:ph type="sldNum" sz="quarter" idx="11"/>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87E5B198-D658-4A91-9C0F-08A81535EF25}" type="slidenum">
              <a:rPr lang="en-GB" altLang="en-US"/>
              <a:pPr/>
              <a:t>‹#›</a:t>
            </a:fld>
            <a:endParaRPr lang="en-GB" altLang="en-US"/>
          </a:p>
        </p:txBody>
      </p:sp>
    </p:spTree>
    <p:extLst>
      <p:ext uri="{BB962C8B-B14F-4D97-AF65-F5344CB8AC3E}">
        <p14:creationId xmlns:p14="http://schemas.microsoft.com/office/powerpoint/2010/main" val="760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85723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C0FDEB-AC84-4C75-AC4A-116914CB9C8D}"/>
              </a:ext>
            </a:extLst>
          </p:cNvPr>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A26A99BB-638B-48FA-94B6-B34C9668400A}" type="datetimeFigureOut">
              <a:rPr lang="en-GB"/>
              <a:pPr>
                <a:defRPr/>
              </a:pPr>
              <a:t>09/12/2019</a:t>
            </a:fld>
            <a:endParaRPr lang="en-GB"/>
          </a:p>
        </p:txBody>
      </p:sp>
      <p:sp>
        <p:nvSpPr>
          <p:cNvPr id="4" name="Footer Placeholder 3">
            <a:extLst>
              <a:ext uri="{FF2B5EF4-FFF2-40B4-BE49-F238E27FC236}">
                <a16:creationId xmlns:a16="http://schemas.microsoft.com/office/drawing/2014/main" id="{A947515A-E7FD-4A2E-AF2B-DA1B0D20BF89}"/>
              </a:ext>
            </a:extLst>
          </p:cNvPr>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C365ED10-4397-4C0A-9BD3-3128E215DE2A}"/>
              </a:ext>
            </a:extLst>
          </p:cNvPr>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2EA17CA7-D40F-406A-95DD-EAB64CFB7D4A}" type="slidenum">
              <a:rPr lang="en-GB" altLang="en-US"/>
              <a:pPr/>
              <a:t>‹#›</a:t>
            </a:fld>
            <a:endParaRPr lang="en-GB" altLang="en-US"/>
          </a:p>
        </p:txBody>
      </p:sp>
    </p:spTree>
    <p:extLst>
      <p:ext uri="{BB962C8B-B14F-4D97-AF65-F5344CB8AC3E}">
        <p14:creationId xmlns:p14="http://schemas.microsoft.com/office/powerpoint/2010/main" val="649385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D64EB5-E5DC-4471-B112-CBE291EB7D90}"/>
              </a:ext>
            </a:extLst>
          </p:cNvPr>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92AE5599-12B1-4735-8DC1-471451AC9728}" type="datetimeFigureOut">
              <a:rPr lang="en-GB"/>
              <a:pPr>
                <a:defRPr/>
              </a:pPr>
              <a:t>09/12/2019</a:t>
            </a:fld>
            <a:endParaRPr lang="en-GB"/>
          </a:p>
        </p:txBody>
      </p:sp>
      <p:sp>
        <p:nvSpPr>
          <p:cNvPr id="3" name="Footer Placeholder 2">
            <a:extLst>
              <a:ext uri="{FF2B5EF4-FFF2-40B4-BE49-F238E27FC236}">
                <a16:creationId xmlns:a16="http://schemas.microsoft.com/office/drawing/2014/main" id="{8E956949-1D1F-46EC-8C1A-EB508074889B}"/>
              </a:ext>
            </a:extLst>
          </p:cNvPr>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en-GB"/>
          </a:p>
        </p:txBody>
      </p:sp>
      <p:sp>
        <p:nvSpPr>
          <p:cNvPr id="4" name="Slide Number Placeholder 3">
            <a:extLst>
              <a:ext uri="{FF2B5EF4-FFF2-40B4-BE49-F238E27FC236}">
                <a16:creationId xmlns:a16="http://schemas.microsoft.com/office/drawing/2014/main" id="{56C34DBB-0F72-4427-91B3-951FA98C9A9E}"/>
              </a:ext>
            </a:extLst>
          </p:cNvPr>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9F724AEC-FEC3-4741-A5DF-DDB6B5F5AC17}" type="slidenum">
              <a:rPr lang="en-GB" altLang="en-US"/>
              <a:pPr/>
              <a:t>‹#›</a:t>
            </a:fld>
            <a:endParaRPr lang="en-GB" altLang="en-US"/>
          </a:p>
        </p:txBody>
      </p:sp>
    </p:spTree>
    <p:extLst>
      <p:ext uri="{BB962C8B-B14F-4D97-AF65-F5344CB8AC3E}">
        <p14:creationId xmlns:p14="http://schemas.microsoft.com/office/powerpoint/2010/main" val="2499368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744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186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7133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6662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ingle Column Content">
    <p:spTree>
      <p:nvGrpSpPr>
        <p:cNvPr id="1" name=""/>
        <p:cNvGrpSpPr/>
        <p:nvPr/>
      </p:nvGrpSpPr>
      <p:grpSpPr>
        <a:xfrm>
          <a:off x="0" y="0"/>
          <a:ext cx="0" cy="0"/>
          <a:chOff x="0" y="0"/>
          <a:chExt cx="0" cy="0"/>
        </a:xfrm>
      </p:grpSpPr>
      <p:sp>
        <p:nvSpPr>
          <p:cNvPr id="8" name="Content Placeholder 7"/>
          <p:cNvSpPr>
            <a:spLocks noGrp="1"/>
          </p:cNvSpPr>
          <p:nvPr>
            <p:ph sz="quarter" idx="14"/>
          </p:nvPr>
        </p:nvSpPr>
        <p:spPr bwMode="gray">
          <a:xfrm>
            <a:off x="507703" y="1337626"/>
            <a:ext cx="8117745" cy="4833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07702" y="643621"/>
            <a:ext cx="8116387" cy="555079"/>
          </a:xfrm>
        </p:spPr>
        <p:txBody>
          <a:bodyPr/>
          <a:lstStyle>
            <a:lvl1pPr>
              <a:lnSpc>
                <a:spcPct val="90000"/>
              </a:lnSpc>
              <a:defRPr/>
            </a:lvl1pPr>
          </a:lstStyle>
          <a:p>
            <a:r>
              <a:rPr lang="en-US"/>
              <a:t>Click to edit Master title style</a:t>
            </a:r>
            <a:endParaRPr lang="en-GB" dirty="0"/>
          </a:p>
        </p:txBody>
      </p:sp>
    </p:spTree>
    <p:extLst>
      <p:ext uri="{BB962C8B-B14F-4D97-AF65-F5344CB8AC3E}">
        <p14:creationId xmlns:p14="http://schemas.microsoft.com/office/powerpoint/2010/main" val="1366719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Single Column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7702" y="643621"/>
            <a:ext cx="8116387" cy="555079"/>
          </a:xfrm>
        </p:spPr>
        <p:txBody>
          <a:bodyPr/>
          <a:lstStyle>
            <a:lvl1pPr>
              <a:lnSpc>
                <a:spcPct val="90000"/>
              </a:lnSpc>
              <a:defRPr/>
            </a:lvl1pPr>
          </a:lstStyle>
          <a:p>
            <a:r>
              <a:rPr lang="en-US"/>
              <a:t>Click to edit Master title style</a:t>
            </a:r>
            <a:endParaRPr lang="en-GB" dirty="0"/>
          </a:p>
        </p:txBody>
      </p:sp>
    </p:spTree>
    <p:extLst>
      <p:ext uri="{BB962C8B-B14F-4D97-AF65-F5344CB8AC3E}">
        <p14:creationId xmlns:p14="http://schemas.microsoft.com/office/powerpoint/2010/main" val="1403032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4" name="Picture 3" descr="NHS logo top right, with Five Year Forward View and hashtag future NHS on blue diamond background" titl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467" t="1872" b="87848"/>
          <a:stretch/>
        </p:blipFill>
        <p:spPr>
          <a:xfrm>
            <a:off x="7762317" y="0"/>
            <a:ext cx="1381684" cy="685800"/>
          </a:xfrm>
          <a:prstGeom prst="rect">
            <a:avLst/>
          </a:prstGeom>
        </p:spPr>
      </p:pic>
      <p:sp>
        <p:nvSpPr>
          <p:cNvPr id="21" name="Rectangle 20"/>
          <p:cNvSpPr/>
          <p:nvPr userDrawn="1"/>
        </p:nvSpPr>
        <p:spPr>
          <a:xfrm>
            <a:off x="457205" y="645979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3" name="Slide Number Placeholder 5">
            <a:extLst>
              <a:ext uri="{FF2B5EF4-FFF2-40B4-BE49-F238E27FC236}">
                <a16:creationId xmlns:a16="http://schemas.microsoft.com/office/drawing/2014/main" id="{72B56A7F-EDF9-448B-A5D8-3756CB2BD47E}"/>
              </a:ext>
            </a:extLst>
          </p:cNvPr>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55FB6-8BBD-43B2-BA4B-3A10DB133A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546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2B56A7F-EDF9-448B-A5D8-3756CB2BD47E}"/>
              </a:ext>
            </a:extLst>
          </p:cNvPr>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55FB6-8BBD-43B2-BA4B-3A10DB133A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673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28726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a:xfrm>
            <a:off x="6926646" y="6554175"/>
            <a:ext cx="2133600" cy="365125"/>
          </a:xfrm>
          <a:prstGeom prst="rect">
            <a:avLst/>
          </a:prstGeom>
        </p:spPr>
        <p:txBody>
          <a:bodyPr/>
          <a:lstStyle/>
          <a:p>
            <a:fld id="{52B5F00D-495D-46AD-849E-2B7550B6067E}" type="slidenum">
              <a:rPr lang="en-GB" smtClean="0">
                <a:solidFill>
                  <a:srgbClr val="0072C6"/>
                </a:solidFill>
              </a:rPr>
              <a:pPr/>
              <a:t>‹#›</a:t>
            </a:fld>
            <a:endParaRPr lang="en-GB">
              <a:solidFill>
                <a:srgbClr val="0072C6"/>
              </a:solidFill>
            </a:endParaRPr>
          </a:p>
        </p:txBody>
      </p:sp>
    </p:spTree>
    <p:extLst>
      <p:ext uri="{BB962C8B-B14F-4D97-AF65-F5344CB8AC3E}">
        <p14:creationId xmlns:p14="http://schemas.microsoft.com/office/powerpoint/2010/main" val="50699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7"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7" y="6165304"/>
            <a:ext cx="8587556" cy="369332"/>
          </a:xfrm>
          <a:prstGeom prst="rect">
            <a:avLst/>
          </a:prstGeom>
          <a:noFill/>
        </p:spPr>
        <p:txBody>
          <a:bodyPr wrap="square" rtlCol="0">
            <a:spAutoFit/>
          </a:bodyPr>
          <a:lstStyle/>
          <a:p>
            <a:r>
              <a:rPr lang="en-GB" i="1" dirty="0">
                <a:solidFill>
                  <a:prstClr val="white"/>
                </a:solidFill>
              </a:rPr>
              <a:t>Working in partnership to improve services for Londoners</a:t>
            </a:r>
          </a:p>
        </p:txBody>
      </p:sp>
      <p:cxnSp>
        <p:nvCxnSpPr>
          <p:cNvPr id="6" name="Straight Connector 5"/>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2898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785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581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9528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30"/>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213011624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2EA5469-585F-4C4A-B9B6-A090331911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766D209F-BAAD-4BAE-8C95-F16571F46FAD}"/>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323654800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9"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itle Placeholder 1"/>
          <p:cNvSpPr>
            <a:spLocks noGrp="1"/>
          </p:cNvSpPr>
          <p:nvPr>
            <p:ph type="title"/>
          </p:nvPr>
        </p:nvSpPr>
        <p:spPr>
          <a:xfrm>
            <a:off x="457207" y="404667"/>
            <a:ext cx="7356815"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sp>
        <p:nvSpPr>
          <p:cNvPr id="5" name="Slide Number Placeholder 5">
            <a:extLst>
              <a:ext uri="{FF2B5EF4-FFF2-40B4-BE49-F238E27FC236}">
                <a16:creationId xmlns:a16="http://schemas.microsoft.com/office/drawing/2014/main" id="{72B56A7F-EDF9-448B-A5D8-3756CB2BD47E}"/>
              </a:ext>
            </a:extLst>
          </p:cNvPr>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55FB6-8BBD-43B2-BA4B-3A10DB133A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100472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6.sv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svg"/><Relationship Id="rId31" Type="http://schemas.openxmlformats.org/officeDocument/2006/relationships/image" Target="../media/image34.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svg"/><Relationship Id="rId30" Type="http://schemas.openxmlformats.org/officeDocument/2006/relationships/image" Target="../media/image33.png"/></Relationships>
</file>

<file path=ppt/slides/_rels/slide1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95.svg"/><Relationship Id="rId7" Type="http://schemas.openxmlformats.org/officeDocument/2006/relationships/image" Target="../media/image99.svg"/><Relationship Id="rId12" Type="http://schemas.openxmlformats.org/officeDocument/2006/relationships/image" Target="../media/image104.png"/><Relationship Id="rId2" Type="http://schemas.openxmlformats.org/officeDocument/2006/relationships/image" Target="../media/image94.png"/><Relationship Id="rId1" Type="http://schemas.openxmlformats.org/officeDocument/2006/relationships/slideLayout" Target="../slideLayouts/slideLayout41.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svg"/><Relationship Id="rId15" Type="http://schemas.openxmlformats.org/officeDocument/2006/relationships/image" Target="../media/image107.sv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svg"/><Relationship Id="rId14" Type="http://schemas.openxmlformats.org/officeDocument/2006/relationships/image" Target="../media/image106.png"/></Relationships>
</file>

<file path=ppt/slides/_rels/slide11.xml.rels><?xml version="1.0" encoding="UTF-8" standalone="yes"?>
<Relationships xmlns="http://schemas.openxmlformats.org/package/2006/relationships"><Relationship Id="rId3" Type="http://schemas.openxmlformats.org/officeDocument/2006/relationships/image" Target="../media/image109.svg"/><Relationship Id="rId2" Type="http://schemas.openxmlformats.org/officeDocument/2006/relationships/image" Target="../media/image108.png"/><Relationship Id="rId1" Type="http://schemas.openxmlformats.org/officeDocument/2006/relationships/slideLayout" Target="../slideLayouts/slideLayout49.xml"/><Relationship Id="rId5" Type="http://schemas.openxmlformats.org/officeDocument/2006/relationships/image" Target="../media/image111.svg"/><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8" Type="http://schemas.openxmlformats.org/officeDocument/2006/relationships/image" Target="../media/image117.sv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113.svg"/></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1.svg"/><Relationship Id="rId2" Type="http://schemas.openxmlformats.org/officeDocument/2006/relationships/hyperlink" Target="https://www.youtube.com/watch?v=OywLciZtP2Y" TargetMode="External"/><Relationship Id="rId1" Type="http://schemas.openxmlformats.org/officeDocument/2006/relationships/slideLayout" Target="../slideLayouts/slideLayout49.xml"/><Relationship Id="rId6" Type="http://schemas.openxmlformats.org/officeDocument/2006/relationships/image" Target="../media/image120.png"/><Relationship Id="rId5" Type="http://schemas.openxmlformats.org/officeDocument/2006/relationships/hyperlink" Target="https://www.youtube.com/watch?v=hOfxQvsKwBE&amp;feature=youtu.be" TargetMode="External"/><Relationship Id="rId4" Type="http://schemas.openxmlformats.org/officeDocument/2006/relationships/image" Target="../media/image119.svg"/></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49.xml"/><Relationship Id="rId6" Type="http://schemas.microsoft.com/office/2007/relationships/hdphoto" Target="../media/hdphoto1.wdp"/><Relationship Id="rId5" Type="http://schemas.openxmlformats.org/officeDocument/2006/relationships/image" Target="../media/image125.png"/><Relationship Id="rId4" Type="http://schemas.openxmlformats.org/officeDocument/2006/relationships/image" Target="../media/image124.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27.svg"/><Relationship Id="rId7" Type="http://schemas.openxmlformats.org/officeDocument/2006/relationships/image" Target="../media/image131.svg"/><Relationship Id="rId2" Type="http://schemas.openxmlformats.org/officeDocument/2006/relationships/image" Target="../media/image126.png"/><Relationship Id="rId1" Type="http://schemas.openxmlformats.org/officeDocument/2006/relationships/slideLayout" Target="../slideLayouts/slideLayout49.xml"/><Relationship Id="rId6" Type="http://schemas.openxmlformats.org/officeDocument/2006/relationships/image" Target="../media/image130.png"/><Relationship Id="rId5" Type="http://schemas.openxmlformats.org/officeDocument/2006/relationships/image" Target="../media/image129.svg"/><Relationship Id="rId4" Type="http://schemas.openxmlformats.org/officeDocument/2006/relationships/image" Target="../media/image128.png"/><Relationship Id="rId9" Type="http://schemas.openxmlformats.org/officeDocument/2006/relationships/image" Target="../media/image77.svg"/></Relationships>
</file>

<file path=ppt/slides/_rels/slide18.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hyperlink" Target="https://www.healthylondon.org/wp-content/uploads/2019/10/DIALOG-analytical-framework.docx" TargetMode="External"/><Relationship Id="rId7" Type="http://schemas.openxmlformats.org/officeDocument/2006/relationships/image" Target="../media/image135.svg"/><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image" Target="../media/image134.png"/><Relationship Id="rId11" Type="http://schemas.openxmlformats.org/officeDocument/2006/relationships/image" Target="../media/image77.svg"/><Relationship Id="rId5" Type="http://schemas.openxmlformats.org/officeDocument/2006/relationships/image" Target="../media/image133.svg"/><Relationship Id="rId10" Type="http://schemas.openxmlformats.org/officeDocument/2006/relationships/image" Target="../media/image76.png"/><Relationship Id="rId4" Type="http://schemas.openxmlformats.org/officeDocument/2006/relationships/image" Target="../media/image132.png"/><Relationship Id="rId9" Type="http://schemas.openxmlformats.org/officeDocument/2006/relationships/image" Target="../media/image13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58.png"/><Relationship Id="rId3" Type="http://schemas.openxmlformats.org/officeDocument/2006/relationships/image" Target="../media/image43.svg"/><Relationship Id="rId21" Type="http://schemas.openxmlformats.org/officeDocument/2006/relationships/image" Target="../media/image61.sv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7.svg"/><Relationship Id="rId25" Type="http://schemas.openxmlformats.org/officeDocument/2006/relationships/image" Target="../media/image65.sv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svg"/><Relationship Id="rId24" Type="http://schemas.openxmlformats.org/officeDocument/2006/relationships/image" Target="../media/image64.png"/><Relationship Id="rId5" Type="http://schemas.openxmlformats.org/officeDocument/2006/relationships/image" Target="../media/image45.svg"/><Relationship Id="rId15" Type="http://schemas.openxmlformats.org/officeDocument/2006/relationships/image" Target="../media/image55.svg"/><Relationship Id="rId23" Type="http://schemas.openxmlformats.org/officeDocument/2006/relationships/image" Target="../media/image63.svg"/><Relationship Id="rId10" Type="http://schemas.openxmlformats.org/officeDocument/2006/relationships/image" Target="../media/image50.png"/><Relationship Id="rId19" Type="http://schemas.openxmlformats.org/officeDocument/2006/relationships/image" Target="../media/image59.sv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 Id="rId22"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svg"/><Relationship Id="rId7" Type="http://schemas.openxmlformats.org/officeDocument/2006/relationships/image" Target="../media/image71.sv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73.svg"/></Relationships>
</file>

<file path=ppt/slides/_rels/slide6.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sv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svg"/><Relationship Id="rId10" Type="http://schemas.openxmlformats.org/officeDocument/2006/relationships/hyperlink" Target="https://www.healthylondon.org/wp-content/uploads/2019/10/London-Mental-Health-DIALOG-operational-manual.pdf" TargetMode="External"/><Relationship Id="rId4" Type="http://schemas.openxmlformats.org/officeDocument/2006/relationships/image" Target="../media/image80.png"/><Relationship Id="rId9" Type="http://schemas.openxmlformats.org/officeDocument/2006/relationships/image" Target="../media/image85.svg"/></Relationships>
</file>

<file path=ppt/slides/_rels/slide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slides/_rels/slide9.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7BFB39-D0C7-4B8C-8687-887788F41B04}"/>
              </a:ext>
            </a:extLst>
          </p:cNvPr>
          <p:cNvSpPr/>
          <p:nvPr/>
        </p:nvSpPr>
        <p:spPr>
          <a:xfrm>
            <a:off x="0" y="3200400"/>
            <a:ext cx="9144000" cy="3657600"/>
          </a:xfrm>
          <a:prstGeom prst="rect">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62056D3-7F21-48EA-A94E-0133BF3DA943}"/>
              </a:ext>
            </a:extLst>
          </p:cNvPr>
          <p:cNvGrpSpPr/>
          <p:nvPr/>
        </p:nvGrpSpPr>
        <p:grpSpPr>
          <a:xfrm>
            <a:off x="-61400" y="2117511"/>
            <a:ext cx="9296610" cy="1371241"/>
            <a:chOff x="-61400" y="2117509"/>
            <a:chExt cx="9296610" cy="1371241"/>
          </a:xfrm>
        </p:grpSpPr>
        <p:pic>
          <p:nvPicPr>
            <p:cNvPr id="73" name="Graphic 72" descr="Bullseye">
              <a:extLst>
                <a:ext uri="{FF2B5EF4-FFF2-40B4-BE49-F238E27FC236}">
                  <a16:creationId xmlns:a16="http://schemas.microsoft.com/office/drawing/2014/main" id="{0B296266-53E6-4E91-981F-E68BA70A8D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4200" y="2488154"/>
              <a:ext cx="865850" cy="805500"/>
            </a:xfrm>
            <a:prstGeom prst="rect">
              <a:avLst/>
            </a:prstGeom>
          </p:spPr>
        </p:pic>
        <p:pic>
          <p:nvPicPr>
            <p:cNvPr id="76" name="Graphic 75" descr="House">
              <a:extLst>
                <a:ext uri="{FF2B5EF4-FFF2-40B4-BE49-F238E27FC236}">
                  <a16:creationId xmlns:a16="http://schemas.microsoft.com/office/drawing/2014/main" id="{DAE68BF7-2AEF-4ECA-AFD5-EFF5D39EC5C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300" y="2301500"/>
              <a:ext cx="1039400" cy="1039400"/>
            </a:xfrm>
            <a:prstGeom prst="rect">
              <a:avLst/>
            </a:prstGeom>
          </p:spPr>
        </p:pic>
        <p:pic>
          <p:nvPicPr>
            <p:cNvPr id="77" name="Graphic 76" descr="Connections">
              <a:extLst>
                <a:ext uri="{FF2B5EF4-FFF2-40B4-BE49-F238E27FC236}">
                  <a16:creationId xmlns:a16="http://schemas.microsoft.com/office/drawing/2014/main" id="{9D7FBB43-F0DD-43A2-9184-E5C738A1E1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49900" y="2368750"/>
              <a:ext cx="914400" cy="914400"/>
            </a:xfrm>
            <a:prstGeom prst="rect">
              <a:avLst/>
            </a:prstGeom>
          </p:spPr>
        </p:pic>
        <p:pic>
          <p:nvPicPr>
            <p:cNvPr id="79" name="Graphic 78" descr="Boardroom">
              <a:extLst>
                <a:ext uri="{FF2B5EF4-FFF2-40B4-BE49-F238E27FC236}">
                  <a16:creationId xmlns:a16="http://schemas.microsoft.com/office/drawing/2014/main" id="{AE875ABD-0CEA-43F7-B17F-B7619533406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80700" y="2304300"/>
              <a:ext cx="1184450" cy="1184450"/>
            </a:xfrm>
            <a:prstGeom prst="rect">
              <a:avLst/>
            </a:prstGeom>
          </p:spPr>
        </p:pic>
        <p:pic>
          <p:nvPicPr>
            <p:cNvPr id="81" name="Graphic 80" descr="Customer review">
              <a:extLst>
                <a:ext uri="{FF2B5EF4-FFF2-40B4-BE49-F238E27FC236}">
                  <a16:creationId xmlns:a16="http://schemas.microsoft.com/office/drawing/2014/main" id="{648A130D-30F9-478F-84A4-BB17386EB6A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07510" y="2278493"/>
              <a:ext cx="1027700" cy="1027700"/>
            </a:xfrm>
            <a:prstGeom prst="rect">
              <a:avLst/>
            </a:prstGeom>
          </p:spPr>
        </p:pic>
        <p:pic>
          <p:nvPicPr>
            <p:cNvPr id="82" name="Graphic 81" descr="Business Growth">
              <a:extLst>
                <a:ext uri="{FF2B5EF4-FFF2-40B4-BE49-F238E27FC236}">
                  <a16:creationId xmlns:a16="http://schemas.microsoft.com/office/drawing/2014/main" id="{7CD44202-BA2B-4ADA-9827-28A1148FBC3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14822" y="2327008"/>
              <a:ext cx="1026685" cy="1026685"/>
            </a:xfrm>
            <a:prstGeom prst="rect">
              <a:avLst/>
            </a:prstGeom>
          </p:spPr>
        </p:pic>
        <p:pic>
          <p:nvPicPr>
            <p:cNvPr id="84" name="Graphic 83" descr="Checklist">
              <a:extLst>
                <a:ext uri="{FF2B5EF4-FFF2-40B4-BE49-F238E27FC236}">
                  <a16:creationId xmlns:a16="http://schemas.microsoft.com/office/drawing/2014/main" id="{574EB5FF-AD0E-47D0-A75E-116F562969C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38664" y="2319057"/>
              <a:ext cx="989543" cy="989543"/>
            </a:xfrm>
            <a:prstGeom prst="rect">
              <a:avLst/>
            </a:prstGeom>
          </p:spPr>
        </p:pic>
        <p:pic>
          <p:nvPicPr>
            <p:cNvPr id="85" name="Graphic 84" descr="Chat">
              <a:extLst>
                <a:ext uri="{FF2B5EF4-FFF2-40B4-BE49-F238E27FC236}">
                  <a16:creationId xmlns:a16="http://schemas.microsoft.com/office/drawing/2014/main" id="{894C0C87-B45E-4999-BAF7-65C06DAFAD9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93461" y="2117509"/>
              <a:ext cx="666591" cy="666591"/>
            </a:xfrm>
            <a:prstGeom prst="rect">
              <a:avLst/>
            </a:prstGeom>
          </p:spPr>
        </p:pic>
        <p:pic>
          <p:nvPicPr>
            <p:cNvPr id="93" name="Graphic 92" descr="Programmer">
              <a:extLst>
                <a:ext uri="{FF2B5EF4-FFF2-40B4-BE49-F238E27FC236}">
                  <a16:creationId xmlns:a16="http://schemas.microsoft.com/office/drawing/2014/main" id="{19988237-1B87-4D7C-A633-6ED078AB24C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827889" y="2216893"/>
              <a:ext cx="1026686" cy="1026686"/>
            </a:xfrm>
            <a:prstGeom prst="rect">
              <a:avLst/>
            </a:prstGeom>
          </p:spPr>
        </p:pic>
        <p:pic>
          <p:nvPicPr>
            <p:cNvPr id="94" name="Graphic 93" descr="Man">
              <a:extLst>
                <a:ext uri="{FF2B5EF4-FFF2-40B4-BE49-F238E27FC236}">
                  <a16:creationId xmlns:a16="http://schemas.microsoft.com/office/drawing/2014/main" id="{7706CFF3-78B9-4B03-8873-7A8973FC694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391218" y="2248369"/>
              <a:ext cx="975571" cy="975571"/>
            </a:xfrm>
            <a:prstGeom prst="rect">
              <a:avLst/>
            </a:prstGeom>
          </p:spPr>
        </p:pic>
        <p:pic>
          <p:nvPicPr>
            <p:cNvPr id="95" name="Graphic 94" descr="Woman">
              <a:extLst>
                <a:ext uri="{FF2B5EF4-FFF2-40B4-BE49-F238E27FC236}">
                  <a16:creationId xmlns:a16="http://schemas.microsoft.com/office/drawing/2014/main" id="{2BA2CD71-0874-4FCE-A767-3EBF8C1D452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964031" y="2225069"/>
              <a:ext cx="1002238" cy="1002238"/>
            </a:xfrm>
            <a:prstGeom prst="rect">
              <a:avLst/>
            </a:prstGeom>
          </p:spPr>
        </p:pic>
        <p:pic>
          <p:nvPicPr>
            <p:cNvPr id="96" name="Graphic 95" descr="Man with baby">
              <a:extLst>
                <a:ext uri="{FF2B5EF4-FFF2-40B4-BE49-F238E27FC236}">
                  <a16:creationId xmlns:a16="http://schemas.microsoft.com/office/drawing/2014/main" id="{EF4ADA3F-B305-4C95-91B7-84451B700D0C}"/>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158200" y="2195400"/>
              <a:ext cx="1027700" cy="1027700"/>
            </a:xfrm>
            <a:prstGeom prst="rect">
              <a:avLst/>
            </a:prstGeom>
          </p:spPr>
        </p:pic>
        <p:pic>
          <p:nvPicPr>
            <p:cNvPr id="98" name="Graphic 97" descr="Pregnant lady">
              <a:extLst>
                <a:ext uri="{FF2B5EF4-FFF2-40B4-BE49-F238E27FC236}">
                  <a16:creationId xmlns:a16="http://schemas.microsoft.com/office/drawing/2014/main" id="{2940D324-9518-45CE-8025-47FFC378DC5E}"/>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570552" y="2244850"/>
              <a:ext cx="1027700" cy="1027700"/>
            </a:xfrm>
            <a:prstGeom prst="rect">
              <a:avLst/>
            </a:prstGeom>
          </p:spPr>
        </p:pic>
        <p:pic>
          <p:nvPicPr>
            <p:cNvPr id="103" name="Graphic 102" descr="Smart Phone">
              <a:extLst>
                <a:ext uri="{FF2B5EF4-FFF2-40B4-BE49-F238E27FC236}">
                  <a16:creationId xmlns:a16="http://schemas.microsoft.com/office/drawing/2014/main" id="{F116DB66-AA97-4C57-8E1F-FC9C5174FDCC}"/>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472150" y="2480300"/>
              <a:ext cx="757200" cy="757200"/>
            </a:xfrm>
            <a:prstGeom prst="rect">
              <a:avLst/>
            </a:prstGeom>
          </p:spPr>
        </p:pic>
        <p:pic>
          <p:nvPicPr>
            <p:cNvPr id="104" name="Graphic 103" descr="Monitor">
              <a:extLst>
                <a:ext uri="{FF2B5EF4-FFF2-40B4-BE49-F238E27FC236}">
                  <a16:creationId xmlns:a16="http://schemas.microsoft.com/office/drawing/2014/main" id="{524E8162-EA67-4D35-B54B-A4911B288CB5}"/>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1400" y="2451500"/>
              <a:ext cx="914400" cy="914400"/>
            </a:xfrm>
            <a:prstGeom prst="rect">
              <a:avLst/>
            </a:prstGeom>
          </p:spPr>
        </p:pic>
      </p:grpSp>
      <p:sp>
        <p:nvSpPr>
          <p:cNvPr id="105" name="TextBox 104">
            <a:extLst>
              <a:ext uri="{FF2B5EF4-FFF2-40B4-BE49-F238E27FC236}">
                <a16:creationId xmlns:a16="http://schemas.microsoft.com/office/drawing/2014/main" id="{F04901F2-3BE9-49C5-B6FD-E2F322388373}"/>
              </a:ext>
            </a:extLst>
          </p:cNvPr>
          <p:cNvSpPr txBox="1"/>
          <p:nvPr/>
        </p:nvSpPr>
        <p:spPr>
          <a:xfrm>
            <a:off x="1111598" y="4020600"/>
            <a:ext cx="7095913" cy="1938992"/>
          </a:xfrm>
          <a:prstGeom prst="rect">
            <a:avLst/>
          </a:prstGeom>
          <a:noFill/>
        </p:spPr>
        <p:txBody>
          <a:bodyPr wrap="square" rtlCol="0">
            <a:spAutoFit/>
          </a:bodyPr>
          <a:lstStyle/>
          <a:p>
            <a:r>
              <a:rPr lang="en-GB" sz="6000" b="1" dirty="0">
                <a:solidFill>
                  <a:schemeClr val="bg1"/>
                </a:solidFill>
                <a:latin typeface="Arial Nova" panose="020B0504020202020204" pitchFamily="34" charset="0"/>
              </a:rPr>
              <a:t>Pan London Training package </a:t>
            </a:r>
          </a:p>
        </p:txBody>
      </p:sp>
      <p:sp>
        <p:nvSpPr>
          <p:cNvPr id="107" name="Rectangle 106">
            <a:extLst>
              <a:ext uri="{FF2B5EF4-FFF2-40B4-BE49-F238E27FC236}">
                <a16:creationId xmlns:a16="http://schemas.microsoft.com/office/drawing/2014/main" id="{60F35D9F-D20C-4D7C-8191-35078635C82D}"/>
              </a:ext>
            </a:extLst>
          </p:cNvPr>
          <p:cNvSpPr/>
          <p:nvPr/>
        </p:nvSpPr>
        <p:spPr>
          <a:xfrm>
            <a:off x="187573" y="378247"/>
            <a:ext cx="4174541" cy="1323439"/>
          </a:xfrm>
          <a:prstGeom prst="rect">
            <a:avLst/>
          </a:prstGeom>
        </p:spPr>
        <p:txBody>
          <a:bodyPr wrap="none">
            <a:spAutoFit/>
          </a:bodyPr>
          <a:lstStyle/>
          <a:p>
            <a:r>
              <a:rPr lang="en-GB" sz="8000" b="1" dirty="0">
                <a:solidFill>
                  <a:srgbClr val="12444E"/>
                </a:solidFill>
                <a:latin typeface="Arial Nova" panose="020B0504020202020204" pitchFamily="34" charset="0"/>
              </a:rPr>
              <a:t>DIALOG</a:t>
            </a:r>
            <a:endParaRPr lang="en-GB" sz="8000" dirty="0">
              <a:solidFill>
                <a:srgbClr val="12444E"/>
              </a:solidFill>
            </a:endParaRPr>
          </a:p>
        </p:txBody>
      </p:sp>
    </p:spTree>
    <p:extLst>
      <p:ext uri="{BB962C8B-B14F-4D97-AF65-F5344CB8AC3E}">
        <p14:creationId xmlns:p14="http://schemas.microsoft.com/office/powerpoint/2010/main" val="342167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F3F8"/>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226A022-F8AD-4961-8282-11AF85728325}"/>
              </a:ext>
            </a:extLst>
          </p:cNvPr>
          <p:cNvSpPr/>
          <p:nvPr/>
        </p:nvSpPr>
        <p:spPr>
          <a:xfrm>
            <a:off x="611561" y="1575762"/>
            <a:ext cx="2088232" cy="2088232"/>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a:extLst>
              <a:ext uri="{FF2B5EF4-FFF2-40B4-BE49-F238E27FC236}">
                <a16:creationId xmlns:a16="http://schemas.microsoft.com/office/drawing/2014/main" id="{BFF0084E-10CA-4927-B13D-506014F6F988}"/>
              </a:ext>
            </a:extLst>
          </p:cNvPr>
          <p:cNvSpPr txBox="1"/>
          <p:nvPr/>
        </p:nvSpPr>
        <p:spPr>
          <a:xfrm>
            <a:off x="77886" y="1192652"/>
            <a:ext cx="1800200" cy="2400657"/>
          </a:xfrm>
          <a:prstGeom prst="rect">
            <a:avLst/>
          </a:prstGeom>
          <a:noFill/>
        </p:spPr>
        <p:txBody>
          <a:bodyPr wrap="square" rtlCol="0">
            <a:spAutoFit/>
            <a:scene3d>
              <a:camera prst="orthographicFront"/>
              <a:lightRig rig="threePt" dir="t"/>
            </a:scene3d>
            <a:sp3d extrusionH="57150">
              <a:extrusionClr>
                <a:srgbClr val="003893"/>
              </a:extrusionClr>
            </a:sp3d>
          </a:bodyPr>
          <a:lstStyle/>
          <a:p>
            <a:r>
              <a:rPr lang="en-GB" sz="15000" b="1" dirty="0">
                <a:solidFill>
                  <a:srgbClr val="0E839A"/>
                </a:solidFill>
              </a:rPr>
              <a:t>1</a:t>
            </a:r>
          </a:p>
        </p:txBody>
      </p:sp>
      <p:sp>
        <p:nvSpPr>
          <p:cNvPr id="4" name="Arrow: Pentagon 10">
            <a:extLst>
              <a:ext uri="{FF2B5EF4-FFF2-40B4-BE49-F238E27FC236}">
                <a16:creationId xmlns:a16="http://schemas.microsoft.com/office/drawing/2014/main" id="{E3D6891E-04DA-4044-8945-A2558B92C80D}"/>
              </a:ext>
            </a:extLst>
          </p:cNvPr>
          <p:cNvSpPr/>
          <p:nvPr/>
        </p:nvSpPr>
        <p:spPr>
          <a:xfrm>
            <a:off x="-1" y="83231"/>
            <a:ext cx="8964892" cy="450169"/>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ts val="600"/>
              </a:spcBef>
              <a:spcAft>
                <a:spcPct val="0"/>
              </a:spcAft>
              <a:defRPr/>
            </a:pPr>
            <a:r>
              <a:rPr lang="en-GB" altLang="en-US" b="1" dirty="0">
                <a:solidFill>
                  <a:srgbClr val="FFFFFF"/>
                </a:solidFill>
                <a:cs typeface="Arial" panose="020B0604020202020204" pitchFamily="34" charset="0"/>
              </a:rPr>
              <a:t>Why has DIALOG been chosen as the London Patient Reported Outcome Measure (PROM)? </a:t>
            </a:r>
          </a:p>
        </p:txBody>
      </p:sp>
      <p:sp>
        <p:nvSpPr>
          <p:cNvPr id="8" name="Oval 7">
            <a:extLst>
              <a:ext uri="{FF2B5EF4-FFF2-40B4-BE49-F238E27FC236}">
                <a16:creationId xmlns:a16="http://schemas.microsoft.com/office/drawing/2014/main" id="{7B64F5EF-46EC-4DC0-999B-04E0BEF52B90}"/>
              </a:ext>
            </a:extLst>
          </p:cNvPr>
          <p:cNvSpPr/>
          <p:nvPr/>
        </p:nvSpPr>
        <p:spPr>
          <a:xfrm>
            <a:off x="3521499" y="1575762"/>
            <a:ext cx="2088232" cy="2088232"/>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a:extLst>
              <a:ext uri="{FF2B5EF4-FFF2-40B4-BE49-F238E27FC236}">
                <a16:creationId xmlns:a16="http://schemas.microsoft.com/office/drawing/2014/main" id="{8465BB5A-92AF-4B30-A5EE-0A7553B59B79}"/>
              </a:ext>
            </a:extLst>
          </p:cNvPr>
          <p:cNvSpPr txBox="1"/>
          <p:nvPr/>
        </p:nvSpPr>
        <p:spPr>
          <a:xfrm>
            <a:off x="3031369" y="1192652"/>
            <a:ext cx="1800200" cy="2400657"/>
          </a:xfrm>
          <a:prstGeom prst="rect">
            <a:avLst/>
          </a:prstGeom>
          <a:noFill/>
        </p:spPr>
        <p:txBody>
          <a:bodyPr wrap="square" rtlCol="0">
            <a:spAutoFit/>
            <a:scene3d>
              <a:camera prst="orthographicFront"/>
              <a:lightRig rig="threePt" dir="t"/>
            </a:scene3d>
            <a:sp3d extrusionH="57150">
              <a:extrusionClr>
                <a:srgbClr val="003893"/>
              </a:extrusionClr>
            </a:sp3d>
          </a:bodyPr>
          <a:lstStyle/>
          <a:p>
            <a:r>
              <a:rPr lang="en-GB" sz="15000" b="1" dirty="0">
                <a:solidFill>
                  <a:srgbClr val="0E839A"/>
                </a:solidFill>
              </a:rPr>
              <a:t>2</a:t>
            </a:r>
          </a:p>
        </p:txBody>
      </p:sp>
      <p:sp>
        <p:nvSpPr>
          <p:cNvPr id="10" name="Oval 9">
            <a:extLst>
              <a:ext uri="{FF2B5EF4-FFF2-40B4-BE49-F238E27FC236}">
                <a16:creationId xmlns:a16="http://schemas.microsoft.com/office/drawing/2014/main" id="{F71DF3F2-3074-4CFD-A8D7-5E71CF727AF1}"/>
              </a:ext>
            </a:extLst>
          </p:cNvPr>
          <p:cNvSpPr/>
          <p:nvPr/>
        </p:nvSpPr>
        <p:spPr>
          <a:xfrm>
            <a:off x="6622695" y="1542474"/>
            <a:ext cx="2088232" cy="2088232"/>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Box 10">
            <a:extLst>
              <a:ext uri="{FF2B5EF4-FFF2-40B4-BE49-F238E27FC236}">
                <a16:creationId xmlns:a16="http://schemas.microsoft.com/office/drawing/2014/main" id="{EF0EB75D-4F6B-445D-954E-292FE1CAEED2}"/>
              </a:ext>
            </a:extLst>
          </p:cNvPr>
          <p:cNvSpPr txBox="1"/>
          <p:nvPr/>
        </p:nvSpPr>
        <p:spPr>
          <a:xfrm>
            <a:off x="6089020" y="1159364"/>
            <a:ext cx="1800200" cy="2400657"/>
          </a:xfrm>
          <a:prstGeom prst="rect">
            <a:avLst/>
          </a:prstGeom>
          <a:noFill/>
        </p:spPr>
        <p:txBody>
          <a:bodyPr wrap="square" rtlCol="0">
            <a:spAutoFit/>
            <a:scene3d>
              <a:camera prst="orthographicFront"/>
              <a:lightRig rig="threePt" dir="t"/>
            </a:scene3d>
            <a:sp3d extrusionH="57150">
              <a:extrusionClr>
                <a:srgbClr val="003893"/>
              </a:extrusionClr>
            </a:sp3d>
          </a:bodyPr>
          <a:lstStyle/>
          <a:p>
            <a:r>
              <a:rPr lang="en-GB" sz="15000" b="1" dirty="0">
                <a:solidFill>
                  <a:srgbClr val="0E839A"/>
                </a:solidFill>
              </a:rPr>
              <a:t>3</a:t>
            </a:r>
          </a:p>
        </p:txBody>
      </p:sp>
      <p:sp>
        <p:nvSpPr>
          <p:cNvPr id="12" name="Oval 11">
            <a:extLst>
              <a:ext uri="{FF2B5EF4-FFF2-40B4-BE49-F238E27FC236}">
                <a16:creationId xmlns:a16="http://schemas.microsoft.com/office/drawing/2014/main" id="{125ECAD9-6F5F-4660-9934-5E211F58E3DA}"/>
              </a:ext>
            </a:extLst>
          </p:cNvPr>
          <p:cNvSpPr/>
          <p:nvPr/>
        </p:nvSpPr>
        <p:spPr>
          <a:xfrm>
            <a:off x="635499" y="3874930"/>
            <a:ext cx="2088232" cy="2088232"/>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a:extLst>
              <a:ext uri="{FF2B5EF4-FFF2-40B4-BE49-F238E27FC236}">
                <a16:creationId xmlns:a16="http://schemas.microsoft.com/office/drawing/2014/main" id="{AE6F8175-FA2A-4C53-B6D5-0403EFB1891C}"/>
              </a:ext>
            </a:extLst>
          </p:cNvPr>
          <p:cNvSpPr txBox="1"/>
          <p:nvPr/>
        </p:nvSpPr>
        <p:spPr>
          <a:xfrm>
            <a:off x="101824" y="3546250"/>
            <a:ext cx="1800200" cy="2400657"/>
          </a:xfrm>
          <a:prstGeom prst="rect">
            <a:avLst/>
          </a:prstGeom>
          <a:noFill/>
        </p:spPr>
        <p:txBody>
          <a:bodyPr wrap="square" rtlCol="0">
            <a:spAutoFit/>
            <a:scene3d>
              <a:camera prst="orthographicFront"/>
              <a:lightRig rig="threePt" dir="t"/>
            </a:scene3d>
            <a:sp3d extrusionH="57150">
              <a:extrusionClr>
                <a:srgbClr val="003893"/>
              </a:extrusionClr>
            </a:sp3d>
          </a:bodyPr>
          <a:lstStyle/>
          <a:p>
            <a:r>
              <a:rPr lang="en-GB" sz="15000" b="1" dirty="0">
                <a:solidFill>
                  <a:srgbClr val="0E839A"/>
                </a:solidFill>
              </a:rPr>
              <a:t>4</a:t>
            </a:r>
          </a:p>
        </p:txBody>
      </p:sp>
      <p:sp>
        <p:nvSpPr>
          <p:cNvPr id="14" name="Oval 13">
            <a:extLst>
              <a:ext uri="{FF2B5EF4-FFF2-40B4-BE49-F238E27FC236}">
                <a16:creationId xmlns:a16="http://schemas.microsoft.com/office/drawing/2014/main" id="{0F67F28A-584E-44A1-B8DA-D5F6A65CEFB0}"/>
              </a:ext>
            </a:extLst>
          </p:cNvPr>
          <p:cNvSpPr/>
          <p:nvPr/>
        </p:nvSpPr>
        <p:spPr>
          <a:xfrm>
            <a:off x="3515460" y="3891187"/>
            <a:ext cx="2088232" cy="2088232"/>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extBox 14">
            <a:extLst>
              <a:ext uri="{FF2B5EF4-FFF2-40B4-BE49-F238E27FC236}">
                <a16:creationId xmlns:a16="http://schemas.microsoft.com/office/drawing/2014/main" id="{96C76CFA-0CED-4634-9010-8B5AE7725E57}"/>
              </a:ext>
            </a:extLst>
          </p:cNvPr>
          <p:cNvSpPr txBox="1"/>
          <p:nvPr/>
        </p:nvSpPr>
        <p:spPr>
          <a:xfrm>
            <a:off x="2981785" y="3562507"/>
            <a:ext cx="1800200" cy="2400657"/>
          </a:xfrm>
          <a:prstGeom prst="rect">
            <a:avLst/>
          </a:prstGeom>
          <a:noFill/>
        </p:spPr>
        <p:txBody>
          <a:bodyPr wrap="square" rtlCol="0">
            <a:spAutoFit/>
            <a:scene3d>
              <a:camera prst="orthographicFront"/>
              <a:lightRig rig="threePt" dir="t"/>
            </a:scene3d>
            <a:sp3d extrusionH="57150">
              <a:extrusionClr>
                <a:srgbClr val="003893"/>
              </a:extrusionClr>
            </a:sp3d>
          </a:bodyPr>
          <a:lstStyle/>
          <a:p>
            <a:r>
              <a:rPr lang="en-GB" sz="15000" b="1" dirty="0">
                <a:solidFill>
                  <a:srgbClr val="0E839A"/>
                </a:solidFill>
              </a:rPr>
              <a:t>5</a:t>
            </a:r>
          </a:p>
        </p:txBody>
      </p:sp>
      <p:sp>
        <p:nvSpPr>
          <p:cNvPr id="16" name="Oval 15">
            <a:extLst>
              <a:ext uri="{FF2B5EF4-FFF2-40B4-BE49-F238E27FC236}">
                <a16:creationId xmlns:a16="http://schemas.microsoft.com/office/drawing/2014/main" id="{88E19659-2635-498F-86A8-507C84A36D31}"/>
              </a:ext>
            </a:extLst>
          </p:cNvPr>
          <p:cNvSpPr/>
          <p:nvPr/>
        </p:nvSpPr>
        <p:spPr>
          <a:xfrm>
            <a:off x="6617831" y="3891187"/>
            <a:ext cx="2088232" cy="2088232"/>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TextBox 16">
            <a:extLst>
              <a:ext uri="{FF2B5EF4-FFF2-40B4-BE49-F238E27FC236}">
                <a16:creationId xmlns:a16="http://schemas.microsoft.com/office/drawing/2014/main" id="{B369F3BA-D841-4691-B891-A3A810AA2E90}"/>
              </a:ext>
            </a:extLst>
          </p:cNvPr>
          <p:cNvSpPr txBox="1"/>
          <p:nvPr/>
        </p:nvSpPr>
        <p:spPr>
          <a:xfrm>
            <a:off x="6029725" y="3562507"/>
            <a:ext cx="1800200" cy="2400657"/>
          </a:xfrm>
          <a:prstGeom prst="rect">
            <a:avLst/>
          </a:prstGeom>
          <a:noFill/>
        </p:spPr>
        <p:txBody>
          <a:bodyPr wrap="square" rtlCol="0">
            <a:spAutoFit/>
            <a:scene3d>
              <a:camera prst="orthographicFront"/>
              <a:lightRig rig="threePt" dir="t"/>
            </a:scene3d>
            <a:sp3d extrusionH="57150">
              <a:extrusionClr>
                <a:srgbClr val="003893"/>
              </a:extrusionClr>
            </a:sp3d>
          </a:bodyPr>
          <a:lstStyle/>
          <a:p>
            <a:r>
              <a:rPr lang="en-GB" sz="15000" b="1" dirty="0">
                <a:solidFill>
                  <a:srgbClr val="0E839A"/>
                </a:solidFill>
              </a:rPr>
              <a:t>6</a:t>
            </a:r>
          </a:p>
        </p:txBody>
      </p:sp>
      <p:cxnSp>
        <p:nvCxnSpPr>
          <p:cNvPr id="19" name="Straight Connector 18">
            <a:extLst>
              <a:ext uri="{FF2B5EF4-FFF2-40B4-BE49-F238E27FC236}">
                <a16:creationId xmlns:a16="http://schemas.microsoft.com/office/drawing/2014/main" id="{E9324D69-251C-432C-B988-D2820F6B56A9}"/>
              </a:ext>
            </a:extLst>
          </p:cNvPr>
          <p:cNvCxnSpPr>
            <a:cxnSpLocks/>
          </p:cNvCxnSpPr>
          <p:nvPr/>
        </p:nvCxnSpPr>
        <p:spPr>
          <a:xfrm>
            <a:off x="1140008" y="2241711"/>
            <a:ext cx="10853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7CA7E89-098F-455A-A56A-FD6C31ABB31F}"/>
              </a:ext>
            </a:extLst>
          </p:cNvPr>
          <p:cNvSpPr txBox="1"/>
          <p:nvPr/>
        </p:nvSpPr>
        <p:spPr>
          <a:xfrm>
            <a:off x="874748" y="2329828"/>
            <a:ext cx="1673721" cy="954107"/>
          </a:xfrm>
          <a:prstGeom prst="rect">
            <a:avLst/>
          </a:prstGeom>
          <a:noFill/>
        </p:spPr>
        <p:txBody>
          <a:bodyPr wrap="square" rtlCol="0">
            <a:spAutoFit/>
          </a:bodyPr>
          <a:lstStyle/>
          <a:p>
            <a:pPr algn="ctr"/>
            <a:r>
              <a:rPr lang="en-GB" sz="1400" b="1" dirty="0">
                <a:solidFill>
                  <a:prstClr val="white"/>
                </a:solidFill>
              </a:rPr>
              <a:t>The scale has been shown to have good psychometric properties. </a:t>
            </a:r>
          </a:p>
        </p:txBody>
      </p:sp>
      <p:cxnSp>
        <p:nvCxnSpPr>
          <p:cNvPr id="38" name="Straight Connector 37">
            <a:extLst>
              <a:ext uri="{FF2B5EF4-FFF2-40B4-BE49-F238E27FC236}">
                <a16:creationId xmlns:a16="http://schemas.microsoft.com/office/drawing/2014/main" id="{5BD5D2EB-B217-4BB5-8AF7-9C69678A0775}"/>
              </a:ext>
            </a:extLst>
          </p:cNvPr>
          <p:cNvCxnSpPr>
            <a:cxnSpLocks/>
          </p:cNvCxnSpPr>
          <p:nvPr/>
        </p:nvCxnSpPr>
        <p:spPr>
          <a:xfrm>
            <a:off x="1143605" y="4502549"/>
            <a:ext cx="10853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5855E46-1B62-4B6A-9143-2A8B11CDA569}"/>
              </a:ext>
            </a:extLst>
          </p:cNvPr>
          <p:cNvSpPr txBox="1"/>
          <p:nvPr/>
        </p:nvSpPr>
        <p:spPr>
          <a:xfrm>
            <a:off x="996341" y="4650481"/>
            <a:ext cx="1404882" cy="954107"/>
          </a:xfrm>
          <a:prstGeom prst="rect">
            <a:avLst/>
          </a:prstGeom>
          <a:noFill/>
        </p:spPr>
        <p:txBody>
          <a:bodyPr wrap="square" rtlCol="0">
            <a:spAutoFit/>
          </a:bodyPr>
          <a:lstStyle/>
          <a:p>
            <a:pPr algn="ctr"/>
            <a:r>
              <a:rPr lang="en-GB" sz="1400" b="1" dirty="0">
                <a:solidFill>
                  <a:prstClr val="white"/>
                </a:solidFill>
              </a:rPr>
              <a:t>Service users report satisfaction in using it. </a:t>
            </a:r>
          </a:p>
        </p:txBody>
      </p:sp>
      <p:cxnSp>
        <p:nvCxnSpPr>
          <p:cNvPr id="41" name="Straight Connector 40">
            <a:extLst>
              <a:ext uri="{FF2B5EF4-FFF2-40B4-BE49-F238E27FC236}">
                <a16:creationId xmlns:a16="http://schemas.microsoft.com/office/drawing/2014/main" id="{4BD1A504-E6B2-4C61-B441-764B55CE62AD}"/>
              </a:ext>
            </a:extLst>
          </p:cNvPr>
          <p:cNvCxnSpPr>
            <a:cxnSpLocks/>
          </p:cNvCxnSpPr>
          <p:nvPr/>
        </p:nvCxnSpPr>
        <p:spPr>
          <a:xfrm>
            <a:off x="4046936" y="2241711"/>
            <a:ext cx="10853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ACFB1EE-1C3A-4E9D-8E76-3DEEB732C827}"/>
              </a:ext>
            </a:extLst>
          </p:cNvPr>
          <p:cNvSpPr txBox="1"/>
          <p:nvPr/>
        </p:nvSpPr>
        <p:spPr>
          <a:xfrm>
            <a:off x="3881593" y="2465991"/>
            <a:ext cx="1673721" cy="307777"/>
          </a:xfrm>
          <a:prstGeom prst="rect">
            <a:avLst/>
          </a:prstGeom>
          <a:noFill/>
        </p:spPr>
        <p:txBody>
          <a:bodyPr wrap="square" rtlCol="0">
            <a:spAutoFit/>
          </a:bodyPr>
          <a:lstStyle/>
          <a:p>
            <a:r>
              <a:rPr lang="en-GB" sz="1400" b="1" dirty="0">
                <a:solidFill>
                  <a:prstClr val="white"/>
                </a:solidFill>
              </a:rPr>
              <a:t>It is simple to use. </a:t>
            </a:r>
          </a:p>
        </p:txBody>
      </p:sp>
      <p:cxnSp>
        <p:nvCxnSpPr>
          <p:cNvPr id="44" name="Straight Connector 43">
            <a:extLst>
              <a:ext uri="{FF2B5EF4-FFF2-40B4-BE49-F238E27FC236}">
                <a16:creationId xmlns:a16="http://schemas.microsoft.com/office/drawing/2014/main" id="{0C851BE7-35DE-454E-9BEA-EDAAC6B22A2B}"/>
              </a:ext>
            </a:extLst>
          </p:cNvPr>
          <p:cNvCxnSpPr>
            <a:cxnSpLocks/>
          </p:cNvCxnSpPr>
          <p:nvPr/>
        </p:nvCxnSpPr>
        <p:spPr>
          <a:xfrm>
            <a:off x="7227776" y="2129831"/>
            <a:ext cx="10853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39AEEE1-2306-4E81-9A11-1D80D21EB8B0}"/>
              </a:ext>
            </a:extLst>
          </p:cNvPr>
          <p:cNvCxnSpPr>
            <a:cxnSpLocks/>
          </p:cNvCxnSpPr>
          <p:nvPr/>
        </p:nvCxnSpPr>
        <p:spPr>
          <a:xfrm>
            <a:off x="7254798" y="4467610"/>
            <a:ext cx="10853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CAB16B-825B-4C09-8683-49323610D279}"/>
              </a:ext>
            </a:extLst>
          </p:cNvPr>
          <p:cNvCxnSpPr>
            <a:cxnSpLocks/>
          </p:cNvCxnSpPr>
          <p:nvPr/>
        </p:nvCxnSpPr>
        <p:spPr>
          <a:xfrm>
            <a:off x="4161318" y="4451353"/>
            <a:ext cx="10853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Graphic 34" descr="Business Growth">
            <a:extLst>
              <a:ext uri="{FF2B5EF4-FFF2-40B4-BE49-F238E27FC236}">
                <a16:creationId xmlns:a16="http://schemas.microsoft.com/office/drawing/2014/main" id="{A3252EE6-ACD3-4174-9951-37919C509C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1597" y="1575764"/>
            <a:ext cx="702171" cy="702171"/>
          </a:xfrm>
          <a:prstGeom prst="rect">
            <a:avLst/>
          </a:prstGeom>
        </p:spPr>
      </p:pic>
      <p:pic>
        <p:nvPicPr>
          <p:cNvPr id="43" name="Graphic 14" descr="Checklist">
            <a:extLst>
              <a:ext uri="{FF2B5EF4-FFF2-40B4-BE49-F238E27FC236}">
                <a16:creationId xmlns:a16="http://schemas.microsoft.com/office/drawing/2014/main" id="{AD77AF74-D5AE-4DD8-B285-403E587568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78918" y="1610932"/>
            <a:ext cx="573395" cy="573395"/>
          </a:xfrm>
          <a:prstGeom prst="rect">
            <a:avLst/>
          </a:prstGeom>
        </p:spPr>
      </p:pic>
      <p:sp>
        <p:nvSpPr>
          <p:cNvPr id="46" name="TextBox 45">
            <a:extLst>
              <a:ext uri="{FF2B5EF4-FFF2-40B4-BE49-F238E27FC236}">
                <a16:creationId xmlns:a16="http://schemas.microsoft.com/office/drawing/2014/main" id="{6ACFB1EE-1C3A-4E9D-8E76-3DEEB732C827}"/>
              </a:ext>
            </a:extLst>
          </p:cNvPr>
          <p:cNvSpPr txBox="1"/>
          <p:nvPr/>
        </p:nvSpPr>
        <p:spPr>
          <a:xfrm>
            <a:off x="7053188" y="2116796"/>
            <a:ext cx="1379536" cy="1384995"/>
          </a:xfrm>
          <a:prstGeom prst="rect">
            <a:avLst/>
          </a:prstGeom>
          <a:noFill/>
        </p:spPr>
        <p:txBody>
          <a:bodyPr wrap="square" rtlCol="0">
            <a:spAutoFit/>
          </a:bodyPr>
          <a:lstStyle/>
          <a:p>
            <a:pPr algn="ctr"/>
            <a:r>
              <a:rPr lang="en-GB" sz="1400" b="1" dirty="0">
                <a:solidFill>
                  <a:prstClr val="white"/>
                </a:solidFill>
              </a:rPr>
              <a:t>The information can be used for planning for individual patients and whole services. </a:t>
            </a:r>
          </a:p>
        </p:txBody>
      </p:sp>
      <p:sp>
        <p:nvSpPr>
          <p:cNvPr id="49" name="TextBox 48">
            <a:extLst>
              <a:ext uri="{FF2B5EF4-FFF2-40B4-BE49-F238E27FC236}">
                <a16:creationId xmlns:a16="http://schemas.microsoft.com/office/drawing/2014/main" id="{05855E46-1B62-4B6A-9143-2A8B11CDA569}"/>
              </a:ext>
            </a:extLst>
          </p:cNvPr>
          <p:cNvSpPr txBox="1"/>
          <p:nvPr/>
        </p:nvSpPr>
        <p:spPr>
          <a:xfrm>
            <a:off x="3811722" y="4424799"/>
            <a:ext cx="1743592" cy="1169551"/>
          </a:xfrm>
          <a:prstGeom prst="rect">
            <a:avLst/>
          </a:prstGeom>
          <a:noFill/>
        </p:spPr>
        <p:txBody>
          <a:bodyPr wrap="square" rtlCol="0">
            <a:spAutoFit/>
          </a:bodyPr>
          <a:lstStyle/>
          <a:p>
            <a:pPr algn="ctr"/>
            <a:r>
              <a:rPr lang="en-GB" sz="1400" b="1" dirty="0">
                <a:solidFill>
                  <a:prstClr val="white"/>
                </a:solidFill>
              </a:rPr>
              <a:t>It can be used to evaluate treatment and has the advantage that each item is meaningful. </a:t>
            </a:r>
          </a:p>
        </p:txBody>
      </p:sp>
      <p:sp>
        <p:nvSpPr>
          <p:cNvPr id="52" name="TextBox 51">
            <a:extLst>
              <a:ext uri="{FF2B5EF4-FFF2-40B4-BE49-F238E27FC236}">
                <a16:creationId xmlns:a16="http://schemas.microsoft.com/office/drawing/2014/main" id="{05855E46-1B62-4B6A-9143-2A8B11CDA569}"/>
              </a:ext>
            </a:extLst>
          </p:cNvPr>
          <p:cNvSpPr txBox="1"/>
          <p:nvPr/>
        </p:nvSpPr>
        <p:spPr>
          <a:xfrm>
            <a:off x="6934652" y="4463872"/>
            <a:ext cx="1828344" cy="1169551"/>
          </a:xfrm>
          <a:prstGeom prst="rect">
            <a:avLst/>
          </a:prstGeom>
          <a:noFill/>
        </p:spPr>
        <p:txBody>
          <a:bodyPr wrap="square" rtlCol="0">
            <a:spAutoFit/>
          </a:bodyPr>
          <a:lstStyle/>
          <a:p>
            <a:pPr algn="ctr"/>
            <a:r>
              <a:rPr lang="en-GB" sz="1400" b="1" dirty="0">
                <a:solidFill>
                  <a:prstClr val="white"/>
                </a:solidFill>
              </a:rPr>
              <a:t>The use of DIALOG + has been shown to improve quality of life through a solution focused approach. </a:t>
            </a:r>
          </a:p>
        </p:txBody>
      </p:sp>
      <p:pic>
        <p:nvPicPr>
          <p:cNvPr id="59" name="Graphic 8" descr="Boardroom">
            <a:extLst>
              <a:ext uri="{FF2B5EF4-FFF2-40B4-BE49-F238E27FC236}">
                <a16:creationId xmlns:a16="http://schemas.microsoft.com/office/drawing/2014/main" id="{4C94D528-EFFA-4F86-98FD-86BE3D714D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71235" y="3811989"/>
            <a:ext cx="743441" cy="743441"/>
          </a:xfrm>
          <a:prstGeom prst="rect">
            <a:avLst/>
          </a:prstGeom>
        </p:spPr>
      </p:pic>
      <p:pic>
        <p:nvPicPr>
          <p:cNvPr id="62" name="Graphic 40" descr="Connections">
            <a:extLst>
              <a:ext uri="{FF2B5EF4-FFF2-40B4-BE49-F238E27FC236}">
                <a16:creationId xmlns:a16="http://schemas.microsoft.com/office/drawing/2014/main" id="{DE7875BF-F51F-4226-82D1-E9FE9BAA2DB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74176" y="1544562"/>
            <a:ext cx="585271" cy="585271"/>
          </a:xfrm>
          <a:prstGeom prst="rect">
            <a:avLst/>
          </a:prstGeom>
        </p:spPr>
      </p:pic>
      <p:grpSp>
        <p:nvGrpSpPr>
          <p:cNvPr id="5" name="Group 4"/>
          <p:cNvGrpSpPr/>
          <p:nvPr/>
        </p:nvGrpSpPr>
        <p:grpSpPr>
          <a:xfrm>
            <a:off x="1413858" y="3951199"/>
            <a:ext cx="544844" cy="512673"/>
            <a:chOff x="-2292915" y="1297071"/>
            <a:chExt cx="1072800" cy="914400"/>
          </a:xfrm>
        </p:grpSpPr>
        <p:pic>
          <p:nvPicPr>
            <p:cNvPr id="63" name="Graphic 18" descr="Paper">
              <a:extLst>
                <a:ext uri="{FF2B5EF4-FFF2-40B4-BE49-F238E27FC236}">
                  <a16:creationId xmlns:a16="http://schemas.microsoft.com/office/drawing/2014/main" id="{8E49371C-C0B7-45C2-8478-7F4E6E02B7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92915" y="1297071"/>
              <a:ext cx="914400" cy="914400"/>
            </a:xfrm>
            <a:prstGeom prst="rect">
              <a:avLst/>
            </a:prstGeom>
          </p:spPr>
        </p:pic>
        <p:pic>
          <p:nvPicPr>
            <p:cNvPr id="64" name="Graphic 16" descr="Checkmark">
              <a:extLst>
                <a:ext uri="{FF2B5EF4-FFF2-40B4-BE49-F238E27FC236}">
                  <a16:creationId xmlns:a16="http://schemas.microsoft.com/office/drawing/2014/main" id="{986073CA-1C5D-4A20-BF02-B05345A0D55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22540" y="1353058"/>
              <a:ext cx="802425" cy="802425"/>
            </a:xfrm>
            <a:prstGeom prst="rect">
              <a:avLst/>
            </a:prstGeom>
          </p:spPr>
        </p:pic>
      </p:grpSp>
      <p:sp>
        <p:nvSpPr>
          <p:cNvPr id="65" name="Rectangle 64">
            <a:extLst>
              <a:ext uri="{FF2B5EF4-FFF2-40B4-BE49-F238E27FC236}">
                <a16:creationId xmlns:a16="http://schemas.microsoft.com/office/drawing/2014/main" id="{691BEAA1-5B27-419B-A849-028E9D227383}"/>
              </a:ext>
            </a:extLst>
          </p:cNvPr>
          <p:cNvSpPr/>
          <p:nvPr/>
        </p:nvSpPr>
        <p:spPr>
          <a:xfrm>
            <a:off x="119727" y="588040"/>
            <a:ext cx="8616155" cy="52322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1400" dirty="0">
                <a:solidFill>
                  <a:schemeClr val="accent5">
                    <a:lumMod val="50000"/>
                  </a:schemeClr>
                </a:solidFill>
                <a:latin typeface="Arial"/>
              </a:rPr>
              <a:t>London mental health partners came together to agree that DIALOG should be the London Patient Reported Outcome Measure (PROM). </a:t>
            </a:r>
          </a:p>
        </p:txBody>
      </p:sp>
      <p:sp>
        <p:nvSpPr>
          <p:cNvPr id="6" name="Rectangle 5"/>
          <p:cNvSpPr/>
          <p:nvPr/>
        </p:nvSpPr>
        <p:spPr>
          <a:xfrm>
            <a:off x="151265" y="1115320"/>
            <a:ext cx="5824030" cy="400110"/>
          </a:xfrm>
          <a:prstGeom prst="rect">
            <a:avLst/>
          </a:prstGeom>
        </p:spPr>
        <p:txBody>
          <a:bodyPr wrap="none">
            <a:spAutoFit/>
          </a:bodyPr>
          <a:lstStyle/>
          <a:p>
            <a:pPr lvl="0">
              <a:defRPr/>
            </a:pPr>
            <a:r>
              <a:rPr lang="en-GB" sz="2000" b="1" dirty="0">
                <a:solidFill>
                  <a:schemeClr val="accent5">
                    <a:lumMod val="50000"/>
                  </a:schemeClr>
                </a:solidFill>
                <a:latin typeface="Arial"/>
              </a:rPr>
              <a:t>DIALOG was agreed to be used because…….. </a:t>
            </a:r>
          </a:p>
        </p:txBody>
      </p:sp>
      <p:pic>
        <p:nvPicPr>
          <p:cNvPr id="67" name="Graphic 83" descr="Presentation with bar chart">
            <a:extLst>
              <a:ext uri="{FF2B5EF4-FFF2-40B4-BE49-F238E27FC236}">
                <a16:creationId xmlns:a16="http://schemas.microsoft.com/office/drawing/2014/main" id="{C0C19ECD-06A9-4B83-849C-639C78E7CE4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78918" y="3891592"/>
            <a:ext cx="572719" cy="572719"/>
          </a:xfrm>
          <a:prstGeom prst="rect">
            <a:avLst/>
          </a:prstGeom>
        </p:spPr>
      </p:pic>
    </p:spTree>
    <p:extLst>
      <p:ext uri="{BB962C8B-B14F-4D97-AF65-F5344CB8AC3E}">
        <p14:creationId xmlns:p14="http://schemas.microsoft.com/office/powerpoint/2010/main" val="197255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3D6E1"/>
        </a:solidFill>
        <a:effectLst/>
      </p:bgPr>
    </p:bg>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6394D9F-7511-47C0-9DE4-5B6EAA8630DC}"/>
              </a:ext>
            </a:extLst>
          </p:cNvPr>
          <p:cNvSpPr/>
          <p:nvPr/>
        </p:nvSpPr>
        <p:spPr>
          <a:xfrm>
            <a:off x="-108520" y="0"/>
            <a:ext cx="4392488" cy="6858000"/>
          </a:xfrm>
          <a:prstGeom prst="flowChartProcess">
            <a:avLst/>
          </a:prstGeom>
          <a:solidFill>
            <a:srgbClr val="DCF3F8"/>
          </a:solidFill>
          <a:ln>
            <a:solidFill>
              <a:srgbClr val="DCF3F8"/>
            </a:solidFill>
          </a:ln>
          <a:effectLst>
            <a:outerShdw blurRad="40000" dist="23000" dir="5400000" rotWithShape="0">
              <a:srgbClr val="000000">
                <a:alpha val="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endParaRPr>
          </a:p>
        </p:txBody>
      </p:sp>
      <p:grpSp>
        <p:nvGrpSpPr>
          <p:cNvPr id="30" name="Group 29">
            <a:extLst>
              <a:ext uri="{FF2B5EF4-FFF2-40B4-BE49-F238E27FC236}">
                <a16:creationId xmlns:a16="http://schemas.microsoft.com/office/drawing/2014/main" id="{FEA5DD74-ABFD-4185-9F65-560674922902}"/>
              </a:ext>
            </a:extLst>
          </p:cNvPr>
          <p:cNvGrpSpPr/>
          <p:nvPr/>
        </p:nvGrpSpPr>
        <p:grpSpPr>
          <a:xfrm>
            <a:off x="5622912" y="1367904"/>
            <a:ext cx="2678630" cy="1801799"/>
            <a:chOff x="5622912" y="1367904"/>
            <a:chExt cx="2678630" cy="1801799"/>
          </a:xfrm>
        </p:grpSpPr>
        <p:cxnSp>
          <p:nvCxnSpPr>
            <p:cNvPr id="9" name="Straight Connector 8">
              <a:extLst>
                <a:ext uri="{FF2B5EF4-FFF2-40B4-BE49-F238E27FC236}">
                  <a16:creationId xmlns:a16="http://schemas.microsoft.com/office/drawing/2014/main" id="{CE34AB26-0453-4D1B-AD8E-BA80964D48FB}"/>
                </a:ext>
              </a:extLst>
            </p:cNvPr>
            <p:cNvCxnSpPr/>
            <p:nvPr/>
          </p:nvCxnSpPr>
          <p:spPr>
            <a:xfrm>
              <a:off x="5701816" y="1660144"/>
              <a:ext cx="2215412" cy="0"/>
            </a:xfrm>
            <a:prstGeom prst="line">
              <a:avLst/>
            </a:prstGeom>
            <a:effectLst>
              <a:outerShdw blurRad="127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FB655B18-4CB2-45C3-AA5B-CC3FF2FBE57B}"/>
                </a:ext>
              </a:extLst>
            </p:cNvPr>
            <p:cNvSpPr txBox="1"/>
            <p:nvPr/>
          </p:nvSpPr>
          <p:spPr>
            <a:xfrm>
              <a:off x="5622912" y="1784708"/>
              <a:ext cx="2664296" cy="1384995"/>
            </a:xfrm>
            <a:prstGeom prst="rect">
              <a:avLst/>
            </a:prstGeom>
            <a:noFill/>
          </p:spPr>
          <p:txBody>
            <a:bodyPr wrap="square" rtlCol="0">
              <a:spAutoFit/>
            </a:bodyPr>
            <a:lstStyle/>
            <a:p>
              <a:r>
                <a:rPr lang="en-GB" sz="1200" dirty="0">
                  <a:solidFill>
                    <a:srgbClr val="12444E"/>
                  </a:solidFill>
                </a:rPr>
                <a:t>Having hope and optimism that recovery is possible and relationships that support this. Characterised by: motivation to change; positive thinking and valuing success; having dreams and aspirations</a:t>
              </a:r>
            </a:p>
          </p:txBody>
        </p:sp>
        <p:sp>
          <p:nvSpPr>
            <p:cNvPr id="11" name="TextBox 10">
              <a:extLst>
                <a:ext uri="{FF2B5EF4-FFF2-40B4-BE49-F238E27FC236}">
                  <a16:creationId xmlns:a16="http://schemas.microsoft.com/office/drawing/2014/main" id="{4B64D5F3-82E5-4B95-AA02-7F160D490238}"/>
                </a:ext>
              </a:extLst>
            </p:cNvPr>
            <p:cNvSpPr txBox="1"/>
            <p:nvPr/>
          </p:nvSpPr>
          <p:spPr>
            <a:xfrm>
              <a:off x="5637246" y="1367904"/>
              <a:ext cx="2664296" cy="276999"/>
            </a:xfrm>
            <a:prstGeom prst="rect">
              <a:avLst/>
            </a:prstGeom>
            <a:noFill/>
          </p:spPr>
          <p:txBody>
            <a:bodyPr wrap="square" rtlCol="0">
              <a:spAutoFit/>
            </a:bodyPr>
            <a:lstStyle/>
            <a:p>
              <a:r>
                <a:rPr lang="en-GB" sz="1200" b="1" dirty="0">
                  <a:solidFill>
                    <a:srgbClr val="12444E"/>
                  </a:solidFill>
                </a:rPr>
                <a:t>Hope &amp; Optimism</a:t>
              </a:r>
            </a:p>
          </p:txBody>
        </p:sp>
      </p:grpSp>
      <p:grpSp>
        <p:nvGrpSpPr>
          <p:cNvPr id="7" name="Group 6">
            <a:extLst>
              <a:ext uri="{FF2B5EF4-FFF2-40B4-BE49-F238E27FC236}">
                <a16:creationId xmlns:a16="http://schemas.microsoft.com/office/drawing/2014/main" id="{4ED3C7B0-818B-4696-BD3F-F64253BF7262}"/>
              </a:ext>
            </a:extLst>
          </p:cNvPr>
          <p:cNvGrpSpPr/>
          <p:nvPr/>
        </p:nvGrpSpPr>
        <p:grpSpPr>
          <a:xfrm>
            <a:off x="2968396" y="5059356"/>
            <a:ext cx="2678630" cy="1617133"/>
            <a:chOff x="3204068" y="5059356"/>
            <a:chExt cx="2678630" cy="1617133"/>
          </a:xfrm>
        </p:grpSpPr>
        <p:cxnSp>
          <p:nvCxnSpPr>
            <p:cNvPr id="12" name="Straight Connector 11">
              <a:extLst>
                <a:ext uri="{FF2B5EF4-FFF2-40B4-BE49-F238E27FC236}">
                  <a16:creationId xmlns:a16="http://schemas.microsoft.com/office/drawing/2014/main" id="{7C9F0B43-572C-4731-83DE-BA1F1531CBD9}"/>
                </a:ext>
              </a:extLst>
            </p:cNvPr>
            <p:cNvCxnSpPr/>
            <p:nvPr/>
          </p:nvCxnSpPr>
          <p:spPr>
            <a:xfrm>
              <a:off x="3282973" y="5351596"/>
              <a:ext cx="2215412" cy="0"/>
            </a:xfrm>
            <a:prstGeom prst="line">
              <a:avLst/>
            </a:prstGeom>
            <a:effectLst>
              <a:outerShdw blurRad="127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01315BDD-8123-4AC7-8075-87A5B632AC42}"/>
                </a:ext>
              </a:extLst>
            </p:cNvPr>
            <p:cNvSpPr txBox="1"/>
            <p:nvPr/>
          </p:nvSpPr>
          <p:spPr>
            <a:xfrm>
              <a:off x="3204068" y="5476160"/>
              <a:ext cx="2664296" cy="1200329"/>
            </a:xfrm>
            <a:prstGeom prst="rect">
              <a:avLst/>
            </a:prstGeom>
            <a:noFill/>
          </p:spPr>
          <p:txBody>
            <a:bodyPr wrap="square" rtlCol="0">
              <a:spAutoFit/>
            </a:bodyPr>
            <a:lstStyle/>
            <a:p>
              <a:r>
                <a:rPr lang="en-GB" sz="1200" dirty="0">
                  <a:solidFill>
                    <a:srgbClr val="12444E"/>
                  </a:solidFill>
                </a:rPr>
                <a:t>Living a meaningful and purposeful life, as defined by the person (not others). Characterised by: meaning in mental ‘illness experience’; spirituality; meaningful life and social goals.</a:t>
              </a:r>
            </a:p>
          </p:txBody>
        </p:sp>
        <p:sp>
          <p:nvSpPr>
            <p:cNvPr id="14" name="TextBox 13">
              <a:extLst>
                <a:ext uri="{FF2B5EF4-FFF2-40B4-BE49-F238E27FC236}">
                  <a16:creationId xmlns:a16="http://schemas.microsoft.com/office/drawing/2014/main" id="{9E66F9B6-EFC1-41E5-9792-A9FE7A19FCE3}"/>
                </a:ext>
              </a:extLst>
            </p:cNvPr>
            <p:cNvSpPr txBox="1"/>
            <p:nvPr/>
          </p:nvSpPr>
          <p:spPr>
            <a:xfrm>
              <a:off x="3218402" y="5059356"/>
              <a:ext cx="2664296" cy="276999"/>
            </a:xfrm>
            <a:prstGeom prst="rect">
              <a:avLst/>
            </a:prstGeom>
            <a:noFill/>
          </p:spPr>
          <p:txBody>
            <a:bodyPr wrap="square" rtlCol="0">
              <a:spAutoFit/>
            </a:bodyPr>
            <a:lstStyle/>
            <a:p>
              <a:r>
                <a:rPr lang="en-GB" sz="1200" b="1" dirty="0">
                  <a:solidFill>
                    <a:srgbClr val="12444E"/>
                  </a:solidFill>
                </a:rPr>
                <a:t>Meaningful</a:t>
              </a:r>
            </a:p>
          </p:txBody>
        </p:sp>
      </p:grpSp>
      <p:grpSp>
        <p:nvGrpSpPr>
          <p:cNvPr id="2" name="Group 1">
            <a:extLst>
              <a:ext uri="{FF2B5EF4-FFF2-40B4-BE49-F238E27FC236}">
                <a16:creationId xmlns:a16="http://schemas.microsoft.com/office/drawing/2014/main" id="{14DE96C3-12A6-40F7-A1D5-007DFC0D580B}"/>
              </a:ext>
            </a:extLst>
          </p:cNvPr>
          <p:cNvGrpSpPr/>
          <p:nvPr/>
        </p:nvGrpSpPr>
        <p:grpSpPr>
          <a:xfrm>
            <a:off x="402891" y="1367904"/>
            <a:ext cx="2678630" cy="1432467"/>
            <a:chOff x="402891" y="1506404"/>
            <a:chExt cx="2678630" cy="1432467"/>
          </a:xfrm>
        </p:grpSpPr>
        <p:cxnSp>
          <p:nvCxnSpPr>
            <p:cNvPr id="15" name="Straight Connector 14">
              <a:extLst>
                <a:ext uri="{FF2B5EF4-FFF2-40B4-BE49-F238E27FC236}">
                  <a16:creationId xmlns:a16="http://schemas.microsoft.com/office/drawing/2014/main" id="{307E9294-CC33-4842-A109-6F796BD09713}"/>
                </a:ext>
              </a:extLst>
            </p:cNvPr>
            <p:cNvCxnSpPr/>
            <p:nvPr/>
          </p:nvCxnSpPr>
          <p:spPr>
            <a:xfrm>
              <a:off x="481795" y="1798644"/>
              <a:ext cx="2215412" cy="0"/>
            </a:xfrm>
            <a:prstGeom prst="line">
              <a:avLst/>
            </a:prstGeom>
            <a:effectLst>
              <a:outerShdw blurRad="127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2074E9AB-26DC-4E3F-95AB-F30AD29295DE}"/>
                </a:ext>
              </a:extLst>
            </p:cNvPr>
            <p:cNvSpPr txBox="1"/>
            <p:nvPr/>
          </p:nvSpPr>
          <p:spPr>
            <a:xfrm>
              <a:off x="402891" y="1923208"/>
              <a:ext cx="2664296" cy="1015663"/>
            </a:xfrm>
            <a:prstGeom prst="rect">
              <a:avLst/>
            </a:prstGeom>
            <a:noFill/>
          </p:spPr>
          <p:txBody>
            <a:bodyPr wrap="square" rtlCol="0">
              <a:spAutoFit/>
            </a:bodyPr>
            <a:lstStyle/>
            <a:p>
              <a:r>
                <a:rPr lang="en-GB" sz="1200" dirty="0">
                  <a:solidFill>
                    <a:srgbClr val="12444E"/>
                  </a:solidFill>
                </a:rPr>
                <a:t>Having good relationships and being connected to other people in positive ways. Characterised by: peer support and support groups; support from others; community.</a:t>
              </a:r>
            </a:p>
          </p:txBody>
        </p:sp>
        <p:sp>
          <p:nvSpPr>
            <p:cNvPr id="17" name="TextBox 16">
              <a:extLst>
                <a:ext uri="{FF2B5EF4-FFF2-40B4-BE49-F238E27FC236}">
                  <a16:creationId xmlns:a16="http://schemas.microsoft.com/office/drawing/2014/main" id="{5EA8333B-0573-44DC-8A50-5B3A4BD9A9B4}"/>
                </a:ext>
              </a:extLst>
            </p:cNvPr>
            <p:cNvSpPr txBox="1"/>
            <p:nvPr/>
          </p:nvSpPr>
          <p:spPr>
            <a:xfrm>
              <a:off x="417225" y="1506404"/>
              <a:ext cx="2664296" cy="276999"/>
            </a:xfrm>
            <a:prstGeom prst="rect">
              <a:avLst/>
            </a:prstGeom>
            <a:noFill/>
          </p:spPr>
          <p:txBody>
            <a:bodyPr wrap="square" rtlCol="0">
              <a:spAutoFit/>
            </a:bodyPr>
            <a:lstStyle/>
            <a:p>
              <a:r>
                <a:rPr lang="en-GB" sz="1200" b="1" dirty="0">
                  <a:solidFill>
                    <a:srgbClr val="12444E"/>
                  </a:solidFill>
                </a:rPr>
                <a:t>Connectedness</a:t>
              </a:r>
            </a:p>
          </p:txBody>
        </p:sp>
      </p:grpSp>
      <p:grpSp>
        <p:nvGrpSpPr>
          <p:cNvPr id="5" name="Group 4">
            <a:extLst>
              <a:ext uri="{FF2B5EF4-FFF2-40B4-BE49-F238E27FC236}">
                <a16:creationId xmlns:a16="http://schemas.microsoft.com/office/drawing/2014/main" id="{FDA9976A-04B6-47C1-A521-6B2168B204E3}"/>
              </a:ext>
            </a:extLst>
          </p:cNvPr>
          <p:cNvGrpSpPr/>
          <p:nvPr/>
        </p:nvGrpSpPr>
        <p:grpSpPr>
          <a:xfrm>
            <a:off x="365022" y="4023172"/>
            <a:ext cx="2678630" cy="1063135"/>
            <a:chOff x="365022" y="4288461"/>
            <a:chExt cx="2678630" cy="1063135"/>
          </a:xfrm>
        </p:grpSpPr>
        <p:cxnSp>
          <p:nvCxnSpPr>
            <p:cNvPr id="21" name="Straight Connector 20">
              <a:extLst>
                <a:ext uri="{FF2B5EF4-FFF2-40B4-BE49-F238E27FC236}">
                  <a16:creationId xmlns:a16="http://schemas.microsoft.com/office/drawing/2014/main" id="{F3DF7909-CD05-4ED5-B252-40FE0B84184A}"/>
                </a:ext>
              </a:extLst>
            </p:cNvPr>
            <p:cNvCxnSpPr/>
            <p:nvPr/>
          </p:nvCxnSpPr>
          <p:spPr>
            <a:xfrm>
              <a:off x="443927" y="4580701"/>
              <a:ext cx="2215412" cy="0"/>
            </a:xfrm>
            <a:prstGeom prst="line">
              <a:avLst/>
            </a:prstGeom>
            <a:effectLst>
              <a:outerShdw blurRad="127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531F9DF4-1E7E-4B8C-819B-2F12DA92524A}"/>
                </a:ext>
              </a:extLst>
            </p:cNvPr>
            <p:cNvSpPr txBox="1"/>
            <p:nvPr/>
          </p:nvSpPr>
          <p:spPr>
            <a:xfrm>
              <a:off x="365022" y="4705265"/>
              <a:ext cx="2664296" cy="646331"/>
            </a:xfrm>
            <a:prstGeom prst="rect">
              <a:avLst/>
            </a:prstGeom>
            <a:noFill/>
          </p:spPr>
          <p:txBody>
            <a:bodyPr wrap="square" rtlCol="0">
              <a:spAutoFit/>
            </a:bodyPr>
            <a:lstStyle/>
            <a:p>
              <a:r>
                <a:rPr lang="en-GB" sz="1200" dirty="0">
                  <a:solidFill>
                    <a:srgbClr val="12444E"/>
                  </a:solidFill>
                </a:rPr>
                <a:t>Having control over life, focusing on strengths, and taking personal responsibility.</a:t>
              </a:r>
            </a:p>
          </p:txBody>
        </p:sp>
        <p:sp>
          <p:nvSpPr>
            <p:cNvPr id="23" name="TextBox 22">
              <a:extLst>
                <a:ext uri="{FF2B5EF4-FFF2-40B4-BE49-F238E27FC236}">
                  <a16:creationId xmlns:a16="http://schemas.microsoft.com/office/drawing/2014/main" id="{599E2382-6411-44D6-8F03-64E2E902883E}"/>
                </a:ext>
              </a:extLst>
            </p:cNvPr>
            <p:cNvSpPr txBox="1"/>
            <p:nvPr/>
          </p:nvSpPr>
          <p:spPr>
            <a:xfrm>
              <a:off x="379356" y="4288461"/>
              <a:ext cx="2664296" cy="276999"/>
            </a:xfrm>
            <a:prstGeom prst="rect">
              <a:avLst/>
            </a:prstGeom>
            <a:noFill/>
          </p:spPr>
          <p:txBody>
            <a:bodyPr wrap="square" rtlCol="0">
              <a:spAutoFit/>
            </a:bodyPr>
            <a:lstStyle/>
            <a:p>
              <a:r>
                <a:rPr lang="en-GB" sz="1200" b="1" dirty="0">
                  <a:solidFill>
                    <a:srgbClr val="12444E"/>
                  </a:solidFill>
                </a:rPr>
                <a:t>Empowerment </a:t>
              </a:r>
              <a:endParaRPr lang="en-GB" b="1" dirty="0">
                <a:solidFill>
                  <a:srgbClr val="12444E"/>
                </a:solidFill>
              </a:endParaRPr>
            </a:p>
          </p:txBody>
        </p:sp>
      </p:grpSp>
      <p:sp>
        <p:nvSpPr>
          <p:cNvPr id="27" name="Arrow: Pentagon 19">
            <a:extLst>
              <a:ext uri="{FF2B5EF4-FFF2-40B4-BE49-F238E27FC236}">
                <a16:creationId xmlns:a16="http://schemas.microsoft.com/office/drawing/2014/main" id="{E4ED82DA-ECDF-4591-BDCB-8B096D5C4701}"/>
              </a:ext>
            </a:extLst>
          </p:cNvPr>
          <p:cNvSpPr/>
          <p:nvPr/>
        </p:nvSpPr>
        <p:spPr>
          <a:xfrm>
            <a:off x="-108520" y="109143"/>
            <a:ext cx="7109087" cy="627373"/>
          </a:xfrm>
          <a:prstGeom prst="homePlate">
            <a:avLst/>
          </a:prstGeom>
          <a:solidFill>
            <a:srgbClr val="0E839A"/>
          </a:solidFill>
          <a:ln w="25400" cap="flat" cmpd="sng" algn="ctr">
            <a:solidFill>
              <a:srgbClr val="0E839A"/>
            </a:solidFill>
            <a:prstDash val="solid"/>
          </a:ln>
          <a:effectLst/>
        </p:spPr>
        <p:txBody>
          <a:bodyPr rtlCol="0" anchor="ctr"/>
          <a:lstStyle/>
          <a:p>
            <a:pPr>
              <a:defRPr/>
            </a:pPr>
            <a:r>
              <a:rPr lang="en-GB" sz="2800" b="1" dirty="0">
                <a:solidFill>
                  <a:schemeClr val="bg1"/>
                </a:solidFill>
                <a:latin typeface="Arial Nova" panose="020B0604020202020204" pitchFamily="34" charset="0"/>
              </a:rPr>
              <a:t>Recovery Principles: </a:t>
            </a:r>
            <a:r>
              <a:rPr lang="en-GB" sz="2800" b="1" dirty="0">
                <a:solidFill>
                  <a:sysClr val="window" lastClr="FFFFFF"/>
                </a:solidFill>
                <a:latin typeface="Arial Nova" panose="020B0604020202020204" pitchFamily="34" charset="0"/>
              </a:rPr>
              <a:t>CHIME framework </a:t>
            </a:r>
          </a:p>
        </p:txBody>
      </p:sp>
      <p:sp>
        <p:nvSpPr>
          <p:cNvPr id="6" name="Rectangle 5"/>
          <p:cNvSpPr/>
          <p:nvPr/>
        </p:nvSpPr>
        <p:spPr>
          <a:xfrm>
            <a:off x="7209709" y="6513586"/>
            <a:ext cx="1965410" cy="276999"/>
          </a:xfrm>
          <a:prstGeom prst="rect">
            <a:avLst/>
          </a:prstGeom>
        </p:spPr>
        <p:txBody>
          <a:bodyPr wrap="none">
            <a:spAutoFit/>
          </a:bodyPr>
          <a:lstStyle/>
          <a:p>
            <a:r>
              <a:rPr lang="en-GB" sz="1200" b="1" dirty="0">
                <a:solidFill>
                  <a:srgbClr val="12444E"/>
                </a:solidFill>
              </a:rPr>
              <a:t>Source: </a:t>
            </a:r>
            <a:r>
              <a:rPr lang="en-GB" sz="1200" dirty="0" err="1">
                <a:solidFill>
                  <a:srgbClr val="12444E"/>
                </a:solidFill>
              </a:rPr>
              <a:t>Leamy</a:t>
            </a:r>
            <a:r>
              <a:rPr lang="en-GB" sz="1200" dirty="0">
                <a:solidFill>
                  <a:srgbClr val="12444E"/>
                </a:solidFill>
              </a:rPr>
              <a:t> et al 2011</a:t>
            </a:r>
          </a:p>
        </p:txBody>
      </p:sp>
      <p:pic>
        <p:nvPicPr>
          <p:cNvPr id="3" name="Graphic 2" descr="Boardroom">
            <a:extLst>
              <a:ext uri="{FF2B5EF4-FFF2-40B4-BE49-F238E27FC236}">
                <a16:creationId xmlns:a16="http://schemas.microsoft.com/office/drawing/2014/main" id="{B7B31AAD-726A-46BB-AAC2-CE47C34A6B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6064" y="2367314"/>
            <a:ext cx="2621182" cy="2621182"/>
          </a:xfrm>
          <a:prstGeom prst="rect">
            <a:avLst/>
          </a:prstGeom>
        </p:spPr>
      </p:pic>
      <p:pic>
        <p:nvPicPr>
          <p:cNvPr id="25" name="Graphic 24" descr="Chat">
            <a:extLst>
              <a:ext uri="{FF2B5EF4-FFF2-40B4-BE49-F238E27FC236}">
                <a16:creationId xmlns:a16="http://schemas.microsoft.com/office/drawing/2014/main" id="{CB5FAD03-1013-4721-96F0-E4417D704D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3268" y="1853352"/>
            <a:ext cx="1447339" cy="1447339"/>
          </a:xfrm>
          <a:prstGeom prst="rect">
            <a:avLst/>
          </a:prstGeom>
        </p:spPr>
      </p:pic>
      <p:grpSp>
        <p:nvGrpSpPr>
          <p:cNvPr id="8" name="Group 7">
            <a:extLst>
              <a:ext uri="{FF2B5EF4-FFF2-40B4-BE49-F238E27FC236}">
                <a16:creationId xmlns:a16="http://schemas.microsoft.com/office/drawing/2014/main" id="{F57DFC06-7A35-4096-BFF0-6E0A28411B18}"/>
              </a:ext>
            </a:extLst>
          </p:cNvPr>
          <p:cNvGrpSpPr/>
          <p:nvPr/>
        </p:nvGrpSpPr>
        <p:grpSpPr>
          <a:xfrm>
            <a:off x="5588528" y="4023172"/>
            <a:ext cx="2678630" cy="878469"/>
            <a:chOff x="5588528" y="4023172"/>
            <a:chExt cx="2678630" cy="878469"/>
          </a:xfrm>
        </p:grpSpPr>
        <p:cxnSp>
          <p:nvCxnSpPr>
            <p:cNvPr id="26" name="Straight Connector 25">
              <a:extLst>
                <a:ext uri="{FF2B5EF4-FFF2-40B4-BE49-F238E27FC236}">
                  <a16:creationId xmlns:a16="http://schemas.microsoft.com/office/drawing/2014/main" id="{E6F7028F-269F-4C20-B86C-4125B62F5974}"/>
                </a:ext>
              </a:extLst>
            </p:cNvPr>
            <p:cNvCxnSpPr/>
            <p:nvPr/>
          </p:nvCxnSpPr>
          <p:spPr>
            <a:xfrm>
              <a:off x="5667431" y="4315412"/>
              <a:ext cx="2215412" cy="0"/>
            </a:xfrm>
            <a:prstGeom prst="line">
              <a:avLst/>
            </a:prstGeom>
            <a:effectLst>
              <a:outerShdw blurRad="127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B18BD4C2-5072-4395-9702-A8F2DD987FC6}"/>
                </a:ext>
              </a:extLst>
            </p:cNvPr>
            <p:cNvSpPr txBox="1"/>
            <p:nvPr/>
          </p:nvSpPr>
          <p:spPr>
            <a:xfrm>
              <a:off x="5588528" y="4439976"/>
              <a:ext cx="2664296" cy="461665"/>
            </a:xfrm>
            <a:prstGeom prst="rect">
              <a:avLst/>
            </a:prstGeom>
            <a:noFill/>
          </p:spPr>
          <p:txBody>
            <a:bodyPr wrap="square" rtlCol="0">
              <a:spAutoFit/>
            </a:bodyPr>
            <a:lstStyle/>
            <a:p>
              <a:r>
                <a:rPr lang="en-GB" sz="1200" dirty="0">
                  <a:solidFill>
                    <a:srgbClr val="12444E"/>
                  </a:solidFill>
                </a:rPr>
                <a:t>Regaining a positive sense of self and identity and overcoming stigma.</a:t>
              </a:r>
              <a:endParaRPr lang="en-GB" dirty="0">
                <a:solidFill>
                  <a:srgbClr val="12444E"/>
                </a:solidFill>
              </a:endParaRPr>
            </a:p>
          </p:txBody>
        </p:sp>
        <p:sp>
          <p:nvSpPr>
            <p:cNvPr id="29" name="TextBox 28">
              <a:extLst>
                <a:ext uri="{FF2B5EF4-FFF2-40B4-BE49-F238E27FC236}">
                  <a16:creationId xmlns:a16="http://schemas.microsoft.com/office/drawing/2014/main" id="{1706A3B6-BD6F-4B3F-A746-CB767A6E3625}"/>
                </a:ext>
              </a:extLst>
            </p:cNvPr>
            <p:cNvSpPr txBox="1"/>
            <p:nvPr/>
          </p:nvSpPr>
          <p:spPr>
            <a:xfrm>
              <a:off x="5602862" y="4023172"/>
              <a:ext cx="2664296" cy="276999"/>
            </a:xfrm>
            <a:prstGeom prst="rect">
              <a:avLst/>
            </a:prstGeom>
            <a:noFill/>
          </p:spPr>
          <p:txBody>
            <a:bodyPr wrap="square" rtlCol="0">
              <a:spAutoFit/>
            </a:bodyPr>
            <a:lstStyle/>
            <a:p>
              <a:r>
                <a:rPr lang="en-GB" sz="1200" b="1" dirty="0">
                  <a:solidFill>
                    <a:srgbClr val="12444E"/>
                  </a:solidFill>
                </a:rPr>
                <a:t>Identity</a:t>
              </a:r>
            </a:p>
          </p:txBody>
        </p:sp>
      </p:grpSp>
      <p:sp>
        <p:nvSpPr>
          <p:cNvPr id="31" name="TextBox 30">
            <a:extLst>
              <a:ext uri="{FF2B5EF4-FFF2-40B4-BE49-F238E27FC236}">
                <a16:creationId xmlns:a16="http://schemas.microsoft.com/office/drawing/2014/main" id="{998F9252-73CA-4FD3-9854-A404F7CE511D}"/>
              </a:ext>
            </a:extLst>
          </p:cNvPr>
          <p:cNvSpPr txBox="1"/>
          <p:nvPr/>
        </p:nvSpPr>
        <p:spPr>
          <a:xfrm>
            <a:off x="144464" y="806675"/>
            <a:ext cx="8991147" cy="461665"/>
          </a:xfrm>
          <a:prstGeom prst="rect">
            <a:avLst/>
          </a:prstGeom>
          <a:noFill/>
        </p:spPr>
        <p:txBody>
          <a:bodyPr wrap="square" rtlCol="0">
            <a:spAutoFit/>
          </a:bodyPr>
          <a:lstStyle/>
          <a:p>
            <a:r>
              <a:rPr lang="en-GB" sz="1200" b="1" dirty="0">
                <a:solidFill>
                  <a:srgbClr val="12444E"/>
                </a:solidFill>
              </a:rPr>
              <a:t>The CHIME framework is a conceptual framework for personal recovery in mental health. It stands for Connectedness, Hope, Identity, Meaningful and Empowerment. This framework can complement the DIALOG approach. </a:t>
            </a:r>
          </a:p>
        </p:txBody>
      </p:sp>
    </p:spTree>
    <p:extLst>
      <p:ext uri="{BB962C8B-B14F-4D97-AF65-F5344CB8AC3E}">
        <p14:creationId xmlns:p14="http://schemas.microsoft.com/office/powerpoint/2010/main" val="267245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03D5EAF-15D4-45D0-8F64-22C9A095BA09}"/>
              </a:ext>
            </a:extLst>
          </p:cNvPr>
          <p:cNvCxnSpPr>
            <a:cxnSpLocks/>
          </p:cNvCxnSpPr>
          <p:nvPr/>
        </p:nvCxnSpPr>
        <p:spPr>
          <a:xfrm>
            <a:off x="986590" y="-27374"/>
            <a:ext cx="0" cy="6885374"/>
          </a:xfrm>
          <a:prstGeom prst="line">
            <a:avLst/>
          </a:prstGeom>
          <a:ln w="57150"/>
          <a:effectLst>
            <a:outerShdw blurRad="127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 name="Slide Number Placeholder 1">
            <a:extLst>
              <a:ext uri="{FF2B5EF4-FFF2-40B4-BE49-F238E27FC236}">
                <a16:creationId xmlns:a16="http://schemas.microsoft.com/office/drawing/2014/main" id="{1E4CD1A3-2B02-4627-AF5E-0F8F76135FDC}"/>
              </a:ext>
            </a:extLst>
          </p:cNvPr>
          <p:cNvSpPr>
            <a:spLocks noGrp="1"/>
          </p:cNvSpPr>
          <p:nvPr>
            <p:ph type="sldNum" sz="quarter" idx="4"/>
          </p:nvPr>
        </p:nvSpPr>
        <p:spPr/>
        <p:txBody>
          <a:bodyPr/>
          <a:lstStyle/>
          <a:p>
            <a:fld id="{21455FB6-8BBD-43B2-BA4B-3A10DB133A52}" type="slidenum">
              <a:rPr lang="en-GB" smtClean="0">
                <a:solidFill>
                  <a:prstClr val="black">
                    <a:tint val="75000"/>
                  </a:prstClr>
                </a:solidFill>
              </a:rPr>
              <a:pPr/>
              <a:t>12</a:t>
            </a:fld>
            <a:endParaRPr lang="en-GB">
              <a:solidFill>
                <a:prstClr val="black">
                  <a:tint val="75000"/>
                </a:prstClr>
              </a:solidFill>
            </a:endParaRPr>
          </a:p>
        </p:txBody>
      </p:sp>
      <p:sp>
        <p:nvSpPr>
          <p:cNvPr id="3" name="Arrow: Pentagon 19">
            <a:extLst>
              <a:ext uri="{FF2B5EF4-FFF2-40B4-BE49-F238E27FC236}">
                <a16:creationId xmlns:a16="http://schemas.microsoft.com/office/drawing/2014/main" id="{4CAAA23D-F863-4026-AAE2-BB4FD3FA627F}"/>
              </a:ext>
            </a:extLst>
          </p:cNvPr>
          <p:cNvSpPr/>
          <p:nvPr/>
        </p:nvSpPr>
        <p:spPr>
          <a:xfrm>
            <a:off x="-1" y="109143"/>
            <a:ext cx="5667149" cy="771153"/>
          </a:xfrm>
          <a:prstGeom prst="homePlate">
            <a:avLst/>
          </a:prstGeom>
          <a:solidFill>
            <a:srgbClr val="0E839A"/>
          </a:solidFill>
          <a:ln w="25400" cap="flat" cmpd="sng" algn="ctr">
            <a:solidFill>
              <a:srgbClr val="0E839A"/>
            </a:solidFill>
            <a:prstDash val="solid"/>
          </a:ln>
          <a:effectLst/>
        </p:spPr>
        <p:txBody>
          <a:bodyPr rtlCol="0" anchor="ctr"/>
          <a:lstStyle/>
          <a:p>
            <a:pPr>
              <a:defRPr/>
            </a:pPr>
            <a:r>
              <a:rPr lang="en-GB" sz="2800" b="1" dirty="0">
                <a:solidFill>
                  <a:schemeClr val="bg1"/>
                </a:solidFill>
                <a:latin typeface="Arial Nova" panose="020B0604020202020204" pitchFamily="34" charset="0"/>
              </a:rPr>
              <a:t>Optional Personal Reflection Exercise for trainees 1/2</a:t>
            </a:r>
          </a:p>
        </p:txBody>
      </p:sp>
      <p:sp>
        <p:nvSpPr>
          <p:cNvPr id="5" name="Rectangle 4">
            <a:extLst>
              <a:ext uri="{FF2B5EF4-FFF2-40B4-BE49-F238E27FC236}">
                <a16:creationId xmlns:a16="http://schemas.microsoft.com/office/drawing/2014/main" id="{801095D4-6350-4EE4-8F60-56B494892A1E}"/>
              </a:ext>
            </a:extLst>
          </p:cNvPr>
          <p:cNvSpPr/>
          <p:nvPr/>
        </p:nvSpPr>
        <p:spPr>
          <a:xfrm>
            <a:off x="1476209" y="4296654"/>
            <a:ext cx="5698686" cy="400110"/>
          </a:xfrm>
          <a:prstGeom prst="rect">
            <a:avLst/>
          </a:prstGeom>
        </p:spPr>
        <p:txBody>
          <a:bodyPr wrap="square">
            <a:spAutoFit/>
          </a:bodyPr>
          <a:lstStyle/>
          <a:p>
            <a:pPr lvl="0">
              <a:defRPr/>
            </a:pPr>
            <a:r>
              <a:rPr lang="en-GB" sz="2000" kern="0" dirty="0">
                <a:solidFill>
                  <a:srgbClr val="3F3F3F"/>
                </a:solidFill>
              </a:rPr>
              <a:t>(This is not for sharing unless you wish to do so).</a:t>
            </a:r>
          </a:p>
        </p:txBody>
      </p:sp>
      <p:sp>
        <p:nvSpPr>
          <p:cNvPr id="15" name="Oval 14">
            <a:extLst>
              <a:ext uri="{FF2B5EF4-FFF2-40B4-BE49-F238E27FC236}">
                <a16:creationId xmlns:a16="http://schemas.microsoft.com/office/drawing/2014/main" id="{C03DD299-3569-4E0D-8EFD-1A1BD783459B}"/>
              </a:ext>
            </a:extLst>
          </p:cNvPr>
          <p:cNvSpPr/>
          <p:nvPr/>
        </p:nvSpPr>
        <p:spPr>
          <a:xfrm>
            <a:off x="484940" y="2116475"/>
            <a:ext cx="1003300" cy="977900"/>
          </a:xfrm>
          <a:prstGeom prst="ellipse">
            <a:avLst/>
          </a:prstGeom>
          <a:solidFill>
            <a:schemeClr val="bg1"/>
          </a:solidFill>
          <a:ln w="57150" cap="flat" cmpd="sng" algn="ctr">
            <a:solidFill>
              <a:srgbClr val="0E83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21" name="Oval 20">
            <a:extLst>
              <a:ext uri="{FF2B5EF4-FFF2-40B4-BE49-F238E27FC236}">
                <a16:creationId xmlns:a16="http://schemas.microsoft.com/office/drawing/2014/main" id="{DA01C464-188A-461D-88F0-5655A5FA2AC7}"/>
              </a:ext>
            </a:extLst>
          </p:cNvPr>
          <p:cNvSpPr/>
          <p:nvPr/>
        </p:nvSpPr>
        <p:spPr>
          <a:xfrm>
            <a:off x="484941" y="3673551"/>
            <a:ext cx="1003300" cy="977900"/>
          </a:xfrm>
          <a:prstGeom prst="ellipse">
            <a:avLst/>
          </a:prstGeom>
          <a:solidFill>
            <a:schemeClr val="bg1"/>
          </a:solidFill>
          <a:ln w="57150" cap="flat" cmpd="sng" algn="ctr">
            <a:solidFill>
              <a:srgbClr val="0E83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51660B0E-CD0A-4AA2-A8EB-5384EE6B3E53}"/>
              </a:ext>
            </a:extLst>
          </p:cNvPr>
          <p:cNvSpPr/>
          <p:nvPr/>
        </p:nvSpPr>
        <p:spPr>
          <a:xfrm>
            <a:off x="472909" y="5273303"/>
            <a:ext cx="1003300" cy="977900"/>
          </a:xfrm>
          <a:prstGeom prst="ellipse">
            <a:avLst/>
          </a:prstGeom>
          <a:solidFill>
            <a:schemeClr val="bg1"/>
          </a:solidFill>
          <a:ln w="57150" cap="flat" cmpd="sng" algn="ctr">
            <a:solidFill>
              <a:srgbClr val="0E83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C17D15BC-9874-4D4E-ABE5-FFC398710C76}"/>
              </a:ext>
            </a:extLst>
          </p:cNvPr>
          <p:cNvSpPr/>
          <p:nvPr/>
        </p:nvSpPr>
        <p:spPr>
          <a:xfrm>
            <a:off x="1633594" y="2348237"/>
            <a:ext cx="3147015" cy="400110"/>
          </a:xfrm>
          <a:prstGeom prst="rect">
            <a:avLst/>
          </a:prstGeom>
        </p:spPr>
        <p:txBody>
          <a:bodyPr wrap="none">
            <a:spAutoFit/>
          </a:bodyPr>
          <a:lstStyle/>
          <a:p>
            <a:pPr lvl="0">
              <a:defRPr/>
            </a:pPr>
            <a:r>
              <a:rPr lang="en-GB" sz="2000" kern="0" dirty="0">
                <a:solidFill>
                  <a:srgbClr val="3F3F3F"/>
                </a:solidFill>
              </a:rPr>
              <a:t>Fold a piece of paper in 4 </a:t>
            </a:r>
          </a:p>
        </p:txBody>
      </p:sp>
      <p:sp>
        <p:nvSpPr>
          <p:cNvPr id="26" name="Rectangle 25">
            <a:extLst>
              <a:ext uri="{FF2B5EF4-FFF2-40B4-BE49-F238E27FC236}">
                <a16:creationId xmlns:a16="http://schemas.microsoft.com/office/drawing/2014/main" id="{D30EBB2D-9A75-4895-99A7-A1BE5A4C1659}"/>
              </a:ext>
            </a:extLst>
          </p:cNvPr>
          <p:cNvSpPr/>
          <p:nvPr/>
        </p:nvSpPr>
        <p:spPr>
          <a:xfrm>
            <a:off x="1605659" y="3673551"/>
            <a:ext cx="6420673" cy="707886"/>
          </a:xfrm>
          <a:prstGeom prst="rect">
            <a:avLst/>
          </a:prstGeom>
        </p:spPr>
        <p:txBody>
          <a:bodyPr wrap="square">
            <a:spAutoFit/>
          </a:bodyPr>
          <a:lstStyle/>
          <a:p>
            <a:pPr lvl="0">
              <a:defRPr/>
            </a:pPr>
            <a:r>
              <a:rPr lang="en-GB" sz="2000" kern="0" dirty="0">
                <a:solidFill>
                  <a:srgbClr val="3F3F3F"/>
                </a:solidFill>
              </a:rPr>
              <a:t>On each quarter put aspects of your life that represent how you and others see you i.e. mother, friend etc</a:t>
            </a:r>
          </a:p>
        </p:txBody>
      </p:sp>
      <p:sp>
        <p:nvSpPr>
          <p:cNvPr id="27" name="Rectangle 26">
            <a:extLst>
              <a:ext uri="{FF2B5EF4-FFF2-40B4-BE49-F238E27FC236}">
                <a16:creationId xmlns:a16="http://schemas.microsoft.com/office/drawing/2014/main" id="{D339E76C-AEDC-4470-B7E9-0A372826EC7A}"/>
              </a:ext>
            </a:extLst>
          </p:cNvPr>
          <p:cNvSpPr/>
          <p:nvPr/>
        </p:nvSpPr>
        <p:spPr>
          <a:xfrm>
            <a:off x="-3648" y="1754710"/>
            <a:ext cx="877163" cy="369332"/>
          </a:xfrm>
          <a:prstGeom prst="rect">
            <a:avLst/>
          </a:prstGeom>
        </p:spPr>
        <p:txBody>
          <a:bodyPr wrap="none">
            <a:spAutoFit/>
          </a:bodyPr>
          <a:lstStyle/>
          <a:p>
            <a:pPr lvl="0">
              <a:defRPr/>
            </a:pPr>
            <a:r>
              <a:rPr lang="en-GB" b="1" kern="0" dirty="0">
                <a:solidFill>
                  <a:srgbClr val="3F3F3F"/>
                </a:solidFill>
              </a:rPr>
              <a:t>Step 1</a:t>
            </a:r>
          </a:p>
        </p:txBody>
      </p:sp>
      <p:pic>
        <p:nvPicPr>
          <p:cNvPr id="31" name="Graphic 30" descr="Paper">
            <a:extLst>
              <a:ext uri="{FF2B5EF4-FFF2-40B4-BE49-F238E27FC236}">
                <a16:creationId xmlns:a16="http://schemas.microsoft.com/office/drawing/2014/main" id="{4C3554B4-6E10-40ED-AA47-EED61B79F9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395" y="2283878"/>
            <a:ext cx="622327" cy="622327"/>
          </a:xfrm>
          <a:prstGeom prst="rect">
            <a:avLst/>
          </a:prstGeom>
        </p:spPr>
      </p:pic>
      <p:pic>
        <p:nvPicPr>
          <p:cNvPr id="33" name="Graphic 32" descr="Pencil">
            <a:extLst>
              <a:ext uri="{FF2B5EF4-FFF2-40B4-BE49-F238E27FC236}">
                <a16:creationId xmlns:a16="http://schemas.microsoft.com/office/drawing/2014/main" id="{DFCE540A-F77D-4314-9086-DE9D66F64E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041" y="3889001"/>
            <a:ext cx="546999" cy="546999"/>
          </a:xfrm>
          <a:prstGeom prst="rect">
            <a:avLst/>
          </a:prstGeom>
        </p:spPr>
      </p:pic>
      <p:pic>
        <p:nvPicPr>
          <p:cNvPr id="36" name="Graphic 35" descr="Customer review RTL">
            <a:extLst>
              <a:ext uri="{FF2B5EF4-FFF2-40B4-BE49-F238E27FC236}">
                <a16:creationId xmlns:a16="http://schemas.microsoft.com/office/drawing/2014/main" id="{8D7CDDB8-E458-4409-B91C-F924FC9DF2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3395" y="5473577"/>
            <a:ext cx="672650" cy="672650"/>
          </a:xfrm>
          <a:prstGeom prst="rect">
            <a:avLst/>
          </a:prstGeom>
        </p:spPr>
      </p:pic>
      <p:grpSp>
        <p:nvGrpSpPr>
          <p:cNvPr id="6" name="Group 5">
            <a:extLst>
              <a:ext uri="{FF2B5EF4-FFF2-40B4-BE49-F238E27FC236}">
                <a16:creationId xmlns:a16="http://schemas.microsoft.com/office/drawing/2014/main" id="{B67426B5-0606-4AB2-B247-5CADE9D2A7D7}"/>
              </a:ext>
            </a:extLst>
          </p:cNvPr>
          <p:cNvGrpSpPr/>
          <p:nvPr/>
        </p:nvGrpSpPr>
        <p:grpSpPr>
          <a:xfrm rot="5400000">
            <a:off x="4951342" y="2090749"/>
            <a:ext cx="879266" cy="1220733"/>
            <a:chOff x="6984418" y="1083924"/>
            <a:chExt cx="879266" cy="1220733"/>
          </a:xfrm>
        </p:grpSpPr>
        <p:sp>
          <p:nvSpPr>
            <p:cNvPr id="4" name="Rectangle 3">
              <a:extLst>
                <a:ext uri="{FF2B5EF4-FFF2-40B4-BE49-F238E27FC236}">
                  <a16:creationId xmlns:a16="http://schemas.microsoft.com/office/drawing/2014/main" id="{D340BDF3-3847-4F45-B895-ED2848EEEEA5}"/>
                </a:ext>
              </a:extLst>
            </p:cNvPr>
            <p:cNvSpPr/>
            <p:nvPr/>
          </p:nvSpPr>
          <p:spPr>
            <a:xfrm>
              <a:off x="6984418" y="1083924"/>
              <a:ext cx="879266" cy="1220733"/>
            </a:xfrm>
            <a:prstGeom prst="rect">
              <a:avLst/>
            </a:prstGeom>
            <a:noFill/>
            <a:ln w="6449" cap="flat">
              <a:solidFill>
                <a:srgbClr val="12444E"/>
              </a:solidFill>
              <a:prstDash val="solid"/>
              <a:miter/>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4A56D939-DB10-47FE-93D3-B68CA2787FE4}"/>
                </a:ext>
              </a:extLst>
            </p:cNvPr>
            <p:cNvCxnSpPr>
              <a:cxnSpLocks/>
              <a:stCxn id="4" idx="0"/>
              <a:endCxn id="4" idx="2"/>
            </p:cNvCxnSpPr>
            <p:nvPr/>
          </p:nvCxnSpPr>
          <p:spPr>
            <a:xfrm>
              <a:off x="7424051" y="1083924"/>
              <a:ext cx="0" cy="1220733"/>
            </a:xfrm>
            <a:prstGeom prst="line">
              <a:avLst/>
            </a:prstGeom>
            <a:noFill/>
            <a:ln w="6449" cap="flat">
              <a:solidFill>
                <a:srgbClr val="12444E"/>
              </a:solidFill>
              <a:prstDash val="dash"/>
              <a:miter/>
            </a:ln>
          </p:spPr>
          <p:style>
            <a:lnRef idx="1">
              <a:schemeClr val="accent1"/>
            </a:lnRef>
            <a:fillRef idx="3">
              <a:schemeClr val="accent1"/>
            </a:fillRef>
            <a:effectRef idx="2">
              <a:schemeClr val="accent1"/>
            </a:effectRef>
            <a:fontRef idx="minor">
              <a:schemeClr val="lt1"/>
            </a:fontRef>
          </p:style>
        </p:cxnSp>
        <p:cxnSp>
          <p:nvCxnSpPr>
            <p:cNvPr id="25" name="Straight Connector 24">
              <a:extLst>
                <a:ext uri="{FF2B5EF4-FFF2-40B4-BE49-F238E27FC236}">
                  <a16:creationId xmlns:a16="http://schemas.microsoft.com/office/drawing/2014/main" id="{A517DAFF-E177-454F-AC25-4511EA69A415}"/>
                </a:ext>
              </a:extLst>
            </p:cNvPr>
            <p:cNvCxnSpPr>
              <a:cxnSpLocks/>
              <a:stCxn id="4" idx="1"/>
              <a:endCxn id="4" idx="3"/>
            </p:cNvCxnSpPr>
            <p:nvPr/>
          </p:nvCxnSpPr>
          <p:spPr>
            <a:xfrm>
              <a:off x="6984418" y="1694291"/>
              <a:ext cx="879266" cy="0"/>
            </a:xfrm>
            <a:prstGeom prst="line">
              <a:avLst/>
            </a:prstGeom>
            <a:noFill/>
            <a:ln w="6449" cap="flat">
              <a:solidFill>
                <a:srgbClr val="12444E"/>
              </a:solidFill>
              <a:prstDash val="dash"/>
              <a:miter/>
            </a:ln>
          </p:spPr>
          <p:style>
            <a:lnRef idx="1">
              <a:schemeClr val="accent1"/>
            </a:lnRef>
            <a:fillRef idx="3">
              <a:schemeClr val="accent1"/>
            </a:fillRef>
            <a:effectRef idx="2">
              <a:schemeClr val="accent1"/>
            </a:effectRef>
            <a:fontRef idx="minor">
              <a:schemeClr val="lt1"/>
            </a:fontRef>
          </p:style>
        </p:cxnSp>
      </p:grpSp>
      <p:sp>
        <p:nvSpPr>
          <p:cNvPr id="9" name="TextBox 8">
            <a:extLst>
              <a:ext uri="{FF2B5EF4-FFF2-40B4-BE49-F238E27FC236}">
                <a16:creationId xmlns:a16="http://schemas.microsoft.com/office/drawing/2014/main" id="{CB8F0150-BBAF-4684-9029-72741109C5A9}"/>
              </a:ext>
            </a:extLst>
          </p:cNvPr>
          <p:cNvSpPr txBox="1"/>
          <p:nvPr/>
        </p:nvSpPr>
        <p:spPr>
          <a:xfrm>
            <a:off x="1061690" y="1031006"/>
            <a:ext cx="8082310" cy="646331"/>
          </a:xfrm>
          <a:prstGeom prst="rect">
            <a:avLst/>
          </a:prstGeom>
          <a:noFill/>
        </p:spPr>
        <p:txBody>
          <a:bodyPr wrap="square" rtlCol="0">
            <a:spAutoFit/>
          </a:bodyPr>
          <a:lstStyle/>
          <a:p>
            <a:r>
              <a:rPr lang="en-GB" b="1" dirty="0">
                <a:solidFill>
                  <a:srgbClr val="12444E"/>
                </a:solidFill>
              </a:rPr>
              <a:t>We are now going to undertake a short exercise that helps put the recovery principles into context </a:t>
            </a:r>
          </a:p>
        </p:txBody>
      </p:sp>
      <p:sp>
        <p:nvSpPr>
          <p:cNvPr id="41" name="TextBox 40">
            <a:extLst>
              <a:ext uri="{FF2B5EF4-FFF2-40B4-BE49-F238E27FC236}">
                <a16:creationId xmlns:a16="http://schemas.microsoft.com/office/drawing/2014/main" id="{39E9B214-AA68-4A72-80A8-910845372525}"/>
              </a:ext>
            </a:extLst>
          </p:cNvPr>
          <p:cNvSpPr txBox="1"/>
          <p:nvPr/>
        </p:nvSpPr>
        <p:spPr>
          <a:xfrm>
            <a:off x="1677423" y="5353653"/>
            <a:ext cx="5664200" cy="677108"/>
          </a:xfrm>
          <a:prstGeom prst="rect">
            <a:avLst/>
          </a:prstGeom>
          <a:noFill/>
        </p:spPr>
        <p:txBody>
          <a:bodyPr wrap="square" rtlCol="0">
            <a:spAutoFit/>
          </a:bodyPr>
          <a:lstStyle/>
          <a:p>
            <a:r>
              <a:rPr lang="en-GB" sz="2000" dirty="0">
                <a:solidFill>
                  <a:srgbClr val="12444E"/>
                </a:solidFill>
              </a:rPr>
              <a:t>Group reflection </a:t>
            </a:r>
          </a:p>
          <a:p>
            <a:endParaRPr lang="en-GB" dirty="0"/>
          </a:p>
        </p:txBody>
      </p:sp>
      <p:sp>
        <p:nvSpPr>
          <p:cNvPr id="43" name="Rectangle 42">
            <a:extLst>
              <a:ext uri="{FF2B5EF4-FFF2-40B4-BE49-F238E27FC236}">
                <a16:creationId xmlns:a16="http://schemas.microsoft.com/office/drawing/2014/main" id="{EF77A515-F722-410C-8DB0-3E8EF42440CC}"/>
              </a:ext>
            </a:extLst>
          </p:cNvPr>
          <p:cNvSpPr/>
          <p:nvPr/>
        </p:nvSpPr>
        <p:spPr>
          <a:xfrm>
            <a:off x="0" y="3423000"/>
            <a:ext cx="877163" cy="369332"/>
          </a:xfrm>
          <a:prstGeom prst="rect">
            <a:avLst/>
          </a:prstGeom>
        </p:spPr>
        <p:txBody>
          <a:bodyPr wrap="none">
            <a:spAutoFit/>
          </a:bodyPr>
          <a:lstStyle/>
          <a:p>
            <a:pPr lvl="0">
              <a:defRPr/>
            </a:pPr>
            <a:r>
              <a:rPr lang="en-GB" b="1" kern="0" dirty="0">
                <a:solidFill>
                  <a:srgbClr val="3F3F3F"/>
                </a:solidFill>
              </a:rPr>
              <a:t>Step 2</a:t>
            </a:r>
          </a:p>
        </p:txBody>
      </p:sp>
      <p:sp>
        <p:nvSpPr>
          <p:cNvPr id="44" name="Rectangle 43">
            <a:extLst>
              <a:ext uri="{FF2B5EF4-FFF2-40B4-BE49-F238E27FC236}">
                <a16:creationId xmlns:a16="http://schemas.microsoft.com/office/drawing/2014/main" id="{64626AB4-83A4-46AF-8455-8D956FD46B61}"/>
              </a:ext>
            </a:extLst>
          </p:cNvPr>
          <p:cNvSpPr/>
          <p:nvPr/>
        </p:nvSpPr>
        <p:spPr>
          <a:xfrm>
            <a:off x="34327" y="4980076"/>
            <a:ext cx="877163" cy="369332"/>
          </a:xfrm>
          <a:prstGeom prst="rect">
            <a:avLst/>
          </a:prstGeom>
        </p:spPr>
        <p:txBody>
          <a:bodyPr wrap="none">
            <a:spAutoFit/>
          </a:bodyPr>
          <a:lstStyle/>
          <a:p>
            <a:pPr lvl="0">
              <a:defRPr/>
            </a:pPr>
            <a:r>
              <a:rPr lang="en-GB" b="1" kern="0" dirty="0">
                <a:solidFill>
                  <a:srgbClr val="3F3F3F"/>
                </a:solidFill>
              </a:rPr>
              <a:t>Step 3</a:t>
            </a:r>
          </a:p>
        </p:txBody>
      </p:sp>
      <p:sp>
        <p:nvSpPr>
          <p:cNvPr id="47" name="TextBox 46">
            <a:extLst>
              <a:ext uri="{FF2B5EF4-FFF2-40B4-BE49-F238E27FC236}">
                <a16:creationId xmlns:a16="http://schemas.microsoft.com/office/drawing/2014/main" id="{23D46305-1BE8-4E63-A3BD-636F28E76A3C}"/>
              </a:ext>
            </a:extLst>
          </p:cNvPr>
          <p:cNvSpPr txBox="1"/>
          <p:nvPr/>
        </p:nvSpPr>
        <p:spPr>
          <a:xfrm>
            <a:off x="962540" y="6512284"/>
            <a:ext cx="8420100" cy="307777"/>
          </a:xfrm>
          <a:prstGeom prst="rect">
            <a:avLst/>
          </a:prstGeom>
          <a:noFill/>
        </p:spPr>
        <p:txBody>
          <a:bodyPr wrap="square" rtlCol="0">
            <a:spAutoFit/>
          </a:bodyPr>
          <a:lstStyle/>
          <a:p>
            <a:r>
              <a:rPr lang="en-GB" sz="1400" b="1" dirty="0">
                <a:solidFill>
                  <a:srgbClr val="FF0000"/>
                </a:solidFill>
              </a:rPr>
              <a:t>Trainers: </a:t>
            </a:r>
            <a:r>
              <a:rPr lang="en-GB" sz="1400" dirty="0">
                <a:solidFill>
                  <a:srgbClr val="FF0000"/>
                </a:solidFill>
              </a:rPr>
              <a:t>please see facilitation prompts within the notes section of the slides</a:t>
            </a:r>
          </a:p>
        </p:txBody>
      </p:sp>
    </p:spTree>
    <p:extLst>
      <p:ext uri="{BB962C8B-B14F-4D97-AF65-F5344CB8AC3E}">
        <p14:creationId xmlns:p14="http://schemas.microsoft.com/office/powerpoint/2010/main" val="374236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Shape 5">
            <a:extLst>
              <a:ext uri="{FF2B5EF4-FFF2-40B4-BE49-F238E27FC236}">
                <a16:creationId xmlns:a16="http://schemas.microsoft.com/office/drawing/2014/main" id="{1F4B2BCA-C0B5-421F-94B4-5B01688596E6}"/>
              </a:ext>
            </a:extLst>
          </p:cNvPr>
          <p:cNvSpPr/>
          <p:nvPr/>
        </p:nvSpPr>
        <p:spPr>
          <a:xfrm>
            <a:off x="1345328" y="3250917"/>
            <a:ext cx="1918770" cy="1290489"/>
          </a:xfrm>
          <a:prstGeom prst="corner">
            <a:avLst>
              <a:gd name="adj1" fmla="val 31690"/>
              <a:gd name="adj2" fmla="val 29114"/>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a:extLst>
              <a:ext uri="{FF2B5EF4-FFF2-40B4-BE49-F238E27FC236}">
                <a16:creationId xmlns:a16="http://schemas.microsoft.com/office/drawing/2014/main" id="{A5FBA1B9-ADB8-4EBD-91B8-72857EDE7F7F}"/>
              </a:ext>
            </a:extLst>
          </p:cNvPr>
          <p:cNvSpPr/>
          <p:nvPr/>
        </p:nvSpPr>
        <p:spPr>
          <a:xfrm>
            <a:off x="2120897" y="2372786"/>
            <a:ext cx="1036750" cy="1056024"/>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a:extLst>
              <a:ext uri="{FF2B5EF4-FFF2-40B4-BE49-F238E27FC236}">
                <a16:creationId xmlns:a16="http://schemas.microsoft.com/office/drawing/2014/main" id="{18F6048A-4232-4575-871B-B6581F691561}"/>
              </a:ext>
            </a:extLst>
          </p:cNvPr>
          <p:cNvSpPr txBox="1"/>
          <p:nvPr/>
        </p:nvSpPr>
        <p:spPr>
          <a:xfrm>
            <a:off x="3274676" y="2379025"/>
            <a:ext cx="4289424" cy="1107996"/>
          </a:xfrm>
          <a:prstGeom prst="rect">
            <a:avLst/>
          </a:prstGeom>
          <a:noFill/>
        </p:spPr>
        <p:txBody>
          <a:bodyPr wrap="square" rtlCol="0">
            <a:spAutoFit/>
          </a:bodyPr>
          <a:lstStyle/>
          <a:p>
            <a:r>
              <a:rPr lang="en-GB" sz="6600" b="1" dirty="0">
                <a:solidFill>
                  <a:srgbClr val="2ECCD0"/>
                </a:solidFill>
                <a:latin typeface="Arial Nova" panose="020B0504020202020204" pitchFamily="34" charset="0"/>
              </a:rPr>
              <a:t>Section 2 </a:t>
            </a:r>
          </a:p>
        </p:txBody>
      </p:sp>
      <p:sp>
        <p:nvSpPr>
          <p:cNvPr id="11" name="L-Shape 10">
            <a:extLst>
              <a:ext uri="{FF2B5EF4-FFF2-40B4-BE49-F238E27FC236}">
                <a16:creationId xmlns:a16="http://schemas.microsoft.com/office/drawing/2014/main" id="{1F4B2BCA-C0B5-421F-94B4-5B01688596E6}"/>
              </a:ext>
            </a:extLst>
          </p:cNvPr>
          <p:cNvSpPr/>
          <p:nvPr/>
        </p:nvSpPr>
        <p:spPr>
          <a:xfrm rot="10800000">
            <a:off x="5850653" y="1727541"/>
            <a:ext cx="1918770" cy="1290489"/>
          </a:xfrm>
          <a:prstGeom prst="corner">
            <a:avLst>
              <a:gd name="adj1" fmla="val 31690"/>
              <a:gd name="adj2" fmla="val 29114"/>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 name="Graphic 42" descr="Workflow">
            <a:extLst>
              <a:ext uri="{FF2B5EF4-FFF2-40B4-BE49-F238E27FC236}">
                <a16:creationId xmlns:a16="http://schemas.microsoft.com/office/drawing/2014/main" id="{807B0451-6ECF-4F4A-8AE5-D6AE91C8B30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5625" y="2457151"/>
            <a:ext cx="887293" cy="887293"/>
          </a:xfrm>
          <a:prstGeom prst="rect">
            <a:avLst/>
          </a:prstGeom>
        </p:spPr>
      </p:pic>
    </p:spTree>
    <p:extLst>
      <p:ext uri="{BB962C8B-B14F-4D97-AF65-F5344CB8AC3E}">
        <p14:creationId xmlns:p14="http://schemas.microsoft.com/office/powerpoint/2010/main" val="321516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19">
            <a:extLst>
              <a:ext uri="{FF2B5EF4-FFF2-40B4-BE49-F238E27FC236}">
                <a16:creationId xmlns:a16="http://schemas.microsoft.com/office/drawing/2014/main" id="{E4ED82DA-ECDF-4591-BDCB-8B096D5C4701}"/>
              </a:ext>
            </a:extLst>
          </p:cNvPr>
          <p:cNvSpPr/>
          <p:nvPr/>
        </p:nvSpPr>
        <p:spPr>
          <a:xfrm>
            <a:off x="8308" y="109143"/>
            <a:ext cx="6411345" cy="400449"/>
          </a:xfrm>
          <a:prstGeom prst="homePlate">
            <a:avLst/>
          </a:prstGeom>
          <a:solidFill>
            <a:srgbClr val="0E839A"/>
          </a:solidFill>
          <a:ln w="25400" cap="flat" cmpd="sng" algn="ctr">
            <a:solidFill>
              <a:srgbClr val="0E839A"/>
            </a:solidFill>
            <a:prstDash val="solid"/>
          </a:ln>
          <a:effectLst/>
        </p:spPr>
        <p:txBody>
          <a:bodyPr rtlCol="0" anchor="ctr"/>
          <a:lstStyle/>
          <a:p>
            <a:pPr lvl="0">
              <a:defRPr/>
            </a:pPr>
            <a:r>
              <a:rPr lang="en-GB" sz="2000" b="1" dirty="0">
                <a:solidFill>
                  <a:sysClr val="window" lastClr="FFFFFF"/>
                </a:solidFill>
                <a:latin typeface="Arial Nova" panose="020B0604020202020204" pitchFamily="34" charset="0"/>
              </a:rPr>
              <a:t>Service user feedback on DIALOG and DIALOG+</a:t>
            </a:r>
          </a:p>
        </p:txBody>
      </p:sp>
      <p:sp>
        <p:nvSpPr>
          <p:cNvPr id="10" name="Rectangle 9">
            <a:extLst>
              <a:ext uri="{FF2B5EF4-FFF2-40B4-BE49-F238E27FC236}">
                <a16:creationId xmlns:a16="http://schemas.microsoft.com/office/drawing/2014/main" id="{8A338383-3640-4A77-9DF2-8D746341AE81}"/>
              </a:ext>
            </a:extLst>
          </p:cNvPr>
          <p:cNvSpPr/>
          <p:nvPr/>
        </p:nvSpPr>
        <p:spPr>
          <a:xfrm>
            <a:off x="137668" y="752802"/>
            <a:ext cx="9006332" cy="36721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Arial" panose="020B0604020202020204" pitchFamily="34" charset="0"/>
              </a:rPr>
              <a:t>Service users have described the benefits</a:t>
            </a:r>
            <a:r>
              <a:rPr kumimoji="0" lang="en-GB" sz="1800" b="1" i="0" u="none" strike="noStrike" kern="1200" cap="none" spc="0" normalizeH="0" noProof="0" dirty="0">
                <a:ln>
                  <a:noFill/>
                </a:ln>
                <a:solidFill>
                  <a:srgbClr val="3F3F3F"/>
                </a:solidFill>
                <a:effectLst/>
                <a:uLnTx/>
                <a:uFillTx/>
                <a:latin typeface="Arial" panose="020B0604020202020204" pitchFamily="34" charset="0"/>
                <a:ea typeface="Calibri" panose="020F0502020204030204" pitchFamily="34" charset="0"/>
                <a:cs typeface="Arial" panose="020B0604020202020204" pitchFamily="34" charset="0"/>
              </a:rPr>
              <a:t> of using DIALOG and DIALOG+</a:t>
            </a:r>
            <a:r>
              <a:rPr kumimoji="0" lang="en-GB" sz="1800" b="1" i="0" u="none" strike="noStrike" kern="120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1" name="Flowchart: Process 10">
            <a:extLst>
              <a:ext uri="{FF2B5EF4-FFF2-40B4-BE49-F238E27FC236}">
                <a16:creationId xmlns:a16="http://schemas.microsoft.com/office/drawing/2014/main" id="{76394D9F-7511-47C0-9DE4-5B6EAA8630DC}"/>
              </a:ext>
            </a:extLst>
          </p:cNvPr>
          <p:cNvSpPr/>
          <p:nvPr/>
        </p:nvSpPr>
        <p:spPr>
          <a:xfrm>
            <a:off x="685799" y="4810125"/>
            <a:ext cx="7877175" cy="1844675"/>
          </a:xfrm>
          <a:prstGeom prst="flowChartProcess">
            <a:avLst/>
          </a:prstGeom>
          <a:solidFill>
            <a:srgbClr val="DCF3F8"/>
          </a:solidFill>
          <a:ln>
            <a:solidFill>
              <a:srgbClr val="DCF3F8"/>
            </a:solidFill>
          </a:ln>
          <a:effectLst>
            <a:outerShdw blurRad="40000" dist="23000" dir="5400000" rotWithShape="0">
              <a:srgbClr val="000000">
                <a:alpha val="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t"/>
          <a:lstStyle/>
          <a:p>
            <a:pPr>
              <a:defRPr/>
            </a:pPr>
            <a:r>
              <a:rPr lang="en-GB" b="1" dirty="0">
                <a:solidFill>
                  <a:schemeClr val="tx1"/>
                </a:solidFill>
              </a:rPr>
              <a:t>[Placeholder] </a:t>
            </a:r>
            <a:endParaRPr lang="en-GB" dirty="0">
              <a:solidFill>
                <a:schemeClr val="tx1"/>
              </a:solidFill>
            </a:endParaRPr>
          </a:p>
          <a:p>
            <a:pPr>
              <a:defRPr/>
            </a:pPr>
            <a:r>
              <a:rPr lang="en-GB" dirty="0">
                <a:solidFill>
                  <a:srgbClr val="12444E"/>
                </a:solidFill>
              </a:rPr>
              <a:t>We recommend that Trusts co-deliver the training with service users, with service users reflecting on their own experience of how DIALOG/DIALOG+ has supported them. In the initial delivery of training Trusts may not be able have a pool of service users to co deliver sessions. They may wish to play the service user vignette video or the </a:t>
            </a:r>
            <a:r>
              <a:rPr lang="en-GB" dirty="0">
                <a:solidFill>
                  <a:srgbClr val="12444E"/>
                </a:solidFill>
                <a:hlinkClick r:id="rId2"/>
              </a:rPr>
              <a:t>Pat Deegan video </a:t>
            </a:r>
            <a:endParaRPr lang="en-GB" dirty="0">
              <a:solidFill>
                <a:srgbClr val="12444E"/>
              </a:solidFill>
            </a:endParaRPr>
          </a:p>
          <a:p>
            <a:pPr>
              <a:defRPr/>
            </a:pPr>
            <a:endParaRPr lang="en-GB" dirty="0">
              <a:solidFill>
                <a:srgbClr val="0070C0"/>
              </a:solidFill>
            </a:endParaRPr>
          </a:p>
        </p:txBody>
      </p:sp>
      <p:sp>
        <p:nvSpPr>
          <p:cNvPr id="12" name="Rectangle: Rounded Corners 44">
            <a:extLst>
              <a:ext uri="{FF2B5EF4-FFF2-40B4-BE49-F238E27FC236}">
                <a16:creationId xmlns:a16="http://schemas.microsoft.com/office/drawing/2014/main" id="{9A10F184-8D01-4262-8654-3EE9E8B3F370}"/>
              </a:ext>
            </a:extLst>
          </p:cNvPr>
          <p:cNvSpPr/>
          <p:nvPr/>
        </p:nvSpPr>
        <p:spPr>
          <a:xfrm>
            <a:off x="2521523" y="1644650"/>
            <a:ext cx="3984052" cy="2813050"/>
          </a:xfrm>
          <a:prstGeom prst="roundRect">
            <a:avLst/>
          </a:prstGeom>
          <a:solidFill>
            <a:srgbClr val="83D6E1"/>
          </a:solidFill>
          <a:ln w="25400" cap="flat" cmpd="sng" algn="ctr">
            <a:solidFill>
              <a:srgbClr val="83D6E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691BEAA1-5B27-419B-A849-028E9D227383}"/>
              </a:ext>
            </a:extLst>
          </p:cNvPr>
          <p:cNvSpPr/>
          <p:nvPr/>
        </p:nvSpPr>
        <p:spPr>
          <a:xfrm>
            <a:off x="2914651" y="1863095"/>
            <a:ext cx="326707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4BACC6">
                    <a:lumMod val="50000"/>
                  </a:srgbClr>
                </a:solidFill>
                <a:effectLst/>
                <a:uLnTx/>
                <a:uFillTx/>
                <a:latin typeface="Arial"/>
              </a:rPr>
              <a:t>Watch this </a:t>
            </a:r>
            <a:r>
              <a:rPr kumimoji="0" lang="en-GB" sz="1600" b="0" i="0" u="none" strike="noStrike" kern="0" cap="none" spc="0" normalizeH="0" baseline="0" noProof="0" dirty="0">
                <a:ln>
                  <a:noFill/>
                </a:ln>
                <a:solidFill>
                  <a:srgbClr val="12444E"/>
                </a:solidFill>
                <a:effectLst/>
                <a:uLnTx/>
                <a:uFillTx/>
                <a:latin typeface="Arial"/>
              </a:rPr>
              <a:t>short video </a:t>
            </a:r>
            <a:r>
              <a:rPr kumimoji="0" lang="en-GB" sz="1600" b="0" i="0" u="none" strike="noStrike" kern="0" cap="none" spc="0" normalizeH="0" baseline="0" noProof="0" dirty="0">
                <a:ln>
                  <a:noFill/>
                </a:ln>
                <a:solidFill>
                  <a:srgbClr val="4BACC6">
                    <a:lumMod val="50000"/>
                  </a:srgbClr>
                </a:solidFill>
                <a:effectLst/>
                <a:uLnTx/>
                <a:uFillTx/>
                <a:latin typeface="Arial"/>
              </a:rPr>
              <a:t>to hear what service users who have used DIALOG think </a:t>
            </a:r>
          </a:p>
        </p:txBody>
      </p:sp>
      <p:pic>
        <p:nvPicPr>
          <p:cNvPr id="7" name="Graphic 442" descr="Play">
            <a:extLst>
              <a:ext uri="{FF2B5EF4-FFF2-40B4-BE49-F238E27FC236}">
                <a16:creationId xmlns:a16="http://schemas.microsoft.com/office/drawing/2014/main" id="{C71E6446-1CBC-4264-A71F-12A02D08B1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6777" y="2894843"/>
            <a:ext cx="888769" cy="918205"/>
          </a:xfrm>
          <a:prstGeom prst="rect">
            <a:avLst/>
          </a:prstGeom>
        </p:spPr>
      </p:pic>
      <p:pic>
        <p:nvPicPr>
          <p:cNvPr id="8" name="Graphic 98" descr="Monitor">
            <a:hlinkClick r:id="rId5"/>
            <a:extLst>
              <a:ext uri="{FF2B5EF4-FFF2-40B4-BE49-F238E27FC236}">
                <a16:creationId xmlns:a16="http://schemas.microsoft.com/office/drawing/2014/main" id="{FECA8DE3-4944-4022-A941-485F435141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62490" y="2462317"/>
            <a:ext cx="1997342" cy="2063496"/>
          </a:xfrm>
          <a:prstGeom prst="rect">
            <a:avLst/>
          </a:prstGeom>
        </p:spPr>
      </p:pic>
    </p:spTree>
    <p:extLst>
      <p:ext uri="{BB962C8B-B14F-4D97-AF65-F5344CB8AC3E}">
        <p14:creationId xmlns:p14="http://schemas.microsoft.com/office/powerpoint/2010/main" val="187903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Shape 5">
            <a:extLst>
              <a:ext uri="{FF2B5EF4-FFF2-40B4-BE49-F238E27FC236}">
                <a16:creationId xmlns:a16="http://schemas.microsoft.com/office/drawing/2014/main" id="{1F4B2BCA-C0B5-421F-94B4-5B01688596E6}"/>
              </a:ext>
            </a:extLst>
          </p:cNvPr>
          <p:cNvSpPr/>
          <p:nvPr/>
        </p:nvSpPr>
        <p:spPr>
          <a:xfrm>
            <a:off x="1345328" y="3250917"/>
            <a:ext cx="1918770" cy="1290489"/>
          </a:xfrm>
          <a:prstGeom prst="corner">
            <a:avLst>
              <a:gd name="adj1" fmla="val 31690"/>
              <a:gd name="adj2" fmla="val 29114"/>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ECCD0"/>
              </a:solidFill>
            </a:endParaRPr>
          </a:p>
        </p:txBody>
      </p:sp>
      <p:sp>
        <p:nvSpPr>
          <p:cNvPr id="7" name="Oval 6">
            <a:extLst>
              <a:ext uri="{FF2B5EF4-FFF2-40B4-BE49-F238E27FC236}">
                <a16:creationId xmlns:a16="http://schemas.microsoft.com/office/drawing/2014/main" id="{A5FBA1B9-ADB8-4EBD-91B8-72857EDE7F7F}"/>
              </a:ext>
            </a:extLst>
          </p:cNvPr>
          <p:cNvSpPr/>
          <p:nvPr/>
        </p:nvSpPr>
        <p:spPr>
          <a:xfrm>
            <a:off x="2120897" y="2372786"/>
            <a:ext cx="1036750" cy="1056024"/>
          </a:xfrm>
          <a:prstGeom prst="ellipse">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a:extLst>
              <a:ext uri="{FF2B5EF4-FFF2-40B4-BE49-F238E27FC236}">
                <a16:creationId xmlns:a16="http://schemas.microsoft.com/office/drawing/2014/main" id="{18F6048A-4232-4575-871B-B6581F691561}"/>
              </a:ext>
            </a:extLst>
          </p:cNvPr>
          <p:cNvSpPr txBox="1"/>
          <p:nvPr/>
        </p:nvSpPr>
        <p:spPr>
          <a:xfrm>
            <a:off x="3274676" y="2379025"/>
            <a:ext cx="4289424" cy="1107996"/>
          </a:xfrm>
          <a:prstGeom prst="rect">
            <a:avLst/>
          </a:prstGeom>
          <a:noFill/>
        </p:spPr>
        <p:txBody>
          <a:bodyPr wrap="square" rtlCol="0">
            <a:spAutoFit/>
          </a:bodyPr>
          <a:lstStyle/>
          <a:p>
            <a:r>
              <a:rPr lang="en-GB" sz="6600" b="1" dirty="0">
                <a:solidFill>
                  <a:srgbClr val="83D6E1"/>
                </a:solidFill>
                <a:latin typeface="Arial Nova" panose="020B0504020202020204" pitchFamily="34" charset="0"/>
              </a:rPr>
              <a:t>Section 3</a:t>
            </a:r>
          </a:p>
        </p:txBody>
      </p:sp>
      <p:sp>
        <p:nvSpPr>
          <p:cNvPr id="11" name="L-Shape 10">
            <a:extLst>
              <a:ext uri="{FF2B5EF4-FFF2-40B4-BE49-F238E27FC236}">
                <a16:creationId xmlns:a16="http://schemas.microsoft.com/office/drawing/2014/main" id="{1F4B2BCA-C0B5-421F-94B4-5B01688596E6}"/>
              </a:ext>
            </a:extLst>
          </p:cNvPr>
          <p:cNvSpPr/>
          <p:nvPr/>
        </p:nvSpPr>
        <p:spPr>
          <a:xfrm rot="10800000">
            <a:off x="5850653" y="1727541"/>
            <a:ext cx="1918770" cy="1290489"/>
          </a:xfrm>
          <a:prstGeom prst="corner">
            <a:avLst>
              <a:gd name="adj1" fmla="val 31690"/>
              <a:gd name="adj2" fmla="val 29114"/>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 name="Graphic 40" descr="Cloud Computing">
            <a:extLst>
              <a:ext uri="{FF2B5EF4-FFF2-40B4-BE49-F238E27FC236}">
                <a16:creationId xmlns:a16="http://schemas.microsoft.com/office/drawing/2014/main" id="{1EE02761-1BD6-4938-8D2E-63B636136B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4713" y="2533952"/>
            <a:ext cx="798141" cy="798141"/>
          </a:xfrm>
          <a:prstGeom prst="rect">
            <a:avLst/>
          </a:prstGeom>
        </p:spPr>
      </p:pic>
    </p:spTree>
    <p:extLst>
      <p:ext uri="{BB962C8B-B14F-4D97-AF65-F5344CB8AC3E}">
        <p14:creationId xmlns:p14="http://schemas.microsoft.com/office/powerpoint/2010/main" val="231052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264507-7AF8-4EB2-8AE6-B20C70B3A38A}"/>
              </a:ext>
            </a:extLst>
          </p:cNvPr>
          <p:cNvSpPr/>
          <p:nvPr/>
        </p:nvSpPr>
        <p:spPr>
          <a:xfrm>
            <a:off x="-1" y="0"/>
            <a:ext cx="5765801" cy="6858000"/>
          </a:xfrm>
          <a:prstGeom prst="rect">
            <a:avLst/>
          </a:prstGeom>
          <a:solidFill>
            <a:srgbClr val="DCF3F8"/>
          </a:solidFill>
          <a:ln>
            <a:solidFill>
              <a:srgbClr val="DCF3F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Arrow: Pentagon 19">
            <a:extLst>
              <a:ext uri="{FF2B5EF4-FFF2-40B4-BE49-F238E27FC236}">
                <a16:creationId xmlns:a16="http://schemas.microsoft.com/office/drawing/2014/main" id="{FFB6FACC-B94D-42B2-B69D-1860447758EA}"/>
              </a:ext>
            </a:extLst>
          </p:cNvPr>
          <p:cNvSpPr/>
          <p:nvPr/>
        </p:nvSpPr>
        <p:spPr>
          <a:xfrm>
            <a:off x="8308" y="109143"/>
            <a:ext cx="5276225" cy="400449"/>
          </a:xfrm>
          <a:prstGeom prst="homePlate">
            <a:avLst/>
          </a:prstGeom>
          <a:solidFill>
            <a:srgbClr val="0E839A"/>
          </a:solidFill>
          <a:ln w="25400" cap="flat" cmpd="sng" algn="ctr">
            <a:solidFill>
              <a:srgbClr val="0E839A"/>
            </a:solidFill>
            <a:prstDash val="solid"/>
          </a:ln>
          <a:effectLst/>
        </p:spPr>
        <p:txBody>
          <a:bodyPr rtlCol="0" anchor="ctr"/>
          <a:lstStyle/>
          <a:p>
            <a:pPr lvl="0">
              <a:defRPr/>
            </a:pPr>
            <a:r>
              <a:rPr lang="en-GB" sz="1400" b="1" dirty="0">
                <a:solidFill>
                  <a:sysClr val="window" lastClr="FFFFFF"/>
                </a:solidFill>
                <a:latin typeface="Arial Nova" panose="020B0604020202020204" pitchFamily="34" charset="0"/>
              </a:rPr>
              <a:t>Useful examples of how DIALOG data is starting to be used </a:t>
            </a:r>
          </a:p>
        </p:txBody>
      </p:sp>
      <p:sp>
        <p:nvSpPr>
          <p:cNvPr id="6" name="Rectangle 5">
            <a:extLst>
              <a:ext uri="{FF2B5EF4-FFF2-40B4-BE49-F238E27FC236}">
                <a16:creationId xmlns:a16="http://schemas.microsoft.com/office/drawing/2014/main" id="{B33AF961-E3A3-40BE-8BE3-8A469A4C6C8A}"/>
              </a:ext>
            </a:extLst>
          </p:cNvPr>
          <p:cNvSpPr/>
          <p:nvPr/>
        </p:nvSpPr>
        <p:spPr>
          <a:xfrm>
            <a:off x="5765800" y="0"/>
            <a:ext cx="3378200" cy="6858000"/>
          </a:xfrm>
          <a:prstGeom prst="rect">
            <a:avLst/>
          </a:prstGeom>
          <a:solidFill>
            <a:srgbClr val="83D6E1"/>
          </a:solidFill>
          <a:ln>
            <a:solidFill>
              <a:srgbClr val="83D6E1"/>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3">
            <a:extLst>
              <a:ext uri="{FF2B5EF4-FFF2-40B4-BE49-F238E27FC236}">
                <a16:creationId xmlns:a16="http://schemas.microsoft.com/office/drawing/2014/main" id="{5126136B-87E5-4309-B2C2-BC097F571F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5268" y="1223656"/>
            <a:ext cx="3059038" cy="183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4FD58580-8D6D-4732-A74C-0728F05B54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5494" y="3077478"/>
            <a:ext cx="3058812" cy="183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a:extLst>
              <a:ext uri="{FF2B5EF4-FFF2-40B4-BE49-F238E27FC236}">
                <a16:creationId xmlns:a16="http://schemas.microsoft.com/office/drawing/2014/main" id="{843B6696-85F0-4880-9264-53BBCE3CA5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5494" y="4949747"/>
            <a:ext cx="3058813" cy="183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AC6A2CC4-1F13-48CC-AEAF-F1DF43BD020C}"/>
              </a:ext>
            </a:extLst>
          </p:cNvPr>
          <p:cNvSpPr/>
          <p:nvPr/>
        </p:nvSpPr>
        <p:spPr>
          <a:xfrm>
            <a:off x="5880215" y="43827"/>
            <a:ext cx="3212948" cy="1200329"/>
          </a:xfrm>
          <a:prstGeom prst="rect">
            <a:avLst/>
          </a:prstGeom>
        </p:spPr>
        <p:txBody>
          <a:bodyPr wrap="square">
            <a:spAutoFit/>
          </a:bodyPr>
          <a:lstStyle/>
          <a:p>
            <a:pPr>
              <a:defRPr/>
            </a:pPr>
            <a:r>
              <a:rPr kumimoji="0" lang="en-GB" sz="1200" b="0" i="0" u="none" strike="noStrike" kern="1200" cap="none" spc="0" normalizeH="0" baseline="0" noProof="0" dirty="0">
                <a:ln>
                  <a:noFill/>
                </a:ln>
                <a:solidFill>
                  <a:srgbClr val="12444E"/>
                </a:solidFill>
                <a:effectLst/>
                <a:uLnTx/>
                <a:uFillTx/>
                <a:latin typeface="Arial"/>
                <a:ea typeface="+mn-ea"/>
                <a:cs typeface="+mn-cs"/>
              </a:rPr>
              <a:t>The data can be understood at an individual level. </a:t>
            </a:r>
            <a:r>
              <a:rPr lang="en-GB" sz="1200" dirty="0">
                <a:solidFill>
                  <a:srgbClr val="12444E"/>
                </a:solidFill>
                <a:latin typeface="Arial"/>
              </a:rPr>
              <a:t>These charts shows how individual DIALOG question categories can be viewed to explore trends over time. The example is over a 10-month period.</a:t>
            </a:r>
            <a:endParaRPr kumimoji="0" lang="en-GB" sz="1200" b="0" i="0" u="none" strike="noStrike" kern="1200" cap="none" spc="0" normalizeH="0" baseline="0" noProof="0" dirty="0">
              <a:ln>
                <a:noFill/>
              </a:ln>
              <a:solidFill>
                <a:srgbClr val="12444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F3F3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148D0F6B-956F-463F-8EF7-DDE5B0FEAFB3}"/>
              </a:ext>
            </a:extLst>
          </p:cNvPr>
          <p:cNvSpPr/>
          <p:nvPr/>
        </p:nvSpPr>
        <p:spPr>
          <a:xfrm>
            <a:off x="403135" y="1721283"/>
            <a:ext cx="4881399" cy="1200329"/>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srgbClr val="12444E"/>
                </a:solidFill>
                <a:effectLst/>
                <a:uLnTx/>
                <a:uFillTx/>
                <a:latin typeface="Arial"/>
                <a:ea typeface="+mn-ea"/>
                <a:cs typeface="+mn-cs"/>
              </a:rPr>
              <a:t>The data can be used to better understand team needs. The data s</a:t>
            </a:r>
            <a:r>
              <a:rPr lang="en-GB" sz="1200" dirty="0" err="1">
                <a:solidFill>
                  <a:srgbClr val="12444E"/>
                </a:solidFill>
              </a:rPr>
              <a:t>hows</a:t>
            </a:r>
            <a:r>
              <a:rPr lang="en-GB" sz="1200" dirty="0">
                <a:solidFill>
                  <a:srgbClr val="12444E"/>
                </a:solidFill>
              </a:rPr>
              <a:t> other aspects of people’s lives that they are dissatisfied with, beyond their mental health, such as physical health, </a:t>
            </a:r>
            <a:r>
              <a:rPr kumimoji="0" lang="en-GB" sz="1200" b="0" i="0" u="none" strike="noStrike" kern="1200" cap="none" spc="0" normalizeH="0" baseline="0" noProof="0" dirty="0">
                <a:ln>
                  <a:noFill/>
                </a:ln>
                <a:solidFill>
                  <a:srgbClr val="12444E"/>
                </a:solidFill>
                <a:effectLst/>
                <a:uLnTx/>
                <a:uFillTx/>
                <a:latin typeface="Arial"/>
                <a:ea typeface="+mn-ea"/>
                <a:cs typeface="+mn-cs"/>
              </a:rPr>
              <a:t>job situation and leisure activities. This can be used to direct focus around patients’ needs or for example staff skills and expertise.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F3F3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6C2B6D0A-1605-413A-BB94-6AEC4AE5CBCD}"/>
              </a:ext>
            </a:extLst>
          </p:cNvPr>
          <p:cNvSpPr/>
          <p:nvPr/>
        </p:nvSpPr>
        <p:spPr>
          <a:xfrm>
            <a:off x="116171" y="684435"/>
            <a:ext cx="5402906"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2444E"/>
                </a:solidFill>
                <a:effectLst/>
                <a:uLnTx/>
                <a:uFillTx/>
                <a:latin typeface="Arial"/>
                <a:ea typeface="+mn-ea"/>
                <a:cs typeface="+mn-cs"/>
              </a:rPr>
              <a:t>There are different ways that </a:t>
            </a:r>
            <a:r>
              <a:rPr lang="en-GB" sz="1400" b="1" dirty="0">
                <a:solidFill>
                  <a:srgbClr val="12444E"/>
                </a:solidFill>
                <a:latin typeface="Arial"/>
              </a:rPr>
              <a:t>DIALOG </a:t>
            </a:r>
            <a:r>
              <a:rPr kumimoji="0" lang="en-GB" sz="1400" b="1" i="0" u="none" strike="noStrike" kern="1200" cap="none" spc="0" normalizeH="0" baseline="0" noProof="0" dirty="0">
                <a:ln>
                  <a:noFill/>
                </a:ln>
                <a:solidFill>
                  <a:srgbClr val="12444E"/>
                </a:solidFill>
                <a:effectLst/>
                <a:uLnTx/>
                <a:uFillTx/>
                <a:latin typeface="Arial"/>
                <a:ea typeface="+mn-ea"/>
                <a:cs typeface="+mn-cs"/>
              </a:rPr>
              <a:t>data can be understood and used to support a person’s mental health and improve the quality of the service. </a:t>
            </a:r>
          </a:p>
        </p:txBody>
      </p:sp>
      <p:sp>
        <p:nvSpPr>
          <p:cNvPr id="13" name="Rectangle 12">
            <a:extLst>
              <a:ext uri="{FF2B5EF4-FFF2-40B4-BE49-F238E27FC236}">
                <a16:creationId xmlns:a16="http://schemas.microsoft.com/office/drawing/2014/main" id="{C0238F75-5ED6-4FB9-A0C6-605FA0ED8F9B}"/>
              </a:ext>
            </a:extLst>
          </p:cNvPr>
          <p:cNvSpPr/>
          <p:nvPr/>
        </p:nvSpPr>
        <p:spPr>
          <a:xfrm>
            <a:off x="-1" y="6476060"/>
            <a:ext cx="5606107" cy="261610"/>
          </a:xfrm>
          <a:prstGeom prst="rect">
            <a:avLst/>
          </a:prstGeom>
        </p:spPr>
        <p:txBody>
          <a:bodyPr wrap="square">
            <a:spAutoFit/>
          </a:bodyPr>
          <a:lstStyle/>
          <a:p>
            <a:r>
              <a:rPr lang="en-GB" sz="1100" b="1" dirty="0">
                <a:solidFill>
                  <a:srgbClr val="12444E"/>
                </a:solidFill>
              </a:rPr>
              <a:t>Source: </a:t>
            </a:r>
            <a:r>
              <a:rPr lang="en-GB" sz="1100" dirty="0">
                <a:solidFill>
                  <a:srgbClr val="12444E"/>
                </a:solidFill>
              </a:rPr>
              <a:t>This data is anonymised data taken from East London NHS Foundation Trust</a:t>
            </a:r>
            <a:endParaRPr lang="en-GB" sz="1600" dirty="0"/>
          </a:p>
        </p:txBody>
      </p:sp>
      <p:pic>
        <p:nvPicPr>
          <p:cNvPr id="1026" name="Picture 2"/>
          <p:cNvPicPr>
            <a:picLocks noChangeAspect="1" noChangeArrowheads="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1762" t="10111" r="2259" b="6653"/>
          <a:stretch/>
        </p:blipFill>
        <p:spPr bwMode="auto">
          <a:xfrm>
            <a:off x="197853" y="2976859"/>
            <a:ext cx="5334125" cy="281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676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19">
            <a:extLst>
              <a:ext uri="{FF2B5EF4-FFF2-40B4-BE49-F238E27FC236}">
                <a16:creationId xmlns:a16="http://schemas.microsoft.com/office/drawing/2014/main" id="{46F20670-4CD8-4AC8-ACA8-B2AA48A10E92}"/>
              </a:ext>
            </a:extLst>
          </p:cNvPr>
          <p:cNvSpPr/>
          <p:nvPr/>
        </p:nvSpPr>
        <p:spPr>
          <a:xfrm>
            <a:off x="-10545" y="46813"/>
            <a:ext cx="3181109" cy="400449"/>
          </a:xfrm>
          <a:prstGeom prst="homePlate">
            <a:avLst/>
          </a:prstGeom>
          <a:solidFill>
            <a:srgbClr val="0E839A"/>
          </a:solidFill>
          <a:ln w="25400" cap="flat" cmpd="sng" algn="ctr">
            <a:solidFill>
              <a:srgbClr val="0E839A"/>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ysClr val="window" lastClr="FFFFFF"/>
                </a:solidFill>
                <a:effectLst/>
                <a:uLnTx/>
                <a:uFillTx/>
                <a:latin typeface="Arial Nova" panose="020B0604020202020204" pitchFamily="34" charset="0"/>
                <a:ea typeface="+mn-ea"/>
                <a:cs typeface="+mn-cs"/>
              </a:rPr>
              <a:t>Analysing DIALOG data </a:t>
            </a:r>
          </a:p>
        </p:txBody>
      </p:sp>
      <p:sp>
        <p:nvSpPr>
          <p:cNvPr id="16" name="Rectangle 15">
            <a:extLst>
              <a:ext uri="{FF2B5EF4-FFF2-40B4-BE49-F238E27FC236}">
                <a16:creationId xmlns:a16="http://schemas.microsoft.com/office/drawing/2014/main" id="{311D4036-D21E-4C52-AC7F-B0A4583F14D7}"/>
              </a:ext>
            </a:extLst>
          </p:cNvPr>
          <p:cNvSpPr/>
          <p:nvPr/>
        </p:nvSpPr>
        <p:spPr>
          <a:xfrm>
            <a:off x="3893501" y="27817"/>
            <a:ext cx="5966691"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Each of the DIALOG questions are rated using a Likert scale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 from 1 (totally dissatisfied)                      7 (totally satisfied). </a:t>
            </a:r>
          </a:p>
        </p:txBody>
      </p:sp>
      <p:sp>
        <p:nvSpPr>
          <p:cNvPr id="17" name="TextBox 16">
            <a:extLst>
              <a:ext uri="{FF2B5EF4-FFF2-40B4-BE49-F238E27FC236}">
                <a16:creationId xmlns:a16="http://schemas.microsoft.com/office/drawing/2014/main" id="{D2E63FBC-E556-4147-B6B3-5A942FBA0909}"/>
              </a:ext>
            </a:extLst>
          </p:cNvPr>
          <p:cNvSpPr txBox="1"/>
          <p:nvPr/>
        </p:nvSpPr>
        <p:spPr>
          <a:xfrm>
            <a:off x="6466757" y="6979561"/>
            <a:ext cx="82344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Straight Arrow Connector 17">
            <a:extLst>
              <a:ext uri="{FF2B5EF4-FFF2-40B4-BE49-F238E27FC236}">
                <a16:creationId xmlns:a16="http://schemas.microsoft.com/office/drawing/2014/main" id="{0C38BC9D-D462-43F1-96C1-A594DBD078A6}"/>
              </a:ext>
            </a:extLst>
          </p:cNvPr>
          <p:cNvCxnSpPr>
            <a:cxnSpLocks/>
          </p:cNvCxnSpPr>
          <p:nvPr/>
        </p:nvCxnSpPr>
        <p:spPr>
          <a:xfrm>
            <a:off x="6243366" y="421220"/>
            <a:ext cx="843281" cy="0"/>
          </a:xfrm>
          <a:prstGeom prst="straightConnector1">
            <a:avLst/>
          </a:prstGeom>
          <a:ln w="57150">
            <a:solidFill>
              <a:srgbClr val="12444E"/>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13553CE-4A30-4D98-A844-58ECC8CBDD66}"/>
              </a:ext>
            </a:extLst>
          </p:cNvPr>
          <p:cNvSpPr/>
          <p:nvPr/>
        </p:nvSpPr>
        <p:spPr>
          <a:xfrm>
            <a:off x="-10545" y="6579204"/>
            <a:ext cx="7919700"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*Treatment episode- </a:t>
            </a:r>
            <a:r>
              <a:rPr kumimoji="0" lang="en-GB" sz="900" b="0" i="0" u="none" strike="noStrike" kern="1200" cap="none" spc="0" normalizeH="0" baseline="0" noProof="0" dirty="0">
                <a:ln>
                  <a:noFill/>
                </a:ln>
                <a:solidFill>
                  <a:prstClr val="black"/>
                </a:solidFill>
                <a:effectLst/>
                <a:uLnTx/>
                <a:uFillTx/>
                <a:latin typeface="Arial"/>
                <a:ea typeface="+mn-ea"/>
                <a:cs typeface="+mn-cs"/>
              </a:rPr>
              <a:t>refers to the period of time a person is receiving treatment (from the initial DIALOG score to the last DIALOG score).</a:t>
            </a:r>
          </a:p>
        </p:txBody>
      </p:sp>
      <p:sp>
        <p:nvSpPr>
          <p:cNvPr id="29" name="Rectangle 28">
            <a:extLst>
              <a:ext uri="{FF2B5EF4-FFF2-40B4-BE49-F238E27FC236}">
                <a16:creationId xmlns:a16="http://schemas.microsoft.com/office/drawing/2014/main" id="{BCB02E68-D605-430D-984B-6F73C8A1EEA9}"/>
              </a:ext>
            </a:extLst>
          </p:cNvPr>
          <p:cNvSpPr/>
          <p:nvPr/>
        </p:nvSpPr>
        <p:spPr>
          <a:xfrm>
            <a:off x="5614519" y="4203235"/>
            <a:ext cx="3180280" cy="27238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Arial"/>
                <a:ea typeface="+mn-ea"/>
                <a:cs typeface="+mn-cs"/>
              </a:rPr>
              <a:t>When evaluating treatment episode satisfaction the change score should be considered to understand if subjective quality of life has improved. Either mean scores across the eight rated life domains or ratings of single life domains can be selected. This may depend on the focus, and context of care, the situation of the patients and the purpose of the evaluation.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Top Corners Rounded 7">
            <a:extLst>
              <a:ext uri="{FF2B5EF4-FFF2-40B4-BE49-F238E27FC236}">
                <a16:creationId xmlns:a16="http://schemas.microsoft.com/office/drawing/2014/main" id="{D69FF539-9C68-44F7-92F9-A06CB5757FFC}"/>
              </a:ext>
            </a:extLst>
          </p:cNvPr>
          <p:cNvSpPr/>
          <p:nvPr/>
        </p:nvSpPr>
        <p:spPr>
          <a:xfrm rot="10800000">
            <a:off x="320521" y="852788"/>
            <a:ext cx="8510656" cy="1066068"/>
          </a:xfrm>
          <a:prstGeom prst="round2SameRect">
            <a:avLst/>
          </a:prstGeom>
          <a:solidFill>
            <a:srgbClr val="DCF3F8"/>
          </a:solidFill>
          <a:ln>
            <a:solidFill>
              <a:srgbClr val="DCF3F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Arrow: Pentagon 2">
            <a:extLst>
              <a:ext uri="{FF2B5EF4-FFF2-40B4-BE49-F238E27FC236}">
                <a16:creationId xmlns:a16="http://schemas.microsoft.com/office/drawing/2014/main" id="{03023E93-00FD-4914-BC8E-5B40EB05E382}"/>
              </a:ext>
            </a:extLst>
          </p:cNvPr>
          <p:cNvSpPr/>
          <p:nvPr/>
        </p:nvSpPr>
        <p:spPr>
          <a:xfrm>
            <a:off x="189060" y="644160"/>
            <a:ext cx="3704441" cy="324468"/>
          </a:xfrm>
          <a:prstGeom prst="homePlate">
            <a:avLst/>
          </a:prstGeom>
          <a:solidFill>
            <a:srgbClr val="2ECCD0"/>
          </a:solidFill>
          <a:ln>
            <a:solidFill>
              <a:srgbClr val="2ECCD0"/>
            </a:solidFill>
          </a:ln>
          <a:effectLst>
            <a:outerShdw blurRad="40000" dist="23000" dir="5400000" sx="140000" sy="14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88075A6-EA65-40E5-9A01-42C286822B18}"/>
              </a:ext>
            </a:extLst>
          </p:cNvPr>
          <p:cNvSpPr/>
          <p:nvPr/>
        </p:nvSpPr>
        <p:spPr>
          <a:xfrm>
            <a:off x="5650897" y="3869615"/>
            <a:ext cx="3180280" cy="2469062"/>
          </a:xfrm>
          <a:prstGeom prst="rect">
            <a:avLst/>
          </a:prstGeom>
          <a:noFill/>
          <a:ln w="762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5B5549EB-5760-46C2-946C-C5619E57E5E1}"/>
              </a:ext>
            </a:extLst>
          </p:cNvPr>
          <p:cNvSpPr/>
          <p:nvPr/>
        </p:nvSpPr>
        <p:spPr>
          <a:xfrm>
            <a:off x="320521" y="3869615"/>
            <a:ext cx="2168679" cy="2431735"/>
          </a:xfrm>
          <a:prstGeom prst="rect">
            <a:avLst/>
          </a:prstGeom>
          <a:noFill/>
          <a:ln w="76200">
            <a:solidFill>
              <a:srgbClr val="2ECCD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D875101B-27AC-4621-A8B9-16BAFA3022E2}"/>
              </a:ext>
            </a:extLst>
          </p:cNvPr>
          <p:cNvSpPr/>
          <p:nvPr/>
        </p:nvSpPr>
        <p:spPr>
          <a:xfrm>
            <a:off x="2675118" y="3878993"/>
            <a:ext cx="2788191" cy="2431735"/>
          </a:xfrm>
          <a:prstGeom prst="rect">
            <a:avLst/>
          </a:prstGeom>
          <a:noFill/>
          <a:ln w="76200">
            <a:solidFill>
              <a:srgbClr val="4BACC6"/>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18BFB856-E8E0-45EB-A21C-442756A2DB4D}"/>
              </a:ext>
            </a:extLst>
          </p:cNvPr>
          <p:cNvSpPr/>
          <p:nvPr/>
        </p:nvSpPr>
        <p:spPr>
          <a:xfrm>
            <a:off x="2675118" y="4228635"/>
            <a:ext cx="2623619" cy="2092881"/>
          </a:xfrm>
          <a:prstGeom prst="rect">
            <a:avLst/>
          </a:prstGeom>
        </p:spPr>
        <p:txBody>
          <a:bodyPr wrap="square">
            <a:spAutoFit/>
          </a:bodyPr>
          <a:lstStyle/>
          <a:p>
            <a:pPr lvl="0" algn="ctr">
              <a:defRPr/>
            </a:pPr>
            <a:r>
              <a:rPr lang="en-GB" sz="1300" b="1" dirty="0">
                <a:solidFill>
                  <a:srgbClr val="12444E"/>
                </a:solidFill>
              </a:rPr>
              <a:t>A high initial score </a:t>
            </a:r>
            <a:r>
              <a:rPr lang="en-GB" sz="1300" dirty="0">
                <a:solidFill>
                  <a:srgbClr val="000000"/>
                </a:solidFill>
              </a:rPr>
              <a:t>= less room for improvement </a:t>
            </a:r>
          </a:p>
          <a:p>
            <a:pPr lvl="0" algn="ctr">
              <a:defRPr/>
            </a:pPr>
            <a:r>
              <a:rPr lang="en-GB" sz="1300" b="1" dirty="0">
                <a:solidFill>
                  <a:srgbClr val="12444E"/>
                </a:solidFill>
              </a:rPr>
              <a:t>A low score </a:t>
            </a:r>
            <a:r>
              <a:rPr lang="en-GB" sz="1300" dirty="0">
                <a:solidFill>
                  <a:srgbClr val="000000"/>
                </a:solidFill>
              </a:rPr>
              <a:t>= improvement is more likely </a:t>
            </a:r>
          </a:p>
          <a:p>
            <a:pPr lvl="0" algn="ctr">
              <a:defRPr/>
            </a:pPr>
            <a:endParaRPr lang="en-GB" sz="1300" dirty="0">
              <a:solidFill>
                <a:srgbClr val="000000"/>
              </a:solidFill>
            </a:endParaRPr>
          </a:p>
          <a:p>
            <a:pPr lvl="0" algn="ctr">
              <a:defRPr/>
            </a:pPr>
            <a:r>
              <a:rPr lang="en-GB" sz="1300" dirty="0">
                <a:solidFill>
                  <a:srgbClr val="000000"/>
                </a:solidFill>
              </a:rPr>
              <a:t>When evaluating satisfaction of the treatment episode the most recent score given during the current treatment period is most relevant than changes over time. </a:t>
            </a:r>
          </a:p>
        </p:txBody>
      </p:sp>
      <p:sp>
        <p:nvSpPr>
          <p:cNvPr id="15" name="Rectangle 14">
            <a:extLst>
              <a:ext uri="{FF2B5EF4-FFF2-40B4-BE49-F238E27FC236}">
                <a16:creationId xmlns:a16="http://schemas.microsoft.com/office/drawing/2014/main" id="{9C107BBE-F477-41BD-931B-7E07F920B84E}"/>
              </a:ext>
            </a:extLst>
          </p:cNvPr>
          <p:cNvSpPr/>
          <p:nvPr/>
        </p:nvSpPr>
        <p:spPr>
          <a:xfrm>
            <a:off x="387301" y="4139069"/>
            <a:ext cx="2035117" cy="1892826"/>
          </a:xfrm>
          <a:prstGeom prst="rect">
            <a:avLst/>
          </a:prstGeom>
        </p:spPr>
        <p:txBody>
          <a:bodyPr wrap="square">
            <a:spAutoFit/>
          </a:bodyPr>
          <a:lstStyle/>
          <a:p>
            <a:pPr lvl="0" algn="ctr">
              <a:defRPr/>
            </a:pPr>
            <a:r>
              <a:rPr lang="en-GB" sz="1300" dirty="0">
                <a:solidFill>
                  <a:srgbClr val="000000"/>
                </a:solidFill>
              </a:rPr>
              <a:t>When analysing the difference between scores over two timepoints it is important to acknowledge the initial score to understand the overall scope for improvement in satisfaction. </a:t>
            </a:r>
          </a:p>
        </p:txBody>
      </p:sp>
      <p:sp>
        <p:nvSpPr>
          <p:cNvPr id="12" name="Oval 11">
            <a:extLst>
              <a:ext uri="{FF2B5EF4-FFF2-40B4-BE49-F238E27FC236}">
                <a16:creationId xmlns:a16="http://schemas.microsoft.com/office/drawing/2014/main" id="{DCFE844F-F579-4B18-BD6B-ED2790F91872}"/>
              </a:ext>
            </a:extLst>
          </p:cNvPr>
          <p:cNvSpPr/>
          <p:nvPr/>
        </p:nvSpPr>
        <p:spPr>
          <a:xfrm>
            <a:off x="886216" y="3461403"/>
            <a:ext cx="757506" cy="692163"/>
          </a:xfrm>
          <a:prstGeom prst="ellipse">
            <a:avLst/>
          </a:prstGeom>
          <a:solidFill>
            <a:srgbClr val="2ECCD0"/>
          </a:solidFill>
          <a:ln>
            <a:solidFill>
              <a:srgbClr val="2ECCD0"/>
            </a:solidFill>
          </a:ln>
          <a:effectLst>
            <a:outerShdw blurRad="40000" dist="23000" dir="5400000" rotWithShape="0">
              <a:schemeClr val="accent1">
                <a:alpha val="0"/>
              </a:scheme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3" name="Graphic 22" descr="Clock">
            <a:extLst>
              <a:ext uri="{FF2B5EF4-FFF2-40B4-BE49-F238E27FC236}">
                <a16:creationId xmlns:a16="http://schemas.microsoft.com/office/drawing/2014/main" id="{91E4CA9F-DC06-45A2-B51C-F8D9413EE5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8859" y="3482306"/>
            <a:ext cx="692163" cy="692163"/>
          </a:xfrm>
          <a:prstGeom prst="rect">
            <a:avLst/>
          </a:prstGeom>
        </p:spPr>
      </p:pic>
      <p:sp>
        <p:nvSpPr>
          <p:cNvPr id="30" name="Oval 29">
            <a:extLst>
              <a:ext uri="{FF2B5EF4-FFF2-40B4-BE49-F238E27FC236}">
                <a16:creationId xmlns:a16="http://schemas.microsoft.com/office/drawing/2014/main" id="{1C3D810F-474C-445C-BDAF-615F748D9090}"/>
              </a:ext>
            </a:extLst>
          </p:cNvPr>
          <p:cNvSpPr/>
          <p:nvPr/>
        </p:nvSpPr>
        <p:spPr>
          <a:xfrm>
            <a:off x="3517818" y="3461403"/>
            <a:ext cx="757506" cy="692163"/>
          </a:xfrm>
          <a:prstGeom prst="ellipse">
            <a:avLst/>
          </a:prstGeom>
          <a:solidFill>
            <a:srgbClr val="4BACC6"/>
          </a:solidFill>
          <a:ln>
            <a:solidFill>
              <a:srgbClr val="4BACC6"/>
            </a:solidFill>
          </a:ln>
          <a:effectLst>
            <a:outerShdw blurRad="40000" dist="23000" dir="5400000" rotWithShape="0">
              <a:schemeClr val="accent1">
                <a:alpha val="0"/>
              </a:scheme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Oval 32">
            <a:extLst>
              <a:ext uri="{FF2B5EF4-FFF2-40B4-BE49-F238E27FC236}">
                <a16:creationId xmlns:a16="http://schemas.microsoft.com/office/drawing/2014/main" id="{3252A010-DABD-4DCA-AC08-6B0289F6751E}"/>
              </a:ext>
            </a:extLst>
          </p:cNvPr>
          <p:cNvSpPr/>
          <p:nvPr/>
        </p:nvSpPr>
        <p:spPr>
          <a:xfrm>
            <a:off x="6787806" y="3443422"/>
            <a:ext cx="757506" cy="692163"/>
          </a:xfrm>
          <a:prstGeom prst="ellipse">
            <a:avLst/>
          </a:prstGeom>
          <a:solidFill>
            <a:srgbClr val="0E839A"/>
          </a:solidFill>
          <a:ln>
            <a:solidFill>
              <a:srgbClr val="0E839A"/>
            </a:solidFill>
          </a:ln>
          <a:effectLst>
            <a:outerShdw blurRad="40000" dist="23000" dir="5400000" rotWithShape="0">
              <a:schemeClr val="accent1">
                <a:alpha val="0"/>
              </a:scheme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8" name="Graphic 37" descr="List RTL">
            <a:extLst>
              <a:ext uri="{FF2B5EF4-FFF2-40B4-BE49-F238E27FC236}">
                <a16:creationId xmlns:a16="http://schemas.microsoft.com/office/drawing/2014/main" id="{048C49A4-BE48-4FAF-BD15-0FC34B2614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6109" y="3538532"/>
            <a:ext cx="557494" cy="557494"/>
          </a:xfrm>
          <a:prstGeom prst="rect">
            <a:avLst/>
          </a:prstGeom>
        </p:spPr>
      </p:pic>
      <p:pic>
        <p:nvPicPr>
          <p:cNvPr id="20" name="Graphic 19" descr="Upward trend">
            <a:extLst>
              <a:ext uri="{FF2B5EF4-FFF2-40B4-BE49-F238E27FC236}">
                <a16:creationId xmlns:a16="http://schemas.microsoft.com/office/drawing/2014/main" id="{86079F83-CFE6-4F8F-9B3A-BF6AA6E19D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07657" y="3482306"/>
            <a:ext cx="586855" cy="586855"/>
          </a:xfrm>
          <a:prstGeom prst="rect">
            <a:avLst/>
          </a:prstGeom>
        </p:spPr>
      </p:pic>
      <p:sp>
        <p:nvSpPr>
          <p:cNvPr id="21" name="Rectangle 20">
            <a:extLst>
              <a:ext uri="{FF2B5EF4-FFF2-40B4-BE49-F238E27FC236}">
                <a16:creationId xmlns:a16="http://schemas.microsoft.com/office/drawing/2014/main" id="{CD8B1621-599D-473B-BFFC-731FFCA8219D}"/>
              </a:ext>
            </a:extLst>
          </p:cNvPr>
          <p:cNvSpPr/>
          <p:nvPr/>
        </p:nvSpPr>
        <p:spPr>
          <a:xfrm>
            <a:off x="312822" y="1125165"/>
            <a:ext cx="8729577" cy="738664"/>
          </a:xfrm>
          <a:prstGeom prst="rect">
            <a:avLst/>
          </a:prstGeom>
        </p:spPr>
        <p:txBody>
          <a:bodyPr wrap="square">
            <a:spAutoFit/>
          </a:bodyPr>
          <a:lstStyle/>
          <a:p>
            <a:pPr lvl="0">
              <a:defRPr/>
            </a:pPr>
            <a:r>
              <a:rPr lang="en-GB" sz="1400" dirty="0">
                <a:solidFill>
                  <a:srgbClr val="000000"/>
                </a:solidFill>
              </a:rPr>
              <a:t>The first eight DIALOG questions rate the satisfaction levels within different areas of life </a:t>
            </a:r>
            <a:r>
              <a:rPr lang="en-GB" sz="1400" dirty="0" err="1">
                <a:solidFill>
                  <a:srgbClr val="000000"/>
                </a:solidFill>
              </a:rPr>
              <a:t>e.g</a:t>
            </a:r>
            <a:r>
              <a:rPr lang="en-GB" sz="1400" dirty="0">
                <a:solidFill>
                  <a:srgbClr val="000000"/>
                </a:solidFill>
              </a:rPr>
              <a:t> accommodation. The mean score of all eight questions gives an overall score of subjective quality of life as a Patient Rated Outcome Measure (PROM). </a:t>
            </a:r>
          </a:p>
        </p:txBody>
      </p:sp>
      <p:sp>
        <p:nvSpPr>
          <p:cNvPr id="2" name="Rectangle 1">
            <a:extLst>
              <a:ext uri="{FF2B5EF4-FFF2-40B4-BE49-F238E27FC236}">
                <a16:creationId xmlns:a16="http://schemas.microsoft.com/office/drawing/2014/main" id="{96E50156-F999-4600-B8DB-DFA34270268E}"/>
              </a:ext>
            </a:extLst>
          </p:cNvPr>
          <p:cNvSpPr/>
          <p:nvPr/>
        </p:nvSpPr>
        <p:spPr>
          <a:xfrm>
            <a:off x="189060" y="671710"/>
            <a:ext cx="28905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2444E"/>
                </a:solidFill>
                <a:effectLst/>
                <a:uLnTx/>
                <a:uFillTx/>
                <a:latin typeface="Arial"/>
                <a:ea typeface="+mn-ea"/>
                <a:cs typeface="+mn-cs"/>
              </a:rPr>
              <a:t>Subjective q</a:t>
            </a:r>
            <a:r>
              <a:rPr kumimoji="0" lang="en-GB" b="1" i="0" u="none" strike="noStrike" kern="1200" cap="none" spc="0" normalizeH="0" baseline="0" noProof="0" dirty="0" err="1">
                <a:ln>
                  <a:noFill/>
                </a:ln>
                <a:solidFill>
                  <a:srgbClr val="12444E"/>
                </a:solidFill>
                <a:effectLst/>
                <a:uLnTx/>
                <a:uFillTx/>
                <a:latin typeface="Arial"/>
                <a:ea typeface="+mn-ea"/>
                <a:cs typeface="+mn-cs"/>
              </a:rPr>
              <a:t>uality</a:t>
            </a:r>
            <a:r>
              <a:rPr kumimoji="0" lang="en-GB" b="1" i="0" u="none" strike="noStrike" kern="1200" cap="none" spc="0" normalizeH="0" baseline="0" noProof="0" dirty="0">
                <a:ln>
                  <a:noFill/>
                </a:ln>
                <a:solidFill>
                  <a:srgbClr val="12444E"/>
                </a:solidFill>
                <a:effectLst/>
                <a:uLnTx/>
                <a:uFillTx/>
                <a:latin typeface="Arial"/>
                <a:ea typeface="+mn-ea"/>
                <a:cs typeface="+mn-cs"/>
              </a:rPr>
              <a:t> of life </a:t>
            </a:r>
          </a:p>
        </p:txBody>
      </p:sp>
      <p:sp>
        <p:nvSpPr>
          <p:cNvPr id="40" name="Rectangle: Top Corners Rounded 39">
            <a:extLst>
              <a:ext uri="{FF2B5EF4-FFF2-40B4-BE49-F238E27FC236}">
                <a16:creationId xmlns:a16="http://schemas.microsoft.com/office/drawing/2014/main" id="{B8599581-D769-4756-9147-9F271B5D9211}"/>
              </a:ext>
            </a:extLst>
          </p:cNvPr>
          <p:cNvSpPr/>
          <p:nvPr/>
        </p:nvSpPr>
        <p:spPr>
          <a:xfrm rot="10800000">
            <a:off x="320521" y="2249681"/>
            <a:ext cx="8510656" cy="923691"/>
          </a:xfrm>
          <a:prstGeom prst="round2SameRect">
            <a:avLst/>
          </a:prstGeom>
          <a:solidFill>
            <a:srgbClr val="DCF3F8"/>
          </a:solidFill>
          <a:ln>
            <a:solidFill>
              <a:srgbClr val="DCF3F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Arrow: Pentagon 40">
            <a:extLst>
              <a:ext uri="{FF2B5EF4-FFF2-40B4-BE49-F238E27FC236}">
                <a16:creationId xmlns:a16="http://schemas.microsoft.com/office/drawing/2014/main" id="{E1283282-E1D0-4CA6-A49E-AEA5EA144F47}"/>
              </a:ext>
            </a:extLst>
          </p:cNvPr>
          <p:cNvSpPr/>
          <p:nvPr/>
        </p:nvSpPr>
        <p:spPr>
          <a:xfrm>
            <a:off x="189060" y="2041052"/>
            <a:ext cx="3704441" cy="352911"/>
          </a:xfrm>
          <a:prstGeom prst="homePlate">
            <a:avLst/>
          </a:prstGeom>
          <a:solidFill>
            <a:srgbClr val="2ECCD0"/>
          </a:solidFill>
          <a:ln>
            <a:solidFill>
              <a:srgbClr val="2ECCD0"/>
            </a:solidFill>
          </a:ln>
          <a:effectLst>
            <a:outerShdw blurRad="40000" dist="23000" dir="5400000" sx="140000" sy="14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493E233-0026-493A-BF05-8D13F4805B6B}"/>
              </a:ext>
            </a:extLst>
          </p:cNvPr>
          <p:cNvSpPr/>
          <p:nvPr/>
        </p:nvSpPr>
        <p:spPr>
          <a:xfrm>
            <a:off x="312823" y="2522058"/>
            <a:ext cx="8518354" cy="523220"/>
          </a:xfrm>
          <a:prstGeom prst="rect">
            <a:avLst/>
          </a:prstGeom>
        </p:spPr>
        <p:txBody>
          <a:bodyPr wrap="square">
            <a:spAutoFit/>
          </a:bodyPr>
          <a:lstStyle/>
          <a:p>
            <a:pPr lvl="0">
              <a:defRPr/>
            </a:pPr>
            <a:r>
              <a:rPr lang="en-GB" sz="1400" dirty="0">
                <a:solidFill>
                  <a:srgbClr val="000000"/>
                </a:solidFill>
              </a:rPr>
              <a:t>The final three items ask to rate different aspects of treatment. The mean score of the last three question gives an overall score for treatment satisfaction as a Patient Reported Experience Measure (PREM). </a:t>
            </a:r>
          </a:p>
        </p:txBody>
      </p:sp>
      <p:sp>
        <p:nvSpPr>
          <p:cNvPr id="43" name="Rectangle 42">
            <a:extLst>
              <a:ext uri="{FF2B5EF4-FFF2-40B4-BE49-F238E27FC236}">
                <a16:creationId xmlns:a16="http://schemas.microsoft.com/office/drawing/2014/main" id="{E44DB778-D926-43CA-A1F6-B42CBFE82726}"/>
              </a:ext>
            </a:extLst>
          </p:cNvPr>
          <p:cNvSpPr/>
          <p:nvPr/>
        </p:nvSpPr>
        <p:spPr>
          <a:xfrm>
            <a:off x="189060" y="2068603"/>
            <a:ext cx="2300694" cy="369332"/>
          </a:xfrm>
          <a:prstGeom prst="rect">
            <a:avLst/>
          </a:prstGeom>
        </p:spPr>
        <p:txBody>
          <a:bodyPr wrap="none">
            <a:spAutoFit/>
          </a:bodyPr>
          <a:lstStyle/>
          <a:p>
            <a:pPr lvl="0">
              <a:defRPr/>
            </a:pPr>
            <a:r>
              <a:rPr lang="en-GB" b="1" dirty="0">
                <a:solidFill>
                  <a:srgbClr val="12444E"/>
                </a:solidFill>
              </a:rPr>
              <a:t>Treatment domains</a:t>
            </a:r>
          </a:p>
        </p:txBody>
      </p:sp>
      <p:pic>
        <p:nvPicPr>
          <p:cNvPr id="44" name="Graphic 43" descr="Information">
            <a:extLst>
              <a:ext uri="{FF2B5EF4-FFF2-40B4-BE49-F238E27FC236}">
                <a16:creationId xmlns:a16="http://schemas.microsoft.com/office/drawing/2014/main" id="{6954234D-5EF8-43AC-8D74-37544E72CA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53355" y="69591"/>
            <a:ext cx="433572" cy="433572"/>
          </a:xfrm>
          <a:prstGeom prst="rect">
            <a:avLst/>
          </a:prstGeom>
        </p:spPr>
      </p:pic>
    </p:spTree>
    <p:extLst>
      <p:ext uri="{BB962C8B-B14F-4D97-AF65-F5344CB8AC3E}">
        <p14:creationId xmlns:p14="http://schemas.microsoft.com/office/powerpoint/2010/main" val="264341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lowchart: Process 54">
            <a:extLst>
              <a:ext uri="{FF2B5EF4-FFF2-40B4-BE49-F238E27FC236}">
                <a16:creationId xmlns:a16="http://schemas.microsoft.com/office/drawing/2014/main" id="{ED2B9036-358F-4008-AF9E-1A0987C9F7D4}"/>
              </a:ext>
            </a:extLst>
          </p:cNvPr>
          <p:cNvSpPr/>
          <p:nvPr/>
        </p:nvSpPr>
        <p:spPr>
          <a:xfrm>
            <a:off x="2466991" y="1607841"/>
            <a:ext cx="4351807" cy="4763867"/>
          </a:xfrm>
          <a:prstGeom prst="flowChartProcess">
            <a:avLst/>
          </a:prstGeom>
          <a:solidFill>
            <a:srgbClr val="DCF3F8"/>
          </a:solidFill>
          <a:ln>
            <a:solidFill>
              <a:srgbClr val="DCF3F8"/>
            </a:solidFill>
          </a:ln>
          <a:effectLst>
            <a:outerShdw blurRad="40000" dist="23000" dir="5400000" rotWithShape="0">
              <a:srgbClr val="000000">
                <a:alpha val="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t"/>
          <a:lstStyle/>
          <a:p>
            <a:pPr>
              <a:defRPr/>
            </a:pPr>
            <a:endParaRPr lang="en-GB" dirty="0">
              <a:solidFill>
                <a:schemeClr val="tx1"/>
              </a:solidFill>
            </a:endParaRPr>
          </a:p>
        </p:txBody>
      </p:sp>
      <p:sp>
        <p:nvSpPr>
          <p:cNvPr id="54" name="Flowchart: Process 53">
            <a:extLst>
              <a:ext uri="{FF2B5EF4-FFF2-40B4-BE49-F238E27FC236}">
                <a16:creationId xmlns:a16="http://schemas.microsoft.com/office/drawing/2014/main" id="{C27A032C-E42F-4AEC-9043-8A5F17D1FDC9}"/>
              </a:ext>
            </a:extLst>
          </p:cNvPr>
          <p:cNvSpPr/>
          <p:nvPr/>
        </p:nvSpPr>
        <p:spPr>
          <a:xfrm>
            <a:off x="7056036" y="1607842"/>
            <a:ext cx="1701013" cy="4763867"/>
          </a:xfrm>
          <a:prstGeom prst="flowChartProcess">
            <a:avLst/>
          </a:prstGeom>
          <a:solidFill>
            <a:srgbClr val="DCF3F8"/>
          </a:solidFill>
          <a:ln>
            <a:solidFill>
              <a:srgbClr val="DCF3F8"/>
            </a:solidFill>
          </a:ln>
          <a:effectLst>
            <a:outerShdw blurRad="40000" dist="23000" dir="5400000" rotWithShape="0">
              <a:srgbClr val="000000">
                <a:alpha val="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t"/>
          <a:lstStyle/>
          <a:p>
            <a:pPr>
              <a:defRPr/>
            </a:pPr>
            <a:endParaRPr lang="en-GB" dirty="0">
              <a:solidFill>
                <a:schemeClr val="tx1"/>
              </a:solidFill>
            </a:endParaRPr>
          </a:p>
        </p:txBody>
      </p:sp>
      <p:sp>
        <p:nvSpPr>
          <p:cNvPr id="53" name="Flowchart: Process 52">
            <a:extLst>
              <a:ext uri="{FF2B5EF4-FFF2-40B4-BE49-F238E27FC236}">
                <a16:creationId xmlns:a16="http://schemas.microsoft.com/office/drawing/2014/main" id="{C8E9240E-FCBB-4049-98E0-518CDB172B03}"/>
              </a:ext>
            </a:extLst>
          </p:cNvPr>
          <p:cNvSpPr/>
          <p:nvPr/>
        </p:nvSpPr>
        <p:spPr>
          <a:xfrm>
            <a:off x="404865" y="1567987"/>
            <a:ext cx="1868424" cy="4763867"/>
          </a:xfrm>
          <a:prstGeom prst="flowChartProcess">
            <a:avLst/>
          </a:prstGeom>
          <a:solidFill>
            <a:srgbClr val="DCF3F8"/>
          </a:solidFill>
          <a:ln>
            <a:solidFill>
              <a:srgbClr val="DCF3F8"/>
            </a:solidFill>
          </a:ln>
          <a:effectLst>
            <a:outerShdw blurRad="40000" dist="23000" dir="5400000" rotWithShape="0">
              <a:srgbClr val="000000">
                <a:alpha val="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t"/>
          <a:lstStyle/>
          <a:p>
            <a:pPr>
              <a:defRPr/>
            </a:pPr>
            <a:endParaRPr lang="en-GB" dirty="0">
              <a:solidFill>
                <a:schemeClr val="tx1"/>
              </a:solidFill>
            </a:endParaRPr>
          </a:p>
        </p:txBody>
      </p:sp>
      <p:sp>
        <p:nvSpPr>
          <p:cNvPr id="12" name="Rectangle 11">
            <a:extLst>
              <a:ext uri="{FF2B5EF4-FFF2-40B4-BE49-F238E27FC236}">
                <a16:creationId xmlns:a16="http://schemas.microsoft.com/office/drawing/2014/main" id="{40DB78A3-3AD4-4B8D-A2B1-DF8F89FC3EF6}"/>
              </a:ext>
            </a:extLst>
          </p:cNvPr>
          <p:cNvSpPr/>
          <p:nvPr/>
        </p:nvSpPr>
        <p:spPr>
          <a:xfrm>
            <a:off x="228159" y="526146"/>
            <a:ext cx="8603020" cy="523220"/>
          </a:xfrm>
          <a:prstGeom prst="rect">
            <a:avLst/>
          </a:prstGeom>
        </p:spPr>
        <p:txBody>
          <a:bodyPr wrap="square">
            <a:spAutoFit/>
          </a:bodyPr>
          <a:lstStyle/>
          <a:p>
            <a:pPr lvl="0"/>
            <a:r>
              <a:rPr lang="en-GB" sz="1400" dirty="0">
                <a:solidFill>
                  <a:srgbClr val="000000"/>
                </a:solidFill>
              </a:rPr>
              <a:t>DIALOG data can be analysed at an individual item level or represented as mean scores for the team, service or organisation. The below information should be read in conjunction with the </a:t>
            </a:r>
            <a:r>
              <a:rPr lang="en-GB" sz="1400" dirty="0">
                <a:solidFill>
                  <a:srgbClr val="000000"/>
                </a:solidFill>
                <a:hlinkClick r:id="rId3"/>
              </a:rPr>
              <a:t>analytical framework</a:t>
            </a:r>
            <a:r>
              <a:rPr lang="en-GB" sz="1400" dirty="0">
                <a:solidFill>
                  <a:srgbClr val="000000"/>
                </a:solidFill>
              </a:rPr>
              <a:t>. </a:t>
            </a:r>
          </a:p>
        </p:txBody>
      </p:sp>
      <p:sp>
        <p:nvSpPr>
          <p:cNvPr id="34" name="Arrow: Pentagon 19">
            <a:extLst>
              <a:ext uri="{FF2B5EF4-FFF2-40B4-BE49-F238E27FC236}">
                <a16:creationId xmlns:a16="http://schemas.microsoft.com/office/drawing/2014/main" id="{A2F1286F-BAFB-4D45-A397-A621B4C2DC0B}"/>
              </a:ext>
            </a:extLst>
          </p:cNvPr>
          <p:cNvSpPr/>
          <p:nvPr/>
        </p:nvSpPr>
        <p:spPr>
          <a:xfrm>
            <a:off x="-10545" y="46813"/>
            <a:ext cx="3181109" cy="400449"/>
          </a:xfrm>
          <a:prstGeom prst="homePlate">
            <a:avLst/>
          </a:prstGeom>
          <a:solidFill>
            <a:srgbClr val="0E839A"/>
          </a:solidFill>
          <a:ln w="25400" cap="flat" cmpd="sng" algn="ctr">
            <a:solidFill>
              <a:srgbClr val="0E839A"/>
            </a:solidFill>
            <a:prstDash val="solid"/>
          </a:ln>
          <a:effectLst/>
        </p:spPr>
        <p:txBody>
          <a:bodyPr rtlCol="0" anchor="ctr"/>
          <a:lstStyle/>
          <a:p>
            <a:pPr lvl="0">
              <a:defRPr/>
            </a:pPr>
            <a:r>
              <a:rPr lang="en-GB" sz="2000" b="1" noProof="0" dirty="0">
                <a:solidFill>
                  <a:sysClr val="window" lastClr="FFFFFF"/>
                </a:solidFill>
                <a:latin typeface="Arial Nova" panose="020B0604020202020204" pitchFamily="34" charset="0"/>
              </a:rPr>
              <a:t>Analysing DIALOG data </a:t>
            </a:r>
            <a:endParaRPr kumimoji="0" lang="en-GB" sz="2000" b="1" i="0" u="none" strike="noStrike" kern="1200" cap="none" spc="0" normalizeH="0" baseline="0" noProof="0" dirty="0">
              <a:ln>
                <a:noFill/>
              </a:ln>
              <a:solidFill>
                <a:sysClr val="window" lastClr="FFFFFF"/>
              </a:solidFill>
              <a:effectLst/>
              <a:uLnTx/>
              <a:uFillTx/>
              <a:latin typeface="Arial Nova" panose="020B0604020202020204" pitchFamily="34" charset="0"/>
            </a:endParaRPr>
          </a:p>
        </p:txBody>
      </p:sp>
      <p:sp>
        <p:nvSpPr>
          <p:cNvPr id="36" name="Rectangle 35">
            <a:extLst>
              <a:ext uri="{FF2B5EF4-FFF2-40B4-BE49-F238E27FC236}">
                <a16:creationId xmlns:a16="http://schemas.microsoft.com/office/drawing/2014/main" id="{59A6FB50-9E0D-4A4D-9499-25F2AEC8FAF4}"/>
              </a:ext>
            </a:extLst>
          </p:cNvPr>
          <p:cNvSpPr/>
          <p:nvPr/>
        </p:nvSpPr>
        <p:spPr>
          <a:xfrm>
            <a:off x="2459031" y="1612861"/>
            <a:ext cx="4373229" cy="4763867"/>
          </a:xfrm>
          <a:prstGeom prst="rect">
            <a:avLst/>
          </a:prstGeom>
          <a:noFill/>
          <a:ln w="762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TextBox 36">
            <a:extLst>
              <a:ext uri="{FF2B5EF4-FFF2-40B4-BE49-F238E27FC236}">
                <a16:creationId xmlns:a16="http://schemas.microsoft.com/office/drawing/2014/main" id="{761F0ECB-E2AB-4BB8-B197-89803E9544AA}"/>
              </a:ext>
            </a:extLst>
          </p:cNvPr>
          <p:cNvSpPr txBox="1"/>
          <p:nvPr/>
        </p:nvSpPr>
        <p:spPr>
          <a:xfrm>
            <a:off x="433397" y="2164718"/>
            <a:ext cx="1720259" cy="433965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000" b="0" i="0" u="none" strike="noStrike" kern="1200" cap="none" spc="0" normalizeH="0" baseline="0" noProof="0" dirty="0">
                <a:ln>
                  <a:noFill/>
                </a:ln>
                <a:solidFill>
                  <a:srgbClr val="12444E"/>
                </a:solidFill>
                <a:effectLst/>
                <a:uLnTx/>
                <a:uFillTx/>
                <a:latin typeface="Arial"/>
                <a:ea typeface="+mn-ea"/>
                <a:cs typeface="+mn-cs"/>
              </a:rPr>
              <a:t>Used for an assessment of personal problems and areas of strength.</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000" b="0" i="0" u="none" strike="noStrike" kern="1200" cap="none" spc="0" normalizeH="0" baseline="0" noProof="0" dirty="0">
              <a:ln>
                <a:noFill/>
              </a:ln>
              <a:solidFill>
                <a:srgbClr val="12444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000" b="0" i="0" u="none" strike="noStrike" kern="1200" cap="none" spc="0" normalizeH="0" baseline="0" noProof="0" dirty="0">
                <a:ln>
                  <a:noFill/>
                </a:ln>
                <a:solidFill>
                  <a:srgbClr val="12444E"/>
                </a:solidFill>
                <a:effectLst/>
                <a:uLnTx/>
                <a:uFillTx/>
                <a:latin typeface="Arial"/>
                <a:ea typeface="+mn-ea"/>
                <a:cs typeface="+mn-cs"/>
              </a:rPr>
              <a:t>For </a:t>
            </a:r>
            <a:r>
              <a:rPr kumimoji="0" lang="en-GB" sz="1000" i="0" u="none" strike="noStrike" kern="1200" cap="none" spc="0" normalizeH="0" baseline="0" noProof="0" dirty="0">
                <a:ln>
                  <a:noFill/>
                </a:ln>
                <a:solidFill>
                  <a:srgbClr val="12444E"/>
                </a:solidFill>
                <a:effectLst/>
                <a:uLnTx/>
                <a:uFillTx/>
                <a:latin typeface="Arial"/>
                <a:ea typeface="+mn-ea"/>
                <a:cs typeface="+mn-cs"/>
              </a:rPr>
              <a:t>subjective quality of life scores below 4 (explicit dissatisfaction) require particular attention.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000" i="0" u="none" strike="noStrike" kern="1200" cap="none" spc="0" normalizeH="0" baseline="0" noProof="0" dirty="0">
              <a:ln>
                <a:noFill/>
              </a:ln>
              <a:solidFill>
                <a:srgbClr val="12444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000" i="0" u="none" strike="noStrike" kern="1200" cap="none" spc="0" normalizeH="0" baseline="0" noProof="0" dirty="0">
                <a:ln>
                  <a:noFill/>
                </a:ln>
                <a:solidFill>
                  <a:srgbClr val="12444E"/>
                </a:solidFill>
                <a:effectLst/>
                <a:uLnTx/>
                <a:uFillTx/>
                <a:latin typeface="Arial"/>
                <a:ea typeface="+mn-ea"/>
                <a:cs typeface="+mn-cs"/>
              </a:rPr>
              <a:t>When evaluating </a:t>
            </a:r>
            <a:r>
              <a:rPr kumimoji="0" lang="en-GB" sz="1000" b="0" i="0" u="none" strike="noStrike" kern="1200" cap="none" spc="0" normalizeH="0" baseline="0" noProof="0" dirty="0">
                <a:ln>
                  <a:noFill/>
                </a:ln>
                <a:solidFill>
                  <a:srgbClr val="12444E"/>
                </a:solidFill>
                <a:effectLst/>
                <a:uLnTx/>
                <a:uFillTx/>
                <a:latin typeface="Arial"/>
                <a:ea typeface="+mn-ea"/>
                <a:cs typeface="+mn-cs"/>
              </a:rPr>
              <a:t>treatment episode, any improvement in subjective quality of life is a meaningful increase.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000" b="0" i="0" u="none" strike="noStrike" kern="1200" cap="none" spc="0" normalizeH="0" baseline="0" noProof="0" dirty="0">
              <a:ln>
                <a:noFill/>
              </a:ln>
              <a:solidFill>
                <a:srgbClr val="12444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000" b="0" i="0" u="none" strike="noStrike" kern="1200" cap="none" spc="0" normalizeH="0" baseline="0" noProof="0" dirty="0">
                <a:ln>
                  <a:noFill/>
                </a:ln>
                <a:solidFill>
                  <a:srgbClr val="12444E"/>
                </a:solidFill>
                <a:effectLst/>
                <a:uLnTx/>
                <a:uFillTx/>
                <a:latin typeface="Arial"/>
                <a:ea typeface="+mn-ea"/>
                <a:cs typeface="+mn-cs"/>
              </a:rPr>
              <a:t>For service users receiving long term care it is unrealistic to expect consistent and ongoing improvements; understanding personal context is important. </a:t>
            </a:r>
            <a:endParaRPr kumimoji="0" lang="en-GB" sz="1800" b="0" i="0" u="none" strike="noStrike" kern="1200" cap="none" spc="0" normalizeH="0" baseline="0" noProof="0" dirty="0">
              <a:ln>
                <a:noFill/>
              </a:ln>
              <a:solidFill>
                <a:srgbClr val="12444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2444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2444E"/>
              </a:solidFill>
              <a:effectLst/>
              <a:uLnTx/>
              <a:uFillTx/>
              <a:latin typeface="Arial"/>
              <a:ea typeface="+mn-ea"/>
              <a:cs typeface="+mn-cs"/>
            </a:endParaRPr>
          </a:p>
        </p:txBody>
      </p:sp>
      <p:sp>
        <p:nvSpPr>
          <p:cNvPr id="39" name="TextBox 38">
            <a:extLst>
              <a:ext uri="{FF2B5EF4-FFF2-40B4-BE49-F238E27FC236}">
                <a16:creationId xmlns:a16="http://schemas.microsoft.com/office/drawing/2014/main" id="{289885AA-C091-4394-9547-402EB0D36D2F}"/>
              </a:ext>
            </a:extLst>
          </p:cNvPr>
          <p:cNvSpPr txBox="1"/>
          <p:nvPr/>
        </p:nvSpPr>
        <p:spPr>
          <a:xfrm>
            <a:off x="2487980" y="2138915"/>
            <a:ext cx="4382731" cy="4185761"/>
          </a:xfrm>
          <a:prstGeom prst="rect">
            <a:avLst/>
          </a:prstGeom>
          <a:noFill/>
        </p:spPr>
        <p:txBody>
          <a:bodyPr wrap="square" rtlCol="0">
            <a:spAutoFit/>
          </a:bodyPr>
          <a:lstStyle/>
          <a:p>
            <a:pPr marL="171450" lvl="0" indent="-171450">
              <a:buFont typeface="Arial" pitchFamily="34" charset="0"/>
              <a:buChar char="•"/>
              <a:defRPr/>
            </a:pPr>
            <a:r>
              <a:rPr kumimoji="0" lang="en-GB" sz="950" b="0" i="0" u="none" strike="noStrike" kern="1200" cap="none" spc="0" normalizeH="0" baseline="0" noProof="0" dirty="0">
                <a:ln>
                  <a:noFill/>
                </a:ln>
                <a:solidFill>
                  <a:srgbClr val="12444E"/>
                </a:solidFill>
                <a:effectLst/>
                <a:uLnTx/>
                <a:uFillTx/>
                <a:latin typeface="Arial"/>
                <a:ea typeface="+mn-ea"/>
                <a:cs typeface="+mn-cs"/>
              </a:rPr>
              <a:t>The data can be viewed in different ways- Scores of </a:t>
            </a:r>
            <a:r>
              <a:rPr kumimoji="0" lang="en-GB" sz="950" b="0" i="0" u="none" kern="1200" cap="none" spc="0" normalizeH="0" baseline="0" noProof="0" dirty="0">
                <a:ln>
                  <a:noFill/>
                </a:ln>
                <a:solidFill>
                  <a:srgbClr val="12444E"/>
                </a:solidFill>
                <a:effectLst/>
                <a:uLnTx/>
                <a:uFillTx/>
                <a:latin typeface="Arial"/>
                <a:ea typeface="+mn-ea"/>
                <a:cs typeface="+mn-cs"/>
              </a:rPr>
              <a:t>single domains </a:t>
            </a:r>
            <a:r>
              <a:rPr kumimoji="0" lang="en-GB" sz="950" b="0" i="0" u="none" strike="noStrike" kern="1200" cap="none" spc="0" normalizeH="0" baseline="0" noProof="0" dirty="0">
                <a:ln>
                  <a:noFill/>
                </a:ln>
                <a:solidFill>
                  <a:srgbClr val="12444E"/>
                </a:solidFill>
                <a:effectLst/>
                <a:uLnTx/>
                <a:uFillTx/>
                <a:latin typeface="Arial"/>
                <a:ea typeface="+mn-ea"/>
                <a:cs typeface="+mn-cs"/>
              </a:rPr>
              <a:t>(DIALOG </a:t>
            </a:r>
            <a:r>
              <a:rPr lang="en-GB" sz="950" dirty="0">
                <a:solidFill>
                  <a:srgbClr val="12444E"/>
                </a:solidFill>
              </a:rPr>
              <a:t>questions) of people in a service </a:t>
            </a:r>
            <a:r>
              <a:rPr kumimoji="0" lang="en-GB" sz="950" b="0" i="0" u="none" strike="noStrike" kern="1200" cap="none" spc="0" normalizeH="0" baseline="0" noProof="0" dirty="0">
                <a:ln>
                  <a:noFill/>
                </a:ln>
                <a:solidFill>
                  <a:srgbClr val="12444E"/>
                </a:solidFill>
                <a:effectLst/>
                <a:uLnTx/>
                <a:uFillTx/>
                <a:latin typeface="Arial"/>
                <a:ea typeface="+mn-ea"/>
                <a:cs typeface="+mn-cs"/>
              </a:rPr>
              <a:t>can be shown as means (average satisfaction scores) or as a % of patients who have explicit dissatisfaction/satisfaction. </a:t>
            </a:r>
            <a:r>
              <a:rPr lang="en-GB" sz="950" dirty="0">
                <a:solidFill>
                  <a:srgbClr val="12444E"/>
                </a:solidFill>
              </a:rPr>
              <a:t>Mean team scores allow for review of data across every item.</a:t>
            </a:r>
          </a:p>
          <a:p>
            <a:pPr marL="171450" lvl="0" indent="-171450">
              <a:buFont typeface="Arial" pitchFamily="34" charset="0"/>
              <a:buChar char="•"/>
              <a:defRPr/>
            </a:pPr>
            <a:endParaRPr kumimoji="0" lang="en-GB" sz="950" b="0" i="0" u="none" strike="noStrike" kern="1200" cap="none" spc="0" normalizeH="0" baseline="0" noProof="0" dirty="0">
              <a:ln>
                <a:noFill/>
              </a:ln>
              <a:solidFill>
                <a:srgbClr val="12444E"/>
              </a:solidFill>
              <a:effectLst/>
              <a:uLnTx/>
              <a:uFillTx/>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950" b="0" i="0" u="none" strike="noStrike" kern="1200" cap="none" spc="0" normalizeH="0" baseline="0" noProof="0" dirty="0">
                <a:ln>
                  <a:noFill/>
                </a:ln>
                <a:solidFill>
                  <a:srgbClr val="12444E"/>
                </a:solidFill>
                <a:effectLst/>
                <a:uLnTx/>
                <a:uFillTx/>
                <a:latin typeface="Arial"/>
                <a:ea typeface="+mn-ea"/>
                <a:cs typeface="+mn-cs"/>
              </a:rPr>
              <a:t>When considering changes over time, global mean scores </a:t>
            </a:r>
            <a:r>
              <a:rPr lang="en-GB" sz="950" dirty="0">
                <a:solidFill>
                  <a:srgbClr val="12444E"/>
                </a:solidFill>
                <a:latin typeface="Arial"/>
              </a:rPr>
              <a:t>as well as</a:t>
            </a:r>
            <a:r>
              <a:rPr kumimoji="0" lang="en-GB" sz="950" b="0" i="0" u="none" strike="noStrike" kern="1200" cap="none" spc="0" normalizeH="0" baseline="0" noProof="0" dirty="0">
                <a:ln>
                  <a:noFill/>
                </a:ln>
                <a:solidFill>
                  <a:srgbClr val="12444E"/>
                </a:solidFill>
                <a:effectLst/>
                <a:uLnTx/>
                <a:uFillTx/>
                <a:latin typeface="Arial"/>
                <a:ea typeface="+mn-ea"/>
                <a:cs typeface="+mn-cs"/>
              </a:rPr>
              <a:t> single </a:t>
            </a:r>
            <a:r>
              <a:rPr kumimoji="0" lang="en-GB" sz="950" b="0" i="0" u="none" strike="sngStrike" kern="1200" cap="none" spc="0" normalizeH="0" baseline="0" noProof="0" dirty="0">
                <a:ln>
                  <a:noFill/>
                </a:ln>
                <a:solidFill>
                  <a:srgbClr val="12444E"/>
                </a:solidFill>
                <a:effectLst/>
                <a:uLnTx/>
                <a:uFillTx/>
                <a:latin typeface="Arial"/>
                <a:ea typeface="+mn-ea"/>
                <a:cs typeface="+mn-cs"/>
              </a:rPr>
              <a:t> </a:t>
            </a:r>
            <a:r>
              <a:rPr kumimoji="0" lang="en-GB" sz="950" b="0" i="0" u="none" strike="noStrike" kern="1200" cap="none" spc="0" normalizeH="0" baseline="0" noProof="0" dirty="0">
                <a:ln>
                  <a:noFill/>
                </a:ln>
                <a:solidFill>
                  <a:srgbClr val="12444E"/>
                </a:solidFill>
                <a:effectLst/>
                <a:uLnTx/>
                <a:uFillTx/>
                <a:latin typeface="Arial"/>
                <a:ea typeface="+mn-ea"/>
                <a:cs typeface="+mn-cs"/>
              </a:rPr>
              <a:t>can be used depending on the purpose For example if one evaluates full services with variable treatment tasks for a range of patients, it is reasonable to explore first the global scores before considering the ratings of single </a:t>
            </a:r>
            <a:r>
              <a:rPr kumimoji="0" lang="en-GB" sz="950" b="0" i="0" u="none" strike="sngStrike" kern="1200" cap="none" spc="0" normalizeH="0" baseline="0" noProof="0" dirty="0">
                <a:ln>
                  <a:noFill/>
                </a:ln>
                <a:solidFill>
                  <a:srgbClr val="12444E"/>
                </a:solidFill>
                <a:effectLst/>
                <a:uLnTx/>
                <a:uFillTx/>
                <a:latin typeface="Arial"/>
                <a:ea typeface="+mn-ea"/>
                <a:cs typeface="+mn-cs"/>
              </a:rPr>
              <a:t>life</a:t>
            </a:r>
            <a:r>
              <a:rPr kumimoji="0" lang="en-GB" sz="950" b="0" i="0" u="none" strike="noStrike" kern="1200" cap="none" spc="0" normalizeH="0" baseline="0" noProof="0" dirty="0">
                <a:ln>
                  <a:noFill/>
                </a:ln>
                <a:solidFill>
                  <a:srgbClr val="12444E"/>
                </a:solidFill>
                <a:effectLst/>
                <a:uLnTx/>
                <a:uFillTx/>
                <a:latin typeface="Arial"/>
                <a:ea typeface="+mn-ea"/>
                <a:cs typeface="+mn-cs"/>
              </a:rPr>
              <a:t> domains. This applies to most services in most situations. However, there may also be specific questions, e.g. on how services affect the wide spread dissatisfaction of patients with their physical health.</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950" b="0" i="0" u="none" strike="noStrike" kern="1200" cap="none" spc="0" normalizeH="0" baseline="0" noProof="0" dirty="0">
              <a:ln>
                <a:noFill/>
              </a:ln>
              <a:solidFill>
                <a:srgbClr val="12444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950" b="0" i="0" u="none" strike="noStrike" kern="1200" cap="none" spc="0" normalizeH="0" baseline="0" noProof="0" dirty="0">
                <a:ln>
                  <a:noFill/>
                </a:ln>
                <a:solidFill>
                  <a:srgbClr val="12444E"/>
                </a:solidFill>
                <a:effectLst/>
                <a:uLnTx/>
                <a:uFillTx/>
                <a:latin typeface="Arial"/>
                <a:ea typeface="+mn-ea"/>
                <a:cs typeface="+mn-cs"/>
              </a:rPr>
              <a:t>Analysing the global score provides a general evaluation, whilst the analysis of single </a:t>
            </a:r>
            <a:r>
              <a:rPr lang="en-GB" sz="950" dirty="0">
                <a:solidFill>
                  <a:srgbClr val="12444E"/>
                </a:solidFill>
                <a:latin typeface="Arial"/>
              </a:rPr>
              <a:t>domains </a:t>
            </a:r>
            <a:r>
              <a:rPr kumimoji="0" lang="en-GB" sz="950" b="0" i="0" u="none" strike="noStrike" kern="1200" cap="none" spc="0" normalizeH="0" baseline="0" noProof="0" dirty="0">
                <a:ln>
                  <a:noFill/>
                </a:ln>
                <a:solidFill>
                  <a:srgbClr val="12444E"/>
                </a:solidFill>
                <a:effectLst/>
                <a:uLnTx/>
                <a:uFillTx/>
                <a:latin typeface="Arial"/>
                <a:ea typeface="+mn-ea"/>
                <a:cs typeface="+mn-cs"/>
              </a:rPr>
              <a:t>provides more specific information about what exactly services do and do not achieve.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950" b="0" i="0" u="none" strike="noStrike" kern="1200" cap="none" spc="0" normalizeH="0" baseline="0" noProof="0" dirty="0">
              <a:ln>
                <a:noFill/>
              </a:ln>
              <a:solidFill>
                <a:srgbClr val="12444E"/>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950" b="1" i="0" u="none" strike="noStrike" kern="1200" cap="none" spc="0" normalizeH="0" baseline="0" noProof="0" dirty="0">
                <a:ln>
                  <a:noFill/>
                </a:ln>
                <a:solidFill>
                  <a:srgbClr val="12444E"/>
                </a:solidFill>
                <a:effectLst/>
                <a:uLnTx/>
                <a:uFillTx/>
                <a:latin typeface="Arial"/>
                <a:ea typeface="+mn-ea"/>
                <a:cs typeface="+mn-cs"/>
              </a:rPr>
              <a:t>When interpreting scores:</a:t>
            </a:r>
          </a:p>
          <a:p>
            <a:pPr marL="171450" indent="-171450">
              <a:buFont typeface="Arial" pitchFamily="34" charset="0"/>
              <a:buChar char="•"/>
            </a:pPr>
            <a:r>
              <a:rPr kumimoji="0" lang="en-GB" sz="950" b="0" i="0" u="none" strike="noStrike" kern="1200" cap="none" spc="0" normalizeH="0" baseline="0" noProof="0" dirty="0">
                <a:ln>
                  <a:noFill/>
                </a:ln>
                <a:solidFill>
                  <a:srgbClr val="12444E"/>
                </a:solidFill>
                <a:effectLst/>
                <a:uLnTx/>
                <a:uFillTx/>
                <a:latin typeface="Arial"/>
                <a:ea typeface="+mn-ea"/>
                <a:cs typeface="+mn-cs"/>
              </a:rPr>
              <a:t>The average subjective quality of life score of ALL patients in a service should not improve as patients with better quality of life will be discharged and new patients with lower quality of life be admitted, yet when you look at individual scores improvements should be expected.</a:t>
            </a:r>
          </a:p>
          <a:p>
            <a:pPr marL="171450" indent="-171450">
              <a:buFont typeface="Arial" pitchFamily="34" charset="0"/>
              <a:buChar char="•"/>
            </a:pPr>
            <a:r>
              <a:rPr kumimoji="0" lang="en-GB" sz="950" b="0" i="0" u="none" strike="noStrike" kern="1200" cap="none" spc="0" normalizeH="0" baseline="0" noProof="0" dirty="0">
                <a:ln>
                  <a:noFill/>
                </a:ln>
                <a:solidFill>
                  <a:srgbClr val="12444E"/>
                </a:solidFill>
                <a:effectLst/>
                <a:uLnTx/>
                <a:uFillTx/>
                <a:latin typeface="Arial"/>
                <a:ea typeface="+mn-ea"/>
                <a:cs typeface="+mn-cs"/>
              </a:rPr>
              <a:t>A change of overall mean scores of &gt;0.125 reflects an average improvement of at least one scale point in at least one life domain (question) and may be a guide for overall meaningful improvement.</a:t>
            </a:r>
          </a:p>
          <a:p>
            <a:pPr marL="171450" indent="-171450">
              <a:buFont typeface="Arial" pitchFamily="34" charset="0"/>
              <a:buChar char="•"/>
            </a:pPr>
            <a:r>
              <a:rPr kumimoji="0" lang="en-GB" sz="950" b="0" i="0" u="none" strike="noStrike" kern="1200" cap="none" spc="0" normalizeH="0" baseline="0" noProof="0" dirty="0">
                <a:ln>
                  <a:noFill/>
                </a:ln>
                <a:solidFill>
                  <a:srgbClr val="12444E"/>
                </a:solidFill>
                <a:effectLst/>
                <a:uLnTx/>
                <a:uFillTx/>
                <a:latin typeface="Arial"/>
                <a:ea typeface="+mn-ea"/>
                <a:cs typeface="+mn-cs"/>
              </a:rPr>
              <a:t>Ideally treatment satisfaction scores should consistently stay above 4 and the % of patients with dissatisfaction &lt;4 kept to a minimum</a:t>
            </a:r>
          </a:p>
        </p:txBody>
      </p:sp>
      <p:sp>
        <p:nvSpPr>
          <p:cNvPr id="40" name="TextBox 39">
            <a:extLst>
              <a:ext uri="{FF2B5EF4-FFF2-40B4-BE49-F238E27FC236}">
                <a16:creationId xmlns:a16="http://schemas.microsoft.com/office/drawing/2014/main" id="{693CF3DC-5D2A-45D7-8A73-FA50E2C76BD9}"/>
              </a:ext>
            </a:extLst>
          </p:cNvPr>
          <p:cNvSpPr txBox="1"/>
          <p:nvPr/>
        </p:nvSpPr>
        <p:spPr>
          <a:xfrm>
            <a:off x="7017585" y="2171844"/>
            <a:ext cx="1739464" cy="326243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000" b="0" i="0" u="none" strike="noStrike" kern="1200" cap="none" spc="0" normalizeH="0" baseline="0" noProof="0" dirty="0">
                <a:ln>
                  <a:noFill/>
                </a:ln>
                <a:solidFill>
                  <a:srgbClr val="12444E"/>
                </a:solidFill>
                <a:effectLst/>
                <a:uLnTx/>
                <a:uFillTx/>
                <a:latin typeface="Arial"/>
                <a:ea typeface="+mn-ea"/>
                <a:cs typeface="+mn-cs"/>
              </a:rPr>
              <a:t>Follows same principles as the interpretation for all patients in a service.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000" b="0" i="0" u="none" strike="noStrike" kern="1200" cap="none" spc="0" normalizeH="0" baseline="0" noProof="0" dirty="0">
              <a:ln>
                <a:noFill/>
              </a:ln>
              <a:solidFill>
                <a:srgbClr val="12444E"/>
              </a:solidFill>
              <a:effectLst/>
              <a:uLnTx/>
              <a:uFillTx/>
              <a:latin typeface="Arial"/>
              <a:ea typeface="+mn-ea"/>
              <a:cs typeface="+mn-cs"/>
            </a:endParaRPr>
          </a:p>
          <a:p>
            <a:pPr marL="171450" lvl="0" indent="-171450">
              <a:buFont typeface="Arial" pitchFamily="34" charset="0"/>
              <a:buChar char="•"/>
              <a:defRPr/>
            </a:pPr>
            <a:r>
              <a:rPr lang="en-GB" sz="1000" dirty="0">
                <a:solidFill>
                  <a:srgbClr val="12444E"/>
                </a:solidFill>
              </a:rPr>
              <a:t>When evaluating data at an organisation level the patient groups become very large, this means that the differences between the mean scores tend to become smaller therefore percentages of explicit dissatisfaction or very satisfied become more informative than mean scores.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sng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2444E"/>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1731D991-63E8-4D34-B016-E614EA2DD748}"/>
              </a:ext>
            </a:extLst>
          </p:cNvPr>
          <p:cNvSpPr/>
          <p:nvPr/>
        </p:nvSpPr>
        <p:spPr>
          <a:xfrm>
            <a:off x="7017585" y="1612862"/>
            <a:ext cx="1739464" cy="4763866"/>
          </a:xfrm>
          <a:prstGeom prst="rect">
            <a:avLst/>
          </a:prstGeom>
          <a:noFill/>
          <a:ln w="762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46FDB7D4-B633-420B-B86B-80DEF5C8661F}"/>
              </a:ext>
            </a:extLst>
          </p:cNvPr>
          <p:cNvSpPr/>
          <p:nvPr/>
        </p:nvSpPr>
        <p:spPr>
          <a:xfrm>
            <a:off x="384574" y="1607843"/>
            <a:ext cx="1868424" cy="4768885"/>
          </a:xfrm>
          <a:prstGeom prst="rect">
            <a:avLst/>
          </a:prstGeom>
          <a:noFill/>
          <a:ln w="762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Oval 42">
            <a:extLst>
              <a:ext uri="{FF2B5EF4-FFF2-40B4-BE49-F238E27FC236}">
                <a16:creationId xmlns:a16="http://schemas.microsoft.com/office/drawing/2014/main" id="{21113F26-6121-4349-9AC8-9CD233B8E900}"/>
              </a:ext>
            </a:extLst>
          </p:cNvPr>
          <p:cNvSpPr/>
          <p:nvPr/>
        </p:nvSpPr>
        <p:spPr>
          <a:xfrm>
            <a:off x="7335550" y="1108806"/>
            <a:ext cx="1116124" cy="1008112"/>
          </a:xfrm>
          <a:prstGeom prst="ellipse">
            <a:avLst/>
          </a:prstGeom>
          <a:solidFill>
            <a:schemeClr val="accent5"/>
          </a:solidFill>
          <a:ln>
            <a:solidFill>
              <a:schemeClr val="accent5"/>
            </a:solidFill>
          </a:ln>
          <a:effectLst>
            <a:outerShdw blurRad="40000" dist="23000" dir="5400000" rotWithShape="0">
              <a:schemeClr val="accent1">
                <a:alpha val="0"/>
              </a:scheme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4" name="Graphic 91" descr="City">
            <a:extLst>
              <a:ext uri="{FF2B5EF4-FFF2-40B4-BE49-F238E27FC236}">
                <a16:creationId xmlns:a16="http://schemas.microsoft.com/office/drawing/2014/main" id="{1A11920C-1784-46AE-9CE4-61B9752229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9666" y="1121234"/>
            <a:ext cx="704025" cy="704025"/>
          </a:xfrm>
          <a:prstGeom prst="rect">
            <a:avLst/>
          </a:prstGeom>
        </p:spPr>
      </p:pic>
      <p:sp>
        <p:nvSpPr>
          <p:cNvPr id="45" name="Rectangle 44">
            <a:extLst>
              <a:ext uri="{FF2B5EF4-FFF2-40B4-BE49-F238E27FC236}">
                <a16:creationId xmlns:a16="http://schemas.microsoft.com/office/drawing/2014/main" id="{CD8B1C7C-1C7E-4BD1-9D3B-BFFD73D442FE}"/>
              </a:ext>
            </a:extLst>
          </p:cNvPr>
          <p:cNvSpPr/>
          <p:nvPr/>
        </p:nvSpPr>
        <p:spPr>
          <a:xfrm>
            <a:off x="7354746" y="1670679"/>
            <a:ext cx="117852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Organisation </a:t>
            </a:r>
          </a:p>
        </p:txBody>
      </p:sp>
      <p:sp>
        <p:nvSpPr>
          <p:cNvPr id="46" name="Oval 45">
            <a:extLst>
              <a:ext uri="{FF2B5EF4-FFF2-40B4-BE49-F238E27FC236}">
                <a16:creationId xmlns:a16="http://schemas.microsoft.com/office/drawing/2014/main" id="{46CC4983-835F-4B92-8134-0A2B32624780}"/>
              </a:ext>
            </a:extLst>
          </p:cNvPr>
          <p:cNvSpPr/>
          <p:nvPr/>
        </p:nvSpPr>
        <p:spPr>
          <a:xfrm>
            <a:off x="717540" y="1108806"/>
            <a:ext cx="1116124" cy="1008112"/>
          </a:xfrm>
          <a:prstGeom prst="ellipse">
            <a:avLst/>
          </a:prstGeom>
          <a:solidFill>
            <a:schemeClr val="accent5"/>
          </a:solidFill>
          <a:ln>
            <a:solidFill>
              <a:schemeClr val="accent5"/>
            </a:solidFill>
          </a:ln>
          <a:effectLst>
            <a:outerShdw blurRad="40000" dist="23000" dir="5400000" rotWithShape="0">
              <a:schemeClr val="accent1">
                <a:alpha val="0"/>
              </a:scheme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7" name="Graphic 147" descr="Man">
            <a:extLst>
              <a:ext uri="{FF2B5EF4-FFF2-40B4-BE49-F238E27FC236}">
                <a16:creationId xmlns:a16="http://schemas.microsoft.com/office/drawing/2014/main" id="{0B4AC811-1866-4184-BC00-40F09320D5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3042" y="1143760"/>
            <a:ext cx="651498" cy="651498"/>
          </a:xfrm>
          <a:prstGeom prst="rect">
            <a:avLst/>
          </a:prstGeom>
        </p:spPr>
      </p:pic>
      <p:sp>
        <p:nvSpPr>
          <p:cNvPr id="48" name="Rectangle 47">
            <a:extLst>
              <a:ext uri="{FF2B5EF4-FFF2-40B4-BE49-F238E27FC236}">
                <a16:creationId xmlns:a16="http://schemas.microsoft.com/office/drawing/2014/main" id="{74726D19-1E9A-4C43-99FF-BE6B7BB027AA}"/>
              </a:ext>
            </a:extLst>
          </p:cNvPr>
          <p:cNvSpPr/>
          <p:nvPr/>
        </p:nvSpPr>
        <p:spPr>
          <a:xfrm>
            <a:off x="822593" y="1748006"/>
            <a:ext cx="90601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Individual</a:t>
            </a:r>
          </a:p>
        </p:txBody>
      </p:sp>
      <p:sp>
        <p:nvSpPr>
          <p:cNvPr id="49" name="Oval 48">
            <a:extLst>
              <a:ext uri="{FF2B5EF4-FFF2-40B4-BE49-F238E27FC236}">
                <a16:creationId xmlns:a16="http://schemas.microsoft.com/office/drawing/2014/main" id="{8B7D98A1-8C4F-4ABB-9435-F2235540856A}"/>
              </a:ext>
            </a:extLst>
          </p:cNvPr>
          <p:cNvSpPr/>
          <p:nvPr/>
        </p:nvSpPr>
        <p:spPr>
          <a:xfrm>
            <a:off x="4023272" y="1121234"/>
            <a:ext cx="1116124" cy="1008112"/>
          </a:xfrm>
          <a:prstGeom prst="ellipse">
            <a:avLst/>
          </a:prstGeom>
          <a:solidFill>
            <a:schemeClr val="accent5"/>
          </a:solidFill>
          <a:ln>
            <a:solidFill>
              <a:schemeClr val="accent5"/>
            </a:solidFill>
          </a:ln>
          <a:effectLst>
            <a:outerShdw blurRad="40000" dist="23000" dir="5400000" rotWithShape="0">
              <a:schemeClr val="accent1">
                <a:alpha val="0"/>
              </a:scheme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50" name="Graphic 123" descr="Group of people">
            <a:extLst>
              <a:ext uri="{FF2B5EF4-FFF2-40B4-BE49-F238E27FC236}">
                <a16:creationId xmlns:a16="http://schemas.microsoft.com/office/drawing/2014/main" id="{AAE6863D-605B-45FF-8C64-FAF3B128AB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37266" y="1161259"/>
            <a:ext cx="672359" cy="672359"/>
          </a:xfrm>
          <a:prstGeom prst="rect">
            <a:avLst/>
          </a:prstGeom>
        </p:spPr>
      </p:pic>
      <p:sp>
        <p:nvSpPr>
          <p:cNvPr id="51" name="Rectangle 50">
            <a:extLst>
              <a:ext uri="{FF2B5EF4-FFF2-40B4-BE49-F238E27FC236}">
                <a16:creationId xmlns:a16="http://schemas.microsoft.com/office/drawing/2014/main" id="{805BA138-C34D-486D-A13E-C2347E4E6C6C}"/>
              </a:ext>
            </a:extLst>
          </p:cNvPr>
          <p:cNvSpPr/>
          <p:nvPr/>
        </p:nvSpPr>
        <p:spPr>
          <a:xfrm>
            <a:off x="4197846" y="1794477"/>
            <a:ext cx="77296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Service </a:t>
            </a:r>
          </a:p>
        </p:txBody>
      </p:sp>
      <p:sp>
        <p:nvSpPr>
          <p:cNvPr id="2" name="TextBox 1">
            <a:extLst>
              <a:ext uri="{FF2B5EF4-FFF2-40B4-BE49-F238E27FC236}">
                <a16:creationId xmlns:a16="http://schemas.microsoft.com/office/drawing/2014/main" id="{9F20EA84-DD7A-4C6E-AC52-5520D511B33A}"/>
              </a:ext>
            </a:extLst>
          </p:cNvPr>
          <p:cNvSpPr txBox="1"/>
          <p:nvPr/>
        </p:nvSpPr>
        <p:spPr>
          <a:xfrm>
            <a:off x="384574" y="6430057"/>
            <a:ext cx="8372475" cy="461665"/>
          </a:xfrm>
          <a:prstGeom prst="rect">
            <a:avLst/>
          </a:prstGeom>
          <a:noFill/>
        </p:spPr>
        <p:txBody>
          <a:bodyPr wrap="square" rtlCol="0">
            <a:spAutoFit/>
          </a:bodyPr>
          <a:lstStyle/>
          <a:p>
            <a:r>
              <a:rPr lang="en-GB" sz="800" b="1" dirty="0"/>
              <a:t>Domain-</a:t>
            </a:r>
            <a:r>
              <a:rPr lang="en-GB" sz="800" dirty="0"/>
              <a:t> refers to the individual DIALOG question </a:t>
            </a:r>
            <a:r>
              <a:rPr lang="en-GB" sz="800" dirty="0" err="1"/>
              <a:t>e.g</a:t>
            </a:r>
            <a:r>
              <a:rPr lang="en-GB" sz="800" dirty="0"/>
              <a:t>  How satisfied are you with your job situation?</a:t>
            </a:r>
          </a:p>
          <a:p>
            <a:r>
              <a:rPr lang="en-GB" sz="800" b="1" dirty="0"/>
              <a:t>Treatment episode- </a:t>
            </a:r>
            <a:r>
              <a:rPr lang="en-GB" sz="800" dirty="0"/>
              <a:t>refers to the period of time a person is receiving treatment (from the initial DIALOG score to the last DIALOG score).</a:t>
            </a:r>
          </a:p>
          <a:p>
            <a:r>
              <a:rPr lang="en-GB" sz="800" b="1" dirty="0"/>
              <a:t>Global score- </a:t>
            </a:r>
            <a:r>
              <a:rPr lang="en-GB" sz="800" dirty="0"/>
              <a:t>refers to the total DIALOG scores rather than single items  </a:t>
            </a:r>
          </a:p>
        </p:txBody>
      </p:sp>
      <p:pic>
        <p:nvPicPr>
          <p:cNvPr id="4" name="Graphic 3" descr="Information">
            <a:extLst>
              <a:ext uri="{FF2B5EF4-FFF2-40B4-BE49-F238E27FC236}">
                <a16:creationId xmlns:a16="http://schemas.microsoft.com/office/drawing/2014/main" id="{00BC9B51-FB83-4110-B1CA-4A787B1DDC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654" y="6419510"/>
            <a:ext cx="433572" cy="433572"/>
          </a:xfrm>
          <a:prstGeom prst="rect">
            <a:avLst/>
          </a:prstGeom>
        </p:spPr>
      </p:pic>
    </p:spTree>
    <p:extLst>
      <p:ext uri="{BB962C8B-B14F-4D97-AF65-F5344CB8AC3E}">
        <p14:creationId xmlns:p14="http://schemas.microsoft.com/office/powerpoint/2010/main" val="421033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19">
            <a:extLst>
              <a:ext uri="{FF2B5EF4-FFF2-40B4-BE49-F238E27FC236}">
                <a16:creationId xmlns:a16="http://schemas.microsoft.com/office/drawing/2014/main" id="{FFB6FACC-B94D-42B2-B69D-1860447758EA}"/>
              </a:ext>
            </a:extLst>
          </p:cNvPr>
          <p:cNvSpPr/>
          <p:nvPr/>
        </p:nvSpPr>
        <p:spPr>
          <a:xfrm>
            <a:off x="-10545" y="109143"/>
            <a:ext cx="8097270" cy="400449"/>
          </a:xfrm>
          <a:prstGeom prst="homePlate">
            <a:avLst/>
          </a:prstGeom>
          <a:solidFill>
            <a:srgbClr val="0E839A"/>
          </a:solidFill>
          <a:ln w="25400" cap="flat" cmpd="sng" algn="ctr">
            <a:solidFill>
              <a:srgbClr val="0E839A"/>
            </a:solidFill>
            <a:prstDash val="solid"/>
          </a:ln>
          <a:effectLst/>
        </p:spPr>
        <p:txBody>
          <a:bodyPr rtlCol="0" anchor="ctr"/>
          <a:lstStyle/>
          <a:p>
            <a:pPr lvl="0">
              <a:defRPr/>
            </a:pPr>
            <a:r>
              <a:rPr lang="en-GB" sz="2000" b="1" dirty="0">
                <a:solidFill>
                  <a:sysClr val="window" lastClr="FFFFFF"/>
                </a:solidFill>
                <a:latin typeface="Arial Nova" panose="020B0604020202020204" pitchFamily="34" charset="0"/>
              </a:rPr>
              <a:t>How to use DIALOG on Electronic Patient Records (EPR) systems </a:t>
            </a:r>
          </a:p>
        </p:txBody>
      </p:sp>
      <p:sp>
        <p:nvSpPr>
          <p:cNvPr id="6" name="Flowchart: Process 5">
            <a:extLst>
              <a:ext uri="{FF2B5EF4-FFF2-40B4-BE49-F238E27FC236}">
                <a16:creationId xmlns:a16="http://schemas.microsoft.com/office/drawing/2014/main" id="{76394D9F-7511-47C0-9DE4-5B6EAA8630DC}"/>
              </a:ext>
            </a:extLst>
          </p:cNvPr>
          <p:cNvSpPr/>
          <p:nvPr/>
        </p:nvSpPr>
        <p:spPr>
          <a:xfrm>
            <a:off x="2052705" y="2111828"/>
            <a:ext cx="4392488" cy="3004457"/>
          </a:xfrm>
          <a:prstGeom prst="flowChartProcess">
            <a:avLst/>
          </a:prstGeom>
          <a:solidFill>
            <a:srgbClr val="DCF3F8"/>
          </a:solidFill>
          <a:ln>
            <a:solidFill>
              <a:srgbClr val="DCF3F8"/>
            </a:solidFill>
          </a:ln>
          <a:effectLst>
            <a:outerShdw blurRad="40000" dist="23000" dir="5400000" rotWithShape="0">
              <a:srgbClr val="000000">
                <a:alpha val="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t"/>
          <a:lstStyle/>
          <a:p>
            <a:pPr>
              <a:defRPr/>
            </a:pPr>
            <a:r>
              <a:rPr lang="en-GB" b="1" dirty="0">
                <a:solidFill>
                  <a:schemeClr val="tx1"/>
                </a:solidFill>
              </a:rPr>
              <a:t>[Placeholder] </a:t>
            </a:r>
          </a:p>
          <a:p>
            <a:pPr>
              <a:defRPr/>
            </a:pPr>
            <a:endParaRPr lang="en-GB" dirty="0">
              <a:solidFill>
                <a:schemeClr val="tx1"/>
              </a:solidFill>
            </a:endParaRPr>
          </a:p>
          <a:p>
            <a:pPr>
              <a:defRPr/>
            </a:pPr>
            <a:r>
              <a:rPr lang="en-GB" dirty="0">
                <a:solidFill>
                  <a:schemeClr val="tx1"/>
                </a:solidFill>
              </a:rPr>
              <a:t>Trusts to add in EPR information e.g. screenshots and instructions of how to navigate your EPR system in relation to DIALOG </a:t>
            </a:r>
          </a:p>
        </p:txBody>
      </p:sp>
    </p:spTree>
    <p:extLst>
      <p:ext uri="{BB962C8B-B14F-4D97-AF65-F5344CB8AC3E}">
        <p14:creationId xmlns:p14="http://schemas.microsoft.com/office/powerpoint/2010/main" val="233745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F2B74D-4A26-4864-9233-A45C1514DFAE}"/>
              </a:ext>
            </a:extLst>
          </p:cNvPr>
          <p:cNvSpPr/>
          <p:nvPr/>
        </p:nvSpPr>
        <p:spPr>
          <a:xfrm>
            <a:off x="584200" y="609601"/>
            <a:ext cx="2197100" cy="5651500"/>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Shape 10">
            <a:extLst>
              <a:ext uri="{FF2B5EF4-FFF2-40B4-BE49-F238E27FC236}">
                <a16:creationId xmlns:a16="http://schemas.microsoft.com/office/drawing/2014/main" id="{6B508229-67D7-498C-8437-6992C076F70C}"/>
              </a:ext>
            </a:extLst>
          </p:cNvPr>
          <p:cNvSpPr/>
          <p:nvPr/>
        </p:nvSpPr>
        <p:spPr>
          <a:xfrm rot="16200000">
            <a:off x="1704975" y="5073652"/>
            <a:ext cx="1701800" cy="901700"/>
          </a:xfrm>
          <a:prstGeom prst="corner">
            <a:avLst>
              <a:gd name="adj1" fmla="val 31690"/>
              <a:gd name="adj2" fmla="val 30281"/>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Shape 11">
            <a:extLst>
              <a:ext uri="{FF2B5EF4-FFF2-40B4-BE49-F238E27FC236}">
                <a16:creationId xmlns:a16="http://schemas.microsoft.com/office/drawing/2014/main" id="{1F4B2BCA-C0B5-421F-94B4-5B01688596E6}"/>
              </a:ext>
            </a:extLst>
          </p:cNvPr>
          <p:cNvSpPr/>
          <p:nvPr/>
        </p:nvSpPr>
        <p:spPr>
          <a:xfrm rot="5400000">
            <a:off x="-101600" y="869951"/>
            <a:ext cx="1701800" cy="901700"/>
          </a:xfrm>
          <a:prstGeom prst="corner">
            <a:avLst>
              <a:gd name="adj1" fmla="val 31690"/>
              <a:gd name="adj2" fmla="val 30281"/>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884F1CE-1282-4E9C-AB1E-2D0AFE736D6D}"/>
              </a:ext>
            </a:extLst>
          </p:cNvPr>
          <p:cNvSpPr/>
          <p:nvPr/>
        </p:nvSpPr>
        <p:spPr>
          <a:xfrm>
            <a:off x="6362701" y="609600"/>
            <a:ext cx="2197100" cy="5651500"/>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Shape 13">
            <a:extLst>
              <a:ext uri="{FF2B5EF4-FFF2-40B4-BE49-F238E27FC236}">
                <a16:creationId xmlns:a16="http://schemas.microsoft.com/office/drawing/2014/main" id="{3EBFA53E-4533-4D7C-8213-00A11E9F7C4A}"/>
              </a:ext>
            </a:extLst>
          </p:cNvPr>
          <p:cNvSpPr/>
          <p:nvPr/>
        </p:nvSpPr>
        <p:spPr>
          <a:xfrm rot="16200000">
            <a:off x="7483475" y="5099053"/>
            <a:ext cx="1701800" cy="901700"/>
          </a:xfrm>
          <a:prstGeom prst="corner">
            <a:avLst>
              <a:gd name="adj1" fmla="val 31690"/>
              <a:gd name="adj2" fmla="val 30281"/>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Shape 14">
            <a:extLst>
              <a:ext uri="{FF2B5EF4-FFF2-40B4-BE49-F238E27FC236}">
                <a16:creationId xmlns:a16="http://schemas.microsoft.com/office/drawing/2014/main" id="{2F6FCDE3-739B-4100-8FB4-4DD8ABFFEBD6}"/>
              </a:ext>
            </a:extLst>
          </p:cNvPr>
          <p:cNvSpPr/>
          <p:nvPr/>
        </p:nvSpPr>
        <p:spPr>
          <a:xfrm rot="5400000">
            <a:off x="5737225" y="869950"/>
            <a:ext cx="1701800" cy="901700"/>
          </a:xfrm>
          <a:prstGeom prst="corner">
            <a:avLst>
              <a:gd name="adj1" fmla="val 31690"/>
              <a:gd name="adj2" fmla="val 30281"/>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88692A6-7B31-4278-A8BD-3C609BA8A232}"/>
              </a:ext>
            </a:extLst>
          </p:cNvPr>
          <p:cNvSpPr/>
          <p:nvPr/>
        </p:nvSpPr>
        <p:spPr>
          <a:xfrm>
            <a:off x="3517900" y="609601"/>
            <a:ext cx="2197100" cy="5651500"/>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Shape 16">
            <a:extLst>
              <a:ext uri="{FF2B5EF4-FFF2-40B4-BE49-F238E27FC236}">
                <a16:creationId xmlns:a16="http://schemas.microsoft.com/office/drawing/2014/main" id="{86968CB5-A609-417E-8777-95DAE90306A1}"/>
              </a:ext>
            </a:extLst>
          </p:cNvPr>
          <p:cNvSpPr/>
          <p:nvPr/>
        </p:nvSpPr>
        <p:spPr>
          <a:xfrm rot="16200000">
            <a:off x="4638675" y="5099054"/>
            <a:ext cx="1701800" cy="901700"/>
          </a:xfrm>
          <a:prstGeom prst="corner">
            <a:avLst>
              <a:gd name="adj1" fmla="val 31690"/>
              <a:gd name="adj2" fmla="val 30281"/>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Shape 17">
            <a:extLst>
              <a:ext uri="{FF2B5EF4-FFF2-40B4-BE49-F238E27FC236}">
                <a16:creationId xmlns:a16="http://schemas.microsoft.com/office/drawing/2014/main" id="{9DC01EAA-C5BF-4531-91E0-177F46470109}"/>
              </a:ext>
            </a:extLst>
          </p:cNvPr>
          <p:cNvSpPr/>
          <p:nvPr/>
        </p:nvSpPr>
        <p:spPr>
          <a:xfrm rot="5400000">
            <a:off x="2803525" y="869950"/>
            <a:ext cx="1701800" cy="901700"/>
          </a:xfrm>
          <a:prstGeom prst="corner">
            <a:avLst>
              <a:gd name="adj1" fmla="val 31690"/>
              <a:gd name="adj2" fmla="val 30281"/>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5FBA1B9-ADB8-4EBD-91B8-72857EDE7F7F}"/>
              </a:ext>
            </a:extLst>
          </p:cNvPr>
          <p:cNvSpPr/>
          <p:nvPr/>
        </p:nvSpPr>
        <p:spPr>
          <a:xfrm>
            <a:off x="766764" y="965200"/>
            <a:ext cx="546100" cy="508000"/>
          </a:xfrm>
          <a:prstGeom prst="ellipse">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8B5EA05-1332-4E86-9A94-1C53AA7FE571}"/>
              </a:ext>
            </a:extLst>
          </p:cNvPr>
          <p:cNvSpPr/>
          <p:nvPr/>
        </p:nvSpPr>
        <p:spPr>
          <a:xfrm>
            <a:off x="3654426" y="965200"/>
            <a:ext cx="546100" cy="508000"/>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4D05869-F21C-4630-8D5A-27385B5A14F4}"/>
              </a:ext>
            </a:extLst>
          </p:cNvPr>
          <p:cNvSpPr/>
          <p:nvPr/>
        </p:nvSpPr>
        <p:spPr>
          <a:xfrm>
            <a:off x="6602414" y="965200"/>
            <a:ext cx="546100" cy="508000"/>
          </a:xfrm>
          <a:prstGeom prst="ellipse">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8F6048A-4232-4575-871B-B6581F691561}"/>
              </a:ext>
            </a:extLst>
          </p:cNvPr>
          <p:cNvSpPr txBox="1"/>
          <p:nvPr/>
        </p:nvSpPr>
        <p:spPr>
          <a:xfrm>
            <a:off x="1363663" y="1034534"/>
            <a:ext cx="2349500" cy="369332"/>
          </a:xfrm>
          <a:prstGeom prst="rect">
            <a:avLst/>
          </a:prstGeom>
          <a:noFill/>
        </p:spPr>
        <p:txBody>
          <a:bodyPr wrap="square" rtlCol="0">
            <a:spAutoFit/>
          </a:bodyPr>
          <a:lstStyle/>
          <a:p>
            <a:r>
              <a:rPr lang="en-GB" b="1" dirty="0">
                <a:solidFill>
                  <a:srgbClr val="12444E"/>
                </a:solidFill>
                <a:latin typeface="Arial Nova" panose="020B0504020202020204" pitchFamily="34" charset="0"/>
              </a:rPr>
              <a:t>Section 1 </a:t>
            </a:r>
          </a:p>
        </p:txBody>
      </p:sp>
      <p:sp>
        <p:nvSpPr>
          <p:cNvPr id="28" name="TextBox 27">
            <a:extLst>
              <a:ext uri="{FF2B5EF4-FFF2-40B4-BE49-F238E27FC236}">
                <a16:creationId xmlns:a16="http://schemas.microsoft.com/office/drawing/2014/main" id="{CA797903-40E0-43C0-83EC-75AD5D08BB4E}"/>
              </a:ext>
            </a:extLst>
          </p:cNvPr>
          <p:cNvSpPr txBox="1"/>
          <p:nvPr/>
        </p:nvSpPr>
        <p:spPr>
          <a:xfrm>
            <a:off x="4285158" y="1037393"/>
            <a:ext cx="2349500" cy="369332"/>
          </a:xfrm>
          <a:prstGeom prst="rect">
            <a:avLst/>
          </a:prstGeom>
          <a:noFill/>
        </p:spPr>
        <p:txBody>
          <a:bodyPr wrap="square" rtlCol="0">
            <a:spAutoFit/>
          </a:bodyPr>
          <a:lstStyle/>
          <a:p>
            <a:r>
              <a:rPr lang="en-GB" b="1" dirty="0">
                <a:solidFill>
                  <a:srgbClr val="2ECCD0"/>
                </a:solidFill>
                <a:latin typeface="Arial Nova" panose="020B0504020202020204" pitchFamily="34" charset="0"/>
              </a:rPr>
              <a:t>Section 2 </a:t>
            </a:r>
          </a:p>
        </p:txBody>
      </p:sp>
      <p:sp>
        <p:nvSpPr>
          <p:cNvPr id="30" name="TextBox 29">
            <a:extLst>
              <a:ext uri="{FF2B5EF4-FFF2-40B4-BE49-F238E27FC236}">
                <a16:creationId xmlns:a16="http://schemas.microsoft.com/office/drawing/2014/main" id="{8B782C09-A435-41CE-B7D2-FB682FAD813C}"/>
              </a:ext>
            </a:extLst>
          </p:cNvPr>
          <p:cNvSpPr txBox="1"/>
          <p:nvPr/>
        </p:nvSpPr>
        <p:spPr>
          <a:xfrm>
            <a:off x="7202488" y="1028520"/>
            <a:ext cx="2349500" cy="369332"/>
          </a:xfrm>
          <a:prstGeom prst="rect">
            <a:avLst/>
          </a:prstGeom>
          <a:noFill/>
        </p:spPr>
        <p:txBody>
          <a:bodyPr wrap="square" rtlCol="0">
            <a:spAutoFit/>
          </a:bodyPr>
          <a:lstStyle/>
          <a:p>
            <a:r>
              <a:rPr lang="en-GB" b="1" dirty="0">
                <a:solidFill>
                  <a:srgbClr val="83D6E1"/>
                </a:solidFill>
                <a:latin typeface="Arial Nova" panose="020B0504020202020204" pitchFamily="34" charset="0"/>
              </a:rPr>
              <a:t>Section 3 </a:t>
            </a:r>
          </a:p>
        </p:txBody>
      </p:sp>
      <p:sp>
        <p:nvSpPr>
          <p:cNvPr id="32" name="TextBox 31">
            <a:extLst>
              <a:ext uri="{FF2B5EF4-FFF2-40B4-BE49-F238E27FC236}">
                <a16:creationId xmlns:a16="http://schemas.microsoft.com/office/drawing/2014/main" id="{CF012AF7-18CF-43A3-992D-71DD6A4CB278}"/>
              </a:ext>
            </a:extLst>
          </p:cNvPr>
          <p:cNvSpPr txBox="1"/>
          <p:nvPr/>
        </p:nvSpPr>
        <p:spPr>
          <a:xfrm>
            <a:off x="518479" y="1498805"/>
            <a:ext cx="2171700" cy="5386090"/>
          </a:xfrm>
          <a:prstGeom prst="rect">
            <a:avLst/>
          </a:prstGeom>
          <a:noFill/>
        </p:spPr>
        <p:txBody>
          <a:bodyPr wrap="square" rtlCol="0">
            <a:spAutoFit/>
          </a:bodyPr>
          <a:lstStyle/>
          <a:p>
            <a:pPr marL="285750" indent="-180000">
              <a:buFont typeface="Arial" panose="020B0604020202020204" pitchFamily="34" charset="0"/>
              <a:buChar char="•"/>
            </a:pPr>
            <a:r>
              <a:rPr lang="en-GB" sz="1400" b="1" dirty="0">
                <a:solidFill>
                  <a:srgbClr val="12444E"/>
                </a:solidFill>
                <a:latin typeface="Arial Nova" panose="020B0504020202020204" pitchFamily="34" charset="0"/>
              </a:rPr>
              <a:t>What is DIALOG?</a:t>
            </a:r>
          </a:p>
          <a:p>
            <a:pPr marL="285750" indent="-180000">
              <a:buFont typeface="Arial" panose="020B0604020202020204" pitchFamily="34" charset="0"/>
              <a:buChar char="•"/>
            </a:pPr>
            <a:endParaRPr lang="en-GB" sz="1400" b="1" dirty="0">
              <a:solidFill>
                <a:srgbClr val="12444E"/>
              </a:solidFill>
              <a:latin typeface="Arial Nova" panose="020B0504020202020204" pitchFamily="34" charset="0"/>
            </a:endParaRPr>
          </a:p>
          <a:p>
            <a:pPr marL="285750" indent="-180000">
              <a:buFont typeface="Arial" panose="020B0604020202020204" pitchFamily="34" charset="0"/>
              <a:buChar char="•"/>
            </a:pPr>
            <a:r>
              <a:rPr lang="en-GB" sz="1400" b="1" dirty="0">
                <a:solidFill>
                  <a:srgbClr val="12444E"/>
                </a:solidFill>
                <a:latin typeface="Arial Nova" panose="020B0504020202020204" pitchFamily="34" charset="0"/>
              </a:rPr>
              <a:t>How to rate DIALOG</a:t>
            </a:r>
          </a:p>
          <a:p>
            <a:pPr marL="285750" indent="-180000">
              <a:buFont typeface="Arial" panose="020B0604020202020204" pitchFamily="34" charset="0"/>
              <a:buChar char="•"/>
            </a:pPr>
            <a:endParaRPr lang="en-GB" sz="1400" b="1" dirty="0">
              <a:solidFill>
                <a:srgbClr val="12444E"/>
              </a:solidFill>
              <a:latin typeface="Arial Nova" panose="020B0504020202020204" pitchFamily="34" charset="0"/>
            </a:endParaRPr>
          </a:p>
          <a:p>
            <a:pPr marL="285750" lvl="0" indent="-180000">
              <a:buFont typeface="Arial" panose="020B0604020202020204" pitchFamily="34" charset="0"/>
              <a:buChar char="•"/>
            </a:pPr>
            <a:r>
              <a:rPr lang="en-GB" sz="1400" b="1" dirty="0">
                <a:solidFill>
                  <a:srgbClr val="12444E"/>
                </a:solidFill>
                <a:latin typeface="Arial Nova" panose="020B0504020202020204" pitchFamily="34" charset="0"/>
              </a:rPr>
              <a:t>DIALOG+</a:t>
            </a:r>
          </a:p>
          <a:p>
            <a:pPr marL="285750" lvl="0" indent="-180000">
              <a:buFont typeface="Arial" panose="020B0604020202020204" pitchFamily="34" charset="0"/>
              <a:buChar char="•"/>
            </a:pPr>
            <a:endParaRPr lang="en-GB" sz="1400" b="1" dirty="0">
              <a:solidFill>
                <a:srgbClr val="12444E"/>
              </a:solidFill>
              <a:latin typeface="Arial Nova" panose="020B0504020202020204" pitchFamily="34" charset="0"/>
            </a:endParaRPr>
          </a:p>
          <a:p>
            <a:pPr marL="285750" lvl="0" indent="-180000">
              <a:buFont typeface="Arial" panose="020B0604020202020204" pitchFamily="34" charset="0"/>
              <a:buChar char="•"/>
            </a:pPr>
            <a:r>
              <a:rPr lang="en-GB" sz="1400" b="1" dirty="0">
                <a:solidFill>
                  <a:srgbClr val="12444E"/>
                </a:solidFill>
                <a:latin typeface="Arial Nova" panose="020B0504020202020204" pitchFamily="34" charset="0"/>
              </a:rPr>
              <a:t>When should DIALOG be completed?</a:t>
            </a:r>
          </a:p>
          <a:p>
            <a:pPr marL="285750" lvl="0" indent="-180000">
              <a:buFont typeface="Arial" panose="020B0604020202020204" pitchFamily="34" charset="0"/>
              <a:buChar char="•"/>
            </a:pPr>
            <a:endParaRPr lang="en-GB" sz="1400" b="1" dirty="0">
              <a:solidFill>
                <a:srgbClr val="12444E"/>
              </a:solidFill>
              <a:latin typeface="Arial Nova" panose="020B0504020202020204" pitchFamily="34" charset="0"/>
            </a:endParaRPr>
          </a:p>
          <a:p>
            <a:pPr marL="285750" lvl="0" indent="-180000">
              <a:buFont typeface="Arial" panose="020B0604020202020204" pitchFamily="34" charset="0"/>
              <a:buChar char="•"/>
            </a:pPr>
            <a:r>
              <a:rPr lang="en-GB" sz="1400" b="1" dirty="0">
                <a:solidFill>
                  <a:srgbClr val="12444E"/>
                </a:solidFill>
                <a:latin typeface="Arial Nova" panose="020B0504020202020204" pitchFamily="34" charset="0"/>
              </a:rPr>
              <a:t>DIALOG as an outcome measure</a:t>
            </a:r>
          </a:p>
          <a:p>
            <a:pPr marL="285750" lvl="0" indent="-180000">
              <a:buFont typeface="Arial" panose="020B0604020202020204" pitchFamily="34" charset="0"/>
              <a:buChar char="•"/>
            </a:pPr>
            <a:endParaRPr lang="en-GB" sz="1400" b="1" dirty="0">
              <a:solidFill>
                <a:srgbClr val="12444E"/>
              </a:solidFill>
              <a:latin typeface="Arial Nova" panose="020B0504020202020204" pitchFamily="34" charset="0"/>
            </a:endParaRPr>
          </a:p>
          <a:p>
            <a:pPr marL="285750" lvl="0" indent="-180000">
              <a:buFont typeface="Arial" panose="020B0604020202020204" pitchFamily="34" charset="0"/>
              <a:buChar char="•"/>
            </a:pPr>
            <a:r>
              <a:rPr lang="en-GB" sz="1400" b="1" dirty="0">
                <a:solidFill>
                  <a:srgbClr val="12444E"/>
                </a:solidFill>
                <a:latin typeface="Arial Nova" panose="020B0504020202020204" pitchFamily="34" charset="0"/>
              </a:rPr>
              <a:t>Why DIALOG was agreed as the London PROM</a:t>
            </a:r>
          </a:p>
          <a:p>
            <a:pPr marL="285750" lvl="0" indent="-180000">
              <a:buFont typeface="Arial" panose="020B0604020202020204" pitchFamily="34" charset="0"/>
              <a:buChar char="•"/>
            </a:pPr>
            <a:endParaRPr lang="en-GB" sz="1400" b="1" dirty="0">
              <a:solidFill>
                <a:srgbClr val="12444E"/>
              </a:solidFill>
              <a:latin typeface="Arial Nova" panose="020B0504020202020204" pitchFamily="34" charset="0"/>
            </a:endParaRPr>
          </a:p>
          <a:p>
            <a:pPr marL="285750" lvl="0" indent="-180000">
              <a:buFont typeface="Arial" panose="020B0604020202020204" pitchFamily="34" charset="0"/>
              <a:buChar char="•"/>
            </a:pPr>
            <a:r>
              <a:rPr lang="en-GB" sz="1400" b="1" dirty="0">
                <a:solidFill>
                  <a:srgbClr val="12444E"/>
                </a:solidFill>
                <a:latin typeface="Arial Nova" panose="020B0504020202020204" pitchFamily="34" charset="0"/>
              </a:rPr>
              <a:t>Recovery principles</a:t>
            </a:r>
          </a:p>
          <a:p>
            <a:pPr marL="285750" lvl="0" indent="-180000">
              <a:buFont typeface="Arial" panose="020B0604020202020204" pitchFamily="34" charset="0"/>
              <a:buChar char="•"/>
            </a:pPr>
            <a:endParaRPr lang="en-GB" sz="1400" b="1" dirty="0">
              <a:solidFill>
                <a:srgbClr val="12444E"/>
              </a:solidFill>
              <a:latin typeface="Arial Nova" panose="020B0504020202020204" pitchFamily="34" charset="0"/>
            </a:endParaRPr>
          </a:p>
          <a:p>
            <a:pPr marL="285750" lvl="0" indent="-180000">
              <a:buFont typeface="Arial" panose="020B0604020202020204" pitchFamily="34" charset="0"/>
              <a:buChar char="•"/>
            </a:pPr>
            <a:r>
              <a:rPr lang="en-GB" sz="1400" b="1" dirty="0">
                <a:solidFill>
                  <a:srgbClr val="12444E"/>
                </a:solidFill>
                <a:latin typeface="Arial Nova" panose="020B0504020202020204" pitchFamily="34" charset="0"/>
              </a:rPr>
              <a:t>Reflection exercise  </a:t>
            </a:r>
          </a:p>
          <a:p>
            <a:pPr marL="285750" lvl="0" indent="-180000">
              <a:buFont typeface="Arial" panose="020B0604020202020204" pitchFamily="34" charset="0"/>
              <a:buChar char="•"/>
            </a:pPr>
            <a:endParaRPr lang="en-GB" sz="1600" b="1" dirty="0">
              <a:solidFill>
                <a:srgbClr val="12444E"/>
              </a:solidFill>
              <a:latin typeface="Arial Nova" panose="020B0504020202020204" pitchFamily="34" charset="0"/>
            </a:endParaRPr>
          </a:p>
          <a:p>
            <a:pPr marL="285750" lvl="0" indent="-180000">
              <a:buFont typeface="Arial" panose="020B0604020202020204" pitchFamily="34" charset="0"/>
              <a:buChar char="•"/>
            </a:pPr>
            <a:endParaRPr lang="en-GB" sz="1600" b="1" dirty="0">
              <a:solidFill>
                <a:srgbClr val="12444E"/>
              </a:solidFill>
              <a:latin typeface="Arial Nova" panose="020B0504020202020204" pitchFamily="34" charset="0"/>
            </a:endParaRPr>
          </a:p>
          <a:p>
            <a:pPr marL="285750" indent="-180000">
              <a:buFont typeface="Arial" panose="020B0604020202020204" pitchFamily="34" charset="0"/>
              <a:buChar char="•"/>
            </a:pPr>
            <a:endParaRPr lang="en-GB" sz="1600" b="1" dirty="0">
              <a:solidFill>
                <a:srgbClr val="12444E"/>
              </a:solidFill>
              <a:latin typeface="Arial Nova" panose="020B0504020202020204" pitchFamily="34" charset="0"/>
            </a:endParaRPr>
          </a:p>
          <a:p>
            <a:pPr marL="285750" indent="-180000">
              <a:buFont typeface="Arial" panose="020B0604020202020204" pitchFamily="34" charset="0"/>
              <a:buChar char="•"/>
            </a:pPr>
            <a:endParaRPr lang="en-GB" sz="1600" b="1" dirty="0">
              <a:solidFill>
                <a:srgbClr val="12444E"/>
              </a:solidFill>
              <a:latin typeface="Arial Nova" panose="020B0504020202020204" pitchFamily="34" charset="0"/>
            </a:endParaRPr>
          </a:p>
        </p:txBody>
      </p:sp>
      <p:sp>
        <p:nvSpPr>
          <p:cNvPr id="38" name="TextBox 37">
            <a:extLst>
              <a:ext uri="{FF2B5EF4-FFF2-40B4-BE49-F238E27FC236}">
                <a16:creationId xmlns:a16="http://schemas.microsoft.com/office/drawing/2014/main" id="{8E30D4E7-F3B2-44F3-A455-049D863CEA7B}"/>
              </a:ext>
            </a:extLst>
          </p:cNvPr>
          <p:cNvSpPr txBox="1"/>
          <p:nvPr/>
        </p:nvSpPr>
        <p:spPr>
          <a:xfrm>
            <a:off x="3471375" y="1712658"/>
            <a:ext cx="2311357" cy="1446550"/>
          </a:xfrm>
          <a:prstGeom prst="rect">
            <a:avLst/>
          </a:prstGeom>
          <a:noFill/>
        </p:spPr>
        <p:txBody>
          <a:bodyPr wrap="square" rtlCol="0">
            <a:spAutoFit/>
          </a:bodyPr>
          <a:lstStyle/>
          <a:p>
            <a:pPr marL="285750" indent="-180000">
              <a:buFont typeface="Arial" panose="020B0604020202020204" pitchFamily="34" charset="0"/>
              <a:buChar char="•"/>
            </a:pPr>
            <a:r>
              <a:rPr lang="en-GB" sz="1400" b="1" dirty="0">
                <a:solidFill>
                  <a:srgbClr val="2ECCD0"/>
                </a:solidFill>
                <a:latin typeface="Arial Nova" panose="020B0504020202020204" pitchFamily="34" charset="0"/>
              </a:rPr>
              <a:t>Service user feedback on DIALOG and DIALOG+</a:t>
            </a:r>
          </a:p>
          <a:p>
            <a:pPr marL="285750" indent="-180000">
              <a:buFont typeface="Arial" panose="020B0604020202020204" pitchFamily="34" charset="0"/>
              <a:buChar char="•"/>
            </a:pPr>
            <a:endParaRPr lang="en-GB" sz="1400" b="1" dirty="0">
              <a:solidFill>
                <a:srgbClr val="2ECCD0"/>
              </a:solidFill>
              <a:latin typeface="Arial Nova" panose="020B0504020202020204" pitchFamily="34" charset="0"/>
            </a:endParaRPr>
          </a:p>
          <a:p>
            <a:pPr marL="105750"/>
            <a:endParaRPr lang="en-GB" sz="1600" b="1" dirty="0">
              <a:solidFill>
                <a:srgbClr val="2ECCD0"/>
              </a:solidFill>
              <a:latin typeface="Arial Nova" panose="020B0504020202020204" pitchFamily="34" charset="0"/>
            </a:endParaRPr>
          </a:p>
          <a:p>
            <a:pPr marL="285750" indent="-180000">
              <a:buFont typeface="Arial" panose="020B0604020202020204" pitchFamily="34" charset="0"/>
              <a:buChar char="•"/>
            </a:pPr>
            <a:endParaRPr lang="en-GB" sz="1600" b="1" dirty="0">
              <a:solidFill>
                <a:srgbClr val="12444E"/>
              </a:solidFill>
              <a:latin typeface="Arial Nova" panose="020B0504020202020204" pitchFamily="34" charset="0"/>
            </a:endParaRPr>
          </a:p>
        </p:txBody>
      </p:sp>
      <p:sp>
        <p:nvSpPr>
          <p:cNvPr id="39" name="TextBox 38">
            <a:extLst>
              <a:ext uri="{FF2B5EF4-FFF2-40B4-BE49-F238E27FC236}">
                <a16:creationId xmlns:a16="http://schemas.microsoft.com/office/drawing/2014/main" id="{B0489C31-DBEB-4781-A172-A4C5F7B0A9A8}"/>
              </a:ext>
            </a:extLst>
          </p:cNvPr>
          <p:cNvSpPr txBox="1"/>
          <p:nvPr/>
        </p:nvSpPr>
        <p:spPr>
          <a:xfrm>
            <a:off x="6361113" y="1652369"/>
            <a:ext cx="2171700" cy="3631763"/>
          </a:xfrm>
          <a:prstGeom prst="rect">
            <a:avLst/>
          </a:prstGeom>
          <a:noFill/>
        </p:spPr>
        <p:txBody>
          <a:bodyPr wrap="square" rtlCol="0">
            <a:spAutoFit/>
          </a:bodyPr>
          <a:lstStyle/>
          <a:p>
            <a:pPr marL="285750" indent="-180000">
              <a:buFont typeface="Arial" panose="020B0604020202020204" pitchFamily="34" charset="0"/>
              <a:buChar char="•"/>
            </a:pPr>
            <a:r>
              <a:rPr lang="en-GB" sz="1400" b="1" dirty="0">
                <a:solidFill>
                  <a:srgbClr val="83D6E1"/>
                </a:solidFill>
                <a:latin typeface="Arial Nova" panose="020B0504020202020204" pitchFamily="34" charset="0"/>
              </a:rPr>
              <a:t>Useful examples of how data is starting to be used </a:t>
            </a:r>
          </a:p>
          <a:p>
            <a:pPr marL="285750" indent="-180000">
              <a:buFont typeface="Arial" panose="020B0604020202020204" pitchFamily="34" charset="0"/>
              <a:buChar char="•"/>
            </a:pPr>
            <a:endParaRPr lang="en-GB" sz="1400" b="1" dirty="0">
              <a:solidFill>
                <a:srgbClr val="83D6E1"/>
              </a:solidFill>
              <a:latin typeface="Arial Nova" panose="020B0504020202020204" pitchFamily="34" charset="0"/>
            </a:endParaRPr>
          </a:p>
          <a:p>
            <a:pPr marL="285750" indent="-180000">
              <a:buFont typeface="Arial" panose="020B0604020202020204" pitchFamily="34" charset="0"/>
              <a:buChar char="•"/>
            </a:pPr>
            <a:r>
              <a:rPr lang="en-GB" sz="1400" b="1" dirty="0">
                <a:solidFill>
                  <a:srgbClr val="83D6E1"/>
                </a:solidFill>
                <a:latin typeface="Arial Nova" panose="020B0504020202020204" pitchFamily="34" charset="0"/>
              </a:rPr>
              <a:t>Analysing DIALOG data </a:t>
            </a:r>
          </a:p>
          <a:p>
            <a:pPr marL="285750" indent="-180000">
              <a:buFont typeface="Arial" panose="020B0604020202020204" pitchFamily="34" charset="0"/>
              <a:buChar char="•"/>
            </a:pPr>
            <a:endParaRPr lang="en-GB" sz="1400" b="1" dirty="0">
              <a:solidFill>
                <a:srgbClr val="83D6E1"/>
              </a:solidFill>
              <a:latin typeface="Arial Nova" panose="020B0504020202020204" pitchFamily="34" charset="0"/>
            </a:endParaRPr>
          </a:p>
          <a:p>
            <a:pPr marL="285750" indent="-180000">
              <a:buFont typeface="Arial" panose="020B0604020202020204" pitchFamily="34" charset="0"/>
              <a:buChar char="•"/>
            </a:pPr>
            <a:r>
              <a:rPr lang="en-GB" sz="1400" b="1" dirty="0">
                <a:solidFill>
                  <a:srgbClr val="83D6E1"/>
                </a:solidFill>
                <a:latin typeface="Arial Nova" panose="020B0504020202020204" pitchFamily="34" charset="0"/>
              </a:rPr>
              <a:t>How to use DIALOG on EPR</a:t>
            </a:r>
          </a:p>
          <a:p>
            <a:pPr marL="105750"/>
            <a:endParaRPr lang="en-GB" sz="1400" b="1" dirty="0">
              <a:solidFill>
                <a:srgbClr val="83D6E1"/>
              </a:solidFill>
              <a:latin typeface="Arial Nova" panose="020B0504020202020204" pitchFamily="34" charset="0"/>
            </a:endParaRPr>
          </a:p>
          <a:p>
            <a:pPr marL="285750" indent="-180000">
              <a:buFont typeface="Arial" panose="020B0604020202020204" pitchFamily="34" charset="0"/>
              <a:buChar char="•"/>
            </a:pPr>
            <a:r>
              <a:rPr lang="en-GB" sz="1400" b="1" dirty="0">
                <a:solidFill>
                  <a:srgbClr val="83D6E1"/>
                </a:solidFill>
                <a:latin typeface="Arial Nova" panose="020B0504020202020204" pitchFamily="34" charset="0"/>
              </a:rPr>
              <a:t>Using DIALOG+ in the care plan </a:t>
            </a:r>
          </a:p>
          <a:p>
            <a:pPr marL="285750" indent="-180000">
              <a:buFont typeface="Arial" panose="020B0604020202020204" pitchFamily="34" charset="0"/>
              <a:buChar char="•"/>
            </a:pPr>
            <a:endParaRPr lang="en-GB" sz="1400" b="1" dirty="0">
              <a:solidFill>
                <a:srgbClr val="83D6E1"/>
              </a:solidFill>
              <a:latin typeface="Arial Nova" panose="020B0504020202020204" pitchFamily="34" charset="0"/>
            </a:endParaRPr>
          </a:p>
          <a:p>
            <a:pPr marL="285750" indent="-180000">
              <a:buFont typeface="Arial" panose="020B0604020202020204" pitchFamily="34" charset="0"/>
              <a:buChar char="•"/>
            </a:pPr>
            <a:endParaRPr lang="en-GB" sz="1600" b="1" dirty="0">
              <a:solidFill>
                <a:srgbClr val="83D6E1"/>
              </a:solidFill>
              <a:latin typeface="Arial Nova" panose="020B0504020202020204" pitchFamily="34" charset="0"/>
            </a:endParaRPr>
          </a:p>
          <a:p>
            <a:pPr marL="285750" indent="-180000">
              <a:buFont typeface="Arial" panose="020B0604020202020204" pitchFamily="34" charset="0"/>
              <a:buChar char="•"/>
            </a:pPr>
            <a:endParaRPr lang="en-GB" sz="1600" b="1" dirty="0">
              <a:solidFill>
                <a:srgbClr val="83D6E1"/>
              </a:solidFill>
              <a:latin typeface="Arial Nova" panose="020B0504020202020204" pitchFamily="34" charset="0"/>
            </a:endParaRPr>
          </a:p>
          <a:p>
            <a:pPr marL="285750" indent="-180000">
              <a:buFont typeface="Arial" panose="020B0604020202020204" pitchFamily="34" charset="0"/>
              <a:buChar char="•"/>
            </a:pPr>
            <a:endParaRPr lang="en-GB" sz="1600" b="1" dirty="0">
              <a:solidFill>
                <a:srgbClr val="12444E"/>
              </a:solidFill>
              <a:latin typeface="Arial Nova" panose="020B0504020202020204" pitchFamily="34" charset="0"/>
            </a:endParaRPr>
          </a:p>
        </p:txBody>
      </p:sp>
      <p:pic>
        <p:nvPicPr>
          <p:cNvPr id="41" name="Graphic 40" descr="Cloud Computing">
            <a:extLst>
              <a:ext uri="{FF2B5EF4-FFF2-40B4-BE49-F238E27FC236}">
                <a16:creationId xmlns:a16="http://schemas.microsoft.com/office/drawing/2014/main" id="{1EE02761-1BD6-4938-8D2E-63B636136B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8632" y="1028520"/>
            <a:ext cx="422198" cy="422198"/>
          </a:xfrm>
          <a:prstGeom prst="rect">
            <a:avLst/>
          </a:prstGeom>
        </p:spPr>
      </p:pic>
      <p:pic>
        <p:nvPicPr>
          <p:cNvPr id="43" name="Graphic 42" descr="Workflow">
            <a:extLst>
              <a:ext uri="{FF2B5EF4-FFF2-40B4-BE49-F238E27FC236}">
                <a16:creationId xmlns:a16="http://schemas.microsoft.com/office/drawing/2014/main" id="{807B0451-6ECF-4F4A-8AE5-D6AE91C8B3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43931" y="1028520"/>
            <a:ext cx="391506" cy="391506"/>
          </a:xfrm>
          <a:prstGeom prst="rect">
            <a:avLst/>
          </a:prstGeom>
        </p:spPr>
      </p:pic>
      <p:pic>
        <p:nvPicPr>
          <p:cNvPr id="25" name="Graphic 12" descr="Checklist">
            <a:extLst>
              <a:ext uri="{FF2B5EF4-FFF2-40B4-BE49-F238E27FC236}">
                <a16:creationId xmlns:a16="http://schemas.microsoft.com/office/drawing/2014/main" id="{338C1D4A-9FC0-4207-AB64-B0DC1C9F22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625" y="1008015"/>
            <a:ext cx="438377" cy="438377"/>
          </a:xfrm>
          <a:prstGeom prst="rect">
            <a:avLst/>
          </a:prstGeom>
        </p:spPr>
      </p:pic>
    </p:spTree>
    <p:extLst>
      <p:ext uri="{BB962C8B-B14F-4D97-AF65-F5344CB8AC3E}">
        <p14:creationId xmlns:p14="http://schemas.microsoft.com/office/powerpoint/2010/main" val="2534059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19">
            <a:extLst>
              <a:ext uri="{FF2B5EF4-FFF2-40B4-BE49-F238E27FC236}">
                <a16:creationId xmlns:a16="http://schemas.microsoft.com/office/drawing/2014/main" id="{FFB6FACC-B94D-42B2-B69D-1860447758EA}"/>
              </a:ext>
            </a:extLst>
          </p:cNvPr>
          <p:cNvSpPr/>
          <p:nvPr/>
        </p:nvSpPr>
        <p:spPr>
          <a:xfrm>
            <a:off x="-10545" y="109143"/>
            <a:ext cx="4902200" cy="400449"/>
          </a:xfrm>
          <a:prstGeom prst="homePlate">
            <a:avLst/>
          </a:prstGeom>
          <a:solidFill>
            <a:srgbClr val="0E839A"/>
          </a:solidFill>
          <a:ln w="25400" cap="flat" cmpd="sng" algn="ctr">
            <a:solidFill>
              <a:srgbClr val="0E839A"/>
            </a:solidFill>
            <a:prstDash val="solid"/>
          </a:ln>
          <a:effectLst/>
        </p:spPr>
        <p:txBody>
          <a:bodyPr rtlCol="0" anchor="ctr"/>
          <a:lstStyle/>
          <a:p>
            <a:pPr>
              <a:defRPr/>
            </a:pPr>
            <a:r>
              <a:rPr lang="en-GB" sz="2000" b="1" dirty="0">
                <a:solidFill>
                  <a:sysClr val="window" lastClr="FFFFFF"/>
                </a:solidFill>
                <a:latin typeface="Arial Nova" panose="020B0604020202020204" pitchFamily="34" charset="0"/>
              </a:rPr>
              <a:t>Using DIALOG+ in the care plan </a:t>
            </a:r>
          </a:p>
        </p:txBody>
      </p:sp>
      <p:sp>
        <p:nvSpPr>
          <p:cNvPr id="6" name="Flowchart: Process 5">
            <a:extLst>
              <a:ext uri="{FF2B5EF4-FFF2-40B4-BE49-F238E27FC236}">
                <a16:creationId xmlns:a16="http://schemas.microsoft.com/office/drawing/2014/main" id="{76394D9F-7511-47C0-9DE4-5B6EAA8630DC}"/>
              </a:ext>
            </a:extLst>
          </p:cNvPr>
          <p:cNvSpPr/>
          <p:nvPr/>
        </p:nvSpPr>
        <p:spPr>
          <a:xfrm>
            <a:off x="2052705" y="2111828"/>
            <a:ext cx="4392488" cy="3004457"/>
          </a:xfrm>
          <a:prstGeom prst="flowChartProcess">
            <a:avLst/>
          </a:prstGeom>
          <a:solidFill>
            <a:srgbClr val="DCF3F8"/>
          </a:solidFill>
          <a:ln>
            <a:solidFill>
              <a:srgbClr val="DCF3F8"/>
            </a:solidFill>
          </a:ln>
          <a:effectLst>
            <a:outerShdw blurRad="40000" dist="23000" dir="5400000" rotWithShape="0">
              <a:srgbClr val="000000">
                <a:alpha val="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t"/>
          <a:lstStyle/>
          <a:p>
            <a:pPr>
              <a:defRPr/>
            </a:pPr>
            <a:r>
              <a:rPr lang="en-GB" b="1" dirty="0">
                <a:solidFill>
                  <a:prstClr val="black"/>
                </a:solidFill>
              </a:rPr>
              <a:t>[Placeholder] </a:t>
            </a:r>
          </a:p>
          <a:p>
            <a:pPr>
              <a:defRPr/>
            </a:pPr>
            <a:endParaRPr lang="en-GB" dirty="0">
              <a:solidFill>
                <a:prstClr val="black"/>
              </a:solidFill>
            </a:endParaRPr>
          </a:p>
          <a:p>
            <a:pPr>
              <a:defRPr/>
            </a:pPr>
            <a:r>
              <a:rPr lang="en-GB" dirty="0">
                <a:solidFill>
                  <a:prstClr val="black"/>
                </a:solidFill>
              </a:rPr>
              <a:t>Trust might want to add examples of their care plans. </a:t>
            </a:r>
          </a:p>
          <a:p>
            <a:pPr marL="285750" indent="-285750">
              <a:buFont typeface="Arial" panose="020B0604020202020204" pitchFamily="34" charset="0"/>
              <a:buChar char="•"/>
              <a:defRPr/>
            </a:pPr>
            <a:r>
              <a:rPr lang="en-GB" dirty="0">
                <a:solidFill>
                  <a:prstClr val="black"/>
                </a:solidFill>
              </a:rPr>
              <a:t>DIALOG can improve the care planning process.</a:t>
            </a:r>
          </a:p>
          <a:p>
            <a:pPr marL="285750" indent="-285750">
              <a:buFont typeface="Arial" panose="020B0604020202020204" pitchFamily="34" charset="0"/>
              <a:buChar char="•"/>
              <a:defRPr/>
            </a:pPr>
            <a:r>
              <a:rPr lang="en-GB" dirty="0">
                <a:solidFill>
                  <a:prstClr val="black"/>
                </a:solidFill>
              </a:rPr>
              <a:t>Where Trusts move towards DIALOG+ there may be an opportunity to streamline this process. </a:t>
            </a:r>
          </a:p>
        </p:txBody>
      </p:sp>
    </p:spTree>
    <p:extLst>
      <p:ext uri="{BB962C8B-B14F-4D97-AF65-F5344CB8AC3E}">
        <p14:creationId xmlns:p14="http://schemas.microsoft.com/office/powerpoint/2010/main" val="298467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Shape 5">
            <a:extLst>
              <a:ext uri="{FF2B5EF4-FFF2-40B4-BE49-F238E27FC236}">
                <a16:creationId xmlns:a16="http://schemas.microsoft.com/office/drawing/2014/main" id="{1F4B2BCA-C0B5-421F-94B4-5B01688596E6}"/>
              </a:ext>
            </a:extLst>
          </p:cNvPr>
          <p:cNvSpPr/>
          <p:nvPr/>
        </p:nvSpPr>
        <p:spPr>
          <a:xfrm>
            <a:off x="1345328" y="3250917"/>
            <a:ext cx="1918770" cy="1290489"/>
          </a:xfrm>
          <a:prstGeom prst="corner">
            <a:avLst>
              <a:gd name="adj1" fmla="val 31690"/>
              <a:gd name="adj2" fmla="val 29114"/>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a:extLst>
              <a:ext uri="{FF2B5EF4-FFF2-40B4-BE49-F238E27FC236}">
                <a16:creationId xmlns:a16="http://schemas.microsoft.com/office/drawing/2014/main" id="{A5FBA1B9-ADB8-4EBD-91B8-72857EDE7F7F}"/>
              </a:ext>
            </a:extLst>
          </p:cNvPr>
          <p:cNvSpPr/>
          <p:nvPr/>
        </p:nvSpPr>
        <p:spPr>
          <a:xfrm>
            <a:off x="2120897" y="2372786"/>
            <a:ext cx="1036750" cy="1056024"/>
          </a:xfrm>
          <a:prstGeom prst="ellipse">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Graphic 12" descr="Checklist">
            <a:extLst>
              <a:ext uri="{FF2B5EF4-FFF2-40B4-BE49-F238E27FC236}">
                <a16:creationId xmlns:a16="http://schemas.microsoft.com/office/drawing/2014/main" id="{338C1D4A-9FC0-4207-AB64-B0DC1C9F22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4713" y="2581799"/>
            <a:ext cx="669118" cy="669118"/>
          </a:xfrm>
          <a:prstGeom prst="rect">
            <a:avLst/>
          </a:prstGeom>
        </p:spPr>
      </p:pic>
      <p:sp>
        <p:nvSpPr>
          <p:cNvPr id="9" name="TextBox 8">
            <a:extLst>
              <a:ext uri="{FF2B5EF4-FFF2-40B4-BE49-F238E27FC236}">
                <a16:creationId xmlns:a16="http://schemas.microsoft.com/office/drawing/2014/main" id="{18F6048A-4232-4575-871B-B6581F691561}"/>
              </a:ext>
            </a:extLst>
          </p:cNvPr>
          <p:cNvSpPr txBox="1"/>
          <p:nvPr/>
        </p:nvSpPr>
        <p:spPr>
          <a:xfrm>
            <a:off x="3274676" y="2379025"/>
            <a:ext cx="4289424" cy="1107996"/>
          </a:xfrm>
          <a:prstGeom prst="rect">
            <a:avLst/>
          </a:prstGeom>
          <a:noFill/>
        </p:spPr>
        <p:txBody>
          <a:bodyPr wrap="square" rtlCol="0">
            <a:spAutoFit/>
          </a:bodyPr>
          <a:lstStyle/>
          <a:p>
            <a:r>
              <a:rPr lang="en-GB" sz="6600" b="1" dirty="0">
                <a:solidFill>
                  <a:srgbClr val="12444E"/>
                </a:solidFill>
                <a:latin typeface="Arial Nova" panose="020B0504020202020204" pitchFamily="34" charset="0"/>
              </a:rPr>
              <a:t>Section 1 </a:t>
            </a:r>
          </a:p>
        </p:txBody>
      </p:sp>
      <p:sp>
        <p:nvSpPr>
          <p:cNvPr id="11" name="L-Shape 10">
            <a:extLst>
              <a:ext uri="{FF2B5EF4-FFF2-40B4-BE49-F238E27FC236}">
                <a16:creationId xmlns:a16="http://schemas.microsoft.com/office/drawing/2014/main" id="{1F4B2BCA-C0B5-421F-94B4-5B01688596E6}"/>
              </a:ext>
            </a:extLst>
          </p:cNvPr>
          <p:cNvSpPr/>
          <p:nvPr/>
        </p:nvSpPr>
        <p:spPr>
          <a:xfrm rot="10800000">
            <a:off x="5850653" y="1727541"/>
            <a:ext cx="1918770" cy="1290489"/>
          </a:xfrm>
          <a:prstGeom prst="corner">
            <a:avLst>
              <a:gd name="adj1" fmla="val 31690"/>
              <a:gd name="adj2" fmla="val 29114"/>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1355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A338383-3640-4A77-9DF2-8D746341AE81}"/>
              </a:ext>
            </a:extLst>
          </p:cNvPr>
          <p:cNvSpPr/>
          <p:nvPr/>
        </p:nvSpPr>
        <p:spPr>
          <a:xfrm>
            <a:off x="24543" y="676600"/>
            <a:ext cx="9110027" cy="66358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3F3F3F"/>
                </a:solidFill>
                <a:effectLst/>
                <a:uLnTx/>
                <a:uFillTx/>
                <a:latin typeface="Arial" panose="020B0604020202020204" pitchFamily="34" charset="0"/>
                <a:ea typeface="Calibri" panose="020F0502020204030204" pitchFamily="34" charset="0"/>
                <a:cs typeface="Arial" panose="020B0604020202020204" pitchFamily="34" charset="0"/>
              </a:rPr>
              <a:t>DIALOG is a set of 11 simple questions that cover different areas of a person’s life. </a:t>
            </a:r>
          </a:p>
        </p:txBody>
      </p:sp>
      <p:grpSp>
        <p:nvGrpSpPr>
          <p:cNvPr id="2" name="Group 1">
            <a:extLst>
              <a:ext uri="{FF2B5EF4-FFF2-40B4-BE49-F238E27FC236}">
                <a16:creationId xmlns:a16="http://schemas.microsoft.com/office/drawing/2014/main" id="{CFF227F3-70D5-4B9E-9542-70FD9F80D009}"/>
              </a:ext>
            </a:extLst>
          </p:cNvPr>
          <p:cNvGrpSpPr/>
          <p:nvPr/>
        </p:nvGrpSpPr>
        <p:grpSpPr>
          <a:xfrm>
            <a:off x="391990" y="1634063"/>
            <a:ext cx="1476759" cy="1681129"/>
            <a:chOff x="435403" y="1672143"/>
            <a:chExt cx="1476759" cy="1681129"/>
          </a:xfrm>
        </p:grpSpPr>
        <p:grpSp>
          <p:nvGrpSpPr>
            <p:cNvPr id="20" name="Group 19">
              <a:extLst>
                <a:ext uri="{FF2B5EF4-FFF2-40B4-BE49-F238E27FC236}">
                  <a16:creationId xmlns:a16="http://schemas.microsoft.com/office/drawing/2014/main" id="{537F1923-1921-4E14-BB4C-C22D75B81E5A}"/>
                </a:ext>
              </a:extLst>
            </p:cNvPr>
            <p:cNvGrpSpPr/>
            <p:nvPr/>
          </p:nvGrpSpPr>
          <p:grpSpPr>
            <a:xfrm rot="665029">
              <a:off x="435403" y="1672143"/>
              <a:ext cx="1476759" cy="1681129"/>
              <a:chOff x="1351472" y="2634445"/>
              <a:chExt cx="1476759" cy="1681129"/>
            </a:xfrm>
          </p:grpSpPr>
          <p:sp>
            <p:nvSpPr>
              <p:cNvPr id="96" name="Rectangle 95">
                <a:extLst>
                  <a:ext uri="{FF2B5EF4-FFF2-40B4-BE49-F238E27FC236}">
                    <a16:creationId xmlns:a16="http://schemas.microsoft.com/office/drawing/2014/main" id="{98962F11-9994-4DD5-A24E-C22B505E2B57}"/>
                  </a:ext>
                </a:extLst>
              </p:cNvPr>
              <p:cNvSpPr/>
              <p:nvPr/>
            </p:nvSpPr>
            <p:spPr>
              <a:xfrm rot="18257619">
                <a:off x="1366939" y="2854281"/>
                <a:ext cx="1489002" cy="1433583"/>
              </a:xfrm>
              <a:prstGeom prst="rect">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50543F97-364D-4CA7-BF2A-535969766644}"/>
                  </a:ext>
                </a:extLst>
              </p:cNvPr>
              <p:cNvSpPr/>
              <p:nvPr/>
            </p:nvSpPr>
            <p:spPr>
              <a:xfrm rot="18257619">
                <a:off x="1323763" y="2662154"/>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65B83699-1512-4AE0-B351-E68F9BAEEDFB}"/>
                </a:ext>
              </a:extLst>
            </p:cNvPr>
            <p:cNvGrpSpPr/>
            <p:nvPr/>
          </p:nvGrpSpPr>
          <p:grpSpPr>
            <a:xfrm>
              <a:off x="709982" y="2343349"/>
              <a:ext cx="835340" cy="765054"/>
              <a:chOff x="5662380" y="3041534"/>
              <a:chExt cx="985836" cy="944539"/>
            </a:xfrm>
          </p:grpSpPr>
          <p:sp>
            <p:nvSpPr>
              <p:cNvPr id="107" name="Oval 106">
                <a:extLst>
                  <a:ext uri="{FF2B5EF4-FFF2-40B4-BE49-F238E27FC236}">
                    <a16:creationId xmlns:a16="http://schemas.microsoft.com/office/drawing/2014/main" id="{7D402ED5-C8DB-442C-8FD8-432033F19850}"/>
                  </a:ext>
                </a:extLst>
              </p:cNvPr>
              <p:cNvSpPr/>
              <p:nvPr/>
            </p:nvSpPr>
            <p:spPr>
              <a:xfrm>
                <a:off x="5662380" y="3041534"/>
                <a:ext cx="985836" cy="944539"/>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2" name="Graphic 41" descr="Handshake">
                <a:extLst>
                  <a:ext uri="{FF2B5EF4-FFF2-40B4-BE49-F238E27FC236}">
                    <a16:creationId xmlns:a16="http://schemas.microsoft.com/office/drawing/2014/main" id="{2EE4C830-BDE4-4C7F-B4A2-4D4BBEFB25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141" y="3135052"/>
                <a:ext cx="788755" cy="788755"/>
              </a:xfrm>
              <a:prstGeom prst="rect">
                <a:avLst/>
              </a:prstGeom>
            </p:spPr>
          </p:pic>
        </p:grpSp>
        <p:sp>
          <p:nvSpPr>
            <p:cNvPr id="84" name="Rectangle 83">
              <a:extLst>
                <a:ext uri="{FF2B5EF4-FFF2-40B4-BE49-F238E27FC236}">
                  <a16:creationId xmlns:a16="http://schemas.microsoft.com/office/drawing/2014/main" id="{0DF61487-BB82-4BDC-B36A-5ECE8AA8E69D}"/>
                </a:ext>
              </a:extLst>
            </p:cNvPr>
            <p:cNvSpPr/>
            <p:nvPr/>
          </p:nvSpPr>
          <p:spPr>
            <a:xfrm>
              <a:off x="568699" y="1693517"/>
              <a:ext cx="126660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Relationships with friends and family </a:t>
              </a:r>
            </a:p>
          </p:txBody>
        </p:sp>
      </p:grpSp>
      <p:grpSp>
        <p:nvGrpSpPr>
          <p:cNvPr id="15" name="Group 14">
            <a:extLst>
              <a:ext uri="{FF2B5EF4-FFF2-40B4-BE49-F238E27FC236}">
                <a16:creationId xmlns:a16="http://schemas.microsoft.com/office/drawing/2014/main" id="{ACF8FD2D-10D8-4A5D-8509-719246069A34}"/>
              </a:ext>
            </a:extLst>
          </p:cNvPr>
          <p:cNvGrpSpPr/>
          <p:nvPr/>
        </p:nvGrpSpPr>
        <p:grpSpPr>
          <a:xfrm>
            <a:off x="3822505" y="3105008"/>
            <a:ext cx="1476760" cy="1662918"/>
            <a:chOff x="3735952" y="3202868"/>
            <a:chExt cx="1476760" cy="1662918"/>
          </a:xfrm>
        </p:grpSpPr>
        <p:grpSp>
          <p:nvGrpSpPr>
            <p:cNvPr id="104" name="Group 103">
              <a:extLst>
                <a:ext uri="{FF2B5EF4-FFF2-40B4-BE49-F238E27FC236}">
                  <a16:creationId xmlns:a16="http://schemas.microsoft.com/office/drawing/2014/main" id="{E07D58FF-1C12-4590-AAB3-52E18D994AC1}"/>
                </a:ext>
              </a:extLst>
            </p:cNvPr>
            <p:cNvGrpSpPr/>
            <p:nvPr/>
          </p:nvGrpSpPr>
          <p:grpSpPr>
            <a:xfrm rot="11422080">
              <a:off x="3735952" y="3202868"/>
              <a:ext cx="1476760" cy="1662918"/>
              <a:chOff x="4954179" y="2198628"/>
              <a:chExt cx="1476760" cy="1662918"/>
            </a:xfrm>
          </p:grpSpPr>
          <p:sp>
            <p:nvSpPr>
              <p:cNvPr id="106" name="Rectangle 105">
                <a:extLst>
                  <a:ext uri="{FF2B5EF4-FFF2-40B4-BE49-F238E27FC236}">
                    <a16:creationId xmlns:a16="http://schemas.microsoft.com/office/drawing/2014/main" id="{C8F3C7E9-8A32-4094-B42A-CB704C2C5860}"/>
                  </a:ext>
                </a:extLst>
              </p:cNvPr>
              <p:cNvSpPr/>
              <p:nvPr/>
            </p:nvSpPr>
            <p:spPr>
              <a:xfrm rot="18257619">
                <a:off x="4926470" y="2226337"/>
                <a:ext cx="1489002" cy="1433583"/>
              </a:xfrm>
              <a:prstGeom prst="rect">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3A83682B-000F-4115-BEAF-6CDE3C9A23D4}"/>
                  </a:ext>
                </a:extLst>
              </p:cNvPr>
              <p:cNvSpPr/>
              <p:nvPr/>
            </p:nvSpPr>
            <p:spPr>
              <a:xfrm rot="18257619">
                <a:off x="4969647" y="2400253"/>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FC6D4FAE-3C06-416C-A1E9-4F612501E06D}"/>
                </a:ext>
              </a:extLst>
            </p:cNvPr>
            <p:cNvGrpSpPr/>
            <p:nvPr/>
          </p:nvGrpSpPr>
          <p:grpSpPr>
            <a:xfrm>
              <a:off x="4046069" y="3701210"/>
              <a:ext cx="867697" cy="849032"/>
              <a:chOff x="7504959" y="1840631"/>
              <a:chExt cx="985836" cy="944539"/>
            </a:xfrm>
          </p:grpSpPr>
          <p:sp>
            <p:nvSpPr>
              <p:cNvPr id="97" name="Oval 96">
                <a:extLst>
                  <a:ext uri="{FF2B5EF4-FFF2-40B4-BE49-F238E27FC236}">
                    <a16:creationId xmlns:a16="http://schemas.microsoft.com/office/drawing/2014/main" id="{B8F2E250-B4A8-490D-BDB6-941970D7F877}"/>
                  </a:ext>
                </a:extLst>
              </p:cNvPr>
              <p:cNvSpPr/>
              <p:nvPr/>
            </p:nvSpPr>
            <p:spPr>
              <a:xfrm>
                <a:off x="7504959" y="1840631"/>
                <a:ext cx="985836" cy="944539"/>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Graphic 6" descr="Medicine">
                <a:extLst>
                  <a:ext uri="{FF2B5EF4-FFF2-40B4-BE49-F238E27FC236}">
                    <a16:creationId xmlns:a16="http://schemas.microsoft.com/office/drawing/2014/main" id="{5F72D8F8-E3C4-48CA-85A8-389408DEA2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06520" y="1908095"/>
                <a:ext cx="813184" cy="813184"/>
              </a:xfrm>
              <a:prstGeom prst="rect">
                <a:avLst/>
              </a:prstGeom>
            </p:spPr>
          </p:pic>
        </p:grpSp>
        <p:sp>
          <p:nvSpPr>
            <p:cNvPr id="88" name="Rectangle 87">
              <a:extLst>
                <a:ext uri="{FF2B5EF4-FFF2-40B4-BE49-F238E27FC236}">
                  <a16:creationId xmlns:a16="http://schemas.microsoft.com/office/drawing/2014/main" id="{9514A8F2-BE60-4C25-A4ED-A1F61F2F06A5}"/>
                </a:ext>
              </a:extLst>
            </p:cNvPr>
            <p:cNvSpPr/>
            <p:nvPr/>
          </p:nvSpPr>
          <p:spPr>
            <a:xfrm>
              <a:off x="3981706" y="3299748"/>
              <a:ext cx="99097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M</a:t>
              </a:r>
              <a:r>
                <a:rPr kumimoji="0" lang="en-GB" sz="1200" b="1" i="0" u="none" strike="noStrike" kern="1200" cap="none" spc="0" normalizeH="0" baseline="0" noProof="0" dirty="0" err="1">
                  <a:ln>
                    <a:noFill/>
                  </a:ln>
                  <a:solidFill>
                    <a:srgbClr val="12444E"/>
                  </a:solidFill>
                  <a:effectLst/>
                  <a:uLnTx/>
                  <a:uFillTx/>
                  <a:latin typeface="Arial Nova" panose="020B0504020202020204" pitchFamily="34" charset="0"/>
                  <a:ea typeface="+mn-ea"/>
                  <a:cs typeface="+mn-cs"/>
                </a:rPr>
                <a:t>edication</a:t>
              </a:r>
              <a:endPar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endParaRPr>
            </a:p>
          </p:txBody>
        </p:sp>
      </p:grpSp>
      <p:sp>
        <p:nvSpPr>
          <p:cNvPr id="132" name="Arrow: Pentagon 131">
            <a:extLst>
              <a:ext uri="{FF2B5EF4-FFF2-40B4-BE49-F238E27FC236}">
                <a16:creationId xmlns:a16="http://schemas.microsoft.com/office/drawing/2014/main" id="{13317046-7171-4B66-B0F9-214650AB9499}"/>
              </a:ext>
            </a:extLst>
          </p:cNvPr>
          <p:cNvSpPr/>
          <p:nvPr/>
        </p:nvSpPr>
        <p:spPr>
          <a:xfrm>
            <a:off x="1" y="103728"/>
            <a:ext cx="3435587" cy="487369"/>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Nova" panose="020B0604020202020204" pitchFamily="34" charset="0"/>
                <a:ea typeface="+mn-ea"/>
                <a:cs typeface="+mn-cs"/>
              </a:rPr>
              <a:t>What is DIALOG?</a:t>
            </a:r>
          </a:p>
        </p:txBody>
      </p:sp>
      <p:grpSp>
        <p:nvGrpSpPr>
          <p:cNvPr id="13" name="Group 12">
            <a:extLst>
              <a:ext uri="{FF2B5EF4-FFF2-40B4-BE49-F238E27FC236}">
                <a16:creationId xmlns:a16="http://schemas.microsoft.com/office/drawing/2014/main" id="{4495C045-D1D7-41F7-9667-F3BA87D2D50D}"/>
              </a:ext>
            </a:extLst>
          </p:cNvPr>
          <p:cNvGrpSpPr/>
          <p:nvPr/>
        </p:nvGrpSpPr>
        <p:grpSpPr>
          <a:xfrm>
            <a:off x="7254894" y="1643168"/>
            <a:ext cx="1476760" cy="1662918"/>
            <a:chOff x="7233585" y="1594211"/>
            <a:chExt cx="1476760" cy="1662918"/>
          </a:xfrm>
        </p:grpSpPr>
        <p:grpSp>
          <p:nvGrpSpPr>
            <p:cNvPr id="114" name="Group 113">
              <a:extLst>
                <a:ext uri="{FF2B5EF4-FFF2-40B4-BE49-F238E27FC236}">
                  <a16:creationId xmlns:a16="http://schemas.microsoft.com/office/drawing/2014/main" id="{0AC6F733-81F8-4BC6-AF21-A09EA2BBD1DA}"/>
                </a:ext>
              </a:extLst>
            </p:cNvPr>
            <p:cNvGrpSpPr/>
            <p:nvPr/>
          </p:nvGrpSpPr>
          <p:grpSpPr>
            <a:xfrm rot="671322">
              <a:off x="7233585" y="1594211"/>
              <a:ext cx="1476760" cy="1662918"/>
              <a:chOff x="4954179" y="2198628"/>
              <a:chExt cx="1476760" cy="1662918"/>
            </a:xfrm>
          </p:grpSpPr>
          <p:sp>
            <p:nvSpPr>
              <p:cNvPr id="115" name="Rectangle 114">
                <a:extLst>
                  <a:ext uri="{FF2B5EF4-FFF2-40B4-BE49-F238E27FC236}">
                    <a16:creationId xmlns:a16="http://schemas.microsoft.com/office/drawing/2014/main" id="{D30E4480-E63A-4619-951C-C51A51F495E2}"/>
                  </a:ext>
                </a:extLst>
              </p:cNvPr>
              <p:cNvSpPr/>
              <p:nvPr/>
            </p:nvSpPr>
            <p:spPr>
              <a:xfrm rot="18257619">
                <a:off x="4926470" y="2226337"/>
                <a:ext cx="1489002" cy="1433583"/>
              </a:xfrm>
              <a:prstGeom prst="rect">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759A4026-012D-477C-9494-8A8B786DDB77}"/>
                  </a:ext>
                </a:extLst>
              </p:cNvPr>
              <p:cNvSpPr/>
              <p:nvPr/>
            </p:nvSpPr>
            <p:spPr>
              <a:xfrm rot="18257619">
                <a:off x="4969647" y="2400253"/>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D923F528-44AC-421E-AB38-395055D186D6}"/>
                </a:ext>
              </a:extLst>
            </p:cNvPr>
            <p:cNvGrpSpPr/>
            <p:nvPr/>
          </p:nvGrpSpPr>
          <p:grpSpPr>
            <a:xfrm>
              <a:off x="7500644" y="2372456"/>
              <a:ext cx="882567" cy="811017"/>
              <a:chOff x="-3347212" y="4286451"/>
              <a:chExt cx="985836" cy="944539"/>
            </a:xfrm>
          </p:grpSpPr>
          <p:sp>
            <p:nvSpPr>
              <p:cNvPr id="95" name="Oval 94">
                <a:extLst>
                  <a:ext uri="{FF2B5EF4-FFF2-40B4-BE49-F238E27FC236}">
                    <a16:creationId xmlns:a16="http://schemas.microsoft.com/office/drawing/2014/main" id="{9EA24542-5A10-4518-91A9-FA0AF487C016}"/>
                  </a:ext>
                </a:extLst>
              </p:cNvPr>
              <p:cNvSpPr/>
              <p:nvPr/>
            </p:nvSpPr>
            <p:spPr>
              <a:xfrm>
                <a:off x="-3347212" y="4286451"/>
                <a:ext cx="985836" cy="944539"/>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Graphic 29" descr="Questions">
                <a:extLst>
                  <a:ext uri="{FF2B5EF4-FFF2-40B4-BE49-F238E27FC236}">
                    <a16:creationId xmlns:a16="http://schemas.microsoft.com/office/drawing/2014/main" id="{19DD86C5-5B2E-4E0C-A795-E8CE2AD1C3D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03715" y="4332805"/>
                <a:ext cx="828778" cy="828778"/>
              </a:xfrm>
              <a:prstGeom prst="rect">
                <a:avLst/>
              </a:prstGeom>
            </p:spPr>
          </p:pic>
        </p:grpSp>
        <p:sp>
          <p:nvSpPr>
            <p:cNvPr id="89" name="Rectangle 88">
              <a:extLst>
                <a:ext uri="{FF2B5EF4-FFF2-40B4-BE49-F238E27FC236}">
                  <a16:creationId xmlns:a16="http://schemas.microsoft.com/office/drawing/2014/main" id="{F536CBBE-5F06-4EAE-AACD-C21264AB59A4}"/>
                </a:ext>
              </a:extLst>
            </p:cNvPr>
            <p:cNvSpPr/>
            <p:nvPr/>
          </p:nvSpPr>
          <p:spPr>
            <a:xfrm>
              <a:off x="7319045" y="1915066"/>
              <a:ext cx="131445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Practical help you receive</a:t>
              </a:r>
            </a:p>
          </p:txBody>
        </p:sp>
      </p:grpSp>
      <p:grpSp>
        <p:nvGrpSpPr>
          <p:cNvPr id="10" name="Group 9">
            <a:extLst>
              <a:ext uri="{FF2B5EF4-FFF2-40B4-BE49-F238E27FC236}">
                <a16:creationId xmlns:a16="http://schemas.microsoft.com/office/drawing/2014/main" id="{3A54FF4B-7738-4A3E-BC25-264AE0B75C6E}"/>
              </a:ext>
            </a:extLst>
          </p:cNvPr>
          <p:cNvGrpSpPr/>
          <p:nvPr/>
        </p:nvGrpSpPr>
        <p:grpSpPr>
          <a:xfrm>
            <a:off x="4968604" y="1643168"/>
            <a:ext cx="1488081" cy="1662918"/>
            <a:chOff x="5010305" y="1622630"/>
            <a:chExt cx="1488081" cy="1662918"/>
          </a:xfrm>
        </p:grpSpPr>
        <p:grpSp>
          <p:nvGrpSpPr>
            <p:cNvPr id="100" name="Group 99">
              <a:extLst>
                <a:ext uri="{FF2B5EF4-FFF2-40B4-BE49-F238E27FC236}">
                  <a16:creationId xmlns:a16="http://schemas.microsoft.com/office/drawing/2014/main" id="{FD780D30-3F2A-480A-8FC0-192CB16BB111}"/>
                </a:ext>
              </a:extLst>
            </p:cNvPr>
            <p:cNvGrpSpPr/>
            <p:nvPr/>
          </p:nvGrpSpPr>
          <p:grpSpPr>
            <a:xfrm rot="11506026">
              <a:off x="5010305" y="1622630"/>
              <a:ext cx="1476760" cy="1662918"/>
              <a:chOff x="4954179" y="2198628"/>
              <a:chExt cx="1476760" cy="1662918"/>
            </a:xfrm>
          </p:grpSpPr>
          <p:sp>
            <p:nvSpPr>
              <p:cNvPr id="101" name="Rectangle 100">
                <a:extLst>
                  <a:ext uri="{FF2B5EF4-FFF2-40B4-BE49-F238E27FC236}">
                    <a16:creationId xmlns:a16="http://schemas.microsoft.com/office/drawing/2014/main" id="{147BC0EE-5E07-4C04-B96A-120DB5A5DEC1}"/>
                  </a:ext>
                </a:extLst>
              </p:cNvPr>
              <p:cNvSpPr/>
              <p:nvPr/>
            </p:nvSpPr>
            <p:spPr>
              <a:xfrm rot="18257619">
                <a:off x="4926470" y="2226337"/>
                <a:ext cx="1489002" cy="1433583"/>
              </a:xfrm>
              <a:prstGeom prst="rect">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A14C0E97-6AB1-4A02-983A-BFF7D9EC53BC}"/>
                  </a:ext>
                </a:extLst>
              </p:cNvPr>
              <p:cNvSpPr/>
              <p:nvPr/>
            </p:nvSpPr>
            <p:spPr>
              <a:xfrm rot="18257619">
                <a:off x="4969647" y="2400253"/>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23">
              <a:extLst>
                <a:ext uri="{FF2B5EF4-FFF2-40B4-BE49-F238E27FC236}">
                  <a16:creationId xmlns:a16="http://schemas.microsoft.com/office/drawing/2014/main" id="{4F2DF9DB-8B04-409D-9408-592C090A2875}"/>
                </a:ext>
              </a:extLst>
            </p:cNvPr>
            <p:cNvSpPr/>
            <p:nvPr/>
          </p:nvSpPr>
          <p:spPr>
            <a:xfrm>
              <a:off x="5014868" y="1703559"/>
              <a:ext cx="1483518" cy="646331"/>
            </a:xfrm>
            <a:prstGeom prst="rect">
              <a:avLst/>
            </a:prstGeom>
          </p:spPr>
          <p:txBody>
            <a:bodyPr wrap="square">
              <a:spAutoFit/>
            </a:bodyPr>
            <a:lstStyle/>
            <a:p>
              <a:pPr lvl="0" algn="ctr">
                <a:defRPr/>
              </a:pPr>
              <a:r>
                <a:rPr lang="en-GB" sz="1200" b="1" dirty="0">
                  <a:solidFill>
                    <a:srgbClr val="12444E"/>
                  </a:solidFill>
                  <a:latin typeface="Arial Nova" panose="020B0504020202020204" pitchFamily="34" charset="0"/>
                </a:rPr>
                <a:t>Meeting with your mental health professional</a:t>
              </a:r>
            </a:p>
          </p:txBody>
        </p:sp>
        <p:grpSp>
          <p:nvGrpSpPr>
            <p:cNvPr id="133" name="Group 132">
              <a:extLst>
                <a:ext uri="{FF2B5EF4-FFF2-40B4-BE49-F238E27FC236}">
                  <a16:creationId xmlns:a16="http://schemas.microsoft.com/office/drawing/2014/main" id="{FB6E238D-2470-46D3-891D-A89D1E6C316A}"/>
                </a:ext>
              </a:extLst>
            </p:cNvPr>
            <p:cNvGrpSpPr/>
            <p:nvPr/>
          </p:nvGrpSpPr>
          <p:grpSpPr>
            <a:xfrm>
              <a:off x="5294324" y="2342707"/>
              <a:ext cx="800255" cy="799333"/>
              <a:chOff x="2166922" y="5178626"/>
              <a:chExt cx="985836" cy="944539"/>
            </a:xfrm>
          </p:grpSpPr>
          <p:sp>
            <p:nvSpPr>
              <p:cNvPr id="134" name="Oval 133">
                <a:extLst>
                  <a:ext uri="{FF2B5EF4-FFF2-40B4-BE49-F238E27FC236}">
                    <a16:creationId xmlns:a16="http://schemas.microsoft.com/office/drawing/2014/main" id="{FA3FBB99-BE10-481A-8495-DA70C9300F75}"/>
                  </a:ext>
                </a:extLst>
              </p:cNvPr>
              <p:cNvSpPr/>
              <p:nvPr/>
            </p:nvSpPr>
            <p:spPr>
              <a:xfrm>
                <a:off x="2166922" y="5178626"/>
                <a:ext cx="985836" cy="944539"/>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35" name="Graphic 134" descr="Doctor">
                <a:extLst>
                  <a:ext uri="{FF2B5EF4-FFF2-40B4-BE49-F238E27FC236}">
                    <a16:creationId xmlns:a16="http://schemas.microsoft.com/office/drawing/2014/main" id="{1BCEC3AD-FC6E-49AB-AE61-BC952A99E0A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01307" y="5178626"/>
                <a:ext cx="872382" cy="872382"/>
              </a:xfrm>
              <a:prstGeom prst="rect">
                <a:avLst/>
              </a:prstGeom>
            </p:spPr>
          </p:pic>
        </p:grpSp>
      </p:grpSp>
      <p:grpSp>
        <p:nvGrpSpPr>
          <p:cNvPr id="9" name="Group 8">
            <a:extLst>
              <a:ext uri="{FF2B5EF4-FFF2-40B4-BE49-F238E27FC236}">
                <a16:creationId xmlns:a16="http://schemas.microsoft.com/office/drawing/2014/main" id="{2186E00B-2C87-4D84-952B-005DD85D48D0}"/>
              </a:ext>
            </a:extLst>
          </p:cNvPr>
          <p:cNvGrpSpPr/>
          <p:nvPr/>
        </p:nvGrpSpPr>
        <p:grpSpPr>
          <a:xfrm>
            <a:off x="2696477" y="1643168"/>
            <a:ext cx="1476760" cy="1662918"/>
            <a:chOff x="2679474" y="1652625"/>
            <a:chExt cx="1476760" cy="1662918"/>
          </a:xfrm>
        </p:grpSpPr>
        <p:grpSp>
          <p:nvGrpSpPr>
            <p:cNvPr id="21" name="Group 20">
              <a:extLst>
                <a:ext uri="{FF2B5EF4-FFF2-40B4-BE49-F238E27FC236}">
                  <a16:creationId xmlns:a16="http://schemas.microsoft.com/office/drawing/2014/main" id="{D168C4A7-B34B-43C2-BD60-F5ACD18EB245}"/>
                </a:ext>
              </a:extLst>
            </p:cNvPr>
            <p:cNvGrpSpPr/>
            <p:nvPr/>
          </p:nvGrpSpPr>
          <p:grpSpPr>
            <a:xfrm rot="671322">
              <a:off x="2679474" y="1652625"/>
              <a:ext cx="1476760" cy="1662918"/>
              <a:chOff x="4954179" y="2198628"/>
              <a:chExt cx="1476760" cy="1662918"/>
            </a:xfrm>
          </p:grpSpPr>
          <p:sp>
            <p:nvSpPr>
              <p:cNvPr id="86" name="Rectangle 85">
                <a:extLst>
                  <a:ext uri="{FF2B5EF4-FFF2-40B4-BE49-F238E27FC236}">
                    <a16:creationId xmlns:a16="http://schemas.microsoft.com/office/drawing/2014/main" id="{B46C6FC4-F4DF-48A6-8C43-A3F31E2DC885}"/>
                  </a:ext>
                </a:extLst>
              </p:cNvPr>
              <p:cNvSpPr/>
              <p:nvPr/>
            </p:nvSpPr>
            <p:spPr>
              <a:xfrm rot="18257619">
                <a:off x="4926470" y="2226337"/>
                <a:ext cx="1489002" cy="1433583"/>
              </a:xfrm>
              <a:prstGeom prst="rect">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3BDF10-76A6-42A6-9184-977DE2E3E921}"/>
                  </a:ext>
                </a:extLst>
              </p:cNvPr>
              <p:cNvSpPr/>
              <p:nvPr/>
            </p:nvSpPr>
            <p:spPr>
              <a:xfrm rot="18257619">
                <a:off x="4969647" y="2400253"/>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6" name="Rectangle 135">
              <a:extLst>
                <a:ext uri="{FF2B5EF4-FFF2-40B4-BE49-F238E27FC236}">
                  <a16:creationId xmlns:a16="http://schemas.microsoft.com/office/drawing/2014/main" id="{8879CB91-1FC9-43BD-95F0-425EF0BB5F59}"/>
                </a:ext>
              </a:extLst>
            </p:cNvPr>
            <p:cNvSpPr/>
            <p:nvPr/>
          </p:nvSpPr>
          <p:spPr>
            <a:xfrm>
              <a:off x="2717928" y="2037999"/>
              <a:ext cx="140846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Accommodation </a:t>
              </a:r>
            </a:p>
          </p:txBody>
        </p:sp>
        <p:grpSp>
          <p:nvGrpSpPr>
            <p:cNvPr id="137" name="Group 136">
              <a:extLst>
                <a:ext uri="{FF2B5EF4-FFF2-40B4-BE49-F238E27FC236}">
                  <a16:creationId xmlns:a16="http://schemas.microsoft.com/office/drawing/2014/main" id="{F862C4C7-9CFB-472A-ACD4-BF170B0A8719}"/>
                </a:ext>
              </a:extLst>
            </p:cNvPr>
            <p:cNvGrpSpPr/>
            <p:nvPr/>
          </p:nvGrpSpPr>
          <p:grpSpPr>
            <a:xfrm>
              <a:off x="2993155" y="2472257"/>
              <a:ext cx="788460" cy="749668"/>
              <a:chOff x="7542367" y="5578738"/>
              <a:chExt cx="985836" cy="944539"/>
            </a:xfrm>
          </p:grpSpPr>
          <p:pic>
            <p:nvPicPr>
              <p:cNvPr id="138" name="Graphic 137" descr="House">
                <a:extLst>
                  <a:ext uri="{FF2B5EF4-FFF2-40B4-BE49-F238E27FC236}">
                    <a16:creationId xmlns:a16="http://schemas.microsoft.com/office/drawing/2014/main" id="{5EA63395-BA0D-4D09-B74B-2A79855A59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38880" y="5578738"/>
                <a:ext cx="792810" cy="792810"/>
              </a:xfrm>
              <a:prstGeom prst="rect">
                <a:avLst/>
              </a:prstGeom>
            </p:spPr>
          </p:pic>
          <p:sp>
            <p:nvSpPr>
              <p:cNvPr id="139" name="Oval 138">
                <a:extLst>
                  <a:ext uri="{FF2B5EF4-FFF2-40B4-BE49-F238E27FC236}">
                    <a16:creationId xmlns:a16="http://schemas.microsoft.com/office/drawing/2014/main" id="{808FA5E3-1BCF-4FF7-8D3E-725D08D92B78}"/>
                  </a:ext>
                </a:extLst>
              </p:cNvPr>
              <p:cNvSpPr/>
              <p:nvPr/>
            </p:nvSpPr>
            <p:spPr>
              <a:xfrm>
                <a:off x="7542367" y="5578738"/>
                <a:ext cx="985836" cy="944539"/>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2444E"/>
                  </a:solidFill>
                  <a:effectLst/>
                  <a:uLnTx/>
                  <a:uFillTx/>
                  <a:latin typeface="Arial"/>
                  <a:ea typeface="+mn-ea"/>
                  <a:cs typeface="+mn-cs"/>
                </a:endParaRPr>
              </a:p>
            </p:txBody>
          </p:sp>
        </p:grpSp>
      </p:grpSp>
      <p:grpSp>
        <p:nvGrpSpPr>
          <p:cNvPr id="14" name="Group 13">
            <a:extLst>
              <a:ext uri="{FF2B5EF4-FFF2-40B4-BE49-F238E27FC236}">
                <a16:creationId xmlns:a16="http://schemas.microsoft.com/office/drawing/2014/main" id="{A4B6D6D6-A60B-49EE-A0C3-EE0F508CD2AA}"/>
              </a:ext>
            </a:extLst>
          </p:cNvPr>
          <p:cNvGrpSpPr/>
          <p:nvPr/>
        </p:nvGrpSpPr>
        <p:grpSpPr>
          <a:xfrm>
            <a:off x="1544339" y="3105008"/>
            <a:ext cx="1476760" cy="1662918"/>
            <a:chOff x="1450069" y="3227709"/>
            <a:chExt cx="1476760" cy="1662918"/>
          </a:xfrm>
        </p:grpSpPr>
        <p:grpSp>
          <p:nvGrpSpPr>
            <p:cNvPr id="110" name="Group 109">
              <a:extLst>
                <a:ext uri="{FF2B5EF4-FFF2-40B4-BE49-F238E27FC236}">
                  <a16:creationId xmlns:a16="http://schemas.microsoft.com/office/drawing/2014/main" id="{5D0BCF0F-DD34-459B-93A1-22F0F3DD922F}"/>
                </a:ext>
              </a:extLst>
            </p:cNvPr>
            <p:cNvGrpSpPr/>
            <p:nvPr/>
          </p:nvGrpSpPr>
          <p:grpSpPr>
            <a:xfrm rot="671322">
              <a:off x="1450069" y="3227709"/>
              <a:ext cx="1476760" cy="1662918"/>
              <a:chOff x="4954179" y="2198628"/>
              <a:chExt cx="1476760" cy="1662918"/>
            </a:xfrm>
          </p:grpSpPr>
          <p:sp>
            <p:nvSpPr>
              <p:cNvPr id="112" name="Rectangle 111">
                <a:extLst>
                  <a:ext uri="{FF2B5EF4-FFF2-40B4-BE49-F238E27FC236}">
                    <a16:creationId xmlns:a16="http://schemas.microsoft.com/office/drawing/2014/main" id="{927B84F2-702A-4160-AFC7-A8990554CBBF}"/>
                  </a:ext>
                </a:extLst>
              </p:cNvPr>
              <p:cNvSpPr/>
              <p:nvPr/>
            </p:nvSpPr>
            <p:spPr>
              <a:xfrm rot="18257619">
                <a:off x="4926470" y="2226337"/>
                <a:ext cx="1489002" cy="1433583"/>
              </a:xfrm>
              <a:prstGeom prst="rect">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F317EE50-1259-497F-84A0-0A37F3F19C93}"/>
                  </a:ext>
                </a:extLst>
              </p:cNvPr>
              <p:cNvSpPr/>
              <p:nvPr/>
            </p:nvSpPr>
            <p:spPr>
              <a:xfrm rot="18257619">
                <a:off x="4969647" y="2400253"/>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2" name="Rectangle 81">
              <a:extLst>
                <a:ext uri="{FF2B5EF4-FFF2-40B4-BE49-F238E27FC236}">
                  <a16:creationId xmlns:a16="http://schemas.microsoft.com/office/drawing/2014/main" id="{5B86D1C4-5AE0-4AF5-BA72-2482386DD8D6}"/>
                </a:ext>
              </a:extLst>
            </p:cNvPr>
            <p:cNvSpPr/>
            <p:nvPr/>
          </p:nvSpPr>
          <p:spPr>
            <a:xfrm>
              <a:off x="1771147" y="3471393"/>
              <a:ext cx="82599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health </a:t>
              </a:r>
            </a:p>
          </p:txBody>
        </p:sp>
        <p:grpSp>
          <p:nvGrpSpPr>
            <p:cNvPr id="12" name="Group 11">
              <a:extLst>
                <a:ext uri="{FF2B5EF4-FFF2-40B4-BE49-F238E27FC236}">
                  <a16:creationId xmlns:a16="http://schemas.microsoft.com/office/drawing/2014/main" id="{5B9A9162-32D3-4E8B-A2F3-D0966322F93F}"/>
                </a:ext>
              </a:extLst>
            </p:cNvPr>
            <p:cNvGrpSpPr/>
            <p:nvPr/>
          </p:nvGrpSpPr>
          <p:grpSpPr>
            <a:xfrm>
              <a:off x="1700931" y="3965378"/>
              <a:ext cx="835645" cy="843600"/>
              <a:chOff x="7392176" y="3727239"/>
              <a:chExt cx="985836" cy="944539"/>
            </a:xfrm>
          </p:grpSpPr>
          <p:sp>
            <p:nvSpPr>
              <p:cNvPr id="105" name="Oval 104">
                <a:extLst>
                  <a:ext uri="{FF2B5EF4-FFF2-40B4-BE49-F238E27FC236}">
                    <a16:creationId xmlns:a16="http://schemas.microsoft.com/office/drawing/2014/main" id="{2BF3F5A5-3908-48F6-A90D-4BC79125D485}"/>
                  </a:ext>
                </a:extLst>
              </p:cNvPr>
              <p:cNvSpPr/>
              <p:nvPr/>
            </p:nvSpPr>
            <p:spPr>
              <a:xfrm>
                <a:off x="7392176" y="3727239"/>
                <a:ext cx="985836" cy="944539"/>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2444E"/>
                  </a:solidFill>
                  <a:effectLst/>
                  <a:uLnTx/>
                  <a:uFillTx/>
                  <a:latin typeface="Arial"/>
                  <a:ea typeface="+mn-ea"/>
                  <a:cs typeface="+mn-cs"/>
                </a:endParaRPr>
              </a:p>
            </p:txBody>
          </p:sp>
          <p:pic>
            <p:nvPicPr>
              <p:cNvPr id="23" name="Graphic 22" descr="Skeleton">
                <a:extLst>
                  <a:ext uri="{FF2B5EF4-FFF2-40B4-BE49-F238E27FC236}">
                    <a16:creationId xmlns:a16="http://schemas.microsoft.com/office/drawing/2014/main" id="{87E26423-79A5-4C54-804C-544B349BA11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80749" y="3800284"/>
                <a:ext cx="778861" cy="778861"/>
              </a:xfrm>
              <a:prstGeom prst="rect">
                <a:avLst/>
              </a:prstGeom>
            </p:spPr>
          </p:pic>
        </p:grpSp>
      </p:grpSp>
      <p:grpSp>
        <p:nvGrpSpPr>
          <p:cNvPr id="3" name="Group 2">
            <a:extLst>
              <a:ext uri="{FF2B5EF4-FFF2-40B4-BE49-F238E27FC236}">
                <a16:creationId xmlns:a16="http://schemas.microsoft.com/office/drawing/2014/main" id="{41704D2D-90DA-41BB-AF92-77E565094319}"/>
              </a:ext>
            </a:extLst>
          </p:cNvPr>
          <p:cNvGrpSpPr/>
          <p:nvPr/>
        </p:nvGrpSpPr>
        <p:grpSpPr>
          <a:xfrm>
            <a:off x="391990" y="4665753"/>
            <a:ext cx="1476759" cy="1681129"/>
            <a:chOff x="391990" y="4729253"/>
            <a:chExt cx="1476759" cy="1681129"/>
          </a:xfrm>
        </p:grpSpPr>
        <p:grpSp>
          <p:nvGrpSpPr>
            <p:cNvPr id="123" name="Group 122">
              <a:extLst>
                <a:ext uri="{FF2B5EF4-FFF2-40B4-BE49-F238E27FC236}">
                  <a16:creationId xmlns:a16="http://schemas.microsoft.com/office/drawing/2014/main" id="{51114A94-1952-4D73-B3FE-90E368FDCAD3}"/>
                </a:ext>
              </a:extLst>
            </p:cNvPr>
            <p:cNvGrpSpPr/>
            <p:nvPr/>
          </p:nvGrpSpPr>
          <p:grpSpPr>
            <a:xfrm rot="665029">
              <a:off x="391990" y="4729253"/>
              <a:ext cx="1476759" cy="1681129"/>
              <a:chOff x="1351472" y="2634445"/>
              <a:chExt cx="1476759" cy="1681129"/>
            </a:xfrm>
          </p:grpSpPr>
          <p:sp>
            <p:nvSpPr>
              <p:cNvPr id="124" name="Rectangle 123">
                <a:extLst>
                  <a:ext uri="{FF2B5EF4-FFF2-40B4-BE49-F238E27FC236}">
                    <a16:creationId xmlns:a16="http://schemas.microsoft.com/office/drawing/2014/main" id="{B21C0400-4F3A-441C-ADB8-56DABA4FC014}"/>
                  </a:ext>
                </a:extLst>
              </p:cNvPr>
              <p:cNvSpPr/>
              <p:nvPr/>
            </p:nvSpPr>
            <p:spPr>
              <a:xfrm rot="18257619">
                <a:off x="1366939" y="2854281"/>
                <a:ext cx="1489002" cy="1433583"/>
              </a:xfrm>
              <a:prstGeom prst="rect">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1FAF98DA-9FC3-4E3C-8D91-C92249BB8CEF}"/>
                  </a:ext>
                </a:extLst>
              </p:cNvPr>
              <p:cNvSpPr/>
              <p:nvPr/>
            </p:nvSpPr>
            <p:spPr>
              <a:xfrm rot="18257619">
                <a:off x="1323763" y="2662154"/>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1" name="Rectangle 140">
              <a:extLst>
                <a:ext uri="{FF2B5EF4-FFF2-40B4-BE49-F238E27FC236}">
                  <a16:creationId xmlns:a16="http://schemas.microsoft.com/office/drawing/2014/main" id="{38F27EB9-16BC-4912-AF7E-F35F6CBDC280}"/>
                </a:ext>
              </a:extLst>
            </p:cNvPr>
            <p:cNvSpPr/>
            <p:nvPr/>
          </p:nvSpPr>
          <p:spPr>
            <a:xfrm>
              <a:off x="590728" y="4789998"/>
              <a:ext cx="98920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Personal safety </a:t>
              </a:r>
            </a:p>
          </p:txBody>
        </p:sp>
        <p:grpSp>
          <p:nvGrpSpPr>
            <p:cNvPr id="142" name="Group 141">
              <a:extLst>
                <a:ext uri="{FF2B5EF4-FFF2-40B4-BE49-F238E27FC236}">
                  <a16:creationId xmlns:a16="http://schemas.microsoft.com/office/drawing/2014/main" id="{17BFC645-B8AD-487B-8825-AF7BC540EBCA}"/>
                </a:ext>
              </a:extLst>
            </p:cNvPr>
            <p:cNvGrpSpPr/>
            <p:nvPr/>
          </p:nvGrpSpPr>
          <p:grpSpPr>
            <a:xfrm>
              <a:off x="714030" y="5264776"/>
              <a:ext cx="792000" cy="792000"/>
              <a:chOff x="2312671" y="2282967"/>
              <a:chExt cx="909197" cy="1118085"/>
            </a:xfrm>
          </p:grpSpPr>
          <p:sp>
            <p:nvSpPr>
              <p:cNvPr id="143" name="Oval 142">
                <a:extLst>
                  <a:ext uri="{FF2B5EF4-FFF2-40B4-BE49-F238E27FC236}">
                    <a16:creationId xmlns:a16="http://schemas.microsoft.com/office/drawing/2014/main" id="{7AE7CE73-57B1-4143-94A0-9D7052227132}"/>
                  </a:ext>
                </a:extLst>
              </p:cNvPr>
              <p:cNvSpPr/>
              <p:nvPr/>
            </p:nvSpPr>
            <p:spPr>
              <a:xfrm>
                <a:off x="2312671" y="2282967"/>
                <a:ext cx="909197" cy="1118085"/>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12444E"/>
                  </a:solidFill>
                  <a:effectLst/>
                  <a:uLnTx/>
                  <a:uFillTx/>
                  <a:latin typeface="Arial"/>
                  <a:ea typeface="+mn-ea"/>
                  <a:cs typeface="+mn-cs"/>
                </a:endParaRPr>
              </a:p>
            </p:txBody>
          </p:sp>
          <p:pic>
            <p:nvPicPr>
              <p:cNvPr id="144" name="Graphic 143" descr="Heart with pulse">
                <a:extLst>
                  <a:ext uri="{FF2B5EF4-FFF2-40B4-BE49-F238E27FC236}">
                    <a16:creationId xmlns:a16="http://schemas.microsoft.com/office/drawing/2014/main" id="{BE4AE360-404C-403D-A4C0-718431BDF8D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73237" y="2496677"/>
                <a:ext cx="799772" cy="799772"/>
              </a:xfrm>
              <a:prstGeom prst="rect">
                <a:avLst/>
              </a:prstGeom>
            </p:spPr>
          </p:pic>
        </p:grpSp>
      </p:grpSp>
      <p:grpSp>
        <p:nvGrpSpPr>
          <p:cNvPr id="4" name="Group 3">
            <a:extLst>
              <a:ext uri="{FF2B5EF4-FFF2-40B4-BE49-F238E27FC236}">
                <a16:creationId xmlns:a16="http://schemas.microsoft.com/office/drawing/2014/main" id="{10D09246-E7BA-4EEE-9E4E-9BFE47BF7919}"/>
              </a:ext>
            </a:extLst>
          </p:cNvPr>
          <p:cNvGrpSpPr/>
          <p:nvPr/>
        </p:nvGrpSpPr>
        <p:grpSpPr>
          <a:xfrm>
            <a:off x="2696477" y="4674858"/>
            <a:ext cx="1476760" cy="1662918"/>
            <a:chOff x="2736525" y="4769370"/>
            <a:chExt cx="1476760" cy="1662918"/>
          </a:xfrm>
        </p:grpSpPr>
        <p:grpSp>
          <p:nvGrpSpPr>
            <p:cNvPr id="120" name="Group 119">
              <a:extLst>
                <a:ext uri="{FF2B5EF4-FFF2-40B4-BE49-F238E27FC236}">
                  <a16:creationId xmlns:a16="http://schemas.microsoft.com/office/drawing/2014/main" id="{D3F025BF-05FF-4A8A-B7ED-84197B1BD4C1}"/>
                </a:ext>
              </a:extLst>
            </p:cNvPr>
            <p:cNvGrpSpPr/>
            <p:nvPr/>
          </p:nvGrpSpPr>
          <p:grpSpPr>
            <a:xfrm rot="671322">
              <a:off x="2736525" y="4769370"/>
              <a:ext cx="1476760" cy="1662918"/>
              <a:chOff x="4954179" y="2198628"/>
              <a:chExt cx="1476760" cy="1662918"/>
            </a:xfrm>
          </p:grpSpPr>
          <p:sp>
            <p:nvSpPr>
              <p:cNvPr id="121" name="Rectangle 120">
                <a:extLst>
                  <a:ext uri="{FF2B5EF4-FFF2-40B4-BE49-F238E27FC236}">
                    <a16:creationId xmlns:a16="http://schemas.microsoft.com/office/drawing/2014/main" id="{6547BB1D-9C20-48D1-BCC8-CF9355290474}"/>
                  </a:ext>
                </a:extLst>
              </p:cNvPr>
              <p:cNvSpPr/>
              <p:nvPr/>
            </p:nvSpPr>
            <p:spPr>
              <a:xfrm rot="18257619">
                <a:off x="4926470" y="2226337"/>
                <a:ext cx="1489002" cy="1433583"/>
              </a:xfrm>
              <a:prstGeom prst="rect">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CE2FE13B-97C8-4BBF-B2DD-860C7992AED2}"/>
                  </a:ext>
                </a:extLst>
              </p:cNvPr>
              <p:cNvSpPr/>
              <p:nvPr/>
            </p:nvSpPr>
            <p:spPr>
              <a:xfrm rot="18257619">
                <a:off x="4969647" y="2400253"/>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5" name="Rectangle 144">
              <a:extLst>
                <a:ext uri="{FF2B5EF4-FFF2-40B4-BE49-F238E27FC236}">
                  <a16:creationId xmlns:a16="http://schemas.microsoft.com/office/drawing/2014/main" id="{737F381A-B639-48A1-BCD1-541A5BF6A7B6}"/>
                </a:ext>
              </a:extLst>
            </p:cNvPr>
            <p:cNvSpPr/>
            <p:nvPr/>
          </p:nvSpPr>
          <p:spPr>
            <a:xfrm>
              <a:off x="2960508" y="5026903"/>
              <a:ext cx="103701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2444E"/>
                  </a:solidFill>
                  <a:latin typeface="Arial Nova" panose="020B0504020202020204" pitchFamily="34" charset="0"/>
                </a:rPr>
                <a:t>F</a:t>
              </a:r>
              <a:r>
                <a:rPr kumimoji="0" lang="en-GB" sz="1200" b="1" i="0" u="none" strike="noStrike" kern="1200" cap="none" spc="0" normalizeH="0" baseline="0" noProof="0" dirty="0" err="1">
                  <a:ln>
                    <a:noFill/>
                  </a:ln>
                  <a:solidFill>
                    <a:srgbClr val="12444E"/>
                  </a:solidFill>
                  <a:effectLst/>
                  <a:uLnTx/>
                  <a:uFillTx/>
                  <a:latin typeface="Arial Nova" panose="020B0504020202020204" pitchFamily="34" charset="0"/>
                  <a:ea typeface="+mn-ea"/>
                  <a:cs typeface="+mn-cs"/>
                </a:rPr>
                <a:t>riendships</a:t>
              </a:r>
              <a:endPar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endParaRPr>
            </a:p>
          </p:txBody>
        </p:sp>
        <p:grpSp>
          <p:nvGrpSpPr>
            <p:cNvPr id="146" name="Group 145">
              <a:extLst>
                <a:ext uri="{FF2B5EF4-FFF2-40B4-BE49-F238E27FC236}">
                  <a16:creationId xmlns:a16="http://schemas.microsoft.com/office/drawing/2014/main" id="{C1AA5322-EAC2-494E-BC5E-6B7437FB3206}"/>
                </a:ext>
              </a:extLst>
            </p:cNvPr>
            <p:cNvGrpSpPr/>
            <p:nvPr/>
          </p:nvGrpSpPr>
          <p:grpSpPr>
            <a:xfrm>
              <a:off x="3014187" y="5423313"/>
              <a:ext cx="860353" cy="774275"/>
              <a:chOff x="288366" y="1941015"/>
              <a:chExt cx="985836" cy="944539"/>
            </a:xfrm>
          </p:grpSpPr>
          <p:sp>
            <p:nvSpPr>
              <p:cNvPr id="147" name="Oval 146">
                <a:extLst>
                  <a:ext uri="{FF2B5EF4-FFF2-40B4-BE49-F238E27FC236}">
                    <a16:creationId xmlns:a16="http://schemas.microsoft.com/office/drawing/2014/main" id="{DBE422B3-8EA3-4044-8E02-13D9058821D1}"/>
                  </a:ext>
                </a:extLst>
              </p:cNvPr>
              <p:cNvSpPr/>
              <p:nvPr/>
            </p:nvSpPr>
            <p:spPr>
              <a:xfrm>
                <a:off x="288366" y="1941015"/>
                <a:ext cx="985836" cy="944539"/>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12444E"/>
                  </a:solidFill>
                  <a:effectLst/>
                  <a:uLnTx/>
                  <a:uFillTx/>
                  <a:latin typeface="Arial"/>
                  <a:ea typeface="+mn-ea"/>
                  <a:cs typeface="+mn-cs"/>
                </a:endParaRPr>
              </a:p>
            </p:txBody>
          </p:sp>
          <p:pic>
            <p:nvPicPr>
              <p:cNvPr id="148" name="Graphic 147" descr="Boardroom">
                <a:extLst>
                  <a:ext uri="{FF2B5EF4-FFF2-40B4-BE49-F238E27FC236}">
                    <a16:creationId xmlns:a16="http://schemas.microsoft.com/office/drawing/2014/main" id="{4CE8CB0D-47CC-4D15-B570-53EE8054CE8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64396" y="2027712"/>
                <a:ext cx="833776" cy="833776"/>
              </a:xfrm>
              <a:prstGeom prst="rect">
                <a:avLst/>
              </a:prstGeom>
            </p:spPr>
          </p:pic>
        </p:grpSp>
      </p:grpSp>
      <p:grpSp>
        <p:nvGrpSpPr>
          <p:cNvPr id="5" name="Group 4">
            <a:extLst>
              <a:ext uri="{FF2B5EF4-FFF2-40B4-BE49-F238E27FC236}">
                <a16:creationId xmlns:a16="http://schemas.microsoft.com/office/drawing/2014/main" id="{86F64860-E789-4001-A8C3-B2CE19206A79}"/>
              </a:ext>
            </a:extLst>
          </p:cNvPr>
          <p:cNvGrpSpPr/>
          <p:nvPr/>
        </p:nvGrpSpPr>
        <p:grpSpPr>
          <a:xfrm>
            <a:off x="4974264" y="4673577"/>
            <a:ext cx="1476760" cy="1665481"/>
            <a:chOff x="4945112" y="4580347"/>
            <a:chExt cx="1476760" cy="1665481"/>
          </a:xfrm>
        </p:grpSpPr>
        <p:grpSp>
          <p:nvGrpSpPr>
            <p:cNvPr id="126" name="Group 125">
              <a:extLst>
                <a:ext uri="{FF2B5EF4-FFF2-40B4-BE49-F238E27FC236}">
                  <a16:creationId xmlns:a16="http://schemas.microsoft.com/office/drawing/2014/main" id="{38611CC5-1931-47B6-8162-B19784AACB0C}"/>
                </a:ext>
              </a:extLst>
            </p:cNvPr>
            <p:cNvGrpSpPr/>
            <p:nvPr/>
          </p:nvGrpSpPr>
          <p:grpSpPr>
            <a:xfrm rot="11506026">
              <a:off x="4945112" y="4582910"/>
              <a:ext cx="1476760" cy="1662918"/>
              <a:chOff x="4954179" y="2198628"/>
              <a:chExt cx="1476760" cy="1662918"/>
            </a:xfrm>
          </p:grpSpPr>
          <p:sp>
            <p:nvSpPr>
              <p:cNvPr id="127" name="Rectangle 126">
                <a:extLst>
                  <a:ext uri="{FF2B5EF4-FFF2-40B4-BE49-F238E27FC236}">
                    <a16:creationId xmlns:a16="http://schemas.microsoft.com/office/drawing/2014/main" id="{D7DC034D-5EC7-4E39-996F-1B40F21CD29C}"/>
                  </a:ext>
                </a:extLst>
              </p:cNvPr>
              <p:cNvSpPr/>
              <p:nvPr/>
            </p:nvSpPr>
            <p:spPr>
              <a:xfrm rot="18257619">
                <a:off x="4926470" y="2226337"/>
                <a:ext cx="1489002" cy="1433583"/>
              </a:xfrm>
              <a:prstGeom prst="rect">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2A4D70AD-CCB1-44D6-9C28-FCB08DFCB25A}"/>
                  </a:ext>
                </a:extLst>
              </p:cNvPr>
              <p:cNvSpPr/>
              <p:nvPr/>
            </p:nvSpPr>
            <p:spPr>
              <a:xfrm rot="18257619">
                <a:off x="4969647" y="2400253"/>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9" name="Rectangle 148">
              <a:extLst>
                <a:ext uri="{FF2B5EF4-FFF2-40B4-BE49-F238E27FC236}">
                  <a16:creationId xmlns:a16="http://schemas.microsoft.com/office/drawing/2014/main" id="{715E88B5-E6A4-4244-A381-9971307B803D}"/>
                </a:ext>
              </a:extLst>
            </p:cNvPr>
            <p:cNvSpPr/>
            <p:nvPr/>
          </p:nvSpPr>
          <p:spPr>
            <a:xfrm>
              <a:off x="5044051" y="4580347"/>
              <a:ext cx="127167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Leisure activities </a:t>
              </a:r>
            </a:p>
          </p:txBody>
        </p:sp>
        <p:grpSp>
          <p:nvGrpSpPr>
            <p:cNvPr id="150" name="Group 149">
              <a:extLst>
                <a:ext uri="{FF2B5EF4-FFF2-40B4-BE49-F238E27FC236}">
                  <a16:creationId xmlns:a16="http://schemas.microsoft.com/office/drawing/2014/main" id="{59340AD8-3931-4557-9510-63136B4DBB73}"/>
                </a:ext>
              </a:extLst>
            </p:cNvPr>
            <p:cNvGrpSpPr/>
            <p:nvPr/>
          </p:nvGrpSpPr>
          <p:grpSpPr>
            <a:xfrm>
              <a:off x="5255943" y="5099654"/>
              <a:ext cx="840743" cy="766936"/>
              <a:chOff x="617099" y="3670134"/>
              <a:chExt cx="985836" cy="944539"/>
            </a:xfrm>
          </p:grpSpPr>
          <p:sp>
            <p:nvSpPr>
              <p:cNvPr id="151" name="Oval 150">
                <a:extLst>
                  <a:ext uri="{FF2B5EF4-FFF2-40B4-BE49-F238E27FC236}">
                    <a16:creationId xmlns:a16="http://schemas.microsoft.com/office/drawing/2014/main" id="{11ABE8FC-8CD8-4838-AA97-CE7EE8644B67}"/>
                  </a:ext>
                </a:extLst>
              </p:cNvPr>
              <p:cNvSpPr/>
              <p:nvPr/>
            </p:nvSpPr>
            <p:spPr>
              <a:xfrm>
                <a:off x="617099" y="3670134"/>
                <a:ext cx="985836" cy="944539"/>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12444E"/>
                  </a:solidFill>
                  <a:effectLst/>
                  <a:uLnTx/>
                  <a:uFillTx/>
                  <a:latin typeface="Arial"/>
                  <a:ea typeface="+mn-ea"/>
                  <a:cs typeface="+mn-cs"/>
                </a:endParaRPr>
              </a:p>
            </p:txBody>
          </p:sp>
          <p:pic>
            <p:nvPicPr>
              <p:cNvPr id="152" name="Graphic 151" descr="Cycling">
                <a:extLst>
                  <a:ext uri="{FF2B5EF4-FFF2-40B4-BE49-F238E27FC236}">
                    <a16:creationId xmlns:a16="http://schemas.microsoft.com/office/drawing/2014/main" id="{399B464C-9B61-45A9-B1D2-4FF5539E713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43254" y="3767546"/>
                <a:ext cx="708932" cy="708932"/>
              </a:xfrm>
              <a:prstGeom prst="rect">
                <a:avLst/>
              </a:prstGeom>
            </p:spPr>
          </p:pic>
        </p:grpSp>
      </p:grpSp>
      <p:grpSp>
        <p:nvGrpSpPr>
          <p:cNvPr id="16" name="Group 15">
            <a:extLst>
              <a:ext uri="{FF2B5EF4-FFF2-40B4-BE49-F238E27FC236}">
                <a16:creationId xmlns:a16="http://schemas.microsoft.com/office/drawing/2014/main" id="{691A02C8-3737-407D-AD86-B793FF50F276}"/>
              </a:ext>
            </a:extLst>
          </p:cNvPr>
          <p:cNvGrpSpPr/>
          <p:nvPr/>
        </p:nvGrpSpPr>
        <p:grpSpPr>
          <a:xfrm>
            <a:off x="6100671" y="3105008"/>
            <a:ext cx="1476760" cy="1662918"/>
            <a:chOff x="6128952" y="3151993"/>
            <a:chExt cx="1476760" cy="1662918"/>
          </a:xfrm>
        </p:grpSpPr>
        <p:grpSp>
          <p:nvGrpSpPr>
            <p:cNvPr id="117" name="Group 116">
              <a:extLst>
                <a:ext uri="{FF2B5EF4-FFF2-40B4-BE49-F238E27FC236}">
                  <a16:creationId xmlns:a16="http://schemas.microsoft.com/office/drawing/2014/main" id="{3AC3E621-CCB3-4403-99A6-A8D5635A8361}"/>
                </a:ext>
              </a:extLst>
            </p:cNvPr>
            <p:cNvGrpSpPr/>
            <p:nvPr/>
          </p:nvGrpSpPr>
          <p:grpSpPr>
            <a:xfrm rot="671322">
              <a:off x="6128952" y="3151993"/>
              <a:ext cx="1476760" cy="1662918"/>
              <a:chOff x="4954179" y="2198628"/>
              <a:chExt cx="1476760" cy="1662918"/>
            </a:xfrm>
          </p:grpSpPr>
          <p:sp>
            <p:nvSpPr>
              <p:cNvPr id="118" name="Rectangle 117">
                <a:extLst>
                  <a:ext uri="{FF2B5EF4-FFF2-40B4-BE49-F238E27FC236}">
                    <a16:creationId xmlns:a16="http://schemas.microsoft.com/office/drawing/2014/main" id="{7ECE1F6A-E3A9-4CE0-8992-28B6BEE92F23}"/>
                  </a:ext>
                </a:extLst>
              </p:cNvPr>
              <p:cNvSpPr/>
              <p:nvPr/>
            </p:nvSpPr>
            <p:spPr>
              <a:xfrm rot="18257619">
                <a:off x="4926470" y="2226337"/>
                <a:ext cx="1489002" cy="1433583"/>
              </a:xfrm>
              <a:prstGeom prst="rect">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C59E90EA-B899-4C2F-8253-FA98E41A17DA}"/>
                  </a:ext>
                </a:extLst>
              </p:cNvPr>
              <p:cNvSpPr/>
              <p:nvPr/>
            </p:nvSpPr>
            <p:spPr>
              <a:xfrm rot="18257619">
                <a:off x="4969647" y="2400253"/>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0" name="Rectangle 139">
              <a:extLst>
                <a:ext uri="{FF2B5EF4-FFF2-40B4-BE49-F238E27FC236}">
                  <a16:creationId xmlns:a16="http://schemas.microsoft.com/office/drawing/2014/main" id="{A3A150ED-351C-41D2-B857-C432BC4032E0}"/>
                </a:ext>
              </a:extLst>
            </p:cNvPr>
            <p:cNvSpPr/>
            <p:nvPr/>
          </p:nvSpPr>
          <p:spPr>
            <a:xfrm>
              <a:off x="6483841" y="3385877"/>
              <a:ext cx="80607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Mental health </a:t>
              </a:r>
            </a:p>
          </p:txBody>
        </p:sp>
        <p:grpSp>
          <p:nvGrpSpPr>
            <p:cNvPr id="153" name="Group 152">
              <a:extLst>
                <a:ext uri="{FF2B5EF4-FFF2-40B4-BE49-F238E27FC236}">
                  <a16:creationId xmlns:a16="http://schemas.microsoft.com/office/drawing/2014/main" id="{243F8729-FBB9-4E0C-905A-667F16B3E333}"/>
                </a:ext>
              </a:extLst>
            </p:cNvPr>
            <p:cNvGrpSpPr/>
            <p:nvPr/>
          </p:nvGrpSpPr>
          <p:grpSpPr>
            <a:xfrm>
              <a:off x="6501251" y="3875103"/>
              <a:ext cx="774251" cy="755686"/>
              <a:chOff x="3778522" y="1813101"/>
              <a:chExt cx="985836" cy="944539"/>
            </a:xfrm>
          </p:grpSpPr>
          <p:sp>
            <p:nvSpPr>
              <p:cNvPr id="154" name="Oval 153">
                <a:extLst>
                  <a:ext uri="{FF2B5EF4-FFF2-40B4-BE49-F238E27FC236}">
                    <a16:creationId xmlns:a16="http://schemas.microsoft.com/office/drawing/2014/main" id="{F8E61178-59F0-4C5B-8D51-3139139828F6}"/>
                  </a:ext>
                </a:extLst>
              </p:cNvPr>
              <p:cNvSpPr/>
              <p:nvPr/>
            </p:nvSpPr>
            <p:spPr>
              <a:xfrm>
                <a:off x="3778522" y="1813101"/>
                <a:ext cx="985836" cy="944539"/>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12444E"/>
                  </a:solidFill>
                  <a:effectLst/>
                  <a:uLnTx/>
                  <a:uFillTx/>
                  <a:latin typeface="Arial"/>
                  <a:ea typeface="+mn-ea"/>
                  <a:cs typeface="+mn-cs"/>
                </a:endParaRPr>
              </a:p>
            </p:txBody>
          </p:sp>
          <p:pic>
            <p:nvPicPr>
              <p:cNvPr id="155" name="Graphic 154" descr="Brain">
                <a:extLst>
                  <a:ext uri="{FF2B5EF4-FFF2-40B4-BE49-F238E27FC236}">
                    <a16:creationId xmlns:a16="http://schemas.microsoft.com/office/drawing/2014/main" id="{80C817B6-2378-4D39-9D7B-968A11D67BF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867041" y="1917626"/>
                <a:ext cx="735487" cy="735487"/>
              </a:xfrm>
              <a:prstGeom prst="rect">
                <a:avLst/>
              </a:prstGeom>
            </p:spPr>
          </p:pic>
        </p:grpSp>
      </p:grpSp>
      <p:grpSp>
        <p:nvGrpSpPr>
          <p:cNvPr id="8" name="Group 7">
            <a:extLst>
              <a:ext uri="{FF2B5EF4-FFF2-40B4-BE49-F238E27FC236}">
                <a16:creationId xmlns:a16="http://schemas.microsoft.com/office/drawing/2014/main" id="{C0393099-4628-49B2-A1BA-9EA630A80630}"/>
              </a:ext>
            </a:extLst>
          </p:cNvPr>
          <p:cNvGrpSpPr/>
          <p:nvPr/>
        </p:nvGrpSpPr>
        <p:grpSpPr>
          <a:xfrm>
            <a:off x="7254894" y="4674858"/>
            <a:ext cx="1476760" cy="1662918"/>
            <a:chOff x="7237891" y="4604926"/>
            <a:chExt cx="1476760" cy="1662918"/>
          </a:xfrm>
        </p:grpSpPr>
        <p:grpSp>
          <p:nvGrpSpPr>
            <p:cNvPr id="129" name="Group 128">
              <a:extLst>
                <a:ext uri="{FF2B5EF4-FFF2-40B4-BE49-F238E27FC236}">
                  <a16:creationId xmlns:a16="http://schemas.microsoft.com/office/drawing/2014/main" id="{1D5AEC94-3EFF-4F98-860D-62393DE5BC35}"/>
                </a:ext>
              </a:extLst>
            </p:cNvPr>
            <p:cNvGrpSpPr/>
            <p:nvPr/>
          </p:nvGrpSpPr>
          <p:grpSpPr>
            <a:xfrm rot="671322">
              <a:off x="7237891" y="4604926"/>
              <a:ext cx="1476760" cy="1662918"/>
              <a:chOff x="4954179" y="2198628"/>
              <a:chExt cx="1476760" cy="1662918"/>
            </a:xfrm>
          </p:grpSpPr>
          <p:sp>
            <p:nvSpPr>
              <p:cNvPr id="130" name="Rectangle 129">
                <a:extLst>
                  <a:ext uri="{FF2B5EF4-FFF2-40B4-BE49-F238E27FC236}">
                    <a16:creationId xmlns:a16="http://schemas.microsoft.com/office/drawing/2014/main" id="{E79F7D31-1D45-45A0-840D-FE0DF34EF789}"/>
                  </a:ext>
                </a:extLst>
              </p:cNvPr>
              <p:cNvSpPr/>
              <p:nvPr/>
            </p:nvSpPr>
            <p:spPr>
              <a:xfrm rot="18257619">
                <a:off x="4926470" y="2226337"/>
                <a:ext cx="1489002" cy="1433583"/>
              </a:xfrm>
              <a:prstGeom prst="rect">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5A0FA984-56A1-4C96-A4DF-3BD66ECD6968}"/>
                  </a:ext>
                </a:extLst>
              </p:cNvPr>
              <p:cNvSpPr/>
              <p:nvPr/>
            </p:nvSpPr>
            <p:spPr>
              <a:xfrm rot="18257619">
                <a:off x="4969647" y="2400253"/>
                <a:ext cx="1489002" cy="1433583"/>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6" name="Rectangle 155">
              <a:extLst>
                <a:ext uri="{FF2B5EF4-FFF2-40B4-BE49-F238E27FC236}">
                  <a16:creationId xmlns:a16="http://schemas.microsoft.com/office/drawing/2014/main" id="{55BBA11B-739E-481F-A74F-5909FB00A488}"/>
                </a:ext>
              </a:extLst>
            </p:cNvPr>
            <p:cNvSpPr/>
            <p:nvPr/>
          </p:nvSpPr>
          <p:spPr>
            <a:xfrm>
              <a:off x="7569568" y="4694588"/>
              <a:ext cx="84741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Job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2444E"/>
                  </a:solidFill>
                  <a:effectLst/>
                  <a:uLnTx/>
                  <a:uFillTx/>
                  <a:latin typeface="Arial Nova" panose="020B0504020202020204" pitchFamily="34" charset="0"/>
                  <a:ea typeface="+mn-ea"/>
                  <a:cs typeface="+mn-cs"/>
                </a:rPr>
                <a:t>situation </a:t>
              </a:r>
            </a:p>
          </p:txBody>
        </p:sp>
        <p:grpSp>
          <p:nvGrpSpPr>
            <p:cNvPr id="157" name="Group 156">
              <a:extLst>
                <a:ext uri="{FF2B5EF4-FFF2-40B4-BE49-F238E27FC236}">
                  <a16:creationId xmlns:a16="http://schemas.microsoft.com/office/drawing/2014/main" id="{137541AD-CA21-4CA8-8014-783FC07427E3}"/>
                </a:ext>
              </a:extLst>
            </p:cNvPr>
            <p:cNvGrpSpPr/>
            <p:nvPr/>
          </p:nvGrpSpPr>
          <p:grpSpPr>
            <a:xfrm>
              <a:off x="7527763" y="5271244"/>
              <a:ext cx="828328" cy="721789"/>
              <a:chOff x="692129" y="5506256"/>
              <a:chExt cx="1039905" cy="944539"/>
            </a:xfrm>
          </p:grpSpPr>
          <p:pic>
            <p:nvPicPr>
              <p:cNvPr id="158" name="Graphic 157" descr="Chef">
                <a:extLst>
                  <a:ext uri="{FF2B5EF4-FFF2-40B4-BE49-F238E27FC236}">
                    <a16:creationId xmlns:a16="http://schemas.microsoft.com/office/drawing/2014/main" id="{5330BFBD-3905-49C9-BF67-5CFC67783CDF}"/>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65577" y="5664371"/>
                <a:ext cx="666457" cy="666457"/>
              </a:xfrm>
              <a:prstGeom prst="rect">
                <a:avLst/>
              </a:prstGeom>
            </p:spPr>
          </p:pic>
          <p:pic>
            <p:nvPicPr>
              <p:cNvPr id="159" name="Graphic 158" descr="Welder">
                <a:extLst>
                  <a:ext uri="{FF2B5EF4-FFF2-40B4-BE49-F238E27FC236}">
                    <a16:creationId xmlns:a16="http://schemas.microsoft.com/office/drawing/2014/main" id="{93C79A60-8460-432B-A5DD-BD3E7841450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94396" y="5580587"/>
                <a:ext cx="720640" cy="720640"/>
              </a:xfrm>
              <a:prstGeom prst="rect">
                <a:avLst/>
              </a:prstGeom>
            </p:spPr>
          </p:pic>
          <p:sp>
            <p:nvSpPr>
              <p:cNvPr id="160" name="Oval 159">
                <a:extLst>
                  <a:ext uri="{FF2B5EF4-FFF2-40B4-BE49-F238E27FC236}">
                    <a16:creationId xmlns:a16="http://schemas.microsoft.com/office/drawing/2014/main" id="{ED840A60-E50C-4DB4-8FD8-78032237A894}"/>
                  </a:ext>
                </a:extLst>
              </p:cNvPr>
              <p:cNvSpPr/>
              <p:nvPr/>
            </p:nvSpPr>
            <p:spPr>
              <a:xfrm>
                <a:off x="692129" y="5506256"/>
                <a:ext cx="985836" cy="944539"/>
              </a:xfrm>
              <a:prstGeom prst="ellipse">
                <a:avLst/>
              </a:prstGeom>
              <a:noFill/>
              <a:ln w="57150">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12444E"/>
                  </a:solidFill>
                  <a:effectLst/>
                  <a:uLnTx/>
                  <a:uFillTx/>
                  <a:latin typeface="Arial"/>
                  <a:ea typeface="+mn-ea"/>
                  <a:cs typeface="+mn-cs"/>
                </a:endParaRPr>
              </a:p>
            </p:txBody>
          </p:sp>
        </p:grpSp>
      </p:grpSp>
    </p:spTree>
    <p:extLst>
      <p:ext uri="{BB962C8B-B14F-4D97-AF65-F5344CB8AC3E}">
        <p14:creationId xmlns:p14="http://schemas.microsoft.com/office/powerpoint/2010/main" val="171230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ECED5B-0023-4384-B532-75ED61661D37}"/>
              </a:ext>
            </a:extLst>
          </p:cNvPr>
          <p:cNvSpPr/>
          <p:nvPr/>
        </p:nvSpPr>
        <p:spPr>
          <a:xfrm>
            <a:off x="659461" y="670279"/>
            <a:ext cx="5779573" cy="3693319"/>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srgbClr val="3F3F3F"/>
                </a:solidFill>
                <a:effectLst/>
                <a:uLnTx/>
                <a:uFillTx/>
                <a:ea typeface="Calibri" panose="020F0502020204030204" pitchFamily="34" charset="0"/>
                <a:cs typeface="Times New Roman" panose="02020603050405020304" pitchFamily="18" charset="0"/>
              </a:rPr>
              <a:t>How satisfied are you</a:t>
            </a:r>
            <a:r>
              <a:rPr kumimoji="0" lang="en-GB" sz="1800" b="0" i="0" u="none" strike="noStrike" kern="1200" cap="none" spc="0" normalizeH="0" noProof="0" dirty="0">
                <a:ln>
                  <a:noFill/>
                </a:ln>
                <a:solidFill>
                  <a:srgbClr val="3F3F3F"/>
                </a:solidFill>
                <a:effectLst/>
                <a:uLnTx/>
                <a:uFillTx/>
                <a:ea typeface="Calibri" panose="020F0502020204030204" pitchFamily="34" charset="0"/>
                <a:cs typeface="Times New Roman" panose="02020603050405020304" pitchFamily="18" charset="0"/>
              </a:rPr>
              <a:t> with….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olidFill>
                  <a:srgbClr val="3F3F3F"/>
                </a:solidFill>
                <a:ea typeface="Calibri" panose="020F0502020204030204" pitchFamily="34" charset="0"/>
                <a:cs typeface="Times New Roman" panose="02020603050405020304" pitchFamily="18" charset="0"/>
              </a:rPr>
              <a:t>Y</a:t>
            </a:r>
            <a:r>
              <a:rPr kumimoji="0" lang="en-GB" sz="1800" b="0" i="0" u="none" strike="noStrike" kern="1200" cap="none" spc="0" normalizeH="0" noProof="0" dirty="0">
                <a:ln>
                  <a:noFill/>
                </a:ln>
                <a:solidFill>
                  <a:srgbClr val="3F3F3F"/>
                </a:solidFill>
                <a:effectLst/>
                <a:uLnTx/>
                <a:uFillTx/>
                <a:ea typeface="Calibri" panose="020F0502020204030204" pitchFamily="34" charset="0"/>
                <a:cs typeface="Times New Roman" panose="02020603050405020304" pitchFamily="18" charset="0"/>
              </a:rPr>
              <a:t>our mental health?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a:solidFill>
                  <a:srgbClr val="3F3F3F"/>
                </a:solidFill>
                <a:cs typeface="Times New Roman" panose="02020603050405020304" pitchFamily="18" charset="0"/>
              </a:rPr>
              <a:t>Your physical health?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dirty="0">
                <a:ln>
                  <a:noFill/>
                </a:ln>
                <a:solidFill>
                  <a:srgbClr val="3F3F3F"/>
                </a:solidFill>
                <a:effectLst/>
                <a:uLnTx/>
                <a:uFillTx/>
                <a:cs typeface="Times New Roman" panose="02020603050405020304" pitchFamily="18" charset="0"/>
              </a:rPr>
              <a:t>Your job</a:t>
            </a:r>
            <a:r>
              <a:rPr kumimoji="0" lang="en-GB" sz="1800" b="0" i="0" u="none" strike="noStrike" kern="1200" cap="none" spc="0" normalizeH="0" dirty="0">
                <a:ln>
                  <a:noFill/>
                </a:ln>
                <a:solidFill>
                  <a:srgbClr val="3F3F3F"/>
                </a:solidFill>
                <a:effectLst/>
                <a:uLnTx/>
                <a:uFillTx/>
                <a:cs typeface="Times New Roman" panose="02020603050405020304" pitchFamily="18" charset="0"/>
              </a:rPr>
              <a:t> situation?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noProof="0" dirty="0">
                <a:solidFill>
                  <a:srgbClr val="3F3F3F"/>
                </a:solidFill>
                <a:cs typeface="Times New Roman" panose="02020603050405020304" pitchFamily="18" charset="0"/>
              </a:rPr>
              <a:t>Your</a:t>
            </a:r>
            <a:r>
              <a:rPr lang="en-GB" noProof="0" dirty="0">
                <a:solidFill>
                  <a:srgbClr val="3F3F3F"/>
                </a:solidFill>
                <a:cs typeface="Times New Roman" panose="02020603050405020304" pitchFamily="18" charset="0"/>
              </a:rPr>
              <a:t> accommodation?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olidFill>
                  <a:srgbClr val="3F3F3F"/>
                </a:solidFill>
                <a:cs typeface="Times New Roman" panose="02020603050405020304" pitchFamily="18" charset="0"/>
              </a:rPr>
              <a:t>Your leisure activities?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a:solidFill>
                  <a:srgbClr val="3F3F3F"/>
                </a:solidFill>
                <a:cs typeface="Times New Roman" panose="02020603050405020304" pitchFamily="18" charset="0"/>
              </a:rPr>
              <a:t>Your relationships with your partner/family?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olidFill>
                  <a:srgbClr val="3F3F3F"/>
                </a:solidFill>
                <a:cs typeface="Times New Roman" panose="02020603050405020304" pitchFamily="18" charset="0"/>
              </a:rPr>
              <a:t>Your friendships?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a:solidFill>
                  <a:srgbClr val="3F3F3F"/>
                </a:solidFill>
                <a:cs typeface="Times New Roman" panose="02020603050405020304" pitchFamily="18" charset="0"/>
              </a:rPr>
              <a:t>Your personal safety?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olidFill>
                  <a:srgbClr val="3F3F3F"/>
                </a:solidFill>
                <a:cs typeface="Times New Roman" panose="02020603050405020304" pitchFamily="18" charset="0"/>
              </a:rPr>
              <a:t>Your medication?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noProof="0" dirty="0">
                <a:solidFill>
                  <a:srgbClr val="3F3F3F"/>
                </a:solidFill>
                <a:cs typeface="Times New Roman" panose="02020603050405020304" pitchFamily="18" charset="0"/>
              </a:rPr>
              <a:t>he practical help you receive?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olidFill>
                  <a:srgbClr val="3F3F3F"/>
                </a:solidFill>
                <a:cs typeface="Times New Roman" panose="02020603050405020304" pitchFamily="18" charset="0"/>
              </a:rPr>
              <a:t>Your meeting with your mental health professionals? </a:t>
            </a:r>
            <a:endParaRPr lang="en-GB" noProof="0" dirty="0">
              <a:solidFill>
                <a:srgbClr val="3F3F3F"/>
              </a:solidFill>
              <a:cs typeface="Times New Roman" panose="02020603050405020304" pitchFamily="18" charset="0"/>
            </a:endParaRPr>
          </a:p>
        </p:txBody>
      </p:sp>
      <p:sp>
        <p:nvSpPr>
          <p:cNvPr id="79" name="TextBox 78">
            <a:extLst>
              <a:ext uri="{FF2B5EF4-FFF2-40B4-BE49-F238E27FC236}">
                <a16:creationId xmlns:a16="http://schemas.microsoft.com/office/drawing/2014/main" id="{18F6048A-4232-4575-871B-B6581F691561}"/>
              </a:ext>
            </a:extLst>
          </p:cNvPr>
          <p:cNvSpPr txBox="1"/>
          <p:nvPr/>
        </p:nvSpPr>
        <p:spPr>
          <a:xfrm>
            <a:off x="7979638" y="-12048"/>
            <a:ext cx="2349500" cy="369332"/>
          </a:xfrm>
          <a:prstGeom prst="rect">
            <a:avLst/>
          </a:prstGeom>
          <a:noFill/>
        </p:spPr>
        <p:txBody>
          <a:bodyPr wrap="square" rtlCol="0">
            <a:spAutoFit/>
          </a:bodyPr>
          <a:lstStyle/>
          <a:p>
            <a:r>
              <a:rPr lang="en-GB" b="1" dirty="0">
                <a:solidFill>
                  <a:srgbClr val="12444E"/>
                </a:solidFill>
                <a:latin typeface="Arial Nova" panose="020B0504020202020204" pitchFamily="34" charset="0"/>
              </a:rPr>
              <a:t>Section 1 </a:t>
            </a:r>
          </a:p>
        </p:txBody>
      </p:sp>
      <p:sp>
        <p:nvSpPr>
          <p:cNvPr id="13" name="Rectangle 12">
            <a:extLst>
              <a:ext uri="{FF2B5EF4-FFF2-40B4-BE49-F238E27FC236}">
                <a16:creationId xmlns:a16="http://schemas.microsoft.com/office/drawing/2014/main" id="{0AE2591B-C0FD-45D6-A4EA-82134765CB29}"/>
              </a:ext>
            </a:extLst>
          </p:cNvPr>
          <p:cNvSpPr/>
          <p:nvPr/>
        </p:nvSpPr>
        <p:spPr>
          <a:xfrm>
            <a:off x="0" y="1"/>
            <a:ext cx="9144000" cy="5543444"/>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06B163C-1966-4F6D-851C-EE83299C994B}"/>
              </a:ext>
            </a:extLst>
          </p:cNvPr>
          <p:cNvSpPr/>
          <p:nvPr/>
        </p:nvSpPr>
        <p:spPr>
          <a:xfrm>
            <a:off x="0" y="5398509"/>
            <a:ext cx="9144000" cy="1453897"/>
          </a:xfrm>
          <a:prstGeom prst="rect">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Pentagon 2">
            <a:extLst>
              <a:ext uri="{FF2B5EF4-FFF2-40B4-BE49-F238E27FC236}">
                <a16:creationId xmlns:a16="http://schemas.microsoft.com/office/drawing/2014/main" id="{9EE9AAF0-EA39-4BB2-AE74-CEECCD469619}"/>
              </a:ext>
            </a:extLst>
          </p:cNvPr>
          <p:cNvSpPr/>
          <p:nvPr/>
        </p:nvSpPr>
        <p:spPr>
          <a:xfrm>
            <a:off x="-1" y="746654"/>
            <a:ext cx="6184800" cy="360000"/>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your mental health?</a:t>
            </a:r>
          </a:p>
        </p:txBody>
      </p:sp>
      <p:sp>
        <p:nvSpPr>
          <p:cNvPr id="19" name="Arrow: Pentagon 18">
            <a:extLst>
              <a:ext uri="{FF2B5EF4-FFF2-40B4-BE49-F238E27FC236}">
                <a16:creationId xmlns:a16="http://schemas.microsoft.com/office/drawing/2014/main" id="{FE92A5C6-AE02-444D-B3CD-F0DBCFC05CDE}"/>
              </a:ext>
            </a:extLst>
          </p:cNvPr>
          <p:cNvSpPr/>
          <p:nvPr/>
        </p:nvSpPr>
        <p:spPr>
          <a:xfrm>
            <a:off x="-1" y="1139517"/>
            <a:ext cx="6184800" cy="360000"/>
          </a:xfrm>
          <a:prstGeom prst="homePlate">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your physical health?</a:t>
            </a:r>
          </a:p>
        </p:txBody>
      </p:sp>
      <p:sp>
        <p:nvSpPr>
          <p:cNvPr id="20" name="Arrow: Pentagon 19">
            <a:extLst>
              <a:ext uri="{FF2B5EF4-FFF2-40B4-BE49-F238E27FC236}">
                <a16:creationId xmlns:a16="http://schemas.microsoft.com/office/drawing/2014/main" id="{169B2739-AC80-4BA3-80B4-C5D017C16D4B}"/>
              </a:ext>
            </a:extLst>
          </p:cNvPr>
          <p:cNvSpPr/>
          <p:nvPr/>
        </p:nvSpPr>
        <p:spPr>
          <a:xfrm>
            <a:off x="4034" y="1532380"/>
            <a:ext cx="6184800" cy="360000"/>
          </a:xfrm>
          <a:prstGeom prst="homePlate">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your job situation?</a:t>
            </a:r>
          </a:p>
        </p:txBody>
      </p:sp>
      <p:sp>
        <p:nvSpPr>
          <p:cNvPr id="21" name="Arrow: Pentagon 20">
            <a:extLst>
              <a:ext uri="{FF2B5EF4-FFF2-40B4-BE49-F238E27FC236}">
                <a16:creationId xmlns:a16="http://schemas.microsoft.com/office/drawing/2014/main" id="{7C18FBDE-B926-4C93-A6CE-43C72AA89F2D}"/>
              </a:ext>
            </a:extLst>
          </p:cNvPr>
          <p:cNvSpPr/>
          <p:nvPr/>
        </p:nvSpPr>
        <p:spPr>
          <a:xfrm>
            <a:off x="-1" y="1925243"/>
            <a:ext cx="6184800" cy="360000"/>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your accommodation?</a:t>
            </a:r>
          </a:p>
        </p:txBody>
      </p:sp>
      <p:sp>
        <p:nvSpPr>
          <p:cNvPr id="22" name="Arrow: Pentagon 21">
            <a:extLst>
              <a:ext uri="{FF2B5EF4-FFF2-40B4-BE49-F238E27FC236}">
                <a16:creationId xmlns:a16="http://schemas.microsoft.com/office/drawing/2014/main" id="{17F7EFF8-5641-4CD8-9D76-3127A4BADC5F}"/>
              </a:ext>
            </a:extLst>
          </p:cNvPr>
          <p:cNvSpPr/>
          <p:nvPr/>
        </p:nvSpPr>
        <p:spPr>
          <a:xfrm>
            <a:off x="-12661" y="2318106"/>
            <a:ext cx="6184800" cy="360000"/>
          </a:xfrm>
          <a:prstGeom prst="homePlate">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your leisure activities?</a:t>
            </a:r>
          </a:p>
        </p:txBody>
      </p:sp>
      <p:sp>
        <p:nvSpPr>
          <p:cNvPr id="23" name="Arrow: Pentagon 22">
            <a:extLst>
              <a:ext uri="{FF2B5EF4-FFF2-40B4-BE49-F238E27FC236}">
                <a16:creationId xmlns:a16="http://schemas.microsoft.com/office/drawing/2014/main" id="{E626ABAE-BD5B-4D53-9958-2AD59313E943}"/>
              </a:ext>
            </a:extLst>
          </p:cNvPr>
          <p:cNvSpPr/>
          <p:nvPr/>
        </p:nvSpPr>
        <p:spPr>
          <a:xfrm>
            <a:off x="4033" y="2710969"/>
            <a:ext cx="6184800" cy="360000"/>
          </a:xfrm>
          <a:prstGeom prst="homePlate">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your relationships with your partner/family?</a:t>
            </a:r>
          </a:p>
        </p:txBody>
      </p:sp>
      <p:sp>
        <p:nvSpPr>
          <p:cNvPr id="24" name="Arrow: Pentagon 23">
            <a:extLst>
              <a:ext uri="{FF2B5EF4-FFF2-40B4-BE49-F238E27FC236}">
                <a16:creationId xmlns:a16="http://schemas.microsoft.com/office/drawing/2014/main" id="{E8AF459B-D3FE-423B-B6DF-AEF6D0209FBD}"/>
              </a:ext>
            </a:extLst>
          </p:cNvPr>
          <p:cNvSpPr/>
          <p:nvPr/>
        </p:nvSpPr>
        <p:spPr>
          <a:xfrm>
            <a:off x="1" y="3103832"/>
            <a:ext cx="6184800" cy="360000"/>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your friendships?</a:t>
            </a:r>
          </a:p>
        </p:txBody>
      </p:sp>
      <p:sp>
        <p:nvSpPr>
          <p:cNvPr id="7" name="Rectangle 6">
            <a:extLst>
              <a:ext uri="{FF2B5EF4-FFF2-40B4-BE49-F238E27FC236}">
                <a16:creationId xmlns:a16="http://schemas.microsoft.com/office/drawing/2014/main" id="{B95B0F60-45E5-4BC2-AA32-8C86A27C3006}"/>
              </a:ext>
            </a:extLst>
          </p:cNvPr>
          <p:cNvSpPr/>
          <p:nvPr/>
        </p:nvSpPr>
        <p:spPr>
          <a:xfrm>
            <a:off x="2177143" y="5513846"/>
            <a:ext cx="7044541" cy="1200329"/>
          </a:xfrm>
          <a:prstGeom prst="rect">
            <a:avLst/>
          </a:prstGeom>
        </p:spPr>
        <p:txBody>
          <a:bodyPr wrap="square">
            <a:spAutoFit/>
          </a:bodyPr>
          <a:lstStyle/>
          <a:p>
            <a:pPr lvl="0">
              <a:defRPr/>
            </a:pPr>
            <a:r>
              <a:rPr lang="en-GB" b="1" dirty="0">
                <a:solidFill>
                  <a:srgbClr val="12444E"/>
                </a:solidFill>
              </a:rPr>
              <a:t>DIALOG can help facilitate a person-centred approach by supporting meaningful conversations between service users and the healthcare professional about what aspects of their lives are important to them.</a:t>
            </a:r>
          </a:p>
        </p:txBody>
      </p:sp>
      <p:pic>
        <p:nvPicPr>
          <p:cNvPr id="6" name="Graphic 5" descr="School boy">
            <a:extLst>
              <a:ext uri="{FF2B5EF4-FFF2-40B4-BE49-F238E27FC236}">
                <a16:creationId xmlns:a16="http://schemas.microsoft.com/office/drawing/2014/main" id="{900B16E1-1138-4A5E-A8A2-07B9D523CD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577" y="5827566"/>
            <a:ext cx="1095446" cy="1095446"/>
          </a:xfrm>
          <a:prstGeom prst="rect">
            <a:avLst/>
          </a:prstGeom>
        </p:spPr>
      </p:pic>
      <p:pic>
        <p:nvPicPr>
          <p:cNvPr id="9" name="Graphic 8" descr="School girl">
            <a:extLst>
              <a:ext uri="{FF2B5EF4-FFF2-40B4-BE49-F238E27FC236}">
                <a16:creationId xmlns:a16="http://schemas.microsoft.com/office/drawing/2014/main" id="{414917D2-1036-493B-9FBC-5D202BA4D2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0380" y="5760316"/>
            <a:ext cx="1141166" cy="1141166"/>
          </a:xfrm>
          <a:prstGeom prst="rect">
            <a:avLst/>
          </a:prstGeom>
        </p:spPr>
      </p:pic>
      <p:grpSp>
        <p:nvGrpSpPr>
          <p:cNvPr id="27" name="Group 26">
            <a:extLst>
              <a:ext uri="{FF2B5EF4-FFF2-40B4-BE49-F238E27FC236}">
                <a16:creationId xmlns:a16="http://schemas.microsoft.com/office/drawing/2014/main" id="{13BAD939-5481-4F44-BC17-823433EF08ED}"/>
              </a:ext>
            </a:extLst>
          </p:cNvPr>
          <p:cNvGrpSpPr/>
          <p:nvPr/>
        </p:nvGrpSpPr>
        <p:grpSpPr>
          <a:xfrm>
            <a:off x="494986" y="5398509"/>
            <a:ext cx="1095446" cy="1095446"/>
            <a:chOff x="-2401500" y="4954413"/>
            <a:chExt cx="1456620" cy="1456620"/>
          </a:xfrm>
        </p:grpSpPr>
        <p:pic>
          <p:nvPicPr>
            <p:cNvPr id="18" name="Graphic 17" descr="Chat">
              <a:extLst>
                <a:ext uri="{FF2B5EF4-FFF2-40B4-BE49-F238E27FC236}">
                  <a16:creationId xmlns:a16="http://schemas.microsoft.com/office/drawing/2014/main" id="{7DCD53F8-B02F-49C0-8A7C-D7261AB4F08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01500" y="4954413"/>
              <a:ext cx="1456620" cy="1456620"/>
            </a:xfrm>
            <a:prstGeom prst="rect">
              <a:avLst/>
            </a:prstGeom>
          </p:spPr>
        </p:pic>
        <p:pic>
          <p:nvPicPr>
            <p:cNvPr id="26" name="Graphic 25" descr="Chef">
              <a:extLst>
                <a:ext uri="{FF2B5EF4-FFF2-40B4-BE49-F238E27FC236}">
                  <a16:creationId xmlns:a16="http://schemas.microsoft.com/office/drawing/2014/main" id="{BBC42848-A64D-44C9-9007-A71986E3A9A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7286" y="5537383"/>
              <a:ext cx="445865" cy="445865"/>
            </a:xfrm>
            <a:prstGeom prst="rect">
              <a:avLst/>
            </a:prstGeom>
          </p:spPr>
        </p:pic>
      </p:grpSp>
      <p:sp>
        <p:nvSpPr>
          <p:cNvPr id="36" name="Arrow: Pentagon 35">
            <a:extLst>
              <a:ext uri="{FF2B5EF4-FFF2-40B4-BE49-F238E27FC236}">
                <a16:creationId xmlns:a16="http://schemas.microsoft.com/office/drawing/2014/main" id="{B5F1B93F-02C1-4BDB-96AA-BEA7F2DCFEA3}"/>
              </a:ext>
            </a:extLst>
          </p:cNvPr>
          <p:cNvSpPr/>
          <p:nvPr/>
        </p:nvSpPr>
        <p:spPr>
          <a:xfrm>
            <a:off x="1" y="-5134"/>
            <a:ext cx="3657599" cy="468582"/>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Nova" panose="020B0604020202020204" pitchFamily="34" charset="0"/>
                <a:ea typeface="+mn-ea"/>
                <a:cs typeface="+mn-cs"/>
              </a:rPr>
              <a:t>How to rate DIALOG </a:t>
            </a:r>
          </a:p>
        </p:txBody>
      </p:sp>
      <p:sp>
        <p:nvSpPr>
          <p:cNvPr id="37" name="Arrow: Pentagon 36">
            <a:extLst>
              <a:ext uri="{FF2B5EF4-FFF2-40B4-BE49-F238E27FC236}">
                <a16:creationId xmlns:a16="http://schemas.microsoft.com/office/drawing/2014/main" id="{4BE90B78-1692-4AF4-87F9-6AC056DB1EBB}"/>
              </a:ext>
            </a:extLst>
          </p:cNvPr>
          <p:cNvSpPr/>
          <p:nvPr/>
        </p:nvSpPr>
        <p:spPr>
          <a:xfrm>
            <a:off x="1" y="3496695"/>
            <a:ext cx="6184800" cy="360000"/>
          </a:xfrm>
          <a:prstGeom prst="homePlate">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your personal safety?</a:t>
            </a:r>
          </a:p>
        </p:txBody>
      </p:sp>
      <p:sp>
        <p:nvSpPr>
          <p:cNvPr id="40" name="Arrow: Pentagon 22">
            <a:extLst>
              <a:ext uri="{FF2B5EF4-FFF2-40B4-BE49-F238E27FC236}">
                <a16:creationId xmlns:a16="http://schemas.microsoft.com/office/drawing/2014/main" id="{E626ABAE-BD5B-4D53-9958-2AD59313E943}"/>
              </a:ext>
            </a:extLst>
          </p:cNvPr>
          <p:cNvSpPr/>
          <p:nvPr/>
        </p:nvSpPr>
        <p:spPr>
          <a:xfrm>
            <a:off x="-12661" y="3936693"/>
            <a:ext cx="6184800" cy="360000"/>
          </a:xfrm>
          <a:prstGeom prst="homePlate">
            <a:avLst/>
          </a:prstGeom>
          <a:solidFill>
            <a:srgbClr val="12444E"/>
          </a:solidFill>
          <a:ln>
            <a:solidFill>
              <a:srgbClr val="124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your medication?</a:t>
            </a:r>
          </a:p>
        </p:txBody>
      </p:sp>
      <p:sp>
        <p:nvSpPr>
          <p:cNvPr id="41" name="Arrow: Pentagon 23">
            <a:extLst>
              <a:ext uri="{FF2B5EF4-FFF2-40B4-BE49-F238E27FC236}">
                <a16:creationId xmlns:a16="http://schemas.microsoft.com/office/drawing/2014/main" id="{E8AF459B-D3FE-423B-B6DF-AEF6D0209FBD}"/>
              </a:ext>
            </a:extLst>
          </p:cNvPr>
          <p:cNvSpPr/>
          <p:nvPr/>
        </p:nvSpPr>
        <p:spPr>
          <a:xfrm>
            <a:off x="-12660" y="4329556"/>
            <a:ext cx="6184800" cy="360000"/>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the practical help you receive?</a:t>
            </a:r>
          </a:p>
        </p:txBody>
      </p:sp>
      <p:sp>
        <p:nvSpPr>
          <p:cNvPr id="42" name="Arrow: Pentagon 36">
            <a:extLst>
              <a:ext uri="{FF2B5EF4-FFF2-40B4-BE49-F238E27FC236}">
                <a16:creationId xmlns:a16="http://schemas.microsoft.com/office/drawing/2014/main" id="{4BE90B78-1692-4AF4-87F9-6AC056DB1EBB}"/>
              </a:ext>
            </a:extLst>
          </p:cNvPr>
          <p:cNvSpPr/>
          <p:nvPr/>
        </p:nvSpPr>
        <p:spPr>
          <a:xfrm>
            <a:off x="0" y="4722423"/>
            <a:ext cx="6184800" cy="360000"/>
          </a:xfrm>
          <a:prstGeom prst="homePlate">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How satisfied are you with your meetings with mental health professionals?</a:t>
            </a:r>
          </a:p>
        </p:txBody>
      </p:sp>
      <p:sp>
        <p:nvSpPr>
          <p:cNvPr id="10" name="Right Brace 9"/>
          <p:cNvSpPr/>
          <p:nvPr/>
        </p:nvSpPr>
        <p:spPr>
          <a:xfrm>
            <a:off x="6172202" y="698561"/>
            <a:ext cx="424543" cy="3167526"/>
          </a:xfrm>
          <a:prstGeom prst="rightBrace">
            <a:avLst/>
          </a:prstGeom>
          <a:ln w="28575">
            <a:solidFill>
              <a:srgbClr val="124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p:cNvSpPr/>
          <p:nvPr/>
        </p:nvSpPr>
        <p:spPr>
          <a:xfrm>
            <a:off x="6788206" y="3632393"/>
            <a:ext cx="2242835" cy="1754326"/>
          </a:xfrm>
          <a:prstGeom prst="rect">
            <a:avLst/>
          </a:prstGeom>
        </p:spPr>
        <p:txBody>
          <a:bodyPr wrap="square">
            <a:spAutoFit/>
          </a:bodyPr>
          <a:lstStyle/>
          <a:p>
            <a:pPr lvl="0"/>
            <a:r>
              <a:rPr lang="en-GB" b="1" dirty="0">
                <a:solidFill>
                  <a:srgbClr val="12444E"/>
                </a:solidFill>
              </a:rPr>
              <a:t>…and the last three are about your treatment- these are referred to as ‘treatment domains’ </a:t>
            </a:r>
          </a:p>
        </p:txBody>
      </p:sp>
      <p:sp>
        <p:nvSpPr>
          <p:cNvPr id="44" name="Right Brace 43"/>
          <p:cNvSpPr/>
          <p:nvPr/>
        </p:nvSpPr>
        <p:spPr>
          <a:xfrm>
            <a:off x="6183086" y="3938111"/>
            <a:ext cx="424543" cy="1175918"/>
          </a:xfrm>
          <a:prstGeom prst="rightBrace">
            <a:avLst/>
          </a:prstGeom>
          <a:ln w="28575">
            <a:solidFill>
              <a:srgbClr val="124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ectangle 3"/>
          <p:cNvSpPr/>
          <p:nvPr/>
        </p:nvSpPr>
        <p:spPr>
          <a:xfrm>
            <a:off x="6755926" y="1257802"/>
            <a:ext cx="2275115" cy="1754326"/>
          </a:xfrm>
          <a:prstGeom prst="rect">
            <a:avLst/>
          </a:prstGeom>
        </p:spPr>
        <p:txBody>
          <a:bodyPr wrap="square">
            <a:spAutoFit/>
          </a:bodyPr>
          <a:lstStyle/>
          <a:p>
            <a:r>
              <a:rPr lang="en-GB" b="1" dirty="0">
                <a:solidFill>
                  <a:srgbClr val="12444E"/>
                </a:solidFill>
              </a:rPr>
              <a:t>The first eight questions cover different areas of a persons life- these are referred to as ‘life domains’ </a:t>
            </a:r>
          </a:p>
        </p:txBody>
      </p:sp>
    </p:spTree>
    <p:extLst>
      <p:ext uri="{BB962C8B-B14F-4D97-AF65-F5344CB8AC3E}">
        <p14:creationId xmlns:p14="http://schemas.microsoft.com/office/powerpoint/2010/main" val="146104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Pentagon 19">
            <a:extLst>
              <a:ext uri="{FF2B5EF4-FFF2-40B4-BE49-F238E27FC236}">
                <a16:creationId xmlns:a16="http://schemas.microsoft.com/office/drawing/2014/main" id="{E4ED82DA-ECDF-4591-BDCB-8B096D5C4701}"/>
              </a:ext>
            </a:extLst>
          </p:cNvPr>
          <p:cNvSpPr/>
          <p:nvPr/>
        </p:nvSpPr>
        <p:spPr>
          <a:xfrm>
            <a:off x="1" y="169041"/>
            <a:ext cx="4902200" cy="627373"/>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Nova" panose="020B0604020202020204" pitchFamily="34" charset="0"/>
                <a:ea typeface="+mn-ea"/>
                <a:cs typeface="+mn-cs"/>
              </a:rPr>
              <a:t>How to rate DIALOG </a:t>
            </a:r>
          </a:p>
        </p:txBody>
      </p:sp>
      <p:sp>
        <p:nvSpPr>
          <p:cNvPr id="47" name="Rectangle: Rounded Corners 46">
            <a:extLst>
              <a:ext uri="{FF2B5EF4-FFF2-40B4-BE49-F238E27FC236}">
                <a16:creationId xmlns:a16="http://schemas.microsoft.com/office/drawing/2014/main" id="{C90E2BD4-F1F3-4A82-AAD1-8A6EAC42C0EE}"/>
              </a:ext>
            </a:extLst>
          </p:cNvPr>
          <p:cNvSpPr/>
          <p:nvPr/>
        </p:nvSpPr>
        <p:spPr>
          <a:xfrm>
            <a:off x="590073" y="1349180"/>
            <a:ext cx="3607048" cy="2272866"/>
          </a:xfrm>
          <a:prstGeom prst="roundRect">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8" name="Graphic 47" descr="Paperclip">
            <a:extLst>
              <a:ext uri="{FF2B5EF4-FFF2-40B4-BE49-F238E27FC236}">
                <a16:creationId xmlns:a16="http://schemas.microsoft.com/office/drawing/2014/main" id="{5F7F80EC-6026-4C7C-B833-B3459C765C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7502" y="880590"/>
            <a:ext cx="937183" cy="937183"/>
          </a:xfrm>
          <a:prstGeom prst="rect">
            <a:avLst/>
          </a:prstGeom>
        </p:spPr>
      </p:pic>
      <p:sp>
        <p:nvSpPr>
          <p:cNvPr id="49" name="Rectangle 48">
            <a:extLst>
              <a:ext uri="{FF2B5EF4-FFF2-40B4-BE49-F238E27FC236}">
                <a16:creationId xmlns:a16="http://schemas.microsoft.com/office/drawing/2014/main" id="{1A398345-5328-4BC5-AD11-B45F447AF907}"/>
              </a:ext>
            </a:extLst>
          </p:cNvPr>
          <p:cNvSpPr/>
          <p:nvPr/>
        </p:nvSpPr>
        <p:spPr>
          <a:xfrm>
            <a:off x="839074" y="1868258"/>
            <a:ext cx="3148881"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F3F3F"/>
                </a:solidFill>
                <a:effectLst/>
                <a:uLnTx/>
                <a:uFillTx/>
                <a:latin typeface="Arial"/>
                <a:ea typeface="+mn-ea"/>
                <a:cs typeface="+mn-cs"/>
              </a:rPr>
              <a:t>The survey is designed to measure how a person rates their quality of life and experience of the care that they receive. </a:t>
            </a:r>
          </a:p>
        </p:txBody>
      </p:sp>
      <p:cxnSp>
        <p:nvCxnSpPr>
          <p:cNvPr id="3" name="Straight Connector 2">
            <a:extLst>
              <a:ext uri="{FF2B5EF4-FFF2-40B4-BE49-F238E27FC236}">
                <a16:creationId xmlns:a16="http://schemas.microsoft.com/office/drawing/2014/main" id="{4B4B20B9-4BC5-43B2-A60A-49EDB93C6893}"/>
              </a:ext>
            </a:extLst>
          </p:cNvPr>
          <p:cNvCxnSpPr>
            <a:cxnSpLocks/>
            <a:stCxn id="5" idx="2"/>
          </p:cNvCxnSpPr>
          <p:nvPr/>
        </p:nvCxnSpPr>
        <p:spPr>
          <a:xfrm flipV="1">
            <a:off x="542528" y="4925447"/>
            <a:ext cx="7448261" cy="14206"/>
          </a:xfrm>
          <a:prstGeom prst="line">
            <a:avLst/>
          </a:prstGeom>
          <a:ln w="76200">
            <a:solidFill>
              <a:srgbClr val="2ECCD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10D054B-FD32-4152-AB40-69DF3C5578A9}"/>
              </a:ext>
            </a:extLst>
          </p:cNvPr>
          <p:cNvGrpSpPr/>
          <p:nvPr/>
        </p:nvGrpSpPr>
        <p:grpSpPr>
          <a:xfrm>
            <a:off x="542527" y="4510876"/>
            <a:ext cx="934704" cy="830997"/>
            <a:chOff x="131047" y="4053674"/>
            <a:chExt cx="934704" cy="830997"/>
          </a:xfrm>
        </p:grpSpPr>
        <p:sp>
          <p:nvSpPr>
            <p:cNvPr id="5" name="Oval 4">
              <a:extLst>
                <a:ext uri="{FF2B5EF4-FFF2-40B4-BE49-F238E27FC236}">
                  <a16:creationId xmlns:a16="http://schemas.microsoft.com/office/drawing/2014/main" id="{6CE99CB8-3095-4EB5-BD17-5DFF6254BE9B}"/>
                </a:ext>
              </a:extLst>
            </p:cNvPr>
            <p:cNvSpPr/>
            <p:nvPr/>
          </p:nvSpPr>
          <p:spPr>
            <a:xfrm>
              <a:off x="131047" y="4103461"/>
              <a:ext cx="751704" cy="757983"/>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CCC99D0D-8FDE-4F4E-A77E-ED026A82EE76}"/>
                </a:ext>
              </a:extLst>
            </p:cNvPr>
            <p:cNvSpPr txBox="1"/>
            <p:nvPr/>
          </p:nvSpPr>
          <p:spPr>
            <a:xfrm>
              <a:off x="206021" y="4053674"/>
              <a:ext cx="8597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a:ea typeface="+mn-ea"/>
                  <a:cs typeface="+mn-cs"/>
                </a:rPr>
                <a:t>1</a:t>
              </a:r>
            </a:p>
          </p:txBody>
        </p:sp>
      </p:grpSp>
      <p:grpSp>
        <p:nvGrpSpPr>
          <p:cNvPr id="10" name="Group 9">
            <a:extLst>
              <a:ext uri="{FF2B5EF4-FFF2-40B4-BE49-F238E27FC236}">
                <a16:creationId xmlns:a16="http://schemas.microsoft.com/office/drawing/2014/main" id="{5BFF2BAC-AF74-4E01-9F23-113387D7EC8A}"/>
              </a:ext>
            </a:extLst>
          </p:cNvPr>
          <p:cNvGrpSpPr/>
          <p:nvPr/>
        </p:nvGrpSpPr>
        <p:grpSpPr>
          <a:xfrm>
            <a:off x="1788370" y="4469003"/>
            <a:ext cx="970985" cy="835432"/>
            <a:chOff x="1468329" y="4011803"/>
            <a:chExt cx="970985" cy="835432"/>
          </a:xfrm>
        </p:grpSpPr>
        <p:sp>
          <p:nvSpPr>
            <p:cNvPr id="42" name="Oval 41">
              <a:extLst>
                <a:ext uri="{FF2B5EF4-FFF2-40B4-BE49-F238E27FC236}">
                  <a16:creationId xmlns:a16="http://schemas.microsoft.com/office/drawing/2014/main" id="{3464D903-E81B-4FFC-A61F-08B445E0E881}"/>
                </a:ext>
              </a:extLst>
            </p:cNvPr>
            <p:cNvSpPr/>
            <p:nvPr/>
          </p:nvSpPr>
          <p:spPr>
            <a:xfrm>
              <a:off x="1468329" y="4089252"/>
              <a:ext cx="751704" cy="757983"/>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7A8A798B-1E18-48F1-AD90-6B0A8E4866C1}"/>
                </a:ext>
              </a:extLst>
            </p:cNvPr>
            <p:cNvSpPr txBox="1"/>
            <p:nvPr/>
          </p:nvSpPr>
          <p:spPr>
            <a:xfrm>
              <a:off x="1579584" y="4011803"/>
              <a:ext cx="8597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a:ea typeface="+mn-ea"/>
                  <a:cs typeface="+mn-cs"/>
                </a:rPr>
                <a:t>2</a:t>
              </a:r>
            </a:p>
          </p:txBody>
        </p:sp>
      </p:grpSp>
      <p:grpSp>
        <p:nvGrpSpPr>
          <p:cNvPr id="12" name="Group 11">
            <a:extLst>
              <a:ext uri="{FF2B5EF4-FFF2-40B4-BE49-F238E27FC236}">
                <a16:creationId xmlns:a16="http://schemas.microsoft.com/office/drawing/2014/main" id="{56DCAF2E-D15B-4C80-B33C-F981FC52B8D5}"/>
              </a:ext>
            </a:extLst>
          </p:cNvPr>
          <p:cNvGrpSpPr/>
          <p:nvPr/>
        </p:nvGrpSpPr>
        <p:grpSpPr>
          <a:xfrm>
            <a:off x="3036617" y="4524155"/>
            <a:ext cx="981972" cy="830997"/>
            <a:chOff x="2823257" y="4066953"/>
            <a:chExt cx="981972" cy="830997"/>
          </a:xfrm>
        </p:grpSpPr>
        <p:sp>
          <p:nvSpPr>
            <p:cNvPr id="41" name="Oval 40">
              <a:extLst>
                <a:ext uri="{FF2B5EF4-FFF2-40B4-BE49-F238E27FC236}">
                  <a16:creationId xmlns:a16="http://schemas.microsoft.com/office/drawing/2014/main" id="{35C2A4AF-EB9E-4737-95B5-385F3A5E3F99}"/>
                </a:ext>
              </a:extLst>
            </p:cNvPr>
            <p:cNvSpPr/>
            <p:nvPr/>
          </p:nvSpPr>
          <p:spPr>
            <a:xfrm>
              <a:off x="2823257" y="4126688"/>
              <a:ext cx="751704" cy="757983"/>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45">
              <a:extLst>
                <a:ext uri="{FF2B5EF4-FFF2-40B4-BE49-F238E27FC236}">
                  <a16:creationId xmlns:a16="http://schemas.microsoft.com/office/drawing/2014/main" id="{34535A48-AD0A-4754-B363-A563F547C1A1}"/>
                </a:ext>
              </a:extLst>
            </p:cNvPr>
            <p:cNvSpPr txBox="1"/>
            <p:nvPr/>
          </p:nvSpPr>
          <p:spPr>
            <a:xfrm>
              <a:off x="2945499" y="4066953"/>
              <a:ext cx="8597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a:ea typeface="+mn-ea"/>
                  <a:cs typeface="+mn-cs"/>
                </a:rPr>
                <a:t>3</a:t>
              </a:r>
            </a:p>
          </p:txBody>
        </p:sp>
      </p:grpSp>
      <p:grpSp>
        <p:nvGrpSpPr>
          <p:cNvPr id="18" name="Group 17">
            <a:extLst>
              <a:ext uri="{FF2B5EF4-FFF2-40B4-BE49-F238E27FC236}">
                <a16:creationId xmlns:a16="http://schemas.microsoft.com/office/drawing/2014/main" id="{1FB945D8-E094-4477-9E25-45C9819B52A7}"/>
              </a:ext>
            </a:extLst>
          </p:cNvPr>
          <p:cNvGrpSpPr/>
          <p:nvPr/>
        </p:nvGrpSpPr>
        <p:grpSpPr>
          <a:xfrm>
            <a:off x="4269626" y="4547382"/>
            <a:ext cx="961726" cy="830997"/>
            <a:chOff x="4178185" y="4090180"/>
            <a:chExt cx="961726" cy="830997"/>
          </a:xfrm>
        </p:grpSpPr>
        <p:sp>
          <p:nvSpPr>
            <p:cNvPr id="43" name="Oval 42">
              <a:extLst>
                <a:ext uri="{FF2B5EF4-FFF2-40B4-BE49-F238E27FC236}">
                  <a16:creationId xmlns:a16="http://schemas.microsoft.com/office/drawing/2014/main" id="{B92367B3-0438-4210-884A-721F513F7918}"/>
                </a:ext>
              </a:extLst>
            </p:cNvPr>
            <p:cNvSpPr/>
            <p:nvPr/>
          </p:nvSpPr>
          <p:spPr>
            <a:xfrm>
              <a:off x="4178185" y="4155608"/>
              <a:ext cx="751704" cy="757983"/>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TextBox 51">
              <a:extLst>
                <a:ext uri="{FF2B5EF4-FFF2-40B4-BE49-F238E27FC236}">
                  <a16:creationId xmlns:a16="http://schemas.microsoft.com/office/drawing/2014/main" id="{0883D33F-C313-4813-8B9D-5CA96A5D70C1}"/>
                </a:ext>
              </a:extLst>
            </p:cNvPr>
            <p:cNvSpPr txBox="1"/>
            <p:nvPr/>
          </p:nvSpPr>
          <p:spPr>
            <a:xfrm>
              <a:off x="4280181" y="4090180"/>
              <a:ext cx="8597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a:ea typeface="+mn-ea"/>
                  <a:cs typeface="+mn-cs"/>
                </a:rPr>
                <a:t>4</a:t>
              </a:r>
            </a:p>
          </p:txBody>
        </p:sp>
      </p:grpSp>
      <p:grpSp>
        <p:nvGrpSpPr>
          <p:cNvPr id="19" name="Group 18">
            <a:extLst>
              <a:ext uri="{FF2B5EF4-FFF2-40B4-BE49-F238E27FC236}">
                <a16:creationId xmlns:a16="http://schemas.microsoft.com/office/drawing/2014/main" id="{7BC1640E-A4D8-4DDC-83D3-669475AE67A8}"/>
              </a:ext>
            </a:extLst>
          </p:cNvPr>
          <p:cNvGrpSpPr/>
          <p:nvPr/>
        </p:nvGrpSpPr>
        <p:grpSpPr>
          <a:xfrm>
            <a:off x="5439267" y="4546453"/>
            <a:ext cx="961726" cy="831924"/>
            <a:chOff x="5515467" y="4089253"/>
            <a:chExt cx="961726" cy="831924"/>
          </a:xfrm>
        </p:grpSpPr>
        <p:sp>
          <p:nvSpPr>
            <p:cNvPr id="44" name="Oval 43">
              <a:extLst>
                <a:ext uri="{FF2B5EF4-FFF2-40B4-BE49-F238E27FC236}">
                  <a16:creationId xmlns:a16="http://schemas.microsoft.com/office/drawing/2014/main" id="{DB880B56-B102-4229-9521-E6D765FB8FFC}"/>
                </a:ext>
              </a:extLst>
            </p:cNvPr>
            <p:cNvSpPr/>
            <p:nvPr/>
          </p:nvSpPr>
          <p:spPr>
            <a:xfrm>
              <a:off x="5515467" y="4089253"/>
              <a:ext cx="751704" cy="757983"/>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TextBox 52">
              <a:extLst>
                <a:ext uri="{FF2B5EF4-FFF2-40B4-BE49-F238E27FC236}">
                  <a16:creationId xmlns:a16="http://schemas.microsoft.com/office/drawing/2014/main" id="{8F81B20D-AB66-4D41-8A11-55E1893211C7}"/>
                </a:ext>
              </a:extLst>
            </p:cNvPr>
            <p:cNvSpPr txBox="1"/>
            <p:nvPr/>
          </p:nvSpPr>
          <p:spPr>
            <a:xfrm>
              <a:off x="5617463" y="4090180"/>
              <a:ext cx="8597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a:ea typeface="+mn-ea"/>
                  <a:cs typeface="+mn-cs"/>
                </a:rPr>
                <a:t>5</a:t>
              </a:r>
            </a:p>
          </p:txBody>
        </p:sp>
      </p:grpSp>
      <p:grpSp>
        <p:nvGrpSpPr>
          <p:cNvPr id="21" name="Group 20">
            <a:extLst>
              <a:ext uri="{FF2B5EF4-FFF2-40B4-BE49-F238E27FC236}">
                <a16:creationId xmlns:a16="http://schemas.microsoft.com/office/drawing/2014/main" id="{4E4A01C2-913C-4738-BE1E-1E741C051AA6}"/>
              </a:ext>
            </a:extLst>
          </p:cNvPr>
          <p:cNvGrpSpPr/>
          <p:nvPr/>
        </p:nvGrpSpPr>
        <p:grpSpPr>
          <a:xfrm>
            <a:off x="6677616" y="4487649"/>
            <a:ext cx="965184" cy="830997"/>
            <a:chOff x="6860496" y="4030447"/>
            <a:chExt cx="965184" cy="830997"/>
          </a:xfrm>
        </p:grpSpPr>
        <p:sp>
          <p:nvSpPr>
            <p:cNvPr id="34" name="Oval 33">
              <a:extLst>
                <a:ext uri="{FF2B5EF4-FFF2-40B4-BE49-F238E27FC236}">
                  <a16:creationId xmlns:a16="http://schemas.microsoft.com/office/drawing/2014/main" id="{64EAE1C3-C55E-40DC-9E93-AAC7DC16EC27}"/>
                </a:ext>
              </a:extLst>
            </p:cNvPr>
            <p:cNvSpPr/>
            <p:nvPr/>
          </p:nvSpPr>
          <p:spPr>
            <a:xfrm>
              <a:off x="6860496" y="4089253"/>
              <a:ext cx="751704" cy="757983"/>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TextBox 53">
              <a:extLst>
                <a:ext uri="{FF2B5EF4-FFF2-40B4-BE49-F238E27FC236}">
                  <a16:creationId xmlns:a16="http://schemas.microsoft.com/office/drawing/2014/main" id="{961A7379-9915-488E-ADB3-20B8B7A91CCA}"/>
                </a:ext>
              </a:extLst>
            </p:cNvPr>
            <p:cNvSpPr txBox="1"/>
            <p:nvPr/>
          </p:nvSpPr>
          <p:spPr>
            <a:xfrm>
              <a:off x="6965950" y="4030447"/>
              <a:ext cx="8597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a:ea typeface="+mn-ea"/>
                  <a:cs typeface="+mn-cs"/>
                </a:rPr>
                <a:t>6</a:t>
              </a:r>
            </a:p>
          </p:txBody>
        </p:sp>
      </p:grpSp>
      <p:grpSp>
        <p:nvGrpSpPr>
          <p:cNvPr id="22" name="Group 21">
            <a:extLst>
              <a:ext uri="{FF2B5EF4-FFF2-40B4-BE49-F238E27FC236}">
                <a16:creationId xmlns:a16="http://schemas.microsoft.com/office/drawing/2014/main" id="{92778E0B-4E48-4EBC-BB26-5D06E6BC0AFC}"/>
              </a:ext>
            </a:extLst>
          </p:cNvPr>
          <p:cNvGrpSpPr/>
          <p:nvPr/>
        </p:nvGrpSpPr>
        <p:grpSpPr>
          <a:xfrm>
            <a:off x="7828297" y="4520057"/>
            <a:ext cx="987881" cy="830997"/>
            <a:chOff x="8209296" y="4062855"/>
            <a:chExt cx="987881" cy="830997"/>
          </a:xfrm>
        </p:grpSpPr>
        <p:sp>
          <p:nvSpPr>
            <p:cNvPr id="33" name="Oval 32">
              <a:extLst>
                <a:ext uri="{FF2B5EF4-FFF2-40B4-BE49-F238E27FC236}">
                  <a16:creationId xmlns:a16="http://schemas.microsoft.com/office/drawing/2014/main" id="{CD1482FC-01F3-41B6-A2B7-49EEC7B2F1FE}"/>
                </a:ext>
              </a:extLst>
            </p:cNvPr>
            <p:cNvSpPr/>
            <p:nvPr/>
          </p:nvSpPr>
          <p:spPr>
            <a:xfrm>
              <a:off x="8209296" y="4089254"/>
              <a:ext cx="751704" cy="757983"/>
            </a:xfrm>
            <a:prstGeom prst="ellipse">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TextBox 54">
              <a:extLst>
                <a:ext uri="{FF2B5EF4-FFF2-40B4-BE49-F238E27FC236}">
                  <a16:creationId xmlns:a16="http://schemas.microsoft.com/office/drawing/2014/main" id="{5AD4EE78-94A4-41B0-BC06-5E7DFB291399}"/>
                </a:ext>
              </a:extLst>
            </p:cNvPr>
            <p:cNvSpPr txBox="1"/>
            <p:nvPr/>
          </p:nvSpPr>
          <p:spPr>
            <a:xfrm>
              <a:off x="8337447" y="4062855"/>
              <a:ext cx="8597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a:ea typeface="+mn-ea"/>
                  <a:cs typeface="+mn-cs"/>
                </a:rPr>
                <a:t>7</a:t>
              </a:r>
            </a:p>
          </p:txBody>
        </p:sp>
      </p:grpSp>
      <p:sp>
        <p:nvSpPr>
          <p:cNvPr id="23" name="Rectangle 22">
            <a:extLst>
              <a:ext uri="{FF2B5EF4-FFF2-40B4-BE49-F238E27FC236}">
                <a16:creationId xmlns:a16="http://schemas.microsoft.com/office/drawing/2014/main" id="{8C0E4599-0D40-4B84-96E0-4DEFAC236BAB}"/>
              </a:ext>
            </a:extLst>
          </p:cNvPr>
          <p:cNvSpPr/>
          <p:nvPr/>
        </p:nvSpPr>
        <p:spPr>
          <a:xfrm>
            <a:off x="7756950" y="3919252"/>
            <a:ext cx="101011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2444E"/>
                </a:solidFill>
                <a:effectLst/>
                <a:uLnTx/>
                <a:uFillTx/>
                <a:latin typeface="Calibri" panose="020F0502020204030204" pitchFamily="34" charset="0"/>
                <a:ea typeface="+mn-ea"/>
                <a:cs typeface="Times New Roman" panose="02020603050405020304" pitchFamily="18" charset="0"/>
              </a:rPr>
              <a:t>Totally satisfied </a:t>
            </a:r>
            <a:endParaRPr kumimoji="0" lang="en-GB" sz="1800" b="1" i="0" u="none" strike="noStrike" kern="1200" cap="none" spc="0" normalizeH="0" baseline="0" noProof="0" dirty="0">
              <a:ln>
                <a:noFill/>
              </a:ln>
              <a:solidFill>
                <a:srgbClr val="12444E"/>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660F9563-BF81-43C2-8CD8-AA442B6CE936}"/>
              </a:ext>
            </a:extLst>
          </p:cNvPr>
          <p:cNvSpPr/>
          <p:nvPr/>
        </p:nvSpPr>
        <p:spPr>
          <a:xfrm>
            <a:off x="330925" y="3920640"/>
            <a:ext cx="134028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2444E"/>
                </a:solidFill>
                <a:effectLst/>
                <a:uLnTx/>
                <a:uFillTx/>
                <a:latin typeface="Calibri" panose="020F0502020204030204" pitchFamily="34" charset="0"/>
                <a:ea typeface="+mn-ea"/>
                <a:cs typeface="Times New Roman" panose="02020603050405020304" pitchFamily="18" charset="0"/>
              </a:rPr>
              <a:t>Totally dissatisfied </a:t>
            </a:r>
            <a:endParaRPr kumimoji="0" lang="en-GB" sz="1800" b="1" i="0" u="none" strike="noStrike" kern="1200" cap="none" spc="0" normalizeH="0" baseline="0" noProof="0" dirty="0">
              <a:ln>
                <a:noFill/>
              </a:ln>
              <a:solidFill>
                <a:srgbClr val="12444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DAFABCD3-B521-4A30-822E-459850596DDB}"/>
              </a:ext>
            </a:extLst>
          </p:cNvPr>
          <p:cNvSpPr/>
          <p:nvPr/>
        </p:nvSpPr>
        <p:spPr>
          <a:xfrm>
            <a:off x="1338277" y="5214035"/>
            <a:ext cx="157575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2444E"/>
                </a:solidFill>
                <a:effectLst/>
                <a:uLnTx/>
                <a:uFillTx/>
                <a:latin typeface="Calibri" panose="020F0502020204030204" pitchFamily="34" charset="0"/>
                <a:ea typeface="+mn-ea"/>
                <a:cs typeface="Times New Roman" panose="02020603050405020304" pitchFamily="18" charset="0"/>
              </a:rPr>
              <a:t>Very dissatisfied </a:t>
            </a:r>
            <a:endParaRPr kumimoji="0" lang="en-GB" sz="1800" b="1" i="0" u="none" strike="noStrike" kern="1200" cap="none" spc="0" normalizeH="0" baseline="0" noProof="0" dirty="0">
              <a:ln>
                <a:noFill/>
              </a:ln>
              <a:solidFill>
                <a:srgbClr val="12444E"/>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B633B1B5-9952-425D-A68E-A0B2E7C7AD47}"/>
              </a:ext>
            </a:extLst>
          </p:cNvPr>
          <p:cNvSpPr/>
          <p:nvPr/>
        </p:nvSpPr>
        <p:spPr>
          <a:xfrm>
            <a:off x="2753245" y="3924280"/>
            <a:ext cx="134028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2444E"/>
                </a:solidFill>
                <a:effectLst/>
                <a:uLnTx/>
                <a:uFillTx/>
                <a:latin typeface="Calibri" panose="020F0502020204030204" pitchFamily="34" charset="0"/>
                <a:ea typeface="+mn-ea"/>
                <a:cs typeface="Times New Roman" panose="02020603050405020304" pitchFamily="18" charset="0"/>
              </a:rPr>
              <a:t>Fairly dissatisfied </a:t>
            </a:r>
            <a:endParaRPr kumimoji="0" lang="en-GB" sz="1800" b="1" i="0" u="none" strike="noStrike" kern="1200" cap="none" spc="0" normalizeH="0" baseline="0" noProof="0" dirty="0">
              <a:ln>
                <a:noFill/>
              </a:ln>
              <a:solidFill>
                <a:srgbClr val="12444E"/>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FDD06B29-ED84-4D5D-AF03-4A5E54460996}"/>
              </a:ext>
            </a:extLst>
          </p:cNvPr>
          <p:cNvSpPr/>
          <p:nvPr/>
        </p:nvSpPr>
        <p:spPr>
          <a:xfrm>
            <a:off x="5225303" y="3882276"/>
            <a:ext cx="111511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2444E"/>
                </a:solidFill>
                <a:effectLst/>
                <a:uLnTx/>
                <a:uFillTx/>
                <a:latin typeface="Calibri" panose="020F0502020204030204" pitchFamily="34" charset="0"/>
                <a:ea typeface="+mn-ea"/>
                <a:cs typeface="Times New Roman" panose="02020603050405020304" pitchFamily="18" charset="0"/>
              </a:rPr>
              <a:t>Fairly satisfied </a:t>
            </a:r>
            <a:endParaRPr kumimoji="0" lang="en-GB" sz="1800" b="1" i="0" u="none" strike="noStrike" kern="1200" cap="none" spc="0" normalizeH="0" baseline="0" noProof="0" dirty="0">
              <a:ln>
                <a:noFill/>
              </a:ln>
              <a:solidFill>
                <a:srgbClr val="12444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178E0FAA-0EBC-4913-B51B-421ED3AE47EE}"/>
              </a:ext>
            </a:extLst>
          </p:cNvPr>
          <p:cNvSpPr/>
          <p:nvPr/>
        </p:nvSpPr>
        <p:spPr>
          <a:xfrm>
            <a:off x="6395329" y="5230144"/>
            <a:ext cx="134028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2444E"/>
                </a:solidFill>
                <a:effectLst/>
                <a:uLnTx/>
                <a:uFillTx/>
                <a:latin typeface="Calibri" panose="020F0502020204030204" pitchFamily="34" charset="0"/>
                <a:ea typeface="+mn-ea"/>
                <a:cs typeface="Times New Roman" panose="02020603050405020304" pitchFamily="18" charset="0"/>
              </a:rPr>
              <a:t>Very satisfied </a:t>
            </a:r>
            <a:endParaRPr kumimoji="0" lang="en-GB" sz="1800" b="1" i="0" u="none" strike="noStrike" kern="1200" cap="none" spc="0" normalizeH="0" baseline="0" noProof="0" dirty="0">
              <a:ln>
                <a:noFill/>
              </a:ln>
              <a:solidFill>
                <a:srgbClr val="12444E"/>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62DA02A2-FCF3-4F9A-9EFC-09E544F61B29}"/>
              </a:ext>
            </a:extLst>
          </p:cNvPr>
          <p:cNvSpPr/>
          <p:nvPr/>
        </p:nvSpPr>
        <p:spPr>
          <a:xfrm>
            <a:off x="3957630" y="5486608"/>
            <a:ext cx="150874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2444E"/>
                </a:solidFill>
                <a:effectLst/>
                <a:uLnTx/>
                <a:uFillTx/>
                <a:latin typeface="Calibri" panose="020F0502020204030204" pitchFamily="34" charset="0"/>
                <a:ea typeface="+mn-ea"/>
                <a:cs typeface="Times New Roman" panose="02020603050405020304" pitchFamily="18" charset="0"/>
              </a:rPr>
              <a:t>In the middle </a:t>
            </a:r>
            <a:endParaRPr kumimoji="0" lang="en-GB" sz="1800" b="1" i="0" u="none" strike="noStrike" kern="1200" cap="none" spc="0" normalizeH="0" baseline="0" noProof="0" dirty="0">
              <a:ln>
                <a:noFill/>
              </a:ln>
              <a:solidFill>
                <a:srgbClr val="12444E"/>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87ED9A2D-DFFA-4977-AEEE-539A9AC22E70}"/>
              </a:ext>
            </a:extLst>
          </p:cNvPr>
          <p:cNvSpPr/>
          <p:nvPr/>
        </p:nvSpPr>
        <p:spPr>
          <a:xfrm>
            <a:off x="4585989" y="1793117"/>
            <a:ext cx="4079866"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Times New Roman" panose="02020603050405020304" pitchFamily="18" charset="0"/>
              </a:rPr>
              <a:t>… with 1 being totally dissatisfied and 7 being totally satisfied.</a:t>
            </a:r>
          </a:p>
        </p:txBody>
      </p:sp>
      <p:sp>
        <p:nvSpPr>
          <p:cNvPr id="2" name="Rectangle 1">
            <a:extLst>
              <a:ext uri="{FF2B5EF4-FFF2-40B4-BE49-F238E27FC236}">
                <a16:creationId xmlns:a16="http://schemas.microsoft.com/office/drawing/2014/main" id="{4FA35969-6C24-41E6-8E61-3F90E5EC548B}"/>
              </a:ext>
            </a:extLst>
          </p:cNvPr>
          <p:cNvSpPr/>
          <p:nvPr/>
        </p:nvSpPr>
        <p:spPr>
          <a:xfrm>
            <a:off x="431515" y="6483547"/>
            <a:ext cx="7376370"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rPr>
              <a:t>Scores: 1-3 explicit dissatisfaction, 4 neutral middle, 5-7 explicit satisfaction </a:t>
            </a:r>
          </a:p>
        </p:txBody>
      </p:sp>
      <p:pic>
        <p:nvPicPr>
          <p:cNvPr id="38" name="Graphic 37" descr="Information">
            <a:extLst>
              <a:ext uri="{FF2B5EF4-FFF2-40B4-BE49-F238E27FC236}">
                <a16:creationId xmlns:a16="http://schemas.microsoft.com/office/drawing/2014/main" id="{71BEE19D-6C25-4934-96AA-BA99F6C7B0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68" y="6420649"/>
            <a:ext cx="433572" cy="433572"/>
          </a:xfrm>
          <a:prstGeom prst="rect">
            <a:avLst/>
          </a:prstGeom>
        </p:spPr>
      </p:pic>
    </p:spTree>
    <p:extLst>
      <p:ext uri="{BB962C8B-B14F-4D97-AF65-F5344CB8AC3E}">
        <p14:creationId xmlns:p14="http://schemas.microsoft.com/office/powerpoint/2010/main" val="59048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68B7103-3B2D-4C89-ADD7-AE2FA65C1EAD}"/>
              </a:ext>
            </a:extLst>
          </p:cNvPr>
          <p:cNvSpPr/>
          <p:nvPr/>
        </p:nvSpPr>
        <p:spPr>
          <a:xfrm>
            <a:off x="1" y="0"/>
            <a:ext cx="9144000" cy="3472633"/>
          </a:xfrm>
          <a:prstGeom prst="rect">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Rectangle 46"/>
          <p:cNvSpPr/>
          <p:nvPr/>
        </p:nvSpPr>
        <p:spPr>
          <a:xfrm>
            <a:off x="0" y="3472633"/>
            <a:ext cx="9144000" cy="3385457"/>
          </a:xfrm>
          <a:prstGeom prst="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Pentagon 19">
            <a:extLst>
              <a:ext uri="{FF2B5EF4-FFF2-40B4-BE49-F238E27FC236}">
                <a16:creationId xmlns:a16="http://schemas.microsoft.com/office/drawing/2014/main" id="{E4ED82DA-ECDF-4591-BDCB-8B096D5C4701}"/>
              </a:ext>
            </a:extLst>
          </p:cNvPr>
          <p:cNvSpPr/>
          <p:nvPr/>
        </p:nvSpPr>
        <p:spPr>
          <a:xfrm>
            <a:off x="1" y="92841"/>
            <a:ext cx="4902200" cy="527645"/>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Nova" panose="020B0604020202020204" pitchFamily="34" charset="0"/>
                <a:ea typeface="+mn-ea"/>
                <a:cs typeface="+mn-cs"/>
              </a:rPr>
              <a:t>DIALOG + </a:t>
            </a:r>
          </a:p>
        </p:txBody>
      </p:sp>
      <p:sp>
        <p:nvSpPr>
          <p:cNvPr id="11" name="Rectangle: Rounded Corners 44">
            <a:extLst>
              <a:ext uri="{FF2B5EF4-FFF2-40B4-BE49-F238E27FC236}">
                <a16:creationId xmlns:a16="http://schemas.microsoft.com/office/drawing/2014/main" id="{9A10F184-8D01-4262-8654-3EE9E8B3F370}"/>
              </a:ext>
            </a:extLst>
          </p:cNvPr>
          <p:cNvSpPr/>
          <p:nvPr/>
        </p:nvSpPr>
        <p:spPr>
          <a:xfrm>
            <a:off x="3517900" y="1314375"/>
            <a:ext cx="5229953" cy="1887232"/>
          </a:xfrm>
          <a:prstGeom prst="round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263497" y="5256293"/>
            <a:ext cx="1974200" cy="846280"/>
            <a:chOff x="1406496" y="4837878"/>
            <a:chExt cx="1974200" cy="846280"/>
          </a:xfrm>
        </p:grpSpPr>
        <p:cxnSp>
          <p:nvCxnSpPr>
            <p:cNvPr id="15" name="Straight Connector 14"/>
            <p:cNvCxnSpPr/>
            <p:nvPr/>
          </p:nvCxnSpPr>
          <p:spPr>
            <a:xfrm>
              <a:off x="1406496" y="4840832"/>
              <a:ext cx="1974200" cy="0"/>
            </a:xfrm>
            <a:prstGeom prst="line">
              <a:avLst/>
            </a:prstGeom>
            <a:ln w="76200">
              <a:solidFill>
                <a:srgbClr val="2ECCD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43126" y="4837878"/>
              <a:ext cx="0" cy="846280"/>
            </a:xfrm>
            <a:prstGeom prst="line">
              <a:avLst/>
            </a:prstGeom>
            <a:ln w="76200">
              <a:solidFill>
                <a:srgbClr val="2ECCD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437140" y="4730031"/>
            <a:ext cx="1974200" cy="846280"/>
            <a:chOff x="1406496" y="4837878"/>
            <a:chExt cx="1974200" cy="846280"/>
          </a:xfrm>
        </p:grpSpPr>
        <p:cxnSp>
          <p:nvCxnSpPr>
            <p:cNvPr id="28" name="Straight Connector 27"/>
            <p:cNvCxnSpPr/>
            <p:nvPr/>
          </p:nvCxnSpPr>
          <p:spPr>
            <a:xfrm>
              <a:off x="1406496" y="4840832"/>
              <a:ext cx="1974200" cy="0"/>
            </a:xfrm>
            <a:prstGeom prst="line">
              <a:avLst/>
            </a:prstGeom>
            <a:ln w="76200">
              <a:solidFill>
                <a:srgbClr val="2ECCD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52553" y="4837878"/>
              <a:ext cx="0" cy="846280"/>
            </a:xfrm>
            <a:prstGeom prst="line">
              <a:avLst/>
            </a:prstGeom>
            <a:ln w="76200">
              <a:solidFill>
                <a:srgbClr val="2ECCD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627957" y="4351454"/>
            <a:ext cx="1974200" cy="846280"/>
            <a:chOff x="1406496" y="4837878"/>
            <a:chExt cx="1974200" cy="846280"/>
          </a:xfrm>
        </p:grpSpPr>
        <p:cxnSp>
          <p:nvCxnSpPr>
            <p:cNvPr id="31" name="Straight Connector 30"/>
            <p:cNvCxnSpPr/>
            <p:nvPr/>
          </p:nvCxnSpPr>
          <p:spPr>
            <a:xfrm>
              <a:off x="1406496" y="4840831"/>
              <a:ext cx="1974200" cy="0"/>
            </a:xfrm>
            <a:prstGeom prst="line">
              <a:avLst/>
            </a:prstGeom>
            <a:ln w="76200">
              <a:solidFill>
                <a:srgbClr val="2ECCD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43126" y="4837878"/>
              <a:ext cx="0" cy="846280"/>
            </a:xfrm>
            <a:prstGeom prst="line">
              <a:avLst/>
            </a:prstGeom>
            <a:ln w="76200">
              <a:solidFill>
                <a:srgbClr val="2ECCD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776330" y="3818056"/>
            <a:ext cx="1974200" cy="846280"/>
            <a:chOff x="1406496" y="4837878"/>
            <a:chExt cx="1974200" cy="846280"/>
          </a:xfrm>
        </p:grpSpPr>
        <p:cxnSp>
          <p:nvCxnSpPr>
            <p:cNvPr id="34" name="Straight Connector 33"/>
            <p:cNvCxnSpPr/>
            <p:nvPr/>
          </p:nvCxnSpPr>
          <p:spPr>
            <a:xfrm>
              <a:off x="1406496" y="4840832"/>
              <a:ext cx="1974200" cy="0"/>
            </a:xfrm>
            <a:prstGeom prst="line">
              <a:avLst/>
            </a:prstGeom>
            <a:ln w="76200">
              <a:solidFill>
                <a:srgbClr val="2ECCD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3126" y="4837878"/>
              <a:ext cx="0" cy="846280"/>
            </a:xfrm>
            <a:prstGeom prst="line">
              <a:avLst/>
            </a:prstGeom>
            <a:ln w="76200">
              <a:solidFill>
                <a:srgbClr val="2ECCD0"/>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263497" y="4907692"/>
            <a:ext cx="1917513" cy="338554"/>
          </a:xfrm>
          <a:prstGeom prst="rect">
            <a:avLst/>
          </a:prstGeom>
        </p:spPr>
        <p:txBody>
          <a:bodyPr wrap="none">
            <a:spAutoFit/>
          </a:bodyPr>
          <a:lstStyle/>
          <a:p>
            <a:r>
              <a:rPr lang="en-GB" sz="1600" b="1" dirty="0">
                <a:solidFill>
                  <a:srgbClr val="12444E"/>
                </a:solidFill>
              </a:rPr>
              <a:t>1. Understanding </a:t>
            </a:r>
          </a:p>
        </p:txBody>
      </p:sp>
      <p:sp>
        <p:nvSpPr>
          <p:cNvPr id="37" name="Rectangle 36"/>
          <p:cNvSpPr/>
          <p:nvPr/>
        </p:nvSpPr>
        <p:spPr>
          <a:xfrm>
            <a:off x="2391741" y="4378352"/>
            <a:ext cx="2079415" cy="338554"/>
          </a:xfrm>
          <a:prstGeom prst="rect">
            <a:avLst/>
          </a:prstGeom>
        </p:spPr>
        <p:txBody>
          <a:bodyPr wrap="none">
            <a:spAutoFit/>
          </a:bodyPr>
          <a:lstStyle/>
          <a:p>
            <a:r>
              <a:rPr lang="en-GB" sz="1600" b="1" dirty="0">
                <a:solidFill>
                  <a:srgbClr val="12444E"/>
                </a:solidFill>
              </a:rPr>
              <a:t>2. Looking forward </a:t>
            </a:r>
          </a:p>
        </p:txBody>
      </p:sp>
      <p:sp>
        <p:nvSpPr>
          <p:cNvPr id="38" name="Rectangle 37"/>
          <p:cNvSpPr/>
          <p:nvPr/>
        </p:nvSpPr>
        <p:spPr>
          <a:xfrm>
            <a:off x="4551756" y="4012900"/>
            <a:ext cx="2215671" cy="338554"/>
          </a:xfrm>
          <a:prstGeom prst="rect">
            <a:avLst/>
          </a:prstGeom>
        </p:spPr>
        <p:txBody>
          <a:bodyPr wrap="none">
            <a:spAutoFit/>
          </a:bodyPr>
          <a:lstStyle/>
          <a:p>
            <a:r>
              <a:rPr lang="en-GB" sz="1600" b="1" dirty="0">
                <a:solidFill>
                  <a:srgbClr val="12444E"/>
                </a:solidFill>
              </a:rPr>
              <a:t>3. Exploring options </a:t>
            </a:r>
          </a:p>
        </p:txBody>
      </p:sp>
      <p:sp>
        <p:nvSpPr>
          <p:cNvPr id="39" name="Rectangle 38"/>
          <p:cNvSpPr/>
          <p:nvPr/>
        </p:nvSpPr>
        <p:spPr>
          <a:xfrm>
            <a:off x="6745741" y="3479502"/>
            <a:ext cx="2435667" cy="338554"/>
          </a:xfrm>
          <a:prstGeom prst="rect">
            <a:avLst/>
          </a:prstGeom>
        </p:spPr>
        <p:txBody>
          <a:bodyPr wrap="none">
            <a:spAutoFit/>
          </a:bodyPr>
          <a:lstStyle/>
          <a:p>
            <a:r>
              <a:rPr lang="en-GB" sz="1600" b="1" dirty="0">
                <a:solidFill>
                  <a:srgbClr val="12444E"/>
                </a:solidFill>
              </a:rPr>
              <a:t>4. Agreeing on actions </a:t>
            </a:r>
          </a:p>
        </p:txBody>
      </p:sp>
      <p:sp>
        <p:nvSpPr>
          <p:cNvPr id="40" name="Rectangle 39"/>
          <p:cNvSpPr/>
          <p:nvPr/>
        </p:nvSpPr>
        <p:spPr>
          <a:xfrm>
            <a:off x="-2528" y="3427399"/>
            <a:ext cx="51331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4BACC6">
                    <a:lumMod val="50000"/>
                  </a:srgbClr>
                </a:solidFill>
                <a:effectLst/>
                <a:uLnTx/>
                <a:uFillTx/>
                <a:latin typeface="Arial"/>
              </a:rPr>
              <a:t>DIALOG+</a:t>
            </a:r>
            <a:r>
              <a:rPr kumimoji="0" lang="en-GB" sz="2400" b="1" i="0" u="none" strike="noStrike" kern="0" cap="none" spc="0" normalizeH="0" noProof="0" dirty="0">
                <a:ln>
                  <a:noFill/>
                </a:ln>
                <a:solidFill>
                  <a:srgbClr val="4BACC6">
                    <a:lumMod val="50000"/>
                  </a:srgbClr>
                </a:solidFill>
                <a:effectLst/>
                <a:uLnTx/>
                <a:uFillTx/>
                <a:latin typeface="Arial"/>
              </a:rPr>
              <a:t> uses a </a:t>
            </a:r>
            <a:r>
              <a:rPr kumimoji="0" lang="en-GB" sz="2400" b="1" i="0" u="none" strike="noStrike" kern="0" cap="none" spc="0" normalizeH="0" baseline="0" noProof="0" dirty="0">
                <a:ln>
                  <a:noFill/>
                </a:ln>
                <a:solidFill>
                  <a:srgbClr val="4BACC6">
                    <a:lumMod val="50000"/>
                  </a:srgbClr>
                </a:solidFill>
                <a:effectLst/>
                <a:uLnTx/>
                <a:uFillTx/>
                <a:latin typeface="Arial"/>
              </a:rPr>
              <a:t>4 step approach </a:t>
            </a:r>
          </a:p>
        </p:txBody>
      </p:sp>
      <p:sp>
        <p:nvSpPr>
          <p:cNvPr id="42" name="Rectangle 41"/>
          <p:cNvSpPr/>
          <p:nvPr/>
        </p:nvSpPr>
        <p:spPr>
          <a:xfrm>
            <a:off x="315717" y="5297851"/>
            <a:ext cx="2167480" cy="1477328"/>
          </a:xfrm>
          <a:prstGeom prst="rect">
            <a:avLst/>
          </a:prstGeom>
        </p:spPr>
        <p:txBody>
          <a:bodyPr wrap="square">
            <a:spAutoFit/>
          </a:bodyPr>
          <a:lstStyle/>
          <a:p>
            <a:r>
              <a:rPr lang="en-GB" sz="1000" dirty="0"/>
              <a:t>Exploring both positive and negative aspects of the situation in the given domain. The person is first asked to explain the reasons for dissatisfaction and wishes for more help (or distress/concern in case of MH). Then the person is encouraged to consider existing strengths or coping strategies. </a:t>
            </a:r>
          </a:p>
        </p:txBody>
      </p:sp>
      <p:sp>
        <p:nvSpPr>
          <p:cNvPr id="43" name="Rectangle 42"/>
          <p:cNvSpPr/>
          <p:nvPr/>
        </p:nvSpPr>
        <p:spPr>
          <a:xfrm>
            <a:off x="2506534" y="4761768"/>
            <a:ext cx="2167480" cy="1631216"/>
          </a:xfrm>
          <a:prstGeom prst="rect">
            <a:avLst/>
          </a:prstGeom>
        </p:spPr>
        <p:txBody>
          <a:bodyPr wrap="square">
            <a:spAutoFit/>
          </a:bodyPr>
          <a:lstStyle/>
          <a:p>
            <a:r>
              <a:rPr lang="en-GB" sz="1000" dirty="0"/>
              <a:t>Directing the patient from a description of the problem to</a:t>
            </a:r>
          </a:p>
          <a:p>
            <a:r>
              <a:rPr lang="en-GB" sz="1000" dirty="0"/>
              <a:t>considering desired alternative scenarios. The patient is asked to imagine what changes he/she would like to see to replace the current undesirable situation. This can focus on long-term preferred outcomes and more short term small changes.</a:t>
            </a:r>
          </a:p>
        </p:txBody>
      </p:sp>
      <p:sp>
        <p:nvSpPr>
          <p:cNvPr id="45" name="Rectangle 44"/>
          <p:cNvSpPr/>
          <p:nvPr/>
        </p:nvSpPr>
        <p:spPr>
          <a:xfrm>
            <a:off x="4674115" y="4391067"/>
            <a:ext cx="2017196" cy="1169551"/>
          </a:xfrm>
          <a:prstGeom prst="rect">
            <a:avLst/>
          </a:prstGeom>
        </p:spPr>
        <p:txBody>
          <a:bodyPr wrap="square">
            <a:spAutoFit/>
          </a:bodyPr>
          <a:lstStyle/>
          <a:p>
            <a:r>
              <a:rPr lang="en-GB" sz="1000" dirty="0"/>
              <a:t>Asking the patient about what practical actions might help</a:t>
            </a:r>
          </a:p>
          <a:p>
            <a:r>
              <a:rPr lang="en-GB" sz="1000" dirty="0"/>
              <a:t>to bring about the desired change. This covers actions taken by the patient, the healthcare professional or someone else.</a:t>
            </a:r>
          </a:p>
        </p:txBody>
      </p:sp>
      <p:sp>
        <p:nvSpPr>
          <p:cNvPr id="46" name="Rectangle 45"/>
          <p:cNvSpPr/>
          <p:nvPr/>
        </p:nvSpPr>
        <p:spPr>
          <a:xfrm>
            <a:off x="6830582" y="3867232"/>
            <a:ext cx="2167480" cy="1323439"/>
          </a:xfrm>
          <a:prstGeom prst="rect">
            <a:avLst/>
          </a:prstGeom>
        </p:spPr>
        <p:txBody>
          <a:bodyPr wrap="square">
            <a:spAutoFit/>
          </a:bodyPr>
          <a:lstStyle/>
          <a:p>
            <a:r>
              <a:rPr lang="en-GB" sz="1000" dirty="0"/>
              <a:t>Agreeing on defined actions to improve the patient’s condition and/or social situation. This step involves an agreement on specific and defined actions from the patient or the healthcare professional or both. The agreed actions are briefly documented.</a:t>
            </a:r>
          </a:p>
        </p:txBody>
      </p:sp>
      <p:grpSp>
        <p:nvGrpSpPr>
          <p:cNvPr id="3" name="Group 2">
            <a:extLst>
              <a:ext uri="{FF2B5EF4-FFF2-40B4-BE49-F238E27FC236}">
                <a16:creationId xmlns:a16="http://schemas.microsoft.com/office/drawing/2014/main" id="{44E62A10-C745-480A-92A5-E19F5404ED42}"/>
              </a:ext>
            </a:extLst>
          </p:cNvPr>
          <p:cNvGrpSpPr/>
          <p:nvPr/>
        </p:nvGrpSpPr>
        <p:grpSpPr>
          <a:xfrm>
            <a:off x="1011529" y="1188696"/>
            <a:ext cx="2313850" cy="2170138"/>
            <a:chOff x="-4304383" y="630310"/>
            <a:chExt cx="3116218" cy="2782816"/>
          </a:xfrm>
        </p:grpSpPr>
        <p:pic>
          <p:nvPicPr>
            <p:cNvPr id="56" name="Graphic 67" descr="Female Profile">
              <a:extLst>
                <a:ext uri="{FF2B5EF4-FFF2-40B4-BE49-F238E27FC236}">
                  <a16:creationId xmlns:a16="http://schemas.microsoft.com/office/drawing/2014/main" id="{64142C32-8D07-43AA-A3CA-C29B84E471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4383" y="1458841"/>
              <a:ext cx="1954285" cy="1954285"/>
            </a:xfrm>
            <a:prstGeom prst="rect">
              <a:avLst/>
            </a:prstGeom>
          </p:spPr>
        </p:pic>
        <p:pic>
          <p:nvPicPr>
            <p:cNvPr id="57" name="Graphic 75" descr="Male profile">
              <a:extLst>
                <a:ext uri="{FF2B5EF4-FFF2-40B4-BE49-F238E27FC236}">
                  <a16:creationId xmlns:a16="http://schemas.microsoft.com/office/drawing/2014/main" id="{01C07AF6-642E-424C-A460-A10A2D8E11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19679" y="1213396"/>
              <a:ext cx="1931514" cy="1931514"/>
            </a:xfrm>
            <a:prstGeom prst="rect">
              <a:avLst/>
            </a:prstGeom>
          </p:spPr>
        </p:pic>
        <p:grpSp>
          <p:nvGrpSpPr>
            <p:cNvPr id="2" name="Group 1"/>
            <p:cNvGrpSpPr/>
            <p:nvPr/>
          </p:nvGrpSpPr>
          <p:grpSpPr>
            <a:xfrm>
              <a:off x="-3732298" y="630310"/>
              <a:ext cx="1225238" cy="1225238"/>
              <a:chOff x="520740" y="766453"/>
              <a:chExt cx="1225238" cy="1225238"/>
            </a:xfrm>
          </p:grpSpPr>
          <p:pic>
            <p:nvPicPr>
              <p:cNvPr id="59" name="Graphic 204" descr="Chat">
                <a:extLst>
                  <a:ext uri="{FF2B5EF4-FFF2-40B4-BE49-F238E27FC236}">
                    <a16:creationId xmlns:a16="http://schemas.microsoft.com/office/drawing/2014/main" id="{BBDFD005-BECA-4C37-B4C8-A68DACAEA89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0740" y="766453"/>
                <a:ext cx="1225238" cy="1225238"/>
              </a:xfrm>
              <a:prstGeom prst="rect">
                <a:avLst/>
              </a:prstGeom>
            </p:spPr>
          </p:pic>
          <p:pic>
            <p:nvPicPr>
              <p:cNvPr id="60" name="Graphic 203" descr="Lightbulb and gear">
                <a:extLst>
                  <a:ext uri="{FF2B5EF4-FFF2-40B4-BE49-F238E27FC236}">
                    <a16:creationId xmlns:a16="http://schemas.microsoft.com/office/drawing/2014/main" id="{BABECF0F-2649-42E8-B3DF-0D9A04E10DD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0909" y="1152440"/>
                <a:ext cx="431492" cy="431492"/>
              </a:xfrm>
              <a:prstGeom prst="rect">
                <a:avLst/>
              </a:prstGeom>
            </p:spPr>
          </p:pic>
        </p:grpSp>
      </p:grpSp>
      <p:sp>
        <p:nvSpPr>
          <p:cNvPr id="62" name="Rectangle 61">
            <a:extLst>
              <a:ext uri="{FF2B5EF4-FFF2-40B4-BE49-F238E27FC236}">
                <a16:creationId xmlns:a16="http://schemas.microsoft.com/office/drawing/2014/main" id="{51BC14A2-BFDB-4047-BBEA-C8877C5E08BE}"/>
              </a:ext>
            </a:extLst>
          </p:cNvPr>
          <p:cNvSpPr/>
          <p:nvPr/>
        </p:nvSpPr>
        <p:spPr>
          <a:xfrm>
            <a:off x="3590274" y="1458481"/>
            <a:ext cx="4965058" cy="1569660"/>
          </a:xfrm>
          <a:prstGeom prst="rect">
            <a:avLst/>
          </a:prstGeom>
        </p:spPr>
        <p:txBody>
          <a:bodyPr wrap="square">
            <a:spAutoFit/>
          </a:bodyPr>
          <a:lstStyle/>
          <a:p>
            <a:pPr lvl="0" algn="ctr">
              <a:defRPr/>
            </a:pPr>
            <a:r>
              <a:rPr lang="en-GB" sz="1600" dirty="0">
                <a:solidFill>
                  <a:srgbClr val="12444E"/>
                </a:solidFill>
              </a:rPr>
              <a:t>DIALOG+ uses the scores identified by the person to help structure a conversation between the healthcare professional and the person to explore their identified needs and wishes, support care planning, and help service users take an active problem-solving  approach to promoting recovery. </a:t>
            </a:r>
            <a:endParaRPr lang="en-GB" dirty="0">
              <a:solidFill>
                <a:srgbClr val="12444E"/>
              </a:solidFill>
            </a:endParaRPr>
          </a:p>
        </p:txBody>
      </p:sp>
      <p:sp>
        <p:nvSpPr>
          <p:cNvPr id="4" name="Rectangle 3"/>
          <p:cNvSpPr/>
          <p:nvPr/>
        </p:nvSpPr>
        <p:spPr>
          <a:xfrm>
            <a:off x="5369818" y="6196811"/>
            <a:ext cx="3908087" cy="523220"/>
          </a:xfrm>
          <a:prstGeom prst="rect">
            <a:avLst/>
          </a:prstGeom>
        </p:spPr>
        <p:txBody>
          <a:bodyPr wrap="square">
            <a:spAutoFit/>
          </a:bodyPr>
          <a:lstStyle/>
          <a:p>
            <a:pPr lvl="0" algn="ctr">
              <a:defRPr/>
            </a:pPr>
            <a:r>
              <a:rPr lang="en-GB" sz="1400" dirty="0">
                <a:solidFill>
                  <a:srgbClr val="3F3F3F"/>
                </a:solidFill>
              </a:rPr>
              <a:t>To find out more information see the </a:t>
            </a:r>
            <a:r>
              <a:rPr lang="en-GB" sz="1400" dirty="0">
                <a:solidFill>
                  <a:srgbClr val="3F3F3F"/>
                </a:solidFill>
                <a:hlinkClick r:id="rId10"/>
              </a:rPr>
              <a:t>Operational Manual</a:t>
            </a:r>
            <a:endParaRPr lang="en-GB" sz="1400" b="1" dirty="0">
              <a:solidFill>
                <a:srgbClr val="FF0000"/>
              </a:solidFill>
            </a:endParaRPr>
          </a:p>
        </p:txBody>
      </p:sp>
      <p:sp>
        <p:nvSpPr>
          <p:cNvPr id="5" name="Rectangle 4">
            <a:extLst>
              <a:ext uri="{FF2B5EF4-FFF2-40B4-BE49-F238E27FC236}">
                <a16:creationId xmlns:a16="http://schemas.microsoft.com/office/drawing/2014/main" id="{0278FF6A-0389-4CB4-8155-118E9655390F}"/>
              </a:ext>
            </a:extLst>
          </p:cNvPr>
          <p:cNvSpPr/>
          <p:nvPr/>
        </p:nvSpPr>
        <p:spPr>
          <a:xfrm>
            <a:off x="115246" y="679533"/>
            <a:ext cx="8632607" cy="584775"/>
          </a:xfrm>
          <a:prstGeom prst="rect">
            <a:avLst/>
          </a:prstGeom>
        </p:spPr>
        <p:txBody>
          <a:bodyPr wrap="square">
            <a:spAutoFit/>
          </a:bodyPr>
          <a:lstStyle/>
          <a:p>
            <a:r>
              <a:rPr lang="en-GB" sz="1600" dirty="0"/>
              <a:t>DIALOG+ is a specific intervention that uses the DIALOG scale and a 4- step approach based on solution focused therapy. </a:t>
            </a:r>
          </a:p>
        </p:txBody>
      </p:sp>
    </p:spTree>
    <p:extLst>
      <p:ext uri="{BB962C8B-B14F-4D97-AF65-F5344CB8AC3E}">
        <p14:creationId xmlns:p14="http://schemas.microsoft.com/office/powerpoint/2010/main" val="384254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rot="10800000">
            <a:off x="2909053" y="5641931"/>
            <a:ext cx="4670597" cy="571500"/>
          </a:xfrm>
          <a:prstGeom prst="rightArrow">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U-Turn Arrow 2"/>
          <p:cNvSpPr/>
          <p:nvPr/>
        </p:nvSpPr>
        <p:spPr>
          <a:xfrm rot="5400000">
            <a:off x="6069172" y="3929151"/>
            <a:ext cx="3371960" cy="1181100"/>
          </a:xfrm>
          <a:prstGeom prst="uturnArrow">
            <a:avLst>
              <a:gd name="adj1" fmla="val 26075"/>
              <a:gd name="adj2" fmla="val 24539"/>
              <a:gd name="adj3" fmla="val 25000"/>
              <a:gd name="adj4" fmla="val 43750"/>
              <a:gd name="adj5" fmla="val 100000"/>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ight Arrow 6"/>
          <p:cNvSpPr/>
          <p:nvPr/>
        </p:nvSpPr>
        <p:spPr>
          <a:xfrm>
            <a:off x="3231857" y="2795573"/>
            <a:ext cx="2929445" cy="571500"/>
          </a:xfrm>
          <a:prstGeom prst="rightArrow">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75957" y="2598723"/>
            <a:ext cx="1003300" cy="977900"/>
          </a:xfrm>
          <a:prstGeom prst="ellipse">
            <a:avLst/>
          </a:prstGeom>
          <a:noFill/>
          <a:ln w="57150">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1479257" y="2795573"/>
            <a:ext cx="2599267" cy="571500"/>
          </a:xfrm>
          <a:prstGeom prst="rightArrow">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444E"/>
              </a:solidFill>
            </a:endParaRPr>
          </a:p>
        </p:txBody>
      </p:sp>
      <p:sp>
        <p:nvSpPr>
          <p:cNvPr id="12" name="Arrow: Pentagon 19">
            <a:extLst>
              <a:ext uri="{FF2B5EF4-FFF2-40B4-BE49-F238E27FC236}">
                <a16:creationId xmlns:a16="http://schemas.microsoft.com/office/drawing/2014/main" id="{E4ED82DA-ECDF-4591-BDCB-8B096D5C4701}"/>
              </a:ext>
            </a:extLst>
          </p:cNvPr>
          <p:cNvSpPr/>
          <p:nvPr/>
        </p:nvSpPr>
        <p:spPr>
          <a:xfrm>
            <a:off x="-1" y="75905"/>
            <a:ext cx="5116287" cy="418788"/>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bg1"/>
                </a:solidFill>
                <a:latin typeface="Arial Nova" panose="020B0604020202020204" pitchFamily="34" charset="0"/>
              </a:rPr>
              <a:t>When should DIALOG be completed? </a:t>
            </a:r>
            <a:endParaRPr kumimoji="0" lang="en-GB" sz="2000" b="1" i="0" u="none" strike="noStrike" kern="1200" cap="none" spc="0" normalizeH="0" baseline="0" noProof="0" dirty="0">
              <a:ln>
                <a:noFill/>
              </a:ln>
              <a:solidFill>
                <a:schemeClr val="bg1"/>
              </a:solidFill>
              <a:effectLst/>
              <a:uLnTx/>
              <a:uFillTx/>
              <a:latin typeface="Arial Nova" panose="020B0604020202020204" pitchFamily="34" charset="0"/>
            </a:endParaRPr>
          </a:p>
        </p:txBody>
      </p:sp>
      <p:pic>
        <p:nvPicPr>
          <p:cNvPr id="13" name="Graphic 134" descr="Hospital">
            <a:extLst>
              <a:ext uri="{FF2B5EF4-FFF2-40B4-BE49-F238E27FC236}">
                <a16:creationId xmlns:a16="http://schemas.microsoft.com/office/drawing/2014/main" id="{F0342B5F-F532-4B48-B3B5-AF4667B12B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5589" y="5407473"/>
            <a:ext cx="795073" cy="795073"/>
          </a:xfrm>
          <a:prstGeom prst="rect">
            <a:avLst/>
          </a:prstGeom>
        </p:spPr>
      </p:pic>
      <p:sp>
        <p:nvSpPr>
          <p:cNvPr id="2" name="Rectangle 1"/>
          <p:cNvSpPr/>
          <p:nvPr/>
        </p:nvSpPr>
        <p:spPr>
          <a:xfrm>
            <a:off x="1626999" y="1546752"/>
            <a:ext cx="3117786" cy="769441"/>
          </a:xfrm>
          <a:prstGeom prst="rect">
            <a:avLst/>
          </a:prstGeom>
        </p:spPr>
        <p:txBody>
          <a:bodyPr wrap="square">
            <a:spAutoFit/>
          </a:bodyPr>
          <a:lstStyle/>
          <a:p>
            <a:pPr lvl="0" algn="ctr">
              <a:defRPr/>
            </a:pPr>
            <a:r>
              <a:rPr lang="en-GB" altLang="en-US" sz="1100" dirty="0">
                <a:solidFill>
                  <a:srgbClr val="12444E"/>
                </a:solidFill>
                <a:latin typeface="Calibri"/>
              </a:rPr>
              <a:t>At the start of a </a:t>
            </a:r>
            <a:r>
              <a:rPr lang="en-GB" altLang="en-US" sz="1100" b="1" dirty="0">
                <a:solidFill>
                  <a:srgbClr val="12444E"/>
                </a:solidFill>
                <a:latin typeface="Calibri"/>
              </a:rPr>
              <a:t>new </a:t>
            </a:r>
            <a:r>
              <a:rPr lang="en-GB" altLang="en-US" sz="1100" dirty="0">
                <a:solidFill>
                  <a:srgbClr val="12444E"/>
                </a:solidFill>
                <a:latin typeface="Calibri"/>
              </a:rPr>
              <a:t>treatment</a:t>
            </a:r>
            <a:r>
              <a:rPr lang="en-GB" altLang="en-US" sz="1100" b="1" dirty="0">
                <a:solidFill>
                  <a:srgbClr val="12444E"/>
                </a:solidFill>
                <a:latin typeface="Calibri"/>
              </a:rPr>
              <a:t> episode i.e.</a:t>
            </a:r>
            <a:r>
              <a:rPr lang="en-GB" altLang="en-US" sz="1100" dirty="0">
                <a:solidFill>
                  <a:srgbClr val="12444E"/>
                </a:solidFill>
                <a:latin typeface="Calibri"/>
              </a:rPr>
              <a:t> </a:t>
            </a:r>
            <a:r>
              <a:rPr lang="en-GB" sz="1100" dirty="0">
                <a:solidFill>
                  <a:srgbClr val="12444E"/>
                </a:solidFill>
                <a:latin typeface="Calibri"/>
              </a:rPr>
              <a:t>admission to an </a:t>
            </a:r>
            <a:r>
              <a:rPr lang="en-GB" sz="1100" b="1" dirty="0">
                <a:solidFill>
                  <a:srgbClr val="12444E"/>
                </a:solidFill>
                <a:latin typeface="Calibri"/>
              </a:rPr>
              <a:t>inpatient treatment, home treatment service, or other community service; referral to new provider organisation</a:t>
            </a:r>
            <a:r>
              <a:rPr lang="en-GB" sz="1100" dirty="0">
                <a:solidFill>
                  <a:srgbClr val="12444E"/>
                </a:solidFill>
                <a:latin typeface="Calibri"/>
              </a:rPr>
              <a:t>.) </a:t>
            </a:r>
          </a:p>
        </p:txBody>
      </p:sp>
      <p:sp>
        <p:nvSpPr>
          <p:cNvPr id="14" name="Rectangle 13">
            <a:extLst>
              <a:ext uri="{FF2B5EF4-FFF2-40B4-BE49-F238E27FC236}">
                <a16:creationId xmlns:a16="http://schemas.microsoft.com/office/drawing/2014/main" id="{7CC9DFFD-ABFF-4AE3-8905-58189E26D328}"/>
              </a:ext>
            </a:extLst>
          </p:cNvPr>
          <p:cNvSpPr/>
          <p:nvPr/>
        </p:nvSpPr>
        <p:spPr>
          <a:xfrm>
            <a:off x="5273412" y="1121081"/>
            <a:ext cx="2814664" cy="93871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Every </a:t>
            </a:r>
            <a:r>
              <a:rPr kumimoji="0" lang="en-GB" sz="1100" b="1"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4 weeks </a:t>
            </a:r>
            <a:r>
              <a:rPr kumimoji="0" lang="en-GB" sz="1100" b="0"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for </a:t>
            </a:r>
            <a:r>
              <a:rPr kumimoji="0" lang="en-GB" sz="1100" b="1"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acute</a:t>
            </a:r>
            <a:r>
              <a:rPr kumimoji="0" lang="en-GB" sz="1100" b="0"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 </a:t>
            </a:r>
            <a:r>
              <a:rPr kumimoji="0" lang="en-GB" sz="1100" b="1"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treatment </a:t>
            </a:r>
            <a:r>
              <a:rPr kumimoji="0" lang="en-GB" sz="1100" b="0"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 inpatients and crisis teams.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No longer </a:t>
            </a:r>
            <a:r>
              <a:rPr kumimoji="0" lang="en-GB" sz="1100" b="0"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than </a:t>
            </a:r>
            <a:r>
              <a:rPr kumimoji="0" lang="en-GB" sz="1100" b="1"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6 months </a:t>
            </a:r>
            <a:r>
              <a:rPr lang="en-GB" sz="1100" kern="0" dirty="0">
                <a:solidFill>
                  <a:srgbClr val="12444E"/>
                </a:solidFill>
                <a:latin typeface="Calibri" panose="020F0502020204030204" pitchFamily="34" charset="0"/>
                <a:cs typeface="Calibri" panose="020F0502020204030204" pitchFamily="34" charset="0"/>
              </a:rPr>
              <a:t>for</a:t>
            </a:r>
            <a:r>
              <a:rPr kumimoji="0" lang="en-GB" sz="1100" b="0"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 ongoing treatment in </a:t>
            </a:r>
            <a:r>
              <a:rPr kumimoji="0" lang="en-GB" sz="1100" b="1"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community services and outpatient clinics</a:t>
            </a:r>
            <a:r>
              <a:rPr kumimoji="0" lang="en-GB" sz="1100" b="0" i="0" u="none" strike="noStrike" kern="0" cap="none" spc="0" normalizeH="0" baseline="0" noProof="0" dirty="0">
                <a:ln>
                  <a:noFill/>
                </a:ln>
                <a:solidFill>
                  <a:srgbClr val="12444E"/>
                </a:solidFill>
                <a:effectLst/>
                <a:uLnTx/>
                <a:uFillTx/>
                <a:latin typeface="Calibri" panose="020F0502020204030204" pitchFamily="34" charset="0"/>
                <a:cs typeface="Calibri" panose="020F0502020204030204" pitchFamily="34" charset="0"/>
              </a:rPr>
              <a:t>.</a:t>
            </a:r>
          </a:p>
        </p:txBody>
      </p:sp>
      <p:sp>
        <p:nvSpPr>
          <p:cNvPr id="16" name="Oval 15"/>
          <p:cNvSpPr/>
          <p:nvPr/>
        </p:nvSpPr>
        <p:spPr>
          <a:xfrm>
            <a:off x="1905752" y="5369581"/>
            <a:ext cx="1003300" cy="977900"/>
          </a:xfrm>
          <a:prstGeom prst="ellipse">
            <a:avLst/>
          </a:prstGeom>
          <a:noFill/>
          <a:ln w="57150">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33102" y="3550091"/>
            <a:ext cx="1710725" cy="369332"/>
          </a:xfrm>
          <a:prstGeom prst="rect">
            <a:avLst/>
          </a:prstGeom>
        </p:spPr>
        <p:txBody>
          <a:bodyPr wrap="none">
            <a:spAutoFit/>
          </a:bodyPr>
          <a:lstStyle/>
          <a:p>
            <a:r>
              <a:rPr lang="en-GB" b="1" kern="0" dirty="0">
                <a:solidFill>
                  <a:srgbClr val="12444E"/>
                </a:solidFill>
              </a:rPr>
              <a:t>Episode start </a:t>
            </a:r>
            <a:endParaRPr lang="en-GB" b="1" dirty="0">
              <a:solidFill>
                <a:srgbClr val="12444E"/>
              </a:solidFill>
            </a:endParaRPr>
          </a:p>
        </p:txBody>
      </p:sp>
      <p:sp>
        <p:nvSpPr>
          <p:cNvPr id="18" name="Rectangle 17"/>
          <p:cNvSpPr/>
          <p:nvPr/>
        </p:nvSpPr>
        <p:spPr>
          <a:xfrm>
            <a:off x="1661467" y="6328341"/>
            <a:ext cx="1556836" cy="369332"/>
          </a:xfrm>
          <a:prstGeom prst="rect">
            <a:avLst/>
          </a:prstGeom>
        </p:spPr>
        <p:txBody>
          <a:bodyPr wrap="none">
            <a:spAutoFit/>
          </a:bodyPr>
          <a:lstStyle/>
          <a:p>
            <a:r>
              <a:rPr lang="en-GB" b="1" kern="0" dirty="0">
                <a:solidFill>
                  <a:srgbClr val="12444E"/>
                </a:solidFill>
              </a:rPr>
              <a:t>Episode end</a:t>
            </a:r>
            <a:endParaRPr lang="en-GB" b="1" dirty="0">
              <a:solidFill>
                <a:srgbClr val="12444E"/>
              </a:solidFill>
            </a:endParaRPr>
          </a:p>
        </p:txBody>
      </p:sp>
      <p:sp>
        <p:nvSpPr>
          <p:cNvPr id="19" name="Rectangle 18"/>
          <p:cNvSpPr/>
          <p:nvPr/>
        </p:nvSpPr>
        <p:spPr>
          <a:xfrm>
            <a:off x="6193960" y="3435501"/>
            <a:ext cx="979755" cy="369332"/>
          </a:xfrm>
          <a:prstGeom prst="rect">
            <a:avLst/>
          </a:prstGeom>
        </p:spPr>
        <p:txBody>
          <a:bodyPr wrap="none">
            <a:spAutoFit/>
          </a:bodyPr>
          <a:lstStyle/>
          <a:p>
            <a:r>
              <a:rPr lang="en-GB" b="1" kern="0" dirty="0">
                <a:solidFill>
                  <a:srgbClr val="12444E"/>
                </a:solidFill>
              </a:rPr>
              <a:t>Review</a:t>
            </a:r>
            <a:endParaRPr lang="en-GB" b="1" dirty="0">
              <a:solidFill>
                <a:srgbClr val="12444E"/>
              </a:solidFill>
            </a:endParaRPr>
          </a:p>
        </p:txBody>
      </p:sp>
      <p:sp>
        <p:nvSpPr>
          <p:cNvPr id="20" name="Oval 19"/>
          <p:cNvSpPr/>
          <p:nvPr/>
        </p:nvSpPr>
        <p:spPr>
          <a:xfrm>
            <a:off x="6161302" y="2486920"/>
            <a:ext cx="1003300" cy="977900"/>
          </a:xfrm>
          <a:prstGeom prst="ellipse">
            <a:avLst/>
          </a:prstGeom>
          <a:noFill/>
          <a:ln w="57150">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675205" y="1518144"/>
            <a:ext cx="3021374" cy="805276"/>
          </a:xfrm>
          <a:prstGeom prst="rect">
            <a:avLst/>
          </a:prstGeom>
          <a:noFill/>
          <a:ln w="28575">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905752" y="3433292"/>
            <a:ext cx="2437988" cy="938719"/>
          </a:xfrm>
          <a:prstGeom prst="rect">
            <a:avLst/>
          </a:prstGeom>
          <a:solidFill>
            <a:srgbClr val="DCF3F8"/>
          </a:solidFill>
          <a:ln w="28575" cap="flat" cmpd="sng" algn="ctr">
            <a:solidFill>
              <a:srgbClr val="33BBB1">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ctangle 21"/>
          <p:cNvSpPr/>
          <p:nvPr/>
        </p:nvSpPr>
        <p:spPr>
          <a:xfrm>
            <a:off x="1913330" y="3455202"/>
            <a:ext cx="2430410" cy="938719"/>
          </a:xfrm>
          <a:prstGeom prst="rect">
            <a:avLst/>
          </a:prstGeom>
        </p:spPr>
        <p:txBody>
          <a:bodyPr wrap="square">
            <a:spAutoFit/>
          </a:bodyPr>
          <a:lstStyle/>
          <a:p>
            <a:pPr lvl="0" algn="ctr">
              <a:defRPr/>
            </a:pPr>
            <a:r>
              <a:rPr lang="en-GB" sz="1100" dirty="0">
                <a:solidFill>
                  <a:srgbClr val="12444E"/>
                </a:solidFill>
                <a:latin typeface="Calibri"/>
              </a:rPr>
              <a:t>For </a:t>
            </a:r>
            <a:r>
              <a:rPr lang="en-GB" sz="1100" b="1" dirty="0">
                <a:solidFill>
                  <a:srgbClr val="12444E"/>
                </a:solidFill>
                <a:latin typeface="Calibri"/>
              </a:rPr>
              <a:t>acute </a:t>
            </a:r>
            <a:r>
              <a:rPr lang="en-GB" sz="1100" dirty="0">
                <a:solidFill>
                  <a:srgbClr val="12444E"/>
                </a:solidFill>
                <a:latin typeface="Calibri"/>
              </a:rPr>
              <a:t>treatment DIALOG should be carried out within </a:t>
            </a:r>
            <a:r>
              <a:rPr lang="en-GB" sz="1100" b="1" dirty="0">
                <a:solidFill>
                  <a:srgbClr val="12444E"/>
                </a:solidFill>
                <a:latin typeface="Calibri"/>
              </a:rPr>
              <a:t>48 hours.</a:t>
            </a:r>
          </a:p>
          <a:p>
            <a:pPr lvl="0" algn="ctr">
              <a:defRPr/>
            </a:pPr>
            <a:r>
              <a:rPr lang="en-GB" sz="1100" b="1" dirty="0">
                <a:solidFill>
                  <a:srgbClr val="12444E"/>
                </a:solidFill>
                <a:latin typeface="Calibri"/>
              </a:rPr>
              <a:t>F</a:t>
            </a:r>
            <a:r>
              <a:rPr lang="en-GB" sz="1100" dirty="0">
                <a:solidFill>
                  <a:srgbClr val="12444E"/>
                </a:solidFill>
                <a:latin typeface="Calibri"/>
              </a:rPr>
              <a:t>or </a:t>
            </a:r>
            <a:r>
              <a:rPr lang="en-GB" sz="1100" b="1" dirty="0">
                <a:solidFill>
                  <a:srgbClr val="12444E"/>
                </a:solidFill>
                <a:latin typeface="Calibri"/>
              </a:rPr>
              <a:t>community</a:t>
            </a:r>
            <a:r>
              <a:rPr lang="en-GB" sz="1100" dirty="0">
                <a:solidFill>
                  <a:srgbClr val="12444E"/>
                </a:solidFill>
                <a:latin typeface="Calibri"/>
              </a:rPr>
              <a:t> settings it should be obtained within the </a:t>
            </a:r>
            <a:r>
              <a:rPr lang="en-GB" sz="1100" b="1" dirty="0">
                <a:solidFill>
                  <a:srgbClr val="12444E"/>
                </a:solidFill>
                <a:latin typeface="Calibri"/>
              </a:rPr>
              <a:t>first or second meeting</a:t>
            </a:r>
            <a:endParaRPr lang="en-GB" altLang="en-US" sz="1100" b="1" dirty="0">
              <a:solidFill>
                <a:srgbClr val="12444E"/>
              </a:solidFill>
              <a:latin typeface="Calibri"/>
            </a:endParaRPr>
          </a:p>
        </p:txBody>
      </p:sp>
      <p:pic>
        <p:nvPicPr>
          <p:cNvPr id="25" name="Graphic 54" descr="Meeting">
            <a:extLst>
              <a:ext uri="{FF2B5EF4-FFF2-40B4-BE49-F238E27FC236}">
                <a16:creationId xmlns:a16="http://schemas.microsoft.com/office/drawing/2014/main" id="{654115CB-26C7-4AE7-90E2-7131A1E8910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0407" y="2598723"/>
            <a:ext cx="914400" cy="914400"/>
          </a:xfrm>
          <a:prstGeom prst="rect">
            <a:avLst/>
          </a:prstGeom>
        </p:spPr>
      </p:pic>
      <p:sp>
        <p:nvSpPr>
          <p:cNvPr id="31" name="Rectangle 30"/>
          <p:cNvSpPr/>
          <p:nvPr/>
        </p:nvSpPr>
        <p:spPr>
          <a:xfrm>
            <a:off x="5443958" y="3811845"/>
            <a:ext cx="2437988" cy="938719"/>
          </a:xfrm>
          <a:prstGeom prst="rect">
            <a:avLst/>
          </a:prstGeom>
          <a:solidFill>
            <a:srgbClr val="DCF3F8"/>
          </a:solidFill>
          <a:ln w="28575" cap="flat" cmpd="sng" algn="ctr">
            <a:solidFill>
              <a:srgbClr val="33BBB1">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2" name="Rectangle 31"/>
          <p:cNvSpPr/>
          <p:nvPr/>
        </p:nvSpPr>
        <p:spPr>
          <a:xfrm>
            <a:off x="5451536" y="3824328"/>
            <a:ext cx="2430410" cy="938719"/>
          </a:xfrm>
          <a:prstGeom prst="rect">
            <a:avLst/>
          </a:prstGeom>
        </p:spPr>
        <p:txBody>
          <a:bodyPr wrap="square">
            <a:spAutoFit/>
          </a:bodyPr>
          <a:lstStyle/>
          <a:p>
            <a:pPr lvl="0" algn="ctr">
              <a:defRPr/>
            </a:pPr>
            <a:r>
              <a:rPr lang="en-GB" sz="1100" dirty="0">
                <a:solidFill>
                  <a:srgbClr val="12444E"/>
                </a:solidFill>
                <a:latin typeface="Calibri"/>
              </a:rPr>
              <a:t>More frequent DIALOGs maybe carried out if embedded within Care Programme Approach (CPA) process or when carrying out DIALOG is clinically indicated.</a:t>
            </a:r>
            <a:endParaRPr lang="en-GB" altLang="en-US" sz="1100" b="1" dirty="0">
              <a:solidFill>
                <a:srgbClr val="12444E"/>
              </a:solidFill>
              <a:latin typeface="Calibri"/>
            </a:endParaRPr>
          </a:p>
        </p:txBody>
      </p:sp>
      <p:sp>
        <p:nvSpPr>
          <p:cNvPr id="36" name="Rectangle 35"/>
          <p:cNvSpPr/>
          <p:nvPr/>
        </p:nvSpPr>
        <p:spPr>
          <a:xfrm>
            <a:off x="5273412" y="1121081"/>
            <a:ext cx="2814664" cy="938719"/>
          </a:xfrm>
          <a:prstGeom prst="rect">
            <a:avLst/>
          </a:prstGeom>
          <a:noFill/>
          <a:ln w="28575">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7CC9DFFD-ABFF-4AE3-8905-58189E26D328}"/>
              </a:ext>
            </a:extLst>
          </p:cNvPr>
          <p:cNvSpPr/>
          <p:nvPr/>
        </p:nvSpPr>
        <p:spPr>
          <a:xfrm>
            <a:off x="2688470" y="4548465"/>
            <a:ext cx="2488270" cy="600164"/>
          </a:xfrm>
          <a:prstGeom prst="rect">
            <a:avLst/>
          </a:prstGeom>
        </p:spPr>
        <p:txBody>
          <a:bodyPr wrap="square">
            <a:spAutoFit/>
          </a:bodyPr>
          <a:lstStyle/>
          <a:p>
            <a:pPr lvl="0">
              <a:defRPr/>
            </a:pPr>
            <a:r>
              <a:rPr lang="en-GB" sz="1100" kern="0" dirty="0">
                <a:solidFill>
                  <a:srgbClr val="12444E"/>
                </a:solidFill>
                <a:latin typeface="Calibri" panose="020F0502020204030204" pitchFamily="34" charset="0"/>
                <a:cs typeface="Calibri" panose="020F0502020204030204" pitchFamily="34" charset="0"/>
              </a:rPr>
              <a:t>At the end of treatment episode (discharge from a team, service or provider organisation). </a:t>
            </a:r>
          </a:p>
        </p:txBody>
      </p:sp>
      <p:sp>
        <p:nvSpPr>
          <p:cNvPr id="38" name="Rectangle 37"/>
          <p:cNvSpPr/>
          <p:nvPr/>
        </p:nvSpPr>
        <p:spPr>
          <a:xfrm>
            <a:off x="2688470" y="4463825"/>
            <a:ext cx="2281441" cy="750855"/>
          </a:xfrm>
          <a:prstGeom prst="rect">
            <a:avLst/>
          </a:prstGeom>
          <a:noFill/>
          <a:ln w="28575">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p:nvPr/>
        </p:nvCxnSpPr>
        <p:spPr>
          <a:xfrm>
            <a:off x="960737" y="1922322"/>
            <a:ext cx="0" cy="531825"/>
          </a:xfrm>
          <a:prstGeom prst="line">
            <a:avLst/>
          </a:prstGeom>
          <a:ln w="28575">
            <a:solidFill>
              <a:srgbClr val="0E839A"/>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87815" y="2383918"/>
            <a:ext cx="145844" cy="136870"/>
          </a:xfrm>
          <a:prstGeom prst="ellips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p:nvPr/>
        </p:nvCxnSpPr>
        <p:spPr>
          <a:xfrm flipH="1">
            <a:off x="960737" y="1934046"/>
            <a:ext cx="714468" cy="0"/>
          </a:xfrm>
          <a:prstGeom prst="line">
            <a:avLst/>
          </a:prstGeom>
          <a:ln w="28575">
            <a:solidFill>
              <a:srgbClr val="0E839A"/>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47" idx="4"/>
          </p:cNvCxnSpPr>
          <p:nvPr/>
        </p:nvCxnSpPr>
        <p:spPr>
          <a:xfrm>
            <a:off x="6662952" y="2071402"/>
            <a:ext cx="7761" cy="353322"/>
          </a:xfrm>
          <a:prstGeom prst="line">
            <a:avLst/>
          </a:prstGeom>
          <a:ln w="28575">
            <a:solidFill>
              <a:srgbClr val="0E839A"/>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597791" y="2287854"/>
            <a:ext cx="145844" cy="136870"/>
          </a:xfrm>
          <a:prstGeom prst="ellips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53"/>
          <p:cNvCxnSpPr/>
          <p:nvPr/>
        </p:nvCxnSpPr>
        <p:spPr>
          <a:xfrm>
            <a:off x="2322514" y="4777351"/>
            <a:ext cx="2004" cy="433013"/>
          </a:xfrm>
          <a:prstGeom prst="line">
            <a:avLst/>
          </a:prstGeom>
          <a:ln w="28575">
            <a:solidFill>
              <a:srgbClr val="0E839A"/>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262482" y="5140135"/>
            <a:ext cx="145844" cy="136870"/>
          </a:xfrm>
          <a:prstGeom prst="ellips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p:cNvCxnSpPr/>
          <p:nvPr/>
        </p:nvCxnSpPr>
        <p:spPr>
          <a:xfrm flipH="1">
            <a:off x="2322514" y="4777351"/>
            <a:ext cx="357234" cy="0"/>
          </a:xfrm>
          <a:prstGeom prst="line">
            <a:avLst/>
          </a:prstGeom>
          <a:ln w="28575">
            <a:solidFill>
              <a:srgbClr val="0E839A"/>
            </a:solidFill>
          </a:ln>
        </p:spPr>
        <p:style>
          <a:lnRef idx="1">
            <a:schemeClr val="accent1"/>
          </a:lnRef>
          <a:fillRef idx="0">
            <a:schemeClr val="accent1"/>
          </a:fillRef>
          <a:effectRef idx="0">
            <a:schemeClr val="accent1"/>
          </a:effectRef>
          <a:fontRef idx="minor">
            <a:schemeClr val="tx1"/>
          </a:fontRef>
        </p:style>
      </p:cxnSp>
      <p:pic>
        <p:nvPicPr>
          <p:cNvPr id="11" name="Graphic 10" descr="Document">
            <a:extLst>
              <a:ext uri="{FF2B5EF4-FFF2-40B4-BE49-F238E27FC236}">
                <a16:creationId xmlns:a16="http://schemas.microsoft.com/office/drawing/2014/main" id="{44DE999B-1CB1-4C67-A6D7-EE4AB8FF70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8309" y="2555784"/>
            <a:ext cx="764808" cy="764808"/>
          </a:xfrm>
          <a:prstGeom prst="rect">
            <a:avLst/>
          </a:prstGeom>
        </p:spPr>
      </p:pic>
      <p:sp>
        <p:nvSpPr>
          <p:cNvPr id="44" name="Rectangle 43">
            <a:extLst>
              <a:ext uri="{FF2B5EF4-FFF2-40B4-BE49-F238E27FC236}">
                <a16:creationId xmlns:a16="http://schemas.microsoft.com/office/drawing/2014/main" id="{691BEAA1-5B27-419B-A849-028E9D227383}"/>
              </a:ext>
            </a:extLst>
          </p:cNvPr>
          <p:cNvSpPr/>
          <p:nvPr/>
        </p:nvSpPr>
        <p:spPr>
          <a:xfrm>
            <a:off x="69529" y="658019"/>
            <a:ext cx="866807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rgbClr val="4BACC6">
                    <a:lumMod val="50000"/>
                  </a:srgbClr>
                </a:solidFill>
                <a:latin typeface="Arial"/>
              </a:rPr>
              <a:t>London has agreed minimum time points in which DIALOG should be completed to ensure a standardised process. </a:t>
            </a:r>
            <a:endParaRPr kumimoji="0" lang="en-GB" sz="1200" b="0" i="0" u="none" strike="noStrike" kern="0" cap="none" spc="0" normalizeH="0" baseline="0" noProof="0" dirty="0">
              <a:ln>
                <a:noFill/>
              </a:ln>
              <a:solidFill>
                <a:srgbClr val="4BACC6">
                  <a:lumMod val="50000"/>
                </a:srgbClr>
              </a:solidFill>
              <a:effectLst/>
              <a:uLnTx/>
              <a:uFillTx/>
              <a:latin typeface="Arial"/>
            </a:endParaRPr>
          </a:p>
        </p:txBody>
      </p:sp>
    </p:spTree>
    <p:extLst>
      <p:ext uri="{BB962C8B-B14F-4D97-AF65-F5344CB8AC3E}">
        <p14:creationId xmlns:p14="http://schemas.microsoft.com/office/powerpoint/2010/main" val="191001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9A10F184-8D01-4262-8654-3EE9E8B3F370}"/>
              </a:ext>
            </a:extLst>
          </p:cNvPr>
          <p:cNvSpPr/>
          <p:nvPr/>
        </p:nvSpPr>
        <p:spPr>
          <a:xfrm>
            <a:off x="554709" y="1494743"/>
            <a:ext cx="3347357" cy="4081680"/>
          </a:xfrm>
          <a:prstGeom prst="roundRect">
            <a:avLst/>
          </a:prstGeom>
          <a:solidFill>
            <a:srgbClr val="2ECCD0"/>
          </a:solidFill>
          <a:ln>
            <a:solidFill>
              <a:srgbClr val="2EC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Pentagon 19">
            <a:extLst>
              <a:ext uri="{FF2B5EF4-FFF2-40B4-BE49-F238E27FC236}">
                <a16:creationId xmlns:a16="http://schemas.microsoft.com/office/drawing/2014/main" id="{E4ED82DA-ECDF-4591-BDCB-8B096D5C4701}"/>
              </a:ext>
            </a:extLst>
          </p:cNvPr>
          <p:cNvSpPr/>
          <p:nvPr/>
        </p:nvSpPr>
        <p:spPr>
          <a:xfrm>
            <a:off x="0" y="169041"/>
            <a:ext cx="6309360" cy="627373"/>
          </a:xfrm>
          <a:prstGeom prst="homePlate">
            <a:avLst/>
          </a:prstGeom>
          <a:solidFill>
            <a:srgbClr val="0E839A"/>
          </a:solidFill>
          <a:ln>
            <a:solidFill>
              <a:srgbClr val="0E8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Arial Nova" panose="020B0604020202020204" pitchFamily="34" charset="0"/>
              </a:rPr>
              <a:t>DIALOG as an outcome measure</a:t>
            </a:r>
          </a:p>
        </p:txBody>
      </p:sp>
      <p:pic>
        <p:nvPicPr>
          <p:cNvPr id="22" name="Graphic 21" descr="Pin">
            <a:extLst>
              <a:ext uri="{FF2B5EF4-FFF2-40B4-BE49-F238E27FC236}">
                <a16:creationId xmlns:a16="http://schemas.microsoft.com/office/drawing/2014/main" id="{1E706F31-1F2F-428D-A4C2-8B23FB70EF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08" y="963576"/>
            <a:ext cx="914400" cy="914400"/>
          </a:xfrm>
          <a:prstGeom prst="rect">
            <a:avLst/>
          </a:prstGeom>
        </p:spPr>
      </p:pic>
      <p:sp>
        <p:nvSpPr>
          <p:cNvPr id="42" name="Rectangle 41">
            <a:extLst>
              <a:ext uri="{FF2B5EF4-FFF2-40B4-BE49-F238E27FC236}">
                <a16:creationId xmlns:a16="http://schemas.microsoft.com/office/drawing/2014/main" id="{51BC14A2-BFDB-4047-BBEA-C8877C5E08BE}"/>
              </a:ext>
            </a:extLst>
          </p:cNvPr>
          <p:cNvSpPr/>
          <p:nvPr/>
        </p:nvSpPr>
        <p:spPr>
          <a:xfrm>
            <a:off x="664285" y="2160055"/>
            <a:ext cx="3031416" cy="3139321"/>
          </a:xfrm>
          <a:prstGeom prst="rect">
            <a:avLst/>
          </a:prstGeom>
        </p:spPr>
        <p:txBody>
          <a:bodyPr wrap="square">
            <a:spAutoFit/>
          </a:bodyPr>
          <a:lstStyle/>
          <a:p>
            <a:pPr lvl="0" algn="ctr">
              <a:defRPr/>
            </a:pPr>
            <a:r>
              <a:rPr lang="en-GB" dirty="0">
                <a:solidFill>
                  <a:srgbClr val="3F3F3F"/>
                </a:solidFill>
              </a:rPr>
              <a:t>Healthcare professionals call this a </a:t>
            </a:r>
            <a:r>
              <a:rPr lang="en-GB" b="1" dirty="0">
                <a:solidFill>
                  <a:srgbClr val="3F3F3F"/>
                </a:solidFill>
              </a:rPr>
              <a:t>patient reported outcome measure (PROM).</a:t>
            </a:r>
          </a:p>
          <a:p>
            <a:pPr lvl="0" algn="ctr">
              <a:defRPr/>
            </a:pPr>
            <a:endParaRPr lang="en-GB" b="1" dirty="0">
              <a:solidFill>
                <a:srgbClr val="3F3F3F"/>
              </a:solidFill>
            </a:endParaRPr>
          </a:p>
          <a:p>
            <a:pPr lvl="0" algn="ctr">
              <a:defRPr/>
            </a:pPr>
            <a:endParaRPr lang="en-GB" b="1" dirty="0">
              <a:solidFill>
                <a:srgbClr val="3F3F3F"/>
              </a:solidFill>
            </a:endParaRPr>
          </a:p>
          <a:p>
            <a:pPr lvl="0" algn="ctr">
              <a:defRPr/>
            </a:pPr>
            <a:r>
              <a:rPr lang="en-GB" dirty="0">
                <a:solidFill>
                  <a:srgbClr val="3F3F3F"/>
                </a:solidFill>
              </a:rPr>
              <a:t>It is an assessment of health status and health-related quality of life that comes directly from the patient. </a:t>
            </a:r>
          </a:p>
        </p:txBody>
      </p:sp>
      <p:sp>
        <p:nvSpPr>
          <p:cNvPr id="21" name="Rectangle: Rounded Corners 44">
            <a:extLst>
              <a:ext uri="{FF2B5EF4-FFF2-40B4-BE49-F238E27FC236}">
                <a16:creationId xmlns:a16="http://schemas.microsoft.com/office/drawing/2014/main" id="{9A10F184-8D01-4262-8654-3EE9E8B3F370}"/>
              </a:ext>
            </a:extLst>
          </p:cNvPr>
          <p:cNvSpPr/>
          <p:nvPr/>
        </p:nvSpPr>
        <p:spPr>
          <a:xfrm>
            <a:off x="4699000" y="1177246"/>
            <a:ext cx="3258097" cy="2190540"/>
          </a:xfrm>
          <a:prstGeom prst="roundRect">
            <a:avLst/>
          </a:prstGeom>
          <a:solidFill>
            <a:srgbClr val="DCF3F8"/>
          </a:solidFill>
          <a:ln>
            <a:solidFill>
              <a:srgbClr val="DC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1BC14A2-BFDB-4047-BBEA-C8877C5E08BE}"/>
              </a:ext>
            </a:extLst>
          </p:cNvPr>
          <p:cNvSpPr/>
          <p:nvPr/>
        </p:nvSpPr>
        <p:spPr>
          <a:xfrm>
            <a:off x="4966605" y="1716699"/>
            <a:ext cx="2773685" cy="1477328"/>
          </a:xfrm>
          <a:prstGeom prst="rect">
            <a:avLst/>
          </a:prstGeom>
        </p:spPr>
        <p:txBody>
          <a:bodyPr wrap="square">
            <a:spAutoFit/>
          </a:bodyPr>
          <a:lstStyle/>
          <a:p>
            <a:pPr lvl="0" algn="ctr">
              <a:defRPr/>
            </a:pPr>
            <a:r>
              <a:rPr lang="en-GB" dirty="0">
                <a:solidFill>
                  <a:srgbClr val="3F3F3F"/>
                </a:solidFill>
              </a:rPr>
              <a:t>PROMs provide services with a measure of the subjective impact of the services on a person’s health and wellbeing. </a:t>
            </a:r>
          </a:p>
        </p:txBody>
      </p:sp>
      <p:sp>
        <p:nvSpPr>
          <p:cNvPr id="29" name="Rectangle: Rounded Corners 44">
            <a:extLst>
              <a:ext uri="{FF2B5EF4-FFF2-40B4-BE49-F238E27FC236}">
                <a16:creationId xmlns:a16="http://schemas.microsoft.com/office/drawing/2014/main" id="{9A10F184-8D01-4262-8654-3EE9E8B3F370}"/>
              </a:ext>
            </a:extLst>
          </p:cNvPr>
          <p:cNvSpPr/>
          <p:nvPr/>
        </p:nvSpPr>
        <p:spPr>
          <a:xfrm>
            <a:off x="4731324" y="3873500"/>
            <a:ext cx="3879276" cy="2656430"/>
          </a:xfrm>
          <a:prstGeom prst="roundRect">
            <a:avLst/>
          </a:prstGeom>
          <a:solidFill>
            <a:srgbClr val="83D6E1"/>
          </a:solidFill>
          <a:ln>
            <a:solidFill>
              <a:srgbClr val="83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1BC14A2-BFDB-4047-BBEA-C8877C5E08BE}"/>
              </a:ext>
            </a:extLst>
          </p:cNvPr>
          <p:cNvSpPr/>
          <p:nvPr/>
        </p:nvSpPr>
        <p:spPr>
          <a:xfrm>
            <a:off x="4838700" y="4422785"/>
            <a:ext cx="3568700" cy="2031325"/>
          </a:xfrm>
          <a:prstGeom prst="rect">
            <a:avLst/>
          </a:prstGeom>
        </p:spPr>
        <p:txBody>
          <a:bodyPr wrap="square">
            <a:spAutoFit/>
          </a:bodyPr>
          <a:lstStyle/>
          <a:p>
            <a:pPr lvl="0" algn="ctr">
              <a:defRPr/>
            </a:pPr>
            <a:r>
              <a:rPr lang="en-GB" dirty="0">
                <a:solidFill>
                  <a:srgbClr val="3F3F3F"/>
                </a:solidFill>
              </a:rPr>
              <a:t>In London DIALOG has been agreed to be used for Early Intervention in Psychosis (EIP) and Care Programme Approach (CPA) services. DIALOG can be used in wider mental health service in the future. </a:t>
            </a:r>
          </a:p>
        </p:txBody>
      </p:sp>
      <p:pic>
        <p:nvPicPr>
          <p:cNvPr id="33" name="Graphic 21" descr="Pin">
            <a:extLst>
              <a:ext uri="{FF2B5EF4-FFF2-40B4-BE49-F238E27FC236}">
                <a16:creationId xmlns:a16="http://schemas.microsoft.com/office/drawing/2014/main" id="{1E706F31-1F2F-428D-A4C2-8B23FB70EF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93525" y="3367785"/>
            <a:ext cx="914400" cy="914400"/>
          </a:xfrm>
          <a:prstGeom prst="rect">
            <a:avLst/>
          </a:prstGeom>
        </p:spPr>
      </p:pic>
    </p:spTree>
    <p:extLst>
      <p:ext uri="{BB962C8B-B14F-4D97-AF65-F5344CB8AC3E}">
        <p14:creationId xmlns:p14="http://schemas.microsoft.com/office/powerpoint/2010/main" val="2290046954"/>
      </p:ext>
    </p:extLst>
  </p:cSld>
  <p:clrMapOvr>
    <a:masterClrMapping/>
  </p:clrMapOvr>
</p:sld>
</file>

<file path=ppt/theme/theme1.xml><?xml version="1.0" encoding="utf-8"?>
<a:theme xmlns:a="http://schemas.openxmlformats.org/drawingml/2006/main" name="1_Healthy London_CN_Powerpoin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Healthy London_PPT_template" id="{0BAF25DE-6FF4-9F4A-88B6-10E0C29F9447}" vid="{D5C9CA10-AF8A-564F-AF9B-BF18BFA85F4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27106</TotalTime>
  <Words>2519</Words>
  <Application>Microsoft Office PowerPoint</Application>
  <PresentationFormat>On-screen Show (4:3)</PresentationFormat>
  <Paragraphs>249</Paragraphs>
  <Slides>20</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Arial Black</vt:lpstr>
      <vt:lpstr>Arial Nova</vt:lpstr>
      <vt:lpstr>Calibri</vt:lpstr>
      <vt:lpstr>1_Healthy London_CN_Powerpoint template</vt:lpstr>
      <vt:lpstr>2_Office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PROM: DIALOG  Implementation Overview</dc:title>
  <dc:creator>Claire Ruiz</dc:creator>
  <cp:lastModifiedBy>BOWKETT, Amy (NHS ENGLAND &amp; NHS IMPROVEMENT - X24)</cp:lastModifiedBy>
  <cp:revision>261</cp:revision>
  <cp:lastPrinted>2019-11-12T13:33:09Z</cp:lastPrinted>
  <dcterms:created xsi:type="dcterms:W3CDTF">2019-04-03T20:24:37Z</dcterms:created>
  <dcterms:modified xsi:type="dcterms:W3CDTF">2019-12-12T10:39:20Z</dcterms:modified>
</cp:coreProperties>
</file>