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2" r:id="rId2"/>
  </p:sldMasterIdLst>
  <p:notesMasterIdLst>
    <p:notesMasterId r:id="rId12"/>
  </p:notesMasterIdLst>
  <p:sldIdLst>
    <p:sldId id="577" r:id="rId3"/>
    <p:sldId id="689" r:id="rId4"/>
    <p:sldId id="690" r:id="rId5"/>
    <p:sldId id="691" r:id="rId6"/>
    <p:sldId id="692" r:id="rId7"/>
    <p:sldId id="693" r:id="rId8"/>
    <p:sldId id="694" r:id="rId9"/>
    <p:sldId id="688" r:id="rId10"/>
    <p:sldId id="681" r:id="rId1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9BB630A-B75E-4303-B784-64901A6221E6}">
          <p14:sldIdLst>
            <p14:sldId id="577"/>
            <p14:sldId id="689"/>
            <p14:sldId id="690"/>
            <p14:sldId id="691"/>
            <p14:sldId id="692"/>
            <p14:sldId id="693"/>
            <p14:sldId id="694"/>
            <p14:sldId id="688"/>
            <p14:sldId id="681"/>
          </p14:sldIdLst>
        </p14:section>
        <p14:section name="Untitled Section" id="{EBCDEDAF-E4DD-42D5-9C70-100CEA24260F}">
          <p14:sldIdLst/>
        </p14:section>
      </p14:sectionLst>
    </p:ext>
    <p:ext uri="{EFAFB233-063F-42B5-8137-9DF3F51BA10A}">
      <p15:sldGuideLst xmlns="" xmlns:p15="http://schemas.microsoft.com/office/powerpoint/2012/main">
        <p15:guide id="1" orient="horz" pos="4110">
          <p15:clr>
            <a:srgbClr val="A4A3A4"/>
          </p15:clr>
        </p15:guide>
        <p15:guide id="2" orient="horz" pos="4201">
          <p15:clr>
            <a:srgbClr val="A4A3A4"/>
          </p15:clr>
        </p15:guide>
        <p15:guide id="3" orient="horz" pos="4020">
          <p15:clr>
            <a:srgbClr val="A4A3A4"/>
          </p15:clr>
        </p15:guide>
        <p15:guide id="4" orient="horz" pos="119">
          <p15:clr>
            <a:srgbClr val="A4A3A4"/>
          </p15:clr>
        </p15:guide>
        <p15:guide id="5" orient="horz" pos="845">
          <p15:clr>
            <a:srgbClr val="A4A3A4"/>
          </p15:clr>
        </p15:guide>
        <p15:guide id="6" pos="158">
          <p15:clr>
            <a:srgbClr val="A4A3A4"/>
          </p15:clr>
        </p15:guide>
        <p15:guide id="7" pos="5602">
          <p15:clr>
            <a:srgbClr val="A4A3A4"/>
          </p15:clr>
        </p15:guide>
        <p15:guide id="8" pos="2835">
          <p15:clr>
            <a:srgbClr val="A4A3A4"/>
          </p15:clr>
        </p15:guide>
        <p15:guide id="9" pos="2925">
          <p15:clr>
            <a:srgbClr val="A4A3A4"/>
          </p15:clr>
        </p15:guide>
        <p15:guide id="10" pos="2880">
          <p15:clr>
            <a:srgbClr val="A4A3A4"/>
          </p15:clr>
        </p15:guide>
        <p15:guide id="11" pos="2018">
          <p15:clr>
            <a:srgbClr val="A4A3A4"/>
          </p15:clr>
        </p15:guide>
        <p15:guide id="12" pos="1973">
          <p15:clr>
            <a:srgbClr val="A4A3A4"/>
          </p15:clr>
        </p15:guide>
        <p15:guide id="13" pos="3787">
          <p15:clr>
            <a:srgbClr val="A4A3A4"/>
          </p15:clr>
        </p15:guide>
        <p15:guide id="14" pos="3742">
          <p15:clr>
            <a:srgbClr val="A4A3A4"/>
          </p15:clr>
        </p15:guide>
        <p15:guide id="15" pos="3833">
          <p15:clr>
            <a:srgbClr val="A4A3A4"/>
          </p15:clr>
        </p15:guide>
        <p15:guide id="16" pos="1927">
          <p15:clr>
            <a:srgbClr val="A4A3A4"/>
          </p15:clr>
        </p15:guide>
      </p15:sldGuideLst>
    </p:ext>
    <p:ext uri="{2D200454-40CA-4A62-9FC3-DE9A4176ACB9}">
      <p15:notesGuideLst xmlns=""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zabella Kiraly" initials="IK" lastIdx="1" clrIdx="0"/>
  <p:cmAuthor id="1" name="Schellion Horn" initials="SH" lastIdx="4" clrIdx="1"/>
  <p:cmAuthor id="2" name="Sophie Meagher" initials="SM"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486"/>
    <a:srgbClr val="A25BA0"/>
    <a:srgbClr val="F4CCD9"/>
    <a:srgbClr val="33BBB1"/>
    <a:srgbClr val="003893"/>
    <a:srgbClr val="FAE8ED"/>
    <a:srgbClr val="00B050"/>
    <a:srgbClr val="0091C9"/>
    <a:srgbClr val="4F81BD"/>
    <a:srgbClr val="007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088" autoAdjust="0"/>
    <p:restoredTop sz="76723" autoAdjust="0"/>
  </p:normalViewPr>
  <p:slideViewPr>
    <p:cSldViewPr showGuides="1">
      <p:cViewPr>
        <p:scale>
          <a:sx n="55" d="100"/>
          <a:sy n="55" d="100"/>
        </p:scale>
        <p:origin x="-1572" y="-96"/>
      </p:cViewPr>
      <p:guideLst>
        <p:guide orient="horz" pos="4110"/>
        <p:guide orient="horz" pos="4201"/>
        <p:guide orient="horz" pos="4020"/>
        <p:guide orient="horz" pos="119"/>
        <p:guide orient="horz" pos="845"/>
        <p:guide pos="158"/>
        <p:guide pos="5602"/>
        <p:guide pos="2835"/>
        <p:guide pos="2517"/>
        <p:guide pos="2880"/>
        <p:guide pos="2018"/>
        <p:guide pos="1973"/>
        <p:guide pos="3787"/>
        <p:guide pos="3742"/>
        <p:guide pos="3833"/>
        <p:guide pos="1927"/>
      </p:guideLst>
    </p:cSldViewPr>
  </p:slideViewPr>
  <p:outlineViewPr>
    <p:cViewPr>
      <p:scale>
        <a:sx n="33" d="100"/>
        <a:sy n="33" d="100"/>
      </p:scale>
      <p:origin x="0" y="10878"/>
    </p:cViewPr>
  </p:outlineViewPr>
  <p:notesTextViewPr>
    <p:cViewPr>
      <p:scale>
        <a:sx n="1" d="1"/>
        <a:sy n="1" d="1"/>
      </p:scale>
      <p:origin x="0" y="0"/>
    </p:cViewPr>
  </p:notesTextViewPr>
  <p:sorterViewPr>
    <p:cViewPr>
      <p:scale>
        <a:sx n="120" d="100"/>
        <a:sy n="120" d="100"/>
      </p:scale>
      <p:origin x="0" y="0"/>
    </p:cViewPr>
  </p:sorterViewPr>
  <p:notesViewPr>
    <p:cSldViewPr>
      <p:cViewPr varScale="1">
        <p:scale>
          <a:sx n="46" d="100"/>
          <a:sy n="46" d="100"/>
        </p:scale>
        <p:origin x="-298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6516" tIns="48259" rIns="96516" bIns="48259" rtlCol="0"/>
          <a:lstStyle>
            <a:lvl1pPr algn="l">
              <a:defRPr sz="13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6516" tIns="48259" rIns="96516" bIns="48259" rtlCol="0"/>
          <a:lstStyle>
            <a:lvl1pPr algn="r">
              <a:defRPr sz="1300"/>
            </a:lvl1pPr>
          </a:lstStyle>
          <a:p>
            <a:fld id="{32B44091-A4D1-4654-AD67-10CC05CE485F}" type="datetimeFigureOut">
              <a:rPr lang="en-GB" smtClean="0"/>
              <a:t>07/10/2019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6516" tIns="48259" rIns="96516" bIns="48259"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6516" tIns="48259" rIns="96516" bIns="482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1"/>
            <a:ext cx="2945659" cy="496411"/>
          </a:xfrm>
          <a:prstGeom prst="rect">
            <a:avLst/>
          </a:prstGeom>
        </p:spPr>
        <p:txBody>
          <a:bodyPr vert="horz" lIns="96516" tIns="48259" rIns="96516" bIns="48259"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6516" tIns="48259" rIns="96516" bIns="48259" rtlCol="0" anchor="b"/>
          <a:lstStyle>
            <a:lvl1pPr algn="r">
              <a:defRPr sz="1300"/>
            </a:lvl1pPr>
          </a:lstStyle>
          <a:p>
            <a:fld id="{5EF00A87-77B9-4372-8F89-E17ACE83D287}" type="slidenum">
              <a:rPr lang="en-GB" smtClean="0"/>
              <a:t>‹#›</a:t>
            </a:fld>
            <a:endParaRPr lang="en-GB" dirty="0"/>
          </a:p>
        </p:txBody>
      </p:sp>
    </p:spTree>
    <p:extLst>
      <p:ext uri="{BB962C8B-B14F-4D97-AF65-F5344CB8AC3E}">
        <p14:creationId xmlns:p14="http://schemas.microsoft.com/office/powerpoint/2010/main" val="44108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5</a:t>
            </a:fld>
            <a:endParaRPr lang="en-GB" dirty="0"/>
          </a:p>
        </p:txBody>
      </p:sp>
    </p:spTree>
    <p:extLst>
      <p:ext uri="{BB962C8B-B14F-4D97-AF65-F5344CB8AC3E}">
        <p14:creationId xmlns:p14="http://schemas.microsoft.com/office/powerpoint/2010/main" val="1159457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London Cancer Screening Uptake Improve Board-</a:t>
            </a:r>
            <a:br>
              <a:rPr lang="en-GB" sz="1200" dirty="0" smtClean="0"/>
            </a:br>
            <a:r>
              <a:rPr lang="en-GB" sz="1200" dirty="0" smtClean="0"/>
              <a:t>Joint London priorities alignment with above</a:t>
            </a:r>
            <a:r>
              <a:rPr lang="en-GB" sz="1200" baseline="0" dirty="0" smtClean="0"/>
              <a:t> recommendations </a:t>
            </a:r>
          </a:p>
          <a:p>
            <a:pPr lvl="0">
              <a:buFont typeface="+mj-lt"/>
              <a:buAutoNum type="arabicPeriod"/>
              <a:tabLst>
                <a:tab pos="457200" algn="l"/>
              </a:tabLst>
            </a:pPr>
            <a:r>
              <a:rPr lang="en-GB" sz="1200" baseline="0" dirty="0" smtClean="0"/>
              <a:t>Priority 3 </a:t>
            </a:r>
            <a:r>
              <a:rPr lang="en-GB" dirty="0" smtClean="0">
                <a:latin typeface="Calibri" panose="020F0502020204030204" pitchFamily="34" charset="0"/>
                <a:ea typeface="Times New Roman" panose="02020603050405020304" pitchFamily="18" charset="0"/>
              </a:rPr>
              <a:t>Improve access to screening</a:t>
            </a:r>
            <a:endParaRPr lang="en-GB" sz="2000" dirty="0" smtClean="0">
              <a:latin typeface="Calibri" panose="020F0502020204030204" pitchFamily="34" charset="0"/>
              <a:ea typeface="Calibri" panose="020F0502020204030204" pitchFamily="34" charset="0"/>
            </a:endParaRPr>
          </a:p>
          <a:p>
            <a:pPr lvl="1">
              <a:buFont typeface="+mj-lt"/>
              <a:buAutoNum type="alphaLcPeriod"/>
              <a:tabLst>
                <a:tab pos="914400" algn="l"/>
              </a:tabLst>
            </a:pPr>
            <a:r>
              <a:rPr lang="en-GB" dirty="0" smtClean="0">
                <a:latin typeface="Calibri" panose="020F0502020204030204" pitchFamily="34" charset="0"/>
                <a:ea typeface="Times New Roman" panose="02020603050405020304" pitchFamily="18" charset="0"/>
              </a:rPr>
              <a:t>Breast screening appointments out of hours/weekends</a:t>
            </a:r>
            <a:endParaRPr lang="en-GB" sz="2000" dirty="0" smtClean="0">
              <a:latin typeface="Calibri" panose="020F0502020204030204" pitchFamily="34" charset="0"/>
              <a:ea typeface="Calibri" panose="020F0502020204030204" pitchFamily="34" charset="0"/>
            </a:endParaRPr>
          </a:p>
          <a:p>
            <a:pPr lvl="1">
              <a:buFont typeface="+mj-lt"/>
              <a:buAutoNum type="alphaLcPeriod"/>
              <a:tabLst>
                <a:tab pos="914400" algn="l"/>
              </a:tabLst>
            </a:pPr>
            <a:r>
              <a:rPr lang="en-GB" dirty="0" smtClean="0">
                <a:latin typeface="Calibri" panose="020F0502020204030204" pitchFamily="34" charset="0"/>
                <a:ea typeface="Times New Roman" panose="02020603050405020304" pitchFamily="18" charset="0"/>
              </a:rPr>
              <a:t>Cervical screening in primary screening care hubs/GP extended hours</a:t>
            </a:r>
            <a:endParaRPr lang="en-GB" sz="2000" dirty="0" smtClean="0">
              <a:latin typeface="Calibri" panose="020F0502020204030204" pitchFamily="34" charset="0"/>
              <a:ea typeface="Calibri" panose="020F0502020204030204" pitchFamily="34" charset="0"/>
            </a:endParaRPr>
          </a:p>
          <a:p>
            <a:pPr lvl="1">
              <a:buFont typeface="+mj-lt"/>
              <a:buAutoNum type="alphaLcPeriod"/>
              <a:tabLst>
                <a:tab pos="914400" algn="l"/>
              </a:tabLst>
            </a:pPr>
            <a:r>
              <a:rPr lang="en-GB" dirty="0" smtClean="0">
                <a:latin typeface="Calibri" panose="020F0502020204030204" pitchFamily="34" charset="0"/>
                <a:ea typeface="Times New Roman" panose="02020603050405020304" pitchFamily="18" charset="0"/>
              </a:rPr>
              <a:t>Cervical screening in sexual health clinics</a:t>
            </a:r>
            <a:endParaRPr lang="en-GB" sz="2000" dirty="0" smtClean="0">
              <a:latin typeface="Calibri" panose="020F0502020204030204" pitchFamily="34" charset="0"/>
              <a:ea typeface="Calibri" panose="020F0502020204030204" pitchFamily="34" charset="0"/>
            </a:endParaRPr>
          </a:p>
          <a:p>
            <a:pPr lvl="1">
              <a:buFont typeface="+mj-lt"/>
              <a:buAutoNum type="alphaLcPeriod"/>
              <a:tabLst>
                <a:tab pos="914400" algn="l"/>
              </a:tabLst>
            </a:pPr>
            <a:r>
              <a:rPr lang="en-GB" smtClean="0">
                <a:latin typeface="Calibri" panose="020F0502020204030204" pitchFamily="34" charset="0"/>
                <a:ea typeface="Times New Roman" panose="02020603050405020304" pitchFamily="18" charset="0"/>
              </a:rPr>
              <a:t>Working with community pharmacy</a:t>
            </a:r>
            <a:endParaRPr lang="en-GB" sz="2000" smtClean="0">
              <a:latin typeface="Calibri" panose="020F0502020204030204" pitchFamily="34" charset="0"/>
              <a:ea typeface="Calibri" panose="020F0502020204030204" pitchFamily="34" charset="0"/>
            </a:endParaRPr>
          </a:p>
          <a:p>
            <a:endParaRPr lang="en-GB"/>
          </a:p>
        </p:txBody>
      </p:sp>
      <p:sp>
        <p:nvSpPr>
          <p:cNvPr id="4" name="Slide Number Placeholder 3"/>
          <p:cNvSpPr>
            <a:spLocks noGrp="1"/>
          </p:cNvSpPr>
          <p:nvPr>
            <p:ph type="sldNum" sz="quarter" idx="10"/>
          </p:nvPr>
        </p:nvSpPr>
        <p:spPr/>
        <p:txBody>
          <a:bodyPr/>
          <a:lstStyle/>
          <a:p>
            <a:fld id="{5EF00A87-77B9-4372-8F89-E17ACE83D287}" type="slidenum">
              <a:rPr lang="en-GB" smtClean="0"/>
              <a:t>6</a:t>
            </a:fld>
            <a:endParaRPr lang="en-GB" dirty="0"/>
          </a:p>
        </p:txBody>
      </p:sp>
    </p:spTree>
    <p:extLst>
      <p:ext uri="{BB962C8B-B14F-4D97-AF65-F5344CB8AC3E}">
        <p14:creationId xmlns:p14="http://schemas.microsoft.com/office/powerpoint/2010/main" val="644778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F00A87-77B9-4372-8F89-E17ACE83D287}" type="slidenum">
              <a:rPr lang="en-GB" smtClean="0"/>
              <a:t>7</a:t>
            </a:fld>
            <a:endParaRPr lang="en-GB" dirty="0"/>
          </a:p>
        </p:txBody>
      </p:sp>
    </p:spTree>
    <p:extLst>
      <p:ext uri="{BB962C8B-B14F-4D97-AF65-F5344CB8AC3E}">
        <p14:creationId xmlns:p14="http://schemas.microsoft.com/office/powerpoint/2010/main" val="4691843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251520" y="1780721"/>
            <a:ext cx="8241688" cy="1647510"/>
          </a:xfrm>
          <a:prstGeom prst="rect">
            <a:avLst/>
          </a:prstGeom>
          <a:noFill/>
        </p:spPr>
        <p:txBody>
          <a:bodyPr lIns="0" tIns="0" rIns="0" bIns="0">
            <a:normAutofit/>
          </a:bodyPr>
          <a:lstStyle>
            <a:lvl1pPr algn="l">
              <a:defRPr sz="3600" baseline="0">
                <a:solidFill>
                  <a:srgbClr val="0072C6"/>
                </a:solidFill>
              </a:defRPr>
            </a:lvl1pPr>
          </a:lstStyle>
          <a:p>
            <a:r>
              <a:rPr lang="en-GB" dirty="0" smtClean="0"/>
              <a:t>Document Title</a:t>
            </a:r>
            <a:endParaRPr lang="en-GB" dirty="0"/>
          </a:p>
        </p:txBody>
      </p:sp>
      <p:sp>
        <p:nvSpPr>
          <p:cNvPr id="8" name="Text Placeholder 7"/>
          <p:cNvSpPr>
            <a:spLocks noGrp="1"/>
          </p:cNvSpPr>
          <p:nvPr>
            <p:ph type="body" sz="quarter" idx="10" hasCustomPrompt="1"/>
          </p:nvPr>
        </p:nvSpPr>
        <p:spPr>
          <a:xfrm>
            <a:off x="264046" y="3500239"/>
            <a:ext cx="7344815" cy="936873"/>
          </a:xfrm>
        </p:spPr>
        <p:txBody>
          <a:bodyPr>
            <a:normAutofit/>
          </a:bodyPr>
          <a:lstStyle>
            <a:lvl1pPr algn="l">
              <a:defRPr sz="2400" baseline="0">
                <a:solidFill>
                  <a:srgbClr val="0072C6"/>
                </a:solidFill>
                <a:latin typeface="+mn-lt"/>
              </a:defRPr>
            </a:lvl1pPr>
          </a:lstStyle>
          <a:p>
            <a:pPr lvl="0"/>
            <a:r>
              <a:rPr lang="en-GB" dirty="0" smtClean="0"/>
              <a:t>Subtitle </a:t>
            </a:r>
            <a:endParaRPr lang="en-GB" dirty="0"/>
          </a:p>
        </p:txBody>
      </p:sp>
      <p:sp>
        <p:nvSpPr>
          <p:cNvPr id="4" name="Slide Number Placeholder 3"/>
          <p:cNvSpPr>
            <a:spLocks noGrp="1"/>
          </p:cNvSpPr>
          <p:nvPr>
            <p:ph type="sldNum" sz="quarter" idx="11"/>
          </p:nvPr>
        </p:nvSpPr>
        <p:spPr/>
        <p:txBody>
          <a:bodyPr/>
          <a:lstStyle/>
          <a:p>
            <a:fld id="{8FC524A1-7B6A-464D-B8BC-8FE2E057339E}" type="slidenum">
              <a:rPr lang="en-GB" smtClean="0"/>
              <a:pPr/>
              <a:t>‹#›</a:t>
            </a:fld>
            <a:endParaRPr lang="en-GB" dirty="0"/>
          </a:p>
        </p:txBody>
      </p:sp>
      <p:sp>
        <p:nvSpPr>
          <p:cNvPr id="13" name="TextBox 12"/>
          <p:cNvSpPr txBox="1"/>
          <p:nvPr userDrawn="1"/>
        </p:nvSpPr>
        <p:spPr>
          <a:xfrm>
            <a:off x="146736" y="5085184"/>
            <a:ext cx="8313696" cy="307777"/>
          </a:xfrm>
          <a:prstGeom prst="rect">
            <a:avLst/>
          </a:prstGeom>
          <a:noFill/>
        </p:spPr>
        <p:txBody>
          <a:bodyPr wrap="square" lIns="72000" rtlCol="0">
            <a:spAutoFit/>
          </a:bodyPr>
          <a:lstStyle/>
          <a:p>
            <a:r>
              <a:rPr lang="en-US" sz="1400" i="0" dirty="0" smtClean="0">
                <a:solidFill>
                  <a:schemeClr val="accent5">
                    <a:lumMod val="60000"/>
                    <a:lumOff val="40000"/>
                  </a:schemeClr>
                </a:solidFill>
              </a:rPr>
              <a:t>Supported by and</a:t>
            </a:r>
            <a:r>
              <a:rPr lang="en-US" sz="1400" i="0" baseline="0" dirty="0" smtClean="0">
                <a:solidFill>
                  <a:schemeClr val="accent5">
                    <a:lumMod val="60000"/>
                    <a:lumOff val="40000"/>
                  </a:schemeClr>
                </a:solidFill>
              </a:rPr>
              <a:t> delivering for:</a:t>
            </a:r>
            <a:endParaRPr lang="en-US" sz="1400" i="0" dirty="0">
              <a:solidFill>
                <a:schemeClr val="accent5">
                  <a:lumMod val="60000"/>
                  <a:lumOff val="40000"/>
                </a:schemeClr>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496" y="-243408"/>
            <a:ext cx="9144000" cy="1780721"/>
          </a:xfrm>
          <a:prstGeom prst="rect">
            <a:avLst/>
          </a:prstGeom>
        </p:spPr>
      </p:pic>
      <p:sp>
        <p:nvSpPr>
          <p:cNvPr id="16" name="Rectangle 15"/>
          <p:cNvSpPr/>
          <p:nvPr userDrawn="1"/>
        </p:nvSpPr>
        <p:spPr>
          <a:xfrm>
            <a:off x="0" y="6381329"/>
            <a:ext cx="9144000" cy="47667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userDrawn="1"/>
        </p:nvSpPr>
        <p:spPr>
          <a:xfrm>
            <a:off x="107504" y="6486755"/>
            <a:ext cx="8956724" cy="307777"/>
          </a:xfrm>
          <a:prstGeom prst="rect">
            <a:avLst/>
          </a:prstGeom>
          <a:noFill/>
        </p:spPr>
        <p:txBody>
          <a:bodyPr wrap="square" rtlCol="0">
            <a:spAutoFit/>
          </a:bodyPr>
          <a:lstStyle/>
          <a:p>
            <a:r>
              <a:rPr lang="en-US" sz="1400" b="1" dirty="0" smtClean="0">
                <a:solidFill>
                  <a:schemeClr val="bg1"/>
                </a:solidFill>
              </a:rPr>
              <a:t>London’s NHS organisations </a:t>
            </a:r>
            <a:r>
              <a:rPr lang="en-US" sz="1400" b="1" baseline="0" dirty="0" smtClean="0">
                <a:solidFill>
                  <a:schemeClr val="bg1"/>
                </a:solidFill>
              </a:rPr>
              <a:t>include all of London’s CCGs, </a:t>
            </a:r>
            <a:r>
              <a:rPr lang="en-US" sz="1400" b="1" baseline="0" smtClean="0">
                <a:solidFill>
                  <a:schemeClr val="bg1"/>
                </a:solidFill>
              </a:rPr>
              <a:t>NHS England and Health </a:t>
            </a:r>
            <a:r>
              <a:rPr lang="en-US" sz="1400" b="1" baseline="0" dirty="0" smtClean="0">
                <a:solidFill>
                  <a:schemeClr val="bg1"/>
                </a:solidFill>
              </a:rPr>
              <a:t>Education England </a:t>
            </a:r>
            <a:endParaRPr lang="en-US" sz="1400" b="1" dirty="0">
              <a:solidFill>
                <a:schemeClr val="bg1"/>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0" y="5497488"/>
            <a:ext cx="1225161" cy="762279"/>
          </a:xfrm>
          <a:prstGeom prst="rect">
            <a:avLst/>
          </a:prstGeom>
        </p:spPr>
      </p:pic>
      <p:pic>
        <p:nvPicPr>
          <p:cNvPr id="10" name="Picture 9"/>
          <p:cNvPicPr>
            <a:picLocks noChangeAspect="1"/>
          </p:cNvPicPr>
          <p:nvPr userDrawn="1"/>
        </p:nvPicPr>
        <p:blipFill rotWithShape="1">
          <a:blip r:embed="rId4">
            <a:extLst>
              <a:ext uri="{28A0092B-C50C-407E-A947-70E740481C1C}">
                <a14:useLocalDpi xmlns:a14="http://schemas.microsoft.com/office/drawing/2010/main" val="0"/>
              </a:ext>
            </a:extLst>
          </a:blip>
          <a:srcRect l="25238" t="39907" r="24588" b="34095"/>
          <a:stretch/>
        </p:blipFill>
        <p:spPr>
          <a:xfrm>
            <a:off x="6532474" y="5497487"/>
            <a:ext cx="2260396" cy="658233"/>
          </a:xfrm>
          <a:prstGeom prst="rect">
            <a:avLst/>
          </a:prstGeom>
        </p:spPr>
      </p:pic>
      <p:pic>
        <p:nvPicPr>
          <p:cNvPr id="15" name="Picture 14"/>
          <p:cNvPicPr>
            <a:picLocks noChangeAspect="1"/>
          </p:cNvPicPr>
          <p:nvPr userDrawn="1"/>
        </p:nvPicPr>
        <p:blipFill rotWithShape="1">
          <a:blip r:embed="rId5">
            <a:extLst>
              <a:ext uri="{28A0092B-C50C-407E-A947-70E740481C1C}">
                <a14:useLocalDpi xmlns:a14="http://schemas.microsoft.com/office/drawing/2010/main" val="0"/>
              </a:ext>
            </a:extLst>
          </a:blip>
          <a:srcRect t="24871" b="16201"/>
          <a:stretch/>
        </p:blipFill>
        <p:spPr>
          <a:xfrm>
            <a:off x="2427030" y="5596128"/>
            <a:ext cx="992842" cy="424282"/>
          </a:xfrm>
          <a:prstGeom prst="rect">
            <a:avLst/>
          </a:prstGeom>
        </p:spPr>
      </p:pic>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427984" y="5532964"/>
            <a:ext cx="1296144" cy="622756"/>
          </a:xfrm>
          <a:prstGeom prst="rect">
            <a:avLst/>
          </a:prstGeom>
        </p:spPr>
      </p:pic>
    </p:spTree>
    <p:extLst>
      <p:ext uri="{BB962C8B-B14F-4D97-AF65-F5344CB8AC3E}">
        <p14:creationId xmlns:p14="http://schemas.microsoft.com/office/powerpoint/2010/main" val="17981303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4584407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74952310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6246653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584359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311604914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4876528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59341321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533975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0878600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A25BA0"/>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3829037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7052437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rgbClr val="0072C6"/>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chemeClr val="accent2"/>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77221209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1945603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226024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4595604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3542114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27121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33557764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226024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4595604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354211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9905316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27121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41852066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250728370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513793957"/>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51792" y="1660327"/>
            <a:ext cx="7848600" cy="576648"/>
          </a:xfrm>
        </p:spPr>
        <p:txBody>
          <a:bodyPr>
            <a:normAutofit/>
          </a:bodyPr>
          <a:lstStyle>
            <a:lvl1pPr>
              <a:defRPr sz="2400" b="1">
                <a:solidFill>
                  <a:srgbClr val="0072C6"/>
                </a:solidFill>
              </a:defRPr>
            </a:lvl1pPr>
          </a:lstStyle>
          <a:p>
            <a:pPr lvl="0"/>
            <a:r>
              <a:rPr lang="en-US" smtClean="0"/>
              <a:t>Click to edit Master text styles</a:t>
            </a:r>
          </a:p>
        </p:txBody>
      </p:sp>
      <p:sp>
        <p:nvSpPr>
          <p:cNvPr id="2" name="Slide Number Placeholder 1"/>
          <p:cNvSpPr>
            <a:spLocks noGrp="1"/>
          </p:cNvSpPr>
          <p:nvPr>
            <p:ph type="sldNum" sz="quarter" idx="12"/>
          </p:nvPr>
        </p:nvSpPr>
        <p:spPr/>
        <p:txBody>
          <a:bodyPr/>
          <a:lstStyle/>
          <a:p>
            <a:fld id="{8FC524A1-7B6A-464D-B8BC-8FE2E057339E}" type="slidenum">
              <a:rPr lang="en-GB" smtClean="0"/>
              <a:pPr/>
              <a:t>‹#›</a:t>
            </a:fld>
            <a:endParaRPr lang="en-GB" dirty="0"/>
          </a:p>
        </p:txBody>
      </p:sp>
      <p:sp>
        <p:nvSpPr>
          <p:cNvPr id="4" name="Content Placeholder 3"/>
          <p:cNvSpPr>
            <a:spLocks noGrp="1"/>
          </p:cNvSpPr>
          <p:nvPr>
            <p:ph sz="quarter" idx="13"/>
          </p:nvPr>
        </p:nvSpPr>
        <p:spPr>
          <a:xfrm>
            <a:off x="250825" y="2275200"/>
            <a:ext cx="8642350" cy="41061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244800"/>
            <a:ext cx="9144000" cy="1780721"/>
          </a:xfrm>
          <a:prstGeom prst="rect">
            <a:avLst/>
          </a:prstGeom>
        </p:spPr>
      </p:pic>
    </p:spTree>
    <p:extLst>
      <p:ext uri="{BB962C8B-B14F-4D97-AF65-F5344CB8AC3E}">
        <p14:creationId xmlns:p14="http://schemas.microsoft.com/office/powerpoint/2010/main" val="159389004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97CE3F3-EBB4-437C-A581-59D15CB87BD0}" type="datetime1">
              <a:rPr lang="en-GB" smtClean="0"/>
              <a:t>07/10/2019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94544897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A3E840-9F0B-4F69-8782-5234AAE8D5C7}" type="datetime1">
              <a:rPr lang="en-GB" smtClean="0"/>
              <a:t>07/10/2019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3921782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C21838-6BBB-4FFB-9082-D748CBF907A8}" type="datetime1">
              <a:rPr lang="en-GB" smtClean="0"/>
              <a:t>07/10/2019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22642666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88CD5A-C8E2-4C71-9869-6EF4A6093D57}" type="datetime1">
              <a:rPr lang="en-GB" smtClean="0"/>
              <a:t>07/10/2019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9985151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DE76B3-FF96-4A06-95A6-F6F3A915B352}" type="datetime1">
              <a:rPr lang="en-GB" smtClean="0"/>
              <a:t>07/10/2019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340821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248914614"/>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155AA8-43DF-4294-9E73-C0B01B27D179}" type="datetime1">
              <a:rPr lang="en-GB" smtClean="0"/>
              <a:t>07/10/2019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448021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71128-5038-4F48-BC46-ED73FA65AF26}" type="datetime1">
              <a:rPr lang="en-GB" smtClean="0"/>
              <a:t>07/10/2019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1546034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F0E1A-5E12-400C-99E3-E37D997417B6}" type="datetime1">
              <a:rPr lang="en-GB" smtClean="0"/>
              <a:t>07/10/2019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3891021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16741B-B925-42EB-8A4E-3B5273850402}" type="datetime1">
              <a:rPr lang="en-GB" smtClean="0"/>
              <a:t>07/10/2019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6059052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FFB6FD8-4E3F-4621-8481-2B9F1FAAF735}" type="datetime1">
              <a:rPr lang="en-GB" smtClean="0"/>
              <a:t>07/10/2019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15325451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0D6850-B71C-4216-AF34-536F767DE3B1}" type="datetime1">
              <a:rPr lang="en-GB" smtClean="0"/>
              <a:t>07/10/2019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B41E7EE-32D5-4275-AEA1-A0E6A2E4B10F}" type="slidenum">
              <a:rPr lang="en-GB" smtClean="0"/>
              <a:t>‹#›</a:t>
            </a:fld>
            <a:endParaRPr lang="en-GB" dirty="0"/>
          </a:p>
        </p:txBody>
      </p:sp>
    </p:spTree>
    <p:extLst>
      <p:ext uri="{BB962C8B-B14F-4D97-AF65-F5344CB8AC3E}">
        <p14:creationId xmlns:p14="http://schemas.microsoft.com/office/powerpoint/2010/main" val="34612776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5635712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endParaRPr lang="en-GB" dirty="0"/>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Outline plan</a:t>
            </a:r>
            <a:endParaRPr lang="en-GB" dirty="0"/>
          </a:p>
        </p:txBody>
      </p:sp>
      <p:sp>
        <p:nvSpPr>
          <p:cNvPr id="15" name="Rectangle 14"/>
          <p:cNvSpPr/>
          <p:nvPr userDrawn="1"/>
        </p:nvSpPr>
        <p:spPr>
          <a:xfrm>
            <a:off x="232916" y="188912"/>
            <a:ext cx="1674788" cy="1152526"/>
          </a:xfrm>
          <a:prstGeom prst="rect">
            <a:avLst/>
          </a:prstGeom>
        </p:spPr>
        <p:txBody>
          <a:bodyPr wrap="square" lIns="0" tIns="0" rIns="0" bIns="0" anchor="ctr">
            <a:noAutofit/>
          </a:bodyPr>
          <a:lstStyle/>
          <a:p>
            <a:endParaRPr lang="en-GB" sz="8800" dirty="0">
              <a:solidFill>
                <a:schemeClr val="bg1"/>
              </a:solidFill>
            </a:endParaRPr>
          </a:p>
        </p:txBody>
      </p:sp>
      <p:sp>
        <p:nvSpPr>
          <p:cNvPr id="2" name="TextBox 1"/>
          <p:cNvSpPr txBox="1"/>
          <p:nvPr userDrawn="1"/>
        </p:nvSpPr>
        <p:spPr>
          <a:xfrm>
            <a:off x="232916" y="6165304"/>
            <a:ext cx="8587556" cy="369332"/>
          </a:xfrm>
          <a:prstGeom prst="rect">
            <a:avLst/>
          </a:prstGeom>
          <a:noFill/>
        </p:spPr>
        <p:txBody>
          <a:bodyPr wrap="square" rtlCol="0">
            <a:spAutoFit/>
          </a:bodyPr>
          <a:lstStyle/>
          <a:p>
            <a:r>
              <a:rPr lang="en-GB" i="1" dirty="0" smtClean="0">
                <a:solidFill>
                  <a:schemeClr val="bg1"/>
                </a:solidFill>
              </a:rPr>
              <a:t>Transforming</a:t>
            </a:r>
            <a:r>
              <a:rPr lang="en-GB" i="1" baseline="0" dirty="0" smtClean="0">
                <a:solidFill>
                  <a:schemeClr val="bg1"/>
                </a:solidFill>
              </a:rPr>
              <a:t> London’s health and care together</a:t>
            </a:r>
            <a:endParaRPr lang="en-GB" i="1" dirty="0">
              <a:solidFill>
                <a:schemeClr val="bg1"/>
              </a:solidFill>
            </a:endParaRPr>
          </a:p>
        </p:txBody>
      </p:sp>
      <p:cxnSp>
        <p:nvCxnSpPr>
          <p:cNvPr id="6" name="Straight Connector 5"/>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1"/>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6443858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36181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dirty="0"/>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085590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indent="0"/>
            <a:r>
              <a:rPr lang="en-US" dirty="0" smtClean="0"/>
              <a:t>Click to edit Master title style</a:t>
            </a:r>
            <a:endParaRPr lang="en-GB" dirty="0"/>
          </a:p>
        </p:txBody>
      </p:sp>
      <p:sp>
        <p:nvSpPr>
          <p:cNvPr id="3" name="Slide Number Placeholder 2"/>
          <p:cNvSpPr>
            <a:spLocks noGrp="1"/>
          </p:cNvSpPr>
          <p:nvPr>
            <p:ph type="sldNum" sz="quarter" idx="15"/>
          </p:nvPr>
        </p:nvSpPr>
        <p:spPr/>
        <p:txBody>
          <a:bodyPr/>
          <a:lstStyle/>
          <a:p>
            <a:fld id="{8FC524A1-7B6A-464D-B8BC-8FE2E057339E}" type="slidenum">
              <a:rPr lang="en-GB" smtClean="0"/>
              <a:pPr/>
              <a:t>‹#›</a:t>
            </a:fld>
            <a:endParaRPr lang="en-GB" dirty="0"/>
          </a:p>
        </p:txBody>
      </p:sp>
    </p:spTree>
    <p:extLst>
      <p:ext uri="{BB962C8B-B14F-4D97-AF65-F5344CB8AC3E}">
        <p14:creationId xmlns:p14="http://schemas.microsoft.com/office/powerpoint/2010/main" val="14057924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2.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250825" y="908050"/>
            <a:ext cx="8642350" cy="5473700"/>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Slide Number Placeholder 1"/>
          <p:cNvSpPr>
            <a:spLocks noGrp="1"/>
          </p:cNvSpPr>
          <p:nvPr>
            <p:ph type="sldNum" sz="quarter" idx="4"/>
          </p:nvPr>
        </p:nvSpPr>
        <p:spPr>
          <a:xfrm>
            <a:off x="6758880" y="6381328"/>
            <a:ext cx="2133600" cy="365125"/>
          </a:xfrm>
          <a:prstGeom prst="rect">
            <a:avLst/>
          </a:prstGeom>
        </p:spPr>
        <p:txBody>
          <a:bodyPr vert="horz" lIns="91440" tIns="45720" rIns="91440" bIns="45720" rtlCol="0" anchor="ctr"/>
          <a:lstStyle>
            <a:lvl1pPr algn="r">
              <a:defRPr sz="1200">
                <a:solidFill>
                  <a:schemeClr val="accent5">
                    <a:lumMod val="50000"/>
                  </a:schemeClr>
                </a:solidFill>
              </a:defRPr>
            </a:lvl1pPr>
          </a:lstStyle>
          <a:p>
            <a:fld id="{8FC524A1-7B6A-464D-B8BC-8FE2E057339E}" type="slidenum">
              <a:rPr lang="en-GB" smtClean="0"/>
              <a:pPr/>
              <a:t>‹#›</a:t>
            </a:fld>
            <a:endParaRPr lang="en-GB" dirty="0"/>
          </a:p>
        </p:txBody>
      </p:sp>
      <p:sp>
        <p:nvSpPr>
          <p:cNvPr id="3" name="Footer Placeholder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44683610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6" r:id="rId6"/>
    <p:sldLayoutId id="2147483750" r:id="rId7"/>
    <p:sldLayoutId id="2147483751" r:id="rId8"/>
    <p:sldLayoutId id="2147483752" r:id="rId9"/>
    <p:sldLayoutId id="2147483753" r:id="rId10"/>
    <p:sldLayoutId id="2147483657" r:id="rId11"/>
    <p:sldLayoutId id="2147483766" r:id="rId12"/>
    <p:sldLayoutId id="2147483767" r:id="rId13"/>
    <p:sldLayoutId id="2147483768" r:id="rId14"/>
    <p:sldLayoutId id="2147483769" r:id="rId15"/>
    <p:sldLayoutId id="2147483658" r:id="rId16"/>
    <p:sldLayoutId id="2147483754" r:id="rId17"/>
    <p:sldLayoutId id="2147483755" r:id="rId18"/>
    <p:sldLayoutId id="2147483756" r:id="rId19"/>
    <p:sldLayoutId id="2147483757" r:id="rId20"/>
    <p:sldLayoutId id="2147483659" r:id="rId21"/>
    <p:sldLayoutId id="2147483758" r:id="rId22"/>
    <p:sldLayoutId id="2147483759" r:id="rId23"/>
    <p:sldLayoutId id="2147483760" r:id="rId24"/>
    <p:sldLayoutId id="2147483761" r:id="rId25"/>
    <p:sldLayoutId id="2147483660" r:id="rId26"/>
    <p:sldLayoutId id="2147483762" r:id="rId27"/>
    <p:sldLayoutId id="2147483763" r:id="rId28"/>
    <p:sldLayoutId id="2147483764" r:id="rId29"/>
    <p:sldLayoutId id="2147483765" r:id="rId30"/>
    <p:sldLayoutId id="2147483661" r:id="rId31"/>
    <p:sldLayoutId id="2147483689" r:id="rId32"/>
    <p:sldLayoutId id="2147483691" r:id="rId33"/>
    <p:sldLayoutId id="2147483737" r:id="rId34"/>
  </p:sldLayoutIdLst>
  <p:timing>
    <p:tnLst>
      <p:par>
        <p:cTn id="1" dur="indefinite" restart="never" nodeType="tmRoot"/>
      </p:par>
    </p:tnLst>
  </p:timing>
  <p:hf hdr="0" ftr="0" dt="0"/>
  <p:txStyles>
    <p:titleStyle>
      <a:lvl1pPr algn="l" defTabSz="914400" rtl="0" eaLnBrk="1" latinLnBrk="0" hangingPunct="1">
        <a:spcBef>
          <a:spcPts val="600"/>
        </a:spcBef>
        <a:buNone/>
        <a:defRPr sz="2400" kern="1200" baseline="0">
          <a:solidFill>
            <a:schemeClr val="bg1"/>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D4D8B-956B-4B40-A6FF-19B28633B8D6}" type="datetime1">
              <a:rPr lang="en-GB" smtClean="0"/>
              <a:t>07/10/2019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1E7EE-32D5-4275-AEA1-A0E6A2E4B10F}" type="slidenum">
              <a:rPr lang="en-GB" smtClean="0"/>
              <a:t>‹#›</a:t>
            </a:fld>
            <a:endParaRPr lang="en-GB" dirty="0"/>
          </a:p>
        </p:txBody>
      </p:sp>
    </p:spTree>
    <p:extLst>
      <p:ext uri="{BB962C8B-B14F-4D97-AF65-F5344CB8AC3E}">
        <p14:creationId xmlns:p14="http://schemas.microsoft.com/office/powerpoint/2010/main" val="3760005894"/>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Chapter 5 – Recommendations for cancer inequalities and acknowledgements  </a:t>
            </a:r>
            <a:endParaRPr lang="en-GB" dirty="0"/>
          </a:p>
        </p:txBody>
      </p:sp>
      <p:sp>
        <p:nvSpPr>
          <p:cNvPr id="3" name="Slide Number Placeholder 2"/>
          <p:cNvSpPr>
            <a:spLocks noGrp="1"/>
          </p:cNvSpPr>
          <p:nvPr>
            <p:ph type="sldNum" sz="quarter" idx="11"/>
          </p:nvPr>
        </p:nvSpPr>
        <p:spPr/>
        <p:txBody>
          <a:bodyPr/>
          <a:lstStyle/>
          <a:p>
            <a:fld id="{8FC524A1-7B6A-464D-B8BC-8FE2E057339E}" type="slidenum">
              <a:rPr lang="en-GB" smtClean="0"/>
              <a:pPr/>
              <a:t>1</a:t>
            </a:fld>
            <a:endParaRPr lang="en-GB" dirty="0"/>
          </a:p>
        </p:txBody>
      </p:sp>
    </p:spTree>
    <p:extLst>
      <p:ext uri="{BB962C8B-B14F-4D97-AF65-F5344CB8AC3E}">
        <p14:creationId xmlns:p14="http://schemas.microsoft.com/office/powerpoint/2010/main" val="1095300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0827" y="188916"/>
            <a:ext cx="8642350" cy="791812"/>
          </a:xfrm>
        </p:spPr>
        <p:txBody>
          <a:bodyPr/>
          <a:lstStyle/>
          <a:p>
            <a:r>
              <a:rPr lang="en-GB" sz="2100" dirty="0"/>
              <a:t>Recommendations:  substance misuse and mental health</a:t>
            </a:r>
            <a:r>
              <a:rPr lang="en-GB" dirty="0"/>
              <a:t/>
            </a:r>
            <a:br>
              <a:rPr lang="en-GB" dirty="0"/>
            </a:br>
            <a:endParaRPr lang="en-GB" dirty="0"/>
          </a:p>
        </p:txBody>
      </p:sp>
      <p:sp>
        <p:nvSpPr>
          <p:cNvPr id="4" name="Slide Number Placeholder 3"/>
          <p:cNvSpPr>
            <a:spLocks noGrp="1"/>
          </p:cNvSpPr>
          <p:nvPr>
            <p:ph type="sldNum" sz="quarter" idx="4294967295"/>
          </p:nvPr>
        </p:nvSpPr>
        <p:spPr>
          <a:xfrm>
            <a:off x="6758880" y="6381328"/>
            <a:ext cx="2133600" cy="365125"/>
          </a:xfrm>
          <a:prstGeom prst="rect">
            <a:avLst/>
          </a:prstGeom>
        </p:spPr>
        <p:txBody>
          <a:bodyPr/>
          <a:lstStyle/>
          <a:p>
            <a:fld id="{8FC524A1-7B6A-464D-B8BC-8FE2E057339E}" type="slidenum">
              <a:rPr lang="en-GB" smtClean="0"/>
              <a:pPr/>
              <a:t>2</a:t>
            </a:fld>
            <a:endParaRPr lang="en-GB" dirty="0"/>
          </a:p>
        </p:txBody>
      </p:sp>
      <p:graphicFrame>
        <p:nvGraphicFramePr>
          <p:cNvPr id="9" name="Content Placeholder 8"/>
          <p:cNvGraphicFramePr>
            <a:graphicFrameLocks noGrp="1"/>
          </p:cNvGraphicFramePr>
          <p:nvPr>
            <p:ph sz="quarter" idx="4294967295"/>
            <p:extLst>
              <p:ext uri="{D42A27DB-BD31-4B8C-83A1-F6EECF244321}">
                <p14:modId xmlns:p14="http://schemas.microsoft.com/office/powerpoint/2010/main" val="2506146198"/>
              </p:ext>
            </p:extLst>
          </p:nvPr>
        </p:nvGraphicFramePr>
        <p:xfrm>
          <a:off x="250825" y="1341438"/>
          <a:ext cx="8642769" cy="4206240"/>
        </p:xfrm>
        <a:graphic>
          <a:graphicData uri="http://schemas.openxmlformats.org/drawingml/2006/table">
            <a:tbl>
              <a:tblPr firstRow="1" bandRow="1">
                <a:tableStyleId>{5C22544A-7EE6-4342-B048-85BDC9FD1C3A}</a:tableStyleId>
              </a:tblPr>
              <a:tblGrid>
                <a:gridCol w="576276">
                  <a:extLst>
                    <a:ext uri="{9D8B030D-6E8A-4147-A177-3AD203B41FA5}">
                      <a16:colId xmlns="" xmlns:a16="http://schemas.microsoft.com/office/drawing/2014/main" val="20000"/>
                    </a:ext>
                  </a:extLst>
                </a:gridCol>
                <a:gridCol w="7130729">
                  <a:extLst>
                    <a:ext uri="{9D8B030D-6E8A-4147-A177-3AD203B41FA5}">
                      <a16:colId xmlns="" xmlns:a16="http://schemas.microsoft.com/office/drawing/2014/main" val="20001"/>
                    </a:ext>
                  </a:extLst>
                </a:gridCol>
                <a:gridCol w="935764">
                  <a:extLst>
                    <a:ext uri="{9D8B030D-6E8A-4147-A177-3AD203B41FA5}">
                      <a16:colId xmlns="" xmlns:a16="http://schemas.microsoft.com/office/drawing/2014/main" val="20002"/>
                    </a:ext>
                  </a:extLst>
                </a:gridCol>
              </a:tblGrid>
              <a:tr h="356079">
                <a:tc>
                  <a:txBody>
                    <a:bodyPr/>
                    <a:lstStyle/>
                    <a:p>
                      <a:endParaRPr lang="en-GB" sz="1800" dirty="0"/>
                    </a:p>
                  </a:txBody>
                  <a:tcPr marL="91474" marR="91474"/>
                </a:tc>
                <a:tc>
                  <a:txBody>
                    <a:bodyPr/>
                    <a:lstStyle/>
                    <a:p>
                      <a:r>
                        <a:rPr lang="en-GB" sz="1800" dirty="0"/>
                        <a:t>Drugs and alcohol and mental health</a:t>
                      </a:r>
                    </a:p>
                  </a:txBody>
                  <a:tcPr marL="91474" marR="91474"/>
                </a:tc>
                <a:tc>
                  <a:txBody>
                    <a:bodyPr/>
                    <a:lstStyle/>
                    <a:p>
                      <a:r>
                        <a:rPr lang="en-GB" sz="1800" dirty="0"/>
                        <a:t>Lead </a:t>
                      </a:r>
                    </a:p>
                  </a:txBody>
                  <a:tcPr marL="91474" marR="91474"/>
                </a:tc>
                <a:extLst>
                  <a:ext uri="{0D108BD9-81ED-4DB2-BD59-A6C34878D82A}">
                    <a16:rowId xmlns="" xmlns:a16="http://schemas.microsoft.com/office/drawing/2014/main" val="10000"/>
                  </a:ext>
                </a:extLst>
              </a:tr>
              <a:tr h="801177">
                <a:tc>
                  <a:txBody>
                    <a:bodyPr/>
                    <a:lstStyle/>
                    <a:p>
                      <a:pPr marL="0" indent="0">
                        <a:buFont typeface="Arial" pitchFamily="34" charset="0"/>
                        <a:buNone/>
                      </a:pPr>
                      <a:r>
                        <a:rPr lang="en-GB" sz="1800" b="0" dirty="0">
                          <a:solidFill>
                            <a:srgbClr val="361E35"/>
                          </a:solidFill>
                        </a:rPr>
                        <a:t>1</a:t>
                      </a:r>
                    </a:p>
                  </a:txBody>
                  <a:tcPr marL="91474" marR="91474"/>
                </a:tc>
                <a:tc>
                  <a:txBody>
                    <a:bodyPr/>
                    <a:lstStyle/>
                    <a:p>
                      <a:pPr marL="0" indent="0">
                        <a:buFont typeface="Arial" pitchFamily="34" charset="0"/>
                        <a:buNone/>
                      </a:pPr>
                      <a:r>
                        <a:rPr lang="en-GB" sz="1800" b="0" dirty="0">
                          <a:solidFill>
                            <a:srgbClr val="361E35"/>
                          </a:solidFill>
                        </a:rPr>
                        <a:t>All acute trusts to have an alcohol support team/ward based alcohol advice with link in to community services. All mental health clients to be offered alcohol support</a:t>
                      </a:r>
                      <a:r>
                        <a:rPr lang="en-GB" sz="1800" b="0" baseline="0" dirty="0">
                          <a:solidFill>
                            <a:srgbClr val="361E35"/>
                          </a:solidFill>
                        </a:rPr>
                        <a:t> and stop smoking </a:t>
                      </a:r>
                      <a:r>
                        <a:rPr lang="en-GB" sz="1800" b="0" baseline="0" dirty="0" smtClean="0">
                          <a:solidFill>
                            <a:srgbClr val="361E35"/>
                          </a:solidFill>
                        </a:rPr>
                        <a:t>support in the mental health trust.</a:t>
                      </a:r>
                      <a:endParaRPr lang="en-GB" sz="1800" b="0" dirty="0">
                        <a:solidFill>
                          <a:srgbClr val="361E35"/>
                        </a:solidFill>
                      </a:endParaRPr>
                    </a:p>
                  </a:txBody>
                  <a:tcPr marL="91474" marR="91474"/>
                </a:tc>
                <a:tc>
                  <a:txBody>
                    <a:bodyPr/>
                    <a:lstStyle/>
                    <a:p>
                      <a:endParaRPr lang="en-GB" sz="1800">
                        <a:solidFill>
                          <a:schemeClr val="tx1"/>
                        </a:solidFill>
                      </a:endParaRPr>
                    </a:p>
                  </a:txBody>
                  <a:tcPr marL="91474" marR="91474"/>
                </a:tc>
                <a:extLst>
                  <a:ext uri="{0D108BD9-81ED-4DB2-BD59-A6C34878D82A}">
                    <a16:rowId xmlns="" xmlns:a16="http://schemas.microsoft.com/office/drawing/2014/main" val="10001"/>
                  </a:ext>
                </a:extLst>
              </a:tr>
              <a:tr h="801177">
                <a:tc>
                  <a:txBody>
                    <a:bodyPr/>
                    <a:lstStyle/>
                    <a:p>
                      <a:pPr marL="0" indent="0">
                        <a:buFont typeface="Arial" pitchFamily="34" charset="0"/>
                        <a:buNone/>
                      </a:pPr>
                      <a:r>
                        <a:rPr lang="en-GB" sz="1800" b="0" dirty="0">
                          <a:solidFill>
                            <a:srgbClr val="361E35"/>
                          </a:solidFill>
                        </a:rPr>
                        <a:t>2</a:t>
                      </a:r>
                    </a:p>
                  </a:txBody>
                  <a:tcPr marL="91474" marR="91474"/>
                </a:tc>
                <a:tc>
                  <a:txBody>
                    <a:bodyPr/>
                    <a:lstStyle/>
                    <a:p>
                      <a:pPr marL="0" indent="0">
                        <a:buFont typeface="Arial" pitchFamily="34" charset="0"/>
                        <a:buNone/>
                      </a:pPr>
                      <a:r>
                        <a:rPr lang="en-GB" sz="1800" b="0" dirty="0">
                          <a:solidFill>
                            <a:srgbClr val="361E35"/>
                          </a:solidFill>
                        </a:rPr>
                        <a:t>All addiction and mental health services to review the physical health of their clients and ensure GPs have detailed guidance </a:t>
                      </a:r>
                      <a:r>
                        <a:rPr lang="en-GB" sz="1800" b="0" dirty="0" smtClean="0">
                          <a:solidFill>
                            <a:srgbClr val="361E35"/>
                          </a:solidFill>
                        </a:rPr>
                        <a:t>for the annual physical health check, including </a:t>
                      </a:r>
                      <a:r>
                        <a:rPr lang="en-GB" sz="1800" b="0" dirty="0">
                          <a:solidFill>
                            <a:srgbClr val="361E35"/>
                          </a:solidFill>
                        </a:rPr>
                        <a:t>cancer screening. </a:t>
                      </a:r>
                    </a:p>
                  </a:txBody>
                  <a:tcPr marL="91474" marR="91474"/>
                </a:tc>
                <a:tc>
                  <a:txBody>
                    <a:bodyPr/>
                    <a:lstStyle/>
                    <a:p>
                      <a:endParaRPr lang="en-GB" sz="1800" dirty="0">
                        <a:solidFill>
                          <a:schemeClr val="tx1"/>
                        </a:solidFill>
                      </a:endParaRPr>
                    </a:p>
                  </a:txBody>
                  <a:tcPr marL="91474" marR="91474"/>
                </a:tc>
                <a:extLst>
                  <a:ext uri="{0D108BD9-81ED-4DB2-BD59-A6C34878D82A}">
                    <a16:rowId xmlns="" xmlns:a16="http://schemas.microsoft.com/office/drawing/2014/main" val="10002"/>
                  </a:ext>
                </a:extLst>
              </a:tr>
              <a:tr h="12759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rgbClr val="361E35"/>
                          </a:solidFill>
                        </a:rPr>
                        <a:t>3</a:t>
                      </a:r>
                    </a:p>
                  </a:txBody>
                  <a:tcPr marL="91474" marR="9147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rgbClr val="361E35"/>
                          </a:solidFill>
                        </a:rPr>
                        <a:t>Provide joined up Gastroenterology/addiction services to prevent, detect and treat cancers related to alcohol or intravenous drug use.  Roll out liver ultrasound scans for all substance misuse patients to pick up early liver disease. Ensure substance misuse and mental health clients have their hepatitis B vaccinations</a:t>
                      </a:r>
                      <a:r>
                        <a:rPr lang="en-GB" sz="1800" b="0" dirty="0" smtClean="0">
                          <a:solidFill>
                            <a:srgbClr val="361E35"/>
                          </a:solidFill>
                        </a:rPr>
                        <a:t>, and  </a:t>
                      </a:r>
                      <a:r>
                        <a:rPr lang="en-GB" sz="1800" b="0" dirty="0">
                          <a:solidFill>
                            <a:srgbClr val="361E35"/>
                          </a:solidFill>
                        </a:rPr>
                        <a:t>harm minimisation support.</a:t>
                      </a:r>
                    </a:p>
                  </a:txBody>
                  <a:tcPr marL="91474" marR="91474"/>
                </a:tc>
                <a:tc>
                  <a:txBody>
                    <a:bodyPr/>
                    <a:lstStyle/>
                    <a:p>
                      <a:endParaRPr lang="en-GB" sz="1800" dirty="0">
                        <a:solidFill>
                          <a:schemeClr val="tx1"/>
                        </a:solidFill>
                      </a:endParaRPr>
                    </a:p>
                  </a:txBody>
                  <a:tcPr marL="91474" marR="91474"/>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714156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100" dirty="0"/>
              <a:t>Recommendations:  learning disability</a:t>
            </a:r>
          </a:p>
        </p:txBody>
      </p:sp>
      <p:sp>
        <p:nvSpPr>
          <p:cNvPr id="4" name="Slide Number Placeholder 3"/>
          <p:cNvSpPr>
            <a:spLocks noGrp="1"/>
          </p:cNvSpPr>
          <p:nvPr>
            <p:ph type="sldNum" sz="quarter" idx="4294967295"/>
          </p:nvPr>
        </p:nvSpPr>
        <p:spPr>
          <a:xfrm>
            <a:off x="6758880" y="6381328"/>
            <a:ext cx="2133600" cy="365125"/>
          </a:xfrm>
          <a:prstGeom prst="rect">
            <a:avLst/>
          </a:prstGeom>
        </p:spPr>
        <p:txBody>
          <a:bodyPr/>
          <a:lstStyle/>
          <a:p>
            <a:fld id="{8FC524A1-7B6A-464D-B8BC-8FE2E057339E}" type="slidenum">
              <a:rPr lang="en-GB" smtClean="0"/>
              <a:pPr/>
              <a:t>3</a:t>
            </a:fld>
            <a:endParaRPr lang="en-GB" dirty="0"/>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1238475369"/>
              </p:ext>
            </p:extLst>
          </p:nvPr>
        </p:nvGraphicFramePr>
        <p:xfrm>
          <a:off x="250825" y="1341438"/>
          <a:ext cx="8642350" cy="4754880"/>
        </p:xfrm>
        <a:graphic>
          <a:graphicData uri="http://schemas.openxmlformats.org/drawingml/2006/table">
            <a:tbl>
              <a:tblPr firstRow="1" bandRow="1">
                <a:tableStyleId>{5C22544A-7EE6-4342-B048-85BDC9FD1C3A}</a:tableStyleId>
              </a:tblPr>
              <a:tblGrid>
                <a:gridCol w="632293">
                  <a:extLst>
                    <a:ext uri="{9D8B030D-6E8A-4147-A177-3AD203B41FA5}">
                      <a16:colId xmlns="" xmlns:a16="http://schemas.microsoft.com/office/drawing/2014/main" val="20000"/>
                    </a:ext>
                  </a:extLst>
                </a:gridCol>
                <a:gridCol w="7073953">
                  <a:extLst>
                    <a:ext uri="{9D8B030D-6E8A-4147-A177-3AD203B41FA5}">
                      <a16:colId xmlns="" xmlns:a16="http://schemas.microsoft.com/office/drawing/2014/main" val="20001"/>
                    </a:ext>
                  </a:extLst>
                </a:gridCol>
                <a:gridCol w="936104">
                  <a:extLst>
                    <a:ext uri="{9D8B030D-6E8A-4147-A177-3AD203B41FA5}">
                      <a16:colId xmlns="" xmlns:a16="http://schemas.microsoft.com/office/drawing/2014/main" val="20002"/>
                    </a:ext>
                  </a:extLst>
                </a:gridCol>
              </a:tblGrid>
              <a:tr h="293752">
                <a:tc>
                  <a:txBody>
                    <a:bodyPr/>
                    <a:lstStyle/>
                    <a:p>
                      <a:endParaRPr lang="en-GB" sz="1800" b="1" dirty="0">
                        <a:solidFill>
                          <a:schemeClr val="bg1"/>
                        </a:solidFill>
                      </a:endParaRPr>
                    </a:p>
                  </a:txBody>
                  <a:tcPr/>
                </a:tc>
                <a:tc>
                  <a:txBody>
                    <a:bodyPr/>
                    <a:lstStyle/>
                    <a:p>
                      <a:r>
                        <a:rPr lang="en-GB" sz="1800" b="1" dirty="0">
                          <a:solidFill>
                            <a:schemeClr val="bg1"/>
                          </a:solidFill>
                        </a:rPr>
                        <a:t>Learning Disability (LD)</a:t>
                      </a:r>
                    </a:p>
                  </a:txBody>
                  <a:tcPr/>
                </a:tc>
                <a:tc>
                  <a:txBody>
                    <a:bodyPr/>
                    <a:lstStyle/>
                    <a:p>
                      <a:r>
                        <a:rPr lang="en-GB" sz="1800" b="1" dirty="0">
                          <a:solidFill>
                            <a:schemeClr val="bg1"/>
                          </a:solidFill>
                        </a:rPr>
                        <a:t>Lead</a:t>
                      </a:r>
                    </a:p>
                  </a:txBody>
                  <a:tcPr/>
                </a:tc>
                <a:extLst>
                  <a:ext uri="{0D108BD9-81ED-4DB2-BD59-A6C34878D82A}">
                    <a16:rowId xmlns="" xmlns:a16="http://schemas.microsoft.com/office/drawing/2014/main" val="10000"/>
                  </a:ext>
                </a:extLst>
              </a:tr>
              <a:tr h="13492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rgbClr val="361E35"/>
                          </a:solidFill>
                        </a:rPr>
                        <a:t>4</a:t>
                      </a:r>
                    </a:p>
                  </a:txBody>
                  <a:tcPr/>
                </a:tc>
                <a:tc>
                  <a:txBody>
                    <a:bodyPr/>
                    <a:lstStyle/>
                    <a:p>
                      <a:pPr marL="0" marR="0" lvl="0" indent="0" algn="l" defTabSz="989304" rtl="0" eaLnBrk="1" fontAlgn="auto" latinLnBrk="0" hangingPunct="1">
                        <a:lnSpc>
                          <a:spcPct val="100000"/>
                        </a:lnSpc>
                        <a:spcBef>
                          <a:spcPts val="0"/>
                        </a:spcBef>
                        <a:spcAft>
                          <a:spcPts val="0"/>
                        </a:spcAft>
                        <a:buClrTx/>
                        <a:buSzTx/>
                        <a:buFont typeface="Arial" pitchFamily="34" charset="0"/>
                        <a:buNone/>
                        <a:tabLst/>
                        <a:defRPr/>
                      </a:pPr>
                      <a:r>
                        <a:rPr lang="en-GB" sz="1800" b="0" dirty="0">
                          <a:solidFill>
                            <a:srgbClr val="361E35"/>
                          </a:solidFill>
                        </a:rPr>
                        <a:t>Annual check for learning disability (LD) - better coding for learning disability </a:t>
                      </a:r>
                      <a:r>
                        <a:rPr lang="en-GB" sz="1800" b="0" dirty="0" smtClean="0">
                          <a:solidFill>
                            <a:srgbClr val="361E35"/>
                          </a:solidFill>
                        </a:rPr>
                        <a:t>in, GP practices (primary care) </a:t>
                      </a:r>
                      <a:r>
                        <a:rPr lang="en-GB" sz="1800" b="0" dirty="0">
                          <a:solidFill>
                            <a:srgbClr val="361E35"/>
                          </a:solidFill>
                        </a:rPr>
                        <a:t>so that people are offered their annual check.  Find better ways to incentivise the annual check by simplifying it / including it on Quality and Outcomes Framework (QOF) register.  Think about ways to use the annual check to reduce risks by addressing risks such as smoking.</a:t>
                      </a: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1418753220"/>
                  </a:ext>
                </a:extLst>
              </a:tr>
              <a:tr h="1115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rgbClr val="361E35"/>
                          </a:solidFill>
                        </a:rPr>
                        <a:t>5</a:t>
                      </a:r>
                    </a:p>
                  </a:txBody>
                  <a:tcPr/>
                </a:tc>
                <a:tc>
                  <a:txBody>
                    <a:bodyPr/>
                    <a:lstStyle/>
                    <a:p>
                      <a:pPr marL="0" indent="0">
                        <a:buFont typeface="Arial" pitchFamily="34" charset="0"/>
                        <a:buNone/>
                      </a:pPr>
                      <a:r>
                        <a:rPr lang="en-GB" sz="1800" b="0" dirty="0">
                          <a:solidFill>
                            <a:srgbClr val="361E35"/>
                          </a:solidFill>
                        </a:rPr>
                        <a:t>Make secondary care adjustments to screening, investigations and treatment to make it LD accessible.  Use the LD workforce in CCGs to help people get to screening, including forewarning secondary care on two-week wait forms in order to make reasonable adjustments.</a:t>
                      </a: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10002"/>
                  </a:ext>
                </a:extLst>
              </a:tr>
              <a:tr h="7709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solidFill>
                            <a:srgbClr val="361E35"/>
                          </a:solidFill>
                        </a:rPr>
                        <a:t>6</a:t>
                      </a:r>
                      <a:endParaRPr lang="en-GB" sz="1800" b="0" dirty="0">
                        <a:solidFill>
                          <a:srgbClr val="361E35"/>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solidFill>
                            <a:srgbClr val="130B13"/>
                          </a:solidFill>
                        </a:rPr>
                        <a:t>Provide Hepatitis  B vaccinations for all residents and staff in LD care homes (as per Green Book guidance) to prevent liver cancer in future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a:solidFill>
                          <a:srgbClr val="361E35"/>
                        </a:solidFill>
                      </a:endParaRP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58808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4"/>
            <a:ext cx="8642351" cy="575790"/>
          </a:xfrm>
        </p:spPr>
        <p:txBody>
          <a:bodyPr/>
          <a:lstStyle/>
          <a:p>
            <a:r>
              <a:rPr lang="en-GB" sz="2000" dirty="0"/>
              <a:t>Recommendations – Homeless, prisons, vulnerable women </a:t>
            </a:r>
          </a:p>
        </p:txBody>
      </p:sp>
      <p:sp>
        <p:nvSpPr>
          <p:cNvPr id="4" name="Slide Number Placeholder 3"/>
          <p:cNvSpPr>
            <a:spLocks noGrp="1"/>
          </p:cNvSpPr>
          <p:nvPr>
            <p:ph type="sldNum" sz="quarter" idx="4294967295"/>
          </p:nvPr>
        </p:nvSpPr>
        <p:spPr>
          <a:xfrm>
            <a:off x="6758880" y="6381328"/>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524A1-7B6A-464D-B8BC-8FE2E057339E}" type="slidenum">
              <a:rPr kumimoji="0" lang="en-GB" sz="1200" b="0" i="0" u="none" strike="noStrike" kern="1200" cap="none" spc="0" normalizeH="0" baseline="0" noProof="0" smtClean="0">
                <a:ln>
                  <a:noFill/>
                </a:ln>
                <a:solidFill>
                  <a:srgbClr val="3F3F3F">
                    <a:lumMod val="5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3F3F3F">
                  <a:lumMod val="50000"/>
                </a:srgbClr>
              </a:solidFill>
              <a:effectLst/>
              <a:uLnTx/>
              <a:uFillTx/>
              <a:latin typeface="Arial"/>
              <a:ea typeface="+mn-ea"/>
              <a:cs typeface="+mn-cs"/>
            </a:endParaRP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894412703"/>
              </p:ext>
            </p:extLst>
          </p:nvPr>
        </p:nvGraphicFramePr>
        <p:xfrm>
          <a:off x="250824" y="1008477"/>
          <a:ext cx="8642351" cy="4612043"/>
        </p:xfrm>
        <a:graphic>
          <a:graphicData uri="http://schemas.openxmlformats.org/drawingml/2006/table">
            <a:tbl>
              <a:tblPr firstRow="1" bandRow="1">
                <a:tableStyleId>{5C22544A-7EE6-4342-B048-85BDC9FD1C3A}</a:tableStyleId>
              </a:tblPr>
              <a:tblGrid>
                <a:gridCol w="788606">
                  <a:extLst>
                    <a:ext uri="{9D8B030D-6E8A-4147-A177-3AD203B41FA5}">
                      <a16:colId xmlns="" xmlns:a16="http://schemas.microsoft.com/office/drawing/2014/main" val="20000"/>
                    </a:ext>
                  </a:extLst>
                </a:gridCol>
                <a:gridCol w="6853883">
                  <a:extLst>
                    <a:ext uri="{9D8B030D-6E8A-4147-A177-3AD203B41FA5}">
                      <a16:colId xmlns="" xmlns:a16="http://schemas.microsoft.com/office/drawing/2014/main" val="20001"/>
                    </a:ext>
                  </a:extLst>
                </a:gridCol>
                <a:gridCol w="999862">
                  <a:extLst>
                    <a:ext uri="{9D8B030D-6E8A-4147-A177-3AD203B41FA5}">
                      <a16:colId xmlns="" xmlns:a16="http://schemas.microsoft.com/office/drawing/2014/main" val="20002"/>
                    </a:ext>
                  </a:extLst>
                </a:gridCol>
              </a:tblGrid>
              <a:tr h="266003">
                <a:tc>
                  <a:txBody>
                    <a:bodyPr/>
                    <a:lstStyle/>
                    <a:p>
                      <a:endParaRPr lang="en-GB" sz="1800" b="0" dirty="0">
                        <a:solidFill>
                          <a:schemeClr val="bg1"/>
                        </a:solidFill>
                      </a:endParaRPr>
                    </a:p>
                  </a:txBody>
                  <a:tcPr/>
                </a:tc>
                <a:tc>
                  <a:txBody>
                    <a:bodyPr/>
                    <a:lstStyle/>
                    <a:p>
                      <a:r>
                        <a:rPr lang="en-GB" sz="1800" b="0" dirty="0">
                          <a:solidFill>
                            <a:schemeClr val="bg1"/>
                          </a:solidFill>
                        </a:rPr>
                        <a:t>Homeless </a:t>
                      </a:r>
                    </a:p>
                  </a:txBody>
                  <a:tcPr/>
                </a:tc>
                <a:tc>
                  <a:txBody>
                    <a:bodyPr/>
                    <a:lstStyle/>
                    <a:p>
                      <a:r>
                        <a:rPr lang="en-GB" sz="1800" b="0" dirty="0">
                          <a:solidFill>
                            <a:schemeClr val="bg1"/>
                          </a:solidFill>
                        </a:rPr>
                        <a:t>Lead</a:t>
                      </a:r>
                    </a:p>
                  </a:txBody>
                  <a:tcPr/>
                </a:tc>
                <a:extLst>
                  <a:ext uri="{0D108BD9-81ED-4DB2-BD59-A6C34878D82A}">
                    <a16:rowId xmlns="" xmlns:a16="http://schemas.microsoft.com/office/drawing/2014/main" val="10000"/>
                  </a:ext>
                </a:extLst>
              </a:tr>
              <a:tr h="9858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solidFill>
                            <a:srgbClr val="130B13"/>
                          </a:solidFill>
                        </a:rPr>
                        <a:t>7</a:t>
                      </a:r>
                      <a:endParaRPr lang="en-GB" sz="1800" b="0" dirty="0">
                        <a:solidFill>
                          <a:srgbClr val="130B13"/>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rgbClr val="130B13"/>
                          </a:solidFill>
                        </a:rPr>
                        <a:t>Set up clear discharge processes for homeless persons, between acute/cancer care/social </a:t>
                      </a:r>
                      <a:r>
                        <a:rPr lang="en-GB" sz="1800" b="0" dirty="0" smtClean="0">
                          <a:solidFill>
                            <a:srgbClr val="130B13"/>
                          </a:solidFill>
                        </a:rPr>
                        <a:t>care/housing departments/substance </a:t>
                      </a:r>
                      <a:r>
                        <a:rPr lang="en-GB" sz="1800" b="0" smtClean="0">
                          <a:solidFill>
                            <a:srgbClr val="130B13"/>
                          </a:solidFill>
                        </a:rPr>
                        <a:t>misuse</a:t>
                      </a:r>
                      <a:r>
                        <a:rPr lang="en-GB" sz="1800" b="0" baseline="0" smtClean="0">
                          <a:solidFill>
                            <a:srgbClr val="130B13"/>
                          </a:solidFill>
                        </a:rPr>
                        <a:t> teams</a:t>
                      </a:r>
                      <a:r>
                        <a:rPr lang="en-GB" sz="1800" b="0" smtClean="0">
                          <a:solidFill>
                            <a:srgbClr val="130B13"/>
                          </a:solidFill>
                        </a:rPr>
                        <a:t>. </a:t>
                      </a:r>
                      <a:r>
                        <a:rPr lang="en-GB" sz="1800" b="0" dirty="0">
                          <a:solidFill>
                            <a:srgbClr val="130B13"/>
                          </a:solidFill>
                        </a:rPr>
                        <a:t>Ensure</a:t>
                      </a:r>
                      <a:r>
                        <a:rPr lang="en-GB" sz="1800" b="0" baseline="0" dirty="0">
                          <a:solidFill>
                            <a:srgbClr val="130B13"/>
                          </a:solidFill>
                        </a:rPr>
                        <a:t> that p</a:t>
                      </a:r>
                      <a:r>
                        <a:rPr lang="en-GB" sz="1800" b="0" dirty="0">
                          <a:solidFill>
                            <a:srgbClr val="130B13"/>
                          </a:solidFill>
                        </a:rPr>
                        <a:t>eople with complex social/medical issues and cancer have </a:t>
                      </a:r>
                      <a:r>
                        <a:rPr lang="en-GB" sz="1800" b="0" dirty="0" smtClean="0">
                          <a:solidFill>
                            <a:srgbClr val="130B13"/>
                          </a:solidFill>
                        </a:rPr>
                        <a:t>intermediate </a:t>
                      </a:r>
                      <a:r>
                        <a:rPr lang="en-GB" sz="1800" b="0" dirty="0">
                          <a:solidFill>
                            <a:srgbClr val="130B13"/>
                          </a:solidFill>
                        </a:rPr>
                        <a:t>and end of life accommodation with nursing care.</a:t>
                      </a:r>
                    </a:p>
                  </a:txBody>
                  <a:tcPr/>
                </a:tc>
                <a:tc>
                  <a:txBody>
                    <a:bodyPr/>
                    <a:lstStyle/>
                    <a:p>
                      <a:endParaRPr lang="en-GB" sz="1800" b="0">
                        <a:solidFill>
                          <a:schemeClr val="tx1"/>
                        </a:solidFill>
                      </a:endParaRPr>
                    </a:p>
                  </a:txBody>
                  <a:tcPr/>
                </a:tc>
                <a:extLst>
                  <a:ext uri="{0D108BD9-81ED-4DB2-BD59-A6C34878D82A}">
                    <a16:rowId xmlns="" xmlns:a16="http://schemas.microsoft.com/office/drawing/2014/main" val="10001"/>
                  </a:ext>
                </a:extLst>
              </a:tr>
              <a:tr h="3380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a:solidFill>
                          <a:schemeClr val="bg1"/>
                        </a:solidFill>
                      </a:endParaRPr>
                    </a:p>
                  </a:txBody>
                  <a:tcPr>
                    <a:solidFill>
                      <a:srgbClr val="E3248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chemeClr val="bg1"/>
                          </a:solidFill>
                        </a:rPr>
                        <a:t>Prisons </a:t>
                      </a:r>
                    </a:p>
                  </a:txBody>
                  <a:tcPr>
                    <a:solidFill>
                      <a:srgbClr val="E32486"/>
                    </a:solidFill>
                  </a:tcPr>
                </a:tc>
                <a:tc>
                  <a:txBody>
                    <a:bodyPr/>
                    <a:lstStyle/>
                    <a:p>
                      <a:endParaRPr lang="en-GB" sz="1800" b="0" dirty="0">
                        <a:solidFill>
                          <a:schemeClr val="bg1"/>
                        </a:solidFill>
                      </a:endParaRPr>
                    </a:p>
                  </a:txBody>
                  <a:tcPr>
                    <a:solidFill>
                      <a:srgbClr val="E32486"/>
                    </a:solidFill>
                  </a:tcPr>
                </a:tc>
                <a:extLst>
                  <a:ext uri="{0D108BD9-81ED-4DB2-BD59-A6C34878D82A}">
                    <a16:rowId xmlns="" xmlns:a16="http://schemas.microsoft.com/office/drawing/2014/main" val="10002"/>
                  </a:ext>
                </a:extLst>
              </a:tr>
              <a:tr h="5351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rgbClr val="130B13"/>
                          </a:solidFill>
                        </a:rPr>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rgbClr val="130B13"/>
                          </a:solidFill>
                        </a:rPr>
                        <a:t>Ensure that GMS1 registration able to be completed whilst still in prison in order to then complete the registration with a GP in the community. </a:t>
                      </a:r>
                    </a:p>
                  </a:txBody>
                  <a:tcPr/>
                </a:tc>
                <a:tc>
                  <a:txBody>
                    <a:bodyPr/>
                    <a:lstStyle/>
                    <a:p>
                      <a:endParaRPr lang="en-GB" sz="1800" b="0" dirty="0">
                        <a:solidFill>
                          <a:schemeClr val="tx1"/>
                        </a:solidFill>
                      </a:endParaRPr>
                    </a:p>
                  </a:txBody>
                  <a:tcPr/>
                </a:tc>
                <a:extLst>
                  <a:ext uri="{0D108BD9-81ED-4DB2-BD59-A6C34878D82A}">
                    <a16:rowId xmlns="" xmlns:a16="http://schemas.microsoft.com/office/drawing/2014/main" val="10003"/>
                  </a:ext>
                </a:extLst>
              </a:tr>
              <a:tr h="3380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a:solidFill>
                          <a:schemeClr val="bg1"/>
                        </a:solidFill>
                      </a:endParaRPr>
                    </a:p>
                  </a:txBody>
                  <a:tcPr>
                    <a:solidFill>
                      <a:srgbClr val="E3248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a:solidFill>
                            <a:schemeClr val="bg1"/>
                          </a:solidFill>
                        </a:rPr>
                        <a:t>Vulnerable women</a:t>
                      </a:r>
                    </a:p>
                  </a:txBody>
                  <a:tcPr>
                    <a:solidFill>
                      <a:srgbClr val="E32486"/>
                    </a:solidFill>
                  </a:tcPr>
                </a:tc>
                <a:tc>
                  <a:txBody>
                    <a:bodyPr/>
                    <a:lstStyle/>
                    <a:p>
                      <a:endParaRPr lang="en-GB" sz="1800" b="0" dirty="0">
                        <a:solidFill>
                          <a:schemeClr val="bg1"/>
                        </a:solidFill>
                      </a:endParaRPr>
                    </a:p>
                  </a:txBody>
                  <a:tcPr>
                    <a:solidFill>
                      <a:srgbClr val="E32486"/>
                    </a:solidFill>
                  </a:tcPr>
                </a:tc>
                <a:extLst>
                  <a:ext uri="{0D108BD9-81ED-4DB2-BD59-A6C34878D82A}">
                    <a16:rowId xmlns="" xmlns:a16="http://schemas.microsoft.com/office/drawing/2014/main" val="10004"/>
                  </a:ext>
                </a:extLst>
              </a:tr>
              <a:tr h="1137323">
                <a:tc>
                  <a:txBody>
                    <a:bodyPr/>
                    <a:lstStyle/>
                    <a:p>
                      <a:pPr marL="0" indent="0">
                        <a:buNone/>
                      </a:pPr>
                      <a:r>
                        <a:rPr lang="en-GB" sz="1800" b="0" dirty="0" smtClean="0">
                          <a:solidFill>
                            <a:srgbClr val="130B13"/>
                          </a:solidFill>
                        </a:rPr>
                        <a:t>9</a:t>
                      </a:r>
                      <a:endParaRPr lang="en-GB" sz="1800" b="0" dirty="0">
                        <a:solidFill>
                          <a:srgbClr val="130B13"/>
                        </a:solidFill>
                      </a:endParaRPr>
                    </a:p>
                  </a:txBody>
                  <a:tcPr/>
                </a:tc>
                <a:tc>
                  <a:txBody>
                    <a:bodyPr/>
                    <a:lstStyle/>
                    <a:p>
                      <a:pPr marL="0" indent="0">
                        <a:buNone/>
                      </a:pPr>
                      <a:r>
                        <a:rPr lang="en-GB" sz="1800" b="0" dirty="0">
                          <a:solidFill>
                            <a:srgbClr val="130B13"/>
                          </a:solidFill>
                        </a:rPr>
                        <a:t>Allow vulnerable women and sex workers to have their cervical screening at more convenient venue e.g. in GUM and Family Planning clinics, not just at their </a:t>
                      </a:r>
                      <a:r>
                        <a:rPr lang="en-GB" sz="1800" b="0" dirty="0" smtClean="0">
                          <a:solidFill>
                            <a:srgbClr val="130B13"/>
                          </a:solidFill>
                        </a:rPr>
                        <a:t>GP</a:t>
                      </a:r>
                      <a:r>
                        <a:rPr lang="en-GB" sz="1800" b="0" baseline="0" dirty="0" smtClean="0">
                          <a:solidFill>
                            <a:srgbClr val="130B13"/>
                          </a:solidFill>
                        </a:rPr>
                        <a:t> surgery.</a:t>
                      </a:r>
                      <a:endParaRPr lang="en-GB" sz="1800" b="0" dirty="0">
                        <a:solidFill>
                          <a:srgbClr val="130B13"/>
                        </a:solidFill>
                      </a:endParaRPr>
                    </a:p>
                  </a:txBody>
                  <a:tcPr/>
                </a:tc>
                <a:tc>
                  <a:txBody>
                    <a:bodyPr/>
                    <a:lstStyle/>
                    <a:p>
                      <a:endParaRPr lang="en-GB" sz="1800"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254174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75791"/>
          </a:xfrm>
        </p:spPr>
        <p:txBody>
          <a:bodyPr/>
          <a:lstStyle/>
          <a:p>
            <a:r>
              <a:rPr lang="en-GB" sz="2100" dirty="0"/>
              <a:t>Recommendations – undocumented migrants, LGBT+</a:t>
            </a:r>
          </a:p>
        </p:txBody>
      </p:sp>
      <p:sp>
        <p:nvSpPr>
          <p:cNvPr id="4" name="Slide Number Placeholder 3"/>
          <p:cNvSpPr>
            <a:spLocks noGrp="1"/>
          </p:cNvSpPr>
          <p:nvPr>
            <p:ph type="sldNum" sz="quarter" idx="4294967295"/>
          </p:nvPr>
        </p:nvSpPr>
        <p:spPr>
          <a:xfrm>
            <a:off x="6758880" y="6381328"/>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524A1-7B6A-464D-B8BC-8FE2E057339E}" type="slidenum">
              <a:rPr kumimoji="0" lang="en-GB" sz="1200" b="0" i="0" u="none" strike="noStrike" kern="1200" cap="none" spc="0" normalizeH="0" baseline="0" noProof="0" smtClean="0">
                <a:ln>
                  <a:noFill/>
                </a:ln>
                <a:solidFill>
                  <a:srgbClr val="3F3F3F">
                    <a:lumMod val="5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srgbClr val="3F3F3F">
                  <a:lumMod val="50000"/>
                </a:srgbClr>
              </a:solidFill>
              <a:effectLst/>
              <a:uLnTx/>
              <a:uFillTx/>
              <a:latin typeface="Arial"/>
              <a:ea typeface="+mn-ea"/>
              <a:cs typeface="+mn-cs"/>
            </a:endParaRP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661340894"/>
              </p:ext>
            </p:extLst>
          </p:nvPr>
        </p:nvGraphicFramePr>
        <p:xfrm>
          <a:off x="250132" y="908721"/>
          <a:ext cx="8642350" cy="5664036"/>
        </p:xfrm>
        <a:graphic>
          <a:graphicData uri="http://schemas.openxmlformats.org/drawingml/2006/table">
            <a:tbl>
              <a:tblPr firstRow="1" bandRow="1">
                <a:tableStyleId>{5C22544A-7EE6-4342-B048-85BDC9FD1C3A}</a:tableStyleId>
              </a:tblPr>
              <a:tblGrid>
                <a:gridCol w="883827">
                  <a:extLst>
                    <a:ext uri="{9D8B030D-6E8A-4147-A177-3AD203B41FA5}">
                      <a16:colId xmlns="" xmlns:a16="http://schemas.microsoft.com/office/drawing/2014/main" val="20000"/>
                    </a:ext>
                  </a:extLst>
                </a:gridCol>
                <a:gridCol w="7032333">
                  <a:extLst>
                    <a:ext uri="{9D8B030D-6E8A-4147-A177-3AD203B41FA5}">
                      <a16:colId xmlns="" xmlns:a16="http://schemas.microsoft.com/office/drawing/2014/main" val="20001"/>
                    </a:ext>
                  </a:extLst>
                </a:gridCol>
                <a:gridCol w="726190">
                  <a:extLst>
                    <a:ext uri="{9D8B030D-6E8A-4147-A177-3AD203B41FA5}">
                      <a16:colId xmlns="" xmlns:a16="http://schemas.microsoft.com/office/drawing/2014/main" val="20002"/>
                    </a:ext>
                  </a:extLst>
                </a:gridCol>
              </a:tblGrid>
              <a:tr h="343999">
                <a:tc>
                  <a:txBody>
                    <a:bodyPr/>
                    <a:lstStyle/>
                    <a:p>
                      <a:endParaRPr lang="en-GB" sz="1800" b="1" dirty="0">
                        <a:solidFill>
                          <a:schemeClr val="bg1"/>
                        </a:solidFill>
                      </a:endParaRPr>
                    </a:p>
                  </a:txBody>
                  <a:tcPr/>
                </a:tc>
                <a:tc>
                  <a:txBody>
                    <a:bodyPr/>
                    <a:lstStyle/>
                    <a:p>
                      <a:r>
                        <a:rPr lang="en-GB" sz="1800" b="1" dirty="0">
                          <a:solidFill>
                            <a:schemeClr val="bg1"/>
                          </a:solidFill>
                        </a:rPr>
                        <a:t>Undocumented migrants</a:t>
                      </a:r>
                    </a:p>
                  </a:txBody>
                  <a:tcPr/>
                </a:tc>
                <a:tc>
                  <a:txBody>
                    <a:bodyPr/>
                    <a:lstStyle/>
                    <a:p>
                      <a:r>
                        <a:rPr lang="en-GB" sz="1800" b="1" dirty="0">
                          <a:solidFill>
                            <a:schemeClr val="bg1"/>
                          </a:solidFill>
                        </a:rPr>
                        <a:t>Lead</a:t>
                      </a:r>
                    </a:p>
                  </a:txBody>
                  <a:tcPr/>
                </a:tc>
                <a:extLst>
                  <a:ext uri="{0D108BD9-81ED-4DB2-BD59-A6C34878D82A}">
                    <a16:rowId xmlns="" xmlns:a16="http://schemas.microsoft.com/office/drawing/2014/main" val="10000"/>
                  </a:ext>
                </a:extLst>
              </a:tr>
              <a:tr h="544665">
                <a:tc>
                  <a:txBody>
                    <a:bodyPr/>
                    <a:lstStyle/>
                    <a:p>
                      <a:pPr marL="0" indent="0">
                        <a:buNone/>
                      </a:pPr>
                      <a:r>
                        <a:rPr lang="en-GB" sz="1800" b="0" dirty="0" smtClean="0">
                          <a:solidFill>
                            <a:srgbClr val="130B13"/>
                          </a:solidFill>
                        </a:rPr>
                        <a:t>10</a:t>
                      </a:r>
                      <a:endParaRPr lang="en-GB" sz="1800" b="0" dirty="0">
                        <a:solidFill>
                          <a:srgbClr val="130B13"/>
                        </a:solidFill>
                      </a:endParaRPr>
                    </a:p>
                  </a:txBody>
                  <a:tcPr/>
                </a:tc>
                <a:tc>
                  <a:txBody>
                    <a:bodyPr/>
                    <a:lstStyle/>
                    <a:p>
                      <a:pPr marL="0" indent="0">
                        <a:buFont typeface="Arial" pitchFamily="34" charset="0"/>
                        <a:buNone/>
                      </a:pPr>
                      <a:r>
                        <a:rPr lang="en-GB" sz="1800" b="0" dirty="0">
                          <a:solidFill>
                            <a:srgbClr val="130B13"/>
                          </a:solidFill>
                        </a:rPr>
                        <a:t>Ensure that undocumented migrants can register with a GP.  Once registered, invite for screening.</a:t>
                      </a: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10001"/>
                  </a:ext>
                </a:extLst>
              </a:tr>
              <a:tr h="544665">
                <a:tc>
                  <a:txBody>
                    <a:bodyPr/>
                    <a:lstStyle/>
                    <a:p>
                      <a:pPr marL="0" indent="0">
                        <a:buNone/>
                      </a:pPr>
                      <a:r>
                        <a:rPr lang="en-GB" sz="1800" b="0" dirty="0" smtClean="0">
                          <a:solidFill>
                            <a:srgbClr val="130B13"/>
                          </a:solidFill>
                        </a:rPr>
                        <a:t>11</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b="0" dirty="0">
                          <a:solidFill>
                            <a:srgbClr val="130B13"/>
                          </a:solidFill>
                        </a:rPr>
                        <a:t>Ensure all GPs know how to make cancer two-week wait referrals without using ERS system.</a:t>
                      </a: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1307927941"/>
                  </a:ext>
                </a:extLst>
              </a:tr>
              <a:tr h="544665">
                <a:tc>
                  <a:txBody>
                    <a:bodyPr/>
                    <a:lstStyle/>
                    <a:p>
                      <a:pPr marL="0" indent="0">
                        <a:buNone/>
                      </a:pPr>
                      <a:r>
                        <a:rPr lang="en-GB" sz="1800" b="0" dirty="0" smtClean="0">
                          <a:solidFill>
                            <a:srgbClr val="130B13"/>
                          </a:solidFill>
                        </a:rPr>
                        <a:t>12</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b="0" dirty="0">
                          <a:solidFill>
                            <a:schemeClr val="tx1">
                              <a:lumMod val="50000"/>
                            </a:schemeClr>
                          </a:solidFill>
                        </a:rPr>
                        <a:t>Educate </a:t>
                      </a:r>
                      <a:r>
                        <a:rPr lang="en-GB" sz="1800" b="0" dirty="0" smtClean="0">
                          <a:solidFill>
                            <a:schemeClr val="tx1">
                              <a:lumMod val="50000"/>
                            </a:schemeClr>
                          </a:solidFill>
                        </a:rPr>
                        <a:t>Haematology/Oncology/Palliative</a:t>
                      </a:r>
                      <a:r>
                        <a:rPr lang="en-GB" sz="1800" b="0" baseline="0" dirty="0" smtClean="0">
                          <a:solidFill>
                            <a:schemeClr val="tx1">
                              <a:lumMod val="50000"/>
                            </a:schemeClr>
                          </a:solidFill>
                        </a:rPr>
                        <a:t> care</a:t>
                      </a:r>
                      <a:r>
                        <a:rPr lang="en-GB" sz="1800" b="0" dirty="0" smtClean="0">
                          <a:solidFill>
                            <a:schemeClr val="tx1">
                              <a:lumMod val="50000"/>
                            </a:schemeClr>
                          </a:solidFill>
                        </a:rPr>
                        <a:t> </a:t>
                      </a:r>
                      <a:r>
                        <a:rPr lang="en-GB" sz="1800" b="0" dirty="0">
                          <a:solidFill>
                            <a:schemeClr val="tx1">
                              <a:lumMod val="50000"/>
                            </a:schemeClr>
                          </a:solidFill>
                        </a:rPr>
                        <a:t>doctors about </a:t>
                      </a:r>
                      <a:r>
                        <a:rPr lang="en-GB" sz="1800" b="0" dirty="0" smtClean="0">
                          <a:solidFill>
                            <a:schemeClr val="tx1">
                              <a:lumMod val="50000"/>
                            </a:schemeClr>
                          </a:solidFill>
                        </a:rPr>
                        <a:t>Overseas</a:t>
                      </a:r>
                      <a:r>
                        <a:rPr lang="en-GB" sz="1800" b="0" baseline="0" dirty="0" smtClean="0">
                          <a:solidFill>
                            <a:schemeClr val="tx1">
                              <a:lumMod val="50000"/>
                            </a:schemeClr>
                          </a:solidFill>
                        </a:rPr>
                        <a:t> visitor manager</a:t>
                      </a:r>
                      <a:r>
                        <a:rPr lang="en-GB" sz="1800" b="0" dirty="0" smtClean="0">
                          <a:solidFill>
                            <a:schemeClr val="tx1">
                              <a:lumMod val="50000"/>
                            </a:schemeClr>
                          </a:solidFill>
                        </a:rPr>
                        <a:t> </a:t>
                      </a:r>
                      <a:r>
                        <a:rPr lang="en-GB" sz="1800" b="0" dirty="0">
                          <a:solidFill>
                            <a:schemeClr val="tx1">
                              <a:lumMod val="50000"/>
                            </a:schemeClr>
                          </a:solidFill>
                        </a:rPr>
                        <a:t>system and that </a:t>
                      </a:r>
                      <a:r>
                        <a:rPr lang="en-GB" dirty="0" smtClean="0">
                          <a:solidFill>
                            <a:schemeClr val="tx1">
                              <a:lumMod val="50000"/>
                            </a:schemeClr>
                          </a:solidFill>
                        </a:rPr>
                        <a:t>they shouldn't delay urgent/immediately necessary treatment. If the person is eligible for charging, then treatment shouldn't be delayed waiting for upfront payment.</a:t>
                      </a: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280511268"/>
                  </a:ext>
                </a:extLst>
              </a:tr>
              <a:tr h="3439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dirty="0">
                        <a:solidFill>
                          <a:schemeClr val="bg1"/>
                        </a:solidFill>
                      </a:endParaRPr>
                    </a:p>
                  </a:txBody>
                  <a:tcPr>
                    <a:solidFill>
                      <a:srgbClr val="E3248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rPr>
                        <a:t>LGBT+</a:t>
                      </a:r>
                    </a:p>
                  </a:txBody>
                  <a:tcPr>
                    <a:solidFill>
                      <a:srgbClr val="E32486"/>
                    </a:solidFill>
                  </a:tcPr>
                </a:tc>
                <a:tc>
                  <a:txBody>
                    <a:bodyPr/>
                    <a:lstStyle/>
                    <a:p>
                      <a:endParaRPr lang="en-GB" sz="1800" b="1" dirty="0">
                        <a:solidFill>
                          <a:schemeClr val="bg1"/>
                        </a:solidFill>
                      </a:endParaRPr>
                    </a:p>
                  </a:txBody>
                  <a:tcPr>
                    <a:solidFill>
                      <a:srgbClr val="E32486"/>
                    </a:solidFill>
                  </a:tcPr>
                </a:tc>
                <a:extLst>
                  <a:ext uri="{0D108BD9-81ED-4DB2-BD59-A6C34878D82A}">
                    <a16:rowId xmlns="" xmlns:a16="http://schemas.microsoft.com/office/drawing/2014/main" val="10002"/>
                  </a:ext>
                </a:extLst>
              </a:tr>
              <a:tr h="544665">
                <a:tc>
                  <a:txBody>
                    <a:bodyPr/>
                    <a:lstStyle/>
                    <a:p>
                      <a:pPr marL="0" indent="0">
                        <a:buFont typeface="+mj-lt"/>
                        <a:buNone/>
                      </a:pPr>
                      <a:r>
                        <a:rPr lang="en-GB" sz="1800" b="0" dirty="0" smtClean="0">
                          <a:solidFill>
                            <a:srgbClr val="130B13"/>
                          </a:solidFill>
                        </a:rPr>
                        <a:t>13</a:t>
                      </a:r>
                      <a:endParaRPr lang="en-GB" sz="1800" b="0" dirty="0">
                        <a:solidFill>
                          <a:srgbClr val="130B13"/>
                        </a:solidFill>
                      </a:endParaRPr>
                    </a:p>
                  </a:txBody>
                  <a:tcPr/>
                </a:tc>
                <a:tc>
                  <a:txBody>
                    <a:bodyPr/>
                    <a:lstStyle/>
                    <a:p>
                      <a:pPr marL="0" indent="0">
                        <a:buFont typeface="Arial" pitchFamily="34" charset="0"/>
                        <a:buNone/>
                      </a:pPr>
                      <a:r>
                        <a:rPr lang="en-GB" sz="1800" b="0" dirty="0">
                          <a:solidFill>
                            <a:srgbClr val="130B13"/>
                          </a:solidFill>
                        </a:rPr>
                        <a:t>Roll out Pride in Practice - to ensure all staff understand that people coming for screening may present in all different ways.</a:t>
                      </a:r>
                      <a:endParaRPr lang="en-GB" sz="1800" b="0" baseline="0" dirty="0">
                        <a:solidFill>
                          <a:srgbClr val="130B13"/>
                        </a:solidFill>
                      </a:endParaRP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10003"/>
                  </a:ext>
                </a:extLst>
              </a:tr>
              <a:tr h="544665">
                <a:tc>
                  <a:txBody>
                    <a:bodyPr/>
                    <a:lstStyle/>
                    <a:p>
                      <a:pPr marL="0" indent="0">
                        <a:buFont typeface="+mj-lt"/>
                        <a:buNone/>
                      </a:pPr>
                      <a:r>
                        <a:rPr lang="en-GB" sz="1800" b="0" dirty="0" smtClean="0">
                          <a:solidFill>
                            <a:srgbClr val="130B13"/>
                          </a:solidFill>
                        </a:rPr>
                        <a:t>14</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b="0" dirty="0">
                          <a:solidFill>
                            <a:srgbClr val="130B13"/>
                          </a:solidFill>
                        </a:rPr>
                        <a:t>Use EMIS/</a:t>
                      </a:r>
                      <a:r>
                        <a:rPr lang="en-GB" sz="1800" b="0" dirty="0" err="1">
                          <a:solidFill>
                            <a:srgbClr val="130B13"/>
                          </a:solidFill>
                        </a:rPr>
                        <a:t>SystmOne</a:t>
                      </a:r>
                      <a:r>
                        <a:rPr lang="en-GB" sz="1800" b="0" dirty="0">
                          <a:solidFill>
                            <a:srgbClr val="130B13"/>
                          </a:solidFill>
                        </a:rPr>
                        <a:t> to flag transgender patients to ensure they are offered the right cancer screening.</a:t>
                      </a: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3904923616"/>
                  </a:ext>
                </a:extLst>
              </a:tr>
              <a:tr h="909156">
                <a:tc>
                  <a:txBody>
                    <a:bodyPr/>
                    <a:lstStyle/>
                    <a:p>
                      <a:pPr marL="0" indent="0">
                        <a:buFont typeface="+mj-lt"/>
                        <a:buNone/>
                      </a:pPr>
                      <a:r>
                        <a:rPr lang="en-GB" sz="1800" b="0" dirty="0" smtClean="0">
                          <a:solidFill>
                            <a:srgbClr val="130B13"/>
                          </a:solidFill>
                        </a:rPr>
                        <a:t>15</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b="0" dirty="0">
                          <a:solidFill>
                            <a:srgbClr val="130B13"/>
                          </a:solidFill>
                        </a:rPr>
                        <a:t>Monitoring - ask question regarding sexual orientation and transgender status in new patient forms.</a:t>
                      </a: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3747849735"/>
                  </a:ext>
                </a:extLst>
              </a:tr>
            </a:tbl>
          </a:graphicData>
        </a:graphic>
      </p:graphicFrame>
    </p:spTree>
    <p:extLst>
      <p:ext uri="{BB962C8B-B14F-4D97-AF65-F5344CB8AC3E}">
        <p14:creationId xmlns:p14="http://schemas.microsoft.com/office/powerpoint/2010/main" val="62410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100" dirty="0"/>
              <a:t>Recommendations –  screening and access (ED)</a:t>
            </a:r>
          </a:p>
        </p:txBody>
      </p:sp>
      <p:sp>
        <p:nvSpPr>
          <p:cNvPr id="4" name="Slide Number Placeholder 3"/>
          <p:cNvSpPr>
            <a:spLocks noGrp="1"/>
          </p:cNvSpPr>
          <p:nvPr>
            <p:ph type="sldNum" sz="quarter" idx="4294967295"/>
          </p:nvPr>
        </p:nvSpPr>
        <p:spPr>
          <a:xfrm>
            <a:off x="6758880" y="6381328"/>
            <a:ext cx="2133600" cy="365125"/>
          </a:xfrm>
          <a:prstGeom prst="rect">
            <a:avLst/>
          </a:prstGeom>
        </p:spPr>
        <p:txBody>
          <a:bodyPr/>
          <a:lstStyle/>
          <a:p>
            <a:fld id="{8FC524A1-7B6A-464D-B8BC-8FE2E057339E}" type="slidenum">
              <a:rPr lang="en-GB" smtClean="0"/>
              <a:pPr/>
              <a:t>6</a:t>
            </a:fld>
            <a:endParaRPr lang="en-GB" dirty="0"/>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3263488677"/>
              </p:ext>
            </p:extLst>
          </p:nvPr>
        </p:nvGraphicFramePr>
        <p:xfrm>
          <a:off x="250825" y="908721"/>
          <a:ext cx="8713663" cy="6533781"/>
        </p:xfrm>
        <a:graphic>
          <a:graphicData uri="http://schemas.openxmlformats.org/drawingml/2006/table">
            <a:tbl>
              <a:tblPr firstRow="1" bandRow="1">
                <a:tableStyleId>{5C22544A-7EE6-4342-B048-85BDC9FD1C3A}</a:tableStyleId>
              </a:tblPr>
              <a:tblGrid>
                <a:gridCol w="576759">
                  <a:extLst>
                    <a:ext uri="{9D8B030D-6E8A-4147-A177-3AD203B41FA5}">
                      <a16:colId xmlns="" xmlns:a16="http://schemas.microsoft.com/office/drawing/2014/main" val="20000"/>
                    </a:ext>
                  </a:extLst>
                </a:gridCol>
                <a:gridCol w="5404877">
                  <a:extLst>
                    <a:ext uri="{9D8B030D-6E8A-4147-A177-3AD203B41FA5}">
                      <a16:colId xmlns="" xmlns:a16="http://schemas.microsoft.com/office/drawing/2014/main" val="20001"/>
                    </a:ext>
                  </a:extLst>
                </a:gridCol>
                <a:gridCol w="2732027">
                  <a:extLst>
                    <a:ext uri="{9D8B030D-6E8A-4147-A177-3AD203B41FA5}">
                      <a16:colId xmlns="" xmlns:a16="http://schemas.microsoft.com/office/drawing/2014/main" val="20002"/>
                    </a:ext>
                  </a:extLst>
                </a:gridCol>
              </a:tblGrid>
              <a:tr h="340598">
                <a:tc>
                  <a:txBody>
                    <a:bodyPr/>
                    <a:lstStyle/>
                    <a:p>
                      <a:endParaRPr lang="en-GB" sz="1800" b="1" dirty="0">
                        <a:solidFill>
                          <a:schemeClr val="bg1"/>
                        </a:solidFill>
                      </a:endParaRPr>
                    </a:p>
                  </a:txBody>
                  <a:tcPr/>
                </a:tc>
                <a:tc>
                  <a:txBody>
                    <a:bodyPr/>
                    <a:lstStyle/>
                    <a:p>
                      <a:r>
                        <a:rPr lang="en-GB" sz="1800" b="1" dirty="0">
                          <a:solidFill>
                            <a:schemeClr val="bg1"/>
                          </a:solidFill>
                        </a:rPr>
                        <a:t>Screening </a:t>
                      </a:r>
                    </a:p>
                  </a:txBody>
                  <a:tcPr/>
                </a:tc>
                <a:tc>
                  <a:txBody>
                    <a:bodyPr/>
                    <a:lstStyle/>
                    <a:p>
                      <a:r>
                        <a:rPr lang="en-GB" sz="1800" b="1" dirty="0">
                          <a:solidFill>
                            <a:schemeClr val="bg1"/>
                          </a:solidFill>
                        </a:rPr>
                        <a:t>Lead</a:t>
                      </a:r>
                    </a:p>
                  </a:txBody>
                  <a:tcPr/>
                </a:tc>
                <a:extLst>
                  <a:ext uri="{0D108BD9-81ED-4DB2-BD59-A6C34878D82A}">
                    <a16:rowId xmlns="" xmlns:a16="http://schemas.microsoft.com/office/drawing/2014/main" val="10000"/>
                  </a:ext>
                </a:extLst>
              </a:tr>
              <a:tr h="2128736">
                <a:tc>
                  <a:txBody>
                    <a:bodyPr/>
                    <a:lstStyle/>
                    <a:p>
                      <a:pPr marL="0" indent="0">
                        <a:buFont typeface="Arial" pitchFamily="34" charset="0"/>
                        <a:buNone/>
                      </a:pPr>
                      <a:r>
                        <a:rPr lang="en-GB" sz="1800" b="0" dirty="0" smtClean="0">
                          <a:solidFill>
                            <a:srgbClr val="130B13"/>
                          </a:solidFill>
                        </a:rPr>
                        <a:t>16</a:t>
                      </a:r>
                      <a:endParaRPr lang="en-GB" sz="1800" b="0" dirty="0">
                        <a:solidFill>
                          <a:srgbClr val="130B13"/>
                        </a:solidFill>
                      </a:endParaRPr>
                    </a:p>
                  </a:txBody>
                  <a:tcPr/>
                </a:tc>
                <a:tc>
                  <a:txBody>
                    <a:bodyPr/>
                    <a:lstStyle/>
                    <a:p>
                      <a:pPr marL="285750" indent="-285750">
                        <a:buFont typeface="Arial" panose="020B0604020202020204" pitchFamily="34" charset="0"/>
                        <a:buChar char="•"/>
                      </a:pPr>
                      <a:r>
                        <a:rPr lang="en-GB" sz="1800" b="0" dirty="0">
                          <a:solidFill>
                            <a:srgbClr val="130B13"/>
                          </a:solidFill>
                        </a:rPr>
                        <a:t>Make screening invitations easy to attend:  e.g. in Family Planning or GU not just </a:t>
                      </a:r>
                      <a:r>
                        <a:rPr lang="en-GB" sz="1800" b="0" dirty="0" smtClean="0">
                          <a:solidFill>
                            <a:srgbClr val="130B13"/>
                          </a:solidFill>
                        </a:rPr>
                        <a:t>GP</a:t>
                      </a:r>
                      <a:r>
                        <a:rPr lang="en-GB" sz="1800" b="0" baseline="0" dirty="0" smtClean="0">
                          <a:solidFill>
                            <a:srgbClr val="130B13"/>
                          </a:solidFill>
                        </a:rPr>
                        <a:t> practices</a:t>
                      </a:r>
                      <a:r>
                        <a:rPr lang="en-GB" sz="1800" b="0" dirty="0" smtClean="0">
                          <a:solidFill>
                            <a:srgbClr val="130B13"/>
                          </a:solidFill>
                        </a:rPr>
                        <a:t>;</a:t>
                      </a:r>
                      <a:endParaRPr lang="en-GB" sz="1800" b="0" dirty="0">
                        <a:solidFill>
                          <a:srgbClr val="130B13"/>
                        </a:solidFill>
                      </a:endParaRPr>
                    </a:p>
                    <a:p>
                      <a:pPr marL="285750" indent="-285750">
                        <a:buFont typeface="Arial" panose="020B0604020202020204" pitchFamily="34" charset="0"/>
                        <a:buChar char="•"/>
                      </a:pPr>
                      <a:r>
                        <a:rPr lang="en-GB" sz="1800" b="0" dirty="0">
                          <a:solidFill>
                            <a:srgbClr val="130B13"/>
                          </a:solidFill>
                        </a:rPr>
                        <a:t>Make screening invitations easy to accept:  multi-lingual written materials, friendly callers in own language for people not attending, understand and pitch invitations to attract different communities, using community leaders where possible.</a:t>
                      </a:r>
                    </a:p>
                  </a:txBody>
                  <a:tcPr/>
                </a:tc>
                <a:tc>
                  <a:txBody>
                    <a:bodyPr/>
                    <a:lstStyle/>
                    <a:p>
                      <a:pPr marL="0" marR="0" lvl="0" indent="0" algn="l" defTabSz="914400" rtl="0" eaLnBrk="1" fontAlgn="auto" latinLnBrk="0" hangingPunct="1">
                        <a:lnSpc>
                          <a:spcPct val="105000"/>
                        </a:lnSpc>
                        <a:spcBef>
                          <a:spcPts val="0"/>
                        </a:spcBef>
                        <a:spcAft>
                          <a:spcPts val="0"/>
                        </a:spcAft>
                        <a:buClr>
                          <a:srgbClr val="005EB8"/>
                        </a:buClr>
                        <a:buSzTx/>
                        <a:buFontTx/>
                        <a:buNone/>
                        <a:tabLst>
                          <a:tab pos="914400" algn="l"/>
                        </a:tabLst>
                        <a:defRPr/>
                      </a:pPr>
                      <a:r>
                        <a:rPr lang="en-GB" sz="1800" b="1" dirty="0" smtClean="0">
                          <a:solidFill>
                            <a:schemeClr val="tx1"/>
                          </a:solidFill>
                        </a:rPr>
                        <a:t>See London screening improvement board priorities</a:t>
                      </a:r>
                      <a:r>
                        <a:rPr lang="en-GB" sz="1800" b="1" baseline="0" dirty="0" smtClean="0">
                          <a:solidFill>
                            <a:schemeClr val="tx1"/>
                          </a:solidFill>
                        </a:rPr>
                        <a:t> </a:t>
                      </a:r>
                      <a:r>
                        <a:rPr lang="en-GB" sz="1800" b="1" dirty="0" smtClean="0">
                          <a:solidFill>
                            <a:schemeClr val="tx1"/>
                          </a:solidFill>
                        </a:rPr>
                        <a:t>– </a:t>
                      </a:r>
                    </a:p>
                    <a:p>
                      <a:pPr marL="285750" marR="0" lvl="0" indent="-285750" algn="l" defTabSz="914400" rtl="0" eaLnBrk="1" fontAlgn="auto" latinLnBrk="0" hangingPunct="1">
                        <a:lnSpc>
                          <a:spcPct val="105000"/>
                        </a:lnSpc>
                        <a:spcBef>
                          <a:spcPts val="0"/>
                        </a:spcBef>
                        <a:spcAft>
                          <a:spcPts val="0"/>
                        </a:spcAft>
                        <a:buClr>
                          <a:srgbClr val="005EB8"/>
                        </a:buClr>
                        <a:buSzTx/>
                        <a:buFont typeface="Arial" pitchFamily="34" charset="0"/>
                        <a:buChar char="•"/>
                        <a:tabLst>
                          <a:tab pos="914400" algn="l"/>
                        </a:tabLst>
                        <a:defRPr/>
                      </a:pPr>
                      <a:r>
                        <a:rPr lang="en-GB" sz="1600" b="1" i="1" dirty="0" smtClean="0">
                          <a:latin typeface="Calibri" panose="020F0502020204030204" pitchFamily="34" charset="0"/>
                          <a:ea typeface="Times New Roman" panose="02020603050405020304" pitchFamily="18" charset="0"/>
                        </a:rPr>
                        <a:t>Improve access to screening</a:t>
                      </a:r>
                      <a:endParaRPr lang="en-GB" sz="1600" b="1" i="1" dirty="0" smtClean="0">
                        <a:latin typeface="Calibri" panose="020F0502020204030204" pitchFamily="34" charset="0"/>
                        <a:ea typeface="Calibri" panose="020F0502020204030204" pitchFamily="34" charset="0"/>
                      </a:endParaRPr>
                    </a:p>
                    <a:p>
                      <a:pPr marL="285750" indent="-285750">
                        <a:lnSpc>
                          <a:spcPct val="105000"/>
                        </a:lnSpc>
                        <a:buClr>
                          <a:srgbClr val="005EB8"/>
                        </a:buClr>
                        <a:buFont typeface="Arial" pitchFamily="34" charset="0"/>
                        <a:buChar char="•"/>
                        <a:tabLst>
                          <a:tab pos="914400" algn="l"/>
                        </a:tabLst>
                      </a:pPr>
                      <a:r>
                        <a:rPr lang="en-GB" sz="1600" b="1" i="1" dirty="0" smtClean="0">
                          <a:solidFill>
                            <a:srgbClr val="000000"/>
                          </a:solidFill>
                          <a:latin typeface="Calibri" panose="020F0502020204030204" pitchFamily="34" charset="0"/>
                          <a:ea typeface="Calibri" panose="020F0502020204030204" pitchFamily="34" charset="0"/>
                        </a:rPr>
                        <a:t>Address behavioural barriers to non-participation of screening </a:t>
                      </a:r>
                      <a:endParaRPr lang="en-GB" sz="1600" b="1" i="1" dirty="0">
                        <a:solidFill>
                          <a:srgbClr val="000000"/>
                        </a:solidFill>
                        <a:latin typeface="Calibri" panose="020F0502020204030204" pitchFamily="34" charset="0"/>
                        <a:ea typeface="Calibri" panose="020F0502020204030204" pitchFamily="34" charset="0"/>
                      </a:endParaRPr>
                    </a:p>
                  </a:txBody>
                  <a:tcPr/>
                </a:tc>
                <a:extLst>
                  <a:ext uri="{0D108BD9-81ED-4DB2-BD59-A6C34878D82A}">
                    <a16:rowId xmlns="" xmlns:a16="http://schemas.microsoft.com/office/drawing/2014/main" val="10001"/>
                  </a:ext>
                </a:extLst>
              </a:tr>
              <a:tr h="1106943">
                <a:tc>
                  <a:txBody>
                    <a:bodyPr/>
                    <a:lstStyle/>
                    <a:p>
                      <a:pPr marL="0" indent="0">
                        <a:buFont typeface="Arial" pitchFamily="34" charset="0"/>
                        <a:buNone/>
                      </a:pPr>
                      <a:r>
                        <a:rPr lang="en-GB" sz="1800" b="0" dirty="0" smtClean="0">
                          <a:solidFill>
                            <a:srgbClr val="130B13"/>
                          </a:solidFill>
                        </a:rPr>
                        <a:t>17</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b="0" dirty="0">
                          <a:solidFill>
                            <a:srgbClr val="130B13"/>
                          </a:solidFill>
                        </a:rPr>
                        <a:t>Make screening </a:t>
                      </a:r>
                      <a:r>
                        <a:rPr lang="en-GB" sz="1800" b="0" dirty="0" smtClean="0">
                          <a:solidFill>
                            <a:srgbClr val="130B13"/>
                          </a:solidFill>
                        </a:rPr>
                        <a:t>simpler</a:t>
                      </a:r>
                      <a:r>
                        <a:rPr lang="en-GB" sz="1800" b="0" baseline="0" dirty="0" smtClean="0">
                          <a:solidFill>
                            <a:srgbClr val="130B13"/>
                          </a:solidFill>
                        </a:rPr>
                        <a:t> for all marginalised groups - using</a:t>
                      </a:r>
                      <a:r>
                        <a:rPr lang="en-GB" sz="1800" b="0" dirty="0" smtClean="0">
                          <a:solidFill>
                            <a:srgbClr val="130B13"/>
                          </a:solidFill>
                        </a:rPr>
                        <a:t>  </a:t>
                      </a:r>
                      <a:r>
                        <a:rPr lang="en-GB" sz="1800" b="0" dirty="0">
                          <a:solidFill>
                            <a:srgbClr val="130B13"/>
                          </a:solidFill>
                        </a:rPr>
                        <a:t>FIT testing, </a:t>
                      </a:r>
                      <a:r>
                        <a:rPr lang="en-GB" sz="1800" b="0" dirty="0" smtClean="0">
                          <a:solidFill>
                            <a:srgbClr val="130B13"/>
                          </a:solidFill>
                        </a:rPr>
                        <a:t>HPV </a:t>
                      </a:r>
                      <a:r>
                        <a:rPr lang="en-GB" sz="1800" b="0" dirty="0">
                          <a:solidFill>
                            <a:srgbClr val="130B13"/>
                          </a:solidFill>
                        </a:rPr>
                        <a:t>self </a:t>
                      </a:r>
                      <a:r>
                        <a:rPr lang="en-GB" sz="1800" b="0" dirty="0" smtClean="0">
                          <a:solidFill>
                            <a:srgbClr val="130B13"/>
                          </a:solidFill>
                        </a:rPr>
                        <a:t>sampling and incentives </a:t>
                      </a:r>
                      <a:r>
                        <a:rPr lang="en-GB" sz="1800" b="0" dirty="0">
                          <a:solidFill>
                            <a:srgbClr val="130B13"/>
                          </a:solidFill>
                        </a:rPr>
                        <a:t>if possible.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solidFill>
                            <a:schemeClr val="tx1"/>
                          </a:solidFill>
                        </a:rPr>
                        <a:t>See London screening improvement board priorities </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i="1" dirty="0" smtClean="0">
                          <a:solidFill>
                            <a:srgbClr val="000000"/>
                          </a:solidFill>
                          <a:latin typeface="Calibri" panose="020F0502020204030204" pitchFamily="34" charset="0"/>
                          <a:ea typeface="Calibri" panose="020F0502020204030204" pitchFamily="34" charset="0"/>
                        </a:rPr>
                        <a:t>Targeted work to reduce inequalities</a:t>
                      </a:r>
                      <a:endParaRPr lang="en-GB" sz="1600" b="1" i="1" dirty="0" smtClean="0">
                        <a:solidFill>
                          <a:schemeClr val="tx1"/>
                        </a:solidFill>
                      </a:endParaRPr>
                    </a:p>
                  </a:txBody>
                  <a:tcPr/>
                </a:tc>
                <a:extLst>
                  <a:ext uri="{0D108BD9-81ED-4DB2-BD59-A6C34878D82A}">
                    <a16:rowId xmlns="" xmlns:a16="http://schemas.microsoft.com/office/drawing/2014/main" val="3561504910"/>
                  </a:ext>
                </a:extLst>
              </a:tr>
              <a:tr h="340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dirty="0">
                        <a:solidFill>
                          <a:schemeClr val="bg1"/>
                        </a:solidFill>
                      </a:endParaRPr>
                    </a:p>
                  </a:txBody>
                  <a:tcPr>
                    <a:solidFill>
                      <a:srgbClr val="E3248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rPr>
                        <a:t>Access </a:t>
                      </a:r>
                    </a:p>
                  </a:txBody>
                  <a:tcPr>
                    <a:solidFill>
                      <a:srgbClr val="E32486"/>
                    </a:solidFill>
                  </a:tcPr>
                </a:tc>
                <a:tc>
                  <a:txBody>
                    <a:bodyPr/>
                    <a:lstStyle/>
                    <a:p>
                      <a:endParaRPr lang="en-GB" sz="1800" b="1" dirty="0">
                        <a:solidFill>
                          <a:schemeClr val="bg1"/>
                        </a:solidFill>
                      </a:endParaRPr>
                    </a:p>
                  </a:txBody>
                  <a:tcPr>
                    <a:solidFill>
                      <a:srgbClr val="E32486"/>
                    </a:solidFill>
                  </a:tcPr>
                </a:tc>
                <a:extLst>
                  <a:ext uri="{0D108BD9-81ED-4DB2-BD59-A6C34878D82A}">
                    <a16:rowId xmlns="" xmlns:a16="http://schemas.microsoft.com/office/drawing/2014/main" val="10002"/>
                  </a:ext>
                </a:extLst>
              </a:tr>
              <a:tr h="1106943">
                <a:tc>
                  <a:txBody>
                    <a:bodyPr/>
                    <a:lstStyle/>
                    <a:p>
                      <a:pPr marL="0" indent="0">
                        <a:buFont typeface="+mj-lt"/>
                        <a:buNone/>
                      </a:pPr>
                      <a:r>
                        <a:rPr lang="en-GB" sz="1800" b="0" dirty="0" smtClean="0">
                          <a:solidFill>
                            <a:srgbClr val="130B13"/>
                          </a:solidFill>
                        </a:rPr>
                        <a:t>18</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b="0" dirty="0">
                          <a:solidFill>
                            <a:srgbClr val="130B13"/>
                          </a:solidFill>
                        </a:rPr>
                        <a:t>If emergency presentations are more common in ethnic minority patients – </a:t>
                      </a:r>
                      <a:r>
                        <a:rPr lang="en-GB" sz="1800" b="0" dirty="0" smtClean="0">
                          <a:solidFill>
                            <a:srgbClr val="130B13"/>
                          </a:solidFill>
                        </a:rPr>
                        <a:t>address difficulties getting a GP appointment</a:t>
                      </a:r>
                      <a:r>
                        <a:rPr lang="en-GB" sz="1800" b="0" baseline="0" dirty="0" smtClean="0">
                          <a:solidFill>
                            <a:srgbClr val="130B13"/>
                          </a:solidFill>
                        </a:rPr>
                        <a:t> </a:t>
                      </a:r>
                      <a:r>
                        <a:rPr lang="en-GB" sz="1800" b="0" dirty="0" smtClean="0">
                          <a:solidFill>
                            <a:srgbClr val="130B13"/>
                          </a:solidFill>
                        </a:rPr>
                        <a:t>in areas with high deprivation/BME groups</a:t>
                      </a:r>
                      <a:endParaRPr lang="en-GB" sz="1800" b="1" dirty="0">
                        <a:solidFill>
                          <a:srgbClr val="130B13"/>
                        </a:solidFill>
                      </a:endParaRP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5614161"/>
                  </a:ext>
                </a:extLst>
              </a:tr>
              <a:tr h="925461">
                <a:tc>
                  <a:txBody>
                    <a:bodyPr/>
                    <a:lstStyle/>
                    <a:p>
                      <a:pPr marL="0" indent="0">
                        <a:buFont typeface="+mj-lt"/>
                        <a:buNone/>
                      </a:pPr>
                      <a:r>
                        <a:rPr lang="en-GB" sz="1800" b="0" dirty="0" smtClean="0">
                          <a:solidFill>
                            <a:srgbClr val="130B13"/>
                          </a:solidFill>
                        </a:rPr>
                        <a:t>19</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800" b="0" dirty="0" smtClean="0">
                          <a:solidFill>
                            <a:srgbClr val="130B13"/>
                          </a:solidFill>
                        </a:rPr>
                        <a:t>Education:  Consider </a:t>
                      </a:r>
                      <a:r>
                        <a:rPr lang="en-GB" sz="1800" b="0" dirty="0">
                          <a:solidFill>
                            <a:srgbClr val="130B13"/>
                          </a:solidFill>
                        </a:rPr>
                        <a:t>cancer in older patients with multi-morbidity.</a:t>
                      </a:r>
                      <a:endParaRPr lang="en-GB" sz="1800" b="1" dirty="0">
                        <a:solidFill>
                          <a:srgbClr val="130B13"/>
                        </a:solidFill>
                      </a:endParaRPr>
                    </a:p>
                  </a:txBody>
                  <a:tcPr/>
                </a:tc>
                <a:tc>
                  <a:txBody>
                    <a:bodyPr/>
                    <a:lstStyle/>
                    <a:p>
                      <a:endParaRPr lang="en-GB" sz="1800" b="1" dirty="0">
                        <a:solidFill>
                          <a:schemeClr val="tx1"/>
                        </a:solidFill>
                      </a:endParaRPr>
                    </a:p>
                  </a:txBody>
                  <a:tcPr/>
                </a:tc>
                <a:extLst>
                  <a:ext uri="{0D108BD9-81ED-4DB2-BD59-A6C34878D82A}">
                    <a16:rowId xmlns="" xmlns:a16="http://schemas.microsoft.com/office/drawing/2014/main" val="2636933038"/>
                  </a:ext>
                </a:extLst>
              </a:tr>
            </a:tbl>
          </a:graphicData>
        </a:graphic>
      </p:graphicFrame>
    </p:spTree>
    <p:extLst>
      <p:ext uri="{BB962C8B-B14F-4D97-AF65-F5344CB8AC3E}">
        <p14:creationId xmlns:p14="http://schemas.microsoft.com/office/powerpoint/2010/main" val="122582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19" y="188913"/>
            <a:ext cx="8641655" cy="503783"/>
          </a:xfrm>
        </p:spPr>
        <p:txBody>
          <a:bodyPr/>
          <a:lstStyle/>
          <a:p>
            <a:r>
              <a:rPr lang="en-GB" sz="2100" dirty="0"/>
              <a:t>Recommendations – treatment  and personalised care </a:t>
            </a:r>
          </a:p>
        </p:txBody>
      </p:sp>
      <p:sp>
        <p:nvSpPr>
          <p:cNvPr id="4" name="Slide Number Placeholder 3"/>
          <p:cNvSpPr>
            <a:spLocks noGrp="1"/>
          </p:cNvSpPr>
          <p:nvPr>
            <p:ph type="sldNum" sz="quarter" idx="4294967295"/>
          </p:nvPr>
        </p:nvSpPr>
        <p:spPr>
          <a:xfrm>
            <a:off x="6758880" y="6381328"/>
            <a:ext cx="2133600" cy="365125"/>
          </a:xfrm>
          <a:prstGeom prst="rect">
            <a:avLst/>
          </a:prstGeom>
        </p:spPr>
        <p:txBody>
          <a:bodyPr/>
          <a:lstStyle/>
          <a:p>
            <a:fld id="{8FC524A1-7B6A-464D-B8BC-8FE2E057339E}" type="slidenum">
              <a:rPr lang="en-GB" smtClean="0"/>
              <a:pPr/>
              <a:t>7</a:t>
            </a:fld>
            <a:endParaRPr lang="en-GB" dirty="0"/>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836300654"/>
              </p:ext>
            </p:extLst>
          </p:nvPr>
        </p:nvGraphicFramePr>
        <p:xfrm>
          <a:off x="251519" y="943849"/>
          <a:ext cx="8624737" cy="5394960"/>
        </p:xfrm>
        <a:graphic>
          <a:graphicData uri="http://schemas.openxmlformats.org/drawingml/2006/table">
            <a:tbl>
              <a:tblPr firstRow="1" bandRow="1">
                <a:tableStyleId>{5C22544A-7EE6-4342-B048-85BDC9FD1C3A}</a:tableStyleId>
              </a:tblPr>
              <a:tblGrid>
                <a:gridCol w="622286">
                  <a:extLst>
                    <a:ext uri="{9D8B030D-6E8A-4147-A177-3AD203B41FA5}">
                      <a16:colId xmlns:a16="http://schemas.microsoft.com/office/drawing/2014/main" xmlns="" val="20000"/>
                    </a:ext>
                  </a:extLst>
                </a:gridCol>
                <a:gridCol w="7010563">
                  <a:extLst>
                    <a:ext uri="{9D8B030D-6E8A-4147-A177-3AD203B41FA5}">
                      <a16:colId xmlns:a16="http://schemas.microsoft.com/office/drawing/2014/main" xmlns="" val="20001"/>
                    </a:ext>
                  </a:extLst>
                </a:gridCol>
                <a:gridCol w="991888">
                  <a:extLst>
                    <a:ext uri="{9D8B030D-6E8A-4147-A177-3AD203B41FA5}">
                      <a16:colId xmlns:a16="http://schemas.microsoft.com/office/drawing/2014/main" xmlns="" val="20002"/>
                    </a:ext>
                  </a:extLst>
                </a:gridCol>
              </a:tblGrid>
              <a:tr h="327288">
                <a:tc>
                  <a:txBody>
                    <a:bodyPr/>
                    <a:lstStyle/>
                    <a:p>
                      <a:endParaRPr lang="en-GB" sz="1800" dirty="0">
                        <a:solidFill>
                          <a:schemeClr val="bg1"/>
                        </a:solidFill>
                      </a:endParaRPr>
                    </a:p>
                  </a:txBody>
                  <a:tcPr/>
                </a:tc>
                <a:tc>
                  <a:txBody>
                    <a:bodyPr/>
                    <a:lstStyle/>
                    <a:p>
                      <a:r>
                        <a:rPr lang="en-GB" sz="1800" dirty="0">
                          <a:solidFill>
                            <a:schemeClr val="bg1"/>
                          </a:solidFill>
                        </a:rPr>
                        <a:t>Treatment </a:t>
                      </a:r>
                    </a:p>
                  </a:txBody>
                  <a:tcPr/>
                </a:tc>
                <a:tc>
                  <a:txBody>
                    <a:bodyPr/>
                    <a:lstStyle/>
                    <a:p>
                      <a:r>
                        <a:rPr lang="en-GB" sz="1800" dirty="0">
                          <a:solidFill>
                            <a:schemeClr val="bg1"/>
                          </a:solidFill>
                        </a:rPr>
                        <a:t>Lead</a:t>
                      </a:r>
                    </a:p>
                  </a:txBody>
                  <a:tcPr/>
                </a:tc>
                <a:extLst>
                  <a:ext uri="{0D108BD9-81ED-4DB2-BD59-A6C34878D82A}">
                    <a16:rowId xmlns:a16="http://schemas.microsoft.com/office/drawing/2014/main" xmlns="" val="10000"/>
                  </a:ext>
                </a:extLst>
              </a:tr>
              <a:tr h="327288">
                <a:tc>
                  <a:txBody>
                    <a:bodyPr/>
                    <a:lstStyle/>
                    <a:p>
                      <a:pPr marL="0" indent="0">
                        <a:buFont typeface="Arial" pitchFamily="34" charset="0"/>
                        <a:buNone/>
                      </a:pPr>
                      <a:r>
                        <a:rPr lang="en-GB" sz="1800" b="0" dirty="0" smtClean="0">
                          <a:solidFill>
                            <a:srgbClr val="130B13"/>
                          </a:solidFill>
                        </a:rPr>
                        <a:t>20</a:t>
                      </a:r>
                      <a:endParaRPr lang="en-GB" sz="1800" b="0" dirty="0">
                        <a:solidFill>
                          <a:srgbClr val="130B13"/>
                        </a:solidFill>
                      </a:endParaRPr>
                    </a:p>
                  </a:txBody>
                  <a:tcPr/>
                </a:tc>
                <a:tc>
                  <a:txBody>
                    <a:bodyPr/>
                    <a:lstStyle/>
                    <a:p>
                      <a:pPr marL="0" indent="0">
                        <a:buFont typeface="Arial" pitchFamily="34" charset="0"/>
                        <a:buNone/>
                      </a:pPr>
                      <a:r>
                        <a:rPr lang="en-GB" sz="1800" b="0" dirty="0">
                          <a:solidFill>
                            <a:srgbClr val="130B13"/>
                          </a:solidFill>
                        </a:rPr>
                        <a:t>Review the access to breast conserving surgery </a:t>
                      </a:r>
                      <a:r>
                        <a:rPr lang="en-GB" sz="1800" b="0" dirty="0" smtClean="0">
                          <a:solidFill>
                            <a:srgbClr val="130B13"/>
                          </a:solidFill>
                        </a:rPr>
                        <a:t>and CNSs in </a:t>
                      </a:r>
                      <a:r>
                        <a:rPr lang="en-GB" sz="1800" b="0" dirty="0">
                          <a:solidFill>
                            <a:srgbClr val="130B13"/>
                          </a:solidFill>
                        </a:rPr>
                        <a:t>older women  in London.</a:t>
                      </a:r>
                    </a:p>
                  </a:txBody>
                  <a:tcPr/>
                </a:tc>
                <a:tc>
                  <a:txBody>
                    <a:bodyPr/>
                    <a:lstStyle/>
                    <a:p>
                      <a:endParaRPr lang="en-GB" sz="1800" b="1">
                        <a:solidFill>
                          <a:schemeClr val="tx1"/>
                        </a:solidFill>
                      </a:endParaRPr>
                    </a:p>
                  </a:txBody>
                  <a:tcPr/>
                </a:tc>
                <a:extLst>
                  <a:ext uri="{0D108BD9-81ED-4DB2-BD59-A6C34878D82A}">
                    <a16:rowId xmlns:a16="http://schemas.microsoft.com/office/drawing/2014/main" xmlns="" val="10001"/>
                  </a:ext>
                </a:extLst>
              </a:tr>
              <a:tr h="327288">
                <a:tc>
                  <a:txBody>
                    <a:bodyPr/>
                    <a:lstStyle/>
                    <a:p>
                      <a:pPr marL="0" indent="0">
                        <a:buFont typeface="Arial" pitchFamily="34" charset="0"/>
                        <a:buNone/>
                      </a:pPr>
                      <a:r>
                        <a:rPr lang="en-GB" sz="1800" b="0" dirty="0" smtClean="0">
                          <a:solidFill>
                            <a:srgbClr val="130B13"/>
                          </a:solidFill>
                        </a:rPr>
                        <a:t>21</a:t>
                      </a:r>
                      <a:endParaRPr lang="en-GB" sz="1800" b="0" dirty="0">
                        <a:solidFill>
                          <a:srgbClr val="130B13"/>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b="0" dirty="0" smtClean="0">
                          <a:solidFill>
                            <a:srgbClr val="130B13"/>
                          </a:solidFill>
                        </a:rPr>
                        <a:t>Consider travel costs for cancer patients – refresh visibility in hospital clinics of this scheme</a:t>
                      </a:r>
                    </a:p>
                  </a:txBody>
                  <a:tcPr/>
                </a:tc>
                <a:tc>
                  <a:txBody>
                    <a:bodyPr/>
                    <a:lstStyle/>
                    <a:p>
                      <a:endParaRPr lang="en-GB" sz="1800" b="1" dirty="0">
                        <a:solidFill>
                          <a:schemeClr val="tx1"/>
                        </a:solidFill>
                      </a:endParaRPr>
                    </a:p>
                  </a:txBody>
                  <a:tcPr/>
                </a:tc>
                <a:extLst>
                  <a:ext uri="{0D108BD9-81ED-4DB2-BD59-A6C34878D82A}">
                    <a16:rowId xmlns:a16="http://schemas.microsoft.com/office/drawing/2014/main" xmlns="" val="1853238204"/>
                  </a:ext>
                </a:extLst>
              </a:tr>
              <a:tr h="327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dirty="0">
                        <a:solidFill>
                          <a:schemeClr val="bg1"/>
                        </a:solidFill>
                      </a:endParaRPr>
                    </a:p>
                  </a:txBody>
                  <a:tcPr>
                    <a:solidFill>
                      <a:srgbClr val="E3248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rPr>
                        <a:t>Personalised</a:t>
                      </a:r>
                      <a:r>
                        <a:rPr lang="en-GB" sz="1800" b="1" baseline="0" dirty="0">
                          <a:solidFill>
                            <a:schemeClr val="bg1"/>
                          </a:solidFill>
                        </a:rPr>
                        <a:t> care </a:t>
                      </a:r>
                      <a:endParaRPr lang="en-GB" sz="1800" b="1" dirty="0">
                        <a:solidFill>
                          <a:schemeClr val="bg1"/>
                        </a:solidFill>
                      </a:endParaRPr>
                    </a:p>
                  </a:txBody>
                  <a:tcPr>
                    <a:solidFill>
                      <a:srgbClr val="E32486"/>
                    </a:solidFill>
                  </a:tcPr>
                </a:tc>
                <a:tc>
                  <a:txBody>
                    <a:bodyPr/>
                    <a:lstStyle/>
                    <a:p>
                      <a:endParaRPr lang="en-GB" sz="1800" b="1" dirty="0">
                        <a:solidFill>
                          <a:schemeClr val="bg1"/>
                        </a:solidFill>
                      </a:endParaRPr>
                    </a:p>
                  </a:txBody>
                  <a:tcPr>
                    <a:solidFill>
                      <a:srgbClr val="E32486"/>
                    </a:solidFill>
                  </a:tcPr>
                </a:tc>
                <a:extLst>
                  <a:ext uri="{0D108BD9-81ED-4DB2-BD59-A6C34878D82A}">
                    <a16:rowId xmlns:a16="http://schemas.microsoft.com/office/drawing/2014/main" xmlns="" val="10002"/>
                  </a:ext>
                </a:extLst>
              </a:tr>
              <a:tr h="327288">
                <a:tc>
                  <a:txBody>
                    <a:bodyPr/>
                    <a:lstStyle/>
                    <a:p>
                      <a:pPr marL="0" indent="0">
                        <a:buFont typeface="+mj-lt"/>
                        <a:buNone/>
                      </a:pPr>
                      <a:r>
                        <a:rPr lang="en-GB" sz="1800" b="0" dirty="0" smtClean="0">
                          <a:solidFill>
                            <a:srgbClr val="130B13"/>
                          </a:solidFill>
                        </a:rPr>
                        <a:t>22</a:t>
                      </a:r>
                      <a:endParaRPr lang="en-GB" sz="1800" b="0" dirty="0">
                        <a:solidFill>
                          <a:srgbClr val="130B13"/>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800" dirty="0" smtClean="0">
                          <a:solidFill>
                            <a:srgbClr val="130B13"/>
                          </a:solidFill>
                        </a:rPr>
                        <a:t>Ensure primary care registers are up to date, so that primary care can support all people following a cancer diagnosis</a:t>
                      </a:r>
                    </a:p>
                  </a:txBody>
                  <a:tcPr/>
                </a:tc>
                <a:tc>
                  <a:txBody>
                    <a:bodyPr/>
                    <a:lstStyle/>
                    <a:p>
                      <a:endParaRPr lang="en-GB" sz="1800" b="1" dirty="0">
                        <a:solidFill>
                          <a:schemeClr val="tx1"/>
                        </a:solidFill>
                      </a:endParaRPr>
                    </a:p>
                  </a:txBody>
                  <a:tcPr/>
                </a:tc>
                <a:extLst>
                  <a:ext uri="{0D108BD9-81ED-4DB2-BD59-A6C34878D82A}">
                    <a16:rowId xmlns:a16="http://schemas.microsoft.com/office/drawing/2014/main" xmlns="" val="10003"/>
                  </a:ext>
                </a:extLst>
              </a:tr>
              <a:tr h="518206">
                <a:tc>
                  <a:txBody>
                    <a:bodyPr/>
                    <a:lstStyle/>
                    <a:p>
                      <a:pPr marL="0" indent="0">
                        <a:buFont typeface="+mj-lt"/>
                        <a:buNone/>
                      </a:pPr>
                      <a:r>
                        <a:rPr lang="en-GB" sz="1800" b="0" dirty="0" smtClean="0">
                          <a:solidFill>
                            <a:srgbClr val="130B13"/>
                          </a:solidFill>
                        </a:rPr>
                        <a:t>23</a:t>
                      </a:r>
                      <a:endParaRPr lang="en-GB" sz="1800" b="0" dirty="0">
                        <a:solidFill>
                          <a:srgbClr val="130B13"/>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solidFill>
                            <a:srgbClr val="130B13"/>
                          </a:solidFill>
                        </a:rPr>
                        <a:t>Populate the cancer care map so that GPs and patients know how to access local services/support</a:t>
                      </a:r>
                    </a:p>
                  </a:txBody>
                  <a:tcPr/>
                </a:tc>
                <a:tc>
                  <a:txBody>
                    <a:bodyPr/>
                    <a:lstStyle/>
                    <a:p>
                      <a:endParaRPr lang="en-GB" sz="1800" b="1" dirty="0">
                        <a:solidFill>
                          <a:schemeClr val="tx1"/>
                        </a:solidFill>
                      </a:endParaRPr>
                    </a:p>
                  </a:txBody>
                  <a:tcPr/>
                </a:tc>
                <a:extLst>
                  <a:ext uri="{0D108BD9-81ED-4DB2-BD59-A6C34878D82A}">
                    <a16:rowId xmlns:a16="http://schemas.microsoft.com/office/drawing/2014/main" xmlns="" val="3445383474"/>
                  </a:ext>
                </a:extLst>
              </a:tr>
              <a:tr h="518206">
                <a:tc>
                  <a:txBody>
                    <a:bodyPr/>
                    <a:lstStyle/>
                    <a:p>
                      <a:pPr marL="0" indent="0">
                        <a:buFont typeface="+mj-lt"/>
                        <a:buNone/>
                      </a:pPr>
                      <a:r>
                        <a:rPr lang="en-GB" sz="1800" b="0" dirty="0" smtClean="0">
                          <a:solidFill>
                            <a:srgbClr val="130B13"/>
                          </a:solidFill>
                        </a:rPr>
                        <a:t>24</a:t>
                      </a:r>
                      <a:endParaRPr lang="en-GB" sz="1800" b="0" dirty="0">
                        <a:solidFill>
                          <a:srgbClr val="130B13"/>
                        </a:solidFill>
                      </a:endParaRPr>
                    </a:p>
                  </a:txBody>
                  <a:tcPr/>
                </a:tc>
                <a:tc>
                  <a:txBody>
                    <a:bodyPr/>
                    <a:lstStyle/>
                    <a:p>
                      <a:r>
                        <a:rPr lang="en-GB" sz="1800" dirty="0" smtClean="0">
                          <a:solidFill>
                            <a:srgbClr val="130B13"/>
                          </a:solidFill>
                        </a:rPr>
                        <a:t>Ensure equal access to rehab: including </a:t>
                      </a:r>
                    </a:p>
                    <a:p>
                      <a:pPr marL="285750" indent="-285750">
                        <a:buFont typeface="Arial" pitchFamily="34" charset="0"/>
                        <a:buChar char="•"/>
                      </a:pPr>
                      <a:r>
                        <a:rPr lang="en-GB" sz="1800" dirty="0" smtClean="0">
                          <a:solidFill>
                            <a:srgbClr val="130B13"/>
                          </a:solidFill>
                        </a:rPr>
                        <a:t>all trusts have psychosocial offer</a:t>
                      </a:r>
                    </a:p>
                    <a:p>
                      <a:pPr marL="285750" indent="-285750">
                        <a:buFont typeface="Arial" pitchFamily="34" charset="0"/>
                        <a:buChar char="•"/>
                      </a:pPr>
                      <a:r>
                        <a:rPr lang="en-GB" sz="1800" dirty="0" smtClean="0">
                          <a:solidFill>
                            <a:srgbClr val="130B13"/>
                          </a:solidFill>
                        </a:rPr>
                        <a:t>equitable </a:t>
                      </a:r>
                      <a:r>
                        <a:rPr lang="en-GB" sz="1800" dirty="0" err="1" smtClean="0">
                          <a:solidFill>
                            <a:srgbClr val="130B13"/>
                          </a:solidFill>
                        </a:rPr>
                        <a:t>lymphoedema</a:t>
                      </a:r>
                      <a:r>
                        <a:rPr lang="en-GB" sz="1800" dirty="0" smtClean="0">
                          <a:solidFill>
                            <a:srgbClr val="130B13"/>
                          </a:solidFill>
                        </a:rPr>
                        <a:t> commissioning and provision in order to prevent more costly worsening of the conditions</a:t>
                      </a:r>
                    </a:p>
                    <a:p>
                      <a:pPr marL="285750" indent="-285750">
                        <a:buFont typeface="Arial" pitchFamily="34" charset="0"/>
                        <a:buChar char="•"/>
                      </a:pPr>
                      <a:r>
                        <a:rPr lang="en-GB" sz="1800" dirty="0" smtClean="0">
                          <a:solidFill>
                            <a:srgbClr val="130B13"/>
                          </a:solidFill>
                        </a:rPr>
                        <a:t>Holistic care of patients</a:t>
                      </a:r>
                    </a:p>
                  </a:txBody>
                  <a:tcPr/>
                </a:tc>
                <a:tc>
                  <a:txBody>
                    <a:bodyPr/>
                    <a:lstStyle/>
                    <a:p>
                      <a:endParaRPr lang="en-GB" sz="1800" b="1" dirty="0">
                        <a:solidFill>
                          <a:schemeClr val="tx1"/>
                        </a:solidFill>
                      </a:endParaRPr>
                    </a:p>
                  </a:txBody>
                  <a:tcPr/>
                </a:tc>
                <a:extLst>
                  <a:ext uri="{0D108BD9-81ED-4DB2-BD59-A6C34878D82A}">
                    <a16:rowId xmlns:a16="http://schemas.microsoft.com/office/drawing/2014/main" xmlns="" val="2606364756"/>
                  </a:ext>
                </a:extLst>
              </a:tr>
              <a:tr h="518206">
                <a:tc>
                  <a:txBody>
                    <a:bodyPr/>
                    <a:lstStyle/>
                    <a:p>
                      <a:pPr marL="0" indent="0">
                        <a:buFont typeface="+mj-lt"/>
                        <a:buNone/>
                      </a:pPr>
                      <a:r>
                        <a:rPr lang="en-GB" sz="1800" b="0" dirty="0" smtClean="0">
                          <a:solidFill>
                            <a:srgbClr val="130B13"/>
                          </a:solidFill>
                        </a:rPr>
                        <a:t>25</a:t>
                      </a:r>
                      <a:endParaRPr lang="en-GB" sz="1800" b="0" dirty="0">
                        <a:solidFill>
                          <a:srgbClr val="130B13"/>
                        </a:solidFill>
                      </a:endParaRPr>
                    </a:p>
                  </a:txBody>
                  <a:tcPr/>
                </a:tc>
                <a:tc>
                  <a:txBody>
                    <a:bodyPr/>
                    <a:lstStyle/>
                    <a:p>
                      <a:r>
                        <a:rPr lang="en-GB" sz="1800" dirty="0" smtClean="0">
                          <a:solidFill>
                            <a:srgbClr val="130B13"/>
                          </a:solidFill>
                        </a:rPr>
                        <a:t>Provide appropriate wigs and prostheses for Black and minority ethnic patients</a:t>
                      </a:r>
                    </a:p>
                  </a:txBody>
                  <a:tcPr/>
                </a:tc>
                <a:tc>
                  <a:txBody>
                    <a:bodyPr/>
                    <a:lstStyle/>
                    <a:p>
                      <a:endParaRPr lang="en-GB" sz="1800" b="1" dirty="0">
                        <a:solidFill>
                          <a:schemeClr val="tx1"/>
                        </a:solidFill>
                      </a:endParaRPr>
                    </a:p>
                  </a:txBody>
                  <a:tcPr/>
                </a:tc>
                <a:extLst>
                  <a:ext uri="{0D108BD9-81ED-4DB2-BD59-A6C34878D82A}">
                    <a16:rowId xmlns:a16="http://schemas.microsoft.com/office/drawing/2014/main" xmlns="" val="3252776803"/>
                  </a:ext>
                </a:extLst>
              </a:tr>
            </a:tbl>
          </a:graphicData>
        </a:graphic>
      </p:graphicFrame>
    </p:spTree>
    <p:extLst>
      <p:ext uri="{BB962C8B-B14F-4D97-AF65-F5344CB8AC3E}">
        <p14:creationId xmlns:p14="http://schemas.microsoft.com/office/powerpoint/2010/main" val="3766903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Acknowledgements </a:t>
            </a:r>
            <a:endParaRPr lang="en-GB" dirty="0"/>
          </a:p>
        </p:txBody>
      </p:sp>
      <p:sp>
        <p:nvSpPr>
          <p:cNvPr id="4" name="Slide Number Placeholder 3"/>
          <p:cNvSpPr>
            <a:spLocks noGrp="1"/>
          </p:cNvSpPr>
          <p:nvPr>
            <p:ph type="sldNum" sz="quarter" idx="14"/>
          </p:nvPr>
        </p:nvSpPr>
        <p:spPr/>
        <p:txBody>
          <a:bodyPr/>
          <a:lstStyle/>
          <a:p>
            <a:fld id="{8FC524A1-7B6A-464D-B8BC-8FE2E057339E}" type="slidenum">
              <a:rPr lang="en-GB" smtClean="0"/>
              <a:pPr/>
              <a:t>8</a:t>
            </a:fld>
            <a:endParaRPr lang="en-GB" dirty="0"/>
          </a:p>
        </p:txBody>
      </p:sp>
      <p:sp>
        <p:nvSpPr>
          <p:cNvPr id="3" name="Content Placeholder 2"/>
          <p:cNvSpPr>
            <a:spLocks noGrp="1"/>
          </p:cNvSpPr>
          <p:nvPr>
            <p:ph sz="quarter" idx="15"/>
          </p:nvPr>
        </p:nvSpPr>
        <p:spPr>
          <a:xfrm>
            <a:off x="250825" y="764704"/>
            <a:ext cx="8642350" cy="5760640"/>
          </a:xfrm>
        </p:spPr>
        <p:txBody>
          <a:bodyPr numCol="2">
            <a:normAutofit fontScale="92500" lnSpcReduction="10000"/>
          </a:bodyPr>
          <a:lstStyle/>
          <a:p>
            <a:r>
              <a:rPr lang="en-GB" dirty="0" smtClean="0"/>
              <a:t>Dr Nicola Lang &amp; Dr Sophie Jose, with Judith Shankleman, Julie Lees, Jason Petit, Chipo </a:t>
            </a:r>
            <a:r>
              <a:rPr lang="en-GB" dirty="0" err="1" smtClean="0"/>
              <a:t>Chirewa</a:t>
            </a:r>
            <a:r>
              <a:rPr lang="en-GB" dirty="0"/>
              <a:t> </a:t>
            </a:r>
            <a:r>
              <a:rPr lang="en-GB" dirty="0" smtClean="0"/>
              <a:t>&amp; Debs McNeill</a:t>
            </a:r>
          </a:p>
          <a:p>
            <a:r>
              <a:rPr lang="en-GB" dirty="0" smtClean="0"/>
              <a:t>Many thanks to all the TCST team and:</a:t>
            </a:r>
          </a:p>
          <a:p>
            <a:r>
              <a:rPr lang="en-GB" dirty="0" smtClean="0"/>
              <a:t>Cancer alliances in London and West Essex:  Naser </a:t>
            </a:r>
            <a:r>
              <a:rPr lang="en-GB" dirty="0" err="1" smtClean="0"/>
              <a:t>Turabi</a:t>
            </a:r>
            <a:r>
              <a:rPr lang="en-GB" dirty="0" smtClean="0"/>
              <a:t>, Dr Donna Chung, Fanta </a:t>
            </a:r>
            <a:r>
              <a:rPr lang="en-GB" dirty="0" err="1" smtClean="0"/>
              <a:t>Bojang</a:t>
            </a:r>
            <a:r>
              <a:rPr lang="en-GB" dirty="0" smtClean="0"/>
              <a:t>, Dr Mick Peake, Sharon Cavanaugh, Nicola Hunt, Dr K </a:t>
            </a:r>
            <a:r>
              <a:rPr lang="en-GB" dirty="0" err="1" smtClean="0"/>
              <a:t>Haire</a:t>
            </a:r>
            <a:endParaRPr lang="en-GB" dirty="0" smtClean="0"/>
          </a:p>
          <a:p>
            <a:r>
              <a:rPr lang="en-GB" dirty="0" smtClean="0"/>
              <a:t>STP Cancer leads:  Claire Wilson, Sandra Dyer, Sarah Galbraith, Nimika Patel, Mel Ridge, Ed Nkrumah, Paul </a:t>
            </a:r>
            <a:r>
              <a:rPr lang="en-GB" dirty="0" err="1" smtClean="0"/>
              <a:t>Sinden</a:t>
            </a:r>
            <a:r>
              <a:rPr lang="en-GB" dirty="0" smtClean="0"/>
              <a:t>, Sue </a:t>
            </a:r>
            <a:r>
              <a:rPr lang="en-GB" dirty="0" err="1" smtClean="0"/>
              <a:t>Maughn</a:t>
            </a:r>
            <a:r>
              <a:rPr lang="en-GB" dirty="0" smtClean="0"/>
              <a:t>, </a:t>
            </a:r>
            <a:r>
              <a:rPr lang="en-GB" dirty="0"/>
              <a:t>S</a:t>
            </a:r>
            <a:r>
              <a:rPr lang="en-GB" dirty="0" smtClean="0"/>
              <a:t>ara </a:t>
            </a:r>
            <a:r>
              <a:rPr lang="en-GB" dirty="0" err="1" smtClean="0"/>
              <a:t>Astbury</a:t>
            </a:r>
            <a:r>
              <a:rPr lang="en-GB" smtClean="0"/>
              <a:t>, Kate Kavanagh</a:t>
            </a:r>
            <a:endParaRPr lang="en-GB" dirty="0" smtClean="0"/>
          </a:p>
          <a:p>
            <a:r>
              <a:rPr lang="en-GB" dirty="0" smtClean="0"/>
              <a:t>GPs:  Dr Lance </a:t>
            </a:r>
            <a:r>
              <a:rPr lang="en-GB" dirty="0" err="1" smtClean="0"/>
              <a:t>Saker</a:t>
            </a:r>
            <a:r>
              <a:rPr lang="en-GB" dirty="0" smtClean="0"/>
              <a:t>, Dr Christine Moss, Dr Katherine Taylor, Dr Kamilla </a:t>
            </a:r>
            <a:r>
              <a:rPr lang="en-GB" dirty="0" err="1" smtClean="0"/>
              <a:t>Kamaruddin</a:t>
            </a:r>
            <a:r>
              <a:rPr lang="en-GB" dirty="0" smtClean="0"/>
              <a:t>, Dr Nikki Payne, Dr Caroline Shulman</a:t>
            </a:r>
          </a:p>
          <a:p>
            <a:r>
              <a:rPr lang="en-GB" dirty="0" smtClean="0"/>
              <a:t>Prisons:  Simone Thorn Heathcock, Michelle </a:t>
            </a:r>
            <a:r>
              <a:rPr lang="en-GB" dirty="0" err="1" smtClean="0"/>
              <a:t>Storer</a:t>
            </a:r>
            <a:endParaRPr lang="en-GB" dirty="0" smtClean="0"/>
          </a:p>
          <a:p>
            <a:r>
              <a:rPr lang="en-GB" dirty="0" smtClean="0"/>
              <a:t>PHE:  Dr J </a:t>
            </a:r>
            <a:r>
              <a:rPr lang="en-GB" dirty="0" err="1" smtClean="0"/>
              <a:t>Ruwende</a:t>
            </a:r>
            <a:endParaRPr lang="en-GB" dirty="0" smtClean="0"/>
          </a:p>
          <a:p>
            <a:r>
              <a:rPr lang="en-GB" dirty="0" smtClean="0"/>
              <a:t>Councils:  Tony Al-</a:t>
            </a:r>
            <a:r>
              <a:rPr lang="en-GB" dirty="0" err="1" smtClean="0"/>
              <a:t>Hosri</a:t>
            </a:r>
            <a:r>
              <a:rPr lang="en-GB" dirty="0" smtClean="0"/>
              <a:t>. J Shankleman</a:t>
            </a:r>
          </a:p>
          <a:p>
            <a:r>
              <a:rPr lang="en-GB" dirty="0" smtClean="0"/>
              <a:t>Academics:  Dr E Davies, Dr S Duffy, Dr A Kaushal, Dr Al Story, Prof I Basnett, Dr R </a:t>
            </a:r>
            <a:r>
              <a:rPr lang="en-GB" dirty="0" err="1" smtClean="0"/>
              <a:t>Alldridge</a:t>
            </a:r>
            <a:endParaRPr lang="en-GB" dirty="0" smtClean="0"/>
          </a:p>
          <a:p>
            <a:r>
              <a:rPr lang="en-GB" dirty="0" smtClean="0"/>
              <a:t>Macmillan:  Zahra Wynne, Nadine Kennedy, </a:t>
            </a:r>
            <a:r>
              <a:rPr lang="en-GB" dirty="0" err="1" smtClean="0"/>
              <a:t>Zereen</a:t>
            </a:r>
            <a:r>
              <a:rPr lang="en-GB" dirty="0" smtClean="0"/>
              <a:t> </a:t>
            </a:r>
            <a:r>
              <a:rPr lang="en-GB" dirty="0" err="1" smtClean="0"/>
              <a:t>Rahman</a:t>
            </a:r>
            <a:r>
              <a:rPr lang="en-GB" dirty="0" smtClean="0"/>
              <a:t> Jennings, Dr A </a:t>
            </a:r>
            <a:r>
              <a:rPr lang="en-GB" dirty="0" err="1" smtClean="0"/>
              <a:t>Cunliffe</a:t>
            </a:r>
            <a:endParaRPr lang="en-GB" dirty="0" smtClean="0"/>
          </a:p>
          <a:p>
            <a:r>
              <a:rPr lang="en-GB" dirty="0" smtClean="0"/>
              <a:t>Third sector:  Heather Harvey, </a:t>
            </a:r>
            <a:r>
              <a:rPr lang="en-GB" dirty="0" err="1" smtClean="0"/>
              <a:t>Lawrie</a:t>
            </a:r>
            <a:r>
              <a:rPr lang="en-GB" dirty="0" smtClean="0"/>
              <a:t> Roberts, S Meagher, Aimee Linfield, Imogen Pinnell, Cancer Haircare</a:t>
            </a:r>
          </a:p>
          <a:p>
            <a:r>
              <a:rPr lang="en-GB" dirty="0" smtClean="0"/>
              <a:t>Equality and Diversity:  </a:t>
            </a:r>
            <a:r>
              <a:rPr lang="en-GB" dirty="0" err="1" smtClean="0"/>
              <a:t>Kaz</a:t>
            </a:r>
            <a:r>
              <a:rPr lang="en-GB" dirty="0" smtClean="0"/>
              <a:t> </a:t>
            </a:r>
            <a:r>
              <a:rPr lang="en-GB" dirty="0" err="1" smtClean="0"/>
              <a:t>Obuka</a:t>
            </a:r>
            <a:r>
              <a:rPr lang="en-GB" dirty="0" smtClean="0"/>
              <a:t>, Shareen </a:t>
            </a:r>
            <a:r>
              <a:rPr lang="en-GB" dirty="0" err="1" smtClean="0"/>
              <a:t>Pavaday</a:t>
            </a:r>
            <a:r>
              <a:rPr lang="en-GB" dirty="0" smtClean="0"/>
              <a:t>, Alice Simon</a:t>
            </a:r>
          </a:p>
          <a:p>
            <a:r>
              <a:rPr lang="en-GB" dirty="0" smtClean="0">
                <a:solidFill>
                  <a:schemeClr val="tx1"/>
                </a:solidFill>
              </a:rPr>
              <a:t>Experts by experience thanks to individuals and all Patient Advisory Group members</a:t>
            </a:r>
          </a:p>
          <a:p>
            <a:r>
              <a:rPr lang="en-GB" dirty="0" smtClean="0"/>
              <a:t>Mental health:  Dr E </a:t>
            </a:r>
            <a:r>
              <a:rPr lang="en-GB" dirty="0" err="1" smtClean="0"/>
              <a:t>Beveridge</a:t>
            </a:r>
            <a:r>
              <a:rPr lang="en-GB" dirty="0" smtClean="0"/>
              <a:t>, </a:t>
            </a:r>
            <a:r>
              <a:rPr lang="en-GB" dirty="0" err="1" smtClean="0"/>
              <a:t>Remi</a:t>
            </a:r>
            <a:r>
              <a:rPr lang="en-GB" dirty="0" smtClean="0"/>
              <a:t> </a:t>
            </a:r>
            <a:r>
              <a:rPr lang="en-GB" dirty="0" err="1" smtClean="0"/>
              <a:t>Weslowski</a:t>
            </a:r>
            <a:r>
              <a:rPr lang="en-GB" dirty="0" smtClean="0"/>
              <a:t>, </a:t>
            </a:r>
            <a:r>
              <a:rPr lang="en-GB" dirty="0" err="1" smtClean="0"/>
              <a:t>Ellian</a:t>
            </a:r>
            <a:r>
              <a:rPr lang="en-GB" dirty="0" smtClean="0"/>
              <a:t> Fairbairn, Ofra </a:t>
            </a:r>
            <a:r>
              <a:rPr lang="en-GB" dirty="0" err="1" smtClean="0"/>
              <a:t>Koffman</a:t>
            </a:r>
            <a:endParaRPr lang="en-GB" dirty="0" smtClean="0"/>
          </a:p>
          <a:p>
            <a:r>
              <a:rPr lang="en-GB" dirty="0"/>
              <a:t>Addiction: Dr D </a:t>
            </a:r>
            <a:r>
              <a:rPr lang="en-GB" dirty="0" err="1" smtClean="0"/>
              <a:t>Shah-Armon</a:t>
            </a:r>
            <a:r>
              <a:rPr lang="en-GB" dirty="0" smtClean="0"/>
              <a:t>, Jody Lombardi</a:t>
            </a:r>
          </a:p>
          <a:p>
            <a:r>
              <a:rPr lang="en-GB" dirty="0" smtClean="0"/>
              <a:t>Cancer nursing:  Sarah </a:t>
            </a:r>
            <a:r>
              <a:rPr lang="en-GB" dirty="0" err="1" smtClean="0"/>
              <a:t>Adomah</a:t>
            </a:r>
            <a:endParaRPr lang="en-GB" dirty="0" smtClean="0"/>
          </a:p>
          <a:p>
            <a:r>
              <a:rPr lang="en-GB" dirty="0" smtClean="0"/>
              <a:t>ADPH:  Jo Chambers</a:t>
            </a:r>
            <a:endParaRPr lang="en-GB" dirty="0"/>
          </a:p>
        </p:txBody>
      </p:sp>
    </p:spTree>
    <p:extLst>
      <p:ext uri="{BB962C8B-B14F-4D97-AF65-F5344CB8AC3E}">
        <p14:creationId xmlns:p14="http://schemas.microsoft.com/office/powerpoint/2010/main" val="394737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 of abbreviations </a:t>
            </a:r>
            <a:endParaRPr lang="en-GB" dirty="0"/>
          </a:p>
        </p:txBody>
      </p:sp>
      <p:sp>
        <p:nvSpPr>
          <p:cNvPr id="3" name="Text Placeholder 2"/>
          <p:cNvSpPr>
            <a:spLocks noGrp="1"/>
          </p:cNvSpPr>
          <p:nvPr>
            <p:ph type="body" sz="quarter" idx="12"/>
          </p:nvPr>
        </p:nvSpPr>
        <p:spPr/>
        <p:txBody>
          <a:bodyPr/>
          <a:lstStyle/>
          <a:p>
            <a:endParaRPr lang="en-GB"/>
          </a:p>
        </p:txBody>
      </p:sp>
      <p:sp>
        <p:nvSpPr>
          <p:cNvPr id="4" name="Slide Number Placeholder 3"/>
          <p:cNvSpPr>
            <a:spLocks noGrp="1"/>
          </p:cNvSpPr>
          <p:nvPr>
            <p:ph type="sldNum" sz="quarter" idx="14"/>
          </p:nvPr>
        </p:nvSpPr>
        <p:spPr/>
        <p:txBody>
          <a:bodyPr/>
          <a:lstStyle/>
          <a:p>
            <a:fld id="{8FC524A1-7B6A-464D-B8BC-8FE2E057339E}" type="slidenum">
              <a:rPr lang="en-GB" smtClean="0"/>
              <a:pPr/>
              <a:t>9</a:t>
            </a:fld>
            <a:endParaRPr lang="en-GB" dirty="0"/>
          </a:p>
        </p:txBody>
      </p:sp>
      <p:sp>
        <p:nvSpPr>
          <p:cNvPr id="7" name="Content Placeholder 6"/>
          <p:cNvSpPr>
            <a:spLocks noGrp="1"/>
          </p:cNvSpPr>
          <p:nvPr>
            <p:ph sz="quarter" idx="15"/>
          </p:nvPr>
        </p:nvSpPr>
        <p:spPr/>
        <p:txBody>
          <a:bodyPr numCol="2">
            <a:normAutofit fontScale="92500" lnSpcReduction="20000"/>
          </a:bodyPr>
          <a:lstStyle/>
          <a:p>
            <a:r>
              <a:rPr lang="en-GB" dirty="0" smtClean="0"/>
              <a:t>BBV	Blood borne virus</a:t>
            </a:r>
          </a:p>
          <a:p>
            <a:r>
              <a:rPr lang="en-GB" dirty="0" smtClean="0"/>
              <a:t>CCG	Clinical commissioning group</a:t>
            </a:r>
          </a:p>
          <a:p>
            <a:r>
              <a:rPr lang="en-GB" dirty="0" err="1" smtClean="0"/>
              <a:t>eHNA</a:t>
            </a:r>
            <a:r>
              <a:rPr lang="en-GB" dirty="0" smtClean="0"/>
              <a:t>	electronic health needs 	assessment </a:t>
            </a:r>
          </a:p>
          <a:p>
            <a:r>
              <a:rPr lang="en-GB" dirty="0" err="1" smtClean="0"/>
              <a:t>eRS</a:t>
            </a:r>
            <a:r>
              <a:rPr lang="en-GB" dirty="0" smtClean="0"/>
              <a:t>	electronic referral system</a:t>
            </a:r>
          </a:p>
          <a:p>
            <a:r>
              <a:rPr lang="en-GB" dirty="0" smtClean="0"/>
              <a:t>GI	Gastrointestinal</a:t>
            </a:r>
          </a:p>
          <a:p>
            <a:r>
              <a:rPr lang="en-GB" dirty="0" smtClean="0"/>
              <a:t>GMS1	General medical services GP contract</a:t>
            </a:r>
          </a:p>
          <a:p>
            <a:r>
              <a:rPr lang="en-GB" dirty="0" smtClean="0"/>
              <a:t>GP	General Practitioner </a:t>
            </a:r>
          </a:p>
          <a:p>
            <a:r>
              <a:rPr lang="en-GB" dirty="0" smtClean="0"/>
              <a:t>HPV	Human papilloma virus</a:t>
            </a:r>
          </a:p>
          <a:p>
            <a:r>
              <a:rPr lang="en-GB" dirty="0" smtClean="0"/>
              <a:t>IVDU	</a:t>
            </a:r>
            <a:r>
              <a:rPr lang="en-GB" dirty="0"/>
              <a:t>I</a:t>
            </a:r>
            <a:r>
              <a:rPr lang="en-GB" dirty="0" smtClean="0"/>
              <a:t>ntravenous drug user</a:t>
            </a:r>
          </a:p>
          <a:p>
            <a:r>
              <a:rPr lang="en-GB" dirty="0" smtClean="0"/>
              <a:t>LD	Learning disability</a:t>
            </a:r>
          </a:p>
          <a:p>
            <a:r>
              <a:rPr lang="en-GB" dirty="0" smtClean="0"/>
              <a:t>LTP	NHS Long Term Plan (2019)</a:t>
            </a:r>
          </a:p>
          <a:p>
            <a:r>
              <a:rPr lang="en-GB" dirty="0" smtClean="0"/>
              <a:t>NCIN	</a:t>
            </a:r>
            <a:r>
              <a:rPr lang="en-GB" dirty="0"/>
              <a:t>National Cancer Intelligence Network </a:t>
            </a:r>
            <a:endParaRPr lang="en-GB" dirty="0" smtClean="0"/>
          </a:p>
          <a:p>
            <a:r>
              <a:rPr lang="en-GB" dirty="0" smtClean="0"/>
              <a:t>NCL	North </a:t>
            </a:r>
            <a:r>
              <a:rPr lang="en-GB" dirty="0"/>
              <a:t>C</a:t>
            </a:r>
            <a:r>
              <a:rPr lang="en-GB" dirty="0" smtClean="0"/>
              <a:t>entral London</a:t>
            </a:r>
          </a:p>
          <a:p>
            <a:r>
              <a:rPr lang="en-GB" dirty="0" smtClean="0"/>
              <a:t>NCPES	National cancer patient experience survey</a:t>
            </a:r>
          </a:p>
          <a:p>
            <a:r>
              <a:rPr lang="en-GB" dirty="0" smtClean="0"/>
              <a:t>NEL	North East London</a:t>
            </a:r>
          </a:p>
          <a:p>
            <a:r>
              <a:rPr lang="en-GB" dirty="0" smtClean="0"/>
              <a:t>NWL	North West London</a:t>
            </a:r>
            <a:endParaRPr lang="en-GB" dirty="0"/>
          </a:p>
          <a:p>
            <a:r>
              <a:rPr lang="en-GB" dirty="0"/>
              <a:t>Office for National Statistics (ONS</a:t>
            </a:r>
            <a:r>
              <a:rPr lang="en-GB" dirty="0" smtClean="0"/>
              <a:t>)</a:t>
            </a:r>
          </a:p>
          <a:p>
            <a:r>
              <a:rPr lang="en-GB" dirty="0"/>
              <a:t>Public Health England Fingertips </a:t>
            </a:r>
            <a:r>
              <a:rPr lang="en-GB" dirty="0" smtClean="0"/>
              <a:t>data</a:t>
            </a:r>
          </a:p>
          <a:p>
            <a:r>
              <a:rPr lang="en-GB" dirty="0" smtClean="0"/>
              <a:t>SEL	South East London</a:t>
            </a:r>
          </a:p>
          <a:p>
            <a:r>
              <a:rPr lang="en-GB" dirty="0" smtClean="0"/>
              <a:t>STP	Sustainability and transformation partnership</a:t>
            </a:r>
          </a:p>
          <a:p>
            <a:r>
              <a:rPr lang="en-GB" dirty="0" smtClean="0"/>
              <a:t>SWL	South West London</a:t>
            </a:r>
          </a:p>
          <a:p>
            <a:r>
              <a:rPr lang="en-GB" dirty="0" smtClean="0"/>
              <a:t>TA	</a:t>
            </a:r>
            <a:r>
              <a:rPr lang="en-GB" dirty="0"/>
              <a:t>T</a:t>
            </a:r>
            <a:r>
              <a:rPr lang="en-GB" dirty="0" smtClean="0"/>
              <a:t>emporary accommodation </a:t>
            </a:r>
          </a:p>
          <a:p>
            <a:r>
              <a:rPr lang="en-GB" dirty="0" smtClean="0"/>
              <a:t>TCST	Transforming cancer services team</a:t>
            </a:r>
          </a:p>
          <a:p>
            <a:r>
              <a:rPr lang="en-GB" dirty="0" smtClean="0"/>
              <a:t>2WW	Two week wait</a:t>
            </a:r>
          </a:p>
          <a:p>
            <a:endParaRPr lang="en-GB" dirty="0"/>
          </a:p>
        </p:txBody>
      </p:sp>
    </p:spTree>
    <p:extLst>
      <p:ext uri="{BB962C8B-B14F-4D97-AF65-F5344CB8AC3E}">
        <p14:creationId xmlns:p14="http://schemas.microsoft.com/office/powerpoint/2010/main" val="1787479566"/>
      </p:ext>
    </p:extLst>
  </p:cSld>
  <p:clrMapOvr>
    <a:masterClrMapping/>
  </p:clrMapOvr>
</p:sld>
</file>

<file path=ppt/theme/theme1.xml><?xml version="1.0" encoding="utf-8"?>
<a:theme xmlns:a="http://schemas.openxmlformats.org/drawingml/2006/main" name="Prevention monthly report template">
  <a:themeElements>
    <a:clrScheme name="Healthy London PPT colours">
      <a:dk1>
        <a:srgbClr val="3F3F3F"/>
      </a:dk1>
      <a:lt1>
        <a:sysClr val="window" lastClr="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London Health Partnershi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2-2017-Healthy London_PPT_template" id="{22512DFE-CEA9-874E-8258-F5D08575994B}" vid="{D26D8EE4-4177-564A-8030-A1F640E50AF3}"/>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2-2017-Healthy London_PPT_template" id="{22512DFE-CEA9-874E-8258-F5D08575994B}" vid="{9B00A163-92CA-E945-838F-7DCEE2188FF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Prevention monthly report template</Template>
  <TotalTime>10042</TotalTime>
  <Words>1114</Words>
  <Application>Microsoft Office PowerPoint</Application>
  <PresentationFormat>On-screen Show (4:3)</PresentationFormat>
  <Paragraphs>144</Paragraphs>
  <Slides>9</Slides>
  <Notes>3</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Prevention monthly report template</vt:lpstr>
      <vt:lpstr>Custom Design</vt:lpstr>
      <vt:lpstr>PowerPoint Presentation</vt:lpstr>
      <vt:lpstr>Recommendations:  substance misuse and mental health </vt:lpstr>
      <vt:lpstr>Recommendations:  learning disability</vt:lpstr>
      <vt:lpstr>Recommendations – Homeless, prisons, vulnerable women </vt:lpstr>
      <vt:lpstr>Recommendations – undocumented migrants, LGBT+</vt:lpstr>
      <vt:lpstr>Recommendations –  screening and access (ED)</vt:lpstr>
      <vt:lpstr>Recommendations – treatment  and personalised care </vt:lpstr>
      <vt:lpstr>Acknowledgements </vt:lpstr>
      <vt:lpstr>List of abbreviations </vt:lpstr>
    </vt:vector>
  </TitlesOfParts>
  <Company>NWLCCCG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Portfolio Report</dc:title>
  <dc:creator>Suzi Griffiths</dc:creator>
  <cp:lastModifiedBy>Lang, Niki - Consultant</cp:lastModifiedBy>
  <cp:revision>350</cp:revision>
  <cp:lastPrinted>2018-07-25T14:08:33Z</cp:lastPrinted>
  <dcterms:created xsi:type="dcterms:W3CDTF">2019-02-06T10:27:26Z</dcterms:created>
  <dcterms:modified xsi:type="dcterms:W3CDTF">2019-10-07T10:07:03Z</dcterms:modified>
</cp:coreProperties>
</file>