
<file path=[Content_Types].xml><?xml version="1.0" encoding="utf-8"?>
<Types xmlns="http://schemas.openxmlformats.org/package/2006/content-types">
  <Default Extension="png" ContentType="image/png"/>
  <Default Extension="bin" ContentType="application/vnd.openxmlformats-officedocument.oleObject"/>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2.xml" ContentType="application/vnd.openxmlformats-officedocument.drawingml.chart+xml"/>
  <Override PartName="/ppt/drawings/drawing1.xml" ContentType="application/vnd.openxmlformats-officedocument.drawingml.chartshapes+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92" r:id="rId2"/>
  </p:sldMasterIdLst>
  <p:notesMasterIdLst>
    <p:notesMasterId r:id="rId22"/>
  </p:notesMasterIdLst>
  <p:sldIdLst>
    <p:sldId id="567" r:id="rId3"/>
    <p:sldId id="684" r:id="rId4"/>
    <p:sldId id="681" r:id="rId5"/>
    <p:sldId id="696" r:id="rId6"/>
    <p:sldId id="683" r:id="rId7"/>
    <p:sldId id="695" r:id="rId8"/>
    <p:sldId id="688" r:id="rId9"/>
    <p:sldId id="632" r:id="rId10"/>
    <p:sldId id="682" r:id="rId11"/>
    <p:sldId id="693" r:id="rId12"/>
    <p:sldId id="690" r:id="rId13"/>
    <p:sldId id="691" r:id="rId14"/>
    <p:sldId id="692" r:id="rId15"/>
    <p:sldId id="697" r:id="rId16"/>
    <p:sldId id="629" r:id="rId17"/>
    <p:sldId id="628" r:id="rId18"/>
    <p:sldId id="685" r:id="rId19"/>
    <p:sldId id="643" r:id="rId20"/>
    <p:sldId id="687" r:id="rId21"/>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39BB630A-B75E-4303-B784-64901A6221E6}">
          <p14:sldIdLst>
            <p14:sldId id="567"/>
            <p14:sldId id="684"/>
            <p14:sldId id="681"/>
            <p14:sldId id="696"/>
            <p14:sldId id="683"/>
            <p14:sldId id="695"/>
            <p14:sldId id="688"/>
            <p14:sldId id="632"/>
            <p14:sldId id="682"/>
            <p14:sldId id="693"/>
            <p14:sldId id="690"/>
            <p14:sldId id="691"/>
            <p14:sldId id="692"/>
            <p14:sldId id="697"/>
            <p14:sldId id="629"/>
            <p14:sldId id="628"/>
            <p14:sldId id="685"/>
            <p14:sldId id="643"/>
            <p14:sldId id="687"/>
          </p14:sldIdLst>
        </p14:section>
        <p14:section name="Untitled Section" id="{EBCDEDAF-E4DD-42D5-9C70-100CEA24260F}">
          <p14:sldIdLst/>
        </p14:section>
      </p14:sectionLst>
    </p:ext>
    <p:ext uri="{EFAFB233-063F-42B5-8137-9DF3F51BA10A}">
      <p15:sldGuideLst xmlns="" xmlns:p15="http://schemas.microsoft.com/office/powerpoint/2012/main">
        <p15:guide id="1" orient="horz" pos="4110">
          <p15:clr>
            <a:srgbClr val="A4A3A4"/>
          </p15:clr>
        </p15:guide>
        <p15:guide id="2" orient="horz" pos="4201">
          <p15:clr>
            <a:srgbClr val="A4A3A4"/>
          </p15:clr>
        </p15:guide>
        <p15:guide id="3" orient="horz" pos="4020">
          <p15:clr>
            <a:srgbClr val="A4A3A4"/>
          </p15:clr>
        </p15:guide>
        <p15:guide id="4" orient="horz" pos="119">
          <p15:clr>
            <a:srgbClr val="A4A3A4"/>
          </p15:clr>
        </p15:guide>
        <p15:guide id="5" orient="horz" pos="845">
          <p15:clr>
            <a:srgbClr val="A4A3A4"/>
          </p15:clr>
        </p15:guide>
        <p15:guide id="6" pos="158">
          <p15:clr>
            <a:srgbClr val="A4A3A4"/>
          </p15:clr>
        </p15:guide>
        <p15:guide id="7" pos="5602">
          <p15:clr>
            <a:srgbClr val="A4A3A4"/>
          </p15:clr>
        </p15:guide>
        <p15:guide id="8" pos="2835">
          <p15:clr>
            <a:srgbClr val="A4A3A4"/>
          </p15:clr>
        </p15:guide>
        <p15:guide id="9" pos="2925">
          <p15:clr>
            <a:srgbClr val="A4A3A4"/>
          </p15:clr>
        </p15:guide>
        <p15:guide id="10" pos="2880">
          <p15:clr>
            <a:srgbClr val="A4A3A4"/>
          </p15:clr>
        </p15:guide>
        <p15:guide id="11" pos="2018">
          <p15:clr>
            <a:srgbClr val="A4A3A4"/>
          </p15:clr>
        </p15:guide>
        <p15:guide id="12" pos="1973">
          <p15:clr>
            <a:srgbClr val="A4A3A4"/>
          </p15:clr>
        </p15:guide>
        <p15:guide id="13" pos="3787">
          <p15:clr>
            <a:srgbClr val="A4A3A4"/>
          </p15:clr>
        </p15:guide>
        <p15:guide id="14" pos="3742">
          <p15:clr>
            <a:srgbClr val="A4A3A4"/>
          </p15:clr>
        </p15:guide>
        <p15:guide id="15" pos="3833">
          <p15:clr>
            <a:srgbClr val="A4A3A4"/>
          </p15:clr>
        </p15:guide>
        <p15:guide id="16" pos="1927">
          <p15:clr>
            <a:srgbClr val="A4A3A4"/>
          </p15:clr>
        </p15:guide>
      </p15:sldGuideLst>
    </p:ext>
    <p:ext uri="{2D200454-40CA-4A62-9FC3-DE9A4176ACB9}">
      <p15:notesGuideLst xmlns="" xmlns:p15="http://schemas.microsoft.com/office/powerpoint/2012/main">
        <p15:guide id="1" orient="horz" pos="3131">
          <p15:clr>
            <a:srgbClr val="A4A3A4"/>
          </p15:clr>
        </p15:guide>
        <p15:guide id="2" pos="214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Izabella Kiraly" initials="IK" lastIdx="1" clrIdx="0"/>
  <p:cmAuthor id="1" name="Schellion Horn" initials="SH" lastIdx="4" clrIdx="1"/>
  <p:cmAuthor id="2" name="Sophie Meagher" initials="SM" lastIdx="5"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32486"/>
    <a:srgbClr val="A25BA0"/>
    <a:srgbClr val="F4CCD9"/>
    <a:srgbClr val="33BBB1"/>
    <a:srgbClr val="003893"/>
    <a:srgbClr val="FAE8ED"/>
    <a:srgbClr val="00B050"/>
    <a:srgbClr val="0091C9"/>
    <a:srgbClr val="4F81BD"/>
    <a:srgbClr val="0072C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3088" autoAdjust="0"/>
    <p:restoredTop sz="76723" autoAdjust="0"/>
  </p:normalViewPr>
  <p:slideViewPr>
    <p:cSldViewPr showGuides="1">
      <p:cViewPr>
        <p:scale>
          <a:sx n="55" d="100"/>
          <a:sy n="55" d="100"/>
        </p:scale>
        <p:origin x="-1572" y="-96"/>
      </p:cViewPr>
      <p:guideLst>
        <p:guide orient="horz" pos="4110"/>
        <p:guide orient="horz" pos="4201"/>
        <p:guide orient="horz" pos="4020"/>
        <p:guide orient="horz" pos="119"/>
        <p:guide orient="horz" pos="845"/>
        <p:guide pos="158"/>
        <p:guide pos="5602"/>
        <p:guide pos="2835"/>
        <p:guide pos="2517"/>
        <p:guide pos="2880"/>
        <p:guide pos="2018"/>
        <p:guide pos="1973"/>
        <p:guide pos="3787"/>
        <p:guide pos="3742"/>
        <p:guide pos="3833"/>
        <p:guide pos="1927"/>
      </p:guideLst>
    </p:cSldViewPr>
  </p:slideViewPr>
  <p:outlineViewPr>
    <p:cViewPr>
      <p:scale>
        <a:sx n="33" d="100"/>
        <a:sy n="33" d="100"/>
      </p:scale>
      <p:origin x="0" y="10878"/>
    </p:cViewPr>
  </p:outlineViewPr>
  <p:notesTextViewPr>
    <p:cViewPr>
      <p:scale>
        <a:sx n="1" d="1"/>
        <a:sy n="1" d="1"/>
      </p:scale>
      <p:origin x="0" y="0"/>
    </p:cViewPr>
  </p:notesTextViewPr>
  <p:sorterViewPr>
    <p:cViewPr>
      <p:scale>
        <a:sx n="120" d="100"/>
        <a:sy n="120" d="100"/>
      </p:scale>
      <p:origin x="0" y="0"/>
    </p:cViewPr>
  </p:sorterViewPr>
  <p:notesViewPr>
    <p:cSldViewPr>
      <p:cViewPr varScale="1">
        <p:scale>
          <a:sx n="46" d="100"/>
          <a:sy n="46" d="100"/>
        </p:scale>
        <p:origin x="-2988" y="-108"/>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embeddings/oleObject1.bin"/></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embeddings/oleObject2.bin"/></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630893813317988"/>
          <c:y val="2.4196629224433153E-2"/>
          <c:w val="0.87712770614941105"/>
          <c:h val="0.60980406938911536"/>
        </c:manualLayout>
      </c:layout>
      <c:barChart>
        <c:barDir val="col"/>
        <c:grouping val="percentStacked"/>
        <c:varyColors val="0"/>
        <c:ser>
          <c:idx val="0"/>
          <c:order val="0"/>
          <c:tx>
            <c:strRef>
              <c:f>Prev_Charlson_Deprivation!$M$50</c:f>
              <c:strCache>
                <c:ptCount val="1"/>
                <c:pt idx="0">
                  <c:v>0</c:v>
                </c:pt>
              </c:strCache>
            </c:strRef>
          </c:tx>
          <c:spPr>
            <a:solidFill>
              <a:schemeClr val="accent3"/>
            </a:solidFill>
          </c:spPr>
          <c:invertIfNegative val="0"/>
          <c:cat>
            <c:multiLvlStrRef>
              <c:f>Prev_Charlson_Deprivation!$K$51:$L$91</c:f>
              <c:multiLvlStrCache>
                <c:ptCount val="41"/>
                <c:lvl>
                  <c:pt idx="0">
                    <c:v>1</c:v>
                  </c:pt>
                  <c:pt idx="1">
                    <c:v>2</c:v>
                  </c:pt>
                  <c:pt idx="2">
                    <c:v>3</c:v>
                  </c:pt>
                  <c:pt idx="3">
                    <c:v>4</c:v>
                  </c:pt>
                  <c:pt idx="4">
                    <c:v>5</c:v>
                  </c:pt>
                  <c:pt idx="6">
                    <c:v>1</c:v>
                  </c:pt>
                  <c:pt idx="7">
                    <c:v>2</c:v>
                  </c:pt>
                  <c:pt idx="8">
                    <c:v>3</c:v>
                  </c:pt>
                  <c:pt idx="9">
                    <c:v>4</c:v>
                  </c:pt>
                  <c:pt idx="10">
                    <c:v>5</c:v>
                  </c:pt>
                  <c:pt idx="12">
                    <c:v>1</c:v>
                  </c:pt>
                  <c:pt idx="13">
                    <c:v>2</c:v>
                  </c:pt>
                  <c:pt idx="14">
                    <c:v>3</c:v>
                  </c:pt>
                  <c:pt idx="15">
                    <c:v>4</c:v>
                  </c:pt>
                  <c:pt idx="16">
                    <c:v>5</c:v>
                  </c:pt>
                  <c:pt idx="18">
                    <c:v>1</c:v>
                  </c:pt>
                  <c:pt idx="19">
                    <c:v>2</c:v>
                  </c:pt>
                  <c:pt idx="20">
                    <c:v>3</c:v>
                  </c:pt>
                  <c:pt idx="21">
                    <c:v>4</c:v>
                  </c:pt>
                  <c:pt idx="22">
                    <c:v>5</c:v>
                  </c:pt>
                  <c:pt idx="24">
                    <c:v>1</c:v>
                  </c:pt>
                  <c:pt idx="25">
                    <c:v>2</c:v>
                  </c:pt>
                  <c:pt idx="26">
                    <c:v>3</c:v>
                  </c:pt>
                  <c:pt idx="27">
                    <c:v>4</c:v>
                  </c:pt>
                  <c:pt idx="28">
                    <c:v>5</c:v>
                  </c:pt>
                  <c:pt idx="30">
                    <c:v>1</c:v>
                  </c:pt>
                  <c:pt idx="31">
                    <c:v>2</c:v>
                  </c:pt>
                  <c:pt idx="32">
                    <c:v>3</c:v>
                  </c:pt>
                  <c:pt idx="33">
                    <c:v>4</c:v>
                  </c:pt>
                  <c:pt idx="34">
                    <c:v>5</c:v>
                  </c:pt>
                  <c:pt idx="36">
                    <c:v>1</c:v>
                  </c:pt>
                  <c:pt idx="37">
                    <c:v>2</c:v>
                  </c:pt>
                  <c:pt idx="38">
                    <c:v>3</c:v>
                  </c:pt>
                  <c:pt idx="39">
                    <c:v>4</c:v>
                  </c:pt>
                  <c:pt idx="40">
                    <c:v>5</c:v>
                  </c:pt>
                </c:lvl>
                <c:lvl>
                  <c:pt idx="0">
                    <c:v>North Central London STP</c:v>
                  </c:pt>
                  <c:pt idx="6">
                    <c:v>North East London STP</c:v>
                  </c:pt>
                  <c:pt idx="12">
                    <c:v>North West London STP</c:v>
                  </c:pt>
                  <c:pt idx="18">
                    <c:v>South East London STP</c:v>
                  </c:pt>
                  <c:pt idx="24">
                    <c:v>South West London STP</c:v>
                  </c:pt>
                  <c:pt idx="30">
                    <c:v>West Essex
(WE)</c:v>
                  </c:pt>
                  <c:pt idx="36">
                    <c:v>London + WE</c:v>
                  </c:pt>
                </c:lvl>
              </c:multiLvlStrCache>
            </c:multiLvlStrRef>
          </c:cat>
          <c:val>
            <c:numRef>
              <c:f>Prev_Charlson_Deprivation!$M$51:$M$91</c:f>
              <c:numCache>
                <c:formatCode>General</c:formatCode>
                <c:ptCount val="41"/>
                <c:pt idx="0">
                  <c:v>1871</c:v>
                </c:pt>
                <c:pt idx="1">
                  <c:v>2879</c:v>
                </c:pt>
                <c:pt idx="2">
                  <c:v>3979</c:v>
                </c:pt>
                <c:pt idx="3">
                  <c:v>4937</c:v>
                </c:pt>
                <c:pt idx="4">
                  <c:v>5996</c:v>
                </c:pt>
                <c:pt idx="6">
                  <c:v>1454</c:v>
                </c:pt>
                <c:pt idx="7">
                  <c:v>2248</c:v>
                </c:pt>
                <c:pt idx="8">
                  <c:v>3176</c:v>
                </c:pt>
                <c:pt idx="9">
                  <c:v>6620</c:v>
                </c:pt>
                <c:pt idx="10">
                  <c:v>8229</c:v>
                </c:pt>
                <c:pt idx="12">
                  <c:v>3831</c:v>
                </c:pt>
                <c:pt idx="13">
                  <c:v>3876</c:v>
                </c:pt>
                <c:pt idx="14">
                  <c:v>7540</c:v>
                </c:pt>
                <c:pt idx="15">
                  <c:v>7368</c:v>
                </c:pt>
                <c:pt idx="16">
                  <c:v>5266</c:v>
                </c:pt>
                <c:pt idx="18">
                  <c:v>3885</c:v>
                </c:pt>
                <c:pt idx="19">
                  <c:v>3748</c:v>
                </c:pt>
                <c:pt idx="20">
                  <c:v>4912</c:v>
                </c:pt>
                <c:pt idx="21">
                  <c:v>6573</c:v>
                </c:pt>
                <c:pt idx="22">
                  <c:v>6114</c:v>
                </c:pt>
                <c:pt idx="24">
                  <c:v>6708</c:v>
                </c:pt>
                <c:pt idx="25">
                  <c:v>5161</c:v>
                </c:pt>
                <c:pt idx="26">
                  <c:v>4683</c:v>
                </c:pt>
                <c:pt idx="27">
                  <c:v>4236</c:v>
                </c:pt>
                <c:pt idx="28">
                  <c:v>2254</c:v>
                </c:pt>
                <c:pt idx="30">
                  <c:v>1588</c:v>
                </c:pt>
                <c:pt idx="31">
                  <c:v>1437</c:v>
                </c:pt>
                <c:pt idx="32">
                  <c:v>1679</c:v>
                </c:pt>
                <c:pt idx="33">
                  <c:v>1108</c:v>
                </c:pt>
                <c:pt idx="34">
                  <c:v>150</c:v>
                </c:pt>
                <c:pt idx="36">
                  <c:v>19337</c:v>
                </c:pt>
                <c:pt idx="37">
                  <c:v>19349</c:v>
                </c:pt>
                <c:pt idx="38">
                  <c:v>25969</c:v>
                </c:pt>
                <c:pt idx="39">
                  <c:v>30842</c:v>
                </c:pt>
                <c:pt idx="40">
                  <c:v>28009</c:v>
                </c:pt>
              </c:numCache>
            </c:numRef>
          </c:val>
        </c:ser>
        <c:ser>
          <c:idx val="1"/>
          <c:order val="1"/>
          <c:tx>
            <c:strRef>
              <c:f>Prev_Charlson_Deprivation!$N$50</c:f>
              <c:strCache>
                <c:ptCount val="1"/>
                <c:pt idx="0">
                  <c:v>1</c:v>
                </c:pt>
              </c:strCache>
            </c:strRef>
          </c:tx>
          <c:spPr>
            <a:solidFill>
              <a:schemeClr val="accent2">
                <a:lumMod val="60000"/>
                <a:lumOff val="40000"/>
              </a:schemeClr>
            </a:solidFill>
          </c:spPr>
          <c:invertIfNegative val="0"/>
          <c:cat>
            <c:multiLvlStrRef>
              <c:f>Prev_Charlson_Deprivation!$K$51:$L$91</c:f>
              <c:multiLvlStrCache>
                <c:ptCount val="41"/>
                <c:lvl>
                  <c:pt idx="0">
                    <c:v>1</c:v>
                  </c:pt>
                  <c:pt idx="1">
                    <c:v>2</c:v>
                  </c:pt>
                  <c:pt idx="2">
                    <c:v>3</c:v>
                  </c:pt>
                  <c:pt idx="3">
                    <c:v>4</c:v>
                  </c:pt>
                  <c:pt idx="4">
                    <c:v>5</c:v>
                  </c:pt>
                  <c:pt idx="6">
                    <c:v>1</c:v>
                  </c:pt>
                  <c:pt idx="7">
                    <c:v>2</c:v>
                  </c:pt>
                  <c:pt idx="8">
                    <c:v>3</c:v>
                  </c:pt>
                  <c:pt idx="9">
                    <c:v>4</c:v>
                  </c:pt>
                  <c:pt idx="10">
                    <c:v>5</c:v>
                  </c:pt>
                  <c:pt idx="12">
                    <c:v>1</c:v>
                  </c:pt>
                  <c:pt idx="13">
                    <c:v>2</c:v>
                  </c:pt>
                  <c:pt idx="14">
                    <c:v>3</c:v>
                  </c:pt>
                  <c:pt idx="15">
                    <c:v>4</c:v>
                  </c:pt>
                  <c:pt idx="16">
                    <c:v>5</c:v>
                  </c:pt>
                  <c:pt idx="18">
                    <c:v>1</c:v>
                  </c:pt>
                  <c:pt idx="19">
                    <c:v>2</c:v>
                  </c:pt>
                  <c:pt idx="20">
                    <c:v>3</c:v>
                  </c:pt>
                  <c:pt idx="21">
                    <c:v>4</c:v>
                  </c:pt>
                  <c:pt idx="22">
                    <c:v>5</c:v>
                  </c:pt>
                  <c:pt idx="24">
                    <c:v>1</c:v>
                  </c:pt>
                  <c:pt idx="25">
                    <c:v>2</c:v>
                  </c:pt>
                  <c:pt idx="26">
                    <c:v>3</c:v>
                  </c:pt>
                  <c:pt idx="27">
                    <c:v>4</c:v>
                  </c:pt>
                  <c:pt idx="28">
                    <c:v>5</c:v>
                  </c:pt>
                  <c:pt idx="30">
                    <c:v>1</c:v>
                  </c:pt>
                  <c:pt idx="31">
                    <c:v>2</c:v>
                  </c:pt>
                  <c:pt idx="32">
                    <c:v>3</c:v>
                  </c:pt>
                  <c:pt idx="33">
                    <c:v>4</c:v>
                  </c:pt>
                  <c:pt idx="34">
                    <c:v>5</c:v>
                  </c:pt>
                  <c:pt idx="36">
                    <c:v>1</c:v>
                  </c:pt>
                  <c:pt idx="37">
                    <c:v>2</c:v>
                  </c:pt>
                  <c:pt idx="38">
                    <c:v>3</c:v>
                  </c:pt>
                  <c:pt idx="39">
                    <c:v>4</c:v>
                  </c:pt>
                  <c:pt idx="40">
                    <c:v>5</c:v>
                  </c:pt>
                </c:lvl>
                <c:lvl>
                  <c:pt idx="0">
                    <c:v>North Central London STP</c:v>
                  </c:pt>
                  <c:pt idx="6">
                    <c:v>North East London STP</c:v>
                  </c:pt>
                  <c:pt idx="12">
                    <c:v>North West London STP</c:v>
                  </c:pt>
                  <c:pt idx="18">
                    <c:v>South East London STP</c:v>
                  </c:pt>
                  <c:pt idx="24">
                    <c:v>South West London STP</c:v>
                  </c:pt>
                  <c:pt idx="30">
                    <c:v>West Essex
(WE)</c:v>
                  </c:pt>
                  <c:pt idx="36">
                    <c:v>London + WE</c:v>
                  </c:pt>
                </c:lvl>
              </c:multiLvlStrCache>
            </c:multiLvlStrRef>
          </c:cat>
          <c:val>
            <c:numRef>
              <c:f>Prev_Charlson_Deprivation!$N$51:$N$91</c:f>
              <c:numCache>
                <c:formatCode>General</c:formatCode>
                <c:ptCount val="41"/>
                <c:pt idx="0">
                  <c:v>93</c:v>
                </c:pt>
                <c:pt idx="1">
                  <c:v>191</c:v>
                </c:pt>
                <c:pt idx="2">
                  <c:v>303</c:v>
                </c:pt>
                <c:pt idx="3">
                  <c:v>416</c:v>
                </c:pt>
                <c:pt idx="4">
                  <c:v>506</c:v>
                </c:pt>
                <c:pt idx="6">
                  <c:v>102</c:v>
                </c:pt>
                <c:pt idx="7">
                  <c:v>174</c:v>
                </c:pt>
                <c:pt idx="8">
                  <c:v>266</c:v>
                </c:pt>
                <c:pt idx="9">
                  <c:v>613</c:v>
                </c:pt>
                <c:pt idx="10">
                  <c:v>724</c:v>
                </c:pt>
                <c:pt idx="12">
                  <c:v>197</c:v>
                </c:pt>
                <c:pt idx="13">
                  <c:v>265</c:v>
                </c:pt>
                <c:pt idx="14">
                  <c:v>548</c:v>
                </c:pt>
                <c:pt idx="15">
                  <c:v>625</c:v>
                </c:pt>
                <c:pt idx="16">
                  <c:v>520</c:v>
                </c:pt>
                <c:pt idx="18">
                  <c:v>231</c:v>
                </c:pt>
                <c:pt idx="19">
                  <c:v>225</c:v>
                </c:pt>
                <c:pt idx="20">
                  <c:v>364</c:v>
                </c:pt>
                <c:pt idx="21">
                  <c:v>470</c:v>
                </c:pt>
                <c:pt idx="22">
                  <c:v>530</c:v>
                </c:pt>
                <c:pt idx="24">
                  <c:v>343</c:v>
                </c:pt>
                <c:pt idx="25">
                  <c:v>342</c:v>
                </c:pt>
                <c:pt idx="26">
                  <c:v>355</c:v>
                </c:pt>
                <c:pt idx="27">
                  <c:v>316</c:v>
                </c:pt>
                <c:pt idx="28">
                  <c:v>206</c:v>
                </c:pt>
                <c:pt idx="30">
                  <c:v>96</c:v>
                </c:pt>
                <c:pt idx="31">
                  <c:v>111</c:v>
                </c:pt>
                <c:pt idx="32">
                  <c:v>138</c:v>
                </c:pt>
                <c:pt idx="33">
                  <c:v>130</c:v>
                </c:pt>
                <c:pt idx="34">
                  <c:v>18</c:v>
                </c:pt>
                <c:pt idx="36">
                  <c:v>1062</c:v>
                </c:pt>
                <c:pt idx="37">
                  <c:v>1308</c:v>
                </c:pt>
                <c:pt idx="38">
                  <c:v>1974</c:v>
                </c:pt>
                <c:pt idx="39">
                  <c:v>2570</c:v>
                </c:pt>
                <c:pt idx="40">
                  <c:v>2504</c:v>
                </c:pt>
              </c:numCache>
            </c:numRef>
          </c:val>
        </c:ser>
        <c:ser>
          <c:idx val="2"/>
          <c:order val="2"/>
          <c:tx>
            <c:strRef>
              <c:f>Prev_Charlson_Deprivation!$O$50</c:f>
              <c:strCache>
                <c:ptCount val="1"/>
                <c:pt idx="0">
                  <c:v>2</c:v>
                </c:pt>
              </c:strCache>
            </c:strRef>
          </c:tx>
          <c:spPr>
            <a:solidFill>
              <a:schemeClr val="accent2"/>
            </a:solidFill>
          </c:spPr>
          <c:invertIfNegative val="0"/>
          <c:cat>
            <c:multiLvlStrRef>
              <c:f>Prev_Charlson_Deprivation!$K$51:$L$91</c:f>
              <c:multiLvlStrCache>
                <c:ptCount val="41"/>
                <c:lvl>
                  <c:pt idx="0">
                    <c:v>1</c:v>
                  </c:pt>
                  <c:pt idx="1">
                    <c:v>2</c:v>
                  </c:pt>
                  <c:pt idx="2">
                    <c:v>3</c:v>
                  </c:pt>
                  <c:pt idx="3">
                    <c:v>4</c:v>
                  </c:pt>
                  <c:pt idx="4">
                    <c:v>5</c:v>
                  </c:pt>
                  <c:pt idx="6">
                    <c:v>1</c:v>
                  </c:pt>
                  <c:pt idx="7">
                    <c:v>2</c:v>
                  </c:pt>
                  <c:pt idx="8">
                    <c:v>3</c:v>
                  </c:pt>
                  <c:pt idx="9">
                    <c:v>4</c:v>
                  </c:pt>
                  <c:pt idx="10">
                    <c:v>5</c:v>
                  </c:pt>
                  <c:pt idx="12">
                    <c:v>1</c:v>
                  </c:pt>
                  <c:pt idx="13">
                    <c:v>2</c:v>
                  </c:pt>
                  <c:pt idx="14">
                    <c:v>3</c:v>
                  </c:pt>
                  <c:pt idx="15">
                    <c:v>4</c:v>
                  </c:pt>
                  <c:pt idx="16">
                    <c:v>5</c:v>
                  </c:pt>
                  <c:pt idx="18">
                    <c:v>1</c:v>
                  </c:pt>
                  <c:pt idx="19">
                    <c:v>2</c:v>
                  </c:pt>
                  <c:pt idx="20">
                    <c:v>3</c:v>
                  </c:pt>
                  <c:pt idx="21">
                    <c:v>4</c:v>
                  </c:pt>
                  <c:pt idx="22">
                    <c:v>5</c:v>
                  </c:pt>
                  <c:pt idx="24">
                    <c:v>1</c:v>
                  </c:pt>
                  <c:pt idx="25">
                    <c:v>2</c:v>
                  </c:pt>
                  <c:pt idx="26">
                    <c:v>3</c:v>
                  </c:pt>
                  <c:pt idx="27">
                    <c:v>4</c:v>
                  </c:pt>
                  <c:pt idx="28">
                    <c:v>5</c:v>
                  </c:pt>
                  <c:pt idx="30">
                    <c:v>1</c:v>
                  </c:pt>
                  <c:pt idx="31">
                    <c:v>2</c:v>
                  </c:pt>
                  <c:pt idx="32">
                    <c:v>3</c:v>
                  </c:pt>
                  <c:pt idx="33">
                    <c:v>4</c:v>
                  </c:pt>
                  <c:pt idx="34">
                    <c:v>5</c:v>
                  </c:pt>
                  <c:pt idx="36">
                    <c:v>1</c:v>
                  </c:pt>
                  <c:pt idx="37">
                    <c:v>2</c:v>
                  </c:pt>
                  <c:pt idx="38">
                    <c:v>3</c:v>
                  </c:pt>
                  <c:pt idx="39">
                    <c:v>4</c:v>
                  </c:pt>
                  <c:pt idx="40">
                    <c:v>5</c:v>
                  </c:pt>
                </c:lvl>
                <c:lvl>
                  <c:pt idx="0">
                    <c:v>North Central London STP</c:v>
                  </c:pt>
                  <c:pt idx="6">
                    <c:v>North East London STP</c:v>
                  </c:pt>
                  <c:pt idx="12">
                    <c:v>North West London STP</c:v>
                  </c:pt>
                  <c:pt idx="18">
                    <c:v>South East London STP</c:v>
                  </c:pt>
                  <c:pt idx="24">
                    <c:v>South West London STP</c:v>
                  </c:pt>
                  <c:pt idx="30">
                    <c:v>West Essex
(WE)</c:v>
                  </c:pt>
                  <c:pt idx="36">
                    <c:v>London + WE</c:v>
                  </c:pt>
                </c:lvl>
              </c:multiLvlStrCache>
            </c:multiLvlStrRef>
          </c:cat>
          <c:val>
            <c:numRef>
              <c:f>Prev_Charlson_Deprivation!$O$51:$O$91</c:f>
              <c:numCache>
                <c:formatCode>General</c:formatCode>
                <c:ptCount val="41"/>
                <c:pt idx="0">
                  <c:v>57</c:v>
                </c:pt>
                <c:pt idx="1">
                  <c:v>87</c:v>
                </c:pt>
                <c:pt idx="2">
                  <c:v>137</c:v>
                </c:pt>
                <c:pt idx="3">
                  <c:v>192</c:v>
                </c:pt>
                <c:pt idx="4">
                  <c:v>273</c:v>
                </c:pt>
                <c:pt idx="6">
                  <c:v>52</c:v>
                </c:pt>
                <c:pt idx="7">
                  <c:v>81</c:v>
                </c:pt>
                <c:pt idx="8">
                  <c:v>114</c:v>
                </c:pt>
                <c:pt idx="9">
                  <c:v>258</c:v>
                </c:pt>
                <c:pt idx="10">
                  <c:v>346</c:v>
                </c:pt>
                <c:pt idx="12">
                  <c:v>122</c:v>
                </c:pt>
                <c:pt idx="13">
                  <c:v>140</c:v>
                </c:pt>
                <c:pt idx="14">
                  <c:v>281</c:v>
                </c:pt>
                <c:pt idx="15">
                  <c:v>271</c:v>
                </c:pt>
                <c:pt idx="16">
                  <c:v>255</c:v>
                </c:pt>
                <c:pt idx="18">
                  <c:v>121</c:v>
                </c:pt>
                <c:pt idx="19">
                  <c:v>113</c:v>
                </c:pt>
                <c:pt idx="20">
                  <c:v>163</c:v>
                </c:pt>
                <c:pt idx="21">
                  <c:v>238</c:v>
                </c:pt>
                <c:pt idx="22">
                  <c:v>257</c:v>
                </c:pt>
                <c:pt idx="24">
                  <c:v>180</c:v>
                </c:pt>
                <c:pt idx="25">
                  <c:v>159</c:v>
                </c:pt>
                <c:pt idx="26">
                  <c:v>166</c:v>
                </c:pt>
                <c:pt idx="27">
                  <c:v>184</c:v>
                </c:pt>
                <c:pt idx="28">
                  <c:v>95</c:v>
                </c:pt>
                <c:pt idx="30">
                  <c:v>57</c:v>
                </c:pt>
                <c:pt idx="31">
                  <c:v>47</c:v>
                </c:pt>
                <c:pt idx="32">
                  <c:v>80</c:v>
                </c:pt>
                <c:pt idx="33">
                  <c:v>42</c:v>
                </c:pt>
                <c:pt idx="34">
                  <c:v>6</c:v>
                </c:pt>
                <c:pt idx="36">
                  <c:v>589</c:v>
                </c:pt>
                <c:pt idx="37">
                  <c:v>627</c:v>
                </c:pt>
                <c:pt idx="38">
                  <c:v>941</c:v>
                </c:pt>
                <c:pt idx="39">
                  <c:v>1185</c:v>
                </c:pt>
                <c:pt idx="40">
                  <c:v>1232</c:v>
                </c:pt>
              </c:numCache>
            </c:numRef>
          </c:val>
        </c:ser>
        <c:ser>
          <c:idx val="3"/>
          <c:order val="3"/>
          <c:tx>
            <c:strRef>
              <c:f>Prev_Charlson_Deprivation!$P$50</c:f>
              <c:strCache>
                <c:ptCount val="1"/>
                <c:pt idx="0">
                  <c:v>3+</c:v>
                </c:pt>
              </c:strCache>
            </c:strRef>
          </c:tx>
          <c:spPr>
            <a:solidFill>
              <a:schemeClr val="accent2">
                <a:lumMod val="75000"/>
              </a:schemeClr>
            </a:solidFill>
          </c:spPr>
          <c:invertIfNegative val="0"/>
          <c:cat>
            <c:multiLvlStrRef>
              <c:f>Prev_Charlson_Deprivation!$K$51:$L$91</c:f>
              <c:multiLvlStrCache>
                <c:ptCount val="41"/>
                <c:lvl>
                  <c:pt idx="0">
                    <c:v>1</c:v>
                  </c:pt>
                  <c:pt idx="1">
                    <c:v>2</c:v>
                  </c:pt>
                  <c:pt idx="2">
                    <c:v>3</c:v>
                  </c:pt>
                  <c:pt idx="3">
                    <c:v>4</c:v>
                  </c:pt>
                  <c:pt idx="4">
                    <c:v>5</c:v>
                  </c:pt>
                  <c:pt idx="6">
                    <c:v>1</c:v>
                  </c:pt>
                  <c:pt idx="7">
                    <c:v>2</c:v>
                  </c:pt>
                  <c:pt idx="8">
                    <c:v>3</c:v>
                  </c:pt>
                  <c:pt idx="9">
                    <c:v>4</c:v>
                  </c:pt>
                  <c:pt idx="10">
                    <c:v>5</c:v>
                  </c:pt>
                  <c:pt idx="12">
                    <c:v>1</c:v>
                  </c:pt>
                  <c:pt idx="13">
                    <c:v>2</c:v>
                  </c:pt>
                  <c:pt idx="14">
                    <c:v>3</c:v>
                  </c:pt>
                  <c:pt idx="15">
                    <c:v>4</c:v>
                  </c:pt>
                  <c:pt idx="16">
                    <c:v>5</c:v>
                  </c:pt>
                  <c:pt idx="18">
                    <c:v>1</c:v>
                  </c:pt>
                  <c:pt idx="19">
                    <c:v>2</c:v>
                  </c:pt>
                  <c:pt idx="20">
                    <c:v>3</c:v>
                  </c:pt>
                  <c:pt idx="21">
                    <c:v>4</c:v>
                  </c:pt>
                  <c:pt idx="22">
                    <c:v>5</c:v>
                  </c:pt>
                  <c:pt idx="24">
                    <c:v>1</c:v>
                  </c:pt>
                  <c:pt idx="25">
                    <c:v>2</c:v>
                  </c:pt>
                  <c:pt idx="26">
                    <c:v>3</c:v>
                  </c:pt>
                  <c:pt idx="27">
                    <c:v>4</c:v>
                  </c:pt>
                  <c:pt idx="28">
                    <c:v>5</c:v>
                  </c:pt>
                  <c:pt idx="30">
                    <c:v>1</c:v>
                  </c:pt>
                  <c:pt idx="31">
                    <c:v>2</c:v>
                  </c:pt>
                  <c:pt idx="32">
                    <c:v>3</c:v>
                  </c:pt>
                  <c:pt idx="33">
                    <c:v>4</c:v>
                  </c:pt>
                  <c:pt idx="34">
                    <c:v>5</c:v>
                  </c:pt>
                  <c:pt idx="36">
                    <c:v>1</c:v>
                  </c:pt>
                  <c:pt idx="37">
                    <c:v>2</c:v>
                  </c:pt>
                  <c:pt idx="38">
                    <c:v>3</c:v>
                  </c:pt>
                  <c:pt idx="39">
                    <c:v>4</c:v>
                  </c:pt>
                  <c:pt idx="40">
                    <c:v>5</c:v>
                  </c:pt>
                </c:lvl>
                <c:lvl>
                  <c:pt idx="0">
                    <c:v>North Central London STP</c:v>
                  </c:pt>
                  <c:pt idx="6">
                    <c:v>North East London STP</c:v>
                  </c:pt>
                  <c:pt idx="12">
                    <c:v>North West London STP</c:v>
                  </c:pt>
                  <c:pt idx="18">
                    <c:v>South East London STP</c:v>
                  </c:pt>
                  <c:pt idx="24">
                    <c:v>South West London STP</c:v>
                  </c:pt>
                  <c:pt idx="30">
                    <c:v>West Essex
(WE)</c:v>
                  </c:pt>
                  <c:pt idx="36">
                    <c:v>London + WE</c:v>
                  </c:pt>
                </c:lvl>
              </c:multiLvlStrCache>
            </c:multiLvlStrRef>
          </c:cat>
          <c:val>
            <c:numRef>
              <c:f>Prev_Charlson_Deprivation!$P$51:$P$91</c:f>
              <c:numCache>
                <c:formatCode>General</c:formatCode>
                <c:ptCount val="41"/>
                <c:pt idx="0">
                  <c:v>31</c:v>
                </c:pt>
                <c:pt idx="1">
                  <c:v>43</c:v>
                </c:pt>
                <c:pt idx="2">
                  <c:v>83</c:v>
                </c:pt>
                <c:pt idx="3">
                  <c:v>132</c:v>
                </c:pt>
                <c:pt idx="4">
                  <c:v>216</c:v>
                </c:pt>
                <c:pt idx="6">
                  <c:v>23</c:v>
                </c:pt>
                <c:pt idx="7">
                  <c:v>40</c:v>
                </c:pt>
                <c:pt idx="8">
                  <c:v>66</c:v>
                </c:pt>
                <c:pt idx="9">
                  <c:v>173</c:v>
                </c:pt>
                <c:pt idx="10">
                  <c:v>284</c:v>
                </c:pt>
                <c:pt idx="12">
                  <c:v>52</c:v>
                </c:pt>
                <c:pt idx="13">
                  <c:v>105</c:v>
                </c:pt>
                <c:pt idx="14">
                  <c:v>176</c:v>
                </c:pt>
                <c:pt idx="15">
                  <c:v>228</c:v>
                </c:pt>
                <c:pt idx="16">
                  <c:v>189</c:v>
                </c:pt>
                <c:pt idx="18">
                  <c:v>67</c:v>
                </c:pt>
                <c:pt idx="19">
                  <c:v>77</c:v>
                </c:pt>
                <c:pt idx="20">
                  <c:v>108</c:v>
                </c:pt>
                <c:pt idx="21">
                  <c:v>143</c:v>
                </c:pt>
                <c:pt idx="22">
                  <c:v>192</c:v>
                </c:pt>
                <c:pt idx="24">
                  <c:v>130</c:v>
                </c:pt>
                <c:pt idx="25">
                  <c:v>114</c:v>
                </c:pt>
                <c:pt idx="26">
                  <c:v>112</c:v>
                </c:pt>
                <c:pt idx="27">
                  <c:v>122</c:v>
                </c:pt>
                <c:pt idx="28">
                  <c:v>75</c:v>
                </c:pt>
                <c:pt idx="30">
                  <c:v>28</c:v>
                </c:pt>
                <c:pt idx="31">
                  <c:v>32</c:v>
                </c:pt>
                <c:pt idx="32">
                  <c:v>40</c:v>
                </c:pt>
                <c:pt idx="33">
                  <c:v>29</c:v>
                </c:pt>
                <c:pt idx="34">
                  <c:v>0</c:v>
                </c:pt>
                <c:pt idx="36">
                  <c:v>331</c:v>
                </c:pt>
                <c:pt idx="37">
                  <c:v>411</c:v>
                </c:pt>
                <c:pt idx="38">
                  <c:v>585</c:v>
                </c:pt>
                <c:pt idx="39">
                  <c:v>827</c:v>
                </c:pt>
                <c:pt idx="40">
                  <c:v>956</c:v>
                </c:pt>
              </c:numCache>
            </c:numRef>
          </c:val>
        </c:ser>
        <c:dLbls>
          <c:showLegendKey val="0"/>
          <c:showVal val="0"/>
          <c:showCatName val="0"/>
          <c:showSerName val="0"/>
          <c:showPercent val="0"/>
          <c:showBubbleSize val="0"/>
        </c:dLbls>
        <c:gapWidth val="23"/>
        <c:overlap val="100"/>
        <c:axId val="133155840"/>
        <c:axId val="171574400"/>
      </c:barChart>
      <c:catAx>
        <c:axId val="133155840"/>
        <c:scaling>
          <c:orientation val="minMax"/>
        </c:scaling>
        <c:delete val="0"/>
        <c:axPos val="b"/>
        <c:title>
          <c:tx>
            <c:rich>
              <a:bodyPr/>
              <a:lstStyle/>
              <a:p>
                <a:pPr>
                  <a:defRPr sz="1200">
                    <a:solidFill>
                      <a:schemeClr val="accent5"/>
                    </a:solidFill>
                  </a:defRPr>
                </a:pPr>
                <a:r>
                  <a:rPr lang="en-GB" sz="1200" dirty="0">
                    <a:solidFill>
                      <a:schemeClr val="accent5"/>
                    </a:solidFill>
                  </a:rPr>
                  <a:t>Deprivation Quintile:</a:t>
                </a:r>
                <a:r>
                  <a:rPr lang="en-GB" sz="1200" baseline="0" dirty="0">
                    <a:solidFill>
                      <a:schemeClr val="accent5"/>
                    </a:solidFill>
                  </a:rPr>
                  <a:t>      </a:t>
                </a:r>
                <a:r>
                  <a:rPr lang="en-GB" sz="1200" dirty="0">
                    <a:solidFill>
                      <a:schemeClr val="accent5"/>
                    </a:solidFill>
                  </a:rPr>
                  <a:t>1 = Least Deprived        5 = Most Deprived</a:t>
                </a:r>
              </a:p>
            </c:rich>
          </c:tx>
          <c:layout>
            <c:manualLayout>
              <c:xMode val="edge"/>
              <c:yMode val="edge"/>
              <c:x val="0.26137232397906823"/>
              <c:y val="0.85680400590410588"/>
            </c:manualLayout>
          </c:layout>
          <c:overlay val="0"/>
        </c:title>
        <c:majorTickMark val="out"/>
        <c:minorTickMark val="none"/>
        <c:tickLblPos val="nextTo"/>
        <c:txPr>
          <a:bodyPr/>
          <a:lstStyle/>
          <a:p>
            <a:pPr>
              <a:defRPr sz="1450">
                <a:solidFill>
                  <a:schemeClr val="accent5"/>
                </a:solidFill>
              </a:defRPr>
            </a:pPr>
            <a:endParaRPr lang="en-US"/>
          </a:p>
        </c:txPr>
        <c:crossAx val="171574400"/>
        <c:crosses val="autoZero"/>
        <c:auto val="1"/>
        <c:lblAlgn val="ctr"/>
        <c:lblOffset val="100"/>
        <c:noMultiLvlLbl val="0"/>
      </c:catAx>
      <c:valAx>
        <c:axId val="171574400"/>
        <c:scaling>
          <c:orientation val="minMax"/>
          <c:min val="0"/>
        </c:scaling>
        <c:delete val="0"/>
        <c:axPos val="l"/>
        <c:majorGridlines/>
        <c:title>
          <c:tx>
            <c:rich>
              <a:bodyPr rot="-5400000" vert="horz"/>
              <a:lstStyle/>
              <a:p>
                <a:pPr>
                  <a:defRPr sz="1600">
                    <a:solidFill>
                      <a:schemeClr val="accent5"/>
                    </a:solidFill>
                  </a:defRPr>
                </a:pPr>
                <a:r>
                  <a:rPr lang="en-GB" sz="1600">
                    <a:solidFill>
                      <a:schemeClr val="accent5"/>
                    </a:solidFill>
                  </a:rPr>
                  <a:t>% of Prevalent Cases 2007 - 2014</a:t>
                </a:r>
              </a:p>
            </c:rich>
          </c:tx>
          <c:layout>
            <c:manualLayout>
              <c:xMode val="edge"/>
              <c:yMode val="edge"/>
              <c:x val="1.2598042244395785E-2"/>
              <c:y val="8.1488217578999156E-2"/>
            </c:manualLayout>
          </c:layout>
          <c:overlay val="0"/>
        </c:title>
        <c:numFmt formatCode="0%" sourceLinked="1"/>
        <c:majorTickMark val="out"/>
        <c:minorTickMark val="none"/>
        <c:tickLblPos val="nextTo"/>
        <c:txPr>
          <a:bodyPr/>
          <a:lstStyle/>
          <a:p>
            <a:pPr>
              <a:defRPr sz="1400">
                <a:solidFill>
                  <a:schemeClr val="accent5"/>
                </a:solidFill>
              </a:defRPr>
            </a:pPr>
            <a:endParaRPr lang="en-US"/>
          </a:p>
        </c:txPr>
        <c:crossAx val="133155840"/>
        <c:crosses val="autoZero"/>
        <c:crossBetween val="between"/>
        <c:majorUnit val="0.2"/>
      </c:valAx>
      <c:spPr>
        <a:noFill/>
      </c:spPr>
    </c:plotArea>
    <c:legend>
      <c:legendPos val="b"/>
      <c:layout>
        <c:manualLayout>
          <c:xMode val="edge"/>
          <c:yMode val="edge"/>
          <c:x val="0.41748480394833715"/>
          <c:y val="0.92761697113019193"/>
          <c:w val="0.17701822337278358"/>
          <c:h val="5.9785313205940084E-2"/>
        </c:manualLayout>
      </c:layout>
      <c:overlay val="0"/>
      <c:txPr>
        <a:bodyPr/>
        <a:lstStyle/>
        <a:p>
          <a:pPr>
            <a:defRPr sz="1600">
              <a:solidFill>
                <a:schemeClr val="accent5"/>
              </a:solidFill>
            </a:defRPr>
          </a:pPr>
          <a:endParaRPr lang="en-US"/>
        </a:p>
      </c:txPr>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997803362979161"/>
          <c:y val="0.17783415929976035"/>
          <c:w val="0.7801779334459914"/>
          <c:h val="0.46767574920616056"/>
        </c:manualLayout>
      </c:layout>
      <c:barChart>
        <c:barDir val="col"/>
        <c:grouping val="clustered"/>
        <c:varyColors val="0"/>
        <c:ser>
          <c:idx val="0"/>
          <c:order val="0"/>
          <c:invertIfNegative val="0"/>
          <c:cat>
            <c:strRef>
              <c:f>'[Survey of Londoners data tables (1).xlsx]21'!$C$103:$C$113</c:f>
              <c:strCache>
                <c:ptCount val="11"/>
                <c:pt idx="0">
                  <c:v>Barnet and Camden</c:v>
                </c:pt>
                <c:pt idx="1">
                  <c:v>Bexley and Bromley</c:v>
                </c:pt>
                <c:pt idx="2">
                  <c:v>Brent and Harrow</c:v>
                </c:pt>
                <c:pt idx="3">
                  <c:v>City and East</c:v>
                </c:pt>
                <c:pt idx="4">
                  <c:v>Croydon and Sutton</c:v>
                </c:pt>
                <c:pt idx="5">
                  <c:v>Ealing and Hillingdon</c:v>
                </c:pt>
                <c:pt idx="6">
                  <c:v>Enfield and Haringey</c:v>
                </c:pt>
                <c:pt idx="7">
                  <c:v>Greenwich and Lewisham</c:v>
                </c:pt>
                <c:pt idx="8">
                  <c:v>Havering and Redbridge</c:v>
                </c:pt>
                <c:pt idx="9">
                  <c:v>Lambeth and Southwark</c:v>
                </c:pt>
                <c:pt idx="10">
                  <c:v>Merton and Wandsworth</c:v>
                </c:pt>
              </c:strCache>
            </c:strRef>
          </c:cat>
          <c:val>
            <c:numRef>
              <c:f>'[Survey of Londoners data tables (1).xlsx]21'!$D$103:$D$113</c:f>
              <c:numCache>
                <c:formatCode>General</c:formatCode>
                <c:ptCount val="11"/>
              </c:numCache>
            </c:numRef>
          </c:val>
          <c:extLst xmlns:c16r2="http://schemas.microsoft.com/office/drawing/2015/06/chart">
            <c:ext xmlns:c16="http://schemas.microsoft.com/office/drawing/2014/chart" uri="{C3380CC4-5D6E-409C-BE32-E72D297353CC}">
              <c16:uniqueId val="{00000000-783E-4883-B626-F650776EDD3E}"/>
            </c:ext>
          </c:extLst>
        </c:ser>
        <c:ser>
          <c:idx val="1"/>
          <c:order val="1"/>
          <c:spPr>
            <a:solidFill>
              <a:schemeClr val="accent2"/>
            </a:solidFill>
          </c:spPr>
          <c:invertIfNegative val="0"/>
          <c:dPt>
            <c:idx val="0"/>
            <c:invertIfNegative val="0"/>
            <c:bubble3D val="0"/>
            <c:extLst xmlns:c16r2="http://schemas.microsoft.com/office/drawing/2015/06/chart">
              <c:ext xmlns:c16="http://schemas.microsoft.com/office/drawing/2014/chart" uri="{C3380CC4-5D6E-409C-BE32-E72D297353CC}">
                <c16:uniqueId val="{00000001-363B-4B8A-AB57-6E6BBD974B63}"/>
              </c:ext>
            </c:extLst>
          </c:dPt>
          <c:dPt>
            <c:idx val="6"/>
            <c:invertIfNegative val="0"/>
            <c:bubble3D val="0"/>
            <c:extLst xmlns:c16r2="http://schemas.microsoft.com/office/drawing/2015/06/chart">
              <c:ext xmlns:c16="http://schemas.microsoft.com/office/drawing/2014/chart" uri="{C3380CC4-5D6E-409C-BE32-E72D297353CC}">
                <c16:uniqueId val="{00000000-363B-4B8A-AB57-6E6BBD974B63}"/>
              </c:ext>
            </c:extLst>
          </c:dPt>
          <c:cat>
            <c:strRef>
              <c:f>'[Survey of Londoners data tables (1).xlsx]21'!$C$103:$C$113</c:f>
              <c:strCache>
                <c:ptCount val="11"/>
                <c:pt idx="0">
                  <c:v>Barnet and Camden</c:v>
                </c:pt>
                <c:pt idx="1">
                  <c:v>Bexley and Bromley</c:v>
                </c:pt>
                <c:pt idx="2">
                  <c:v>Brent and Harrow</c:v>
                </c:pt>
                <c:pt idx="3">
                  <c:v>City and East</c:v>
                </c:pt>
                <c:pt idx="4">
                  <c:v>Croydon and Sutton</c:v>
                </c:pt>
                <c:pt idx="5">
                  <c:v>Ealing and Hillingdon</c:v>
                </c:pt>
                <c:pt idx="6">
                  <c:v>Enfield and Haringey</c:v>
                </c:pt>
                <c:pt idx="7">
                  <c:v>Greenwich and Lewisham</c:v>
                </c:pt>
                <c:pt idx="8">
                  <c:v>Havering and Redbridge</c:v>
                </c:pt>
                <c:pt idx="9">
                  <c:v>Lambeth and Southwark</c:v>
                </c:pt>
                <c:pt idx="10">
                  <c:v>Merton and Wandsworth</c:v>
                </c:pt>
              </c:strCache>
            </c:strRef>
          </c:cat>
          <c:val>
            <c:numRef>
              <c:f>'[Survey of Londoners data tables (1).xlsx]21'!$E$103:$E$113</c:f>
              <c:numCache>
                <c:formatCode>0</c:formatCode>
                <c:ptCount val="11"/>
                <c:pt idx="0">
                  <c:v>5.1229107215255931</c:v>
                </c:pt>
                <c:pt idx="1">
                  <c:v>5.0489648133300431</c:v>
                </c:pt>
                <c:pt idx="2">
                  <c:v>6.5777210062660458</c:v>
                </c:pt>
                <c:pt idx="3">
                  <c:v>10.476664838109341</c:v>
                </c:pt>
                <c:pt idx="4">
                  <c:v>6.296059938736855</c:v>
                </c:pt>
                <c:pt idx="5">
                  <c:v>6.0144116197674489</c:v>
                </c:pt>
                <c:pt idx="6">
                  <c:v>9.0818266008967168</c:v>
                </c:pt>
                <c:pt idx="7">
                  <c:v>10.880750534555204</c:v>
                </c:pt>
                <c:pt idx="8">
                  <c:v>6.358302015955525</c:v>
                </c:pt>
                <c:pt idx="9">
                  <c:v>9.2802644608494305</c:v>
                </c:pt>
                <c:pt idx="10">
                  <c:v>2.8695666757106277</c:v>
                </c:pt>
              </c:numCache>
            </c:numRef>
          </c:val>
          <c:extLst xmlns:c16r2="http://schemas.microsoft.com/office/drawing/2015/06/chart">
            <c:ext xmlns:c16="http://schemas.microsoft.com/office/drawing/2014/chart" uri="{C3380CC4-5D6E-409C-BE32-E72D297353CC}">
              <c16:uniqueId val="{00000001-783E-4883-B626-F650776EDD3E}"/>
            </c:ext>
          </c:extLst>
        </c:ser>
        <c:dLbls>
          <c:showLegendKey val="0"/>
          <c:showVal val="0"/>
          <c:showCatName val="0"/>
          <c:showSerName val="0"/>
          <c:showPercent val="0"/>
          <c:showBubbleSize val="0"/>
        </c:dLbls>
        <c:gapWidth val="50"/>
        <c:axId val="132653824"/>
        <c:axId val="132655360"/>
      </c:barChart>
      <c:catAx>
        <c:axId val="132653824"/>
        <c:scaling>
          <c:orientation val="minMax"/>
        </c:scaling>
        <c:delete val="0"/>
        <c:axPos val="b"/>
        <c:numFmt formatCode="General" sourceLinked="0"/>
        <c:majorTickMark val="out"/>
        <c:minorTickMark val="none"/>
        <c:tickLblPos val="nextTo"/>
        <c:crossAx val="132655360"/>
        <c:crosses val="autoZero"/>
        <c:auto val="1"/>
        <c:lblAlgn val="ctr"/>
        <c:lblOffset val="100"/>
        <c:noMultiLvlLbl val="0"/>
      </c:catAx>
      <c:valAx>
        <c:axId val="132655360"/>
        <c:scaling>
          <c:orientation val="minMax"/>
        </c:scaling>
        <c:delete val="0"/>
        <c:axPos val="l"/>
        <c:majorGridlines/>
        <c:title>
          <c:tx>
            <c:rich>
              <a:bodyPr/>
              <a:lstStyle/>
              <a:p>
                <a:pPr>
                  <a:defRPr/>
                </a:pPr>
                <a:r>
                  <a:rPr lang="en-GB" dirty="0"/>
                  <a:t>Percent (%)</a:t>
                </a:r>
              </a:p>
            </c:rich>
          </c:tx>
          <c:layout>
            <c:manualLayout>
              <c:xMode val="edge"/>
              <c:yMode val="edge"/>
              <c:x val="4.5424046450979132E-2"/>
              <c:y val="0.32504622502261654"/>
            </c:manualLayout>
          </c:layout>
          <c:overlay val="0"/>
        </c:title>
        <c:numFmt formatCode="General" sourceLinked="1"/>
        <c:majorTickMark val="out"/>
        <c:minorTickMark val="none"/>
        <c:tickLblPos val="nextTo"/>
        <c:crossAx val="132653824"/>
        <c:crosses val="autoZero"/>
        <c:crossBetween val="between"/>
      </c:valAx>
      <c:spPr>
        <a:ln w="57150">
          <a:noFill/>
        </a:ln>
      </c:spPr>
    </c:plotArea>
    <c:plotVisOnly val="1"/>
    <c:dispBlanksAs val="gap"/>
    <c:showDLblsOverMax val="0"/>
  </c:chart>
  <c:spPr>
    <a:ln w="57150">
      <a:solidFill>
        <a:schemeClr val="bg1"/>
      </a:solidFill>
    </a:ln>
  </c:sp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0.08771</cdr:x>
      <cdr:y>0.00789</cdr:y>
    </cdr:from>
    <cdr:to>
      <cdr:x>0.87719</cdr:x>
      <cdr:y>0.08929</cdr:y>
    </cdr:to>
    <cdr:sp macro="" textlink="">
      <cdr:nvSpPr>
        <cdr:cNvPr id="2" name="Rectangle 1"/>
        <cdr:cNvSpPr/>
      </cdr:nvSpPr>
      <cdr:spPr>
        <a:xfrm xmlns:a="http://schemas.openxmlformats.org/drawingml/2006/main">
          <a:off x="720044" y="31811"/>
          <a:ext cx="6480756" cy="328230"/>
        </a:xfrm>
        <a:prstGeom xmlns:a="http://schemas.openxmlformats.org/drawingml/2006/main" prst="rect">
          <a:avLst/>
        </a:prstGeom>
        <a:solidFill xmlns:a="http://schemas.openxmlformats.org/drawingml/2006/main">
          <a:schemeClr val="accent3">
            <a:lumMod val="40000"/>
            <a:lumOff val="60000"/>
          </a:schemeClr>
        </a:solidFill>
        <a:ln xmlns:a="http://schemas.openxmlformats.org/drawingml/2006/main">
          <a:solidFill>
            <a:schemeClr val="accent3">
              <a:lumMod val="75000"/>
            </a:schemeClr>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r>
            <a:rPr lang="en-US" sz="1600" dirty="0">
              <a:solidFill>
                <a:schemeClr val="tx1">
                  <a:lumMod val="95000"/>
                  <a:lumOff val="5000"/>
                </a:schemeClr>
              </a:solidFill>
            </a:rPr>
            <a:t>Per cent of households with household bills arrears GLA 2018-19</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6411"/>
          </a:xfrm>
          <a:prstGeom prst="rect">
            <a:avLst/>
          </a:prstGeom>
        </p:spPr>
        <p:txBody>
          <a:bodyPr vert="horz" lIns="96516" tIns="48259" rIns="96516" bIns="48259" rtlCol="0"/>
          <a:lstStyle>
            <a:lvl1pPr algn="l">
              <a:defRPr sz="1300"/>
            </a:lvl1pPr>
          </a:lstStyle>
          <a:p>
            <a:endParaRPr lang="en-GB" dirty="0"/>
          </a:p>
        </p:txBody>
      </p:sp>
      <p:sp>
        <p:nvSpPr>
          <p:cNvPr id="3" name="Date Placeholder 2"/>
          <p:cNvSpPr>
            <a:spLocks noGrp="1"/>
          </p:cNvSpPr>
          <p:nvPr>
            <p:ph type="dt" idx="1"/>
          </p:nvPr>
        </p:nvSpPr>
        <p:spPr>
          <a:xfrm>
            <a:off x="3850443" y="0"/>
            <a:ext cx="2945659" cy="496411"/>
          </a:xfrm>
          <a:prstGeom prst="rect">
            <a:avLst/>
          </a:prstGeom>
        </p:spPr>
        <p:txBody>
          <a:bodyPr vert="horz" lIns="96516" tIns="48259" rIns="96516" bIns="48259" rtlCol="0"/>
          <a:lstStyle>
            <a:lvl1pPr algn="r">
              <a:defRPr sz="1300"/>
            </a:lvl1pPr>
          </a:lstStyle>
          <a:p>
            <a:fld id="{32B44091-A4D1-4654-AD67-10CC05CE485F}" type="datetimeFigureOut">
              <a:rPr lang="en-GB" smtClean="0"/>
              <a:t>08/10/2019</a:t>
            </a:fld>
            <a:endParaRPr lang="en-GB"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6516" tIns="48259" rIns="96516" bIns="48259" rtlCol="0" anchor="ctr"/>
          <a:lstStyle/>
          <a:p>
            <a:endParaRPr lang="en-GB" dirty="0"/>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6516" tIns="48259" rIns="96516" bIns="4825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1" y="9430091"/>
            <a:ext cx="2945659" cy="496411"/>
          </a:xfrm>
          <a:prstGeom prst="rect">
            <a:avLst/>
          </a:prstGeom>
        </p:spPr>
        <p:txBody>
          <a:bodyPr vert="horz" lIns="96516" tIns="48259" rIns="96516" bIns="48259" rtlCol="0" anchor="b"/>
          <a:lstStyle>
            <a:lvl1pPr algn="l">
              <a:defRPr sz="1300"/>
            </a:lvl1pPr>
          </a:lstStyle>
          <a:p>
            <a:endParaRPr lang="en-GB" dirty="0"/>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6516" tIns="48259" rIns="96516" bIns="48259" rtlCol="0" anchor="b"/>
          <a:lstStyle>
            <a:lvl1pPr algn="r">
              <a:defRPr sz="1300"/>
            </a:lvl1pPr>
          </a:lstStyle>
          <a:p>
            <a:fld id="{5EF00A87-77B9-4372-8F89-E17ACE83D287}" type="slidenum">
              <a:rPr lang="en-GB" smtClean="0"/>
              <a:t>‹#›</a:t>
            </a:fld>
            <a:endParaRPr lang="en-GB" dirty="0"/>
          </a:p>
        </p:txBody>
      </p:sp>
    </p:spTree>
    <p:extLst>
      <p:ext uri="{BB962C8B-B14F-4D97-AF65-F5344CB8AC3E}">
        <p14:creationId xmlns:p14="http://schemas.microsoft.com/office/powerpoint/2010/main" val="441084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healthylondon.org/resource/2017-cancer-prevalence-dashboard/"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s3-eu-west-1.amazonaws.com/londondatastore-upload/postcode_sectors_combined_2011_A4_v2ii.png"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www.breastcancercare.org.uk/get-involved/social-events/black-women-rising" TargetMode="External"/><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www.ncpes.co.uk/reports/2017-reports/local-reports-2/cancer-alliances/4001-national-cancer-vanguard-north-central-and-north-east-london-2017-ncpes-report-e57000002/file"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ww.quality-health.co.uk/surveys/national-cancer-patient-experience-survey"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www.nhs.uk/conditions/complementary-and-alternative-medicine/" TargetMode="External"/><Relationship Id="rId2" Type="http://schemas.openxmlformats.org/officeDocument/2006/relationships/slide" Target="../slides/slide11.xml"/><Relationship Id="rId1" Type="http://schemas.openxmlformats.org/officeDocument/2006/relationships/notesMaster" Target="../notesMasters/notesMaster1.xml"/><Relationship Id="rId5" Type="http://schemas.openxmlformats.org/officeDocument/2006/relationships/hyperlink" Target="https://www.macmillan.org.uk/information-and-support/coping/complementary-therapies/complementary-therapies-explained" TargetMode="External"/><Relationship Id="rId4" Type="http://schemas.openxmlformats.org/officeDocument/2006/relationships/hyperlink" Target="https://www.macmillan.org.uk/information-and-support/coping/complementary-therapies/complementary-therapies-explained/complementary-therapies-our-position.html"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file:///C:\Users\lannik\Downloads\Commissioning%20guidance%20lymphoedema%20August%202016%20(1).pdf"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u="sng" kern="1200" dirty="0" smtClean="0">
                <a:solidFill>
                  <a:schemeClr val="tx1"/>
                </a:solidFill>
                <a:effectLst/>
                <a:latin typeface="+mn-lt"/>
                <a:ea typeface="+mn-ea"/>
                <a:cs typeface="+mn-cs"/>
                <a:hlinkClick r:id="rId3"/>
              </a:rPr>
              <a:t>https://www.healthylondon.org/resource/2017-cancer-prevalence-dashboard/</a:t>
            </a:r>
            <a:endParaRPr lang="en-GB" sz="1200" kern="1200" dirty="0" smtClean="0">
              <a:solidFill>
                <a:schemeClr val="tx1"/>
              </a:solidFill>
              <a:effectLst/>
              <a:latin typeface="+mn-lt"/>
              <a:ea typeface="+mn-ea"/>
              <a:cs typeface="+mn-cs"/>
            </a:endParaRPr>
          </a:p>
          <a:p>
            <a:r>
              <a:rPr lang="en-GB" dirty="0" smtClean="0"/>
              <a:t>Interactive prevalence tool </a:t>
            </a:r>
            <a:r>
              <a:rPr lang="en-GB" smtClean="0"/>
              <a:t>for London </a:t>
            </a:r>
            <a:endParaRPr lang="en-GB" dirty="0"/>
          </a:p>
        </p:txBody>
      </p:sp>
      <p:sp>
        <p:nvSpPr>
          <p:cNvPr id="4" name="Slide Number Placeholder 3"/>
          <p:cNvSpPr>
            <a:spLocks noGrp="1"/>
          </p:cNvSpPr>
          <p:nvPr>
            <p:ph type="sldNum" sz="quarter" idx="10"/>
          </p:nvPr>
        </p:nvSpPr>
        <p:spPr/>
        <p:txBody>
          <a:bodyPr/>
          <a:lstStyle/>
          <a:p>
            <a:fld id="{5EF00A87-77B9-4372-8F89-E17ACE83D287}" type="slidenum">
              <a:rPr lang="en-GB" smtClean="0"/>
              <a:t>3</a:t>
            </a:fld>
            <a:endParaRPr lang="en-GB" dirty="0"/>
          </a:p>
        </p:txBody>
      </p:sp>
    </p:spTree>
    <p:extLst>
      <p:ext uri="{BB962C8B-B14F-4D97-AF65-F5344CB8AC3E}">
        <p14:creationId xmlns:p14="http://schemas.microsoft.com/office/powerpoint/2010/main" val="35936345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hlinkClick r:id="rId3"/>
              </a:rPr>
              <a:t>https://s3-eu-west-1.amazonaws.com/londondatastore-upload/postcode_sectors_combined_2011_A4_v2ii.png</a:t>
            </a:r>
            <a:endParaRPr lang="en-GB" dirty="0"/>
          </a:p>
          <a:p>
            <a:endParaRPr lang="en-GB" dirty="0"/>
          </a:p>
        </p:txBody>
      </p:sp>
      <p:sp>
        <p:nvSpPr>
          <p:cNvPr id="4" name="Slide Number Placeholder 3"/>
          <p:cNvSpPr>
            <a:spLocks noGrp="1"/>
          </p:cNvSpPr>
          <p:nvPr>
            <p:ph type="sldNum" sz="quarter" idx="10"/>
          </p:nvPr>
        </p:nvSpPr>
        <p:spPr/>
        <p:txBody>
          <a:bodyPr/>
          <a:lstStyle/>
          <a:p>
            <a:fld id="{37087796-AC91-41CF-A4BA-0E81A50F53BF}" type="slidenum">
              <a:rPr lang="en-GB" smtClean="0"/>
              <a:t>14</a:t>
            </a:fld>
            <a:endParaRPr lang="en-GB"/>
          </a:p>
        </p:txBody>
      </p:sp>
    </p:spTree>
    <p:extLst>
      <p:ext uri="{BB962C8B-B14F-4D97-AF65-F5344CB8AC3E}">
        <p14:creationId xmlns:p14="http://schemas.microsoft.com/office/powerpoint/2010/main" val="184556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NLAP Model Macmillan Glasgow</a:t>
            </a:r>
            <a:endParaRPr lang="en-GB" dirty="0"/>
          </a:p>
        </p:txBody>
      </p:sp>
      <p:sp>
        <p:nvSpPr>
          <p:cNvPr id="4" name="Slide Number Placeholder 3"/>
          <p:cNvSpPr>
            <a:spLocks noGrp="1"/>
          </p:cNvSpPr>
          <p:nvPr>
            <p:ph type="sldNum" sz="quarter" idx="10"/>
          </p:nvPr>
        </p:nvSpPr>
        <p:spPr/>
        <p:txBody>
          <a:bodyPr/>
          <a:lstStyle/>
          <a:p>
            <a:fld id="{5EF00A87-77B9-4372-8F89-E17ACE83D287}" type="slidenum">
              <a:rPr lang="en-GB" smtClean="0"/>
              <a:t>15</a:t>
            </a:fld>
            <a:endParaRPr lang="en-GB" dirty="0"/>
          </a:p>
        </p:txBody>
      </p:sp>
    </p:spTree>
    <p:extLst>
      <p:ext uri="{BB962C8B-B14F-4D97-AF65-F5344CB8AC3E}">
        <p14:creationId xmlns:p14="http://schemas.microsoft.com/office/powerpoint/2010/main" val="9709909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hlinkClick r:id="rId3"/>
              </a:rPr>
              <a:t>https://www.breastcancercare.org.uk/get-involved/social-events/black-women-rising</a:t>
            </a:r>
            <a:endParaRPr lang="en-GB" dirty="0" smtClean="0"/>
          </a:p>
          <a:p>
            <a:r>
              <a:rPr lang="en-GB" dirty="0" smtClean="0"/>
              <a:t>Black women rising event March 28,</a:t>
            </a:r>
            <a:r>
              <a:rPr lang="en-GB" baseline="0" dirty="0" smtClean="0"/>
              <a:t> 2019 </a:t>
            </a:r>
            <a:r>
              <a:rPr lang="en-GB" baseline="0" smtClean="0"/>
              <a:t>in Peckham</a:t>
            </a:r>
            <a:endParaRPr lang="en-GB"/>
          </a:p>
        </p:txBody>
      </p:sp>
      <p:sp>
        <p:nvSpPr>
          <p:cNvPr id="4" name="Slide Number Placeholder 3"/>
          <p:cNvSpPr>
            <a:spLocks noGrp="1"/>
          </p:cNvSpPr>
          <p:nvPr>
            <p:ph type="sldNum" sz="quarter" idx="10"/>
          </p:nvPr>
        </p:nvSpPr>
        <p:spPr/>
        <p:txBody>
          <a:bodyPr/>
          <a:lstStyle/>
          <a:p>
            <a:fld id="{5EF00A87-77B9-4372-8F89-E17ACE83D287}" type="slidenum">
              <a:rPr lang="en-GB" smtClean="0"/>
              <a:t>16</a:t>
            </a:fld>
            <a:endParaRPr lang="en-GB" dirty="0"/>
          </a:p>
        </p:txBody>
      </p:sp>
    </p:spTree>
    <p:extLst>
      <p:ext uri="{BB962C8B-B14F-4D97-AF65-F5344CB8AC3E}">
        <p14:creationId xmlns:p14="http://schemas.microsoft.com/office/powerpoint/2010/main" val="39392654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smtClean="0"/>
              <a:t>Personalised care London picture </a:t>
            </a:r>
          </a:p>
          <a:p>
            <a:r>
              <a:rPr lang="en-GB" sz="1200" dirty="0" smtClean="0"/>
              <a:t>Why are inequalities in personalised care important?</a:t>
            </a:r>
          </a:p>
          <a:p>
            <a:r>
              <a:rPr lang="en-GB" sz="1200" dirty="0" smtClean="0"/>
              <a:t>What do cancer patients think? </a:t>
            </a:r>
          </a:p>
          <a:p>
            <a:r>
              <a:rPr lang="en-GB" sz="1200" dirty="0" smtClean="0"/>
              <a:t>What should the pathway look like?</a:t>
            </a:r>
          </a:p>
          <a:p>
            <a:r>
              <a:rPr lang="en-GB" sz="1200" dirty="0" smtClean="0"/>
              <a:t>	Key milestones</a:t>
            </a:r>
          </a:p>
          <a:p>
            <a:r>
              <a:rPr lang="en-GB" sz="1200" dirty="0" smtClean="0"/>
              <a:t>	Care plans</a:t>
            </a:r>
          </a:p>
          <a:p>
            <a:r>
              <a:rPr lang="en-GB" sz="1200" dirty="0" smtClean="0"/>
              <a:t>	Primary care (training gaps, registers, structured approach)</a:t>
            </a:r>
          </a:p>
          <a:p>
            <a:r>
              <a:rPr lang="en-GB" sz="1200" dirty="0" smtClean="0"/>
              <a:t>	comorbidity</a:t>
            </a:r>
          </a:p>
          <a:p>
            <a:r>
              <a:rPr lang="en-GB" sz="1200" dirty="0" smtClean="0"/>
              <a:t>Rehabilitation services in London for cancer </a:t>
            </a:r>
          </a:p>
          <a:p>
            <a:r>
              <a:rPr lang="en-GB" sz="1200" dirty="0" smtClean="0"/>
              <a:t>	Variation in access to psycho-oncology support</a:t>
            </a:r>
          </a:p>
          <a:p>
            <a:r>
              <a:rPr lang="en-GB" sz="1200" dirty="0" smtClean="0"/>
              <a:t>	Variation in access to </a:t>
            </a:r>
            <a:r>
              <a:rPr lang="en-GB" sz="1200" dirty="0" err="1" smtClean="0"/>
              <a:t>lymphoedema</a:t>
            </a:r>
            <a:r>
              <a:rPr lang="en-GB" sz="1200" dirty="0" smtClean="0"/>
              <a:t> services </a:t>
            </a:r>
          </a:p>
          <a:p>
            <a:r>
              <a:rPr lang="en-GB" sz="1200" dirty="0" smtClean="0"/>
              <a:t>	Social care needs and cancer </a:t>
            </a:r>
          </a:p>
          <a:p>
            <a:r>
              <a:rPr lang="en-GB" sz="1200" dirty="0" smtClean="0"/>
              <a:t>	Debt and cancer </a:t>
            </a:r>
          </a:p>
          <a:p>
            <a:r>
              <a:rPr lang="en-GB" sz="1200" dirty="0" smtClean="0"/>
              <a:t>	Wigs and prostheses</a:t>
            </a:r>
          </a:p>
          <a:p>
            <a:r>
              <a:rPr lang="en-GB" sz="1200" dirty="0" smtClean="0"/>
              <a:t>New quality of life metrics for cancer (NHSE)</a:t>
            </a:r>
          </a:p>
          <a:p>
            <a:endParaRPr lang="en-GB" dirty="0"/>
          </a:p>
        </p:txBody>
      </p:sp>
      <p:sp>
        <p:nvSpPr>
          <p:cNvPr id="4" name="Slide Number Placeholder 3"/>
          <p:cNvSpPr>
            <a:spLocks noGrp="1"/>
          </p:cNvSpPr>
          <p:nvPr>
            <p:ph type="sldNum" sz="quarter" idx="10"/>
          </p:nvPr>
        </p:nvSpPr>
        <p:spPr/>
        <p:txBody>
          <a:bodyPr/>
          <a:lstStyle/>
          <a:p>
            <a:fld id="{5EF00A87-77B9-4372-8F89-E17ACE83D287}" type="slidenum">
              <a:rPr lang="en-GB" smtClean="0"/>
              <a:t>18</a:t>
            </a:fld>
            <a:endParaRPr lang="en-GB" dirty="0"/>
          </a:p>
        </p:txBody>
      </p:sp>
    </p:spTree>
    <p:extLst>
      <p:ext uri="{BB962C8B-B14F-4D97-AF65-F5344CB8AC3E}">
        <p14:creationId xmlns:p14="http://schemas.microsoft.com/office/powerpoint/2010/main" val="23818185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u="none" strike="noStrike" kern="1200" baseline="0" dirty="0" smtClean="0">
                <a:solidFill>
                  <a:schemeClr val="tx1"/>
                </a:solidFill>
                <a:latin typeface="+mn-lt"/>
                <a:ea typeface="+mn-ea"/>
                <a:cs typeface="+mn-cs"/>
              </a:rPr>
              <a:t>Quality Health. 2017. National Cancer Patient Experience Survey 2018. http://www.ncpes.co.uk/reports/2017-</a:t>
            </a:r>
          </a:p>
          <a:p>
            <a:r>
              <a:rPr lang="en-GB" sz="1200" b="0" i="0" u="none" strike="noStrike" kern="1200" baseline="0" dirty="0" smtClean="0">
                <a:solidFill>
                  <a:schemeClr val="tx1"/>
                </a:solidFill>
                <a:latin typeface="+mn-lt"/>
                <a:ea typeface="+mn-ea"/>
                <a:cs typeface="+mn-cs"/>
              </a:rPr>
              <a:t>reports/national-reports- 2http://www.ncpes.co.uk/reports/2017-reports/national-reports-2</a:t>
            </a:r>
          </a:p>
          <a:p>
            <a:r>
              <a:rPr lang="en-GB" sz="1200" b="0" i="0" u="none" strike="noStrike" kern="1200" baseline="0" dirty="0" smtClean="0">
                <a:solidFill>
                  <a:schemeClr val="tx1"/>
                </a:solidFill>
                <a:latin typeface="+mn-lt"/>
                <a:ea typeface="+mn-ea"/>
                <a:cs typeface="+mn-cs"/>
              </a:rPr>
              <a:t>5. Quality Health. 2017. National Cancer Patient Experience Survey 2018. http://www.ncpes.co.uk/reports/2017-</a:t>
            </a:r>
          </a:p>
          <a:p>
            <a:r>
              <a:rPr lang="en-GB" sz="1200" b="0" i="0" u="none" strike="noStrike" kern="1200" baseline="0" dirty="0" smtClean="0">
                <a:solidFill>
                  <a:schemeClr val="tx1"/>
                </a:solidFill>
                <a:latin typeface="+mn-lt"/>
                <a:ea typeface="+mn-ea"/>
                <a:cs typeface="+mn-cs"/>
              </a:rPr>
              <a:t>reports/national-reports-2</a:t>
            </a:r>
          </a:p>
          <a:p>
            <a:endParaRPr lang="en-GB" sz="1200" b="0" i="0" u="none" strike="noStrike" kern="1200" baseline="0" dirty="0" smtClean="0">
              <a:solidFill>
                <a:schemeClr val="tx1"/>
              </a:solidFill>
              <a:latin typeface="+mn-lt"/>
              <a:ea typeface="+mn-ea"/>
              <a:cs typeface="+mn-cs"/>
            </a:endParaRPr>
          </a:p>
          <a:p>
            <a:r>
              <a:rPr lang="en-GB" sz="1200" b="0" i="0" u="none" strike="noStrike" kern="1200" baseline="0" dirty="0" smtClean="0">
                <a:solidFill>
                  <a:schemeClr val="tx1"/>
                </a:solidFill>
                <a:latin typeface="+mn-lt"/>
                <a:ea typeface="+mn-ea"/>
                <a:cs typeface="+mn-cs"/>
              </a:rPr>
              <a:t>From Macmillan report on inequalities </a:t>
            </a:r>
          </a:p>
          <a:p>
            <a:endParaRPr lang="en-GB" dirty="0"/>
          </a:p>
        </p:txBody>
      </p:sp>
      <p:sp>
        <p:nvSpPr>
          <p:cNvPr id="4" name="Slide Number Placeholder 3"/>
          <p:cNvSpPr>
            <a:spLocks noGrp="1"/>
          </p:cNvSpPr>
          <p:nvPr>
            <p:ph type="sldNum" sz="quarter" idx="10"/>
          </p:nvPr>
        </p:nvSpPr>
        <p:spPr/>
        <p:txBody>
          <a:bodyPr/>
          <a:lstStyle/>
          <a:p>
            <a:fld id="{5EF00A87-77B9-4372-8F89-E17ACE83D287}" type="slidenum">
              <a:rPr lang="en-GB" smtClean="0"/>
              <a:t>4</a:t>
            </a:fld>
            <a:endParaRPr lang="en-GB" dirty="0"/>
          </a:p>
        </p:txBody>
      </p:sp>
    </p:spTree>
    <p:extLst>
      <p:ext uri="{BB962C8B-B14F-4D97-AF65-F5344CB8AC3E}">
        <p14:creationId xmlns:p14="http://schemas.microsoft.com/office/powerpoint/2010/main" val="25692326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hlinkClick r:id="rId3"/>
              </a:rPr>
              <a:t>http://www.ncpes.co.uk/reports/2017-reports/local-reports-2/cancer-alliances/4001-national-cancer-vanguard-north-central-and-north-east-london-2017-ncpes-report-e57000002/file</a:t>
            </a:r>
            <a:endParaRPr lang="en-GB" dirty="0" smtClean="0"/>
          </a:p>
          <a:p>
            <a:r>
              <a:rPr lang="en-GB" dirty="0" smtClean="0"/>
              <a:t>NCPES 2017</a:t>
            </a:r>
            <a:endParaRPr lang="en-GB" dirty="0"/>
          </a:p>
        </p:txBody>
      </p:sp>
      <p:sp>
        <p:nvSpPr>
          <p:cNvPr id="4" name="Slide Number Placeholder 3"/>
          <p:cNvSpPr>
            <a:spLocks noGrp="1"/>
          </p:cNvSpPr>
          <p:nvPr>
            <p:ph type="sldNum" sz="quarter" idx="10"/>
          </p:nvPr>
        </p:nvSpPr>
        <p:spPr/>
        <p:txBody>
          <a:bodyPr/>
          <a:lstStyle/>
          <a:p>
            <a:fld id="{5EF00A87-77B9-4372-8F89-E17ACE83D287}" type="slidenum">
              <a:rPr lang="en-GB" smtClean="0"/>
              <a:t>5</a:t>
            </a:fld>
            <a:endParaRPr lang="en-GB" dirty="0"/>
          </a:p>
        </p:txBody>
      </p:sp>
    </p:spTree>
    <p:extLst>
      <p:ext uri="{BB962C8B-B14F-4D97-AF65-F5344CB8AC3E}">
        <p14:creationId xmlns:p14="http://schemas.microsoft.com/office/powerpoint/2010/main" val="40036628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In order to use Holistic Needs Assessments to identify issues and meet needs we need to first ensure high quality assessments are taking place in an equitable way. </a:t>
            </a:r>
          </a:p>
          <a:p>
            <a:r>
              <a:rPr lang="en-GB" sz="1200" kern="1200" dirty="0" smtClean="0">
                <a:solidFill>
                  <a:schemeClr val="tx1"/>
                </a:solidFill>
                <a:effectLst/>
                <a:latin typeface="+mn-lt"/>
                <a:ea typeface="+mn-ea"/>
                <a:cs typeface="+mn-cs"/>
              </a:rPr>
              <a:t>“Macmillan welcomes the LTP’s commitment to delivering personalised care to everyone diagnosed with cancer by 2021 (including a needs assessment, care plan and information and support on health and wellbeing, along with access to a Clinical Nurse Specialist or other supporter worker), and to put stratified follow-up pathways in place for clinically appropriate cancers by 2023.” Macmillan response to the NHS Long term plan</a:t>
            </a:r>
            <a:endParaRPr lang="en-GB" dirty="0"/>
          </a:p>
        </p:txBody>
      </p:sp>
      <p:sp>
        <p:nvSpPr>
          <p:cNvPr id="4" name="Slide Number Placeholder 3"/>
          <p:cNvSpPr>
            <a:spLocks noGrp="1"/>
          </p:cNvSpPr>
          <p:nvPr>
            <p:ph type="sldNum" sz="quarter" idx="10"/>
          </p:nvPr>
        </p:nvSpPr>
        <p:spPr/>
        <p:txBody>
          <a:bodyPr/>
          <a:lstStyle/>
          <a:p>
            <a:fld id="{5EF00A87-77B9-4372-8F89-E17ACE83D287}" type="slidenum">
              <a:rPr lang="en-GB" smtClean="0"/>
              <a:t>7</a:t>
            </a:fld>
            <a:endParaRPr lang="en-GB" dirty="0"/>
          </a:p>
        </p:txBody>
      </p:sp>
    </p:spTree>
    <p:extLst>
      <p:ext uri="{BB962C8B-B14F-4D97-AF65-F5344CB8AC3E}">
        <p14:creationId xmlns:p14="http://schemas.microsoft.com/office/powerpoint/2010/main" val="29908768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hlinkClick r:id="rId3"/>
              </a:rPr>
              <a:t>https://www.quality-health.co.uk/surveys/national-cancer-patie</a:t>
            </a:r>
          </a:p>
          <a:p>
            <a:r>
              <a:rPr lang="en-GB" dirty="0" err="1" smtClean="0">
                <a:hlinkClick r:id="rId3"/>
              </a:rPr>
              <a:t>nt</a:t>
            </a:r>
            <a:r>
              <a:rPr lang="en-GB" dirty="0" smtClean="0">
                <a:hlinkClick r:id="rId3"/>
              </a:rPr>
              <a:t>-experience-survey</a:t>
            </a:r>
            <a:endParaRPr lang="en-GB" dirty="0" smtClean="0"/>
          </a:p>
          <a:p>
            <a:endParaRPr lang="en-GB" dirty="0" smtClean="0"/>
          </a:p>
          <a:p>
            <a:r>
              <a:rPr lang="en-GB" dirty="0" smtClean="0"/>
              <a:t>All relates –GPs need</a:t>
            </a:r>
            <a:r>
              <a:rPr lang="en-GB" baseline="0" dirty="0" smtClean="0"/>
              <a:t> training and awareness of cancer if patients present to primary care for other issues which may be a recurrence (red flags)</a:t>
            </a:r>
            <a:endParaRPr lang="en-GB" dirty="0"/>
          </a:p>
        </p:txBody>
      </p:sp>
      <p:sp>
        <p:nvSpPr>
          <p:cNvPr id="4" name="Slide Number Placeholder 3"/>
          <p:cNvSpPr>
            <a:spLocks noGrp="1"/>
          </p:cNvSpPr>
          <p:nvPr>
            <p:ph type="sldNum" sz="quarter" idx="10"/>
          </p:nvPr>
        </p:nvSpPr>
        <p:spPr/>
        <p:txBody>
          <a:bodyPr/>
          <a:lstStyle/>
          <a:p>
            <a:fld id="{5EF00A87-77B9-4372-8F89-E17ACE83D287}" type="slidenum">
              <a:rPr lang="en-GB" smtClean="0"/>
              <a:t>9</a:t>
            </a:fld>
            <a:endParaRPr lang="en-GB" dirty="0"/>
          </a:p>
        </p:txBody>
      </p:sp>
    </p:spTree>
    <p:extLst>
      <p:ext uri="{BB962C8B-B14F-4D97-AF65-F5344CB8AC3E}">
        <p14:creationId xmlns:p14="http://schemas.microsoft.com/office/powerpoint/2010/main" val="15337658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GB" sz="1200" b="1" dirty="0" smtClean="0"/>
              <a:t>Prevalence in London by CCG and STP with </a:t>
            </a:r>
            <a:r>
              <a:rPr lang="en-GB" sz="1200" b="1" dirty="0" err="1" smtClean="0"/>
              <a:t>Charlson</a:t>
            </a:r>
            <a:r>
              <a:rPr lang="en-GB" sz="1200" b="1" dirty="0" smtClean="0"/>
              <a:t> Comorbidity Index score</a:t>
            </a:r>
            <a:r>
              <a:rPr lang="en-GB" dirty="0" smtClean="0"/>
              <a:t/>
            </a:r>
            <a:br>
              <a:rPr lang="en-GB" dirty="0" smtClean="0"/>
            </a:br>
            <a:r>
              <a:rPr lang="en-GB" sz="1200" b="1" dirty="0" smtClean="0"/>
              <a:t>Transforming Cancer Services Team</a:t>
            </a:r>
            <a:br>
              <a:rPr lang="en-GB" sz="1200" b="1" dirty="0" smtClean="0"/>
            </a:br>
            <a:r>
              <a:rPr lang="en-GB" sz="1200" b="1" dirty="0" smtClean="0"/>
              <a:t>Produced by Molly </a:t>
            </a:r>
            <a:r>
              <a:rPr lang="en-GB" sz="1200" b="1" dirty="0" err="1" smtClean="0"/>
              <a:t>Loughran</a:t>
            </a:r>
            <a:r>
              <a:rPr lang="en-GB" sz="1200" b="1" dirty="0" smtClean="0"/>
              <a:t>— molly.loughran@phe.gov.uk</a:t>
            </a:r>
          </a:p>
          <a:p>
            <a:pPr eaLnBrk="1" hangingPunct="1"/>
            <a:r>
              <a:rPr lang="en-GB" sz="1200" b="1" dirty="0" smtClean="0"/>
              <a:t>27</a:t>
            </a:r>
            <a:r>
              <a:rPr lang="en-GB" sz="1200" b="1" baseline="30000" dirty="0" smtClean="0"/>
              <a:t>nd</a:t>
            </a:r>
            <a:r>
              <a:rPr lang="en-GB" sz="1200" b="1" dirty="0" smtClean="0"/>
              <a:t> June 2017</a:t>
            </a:r>
          </a:p>
          <a:p>
            <a:pPr eaLnBrk="1" hangingPunct="1"/>
            <a:r>
              <a:rPr lang="en-GB" sz="1200" dirty="0" smtClean="0"/>
              <a:t>Measuring</a:t>
            </a:r>
            <a:r>
              <a:rPr lang="en-GB" dirty="0" smtClean="0"/>
              <a:t> </a:t>
            </a:r>
            <a:r>
              <a:rPr lang="en-GB" sz="1200" dirty="0" smtClean="0"/>
              <a:t>comorbidity is a good way to understand the complexity of medical needs faced by cancer patients. </a:t>
            </a:r>
          </a:p>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t>The </a:t>
            </a:r>
            <a:r>
              <a:rPr lang="en-GB" sz="1200" dirty="0" err="1" smtClean="0"/>
              <a:t>Charlson</a:t>
            </a:r>
            <a:r>
              <a:rPr lang="en-GB" sz="1200" dirty="0" smtClean="0"/>
              <a:t> score notes whether patients have 0, 1, 2 or 3+ comorbidities.  Study of prevalent cases in London &amp; W Essex from 2007-14 showed </a:t>
            </a:r>
            <a:r>
              <a:rPr lang="en-GB" sz="1200" b="1" dirty="0" smtClean="0"/>
              <a:t>little differences in comorbidity between different STPs.</a:t>
            </a:r>
          </a:p>
          <a:p>
            <a:pPr eaLnBrk="1" hangingPunct="1"/>
            <a:endParaRPr lang="en-GB" sz="1200" b="1" dirty="0" smtClean="0"/>
          </a:p>
          <a:p>
            <a:endParaRPr lang="en-GB" dirty="0"/>
          </a:p>
        </p:txBody>
      </p:sp>
      <p:sp>
        <p:nvSpPr>
          <p:cNvPr id="4" name="Slide Number Placeholder 3"/>
          <p:cNvSpPr>
            <a:spLocks noGrp="1"/>
          </p:cNvSpPr>
          <p:nvPr>
            <p:ph type="sldNum" sz="quarter" idx="10"/>
          </p:nvPr>
        </p:nvSpPr>
        <p:spPr/>
        <p:txBody>
          <a:bodyPr/>
          <a:lstStyle/>
          <a:p>
            <a:fld id="{5EF00A87-77B9-4372-8F89-E17ACE83D287}" type="slidenum">
              <a:rPr lang="en-GB" smtClean="0"/>
              <a:t>10</a:t>
            </a:fld>
            <a:endParaRPr lang="en-GB" dirty="0"/>
          </a:p>
        </p:txBody>
      </p:sp>
    </p:spTree>
    <p:extLst>
      <p:ext uri="{BB962C8B-B14F-4D97-AF65-F5344CB8AC3E}">
        <p14:creationId xmlns:p14="http://schemas.microsoft.com/office/powerpoint/2010/main" val="4644776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very important to make the distinction between complementary and alternative therapies. NHS Choices covers the issue here </a:t>
            </a:r>
            <a:r>
              <a:rPr lang="en-GB" sz="1200" u="sng" kern="1200" dirty="0" smtClean="0">
                <a:solidFill>
                  <a:schemeClr val="tx1"/>
                </a:solidFill>
                <a:effectLst/>
                <a:latin typeface="+mn-lt"/>
                <a:ea typeface="+mn-ea"/>
                <a:cs typeface="+mn-cs"/>
                <a:hlinkClick r:id="rId3"/>
              </a:rPr>
              <a:t>https://www.nhs.uk/conditions/complementary-and-alternative-medicine/</a:t>
            </a:r>
            <a:r>
              <a:rPr lang="en-GB" sz="1200" kern="1200" dirty="0" smtClean="0">
                <a:solidFill>
                  <a:schemeClr val="tx1"/>
                </a:solidFill>
                <a:effectLst/>
                <a:latin typeface="+mn-lt"/>
                <a:ea typeface="+mn-ea"/>
                <a:cs typeface="+mn-cs"/>
              </a:rPr>
              <a:t> </a:t>
            </a:r>
          </a:p>
          <a:p>
            <a:r>
              <a:rPr lang="en-GB" sz="1200" kern="1200" dirty="0" smtClean="0">
                <a:solidFill>
                  <a:schemeClr val="tx1"/>
                </a:solidFill>
                <a:effectLst/>
                <a:latin typeface="+mn-lt"/>
                <a:ea typeface="+mn-ea"/>
                <a:cs typeface="+mn-cs"/>
              </a:rPr>
              <a:t>Macmillan’s position is here </a:t>
            </a:r>
            <a:r>
              <a:rPr lang="en-GB" sz="1200" u="sng" kern="1200" dirty="0" smtClean="0">
                <a:solidFill>
                  <a:schemeClr val="tx1"/>
                </a:solidFill>
                <a:effectLst/>
                <a:latin typeface="+mn-lt"/>
                <a:ea typeface="+mn-ea"/>
                <a:cs typeface="+mn-cs"/>
                <a:hlinkClick r:id="rId4"/>
              </a:rPr>
              <a:t>https://www.macmillan.org.uk/information-and-support/coping/complementary-therapies/complementary-therapies-explained/complementary-therapies-our-position.html</a:t>
            </a:r>
            <a:endParaRPr lang="en-GB" sz="1200" kern="1200" dirty="0" smtClean="0">
              <a:solidFill>
                <a:schemeClr val="tx1"/>
              </a:solidFill>
              <a:effectLst/>
              <a:latin typeface="+mn-lt"/>
              <a:ea typeface="+mn-ea"/>
              <a:cs typeface="+mn-cs"/>
            </a:endParaRPr>
          </a:p>
          <a:p>
            <a:r>
              <a:rPr lang="en-GB" sz="1200" u="sng" kern="1200" dirty="0" smtClean="0">
                <a:solidFill>
                  <a:schemeClr val="tx1"/>
                </a:solidFill>
                <a:effectLst/>
                <a:latin typeface="+mn-lt"/>
                <a:ea typeface="+mn-ea"/>
                <a:cs typeface="+mn-cs"/>
                <a:hlinkClick r:id="rId5"/>
              </a:rPr>
              <a:t>https://www.macmillan.org.uk/information-and-support/coping/complementary-therapies/complementary-therapies-explained</a:t>
            </a:r>
            <a:r>
              <a:rPr lang="en-GB" sz="1200" kern="1200" dirty="0" smtClean="0">
                <a:solidFill>
                  <a:schemeClr val="tx1"/>
                </a:solidFill>
                <a:effectLst/>
                <a:latin typeface="+mn-lt"/>
                <a:ea typeface="+mn-ea"/>
                <a:cs typeface="+mn-cs"/>
              </a:rPr>
              <a:t> </a:t>
            </a:r>
          </a:p>
          <a:p>
            <a:r>
              <a:rPr lang="en-GB" sz="1200" kern="1200" dirty="0" smtClean="0">
                <a:solidFill>
                  <a:schemeClr val="tx1"/>
                </a:solidFill>
                <a:effectLst/>
                <a:latin typeface="+mn-lt"/>
                <a:ea typeface="+mn-ea"/>
                <a:cs typeface="+mn-cs"/>
              </a:rPr>
              <a:t> </a:t>
            </a:r>
          </a:p>
          <a:p>
            <a:r>
              <a:rPr lang="en-GB" sz="1200" kern="1200" dirty="0" smtClean="0">
                <a:solidFill>
                  <a:schemeClr val="tx1"/>
                </a:solidFill>
                <a:effectLst/>
                <a:latin typeface="+mn-lt"/>
                <a:ea typeface="+mn-ea"/>
                <a:cs typeface="+mn-cs"/>
              </a:rPr>
              <a:t>The NHS England approach on personalised care, </a:t>
            </a:r>
            <a:r>
              <a:rPr lang="en-GB" sz="1200" kern="1200" dirty="0" err="1" smtClean="0">
                <a:solidFill>
                  <a:schemeClr val="tx1"/>
                </a:solidFill>
                <a:effectLst/>
                <a:latin typeface="+mn-lt"/>
                <a:ea typeface="+mn-ea"/>
                <a:cs typeface="+mn-cs"/>
              </a:rPr>
              <a:t>incl</a:t>
            </a:r>
            <a:r>
              <a:rPr lang="en-GB" sz="1200" kern="1200" dirty="0" smtClean="0">
                <a:solidFill>
                  <a:schemeClr val="tx1"/>
                </a:solidFill>
                <a:effectLst/>
                <a:latin typeface="+mn-lt"/>
                <a:ea typeface="+mn-ea"/>
                <a:cs typeface="+mn-cs"/>
              </a:rPr>
              <a:t> HNA and signposting / referring to treatment, information and support, aims to ensure that people know how to access both NHS and non-NHS provision that meets their needs and they have choice and control over this. up to local NHS commissioners as to which services they would fund, but NICE guidance should be followed. </a:t>
            </a:r>
          </a:p>
          <a:p>
            <a:endParaRPr lang="en-GB" dirty="0"/>
          </a:p>
        </p:txBody>
      </p:sp>
      <p:sp>
        <p:nvSpPr>
          <p:cNvPr id="4" name="Slide Number Placeholder 3"/>
          <p:cNvSpPr>
            <a:spLocks noGrp="1"/>
          </p:cNvSpPr>
          <p:nvPr>
            <p:ph type="sldNum" sz="quarter" idx="10"/>
          </p:nvPr>
        </p:nvSpPr>
        <p:spPr/>
        <p:txBody>
          <a:bodyPr/>
          <a:lstStyle/>
          <a:p>
            <a:fld id="{5EF00A87-77B9-4372-8F89-E17ACE83D287}" type="slidenum">
              <a:rPr lang="en-GB" smtClean="0"/>
              <a:t>11</a:t>
            </a:fld>
            <a:endParaRPr lang="en-GB" dirty="0"/>
          </a:p>
        </p:txBody>
      </p:sp>
    </p:spTree>
    <p:extLst>
      <p:ext uri="{BB962C8B-B14F-4D97-AF65-F5344CB8AC3E}">
        <p14:creationId xmlns:p14="http://schemas.microsoft.com/office/powerpoint/2010/main" val="10639594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Psychological impact of cancer:  commissioning recommendations, pathway and service specifications on psychosocial support for adults affected by cancer. May 2018</a:t>
            </a:r>
            <a:endParaRPr lang="en-GB" dirty="0"/>
          </a:p>
        </p:txBody>
      </p:sp>
      <p:sp>
        <p:nvSpPr>
          <p:cNvPr id="4" name="Slide Number Placeholder 3"/>
          <p:cNvSpPr>
            <a:spLocks noGrp="1"/>
          </p:cNvSpPr>
          <p:nvPr>
            <p:ph type="sldNum" sz="quarter" idx="10"/>
          </p:nvPr>
        </p:nvSpPr>
        <p:spPr/>
        <p:txBody>
          <a:bodyPr/>
          <a:lstStyle/>
          <a:p>
            <a:fld id="{5EF00A87-77B9-4372-8F89-E17ACE83D287}" type="slidenum">
              <a:rPr lang="en-GB" smtClean="0"/>
              <a:t>12</a:t>
            </a:fld>
            <a:endParaRPr lang="en-GB" dirty="0"/>
          </a:p>
        </p:txBody>
      </p:sp>
    </p:spTree>
    <p:extLst>
      <p:ext uri="{BB962C8B-B14F-4D97-AF65-F5344CB8AC3E}">
        <p14:creationId xmlns:p14="http://schemas.microsoft.com/office/powerpoint/2010/main" val="36595092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hlinkClick r:id="rId3"/>
              </a:rPr>
              <a:t>file:///C:/Users/lannik/Downloads/Commissioning%20guidance%20lymphoedema%20August%202016%20(1).pdf</a:t>
            </a:r>
            <a:endParaRPr lang="en-GB" dirty="0"/>
          </a:p>
        </p:txBody>
      </p:sp>
      <p:sp>
        <p:nvSpPr>
          <p:cNvPr id="4" name="Slide Number Placeholder 3"/>
          <p:cNvSpPr>
            <a:spLocks noGrp="1"/>
          </p:cNvSpPr>
          <p:nvPr>
            <p:ph type="sldNum" sz="quarter" idx="10"/>
          </p:nvPr>
        </p:nvSpPr>
        <p:spPr/>
        <p:txBody>
          <a:bodyPr/>
          <a:lstStyle/>
          <a:p>
            <a:fld id="{5EF00A87-77B9-4372-8F89-E17ACE83D287}" type="slidenum">
              <a:rPr lang="en-GB" smtClean="0"/>
              <a:t>13</a:t>
            </a:fld>
            <a:endParaRPr lang="en-GB" dirty="0"/>
          </a:p>
        </p:txBody>
      </p:sp>
    </p:spTree>
    <p:extLst>
      <p:ext uri="{BB962C8B-B14F-4D97-AF65-F5344CB8AC3E}">
        <p14:creationId xmlns:p14="http://schemas.microsoft.com/office/powerpoint/2010/main" val="242709578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sp>
        <p:nvSpPr>
          <p:cNvPr id="6" name="Title 5"/>
          <p:cNvSpPr>
            <a:spLocks noGrp="1"/>
          </p:cNvSpPr>
          <p:nvPr>
            <p:ph type="title" hasCustomPrompt="1"/>
          </p:nvPr>
        </p:nvSpPr>
        <p:spPr>
          <a:xfrm>
            <a:off x="251520" y="1780721"/>
            <a:ext cx="8241688" cy="1647510"/>
          </a:xfrm>
          <a:prstGeom prst="rect">
            <a:avLst/>
          </a:prstGeom>
          <a:noFill/>
        </p:spPr>
        <p:txBody>
          <a:bodyPr lIns="0" tIns="0" rIns="0" bIns="0">
            <a:normAutofit/>
          </a:bodyPr>
          <a:lstStyle>
            <a:lvl1pPr algn="l">
              <a:defRPr sz="3600" baseline="0">
                <a:solidFill>
                  <a:srgbClr val="0072C6"/>
                </a:solidFill>
              </a:defRPr>
            </a:lvl1pPr>
          </a:lstStyle>
          <a:p>
            <a:r>
              <a:rPr lang="en-GB" dirty="0" smtClean="0"/>
              <a:t>Document Title</a:t>
            </a:r>
            <a:endParaRPr lang="en-GB" dirty="0"/>
          </a:p>
        </p:txBody>
      </p:sp>
      <p:sp>
        <p:nvSpPr>
          <p:cNvPr id="8" name="Text Placeholder 7"/>
          <p:cNvSpPr>
            <a:spLocks noGrp="1"/>
          </p:cNvSpPr>
          <p:nvPr>
            <p:ph type="body" sz="quarter" idx="10" hasCustomPrompt="1"/>
          </p:nvPr>
        </p:nvSpPr>
        <p:spPr>
          <a:xfrm>
            <a:off x="264046" y="3500239"/>
            <a:ext cx="7344815" cy="936873"/>
          </a:xfrm>
        </p:spPr>
        <p:txBody>
          <a:bodyPr>
            <a:normAutofit/>
          </a:bodyPr>
          <a:lstStyle>
            <a:lvl1pPr algn="l">
              <a:defRPr sz="2400" baseline="0">
                <a:solidFill>
                  <a:srgbClr val="0072C6"/>
                </a:solidFill>
                <a:latin typeface="+mn-lt"/>
              </a:defRPr>
            </a:lvl1pPr>
          </a:lstStyle>
          <a:p>
            <a:pPr lvl="0"/>
            <a:r>
              <a:rPr lang="en-GB" dirty="0" smtClean="0"/>
              <a:t>Subtitle </a:t>
            </a:r>
            <a:endParaRPr lang="en-GB" dirty="0"/>
          </a:p>
        </p:txBody>
      </p:sp>
      <p:sp>
        <p:nvSpPr>
          <p:cNvPr id="4" name="Slide Number Placeholder 3"/>
          <p:cNvSpPr>
            <a:spLocks noGrp="1"/>
          </p:cNvSpPr>
          <p:nvPr>
            <p:ph type="sldNum" sz="quarter" idx="11"/>
          </p:nvPr>
        </p:nvSpPr>
        <p:spPr/>
        <p:txBody>
          <a:bodyPr/>
          <a:lstStyle/>
          <a:p>
            <a:fld id="{8FC524A1-7B6A-464D-B8BC-8FE2E057339E}" type="slidenum">
              <a:rPr lang="en-GB" smtClean="0"/>
              <a:pPr/>
              <a:t>‹#›</a:t>
            </a:fld>
            <a:endParaRPr lang="en-GB" dirty="0"/>
          </a:p>
        </p:txBody>
      </p:sp>
      <p:sp>
        <p:nvSpPr>
          <p:cNvPr id="13" name="TextBox 12"/>
          <p:cNvSpPr txBox="1"/>
          <p:nvPr userDrawn="1"/>
        </p:nvSpPr>
        <p:spPr>
          <a:xfrm>
            <a:off x="146736" y="5085184"/>
            <a:ext cx="8313696" cy="307777"/>
          </a:xfrm>
          <a:prstGeom prst="rect">
            <a:avLst/>
          </a:prstGeom>
          <a:noFill/>
        </p:spPr>
        <p:txBody>
          <a:bodyPr wrap="square" lIns="72000" rtlCol="0">
            <a:spAutoFit/>
          </a:bodyPr>
          <a:lstStyle/>
          <a:p>
            <a:r>
              <a:rPr lang="en-US" sz="1400" i="0" dirty="0" smtClean="0">
                <a:solidFill>
                  <a:schemeClr val="accent5">
                    <a:lumMod val="60000"/>
                    <a:lumOff val="40000"/>
                  </a:schemeClr>
                </a:solidFill>
              </a:rPr>
              <a:t>Supported by and</a:t>
            </a:r>
            <a:r>
              <a:rPr lang="en-US" sz="1400" i="0" baseline="0" dirty="0" smtClean="0">
                <a:solidFill>
                  <a:schemeClr val="accent5">
                    <a:lumMod val="60000"/>
                    <a:lumOff val="40000"/>
                  </a:schemeClr>
                </a:solidFill>
              </a:rPr>
              <a:t> delivering for:</a:t>
            </a:r>
            <a:endParaRPr lang="en-US" sz="1400" i="0" dirty="0">
              <a:solidFill>
                <a:schemeClr val="accent5">
                  <a:lumMod val="60000"/>
                  <a:lumOff val="40000"/>
                </a:schemeClr>
              </a:solidFill>
            </a:endParaRPr>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5496" y="-243408"/>
            <a:ext cx="9144000" cy="1780721"/>
          </a:xfrm>
          <a:prstGeom prst="rect">
            <a:avLst/>
          </a:prstGeom>
        </p:spPr>
      </p:pic>
      <p:sp>
        <p:nvSpPr>
          <p:cNvPr id="16" name="Rectangle 15"/>
          <p:cNvSpPr/>
          <p:nvPr userDrawn="1"/>
        </p:nvSpPr>
        <p:spPr>
          <a:xfrm>
            <a:off x="0" y="6381329"/>
            <a:ext cx="9144000" cy="476671"/>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extBox 21"/>
          <p:cNvSpPr txBox="1"/>
          <p:nvPr userDrawn="1"/>
        </p:nvSpPr>
        <p:spPr>
          <a:xfrm>
            <a:off x="107504" y="6486755"/>
            <a:ext cx="8956724" cy="307777"/>
          </a:xfrm>
          <a:prstGeom prst="rect">
            <a:avLst/>
          </a:prstGeom>
          <a:noFill/>
        </p:spPr>
        <p:txBody>
          <a:bodyPr wrap="square" rtlCol="0">
            <a:spAutoFit/>
          </a:bodyPr>
          <a:lstStyle/>
          <a:p>
            <a:r>
              <a:rPr lang="en-US" sz="1400" b="1" dirty="0" smtClean="0">
                <a:solidFill>
                  <a:schemeClr val="bg1"/>
                </a:solidFill>
              </a:rPr>
              <a:t>London’s NHS organisations </a:t>
            </a:r>
            <a:r>
              <a:rPr lang="en-US" sz="1400" b="1" baseline="0" dirty="0" smtClean="0">
                <a:solidFill>
                  <a:schemeClr val="bg1"/>
                </a:solidFill>
              </a:rPr>
              <a:t>include all of London’s CCGs, </a:t>
            </a:r>
            <a:r>
              <a:rPr lang="en-US" sz="1400" b="1" baseline="0" smtClean="0">
                <a:solidFill>
                  <a:schemeClr val="bg1"/>
                </a:solidFill>
              </a:rPr>
              <a:t>NHS England and Health </a:t>
            </a:r>
            <a:r>
              <a:rPr lang="en-US" sz="1400" b="1" baseline="0" dirty="0" smtClean="0">
                <a:solidFill>
                  <a:schemeClr val="bg1"/>
                </a:solidFill>
              </a:rPr>
              <a:t>Education England </a:t>
            </a:r>
            <a:endParaRPr lang="en-US" sz="1400" b="1" dirty="0">
              <a:solidFill>
                <a:schemeClr val="bg1"/>
              </a:solidFill>
            </a:endParaRPr>
          </a:p>
        </p:txBody>
      </p:sp>
      <p:pic>
        <p:nvPicPr>
          <p:cNvPr id="7"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51520" y="5497488"/>
            <a:ext cx="1225161" cy="762279"/>
          </a:xfrm>
          <a:prstGeom prst="rect">
            <a:avLst/>
          </a:prstGeom>
        </p:spPr>
      </p:pic>
      <p:pic>
        <p:nvPicPr>
          <p:cNvPr id="10" name="Picture 9"/>
          <p:cNvPicPr>
            <a:picLocks noChangeAspect="1"/>
          </p:cNvPicPr>
          <p:nvPr userDrawn="1"/>
        </p:nvPicPr>
        <p:blipFill rotWithShape="1">
          <a:blip r:embed="rId4">
            <a:extLst>
              <a:ext uri="{28A0092B-C50C-407E-A947-70E740481C1C}">
                <a14:useLocalDpi xmlns:a14="http://schemas.microsoft.com/office/drawing/2010/main" val="0"/>
              </a:ext>
            </a:extLst>
          </a:blip>
          <a:srcRect l="25238" t="39907" r="24588" b="34095"/>
          <a:stretch/>
        </p:blipFill>
        <p:spPr>
          <a:xfrm>
            <a:off x="6532474" y="5497487"/>
            <a:ext cx="2260396" cy="658233"/>
          </a:xfrm>
          <a:prstGeom prst="rect">
            <a:avLst/>
          </a:prstGeom>
        </p:spPr>
      </p:pic>
      <p:pic>
        <p:nvPicPr>
          <p:cNvPr id="15" name="Picture 14"/>
          <p:cNvPicPr>
            <a:picLocks noChangeAspect="1"/>
          </p:cNvPicPr>
          <p:nvPr userDrawn="1"/>
        </p:nvPicPr>
        <p:blipFill rotWithShape="1">
          <a:blip r:embed="rId5">
            <a:extLst>
              <a:ext uri="{28A0092B-C50C-407E-A947-70E740481C1C}">
                <a14:useLocalDpi xmlns:a14="http://schemas.microsoft.com/office/drawing/2010/main" val="0"/>
              </a:ext>
            </a:extLst>
          </a:blip>
          <a:srcRect t="24871" b="16201"/>
          <a:stretch/>
        </p:blipFill>
        <p:spPr>
          <a:xfrm>
            <a:off x="2427030" y="5596128"/>
            <a:ext cx="992842" cy="424282"/>
          </a:xfrm>
          <a:prstGeom prst="rect">
            <a:avLst/>
          </a:prstGeom>
        </p:spPr>
      </p:pic>
      <p:pic>
        <p:nvPicPr>
          <p:cNvPr id="2" name="Picture 1"/>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4427984" y="5532964"/>
            <a:ext cx="1296144" cy="622756"/>
          </a:xfrm>
          <a:prstGeom prst="rect">
            <a:avLst/>
          </a:prstGeom>
        </p:spPr>
      </p:pic>
    </p:spTree>
    <p:extLst>
      <p:ext uri="{BB962C8B-B14F-4D97-AF65-F5344CB8AC3E}">
        <p14:creationId xmlns:p14="http://schemas.microsoft.com/office/powerpoint/2010/main" val="179813038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itle and key message">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642350" cy="503783"/>
          </a:xfrm>
          <a:prstGeom prst="rect">
            <a:avLst/>
          </a:prstGeom>
        </p:spPr>
        <p:txBody>
          <a:bodyPr/>
          <a:lstStyle/>
          <a:p>
            <a:r>
              <a:rPr lang="en-US" smtClean="0"/>
              <a:t>Click to edit Master title style</a:t>
            </a:r>
            <a:endParaRPr lang="en-GB"/>
          </a:p>
        </p:txBody>
      </p:sp>
      <p:sp>
        <p:nvSpPr>
          <p:cNvPr id="5" name="Content Placeholder 4"/>
          <p:cNvSpPr>
            <a:spLocks noGrp="1"/>
          </p:cNvSpPr>
          <p:nvPr>
            <p:ph sz="quarter" idx="11"/>
          </p:nvPr>
        </p:nvSpPr>
        <p:spPr>
          <a:xfrm>
            <a:off x="250825" y="1341438"/>
            <a:ext cx="2808288" cy="5040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Text Placeholder 6"/>
          <p:cNvSpPr>
            <a:spLocks noGrp="1"/>
          </p:cNvSpPr>
          <p:nvPr>
            <p:ph type="body" sz="quarter" idx="12"/>
          </p:nvPr>
        </p:nvSpPr>
        <p:spPr>
          <a:xfrm>
            <a:off x="3203575" y="1341438"/>
            <a:ext cx="5689600" cy="5040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8" name="Text Placeholder 7"/>
          <p:cNvSpPr>
            <a:spLocks noGrp="1"/>
          </p:cNvSpPr>
          <p:nvPr>
            <p:ph type="body" sz="quarter" idx="13" hasCustomPrompt="1"/>
          </p:nvPr>
        </p:nvSpPr>
        <p:spPr>
          <a:xfrm>
            <a:off x="250825" y="692697"/>
            <a:ext cx="8642350" cy="360040"/>
          </a:xfrm>
        </p:spPr>
        <p:txBody>
          <a:bodyPr>
            <a:normAutofit/>
          </a:bodyPr>
          <a:lstStyle>
            <a:lvl1pPr marL="177800" indent="0">
              <a:defRPr sz="2200" baseline="0">
                <a:solidFill>
                  <a:schemeClr val="accent5"/>
                </a:solidFill>
                <a:latin typeface="+mn-lt"/>
              </a:defRPr>
            </a:lvl1pPr>
          </a:lstStyle>
          <a:p>
            <a:pPr lvl="0"/>
            <a:r>
              <a:rPr lang="en-GB" dirty="0" smtClean="0"/>
              <a:t>Subtitle </a:t>
            </a:r>
            <a:endParaRPr lang="en-GB" dirty="0"/>
          </a:p>
        </p:txBody>
      </p:sp>
      <p:sp>
        <p:nvSpPr>
          <p:cNvPr id="6" name="Title 1"/>
          <p:cNvSpPr txBox="1">
            <a:spLocks/>
          </p:cNvSpPr>
          <p:nvPr userDrawn="1"/>
        </p:nvSpPr>
        <p:spPr>
          <a:xfrm>
            <a:off x="251520" y="190800"/>
            <a:ext cx="8642350" cy="503783"/>
          </a:xfrm>
          <a:prstGeom prst="rect">
            <a:avLst/>
          </a:prstGeom>
          <a:solidFill>
            <a:srgbClr val="0091C9"/>
          </a:solidFill>
        </p:spPr>
        <p:txBody>
          <a:bodyPr/>
          <a:lstStyle>
            <a:lvl1pPr algn="l" defTabSz="914400" rtl="0" eaLnBrk="1" latinLnBrk="0" hangingPunct="1">
              <a:spcBef>
                <a:spcPts val="600"/>
              </a:spcBef>
              <a:buNone/>
              <a:defRPr sz="2400" kern="1200" baseline="0">
                <a:solidFill>
                  <a:schemeClr val="bg1"/>
                </a:solidFill>
                <a:latin typeface="+mj-lt"/>
                <a:ea typeface="+mj-ea"/>
                <a:cs typeface="+mj-cs"/>
              </a:defRPr>
            </a:lvl1pPr>
          </a:lstStyle>
          <a:p>
            <a:pPr marL="95250" indent="0"/>
            <a:r>
              <a:rPr lang="en-US" dirty="0" smtClean="0"/>
              <a:t>Click to edit Master title style</a:t>
            </a:r>
            <a:endParaRPr lang="en-GB" dirty="0"/>
          </a:p>
        </p:txBody>
      </p:sp>
      <p:sp>
        <p:nvSpPr>
          <p:cNvPr id="3" name="Slide Number Placeholder 2"/>
          <p:cNvSpPr>
            <a:spLocks noGrp="1"/>
          </p:cNvSpPr>
          <p:nvPr>
            <p:ph type="sldNum" sz="quarter" idx="14"/>
          </p:nvPr>
        </p:nvSpPr>
        <p:spPr/>
        <p:txBody>
          <a:bodyPr/>
          <a:lstStyle/>
          <a:p>
            <a:fld id="{8FC524A1-7B6A-464D-B8BC-8FE2E057339E}" type="slidenum">
              <a:rPr lang="en-GB" smtClean="0"/>
              <a:pPr/>
              <a:t>‹#›</a:t>
            </a:fld>
            <a:endParaRPr lang="en-GB" dirty="0"/>
          </a:p>
        </p:txBody>
      </p:sp>
    </p:spTree>
    <p:extLst>
      <p:ext uri="{BB962C8B-B14F-4D97-AF65-F5344CB8AC3E}">
        <p14:creationId xmlns:p14="http://schemas.microsoft.com/office/powerpoint/2010/main" val="245844078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Deviderslide">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solidFill>
            <a:srgbClr val="E324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Text Placeholder 10"/>
          <p:cNvSpPr>
            <a:spLocks noGrp="1"/>
          </p:cNvSpPr>
          <p:nvPr>
            <p:ph type="body" sz="quarter" idx="10" hasCustomPrompt="1"/>
          </p:nvPr>
        </p:nvSpPr>
        <p:spPr>
          <a:xfrm>
            <a:off x="250825" y="1340768"/>
            <a:ext cx="6985000" cy="504056"/>
          </a:xfrm>
        </p:spPr>
        <p:txBody>
          <a:bodyPr>
            <a:noAutofit/>
          </a:bodyPr>
          <a:lstStyle>
            <a:lvl1pPr>
              <a:defRPr sz="3600" baseline="0">
                <a:solidFill>
                  <a:schemeClr val="bg1"/>
                </a:solidFill>
                <a:latin typeface="+mj-lt"/>
              </a:defRPr>
            </a:lvl1pPr>
            <a:lvl2pPr>
              <a:defRPr sz="3600">
                <a:solidFill>
                  <a:schemeClr val="bg1"/>
                </a:solidFill>
                <a:latin typeface="+mj-lt"/>
              </a:defRPr>
            </a:lvl2pPr>
            <a:lvl3pPr>
              <a:defRPr sz="3600">
                <a:solidFill>
                  <a:schemeClr val="bg1"/>
                </a:solidFill>
                <a:latin typeface="+mj-lt"/>
              </a:defRPr>
            </a:lvl3pPr>
            <a:lvl4pPr>
              <a:defRPr sz="3600">
                <a:solidFill>
                  <a:schemeClr val="bg1"/>
                </a:solidFill>
                <a:latin typeface="+mj-lt"/>
              </a:defRPr>
            </a:lvl4pPr>
            <a:lvl5pPr>
              <a:defRPr sz="3600">
                <a:solidFill>
                  <a:schemeClr val="bg1"/>
                </a:solidFill>
                <a:latin typeface="+mj-lt"/>
              </a:defRPr>
            </a:lvl5pPr>
          </a:lstStyle>
          <a:p>
            <a:pPr lvl="0"/>
            <a:r>
              <a:rPr lang="en-US" dirty="0" smtClean="0"/>
              <a:t>Divider Slide </a:t>
            </a:r>
            <a:endParaRPr lang="en-GB" dirty="0"/>
          </a:p>
        </p:txBody>
      </p:sp>
      <p:sp>
        <p:nvSpPr>
          <p:cNvPr id="6" name="Rectangle 5"/>
          <p:cNvSpPr/>
          <p:nvPr userDrawn="1"/>
        </p:nvSpPr>
        <p:spPr>
          <a:xfrm>
            <a:off x="232916" y="188912"/>
            <a:ext cx="1674788" cy="1152526"/>
          </a:xfrm>
          <a:prstGeom prst="rect">
            <a:avLst/>
          </a:prstGeom>
        </p:spPr>
        <p:txBody>
          <a:bodyPr wrap="square" lIns="0" tIns="0" rIns="0" bIns="0" anchor="ctr">
            <a:noAutofit/>
          </a:bodyPr>
          <a:lstStyle/>
          <a:p>
            <a:endParaRPr lang="en-GB" sz="8800" dirty="0">
              <a:solidFill>
                <a:schemeClr val="bg1"/>
              </a:solidFill>
            </a:endParaRPr>
          </a:p>
        </p:txBody>
      </p:sp>
      <p:sp>
        <p:nvSpPr>
          <p:cNvPr id="7" name="TextBox 6"/>
          <p:cNvSpPr txBox="1"/>
          <p:nvPr userDrawn="1"/>
        </p:nvSpPr>
        <p:spPr>
          <a:xfrm>
            <a:off x="232916" y="6165304"/>
            <a:ext cx="8587556" cy="369332"/>
          </a:xfrm>
          <a:prstGeom prst="rect">
            <a:avLst/>
          </a:prstGeom>
          <a:noFill/>
        </p:spPr>
        <p:txBody>
          <a:bodyPr wrap="square" rtlCol="0">
            <a:spAutoFit/>
          </a:bodyPr>
          <a:lstStyle/>
          <a:p>
            <a:r>
              <a:rPr lang="en-GB" i="1" dirty="0" smtClean="0">
                <a:solidFill>
                  <a:schemeClr val="bg1"/>
                </a:solidFill>
              </a:rPr>
              <a:t>Transforming</a:t>
            </a:r>
            <a:r>
              <a:rPr lang="en-GB" i="1" baseline="0" dirty="0" smtClean="0">
                <a:solidFill>
                  <a:schemeClr val="bg1"/>
                </a:solidFill>
              </a:rPr>
              <a:t> London’s health and care together</a:t>
            </a:r>
            <a:endParaRPr lang="en-GB" i="1" dirty="0">
              <a:solidFill>
                <a:schemeClr val="bg1"/>
              </a:solidFill>
            </a:endParaRPr>
          </a:p>
        </p:txBody>
      </p:sp>
      <p:cxnSp>
        <p:nvCxnSpPr>
          <p:cNvPr id="8" name="Straight Connector 7"/>
          <p:cNvCxnSpPr/>
          <p:nvPr userDrawn="1"/>
        </p:nvCxnSpPr>
        <p:spPr>
          <a:xfrm>
            <a:off x="232916" y="6165304"/>
            <a:ext cx="8587556"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sz="quarter" idx="11"/>
          </p:nvPr>
        </p:nvSpPr>
        <p:spPr/>
        <p:txBody>
          <a:bodyPr/>
          <a:lstStyle/>
          <a:p>
            <a:fld id="{8FC524A1-7B6A-464D-B8BC-8FE2E057339E}" type="slidenum">
              <a:rPr lang="en-GB" smtClean="0"/>
              <a:pPr/>
              <a:t>‹#›</a:t>
            </a:fld>
            <a:endParaRPr lang="en-GB" dirty="0"/>
          </a:p>
        </p:txBody>
      </p:sp>
    </p:spTree>
    <p:extLst>
      <p:ext uri="{BB962C8B-B14F-4D97-AF65-F5344CB8AC3E}">
        <p14:creationId xmlns:p14="http://schemas.microsoft.com/office/powerpoint/2010/main" val="2749523102"/>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642350" cy="503783"/>
          </a:xfrm>
          <a:prstGeom prst="rect">
            <a:avLst/>
          </a:prstGeom>
          <a:solidFill>
            <a:srgbClr val="E32486"/>
          </a:solidFill>
        </p:spPr>
        <p:txBody>
          <a:bodyPr/>
          <a:lstStyle>
            <a:lvl1pPr marL="95250" indent="0">
              <a:defRPr baseline="0">
                <a:solidFill>
                  <a:schemeClr val="bg1"/>
                </a:solidFill>
              </a:defRPr>
            </a:lvl1pPr>
          </a:lstStyle>
          <a:p>
            <a:r>
              <a:rPr lang="en-US" smtClean="0"/>
              <a:t>Click to edit Master title style</a:t>
            </a:r>
            <a:endParaRPr lang="en-GB" dirty="0"/>
          </a:p>
        </p:txBody>
      </p:sp>
      <p:sp>
        <p:nvSpPr>
          <p:cNvPr id="6" name="Text Placeholder 7"/>
          <p:cNvSpPr>
            <a:spLocks noGrp="1"/>
          </p:cNvSpPr>
          <p:nvPr>
            <p:ph type="body" sz="quarter" idx="12" hasCustomPrompt="1"/>
          </p:nvPr>
        </p:nvSpPr>
        <p:spPr>
          <a:xfrm>
            <a:off x="250825" y="692696"/>
            <a:ext cx="8642350" cy="432047"/>
          </a:xfrm>
        </p:spPr>
        <p:txBody>
          <a:bodyPr>
            <a:normAutofit/>
          </a:bodyPr>
          <a:lstStyle>
            <a:lvl1pPr marL="177800" indent="0">
              <a:defRPr sz="2200" baseline="0">
                <a:solidFill>
                  <a:schemeClr val="accent5"/>
                </a:solidFill>
                <a:latin typeface="+mn-lt"/>
              </a:defRPr>
            </a:lvl1pPr>
          </a:lstStyle>
          <a:p>
            <a:pPr lvl="0"/>
            <a:r>
              <a:rPr lang="en-GB" dirty="0" smtClean="0"/>
              <a:t>Subtitle </a:t>
            </a:r>
            <a:endParaRPr lang="en-GB" dirty="0"/>
          </a:p>
        </p:txBody>
      </p:sp>
      <p:sp>
        <p:nvSpPr>
          <p:cNvPr id="3" name="Slide Number Placeholder 2"/>
          <p:cNvSpPr>
            <a:spLocks noGrp="1"/>
          </p:cNvSpPr>
          <p:nvPr>
            <p:ph type="sldNum" sz="quarter" idx="14"/>
          </p:nvPr>
        </p:nvSpPr>
        <p:spPr/>
        <p:txBody>
          <a:bodyPr/>
          <a:lstStyle/>
          <a:p>
            <a:fld id="{8FC524A1-7B6A-464D-B8BC-8FE2E057339E}" type="slidenum">
              <a:rPr lang="en-GB" smtClean="0"/>
              <a:pPr/>
              <a:t>‹#›</a:t>
            </a:fld>
            <a:endParaRPr lang="en-GB" dirty="0"/>
          </a:p>
        </p:txBody>
      </p:sp>
      <p:sp>
        <p:nvSpPr>
          <p:cNvPr id="5" name="Content Placeholder 4"/>
          <p:cNvSpPr>
            <a:spLocks noGrp="1"/>
          </p:cNvSpPr>
          <p:nvPr>
            <p:ph sz="quarter" idx="15"/>
          </p:nvPr>
        </p:nvSpPr>
        <p:spPr>
          <a:xfrm>
            <a:off x="250825" y="1341438"/>
            <a:ext cx="8642350" cy="49672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662466539"/>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5_Content and Two Column">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642350" cy="503783"/>
          </a:xfrm>
          <a:prstGeom prst="rect">
            <a:avLst/>
          </a:prstGeom>
          <a:solidFill>
            <a:srgbClr val="E32486"/>
          </a:solidFill>
        </p:spPr>
        <p:txBody>
          <a:bodyPr/>
          <a:lstStyle>
            <a:lvl1pPr marL="95250" indent="0">
              <a:defRPr>
                <a:solidFill>
                  <a:schemeClr val="bg1"/>
                </a:solidFill>
              </a:defRPr>
            </a:lvl1pPr>
          </a:lstStyle>
          <a:p>
            <a:r>
              <a:rPr lang="en-US" smtClean="0"/>
              <a:t>Click to edit Master title style</a:t>
            </a:r>
            <a:endParaRPr lang="en-GB" dirty="0"/>
          </a:p>
        </p:txBody>
      </p:sp>
      <p:sp>
        <p:nvSpPr>
          <p:cNvPr id="13" name="Text Placeholder 7"/>
          <p:cNvSpPr>
            <a:spLocks noGrp="1"/>
          </p:cNvSpPr>
          <p:nvPr>
            <p:ph type="body" sz="quarter" idx="13" hasCustomPrompt="1"/>
          </p:nvPr>
        </p:nvSpPr>
        <p:spPr>
          <a:xfrm>
            <a:off x="250825" y="692697"/>
            <a:ext cx="8642350" cy="360040"/>
          </a:xfrm>
        </p:spPr>
        <p:txBody>
          <a:bodyPr>
            <a:normAutofit/>
          </a:bodyPr>
          <a:lstStyle>
            <a:lvl1pPr marL="177800" indent="0">
              <a:defRPr sz="2200" baseline="0">
                <a:solidFill>
                  <a:schemeClr val="accent5"/>
                </a:solidFill>
                <a:latin typeface="+mn-lt"/>
              </a:defRPr>
            </a:lvl1pPr>
          </a:lstStyle>
          <a:p>
            <a:pPr lvl="0"/>
            <a:r>
              <a:rPr lang="en-GB" dirty="0" smtClean="0"/>
              <a:t>Subtitle </a:t>
            </a:r>
            <a:endParaRPr lang="en-GB" dirty="0"/>
          </a:p>
        </p:txBody>
      </p:sp>
      <p:sp>
        <p:nvSpPr>
          <p:cNvPr id="3" name="Slide Number Placeholder 2"/>
          <p:cNvSpPr>
            <a:spLocks noGrp="1"/>
          </p:cNvSpPr>
          <p:nvPr>
            <p:ph type="sldNum" sz="quarter" idx="14"/>
          </p:nvPr>
        </p:nvSpPr>
        <p:spPr/>
        <p:txBody>
          <a:bodyPr/>
          <a:lstStyle/>
          <a:p>
            <a:fld id="{8FC524A1-7B6A-464D-B8BC-8FE2E057339E}" type="slidenum">
              <a:rPr lang="en-GB" smtClean="0"/>
              <a:pPr/>
              <a:t>‹#›</a:t>
            </a:fld>
            <a:endParaRPr lang="en-GB" dirty="0"/>
          </a:p>
        </p:txBody>
      </p:sp>
      <p:sp>
        <p:nvSpPr>
          <p:cNvPr id="5" name="Content Placeholder 4"/>
          <p:cNvSpPr>
            <a:spLocks noGrp="1"/>
          </p:cNvSpPr>
          <p:nvPr>
            <p:ph sz="quarter" idx="15"/>
          </p:nvPr>
        </p:nvSpPr>
        <p:spPr>
          <a:xfrm>
            <a:off x="250825" y="1342800"/>
            <a:ext cx="4249738" cy="51133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7" name="Content Placeholder 6"/>
          <p:cNvSpPr>
            <a:spLocks noGrp="1"/>
          </p:cNvSpPr>
          <p:nvPr>
            <p:ph sz="quarter" idx="16"/>
          </p:nvPr>
        </p:nvSpPr>
        <p:spPr>
          <a:xfrm>
            <a:off x="4572001" y="1341438"/>
            <a:ext cx="4320480" cy="51117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885843595"/>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5_Title and Three Colum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50825" y="188913"/>
            <a:ext cx="8642350" cy="503783"/>
          </a:xfrm>
          <a:prstGeom prst="rect">
            <a:avLst/>
          </a:prstGeom>
        </p:spPr>
        <p:txBody>
          <a:bodyPr/>
          <a:lstStyle>
            <a:lvl1pPr>
              <a:defRPr/>
            </a:lvl1pPr>
          </a:lstStyle>
          <a:p>
            <a:r>
              <a:rPr lang="en-US" dirty="0" smtClean="0"/>
              <a:t> Click to edit Master title style</a:t>
            </a:r>
            <a:endParaRPr lang="en-GB" dirty="0"/>
          </a:p>
        </p:txBody>
      </p:sp>
      <p:sp>
        <p:nvSpPr>
          <p:cNvPr id="10" name="Text Placeholder 9"/>
          <p:cNvSpPr>
            <a:spLocks noGrp="1"/>
          </p:cNvSpPr>
          <p:nvPr>
            <p:ph type="body" sz="quarter" idx="11"/>
          </p:nvPr>
        </p:nvSpPr>
        <p:spPr>
          <a:xfrm>
            <a:off x="250825" y="1341438"/>
            <a:ext cx="2808288" cy="5040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2" name="Text Placeholder 11"/>
          <p:cNvSpPr>
            <a:spLocks noGrp="1"/>
          </p:cNvSpPr>
          <p:nvPr>
            <p:ph type="body" sz="quarter" idx="12"/>
          </p:nvPr>
        </p:nvSpPr>
        <p:spPr>
          <a:xfrm>
            <a:off x="3203575" y="1341438"/>
            <a:ext cx="2736850" cy="5040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4" name="Text Placeholder 13"/>
          <p:cNvSpPr>
            <a:spLocks noGrp="1"/>
          </p:cNvSpPr>
          <p:nvPr>
            <p:ph type="body" sz="quarter" idx="13"/>
          </p:nvPr>
        </p:nvSpPr>
        <p:spPr>
          <a:xfrm>
            <a:off x="6084888" y="1341438"/>
            <a:ext cx="2808287" cy="5040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5" name="Text Placeholder 7"/>
          <p:cNvSpPr>
            <a:spLocks noGrp="1"/>
          </p:cNvSpPr>
          <p:nvPr>
            <p:ph type="body" sz="quarter" idx="14" hasCustomPrompt="1"/>
          </p:nvPr>
        </p:nvSpPr>
        <p:spPr>
          <a:xfrm>
            <a:off x="250825" y="692697"/>
            <a:ext cx="8642350" cy="360040"/>
          </a:xfrm>
        </p:spPr>
        <p:txBody>
          <a:bodyPr>
            <a:normAutofit/>
          </a:bodyPr>
          <a:lstStyle>
            <a:lvl1pPr marL="177800" indent="0">
              <a:defRPr sz="2200" baseline="0">
                <a:solidFill>
                  <a:schemeClr val="accent5"/>
                </a:solidFill>
                <a:latin typeface="+mn-lt"/>
              </a:defRPr>
            </a:lvl1pPr>
          </a:lstStyle>
          <a:p>
            <a:pPr lvl="0"/>
            <a:r>
              <a:rPr lang="en-GB" dirty="0" smtClean="0"/>
              <a:t>Subtitle </a:t>
            </a:r>
            <a:endParaRPr lang="en-GB" dirty="0"/>
          </a:p>
        </p:txBody>
      </p:sp>
      <p:sp>
        <p:nvSpPr>
          <p:cNvPr id="8" name="Title 1"/>
          <p:cNvSpPr txBox="1">
            <a:spLocks/>
          </p:cNvSpPr>
          <p:nvPr userDrawn="1"/>
        </p:nvSpPr>
        <p:spPr>
          <a:xfrm>
            <a:off x="252000" y="190800"/>
            <a:ext cx="8642350" cy="503783"/>
          </a:xfrm>
          <a:prstGeom prst="rect">
            <a:avLst/>
          </a:prstGeom>
          <a:solidFill>
            <a:srgbClr val="E32486"/>
          </a:solidFill>
        </p:spPr>
        <p:txBody>
          <a:bodyPr/>
          <a:lstStyle>
            <a:lvl1pPr algn="l" defTabSz="914400" rtl="0" eaLnBrk="1" latinLnBrk="0" hangingPunct="1">
              <a:spcBef>
                <a:spcPts val="600"/>
              </a:spcBef>
              <a:buNone/>
              <a:defRPr sz="2400" kern="1200" baseline="0">
                <a:solidFill>
                  <a:schemeClr val="bg1"/>
                </a:solidFill>
                <a:latin typeface="+mj-lt"/>
                <a:ea typeface="+mj-ea"/>
                <a:cs typeface="+mj-cs"/>
              </a:defRPr>
            </a:lvl1pPr>
          </a:lstStyle>
          <a:p>
            <a:pPr marL="95250" indent="0"/>
            <a:r>
              <a:rPr lang="en-US" dirty="0" smtClean="0"/>
              <a:t>Click to edit Master title style</a:t>
            </a:r>
            <a:endParaRPr lang="en-GB" dirty="0"/>
          </a:p>
        </p:txBody>
      </p:sp>
      <p:sp>
        <p:nvSpPr>
          <p:cNvPr id="3" name="Slide Number Placeholder 2"/>
          <p:cNvSpPr>
            <a:spLocks noGrp="1"/>
          </p:cNvSpPr>
          <p:nvPr>
            <p:ph type="sldNum" sz="quarter" idx="15"/>
          </p:nvPr>
        </p:nvSpPr>
        <p:spPr/>
        <p:txBody>
          <a:bodyPr/>
          <a:lstStyle/>
          <a:p>
            <a:fld id="{8FC524A1-7B6A-464D-B8BC-8FE2E057339E}" type="slidenum">
              <a:rPr lang="en-GB" smtClean="0"/>
              <a:pPr/>
              <a:t>‹#›</a:t>
            </a:fld>
            <a:endParaRPr lang="en-GB" dirty="0"/>
          </a:p>
        </p:txBody>
      </p:sp>
    </p:spTree>
    <p:extLst>
      <p:ext uri="{BB962C8B-B14F-4D97-AF65-F5344CB8AC3E}">
        <p14:creationId xmlns:p14="http://schemas.microsoft.com/office/powerpoint/2010/main" val="3116049147"/>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5_Title and key message">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642350" cy="503783"/>
          </a:xfrm>
          <a:prstGeom prst="rect">
            <a:avLst/>
          </a:prstGeom>
        </p:spPr>
        <p:txBody>
          <a:bodyPr/>
          <a:lstStyle/>
          <a:p>
            <a:r>
              <a:rPr lang="en-US" smtClean="0"/>
              <a:t>Click to edit Master title style</a:t>
            </a:r>
            <a:endParaRPr lang="en-GB"/>
          </a:p>
        </p:txBody>
      </p:sp>
      <p:sp>
        <p:nvSpPr>
          <p:cNvPr id="5" name="Content Placeholder 4"/>
          <p:cNvSpPr>
            <a:spLocks noGrp="1"/>
          </p:cNvSpPr>
          <p:nvPr>
            <p:ph sz="quarter" idx="11"/>
          </p:nvPr>
        </p:nvSpPr>
        <p:spPr>
          <a:xfrm>
            <a:off x="250825" y="1341438"/>
            <a:ext cx="2808288" cy="5040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Text Placeholder 6"/>
          <p:cNvSpPr>
            <a:spLocks noGrp="1"/>
          </p:cNvSpPr>
          <p:nvPr>
            <p:ph type="body" sz="quarter" idx="12"/>
          </p:nvPr>
        </p:nvSpPr>
        <p:spPr>
          <a:xfrm>
            <a:off x="3203575" y="1341438"/>
            <a:ext cx="5689600" cy="5040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8" name="Text Placeholder 7"/>
          <p:cNvSpPr>
            <a:spLocks noGrp="1"/>
          </p:cNvSpPr>
          <p:nvPr>
            <p:ph type="body" sz="quarter" idx="13" hasCustomPrompt="1"/>
          </p:nvPr>
        </p:nvSpPr>
        <p:spPr>
          <a:xfrm>
            <a:off x="250825" y="692697"/>
            <a:ext cx="8642350" cy="360040"/>
          </a:xfrm>
        </p:spPr>
        <p:txBody>
          <a:bodyPr>
            <a:normAutofit/>
          </a:bodyPr>
          <a:lstStyle>
            <a:lvl1pPr marL="177800" indent="0">
              <a:defRPr sz="2200" baseline="0">
                <a:solidFill>
                  <a:schemeClr val="accent5"/>
                </a:solidFill>
                <a:latin typeface="+mn-lt"/>
              </a:defRPr>
            </a:lvl1pPr>
          </a:lstStyle>
          <a:p>
            <a:pPr lvl="0"/>
            <a:r>
              <a:rPr lang="en-GB" dirty="0" smtClean="0"/>
              <a:t>Subtitle </a:t>
            </a:r>
            <a:endParaRPr lang="en-GB" dirty="0"/>
          </a:p>
        </p:txBody>
      </p:sp>
      <p:sp>
        <p:nvSpPr>
          <p:cNvPr id="6" name="Title 1"/>
          <p:cNvSpPr txBox="1">
            <a:spLocks/>
          </p:cNvSpPr>
          <p:nvPr userDrawn="1"/>
        </p:nvSpPr>
        <p:spPr>
          <a:xfrm>
            <a:off x="251520" y="190800"/>
            <a:ext cx="8642350" cy="503783"/>
          </a:xfrm>
          <a:prstGeom prst="rect">
            <a:avLst/>
          </a:prstGeom>
          <a:solidFill>
            <a:srgbClr val="E32486"/>
          </a:solidFill>
        </p:spPr>
        <p:txBody>
          <a:bodyPr/>
          <a:lstStyle>
            <a:lvl1pPr algn="l" defTabSz="914400" rtl="0" eaLnBrk="1" latinLnBrk="0" hangingPunct="1">
              <a:spcBef>
                <a:spcPts val="600"/>
              </a:spcBef>
              <a:buNone/>
              <a:defRPr sz="2400" kern="1200" baseline="0">
                <a:solidFill>
                  <a:schemeClr val="bg1"/>
                </a:solidFill>
                <a:latin typeface="+mj-lt"/>
                <a:ea typeface="+mj-ea"/>
                <a:cs typeface="+mj-cs"/>
              </a:defRPr>
            </a:lvl1pPr>
          </a:lstStyle>
          <a:p>
            <a:pPr marL="95250" indent="0"/>
            <a:r>
              <a:rPr lang="en-US" dirty="0" smtClean="0"/>
              <a:t>Click to edit Master title style</a:t>
            </a:r>
            <a:endParaRPr lang="en-GB" dirty="0"/>
          </a:p>
        </p:txBody>
      </p:sp>
      <p:sp>
        <p:nvSpPr>
          <p:cNvPr id="3" name="Slide Number Placeholder 2"/>
          <p:cNvSpPr>
            <a:spLocks noGrp="1"/>
          </p:cNvSpPr>
          <p:nvPr>
            <p:ph type="sldNum" sz="quarter" idx="14"/>
          </p:nvPr>
        </p:nvSpPr>
        <p:spPr/>
        <p:txBody>
          <a:bodyPr/>
          <a:lstStyle/>
          <a:p>
            <a:fld id="{8FC524A1-7B6A-464D-B8BC-8FE2E057339E}" type="slidenum">
              <a:rPr lang="en-GB" smtClean="0"/>
              <a:pPr/>
              <a:t>‹#›</a:t>
            </a:fld>
            <a:endParaRPr lang="en-GB" dirty="0"/>
          </a:p>
        </p:txBody>
      </p:sp>
    </p:spTree>
    <p:extLst>
      <p:ext uri="{BB962C8B-B14F-4D97-AF65-F5344CB8AC3E}">
        <p14:creationId xmlns:p14="http://schemas.microsoft.com/office/powerpoint/2010/main" val="487652868"/>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Deviderslide">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solidFill>
            <a:srgbClr val="A25B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Text Placeholder 10"/>
          <p:cNvSpPr>
            <a:spLocks noGrp="1"/>
          </p:cNvSpPr>
          <p:nvPr>
            <p:ph type="body" sz="quarter" idx="10" hasCustomPrompt="1"/>
          </p:nvPr>
        </p:nvSpPr>
        <p:spPr>
          <a:xfrm>
            <a:off x="250825" y="1340768"/>
            <a:ext cx="6985000" cy="504056"/>
          </a:xfrm>
        </p:spPr>
        <p:txBody>
          <a:bodyPr>
            <a:noAutofit/>
          </a:bodyPr>
          <a:lstStyle>
            <a:lvl1pPr>
              <a:defRPr sz="3600" baseline="0">
                <a:solidFill>
                  <a:schemeClr val="bg1"/>
                </a:solidFill>
                <a:latin typeface="+mj-lt"/>
              </a:defRPr>
            </a:lvl1pPr>
            <a:lvl2pPr>
              <a:defRPr sz="3600">
                <a:solidFill>
                  <a:schemeClr val="bg1"/>
                </a:solidFill>
                <a:latin typeface="+mj-lt"/>
              </a:defRPr>
            </a:lvl2pPr>
            <a:lvl3pPr>
              <a:defRPr sz="3600">
                <a:solidFill>
                  <a:schemeClr val="bg1"/>
                </a:solidFill>
                <a:latin typeface="+mj-lt"/>
              </a:defRPr>
            </a:lvl3pPr>
            <a:lvl4pPr>
              <a:defRPr sz="3600">
                <a:solidFill>
                  <a:schemeClr val="bg1"/>
                </a:solidFill>
                <a:latin typeface="+mj-lt"/>
              </a:defRPr>
            </a:lvl4pPr>
            <a:lvl5pPr>
              <a:defRPr sz="3600">
                <a:solidFill>
                  <a:schemeClr val="bg1"/>
                </a:solidFill>
                <a:latin typeface="+mj-lt"/>
              </a:defRPr>
            </a:lvl5pPr>
          </a:lstStyle>
          <a:p>
            <a:pPr lvl="0"/>
            <a:r>
              <a:rPr lang="en-US" dirty="0" smtClean="0"/>
              <a:t>Divider Slide </a:t>
            </a:r>
            <a:endParaRPr lang="en-GB" dirty="0"/>
          </a:p>
        </p:txBody>
      </p:sp>
      <p:sp>
        <p:nvSpPr>
          <p:cNvPr id="6" name="Rectangle 5"/>
          <p:cNvSpPr/>
          <p:nvPr userDrawn="1"/>
        </p:nvSpPr>
        <p:spPr>
          <a:xfrm>
            <a:off x="232916" y="188912"/>
            <a:ext cx="1674788" cy="1152526"/>
          </a:xfrm>
          <a:prstGeom prst="rect">
            <a:avLst/>
          </a:prstGeom>
        </p:spPr>
        <p:txBody>
          <a:bodyPr wrap="square" lIns="0" tIns="0" rIns="0" bIns="0" anchor="ctr">
            <a:noAutofit/>
          </a:bodyPr>
          <a:lstStyle/>
          <a:p>
            <a:endParaRPr lang="en-GB" sz="8800" dirty="0">
              <a:solidFill>
                <a:schemeClr val="bg1"/>
              </a:solidFill>
            </a:endParaRPr>
          </a:p>
        </p:txBody>
      </p:sp>
      <p:sp>
        <p:nvSpPr>
          <p:cNvPr id="7" name="TextBox 6"/>
          <p:cNvSpPr txBox="1"/>
          <p:nvPr userDrawn="1"/>
        </p:nvSpPr>
        <p:spPr>
          <a:xfrm>
            <a:off x="232916" y="6165304"/>
            <a:ext cx="8587556" cy="369332"/>
          </a:xfrm>
          <a:prstGeom prst="rect">
            <a:avLst/>
          </a:prstGeom>
          <a:noFill/>
        </p:spPr>
        <p:txBody>
          <a:bodyPr wrap="square" rtlCol="0">
            <a:spAutoFit/>
          </a:bodyPr>
          <a:lstStyle/>
          <a:p>
            <a:r>
              <a:rPr lang="en-GB" i="1" dirty="0" smtClean="0">
                <a:solidFill>
                  <a:schemeClr val="bg1"/>
                </a:solidFill>
              </a:rPr>
              <a:t>Transforming</a:t>
            </a:r>
            <a:r>
              <a:rPr lang="en-GB" i="1" baseline="0" dirty="0" smtClean="0">
                <a:solidFill>
                  <a:schemeClr val="bg1"/>
                </a:solidFill>
              </a:rPr>
              <a:t> London’s health and care together</a:t>
            </a:r>
            <a:endParaRPr lang="en-GB" i="1" dirty="0">
              <a:solidFill>
                <a:schemeClr val="bg1"/>
              </a:solidFill>
            </a:endParaRPr>
          </a:p>
        </p:txBody>
      </p:sp>
      <p:cxnSp>
        <p:nvCxnSpPr>
          <p:cNvPr id="8" name="Straight Connector 7"/>
          <p:cNvCxnSpPr/>
          <p:nvPr userDrawn="1"/>
        </p:nvCxnSpPr>
        <p:spPr>
          <a:xfrm>
            <a:off x="232916" y="6165304"/>
            <a:ext cx="8587556"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sz="quarter" idx="11"/>
          </p:nvPr>
        </p:nvSpPr>
        <p:spPr/>
        <p:txBody>
          <a:bodyPr/>
          <a:lstStyle/>
          <a:p>
            <a:fld id="{8FC524A1-7B6A-464D-B8BC-8FE2E057339E}" type="slidenum">
              <a:rPr lang="en-GB" smtClean="0"/>
              <a:pPr/>
              <a:t>‹#›</a:t>
            </a:fld>
            <a:endParaRPr lang="en-GB" dirty="0"/>
          </a:p>
        </p:txBody>
      </p:sp>
    </p:spTree>
    <p:extLst>
      <p:ext uri="{BB962C8B-B14F-4D97-AF65-F5344CB8AC3E}">
        <p14:creationId xmlns:p14="http://schemas.microsoft.com/office/powerpoint/2010/main" val="593413211"/>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6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642350" cy="503783"/>
          </a:xfrm>
          <a:prstGeom prst="rect">
            <a:avLst/>
          </a:prstGeom>
          <a:solidFill>
            <a:srgbClr val="A25BA0"/>
          </a:solidFill>
        </p:spPr>
        <p:txBody>
          <a:bodyPr/>
          <a:lstStyle>
            <a:lvl1pPr marL="95250" indent="0">
              <a:defRPr baseline="0">
                <a:solidFill>
                  <a:schemeClr val="bg1"/>
                </a:solidFill>
              </a:defRPr>
            </a:lvl1pPr>
          </a:lstStyle>
          <a:p>
            <a:r>
              <a:rPr lang="en-US" smtClean="0"/>
              <a:t>Click to edit Master title style</a:t>
            </a:r>
            <a:endParaRPr lang="en-GB" dirty="0"/>
          </a:p>
        </p:txBody>
      </p:sp>
      <p:sp>
        <p:nvSpPr>
          <p:cNvPr id="6" name="Text Placeholder 7"/>
          <p:cNvSpPr>
            <a:spLocks noGrp="1"/>
          </p:cNvSpPr>
          <p:nvPr>
            <p:ph type="body" sz="quarter" idx="12" hasCustomPrompt="1"/>
          </p:nvPr>
        </p:nvSpPr>
        <p:spPr>
          <a:xfrm>
            <a:off x="250825" y="692696"/>
            <a:ext cx="8642350" cy="432047"/>
          </a:xfrm>
        </p:spPr>
        <p:txBody>
          <a:bodyPr>
            <a:normAutofit/>
          </a:bodyPr>
          <a:lstStyle>
            <a:lvl1pPr marL="177800" indent="0">
              <a:defRPr sz="2200" baseline="0">
                <a:solidFill>
                  <a:schemeClr val="accent5"/>
                </a:solidFill>
                <a:latin typeface="+mn-lt"/>
              </a:defRPr>
            </a:lvl1pPr>
          </a:lstStyle>
          <a:p>
            <a:pPr lvl="0"/>
            <a:r>
              <a:rPr lang="en-GB" dirty="0" smtClean="0"/>
              <a:t>Subtitle </a:t>
            </a:r>
            <a:endParaRPr lang="en-GB" dirty="0"/>
          </a:p>
        </p:txBody>
      </p:sp>
      <p:sp>
        <p:nvSpPr>
          <p:cNvPr id="3" name="Slide Number Placeholder 2"/>
          <p:cNvSpPr>
            <a:spLocks noGrp="1"/>
          </p:cNvSpPr>
          <p:nvPr>
            <p:ph type="sldNum" sz="quarter" idx="14"/>
          </p:nvPr>
        </p:nvSpPr>
        <p:spPr/>
        <p:txBody>
          <a:bodyPr/>
          <a:lstStyle/>
          <a:p>
            <a:fld id="{8FC524A1-7B6A-464D-B8BC-8FE2E057339E}" type="slidenum">
              <a:rPr lang="en-GB" smtClean="0"/>
              <a:pPr/>
              <a:t>‹#›</a:t>
            </a:fld>
            <a:endParaRPr lang="en-GB" dirty="0"/>
          </a:p>
        </p:txBody>
      </p:sp>
      <p:sp>
        <p:nvSpPr>
          <p:cNvPr id="5" name="Content Placeholder 4"/>
          <p:cNvSpPr>
            <a:spLocks noGrp="1"/>
          </p:cNvSpPr>
          <p:nvPr>
            <p:ph sz="quarter" idx="15"/>
          </p:nvPr>
        </p:nvSpPr>
        <p:spPr>
          <a:xfrm>
            <a:off x="250825" y="1341438"/>
            <a:ext cx="8642350" cy="49672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153397545"/>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_Content and Two Column">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642350" cy="503783"/>
          </a:xfrm>
          <a:prstGeom prst="rect">
            <a:avLst/>
          </a:prstGeom>
          <a:solidFill>
            <a:srgbClr val="A25BA0"/>
          </a:solidFill>
        </p:spPr>
        <p:txBody>
          <a:bodyPr/>
          <a:lstStyle>
            <a:lvl1pPr marL="95250" indent="0">
              <a:defRPr>
                <a:solidFill>
                  <a:schemeClr val="bg1"/>
                </a:solidFill>
              </a:defRPr>
            </a:lvl1pPr>
          </a:lstStyle>
          <a:p>
            <a:r>
              <a:rPr lang="en-US" smtClean="0"/>
              <a:t>Click to edit Master title style</a:t>
            </a:r>
            <a:endParaRPr lang="en-GB" dirty="0"/>
          </a:p>
        </p:txBody>
      </p:sp>
      <p:sp>
        <p:nvSpPr>
          <p:cNvPr id="13" name="Text Placeholder 7"/>
          <p:cNvSpPr>
            <a:spLocks noGrp="1"/>
          </p:cNvSpPr>
          <p:nvPr>
            <p:ph type="body" sz="quarter" idx="13" hasCustomPrompt="1"/>
          </p:nvPr>
        </p:nvSpPr>
        <p:spPr>
          <a:xfrm>
            <a:off x="250825" y="692697"/>
            <a:ext cx="8642350" cy="360040"/>
          </a:xfrm>
        </p:spPr>
        <p:txBody>
          <a:bodyPr>
            <a:normAutofit/>
          </a:bodyPr>
          <a:lstStyle>
            <a:lvl1pPr marL="177800" indent="0">
              <a:defRPr sz="2200" baseline="0">
                <a:solidFill>
                  <a:schemeClr val="accent5"/>
                </a:solidFill>
                <a:latin typeface="+mn-lt"/>
              </a:defRPr>
            </a:lvl1pPr>
          </a:lstStyle>
          <a:p>
            <a:pPr lvl="0"/>
            <a:r>
              <a:rPr lang="en-GB" dirty="0" smtClean="0"/>
              <a:t>Subtitle </a:t>
            </a:r>
            <a:endParaRPr lang="en-GB" dirty="0"/>
          </a:p>
        </p:txBody>
      </p:sp>
      <p:sp>
        <p:nvSpPr>
          <p:cNvPr id="3" name="Slide Number Placeholder 2"/>
          <p:cNvSpPr>
            <a:spLocks noGrp="1"/>
          </p:cNvSpPr>
          <p:nvPr>
            <p:ph type="sldNum" sz="quarter" idx="14"/>
          </p:nvPr>
        </p:nvSpPr>
        <p:spPr/>
        <p:txBody>
          <a:bodyPr/>
          <a:lstStyle/>
          <a:p>
            <a:fld id="{8FC524A1-7B6A-464D-B8BC-8FE2E057339E}" type="slidenum">
              <a:rPr lang="en-GB" smtClean="0"/>
              <a:pPr/>
              <a:t>‹#›</a:t>
            </a:fld>
            <a:endParaRPr lang="en-GB" dirty="0"/>
          </a:p>
        </p:txBody>
      </p:sp>
      <p:sp>
        <p:nvSpPr>
          <p:cNvPr id="5" name="Content Placeholder 4"/>
          <p:cNvSpPr>
            <a:spLocks noGrp="1"/>
          </p:cNvSpPr>
          <p:nvPr>
            <p:ph sz="quarter" idx="15"/>
          </p:nvPr>
        </p:nvSpPr>
        <p:spPr>
          <a:xfrm>
            <a:off x="250825" y="1342800"/>
            <a:ext cx="4249738" cy="51133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7" name="Content Placeholder 6"/>
          <p:cNvSpPr>
            <a:spLocks noGrp="1"/>
          </p:cNvSpPr>
          <p:nvPr>
            <p:ph sz="quarter" idx="16"/>
          </p:nvPr>
        </p:nvSpPr>
        <p:spPr>
          <a:xfrm>
            <a:off x="4572001" y="1341438"/>
            <a:ext cx="4320480" cy="51117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808786001"/>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2_Title and Three Colum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50825" y="188913"/>
            <a:ext cx="8642350" cy="503783"/>
          </a:xfrm>
          <a:prstGeom prst="rect">
            <a:avLst/>
          </a:prstGeom>
        </p:spPr>
        <p:txBody>
          <a:bodyPr/>
          <a:lstStyle>
            <a:lvl1pPr>
              <a:defRPr/>
            </a:lvl1pPr>
          </a:lstStyle>
          <a:p>
            <a:r>
              <a:rPr lang="en-US" dirty="0" smtClean="0"/>
              <a:t> Click to edit Master title style</a:t>
            </a:r>
            <a:endParaRPr lang="en-GB" dirty="0"/>
          </a:p>
        </p:txBody>
      </p:sp>
      <p:sp>
        <p:nvSpPr>
          <p:cNvPr id="10" name="Text Placeholder 9"/>
          <p:cNvSpPr>
            <a:spLocks noGrp="1"/>
          </p:cNvSpPr>
          <p:nvPr>
            <p:ph type="body" sz="quarter" idx="11"/>
          </p:nvPr>
        </p:nvSpPr>
        <p:spPr>
          <a:xfrm>
            <a:off x="250825" y="1341438"/>
            <a:ext cx="2808288" cy="5040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2" name="Text Placeholder 11"/>
          <p:cNvSpPr>
            <a:spLocks noGrp="1"/>
          </p:cNvSpPr>
          <p:nvPr>
            <p:ph type="body" sz="quarter" idx="12"/>
          </p:nvPr>
        </p:nvSpPr>
        <p:spPr>
          <a:xfrm>
            <a:off x="3203575" y="1341438"/>
            <a:ext cx="2736850" cy="5040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4" name="Text Placeholder 13"/>
          <p:cNvSpPr>
            <a:spLocks noGrp="1"/>
          </p:cNvSpPr>
          <p:nvPr>
            <p:ph type="body" sz="quarter" idx="13"/>
          </p:nvPr>
        </p:nvSpPr>
        <p:spPr>
          <a:xfrm>
            <a:off x="6084888" y="1341438"/>
            <a:ext cx="2808287" cy="5040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5" name="Text Placeholder 7"/>
          <p:cNvSpPr>
            <a:spLocks noGrp="1"/>
          </p:cNvSpPr>
          <p:nvPr>
            <p:ph type="body" sz="quarter" idx="14" hasCustomPrompt="1"/>
          </p:nvPr>
        </p:nvSpPr>
        <p:spPr>
          <a:xfrm>
            <a:off x="250825" y="692697"/>
            <a:ext cx="8642350" cy="360040"/>
          </a:xfrm>
        </p:spPr>
        <p:txBody>
          <a:bodyPr>
            <a:normAutofit/>
          </a:bodyPr>
          <a:lstStyle>
            <a:lvl1pPr marL="177800" indent="0">
              <a:defRPr sz="2200" baseline="0">
                <a:solidFill>
                  <a:schemeClr val="accent5"/>
                </a:solidFill>
                <a:latin typeface="+mn-lt"/>
              </a:defRPr>
            </a:lvl1pPr>
          </a:lstStyle>
          <a:p>
            <a:pPr lvl="0"/>
            <a:r>
              <a:rPr lang="en-GB" dirty="0" smtClean="0"/>
              <a:t>Subtitle </a:t>
            </a:r>
            <a:endParaRPr lang="en-GB" dirty="0"/>
          </a:p>
        </p:txBody>
      </p:sp>
      <p:sp>
        <p:nvSpPr>
          <p:cNvPr id="8" name="Title 1"/>
          <p:cNvSpPr txBox="1">
            <a:spLocks/>
          </p:cNvSpPr>
          <p:nvPr userDrawn="1"/>
        </p:nvSpPr>
        <p:spPr>
          <a:xfrm>
            <a:off x="252000" y="190800"/>
            <a:ext cx="8642350" cy="503783"/>
          </a:xfrm>
          <a:prstGeom prst="rect">
            <a:avLst/>
          </a:prstGeom>
          <a:solidFill>
            <a:srgbClr val="A25BA0"/>
          </a:solidFill>
        </p:spPr>
        <p:txBody>
          <a:bodyPr/>
          <a:lstStyle>
            <a:lvl1pPr algn="l" defTabSz="914400" rtl="0" eaLnBrk="1" latinLnBrk="0" hangingPunct="1">
              <a:spcBef>
                <a:spcPts val="600"/>
              </a:spcBef>
              <a:buNone/>
              <a:defRPr sz="2400" kern="1200" baseline="0">
                <a:solidFill>
                  <a:schemeClr val="bg1"/>
                </a:solidFill>
                <a:latin typeface="+mj-lt"/>
                <a:ea typeface="+mj-ea"/>
                <a:cs typeface="+mj-cs"/>
              </a:defRPr>
            </a:lvl1pPr>
          </a:lstStyle>
          <a:p>
            <a:pPr marL="95250" indent="0"/>
            <a:r>
              <a:rPr lang="en-US" dirty="0" smtClean="0"/>
              <a:t>Click to edit Master title style</a:t>
            </a:r>
            <a:endParaRPr lang="en-GB" dirty="0"/>
          </a:p>
        </p:txBody>
      </p:sp>
      <p:sp>
        <p:nvSpPr>
          <p:cNvPr id="3" name="Slide Number Placeholder 2"/>
          <p:cNvSpPr>
            <a:spLocks noGrp="1"/>
          </p:cNvSpPr>
          <p:nvPr>
            <p:ph type="sldNum" sz="quarter" idx="15"/>
          </p:nvPr>
        </p:nvSpPr>
        <p:spPr/>
        <p:txBody>
          <a:bodyPr/>
          <a:lstStyle/>
          <a:p>
            <a:fld id="{8FC524A1-7B6A-464D-B8BC-8FE2E057339E}" type="slidenum">
              <a:rPr lang="en-GB" smtClean="0"/>
              <a:pPr/>
              <a:t>‹#›</a:t>
            </a:fld>
            <a:endParaRPr lang="en-GB" dirty="0"/>
          </a:p>
        </p:txBody>
      </p:sp>
    </p:spTree>
    <p:extLst>
      <p:ext uri="{BB962C8B-B14F-4D97-AF65-F5344CB8AC3E}">
        <p14:creationId xmlns:p14="http://schemas.microsoft.com/office/powerpoint/2010/main" val="38290370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642350" cy="503783"/>
          </a:xfrm>
          <a:prstGeom prst="rect">
            <a:avLst/>
          </a:prstGeom>
          <a:solidFill>
            <a:srgbClr val="0072C6"/>
          </a:solidFill>
        </p:spPr>
        <p:txBody>
          <a:bodyPr/>
          <a:lstStyle>
            <a:lvl1pPr marL="95250" indent="0">
              <a:defRPr baseline="0">
                <a:solidFill>
                  <a:schemeClr val="bg1"/>
                </a:solidFill>
              </a:defRPr>
            </a:lvl1pPr>
          </a:lstStyle>
          <a:p>
            <a:r>
              <a:rPr lang="en-US" smtClean="0"/>
              <a:t>Click to edit Master title style</a:t>
            </a:r>
            <a:endParaRPr lang="en-GB" dirty="0"/>
          </a:p>
        </p:txBody>
      </p:sp>
      <p:sp>
        <p:nvSpPr>
          <p:cNvPr id="6" name="Text Placeholder 7"/>
          <p:cNvSpPr>
            <a:spLocks noGrp="1"/>
          </p:cNvSpPr>
          <p:nvPr>
            <p:ph type="body" sz="quarter" idx="12" hasCustomPrompt="1"/>
          </p:nvPr>
        </p:nvSpPr>
        <p:spPr>
          <a:xfrm>
            <a:off x="250825" y="692696"/>
            <a:ext cx="8642350" cy="432047"/>
          </a:xfrm>
        </p:spPr>
        <p:txBody>
          <a:bodyPr>
            <a:normAutofit/>
          </a:bodyPr>
          <a:lstStyle>
            <a:lvl1pPr marL="177800" indent="0">
              <a:defRPr sz="2200" baseline="0">
                <a:solidFill>
                  <a:schemeClr val="accent5"/>
                </a:solidFill>
                <a:latin typeface="+mn-lt"/>
              </a:defRPr>
            </a:lvl1pPr>
          </a:lstStyle>
          <a:p>
            <a:pPr lvl="0"/>
            <a:r>
              <a:rPr lang="en-GB" dirty="0" smtClean="0"/>
              <a:t>Subtitle </a:t>
            </a:r>
            <a:endParaRPr lang="en-GB" dirty="0"/>
          </a:p>
        </p:txBody>
      </p:sp>
      <p:sp>
        <p:nvSpPr>
          <p:cNvPr id="3" name="Slide Number Placeholder 2"/>
          <p:cNvSpPr>
            <a:spLocks noGrp="1"/>
          </p:cNvSpPr>
          <p:nvPr>
            <p:ph type="sldNum" sz="quarter" idx="14"/>
          </p:nvPr>
        </p:nvSpPr>
        <p:spPr/>
        <p:txBody>
          <a:bodyPr/>
          <a:lstStyle/>
          <a:p>
            <a:fld id="{8FC524A1-7B6A-464D-B8BC-8FE2E057339E}" type="slidenum">
              <a:rPr lang="en-GB" smtClean="0"/>
              <a:pPr/>
              <a:t>‹#›</a:t>
            </a:fld>
            <a:endParaRPr lang="en-GB" dirty="0"/>
          </a:p>
        </p:txBody>
      </p:sp>
      <p:sp>
        <p:nvSpPr>
          <p:cNvPr id="5" name="Content Placeholder 4"/>
          <p:cNvSpPr>
            <a:spLocks noGrp="1"/>
          </p:cNvSpPr>
          <p:nvPr>
            <p:ph sz="quarter" idx="15"/>
          </p:nvPr>
        </p:nvSpPr>
        <p:spPr>
          <a:xfrm>
            <a:off x="250825" y="1341438"/>
            <a:ext cx="8642350" cy="49672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170524370"/>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_Title and key message">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642350" cy="503783"/>
          </a:xfrm>
          <a:prstGeom prst="rect">
            <a:avLst/>
          </a:prstGeom>
        </p:spPr>
        <p:txBody>
          <a:bodyPr/>
          <a:lstStyle/>
          <a:p>
            <a:r>
              <a:rPr lang="en-US" smtClean="0"/>
              <a:t>Click to edit Master title style</a:t>
            </a:r>
            <a:endParaRPr lang="en-GB"/>
          </a:p>
        </p:txBody>
      </p:sp>
      <p:sp>
        <p:nvSpPr>
          <p:cNvPr id="5" name="Content Placeholder 4"/>
          <p:cNvSpPr>
            <a:spLocks noGrp="1"/>
          </p:cNvSpPr>
          <p:nvPr>
            <p:ph sz="quarter" idx="11"/>
          </p:nvPr>
        </p:nvSpPr>
        <p:spPr>
          <a:xfrm>
            <a:off x="250825" y="1341438"/>
            <a:ext cx="2808288" cy="5040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Text Placeholder 6"/>
          <p:cNvSpPr>
            <a:spLocks noGrp="1"/>
          </p:cNvSpPr>
          <p:nvPr>
            <p:ph type="body" sz="quarter" idx="12"/>
          </p:nvPr>
        </p:nvSpPr>
        <p:spPr>
          <a:xfrm>
            <a:off x="3203575" y="1341438"/>
            <a:ext cx="5689600" cy="5040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8" name="Text Placeholder 7"/>
          <p:cNvSpPr>
            <a:spLocks noGrp="1"/>
          </p:cNvSpPr>
          <p:nvPr>
            <p:ph type="body" sz="quarter" idx="13" hasCustomPrompt="1"/>
          </p:nvPr>
        </p:nvSpPr>
        <p:spPr>
          <a:xfrm>
            <a:off x="250825" y="692697"/>
            <a:ext cx="8642350" cy="360040"/>
          </a:xfrm>
        </p:spPr>
        <p:txBody>
          <a:bodyPr>
            <a:normAutofit/>
          </a:bodyPr>
          <a:lstStyle>
            <a:lvl1pPr marL="177800" indent="0">
              <a:defRPr sz="2200" baseline="0">
                <a:solidFill>
                  <a:srgbClr val="0072C6"/>
                </a:solidFill>
                <a:latin typeface="+mn-lt"/>
              </a:defRPr>
            </a:lvl1pPr>
          </a:lstStyle>
          <a:p>
            <a:pPr lvl="0"/>
            <a:r>
              <a:rPr lang="en-GB" dirty="0" smtClean="0"/>
              <a:t>Subtitle </a:t>
            </a:r>
            <a:endParaRPr lang="en-GB" dirty="0"/>
          </a:p>
        </p:txBody>
      </p:sp>
      <p:sp>
        <p:nvSpPr>
          <p:cNvPr id="6" name="Title 1"/>
          <p:cNvSpPr txBox="1">
            <a:spLocks/>
          </p:cNvSpPr>
          <p:nvPr userDrawn="1"/>
        </p:nvSpPr>
        <p:spPr>
          <a:xfrm>
            <a:off x="251520" y="190800"/>
            <a:ext cx="8642350" cy="503783"/>
          </a:xfrm>
          <a:prstGeom prst="rect">
            <a:avLst/>
          </a:prstGeom>
          <a:solidFill>
            <a:schemeClr val="accent2"/>
          </a:solidFill>
        </p:spPr>
        <p:txBody>
          <a:bodyPr/>
          <a:lstStyle>
            <a:lvl1pPr algn="l" defTabSz="914400" rtl="0" eaLnBrk="1" latinLnBrk="0" hangingPunct="1">
              <a:spcBef>
                <a:spcPts val="600"/>
              </a:spcBef>
              <a:buNone/>
              <a:defRPr sz="2400" kern="1200" baseline="0">
                <a:solidFill>
                  <a:schemeClr val="bg1"/>
                </a:solidFill>
                <a:latin typeface="+mj-lt"/>
                <a:ea typeface="+mj-ea"/>
                <a:cs typeface="+mj-cs"/>
              </a:defRPr>
            </a:lvl1pPr>
          </a:lstStyle>
          <a:p>
            <a:pPr marL="95250" indent="0"/>
            <a:r>
              <a:rPr lang="en-US" dirty="0" smtClean="0"/>
              <a:t>Click to edit Master title style</a:t>
            </a:r>
            <a:endParaRPr lang="en-GB" dirty="0"/>
          </a:p>
        </p:txBody>
      </p:sp>
      <p:sp>
        <p:nvSpPr>
          <p:cNvPr id="3" name="Slide Number Placeholder 2"/>
          <p:cNvSpPr>
            <a:spLocks noGrp="1"/>
          </p:cNvSpPr>
          <p:nvPr>
            <p:ph type="sldNum" sz="quarter" idx="14"/>
          </p:nvPr>
        </p:nvSpPr>
        <p:spPr/>
        <p:txBody>
          <a:bodyPr/>
          <a:lstStyle/>
          <a:p>
            <a:fld id="{8FC524A1-7B6A-464D-B8BC-8FE2E057339E}" type="slidenum">
              <a:rPr lang="en-GB" smtClean="0"/>
              <a:pPr/>
              <a:t>‹#›</a:t>
            </a:fld>
            <a:endParaRPr lang="en-GB" dirty="0"/>
          </a:p>
        </p:txBody>
      </p:sp>
    </p:spTree>
    <p:extLst>
      <p:ext uri="{BB962C8B-B14F-4D97-AF65-F5344CB8AC3E}">
        <p14:creationId xmlns:p14="http://schemas.microsoft.com/office/powerpoint/2010/main" val="1772212098"/>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3_Deviderslide">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solidFill>
            <a:srgbClr val="33BB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Text Placeholder 10"/>
          <p:cNvSpPr>
            <a:spLocks noGrp="1"/>
          </p:cNvSpPr>
          <p:nvPr>
            <p:ph type="body" sz="quarter" idx="10" hasCustomPrompt="1"/>
          </p:nvPr>
        </p:nvSpPr>
        <p:spPr>
          <a:xfrm>
            <a:off x="250825" y="1340768"/>
            <a:ext cx="6985000" cy="504056"/>
          </a:xfrm>
        </p:spPr>
        <p:txBody>
          <a:bodyPr>
            <a:noAutofit/>
          </a:bodyPr>
          <a:lstStyle>
            <a:lvl1pPr>
              <a:defRPr sz="3600" baseline="0">
                <a:solidFill>
                  <a:schemeClr val="bg1"/>
                </a:solidFill>
                <a:latin typeface="+mj-lt"/>
              </a:defRPr>
            </a:lvl1pPr>
            <a:lvl2pPr>
              <a:defRPr sz="3600">
                <a:solidFill>
                  <a:schemeClr val="bg1"/>
                </a:solidFill>
                <a:latin typeface="+mj-lt"/>
              </a:defRPr>
            </a:lvl2pPr>
            <a:lvl3pPr>
              <a:defRPr sz="3600">
                <a:solidFill>
                  <a:schemeClr val="bg1"/>
                </a:solidFill>
                <a:latin typeface="+mj-lt"/>
              </a:defRPr>
            </a:lvl3pPr>
            <a:lvl4pPr>
              <a:defRPr sz="3600">
                <a:solidFill>
                  <a:schemeClr val="bg1"/>
                </a:solidFill>
                <a:latin typeface="+mj-lt"/>
              </a:defRPr>
            </a:lvl4pPr>
            <a:lvl5pPr>
              <a:defRPr sz="3600">
                <a:solidFill>
                  <a:schemeClr val="bg1"/>
                </a:solidFill>
                <a:latin typeface="+mj-lt"/>
              </a:defRPr>
            </a:lvl5pPr>
          </a:lstStyle>
          <a:p>
            <a:pPr lvl="0"/>
            <a:r>
              <a:rPr lang="en-US" dirty="0" smtClean="0"/>
              <a:t>Divider Slide </a:t>
            </a:r>
            <a:endParaRPr lang="en-GB" dirty="0"/>
          </a:p>
        </p:txBody>
      </p:sp>
      <p:sp>
        <p:nvSpPr>
          <p:cNvPr id="6" name="Rectangle 5"/>
          <p:cNvSpPr/>
          <p:nvPr userDrawn="1"/>
        </p:nvSpPr>
        <p:spPr>
          <a:xfrm>
            <a:off x="232916" y="188912"/>
            <a:ext cx="1674788" cy="1152526"/>
          </a:xfrm>
          <a:prstGeom prst="rect">
            <a:avLst/>
          </a:prstGeom>
        </p:spPr>
        <p:txBody>
          <a:bodyPr wrap="square" lIns="0" tIns="0" rIns="0" bIns="0" anchor="ctr">
            <a:noAutofit/>
          </a:bodyPr>
          <a:lstStyle/>
          <a:p>
            <a:endParaRPr lang="en-GB" sz="8800" dirty="0">
              <a:solidFill>
                <a:schemeClr val="bg1"/>
              </a:solidFill>
            </a:endParaRPr>
          </a:p>
        </p:txBody>
      </p:sp>
      <p:sp>
        <p:nvSpPr>
          <p:cNvPr id="7" name="TextBox 6"/>
          <p:cNvSpPr txBox="1"/>
          <p:nvPr userDrawn="1"/>
        </p:nvSpPr>
        <p:spPr>
          <a:xfrm>
            <a:off x="232916" y="6165304"/>
            <a:ext cx="8587556" cy="369332"/>
          </a:xfrm>
          <a:prstGeom prst="rect">
            <a:avLst/>
          </a:prstGeom>
          <a:noFill/>
        </p:spPr>
        <p:txBody>
          <a:bodyPr wrap="square" rtlCol="0">
            <a:spAutoFit/>
          </a:bodyPr>
          <a:lstStyle/>
          <a:p>
            <a:r>
              <a:rPr lang="en-GB" i="1" dirty="0" smtClean="0">
                <a:solidFill>
                  <a:schemeClr val="bg1"/>
                </a:solidFill>
              </a:rPr>
              <a:t>Transforming</a:t>
            </a:r>
            <a:r>
              <a:rPr lang="en-GB" i="1" baseline="0" dirty="0" smtClean="0">
                <a:solidFill>
                  <a:schemeClr val="bg1"/>
                </a:solidFill>
              </a:rPr>
              <a:t> London’s health and care together</a:t>
            </a:r>
            <a:endParaRPr lang="en-GB" i="1" dirty="0">
              <a:solidFill>
                <a:schemeClr val="bg1"/>
              </a:solidFill>
            </a:endParaRPr>
          </a:p>
        </p:txBody>
      </p:sp>
      <p:cxnSp>
        <p:nvCxnSpPr>
          <p:cNvPr id="8" name="Straight Connector 7"/>
          <p:cNvCxnSpPr/>
          <p:nvPr userDrawn="1"/>
        </p:nvCxnSpPr>
        <p:spPr>
          <a:xfrm>
            <a:off x="232916" y="6165304"/>
            <a:ext cx="8587556"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sz="quarter" idx="11"/>
          </p:nvPr>
        </p:nvSpPr>
        <p:spPr/>
        <p:txBody>
          <a:bodyPr/>
          <a:lstStyle/>
          <a:p>
            <a:fld id="{8FC524A1-7B6A-464D-B8BC-8FE2E057339E}" type="slidenum">
              <a:rPr lang="en-GB" smtClean="0"/>
              <a:pPr/>
              <a:t>‹#›</a:t>
            </a:fld>
            <a:endParaRPr lang="en-GB" dirty="0"/>
          </a:p>
        </p:txBody>
      </p:sp>
    </p:spTree>
    <p:extLst>
      <p:ext uri="{BB962C8B-B14F-4D97-AF65-F5344CB8AC3E}">
        <p14:creationId xmlns:p14="http://schemas.microsoft.com/office/powerpoint/2010/main" val="119456037"/>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7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642350" cy="503783"/>
          </a:xfrm>
          <a:prstGeom prst="rect">
            <a:avLst/>
          </a:prstGeom>
          <a:solidFill>
            <a:srgbClr val="33BBB1"/>
          </a:solidFill>
        </p:spPr>
        <p:txBody>
          <a:bodyPr/>
          <a:lstStyle>
            <a:lvl1pPr marL="95250" indent="0">
              <a:defRPr baseline="0">
                <a:solidFill>
                  <a:schemeClr val="bg1"/>
                </a:solidFill>
              </a:defRPr>
            </a:lvl1pPr>
          </a:lstStyle>
          <a:p>
            <a:r>
              <a:rPr lang="en-US" smtClean="0"/>
              <a:t>Click to edit Master title style</a:t>
            </a:r>
            <a:endParaRPr lang="en-GB" dirty="0"/>
          </a:p>
        </p:txBody>
      </p:sp>
      <p:sp>
        <p:nvSpPr>
          <p:cNvPr id="6" name="Text Placeholder 7"/>
          <p:cNvSpPr>
            <a:spLocks noGrp="1"/>
          </p:cNvSpPr>
          <p:nvPr>
            <p:ph type="body" sz="quarter" idx="12" hasCustomPrompt="1"/>
          </p:nvPr>
        </p:nvSpPr>
        <p:spPr>
          <a:xfrm>
            <a:off x="250825" y="692696"/>
            <a:ext cx="8642350" cy="432047"/>
          </a:xfrm>
        </p:spPr>
        <p:txBody>
          <a:bodyPr>
            <a:normAutofit/>
          </a:bodyPr>
          <a:lstStyle>
            <a:lvl1pPr marL="177800" indent="0">
              <a:defRPr sz="2200" baseline="0">
                <a:solidFill>
                  <a:schemeClr val="accent5"/>
                </a:solidFill>
                <a:latin typeface="+mn-lt"/>
              </a:defRPr>
            </a:lvl1pPr>
          </a:lstStyle>
          <a:p>
            <a:pPr lvl="0"/>
            <a:r>
              <a:rPr lang="en-GB" dirty="0" smtClean="0"/>
              <a:t>Subtitle </a:t>
            </a:r>
            <a:endParaRPr lang="en-GB" dirty="0"/>
          </a:p>
        </p:txBody>
      </p:sp>
      <p:sp>
        <p:nvSpPr>
          <p:cNvPr id="3" name="Slide Number Placeholder 2"/>
          <p:cNvSpPr>
            <a:spLocks noGrp="1"/>
          </p:cNvSpPr>
          <p:nvPr>
            <p:ph type="sldNum" sz="quarter" idx="14"/>
          </p:nvPr>
        </p:nvSpPr>
        <p:spPr/>
        <p:txBody>
          <a:bodyPr/>
          <a:lstStyle/>
          <a:p>
            <a:fld id="{8FC524A1-7B6A-464D-B8BC-8FE2E057339E}" type="slidenum">
              <a:rPr lang="en-GB" smtClean="0"/>
              <a:pPr/>
              <a:t>‹#›</a:t>
            </a:fld>
            <a:endParaRPr lang="en-GB" dirty="0"/>
          </a:p>
        </p:txBody>
      </p:sp>
      <p:sp>
        <p:nvSpPr>
          <p:cNvPr id="5" name="Content Placeholder 4"/>
          <p:cNvSpPr>
            <a:spLocks noGrp="1"/>
          </p:cNvSpPr>
          <p:nvPr>
            <p:ph sz="quarter" idx="15"/>
          </p:nvPr>
        </p:nvSpPr>
        <p:spPr>
          <a:xfrm>
            <a:off x="250825" y="1341438"/>
            <a:ext cx="8642350" cy="49672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882260247"/>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3_Content and Two Column">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642350" cy="503783"/>
          </a:xfrm>
          <a:prstGeom prst="rect">
            <a:avLst/>
          </a:prstGeom>
          <a:solidFill>
            <a:srgbClr val="33BBB1"/>
          </a:solidFill>
        </p:spPr>
        <p:txBody>
          <a:bodyPr/>
          <a:lstStyle>
            <a:lvl1pPr marL="95250" indent="0">
              <a:defRPr>
                <a:solidFill>
                  <a:schemeClr val="bg1"/>
                </a:solidFill>
              </a:defRPr>
            </a:lvl1pPr>
          </a:lstStyle>
          <a:p>
            <a:r>
              <a:rPr lang="en-US" smtClean="0"/>
              <a:t>Click to edit Master title style</a:t>
            </a:r>
            <a:endParaRPr lang="en-GB" dirty="0"/>
          </a:p>
        </p:txBody>
      </p:sp>
      <p:sp>
        <p:nvSpPr>
          <p:cNvPr id="13" name="Text Placeholder 7"/>
          <p:cNvSpPr>
            <a:spLocks noGrp="1"/>
          </p:cNvSpPr>
          <p:nvPr>
            <p:ph type="body" sz="quarter" idx="13" hasCustomPrompt="1"/>
          </p:nvPr>
        </p:nvSpPr>
        <p:spPr>
          <a:xfrm>
            <a:off x="250825" y="692697"/>
            <a:ext cx="8642350" cy="360040"/>
          </a:xfrm>
        </p:spPr>
        <p:txBody>
          <a:bodyPr>
            <a:normAutofit/>
          </a:bodyPr>
          <a:lstStyle>
            <a:lvl1pPr marL="177800" indent="0">
              <a:defRPr sz="2200" baseline="0">
                <a:solidFill>
                  <a:schemeClr val="accent5"/>
                </a:solidFill>
                <a:latin typeface="+mn-lt"/>
              </a:defRPr>
            </a:lvl1pPr>
          </a:lstStyle>
          <a:p>
            <a:pPr lvl="0"/>
            <a:r>
              <a:rPr lang="en-GB" dirty="0" smtClean="0"/>
              <a:t>Subtitle </a:t>
            </a:r>
            <a:endParaRPr lang="en-GB" dirty="0"/>
          </a:p>
        </p:txBody>
      </p:sp>
      <p:sp>
        <p:nvSpPr>
          <p:cNvPr id="3" name="Slide Number Placeholder 2"/>
          <p:cNvSpPr>
            <a:spLocks noGrp="1"/>
          </p:cNvSpPr>
          <p:nvPr>
            <p:ph type="sldNum" sz="quarter" idx="14"/>
          </p:nvPr>
        </p:nvSpPr>
        <p:spPr/>
        <p:txBody>
          <a:bodyPr/>
          <a:lstStyle/>
          <a:p>
            <a:fld id="{8FC524A1-7B6A-464D-B8BC-8FE2E057339E}" type="slidenum">
              <a:rPr lang="en-GB" smtClean="0"/>
              <a:pPr/>
              <a:t>‹#›</a:t>
            </a:fld>
            <a:endParaRPr lang="en-GB" dirty="0"/>
          </a:p>
        </p:txBody>
      </p:sp>
      <p:sp>
        <p:nvSpPr>
          <p:cNvPr id="5" name="Content Placeholder 4"/>
          <p:cNvSpPr>
            <a:spLocks noGrp="1"/>
          </p:cNvSpPr>
          <p:nvPr>
            <p:ph sz="quarter" idx="15"/>
          </p:nvPr>
        </p:nvSpPr>
        <p:spPr>
          <a:xfrm>
            <a:off x="250825" y="1342800"/>
            <a:ext cx="4249738" cy="51133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7" name="Content Placeholder 6"/>
          <p:cNvSpPr>
            <a:spLocks noGrp="1"/>
          </p:cNvSpPr>
          <p:nvPr>
            <p:ph sz="quarter" idx="16"/>
          </p:nvPr>
        </p:nvSpPr>
        <p:spPr>
          <a:xfrm>
            <a:off x="4572001" y="1341438"/>
            <a:ext cx="4320480" cy="51117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745956042"/>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3_Title and Three Colum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50825" y="188913"/>
            <a:ext cx="8642350" cy="503783"/>
          </a:xfrm>
          <a:prstGeom prst="rect">
            <a:avLst/>
          </a:prstGeom>
        </p:spPr>
        <p:txBody>
          <a:bodyPr/>
          <a:lstStyle>
            <a:lvl1pPr>
              <a:defRPr/>
            </a:lvl1pPr>
          </a:lstStyle>
          <a:p>
            <a:r>
              <a:rPr lang="en-US" dirty="0" smtClean="0"/>
              <a:t> Click to edit Master title style</a:t>
            </a:r>
            <a:endParaRPr lang="en-GB" dirty="0"/>
          </a:p>
        </p:txBody>
      </p:sp>
      <p:sp>
        <p:nvSpPr>
          <p:cNvPr id="10" name="Text Placeholder 9"/>
          <p:cNvSpPr>
            <a:spLocks noGrp="1"/>
          </p:cNvSpPr>
          <p:nvPr>
            <p:ph type="body" sz="quarter" idx="11"/>
          </p:nvPr>
        </p:nvSpPr>
        <p:spPr>
          <a:xfrm>
            <a:off x="250825" y="1341438"/>
            <a:ext cx="2808288" cy="5040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2" name="Text Placeholder 11"/>
          <p:cNvSpPr>
            <a:spLocks noGrp="1"/>
          </p:cNvSpPr>
          <p:nvPr>
            <p:ph type="body" sz="quarter" idx="12"/>
          </p:nvPr>
        </p:nvSpPr>
        <p:spPr>
          <a:xfrm>
            <a:off x="3203575" y="1341438"/>
            <a:ext cx="2736850" cy="5040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4" name="Text Placeholder 13"/>
          <p:cNvSpPr>
            <a:spLocks noGrp="1"/>
          </p:cNvSpPr>
          <p:nvPr>
            <p:ph type="body" sz="quarter" idx="13"/>
          </p:nvPr>
        </p:nvSpPr>
        <p:spPr>
          <a:xfrm>
            <a:off x="6084888" y="1341438"/>
            <a:ext cx="2808287" cy="5040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5" name="Text Placeholder 7"/>
          <p:cNvSpPr>
            <a:spLocks noGrp="1"/>
          </p:cNvSpPr>
          <p:nvPr>
            <p:ph type="body" sz="quarter" idx="14" hasCustomPrompt="1"/>
          </p:nvPr>
        </p:nvSpPr>
        <p:spPr>
          <a:xfrm>
            <a:off x="250825" y="692697"/>
            <a:ext cx="8642350" cy="360040"/>
          </a:xfrm>
        </p:spPr>
        <p:txBody>
          <a:bodyPr>
            <a:normAutofit/>
          </a:bodyPr>
          <a:lstStyle>
            <a:lvl1pPr marL="177800" indent="0">
              <a:defRPr sz="2200" baseline="0">
                <a:solidFill>
                  <a:schemeClr val="accent5"/>
                </a:solidFill>
                <a:latin typeface="+mn-lt"/>
              </a:defRPr>
            </a:lvl1pPr>
          </a:lstStyle>
          <a:p>
            <a:pPr lvl="0"/>
            <a:r>
              <a:rPr lang="en-GB" dirty="0" smtClean="0"/>
              <a:t>Subtitle </a:t>
            </a:r>
            <a:endParaRPr lang="en-GB" dirty="0"/>
          </a:p>
        </p:txBody>
      </p:sp>
      <p:sp>
        <p:nvSpPr>
          <p:cNvPr id="8" name="Title 1"/>
          <p:cNvSpPr txBox="1">
            <a:spLocks/>
          </p:cNvSpPr>
          <p:nvPr userDrawn="1"/>
        </p:nvSpPr>
        <p:spPr>
          <a:xfrm>
            <a:off x="252000" y="190800"/>
            <a:ext cx="8642350" cy="503783"/>
          </a:xfrm>
          <a:prstGeom prst="rect">
            <a:avLst/>
          </a:prstGeom>
          <a:solidFill>
            <a:srgbClr val="33BBB1"/>
          </a:solidFill>
        </p:spPr>
        <p:txBody>
          <a:bodyPr/>
          <a:lstStyle>
            <a:lvl1pPr algn="l" defTabSz="914400" rtl="0" eaLnBrk="1" latinLnBrk="0" hangingPunct="1">
              <a:spcBef>
                <a:spcPts val="600"/>
              </a:spcBef>
              <a:buNone/>
              <a:defRPr sz="2400" kern="1200" baseline="0">
                <a:solidFill>
                  <a:schemeClr val="bg1"/>
                </a:solidFill>
                <a:latin typeface="+mj-lt"/>
                <a:ea typeface="+mj-ea"/>
                <a:cs typeface="+mj-cs"/>
              </a:defRPr>
            </a:lvl1pPr>
          </a:lstStyle>
          <a:p>
            <a:pPr marL="95250" indent="0"/>
            <a:r>
              <a:rPr lang="en-US" dirty="0" smtClean="0"/>
              <a:t>Click to edit Master title style</a:t>
            </a:r>
            <a:endParaRPr lang="en-GB" dirty="0"/>
          </a:p>
        </p:txBody>
      </p:sp>
      <p:sp>
        <p:nvSpPr>
          <p:cNvPr id="3" name="Slide Number Placeholder 2"/>
          <p:cNvSpPr>
            <a:spLocks noGrp="1"/>
          </p:cNvSpPr>
          <p:nvPr>
            <p:ph type="sldNum" sz="quarter" idx="15"/>
          </p:nvPr>
        </p:nvSpPr>
        <p:spPr/>
        <p:txBody>
          <a:bodyPr/>
          <a:lstStyle/>
          <a:p>
            <a:fld id="{8FC524A1-7B6A-464D-B8BC-8FE2E057339E}" type="slidenum">
              <a:rPr lang="en-GB" smtClean="0"/>
              <a:pPr/>
              <a:t>‹#›</a:t>
            </a:fld>
            <a:endParaRPr lang="en-GB" dirty="0"/>
          </a:p>
        </p:txBody>
      </p:sp>
    </p:spTree>
    <p:extLst>
      <p:ext uri="{BB962C8B-B14F-4D97-AF65-F5344CB8AC3E}">
        <p14:creationId xmlns:p14="http://schemas.microsoft.com/office/powerpoint/2010/main" val="1635421140"/>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3_Title and key message">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642350" cy="503783"/>
          </a:xfrm>
          <a:prstGeom prst="rect">
            <a:avLst/>
          </a:prstGeom>
        </p:spPr>
        <p:txBody>
          <a:bodyPr/>
          <a:lstStyle/>
          <a:p>
            <a:r>
              <a:rPr lang="en-US" smtClean="0"/>
              <a:t>Click to edit Master title style</a:t>
            </a:r>
            <a:endParaRPr lang="en-GB"/>
          </a:p>
        </p:txBody>
      </p:sp>
      <p:sp>
        <p:nvSpPr>
          <p:cNvPr id="5" name="Content Placeholder 4"/>
          <p:cNvSpPr>
            <a:spLocks noGrp="1"/>
          </p:cNvSpPr>
          <p:nvPr>
            <p:ph sz="quarter" idx="11"/>
          </p:nvPr>
        </p:nvSpPr>
        <p:spPr>
          <a:xfrm>
            <a:off x="250825" y="1341438"/>
            <a:ext cx="2808288" cy="5040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Text Placeholder 6"/>
          <p:cNvSpPr>
            <a:spLocks noGrp="1"/>
          </p:cNvSpPr>
          <p:nvPr>
            <p:ph type="body" sz="quarter" idx="12"/>
          </p:nvPr>
        </p:nvSpPr>
        <p:spPr>
          <a:xfrm>
            <a:off x="3203575" y="1341438"/>
            <a:ext cx="5689600" cy="5040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8" name="Text Placeholder 7"/>
          <p:cNvSpPr>
            <a:spLocks noGrp="1"/>
          </p:cNvSpPr>
          <p:nvPr>
            <p:ph type="body" sz="quarter" idx="13" hasCustomPrompt="1"/>
          </p:nvPr>
        </p:nvSpPr>
        <p:spPr>
          <a:xfrm>
            <a:off x="250825" y="692697"/>
            <a:ext cx="8642350" cy="360040"/>
          </a:xfrm>
        </p:spPr>
        <p:txBody>
          <a:bodyPr>
            <a:normAutofit/>
          </a:bodyPr>
          <a:lstStyle>
            <a:lvl1pPr marL="177800" indent="0">
              <a:defRPr sz="2200" baseline="0">
                <a:solidFill>
                  <a:schemeClr val="accent5"/>
                </a:solidFill>
                <a:latin typeface="+mn-lt"/>
              </a:defRPr>
            </a:lvl1pPr>
          </a:lstStyle>
          <a:p>
            <a:pPr lvl="0"/>
            <a:r>
              <a:rPr lang="en-GB" dirty="0" smtClean="0"/>
              <a:t>Subtitle </a:t>
            </a:r>
            <a:endParaRPr lang="en-GB" dirty="0"/>
          </a:p>
        </p:txBody>
      </p:sp>
      <p:sp>
        <p:nvSpPr>
          <p:cNvPr id="6" name="Title 1"/>
          <p:cNvSpPr txBox="1">
            <a:spLocks/>
          </p:cNvSpPr>
          <p:nvPr userDrawn="1"/>
        </p:nvSpPr>
        <p:spPr>
          <a:xfrm>
            <a:off x="251520" y="190800"/>
            <a:ext cx="8642350" cy="503783"/>
          </a:xfrm>
          <a:prstGeom prst="rect">
            <a:avLst/>
          </a:prstGeom>
          <a:solidFill>
            <a:srgbClr val="33BBB1"/>
          </a:solidFill>
        </p:spPr>
        <p:txBody>
          <a:bodyPr/>
          <a:lstStyle>
            <a:lvl1pPr algn="l" defTabSz="914400" rtl="0" eaLnBrk="1" latinLnBrk="0" hangingPunct="1">
              <a:spcBef>
                <a:spcPts val="600"/>
              </a:spcBef>
              <a:buNone/>
              <a:defRPr sz="2400" kern="1200" baseline="0">
                <a:solidFill>
                  <a:schemeClr val="bg1"/>
                </a:solidFill>
                <a:latin typeface="+mj-lt"/>
                <a:ea typeface="+mj-ea"/>
                <a:cs typeface="+mj-cs"/>
              </a:defRPr>
            </a:lvl1pPr>
          </a:lstStyle>
          <a:p>
            <a:pPr marL="95250" indent="0"/>
            <a:r>
              <a:rPr lang="en-US" dirty="0" smtClean="0"/>
              <a:t>Click to edit Master title style</a:t>
            </a:r>
            <a:endParaRPr lang="en-GB" dirty="0"/>
          </a:p>
        </p:txBody>
      </p:sp>
      <p:sp>
        <p:nvSpPr>
          <p:cNvPr id="3" name="Slide Number Placeholder 2"/>
          <p:cNvSpPr>
            <a:spLocks noGrp="1"/>
          </p:cNvSpPr>
          <p:nvPr>
            <p:ph type="sldNum" sz="quarter" idx="14"/>
          </p:nvPr>
        </p:nvSpPr>
        <p:spPr/>
        <p:txBody>
          <a:bodyPr/>
          <a:lstStyle/>
          <a:p>
            <a:fld id="{8FC524A1-7B6A-464D-B8BC-8FE2E057339E}" type="slidenum">
              <a:rPr lang="en-GB" smtClean="0"/>
              <a:pPr/>
              <a:t>‹#›</a:t>
            </a:fld>
            <a:endParaRPr lang="en-GB" dirty="0"/>
          </a:p>
        </p:txBody>
      </p:sp>
    </p:spTree>
    <p:extLst>
      <p:ext uri="{BB962C8B-B14F-4D97-AF65-F5344CB8AC3E}">
        <p14:creationId xmlns:p14="http://schemas.microsoft.com/office/powerpoint/2010/main" val="156271218"/>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4_Deviderslide">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solidFill>
            <a:srgbClr val="0038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Text Placeholder 10"/>
          <p:cNvSpPr>
            <a:spLocks noGrp="1"/>
          </p:cNvSpPr>
          <p:nvPr>
            <p:ph type="body" sz="quarter" idx="10" hasCustomPrompt="1"/>
          </p:nvPr>
        </p:nvSpPr>
        <p:spPr>
          <a:xfrm>
            <a:off x="250825" y="1340768"/>
            <a:ext cx="6985000" cy="504056"/>
          </a:xfrm>
        </p:spPr>
        <p:txBody>
          <a:bodyPr>
            <a:noAutofit/>
          </a:bodyPr>
          <a:lstStyle>
            <a:lvl1pPr>
              <a:defRPr sz="3600" baseline="0">
                <a:solidFill>
                  <a:schemeClr val="bg1"/>
                </a:solidFill>
                <a:latin typeface="+mj-lt"/>
              </a:defRPr>
            </a:lvl1pPr>
            <a:lvl2pPr>
              <a:defRPr sz="3600">
                <a:solidFill>
                  <a:schemeClr val="bg1"/>
                </a:solidFill>
                <a:latin typeface="+mj-lt"/>
              </a:defRPr>
            </a:lvl2pPr>
            <a:lvl3pPr>
              <a:defRPr sz="3600">
                <a:solidFill>
                  <a:schemeClr val="bg1"/>
                </a:solidFill>
                <a:latin typeface="+mj-lt"/>
              </a:defRPr>
            </a:lvl3pPr>
            <a:lvl4pPr>
              <a:defRPr sz="3600">
                <a:solidFill>
                  <a:schemeClr val="bg1"/>
                </a:solidFill>
                <a:latin typeface="+mj-lt"/>
              </a:defRPr>
            </a:lvl4pPr>
            <a:lvl5pPr>
              <a:defRPr sz="3600">
                <a:solidFill>
                  <a:schemeClr val="bg1"/>
                </a:solidFill>
                <a:latin typeface="+mj-lt"/>
              </a:defRPr>
            </a:lvl5pPr>
          </a:lstStyle>
          <a:p>
            <a:pPr lvl="0"/>
            <a:r>
              <a:rPr lang="en-US" dirty="0" smtClean="0"/>
              <a:t>Divider Slide </a:t>
            </a:r>
            <a:endParaRPr lang="en-GB" dirty="0"/>
          </a:p>
        </p:txBody>
      </p:sp>
      <p:sp>
        <p:nvSpPr>
          <p:cNvPr id="6" name="Rectangle 5"/>
          <p:cNvSpPr/>
          <p:nvPr userDrawn="1"/>
        </p:nvSpPr>
        <p:spPr>
          <a:xfrm>
            <a:off x="250824" y="188912"/>
            <a:ext cx="1656879" cy="1152526"/>
          </a:xfrm>
          <a:prstGeom prst="rect">
            <a:avLst/>
          </a:prstGeom>
        </p:spPr>
        <p:txBody>
          <a:bodyPr wrap="square" lIns="0" tIns="0" rIns="0" bIns="0" anchor="ctr">
            <a:noAutofit/>
          </a:bodyPr>
          <a:lstStyle/>
          <a:p>
            <a:endParaRPr lang="en-GB" sz="8800" dirty="0">
              <a:solidFill>
                <a:schemeClr val="bg1"/>
              </a:solidFill>
            </a:endParaRPr>
          </a:p>
        </p:txBody>
      </p:sp>
      <p:sp>
        <p:nvSpPr>
          <p:cNvPr id="7" name="TextBox 6"/>
          <p:cNvSpPr txBox="1"/>
          <p:nvPr userDrawn="1"/>
        </p:nvSpPr>
        <p:spPr>
          <a:xfrm>
            <a:off x="232916" y="6165304"/>
            <a:ext cx="8587556" cy="369332"/>
          </a:xfrm>
          <a:prstGeom prst="rect">
            <a:avLst/>
          </a:prstGeom>
          <a:noFill/>
        </p:spPr>
        <p:txBody>
          <a:bodyPr wrap="square" rtlCol="0">
            <a:spAutoFit/>
          </a:bodyPr>
          <a:lstStyle/>
          <a:p>
            <a:r>
              <a:rPr lang="en-GB" i="1" dirty="0" smtClean="0">
                <a:solidFill>
                  <a:schemeClr val="bg1"/>
                </a:solidFill>
              </a:rPr>
              <a:t>Transforming</a:t>
            </a:r>
            <a:r>
              <a:rPr lang="en-GB" i="1" baseline="0" dirty="0" smtClean="0">
                <a:solidFill>
                  <a:schemeClr val="bg1"/>
                </a:solidFill>
              </a:rPr>
              <a:t> London’s health and care together</a:t>
            </a:r>
            <a:endParaRPr lang="en-GB" i="1" dirty="0">
              <a:solidFill>
                <a:schemeClr val="bg1"/>
              </a:solidFill>
            </a:endParaRPr>
          </a:p>
        </p:txBody>
      </p:sp>
      <p:cxnSp>
        <p:nvCxnSpPr>
          <p:cNvPr id="8" name="Straight Connector 7"/>
          <p:cNvCxnSpPr/>
          <p:nvPr userDrawn="1"/>
        </p:nvCxnSpPr>
        <p:spPr>
          <a:xfrm>
            <a:off x="232916" y="6165304"/>
            <a:ext cx="8587556"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sz="quarter" idx="11"/>
          </p:nvPr>
        </p:nvSpPr>
        <p:spPr/>
        <p:txBody>
          <a:bodyPr/>
          <a:lstStyle/>
          <a:p>
            <a:fld id="{8FC524A1-7B6A-464D-B8BC-8FE2E057339E}" type="slidenum">
              <a:rPr lang="en-GB" smtClean="0"/>
              <a:pPr/>
              <a:t>‹#›</a:t>
            </a:fld>
            <a:endParaRPr lang="en-GB" dirty="0"/>
          </a:p>
        </p:txBody>
      </p:sp>
    </p:spTree>
    <p:extLst>
      <p:ext uri="{BB962C8B-B14F-4D97-AF65-F5344CB8AC3E}">
        <p14:creationId xmlns:p14="http://schemas.microsoft.com/office/powerpoint/2010/main" val="2335577646"/>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8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642350" cy="503783"/>
          </a:xfrm>
          <a:prstGeom prst="rect">
            <a:avLst/>
          </a:prstGeom>
          <a:solidFill>
            <a:schemeClr val="accent4"/>
          </a:solidFill>
        </p:spPr>
        <p:txBody>
          <a:bodyPr/>
          <a:lstStyle>
            <a:lvl1pPr marL="95250" indent="0">
              <a:defRPr baseline="0">
                <a:solidFill>
                  <a:schemeClr val="bg1"/>
                </a:solidFill>
              </a:defRPr>
            </a:lvl1pPr>
          </a:lstStyle>
          <a:p>
            <a:r>
              <a:rPr lang="en-US" smtClean="0"/>
              <a:t>Click to edit Master title style</a:t>
            </a:r>
            <a:endParaRPr lang="en-GB" dirty="0"/>
          </a:p>
        </p:txBody>
      </p:sp>
      <p:sp>
        <p:nvSpPr>
          <p:cNvPr id="6" name="Text Placeholder 7"/>
          <p:cNvSpPr>
            <a:spLocks noGrp="1"/>
          </p:cNvSpPr>
          <p:nvPr>
            <p:ph type="body" sz="quarter" idx="12" hasCustomPrompt="1"/>
          </p:nvPr>
        </p:nvSpPr>
        <p:spPr>
          <a:xfrm>
            <a:off x="250825" y="692696"/>
            <a:ext cx="8642350" cy="432047"/>
          </a:xfrm>
        </p:spPr>
        <p:txBody>
          <a:bodyPr>
            <a:normAutofit/>
          </a:bodyPr>
          <a:lstStyle>
            <a:lvl1pPr marL="177800" indent="0">
              <a:defRPr sz="2200" baseline="0">
                <a:solidFill>
                  <a:schemeClr val="accent5"/>
                </a:solidFill>
                <a:latin typeface="+mn-lt"/>
              </a:defRPr>
            </a:lvl1pPr>
          </a:lstStyle>
          <a:p>
            <a:pPr lvl="0"/>
            <a:r>
              <a:rPr lang="en-GB" dirty="0" smtClean="0"/>
              <a:t>Subtitle </a:t>
            </a:r>
            <a:endParaRPr lang="en-GB" dirty="0"/>
          </a:p>
        </p:txBody>
      </p:sp>
      <p:sp>
        <p:nvSpPr>
          <p:cNvPr id="3" name="Slide Number Placeholder 2"/>
          <p:cNvSpPr>
            <a:spLocks noGrp="1"/>
          </p:cNvSpPr>
          <p:nvPr>
            <p:ph type="sldNum" sz="quarter" idx="14"/>
          </p:nvPr>
        </p:nvSpPr>
        <p:spPr/>
        <p:txBody>
          <a:bodyPr/>
          <a:lstStyle/>
          <a:p>
            <a:fld id="{8FC524A1-7B6A-464D-B8BC-8FE2E057339E}" type="slidenum">
              <a:rPr lang="en-GB" smtClean="0"/>
              <a:pPr/>
              <a:t>‹#›</a:t>
            </a:fld>
            <a:endParaRPr lang="en-GB" dirty="0"/>
          </a:p>
        </p:txBody>
      </p:sp>
      <p:sp>
        <p:nvSpPr>
          <p:cNvPr id="5" name="Content Placeholder 4"/>
          <p:cNvSpPr>
            <a:spLocks noGrp="1"/>
          </p:cNvSpPr>
          <p:nvPr>
            <p:ph sz="quarter" idx="15"/>
          </p:nvPr>
        </p:nvSpPr>
        <p:spPr>
          <a:xfrm>
            <a:off x="250825" y="1341438"/>
            <a:ext cx="8642350" cy="49672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882260247"/>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4_Content and Two Column">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642350" cy="503783"/>
          </a:xfrm>
          <a:prstGeom prst="rect">
            <a:avLst/>
          </a:prstGeom>
          <a:solidFill>
            <a:schemeClr val="accent4"/>
          </a:solidFill>
        </p:spPr>
        <p:txBody>
          <a:bodyPr/>
          <a:lstStyle>
            <a:lvl1pPr marL="95250" indent="0">
              <a:defRPr>
                <a:solidFill>
                  <a:schemeClr val="bg1"/>
                </a:solidFill>
              </a:defRPr>
            </a:lvl1pPr>
          </a:lstStyle>
          <a:p>
            <a:r>
              <a:rPr lang="en-US" smtClean="0"/>
              <a:t>Click to edit Master title style</a:t>
            </a:r>
            <a:endParaRPr lang="en-GB" dirty="0"/>
          </a:p>
        </p:txBody>
      </p:sp>
      <p:sp>
        <p:nvSpPr>
          <p:cNvPr id="13" name="Text Placeholder 7"/>
          <p:cNvSpPr>
            <a:spLocks noGrp="1"/>
          </p:cNvSpPr>
          <p:nvPr>
            <p:ph type="body" sz="quarter" idx="13" hasCustomPrompt="1"/>
          </p:nvPr>
        </p:nvSpPr>
        <p:spPr>
          <a:xfrm>
            <a:off x="250825" y="692697"/>
            <a:ext cx="8642350" cy="360040"/>
          </a:xfrm>
        </p:spPr>
        <p:txBody>
          <a:bodyPr>
            <a:normAutofit/>
          </a:bodyPr>
          <a:lstStyle>
            <a:lvl1pPr marL="177800" indent="0">
              <a:defRPr sz="2200" baseline="0">
                <a:solidFill>
                  <a:schemeClr val="accent5"/>
                </a:solidFill>
                <a:latin typeface="+mn-lt"/>
              </a:defRPr>
            </a:lvl1pPr>
          </a:lstStyle>
          <a:p>
            <a:pPr lvl="0"/>
            <a:r>
              <a:rPr lang="en-GB" dirty="0" smtClean="0"/>
              <a:t>Subtitle </a:t>
            </a:r>
            <a:endParaRPr lang="en-GB" dirty="0"/>
          </a:p>
        </p:txBody>
      </p:sp>
      <p:sp>
        <p:nvSpPr>
          <p:cNvPr id="3" name="Slide Number Placeholder 2"/>
          <p:cNvSpPr>
            <a:spLocks noGrp="1"/>
          </p:cNvSpPr>
          <p:nvPr>
            <p:ph type="sldNum" sz="quarter" idx="14"/>
          </p:nvPr>
        </p:nvSpPr>
        <p:spPr/>
        <p:txBody>
          <a:bodyPr/>
          <a:lstStyle/>
          <a:p>
            <a:fld id="{8FC524A1-7B6A-464D-B8BC-8FE2E057339E}" type="slidenum">
              <a:rPr lang="en-GB" smtClean="0"/>
              <a:pPr/>
              <a:t>‹#›</a:t>
            </a:fld>
            <a:endParaRPr lang="en-GB" dirty="0"/>
          </a:p>
        </p:txBody>
      </p:sp>
      <p:sp>
        <p:nvSpPr>
          <p:cNvPr id="5" name="Content Placeholder 4"/>
          <p:cNvSpPr>
            <a:spLocks noGrp="1"/>
          </p:cNvSpPr>
          <p:nvPr>
            <p:ph sz="quarter" idx="15"/>
          </p:nvPr>
        </p:nvSpPr>
        <p:spPr>
          <a:xfrm>
            <a:off x="250825" y="1342800"/>
            <a:ext cx="4249738" cy="51133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7" name="Content Placeholder 6"/>
          <p:cNvSpPr>
            <a:spLocks noGrp="1"/>
          </p:cNvSpPr>
          <p:nvPr>
            <p:ph sz="quarter" idx="16"/>
          </p:nvPr>
        </p:nvSpPr>
        <p:spPr>
          <a:xfrm>
            <a:off x="4572001" y="1341438"/>
            <a:ext cx="4320480" cy="51117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745956042"/>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4_Title and Three Colum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50825" y="188913"/>
            <a:ext cx="8642350" cy="503783"/>
          </a:xfrm>
          <a:prstGeom prst="rect">
            <a:avLst/>
          </a:prstGeom>
        </p:spPr>
        <p:txBody>
          <a:bodyPr/>
          <a:lstStyle>
            <a:lvl1pPr>
              <a:defRPr/>
            </a:lvl1pPr>
          </a:lstStyle>
          <a:p>
            <a:r>
              <a:rPr lang="en-US" dirty="0" smtClean="0"/>
              <a:t> Click to edit Master title style</a:t>
            </a:r>
            <a:endParaRPr lang="en-GB" dirty="0"/>
          </a:p>
        </p:txBody>
      </p:sp>
      <p:sp>
        <p:nvSpPr>
          <p:cNvPr id="10" name="Text Placeholder 9"/>
          <p:cNvSpPr>
            <a:spLocks noGrp="1"/>
          </p:cNvSpPr>
          <p:nvPr>
            <p:ph type="body" sz="quarter" idx="11"/>
          </p:nvPr>
        </p:nvSpPr>
        <p:spPr>
          <a:xfrm>
            <a:off x="250825" y="1341438"/>
            <a:ext cx="2808288" cy="5040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2" name="Text Placeholder 11"/>
          <p:cNvSpPr>
            <a:spLocks noGrp="1"/>
          </p:cNvSpPr>
          <p:nvPr>
            <p:ph type="body" sz="quarter" idx="12"/>
          </p:nvPr>
        </p:nvSpPr>
        <p:spPr>
          <a:xfrm>
            <a:off x="3203575" y="1341438"/>
            <a:ext cx="2736850" cy="5040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4" name="Text Placeholder 13"/>
          <p:cNvSpPr>
            <a:spLocks noGrp="1"/>
          </p:cNvSpPr>
          <p:nvPr>
            <p:ph type="body" sz="quarter" idx="13"/>
          </p:nvPr>
        </p:nvSpPr>
        <p:spPr>
          <a:xfrm>
            <a:off x="6084888" y="1341438"/>
            <a:ext cx="2808287" cy="5040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5" name="Text Placeholder 7"/>
          <p:cNvSpPr>
            <a:spLocks noGrp="1"/>
          </p:cNvSpPr>
          <p:nvPr>
            <p:ph type="body" sz="quarter" idx="14" hasCustomPrompt="1"/>
          </p:nvPr>
        </p:nvSpPr>
        <p:spPr>
          <a:xfrm>
            <a:off x="250825" y="692697"/>
            <a:ext cx="8642350" cy="360040"/>
          </a:xfrm>
        </p:spPr>
        <p:txBody>
          <a:bodyPr>
            <a:normAutofit/>
          </a:bodyPr>
          <a:lstStyle>
            <a:lvl1pPr marL="177800" indent="0">
              <a:defRPr sz="2200" baseline="0">
                <a:solidFill>
                  <a:schemeClr val="accent5"/>
                </a:solidFill>
                <a:latin typeface="+mn-lt"/>
              </a:defRPr>
            </a:lvl1pPr>
          </a:lstStyle>
          <a:p>
            <a:pPr lvl="0"/>
            <a:r>
              <a:rPr lang="en-GB" dirty="0" smtClean="0"/>
              <a:t>Subtitle </a:t>
            </a:r>
            <a:endParaRPr lang="en-GB" dirty="0"/>
          </a:p>
        </p:txBody>
      </p:sp>
      <p:sp>
        <p:nvSpPr>
          <p:cNvPr id="8" name="Title 1"/>
          <p:cNvSpPr txBox="1">
            <a:spLocks/>
          </p:cNvSpPr>
          <p:nvPr userDrawn="1"/>
        </p:nvSpPr>
        <p:spPr>
          <a:xfrm>
            <a:off x="252000" y="190800"/>
            <a:ext cx="8642350" cy="503783"/>
          </a:xfrm>
          <a:prstGeom prst="rect">
            <a:avLst/>
          </a:prstGeom>
          <a:solidFill>
            <a:schemeClr val="accent4"/>
          </a:solidFill>
        </p:spPr>
        <p:txBody>
          <a:bodyPr/>
          <a:lstStyle>
            <a:lvl1pPr algn="l" defTabSz="914400" rtl="0" eaLnBrk="1" latinLnBrk="0" hangingPunct="1">
              <a:spcBef>
                <a:spcPts val="600"/>
              </a:spcBef>
              <a:buNone/>
              <a:defRPr sz="2400" kern="1200" baseline="0">
                <a:solidFill>
                  <a:schemeClr val="bg1"/>
                </a:solidFill>
                <a:latin typeface="+mj-lt"/>
                <a:ea typeface="+mj-ea"/>
                <a:cs typeface="+mj-cs"/>
              </a:defRPr>
            </a:lvl1pPr>
          </a:lstStyle>
          <a:p>
            <a:pPr marL="95250" indent="0"/>
            <a:r>
              <a:rPr lang="en-US" dirty="0" smtClean="0"/>
              <a:t>Click to edit Master title style</a:t>
            </a:r>
            <a:endParaRPr lang="en-GB" dirty="0"/>
          </a:p>
        </p:txBody>
      </p:sp>
      <p:sp>
        <p:nvSpPr>
          <p:cNvPr id="3" name="Slide Number Placeholder 2"/>
          <p:cNvSpPr>
            <a:spLocks noGrp="1"/>
          </p:cNvSpPr>
          <p:nvPr>
            <p:ph type="sldNum" sz="quarter" idx="15"/>
          </p:nvPr>
        </p:nvSpPr>
        <p:spPr/>
        <p:txBody>
          <a:bodyPr/>
          <a:lstStyle/>
          <a:p>
            <a:fld id="{8FC524A1-7B6A-464D-B8BC-8FE2E057339E}" type="slidenum">
              <a:rPr lang="en-GB" smtClean="0"/>
              <a:pPr/>
              <a:t>‹#›</a:t>
            </a:fld>
            <a:endParaRPr lang="en-GB" dirty="0"/>
          </a:p>
        </p:txBody>
      </p:sp>
    </p:spTree>
    <p:extLst>
      <p:ext uri="{BB962C8B-B14F-4D97-AF65-F5344CB8AC3E}">
        <p14:creationId xmlns:p14="http://schemas.microsoft.com/office/powerpoint/2010/main" val="163542114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and Two Column">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642350" cy="503783"/>
          </a:xfrm>
          <a:prstGeom prst="rect">
            <a:avLst/>
          </a:prstGeom>
          <a:solidFill>
            <a:srgbClr val="0072C6"/>
          </a:solidFill>
        </p:spPr>
        <p:txBody>
          <a:bodyPr/>
          <a:lstStyle>
            <a:lvl1pPr marL="95250" indent="0">
              <a:defRPr>
                <a:solidFill>
                  <a:schemeClr val="bg1"/>
                </a:solidFill>
              </a:defRPr>
            </a:lvl1pPr>
          </a:lstStyle>
          <a:p>
            <a:r>
              <a:rPr lang="en-US" smtClean="0"/>
              <a:t>Click to edit Master title style</a:t>
            </a:r>
            <a:endParaRPr lang="en-GB" dirty="0"/>
          </a:p>
        </p:txBody>
      </p:sp>
      <p:sp>
        <p:nvSpPr>
          <p:cNvPr id="13" name="Text Placeholder 7"/>
          <p:cNvSpPr>
            <a:spLocks noGrp="1"/>
          </p:cNvSpPr>
          <p:nvPr>
            <p:ph type="body" sz="quarter" idx="13" hasCustomPrompt="1"/>
          </p:nvPr>
        </p:nvSpPr>
        <p:spPr>
          <a:xfrm>
            <a:off x="250825" y="692697"/>
            <a:ext cx="8642350" cy="360040"/>
          </a:xfrm>
        </p:spPr>
        <p:txBody>
          <a:bodyPr>
            <a:normAutofit/>
          </a:bodyPr>
          <a:lstStyle>
            <a:lvl1pPr marL="177800" indent="0">
              <a:defRPr sz="2200" baseline="0">
                <a:solidFill>
                  <a:schemeClr val="accent5"/>
                </a:solidFill>
                <a:latin typeface="+mn-lt"/>
              </a:defRPr>
            </a:lvl1pPr>
          </a:lstStyle>
          <a:p>
            <a:pPr lvl="0"/>
            <a:r>
              <a:rPr lang="en-GB" dirty="0" smtClean="0"/>
              <a:t>Subtitle </a:t>
            </a:r>
            <a:endParaRPr lang="en-GB" dirty="0"/>
          </a:p>
        </p:txBody>
      </p:sp>
      <p:sp>
        <p:nvSpPr>
          <p:cNvPr id="3" name="Slide Number Placeholder 2"/>
          <p:cNvSpPr>
            <a:spLocks noGrp="1"/>
          </p:cNvSpPr>
          <p:nvPr>
            <p:ph type="sldNum" sz="quarter" idx="14"/>
          </p:nvPr>
        </p:nvSpPr>
        <p:spPr/>
        <p:txBody>
          <a:bodyPr/>
          <a:lstStyle/>
          <a:p>
            <a:fld id="{8FC524A1-7B6A-464D-B8BC-8FE2E057339E}" type="slidenum">
              <a:rPr lang="en-GB" smtClean="0"/>
              <a:pPr/>
              <a:t>‹#›</a:t>
            </a:fld>
            <a:endParaRPr lang="en-GB" dirty="0"/>
          </a:p>
        </p:txBody>
      </p:sp>
      <p:sp>
        <p:nvSpPr>
          <p:cNvPr id="5" name="Content Placeholder 4"/>
          <p:cNvSpPr>
            <a:spLocks noGrp="1"/>
          </p:cNvSpPr>
          <p:nvPr>
            <p:ph sz="quarter" idx="15"/>
          </p:nvPr>
        </p:nvSpPr>
        <p:spPr>
          <a:xfrm>
            <a:off x="250825" y="1342800"/>
            <a:ext cx="4249738" cy="51133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7" name="Content Placeholder 6"/>
          <p:cNvSpPr>
            <a:spLocks noGrp="1"/>
          </p:cNvSpPr>
          <p:nvPr>
            <p:ph sz="quarter" idx="16"/>
          </p:nvPr>
        </p:nvSpPr>
        <p:spPr>
          <a:xfrm>
            <a:off x="4572001" y="1341438"/>
            <a:ext cx="4320480" cy="51117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699053168"/>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4_Title and key message">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642350" cy="503783"/>
          </a:xfrm>
          <a:prstGeom prst="rect">
            <a:avLst/>
          </a:prstGeom>
        </p:spPr>
        <p:txBody>
          <a:bodyPr/>
          <a:lstStyle/>
          <a:p>
            <a:r>
              <a:rPr lang="en-US" smtClean="0"/>
              <a:t>Click to edit Master title style</a:t>
            </a:r>
            <a:endParaRPr lang="en-GB"/>
          </a:p>
        </p:txBody>
      </p:sp>
      <p:sp>
        <p:nvSpPr>
          <p:cNvPr id="5" name="Content Placeholder 4"/>
          <p:cNvSpPr>
            <a:spLocks noGrp="1"/>
          </p:cNvSpPr>
          <p:nvPr>
            <p:ph sz="quarter" idx="11"/>
          </p:nvPr>
        </p:nvSpPr>
        <p:spPr>
          <a:xfrm>
            <a:off x="250825" y="1341438"/>
            <a:ext cx="2808288" cy="5040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Text Placeholder 6"/>
          <p:cNvSpPr>
            <a:spLocks noGrp="1"/>
          </p:cNvSpPr>
          <p:nvPr>
            <p:ph type="body" sz="quarter" idx="12"/>
          </p:nvPr>
        </p:nvSpPr>
        <p:spPr>
          <a:xfrm>
            <a:off x="3203575" y="1341438"/>
            <a:ext cx="5689600" cy="5040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8" name="Text Placeholder 7"/>
          <p:cNvSpPr>
            <a:spLocks noGrp="1"/>
          </p:cNvSpPr>
          <p:nvPr>
            <p:ph type="body" sz="quarter" idx="13" hasCustomPrompt="1"/>
          </p:nvPr>
        </p:nvSpPr>
        <p:spPr>
          <a:xfrm>
            <a:off x="250825" y="692697"/>
            <a:ext cx="8642350" cy="360040"/>
          </a:xfrm>
        </p:spPr>
        <p:txBody>
          <a:bodyPr>
            <a:normAutofit/>
          </a:bodyPr>
          <a:lstStyle>
            <a:lvl1pPr marL="177800" indent="0">
              <a:defRPr sz="2200" baseline="0">
                <a:solidFill>
                  <a:schemeClr val="accent5"/>
                </a:solidFill>
                <a:latin typeface="+mn-lt"/>
              </a:defRPr>
            </a:lvl1pPr>
          </a:lstStyle>
          <a:p>
            <a:pPr lvl="0"/>
            <a:r>
              <a:rPr lang="en-GB" dirty="0" smtClean="0"/>
              <a:t>Subtitle </a:t>
            </a:r>
            <a:endParaRPr lang="en-GB" dirty="0"/>
          </a:p>
        </p:txBody>
      </p:sp>
      <p:sp>
        <p:nvSpPr>
          <p:cNvPr id="6" name="Title 1"/>
          <p:cNvSpPr txBox="1">
            <a:spLocks/>
          </p:cNvSpPr>
          <p:nvPr userDrawn="1"/>
        </p:nvSpPr>
        <p:spPr>
          <a:xfrm>
            <a:off x="251520" y="190800"/>
            <a:ext cx="8642350" cy="503783"/>
          </a:xfrm>
          <a:prstGeom prst="rect">
            <a:avLst/>
          </a:prstGeom>
          <a:solidFill>
            <a:schemeClr val="accent4"/>
          </a:solidFill>
        </p:spPr>
        <p:txBody>
          <a:bodyPr/>
          <a:lstStyle>
            <a:lvl1pPr algn="l" defTabSz="914400" rtl="0" eaLnBrk="1" latinLnBrk="0" hangingPunct="1">
              <a:spcBef>
                <a:spcPts val="600"/>
              </a:spcBef>
              <a:buNone/>
              <a:defRPr sz="2400" kern="1200" baseline="0">
                <a:solidFill>
                  <a:schemeClr val="bg1"/>
                </a:solidFill>
                <a:latin typeface="+mj-lt"/>
                <a:ea typeface="+mj-ea"/>
                <a:cs typeface="+mj-cs"/>
              </a:defRPr>
            </a:lvl1pPr>
          </a:lstStyle>
          <a:p>
            <a:pPr marL="95250" indent="0"/>
            <a:r>
              <a:rPr lang="en-US" dirty="0" smtClean="0"/>
              <a:t>Click to edit Master title style</a:t>
            </a:r>
            <a:endParaRPr lang="en-GB" dirty="0"/>
          </a:p>
        </p:txBody>
      </p:sp>
      <p:sp>
        <p:nvSpPr>
          <p:cNvPr id="3" name="Slide Number Placeholder 2"/>
          <p:cNvSpPr>
            <a:spLocks noGrp="1"/>
          </p:cNvSpPr>
          <p:nvPr>
            <p:ph type="sldNum" sz="quarter" idx="14"/>
          </p:nvPr>
        </p:nvSpPr>
        <p:spPr/>
        <p:txBody>
          <a:bodyPr/>
          <a:lstStyle/>
          <a:p>
            <a:fld id="{8FC524A1-7B6A-464D-B8BC-8FE2E057339E}" type="slidenum">
              <a:rPr lang="en-GB" smtClean="0"/>
              <a:pPr/>
              <a:t>‹#›</a:t>
            </a:fld>
            <a:endParaRPr lang="en-GB" dirty="0"/>
          </a:p>
        </p:txBody>
      </p:sp>
    </p:spTree>
    <p:extLst>
      <p:ext uri="{BB962C8B-B14F-4D97-AF65-F5344CB8AC3E}">
        <p14:creationId xmlns:p14="http://schemas.microsoft.com/office/powerpoint/2010/main" val="156271218"/>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5_Deviderslide">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solidFill>
            <a:srgbClr val="E324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Text Placeholder 10"/>
          <p:cNvSpPr>
            <a:spLocks noGrp="1"/>
          </p:cNvSpPr>
          <p:nvPr>
            <p:ph type="body" sz="quarter" idx="10" hasCustomPrompt="1"/>
          </p:nvPr>
        </p:nvSpPr>
        <p:spPr>
          <a:xfrm>
            <a:off x="250825" y="1340768"/>
            <a:ext cx="6985000" cy="504056"/>
          </a:xfrm>
        </p:spPr>
        <p:txBody>
          <a:bodyPr>
            <a:noAutofit/>
          </a:bodyPr>
          <a:lstStyle>
            <a:lvl1pPr>
              <a:defRPr sz="3600" baseline="0">
                <a:solidFill>
                  <a:schemeClr val="bg1"/>
                </a:solidFill>
                <a:latin typeface="+mj-lt"/>
              </a:defRPr>
            </a:lvl1pPr>
            <a:lvl2pPr>
              <a:defRPr sz="3600">
                <a:solidFill>
                  <a:schemeClr val="bg1"/>
                </a:solidFill>
                <a:latin typeface="+mj-lt"/>
              </a:defRPr>
            </a:lvl2pPr>
            <a:lvl3pPr>
              <a:defRPr sz="3600">
                <a:solidFill>
                  <a:schemeClr val="bg1"/>
                </a:solidFill>
                <a:latin typeface="+mj-lt"/>
              </a:defRPr>
            </a:lvl3pPr>
            <a:lvl4pPr>
              <a:defRPr sz="3600">
                <a:solidFill>
                  <a:schemeClr val="bg1"/>
                </a:solidFill>
                <a:latin typeface="+mj-lt"/>
              </a:defRPr>
            </a:lvl4pPr>
            <a:lvl5pPr>
              <a:defRPr sz="3600">
                <a:solidFill>
                  <a:schemeClr val="bg1"/>
                </a:solidFill>
                <a:latin typeface="+mj-lt"/>
              </a:defRPr>
            </a:lvl5pPr>
          </a:lstStyle>
          <a:p>
            <a:pPr lvl="0"/>
            <a:r>
              <a:rPr lang="en-US" dirty="0" smtClean="0"/>
              <a:t>Divider Slide </a:t>
            </a:r>
            <a:endParaRPr lang="en-GB" dirty="0"/>
          </a:p>
        </p:txBody>
      </p:sp>
      <p:sp>
        <p:nvSpPr>
          <p:cNvPr id="6" name="Rectangle 5"/>
          <p:cNvSpPr/>
          <p:nvPr userDrawn="1"/>
        </p:nvSpPr>
        <p:spPr>
          <a:xfrm>
            <a:off x="250824" y="188912"/>
            <a:ext cx="1656879" cy="1152526"/>
          </a:xfrm>
          <a:prstGeom prst="rect">
            <a:avLst/>
          </a:prstGeom>
        </p:spPr>
        <p:txBody>
          <a:bodyPr wrap="square" lIns="0" tIns="0" rIns="0" bIns="0" anchor="ctr">
            <a:noAutofit/>
          </a:bodyPr>
          <a:lstStyle/>
          <a:p>
            <a:endParaRPr lang="en-GB" sz="8800" dirty="0">
              <a:solidFill>
                <a:schemeClr val="bg1"/>
              </a:solidFill>
            </a:endParaRPr>
          </a:p>
        </p:txBody>
      </p:sp>
      <p:sp>
        <p:nvSpPr>
          <p:cNvPr id="7" name="TextBox 6"/>
          <p:cNvSpPr txBox="1"/>
          <p:nvPr userDrawn="1"/>
        </p:nvSpPr>
        <p:spPr>
          <a:xfrm>
            <a:off x="232916" y="6165304"/>
            <a:ext cx="8587556" cy="369332"/>
          </a:xfrm>
          <a:prstGeom prst="rect">
            <a:avLst/>
          </a:prstGeom>
          <a:noFill/>
        </p:spPr>
        <p:txBody>
          <a:bodyPr wrap="square" rtlCol="0">
            <a:spAutoFit/>
          </a:bodyPr>
          <a:lstStyle/>
          <a:p>
            <a:r>
              <a:rPr lang="en-GB" i="1" dirty="0" smtClean="0">
                <a:solidFill>
                  <a:schemeClr val="bg1"/>
                </a:solidFill>
              </a:rPr>
              <a:t>Transforming</a:t>
            </a:r>
            <a:r>
              <a:rPr lang="en-GB" i="1" baseline="0" dirty="0" smtClean="0">
                <a:solidFill>
                  <a:schemeClr val="bg1"/>
                </a:solidFill>
              </a:rPr>
              <a:t> London’s health and care together</a:t>
            </a:r>
            <a:endParaRPr lang="en-GB" i="1" dirty="0">
              <a:solidFill>
                <a:schemeClr val="bg1"/>
              </a:solidFill>
            </a:endParaRPr>
          </a:p>
        </p:txBody>
      </p:sp>
      <p:cxnSp>
        <p:nvCxnSpPr>
          <p:cNvPr id="8" name="Straight Connector 7"/>
          <p:cNvCxnSpPr/>
          <p:nvPr userDrawn="1"/>
        </p:nvCxnSpPr>
        <p:spPr>
          <a:xfrm>
            <a:off x="232916" y="6165304"/>
            <a:ext cx="8587556"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sz="quarter" idx="11"/>
          </p:nvPr>
        </p:nvSpPr>
        <p:spPr/>
        <p:txBody>
          <a:bodyPr/>
          <a:lstStyle/>
          <a:p>
            <a:fld id="{8FC524A1-7B6A-464D-B8BC-8FE2E057339E}" type="slidenum">
              <a:rPr lang="en-GB" smtClean="0"/>
              <a:pPr/>
              <a:t>‹#›</a:t>
            </a:fld>
            <a:endParaRPr lang="en-GB" dirty="0"/>
          </a:p>
        </p:txBody>
      </p:sp>
    </p:spTree>
    <p:extLst>
      <p:ext uri="{BB962C8B-B14F-4D97-AF65-F5344CB8AC3E}">
        <p14:creationId xmlns:p14="http://schemas.microsoft.com/office/powerpoint/2010/main" val="1418520668"/>
      </p:ext>
    </p:extLst>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6_Deviderslide">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solidFill>
            <a:srgbClr val="A25B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Text Placeholder 10"/>
          <p:cNvSpPr>
            <a:spLocks noGrp="1"/>
          </p:cNvSpPr>
          <p:nvPr>
            <p:ph type="body" sz="quarter" idx="10" hasCustomPrompt="1"/>
          </p:nvPr>
        </p:nvSpPr>
        <p:spPr>
          <a:xfrm>
            <a:off x="250825" y="1340768"/>
            <a:ext cx="6985000" cy="504056"/>
          </a:xfrm>
        </p:spPr>
        <p:txBody>
          <a:bodyPr>
            <a:noAutofit/>
          </a:bodyPr>
          <a:lstStyle>
            <a:lvl1pPr>
              <a:defRPr sz="3600" baseline="0">
                <a:solidFill>
                  <a:schemeClr val="bg1"/>
                </a:solidFill>
                <a:latin typeface="+mj-lt"/>
              </a:defRPr>
            </a:lvl1pPr>
            <a:lvl2pPr>
              <a:defRPr sz="3600">
                <a:solidFill>
                  <a:schemeClr val="bg1"/>
                </a:solidFill>
                <a:latin typeface="+mj-lt"/>
              </a:defRPr>
            </a:lvl2pPr>
            <a:lvl3pPr>
              <a:defRPr sz="3600">
                <a:solidFill>
                  <a:schemeClr val="bg1"/>
                </a:solidFill>
                <a:latin typeface="+mj-lt"/>
              </a:defRPr>
            </a:lvl3pPr>
            <a:lvl4pPr>
              <a:defRPr sz="3600">
                <a:solidFill>
                  <a:schemeClr val="bg1"/>
                </a:solidFill>
                <a:latin typeface="+mj-lt"/>
              </a:defRPr>
            </a:lvl4pPr>
            <a:lvl5pPr>
              <a:defRPr sz="3600">
                <a:solidFill>
                  <a:schemeClr val="bg1"/>
                </a:solidFill>
                <a:latin typeface="+mj-lt"/>
              </a:defRPr>
            </a:lvl5pPr>
          </a:lstStyle>
          <a:p>
            <a:pPr lvl="0"/>
            <a:r>
              <a:rPr lang="en-US" dirty="0" smtClean="0"/>
              <a:t>Divider Slide </a:t>
            </a:r>
            <a:endParaRPr lang="en-GB" dirty="0"/>
          </a:p>
        </p:txBody>
      </p:sp>
      <p:sp>
        <p:nvSpPr>
          <p:cNvPr id="6" name="Rectangle 5"/>
          <p:cNvSpPr/>
          <p:nvPr userDrawn="1"/>
        </p:nvSpPr>
        <p:spPr>
          <a:xfrm>
            <a:off x="232916" y="188912"/>
            <a:ext cx="1674788" cy="1152526"/>
          </a:xfrm>
          <a:prstGeom prst="rect">
            <a:avLst/>
          </a:prstGeom>
        </p:spPr>
        <p:txBody>
          <a:bodyPr wrap="square" lIns="0" tIns="0" rIns="0" bIns="0" anchor="ctr">
            <a:noAutofit/>
          </a:bodyPr>
          <a:lstStyle/>
          <a:p>
            <a:endParaRPr lang="en-GB" sz="8800" dirty="0">
              <a:solidFill>
                <a:schemeClr val="bg1"/>
              </a:solidFill>
            </a:endParaRPr>
          </a:p>
        </p:txBody>
      </p:sp>
      <p:sp>
        <p:nvSpPr>
          <p:cNvPr id="7" name="TextBox 6"/>
          <p:cNvSpPr txBox="1"/>
          <p:nvPr userDrawn="1"/>
        </p:nvSpPr>
        <p:spPr>
          <a:xfrm>
            <a:off x="232916" y="6165304"/>
            <a:ext cx="8587556" cy="369332"/>
          </a:xfrm>
          <a:prstGeom prst="rect">
            <a:avLst/>
          </a:prstGeom>
          <a:noFill/>
        </p:spPr>
        <p:txBody>
          <a:bodyPr wrap="square" rtlCol="0">
            <a:spAutoFit/>
          </a:bodyPr>
          <a:lstStyle/>
          <a:p>
            <a:r>
              <a:rPr lang="en-GB" i="1" dirty="0" smtClean="0">
                <a:solidFill>
                  <a:schemeClr val="bg1"/>
                </a:solidFill>
              </a:rPr>
              <a:t>Transforming</a:t>
            </a:r>
            <a:r>
              <a:rPr lang="en-GB" i="1" baseline="0" dirty="0" smtClean="0">
                <a:solidFill>
                  <a:schemeClr val="bg1"/>
                </a:solidFill>
              </a:rPr>
              <a:t> London’s health and care together</a:t>
            </a:r>
            <a:endParaRPr lang="en-GB" i="1" dirty="0">
              <a:solidFill>
                <a:schemeClr val="bg1"/>
              </a:solidFill>
            </a:endParaRPr>
          </a:p>
        </p:txBody>
      </p:sp>
      <p:cxnSp>
        <p:nvCxnSpPr>
          <p:cNvPr id="8" name="Straight Connector 7"/>
          <p:cNvCxnSpPr/>
          <p:nvPr userDrawn="1"/>
        </p:nvCxnSpPr>
        <p:spPr>
          <a:xfrm>
            <a:off x="232916" y="6165304"/>
            <a:ext cx="8587556"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sz="quarter" idx="11"/>
          </p:nvPr>
        </p:nvSpPr>
        <p:spPr/>
        <p:txBody>
          <a:bodyPr/>
          <a:lstStyle/>
          <a:p>
            <a:fld id="{8FC524A1-7B6A-464D-B8BC-8FE2E057339E}" type="slidenum">
              <a:rPr lang="en-GB" smtClean="0"/>
              <a:pPr/>
              <a:t>‹#›</a:t>
            </a:fld>
            <a:endParaRPr lang="en-GB" dirty="0"/>
          </a:p>
        </p:txBody>
      </p:sp>
    </p:spTree>
    <p:extLst>
      <p:ext uri="{BB962C8B-B14F-4D97-AF65-F5344CB8AC3E}">
        <p14:creationId xmlns:p14="http://schemas.microsoft.com/office/powerpoint/2010/main" val="2507283706"/>
      </p:ext>
    </p:extLst>
  </p:cSld>
  <p:clrMapOvr>
    <a:masterClrMapping/>
  </p:clrMapOvr>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8_Deviderslide">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solidFill>
            <a:srgbClr val="33BB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Text Placeholder 10"/>
          <p:cNvSpPr>
            <a:spLocks noGrp="1"/>
          </p:cNvSpPr>
          <p:nvPr>
            <p:ph type="body" sz="quarter" idx="10" hasCustomPrompt="1"/>
          </p:nvPr>
        </p:nvSpPr>
        <p:spPr>
          <a:xfrm>
            <a:off x="250825" y="1340768"/>
            <a:ext cx="6985000" cy="504056"/>
          </a:xfrm>
        </p:spPr>
        <p:txBody>
          <a:bodyPr>
            <a:noAutofit/>
          </a:bodyPr>
          <a:lstStyle>
            <a:lvl1pPr>
              <a:defRPr sz="3600" baseline="0">
                <a:solidFill>
                  <a:schemeClr val="bg1"/>
                </a:solidFill>
                <a:latin typeface="+mj-lt"/>
              </a:defRPr>
            </a:lvl1pPr>
            <a:lvl2pPr>
              <a:defRPr sz="3600">
                <a:solidFill>
                  <a:schemeClr val="bg1"/>
                </a:solidFill>
                <a:latin typeface="+mj-lt"/>
              </a:defRPr>
            </a:lvl2pPr>
            <a:lvl3pPr>
              <a:defRPr sz="3600">
                <a:solidFill>
                  <a:schemeClr val="bg1"/>
                </a:solidFill>
                <a:latin typeface="+mj-lt"/>
              </a:defRPr>
            </a:lvl3pPr>
            <a:lvl4pPr>
              <a:defRPr sz="3600">
                <a:solidFill>
                  <a:schemeClr val="bg1"/>
                </a:solidFill>
                <a:latin typeface="+mj-lt"/>
              </a:defRPr>
            </a:lvl4pPr>
            <a:lvl5pPr>
              <a:defRPr sz="3600">
                <a:solidFill>
                  <a:schemeClr val="bg1"/>
                </a:solidFill>
                <a:latin typeface="+mj-lt"/>
              </a:defRPr>
            </a:lvl5pPr>
          </a:lstStyle>
          <a:p>
            <a:pPr lvl="0"/>
            <a:r>
              <a:rPr lang="en-US" dirty="0" smtClean="0"/>
              <a:t>Divider Slide </a:t>
            </a:r>
            <a:endParaRPr lang="en-GB" dirty="0"/>
          </a:p>
        </p:txBody>
      </p:sp>
      <p:sp>
        <p:nvSpPr>
          <p:cNvPr id="6" name="Rectangle 5"/>
          <p:cNvSpPr/>
          <p:nvPr userDrawn="1"/>
        </p:nvSpPr>
        <p:spPr>
          <a:xfrm>
            <a:off x="232916" y="188912"/>
            <a:ext cx="1674788" cy="1152526"/>
          </a:xfrm>
          <a:prstGeom prst="rect">
            <a:avLst/>
          </a:prstGeom>
        </p:spPr>
        <p:txBody>
          <a:bodyPr wrap="square" lIns="0" tIns="0" rIns="0" bIns="0" anchor="ctr">
            <a:noAutofit/>
          </a:bodyPr>
          <a:lstStyle/>
          <a:p>
            <a:endParaRPr lang="en-GB" sz="8800" dirty="0">
              <a:solidFill>
                <a:schemeClr val="bg1"/>
              </a:solidFill>
            </a:endParaRPr>
          </a:p>
        </p:txBody>
      </p:sp>
      <p:sp>
        <p:nvSpPr>
          <p:cNvPr id="7" name="TextBox 6"/>
          <p:cNvSpPr txBox="1"/>
          <p:nvPr userDrawn="1"/>
        </p:nvSpPr>
        <p:spPr>
          <a:xfrm>
            <a:off x="232916" y="6165304"/>
            <a:ext cx="8587556" cy="369332"/>
          </a:xfrm>
          <a:prstGeom prst="rect">
            <a:avLst/>
          </a:prstGeom>
          <a:noFill/>
        </p:spPr>
        <p:txBody>
          <a:bodyPr wrap="square" rtlCol="0">
            <a:spAutoFit/>
          </a:bodyPr>
          <a:lstStyle/>
          <a:p>
            <a:r>
              <a:rPr lang="en-GB" i="1" dirty="0" smtClean="0">
                <a:solidFill>
                  <a:schemeClr val="bg1"/>
                </a:solidFill>
              </a:rPr>
              <a:t>Transforming</a:t>
            </a:r>
            <a:r>
              <a:rPr lang="en-GB" i="1" baseline="0" dirty="0" smtClean="0">
                <a:solidFill>
                  <a:schemeClr val="bg1"/>
                </a:solidFill>
              </a:rPr>
              <a:t> London’s health and care together</a:t>
            </a:r>
            <a:endParaRPr lang="en-GB" i="1" dirty="0">
              <a:solidFill>
                <a:schemeClr val="bg1"/>
              </a:solidFill>
            </a:endParaRPr>
          </a:p>
        </p:txBody>
      </p:sp>
      <p:cxnSp>
        <p:nvCxnSpPr>
          <p:cNvPr id="8" name="Straight Connector 7"/>
          <p:cNvCxnSpPr/>
          <p:nvPr userDrawn="1"/>
        </p:nvCxnSpPr>
        <p:spPr>
          <a:xfrm>
            <a:off x="232916" y="6165304"/>
            <a:ext cx="8587556"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sz="quarter" idx="11"/>
          </p:nvPr>
        </p:nvSpPr>
        <p:spPr/>
        <p:txBody>
          <a:bodyPr/>
          <a:lstStyle/>
          <a:p>
            <a:fld id="{8FC524A1-7B6A-464D-B8BC-8FE2E057339E}" type="slidenum">
              <a:rPr lang="en-GB" smtClean="0"/>
              <a:pPr/>
              <a:t>‹#›</a:t>
            </a:fld>
            <a:endParaRPr lang="en-GB" dirty="0"/>
          </a:p>
        </p:txBody>
      </p:sp>
    </p:spTree>
    <p:extLst>
      <p:ext uri="{BB962C8B-B14F-4D97-AF65-F5344CB8AC3E}">
        <p14:creationId xmlns:p14="http://schemas.microsoft.com/office/powerpoint/2010/main" val="513793957"/>
      </p:ext>
    </p:extLst>
  </p:cSld>
  <p:clrMapOvr>
    <a:masterClrMapping/>
  </p:clrMapOvr>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xfrm>
            <a:off x="251792" y="1660327"/>
            <a:ext cx="7848600" cy="576648"/>
          </a:xfrm>
        </p:spPr>
        <p:txBody>
          <a:bodyPr>
            <a:normAutofit/>
          </a:bodyPr>
          <a:lstStyle>
            <a:lvl1pPr>
              <a:defRPr sz="2400" b="1">
                <a:solidFill>
                  <a:srgbClr val="0072C6"/>
                </a:solidFill>
              </a:defRPr>
            </a:lvl1pPr>
          </a:lstStyle>
          <a:p>
            <a:pPr lvl="0"/>
            <a:r>
              <a:rPr lang="en-US" smtClean="0"/>
              <a:t>Click to edit Master text styles</a:t>
            </a:r>
          </a:p>
        </p:txBody>
      </p:sp>
      <p:sp>
        <p:nvSpPr>
          <p:cNvPr id="2" name="Slide Number Placeholder 1"/>
          <p:cNvSpPr>
            <a:spLocks noGrp="1"/>
          </p:cNvSpPr>
          <p:nvPr>
            <p:ph type="sldNum" sz="quarter" idx="12"/>
          </p:nvPr>
        </p:nvSpPr>
        <p:spPr/>
        <p:txBody>
          <a:bodyPr/>
          <a:lstStyle/>
          <a:p>
            <a:fld id="{8FC524A1-7B6A-464D-B8BC-8FE2E057339E}" type="slidenum">
              <a:rPr lang="en-GB" smtClean="0"/>
              <a:pPr/>
              <a:t>‹#›</a:t>
            </a:fld>
            <a:endParaRPr lang="en-GB" dirty="0"/>
          </a:p>
        </p:txBody>
      </p:sp>
      <p:sp>
        <p:nvSpPr>
          <p:cNvPr id="4" name="Content Placeholder 3"/>
          <p:cNvSpPr>
            <a:spLocks noGrp="1"/>
          </p:cNvSpPr>
          <p:nvPr>
            <p:ph sz="quarter" idx="13"/>
          </p:nvPr>
        </p:nvSpPr>
        <p:spPr>
          <a:xfrm>
            <a:off x="250825" y="2275200"/>
            <a:ext cx="8642350" cy="410612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512" y="-244800"/>
            <a:ext cx="9144000" cy="1780721"/>
          </a:xfrm>
          <a:prstGeom prst="rect">
            <a:avLst/>
          </a:prstGeom>
        </p:spPr>
      </p:pic>
    </p:spTree>
    <p:extLst>
      <p:ext uri="{BB962C8B-B14F-4D97-AF65-F5344CB8AC3E}">
        <p14:creationId xmlns:p14="http://schemas.microsoft.com/office/powerpoint/2010/main" val="1593890044"/>
      </p:ext>
    </p:extLst>
  </p:cSld>
  <p:clrMapOvr>
    <a:masterClrMapping/>
  </p:clrMapOvr>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97CE3F3-EBB4-437C-A581-59D15CB87BD0}" type="datetime1">
              <a:rPr lang="en-GB" smtClean="0"/>
              <a:t>08/10/2019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B41E7EE-32D5-4275-AEA1-A0E6A2E4B10F}" type="slidenum">
              <a:rPr lang="en-GB" smtClean="0"/>
              <a:t>‹#›</a:t>
            </a:fld>
            <a:endParaRPr lang="en-GB" dirty="0"/>
          </a:p>
        </p:txBody>
      </p:sp>
    </p:spTree>
    <p:extLst>
      <p:ext uri="{BB962C8B-B14F-4D97-AF65-F5344CB8AC3E}">
        <p14:creationId xmlns:p14="http://schemas.microsoft.com/office/powerpoint/2010/main" val="1945448979"/>
      </p:ext>
    </p:extLst>
  </p:cSld>
  <p:clrMapOvr>
    <a:masterClrMapping/>
  </p:clrMapOvr>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5A3E840-9F0B-4F69-8782-5234AAE8D5C7}" type="datetime1">
              <a:rPr lang="en-GB" smtClean="0"/>
              <a:t>08/10/2019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B41E7EE-32D5-4275-AEA1-A0E6A2E4B10F}" type="slidenum">
              <a:rPr lang="en-GB" smtClean="0"/>
              <a:t>‹#›</a:t>
            </a:fld>
            <a:endParaRPr lang="en-GB" dirty="0"/>
          </a:p>
        </p:txBody>
      </p:sp>
    </p:spTree>
    <p:extLst>
      <p:ext uri="{BB962C8B-B14F-4D97-AF65-F5344CB8AC3E}">
        <p14:creationId xmlns:p14="http://schemas.microsoft.com/office/powerpoint/2010/main" val="163921782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AC21838-6BBB-4FFB-9082-D748CBF907A8}" type="datetime1">
              <a:rPr lang="en-GB" smtClean="0"/>
              <a:t>08/10/2019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B41E7EE-32D5-4275-AEA1-A0E6A2E4B10F}" type="slidenum">
              <a:rPr lang="en-GB" smtClean="0"/>
              <a:t>‹#›</a:t>
            </a:fld>
            <a:endParaRPr lang="en-GB" dirty="0"/>
          </a:p>
        </p:txBody>
      </p:sp>
    </p:spTree>
    <p:extLst>
      <p:ext uri="{BB962C8B-B14F-4D97-AF65-F5344CB8AC3E}">
        <p14:creationId xmlns:p14="http://schemas.microsoft.com/office/powerpoint/2010/main" val="226426667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688CD5A-C8E2-4C71-9869-6EF4A6093D57}" type="datetime1">
              <a:rPr lang="en-GB" smtClean="0"/>
              <a:t>08/10/2019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B41E7EE-32D5-4275-AEA1-A0E6A2E4B10F}" type="slidenum">
              <a:rPr lang="en-GB" smtClean="0"/>
              <a:t>‹#›</a:t>
            </a:fld>
            <a:endParaRPr lang="en-GB" dirty="0"/>
          </a:p>
        </p:txBody>
      </p:sp>
    </p:spTree>
    <p:extLst>
      <p:ext uri="{BB962C8B-B14F-4D97-AF65-F5344CB8AC3E}">
        <p14:creationId xmlns:p14="http://schemas.microsoft.com/office/powerpoint/2010/main" val="99851519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6DE76B3-FF96-4A06-95A6-F6F3A915B352}" type="datetime1">
              <a:rPr lang="en-GB" smtClean="0"/>
              <a:t>08/10/2019</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AB41E7EE-32D5-4275-AEA1-A0E6A2E4B10F}" type="slidenum">
              <a:rPr lang="en-GB" smtClean="0"/>
              <a:t>‹#›</a:t>
            </a:fld>
            <a:endParaRPr lang="en-GB" dirty="0"/>
          </a:p>
        </p:txBody>
      </p:sp>
    </p:spTree>
    <p:extLst>
      <p:ext uri="{BB962C8B-B14F-4D97-AF65-F5344CB8AC3E}">
        <p14:creationId xmlns:p14="http://schemas.microsoft.com/office/powerpoint/2010/main" val="34082112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hree Colum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50825" y="188913"/>
            <a:ext cx="8642350" cy="503783"/>
          </a:xfrm>
          <a:prstGeom prst="rect">
            <a:avLst/>
          </a:prstGeom>
        </p:spPr>
        <p:txBody>
          <a:bodyPr/>
          <a:lstStyle>
            <a:lvl1pPr>
              <a:defRPr/>
            </a:lvl1pPr>
          </a:lstStyle>
          <a:p>
            <a:r>
              <a:rPr lang="en-US" dirty="0" smtClean="0"/>
              <a:t> Click to edit Master title style</a:t>
            </a:r>
            <a:endParaRPr lang="en-GB" dirty="0"/>
          </a:p>
        </p:txBody>
      </p:sp>
      <p:sp>
        <p:nvSpPr>
          <p:cNvPr id="10" name="Text Placeholder 9"/>
          <p:cNvSpPr>
            <a:spLocks noGrp="1"/>
          </p:cNvSpPr>
          <p:nvPr>
            <p:ph type="body" sz="quarter" idx="11"/>
          </p:nvPr>
        </p:nvSpPr>
        <p:spPr>
          <a:xfrm>
            <a:off x="250825" y="1341438"/>
            <a:ext cx="2808288" cy="5040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2" name="Text Placeholder 11"/>
          <p:cNvSpPr>
            <a:spLocks noGrp="1"/>
          </p:cNvSpPr>
          <p:nvPr>
            <p:ph type="body" sz="quarter" idx="12"/>
          </p:nvPr>
        </p:nvSpPr>
        <p:spPr>
          <a:xfrm>
            <a:off x="3203575" y="1341438"/>
            <a:ext cx="2736850" cy="5040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4" name="Text Placeholder 13"/>
          <p:cNvSpPr>
            <a:spLocks noGrp="1"/>
          </p:cNvSpPr>
          <p:nvPr>
            <p:ph type="body" sz="quarter" idx="13"/>
          </p:nvPr>
        </p:nvSpPr>
        <p:spPr>
          <a:xfrm>
            <a:off x="6084888" y="1341438"/>
            <a:ext cx="2808287" cy="5040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5" name="Text Placeholder 7"/>
          <p:cNvSpPr>
            <a:spLocks noGrp="1"/>
          </p:cNvSpPr>
          <p:nvPr>
            <p:ph type="body" sz="quarter" idx="14" hasCustomPrompt="1"/>
          </p:nvPr>
        </p:nvSpPr>
        <p:spPr>
          <a:xfrm>
            <a:off x="250825" y="692697"/>
            <a:ext cx="8642350" cy="360040"/>
          </a:xfrm>
        </p:spPr>
        <p:txBody>
          <a:bodyPr>
            <a:normAutofit/>
          </a:bodyPr>
          <a:lstStyle>
            <a:lvl1pPr marL="177800" indent="0">
              <a:defRPr sz="2200" baseline="0">
                <a:solidFill>
                  <a:schemeClr val="accent5"/>
                </a:solidFill>
                <a:latin typeface="+mn-lt"/>
              </a:defRPr>
            </a:lvl1pPr>
          </a:lstStyle>
          <a:p>
            <a:pPr lvl="0"/>
            <a:r>
              <a:rPr lang="en-GB" dirty="0" smtClean="0"/>
              <a:t>Subtitle </a:t>
            </a:r>
            <a:endParaRPr lang="en-GB" dirty="0"/>
          </a:p>
        </p:txBody>
      </p:sp>
      <p:sp>
        <p:nvSpPr>
          <p:cNvPr id="8" name="Title 1"/>
          <p:cNvSpPr txBox="1">
            <a:spLocks/>
          </p:cNvSpPr>
          <p:nvPr userDrawn="1"/>
        </p:nvSpPr>
        <p:spPr>
          <a:xfrm>
            <a:off x="252000" y="190800"/>
            <a:ext cx="8642350" cy="503783"/>
          </a:xfrm>
          <a:prstGeom prst="rect">
            <a:avLst/>
          </a:prstGeom>
          <a:solidFill>
            <a:srgbClr val="0072C6"/>
          </a:solidFill>
        </p:spPr>
        <p:txBody>
          <a:bodyPr/>
          <a:lstStyle>
            <a:lvl1pPr algn="l" defTabSz="914400" rtl="0" eaLnBrk="1" latinLnBrk="0" hangingPunct="1">
              <a:spcBef>
                <a:spcPts val="600"/>
              </a:spcBef>
              <a:buNone/>
              <a:defRPr sz="2400" kern="1200" baseline="0">
                <a:solidFill>
                  <a:schemeClr val="bg1"/>
                </a:solidFill>
                <a:latin typeface="+mj-lt"/>
                <a:ea typeface="+mj-ea"/>
                <a:cs typeface="+mj-cs"/>
              </a:defRPr>
            </a:lvl1pPr>
          </a:lstStyle>
          <a:p>
            <a:pPr marL="95250" indent="0"/>
            <a:r>
              <a:rPr lang="en-US" dirty="0" smtClean="0"/>
              <a:t>Click to edit Master title style</a:t>
            </a:r>
            <a:endParaRPr lang="en-GB" dirty="0"/>
          </a:p>
        </p:txBody>
      </p:sp>
      <p:sp>
        <p:nvSpPr>
          <p:cNvPr id="3" name="Slide Number Placeholder 2"/>
          <p:cNvSpPr>
            <a:spLocks noGrp="1"/>
          </p:cNvSpPr>
          <p:nvPr>
            <p:ph type="sldNum" sz="quarter" idx="15"/>
          </p:nvPr>
        </p:nvSpPr>
        <p:spPr/>
        <p:txBody>
          <a:bodyPr/>
          <a:lstStyle/>
          <a:p>
            <a:fld id="{8FC524A1-7B6A-464D-B8BC-8FE2E057339E}" type="slidenum">
              <a:rPr lang="en-GB" smtClean="0"/>
              <a:pPr/>
              <a:t>‹#›</a:t>
            </a:fld>
            <a:endParaRPr lang="en-GB" dirty="0"/>
          </a:p>
        </p:txBody>
      </p:sp>
    </p:spTree>
    <p:extLst>
      <p:ext uri="{BB962C8B-B14F-4D97-AF65-F5344CB8AC3E}">
        <p14:creationId xmlns:p14="http://schemas.microsoft.com/office/powerpoint/2010/main" val="1248914614"/>
      </p:ext>
    </p:extLst>
  </p:cSld>
  <p:clrMapOvr>
    <a:masterClrMapping/>
  </p:clrMapOvr>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0155AA8-43DF-4294-9E73-C0B01B27D179}" type="datetime1">
              <a:rPr lang="en-GB" smtClean="0"/>
              <a:t>08/10/2019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AB41E7EE-32D5-4275-AEA1-A0E6A2E4B10F}" type="slidenum">
              <a:rPr lang="en-GB" smtClean="0"/>
              <a:t>‹#›</a:t>
            </a:fld>
            <a:endParaRPr lang="en-GB" dirty="0"/>
          </a:p>
        </p:txBody>
      </p:sp>
    </p:spTree>
    <p:extLst>
      <p:ext uri="{BB962C8B-B14F-4D97-AF65-F5344CB8AC3E}">
        <p14:creationId xmlns:p14="http://schemas.microsoft.com/office/powerpoint/2010/main" val="164480212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F71128-5038-4F48-BC46-ED73FA65AF26}" type="datetime1">
              <a:rPr lang="en-GB" smtClean="0"/>
              <a:t>08/10/2019</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AB41E7EE-32D5-4275-AEA1-A0E6A2E4B10F}" type="slidenum">
              <a:rPr lang="en-GB" smtClean="0"/>
              <a:t>‹#›</a:t>
            </a:fld>
            <a:endParaRPr lang="en-GB" dirty="0"/>
          </a:p>
        </p:txBody>
      </p:sp>
    </p:spTree>
    <p:extLst>
      <p:ext uri="{BB962C8B-B14F-4D97-AF65-F5344CB8AC3E}">
        <p14:creationId xmlns:p14="http://schemas.microsoft.com/office/powerpoint/2010/main" val="115460348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5F0E1A-5E12-400C-99E3-E37D997417B6}" type="datetime1">
              <a:rPr lang="en-GB" smtClean="0"/>
              <a:t>08/10/2019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B41E7EE-32D5-4275-AEA1-A0E6A2E4B10F}" type="slidenum">
              <a:rPr lang="en-GB" smtClean="0"/>
              <a:t>‹#›</a:t>
            </a:fld>
            <a:endParaRPr lang="en-GB" dirty="0"/>
          </a:p>
        </p:txBody>
      </p:sp>
    </p:spTree>
    <p:extLst>
      <p:ext uri="{BB962C8B-B14F-4D97-AF65-F5344CB8AC3E}">
        <p14:creationId xmlns:p14="http://schemas.microsoft.com/office/powerpoint/2010/main" val="138910215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16741B-B925-42EB-8A4E-3B5273850402}" type="datetime1">
              <a:rPr lang="en-GB" smtClean="0"/>
              <a:t>08/10/2019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B41E7EE-32D5-4275-AEA1-A0E6A2E4B10F}" type="slidenum">
              <a:rPr lang="en-GB" smtClean="0"/>
              <a:t>‹#›</a:t>
            </a:fld>
            <a:endParaRPr lang="en-GB" dirty="0"/>
          </a:p>
        </p:txBody>
      </p:sp>
    </p:spTree>
    <p:extLst>
      <p:ext uri="{BB962C8B-B14F-4D97-AF65-F5344CB8AC3E}">
        <p14:creationId xmlns:p14="http://schemas.microsoft.com/office/powerpoint/2010/main" val="160590523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FFB6FD8-4E3F-4621-8481-2B9F1FAAF735}" type="datetime1">
              <a:rPr lang="en-GB" smtClean="0"/>
              <a:t>08/10/2019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B41E7EE-32D5-4275-AEA1-A0E6A2E4B10F}" type="slidenum">
              <a:rPr lang="en-GB" smtClean="0"/>
              <a:t>‹#›</a:t>
            </a:fld>
            <a:endParaRPr lang="en-GB" dirty="0"/>
          </a:p>
        </p:txBody>
      </p:sp>
    </p:spTree>
    <p:extLst>
      <p:ext uri="{BB962C8B-B14F-4D97-AF65-F5344CB8AC3E}">
        <p14:creationId xmlns:p14="http://schemas.microsoft.com/office/powerpoint/2010/main" val="153254513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E0D6850-B71C-4216-AF34-536F767DE3B1}" type="datetime1">
              <a:rPr lang="en-GB" smtClean="0"/>
              <a:t>08/10/2019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B41E7EE-32D5-4275-AEA1-A0E6A2E4B10F}" type="slidenum">
              <a:rPr lang="en-GB" smtClean="0"/>
              <a:t>‹#›</a:t>
            </a:fld>
            <a:endParaRPr lang="en-GB" dirty="0"/>
          </a:p>
        </p:txBody>
      </p:sp>
    </p:spTree>
    <p:extLst>
      <p:ext uri="{BB962C8B-B14F-4D97-AF65-F5344CB8AC3E}">
        <p14:creationId xmlns:p14="http://schemas.microsoft.com/office/powerpoint/2010/main" val="346127764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key message">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642350" cy="503783"/>
          </a:xfrm>
          <a:prstGeom prst="rect">
            <a:avLst/>
          </a:prstGeom>
        </p:spPr>
        <p:txBody>
          <a:bodyPr/>
          <a:lstStyle/>
          <a:p>
            <a:r>
              <a:rPr lang="en-US" smtClean="0"/>
              <a:t>Click to edit Master title style</a:t>
            </a:r>
            <a:endParaRPr lang="en-GB"/>
          </a:p>
        </p:txBody>
      </p:sp>
      <p:sp>
        <p:nvSpPr>
          <p:cNvPr id="5" name="Content Placeholder 4"/>
          <p:cNvSpPr>
            <a:spLocks noGrp="1"/>
          </p:cNvSpPr>
          <p:nvPr>
            <p:ph sz="quarter" idx="11"/>
          </p:nvPr>
        </p:nvSpPr>
        <p:spPr>
          <a:xfrm>
            <a:off x="250825" y="1341438"/>
            <a:ext cx="2808288" cy="5040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Text Placeholder 6"/>
          <p:cNvSpPr>
            <a:spLocks noGrp="1"/>
          </p:cNvSpPr>
          <p:nvPr>
            <p:ph type="body" sz="quarter" idx="12"/>
          </p:nvPr>
        </p:nvSpPr>
        <p:spPr>
          <a:xfrm>
            <a:off x="3203575" y="1341438"/>
            <a:ext cx="5689600" cy="5040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8" name="Text Placeholder 7"/>
          <p:cNvSpPr>
            <a:spLocks noGrp="1"/>
          </p:cNvSpPr>
          <p:nvPr>
            <p:ph type="body" sz="quarter" idx="13" hasCustomPrompt="1"/>
          </p:nvPr>
        </p:nvSpPr>
        <p:spPr>
          <a:xfrm>
            <a:off x="250825" y="692697"/>
            <a:ext cx="8642350" cy="360040"/>
          </a:xfrm>
        </p:spPr>
        <p:txBody>
          <a:bodyPr>
            <a:normAutofit/>
          </a:bodyPr>
          <a:lstStyle>
            <a:lvl1pPr marL="177800" indent="0">
              <a:defRPr sz="2200" baseline="0">
                <a:solidFill>
                  <a:schemeClr val="accent5"/>
                </a:solidFill>
                <a:latin typeface="+mn-lt"/>
              </a:defRPr>
            </a:lvl1pPr>
          </a:lstStyle>
          <a:p>
            <a:pPr lvl="0"/>
            <a:r>
              <a:rPr lang="en-GB" dirty="0" smtClean="0"/>
              <a:t>Subtitle </a:t>
            </a:r>
            <a:endParaRPr lang="en-GB" dirty="0"/>
          </a:p>
        </p:txBody>
      </p:sp>
      <p:sp>
        <p:nvSpPr>
          <p:cNvPr id="6" name="Title 1"/>
          <p:cNvSpPr txBox="1">
            <a:spLocks/>
          </p:cNvSpPr>
          <p:nvPr userDrawn="1"/>
        </p:nvSpPr>
        <p:spPr>
          <a:xfrm>
            <a:off x="251520" y="190800"/>
            <a:ext cx="8642350" cy="503783"/>
          </a:xfrm>
          <a:prstGeom prst="rect">
            <a:avLst/>
          </a:prstGeom>
          <a:solidFill>
            <a:srgbClr val="0072C6"/>
          </a:solidFill>
        </p:spPr>
        <p:txBody>
          <a:bodyPr/>
          <a:lstStyle>
            <a:lvl1pPr algn="l" defTabSz="914400" rtl="0" eaLnBrk="1" latinLnBrk="0" hangingPunct="1">
              <a:spcBef>
                <a:spcPts val="600"/>
              </a:spcBef>
              <a:buNone/>
              <a:defRPr sz="2400" kern="1200" baseline="0">
                <a:solidFill>
                  <a:schemeClr val="bg1"/>
                </a:solidFill>
                <a:latin typeface="+mj-lt"/>
                <a:ea typeface="+mj-ea"/>
                <a:cs typeface="+mj-cs"/>
              </a:defRPr>
            </a:lvl1pPr>
          </a:lstStyle>
          <a:p>
            <a:pPr marL="95250" indent="0"/>
            <a:r>
              <a:rPr lang="en-US" dirty="0" smtClean="0"/>
              <a:t>Click to edit Master title style</a:t>
            </a:r>
            <a:endParaRPr lang="en-GB" dirty="0"/>
          </a:p>
        </p:txBody>
      </p:sp>
      <p:sp>
        <p:nvSpPr>
          <p:cNvPr id="3" name="Slide Number Placeholder 2"/>
          <p:cNvSpPr>
            <a:spLocks noGrp="1"/>
          </p:cNvSpPr>
          <p:nvPr>
            <p:ph type="sldNum" sz="quarter" idx="14"/>
          </p:nvPr>
        </p:nvSpPr>
        <p:spPr/>
        <p:txBody>
          <a:bodyPr/>
          <a:lstStyle/>
          <a:p>
            <a:fld id="{8FC524A1-7B6A-464D-B8BC-8FE2E057339E}" type="slidenum">
              <a:rPr lang="en-GB" smtClean="0"/>
              <a:pPr/>
              <a:t>‹#›</a:t>
            </a:fld>
            <a:endParaRPr lang="en-GB" dirty="0"/>
          </a:p>
        </p:txBody>
      </p:sp>
    </p:spTree>
    <p:extLst>
      <p:ext uri="{BB962C8B-B14F-4D97-AF65-F5344CB8AC3E}">
        <p14:creationId xmlns:p14="http://schemas.microsoft.com/office/powerpoint/2010/main" val="156357122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eviderslide">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solidFill>
            <a:srgbClr val="0091C9"/>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tlCol="0" anchor="ctr"/>
          <a:lstStyle/>
          <a:p>
            <a:pPr algn="ctr"/>
            <a:endParaRPr lang="en-GB" dirty="0"/>
          </a:p>
        </p:txBody>
      </p:sp>
      <p:sp>
        <p:nvSpPr>
          <p:cNvPr id="11" name="Text Placeholder 10"/>
          <p:cNvSpPr>
            <a:spLocks noGrp="1"/>
          </p:cNvSpPr>
          <p:nvPr>
            <p:ph type="body" sz="quarter" idx="10" hasCustomPrompt="1"/>
          </p:nvPr>
        </p:nvSpPr>
        <p:spPr>
          <a:xfrm>
            <a:off x="250825" y="1340768"/>
            <a:ext cx="6985000" cy="504056"/>
          </a:xfrm>
        </p:spPr>
        <p:txBody>
          <a:bodyPr>
            <a:noAutofit/>
          </a:bodyPr>
          <a:lstStyle>
            <a:lvl1pPr>
              <a:defRPr sz="3600" baseline="0">
                <a:solidFill>
                  <a:schemeClr val="bg1"/>
                </a:solidFill>
                <a:latin typeface="+mj-lt"/>
              </a:defRPr>
            </a:lvl1pPr>
            <a:lvl2pPr>
              <a:defRPr sz="3600">
                <a:solidFill>
                  <a:schemeClr val="bg1"/>
                </a:solidFill>
                <a:latin typeface="+mj-lt"/>
              </a:defRPr>
            </a:lvl2pPr>
            <a:lvl3pPr>
              <a:defRPr sz="3600">
                <a:solidFill>
                  <a:schemeClr val="bg1"/>
                </a:solidFill>
                <a:latin typeface="+mj-lt"/>
              </a:defRPr>
            </a:lvl3pPr>
            <a:lvl4pPr>
              <a:defRPr sz="3600">
                <a:solidFill>
                  <a:schemeClr val="bg1"/>
                </a:solidFill>
                <a:latin typeface="+mj-lt"/>
              </a:defRPr>
            </a:lvl4pPr>
            <a:lvl5pPr>
              <a:defRPr sz="3600">
                <a:solidFill>
                  <a:schemeClr val="bg1"/>
                </a:solidFill>
                <a:latin typeface="+mj-lt"/>
              </a:defRPr>
            </a:lvl5pPr>
          </a:lstStyle>
          <a:p>
            <a:pPr lvl="0"/>
            <a:r>
              <a:rPr lang="en-US" dirty="0" smtClean="0"/>
              <a:t>Outline plan</a:t>
            </a:r>
            <a:endParaRPr lang="en-GB" dirty="0"/>
          </a:p>
        </p:txBody>
      </p:sp>
      <p:sp>
        <p:nvSpPr>
          <p:cNvPr id="15" name="Rectangle 14"/>
          <p:cNvSpPr/>
          <p:nvPr userDrawn="1"/>
        </p:nvSpPr>
        <p:spPr>
          <a:xfrm>
            <a:off x="232916" y="188912"/>
            <a:ext cx="1674788" cy="1152526"/>
          </a:xfrm>
          <a:prstGeom prst="rect">
            <a:avLst/>
          </a:prstGeom>
        </p:spPr>
        <p:txBody>
          <a:bodyPr wrap="square" lIns="0" tIns="0" rIns="0" bIns="0" anchor="ctr">
            <a:noAutofit/>
          </a:bodyPr>
          <a:lstStyle/>
          <a:p>
            <a:endParaRPr lang="en-GB" sz="8800" dirty="0">
              <a:solidFill>
                <a:schemeClr val="bg1"/>
              </a:solidFill>
            </a:endParaRPr>
          </a:p>
        </p:txBody>
      </p:sp>
      <p:sp>
        <p:nvSpPr>
          <p:cNvPr id="2" name="TextBox 1"/>
          <p:cNvSpPr txBox="1"/>
          <p:nvPr userDrawn="1"/>
        </p:nvSpPr>
        <p:spPr>
          <a:xfrm>
            <a:off x="232916" y="6165304"/>
            <a:ext cx="8587556" cy="369332"/>
          </a:xfrm>
          <a:prstGeom prst="rect">
            <a:avLst/>
          </a:prstGeom>
          <a:noFill/>
        </p:spPr>
        <p:txBody>
          <a:bodyPr wrap="square" rtlCol="0">
            <a:spAutoFit/>
          </a:bodyPr>
          <a:lstStyle/>
          <a:p>
            <a:r>
              <a:rPr lang="en-GB" i="1" dirty="0" smtClean="0">
                <a:solidFill>
                  <a:schemeClr val="bg1"/>
                </a:solidFill>
              </a:rPr>
              <a:t>Transforming</a:t>
            </a:r>
            <a:r>
              <a:rPr lang="en-GB" i="1" baseline="0" dirty="0" smtClean="0">
                <a:solidFill>
                  <a:schemeClr val="bg1"/>
                </a:solidFill>
              </a:rPr>
              <a:t> London’s health and care together</a:t>
            </a:r>
            <a:endParaRPr lang="en-GB" i="1" dirty="0">
              <a:solidFill>
                <a:schemeClr val="bg1"/>
              </a:solidFill>
            </a:endParaRPr>
          </a:p>
        </p:txBody>
      </p:sp>
      <p:cxnSp>
        <p:nvCxnSpPr>
          <p:cNvPr id="6" name="Straight Connector 5"/>
          <p:cNvCxnSpPr/>
          <p:nvPr userDrawn="1"/>
        </p:nvCxnSpPr>
        <p:spPr>
          <a:xfrm>
            <a:off x="232916" y="6165304"/>
            <a:ext cx="8587556"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3" name="Slide Number Placeholder 2"/>
          <p:cNvSpPr>
            <a:spLocks noGrp="1"/>
          </p:cNvSpPr>
          <p:nvPr>
            <p:ph type="sldNum" sz="quarter" idx="11"/>
          </p:nvPr>
        </p:nvSpPr>
        <p:spPr/>
        <p:txBody>
          <a:bodyPr/>
          <a:lstStyle/>
          <a:p>
            <a:fld id="{8FC524A1-7B6A-464D-B8BC-8FE2E057339E}" type="slidenum">
              <a:rPr lang="en-GB" smtClean="0"/>
              <a:pPr/>
              <a:t>‹#›</a:t>
            </a:fld>
            <a:endParaRPr lang="en-GB" dirty="0"/>
          </a:p>
        </p:txBody>
      </p:sp>
    </p:spTree>
    <p:extLst>
      <p:ext uri="{BB962C8B-B14F-4D97-AF65-F5344CB8AC3E}">
        <p14:creationId xmlns:p14="http://schemas.microsoft.com/office/powerpoint/2010/main" val="164438586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642350" cy="503783"/>
          </a:xfrm>
          <a:prstGeom prst="rect">
            <a:avLst/>
          </a:prstGeom>
          <a:solidFill>
            <a:srgbClr val="0091C9"/>
          </a:solidFill>
        </p:spPr>
        <p:txBody>
          <a:bodyPr/>
          <a:lstStyle>
            <a:lvl1pPr marL="95250" indent="0">
              <a:defRPr baseline="0">
                <a:solidFill>
                  <a:schemeClr val="bg1"/>
                </a:solidFill>
              </a:defRPr>
            </a:lvl1pPr>
          </a:lstStyle>
          <a:p>
            <a:r>
              <a:rPr lang="en-US" smtClean="0"/>
              <a:t>Click to edit Master title style</a:t>
            </a:r>
            <a:endParaRPr lang="en-GB" dirty="0"/>
          </a:p>
        </p:txBody>
      </p:sp>
      <p:sp>
        <p:nvSpPr>
          <p:cNvPr id="6" name="Text Placeholder 7"/>
          <p:cNvSpPr>
            <a:spLocks noGrp="1"/>
          </p:cNvSpPr>
          <p:nvPr>
            <p:ph type="body" sz="quarter" idx="12" hasCustomPrompt="1"/>
          </p:nvPr>
        </p:nvSpPr>
        <p:spPr>
          <a:xfrm>
            <a:off x="250825" y="692696"/>
            <a:ext cx="8642350" cy="432047"/>
          </a:xfrm>
        </p:spPr>
        <p:txBody>
          <a:bodyPr>
            <a:normAutofit/>
          </a:bodyPr>
          <a:lstStyle>
            <a:lvl1pPr marL="177800" indent="0">
              <a:defRPr sz="2200" baseline="0">
                <a:solidFill>
                  <a:schemeClr val="accent5"/>
                </a:solidFill>
                <a:latin typeface="+mn-lt"/>
              </a:defRPr>
            </a:lvl1pPr>
          </a:lstStyle>
          <a:p>
            <a:pPr lvl="0"/>
            <a:r>
              <a:rPr lang="en-GB" dirty="0" smtClean="0"/>
              <a:t>Subtitle </a:t>
            </a:r>
            <a:endParaRPr lang="en-GB" dirty="0"/>
          </a:p>
        </p:txBody>
      </p:sp>
      <p:sp>
        <p:nvSpPr>
          <p:cNvPr id="3" name="Slide Number Placeholder 2"/>
          <p:cNvSpPr>
            <a:spLocks noGrp="1"/>
          </p:cNvSpPr>
          <p:nvPr>
            <p:ph type="sldNum" sz="quarter" idx="14"/>
          </p:nvPr>
        </p:nvSpPr>
        <p:spPr/>
        <p:txBody>
          <a:bodyPr/>
          <a:lstStyle/>
          <a:p>
            <a:fld id="{8FC524A1-7B6A-464D-B8BC-8FE2E057339E}" type="slidenum">
              <a:rPr lang="en-GB" smtClean="0"/>
              <a:pPr/>
              <a:t>‹#›</a:t>
            </a:fld>
            <a:endParaRPr lang="en-GB" dirty="0"/>
          </a:p>
        </p:txBody>
      </p:sp>
      <p:sp>
        <p:nvSpPr>
          <p:cNvPr id="5" name="Content Placeholder 4"/>
          <p:cNvSpPr>
            <a:spLocks noGrp="1"/>
          </p:cNvSpPr>
          <p:nvPr>
            <p:ph sz="quarter" idx="15"/>
          </p:nvPr>
        </p:nvSpPr>
        <p:spPr>
          <a:xfrm>
            <a:off x="250825" y="1341438"/>
            <a:ext cx="8642350" cy="49672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413618118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Content and Two Column">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642350" cy="503783"/>
          </a:xfrm>
          <a:prstGeom prst="rect">
            <a:avLst/>
          </a:prstGeom>
          <a:solidFill>
            <a:srgbClr val="0091C9"/>
          </a:solidFill>
        </p:spPr>
        <p:txBody>
          <a:bodyPr/>
          <a:lstStyle>
            <a:lvl1pPr marL="95250" indent="0">
              <a:defRPr>
                <a:solidFill>
                  <a:schemeClr val="bg1"/>
                </a:solidFill>
              </a:defRPr>
            </a:lvl1pPr>
          </a:lstStyle>
          <a:p>
            <a:r>
              <a:rPr lang="en-US" smtClean="0"/>
              <a:t>Click to edit Master title style</a:t>
            </a:r>
            <a:endParaRPr lang="en-GB" dirty="0"/>
          </a:p>
        </p:txBody>
      </p:sp>
      <p:sp>
        <p:nvSpPr>
          <p:cNvPr id="13" name="Text Placeholder 7"/>
          <p:cNvSpPr>
            <a:spLocks noGrp="1"/>
          </p:cNvSpPr>
          <p:nvPr>
            <p:ph type="body" sz="quarter" idx="13" hasCustomPrompt="1"/>
          </p:nvPr>
        </p:nvSpPr>
        <p:spPr>
          <a:xfrm>
            <a:off x="250825" y="692697"/>
            <a:ext cx="8642350" cy="360040"/>
          </a:xfrm>
        </p:spPr>
        <p:txBody>
          <a:bodyPr>
            <a:normAutofit/>
          </a:bodyPr>
          <a:lstStyle>
            <a:lvl1pPr marL="177800" indent="0">
              <a:defRPr sz="2200" baseline="0">
                <a:solidFill>
                  <a:schemeClr val="accent5"/>
                </a:solidFill>
                <a:latin typeface="+mn-lt"/>
              </a:defRPr>
            </a:lvl1pPr>
          </a:lstStyle>
          <a:p>
            <a:pPr lvl="0"/>
            <a:r>
              <a:rPr lang="en-GB" dirty="0" smtClean="0"/>
              <a:t>Subtitle </a:t>
            </a:r>
            <a:endParaRPr lang="en-GB" dirty="0"/>
          </a:p>
        </p:txBody>
      </p:sp>
      <p:sp>
        <p:nvSpPr>
          <p:cNvPr id="3" name="Slide Number Placeholder 2"/>
          <p:cNvSpPr>
            <a:spLocks noGrp="1"/>
          </p:cNvSpPr>
          <p:nvPr>
            <p:ph type="sldNum" sz="quarter" idx="14"/>
          </p:nvPr>
        </p:nvSpPr>
        <p:spPr/>
        <p:txBody>
          <a:bodyPr/>
          <a:lstStyle/>
          <a:p>
            <a:fld id="{8FC524A1-7B6A-464D-B8BC-8FE2E057339E}" type="slidenum">
              <a:rPr lang="en-GB" smtClean="0"/>
              <a:pPr/>
              <a:t>‹#›</a:t>
            </a:fld>
            <a:endParaRPr lang="en-GB" dirty="0"/>
          </a:p>
        </p:txBody>
      </p:sp>
      <p:sp>
        <p:nvSpPr>
          <p:cNvPr id="5" name="Content Placeholder 4"/>
          <p:cNvSpPr>
            <a:spLocks noGrp="1"/>
          </p:cNvSpPr>
          <p:nvPr>
            <p:ph sz="quarter" idx="15"/>
          </p:nvPr>
        </p:nvSpPr>
        <p:spPr>
          <a:xfrm>
            <a:off x="250825" y="1342800"/>
            <a:ext cx="4249738" cy="51133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7" name="Content Placeholder 6"/>
          <p:cNvSpPr>
            <a:spLocks noGrp="1"/>
          </p:cNvSpPr>
          <p:nvPr>
            <p:ph sz="quarter" idx="16"/>
          </p:nvPr>
        </p:nvSpPr>
        <p:spPr>
          <a:xfrm>
            <a:off x="4572001" y="1341438"/>
            <a:ext cx="4320480" cy="51117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90855901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Title and Three Colum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50825" y="188913"/>
            <a:ext cx="8642350" cy="503783"/>
          </a:xfrm>
          <a:prstGeom prst="rect">
            <a:avLst/>
          </a:prstGeom>
        </p:spPr>
        <p:txBody>
          <a:bodyPr/>
          <a:lstStyle>
            <a:lvl1pPr>
              <a:defRPr/>
            </a:lvl1pPr>
          </a:lstStyle>
          <a:p>
            <a:r>
              <a:rPr lang="en-US" dirty="0" smtClean="0"/>
              <a:t> Click to edit Master title style</a:t>
            </a:r>
            <a:endParaRPr lang="en-GB" dirty="0"/>
          </a:p>
        </p:txBody>
      </p:sp>
      <p:sp>
        <p:nvSpPr>
          <p:cNvPr id="10" name="Text Placeholder 9"/>
          <p:cNvSpPr>
            <a:spLocks noGrp="1"/>
          </p:cNvSpPr>
          <p:nvPr>
            <p:ph type="body" sz="quarter" idx="11"/>
          </p:nvPr>
        </p:nvSpPr>
        <p:spPr>
          <a:xfrm>
            <a:off x="250825" y="1341438"/>
            <a:ext cx="2808288" cy="5040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2" name="Text Placeholder 11"/>
          <p:cNvSpPr>
            <a:spLocks noGrp="1"/>
          </p:cNvSpPr>
          <p:nvPr>
            <p:ph type="body" sz="quarter" idx="12"/>
          </p:nvPr>
        </p:nvSpPr>
        <p:spPr>
          <a:xfrm>
            <a:off x="3203575" y="1341438"/>
            <a:ext cx="2736850" cy="5040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4" name="Text Placeholder 13"/>
          <p:cNvSpPr>
            <a:spLocks noGrp="1"/>
          </p:cNvSpPr>
          <p:nvPr>
            <p:ph type="body" sz="quarter" idx="13"/>
          </p:nvPr>
        </p:nvSpPr>
        <p:spPr>
          <a:xfrm>
            <a:off x="6084888" y="1341438"/>
            <a:ext cx="2808287" cy="5040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5" name="Text Placeholder 7"/>
          <p:cNvSpPr>
            <a:spLocks noGrp="1"/>
          </p:cNvSpPr>
          <p:nvPr>
            <p:ph type="body" sz="quarter" idx="14" hasCustomPrompt="1"/>
          </p:nvPr>
        </p:nvSpPr>
        <p:spPr>
          <a:xfrm>
            <a:off x="250825" y="692697"/>
            <a:ext cx="8642350" cy="360040"/>
          </a:xfrm>
        </p:spPr>
        <p:txBody>
          <a:bodyPr>
            <a:normAutofit/>
          </a:bodyPr>
          <a:lstStyle>
            <a:lvl1pPr marL="177800" indent="0">
              <a:defRPr sz="2200" baseline="0">
                <a:solidFill>
                  <a:schemeClr val="accent5"/>
                </a:solidFill>
                <a:latin typeface="+mn-lt"/>
              </a:defRPr>
            </a:lvl1pPr>
          </a:lstStyle>
          <a:p>
            <a:pPr lvl="0"/>
            <a:r>
              <a:rPr lang="en-GB" dirty="0" smtClean="0"/>
              <a:t>Subtitle </a:t>
            </a:r>
            <a:endParaRPr lang="en-GB" dirty="0"/>
          </a:p>
        </p:txBody>
      </p:sp>
      <p:sp>
        <p:nvSpPr>
          <p:cNvPr id="8" name="Title 1"/>
          <p:cNvSpPr txBox="1">
            <a:spLocks/>
          </p:cNvSpPr>
          <p:nvPr userDrawn="1"/>
        </p:nvSpPr>
        <p:spPr>
          <a:xfrm>
            <a:off x="252000" y="190800"/>
            <a:ext cx="8642350" cy="503783"/>
          </a:xfrm>
          <a:prstGeom prst="rect">
            <a:avLst/>
          </a:prstGeom>
          <a:solidFill>
            <a:srgbClr val="0091C9"/>
          </a:solidFill>
        </p:spPr>
        <p:txBody>
          <a:bodyPr/>
          <a:lstStyle>
            <a:lvl1pPr algn="l" defTabSz="914400" rtl="0" eaLnBrk="1" latinLnBrk="0" hangingPunct="1">
              <a:spcBef>
                <a:spcPts val="600"/>
              </a:spcBef>
              <a:buNone/>
              <a:defRPr sz="2400" kern="1200" baseline="0">
                <a:solidFill>
                  <a:schemeClr val="bg1"/>
                </a:solidFill>
                <a:latin typeface="+mj-lt"/>
                <a:ea typeface="+mj-ea"/>
                <a:cs typeface="+mj-cs"/>
              </a:defRPr>
            </a:lvl1pPr>
          </a:lstStyle>
          <a:p>
            <a:pPr marL="95250" indent="0"/>
            <a:r>
              <a:rPr lang="en-US" dirty="0" smtClean="0"/>
              <a:t>Click to edit Master title style</a:t>
            </a:r>
            <a:endParaRPr lang="en-GB" dirty="0"/>
          </a:p>
        </p:txBody>
      </p:sp>
      <p:sp>
        <p:nvSpPr>
          <p:cNvPr id="3" name="Slide Number Placeholder 2"/>
          <p:cNvSpPr>
            <a:spLocks noGrp="1"/>
          </p:cNvSpPr>
          <p:nvPr>
            <p:ph type="sldNum" sz="quarter" idx="15"/>
          </p:nvPr>
        </p:nvSpPr>
        <p:spPr/>
        <p:txBody>
          <a:bodyPr/>
          <a:lstStyle/>
          <a:p>
            <a:fld id="{8FC524A1-7B6A-464D-B8BC-8FE2E057339E}" type="slidenum">
              <a:rPr lang="en-GB" smtClean="0"/>
              <a:pPr/>
              <a:t>‹#›</a:t>
            </a:fld>
            <a:endParaRPr lang="en-GB" dirty="0"/>
          </a:p>
        </p:txBody>
      </p:sp>
    </p:spTree>
    <p:extLst>
      <p:ext uri="{BB962C8B-B14F-4D97-AF65-F5344CB8AC3E}">
        <p14:creationId xmlns:p14="http://schemas.microsoft.com/office/powerpoint/2010/main" val="140579249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42.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2.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Text Placeholder 7"/>
          <p:cNvSpPr>
            <a:spLocks noGrp="1"/>
          </p:cNvSpPr>
          <p:nvPr>
            <p:ph type="body" idx="1"/>
          </p:nvPr>
        </p:nvSpPr>
        <p:spPr>
          <a:xfrm>
            <a:off x="250825" y="908050"/>
            <a:ext cx="8642350" cy="5473700"/>
          </a:xfrm>
          <a:prstGeom prst="rect">
            <a:avLst/>
          </a:prstGeom>
        </p:spPr>
        <p:txBody>
          <a:bodyPr vert="horz" lIns="0" tIns="0" rIns="0" bIns="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Slide Number Placeholder 1"/>
          <p:cNvSpPr>
            <a:spLocks noGrp="1"/>
          </p:cNvSpPr>
          <p:nvPr>
            <p:ph type="sldNum" sz="quarter" idx="4"/>
          </p:nvPr>
        </p:nvSpPr>
        <p:spPr>
          <a:xfrm>
            <a:off x="6758880" y="6381328"/>
            <a:ext cx="2133600" cy="365125"/>
          </a:xfrm>
          <a:prstGeom prst="rect">
            <a:avLst/>
          </a:prstGeom>
        </p:spPr>
        <p:txBody>
          <a:bodyPr vert="horz" lIns="91440" tIns="45720" rIns="91440" bIns="45720" rtlCol="0" anchor="ctr"/>
          <a:lstStyle>
            <a:lvl1pPr algn="r">
              <a:defRPr sz="1200">
                <a:solidFill>
                  <a:schemeClr val="accent5">
                    <a:lumMod val="50000"/>
                  </a:schemeClr>
                </a:solidFill>
              </a:defRPr>
            </a:lvl1pPr>
          </a:lstStyle>
          <a:p>
            <a:fld id="{8FC524A1-7B6A-464D-B8BC-8FE2E057339E}" type="slidenum">
              <a:rPr lang="en-GB" smtClean="0"/>
              <a:pPr/>
              <a:t>‹#›</a:t>
            </a:fld>
            <a:endParaRPr lang="en-GB" dirty="0"/>
          </a:p>
        </p:txBody>
      </p:sp>
      <p:sp>
        <p:nvSpPr>
          <p:cNvPr id="3" name="Footer Placeholder 2"/>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Tree>
    <p:extLst>
      <p:ext uri="{BB962C8B-B14F-4D97-AF65-F5344CB8AC3E}">
        <p14:creationId xmlns:p14="http://schemas.microsoft.com/office/powerpoint/2010/main" val="446836100"/>
      </p:ext>
    </p:extLst>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6" r:id="rId6"/>
    <p:sldLayoutId id="2147483750" r:id="rId7"/>
    <p:sldLayoutId id="2147483751" r:id="rId8"/>
    <p:sldLayoutId id="2147483752" r:id="rId9"/>
    <p:sldLayoutId id="2147483753" r:id="rId10"/>
    <p:sldLayoutId id="2147483657" r:id="rId11"/>
    <p:sldLayoutId id="2147483766" r:id="rId12"/>
    <p:sldLayoutId id="2147483767" r:id="rId13"/>
    <p:sldLayoutId id="2147483768" r:id="rId14"/>
    <p:sldLayoutId id="2147483769" r:id="rId15"/>
    <p:sldLayoutId id="2147483658" r:id="rId16"/>
    <p:sldLayoutId id="2147483754" r:id="rId17"/>
    <p:sldLayoutId id="2147483755" r:id="rId18"/>
    <p:sldLayoutId id="2147483756" r:id="rId19"/>
    <p:sldLayoutId id="2147483757" r:id="rId20"/>
    <p:sldLayoutId id="2147483659" r:id="rId21"/>
    <p:sldLayoutId id="2147483758" r:id="rId22"/>
    <p:sldLayoutId id="2147483759" r:id="rId23"/>
    <p:sldLayoutId id="2147483760" r:id="rId24"/>
    <p:sldLayoutId id="2147483761" r:id="rId25"/>
    <p:sldLayoutId id="2147483660" r:id="rId26"/>
    <p:sldLayoutId id="2147483762" r:id="rId27"/>
    <p:sldLayoutId id="2147483763" r:id="rId28"/>
    <p:sldLayoutId id="2147483764" r:id="rId29"/>
    <p:sldLayoutId id="2147483765" r:id="rId30"/>
    <p:sldLayoutId id="2147483661" r:id="rId31"/>
    <p:sldLayoutId id="2147483689" r:id="rId32"/>
    <p:sldLayoutId id="2147483691" r:id="rId33"/>
    <p:sldLayoutId id="2147483737" r:id="rId34"/>
  </p:sldLayoutIdLst>
  <p:timing>
    <p:tnLst>
      <p:par>
        <p:cTn id="1" dur="indefinite" restart="never" nodeType="tmRoot"/>
      </p:par>
    </p:tnLst>
  </p:timing>
  <p:hf hdr="0" ftr="0" dt="0"/>
  <p:txStyles>
    <p:titleStyle>
      <a:lvl1pPr algn="l" defTabSz="914400" rtl="0" eaLnBrk="1" latinLnBrk="0" hangingPunct="1">
        <a:spcBef>
          <a:spcPts val="600"/>
        </a:spcBef>
        <a:buNone/>
        <a:defRPr sz="2400" kern="1200" baseline="0">
          <a:solidFill>
            <a:schemeClr val="bg1"/>
          </a:solidFill>
          <a:latin typeface="+mj-lt"/>
          <a:ea typeface="+mj-ea"/>
          <a:cs typeface="+mj-cs"/>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1800" kern="1200">
          <a:solidFill>
            <a:schemeClr val="accent5"/>
          </a:solidFill>
          <a:latin typeface="+mn-lt"/>
          <a:ea typeface="+mn-ea"/>
          <a:cs typeface="+mn-cs"/>
        </a:defRPr>
      </a:lvl1pPr>
      <a:lvl2pPr marL="285750" indent="-285750" algn="l" defTabSz="914400" rtl="0" eaLnBrk="1" latinLnBrk="0" hangingPunct="1">
        <a:lnSpc>
          <a:spcPct val="100000"/>
        </a:lnSpc>
        <a:spcBef>
          <a:spcPts val="600"/>
        </a:spcBef>
        <a:spcAft>
          <a:spcPts val="600"/>
        </a:spcAft>
        <a:buFont typeface="Arial" panose="020B0604020202020204" pitchFamily="34" charset="0"/>
        <a:buChar char="•"/>
        <a:defRPr sz="1800" kern="1200">
          <a:solidFill>
            <a:schemeClr val="accent5"/>
          </a:solidFill>
          <a:latin typeface="+mn-lt"/>
          <a:ea typeface="+mn-ea"/>
          <a:cs typeface="+mn-cs"/>
        </a:defRPr>
      </a:lvl2pPr>
      <a:lvl3pPr marL="539750" indent="-269875" algn="l" defTabSz="914400" rtl="0" eaLnBrk="1" latinLnBrk="0" hangingPunct="1">
        <a:lnSpc>
          <a:spcPct val="100000"/>
        </a:lnSpc>
        <a:spcBef>
          <a:spcPts val="600"/>
        </a:spcBef>
        <a:spcAft>
          <a:spcPts val="600"/>
        </a:spcAft>
        <a:buFont typeface="Arial" panose="020B0604020202020204" pitchFamily="34" charset="0"/>
        <a:buChar char="–"/>
        <a:defRPr sz="1800" kern="1200">
          <a:solidFill>
            <a:schemeClr val="accent5"/>
          </a:solidFill>
          <a:latin typeface="+mn-lt"/>
          <a:ea typeface="+mn-ea"/>
          <a:cs typeface="+mn-cs"/>
        </a:defRPr>
      </a:lvl3pPr>
      <a:lvl4pPr marL="809625" indent="-269875" algn="l" defTabSz="914400" rtl="0" eaLnBrk="1" latinLnBrk="0" hangingPunct="1">
        <a:lnSpc>
          <a:spcPct val="100000"/>
        </a:lnSpc>
        <a:spcBef>
          <a:spcPts val="600"/>
        </a:spcBef>
        <a:spcAft>
          <a:spcPts val="600"/>
        </a:spcAft>
        <a:buFont typeface="Arial" panose="020B0604020202020204" pitchFamily="34" charset="0"/>
        <a:buChar char="•"/>
        <a:defRPr sz="1800" kern="1200">
          <a:solidFill>
            <a:schemeClr val="accent5"/>
          </a:solidFill>
          <a:latin typeface="+mn-lt"/>
          <a:ea typeface="+mn-ea"/>
          <a:cs typeface="+mn-cs"/>
        </a:defRPr>
      </a:lvl4pPr>
      <a:lvl5pPr marL="1079500" indent="-269875" algn="l" defTabSz="914400" rtl="0" eaLnBrk="1" latinLnBrk="0" hangingPunct="1">
        <a:lnSpc>
          <a:spcPct val="100000"/>
        </a:lnSpc>
        <a:spcBef>
          <a:spcPts val="600"/>
        </a:spcBef>
        <a:spcAft>
          <a:spcPts val="600"/>
        </a:spcAft>
        <a:buFont typeface="Arial" panose="020B0604020202020204" pitchFamily="34" charset="0"/>
        <a:buChar char="–"/>
        <a:defRPr sz="1800" kern="1200">
          <a:solidFill>
            <a:schemeClr val="accent5"/>
          </a:solidFill>
          <a:latin typeface="+mn-lt"/>
          <a:ea typeface="+mn-ea"/>
          <a:cs typeface="+mn-cs"/>
        </a:defRPr>
      </a:lvl5pPr>
      <a:lvl6pPr marL="0" indent="0" algn="l" defTabSz="914400" rtl="0" eaLnBrk="1" latinLnBrk="0" hangingPunct="1">
        <a:lnSpc>
          <a:spcPct val="100000"/>
        </a:lnSpc>
        <a:spcBef>
          <a:spcPts val="600"/>
        </a:spcBef>
        <a:spcAft>
          <a:spcPts val="600"/>
        </a:spcAft>
        <a:buFont typeface="Arial" panose="020B0604020202020204" pitchFamily="34" charset="0"/>
        <a:buNone/>
        <a:defRPr sz="1800" kern="1200">
          <a:solidFill>
            <a:schemeClr val="tx2"/>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BD4D8B-956B-4B40-A6FF-19B28633B8D6}" type="datetime1">
              <a:rPr lang="en-GB" smtClean="0"/>
              <a:t>08/10/2019</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41E7EE-32D5-4275-AEA1-A0E6A2E4B10F}" type="slidenum">
              <a:rPr lang="en-GB" smtClean="0"/>
              <a:t>‹#›</a:t>
            </a:fld>
            <a:endParaRPr lang="en-GB" dirty="0"/>
          </a:p>
        </p:txBody>
      </p:sp>
    </p:spTree>
    <p:extLst>
      <p:ext uri="{BB962C8B-B14F-4D97-AF65-F5344CB8AC3E}">
        <p14:creationId xmlns:p14="http://schemas.microsoft.com/office/powerpoint/2010/main" val="3760005894"/>
      </p:ext>
    </p:extLst>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1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cancercaremap.org/" TargetMode="External"/><Relationship Id="rId2" Type="http://schemas.openxmlformats.org/officeDocument/2006/relationships/notesSlide" Target="../notesSlides/notesSlide7.xml"/><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0.xml"/><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3" Type="http://schemas.openxmlformats.org/officeDocument/2006/relationships/hyperlink" Target="https://www.nuffieldtrust.org.uk/research/use-of-health-and-social-care-by-people-with-cancer" TargetMode="External"/><Relationship Id="rId2" Type="http://schemas.openxmlformats.org/officeDocument/2006/relationships/notesSlide" Target="../notesSlides/notesSlide11.xml"/><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marL="0" lvl="1" indent="0">
              <a:buNone/>
            </a:pPr>
            <a:r>
              <a:rPr lang="en-GB" sz="2800" dirty="0" smtClean="0"/>
              <a:t>Chapter 4 - Personalised care for cancer and inequalities</a:t>
            </a:r>
          </a:p>
          <a:p>
            <a:endParaRPr lang="en-GB" dirty="0"/>
          </a:p>
          <a:p>
            <a:endParaRPr lang="en-GB" dirty="0"/>
          </a:p>
        </p:txBody>
      </p:sp>
      <p:sp>
        <p:nvSpPr>
          <p:cNvPr id="3" name="Slide Number Placeholder 2"/>
          <p:cNvSpPr>
            <a:spLocks noGrp="1"/>
          </p:cNvSpPr>
          <p:nvPr>
            <p:ph type="sldNum" sz="quarter" idx="11"/>
          </p:nvPr>
        </p:nvSpPr>
        <p:spPr/>
        <p:txBody>
          <a:bodyPr/>
          <a:lstStyle/>
          <a:p>
            <a:fld id="{8FC524A1-7B6A-464D-B8BC-8FE2E057339E}" type="slidenum">
              <a:rPr lang="en-GB" smtClean="0"/>
              <a:pPr/>
              <a:t>1</a:t>
            </a:fld>
            <a:endParaRPr lang="en-GB" dirty="0"/>
          </a:p>
        </p:txBody>
      </p:sp>
    </p:spTree>
    <p:extLst>
      <p:ext uri="{BB962C8B-B14F-4D97-AF65-F5344CB8AC3E}">
        <p14:creationId xmlns:p14="http://schemas.microsoft.com/office/powerpoint/2010/main" val="15297801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642350" cy="791815"/>
          </a:xfrm>
          <a:solidFill>
            <a:srgbClr val="7030A0"/>
          </a:solidFill>
        </p:spPr>
        <p:txBody>
          <a:bodyPr/>
          <a:lstStyle/>
          <a:p>
            <a:r>
              <a:rPr lang="en-GB" dirty="0" smtClean="0"/>
              <a:t>What should the pathway look like?–co-morbidities</a:t>
            </a:r>
            <a:endParaRPr lang="en-GB" dirty="0"/>
          </a:p>
        </p:txBody>
      </p:sp>
      <p:sp>
        <p:nvSpPr>
          <p:cNvPr id="4" name="Slide Number Placeholder 3"/>
          <p:cNvSpPr>
            <a:spLocks noGrp="1"/>
          </p:cNvSpPr>
          <p:nvPr>
            <p:ph type="sldNum" sz="quarter" idx="14"/>
          </p:nvPr>
        </p:nvSpPr>
        <p:spPr/>
        <p:txBody>
          <a:bodyPr/>
          <a:lstStyle/>
          <a:p>
            <a:fld id="{8FC524A1-7B6A-464D-B8BC-8FE2E057339E}" type="slidenum">
              <a:rPr lang="en-GB" smtClean="0"/>
              <a:pPr/>
              <a:t>10</a:t>
            </a:fld>
            <a:endParaRPr lang="en-GB" dirty="0"/>
          </a:p>
        </p:txBody>
      </p:sp>
      <p:sp>
        <p:nvSpPr>
          <p:cNvPr id="5" name="Content Placeholder 4"/>
          <p:cNvSpPr>
            <a:spLocks noGrp="1"/>
          </p:cNvSpPr>
          <p:nvPr>
            <p:ph sz="quarter" idx="15"/>
          </p:nvPr>
        </p:nvSpPr>
        <p:spPr>
          <a:xfrm>
            <a:off x="179512" y="5085184"/>
            <a:ext cx="8784976" cy="1772816"/>
          </a:xfrm>
        </p:spPr>
        <p:txBody>
          <a:bodyPr>
            <a:normAutofit/>
          </a:bodyPr>
          <a:lstStyle/>
          <a:p>
            <a:r>
              <a:rPr lang="en-GB" sz="1900" b="1" dirty="0" smtClean="0"/>
              <a:t>Varies with age </a:t>
            </a:r>
            <a:r>
              <a:rPr lang="en-GB" sz="1900" dirty="0" smtClean="0"/>
              <a:t>i.e.as expected more comorbidity with increasing age.  12% cancer patients overall have comorbidity – 6% of under 60s to 25% of over 80s.  Very likely under-reporting as only reflect those people with hospital admission due to co-morbidity –</a:t>
            </a:r>
            <a:r>
              <a:rPr lang="en-GB" sz="1900" b="1" dirty="0" smtClean="0"/>
              <a:t>estimated as 70% of patients have a comorbidity (</a:t>
            </a:r>
            <a:r>
              <a:rPr lang="en-GB" sz="1900" b="1" dirty="0" err="1" smtClean="0"/>
              <a:t>MacmIllan</a:t>
            </a:r>
            <a:r>
              <a:rPr lang="en-GB" sz="1900" b="1" dirty="0" smtClean="0"/>
              <a:t>)</a:t>
            </a:r>
          </a:p>
        </p:txBody>
      </p:sp>
      <p:graphicFrame>
        <p:nvGraphicFramePr>
          <p:cNvPr id="6" name="Chart 5"/>
          <p:cNvGraphicFramePr>
            <a:graphicFrameLocks/>
          </p:cNvGraphicFramePr>
          <p:nvPr>
            <p:extLst>
              <p:ext uri="{D42A27DB-BD31-4B8C-83A1-F6EECF244321}">
                <p14:modId xmlns:p14="http://schemas.microsoft.com/office/powerpoint/2010/main" val="1473181344"/>
              </p:ext>
            </p:extLst>
          </p:nvPr>
        </p:nvGraphicFramePr>
        <p:xfrm>
          <a:off x="107504" y="1124744"/>
          <a:ext cx="8784976" cy="381642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7003524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Rehabilitation services for cancer </a:t>
            </a:r>
            <a:endParaRPr lang="en-GB" dirty="0"/>
          </a:p>
        </p:txBody>
      </p:sp>
      <p:sp>
        <p:nvSpPr>
          <p:cNvPr id="4" name="Slide Number Placeholder 3"/>
          <p:cNvSpPr>
            <a:spLocks noGrp="1"/>
          </p:cNvSpPr>
          <p:nvPr>
            <p:ph type="sldNum" sz="quarter" idx="14"/>
          </p:nvPr>
        </p:nvSpPr>
        <p:spPr/>
        <p:txBody>
          <a:bodyPr/>
          <a:lstStyle/>
          <a:p>
            <a:fld id="{8FC524A1-7B6A-464D-B8BC-8FE2E057339E}" type="slidenum">
              <a:rPr lang="en-GB" smtClean="0"/>
              <a:pPr/>
              <a:t>11</a:t>
            </a:fld>
            <a:endParaRPr lang="en-GB" dirty="0"/>
          </a:p>
        </p:txBody>
      </p:sp>
      <p:sp>
        <p:nvSpPr>
          <p:cNvPr id="5" name="Content Placeholder 4"/>
          <p:cNvSpPr>
            <a:spLocks noGrp="1"/>
          </p:cNvSpPr>
          <p:nvPr>
            <p:ph sz="quarter" idx="15"/>
          </p:nvPr>
        </p:nvSpPr>
        <p:spPr/>
        <p:txBody>
          <a:bodyPr/>
          <a:lstStyle/>
          <a:p>
            <a:r>
              <a:rPr lang="en-GB" sz="2400" dirty="0"/>
              <a:t>Mapping of Pan-London Cancer Rehabilitation </a:t>
            </a:r>
            <a:r>
              <a:rPr lang="en-GB" sz="2400" dirty="0" smtClean="0"/>
              <a:t>Services due to be published in July 2019</a:t>
            </a:r>
          </a:p>
          <a:p>
            <a:r>
              <a:rPr lang="en-GB" sz="2400" dirty="0" smtClean="0"/>
              <a:t>Shows all services in London</a:t>
            </a:r>
          </a:p>
          <a:p>
            <a:r>
              <a:rPr lang="en-GB" sz="2400" dirty="0" smtClean="0"/>
              <a:t>There is also a </a:t>
            </a:r>
            <a:r>
              <a:rPr lang="en-GB" sz="2400" b="1" dirty="0" smtClean="0"/>
              <a:t>directory </a:t>
            </a:r>
            <a:r>
              <a:rPr lang="en-GB" sz="2400" b="1" dirty="0"/>
              <a:t>of services </a:t>
            </a:r>
            <a:r>
              <a:rPr lang="en-GB" sz="2400" dirty="0"/>
              <a:t>for cancer </a:t>
            </a:r>
            <a:r>
              <a:rPr lang="en-GB" sz="2400" dirty="0" smtClean="0"/>
              <a:t>patients – the cancer care map (this is in development):  will be a great resource for primary care and patients to access services in local areas</a:t>
            </a:r>
            <a:endParaRPr lang="en-GB" sz="2400" dirty="0"/>
          </a:p>
          <a:p>
            <a:r>
              <a:rPr lang="en-GB" sz="2400" dirty="0"/>
              <a:t> </a:t>
            </a:r>
            <a:r>
              <a:rPr lang="en-GB" sz="2400" u="sng" dirty="0" smtClean="0">
                <a:hlinkClick r:id="rId3"/>
              </a:rPr>
              <a:t>www.Cancercaremap.org</a:t>
            </a:r>
            <a:r>
              <a:rPr lang="en-GB" sz="2400" dirty="0" smtClean="0"/>
              <a:t> </a:t>
            </a:r>
            <a:endParaRPr lang="en-GB" sz="2400" dirty="0"/>
          </a:p>
          <a:p>
            <a:endParaRPr lang="en-GB" dirty="0"/>
          </a:p>
        </p:txBody>
      </p:sp>
    </p:spTree>
    <p:extLst>
      <p:ext uri="{BB962C8B-B14F-4D97-AF65-F5344CB8AC3E}">
        <p14:creationId xmlns:p14="http://schemas.microsoft.com/office/powerpoint/2010/main" val="29324698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642350" cy="647799"/>
          </a:xfrm>
        </p:spPr>
        <p:txBody>
          <a:bodyPr/>
          <a:lstStyle/>
          <a:p>
            <a:r>
              <a:rPr lang="en-GB" dirty="0" smtClean="0"/>
              <a:t>Variation in psycho oncology services London</a:t>
            </a:r>
            <a:endParaRPr lang="en-GB" dirty="0"/>
          </a:p>
        </p:txBody>
      </p:sp>
      <p:sp>
        <p:nvSpPr>
          <p:cNvPr id="4" name="Slide Number Placeholder 3"/>
          <p:cNvSpPr>
            <a:spLocks noGrp="1"/>
          </p:cNvSpPr>
          <p:nvPr>
            <p:ph type="sldNum" sz="quarter" idx="14"/>
          </p:nvPr>
        </p:nvSpPr>
        <p:spPr/>
        <p:txBody>
          <a:bodyPr/>
          <a:lstStyle/>
          <a:p>
            <a:fld id="{8FC524A1-7B6A-464D-B8BC-8FE2E057339E}" type="slidenum">
              <a:rPr lang="en-GB" smtClean="0"/>
              <a:pPr/>
              <a:t>12</a:t>
            </a:fld>
            <a:endParaRPr lang="en-GB" dirty="0"/>
          </a:p>
        </p:txBody>
      </p:sp>
      <p:sp>
        <p:nvSpPr>
          <p:cNvPr id="5" name="Content Placeholder 4"/>
          <p:cNvSpPr>
            <a:spLocks noGrp="1"/>
          </p:cNvSpPr>
          <p:nvPr>
            <p:ph sz="quarter" idx="15"/>
          </p:nvPr>
        </p:nvSpPr>
        <p:spPr>
          <a:xfrm>
            <a:off x="250825" y="836712"/>
            <a:ext cx="8642350" cy="5472013"/>
          </a:xfrm>
        </p:spPr>
        <p:txBody>
          <a:bodyPr>
            <a:normAutofit/>
          </a:bodyPr>
          <a:lstStyle/>
          <a:p>
            <a:r>
              <a:rPr lang="en-GB" sz="2400" dirty="0" smtClean="0"/>
              <a:t>Psycho-oncology is a ‘multi-disciplinary speciality focusing on the psychological and mental health care of people affected by cancer, carers and families, contributing through direct and indirect care to improving clinical outcomes, patient experience and quality of life’ (TCST May 2018)</a:t>
            </a:r>
          </a:p>
          <a:p>
            <a:r>
              <a:rPr lang="en-GB" sz="2400" dirty="0" smtClean="0"/>
              <a:t>Mapping of psycho-oncology support in November 2017 showed gaps in:</a:t>
            </a:r>
          </a:p>
          <a:p>
            <a:pPr marL="285750" indent="-285750">
              <a:buFont typeface="Arial" pitchFamily="34" charset="0"/>
              <a:buChar char="•"/>
            </a:pPr>
            <a:r>
              <a:rPr lang="en-GB" sz="2400" dirty="0" smtClean="0"/>
              <a:t>Chelsea and Westminster (includes West Middlesex)</a:t>
            </a:r>
          </a:p>
          <a:p>
            <a:pPr marL="285750" indent="-285750">
              <a:buFont typeface="Arial" pitchFamily="34" charset="0"/>
              <a:buChar char="•"/>
            </a:pPr>
            <a:r>
              <a:rPr lang="en-GB" sz="2400" dirty="0" smtClean="0"/>
              <a:t>Princess Alexandra (West Essex)</a:t>
            </a:r>
          </a:p>
          <a:p>
            <a:pPr marL="285750" indent="-285750">
              <a:buFont typeface="Arial" pitchFamily="34" charset="0"/>
              <a:buChar char="•"/>
            </a:pPr>
            <a:r>
              <a:rPr lang="en-GB" sz="2400" i="1" dirty="0" smtClean="0"/>
              <a:t>Epsom St </a:t>
            </a:r>
            <a:r>
              <a:rPr lang="en-GB" sz="2400" i="1" dirty="0" err="1" smtClean="0"/>
              <a:t>Helier</a:t>
            </a:r>
            <a:r>
              <a:rPr lang="en-GB" sz="2400" i="1" dirty="0" smtClean="0"/>
              <a:t> Hospital*</a:t>
            </a:r>
          </a:p>
          <a:p>
            <a:pPr marL="285750" indent="-285750">
              <a:buFont typeface="Arial" pitchFamily="34" charset="0"/>
              <a:buChar char="•"/>
            </a:pPr>
            <a:r>
              <a:rPr lang="en-GB" sz="2400" i="1" dirty="0" smtClean="0"/>
              <a:t>* </a:t>
            </a:r>
            <a:r>
              <a:rPr lang="en-GB" sz="2400" i="1" dirty="0" smtClean="0"/>
              <a:t>in discussions April 2019</a:t>
            </a:r>
            <a:endParaRPr lang="en-GB" sz="2400" i="1" dirty="0"/>
          </a:p>
        </p:txBody>
      </p:sp>
    </p:spTree>
    <p:extLst>
      <p:ext uri="{BB962C8B-B14F-4D97-AF65-F5344CB8AC3E}">
        <p14:creationId xmlns:p14="http://schemas.microsoft.com/office/powerpoint/2010/main" val="42011922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Variation in </a:t>
            </a:r>
            <a:r>
              <a:rPr lang="en-GB" dirty="0" err="1" smtClean="0"/>
              <a:t>lymphoedema</a:t>
            </a:r>
            <a:r>
              <a:rPr lang="en-GB" dirty="0" smtClean="0"/>
              <a:t> services</a:t>
            </a:r>
            <a:endParaRPr lang="en-GB" dirty="0"/>
          </a:p>
        </p:txBody>
      </p:sp>
      <p:sp>
        <p:nvSpPr>
          <p:cNvPr id="3" name="Text Placeholder 2"/>
          <p:cNvSpPr>
            <a:spLocks noGrp="1"/>
          </p:cNvSpPr>
          <p:nvPr>
            <p:ph type="body" sz="quarter" idx="12"/>
          </p:nvPr>
        </p:nvSpPr>
        <p:spPr/>
        <p:txBody>
          <a:bodyPr/>
          <a:lstStyle/>
          <a:p>
            <a:r>
              <a:rPr lang="en-GB" dirty="0" smtClean="0"/>
              <a:t>Mapping by TCST 2016 </a:t>
            </a:r>
            <a:endParaRPr lang="en-GB" dirty="0"/>
          </a:p>
        </p:txBody>
      </p:sp>
      <p:sp>
        <p:nvSpPr>
          <p:cNvPr id="4" name="Slide Number Placeholder 3"/>
          <p:cNvSpPr>
            <a:spLocks noGrp="1"/>
          </p:cNvSpPr>
          <p:nvPr>
            <p:ph type="sldNum" sz="quarter" idx="14"/>
          </p:nvPr>
        </p:nvSpPr>
        <p:spPr/>
        <p:txBody>
          <a:bodyPr/>
          <a:lstStyle/>
          <a:p>
            <a:fld id="{8FC524A1-7B6A-464D-B8BC-8FE2E057339E}" type="slidenum">
              <a:rPr lang="en-GB" smtClean="0"/>
              <a:pPr/>
              <a:t>13</a:t>
            </a:fld>
            <a:endParaRPr lang="en-GB" dirty="0"/>
          </a:p>
        </p:txBody>
      </p:sp>
      <p:sp>
        <p:nvSpPr>
          <p:cNvPr id="5" name="Content Placeholder 4"/>
          <p:cNvSpPr>
            <a:spLocks noGrp="1"/>
          </p:cNvSpPr>
          <p:nvPr>
            <p:ph sz="quarter" idx="15"/>
          </p:nvPr>
        </p:nvSpPr>
        <p:spPr>
          <a:xfrm>
            <a:off x="6666037" y="1092202"/>
            <a:ext cx="2227137" cy="5361134"/>
          </a:xfrm>
          <a:solidFill>
            <a:schemeClr val="accent2">
              <a:lumMod val="20000"/>
              <a:lumOff val="80000"/>
            </a:schemeClr>
          </a:solidFill>
        </p:spPr>
        <p:txBody>
          <a:bodyPr>
            <a:normAutofit fontScale="92500" lnSpcReduction="10000"/>
          </a:bodyPr>
          <a:lstStyle/>
          <a:p>
            <a:r>
              <a:rPr lang="en-GB" dirty="0" smtClean="0"/>
              <a:t>Using estimates of 1.33 persons with </a:t>
            </a:r>
            <a:r>
              <a:rPr lang="en-GB" dirty="0" err="1" smtClean="0"/>
              <a:t>Lymphoedema</a:t>
            </a:r>
            <a:r>
              <a:rPr lang="en-GB" dirty="0" smtClean="0"/>
              <a:t> per 1000 population (</a:t>
            </a:r>
            <a:r>
              <a:rPr lang="en-GB" dirty="0" err="1" smtClean="0"/>
              <a:t>ca</a:t>
            </a:r>
            <a:r>
              <a:rPr lang="en-GB" dirty="0" smtClean="0"/>
              <a:t> and non </a:t>
            </a:r>
            <a:r>
              <a:rPr lang="en-GB" dirty="0" err="1" smtClean="0"/>
              <a:t>ca</a:t>
            </a:r>
            <a:r>
              <a:rPr lang="en-GB" dirty="0" smtClean="0"/>
              <a:t>) = 11,700 people</a:t>
            </a:r>
          </a:p>
          <a:p>
            <a:r>
              <a:rPr lang="en-GB" dirty="0" smtClean="0"/>
              <a:t>Gaps all over London:</a:t>
            </a:r>
          </a:p>
          <a:p>
            <a:r>
              <a:rPr lang="en-GB" dirty="0" smtClean="0"/>
              <a:t>NWL:  Brent, Harrow and Hounslow</a:t>
            </a:r>
          </a:p>
          <a:p>
            <a:r>
              <a:rPr lang="en-GB" dirty="0" smtClean="0"/>
              <a:t>SWL:  Croydon</a:t>
            </a:r>
          </a:p>
          <a:p>
            <a:r>
              <a:rPr lang="en-GB" dirty="0" smtClean="0"/>
              <a:t>SEL:  Bromley and Lambeth</a:t>
            </a:r>
          </a:p>
          <a:p>
            <a:r>
              <a:rPr lang="en-GB" dirty="0" smtClean="0"/>
              <a:t>NEL:  BHR</a:t>
            </a:r>
          </a:p>
          <a:p>
            <a:r>
              <a:rPr lang="en-GB" dirty="0" smtClean="0"/>
              <a:t>NCL:  Barnet</a:t>
            </a:r>
          </a:p>
          <a:p>
            <a:r>
              <a:rPr lang="en-GB" dirty="0" smtClean="0"/>
              <a:t>Fragmented commissioning by CCG, NHSE or charities</a:t>
            </a:r>
            <a:endParaRPr lang="en-GB"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632" y="1062053"/>
            <a:ext cx="6486525" cy="579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070294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p:cNvGraphicFramePr>
            <a:graphicFrameLocks/>
          </p:cNvGraphicFramePr>
          <p:nvPr>
            <p:extLst>
              <p:ext uri="{D42A27DB-BD31-4B8C-83A1-F6EECF244321}">
                <p14:modId xmlns:p14="http://schemas.microsoft.com/office/powerpoint/2010/main" val="1463964079"/>
              </p:ext>
            </p:extLst>
          </p:nvPr>
        </p:nvGraphicFramePr>
        <p:xfrm>
          <a:off x="539552" y="2636639"/>
          <a:ext cx="8208912" cy="4032448"/>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250825" y="188913"/>
            <a:ext cx="8642350" cy="647799"/>
          </a:xfrm>
        </p:spPr>
        <p:txBody>
          <a:bodyPr/>
          <a:lstStyle/>
          <a:p>
            <a:r>
              <a:rPr lang="en-GB" sz="2000" dirty="0"/>
              <a:t>Personalised care – household bills arrears GLA data 2018-19</a:t>
            </a:r>
          </a:p>
        </p:txBody>
      </p:sp>
      <p:sp>
        <p:nvSpPr>
          <p:cNvPr id="4" name="Slide Number Placeholder 3">
            <a:extLst>
              <a:ext uri="{FF2B5EF4-FFF2-40B4-BE49-F238E27FC236}">
                <a16:creationId xmlns:a16="http://schemas.microsoft.com/office/drawing/2014/main" xmlns="" id="{1CA4A66A-9CDD-402C-B4EB-E5DDAF54F896}"/>
              </a:ext>
            </a:extLst>
          </p:cNvPr>
          <p:cNvSpPr>
            <a:spLocks noGrp="1"/>
          </p:cNvSpPr>
          <p:nvPr>
            <p:ph type="sldNum" sz="quarter" idx="14"/>
          </p:nvPr>
        </p:nvSpPr>
        <p:spPr/>
        <p:txBody>
          <a:bodyPr/>
          <a:lstStyle/>
          <a:p>
            <a:fld id="{8FC524A1-7B6A-464D-B8BC-8FE2E057339E}" type="slidenum">
              <a:rPr lang="en-GB" smtClean="0"/>
              <a:pPr/>
              <a:t>14</a:t>
            </a:fld>
            <a:endParaRPr lang="en-GB" dirty="0"/>
          </a:p>
        </p:txBody>
      </p:sp>
      <p:sp>
        <p:nvSpPr>
          <p:cNvPr id="3" name="Content Placeholder 2"/>
          <p:cNvSpPr>
            <a:spLocks noGrp="1"/>
          </p:cNvSpPr>
          <p:nvPr>
            <p:ph sz="quarter" idx="15"/>
          </p:nvPr>
        </p:nvSpPr>
        <p:spPr>
          <a:xfrm>
            <a:off x="250825" y="1484784"/>
            <a:ext cx="8642350" cy="5112568"/>
          </a:xfrm>
        </p:spPr>
        <p:txBody>
          <a:bodyPr>
            <a:normAutofit/>
          </a:bodyPr>
          <a:lstStyle/>
          <a:p>
            <a:pPr marL="0" indent="0">
              <a:buNone/>
            </a:pPr>
            <a:r>
              <a:rPr lang="en-GB" dirty="0"/>
              <a:t>Recent data from the GLA survey highlight the London assembly areas with highest levels of people living with household bills arrears.  </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7153103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Social care and cancer </a:t>
            </a:r>
            <a:endParaRPr lang="en-GB" dirty="0"/>
          </a:p>
        </p:txBody>
      </p:sp>
      <p:sp>
        <p:nvSpPr>
          <p:cNvPr id="3" name="Text Placeholder 2"/>
          <p:cNvSpPr>
            <a:spLocks noGrp="1"/>
          </p:cNvSpPr>
          <p:nvPr>
            <p:ph type="body" sz="quarter" idx="12"/>
          </p:nvPr>
        </p:nvSpPr>
        <p:spPr/>
        <p:txBody>
          <a:bodyPr/>
          <a:lstStyle/>
          <a:p>
            <a:r>
              <a:rPr lang="en-GB" dirty="0" err="1" smtClean="0"/>
              <a:t>Chitris</a:t>
            </a:r>
            <a:r>
              <a:rPr lang="en-GB" dirty="0" smtClean="0"/>
              <a:t> </a:t>
            </a:r>
            <a:r>
              <a:rPr lang="en-GB" i="1" dirty="0" smtClean="0"/>
              <a:t>et al </a:t>
            </a:r>
            <a:r>
              <a:rPr lang="en-GB" dirty="0" smtClean="0"/>
              <a:t>May 2014 Nuffield Report</a:t>
            </a:r>
            <a:endParaRPr lang="en-GB" dirty="0"/>
          </a:p>
        </p:txBody>
      </p:sp>
      <p:sp>
        <p:nvSpPr>
          <p:cNvPr id="4" name="Slide Number Placeholder 3"/>
          <p:cNvSpPr>
            <a:spLocks noGrp="1"/>
          </p:cNvSpPr>
          <p:nvPr>
            <p:ph type="sldNum" sz="quarter" idx="14"/>
          </p:nvPr>
        </p:nvSpPr>
        <p:spPr/>
        <p:txBody>
          <a:bodyPr/>
          <a:lstStyle/>
          <a:p>
            <a:fld id="{8FC524A1-7B6A-464D-B8BC-8FE2E057339E}" type="slidenum">
              <a:rPr lang="en-GB" smtClean="0"/>
              <a:pPr/>
              <a:t>15</a:t>
            </a:fld>
            <a:endParaRPr lang="en-GB" dirty="0"/>
          </a:p>
        </p:txBody>
      </p:sp>
      <p:sp>
        <p:nvSpPr>
          <p:cNvPr id="5" name="Content Placeholder 4"/>
          <p:cNvSpPr>
            <a:spLocks noGrp="1"/>
          </p:cNvSpPr>
          <p:nvPr>
            <p:ph sz="quarter" idx="15"/>
          </p:nvPr>
        </p:nvSpPr>
        <p:spPr>
          <a:xfrm>
            <a:off x="250825" y="1124744"/>
            <a:ext cx="5473303" cy="5544616"/>
          </a:xfrm>
        </p:spPr>
        <p:txBody>
          <a:bodyPr>
            <a:normAutofit fontScale="92500" lnSpcReduction="10000"/>
          </a:bodyPr>
          <a:lstStyle/>
          <a:p>
            <a:r>
              <a:rPr lang="en-GB" sz="2000" dirty="0" smtClean="0"/>
              <a:t>Paper takes a wider look at </a:t>
            </a:r>
            <a:r>
              <a:rPr lang="en-GB" sz="2000" b="1" dirty="0" smtClean="0"/>
              <a:t>cancer survivorship</a:t>
            </a:r>
            <a:r>
              <a:rPr lang="en-GB" sz="2000" dirty="0" smtClean="0"/>
              <a:t>.  Inclusion of very important aspects beyond physical comorbidity described as ‘emotional and practical needs’, including activities of daily living (ADLs)</a:t>
            </a:r>
          </a:p>
          <a:p>
            <a:r>
              <a:rPr lang="en-GB" sz="2000" dirty="0" smtClean="0"/>
              <a:t>Studied over 8000 people with a diagnosis of cancer in two areas of </a:t>
            </a:r>
            <a:r>
              <a:rPr lang="en-GB" sz="2000" dirty="0"/>
              <a:t>E</a:t>
            </a:r>
            <a:r>
              <a:rPr lang="en-GB" sz="2000" dirty="0" smtClean="0"/>
              <a:t>ngland.  Found that </a:t>
            </a:r>
            <a:r>
              <a:rPr lang="en-GB" sz="2000" b="1" dirty="0" smtClean="0"/>
              <a:t>only 10% of new diagnoses had a </a:t>
            </a:r>
            <a:r>
              <a:rPr lang="en-GB" sz="2000" b="1" dirty="0"/>
              <a:t>s</a:t>
            </a:r>
            <a:r>
              <a:rPr lang="en-GB" sz="2000" b="1" dirty="0" smtClean="0"/>
              <a:t>ocial services assessment and in the year after diagnosis only 10% had SS support</a:t>
            </a:r>
          </a:p>
          <a:p>
            <a:r>
              <a:rPr lang="en-GB" sz="2000" dirty="0" smtClean="0"/>
              <a:t>Caveats – it is the gap between observed and expected – but assessments ideally should be much higher</a:t>
            </a:r>
          </a:p>
          <a:p>
            <a:r>
              <a:rPr lang="en-GB" sz="2000" dirty="0" smtClean="0"/>
              <a:t>May have changed very positively since </a:t>
            </a:r>
            <a:r>
              <a:rPr lang="en-GB" sz="2000" b="1" dirty="0" smtClean="0"/>
              <a:t>the Care Act 2014 </a:t>
            </a:r>
            <a:r>
              <a:rPr lang="en-GB" sz="2000" dirty="0" smtClean="0"/>
              <a:t>(need to repeat the study)</a:t>
            </a:r>
          </a:p>
          <a:p>
            <a:r>
              <a:rPr lang="en-GB" sz="2000" dirty="0" smtClean="0"/>
              <a:t>Increased use of Social services with comorbidities</a:t>
            </a:r>
          </a:p>
          <a:p>
            <a:r>
              <a:rPr lang="en-GB" sz="2000" dirty="0" smtClean="0">
                <a:hlinkClick r:id="rId3"/>
              </a:rPr>
              <a:t>https</a:t>
            </a:r>
            <a:r>
              <a:rPr lang="en-GB" sz="2000" dirty="0">
                <a:hlinkClick r:id="rId3"/>
              </a:rPr>
              <a:t>://www.nuffieldtrust.org.uk/research/use-of-health-and-social-care-by-people-with-cancer</a:t>
            </a:r>
            <a:endParaRPr lang="en-GB" sz="2000" dirty="0"/>
          </a:p>
        </p:txBody>
      </p:sp>
      <p:sp>
        <p:nvSpPr>
          <p:cNvPr id="6" name="Content Placeholder 6"/>
          <p:cNvSpPr txBox="1">
            <a:spLocks/>
          </p:cNvSpPr>
          <p:nvPr/>
        </p:nvSpPr>
        <p:spPr>
          <a:xfrm>
            <a:off x="5724128" y="764704"/>
            <a:ext cx="3168352" cy="5616624"/>
          </a:xfrm>
          <a:prstGeom prst="rect">
            <a:avLst/>
          </a:prstGeom>
          <a:solidFill>
            <a:schemeClr val="accent2">
              <a:lumMod val="40000"/>
              <a:lumOff val="60000"/>
            </a:schemeClr>
          </a:solidFill>
        </p:spPr>
        <p:txBody>
          <a:bodyPr>
            <a:normAutofit lnSpcReduction="10000"/>
          </a:bodyPr>
          <a:lstStyle>
            <a:lvl1pPr marL="0" indent="0" algn="l" defTabSz="914400" rtl="0" eaLnBrk="1" latinLnBrk="0" hangingPunct="1">
              <a:lnSpc>
                <a:spcPct val="100000"/>
              </a:lnSpc>
              <a:spcBef>
                <a:spcPts val="600"/>
              </a:spcBef>
              <a:spcAft>
                <a:spcPts val="600"/>
              </a:spcAft>
              <a:buFont typeface="Arial" panose="020B0604020202020204" pitchFamily="34" charset="0"/>
              <a:buNone/>
              <a:defRPr sz="1800" kern="1200">
                <a:solidFill>
                  <a:schemeClr val="accent5"/>
                </a:solidFill>
                <a:latin typeface="+mn-lt"/>
                <a:ea typeface="+mn-ea"/>
                <a:cs typeface="+mn-cs"/>
              </a:defRPr>
            </a:lvl1pPr>
            <a:lvl2pPr marL="285750" indent="-285750" algn="l" defTabSz="914400" rtl="0" eaLnBrk="1" latinLnBrk="0" hangingPunct="1">
              <a:lnSpc>
                <a:spcPct val="100000"/>
              </a:lnSpc>
              <a:spcBef>
                <a:spcPts val="600"/>
              </a:spcBef>
              <a:spcAft>
                <a:spcPts val="600"/>
              </a:spcAft>
              <a:buFont typeface="Arial" panose="020B0604020202020204" pitchFamily="34" charset="0"/>
              <a:buChar char="•"/>
              <a:defRPr sz="1800" kern="1200">
                <a:solidFill>
                  <a:schemeClr val="accent5"/>
                </a:solidFill>
                <a:latin typeface="+mn-lt"/>
                <a:ea typeface="+mn-ea"/>
                <a:cs typeface="+mn-cs"/>
              </a:defRPr>
            </a:lvl2pPr>
            <a:lvl3pPr marL="539750" indent="-269875" algn="l" defTabSz="914400" rtl="0" eaLnBrk="1" latinLnBrk="0" hangingPunct="1">
              <a:lnSpc>
                <a:spcPct val="100000"/>
              </a:lnSpc>
              <a:spcBef>
                <a:spcPts val="600"/>
              </a:spcBef>
              <a:spcAft>
                <a:spcPts val="600"/>
              </a:spcAft>
              <a:buFont typeface="Arial" panose="020B0604020202020204" pitchFamily="34" charset="0"/>
              <a:buChar char="–"/>
              <a:defRPr sz="1800" kern="1200">
                <a:solidFill>
                  <a:schemeClr val="accent5"/>
                </a:solidFill>
                <a:latin typeface="+mn-lt"/>
                <a:ea typeface="+mn-ea"/>
                <a:cs typeface="+mn-cs"/>
              </a:defRPr>
            </a:lvl3pPr>
            <a:lvl4pPr marL="809625" indent="-269875" algn="l" defTabSz="914400" rtl="0" eaLnBrk="1" latinLnBrk="0" hangingPunct="1">
              <a:lnSpc>
                <a:spcPct val="100000"/>
              </a:lnSpc>
              <a:spcBef>
                <a:spcPts val="600"/>
              </a:spcBef>
              <a:spcAft>
                <a:spcPts val="600"/>
              </a:spcAft>
              <a:buFont typeface="Arial" panose="020B0604020202020204" pitchFamily="34" charset="0"/>
              <a:buChar char="•"/>
              <a:defRPr sz="1800" kern="1200">
                <a:solidFill>
                  <a:schemeClr val="accent5"/>
                </a:solidFill>
                <a:latin typeface="+mn-lt"/>
                <a:ea typeface="+mn-ea"/>
                <a:cs typeface="+mn-cs"/>
              </a:defRPr>
            </a:lvl4pPr>
            <a:lvl5pPr marL="1079500" indent="-269875" algn="l" defTabSz="914400" rtl="0" eaLnBrk="1" latinLnBrk="0" hangingPunct="1">
              <a:lnSpc>
                <a:spcPct val="100000"/>
              </a:lnSpc>
              <a:spcBef>
                <a:spcPts val="600"/>
              </a:spcBef>
              <a:spcAft>
                <a:spcPts val="600"/>
              </a:spcAft>
              <a:buFont typeface="Arial" panose="020B0604020202020204" pitchFamily="34" charset="0"/>
              <a:buChar char="–"/>
              <a:defRPr sz="1800" kern="1200">
                <a:solidFill>
                  <a:schemeClr val="accent5"/>
                </a:solidFill>
                <a:latin typeface="+mn-lt"/>
                <a:ea typeface="+mn-ea"/>
                <a:cs typeface="+mn-cs"/>
              </a:defRPr>
            </a:lvl5pPr>
            <a:lvl6pPr marL="0" indent="0" algn="l" defTabSz="914400" rtl="0" eaLnBrk="1" latinLnBrk="0" hangingPunct="1">
              <a:lnSpc>
                <a:spcPct val="100000"/>
              </a:lnSpc>
              <a:spcBef>
                <a:spcPts val="600"/>
              </a:spcBef>
              <a:spcAft>
                <a:spcPts val="600"/>
              </a:spcAft>
              <a:buFont typeface="Arial" panose="020B0604020202020204" pitchFamily="34" charset="0"/>
              <a:buNone/>
              <a:defRPr sz="1800" kern="1200">
                <a:solidFill>
                  <a:schemeClr val="tx2"/>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dirty="0" smtClean="0"/>
              <a:t>Macmillan model first trialled in Glasgow.  </a:t>
            </a:r>
          </a:p>
          <a:p>
            <a:r>
              <a:rPr lang="en-GB" dirty="0" smtClean="0"/>
              <a:t>Reviewed and supported almost 2500 patients since 2014.  Top 3 concerns were:  money and housing, fatigue and getting around</a:t>
            </a:r>
          </a:p>
          <a:p>
            <a:r>
              <a:rPr lang="en-GB" dirty="0" smtClean="0"/>
              <a:t>Dedicated housing professional on the team, who has ‘so far prevented 26 people becoming homeless’.</a:t>
            </a:r>
          </a:p>
          <a:p>
            <a:r>
              <a:rPr lang="en-GB" b="1" dirty="0" smtClean="0"/>
              <a:t>Dealing with issues in one place through one person model</a:t>
            </a:r>
          </a:p>
          <a:p>
            <a:r>
              <a:rPr lang="en-GB" i="1" dirty="0" smtClean="0"/>
              <a:t>Improving the cancer journey ‘more than the sum of its parts’.  Edinburgh Napier University Snowden and Young</a:t>
            </a:r>
          </a:p>
          <a:p>
            <a:endParaRPr lang="en-GB" dirty="0"/>
          </a:p>
        </p:txBody>
      </p:sp>
    </p:spTree>
    <p:extLst>
      <p:ext uri="{BB962C8B-B14F-4D97-AF65-F5344CB8AC3E}">
        <p14:creationId xmlns:p14="http://schemas.microsoft.com/office/powerpoint/2010/main" val="232515577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Wigs/prostheses</a:t>
            </a:r>
            <a:endParaRPr lang="en-GB" dirty="0"/>
          </a:p>
        </p:txBody>
      </p:sp>
      <p:sp>
        <p:nvSpPr>
          <p:cNvPr id="4" name="Slide Number Placeholder 3"/>
          <p:cNvSpPr>
            <a:spLocks noGrp="1"/>
          </p:cNvSpPr>
          <p:nvPr>
            <p:ph type="sldNum" sz="quarter" idx="14"/>
          </p:nvPr>
        </p:nvSpPr>
        <p:spPr/>
        <p:txBody>
          <a:bodyPr/>
          <a:lstStyle/>
          <a:p>
            <a:fld id="{8FC524A1-7B6A-464D-B8BC-8FE2E057339E}" type="slidenum">
              <a:rPr lang="en-GB" smtClean="0"/>
              <a:pPr/>
              <a:t>16</a:t>
            </a:fld>
            <a:endParaRPr lang="en-GB" dirty="0"/>
          </a:p>
        </p:txBody>
      </p:sp>
      <p:sp>
        <p:nvSpPr>
          <p:cNvPr id="5" name="Content Placeholder 4"/>
          <p:cNvSpPr>
            <a:spLocks noGrp="1"/>
          </p:cNvSpPr>
          <p:nvPr>
            <p:ph sz="quarter" idx="15"/>
          </p:nvPr>
        </p:nvSpPr>
        <p:spPr>
          <a:xfrm>
            <a:off x="250824" y="692696"/>
            <a:ext cx="5257280" cy="6165304"/>
          </a:xfrm>
        </p:spPr>
        <p:txBody>
          <a:bodyPr>
            <a:normAutofit fontScale="85000" lnSpcReduction="20000"/>
          </a:bodyPr>
          <a:lstStyle/>
          <a:p>
            <a:r>
              <a:rPr lang="en-GB" sz="2100" dirty="0" smtClean="0"/>
              <a:t>Recent event Black Women Rising event </a:t>
            </a:r>
            <a:r>
              <a:rPr lang="en-GB" sz="2100" dirty="0"/>
              <a:t>– support group / awareness event for BAME women with cancer (most of which were Breast cancer patients) </a:t>
            </a:r>
            <a:r>
              <a:rPr lang="en-GB" sz="2100" dirty="0" smtClean="0"/>
              <a:t>issue  of lack of appropriate wigs and prosthesis for breast cancer came up. </a:t>
            </a:r>
          </a:p>
          <a:p>
            <a:r>
              <a:rPr lang="en-GB" sz="2100" dirty="0" smtClean="0"/>
              <a:t>5727 new breast cancer </a:t>
            </a:r>
            <a:r>
              <a:rPr lang="en-GB" sz="2100" dirty="0" smtClean="0"/>
              <a:t>diagnoses in </a:t>
            </a:r>
            <a:r>
              <a:rPr lang="en-GB" sz="2100" dirty="0" smtClean="0"/>
              <a:t>London 2017 – if  41% BAME this is potentially affecting 2348 women per year</a:t>
            </a:r>
            <a:endParaRPr lang="en-GB" sz="2100" dirty="0"/>
          </a:p>
          <a:p>
            <a:r>
              <a:rPr lang="en-GB" sz="2100" dirty="0"/>
              <a:t>In terms of </a:t>
            </a:r>
            <a:r>
              <a:rPr lang="en-GB" sz="2100" b="1" u="sng" dirty="0" smtClean="0"/>
              <a:t>prostheses</a:t>
            </a:r>
            <a:r>
              <a:rPr lang="en-GB" sz="2100" dirty="0" smtClean="0"/>
              <a:t>, women </a:t>
            </a:r>
            <a:r>
              <a:rPr lang="en-GB" sz="2100" dirty="0"/>
              <a:t>feel that the skin tone they are given </a:t>
            </a:r>
            <a:r>
              <a:rPr lang="en-GB" sz="2100" dirty="0" smtClean="0"/>
              <a:t>is completely inappropriate.:  either </a:t>
            </a:r>
            <a:r>
              <a:rPr lang="en-GB" sz="2100" dirty="0"/>
              <a:t>very dark or they have </a:t>
            </a:r>
            <a:r>
              <a:rPr lang="en-GB" sz="2100" dirty="0" smtClean="0"/>
              <a:t>to settle </a:t>
            </a:r>
            <a:r>
              <a:rPr lang="en-GB" sz="2100" dirty="0"/>
              <a:t>with the similar tone given to </a:t>
            </a:r>
            <a:r>
              <a:rPr lang="en-GB" sz="2100" dirty="0" smtClean="0"/>
              <a:t>White /Caucasian </a:t>
            </a:r>
            <a:r>
              <a:rPr lang="en-GB" sz="2100" dirty="0"/>
              <a:t>women</a:t>
            </a:r>
            <a:r>
              <a:rPr lang="en-GB" sz="2100" dirty="0" smtClean="0"/>
              <a:t>.</a:t>
            </a:r>
          </a:p>
          <a:p>
            <a:r>
              <a:rPr lang="en-GB" sz="2100" dirty="0"/>
              <a:t>With </a:t>
            </a:r>
            <a:r>
              <a:rPr lang="en-GB" sz="2100" b="1" u="sng" dirty="0"/>
              <a:t>w</a:t>
            </a:r>
            <a:r>
              <a:rPr lang="en-GB" sz="2100" b="1" u="sng" dirty="0" smtClean="0"/>
              <a:t>ig </a:t>
            </a:r>
            <a:r>
              <a:rPr lang="en-GB" sz="2100" b="1" u="sng" dirty="0"/>
              <a:t>provision</a:t>
            </a:r>
            <a:r>
              <a:rPr lang="en-GB" sz="2100" dirty="0"/>
              <a:t>, </a:t>
            </a:r>
            <a:r>
              <a:rPr lang="en-GB" sz="2100" dirty="0" smtClean="0"/>
              <a:t>lack of  </a:t>
            </a:r>
            <a:r>
              <a:rPr lang="en-GB" sz="2100" dirty="0"/>
              <a:t>variety of stock and </a:t>
            </a:r>
            <a:r>
              <a:rPr lang="en-GB" sz="2100" dirty="0" smtClean="0"/>
              <a:t>assuming that </a:t>
            </a:r>
            <a:r>
              <a:rPr lang="en-GB" sz="2100" dirty="0"/>
              <a:t>the same stock of synthetic wigs will suffice for all BAME women. </a:t>
            </a:r>
            <a:endParaRPr lang="en-GB" sz="2100" dirty="0" smtClean="0"/>
          </a:p>
          <a:p>
            <a:r>
              <a:rPr lang="en-GB" sz="2100" dirty="0" smtClean="0"/>
              <a:t>Anita </a:t>
            </a:r>
            <a:r>
              <a:rPr lang="en-GB" sz="2100" dirty="0"/>
              <a:t>(one of the main manufacturers of breast prosthesis) </a:t>
            </a:r>
            <a:r>
              <a:rPr lang="en-GB" sz="2100" dirty="0" smtClean="0"/>
              <a:t>– Austria</a:t>
            </a:r>
            <a:r>
              <a:rPr lang="en-GB" sz="2100" dirty="0"/>
              <a:t> </a:t>
            </a:r>
            <a:r>
              <a:rPr lang="en-GB" sz="2100" dirty="0" smtClean="0"/>
              <a:t>– says they find it difficult </a:t>
            </a:r>
            <a:r>
              <a:rPr lang="en-GB" sz="2100" dirty="0"/>
              <a:t>to get the right skin-tone colours to match BAME women. </a:t>
            </a:r>
          </a:p>
          <a:p>
            <a:r>
              <a:rPr lang="en-GB" sz="2100" dirty="0" smtClean="0"/>
              <a:t>Main manufacturers –</a:t>
            </a:r>
            <a:r>
              <a:rPr lang="en-GB" sz="2100" b="1" i="1" dirty="0" smtClean="0"/>
              <a:t>Anita, </a:t>
            </a:r>
            <a:r>
              <a:rPr lang="en-GB" sz="2100" b="1" i="1" dirty="0" err="1" smtClean="0"/>
              <a:t>NicolaJane</a:t>
            </a:r>
            <a:r>
              <a:rPr lang="en-GB" sz="2100" b="1" i="1" dirty="0" smtClean="0"/>
              <a:t> and </a:t>
            </a:r>
            <a:r>
              <a:rPr lang="en-GB" sz="2100" b="1" i="1" dirty="0" err="1" smtClean="0"/>
              <a:t>Zelima</a:t>
            </a:r>
            <a:endParaRPr lang="en-GB" sz="2100" b="1" i="1" dirty="0" smtClean="0"/>
          </a:p>
          <a:p>
            <a:r>
              <a:rPr lang="en-GB" sz="2100" dirty="0" smtClean="0"/>
              <a:t>Issues – no clear commissioning routes, comes in the tariff for each trust via the appliance office</a:t>
            </a:r>
            <a:r>
              <a:rPr lang="en-GB" sz="2100" dirty="0"/>
              <a:t>.</a:t>
            </a:r>
            <a:endParaRPr lang="en-GB" dirty="0"/>
          </a:p>
        </p:txBody>
      </p:sp>
      <p:sp>
        <p:nvSpPr>
          <p:cNvPr id="10" name="Content Placeholder 9"/>
          <p:cNvSpPr>
            <a:spLocks noGrp="1"/>
          </p:cNvSpPr>
          <p:nvPr>
            <p:ph sz="quarter" idx="16"/>
          </p:nvPr>
        </p:nvSpPr>
        <p:spPr>
          <a:xfrm>
            <a:off x="5508104" y="764704"/>
            <a:ext cx="3384376" cy="5472608"/>
          </a:xfrm>
          <a:solidFill>
            <a:schemeClr val="accent1">
              <a:lumMod val="40000"/>
              <a:lumOff val="60000"/>
            </a:schemeClr>
          </a:solidFill>
        </p:spPr>
        <p:txBody>
          <a:bodyPr>
            <a:normAutofit/>
          </a:bodyPr>
          <a:lstStyle/>
          <a:p>
            <a:r>
              <a:rPr lang="en-GB" sz="2000" b="1" u="sng" dirty="0" smtClean="0"/>
              <a:t>Case study</a:t>
            </a:r>
          </a:p>
          <a:p>
            <a:r>
              <a:rPr lang="en-GB" sz="2000" i="1" dirty="0"/>
              <a:t>I</a:t>
            </a:r>
            <a:r>
              <a:rPr lang="en-GB" sz="2000" i="1" dirty="0" smtClean="0"/>
              <a:t>n </a:t>
            </a:r>
            <a:r>
              <a:rPr lang="en-GB" sz="2000" i="1" dirty="0"/>
              <a:t>one instance, the patient said she was given an inappropriate wig (she had curly hair). After 3 attempts to get the supply from the trust she was being treated at with no success, she requested to be given a voucher or be reimbursed to purchase it herself which was almost like a tug of war. Finally she found a suitable Wig online for herself. </a:t>
            </a:r>
            <a:endParaRPr lang="en-GB" sz="2000" i="1" dirty="0" smtClean="0"/>
          </a:p>
          <a:p>
            <a:endParaRPr lang="en-GB" dirty="0"/>
          </a:p>
        </p:txBody>
      </p:sp>
    </p:spTree>
    <p:extLst>
      <p:ext uri="{BB962C8B-B14F-4D97-AF65-F5344CB8AC3E}">
        <p14:creationId xmlns:p14="http://schemas.microsoft.com/office/powerpoint/2010/main" val="16646273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642350" cy="791815"/>
          </a:xfrm>
        </p:spPr>
        <p:txBody>
          <a:bodyPr/>
          <a:lstStyle/>
          <a:p>
            <a:r>
              <a:rPr lang="en-GB" dirty="0" smtClean="0"/>
              <a:t>Measuring improvements - New quality of life metric planned – national NHSE cancer</a:t>
            </a:r>
            <a:endParaRPr lang="en-GB" dirty="0"/>
          </a:p>
        </p:txBody>
      </p:sp>
      <p:sp>
        <p:nvSpPr>
          <p:cNvPr id="3" name="Text Placeholder 2"/>
          <p:cNvSpPr>
            <a:spLocks noGrp="1"/>
          </p:cNvSpPr>
          <p:nvPr>
            <p:ph type="body" sz="quarter" idx="12"/>
          </p:nvPr>
        </p:nvSpPr>
        <p:spPr>
          <a:xfrm>
            <a:off x="250825" y="908720"/>
            <a:ext cx="8642350" cy="432048"/>
          </a:xfrm>
        </p:spPr>
        <p:txBody>
          <a:bodyPr/>
          <a:lstStyle/>
          <a:p>
            <a:r>
              <a:rPr lang="en-GB" dirty="0" smtClean="0"/>
              <a:t>This will capture people’s experience of living with cancer more fully</a:t>
            </a:r>
            <a:endParaRPr lang="en-GB" dirty="0"/>
          </a:p>
        </p:txBody>
      </p:sp>
      <p:sp>
        <p:nvSpPr>
          <p:cNvPr id="4" name="Slide Number Placeholder 3"/>
          <p:cNvSpPr>
            <a:spLocks noGrp="1"/>
          </p:cNvSpPr>
          <p:nvPr>
            <p:ph type="sldNum" sz="quarter" idx="14"/>
          </p:nvPr>
        </p:nvSpPr>
        <p:spPr/>
        <p:txBody>
          <a:bodyPr/>
          <a:lstStyle/>
          <a:p>
            <a:fld id="{8FC524A1-7B6A-464D-B8BC-8FE2E057339E}" type="slidenum">
              <a:rPr lang="en-GB" smtClean="0"/>
              <a:pPr/>
              <a:t>17</a:t>
            </a:fld>
            <a:endParaRPr lang="en-GB" dirty="0"/>
          </a:p>
        </p:txBody>
      </p:sp>
      <p:sp>
        <p:nvSpPr>
          <p:cNvPr id="6" name="Content Placeholder 1">
            <a:extLst>
              <a:ext uri="{FF2B5EF4-FFF2-40B4-BE49-F238E27FC236}">
                <a16:creationId xmlns="" xmlns:a16="http://schemas.microsoft.com/office/drawing/2014/main" id="{BB9455A3-73A4-432D-8E03-CB58792D9703}"/>
              </a:ext>
            </a:extLst>
          </p:cNvPr>
          <p:cNvSpPr>
            <a:spLocks noGrp="1"/>
          </p:cNvSpPr>
          <p:nvPr>
            <p:ph sz="quarter" idx="15"/>
          </p:nvPr>
        </p:nvSpPr>
        <p:spPr>
          <a:xfrm>
            <a:off x="250825" y="1484784"/>
            <a:ext cx="8642350" cy="4823941"/>
          </a:xfrm>
        </p:spPr>
        <p:txBody>
          <a:bodyPr>
            <a:normAutofit fontScale="32500" lnSpcReduction="20000"/>
          </a:bodyPr>
          <a:lstStyle/>
          <a:p>
            <a:pPr marL="285750" lvl="0" indent="-285750" defTabSz="800100">
              <a:lnSpc>
                <a:spcPct val="90000"/>
              </a:lnSpc>
              <a:spcBef>
                <a:spcPct val="0"/>
              </a:spcBef>
              <a:spcAft>
                <a:spcPct val="35000"/>
              </a:spcAft>
              <a:buFont typeface="Wingdings" panose="05000000000000000000" pitchFamily="2" charset="2"/>
              <a:buChar char="Ø"/>
            </a:pPr>
            <a:r>
              <a:rPr lang="en-GB" sz="6200" dirty="0"/>
              <a:t>The QoL </a:t>
            </a:r>
            <a:r>
              <a:rPr lang="en-GB" sz="6200" b="1" dirty="0"/>
              <a:t>pilot</a:t>
            </a:r>
            <a:r>
              <a:rPr lang="en-GB" sz="6200" dirty="0"/>
              <a:t> </a:t>
            </a:r>
            <a:r>
              <a:rPr lang="en-GB" sz="6200" b="1" dirty="0"/>
              <a:t>project</a:t>
            </a:r>
            <a:r>
              <a:rPr lang="en-GB" sz="6200" dirty="0"/>
              <a:t> </a:t>
            </a:r>
            <a:r>
              <a:rPr lang="en-GB" sz="6200" b="1" dirty="0"/>
              <a:t>aims</a:t>
            </a:r>
            <a:r>
              <a:rPr lang="en-GB" sz="6200" dirty="0"/>
              <a:t> to: </a:t>
            </a:r>
          </a:p>
          <a:p>
            <a:pPr marL="742950" lvl="1" indent="-285750" defTabSz="800100">
              <a:lnSpc>
                <a:spcPct val="90000"/>
              </a:lnSpc>
              <a:spcBef>
                <a:spcPct val="0"/>
              </a:spcBef>
              <a:spcAft>
                <a:spcPct val="35000"/>
              </a:spcAft>
              <a:buFont typeface="Wingdings" panose="05000000000000000000" pitchFamily="2" charset="2"/>
              <a:buChar char="Ø"/>
            </a:pPr>
            <a:r>
              <a:rPr lang="en-GB" sz="6200" dirty="0"/>
              <a:t>evaluate data collection methods </a:t>
            </a:r>
          </a:p>
          <a:p>
            <a:pPr marL="742950" lvl="1" indent="-285750" defTabSz="800100">
              <a:lnSpc>
                <a:spcPct val="90000"/>
              </a:lnSpc>
              <a:spcBef>
                <a:spcPct val="0"/>
              </a:spcBef>
              <a:spcAft>
                <a:spcPct val="35000"/>
              </a:spcAft>
              <a:buFont typeface="Wingdings" panose="05000000000000000000" pitchFamily="2" charset="2"/>
              <a:buChar char="Ø"/>
            </a:pPr>
            <a:r>
              <a:rPr lang="en-GB" sz="6200" dirty="0"/>
              <a:t>gather data to develop summary QoL metric(s).</a:t>
            </a:r>
          </a:p>
          <a:p>
            <a:pPr marL="285750" lvl="0" indent="-285750" defTabSz="800100">
              <a:lnSpc>
                <a:spcPct val="120000"/>
              </a:lnSpc>
              <a:spcBef>
                <a:spcPct val="0"/>
              </a:spcBef>
              <a:spcAft>
                <a:spcPct val="35000"/>
              </a:spcAft>
              <a:buFont typeface="Wingdings" panose="05000000000000000000" pitchFamily="2" charset="2"/>
              <a:buChar char="Ø"/>
            </a:pPr>
            <a:r>
              <a:rPr lang="en-GB" sz="6200" dirty="0"/>
              <a:t>The project is underway in </a:t>
            </a:r>
            <a:r>
              <a:rPr lang="en-GB" sz="6200" b="1" dirty="0"/>
              <a:t>five Cancer Alliances working in eight hospital Trusts</a:t>
            </a:r>
            <a:r>
              <a:rPr lang="en-GB" sz="6200" dirty="0"/>
              <a:t>:</a:t>
            </a:r>
          </a:p>
          <a:p>
            <a:pPr marL="742950" lvl="1" indent="-285750" defTabSz="800100">
              <a:lnSpc>
                <a:spcPct val="90000"/>
              </a:lnSpc>
              <a:spcBef>
                <a:spcPct val="0"/>
              </a:spcBef>
              <a:spcAft>
                <a:spcPct val="35000"/>
              </a:spcAft>
              <a:buFont typeface="Wingdings" panose="05000000000000000000" pitchFamily="2" charset="2"/>
              <a:buChar char="Ø"/>
            </a:pPr>
            <a:r>
              <a:rPr lang="en-GB" sz="6200" dirty="0"/>
              <a:t>Breast, prostate and colorectal cancer patients are included.</a:t>
            </a:r>
          </a:p>
          <a:p>
            <a:pPr marL="742950" lvl="1" indent="-285750" defTabSz="800100">
              <a:lnSpc>
                <a:spcPct val="90000"/>
              </a:lnSpc>
              <a:spcBef>
                <a:spcPct val="0"/>
              </a:spcBef>
              <a:spcAft>
                <a:spcPct val="35000"/>
              </a:spcAft>
              <a:buFont typeface="Wingdings" panose="05000000000000000000" pitchFamily="2" charset="2"/>
              <a:buChar char="Ø"/>
            </a:pPr>
            <a:r>
              <a:rPr lang="en-GB" sz="6200" dirty="0"/>
              <a:t>The goals is to collect a minimum of 1000 patient questionnaires.</a:t>
            </a:r>
          </a:p>
          <a:p>
            <a:pPr marL="742950" lvl="1" indent="-285750" defTabSz="800100">
              <a:lnSpc>
                <a:spcPct val="90000"/>
              </a:lnSpc>
              <a:spcBef>
                <a:spcPct val="0"/>
              </a:spcBef>
              <a:spcAft>
                <a:spcPct val="35000"/>
              </a:spcAft>
              <a:buFont typeface="Wingdings" panose="05000000000000000000" pitchFamily="2" charset="2"/>
              <a:buChar char="Ø"/>
            </a:pPr>
            <a:r>
              <a:rPr lang="en-GB" sz="6200" dirty="0"/>
              <a:t>Patients are recruited between 12-24 months after the end of treatment.</a:t>
            </a:r>
          </a:p>
          <a:p>
            <a:pPr marL="285750" lvl="0" indent="-285750" defTabSz="800100">
              <a:lnSpc>
                <a:spcPct val="120000"/>
              </a:lnSpc>
              <a:spcBef>
                <a:spcPct val="0"/>
              </a:spcBef>
              <a:spcAft>
                <a:spcPct val="35000"/>
              </a:spcAft>
              <a:buFont typeface="Wingdings" panose="05000000000000000000" pitchFamily="2" charset="2"/>
              <a:buChar char="Ø"/>
            </a:pPr>
            <a:r>
              <a:rPr lang="en-GB" sz="6200" b="1" dirty="0"/>
              <a:t>Electronic and paper questionnaires </a:t>
            </a:r>
            <a:r>
              <a:rPr lang="en-GB" sz="6200" dirty="0"/>
              <a:t>are in use. The two electronic data collection platforms currently in use are:</a:t>
            </a:r>
          </a:p>
          <a:p>
            <a:pPr marL="742950" lvl="1" indent="-285750" defTabSz="800100">
              <a:lnSpc>
                <a:spcPct val="90000"/>
              </a:lnSpc>
              <a:spcBef>
                <a:spcPct val="0"/>
              </a:spcBef>
              <a:spcAft>
                <a:spcPct val="35000"/>
              </a:spcAft>
              <a:buFont typeface="Wingdings" panose="05000000000000000000" pitchFamily="2" charset="2"/>
              <a:buChar char="Ø"/>
            </a:pPr>
            <a:r>
              <a:rPr lang="en-GB" sz="6200" dirty="0"/>
              <a:t>My Medical Record</a:t>
            </a:r>
          </a:p>
          <a:p>
            <a:pPr marL="742950" lvl="1" indent="-285750" defTabSz="800100">
              <a:lnSpc>
                <a:spcPct val="90000"/>
              </a:lnSpc>
              <a:spcBef>
                <a:spcPct val="0"/>
              </a:spcBef>
              <a:spcAft>
                <a:spcPct val="35000"/>
              </a:spcAft>
              <a:buFont typeface="Wingdings" panose="05000000000000000000" pitchFamily="2" charset="2"/>
              <a:buChar char="Ø"/>
            </a:pPr>
            <a:r>
              <a:rPr lang="en-GB" sz="6200" dirty="0" err="1" smtClean="0"/>
              <a:t>eHNA</a:t>
            </a:r>
            <a:endParaRPr lang="en-GB" sz="6200" dirty="0"/>
          </a:p>
          <a:p>
            <a:pPr marL="742950" lvl="1" indent="-285750" defTabSz="800100">
              <a:lnSpc>
                <a:spcPct val="90000"/>
              </a:lnSpc>
              <a:spcBef>
                <a:spcPct val="0"/>
              </a:spcBef>
              <a:spcAft>
                <a:spcPct val="35000"/>
              </a:spcAft>
              <a:buFont typeface="Wingdings" panose="05000000000000000000" pitchFamily="2" charset="2"/>
              <a:buChar char="Ø"/>
            </a:pPr>
            <a:r>
              <a:rPr lang="en-GB" sz="6200" dirty="0" smtClean="0"/>
              <a:t>From NHSE slides </a:t>
            </a:r>
            <a:endParaRPr lang="en-GB" sz="6200" dirty="0"/>
          </a:p>
          <a:p>
            <a:endParaRPr lang="en-GB" dirty="0"/>
          </a:p>
        </p:txBody>
      </p:sp>
    </p:spTree>
    <p:extLst>
      <p:ext uri="{BB962C8B-B14F-4D97-AF65-F5344CB8AC3E}">
        <p14:creationId xmlns:p14="http://schemas.microsoft.com/office/powerpoint/2010/main" val="24210034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Personalised care</a:t>
            </a:r>
            <a:endParaRPr lang="en-GB" dirty="0"/>
          </a:p>
        </p:txBody>
      </p:sp>
      <p:sp>
        <p:nvSpPr>
          <p:cNvPr id="4" name="Slide Number Placeholder 3"/>
          <p:cNvSpPr>
            <a:spLocks noGrp="1"/>
          </p:cNvSpPr>
          <p:nvPr>
            <p:ph type="sldNum" sz="quarter" idx="14"/>
          </p:nvPr>
        </p:nvSpPr>
        <p:spPr/>
        <p:txBody>
          <a:bodyPr/>
          <a:lstStyle/>
          <a:p>
            <a:fld id="{8FC524A1-7B6A-464D-B8BC-8FE2E057339E}" type="slidenum">
              <a:rPr lang="en-GB" smtClean="0"/>
              <a:pPr/>
              <a:t>18</a:t>
            </a:fld>
            <a:endParaRPr lang="en-GB" dirty="0"/>
          </a:p>
        </p:txBody>
      </p:sp>
      <p:sp>
        <p:nvSpPr>
          <p:cNvPr id="5" name="Content Placeholder 4"/>
          <p:cNvSpPr>
            <a:spLocks noGrp="1"/>
          </p:cNvSpPr>
          <p:nvPr>
            <p:ph sz="quarter" idx="15"/>
          </p:nvPr>
        </p:nvSpPr>
        <p:spPr>
          <a:xfrm>
            <a:off x="250825" y="836712"/>
            <a:ext cx="3889127" cy="6021288"/>
          </a:xfrm>
          <a:solidFill>
            <a:schemeClr val="accent2">
              <a:lumMod val="20000"/>
              <a:lumOff val="80000"/>
            </a:schemeClr>
          </a:solidFill>
        </p:spPr>
        <p:txBody>
          <a:bodyPr>
            <a:normAutofit lnSpcReduction="10000"/>
          </a:bodyPr>
          <a:lstStyle/>
          <a:p>
            <a:r>
              <a:rPr lang="en-GB" b="1" u="sng" dirty="0" smtClean="0"/>
              <a:t>Summary</a:t>
            </a:r>
          </a:p>
          <a:p>
            <a:r>
              <a:rPr lang="en-GB" dirty="0" smtClean="0"/>
              <a:t>Why are inequalities important? - Increased emergency admissions for people in more deprived groups, and reflected in patient surveys </a:t>
            </a:r>
          </a:p>
          <a:p>
            <a:r>
              <a:rPr lang="en-GB" dirty="0" smtClean="0"/>
              <a:t>Pathways</a:t>
            </a:r>
          </a:p>
          <a:p>
            <a:pPr marL="285750" indent="-285750">
              <a:buFont typeface="Arial" pitchFamily="34" charset="0"/>
              <a:buChar char="•"/>
            </a:pPr>
            <a:r>
              <a:rPr lang="en-GB" dirty="0" smtClean="0"/>
              <a:t>Much variation in holistic care assessments</a:t>
            </a:r>
          </a:p>
          <a:p>
            <a:pPr marL="285750" indent="-285750">
              <a:buFont typeface="Arial" pitchFamily="34" charset="0"/>
              <a:buChar char="•"/>
            </a:pPr>
            <a:r>
              <a:rPr lang="en-GB" dirty="0" smtClean="0"/>
              <a:t>Much variation in primary care registers and whether commissioned to do cancer care reviews</a:t>
            </a:r>
          </a:p>
          <a:p>
            <a:r>
              <a:rPr lang="en-GB" dirty="0" smtClean="0"/>
              <a:t>Variation in rehabilitation – psycho-oncology, </a:t>
            </a:r>
            <a:r>
              <a:rPr lang="en-GB" dirty="0" err="1" smtClean="0"/>
              <a:t>lymphoedema</a:t>
            </a:r>
            <a:r>
              <a:rPr lang="en-GB" dirty="0" smtClean="0"/>
              <a:t> and social care assistance </a:t>
            </a:r>
          </a:p>
          <a:p>
            <a:r>
              <a:rPr lang="en-GB" dirty="0" smtClean="0"/>
              <a:t>Variation in access to appropriate wigs and prostheses</a:t>
            </a:r>
          </a:p>
          <a:p>
            <a:r>
              <a:rPr lang="en-GB" dirty="0" smtClean="0"/>
              <a:t>Potential links to social prescribing </a:t>
            </a:r>
            <a:r>
              <a:rPr lang="en-GB" smtClean="0"/>
              <a:t>work across London</a:t>
            </a:r>
            <a:endParaRPr lang="en-GB" dirty="0" smtClean="0"/>
          </a:p>
          <a:p>
            <a:endParaRPr lang="en-GB" dirty="0" smtClean="0"/>
          </a:p>
        </p:txBody>
      </p:sp>
      <p:sp>
        <p:nvSpPr>
          <p:cNvPr id="7" name="Content Placeholder 6"/>
          <p:cNvSpPr>
            <a:spLocks noGrp="1"/>
          </p:cNvSpPr>
          <p:nvPr>
            <p:ph sz="quarter" idx="16"/>
          </p:nvPr>
        </p:nvSpPr>
        <p:spPr>
          <a:xfrm>
            <a:off x="4355976" y="836712"/>
            <a:ext cx="4536505" cy="6021288"/>
          </a:xfrm>
          <a:solidFill>
            <a:schemeClr val="tx1">
              <a:lumMod val="20000"/>
              <a:lumOff val="80000"/>
            </a:schemeClr>
          </a:solidFill>
          <a:ln w="57150">
            <a:noFill/>
          </a:ln>
        </p:spPr>
        <p:txBody>
          <a:bodyPr>
            <a:normAutofit/>
          </a:bodyPr>
          <a:lstStyle/>
          <a:p>
            <a:r>
              <a:rPr lang="en-GB" b="1" u="sng" dirty="0" smtClean="0">
                <a:solidFill>
                  <a:schemeClr val="tx1"/>
                </a:solidFill>
              </a:rPr>
              <a:t>Recommendations</a:t>
            </a:r>
          </a:p>
          <a:p>
            <a:r>
              <a:rPr lang="en-GB" sz="2000" dirty="0" smtClean="0">
                <a:solidFill>
                  <a:schemeClr val="tx1"/>
                </a:solidFill>
              </a:rPr>
              <a:t>Ensure primary care registers are up to date, so that primary care can support all people following a cancer diagnosis</a:t>
            </a:r>
          </a:p>
          <a:p>
            <a:r>
              <a:rPr lang="en-GB" sz="2000" dirty="0" smtClean="0">
                <a:solidFill>
                  <a:schemeClr val="tx1"/>
                </a:solidFill>
              </a:rPr>
              <a:t>Populate the cancer care map so that GPs and patients know how to access local services/support</a:t>
            </a:r>
          </a:p>
          <a:p>
            <a:r>
              <a:rPr lang="en-GB" sz="2000" dirty="0" smtClean="0">
                <a:solidFill>
                  <a:schemeClr val="tx1"/>
                </a:solidFill>
              </a:rPr>
              <a:t>Ensure equal access to rehab: including </a:t>
            </a:r>
          </a:p>
          <a:p>
            <a:pPr marL="285750" indent="-285750">
              <a:buFont typeface="Arial" pitchFamily="34" charset="0"/>
              <a:buChar char="•"/>
            </a:pPr>
            <a:r>
              <a:rPr lang="en-GB" sz="2000" dirty="0" smtClean="0">
                <a:solidFill>
                  <a:schemeClr val="tx1"/>
                </a:solidFill>
              </a:rPr>
              <a:t>all </a:t>
            </a:r>
            <a:r>
              <a:rPr lang="en-GB" sz="2000" dirty="0">
                <a:solidFill>
                  <a:schemeClr val="tx1"/>
                </a:solidFill>
              </a:rPr>
              <a:t>trusts have psychosocial </a:t>
            </a:r>
            <a:r>
              <a:rPr lang="en-GB" sz="2000" dirty="0" smtClean="0">
                <a:solidFill>
                  <a:schemeClr val="tx1"/>
                </a:solidFill>
              </a:rPr>
              <a:t>offe</a:t>
            </a:r>
            <a:r>
              <a:rPr lang="en-GB" sz="2000" dirty="0" smtClean="0">
                <a:solidFill>
                  <a:srgbClr val="FF0000"/>
                </a:solidFill>
              </a:rPr>
              <a:t>r</a:t>
            </a:r>
          </a:p>
          <a:p>
            <a:pPr marL="285750" indent="-285750">
              <a:buFont typeface="Arial" pitchFamily="34" charset="0"/>
              <a:buChar char="•"/>
            </a:pPr>
            <a:r>
              <a:rPr lang="en-GB" sz="2000" dirty="0" smtClean="0">
                <a:solidFill>
                  <a:schemeClr val="tx1"/>
                </a:solidFill>
              </a:rPr>
              <a:t>equitable </a:t>
            </a:r>
            <a:r>
              <a:rPr lang="en-GB" sz="2000" dirty="0" err="1">
                <a:solidFill>
                  <a:schemeClr val="tx1"/>
                </a:solidFill>
              </a:rPr>
              <a:t>lymphoedema</a:t>
            </a:r>
            <a:r>
              <a:rPr lang="en-GB" sz="2000" dirty="0">
                <a:solidFill>
                  <a:schemeClr val="tx1"/>
                </a:solidFill>
              </a:rPr>
              <a:t> commissioning and provision in order to prevent more costly worsening of the </a:t>
            </a:r>
            <a:r>
              <a:rPr lang="en-GB" sz="2000" dirty="0" smtClean="0">
                <a:solidFill>
                  <a:schemeClr val="tx1"/>
                </a:solidFill>
              </a:rPr>
              <a:t>conditions</a:t>
            </a:r>
            <a:endParaRPr lang="en-GB" sz="2000" dirty="0">
              <a:solidFill>
                <a:schemeClr val="tx1"/>
              </a:solidFill>
            </a:endParaRPr>
          </a:p>
          <a:p>
            <a:r>
              <a:rPr lang="en-GB" sz="2000" dirty="0" smtClean="0">
                <a:solidFill>
                  <a:schemeClr val="tx1"/>
                </a:solidFill>
              </a:rPr>
              <a:t>Address wig/prosthetic gaps for Black and minority ethnic patients</a:t>
            </a:r>
            <a:endParaRPr lang="en-GB" sz="2000" dirty="0">
              <a:solidFill>
                <a:schemeClr val="tx1"/>
              </a:solidFill>
            </a:endParaRPr>
          </a:p>
        </p:txBody>
      </p:sp>
    </p:spTree>
    <p:extLst>
      <p:ext uri="{BB962C8B-B14F-4D97-AF65-F5344CB8AC3E}">
        <p14:creationId xmlns:p14="http://schemas.microsoft.com/office/powerpoint/2010/main" val="219680908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List of abbreviations </a:t>
            </a:r>
            <a:endParaRPr lang="en-GB" dirty="0"/>
          </a:p>
        </p:txBody>
      </p:sp>
      <p:sp>
        <p:nvSpPr>
          <p:cNvPr id="4" name="Slide Number Placeholder 3"/>
          <p:cNvSpPr>
            <a:spLocks noGrp="1"/>
          </p:cNvSpPr>
          <p:nvPr>
            <p:ph type="sldNum" sz="quarter" idx="14"/>
          </p:nvPr>
        </p:nvSpPr>
        <p:spPr/>
        <p:txBody>
          <a:bodyPr/>
          <a:lstStyle/>
          <a:p>
            <a:fld id="{8FC524A1-7B6A-464D-B8BC-8FE2E057339E}" type="slidenum">
              <a:rPr lang="en-GB" smtClean="0"/>
              <a:pPr/>
              <a:t>19</a:t>
            </a:fld>
            <a:endParaRPr lang="en-GB" dirty="0"/>
          </a:p>
        </p:txBody>
      </p:sp>
      <p:sp>
        <p:nvSpPr>
          <p:cNvPr id="7" name="Content Placeholder 6"/>
          <p:cNvSpPr>
            <a:spLocks noGrp="1"/>
          </p:cNvSpPr>
          <p:nvPr>
            <p:ph sz="quarter" idx="15"/>
          </p:nvPr>
        </p:nvSpPr>
        <p:spPr>
          <a:xfrm>
            <a:off x="250825" y="764704"/>
            <a:ext cx="8642350" cy="5544021"/>
          </a:xfrm>
        </p:spPr>
        <p:txBody>
          <a:bodyPr numCol="2">
            <a:normAutofit fontScale="92500" lnSpcReduction="20000"/>
          </a:bodyPr>
          <a:lstStyle/>
          <a:p>
            <a:r>
              <a:rPr lang="en-GB" dirty="0" smtClean="0"/>
              <a:t>ADL	activities of daily living </a:t>
            </a:r>
          </a:p>
          <a:p>
            <a:r>
              <a:rPr lang="en-GB" dirty="0" smtClean="0"/>
              <a:t>BBV	Blood borne virus</a:t>
            </a:r>
          </a:p>
          <a:p>
            <a:r>
              <a:rPr lang="en-GB" dirty="0" smtClean="0"/>
              <a:t>CCG	Clinical commissioning group</a:t>
            </a:r>
          </a:p>
          <a:p>
            <a:r>
              <a:rPr lang="en-GB" dirty="0" err="1" smtClean="0"/>
              <a:t>eHNA</a:t>
            </a:r>
            <a:r>
              <a:rPr lang="en-GB" dirty="0" smtClean="0"/>
              <a:t>	electronic health needs 	assessment </a:t>
            </a:r>
          </a:p>
          <a:p>
            <a:r>
              <a:rPr lang="en-GB" dirty="0" err="1" smtClean="0"/>
              <a:t>eRS</a:t>
            </a:r>
            <a:r>
              <a:rPr lang="en-GB" dirty="0" smtClean="0"/>
              <a:t>	electronic referral system</a:t>
            </a:r>
          </a:p>
          <a:p>
            <a:r>
              <a:rPr lang="en-GB" dirty="0" smtClean="0"/>
              <a:t>GI	Gastrointestinal</a:t>
            </a:r>
          </a:p>
          <a:p>
            <a:r>
              <a:rPr lang="en-GB" dirty="0" smtClean="0"/>
              <a:t>GMS1	General medical services GP contract</a:t>
            </a:r>
          </a:p>
          <a:p>
            <a:r>
              <a:rPr lang="en-GB" dirty="0" smtClean="0"/>
              <a:t>GP	General Practitioner </a:t>
            </a:r>
          </a:p>
          <a:p>
            <a:r>
              <a:rPr lang="en-GB" dirty="0" smtClean="0"/>
              <a:t>HPV	Human papilloma virus</a:t>
            </a:r>
          </a:p>
          <a:p>
            <a:r>
              <a:rPr lang="en-GB" dirty="0" smtClean="0"/>
              <a:t>IVDU	</a:t>
            </a:r>
            <a:r>
              <a:rPr lang="en-GB" dirty="0"/>
              <a:t>I</a:t>
            </a:r>
            <a:r>
              <a:rPr lang="en-GB" dirty="0" smtClean="0"/>
              <a:t>ntravenous drug user</a:t>
            </a:r>
          </a:p>
          <a:p>
            <a:r>
              <a:rPr lang="en-GB" dirty="0" smtClean="0"/>
              <a:t>LD	Learning disability</a:t>
            </a:r>
          </a:p>
          <a:p>
            <a:r>
              <a:rPr lang="en-GB" dirty="0" smtClean="0"/>
              <a:t>LTP	NHS Long Term Plan (2019)</a:t>
            </a:r>
          </a:p>
          <a:p>
            <a:r>
              <a:rPr lang="en-GB" dirty="0" smtClean="0"/>
              <a:t>NCIN	</a:t>
            </a:r>
            <a:r>
              <a:rPr lang="en-GB" dirty="0"/>
              <a:t>National Cancer Intelligence Network </a:t>
            </a:r>
            <a:endParaRPr lang="en-GB" dirty="0" smtClean="0"/>
          </a:p>
          <a:p>
            <a:r>
              <a:rPr lang="en-GB" dirty="0" smtClean="0"/>
              <a:t>NCL	North </a:t>
            </a:r>
            <a:r>
              <a:rPr lang="en-GB" dirty="0"/>
              <a:t>C</a:t>
            </a:r>
            <a:r>
              <a:rPr lang="en-GB" dirty="0" smtClean="0"/>
              <a:t>entral London</a:t>
            </a:r>
          </a:p>
          <a:p>
            <a:r>
              <a:rPr lang="en-GB" dirty="0" smtClean="0"/>
              <a:t>NCPES	National cancer patient experience survey</a:t>
            </a:r>
          </a:p>
          <a:p>
            <a:r>
              <a:rPr lang="en-GB" dirty="0" smtClean="0"/>
              <a:t>NEL	North East London</a:t>
            </a:r>
          </a:p>
          <a:p>
            <a:r>
              <a:rPr lang="en-GB" dirty="0" smtClean="0"/>
              <a:t>NWL	North West London</a:t>
            </a:r>
            <a:endParaRPr lang="en-GB" dirty="0"/>
          </a:p>
          <a:p>
            <a:r>
              <a:rPr lang="en-GB" dirty="0"/>
              <a:t>Office for National Statistics (ONS</a:t>
            </a:r>
            <a:r>
              <a:rPr lang="en-GB" dirty="0" smtClean="0"/>
              <a:t>)</a:t>
            </a:r>
          </a:p>
          <a:p>
            <a:r>
              <a:rPr lang="en-GB" dirty="0"/>
              <a:t>Public Health England Fingertips </a:t>
            </a:r>
            <a:r>
              <a:rPr lang="en-GB" dirty="0" smtClean="0"/>
              <a:t>data</a:t>
            </a:r>
          </a:p>
          <a:p>
            <a:r>
              <a:rPr lang="en-GB" dirty="0" smtClean="0"/>
              <a:t>SEL	South East London</a:t>
            </a:r>
          </a:p>
          <a:p>
            <a:r>
              <a:rPr lang="en-GB" dirty="0" smtClean="0"/>
              <a:t>STP	Sustainability and transformation partnership</a:t>
            </a:r>
          </a:p>
          <a:p>
            <a:r>
              <a:rPr lang="en-GB" dirty="0" smtClean="0"/>
              <a:t>SWL	South West London</a:t>
            </a:r>
          </a:p>
          <a:p>
            <a:r>
              <a:rPr lang="en-GB" dirty="0" smtClean="0"/>
              <a:t>TA	</a:t>
            </a:r>
            <a:r>
              <a:rPr lang="en-GB" dirty="0"/>
              <a:t>T</a:t>
            </a:r>
            <a:r>
              <a:rPr lang="en-GB" dirty="0" smtClean="0"/>
              <a:t>emporary accommodation </a:t>
            </a:r>
          </a:p>
          <a:p>
            <a:r>
              <a:rPr lang="en-GB" dirty="0" smtClean="0"/>
              <a:t>TCST	Transforming cancer services team</a:t>
            </a:r>
          </a:p>
          <a:p>
            <a:r>
              <a:rPr lang="en-GB" dirty="0" smtClean="0"/>
              <a:t>2WW	Two week wait</a:t>
            </a:r>
          </a:p>
          <a:p>
            <a:endParaRPr lang="en-GB" dirty="0"/>
          </a:p>
        </p:txBody>
      </p:sp>
    </p:spTree>
    <p:extLst>
      <p:ext uri="{BB962C8B-B14F-4D97-AF65-F5344CB8AC3E}">
        <p14:creationId xmlns:p14="http://schemas.microsoft.com/office/powerpoint/2010/main" val="17874795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Personalised care  &amp; inequalities – outline </a:t>
            </a:r>
            <a:endParaRPr lang="en-GB" dirty="0"/>
          </a:p>
        </p:txBody>
      </p:sp>
      <p:sp>
        <p:nvSpPr>
          <p:cNvPr id="4" name="Slide Number Placeholder 3"/>
          <p:cNvSpPr>
            <a:spLocks noGrp="1"/>
          </p:cNvSpPr>
          <p:nvPr>
            <p:ph type="sldNum" sz="quarter" idx="14"/>
          </p:nvPr>
        </p:nvSpPr>
        <p:spPr/>
        <p:txBody>
          <a:bodyPr/>
          <a:lstStyle/>
          <a:p>
            <a:fld id="{8FC524A1-7B6A-464D-B8BC-8FE2E057339E}" type="slidenum">
              <a:rPr lang="en-GB" smtClean="0"/>
              <a:pPr/>
              <a:t>2</a:t>
            </a:fld>
            <a:endParaRPr lang="en-GB" dirty="0"/>
          </a:p>
        </p:txBody>
      </p:sp>
      <p:sp>
        <p:nvSpPr>
          <p:cNvPr id="5" name="Content Placeholder 4"/>
          <p:cNvSpPr>
            <a:spLocks noGrp="1"/>
          </p:cNvSpPr>
          <p:nvPr>
            <p:ph sz="quarter" idx="15"/>
          </p:nvPr>
        </p:nvSpPr>
        <p:spPr>
          <a:xfrm>
            <a:off x="250825" y="836712"/>
            <a:ext cx="8642350" cy="5688632"/>
          </a:xfrm>
        </p:spPr>
        <p:txBody>
          <a:bodyPr>
            <a:normAutofit fontScale="77500" lnSpcReduction="20000"/>
          </a:bodyPr>
          <a:lstStyle/>
          <a:p>
            <a:r>
              <a:rPr lang="en-GB" sz="2400" dirty="0" smtClean="0"/>
              <a:t>Personalised care London picture </a:t>
            </a:r>
          </a:p>
          <a:p>
            <a:r>
              <a:rPr lang="en-GB" sz="2400" dirty="0"/>
              <a:t>Why are inequalities in personalised care important?</a:t>
            </a:r>
          </a:p>
          <a:p>
            <a:r>
              <a:rPr lang="en-GB" sz="2400" dirty="0" smtClean="0"/>
              <a:t>What do cancer patients think? </a:t>
            </a:r>
          </a:p>
          <a:p>
            <a:r>
              <a:rPr lang="en-GB" sz="2400" dirty="0" smtClean="0"/>
              <a:t>What should the pathway look like?</a:t>
            </a:r>
          </a:p>
          <a:p>
            <a:r>
              <a:rPr lang="en-GB" sz="2400" dirty="0" smtClean="0"/>
              <a:t>	Key milestones</a:t>
            </a:r>
          </a:p>
          <a:p>
            <a:r>
              <a:rPr lang="en-GB" sz="2400" dirty="0" smtClean="0"/>
              <a:t>	Care plans</a:t>
            </a:r>
          </a:p>
          <a:p>
            <a:r>
              <a:rPr lang="en-GB" sz="2400" dirty="0" smtClean="0"/>
              <a:t>	Primary care (training gaps, registers, structured approach)</a:t>
            </a:r>
          </a:p>
          <a:p>
            <a:r>
              <a:rPr lang="en-GB" sz="2400" dirty="0" smtClean="0"/>
              <a:t>	comorbidity</a:t>
            </a:r>
          </a:p>
          <a:p>
            <a:r>
              <a:rPr lang="en-GB" sz="2400" dirty="0" smtClean="0"/>
              <a:t>Rehabilitation services in London for cancer </a:t>
            </a:r>
            <a:endParaRPr lang="en-GB" sz="2400" dirty="0"/>
          </a:p>
          <a:p>
            <a:r>
              <a:rPr lang="en-GB" sz="2400" dirty="0" smtClean="0"/>
              <a:t>	Variation </a:t>
            </a:r>
            <a:r>
              <a:rPr lang="en-GB" sz="2400" dirty="0"/>
              <a:t>in access to psycho-oncology support</a:t>
            </a:r>
          </a:p>
          <a:p>
            <a:r>
              <a:rPr lang="en-GB" sz="2400" dirty="0" smtClean="0"/>
              <a:t>	Variation </a:t>
            </a:r>
            <a:r>
              <a:rPr lang="en-GB" sz="2400" dirty="0"/>
              <a:t>in access to </a:t>
            </a:r>
            <a:r>
              <a:rPr lang="en-GB" sz="2400" dirty="0" err="1"/>
              <a:t>lymphoedema</a:t>
            </a:r>
            <a:r>
              <a:rPr lang="en-GB" sz="2400" dirty="0"/>
              <a:t> services </a:t>
            </a:r>
            <a:endParaRPr lang="en-GB" sz="2400" dirty="0" smtClean="0"/>
          </a:p>
          <a:p>
            <a:r>
              <a:rPr lang="en-GB" sz="2400" dirty="0" smtClean="0"/>
              <a:t>	Social </a:t>
            </a:r>
            <a:r>
              <a:rPr lang="en-GB" sz="2400" dirty="0"/>
              <a:t>care needs and cancer </a:t>
            </a:r>
          </a:p>
          <a:p>
            <a:r>
              <a:rPr lang="en-GB" sz="2400" dirty="0" smtClean="0"/>
              <a:t>	Debt </a:t>
            </a:r>
            <a:r>
              <a:rPr lang="en-GB" sz="2400" dirty="0"/>
              <a:t>and cancer </a:t>
            </a:r>
          </a:p>
          <a:p>
            <a:r>
              <a:rPr lang="en-GB" sz="2400" dirty="0" smtClean="0"/>
              <a:t>	Wigs </a:t>
            </a:r>
            <a:r>
              <a:rPr lang="en-GB" sz="2400" dirty="0"/>
              <a:t>and </a:t>
            </a:r>
            <a:r>
              <a:rPr lang="en-GB" sz="2400" dirty="0" smtClean="0"/>
              <a:t>prostheses</a:t>
            </a:r>
            <a:endParaRPr lang="en-GB" sz="2400" dirty="0"/>
          </a:p>
          <a:p>
            <a:r>
              <a:rPr lang="en-GB" sz="2400" dirty="0" smtClean="0"/>
              <a:t>New quality </a:t>
            </a:r>
            <a:r>
              <a:rPr lang="en-GB" sz="2400" dirty="0"/>
              <a:t>of life metrics </a:t>
            </a:r>
            <a:r>
              <a:rPr lang="en-GB" sz="2400" dirty="0" smtClean="0"/>
              <a:t>for cancer (NHSE)</a:t>
            </a:r>
            <a:endParaRPr lang="en-GB" sz="2400" dirty="0"/>
          </a:p>
          <a:p>
            <a:endParaRPr lang="en-GB" dirty="0"/>
          </a:p>
        </p:txBody>
      </p:sp>
    </p:spTree>
    <p:extLst>
      <p:ext uri="{BB962C8B-B14F-4D97-AF65-F5344CB8AC3E}">
        <p14:creationId xmlns:p14="http://schemas.microsoft.com/office/powerpoint/2010/main" val="21392317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Personalised care London picture</a:t>
            </a:r>
            <a:endParaRPr lang="en-GB" dirty="0"/>
          </a:p>
        </p:txBody>
      </p:sp>
      <p:sp>
        <p:nvSpPr>
          <p:cNvPr id="3" name="Text Placeholder 2"/>
          <p:cNvSpPr>
            <a:spLocks noGrp="1"/>
          </p:cNvSpPr>
          <p:nvPr>
            <p:ph type="body" sz="quarter" idx="12"/>
          </p:nvPr>
        </p:nvSpPr>
        <p:spPr/>
        <p:txBody>
          <a:bodyPr>
            <a:normAutofit fontScale="92500"/>
          </a:bodyPr>
          <a:lstStyle/>
          <a:p>
            <a:r>
              <a:rPr lang="en-GB" dirty="0" smtClean="0"/>
              <a:t>Half of all people living with cancer in the 40% most deprived quintiles</a:t>
            </a:r>
            <a:endParaRPr lang="en-GB" dirty="0"/>
          </a:p>
        </p:txBody>
      </p:sp>
      <p:sp>
        <p:nvSpPr>
          <p:cNvPr id="4" name="Slide Number Placeholder 3"/>
          <p:cNvSpPr>
            <a:spLocks noGrp="1"/>
          </p:cNvSpPr>
          <p:nvPr>
            <p:ph type="sldNum" sz="quarter" idx="14"/>
          </p:nvPr>
        </p:nvSpPr>
        <p:spPr/>
        <p:txBody>
          <a:bodyPr/>
          <a:lstStyle/>
          <a:p>
            <a:fld id="{8FC524A1-7B6A-464D-B8BC-8FE2E057339E}" type="slidenum">
              <a:rPr lang="en-GB" smtClean="0"/>
              <a:pPr/>
              <a:t>3</a:t>
            </a:fld>
            <a:endParaRPr lang="en-GB"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196752"/>
            <a:ext cx="9144000" cy="55446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8" name="Straight Arrow Connector 7"/>
          <p:cNvCxnSpPr/>
          <p:nvPr/>
        </p:nvCxnSpPr>
        <p:spPr>
          <a:xfrm flipH="1">
            <a:off x="5724128" y="980728"/>
            <a:ext cx="2448272" cy="3024336"/>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363237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250825" y="188913"/>
            <a:ext cx="8642350" cy="935831"/>
          </a:xfrm>
        </p:spPr>
        <p:txBody>
          <a:bodyPr/>
          <a:lstStyle/>
          <a:p>
            <a:r>
              <a:rPr lang="en-GB" dirty="0" smtClean="0"/>
              <a:t>Why are inequalities in personalised care important?</a:t>
            </a:r>
            <a:endParaRPr lang="en-GB" dirty="0"/>
          </a:p>
        </p:txBody>
      </p:sp>
      <p:sp>
        <p:nvSpPr>
          <p:cNvPr id="4" name="Slide Number Placeholder 3"/>
          <p:cNvSpPr>
            <a:spLocks noGrp="1"/>
          </p:cNvSpPr>
          <p:nvPr>
            <p:ph type="sldNum" sz="quarter" idx="14"/>
          </p:nvPr>
        </p:nvSpPr>
        <p:spPr/>
        <p:txBody>
          <a:bodyPr/>
          <a:lstStyle/>
          <a:p>
            <a:fld id="{8FC524A1-7B6A-464D-B8BC-8FE2E057339E}" type="slidenum">
              <a:rPr lang="en-GB" smtClean="0"/>
              <a:pPr/>
              <a:t>4</a:t>
            </a:fld>
            <a:endParaRPr lang="en-GB" dirty="0"/>
          </a:p>
        </p:txBody>
      </p:sp>
      <p:sp>
        <p:nvSpPr>
          <p:cNvPr id="5" name="Content Placeholder 4"/>
          <p:cNvSpPr>
            <a:spLocks noGrp="1"/>
          </p:cNvSpPr>
          <p:nvPr>
            <p:ph sz="quarter" idx="15"/>
          </p:nvPr>
        </p:nvSpPr>
        <p:spPr>
          <a:xfrm>
            <a:off x="250825" y="1342800"/>
            <a:ext cx="3889127" cy="4966520"/>
          </a:xfrm>
          <a:solidFill>
            <a:srgbClr val="FAE8ED"/>
          </a:solidFill>
        </p:spPr>
        <p:txBody>
          <a:bodyPr>
            <a:normAutofit/>
          </a:bodyPr>
          <a:lstStyle/>
          <a:p>
            <a:r>
              <a:rPr lang="en-GB" sz="2400" dirty="0" smtClean="0"/>
              <a:t>People living with cancer in the most socio-economically deprived areas faced almost </a:t>
            </a:r>
            <a:r>
              <a:rPr lang="en-GB" sz="2400" b="1" dirty="0" smtClean="0"/>
              <a:t>25% more emergency admissions in their last year of life </a:t>
            </a:r>
            <a:r>
              <a:rPr lang="en-GB" sz="2400" dirty="0" smtClean="0"/>
              <a:t>compared to people from the least deprived areas </a:t>
            </a:r>
          </a:p>
          <a:p>
            <a:r>
              <a:rPr lang="en-GB" sz="2400" dirty="0" smtClean="0"/>
              <a:t>Macmillan Inequalities ‘Time to Talk’ report </a:t>
            </a:r>
            <a:endParaRPr lang="en-GB" sz="2400" dirty="0"/>
          </a:p>
        </p:txBody>
      </p:sp>
      <p:sp>
        <p:nvSpPr>
          <p:cNvPr id="8" name="Content Placeholder 7"/>
          <p:cNvSpPr>
            <a:spLocks noGrp="1"/>
          </p:cNvSpPr>
          <p:nvPr>
            <p:ph sz="quarter" idx="16"/>
          </p:nvPr>
        </p:nvSpPr>
        <p:spPr>
          <a:xfrm>
            <a:off x="4572001" y="1341438"/>
            <a:ext cx="4320480" cy="4895874"/>
          </a:xfrm>
          <a:solidFill>
            <a:schemeClr val="accent1">
              <a:lumMod val="40000"/>
              <a:lumOff val="60000"/>
            </a:schemeClr>
          </a:solidFill>
        </p:spPr>
        <p:txBody>
          <a:bodyPr>
            <a:normAutofit/>
          </a:bodyPr>
          <a:lstStyle/>
          <a:p>
            <a:r>
              <a:rPr lang="en-GB" sz="2000" b="1" u="sng" dirty="0" smtClean="0"/>
              <a:t>People with the lowest incomes:</a:t>
            </a:r>
          </a:p>
          <a:p>
            <a:r>
              <a:rPr lang="en-GB" sz="2000" b="1" dirty="0" smtClean="0"/>
              <a:t>• are almost twice as likely to</a:t>
            </a:r>
          </a:p>
          <a:p>
            <a:r>
              <a:rPr lang="en-GB" sz="2000" b="1" dirty="0" smtClean="0"/>
              <a:t>report a need for more emotional</a:t>
            </a:r>
          </a:p>
          <a:p>
            <a:r>
              <a:rPr lang="en-GB" sz="2000" b="1" dirty="0" smtClean="0"/>
              <a:t>support</a:t>
            </a:r>
          </a:p>
          <a:p>
            <a:r>
              <a:rPr lang="en-GB" sz="2000" b="1" dirty="0" smtClean="0"/>
              <a:t>• are twice as likely to want more</a:t>
            </a:r>
          </a:p>
          <a:p>
            <a:r>
              <a:rPr lang="en-GB" sz="2000" b="1" dirty="0" smtClean="0"/>
              <a:t>practical support inside the home</a:t>
            </a:r>
          </a:p>
          <a:p>
            <a:r>
              <a:rPr lang="en-GB" sz="2000" b="1" dirty="0" smtClean="0"/>
              <a:t>• are three times more likely to</a:t>
            </a:r>
          </a:p>
          <a:p>
            <a:r>
              <a:rPr lang="en-GB" sz="2000" b="1" dirty="0" smtClean="0"/>
              <a:t>need practical support outside</a:t>
            </a:r>
          </a:p>
          <a:p>
            <a:r>
              <a:rPr lang="en-GB" sz="2000" b="1" dirty="0" smtClean="0"/>
              <a:t>the home </a:t>
            </a:r>
            <a:r>
              <a:rPr lang="en-GB" sz="2000" dirty="0" smtClean="0"/>
              <a:t>than people with a higher income.</a:t>
            </a:r>
            <a:endParaRPr lang="en-GB" sz="2000" dirty="0"/>
          </a:p>
        </p:txBody>
      </p:sp>
    </p:spTree>
    <p:extLst>
      <p:ext uri="{BB962C8B-B14F-4D97-AF65-F5344CB8AC3E}">
        <p14:creationId xmlns:p14="http://schemas.microsoft.com/office/powerpoint/2010/main" val="20844786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do cancer patients think?</a:t>
            </a:r>
            <a:endParaRPr lang="en-GB" dirty="0"/>
          </a:p>
        </p:txBody>
      </p:sp>
      <p:sp>
        <p:nvSpPr>
          <p:cNvPr id="3" name="Text Placeholder 2"/>
          <p:cNvSpPr>
            <a:spLocks noGrp="1"/>
          </p:cNvSpPr>
          <p:nvPr>
            <p:ph type="body" sz="quarter" idx="12"/>
          </p:nvPr>
        </p:nvSpPr>
        <p:spPr>
          <a:xfrm>
            <a:off x="250825" y="692696"/>
            <a:ext cx="8642350" cy="648072"/>
          </a:xfrm>
        </p:spPr>
        <p:txBody>
          <a:bodyPr>
            <a:normAutofit lnSpcReduction="10000"/>
          </a:bodyPr>
          <a:lstStyle/>
          <a:p>
            <a:r>
              <a:rPr lang="en-GB" dirty="0" smtClean="0"/>
              <a:t>Care and support after cancer treatment finished (Q51) National cancer patient experience survey (NCPES) 2017</a:t>
            </a:r>
            <a:endParaRPr lang="en-GB" dirty="0"/>
          </a:p>
        </p:txBody>
      </p:sp>
      <p:sp>
        <p:nvSpPr>
          <p:cNvPr id="4" name="Slide Number Placeholder 3"/>
          <p:cNvSpPr>
            <a:spLocks noGrp="1"/>
          </p:cNvSpPr>
          <p:nvPr>
            <p:ph type="sldNum" sz="quarter" idx="14"/>
          </p:nvPr>
        </p:nvSpPr>
        <p:spPr/>
        <p:txBody>
          <a:bodyPr/>
          <a:lstStyle/>
          <a:p>
            <a:fld id="{8FC524A1-7B6A-464D-B8BC-8FE2E057339E}" type="slidenum">
              <a:rPr lang="en-GB" smtClean="0"/>
              <a:pPr/>
              <a:t>5</a:t>
            </a:fld>
            <a:endParaRPr lang="en-GB" dirty="0"/>
          </a:p>
        </p:txBody>
      </p:sp>
      <p:sp>
        <p:nvSpPr>
          <p:cNvPr id="5" name="Content Placeholder 4"/>
          <p:cNvSpPr>
            <a:spLocks noGrp="1"/>
          </p:cNvSpPr>
          <p:nvPr>
            <p:ph sz="quarter" idx="15"/>
          </p:nvPr>
        </p:nvSpPr>
        <p:spPr>
          <a:xfrm>
            <a:off x="250825" y="1484783"/>
            <a:ext cx="8642350" cy="3816425"/>
          </a:xfrm>
        </p:spPr>
        <p:txBody>
          <a:bodyPr>
            <a:normAutofit/>
          </a:bodyPr>
          <a:lstStyle/>
          <a:p>
            <a:r>
              <a:rPr lang="en-GB" b="1" i="1" dirty="0"/>
              <a:t>Q51 Once your cancer treatment finished, were you given enough care and support from health or social services (for example, district nurses, home helps or physiotherapists)? </a:t>
            </a:r>
            <a:endParaRPr lang="en-GB" b="1" i="1" dirty="0" smtClean="0"/>
          </a:p>
          <a:p>
            <a:r>
              <a:rPr lang="en-GB" b="1" u="sng" dirty="0" smtClean="0"/>
              <a:t>Nationally</a:t>
            </a:r>
          </a:p>
          <a:p>
            <a:pPr algn="ctr"/>
            <a:r>
              <a:rPr lang="en-GB" b="1" dirty="0" smtClean="0"/>
              <a:t>Deprivation </a:t>
            </a:r>
            <a:endParaRPr lang="en-GB" b="1" dirty="0"/>
          </a:p>
          <a:p>
            <a:r>
              <a:rPr lang="en-GB" dirty="0" smtClean="0"/>
              <a:t>The </a:t>
            </a:r>
            <a:r>
              <a:rPr lang="en-GB" dirty="0"/>
              <a:t>biggest difference between the least and most deprived groups </a:t>
            </a:r>
            <a:r>
              <a:rPr lang="en-GB" dirty="0" smtClean="0"/>
              <a:t>… </a:t>
            </a:r>
            <a:r>
              <a:rPr lang="en-GB" dirty="0"/>
              <a:t>48% of respondents from the least deprived group gave a positive response, compared to 43% of respondents from the most deprived group. </a:t>
            </a:r>
          </a:p>
          <a:p>
            <a:pPr algn="ctr"/>
            <a:r>
              <a:rPr lang="en-GB" b="1" dirty="0" smtClean="0"/>
              <a:t>Ethnicity</a:t>
            </a:r>
          </a:p>
          <a:p>
            <a:r>
              <a:rPr lang="en-GB" dirty="0" smtClean="0"/>
              <a:t>The </a:t>
            </a:r>
            <a:r>
              <a:rPr lang="en-GB" dirty="0"/>
              <a:t>biggest difference is on question 51, where </a:t>
            </a:r>
            <a:r>
              <a:rPr lang="en-GB" dirty="0" smtClean="0"/>
              <a:t>46% </a:t>
            </a:r>
            <a:r>
              <a:rPr lang="en-GB" dirty="0"/>
              <a:t>of white respondents gave a </a:t>
            </a:r>
            <a:r>
              <a:rPr lang="en-GB" dirty="0" smtClean="0"/>
              <a:t>positive response</a:t>
            </a:r>
            <a:r>
              <a:rPr lang="en-GB" dirty="0"/>
              <a:t>, compared to </a:t>
            </a:r>
            <a:r>
              <a:rPr lang="en-GB" dirty="0" smtClean="0"/>
              <a:t>31% </a:t>
            </a:r>
            <a:r>
              <a:rPr lang="en-GB" dirty="0"/>
              <a:t>of black </a:t>
            </a:r>
            <a:r>
              <a:rPr lang="en-GB" dirty="0" smtClean="0"/>
              <a:t>respondents</a:t>
            </a:r>
          </a:p>
        </p:txBody>
      </p:sp>
      <p:sp>
        <p:nvSpPr>
          <p:cNvPr id="6" name="Rectangle 5"/>
          <p:cNvSpPr/>
          <p:nvPr/>
        </p:nvSpPr>
        <p:spPr>
          <a:xfrm>
            <a:off x="323528" y="5373216"/>
            <a:ext cx="8568952" cy="13681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000" dirty="0" smtClean="0"/>
              <a:t>In London</a:t>
            </a:r>
          </a:p>
          <a:p>
            <a:r>
              <a:rPr lang="en-GB" sz="2000" dirty="0" smtClean="0"/>
              <a:t>Updated </a:t>
            </a:r>
            <a:r>
              <a:rPr lang="en-GB" sz="2000" dirty="0"/>
              <a:t>results for  London Q51 – 42% white and 33% BME felt happy with </a:t>
            </a:r>
            <a:r>
              <a:rPr lang="en-GB" sz="2000" dirty="0" smtClean="0"/>
              <a:t>the social </a:t>
            </a:r>
            <a:r>
              <a:rPr lang="en-GB" sz="2000" dirty="0"/>
              <a:t>support provided </a:t>
            </a:r>
            <a:r>
              <a:rPr lang="en-GB" sz="2000" dirty="0" smtClean="0"/>
              <a:t>to them after discharge</a:t>
            </a:r>
            <a:endParaRPr lang="en-GB" sz="2000" dirty="0"/>
          </a:p>
        </p:txBody>
      </p:sp>
    </p:spTree>
    <p:extLst>
      <p:ext uri="{BB962C8B-B14F-4D97-AF65-F5344CB8AC3E}">
        <p14:creationId xmlns:p14="http://schemas.microsoft.com/office/powerpoint/2010/main" val="24149245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490919D-3909-4D15-9F30-E633A01FE077}"/>
              </a:ext>
            </a:extLst>
          </p:cNvPr>
          <p:cNvSpPr>
            <a:spLocks noGrp="1"/>
          </p:cNvSpPr>
          <p:nvPr>
            <p:ph type="title"/>
          </p:nvPr>
        </p:nvSpPr>
        <p:spPr>
          <a:xfrm>
            <a:off x="250825" y="188913"/>
            <a:ext cx="8642350" cy="719807"/>
          </a:xfrm>
        </p:spPr>
        <p:txBody>
          <a:bodyPr/>
          <a:lstStyle/>
          <a:p>
            <a:r>
              <a:rPr lang="en-GB" dirty="0" smtClean="0"/>
              <a:t>What do cancer patients think?</a:t>
            </a:r>
            <a:endParaRPr lang="en-GB" dirty="0"/>
          </a:p>
        </p:txBody>
      </p:sp>
      <p:sp>
        <p:nvSpPr>
          <p:cNvPr id="3" name="Text Placeholder 2">
            <a:extLst>
              <a:ext uri="{FF2B5EF4-FFF2-40B4-BE49-F238E27FC236}">
                <a16:creationId xmlns="" xmlns:a16="http://schemas.microsoft.com/office/drawing/2014/main" id="{1A88F058-F233-44A9-9FE3-EB6E728D27EC}"/>
              </a:ext>
            </a:extLst>
          </p:cNvPr>
          <p:cNvSpPr>
            <a:spLocks noGrp="1"/>
          </p:cNvSpPr>
          <p:nvPr>
            <p:ph type="body" sz="quarter" idx="12"/>
          </p:nvPr>
        </p:nvSpPr>
        <p:spPr>
          <a:xfrm>
            <a:off x="250825" y="908720"/>
            <a:ext cx="8642350" cy="936104"/>
          </a:xfrm>
        </p:spPr>
        <p:txBody>
          <a:bodyPr>
            <a:normAutofit/>
          </a:bodyPr>
          <a:lstStyle/>
          <a:p>
            <a:r>
              <a:rPr lang="en-GB" b="1" dirty="0"/>
              <a:t>Analysis of London </a:t>
            </a:r>
            <a:r>
              <a:rPr lang="en-GB" b="1" dirty="0" smtClean="0"/>
              <a:t>electronic holistic needs assessment data </a:t>
            </a:r>
            <a:r>
              <a:rPr lang="en-GB" b="1" dirty="0"/>
              <a:t>(2017): Top 10 concerns</a:t>
            </a:r>
          </a:p>
        </p:txBody>
      </p:sp>
      <p:sp>
        <p:nvSpPr>
          <p:cNvPr id="4" name="Slide Number Placeholder 3">
            <a:extLst>
              <a:ext uri="{FF2B5EF4-FFF2-40B4-BE49-F238E27FC236}">
                <a16:creationId xmlns="" xmlns:a16="http://schemas.microsoft.com/office/drawing/2014/main" id="{317AB0FF-4E24-4B0C-9DC6-118B110E8E13}"/>
              </a:ext>
            </a:extLst>
          </p:cNvPr>
          <p:cNvSpPr>
            <a:spLocks noGrp="1"/>
          </p:cNvSpPr>
          <p:nvPr>
            <p:ph type="sldNum" sz="quarter" idx="14"/>
          </p:nvPr>
        </p:nvSpPr>
        <p:spPr/>
        <p:txBody>
          <a:bodyPr/>
          <a:lstStyle/>
          <a:p>
            <a:fld id="{8FC524A1-7B6A-464D-B8BC-8FE2E057339E}" type="slidenum">
              <a:rPr lang="en-GB" smtClean="0"/>
              <a:pPr/>
              <a:t>6</a:t>
            </a:fld>
            <a:endParaRPr lang="en-GB" dirty="0"/>
          </a:p>
        </p:txBody>
      </p:sp>
      <p:sp>
        <p:nvSpPr>
          <p:cNvPr id="5" name="Content Placeholder 4">
            <a:extLst>
              <a:ext uri="{FF2B5EF4-FFF2-40B4-BE49-F238E27FC236}">
                <a16:creationId xmlns="" xmlns:a16="http://schemas.microsoft.com/office/drawing/2014/main" id="{5E6EC8F9-823B-496E-902C-7C3CE2F0FB3F}"/>
              </a:ext>
            </a:extLst>
          </p:cNvPr>
          <p:cNvSpPr>
            <a:spLocks noGrp="1"/>
          </p:cNvSpPr>
          <p:nvPr>
            <p:ph sz="quarter" idx="15"/>
          </p:nvPr>
        </p:nvSpPr>
        <p:spPr>
          <a:xfrm>
            <a:off x="250825" y="1916833"/>
            <a:ext cx="8642350" cy="2592287"/>
          </a:xfrm>
        </p:spPr>
        <p:txBody>
          <a:bodyPr>
            <a:noAutofit/>
          </a:bodyPr>
          <a:lstStyle/>
          <a:p>
            <a:pPr marL="342900" indent="-342900">
              <a:buFont typeface="+mj-lt"/>
              <a:buAutoNum type="arabicPeriod"/>
            </a:pPr>
            <a:r>
              <a:rPr lang="en-GB" sz="2400" dirty="0"/>
              <a:t>Worry fear or anxiety		</a:t>
            </a:r>
            <a:r>
              <a:rPr lang="en-GB" sz="2400" dirty="0" smtClean="0"/>
              <a:t>6</a:t>
            </a:r>
            <a:r>
              <a:rPr lang="en-GB" sz="2400" dirty="0"/>
              <a:t>. Moving around (walking)</a:t>
            </a:r>
          </a:p>
          <a:p>
            <a:pPr marL="342900" indent="-342900">
              <a:buFont typeface="+mj-lt"/>
              <a:buAutoNum type="arabicPeriod"/>
            </a:pPr>
            <a:r>
              <a:rPr lang="en-GB" sz="2400" dirty="0"/>
              <a:t>Tired, exhausted or fatigue	</a:t>
            </a:r>
            <a:r>
              <a:rPr lang="en-GB" sz="2400" dirty="0" smtClean="0"/>
              <a:t>7</a:t>
            </a:r>
            <a:r>
              <a:rPr lang="en-GB" sz="2400" dirty="0"/>
              <a:t>. Work or education	</a:t>
            </a:r>
          </a:p>
          <a:p>
            <a:pPr marL="342900" indent="-342900">
              <a:buFont typeface="+mj-lt"/>
              <a:buAutoNum type="arabicPeriod"/>
            </a:pPr>
            <a:r>
              <a:rPr lang="en-GB" sz="2400" dirty="0"/>
              <a:t>Pain or discomfort		</a:t>
            </a:r>
            <a:r>
              <a:rPr lang="en-GB" sz="2400" dirty="0" smtClean="0"/>
              <a:t>8</a:t>
            </a:r>
            <a:r>
              <a:rPr lang="en-GB" sz="2400" dirty="0"/>
              <a:t>. Sadness </a:t>
            </a:r>
            <a:r>
              <a:rPr lang="en-GB" sz="2400" dirty="0" smtClean="0"/>
              <a:t> </a:t>
            </a:r>
            <a:r>
              <a:rPr lang="en-GB" sz="2400" dirty="0"/>
              <a:t>depression</a:t>
            </a:r>
          </a:p>
          <a:p>
            <a:pPr marL="342900" indent="-342900">
              <a:buFont typeface="+mj-lt"/>
              <a:buAutoNum type="arabicPeriod"/>
            </a:pPr>
            <a:r>
              <a:rPr lang="en-GB" sz="2400" dirty="0"/>
              <a:t>Eating, appetite or taste		9. Money or housing</a:t>
            </a:r>
          </a:p>
          <a:p>
            <a:pPr marL="342900" indent="-342900">
              <a:buFont typeface="+mj-lt"/>
              <a:buAutoNum type="arabicPeriod"/>
            </a:pPr>
            <a:r>
              <a:rPr lang="en-GB" sz="2400" dirty="0"/>
              <a:t>Sleep problems			10. Difficulty making plans</a:t>
            </a:r>
          </a:p>
        </p:txBody>
      </p:sp>
    </p:spTree>
    <p:extLst>
      <p:ext uri="{BB962C8B-B14F-4D97-AF65-F5344CB8AC3E}">
        <p14:creationId xmlns:p14="http://schemas.microsoft.com/office/powerpoint/2010/main" val="34135628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642350" cy="791815"/>
          </a:xfrm>
        </p:spPr>
        <p:txBody>
          <a:bodyPr/>
          <a:lstStyle/>
          <a:p>
            <a:r>
              <a:rPr lang="en-GB" dirty="0" smtClean="0"/>
              <a:t>What should the pathway look like? </a:t>
            </a:r>
            <a:br>
              <a:rPr lang="en-GB" dirty="0" smtClean="0"/>
            </a:br>
            <a:r>
              <a:rPr lang="en-GB" dirty="0" smtClean="0"/>
              <a:t>Key milestones</a:t>
            </a:r>
            <a:endParaRPr lang="en-GB" dirty="0"/>
          </a:p>
        </p:txBody>
      </p:sp>
      <p:sp>
        <p:nvSpPr>
          <p:cNvPr id="4" name="Slide Number Placeholder 3"/>
          <p:cNvSpPr>
            <a:spLocks noGrp="1"/>
          </p:cNvSpPr>
          <p:nvPr>
            <p:ph type="sldNum" sz="quarter" idx="14"/>
          </p:nvPr>
        </p:nvSpPr>
        <p:spPr/>
        <p:txBody>
          <a:bodyPr/>
          <a:lstStyle/>
          <a:p>
            <a:fld id="{8FC524A1-7B6A-464D-B8BC-8FE2E057339E}" type="slidenum">
              <a:rPr lang="en-GB" smtClean="0"/>
              <a:pPr/>
              <a:t>7</a:t>
            </a:fld>
            <a:endParaRPr lang="en-GB" dirty="0"/>
          </a:p>
        </p:txBody>
      </p:sp>
      <p:sp>
        <p:nvSpPr>
          <p:cNvPr id="5" name="Content Placeholder 4"/>
          <p:cNvSpPr>
            <a:spLocks noGrp="1"/>
          </p:cNvSpPr>
          <p:nvPr>
            <p:ph sz="quarter" idx="15"/>
          </p:nvPr>
        </p:nvSpPr>
        <p:spPr>
          <a:xfrm>
            <a:off x="250825" y="980728"/>
            <a:ext cx="8642350" cy="5616624"/>
          </a:xfrm>
        </p:spPr>
        <p:txBody>
          <a:bodyPr/>
          <a:lstStyle/>
          <a:p>
            <a:r>
              <a:rPr lang="en-GB" sz="2400" b="1" u="sng" dirty="0"/>
              <a:t>Key milestones on the cancer pathway</a:t>
            </a:r>
          </a:p>
          <a:p>
            <a:r>
              <a:rPr lang="en-GB" sz="2400" b="1" dirty="0" smtClean="0"/>
              <a:t>Personalised care </a:t>
            </a:r>
            <a:r>
              <a:rPr lang="en-GB" sz="2400" dirty="0" smtClean="0"/>
              <a:t>which </a:t>
            </a:r>
            <a:r>
              <a:rPr lang="en-GB" sz="2400" dirty="0"/>
              <a:t>comprises:</a:t>
            </a:r>
          </a:p>
          <a:p>
            <a:r>
              <a:rPr lang="en-GB" sz="2400" dirty="0"/>
              <a:t>1.Holistic </a:t>
            </a:r>
            <a:r>
              <a:rPr lang="en-GB" sz="2400" b="1" dirty="0"/>
              <a:t>needs assessment </a:t>
            </a:r>
            <a:r>
              <a:rPr lang="en-GB" sz="2400" dirty="0"/>
              <a:t>(in hospital) across 4 domains and care plan</a:t>
            </a:r>
          </a:p>
          <a:p>
            <a:r>
              <a:rPr lang="en-GB" sz="2400" dirty="0"/>
              <a:t>2.  </a:t>
            </a:r>
            <a:r>
              <a:rPr lang="en-GB" sz="2400" b="1" dirty="0"/>
              <a:t>Treatment summary</a:t>
            </a:r>
          </a:p>
          <a:p>
            <a:r>
              <a:rPr lang="en-GB" sz="2400" dirty="0"/>
              <a:t>3. </a:t>
            </a:r>
            <a:r>
              <a:rPr lang="en-GB" sz="2400" b="1" dirty="0"/>
              <a:t>Cancer care review </a:t>
            </a:r>
            <a:r>
              <a:rPr lang="en-GB" sz="2400" dirty="0"/>
              <a:t>(in the community, </a:t>
            </a:r>
            <a:r>
              <a:rPr lang="en-GB" sz="2400" dirty="0" smtClean="0"/>
              <a:t>but not specified under Quality Outcomes Framework (QOF) – there are no quality standards)</a:t>
            </a:r>
            <a:endParaRPr lang="en-GB" sz="2400" dirty="0"/>
          </a:p>
          <a:p>
            <a:r>
              <a:rPr lang="en-GB" sz="2400" b="1" dirty="0"/>
              <a:t>4.Stratified follow up </a:t>
            </a:r>
            <a:r>
              <a:rPr lang="en-GB" sz="2400" dirty="0"/>
              <a:t>– make sure that patients get onto the best follow up pathway for their </a:t>
            </a:r>
            <a:r>
              <a:rPr lang="en-GB" sz="2400" dirty="0" smtClean="0"/>
              <a:t>cancer</a:t>
            </a:r>
          </a:p>
          <a:p>
            <a:endParaRPr lang="en-GB" sz="2400" dirty="0"/>
          </a:p>
          <a:p>
            <a:endParaRPr lang="en-GB" dirty="0"/>
          </a:p>
        </p:txBody>
      </p:sp>
    </p:spTree>
    <p:extLst>
      <p:ext uri="{BB962C8B-B14F-4D97-AF65-F5344CB8AC3E}">
        <p14:creationId xmlns:p14="http://schemas.microsoft.com/office/powerpoint/2010/main" val="7961843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642350" cy="575791"/>
          </a:xfrm>
        </p:spPr>
        <p:txBody>
          <a:bodyPr/>
          <a:lstStyle/>
          <a:p>
            <a:r>
              <a:rPr lang="en-GB" sz="2000" dirty="0" smtClean="0"/>
              <a:t>What should the pathway look like?  Care planning</a:t>
            </a:r>
            <a:endParaRPr lang="en-GB" sz="2000" dirty="0"/>
          </a:p>
        </p:txBody>
      </p:sp>
      <p:sp>
        <p:nvSpPr>
          <p:cNvPr id="3" name="Text Placeholder 2"/>
          <p:cNvSpPr>
            <a:spLocks noGrp="1"/>
          </p:cNvSpPr>
          <p:nvPr>
            <p:ph type="body" sz="quarter" idx="12"/>
          </p:nvPr>
        </p:nvSpPr>
        <p:spPr>
          <a:xfrm>
            <a:off x="250825" y="836712"/>
            <a:ext cx="8642350" cy="288031"/>
          </a:xfrm>
        </p:spPr>
        <p:txBody>
          <a:bodyPr>
            <a:normAutofit fontScale="92500" lnSpcReduction="10000"/>
          </a:bodyPr>
          <a:lstStyle/>
          <a:p>
            <a:r>
              <a:rPr lang="en-GB" dirty="0" smtClean="0"/>
              <a:t>Variation between trusts in whether they do electronic needs assessments</a:t>
            </a:r>
            <a:endParaRPr lang="en-GB" dirty="0"/>
          </a:p>
        </p:txBody>
      </p:sp>
      <p:sp>
        <p:nvSpPr>
          <p:cNvPr id="4" name="Slide Number Placeholder 3"/>
          <p:cNvSpPr>
            <a:spLocks noGrp="1"/>
          </p:cNvSpPr>
          <p:nvPr>
            <p:ph type="sldNum" sz="quarter" idx="14"/>
          </p:nvPr>
        </p:nvSpPr>
        <p:spPr/>
        <p:txBody>
          <a:bodyPr/>
          <a:lstStyle/>
          <a:p>
            <a:fld id="{8FC524A1-7B6A-464D-B8BC-8FE2E057339E}" type="slidenum">
              <a:rPr lang="en-GB" smtClean="0"/>
              <a:pPr/>
              <a:t>8</a:t>
            </a:fld>
            <a:endParaRPr lang="en-GB" dirty="0"/>
          </a:p>
        </p:txBody>
      </p:sp>
      <p:pic>
        <p:nvPicPr>
          <p:cNvPr id="6" name="Picture 2"/>
          <p:cNvPicPr>
            <a:picLocks noGrp="1" noChangeAspect="1" noChangeArrowheads="1"/>
          </p:cNvPicPr>
          <p:nvPr>
            <p:ph sz="quarter" idx="15"/>
          </p:nvPr>
        </p:nvPicPr>
        <p:blipFill>
          <a:blip r:embed="rId2">
            <a:extLst>
              <a:ext uri="{28A0092B-C50C-407E-A947-70E740481C1C}">
                <a14:useLocalDpi xmlns:a14="http://schemas.microsoft.com/office/drawing/2010/main" val="0"/>
              </a:ext>
            </a:extLst>
          </a:blip>
          <a:srcRect/>
          <a:stretch>
            <a:fillRect/>
          </a:stretch>
        </p:blipFill>
        <p:spPr bwMode="auto">
          <a:xfrm>
            <a:off x="395536" y="1124744"/>
            <a:ext cx="8424936" cy="5361190"/>
          </a:xfrm>
          <a:prstGeom prst="rect">
            <a:avLst/>
          </a:prstGeom>
          <a:noFill/>
          <a:ln w="57150">
            <a:solidFill>
              <a:srgbClr val="A25B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505497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should the pathway look like?  Primary care</a:t>
            </a:r>
            <a:endParaRPr lang="en-GB" dirty="0"/>
          </a:p>
        </p:txBody>
      </p:sp>
      <p:sp>
        <p:nvSpPr>
          <p:cNvPr id="4" name="Slide Number Placeholder 3"/>
          <p:cNvSpPr>
            <a:spLocks noGrp="1"/>
          </p:cNvSpPr>
          <p:nvPr>
            <p:ph type="sldNum" sz="quarter" idx="14"/>
          </p:nvPr>
        </p:nvSpPr>
        <p:spPr/>
        <p:txBody>
          <a:bodyPr/>
          <a:lstStyle/>
          <a:p>
            <a:fld id="{8FC524A1-7B6A-464D-B8BC-8FE2E057339E}" type="slidenum">
              <a:rPr lang="en-GB" smtClean="0"/>
              <a:pPr/>
              <a:t>9</a:t>
            </a:fld>
            <a:endParaRPr lang="en-GB" dirty="0"/>
          </a:p>
        </p:txBody>
      </p:sp>
      <p:sp>
        <p:nvSpPr>
          <p:cNvPr id="5" name="Content Placeholder 4"/>
          <p:cNvSpPr>
            <a:spLocks noGrp="1"/>
          </p:cNvSpPr>
          <p:nvPr>
            <p:ph sz="quarter" idx="15"/>
          </p:nvPr>
        </p:nvSpPr>
        <p:spPr>
          <a:xfrm>
            <a:off x="179512" y="831032"/>
            <a:ext cx="4465192" cy="6021288"/>
          </a:xfrm>
        </p:spPr>
        <p:txBody>
          <a:bodyPr>
            <a:normAutofit fontScale="92500" lnSpcReduction="10000"/>
          </a:bodyPr>
          <a:lstStyle/>
          <a:p>
            <a:r>
              <a:rPr lang="en-GB" sz="1900" b="1" u="sng" dirty="0" smtClean="0"/>
              <a:t>1. Training gaps</a:t>
            </a:r>
            <a:endParaRPr lang="en-GB" sz="1900" b="1" i="1" u="sng" dirty="0" smtClean="0"/>
          </a:p>
          <a:p>
            <a:pPr lvl="0"/>
            <a:r>
              <a:rPr lang="en-GB" sz="1900" dirty="0" smtClean="0"/>
              <a:t>A </a:t>
            </a:r>
            <a:r>
              <a:rPr lang="en-GB" sz="1900" b="1" dirty="0" smtClean="0"/>
              <a:t>London training needs assessment  for primary care </a:t>
            </a:r>
            <a:r>
              <a:rPr lang="en-GB" sz="1900" dirty="0"/>
              <a:t>(2016) </a:t>
            </a:r>
            <a:r>
              <a:rPr lang="en-GB" sz="1900" dirty="0" smtClean="0"/>
              <a:t>:</a:t>
            </a:r>
            <a:endParaRPr lang="en-GB" sz="1900" dirty="0"/>
          </a:p>
          <a:p>
            <a:pPr marL="825500" lvl="4" indent="-198438">
              <a:lnSpc>
                <a:spcPct val="110000"/>
              </a:lnSpc>
            </a:pPr>
            <a:r>
              <a:rPr lang="en-GB" sz="1900" b="1" dirty="0" smtClean="0"/>
              <a:t>46</a:t>
            </a:r>
            <a:r>
              <a:rPr lang="en-GB" sz="1900" b="1" dirty="0"/>
              <a:t>% of GPs </a:t>
            </a:r>
            <a:r>
              <a:rPr lang="en-GB" sz="1900" dirty="0"/>
              <a:t>felt clear/very clear in their role of supporting people after active treatment for breast, colorectal and prostate cancer. Only </a:t>
            </a:r>
            <a:r>
              <a:rPr lang="en-GB" sz="1900" b="1" dirty="0"/>
              <a:t>39% of nurses </a:t>
            </a:r>
            <a:r>
              <a:rPr lang="en-GB" sz="1900" dirty="0"/>
              <a:t>felt clear/sometimes clear in their role.</a:t>
            </a:r>
          </a:p>
          <a:p>
            <a:pPr marL="825500" lvl="4" indent="-198438">
              <a:lnSpc>
                <a:spcPct val="110000"/>
              </a:lnSpc>
            </a:pPr>
            <a:r>
              <a:rPr lang="en-GB" sz="1900" b="1" dirty="0"/>
              <a:t>More than half of GPs and nurses were unsure </a:t>
            </a:r>
            <a:r>
              <a:rPr lang="en-GB" sz="1900" dirty="0"/>
              <a:t>about consequences of treatment, such as cardiovascular and bone </a:t>
            </a:r>
            <a:r>
              <a:rPr lang="en-GB" sz="1900" dirty="0" smtClean="0"/>
              <a:t>health.</a:t>
            </a:r>
          </a:p>
          <a:p>
            <a:pPr marL="825500" lvl="4" indent="-198438">
              <a:lnSpc>
                <a:spcPct val="110000"/>
              </a:lnSpc>
            </a:pPr>
            <a:r>
              <a:rPr lang="en-GB" sz="1900" dirty="0" smtClean="0"/>
              <a:t>45</a:t>
            </a:r>
            <a:r>
              <a:rPr lang="en-GB" sz="1900" dirty="0"/>
              <a:t>% of GPs had received “a little training” in the last 3 years and only 26% of nurses had completed a cancer specific module or looked at resources in the last 3 years</a:t>
            </a:r>
            <a:r>
              <a:rPr lang="en-GB" sz="1900" dirty="0" smtClean="0"/>
              <a:t>.</a:t>
            </a:r>
          </a:p>
          <a:p>
            <a:endParaRPr lang="en-GB" dirty="0"/>
          </a:p>
        </p:txBody>
      </p:sp>
      <p:sp>
        <p:nvSpPr>
          <p:cNvPr id="7" name="Content Placeholder 6"/>
          <p:cNvSpPr>
            <a:spLocks noGrp="1"/>
          </p:cNvSpPr>
          <p:nvPr>
            <p:ph sz="quarter" idx="16"/>
          </p:nvPr>
        </p:nvSpPr>
        <p:spPr>
          <a:xfrm>
            <a:off x="4788025" y="908720"/>
            <a:ext cx="4104456" cy="5949280"/>
          </a:xfrm>
        </p:spPr>
        <p:txBody>
          <a:bodyPr>
            <a:normAutofit/>
          </a:bodyPr>
          <a:lstStyle/>
          <a:p>
            <a:r>
              <a:rPr lang="en-GB" b="1" u="sng" dirty="0" smtClean="0"/>
              <a:t>2. Registers</a:t>
            </a:r>
          </a:p>
          <a:p>
            <a:r>
              <a:rPr lang="en-GB" dirty="0" smtClean="0"/>
              <a:t>There </a:t>
            </a:r>
            <a:r>
              <a:rPr lang="en-GB" dirty="0"/>
              <a:t>is a discrepancy between QOF and cancer registries –meaning GPs not always able to follow up patients as they are unaware they have </a:t>
            </a:r>
            <a:r>
              <a:rPr lang="en-GB" dirty="0" smtClean="0"/>
              <a:t>cancer</a:t>
            </a:r>
            <a:endParaRPr lang="en-GB" dirty="0"/>
          </a:p>
          <a:p>
            <a:r>
              <a:rPr lang="en-GB" b="1" u="sng" dirty="0" smtClean="0"/>
              <a:t>3.  Structured approach</a:t>
            </a:r>
            <a:endParaRPr lang="en-GB" b="1" u="sng" dirty="0"/>
          </a:p>
          <a:p>
            <a:r>
              <a:rPr lang="en-GB" b="1" dirty="0"/>
              <a:t>Annual multi-morbidity reviews </a:t>
            </a:r>
            <a:r>
              <a:rPr lang="en-GB" dirty="0"/>
              <a:t>should be the norm, recommended by NICE guideline 56</a:t>
            </a:r>
          </a:p>
          <a:p>
            <a:r>
              <a:rPr lang="en-GB" dirty="0"/>
              <a:t>NCPES data show that patients do not always know they have a care </a:t>
            </a:r>
            <a:r>
              <a:rPr lang="en-GB" dirty="0" smtClean="0"/>
              <a:t>plan</a:t>
            </a:r>
          </a:p>
          <a:p>
            <a:r>
              <a:rPr lang="en-GB" dirty="0" smtClean="0"/>
              <a:t>There is variation in cancer care reviews:  some CCGs commission these, great variation</a:t>
            </a:r>
          </a:p>
          <a:p>
            <a:r>
              <a:rPr lang="en-GB" dirty="0" smtClean="0"/>
              <a:t>Cancer has late effects – risk of recurrence or new primary cancer.  Primary care not likely to do routine follow up as not commissioned </a:t>
            </a:r>
            <a:endParaRPr lang="en-GB" dirty="0"/>
          </a:p>
          <a:p>
            <a:endParaRPr lang="en-GB" dirty="0"/>
          </a:p>
        </p:txBody>
      </p:sp>
    </p:spTree>
    <p:extLst>
      <p:ext uri="{BB962C8B-B14F-4D97-AF65-F5344CB8AC3E}">
        <p14:creationId xmlns:p14="http://schemas.microsoft.com/office/powerpoint/2010/main" val="651279869"/>
      </p:ext>
    </p:extLst>
  </p:cSld>
  <p:clrMapOvr>
    <a:masterClrMapping/>
  </p:clrMapOvr>
</p:sld>
</file>

<file path=ppt/theme/theme1.xml><?xml version="1.0" encoding="utf-8"?>
<a:theme xmlns:a="http://schemas.openxmlformats.org/drawingml/2006/main" name="Prevention monthly report template">
  <a:themeElements>
    <a:clrScheme name="Healthy London PPT colours">
      <a:dk1>
        <a:srgbClr val="3F3F3F"/>
      </a:dk1>
      <a:lt1>
        <a:sysClr val="window" lastClr="FFFFFF"/>
      </a:lt1>
      <a:dk2>
        <a:srgbClr val="0091C9"/>
      </a:dk2>
      <a:lt2>
        <a:srgbClr val="B4E7FE"/>
      </a:lt2>
      <a:accent1>
        <a:srgbClr val="E32486"/>
      </a:accent1>
      <a:accent2>
        <a:srgbClr val="A25BA0"/>
      </a:accent2>
      <a:accent3>
        <a:srgbClr val="33BBB1"/>
      </a:accent3>
      <a:accent4>
        <a:srgbClr val="003893"/>
      </a:accent4>
      <a:accent5>
        <a:srgbClr val="3F3F3F"/>
      </a:accent5>
      <a:accent6>
        <a:srgbClr val="0072C6"/>
      </a:accent6>
      <a:hlink>
        <a:srgbClr val="0000FF"/>
      </a:hlink>
      <a:folHlink>
        <a:srgbClr val="800080"/>
      </a:folHlink>
    </a:clrScheme>
    <a:fontScheme name="London Health Partnership">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2-2017-Healthy London_PPT_template" id="{22512DFE-CEA9-874E-8258-F5D08575994B}" vid="{D26D8EE4-4177-564A-8030-A1F640E50AF3}"/>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2-2017-Healthy London_PPT_template" id="{22512DFE-CEA9-874E-8258-F5D08575994B}" vid="{9B00A163-92CA-E945-838F-7DCEE2188FF8}"/>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Prevention monthly report template</Template>
  <TotalTime>10192</TotalTime>
  <Words>2049</Words>
  <Application>Microsoft Office PowerPoint</Application>
  <PresentationFormat>On-screen Show (4:3)</PresentationFormat>
  <Paragraphs>256</Paragraphs>
  <Slides>19</Slides>
  <Notes>13</Notes>
  <HiddenSlides>0</HiddenSlides>
  <MMClips>0</MMClips>
  <ScaleCrop>false</ScaleCrop>
  <HeadingPairs>
    <vt:vector size="4" baseType="variant">
      <vt:variant>
        <vt:lpstr>Theme</vt:lpstr>
      </vt:variant>
      <vt:variant>
        <vt:i4>2</vt:i4>
      </vt:variant>
      <vt:variant>
        <vt:lpstr>Slide Titles</vt:lpstr>
      </vt:variant>
      <vt:variant>
        <vt:i4>19</vt:i4>
      </vt:variant>
    </vt:vector>
  </HeadingPairs>
  <TitlesOfParts>
    <vt:vector size="21" baseType="lpstr">
      <vt:lpstr>Prevention monthly report template</vt:lpstr>
      <vt:lpstr>Custom Design</vt:lpstr>
      <vt:lpstr>PowerPoint Presentation</vt:lpstr>
      <vt:lpstr>Personalised care  &amp; inequalities – outline </vt:lpstr>
      <vt:lpstr>Personalised care London picture</vt:lpstr>
      <vt:lpstr>Why are inequalities in personalised care important?</vt:lpstr>
      <vt:lpstr>What do cancer patients think?</vt:lpstr>
      <vt:lpstr>What do cancer patients think?</vt:lpstr>
      <vt:lpstr>What should the pathway look like?  Key milestones</vt:lpstr>
      <vt:lpstr>What should the pathway look like?  Care planning</vt:lpstr>
      <vt:lpstr>What should the pathway look like?  Primary care</vt:lpstr>
      <vt:lpstr>What should the pathway look like?–co-morbidities</vt:lpstr>
      <vt:lpstr>Rehabilitation services for cancer </vt:lpstr>
      <vt:lpstr>Variation in psycho oncology services London</vt:lpstr>
      <vt:lpstr>Variation in lymphoedema services</vt:lpstr>
      <vt:lpstr>Personalised care – household bills arrears GLA data 2018-19</vt:lpstr>
      <vt:lpstr>Social care and cancer </vt:lpstr>
      <vt:lpstr>Wigs/prostheses</vt:lpstr>
      <vt:lpstr>Measuring improvements - New quality of life metric planned – national NHSE cancer</vt:lpstr>
      <vt:lpstr>Personalised care</vt:lpstr>
      <vt:lpstr>List of abbreviations </vt:lpstr>
    </vt:vector>
  </TitlesOfParts>
  <Company>NWLCCCG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Prevention Portfolio Report</dc:title>
  <dc:creator>Suzi Griffiths</dc:creator>
  <cp:lastModifiedBy>Lang, Niki - Consultant</cp:lastModifiedBy>
  <cp:revision>354</cp:revision>
  <cp:lastPrinted>2018-07-25T14:08:33Z</cp:lastPrinted>
  <dcterms:created xsi:type="dcterms:W3CDTF">2019-02-06T10:27:26Z</dcterms:created>
  <dcterms:modified xsi:type="dcterms:W3CDTF">2019-10-08T13:29:51Z</dcterms:modified>
</cp:coreProperties>
</file>