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notesSlides/notesSlide2.xml" ContentType="application/vnd.openxmlformats-officedocument.presentationml.notesSlide+xml"/>
  <Override PartName="/ppt/charts/chart4.xml" ContentType="application/vnd.openxmlformats-officedocument.drawingml.chart+xml"/>
  <Override PartName="/ppt/drawings/drawing3.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92" r:id="rId2"/>
  </p:sldMasterIdLst>
  <p:notesMasterIdLst>
    <p:notesMasterId r:id="rId34"/>
  </p:notesMasterIdLst>
  <p:sldIdLst>
    <p:sldId id="565" r:id="rId3"/>
    <p:sldId id="676" r:id="rId4"/>
    <p:sldId id="679" r:id="rId5"/>
    <p:sldId id="620" r:id="rId6"/>
    <p:sldId id="633" r:id="rId7"/>
    <p:sldId id="622" r:id="rId8"/>
    <p:sldId id="668" r:id="rId9"/>
    <p:sldId id="533" r:id="rId10"/>
    <p:sldId id="649" r:id="rId11"/>
    <p:sldId id="561" r:id="rId12"/>
    <p:sldId id="650" r:id="rId13"/>
    <p:sldId id="651" r:id="rId14"/>
    <p:sldId id="652" r:id="rId15"/>
    <p:sldId id="654" r:id="rId16"/>
    <p:sldId id="655" r:id="rId17"/>
    <p:sldId id="656" r:id="rId18"/>
    <p:sldId id="677" r:id="rId19"/>
    <p:sldId id="639" r:id="rId20"/>
    <p:sldId id="640" r:id="rId21"/>
    <p:sldId id="641" r:id="rId22"/>
    <p:sldId id="642" r:id="rId23"/>
    <p:sldId id="678" r:id="rId24"/>
    <p:sldId id="683" r:id="rId25"/>
    <p:sldId id="684" r:id="rId26"/>
    <p:sldId id="680" r:id="rId27"/>
    <p:sldId id="685" r:id="rId28"/>
    <p:sldId id="682" r:id="rId29"/>
    <p:sldId id="686" r:id="rId30"/>
    <p:sldId id="675" r:id="rId31"/>
    <p:sldId id="669" r:id="rId32"/>
    <p:sldId id="681" r:id="rId3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9BB630A-B75E-4303-B784-64901A6221E6}">
          <p14:sldIdLst>
            <p14:sldId id="565"/>
            <p14:sldId id="676"/>
            <p14:sldId id="679"/>
            <p14:sldId id="620"/>
            <p14:sldId id="633"/>
            <p14:sldId id="622"/>
            <p14:sldId id="668"/>
            <p14:sldId id="533"/>
            <p14:sldId id="649"/>
            <p14:sldId id="561"/>
            <p14:sldId id="650"/>
            <p14:sldId id="651"/>
            <p14:sldId id="652"/>
            <p14:sldId id="654"/>
            <p14:sldId id="655"/>
            <p14:sldId id="656"/>
            <p14:sldId id="677"/>
            <p14:sldId id="639"/>
            <p14:sldId id="640"/>
            <p14:sldId id="641"/>
            <p14:sldId id="642"/>
            <p14:sldId id="678"/>
            <p14:sldId id="683"/>
            <p14:sldId id="684"/>
            <p14:sldId id="680"/>
            <p14:sldId id="685"/>
            <p14:sldId id="682"/>
            <p14:sldId id="686"/>
            <p14:sldId id="675"/>
            <p14:sldId id="669"/>
            <p14:sldId id="681"/>
          </p14:sldIdLst>
        </p14:section>
        <p14:section name="Untitled Section" id="{EBCDEDAF-E4DD-42D5-9C70-100CEA24260F}">
          <p14:sldIdLst/>
        </p14:section>
      </p14:sectionLst>
    </p:ext>
    <p:ext uri="{EFAFB233-063F-42B5-8137-9DF3F51BA10A}">
      <p15:sldGuideLst xmlns:p15="http://schemas.microsoft.com/office/powerpoint/2012/main" xmlns="">
        <p15:guide id="1" orient="horz" pos="4110">
          <p15:clr>
            <a:srgbClr val="A4A3A4"/>
          </p15:clr>
        </p15:guide>
        <p15:guide id="2" orient="horz" pos="4201">
          <p15:clr>
            <a:srgbClr val="A4A3A4"/>
          </p15:clr>
        </p15:guide>
        <p15:guide id="3" orient="horz" pos="4020">
          <p15:clr>
            <a:srgbClr val="A4A3A4"/>
          </p15:clr>
        </p15:guide>
        <p15:guide id="4" orient="horz" pos="119">
          <p15:clr>
            <a:srgbClr val="A4A3A4"/>
          </p15:clr>
        </p15:guide>
        <p15:guide id="5" orient="horz" pos="845">
          <p15:clr>
            <a:srgbClr val="A4A3A4"/>
          </p15:clr>
        </p15:guide>
        <p15:guide id="6" pos="158">
          <p15:clr>
            <a:srgbClr val="A4A3A4"/>
          </p15:clr>
        </p15:guide>
        <p15:guide id="7" pos="5602">
          <p15:clr>
            <a:srgbClr val="A4A3A4"/>
          </p15:clr>
        </p15:guide>
        <p15:guide id="8" pos="2835">
          <p15:clr>
            <a:srgbClr val="A4A3A4"/>
          </p15:clr>
        </p15:guide>
        <p15:guide id="9" pos="2925">
          <p15:clr>
            <a:srgbClr val="A4A3A4"/>
          </p15:clr>
        </p15:guide>
        <p15:guide id="10" pos="2880">
          <p15:clr>
            <a:srgbClr val="A4A3A4"/>
          </p15:clr>
        </p15:guide>
        <p15:guide id="11" pos="2018">
          <p15:clr>
            <a:srgbClr val="A4A3A4"/>
          </p15:clr>
        </p15:guide>
        <p15:guide id="12" pos="1973">
          <p15:clr>
            <a:srgbClr val="A4A3A4"/>
          </p15:clr>
        </p15:guide>
        <p15:guide id="13" pos="3787">
          <p15:clr>
            <a:srgbClr val="A4A3A4"/>
          </p15:clr>
        </p15:guide>
        <p15:guide id="14" pos="3742">
          <p15:clr>
            <a:srgbClr val="A4A3A4"/>
          </p15:clr>
        </p15:guide>
        <p15:guide id="15" pos="3833">
          <p15:clr>
            <a:srgbClr val="A4A3A4"/>
          </p15:clr>
        </p15:guide>
        <p15:guide id="16" pos="1927">
          <p15:clr>
            <a:srgbClr val="A4A3A4"/>
          </p15:clr>
        </p15:guide>
        <p15:guide id="17" pos="2517">
          <p15:clr>
            <a:srgbClr val="A4A3A4"/>
          </p15:clr>
        </p15:guide>
      </p15:sldGuideLst>
    </p:ext>
    <p:ext uri="{2D200454-40CA-4A62-9FC3-DE9A4176ACB9}">
      <p15:notesGuideLst xmlns:p15="http://schemas.microsoft.com/office/powerpoint/2012/main" xmlns="">
        <p15:guide id="1" orient="horz" pos="3131">
          <p15:clr>
            <a:srgbClr val="A4A3A4"/>
          </p15:clr>
        </p15:guide>
        <p15:guide id="2" pos="2144">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zabella Kiraly" initials="IK" lastIdx="1" clrIdx="0"/>
  <p:cmAuthor id="1" name="Schellion Horn" initials="SH" lastIdx="4" clrIdx="1"/>
  <p:cmAuthor id="2" name="Sophie Meagher" initials="SM"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2486"/>
    <a:srgbClr val="A25BA0"/>
    <a:srgbClr val="F4CCD9"/>
    <a:srgbClr val="33BBB1"/>
    <a:srgbClr val="003893"/>
    <a:srgbClr val="FAE8ED"/>
    <a:srgbClr val="00B050"/>
    <a:srgbClr val="0091C9"/>
    <a:srgbClr val="4F81BD"/>
    <a:srgbClr val="007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088" autoAdjust="0"/>
    <p:restoredTop sz="85263" autoAdjust="0"/>
  </p:normalViewPr>
  <p:slideViewPr>
    <p:cSldViewPr showGuides="1">
      <p:cViewPr>
        <p:scale>
          <a:sx n="69" d="100"/>
          <a:sy n="69" d="100"/>
        </p:scale>
        <p:origin x="-1182" y="-72"/>
      </p:cViewPr>
      <p:guideLst>
        <p:guide orient="horz" pos="4110"/>
        <p:guide orient="horz" pos="4201"/>
        <p:guide orient="horz" pos="4020"/>
        <p:guide orient="horz" pos="119"/>
        <p:guide orient="horz" pos="845"/>
        <p:guide pos="158"/>
        <p:guide pos="5602"/>
        <p:guide pos="2835"/>
        <p:guide pos="2925"/>
        <p:guide pos="2880"/>
        <p:guide pos="2018"/>
        <p:guide pos="1973"/>
        <p:guide pos="3787"/>
        <p:guide pos="3742"/>
        <p:guide pos="3833"/>
        <p:guide pos="1927"/>
        <p:guide pos="2517"/>
      </p:guideLst>
    </p:cSldViewPr>
  </p:slideViewPr>
  <p:outlineViewPr>
    <p:cViewPr>
      <p:scale>
        <a:sx n="33" d="100"/>
        <a:sy n="33" d="100"/>
      </p:scale>
      <p:origin x="0" y="10878"/>
    </p:cViewPr>
  </p:outlineViewPr>
  <p:notesTextViewPr>
    <p:cViewPr>
      <p:scale>
        <a:sx n="1" d="1"/>
        <a:sy n="1" d="1"/>
      </p:scale>
      <p:origin x="0" y="0"/>
    </p:cViewPr>
  </p:notesTextViewPr>
  <p:sorterViewPr>
    <p:cViewPr>
      <p:scale>
        <a:sx n="120" d="100"/>
        <a:sy n="120" d="100"/>
      </p:scale>
      <p:origin x="0" y="0"/>
    </p:cViewPr>
  </p:sorterViewPr>
  <p:notesViewPr>
    <p:cSldViewPr>
      <p:cViewPr varScale="1">
        <p:scale>
          <a:sx n="46" d="100"/>
          <a:sy n="46" d="100"/>
        </p:scale>
        <p:origin x="-2988" y="-108"/>
      </p:cViewPr>
      <p:guideLst>
        <p:guide orient="horz" pos="3131"/>
        <p:guide orient="horz" pos="3127"/>
        <p:guide pos="2144"/>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embeddings/oleObject1.bin"/></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'emerg pres all london'!$B$1</c:f>
              <c:strCache>
                <c:ptCount val="1"/>
                <c:pt idx="0">
                  <c:v>1 yr rolling average emergency presentations 2017 per cent %</c:v>
                </c:pt>
              </c:strCache>
            </c:strRef>
          </c:tx>
          <c:invertIfNegative val="0"/>
          <c:dPt>
            <c:idx val="33"/>
            <c:invertIfNegative val="0"/>
            <c:bubble3D val="0"/>
            <c:spPr>
              <a:solidFill>
                <a:srgbClr val="FF0000"/>
              </a:solidFill>
            </c:spPr>
            <c:extLst xmlns:c16r2="http://schemas.microsoft.com/office/drawing/2015/06/chart">
              <c:ext xmlns:c16="http://schemas.microsoft.com/office/drawing/2014/chart" uri="{C3380CC4-5D6E-409C-BE32-E72D297353CC}">
                <c16:uniqueId val="{00000001-377D-42FB-8C35-3FABBBEB7885}"/>
              </c:ext>
            </c:extLst>
          </c:dPt>
          <c:cat>
            <c:strRef>
              <c:f>'emerg pres all london'!$A$2:$A$35</c:f>
              <c:strCache>
                <c:ptCount val="34"/>
                <c:pt idx="0">
                  <c:v>Croydon</c:v>
                </c:pt>
                <c:pt idx="1">
                  <c:v>Kingston</c:v>
                </c:pt>
                <c:pt idx="2">
                  <c:v>Sutton</c:v>
                </c:pt>
                <c:pt idx="3">
                  <c:v>Bromley</c:v>
                </c:pt>
                <c:pt idx="4">
                  <c:v>Barnet</c:v>
                </c:pt>
                <c:pt idx="5">
                  <c:v>West London (K&amp;C)</c:v>
                </c:pt>
                <c:pt idx="6">
                  <c:v>Havering</c:v>
                </c:pt>
                <c:pt idx="7">
                  <c:v>West Essex</c:v>
                </c:pt>
                <c:pt idx="8">
                  <c:v>Merton</c:v>
                </c:pt>
                <c:pt idx="9">
                  <c:v>Islington</c:v>
                </c:pt>
                <c:pt idx="10">
                  <c:v>Lambeth</c:v>
                </c:pt>
                <c:pt idx="11">
                  <c:v>Southwark</c:v>
                </c:pt>
                <c:pt idx="12">
                  <c:v>Richmond</c:v>
                </c:pt>
                <c:pt idx="13">
                  <c:v>Wandsworth</c:v>
                </c:pt>
                <c:pt idx="14">
                  <c:v>Hammersmith &amp; Fulham</c:v>
                </c:pt>
                <c:pt idx="15">
                  <c:v>Barking and Dagenham</c:v>
                </c:pt>
                <c:pt idx="16">
                  <c:v>City &amp; Hackney</c:v>
                </c:pt>
                <c:pt idx="17">
                  <c:v>Bexley</c:v>
                </c:pt>
                <c:pt idx="18">
                  <c:v>Redbridge</c:v>
                </c:pt>
                <c:pt idx="19">
                  <c:v>Haringey</c:v>
                </c:pt>
                <c:pt idx="20">
                  <c:v>Camden</c:v>
                </c:pt>
                <c:pt idx="21">
                  <c:v>Ealing</c:v>
                </c:pt>
                <c:pt idx="22">
                  <c:v>Central (Westminster)</c:v>
                </c:pt>
                <c:pt idx="23">
                  <c:v>Hounslow</c:v>
                </c:pt>
                <c:pt idx="24">
                  <c:v>Greenwich</c:v>
                </c:pt>
                <c:pt idx="25">
                  <c:v>Harrow</c:v>
                </c:pt>
                <c:pt idx="26">
                  <c:v>Hillingdon</c:v>
                </c:pt>
                <c:pt idx="27">
                  <c:v>Lewisham</c:v>
                </c:pt>
                <c:pt idx="28">
                  <c:v>Enfield</c:v>
                </c:pt>
                <c:pt idx="29">
                  <c:v>Tower Hamlets</c:v>
                </c:pt>
                <c:pt idx="30">
                  <c:v>Newham</c:v>
                </c:pt>
                <c:pt idx="31">
                  <c:v>Brent</c:v>
                </c:pt>
                <c:pt idx="32">
                  <c:v>Waltham Forest</c:v>
                </c:pt>
                <c:pt idx="33">
                  <c:v>England </c:v>
                </c:pt>
              </c:strCache>
            </c:strRef>
          </c:cat>
          <c:val>
            <c:numRef>
              <c:f>'emerg pres all london'!$B$2:$B$35</c:f>
              <c:numCache>
                <c:formatCode>General</c:formatCode>
                <c:ptCount val="34"/>
                <c:pt idx="0">
                  <c:v>13.6</c:v>
                </c:pt>
                <c:pt idx="1">
                  <c:v>13.7</c:v>
                </c:pt>
                <c:pt idx="2">
                  <c:v>14.3</c:v>
                </c:pt>
                <c:pt idx="3">
                  <c:v>15.5</c:v>
                </c:pt>
                <c:pt idx="4">
                  <c:v>16.2</c:v>
                </c:pt>
                <c:pt idx="5">
                  <c:v>16.2</c:v>
                </c:pt>
                <c:pt idx="6">
                  <c:v>17.2</c:v>
                </c:pt>
                <c:pt idx="7">
                  <c:v>17.3</c:v>
                </c:pt>
                <c:pt idx="8">
                  <c:v>17.3</c:v>
                </c:pt>
                <c:pt idx="9">
                  <c:v>17.600000000000001</c:v>
                </c:pt>
                <c:pt idx="10">
                  <c:v>17.600000000000001</c:v>
                </c:pt>
                <c:pt idx="11">
                  <c:v>17.7</c:v>
                </c:pt>
                <c:pt idx="12">
                  <c:v>17.7</c:v>
                </c:pt>
                <c:pt idx="13">
                  <c:v>17.7</c:v>
                </c:pt>
                <c:pt idx="14">
                  <c:v>17.8</c:v>
                </c:pt>
                <c:pt idx="15">
                  <c:v>18.100000000000001</c:v>
                </c:pt>
                <c:pt idx="16">
                  <c:v>18.3</c:v>
                </c:pt>
                <c:pt idx="17">
                  <c:v>18.5</c:v>
                </c:pt>
                <c:pt idx="18">
                  <c:v>18.7</c:v>
                </c:pt>
                <c:pt idx="19">
                  <c:v>18.899999999999999</c:v>
                </c:pt>
                <c:pt idx="20">
                  <c:v>19.100000000000001</c:v>
                </c:pt>
                <c:pt idx="21">
                  <c:v>19.100000000000001</c:v>
                </c:pt>
                <c:pt idx="22">
                  <c:v>19.3</c:v>
                </c:pt>
                <c:pt idx="23">
                  <c:v>19.399999999999999</c:v>
                </c:pt>
                <c:pt idx="24">
                  <c:v>19.5</c:v>
                </c:pt>
                <c:pt idx="25">
                  <c:v>19.600000000000001</c:v>
                </c:pt>
                <c:pt idx="26">
                  <c:v>19.899999999999999</c:v>
                </c:pt>
                <c:pt idx="27">
                  <c:v>20.3</c:v>
                </c:pt>
                <c:pt idx="28">
                  <c:v>20.5</c:v>
                </c:pt>
                <c:pt idx="29">
                  <c:v>20.9</c:v>
                </c:pt>
                <c:pt idx="30">
                  <c:v>22.3</c:v>
                </c:pt>
                <c:pt idx="31">
                  <c:v>22.8</c:v>
                </c:pt>
                <c:pt idx="32">
                  <c:v>23.6</c:v>
                </c:pt>
                <c:pt idx="33">
                  <c:v>18.8</c:v>
                </c:pt>
              </c:numCache>
            </c:numRef>
          </c:val>
          <c:extLst xmlns:c16r2="http://schemas.microsoft.com/office/drawing/2015/06/chart">
            <c:ext xmlns:c16="http://schemas.microsoft.com/office/drawing/2014/chart" uri="{C3380CC4-5D6E-409C-BE32-E72D297353CC}">
              <c16:uniqueId val="{00000002-377D-42FB-8C35-3FABBBEB7885}"/>
            </c:ext>
          </c:extLst>
        </c:ser>
        <c:dLbls>
          <c:showLegendKey val="0"/>
          <c:showVal val="0"/>
          <c:showCatName val="0"/>
          <c:showSerName val="0"/>
          <c:showPercent val="0"/>
          <c:showBubbleSize val="0"/>
        </c:dLbls>
        <c:gapWidth val="150"/>
        <c:axId val="118752000"/>
        <c:axId val="118753536"/>
      </c:barChart>
      <c:catAx>
        <c:axId val="118752000"/>
        <c:scaling>
          <c:orientation val="minMax"/>
        </c:scaling>
        <c:delete val="0"/>
        <c:axPos val="b"/>
        <c:numFmt formatCode="General" sourceLinked="0"/>
        <c:majorTickMark val="out"/>
        <c:minorTickMark val="none"/>
        <c:tickLblPos val="nextTo"/>
        <c:crossAx val="118753536"/>
        <c:crosses val="autoZero"/>
        <c:auto val="1"/>
        <c:lblAlgn val="ctr"/>
        <c:lblOffset val="100"/>
        <c:noMultiLvlLbl val="0"/>
      </c:catAx>
      <c:valAx>
        <c:axId val="118753536"/>
        <c:scaling>
          <c:orientation val="minMax"/>
        </c:scaling>
        <c:delete val="0"/>
        <c:axPos val="l"/>
        <c:majorGridlines/>
        <c:numFmt formatCode="General" sourceLinked="1"/>
        <c:majorTickMark val="out"/>
        <c:minorTickMark val="none"/>
        <c:tickLblPos val="nextTo"/>
        <c:crossAx val="11875200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328781928924491E-2"/>
          <c:y val="0.10178151067454118"/>
          <c:w val="0.78319951444486036"/>
          <c:h val="0.59764671741454012"/>
        </c:manualLayout>
      </c:layout>
      <c:barChart>
        <c:barDir val="col"/>
        <c:grouping val="clustered"/>
        <c:varyColors val="0"/>
        <c:ser>
          <c:idx val="0"/>
          <c:order val="0"/>
          <c:tx>
            <c:strRef>
              <c:f>Sheet2!$B$1:$B$2</c:f>
              <c:strCache>
                <c:ptCount val="1"/>
                <c:pt idx="0">
                  <c:v>Type of surgery = 
BCS (%) 50-69yrs</c:v>
                </c:pt>
              </c:strCache>
            </c:strRef>
          </c:tx>
          <c:spPr>
            <a:solidFill>
              <a:srgbClr val="92D050"/>
            </a:solidFill>
          </c:spPr>
          <c:invertIfNegative val="0"/>
          <c:cat>
            <c:strRef>
              <c:f>Sheet2!$A$3:$A$18</c:f>
              <c:strCache>
                <c:ptCount val="16"/>
                <c:pt idx="0">
                  <c:v>Barts Health NHS Trust</c:v>
                </c:pt>
                <c:pt idx="1">
                  <c:v>London North West Healthcare </c:v>
                </c:pt>
                <c:pt idx="2">
                  <c:v>North Middlesex </c:v>
                </c:pt>
                <c:pt idx="3">
                  <c:v>Hillingdon Hospitals NHS </c:v>
                </c:pt>
                <c:pt idx="4">
                  <c:v>Kingston Hospital NHS </c:v>
                </c:pt>
                <c:pt idx="5">
                  <c:v>Barking, Havering &amp; Redbridge </c:v>
                </c:pt>
                <c:pt idx="6">
                  <c:v>Guys &amp; St Thomas NHS </c:v>
                </c:pt>
                <c:pt idx="7">
                  <c:v>Lewisham &amp; Greenwich </c:v>
                </c:pt>
                <c:pt idx="8">
                  <c:v>Croydon Health Services </c:v>
                </c:pt>
                <c:pt idx="9">
                  <c:v>St Georges University Hospitals</c:v>
                </c:pt>
                <c:pt idx="10">
                  <c:v>Kings College Hospital NHS </c:v>
                </c:pt>
                <c:pt idx="11">
                  <c:v>Whittington Hospital NHS Trust</c:v>
                </c:pt>
                <c:pt idx="12">
                  <c:v>Royal Marsden NHS </c:v>
                </c:pt>
                <c:pt idx="13">
                  <c:v>Chelsea &amp; Westminster Hospital </c:v>
                </c:pt>
                <c:pt idx="14">
                  <c:v>University College London </c:v>
                </c:pt>
                <c:pt idx="15">
                  <c:v>Imperial College Healthcare </c:v>
                </c:pt>
              </c:strCache>
            </c:strRef>
          </c:cat>
          <c:val>
            <c:numRef>
              <c:f>Sheet2!$B$3:$B$18</c:f>
              <c:numCache>
                <c:formatCode>General</c:formatCode>
                <c:ptCount val="16"/>
                <c:pt idx="0">
                  <c:v>73</c:v>
                </c:pt>
                <c:pt idx="1">
                  <c:v>67</c:v>
                </c:pt>
                <c:pt idx="2">
                  <c:v>79</c:v>
                </c:pt>
                <c:pt idx="3">
                  <c:v>57</c:v>
                </c:pt>
                <c:pt idx="4">
                  <c:v>63</c:v>
                </c:pt>
                <c:pt idx="5">
                  <c:v>70</c:v>
                </c:pt>
                <c:pt idx="6">
                  <c:v>58</c:v>
                </c:pt>
                <c:pt idx="7">
                  <c:v>72</c:v>
                </c:pt>
                <c:pt idx="8">
                  <c:v>81</c:v>
                </c:pt>
                <c:pt idx="9">
                  <c:v>71</c:v>
                </c:pt>
                <c:pt idx="10">
                  <c:v>72</c:v>
                </c:pt>
                <c:pt idx="11">
                  <c:v>70</c:v>
                </c:pt>
                <c:pt idx="12">
                  <c:v>67</c:v>
                </c:pt>
                <c:pt idx="13">
                  <c:v>67</c:v>
                </c:pt>
                <c:pt idx="14">
                  <c:v>47</c:v>
                </c:pt>
                <c:pt idx="15">
                  <c:v>70</c:v>
                </c:pt>
              </c:numCache>
            </c:numRef>
          </c:val>
          <c:extLst xmlns:c16r2="http://schemas.microsoft.com/office/drawing/2015/06/chart">
            <c:ext xmlns:c16="http://schemas.microsoft.com/office/drawing/2014/chart" uri="{C3380CC4-5D6E-409C-BE32-E72D297353CC}">
              <c16:uniqueId val="{00000000-3E60-4375-A90D-D6FA456D2AB0}"/>
            </c:ext>
          </c:extLst>
        </c:ser>
        <c:ser>
          <c:idx val="1"/>
          <c:order val="1"/>
          <c:tx>
            <c:strRef>
              <c:f>Sheet2!$C$1:$C$2</c:f>
              <c:strCache>
                <c:ptCount val="1"/>
                <c:pt idx="0">
                  <c:v>Type of surgery = 
BCS (%) 70+ yrs</c:v>
                </c:pt>
              </c:strCache>
            </c:strRef>
          </c:tx>
          <c:spPr>
            <a:solidFill>
              <a:srgbClr val="00B050"/>
            </a:solidFill>
          </c:spPr>
          <c:invertIfNegative val="0"/>
          <c:cat>
            <c:strRef>
              <c:f>Sheet2!$A$3:$A$18</c:f>
              <c:strCache>
                <c:ptCount val="16"/>
                <c:pt idx="0">
                  <c:v>Barts Health NHS Trust</c:v>
                </c:pt>
                <c:pt idx="1">
                  <c:v>London North West Healthcare </c:v>
                </c:pt>
                <c:pt idx="2">
                  <c:v>North Middlesex </c:v>
                </c:pt>
                <c:pt idx="3">
                  <c:v>Hillingdon Hospitals NHS </c:v>
                </c:pt>
                <c:pt idx="4">
                  <c:v>Kingston Hospital NHS </c:v>
                </c:pt>
                <c:pt idx="5">
                  <c:v>Barking, Havering &amp; Redbridge </c:v>
                </c:pt>
                <c:pt idx="6">
                  <c:v>Guys &amp; St Thomas NHS </c:v>
                </c:pt>
                <c:pt idx="7">
                  <c:v>Lewisham &amp; Greenwich </c:v>
                </c:pt>
                <c:pt idx="8">
                  <c:v>Croydon Health Services </c:v>
                </c:pt>
                <c:pt idx="9">
                  <c:v>St Georges University Hospitals</c:v>
                </c:pt>
                <c:pt idx="10">
                  <c:v>Kings College Hospital NHS </c:v>
                </c:pt>
                <c:pt idx="11">
                  <c:v>Whittington Hospital NHS Trust</c:v>
                </c:pt>
                <c:pt idx="12">
                  <c:v>Royal Marsden NHS </c:v>
                </c:pt>
                <c:pt idx="13">
                  <c:v>Chelsea &amp; Westminster Hospital </c:v>
                </c:pt>
                <c:pt idx="14">
                  <c:v>University College London </c:v>
                </c:pt>
                <c:pt idx="15">
                  <c:v>Imperial College Healthcare </c:v>
                </c:pt>
              </c:strCache>
            </c:strRef>
          </c:cat>
          <c:val>
            <c:numRef>
              <c:f>Sheet2!$C$3:$C$18</c:f>
              <c:numCache>
                <c:formatCode>General</c:formatCode>
                <c:ptCount val="16"/>
                <c:pt idx="0">
                  <c:v>47</c:v>
                </c:pt>
                <c:pt idx="1">
                  <c:v>48</c:v>
                </c:pt>
                <c:pt idx="2">
                  <c:v>69</c:v>
                </c:pt>
                <c:pt idx="3">
                  <c:v>28</c:v>
                </c:pt>
                <c:pt idx="4">
                  <c:v>39</c:v>
                </c:pt>
                <c:pt idx="5">
                  <c:v>48</c:v>
                </c:pt>
                <c:pt idx="6">
                  <c:v>43</c:v>
                </c:pt>
                <c:pt idx="7">
                  <c:v>45</c:v>
                </c:pt>
                <c:pt idx="8">
                  <c:v>22</c:v>
                </c:pt>
                <c:pt idx="9">
                  <c:v>53</c:v>
                </c:pt>
                <c:pt idx="10">
                  <c:v>58</c:v>
                </c:pt>
                <c:pt idx="11">
                  <c:v>34</c:v>
                </c:pt>
                <c:pt idx="12">
                  <c:v>49</c:v>
                </c:pt>
                <c:pt idx="13">
                  <c:v>36</c:v>
                </c:pt>
                <c:pt idx="14">
                  <c:v>25</c:v>
                </c:pt>
                <c:pt idx="15">
                  <c:v>49</c:v>
                </c:pt>
              </c:numCache>
            </c:numRef>
          </c:val>
          <c:extLst xmlns:c16r2="http://schemas.microsoft.com/office/drawing/2015/06/chart">
            <c:ext xmlns:c16="http://schemas.microsoft.com/office/drawing/2014/chart" uri="{C3380CC4-5D6E-409C-BE32-E72D297353CC}">
              <c16:uniqueId val="{00000001-3E60-4375-A90D-D6FA456D2AB0}"/>
            </c:ext>
          </c:extLst>
        </c:ser>
        <c:dLbls>
          <c:showLegendKey val="0"/>
          <c:showVal val="0"/>
          <c:showCatName val="0"/>
          <c:showSerName val="0"/>
          <c:showPercent val="0"/>
          <c:showBubbleSize val="0"/>
        </c:dLbls>
        <c:gapWidth val="150"/>
        <c:axId val="118914048"/>
        <c:axId val="118928128"/>
      </c:barChart>
      <c:catAx>
        <c:axId val="118914048"/>
        <c:scaling>
          <c:orientation val="minMax"/>
        </c:scaling>
        <c:delete val="0"/>
        <c:axPos val="b"/>
        <c:numFmt formatCode="General" sourceLinked="0"/>
        <c:majorTickMark val="out"/>
        <c:minorTickMark val="none"/>
        <c:tickLblPos val="nextTo"/>
        <c:txPr>
          <a:bodyPr/>
          <a:lstStyle/>
          <a:p>
            <a:pPr>
              <a:defRPr sz="980" baseline="0"/>
            </a:pPr>
            <a:endParaRPr lang="en-US"/>
          </a:p>
        </c:txPr>
        <c:crossAx val="118928128"/>
        <c:crosses val="autoZero"/>
        <c:auto val="1"/>
        <c:lblAlgn val="ctr"/>
        <c:lblOffset val="100"/>
        <c:noMultiLvlLbl val="0"/>
      </c:catAx>
      <c:valAx>
        <c:axId val="118928128"/>
        <c:scaling>
          <c:orientation val="minMax"/>
        </c:scaling>
        <c:delete val="0"/>
        <c:axPos val="l"/>
        <c:majorGridlines/>
        <c:numFmt formatCode="General" sourceLinked="1"/>
        <c:majorTickMark val="out"/>
        <c:minorTickMark val="none"/>
        <c:tickLblPos val="nextTo"/>
        <c:crossAx val="118914048"/>
        <c:crosses val="autoZero"/>
        <c:crossBetween val="between"/>
      </c:valAx>
    </c:plotArea>
    <c:legend>
      <c:legendPos val="r"/>
      <c:layout>
        <c:manualLayout>
          <c:xMode val="edge"/>
          <c:yMode val="edge"/>
          <c:x val="0.87567768016808278"/>
          <c:y val="0.18819077573756171"/>
          <c:w val="0.12320846068558679"/>
          <c:h val="0.81163850568327656"/>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165481610904445E-2"/>
          <c:y val="0.10674521265803823"/>
          <c:w val="0.80060191961677096"/>
          <c:h val="0.50065008539656697"/>
        </c:manualLayout>
      </c:layout>
      <c:barChart>
        <c:barDir val="col"/>
        <c:grouping val="clustered"/>
        <c:varyColors val="0"/>
        <c:ser>
          <c:idx val="0"/>
          <c:order val="0"/>
          <c:tx>
            <c:strRef>
              <c:f>Sheet2!$B$22:$B$23</c:f>
              <c:strCache>
                <c:ptCount val="1"/>
                <c:pt idx="0">
                  <c:v>Type of surgery = Mastectomy (%) 50-69yrs</c:v>
                </c:pt>
              </c:strCache>
            </c:strRef>
          </c:tx>
          <c:spPr>
            <a:solidFill>
              <a:srgbClr val="92D050"/>
            </a:solidFill>
          </c:spPr>
          <c:invertIfNegative val="0"/>
          <c:cat>
            <c:strRef>
              <c:f>Sheet2!$A$24:$A$39</c:f>
              <c:strCache>
                <c:ptCount val="16"/>
                <c:pt idx="0">
                  <c:v>Barts Health NHS Trust</c:v>
                </c:pt>
                <c:pt idx="1">
                  <c:v>London North West Healthcare </c:v>
                </c:pt>
                <c:pt idx="2">
                  <c:v>North Middlesex </c:v>
                </c:pt>
                <c:pt idx="3">
                  <c:v>Hillingdon Hospitals NHS </c:v>
                </c:pt>
                <c:pt idx="4">
                  <c:v>Kingston Hospital NHS </c:v>
                </c:pt>
                <c:pt idx="5">
                  <c:v>Barking, Havering &amp; Redbridge </c:v>
                </c:pt>
                <c:pt idx="6">
                  <c:v>Guys &amp; St Thomas NHS </c:v>
                </c:pt>
                <c:pt idx="7">
                  <c:v>Lewisham &amp; Greenwich </c:v>
                </c:pt>
                <c:pt idx="8">
                  <c:v>Croydon Health Services </c:v>
                </c:pt>
                <c:pt idx="9">
                  <c:v>St Georges University Hospitals</c:v>
                </c:pt>
                <c:pt idx="10">
                  <c:v>Kings College Hospital NHS </c:v>
                </c:pt>
                <c:pt idx="11">
                  <c:v>Whittington Hospital NHS Trust</c:v>
                </c:pt>
                <c:pt idx="12">
                  <c:v>Royal Marsden NHS </c:v>
                </c:pt>
                <c:pt idx="13">
                  <c:v>Chelsea &amp; Westminster Hospital </c:v>
                </c:pt>
                <c:pt idx="14">
                  <c:v>University College London </c:v>
                </c:pt>
                <c:pt idx="15">
                  <c:v>Imperial College Healthcare </c:v>
                </c:pt>
              </c:strCache>
            </c:strRef>
          </c:cat>
          <c:val>
            <c:numRef>
              <c:f>Sheet2!$B$24:$B$39</c:f>
              <c:numCache>
                <c:formatCode>General</c:formatCode>
                <c:ptCount val="16"/>
                <c:pt idx="0">
                  <c:v>21</c:v>
                </c:pt>
                <c:pt idx="1">
                  <c:v>23</c:v>
                </c:pt>
                <c:pt idx="2">
                  <c:v>15</c:v>
                </c:pt>
                <c:pt idx="3">
                  <c:v>37</c:v>
                </c:pt>
                <c:pt idx="4">
                  <c:v>28</c:v>
                </c:pt>
                <c:pt idx="5">
                  <c:v>22</c:v>
                </c:pt>
                <c:pt idx="6">
                  <c:v>33</c:v>
                </c:pt>
                <c:pt idx="7">
                  <c:v>20</c:v>
                </c:pt>
                <c:pt idx="8">
                  <c:v>19</c:v>
                </c:pt>
                <c:pt idx="9">
                  <c:v>20</c:v>
                </c:pt>
                <c:pt idx="10">
                  <c:v>19</c:v>
                </c:pt>
                <c:pt idx="11">
                  <c:v>18</c:v>
                </c:pt>
                <c:pt idx="12">
                  <c:v>22</c:v>
                </c:pt>
                <c:pt idx="13">
                  <c:v>26</c:v>
                </c:pt>
                <c:pt idx="14">
                  <c:v>40</c:v>
                </c:pt>
                <c:pt idx="15">
                  <c:v>24</c:v>
                </c:pt>
              </c:numCache>
            </c:numRef>
          </c:val>
          <c:extLst xmlns:c16r2="http://schemas.microsoft.com/office/drawing/2015/06/chart">
            <c:ext xmlns:c16="http://schemas.microsoft.com/office/drawing/2014/chart" uri="{C3380CC4-5D6E-409C-BE32-E72D297353CC}">
              <c16:uniqueId val="{00000000-E5D3-43C6-97C4-94DB237F711A}"/>
            </c:ext>
          </c:extLst>
        </c:ser>
        <c:ser>
          <c:idx val="1"/>
          <c:order val="1"/>
          <c:tx>
            <c:strRef>
              <c:f>Sheet2!$C$22:$C$23</c:f>
              <c:strCache>
                <c:ptCount val="1"/>
                <c:pt idx="0">
                  <c:v>Type of surgery = Mastectomy (%) 70+ yrs</c:v>
                </c:pt>
              </c:strCache>
            </c:strRef>
          </c:tx>
          <c:spPr>
            <a:solidFill>
              <a:schemeClr val="accent3">
                <a:lumMod val="75000"/>
              </a:schemeClr>
            </a:solidFill>
          </c:spPr>
          <c:invertIfNegative val="0"/>
          <c:cat>
            <c:strRef>
              <c:f>Sheet2!$A$24:$A$39</c:f>
              <c:strCache>
                <c:ptCount val="16"/>
                <c:pt idx="0">
                  <c:v>Barts Health NHS Trust</c:v>
                </c:pt>
                <c:pt idx="1">
                  <c:v>London North West Healthcare </c:v>
                </c:pt>
                <c:pt idx="2">
                  <c:v>North Middlesex </c:v>
                </c:pt>
                <c:pt idx="3">
                  <c:v>Hillingdon Hospitals NHS </c:v>
                </c:pt>
                <c:pt idx="4">
                  <c:v>Kingston Hospital NHS </c:v>
                </c:pt>
                <c:pt idx="5">
                  <c:v>Barking, Havering &amp; Redbridge </c:v>
                </c:pt>
                <c:pt idx="6">
                  <c:v>Guys &amp; St Thomas NHS </c:v>
                </c:pt>
                <c:pt idx="7">
                  <c:v>Lewisham &amp; Greenwich </c:v>
                </c:pt>
                <c:pt idx="8">
                  <c:v>Croydon Health Services </c:v>
                </c:pt>
                <c:pt idx="9">
                  <c:v>St Georges University Hospitals</c:v>
                </c:pt>
                <c:pt idx="10">
                  <c:v>Kings College Hospital NHS </c:v>
                </c:pt>
                <c:pt idx="11">
                  <c:v>Whittington Hospital NHS Trust</c:v>
                </c:pt>
                <c:pt idx="12">
                  <c:v>Royal Marsden NHS </c:v>
                </c:pt>
                <c:pt idx="13">
                  <c:v>Chelsea &amp; Westminster Hospital </c:v>
                </c:pt>
                <c:pt idx="14">
                  <c:v>University College London </c:v>
                </c:pt>
                <c:pt idx="15">
                  <c:v>Imperial College Healthcare </c:v>
                </c:pt>
              </c:strCache>
            </c:strRef>
          </c:cat>
          <c:val>
            <c:numRef>
              <c:f>Sheet2!$C$24:$C$39</c:f>
              <c:numCache>
                <c:formatCode>General</c:formatCode>
                <c:ptCount val="16"/>
                <c:pt idx="0">
                  <c:v>30</c:v>
                </c:pt>
                <c:pt idx="1">
                  <c:v>18</c:v>
                </c:pt>
                <c:pt idx="2">
                  <c:v>21</c:v>
                </c:pt>
                <c:pt idx="3">
                  <c:v>33</c:v>
                </c:pt>
                <c:pt idx="4">
                  <c:v>23</c:v>
                </c:pt>
                <c:pt idx="5">
                  <c:v>32</c:v>
                </c:pt>
                <c:pt idx="6">
                  <c:v>32</c:v>
                </c:pt>
                <c:pt idx="7">
                  <c:v>19</c:v>
                </c:pt>
                <c:pt idx="8">
                  <c:v>29</c:v>
                </c:pt>
                <c:pt idx="9">
                  <c:v>28</c:v>
                </c:pt>
                <c:pt idx="10">
                  <c:v>22</c:v>
                </c:pt>
                <c:pt idx="11">
                  <c:v>20</c:v>
                </c:pt>
                <c:pt idx="12">
                  <c:v>23</c:v>
                </c:pt>
                <c:pt idx="13">
                  <c:v>31</c:v>
                </c:pt>
                <c:pt idx="14">
                  <c:v>29</c:v>
                </c:pt>
                <c:pt idx="15">
                  <c:v>29</c:v>
                </c:pt>
              </c:numCache>
            </c:numRef>
          </c:val>
          <c:extLst xmlns:c16r2="http://schemas.microsoft.com/office/drawing/2015/06/chart">
            <c:ext xmlns:c16="http://schemas.microsoft.com/office/drawing/2014/chart" uri="{C3380CC4-5D6E-409C-BE32-E72D297353CC}">
              <c16:uniqueId val="{00000001-E5D3-43C6-97C4-94DB237F711A}"/>
            </c:ext>
          </c:extLst>
        </c:ser>
        <c:dLbls>
          <c:showLegendKey val="0"/>
          <c:showVal val="0"/>
          <c:showCatName val="0"/>
          <c:showSerName val="0"/>
          <c:showPercent val="0"/>
          <c:showBubbleSize val="0"/>
        </c:dLbls>
        <c:gapWidth val="150"/>
        <c:axId val="118689152"/>
        <c:axId val="118699136"/>
      </c:barChart>
      <c:catAx>
        <c:axId val="118689152"/>
        <c:scaling>
          <c:orientation val="minMax"/>
        </c:scaling>
        <c:delete val="0"/>
        <c:axPos val="b"/>
        <c:numFmt formatCode="General" sourceLinked="1"/>
        <c:majorTickMark val="out"/>
        <c:minorTickMark val="none"/>
        <c:tickLblPos val="nextTo"/>
        <c:txPr>
          <a:bodyPr/>
          <a:lstStyle/>
          <a:p>
            <a:pPr>
              <a:defRPr sz="940" baseline="0"/>
            </a:pPr>
            <a:endParaRPr lang="en-US"/>
          </a:p>
        </c:txPr>
        <c:crossAx val="118699136"/>
        <c:crosses val="autoZero"/>
        <c:auto val="1"/>
        <c:lblAlgn val="ctr"/>
        <c:lblOffset val="100"/>
        <c:noMultiLvlLbl val="0"/>
      </c:catAx>
      <c:valAx>
        <c:axId val="118699136"/>
        <c:scaling>
          <c:orientation val="minMax"/>
        </c:scaling>
        <c:delete val="0"/>
        <c:axPos val="l"/>
        <c:majorGridlines/>
        <c:numFmt formatCode="General" sourceLinked="1"/>
        <c:majorTickMark val="out"/>
        <c:minorTickMark val="none"/>
        <c:tickLblPos val="nextTo"/>
        <c:crossAx val="118689152"/>
        <c:crosses val="autoZero"/>
        <c:crossBetween val="between"/>
      </c:valAx>
    </c:plotArea>
    <c:legend>
      <c:legendPos val="r"/>
      <c:layout>
        <c:manualLayout>
          <c:xMode val="edge"/>
          <c:yMode val="edge"/>
          <c:x val="0.88191521981868359"/>
          <c:y val="0.12680361943990778"/>
          <c:w val="0.11207252656974087"/>
          <c:h val="0.86994718178297248"/>
        </c:manualLayout>
      </c:layout>
      <c:overlay val="0"/>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906936219749391E-2"/>
          <c:y val="0.10210813147163288"/>
          <c:w val="0.81775868925475226"/>
          <c:h val="0.23134497209328547"/>
        </c:manualLayout>
      </c:layout>
      <c:barChart>
        <c:barDir val="col"/>
        <c:grouping val="clustered"/>
        <c:varyColors val="0"/>
        <c:ser>
          <c:idx val="0"/>
          <c:order val="0"/>
          <c:tx>
            <c:strRef>
              <c:f>[NABCOP_Annual_Report_2019_NHS_Organisation_Data_Viewer_LIVE_16052019.xlsx]Sheet2!$C$10</c:f>
              <c:strCache>
                <c:ptCount val="1"/>
                <c:pt idx="0">
                  <c:v>50-69yrs</c:v>
                </c:pt>
              </c:strCache>
            </c:strRef>
          </c:tx>
          <c:spPr>
            <a:solidFill>
              <a:schemeClr val="bg2"/>
            </a:solidFill>
          </c:spPr>
          <c:invertIfNegative val="0"/>
          <c:cat>
            <c:multiLvlStrRef>
              <c:f>[NABCOP_Annual_Report_2019_NHS_Organisation_Data_Viewer_LIVE_16052019.xlsx]Sheet2!$A$11:$B$27</c:f>
              <c:multiLvlStrCache>
                <c:ptCount val="17"/>
                <c:lvl>
                  <c:pt idx="0">
                    <c:v>Barts Health NHS Trust</c:v>
                  </c:pt>
                  <c:pt idx="1">
                    <c:v>Royal Free London NHS Foundation Trust</c:v>
                  </c:pt>
                  <c:pt idx="2">
                    <c:v>North Middlesex University Hospital NHS Trust</c:v>
                  </c:pt>
                  <c:pt idx="3">
                    <c:v>Barking, Havering &amp; Redbridge University Hospitals NHS Trust</c:v>
                  </c:pt>
                  <c:pt idx="4">
                    <c:v>Whittington Hospital NHS Trust</c:v>
                  </c:pt>
                  <c:pt idx="5">
                    <c:v>University College London Hospitals NHS Foundation Trust</c:v>
                  </c:pt>
                  <c:pt idx="6">
                    <c:v>Guys &amp; St Thomas NHS Foundation Trust</c:v>
                  </c:pt>
                  <c:pt idx="7">
                    <c:v>Lewisham &amp; Greenwich NHS Trust</c:v>
                  </c:pt>
                  <c:pt idx="8">
                    <c:v>Kings College Hospital NHS Foundation Trust</c:v>
                  </c:pt>
                  <c:pt idx="9">
                    <c:v>London North West Healthcare NHS Trust</c:v>
                  </c:pt>
                  <c:pt idx="10">
                    <c:v>Hillingdon Hospitals NHS Foundation Trust</c:v>
                  </c:pt>
                  <c:pt idx="11">
                    <c:v>Kingston Hospital NHS Foundation Trust</c:v>
                  </c:pt>
                  <c:pt idx="12">
                    <c:v>Croydon Health Services NHS Trust</c:v>
                  </c:pt>
                  <c:pt idx="13">
                    <c:v>St Georges University Hospitals NHS Foundation Trust</c:v>
                  </c:pt>
                  <c:pt idx="14">
                    <c:v>Royal Marsden NHS Foundation Trust</c:v>
                  </c:pt>
                  <c:pt idx="15">
                    <c:v>Chelsea &amp; Westminster Hospital NHS Foundation Trust</c:v>
                  </c:pt>
                  <c:pt idx="16">
                    <c:v>Imperial College Healthcare NHS Trust</c:v>
                  </c:pt>
                </c:lvl>
                <c:lvl>
                  <c:pt idx="0">
                    <c:v>North Central and East London</c:v>
                  </c:pt>
                  <c:pt idx="1">
                    <c:v>North Central and East London</c:v>
                  </c:pt>
                  <c:pt idx="2">
                    <c:v>North Central and East London</c:v>
                  </c:pt>
                  <c:pt idx="3">
                    <c:v>North Central and East London</c:v>
                  </c:pt>
                  <c:pt idx="4">
                    <c:v>North Central and East London</c:v>
                  </c:pt>
                  <c:pt idx="5">
                    <c:v>North Central and East London</c:v>
                  </c:pt>
                  <c:pt idx="6">
                    <c:v>South East London</c:v>
                  </c:pt>
                  <c:pt idx="7">
                    <c:v>South East London</c:v>
                  </c:pt>
                  <c:pt idx="8">
                    <c:v>South East London</c:v>
                  </c:pt>
                  <c:pt idx="9">
                    <c:v>West London</c:v>
                  </c:pt>
                  <c:pt idx="10">
                    <c:v>West London</c:v>
                  </c:pt>
                  <c:pt idx="11">
                    <c:v>West London</c:v>
                  </c:pt>
                  <c:pt idx="12">
                    <c:v>West London</c:v>
                  </c:pt>
                  <c:pt idx="13">
                    <c:v>West London</c:v>
                  </c:pt>
                  <c:pt idx="14">
                    <c:v>West London</c:v>
                  </c:pt>
                  <c:pt idx="15">
                    <c:v>West London</c:v>
                  </c:pt>
                  <c:pt idx="16">
                    <c:v>West London</c:v>
                  </c:pt>
                </c:lvl>
              </c:multiLvlStrCache>
            </c:multiLvlStrRef>
          </c:cat>
          <c:val>
            <c:numRef>
              <c:f>[NABCOP_Annual_Report_2019_NHS_Organisation_Data_Viewer_LIVE_16052019.xlsx]Sheet2!$C$11:$C$27</c:f>
              <c:numCache>
                <c:formatCode>0</c:formatCode>
                <c:ptCount val="17"/>
                <c:pt idx="0">
                  <c:v>93</c:v>
                </c:pt>
                <c:pt idx="1">
                  <c:v>65</c:v>
                </c:pt>
                <c:pt idx="2">
                  <c:v>84</c:v>
                </c:pt>
                <c:pt idx="3">
                  <c:v>97</c:v>
                </c:pt>
                <c:pt idx="4">
                  <c:v>100</c:v>
                </c:pt>
                <c:pt idx="5">
                  <c:v>94</c:v>
                </c:pt>
                <c:pt idx="6">
                  <c:v>92</c:v>
                </c:pt>
                <c:pt idx="7">
                  <c:v>100</c:v>
                </c:pt>
                <c:pt idx="8">
                  <c:v>99</c:v>
                </c:pt>
                <c:pt idx="9">
                  <c:v>98</c:v>
                </c:pt>
                <c:pt idx="10">
                  <c:v>70</c:v>
                </c:pt>
                <c:pt idx="11">
                  <c:v>100</c:v>
                </c:pt>
                <c:pt idx="12">
                  <c:v>100</c:v>
                </c:pt>
                <c:pt idx="13">
                  <c:v>99</c:v>
                </c:pt>
                <c:pt idx="14">
                  <c:v>93</c:v>
                </c:pt>
                <c:pt idx="15">
                  <c:v>67</c:v>
                </c:pt>
                <c:pt idx="16">
                  <c:v>99</c:v>
                </c:pt>
              </c:numCache>
            </c:numRef>
          </c:val>
          <c:extLst xmlns:c16r2="http://schemas.microsoft.com/office/drawing/2015/06/chart">
            <c:ext xmlns:c16="http://schemas.microsoft.com/office/drawing/2014/chart" uri="{C3380CC4-5D6E-409C-BE32-E72D297353CC}">
              <c16:uniqueId val="{00000000-5965-4FEC-8D45-487F1B77432D}"/>
            </c:ext>
          </c:extLst>
        </c:ser>
        <c:ser>
          <c:idx val="1"/>
          <c:order val="1"/>
          <c:tx>
            <c:strRef>
              <c:f>[NABCOP_Annual_Report_2019_NHS_Organisation_Data_Viewer_LIVE_16052019.xlsx]Sheet2!$D$10</c:f>
              <c:strCache>
                <c:ptCount val="1"/>
                <c:pt idx="0">
                  <c:v>70+yrs</c:v>
                </c:pt>
              </c:strCache>
            </c:strRef>
          </c:tx>
          <c:spPr>
            <a:solidFill>
              <a:schemeClr val="accent3">
                <a:lumMod val="75000"/>
              </a:schemeClr>
            </a:solidFill>
          </c:spPr>
          <c:invertIfNegative val="0"/>
          <c:cat>
            <c:multiLvlStrRef>
              <c:f>[NABCOP_Annual_Report_2019_NHS_Organisation_Data_Viewer_LIVE_16052019.xlsx]Sheet2!$A$11:$B$27</c:f>
              <c:multiLvlStrCache>
                <c:ptCount val="17"/>
                <c:lvl>
                  <c:pt idx="0">
                    <c:v>Barts Health NHS Trust</c:v>
                  </c:pt>
                  <c:pt idx="1">
                    <c:v>Royal Free London NHS Foundation Trust</c:v>
                  </c:pt>
                  <c:pt idx="2">
                    <c:v>North Middlesex University Hospital NHS Trust</c:v>
                  </c:pt>
                  <c:pt idx="3">
                    <c:v>Barking, Havering &amp; Redbridge University Hospitals NHS Trust</c:v>
                  </c:pt>
                  <c:pt idx="4">
                    <c:v>Whittington Hospital NHS Trust</c:v>
                  </c:pt>
                  <c:pt idx="5">
                    <c:v>University College London Hospitals NHS Foundation Trust</c:v>
                  </c:pt>
                  <c:pt idx="6">
                    <c:v>Guys &amp; St Thomas NHS Foundation Trust</c:v>
                  </c:pt>
                  <c:pt idx="7">
                    <c:v>Lewisham &amp; Greenwich NHS Trust</c:v>
                  </c:pt>
                  <c:pt idx="8">
                    <c:v>Kings College Hospital NHS Foundation Trust</c:v>
                  </c:pt>
                  <c:pt idx="9">
                    <c:v>London North West Healthcare NHS Trust</c:v>
                  </c:pt>
                  <c:pt idx="10">
                    <c:v>Hillingdon Hospitals NHS Foundation Trust</c:v>
                  </c:pt>
                  <c:pt idx="11">
                    <c:v>Kingston Hospital NHS Foundation Trust</c:v>
                  </c:pt>
                  <c:pt idx="12">
                    <c:v>Croydon Health Services NHS Trust</c:v>
                  </c:pt>
                  <c:pt idx="13">
                    <c:v>St Georges University Hospitals NHS Foundation Trust</c:v>
                  </c:pt>
                  <c:pt idx="14">
                    <c:v>Royal Marsden NHS Foundation Trust</c:v>
                  </c:pt>
                  <c:pt idx="15">
                    <c:v>Chelsea &amp; Westminster Hospital NHS Foundation Trust</c:v>
                  </c:pt>
                  <c:pt idx="16">
                    <c:v>Imperial College Healthcare NHS Trust</c:v>
                  </c:pt>
                </c:lvl>
                <c:lvl>
                  <c:pt idx="0">
                    <c:v>North Central and East London</c:v>
                  </c:pt>
                  <c:pt idx="1">
                    <c:v>North Central and East London</c:v>
                  </c:pt>
                  <c:pt idx="2">
                    <c:v>North Central and East London</c:v>
                  </c:pt>
                  <c:pt idx="3">
                    <c:v>North Central and East London</c:v>
                  </c:pt>
                  <c:pt idx="4">
                    <c:v>North Central and East London</c:v>
                  </c:pt>
                  <c:pt idx="5">
                    <c:v>North Central and East London</c:v>
                  </c:pt>
                  <c:pt idx="6">
                    <c:v>South East London</c:v>
                  </c:pt>
                  <c:pt idx="7">
                    <c:v>South East London</c:v>
                  </c:pt>
                  <c:pt idx="8">
                    <c:v>South East London</c:v>
                  </c:pt>
                  <c:pt idx="9">
                    <c:v>West London</c:v>
                  </c:pt>
                  <c:pt idx="10">
                    <c:v>West London</c:v>
                  </c:pt>
                  <c:pt idx="11">
                    <c:v>West London</c:v>
                  </c:pt>
                  <c:pt idx="12">
                    <c:v>West London</c:v>
                  </c:pt>
                  <c:pt idx="13">
                    <c:v>West London</c:v>
                  </c:pt>
                  <c:pt idx="14">
                    <c:v>West London</c:v>
                  </c:pt>
                  <c:pt idx="15">
                    <c:v>West London</c:v>
                  </c:pt>
                  <c:pt idx="16">
                    <c:v>West London</c:v>
                  </c:pt>
                </c:lvl>
              </c:multiLvlStrCache>
            </c:multiLvlStrRef>
          </c:cat>
          <c:val>
            <c:numRef>
              <c:f>[NABCOP_Annual_Report_2019_NHS_Organisation_Data_Viewer_LIVE_16052019.xlsx]Sheet2!$D$11:$D$27</c:f>
              <c:numCache>
                <c:formatCode>0</c:formatCode>
                <c:ptCount val="17"/>
                <c:pt idx="0">
                  <c:v>100</c:v>
                </c:pt>
                <c:pt idx="1">
                  <c:v>47</c:v>
                </c:pt>
                <c:pt idx="2">
                  <c:v>75</c:v>
                </c:pt>
                <c:pt idx="3">
                  <c:v>100</c:v>
                </c:pt>
                <c:pt idx="4">
                  <c:v>100</c:v>
                </c:pt>
                <c:pt idx="5">
                  <c:v>100</c:v>
                </c:pt>
                <c:pt idx="6">
                  <c:v>88</c:v>
                </c:pt>
                <c:pt idx="7">
                  <c:v>82</c:v>
                </c:pt>
                <c:pt idx="8">
                  <c:v>99</c:v>
                </c:pt>
                <c:pt idx="9">
                  <c:v>93</c:v>
                </c:pt>
                <c:pt idx="10">
                  <c:v>93</c:v>
                </c:pt>
                <c:pt idx="11">
                  <c:v>100</c:v>
                </c:pt>
                <c:pt idx="12">
                  <c:v>100</c:v>
                </c:pt>
                <c:pt idx="13">
                  <c:v>97</c:v>
                </c:pt>
                <c:pt idx="14">
                  <c:v>100</c:v>
                </c:pt>
                <c:pt idx="15">
                  <c:v>56</c:v>
                </c:pt>
                <c:pt idx="16">
                  <c:v>99</c:v>
                </c:pt>
              </c:numCache>
            </c:numRef>
          </c:val>
          <c:extLst xmlns:c16r2="http://schemas.microsoft.com/office/drawing/2015/06/chart">
            <c:ext xmlns:c16="http://schemas.microsoft.com/office/drawing/2014/chart" uri="{C3380CC4-5D6E-409C-BE32-E72D297353CC}">
              <c16:uniqueId val="{00000001-5965-4FEC-8D45-487F1B77432D}"/>
            </c:ext>
          </c:extLst>
        </c:ser>
        <c:dLbls>
          <c:showLegendKey val="0"/>
          <c:showVal val="0"/>
          <c:showCatName val="0"/>
          <c:showSerName val="0"/>
          <c:showPercent val="0"/>
          <c:showBubbleSize val="0"/>
        </c:dLbls>
        <c:gapWidth val="150"/>
        <c:axId val="125006208"/>
        <c:axId val="125007744"/>
      </c:barChart>
      <c:catAx>
        <c:axId val="125006208"/>
        <c:scaling>
          <c:orientation val="minMax"/>
        </c:scaling>
        <c:delete val="0"/>
        <c:axPos val="b"/>
        <c:numFmt formatCode="General" sourceLinked="0"/>
        <c:majorTickMark val="out"/>
        <c:minorTickMark val="none"/>
        <c:tickLblPos val="nextTo"/>
        <c:txPr>
          <a:bodyPr/>
          <a:lstStyle/>
          <a:p>
            <a:pPr>
              <a:defRPr sz="1000" baseline="0"/>
            </a:pPr>
            <a:endParaRPr lang="en-US"/>
          </a:p>
        </c:txPr>
        <c:crossAx val="125007744"/>
        <c:crosses val="autoZero"/>
        <c:auto val="1"/>
        <c:lblAlgn val="ctr"/>
        <c:lblOffset val="100"/>
        <c:noMultiLvlLbl val="0"/>
      </c:catAx>
      <c:valAx>
        <c:axId val="125007744"/>
        <c:scaling>
          <c:orientation val="minMax"/>
        </c:scaling>
        <c:delete val="0"/>
        <c:axPos val="l"/>
        <c:majorGridlines/>
        <c:numFmt formatCode="0" sourceLinked="1"/>
        <c:majorTickMark val="out"/>
        <c:minorTickMark val="none"/>
        <c:tickLblPos val="nextTo"/>
        <c:crossAx val="125006208"/>
        <c:crosses val="autoZero"/>
        <c:crossBetween val="between"/>
      </c:valAx>
    </c:plotArea>
    <c:legend>
      <c:legendPos val="r"/>
      <c:layout>
        <c:manualLayout>
          <c:xMode val="edge"/>
          <c:yMode val="edge"/>
          <c:x val="0.91042251239535543"/>
          <c:y val="0.28931485211320607"/>
          <c:w val="8.0760441315151546E-2"/>
          <c:h val="0.25922433349699497"/>
        </c:manualLayout>
      </c:layout>
      <c:overlay val="0"/>
    </c:legend>
    <c:plotVisOnly val="1"/>
    <c:dispBlanksAs val="gap"/>
    <c:showDLblsOverMax val="0"/>
  </c:chart>
  <c:txPr>
    <a:bodyPr/>
    <a:lstStyle/>
    <a:p>
      <a:pPr>
        <a:defRPr sz="1060" baseline="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stockChart>
        <c:ser>
          <c:idx val="0"/>
          <c:order val="0"/>
          <c:tx>
            <c:strRef>
              <c:f>'Breast 5 year STP'!$F$1</c:f>
              <c:strCache>
                <c:ptCount val="1"/>
                <c:pt idx="0">
                  <c:v>Higher</c:v>
                </c:pt>
              </c:strCache>
            </c:strRef>
          </c:tx>
          <c:spPr>
            <a:ln w="28575">
              <a:noFill/>
            </a:ln>
          </c:spPr>
          <c:marker>
            <c:symbol val="none"/>
          </c:marker>
          <c:cat>
            <c:strRef>
              <c:f>'Breast 5 year STP'!$E$2:$E$8</c:f>
              <c:strCache>
                <c:ptCount val="7"/>
                <c:pt idx="0">
                  <c:v>Hertfordshire and West Essex</c:v>
                </c:pt>
                <c:pt idx="1">
                  <c:v>North West London</c:v>
                </c:pt>
                <c:pt idx="2">
                  <c:v>North Central London</c:v>
                </c:pt>
                <c:pt idx="3">
                  <c:v>North East London</c:v>
                </c:pt>
                <c:pt idx="4">
                  <c:v>South East London</c:v>
                </c:pt>
                <c:pt idx="5">
                  <c:v>South West London</c:v>
                </c:pt>
                <c:pt idx="6">
                  <c:v>England</c:v>
                </c:pt>
              </c:strCache>
            </c:strRef>
          </c:cat>
          <c:val>
            <c:numRef>
              <c:f>'Breast 5 year STP'!$F$2:$F$8</c:f>
              <c:numCache>
                <c:formatCode>0.0</c:formatCode>
                <c:ptCount val="7"/>
                <c:pt idx="0">
                  <c:v>88.1</c:v>
                </c:pt>
                <c:pt idx="1">
                  <c:v>86.3</c:v>
                </c:pt>
                <c:pt idx="2">
                  <c:v>85.5</c:v>
                </c:pt>
                <c:pt idx="3">
                  <c:v>86.2</c:v>
                </c:pt>
                <c:pt idx="4">
                  <c:v>88.3</c:v>
                </c:pt>
                <c:pt idx="5">
                  <c:v>89</c:v>
                </c:pt>
                <c:pt idx="6">
                  <c:v>85.7</c:v>
                </c:pt>
              </c:numCache>
            </c:numRef>
          </c:val>
          <c:smooth val="0"/>
          <c:extLst xmlns:c16r2="http://schemas.microsoft.com/office/drawing/2015/06/chart">
            <c:ext xmlns:c16="http://schemas.microsoft.com/office/drawing/2014/chart" uri="{C3380CC4-5D6E-409C-BE32-E72D297353CC}">
              <c16:uniqueId val="{00000000-8C23-4DBA-B596-81E8E6441F47}"/>
            </c:ext>
          </c:extLst>
        </c:ser>
        <c:ser>
          <c:idx val="1"/>
          <c:order val="1"/>
          <c:tx>
            <c:strRef>
              <c:f>'Breast 5 year STP'!$G$1</c:f>
              <c:strCache>
                <c:ptCount val="1"/>
                <c:pt idx="0">
                  <c:v>Lower</c:v>
                </c:pt>
              </c:strCache>
            </c:strRef>
          </c:tx>
          <c:spPr>
            <a:ln w="28575">
              <a:noFill/>
            </a:ln>
          </c:spPr>
          <c:marker>
            <c:symbol val="none"/>
          </c:marker>
          <c:cat>
            <c:strRef>
              <c:f>'Breast 5 year STP'!$E$2:$E$8</c:f>
              <c:strCache>
                <c:ptCount val="7"/>
                <c:pt idx="0">
                  <c:v>Hertfordshire and West Essex</c:v>
                </c:pt>
                <c:pt idx="1">
                  <c:v>North West London</c:v>
                </c:pt>
                <c:pt idx="2">
                  <c:v>North Central London</c:v>
                </c:pt>
                <c:pt idx="3">
                  <c:v>North East London</c:v>
                </c:pt>
                <c:pt idx="4">
                  <c:v>South East London</c:v>
                </c:pt>
                <c:pt idx="5">
                  <c:v>South West London</c:v>
                </c:pt>
                <c:pt idx="6">
                  <c:v>England</c:v>
                </c:pt>
              </c:strCache>
            </c:strRef>
          </c:cat>
          <c:val>
            <c:numRef>
              <c:f>'Breast 5 year STP'!$G$2:$G$8</c:f>
              <c:numCache>
                <c:formatCode>0.0</c:formatCode>
                <c:ptCount val="7"/>
                <c:pt idx="0">
                  <c:v>83.5</c:v>
                </c:pt>
                <c:pt idx="1">
                  <c:v>81.400000000000006</c:v>
                </c:pt>
                <c:pt idx="2">
                  <c:v>78.400000000000006</c:v>
                </c:pt>
                <c:pt idx="3">
                  <c:v>80.599999999999994</c:v>
                </c:pt>
                <c:pt idx="4">
                  <c:v>83.4</c:v>
                </c:pt>
                <c:pt idx="5">
                  <c:v>83.7</c:v>
                </c:pt>
                <c:pt idx="6">
                  <c:v>84.8</c:v>
                </c:pt>
              </c:numCache>
            </c:numRef>
          </c:val>
          <c:smooth val="0"/>
          <c:extLst xmlns:c16r2="http://schemas.microsoft.com/office/drawing/2015/06/chart">
            <c:ext xmlns:c16="http://schemas.microsoft.com/office/drawing/2014/chart" uri="{C3380CC4-5D6E-409C-BE32-E72D297353CC}">
              <c16:uniqueId val="{00000001-8C23-4DBA-B596-81E8E6441F47}"/>
            </c:ext>
          </c:extLst>
        </c:ser>
        <c:ser>
          <c:idx val="2"/>
          <c:order val="2"/>
          <c:tx>
            <c:strRef>
              <c:f>'Breast 5 year STP'!$H$1</c:f>
              <c:strCache>
                <c:ptCount val="1"/>
                <c:pt idx="0">
                  <c:v>Actual</c:v>
                </c:pt>
              </c:strCache>
            </c:strRef>
          </c:tx>
          <c:spPr>
            <a:ln w="28575">
              <a:noFill/>
            </a:ln>
          </c:spPr>
          <c:cat>
            <c:strRef>
              <c:f>'Breast 5 year STP'!$E$2:$E$8</c:f>
              <c:strCache>
                <c:ptCount val="7"/>
                <c:pt idx="0">
                  <c:v>Hertfordshire and West Essex</c:v>
                </c:pt>
                <c:pt idx="1">
                  <c:v>North West London</c:v>
                </c:pt>
                <c:pt idx="2">
                  <c:v>North Central London</c:v>
                </c:pt>
                <c:pt idx="3">
                  <c:v>North East London</c:v>
                </c:pt>
                <c:pt idx="4">
                  <c:v>South East London</c:v>
                </c:pt>
                <c:pt idx="5">
                  <c:v>South West London</c:v>
                </c:pt>
                <c:pt idx="6">
                  <c:v>England</c:v>
                </c:pt>
              </c:strCache>
            </c:strRef>
          </c:cat>
          <c:val>
            <c:numRef>
              <c:f>'Breast 5 year STP'!$H$2:$H$8</c:f>
              <c:numCache>
                <c:formatCode>0.0</c:formatCode>
                <c:ptCount val="7"/>
                <c:pt idx="0">
                  <c:v>85.8</c:v>
                </c:pt>
                <c:pt idx="1">
                  <c:v>83.8</c:v>
                </c:pt>
                <c:pt idx="2">
                  <c:v>81.900000000000006</c:v>
                </c:pt>
                <c:pt idx="3">
                  <c:v>83.4</c:v>
                </c:pt>
                <c:pt idx="4">
                  <c:v>85.8</c:v>
                </c:pt>
                <c:pt idx="5">
                  <c:v>86.3</c:v>
                </c:pt>
                <c:pt idx="6">
                  <c:v>85.3</c:v>
                </c:pt>
              </c:numCache>
            </c:numRef>
          </c:val>
          <c:smooth val="0"/>
          <c:extLst xmlns:c16r2="http://schemas.microsoft.com/office/drawing/2015/06/chart">
            <c:ext xmlns:c16="http://schemas.microsoft.com/office/drawing/2014/chart" uri="{C3380CC4-5D6E-409C-BE32-E72D297353CC}">
              <c16:uniqueId val="{00000002-8C23-4DBA-B596-81E8E6441F47}"/>
            </c:ext>
          </c:extLst>
        </c:ser>
        <c:dLbls>
          <c:showLegendKey val="0"/>
          <c:showVal val="0"/>
          <c:showCatName val="0"/>
          <c:showSerName val="0"/>
          <c:showPercent val="0"/>
          <c:showBubbleSize val="0"/>
        </c:dLbls>
        <c:hiLowLines/>
        <c:axId val="125825408"/>
        <c:axId val="125826944"/>
      </c:stockChart>
      <c:catAx>
        <c:axId val="125825408"/>
        <c:scaling>
          <c:orientation val="minMax"/>
        </c:scaling>
        <c:delete val="0"/>
        <c:axPos val="b"/>
        <c:numFmt formatCode="General" sourceLinked="0"/>
        <c:majorTickMark val="out"/>
        <c:minorTickMark val="none"/>
        <c:tickLblPos val="nextTo"/>
        <c:txPr>
          <a:bodyPr/>
          <a:lstStyle/>
          <a:p>
            <a:pPr>
              <a:defRPr sz="1510" baseline="0"/>
            </a:pPr>
            <a:endParaRPr lang="en-US"/>
          </a:p>
        </c:txPr>
        <c:crossAx val="125826944"/>
        <c:crosses val="autoZero"/>
        <c:auto val="1"/>
        <c:lblAlgn val="ctr"/>
        <c:lblOffset val="100"/>
        <c:noMultiLvlLbl val="0"/>
      </c:catAx>
      <c:valAx>
        <c:axId val="125826944"/>
        <c:scaling>
          <c:orientation val="minMax"/>
        </c:scaling>
        <c:delete val="0"/>
        <c:axPos val="l"/>
        <c:majorGridlines/>
        <c:numFmt formatCode="0.0" sourceLinked="1"/>
        <c:majorTickMark val="out"/>
        <c:minorTickMark val="none"/>
        <c:tickLblPos val="nextTo"/>
        <c:crossAx val="1258254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stockChart>
        <c:ser>
          <c:idx val="0"/>
          <c:order val="0"/>
          <c:spPr>
            <a:ln w="28575">
              <a:noFill/>
            </a:ln>
          </c:spPr>
          <c:marker>
            <c:symbol val="none"/>
          </c:marker>
          <c:cat>
            <c:multiLvlStrRef>
              <c:f>'Colorectal and lung 5 year STP'!$E$2:$F$8</c:f>
              <c:multiLvlStrCache>
                <c:ptCount val="7"/>
                <c:lvl>
                  <c:pt idx="0">
                    <c:v>Hertfordshire and West Essex</c:v>
                  </c:pt>
                  <c:pt idx="1">
                    <c:v>North West London</c:v>
                  </c:pt>
                  <c:pt idx="2">
                    <c:v>North Central London</c:v>
                  </c:pt>
                  <c:pt idx="3">
                    <c:v>North East London</c:v>
                  </c:pt>
                  <c:pt idx="4">
                    <c:v>South East London</c:v>
                  </c:pt>
                  <c:pt idx="5">
                    <c:v>South West London</c:v>
                  </c:pt>
                  <c:pt idx="6">
                    <c:v>England</c:v>
                  </c:pt>
                </c:lvl>
                <c:lvl>
                  <c:pt idx="0">
                    <c:v>Colorectal</c:v>
                  </c:pt>
                  <c:pt idx="1">
                    <c:v>Colorectal</c:v>
                  </c:pt>
                  <c:pt idx="2">
                    <c:v>Colorectal</c:v>
                  </c:pt>
                  <c:pt idx="3">
                    <c:v>Colorectal</c:v>
                  </c:pt>
                  <c:pt idx="4">
                    <c:v>Colorectal</c:v>
                  </c:pt>
                  <c:pt idx="5">
                    <c:v>Colorectal</c:v>
                  </c:pt>
                  <c:pt idx="6">
                    <c:v>Colorectal</c:v>
                  </c:pt>
                </c:lvl>
              </c:multiLvlStrCache>
            </c:multiLvlStrRef>
          </c:cat>
          <c:val>
            <c:numRef>
              <c:f>'Colorectal and lung 5 year STP'!$G$2:$G$8</c:f>
              <c:numCache>
                <c:formatCode>0.0</c:formatCode>
                <c:ptCount val="7"/>
                <c:pt idx="0">
                  <c:v>62.3</c:v>
                </c:pt>
                <c:pt idx="1">
                  <c:v>64.400000000000006</c:v>
                </c:pt>
                <c:pt idx="2">
                  <c:v>62.8</c:v>
                </c:pt>
                <c:pt idx="3">
                  <c:v>59</c:v>
                </c:pt>
                <c:pt idx="4">
                  <c:v>60.4</c:v>
                </c:pt>
                <c:pt idx="5">
                  <c:v>62.3</c:v>
                </c:pt>
                <c:pt idx="6">
                  <c:v>59.4</c:v>
                </c:pt>
              </c:numCache>
            </c:numRef>
          </c:val>
          <c:smooth val="0"/>
          <c:extLst xmlns:c16r2="http://schemas.microsoft.com/office/drawing/2015/06/chart">
            <c:ext xmlns:c16="http://schemas.microsoft.com/office/drawing/2014/chart" uri="{C3380CC4-5D6E-409C-BE32-E72D297353CC}">
              <c16:uniqueId val="{00000000-740D-43C6-84B7-61E7959CAE3F}"/>
            </c:ext>
          </c:extLst>
        </c:ser>
        <c:ser>
          <c:idx val="1"/>
          <c:order val="1"/>
          <c:spPr>
            <a:ln w="28575">
              <a:noFill/>
            </a:ln>
          </c:spPr>
          <c:marker>
            <c:symbol val="none"/>
          </c:marker>
          <c:cat>
            <c:multiLvlStrRef>
              <c:f>'Colorectal and lung 5 year STP'!$E$2:$F$8</c:f>
              <c:multiLvlStrCache>
                <c:ptCount val="7"/>
                <c:lvl>
                  <c:pt idx="0">
                    <c:v>Hertfordshire and West Essex</c:v>
                  </c:pt>
                  <c:pt idx="1">
                    <c:v>North West London</c:v>
                  </c:pt>
                  <c:pt idx="2">
                    <c:v>North Central London</c:v>
                  </c:pt>
                  <c:pt idx="3">
                    <c:v>North East London</c:v>
                  </c:pt>
                  <c:pt idx="4">
                    <c:v>South East London</c:v>
                  </c:pt>
                  <c:pt idx="5">
                    <c:v>South West London</c:v>
                  </c:pt>
                  <c:pt idx="6">
                    <c:v>England</c:v>
                  </c:pt>
                </c:lvl>
                <c:lvl>
                  <c:pt idx="0">
                    <c:v>Colorectal</c:v>
                  </c:pt>
                  <c:pt idx="1">
                    <c:v>Colorectal</c:v>
                  </c:pt>
                  <c:pt idx="2">
                    <c:v>Colorectal</c:v>
                  </c:pt>
                  <c:pt idx="3">
                    <c:v>Colorectal</c:v>
                  </c:pt>
                  <c:pt idx="4">
                    <c:v>Colorectal</c:v>
                  </c:pt>
                  <c:pt idx="5">
                    <c:v>Colorectal</c:v>
                  </c:pt>
                  <c:pt idx="6">
                    <c:v>Colorectal</c:v>
                  </c:pt>
                </c:lvl>
              </c:multiLvlStrCache>
            </c:multiLvlStrRef>
          </c:cat>
          <c:val>
            <c:numRef>
              <c:f>'Colorectal and lung 5 year STP'!$H$2:$H$8</c:f>
              <c:numCache>
                <c:formatCode>0.0</c:formatCode>
                <c:ptCount val="7"/>
                <c:pt idx="0">
                  <c:v>57.7</c:v>
                </c:pt>
                <c:pt idx="1">
                  <c:v>59.7</c:v>
                </c:pt>
                <c:pt idx="2">
                  <c:v>56.8</c:v>
                </c:pt>
                <c:pt idx="3">
                  <c:v>53.7</c:v>
                </c:pt>
                <c:pt idx="4">
                  <c:v>55.3</c:v>
                </c:pt>
                <c:pt idx="5">
                  <c:v>57.1</c:v>
                </c:pt>
                <c:pt idx="6">
                  <c:v>58.7</c:v>
                </c:pt>
              </c:numCache>
            </c:numRef>
          </c:val>
          <c:smooth val="0"/>
          <c:extLst xmlns:c16r2="http://schemas.microsoft.com/office/drawing/2015/06/chart">
            <c:ext xmlns:c16="http://schemas.microsoft.com/office/drawing/2014/chart" uri="{C3380CC4-5D6E-409C-BE32-E72D297353CC}">
              <c16:uniqueId val="{00000001-740D-43C6-84B7-61E7959CAE3F}"/>
            </c:ext>
          </c:extLst>
        </c:ser>
        <c:ser>
          <c:idx val="2"/>
          <c:order val="2"/>
          <c:spPr>
            <a:ln w="28575">
              <a:noFill/>
            </a:ln>
          </c:spPr>
          <c:cat>
            <c:multiLvlStrRef>
              <c:f>'Colorectal and lung 5 year STP'!$E$2:$F$8</c:f>
              <c:multiLvlStrCache>
                <c:ptCount val="7"/>
                <c:lvl>
                  <c:pt idx="0">
                    <c:v>Hertfordshire and West Essex</c:v>
                  </c:pt>
                  <c:pt idx="1">
                    <c:v>North West London</c:v>
                  </c:pt>
                  <c:pt idx="2">
                    <c:v>North Central London</c:v>
                  </c:pt>
                  <c:pt idx="3">
                    <c:v>North East London</c:v>
                  </c:pt>
                  <c:pt idx="4">
                    <c:v>South East London</c:v>
                  </c:pt>
                  <c:pt idx="5">
                    <c:v>South West London</c:v>
                  </c:pt>
                  <c:pt idx="6">
                    <c:v>England</c:v>
                  </c:pt>
                </c:lvl>
                <c:lvl>
                  <c:pt idx="0">
                    <c:v>Colorectal</c:v>
                  </c:pt>
                  <c:pt idx="1">
                    <c:v>Colorectal</c:v>
                  </c:pt>
                  <c:pt idx="2">
                    <c:v>Colorectal</c:v>
                  </c:pt>
                  <c:pt idx="3">
                    <c:v>Colorectal</c:v>
                  </c:pt>
                  <c:pt idx="4">
                    <c:v>Colorectal</c:v>
                  </c:pt>
                  <c:pt idx="5">
                    <c:v>Colorectal</c:v>
                  </c:pt>
                  <c:pt idx="6">
                    <c:v>Colorectal</c:v>
                  </c:pt>
                </c:lvl>
              </c:multiLvlStrCache>
            </c:multiLvlStrRef>
          </c:cat>
          <c:val>
            <c:numRef>
              <c:f>'Colorectal and lung 5 year STP'!$I$2:$I$8</c:f>
              <c:numCache>
                <c:formatCode>0.0</c:formatCode>
                <c:ptCount val="7"/>
                <c:pt idx="0">
                  <c:v>60</c:v>
                </c:pt>
                <c:pt idx="1">
                  <c:v>62</c:v>
                </c:pt>
                <c:pt idx="2">
                  <c:v>59.7</c:v>
                </c:pt>
                <c:pt idx="3">
                  <c:v>56.3</c:v>
                </c:pt>
                <c:pt idx="4">
                  <c:v>57.8</c:v>
                </c:pt>
                <c:pt idx="5">
                  <c:v>59.7</c:v>
                </c:pt>
                <c:pt idx="6">
                  <c:v>59.1</c:v>
                </c:pt>
              </c:numCache>
            </c:numRef>
          </c:val>
          <c:smooth val="0"/>
          <c:extLst xmlns:c16r2="http://schemas.microsoft.com/office/drawing/2015/06/chart">
            <c:ext xmlns:c16="http://schemas.microsoft.com/office/drawing/2014/chart" uri="{C3380CC4-5D6E-409C-BE32-E72D297353CC}">
              <c16:uniqueId val="{00000002-740D-43C6-84B7-61E7959CAE3F}"/>
            </c:ext>
          </c:extLst>
        </c:ser>
        <c:dLbls>
          <c:showLegendKey val="0"/>
          <c:showVal val="0"/>
          <c:showCatName val="0"/>
          <c:showSerName val="0"/>
          <c:showPercent val="0"/>
          <c:showBubbleSize val="0"/>
        </c:dLbls>
        <c:hiLowLines/>
        <c:axId val="125910016"/>
        <c:axId val="125915904"/>
      </c:stockChart>
      <c:catAx>
        <c:axId val="125910016"/>
        <c:scaling>
          <c:orientation val="minMax"/>
        </c:scaling>
        <c:delete val="0"/>
        <c:axPos val="b"/>
        <c:numFmt formatCode="General" sourceLinked="0"/>
        <c:majorTickMark val="out"/>
        <c:minorTickMark val="none"/>
        <c:tickLblPos val="nextTo"/>
        <c:txPr>
          <a:bodyPr/>
          <a:lstStyle/>
          <a:p>
            <a:pPr>
              <a:defRPr sz="1550" baseline="0"/>
            </a:pPr>
            <a:endParaRPr lang="en-US"/>
          </a:p>
        </c:txPr>
        <c:crossAx val="125915904"/>
        <c:crosses val="autoZero"/>
        <c:auto val="1"/>
        <c:lblAlgn val="ctr"/>
        <c:lblOffset val="100"/>
        <c:noMultiLvlLbl val="0"/>
      </c:catAx>
      <c:valAx>
        <c:axId val="125915904"/>
        <c:scaling>
          <c:orientation val="minMax"/>
        </c:scaling>
        <c:delete val="0"/>
        <c:axPos val="l"/>
        <c:majorGridlines/>
        <c:numFmt formatCode="0.0" sourceLinked="1"/>
        <c:majorTickMark val="out"/>
        <c:minorTickMark val="none"/>
        <c:tickLblPos val="nextTo"/>
        <c:crossAx val="1259100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stockChart>
        <c:ser>
          <c:idx val="0"/>
          <c:order val="0"/>
          <c:spPr>
            <a:ln w="28575">
              <a:noFill/>
            </a:ln>
          </c:spPr>
          <c:marker>
            <c:symbol val="none"/>
          </c:marker>
          <c:cat>
            <c:strRef>
              <c:f>'Colorectal and lung 5 year STP'!$F$9:$F$15</c:f>
              <c:strCache>
                <c:ptCount val="7"/>
                <c:pt idx="0">
                  <c:v>Hertfordshire and West Essex</c:v>
                </c:pt>
                <c:pt idx="1">
                  <c:v>North West London</c:v>
                </c:pt>
                <c:pt idx="2">
                  <c:v>North Central London</c:v>
                </c:pt>
                <c:pt idx="3">
                  <c:v>North East London</c:v>
                </c:pt>
                <c:pt idx="4">
                  <c:v>South East London</c:v>
                </c:pt>
                <c:pt idx="5">
                  <c:v>South West London</c:v>
                </c:pt>
                <c:pt idx="6">
                  <c:v>England</c:v>
                </c:pt>
              </c:strCache>
            </c:strRef>
          </c:cat>
          <c:val>
            <c:numRef>
              <c:f>'Colorectal and lung 5 year STP'!$G$9:$G$15</c:f>
              <c:numCache>
                <c:formatCode>0.0</c:formatCode>
                <c:ptCount val="7"/>
                <c:pt idx="0">
                  <c:v>17.5</c:v>
                </c:pt>
                <c:pt idx="1">
                  <c:v>20.2</c:v>
                </c:pt>
                <c:pt idx="2">
                  <c:v>21.2</c:v>
                </c:pt>
                <c:pt idx="3">
                  <c:v>17.2</c:v>
                </c:pt>
                <c:pt idx="4">
                  <c:v>16.5</c:v>
                </c:pt>
                <c:pt idx="5">
                  <c:v>22.3</c:v>
                </c:pt>
                <c:pt idx="6">
                  <c:v>15.6</c:v>
                </c:pt>
              </c:numCache>
            </c:numRef>
          </c:val>
          <c:smooth val="0"/>
          <c:extLst xmlns:c16r2="http://schemas.microsoft.com/office/drawing/2015/06/chart">
            <c:ext xmlns:c16="http://schemas.microsoft.com/office/drawing/2014/chart" uri="{C3380CC4-5D6E-409C-BE32-E72D297353CC}">
              <c16:uniqueId val="{00000000-1CCB-4D7E-8813-66319071E174}"/>
            </c:ext>
          </c:extLst>
        </c:ser>
        <c:ser>
          <c:idx val="1"/>
          <c:order val="1"/>
          <c:spPr>
            <a:ln w="28575">
              <a:noFill/>
            </a:ln>
          </c:spPr>
          <c:marker>
            <c:symbol val="none"/>
          </c:marker>
          <c:cat>
            <c:strRef>
              <c:f>'Colorectal and lung 5 year STP'!$F$9:$F$15</c:f>
              <c:strCache>
                <c:ptCount val="7"/>
                <c:pt idx="0">
                  <c:v>Hertfordshire and West Essex</c:v>
                </c:pt>
                <c:pt idx="1">
                  <c:v>North West London</c:v>
                </c:pt>
                <c:pt idx="2">
                  <c:v>North Central London</c:v>
                </c:pt>
                <c:pt idx="3">
                  <c:v>North East London</c:v>
                </c:pt>
                <c:pt idx="4">
                  <c:v>South East London</c:v>
                </c:pt>
                <c:pt idx="5">
                  <c:v>South West London</c:v>
                </c:pt>
                <c:pt idx="6">
                  <c:v>England</c:v>
                </c:pt>
              </c:strCache>
            </c:strRef>
          </c:cat>
          <c:val>
            <c:numRef>
              <c:f>'Colorectal and lung 5 year STP'!$H$9:$H$15</c:f>
              <c:numCache>
                <c:formatCode>0.0</c:formatCode>
                <c:ptCount val="7"/>
                <c:pt idx="0">
                  <c:v>13.9</c:v>
                </c:pt>
                <c:pt idx="1">
                  <c:v>16.899999999999999</c:v>
                </c:pt>
                <c:pt idx="2">
                  <c:v>17</c:v>
                </c:pt>
                <c:pt idx="3">
                  <c:v>13.4</c:v>
                </c:pt>
                <c:pt idx="4">
                  <c:v>13.2</c:v>
                </c:pt>
                <c:pt idx="5">
                  <c:v>18.3</c:v>
                </c:pt>
                <c:pt idx="6">
                  <c:v>15</c:v>
                </c:pt>
              </c:numCache>
            </c:numRef>
          </c:val>
          <c:smooth val="0"/>
          <c:extLst xmlns:c16r2="http://schemas.microsoft.com/office/drawing/2015/06/chart">
            <c:ext xmlns:c16="http://schemas.microsoft.com/office/drawing/2014/chart" uri="{C3380CC4-5D6E-409C-BE32-E72D297353CC}">
              <c16:uniqueId val="{00000001-1CCB-4D7E-8813-66319071E174}"/>
            </c:ext>
          </c:extLst>
        </c:ser>
        <c:ser>
          <c:idx val="2"/>
          <c:order val="2"/>
          <c:spPr>
            <a:ln w="28575">
              <a:noFill/>
            </a:ln>
          </c:spPr>
          <c:cat>
            <c:strRef>
              <c:f>'Colorectal and lung 5 year STP'!$F$9:$F$15</c:f>
              <c:strCache>
                <c:ptCount val="7"/>
                <c:pt idx="0">
                  <c:v>Hertfordshire and West Essex</c:v>
                </c:pt>
                <c:pt idx="1">
                  <c:v>North West London</c:v>
                </c:pt>
                <c:pt idx="2">
                  <c:v>North Central London</c:v>
                </c:pt>
                <c:pt idx="3">
                  <c:v>North East London</c:v>
                </c:pt>
                <c:pt idx="4">
                  <c:v>South East London</c:v>
                </c:pt>
                <c:pt idx="5">
                  <c:v>South West London</c:v>
                </c:pt>
                <c:pt idx="6">
                  <c:v>England</c:v>
                </c:pt>
              </c:strCache>
            </c:strRef>
          </c:cat>
          <c:val>
            <c:numRef>
              <c:f>'Colorectal and lung 5 year STP'!$I$9:$I$15</c:f>
              <c:numCache>
                <c:formatCode>0.0</c:formatCode>
                <c:ptCount val="7"/>
                <c:pt idx="0">
                  <c:v>15.6</c:v>
                </c:pt>
                <c:pt idx="1">
                  <c:v>18.399999999999999</c:v>
                </c:pt>
                <c:pt idx="2">
                  <c:v>19</c:v>
                </c:pt>
                <c:pt idx="3">
                  <c:v>15.2</c:v>
                </c:pt>
                <c:pt idx="4">
                  <c:v>14.8</c:v>
                </c:pt>
                <c:pt idx="5">
                  <c:v>20.2</c:v>
                </c:pt>
                <c:pt idx="6">
                  <c:v>15.3</c:v>
                </c:pt>
              </c:numCache>
            </c:numRef>
          </c:val>
          <c:smooth val="0"/>
          <c:extLst xmlns:c16r2="http://schemas.microsoft.com/office/drawing/2015/06/chart">
            <c:ext xmlns:c16="http://schemas.microsoft.com/office/drawing/2014/chart" uri="{C3380CC4-5D6E-409C-BE32-E72D297353CC}">
              <c16:uniqueId val="{00000002-1CCB-4D7E-8813-66319071E174}"/>
            </c:ext>
          </c:extLst>
        </c:ser>
        <c:dLbls>
          <c:showLegendKey val="0"/>
          <c:showVal val="0"/>
          <c:showCatName val="0"/>
          <c:showSerName val="0"/>
          <c:showPercent val="0"/>
          <c:showBubbleSize val="0"/>
        </c:dLbls>
        <c:hiLowLines/>
        <c:axId val="125966208"/>
        <c:axId val="125967744"/>
      </c:stockChart>
      <c:catAx>
        <c:axId val="125966208"/>
        <c:scaling>
          <c:orientation val="minMax"/>
        </c:scaling>
        <c:delete val="0"/>
        <c:axPos val="b"/>
        <c:numFmt formatCode="General" sourceLinked="0"/>
        <c:majorTickMark val="out"/>
        <c:minorTickMark val="none"/>
        <c:tickLblPos val="nextTo"/>
        <c:txPr>
          <a:bodyPr/>
          <a:lstStyle/>
          <a:p>
            <a:pPr>
              <a:defRPr sz="1540" baseline="0"/>
            </a:pPr>
            <a:endParaRPr lang="en-US"/>
          </a:p>
        </c:txPr>
        <c:crossAx val="125967744"/>
        <c:crosses val="autoZero"/>
        <c:auto val="1"/>
        <c:lblAlgn val="ctr"/>
        <c:lblOffset val="100"/>
        <c:noMultiLvlLbl val="0"/>
      </c:catAx>
      <c:valAx>
        <c:axId val="125967744"/>
        <c:scaling>
          <c:orientation val="minMax"/>
        </c:scaling>
        <c:delete val="0"/>
        <c:axPos val="l"/>
        <c:majorGridlines/>
        <c:numFmt formatCode="0.0" sourceLinked="1"/>
        <c:majorTickMark val="out"/>
        <c:minorTickMark val="none"/>
        <c:tickLblPos val="nextTo"/>
        <c:crossAx val="1259662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0.02508</cdr:x>
      <cdr:y>0</cdr:y>
    </cdr:from>
    <cdr:to>
      <cdr:x>0.99167</cdr:x>
      <cdr:y>0.08475</cdr:y>
    </cdr:to>
    <cdr:sp macro="" textlink="">
      <cdr:nvSpPr>
        <cdr:cNvPr id="2" name="Rectangle 1"/>
        <cdr:cNvSpPr/>
      </cdr:nvSpPr>
      <cdr:spPr>
        <a:xfrm xmlns:a="http://schemas.openxmlformats.org/drawingml/2006/main">
          <a:off x="216720" y="0"/>
          <a:ext cx="8352928" cy="384450"/>
        </a:xfrm>
        <a:prstGeom xmlns:a="http://schemas.openxmlformats.org/drawingml/2006/main" prst="rect">
          <a:avLst/>
        </a:prstGeom>
        <a:solidFill xmlns:a="http://schemas.openxmlformats.org/drawingml/2006/main">
          <a:schemeClr val="accent3">
            <a:lumMod val="75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1800" dirty="0"/>
            <a:t>London trusts’ use of breast conserving </a:t>
          </a:r>
          <a:r>
            <a:rPr lang="en-US" sz="1800" dirty="0" err="1"/>
            <a:t>sx</a:t>
          </a:r>
          <a:r>
            <a:rPr lang="en-US" sz="1800" dirty="0"/>
            <a:t> for 50-69yo and 70+yo women 2018</a:t>
          </a:r>
        </a:p>
      </cdr:txBody>
    </cdr:sp>
  </cdr:relSizeAnchor>
</c:userShapes>
</file>

<file path=ppt/drawings/drawing2.xml><?xml version="1.0" encoding="utf-8"?>
<c:userShapes xmlns:c="http://schemas.openxmlformats.org/drawingml/2006/chart">
  <cdr:relSizeAnchor xmlns:cdr="http://schemas.openxmlformats.org/drawingml/2006/chartDrawing">
    <cdr:from>
      <cdr:x>0.01738</cdr:x>
      <cdr:y>0.0126</cdr:y>
    </cdr:from>
    <cdr:to>
      <cdr:x>1</cdr:x>
      <cdr:y>0.10039</cdr:y>
    </cdr:to>
    <cdr:sp macro="" textlink="">
      <cdr:nvSpPr>
        <cdr:cNvPr id="2" name="Rectangle 1"/>
        <cdr:cNvSpPr/>
      </cdr:nvSpPr>
      <cdr:spPr>
        <a:xfrm xmlns:a="http://schemas.openxmlformats.org/drawingml/2006/main">
          <a:off x="271132" y="50800"/>
          <a:ext cx="8492132" cy="353938"/>
        </a:xfrm>
        <a:prstGeom xmlns:a="http://schemas.openxmlformats.org/drawingml/2006/main" prst="rect">
          <a:avLst/>
        </a:prstGeom>
        <a:solidFill xmlns:a="http://schemas.openxmlformats.org/drawingml/2006/main">
          <a:schemeClr val="accent3">
            <a:lumMod val="75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800" dirty="0"/>
            <a:t>London trusts’ use of  mastectomy for 50-69yo and 70+yo women 2018</a:t>
          </a:r>
        </a:p>
      </cdr:txBody>
    </cdr:sp>
  </cdr:relSizeAnchor>
</c:userShapes>
</file>

<file path=ppt/drawings/drawing3.xml><?xml version="1.0" encoding="utf-8"?>
<c:userShapes xmlns:c="http://schemas.openxmlformats.org/drawingml/2006/chart">
  <cdr:relSizeAnchor xmlns:cdr="http://schemas.openxmlformats.org/drawingml/2006/chartDrawing">
    <cdr:from>
      <cdr:x>0.07507</cdr:x>
      <cdr:y>0.01432</cdr:y>
    </cdr:from>
    <cdr:to>
      <cdr:x>0.95041</cdr:x>
      <cdr:y>0.09677</cdr:y>
    </cdr:to>
    <cdr:sp macro="" textlink="">
      <cdr:nvSpPr>
        <cdr:cNvPr id="2" name="Rectangle 1"/>
        <cdr:cNvSpPr/>
      </cdr:nvSpPr>
      <cdr:spPr>
        <a:xfrm xmlns:a="http://schemas.openxmlformats.org/drawingml/2006/main">
          <a:off x="648767" y="63932"/>
          <a:ext cx="7565009" cy="368115"/>
        </a:xfrm>
        <a:prstGeom xmlns:a="http://schemas.openxmlformats.org/drawingml/2006/main" prst="rect">
          <a:avLst/>
        </a:prstGeom>
        <a:solidFill xmlns:a="http://schemas.openxmlformats.org/drawingml/2006/main">
          <a:schemeClr val="accent3">
            <a:lumMod val="75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1800" dirty="0"/>
            <a:t>Women seen by a breast CNS/named key worker (Per</a:t>
          </a:r>
          <a:r>
            <a:rPr lang="en-US" sz="1800" baseline="0" dirty="0"/>
            <a:t> cent %) in 2017</a:t>
          </a:r>
          <a:endParaRPr lang="en-US"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1"/>
          </a:xfrm>
          <a:prstGeom prst="rect">
            <a:avLst/>
          </a:prstGeom>
        </p:spPr>
        <p:txBody>
          <a:bodyPr vert="horz" lIns="96516" tIns="48259" rIns="96516" bIns="48259" rtlCol="0"/>
          <a:lstStyle>
            <a:lvl1pPr algn="l">
              <a:defRPr sz="13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6516" tIns="48259" rIns="96516" bIns="48259" rtlCol="0"/>
          <a:lstStyle>
            <a:lvl1pPr algn="r">
              <a:defRPr sz="1300"/>
            </a:lvl1pPr>
          </a:lstStyle>
          <a:p>
            <a:fld id="{32B44091-A4D1-4654-AD67-10CC05CE485F}" type="datetimeFigureOut">
              <a:rPr lang="en-GB" smtClean="0"/>
              <a:t>09/10/2019</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6516" tIns="48259" rIns="96516" bIns="48259"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6516" tIns="48259" rIns="96516" bIns="482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1"/>
            <a:ext cx="2945659" cy="496411"/>
          </a:xfrm>
          <a:prstGeom prst="rect">
            <a:avLst/>
          </a:prstGeom>
        </p:spPr>
        <p:txBody>
          <a:bodyPr vert="horz" lIns="96516" tIns="48259" rIns="96516" bIns="48259"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6516" tIns="48259" rIns="96516" bIns="48259" rtlCol="0" anchor="b"/>
          <a:lstStyle>
            <a:lvl1pPr algn="r">
              <a:defRPr sz="1300"/>
            </a:lvl1pPr>
          </a:lstStyle>
          <a:p>
            <a:fld id="{5EF00A87-77B9-4372-8F89-E17ACE83D287}" type="slidenum">
              <a:rPr lang="en-GB" smtClean="0"/>
              <a:t>‹#›</a:t>
            </a:fld>
            <a:endParaRPr lang="en-GB" dirty="0"/>
          </a:p>
        </p:txBody>
      </p:sp>
    </p:spTree>
    <p:extLst>
      <p:ext uri="{BB962C8B-B14F-4D97-AF65-F5344CB8AC3E}">
        <p14:creationId xmlns:p14="http://schemas.microsoft.com/office/powerpoint/2010/main" val="44108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ncin.org.uk/cancer_type_and_topic_specific_work/topic_specific_work/main_cancer_treatments"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ncin.org.uk/cancer_type_and_topic_specific_work/topic_specific_work/main_cancer_treatments"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ncin.org.uk/cancer_type_and_topic_specific_work/topic_specific_work/main_cancer_treatments"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ncin.org.uk/cancer_type_and_topic_specific_work/topic_specific_work/main_cancer_treatments"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Zhou et al 2016 Nature reviews clinical oncology.  Diagnosis of cancer as an emergency:  a critical review of current evidence</a:t>
            </a:r>
          </a:p>
        </p:txBody>
      </p:sp>
      <p:sp>
        <p:nvSpPr>
          <p:cNvPr id="4" name="Slide Number Placeholder 3"/>
          <p:cNvSpPr>
            <a:spLocks noGrp="1"/>
          </p:cNvSpPr>
          <p:nvPr>
            <p:ph type="sldNum" sz="quarter" idx="10"/>
          </p:nvPr>
        </p:nvSpPr>
        <p:spPr/>
        <p:txBody>
          <a:bodyPr/>
          <a:lstStyle/>
          <a:p>
            <a:fld id="{5EF00A87-77B9-4372-8F89-E17ACE83D287}" type="slidenum">
              <a:rPr lang="en-GB" smtClean="0"/>
              <a:t>5</a:t>
            </a:fld>
            <a:endParaRPr lang="en-GB" dirty="0"/>
          </a:p>
        </p:txBody>
      </p:sp>
    </p:spTree>
    <p:extLst>
      <p:ext uri="{BB962C8B-B14F-4D97-AF65-F5344CB8AC3E}">
        <p14:creationId xmlns:p14="http://schemas.microsoft.com/office/powerpoint/2010/main" val="1363809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latin typeface="+mn-lt"/>
                <a:ea typeface="+mn-ea"/>
                <a:cs typeface="+mn-cs"/>
              </a:rPr>
              <a:t>Proportion of Prostate tumours treated, by modality and</a:t>
            </a:r>
            <a:r>
              <a:rPr lang="en-GB" dirty="0"/>
              <a:t/>
            </a:r>
            <a:br>
              <a:rPr lang="en-GB" dirty="0"/>
            </a:br>
            <a:r>
              <a:rPr lang="en-GB" sz="1200" kern="1200" dirty="0">
                <a:solidFill>
                  <a:schemeClr val="tx1"/>
                </a:solidFill>
                <a:latin typeface="+mn-lt"/>
                <a:ea typeface="+mn-ea"/>
                <a:cs typeface="+mn-cs"/>
              </a:rPr>
              <a:t> stage (2013-16)</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26</a:t>
            </a:fld>
            <a:endParaRPr lang="en-GB" dirty="0"/>
          </a:p>
        </p:txBody>
      </p:sp>
    </p:spTree>
    <p:extLst>
      <p:ext uri="{BB962C8B-B14F-4D97-AF65-F5344CB8AC3E}">
        <p14:creationId xmlns:p14="http://schemas.microsoft.com/office/powerpoint/2010/main" val="4155693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i="1" dirty="0"/>
              <a:t>Proportion of bladder tumours treated, by modality and stage (2013-16)</a:t>
            </a:r>
          </a:p>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27</a:t>
            </a:fld>
            <a:endParaRPr lang="en-GB" dirty="0"/>
          </a:p>
        </p:txBody>
      </p:sp>
    </p:spTree>
    <p:extLst>
      <p:ext uri="{BB962C8B-B14F-4D97-AF65-F5344CB8AC3E}">
        <p14:creationId xmlns:p14="http://schemas.microsoft.com/office/powerpoint/2010/main" val="1458231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latin typeface="+mn-lt"/>
                <a:ea typeface="+mn-ea"/>
                <a:cs typeface="+mn-cs"/>
              </a:rPr>
              <a:t>Proportion of Stomach tumours treated, by modality and</a:t>
            </a:r>
            <a:r>
              <a:rPr lang="en-GB" dirty="0"/>
              <a:t/>
            </a:r>
            <a:br>
              <a:rPr lang="en-GB" dirty="0"/>
            </a:br>
            <a:r>
              <a:rPr lang="en-GB" sz="1200" kern="1200" dirty="0">
                <a:solidFill>
                  <a:schemeClr val="tx1"/>
                </a:solidFill>
                <a:latin typeface="+mn-lt"/>
                <a:ea typeface="+mn-ea"/>
                <a:cs typeface="+mn-cs"/>
              </a:rPr>
              <a:t> stage (2013-16)</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28</a:t>
            </a:fld>
            <a:endParaRPr lang="en-GB" dirty="0"/>
          </a:p>
        </p:txBody>
      </p:sp>
    </p:spTree>
    <p:extLst>
      <p:ext uri="{BB962C8B-B14F-4D97-AF65-F5344CB8AC3E}">
        <p14:creationId xmlns:p14="http://schemas.microsoft.com/office/powerpoint/2010/main" val="1486168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a:t>
            </a:r>
            <a:r>
              <a:rPr lang="en-GB" baseline="0" dirty="0"/>
              <a:t> 2019 NABCOP audit</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12</a:t>
            </a:fld>
            <a:endParaRPr lang="en-GB" dirty="0"/>
          </a:p>
        </p:txBody>
      </p:sp>
    </p:spTree>
    <p:extLst>
      <p:ext uri="{BB962C8B-B14F-4D97-AF65-F5344CB8AC3E}">
        <p14:creationId xmlns:p14="http://schemas.microsoft.com/office/powerpoint/2010/main" val="481987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15</a:t>
            </a:fld>
            <a:endParaRPr lang="en-GB" dirty="0"/>
          </a:p>
        </p:txBody>
      </p:sp>
    </p:spTree>
    <p:extLst>
      <p:ext uri="{BB962C8B-B14F-4D97-AF65-F5344CB8AC3E}">
        <p14:creationId xmlns:p14="http://schemas.microsoft.com/office/powerpoint/2010/main" val="629132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19</a:t>
            </a:fld>
            <a:endParaRPr lang="en-GB" dirty="0"/>
          </a:p>
        </p:txBody>
      </p:sp>
    </p:spTree>
    <p:extLst>
      <p:ext uri="{BB962C8B-B14F-4D97-AF65-F5344CB8AC3E}">
        <p14:creationId xmlns:p14="http://schemas.microsoft.com/office/powerpoint/2010/main" val="4179126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20</a:t>
            </a:fld>
            <a:endParaRPr lang="en-GB" dirty="0"/>
          </a:p>
        </p:txBody>
      </p:sp>
    </p:spTree>
    <p:extLst>
      <p:ext uri="{BB962C8B-B14F-4D97-AF65-F5344CB8AC3E}">
        <p14:creationId xmlns:p14="http://schemas.microsoft.com/office/powerpoint/2010/main" val="28804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The TCST-NCRAS Partnership looked at treatment modalities (surgery, chemotherapy and radiotherapy) for different cancer types, by STP</a:t>
            </a:r>
          </a:p>
          <a:p>
            <a:r>
              <a:rPr lang="en-GB" sz="1200" dirty="0"/>
              <a:t>The cancers considered were  breast, colorectal, non small cell lung, prostate, bladder, pancreas, and stomach</a:t>
            </a:r>
          </a:p>
          <a:p>
            <a:pPr marL="285750" indent="-285750">
              <a:buFont typeface="Arial" panose="020B0604020202020204" pitchFamily="34" charset="0"/>
              <a:buChar char="•"/>
            </a:pPr>
            <a:r>
              <a:rPr lang="en-GB" dirty="0"/>
              <a:t>The data in this presentation is based on an updated version of the Cancer Treatment SOP  developed by the CRUK-NCRAS Partnership (v4.5) </a:t>
            </a:r>
            <a:r>
              <a:rPr lang="en-GB" dirty="0">
                <a:hlinkClick r:id="rId3"/>
              </a:rPr>
              <a:t>http://www.ncin.org.uk/cancer_type_and_topic_specific_work/topic_specific_work/main_cancer_treatments</a:t>
            </a:r>
            <a:r>
              <a:rPr lang="en-GB" dirty="0"/>
              <a:t> </a:t>
            </a:r>
          </a:p>
          <a:p>
            <a:pPr marL="285750" indent="-285750">
              <a:buFont typeface="Arial" panose="020B0604020202020204" pitchFamily="34" charset="0"/>
              <a:buChar char="•"/>
            </a:pPr>
            <a:r>
              <a:rPr lang="en-GB" dirty="0"/>
              <a:t>All patients diagnosed with malignant cancer while resident in England in 2013-2016 were included. Death certificate only registrations are included. Only treatment administered in England is investigated.</a:t>
            </a:r>
          </a:p>
          <a:p>
            <a:pPr marL="285750" indent="-285750">
              <a:buFont typeface="Arial" panose="020B0604020202020204" pitchFamily="34" charset="0"/>
              <a:buChar char="•"/>
            </a:pPr>
            <a:r>
              <a:rPr lang="en-GB" dirty="0"/>
              <a:t>Treatments occurring in the period from 1 month before diagnosis to either 6, 9, 12, 15 or 18 months after diagnosis are displayed for tumours diagnosed in 2013 to 2016, by tumour site and stage at diagnosis. Only tumour sites with sufficiently large counts (n&gt;5) across all modalities and stage groupings are included.</a:t>
            </a:r>
          </a:p>
          <a:p>
            <a:endParaRPr lang="en-GB" dirty="0"/>
          </a:p>
          <a:p>
            <a:r>
              <a:rPr lang="en-GB" b="1" dirty="0"/>
              <a:t>Note: Unadjusted proportions are presented</a:t>
            </a:r>
            <a:r>
              <a:rPr lang="en-GB" dirty="0"/>
              <a:t>.</a:t>
            </a:r>
          </a:p>
          <a:p>
            <a:r>
              <a:rPr lang="en-GB" dirty="0"/>
              <a:t>There are a number of considerations that should be made when comparing unadjusted treatment rates by STP. For example:</a:t>
            </a:r>
          </a:p>
          <a:p>
            <a:pPr marL="285750" indent="-285750">
              <a:buFontTx/>
              <a:buChar char="-"/>
            </a:pPr>
            <a:r>
              <a:rPr lang="en-GB" dirty="0"/>
              <a:t>The characteristics of the region’s population could differ (e.g. stage at diagnosis, deprivation, age, sex, ethnicity, comorbidities etc.). </a:t>
            </a:r>
          </a:p>
          <a:p>
            <a:pPr marL="285750" indent="-285750">
              <a:buFontTx/>
              <a:buChar char="-"/>
            </a:pPr>
            <a:r>
              <a:rPr lang="en-GB" dirty="0"/>
              <a:t>The sample size of the region could be small, so random variation could have a bigger influence.</a:t>
            </a:r>
          </a:p>
          <a:p>
            <a:pPr marL="171450" indent="-171450">
              <a:buFontTx/>
              <a:buChar char="-"/>
            </a:pPr>
            <a:r>
              <a:rPr lang="en-GB" dirty="0"/>
              <a:t>There could be differing levels of missing data between STPs</a:t>
            </a:r>
          </a:p>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22</a:t>
            </a:fld>
            <a:endParaRPr lang="en-GB" dirty="0"/>
          </a:p>
        </p:txBody>
      </p:sp>
    </p:spTree>
    <p:extLst>
      <p:ext uri="{BB962C8B-B14F-4D97-AF65-F5344CB8AC3E}">
        <p14:creationId xmlns:p14="http://schemas.microsoft.com/office/powerpoint/2010/main" val="563965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1" kern="1200" dirty="0">
                <a:solidFill>
                  <a:schemeClr val="tx1"/>
                </a:solidFill>
                <a:latin typeface="+mn-lt"/>
                <a:ea typeface="+mn-ea"/>
                <a:cs typeface="+mn-cs"/>
              </a:rPr>
              <a:t>Proportion of Breast tumours treated, by modality and stage (2013-16)</a:t>
            </a:r>
          </a:p>
          <a:p>
            <a:endParaRPr lang="en-GB" sz="1200" kern="1200" dirty="0">
              <a:solidFill>
                <a:schemeClr val="tx1"/>
              </a:solidFill>
              <a:latin typeface="+mn-lt"/>
              <a:ea typeface="+mn-ea"/>
              <a:cs typeface="+mn-cs"/>
            </a:endParaRPr>
          </a:p>
          <a:p>
            <a:r>
              <a:rPr lang="en-GB" sz="1200" dirty="0"/>
              <a:t>The TCST-NCRAS Partnership looked at treatment modalities (surgery, chemotherapy and radiotherapy) for different cancer types, by STP</a:t>
            </a:r>
          </a:p>
          <a:p>
            <a:r>
              <a:rPr lang="en-GB" sz="1200" dirty="0"/>
              <a:t>The cancers considered were  breast, colorectal, non small cell lung, prostate, bladder, pancreas, and stomach</a:t>
            </a:r>
          </a:p>
          <a:p>
            <a:pPr marL="285750" indent="-285750">
              <a:buFont typeface="Arial" panose="020B0604020202020204" pitchFamily="34" charset="0"/>
              <a:buChar char="•"/>
            </a:pPr>
            <a:r>
              <a:rPr lang="en-GB" dirty="0"/>
              <a:t>The data in this presentation is based on an updated version of the Cancer Treatment SOP  developed by the CRUK-NCRAS Partnership (v4.5) </a:t>
            </a:r>
            <a:r>
              <a:rPr lang="en-GB" dirty="0">
                <a:hlinkClick r:id="rId3"/>
              </a:rPr>
              <a:t>http://www.ncin.org.uk/cancer_type_and_topic_specific_work/topic_specific_work/main_cancer_treatments</a:t>
            </a:r>
            <a:r>
              <a:rPr lang="en-GB" dirty="0"/>
              <a:t> </a:t>
            </a:r>
          </a:p>
          <a:p>
            <a:pPr marL="285750" indent="-285750">
              <a:buFont typeface="Arial" panose="020B0604020202020204" pitchFamily="34" charset="0"/>
              <a:buChar char="•"/>
            </a:pPr>
            <a:r>
              <a:rPr lang="en-GB" dirty="0"/>
              <a:t>All patients diagnosed with malignant cancer while resident in England in 2013-2016 were included. Death certificate only registrations are included. Only treatment administered in England is investigated.</a:t>
            </a:r>
          </a:p>
          <a:p>
            <a:pPr marL="285750" indent="-285750">
              <a:buFont typeface="Arial" panose="020B0604020202020204" pitchFamily="34" charset="0"/>
              <a:buChar char="•"/>
            </a:pPr>
            <a:r>
              <a:rPr lang="en-GB" dirty="0"/>
              <a:t>Treatments occurring in the period from 1 month before diagnosis to either 6, 9, 12, 15 or 18 months after diagnosis are displayed for tumours diagnosed in 2013 to 2016, by tumour site and stage at diagnosis. Only tumour sites with sufficiently large counts (n&gt;5) across all modalities and stage groupings are included.</a:t>
            </a:r>
          </a:p>
          <a:p>
            <a:endParaRPr lang="en-GB" dirty="0"/>
          </a:p>
          <a:p>
            <a:r>
              <a:rPr lang="en-GB" b="1" dirty="0"/>
              <a:t>Note: Unadjusted proportions are presented</a:t>
            </a:r>
            <a:r>
              <a:rPr lang="en-GB" dirty="0"/>
              <a:t>.</a:t>
            </a:r>
          </a:p>
          <a:p>
            <a:r>
              <a:rPr lang="en-GB" dirty="0"/>
              <a:t>There are a number of considerations that should be made when comparing unadjusted treatment rates by STP. For example:</a:t>
            </a:r>
          </a:p>
          <a:p>
            <a:pPr marL="285750" indent="-285750">
              <a:buFontTx/>
              <a:buChar char="-"/>
            </a:pPr>
            <a:r>
              <a:rPr lang="en-GB" dirty="0"/>
              <a:t>The characteristics of the region’s population could differ (e.g. stage at diagnosis, deprivation, age, sex, ethnicity, comorbidities etc.). </a:t>
            </a:r>
          </a:p>
          <a:p>
            <a:pPr marL="285750" indent="-285750">
              <a:buFontTx/>
              <a:buChar char="-"/>
            </a:pPr>
            <a:r>
              <a:rPr lang="en-GB" dirty="0"/>
              <a:t>The sample size of the region could be small, so random variation could have a bigger influence.</a:t>
            </a:r>
          </a:p>
          <a:p>
            <a:pPr marL="171450" indent="-171450">
              <a:buFontTx/>
              <a:buChar char="-"/>
            </a:pPr>
            <a:r>
              <a:rPr lang="en-GB" dirty="0"/>
              <a:t>There could be differing levels of missing data between STPs</a:t>
            </a:r>
          </a:p>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23</a:t>
            </a:fld>
            <a:endParaRPr lang="en-GB" dirty="0"/>
          </a:p>
        </p:txBody>
      </p:sp>
    </p:spTree>
    <p:extLst>
      <p:ext uri="{BB962C8B-B14F-4D97-AF65-F5344CB8AC3E}">
        <p14:creationId xmlns:p14="http://schemas.microsoft.com/office/powerpoint/2010/main" val="4224583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1" kern="1200" dirty="0">
                <a:solidFill>
                  <a:schemeClr val="tx1"/>
                </a:solidFill>
                <a:latin typeface="+mn-lt"/>
                <a:ea typeface="+mn-ea"/>
                <a:cs typeface="+mn-cs"/>
              </a:rPr>
              <a:t>Proportion of Colorectal tumours treated, by modality and stage (2013-16)</a:t>
            </a:r>
          </a:p>
          <a:p>
            <a:endParaRPr lang="en-GB" sz="1200" kern="1200" dirty="0">
              <a:solidFill>
                <a:schemeClr val="tx1"/>
              </a:solidFill>
              <a:latin typeface="+mn-lt"/>
              <a:ea typeface="+mn-ea"/>
              <a:cs typeface="+mn-cs"/>
            </a:endParaRPr>
          </a:p>
          <a:p>
            <a:r>
              <a:rPr lang="en-GB" sz="1200" dirty="0"/>
              <a:t>The TCST-NCRAS Partnership looked at treatment modalities (surgery, chemotherapy and radiotherapy) for different cancer types, by STP</a:t>
            </a:r>
          </a:p>
          <a:p>
            <a:r>
              <a:rPr lang="en-GB" sz="1200" dirty="0"/>
              <a:t>The cancers considered were  breast, colorectal, non small cell lung, prostate, bladder, pancreas, and stomach</a:t>
            </a:r>
          </a:p>
          <a:p>
            <a:pPr marL="285750" indent="-285750">
              <a:buFont typeface="Arial" panose="020B0604020202020204" pitchFamily="34" charset="0"/>
              <a:buChar char="•"/>
            </a:pPr>
            <a:r>
              <a:rPr lang="en-GB" dirty="0"/>
              <a:t>The data in this presentation is based on an updated version of the Cancer Treatment SOP  developed by the CRUK-NCRAS Partnership (v4.5) </a:t>
            </a:r>
            <a:r>
              <a:rPr lang="en-GB" dirty="0">
                <a:hlinkClick r:id="rId3"/>
              </a:rPr>
              <a:t>http://www.ncin.org.uk/cancer_type_and_topic_specific_work/topic_specific_work/main_cancer_treatments</a:t>
            </a:r>
            <a:r>
              <a:rPr lang="en-GB" dirty="0"/>
              <a:t> </a:t>
            </a:r>
          </a:p>
          <a:p>
            <a:pPr marL="285750" indent="-285750">
              <a:buFont typeface="Arial" panose="020B0604020202020204" pitchFamily="34" charset="0"/>
              <a:buChar char="•"/>
            </a:pPr>
            <a:r>
              <a:rPr lang="en-GB" dirty="0"/>
              <a:t>All patients diagnosed with malignant cancer while resident in England in 2013-2016 were included. Death certificate only registrations are included. Only treatment administered in England is investigated.</a:t>
            </a:r>
          </a:p>
          <a:p>
            <a:pPr marL="285750" indent="-285750">
              <a:buFont typeface="Arial" panose="020B0604020202020204" pitchFamily="34" charset="0"/>
              <a:buChar char="•"/>
            </a:pPr>
            <a:r>
              <a:rPr lang="en-GB" dirty="0"/>
              <a:t>Treatments occurring in the period from 1 month before diagnosis to either 6, 9, 12, 15 or 18 months after diagnosis are displayed for tumours diagnosed in 2013 to 2016, by tumour site and stage at diagnosis. Only tumour sites with sufficiently large counts (n&gt;5) across all modalities and stage groupings are included.</a:t>
            </a:r>
          </a:p>
          <a:p>
            <a:endParaRPr lang="en-GB" dirty="0"/>
          </a:p>
          <a:p>
            <a:r>
              <a:rPr lang="en-GB" b="1" dirty="0"/>
              <a:t>Note: Unadjusted proportions are presented</a:t>
            </a:r>
            <a:r>
              <a:rPr lang="en-GB" dirty="0"/>
              <a:t>.</a:t>
            </a:r>
          </a:p>
          <a:p>
            <a:r>
              <a:rPr lang="en-GB" dirty="0"/>
              <a:t>There are a number of considerations that should be made when comparing unadjusted treatment rates by STP. For example:</a:t>
            </a:r>
          </a:p>
          <a:p>
            <a:pPr marL="285750" indent="-285750">
              <a:buFontTx/>
              <a:buChar char="-"/>
            </a:pPr>
            <a:r>
              <a:rPr lang="en-GB" dirty="0"/>
              <a:t>The characteristics of the region’s population could differ (e.g. stage at diagnosis, deprivation, age, sex, ethnicity, comorbidities etc.). </a:t>
            </a:r>
          </a:p>
          <a:p>
            <a:pPr marL="285750" indent="-285750">
              <a:buFontTx/>
              <a:buChar char="-"/>
            </a:pPr>
            <a:r>
              <a:rPr lang="en-GB" dirty="0"/>
              <a:t>The sample size of the region could be small, so random variation could have a bigger influence.</a:t>
            </a:r>
          </a:p>
          <a:p>
            <a:pPr marL="171450" indent="-171450">
              <a:buFontTx/>
              <a:buChar char="-"/>
            </a:pPr>
            <a:r>
              <a:rPr lang="en-GB" dirty="0"/>
              <a:t>There could be differing levels of missing data between STPs</a:t>
            </a:r>
          </a:p>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24</a:t>
            </a:fld>
            <a:endParaRPr lang="en-GB" dirty="0"/>
          </a:p>
        </p:txBody>
      </p:sp>
    </p:spTree>
    <p:extLst>
      <p:ext uri="{BB962C8B-B14F-4D97-AF65-F5344CB8AC3E}">
        <p14:creationId xmlns:p14="http://schemas.microsoft.com/office/powerpoint/2010/main" val="2944152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i="1" dirty="0">
                <a:solidFill>
                  <a:schemeClr val="tx1"/>
                </a:solidFill>
              </a:rPr>
              <a:t>Proportion of Non small cell lung tumours treated, by modality and stage (2013-16)</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i="1" dirty="0">
              <a:solidFill>
                <a:schemeClr val="tx1"/>
              </a:solidFill>
            </a:endParaRPr>
          </a:p>
          <a:p>
            <a:r>
              <a:rPr lang="en-GB" sz="1200" dirty="0"/>
              <a:t>The TCST-NCRAS Partnership looked at treatment modalities (surgery, chemotherapy and radiotherapy) for different cancer types, by STP</a:t>
            </a:r>
          </a:p>
          <a:p>
            <a:r>
              <a:rPr lang="en-GB" sz="1200" dirty="0"/>
              <a:t>The cancers considered were  breast, colorectal, non small cell lung, prostate, bladder, pancreas, and stomach</a:t>
            </a:r>
          </a:p>
          <a:p>
            <a:pPr marL="285750" indent="-285750">
              <a:buFont typeface="Arial" panose="020B0604020202020204" pitchFamily="34" charset="0"/>
              <a:buChar char="•"/>
            </a:pPr>
            <a:r>
              <a:rPr lang="en-GB" dirty="0"/>
              <a:t>The data in this presentation is based on an updated version of the Cancer Treatment SOP  developed by the CRUK-NCRAS Partnership (v4.5) </a:t>
            </a:r>
            <a:r>
              <a:rPr lang="en-GB" dirty="0">
                <a:hlinkClick r:id="rId3"/>
              </a:rPr>
              <a:t>http://www.ncin.org.uk/cancer_type_and_topic_specific_work/topic_specific_work/main_cancer_treatments</a:t>
            </a:r>
            <a:r>
              <a:rPr lang="en-GB" dirty="0"/>
              <a:t> </a:t>
            </a:r>
          </a:p>
          <a:p>
            <a:pPr marL="285750" indent="-285750">
              <a:buFont typeface="Arial" panose="020B0604020202020204" pitchFamily="34" charset="0"/>
              <a:buChar char="•"/>
            </a:pPr>
            <a:r>
              <a:rPr lang="en-GB" dirty="0"/>
              <a:t>All patients diagnosed with malignant cancer while resident in England in 2013-2016 were included. Death certificate only registrations are included. Only treatment administered in England is investigated.</a:t>
            </a:r>
          </a:p>
          <a:p>
            <a:pPr marL="285750" indent="-285750">
              <a:buFont typeface="Arial" panose="020B0604020202020204" pitchFamily="34" charset="0"/>
              <a:buChar char="•"/>
            </a:pPr>
            <a:r>
              <a:rPr lang="en-GB" dirty="0"/>
              <a:t>Treatments occurring in the period from 1 month before diagnosis to either 6, 9, 12, 15 or 18 months after diagnosis are displayed for tumours diagnosed in 2013 to 2016, by tumour site and stage at diagnosis. Only tumour sites with sufficiently large counts (n&gt;5) across all modalities and stage groupings are included.</a:t>
            </a:r>
          </a:p>
          <a:p>
            <a:endParaRPr lang="en-GB" dirty="0"/>
          </a:p>
          <a:p>
            <a:r>
              <a:rPr lang="en-GB" b="1" dirty="0"/>
              <a:t>Note: Unadjusted proportions are presented</a:t>
            </a:r>
            <a:r>
              <a:rPr lang="en-GB" dirty="0"/>
              <a:t>.</a:t>
            </a:r>
          </a:p>
          <a:p>
            <a:r>
              <a:rPr lang="en-GB" dirty="0"/>
              <a:t>There are a number of considerations that should be made when comparing unadjusted treatment rates by STP. For example:</a:t>
            </a:r>
          </a:p>
          <a:p>
            <a:pPr marL="285750" indent="-285750">
              <a:buFontTx/>
              <a:buChar char="-"/>
            </a:pPr>
            <a:r>
              <a:rPr lang="en-GB" dirty="0"/>
              <a:t>The characteristics of the region’s population could differ (e.g. stage at diagnosis, deprivation, age, sex, ethnicity, comorbidities etc.). </a:t>
            </a:r>
          </a:p>
          <a:p>
            <a:pPr marL="285750" indent="-285750">
              <a:buFontTx/>
              <a:buChar char="-"/>
            </a:pPr>
            <a:r>
              <a:rPr lang="en-GB" dirty="0"/>
              <a:t>The sample size of the region could be small, so random variation could have a bigger influence.</a:t>
            </a:r>
          </a:p>
          <a:p>
            <a:pPr marL="171450" indent="-171450">
              <a:buFontTx/>
              <a:buChar char="-"/>
            </a:pPr>
            <a:r>
              <a:rPr lang="en-GB" dirty="0"/>
              <a:t>There could be differing levels of missing data between STPs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i="1" dirty="0">
              <a:solidFill>
                <a:schemeClr val="tx1"/>
              </a:solidFill>
            </a:endParaRPr>
          </a:p>
          <a:p>
            <a:pPr marL="171450" indent="-171450">
              <a:buFontTx/>
              <a:buChar char="-"/>
            </a:pPr>
            <a:endParaRPr lang="en-GB" dirty="0"/>
          </a:p>
          <a:p>
            <a:endParaRPr lang="en-GB" sz="1200" dirty="0"/>
          </a:p>
        </p:txBody>
      </p:sp>
      <p:sp>
        <p:nvSpPr>
          <p:cNvPr id="4" name="Slide Number Placeholder 3"/>
          <p:cNvSpPr>
            <a:spLocks noGrp="1"/>
          </p:cNvSpPr>
          <p:nvPr>
            <p:ph type="sldNum" sz="quarter" idx="10"/>
          </p:nvPr>
        </p:nvSpPr>
        <p:spPr/>
        <p:txBody>
          <a:bodyPr/>
          <a:lstStyle/>
          <a:p>
            <a:fld id="{5EF00A87-77B9-4372-8F89-E17ACE83D287}" type="slidenum">
              <a:rPr lang="en-GB" smtClean="0"/>
              <a:t>25</a:t>
            </a:fld>
            <a:endParaRPr lang="en-GB" dirty="0"/>
          </a:p>
        </p:txBody>
      </p:sp>
    </p:spTree>
    <p:extLst>
      <p:ext uri="{BB962C8B-B14F-4D97-AF65-F5344CB8AC3E}">
        <p14:creationId xmlns:p14="http://schemas.microsoft.com/office/powerpoint/2010/main" val="11543120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251520" y="1780721"/>
            <a:ext cx="8241688" cy="1647510"/>
          </a:xfrm>
          <a:prstGeom prst="rect">
            <a:avLst/>
          </a:prstGeom>
          <a:noFill/>
        </p:spPr>
        <p:txBody>
          <a:bodyPr lIns="0" tIns="0" rIns="0" bIns="0">
            <a:normAutofit/>
          </a:bodyPr>
          <a:lstStyle>
            <a:lvl1pPr algn="l">
              <a:defRPr sz="3600" baseline="0">
                <a:solidFill>
                  <a:srgbClr val="0072C6"/>
                </a:solidFill>
              </a:defRPr>
            </a:lvl1pPr>
          </a:lstStyle>
          <a:p>
            <a:r>
              <a:rPr lang="en-GB" dirty="0"/>
              <a:t>Document Title</a:t>
            </a:r>
          </a:p>
        </p:txBody>
      </p:sp>
      <p:sp>
        <p:nvSpPr>
          <p:cNvPr id="8" name="Text Placeholder 7"/>
          <p:cNvSpPr>
            <a:spLocks noGrp="1"/>
          </p:cNvSpPr>
          <p:nvPr>
            <p:ph type="body" sz="quarter" idx="10" hasCustomPrompt="1"/>
          </p:nvPr>
        </p:nvSpPr>
        <p:spPr>
          <a:xfrm>
            <a:off x="264046" y="3500239"/>
            <a:ext cx="7344815" cy="936873"/>
          </a:xfrm>
        </p:spPr>
        <p:txBody>
          <a:bodyPr>
            <a:normAutofit/>
          </a:bodyPr>
          <a:lstStyle>
            <a:lvl1pPr algn="l">
              <a:defRPr sz="2400" baseline="0">
                <a:solidFill>
                  <a:srgbClr val="0072C6"/>
                </a:solidFill>
                <a:latin typeface="+mn-lt"/>
              </a:defRPr>
            </a:lvl1pPr>
          </a:lstStyle>
          <a:p>
            <a:pPr lvl="0"/>
            <a:r>
              <a:rPr lang="en-GB" dirty="0"/>
              <a:t>Subtitle </a:t>
            </a:r>
          </a:p>
        </p:txBody>
      </p:sp>
      <p:sp>
        <p:nvSpPr>
          <p:cNvPr id="4" name="Slide Number Placeholder 3"/>
          <p:cNvSpPr>
            <a:spLocks noGrp="1"/>
          </p:cNvSpPr>
          <p:nvPr>
            <p:ph type="sldNum" sz="quarter" idx="11"/>
          </p:nvPr>
        </p:nvSpPr>
        <p:spPr/>
        <p:txBody>
          <a:bodyPr/>
          <a:lstStyle/>
          <a:p>
            <a:fld id="{8FC524A1-7B6A-464D-B8BC-8FE2E057339E}" type="slidenum">
              <a:rPr lang="en-GB" smtClean="0"/>
              <a:pPr/>
              <a:t>‹#›</a:t>
            </a:fld>
            <a:endParaRPr lang="en-GB" dirty="0"/>
          </a:p>
        </p:txBody>
      </p:sp>
      <p:sp>
        <p:nvSpPr>
          <p:cNvPr id="13" name="TextBox 12"/>
          <p:cNvSpPr txBox="1"/>
          <p:nvPr userDrawn="1"/>
        </p:nvSpPr>
        <p:spPr>
          <a:xfrm>
            <a:off x="146736" y="5085184"/>
            <a:ext cx="8313696" cy="307777"/>
          </a:xfrm>
          <a:prstGeom prst="rect">
            <a:avLst/>
          </a:prstGeom>
          <a:noFill/>
        </p:spPr>
        <p:txBody>
          <a:bodyPr wrap="square" lIns="72000" rtlCol="0">
            <a:spAutoFit/>
          </a:bodyPr>
          <a:lstStyle/>
          <a:p>
            <a:r>
              <a:rPr lang="en-US" sz="1400" i="0" dirty="0">
                <a:solidFill>
                  <a:schemeClr val="accent5">
                    <a:lumMod val="60000"/>
                    <a:lumOff val="40000"/>
                  </a:schemeClr>
                </a:solidFill>
              </a:rPr>
              <a:t>Supported by and</a:t>
            </a:r>
            <a:r>
              <a:rPr lang="en-US" sz="1400" i="0" baseline="0" dirty="0">
                <a:solidFill>
                  <a:schemeClr val="accent5">
                    <a:lumMod val="60000"/>
                    <a:lumOff val="40000"/>
                  </a:schemeClr>
                </a:solidFill>
              </a:rPr>
              <a:t> delivering for:</a:t>
            </a:r>
            <a:endParaRPr lang="en-US" sz="1400" i="0" dirty="0">
              <a:solidFill>
                <a:schemeClr val="accent5">
                  <a:lumMod val="60000"/>
                  <a:lumOff val="40000"/>
                </a:schemeClr>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496" y="-243408"/>
            <a:ext cx="9144000" cy="1780721"/>
          </a:xfrm>
          <a:prstGeom prst="rect">
            <a:avLst/>
          </a:prstGeom>
        </p:spPr>
      </p:pic>
      <p:sp>
        <p:nvSpPr>
          <p:cNvPr id="16" name="Rectangle 15"/>
          <p:cNvSpPr/>
          <p:nvPr userDrawn="1"/>
        </p:nvSpPr>
        <p:spPr>
          <a:xfrm>
            <a:off x="0" y="6381329"/>
            <a:ext cx="9144000" cy="47667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userDrawn="1"/>
        </p:nvSpPr>
        <p:spPr>
          <a:xfrm>
            <a:off x="107504" y="6486755"/>
            <a:ext cx="8956724" cy="307777"/>
          </a:xfrm>
          <a:prstGeom prst="rect">
            <a:avLst/>
          </a:prstGeom>
          <a:noFill/>
        </p:spPr>
        <p:txBody>
          <a:bodyPr wrap="square" rtlCol="0">
            <a:spAutoFit/>
          </a:bodyPr>
          <a:lstStyle/>
          <a:p>
            <a:r>
              <a:rPr lang="en-US" sz="1400" b="1" dirty="0">
                <a:solidFill>
                  <a:schemeClr val="bg1"/>
                </a:solidFill>
              </a:rPr>
              <a:t>London’s NHS organisations </a:t>
            </a:r>
            <a:r>
              <a:rPr lang="en-US" sz="1400" b="1" baseline="0" dirty="0">
                <a:solidFill>
                  <a:schemeClr val="bg1"/>
                </a:solidFill>
              </a:rPr>
              <a:t>include all of London’s CCGs, </a:t>
            </a:r>
            <a:r>
              <a:rPr lang="en-US" sz="1400" b="1" baseline="0">
                <a:solidFill>
                  <a:schemeClr val="bg1"/>
                </a:solidFill>
              </a:rPr>
              <a:t>NHS England and Health </a:t>
            </a:r>
            <a:r>
              <a:rPr lang="en-US" sz="1400" b="1" baseline="0" dirty="0">
                <a:solidFill>
                  <a:schemeClr val="bg1"/>
                </a:solidFill>
              </a:rPr>
              <a:t>Education England </a:t>
            </a:r>
            <a:endParaRPr lang="en-US" sz="1400" b="1" dirty="0">
              <a:solidFill>
                <a:schemeClr val="bg1"/>
              </a:solidFill>
            </a:endParaRP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0" y="5497488"/>
            <a:ext cx="1225161" cy="762279"/>
          </a:xfrm>
          <a:prstGeom prst="rect">
            <a:avLst/>
          </a:prstGeom>
        </p:spPr>
      </p:pic>
      <p:pic>
        <p:nvPicPr>
          <p:cNvPr id="10" name="Picture 9"/>
          <p:cNvPicPr>
            <a:picLocks noChangeAspect="1"/>
          </p:cNvPicPr>
          <p:nvPr userDrawn="1"/>
        </p:nvPicPr>
        <p:blipFill rotWithShape="1">
          <a:blip r:embed="rId4">
            <a:extLst>
              <a:ext uri="{28A0092B-C50C-407E-A947-70E740481C1C}">
                <a14:useLocalDpi xmlns:a14="http://schemas.microsoft.com/office/drawing/2010/main" val="0"/>
              </a:ext>
            </a:extLst>
          </a:blip>
          <a:srcRect l="25238" t="39907" r="24588" b="34095"/>
          <a:stretch/>
        </p:blipFill>
        <p:spPr>
          <a:xfrm>
            <a:off x="6532474" y="5497487"/>
            <a:ext cx="2260396" cy="658233"/>
          </a:xfrm>
          <a:prstGeom prst="rect">
            <a:avLst/>
          </a:prstGeom>
        </p:spPr>
      </p:pic>
      <p:pic>
        <p:nvPicPr>
          <p:cNvPr id="15" name="Picture 14"/>
          <p:cNvPicPr>
            <a:picLocks noChangeAspect="1"/>
          </p:cNvPicPr>
          <p:nvPr userDrawn="1"/>
        </p:nvPicPr>
        <p:blipFill rotWithShape="1">
          <a:blip r:embed="rId5">
            <a:extLst>
              <a:ext uri="{28A0092B-C50C-407E-A947-70E740481C1C}">
                <a14:useLocalDpi xmlns:a14="http://schemas.microsoft.com/office/drawing/2010/main" val="0"/>
              </a:ext>
            </a:extLst>
          </a:blip>
          <a:srcRect t="24871" b="16201"/>
          <a:stretch/>
        </p:blipFill>
        <p:spPr>
          <a:xfrm>
            <a:off x="2427030" y="5596128"/>
            <a:ext cx="992842" cy="424282"/>
          </a:xfrm>
          <a:prstGeom prst="rect">
            <a:avLst/>
          </a:prstGeom>
        </p:spPr>
      </p:pic>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427984" y="5532964"/>
            <a:ext cx="1296144" cy="622756"/>
          </a:xfrm>
          <a:prstGeom prst="rect">
            <a:avLst/>
          </a:prstGeom>
        </p:spPr>
      </p:pic>
    </p:spTree>
    <p:extLst>
      <p:ext uri="{BB962C8B-B14F-4D97-AF65-F5344CB8AC3E}">
        <p14:creationId xmlns:p14="http://schemas.microsoft.com/office/powerpoint/2010/main" val="1798130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6" name="Title 1"/>
          <p:cNvSpPr txBox="1">
            <a:spLocks/>
          </p:cNvSpPr>
          <p:nvPr userDrawn="1"/>
        </p:nvSpPr>
        <p:spPr>
          <a:xfrm>
            <a:off x="251520" y="190800"/>
            <a:ext cx="8642350" cy="503783"/>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458440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schemeClr val="bg1"/>
                </a:solidFill>
              </a:rPr>
              <a:t>Transforming</a:t>
            </a:r>
            <a:r>
              <a:rPr lang="en-GB" i="1" baseline="0" dirty="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749523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E32486"/>
          </a:solidFill>
        </p:spPr>
        <p:txBody>
          <a:bodyPr/>
          <a:lstStyle>
            <a:lvl1pPr marL="95250"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62466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E32486"/>
          </a:solidFill>
        </p:spPr>
        <p:txBody>
          <a:bodyPr/>
          <a:lstStyle>
            <a:lvl1pPr marL="95250" indent="0">
              <a:defRPr>
                <a:solidFill>
                  <a:schemeClr val="bg1"/>
                </a:solidFill>
              </a:defRPr>
            </a:lvl1pPr>
          </a:lstStyle>
          <a:p>
            <a:r>
              <a:rPr lang="en-US"/>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85843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8" name="Title 1"/>
          <p:cNvSpPr txBox="1">
            <a:spLocks/>
          </p:cNvSpPr>
          <p:nvPr userDrawn="1"/>
        </p:nvSpPr>
        <p:spPr>
          <a:xfrm>
            <a:off x="252000" y="190800"/>
            <a:ext cx="8642350" cy="503783"/>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3116049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6" name="Title 1"/>
          <p:cNvSpPr txBox="1">
            <a:spLocks/>
          </p:cNvSpPr>
          <p:nvPr userDrawn="1"/>
        </p:nvSpPr>
        <p:spPr>
          <a:xfrm>
            <a:off x="251520" y="190800"/>
            <a:ext cx="8642350" cy="503783"/>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487652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schemeClr val="bg1"/>
                </a:solidFill>
              </a:rPr>
              <a:t>Transforming</a:t>
            </a:r>
            <a:r>
              <a:rPr lang="en-GB" i="1" baseline="0" dirty="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593413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A25BA0"/>
          </a:solidFill>
        </p:spPr>
        <p:txBody>
          <a:bodyPr/>
          <a:lstStyle>
            <a:lvl1pPr marL="95250"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533975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A25BA0"/>
          </a:solidFill>
        </p:spPr>
        <p:txBody>
          <a:bodyPr/>
          <a:lstStyle>
            <a:lvl1pPr marL="95250" indent="0">
              <a:defRPr>
                <a:solidFill>
                  <a:schemeClr val="bg1"/>
                </a:solidFill>
              </a:defRPr>
            </a:lvl1pPr>
          </a:lstStyle>
          <a:p>
            <a:r>
              <a:rPr lang="en-US"/>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087860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8" name="Title 1"/>
          <p:cNvSpPr txBox="1">
            <a:spLocks/>
          </p:cNvSpPr>
          <p:nvPr userDrawn="1"/>
        </p:nvSpPr>
        <p:spPr>
          <a:xfrm>
            <a:off x="252000" y="190800"/>
            <a:ext cx="8642350" cy="503783"/>
          </a:xfrm>
          <a:prstGeom prst="rect">
            <a:avLst/>
          </a:prstGeom>
          <a:solidFill>
            <a:srgbClr val="A25BA0"/>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38290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72C6"/>
          </a:solidFill>
        </p:spPr>
        <p:txBody>
          <a:bodyPr/>
          <a:lstStyle>
            <a:lvl1pPr marL="95250"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705243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rgbClr val="0072C6"/>
                </a:solidFill>
                <a:latin typeface="+mn-lt"/>
              </a:defRPr>
            </a:lvl1pPr>
          </a:lstStyle>
          <a:p>
            <a:pPr lvl="0"/>
            <a:r>
              <a:rPr lang="en-GB" dirty="0"/>
              <a:t>Subtitle </a:t>
            </a:r>
          </a:p>
        </p:txBody>
      </p:sp>
      <p:sp>
        <p:nvSpPr>
          <p:cNvPr id="6" name="Title 1"/>
          <p:cNvSpPr txBox="1">
            <a:spLocks/>
          </p:cNvSpPr>
          <p:nvPr userDrawn="1"/>
        </p:nvSpPr>
        <p:spPr>
          <a:xfrm>
            <a:off x="251520" y="190800"/>
            <a:ext cx="8642350" cy="503783"/>
          </a:xfrm>
          <a:prstGeom prst="rect">
            <a:avLst/>
          </a:prstGeom>
          <a:solidFill>
            <a:schemeClr val="accent2"/>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7722120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schemeClr val="bg1"/>
                </a:solidFill>
              </a:rPr>
              <a:t>Transforming</a:t>
            </a:r>
            <a:r>
              <a:rPr lang="en-GB" i="1" baseline="0" dirty="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194560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33BBB1"/>
          </a:solidFill>
        </p:spPr>
        <p:txBody>
          <a:bodyPr/>
          <a:lstStyle>
            <a:lvl1pPr marL="95250"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822602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33BBB1"/>
          </a:solidFill>
        </p:spPr>
        <p:txBody>
          <a:bodyPr/>
          <a:lstStyle>
            <a:lvl1pPr marL="95250" indent="0">
              <a:defRPr>
                <a:solidFill>
                  <a:schemeClr val="bg1"/>
                </a:solidFill>
              </a:defRPr>
            </a:lvl1pPr>
          </a:lstStyle>
          <a:p>
            <a:r>
              <a:rPr lang="en-US"/>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459560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8" name="Title 1"/>
          <p:cNvSpPr txBox="1">
            <a:spLocks/>
          </p:cNvSpPr>
          <p:nvPr userDrawn="1"/>
        </p:nvSpPr>
        <p:spPr>
          <a:xfrm>
            <a:off x="252000" y="190800"/>
            <a:ext cx="8642350" cy="503783"/>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6354211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6" name="Title 1"/>
          <p:cNvSpPr txBox="1">
            <a:spLocks/>
          </p:cNvSpPr>
          <p:nvPr userDrawn="1"/>
        </p:nvSpPr>
        <p:spPr>
          <a:xfrm>
            <a:off x="251520" y="190800"/>
            <a:ext cx="8642350" cy="503783"/>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56271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50824" y="188912"/>
            <a:ext cx="1656879"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schemeClr val="bg1"/>
                </a:solidFill>
              </a:rPr>
              <a:t>Transforming</a:t>
            </a:r>
            <a:r>
              <a:rPr lang="en-GB" i="1" baseline="0" dirty="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3355776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chemeClr val="accent4"/>
          </a:solidFill>
        </p:spPr>
        <p:txBody>
          <a:bodyPr/>
          <a:lstStyle>
            <a:lvl1pPr marL="95250"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822602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chemeClr val="accent4"/>
          </a:solidFill>
        </p:spPr>
        <p:txBody>
          <a:bodyPr/>
          <a:lstStyle>
            <a:lvl1pPr marL="95250" indent="0">
              <a:defRPr>
                <a:solidFill>
                  <a:schemeClr val="bg1"/>
                </a:solidFill>
              </a:defRPr>
            </a:lvl1pPr>
          </a:lstStyle>
          <a:p>
            <a:r>
              <a:rPr lang="en-US"/>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459560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8" name="Title 1"/>
          <p:cNvSpPr txBox="1">
            <a:spLocks/>
          </p:cNvSpPr>
          <p:nvPr userDrawn="1"/>
        </p:nvSpPr>
        <p:spPr>
          <a:xfrm>
            <a:off x="252000" y="190800"/>
            <a:ext cx="8642350" cy="503783"/>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635421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72C6"/>
          </a:solidFill>
        </p:spPr>
        <p:txBody>
          <a:bodyPr/>
          <a:lstStyle>
            <a:lvl1pPr marL="95250" indent="0">
              <a:defRPr>
                <a:solidFill>
                  <a:schemeClr val="bg1"/>
                </a:solidFill>
              </a:defRPr>
            </a:lvl1pPr>
          </a:lstStyle>
          <a:p>
            <a:r>
              <a:rPr lang="en-US"/>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990531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6" name="Title 1"/>
          <p:cNvSpPr txBox="1">
            <a:spLocks/>
          </p:cNvSpPr>
          <p:nvPr userDrawn="1"/>
        </p:nvSpPr>
        <p:spPr>
          <a:xfrm>
            <a:off x="251520" y="190800"/>
            <a:ext cx="8642350" cy="503783"/>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562712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50824" y="188912"/>
            <a:ext cx="1656879"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schemeClr val="bg1"/>
                </a:solidFill>
              </a:rPr>
              <a:t>Transforming</a:t>
            </a:r>
            <a:r>
              <a:rPr lang="en-GB" i="1" baseline="0" dirty="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4185206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schemeClr val="bg1"/>
                </a:solidFill>
              </a:rPr>
              <a:t>Transforming</a:t>
            </a:r>
            <a:r>
              <a:rPr lang="en-GB" i="1" baseline="0" dirty="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5072837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8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schemeClr val="bg1"/>
                </a:solidFill>
              </a:rPr>
              <a:t>Transforming</a:t>
            </a:r>
            <a:r>
              <a:rPr lang="en-GB" i="1" baseline="0" dirty="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5137939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51792" y="1660327"/>
            <a:ext cx="7848600" cy="576648"/>
          </a:xfrm>
        </p:spPr>
        <p:txBody>
          <a:bodyPr>
            <a:normAutofit/>
          </a:bodyPr>
          <a:lstStyle>
            <a:lvl1pPr>
              <a:defRPr sz="2400" b="1">
                <a:solidFill>
                  <a:srgbClr val="0072C6"/>
                </a:solidFill>
              </a:defRPr>
            </a:lvl1pPr>
          </a:lstStyle>
          <a:p>
            <a:pPr lvl="0"/>
            <a:r>
              <a:rPr lang="en-US"/>
              <a:t>Click to edit Master text styles</a:t>
            </a:r>
          </a:p>
        </p:txBody>
      </p:sp>
      <p:sp>
        <p:nvSpPr>
          <p:cNvPr id="2" name="Slide Number Placeholder 1"/>
          <p:cNvSpPr>
            <a:spLocks noGrp="1"/>
          </p:cNvSpPr>
          <p:nvPr>
            <p:ph type="sldNum" sz="quarter" idx="12"/>
          </p:nvPr>
        </p:nvSpPr>
        <p:spPr/>
        <p:txBody>
          <a:bodyPr/>
          <a:lstStyle/>
          <a:p>
            <a:fld id="{8FC524A1-7B6A-464D-B8BC-8FE2E057339E}" type="slidenum">
              <a:rPr lang="en-GB" smtClean="0"/>
              <a:pPr/>
              <a:t>‹#›</a:t>
            </a:fld>
            <a:endParaRPr lang="en-GB" dirty="0"/>
          </a:p>
        </p:txBody>
      </p:sp>
      <p:sp>
        <p:nvSpPr>
          <p:cNvPr id="4" name="Content Placeholder 3"/>
          <p:cNvSpPr>
            <a:spLocks noGrp="1"/>
          </p:cNvSpPr>
          <p:nvPr>
            <p:ph sz="quarter" idx="13"/>
          </p:nvPr>
        </p:nvSpPr>
        <p:spPr>
          <a:xfrm>
            <a:off x="250825" y="2275200"/>
            <a:ext cx="8642350" cy="41061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244800"/>
            <a:ext cx="9144000" cy="1780721"/>
          </a:xfrm>
          <a:prstGeom prst="rect">
            <a:avLst/>
          </a:prstGeom>
        </p:spPr>
      </p:pic>
    </p:spTree>
    <p:extLst>
      <p:ext uri="{BB962C8B-B14F-4D97-AF65-F5344CB8AC3E}">
        <p14:creationId xmlns:p14="http://schemas.microsoft.com/office/powerpoint/2010/main" val="15938900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cSld name="ODS Layout 2">
    <p:spTree>
      <p:nvGrpSpPr>
        <p:cNvPr id="1" name=""/>
        <p:cNvGrpSpPr/>
        <p:nvPr/>
      </p:nvGrpSpPr>
      <p:grpSpPr>
        <a:xfrm>
          <a:off x="0" y="0"/>
          <a:ext cx="0" cy="0"/>
          <a:chOff x="0" y="0"/>
          <a:chExt cx="0" cy="0"/>
        </a:xfrm>
      </p:grpSpPr>
      <p:sp>
        <p:nvSpPr>
          <p:cNvPr id="2" name="Title 1"/>
          <p:cNvSpPr>
            <a:spLocks noGrp="1"/>
          </p:cNvSpPr>
          <p:nvPr>
            <p:ph type="title" idx="1"/>
          </p:nvPr>
        </p:nvSpPr>
        <p:spPr>
          <a:xfrm>
            <a:off x="228600" y="228600"/>
            <a:ext cx="8686800" cy="995680"/>
          </a:xfrm>
          <a:prstGeom prst="rect">
            <a:avLst/>
          </a:prstGeom>
        </p:spPr>
        <p:txBody>
          <a:bodyPr/>
          <a:lstStyle/>
          <a:p>
            <a:r>
              <a:rPr lang="en-GB"/>
              <a:t>Click to add title</a:t>
            </a:r>
          </a:p>
        </p:txBody>
      </p:sp>
      <p:sp>
        <p:nvSpPr>
          <p:cNvPr id="3" name="Picture Placeholder 1"/>
          <p:cNvSpPr>
            <a:spLocks noGrp="1"/>
          </p:cNvSpPr>
          <p:nvPr>
            <p:ph type="pic" idx="2"/>
          </p:nvPr>
        </p:nvSpPr>
        <p:spPr>
          <a:xfrm>
            <a:off x="914400" y="1287780"/>
            <a:ext cx="7315200" cy="4572000"/>
          </a:xfrm>
        </p:spPr>
      </p:sp>
      <p:sp>
        <p:nvSpPr>
          <p:cNvPr id="4" name="Date Placeholder"/>
          <p:cNvSpPr>
            <a:spLocks noGrp="1"/>
          </p:cNvSpPr>
          <p:nvPr>
            <p:ph type="dt" sz="half" idx="3"/>
          </p:nvPr>
        </p:nvSpPr>
        <p:spPr>
          <a:xfrm>
            <a:off x="228600" y="6362700"/>
            <a:ext cx="2171700" cy="266700"/>
          </a:xfrm>
          <a:prstGeom prst="rect">
            <a:avLst/>
          </a:prstGeom>
        </p:spPr>
        <p:txBody>
          <a:bodyPr/>
          <a:lstStyle/>
          <a:p>
            <a:fld id="{46D03457-3063-46D8-9F95-B7C7586E8F7A}" type="datetimeFigureOut">
              <a:rPr lang="en-GB" smtClean="0"/>
              <a:pPr/>
              <a:t>09/10/2019</a:t>
            </a:fld>
            <a:endParaRPr lang="en-GB"/>
          </a:p>
        </p:txBody>
      </p:sp>
      <p:sp>
        <p:nvSpPr>
          <p:cNvPr id="5" name="Slide Number Placeholder"/>
          <p:cNvSpPr>
            <a:spLocks noGrp="1"/>
          </p:cNvSpPr>
          <p:nvPr>
            <p:ph type="sldNum" sz="quarter" idx="4"/>
          </p:nvPr>
        </p:nvSpPr>
        <p:spPr>
          <a:xfrm>
            <a:off x="6743700" y="6362700"/>
            <a:ext cx="2171700" cy="266700"/>
          </a:xfrm>
        </p:spPr>
        <p:txBody>
          <a:bodyPr/>
          <a:lstStyle/>
          <a:p>
            <a:fld id="{491E9AB9-F844-40F9-83D8-3F6F33E474A2}" type="slidenum">
              <a:rPr lang="en-GB" smtClean="0"/>
              <a:pPr/>
              <a:t>‹#›</a:t>
            </a:fld>
            <a:endParaRPr lang="en-GB"/>
          </a:p>
        </p:txBody>
      </p:sp>
    </p:spTree>
    <p:extLst>
      <p:ext uri="{BB962C8B-B14F-4D97-AF65-F5344CB8AC3E}">
        <p14:creationId xmlns:p14="http://schemas.microsoft.com/office/powerpoint/2010/main" val="33033490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97CE3F3-EBB4-437C-A581-59D15CB87BD0}" type="datetime1">
              <a:rPr lang="en-GB" smtClean="0"/>
              <a:t>09/10/2019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94544897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A3E840-9F0B-4F69-8782-5234AAE8D5C7}" type="datetime1">
              <a:rPr lang="en-GB" smtClean="0"/>
              <a:t>09/10/2019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6392178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C21838-6BBB-4FFB-9082-D748CBF907A8}" type="datetime1">
              <a:rPr lang="en-GB" smtClean="0"/>
              <a:t>09/10/2019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22642666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688CD5A-C8E2-4C71-9869-6EF4A6093D57}" type="datetime1">
              <a:rPr lang="en-GB" smtClean="0"/>
              <a:t>09/10/2019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99851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8" name="Title 1"/>
          <p:cNvSpPr txBox="1">
            <a:spLocks/>
          </p:cNvSpPr>
          <p:nvPr userDrawn="1"/>
        </p:nvSpPr>
        <p:spPr>
          <a:xfrm>
            <a:off x="252000" y="190800"/>
            <a:ext cx="8642350" cy="503783"/>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2489146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6DE76B3-FF96-4A06-95A6-F6F3A915B352}" type="datetime1">
              <a:rPr lang="en-GB" smtClean="0"/>
              <a:t>09/10/2019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34082112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0155AA8-43DF-4294-9E73-C0B01B27D179}" type="datetime1">
              <a:rPr lang="en-GB" smtClean="0"/>
              <a:t>09/10/2019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6448021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71128-5038-4F48-BC46-ED73FA65AF26}" type="datetime1">
              <a:rPr lang="en-GB" smtClean="0"/>
              <a:t>09/10/2019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1546034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5F0E1A-5E12-400C-99E3-E37D997417B6}" type="datetime1">
              <a:rPr lang="en-GB" smtClean="0"/>
              <a:t>09/10/2019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3891021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16741B-B925-42EB-8A4E-3B5273850402}" type="datetime1">
              <a:rPr lang="en-GB" smtClean="0"/>
              <a:t>09/10/2019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6059052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FB6FD8-4E3F-4621-8481-2B9F1FAAF735}" type="datetime1">
              <a:rPr lang="en-GB" smtClean="0"/>
              <a:t>09/10/2019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5325451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E0D6850-B71C-4216-AF34-536F767DE3B1}" type="datetime1">
              <a:rPr lang="en-GB" smtClean="0"/>
              <a:t>09/10/2019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3461277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6" name="Title 1"/>
          <p:cNvSpPr txBox="1">
            <a:spLocks/>
          </p:cNvSpPr>
          <p:nvPr userDrawn="1"/>
        </p:nvSpPr>
        <p:spPr>
          <a:xfrm>
            <a:off x="251520" y="190800"/>
            <a:ext cx="8642350" cy="503783"/>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563571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a:t>Outline plan</a:t>
            </a:r>
            <a:endParaRPr lang="en-GB" dirty="0"/>
          </a:p>
        </p:txBody>
      </p:sp>
      <p:sp>
        <p:nvSpPr>
          <p:cNvPr id="15" name="Rectangle 14"/>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2" name="TextBox 1"/>
          <p:cNvSpPr txBox="1"/>
          <p:nvPr userDrawn="1"/>
        </p:nvSpPr>
        <p:spPr>
          <a:xfrm>
            <a:off x="232916" y="6165304"/>
            <a:ext cx="8587556" cy="369332"/>
          </a:xfrm>
          <a:prstGeom prst="rect">
            <a:avLst/>
          </a:prstGeom>
          <a:noFill/>
        </p:spPr>
        <p:txBody>
          <a:bodyPr wrap="square" rtlCol="0">
            <a:spAutoFit/>
          </a:bodyPr>
          <a:lstStyle/>
          <a:p>
            <a:r>
              <a:rPr lang="en-GB" i="1" dirty="0">
                <a:solidFill>
                  <a:schemeClr val="bg1"/>
                </a:solidFill>
              </a:rPr>
              <a:t>Transforming</a:t>
            </a:r>
            <a:r>
              <a:rPr lang="en-GB" i="1" baseline="0" dirty="0">
                <a:solidFill>
                  <a:schemeClr val="bg1"/>
                </a:solidFill>
              </a:rPr>
              <a:t> London’s health and care together</a:t>
            </a:r>
            <a:endParaRPr lang="en-GB" i="1" dirty="0">
              <a:solidFill>
                <a:schemeClr val="bg1"/>
              </a:solidFill>
            </a:endParaRPr>
          </a:p>
        </p:txBody>
      </p:sp>
      <p:cxnSp>
        <p:nvCxnSpPr>
          <p:cNvPr id="6" name="Straight Connector 5"/>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64438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91C9"/>
          </a:solidFill>
        </p:spPr>
        <p:txBody>
          <a:bodyPr/>
          <a:lstStyle>
            <a:lvl1pPr marL="95250"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36181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91C9"/>
          </a:solidFill>
        </p:spPr>
        <p:txBody>
          <a:bodyPr/>
          <a:lstStyle>
            <a:lvl1pPr marL="95250" indent="0">
              <a:defRPr>
                <a:solidFill>
                  <a:schemeClr val="bg1"/>
                </a:solidFill>
              </a:defRPr>
            </a:lvl1pPr>
          </a:lstStyle>
          <a:p>
            <a:r>
              <a:rPr lang="en-US"/>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08559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a:t>Subtitle </a:t>
            </a:r>
          </a:p>
        </p:txBody>
      </p:sp>
      <p:sp>
        <p:nvSpPr>
          <p:cNvPr id="8" name="Title 1"/>
          <p:cNvSpPr txBox="1">
            <a:spLocks/>
          </p:cNvSpPr>
          <p:nvPr userDrawn="1"/>
        </p:nvSpPr>
        <p:spPr>
          <a:xfrm>
            <a:off x="252000" y="190800"/>
            <a:ext cx="8642350" cy="503783"/>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405792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250825" y="908050"/>
            <a:ext cx="8642350" cy="54737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Slide Number Placeholder 1"/>
          <p:cNvSpPr>
            <a:spLocks noGrp="1"/>
          </p:cNvSpPr>
          <p:nvPr>
            <p:ph type="sldNum" sz="quarter" idx="4"/>
          </p:nvPr>
        </p:nvSpPr>
        <p:spPr>
          <a:xfrm>
            <a:off x="6758880" y="6381328"/>
            <a:ext cx="2133600" cy="365125"/>
          </a:xfrm>
          <a:prstGeom prst="rect">
            <a:avLst/>
          </a:prstGeom>
        </p:spPr>
        <p:txBody>
          <a:bodyPr vert="horz" lIns="91440" tIns="45720" rIns="91440" bIns="45720" rtlCol="0" anchor="ctr"/>
          <a:lstStyle>
            <a:lvl1pPr algn="r">
              <a:defRPr sz="1200">
                <a:solidFill>
                  <a:schemeClr val="accent5">
                    <a:lumMod val="50000"/>
                  </a:schemeClr>
                </a:solidFill>
              </a:defRPr>
            </a:lvl1pPr>
          </a:lstStyle>
          <a:p>
            <a:fld id="{8FC524A1-7B6A-464D-B8BC-8FE2E057339E}" type="slidenum">
              <a:rPr lang="en-GB" smtClean="0"/>
              <a:pPr/>
              <a:t>‹#›</a:t>
            </a:fld>
            <a:endParaRPr lang="en-GB" dirty="0"/>
          </a:p>
        </p:txBody>
      </p:sp>
      <p:sp>
        <p:nvSpPr>
          <p:cNvPr id="3" name="Footer Placeholder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44683610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6" r:id="rId6"/>
    <p:sldLayoutId id="2147483750" r:id="rId7"/>
    <p:sldLayoutId id="2147483751" r:id="rId8"/>
    <p:sldLayoutId id="2147483752" r:id="rId9"/>
    <p:sldLayoutId id="2147483753" r:id="rId10"/>
    <p:sldLayoutId id="2147483657" r:id="rId11"/>
    <p:sldLayoutId id="2147483766" r:id="rId12"/>
    <p:sldLayoutId id="2147483767" r:id="rId13"/>
    <p:sldLayoutId id="2147483768" r:id="rId14"/>
    <p:sldLayoutId id="2147483769" r:id="rId15"/>
    <p:sldLayoutId id="2147483658" r:id="rId16"/>
    <p:sldLayoutId id="2147483754" r:id="rId17"/>
    <p:sldLayoutId id="2147483755" r:id="rId18"/>
    <p:sldLayoutId id="2147483756" r:id="rId19"/>
    <p:sldLayoutId id="2147483757" r:id="rId20"/>
    <p:sldLayoutId id="2147483659" r:id="rId21"/>
    <p:sldLayoutId id="2147483758" r:id="rId22"/>
    <p:sldLayoutId id="2147483759" r:id="rId23"/>
    <p:sldLayoutId id="2147483760" r:id="rId24"/>
    <p:sldLayoutId id="2147483761" r:id="rId25"/>
    <p:sldLayoutId id="2147483660" r:id="rId26"/>
    <p:sldLayoutId id="2147483762" r:id="rId27"/>
    <p:sldLayoutId id="2147483763" r:id="rId28"/>
    <p:sldLayoutId id="2147483764" r:id="rId29"/>
    <p:sldLayoutId id="2147483765" r:id="rId30"/>
    <p:sldLayoutId id="2147483661" r:id="rId31"/>
    <p:sldLayoutId id="2147483689" r:id="rId32"/>
    <p:sldLayoutId id="2147483691" r:id="rId33"/>
    <p:sldLayoutId id="2147483737" r:id="rId34"/>
    <p:sldLayoutId id="2147483770" r:id="rId35"/>
  </p:sldLayoutIdLst>
  <p:hf hdr="0" ftr="0" dt="0"/>
  <p:txStyles>
    <p:titleStyle>
      <a:lvl1pPr algn="l" defTabSz="914400" rtl="0" eaLnBrk="1" latinLnBrk="0" hangingPunct="1">
        <a:spcBef>
          <a:spcPts val="600"/>
        </a:spcBef>
        <a:buNone/>
        <a:defRPr sz="2400" kern="1200" baseline="0">
          <a:solidFill>
            <a:schemeClr val="bg1"/>
          </a:solidFill>
          <a:latin typeface="+mj-lt"/>
          <a:ea typeface="+mj-ea"/>
          <a:cs typeface="+mj-cs"/>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accent5"/>
          </a:solidFill>
          <a:latin typeface="+mn-lt"/>
          <a:ea typeface="+mn-ea"/>
          <a:cs typeface="+mn-cs"/>
        </a:defRPr>
      </a:lvl1pPr>
      <a:lvl2pPr marL="285750" indent="-285750"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2pPr>
      <a:lvl3pPr marL="53975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3pPr>
      <a:lvl4pPr marL="809625"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4pPr>
      <a:lvl5pPr marL="107950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5pPr>
      <a:lvl6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2"/>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D4D8B-956B-4B40-A6FF-19B28633B8D6}" type="datetime1">
              <a:rPr lang="en-GB" smtClean="0"/>
              <a:t>09/10/2019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1E7EE-32D5-4275-AEA1-A0E6A2E4B10F}" type="slidenum">
              <a:rPr lang="en-GB" smtClean="0"/>
              <a:t>‹#›</a:t>
            </a:fld>
            <a:endParaRPr lang="en-GB" dirty="0"/>
          </a:p>
        </p:txBody>
      </p:sp>
    </p:spTree>
    <p:extLst>
      <p:ext uri="{BB962C8B-B14F-4D97-AF65-F5344CB8AC3E}">
        <p14:creationId xmlns:p14="http://schemas.microsoft.com/office/powerpoint/2010/main" val="3760005894"/>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2" Type="http://schemas.openxmlformats.org/officeDocument/2006/relationships/hyperlink" Target="https://www.macmillan.org.uk/documents/aboutus/research/inclusionprojects/experiencesofbmepeople.pdf" TargetMode="Externa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hyperlink" Target="https://www.rcplondon.ac.uk/projects/outputs/lung-cancer-clinical-outcomes-publication-2018-audit-period-2016" TargetMode="External"/><Relationship Id="rId2" Type="http://schemas.openxmlformats.org/officeDocument/2006/relationships/hyperlink" Target="https://www.nboca.org.uk/content/uploads/2018/12/NBOCA-annual-report2018.pdf" TargetMode="Externa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50825" y="1700808"/>
            <a:ext cx="6985000" cy="1584176"/>
          </a:xfrm>
        </p:spPr>
        <p:txBody>
          <a:bodyPr/>
          <a:lstStyle/>
          <a:p>
            <a:pPr marL="0" lvl="1" indent="0">
              <a:buNone/>
            </a:pPr>
            <a:r>
              <a:rPr lang="en-GB" dirty="0" err="1"/>
              <a:t>Ch</a:t>
            </a:r>
            <a:r>
              <a:rPr lang="en-GB" dirty="0"/>
              <a:t> 3 </a:t>
            </a:r>
            <a:r>
              <a:rPr lang="en-GB" b="1" dirty="0"/>
              <a:t>Inequalities in access and treatment for cancer</a:t>
            </a:r>
          </a:p>
          <a:p>
            <a:pPr marL="0" lvl="1" indent="0">
              <a:buNone/>
            </a:pPr>
            <a:endParaRPr lang="en-GB" dirty="0"/>
          </a:p>
        </p:txBody>
      </p:sp>
      <p:sp>
        <p:nvSpPr>
          <p:cNvPr id="3" name="Slide Number Placeholder 2"/>
          <p:cNvSpPr>
            <a:spLocks noGrp="1"/>
          </p:cNvSpPr>
          <p:nvPr>
            <p:ph type="sldNum" sz="quarter" idx="11"/>
          </p:nvPr>
        </p:nvSpPr>
        <p:spPr/>
        <p:txBody>
          <a:bodyPr/>
          <a:lstStyle/>
          <a:p>
            <a:fld id="{8FC524A1-7B6A-464D-B8BC-8FE2E057339E}" type="slidenum">
              <a:rPr lang="en-GB" smtClean="0"/>
              <a:pPr/>
              <a:t>1</a:t>
            </a:fld>
            <a:endParaRPr lang="en-GB" dirty="0"/>
          </a:p>
        </p:txBody>
      </p:sp>
    </p:spTree>
    <p:extLst>
      <p:ext uri="{BB962C8B-B14F-4D97-AF65-F5344CB8AC3E}">
        <p14:creationId xmlns:p14="http://schemas.microsoft.com/office/powerpoint/2010/main" val="2459683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791815"/>
          </a:xfrm>
        </p:spPr>
        <p:txBody>
          <a:bodyPr/>
          <a:lstStyle/>
          <a:p>
            <a:r>
              <a:rPr lang="en-GB" dirty="0"/>
              <a:t>Breast cancer - variation in breast conserving </a:t>
            </a:r>
            <a:r>
              <a:rPr lang="en-GB" dirty="0" err="1"/>
              <a:t>sx</a:t>
            </a:r>
            <a:r>
              <a:rPr lang="en-GB" dirty="0"/>
              <a:t> for early invasive cancer </a:t>
            </a:r>
          </a:p>
        </p:txBody>
      </p:sp>
      <p:sp>
        <p:nvSpPr>
          <p:cNvPr id="4" name="Slide Number Placeholder 3"/>
          <p:cNvSpPr>
            <a:spLocks noGrp="1"/>
          </p:cNvSpPr>
          <p:nvPr>
            <p:ph type="sldNum" sz="quarter" idx="14"/>
          </p:nvPr>
        </p:nvSpPr>
        <p:spPr/>
        <p:txBody>
          <a:bodyPr/>
          <a:lstStyle/>
          <a:p>
            <a:fld id="{8FC524A1-7B6A-464D-B8BC-8FE2E057339E}" type="slidenum">
              <a:rPr lang="en-GB" smtClean="0"/>
              <a:pPr/>
              <a:t>10</a:t>
            </a:fld>
            <a:endParaRPr lang="en-GB" dirty="0"/>
          </a:p>
        </p:txBody>
      </p:sp>
      <p:sp>
        <p:nvSpPr>
          <p:cNvPr id="6" name="Content Placeholder 5"/>
          <p:cNvSpPr>
            <a:spLocks noGrp="1"/>
          </p:cNvSpPr>
          <p:nvPr>
            <p:ph sz="quarter" idx="16"/>
          </p:nvPr>
        </p:nvSpPr>
        <p:spPr>
          <a:xfrm>
            <a:off x="323529" y="5517232"/>
            <a:ext cx="8568952" cy="1152128"/>
          </a:xfrm>
        </p:spPr>
        <p:txBody>
          <a:bodyPr>
            <a:normAutofit/>
          </a:bodyPr>
          <a:lstStyle/>
          <a:p>
            <a:r>
              <a:rPr lang="en-GB" dirty="0"/>
              <a:t>Variation in breast conserving surgery for younger ages (50-69yo)  highest in Croydon 81% and lowest UCL at 47%.  For older women, also variation in % having BCS  - highest  N </a:t>
            </a:r>
            <a:r>
              <a:rPr lang="en-GB" dirty="0" err="1"/>
              <a:t>Middx</a:t>
            </a:r>
            <a:r>
              <a:rPr lang="en-GB" dirty="0"/>
              <a:t> 69% and lowest Croydon 22% -  caveats does not take clinical complexity/</a:t>
            </a:r>
            <a:r>
              <a:rPr lang="en-GB" dirty="0" err="1"/>
              <a:t>comborbidity</a:t>
            </a:r>
            <a:r>
              <a:rPr lang="en-GB" dirty="0"/>
              <a:t> into account for early invasive cancer, and no CI</a:t>
            </a:r>
          </a:p>
        </p:txBody>
      </p:sp>
      <p:graphicFrame>
        <p:nvGraphicFramePr>
          <p:cNvPr id="12" name="Content Placeholder 11"/>
          <p:cNvGraphicFramePr>
            <a:graphicFrameLocks noGrp="1"/>
          </p:cNvGraphicFramePr>
          <p:nvPr>
            <p:ph sz="quarter" idx="15"/>
            <p:extLst>
              <p:ext uri="{D42A27DB-BD31-4B8C-83A1-F6EECF244321}">
                <p14:modId xmlns:p14="http://schemas.microsoft.com/office/powerpoint/2010/main" val="708648448"/>
              </p:ext>
            </p:extLst>
          </p:nvPr>
        </p:nvGraphicFramePr>
        <p:xfrm>
          <a:off x="179512" y="1196752"/>
          <a:ext cx="8785671" cy="41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4015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863823"/>
          </a:xfrm>
        </p:spPr>
        <p:txBody>
          <a:bodyPr/>
          <a:lstStyle/>
          <a:p>
            <a:r>
              <a:rPr lang="en-GB" dirty="0"/>
              <a:t>Breast cancer –variation in mastectomy for early invasive cancer </a:t>
            </a:r>
          </a:p>
        </p:txBody>
      </p:sp>
      <p:sp>
        <p:nvSpPr>
          <p:cNvPr id="4" name="Slide Number Placeholder 3"/>
          <p:cNvSpPr>
            <a:spLocks noGrp="1"/>
          </p:cNvSpPr>
          <p:nvPr>
            <p:ph type="sldNum" sz="quarter" idx="14"/>
          </p:nvPr>
        </p:nvSpPr>
        <p:spPr/>
        <p:txBody>
          <a:bodyPr/>
          <a:lstStyle/>
          <a:p>
            <a:fld id="{8FC524A1-7B6A-464D-B8BC-8FE2E057339E}" type="slidenum">
              <a:rPr lang="en-GB" smtClean="0"/>
              <a:pPr/>
              <a:t>11</a:t>
            </a:fld>
            <a:endParaRPr lang="en-GB" dirty="0"/>
          </a:p>
        </p:txBody>
      </p:sp>
      <p:graphicFrame>
        <p:nvGraphicFramePr>
          <p:cNvPr id="6" name="Content Placeholder 5"/>
          <p:cNvGraphicFramePr>
            <a:graphicFrameLocks noGrp="1"/>
          </p:cNvGraphicFramePr>
          <p:nvPr>
            <p:ph sz="quarter" idx="15"/>
            <p:extLst>
              <p:ext uri="{D42A27DB-BD31-4B8C-83A1-F6EECF244321}">
                <p14:modId xmlns:p14="http://schemas.microsoft.com/office/powerpoint/2010/main" val="1993277388"/>
              </p:ext>
            </p:extLst>
          </p:nvPr>
        </p:nvGraphicFramePr>
        <p:xfrm>
          <a:off x="250825" y="1052736"/>
          <a:ext cx="8642350" cy="4536503"/>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5"/>
          <p:cNvSpPr txBox="1">
            <a:spLocks/>
          </p:cNvSpPr>
          <p:nvPr/>
        </p:nvSpPr>
        <p:spPr>
          <a:xfrm>
            <a:off x="323529" y="5589240"/>
            <a:ext cx="8568952" cy="1080120"/>
          </a:xfrm>
          <a:prstGeom prst="rect">
            <a:avLst/>
          </a:prstGeom>
        </p:spPr>
        <p:txBody>
          <a:bodyPr>
            <a:normAutofit lnSpcReduction="10000"/>
          </a:bodyPr>
          <a:lstStyle>
            <a:lvl1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accent5"/>
                </a:solidFill>
                <a:latin typeface="+mn-lt"/>
                <a:ea typeface="+mn-ea"/>
                <a:cs typeface="+mn-cs"/>
              </a:defRPr>
            </a:lvl1pPr>
            <a:lvl2pPr marL="285750" indent="-285750"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2pPr>
            <a:lvl3pPr marL="53975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3pPr>
            <a:lvl4pPr marL="809625"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4pPr>
            <a:lvl5pPr marL="107950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5pPr>
            <a:lvl6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2"/>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t>Much variation in </a:t>
            </a:r>
            <a:r>
              <a:rPr lang="en-GB" dirty="0" err="1"/>
              <a:t>mastectx</a:t>
            </a:r>
            <a:r>
              <a:rPr lang="en-GB" dirty="0"/>
              <a:t> for younger ages (50-69yo)  highest in UCL 40% and lowest North </a:t>
            </a:r>
            <a:r>
              <a:rPr lang="en-GB" dirty="0" err="1"/>
              <a:t>Middx</a:t>
            </a:r>
            <a:r>
              <a:rPr lang="en-GB" dirty="0"/>
              <a:t> 15%.  For older women, also variation in %  - highest  Hillingdon 33% and lowest London NW 18%.  Does not take clinical complexity/</a:t>
            </a:r>
            <a:r>
              <a:rPr lang="en-GB" dirty="0" err="1"/>
              <a:t>comborbidity</a:t>
            </a:r>
            <a:r>
              <a:rPr lang="en-GB" dirty="0"/>
              <a:t> into account for early invasive cancer, and no CI</a:t>
            </a:r>
          </a:p>
        </p:txBody>
      </p:sp>
    </p:spTree>
    <p:extLst>
      <p:ext uri="{BB962C8B-B14F-4D97-AF65-F5344CB8AC3E}">
        <p14:creationId xmlns:p14="http://schemas.microsoft.com/office/powerpoint/2010/main" val="1104691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p:spPr>
        <p:txBody>
          <a:bodyPr/>
          <a:lstStyle/>
          <a:p>
            <a:r>
              <a:rPr lang="en-GB" dirty="0"/>
              <a:t>Breast cancer  - having a named CNS London</a:t>
            </a:r>
          </a:p>
        </p:txBody>
      </p:sp>
      <p:sp>
        <p:nvSpPr>
          <p:cNvPr id="4" name="Slide Number Placeholder 3"/>
          <p:cNvSpPr>
            <a:spLocks noGrp="1"/>
          </p:cNvSpPr>
          <p:nvPr>
            <p:ph type="sldNum" sz="quarter" idx="14"/>
          </p:nvPr>
        </p:nvSpPr>
        <p:spPr/>
        <p:txBody>
          <a:bodyPr/>
          <a:lstStyle/>
          <a:p>
            <a:fld id="{8FC524A1-7B6A-464D-B8BC-8FE2E057339E}" type="slidenum">
              <a:rPr lang="en-GB" smtClean="0"/>
              <a:pPr/>
              <a:t>12</a:t>
            </a:fld>
            <a:endParaRPr lang="en-GB" dirty="0"/>
          </a:p>
        </p:txBody>
      </p:sp>
      <p:sp>
        <p:nvSpPr>
          <p:cNvPr id="7" name="Content Placeholder 5"/>
          <p:cNvSpPr txBox="1">
            <a:spLocks/>
          </p:cNvSpPr>
          <p:nvPr/>
        </p:nvSpPr>
        <p:spPr>
          <a:xfrm>
            <a:off x="323529" y="5877272"/>
            <a:ext cx="8568952" cy="792088"/>
          </a:xfrm>
          <a:prstGeom prst="rect">
            <a:avLst/>
          </a:prstGeom>
        </p:spPr>
        <p:txBody>
          <a:bodyPr>
            <a:normAutofit fontScale="85000" lnSpcReduction="10000"/>
          </a:bodyPr>
          <a:lstStyle>
            <a:lvl1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accent5"/>
                </a:solidFill>
                <a:latin typeface="+mn-lt"/>
                <a:ea typeface="+mn-ea"/>
                <a:cs typeface="+mn-cs"/>
              </a:defRPr>
            </a:lvl1pPr>
            <a:lvl2pPr marL="285750" indent="-285750"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2pPr>
            <a:lvl3pPr marL="53975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3pPr>
            <a:lvl4pPr marL="809625"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4pPr>
            <a:lvl5pPr marL="107950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5pPr>
            <a:lvl6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2"/>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t>Much variation in having a CNS for younger ages (50-69yo)  highest in four trusts 100% and lowest Royal Free 65%.  For older women, also variation in %  - highest  at 100% in a few trusts, lowest  Royal Free 47%.  Time lag as these are 2017 data and numbers are small (no CI shown).</a:t>
            </a:r>
          </a:p>
        </p:txBody>
      </p:sp>
      <p:graphicFrame>
        <p:nvGraphicFramePr>
          <p:cNvPr id="8" name="Content Placeholder 7"/>
          <p:cNvGraphicFramePr>
            <a:graphicFrameLocks noGrp="1"/>
          </p:cNvGraphicFramePr>
          <p:nvPr>
            <p:ph sz="quarter" idx="15"/>
            <p:extLst>
              <p:ext uri="{D42A27DB-BD31-4B8C-83A1-F6EECF244321}">
                <p14:modId xmlns:p14="http://schemas.microsoft.com/office/powerpoint/2010/main" val="3652640966"/>
              </p:ext>
            </p:extLst>
          </p:nvPr>
        </p:nvGraphicFramePr>
        <p:xfrm>
          <a:off x="36005" y="714767"/>
          <a:ext cx="9144000" cy="5184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66386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431775"/>
          </a:xfrm>
        </p:spPr>
        <p:txBody>
          <a:bodyPr/>
          <a:lstStyle/>
          <a:p>
            <a:r>
              <a:rPr lang="en-GB" dirty="0"/>
              <a:t>Bowel cancer – 90 day adjusted mortality</a:t>
            </a:r>
          </a:p>
        </p:txBody>
      </p:sp>
      <p:sp>
        <p:nvSpPr>
          <p:cNvPr id="4" name="Slide Number Placeholder 3"/>
          <p:cNvSpPr>
            <a:spLocks noGrp="1"/>
          </p:cNvSpPr>
          <p:nvPr>
            <p:ph type="sldNum" sz="quarter" idx="14"/>
          </p:nvPr>
        </p:nvSpPr>
        <p:spPr/>
        <p:txBody>
          <a:bodyPr/>
          <a:lstStyle/>
          <a:p>
            <a:fld id="{8FC524A1-7B6A-464D-B8BC-8FE2E057339E}" type="slidenum">
              <a:rPr lang="en-GB" smtClean="0"/>
              <a:pPr/>
              <a:t>13</a:t>
            </a:fld>
            <a:endParaRPr lang="en-GB" dirty="0"/>
          </a:p>
        </p:txBody>
      </p:sp>
      <p:sp>
        <p:nvSpPr>
          <p:cNvPr id="5" name="Content Placeholder 4"/>
          <p:cNvSpPr>
            <a:spLocks noGrp="1"/>
          </p:cNvSpPr>
          <p:nvPr>
            <p:ph sz="quarter" idx="15"/>
          </p:nvPr>
        </p:nvSpPr>
        <p:spPr>
          <a:xfrm>
            <a:off x="250825" y="5949280"/>
            <a:ext cx="8642350" cy="908720"/>
          </a:xfrm>
          <a:solidFill>
            <a:srgbClr val="33BBB1"/>
          </a:solidFill>
        </p:spPr>
        <p:txBody>
          <a:bodyPr>
            <a:normAutofit/>
          </a:bodyPr>
          <a:lstStyle/>
          <a:p>
            <a:r>
              <a:rPr lang="en-GB" dirty="0"/>
              <a:t>Highest Whittington adjusted 90d mortality – 13.6%, followed by Kingston Hospital 5.5%, and 5 trusts had 0% in 2018. Caveats are small numbers, no CI, and one year snapshot data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696"/>
            <a:ext cx="9144000" cy="5256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8294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p:spPr>
        <p:txBody>
          <a:bodyPr/>
          <a:lstStyle/>
          <a:p>
            <a:r>
              <a:rPr lang="en-GB" dirty="0"/>
              <a:t>Bowel </a:t>
            </a:r>
            <a:r>
              <a:rPr lang="en-GB" dirty="0" err="1"/>
              <a:t>ca</a:t>
            </a:r>
            <a:r>
              <a:rPr lang="en-GB" dirty="0"/>
              <a:t> – adjusted 2 year mortality</a:t>
            </a:r>
          </a:p>
        </p:txBody>
      </p:sp>
      <p:sp>
        <p:nvSpPr>
          <p:cNvPr id="4" name="Slide Number Placeholder 3"/>
          <p:cNvSpPr>
            <a:spLocks noGrp="1"/>
          </p:cNvSpPr>
          <p:nvPr>
            <p:ph type="sldNum" sz="quarter" idx="14"/>
          </p:nvPr>
        </p:nvSpPr>
        <p:spPr/>
        <p:txBody>
          <a:bodyPr/>
          <a:lstStyle/>
          <a:p>
            <a:fld id="{8FC524A1-7B6A-464D-B8BC-8FE2E057339E}" type="slidenum">
              <a:rPr lang="en-GB" smtClean="0"/>
              <a:pPr/>
              <a:t>14</a:t>
            </a:fld>
            <a:endParaRPr lang="en-GB" dirty="0"/>
          </a:p>
        </p:txBody>
      </p:sp>
      <p:sp>
        <p:nvSpPr>
          <p:cNvPr id="5" name="Content Placeholder 4"/>
          <p:cNvSpPr>
            <a:spLocks noGrp="1"/>
          </p:cNvSpPr>
          <p:nvPr>
            <p:ph sz="quarter" idx="15"/>
          </p:nvPr>
        </p:nvSpPr>
        <p:spPr/>
        <p:txBody>
          <a:bodyPr/>
          <a:lstStyle/>
          <a:p>
            <a:endParaRPr lang="en-GB" dirty="0"/>
          </a:p>
        </p:txBody>
      </p:sp>
      <p:sp>
        <p:nvSpPr>
          <p:cNvPr id="6" name="Content Placeholder 5"/>
          <p:cNvSpPr>
            <a:spLocks noGrp="1"/>
          </p:cNvSpPr>
          <p:nvPr>
            <p:ph sz="quarter" idx="16"/>
          </p:nvPr>
        </p:nvSpPr>
        <p:spPr>
          <a:xfrm>
            <a:off x="6012159" y="1341438"/>
            <a:ext cx="2880321" cy="2231578"/>
          </a:xfrm>
          <a:solidFill>
            <a:srgbClr val="33BBB1"/>
          </a:solidFill>
        </p:spPr>
        <p:txBody>
          <a:bodyPr/>
          <a:lstStyle/>
          <a:p>
            <a:r>
              <a:rPr lang="en-GB" dirty="0"/>
              <a:t>Kingston and Whittington still have the highest adjusted 2 year mortality for bowel cancer after major surgery.  Caveats as this does not take stage and comorbidity into account, and small numbers.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316" y="1124744"/>
            <a:ext cx="4124660"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1124744"/>
            <a:ext cx="960114"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7661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366" y="188640"/>
            <a:ext cx="8642350" cy="503783"/>
          </a:xfrm>
        </p:spPr>
        <p:txBody>
          <a:bodyPr/>
          <a:lstStyle/>
          <a:p>
            <a:r>
              <a:rPr lang="en-GB" dirty="0"/>
              <a:t>Lung cancer 30 and 90 day survival </a:t>
            </a:r>
          </a:p>
        </p:txBody>
      </p:sp>
      <p:sp>
        <p:nvSpPr>
          <p:cNvPr id="3" name="Text Placeholder 2"/>
          <p:cNvSpPr>
            <a:spLocks noGrp="1"/>
          </p:cNvSpPr>
          <p:nvPr>
            <p:ph type="body" sz="quarter" idx="13"/>
          </p:nvPr>
        </p:nvSpPr>
        <p:spPr>
          <a:xfrm>
            <a:off x="251520" y="692696"/>
            <a:ext cx="8642350" cy="720080"/>
          </a:xfrm>
        </p:spPr>
        <p:txBody>
          <a:bodyPr>
            <a:normAutofit fontScale="92500"/>
          </a:bodyPr>
          <a:lstStyle/>
          <a:p>
            <a:r>
              <a:rPr lang="en-GB" dirty="0"/>
              <a:t>Both 30 and 90 day survival for lung cancer is not stat significantly different from expected – </a:t>
            </a:r>
            <a:r>
              <a:rPr lang="en-GB" dirty="0" err="1"/>
              <a:t>pls</a:t>
            </a:r>
            <a:r>
              <a:rPr lang="en-GB" dirty="0"/>
              <a:t> note limited number of trusts doing </a:t>
            </a:r>
            <a:r>
              <a:rPr lang="en-GB" dirty="0" err="1"/>
              <a:t>cardiothoracics</a:t>
            </a:r>
            <a:endParaRPr lang="en-GB" dirty="0"/>
          </a:p>
          <a:p>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15</a:t>
            </a:fld>
            <a:endParaRPr lang="en-GB" dirty="0"/>
          </a:p>
        </p:txBody>
      </p:sp>
      <p:graphicFrame>
        <p:nvGraphicFramePr>
          <p:cNvPr id="7" name="Content Placeholder 6"/>
          <p:cNvGraphicFramePr>
            <a:graphicFrameLocks noGrp="1"/>
          </p:cNvGraphicFramePr>
          <p:nvPr>
            <p:ph sz="quarter" idx="15"/>
            <p:extLst>
              <p:ext uri="{D42A27DB-BD31-4B8C-83A1-F6EECF244321}">
                <p14:modId xmlns:p14="http://schemas.microsoft.com/office/powerpoint/2010/main" val="860455615"/>
              </p:ext>
            </p:extLst>
          </p:nvPr>
        </p:nvGraphicFramePr>
        <p:xfrm>
          <a:off x="179513" y="1412774"/>
          <a:ext cx="8568950" cy="5207074"/>
        </p:xfrm>
        <a:graphic>
          <a:graphicData uri="http://schemas.openxmlformats.org/drawingml/2006/table">
            <a:tbl>
              <a:tblPr>
                <a:tableStyleId>{5C22544A-7EE6-4342-B048-85BDC9FD1C3A}</a:tableStyleId>
              </a:tblPr>
              <a:tblGrid>
                <a:gridCol w="2224631">
                  <a:extLst>
                    <a:ext uri="{9D8B030D-6E8A-4147-A177-3AD203B41FA5}">
                      <a16:colId xmlns:a16="http://schemas.microsoft.com/office/drawing/2014/main" xmlns="" val="20000"/>
                    </a:ext>
                  </a:extLst>
                </a:gridCol>
                <a:gridCol w="1141742">
                  <a:extLst>
                    <a:ext uri="{9D8B030D-6E8A-4147-A177-3AD203B41FA5}">
                      <a16:colId xmlns:a16="http://schemas.microsoft.com/office/drawing/2014/main" xmlns="" val="20001"/>
                    </a:ext>
                  </a:extLst>
                </a:gridCol>
                <a:gridCol w="1453661">
                  <a:extLst>
                    <a:ext uri="{9D8B030D-6E8A-4147-A177-3AD203B41FA5}">
                      <a16:colId xmlns:a16="http://schemas.microsoft.com/office/drawing/2014/main" xmlns="" val="20002"/>
                    </a:ext>
                  </a:extLst>
                </a:gridCol>
                <a:gridCol w="1071119">
                  <a:extLst>
                    <a:ext uri="{9D8B030D-6E8A-4147-A177-3AD203B41FA5}">
                      <a16:colId xmlns:a16="http://schemas.microsoft.com/office/drawing/2014/main" xmlns="" val="20003"/>
                    </a:ext>
                  </a:extLst>
                </a:gridCol>
                <a:gridCol w="1224136">
                  <a:extLst>
                    <a:ext uri="{9D8B030D-6E8A-4147-A177-3AD203B41FA5}">
                      <a16:colId xmlns:a16="http://schemas.microsoft.com/office/drawing/2014/main" xmlns="" val="20004"/>
                    </a:ext>
                  </a:extLst>
                </a:gridCol>
                <a:gridCol w="1453661">
                  <a:extLst>
                    <a:ext uri="{9D8B030D-6E8A-4147-A177-3AD203B41FA5}">
                      <a16:colId xmlns:a16="http://schemas.microsoft.com/office/drawing/2014/main" xmlns="" val="20005"/>
                    </a:ext>
                  </a:extLst>
                </a:gridCol>
              </a:tblGrid>
              <a:tr h="1138060">
                <a:tc>
                  <a:txBody>
                    <a:bodyPr/>
                    <a:lstStyle/>
                    <a:p>
                      <a:pPr algn="l" fontAlgn="ctr"/>
                      <a:r>
                        <a:rPr lang="en-GB" sz="1600" u="none" strike="noStrike" dirty="0">
                          <a:solidFill>
                            <a:schemeClr val="bg1"/>
                          </a:solidFill>
                          <a:effectLst/>
                        </a:rPr>
                        <a:t>Surgical trust</a:t>
                      </a:r>
                      <a:endParaRPr lang="en-GB" sz="1600" b="1"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Number of resections</a:t>
                      </a:r>
                      <a:endParaRPr lang="en-GB" sz="1600" b="1"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30-day survival adjusted (%)</a:t>
                      </a:r>
                      <a:endParaRPr lang="en-GB" sz="1600" b="1"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30-day survival significance</a:t>
                      </a:r>
                      <a:endParaRPr lang="en-GB" sz="1600" b="1"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90-day survival adjusted (%)</a:t>
                      </a:r>
                      <a:endParaRPr lang="en-GB" sz="1600" b="1"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90-day survival significance</a:t>
                      </a:r>
                      <a:endParaRPr lang="en-GB" sz="1600" b="1" i="0" u="none" strike="noStrike">
                        <a:solidFill>
                          <a:schemeClr val="bg1"/>
                        </a:solidFill>
                        <a:effectLst/>
                        <a:latin typeface="Calibri Light"/>
                      </a:endParaRPr>
                    </a:p>
                  </a:txBody>
                  <a:tcPr marL="9525" marR="9525" marT="9525" marB="0" anchor="ctr">
                    <a:solidFill>
                      <a:srgbClr val="33BBB1"/>
                    </a:solidFill>
                  </a:tcPr>
                </a:tc>
                <a:extLst>
                  <a:ext uri="{0D108BD9-81ED-4DB2-BD59-A6C34878D82A}">
                    <a16:rowId xmlns:a16="http://schemas.microsoft.com/office/drawing/2014/main" xmlns="" val="10000"/>
                  </a:ext>
                </a:extLst>
              </a:tr>
              <a:tr h="337651">
                <a:tc>
                  <a:txBody>
                    <a:bodyPr/>
                    <a:lstStyle/>
                    <a:p>
                      <a:pPr algn="l" fontAlgn="ctr"/>
                      <a:r>
                        <a:rPr lang="en-GB" sz="1600" u="none" strike="noStrike">
                          <a:solidFill>
                            <a:schemeClr val="bg1"/>
                          </a:solidFill>
                          <a:effectLst/>
                        </a:rPr>
                        <a:t>Barts Health NHS Trust</a:t>
                      </a:r>
                      <a:endParaRPr lang="en-GB" sz="16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206</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99.2</a:t>
                      </a:r>
                      <a:endParaRPr lang="en-GB" sz="16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è</a:t>
                      </a:r>
                      <a:endParaRPr lang="en-GB" sz="1600" b="1" i="0" u="none" strike="noStrike" dirty="0">
                        <a:solidFill>
                          <a:schemeClr val="bg1"/>
                        </a:solidFill>
                        <a:effectLst/>
                        <a:latin typeface="Wingdings"/>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97.8</a:t>
                      </a:r>
                      <a:endParaRPr lang="en-GB" sz="16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è</a:t>
                      </a:r>
                      <a:endParaRPr lang="en-GB" sz="16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1"/>
                  </a:ext>
                </a:extLst>
              </a:tr>
              <a:tr h="574533">
                <a:tc>
                  <a:txBody>
                    <a:bodyPr/>
                    <a:lstStyle/>
                    <a:p>
                      <a:pPr algn="l" fontAlgn="ctr"/>
                      <a:r>
                        <a:rPr lang="en-GB" sz="1600" u="none" strike="noStrike" dirty="0">
                          <a:solidFill>
                            <a:schemeClr val="bg1"/>
                          </a:solidFill>
                          <a:effectLst/>
                        </a:rPr>
                        <a:t>Guy's and St </a:t>
                      </a:r>
                      <a:r>
                        <a:rPr lang="en-GB" sz="1600" u="none" strike="noStrike" dirty="0" err="1">
                          <a:solidFill>
                            <a:schemeClr val="bg1"/>
                          </a:solidFill>
                          <a:effectLst/>
                        </a:rPr>
                        <a:t>Thomas'</a:t>
                      </a:r>
                      <a:r>
                        <a:rPr lang="en-GB" sz="1600" u="none" strike="noStrike" dirty="0">
                          <a:solidFill>
                            <a:schemeClr val="bg1"/>
                          </a:solidFill>
                          <a:effectLst/>
                        </a:rPr>
                        <a:t> NHS FT</a:t>
                      </a:r>
                      <a:endParaRPr lang="en-GB" sz="1600" b="1"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518</a:t>
                      </a:r>
                      <a:endParaRPr lang="en-GB" sz="16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98.6</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è</a:t>
                      </a:r>
                      <a:endParaRPr lang="en-GB" sz="1600" b="1" i="0" u="none" strike="noStrike" dirty="0">
                        <a:solidFill>
                          <a:schemeClr val="bg1"/>
                        </a:solidFill>
                        <a:effectLst/>
                        <a:latin typeface="Wingdings"/>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97.4</a:t>
                      </a:r>
                      <a:endParaRPr lang="en-GB" sz="16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è</a:t>
                      </a:r>
                      <a:endParaRPr lang="en-GB" sz="16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2"/>
                  </a:ext>
                </a:extLst>
              </a:tr>
              <a:tr h="574533">
                <a:tc>
                  <a:txBody>
                    <a:bodyPr/>
                    <a:lstStyle/>
                    <a:p>
                      <a:pPr algn="l" fontAlgn="ctr"/>
                      <a:r>
                        <a:rPr lang="en-GB" sz="1600" u="none" strike="noStrike">
                          <a:solidFill>
                            <a:schemeClr val="bg1"/>
                          </a:solidFill>
                          <a:effectLst/>
                        </a:rPr>
                        <a:t>Imperial College Healthcare NHS Trust</a:t>
                      </a:r>
                      <a:endParaRPr lang="en-GB" sz="16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159</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98</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è</a:t>
                      </a:r>
                      <a:endParaRPr lang="en-GB" sz="1600" b="1" i="0" u="none" strike="noStrike" dirty="0">
                        <a:solidFill>
                          <a:schemeClr val="bg1"/>
                        </a:solidFill>
                        <a:effectLst/>
                        <a:latin typeface="Wingdings"/>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96</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è</a:t>
                      </a:r>
                      <a:endParaRPr lang="en-GB" sz="16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3"/>
                  </a:ext>
                </a:extLst>
              </a:tr>
              <a:tr h="574533">
                <a:tc>
                  <a:txBody>
                    <a:bodyPr/>
                    <a:lstStyle/>
                    <a:p>
                      <a:pPr algn="l" fontAlgn="ctr"/>
                      <a:r>
                        <a:rPr lang="en-GB" sz="1600" u="none" strike="noStrike">
                          <a:solidFill>
                            <a:schemeClr val="bg1"/>
                          </a:solidFill>
                          <a:effectLst/>
                        </a:rPr>
                        <a:t>Royal Brompton and Harefield NHS FT</a:t>
                      </a:r>
                      <a:endParaRPr lang="en-GB" sz="16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402</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98</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è</a:t>
                      </a:r>
                      <a:endParaRPr lang="en-GB" sz="1600" b="1" i="0" u="none" strike="noStrike">
                        <a:solidFill>
                          <a:schemeClr val="bg1"/>
                        </a:solidFill>
                        <a:effectLst/>
                        <a:latin typeface="Wingdings"/>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96.3</a:t>
                      </a:r>
                      <a:endParaRPr lang="en-GB" sz="16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è</a:t>
                      </a:r>
                      <a:endParaRPr lang="en-GB" sz="16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4"/>
                  </a:ext>
                </a:extLst>
              </a:tr>
              <a:tr h="574533">
                <a:tc>
                  <a:txBody>
                    <a:bodyPr/>
                    <a:lstStyle/>
                    <a:p>
                      <a:pPr algn="l" fontAlgn="ctr"/>
                      <a:r>
                        <a:rPr lang="en-GB" sz="1600" u="none" strike="noStrike">
                          <a:solidFill>
                            <a:schemeClr val="bg1"/>
                          </a:solidFill>
                          <a:effectLst/>
                        </a:rPr>
                        <a:t>St George's Healthcare NHS Trust</a:t>
                      </a:r>
                      <a:endParaRPr lang="en-GB" sz="16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194</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99.5</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è</a:t>
                      </a:r>
                      <a:endParaRPr lang="en-GB" sz="1600" b="1" i="0" u="none" strike="noStrike">
                        <a:solidFill>
                          <a:schemeClr val="bg1"/>
                        </a:solidFill>
                        <a:effectLst/>
                        <a:latin typeface="Wingdings"/>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98.4</a:t>
                      </a:r>
                      <a:endParaRPr lang="en-GB" sz="16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è</a:t>
                      </a:r>
                      <a:endParaRPr lang="en-GB" sz="16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5"/>
                  </a:ext>
                </a:extLst>
              </a:tr>
              <a:tr h="574533">
                <a:tc>
                  <a:txBody>
                    <a:bodyPr/>
                    <a:lstStyle/>
                    <a:p>
                      <a:pPr algn="l" fontAlgn="ctr"/>
                      <a:r>
                        <a:rPr lang="en-GB" sz="1600" u="none" strike="noStrike">
                          <a:solidFill>
                            <a:schemeClr val="bg1"/>
                          </a:solidFill>
                          <a:effectLst/>
                        </a:rPr>
                        <a:t>University College London Hospitals NHS FT</a:t>
                      </a:r>
                      <a:endParaRPr lang="en-GB" sz="16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236</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97.5</a:t>
                      </a:r>
                      <a:endParaRPr lang="en-GB" sz="16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è</a:t>
                      </a:r>
                      <a:endParaRPr lang="en-GB" sz="1600" b="1" i="0" u="none" strike="noStrike">
                        <a:solidFill>
                          <a:schemeClr val="bg1"/>
                        </a:solidFill>
                        <a:effectLst/>
                        <a:latin typeface="Wingdings"/>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95</a:t>
                      </a:r>
                      <a:endParaRPr lang="en-GB" sz="16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è</a:t>
                      </a:r>
                      <a:endParaRPr lang="en-GB" sz="16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6"/>
                  </a:ext>
                </a:extLst>
              </a:tr>
              <a:tr h="337651">
                <a:tc>
                  <a:txBody>
                    <a:bodyPr/>
                    <a:lstStyle/>
                    <a:p>
                      <a:pPr algn="l" fontAlgn="ctr"/>
                      <a:r>
                        <a:rPr lang="en-GB" sz="1600" u="none" strike="noStrike">
                          <a:solidFill>
                            <a:schemeClr val="bg1"/>
                          </a:solidFill>
                          <a:effectLst/>
                        </a:rPr>
                        <a:t>England</a:t>
                      </a:r>
                      <a:endParaRPr lang="en-GB" sz="16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6,343</a:t>
                      </a:r>
                      <a:endParaRPr lang="en-GB" sz="16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98.2</a:t>
                      </a:r>
                      <a:endParaRPr lang="en-GB" sz="16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a:solidFill>
                            <a:schemeClr val="bg1"/>
                          </a:solidFill>
                          <a:effectLst/>
                        </a:rPr>
                        <a:t> </a:t>
                      </a:r>
                      <a:endParaRPr lang="en-GB" sz="16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96.5</a:t>
                      </a:r>
                      <a:endParaRPr lang="en-GB" sz="1600" b="1"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600" u="none" strike="noStrike" dirty="0">
                          <a:solidFill>
                            <a:schemeClr val="bg1"/>
                          </a:solidFill>
                          <a:effectLst/>
                        </a:rPr>
                        <a:t> </a:t>
                      </a:r>
                      <a:endParaRPr lang="en-GB" sz="1600" b="1" i="0" u="none" strike="noStrike" dirty="0">
                        <a:solidFill>
                          <a:schemeClr val="bg1"/>
                        </a:solidFill>
                        <a:effectLst/>
                        <a:latin typeface="Calibri Light"/>
                      </a:endParaRPr>
                    </a:p>
                  </a:txBody>
                  <a:tcPr marL="9525" marR="9525" marT="9525" marB="0" anchor="ctr">
                    <a:solidFill>
                      <a:srgbClr val="33BBB1"/>
                    </a:solidFill>
                  </a:tcPr>
                </a:tc>
                <a:extLst>
                  <a:ext uri="{0D108BD9-81ED-4DB2-BD59-A6C34878D82A}">
                    <a16:rowId xmlns:a16="http://schemas.microsoft.com/office/drawing/2014/main" xmlns="" val="10007"/>
                  </a:ext>
                </a:extLst>
              </a:tr>
              <a:tr h="354535">
                <a:tc gridSpan="6">
                  <a:txBody>
                    <a:bodyPr/>
                    <a:lstStyle/>
                    <a:p>
                      <a:pPr algn="l" fontAlgn="ctr"/>
                      <a:r>
                        <a:rPr lang="en-GB" sz="1600" u="none" strike="noStrike" dirty="0">
                          <a:solidFill>
                            <a:schemeClr val="bg1"/>
                          </a:solidFill>
                          <a:effectLst/>
                        </a:rPr>
                        <a:t>è Not statistically significantly different to expected ê Significantly worse than expected</a:t>
                      </a:r>
                      <a:endParaRPr lang="en-GB" sz="1600" b="0" i="0" u="none" strike="noStrike" dirty="0">
                        <a:solidFill>
                          <a:schemeClr val="bg1"/>
                        </a:solidFill>
                        <a:effectLst/>
                        <a:latin typeface="Wingdings"/>
                      </a:endParaRPr>
                    </a:p>
                  </a:txBody>
                  <a:tcPr marL="9525" marR="9525" marT="9525" marB="0" anchor="ctr">
                    <a:solidFill>
                      <a:srgbClr val="33BBB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3129168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Lung cancer  30 and 90 day survival</a:t>
            </a:r>
          </a:p>
        </p:txBody>
      </p:sp>
      <p:sp>
        <p:nvSpPr>
          <p:cNvPr id="3" name="Text Placeholder 2"/>
          <p:cNvSpPr>
            <a:spLocks noGrp="1"/>
          </p:cNvSpPr>
          <p:nvPr>
            <p:ph type="body" sz="quarter" idx="12"/>
          </p:nvPr>
        </p:nvSpPr>
        <p:spPr>
          <a:xfrm>
            <a:off x="250825" y="692696"/>
            <a:ext cx="8642350" cy="648072"/>
          </a:xfrm>
        </p:spPr>
        <p:txBody>
          <a:bodyPr>
            <a:normAutofit fontScale="92500" lnSpcReduction="10000"/>
          </a:bodyPr>
          <a:lstStyle/>
          <a:p>
            <a:r>
              <a:rPr lang="en-GB" dirty="0"/>
              <a:t>1 year survival for lung </a:t>
            </a:r>
            <a:r>
              <a:rPr lang="en-GB" dirty="0" err="1"/>
              <a:t>ca</a:t>
            </a:r>
            <a:r>
              <a:rPr lang="en-GB" dirty="0"/>
              <a:t> is not stat significantly different from expected – </a:t>
            </a:r>
            <a:r>
              <a:rPr lang="en-GB" dirty="0" err="1"/>
              <a:t>pls</a:t>
            </a:r>
            <a:r>
              <a:rPr lang="en-GB" dirty="0"/>
              <a:t> note limited number of trusts doing </a:t>
            </a:r>
            <a:r>
              <a:rPr lang="en-GB" dirty="0" err="1"/>
              <a:t>cardiothoracics</a:t>
            </a:r>
            <a:endParaRPr lang="en-GB" dirty="0"/>
          </a:p>
          <a:p>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16</a:t>
            </a:fld>
            <a:endParaRPr lang="en-GB" dirty="0"/>
          </a:p>
        </p:txBody>
      </p:sp>
      <p:graphicFrame>
        <p:nvGraphicFramePr>
          <p:cNvPr id="6" name="Content Placeholder 5"/>
          <p:cNvGraphicFramePr>
            <a:graphicFrameLocks noGrp="1"/>
          </p:cNvGraphicFramePr>
          <p:nvPr>
            <p:ph sz="quarter" idx="15"/>
            <p:extLst>
              <p:ext uri="{D42A27DB-BD31-4B8C-83A1-F6EECF244321}">
                <p14:modId xmlns:p14="http://schemas.microsoft.com/office/powerpoint/2010/main" val="1985257116"/>
              </p:ext>
            </p:extLst>
          </p:nvPr>
        </p:nvGraphicFramePr>
        <p:xfrm>
          <a:off x="343599" y="1268761"/>
          <a:ext cx="8548881" cy="5076562"/>
        </p:xfrm>
        <a:graphic>
          <a:graphicData uri="http://schemas.openxmlformats.org/drawingml/2006/table">
            <a:tbl>
              <a:tblPr>
                <a:tableStyleId>{5C22544A-7EE6-4342-B048-85BDC9FD1C3A}</a:tableStyleId>
              </a:tblPr>
              <a:tblGrid>
                <a:gridCol w="4660449">
                  <a:extLst>
                    <a:ext uri="{9D8B030D-6E8A-4147-A177-3AD203B41FA5}">
                      <a16:colId xmlns:a16="http://schemas.microsoft.com/office/drawing/2014/main" xmlns="" val="20000"/>
                    </a:ext>
                  </a:extLst>
                </a:gridCol>
                <a:gridCol w="1731050">
                  <a:extLst>
                    <a:ext uri="{9D8B030D-6E8A-4147-A177-3AD203B41FA5}">
                      <a16:colId xmlns:a16="http://schemas.microsoft.com/office/drawing/2014/main" xmlns="" val="20001"/>
                    </a:ext>
                  </a:extLst>
                </a:gridCol>
                <a:gridCol w="2157382">
                  <a:extLst>
                    <a:ext uri="{9D8B030D-6E8A-4147-A177-3AD203B41FA5}">
                      <a16:colId xmlns:a16="http://schemas.microsoft.com/office/drawing/2014/main" xmlns="" val="20002"/>
                    </a:ext>
                  </a:extLst>
                </a:gridCol>
              </a:tblGrid>
              <a:tr h="1169453">
                <a:tc>
                  <a:txBody>
                    <a:bodyPr/>
                    <a:lstStyle/>
                    <a:p>
                      <a:pPr algn="l" fontAlgn="ctr"/>
                      <a:r>
                        <a:rPr lang="en-GB" sz="1800" u="none" strike="noStrike" dirty="0">
                          <a:solidFill>
                            <a:schemeClr val="bg1"/>
                          </a:solidFill>
                          <a:effectLst/>
                        </a:rPr>
                        <a:t>Surgical trust</a:t>
                      </a:r>
                      <a:endParaRPr lang="en-GB" sz="1800" b="1"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1-year survival adjusted (%)</a:t>
                      </a:r>
                      <a:endParaRPr lang="en-GB" sz="1800" b="1"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1-year survival significance</a:t>
                      </a:r>
                      <a:endParaRPr lang="en-GB" sz="1800" b="1" i="0" u="none" strike="noStrike" dirty="0">
                        <a:solidFill>
                          <a:schemeClr val="bg1"/>
                        </a:solidFill>
                        <a:effectLst/>
                        <a:latin typeface="Calibri Light"/>
                      </a:endParaRPr>
                    </a:p>
                  </a:txBody>
                  <a:tcPr marL="9525" marR="9525" marT="9525" marB="0" anchor="ctr">
                    <a:solidFill>
                      <a:srgbClr val="33BBB1"/>
                    </a:solidFill>
                  </a:tcPr>
                </a:tc>
                <a:extLst>
                  <a:ext uri="{0D108BD9-81ED-4DB2-BD59-A6C34878D82A}">
                    <a16:rowId xmlns:a16="http://schemas.microsoft.com/office/drawing/2014/main" xmlns="" val="10000"/>
                  </a:ext>
                </a:extLst>
              </a:tr>
              <a:tr h="435748">
                <a:tc>
                  <a:txBody>
                    <a:bodyPr/>
                    <a:lstStyle/>
                    <a:p>
                      <a:pPr algn="l" fontAlgn="ctr"/>
                      <a:r>
                        <a:rPr lang="en-GB" sz="1800" u="none" strike="noStrike" dirty="0" err="1">
                          <a:solidFill>
                            <a:schemeClr val="bg1"/>
                          </a:solidFill>
                          <a:effectLst/>
                        </a:rPr>
                        <a:t>Barts</a:t>
                      </a:r>
                      <a:r>
                        <a:rPr lang="en-GB" sz="1800" u="none" strike="noStrike" dirty="0">
                          <a:solidFill>
                            <a:schemeClr val="bg1"/>
                          </a:solidFill>
                          <a:effectLst/>
                        </a:rPr>
                        <a:t> Health NHS Trust</a:t>
                      </a:r>
                      <a:endParaRPr lang="en-GB" sz="18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91.5</a:t>
                      </a:r>
                      <a:endParaRPr lang="en-GB" sz="18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è</a:t>
                      </a:r>
                      <a:endParaRPr lang="en-GB" sz="18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1"/>
                  </a:ext>
                </a:extLst>
              </a:tr>
              <a:tr h="435748">
                <a:tc>
                  <a:txBody>
                    <a:bodyPr/>
                    <a:lstStyle/>
                    <a:p>
                      <a:pPr algn="l" fontAlgn="ctr"/>
                      <a:r>
                        <a:rPr lang="en-GB" sz="1800" u="none" strike="noStrike">
                          <a:solidFill>
                            <a:schemeClr val="bg1"/>
                          </a:solidFill>
                          <a:effectLst/>
                        </a:rPr>
                        <a:t>Guy’s and St Thomas’ NHS FT</a:t>
                      </a:r>
                      <a:endParaRPr lang="en-GB" sz="18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89.2</a:t>
                      </a:r>
                      <a:endParaRPr lang="en-GB" sz="18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è</a:t>
                      </a:r>
                      <a:endParaRPr lang="en-GB" sz="18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2"/>
                  </a:ext>
                </a:extLst>
              </a:tr>
              <a:tr h="435748">
                <a:tc>
                  <a:txBody>
                    <a:bodyPr/>
                    <a:lstStyle/>
                    <a:p>
                      <a:pPr algn="l" fontAlgn="ctr"/>
                      <a:r>
                        <a:rPr lang="en-GB" sz="1800" u="none" strike="noStrike" dirty="0">
                          <a:solidFill>
                            <a:schemeClr val="bg1"/>
                          </a:solidFill>
                          <a:effectLst/>
                        </a:rPr>
                        <a:t>Imperial College Healthcare NHS Trust</a:t>
                      </a:r>
                      <a:endParaRPr lang="en-GB" sz="18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88.1</a:t>
                      </a:r>
                      <a:endParaRPr lang="en-GB" sz="18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è</a:t>
                      </a:r>
                      <a:endParaRPr lang="en-GB" sz="18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3"/>
                  </a:ext>
                </a:extLst>
              </a:tr>
              <a:tr h="435748">
                <a:tc>
                  <a:txBody>
                    <a:bodyPr/>
                    <a:lstStyle/>
                    <a:p>
                      <a:pPr algn="l" fontAlgn="ctr"/>
                      <a:r>
                        <a:rPr lang="en-GB" sz="1800" u="none" strike="noStrike">
                          <a:solidFill>
                            <a:schemeClr val="bg1"/>
                          </a:solidFill>
                          <a:effectLst/>
                        </a:rPr>
                        <a:t>Royal Brompton and Harefield NHS FT</a:t>
                      </a:r>
                      <a:endParaRPr lang="en-GB" sz="18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92.6</a:t>
                      </a:r>
                      <a:endParaRPr lang="en-GB" sz="18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è</a:t>
                      </a:r>
                      <a:endParaRPr lang="en-GB" sz="18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4"/>
                  </a:ext>
                </a:extLst>
              </a:tr>
              <a:tr h="435748">
                <a:tc>
                  <a:txBody>
                    <a:bodyPr/>
                    <a:lstStyle/>
                    <a:p>
                      <a:pPr algn="l" fontAlgn="ctr"/>
                      <a:r>
                        <a:rPr lang="en-GB" sz="1800" u="none" strike="noStrike">
                          <a:solidFill>
                            <a:schemeClr val="bg1"/>
                          </a:solidFill>
                          <a:effectLst/>
                        </a:rPr>
                        <a:t>St George's Healthcare NHS Trust</a:t>
                      </a:r>
                      <a:endParaRPr lang="en-GB" sz="18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86.4</a:t>
                      </a:r>
                      <a:endParaRPr lang="en-GB" sz="1800" b="0" i="0" u="none" strike="noStrike" dirty="0">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è</a:t>
                      </a:r>
                      <a:endParaRPr lang="en-GB" sz="18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5"/>
                  </a:ext>
                </a:extLst>
              </a:tr>
              <a:tr h="856873">
                <a:tc>
                  <a:txBody>
                    <a:bodyPr/>
                    <a:lstStyle/>
                    <a:p>
                      <a:pPr algn="l" fontAlgn="ctr"/>
                      <a:r>
                        <a:rPr lang="en-GB" sz="1800" u="none" strike="noStrike">
                          <a:solidFill>
                            <a:schemeClr val="bg1"/>
                          </a:solidFill>
                          <a:effectLst/>
                        </a:rPr>
                        <a:t>University College London Hospitals NHS FT</a:t>
                      </a:r>
                      <a:endParaRPr lang="en-GB" sz="18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a:solidFill>
                            <a:schemeClr val="bg1"/>
                          </a:solidFill>
                          <a:effectLst/>
                        </a:rPr>
                        <a:t>81.5</a:t>
                      </a:r>
                      <a:endParaRPr lang="en-GB" sz="1800" b="0"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è</a:t>
                      </a:r>
                      <a:endParaRPr lang="en-GB" sz="1800" b="1" i="0" u="none" strike="noStrike" dirty="0">
                        <a:solidFill>
                          <a:schemeClr val="bg1"/>
                        </a:solidFill>
                        <a:effectLst/>
                        <a:latin typeface="Wingdings"/>
                      </a:endParaRPr>
                    </a:p>
                  </a:txBody>
                  <a:tcPr marL="9525" marR="9525" marT="9525" marB="0" anchor="ctr">
                    <a:solidFill>
                      <a:srgbClr val="33BBB1"/>
                    </a:solidFill>
                  </a:tcPr>
                </a:tc>
                <a:extLst>
                  <a:ext uri="{0D108BD9-81ED-4DB2-BD59-A6C34878D82A}">
                    <a16:rowId xmlns:a16="http://schemas.microsoft.com/office/drawing/2014/main" xmlns="" val="10006"/>
                  </a:ext>
                </a:extLst>
              </a:tr>
              <a:tr h="435748">
                <a:tc>
                  <a:txBody>
                    <a:bodyPr/>
                    <a:lstStyle/>
                    <a:p>
                      <a:pPr algn="l" fontAlgn="ctr"/>
                      <a:r>
                        <a:rPr lang="en-GB" sz="1800" u="none" strike="noStrike">
                          <a:solidFill>
                            <a:schemeClr val="bg1"/>
                          </a:solidFill>
                          <a:effectLst/>
                        </a:rPr>
                        <a:t>England</a:t>
                      </a:r>
                      <a:endParaRPr lang="en-GB" sz="18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a:solidFill>
                            <a:schemeClr val="bg1"/>
                          </a:solidFill>
                          <a:effectLst/>
                        </a:rPr>
                        <a:t>88.7</a:t>
                      </a:r>
                      <a:endParaRPr lang="en-GB" sz="1800" b="1" i="0" u="none" strike="noStrike">
                        <a:solidFill>
                          <a:schemeClr val="bg1"/>
                        </a:solidFill>
                        <a:effectLst/>
                        <a:latin typeface="Calibri Light"/>
                      </a:endParaRPr>
                    </a:p>
                  </a:txBody>
                  <a:tcPr marL="9525" marR="9525" marT="9525" marB="0" anchor="ctr">
                    <a:solidFill>
                      <a:srgbClr val="33BBB1"/>
                    </a:solidFill>
                  </a:tcPr>
                </a:tc>
                <a:tc>
                  <a:txBody>
                    <a:bodyPr/>
                    <a:lstStyle/>
                    <a:p>
                      <a:pPr algn="r" fontAlgn="ctr"/>
                      <a:r>
                        <a:rPr lang="en-GB" sz="1800" u="none" strike="noStrike" dirty="0">
                          <a:solidFill>
                            <a:schemeClr val="bg1"/>
                          </a:solidFill>
                          <a:effectLst/>
                        </a:rPr>
                        <a:t> </a:t>
                      </a:r>
                      <a:endParaRPr lang="en-GB" sz="1800" b="1" i="0" u="none" strike="noStrike" dirty="0">
                        <a:solidFill>
                          <a:schemeClr val="bg1"/>
                        </a:solidFill>
                        <a:effectLst/>
                        <a:latin typeface="Calibri Light"/>
                      </a:endParaRPr>
                    </a:p>
                  </a:txBody>
                  <a:tcPr marL="9525" marR="9525" marT="9525" marB="0" anchor="ctr">
                    <a:solidFill>
                      <a:srgbClr val="33BBB1"/>
                    </a:solidFill>
                  </a:tcPr>
                </a:tc>
                <a:extLst>
                  <a:ext uri="{0D108BD9-81ED-4DB2-BD59-A6C34878D82A}">
                    <a16:rowId xmlns:a16="http://schemas.microsoft.com/office/drawing/2014/main" xmlns="" val="10007"/>
                  </a:ext>
                </a:extLst>
              </a:tr>
              <a:tr h="435748">
                <a:tc gridSpan="3">
                  <a:txBody>
                    <a:bodyPr/>
                    <a:lstStyle/>
                    <a:p>
                      <a:pPr algn="l" fontAlgn="ctr"/>
                      <a:r>
                        <a:rPr lang="en-GB" sz="1800" u="none" strike="noStrike" dirty="0">
                          <a:solidFill>
                            <a:schemeClr val="bg1"/>
                          </a:solidFill>
                          <a:effectLst/>
                        </a:rPr>
                        <a:t>è Not statistically significantly different to expected</a:t>
                      </a:r>
                      <a:endParaRPr lang="en-GB" sz="1800" b="0" i="0" u="none" strike="noStrike" dirty="0">
                        <a:solidFill>
                          <a:schemeClr val="bg1"/>
                        </a:solidFill>
                        <a:effectLst/>
                        <a:latin typeface="Wingdings"/>
                      </a:endParaRPr>
                    </a:p>
                  </a:txBody>
                  <a:tcPr marL="9525" marR="9525" marT="9525" marB="0" anchor="ctr">
                    <a:solidFill>
                      <a:srgbClr val="33BBB1"/>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8"/>
                  </a:ext>
                </a:extLst>
              </a:tr>
            </a:tbl>
          </a:graphicData>
        </a:graphic>
      </p:graphicFrame>
      <p:sp>
        <p:nvSpPr>
          <p:cNvPr id="7" name="Content Placeholder 5"/>
          <p:cNvSpPr txBox="1">
            <a:spLocks/>
          </p:cNvSpPr>
          <p:nvPr/>
        </p:nvSpPr>
        <p:spPr>
          <a:xfrm>
            <a:off x="395536" y="6021288"/>
            <a:ext cx="8496945" cy="648072"/>
          </a:xfrm>
          <a:prstGeom prst="rect">
            <a:avLst/>
          </a:prstGeom>
        </p:spPr>
        <p:txBody>
          <a:bodyPr/>
          <a:lstStyle>
            <a:lvl1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accent5"/>
                </a:solidFill>
                <a:latin typeface="+mn-lt"/>
                <a:ea typeface="+mn-ea"/>
                <a:cs typeface="+mn-cs"/>
              </a:defRPr>
            </a:lvl1pPr>
            <a:lvl2pPr marL="285750" indent="-285750"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2pPr>
            <a:lvl3pPr marL="53975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3pPr>
            <a:lvl4pPr marL="809625"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4pPr>
            <a:lvl5pPr marL="107950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5pPr>
            <a:lvl6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2"/>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1406788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5 year survival </a:t>
            </a:r>
          </a:p>
        </p:txBody>
      </p:sp>
      <p:sp>
        <p:nvSpPr>
          <p:cNvPr id="3" name="Slide Number Placeholder 2"/>
          <p:cNvSpPr>
            <a:spLocks noGrp="1"/>
          </p:cNvSpPr>
          <p:nvPr>
            <p:ph type="sldNum" sz="quarter" idx="11"/>
          </p:nvPr>
        </p:nvSpPr>
        <p:spPr/>
        <p:txBody>
          <a:bodyPr/>
          <a:lstStyle/>
          <a:p>
            <a:fld id="{8FC524A1-7B6A-464D-B8BC-8FE2E057339E}" type="slidenum">
              <a:rPr lang="en-GB" smtClean="0"/>
              <a:pPr/>
              <a:t>17</a:t>
            </a:fld>
            <a:endParaRPr lang="en-GB" dirty="0"/>
          </a:p>
        </p:txBody>
      </p:sp>
    </p:spTree>
    <p:extLst>
      <p:ext uri="{BB962C8B-B14F-4D97-AF65-F5344CB8AC3E}">
        <p14:creationId xmlns:p14="http://schemas.microsoft.com/office/powerpoint/2010/main" val="3392239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FIVE year survival</a:t>
            </a:r>
          </a:p>
        </p:txBody>
      </p:sp>
      <p:sp>
        <p:nvSpPr>
          <p:cNvPr id="4" name="Slide Number Placeholder 3"/>
          <p:cNvSpPr>
            <a:spLocks noGrp="1"/>
          </p:cNvSpPr>
          <p:nvPr>
            <p:ph type="sldNum" sz="quarter" idx="14"/>
          </p:nvPr>
        </p:nvSpPr>
        <p:spPr/>
        <p:txBody>
          <a:bodyPr/>
          <a:lstStyle/>
          <a:p>
            <a:fld id="{8FC524A1-7B6A-464D-B8BC-8FE2E057339E}" type="slidenum">
              <a:rPr lang="en-GB" smtClean="0"/>
              <a:pPr/>
              <a:t>18</a:t>
            </a:fld>
            <a:endParaRPr lang="en-GB" dirty="0"/>
          </a:p>
        </p:txBody>
      </p:sp>
      <p:sp>
        <p:nvSpPr>
          <p:cNvPr id="5" name="Content Placeholder 4"/>
          <p:cNvSpPr>
            <a:spLocks noGrp="1"/>
          </p:cNvSpPr>
          <p:nvPr>
            <p:ph sz="quarter" idx="15"/>
          </p:nvPr>
        </p:nvSpPr>
        <p:spPr/>
        <p:txBody>
          <a:bodyPr/>
          <a:lstStyle/>
          <a:p>
            <a:r>
              <a:rPr lang="en-GB" sz="2400" dirty="0"/>
              <a:t>The following graphs show the variation in 5 year survival for breast, colorectal and  lung cancer by STP only</a:t>
            </a:r>
          </a:p>
          <a:p>
            <a:pPr marL="285750" indent="-285750">
              <a:buFont typeface="Arial" pitchFamily="34" charset="0"/>
              <a:buChar char="•"/>
            </a:pPr>
            <a:r>
              <a:rPr lang="en-GB" sz="2400" dirty="0"/>
              <a:t>There is </a:t>
            </a:r>
            <a:r>
              <a:rPr lang="en-GB" sz="2400" b="1" dirty="0"/>
              <a:t>variation across different STPs </a:t>
            </a:r>
            <a:r>
              <a:rPr lang="en-GB" sz="2400" dirty="0"/>
              <a:t>for patients diagnosed between 2012-16, although the confidence intervals do overlap</a:t>
            </a:r>
          </a:p>
          <a:p>
            <a:pPr marL="285750" indent="-285750">
              <a:buFont typeface="Arial" pitchFamily="34" charset="0"/>
              <a:buChar char="•"/>
            </a:pPr>
            <a:r>
              <a:rPr lang="en-GB" sz="2400" dirty="0"/>
              <a:t>Five year survival is thought to reflect </a:t>
            </a:r>
            <a:r>
              <a:rPr lang="en-GB" sz="2400" b="1" dirty="0"/>
              <a:t>cancer treatment </a:t>
            </a:r>
            <a:r>
              <a:rPr lang="en-GB" sz="2400" dirty="0"/>
              <a:t>rather than early diagnosis</a:t>
            </a:r>
          </a:p>
          <a:p>
            <a:pPr marL="285750" indent="-285750">
              <a:buFont typeface="Arial" pitchFamily="34" charset="0"/>
              <a:buChar char="•"/>
            </a:pPr>
            <a:r>
              <a:rPr lang="en-GB" sz="2400" dirty="0"/>
              <a:t>We need to reflect on system issues as to why these differences exist</a:t>
            </a:r>
          </a:p>
          <a:p>
            <a:pPr marL="285750" indent="-285750">
              <a:buFont typeface="Arial" pitchFamily="34" charset="0"/>
              <a:buChar char="•"/>
            </a:pPr>
            <a:endParaRPr lang="en-GB" dirty="0"/>
          </a:p>
        </p:txBody>
      </p:sp>
    </p:spTree>
    <p:extLst>
      <p:ext uri="{BB962C8B-B14F-4D97-AF65-F5344CB8AC3E}">
        <p14:creationId xmlns:p14="http://schemas.microsoft.com/office/powerpoint/2010/main" val="1018270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50825" y="188913"/>
            <a:ext cx="8642350" cy="863823"/>
          </a:xfrm>
        </p:spPr>
        <p:txBody>
          <a:bodyPr/>
          <a:lstStyle/>
          <a:p>
            <a:r>
              <a:rPr lang="en-GB" dirty="0"/>
              <a:t>5 year survival BREAST cancer  2012-16 data women all ages  </a:t>
            </a:r>
          </a:p>
        </p:txBody>
      </p:sp>
      <p:sp>
        <p:nvSpPr>
          <p:cNvPr id="4" name="Slide Number Placeholder 3"/>
          <p:cNvSpPr>
            <a:spLocks noGrp="1"/>
          </p:cNvSpPr>
          <p:nvPr>
            <p:ph type="sldNum" sz="quarter" idx="14"/>
          </p:nvPr>
        </p:nvSpPr>
        <p:spPr/>
        <p:txBody>
          <a:bodyPr/>
          <a:lstStyle/>
          <a:p>
            <a:fld id="{8FC524A1-7B6A-464D-B8BC-8FE2E057339E}" type="slidenum">
              <a:rPr lang="en-GB" smtClean="0"/>
              <a:pPr/>
              <a:t>19</a:t>
            </a:fld>
            <a:endParaRPr lang="en-GB" dirty="0"/>
          </a:p>
        </p:txBody>
      </p:sp>
      <p:sp>
        <p:nvSpPr>
          <p:cNvPr id="13" name="Rectangle 12"/>
          <p:cNvSpPr/>
          <p:nvPr/>
        </p:nvSpPr>
        <p:spPr>
          <a:xfrm>
            <a:off x="251520" y="5517232"/>
            <a:ext cx="8568952" cy="1151855"/>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Highest survival at five years in SWL (86%), lowest in NCL (82%). However, variation is not significantly different </a:t>
            </a:r>
          </a:p>
        </p:txBody>
      </p:sp>
      <p:graphicFrame>
        <p:nvGraphicFramePr>
          <p:cNvPr id="6" name="Chart 5"/>
          <p:cNvGraphicFramePr>
            <a:graphicFrameLocks/>
          </p:cNvGraphicFramePr>
          <p:nvPr>
            <p:extLst>
              <p:ext uri="{D42A27DB-BD31-4B8C-83A1-F6EECF244321}">
                <p14:modId xmlns:p14="http://schemas.microsoft.com/office/powerpoint/2010/main" val="2042073208"/>
              </p:ext>
            </p:extLst>
          </p:nvPr>
        </p:nvGraphicFramePr>
        <p:xfrm>
          <a:off x="251520" y="980728"/>
          <a:ext cx="8496944" cy="45365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4543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Access and treatment for cancer outline </a:t>
            </a:r>
          </a:p>
        </p:txBody>
      </p:sp>
      <p:sp>
        <p:nvSpPr>
          <p:cNvPr id="4" name="Slide Number Placeholder 3"/>
          <p:cNvSpPr>
            <a:spLocks noGrp="1"/>
          </p:cNvSpPr>
          <p:nvPr>
            <p:ph type="sldNum" sz="quarter" idx="14"/>
          </p:nvPr>
        </p:nvSpPr>
        <p:spPr/>
        <p:txBody>
          <a:bodyPr/>
          <a:lstStyle/>
          <a:p>
            <a:fld id="{8FC524A1-7B6A-464D-B8BC-8FE2E057339E}" type="slidenum">
              <a:rPr lang="en-GB" smtClean="0"/>
              <a:pPr/>
              <a:t>2</a:t>
            </a:fld>
            <a:endParaRPr lang="en-GB" dirty="0"/>
          </a:p>
        </p:txBody>
      </p:sp>
      <p:sp>
        <p:nvSpPr>
          <p:cNvPr id="5" name="Content Placeholder 4"/>
          <p:cNvSpPr>
            <a:spLocks noGrp="1"/>
          </p:cNvSpPr>
          <p:nvPr>
            <p:ph sz="quarter" idx="15"/>
          </p:nvPr>
        </p:nvSpPr>
        <p:spPr/>
        <p:txBody>
          <a:bodyPr/>
          <a:lstStyle/>
          <a:p>
            <a:r>
              <a:rPr lang="en-GB" dirty="0"/>
              <a:t>Cancer diagnosed as an emergency in London</a:t>
            </a:r>
          </a:p>
          <a:p>
            <a:r>
              <a:rPr lang="en-GB" dirty="0"/>
              <a:t>Variation </a:t>
            </a:r>
          </a:p>
          <a:p>
            <a:pPr marL="285750" indent="-285750">
              <a:buFont typeface="Arial" pitchFamily="34" charset="0"/>
              <a:buChar char="•"/>
            </a:pPr>
            <a:r>
              <a:rPr lang="en-GB" dirty="0"/>
              <a:t>Types of treatment (breast cancer)</a:t>
            </a:r>
          </a:p>
          <a:p>
            <a:pPr marL="285750" indent="-285750">
              <a:buFont typeface="Arial" pitchFamily="34" charset="0"/>
              <a:buChar char="•"/>
            </a:pPr>
            <a:r>
              <a:rPr lang="en-GB" dirty="0"/>
              <a:t>Variation in bowel cancer outcomes</a:t>
            </a:r>
          </a:p>
          <a:p>
            <a:pPr marL="285750" indent="-285750">
              <a:buFont typeface="Arial" pitchFamily="34" charset="0"/>
              <a:buChar char="•"/>
            </a:pPr>
            <a:r>
              <a:rPr lang="en-GB" dirty="0"/>
              <a:t>Variation in lung cancer outcomes </a:t>
            </a:r>
          </a:p>
          <a:p>
            <a:r>
              <a:rPr lang="en-GB" dirty="0"/>
              <a:t>5 year survival </a:t>
            </a:r>
          </a:p>
          <a:p>
            <a:r>
              <a:rPr lang="en-GB" dirty="0"/>
              <a:t>Treatment modalities variation </a:t>
            </a:r>
          </a:p>
          <a:p>
            <a:r>
              <a:rPr lang="en-GB" dirty="0"/>
              <a:t>Variation in access to trial treatment and surgery</a:t>
            </a:r>
          </a:p>
          <a:p>
            <a:endParaRPr lang="en-GB" dirty="0"/>
          </a:p>
        </p:txBody>
      </p:sp>
    </p:spTree>
    <p:extLst>
      <p:ext uri="{BB962C8B-B14F-4D97-AF65-F5344CB8AC3E}">
        <p14:creationId xmlns:p14="http://schemas.microsoft.com/office/powerpoint/2010/main" val="2377349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935831"/>
          </a:xfrm>
        </p:spPr>
        <p:txBody>
          <a:bodyPr/>
          <a:lstStyle/>
          <a:p>
            <a:r>
              <a:rPr lang="en-GB" dirty="0"/>
              <a:t>5 year survival colorectal cancer 2012-16 all persons all ages  </a:t>
            </a:r>
          </a:p>
        </p:txBody>
      </p:sp>
      <p:sp>
        <p:nvSpPr>
          <p:cNvPr id="4" name="Slide Number Placeholder 3"/>
          <p:cNvSpPr>
            <a:spLocks noGrp="1"/>
          </p:cNvSpPr>
          <p:nvPr>
            <p:ph type="sldNum" sz="quarter" idx="14"/>
          </p:nvPr>
        </p:nvSpPr>
        <p:spPr/>
        <p:txBody>
          <a:bodyPr/>
          <a:lstStyle/>
          <a:p>
            <a:fld id="{8FC524A1-7B6A-464D-B8BC-8FE2E057339E}" type="slidenum">
              <a:rPr lang="en-GB" smtClean="0"/>
              <a:pPr/>
              <a:t>20</a:t>
            </a:fld>
            <a:endParaRPr lang="en-GB" dirty="0"/>
          </a:p>
        </p:txBody>
      </p:sp>
      <p:sp>
        <p:nvSpPr>
          <p:cNvPr id="7" name="Rectangle 6"/>
          <p:cNvSpPr/>
          <p:nvPr/>
        </p:nvSpPr>
        <p:spPr>
          <a:xfrm>
            <a:off x="251520" y="5733256"/>
            <a:ext cx="8208912" cy="93610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Highest survival at five years in NWL (62%), lowest in NEL (56%). NEL significantly worse survival than NWL, but not England </a:t>
            </a:r>
          </a:p>
        </p:txBody>
      </p:sp>
      <p:graphicFrame>
        <p:nvGraphicFramePr>
          <p:cNvPr id="9" name="Content Placeholder 8"/>
          <p:cNvGraphicFramePr>
            <a:graphicFrameLocks noGrp="1"/>
          </p:cNvGraphicFramePr>
          <p:nvPr>
            <p:ph sz="quarter" idx="15"/>
            <p:extLst>
              <p:ext uri="{D42A27DB-BD31-4B8C-83A1-F6EECF244321}">
                <p14:modId xmlns:p14="http://schemas.microsoft.com/office/powerpoint/2010/main" val="3460665244"/>
              </p:ext>
            </p:extLst>
          </p:nvPr>
        </p:nvGraphicFramePr>
        <p:xfrm>
          <a:off x="467544" y="908720"/>
          <a:ext cx="8425631" cy="46798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1869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719807"/>
          </a:xfrm>
        </p:spPr>
        <p:txBody>
          <a:bodyPr/>
          <a:lstStyle/>
          <a:p>
            <a:r>
              <a:rPr lang="en-GB" dirty="0"/>
              <a:t>5 year survival lung cancer  all persons all ages </a:t>
            </a:r>
          </a:p>
        </p:txBody>
      </p:sp>
      <p:sp>
        <p:nvSpPr>
          <p:cNvPr id="4" name="Slide Number Placeholder 3"/>
          <p:cNvSpPr>
            <a:spLocks noGrp="1"/>
          </p:cNvSpPr>
          <p:nvPr>
            <p:ph type="sldNum" sz="quarter" idx="14"/>
          </p:nvPr>
        </p:nvSpPr>
        <p:spPr/>
        <p:txBody>
          <a:bodyPr/>
          <a:lstStyle/>
          <a:p>
            <a:fld id="{8FC524A1-7B6A-464D-B8BC-8FE2E057339E}" type="slidenum">
              <a:rPr lang="en-GB" smtClean="0"/>
              <a:pPr/>
              <a:t>21</a:t>
            </a:fld>
            <a:endParaRPr lang="en-GB" dirty="0"/>
          </a:p>
        </p:txBody>
      </p:sp>
      <p:sp>
        <p:nvSpPr>
          <p:cNvPr id="5" name="Content Placeholder 4"/>
          <p:cNvSpPr>
            <a:spLocks noGrp="1"/>
          </p:cNvSpPr>
          <p:nvPr>
            <p:ph sz="quarter" idx="15"/>
          </p:nvPr>
        </p:nvSpPr>
        <p:spPr>
          <a:xfrm>
            <a:off x="467544" y="5584636"/>
            <a:ext cx="8281615" cy="1052736"/>
          </a:xfrm>
          <a:solidFill>
            <a:schemeClr val="accent3">
              <a:lumMod val="75000"/>
            </a:schemeClr>
          </a:solidFill>
          <a:ln>
            <a:solidFill>
              <a:schemeClr val="accent1"/>
            </a:solidFill>
          </a:ln>
        </p:spPr>
        <p:txBody>
          <a:bodyPr>
            <a:normAutofit/>
          </a:bodyPr>
          <a:lstStyle/>
          <a:p>
            <a:pPr algn="ctr"/>
            <a:r>
              <a:rPr lang="en-GB" dirty="0"/>
              <a:t>Highest survival at 5 years in SWL (20%), lowest in SEL (15%). SEL and NEL significantly worse survival than SWL, but not England.</a:t>
            </a:r>
          </a:p>
        </p:txBody>
      </p:sp>
      <p:graphicFrame>
        <p:nvGraphicFramePr>
          <p:cNvPr id="7" name="Chart 6"/>
          <p:cNvGraphicFramePr>
            <a:graphicFrameLocks/>
          </p:cNvGraphicFramePr>
          <p:nvPr>
            <p:extLst>
              <p:ext uri="{D42A27DB-BD31-4B8C-83A1-F6EECF244321}">
                <p14:modId xmlns:p14="http://schemas.microsoft.com/office/powerpoint/2010/main" val="3238695235"/>
              </p:ext>
            </p:extLst>
          </p:nvPr>
        </p:nvGraphicFramePr>
        <p:xfrm>
          <a:off x="179512" y="1124744"/>
          <a:ext cx="8784976" cy="4464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754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Access to treatments </a:t>
            </a:r>
          </a:p>
        </p:txBody>
      </p:sp>
      <p:sp>
        <p:nvSpPr>
          <p:cNvPr id="3" name="Slide Number Placeholder 2"/>
          <p:cNvSpPr>
            <a:spLocks noGrp="1"/>
          </p:cNvSpPr>
          <p:nvPr>
            <p:ph type="sldNum" sz="quarter" idx="11"/>
          </p:nvPr>
        </p:nvSpPr>
        <p:spPr/>
        <p:txBody>
          <a:bodyPr/>
          <a:lstStyle/>
          <a:p>
            <a:fld id="{8FC524A1-7B6A-464D-B8BC-8FE2E057339E}" type="slidenum">
              <a:rPr lang="en-GB" smtClean="0"/>
              <a:pPr/>
              <a:t>22</a:t>
            </a:fld>
            <a:endParaRPr lang="en-GB" dirty="0"/>
          </a:p>
        </p:txBody>
      </p:sp>
    </p:spTree>
    <p:extLst>
      <p:ext uri="{BB962C8B-B14F-4D97-AF65-F5344CB8AC3E}">
        <p14:creationId xmlns:p14="http://schemas.microsoft.com/office/powerpoint/2010/main" val="1521167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50825" y="0"/>
            <a:ext cx="8642350" cy="836711"/>
          </a:xfrm>
        </p:spPr>
        <p:txBody>
          <a:bodyPr/>
          <a:lstStyle/>
          <a:p>
            <a:pPr algn="ctr"/>
            <a:r>
              <a:rPr lang="en-GB" sz="2000" dirty="0"/>
              <a:t>Variation in treatment modalities by STP – breast cancer  [DXT=radiotherapy, CXT chemotherapy]</a:t>
            </a:r>
            <a:endParaRPr lang="en-GB" sz="2000" dirty="0">
              <a:solidFill>
                <a:schemeClr val="tx1"/>
              </a:solidFill>
            </a:endParaRPr>
          </a:p>
        </p:txBody>
      </p:sp>
      <p:sp>
        <p:nvSpPr>
          <p:cNvPr id="2" name="Text Placeholder 1"/>
          <p:cNvSpPr>
            <a:spLocks noGrp="1"/>
          </p:cNvSpPr>
          <p:nvPr>
            <p:ph type="body" sz="quarter" idx="12"/>
          </p:nvPr>
        </p:nvSpPr>
        <p:spPr>
          <a:xfrm>
            <a:off x="250825" y="764704"/>
            <a:ext cx="8642350" cy="864096"/>
          </a:xfrm>
          <a:noFill/>
        </p:spPr>
        <p:txBody>
          <a:bodyPr>
            <a:normAutofit/>
          </a:bodyPr>
          <a:lstStyle/>
          <a:p>
            <a:r>
              <a:rPr lang="en-GB" dirty="0"/>
              <a:t>Early  stage: NEL higher radio and surgery rates/ NCL lower radio and surgery rates compared to London</a:t>
            </a:r>
          </a:p>
        </p:txBody>
      </p:sp>
      <p:sp>
        <p:nvSpPr>
          <p:cNvPr id="10" name="Slide Number Placeholder 1"/>
          <p:cNvSpPr>
            <a:spLocks noGrp="1"/>
          </p:cNvSpPr>
          <p:nvPr>
            <p:ph type="sldNum" sz="quarter" idx="14"/>
          </p:nvPr>
        </p:nvSpPr>
        <p:spPr/>
        <p:txBody>
          <a:bodyPr/>
          <a:lstStyle/>
          <a:p>
            <a:pPr algn="r"/>
            <a:fld id="{491E9AB9-F844-40F9-83D8-3F6F33E474A2}" type="slidenum">
              <a:rPr lang="en-GB" sz="900" dirty="0" smtClean="0">
                <a:solidFill>
                  <a:schemeClr val="tx1"/>
                </a:solidFill>
                <a:latin typeface="+mn-lt"/>
              </a:rPr>
              <a:t>23</a:t>
            </a:fld>
            <a:endParaRPr lang="en-GB" dirty="0">
              <a:solidFill>
                <a:schemeClr val="tx1"/>
              </a:solidFill>
              <a:latin typeface="+mn-lt"/>
            </a:endParaRPr>
          </a:p>
        </p:txBody>
      </p:sp>
      <p:sp>
        <p:nvSpPr>
          <p:cNvPr id="9" name="Date Placeholder 1"/>
          <p:cNvSpPr>
            <a:spLocks noGrp="1"/>
          </p:cNvSpPr>
          <p:nvPr>
            <p:ph type="dt" idx="4294967295"/>
          </p:nvPr>
        </p:nvSpPr>
        <p:spPr>
          <a:xfrm>
            <a:off x="0" y="6362700"/>
            <a:ext cx="2171700" cy="266700"/>
          </a:xfrm>
          <a:prstGeom prst="rect">
            <a:avLst/>
          </a:prstGeom>
        </p:spPr>
        <p:txBody>
          <a:bodyPr/>
          <a:lstStyle/>
          <a:p>
            <a:pPr algn="l"/>
            <a:fld id="{46D03457-3063-46D8-9F95-B7C7586E8F7A}" type="datetime1">
              <a:rPr lang="en-GB" sz="900" dirty="0" smtClean="0">
                <a:solidFill>
                  <a:schemeClr val="tx1"/>
                </a:solidFill>
                <a:latin typeface="+mn-lt"/>
              </a:rPr>
              <a:t>09/10/2019</a:t>
            </a:fld>
            <a:endParaRPr lang="en-GB" dirty="0">
              <a:solidFill>
                <a:schemeClr val="tx1"/>
              </a:solidFill>
              <a:latin typeface="+mn-lt"/>
            </a:endParaRPr>
          </a:p>
        </p:txBody>
      </p:sp>
      <p:pic>
        <p:nvPicPr>
          <p:cNvPr id="8" name="SGPanel162.png"/>
          <p:cNvPicPr>
            <a:picLocks noChangeAspect="1"/>
          </p:cNvPicPr>
          <p:nvPr/>
        </p:nvPicPr>
        <p:blipFill rotWithShape="1">
          <a:blip r:embed="rId3"/>
          <a:stretch>
            <a:fillRect/>
          </a:stretch>
        </p:blipFill>
        <p:spPr>
          <a:xfrm>
            <a:off x="179512" y="1628800"/>
            <a:ext cx="8784976" cy="5229200"/>
          </a:xfrm>
          <a:prstGeom prst="rect">
            <a:avLst/>
          </a:prstGeom>
        </p:spPr>
      </p:pic>
    </p:spTree>
    <p:extLst>
      <p:ext uri="{BB962C8B-B14F-4D97-AF65-F5344CB8AC3E}">
        <p14:creationId xmlns:p14="http://schemas.microsoft.com/office/powerpoint/2010/main" val="135025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a:spLocks noGrp="1"/>
          </p:cNvSpPr>
          <p:nvPr>
            <p:ph type="title"/>
          </p:nvPr>
        </p:nvSpPr>
        <p:spPr>
          <a:xfrm>
            <a:off x="250825" y="188913"/>
            <a:ext cx="8642350" cy="791815"/>
          </a:xfrm>
        </p:spPr>
        <p:txBody>
          <a:bodyPr/>
          <a:lstStyle/>
          <a:p>
            <a:pPr algn="ctr"/>
            <a:r>
              <a:rPr lang="en-GB" sz="2000" dirty="0"/>
              <a:t>Variation in treatment modalities by STP – colorectal  </a:t>
            </a:r>
            <a:r>
              <a:rPr lang="en-GB" dirty="0"/>
              <a:t>cancer [DXT=radiotherapy, CXT chemotherapy]</a:t>
            </a:r>
          </a:p>
        </p:txBody>
      </p:sp>
      <p:sp>
        <p:nvSpPr>
          <p:cNvPr id="2" name="Text Placeholder 1"/>
          <p:cNvSpPr>
            <a:spLocks noGrp="1"/>
          </p:cNvSpPr>
          <p:nvPr>
            <p:ph type="body" sz="quarter" idx="12"/>
          </p:nvPr>
        </p:nvSpPr>
        <p:spPr>
          <a:xfrm>
            <a:off x="250825" y="980728"/>
            <a:ext cx="8642350" cy="936104"/>
          </a:xfrm>
        </p:spPr>
        <p:txBody>
          <a:bodyPr>
            <a:normAutofit fontScale="70000" lnSpcReduction="20000"/>
          </a:bodyPr>
          <a:lstStyle/>
          <a:p>
            <a:r>
              <a:rPr lang="en-GB" sz="1600" dirty="0"/>
              <a:t>Early stage: </a:t>
            </a:r>
            <a:r>
              <a:rPr lang="en-GB" dirty="0"/>
              <a:t>Significantly higher DXT rates in NEL and SEL, with higher CXT also</a:t>
            </a:r>
          </a:p>
          <a:p>
            <a:r>
              <a:rPr lang="en-GB" dirty="0"/>
              <a:t>NWL: Significantly lower DXT rates for early and late stage/ Significantly lower CXT rates for early stage (&amp; lower for late stage)/ Significantly higher surgery rates for late stage</a:t>
            </a:r>
          </a:p>
        </p:txBody>
      </p:sp>
      <p:sp>
        <p:nvSpPr>
          <p:cNvPr id="20" name="Slide Number Placeholder 1"/>
          <p:cNvSpPr>
            <a:spLocks noGrp="1"/>
          </p:cNvSpPr>
          <p:nvPr>
            <p:ph type="sldNum" sz="quarter" idx="14"/>
          </p:nvPr>
        </p:nvSpPr>
        <p:spPr/>
        <p:txBody>
          <a:bodyPr/>
          <a:lstStyle/>
          <a:p>
            <a:pPr algn="r"/>
            <a:fld id="{491E9AB9-F844-40F9-83D8-3F6F33E474A2}" type="slidenum">
              <a:rPr lang="en-GB" sz="900" dirty="0" smtClean="0">
                <a:solidFill>
                  <a:schemeClr val="tx1"/>
                </a:solidFill>
                <a:latin typeface="+mn-lt"/>
              </a:rPr>
              <a:t>24</a:t>
            </a:fld>
            <a:endParaRPr lang="en-GB" dirty="0">
              <a:solidFill>
                <a:schemeClr val="tx1"/>
              </a:solidFill>
              <a:latin typeface="+mn-lt"/>
            </a:endParaRPr>
          </a:p>
        </p:txBody>
      </p:sp>
      <p:sp>
        <p:nvSpPr>
          <p:cNvPr id="19" name="Date Placeholder 1"/>
          <p:cNvSpPr>
            <a:spLocks noGrp="1"/>
          </p:cNvSpPr>
          <p:nvPr>
            <p:ph type="dt" idx="4294967295"/>
          </p:nvPr>
        </p:nvSpPr>
        <p:spPr>
          <a:xfrm>
            <a:off x="0" y="6362700"/>
            <a:ext cx="2171700" cy="266700"/>
          </a:xfrm>
          <a:prstGeom prst="rect">
            <a:avLst/>
          </a:prstGeom>
        </p:spPr>
        <p:txBody>
          <a:bodyPr/>
          <a:lstStyle/>
          <a:p>
            <a:pPr algn="l"/>
            <a:fld id="{46D03457-3063-46D8-9F95-B7C7586E8F7A}" type="datetime1">
              <a:rPr lang="en-GB" sz="900" dirty="0" smtClean="0">
                <a:solidFill>
                  <a:schemeClr val="tx1"/>
                </a:solidFill>
                <a:latin typeface="+mn-lt"/>
              </a:rPr>
              <a:t>09/10/2019</a:t>
            </a:fld>
            <a:endParaRPr lang="en-GB" dirty="0">
              <a:solidFill>
                <a:schemeClr val="tx1"/>
              </a:solidFill>
              <a:latin typeface="+mn-lt"/>
            </a:endParaRPr>
          </a:p>
        </p:txBody>
      </p:sp>
      <p:pic>
        <p:nvPicPr>
          <p:cNvPr id="18" name="SGPanel164.png"/>
          <p:cNvPicPr>
            <a:picLocks noChangeAspect="1"/>
          </p:cNvPicPr>
          <p:nvPr/>
        </p:nvPicPr>
        <p:blipFill rotWithShape="1">
          <a:blip r:embed="rId3"/>
          <a:stretch>
            <a:fillRect/>
          </a:stretch>
        </p:blipFill>
        <p:spPr>
          <a:xfrm>
            <a:off x="0" y="1916832"/>
            <a:ext cx="9144000" cy="4941168"/>
          </a:xfrm>
          <a:prstGeom prst="rect">
            <a:avLst/>
          </a:prstGeom>
        </p:spPr>
      </p:pic>
    </p:spTree>
    <p:extLst>
      <p:ext uri="{BB962C8B-B14F-4D97-AF65-F5344CB8AC3E}">
        <p14:creationId xmlns:p14="http://schemas.microsoft.com/office/powerpoint/2010/main" val="4115664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
            <a:ext cx="8642350" cy="692696"/>
          </a:xfrm>
        </p:spPr>
        <p:txBody>
          <a:bodyPr/>
          <a:lstStyle/>
          <a:p>
            <a:r>
              <a:rPr lang="en-GB" sz="1800" dirty="0"/>
              <a:t>Variation in treatment modalities by STP – non small cell lung cancer  [DXT=radiotherapy, CXT chemotherapy]</a:t>
            </a:r>
          </a:p>
        </p:txBody>
      </p:sp>
      <p:sp>
        <p:nvSpPr>
          <p:cNvPr id="4" name="Slide Number Placeholder 3"/>
          <p:cNvSpPr>
            <a:spLocks noGrp="1"/>
          </p:cNvSpPr>
          <p:nvPr>
            <p:ph type="sldNum" sz="quarter" idx="14"/>
          </p:nvPr>
        </p:nvSpPr>
        <p:spPr/>
        <p:txBody>
          <a:bodyPr/>
          <a:lstStyle/>
          <a:p>
            <a:fld id="{8FC524A1-7B6A-464D-B8BC-8FE2E057339E}" type="slidenum">
              <a:rPr lang="en-GB" smtClean="0"/>
              <a:pPr/>
              <a:t>25</a:t>
            </a:fld>
            <a:endParaRPr lang="en-GB" dirty="0"/>
          </a:p>
        </p:txBody>
      </p:sp>
      <p:sp>
        <p:nvSpPr>
          <p:cNvPr id="5" name="Content Placeholder 4"/>
          <p:cNvSpPr>
            <a:spLocks noGrp="1"/>
          </p:cNvSpPr>
          <p:nvPr>
            <p:ph sz="quarter" idx="15"/>
          </p:nvPr>
        </p:nvSpPr>
        <p:spPr>
          <a:xfrm>
            <a:off x="179513" y="764704"/>
            <a:ext cx="1872208" cy="6093296"/>
          </a:xfrm>
        </p:spPr>
        <p:txBody>
          <a:bodyPr>
            <a:normAutofit/>
          </a:bodyPr>
          <a:lstStyle/>
          <a:p>
            <a:r>
              <a:rPr lang="en-GB" dirty="0"/>
              <a:t>NEL and NWL (early stage): lower DXT rates compared with London</a:t>
            </a:r>
          </a:p>
          <a:p>
            <a:r>
              <a:rPr lang="en-GB" dirty="0"/>
              <a:t>NWL (late stage): higher DXT and lower CXT rates</a:t>
            </a:r>
          </a:p>
          <a:p>
            <a:r>
              <a:rPr lang="en-GB" dirty="0"/>
              <a:t>NEL (late stage): lower DXT rates</a:t>
            </a:r>
          </a:p>
          <a:p>
            <a:r>
              <a:rPr lang="en-GB" dirty="0"/>
              <a:t>SEL and SWL (early stage): lower levels of surgery than the London average (radiotherapy higher instead?)</a:t>
            </a:r>
          </a:p>
        </p:txBody>
      </p:sp>
      <p:pic>
        <p:nvPicPr>
          <p:cNvPr id="8" name="SGPanel168.png"/>
          <p:cNvPicPr>
            <a:picLocks noGrp="1" noChangeAspect="1"/>
          </p:cNvPicPr>
          <p:nvPr>
            <p:ph sz="quarter" idx="16"/>
          </p:nvPr>
        </p:nvPicPr>
        <p:blipFill rotWithShape="1">
          <a:blip r:embed="rId3"/>
          <a:stretch>
            <a:fillRect/>
          </a:stretch>
        </p:blipFill>
        <p:spPr>
          <a:xfrm>
            <a:off x="2051720" y="764704"/>
            <a:ext cx="7092280" cy="5976664"/>
          </a:xfrm>
          <a:prstGeom prst="rect">
            <a:avLst/>
          </a:prstGeom>
        </p:spPr>
      </p:pic>
    </p:spTree>
    <p:extLst>
      <p:ext uri="{BB962C8B-B14F-4D97-AF65-F5344CB8AC3E}">
        <p14:creationId xmlns:p14="http://schemas.microsoft.com/office/powerpoint/2010/main" val="279994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719807"/>
          </a:xfrm>
        </p:spPr>
        <p:txBody>
          <a:bodyPr/>
          <a:lstStyle/>
          <a:p>
            <a:pPr algn="ctr"/>
            <a:r>
              <a:rPr lang="en-GB" sz="2000" dirty="0"/>
              <a:t>Variation in treatment modalities by STP – prostate cancer [DXT=radiotherapy, CXT chemotherapy]</a:t>
            </a:r>
          </a:p>
        </p:txBody>
      </p:sp>
      <p:sp>
        <p:nvSpPr>
          <p:cNvPr id="3" name="Text Placeholder 2"/>
          <p:cNvSpPr>
            <a:spLocks noGrp="1"/>
          </p:cNvSpPr>
          <p:nvPr>
            <p:ph type="body" sz="quarter" idx="12"/>
          </p:nvPr>
        </p:nvSpPr>
        <p:spPr>
          <a:xfrm>
            <a:off x="250825" y="908720"/>
            <a:ext cx="8642350" cy="576064"/>
          </a:xfrm>
        </p:spPr>
        <p:txBody>
          <a:bodyPr>
            <a:normAutofit fontScale="92500"/>
          </a:bodyPr>
          <a:lstStyle/>
          <a:p>
            <a:r>
              <a:rPr lang="en-GB" dirty="0"/>
              <a:t>NWL: Significantly higher DXT rates compared to London for early stage </a:t>
            </a:r>
          </a:p>
        </p:txBody>
      </p:sp>
      <p:sp>
        <p:nvSpPr>
          <p:cNvPr id="70" name="Slide Number Placeholder 1"/>
          <p:cNvSpPr>
            <a:spLocks noGrp="1"/>
          </p:cNvSpPr>
          <p:nvPr>
            <p:ph type="sldNum" sz="quarter" idx="14"/>
          </p:nvPr>
        </p:nvSpPr>
        <p:spPr/>
        <p:txBody>
          <a:bodyPr/>
          <a:lstStyle/>
          <a:p>
            <a:pPr algn="r"/>
            <a:fld id="{491E9AB9-F844-40F9-83D8-3F6F33E474A2}" type="slidenum">
              <a:rPr lang="en-GB" sz="900" dirty="0" smtClean="0">
                <a:solidFill>
                  <a:schemeClr val="tx1"/>
                </a:solidFill>
                <a:latin typeface="+mn-lt"/>
              </a:rPr>
              <a:t>26</a:t>
            </a:fld>
            <a:endParaRPr lang="en-GB" dirty="0">
              <a:solidFill>
                <a:schemeClr val="tx1"/>
              </a:solidFill>
              <a:latin typeface="+mn-lt"/>
            </a:endParaRPr>
          </a:p>
        </p:txBody>
      </p:sp>
      <p:sp>
        <p:nvSpPr>
          <p:cNvPr id="69" name="Date Placeholder 1"/>
          <p:cNvSpPr>
            <a:spLocks noGrp="1"/>
          </p:cNvSpPr>
          <p:nvPr>
            <p:ph type="dt" idx="4294967295"/>
          </p:nvPr>
        </p:nvSpPr>
        <p:spPr>
          <a:xfrm>
            <a:off x="0" y="6362700"/>
            <a:ext cx="2171700" cy="266700"/>
          </a:xfrm>
          <a:prstGeom prst="rect">
            <a:avLst/>
          </a:prstGeom>
        </p:spPr>
        <p:txBody>
          <a:bodyPr/>
          <a:lstStyle/>
          <a:p>
            <a:pPr algn="l"/>
            <a:fld id="{46D03457-3063-46D8-9F95-B7C7586E8F7A}" type="datetime1">
              <a:rPr lang="en-GB" sz="900" dirty="0" smtClean="0">
                <a:solidFill>
                  <a:schemeClr val="tx1"/>
                </a:solidFill>
                <a:latin typeface="+mn-lt"/>
              </a:rPr>
              <a:t>09/10/2019</a:t>
            </a:fld>
            <a:endParaRPr lang="en-GB" dirty="0">
              <a:solidFill>
                <a:schemeClr val="tx1"/>
              </a:solidFill>
              <a:latin typeface="+mn-lt"/>
            </a:endParaRPr>
          </a:p>
        </p:txBody>
      </p:sp>
      <p:pic>
        <p:nvPicPr>
          <p:cNvPr id="68" name="SGPanel174.png"/>
          <p:cNvPicPr>
            <a:picLocks noChangeAspect="1"/>
          </p:cNvPicPr>
          <p:nvPr/>
        </p:nvPicPr>
        <p:blipFill rotWithShape="1">
          <a:blip r:embed="rId3"/>
          <a:stretch>
            <a:fillRect/>
          </a:stretch>
        </p:blipFill>
        <p:spPr>
          <a:xfrm>
            <a:off x="0" y="1556792"/>
            <a:ext cx="9144000" cy="5282352"/>
          </a:xfrm>
          <a:prstGeom prst="rect">
            <a:avLst/>
          </a:prstGeom>
        </p:spPr>
      </p:pic>
    </p:spTree>
    <p:extLst>
      <p:ext uri="{BB962C8B-B14F-4D97-AF65-F5344CB8AC3E}">
        <p14:creationId xmlns:p14="http://schemas.microsoft.com/office/powerpoint/2010/main" val="1326742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647798"/>
          </a:xfrm>
        </p:spPr>
        <p:txBody>
          <a:bodyPr/>
          <a:lstStyle/>
          <a:p>
            <a:pPr algn="ctr"/>
            <a:r>
              <a:rPr lang="en-GB" sz="2000" dirty="0"/>
              <a:t>Variation in treatment modalities by STP – bladder cancer </a:t>
            </a:r>
            <a:r>
              <a:rPr lang="en-GB" dirty="0"/>
              <a:t>[DXT=radiotherapy, CXT chemotherapy</a:t>
            </a:r>
            <a:r>
              <a:rPr lang="en-GB" sz="2000" dirty="0">
                <a:solidFill>
                  <a:srgbClr val="FF0000"/>
                </a:solidFill>
                <a:highlight>
                  <a:srgbClr val="FFFF00"/>
                </a:highlight>
              </a:rPr>
              <a:t>]</a:t>
            </a:r>
            <a:endParaRPr lang="en-GB" dirty="0">
              <a:solidFill>
                <a:srgbClr val="FF0000"/>
              </a:solidFill>
              <a:highlight>
                <a:srgbClr val="FFFF00"/>
              </a:highlight>
            </a:endParaRPr>
          </a:p>
        </p:txBody>
      </p:sp>
      <p:sp>
        <p:nvSpPr>
          <p:cNvPr id="7" name="Text Placeholder 6"/>
          <p:cNvSpPr>
            <a:spLocks noGrp="1"/>
          </p:cNvSpPr>
          <p:nvPr>
            <p:ph type="body" sz="quarter" idx="13"/>
          </p:nvPr>
        </p:nvSpPr>
        <p:spPr>
          <a:xfrm>
            <a:off x="250825" y="836712"/>
            <a:ext cx="8642350" cy="720079"/>
          </a:xfrm>
        </p:spPr>
        <p:txBody>
          <a:bodyPr>
            <a:normAutofit lnSpcReduction="10000"/>
          </a:bodyPr>
          <a:lstStyle/>
          <a:p>
            <a:r>
              <a:rPr lang="en-GB" dirty="0"/>
              <a:t>SEL: Significantly lower CXT and DXT rates compared with London and other STPs for early stage cancers </a:t>
            </a:r>
          </a:p>
          <a:p>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27</a:t>
            </a:fld>
            <a:endParaRPr lang="en-GB" dirty="0"/>
          </a:p>
        </p:txBody>
      </p:sp>
      <p:pic>
        <p:nvPicPr>
          <p:cNvPr id="6" name="SGPanel161.png"/>
          <p:cNvPicPr>
            <a:picLocks noGrp="1" noChangeAspect="1"/>
          </p:cNvPicPr>
          <p:nvPr>
            <p:ph sz="quarter" idx="15"/>
          </p:nvPr>
        </p:nvPicPr>
        <p:blipFill rotWithShape="1">
          <a:blip r:embed="rId3"/>
          <a:stretch>
            <a:fillRect/>
          </a:stretch>
        </p:blipFill>
        <p:spPr>
          <a:xfrm>
            <a:off x="0" y="1556792"/>
            <a:ext cx="9144000" cy="4968552"/>
          </a:xfrm>
          <a:prstGeom prst="rect">
            <a:avLst/>
          </a:prstGeom>
        </p:spPr>
      </p:pic>
      <p:sp>
        <p:nvSpPr>
          <p:cNvPr id="9" name="Rectangle 8"/>
          <p:cNvSpPr/>
          <p:nvPr/>
        </p:nvSpPr>
        <p:spPr>
          <a:xfrm>
            <a:off x="0" y="2113138"/>
            <a:ext cx="2555776" cy="646331"/>
          </a:xfrm>
          <a:prstGeom prst="rect">
            <a:avLst/>
          </a:prstGeom>
        </p:spPr>
        <p:txBody>
          <a:bodyPr wrap="square">
            <a:spAutoFit/>
          </a:bodyPr>
          <a:lstStyle/>
          <a:p>
            <a:endParaRPr lang="en-GB" b="1" i="1" u="sng" dirty="0"/>
          </a:p>
          <a:p>
            <a:endParaRPr lang="en-GB" b="1" i="1" u="sng" dirty="0"/>
          </a:p>
        </p:txBody>
      </p:sp>
    </p:spTree>
    <p:extLst>
      <p:ext uri="{BB962C8B-B14F-4D97-AF65-F5344CB8AC3E}">
        <p14:creationId xmlns:p14="http://schemas.microsoft.com/office/powerpoint/2010/main" val="2274708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791815"/>
          </a:xfrm>
        </p:spPr>
        <p:txBody>
          <a:bodyPr/>
          <a:lstStyle/>
          <a:p>
            <a:r>
              <a:rPr lang="en-GB" dirty="0"/>
              <a:t>Variation in treatment modalities by STP –stomach cancer </a:t>
            </a:r>
          </a:p>
        </p:txBody>
      </p:sp>
      <p:sp>
        <p:nvSpPr>
          <p:cNvPr id="3" name="Text Placeholder 2"/>
          <p:cNvSpPr>
            <a:spLocks noGrp="1"/>
          </p:cNvSpPr>
          <p:nvPr>
            <p:ph type="body" sz="quarter" idx="12"/>
          </p:nvPr>
        </p:nvSpPr>
        <p:spPr>
          <a:xfrm>
            <a:off x="250825" y="908720"/>
            <a:ext cx="8642350" cy="720080"/>
          </a:xfrm>
        </p:spPr>
        <p:txBody>
          <a:bodyPr/>
          <a:lstStyle/>
          <a:p>
            <a:r>
              <a:rPr lang="en-GB" dirty="0"/>
              <a:t>NEL: Significantly lower radiotherapy rates for late stage tumours</a:t>
            </a:r>
            <a:endParaRPr lang="en-GB" dirty="0">
              <a:solidFill>
                <a:srgbClr val="FF0000"/>
              </a:solidFill>
              <a:highlight>
                <a:srgbClr val="FFFF00"/>
              </a:highlight>
            </a:endParaRPr>
          </a:p>
          <a:p>
            <a:endParaRPr lang="en-GB" dirty="0"/>
          </a:p>
        </p:txBody>
      </p:sp>
      <p:sp>
        <p:nvSpPr>
          <p:cNvPr id="75" name="Slide Number Placeholder 1"/>
          <p:cNvSpPr>
            <a:spLocks noGrp="1"/>
          </p:cNvSpPr>
          <p:nvPr>
            <p:ph type="sldNum" sz="quarter" idx="14"/>
          </p:nvPr>
        </p:nvSpPr>
        <p:spPr/>
        <p:txBody>
          <a:bodyPr/>
          <a:lstStyle/>
          <a:p>
            <a:pPr algn="r"/>
            <a:fld id="{491E9AB9-F844-40F9-83D8-3F6F33E474A2}" type="slidenum">
              <a:rPr lang="en-GB" sz="900" dirty="0" smtClean="0">
                <a:solidFill>
                  <a:schemeClr val="tx1"/>
                </a:solidFill>
                <a:latin typeface="+mn-lt"/>
              </a:rPr>
              <a:t>28</a:t>
            </a:fld>
            <a:endParaRPr lang="en-GB" dirty="0">
              <a:solidFill>
                <a:schemeClr val="tx1"/>
              </a:solidFill>
              <a:latin typeface="+mn-lt"/>
            </a:endParaRPr>
          </a:p>
        </p:txBody>
      </p:sp>
      <p:sp>
        <p:nvSpPr>
          <p:cNvPr id="74" name="Date Placeholder 1"/>
          <p:cNvSpPr>
            <a:spLocks noGrp="1"/>
          </p:cNvSpPr>
          <p:nvPr>
            <p:ph type="dt" idx="4294967295"/>
          </p:nvPr>
        </p:nvSpPr>
        <p:spPr>
          <a:xfrm>
            <a:off x="0" y="6362700"/>
            <a:ext cx="2171700" cy="266700"/>
          </a:xfrm>
          <a:prstGeom prst="rect">
            <a:avLst/>
          </a:prstGeom>
        </p:spPr>
        <p:txBody>
          <a:bodyPr/>
          <a:lstStyle/>
          <a:p>
            <a:pPr algn="l"/>
            <a:fld id="{46D03457-3063-46D8-9F95-B7C7586E8F7A}" type="datetime1">
              <a:rPr lang="en-GB" sz="900" dirty="0" smtClean="0">
                <a:solidFill>
                  <a:schemeClr val="tx1"/>
                </a:solidFill>
                <a:latin typeface="+mn-lt"/>
              </a:rPr>
              <a:t>09/10/2019</a:t>
            </a:fld>
            <a:endParaRPr lang="en-GB" dirty="0">
              <a:solidFill>
                <a:schemeClr val="tx1"/>
              </a:solidFill>
              <a:latin typeface="+mn-lt"/>
            </a:endParaRPr>
          </a:p>
        </p:txBody>
      </p:sp>
      <p:pic>
        <p:nvPicPr>
          <p:cNvPr id="73" name="SGPanel175.png"/>
          <p:cNvPicPr>
            <a:picLocks noChangeAspect="1"/>
          </p:cNvPicPr>
          <p:nvPr/>
        </p:nvPicPr>
        <p:blipFill rotWithShape="1">
          <a:blip r:embed="rId3"/>
          <a:stretch>
            <a:fillRect/>
          </a:stretch>
        </p:blipFill>
        <p:spPr>
          <a:xfrm>
            <a:off x="0" y="1412776"/>
            <a:ext cx="9144000" cy="5445224"/>
          </a:xfrm>
          <a:prstGeom prst="rect">
            <a:avLst/>
          </a:prstGeom>
        </p:spPr>
      </p:pic>
      <p:cxnSp>
        <p:nvCxnSpPr>
          <p:cNvPr id="6" name="Straight Arrow Connector 5"/>
          <p:cNvCxnSpPr/>
          <p:nvPr/>
        </p:nvCxnSpPr>
        <p:spPr>
          <a:xfrm flipH="1">
            <a:off x="4067944" y="1124744"/>
            <a:ext cx="2232248" cy="37444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556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Access to trials or surgery</a:t>
            </a:r>
          </a:p>
        </p:txBody>
      </p:sp>
      <p:sp>
        <p:nvSpPr>
          <p:cNvPr id="3" name="Text Placeholder 2"/>
          <p:cNvSpPr>
            <a:spLocks noGrp="1"/>
          </p:cNvSpPr>
          <p:nvPr>
            <p:ph type="body" sz="quarter" idx="12"/>
          </p:nvPr>
        </p:nvSpPr>
        <p:spPr/>
        <p:txBody>
          <a:bodyPr/>
          <a:lstStyle/>
          <a:p>
            <a:endParaRPr lang="en-GB"/>
          </a:p>
        </p:txBody>
      </p:sp>
      <p:sp>
        <p:nvSpPr>
          <p:cNvPr id="4" name="Slide Number Placeholder 3"/>
          <p:cNvSpPr>
            <a:spLocks noGrp="1"/>
          </p:cNvSpPr>
          <p:nvPr>
            <p:ph type="sldNum" sz="quarter" idx="14"/>
          </p:nvPr>
        </p:nvSpPr>
        <p:spPr/>
        <p:txBody>
          <a:bodyPr/>
          <a:lstStyle/>
          <a:p>
            <a:fld id="{8FC524A1-7B6A-464D-B8BC-8FE2E057339E}" type="slidenum">
              <a:rPr lang="en-GB" smtClean="0"/>
              <a:pPr/>
              <a:t>29</a:t>
            </a:fld>
            <a:endParaRPr lang="en-GB" dirty="0"/>
          </a:p>
        </p:txBody>
      </p:sp>
      <p:sp>
        <p:nvSpPr>
          <p:cNvPr id="5" name="Content Placeholder 4"/>
          <p:cNvSpPr>
            <a:spLocks noGrp="1"/>
          </p:cNvSpPr>
          <p:nvPr>
            <p:ph sz="quarter" idx="15"/>
          </p:nvPr>
        </p:nvSpPr>
        <p:spPr/>
        <p:txBody>
          <a:bodyPr/>
          <a:lstStyle/>
          <a:p>
            <a:r>
              <a:rPr lang="en-GB" dirty="0"/>
              <a:t>People from BME groups are less likely to participate in clinical cancer trials. Some of the barriers to participation include cultural factors such as fear and cancer stigma, and mistrust of the medical system. (RP Symonds et al. Recruitment of ethnic minorities into cancer clinical trials: experience from the front lines. British Journal of Cancer. 2012. 107(7): 1017–1021.)</a:t>
            </a:r>
          </a:p>
          <a:p>
            <a:r>
              <a:rPr lang="en-GB" dirty="0">
                <a:hlinkClick r:id="rId2"/>
              </a:rPr>
              <a:t>https://www.macmillan.org.uk/documents/aboutus/research/inclusionprojects/experiencesofbmepeople.pdf</a:t>
            </a:r>
            <a:endParaRPr lang="en-GB" dirty="0"/>
          </a:p>
          <a:p>
            <a:r>
              <a:rPr lang="en-GB" dirty="0"/>
              <a:t>No London data but would be worth measuring</a:t>
            </a:r>
          </a:p>
          <a:p>
            <a:r>
              <a:rPr lang="en-GB" dirty="0"/>
              <a:t>English study - more deprived people had lower odds and lower rates of receiving </a:t>
            </a:r>
            <a:r>
              <a:rPr lang="en-GB" b="1" dirty="0"/>
              <a:t>surgery in early stage lung cancer </a:t>
            </a:r>
            <a:r>
              <a:rPr lang="en-GB" dirty="0" err="1"/>
              <a:t>Belot</a:t>
            </a:r>
            <a:r>
              <a:rPr lang="en-GB" dirty="0"/>
              <a:t> </a:t>
            </a:r>
            <a:r>
              <a:rPr lang="en-GB" i="1" dirty="0"/>
              <a:t>et al </a:t>
            </a:r>
            <a:r>
              <a:rPr lang="en-GB" dirty="0"/>
              <a:t>2019</a:t>
            </a:r>
          </a:p>
          <a:p>
            <a:endParaRPr lang="en-GB" dirty="0"/>
          </a:p>
        </p:txBody>
      </p:sp>
    </p:spTree>
    <p:extLst>
      <p:ext uri="{BB962C8B-B14F-4D97-AF65-F5344CB8AC3E}">
        <p14:creationId xmlns:p14="http://schemas.microsoft.com/office/powerpoint/2010/main" val="3469131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Cancer diagnosed as an emergency </a:t>
            </a:r>
          </a:p>
        </p:txBody>
      </p:sp>
      <p:sp>
        <p:nvSpPr>
          <p:cNvPr id="3" name="Slide Number Placeholder 2"/>
          <p:cNvSpPr>
            <a:spLocks noGrp="1"/>
          </p:cNvSpPr>
          <p:nvPr>
            <p:ph type="sldNum" sz="quarter" idx="11"/>
          </p:nvPr>
        </p:nvSpPr>
        <p:spPr/>
        <p:txBody>
          <a:bodyPr/>
          <a:lstStyle/>
          <a:p>
            <a:fld id="{8FC524A1-7B6A-464D-B8BC-8FE2E057339E}" type="slidenum">
              <a:rPr lang="en-GB" smtClean="0"/>
              <a:pPr/>
              <a:t>3</a:t>
            </a:fld>
            <a:endParaRPr lang="en-GB" dirty="0"/>
          </a:p>
        </p:txBody>
      </p:sp>
    </p:spTree>
    <p:extLst>
      <p:ext uri="{BB962C8B-B14F-4D97-AF65-F5344CB8AC3E}">
        <p14:creationId xmlns:p14="http://schemas.microsoft.com/office/powerpoint/2010/main" val="14230638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  </a:t>
            </a:r>
          </a:p>
        </p:txBody>
      </p:sp>
      <p:sp>
        <p:nvSpPr>
          <p:cNvPr id="3" name="Text Placeholder 2"/>
          <p:cNvSpPr>
            <a:spLocks noGrp="1"/>
          </p:cNvSpPr>
          <p:nvPr>
            <p:ph type="body" sz="quarter" idx="13"/>
          </p:nvPr>
        </p:nvSpPr>
        <p:spPr/>
        <p:txBody>
          <a:bodyPr/>
          <a:lstStyle/>
          <a:p>
            <a:r>
              <a:rPr lang="en-GB" dirty="0"/>
              <a:t>What needs to change in London?</a:t>
            </a:r>
          </a:p>
        </p:txBody>
      </p:sp>
      <p:sp>
        <p:nvSpPr>
          <p:cNvPr id="4" name="Slide Number Placeholder 3"/>
          <p:cNvSpPr>
            <a:spLocks noGrp="1"/>
          </p:cNvSpPr>
          <p:nvPr>
            <p:ph type="sldNum" sz="quarter" idx="14"/>
          </p:nvPr>
        </p:nvSpPr>
        <p:spPr/>
        <p:txBody>
          <a:bodyPr/>
          <a:lstStyle/>
          <a:p>
            <a:fld id="{8FC524A1-7B6A-464D-B8BC-8FE2E057339E}" type="slidenum">
              <a:rPr lang="en-GB" smtClean="0"/>
              <a:pPr/>
              <a:t>30</a:t>
            </a:fld>
            <a:endParaRPr lang="en-GB" dirty="0"/>
          </a:p>
        </p:txBody>
      </p:sp>
      <p:sp>
        <p:nvSpPr>
          <p:cNvPr id="5" name="Content Placeholder 4"/>
          <p:cNvSpPr>
            <a:spLocks noGrp="1"/>
          </p:cNvSpPr>
          <p:nvPr>
            <p:ph sz="quarter" idx="15"/>
          </p:nvPr>
        </p:nvSpPr>
        <p:spPr>
          <a:solidFill>
            <a:schemeClr val="accent3">
              <a:lumMod val="60000"/>
              <a:lumOff val="40000"/>
            </a:schemeClr>
          </a:solidFill>
        </p:spPr>
        <p:txBody>
          <a:bodyPr>
            <a:normAutofit lnSpcReduction="10000"/>
          </a:bodyPr>
          <a:lstStyle/>
          <a:p>
            <a:r>
              <a:rPr lang="en-GB" b="1" u="sng" dirty="0"/>
              <a:t>Summary:</a:t>
            </a:r>
          </a:p>
          <a:p>
            <a:r>
              <a:rPr lang="en-GB" dirty="0"/>
              <a:t>For older breast cancer patients, their access to breast conserving surgery varies slightly across London, as does recording of and access to a breast CNS</a:t>
            </a:r>
          </a:p>
          <a:p>
            <a:r>
              <a:rPr lang="en-GB" dirty="0"/>
              <a:t>Mortality for bowel cancer varies in London trusts –with higher mortality in the Whittington and Kingston, although CI are not calculated and numbers are small</a:t>
            </a:r>
          </a:p>
          <a:p>
            <a:r>
              <a:rPr lang="en-GB" dirty="0"/>
              <a:t>Lung cancer outcomes are not SS different in London</a:t>
            </a:r>
          </a:p>
          <a:p>
            <a:r>
              <a:rPr lang="en-GB" dirty="0"/>
              <a:t>5 year survival for breast bowel and lung cancer does vary slightly but this is not SS</a:t>
            </a:r>
          </a:p>
          <a:p>
            <a:r>
              <a:rPr lang="en-GB" dirty="0"/>
              <a:t>Treatment modalities – access </a:t>
            </a:r>
          </a:p>
          <a:p>
            <a:r>
              <a:rPr lang="en-GB" smtClean="0"/>
              <a:t>to </a:t>
            </a:r>
            <a:r>
              <a:rPr lang="en-GB" dirty="0" smtClean="0"/>
              <a:t>treatments varies across STPs</a:t>
            </a:r>
            <a:endParaRPr lang="en-GB" dirty="0"/>
          </a:p>
        </p:txBody>
      </p:sp>
      <p:sp>
        <p:nvSpPr>
          <p:cNvPr id="6" name="Content Placeholder 5"/>
          <p:cNvSpPr>
            <a:spLocks noGrp="1"/>
          </p:cNvSpPr>
          <p:nvPr>
            <p:ph sz="quarter" idx="16"/>
          </p:nvPr>
        </p:nvSpPr>
        <p:spPr>
          <a:xfrm>
            <a:off x="4572001" y="1341438"/>
            <a:ext cx="4320480" cy="2375594"/>
          </a:xfrm>
          <a:solidFill>
            <a:schemeClr val="tx1">
              <a:lumMod val="20000"/>
              <a:lumOff val="80000"/>
            </a:schemeClr>
          </a:solidFill>
          <a:ln w="57150">
            <a:noFill/>
          </a:ln>
        </p:spPr>
        <p:txBody>
          <a:bodyPr>
            <a:normAutofit/>
          </a:bodyPr>
          <a:lstStyle/>
          <a:p>
            <a:r>
              <a:rPr lang="en-GB" sz="2000" b="1" u="sng" dirty="0">
                <a:solidFill>
                  <a:schemeClr val="tx1"/>
                </a:solidFill>
              </a:rPr>
              <a:t>Recommendations</a:t>
            </a:r>
          </a:p>
          <a:p>
            <a:r>
              <a:rPr lang="en-GB" sz="2000" dirty="0">
                <a:solidFill>
                  <a:schemeClr val="tx1"/>
                </a:solidFill>
              </a:rPr>
              <a:t>Review the access to breast conserving surgery in older women  in London</a:t>
            </a:r>
          </a:p>
          <a:p>
            <a:r>
              <a:rPr lang="en-GB" sz="2000" dirty="0">
                <a:solidFill>
                  <a:schemeClr val="tx1"/>
                </a:solidFill>
              </a:rPr>
              <a:t>Review CNS recording and provision</a:t>
            </a:r>
            <a:r>
              <a:rPr lang="en-GB" dirty="0">
                <a:solidFill>
                  <a:schemeClr val="tx1"/>
                </a:solidFill>
              </a:rPr>
              <a:t> f</a:t>
            </a:r>
            <a:r>
              <a:rPr lang="en-GB" dirty="0"/>
              <a:t>or older women in London </a:t>
            </a:r>
          </a:p>
        </p:txBody>
      </p:sp>
    </p:spTree>
    <p:extLst>
      <p:ext uri="{BB962C8B-B14F-4D97-AF65-F5344CB8AC3E}">
        <p14:creationId xmlns:p14="http://schemas.microsoft.com/office/powerpoint/2010/main" val="4155363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List of abbreviations </a:t>
            </a:r>
          </a:p>
        </p:txBody>
      </p:sp>
      <p:sp>
        <p:nvSpPr>
          <p:cNvPr id="3" name="Text Placeholder 2"/>
          <p:cNvSpPr>
            <a:spLocks noGrp="1"/>
          </p:cNvSpPr>
          <p:nvPr>
            <p:ph type="body" sz="quarter" idx="12"/>
          </p:nvPr>
        </p:nvSpPr>
        <p:spPr/>
        <p:txBody>
          <a:bodyPr/>
          <a:lstStyle/>
          <a:p>
            <a:endParaRPr lang="en-GB"/>
          </a:p>
        </p:txBody>
      </p:sp>
      <p:sp>
        <p:nvSpPr>
          <p:cNvPr id="4" name="Slide Number Placeholder 3"/>
          <p:cNvSpPr>
            <a:spLocks noGrp="1"/>
          </p:cNvSpPr>
          <p:nvPr>
            <p:ph type="sldNum" sz="quarter" idx="14"/>
          </p:nvPr>
        </p:nvSpPr>
        <p:spPr/>
        <p:txBody>
          <a:bodyPr/>
          <a:lstStyle/>
          <a:p>
            <a:fld id="{8FC524A1-7B6A-464D-B8BC-8FE2E057339E}" type="slidenum">
              <a:rPr lang="en-GB" smtClean="0"/>
              <a:pPr/>
              <a:t>31</a:t>
            </a:fld>
            <a:endParaRPr lang="en-GB" dirty="0"/>
          </a:p>
        </p:txBody>
      </p:sp>
      <p:sp>
        <p:nvSpPr>
          <p:cNvPr id="7" name="Content Placeholder 6"/>
          <p:cNvSpPr>
            <a:spLocks noGrp="1"/>
          </p:cNvSpPr>
          <p:nvPr>
            <p:ph sz="quarter" idx="15"/>
          </p:nvPr>
        </p:nvSpPr>
        <p:spPr/>
        <p:txBody>
          <a:bodyPr numCol="2">
            <a:normAutofit fontScale="85000" lnSpcReduction="20000"/>
          </a:bodyPr>
          <a:lstStyle/>
          <a:p>
            <a:r>
              <a:rPr lang="en-GB" dirty="0"/>
              <a:t>BBV	Blood borne virus</a:t>
            </a:r>
          </a:p>
          <a:p>
            <a:r>
              <a:rPr lang="en-GB" dirty="0"/>
              <a:t>CCG	Clinical commissioning group</a:t>
            </a:r>
          </a:p>
          <a:p>
            <a:r>
              <a:rPr lang="en-GB" dirty="0"/>
              <a:t>CXT	chemotherapy</a:t>
            </a:r>
          </a:p>
          <a:p>
            <a:r>
              <a:rPr lang="en-GB" dirty="0"/>
              <a:t>DXT	radiotherapy</a:t>
            </a:r>
          </a:p>
          <a:p>
            <a:r>
              <a:rPr lang="en-GB" dirty="0" err="1"/>
              <a:t>eHNA</a:t>
            </a:r>
            <a:r>
              <a:rPr lang="en-GB" dirty="0"/>
              <a:t>	electronic health needs 	assessment </a:t>
            </a:r>
          </a:p>
          <a:p>
            <a:r>
              <a:rPr lang="en-GB" dirty="0" err="1"/>
              <a:t>eRS</a:t>
            </a:r>
            <a:r>
              <a:rPr lang="en-GB" dirty="0"/>
              <a:t>	electronic referral system</a:t>
            </a:r>
          </a:p>
          <a:p>
            <a:r>
              <a:rPr lang="en-GB" dirty="0"/>
              <a:t>GI	Gastrointestinal</a:t>
            </a:r>
          </a:p>
          <a:p>
            <a:r>
              <a:rPr lang="en-GB" dirty="0"/>
              <a:t>GMS1	General medical services GP contract</a:t>
            </a:r>
          </a:p>
          <a:p>
            <a:r>
              <a:rPr lang="en-GB" dirty="0"/>
              <a:t>GP	General Practitioner </a:t>
            </a:r>
          </a:p>
          <a:p>
            <a:r>
              <a:rPr lang="en-GB" dirty="0"/>
              <a:t>HPV	Human papilloma virus</a:t>
            </a:r>
          </a:p>
          <a:p>
            <a:r>
              <a:rPr lang="en-GB" dirty="0"/>
              <a:t>IVDU	Intravenous drug user</a:t>
            </a:r>
          </a:p>
          <a:p>
            <a:r>
              <a:rPr lang="en-GB" dirty="0"/>
              <a:t>LD	Learning disability</a:t>
            </a:r>
          </a:p>
          <a:p>
            <a:r>
              <a:rPr lang="en-GB" dirty="0"/>
              <a:t>LTP	NHS Long Term Plan (2019)</a:t>
            </a:r>
          </a:p>
          <a:p>
            <a:r>
              <a:rPr lang="en-GB" dirty="0"/>
              <a:t>NCIN	National Cancer Intelligence Network </a:t>
            </a:r>
          </a:p>
          <a:p>
            <a:r>
              <a:rPr lang="en-GB" dirty="0"/>
              <a:t>NCL	North Central London</a:t>
            </a:r>
          </a:p>
          <a:p>
            <a:r>
              <a:rPr lang="en-GB" dirty="0"/>
              <a:t>NCPES	National cancer patient experience survey</a:t>
            </a:r>
          </a:p>
          <a:p>
            <a:r>
              <a:rPr lang="en-GB" dirty="0"/>
              <a:t>NEL	North East London</a:t>
            </a:r>
          </a:p>
          <a:p>
            <a:r>
              <a:rPr lang="en-GB" dirty="0"/>
              <a:t>NWL	North West London</a:t>
            </a:r>
          </a:p>
          <a:p>
            <a:r>
              <a:rPr lang="en-GB" dirty="0"/>
              <a:t>Office for National Statistics (ONS)</a:t>
            </a:r>
          </a:p>
          <a:p>
            <a:r>
              <a:rPr lang="en-GB" dirty="0"/>
              <a:t>Public Health England Fingertips data</a:t>
            </a:r>
          </a:p>
          <a:p>
            <a:r>
              <a:rPr lang="en-GB" dirty="0"/>
              <a:t>SEL	South East London</a:t>
            </a:r>
          </a:p>
          <a:p>
            <a:r>
              <a:rPr lang="en-GB" dirty="0"/>
              <a:t>STP	Sustainability and transformation partnership</a:t>
            </a:r>
          </a:p>
          <a:p>
            <a:r>
              <a:rPr lang="en-GB" dirty="0"/>
              <a:t>SWL	South West London</a:t>
            </a:r>
          </a:p>
          <a:p>
            <a:r>
              <a:rPr lang="en-GB" dirty="0"/>
              <a:t>TA	Temporary accommodation </a:t>
            </a:r>
          </a:p>
          <a:p>
            <a:r>
              <a:rPr lang="en-GB" dirty="0"/>
              <a:t>TCST	Transforming cancer services team</a:t>
            </a:r>
          </a:p>
          <a:p>
            <a:r>
              <a:rPr lang="en-GB" dirty="0"/>
              <a:t>2WW	Two week wait</a:t>
            </a:r>
          </a:p>
          <a:p>
            <a:endParaRPr lang="en-GB" dirty="0"/>
          </a:p>
        </p:txBody>
      </p:sp>
    </p:spTree>
    <p:extLst>
      <p:ext uri="{BB962C8B-B14F-4D97-AF65-F5344CB8AC3E}">
        <p14:creationId xmlns:p14="http://schemas.microsoft.com/office/powerpoint/2010/main" val="1787479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Cancer diagnosed as an emergency – UCL audit </a:t>
            </a:r>
          </a:p>
        </p:txBody>
      </p:sp>
      <p:sp>
        <p:nvSpPr>
          <p:cNvPr id="8" name="Text Placeholder 7"/>
          <p:cNvSpPr>
            <a:spLocks noGrp="1"/>
          </p:cNvSpPr>
          <p:nvPr>
            <p:ph type="body" sz="quarter" idx="13"/>
          </p:nvPr>
        </p:nvSpPr>
        <p:spPr/>
        <p:txBody>
          <a:bodyPr>
            <a:normAutofit/>
          </a:bodyPr>
          <a:lstStyle/>
          <a:p>
            <a:r>
              <a:rPr lang="en-GB" smtClean="0"/>
              <a:t>UCLPartners</a:t>
            </a:r>
            <a:r>
              <a:rPr lang="en-GB" dirty="0" smtClean="0"/>
              <a:t> </a:t>
            </a:r>
            <a:r>
              <a:rPr lang="en-GB" dirty="0"/>
              <a:t>(UCLP</a:t>
            </a:r>
            <a:r>
              <a:rPr lang="en-GB" dirty="0" smtClean="0"/>
              <a:t>) 2015 audit </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4</a:t>
            </a:fld>
            <a:endParaRPr lang="en-GB" dirty="0"/>
          </a:p>
        </p:txBody>
      </p:sp>
      <p:sp>
        <p:nvSpPr>
          <p:cNvPr id="5" name="Content Placeholder 4"/>
          <p:cNvSpPr>
            <a:spLocks noGrp="1"/>
          </p:cNvSpPr>
          <p:nvPr>
            <p:ph sz="quarter" idx="15"/>
          </p:nvPr>
        </p:nvSpPr>
        <p:spPr/>
        <p:txBody>
          <a:bodyPr>
            <a:normAutofit lnSpcReduction="10000"/>
          </a:bodyPr>
          <a:lstStyle/>
          <a:p>
            <a:r>
              <a:rPr lang="en-GB" dirty="0"/>
              <a:t>27 patients had an in-depth interview as part of a research sub-study.</a:t>
            </a:r>
            <a:endParaRPr lang="en-GB" sz="1600" dirty="0"/>
          </a:p>
          <a:p>
            <a:pPr lvl="1"/>
            <a:r>
              <a:rPr lang="en-GB" dirty="0"/>
              <a:t>The most common reason for delay was </a:t>
            </a:r>
            <a:r>
              <a:rPr lang="en-GB" b="1" dirty="0"/>
              <a:t>not thinking the problem was serious </a:t>
            </a:r>
            <a:r>
              <a:rPr lang="en-GB" dirty="0"/>
              <a:t>(53%)</a:t>
            </a:r>
            <a:endParaRPr lang="en-GB" sz="1600" dirty="0"/>
          </a:p>
          <a:p>
            <a:pPr lvl="1"/>
            <a:r>
              <a:rPr lang="en-GB" dirty="0"/>
              <a:t>No-one stated that they were too embarrassed to go to their GP</a:t>
            </a:r>
            <a:endParaRPr lang="en-GB" sz="1600" dirty="0"/>
          </a:p>
          <a:p>
            <a:pPr lvl="1"/>
            <a:r>
              <a:rPr lang="en-GB" dirty="0"/>
              <a:t>Only 6% were worried about wasting the GPs time</a:t>
            </a:r>
            <a:endParaRPr lang="en-GB" sz="1600" dirty="0"/>
          </a:p>
          <a:p>
            <a:pPr lvl="1"/>
            <a:r>
              <a:rPr lang="en-GB" dirty="0"/>
              <a:t>7% of people had delay because they were worried about what would be found.  This group tended to wait the longest before seeking help</a:t>
            </a:r>
            <a:endParaRPr lang="en-GB" sz="1600" dirty="0"/>
          </a:p>
          <a:p>
            <a:pPr lvl="1"/>
            <a:r>
              <a:rPr lang="en-GB" dirty="0"/>
              <a:t>Participants were put off seeking help for a second or third time if a medical practitioner had already given them a tentative diagnosis</a:t>
            </a:r>
            <a:endParaRPr lang="en-GB" sz="1600" dirty="0"/>
          </a:p>
          <a:p>
            <a:endParaRPr lang="en-GB" dirty="0"/>
          </a:p>
        </p:txBody>
      </p:sp>
      <p:sp>
        <p:nvSpPr>
          <p:cNvPr id="3" name="Content Placeholder 2"/>
          <p:cNvSpPr>
            <a:spLocks noGrp="1"/>
          </p:cNvSpPr>
          <p:nvPr>
            <p:ph sz="quarter" idx="16"/>
          </p:nvPr>
        </p:nvSpPr>
        <p:spPr>
          <a:solidFill>
            <a:schemeClr val="accent1">
              <a:lumMod val="20000"/>
              <a:lumOff val="80000"/>
            </a:schemeClr>
          </a:solidFill>
        </p:spPr>
        <p:txBody>
          <a:bodyPr>
            <a:normAutofit fontScale="92500" lnSpcReduction="20000"/>
          </a:bodyPr>
          <a:lstStyle/>
          <a:p>
            <a:r>
              <a:rPr lang="en-GB" dirty="0"/>
              <a:t>In London, 41% of lung cancers and 28% of colorectal cancers are diagnosed through an emergency route compared to 38% and 25% England average.</a:t>
            </a:r>
          </a:p>
          <a:p>
            <a:r>
              <a:rPr lang="en-GB" b="1" u="sng" dirty="0" smtClean="0"/>
              <a:t>UCLP </a:t>
            </a:r>
            <a:r>
              <a:rPr lang="en-GB" b="1" u="sng" dirty="0"/>
              <a:t>2015</a:t>
            </a:r>
          </a:p>
          <a:p>
            <a:r>
              <a:rPr lang="en-GB" dirty="0"/>
              <a:t>Deep dive of 963 patients presenting as an emergency</a:t>
            </a:r>
          </a:p>
          <a:p>
            <a:r>
              <a:rPr lang="en-GB" dirty="0"/>
              <a:t>The </a:t>
            </a:r>
            <a:r>
              <a:rPr lang="en-GB" dirty="0" smtClean="0"/>
              <a:t>primary </a:t>
            </a:r>
            <a:r>
              <a:rPr lang="en-GB" dirty="0"/>
              <a:t>care root cause analysis in 138 patients showed:</a:t>
            </a:r>
          </a:p>
          <a:p>
            <a:pPr lvl="1"/>
            <a:r>
              <a:rPr lang="en-GB" dirty="0"/>
              <a:t>78% of patients had one or more co-morbidities </a:t>
            </a:r>
          </a:p>
          <a:p>
            <a:pPr lvl="1"/>
            <a:r>
              <a:rPr lang="en-GB" dirty="0"/>
              <a:t>64% of patients went to A&amp;E with symptoms lasting less than a month</a:t>
            </a:r>
          </a:p>
          <a:p>
            <a:pPr lvl="1"/>
            <a:r>
              <a:rPr lang="en-GB" dirty="0"/>
              <a:t>63% of patients had seen their GP for the same problem prior to A&amp;E and over half of these patients had been referred by their GP for tests but </a:t>
            </a:r>
            <a:r>
              <a:rPr lang="en-GB" b="1" u="sng" dirty="0"/>
              <a:t>deteriorated whilst waiting.</a:t>
            </a:r>
            <a:endParaRPr lang="en-GB" sz="1600" b="1" u="sng" dirty="0"/>
          </a:p>
          <a:p>
            <a:endParaRPr lang="en-GB" dirty="0"/>
          </a:p>
        </p:txBody>
      </p:sp>
    </p:spTree>
    <p:extLst>
      <p:ext uri="{BB962C8B-B14F-4D97-AF65-F5344CB8AC3E}">
        <p14:creationId xmlns:p14="http://schemas.microsoft.com/office/powerpoint/2010/main" val="3500642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Cancer diagnosed as an emergency</a:t>
            </a:r>
          </a:p>
        </p:txBody>
      </p:sp>
      <p:sp>
        <p:nvSpPr>
          <p:cNvPr id="4" name="Slide Number Placeholder 3"/>
          <p:cNvSpPr>
            <a:spLocks noGrp="1"/>
          </p:cNvSpPr>
          <p:nvPr>
            <p:ph type="sldNum" sz="quarter" idx="14"/>
          </p:nvPr>
        </p:nvSpPr>
        <p:spPr/>
        <p:txBody>
          <a:bodyPr/>
          <a:lstStyle/>
          <a:p>
            <a:fld id="{8FC524A1-7B6A-464D-B8BC-8FE2E057339E}" type="slidenum">
              <a:rPr lang="en-GB" smtClean="0"/>
              <a:pPr/>
              <a:t>5</a:t>
            </a:fld>
            <a:endParaRPr lang="en-GB" dirty="0"/>
          </a:p>
        </p:txBody>
      </p:sp>
      <p:sp>
        <p:nvSpPr>
          <p:cNvPr id="5" name="Content Placeholder 4"/>
          <p:cNvSpPr>
            <a:spLocks noGrp="1"/>
          </p:cNvSpPr>
          <p:nvPr>
            <p:ph sz="quarter" idx="15"/>
          </p:nvPr>
        </p:nvSpPr>
        <p:spPr>
          <a:xfrm>
            <a:off x="250824" y="764704"/>
            <a:ext cx="6337400" cy="6093296"/>
          </a:xfrm>
        </p:spPr>
        <p:txBody>
          <a:bodyPr>
            <a:normAutofit fontScale="92500" lnSpcReduction="20000"/>
          </a:bodyPr>
          <a:lstStyle/>
          <a:p>
            <a:r>
              <a:rPr lang="en-GB" dirty="0"/>
              <a:t>This is a complex area (Zhou et al 2016)</a:t>
            </a:r>
          </a:p>
          <a:p>
            <a:r>
              <a:rPr lang="en-GB" dirty="0"/>
              <a:t>Being diagnosed as an emergency - patients have </a:t>
            </a:r>
            <a:r>
              <a:rPr lang="en-GB" b="1" u="sng" dirty="0"/>
              <a:t>poorer clinical and patient reported outcomes </a:t>
            </a:r>
            <a:r>
              <a:rPr lang="en-GB" dirty="0"/>
              <a:t> than patients not diagnosed as an emergency </a:t>
            </a:r>
          </a:p>
          <a:p>
            <a:r>
              <a:rPr lang="en-GB" dirty="0"/>
              <a:t>Combination of </a:t>
            </a:r>
            <a:r>
              <a:rPr lang="en-GB" b="1" dirty="0"/>
              <a:t>tumour related, patient related, and healthcare related factors</a:t>
            </a:r>
          </a:p>
          <a:p>
            <a:pPr marL="285750" indent="-285750">
              <a:buFont typeface="Arial" pitchFamily="34" charset="0"/>
              <a:buChar char="•"/>
            </a:pPr>
            <a:r>
              <a:rPr lang="en-GB" b="1" dirty="0"/>
              <a:t>Tumour related </a:t>
            </a:r>
            <a:r>
              <a:rPr lang="en-GB" dirty="0"/>
              <a:t>– more likely to be cancer with non specific symptoms</a:t>
            </a:r>
          </a:p>
          <a:p>
            <a:pPr marL="285750" indent="-285750">
              <a:buFont typeface="Arial" pitchFamily="34" charset="0"/>
              <a:buChar char="•"/>
            </a:pPr>
            <a:r>
              <a:rPr lang="en-GB" b="1" dirty="0"/>
              <a:t>Patient related </a:t>
            </a:r>
            <a:r>
              <a:rPr lang="en-GB" dirty="0"/>
              <a:t>-23% of patients had had ‘red flag’ symptoms </a:t>
            </a:r>
          </a:p>
          <a:p>
            <a:pPr marL="285750" indent="-285750">
              <a:buFont typeface="Arial" pitchFamily="34" charset="0"/>
              <a:buChar char="•"/>
            </a:pPr>
            <a:r>
              <a:rPr lang="en-GB" b="1" dirty="0"/>
              <a:t>Youngest and oldest age groups </a:t>
            </a:r>
            <a:r>
              <a:rPr lang="en-GB" dirty="0"/>
              <a:t>– more likely to be diagnosed as an emergency</a:t>
            </a:r>
          </a:p>
          <a:p>
            <a:pPr marL="285750" indent="-285750">
              <a:buFont typeface="Arial" pitchFamily="34" charset="0"/>
              <a:buChar char="•"/>
            </a:pPr>
            <a:r>
              <a:rPr lang="en-GB" dirty="0"/>
              <a:t>Colorectal cancer audit- 20% of patients had had ‘typical alarm symptoms recorded in the year before diagnosis’</a:t>
            </a:r>
          </a:p>
          <a:p>
            <a:pPr marL="285750" indent="-285750">
              <a:buFont typeface="Arial" pitchFamily="34" charset="0"/>
              <a:buChar char="•"/>
            </a:pPr>
            <a:r>
              <a:rPr lang="en-GB" b="1" dirty="0"/>
              <a:t>Higher levels of comorbidity with other hospitalizations </a:t>
            </a:r>
            <a:r>
              <a:rPr lang="en-GB" dirty="0"/>
              <a:t>in the year prior to diagnosis</a:t>
            </a:r>
          </a:p>
          <a:p>
            <a:pPr marL="285750" indent="-285750">
              <a:buFont typeface="Arial" pitchFamily="34" charset="0"/>
              <a:buChar char="•"/>
            </a:pPr>
            <a:r>
              <a:rPr lang="en-GB" b="1" dirty="0"/>
              <a:t>Ethnic minorities</a:t>
            </a:r>
            <a:r>
              <a:rPr lang="en-GB" dirty="0"/>
              <a:t>, more likely to be non white or Asian</a:t>
            </a:r>
          </a:p>
          <a:p>
            <a:pPr marL="285750" indent="-285750">
              <a:buFont typeface="Arial" pitchFamily="34" charset="0"/>
              <a:buChar char="•"/>
            </a:pPr>
            <a:r>
              <a:rPr lang="en-GB" b="1" u="sng" dirty="0"/>
              <a:t>Healthcare related – practices with better access, lower levels emergency presentation</a:t>
            </a:r>
          </a:p>
          <a:p>
            <a:pPr marL="285750" indent="-285750">
              <a:buFont typeface="Arial" pitchFamily="34" charset="0"/>
              <a:buChar char="•"/>
            </a:pPr>
            <a:r>
              <a:rPr lang="en-GB" b="1" dirty="0"/>
              <a:t>“Evidence from an English national data source indicates that approximately 30% of emergency presentations are generated by direct emergency referral to hospital services by primary-care physicians”</a:t>
            </a:r>
            <a:endParaRPr lang="en-GB" b="1" u="sng" dirty="0"/>
          </a:p>
        </p:txBody>
      </p:sp>
      <p:sp>
        <p:nvSpPr>
          <p:cNvPr id="6" name="Content Placeholder 5"/>
          <p:cNvSpPr>
            <a:spLocks noGrp="1"/>
          </p:cNvSpPr>
          <p:nvPr>
            <p:ph sz="quarter" idx="16"/>
          </p:nvPr>
        </p:nvSpPr>
        <p:spPr>
          <a:xfrm>
            <a:off x="6660232" y="1341438"/>
            <a:ext cx="2232248" cy="3815754"/>
          </a:xfrm>
          <a:solidFill>
            <a:schemeClr val="accent1">
              <a:lumMod val="20000"/>
              <a:lumOff val="80000"/>
            </a:schemeClr>
          </a:solidFill>
        </p:spPr>
        <p:txBody>
          <a:bodyPr>
            <a:normAutofit/>
          </a:bodyPr>
          <a:lstStyle/>
          <a:p>
            <a:r>
              <a:rPr lang="en-GB" i="1" dirty="0"/>
              <a:t>Reflections on Zhou et al (2016):</a:t>
            </a:r>
          </a:p>
          <a:p>
            <a:r>
              <a:rPr lang="en-GB" i="1" dirty="0"/>
              <a:t>Is cancer being masked by multi-morbidity in the elderly?</a:t>
            </a:r>
          </a:p>
          <a:p>
            <a:r>
              <a:rPr lang="en-GB" i="1" dirty="0"/>
              <a:t>Is there an issue with patients not having timely access to a GP?</a:t>
            </a:r>
          </a:p>
          <a:p>
            <a:endParaRPr lang="en-GB" dirty="0"/>
          </a:p>
        </p:txBody>
      </p:sp>
    </p:spTree>
    <p:extLst>
      <p:ext uri="{BB962C8B-B14F-4D97-AF65-F5344CB8AC3E}">
        <p14:creationId xmlns:p14="http://schemas.microsoft.com/office/powerpoint/2010/main" val="781639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Cancer diagnosed as an emergency (London)</a:t>
            </a:r>
          </a:p>
        </p:txBody>
      </p:sp>
      <p:sp>
        <p:nvSpPr>
          <p:cNvPr id="8" name="Text Placeholder 7"/>
          <p:cNvSpPr>
            <a:spLocks noGrp="1"/>
          </p:cNvSpPr>
          <p:nvPr>
            <p:ph type="body" sz="quarter" idx="12"/>
          </p:nvPr>
        </p:nvSpPr>
        <p:spPr/>
        <p:txBody>
          <a:bodyPr>
            <a:normAutofit fontScale="92500"/>
          </a:bodyPr>
          <a:lstStyle/>
          <a:p>
            <a:r>
              <a:rPr lang="en-GB" dirty="0"/>
              <a:t>1 year rolling average from Q1 2018:  Best Croydon, worst Waltham Forest</a:t>
            </a:r>
          </a:p>
        </p:txBody>
      </p:sp>
      <p:sp>
        <p:nvSpPr>
          <p:cNvPr id="4" name="Slide Number Placeholder 3"/>
          <p:cNvSpPr>
            <a:spLocks noGrp="1"/>
          </p:cNvSpPr>
          <p:nvPr>
            <p:ph type="sldNum" sz="quarter" idx="14"/>
          </p:nvPr>
        </p:nvSpPr>
        <p:spPr/>
        <p:txBody>
          <a:bodyPr/>
          <a:lstStyle/>
          <a:p>
            <a:fld id="{8FC524A1-7B6A-464D-B8BC-8FE2E057339E}" type="slidenum">
              <a:rPr lang="en-GB" smtClean="0"/>
              <a:pPr/>
              <a:t>6</a:t>
            </a:fld>
            <a:endParaRPr lang="en-GB" dirty="0"/>
          </a:p>
        </p:txBody>
      </p:sp>
      <p:graphicFrame>
        <p:nvGraphicFramePr>
          <p:cNvPr id="10" name="Content Placeholder 9"/>
          <p:cNvGraphicFramePr>
            <a:graphicFrameLocks noGrp="1"/>
          </p:cNvGraphicFramePr>
          <p:nvPr>
            <p:ph sz="quarter" idx="15"/>
            <p:extLst>
              <p:ext uri="{D42A27DB-BD31-4B8C-83A1-F6EECF244321}">
                <p14:modId xmlns:p14="http://schemas.microsoft.com/office/powerpoint/2010/main" val="2142453780"/>
              </p:ext>
            </p:extLst>
          </p:nvPr>
        </p:nvGraphicFramePr>
        <p:xfrm>
          <a:off x="179512" y="1340768"/>
          <a:ext cx="8856984" cy="49672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7675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Access  and emergency presentations </a:t>
            </a:r>
          </a:p>
        </p:txBody>
      </p:sp>
      <p:sp>
        <p:nvSpPr>
          <p:cNvPr id="3" name="Text Placeholder 2"/>
          <p:cNvSpPr>
            <a:spLocks noGrp="1"/>
          </p:cNvSpPr>
          <p:nvPr>
            <p:ph type="body" sz="quarter" idx="12"/>
          </p:nvPr>
        </p:nvSpPr>
        <p:spPr/>
        <p:txBody>
          <a:bodyPr/>
          <a:lstStyle/>
          <a:p>
            <a:r>
              <a:rPr lang="en-GB" dirty="0"/>
              <a:t>What needs to change in London?</a:t>
            </a:r>
          </a:p>
        </p:txBody>
      </p:sp>
      <p:sp>
        <p:nvSpPr>
          <p:cNvPr id="4" name="Slide Number Placeholder 3"/>
          <p:cNvSpPr>
            <a:spLocks noGrp="1"/>
          </p:cNvSpPr>
          <p:nvPr>
            <p:ph type="sldNum" sz="quarter" idx="14"/>
          </p:nvPr>
        </p:nvSpPr>
        <p:spPr/>
        <p:txBody>
          <a:bodyPr/>
          <a:lstStyle/>
          <a:p>
            <a:fld id="{8FC524A1-7B6A-464D-B8BC-8FE2E057339E}" type="slidenum">
              <a:rPr lang="en-GB" smtClean="0"/>
              <a:pPr/>
              <a:t>7</a:t>
            </a:fld>
            <a:endParaRPr lang="en-GB" dirty="0"/>
          </a:p>
        </p:txBody>
      </p:sp>
      <p:sp>
        <p:nvSpPr>
          <p:cNvPr id="5" name="Content Placeholder 4"/>
          <p:cNvSpPr>
            <a:spLocks noGrp="1"/>
          </p:cNvSpPr>
          <p:nvPr>
            <p:ph sz="quarter" idx="15"/>
          </p:nvPr>
        </p:nvSpPr>
        <p:spPr>
          <a:xfrm>
            <a:off x="250825" y="1556792"/>
            <a:ext cx="4249167" cy="4751933"/>
          </a:xfrm>
          <a:solidFill>
            <a:schemeClr val="accent1">
              <a:lumMod val="40000"/>
              <a:lumOff val="60000"/>
            </a:schemeClr>
          </a:solidFill>
        </p:spPr>
        <p:txBody>
          <a:bodyPr>
            <a:normAutofit/>
          </a:bodyPr>
          <a:lstStyle/>
          <a:p>
            <a:r>
              <a:rPr lang="en-GB" b="1" u="sng" dirty="0"/>
              <a:t>Summary:</a:t>
            </a:r>
          </a:p>
          <a:p>
            <a:r>
              <a:rPr lang="en-GB" dirty="0"/>
              <a:t>Cancer presenting as an emergency is a complex area</a:t>
            </a:r>
          </a:p>
          <a:p>
            <a:r>
              <a:rPr lang="en-GB" dirty="0"/>
              <a:t>It varies from highest (worst ) in Waltham Forest and lowest (best) in Croydon</a:t>
            </a:r>
          </a:p>
          <a:p>
            <a:r>
              <a:rPr lang="en-GB" dirty="0"/>
              <a:t>It reflects a number of different factors which include age, ethnicity, and deteriorating whilst already having been referred by their GP</a:t>
            </a:r>
          </a:p>
        </p:txBody>
      </p:sp>
      <p:sp>
        <p:nvSpPr>
          <p:cNvPr id="6" name="Content Placeholder 5"/>
          <p:cNvSpPr>
            <a:spLocks noGrp="1"/>
          </p:cNvSpPr>
          <p:nvPr>
            <p:ph sz="quarter" idx="4294967295"/>
          </p:nvPr>
        </p:nvSpPr>
        <p:spPr>
          <a:xfrm>
            <a:off x="4751388" y="1341438"/>
            <a:ext cx="4141092" cy="4823866"/>
          </a:xfrm>
          <a:solidFill>
            <a:schemeClr val="tx1">
              <a:lumMod val="20000"/>
              <a:lumOff val="80000"/>
            </a:schemeClr>
          </a:solidFill>
          <a:ln w="57150">
            <a:noFill/>
          </a:ln>
        </p:spPr>
        <p:txBody>
          <a:bodyPr>
            <a:normAutofit/>
          </a:bodyPr>
          <a:lstStyle/>
          <a:p>
            <a:r>
              <a:rPr lang="en-GB" b="1" u="sng" dirty="0">
                <a:solidFill>
                  <a:schemeClr val="tx1"/>
                </a:solidFill>
              </a:rPr>
              <a:t>Recommendations</a:t>
            </a:r>
          </a:p>
          <a:p>
            <a:pPr lvl="0"/>
            <a:r>
              <a:rPr lang="en-GB" dirty="0">
                <a:solidFill>
                  <a:schemeClr val="tx1"/>
                </a:solidFill>
              </a:rPr>
              <a:t>If emergency presentations are more common in ethnic minority patients – address  difficulties in getting a GP appointment in areas with high deprivation/BME groups</a:t>
            </a:r>
          </a:p>
          <a:p>
            <a:r>
              <a:rPr lang="en-GB" dirty="0">
                <a:solidFill>
                  <a:schemeClr val="tx1"/>
                </a:solidFill>
              </a:rPr>
              <a:t>Education:  Consider cancer in older patients with multi-morbidity</a:t>
            </a:r>
          </a:p>
          <a:p>
            <a:endParaRPr lang="en-GB" dirty="0"/>
          </a:p>
        </p:txBody>
      </p:sp>
    </p:spTree>
    <p:extLst>
      <p:ext uri="{BB962C8B-B14F-4D97-AF65-F5344CB8AC3E}">
        <p14:creationId xmlns:p14="http://schemas.microsoft.com/office/powerpoint/2010/main" val="2420476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50825" y="1340768"/>
            <a:ext cx="6985000" cy="792088"/>
          </a:xfrm>
        </p:spPr>
        <p:txBody>
          <a:bodyPr/>
          <a:lstStyle/>
          <a:p>
            <a:pPr marL="0" lvl="1" indent="0">
              <a:buNone/>
            </a:pPr>
            <a:r>
              <a:rPr lang="en-GB" dirty="0"/>
              <a:t>Treatment outcomes </a:t>
            </a:r>
          </a:p>
        </p:txBody>
      </p:sp>
      <p:sp>
        <p:nvSpPr>
          <p:cNvPr id="3" name="Slide Number Placeholder 2"/>
          <p:cNvSpPr>
            <a:spLocks noGrp="1"/>
          </p:cNvSpPr>
          <p:nvPr>
            <p:ph type="sldNum" sz="quarter" idx="11"/>
          </p:nvPr>
        </p:nvSpPr>
        <p:spPr/>
        <p:txBody>
          <a:bodyPr/>
          <a:lstStyle/>
          <a:p>
            <a:fld id="{8FC524A1-7B6A-464D-B8BC-8FE2E057339E}" type="slidenum">
              <a:rPr lang="en-GB" smtClean="0"/>
              <a:pPr/>
              <a:t>8</a:t>
            </a:fld>
            <a:endParaRPr lang="en-GB" dirty="0"/>
          </a:p>
        </p:txBody>
      </p:sp>
    </p:spTree>
    <p:extLst>
      <p:ext uri="{BB962C8B-B14F-4D97-AF65-F5344CB8AC3E}">
        <p14:creationId xmlns:p14="http://schemas.microsoft.com/office/powerpoint/2010/main" val="515387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Outcomes for treatment for certain cancers </a:t>
            </a:r>
          </a:p>
        </p:txBody>
      </p:sp>
      <p:sp>
        <p:nvSpPr>
          <p:cNvPr id="3" name="Text Placeholder 2"/>
          <p:cNvSpPr>
            <a:spLocks noGrp="1"/>
          </p:cNvSpPr>
          <p:nvPr>
            <p:ph type="body" sz="quarter" idx="12"/>
          </p:nvPr>
        </p:nvSpPr>
        <p:spPr/>
        <p:txBody>
          <a:bodyPr/>
          <a:lstStyle/>
          <a:p>
            <a:r>
              <a:rPr lang="en-GB" dirty="0"/>
              <a:t>Description of data used </a:t>
            </a:r>
          </a:p>
        </p:txBody>
      </p:sp>
      <p:sp>
        <p:nvSpPr>
          <p:cNvPr id="4" name="Slide Number Placeholder 3"/>
          <p:cNvSpPr>
            <a:spLocks noGrp="1"/>
          </p:cNvSpPr>
          <p:nvPr>
            <p:ph type="sldNum" sz="quarter" idx="14"/>
          </p:nvPr>
        </p:nvSpPr>
        <p:spPr/>
        <p:txBody>
          <a:bodyPr/>
          <a:lstStyle/>
          <a:p>
            <a:fld id="{8FC524A1-7B6A-464D-B8BC-8FE2E057339E}" type="slidenum">
              <a:rPr lang="en-GB" smtClean="0"/>
              <a:pPr/>
              <a:t>9</a:t>
            </a:fld>
            <a:endParaRPr lang="en-GB" dirty="0"/>
          </a:p>
        </p:txBody>
      </p:sp>
      <p:sp>
        <p:nvSpPr>
          <p:cNvPr id="5" name="Content Placeholder 4"/>
          <p:cNvSpPr>
            <a:spLocks noGrp="1"/>
          </p:cNvSpPr>
          <p:nvPr>
            <p:ph sz="quarter" idx="15"/>
          </p:nvPr>
        </p:nvSpPr>
        <p:spPr>
          <a:xfrm>
            <a:off x="250825" y="1052736"/>
            <a:ext cx="8642350" cy="5472608"/>
          </a:xfrm>
          <a:noFill/>
        </p:spPr>
        <p:txBody>
          <a:bodyPr>
            <a:normAutofit lnSpcReduction="10000"/>
          </a:bodyPr>
          <a:lstStyle/>
          <a:p>
            <a:r>
              <a:rPr lang="en-GB" dirty="0"/>
              <a:t>No data specifically on mortality from ‘cancer operations’ in the aggregate, but there are data on individual surgeons’ performance.  There are also data for different cancers which we can use to reflect on certain clinical outcomes:</a:t>
            </a:r>
          </a:p>
          <a:p>
            <a:r>
              <a:rPr lang="en-GB" b="1" u="sng" dirty="0"/>
              <a:t>Breast cancer NABCOP</a:t>
            </a:r>
          </a:p>
          <a:p>
            <a:r>
              <a:rPr lang="en-GB" dirty="0"/>
              <a:t>For Breast cancer using NABCOP data on </a:t>
            </a:r>
            <a:r>
              <a:rPr lang="en-GB" b="1" dirty="0"/>
              <a:t>breast conserving surgery (</a:t>
            </a:r>
            <a:r>
              <a:rPr lang="en-GB" b="1" dirty="0" err="1"/>
              <a:t>sx</a:t>
            </a:r>
            <a:r>
              <a:rPr lang="en-GB" b="1" dirty="0"/>
              <a:t>) </a:t>
            </a:r>
            <a:r>
              <a:rPr lang="en-GB" dirty="0"/>
              <a:t>and </a:t>
            </a:r>
            <a:r>
              <a:rPr lang="en-GB" b="1" dirty="0"/>
              <a:t>mastectomies</a:t>
            </a:r>
            <a:r>
              <a:rPr lang="en-GB" dirty="0"/>
              <a:t> for women aged 50-69 years and then women aged 70+ years </a:t>
            </a:r>
          </a:p>
          <a:p>
            <a:r>
              <a:rPr lang="en-GB" dirty="0"/>
              <a:t>Breast cancer – having a </a:t>
            </a:r>
            <a:r>
              <a:rPr lang="en-GB" b="1" dirty="0"/>
              <a:t>clinical nurse specialist  (</a:t>
            </a:r>
            <a:r>
              <a:rPr lang="en-GB" dirty="0"/>
              <a:t>CNS)</a:t>
            </a:r>
          </a:p>
          <a:p>
            <a:r>
              <a:rPr lang="en-GB" b="1" u="sng" dirty="0"/>
              <a:t>Colorectal cancer NBOCA</a:t>
            </a:r>
          </a:p>
          <a:p>
            <a:r>
              <a:rPr lang="en-GB" dirty="0"/>
              <a:t>Colorectal cancer from 2018 NBOCA  90 day survival &amp; 2 year survival </a:t>
            </a:r>
            <a:r>
              <a:rPr lang="en-GB" dirty="0">
                <a:hlinkClick r:id="rId2"/>
              </a:rPr>
              <a:t>https://www.nboca.org.uk/content/uploads/2018/12/NBOCA-annual-report2018.pdf</a:t>
            </a:r>
            <a:endParaRPr lang="en-GB" dirty="0"/>
          </a:p>
          <a:p>
            <a:r>
              <a:rPr lang="en-GB" b="1" u="sng" dirty="0"/>
              <a:t>Lung cancer LCCPOP</a:t>
            </a:r>
          </a:p>
          <a:p>
            <a:r>
              <a:rPr lang="en-GB" dirty="0"/>
              <a:t>0 and 90 day survival data</a:t>
            </a:r>
          </a:p>
          <a:p>
            <a:r>
              <a:rPr lang="en-GB" dirty="0"/>
              <a:t>1 yr. survival </a:t>
            </a:r>
            <a:r>
              <a:rPr lang="en-GB" dirty="0">
                <a:hlinkClick r:id="rId3"/>
              </a:rPr>
              <a:t>https://www.rcplondon.ac.uk/projects/outputs/lung-cancer-clinical-outcomes-publication-2018-audit-period-2016</a:t>
            </a:r>
            <a:endParaRPr lang="en-GB" dirty="0"/>
          </a:p>
          <a:p>
            <a:r>
              <a:rPr lang="en-GB" b="1" u="sng" dirty="0"/>
              <a:t>5 year survival data</a:t>
            </a:r>
          </a:p>
        </p:txBody>
      </p:sp>
    </p:spTree>
    <p:extLst>
      <p:ext uri="{BB962C8B-B14F-4D97-AF65-F5344CB8AC3E}">
        <p14:creationId xmlns:p14="http://schemas.microsoft.com/office/powerpoint/2010/main" val="291065765"/>
      </p:ext>
    </p:extLst>
  </p:cSld>
  <p:clrMapOvr>
    <a:masterClrMapping/>
  </p:clrMapOvr>
</p:sld>
</file>

<file path=ppt/theme/theme1.xml><?xml version="1.0" encoding="utf-8"?>
<a:theme xmlns:a="http://schemas.openxmlformats.org/drawingml/2006/main" name="Prevention monthly report template">
  <a:themeElements>
    <a:clrScheme name="Healthy London PPT colours">
      <a:dk1>
        <a:srgbClr val="3F3F3F"/>
      </a:dk1>
      <a:lt1>
        <a:sysClr val="window" lastClr="FFFFFF"/>
      </a:lt1>
      <a:dk2>
        <a:srgbClr val="0091C9"/>
      </a:dk2>
      <a:lt2>
        <a:srgbClr val="B4E7FE"/>
      </a:lt2>
      <a:accent1>
        <a:srgbClr val="E32486"/>
      </a:accent1>
      <a:accent2>
        <a:srgbClr val="A25BA0"/>
      </a:accent2>
      <a:accent3>
        <a:srgbClr val="33BBB1"/>
      </a:accent3>
      <a:accent4>
        <a:srgbClr val="003893"/>
      </a:accent4>
      <a:accent5>
        <a:srgbClr val="3F3F3F"/>
      </a:accent5>
      <a:accent6>
        <a:srgbClr val="0072C6"/>
      </a:accent6>
      <a:hlink>
        <a:srgbClr val="0000FF"/>
      </a:hlink>
      <a:folHlink>
        <a:srgbClr val="800080"/>
      </a:folHlink>
    </a:clrScheme>
    <a:fontScheme name="London Health Partnership">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2-2017-Healthy London_PPT_template" id="{22512DFE-CEA9-874E-8258-F5D08575994B}" vid="{D26D8EE4-4177-564A-8030-A1F640E50AF3}"/>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2-2017-Healthy London_PPT_template" id="{22512DFE-CEA9-874E-8258-F5D08575994B}" vid="{9B00A163-92CA-E945-838F-7DCEE2188FF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Prevention monthly report template</Template>
  <TotalTime>10182</TotalTime>
  <Words>3064</Words>
  <Application>Microsoft Office PowerPoint</Application>
  <PresentationFormat>On-screen Show (4:3)</PresentationFormat>
  <Paragraphs>333</Paragraphs>
  <Slides>31</Slides>
  <Notes>12</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Prevention monthly report template</vt:lpstr>
      <vt:lpstr>Custom Design</vt:lpstr>
      <vt:lpstr>PowerPoint Presentation</vt:lpstr>
      <vt:lpstr>Access and treatment for cancer outline </vt:lpstr>
      <vt:lpstr>PowerPoint Presentation</vt:lpstr>
      <vt:lpstr>Cancer diagnosed as an emergency – UCL audit </vt:lpstr>
      <vt:lpstr>Cancer diagnosed as an emergency</vt:lpstr>
      <vt:lpstr>Cancer diagnosed as an emergency (London)</vt:lpstr>
      <vt:lpstr>Access  and emergency presentations </vt:lpstr>
      <vt:lpstr>PowerPoint Presentation</vt:lpstr>
      <vt:lpstr>Outcomes for treatment for certain cancers </vt:lpstr>
      <vt:lpstr>Breast cancer - variation in breast conserving sx for early invasive cancer </vt:lpstr>
      <vt:lpstr>Breast cancer –variation in mastectomy for early invasive cancer </vt:lpstr>
      <vt:lpstr>Breast cancer  - having a named CNS London</vt:lpstr>
      <vt:lpstr>Bowel cancer – 90 day adjusted mortality</vt:lpstr>
      <vt:lpstr>Bowel ca – adjusted 2 year mortality</vt:lpstr>
      <vt:lpstr>Lung cancer 30 and 90 day survival </vt:lpstr>
      <vt:lpstr>Lung cancer  30 and 90 day survival</vt:lpstr>
      <vt:lpstr>PowerPoint Presentation</vt:lpstr>
      <vt:lpstr>FIVE year survival</vt:lpstr>
      <vt:lpstr>5 year survival BREAST cancer  2012-16 data women all ages  </vt:lpstr>
      <vt:lpstr>5 year survival colorectal cancer 2012-16 all persons all ages  </vt:lpstr>
      <vt:lpstr>5 year survival lung cancer  all persons all ages </vt:lpstr>
      <vt:lpstr>PowerPoint Presentation</vt:lpstr>
      <vt:lpstr>Variation in treatment modalities by STP – breast cancer  [DXT=radiotherapy, CXT chemotherapy]</vt:lpstr>
      <vt:lpstr>Variation in treatment modalities by STP – colorectal  cancer [DXT=radiotherapy, CXT chemotherapy]</vt:lpstr>
      <vt:lpstr>Variation in treatment modalities by STP – non small cell lung cancer  [DXT=radiotherapy, CXT chemotherapy]</vt:lpstr>
      <vt:lpstr>Variation in treatment modalities by STP – prostate cancer [DXT=radiotherapy, CXT chemotherapy]</vt:lpstr>
      <vt:lpstr>Variation in treatment modalities by STP – bladder cancer [DXT=radiotherapy, CXT chemotherapy]</vt:lpstr>
      <vt:lpstr>Variation in treatment modalities by STP –stomach cancer </vt:lpstr>
      <vt:lpstr>Access to trials or surgery</vt:lpstr>
      <vt:lpstr>Treatment  </vt:lpstr>
      <vt:lpstr>List of abbreviations </vt:lpstr>
    </vt:vector>
  </TitlesOfParts>
  <Company>NWLCCCG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Portfolio Report</dc:title>
  <dc:creator>Suzi Griffiths</dc:creator>
  <cp:lastModifiedBy>Lang, Niki - Consultant</cp:lastModifiedBy>
  <cp:revision>350</cp:revision>
  <cp:lastPrinted>2018-07-25T14:08:33Z</cp:lastPrinted>
  <dcterms:created xsi:type="dcterms:W3CDTF">2019-02-06T10:27:26Z</dcterms:created>
  <dcterms:modified xsi:type="dcterms:W3CDTF">2019-10-09T08:06:27Z</dcterms:modified>
</cp:coreProperties>
</file>