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2" r:id="rId2"/>
  </p:sldMasterIdLst>
  <p:notesMasterIdLst>
    <p:notesMasterId r:id="rId24"/>
  </p:notesMasterIdLst>
  <p:sldIdLst>
    <p:sldId id="563" r:id="rId3"/>
    <p:sldId id="667" r:id="rId4"/>
    <p:sldId id="564" r:id="rId5"/>
    <p:sldId id="592" r:id="rId6"/>
    <p:sldId id="663" r:id="rId7"/>
    <p:sldId id="665" r:id="rId8"/>
    <p:sldId id="668" r:id="rId9"/>
    <p:sldId id="623" r:id="rId10"/>
    <p:sldId id="669" r:id="rId11"/>
    <p:sldId id="666" r:id="rId12"/>
    <p:sldId id="612" r:id="rId13"/>
    <p:sldId id="647" r:id="rId14"/>
    <p:sldId id="634" r:id="rId15"/>
    <p:sldId id="646" r:id="rId16"/>
    <p:sldId id="670" r:id="rId17"/>
    <p:sldId id="635" r:id="rId18"/>
    <p:sldId id="636" r:id="rId19"/>
    <p:sldId id="637" r:id="rId20"/>
    <p:sldId id="638" r:id="rId21"/>
    <p:sldId id="618" r:id="rId22"/>
    <p:sldId id="671" r:id="rId2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BB630A-B75E-4303-B784-64901A6221E6}">
          <p14:sldIdLst>
            <p14:sldId id="563"/>
            <p14:sldId id="667"/>
            <p14:sldId id="564"/>
            <p14:sldId id="592"/>
            <p14:sldId id="663"/>
            <p14:sldId id="665"/>
            <p14:sldId id="668"/>
            <p14:sldId id="623"/>
            <p14:sldId id="669"/>
            <p14:sldId id="666"/>
            <p14:sldId id="612"/>
            <p14:sldId id="647"/>
            <p14:sldId id="634"/>
            <p14:sldId id="646"/>
            <p14:sldId id="670"/>
            <p14:sldId id="635"/>
            <p14:sldId id="636"/>
            <p14:sldId id="637"/>
            <p14:sldId id="638"/>
            <p14:sldId id="618"/>
            <p14:sldId id="671"/>
          </p14:sldIdLst>
        </p14:section>
        <p14:section name="Untitled Section" id="{EBCDEDAF-E4DD-42D5-9C70-100CEA24260F}">
          <p14:sldIdLst/>
        </p14:section>
      </p14:sectionLst>
    </p:ext>
    <p:ext uri="{EFAFB233-063F-42B5-8137-9DF3F51BA10A}">
      <p15:sldGuideLst xmlns="" xmlns:p15="http://schemas.microsoft.com/office/powerpoint/2012/main">
        <p15:guide id="1" orient="horz" pos="4110">
          <p15:clr>
            <a:srgbClr val="A4A3A4"/>
          </p15:clr>
        </p15:guide>
        <p15:guide id="2" orient="horz" pos="4201">
          <p15:clr>
            <a:srgbClr val="A4A3A4"/>
          </p15:clr>
        </p15:guide>
        <p15:guide id="3" orient="horz" pos="4020">
          <p15:clr>
            <a:srgbClr val="A4A3A4"/>
          </p15:clr>
        </p15:guide>
        <p15:guide id="4" orient="horz" pos="119">
          <p15:clr>
            <a:srgbClr val="A4A3A4"/>
          </p15:clr>
        </p15:guide>
        <p15:guide id="5" orient="horz" pos="845">
          <p15:clr>
            <a:srgbClr val="A4A3A4"/>
          </p15:clr>
        </p15:guide>
        <p15:guide id="6" pos="158">
          <p15:clr>
            <a:srgbClr val="A4A3A4"/>
          </p15:clr>
        </p15:guide>
        <p15:guide id="7" pos="5602">
          <p15:clr>
            <a:srgbClr val="A4A3A4"/>
          </p15:clr>
        </p15:guide>
        <p15:guide id="8" pos="2835">
          <p15:clr>
            <a:srgbClr val="A4A3A4"/>
          </p15:clr>
        </p15:guide>
        <p15:guide id="9" pos="2925">
          <p15:clr>
            <a:srgbClr val="A4A3A4"/>
          </p15:clr>
        </p15:guide>
        <p15:guide id="10" pos="2880">
          <p15:clr>
            <a:srgbClr val="A4A3A4"/>
          </p15:clr>
        </p15:guide>
        <p15:guide id="11" pos="2018">
          <p15:clr>
            <a:srgbClr val="A4A3A4"/>
          </p15:clr>
        </p15:guide>
        <p15:guide id="12" pos="1973">
          <p15:clr>
            <a:srgbClr val="A4A3A4"/>
          </p15:clr>
        </p15:guide>
        <p15:guide id="13" pos="3787">
          <p15:clr>
            <a:srgbClr val="A4A3A4"/>
          </p15:clr>
        </p15:guide>
        <p15:guide id="14" pos="3742">
          <p15:clr>
            <a:srgbClr val="A4A3A4"/>
          </p15:clr>
        </p15:guide>
        <p15:guide id="15" pos="3833">
          <p15:clr>
            <a:srgbClr val="A4A3A4"/>
          </p15:clr>
        </p15:guide>
        <p15:guide id="16" pos="1927">
          <p15:clr>
            <a:srgbClr val="A4A3A4"/>
          </p15:clr>
        </p15:guide>
      </p15:sldGuideLst>
    </p:ext>
    <p:ext uri="{2D200454-40CA-4A62-9FC3-DE9A4176ACB9}">
      <p15:notesGuideLst xmlns=""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zabella Kiraly" initials="IK" lastIdx="1" clrIdx="0"/>
  <p:cmAuthor id="1" name="Schellion Horn" initials="SH" lastIdx="4" clrIdx="1"/>
  <p:cmAuthor id="2" name="Sophie Meagher" initials="SM"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486"/>
    <a:srgbClr val="A25BA0"/>
    <a:srgbClr val="F4CCD9"/>
    <a:srgbClr val="33BBB1"/>
    <a:srgbClr val="003893"/>
    <a:srgbClr val="FAE8ED"/>
    <a:srgbClr val="00B050"/>
    <a:srgbClr val="0091C9"/>
    <a:srgbClr val="4F81BD"/>
    <a:srgbClr val="0072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088" autoAdjust="0"/>
    <p:restoredTop sz="76723" autoAdjust="0"/>
  </p:normalViewPr>
  <p:slideViewPr>
    <p:cSldViewPr showGuides="1">
      <p:cViewPr>
        <p:scale>
          <a:sx n="61" d="100"/>
          <a:sy n="61" d="100"/>
        </p:scale>
        <p:origin x="-1392" y="144"/>
      </p:cViewPr>
      <p:guideLst>
        <p:guide orient="horz" pos="4110"/>
        <p:guide orient="horz" pos="4201"/>
        <p:guide orient="horz" pos="4020"/>
        <p:guide orient="horz" pos="119"/>
        <p:guide orient="horz" pos="845"/>
        <p:guide pos="158"/>
        <p:guide pos="5602"/>
        <p:guide pos="2835"/>
        <p:guide pos="2517"/>
        <p:guide pos="2880"/>
        <p:guide pos="2018"/>
        <p:guide pos="1973"/>
        <p:guide pos="3787"/>
        <p:guide pos="3742"/>
        <p:guide pos="3833"/>
        <p:guide pos="1927"/>
      </p:guideLst>
    </p:cSldViewPr>
  </p:slideViewPr>
  <p:outlineViewPr>
    <p:cViewPr>
      <p:scale>
        <a:sx n="33" d="100"/>
        <a:sy n="33" d="100"/>
      </p:scale>
      <p:origin x="0" y="10878"/>
    </p:cViewPr>
  </p:outlineViewPr>
  <p:notesTextViewPr>
    <p:cViewPr>
      <p:scale>
        <a:sx n="1" d="1"/>
        <a:sy n="1" d="1"/>
      </p:scale>
      <p:origin x="0" y="0"/>
    </p:cViewPr>
  </p:notesTextViewPr>
  <p:sorterViewPr>
    <p:cViewPr>
      <p:scale>
        <a:sx n="120" d="100"/>
        <a:sy n="120" d="100"/>
      </p:scale>
      <p:origin x="0" y="0"/>
    </p:cViewPr>
  </p:sorterViewPr>
  <p:notesViewPr>
    <p:cSldViewPr>
      <p:cViewPr varScale="1">
        <p:scale>
          <a:sx n="46" d="100"/>
          <a:sy n="46" d="100"/>
        </p:scale>
        <p:origin x="-2988"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clustered"/>
        <c:varyColors val="0"/>
        <c:ser>
          <c:idx val="0"/>
          <c:order val="0"/>
          <c:tx>
            <c:strRef>
              <c:f>'stage all london '!$B$1</c:f>
              <c:strCache>
                <c:ptCount val="1"/>
                <c:pt idx="0">
                  <c:v>Proportion of malignant cancer diagnoses diagnosed at stage 1 or 2 - Q3 2017-18, rolling one year average</c:v>
                </c:pt>
              </c:strCache>
            </c:strRef>
          </c:tx>
          <c:spPr>
            <a:solidFill>
              <a:schemeClr val="bg2">
                <a:lumMod val="75000"/>
              </a:schemeClr>
            </a:solidFill>
          </c:spPr>
          <c:invertIfNegative val="0"/>
          <c:dPt>
            <c:idx val="34"/>
            <c:invertIfNegative val="0"/>
            <c:bubble3D val="0"/>
            <c:spPr>
              <a:solidFill>
                <a:schemeClr val="accent4"/>
              </a:solidFill>
            </c:spPr>
          </c:dPt>
          <c:cat>
            <c:strRef>
              <c:f>'stage all london '!$A$2:$A$36</c:f>
              <c:strCache>
                <c:ptCount val="35"/>
                <c:pt idx="0">
                  <c:v>Greenwich</c:v>
                </c:pt>
                <c:pt idx="1">
                  <c:v>Lewisham</c:v>
                </c:pt>
                <c:pt idx="2">
                  <c:v>Harrow</c:v>
                </c:pt>
                <c:pt idx="3">
                  <c:v>Havering</c:v>
                </c:pt>
                <c:pt idx="4">
                  <c:v>Bexley</c:v>
                </c:pt>
                <c:pt idx="5">
                  <c:v>Tower Hamlets</c:v>
                </c:pt>
                <c:pt idx="6">
                  <c:v>Central (Westminster)</c:v>
                </c:pt>
                <c:pt idx="7">
                  <c:v>Newham</c:v>
                </c:pt>
                <c:pt idx="8">
                  <c:v>Hillingdon</c:v>
                </c:pt>
                <c:pt idx="9">
                  <c:v>Redbridge</c:v>
                </c:pt>
                <c:pt idx="10">
                  <c:v>Camden</c:v>
                </c:pt>
                <c:pt idx="11">
                  <c:v>Hammersmith &amp; Fulham</c:v>
                </c:pt>
                <c:pt idx="12">
                  <c:v>England </c:v>
                </c:pt>
                <c:pt idx="13">
                  <c:v>Barking and Dagenham</c:v>
                </c:pt>
                <c:pt idx="14">
                  <c:v>Barnet</c:v>
                </c:pt>
                <c:pt idx="15">
                  <c:v>Ealing</c:v>
                </c:pt>
                <c:pt idx="16">
                  <c:v>Hounslow</c:v>
                </c:pt>
                <c:pt idx="17">
                  <c:v>Brent</c:v>
                </c:pt>
                <c:pt idx="18">
                  <c:v>Sutton</c:v>
                </c:pt>
                <c:pt idx="19">
                  <c:v>West London (K&amp;C)</c:v>
                </c:pt>
                <c:pt idx="20">
                  <c:v>Haringey</c:v>
                </c:pt>
                <c:pt idx="21">
                  <c:v>Bromley</c:v>
                </c:pt>
                <c:pt idx="22">
                  <c:v>Southwark</c:v>
                </c:pt>
                <c:pt idx="23">
                  <c:v>Islington</c:v>
                </c:pt>
                <c:pt idx="24">
                  <c:v>Enfield</c:v>
                </c:pt>
                <c:pt idx="25">
                  <c:v>Croydon</c:v>
                </c:pt>
                <c:pt idx="26">
                  <c:v>Kingston</c:v>
                </c:pt>
                <c:pt idx="27">
                  <c:v>Merton</c:v>
                </c:pt>
                <c:pt idx="28">
                  <c:v>Wandsworth</c:v>
                </c:pt>
                <c:pt idx="29">
                  <c:v>West Essex</c:v>
                </c:pt>
                <c:pt idx="30">
                  <c:v>Lambeth</c:v>
                </c:pt>
                <c:pt idx="31">
                  <c:v>Richmond</c:v>
                </c:pt>
                <c:pt idx="32">
                  <c:v>City &amp; Hackney</c:v>
                </c:pt>
                <c:pt idx="33">
                  <c:v>Waltham Forest</c:v>
                </c:pt>
                <c:pt idx="34">
                  <c:v>England</c:v>
                </c:pt>
              </c:strCache>
            </c:strRef>
          </c:cat>
          <c:val>
            <c:numRef>
              <c:f>'stage all london '!$B$2:$B$36</c:f>
              <c:numCache>
                <c:formatCode>0%</c:formatCode>
                <c:ptCount val="35"/>
                <c:pt idx="0">
                  <c:v>0.45</c:v>
                </c:pt>
                <c:pt idx="1">
                  <c:v>0.47</c:v>
                </c:pt>
                <c:pt idx="2">
                  <c:v>0.48</c:v>
                </c:pt>
                <c:pt idx="3">
                  <c:v>0.49</c:v>
                </c:pt>
                <c:pt idx="4">
                  <c:v>0.49</c:v>
                </c:pt>
                <c:pt idx="5">
                  <c:v>0.5</c:v>
                </c:pt>
                <c:pt idx="6">
                  <c:v>0.5</c:v>
                </c:pt>
                <c:pt idx="7">
                  <c:v>0.51</c:v>
                </c:pt>
                <c:pt idx="8">
                  <c:v>0.51</c:v>
                </c:pt>
                <c:pt idx="9">
                  <c:v>0.52</c:v>
                </c:pt>
                <c:pt idx="10">
                  <c:v>0.52</c:v>
                </c:pt>
                <c:pt idx="11">
                  <c:v>0.52</c:v>
                </c:pt>
                <c:pt idx="12">
                  <c:v>0.52</c:v>
                </c:pt>
                <c:pt idx="13">
                  <c:v>0.53</c:v>
                </c:pt>
                <c:pt idx="14">
                  <c:v>0.53</c:v>
                </c:pt>
                <c:pt idx="15">
                  <c:v>0.53</c:v>
                </c:pt>
                <c:pt idx="16">
                  <c:v>0.53</c:v>
                </c:pt>
                <c:pt idx="17">
                  <c:v>0.53</c:v>
                </c:pt>
                <c:pt idx="18">
                  <c:v>0.53</c:v>
                </c:pt>
                <c:pt idx="19">
                  <c:v>0.53</c:v>
                </c:pt>
                <c:pt idx="20">
                  <c:v>0.54</c:v>
                </c:pt>
                <c:pt idx="21">
                  <c:v>0.54</c:v>
                </c:pt>
                <c:pt idx="22">
                  <c:v>0.54</c:v>
                </c:pt>
                <c:pt idx="23">
                  <c:v>0.55000000000000004</c:v>
                </c:pt>
                <c:pt idx="24">
                  <c:v>0.55000000000000004</c:v>
                </c:pt>
                <c:pt idx="25">
                  <c:v>0.55000000000000004</c:v>
                </c:pt>
                <c:pt idx="26">
                  <c:v>0.55000000000000004</c:v>
                </c:pt>
                <c:pt idx="27">
                  <c:v>0.55000000000000004</c:v>
                </c:pt>
                <c:pt idx="28">
                  <c:v>0.55000000000000004</c:v>
                </c:pt>
                <c:pt idx="29">
                  <c:v>0.56000000000000005</c:v>
                </c:pt>
                <c:pt idx="30">
                  <c:v>0.56000000000000005</c:v>
                </c:pt>
                <c:pt idx="31">
                  <c:v>0.56000000000000005</c:v>
                </c:pt>
                <c:pt idx="32">
                  <c:v>0.56999999999999995</c:v>
                </c:pt>
                <c:pt idx="33">
                  <c:v>0.57999999999999996</c:v>
                </c:pt>
                <c:pt idx="34">
                  <c:v>0.52</c:v>
                </c:pt>
              </c:numCache>
            </c:numRef>
          </c:val>
        </c:ser>
        <c:dLbls>
          <c:showLegendKey val="0"/>
          <c:showVal val="0"/>
          <c:showCatName val="0"/>
          <c:showSerName val="0"/>
          <c:showPercent val="0"/>
          <c:showBubbleSize val="0"/>
        </c:dLbls>
        <c:gapWidth val="150"/>
        <c:axId val="135292416"/>
        <c:axId val="135293952"/>
      </c:barChart>
      <c:catAx>
        <c:axId val="135292416"/>
        <c:scaling>
          <c:orientation val="minMax"/>
        </c:scaling>
        <c:delete val="0"/>
        <c:axPos val="b"/>
        <c:majorTickMark val="out"/>
        <c:minorTickMark val="none"/>
        <c:tickLblPos val="nextTo"/>
        <c:crossAx val="135293952"/>
        <c:crosses val="autoZero"/>
        <c:auto val="1"/>
        <c:lblAlgn val="ctr"/>
        <c:lblOffset val="100"/>
        <c:noMultiLvlLbl val="0"/>
      </c:catAx>
      <c:valAx>
        <c:axId val="135293952"/>
        <c:scaling>
          <c:orientation val="minMax"/>
        </c:scaling>
        <c:delete val="0"/>
        <c:axPos val="l"/>
        <c:majorGridlines/>
        <c:numFmt formatCode="0%" sourceLinked="1"/>
        <c:majorTickMark val="out"/>
        <c:minorTickMark val="none"/>
        <c:tickLblPos val="nextTo"/>
        <c:crossAx val="135292416"/>
        <c:crosses val="autoZero"/>
        <c:crossBetween val="between"/>
      </c:valAx>
    </c:plotArea>
    <c:plotVisOnly val="1"/>
    <c:dispBlanksAs val="gap"/>
    <c:showDLblsOverMax val="0"/>
  </c:chart>
  <c:spPr>
    <a:ln w="57150">
      <a:solidFill>
        <a:schemeClr val="tx2">
          <a:lumMod val="75000"/>
        </a:schemeClr>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stockChart>
        <c:ser>
          <c:idx val="0"/>
          <c:order val="0"/>
          <c:tx>
            <c:strRef>
              <c:f>'Table 16 breast,lung,colorectal'!$D$15</c:f>
              <c:strCache>
                <c:ptCount val="1"/>
                <c:pt idx="0">
                  <c:v>Lower CI</c:v>
                </c:pt>
              </c:strCache>
            </c:strRef>
          </c:tx>
          <c:spPr>
            <a:ln w="28575">
              <a:noFill/>
            </a:ln>
          </c:spPr>
          <c:marker>
            <c:symbol val="none"/>
          </c:marker>
          <c:cat>
            <c:multiLvlStrRef>
              <c:f>'Table 16 breast,lung,colorectal'!$A$16:$C$20</c:f>
              <c:multiLvlStrCache>
                <c:ptCount val="5"/>
                <c:lvl>
                  <c:pt idx="0">
                    <c:v>1</c:v>
                  </c:pt>
                  <c:pt idx="1">
                    <c:v>1</c:v>
                  </c:pt>
                  <c:pt idx="2">
                    <c:v>1</c:v>
                  </c:pt>
                  <c:pt idx="3">
                    <c:v>1</c:v>
                  </c:pt>
                  <c:pt idx="4">
                    <c:v>1</c:v>
                  </c:pt>
                </c:lvl>
                <c:lvl>
                  <c:pt idx="0">
                    <c:v>South East London</c:v>
                  </c:pt>
                  <c:pt idx="1">
                    <c:v>North East London</c:v>
                  </c:pt>
                  <c:pt idx="2">
                    <c:v>North Central London</c:v>
                  </c:pt>
                  <c:pt idx="3">
                    <c:v>North West London</c:v>
                  </c:pt>
                  <c:pt idx="4">
                    <c:v>South West London</c:v>
                  </c:pt>
                </c:lvl>
                <c:lvl>
                  <c:pt idx="0">
                    <c:v>Breast</c:v>
                  </c:pt>
                  <c:pt idx="1">
                    <c:v>Breast</c:v>
                  </c:pt>
                  <c:pt idx="2">
                    <c:v>Breast</c:v>
                  </c:pt>
                  <c:pt idx="3">
                    <c:v>Breast</c:v>
                  </c:pt>
                  <c:pt idx="4">
                    <c:v>Breast</c:v>
                  </c:pt>
                </c:lvl>
              </c:multiLvlStrCache>
            </c:multiLvlStrRef>
          </c:cat>
          <c:val>
            <c:numRef>
              <c:f>'Table 16 breast,lung,colorectal'!$D$16:$D$20</c:f>
              <c:numCache>
                <c:formatCode>0.0</c:formatCode>
                <c:ptCount val="5"/>
                <c:pt idx="0">
                  <c:v>96.1</c:v>
                </c:pt>
                <c:pt idx="1">
                  <c:v>95.9</c:v>
                </c:pt>
                <c:pt idx="2">
                  <c:v>95.3</c:v>
                </c:pt>
                <c:pt idx="3">
                  <c:v>96.7</c:v>
                </c:pt>
                <c:pt idx="4">
                  <c:v>96.7</c:v>
                </c:pt>
              </c:numCache>
            </c:numRef>
          </c:val>
          <c:smooth val="0"/>
        </c:ser>
        <c:ser>
          <c:idx val="1"/>
          <c:order val="1"/>
          <c:tx>
            <c:strRef>
              <c:f>'Table 16 breast,lung,colorectal'!$E$15</c:f>
              <c:strCache>
                <c:ptCount val="1"/>
                <c:pt idx="0">
                  <c:v>Upper CI</c:v>
                </c:pt>
              </c:strCache>
            </c:strRef>
          </c:tx>
          <c:spPr>
            <a:ln w="28575">
              <a:noFill/>
            </a:ln>
          </c:spPr>
          <c:marker>
            <c:symbol val="none"/>
          </c:marker>
          <c:cat>
            <c:multiLvlStrRef>
              <c:f>'Table 16 breast,lung,colorectal'!$A$16:$C$20</c:f>
              <c:multiLvlStrCache>
                <c:ptCount val="5"/>
                <c:lvl>
                  <c:pt idx="0">
                    <c:v>1</c:v>
                  </c:pt>
                  <c:pt idx="1">
                    <c:v>1</c:v>
                  </c:pt>
                  <c:pt idx="2">
                    <c:v>1</c:v>
                  </c:pt>
                  <c:pt idx="3">
                    <c:v>1</c:v>
                  </c:pt>
                  <c:pt idx="4">
                    <c:v>1</c:v>
                  </c:pt>
                </c:lvl>
                <c:lvl>
                  <c:pt idx="0">
                    <c:v>South East London</c:v>
                  </c:pt>
                  <c:pt idx="1">
                    <c:v>North East London</c:v>
                  </c:pt>
                  <c:pt idx="2">
                    <c:v>North Central London</c:v>
                  </c:pt>
                  <c:pt idx="3">
                    <c:v>North West London</c:v>
                  </c:pt>
                  <c:pt idx="4">
                    <c:v>South West London</c:v>
                  </c:pt>
                </c:lvl>
                <c:lvl>
                  <c:pt idx="0">
                    <c:v>Breast</c:v>
                  </c:pt>
                  <c:pt idx="1">
                    <c:v>Breast</c:v>
                  </c:pt>
                  <c:pt idx="2">
                    <c:v>Breast</c:v>
                  </c:pt>
                  <c:pt idx="3">
                    <c:v>Breast</c:v>
                  </c:pt>
                  <c:pt idx="4">
                    <c:v>Breast</c:v>
                  </c:pt>
                </c:lvl>
              </c:multiLvlStrCache>
            </c:multiLvlStrRef>
          </c:cat>
          <c:val>
            <c:numRef>
              <c:f>'Table 16 breast,lung,colorectal'!$E$16:$E$20</c:f>
              <c:numCache>
                <c:formatCode>0.0</c:formatCode>
                <c:ptCount val="5"/>
                <c:pt idx="0">
                  <c:v>97.2</c:v>
                </c:pt>
                <c:pt idx="1">
                  <c:v>96.8</c:v>
                </c:pt>
                <c:pt idx="2">
                  <c:v>96.7</c:v>
                </c:pt>
                <c:pt idx="3">
                  <c:v>97.5</c:v>
                </c:pt>
                <c:pt idx="4">
                  <c:v>97.6</c:v>
                </c:pt>
              </c:numCache>
            </c:numRef>
          </c:val>
          <c:smooth val="0"/>
        </c:ser>
        <c:ser>
          <c:idx val="2"/>
          <c:order val="2"/>
          <c:tx>
            <c:strRef>
              <c:f>'Table 16 breast,lung,colorectal'!$F$15</c:f>
              <c:strCache>
                <c:ptCount val="1"/>
                <c:pt idx="0">
                  <c:v>% survival</c:v>
                </c:pt>
              </c:strCache>
            </c:strRef>
          </c:tx>
          <c:spPr>
            <a:ln w="28575">
              <a:noFill/>
            </a:ln>
          </c:spPr>
          <c:cat>
            <c:multiLvlStrRef>
              <c:f>'Table 16 breast,lung,colorectal'!$A$16:$C$20</c:f>
              <c:multiLvlStrCache>
                <c:ptCount val="5"/>
                <c:lvl>
                  <c:pt idx="0">
                    <c:v>1</c:v>
                  </c:pt>
                  <c:pt idx="1">
                    <c:v>1</c:v>
                  </c:pt>
                  <c:pt idx="2">
                    <c:v>1</c:v>
                  </c:pt>
                  <c:pt idx="3">
                    <c:v>1</c:v>
                  </c:pt>
                  <c:pt idx="4">
                    <c:v>1</c:v>
                  </c:pt>
                </c:lvl>
                <c:lvl>
                  <c:pt idx="0">
                    <c:v>South East London</c:v>
                  </c:pt>
                  <c:pt idx="1">
                    <c:v>North East London</c:v>
                  </c:pt>
                  <c:pt idx="2">
                    <c:v>North Central London</c:v>
                  </c:pt>
                  <c:pt idx="3">
                    <c:v>North West London</c:v>
                  </c:pt>
                  <c:pt idx="4">
                    <c:v>South West London</c:v>
                  </c:pt>
                </c:lvl>
                <c:lvl>
                  <c:pt idx="0">
                    <c:v>Breast</c:v>
                  </c:pt>
                  <c:pt idx="1">
                    <c:v>Breast</c:v>
                  </c:pt>
                  <c:pt idx="2">
                    <c:v>Breast</c:v>
                  </c:pt>
                  <c:pt idx="3">
                    <c:v>Breast</c:v>
                  </c:pt>
                  <c:pt idx="4">
                    <c:v>Breast</c:v>
                  </c:pt>
                </c:lvl>
              </c:multiLvlStrCache>
            </c:multiLvlStrRef>
          </c:cat>
          <c:val>
            <c:numRef>
              <c:f>'Table 16 breast,lung,colorectal'!$F$16:$F$20</c:f>
              <c:numCache>
                <c:formatCode>0.0</c:formatCode>
                <c:ptCount val="5"/>
                <c:pt idx="0">
                  <c:v>96.7</c:v>
                </c:pt>
                <c:pt idx="1">
                  <c:v>96.4</c:v>
                </c:pt>
                <c:pt idx="2">
                  <c:v>96.1</c:v>
                </c:pt>
                <c:pt idx="3">
                  <c:v>97.1</c:v>
                </c:pt>
                <c:pt idx="4">
                  <c:v>97.2</c:v>
                </c:pt>
              </c:numCache>
            </c:numRef>
          </c:val>
          <c:smooth val="0"/>
        </c:ser>
        <c:dLbls>
          <c:showLegendKey val="0"/>
          <c:showVal val="0"/>
          <c:showCatName val="0"/>
          <c:showSerName val="0"/>
          <c:showPercent val="0"/>
          <c:showBubbleSize val="0"/>
        </c:dLbls>
        <c:hiLowLines/>
        <c:axId val="135691264"/>
        <c:axId val="135697152"/>
      </c:stockChart>
      <c:catAx>
        <c:axId val="135691264"/>
        <c:scaling>
          <c:orientation val="minMax"/>
        </c:scaling>
        <c:delete val="0"/>
        <c:axPos val="b"/>
        <c:majorTickMark val="out"/>
        <c:minorTickMark val="none"/>
        <c:tickLblPos val="nextTo"/>
        <c:crossAx val="135697152"/>
        <c:crosses val="autoZero"/>
        <c:auto val="1"/>
        <c:lblAlgn val="ctr"/>
        <c:lblOffset val="100"/>
        <c:noMultiLvlLbl val="0"/>
      </c:catAx>
      <c:valAx>
        <c:axId val="135697152"/>
        <c:scaling>
          <c:orientation val="minMax"/>
        </c:scaling>
        <c:delete val="0"/>
        <c:axPos val="l"/>
        <c:majorGridlines/>
        <c:numFmt formatCode="0.0" sourceLinked="1"/>
        <c:majorTickMark val="out"/>
        <c:minorTickMark val="none"/>
        <c:tickLblPos val="nextTo"/>
        <c:crossAx val="1356912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stockChart>
        <c:ser>
          <c:idx val="0"/>
          <c:order val="0"/>
          <c:tx>
            <c:strRef>
              <c:f>'Table 16 breast,lung,colorectal'!$D$66</c:f>
              <c:strCache>
                <c:ptCount val="1"/>
                <c:pt idx="0">
                  <c:v>Lower CI</c:v>
                </c:pt>
              </c:strCache>
            </c:strRef>
          </c:tx>
          <c:spPr>
            <a:ln w="28575">
              <a:noFill/>
            </a:ln>
          </c:spPr>
          <c:marker>
            <c:symbol val="none"/>
          </c:marker>
          <c:cat>
            <c:multiLvlStrRef>
              <c:f>'Table 16 breast,lung,colorectal'!$A$67:$C$71</c:f>
              <c:multiLvlStrCache>
                <c:ptCount val="5"/>
                <c:lvl>
                  <c:pt idx="0">
                    <c:v>1</c:v>
                  </c:pt>
                  <c:pt idx="1">
                    <c:v>1</c:v>
                  </c:pt>
                  <c:pt idx="2">
                    <c:v>1</c:v>
                  </c:pt>
                  <c:pt idx="3">
                    <c:v>1</c:v>
                  </c:pt>
                  <c:pt idx="4">
                    <c:v>1</c:v>
                  </c:pt>
                </c:lvl>
                <c:lvl>
                  <c:pt idx="0">
                    <c:v>North East London</c:v>
                  </c:pt>
                  <c:pt idx="1">
                    <c:v>South East London</c:v>
                  </c:pt>
                  <c:pt idx="2">
                    <c:v>South West London</c:v>
                  </c:pt>
                  <c:pt idx="3">
                    <c:v>North Central London</c:v>
                  </c:pt>
                  <c:pt idx="4">
                    <c:v>North West London</c:v>
                  </c:pt>
                </c:lvl>
                <c:lvl>
                  <c:pt idx="0">
                    <c:v>Colorectal</c:v>
                  </c:pt>
                  <c:pt idx="1">
                    <c:v>Colorectal</c:v>
                  </c:pt>
                  <c:pt idx="2">
                    <c:v>Colorectal</c:v>
                  </c:pt>
                  <c:pt idx="3">
                    <c:v>Colorectal</c:v>
                  </c:pt>
                  <c:pt idx="4">
                    <c:v>Colorectal</c:v>
                  </c:pt>
                </c:lvl>
              </c:multiLvlStrCache>
            </c:multiLvlStrRef>
          </c:cat>
          <c:val>
            <c:numRef>
              <c:f>'Table 16 breast,lung,colorectal'!$D$67:$D$71</c:f>
              <c:numCache>
                <c:formatCode>0.0</c:formatCode>
                <c:ptCount val="5"/>
                <c:pt idx="0">
                  <c:v>77.2</c:v>
                </c:pt>
                <c:pt idx="1">
                  <c:v>80.400000000000006</c:v>
                </c:pt>
                <c:pt idx="2">
                  <c:v>81</c:v>
                </c:pt>
                <c:pt idx="3">
                  <c:v>82.5</c:v>
                </c:pt>
                <c:pt idx="4">
                  <c:v>82.1</c:v>
                </c:pt>
              </c:numCache>
            </c:numRef>
          </c:val>
          <c:smooth val="0"/>
        </c:ser>
        <c:ser>
          <c:idx val="1"/>
          <c:order val="1"/>
          <c:tx>
            <c:strRef>
              <c:f>'Table 16 breast,lung,colorectal'!$E$66</c:f>
              <c:strCache>
                <c:ptCount val="1"/>
                <c:pt idx="0">
                  <c:v>Upper CI</c:v>
                </c:pt>
              </c:strCache>
            </c:strRef>
          </c:tx>
          <c:spPr>
            <a:ln w="28575">
              <a:noFill/>
            </a:ln>
          </c:spPr>
          <c:marker>
            <c:symbol val="none"/>
          </c:marker>
          <c:cat>
            <c:multiLvlStrRef>
              <c:f>'Table 16 breast,lung,colorectal'!$A$67:$C$71</c:f>
              <c:multiLvlStrCache>
                <c:ptCount val="5"/>
                <c:lvl>
                  <c:pt idx="0">
                    <c:v>1</c:v>
                  </c:pt>
                  <c:pt idx="1">
                    <c:v>1</c:v>
                  </c:pt>
                  <c:pt idx="2">
                    <c:v>1</c:v>
                  </c:pt>
                  <c:pt idx="3">
                    <c:v>1</c:v>
                  </c:pt>
                  <c:pt idx="4">
                    <c:v>1</c:v>
                  </c:pt>
                </c:lvl>
                <c:lvl>
                  <c:pt idx="0">
                    <c:v>North East London</c:v>
                  </c:pt>
                  <c:pt idx="1">
                    <c:v>South East London</c:v>
                  </c:pt>
                  <c:pt idx="2">
                    <c:v>South West London</c:v>
                  </c:pt>
                  <c:pt idx="3">
                    <c:v>North Central London</c:v>
                  </c:pt>
                  <c:pt idx="4">
                    <c:v>North West London</c:v>
                  </c:pt>
                </c:lvl>
                <c:lvl>
                  <c:pt idx="0">
                    <c:v>Colorectal</c:v>
                  </c:pt>
                  <c:pt idx="1">
                    <c:v>Colorectal</c:v>
                  </c:pt>
                  <c:pt idx="2">
                    <c:v>Colorectal</c:v>
                  </c:pt>
                  <c:pt idx="3">
                    <c:v>Colorectal</c:v>
                  </c:pt>
                  <c:pt idx="4">
                    <c:v>Colorectal</c:v>
                  </c:pt>
                </c:lvl>
              </c:multiLvlStrCache>
            </c:multiLvlStrRef>
          </c:cat>
          <c:val>
            <c:numRef>
              <c:f>'Table 16 breast,lung,colorectal'!$E$67:$E$71</c:f>
              <c:numCache>
                <c:formatCode>0.0</c:formatCode>
                <c:ptCount val="5"/>
                <c:pt idx="0">
                  <c:v>79.099999999999994</c:v>
                </c:pt>
                <c:pt idx="1">
                  <c:v>82.1</c:v>
                </c:pt>
                <c:pt idx="2">
                  <c:v>82.8</c:v>
                </c:pt>
                <c:pt idx="3">
                  <c:v>84.3</c:v>
                </c:pt>
                <c:pt idx="4">
                  <c:v>83.7</c:v>
                </c:pt>
              </c:numCache>
            </c:numRef>
          </c:val>
          <c:smooth val="0"/>
        </c:ser>
        <c:ser>
          <c:idx val="2"/>
          <c:order val="2"/>
          <c:tx>
            <c:strRef>
              <c:f>'Table 16 breast,lung,colorectal'!$F$66</c:f>
              <c:strCache>
                <c:ptCount val="1"/>
                <c:pt idx="0">
                  <c:v>% survival</c:v>
                </c:pt>
              </c:strCache>
            </c:strRef>
          </c:tx>
          <c:spPr>
            <a:ln w="28575">
              <a:noFill/>
            </a:ln>
          </c:spPr>
          <c:cat>
            <c:multiLvlStrRef>
              <c:f>'Table 16 breast,lung,colorectal'!$A$67:$C$71</c:f>
              <c:multiLvlStrCache>
                <c:ptCount val="5"/>
                <c:lvl>
                  <c:pt idx="0">
                    <c:v>1</c:v>
                  </c:pt>
                  <c:pt idx="1">
                    <c:v>1</c:v>
                  </c:pt>
                  <c:pt idx="2">
                    <c:v>1</c:v>
                  </c:pt>
                  <c:pt idx="3">
                    <c:v>1</c:v>
                  </c:pt>
                  <c:pt idx="4">
                    <c:v>1</c:v>
                  </c:pt>
                </c:lvl>
                <c:lvl>
                  <c:pt idx="0">
                    <c:v>North East London</c:v>
                  </c:pt>
                  <c:pt idx="1">
                    <c:v>South East London</c:v>
                  </c:pt>
                  <c:pt idx="2">
                    <c:v>South West London</c:v>
                  </c:pt>
                  <c:pt idx="3">
                    <c:v>North Central London</c:v>
                  </c:pt>
                  <c:pt idx="4">
                    <c:v>North West London</c:v>
                  </c:pt>
                </c:lvl>
                <c:lvl>
                  <c:pt idx="0">
                    <c:v>Colorectal</c:v>
                  </c:pt>
                  <c:pt idx="1">
                    <c:v>Colorectal</c:v>
                  </c:pt>
                  <c:pt idx="2">
                    <c:v>Colorectal</c:v>
                  </c:pt>
                  <c:pt idx="3">
                    <c:v>Colorectal</c:v>
                  </c:pt>
                  <c:pt idx="4">
                    <c:v>Colorectal</c:v>
                  </c:pt>
                </c:lvl>
              </c:multiLvlStrCache>
            </c:multiLvlStrRef>
          </c:cat>
          <c:val>
            <c:numRef>
              <c:f>'Table 16 breast,lung,colorectal'!$F$67:$F$71</c:f>
              <c:numCache>
                <c:formatCode>0.0</c:formatCode>
                <c:ptCount val="5"/>
                <c:pt idx="0">
                  <c:v>78.2</c:v>
                </c:pt>
                <c:pt idx="1">
                  <c:v>81.3</c:v>
                </c:pt>
                <c:pt idx="2">
                  <c:v>81.900000000000006</c:v>
                </c:pt>
                <c:pt idx="3">
                  <c:v>83.4</c:v>
                </c:pt>
                <c:pt idx="4">
                  <c:v>82.9</c:v>
                </c:pt>
              </c:numCache>
            </c:numRef>
          </c:val>
          <c:smooth val="0"/>
        </c:ser>
        <c:dLbls>
          <c:showLegendKey val="0"/>
          <c:showVal val="0"/>
          <c:showCatName val="0"/>
          <c:showSerName val="0"/>
          <c:showPercent val="0"/>
          <c:showBubbleSize val="0"/>
        </c:dLbls>
        <c:hiLowLines/>
        <c:axId val="136078080"/>
        <c:axId val="136079616"/>
      </c:stockChart>
      <c:catAx>
        <c:axId val="136078080"/>
        <c:scaling>
          <c:orientation val="minMax"/>
        </c:scaling>
        <c:delete val="0"/>
        <c:axPos val="b"/>
        <c:majorTickMark val="out"/>
        <c:minorTickMark val="none"/>
        <c:tickLblPos val="nextTo"/>
        <c:crossAx val="136079616"/>
        <c:crosses val="autoZero"/>
        <c:auto val="1"/>
        <c:lblAlgn val="ctr"/>
        <c:lblOffset val="100"/>
        <c:noMultiLvlLbl val="0"/>
      </c:catAx>
      <c:valAx>
        <c:axId val="136079616"/>
        <c:scaling>
          <c:orientation val="minMax"/>
        </c:scaling>
        <c:delete val="0"/>
        <c:axPos val="l"/>
        <c:majorGridlines/>
        <c:numFmt formatCode="0.0" sourceLinked="1"/>
        <c:majorTickMark val="out"/>
        <c:minorTickMark val="none"/>
        <c:tickLblPos val="nextTo"/>
        <c:crossAx val="1360780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8.450414939889965E-2"/>
          <c:y val="4.4218821404981769E-2"/>
          <c:w val="0.881231100372601"/>
          <c:h val="0.78874509473793275"/>
        </c:manualLayout>
      </c:layout>
      <c:stockChart>
        <c:ser>
          <c:idx val="0"/>
          <c:order val="0"/>
          <c:tx>
            <c:strRef>
              <c:f>'Table 16 breast,lung,colorectal'!$D$116</c:f>
              <c:strCache>
                <c:ptCount val="1"/>
                <c:pt idx="0">
                  <c:v>Lower CI</c:v>
                </c:pt>
              </c:strCache>
            </c:strRef>
          </c:tx>
          <c:spPr>
            <a:ln w="28575">
              <a:noFill/>
            </a:ln>
          </c:spPr>
          <c:marker>
            <c:symbol val="none"/>
          </c:marker>
          <c:cat>
            <c:multiLvlStrRef>
              <c:f>'Table 16 breast,lung,colorectal'!$A$117:$C$121</c:f>
              <c:multiLvlStrCache>
                <c:ptCount val="5"/>
                <c:lvl>
                  <c:pt idx="0">
                    <c:v>1</c:v>
                  </c:pt>
                  <c:pt idx="1">
                    <c:v>1</c:v>
                  </c:pt>
                  <c:pt idx="2">
                    <c:v>1</c:v>
                  </c:pt>
                  <c:pt idx="3">
                    <c:v>1</c:v>
                  </c:pt>
                  <c:pt idx="4">
                    <c:v>1</c:v>
                  </c:pt>
                </c:lvl>
                <c:lvl>
                  <c:pt idx="0">
                    <c:v>North East London</c:v>
                  </c:pt>
                  <c:pt idx="1">
                    <c:v>South East London</c:v>
                  </c:pt>
                  <c:pt idx="2">
                    <c:v>North West London</c:v>
                  </c:pt>
                  <c:pt idx="3">
                    <c:v>North Central London</c:v>
                  </c:pt>
                  <c:pt idx="4">
                    <c:v>South West London</c:v>
                  </c:pt>
                </c:lvl>
                <c:lvl>
                  <c:pt idx="0">
                    <c:v>Lung</c:v>
                  </c:pt>
                  <c:pt idx="1">
                    <c:v>Lung</c:v>
                  </c:pt>
                  <c:pt idx="2">
                    <c:v>Lung</c:v>
                  </c:pt>
                  <c:pt idx="3">
                    <c:v>Lung</c:v>
                  </c:pt>
                  <c:pt idx="4">
                    <c:v>Lung</c:v>
                  </c:pt>
                </c:lvl>
              </c:multiLvlStrCache>
            </c:multiLvlStrRef>
          </c:cat>
          <c:val>
            <c:numRef>
              <c:f>'Table 16 breast,lung,colorectal'!$D$117:$D$121</c:f>
              <c:numCache>
                <c:formatCode>0.0</c:formatCode>
                <c:ptCount val="5"/>
                <c:pt idx="0">
                  <c:v>40.200000000000003</c:v>
                </c:pt>
                <c:pt idx="1">
                  <c:v>43.7</c:v>
                </c:pt>
                <c:pt idx="2">
                  <c:v>45.3</c:v>
                </c:pt>
                <c:pt idx="3">
                  <c:v>46.1</c:v>
                </c:pt>
                <c:pt idx="4">
                  <c:v>46</c:v>
                </c:pt>
              </c:numCache>
            </c:numRef>
          </c:val>
          <c:smooth val="0"/>
        </c:ser>
        <c:ser>
          <c:idx val="1"/>
          <c:order val="1"/>
          <c:tx>
            <c:strRef>
              <c:f>'Table 16 breast,lung,colorectal'!$E$116</c:f>
              <c:strCache>
                <c:ptCount val="1"/>
                <c:pt idx="0">
                  <c:v>Upper CI</c:v>
                </c:pt>
              </c:strCache>
            </c:strRef>
          </c:tx>
          <c:spPr>
            <a:ln w="28575">
              <a:noFill/>
            </a:ln>
          </c:spPr>
          <c:marker>
            <c:symbol val="none"/>
          </c:marker>
          <c:cat>
            <c:multiLvlStrRef>
              <c:f>'Table 16 breast,lung,colorectal'!$A$117:$C$121</c:f>
              <c:multiLvlStrCache>
                <c:ptCount val="5"/>
                <c:lvl>
                  <c:pt idx="0">
                    <c:v>1</c:v>
                  </c:pt>
                  <c:pt idx="1">
                    <c:v>1</c:v>
                  </c:pt>
                  <c:pt idx="2">
                    <c:v>1</c:v>
                  </c:pt>
                  <c:pt idx="3">
                    <c:v>1</c:v>
                  </c:pt>
                  <c:pt idx="4">
                    <c:v>1</c:v>
                  </c:pt>
                </c:lvl>
                <c:lvl>
                  <c:pt idx="0">
                    <c:v>North East London</c:v>
                  </c:pt>
                  <c:pt idx="1">
                    <c:v>South East London</c:v>
                  </c:pt>
                  <c:pt idx="2">
                    <c:v>North West London</c:v>
                  </c:pt>
                  <c:pt idx="3">
                    <c:v>North Central London</c:v>
                  </c:pt>
                  <c:pt idx="4">
                    <c:v>South West London</c:v>
                  </c:pt>
                </c:lvl>
                <c:lvl>
                  <c:pt idx="0">
                    <c:v>Lung</c:v>
                  </c:pt>
                  <c:pt idx="1">
                    <c:v>Lung</c:v>
                  </c:pt>
                  <c:pt idx="2">
                    <c:v>Lung</c:v>
                  </c:pt>
                  <c:pt idx="3">
                    <c:v>Lung</c:v>
                  </c:pt>
                  <c:pt idx="4">
                    <c:v>Lung</c:v>
                  </c:pt>
                </c:lvl>
              </c:multiLvlStrCache>
            </c:multiLvlStrRef>
          </c:cat>
          <c:val>
            <c:numRef>
              <c:f>'Table 16 breast,lung,colorectal'!$E$117:$E$121</c:f>
              <c:numCache>
                <c:formatCode>0.0</c:formatCode>
                <c:ptCount val="5"/>
                <c:pt idx="0">
                  <c:v>42.2</c:v>
                </c:pt>
                <c:pt idx="1">
                  <c:v>45.6</c:v>
                </c:pt>
                <c:pt idx="2">
                  <c:v>47.2</c:v>
                </c:pt>
                <c:pt idx="3">
                  <c:v>48.3</c:v>
                </c:pt>
                <c:pt idx="4">
                  <c:v>48.1</c:v>
                </c:pt>
              </c:numCache>
            </c:numRef>
          </c:val>
          <c:smooth val="0"/>
        </c:ser>
        <c:ser>
          <c:idx val="2"/>
          <c:order val="2"/>
          <c:tx>
            <c:strRef>
              <c:f>'Table 16 breast,lung,colorectal'!$F$116</c:f>
              <c:strCache>
                <c:ptCount val="1"/>
                <c:pt idx="0">
                  <c:v>% survival</c:v>
                </c:pt>
              </c:strCache>
            </c:strRef>
          </c:tx>
          <c:spPr>
            <a:ln w="28575">
              <a:noFill/>
            </a:ln>
          </c:spPr>
          <c:cat>
            <c:multiLvlStrRef>
              <c:f>'Table 16 breast,lung,colorectal'!$A$117:$C$121</c:f>
              <c:multiLvlStrCache>
                <c:ptCount val="5"/>
                <c:lvl>
                  <c:pt idx="0">
                    <c:v>1</c:v>
                  </c:pt>
                  <c:pt idx="1">
                    <c:v>1</c:v>
                  </c:pt>
                  <c:pt idx="2">
                    <c:v>1</c:v>
                  </c:pt>
                  <c:pt idx="3">
                    <c:v>1</c:v>
                  </c:pt>
                  <c:pt idx="4">
                    <c:v>1</c:v>
                  </c:pt>
                </c:lvl>
                <c:lvl>
                  <c:pt idx="0">
                    <c:v>North East London</c:v>
                  </c:pt>
                  <c:pt idx="1">
                    <c:v>South East London</c:v>
                  </c:pt>
                  <c:pt idx="2">
                    <c:v>North West London</c:v>
                  </c:pt>
                  <c:pt idx="3">
                    <c:v>North Central London</c:v>
                  </c:pt>
                  <c:pt idx="4">
                    <c:v>South West London</c:v>
                  </c:pt>
                </c:lvl>
                <c:lvl>
                  <c:pt idx="0">
                    <c:v>Lung</c:v>
                  </c:pt>
                  <c:pt idx="1">
                    <c:v>Lung</c:v>
                  </c:pt>
                  <c:pt idx="2">
                    <c:v>Lung</c:v>
                  </c:pt>
                  <c:pt idx="3">
                    <c:v>Lung</c:v>
                  </c:pt>
                  <c:pt idx="4">
                    <c:v>Lung</c:v>
                  </c:pt>
                </c:lvl>
              </c:multiLvlStrCache>
            </c:multiLvlStrRef>
          </c:cat>
          <c:val>
            <c:numRef>
              <c:f>'Table 16 breast,lung,colorectal'!$F$117:$F$121</c:f>
              <c:numCache>
                <c:formatCode>0.0</c:formatCode>
                <c:ptCount val="5"/>
                <c:pt idx="0">
                  <c:v>41.2</c:v>
                </c:pt>
                <c:pt idx="1">
                  <c:v>44.6</c:v>
                </c:pt>
                <c:pt idx="2">
                  <c:v>46.2</c:v>
                </c:pt>
                <c:pt idx="3">
                  <c:v>47.2</c:v>
                </c:pt>
                <c:pt idx="4">
                  <c:v>47.1</c:v>
                </c:pt>
              </c:numCache>
            </c:numRef>
          </c:val>
          <c:smooth val="0"/>
        </c:ser>
        <c:dLbls>
          <c:showLegendKey val="0"/>
          <c:showVal val="0"/>
          <c:showCatName val="0"/>
          <c:showSerName val="0"/>
          <c:showPercent val="0"/>
          <c:showBubbleSize val="0"/>
        </c:dLbls>
        <c:hiLowLines/>
        <c:axId val="139864320"/>
        <c:axId val="139874304"/>
      </c:stockChart>
      <c:catAx>
        <c:axId val="139864320"/>
        <c:scaling>
          <c:orientation val="minMax"/>
        </c:scaling>
        <c:delete val="0"/>
        <c:axPos val="b"/>
        <c:majorTickMark val="out"/>
        <c:minorTickMark val="none"/>
        <c:tickLblPos val="low"/>
        <c:txPr>
          <a:bodyPr/>
          <a:lstStyle/>
          <a:p>
            <a:pPr>
              <a:defRPr sz="990" baseline="0"/>
            </a:pPr>
            <a:endParaRPr lang="en-US"/>
          </a:p>
        </c:txPr>
        <c:crossAx val="139874304"/>
        <c:crossesAt val="20"/>
        <c:auto val="1"/>
        <c:lblAlgn val="ctr"/>
        <c:lblOffset val="100"/>
        <c:noMultiLvlLbl val="0"/>
      </c:catAx>
      <c:valAx>
        <c:axId val="139874304"/>
        <c:scaling>
          <c:orientation val="minMax"/>
        </c:scaling>
        <c:delete val="0"/>
        <c:axPos val="l"/>
        <c:majorGridlines/>
        <c:numFmt formatCode="0.0" sourceLinked="1"/>
        <c:majorTickMark val="out"/>
        <c:minorTickMark val="none"/>
        <c:tickLblPos val="nextTo"/>
        <c:crossAx val="1398643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6516" tIns="48259" rIns="96516" bIns="48259" rtlCol="0"/>
          <a:lstStyle>
            <a:lvl1pPr algn="l">
              <a:defRPr sz="13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6516" tIns="48259" rIns="96516" bIns="48259" rtlCol="0"/>
          <a:lstStyle>
            <a:lvl1pPr algn="r">
              <a:defRPr sz="1300"/>
            </a:lvl1pPr>
          </a:lstStyle>
          <a:p>
            <a:fld id="{32B44091-A4D1-4654-AD67-10CC05CE485F}" type="datetimeFigureOut">
              <a:rPr lang="en-GB" smtClean="0"/>
              <a:t>08/10/2019</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6516" tIns="48259" rIns="96516" bIns="48259"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6516" tIns="48259" rIns="96516" bIns="482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30091"/>
            <a:ext cx="2945659" cy="496411"/>
          </a:xfrm>
          <a:prstGeom prst="rect">
            <a:avLst/>
          </a:prstGeom>
        </p:spPr>
        <p:txBody>
          <a:bodyPr vert="horz" lIns="96516" tIns="48259" rIns="96516" bIns="48259"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6516" tIns="48259" rIns="96516" bIns="48259" rtlCol="0" anchor="b"/>
          <a:lstStyle>
            <a:lvl1pPr algn="r">
              <a:defRPr sz="1300"/>
            </a:lvl1pPr>
          </a:lstStyle>
          <a:p>
            <a:fld id="{5EF00A87-77B9-4372-8F89-E17ACE83D287}" type="slidenum">
              <a:rPr lang="en-GB" smtClean="0"/>
              <a:t>‹#›</a:t>
            </a:fld>
            <a:endParaRPr lang="en-GB" dirty="0"/>
          </a:p>
        </p:txBody>
      </p:sp>
    </p:spTree>
    <p:extLst>
      <p:ext uri="{BB962C8B-B14F-4D97-AF65-F5344CB8AC3E}">
        <p14:creationId xmlns:p14="http://schemas.microsoft.com/office/powerpoint/2010/main" val="4410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hescreening.blog.gov.uk/2019/04/09/how-the-north-midlands-breast-screening-team-uses-facebook-to-increase-breast-screening-uptake/"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thelancet.com/journals/lancet/article/PIIS0140-6736(16)32293-0/fulltext"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hescreening.blog.gov.uk/wp-content/uploads/sites/152/2018/03/Supporting-the-health-system-to-reduce-inequalities-in-screening.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pharmaceutical-journal.com/news-and-analysis/news/pharmacists-to-refer-patients-for-chest-x-rays-in-research-pilot/20206456.articl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Duffy et al </a:t>
            </a:r>
          </a:p>
          <a:p>
            <a:r>
              <a:rPr lang="en-GB" dirty="0" smtClean="0"/>
              <a:t>(2017).  Rapid review of evaluation</a:t>
            </a:r>
            <a:r>
              <a:rPr lang="en-GB" baseline="0" dirty="0" smtClean="0"/>
              <a:t> of interventions to improve participation in cancer screening services.  J Med Screen.  </a:t>
            </a:r>
            <a:r>
              <a:rPr lang="en-GB" baseline="0" dirty="0" err="1" smtClean="0"/>
              <a:t>Vol</a:t>
            </a:r>
            <a:r>
              <a:rPr lang="en-GB" baseline="0" dirty="0" smtClean="0"/>
              <a:t> 24 (3) 127-145.</a:t>
            </a:r>
          </a:p>
          <a:p>
            <a:endParaRPr lang="en-GB" baseline="0" dirty="0" smtClean="0"/>
          </a:p>
          <a:p>
            <a:r>
              <a:rPr lang="en-GB" dirty="0" smtClean="0">
                <a:hlinkClick r:id="rId3"/>
              </a:rPr>
              <a:t>https://phescreening.blog.gov.uk/2019/04/09/how-the-north-midlands-breast-screening-team-uses-facebook-to-increase-breast-screening-uptake/</a:t>
            </a:r>
            <a:endParaRPr lang="en-GB" dirty="0" smtClean="0"/>
          </a:p>
          <a:p>
            <a:r>
              <a:rPr lang="en-GB" sz="1200" b="0" i="0" u="none" strike="noStrike" kern="1200" baseline="0" dirty="0" err="1" smtClean="0">
                <a:solidFill>
                  <a:schemeClr val="tx1"/>
                </a:solidFill>
                <a:latin typeface="+mn-lt"/>
                <a:ea typeface="+mn-ea"/>
                <a:cs typeface="+mn-cs"/>
              </a:rPr>
              <a:t>Lyratzopoulos</a:t>
            </a:r>
            <a:r>
              <a:rPr lang="en-GB" sz="1200" b="0" i="0" u="none" strike="noStrike" kern="1200" baseline="0" dirty="0" smtClean="0">
                <a:solidFill>
                  <a:schemeClr val="tx1"/>
                </a:solidFill>
                <a:latin typeface="+mn-lt"/>
                <a:ea typeface="+mn-ea"/>
                <a:cs typeface="+mn-cs"/>
              </a:rPr>
              <a:t>, G et al. 2012. Socio-demographic inequalities in stage of cancer diagnosis: evidence from</a:t>
            </a:r>
          </a:p>
          <a:p>
            <a:r>
              <a:rPr lang="en-GB" sz="1200" b="0" i="0" u="none" strike="noStrike" kern="1200" baseline="0" dirty="0" smtClean="0">
                <a:solidFill>
                  <a:schemeClr val="tx1"/>
                </a:solidFill>
                <a:latin typeface="+mn-lt"/>
                <a:ea typeface="+mn-ea"/>
                <a:cs typeface="+mn-cs"/>
              </a:rPr>
              <a:t>patients with female breast, lung, colon, rectal, prostate, renal, bladder, melanoma, ovarian and endometrial</a:t>
            </a:r>
          </a:p>
          <a:p>
            <a:r>
              <a:rPr lang="en-GB" sz="1200" b="0" i="0" u="none" strike="noStrike" kern="1200" baseline="0" dirty="0" smtClean="0">
                <a:solidFill>
                  <a:schemeClr val="tx1"/>
                </a:solidFill>
                <a:latin typeface="+mn-lt"/>
                <a:ea typeface="+mn-ea"/>
                <a:cs typeface="+mn-cs"/>
              </a:rPr>
              <a:t>cancer. https://academic.oup.com/annonc/article/24/3/843/207310</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err="1" smtClean="0">
                <a:solidFill>
                  <a:schemeClr val="tx1"/>
                </a:solidFill>
                <a:latin typeface="+mn-lt"/>
                <a:ea typeface="+mn-ea"/>
                <a:cs typeface="+mn-cs"/>
              </a:rPr>
              <a:t>Bertoni</a:t>
            </a:r>
            <a:r>
              <a:rPr lang="en-GB" sz="1200" b="0" i="0" u="none" strike="noStrike" kern="1200" baseline="0" dirty="0" smtClean="0">
                <a:solidFill>
                  <a:schemeClr val="tx1"/>
                </a:solidFill>
                <a:latin typeface="+mn-lt"/>
                <a:ea typeface="+mn-ea"/>
                <a:cs typeface="+mn-cs"/>
              </a:rPr>
              <a:t> et al March 2018.  Promoting breast cancer screening take ups with zero cost:  evidence from an experiment on formatting invitation letters in Italy. IZA Institute of Labour economics.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err="1" smtClean="0">
                <a:solidFill>
                  <a:schemeClr val="tx1"/>
                </a:solidFill>
                <a:latin typeface="+mn-lt"/>
                <a:ea typeface="+mn-ea"/>
                <a:cs typeface="+mn-cs"/>
              </a:rPr>
              <a:t>Huf</a:t>
            </a:r>
            <a:r>
              <a:rPr lang="en-GB" sz="1200" b="0" i="0" u="none" strike="noStrike" kern="1200" baseline="0" dirty="0" smtClean="0">
                <a:solidFill>
                  <a:schemeClr val="tx1"/>
                </a:solidFill>
                <a:latin typeface="+mn-lt"/>
                <a:ea typeface="+mn-ea"/>
                <a:cs typeface="+mn-cs"/>
              </a:rPr>
              <a:t> et al 2016 </a:t>
            </a:r>
            <a:r>
              <a:rPr lang="en-GB" dirty="0" smtClean="0">
                <a:hlinkClick r:id="rId4"/>
              </a:rPr>
              <a:t>https://www.thelancet.com/journals/lancet/article/PIIS0140-6736(16)32293-0/fulltext</a:t>
            </a:r>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3</a:t>
            </a:fld>
            <a:endParaRPr lang="en-GB" dirty="0"/>
          </a:p>
        </p:txBody>
      </p:sp>
    </p:spTree>
    <p:extLst>
      <p:ext uri="{BB962C8B-B14F-4D97-AF65-F5344CB8AC3E}">
        <p14:creationId xmlns:p14="http://schemas.microsoft.com/office/powerpoint/2010/main" val="431493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3"/>
              </a:rPr>
              <a:t>https://phescreening.blog.gov.uk/wp-content/uploads/sites/152/2018/03/Supporting-the-health-system-to-reduce-inequalities-in-screening.pdf</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4"/>
              </a:rPr>
              <a:t>https://www.pharmaceutical-journal.com/news-and-analysis/news/pharmacists-to-refer-patients-for-chest-x-rays-in-research-pilot/20206456.article</a:t>
            </a:r>
            <a:endParaRPr lang="en-GB" dirty="0" smtClean="0"/>
          </a:p>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4</a:t>
            </a:fld>
            <a:endParaRPr lang="en-GB" dirty="0"/>
          </a:p>
        </p:txBody>
      </p:sp>
    </p:spTree>
    <p:extLst>
      <p:ext uri="{BB962C8B-B14F-4D97-AF65-F5344CB8AC3E}">
        <p14:creationId xmlns:p14="http://schemas.microsoft.com/office/powerpoint/2010/main" val="187648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8</a:t>
            </a:fld>
            <a:endParaRPr lang="en-GB" dirty="0"/>
          </a:p>
        </p:txBody>
      </p:sp>
    </p:spTree>
    <p:extLst>
      <p:ext uri="{BB962C8B-B14F-4D97-AF65-F5344CB8AC3E}">
        <p14:creationId xmlns:p14="http://schemas.microsoft.com/office/powerpoint/2010/main" val="2076167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Briefing from Kingston PH –Tony Al </a:t>
            </a:r>
            <a:r>
              <a:rPr lang="en-GB" dirty="0" err="1" smtClean="0"/>
              <a:t>Hosri</a:t>
            </a:r>
            <a:endParaRPr lang="en-GB" dirty="0" smtClean="0"/>
          </a:p>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14</a:t>
            </a:fld>
            <a:endParaRPr lang="en-GB" dirty="0"/>
          </a:p>
        </p:txBody>
      </p:sp>
    </p:spTree>
    <p:extLst>
      <p:ext uri="{BB962C8B-B14F-4D97-AF65-F5344CB8AC3E}">
        <p14:creationId xmlns:p14="http://schemas.microsoft.com/office/powerpoint/2010/main" val="872264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ctr" latinLnBrk="0" hangingPunct="1"/>
            <a:r>
              <a:rPr lang="en-GB" sz="1200" b="0" i="0" u="none" strike="noStrike" kern="1200" dirty="0" smtClean="0">
                <a:solidFill>
                  <a:schemeClr val="tx1"/>
                </a:solidFill>
                <a:effectLst/>
                <a:latin typeface="+mn-lt"/>
                <a:ea typeface="+mn-ea"/>
                <a:cs typeface="+mn-cs"/>
              </a:rPr>
              <a:t>Breast cancer:  One year Age-standardised net survival</a:t>
            </a:r>
            <a:br>
              <a:rPr lang="en-GB" sz="1200" b="0" i="0" u="none" strike="noStrike" kern="1200" dirty="0" smtClean="0">
                <a:solidFill>
                  <a:schemeClr val="tx1"/>
                </a:solidFill>
                <a:effectLst/>
                <a:latin typeface="+mn-lt"/>
                <a:ea typeface="+mn-ea"/>
                <a:cs typeface="+mn-cs"/>
              </a:rPr>
            </a:br>
            <a:r>
              <a:rPr lang="en-GB" sz="1200" b="0" i="0" u="none" strike="noStrike" kern="1200" dirty="0" smtClean="0">
                <a:solidFill>
                  <a:schemeClr val="tx1"/>
                </a:solidFill>
                <a:effectLst/>
                <a:latin typeface="+mn-lt"/>
                <a:ea typeface="+mn-ea"/>
                <a:cs typeface="+mn-cs"/>
              </a:rPr>
              <a:t>for patients diagnosed 2011 to 2015</a:t>
            </a:r>
          </a:p>
          <a:p>
            <a:pPr rtl="0" eaLnBrk="1" fontAlgn="b" latinLnBrk="0" hangingPunct="1"/>
            <a:r>
              <a:rPr lang="en-GB" sz="1200" b="0" i="0" u="none" strike="noStrike" kern="1200" dirty="0" smtClean="0">
                <a:solidFill>
                  <a:schemeClr val="tx1"/>
                </a:solidFill>
                <a:effectLst/>
                <a:latin typeface="+mn-lt"/>
                <a:ea typeface="+mn-ea"/>
                <a:cs typeface="+mn-cs"/>
              </a:rPr>
              <a:t>95% CI</a:t>
            </a:r>
          </a:p>
          <a:p>
            <a:pPr rtl="0" eaLnBrk="1" fontAlgn="ctr" latinLnBrk="0" hangingPunct="1"/>
            <a:r>
              <a:rPr lang="en-GB" sz="1200" b="0" i="0" u="none" strike="noStrike" kern="1200" dirty="0" smtClean="0">
                <a:solidFill>
                  <a:schemeClr val="tx1"/>
                </a:solidFill>
                <a:effectLst/>
                <a:latin typeface="+mn-lt"/>
                <a:ea typeface="+mn-ea"/>
                <a:cs typeface="+mn-cs"/>
              </a:rPr>
              <a:t>North West London</a:t>
            </a:r>
          </a:p>
          <a:p>
            <a:pPr rtl="0" eaLnBrk="1" fontAlgn="ctr" latinLnBrk="0" hangingPunct="1"/>
            <a:r>
              <a:rPr lang="en-GB" sz="1200" b="0" i="0" u="none" strike="noStrike" kern="1200" dirty="0" smtClean="0">
                <a:solidFill>
                  <a:schemeClr val="tx1"/>
                </a:solidFill>
                <a:effectLst/>
                <a:latin typeface="+mn-lt"/>
                <a:ea typeface="+mn-ea"/>
                <a:cs typeface="+mn-cs"/>
              </a:rPr>
              <a:t>One </a:t>
            </a:r>
          </a:p>
          <a:p>
            <a:pPr rtl="0" eaLnBrk="1" fontAlgn="ctr" latinLnBrk="0" hangingPunct="1"/>
            <a:r>
              <a:rPr lang="en-GB" sz="1200" b="0" i="0" u="none" strike="noStrike" kern="1200" dirty="0" smtClean="0">
                <a:solidFill>
                  <a:schemeClr val="tx1"/>
                </a:solidFill>
                <a:effectLst/>
                <a:latin typeface="+mn-lt"/>
                <a:ea typeface="+mn-ea"/>
                <a:cs typeface="+mn-cs"/>
              </a:rPr>
              <a:t>96.2</a:t>
            </a:r>
          </a:p>
          <a:p>
            <a:pPr rtl="0" eaLnBrk="1" fontAlgn="ctr" latinLnBrk="0" hangingPunct="1"/>
            <a:r>
              <a:rPr lang="en-GB" sz="1200" b="0" i="0" u="none" strike="noStrike" kern="1200" dirty="0" smtClean="0">
                <a:solidFill>
                  <a:schemeClr val="tx1"/>
                </a:solidFill>
                <a:effectLst/>
                <a:latin typeface="+mn-lt"/>
                <a:ea typeface="+mn-ea"/>
                <a:cs typeface="+mn-cs"/>
              </a:rPr>
              <a:t>95.5</a:t>
            </a:r>
          </a:p>
          <a:p>
            <a:pPr rtl="0" eaLnBrk="1" fontAlgn="ctr" latinLnBrk="0" hangingPunct="1"/>
            <a:r>
              <a:rPr lang="en-GB" sz="1200" b="0" i="0" u="none" strike="noStrike" kern="1200" dirty="0" smtClean="0">
                <a:solidFill>
                  <a:schemeClr val="tx1"/>
                </a:solidFill>
                <a:effectLst/>
                <a:latin typeface="+mn-lt"/>
                <a:ea typeface="+mn-ea"/>
                <a:cs typeface="+mn-cs"/>
              </a:rPr>
              <a:t>96.9</a:t>
            </a:r>
          </a:p>
          <a:p>
            <a:pPr rtl="0" eaLnBrk="1" fontAlgn="ctr" latinLnBrk="0" hangingPunct="1"/>
            <a:r>
              <a:rPr lang="en-GB" sz="1200" b="0" i="0" u="none" strike="noStrike" kern="1200" dirty="0" smtClean="0">
                <a:solidFill>
                  <a:schemeClr val="tx1"/>
                </a:solidFill>
                <a:effectLst/>
                <a:latin typeface="+mn-lt"/>
                <a:ea typeface="+mn-ea"/>
                <a:cs typeface="+mn-cs"/>
              </a:rPr>
              <a:t>North Central London</a:t>
            </a:r>
          </a:p>
          <a:p>
            <a:pPr rtl="0" eaLnBrk="1" fontAlgn="ctr" latinLnBrk="0" hangingPunct="1"/>
            <a:r>
              <a:rPr lang="en-GB" sz="1200" b="0" i="0" u="none" strike="noStrike" kern="1200" dirty="0" smtClean="0">
                <a:solidFill>
                  <a:schemeClr val="tx1"/>
                </a:solidFill>
                <a:effectLst/>
                <a:latin typeface="+mn-lt"/>
                <a:ea typeface="+mn-ea"/>
                <a:cs typeface="+mn-cs"/>
              </a:rPr>
              <a:t>One </a:t>
            </a:r>
          </a:p>
          <a:p>
            <a:pPr rtl="0" eaLnBrk="1" fontAlgn="ctr" latinLnBrk="0" hangingPunct="1"/>
            <a:r>
              <a:rPr lang="en-GB" sz="1200" b="0" i="0" u="none" strike="noStrike" kern="1200" dirty="0" smtClean="0">
                <a:solidFill>
                  <a:schemeClr val="tx1"/>
                </a:solidFill>
                <a:effectLst/>
                <a:latin typeface="+mn-lt"/>
                <a:ea typeface="+mn-ea"/>
                <a:cs typeface="+mn-cs"/>
              </a:rPr>
              <a:t>94.8</a:t>
            </a:r>
          </a:p>
          <a:p>
            <a:pPr rtl="0" eaLnBrk="1" fontAlgn="ctr" latinLnBrk="0" hangingPunct="1"/>
            <a:r>
              <a:rPr lang="en-GB" sz="1200" b="0" i="0" u="none" strike="noStrike" kern="1200" dirty="0" smtClean="0">
                <a:solidFill>
                  <a:schemeClr val="tx1"/>
                </a:solidFill>
                <a:effectLst/>
                <a:latin typeface="+mn-lt"/>
                <a:ea typeface="+mn-ea"/>
                <a:cs typeface="+mn-cs"/>
              </a:rPr>
              <a:t>93.9</a:t>
            </a:r>
          </a:p>
          <a:p>
            <a:pPr rtl="0" eaLnBrk="1" fontAlgn="ctr" latinLnBrk="0" hangingPunct="1"/>
            <a:r>
              <a:rPr lang="en-GB" sz="1200" b="0" i="0" u="none" strike="noStrike" kern="1200" dirty="0" smtClean="0">
                <a:solidFill>
                  <a:schemeClr val="tx1"/>
                </a:solidFill>
                <a:effectLst/>
                <a:latin typeface="+mn-lt"/>
                <a:ea typeface="+mn-ea"/>
                <a:cs typeface="+mn-cs"/>
              </a:rPr>
              <a:t>95.8</a:t>
            </a:r>
          </a:p>
          <a:p>
            <a:pPr rtl="0" eaLnBrk="1" fontAlgn="ctr" latinLnBrk="0" hangingPunct="1"/>
            <a:r>
              <a:rPr lang="en-GB" sz="1200" b="0" i="0" u="none" strike="noStrike" kern="1200" dirty="0" smtClean="0">
                <a:solidFill>
                  <a:schemeClr val="tx1"/>
                </a:solidFill>
                <a:effectLst/>
                <a:latin typeface="+mn-lt"/>
                <a:ea typeface="+mn-ea"/>
                <a:cs typeface="+mn-cs"/>
              </a:rPr>
              <a:t>North East London</a:t>
            </a:r>
          </a:p>
          <a:p>
            <a:pPr rtl="0" eaLnBrk="1" fontAlgn="ctr" latinLnBrk="0" hangingPunct="1"/>
            <a:r>
              <a:rPr lang="en-GB" sz="1200" b="0" i="0" u="none" strike="noStrike" kern="1200" dirty="0" smtClean="0">
                <a:solidFill>
                  <a:schemeClr val="tx1"/>
                </a:solidFill>
                <a:effectLst/>
                <a:latin typeface="+mn-lt"/>
                <a:ea typeface="+mn-ea"/>
                <a:cs typeface="+mn-cs"/>
              </a:rPr>
              <a:t>One </a:t>
            </a:r>
          </a:p>
          <a:p>
            <a:pPr rtl="0" eaLnBrk="1" fontAlgn="ctr" latinLnBrk="0" hangingPunct="1"/>
            <a:r>
              <a:rPr lang="en-GB" sz="1200" b="0" i="0" u="none" strike="noStrike" kern="1200" dirty="0" smtClean="0">
                <a:solidFill>
                  <a:schemeClr val="tx1"/>
                </a:solidFill>
                <a:effectLst/>
                <a:latin typeface="+mn-lt"/>
                <a:ea typeface="+mn-ea"/>
                <a:cs typeface="+mn-cs"/>
              </a:rPr>
              <a:t>94.5</a:t>
            </a:r>
          </a:p>
          <a:p>
            <a:pPr rtl="0" eaLnBrk="1" fontAlgn="ctr" latinLnBrk="0" hangingPunct="1"/>
            <a:r>
              <a:rPr lang="en-GB" sz="1200" b="0" i="0" u="none" strike="noStrike" kern="1200" dirty="0" smtClean="0">
                <a:solidFill>
                  <a:schemeClr val="tx1"/>
                </a:solidFill>
                <a:effectLst/>
                <a:latin typeface="+mn-lt"/>
                <a:ea typeface="+mn-ea"/>
                <a:cs typeface="+mn-cs"/>
              </a:rPr>
              <a:t>93.6</a:t>
            </a:r>
          </a:p>
          <a:p>
            <a:pPr rtl="0" eaLnBrk="1" fontAlgn="ctr" latinLnBrk="0" hangingPunct="1"/>
            <a:r>
              <a:rPr lang="en-GB" sz="1200" b="0" i="0" u="none" strike="noStrike" kern="1200" dirty="0" smtClean="0">
                <a:solidFill>
                  <a:schemeClr val="tx1"/>
                </a:solidFill>
                <a:effectLst/>
                <a:latin typeface="+mn-lt"/>
                <a:ea typeface="+mn-ea"/>
                <a:cs typeface="+mn-cs"/>
              </a:rPr>
              <a:t>95.5</a:t>
            </a:r>
          </a:p>
          <a:p>
            <a:pPr rtl="0" eaLnBrk="1" fontAlgn="ctr" latinLnBrk="0" hangingPunct="1"/>
            <a:r>
              <a:rPr lang="en-GB" sz="1200" b="0" i="0" u="none" strike="noStrike" kern="1200" dirty="0" smtClean="0">
                <a:solidFill>
                  <a:schemeClr val="tx1"/>
                </a:solidFill>
                <a:effectLst/>
                <a:latin typeface="+mn-lt"/>
                <a:ea typeface="+mn-ea"/>
                <a:cs typeface="+mn-cs"/>
              </a:rPr>
              <a:t>South East London</a:t>
            </a:r>
          </a:p>
          <a:p>
            <a:pPr rtl="0" eaLnBrk="1" fontAlgn="ctr" latinLnBrk="0" hangingPunct="1"/>
            <a:r>
              <a:rPr lang="en-GB" sz="1200" b="0" i="0" u="none" strike="noStrike" kern="1200" dirty="0" smtClean="0">
                <a:solidFill>
                  <a:schemeClr val="tx1"/>
                </a:solidFill>
                <a:effectLst/>
                <a:latin typeface="+mn-lt"/>
                <a:ea typeface="+mn-ea"/>
                <a:cs typeface="+mn-cs"/>
              </a:rPr>
              <a:t>One </a:t>
            </a:r>
          </a:p>
          <a:p>
            <a:pPr rtl="0" eaLnBrk="1" fontAlgn="ctr" latinLnBrk="0" hangingPunct="1"/>
            <a:r>
              <a:rPr lang="en-GB" sz="1200" b="0" i="0" u="none" strike="noStrike" kern="1200" dirty="0" smtClean="0">
                <a:solidFill>
                  <a:schemeClr val="tx1"/>
                </a:solidFill>
                <a:effectLst/>
                <a:latin typeface="+mn-lt"/>
                <a:ea typeface="+mn-ea"/>
                <a:cs typeface="+mn-cs"/>
              </a:rPr>
              <a:t>95.1</a:t>
            </a:r>
          </a:p>
          <a:p>
            <a:pPr rtl="0" eaLnBrk="1" fontAlgn="ctr" latinLnBrk="0" hangingPunct="1"/>
            <a:r>
              <a:rPr lang="en-GB" sz="1200" b="0" i="0" u="none" strike="noStrike" kern="1200" dirty="0" smtClean="0">
                <a:solidFill>
                  <a:schemeClr val="tx1"/>
                </a:solidFill>
                <a:effectLst/>
                <a:latin typeface="+mn-lt"/>
                <a:ea typeface="+mn-ea"/>
                <a:cs typeface="+mn-cs"/>
              </a:rPr>
              <a:t>94.3</a:t>
            </a:r>
          </a:p>
          <a:p>
            <a:pPr rtl="0" eaLnBrk="1" fontAlgn="ctr" latinLnBrk="0" hangingPunct="1"/>
            <a:r>
              <a:rPr lang="en-GB" sz="1200" b="0" i="0" u="none" strike="noStrike" kern="1200" dirty="0" smtClean="0">
                <a:solidFill>
                  <a:schemeClr val="tx1"/>
                </a:solidFill>
                <a:effectLst/>
                <a:latin typeface="+mn-lt"/>
                <a:ea typeface="+mn-ea"/>
                <a:cs typeface="+mn-cs"/>
              </a:rPr>
              <a:t>96.0</a:t>
            </a:r>
          </a:p>
          <a:p>
            <a:pPr rtl="0" eaLnBrk="1" fontAlgn="ctr" latinLnBrk="0" hangingPunct="1"/>
            <a:r>
              <a:rPr lang="en-GB" sz="1200" b="0" i="0" u="none" strike="noStrike" kern="1200" dirty="0" smtClean="0">
                <a:solidFill>
                  <a:schemeClr val="tx1"/>
                </a:solidFill>
                <a:effectLst/>
                <a:latin typeface="+mn-lt"/>
                <a:ea typeface="+mn-ea"/>
                <a:cs typeface="+mn-cs"/>
              </a:rPr>
              <a:t>South West London</a:t>
            </a:r>
          </a:p>
          <a:p>
            <a:pPr rtl="0" eaLnBrk="1" fontAlgn="ctr" latinLnBrk="0" hangingPunct="1"/>
            <a:r>
              <a:rPr lang="en-GB" sz="1200" b="0" i="0" u="none" strike="noStrike" kern="1200" dirty="0" smtClean="0">
                <a:solidFill>
                  <a:schemeClr val="tx1"/>
                </a:solidFill>
                <a:effectLst/>
                <a:latin typeface="+mn-lt"/>
                <a:ea typeface="+mn-ea"/>
                <a:cs typeface="+mn-cs"/>
              </a:rPr>
              <a:t>One </a:t>
            </a:r>
          </a:p>
          <a:p>
            <a:pPr rtl="0" eaLnBrk="1" fontAlgn="ctr" latinLnBrk="0" hangingPunct="1"/>
            <a:r>
              <a:rPr lang="en-GB" sz="1200" b="0" i="0" u="none" strike="noStrike" kern="1200" dirty="0" smtClean="0">
                <a:solidFill>
                  <a:schemeClr val="tx1"/>
                </a:solidFill>
                <a:effectLst/>
                <a:latin typeface="+mn-lt"/>
                <a:ea typeface="+mn-ea"/>
                <a:cs typeface="+mn-cs"/>
              </a:rPr>
              <a:t>95.1</a:t>
            </a:r>
          </a:p>
          <a:p>
            <a:pPr rtl="0" eaLnBrk="1" fontAlgn="ctr" latinLnBrk="0" hangingPunct="1"/>
            <a:r>
              <a:rPr lang="en-GB" sz="1200" b="0" i="0" u="none" strike="noStrike" kern="1200" dirty="0" smtClean="0">
                <a:solidFill>
                  <a:schemeClr val="tx1"/>
                </a:solidFill>
                <a:effectLst/>
                <a:latin typeface="+mn-lt"/>
                <a:ea typeface="+mn-ea"/>
                <a:cs typeface="+mn-cs"/>
              </a:rPr>
              <a:t>94.2</a:t>
            </a:r>
          </a:p>
          <a:p>
            <a:pPr rtl="0" eaLnBrk="1" fontAlgn="ctr" latinLnBrk="0" hangingPunct="1"/>
            <a:r>
              <a:rPr lang="en-GB" sz="1200" b="0" i="0" u="none" strike="noStrike" kern="1200" dirty="0" smtClean="0">
                <a:solidFill>
                  <a:schemeClr val="tx1"/>
                </a:solidFill>
                <a:effectLst/>
                <a:latin typeface="+mn-lt"/>
                <a:ea typeface="+mn-ea"/>
                <a:cs typeface="+mn-cs"/>
              </a:rPr>
              <a:t>96.0</a:t>
            </a:r>
          </a:p>
          <a:p>
            <a:pPr rtl="0" eaLnBrk="1" fontAlgn="b" latinLnBrk="0" hangingPunct="1"/>
            <a:r>
              <a:rPr lang="en-GB" sz="1200" b="0" i="0" u="none" strike="noStrike" kern="1200" dirty="0" smtClean="0">
                <a:solidFill>
                  <a:schemeClr val="tx1"/>
                </a:solidFill>
                <a:effectLst/>
                <a:latin typeface="+mn-lt"/>
                <a:ea typeface="+mn-ea"/>
                <a:cs typeface="+mn-cs"/>
              </a:rPr>
              <a:t>London</a:t>
            </a:r>
          </a:p>
          <a:p>
            <a:pPr rtl="0" eaLnBrk="1" fontAlgn="ctr" latinLnBrk="0" hangingPunct="1"/>
            <a:r>
              <a:rPr lang="en-GB" sz="1200" b="0" i="0" u="none" strike="noStrike" kern="1200" dirty="0" smtClean="0">
                <a:solidFill>
                  <a:schemeClr val="tx1"/>
                </a:solidFill>
                <a:effectLst/>
                <a:latin typeface="+mn-lt"/>
                <a:ea typeface="+mn-ea"/>
                <a:cs typeface="+mn-cs"/>
              </a:rPr>
              <a:t>One </a:t>
            </a:r>
          </a:p>
          <a:p>
            <a:pPr rtl="0" eaLnBrk="1" fontAlgn="ctr" latinLnBrk="0" hangingPunct="1"/>
            <a:r>
              <a:rPr lang="en-GB" sz="1200" b="0" i="0" u="none" strike="noStrike" kern="1200" dirty="0" smtClean="0">
                <a:solidFill>
                  <a:schemeClr val="tx1"/>
                </a:solidFill>
                <a:effectLst/>
                <a:latin typeface="+mn-lt"/>
                <a:ea typeface="+mn-ea"/>
                <a:cs typeface="+mn-cs"/>
              </a:rPr>
              <a:t>95.2</a:t>
            </a:r>
          </a:p>
          <a:p>
            <a:pPr rtl="0" eaLnBrk="1" fontAlgn="ctr" latinLnBrk="0" hangingPunct="1"/>
            <a:r>
              <a:rPr lang="en-GB" sz="1200" b="0" i="0" u="none" strike="noStrike" kern="1200" dirty="0" smtClean="0">
                <a:solidFill>
                  <a:schemeClr val="tx1"/>
                </a:solidFill>
                <a:effectLst/>
                <a:latin typeface="+mn-lt"/>
                <a:ea typeface="+mn-ea"/>
                <a:cs typeface="+mn-cs"/>
              </a:rPr>
              <a:t>94.9</a:t>
            </a:r>
          </a:p>
          <a:p>
            <a:pPr rtl="0" eaLnBrk="1" fontAlgn="ctr" latinLnBrk="0" hangingPunct="1"/>
            <a:r>
              <a:rPr lang="en-GB" sz="1200" b="0" i="0" u="none" strike="noStrike" kern="1200" dirty="0" smtClean="0">
                <a:solidFill>
                  <a:schemeClr val="tx1"/>
                </a:solidFill>
                <a:effectLst/>
                <a:latin typeface="+mn-lt"/>
                <a:ea typeface="+mn-ea"/>
                <a:cs typeface="+mn-cs"/>
              </a:rPr>
              <a:t>95.6</a:t>
            </a:r>
          </a:p>
          <a:p>
            <a:pPr rtl="0" eaLnBrk="1" fontAlgn="ctr" latinLnBrk="0" hangingPunct="1"/>
            <a:r>
              <a:rPr lang="en-GB" sz="1200" b="0" i="0" u="none" strike="noStrike" kern="1200" dirty="0" smtClean="0">
                <a:solidFill>
                  <a:schemeClr val="tx1"/>
                </a:solidFill>
                <a:effectLst/>
                <a:latin typeface="+mn-lt"/>
                <a:ea typeface="+mn-ea"/>
                <a:cs typeface="+mn-cs"/>
              </a:rPr>
              <a:t>England </a:t>
            </a:r>
          </a:p>
          <a:p>
            <a:pPr rtl="0" eaLnBrk="1" fontAlgn="ctr" latinLnBrk="0" hangingPunct="1"/>
            <a:r>
              <a:rPr lang="en-GB" sz="1200" b="0" i="0" u="none" strike="noStrike" kern="1200" dirty="0" smtClean="0">
                <a:solidFill>
                  <a:schemeClr val="tx1"/>
                </a:solidFill>
                <a:effectLst/>
                <a:latin typeface="+mn-lt"/>
                <a:ea typeface="+mn-ea"/>
                <a:cs typeface="+mn-cs"/>
              </a:rPr>
              <a:t>One </a:t>
            </a:r>
          </a:p>
          <a:p>
            <a:pPr rtl="0" eaLnBrk="1" fontAlgn="ctr" latinLnBrk="0" hangingPunct="1"/>
            <a:r>
              <a:rPr lang="en-GB" sz="1200" b="0" i="0" u="none" strike="noStrike" kern="1200" dirty="0" smtClean="0">
                <a:solidFill>
                  <a:schemeClr val="tx1"/>
                </a:solidFill>
                <a:effectLst/>
                <a:latin typeface="+mn-lt"/>
                <a:ea typeface="+mn-ea"/>
                <a:cs typeface="+mn-cs"/>
              </a:rPr>
              <a:t>95.6</a:t>
            </a:r>
          </a:p>
          <a:p>
            <a:pPr rtl="0" eaLnBrk="1" fontAlgn="ctr" latinLnBrk="0" hangingPunct="1"/>
            <a:r>
              <a:rPr lang="en-GB" sz="1200" b="0" i="0" u="none" strike="noStrike" kern="1200" dirty="0" smtClean="0">
                <a:solidFill>
                  <a:schemeClr val="tx1"/>
                </a:solidFill>
                <a:effectLst/>
                <a:latin typeface="+mn-lt"/>
                <a:ea typeface="+mn-ea"/>
                <a:cs typeface="+mn-cs"/>
              </a:rPr>
              <a:t>95.4</a:t>
            </a:r>
          </a:p>
          <a:p>
            <a:pPr rtl="0" eaLnBrk="1" fontAlgn="ctr" latinLnBrk="0" hangingPunct="1"/>
            <a:r>
              <a:rPr lang="en-GB" sz="1200" b="0" i="0" u="none" strike="noStrike" kern="1200" dirty="0" smtClean="0">
                <a:solidFill>
                  <a:schemeClr val="tx1"/>
                </a:solidFill>
                <a:effectLst/>
                <a:latin typeface="+mn-lt"/>
                <a:ea typeface="+mn-ea"/>
                <a:cs typeface="+mn-cs"/>
              </a:rPr>
              <a:t>95.7</a:t>
            </a:r>
          </a:p>
          <a:p>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17</a:t>
            </a:fld>
            <a:endParaRPr lang="en-GB" dirty="0"/>
          </a:p>
        </p:txBody>
      </p:sp>
    </p:spTree>
    <p:extLst>
      <p:ext uri="{BB962C8B-B14F-4D97-AF65-F5344CB8AC3E}">
        <p14:creationId xmlns:p14="http://schemas.microsoft.com/office/powerpoint/2010/main" val="522902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dirty="0" smtClean="0">
                <a:solidFill>
                  <a:schemeClr val="tx1"/>
                </a:solidFill>
                <a:effectLst/>
                <a:latin typeface="+mn-lt"/>
                <a:ea typeface="+mn-ea"/>
                <a:cs typeface="+mn-cs"/>
              </a:rPr>
              <a:t>COLORECTAL cancer:  Age-standardised net survival</a:t>
            </a:r>
            <a:br>
              <a:rPr lang="en-GB" sz="1200" b="1" i="0" u="none" strike="noStrike" kern="1200" dirty="0" smtClean="0">
                <a:solidFill>
                  <a:schemeClr val="tx1"/>
                </a:solidFill>
                <a:effectLst/>
                <a:latin typeface="+mn-lt"/>
                <a:ea typeface="+mn-ea"/>
                <a:cs typeface="+mn-cs"/>
              </a:rPr>
            </a:br>
            <a:r>
              <a:rPr lang="en-GB" sz="1200" b="1" i="0" u="none" strike="noStrike" kern="1200" dirty="0" smtClean="0">
                <a:solidFill>
                  <a:schemeClr val="tx1"/>
                </a:solidFill>
                <a:effectLst/>
                <a:latin typeface="+mn-lt"/>
                <a:ea typeface="+mn-ea"/>
                <a:cs typeface="+mn-cs"/>
              </a:rPr>
              <a:t>for patients diagnosed 2011 to 2015</a:t>
            </a:r>
            <a:r>
              <a:rPr lang="en-GB" dirty="0" smtClean="0"/>
              <a:t> </a:t>
            </a:r>
            <a:r>
              <a:rPr lang="en-GB" sz="1200" b="0" i="0" u="none" strike="noStrike" kern="1200" dirty="0" smtClean="0">
                <a:solidFill>
                  <a:schemeClr val="tx1"/>
                </a:solidFill>
                <a:effectLst/>
                <a:latin typeface="+mn-lt"/>
                <a:ea typeface="+mn-ea"/>
                <a:cs typeface="+mn-cs"/>
              </a:rPr>
              <a:t>95% CI</a:t>
            </a:r>
            <a:r>
              <a:rPr lang="en-GB" dirty="0" smtClean="0"/>
              <a:t> </a:t>
            </a:r>
            <a:r>
              <a:rPr lang="en-GB" sz="1200" b="1" i="0" u="none" strike="noStrike" kern="1200" dirty="0" smtClean="0">
                <a:solidFill>
                  <a:schemeClr val="tx1"/>
                </a:solidFill>
                <a:effectLst/>
                <a:latin typeface="+mn-lt"/>
                <a:ea typeface="+mn-ea"/>
                <a:cs typeface="+mn-cs"/>
              </a:rPr>
              <a:t> </a:t>
            </a:r>
            <a:r>
              <a:rPr lang="en-GB" dirty="0" smtClean="0"/>
              <a:t> </a:t>
            </a:r>
            <a:r>
              <a:rPr lang="en-GB" sz="1200" b="1" i="0" u="none" strike="noStrike" kern="1200" dirty="0" smtClean="0">
                <a:solidFill>
                  <a:schemeClr val="tx1"/>
                </a:solidFill>
                <a:effectLst/>
                <a:latin typeface="+mn-lt"/>
                <a:ea typeface="+mn-ea"/>
                <a:cs typeface="+mn-cs"/>
              </a:rPr>
              <a:t>North West London</a:t>
            </a:r>
            <a:r>
              <a:rPr lang="en-GB" dirty="0" smtClean="0"/>
              <a:t> </a:t>
            </a:r>
            <a:r>
              <a:rPr lang="en-GB" sz="1200" b="0" i="0" u="none" strike="noStrike" kern="1200" dirty="0" smtClean="0">
                <a:solidFill>
                  <a:schemeClr val="tx1"/>
                </a:solidFill>
                <a:effectLst/>
                <a:latin typeface="+mn-lt"/>
                <a:ea typeface="+mn-ea"/>
                <a:cs typeface="+mn-cs"/>
              </a:rPr>
              <a:t>3,839</a:t>
            </a:r>
            <a:r>
              <a:rPr lang="en-GB" dirty="0" smtClean="0"/>
              <a:t> </a:t>
            </a:r>
            <a:r>
              <a:rPr lang="en-GB" sz="1200" b="0" i="0" u="none" strike="noStrike" kern="1200" dirty="0" smtClean="0">
                <a:solidFill>
                  <a:schemeClr val="tx1"/>
                </a:solidFill>
                <a:effectLst/>
                <a:latin typeface="+mn-lt"/>
                <a:ea typeface="+mn-ea"/>
                <a:cs typeface="+mn-cs"/>
              </a:rPr>
              <a:t>One </a:t>
            </a:r>
            <a:r>
              <a:rPr lang="en-GB" dirty="0" smtClean="0"/>
              <a:t> </a:t>
            </a:r>
            <a:r>
              <a:rPr lang="en-GB" sz="1200" b="1" i="0" u="none" strike="noStrike" kern="1200" dirty="0" smtClean="0">
                <a:solidFill>
                  <a:schemeClr val="tx1"/>
                </a:solidFill>
                <a:effectLst/>
                <a:latin typeface="+mn-lt"/>
                <a:ea typeface="+mn-ea"/>
                <a:cs typeface="+mn-cs"/>
              </a:rPr>
              <a:t>80.2</a:t>
            </a:r>
            <a:r>
              <a:rPr lang="en-GB" dirty="0" smtClean="0"/>
              <a:t> </a:t>
            </a:r>
            <a:r>
              <a:rPr lang="en-GB" sz="1200" b="1" i="0" u="none" strike="noStrike" kern="1200" dirty="0" smtClean="0">
                <a:solidFill>
                  <a:schemeClr val="tx1"/>
                </a:solidFill>
                <a:effectLst/>
                <a:latin typeface="+mn-lt"/>
                <a:ea typeface="+mn-ea"/>
                <a:cs typeface="+mn-cs"/>
              </a:rPr>
              <a:t>78.9</a:t>
            </a:r>
            <a:r>
              <a:rPr lang="en-GB" dirty="0" smtClean="0"/>
              <a:t> </a:t>
            </a:r>
            <a:r>
              <a:rPr lang="en-GB" sz="1200" b="1" i="0" u="none" strike="noStrike" kern="1200" dirty="0" smtClean="0">
                <a:solidFill>
                  <a:schemeClr val="tx1"/>
                </a:solidFill>
                <a:effectLst/>
                <a:latin typeface="+mn-lt"/>
                <a:ea typeface="+mn-ea"/>
                <a:cs typeface="+mn-cs"/>
              </a:rPr>
              <a:t>81.5</a:t>
            </a:r>
            <a:r>
              <a:rPr lang="en-GB" dirty="0" smtClean="0"/>
              <a:t> </a:t>
            </a:r>
            <a:r>
              <a:rPr lang="en-GB" sz="1200" b="1" i="0" u="none" strike="noStrike" kern="1200" dirty="0" smtClean="0">
                <a:solidFill>
                  <a:schemeClr val="tx1"/>
                </a:solidFill>
                <a:effectLst/>
                <a:latin typeface="+mn-lt"/>
                <a:ea typeface="+mn-ea"/>
                <a:cs typeface="+mn-cs"/>
              </a:rPr>
              <a:t> </a:t>
            </a:r>
            <a:r>
              <a:rPr lang="en-GB" dirty="0" smtClean="0"/>
              <a:t> </a:t>
            </a:r>
            <a:r>
              <a:rPr lang="en-GB" sz="1200" b="1"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Five</a:t>
            </a:r>
            <a:r>
              <a:rPr lang="en-GB" dirty="0" smtClean="0"/>
              <a:t> </a:t>
            </a:r>
            <a:r>
              <a:rPr lang="en-GB" sz="1200" b="1" i="0" u="none" strike="noStrike" kern="1200" dirty="0" smtClean="0">
                <a:solidFill>
                  <a:schemeClr val="tx1"/>
                </a:solidFill>
                <a:effectLst/>
                <a:latin typeface="+mn-lt"/>
                <a:ea typeface="+mn-ea"/>
                <a:cs typeface="+mn-cs"/>
              </a:rPr>
              <a:t>61.3</a:t>
            </a:r>
            <a:r>
              <a:rPr lang="en-GB" dirty="0" smtClean="0"/>
              <a:t> </a:t>
            </a:r>
            <a:r>
              <a:rPr lang="en-GB" sz="1200" b="1" i="0" u="none" strike="noStrike" kern="1200" dirty="0" smtClean="0">
                <a:solidFill>
                  <a:schemeClr val="tx1"/>
                </a:solidFill>
                <a:effectLst/>
                <a:latin typeface="+mn-lt"/>
                <a:ea typeface="+mn-ea"/>
                <a:cs typeface="+mn-cs"/>
              </a:rPr>
              <a:t>58.9</a:t>
            </a:r>
            <a:r>
              <a:rPr lang="en-GB" dirty="0" smtClean="0"/>
              <a:t> </a:t>
            </a:r>
            <a:r>
              <a:rPr lang="en-GB" sz="1200" b="1" i="0" u="none" strike="noStrike" kern="1200" dirty="0" smtClean="0">
                <a:solidFill>
                  <a:schemeClr val="tx1"/>
                </a:solidFill>
                <a:effectLst/>
                <a:latin typeface="+mn-lt"/>
                <a:ea typeface="+mn-ea"/>
                <a:cs typeface="+mn-cs"/>
              </a:rPr>
              <a:t>63.7</a:t>
            </a:r>
            <a:r>
              <a:rPr lang="en-GB" dirty="0" smtClean="0"/>
              <a:t> </a:t>
            </a:r>
            <a:r>
              <a:rPr lang="en-GB" sz="1200" b="1" i="0" u="none" strike="noStrike" kern="1200" dirty="0" smtClean="0">
                <a:solidFill>
                  <a:schemeClr val="tx1"/>
                </a:solidFill>
                <a:effectLst/>
                <a:latin typeface="+mn-lt"/>
                <a:ea typeface="+mn-ea"/>
                <a:cs typeface="+mn-cs"/>
              </a:rPr>
              <a:t> </a:t>
            </a:r>
            <a:r>
              <a:rPr lang="en-GB" dirty="0" smtClean="0"/>
              <a:t> </a:t>
            </a:r>
            <a:r>
              <a:rPr lang="en-GB" sz="1200" b="1" i="0" u="none" strike="noStrike" kern="1200" dirty="0" smtClean="0">
                <a:solidFill>
                  <a:schemeClr val="tx1"/>
                </a:solidFill>
                <a:effectLst/>
                <a:latin typeface="+mn-lt"/>
                <a:ea typeface="+mn-ea"/>
                <a:cs typeface="+mn-cs"/>
              </a:rPr>
              <a:t>North Central London</a:t>
            </a:r>
            <a:r>
              <a:rPr lang="en-GB" dirty="0" smtClean="0"/>
              <a:t> </a:t>
            </a:r>
            <a:r>
              <a:rPr lang="en-GB" sz="1200" b="0" i="0" u="none" strike="noStrike" kern="1200" dirty="0" smtClean="0">
                <a:solidFill>
                  <a:schemeClr val="tx1"/>
                </a:solidFill>
                <a:effectLst/>
                <a:latin typeface="+mn-lt"/>
                <a:ea typeface="+mn-ea"/>
                <a:cs typeface="+mn-cs"/>
              </a:rPr>
              <a:t>2,592</a:t>
            </a:r>
            <a:r>
              <a:rPr lang="en-GB" dirty="0" smtClean="0"/>
              <a:t> </a:t>
            </a:r>
            <a:r>
              <a:rPr lang="en-GB" sz="1200" b="0" i="0" u="none" strike="noStrike" kern="1200" dirty="0" smtClean="0">
                <a:solidFill>
                  <a:schemeClr val="tx1"/>
                </a:solidFill>
                <a:effectLst/>
                <a:latin typeface="+mn-lt"/>
                <a:ea typeface="+mn-ea"/>
                <a:cs typeface="+mn-cs"/>
              </a:rPr>
              <a:t>One </a:t>
            </a:r>
            <a:r>
              <a:rPr lang="en-GB" dirty="0" smtClean="0"/>
              <a:t> </a:t>
            </a:r>
            <a:r>
              <a:rPr lang="en-GB" sz="1200" b="1" i="0" u="none" strike="noStrike" kern="1200" dirty="0" smtClean="0">
                <a:solidFill>
                  <a:schemeClr val="tx1"/>
                </a:solidFill>
                <a:effectLst/>
                <a:latin typeface="+mn-lt"/>
                <a:ea typeface="+mn-ea"/>
                <a:cs typeface="+mn-cs"/>
              </a:rPr>
              <a:t>78.5</a:t>
            </a:r>
            <a:r>
              <a:rPr lang="en-GB" dirty="0" smtClean="0"/>
              <a:t> </a:t>
            </a:r>
            <a:r>
              <a:rPr lang="en-GB" sz="1200" b="1" i="0" u="none" strike="noStrike" kern="1200" dirty="0" smtClean="0">
                <a:solidFill>
                  <a:schemeClr val="tx1"/>
                </a:solidFill>
                <a:effectLst/>
                <a:latin typeface="+mn-lt"/>
                <a:ea typeface="+mn-ea"/>
                <a:cs typeface="+mn-cs"/>
              </a:rPr>
              <a:t>76.9</a:t>
            </a:r>
            <a:r>
              <a:rPr lang="en-GB" dirty="0" smtClean="0"/>
              <a:t> </a:t>
            </a:r>
            <a:r>
              <a:rPr lang="en-GB" sz="1200" b="1" i="0" u="none" strike="noStrike" kern="1200" dirty="0" smtClean="0">
                <a:solidFill>
                  <a:schemeClr val="tx1"/>
                </a:solidFill>
                <a:effectLst/>
                <a:latin typeface="+mn-lt"/>
                <a:ea typeface="+mn-ea"/>
                <a:cs typeface="+mn-cs"/>
              </a:rPr>
              <a:t>80.2</a:t>
            </a:r>
            <a:r>
              <a:rPr lang="en-GB" dirty="0" smtClean="0"/>
              <a:t> </a:t>
            </a:r>
            <a:r>
              <a:rPr lang="en-GB" sz="1200" b="1" i="0" u="none" strike="noStrike" kern="1200" dirty="0" smtClean="0">
                <a:solidFill>
                  <a:schemeClr val="tx1"/>
                </a:solidFill>
                <a:effectLst/>
                <a:latin typeface="+mn-lt"/>
                <a:ea typeface="+mn-ea"/>
                <a:cs typeface="+mn-cs"/>
              </a:rPr>
              <a:t> </a:t>
            </a:r>
            <a:r>
              <a:rPr lang="en-GB" dirty="0" smtClean="0"/>
              <a:t> </a:t>
            </a:r>
            <a:r>
              <a:rPr lang="en-GB" sz="1200" b="1"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Five</a:t>
            </a:r>
            <a:r>
              <a:rPr lang="en-GB" dirty="0" smtClean="0"/>
              <a:t> </a:t>
            </a:r>
            <a:r>
              <a:rPr lang="en-GB" sz="1200" b="1" i="0" u="none" strike="noStrike" kern="1200" dirty="0" smtClean="0">
                <a:solidFill>
                  <a:schemeClr val="tx1"/>
                </a:solidFill>
                <a:effectLst/>
                <a:latin typeface="+mn-lt"/>
                <a:ea typeface="+mn-ea"/>
                <a:cs typeface="+mn-cs"/>
              </a:rPr>
              <a:t>59.8</a:t>
            </a:r>
            <a:r>
              <a:rPr lang="en-GB" dirty="0" smtClean="0"/>
              <a:t> </a:t>
            </a:r>
            <a:r>
              <a:rPr lang="en-GB" sz="1200" b="1" i="0" u="none" strike="noStrike" kern="1200" dirty="0" smtClean="0">
                <a:solidFill>
                  <a:schemeClr val="tx1"/>
                </a:solidFill>
                <a:effectLst/>
                <a:latin typeface="+mn-lt"/>
                <a:ea typeface="+mn-ea"/>
                <a:cs typeface="+mn-cs"/>
              </a:rPr>
              <a:t>57.0</a:t>
            </a:r>
            <a:r>
              <a:rPr lang="en-GB" dirty="0" smtClean="0"/>
              <a:t> </a:t>
            </a:r>
            <a:r>
              <a:rPr lang="en-GB" sz="1200" b="1" i="0" u="none" strike="noStrike" kern="1200" dirty="0" smtClean="0">
                <a:solidFill>
                  <a:schemeClr val="tx1"/>
                </a:solidFill>
                <a:effectLst/>
                <a:latin typeface="+mn-lt"/>
                <a:ea typeface="+mn-ea"/>
                <a:cs typeface="+mn-cs"/>
              </a:rPr>
              <a:t>62.7</a:t>
            </a:r>
            <a:r>
              <a:rPr lang="en-GB" dirty="0" smtClean="0"/>
              <a:t> </a:t>
            </a:r>
            <a:r>
              <a:rPr lang="en-GB" sz="1200" b="1" i="0" u="none" strike="noStrike" kern="1200" dirty="0" smtClean="0">
                <a:solidFill>
                  <a:schemeClr val="tx1"/>
                </a:solidFill>
                <a:effectLst/>
                <a:latin typeface="+mn-lt"/>
                <a:ea typeface="+mn-ea"/>
                <a:cs typeface="+mn-cs"/>
              </a:rPr>
              <a:t> </a:t>
            </a:r>
            <a:r>
              <a:rPr lang="en-GB" dirty="0" smtClean="0"/>
              <a:t> </a:t>
            </a:r>
            <a:r>
              <a:rPr lang="en-GB" sz="1200" b="1" i="0" u="none" strike="noStrike" kern="1200" dirty="0" smtClean="0">
                <a:solidFill>
                  <a:schemeClr val="tx1"/>
                </a:solidFill>
                <a:effectLst/>
                <a:latin typeface="+mn-lt"/>
                <a:ea typeface="+mn-ea"/>
                <a:cs typeface="+mn-cs"/>
              </a:rPr>
              <a:t>North East London</a:t>
            </a:r>
            <a:r>
              <a:rPr lang="en-GB" dirty="0" smtClean="0"/>
              <a:t> </a:t>
            </a:r>
            <a:r>
              <a:rPr lang="en-GB" sz="1200" b="0" i="0" u="none" strike="noStrike" kern="1200" dirty="0" smtClean="0">
                <a:solidFill>
                  <a:schemeClr val="tx1"/>
                </a:solidFill>
                <a:effectLst/>
                <a:latin typeface="+mn-lt"/>
                <a:ea typeface="+mn-ea"/>
                <a:cs typeface="+mn-cs"/>
              </a:rPr>
              <a:t>3,253</a:t>
            </a:r>
            <a:r>
              <a:rPr lang="en-GB" dirty="0" smtClean="0"/>
              <a:t> </a:t>
            </a:r>
            <a:r>
              <a:rPr lang="en-GB" sz="1200" b="0" i="0" u="none" strike="noStrike" kern="1200" dirty="0" smtClean="0">
                <a:solidFill>
                  <a:schemeClr val="tx1"/>
                </a:solidFill>
                <a:effectLst/>
                <a:latin typeface="+mn-lt"/>
                <a:ea typeface="+mn-ea"/>
                <a:cs typeface="+mn-cs"/>
              </a:rPr>
              <a:t>One </a:t>
            </a:r>
            <a:r>
              <a:rPr lang="en-GB" dirty="0" smtClean="0"/>
              <a:t> </a:t>
            </a:r>
            <a:r>
              <a:rPr lang="en-GB" sz="1200" b="1" i="0" u="none" strike="noStrike" kern="1200" dirty="0" smtClean="0">
                <a:solidFill>
                  <a:schemeClr val="tx1"/>
                </a:solidFill>
                <a:effectLst/>
                <a:latin typeface="+mn-lt"/>
                <a:ea typeface="+mn-ea"/>
                <a:cs typeface="+mn-cs"/>
              </a:rPr>
              <a:t>76.0</a:t>
            </a:r>
            <a:r>
              <a:rPr lang="en-GB" dirty="0" smtClean="0"/>
              <a:t> </a:t>
            </a:r>
            <a:r>
              <a:rPr lang="en-GB" sz="1200" b="1" i="0" u="none" strike="noStrike" kern="1200" dirty="0" smtClean="0">
                <a:solidFill>
                  <a:schemeClr val="tx1"/>
                </a:solidFill>
                <a:effectLst/>
                <a:latin typeface="+mn-lt"/>
                <a:ea typeface="+mn-ea"/>
                <a:cs typeface="+mn-cs"/>
              </a:rPr>
              <a:t>74.5</a:t>
            </a:r>
            <a:r>
              <a:rPr lang="en-GB" dirty="0" smtClean="0"/>
              <a:t> </a:t>
            </a:r>
            <a:r>
              <a:rPr lang="en-GB" sz="1200" b="1" i="0" u="none" strike="noStrike" kern="1200" dirty="0" smtClean="0">
                <a:solidFill>
                  <a:schemeClr val="tx1"/>
                </a:solidFill>
                <a:effectLst/>
                <a:latin typeface="+mn-lt"/>
                <a:ea typeface="+mn-ea"/>
                <a:cs typeface="+mn-cs"/>
              </a:rPr>
              <a:t>77.6</a:t>
            </a:r>
            <a:r>
              <a:rPr lang="en-GB" dirty="0" smtClean="0"/>
              <a:t> </a:t>
            </a:r>
            <a:r>
              <a:rPr lang="en-GB" sz="1200" b="1" i="0" u="none" strike="noStrike" kern="1200" dirty="0" smtClean="0">
                <a:solidFill>
                  <a:schemeClr val="tx1"/>
                </a:solidFill>
                <a:effectLst/>
                <a:latin typeface="+mn-lt"/>
                <a:ea typeface="+mn-ea"/>
                <a:cs typeface="+mn-cs"/>
              </a:rPr>
              <a:t> </a:t>
            </a:r>
            <a:r>
              <a:rPr lang="en-GB" dirty="0" smtClean="0"/>
              <a:t> </a:t>
            </a:r>
            <a:r>
              <a:rPr lang="en-GB" sz="1200" b="1"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Five</a:t>
            </a:r>
            <a:r>
              <a:rPr lang="en-GB" dirty="0" smtClean="0"/>
              <a:t> </a:t>
            </a:r>
            <a:r>
              <a:rPr lang="en-GB" sz="1200" b="1" i="0" u="none" strike="noStrike" kern="1200" dirty="0" smtClean="0">
                <a:solidFill>
                  <a:schemeClr val="tx1"/>
                </a:solidFill>
                <a:effectLst/>
                <a:latin typeface="+mn-lt"/>
                <a:ea typeface="+mn-ea"/>
                <a:cs typeface="+mn-cs"/>
              </a:rPr>
              <a:t>56.9</a:t>
            </a:r>
            <a:r>
              <a:rPr lang="en-GB" dirty="0" smtClean="0"/>
              <a:t> </a:t>
            </a:r>
            <a:r>
              <a:rPr lang="en-GB" sz="1200" b="1" i="0" u="none" strike="noStrike" kern="1200" dirty="0" smtClean="0">
                <a:solidFill>
                  <a:schemeClr val="tx1"/>
                </a:solidFill>
                <a:effectLst/>
                <a:latin typeface="+mn-lt"/>
                <a:ea typeface="+mn-ea"/>
                <a:cs typeface="+mn-cs"/>
              </a:rPr>
              <a:t>54.4</a:t>
            </a:r>
            <a:r>
              <a:rPr lang="en-GB" dirty="0" smtClean="0"/>
              <a:t> </a:t>
            </a:r>
            <a:r>
              <a:rPr lang="en-GB" sz="1200" b="1" i="0" u="none" strike="noStrike" kern="1200" dirty="0" smtClean="0">
                <a:solidFill>
                  <a:schemeClr val="tx1"/>
                </a:solidFill>
                <a:effectLst/>
                <a:latin typeface="+mn-lt"/>
                <a:ea typeface="+mn-ea"/>
                <a:cs typeface="+mn-cs"/>
              </a:rPr>
              <a:t>59.6</a:t>
            </a:r>
            <a:r>
              <a:rPr lang="en-GB" dirty="0" smtClean="0"/>
              <a:t> </a:t>
            </a:r>
            <a:r>
              <a:rPr lang="en-GB" sz="1200" b="1" i="0" u="none" strike="noStrike" kern="1200" dirty="0" smtClean="0">
                <a:solidFill>
                  <a:schemeClr val="tx1"/>
                </a:solidFill>
                <a:effectLst/>
                <a:latin typeface="+mn-lt"/>
                <a:ea typeface="+mn-ea"/>
                <a:cs typeface="+mn-cs"/>
              </a:rPr>
              <a:t> </a:t>
            </a:r>
            <a:r>
              <a:rPr lang="en-GB" dirty="0" smtClean="0"/>
              <a:t> </a:t>
            </a:r>
            <a:r>
              <a:rPr lang="en-GB" sz="1200" b="1" i="0" u="none" strike="noStrike" kern="1200" dirty="0" smtClean="0">
                <a:solidFill>
                  <a:schemeClr val="tx1"/>
                </a:solidFill>
                <a:effectLst/>
                <a:latin typeface="+mn-lt"/>
                <a:ea typeface="+mn-ea"/>
                <a:cs typeface="+mn-cs"/>
              </a:rPr>
              <a:t>South East London</a:t>
            </a:r>
            <a:r>
              <a:rPr lang="en-GB" dirty="0" smtClean="0"/>
              <a:t> </a:t>
            </a:r>
            <a:r>
              <a:rPr lang="en-GB" sz="1200" b="0" i="0" u="none" strike="noStrike" kern="1200" dirty="0" smtClean="0">
                <a:solidFill>
                  <a:schemeClr val="tx1"/>
                </a:solidFill>
                <a:effectLst/>
                <a:latin typeface="+mn-lt"/>
                <a:ea typeface="+mn-ea"/>
                <a:cs typeface="+mn-cs"/>
              </a:rPr>
              <a:t>3,587</a:t>
            </a:r>
            <a:r>
              <a:rPr lang="en-GB" dirty="0" smtClean="0"/>
              <a:t> </a:t>
            </a:r>
            <a:r>
              <a:rPr lang="en-GB" sz="1200" b="0" i="0" u="none" strike="noStrike" kern="1200" dirty="0" smtClean="0">
                <a:solidFill>
                  <a:schemeClr val="tx1"/>
                </a:solidFill>
                <a:effectLst/>
                <a:latin typeface="+mn-lt"/>
                <a:ea typeface="+mn-ea"/>
                <a:cs typeface="+mn-cs"/>
              </a:rPr>
              <a:t>One </a:t>
            </a:r>
            <a:r>
              <a:rPr lang="en-GB" dirty="0" smtClean="0"/>
              <a:t> </a:t>
            </a:r>
            <a:r>
              <a:rPr lang="en-GB" sz="1200" b="1" i="0" u="none" strike="noStrike" kern="1200" dirty="0" smtClean="0">
                <a:solidFill>
                  <a:schemeClr val="tx1"/>
                </a:solidFill>
                <a:effectLst/>
                <a:latin typeface="+mn-lt"/>
                <a:ea typeface="+mn-ea"/>
                <a:cs typeface="+mn-cs"/>
              </a:rPr>
              <a:t>78.5</a:t>
            </a:r>
            <a:r>
              <a:rPr lang="en-GB" dirty="0" smtClean="0"/>
              <a:t> </a:t>
            </a:r>
            <a:r>
              <a:rPr lang="en-GB" sz="1200" b="1" i="0" u="none" strike="noStrike" kern="1200" dirty="0" smtClean="0">
                <a:solidFill>
                  <a:schemeClr val="tx1"/>
                </a:solidFill>
                <a:effectLst/>
                <a:latin typeface="+mn-lt"/>
                <a:ea typeface="+mn-ea"/>
                <a:cs typeface="+mn-cs"/>
              </a:rPr>
              <a:t>77.1</a:t>
            </a:r>
            <a:r>
              <a:rPr lang="en-GB" dirty="0" smtClean="0"/>
              <a:t> </a:t>
            </a:r>
            <a:r>
              <a:rPr lang="en-GB" sz="1200" b="1" i="0" u="none" strike="noStrike" kern="1200" dirty="0" smtClean="0">
                <a:solidFill>
                  <a:schemeClr val="tx1"/>
                </a:solidFill>
                <a:effectLst/>
                <a:latin typeface="+mn-lt"/>
                <a:ea typeface="+mn-ea"/>
                <a:cs typeface="+mn-cs"/>
              </a:rPr>
              <a:t>79.9</a:t>
            </a:r>
            <a:r>
              <a:rPr lang="en-GB" dirty="0" smtClean="0"/>
              <a:t> </a:t>
            </a:r>
            <a:r>
              <a:rPr lang="en-GB" sz="1200" b="1" i="0" u="none" strike="noStrike" kern="1200" dirty="0" smtClean="0">
                <a:solidFill>
                  <a:schemeClr val="tx1"/>
                </a:solidFill>
                <a:effectLst/>
                <a:latin typeface="+mn-lt"/>
                <a:ea typeface="+mn-ea"/>
                <a:cs typeface="+mn-cs"/>
              </a:rPr>
              <a:t> </a:t>
            </a:r>
            <a:r>
              <a:rPr lang="en-GB" dirty="0" smtClean="0"/>
              <a:t> </a:t>
            </a:r>
            <a:r>
              <a:rPr lang="en-GB" sz="1200" b="1"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Five</a:t>
            </a:r>
            <a:r>
              <a:rPr lang="en-GB" dirty="0" smtClean="0"/>
              <a:t> </a:t>
            </a:r>
            <a:r>
              <a:rPr lang="en-GB" sz="1200" b="1" i="0" u="none" strike="noStrike" kern="1200" dirty="0" smtClean="0">
                <a:solidFill>
                  <a:schemeClr val="tx1"/>
                </a:solidFill>
                <a:effectLst/>
                <a:latin typeface="+mn-lt"/>
                <a:ea typeface="+mn-ea"/>
                <a:cs typeface="+mn-cs"/>
              </a:rPr>
              <a:t>57.3</a:t>
            </a:r>
            <a:r>
              <a:rPr lang="en-GB" dirty="0" smtClean="0"/>
              <a:t> </a:t>
            </a:r>
            <a:r>
              <a:rPr lang="en-GB" sz="1200" b="1" i="0" u="none" strike="noStrike" kern="1200" dirty="0" smtClean="0">
                <a:solidFill>
                  <a:schemeClr val="tx1"/>
                </a:solidFill>
                <a:effectLst/>
                <a:latin typeface="+mn-lt"/>
                <a:ea typeface="+mn-ea"/>
                <a:cs typeface="+mn-cs"/>
              </a:rPr>
              <a:t>54.6</a:t>
            </a:r>
            <a:r>
              <a:rPr lang="en-GB" dirty="0" smtClean="0"/>
              <a:t> </a:t>
            </a:r>
            <a:r>
              <a:rPr lang="en-GB" sz="1200" b="1" i="0" u="none" strike="noStrike" kern="1200" dirty="0" smtClean="0">
                <a:solidFill>
                  <a:schemeClr val="tx1"/>
                </a:solidFill>
                <a:effectLst/>
                <a:latin typeface="+mn-lt"/>
                <a:ea typeface="+mn-ea"/>
                <a:cs typeface="+mn-cs"/>
              </a:rPr>
              <a:t>60.0</a:t>
            </a:r>
            <a:r>
              <a:rPr lang="en-GB" dirty="0" smtClean="0"/>
              <a:t> </a:t>
            </a:r>
            <a:r>
              <a:rPr lang="en-GB" sz="1200" b="1" i="0" u="none" strike="noStrike" kern="1200" dirty="0" smtClean="0">
                <a:solidFill>
                  <a:schemeClr val="tx1"/>
                </a:solidFill>
                <a:effectLst/>
                <a:latin typeface="+mn-lt"/>
                <a:ea typeface="+mn-ea"/>
                <a:cs typeface="+mn-cs"/>
              </a:rPr>
              <a:t> </a:t>
            </a:r>
            <a:r>
              <a:rPr lang="en-GB" dirty="0" smtClean="0"/>
              <a:t> </a:t>
            </a:r>
            <a:r>
              <a:rPr lang="en-GB" sz="1200" b="1" i="0" u="none" strike="noStrike" kern="1200" dirty="0" smtClean="0">
                <a:solidFill>
                  <a:schemeClr val="tx1"/>
                </a:solidFill>
                <a:effectLst/>
                <a:latin typeface="+mn-lt"/>
                <a:ea typeface="+mn-ea"/>
                <a:cs typeface="+mn-cs"/>
              </a:rPr>
              <a:t>South West London</a:t>
            </a:r>
            <a:r>
              <a:rPr lang="en-GB" dirty="0" smtClean="0"/>
              <a:t> </a:t>
            </a:r>
            <a:r>
              <a:rPr lang="en-GB" sz="1200" b="0" i="0" u="none" strike="noStrike" kern="1200" dirty="0" smtClean="0">
                <a:solidFill>
                  <a:schemeClr val="tx1"/>
                </a:solidFill>
                <a:effectLst/>
                <a:latin typeface="+mn-lt"/>
                <a:ea typeface="+mn-ea"/>
                <a:cs typeface="+mn-cs"/>
              </a:rPr>
              <a:t>3,268</a:t>
            </a:r>
            <a:r>
              <a:rPr lang="en-GB" dirty="0" smtClean="0"/>
              <a:t> </a:t>
            </a:r>
            <a:r>
              <a:rPr lang="en-GB" sz="1200" b="0" i="0" u="none" strike="noStrike" kern="1200" dirty="0" smtClean="0">
                <a:solidFill>
                  <a:schemeClr val="tx1"/>
                </a:solidFill>
                <a:effectLst/>
                <a:latin typeface="+mn-lt"/>
                <a:ea typeface="+mn-ea"/>
                <a:cs typeface="+mn-cs"/>
              </a:rPr>
              <a:t>One </a:t>
            </a:r>
            <a:r>
              <a:rPr lang="en-GB" dirty="0" smtClean="0"/>
              <a:t> </a:t>
            </a:r>
            <a:r>
              <a:rPr lang="en-GB" sz="1200" b="1" i="0" u="none" strike="noStrike" kern="1200" dirty="0" smtClean="0">
                <a:solidFill>
                  <a:schemeClr val="tx1"/>
                </a:solidFill>
                <a:effectLst/>
                <a:latin typeface="+mn-lt"/>
                <a:ea typeface="+mn-ea"/>
                <a:cs typeface="+mn-cs"/>
              </a:rPr>
              <a:t>80.8</a:t>
            </a:r>
            <a:r>
              <a:rPr lang="en-GB" dirty="0" smtClean="0"/>
              <a:t> </a:t>
            </a:r>
            <a:r>
              <a:rPr lang="en-GB" sz="1200" b="1" i="0" u="none" strike="noStrike" kern="1200" dirty="0" smtClean="0">
                <a:solidFill>
                  <a:schemeClr val="tx1"/>
                </a:solidFill>
                <a:effectLst/>
                <a:latin typeface="+mn-lt"/>
                <a:ea typeface="+mn-ea"/>
                <a:cs typeface="+mn-cs"/>
              </a:rPr>
              <a:t>79.5</a:t>
            </a:r>
            <a:r>
              <a:rPr lang="en-GB" dirty="0" smtClean="0"/>
              <a:t> </a:t>
            </a:r>
            <a:r>
              <a:rPr lang="en-GB" sz="1200" b="1" i="0" u="none" strike="noStrike" kern="1200" dirty="0" smtClean="0">
                <a:solidFill>
                  <a:schemeClr val="tx1"/>
                </a:solidFill>
                <a:effectLst/>
                <a:latin typeface="+mn-lt"/>
                <a:ea typeface="+mn-ea"/>
                <a:cs typeface="+mn-cs"/>
              </a:rPr>
              <a:t>82.3</a:t>
            </a:r>
            <a:r>
              <a:rPr lang="en-GB" dirty="0" smtClean="0"/>
              <a:t> </a:t>
            </a:r>
            <a:r>
              <a:rPr lang="en-GB" sz="1200" b="1" i="0" u="none" strike="noStrike" kern="1200" dirty="0" smtClean="0">
                <a:solidFill>
                  <a:schemeClr val="tx1"/>
                </a:solidFill>
                <a:effectLst/>
                <a:latin typeface="+mn-lt"/>
                <a:ea typeface="+mn-ea"/>
                <a:cs typeface="+mn-cs"/>
              </a:rPr>
              <a:t> </a:t>
            </a:r>
            <a:r>
              <a:rPr lang="en-GB" dirty="0" smtClean="0"/>
              <a:t> </a:t>
            </a:r>
            <a:r>
              <a:rPr lang="en-GB" sz="1200" b="1"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Five</a:t>
            </a:r>
            <a:r>
              <a:rPr lang="en-GB" dirty="0" smtClean="0"/>
              <a:t> </a:t>
            </a:r>
            <a:r>
              <a:rPr lang="en-GB" sz="1200" b="1" i="0" u="none" strike="noStrike" kern="1200" dirty="0" smtClean="0">
                <a:solidFill>
                  <a:schemeClr val="tx1"/>
                </a:solidFill>
                <a:effectLst/>
                <a:latin typeface="+mn-lt"/>
                <a:ea typeface="+mn-ea"/>
                <a:cs typeface="+mn-cs"/>
              </a:rPr>
              <a:t>60.5</a:t>
            </a:r>
            <a:r>
              <a:rPr lang="en-GB" dirty="0" smtClean="0"/>
              <a:t> </a:t>
            </a:r>
            <a:r>
              <a:rPr lang="en-GB" sz="1200" b="1" i="0" u="none" strike="noStrike" kern="1200" dirty="0" smtClean="0">
                <a:solidFill>
                  <a:schemeClr val="tx1"/>
                </a:solidFill>
                <a:effectLst/>
                <a:latin typeface="+mn-lt"/>
                <a:ea typeface="+mn-ea"/>
                <a:cs typeface="+mn-cs"/>
              </a:rPr>
              <a:t>57.9</a:t>
            </a:r>
            <a:r>
              <a:rPr lang="en-GB" dirty="0" smtClean="0"/>
              <a:t> </a:t>
            </a:r>
            <a:r>
              <a:rPr lang="en-GB" sz="1200" b="1" i="0" u="none" strike="noStrike" kern="1200" dirty="0" smtClean="0">
                <a:solidFill>
                  <a:schemeClr val="tx1"/>
                </a:solidFill>
                <a:effectLst/>
                <a:latin typeface="+mn-lt"/>
                <a:ea typeface="+mn-ea"/>
                <a:cs typeface="+mn-cs"/>
              </a:rPr>
              <a:t>63.3</a:t>
            </a:r>
            <a:r>
              <a:rPr lang="en-GB" dirty="0" smtClean="0"/>
              <a:t> </a:t>
            </a:r>
            <a:r>
              <a:rPr lang="en-GB" sz="1200" b="1" i="0" u="none" strike="noStrike" kern="1200" dirty="0" smtClean="0">
                <a:solidFill>
                  <a:schemeClr val="tx1"/>
                </a:solidFill>
                <a:effectLst/>
                <a:latin typeface="+mn-lt"/>
                <a:ea typeface="+mn-ea"/>
                <a:cs typeface="+mn-cs"/>
              </a:rPr>
              <a:t> </a:t>
            </a:r>
            <a:r>
              <a:rPr lang="en-GB" dirty="0" smtClean="0"/>
              <a:t> </a:t>
            </a:r>
            <a:r>
              <a:rPr lang="en-GB" sz="1200" b="1" i="0" u="none" strike="noStrike" kern="1200" dirty="0" smtClean="0">
                <a:solidFill>
                  <a:schemeClr val="tx1"/>
                </a:solidFill>
                <a:effectLst/>
                <a:latin typeface="+mn-lt"/>
                <a:ea typeface="+mn-ea"/>
                <a:cs typeface="+mn-cs"/>
              </a:rPr>
              <a:t>London</a:t>
            </a:r>
            <a:r>
              <a:rPr lang="en-GB" dirty="0" smtClean="0"/>
              <a:t> </a:t>
            </a:r>
            <a:r>
              <a:rPr lang="en-GB" sz="1200" b="0" i="0" u="none" strike="noStrike" kern="1200" dirty="0" smtClean="0">
                <a:solidFill>
                  <a:schemeClr val="tx1"/>
                </a:solidFill>
                <a:effectLst/>
                <a:latin typeface="+mn-lt"/>
                <a:ea typeface="+mn-ea"/>
                <a:cs typeface="+mn-cs"/>
              </a:rPr>
              <a:t>16,539</a:t>
            </a:r>
            <a:r>
              <a:rPr lang="en-GB" dirty="0" smtClean="0"/>
              <a:t> </a:t>
            </a:r>
            <a:r>
              <a:rPr lang="en-GB" sz="1200" b="0" i="0" u="none" strike="noStrike" kern="1200" dirty="0" smtClean="0">
                <a:solidFill>
                  <a:schemeClr val="tx1"/>
                </a:solidFill>
                <a:effectLst/>
                <a:latin typeface="+mn-lt"/>
                <a:ea typeface="+mn-ea"/>
                <a:cs typeface="+mn-cs"/>
              </a:rPr>
              <a:t>One </a:t>
            </a:r>
            <a:r>
              <a:rPr lang="en-GB" dirty="0" smtClean="0"/>
              <a:t> </a:t>
            </a:r>
            <a:r>
              <a:rPr lang="en-GB" sz="1200" b="1" i="0" u="none" strike="noStrike" kern="1200" dirty="0" smtClean="0">
                <a:solidFill>
                  <a:schemeClr val="tx1"/>
                </a:solidFill>
                <a:effectLst/>
                <a:latin typeface="+mn-lt"/>
                <a:ea typeface="+mn-ea"/>
                <a:cs typeface="+mn-cs"/>
              </a:rPr>
              <a:t>78.9</a:t>
            </a:r>
            <a:r>
              <a:rPr lang="en-GB" dirty="0" smtClean="0"/>
              <a:t> </a:t>
            </a:r>
            <a:r>
              <a:rPr lang="en-GB" sz="1200" b="1" i="0" u="none" strike="noStrike" kern="1200" dirty="0" smtClean="0">
                <a:solidFill>
                  <a:schemeClr val="tx1"/>
                </a:solidFill>
                <a:effectLst/>
                <a:latin typeface="+mn-lt"/>
                <a:ea typeface="+mn-ea"/>
                <a:cs typeface="+mn-cs"/>
              </a:rPr>
              <a:t>78.3</a:t>
            </a:r>
            <a:r>
              <a:rPr lang="en-GB" dirty="0" smtClean="0"/>
              <a:t> </a:t>
            </a:r>
            <a:r>
              <a:rPr lang="en-GB" sz="1200" b="1" i="0" u="none" strike="noStrike" kern="1200" dirty="0" smtClean="0">
                <a:solidFill>
                  <a:schemeClr val="tx1"/>
                </a:solidFill>
                <a:effectLst/>
                <a:latin typeface="+mn-lt"/>
                <a:ea typeface="+mn-ea"/>
                <a:cs typeface="+mn-cs"/>
              </a:rPr>
              <a:t>79.6</a:t>
            </a:r>
            <a:r>
              <a:rPr lang="en-GB" dirty="0" smtClean="0"/>
              <a:t> </a:t>
            </a:r>
            <a:r>
              <a:rPr lang="en-GB" sz="1200" b="1" i="0" u="none" strike="noStrike" kern="1200" dirty="0" smtClean="0">
                <a:solidFill>
                  <a:schemeClr val="tx1"/>
                </a:solidFill>
                <a:effectLst/>
                <a:latin typeface="+mn-lt"/>
                <a:ea typeface="+mn-ea"/>
                <a:cs typeface="+mn-cs"/>
              </a:rPr>
              <a:t> </a:t>
            </a:r>
            <a:r>
              <a:rPr lang="en-GB" dirty="0" smtClean="0"/>
              <a:t> </a:t>
            </a:r>
            <a:r>
              <a:rPr lang="en-GB" sz="1200" b="1"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Five</a:t>
            </a:r>
            <a:r>
              <a:rPr lang="en-GB" dirty="0" smtClean="0"/>
              <a:t> </a:t>
            </a:r>
            <a:r>
              <a:rPr lang="en-GB" sz="1200" b="1" i="0" u="none" strike="noStrike" kern="1200" dirty="0" smtClean="0">
                <a:solidFill>
                  <a:schemeClr val="tx1"/>
                </a:solidFill>
                <a:effectLst/>
                <a:latin typeface="+mn-lt"/>
                <a:ea typeface="+mn-ea"/>
                <a:cs typeface="+mn-cs"/>
              </a:rPr>
              <a:t>59.8</a:t>
            </a:r>
            <a:r>
              <a:rPr lang="en-GB" dirty="0" smtClean="0"/>
              <a:t> </a:t>
            </a:r>
            <a:r>
              <a:rPr lang="en-GB" sz="1200" b="1" i="0" u="none" strike="noStrike" kern="1200" dirty="0" smtClean="0">
                <a:solidFill>
                  <a:schemeClr val="tx1"/>
                </a:solidFill>
                <a:effectLst/>
                <a:latin typeface="+mn-lt"/>
                <a:ea typeface="+mn-ea"/>
                <a:cs typeface="+mn-cs"/>
              </a:rPr>
              <a:t>58.7</a:t>
            </a:r>
            <a:r>
              <a:rPr lang="en-GB" dirty="0" smtClean="0"/>
              <a:t> </a:t>
            </a:r>
            <a:r>
              <a:rPr lang="en-GB" sz="1200" b="1" i="0" u="none" strike="noStrike" kern="1200" dirty="0" smtClean="0">
                <a:solidFill>
                  <a:schemeClr val="tx1"/>
                </a:solidFill>
                <a:effectLst/>
                <a:latin typeface="+mn-lt"/>
                <a:ea typeface="+mn-ea"/>
                <a:cs typeface="+mn-cs"/>
              </a:rPr>
              <a:t>61.0</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r>
              <a:rPr lang="en-GB" sz="1200" b="1" i="0" u="none" strike="noStrike" kern="1200" dirty="0" smtClean="0">
                <a:solidFill>
                  <a:schemeClr val="tx1"/>
                </a:solidFill>
                <a:effectLst/>
                <a:latin typeface="+mn-lt"/>
                <a:ea typeface="+mn-ea"/>
                <a:cs typeface="+mn-cs"/>
              </a:rPr>
              <a:t>England </a:t>
            </a:r>
            <a:r>
              <a:rPr lang="en-GB" dirty="0" smtClean="0"/>
              <a:t> </a:t>
            </a:r>
            <a:r>
              <a:rPr lang="en-GB" sz="1200" b="0" i="0" u="none" strike="noStrike" kern="1200" dirty="0" smtClean="0">
                <a:solidFill>
                  <a:schemeClr val="tx1"/>
                </a:solidFill>
                <a:effectLst/>
                <a:latin typeface="+mn-lt"/>
                <a:ea typeface="+mn-ea"/>
                <a:cs typeface="+mn-cs"/>
              </a:rPr>
              <a:t>164,980</a:t>
            </a:r>
            <a:r>
              <a:rPr lang="en-GB" dirty="0" smtClean="0"/>
              <a:t> </a:t>
            </a:r>
            <a:r>
              <a:rPr lang="en-GB" sz="1200" b="0" i="0" u="none" strike="noStrike" kern="1200" dirty="0" smtClean="0">
                <a:solidFill>
                  <a:schemeClr val="tx1"/>
                </a:solidFill>
                <a:effectLst/>
                <a:latin typeface="+mn-lt"/>
                <a:ea typeface="+mn-ea"/>
                <a:cs typeface="+mn-cs"/>
              </a:rPr>
              <a:t>One </a:t>
            </a:r>
            <a:r>
              <a:rPr lang="en-GB" dirty="0" smtClean="0"/>
              <a:t> </a:t>
            </a:r>
            <a:r>
              <a:rPr lang="en-GB" sz="1200" b="1" i="0" u="none" strike="noStrike" kern="1200" dirty="0" smtClean="0">
                <a:solidFill>
                  <a:schemeClr val="tx1"/>
                </a:solidFill>
                <a:effectLst/>
                <a:latin typeface="+mn-lt"/>
                <a:ea typeface="+mn-ea"/>
                <a:cs typeface="+mn-cs"/>
              </a:rPr>
              <a:t>78.4</a:t>
            </a:r>
            <a:r>
              <a:rPr lang="en-GB" dirty="0" smtClean="0"/>
              <a:t> </a:t>
            </a:r>
            <a:r>
              <a:rPr lang="en-GB" sz="1200" b="1" i="0" u="none" strike="noStrike" kern="1200" dirty="0" smtClean="0">
                <a:solidFill>
                  <a:schemeClr val="tx1"/>
                </a:solidFill>
                <a:effectLst/>
                <a:latin typeface="+mn-lt"/>
                <a:ea typeface="+mn-ea"/>
                <a:cs typeface="+mn-cs"/>
              </a:rPr>
              <a:t>78.2</a:t>
            </a:r>
            <a:r>
              <a:rPr lang="en-GB" dirty="0" smtClean="0"/>
              <a:t> </a:t>
            </a:r>
            <a:r>
              <a:rPr lang="en-GB" sz="1200" b="1" i="0" u="none" strike="noStrike" kern="1200" dirty="0" smtClean="0">
                <a:solidFill>
                  <a:schemeClr val="tx1"/>
                </a:solidFill>
                <a:effectLst/>
                <a:latin typeface="+mn-lt"/>
                <a:ea typeface="+mn-ea"/>
                <a:cs typeface="+mn-cs"/>
              </a:rPr>
              <a:t>78.6</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 </a:t>
            </a:r>
            <a:r>
              <a:rPr lang="en-GB" dirty="0" smtClean="0"/>
              <a:t> </a:t>
            </a:r>
            <a:r>
              <a:rPr lang="en-GB" sz="1200" b="0" i="0" u="none" strike="noStrike" kern="1200" dirty="0" smtClean="0">
                <a:solidFill>
                  <a:schemeClr val="tx1"/>
                </a:solidFill>
                <a:effectLst/>
                <a:latin typeface="+mn-lt"/>
                <a:ea typeface="+mn-ea"/>
                <a:cs typeface="+mn-cs"/>
              </a:rPr>
              <a:t>Five</a:t>
            </a:r>
            <a:r>
              <a:rPr lang="en-GB" dirty="0" smtClean="0"/>
              <a:t> </a:t>
            </a:r>
            <a:r>
              <a:rPr lang="en-GB" sz="1200" b="1" i="0" u="none" strike="noStrike" kern="1200" dirty="0" smtClean="0">
                <a:solidFill>
                  <a:schemeClr val="tx1"/>
                </a:solidFill>
                <a:effectLst/>
                <a:latin typeface="+mn-lt"/>
                <a:ea typeface="+mn-ea"/>
                <a:cs typeface="+mn-cs"/>
              </a:rPr>
              <a:t>60.5</a:t>
            </a:r>
            <a:r>
              <a:rPr lang="en-GB" dirty="0" smtClean="0"/>
              <a:t> </a:t>
            </a:r>
            <a:r>
              <a:rPr lang="en-GB" sz="1200" b="1" i="0" u="none" strike="noStrike" kern="1200" dirty="0" smtClean="0">
                <a:solidFill>
                  <a:schemeClr val="tx1"/>
                </a:solidFill>
                <a:effectLst/>
                <a:latin typeface="+mn-lt"/>
                <a:ea typeface="+mn-ea"/>
                <a:cs typeface="+mn-cs"/>
              </a:rPr>
              <a:t>60.1</a:t>
            </a:r>
            <a:r>
              <a:rPr lang="en-GB" dirty="0" smtClean="0"/>
              <a:t> </a:t>
            </a:r>
            <a:r>
              <a:rPr lang="en-GB" sz="1200" b="1" i="0" u="none" strike="noStrike" kern="1200" dirty="0" smtClean="0">
                <a:solidFill>
                  <a:schemeClr val="tx1"/>
                </a:solidFill>
                <a:effectLst/>
                <a:latin typeface="+mn-lt"/>
                <a:ea typeface="+mn-ea"/>
                <a:cs typeface="+mn-cs"/>
              </a:rPr>
              <a:t>60.9</a:t>
            </a:r>
            <a:r>
              <a:rPr lang="en-GB" dirty="0" smtClean="0"/>
              <a:t> </a:t>
            </a:r>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18</a:t>
            </a:fld>
            <a:endParaRPr lang="en-GB" dirty="0"/>
          </a:p>
        </p:txBody>
      </p:sp>
    </p:spTree>
    <p:extLst>
      <p:ext uri="{BB962C8B-B14F-4D97-AF65-F5344CB8AC3E}">
        <p14:creationId xmlns:p14="http://schemas.microsoft.com/office/powerpoint/2010/main" val="2184265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Noted</a:t>
            </a:r>
            <a:r>
              <a:rPr lang="en-GB" baseline="0" dirty="0" smtClean="0"/>
              <a:t> interim findings May 2019 of the Sir Mike Richards Independent Review of National Cancer Screening Programmes in England ref 000544</a:t>
            </a:r>
            <a:endParaRPr lang="en-GB" dirty="0"/>
          </a:p>
        </p:txBody>
      </p:sp>
      <p:sp>
        <p:nvSpPr>
          <p:cNvPr id="4" name="Slide Number Placeholder 3"/>
          <p:cNvSpPr>
            <a:spLocks noGrp="1"/>
          </p:cNvSpPr>
          <p:nvPr>
            <p:ph type="sldNum" sz="quarter" idx="10"/>
          </p:nvPr>
        </p:nvSpPr>
        <p:spPr/>
        <p:txBody>
          <a:bodyPr/>
          <a:lstStyle/>
          <a:p>
            <a:fld id="{5EF00A87-77B9-4372-8F89-E17ACE83D287}" type="slidenum">
              <a:rPr lang="en-GB" smtClean="0"/>
              <a:t>20</a:t>
            </a:fld>
            <a:endParaRPr lang="en-GB" dirty="0"/>
          </a:p>
        </p:txBody>
      </p:sp>
    </p:spTree>
    <p:extLst>
      <p:ext uri="{BB962C8B-B14F-4D97-AF65-F5344CB8AC3E}">
        <p14:creationId xmlns:p14="http://schemas.microsoft.com/office/powerpoint/2010/main" val="2932418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251520" y="1780721"/>
            <a:ext cx="8241688" cy="1647510"/>
          </a:xfrm>
          <a:prstGeom prst="rect">
            <a:avLst/>
          </a:prstGeom>
          <a:noFill/>
        </p:spPr>
        <p:txBody>
          <a:bodyPr lIns="0" tIns="0" rIns="0" bIns="0">
            <a:normAutofit/>
          </a:bodyPr>
          <a:lstStyle>
            <a:lvl1pPr algn="l">
              <a:defRPr sz="3600" baseline="0">
                <a:solidFill>
                  <a:srgbClr val="0072C6"/>
                </a:solidFill>
              </a:defRPr>
            </a:lvl1pPr>
          </a:lstStyle>
          <a:p>
            <a:r>
              <a:rPr lang="en-GB" dirty="0" smtClean="0"/>
              <a:t>Document Title</a:t>
            </a:r>
            <a:endParaRPr lang="en-GB" dirty="0"/>
          </a:p>
        </p:txBody>
      </p:sp>
      <p:sp>
        <p:nvSpPr>
          <p:cNvPr id="8" name="Text Placeholder 7"/>
          <p:cNvSpPr>
            <a:spLocks noGrp="1"/>
          </p:cNvSpPr>
          <p:nvPr>
            <p:ph type="body" sz="quarter" idx="10" hasCustomPrompt="1"/>
          </p:nvPr>
        </p:nvSpPr>
        <p:spPr>
          <a:xfrm>
            <a:off x="264046" y="3500239"/>
            <a:ext cx="7344815" cy="936873"/>
          </a:xfrm>
        </p:spPr>
        <p:txBody>
          <a:bodyPr>
            <a:normAutofit/>
          </a:bodyPr>
          <a:lstStyle>
            <a:lvl1pPr algn="l">
              <a:defRPr sz="2400" baseline="0">
                <a:solidFill>
                  <a:srgbClr val="0072C6"/>
                </a:solidFill>
                <a:latin typeface="+mn-lt"/>
              </a:defRPr>
            </a:lvl1pPr>
          </a:lstStyle>
          <a:p>
            <a:pPr lvl="0"/>
            <a:r>
              <a:rPr lang="en-GB" dirty="0" smtClean="0"/>
              <a:t>Subtitle </a:t>
            </a:r>
            <a:endParaRPr lang="en-GB" dirty="0"/>
          </a:p>
        </p:txBody>
      </p:sp>
      <p:sp>
        <p:nvSpPr>
          <p:cNvPr id="4" name="Slide Number Placeholder 3"/>
          <p:cNvSpPr>
            <a:spLocks noGrp="1"/>
          </p:cNvSpPr>
          <p:nvPr>
            <p:ph type="sldNum" sz="quarter" idx="11"/>
          </p:nvPr>
        </p:nvSpPr>
        <p:spPr/>
        <p:txBody>
          <a:bodyPr/>
          <a:lstStyle/>
          <a:p>
            <a:fld id="{8FC524A1-7B6A-464D-B8BC-8FE2E057339E}" type="slidenum">
              <a:rPr lang="en-GB" smtClean="0"/>
              <a:pPr/>
              <a:t>‹#›</a:t>
            </a:fld>
            <a:endParaRPr lang="en-GB" dirty="0"/>
          </a:p>
        </p:txBody>
      </p:sp>
      <p:sp>
        <p:nvSpPr>
          <p:cNvPr id="13" name="TextBox 12"/>
          <p:cNvSpPr txBox="1"/>
          <p:nvPr userDrawn="1"/>
        </p:nvSpPr>
        <p:spPr>
          <a:xfrm>
            <a:off x="146736" y="5085184"/>
            <a:ext cx="8313696" cy="307777"/>
          </a:xfrm>
          <a:prstGeom prst="rect">
            <a:avLst/>
          </a:prstGeom>
          <a:noFill/>
        </p:spPr>
        <p:txBody>
          <a:bodyPr wrap="square" lIns="72000" rtlCol="0">
            <a:spAutoFit/>
          </a:bodyPr>
          <a:lstStyle/>
          <a:p>
            <a:r>
              <a:rPr lang="en-US" sz="1400" i="0" dirty="0" smtClean="0">
                <a:solidFill>
                  <a:schemeClr val="accent5">
                    <a:lumMod val="60000"/>
                    <a:lumOff val="40000"/>
                  </a:schemeClr>
                </a:solidFill>
              </a:rPr>
              <a:t>Supported by and</a:t>
            </a:r>
            <a:r>
              <a:rPr lang="en-US" sz="1400" i="0" baseline="0" dirty="0" smtClean="0">
                <a:solidFill>
                  <a:schemeClr val="accent5">
                    <a:lumMod val="60000"/>
                    <a:lumOff val="40000"/>
                  </a:schemeClr>
                </a:solidFill>
              </a:rPr>
              <a:t> delivering for:</a:t>
            </a:r>
            <a:endParaRPr lang="en-US" sz="1400" i="0" dirty="0">
              <a:solidFill>
                <a:schemeClr val="accent5">
                  <a:lumMod val="60000"/>
                  <a:lumOff val="40000"/>
                </a:schemeClr>
              </a:solidFill>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96" y="-243408"/>
            <a:ext cx="9144000" cy="1780721"/>
          </a:xfrm>
          <a:prstGeom prst="rect">
            <a:avLst/>
          </a:prstGeom>
        </p:spPr>
      </p:pic>
      <p:sp>
        <p:nvSpPr>
          <p:cNvPr id="16" name="Rectangle 15"/>
          <p:cNvSpPr/>
          <p:nvPr userDrawn="1"/>
        </p:nvSpPr>
        <p:spPr>
          <a:xfrm>
            <a:off x="0" y="6381329"/>
            <a:ext cx="9144000" cy="47667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107504" y="6486755"/>
            <a:ext cx="8956724" cy="307777"/>
          </a:xfrm>
          <a:prstGeom prst="rect">
            <a:avLst/>
          </a:prstGeom>
          <a:noFill/>
        </p:spPr>
        <p:txBody>
          <a:bodyPr wrap="square" rtlCol="0">
            <a:spAutoFit/>
          </a:bodyPr>
          <a:lstStyle/>
          <a:p>
            <a:r>
              <a:rPr lang="en-US" sz="1400" b="1" dirty="0" smtClean="0">
                <a:solidFill>
                  <a:schemeClr val="bg1"/>
                </a:solidFill>
              </a:rPr>
              <a:t>London’s NHS organisations </a:t>
            </a:r>
            <a:r>
              <a:rPr lang="en-US" sz="1400" b="1" baseline="0" dirty="0" smtClean="0">
                <a:solidFill>
                  <a:schemeClr val="bg1"/>
                </a:solidFill>
              </a:rPr>
              <a:t>include all of London’s CCGs, </a:t>
            </a:r>
            <a:r>
              <a:rPr lang="en-US" sz="1400" b="1" baseline="0" smtClean="0">
                <a:solidFill>
                  <a:schemeClr val="bg1"/>
                </a:solidFill>
              </a:rPr>
              <a:t>NHS England and Health </a:t>
            </a:r>
            <a:r>
              <a:rPr lang="en-US" sz="1400" b="1" baseline="0" dirty="0" smtClean="0">
                <a:solidFill>
                  <a:schemeClr val="bg1"/>
                </a:solidFill>
              </a:rPr>
              <a:t>Education England </a:t>
            </a:r>
            <a:endParaRPr lang="en-US" sz="1400" b="1" dirty="0">
              <a:solidFill>
                <a:schemeClr val="bg1"/>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497488"/>
            <a:ext cx="1225161" cy="762279"/>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25238" t="39907" r="24588" b="34095"/>
          <a:stretch/>
        </p:blipFill>
        <p:spPr>
          <a:xfrm>
            <a:off x="6532474" y="5497487"/>
            <a:ext cx="2260396" cy="658233"/>
          </a:xfrm>
          <a:prstGeom prst="rect">
            <a:avLst/>
          </a:prstGeom>
        </p:spPr>
      </p:pic>
      <p:pic>
        <p:nvPicPr>
          <p:cNvPr id="15" name="Picture 14"/>
          <p:cNvPicPr>
            <a:picLocks noChangeAspect="1"/>
          </p:cNvPicPr>
          <p:nvPr userDrawn="1"/>
        </p:nvPicPr>
        <p:blipFill rotWithShape="1">
          <a:blip r:embed="rId5">
            <a:extLst>
              <a:ext uri="{28A0092B-C50C-407E-A947-70E740481C1C}">
                <a14:useLocalDpi xmlns:a14="http://schemas.microsoft.com/office/drawing/2010/main" val="0"/>
              </a:ext>
            </a:extLst>
          </a:blip>
          <a:srcRect t="24871" b="16201"/>
          <a:stretch/>
        </p:blipFill>
        <p:spPr>
          <a:xfrm>
            <a:off x="2427030" y="5596128"/>
            <a:ext cx="992842" cy="424282"/>
          </a:xfrm>
          <a:prstGeom prst="rect">
            <a:avLst/>
          </a:prstGeom>
        </p:spPr>
      </p:pic>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27984" y="5532964"/>
            <a:ext cx="1296144" cy="622756"/>
          </a:xfrm>
          <a:prstGeom prst="rect">
            <a:avLst/>
          </a:prstGeom>
        </p:spPr>
      </p:pic>
    </p:spTree>
    <p:extLst>
      <p:ext uri="{BB962C8B-B14F-4D97-AF65-F5344CB8AC3E}">
        <p14:creationId xmlns:p14="http://schemas.microsoft.com/office/powerpoint/2010/main" val="17981303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4584407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7495231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624665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E3248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58435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1160491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E3248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48765286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934132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5339754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A25BA0"/>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80878600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A25BA0"/>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3829037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7052437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rgbClr val="0072C6"/>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2"/>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7722120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194560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226024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33BBB1"/>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4595604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3542114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33BBB1"/>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2712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38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3355776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822602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chemeClr val="accent4"/>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4595604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354211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72C6"/>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9905316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chemeClr val="accent4"/>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27121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E324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50824" y="188912"/>
            <a:ext cx="1656879" cy="1152526"/>
          </a:xfrm>
          <a:prstGeom prst="rect">
            <a:avLst/>
          </a:prstGeom>
        </p:spPr>
        <p:txBody>
          <a:bodyPr wrap="square" lIns="0" tIns="0" rIns="0" bIns="0" anchor="ctr">
            <a:noAutofit/>
          </a:bodyPr>
          <a:lstStyle/>
          <a:p>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1852066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25B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250728370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33BB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Divider Slide </a:t>
            </a:r>
            <a:endParaRPr lang="en-GB" dirty="0"/>
          </a:p>
        </p:txBody>
      </p:sp>
      <p:sp>
        <p:nvSpPr>
          <p:cNvPr id="6" name="Rectangle 5"/>
          <p:cNvSpPr/>
          <p:nvPr userDrawn="1"/>
        </p:nvSpPr>
        <p:spPr>
          <a:xfrm>
            <a:off x="232916" y="188912"/>
            <a:ext cx="1674788" cy="1152526"/>
          </a:xfrm>
          <a:prstGeom prst="rect">
            <a:avLst/>
          </a:prstGeom>
        </p:spPr>
        <p:txBody>
          <a:bodyPr wrap="square" lIns="0" tIns="0" rIns="0" bIns="0" anchor="ctr">
            <a:noAutofit/>
          </a:bodyPr>
          <a:lstStyle/>
          <a:p>
            <a:endParaRPr lang="en-GB" sz="8800" dirty="0">
              <a:solidFill>
                <a:schemeClr val="bg1"/>
              </a:solidFill>
            </a:endParaRPr>
          </a:p>
        </p:txBody>
      </p:sp>
      <p:sp>
        <p:nvSpPr>
          <p:cNvPr id="7" name="TextBox 6"/>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8" name="Straight Connector 7"/>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51379395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51792" y="1660327"/>
            <a:ext cx="7848600" cy="576648"/>
          </a:xfrm>
        </p:spPr>
        <p:txBody>
          <a:bodyPr>
            <a:normAutofit/>
          </a:bodyPr>
          <a:lstStyle>
            <a:lvl1pPr>
              <a:defRPr sz="2400" b="1">
                <a:solidFill>
                  <a:srgbClr val="0072C6"/>
                </a:solidFill>
              </a:defRPr>
            </a:lvl1pPr>
          </a:lstStyle>
          <a:p>
            <a:pPr lvl="0"/>
            <a:r>
              <a:rPr lang="en-US" smtClean="0"/>
              <a:t>Click to edit Master text styles</a:t>
            </a:r>
          </a:p>
        </p:txBody>
      </p:sp>
      <p:sp>
        <p:nvSpPr>
          <p:cNvPr id="2" name="Slide Number Placeholder 1"/>
          <p:cNvSpPr>
            <a:spLocks noGrp="1"/>
          </p:cNvSpPr>
          <p:nvPr>
            <p:ph type="sldNum" sz="quarter" idx="12"/>
          </p:nvPr>
        </p:nvSpPr>
        <p:spPr/>
        <p:txBody>
          <a:bodyPr/>
          <a:lstStyle/>
          <a:p>
            <a:fld id="{8FC524A1-7B6A-464D-B8BC-8FE2E057339E}" type="slidenum">
              <a:rPr lang="en-GB" smtClean="0"/>
              <a:pPr/>
              <a:t>‹#›</a:t>
            </a:fld>
            <a:endParaRPr lang="en-GB" dirty="0"/>
          </a:p>
        </p:txBody>
      </p:sp>
      <p:sp>
        <p:nvSpPr>
          <p:cNvPr id="4" name="Content Placeholder 3"/>
          <p:cNvSpPr>
            <a:spLocks noGrp="1"/>
          </p:cNvSpPr>
          <p:nvPr>
            <p:ph sz="quarter" idx="13"/>
          </p:nvPr>
        </p:nvSpPr>
        <p:spPr>
          <a:xfrm>
            <a:off x="250825" y="2275200"/>
            <a:ext cx="8642350" cy="41061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44800"/>
            <a:ext cx="9144000" cy="1780721"/>
          </a:xfrm>
          <a:prstGeom prst="rect">
            <a:avLst/>
          </a:prstGeom>
        </p:spPr>
      </p:pic>
    </p:spTree>
    <p:extLst>
      <p:ext uri="{BB962C8B-B14F-4D97-AF65-F5344CB8AC3E}">
        <p14:creationId xmlns:p14="http://schemas.microsoft.com/office/powerpoint/2010/main" val="159389004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97CE3F3-EBB4-437C-A581-59D15CB87BD0}" type="datetime1">
              <a:rPr lang="en-GB" smtClean="0"/>
              <a:t>08/10/2019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94544897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5A3E840-9F0B-4F69-8782-5234AAE8D5C7}" type="datetime1">
              <a:rPr lang="en-GB" smtClean="0"/>
              <a:t>08/10/2019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392178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C21838-6BBB-4FFB-9082-D748CBF907A8}" type="datetime1">
              <a:rPr lang="en-GB" smtClean="0"/>
              <a:t>08/10/2019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22642666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688CD5A-C8E2-4C71-9869-6EF4A6093D57}" type="datetime1">
              <a:rPr lang="en-GB" smtClean="0"/>
              <a:t>08/10/2019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9985151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6DE76B3-FF96-4A06-95A6-F6F3A915B352}" type="datetime1">
              <a:rPr lang="en-GB" smtClean="0"/>
              <a:t>08/10/2019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08211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24891461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155AA8-43DF-4294-9E73-C0B01B27D179}" type="datetime1">
              <a:rPr lang="en-GB" smtClean="0"/>
              <a:t>08/10/2019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448021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71128-5038-4F48-BC46-ED73FA65AF26}" type="datetime1">
              <a:rPr lang="en-GB" smtClean="0"/>
              <a:t>08/10/2019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1546034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5F0E1A-5E12-400C-99E3-E37D997417B6}" type="datetime1">
              <a:rPr lang="en-GB" smtClean="0"/>
              <a:t>08/10/2019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389102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16741B-B925-42EB-8A4E-3B5273850402}" type="datetime1">
              <a:rPr lang="en-GB" smtClean="0"/>
              <a:t>08/10/2019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6059052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FFB6FD8-4E3F-4621-8481-2B9F1FAAF735}" type="datetime1">
              <a:rPr lang="en-GB" smtClean="0"/>
              <a:t>08/10/2019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15325451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0D6850-B71C-4216-AF34-536F767DE3B1}" type="datetime1">
              <a:rPr lang="en-GB" smtClean="0"/>
              <a:t>08/10/2019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B41E7EE-32D5-4275-AEA1-A0E6A2E4B10F}" type="slidenum">
              <a:rPr lang="en-GB" smtClean="0"/>
              <a:t>‹#›</a:t>
            </a:fld>
            <a:endParaRPr lang="en-GB" dirty="0"/>
          </a:p>
        </p:txBody>
      </p:sp>
    </p:spTree>
    <p:extLst>
      <p:ext uri="{BB962C8B-B14F-4D97-AF65-F5344CB8AC3E}">
        <p14:creationId xmlns:p14="http://schemas.microsoft.com/office/powerpoint/2010/main" val="34612776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key message">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p:spPr>
        <p:txBody>
          <a:bodyPr/>
          <a:lstStyle/>
          <a:p>
            <a:r>
              <a:rPr lang="en-US" smtClean="0"/>
              <a:t>Click to edit Master title style</a:t>
            </a:r>
            <a:endParaRPr lang="en-GB"/>
          </a:p>
        </p:txBody>
      </p:sp>
      <p:sp>
        <p:nvSpPr>
          <p:cNvPr id="5" name="Content Placeholder 4"/>
          <p:cNvSpPr>
            <a:spLocks noGrp="1"/>
          </p:cNvSpPr>
          <p:nvPr>
            <p:ph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Placeholder 6"/>
          <p:cNvSpPr>
            <a:spLocks noGrp="1"/>
          </p:cNvSpPr>
          <p:nvPr>
            <p:ph type="body" sz="quarter" idx="12"/>
          </p:nvPr>
        </p:nvSpPr>
        <p:spPr>
          <a:xfrm>
            <a:off x="3203575" y="1341438"/>
            <a:ext cx="568960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6" name="Title 1"/>
          <p:cNvSpPr txBox="1">
            <a:spLocks/>
          </p:cNvSpPr>
          <p:nvPr userDrawn="1"/>
        </p:nvSpPr>
        <p:spPr>
          <a:xfrm>
            <a:off x="251520" y="190800"/>
            <a:ext cx="8642350" cy="503783"/>
          </a:xfrm>
          <a:prstGeom prst="rect">
            <a:avLst/>
          </a:prstGeom>
          <a:solidFill>
            <a:srgbClr val="0072C6"/>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5635712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vider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91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pPr algn="ctr"/>
            <a:endParaRPr lang="en-GB" dirty="0"/>
          </a:p>
        </p:txBody>
      </p:sp>
      <p:sp>
        <p:nvSpPr>
          <p:cNvPr id="11" name="Text Placeholder 10"/>
          <p:cNvSpPr>
            <a:spLocks noGrp="1"/>
          </p:cNvSpPr>
          <p:nvPr>
            <p:ph type="body" sz="quarter" idx="10" hasCustomPrompt="1"/>
          </p:nvPr>
        </p:nvSpPr>
        <p:spPr>
          <a:xfrm>
            <a:off x="250825" y="1340768"/>
            <a:ext cx="6985000" cy="504056"/>
          </a:xfrm>
        </p:spPr>
        <p:txBody>
          <a:bodyPr>
            <a:noAutofit/>
          </a:bodyPr>
          <a:lstStyle>
            <a:lvl1pPr>
              <a:defRPr sz="3600" baseline="0">
                <a:solidFill>
                  <a:schemeClr val="bg1"/>
                </a:solidFill>
                <a:latin typeface="+mj-lt"/>
              </a:defRPr>
            </a:lvl1pPr>
            <a:lvl2pPr>
              <a:defRPr sz="3600">
                <a:solidFill>
                  <a:schemeClr val="bg1"/>
                </a:solidFill>
                <a:latin typeface="+mj-lt"/>
              </a:defRPr>
            </a:lvl2pPr>
            <a:lvl3pPr>
              <a:defRPr sz="3600">
                <a:solidFill>
                  <a:schemeClr val="bg1"/>
                </a:solidFill>
                <a:latin typeface="+mj-lt"/>
              </a:defRPr>
            </a:lvl3pPr>
            <a:lvl4pPr>
              <a:defRPr sz="3600">
                <a:solidFill>
                  <a:schemeClr val="bg1"/>
                </a:solidFill>
                <a:latin typeface="+mj-lt"/>
              </a:defRPr>
            </a:lvl4pPr>
            <a:lvl5pPr>
              <a:defRPr sz="3600">
                <a:solidFill>
                  <a:schemeClr val="bg1"/>
                </a:solidFill>
                <a:latin typeface="+mj-lt"/>
              </a:defRPr>
            </a:lvl5pPr>
          </a:lstStyle>
          <a:p>
            <a:pPr lvl="0"/>
            <a:r>
              <a:rPr lang="en-US" dirty="0" smtClean="0"/>
              <a:t>Outline plan</a:t>
            </a:r>
            <a:endParaRPr lang="en-GB" dirty="0"/>
          </a:p>
        </p:txBody>
      </p:sp>
      <p:sp>
        <p:nvSpPr>
          <p:cNvPr id="15" name="Rectangle 14"/>
          <p:cNvSpPr/>
          <p:nvPr userDrawn="1"/>
        </p:nvSpPr>
        <p:spPr>
          <a:xfrm>
            <a:off x="232916" y="188912"/>
            <a:ext cx="1674788" cy="1152526"/>
          </a:xfrm>
          <a:prstGeom prst="rect">
            <a:avLst/>
          </a:prstGeom>
        </p:spPr>
        <p:txBody>
          <a:bodyPr wrap="square" lIns="0" tIns="0" rIns="0" bIns="0" anchor="ctr">
            <a:noAutofit/>
          </a:bodyPr>
          <a:lstStyle/>
          <a:p>
            <a:endParaRPr lang="en-GB" sz="8800" dirty="0">
              <a:solidFill>
                <a:schemeClr val="bg1"/>
              </a:solidFill>
            </a:endParaRPr>
          </a:p>
        </p:txBody>
      </p:sp>
      <p:sp>
        <p:nvSpPr>
          <p:cNvPr id="2" name="TextBox 1"/>
          <p:cNvSpPr txBox="1"/>
          <p:nvPr userDrawn="1"/>
        </p:nvSpPr>
        <p:spPr>
          <a:xfrm>
            <a:off x="232916" y="6165304"/>
            <a:ext cx="8587556" cy="369332"/>
          </a:xfrm>
          <a:prstGeom prst="rect">
            <a:avLst/>
          </a:prstGeom>
          <a:noFill/>
        </p:spPr>
        <p:txBody>
          <a:bodyPr wrap="square" rtlCol="0">
            <a:spAutoFit/>
          </a:bodyPr>
          <a:lstStyle/>
          <a:p>
            <a:r>
              <a:rPr lang="en-GB" i="1" dirty="0" smtClean="0">
                <a:solidFill>
                  <a:schemeClr val="bg1"/>
                </a:solidFill>
              </a:rPr>
              <a:t>Transforming</a:t>
            </a:r>
            <a:r>
              <a:rPr lang="en-GB" i="1" baseline="0" dirty="0" smtClean="0">
                <a:solidFill>
                  <a:schemeClr val="bg1"/>
                </a:solidFill>
              </a:rPr>
              <a:t> London’s health and care together</a:t>
            </a:r>
            <a:endParaRPr lang="en-GB" i="1" dirty="0">
              <a:solidFill>
                <a:schemeClr val="bg1"/>
              </a:solidFill>
            </a:endParaRPr>
          </a:p>
        </p:txBody>
      </p:sp>
      <p:cxnSp>
        <p:nvCxnSpPr>
          <p:cNvPr id="6" name="Straight Connector 5"/>
          <p:cNvCxnSpPr/>
          <p:nvPr userDrawn="1"/>
        </p:nvCxnSpPr>
        <p:spPr>
          <a:xfrm>
            <a:off x="232916" y="6165304"/>
            <a:ext cx="85875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1"/>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6443858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baseline="0">
                <a:solidFill>
                  <a:schemeClr val="bg1"/>
                </a:solidFill>
              </a:defRPr>
            </a:lvl1pPr>
          </a:lstStyle>
          <a:p>
            <a:r>
              <a:rPr lang="en-US" smtClean="0"/>
              <a:t>Click to edit Master title style</a:t>
            </a:r>
            <a:endParaRPr lang="en-GB" dirty="0"/>
          </a:p>
        </p:txBody>
      </p:sp>
      <p:sp>
        <p:nvSpPr>
          <p:cNvPr id="6" name="Text Placeholder 7"/>
          <p:cNvSpPr>
            <a:spLocks noGrp="1"/>
          </p:cNvSpPr>
          <p:nvPr>
            <p:ph type="body" sz="quarter" idx="12" hasCustomPrompt="1"/>
          </p:nvPr>
        </p:nvSpPr>
        <p:spPr>
          <a:xfrm>
            <a:off x="250825" y="692696"/>
            <a:ext cx="8642350" cy="432047"/>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1438"/>
            <a:ext cx="864235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361811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and Two Column">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a:prstGeom prst="rect">
            <a:avLst/>
          </a:prstGeom>
          <a:solidFill>
            <a:srgbClr val="0091C9"/>
          </a:solidFill>
        </p:spPr>
        <p:txBody>
          <a:bodyPr/>
          <a:lstStyle>
            <a:lvl1pPr marL="95250" indent="0">
              <a:defRPr>
                <a:solidFill>
                  <a:schemeClr val="bg1"/>
                </a:solidFill>
              </a:defRPr>
            </a:lvl1pPr>
          </a:lstStyle>
          <a:p>
            <a:r>
              <a:rPr lang="en-US" smtClean="0"/>
              <a:t>Click to edit Master title style</a:t>
            </a:r>
            <a:endParaRPr lang="en-GB" dirty="0"/>
          </a:p>
        </p:txBody>
      </p:sp>
      <p:sp>
        <p:nvSpPr>
          <p:cNvPr id="13" name="Text Placeholder 7"/>
          <p:cNvSpPr>
            <a:spLocks noGrp="1"/>
          </p:cNvSpPr>
          <p:nvPr>
            <p:ph type="body" sz="quarter" idx="13"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3" name="Slide Number Placeholder 2"/>
          <p:cNvSpPr>
            <a:spLocks noGrp="1"/>
          </p:cNvSpPr>
          <p:nvPr>
            <p:ph type="sldNum" sz="quarter" idx="14"/>
          </p:nvPr>
        </p:nvSpPr>
        <p:spPr/>
        <p:txBody>
          <a:bodyPr/>
          <a:lstStyle/>
          <a:p>
            <a:fld id="{8FC524A1-7B6A-464D-B8BC-8FE2E057339E}" type="slidenum">
              <a:rPr lang="en-GB" smtClean="0"/>
              <a:pPr/>
              <a:t>‹#›</a:t>
            </a:fld>
            <a:endParaRPr lang="en-GB" dirty="0"/>
          </a:p>
        </p:txBody>
      </p:sp>
      <p:sp>
        <p:nvSpPr>
          <p:cNvPr id="5" name="Content Placeholder 4"/>
          <p:cNvSpPr>
            <a:spLocks noGrp="1"/>
          </p:cNvSpPr>
          <p:nvPr>
            <p:ph sz="quarter" idx="15"/>
          </p:nvPr>
        </p:nvSpPr>
        <p:spPr>
          <a:xfrm>
            <a:off x="250825" y="1342800"/>
            <a:ext cx="4249738" cy="5113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Content Placeholder 6"/>
          <p:cNvSpPr>
            <a:spLocks noGrp="1"/>
          </p:cNvSpPr>
          <p:nvPr>
            <p:ph sz="quarter" idx="16"/>
          </p:nvPr>
        </p:nvSpPr>
        <p:spPr>
          <a:xfrm>
            <a:off x="4572001" y="1341438"/>
            <a:ext cx="4320480"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085590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0825" y="188913"/>
            <a:ext cx="8642350" cy="503783"/>
          </a:xfrm>
          <a:prstGeom prst="rect">
            <a:avLst/>
          </a:prstGeom>
        </p:spPr>
        <p:txBody>
          <a:bodyPr/>
          <a:lstStyle>
            <a:lvl1pPr>
              <a:defRPr/>
            </a:lvl1pPr>
          </a:lstStyle>
          <a:p>
            <a:r>
              <a:rPr lang="en-US" dirty="0" smtClean="0"/>
              <a:t> Click to edit Master title style</a:t>
            </a:r>
            <a:endParaRPr lang="en-GB" dirty="0"/>
          </a:p>
        </p:txBody>
      </p:sp>
      <p:sp>
        <p:nvSpPr>
          <p:cNvPr id="10" name="Text Placeholder 9"/>
          <p:cNvSpPr>
            <a:spLocks noGrp="1"/>
          </p:cNvSpPr>
          <p:nvPr>
            <p:ph type="body" sz="quarter" idx="11"/>
          </p:nvPr>
        </p:nvSpPr>
        <p:spPr>
          <a:xfrm>
            <a:off x="250825" y="1341438"/>
            <a:ext cx="2808288"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2"/>
          </p:nvPr>
        </p:nvSpPr>
        <p:spPr>
          <a:xfrm>
            <a:off x="3203575" y="1341438"/>
            <a:ext cx="2736850"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3"/>
          </p:nvPr>
        </p:nvSpPr>
        <p:spPr>
          <a:xfrm>
            <a:off x="6084888" y="1341438"/>
            <a:ext cx="2808287" cy="5040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 Placeholder 7"/>
          <p:cNvSpPr>
            <a:spLocks noGrp="1"/>
          </p:cNvSpPr>
          <p:nvPr>
            <p:ph type="body" sz="quarter" idx="14" hasCustomPrompt="1"/>
          </p:nvPr>
        </p:nvSpPr>
        <p:spPr>
          <a:xfrm>
            <a:off x="250825" y="692697"/>
            <a:ext cx="8642350" cy="360040"/>
          </a:xfrm>
        </p:spPr>
        <p:txBody>
          <a:bodyPr>
            <a:normAutofit/>
          </a:bodyPr>
          <a:lstStyle>
            <a:lvl1pPr marL="177800" indent="0">
              <a:defRPr sz="2200" baseline="0">
                <a:solidFill>
                  <a:schemeClr val="accent5"/>
                </a:solidFill>
                <a:latin typeface="+mn-lt"/>
              </a:defRPr>
            </a:lvl1pPr>
          </a:lstStyle>
          <a:p>
            <a:pPr lvl="0"/>
            <a:r>
              <a:rPr lang="en-GB" dirty="0" smtClean="0"/>
              <a:t>Subtitle </a:t>
            </a:r>
            <a:endParaRPr lang="en-GB" dirty="0"/>
          </a:p>
        </p:txBody>
      </p:sp>
      <p:sp>
        <p:nvSpPr>
          <p:cNvPr id="8" name="Title 1"/>
          <p:cNvSpPr txBox="1">
            <a:spLocks/>
          </p:cNvSpPr>
          <p:nvPr userDrawn="1"/>
        </p:nvSpPr>
        <p:spPr>
          <a:xfrm>
            <a:off x="252000" y="190800"/>
            <a:ext cx="8642350" cy="503783"/>
          </a:xfrm>
          <a:prstGeom prst="rect">
            <a:avLst/>
          </a:prstGeom>
          <a:solidFill>
            <a:srgbClr val="0091C9"/>
          </a:solidFill>
        </p:spPr>
        <p:txBody>
          <a:bodyPr/>
          <a:lstStyle>
            <a:lvl1pPr algn="l" defTabSz="914400" rtl="0" eaLnBrk="1" latinLnBrk="0" hangingPunct="1">
              <a:spcBef>
                <a:spcPts val="600"/>
              </a:spcBef>
              <a:buNone/>
              <a:defRPr sz="2400" kern="1200" baseline="0">
                <a:solidFill>
                  <a:schemeClr val="bg1"/>
                </a:solidFill>
                <a:latin typeface="+mj-lt"/>
                <a:ea typeface="+mj-ea"/>
                <a:cs typeface="+mj-cs"/>
              </a:defRPr>
            </a:lvl1pPr>
          </a:lstStyle>
          <a:p>
            <a:pPr marL="95250" indent="0"/>
            <a:r>
              <a:rPr lang="en-US" dirty="0" smtClean="0"/>
              <a:t>Click to edit Master title style</a:t>
            </a:r>
            <a:endParaRPr lang="en-GB" dirty="0"/>
          </a:p>
        </p:txBody>
      </p:sp>
      <p:sp>
        <p:nvSpPr>
          <p:cNvPr id="3" name="Slide Number Placeholder 2"/>
          <p:cNvSpPr>
            <a:spLocks noGrp="1"/>
          </p:cNvSpPr>
          <p:nvPr>
            <p:ph type="sldNum" sz="quarter" idx="15"/>
          </p:nvPr>
        </p:nvSpPr>
        <p:spPr/>
        <p:txBody>
          <a:bodyPr/>
          <a:lstStyle/>
          <a:p>
            <a:fld id="{8FC524A1-7B6A-464D-B8BC-8FE2E057339E}" type="slidenum">
              <a:rPr lang="en-GB" smtClean="0"/>
              <a:pPr/>
              <a:t>‹#›</a:t>
            </a:fld>
            <a:endParaRPr lang="en-GB" dirty="0"/>
          </a:p>
        </p:txBody>
      </p:sp>
    </p:spTree>
    <p:extLst>
      <p:ext uri="{BB962C8B-B14F-4D97-AF65-F5344CB8AC3E}">
        <p14:creationId xmlns:p14="http://schemas.microsoft.com/office/powerpoint/2010/main" val="14057924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2.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50825" y="908050"/>
            <a:ext cx="8642350" cy="54737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Slide Number Placeholder 1"/>
          <p:cNvSpPr>
            <a:spLocks noGrp="1"/>
          </p:cNvSpPr>
          <p:nvPr>
            <p:ph type="sldNum" sz="quarter" idx="4"/>
          </p:nvPr>
        </p:nvSpPr>
        <p:spPr>
          <a:xfrm>
            <a:off x="6758880" y="6381328"/>
            <a:ext cx="2133600" cy="365125"/>
          </a:xfrm>
          <a:prstGeom prst="rect">
            <a:avLst/>
          </a:prstGeom>
        </p:spPr>
        <p:txBody>
          <a:bodyPr vert="horz" lIns="91440" tIns="45720" rIns="91440" bIns="45720" rtlCol="0" anchor="ctr"/>
          <a:lstStyle>
            <a:lvl1pPr algn="r">
              <a:defRPr sz="1200">
                <a:solidFill>
                  <a:schemeClr val="accent5">
                    <a:lumMod val="50000"/>
                  </a:schemeClr>
                </a:solidFill>
              </a:defRPr>
            </a:lvl1pPr>
          </a:lstStyle>
          <a:p>
            <a:fld id="{8FC524A1-7B6A-464D-B8BC-8FE2E057339E}" type="slidenum">
              <a:rPr lang="en-GB" smtClean="0"/>
              <a:pPr/>
              <a:t>‹#›</a:t>
            </a:fld>
            <a:endParaRPr lang="en-GB" dirty="0"/>
          </a:p>
        </p:txBody>
      </p:sp>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446836100"/>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6" r:id="rId6"/>
    <p:sldLayoutId id="2147483750" r:id="rId7"/>
    <p:sldLayoutId id="2147483751" r:id="rId8"/>
    <p:sldLayoutId id="2147483752" r:id="rId9"/>
    <p:sldLayoutId id="2147483753" r:id="rId10"/>
    <p:sldLayoutId id="2147483657" r:id="rId11"/>
    <p:sldLayoutId id="2147483766" r:id="rId12"/>
    <p:sldLayoutId id="2147483767" r:id="rId13"/>
    <p:sldLayoutId id="2147483768" r:id="rId14"/>
    <p:sldLayoutId id="2147483769" r:id="rId15"/>
    <p:sldLayoutId id="2147483658" r:id="rId16"/>
    <p:sldLayoutId id="2147483754" r:id="rId17"/>
    <p:sldLayoutId id="2147483755" r:id="rId18"/>
    <p:sldLayoutId id="2147483756" r:id="rId19"/>
    <p:sldLayoutId id="2147483757" r:id="rId20"/>
    <p:sldLayoutId id="2147483659" r:id="rId21"/>
    <p:sldLayoutId id="2147483758" r:id="rId22"/>
    <p:sldLayoutId id="2147483759" r:id="rId23"/>
    <p:sldLayoutId id="2147483760" r:id="rId24"/>
    <p:sldLayoutId id="2147483761" r:id="rId25"/>
    <p:sldLayoutId id="2147483660" r:id="rId26"/>
    <p:sldLayoutId id="2147483762" r:id="rId27"/>
    <p:sldLayoutId id="2147483763" r:id="rId28"/>
    <p:sldLayoutId id="2147483764" r:id="rId29"/>
    <p:sldLayoutId id="2147483765" r:id="rId30"/>
    <p:sldLayoutId id="2147483661" r:id="rId31"/>
    <p:sldLayoutId id="2147483689" r:id="rId32"/>
    <p:sldLayoutId id="2147483691" r:id="rId33"/>
    <p:sldLayoutId id="2147483737" r:id="rId34"/>
  </p:sldLayoutIdLst>
  <p:timing>
    <p:tnLst>
      <p:par>
        <p:cTn id="1" dur="indefinite" restart="never" nodeType="tmRoot"/>
      </p:par>
    </p:tnLst>
  </p:timing>
  <p:hf hdr="0" ftr="0" dt="0"/>
  <p:txStyles>
    <p:titleStyle>
      <a:lvl1pPr algn="l" defTabSz="914400" rtl="0" eaLnBrk="1" latinLnBrk="0" hangingPunct="1">
        <a:spcBef>
          <a:spcPts val="600"/>
        </a:spcBef>
        <a:buNone/>
        <a:defRPr sz="2400" kern="1200" baseline="0">
          <a:solidFill>
            <a:schemeClr val="bg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accent5"/>
          </a:solidFill>
          <a:latin typeface="+mn-lt"/>
          <a:ea typeface="+mn-ea"/>
          <a:cs typeface="+mn-cs"/>
        </a:defRPr>
      </a:lvl1pPr>
      <a:lvl2pPr marL="285750" indent="-28575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2pPr>
      <a:lvl3pPr marL="53975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3pPr>
      <a:lvl4pPr marL="809625"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4pPr>
      <a:lvl5pPr marL="1079500" indent="-269875"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accent5"/>
          </a:solidFill>
          <a:latin typeface="+mn-lt"/>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2"/>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D4D8B-956B-4B40-A6FF-19B28633B8D6}" type="datetime1">
              <a:rPr lang="en-GB" smtClean="0"/>
              <a:t>08/10/2019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1E7EE-32D5-4275-AEA1-A0E6A2E4B10F}" type="slidenum">
              <a:rPr lang="en-GB" smtClean="0"/>
              <a:t>‹#›</a:t>
            </a:fld>
            <a:endParaRPr lang="en-GB" dirty="0"/>
          </a:p>
        </p:txBody>
      </p:sp>
    </p:spTree>
    <p:extLst>
      <p:ext uri="{BB962C8B-B14F-4D97-AF65-F5344CB8AC3E}">
        <p14:creationId xmlns:p14="http://schemas.microsoft.com/office/powerpoint/2010/main" val="376000589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hyperlink" Target="https://phescreening.blog.gov.uk/2019/05/03/tackling-screening-inequalities-in-bame-communities/" TargetMode="Externa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5536" y="620688"/>
            <a:ext cx="6985000" cy="2304256"/>
          </a:xfrm>
        </p:spPr>
        <p:txBody>
          <a:bodyPr/>
          <a:lstStyle/>
          <a:p>
            <a:pPr marL="0" lvl="1" indent="0">
              <a:buNone/>
            </a:pPr>
            <a:r>
              <a:rPr lang="en-GB" dirty="0" smtClean="0"/>
              <a:t>CHAPTER 2</a:t>
            </a:r>
          </a:p>
          <a:p>
            <a:pPr marL="0" lvl="1" indent="0">
              <a:buNone/>
            </a:pPr>
            <a:r>
              <a:rPr lang="en-GB" dirty="0" smtClean="0"/>
              <a:t>Early diagnosis of cancer and inequalities </a:t>
            </a:r>
          </a:p>
          <a:p>
            <a:pPr marL="0" lvl="1" indent="0">
              <a:buNone/>
            </a:pPr>
            <a:endParaRPr lang="en-GB" dirty="0"/>
          </a:p>
          <a:p>
            <a:endParaRPr lang="en-GB" dirty="0"/>
          </a:p>
          <a:p>
            <a:endParaRPr lang="en-GB" dirty="0"/>
          </a:p>
        </p:txBody>
      </p:sp>
      <p:sp>
        <p:nvSpPr>
          <p:cNvPr id="3" name="Slide Number Placeholder 2"/>
          <p:cNvSpPr>
            <a:spLocks noGrp="1"/>
          </p:cNvSpPr>
          <p:nvPr>
            <p:ph type="sldNum" sz="quarter" idx="11"/>
          </p:nvPr>
        </p:nvSpPr>
        <p:spPr/>
        <p:txBody>
          <a:bodyPr/>
          <a:lstStyle/>
          <a:p>
            <a:fld id="{8FC524A1-7B6A-464D-B8BC-8FE2E057339E}" type="slidenum">
              <a:rPr lang="en-GB" smtClean="0"/>
              <a:pPr/>
              <a:t>1</a:t>
            </a:fld>
            <a:endParaRPr lang="en-GB" dirty="0"/>
          </a:p>
        </p:txBody>
      </p:sp>
    </p:spTree>
    <p:extLst>
      <p:ext uri="{BB962C8B-B14F-4D97-AF65-F5344CB8AC3E}">
        <p14:creationId xmlns:p14="http://schemas.microsoft.com/office/powerpoint/2010/main" val="2913462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diagnosis – what works</a:t>
            </a:r>
            <a:endParaRPr lang="en-GB" dirty="0"/>
          </a:p>
        </p:txBody>
      </p:sp>
      <p:sp>
        <p:nvSpPr>
          <p:cNvPr id="3" name="Text Placeholder 2"/>
          <p:cNvSpPr>
            <a:spLocks noGrp="1"/>
          </p:cNvSpPr>
          <p:nvPr>
            <p:ph type="body" sz="quarter" idx="13"/>
          </p:nvPr>
        </p:nvSpPr>
        <p:spPr/>
        <p:txBody>
          <a:bodyPr/>
          <a:lstStyle/>
          <a:p>
            <a:r>
              <a:rPr lang="en-GB" dirty="0" smtClean="0"/>
              <a:t>Further evidence on screening – national/international evidence  </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10</a:t>
            </a:fld>
            <a:endParaRPr lang="en-GB" dirty="0"/>
          </a:p>
        </p:txBody>
      </p:sp>
      <p:sp>
        <p:nvSpPr>
          <p:cNvPr id="5" name="Content Placeholder 4"/>
          <p:cNvSpPr>
            <a:spLocks noGrp="1"/>
          </p:cNvSpPr>
          <p:nvPr>
            <p:ph sz="quarter" idx="15"/>
          </p:nvPr>
        </p:nvSpPr>
        <p:spPr>
          <a:xfrm>
            <a:off x="250825" y="1342800"/>
            <a:ext cx="3961135" cy="5113337"/>
          </a:xfrm>
          <a:solidFill>
            <a:schemeClr val="accent6">
              <a:lumMod val="40000"/>
              <a:lumOff val="60000"/>
            </a:schemeClr>
          </a:solidFill>
        </p:spPr>
        <p:txBody>
          <a:bodyPr>
            <a:normAutofit/>
          </a:bodyPr>
          <a:lstStyle/>
          <a:p>
            <a:r>
              <a:rPr lang="en-GB" b="1" dirty="0"/>
              <a:t>Duffy </a:t>
            </a:r>
            <a:r>
              <a:rPr lang="en-GB" b="1" i="1" dirty="0"/>
              <a:t>et al </a:t>
            </a:r>
            <a:r>
              <a:rPr lang="en-GB" b="1" dirty="0"/>
              <a:t>(2017)</a:t>
            </a:r>
          </a:p>
          <a:p>
            <a:r>
              <a:rPr lang="en-GB" dirty="0"/>
              <a:t>International and national review of studies to improve screening coverage.  Interventions that consistently improved screening (</a:t>
            </a:r>
            <a:r>
              <a:rPr lang="en-GB" dirty="0" smtClean="0"/>
              <a:t>including in </a:t>
            </a:r>
            <a:r>
              <a:rPr lang="en-GB" dirty="0"/>
              <a:t>underserved populations):  pre screening reminders, general practitioner endorsement, more personalised reminders for non-participants, and more acceptable screening tests in bowel and cervical screening (FIT increased participation by 15-20%, and HPV self sampling raised by 10% respectively</a:t>
            </a:r>
            <a:r>
              <a:rPr lang="en-GB" dirty="0" smtClean="0"/>
              <a:t>).</a:t>
            </a:r>
            <a:endParaRPr lang="en-GB" dirty="0"/>
          </a:p>
        </p:txBody>
      </p:sp>
      <p:sp>
        <p:nvSpPr>
          <p:cNvPr id="6" name="Content Placeholder 5"/>
          <p:cNvSpPr>
            <a:spLocks noGrp="1"/>
          </p:cNvSpPr>
          <p:nvPr>
            <p:ph sz="quarter" idx="16"/>
          </p:nvPr>
        </p:nvSpPr>
        <p:spPr/>
        <p:txBody>
          <a:bodyPr/>
          <a:lstStyle/>
          <a:p>
            <a:r>
              <a:rPr lang="en-GB" b="1" dirty="0"/>
              <a:t>North Midlands breast screening service and Facebook</a:t>
            </a:r>
          </a:p>
          <a:p>
            <a:r>
              <a:rPr lang="en-GB" dirty="0"/>
              <a:t>With the help of a digital PR and communications agency, the North Midlands Breast Screening Service:</a:t>
            </a:r>
          </a:p>
          <a:p>
            <a:pPr marL="285750" indent="-285750">
              <a:buFont typeface="Arial" pitchFamily="34" charset="0"/>
              <a:buChar char="•"/>
            </a:pPr>
            <a:r>
              <a:rPr lang="en-GB" dirty="0"/>
              <a:t>linked with local GP practices that had active Facebook pages promoted the service on local Facebook community groups popular with women over 50</a:t>
            </a:r>
          </a:p>
          <a:p>
            <a:pPr marL="285750" indent="-285750">
              <a:buFont typeface="Arial" pitchFamily="34" charset="0"/>
              <a:buChar char="•"/>
            </a:pPr>
            <a:r>
              <a:rPr lang="en-GB" dirty="0"/>
              <a:t>The team posts information aimed at encouraging women to spread the message about the benefits and importance of screening</a:t>
            </a:r>
          </a:p>
          <a:p>
            <a:endParaRPr lang="en-GB" dirty="0"/>
          </a:p>
        </p:txBody>
      </p:sp>
    </p:spTree>
    <p:extLst>
      <p:ext uri="{BB962C8B-B14F-4D97-AF65-F5344CB8AC3E}">
        <p14:creationId xmlns:p14="http://schemas.microsoft.com/office/powerpoint/2010/main" val="1907809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–Tower Hamlets bowel screening </a:t>
            </a:r>
            <a:endParaRPr lang="en-GB" dirty="0"/>
          </a:p>
        </p:txBody>
      </p:sp>
      <p:sp>
        <p:nvSpPr>
          <p:cNvPr id="3" name="Text Placeholder 2"/>
          <p:cNvSpPr>
            <a:spLocks noGrp="1"/>
          </p:cNvSpPr>
          <p:nvPr>
            <p:ph type="body" sz="quarter" idx="13"/>
          </p:nvPr>
        </p:nvSpPr>
        <p:spPr/>
        <p:txBody>
          <a:bodyPr>
            <a:normAutofit fontScale="77500" lnSpcReduction="20000"/>
          </a:bodyPr>
          <a:lstStyle/>
          <a:p>
            <a:r>
              <a:rPr lang="en-GB" dirty="0" smtClean="0"/>
              <a:t>Bowel </a:t>
            </a:r>
            <a:r>
              <a:rPr lang="en-GB" dirty="0"/>
              <a:t>screening call </a:t>
            </a:r>
            <a:r>
              <a:rPr lang="en-GB" dirty="0" smtClean="0"/>
              <a:t>service (summary from J </a:t>
            </a:r>
            <a:r>
              <a:rPr lang="en-GB" dirty="0" err="1" smtClean="0"/>
              <a:t>Shankleman</a:t>
            </a:r>
            <a:r>
              <a:rPr lang="en-GB" dirty="0" smtClean="0"/>
              <a:t> Public Health Advisor) </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11</a:t>
            </a:fld>
            <a:endParaRPr lang="en-GB" dirty="0"/>
          </a:p>
        </p:txBody>
      </p:sp>
      <p:sp>
        <p:nvSpPr>
          <p:cNvPr id="5" name="Content Placeholder 4"/>
          <p:cNvSpPr>
            <a:spLocks noGrp="1"/>
          </p:cNvSpPr>
          <p:nvPr>
            <p:ph sz="quarter" idx="15"/>
          </p:nvPr>
        </p:nvSpPr>
        <p:spPr>
          <a:xfrm>
            <a:off x="250825" y="1124744"/>
            <a:ext cx="3745111" cy="5616624"/>
          </a:xfrm>
          <a:solidFill>
            <a:schemeClr val="accent4">
              <a:lumMod val="20000"/>
              <a:lumOff val="80000"/>
            </a:schemeClr>
          </a:solidFill>
        </p:spPr>
        <p:txBody>
          <a:bodyPr>
            <a:noAutofit/>
          </a:bodyPr>
          <a:lstStyle/>
          <a:p>
            <a:pPr lvl="0"/>
            <a:r>
              <a:rPr lang="en-GB" dirty="0"/>
              <a:t>70% of men and women contacted around their 60th birthday by telephone and offered health promotion to encourage uptake of bowel screening</a:t>
            </a:r>
          </a:p>
          <a:p>
            <a:pPr lvl="0"/>
            <a:r>
              <a:rPr lang="en-GB" dirty="0"/>
              <a:t>20% of men and women in the above group sent endorsement letter by practice  if not reached by telephone</a:t>
            </a:r>
          </a:p>
          <a:p>
            <a:pPr lvl="0"/>
            <a:r>
              <a:rPr lang="en-GB" dirty="0"/>
              <a:t>50% of men and women aged 61 – 70 who have not participated in bowel screening in the last 3 months contacted by telephone and offered health promotion to encourage uptake of bowel screening</a:t>
            </a:r>
          </a:p>
          <a:p>
            <a:r>
              <a:rPr lang="en-GB" dirty="0"/>
              <a:t>40% of men and women in the above group sent endorsement letter by practice  if not reached by </a:t>
            </a:r>
            <a:r>
              <a:rPr lang="en-GB" dirty="0" smtClean="0"/>
              <a:t>telephone</a:t>
            </a:r>
          </a:p>
        </p:txBody>
      </p:sp>
      <p:sp>
        <p:nvSpPr>
          <p:cNvPr id="6" name="Content Placeholder 5"/>
          <p:cNvSpPr>
            <a:spLocks noGrp="1"/>
          </p:cNvSpPr>
          <p:nvPr>
            <p:ph sz="quarter" idx="16"/>
          </p:nvPr>
        </p:nvSpPr>
        <p:spPr>
          <a:xfrm>
            <a:off x="4139952" y="1341438"/>
            <a:ext cx="4752529" cy="5111750"/>
          </a:xfrm>
        </p:spPr>
        <p:txBody>
          <a:bodyPr>
            <a:normAutofit fontScale="92500" lnSpcReduction="20000"/>
          </a:bodyPr>
          <a:lstStyle/>
          <a:p>
            <a:r>
              <a:rPr lang="en-GB" dirty="0"/>
              <a:t>A calling service to previous non-responders was used in NEL in 2012 , with Community Links as a commissioned provider across 18 practices in 3 </a:t>
            </a:r>
            <a:r>
              <a:rPr lang="en-GB" dirty="0" smtClean="0"/>
              <a:t>primary care trusts. </a:t>
            </a:r>
            <a:endParaRPr lang="en-GB" dirty="0"/>
          </a:p>
          <a:p>
            <a:r>
              <a:rPr lang="en-GB" dirty="0"/>
              <a:t>Stephen Duffy paper </a:t>
            </a:r>
            <a:r>
              <a:rPr lang="en-GB" dirty="0" smtClean="0"/>
              <a:t>(2014), </a:t>
            </a:r>
            <a:r>
              <a:rPr lang="en-GB" dirty="0"/>
              <a:t>now cited as evidence of effectiveness. Community Links is now commissioned by </a:t>
            </a:r>
            <a:r>
              <a:rPr lang="en-GB" dirty="0" smtClean="0"/>
              <a:t>Royal Marsden Partners RMP </a:t>
            </a:r>
            <a:r>
              <a:rPr lang="en-GB" dirty="0"/>
              <a:t>(all NW and SW London CCGs) and 2 </a:t>
            </a:r>
            <a:r>
              <a:rPr lang="en-GB" dirty="0" smtClean="0"/>
              <a:t>NELCCGs </a:t>
            </a:r>
            <a:r>
              <a:rPr lang="en-GB" dirty="0"/>
              <a:t>to call non-responders via practices. </a:t>
            </a:r>
          </a:p>
          <a:p>
            <a:r>
              <a:rPr lang="en-GB" dirty="0"/>
              <a:t>The Tower Hamlets ACE project paid practices to do their own calling, also successful, 5% greater coverage in practices achieving at least mean performance.</a:t>
            </a:r>
          </a:p>
          <a:p>
            <a:r>
              <a:rPr lang="en-GB" dirty="0"/>
              <a:t>Whitechapel HC  (mainly Bangladeshi, very deprived population)  adapted this model over the last year building on relationships with their practice population and using </a:t>
            </a:r>
            <a:r>
              <a:rPr lang="en-GB" b="1" u="sng" dirty="0"/>
              <a:t>face to face engagement of non-responders, also providing additional resources (disposable gloves and kidney dishes). </a:t>
            </a:r>
            <a:r>
              <a:rPr lang="en-GB" dirty="0"/>
              <a:t>This drove their coverage from 35% to over 50% in less than a year.</a:t>
            </a:r>
          </a:p>
          <a:p>
            <a:endParaRPr lang="en-GB" dirty="0"/>
          </a:p>
        </p:txBody>
      </p:sp>
    </p:spTree>
    <p:extLst>
      <p:ext uri="{BB962C8B-B14F-4D97-AF65-F5344CB8AC3E}">
        <p14:creationId xmlns:p14="http://schemas.microsoft.com/office/powerpoint/2010/main" val="1111920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863823"/>
          </a:xfrm>
        </p:spPr>
        <p:txBody>
          <a:bodyPr/>
          <a:lstStyle/>
          <a:p>
            <a:r>
              <a:rPr lang="en-GB" dirty="0" smtClean="0"/>
              <a:t>Case study - Community Links breast &amp; bowel screening</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12</a:t>
            </a:fld>
            <a:endParaRPr lang="en-GB" dirty="0"/>
          </a:p>
        </p:txBody>
      </p:sp>
      <p:sp>
        <p:nvSpPr>
          <p:cNvPr id="5" name="Content Placeholder 4"/>
          <p:cNvSpPr>
            <a:spLocks noGrp="1"/>
          </p:cNvSpPr>
          <p:nvPr>
            <p:ph sz="quarter" idx="15"/>
          </p:nvPr>
        </p:nvSpPr>
        <p:spPr>
          <a:xfrm>
            <a:off x="250825" y="1268760"/>
            <a:ext cx="8642350" cy="5039965"/>
          </a:xfrm>
          <a:ln w="57150">
            <a:solidFill>
              <a:srgbClr val="4F81BD"/>
            </a:solidFill>
          </a:ln>
        </p:spPr>
        <p:txBody>
          <a:bodyPr>
            <a:normAutofit/>
          </a:bodyPr>
          <a:lstStyle/>
          <a:p>
            <a:r>
              <a:rPr lang="en-GB" sz="2400" dirty="0" smtClean="0"/>
              <a:t>In </a:t>
            </a:r>
            <a:r>
              <a:rPr lang="en-GB" sz="2400" dirty="0"/>
              <a:t>2017, in the London borough of Newham:</a:t>
            </a:r>
          </a:p>
          <a:p>
            <a:pPr marL="285750" indent="-285750">
              <a:buFont typeface="Arial" pitchFamily="34" charset="0"/>
              <a:buChar char="•"/>
            </a:pPr>
            <a:r>
              <a:rPr lang="en-GB" sz="2400" dirty="0" smtClean="0"/>
              <a:t>9</a:t>
            </a:r>
            <a:r>
              <a:rPr lang="en-GB" sz="2400" dirty="0"/>
              <a:t>% of those screened (87 people in total) had bowel abnormalities detected early</a:t>
            </a:r>
          </a:p>
          <a:p>
            <a:pPr marL="285750" indent="-285750">
              <a:buFont typeface="Arial" pitchFamily="34" charset="0"/>
              <a:buChar char="•"/>
            </a:pPr>
            <a:r>
              <a:rPr lang="en-GB" sz="2400" dirty="0"/>
              <a:t>B</a:t>
            </a:r>
            <a:r>
              <a:rPr lang="en-GB" sz="2400" dirty="0" smtClean="0"/>
              <a:t>reast </a:t>
            </a:r>
            <a:r>
              <a:rPr lang="en-GB" sz="2400" dirty="0"/>
              <a:t>cancer screening support programme resulted in a 5% to 10% increase in coverage</a:t>
            </a:r>
          </a:p>
          <a:p>
            <a:pPr marL="285750" indent="-285750">
              <a:buFont typeface="Arial" pitchFamily="34" charset="0"/>
              <a:buChar char="•"/>
            </a:pPr>
            <a:r>
              <a:rPr lang="en-GB" sz="2400" dirty="0"/>
              <a:t>In 2015 to 2016, people were at least two and a half times more likely to attend screening when they were contacted by phone. Without the telephone outreach service they are likely to have remained non-responders with an increased chance of being diagnosed with cancer late.</a:t>
            </a:r>
          </a:p>
          <a:p>
            <a:r>
              <a:rPr lang="en-GB" sz="2400" dirty="0" smtClean="0">
                <a:hlinkClick r:id="rId2"/>
              </a:rPr>
              <a:t>https</a:t>
            </a:r>
            <a:r>
              <a:rPr lang="en-GB" sz="2400" dirty="0">
                <a:hlinkClick r:id="rId2"/>
              </a:rPr>
              <a:t>://phescreening.blog.gov.uk/2019/05/03/tackling-screening-inequalities-in-bame-communities</a:t>
            </a:r>
            <a:r>
              <a:rPr lang="en-GB" sz="2400" dirty="0" smtClean="0">
                <a:hlinkClick r:id="rId2"/>
              </a:rPr>
              <a:t>/</a:t>
            </a:r>
            <a:endParaRPr lang="en-GB" sz="2400" dirty="0" smtClean="0"/>
          </a:p>
        </p:txBody>
      </p:sp>
    </p:spTree>
    <p:extLst>
      <p:ext uri="{BB962C8B-B14F-4D97-AF65-F5344CB8AC3E}">
        <p14:creationId xmlns:p14="http://schemas.microsoft.com/office/powerpoint/2010/main" val="1509489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 Whitechapel bowel screening</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13</a:t>
            </a:fld>
            <a:endParaRPr lang="en-GB" dirty="0"/>
          </a:p>
        </p:txBody>
      </p:sp>
      <p:sp>
        <p:nvSpPr>
          <p:cNvPr id="5" name="Content Placeholder 4"/>
          <p:cNvSpPr>
            <a:spLocks noGrp="1"/>
          </p:cNvSpPr>
          <p:nvPr>
            <p:ph sz="quarter" idx="15"/>
          </p:nvPr>
        </p:nvSpPr>
        <p:spPr>
          <a:xfrm>
            <a:off x="4716016" y="692696"/>
            <a:ext cx="4248473" cy="6165303"/>
          </a:xfrm>
        </p:spPr>
        <p:txBody>
          <a:bodyPr>
            <a:noAutofit/>
          </a:bodyPr>
          <a:lstStyle/>
          <a:p>
            <a:r>
              <a:rPr lang="en-GB" b="1" u="sng" dirty="0"/>
              <a:t>Coverage</a:t>
            </a:r>
            <a:r>
              <a:rPr lang="en-GB" dirty="0"/>
              <a:t> </a:t>
            </a:r>
            <a:r>
              <a:rPr lang="en-GB" dirty="0" smtClean="0"/>
              <a:t>end </a:t>
            </a:r>
            <a:r>
              <a:rPr lang="en-GB" dirty="0"/>
              <a:t>of June 2018 was </a:t>
            </a:r>
            <a:r>
              <a:rPr lang="en-GB" dirty="0" smtClean="0"/>
              <a:t>52%, </a:t>
            </a:r>
            <a:r>
              <a:rPr lang="en-GB" dirty="0"/>
              <a:t>higher than the London average of </a:t>
            </a:r>
            <a:r>
              <a:rPr lang="en-GB" dirty="0" smtClean="0"/>
              <a:t>50%. - It </a:t>
            </a:r>
            <a:r>
              <a:rPr lang="en-GB" dirty="0"/>
              <a:t>had increased by </a:t>
            </a:r>
            <a:r>
              <a:rPr lang="en-GB" dirty="0" smtClean="0"/>
              <a:t>14% </a:t>
            </a:r>
            <a:r>
              <a:rPr lang="en-GB" dirty="0"/>
              <a:t>from </a:t>
            </a:r>
            <a:r>
              <a:rPr lang="en-GB" dirty="0" smtClean="0"/>
              <a:t>37% </a:t>
            </a:r>
            <a:r>
              <a:rPr lang="en-GB" dirty="0"/>
              <a:t>over 15 </a:t>
            </a:r>
            <a:r>
              <a:rPr lang="en-GB" dirty="0" smtClean="0"/>
              <a:t>months.</a:t>
            </a:r>
          </a:p>
          <a:p>
            <a:r>
              <a:rPr lang="en-GB" b="1" u="sng" dirty="0" smtClean="0"/>
              <a:t>Uptake</a:t>
            </a:r>
            <a:r>
              <a:rPr lang="en-GB" dirty="0" smtClean="0"/>
              <a:t> </a:t>
            </a:r>
            <a:r>
              <a:rPr lang="en-GB" dirty="0"/>
              <a:t>also </a:t>
            </a:r>
            <a:r>
              <a:rPr lang="en-GB" dirty="0" smtClean="0"/>
              <a:t>increased-contacted </a:t>
            </a:r>
            <a:r>
              <a:rPr lang="en-GB" dirty="0"/>
              <a:t>people quickly </a:t>
            </a:r>
            <a:r>
              <a:rPr lang="en-GB" dirty="0" smtClean="0"/>
              <a:t>when non-responding.</a:t>
            </a:r>
          </a:p>
          <a:p>
            <a:r>
              <a:rPr lang="en-GB" b="1" u="sng" dirty="0" smtClean="0"/>
              <a:t>Process </a:t>
            </a:r>
            <a:r>
              <a:rPr lang="en-GB" dirty="0" smtClean="0"/>
              <a:t>– identifying </a:t>
            </a:r>
            <a:r>
              <a:rPr lang="en-GB" dirty="0"/>
              <a:t>a problem in </a:t>
            </a:r>
            <a:r>
              <a:rPr lang="en-GB" dirty="0" smtClean="0"/>
              <a:t>their practice </a:t>
            </a:r>
            <a:r>
              <a:rPr lang="en-GB" dirty="0"/>
              <a:t>population (a high number of bowel cancer cases and low screening </a:t>
            </a:r>
            <a:r>
              <a:rPr lang="en-GB" dirty="0" smtClean="0"/>
              <a:t>uptake), robust </a:t>
            </a:r>
            <a:r>
              <a:rPr lang="en-GB" dirty="0"/>
              <a:t>system for identifying and contacting screening </a:t>
            </a:r>
            <a:r>
              <a:rPr lang="en-GB" dirty="0" smtClean="0"/>
              <a:t>non-responders, inviting </a:t>
            </a:r>
            <a:r>
              <a:rPr lang="en-GB" dirty="0"/>
              <a:t>patients for appointments with health care </a:t>
            </a:r>
            <a:r>
              <a:rPr lang="en-GB" dirty="0" smtClean="0"/>
              <a:t>assistants, recognising </a:t>
            </a:r>
            <a:r>
              <a:rPr lang="en-GB" dirty="0"/>
              <a:t>barriers to completing the kit (handling poo, understanding the </a:t>
            </a:r>
            <a:r>
              <a:rPr lang="en-GB" dirty="0" smtClean="0"/>
              <a:t>instructions), engagement </a:t>
            </a:r>
            <a:r>
              <a:rPr lang="en-GB" dirty="0"/>
              <a:t>through longstanding relationships and </a:t>
            </a:r>
            <a:r>
              <a:rPr lang="en-GB" dirty="0" smtClean="0"/>
              <a:t>trust, requesting </a:t>
            </a:r>
            <a:r>
              <a:rPr lang="en-GB" dirty="0"/>
              <a:t>replacement kits on behalf of </a:t>
            </a:r>
            <a:r>
              <a:rPr lang="en-GB" dirty="0" smtClean="0"/>
              <a:t>non-responders, using </a:t>
            </a:r>
            <a:r>
              <a:rPr lang="en-GB" dirty="0"/>
              <a:t>practical resources (disposable kidney dishes and sets of </a:t>
            </a:r>
            <a:r>
              <a:rPr lang="en-GB" dirty="0" smtClean="0"/>
              <a:t>gloves)</a:t>
            </a:r>
            <a:endParaRPr lang="en-GB" dirty="0"/>
          </a:p>
        </p:txBody>
      </p:sp>
      <p:pic>
        <p:nvPicPr>
          <p:cNvPr id="1026" name="Chart 1" descr="cid:image001.png@01D4BC9C.361CBC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927460"/>
            <a:ext cx="4536503" cy="4519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5496" y="5589240"/>
            <a:ext cx="4680520" cy="92713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dirty="0"/>
              <a:t>Judith Shankleman Public </a:t>
            </a:r>
            <a:r>
              <a:rPr lang="en-GB"/>
              <a:t>Health </a:t>
            </a:r>
            <a:r>
              <a:rPr lang="en-GB" smtClean="0"/>
              <a:t>Advisor TCST </a:t>
            </a:r>
            <a:r>
              <a:rPr lang="en-GB" dirty="0"/>
              <a:t>April 2019</a:t>
            </a:r>
          </a:p>
        </p:txBody>
      </p:sp>
    </p:spTree>
    <p:extLst>
      <p:ext uri="{BB962C8B-B14F-4D97-AF65-F5344CB8AC3E}">
        <p14:creationId xmlns:p14="http://schemas.microsoft.com/office/powerpoint/2010/main" val="3791946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Kingston and community screening </a:t>
            </a:r>
            <a:endParaRPr lang="en-GB" dirty="0"/>
          </a:p>
        </p:txBody>
      </p:sp>
      <p:sp>
        <p:nvSpPr>
          <p:cNvPr id="3" name="Text Placeholder 2"/>
          <p:cNvSpPr>
            <a:spLocks noGrp="1"/>
          </p:cNvSpPr>
          <p:nvPr>
            <p:ph type="body" sz="quarter" idx="12"/>
          </p:nvPr>
        </p:nvSpPr>
        <p:spPr/>
        <p:txBody>
          <a:bodyPr>
            <a:normAutofit fontScale="92500"/>
          </a:bodyPr>
          <a:lstStyle/>
          <a:p>
            <a:r>
              <a:rPr lang="en-GB" dirty="0" smtClean="0"/>
              <a:t>From Tony Al-</a:t>
            </a:r>
            <a:r>
              <a:rPr lang="en-GB" dirty="0" err="1" smtClean="0"/>
              <a:t>Hosri</a:t>
            </a:r>
            <a:r>
              <a:rPr lang="en-GB" dirty="0" smtClean="0"/>
              <a:t>, Cancer screening lead Kingston Council Public Health</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14</a:t>
            </a:fld>
            <a:endParaRPr lang="en-GB" dirty="0"/>
          </a:p>
        </p:txBody>
      </p:sp>
      <p:sp>
        <p:nvSpPr>
          <p:cNvPr id="5" name="Content Placeholder 4"/>
          <p:cNvSpPr>
            <a:spLocks noGrp="1"/>
          </p:cNvSpPr>
          <p:nvPr>
            <p:ph sz="quarter" idx="15"/>
          </p:nvPr>
        </p:nvSpPr>
        <p:spPr>
          <a:xfrm>
            <a:off x="250825" y="1052736"/>
            <a:ext cx="8642350" cy="5616624"/>
          </a:xfrm>
          <a:ln w="57150">
            <a:solidFill>
              <a:schemeClr val="accent6"/>
            </a:solidFill>
          </a:ln>
        </p:spPr>
        <p:txBody>
          <a:bodyPr>
            <a:noAutofit/>
          </a:bodyPr>
          <a:lstStyle/>
          <a:p>
            <a:r>
              <a:rPr lang="en-GB" b="1" dirty="0" smtClean="0"/>
              <a:t>Religious groups and screening </a:t>
            </a:r>
            <a:r>
              <a:rPr lang="en-GB" dirty="0" smtClean="0"/>
              <a:t>–ensuring that promotional and invitation letters sent in appropriate languages and also myth busting around preventative health to re-frame as staying well/healthy rather than preventing illness.  Cultural sensitivity around stigma around cervical screening.</a:t>
            </a:r>
          </a:p>
          <a:p>
            <a:r>
              <a:rPr lang="en-GB" dirty="0" smtClean="0"/>
              <a:t>One year evaluation of the community development worker approach to screening in marginalised groups in Kingston from Jan 2018-Jan 2019</a:t>
            </a:r>
          </a:p>
          <a:p>
            <a:r>
              <a:rPr lang="en-GB" dirty="0" smtClean="0"/>
              <a:t>546 people had face to face cancer awareness presentations, 68% of whom had never been screened before.  Wide variety of engagement methods tried with different parts of the community –Gypsy and Traveller, Korean and religious communities, digital communications, communications in libraries, newsletters etc.</a:t>
            </a:r>
          </a:p>
          <a:p>
            <a:r>
              <a:rPr lang="en-GB" b="1" u="sng" dirty="0" smtClean="0"/>
              <a:t>Uncovered issues </a:t>
            </a:r>
            <a:r>
              <a:rPr lang="en-GB" dirty="0" smtClean="0"/>
              <a:t>– screening letters not in languages other than English, cultural stigma around cancer (Gypsy Traveller), association of cervical screening with promiscuity (religious groups), need to convince faith and other trusted leaders and consider the message (i.e. staying well rather than preventing illness).</a:t>
            </a:r>
          </a:p>
          <a:p>
            <a:r>
              <a:rPr lang="en-GB" b="1" u="sng" dirty="0" smtClean="0"/>
              <a:t>Key points </a:t>
            </a:r>
            <a:r>
              <a:rPr lang="en-GB" dirty="0" smtClean="0"/>
              <a:t>– need to align with existing initiatives such s the </a:t>
            </a:r>
            <a:r>
              <a:rPr lang="en-GB" b="1" dirty="0" smtClean="0"/>
              <a:t>community links </a:t>
            </a:r>
            <a:r>
              <a:rPr lang="en-GB" dirty="0" smtClean="0"/>
              <a:t>direct phone calls as some GP info overload with multiple initiatives.  New community development worker (CDW) about to be recruited.  Too early to attribute changes in screening coverage to the CDW initiative, however more evaluation will  follow.</a:t>
            </a:r>
            <a:endParaRPr lang="en-GB" dirty="0"/>
          </a:p>
        </p:txBody>
      </p:sp>
    </p:spTree>
    <p:extLst>
      <p:ext uri="{BB962C8B-B14F-4D97-AF65-F5344CB8AC3E}">
        <p14:creationId xmlns:p14="http://schemas.microsoft.com/office/powerpoint/2010/main" val="898943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1 year survival </a:t>
            </a:r>
            <a:endParaRPr lang="en-GB" dirty="0"/>
          </a:p>
        </p:txBody>
      </p:sp>
      <p:sp>
        <p:nvSpPr>
          <p:cNvPr id="3" name="Slide Number Placeholder 2"/>
          <p:cNvSpPr>
            <a:spLocks noGrp="1"/>
          </p:cNvSpPr>
          <p:nvPr>
            <p:ph type="sldNum" sz="quarter" idx="11"/>
          </p:nvPr>
        </p:nvSpPr>
        <p:spPr/>
        <p:txBody>
          <a:bodyPr/>
          <a:lstStyle/>
          <a:p>
            <a:fld id="{8FC524A1-7B6A-464D-B8BC-8FE2E057339E}" type="slidenum">
              <a:rPr lang="en-GB" smtClean="0"/>
              <a:pPr/>
              <a:t>15</a:t>
            </a:fld>
            <a:endParaRPr lang="en-GB" dirty="0"/>
          </a:p>
        </p:txBody>
      </p:sp>
    </p:spTree>
    <p:extLst>
      <p:ext uri="{BB962C8B-B14F-4D97-AF65-F5344CB8AC3E}">
        <p14:creationId xmlns:p14="http://schemas.microsoft.com/office/powerpoint/2010/main" val="1903398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diagnosis and ONE year survival in London </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16</a:t>
            </a:fld>
            <a:endParaRPr lang="en-GB" dirty="0"/>
          </a:p>
        </p:txBody>
      </p:sp>
      <p:sp>
        <p:nvSpPr>
          <p:cNvPr id="5" name="Content Placeholder 4"/>
          <p:cNvSpPr>
            <a:spLocks noGrp="1"/>
          </p:cNvSpPr>
          <p:nvPr>
            <p:ph sz="quarter" idx="15"/>
          </p:nvPr>
        </p:nvSpPr>
        <p:spPr>
          <a:xfrm>
            <a:off x="250825" y="1341439"/>
            <a:ext cx="8642350" cy="3671738"/>
          </a:xfrm>
          <a:ln w="57150">
            <a:solidFill>
              <a:srgbClr val="0091C9"/>
            </a:solidFill>
          </a:ln>
        </p:spPr>
        <p:txBody>
          <a:bodyPr>
            <a:normAutofit/>
          </a:bodyPr>
          <a:lstStyle/>
          <a:p>
            <a:pPr marL="285750" indent="-285750">
              <a:buFont typeface="Arial" pitchFamily="34" charset="0"/>
              <a:buChar char="•"/>
            </a:pPr>
            <a:r>
              <a:rPr lang="en-GB" sz="2400" dirty="0" smtClean="0"/>
              <a:t>The following tables and graphs show the variation in one year survival for breast, colorectal and  lung cancer </a:t>
            </a:r>
          </a:p>
          <a:p>
            <a:pPr marL="285750" indent="-285750">
              <a:buFont typeface="Arial" pitchFamily="34" charset="0"/>
              <a:buChar char="•"/>
            </a:pPr>
            <a:r>
              <a:rPr lang="en-GB" sz="2400" b="1" dirty="0" smtClean="0"/>
              <a:t>One year survival is thought to reflect early diagnosis</a:t>
            </a:r>
          </a:p>
          <a:p>
            <a:pPr marL="285750" indent="-285750">
              <a:buFont typeface="Arial" pitchFamily="34" charset="0"/>
              <a:buChar char="•"/>
            </a:pPr>
            <a:r>
              <a:rPr lang="en-GB" sz="2400" dirty="0" smtClean="0"/>
              <a:t>There is variation across different STPs for patients diagnosed in 2016</a:t>
            </a:r>
          </a:p>
          <a:p>
            <a:pPr marL="285750" indent="-285750">
              <a:buFont typeface="Arial" pitchFamily="34" charset="0"/>
              <a:buChar char="•"/>
            </a:pPr>
            <a:r>
              <a:rPr lang="en-GB" sz="2400" dirty="0"/>
              <a:t>A</a:t>
            </a:r>
            <a:r>
              <a:rPr lang="en-GB" sz="2400" dirty="0" smtClean="0"/>
              <a:t>lthough the confidence intervals do overlap, we need to reflect on system issues as to why these differences exist</a:t>
            </a:r>
            <a:endParaRPr lang="en-GB" sz="2400" dirty="0"/>
          </a:p>
        </p:txBody>
      </p:sp>
    </p:spTree>
    <p:extLst>
      <p:ext uri="{BB962C8B-B14F-4D97-AF65-F5344CB8AC3E}">
        <p14:creationId xmlns:p14="http://schemas.microsoft.com/office/powerpoint/2010/main" val="454792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Breast cancer ONE year survival 2016 data ONS</a:t>
            </a:r>
            <a:endParaRPr lang="en-GB" dirty="0"/>
          </a:p>
        </p:txBody>
      </p:sp>
      <p:sp>
        <p:nvSpPr>
          <p:cNvPr id="7" name="Text Placeholder 6"/>
          <p:cNvSpPr>
            <a:spLocks noGrp="1"/>
          </p:cNvSpPr>
          <p:nvPr>
            <p:ph type="body" sz="quarter" idx="13"/>
          </p:nvPr>
        </p:nvSpPr>
        <p:spPr>
          <a:xfrm>
            <a:off x="250825" y="692696"/>
            <a:ext cx="8642350" cy="720079"/>
          </a:xfrm>
        </p:spPr>
        <p:txBody>
          <a:bodyPr>
            <a:normAutofit fontScale="85000" lnSpcReduction="10000"/>
          </a:bodyPr>
          <a:lstStyle/>
          <a:p>
            <a:pPr algn="ctr"/>
            <a:r>
              <a:rPr lang="en-GB" dirty="0"/>
              <a:t>Highest one-year survival in SWL (97%), lowest in NCL (96%)</a:t>
            </a:r>
          </a:p>
          <a:p>
            <a:pPr algn="ctr"/>
            <a:r>
              <a:rPr lang="en-GB" dirty="0"/>
              <a:t>Statistically significant variation </a:t>
            </a:r>
            <a:r>
              <a:rPr lang="en-GB" dirty="0" smtClean="0"/>
              <a:t>only between </a:t>
            </a:r>
            <a:r>
              <a:rPr lang="en-GB" dirty="0"/>
              <a:t>NCL (lowest) and SWL (highest</a:t>
            </a:r>
            <a:r>
              <a:rPr lang="en-GB" dirty="0" smtClean="0"/>
              <a:t>)</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17</a:t>
            </a:fld>
            <a:endParaRPr lang="en-GB" dirty="0"/>
          </a:p>
        </p:txBody>
      </p:sp>
      <p:graphicFrame>
        <p:nvGraphicFramePr>
          <p:cNvPr id="8" name="Chart 7"/>
          <p:cNvGraphicFramePr>
            <a:graphicFrameLocks/>
          </p:cNvGraphicFramePr>
          <p:nvPr>
            <p:extLst>
              <p:ext uri="{D42A27DB-BD31-4B8C-83A1-F6EECF244321}">
                <p14:modId xmlns:p14="http://schemas.microsoft.com/office/powerpoint/2010/main" val="733402528"/>
              </p:ext>
            </p:extLst>
          </p:nvPr>
        </p:nvGraphicFramePr>
        <p:xfrm>
          <a:off x="539552" y="1628800"/>
          <a:ext cx="8064896" cy="4896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9187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Colorectal cancer ONE year survival ONS</a:t>
            </a:r>
            <a:endParaRPr lang="en-GB" dirty="0"/>
          </a:p>
        </p:txBody>
      </p:sp>
      <p:sp>
        <p:nvSpPr>
          <p:cNvPr id="3" name="Text Placeholder 2"/>
          <p:cNvSpPr>
            <a:spLocks noGrp="1"/>
          </p:cNvSpPr>
          <p:nvPr>
            <p:ph type="body" sz="quarter" idx="12"/>
          </p:nvPr>
        </p:nvSpPr>
        <p:spPr>
          <a:xfrm>
            <a:off x="250825" y="692696"/>
            <a:ext cx="8642350" cy="648072"/>
          </a:xfrm>
        </p:spPr>
        <p:txBody>
          <a:bodyPr>
            <a:normAutofit/>
          </a:bodyPr>
          <a:lstStyle/>
          <a:p>
            <a:r>
              <a:rPr lang="en-GB" dirty="0"/>
              <a:t>S</a:t>
            </a:r>
            <a:r>
              <a:rPr lang="en-GB" dirty="0" smtClean="0"/>
              <a:t>urvival </a:t>
            </a:r>
            <a:r>
              <a:rPr lang="en-GB" dirty="0"/>
              <a:t>ranged </a:t>
            </a:r>
            <a:r>
              <a:rPr lang="en-GB" dirty="0" smtClean="0"/>
              <a:t>from </a:t>
            </a:r>
            <a:r>
              <a:rPr lang="en-GB" dirty="0"/>
              <a:t>83% (NCL) to 78% (NEL</a:t>
            </a:r>
            <a:r>
              <a:rPr lang="en-GB" dirty="0" smtClean="0"/>
              <a:t>)</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18</a:t>
            </a:fld>
            <a:endParaRPr lang="en-GB" dirty="0"/>
          </a:p>
        </p:txBody>
      </p:sp>
      <p:graphicFrame>
        <p:nvGraphicFramePr>
          <p:cNvPr id="6" name="Chart 5"/>
          <p:cNvGraphicFramePr>
            <a:graphicFrameLocks/>
          </p:cNvGraphicFramePr>
          <p:nvPr>
            <p:extLst>
              <p:ext uri="{D42A27DB-BD31-4B8C-83A1-F6EECF244321}">
                <p14:modId xmlns:p14="http://schemas.microsoft.com/office/powerpoint/2010/main" val="1396184333"/>
              </p:ext>
            </p:extLst>
          </p:nvPr>
        </p:nvGraphicFramePr>
        <p:xfrm>
          <a:off x="179512" y="1556792"/>
          <a:ext cx="8712968"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9727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Lung cancer ONE year survival ONS</a:t>
            </a:r>
            <a:endParaRPr lang="en-GB" dirty="0"/>
          </a:p>
        </p:txBody>
      </p:sp>
      <p:sp>
        <p:nvSpPr>
          <p:cNvPr id="3" name="Text Placeholder 2"/>
          <p:cNvSpPr>
            <a:spLocks noGrp="1"/>
          </p:cNvSpPr>
          <p:nvPr>
            <p:ph type="body" sz="quarter" idx="12"/>
          </p:nvPr>
        </p:nvSpPr>
        <p:spPr>
          <a:xfrm>
            <a:off x="250825" y="692696"/>
            <a:ext cx="8642350" cy="1080120"/>
          </a:xfrm>
        </p:spPr>
        <p:txBody>
          <a:bodyPr>
            <a:normAutofit fontScale="92500" lnSpcReduction="10000"/>
          </a:bodyPr>
          <a:lstStyle/>
          <a:p>
            <a:pPr algn="ctr"/>
            <a:r>
              <a:rPr lang="en-GB" dirty="0"/>
              <a:t>There is variation in one-year lung cancer survival between STP areas, with NEL survival significantly lower than all other STPs at 41%</a:t>
            </a:r>
          </a:p>
          <a:p>
            <a:pPr algn="ctr"/>
            <a:r>
              <a:rPr lang="en-GB" dirty="0"/>
              <a:t>Survival ranges from 41% (NEL) to 47% (NCL and SWL)  </a:t>
            </a:r>
          </a:p>
          <a:p>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19</a:t>
            </a:fld>
            <a:endParaRPr lang="en-GB" dirty="0"/>
          </a:p>
        </p:txBody>
      </p:sp>
      <p:graphicFrame>
        <p:nvGraphicFramePr>
          <p:cNvPr id="7" name="Chart 6"/>
          <p:cNvGraphicFramePr>
            <a:graphicFrameLocks/>
          </p:cNvGraphicFramePr>
          <p:nvPr>
            <p:extLst>
              <p:ext uri="{D42A27DB-BD31-4B8C-83A1-F6EECF244321}">
                <p14:modId xmlns:p14="http://schemas.microsoft.com/office/powerpoint/2010/main" val="888730867"/>
              </p:ext>
            </p:extLst>
          </p:nvPr>
        </p:nvGraphicFramePr>
        <p:xfrm>
          <a:off x="395536" y="1700808"/>
          <a:ext cx="8568952"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6025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diagnosis outline </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2</a:t>
            </a:fld>
            <a:endParaRPr lang="en-GB" dirty="0"/>
          </a:p>
        </p:txBody>
      </p:sp>
      <p:sp>
        <p:nvSpPr>
          <p:cNvPr id="5" name="Content Placeholder 4"/>
          <p:cNvSpPr>
            <a:spLocks noGrp="1"/>
          </p:cNvSpPr>
          <p:nvPr>
            <p:ph sz="quarter" idx="15"/>
          </p:nvPr>
        </p:nvSpPr>
        <p:spPr/>
        <p:txBody>
          <a:bodyPr/>
          <a:lstStyle/>
          <a:p>
            <a:r>
              <a:rPr lang="en-GB" dirty="0"/>
              <a:t>Screening and cancer inequalities</a:t>
            </a:r>
          </a:p>
          <a:p>
            <a:r>
              <a:rPr lang="en-GB" dirty="0"/>
              <a:t>Stage 1 and  2 diagnoses across London </a:t>
            </a:r>
          </a:p>
          <a:p>
            <a:r>
              <a:rPr lang="en-GB" dirty="0"/>
              <a:t>Evidence review of what works in early diagnosis internationally and nationally</a:t>
            </a:r>
          </a:p>
          <a:p>
            <a:r>
              <a:rPr lang="en-GB" dirty="0"/>
              <a:t>Variation in 1 year survival across London</a:t>
            </a:r>
          </a:p>
          <a:p>
            <a:r>
              <a:rPr lang="en-GB" dirty="0"/>
              <a:t>Recommendations for reducing inequalities in ED</a:t>
            </a:r>
          </a:p>
          <a:p>
            <a:endParaRPr lang="en-GB" dirty="0"/>
          </a:p>
        </p:txBody>
      </p:sp>
    </p:spTree>
    <p:extLst>
      <p:ext uri="{BB962C8B-B14F-4D97-AF65-F5344CB8AC3E}">
        <p14:creationId xmlns:p14="http://schemas.microsoft.com/office/powerpoint/2010/main" val="2420079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diagnosis</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20</a:t>
            </a:fld>
            <a:endParaRPr lang="en-GB" dirty="0"/>
          </a:p>
        </p:txBody>
      </p:sp>
      <p:sp>
        <p:nvSpPr>
          <p:cNvPr id="5" name="Content Placeholder 4"/>
          <p:cNvSpPr>
            <a:spLocks noGrp="1"/>
          </p:cNvSpPr>
          <p:nvPr>
            <p:ph sz="quarter" idx="15"/>
          </p:nvPr>
        </p:nvSpPr>
        <p:spPr>
          <a:xfrm>
            <a:off x="250825" y="836712"/>
            <a:ext cx="3889127" cy="5832648"/>
          </a:xfrm>
          <a:solidFill>
            <a:schemeClr val="tx2">
              <a:lumMod val="40000"/>
              <a:lumOff val="60000"/>
            </a:schemeClr>
          </a:solidFill>
        </p:spPr>
        <p:txBody>
          <a:bodyPr>
            <a:normAutofit fontScale="85000" lnSpcReduction="10000"/>
          </a:bodyPr>
          <a:lstStyle/>
          <a:p>
            <a:r>
              <a:rPr lang="en-GB" b="1" u="sng" dirty="0" smtClean="0"/>
              <a:t>Summary:</a:t>
            </a:r>
          </a:p>
          <a:p>
            <a:r>
              <a:rPr lang="en-GB" dirty="0" smtClean="0"/>
              <a:t>Screening  is lower in deprived areas of London (PHE Fingertips 2017-18)</a:t>
            </a:r>
          </a:p>
          <a:p>
            <a:r>
              <a:rPr lang="en-GB" dirty="0" smtClean="0"/>
              <a:t>Screening is lower in ethnically diverse areas (national data)</a:t>
            </a:r>
          </a:p>
          <a:p>
            <a:r>
              <a:rPr lang="en-GB" dirty="0" smtClean="0"/>
              <a:t>Calling patients for invitations in their own language works</a:t>
            </a:r>
          </a:p>
          <a:p>
            <a:r>
              <a:rPr lang="en-GB" dirty="0" smtClean="0"/>
              <a:t>Making the screening more convenient in terms of place and materials works (bowel cancer)</a:t>
            </a:r>
          </a:p>
          <a:p>
            <a:r>
              <a:rPr lang="en-GB" dirty="0" smtClean="0"/>
              <a:t>Not all differences can be ascribed to culture or religion -  but if they are, use community trusted links to break down myths/barriers</a:t>
            </a:r>
          </a:p>
          <a:p>
            <a:r>
              <a:rPr lang="en-GB" dirty="0" smtClean="0"/>
              <a:t>Differences in Stage ½ at diagnosis do not seem to relate to deprivation –patient and service factors probably as important</a:t>
            </a:r>
            <a:endParaRPr lang="en-GB" dirty="0"/>
          </a:p>
          <a:p>
            <a:r>
              <a:rPr lang="en-GB" dirty="0"/>
              <a:t>There is variation in one year survival  for colorectal cancer – some CI overlap but some do not so there are significant differences.  NEL worst at 78%, NCL best at 83%</a:t>
            </a:r>
          </a:p>
          <a:p>
            <a:endParaRPr lang="en-GB" dirty="0"/>
          </a:p>
        </p:txBody>
      </p:sp>
      <p:sp>
        <p:nvSpPr>
          <p:cNvPr id="6" name="Content Placeholder 5"/>
          <p:cNvSpPr>
            <a:spLocks noGrp="1"/>
          </p:cNvSpPr>
          <p:nvPr>
            <p:ph sz="quarter" idx="16"/>
          </p:nvPr>
        </p:nvSpPr>
        <p:spPr>
          <a:xfrm>
            <a:off x="4499993" y="764704"/>
            <a:ext cx="4392488" cy="5904656"/>
          </a:xfrm>
          <a:solidFill>
            <a:schemeClr val="tx1">
              <a:lumMod val="20000"/>
              <a:lumOff val="80000"/>
            </a:schemeClr>
          </a:solidFill>
          <a:ln w="57150">
            <a:noFill/>
          </a:ln>
        </p:spPr>
        <p:txBody>
          <a:bodyPr>
            <a:normAutofit/>
          </a:bodyPr>
          <a:lstStyle/>
          <a:p>
            <a:r>
              <a:rPr lang="en-GB" sz="2000" b="1" u="sng" dirty="0" smtClean="0">
                <a:solidFill>
                  <a:schemeClr val="tx1"/>
                </a:solidFill>
              </a:rPr>
              <a:t>Recommendations</a:t>
            </a:r>
          </a:p>
          <a:p>
            <a:r>
              <a:rPr lang="en-GB" sz="2000" dirty="0">
                <a:solidFill>
                  <a:schemeClr val="tx1"/>
                </a:solidFill>
              </a:rPr>
              <a:t>M</a:t>
            </a:r>
            <a:r>
              <a:rPr lang="en-GB" sz="2000" dirty="0" smtClean="0">
                <a:solidFill>
                  <a:schemeClr val="tx1"/>
                </a:solidFill>
              </a:rPr>
              <a:t>ake screening invitations easy to attend:  schedule in family planning or GUM as well as GPs</a:t>
            </a:r>
          </a:p>
          <a:p>
            <a:r>
              <a:rPr lang="en-GB" sz="2000" dirty="0" smtClean="0">
                <a:solidFill>
                  <a:schemeClr val="tx1"/>
                </a:solidFill>
              </a:rPr>
              <a:t>Make screening invitations easy to accept:  multi-lingual written materials, friendly callers in own language for people not attending, understand and pitch invitations to attract different communities, using community leaders where possible</a:t>
            </a:r>
          </a:p>
          <a:p>
            <a:r>
              <a:rPr lang="en-GB" sz="2000" smtClean="0">
                <a:solidFill>
                  <a:schemeClr val="tx1"/>
                </a:solidFill>
              </a:rPr>
              <a:t>Make </a:t>
            </a:r>
            <a:r>
              <a:rPr lang="en-GB" sz="2000" dirty="0" smtClean="0">
                <a:solidFill>
                  <a:schemeClr val="tx1"/>
                </a:solidFill>
              </a:rPr>
              <a:t>screening simpler:  FIT testing, HPV self sampling if possible</a:t>
            </a:r>
          </a:p>
          <a:p>
            <a:endParaRPr lang="en-GB" dirty="0" smtClean="0">
              <a:solidFill>
                <a:srgbClr val="FF0000"/>
              </a:solidFill>
            </a:endParaRPr>
          </a:p>
          <a:p>
            <a:endParaRPr lang="en-GB" dirty="0"/>
          </a:p>
        </p:txBody>
      </p:sp>
    </p:spTree>
    <p:extLst>
      <p:ext uri="{BB962C8B-B14F-4D97-AF65-F5344CB8AC3E}">
        <p14:creationId xmlns:p14="http://schemas.microsoft.com/office/powerpoint/2010/main" val="1885406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List of abbreviations </a:t>
            </a:r>
            <a:endParaRPr lang="en-GB" dirty="0"/>
          </a:p>
        </p:txBody>
      </p:sp>
      <p:sp>
        <p:nvSpPr>
          <p:cNvPr id="3" name="Text Placeholder 2"/>
          <p:cNvSpPr>
            <a:spLocks noGrp="1"/>
          </p:cNvSpPr>
          <p:nvPr>
            <p:ph type="body" sz="quarter" idx="12"/>
          </p:nvPr>
        </p:nvSpPr>
        <p:spPr/>
        <p:txBody>
          <a:bodyPr/>
          <a:lstStyle/>
          <a:p>
            <a:endParaRPr lang="en-GB"/>
          </a:p>
        </p:txBody>
      </p:sp>
      <p:sp>
        <p:nvSpPr>
          <p:cNvPr id="4" name="Slide Number Placeholder 3"/>
          <p:cNvSpPr>
            <a:spLocks noGrp="1"/>
          </p:cNvSpPr>
          <p:nvPr>
            <p:ph type="sldNum" sz="quarter" idx="14"/>
          </p:nvPr>
        </p:nvSpPr>
        <p:spPr/>
        <p:txBody>
          <a:bodyPr/>
          <a:lstStyle/>
          <a:p>
            <a:fld id="{8FC524A1-7B6A-464D-B8BC-8FE2E057339E}" type="slidenum">
              <a:rPr lang="en-GB" smtClean="0"/>
              <a:pPr/>
              <a:t>21</a:t>
            </a:fld>
            <a:endParaRPr lang="en-GB" dirty="0"/>
          </a:p>
        </p:txBody>
      </p:sp>
      <p:sp>
        <p:nvSpPr>
          <p:cNvPr id="7" name="Content Placeholder 6"/>
          <p:cNvSpPr>
            <a:spLocks noGrp="1"/>
          </p:cNvSpPr>
          <p:nvPr>
            <p:ph sz="quarter" idx="15"/>
          </p:nvPr>
        </p:nvSpPr>
        <p:spPr/>
        <p:txBody>
          <a:bodyPr numCol="2">
            <a:normAutofit fontScale="92500" lnSpcReduction="20000"/>
          </a:bodyPr>
          <a:lstStyle/>
          <a:p>
            <a:r>
              <a:rPr lang="en-GB" dirty="0" smtClean="0"/>
              <a:t>BBV	Blood borne virus</a:t>
            </a:r>
          </a:p>
          <a:p>
            <a:r>
              <a:rPr lang="en-GB" dirty="0" smtClean="0"/>
              <a:t>CCG	Clinical commissioning group</a:t>
            </a:r>
          </a:p>
          <a:p>
            <a:r>
              <a:rPr lang="en-GB" dirty="0" err="1" smtClean="0"/>
              <a:t>eHNA</a:t>
            </a:r>
            <a:r>
              <a:rPr lang="en-GB" dirty="0" smtClean="0"/>
              <a:t>	electronic health needs 	assessment </a:t>
            </a:r>
          </a:p>
          <a:p>
            <a:r>
              <a:rPr lang="en-GB" dirty="0" err="1" smtClean="0"/>
              <a:t>eRS</a:t>
            </a:r>
            <a:r>
              <a:rPr lang="en-GB" dirty="0" smtClean="0"/>
              <a:t>	electronic referral system</a:t>
            </a:r>
          </a:p>
          <a:p>
            <a:r>
              <a:rPr lang="en-GB" dirty="0" smtClean="0"/>
              <a:t>GI	Gastrointestinal</a:t>
            </a:r>
          </a:p>
          <a:p>
            <a:r>
              <a:rPr lang="en-GB" dirty="0" smtClean="0"/>
              <a:t>GMS1	General medical services GP contract</a:t>
            </a:r>
          </a:p>
          <a:p>
            <a:r>
              <a:rPr lang="en-GB" dirty="0" smtClean="0"/>
              <a:t>GP	General Practitioner </a:t>
            </a:r>
          </a:p>
          <a:p>
            <a:r>
              <a:rPr lang="en-GB" dirty="0" smtClean="0"/>
              <a:t>HPV	Human papilloma virus</a:t>
            </a:r>
          </a:p>
          <a:p>
            <a:r>
              <a:rPr lang="en-GB" dirty="0" smtClean="0"/>
              <a:t>IVDU	</a:t>
            </a:r>
            <a:r>
              <a:rPr lang="en-GB" dirty="0"/>
              <a:t>I</a:t>
            </a:r>
            <a:r>
              <a:rPr lang="en-GB" dirty="0" smtClean="0"/>
              <a:t>ntravenous drug user</a:t>
            </a:r>
          </a:p>
          <a:p>
            <a:r>
              <a:rPr lang="en-GB" dirty="0" smtClean="0"/>
              <a:t>LD	Learning disability</a:t>
            </a:r>
          </a:p>
          <a:p>
            <a:r>
              <a:rPr lang="en-GB" dirty="0" smtClean="0"/>
              <a:t>LTP	NHS Long Term Plan (2019)</a:t>
            </a:r>
          </a:p>
          <a:p>
            <a:r>
              <a:rPr lang="en-GB" dirty="0" smtClean="0"/>
              <a:t>NCIN	</a:t>
            </a:r>
            <a:r>
              <a:rPr lang="en-GB" dirty="0"/>
              <a:t>National Cancer Intelligence Network </a:t>
            </a:r>
            <a:endParaRPr lang="en-GB" dirty="0" smtClean="0"/>
          </a:p>
          <a:p>
            <a:r>
              <a:rPr lang="en-GB" dirty="0" smtClean="0"/>
              <a:t>NCL	North </a:t>
            </a:r>
            <a:r>
              <a:rPr lang="en-GB" dirty="0"/>
              <a:t>C</a:t>
            </a:r>
            <a:r>
              <a:rPr lang="en-GB" dirty="0" smtClean="0"/>
              <a:t>entral London</a:t>
            </a:r>
          </a:p>
          <a:p>
            <a:r>
              <a:rPr lang="en-GB" dirty="0" smtClean="0"/>
              <a:t>NCPES	National cancer patient experience survey</a:t>
            </a:r>
          </a:p>
          <a:p>
            <a:r>
              <a:rPr lang="en-GB" dirty="0" smtClean="0"/>
              <a:t>NEL	North East London</a:t>
            </a:r>
          </a:p>
          <a:p>
            <a:r>
              <a:rPr lang="en-GB" dirty="0" smtClean="0"/>
              <a:t>NWL	North West London</a:t>
            </a:r>
            <a:endParaRPr lang="en-GB" dirty="0"/>
          </a:p>
          <a:p>
            <a:r>
              <a:rPr lang="en-GB" dirty="0"/>
              <a:t>Office for National Statistics (ONS</a:t>
            </a:r>
            <a:r>
              <a:rPr lang="en-GB" dirty="0" smtClean="0"/>
              <a:t>)</a:t>
            </a:r>
          </a:p>
          <a:p>
            <a:r>
              <a:rPr lang="en-GB" dirty="0"/>
              <a:t>Public Health England Fingertips </a:t>
            </a:r>
            <a:r>
              <a:rPr lang="en-GB" dirty="0" smtClean="0"/>
              <a:t>data</a:t>
            </a:r>
          </a:p>
          <a:p>
            <a:r>
              <a:rPr lang="en-GB" dirty="0" smtClean="0"/>
              <a:t>SEL	South East London</a:t>
            </a:r>
          </a:p>
          <a:p>
            <a:r>
              <a:rPr lang="en-GB" dirty="0" smtClean="0"/>
              <a:t>STP	Sustainability and transformation partnership</a:t>
            </a:r>
          </a:p>
          <a:p>
            <a:r>
              <a:rPr lang="en-GB" dirty="0" smtClean="0"/>
              <a:t>SWL	South West London</a:t>
            </a:r>
          </a:p>
          <a:p>
            <a:r>
              <a:rPr lang="en-GB" dirty="0" smtClean="0"/>
              <a:t>TA	</a:t>
            </a:r>
            <a:r>
              <a:rPr lang="en-GB" dirty="0"/>
              <a:t>T</a:t>
            </a:r>
            <a:r>
              <a:rPr lang="en-GB" dirty="0" smtClean="0"/>
              <a:t>emporary accommodation </a:t>
            </a:r>
          </a:p>
          <a:p>
            <a:r>
              <a:rPr lang="en-GB" dirty="0" smtClean="0"/>
              <a:t>TCST	Transforming cancer services team</a:t>
            </a:r>
          </a:p>
          <a:p>
            <a:r>
              <a:rPr lang="en-GB" dirty="0" smtClean="0"/>
              <a:t>2WW	Two week wait</a:t>
            </a:r>
          </a:p>
          <a:p>
            <a:endParaRPr lang="en-GB" dirty="0"/>
          </a:p>
        </p:txBody>
      </p:sp>
    </p:spTree>
    <p:extLst>
      <p:ext uri="{BB962C8B-B14F-4D97-AF65-F5344CB8AC3E}">
        <p14:creationId xmlns:p14="http://schemas.microsoft.com/office/powerpoint/2010/main" val="1787479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diagnosis</a:t>
            </a:r>
            <a:endParaRPr lang="en-GB" dirty="0"/>
          </a:p>
        </p:txBody>
      </p:sp>
      <p:sp>
        <p:nvSpPr>
          <p:cNvPr id="6" name="Content Placeholder 5"/>
          <p:cNvSpPr>
            <a:spLocks noGrp="1"/>
          </p:cNvSpPr>
          <p:nvPr>
            <p:ph type="body" sz="quarter" idx="13"/>
          </p:nvPr>
        </p:nvSpPr>
        <p:spPr>
          <a:xfrm>
            <a:off x="250825" y="692696"/>
            <a:ext cx="8642350" cy="792088"/>
          </a:xfrm>
        </p:spPr>
        <p:txBody>
          <a:bodyPr numCol="2">
            <a:normAutofit fontScale="25000" lnSpcReduction="20000"/>
          </a:bodyPr>
          <a:lstStyle/>
          <a:p>
            <a:pPr algn="just"/>
            <a:r>
              <a:rPr lang="en-GB" dirty="0" smtClean="0"/>
              <a:t>. </a:t>
            </a:r>
          </a:p>
          <a:p>
            <a:pPr algn="just"/>
            <a:r>
              <a:rPr lang="en-GB" sz="8000" dirty="0" smtClean="0"/>
              <a:t>What does the evidence tell us – screening and deprivation </a:t>
            </a:r>
            <a:endParaRPr lang="en-GB" sz="5600" dirty="0"/>
          </a:p>
          <a:p>
            <a:pPr algn="just"/>
            <a:r>
              <a:rPr lang="en-GB" sz="7200" b="1" u="sng" dirty="0" smtClean="0"/>
              <a:t>Large </a:t>
            </a:r>
            <a:r>
              <a:rPr lang="en-GB" sz="7200" b="1" u="sng" dirty="0"/>
              <a:t>inequalities in the uptake of </a:t>
            </a:r>
            <a:r>
              <a:rPr lang="en-GB" sz="7200" b="1" u="sng" dirty="0" smtClean="0"/>
              <a:t>cancer screening </a:t>
            </a:r>
            <a:r>
              <a:rPr lang="en-GB" sz="7200" b="1" u="sng" dirty="0"/>
              <a:t>services </a:t>
            </a:r>
            <a:r>
              <a:rPr lang="en-GB" sz="7200" dirty="0"/>
              <a:t>in </a:t>
            </a:r>
            <a:r>
              <a:rPr lang="en-GB" sz="7200" dirty="0" smtClean="0"/>
              <a:t>socio-economically deprived </a:t>
            </a:r>
            <a:r>
              <a:rPr lang="en-GB" sz="7200" dirty="0"/>
              <a:t>areas, even though </a:t>
            </a:r>
            <a:r>
              <a:rPr lang="en-GB" sz="7200" dirty="0" smtClean="0"/>
              <a:t>screening saves </a:t>
            </a:r>
            <a:r>
              <a:rPr lang="en-GB" sz="7200" dirty="0"/>
              <a:t>lives. This has been shown </a:t>
            </a:r>
            <a:r>
              <a:rPr lang="en-GB" sz="7200" dirty="0" smtClean="0"/>
              <a:t>in relation </a:t>
            </a:r>
            <a:r>
              <a:rPr lang="en-GB" sz="7200" dirty="0"/>
              <a:t>to </a:t>
            </a:r>
            <a:r>
              <a:rPr lang="en-GB" sz="7200" dirty="0" smtClean="0"/>
              <a:t>bowel, breast and cervical </a:t>
            </a:r>
            <a:r>
              <a:rPr lang="en-GB" sz="7200" dirty="0"/>
              <a:t>screening </a:t>
            </a:r>
            <a:r>
              <a:rPr lang="en-GB" sz="7200" dirty="0" smtClean="0"/>
              <a:t>programmes.</a:t>
            </a:r>
          </a:p>
          <a:p>
            <a:pPr algn="just"/>
            <a:r>
              <a:rPr lang="en-GB" sz="7200" dirty="0" err="1" smtClean="0"/>
              <a:t>Bertoni</a:t>
            </a:r>
            <a:r>
              <a:rPr lang="en-GB" sz="7200" dirty="0" smtClean="0"/>
              <a:t> </a:t>
            </a:r>
            <a:r>
              <a:rPr lang="en-GB" sz="7200" i="1" dirty="0" smtClean="0"/>
              <a:t>et al </a:t>
            </a:r>
            <a:r>
              <a:rPr lang="en-GB" sz="7200" dirty="0" smtClean="0"/>
              <a:t>Italian study in 6000 women – for those with less education and from more deprived areas -25% increase in uptake by ‘loss framing’ i.e. showing women that there are negative consequences of not attending and also giving more background information (2018)</a:t>
            </a:r>
          </a:p>
          <a:p>
            <a:pPr algn="just"/>
            <a:r>
              <a:rPr lang="en-GB" sz="7200" b="1" u="sng" dirty="0" smtClean="0"/>
              <a:t>Differences </a:t>
            </a:r>
            <a:r>
              <a:rPr lang="en-GB" sz="7200" b="1" u="sng" dirty="0"/>
              <a:t>in health literacy, </a:t>
            </a:r>
            <a:r>
              <a:rPr lang="en-GB" sz="7200" b="1" u="sng" dirty="0" smtClean="0"/>
              <a:t>awareness </a:t>
            </a:r>
            <a:r>
              <a:rPr lang="en-GB" sz="7200" b="1" u="sng" dirty="0"/>
              <a:t>of symptoms and attitudes about cancer</a:t>
            </a:r>
            <a:r>
              <a:rPr lang="en-GB" sz="7200" b="1" dirty="0" smtClean="0"/>
              <a:t>. </a:t>
            </a:r>
            <a:r>
              <a:rPr lang="en-GB" sz="7200" dirty="0" err="1"/>
              <a:t>Huf</a:t>
            </a:r>
            <a:r>
              <a:rPr lang="en-GB" sz="7200" dirty="0"/>
              <a:t> </a:t>
            </a:r>
            <a:r>
              <a:rPr lang="en-GB" sz="7200" i="1" dirty="0"/>
              <a:t>et al </a:t>
            </a:r>
            <a:r>
              <a:rPr lang="en-GB" sz="7200" dirty="0"/>
              <a:t>2016 </a:t>
            </a:r>
            <a:endParaRPr lang="en-GB" sz="7200" b="1" dirty="0"/>
          </a:p>
          <a:p>
            <a:pPr algn="just"/>
            <a:r>
              <a:rPr lang="en-GB" sz="7200" dirty="0"/>
              <a:t>These have also been linked to </a:t>
            </a:r>
            <a:r>
              <a:rPr lang="en-GB" sz="7200" dirty="0" smtClean="0"/>
              <a:t>healthier behaviours and the stage of diagnosis.</a:t>
            </a:r>
          </a:p>
          <a:p>
            <a:pPr algn="just"/>
            <a:endParaRPr lang="en-GB" sz="5600" dirty="0" smtClean="0"/>
          </a:p>
          <a:p>
            <a:pPr algn="just"/>
            <a:endParaRPr lang="en-GB" sz="5600" dirty="0"/>
          </a:p>
          <a:p>
            <a:pPr algn="just"/>
            <a:endParaRPr lang="en-GB" sz="5600" dirty="0" smtClean="0"/>
          </a:p>
          <a:p>
            <a:pPr algn="just"/>
            <a:r>
              <a:rPr lang="en-GB" sz="8000" dirty="0" smtClean="0"/>
              <a:t>Compared </a:t>
            </a:r>
            <a:r>
              <a:rPr lang="en-GB" sz="8000" dirty="0"/>
              <a:t>to the highest income groups, people in the most income deprived areas in England are 20% more likely to have their cancer</a:t>
            </a:r>
            <a:r>
              <a:rPr lang="en-GB" sz="8000" b="1" dirty="0"/>
              <a:t> diagnosed at a late stage</a:t>
            </a:r>
            <a:r>
              <a:rPr lang="en-GB" sz="8000" dirty="0" smtClean="0"/>
              <a:t>.</a:t>
            </a:r>
            <a:endParaRPr lang="en-GB" sz="8000" dirty="0"/>
          </a:p>
          <a:p>
            <a:pPr algn="just"/>
            <a:r>
              <a:rPr lang="en-GB" sz="8000" b="1" u="sng" dirty="0" smtClean="0"/>
              <a:t>Reduced </a:t>
            </a:r>
            <a:r>
              <a:rPr lang="en-GB" sz="8000" b="1" u="sng" dirty="0"/>
              <a:t>ability and opportunity </a:t>
            </a:r>
            <a:r>
              <a:rPr lang="en-GB" sz="8000" b="1" u="sng" dirty="0" smtClean="0"/>
              <a:t>to seek </a:t>
            </a:r>
            <a:r>
              <a:rPr lang="en-GB" sz="8000" b="1" u="sng" dirty="0"/>
              <a:t>support. </a:t>
            </a:r>
            <a:endParaRPr lang="en-GB" sz="8000" b="1" u="sng" dirty="0" smtClean="0"/>
          </a:p>
          <a:p>
            <a:pPr algn="just"/>
            <a:r>
              <a:rPr lang="en-GB" sz="8000" dirty="0" smtClean="0"/>
              <a:t>Exploratory studies have </a:t>
            </a:r>
            <a:r>
              <a:rPr lang="en-GB" sz="8000" dirty="0"/>
              <a:t>indicated that the more </a:t>
            </a:r>
            <a:r>
              <a:rPr lang="en-GB" sz="8000" dirty="0" smtClean="0"/>
              <a:t>socioeconomically deprived </a:t>
            </a:r>
            <a:r>
              <a:rPr lang="en-GB" sz="8000" dirty="0"/>
              <a:t>a person, </a:t>
            </a:r>
            <a:r>
              <a:rPr lang="en-GB" sz="8000" dirty="0" smtClean="0"/>
              <a:t>the harder </a:t>
            </a:r>
            <a:r>
              <a:rPr lang="en-GB" sz="8000" dirty="0"/>
              <a:t>it is for them to seek help – </a:t>
            </a:r>
            <a:r>
              <a:rPr lang="en-GB" sz="8000" dirty="0" smtClean="0"/>
              <a:t>an understandable </a:t>
            </a:r>
            <a:r>
              <a:rPr lang="en-GB" sz="8000" dirty="0"/>
              <a:t>reality of having a </a:t>
            </a:r>
            <a:r>
              <a:rPr lang="en-GB" sz="8000" dirty="0" smtClean="0"/>
              <a:t>longer list </a:t>
            </a:r>
            <a:r>
              <a:rPr lang="en-GB" sz="8000" dirty="0"/>
              <a:t>of essentials they need to </a:t>
            </a:r>
            <a:r>
              <a:rPr lang="en-GB" sz="8000" dirty="0" smtClean="0"/>
              <a:t>manage, whether </a:t>
            </a:r>
            <a:r>
              <a:rPr lang="en-GB" sz="8000" dirty="0"/>
              <a:t>financial, </a:t>
            </a:r>
            <a:r>
              <a:rPr lang="en-GB" sz="8000" dirty="0" smtClean="0"/>
              <a:t>psychological or relational</a:t>
            </a:r>
            <a:endParaRPr lang="en-GB" sz="8000"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3</a:t>
            </a:fld>
            <a:endParaRPr lang="en-GB" dirty="0"/>
          </a:p>
        </p:txBody>
      </p:sp>
    </p:spTree>
    <p:extLst>
      <p:ext uri="{BB962C8B-B14F-4D97-AF65-F5344CB8AC3E}">
        <p14:creationId xmlns:p14="http://schemas.microsoft.com/office/powerpoint/2010/main" val="1443167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diagnosis</a:t>
            </a:r>
            <a:endParaRPr lang="en-GB" dirty="0"/>
          </a:p>
        </p:txBody>
      </p:sp>
      <p:sp>
        <p:nvSpPr>
          <p:cNvPr id="6" name="Content Placeholder 5"/>
          <p:cNvSpPr>
            <a:spLocks noGrp="1"/>
          </p:cNvSpPr>
          <p:nvPr>
            <p:ph type="body" sz="quarter" idx="13"/>
          </p:nvPr>
        </p:nvSpPr>
        <p:spPr/>
        <p:txBody>
          <a:bodyPr>
            <a:normAutofit/>
          </a:bodyPr>
          <a:lstStyle/>
          <a:p>
            <a:r>
              <a:rPr lang="en-GB" b="1" dirty="0" smtClean="0"/>
              <a:t>Screening, deprivation and ethnicity</a:t>
            </a:r>
          </a:p>
        </p:txBody>
      </p:sp>
      <p:sp>
        <p:nvSpPr>
          <p:cNvPr id="4" name="Slide Number Placeholder 3"/>
          <p:cNvSpPr>
            <a:spLocks noGrp="1"/>
          </p:cNvSpPr>
          <p:nvPr>
            <p:ph type="sldNum" sz="quarter" idx="14"/>
          </p:nvPr>
        </p:nvSpPr>
        <p:spPr/>
        <p:txBody>
          <a:bodyPr/>
          <a:lstStyle/>
          <a:p>
            <a:fld id="{8FC524A1-7B6A-464D-B8BC-8FE2E057339E}" type="slidenum">
              <a:rPr lang="en-GB" smtClean="0"/>
              <a:pPr/>
              <a:t>4</a:t>
            </a:fld>
            <a:endParaRPr lang="en-GB" dirty="0"/>
          </a:p>
        </p:txBody>
      </p:sp>
      <p:sp>
        <p:nvSpPr>
          <p:cNvPr id="5" name="Content Placeholder 4"/>
          <p:cNvSpPr>
            <a:spLocks noGrp="1"/>
          </p:cNvSpPr>
          <p:nvPr>
            <p:ph sz="quarter" idx="15"/>
          </p:nvPr>
        </p:nvSpPr>
        <p:spPr/>
        <p:txBody>
          <a:bodyPr>
            <a:normAutofit lnSpcReduction="10000"/>
          </a:bodyPr>
          <a:lstStyle/>
          <a:p>
            <a:r>
              <a:rPr lang="en-GB" dirty="0" smtClean="0"/>
              <a:t>“People </a:t>
            </a:r>
            <a:r>
              <a:rPr lang="en-GB" dirty="0"/>
              <a:t>in more deprived groups are less likely to complete bowel screening (35% for the most deprived group compared to 61% for the least </a:t>
            </a:r>
            <a:r>
              <a:rPr lang="en-GB" dirty="0" smtClean="0"/>
              <a:t>deprived) and </a:t>
            </a:r>
            <a:r>
              <a:rPr lang="en-GB" dirty="0"/>
              <a:t>are more likely to die from bowel </a:t>
            </a:r>
            <a:r>
              <a:rPr lang="en-GB" dirty="0" smtClean="0"/>
              <a:t>cancer</a:t>
            </a:r>
          </a:p>
          <a:p>
            <a:r>
              <a:rPr lang="en-GB" dirty="0"/>
              <a:t>Women in the most deprived groups (most deprived quintile) are less likely to attend cervical screening </a:t>
            </a:r>
            <a:r>
              <a:rPr lang="en-GB" dirty="0" smtClean="0"/>
              <a:t>when </a:t>
            </a:r>
            <a:r>
              <a:rPr lang="en-GB" dirty="0"/>
              <a:t>compared to the least deprived </a:t>
            </a:r>
            <a:r>
              <a:rPr lang="en-GB" dirty="0" smtClean="0"/>
              <a:t>quintile yet </a:t>
            </a:r>
            <a:r>
              <a:rPr lang="en-GB" dirty="0"/>
              <a:t>are more likely to have high risk HPV, and a higher risk of being diagnosed with/dying from cervical </a:t>
            </a:r>
            <a:r>
              <a:rPr lang="en-GB" dirty="0" smtClean="0"/>
              <a:t>cancer. </a:t>
            </a:r>
          </a:p>
          <a:p>
            <a:r>
              <a:rPr lang="en-GB" dirty="0" smtClean="0"/>
              <a:t>Women </a:t>
            </a:r>
            <a:r>
              <a:rPr lang="en-GB" dirty="0"/>
              <a:t>in the </a:t>
            </a:r>
            <a:r>
              <a:rPr lang="en-GB" b="1" dirty="0"/>
              <a:t>most deprived groups </a:t>
            </a:r>
            <a:r>
              <a:rPr lang="en-GB" dirty="0"/>
              <a:t>are generally less likely to participate in breast screening </a:t>
            </a:r>
            <a:r>
              <a:rPr lang="en-GB" dirty="0" smtClean="0"/>
              <a:t>for </a:t>
            </a:r>
            <a:r>
              <a:rPr lang="en-GB" dirty="0"/>
              <a:t>the most deprived groups compared to the least </a:t>
            </a:r>
            <a:r>
              <a:rPr lang="en-GB" dirty="0" smtClean="0"/>
              <a:t>deprived) </a:t>
            </a:r>
            <a:r>
              <a:rPr lang="en-GB" dirty="0"/>
              <a:t>but are more likely to die from breast </a:t>
            </a:r>
            <a:r>
              <a:rPr lang="en-GB" dirty="0" smtClean="0"/>
              <a:t>cancer</a:t>
            </a:r>
          </a:p>
          <a:p>
            <a:endParaRPr lang="en-GB" dirty="0"/>
          </a:p>
        </p:txBody>
      </p:sp>
      <p:sp>
        <p:nvSpPr>
          <p:cNvPr id="3" name="Content Placeholder 2"/>
          <p:cNvSpPr>
            <a:spLocks noGrp="1"/>
          </p:cNvSpPr>
          <p:nvPr>
            <p:ph sz="quarter" idx="16"/>
          </p:nvPr>
        </p:nvSpPr>
        <p:spPr>
          <a:xfrm>
            <a:off x="4572001" y="1341438"/>
            <a:ext cx="4320480" cy="4895874"/>
          </a:xfrm>
        </p:spPr>
        <p:txBody>
          <a:bodyPr>
            <a:normAutofit/>
          </a:bodyPr>
          <a:lstStyle/>
          <a:p>
            <a:r>
              <a:rPr lang="en-GB" dirty="0"/>
              <a:t>Uptake of bowel screening in England is lower in the </a:t>
            </a:r>
            <a:r>
              <a:rPr lang="en-GB" b="1" dirty="0"/>
              <a:t>ethnically diverse areas </a:t>
            </a:r>
            <a:r>
              <a:rPr lang="en-GB" dirty="0"/>
              <a:t>(38% compared to 52 -</a:t>
            </a:r>
            <a:r>
              <a:rPr lang="en-GB" dirty="0" smtClean="0"/>
              <a:t> </a:t>
            </a:r>
            <a:r>
              <a:rPr lang="en-GB" dirty="0"/>
              <a:t>58% in other </a:t>
            </a:r>
            <a:r>
              <a:rPr lang="en-GB" dirty="0" smtClean="0"/>
              <a:t>areas)</a:t>
            </a:r>
          </a:p>
          <a:p>
            <a:r>
              <a:rPr lang="en-GB" dirty="0" smtClean="0"/>
              <a:t>Women </a:t>
            </a:r>
            <a:r>
              <a:rPr lang="en-GB" dirty="0"/>
              <a:t>from </a:t>
            </a:r>
            <a:r>
              <a:rPr lang="en-GB" b="1" dirty="0"/>
              <a:t>ethnic minority groups </a:t>
            </a:r>
            <a:r>
              <a:rPr lang="en-GB" dirty="0"/>
              <a:t>are less likely to attend cervical screening compared to White British </a:t>
            </a:r>
            <a:r>
              <a:rPr lang="en-GB" dirty="0" smtClean="0"/>
              <a:t>women”</a:t>
            </a:r>
            <a:endParaRPr lang="en-GB" dirty="0"/>
          </a:p>
          <a:p>
            <a:r>
              <a:rPr lang="en-GB" i="1" dirty="0"/>
              <a:t>PHE screening inequalities strategy </a:t>
            </a:r>
            <a:r>
              <a:rPr lang="en-GB" i="1" dirty="0" smtClean="0"/>
              <a:t>2018</a:t>
            </a:r>
          </a:p>
        </p:txBody>
      </p:sp>
    </p:spTree>
    <p:extLst>
      <p:ext uri="{BB962C8B-B14F-4D97-AF65-F5344CB8AC3E}">
        <p14:creationId xmlns:p14="http://schemas.microsoft.com/office/powerpoint/2010/main" val="1575662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642350" cy="503783"/>
          </a:xfrm>
        </p:spPr>
        <p:txBody>
          <a:bodyPr/>
          <a:lstStyle/>
          <a:p>
            <a:r>
              <a:rPr lang="en-GB" dirty="0" smtClean="0"/>
              <a:t>Early diagnosis–breast screening and deprivation</a:t>
            </a:r>
            <a:endParaRPr lang="en-GB" dirty="0"/>
          </a:p>
        </p:txBody>
      </p:sp>
      <p:sp>
        <p:nvSpPr>
          <p:cNvPr id="3" name="Text Placeholder 2"/>
          <p:cNvSpPr>
            <a:spLocks noGrp="1"/>
          </p:cNvSpPr>
          <p:nvPr>
            <p:ph type="body" sz="quarter" idx="12"/>
          </p:nvPr>
        </p:nvSpPr>
        <p:spPr>
          <a:xfrm>
            <a:off x="250825" y="764704"/>
            <a:ext cx="8642350" cy="864096"/>
          </a:xfrm>
          <a:solidFill>
            <a:schemeClr val="bg2">
              <a:lumMod val="75000"/>
            </a:schemeClr>
          </a:solidFill>
        </p:spPr>
        <p:txBody>
          <a:bodyPr>
            <a:normAutofit fontScale="92500"/>
          </a:bodyPr>
          <a:lstStyle/>
          <a:p>
            <a:r>
              <a:rPr lang="en-GB" dirty="0"/>
              <a:t>R</a:t>
            </a:r>
            <a:r>
              <a:rPr lang="en-GB" dirty="0" smtClean="0"/>
              <a:t>elationship between </a:t>
            </a:r>
            <a:r>
              <a:rPr lang="en-GB" b="1" u="sng" dirty="0" smtClean="0"/>
              <a:t>breast screening and deprivation </a:t>
            </a:r>
            <a:r>
              <a:rPr lang="en-GB" dirty="0" smtClean="0"/>
              <a:t>(screening reduces as deprivation increases) correlation coefficient -0.6</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5</a:t>
            </a:fld>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53207"/>
            <a:ext cx="7992888" cy="4628530"/>
          </a:xfrm>
          <a:prstGeom prst="rect">
            <a:avLst/>
          </a:prstGeom>
          <a:noFill/>
          <a:ln w="57150">
            <a:solidFill>
              <a:schemeClr val="bg2">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5263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diagnosis-bowel screening and deprivation</a:t>
            </a:r>
            <a:endParaRPr lang="en-GB" dirty="0"/>
          </a:p>
        </p:txBody>
      </p:sp>
      <p:sp>
        <p:nvSpPr>
          <p:cNvPr id="3" name="Text Placeholder 2"/>
          <p:cNvSpPr>
            <a:spLocks noGrp="1"/>
          </p:cNvSpPr>
          <p:nvPr>
            <p:ph type="body" sz="quarter" idx="12"/>
          </p:nvPr>
        </p:nvSpPr>
        <p:spPr>
          <a:xfrm>
            <a:off x="250825" y="692696"/>
            <a:ext cx="8642350" cy="576064"/>
          </a:xfrm>
        </p:spPr>
        <p:txBody>
          <a:bodyPr>
            <a:normAutofit fontScale="92500" lnSpcReduction="20000"/>
          </a:bodyPr>
          <a:lstStyle/>
          <a:p>
            <a:r>
              <a:rPr lang="en-GB" dirty="0"/>
              <a:t>Relationship between </a:t>
            </a:r>
            <a:r>
              <a:rPr lang="en-GB" b="1" u="sng" dirty="0"/>
              <a:t>breast screening and deprivation </a:t>
            </a:r>
            <a:r>
              <a:rPr lang="en-GB" dirty="0"/>
              <a:t>(screening reduces as deprivation increases) </a:t>
            </a:r>
            <a:r>
              <a:rPr lang="en-GB" dirty="0" smtClean="0"/>
              <a:t>correlation coefficient -0.6</a:t>
            </a:r>
            <a:endParaRPr lang="en-GB" dirty="0"/>
          </a:p>
          <a:p>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6</a:t>
            </a:fld>
            <a:endParaRPr lang="en-GB" dirty="0"/>
          </a:p>
        </p:txBody>
      </p:sp>
      <p:sp>
        <p:nvSpPr>
          <p:cNvPr id="5" name="Content Placeholder 4"/>
          <p:cNvSpPr>
            <a:spLocks noGrp="1"/>
          </p:cNvSpPr>
          <p:nvPr>
            <p:ph sz="quarter" idx="15"/>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268760"/>
            <a:ext cx="8856984" cy="5400600"/>
          </a:xfrm>
          <a:prstGeom prst="rect">
            <a:avLst/>
          </a:prstGeom>
          <a:noFill/>
          <a:ln w="57150">
            <a:solidFill>
              <a:srgbClr val="0091C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668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Stage 1 and 2 diagnosis </a:t>
            </a:r>
            <a:endParaRPr lang="en-GB" dirty="0"/>
          </a:p>
        </p:txBody>
      </p:sp>
      <p:sp>
        <p:nvSpPr>
          <p:cNvPr id="3" name="Slide Number Placeholder 2"/>
          <p:cNvSpPr>
            <a:spLocks noGrp="1"/>
          </p:cNvSpPr>
          <p:nvPr>
            <p:ph type="sldNum" sz="quarter" idx="11"/>
          </p:nvPr>
        </p:nvSpPr>
        <p:spPr/>
        <p:txBody>
          <a:bodyPr/>
          <a:lstStyle/>
          <a:p>
            <a:fld id="{8FC524A1-7B6A-464D-B8BC-8FE2E057339E}" type="slidenum">
              <a:rPr lang="en-GB" smtClean="0"/>
              <a:pPr/>
              <a:t>7</a:t>
            </a:fld>
            <a:endParaRPr lang="en-GB" dirty="0"/>
          </a:p>
        </p:txBody>
      </p:sp>
    </p:spTree>
    <p:extLst>
      <p:ext uri="{BB962C8B-B14F-4D97-AF65-F5344CB8AC3E}">
        <p14:creationId xmlns:p14="http://schemas.microsoft.com/office/powerpoint/2010/main" val="979664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Early diagnosis data London by CCG </a:t>
            </a:r>
            <a:endParaRPr lang="en-GB" dirty="0"/>
          </a:p>
        </p:txBody>
      </p:sp>
      <p:sp>
        <p:nvSpPr>
          <p:cNvPr id="3" name="Text Placeholder 2"/>
          <p:cNvSpPr>
            <a:spLocks noGrp="1"/>
          </p:cNvSpPr>
          <p:nvPr>
            <p:ph type="body" sz="quarter" idx="12"/>
          </p:nvPr>
        </p:nvSpPr>
        <p:spPr>
          <a:xfrm>
            <a:off x="250825" y="692696"/>
            <a:ext cx="8642350" cy="576064"/>
          </a:xfrm>
        </p:spPr>
        <p:txBody>
          <a:bodyPr>
            <a:normAutofit fontScale="92500" lnSpcReduction="10000"/>
          </a:bodyPr>
          <a:lstStyle/>
          <a:p>
            <a:r>
              <a:rPr lang="en-GB" dirty="0" smtClean="0"/>
              <a:t>% of cancers diagnosed at Stages 1 and </a:t>
            </a:r>
            <a:r>
              <a:rPr lang="en-GB" dirty="0"/>
              <a:t>2</a:t>
            </a:r>
            <a:r>
              <a:rPr lang="en-GB" dirty="0" smtClean="0"/>
              <a:t>: highest in Waltham Forest, lowest Greenwich </a:t>
            </a:r>
            <a:endParaRPr lang="en-GB" dirty="0"/>
          </a:p>
        </p:txBody>
      </p:sp>
      <p:sp>
        <p:nvSpPr>
          <p:cNvPr id="4" name="Slide Number Placeholder 3"/>
          <p:cNvSpPr>
            <a:spLocks noGrp="1"/>
          </p:cNvSpPr>
          <p:nvPr>
            <p:ph type="sldNum" sz="quarter" idx="14"/>
          </p:nvPr>
        </p:nvSpPr>
        <p:spPr/>
        <p:txBody>
          <a:bodyPr/>
          <a:lstStyle/>
          <a:p>
            <a:fld id="{8FC524A1-7B6A-464D-B8BC-8FE2E057339E}" type="slidenum">
              <a:rPr lang="en-GB" smtClean="0"/>
              <a:pPr/>
              <a:t>8</a:t>
            </a:fld>
            <a:endParaRPr lang="en-GB" dirty="0"/>
          </a:p>
        </p:txBody>
      </p:sp>
      <p:graphicFrame>
        <p:nvGraphicFramePr>
          <p:cNvPr id="6" name="Content Placeholder 5"/>
          <p:cNvGraphicFramePr>
            <a:graphicFrameLocks noGrp="1"/>
          </p:cNvGraphicFramePr>
          <p:nvPr>
            <p:ph sz="quarter" idx="15"/>
            <p:extLst>
              <p:ext uri="{D42A27DB-BD31-4B8C-83A1-F6EECF244321}">
                <p14:modId xmlns:p14="http://schemas.microsoft.com/office/powerpoint/2010/main" val="3597304296"/>
              </p:ext>
            </p:extLst>
          </p:nvPr>
        </p:nvGraphicFramePr>
        <p:xfrm>
          <a:off x="179513" y="1268760"/>
          <a:ext cx="8640960"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8256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1340768"/>
            <a:ext cx="6985000" cy="1728192"/>
          </a:xfrm>
        </p:spPr>
        <p:txBody>
          <a:bodyPr/>
          <a:lstStyle/>
          <a:p>
            <a:r>
              <a:rPr lang="en-GB" dirty="0" smtClean="0"/>
              <a:t>What works with inequalities and early diagnosis</a:t>
            </a:r>
            <a:endParaRPr lang="en-GB" dirty="0"/>
          </a:p>
        </p:txBody>
      </p:sp>
      <p:sp>
        <p:nvSpPr>
          <p:cNvPr id="3" name="Slide Number Placeholder 2"/>
          <p:cNvSpPr>
            <a:spLocks noGrp="1"/>
          </p:cNvSpPr>
          <p:nvPr>
            <p:ph type="sldNum" sz="quarter" idx="11"/>
          </p:nvPr>
        </p:nvSpPr>
        <p:spPr/>
        <p:txBody>
          <a:bodyPr/>
          <a:lstStyle/>
          <a:p>
            <a:fld id="{8FC524A1-7B6A-464D-B8BC-8FE2E057339E}" type="slidenum">
              <a:rPr lang="en-GB" smtClean="0"/>
              <a:pPr/>
              <a:t>9</a:t>
            </a:fld>
            <a:endParaRPr lang="en-GB" dirty="0"/>
          </a:p>
        </p:txBody>
      </p:sp>
    </p:spTree>
    <p:extLst>
      <p:ext uri="{BB962C8B-B14F-4D97-AF65-F5344CB8AC3E}">
        <p14:creationId xmlns:p14="http://schemas.microsoft.com/office/powerpoint/2010/main" val="677817946"/>
      </p:ext>
    </p:extLst>
  </p:cSld>
  <p:clrMapOvr>
    <a:masterClrMapping/>
  </p:clrMapOvr>
</p:sld>
</file>

<file path=ppt/theme/theme1.xml><?xml version="1.0" encoding="utf-8"?>
<a:theme xmlns:a="http://schemas.openxmlformats.org/drawingml/2006/main" name="Prevention monthly report template">
  <a:themeElements>
    <a:clrScheme name="Healthy London PPT colours">
      <a:dk1>
        <a:srgbClr val="3F3F3F"/>
      </a:dk1>
      <a:lt1>
        <a:sysClr val="window" lastClr="FFFFFF"/>
      </a:lt1>
      <a:dk2>
        <a:srgbClr val="0091C9"/>
      </a:dk2>
      <a:lt2>
        <a:srgbClr val="B4E7FE"/>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800080"/>
      </a:folHlink>
    </a:clrScheme>
    <a:fontScheme name="London Health Partnership">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2-2017-Healthy London_PPT_template" id="{22512DFE-CEA9-874E-8258-F5D08575994B}" vid="{D26D8EE4-4177-564A-8030-A1F640E50AF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2-2017-Healthy London_PPT_template" id="{22512DFE-CEA9-874E-8258-F5D08575994B}" vid="{9B00A163-92CA-E945-838F-7DCEE2188FF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Prevention monthly report template</Template>
  <TotalTime>10651</TotalTime>
  <Words>1883</Words>
  <Application>Microsoft Office PowerPoint</Application>
  <PresentationFormat>On-screen Show (4:3)</PresentationFormat>
  <Paragraphs>208</Paragraphs>
  <Slides>21</Slides>
  <Notes>7</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Prevention monthly report template</vt:lpstr>
      <vt:lpstr>Custom Design</vt:lpstr>
      <vt:lpstr>PowerPoint Presentation</vt:lpstr>
      <vt:lpstr>Early diagnosis outline </vt:lpstr>
      <vt:lpstr>EARLY diagnosis</vt:lpstr>
      <vt:lpstr>Early diagnosis</vt:lpstr>
      <vt:lpstr>Early diagnosis–breast screening and deprivation</vt:lpstr>
      <vt:lpstr>Early diagnosis-bowel screening and deprivation</vt:lpstr>
      <vt:lpstr>PowerPoint Presentation</vt:lpstr>
      <vt:lpstr>Early diagnosis data London by CCG </vt:lpstr>
      <vt:lpstr>PowerPoint Presentation</vt:lpstr>
      <vt:lpstr>Early diagnosis – what works</vt:lpstr>
      <vt:lpstr>Case study –Tower Hamlets bowel screening </vt:lpstr>
      <vt:lpstr>Case study - Community Links breast &amp; bowel screening</vt:lpstr>
      <vt:lpstr>Case study - Whitechapel bowel screening</vt:lpstr>
      <vt:lpstr>Case study Kingston and community screening </vt:lpstr>
      <vt:lpstr>PowerPoint Presentation</vt:lpstr>
      <vt:lpstr>Early diagnosis and ONE year survival in London </vt:lpstr>
      <vt:lpstr>Breast cancer ONE year survival 2016 data ONS</vt:lpstr>
      <vt:lpstr>Colorectal cancer ONE year survival ONS</vt:lpstr>
      <vt:lpstr>Lung cancer ONE year survival ONS</vt:lpstr>
      <vt:lpstr>Early diagnosis</vt:lpstr>
      <vt:lpstr>List of abbreviations </vt:lpstr>
    </vt:vector>
  </TitlesOfParts>
  <Company>NWLCCCG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Portfolio Report</dc:title>
  <dc:creator>Suzi Griffiths</dc:creator>
  <cp:lastModifiedBy>Lang, Niki - Consultant</cp:lastModifiedBy>
  <cp:revision>342</cp:revision>
  <cp:lastPrinted>2018-07-25T14:08:33Z</cp:lastPrinted>
  <dcterms:created xsi:type="dcterms:W3CDTF">2019-02-06T10:27:26Z</dcterms:created>
  <dcterms:modified xsi:type="dcterms:W3CDTF">2019-10-08T14:30:09Z</dcterms:modified>
</cp:coreProperties>
</file>