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Lst>
  <p:notesMasterIdLst>
    <p:notesMasterId r:id="rId58"/>
  </p:notesMasterIdLst>
  <p:sldIdLst>
    <p:sldId id="527" r:id="rId3"/>
    <p:sldId id="726" r:id="rId4"/>
    <p:sldId id="727" r:id="rId5"/>
    <p:sldId id="728" r:id="rId6"/>
    <p:sldId id="729" r:id="rId7"/>
    <p:sldId id="528" r:id="rId8"/>
    <p:sldId id="584" r:id="rId9"/>
    <p:sldId id="725" r:id="rId10"/>
    <p:sldId id="730" r:id="rId11"/>
    <p:sldId id="736" r:id="rId12"/>
    <p:sldId id="681" r:id="rId13"/>
    <p:sldId id="684" r:id="rId14"/>
    <p:sldId id="689" r:id="rId15"/>
    <p:sldId id="683" r:id="rId16"/>
    <p:sldId id="688" r:id="rId17"/>
    <p:sldId id="690" r:id="rId18"/>
    <p:sldId id="734" r:id="rId19"/>
    <p:sldId id="735" r:id="rId20"/>
    <p:sldId id="686" r:id="rId21"/>
    <p:sldId id="685" r:id="rId22"/>
    <p:sldId id="553" r:id="rId23"/>
    <p:sldId id="601" r:id="rId24"/>
    <p:sldId id="599" r:id="rId25"/>
    <p:sldId id="554" r:id="rId26"/>
    <p:sldId id="648" r:id="rId27"/>
    <p:sldId id="602" r:id="rId28"/>
    <p:sldId id="600" r:id="rId29"/>
    <p:sldId id="560" r:id="rId30"/>
    <p:sldId id="679" r:id="rId31"/>
    <p:sldId id="603" r:id="rId32"/>
    <p:sldId id="657" r:id="rId33"/>
    <p:sldId id="661" r:id="rId34"/>
    <p:sldId id="555" r:id="rId35"/>
    <p:sldId id="598" r:id="rId36"/>
    <p:sldId id="737" r:id="rId37"/>
    <p:sldId id="738" r:id="rId38"/>
    <p:sldId id="556" r:id="rId39"/>
    <p:sldId id="590" r:id="rId40"/>
    <p:sldId id="557" r:id="rId41"/>
    <p:sldId id="739" r:id="rId42"/>
    <p:sldId id="609" r:id="rId43"/>
    <p:sldId id="558" r:id="rId44"/>
    <p:sldId id="596" r:id="rId45"/>
    <p:sldId id="610" r:id="rId46"/>
    <p:sldId id="595" r:id="rId47"/>
    <p:sldId id="559" r:id="rId48"/>
    <p:sldId id="576" r:id="rId49"/>
    <p:sldId id="611" r:id="rId50"/>
    <p:sldId id="625" r:id="rId51"/>
    <p:sldId id="687" r:id="rId52"/>
    <p:sldId id="676" r:id="rId53"/>
    <p:sldId id="731" r:id="rId54"/>
    <p:sldId id="732" r:id="rId55"/>
    <p:sldId id="733" r:id="rId56"/>
    <p:sldId id="680" r:id="rId5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BB630A-B75E-4303-B784-64901A6221E6}">
          <p14:sldIdLst>
            <p14:sldId id="527"/>
            <p14:sldId id="726"/>
            <p14:sldId id="727"/>
            <p14:sldId id="728"/>
            <p14:sldId id="729"/>
            <p14:sldId id="528"/>
            <p14:sldId id="584"/>
            <p14:sldId id="725"/>
            <p14:sldId id="730"/>
            <p14:sldId id="736"/>
            <p14:sldId id="681"/>
            <p14:sldId id="684"/>
            <p14:sldId id="689"/>
            <p14:sldId id="683"/>
            <p14:sldId id="688"/>
            <p14:sldId id="690"/>
            <p14:sldId id="734"/>
            <p14:sldId id="735"/>
            <p14:sldId id="686"/>
            <p14:sldId id="685"/>
            <p14:sldId id="553"/>
            <p14:sldId id="601"/>
            <p14:sldId id="599"/>
            <p14:sldId id="554"/>
            <p14:sldId id="648"/>
            <p14:sldId id="602"/>
            <p14:sldId id="600"/>
            <p14:sldId id="560"/>
            <p14:sldId id="679"/>
            <p14:sldId id="603"/>
            <p14:sldId id="657"/>
            <p14:sldId id="661"/>
            <p14:sldId id="555"/>
            <p14:sldId id="598"/>
            <p14:sldId id="737"/>
            <p14:sldId id="738"/>
            <p14:sldId id="556"/>
            <p14:sldId id="590"/>
            <p14:sldId id="557"/>
            <p14:sldId id="739"/>
            <p14:sldId id="609"/>
            <p14:sldId id="558"/>
            <p14:sldId id="596"/>
            <p14:sldId id="610"/>
            <p14:sldId id="595"/>
            <p14:sldId id="559"/>
            <p14:sldId id="576"/>
            <p14:sldId id="611"/>
            <p14:sldId id="625"/>
            <p14:sldId id="687"/>
            <p14:sldId id="676"/>
            <p14:sldId id="731"/>
            <p14:sldId id="732"/>
            <p14:sldId id="733"/>
            <p14:sldId id="680"/>
          </p14:sldIdLst>
        </p14:section>
        <p14:section name="Untitled Section" id="{EBCDEDAF-E4DD-42D5-9C70-100CEA24260F}">
          <p14:sldIdLst/>
        </p14:section>
      </p14:sectionLst>
    </p:ex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guide id="17" pos="2517">
          <p15:clr>
            <a:srgbClr val="A4A3A4"/>
          </p15:clr>
        </p15:guide>
      </p15:sldGuideLst>
    </p:ext>
    <p:ext uri="{2D200454-40CA-4A62-9FC3-DE9A4176ACB9}">
      <p15:notesGuideLst xmlns="" xmlns:p15="http://schemas.microsoft.com/office/powerpoint/2012/main">
        <p15:guide id="1" orient="horz" pos="3135" userDrawn="1">
          <p15:clr>
            <a:srgbClr val="A4A3A4"/>
          </p15:clr>
        </p15:guide>
        <p15:guide id="2" pos="2148" userDrawn="1">
          <p15:clr>
            <a:srgbClr val="A4A3A4"/>
          </p15:clr>
        </p15:guide>
        <p15:guide id="3" orient="horz" pos="3131"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abella Kiraly" initials="IK" lastIdx="1" clrIdx="0"/>
  <p:cmAuthor id="1" name="Schellion Horn" initials="SH" lastIdx="4" clrIdx="1"/>
  <p:cmAuthor id="2" name="Sophie Meagher" initials="S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B13"/>
    <a:srgbClr val="0091C9"/>
    <a:srgbClr val="0072C6"/>
    <a:srgbClr val="4F81BD"/>
    <a:srgbClr val="E32486"/>
    <a:srgbClr val="A25BA0"/>
    <a:srgbClr val="F4CCD9"/>
    <a:srgbClr val="33BBB1"/>
    <a:srgbClr val="003893"/>
    <a:srgbClr val="FA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88" autoAdjust="0"/>
    <p:restoredTop sz="76723" autoAdjust="0"/>
  </p:normalViewPr>
  <p:slideViewPr>
    <p:cSldViewPr showGuides="1">
      <p:cViewPr>
        <p:scale>
          <a:sx n="55" d="100"/>
          <a:sy n="55" d="100"/>
        </p:scale>
        <p:origin x="-1572" y="-96"/>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 pos="2517"/>
      </p:guideLst>
    </p:cSldViewPr>
  </p:slideViewPr>
  <p:outlineViewPr>
    <p:cViewPr>
      <p:scale>
        <a:sx n="33" d="100"/>
        <a:sy n="33" d="100"/>
      </p:scale>
      <p:origin x="0" y="10878"/>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46" d="100"/>
          <a:sy n="46" d="100"/>
        </p:scale>
        <p:origin x="-2988" y="-108"/>
      </p:cViewPr>
      <p:guideLst>
        <p:guide orient="horz" pos="3135"/>
        <p:guide orient="horz" pos="3131"/>
        <p:guide pos="2148"/>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CCG Age-standardised incidence rate</a:t>
            </a:r>
            <a:r>
              <a:rPr lang="en-US" baseline="0"/>
              <a:t> of breast (C50) tumours by deprivation score</a:t>
            </a:r>
            <a:endParaRPr lang="en-US"/>
          </a:p>
        </c:rich>
      </c:tx>
      <c:layout/>
      <c:overlay val="0"/>
      <c:spPr>
        <a:noFill/>
        <a:ln>
          <a:noFill/>
        </a:ln>
        <a:effectLst/>
      </c:spPr>
    </c:title>
    <c:autoTitleDeleted val="0"/>
    <c:plotArea>
      <c:layout/>
      <c:scatterChart>
        <c:scatterStyle val="lineMarker"/>
        <c:varyColors val="0"/>
        <c:ser>
          <c:idx val="0"/>
          <c:order val="0"/>
          <c:tx>
            <c:v>Breast</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incidence_breast!$M$2:$M$33</c:f>
              <c:numCache>
                <c:formatCode>General</c:formatCode>
                <c:ptCount val="32"/>
                <c:pt idx="0">
                  <c:v>34.6</c:v>
                </c:pt>
                <c:pt idx="1">
                  <c:v>17.8</c:v>
                </c:pt>
                <c:pt idx="2">
                  <c:v>16.2</c:v>
                </c:pt>
                <c:pt idx="3">
                  <c:v>26.7</c:v>
                </c:pt>
                <c:pt idx="4">
                  <c:v>15.2</c:v>
                </c:pt>
                <c:pt idx="5">
                  <c:v>25</c:v>
                </c:pt>
                <c:pt idx="6">
                  <c:v>25.7</c:v>
                </c:pt>
                <c:pt idx="7">
                  <c:v>34.6</c:v>
                </c:pt>
                <c:pt idx="8">
                  <c:v>23.6</c:v>
                </c:pt>
                <c:pt idx="9">
                  <c:v>23.6</c:v>
                </c:pt>
                <c:pt idx="10">
                  <c:v>27</c:v>
                </c:pt>
                <c:pt idx="11">
                  <c:v>25.5</c:v>
                </c:pt>
                <c:pt idx="12">
                  <c:v>24.4</c:v>
                </c:pt>
                <c:pt idx="13">
                  <c:v>31</c:v>
                </c:pt>
                <c:pt idx="14">
                  <c:v>14.3</c:v>
                </c:pt>
                <c:pt idx="15">
                  <c:v>17.899999999999999</c:v>
                </c:pt>
                <c:pt idx="16">
                  <c:v>18.100000000000001</c:v>
                </c:pt>
                <c:pt idx="17">
                  <c:v>22.5</c:v>
                </c:pt>
                <c:pt idx="18">
                  <c:v>32.5</c:v>
                </c:pt>
                <c:pt idx="19">
                  <c:v>11.1</c:v>
                </c:pt>
                <c:pt idx="20">
                  <c:v>28.9</c:v>
                </c:pt>
                <c:pt idx="21">
                  <c:v>28.6</c:v>
                </c:pt>
                <c:pt idx="22">
                  <c:v>14.9</c:v>
                </c:pt>
                <c:pt idx="23">
                  <c:v>32.9</c:v>
                </c:pt>
                <c:pt idx="24">
                  <c:v>20.2</c:v>
                </c:pt>
                <c:pt idx="25">
                  <c:v>10</c:v>
                </c:pt>
                <c:pt idx="26">
                  <c:v>29.5</c:v>
                </c:pt>
                <c:pt idx="27">
                  <c:v>14.6</c:v>
                </c:pt>
                <c:pt idx="28">
                  <c:v>35.700000000000003</c:v>
                </c:pt>
                <c:pt idx="29">
                  <c:v>30.2</c:v>
                </c:pt>
                <c:pt idx="30">
                  <c:v>18.3</c:v>
                </c:pt>
                <c:pt idx="31">
                  <c:v>26.1</c:v>
                </c:pt>
              </c:numCache>
            </c:numRef>
          </c:xVal>
          <c:yVal>
            <c:numRef>
              <c:f>incidence_breast!$I$2:$I$33</c:f>
              <c:numCache>
                <c:formatCode>General</c:formatCode>
                <c:ptCount val="32"/>
                <c:pt idx="0">
                  <c:v>152.55179999999999</c:v>
                </c:pt>
                <c:pt idx="1">
                  <c:v>166.5436</c:v>
                </c:pt>
                <c:pt idx="2">
                  <c:v>169.17609999999999</c:v>
                </c:pt>
                <c:pt idx="3">
                  <c:v>144.30250000000001</c:v>
                </c:pt>
                <c:pt idx="4">
                  <c:v>179.34</c:v>
                </c:pt>
                <c:pt idx="5">
                  <c:v>145.49969999999999</c:v>
                </c:pt>
                <c:pt idx="6">
                  <c:v>133.93129999999999</c:v>
                </c:pt>
                <c:pt idx="7">
                  <c:v>143.43899999999999</c:v>
                </c:pt>
                <c:pt idx="8">
                  <c:v>158.09800000000001</c:v>
                </c:pt>
                <c:pt idx="9">
                  <c:v>166.26750000000001</c:v>
                </c:pt>
                <c:pt idx="10">
                  <c:v>164.89590000000001</c:v>
                </c:pt>
                <c:pt idx="11">
                  <c:v>173.02500000000001</c:v>
                </c:pt>
                <c:pt idx="12">
                  <c:v>152.0198</c:v>
                </c:pt>
                <c:pt idx="13">
                  <c:v>152.63740000000001</c:v>
                </c:pt>
                <c:pt idx="14">
                  <c:v>150.4068</c:v>
                </c:pt>
                <c:pt idx="15">
                  <c:v>180.0771</c:v>
                </c:pt>
                <c:pt idx="16">
                  <c:v>162.5976</c:v>
                </c:pt>
                <c:pt idx="17">
                  <c:v>163.9195</c:v>
                </c:pt>
                <c:pt idx="18">
                  <c:v>160.46510000000001</c:v>
                </c:pt>
                <c:pt idx="19">
                  <c:v>158.43719999999999</c:v>
                </c:pt>
                <c:pt idx="20">
                  <c:v>150.89400000000001</c:v>
                </c:pt>
                <c:pt idx="21">
                  <c:v>145.67060000000001</c:v>
                </c:pt>
                <c:pt idx="22">
                  <c:v>174.8732</c:v>
                </c:pt>
                <c:pt idx="23">
                  <c:v>135.83250000000001</c:v>
                </c:pt>
                <c:pt idx="24">
                  <c:v>170.88470000000001</c:v>
                </c:pt>
                <c:pt idx="25">
                  <c:v>182.00569999999999</c:v>
                </c:pt>
                <c:pt idx="26">
                  <c:v>138.66290000000001</c:v>
                </c:pt>
                <c:pt idx="27">
                  <c:v>188.0119</c:v>
                </c:pt>
                <c:pt idx="28">
                  <c:v>126.7499</c:v>
                </c:pt>
                <c:pt idx="29">
                  <c:v>161.23140000000001</c:v>
                </c:pt>
                <c:pt idx="30">
                  <c:v>166.5326</c:v>
                </c:pt>
                <c:pt idx="31">
                  <c:v>144.036</c:v>
                </c:pt>
              </c:numCache>
            </c:numRef>
          </c:yVal>
          <c:smooth val="0"/>
          <c:extLst xmlns:c16r2="http://schemas.microsoft.com/office/drawing/2015/06/chart">
            <c:ext xmlns:c16="http://schemas.microsoft.com/office/drawing/2014/chart" uri="{C3380CC4-5D6E-409C-BE32-E72D297353CC}">
              <c16:uniqueId val="{00000001-6D81-40D3-B551-B63457895E3E}"/>
            </c:ext>
          </c:extLst>
        </c:ser>
        <c:dLbls>
          <c:showLegendKey val="0"/>
          <c:showVal val="0"/>
          <c:showCatName val="0"/>
          <c:showSerName val="0"/>
          <c:showPercent val="0"/>
          <c:showBubbleSize val="0"/>
        </c:dLbls>
        <c:axId val="210243968"/>
        <c:axId val="210245888"/>
      </c:scatterChart>
      <c:valAx>
        <c:axId val="210243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Deprivation</a:t>
                </a:r>
                <a:r>
                  <a:rPr lang="en-GB" baseline="0"/>
                  <a:t> Score (IMD 2015)</a:t>
                </a:r>
                <a:endParaRPr lang="en-GB"/>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10245888"/>
        <c:crosses val="autoZero"/>
        <c:crossBetween val="midCat"/>
      </c:valAx>
      <c:valAx>
        <c:axId val="210245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Age-sandardised incidence</a:t>
                </a:r>
                <a:r>
                  <a:rPr lang="en-GB" baseline="0"/>
                  <a:t> rate (per 100,000)</a:t>
                </a:r>
                <a:endParaRPr lang="en-GB"/>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43968"/>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CCG Age</a:t>
            </a:r>
            <a:r>
              <a:rPr lang="en-US" baseline="0"/>
              <a:t>-standardised incidence of stomach (C16) tumours by deprivation score</a:t>
            </a:r>
          </a:p>
        </c:rich>
      </c:tx>
      <c:layout/>
      <c:overlay val="0"/>
      <c:spPr>
        <a:noFill/>
        <a:ln w="25400">
          <a:noFill/>
        </a:ln>
      </c:spPr>
    </c:title>
    <c:autoTitleDeleted val="0"/>
    <c:plotArea>
      <c:layout/>
      <c:scatterChart>
        <c:scatterStyle val="lineMarker"/>
        <c:varyColors val="0"/>
        <c:ser>
          <c:idx val="0"/>
          <c:order val="0"/>
          <c:tx>
            <c:v>Stomach</c:v>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Stomach!$M$2:$M$33</c:f>
              <c:numCache>
                <c:formatCode>0.0</c:formatCode>
                <c:ptCount val="32"/>
                <c:pt idx="0">
                  <c:v>34.634999999999998</c:v>
                </c:pt>
                <c:pt idx="1">
                  <c:v>17.812999999999999</c:v>
                </c:pt>
                <c:pt idx="2">
                  <c:v>16.170000000000002</c:v>
                </c:pt>
                <c:pt idx="3">
                  <c:v>26.655000000000001</c:v>
                </c:pt>
                <c:pt idx="4">
                  <c:v>15.164</c:v>
                </c:pt>
                <c:pt idx="5">
                  <c:v>24.959</c:v>
                </c:pt>
                <c:pt idx="6">
                  <c:v>25.655999999999999</c:v>
                </c:pt>
                <c:pt idx="7">
                  <c:v>34.645000000000003</c:v>
                </c:pt>
                <c:pt idx="8">
                  <c:v>23.643000000000001</c:v>
                </c:pt>
                <c:pt idx="9">
                  <c:v>23.585000000000001</c:v>
                </c:pt>
                <c:pt idx="10">
                  <c:v>26.994</c:v>
                </c:pt>
                <c:pt idx="11">
                  <c:v>25.544</c:v>
                </c:pt>
                <c:pt idx="12">
                  <c:v>24.361999999999998</c:v>
                </c:pt>
                <c:pt idx="13">
                  <c:v>31.042999999999999</c:v>
                </c:pt>
                <c:pt idx="14">
                  <c:v>14.302</c:v>
                </c:pt>
                <c:pt idx="15">
                  <c:v>17.876000000000001</c:v>
                </c:pt>
                <c:pt idx="16">
                  <c:v>18.108000000000001</c:v>
                </c:pt>
                <c:pt idx="17">
                  <c:v>22.469000000000001</c:v>
                </c:pt>
                <c:pt idx="18">
                  <c:v>32.533999999999999</c:v>
                </c:pt>
                <c:pt idx="19">
                  <c:v>11.125</c:v>
                </c:pt>
                <c:pt idx="20">
                  <c:v>28.913</c:v>
                </c:pt>
                <c:pt idx="21">
                  <c:v>28.591000000000001</c:v>
                </c:pt>
                <c:pt idx="22">
                  <c:v>14.93</c:v>
                </c:pt>
                <c:pt idx="23">
                  <c:v>32.939</c:v>
                </c:pt>
                <c:pt idx="24">
                  <c:v>20.242000000000001</c:v>
                </c:pt>
                <c:pt idx="25">
                  <c:v>10.037000000000001</c:v>
                </c:pt>
                <c:pt idx="26">
                  <c:v>29.489000000000001</c:v>
                </c:pt>
                <c:pt idx="27">
                  <c:v>14.579000000000001</c:v>
                </c:pt>
                <c:pt idx="28">
                  <c:v>35.656999999999996</c:v>
                </c:pt>
                <c:pt idx="29">
                  <c:v>30.19</c:v>
                </c:pt>
                <c:pt idx="30">
                  <c:v>18.295000000000002</c:v>
                </c:pt>
                <c:pt idx="31">
                  <c:v>26.108000000000001</c:v>
                </c:pt>
              </c:numCache>
            </c:numRef>
          </c:xVal>
          <c:yVal>
            <c:numRef>
              <c:f>Stomach!$I$2:$I$33</c:f>
              <c:numCache>
                <c:formatCode>General</c:formatCode>
                <c:ptCount val="32"/>
                <c:pt idx="0">
                  <c:v>14.921799999999999</c:v>
                </c:pt>
                <c:pt idx="1">
                  <c:v>11.839399999999999</c:v>
                </c:pt>
                <c:pt idx="2">
                  <c:v>12.7044</c:v>
                </c:pt>
                <c:pt idx="3">
                  <c:v>11.571400000000001</c:v>
                </c:pt>
                <c:pt idx="4">
                  <c:v>9.8559999999999999</c:v>
                </c:pt>
                <c:pt idx="5">
                  <c:v>9.2989999999999995</c:v>
                </c:pt>
                <c:pt idx="6">
                  <c:v>10.8949</c:v>
                </c:pt>
                <c:pt idx="7">
                  <c:v>16.489100000000001</c:v>
                </c:pt>
                <c:pt idx="8">
                  <c:v>11.4735</c:v>
                </c:pt>
                <c:pt idx="9">
                  <c:v>11.591799999999999</c:v>
                </c:pt>
                <c:pt idx="10">
                  <c:v>12.1714</c:v>
                </c:pt>
                <c:pt idx="11">
                  <c:v>13.9338</c:v>
                </c:pt>
                <c:pt idx="12">
                  <c:v>11.417199999999999</c:v>
                </c:pt>
                <c:pt idx="13">
                  <c:v>14.056800000000001</c:v>
                </c:pt>
                <c:pt idx="14">
                  <c:v>11.172499999999999</c:v>
                </c:pt>
                <c:pt idx="15">
                  <c:v>12.903700000000001</c:v>
                </c:pt>
                <c:pt idx="16">
                  <c:v>8.3648000000000007</c:v>
                </c:pt>
                <c:pt idx="17">
                  <c:v>11.8187</c:v>
                </c:pt>
                <c:pt idx="18">
                  <c:v>15.5364</c:v>
                </c:pt>
                <c:pt idx="19">
                  <c:v>10.2163</c:v>
                </c:pt>
                <c:pt idx="20">
                  <c:v>15.347300000000001</c:v>
                </c:pt>
                <c:pt idx="21">
                  <c:v>17.2225</c:v>
                </c:pt>
                <c:pt idx="22">
                  <c:v>14.763500000000001</c:v>
                </c:pt>
                <c:pt idx="23">
                  <c:v>16.291499999999999</c:v>
                </c:pt>
                <c:pt idx="24">
                  <c:v>11.0024</c:v>
                </c:pt>
                <c:pt idx="25">
                  <c:v>7.6365999999999996</c:v>
                </c:pt>
                <c:pt idx="26">
                  <c:v>12.8528</c:v>
                </c:pt>
                <c:pt idx="27">
                  <c:v>12.2437</c:v>
                </c:pt>
                <c:pt idx="28">
                  <c:v>14.1463</c:v>
                </c:pt>
                <c:pt idx="29">
                  <c:v>9.9481999999999999</c:v>
                </c:pt>
                <c:pt idx="30">
                  <c:v>15.2179</c:v>
                </c:pt>
                <c:pt idx="31">
                  <c:v>10.443</c:v>
                </c:pt>
              </c:numCache>
            </c:numRef>
          </c:yVal>
          <c:smooth val="0"/>
          <c:extLst xmlns:c16r2="http://schemas.microsoft.com/office/drawing/2015/06/chart">
            <c:ext xmlns:c16="http://schemas.microsoft.com/office/drawing/2014/chart" uri="{C3380CC4-5D6E-409C-BE32-E72D297353CC}">
              <c16:uniqueId val="{00000001-6EC2-4699-97B7-8037FAD55BA4}"/>
            </c:ext>
          </c:extLst>
        </c:ser>
        <c:dLbls>
          <c:showLegendKey val="0"/>
          <c:showVal val="0"/>
          <c:showCatName val="0"/>
          <c:showSerName val="0"/>
          <c:showPercent val="0"/>
          <c:showBubbleSize val="0"/>
        </c:dLbls>
        <c:axId val="210359424"/>
        <c:axId val="210361344"/>
      </c:scatterChart>
      <c:valAx>
        <c:axId val="2103594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Deprivation Score (IMD 2015)</a:t>
                </a:r>
              </a:p>
            </c:rich>
          </c:tx>
          <c:layout/>
          <c:overlay val="0"/>
          <c:spPr>
            <a:noFill/>
            <a:ln w="25400">
              <a:noFill/>
            </a:ln>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10361344"/>
        <c:crosses val="autoZero"/>
        <c:crossBetween val="midCat"/>
      </c:valAx>
      <c:valAx>
        <c:axId val="21036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standardised Incdence Rate (per 100,000)</a:t>
                </a:r>
              </a:p>
            </c:rich>
          </c:tx>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5942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CCG Age</a:t>
            </a:r>
            <a:r>
              <a:rPr lang="en-US" baseline="0"/>
              <a:t>-standardised incidence of lung (C33-C34) tumours by deprivation score</a:t>
            </a:r>
          </a:p>
        </c:rich>
      </c:tx>
      <c:layout/>
      <c:overlay val="0"/>
      <c:spPr>
        <a:noFill/>
        <a:ln w="25400">
          <a:noFill/>
        </a:ln>
      </c:spPr>
    </c:title>
    <c:autoTitleDeleted val="0"/>
    <c:plotArea>
      <c:layout/>
      <c:scatterChart>
        <c:scatterStyle val="lineMarker"/>
        <c:varyColors val="0"/>
        <c:ser>
          <c:idx val="0"/>
          <c:order val="0"/>
          <c:tx>
            <c:v>Lung</c:v>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Lung!$M$2:$M$33</c:f>
              <c:numCache>
                <c:formatCode>0.0</c:formatCode>
                <c:ptCount val="32"/>
                <c:pt idx="0">
                  <c:v>34.634999999999998</c:v>
                </c:pt>
                <c:pt idx="1">
                  <c:v>17.812999999999999</c:v>
                </c:pt>
                <c:pt idx="2">
                  <c:v>16.170000000000002</c:v>
                </c:pt>
                <c:pt idx="3">
                  <c:v>26.655000000000001</c:v>
                </c:pt>
                <c:pt idx="4">
                  <c:v>15.164</c:v>
                </c:pt>
                <c:pt idx="5">
                  <c:v>24.959</c:v>
                </c:pt>
                <c:pt idx="6">
                  <c:v>25.655999999999999</c:v>
                </c:pt>
                <c:pt idx="7">
                  <c:v>34.645000000000003</c:v>
                </c:pt>
                <c:pt idx="8">
                  <c:v>23.643000000000001</c:v>
                </c:pt>
                <c:pt idx="9">
                  <c:v>23.585000000000001</c:v>
                </c:pt>
                <c:pt idx="10">
                  <c:v>26.994</c:v>
                </c:pt>
                <c:pt idx="11">
                  <c:v>25.544</c:v>
                </c:pt>
                <c:pt idx="12">
                  <c:v>24.361999999999998</c:v>
                </c:pt>
                <c:pt idx="13">
                  <c:v>31.042999999999999</c:v>
                </c:pt>
                <c:pt idx="14">
                  <c:v>14.302</c:v>
                </c:pt>
                <c:pt idx="15">
                  <c:v>17.876000000000001</c:v>
                </c:pt>
                <c:pt idx="16">
                  <c:v>18.108000000000001</c:v>
                </c:pt>
                <c:pt idx="17">
                  <c:v>22.469000000000001</c:v>
                </c:pt>
                <c:pt idx="18">
                  <c:v>32.533999999999999</c:v>
                </c:pt>
                <c:pt idx="19">
                  <c:v>11.125</c:v>
                </c:pt>
                <c:pt idx="20">
                  <c:v>28.913</c:v>
                </c:pt>
                <c:pt idx="21">
                  <c:v>28.591000000000001</c:v>
                </c:pt>
                <c:pt idx="22">
                  <c:v>14.93</c:v>
                </c:pt>
                <c:pt idx="23">
                  <c:v>32.939</c:v>
                </c:pt>
                <c:pt idx="24">
                  <c:v>20.242000000000001</c:v>
                </c:pt>
                <c:pt idx="25">
                  <c:v>10.037000000000001</c:v>
                </c:pt>
                <c:pt idx="26">
                  <c:v>29.489000000000001</c:v>
                </c:pt>
                <c:pt idx="27">
                  <c:v>14.579000000000001</c:v>
                </c:pt>
                <c:pt idx="28">
                  <c:v>35.656999999999996</c:v>
                </c:pt>
                <c:pt idx="29">
                  <c:v>30.19</c:v>
                </c:pt>
                <c:pt idx="30">
                  <c:v>18.295000000000002</c:v>
                </c:pt>
                <c:pt idx="31">
                  <c:v>26.108000000000001</c:v>
                </c:pt>
              </c:numCache>
            </c:numRef>
          </c:xVal>
          <c:yVal>
            <c:numRef>
              <c:f>Lung!$I$2:$I$33</c:f>
              <c:numCache>
                <c:formatCode>General</c:formatCode>
                <c:ptCount val="32"/>
                <c:pt idx="0">
                  <c:v>109.9693</c:v>
                </c:pt>
                <c:pt idx="1">
                  <c:v>58.149099999999997</c:v>
                </c:pt>
                <c:pt idx="2">
                  <c:v>76.331100000000006</c:v>
                </c:pt>
                <c:pt idx="3">
                  <c:v>66.552300000000002</c:v>
                </c:pt>
                <c:pt idx="4">
                  <c:v>62.644799999999996</c:v>
                </c:pt>
                <c:pt idx="5">
                  <c:v>79.428600000000003</c:v>
                </c:pt>
                <c:pt idx="6">
                  <c:v>67.746200000000002</c:v>
                </c:pt>
                <c:pt idx="7">
                  <c:v>95.553299999999993</c:v>
                </c:pt>
                <c:pt idx="8">
                  <c:v>66.494699999999995</c:v>
                </c:pt>
                <c:pt idx="9">
                  <c:v>64.5505</c:v>
                </c:pt>
                <c:pt idx="10">
                  <c:v>72.314499999999995</c:v>
                </c:pt>
                <c:pt idx="11">
                  <c:v>91.9876</c:v>
                </c:pt>
                <c:pt idx="12">
                  <c:v>103.6477</c:v>
                </c:pt>
                <c:pt idx="13">
                  <c:v>71.815700000000007</c:v>
                </c:pt>
                <c:pt idx="14">
                  <c:v>55.3307</c:v>
                </c:pt>
                <c:pt idx="15">
                  <c:v>79.1036</c:v>
                </c:pt>
                <c:pt idx="16">
                  <c:v>67.072000000000003</c:v>
                </c:pt>
                <c:pt idx="17">
                  <c:v>73.694100000000006</c:v>
                </c:pt>
                <c:pt idx="18">
                  <c:v>109.5891</c:v>
                </c:pt>
                <c:pt idx="19">
                  <c:v>65.132300000000001</c:v>
                </c:pt>
                <c:pt idx="20">
                  <c:v>90.664500000000004</c:v>
                </c:pt>
                <c:pt idx="21">
                  <c:v>84.696100000000001</c:v>
                </c:pt>
                <c:pt idx="22">
                  <c:v>71.905500000000004</c:v>
                </c:pt>
                <c:pt idx="23">
                  <c:v>75.479699999999994</c:v>
                </c:pt>
                <c:pt idx="24">
                  <c:v>61.998199999999997</c:v>
                </c:pt>
                <c:pt idx="25">
                  <c:v>60.390099999999997</c:v>
                </c:pt>
                <c:pt idx="26">
                  <c:v>106.22750000000001</c:v>
                </c:pt>
                <c:pt idx="27">
                  <c:v>70.607699999999994</c:v>
                </c:pt>
                <c:pt idx="28">
                  <c:v>107.1477</c:v>
                </c:pt>
                <c:pt idx="29">
                  <c:v>74.992400000000004</c:v>
                </c:pt>
                <c:pt idx="30">
                  <c:v>80.023499999999999</c:v>
                </c:pt>
                <c:pt idx="31">
                  <c:v>79.2547</c:v>
                </c:pt>
              </c:numCache>
            </c:numRef>
          </c:yVal>
          <c:smooth val="0"/>
          <c:extLst xmlns:c16r2="http://schemas.microsoft.com/office/drawing/2015/06/chart">
            <c:ext xmlns:c16="http://schemas.microsoft.com/office/drawing/2014/chart" uri="{C3380CC4-5D6E-409C-BE32-E72D297353CC}">
              <c16:uniqueId val="{00000001-F1A1-481D-A095-5BBB1A0EFADB}"/>
            </c:ext>
          </c:extLst>
        </c:ser>
        <c:dLbls>
          <c:showLegendKey val="0"/>
          <c:showVal val="0"/>
          <c:showCatName val="0"/>
          <c:showSerName val="0"/>
          <c:showPercent val="0"/>
          <c:showBubbleSize val="0"/>
        </c:dLbls>
        <c:axId val="211634048"/>
        <c:axId val="211636224"/>
      </c:scatterChart>
      <c:valAx>
        <c:axId val="211634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Deprivation Score (IMD 2015)</a:t>
                </a:r>
              </a:p>
            </c:rich>
          </c:tx>
          <c:layout/>
          <c:overlay val="0"/>
          <c:spPr>
            <a:noFill/>
            <a:ln w="25400">
              <a:noFill/>
            </a:ln>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11636224"/>
        <c:crosses val="autoZero"/>
        <c:crossBetween val="midCat"/>
      </c:valAx>
      <c:valAx>
        <c:axId val="21163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standardised Incdence Rate (per 100,000)</a:t>
                </a:r>
              </a:p>
            </c:rich>
          </c:tx>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34048"/>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5148807934174241"/>
          <c:y val="0.18919784582610186"/>
          <c:w val="0.80106666066955845"/>
          <c:h val="0.4655744675111384"/>
        </c:manualLayout>
      </c:layout>
      <c:barChart>
        <c:barDir val="col"/>
        <c:grouping val="clustered"/>
        <c:varyColors val="0"/>
        <c:ser>
          <c:idx val="0"/>
          <c:order val="0"/>
          <c:invertIfNegative val="0"/>
          <c:cat>
            <c:strRef>
              <c:f>Sheet1!$A$1:$A$33</c:f>
              <c:strCache>
                <c:ptCount val="33"/>
                <c:pt idx="0">
                  <c:v>NHS Croydon CCG</c:v>
                </c:pt>
                <c:pt idx="1">
                  <c:v>NHS Bexley CCG</c:v>
                </c:pt>
                <c:pt idx="2">
                  <c:v>NHS Merton CCG</c:v>
                </c:pt>
                <c:pt idx="3">
                  <c:v>NHS Hillingdon CCG</c:v>
                </c:pt>
                <c:pt idx="4">
                  <c:v>NHS Greenwich CCG</c:v>
                </c:pt>
                <c:pt idx="5">
                  <c:v>NHS Wandsworth CCG</c:v>
                </c:pt>
                <c:pt idx="6">
                  <c:v>NHS Bromley CCG</c:v>
                </c:pt>
                <c:pt idx="7">
                  <c:v>NHS Sutton CCG</c:v>
                </c:pt>
                <c:pt idx="8">
                  <c:v>NHS Havering CCG</c:v>
                </c:pt>
                <c:pt idx="9">
                  <c:v>NHS Haringey CCG</c:v>
                </c:pt>
                <c:pt idx="10">
                  <c:v>NHS Harrow CCG</c:v>
                </c:pt>
                <c:pt idx="11">
                  <c:v>NHS Enfield CCG</c:v>
                </c:pt>
                <c:pt idx="12">
                  <c:v>NHS Brent CCG</c:v>
                </c:pt>
                <c:pt idx="13">
                  <c:v>NHS Barking and Dagenham CCG</c:v>
                </c:pt>
                <c:pt idx="14">
                  <c:v>NHS Redbridge CCG</c:v>
                </c:pt>
                <c:pt idx="15">
                  <c:v>NHS Southwark CCG</c:v>
                </c:pt>
                <c:pt idx="16">
                  <c:v>NHS Lewisham CCG</c:v>
                </c:pt>
                <c:pt idx="17">
                  <c:v>NHS Waltham forest CCG</c:v>
                </c:pt>
                <c:pt idx="18">
                  <c:v>NHS Islington CCG</c:v>
                </c:pt>
                <c:pt idx="19">
                  <c:v>NHS Lambeth CCG</c:v>
                </c:pt>
                <c:pt idx="20">
                  <c:v>NHS Richmond CCG</c:v>
                </c:pt>
                <c:pt idx="21">
                  <c:v>NHS Hammersmith and Fulham CCG</c:v>
                </c:pt>
                <c:pt idx="22">
                  <c:v>NHS Newham CCG</c:v>
                </c:pt>
                <c:pt idx="23">
                  <c:v>NHS Camden CCG</c:v>
                </c:pt>
                <c:pt idx="24">
                  <c:v>NHS Ealing CCG</c:v>
                </c:pt>
                <c:pt idx="25">
                  <c:v>NHS Central London (Westminster) CCG</c:v>
                </c:pt>
                <c:pt idx="26">
                  <c:v>NHS Kingston CCG</c:v>
                </c:pt>
                <c:pt idx="27">
                  <c:v>NHS West London CCG</c:v>
                </c:pt>
                <c:pt idx="28">
                  <c:v>NHS Tower Hamlets CCG</c:v>
                </c:pt>
                <c:pt idx="29">
                  <c:v>NHS City and Hackney CCG</c:v>
                </c:pt>
                <c:pt idx="30">
                  <c:v>NHS Hounslow CCG</c:v>
                </c:pt>
                <c:pt idx="31">
                  <c:v>London</c:v>
                </c:pt>
                <c:pt idx="32">
                  <c:v>England </c:v>
                </c:pt>
              </c:strCache>
            </c:strRef>
          </c:cat>
          <c:val>
            <c:numRef>
              <c:f>Sheet1!$B$1:$B$33</c:f>
              <c:numCache>
                <c:formatCode>0%</c:formatCode>
                <c:ptCount val="33"/>
                <c:pt idx="0">
                  <c:v>5.4751567776169803E-2</c:v>
                </c:pt>
                <c:pt idx="1">
                  <c:v>0.1419457735247209</c:v>
                </c:pt>
                <c:pt idx="2">
                  <c:v>0.16579819990525818</c:v>
                </c:pt>
                <c:pt idx="3">
                  <c:v>0.17122080211546936</c:v>
                </c:pt>
                <c:pt idx="4">
                  <c:v>0.18333333333333332</c:v>
                </c:pt>
                <c:pt idx="5">
                  <c:v>0.18591479931051466</c:v>
                </c:pt>
                <c:pt idx="6">
                  <c:v>0.18867303259795851</c:v>
                </c:pt>
                <c:pt idx="7">
                  <c:v>0.20010559662090813</c:v>
                </c:pt>
                <c:pt idx="8">
                  <c:v>0.22006841505131128</c:v>
                </c:pt>
                <c:pt idx="9">
                  <c:v>0.22206371849738468</c:v>
                </c:pt>
                <c:pt idx="10">
                  <c:v>0.22688226376958059</c:v>
                </c:pt>
                <c:pt idx="11">
                  <c:v>0.23334184324738319</c:v>
                </c:pt>
                <c:pt idx="12">
                  <c:v>0.23816993464052288</c:v>
                </c:pt>
                <c:pt idx="13">
                  <c:v>0.27505966587112174</c:v>
                </c:pt>
                <c:pt idx="14">
                  <c:v>0.27573677836092048</c:v>
                </c:pt>
                <c:pt idx="15">
                  <c:v>0.27974745021855268</c:v>
                </c:pt>
                <c:pt idx="16">
                  <c:v>0.28192771084337348</c:v>
                </c:pt>
                <c:pt idx="17">
                  <c:v>0.28567173071194518</c:v>
                </c:pt>
                <c:pt idx="18">
                  <c:v>0.31637396694214875</c:v>
                </c:pt>
                <c:pt idx="19">
                  <c:v>0.32230029585798814</c:v>
                </c:pt>
                <c:pt idx="20">
                  <c:v>0.34529828109201216</c:v>
                </c:pt>
                <c:pt idx="21">
                  <c:v>0.37255501222493886</c:v>
                </c:pt>
                <c:pt idx="22">
                  <c:v>0.38597459966869135</c:v>
                </c:pt>
                <c:pt idx="23">
                  <c:v>0.38667327223185533</c:v>
                </c:pt>
                <c:pt idx="24">
                  <c:v>0.40465587044534412</c:v>
                </c:pt>
                <c:pt idx="25">
                  <c:v>0.41449535789158432</c:v>
                </c:pt>
                <c:pt idx="26">
                  <c:v>0.42598684210526316</c:v>
                </c:pt>
                <c:pt idx="27">
                  <c:v>0.44221105527638194</c:v>
                </c:pt>
                <c:pt idx="28">
                  <c:v>0.44687006838506049</c:v>
                </c:pt>
                <c:pt idx="29">
                  <c:v>0.48955916473317868</c:v>
                </c:pt>
                <c:pt idx="30">
                  <c:v>0.53300624442462086</c:v>
                </c:pt>
                <c:pt idx="31">
                  <c:v>0.29699999999999999</c:v>
                </c:pt>
                <c:pt idx="32">
                  <c:v>0.24099999999999999</c:v>
                </c:pt>
              </c:numCache>
            </c:numRef>
          </c:val>
          <c:extLst xmlns:c16r2="http://schemas.microsoft.com/office/drawing/2015/06/chart">
            <c:ext xmlns:c16="http://schemas.microsoft.com/office/drawing/2014/chart" uri="{C3380CC4-5D6E-409C-BE32-E72D297353CC}">
              <c16:uniqueId val="{00000000-E584-407A-AE17-A93A7B1DBD34}"/>
            </c:ext>
          </c:extLst>
        </c:ser>
        <c:dLbls>
          <c:showLegendKey val="0"/>
          <c:showVal val="0"/>
          <c:showCatName val="0"/>
          <c:showSerName val="0"/>
          <c:showPercent val="0"/>
          <c:showBubbleSize val="0"/>
        </c:dLbls>
        <c:gapWidth val="150"/>
        <c:axId val="221291648"/>
        <c:axId val="221293184"/>
      </c:barChart>
      <c:catAx>
        <c:axId val="221291648"/>
        <c:scaling>
          <c:orientation val="minMax"/>
        </c:scaling>
        <c:delete val="0"/>
        <c:axPos val="b"/>
        <c:numFmt formatCode="General" sourceLinked="0"/>
        <c:majorTickMark val="out"/>
        <c:minorTickMark val="none"/>
        <c:tickLblPos val="nextTo"/>
        <c:crossAx val="221293184"/>
        <c:crosses val="autoZero"/>
        <c:auto val="1"/>
        <c:lblAlgn val="ctr"/>
        <c:lblOffset val="100"/>
        <c:noMultiLvlLbl val="0"/>
      </c:catAx>
      <c:valAx>
        <c:axId val="221293184"/>
        <c:scaling>
          <c:orientation val="minMax"/>
        </c:scaling>
        <c:delete val="0"/>
        <c:axPos val="l"/>
        <c:majorGridlines/>
        <c:numFmt formatCode="0%" sourceLinked="1"/>
        <c:majorTickMark val="out"/>
        <c:minorTickMark val="none"/>
        <c:tickLblPos val="nextTo"/>
        <c:crossAx val="2212916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0.00588</cdr:x>
      <cdr:y>0.01023</cdr:y>
    </cdr:from>
    <cdr:to>
      <cdr:x>0.92493</cdr:x>
      <cdr:y>0.1387</cdr:y>
    </cdr:to>
    <cdr:sp macro="" textlink="">
      <cdr:nvSpPr>
        <cdr:cNvPr id="2" name="Rectangle 1"/>
        <cdr:cNvSpPr/>
      </cdr:nvSpPr>
      <cdr:spPr>
        <a:xfrm xmlns:a="http://schemas.openxmlformats.org/drawingml/2006/main">
          <a:off x="50817" y="50815"/>
          <a:ext cx="7942766" cy="638148"/>
        </a:xfrm>
        <a:prstGeom xmlns:a="http://schemas.openxmlformats.org/drawingml/2006/main" prst="rect">
          <a:avLst/>
        </a:prstGeom>
        <a:solidFill xmlns:a="http://schemas.openxmlformats.org/drawingml/2006/main">
          <a:schemeClr val="tx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GB" sz="1800" dirty="0"/>
            <a:t>Annual physical health checks in primary care for people with SMI in London:  one year of data up to Q3 of 2018-19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6651" tIns="48327" rIns="96651" bIns="48327" rtlCol="0"/>
          <a:lstStyle>
            <a:lvl1pPr algn="l">
              <a:defRPr sz="1300"/>
            </a:lvl1pPr>
          </a:lstStyle>
          <a:p>
            <a:endParaRPr lang="en-GB" dirty="0"/>
          </a:p>
        </p:txBody>
      </p:sp>
      <p:sp>
        <p:nvSpPr>
          <p:cNvPr id="3" name="Date Placeholder 2"/>
          <p:cNvSpPr>
            <a:spLocks noGrp="1"/>
          </p:cNvSpPr>
          <p:nvPr>
            <p:ph type="dt" idx="1"/>
          </p:nvPr>
        </p:nvSpPr>
        <p:spPr>
          <a:xfrm>
            <a:off x="3856738" y="1"/>
            <a:ext cx="2950475" cy="497046"/>
          </a:xfrm>
          <a:prstGeom prst="rect">
            <a:avLst/>
          </a:prstGeom>
        </p:spPr>
        <p:txBody>
          <a:bodyPr vert="horz" lIns="96651" tIns="48327" rIns="96651" bIns="48327" rtlCol="0"/>
          <a:lstStyle>
            <a:lvl1pPr algn="r">
              <a:defRPr sz="1300"/>
            </a:lvl1pPr>
          </a:lstStyle>
          <a:p>
            <a:fld id="{32B44091-A4D1-4654-AD67-10CC05CE485F}" type="datetimeFigureOut">
              <a:rPr lang="en-GB" smtClean="0"/>
              <a:t>09/10/2019</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6651" tIns="48327" rIns="96651" bIns="48327" rtlCol="0" anchor="ctr"/>
          <a:lstStyle/>
          <a:p>
            <a:endParaRPr lang="en-GB"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6651" tIns="48327" rIns="96651"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6651" tIns="48327" rIns="96651" bIns="4832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6651" tIns="48327" rIns="96651" bIns="48327"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ndon.gov.uk/sites/default/files/health_strategy_2018_low_res_fa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barchive.nationalarchives.gov.uk/20160704170815/http:/www.improvinghealthandlives.org.uk/publications/1197/Health_checks_for_people_with_learning_disabilities_in_England,_2012/201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ousinglin.org.uk/_assets/Resources/Housing/Support_materials/Other_reports_and_guidance/Healthcare_for_single_homeless_people.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ellcomeopenresearch.org/articles/4-49/v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cl.ac.uk/scwru/res/hrp/hrp-studies/HEARTH/HEARTH-study-Mapping-FullReport-2018.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87146/Gender_specific_standards_for_women_in_prison_to_improve_health_and_wellbeing.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birthcompanions.org.uk/media/Public/Resources/Extpublications/1332511665Health_of_Women_in_Prison_Study.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ybodybackproject.com/our-st-barts-clinic-is-officially-ope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octorsoftheworld.org.uk/wp-content/uploads/import-from-old-site/files/Reg_Refused_2017_final.pdf"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doctorsoftheworld.org.uk/wp-content/uploads/import-from-old-site/files/DoTW_Response_to_DH_formal_review.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ulsetoday.co.uk/views/blogs/the-barriers-faced-by-trans-people/20038468.articl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hescreening.blog.gov.uk/2019/04/10/reducing-cervical-screening-inequalities-for-trans-people/"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gbt.foundation/prideinpractice"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www.england.nhs.uk/wp-content/uploads/2019/02/independent-review-of-cancer-screening-programmes-interim-report.pdf" TargetMode="External"/><Relationship Id="rId4" Type="http://schemas.openxmlformats.org/officeDocument/2006/relationships/hyperlink" Target="https://love.lambeth.gov.uk/pride-practi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chopen.com/online-first/liver-ultrasound-abnormalities-in-alcohol-use-disorder#B17"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intechopen.com/online-first/liver-ultrasound-abnormalities-in-alcohol-use-disord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74680/Psychosis_data_repor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allery.mailchimp.com/60c1b1ba2c1557649e61daa9a/files/c256c54b-5acb-4e47-a1c9-9d31509a39d4/PH_Strategy_2018_to_2023.pdf?utm_source=Equally+Well+UK,+14+May+2019+-+Thanks+for+joining&amp;utm_campaign=55a6136fa1-Equally+Well+UK,+14+May+2019+-+Thanks+for+joining&amp;utm_medium=email&amp;utm_term=0_11b3af0477-55a6136fa1-%5bLIST_EMAIL_ID%5d&amp;ct=t(Equally+Well+UK,+14+May+2019+-+Thanks+for+joining)&amp;mc_cid=55a6136fa1&amp;mc_eid=%5bUNIQID%5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766889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mtClean="0">
                <a:hlinkClick r:id="rId3"/>
              </a:rPr>
              <a:t>https://www.london.gov.uk/sites/default/files/health_strategy_2018_low_res_fa1.pdf</a:t>
            </a:r>
            <a:endParaRPr lang="en-GB" sz="1200" smtClean="0"/>
          </a:p>
          <a:p>
            <a:endParaRPr lang="en-GB"/>
          </a:p>
        </p:txBody>
      </p:sp>
      <p:sp>
        <p:nvSpPr>
          <p:cNvPr id="4" name="Slide Number Placeholder 3"/>
          <p:cNvSpPr>
            <a:spLocks noGrp="1"/>
          </p:cNvSpPr>
          <p:nvPr>
            <p:ph type="sldNum" sz="quarter" idx="10"/>
          </p:nvPr>
        </p:nvSpPr>
        <p:spPr/>
        <p:txBody>
          <a:bodyPr/>
          <a:lstStyle/>
          <a:p>
            <a:fld id="{5EF00A87-77B9-4372-8F89-E17ACE83D287}" type="slidenum">
              <a:rPr lang="en-GB" smtClean="0"/>
              <a:t>10</a:t>
            </a:fld>
            <a:endParaRPr lang="en-GB" dirty="0"/>
          </a:p>
        </p:txBody>
      </p:sp>
    </p:spTree>
    <p:extLst>
      <p:ext uri="{BB962C8B-B14F-4D97-AF65-F5344CB8AC3E}">
        <p14:creationId xmlns:p14="http://schemas.microsoft.com/office/powerpoint/2010/main" val="30890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hlinkClick r:id="rId3"/>
              </a:rPr>
              <a:t>https://webarchive.nationalarchives.gov.uk/20160704170815/http://www.improvinghealthandlives.org.uk/publications/1197/Health_checks_for_people_with_learning_disabilities_in_England,_2012/2013</a:t>
            </a:r>
            <a:endParaRPr lang="en-GB" dirty="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28</a:t>
            </a:fld>
            <a:endParaRPr lang="en-GB" dirty="0"/>
          </a:p>
        </p:txBody>
      </p:sp>
    </p:spTree>
    <p:extLst>
      <p:ext uri="{BB962C8B-B14F-4D97-AF65-F5344CB8AC3E}">
        <p14:creationId xmlns:p14="http://schemas.microsoft.com/office/powerpoint/2010/main" val="8595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Randle</a:t>
            </a:r>
            <a:r>
              <a:rPr lang="en-GB" baseline="0" dirty="0"/>
              <a:t> and </a:t>
            </a:r>
            <a:r>
              <a:rPr lang="en-GB" baseline="0" dirty="0" err="1"/>
              <a:t>Tunmore</a:t>
            </a:r>
            <a:endParaRPr lang="en-GB" baseline="0" dirty="0"/>
          </a:p>
          <a:p>
            <a:r>
              <a:rPr lang="en-GB" baseline="0" dirty="0"/>
              <a:t>Learning into action –report on LEDER reviews involving a cancer diagnosis</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29</a:t>
            </a:fld>
            <a:endParaRPr lang="en-GB" dirty="0"/>
          </a:p>
        </p:txBody>
      </p:sp>
    </p:spTree>
    <p:extLst>
      <p:ext uri="{BB962C8B-B14F-4D97-AF65-F5344CB8AC3E}">
        <p14:creationId xmlns:p14="http://schemas.microsoft.com/office/powerpoint/2010/main" val="124636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31</a:t>
            </a:fld>
            <a:endParaRPr lang="en-GB" dirty="0"/>
          </a:p>
        </p:txBody>
      </p:sp>
    </p:spTree>
    <p:extLst>
      <p:ext uri="{BB962C8B-B14F-4D97-AF65-F5344CB8AC3E}">
        <p14:creationId xmlns:p14="http://schemas.microsoft.com/office/powerpoint/2010/main" val="326194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https://www.gov.uk/government/collections/immunisation-against-infectious-disease-the-green-book</a:t>
            </a:r>
            <a:endParaRPr lang="en-GB" dirty="0" smtClean="0"/>
          </a:p>
          <a:p>
            <a:r>
              <a:rPr lang="en-GB" dirty="0" smtClean="0"/>
              <a:t>Green book </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32</a:t>
            </a:fld>
            <a:endParaRPr lang="en-GB" dirty="0"/>
          </a:p>
        </p:txBody>
      </p:sp>
    </p:spTree>
    <p:extLst>
      <p:ext uri="{BB962C8B-B14F-4D97-AF65-F5344CB8AC3E}">
        <p14:creationId xmlns:p14="http://schemas.microsoft.com/office/powerpoint/2010/main" val="220316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hlinkClick r:id="rId3"/>
              </a:rPr>
              <a:t>https://www.housinglin.org.uk/_assets/Resources/Housing/Support_materials/Other_reports_and_guidance/Healthcare_for_single_homeless_people.pdf</a:t>
            </a:r>
            <a:endParaRPr lang="en-GB" dirty="0"/>
          </a:p>
          <a:p>
            <a:r>
              <a:rPr lang="en-GB" dirty="0">
                <a:hlinkClick r:id="rId4"/>
              </a:rPr>
              <a:t>Aldridge</a:t>
            </a:r>
            <a:r>
              <a:rPr lang="en-GB" baseline="0" dirty="0">
                <a:hlinkClick r:id="rId4"/>
              </a:rPr>
              <a:t> et al March 2019: </a:t>
            </a:r>
            <a:endParaRPr lang="en-GB" dirty="0">
              <a:hlinkClick r:id="rId4"/>
            </a:endParaRPr>
          </a:p>
          <a:p>
            <a:r>
              <a:rPr lang="en-GB" dirty="0">
                <a:hlinkClick r:id="rId4"/>
              </a:rPr>
              <a:t>https://wellcomeopenresearch.org/articles/4-49/v1</a:t>
            </a:r>
            <a:endParaRPr lang="en-GB" dirty="0"/>
          </a:p>
          <a:p>
            <a:endParaRPr lang="en-GB" dirty="0"/>
          </a:p>
          <a:p>
            <a:pPr defTabSz="915680">
              <a:defRPr/>
            </a:pPr>
            <a:r>
              <a:rPr lang="en-GB" i="1" dirty="0"/>
              <a:t>– DH Healthcare for single homeless people Office of the Chief Analyst</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33</a:t>
            </a:fld>
            <a:endParaRPr lang="en-GB" dirty="0"/>
          </a:p>
        </p:txBody>
      </p:sp>
    </p:spTree>
    <p:extLst>
      <p:ext uri="{BB962C8B-B14F-4D97-AF65-F5344CB8AC3E}">
        <p14:creationId xmlns:p14="http://schemas.microsoft.com/office/powerpoint/2010/main" val="162927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u="sng" dirty="0">
                <a:hlinkClick r:id="rId3"/>
              </a:rPr>
              <a:t>https://www.kcl.ac.uk/scwru/res/hrp/hrp-studies/HEARTH/HEARTH-study-Mapping-FullReport-2018.pdf</a:t>
            </a:r>
            <a:endParaRPr lang="en-GB" dirty="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34</a:t>
            </a:fld>
            <a:endParaRPr lang="en-GB" dirty="0"/>
          </a:p>
        </p:txBody>
      </p:sp>
    </p:spTree>
    <p:extLst>
      <p:ext uri="{BB962C8B-B14F-4D97-AF65-F5344CB8AC3E}">
        <p14:creationId xmlns:p14="http://schemas.microsoft.com/office/powerpoint/2010/main" val="323412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PHE guidelines on health of women in prisons, but these do not specifically mention cancer </a:t>
            </a:r>
            <a:r>
              <a:rPr lang="en-GB" dirty="0">
                <a:hlinkClick r:id="rId3"/>
              </a:rPr>
              <a:t>https://assets.publishing.service.gov.uk/government/uploads/system/uploads/attachment_data/file/687146/Gender_specific_standards_for_women_in_prison_to_improve_health_and_wellbeing.pdf</a:t>
            </a:r>
            <a:endParaRPr lang="en-GB" dirty="0"/>
          </a:p>
          <a:p>
            <a:r>
              <a:rPr lang="en-GB" dirty="0"/>
              <a:t>Study by </a:t>
            </a:r>
            <a:r>
              <a:rPr lang="en-GB" dirty="0" err="1"/>
              <a:t>Plugge</a:t>
            </a:r>
            <a:r>
              <a:rPr lang="en-GB" dirty="0"/>
              <a:t> et al (2006)</a:t>
            </a:r>
          </a:p>
          <a:p>
            <a:r>
              <a:rPr lang="en-GB" dirty="0"/>
              <a:t>CERVICAL SCREENING 68% of women prisoners had been screened for cervical cancer in the last 5 years 80% of the general female population have been screened in the last 5 years </a:t>
            </a:r>
          </a:p>
          <a:p>
            <a:r>
              <a:rPr lang="en-GB" dirty="0"/>
              <a:t> Only 21 women were aged 50 years or more and were therefore eligible for breast screening by mammography. Only 10 of these women had ever had a mammogram, and 7 of these women were still in at 3 months. None had had a mammogram during these 3 months of imprisonment</a:t>
            </a:r>
          </a:p>
          <a:p>
            <a:r>
              <a:rPr lang="en-GB" dirty="0">
                <a:hlinkClick r:id="rId4"/>
              </a:rPr>
              <a:t>https://birthcompanions.org.uk/media/Public/Resources/Extpublications/1332511665Health_of_Women_in_Prison_Study.pdf</a:t>
            </a:r>
            <a:endParaRPr lang="en-GB" dirty="0"/>
          </a:p>
          <a:p>
            <a:endParaRPr lang="en-GB" dirty="0"/>
          </a:p>
          <a:p>
            <a:pPr defTabSz="915680">
              <a:defRPr/>
            </a:pPr>
            <a:r>
              <a:rPr lang="en-GB" dirty="0"/>
              <a:t>Davies et al paper Cancer in the London prison population, 1986–2005 https://watermark.silverchair.com/fdq009.pdf?token=AQECAHi208BE49Ooan9kkhW_Ercy7Dm3ZL_9Cf3qfKAc485ysgAAAkowggJGBgkqhkiG9w0BBwagggI3MIICMwIBADCCAiwGCSqGSIb3DQEHATAeBglghkgBZQMEAS4wEQQMTuSJzmFBqqvzzMGgAgEQgIIB_XVtK0svFf1lQsVISyslwYz6JjCbAQTd6-7yBFEDF4Ll0M1--tb4_ubj_WfWWVjGNlo90jNLYvMVjHwmesFPJAgZbG195doldc7dsOwTAmHp_gVqBL9qDgfWy7_9J4wAXeSA6mzhzqTeSHYUzYPjEt4r5N_5fje0XnRXTsk_NQrxdYR6Eoi6bB3pRTMWxC4hNa4qoSQNHmV4wZDoXpWo8HjWaru-OloQ1RU0SbnCNad4IDvg7dAt_0b-hnyX-6XzORBR7AOcQjNW7-qtF-52cwYs7FwjXNHv_VN7JuwuSuBTCnr6QVlTvm8QcfyAjvqq8jZ02dPVJSldB0X6QzrvbSIHggxQgRSYV0KjJvpj0HLBAbZDxwevACtwCghhBGgtdUeYtg7YPcy_1zGoLIsI_jUFOYojEb8P53qtrQ4j_iUk65tISysybCGGcMYMEaA_vvMD2MgbjruFrPOxlPeY2L2Cju2NnaB6SEQ-AiHQMUYzUU6mEAb5MMPV39-F_z-MkH3HIglxz0nSjYJzNR37gMtVCUvSMT49vZGG10V-JGc5mFv-xlbVD-l7fyeXHsPj5FwjFELqpJt2S5fH9UgDYgiU9LGk9RvO4lEXFTdQYW7tsPfldbN-N-lUTh-MerhCS7Bo6oXEmnaPrNyfPiJ4CapSy29wgEwtScXYkq-z</a:t>
            </a:r>
          </a:p>
          <a:p>
            <a:endParaRPr lang="en-GB" dirty="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37</a:t>
            </a:fld>
            <a:endParaRPr lang="en-GB" dirty="0"/>
          </a:p>
        </p:txBody>
      </p:sp>
    </p:spTree>
    <p:extLst>
      <p:ext uri="{BB962C8B-B14F-4D97-AF65-F5344CB8AC3E}">
        <p14:creationId xmlns:p14="http://schemas.microsoft.com/office/powerpoint/2010/main" val="176011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hlinkClick r:id="rId3"/>
              </a:rPr>
              <a:t>http://www.mybodybackproject.com/our-st-barts-clinic-is-officially-open/</a:t>
            </a:r>
            <a:endParaRPr lang="en-GB" dirty="0"/>
          </a:p>
          <a:p>
            <a:pPr defTabSz="915680">
              <a:defRPr/>
            </a:pPr>
            <a:endParaRPr lang="en-GB" dirty="0"/>
          </a:p>
          <a:p>
            <a:pPr defTabSz="915680">
              <a:defRPr/>
            </a:pPr>
            <a:r>
              <a:rPr lang="en-GB" dirty="0">
                <a:solidFill>
                  <a:schemeClr val="tx1"/>
                </a:solidFill>
              </a:rPr>
              <a:t>2014 (personal communication - Heather Harvey </a:t>
            </a:r>
            <a:r>
              <a:rPr lang="en-GB" dirty="0" err="1">
                <a:solidFill>
                  <a:schemeClr val="tx1"/>
                </a:solidFill>
              </a:rPr>
              <a:t>Nia</a:t>
            </a:r>
            <a:r>
              <a:rPr lang="en-GB" dirty="0">
                <a:solidFill>
                  <a:schemeClr val="tx1"/>
                </a:solidFill>
              </a:rPr>
              <a:t>)</a:t>
            </a:r>
            <a:endParaRPr lang="en-GB" dirty="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40</a:t>
            </a:fld>
            <a:endParaRPr lang="en-GB" dirty="0"/>
          </a:p>
        </p:txBody>
      </p:sp>
    </p:spTree>
    <p:extLst>
      <p:ext uri="{BB962C8B-B14F-4D97-AF65-F5344CB8AC3E}">
        <p14:creationId xmlns:p14="http://schemas.microsoft.com/office/powerpoint/2010/main" val="274397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DH overseas</a:t>
            </a:r>
            <a:r>
              <a:rPr lang="en-GB" baseline="0" dirty="0"/>
              <a:t> charging guidance https://assets.publishing.service.gov.uk/government/uploads/system/uploads/attachment_data/file/771515/Guidance_on_implementing_the_overseas_visitor_charging_regulations.pdf</a:t>
            </a:r>
          </a:p>
          <a:p>
            <a:r>
              <a:rPr lang="en-GB" baseline="0" dirty="0"/>
              <a:t>Understanding the health needs of migrants in the South East (2010) https://webarchive.nationalarchives.gov.uk/20140714113244/http:/www.hpa.org.uk/webc/HPAwebFile/HPAweb_C/1284475770868</a:t>
            </a:r>
          </a:p>
          <a:p>
            <a:endParaRPr lang="en-GB" baseline="0" dirty="0"/>
          </a:p>
          <a:p>
            <a:r>
              <a:rPr lang="en-GB" baseline="0" dirty="0"/>
              <a:t>WHO - https://</a:t>
            </a:r>
            <a:r>
              <a:rPr lang="en-GB" baseline="0" dirty="0" smtClean="0"/>
              <a:t>www.who.int/news-room/feature-stories/detail/10-things-to-know-about-the-health-of-refugees-and-migrants</a:t>
            </a:r>
          </a:p>
          <a:p>
            <a:endParaRPr lang="en-GB" baseline="0" dirty="0" smtClean="0"/>
          </a:p>
          <a:p>
            <a:pPr marL="228600" indent="-228600">
              <a:buAutoNum type="arabicPeriod"/>
            </a:pPr>
            <a:r>
              <a:rPr lang="en-GB" dirty="0" smtClean="0"/>
              <a:t>also important to note that upfront charging for non-ordinarily resident people is charged at 150% of the NHS cost</a:t>
            </a:r>
          </a:p>
          <a:p>
            <a:pPr marL="228600" indent="-228600">
              <a:buAutoNum type="arabicPeriod"/>
            </a:pPr>
            <a:r>
              <a:rPr lang="en-GB" dirty="0" smtClean="0"/>
              <a:t>Another important issue that deters undocumented migrants from accessing hospital cancer tests and treatment is that unpaid bills over £500 are reported from the hospital to the home office. </a:t>
            </a:r>
          </a:p>
          <a:p>
            <a:pPr marL="228600" indent="-228600">
              <a:buAutoNum type="arabicPeriod"/>
            </a:pPr>
            <a:r>
              <a:rPr lang="en-GB" dirty="0" smtClean="0"/>
              <a:t>Microsoft Office User	11/06/2019</a:t>
            </a:r>
          </a:p>
          <a:p>
            <a:pPr marL="228600" indent="-228600">
              <a:buAutoNum type="arabicPeriod"/>
            </a:pPr>
            <a:r>
              <a:rPr lang="en-GB" dirty="0" smtClean="0"/>
              <a:t>photo ID and proof of address are not NHS requirements and not legitimate grounds to refuse registration come from the NHS primary care guidance </a:t>
            </a:r>
          </a:p>
          <a:p>
            <a:pPr marL="228600" indent="-228600">
              <a:buAutoNum type="arabicPeriod"/>
            </a:pPr>
            <a:r>
              <a:rPr lang="en-GB" dirty="0" smtClean="0"/>
              <a:t>"As there is no requirement under the regulations to produce identity or residence information, the patient MUST be registered on application unless the practice has reasonable grounds to decline." Primary Medical Care Policy and Guidance Manual 2017</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42</a:t>
            </a:fld>
            <a:endParaRPr lang="en-GB" dirty="0"/>
          </a:p>
        </p:txBody>
      </p:sp>
    </p:spTree>
    <p:extLst>
      <p:ext uri="{BB962C8B-B14F-4D97-AF65-F5344CB8AC3E}">
        <p14:creationId xmlns:p14="http://schemas.microsoft.com/office/powerpoint/2010/main" val="356386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https://www.doctorsoftheworld.org.uk/wp-content/uploads/import-from-old-site/files/Reg_Refused_2017_final.pdf</a:t>
            </a:r>
            <a:endParaRPr lang="en-GB" dirty="0"/>
          </a:p>
          <a:p>
            <a:r>
              <a:rPr lang="en-GB" dirty="0">
                <a:hlinkClick r:id="rId4"/>
              </a:rPr>
              <a:t>https://www.doctorsoftheworld.org.uk/wp-content/uploads/import-from-old-site/files/DoTW_Response_to_DH_formal_review.pdf</a:t>
            </a:r>
            <a:endParaRPr lang="en-GB" dirty="0"/>
          </a:p>
          <a:p>
            <a:endParaRPr lang="en-GB" dirty="0"/>
          </a:p>
          <a:p>
            <a:pPr defTabSz="915680">
              <a:defRPr/>
            </a:pPr>
            <a:r>
              <a:rPr lang="en-GB" b="1" i="1" dirty="0"/>
              <a:t>Doctors of the world - study from 2017</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43</a:t>
            </a:fld>
            <a:endParaRPr lang="en-GB" dirty="0"/>
          </a:p>
        </p:txBody>
      </p:sp>
    </p:spTree>
    <p:extLst>
      <p:ext uri="{BB962C8B-B14F-4D97-AF65-F5344CB8AC3E}">
        <p14:creationId xmlns:p14="http://schemas.microsoft.com/office/powerpoint/2010/main" val="3945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highlight>
                  <a:srgbClr val="FFFF00"/>
                </a:highlight>
              </a:rPr>
              <a:t>* Analyses were undertaken by the TCST-NCRAS Partnership to support this strategy. These analyses are based on patient-level information collected by the NHS, as part of the care and support of cancer patients. The data is collated, maintained and quality assured by the National Cancer Registration and Analysis Service, which is part of Public Health England. </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11</a:t>
            </a:fld>
            <a:endParaRPr lang="en-GB" dirty="0"/>
          </a:p>
        </p:txBody>
      </p:sp>
    </p:spTree>
    <p:extLst>
      <p:ext uri="{BB962C8B-B14F-4D97-AF65-F5344CB8AC3E}">
        <p14:creationId xmlns:p14="http://schemas.microsoft.com/office/powerpoint/2010/main" val="3050940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45</a:t>
            </a:fld>
            <a:endParaRPr lang="en-GB" dirty="0"/>
          </a:p>
        </p:txBody>
      </p:sp>
    </p:spTree>
    <p:extLst>
      <p:ext uri="{BB962C8B-B14F-4D97-AF65-F5344CB8AC3E}">
        <p14:creationId xmlns:p14="http://schemas.microsoft.com/office/powerpoint/2010/main" val="366545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PHE ref blog https://phescreening.blog.gov.uk/2019/03/15/addressing-inequalities-in-lgbt-cancer-screening-coverage/</a:t>
            </a:r>
          </a:p>
          <a:p>
            <a:endParaRPr lang="en-GB" dirty="0"/>
          </a:p>
          <a:p>
            <a:r>
              <a:rPr lang="en-GB" dirty="0">
                <a:hlinkClick r:id="rId3"/>
              </a:rPr>
              <a:t>http://www.pulsetoday.co.uk/views/blogs/the-barriers-faced-by-trans-people/20038468.article</a:t>
            </a:r>
            <a:r>
              <a:rPr lang="en-GB" dirty="0"/>
              <a:t> </a:t>
            </a:r>
          </a:p>
          <a:p>
            <a:endParaRPr lang="en-GB" dirty="0"/>
          </a:p>
          <a:p>
            <a:r>
              <a:rPr lang="en-GB" dirty="0"/>
              <a:t>‘</a:t>
            </a:r>
            <a:r>
              <a:rPr lang="en-GB" b="1" u="sng" dirty="0"/>
              <a:t>LGBT Foundation</a:t>
            </a:r>
          </a:p>
          <a:p>
            <a:pPr marL="286150" indent="-286150" fontAlgn="base">
              <a:buFont typeface="Arial" pitchFamily="34" charset="0"/>
              <a:buChar char="•"/>
            </a:pPr>
            <a:r>
              <a:rPr lang="en-GB" dirty="0"/>
              <a:t>1 in 5 LGB patients report that their sexual orientation is a factor in delaying asking for help</a:t>
            </a:r>
          </a:p>
          <a:p>
            <a:pPr marL="286150" indent="-286150" fontAlgn="base">
              <a:buFont typeface="Arial" pitchFamily="34" charset="0"/>
              <a:buChar char="•"/>
            </a:pPr>
            <a:r>
              <a:rPr lang="en-GB" dirty="0"/>
              <a:t>1 in 4 LGB people are not out to health professionals.</a:t>
            </a:r>
          </a:p>
          <a:p>
            <a:pPr marL="286150" indent="-286150" fontAlgn="base">
              <a:buFont typeface="Arial" pitchFamily="34" charset="0"/>
              <a:buChar char="•"/>
            </a:pPr>
            <a:r>
              <a:rPr lang="en-GB" dirty="0"/>
              <a:t>LGB patients are twice as likely to report ‘no trust or confidence’ in their GP.</a:t>
            </a:r>
          </a:p>
          <a:p>
            <a:pPr marL="286150" indent="-286150" fontAlgn="base">
              <a:buFont typeface="Arial" pitchFamily="34" charset="0"/>
              <a:buChar char="•"/>
            </a:pPr>
            <a:r>
              <a:rPr lang="en-GB" dirty="0"/>
              <a:t>3 in 4 trans people have been called the wrong name or pronoun by a health professional</a:t>
            </a:r>
          </a:p>
          <a:p>
            <a:pPr marL="286150" indent="-286150" fontAlgn="base">
              <a:buFont typeface="Arial" pitchFamily="34" charset="0"/>
              <a:buChar char="•"/>
            </a:pPr>
            <a:r>
              <a:rPr lang="en-GB" dirty="0"/>
              <a:t>Over half of trans people feel they need to pretend to be non-trans with  health professionals</a:t>
            </a:r>
          </a:p>
          <a:p>
            <a:pPr marL="286150" indent="-286150" fontAlgn="base">
              <a:buFont typeface="Arial" pitchFamily="34" charset="0"/>
              <a:buChar char="•"/>
            </a:pPr>
            <a:r>
              <a:rPr lang="en-GB" dirty="0"/>
              <a:t>If LGBT people have experienced discrimination, their fear of further discrimination will often prevent them from speaking out.</a:t>
            </a:r>
          </a:p>
          <a:p>
            <a:endParaRPr lang="en-GB" dirty="0"/>
          </a:p>
          <a:p>
            <a:endParaRPr lang="en-GB" dirty="0"/>
          </a:p>
          <a:p>
            <a:r>
              <a:rPr lang="en-GB" b="1" dirty="0"/>
              <a:t>It's not just about prostate cancer, it's about being a gay man": A qualitative study of gay men's experiences of healthcare provision in the UK.</a:t>
            </a:r>
          </a:p>
          <a:p>
            <a:r>
              <a:rPr lang="en-GB" dirty="0"/>
              <a:t>Doran D, Williamson S, Margaret Wright K, Beaver K </a:t>
            </a:r>
            <a:r>
              <a:rPr lang="en-GB" dirty="0" err="1"/>
              <a:t>Eur</a:t>
            </a:r>
            <a:r>
              <a:rPr lang="en-GB" dirty="0"/>
              <a:t> J Cancer Care (</a:t>
            </a:r>
            <a:r>
              <a:rPr lang="en-GB" dirty="0" err="1"/>
              <a:t>Engl</a:t>
            </a:r>
            <a:r>
              <a:rPr lang="en-GB" dirty="0"/>
              <a:t>). 2018 Nov;27(6):e12923. </a:t>
            </a:r>
            <a:r>
              <a:rPr lang="en-GB" dirty="0" err="1"/>
              <a:t>doi</a:t>
            </a:r>
            <a:r>
              <a:rPr lang="en-GB" dirty="0"/>
              <a:t>: 10.1111/ecc.12923. </a:t>
            </a:r>
            <a:r>
              <a:rPr lang="en-GB" dirty="0" err="1"/>
              <a:t>Epub</a:t>
            </a:r>
            <a:r>
              <a:rPr lang="en-GB" dirty="0"/>
              <a:t> 2018 Oct 16. PubMed PMID:30325082.</a:t>
            </a:r>
          </a:p>
          <a:p>
            <a:r>
              <a:rPr lang="en-GB" b="1" dirty="0"/>
              <a:t>Abstract</a:t>
            </a:r>
            <a:endParaRPr lang="en-GB" dirty="0"/>
          </a:p>
          <a:p>
            <a:r>
              <a:rPr lang="en-GB" dirty="0"/>
              <a:t>In-depth interviews were conducted with 12 gay men who had been diagnosed with prostate cancer. Participants perceived that their healthcare team had little knowledge about their needs, and if, or how, their experience differed due to their sexual orientation. Information provided was perceived as being misplaced or informed by </a:t>
            </a:r>
            <a:r>
              <a:rPr lang="en-GB" dirty="0" err="1"/>
              <a:t>heteronormative</a:t>
            </a:r>
            <a:r>
              <a:rPr lang="en-GB" dirty="0"/>
              <a:t> assumptions. Consideration should be given to requesting sexual orientation when recording patient information, if patients are willing to disclose. Training should be provided for healthcare professionals to enable them to provide information and support that is culturally relevant at all stages of the consultation.</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46</a:t>
            </a:fld>
            <a:endParaRPr lang="en-GB" dirty="0"/>
          </a:p>
        </p:txBody>
      </p:sp>
    </p:spTree>
    <p:extLst>
      <p:ext uri="{BB962C8B-B14F-4D97-AF65-F5344CB8AC3E}">
        <p14:creationId xmlns:p14="http://schemas.microsoft.com/office/powerpoint/2010/main" val="2633946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http://www.pulsetoday.co.uk/views/blogs/we-must-improve-cancer-screening-for-trans-and-non-binary-people/20038388.article</a:t>
            </a:r>
          </a:p>
          <a:p>
            <a:r>
              <a:rPr lang="en-GB" dirty="0"/>
              <a:t>Dr </a:t>
            </a:r>
            <a:r>
              <a:rPr lang="en-GB" dirty="0" err="1"/>
              <a:t>Kamaruddin</a:t>
            </a:r>
            <a:r>
              <a:rPr lang="en-GB" dirty="0"/>
              <a:t> article –</a:t>
            </a:r>
          </a:p>
        </p:txBody>
      </p:sp>
      <p:sp>
        <p:nvSpPr>
          <p:cNvPr id="4" name="Slide Number Placeholder 3"/>
          <p:cNvSpPr>
            <a:spLocks noGrp="1"/>
          </p:cNvSpPr>
          <p:nvPr>
            <p:ph type="sldNum" sz="quarter" idx="10"/>
          </p:nvPr>
        </p:nvSpPr>
        <p:spPr/>
        <p:txBody>
          <a:bodyPr/>
          <a:lstStyle/>
          <a:p>
            <a:fld id="{5EF00A87-77B9-4372-8F89-E17ACE83D287}" type="slidenum">
              <a:rPr lang="en-GB" smtClean="0"/>
              <a:t>47</a:t>
            </a:fld>
            <a:endParaRPr lang="en-GB" dirty="0"/>
          </a:p>
        </p:txBody>
      </p:sp>
    </p:spTree>
    <p:extLst>
      <p:ext uri="{BB962C8B-B14F-4D97-AF65-F5344CB8AC3E}">
        <p14:creationId xmlns:p14="http://schemas.microsoft.com/office/powerpoint/2010/main" val="2084052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https://phescreening.blog.gov.uk/2019/04/10/reducing-cervical-screening-inequalities-for-trans-people/</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48</a:t>
            </a:fld>
            <a:endParaRPr lang="en-GB" dirty="0"/>
          </a:p>
        </p:txBody>
      </p:sp>
    </p:spTree>
    <p:extLst>
      <p:ext uri="{BB962C8B-B14F-4D97-AF65-F5344CB8AC3E}">
        <p14:creationId xmlns:p14="http://schemas.microsoft.com/office/powerpoint/2010/main" val="335144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https://lgbt.foundation/prideinpractice</a:t>
            </a:r>
            <a:endParaRPr lang="en-GB" dirty="0"/>
          </a:p>
          <a:p>
            <a:r>
              <a:rPr lang="en-GB" dirty="0">
                <a:hlinkClick r:id="rId4"/>
              </a:rPr>
              <a:t>https:/</a:t>
            </a:r>
          </a:p>
          <a:p>
            <a:r>
              <a:rPr lang="en-GB" dirty="0">
                <a:hlinkClick r:id="rId4"/>
              </a:rPr>
              <a:t>/love.lambeth.gov.uk/pride-practice/</a:t>
            </a:r>
            <a:endParaRPr lang="en-GB" dirty="0"/>
          </a:p>
          <a:p>
            <a:endParaRPr lang="en-GB" dirty="0"/>
          </a:p>
          <a:p>
            <a:pPr defTabSz="915680">
              <a:defRPr/>
            </a:pPr>
            <a:r>
              <a:rPr lang="en-GB" dirty="0">
                <a:solidFill>
                  <a:schemeClr val="tx1"/>
                </a:solidFill>
              </a:rPr>
              <a:t>Aligning with the interim Sir Mike Richards review of cancer screening </a:t>
            </a:r>
            <a:r>
              <a:rPr lang="en-GB" dirty="0">
                <a:solidFill>
                  <a:schemeClr val="tx1"/>
                </a:solidFill>
                <a:hlinkClick r:id="rId5"/>
              </a:rPr>
              <a:t>https://www.england.nhs.uk/wp-content/uploads/2019/02/independent-review-of-cancer-screening-programmes-interim-report.pdf</a:t>
            </a:r>
            <a:r>
              <a:rPr lang="en-GB" dirty="0">
                <a:solidFill>
                  <a:schemeClr val="tx1"/>
                </a:solidFill>
              </a:rPr>
              <a:t> </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49</a:t>
            </a:fld>
            <a:endParaRPr lang="en-GB" dirty="0"/>
          </a:p>
        </p:txBody>
      </p:sp>
    </p:spTree>
    <p:extLst>
      <p:ext uri="{BB962C8B-B14F-4D97-AF65-F5344CB8AC3E}">
        <p14:creationId xmlns:p14="http://schemas.microsoft.com/office/powerpoint/2010/main" val="274006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1168400" y="1243013"/>
            <a:ext cx="4471988" cy="3354387"/>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79438E-E3AA-470C-BD10-2CC570F0FA6A}" type="slidenum">
              <a:rPr lang="en-GB">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405854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HPV in 13-14 </a:t>
            </a:r>
            <a:r>
              <a:rPr lang="en-GB" dirty="0" err="1"/>
              <a:t>yo</a:t>
            </a:r>
            <a:r>
              <a:rPr lang="en-GB" dirty="0"/>
              <a:t> females London two doses </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19</a:t>
            </a:fld>
            <a:endParaRPr lang="en-GB" dirty="0"/>
          </a:p>
        </p:txBody>
      </p:sp>
    </p:spTree>
    <p:extLst>
      <p:ext uri="{BB962C8B-B14F-4D97-AF65-F5344CB8AC3E}">
        <p14:creationId xmlns:p14="http://schemas.microsoft.com/office/powerpoint/2010/main" val="175820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Bagnardi</a:t>
            </a:r>
            <a:r>
              <a:rPr lang="en-GB" baseline="0" dirty="0"/>
              <a:t> et al meta analysis </a:t>
            </a:r>
            <a:r>
              <a:rPr lang="en-GB" dirty="0"/>
              <a:t>https://pubs.niaaa.nih.gov/publications/arh25-4/263-270.htm</a:t>
            </a:r>
          </a:p>
          <a:p>
            <a:r>
              <a:rPr lang="en-GB" dirty="0"/>
              <a:t>https://drugabuse.com/drug-addiction-health-issues/cancer/</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21</a:t>
            </a:fld>
            <a:endParaRPr lang="en-GB" dirty="0"/>
          </a:p>
        </p:txBody>
      </p:sp>
    </p:spTree>
    <p:extLst>
      <p:ext uri="{BB962C8B-B14F-4D97-AF65-F5344CB8AC3E}">
        <p14:creationId xmlns:p14="http://schemas.microsoft.com/office/powerpoint/2010/main" val="37949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Therefore, we believe that implementation of abdominal ultrasound in the regular care of patients seeking AUD treatment might be helpful for making clinical decisions and determining therapeutic interventions.</a:t>
            </a:r>
          </a:p>
          <a:p>
            <a:r>
              <a:rPr lang="en-GB" sz="1200" b="0" i="0" kern="1200" dirty="0" smtClean="0">
                <a:solidFill>
                  <a:schemeClr val="tx1"/>
                </a:solidFill>
                <a:effectLst/>
                <a:latin typeface="+mn-lt"/>
                <a:ea typeface="+mn-ea"/>
                <a:cs typeface="+mn-cs"/>
              </a:rPr>
              <a:t>In fact, ultrasound abnormalities were very common in this series of patients, even in patients without HCV, ALI, and ALF, as only 31% of patients in that group had a totally normal abdominal ultrasound. In this regard, we believe that the use of ultrasound to detect early stages of liver disease may promote alcohol cessation, what might have a tremendous impact on the natural history of alcohol-related liver cirrhosis, especially in patients that present earlier stages of the disease [</a:t>
            </a:r>
            <a:r>
              <a:rPr lang="en-GB" sz="1200" b="0" i="0" u="none" strike="noStrike" kern="1200" dirty="0" smtClean="0">
                <a:solidFill>
                  <a:schemeClr val="tx1"/>
                </a:solidFill>
                <a:effectLst/>
                <a:latin typeface="+mn-lt"/>
                <a:ea typeface="+mn-ea"/>
                <a:cs typeface="+mn-cs"/>
                <a:hlinkClick r:id="rId3"/>
              </a:rPr>
              <a:t>17</a:t>
            </a:r>
            <a:r>
              <a:rPr lang="en-GB" sz="1200" b="0" i="0" kern="1200" dirty="0" smtClean="0">
                <a:solidFill>
                  <a:schemeClr val="tx1"/>
                </a:solidFill>
                <a:effectLst/>
                <a:latin typeface="+mn-lt"/>
                <a:ea typeface="+mn-ea"/>
                <a:cs typeface="+mn-cs"/>
              </a:rPr>
              <a:t>].</a:t>
            </a:r>
          </a:p>
          <a:p>
            <a:r>
              <a:rPr lang="en-GB" dirty="0" smtClean="0">
                <a:hlinkClick r:id="rId4"/>
              </a:rPr>
              <a:t>https://www.intechopen.com/online-first/liver-ultrasound-abnormalities-in-alcohol-use-disorder</a:t>
            </a:r>
            <a:endParaRPr lang="en-GB" dirty="0" smtClean="0"/>
          </a:p>
          <a:p>
            <a:r>
              <a:rPr lang="en-GB" dirty="0" err="1" smtClean="0"/>
              <a:t>Fuster</a:t>
            </a:r>
            <a:r>
              <a:rPr lang="en-GB" baseline="0" dirty="0" smtClean="0"/>
              <a:t> et al 2019</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22</a:t>
            </a:fld>
            <a:endParaRPr lang="en-GB" dirty="0"/>
          </a:p>
        </p:txBody>
      </p:sp>
    </p:spTree>
    <p:extLst>
      <p:ext uri="{BB962C8B-B14F-4D97-AF65-F5344CB8AC3E}">
        <p14:creationId xmlns:p14="http://schemas.microsoft.com/office/powerpoint/2010/main" val="172286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40">
              <a:defRPr/>
            </a:pPr>
            <a:r>
              <a:rPr lang="en-GB" sz="1400" dirty="0">
                <a:hlinkClick r:id="rId3"/>
              </a:rPr>
              <a:t>https://assets.publishing.service.gov.uk/government/uploads/system/uploads/attachment_data/file/774680/Psychosis_data_report.pdf</a:t>
            </a:r>
            <a:r>
              <a:rPr lang="en-GB" sz="1400" dirty="0"/>
              <a:t> </a:t>
            </a:r>
          </a:p>
          <a:p>
            <a:pPr defTabSz="457840">
              <a:defRPr/>
            </a:pPr>
            <a:r>
              <a:rPr lang="en-GB" sz="1400" dirty="0">
                <a:hlinkClick r:id="rId3"/>
              </a:rPr>
              <a:t>https://assets.publishing.service.gov.uk/government/uploads/system/uploads/attachment_data/file/774680/Psychosis_data_report.pdf</a:t>
            </a:r>
            <a:endParaRPr lang="en-GB" sz="1400" dirty="0"/>
          </a:p>
          <a:p>
            <a:pPr defTabSz="457840">
              <a:defRPr/>
            </a:pPr>
            <a:endParaRPr lang="en-GB" sz="1400" dirty="0"/>
          </a:p>
          <a:p>
            <a:pPr defTabSz="457840"/>
            <a:endParaRPr lang="en-GB" sz="1400" b="1" dirty="0">
              <a:solidFill>
                <a:srgbClr val="000000"/>
              </a:solidFill>
              <a:latin typeface="Arial"/>
            </a:endParaRPr>
          </a:p>
          <a:p>
            <a:pPr defTabSz="457840"/>
            <a:r>
              <a:rPr lang="en-GB" sz="1400" b="1" dirty="0">
                <a:solidFill>
                  <a:srgbClr val="000000"/>
                </a:solidFill>
                <a:latin typeface="Arial"/>
              </a:rPr>
              <a:t>Primary care teams are responsible </a:t>
            </a:r>
            <a:r>
              <a:rPr lang="en-GB" sz="1400" dirty="0">
                <a:solidFill>
                  <a:srgbClr val="000000"/>
                </a:solidFill>
                <a:latin typeface="Arial"/>
              </a:rPr>
              <a:t>for carrying out annual physical health assessments and follow-up care for:</a:t>
            </a:r>
          </a:p>
          <a:p>
            <a:pPr marL="343380" indent="-343380" defTabSz="457840">
              <a:spcBef>
                <a:spcPts val="601"/>
              </a:spcBef>
              <a:spcAft>
                <a:spcPts val="601"/>
              </a:spcAft>
              <a:buClr>
                <a:srgbClr val="005EB8"/>
              </a:buClr>
              <a:buFont typeface="+mj-lt"/>
              <a:buAutoNum type="arabicPeriod"/>
            </a:pPr>
            <a:r>
              <a:rPr lang="en-GB" sz="1400" b="1" dirty="0">
                <a:solidFill>
                  <a:srgbClr val="000000"/>
                </a:solidFill>
                <a:latin typeface="Arial"/>
              </a:rPr>
              <a:t>patients</a:t>
            </a:r>
            <a:r>
              <a:rPr lang="en-GB" sz="1400" dirty="0">
                <a:solidFill>
                  <a:srgbClr val="000000"/>
                </a:solidFill>
                <a:latin typeface="Arial"/>
              </a:rPr>
              <a:t> with SMI who are </a:t>
            </a:r>
            <a:r>
              <a:rPr lang="en-GB" sz="1400" b="1" dirty="0">
                <a:solidFill>
                  <a:srgbClr val="000000"/>
                </a:solidFill>
                <a:latin typeface="Arial"/>
              </a:rPr>
              <a:t>not in contact with secondary mental health services</a:t>
            </a:r>
            <a:r>
              <a:rPr lang="en-GB" sz="1400" dirty="0">
                <a:solidFill>
                  <a:srgbClr val="000000"/>
                </a:solidFill>
                <a:latin typeface="Arial"/>
              </a:rPr>
              <a:t>, including both:</a:t>
            </a:r>
          </a:p>
          <a:p>
            <a:pPr marL="743990" lvl="1" indent="-286150" defTabSz="457840">
              <a:spcBef>
                <a:spcPts val="601"/>
              </a:spcBef>
              <a:spcAft>
                <a:spcPts val="601"/>
              </a:spcAft>
              <a:buClr>
                <a:srgbClr val="005EB8"/>
              </a:buClr>
              <a:buFont typeface="Arial" panose="020B0604020202020204" pitchFamily="34" charset="0"/>
              <a:buChar char="•"/>
            </a:pPr>
            <a:r>
              <a:rPr lang="en-GB" sz="1400" dirty="0">
                <a:solidFill>
                  <a:srgbClr val="000000"/>
                </a:solidFill>
                <a:latin typeface="Arial"/>
              </a:rPr>
              <a:t>those whose care has always been solely in primary care, and</a:t>
            </a:r>
          </a:p>
          <a:p>
            <a:pPr marL="743990" lvl="1" indent="-286150" defTabSz="457840">
              <a:spcBef>
                <a:spcPts val="601"/>
              </a:spcBef>
              <a:spcAft>
                <a:spcPts val="601"/>
              </a:spcAft>
              <a:buClr>
                <a:srgbClr val="005EB8"/>
              </a:buClr>
              <a:buFont typeface="Arial" panose="020B0604020202020204" pitchFamily="34" charset="0"/>
              <a:buChar char="•"/>
            </a:pPr>
            <a:r>
              <a:rPr lang="en-GB" sz="1400" dirty="0">
                <a:solidFill>
                  <a:srgbClr val="000000"/>
                </a:solidFill>
                <a:latin typeface="Arial"/>
              </a:rPr>
              <a:t>those who have been discharged from secondary care back to primary care; and</a:t>
            </a:r>
          </a:p>
          <a:p>
            <a:pPr marL="343380" indent="-343380" defTabSz="457840">
              <a:spcBef>
                <a:spcPts val="601"/>
              </a:spcBef>
              <a:spcAft>
                <a:spcPts val="601"/>
              </a:spcAft>
              <a:buClr>
                <a:srgbClr val="005EB8"/>
              </a:buClr>
              <a:buFont typeface="+mj-lt"/>
              <a:buAutoNum type="arabicPeriod"/>
            </a:pPr>
            <a:r>
              <a:rPr lang="en-GB" sz="1400" b="1" dirty="0">
                <a:solidFill>
                  <a:srgbClr val="000000"/>
                </a:solidFill>
                <a:latin typeface="Arial"/>
              </a:rPr>
              <a:t>patients</a:t>
            </a:r>
            <a:r>
              <a:rPr lang="en-GB" sz="1400" dirty="0">
                <a:solidFill>
                  <a:srgbClr val="000000"/>
                </a:solidFill>
                <a:latin typeface="Arial"/>
              </a:rPr>
              <a:t> with SMI </a:t>
            </a:r>
            <a:r>
              <a:rPr lang="en-GB" sz="1400" b="1" dirty="0">
                <a:solidFill>
                  <a:srgbClr val="000000"/>
                </a:solidFill>
                <a:latin typeface="Arial"/>
              </a:rPr>
              <a:t>who have been in contact with secondary care mental health teams </a:t>
            </a:r>
            <a:r>
              <a:rPr lang="en-GB" sz="1400" dirty="0">
                <a:solidFill>
                  <a:srgbClr val="000000"/>
                </a:solidFill>
                <a:latin typeface="Arial"/>
              </a:rPr>
              <a:t>(with shared care arrangements in place) </a:t>
            </a:r>
            <a:r>
              <a:rPr lang="en-GB" sz="1400" b="1" dirty="0">
                <a:solidFill>
                  <a:srgbClr val="000000"/>
                </a:solidFill>
                <a:latin typeface="Arial"/>
              </a:rPr>
              <a:t>for more than 12 </a:t>
            </a:r>
            <a:r>
              <a:rPr lang="en-GB" sz="1400" dirty="0">
                <a:solidFill>
                  <a:srgbClr val="000000"/>
                </a:solidFill>
                <a:latin typeface="Arial"/>
              </a:rPr>
              <a:t>months </a:t>
            </a:r>
            <a:r>
              <a:rPr lang="en-GB" sz="1400" b="1" dirty="0">
                <a:solidFill>
                  <a:srgbClr val="000000"/>
                </a:solidFill>
                <a:latin typeface="Arial"/>
              </a:rPr>
              <a:t>and / or </a:t>
            </a:r>
            <a:r>
              <a:rPr lang="en-GB" sz="1400" dirty="0">
                <a:solidFill>
                  <a:srgbClr val="000000"/>
                </a:solidFill>
                <a:latin typeface="Arial"/>
              </a:rPr>
              <a:t>whose </a:t>
            </a:r>
            <a:r>
              <a:rPr lang="en-GB" sz="1400" b="1" dirty="0">
                <a:solidFill>
                  <a:srgbClr val="000000"/>
                </a:solidFill>
                <a:latin typeface="Arial"/>
              </a:rPr>
              <a:t>condition has stabilised*</a:t>
            </a:r>
            <a:r>
              <a:rPr lang="en-GB" sz="1400" dirty="0">
                <a:solidFill>
                  <a:srgbClr val="000000"/>
                </a:solidFill>
                <a:latin typeface="Arial"/>
              </a:rPr>
              <a:t>. </a:t>
            </a:r>
            <a:br>
              <a:rPr lang="en-GB" sz="1400" dirty="0">
                <a:solidFill>
                  <a:srgbClr val="000000"/>
                </a:solidFill>
                <a:latin typeface="Arial"/>
              </a:rPr>
            </a:br>
            <a:endParaRPr lang="en-GB" sz="1400" dirty="0">
              <a:solidFill>
                <a:srgbClr val="000000"/>
              </a:solidFill>
              <a:latin typeface="Arial"/>
            </a:endParaRPr>
          </a:p>
          <a:p>
            <a:pPr defTabSz="457840"/>
            <a:r>
              <a:rPr lang="en-GB" sz="1400" b="1" dirty="0">
                <a:solidFill>
                  <a:srgbClr val="000000"/>
                </a:solidFill>
                <a:latin typeface="Arial"/>
              </a:rPr>
              <a:t>Secondary care teams are responsible </a:t>
            </a:r>
            <a:r>
              <a:rPr lang="en-GB" sz="1400" dirty="0">
                <a:solidFill>
                  <a:srgbClr val="000000"/>
                </a:solidFill>
                <a:latin typeface="Arial"/>
              </a:rPr>
              <a:t>for carrying out annual physical health assessments and follow-up care for:</a:t>
            </a:r>
          </a:p>
          <a:p>
            <a:pPr marL="343380" indent="-343380" defTabSz="457840">
              <a:spcBef>
                <a:spcPts val="601"/>
              </a:spcBef>
              <a:spcAft>
                <a:spcPts val="601"/>
              </a:spcAft>
              <a:buClr>
                <a:srgbClr val="005EB8"/>
              </a:buClr>
              <a:buFont typeface="+mj-lt"/>
              <a:buAutoNum type="arabicPeriod"/>
            </a:pPr>
            <a:r>
              <a:rPr lang="en-GB" sz="1400" b="1" dirty="0">
                <a:solidFill>
                  <a:srgbClr val="000000"/>
                </a:solidFill>
                <a:latin typeface="Arial"/>
              </a:rPr>
              <a:t>patients</a:t>
            </a:r>
            <a:r>
              <a:rPr lang="en-GB" sz="1400" dirty="0">
                <a:solidFill>
                  <a:srgbClr val="000000"/>
                </a:solidFill>
                <a:latin typeface="Arial"/>
              </a:rPr>
              <a:t> with SMI under care of mental health team </a:t>
            </a:r>
            <a:r>
              <a:rPr lang="en-GB" sz="1400" b="1" dirty="0">
                <a:solidFill>
                  <a:srgbClr val="000000"/>
                </a:solidFill>
                <a:latin typeface="Arial"/>
              </a:rPr>
              <a:t>for less than 12 months and / or whose condition has not yet stabilised*;</a:t>
            </a:r>
          </a:p>
          <a:p>
            <a:pPr marL="343380" indent="-343380" defTabSz="457840">
              <a:spcBef>
                <a:spcPts val="601"/>
              </a:spcBef>
              <a:spcAft>
                <a:spcPts val="601"/>
              </a:spcAft>
              <a:buClr>
                <a:srgbClr val="005EB8"/>
              </a:buClr>
              <a:buFont typeface="+mj-lt"/>
              <a:buAutoNum type="arabicPeriod"/>
            </a:pPr>
            <a:r>
              <a:rPr lang="en-GB" sz="1400" b="1" dirty="0">
                <a:solidFill>
                  <a:srgbClr val="000000"/>
                </a:solidFill>
                <a:latin typeface="Arial"/>
              </a:rPr>
              <a:t>inpatients.</a:t>
            </a:r>
          </a:p>
          <a:p>
            <a:pPr marL="343380" indent="-343380" defTabSz="457840">
              <a:spcBef>
                <a:spcPts val="601"/>
              </a:spcBef>
              <a:spcAft>
                <a:spcPts val="601"/>
              </a:spcAft>
              <a:buClr>
                <a:srgbClr val="005EB8"/>
              </a:buClr>
              <a:buFont typeface="+mj-lt"/>
              <a:buAutoNum type="arabicPeriod"/>
            </a:pPr>
            <a:endParaRPr lang="en-GB" sz="1400" b="1" dirty="0">
              <a:solidFill>
                <a:srgbClr val="000000"/>
              </a:solidFill>
              <a:latin typeface="Arial"/>
            </a:endParaRPr>
          </a:p>
          <a:p>
            <a:r>
              <a:rPr lang="en-GB" dirty="0"/>
              <a:t>Access to screening largely depends on individuals being registered with a GP. Many people with SMI who are long-term residents in mental health settings are not registered with a GP, so the new guidance advises primary care and screening providers on how to address this issue. Some secure mental health settings do not have an Organisation Data Service (ODS) code, which is the unique identifying code used by the NHS for various purposes, including supporting national IT systems.</a:t>
            </a:r>
          </a:p>
          <a:p>
            <a:r>
              <a:rPr lang="en-GB" dirty="0"/>
              <a:t>Not having an ODS code can inhibit access to some programmes, such as bowel cancer screening. Pilot projects are under way in England to test best practice in these cases.</a:t>
            </a:r>
          </a:p>
          <a:p>
            <a:pPr defTabSz="457840">
              <a:spcBef>
                <a:spcPts val="601"/>
              </a:spcBef>
              <a:spcAft>
                <a:spcPts val="601"/>
              </a:spcAft>
              <a:buClr>
                <a:srgbClr val="005EB8"/>
              </a:buClr>
            </a:pPr>
            <a:r>
              <a:rPr lang="en-GB" sz="1400" b="1" dirty="0">
                <a:solidFill>
                  <a:srgbClr val="000000"/>
                </a:solidFill>
                <a:latin typeface="Arial"/>
              </a:rPr>
              <a:t>Advice is for commissioners and mental health providers to be aware of the population and ensure they have access to screening</a:t>
            </a:r>
          </a:p>
          <a:p>
            <a:pPr defTabSz="457840">
              <a:spcBef>
                <a:spcPts val="601"/>
              </a:spcBef>
              <a:spcAft>
                <a:spcPts val="601"/>
              </a:spcAft>
              <a:buClr>
                <a:srgbClr val="005EB8"/>
              </a:buClr>
            </a:pPr>
            <a:endParaRPr lang="en-GB" sz="1400" b="1" dirty="0">
              <a:solidFill>
                <a:srgbClr val="000000"/>
              </a:solidFill>
              <a:latin typeface="Arial"/>
            </a:endParaRPr>
          </a:p>
          <a:p>
            <a:pPr defTabSz="457840">
              <a:spcBef>
                <a:spcPts val="601"/>
              </a:spcBef>
              <a:spcAft>
                <a:spcPts val="601"/>
              </a:spcAft>
              <a:buClr>
                <a:srgbClr val="005EB8"/>
              </a:buClr>
              <a:defRPr/>
            </a:pPr>
            <a:r>
              <a:rPr lang="en-GB" sz="1400" b="1" dirty="0">
                <a:solidFill>
                  <a:srgbClr val="000000"/>
                </a:solidFill>
                <a:latin typeface="Arial"/>
              </a:rPr>
              <a:t> </a:t>
            </a:r>
            <a:r>
              <a:rPr lang="en-GB" sz="1400" dirty="0"/>
              <a:t>The Impact of psychiatric utilisation prior to cancer diagnosis on survival of solid organ malignancies B J Cancer March 2019 </a:t>
            </a:r>
            <a:r>
              <a:rPr lang="en-GB" sz="1400" dirty="0" err="1"/>
              <a:t>Klaassen</a:t>
            </a:r>
            <a:r>
              <a:rPr lang="en-GB" sz="1400" dirty="0"/>
              <a:t> et al</a:t>
            </a:r>
          </a:p>
          <a:p>
            <a:pPr defTabSz="457840">
              <a:spcBef>
                <a:spcPts val="601"/>
              </a:spcBef>
              <a:spcAft>
                <a:spcPts val="601"/>
              </a:spcAft>
              <a:buClr>
                <a:srgbClr val="005EB8"/>
              </a:buClr>
              <a:defRPr/>
            </a:pPr>
            <a:endParaRPr lang="en-GB" sz="1400" dirty="0"/>
          </a:p>
          <a:p>
            <a:pPr defTabSz="457840">
              <a:spcBef>
                <a:spcPts val="601"/>
              </a:spcBef>
              <a:spcAft>
                <a:spcPts val="601"/>
              </a:spcAft>
              <a:buClr>
                <a:srgbClr val="005EB8"/>
              </a:buClr>
              <a:defRPr/>
            </a:pPr>
            <a:r>
              <a:rPr lang="en-GB" sz="1400" dirty="0" err="1"/>
              <a:t>Kanani</a:t>
            </a:r>
            <a:r>
              <a:rPr lang="en-GB" sz="1400" dirty="0"/>
              <a:t> et al Psycho-oncology 2016.  The association of mood disorders with breast cancer survival:  an investigation of linked cancer registration and hospital admission data for South East England. (77,000 women)</a:t>
            </a:r>
          </a:p>
          <a:p>
            <a:pPr defTabSz="457840">
              <a:spcBef>
                <a:spcPts val="601"/>
              </a:spcBef>
              <a:spcAft>
                <a:spcPts val="601"/>
              </a:spcAft>
              <a:buClr>
                <a:srgbClr val="005EB8"/>
              </a:buClr>
              <a:defRPr/>
            </a:pPr>
            <a:endParaRPr lang="en-GB" sz="1400" dirty="0"/>
          </a:p>
          <a:p>
            <a:pPr defTabSz="457840">
              <a:spcBef>
                <a:spcPts val="601"/>
              </a:spcBef>
              <a:spcAft>
                <a:spcPts val="601"/>
              </a:spcAft>
              <a:buClr>
                <a:srgbClr val="005EB8"/>
              </a:buClr>
            </a:pPr>
            <a:endParaRPr lang="en-GB" sz="1400" b="1" dirty="0">
              <a:solidFill>
                <a:srgbClr val="000000"/>
              </a:solidFill>
              <a:latin typeface="Arial"/>
            </a:endParaRP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24</a:t>
            </a:fld>
            <a:endParaRPr lang="en-GB" dirty="0"/>
          </a:p>
        </p:txBody>
      </p:sp>
    </p:spTree>
    <p:extLst>
      <p:ext uri="{BB962C8B-B14F-4D97-AF65-F5344CB8AC3E}">
        <p14:creationId xmlns:p14="http://schemas.microsoft.com/office/powerpoint/2010/main" val="273346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gallery.mailchimp.com/60c1b1ba2c1557649e61daa9a/files/c256c54b-5acb-4e47-a1c9-9d31509a39d4/PH_Strategy_2018_to_2023.pdf?utm_source=Equally+Well+UK%2C+14+May+2019+-+Thanks+for+joining&amp;utm_campaign=55a6136fa1-Equally+Well+UK%2C+14+May+2019+-+Thanks+for+joining&amp;utm_medium=email&amp;utm_term=0_11b3af0477-55a6136fa1-%5BLIST_EMAIL_ID%5D&amp;ct=t%28Equally+Well+UK%2C+14+May+2019+-+Thanks+for+joining%29&amp;mc_cid=55a6136fa1&amp;mc_eid=%5BUNIQID%5D</a:t>
            </a:r>
            <a:endParaRPr lang="en-GB" dirty="0"/>
          </a:p>
          <a:p>
            <a:endParaRPr lang="en-GB" dirty="0"/>
          </a:p>
          <a:p>
            <a:r>
              <a:rPr lang="en-GB" dirty="0"/>
              <a:t>CVD, Respiratory, cancer and dementia</a:t>
            </a:r>
            <a:r>
              <a:rPr lang="en-GB" baseline="0" dirty="0"/>
              <a:t> </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26</a:t>
            </a:fld>
            <a:endParaRPr lang="en-GB" dirty="0"/>
          </a:p>
        </p:txBody>
      </p:sp>
    </p:spTree>
    <p:extLst>
      <p:ext uri="{BB962C8B-B14F-4D97-AF65-F5344CB8AC3E}">
        <p14:creationId xmlns:p14="http://schemas.microsoft.com/office/powerpoint/2010/main" val="347216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of psychiatric utilisation prior to cancer diagnosis on survival of solid organ</a:t>
            </a:r>
            <a:r>
              <a:rPr lang="en-GB" baseline="0" dirty="0"/>
              <a:t> malignancies B J Cancer March 2019 </a:t>
            </a:r>
            <a:r>
              <a:rPr lang="en-GB" baseline="0" dirty="0" err="1"/>
              <a:t>Klaassen</a:t>
            </a:r>
            <a:r>
              <a:rPr lang="en-GB" baseline="0" dirty="0"/>
              <a:t> et al</a:t>
            </a:r>
          </a:p>
          <a:p>
            <a:pPr defTabSz="915680">
              <a:defRPr/>
            </a:pPr>
            <a:endParaRPr lang="en-GB" dirty="0"/>
          </a:p>
          <a:p>
            <a:pPr defTabSz="915680">
              <a:defRPr/>
            </a:pPr>
            <a:r>
              <a:rPr lang="en-GB" dirty="0"/>
              <a:t>More research needed on improving screening for people with SMI:  Barley et al found no RCTs to help inform interventions! </a:t>
            </a:r>
            <a:r>
              <a:rPr lang="en-GB" dirty="0">
                <a:hlinkClick r:id="rId3"/>
              </a:rPr>
              <a:t>https://www.ncbi.nlm.nih.gov/pubmed/27668891</a:t>
            </a:r>
            <a:endParaRPr lang="en-GB" dirty="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27</a:t>
            </a:fld>
            <a:endParaRPr lang="en-GB" dirty="0"/>
          </a:p>
        </p:txBody>
      </p:sp>
    </p:spTree>
    <p:extLst>
      <p:ext uri="{BB962C8B-B14F-4D97-AF65-F5344CB8AC3E}">
        <p14:creationId xmlns:p14="http://schemas.microsoft.com/office/powerpoint/2010/main" val="1478278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300" name="Shape 300"/>
          <p:cNvSpPr>
            <a:spLocks noGrp="1"/>
          </p:cNvSpPr>
          <p:nvPr>
            <p:ph type="title"/>
          </p:nvPr>
        </p:nvSpPr>
        <p:spPr>
          <a:xfrm>
            <a:off x="250825" y="188912"/>
            <a:ext cx="8642350" cy="503785"/>
          </a:xfrm>
          <a:prstGeom prst="rect">
            <a:avLst/>
          </a:prstGeom>
          <a:solidFill>
            <a:srgbClr val="A25BA0"/>
          </a:solidFill>
        </p:spPr>
        <p:txBody>
          <a:bodyPr anchor="t"/>
          <a:lstStyle>
            <a:lvl1pPr indent="95250" algn="l">
              <a:spcBef>
                <a:spcPts val="600"/>
              </a:spcBef>
              <a:defRPr sz="2400">
                <a:solidFill>
                  <a:srgbClr val="FFFFFF"/>
                </a:solidFill>
                <a:latin typeface="Arial Black"/>
                <a:ea typeface="Arial Black"/>
                <a:cs typeface="Arial Black"/>
                <a:sym typeface="Arial Black"/>
              </a:defRPr>
            </a:lvl1pPr>
          </a:lstStyle>
          <a:p>
            <a:r>
              <a:t>Title Text</a:t>
            </a:r>
          </a:p>
        </p:txBody>
      </p:sp>
      <p:sp>
        <p:nvSpPr>
          <p:cNvPr id="301" name="Shape 301"/>
          <p:cNvSpPr>
            <a:spLocks noGrp="1"/>
          </p:cNvSpPr>
          <p:nvPr>
            <p:ph type="body" sz="quarter" idx="1"/>
          </p:nvPr>
        </p:nvSpPr>
        <p:spPr>
          <a:xfrm>
            <a:off x="250825" y="692695"/>
            <a:ext cx="8642350" cy="432048"/>
          </a:xfrm>
          <a:prstGeom prst="rect">
            <a:avLst/>
          </a:prstGeom>
        </p:spPr>
        <p:txBody>
          <a:bodyPr lIns="0" tIns="0" rIns="0" bIns="0"/>
          <a:lstStyle>
            <a:lvl1pPr marL="0" indent="177800">
              <a:spcBef>
                <a:spcPts val="600"/>
              </a:spcBef>
              <a:buSzTx/>
              <a:buFontTx/>
              <a:buNone/>
              <a:defRPr sz="2200">
                <a:solidFill>
                  <a:srgbClr val="3F3F3F"/>
                </a:solidFill>
                <a:latin typeface="Arial"/>
                <a:ea typeface="Arial"/>
                <a:cs typeface="Arial"/>
                <a:sym typeface="Arial"/>
              </a:defRPr>
            </a:lvl1pPr>
            <a:lvl2pPr marL="349250" indent="-349250">
              <a:spcBef>
                <a:spcPts val="600"/>
              </a:spcBef>
              <a:buFontTx/>
              <a:buChar char="•"/>
              <a:defRPr sz="2200">
                <a:solidFill>
                  <a:srgbClr val="3F3F3F"/>
                </a:solidFill>
                <a:latin typeface="Arial"/>
                <a:ea typeface="Arial"/>
                <a:cs typeface="Arial"/>
                <a:sym typeface="Arial"/>
              </a:defRPr>
            </a:lvl2pPr>
            <a:lvl3pPr marL="599722" indent="-329847">
              <a:spcBef>
                <a:spcPts val="600"/>
              </a:spcBef>
              <a:buFontTx/>
              <a:buChar char="–"/>
              <a:defRPr sz="2200">
                <a:solidFill>
                  <a:srgbClr val="3F3F3F"/>
                </a:solidFill>
                <a:latin typeface="Arial"/>
                <a:ea typeface="Arial"/>
                <a:cs typeface="Arial"/>
                <a:sym typeface="Arial"/>
              </a:defRPr>
            </a:lvl3pPr>
            <a:lvl4pPr marL="869597" indent="-329847">
              <a:spcBef>
                <a:spcPts val="600"/>
              </a:spcBef>
              <a:buFontTx/>
              <a:buChar char="•"/>
              <a:defRPr sz="2200">
                <a:solidFill>
                  <a:srgbClr val="3F3F3F"/>
                </a:solidFill>
                <a:latin typeface="Arial"/>
                <a:ea typeface="Arial"/>
                <a:cs typeface="Arial"/>
                <a:sym typeface="Arial"/>
              </a:defRPr>
            </a:lvl4pPr>
            <a:lvl5pPr marL="1139472" indent="-329847">
              <a:spcBef>
                <a:spcPts val="600"/>
              </a:spcBef>
              <a:buFontTx/>
              <a:buChar char="–"/>
              <a:defRPr sz="2200">
                <a:solidFill>
                  <a:srgbClr val="3F3F3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sldNum" sz="quarter" idx="2"/>
          </p:nvPr>
        </p:nvSpPr>
        <p:spPr>
          <a:xfrm>
            <a:off x="8618824" y="6431763"/>
            <a:ext cx="273656" cy="264255"/>
          </a:xfrm>
          <a:prstGeom prst="rect">
            <a:avLst/>
          </a:prstGeom>
        </p:spPr>
        <p:txBody>
          <a:bodyPr/>
          <a:lstStyle>
            <a:lvl1pPr>
              <a:defRPr>
                <a:solidFill>
                  <a:srgbClr val="202020"/>
                </a:solidFill>
                <a:latin typeface="Arial"/>
                <a:ea typeface="Arial"/>
                <a:cs typeface="Arial"/>
                <a:sym typeface="Arial"/>
              </a:defRPr>
            </a:lvl1pPr>
          </a:lstStyle>
          <a:p>
            <a:fld id="{86CB4B4D-7CA3-9044-876B-883B54F8677D}" type="slidenum">
              <a:rPr/>
              <a:pPr/>
              <a:t>‹#›</a:t>
            </a:fld>
            <a:endParaRPr dirty="0"/>
          </a:p>
        </p:txBody>
      </p:sp>
    </p:spTree>
    <p:extLst>
      <p:ext uri="{BB962C8B-B14F-4D97-AF65-F5344CB8AC3E}">
        <p14:creationId xmlns:p14="http://schemas.microsoft.com/office/powerpoint/2010/main" val="361221994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7CE3F3-EBB4-437C-A581-59D15CB87BD0}" type="datetime1">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A3E840-9F0B-4F69-8782-5234AAE8D5C7}" type="datetime1">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C21838-6BBB-4FFB-9082-D748CBF907A8}" type="datetime1">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88CD5A-C8E2-4C71-9869-6EF4A6093D57}" type="datetime1">
              <a:rPr lang="en-GB" smtClean="0"/>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DE76B3-FF96-4A06-95A6-F6F3A915B352}" type="datetime1">
              <a:rPr lang="en-GB" smtClean="0"/>
              <a:t>09/10/2019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155AA8-43DF-4294-9E73-C0B01B27D179}" type="datetime1">
              <a:rPr lang="en-GB" smtClean="0"/>
              <a:t>09/10/2019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71128-5038-4F48-BC46-ED73FA65AF26}" type="datetime1">
              <a:rPr lang="en-GB" smtClean="0"/>
              <a:t>09/10/2019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5F0E1A-5E12-400C-99E3-E37D997417B6}" type="datetime1">
              <a:rPr lang="en-GB" smtClean="0"/>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16741B-B925-42EB-8A4E-3B5273850402}" type="datetime1">
              <a:rPr lang="en-GB" smtClean="0"/>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FB6FD8-4E3F-4621-8481-2B9F1FAAF735}" type="datetime1">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0D6850-B71C-4216-AF34-536F767DE3B1}" type="datetime1">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Outline plan</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 id="2147483770" r:id="rId35"/>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D4D8B-956B-4B40-A6FF-19B28633B8D6}" type="datetime1">
              <a:rPr lang="en-GB" smtClean="0"/>
              <a:t>09/10/2019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fingertips.phe.org.uk/search/deprivation#page/3/gid/1/pat/46/par/E39000018/ati/165/are/E38000004/iid/91872/age/1/sex/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onlinelibrary.wiley.com/doi/10.1111/liv.1324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2740534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thelancet.com/journals/lanonc/article/PIIS1470-2045(10)70085-1/fulltext" TargetMode="External"/><Relationship Id="rId4" Type="http://schemas.openxmlformats.org/officeDocument/2006/relationships/hyperlink" Target="https://www.ncbi.nlm.nih.gov/pubmed/27769213" TargetMode="Externa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kingshealthpartners.org/our-work/mind-and-body/our-projects/physical-healthcare-in-severe-mental-illnes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gland.nhs.uk/cancer/case-studies/more-patients-with-learning-disabilities-take-up-bowel-cancer-screening-with-support/" TargetMode="External"/><Relationship Id="rId2" Type="http://schemas.openxmlformats.org/officeDocument/2006/relationships/hyperlink" Target="http://www.northerncanceralliance.nhs.uk/wp-content/uploads/2019/04/Learning-Disability-and-Cancer-Project-Report-2017-19.pdf" TargetMode="External"/><Relationship Id="rId1" Type="http://schemas.openxmlformats.org/officeDocument/2006/relationships/slideLayout" Target="../slideLayouts/slideLayout7.xml"/><Relationship Id="rId4" Type="http://schemas.openxmlformats.org/officeDocument/2006/relationships/hyperlink" Target="https://phescreening.blog.gov.uk/2017/10/31/women-with-learning-disabilities-are-least-likely-to-attend-breast-cancer-screening-except-in-cornwal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ncbi.nlm.nih.gov/pmc/articles/PMC14118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womeninprison.org.uk/services/in-the-community.php?s=1970-01-01-the-beth-cent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iddlesbrough.gov.uk/social-care-and-wellbeing/public-health/screening-saves-lives/cervical-screening/no-fear"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doctorsoftheworld.org.uk/wp-content/uploads/import-from-old-site/files/DoTW_Response_to_DH_formal_review.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stonewall.org.uk/sites/default/files/Prescription_for_Change__2008_.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ncbi.nlm.nih.gov/pubmed/28422558"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pulsetoday.co.uk/views/blogs/we-must-improve-cancer-screening-for-trans-and-non-binary-people/20038388.articl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phescreening.blog.gov.uk/2019/04/10/reducing-cervical-screening-inequalities-for-trans-peopl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Chapter 1 – Introduction</a:t>
            </a:r>
          </a:p>
        </p:txBody>
      </p:sp>
      <p:sp>
        <p:nvSpPr>
          <p:cNvPr id="3" name="Slide Number Placeholder 2"/>
          <p:cNvSpPr>
            <a:spLocks noGrp="1"/>
          </p:cNvSpPr>
          <p:nvPr>
            <p:ph type="sldNum" sz="quarter" idx="11"/>
          </p:nvPr>
        </p:nvSpPr>
        <p:spPr/>
        <p:txBody>
          <a:bodyPr/>
          <a:lstStyle/>
          <a:p>
            <a:fld id="{8FC524A1-7B6A-464D-B8BC-8FE2E057339E}" type="slidenum">
              <a:rPr lang="en-GB" smtClean="0"/>
              <a:pPr/>
              <a:t>1</a:t>
            </a:fld>
            <a:endParaRPr lang="en-GB" dirty="0"/>
          </a:p>
        </p:txBody>
      </p:sp>
    </p:spTree>
    <p:extLst>
      <p:ext uri="{BB962C8B-B14F-4D97-AF65-F5344CB8AC3E}">
        <p14:creationId xmlns:p14="http://schemas.microsoft.com/office/powerpoint/2010/main" val="192826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Mayor’s Health Inequalities Strategy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p:cNvSpPr>
            <a:spLocks noGrp="1"/>
          </p:cNvSpPr>
          <p:nvPr>
            <p:ph sz="quarter" idx="15"/>
          </p:nvPr>
        </p:nvSpPr>
        <p:spPr>
          <a:xfrm>
            <a:off x="250824" y="836712"/>
            <a:ext cx="5833344" cy="6021288"/>
          </a:xfrm>
        </p:spPr>
        <p:txBody>
          <a:bodyPr>
            <a:normAutofit/>
          </a:bodyPr>
          <a:lstStyle/>
          <a:p>
            <a:r>
              <a:rPr lang="en-GB" sz="2400" dirty="0" smtClean="0"/>
              <a:t>Healthy children, Healthy minds, Healthy places, Healthy communities, Healthy lives</a:t>
            </a:r>
          </a:p>
          <a:p>
            <a:pPr lvl="0"/>
            <a:r>
              <a:rPr lang="en-GB" sz="2400" dirty="0" smtClean="0"/>
              <a:t>Homelessness</a:t>
            </a:r>
            <a:r>
              <a:rPr lang="en-GB" sz="2400" dirty="0"/>
              <a:t>, hospital stays and discharge  – </a:t>
            </a:r>
            <a:r>
              <a:rPr lang="en-GB" sz="2400" dirty="0" smtClean="0"/>
              <a:t>GLA working </a:t>
            </a:r>
            <a:r>
              <a:rPr lang="en-GB" sz="2400" dirty="0"/>
              <a:t>with the homeless health board to support this </a:t>
            </a:r>
            <a:r>
              <a:rPr lang="en-GB" sz="2400" dirty="0" smtClean="0"/>
              <a:t>priority</a:t>
            </a:r>
          </a:p>
          <a:p>
            <a:pPr lvl="0"/>
            <a:r>
              <a:rPr lang="en-GB" sz="2400" dirty="0" smtClean="0"/>
              <a:t>Social </a:t>
            </a:r>
            <a:r>
              <a:rPr lang="en-GB" sz="2400" dirty="0"/>
              <a:t>prescribing </a:t>
            </a:r>
            <a:r>
              <a:rPr lang="en-GB" sz="2400" dirty="0" smtClean="0"/>
              <a:t>– GLA </a:t>
            </a:r>
            <a:r>
              <a:rPr lang="en-GB" sz="2400" dirty="0"/>
              <a:t>role </a:t>
            </a:r>
            <a:r>
              <a:rPr lang="en-GB" sz="2400" dirty="0" smtClean="0"/>
              <a:t>to </a:t>
            </a:r>
            <a:r>
              <a:rPr lang="en-GB" sz="2400" dirty="0"/>
              <a:t>support the voluntary sector  </a:t>
            </a:r>
            <a:r>
              <a:rPr lang="en-GB" sz="2400" dirty="0" smtClean="0"/>
              <a:t>to implement this</a:t>
            </a:r>
            <a:endParaRPr lang="en-GB" sz="2400" dirty="0"/>
          </a:p>
          <a:p>
            <a:r>
              <a:rPr lang="en-GB" sz="2400" dirty="0"/>
              <a:t> </a:t>
            </a:r>
            <a:r>
              <a:rPr lang="en-GB" sz="2400" dirty="0" smtClean="0"/>
              <a:t>A </a:t>
            </a:r>
            <a:r>
              <a:rPr lang="en-GB" sz="2400" dirty="0"/>
              <a:t>Hep C blueprint for eradication in London – </a:t>
            </a:r>
            <a:r>
              <a:rPr lang="en-GB" sz="2400" dirty="0" smtClean="0"/>
              <a:t>will help reduce liver cancer</a:t>
            </a:r>
            <a:endParaRPr lang="en-GB" sz="2400" dirty="0"/>
          </a:p>
          <a:p>
            <a:r>
              <a:rPr lang="en-GB" sz="2400" dirty="0" smtClean="0"/>
              <a:t>Immigration </a:t>
            </a:r>
            <a:r>
              <a:rPr lang="en-GB" sz="2400" dirty="0"/>
              <a:t>status </a:t>
            </a:r>
            <a:r>
              <a:rPr lang="en-GB" sz="2400" dirty="0" smtClean="0"/>
              <a:t>–GLA </a:t>
            </a:r>
            <a:r>
              <a:rPr lang="en-GB" sz="2400" dirty="0"/>
              <a:t>communities and social policy team &amp;</a:t>
            </a:r>
            <a:r>
              <a:rPr lang="en-GB" sz="2400" dirty="0" smtClean="0"/>
              <a:t> Doctors </a:t>
            </a:r>
            <a:r>
              <a:rPr lang="en-GB" sz="2400" dirty="0"/>
              <a:t>of the world </a:t>
            </a:r>
            <a:r>
              <a:rPr lang="en-GB" sz="2400" dirty="0" smtClean="0"/>
              <a:t>working together</a:t>
            </a:r>
            <a:endParaRPr lang="en-GB" sz="2400" dirty="0"/>
          </a:p>
          <a:p>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836712"/>
            <a:ext cx="302678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78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11</a:t>
            </a:fld>
            <a:endParaRPr lang="en-GB" dirty="0"/>
          </a:p>
        </p:txBody>
      </p:sp>
      <p:sp>
        <p:nvSpPr>
          <p:cNvPr id="5" name="Content Placeholder 4"/>
          <p:cNvSpPr>
            <a:spLocks noGrp="1"/>
          </p:cNvSpPr>
          <p:nvPr>
            <p:ph sz="quarter" idx="15"/>
          </p:nvPr>
        </p:nvSpPr>
        <p:spPr>
          <a:xfrm>
            <a:off x="251520" y="908720"/>
            <a:ext cx="8642350" cy="5832648"/>
          </a:xfrm>
          <a:solidFill>
            <a:schemeClr val="bg1"/>
          </a:solidFill>
        </p:spPr>
        <p:txBody>
          <a:bodyPr>
            <a:normAutofit lnSpcReduction="10000"/>
          </a:bodyPr>
          <a:lstStyle/>
          <a:p>
            <a:r>
              <a:rPr lang="en-GB" sz="2000" b="1" dirty="0"/>
              <a:t>Data sources</a:t>
            </a:r>
          </a:p>
          <a:p>
            <a:r>
              <a:rPr lang="en-GB" sz="2000" dirty="0"/>
              <a:t>Use of routine data sources for all analysis including </a:t>
            </a:r>
          </a:p>
          <a:p>
            <a:r>
              <a:rPr lang="en-GB" sz="2000" dirty="0" smtClean="0"/>
              <a:t>Cancer data</a:t>
            </a:r>
            <a:endParaRPr lang="en-GB" sz="2000" dirty="0"/>
          </a:p>
          <a:p>
            <a:r>
              <a:rPr lang="en-GB" sz="2000" dirty="0"/>
              <a:t>Public Health England Fingertips data</a:t>
            </a:r>
          </a:p>
          <a:p>
            <a:r>
              <a:rPr lang="en-GB" sz="2000" dirty="0"/>
              <a:t>National Cancer Patient Experience Survey (NCPES)</a:t>
            </a:r>
          </a:p>
          <a:p>
            <a:r>
              <a:rPr lang="en-GB" sz="2000" dirty="0"/>
              <a:t>Office for National Statistics (ONS</a:t>
            </a:r>
            <a:r>
              <a:rPr lang="en-GB" sz="2000" dirty="0" smtClean="0"/>
              <a:t>)</a:t>
            </a:r>
          </a:p>
          <a:p>
            <a:r>
              <a:rPr lang="en-GB" sz="2000" smtClean="0"/>
              <a:t>NCRAS</a:t>
            </a:r>
            <a:endParaRPr lang="en-GB" sz="2000" dirty="0" smtClean="0"/>
          </a:p>
          <a:p>
            <a:r>
              <a:rPr lang="en-GB" sz="2000" b="1" dirty="0" smtClean="0"/>
              <a:t>Patient </a:t>
            </a:r>
            <a:r>
              <a:rPr lang="en-GB" sz="2000" b="1" dirty="0"/>
              <a:t>views</a:t>
            </a:r>
          </a:p>
          <a:p>
            <a:r>
              <a:rPr lang="en-GB" sz="2000" dirty="0"/>
              <a:t>Sought from Patient Advisory Group (London) members (PAG)</a:t>
            </a:r>
          </a:p>
          <a:p>
            <a:r>
              <a:rPr lang="en-GB" sz="2000" dirty="0"/>
              <a:t>Additional extended 1-1 interviews with small number of patients</a:t>
            </a:r>
          </a:p>
          <a:p>
            <a:r>
              <a:rPr lang="en-GB" sz="2000" b="1" dirty="0"/>
              <a:t>Professionals’  views</a:t>
            </a:r>
          </a:p>
          <a:p>
            <a:r>
              <a:rPr lang="en-GB" sz="2000" dirty="0"/>
              <a:t>Semi-structured interviews conducted with cancer STPs, alliances, specialist GPs, academics, voluntary sector, cancer charities, experts in marginalised groups (38 persons) – thematic analysis</a:t>
            </a:r>
          </a:p>
          <a:p>
            <a:endParaRPr lang="en-GB" dirty="0"/>
          </a:p>
        </p:txBody>
      </p:sp>
    </p:spTree>
    <p:extLst>
      <p:ext uri="{BB962C8B-B14F-4D97-AF65-F5344CB8AC3E}">
        <p14:creationId xmlns:p14="http://schemas.microsoft.com/office/powerpoint/2010/main" val="352490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Describing cancer </a:t>
            </a:r>
            <a:r>
              <a:rPr lang="en-GB" dirty="0" smtClean="0"/>
              <a:t>inequalities</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12</a:t>
            </a:fld>
            <a:endParaRPr lang="en-GB" dirty="0"/>
          </a:p>
        </p:txBody>
      </p:sp>
    </p:spTree>
    <p:extLst>
      <p:ext uri="{BB962C8B-B14F-4D97-AF65-F5344CB8AC3E}">
        <p14:creationId xmlns:p14="http://schemas.microsoft.com/office/powerpoint/2010/main" val="265925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of difference cancers and deprivation</a:t>
            </a:r>
          </a:p>
        </p:txBody>
      </p:sp>
      <p:sp>
        <p:nvSpPr>
          <p:cNvPr id="3" name="Text Placeholder 2"/>
          <p:cNvSpPr>
            <a:spLocks noGrp="1"/>
          </p:cNvSpPr>
          <p:nvPr>
            <p:ph type="body" sz="quarter" idx="12"/>
          </p:nvPr>
        </p:nvSpPr>
        <p:spPr/>
        <p:txBody>
          <a:bodyPr/>
          <a:lstStyle/>
          <a:p>
            <a:r>
              <a:rPr lang="en-GB" dirty="0"/>
              <a:t>Source PHE fingertips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13</a:t>
            </a:fld>
            <a:endParaRPr lang="en-GB" dirty="0"/>
          </a:p>
        </p:txBody>
      </p:sp>
      <p:sp>
        <p:nvSpPr>
          <p:cNvPr id="5" name="Content Placeholder 4"/>
          <p:cNvSpPr>
            <a:spLocks noGrp="1"/>
          </p:cNvSpPr>
          <p:nvPr>
            <p:ph sz="quarter" idx="15"/>
          </p:nvPr>
        </p:nvSpPr>
        <p:spPr/>
        <p:txBody>
          <a:bodyPr>
            <a:normAutofit/>
          </a:bodyPr>
          <a:lstStyle/>
          <a:p>
            <a:r>
              <a:rPr lang="en-GB" sz="2400" dirty="0"/>
              <a:t>For breast cancer, incidence increases with decreasing deprivation (richer) of London CCGs using IMD 2015 and cancer incidence data from 2014-16</a:t>
            </a:r>
          </a:p>
          <a:p>
            <a:r>
              <a:rPr lang="en-GB" sz="2400" dirty="0"/>
              <a:t>For other cancers  such as colorectal cancer there is no clear relationship between deprivation and incidence</a:t>
            </a:r>
          </a:p>
          <a:p>
            <a:r>
              <a:rPr lang="en-GB" sz="2400" dirty="0"/>
              <a:t>For stomach and lung cancer, incidence increases with increasing deprivation i.e. </a:t>
            </a:r>
            <a:r>
              <a:rPr lang="en-GB" sz="2400" dirty="0" smtClean="0"/>
              <a:t>there is more cancer in poorer populations</a:t>
            </a:r>
            <a:endParaRPr lang="en-GB" sz="2400" dirty="0"/>
          </a:p>
          <a:p>
            <a:r>
              <a:rPr lang="en-GB" sz="2400" dirty="0"/>
              <a:t>From </a:t>
            </a:r>
            <a:r>
              <a:rPr lang="en-GB" sz="2400" u="sng" dirty="0">
                <a:hlinkClick r:id="rId2"/>
              </a:rPr>
              <a:t>https://fingertips.phe.org.uk/search/deprivation#page/3/gid/1/pat/46/par/E39000018/ati/165/are/E38000004/iid/91872/age/1/sex/4</a:t>
            </a:r>
            <a:r>
              <a:rPr lang="en-GB" sz="2400" dirty="0"/>
              <a:t>. </a:t>
            </a:r>
          </a:p>
        </p:txBody>
      </p:sp>
    </p:spTree>
    <p:extLst>
      <p:ext uri="{BB962C8B-B14F-4D97-AF65-F5344CB8AC3E}">
        <p14:creationId xmlns:p14="http://schemas.microsoft.com/office/powerpoint/2010/main" val="407798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of breast cancer and deprivation </a:t>
            </a:r>
          </a:p>
        </p:txBody>
      </p:sp>
      <p:sp>
        <p:nvSpPr>
          <p:cNvPr id="3" name="Text Placeholder 2"/>
          <p:cNvSpPr>
            <a:spLocks noGrp="1"/>
          </p:cNvSpPr>
          <p:nvPr>
            <p:ph type="body" sz="quarter" idx="12"/>
          </p:nvPr>
        </p:nvSpPr>
        <p:spPr/>
        <p:txBody>
          <a:bodyPr>
            <a:normAutofit fontScale="77500" lnSpcReduction="20000"/>
          </a:bodyPr>
          <a:lstStyle/>
          <a:p>
            <a:r>
              <a:rPr lang="en-GB" dirty="0"/>
              <a:t>Breast cancer – as </a:t>
            </a:r>
            <a:r>
              <a:rPr lang="en-GB" dirty="0" smtClean="0"/>
              <a:t>CCG deprivation </a:t>
            </a:r>
            <a:r>
              <a:rPr lang="en-GB" dirty="0"/>
              <a:t>increases, incidence goes down.  Source:  IMD 2015</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37086859"/>
              </p:ext>
            </p:extLst>
          </p:nvPr>
        </p:nvGraphicFramePr>
        <p:xfrm>
          <a:off x="250825" y="1052736"/>
          <a:ext cx="8642350"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958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of stomach cancer and deprivation </a:t>
            </a:r>
          </a:p>
        </p:txBody>
      </p:sp>
      <p:sp>
        <p:nvSpPr>
          <p:cNvPr id="3" name="Text Placeholder 2"/>
          <p:cNvSpPr>
            <a:spLocks noGrp="1"/>
          </p:cNvSpPr>
          <p:nvPr>
            <p:ph type="body" sz="quarter" idx="12"/>
          </p:nvPr>
        </p:nvSpPr>
        <p:spPr/>
        <p:txBody>
          <a:bodyPr>
            <a:normAutofit fontScale="77500" lnSpcReduction="20000"/>
          </a:bodyPr>
          <a:lstStyle/>
          <a:p>
            <a:r>
              <a:rPr lang="en-GB" dirty="0"/>
              <a:t>As deprivation increases for CCGs (poorer), </a:t>
            </a:r>
            <a:r>
              <a:rPr lang="en-GB" dirty="0" smtClean="0"/>
              <a:t>so too does incidence of stomach cancer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15</a:t>
            </a:fld>
            <a:endParaRPr lang="en-GB" dirty="0"/>
          </a:p>
        </p:txBody>
      </p:sp>
      <p:graphicFrame>
        <p:nvGraphicFramePr>
          <p:cNvPr id="6" name="Content Placeholder 5"/>
          <p:cNvGraphicFramePr>
            <a:graphicFrameLocks noGrp="1"/>
          </p:cNvGraphicFramePr>
          <p:nvPr>
            <p:ph sz="quarter" idx="15"/>
          </p:nvPr>
        </p:nvGraphicFramePr>
        <p:xfrm>
          <a:off x="250825" y="1341438"/>
          <a:ext cx="8642350"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39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Incidence of lung cancer and deprivation </a:t>
            </a:r>
          </a:p>
        </p:txBody>
      </p:sp>
      <p:sp>
        <p:nvSpPr>
          <p:cNvPr id="3" name="Text Placeholder 2"/>
          <p:cNvSpPr>
            <a:spLocks noGrp="1"/>
          </p:cNvSpPr>
          <p:nvPr>
            <p:ph type="body" sz="quarter" idx="12"/>
          </p:nvPr>
        </p:nvSpPr>
        <p:spPr/>
        <p:txBody>
          <a:bodyPr/>
          <a:lstStyle/>
          <a:p>
            <a:r>
              <a:rPr lang="en-GB" dirty="0"/>
              <a:t>As deprivation increases for CCGs (poorer), incidence increases</a:t>
            </a:r>
          </a:p>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graphicFrame>
        <p:nvGraphicFramePr>
          <p:cNvPr id="6" name="Content Placeholder 5"/>
          <p:cNvGraphicFramePr>
            <a:graphicFrameLocks noGrp="1"/>
          </p:cNvGraphicFramePr>
          <p:nvPr>
            <p:ph sz="quarter" idx="15"/>
          </p:nvPr>
        </p:nvGraphicFramePr>
        <p:xfrm>
          <a:off x="250825" y="1341438"/>
          <a:ext cx="8642350"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826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216904" y="37684"/>
            <a:ext cx="8642350" cy="503783"/>
          </a:xfrm>
          <a:ln>
            <a:miter lim="800000"/>
            <a:headEnd/>
            <a:tailEnd/>
          </a:ln>
        </p:spPr>
        <p:txBody>
          <a:bodyPr vert="horz" wrap="square" lIns="91440" tIns="45720" rIns="91440" bIns="45720" numCol="1" rtlCol="0" anchor="t" anchorCtr="0" compatLnSpc="1">
            <a:prstTxWarp prst="textNoShape">
              <a:avLst/>
            </a:prstTxWarp>
            <a:noAutofit/>
          </a:bodyPr>
          <a:lstStyle/>
          <a:p>
            <a:pPr eaLnBrk="1" hangingPunct="1"/>
            <a:r>
              <a:rPr lang="en-GB" sz="2000" b="1" dirty="0"/>
              <a:t>Cancer Incidence and Ethnicity Across London (2015) </a:t>
            </a:r>
          </a:p>
        </p:txBody>
      </p:sp>
      <p:sp>
        <p:nvSpPr>
          <p:cNvPr id="2" name="Text Placeholder 1"/>
          <p:cNvSpPr>
            <a:spLocks noGrp="1"/>
          </p:cNvSpPr>
          <p:nvPr>
            <p:ph type="body" sz="quarter" idx="12"/>
          </p:nvPr>
        </p:nvSpPr>
        <p:spPr/>
        <p:txBody>
          <a:bodyPr/>
          <a:lstStyle/>
          <a:p>
            <a:endParaRPr lang="en-GB"/>
          </a:p>
        </p:txBody>
      </p:sp>
      <p:sp>
        <p:nvSpPr>
          <p:cNvPr id="3" name="Content Placeholder 2"/>
          <p:cNvSpPr>
            <a:spLocks noGrp="1"/>
          </p:cNvSpPr>
          <p:nvPr>
            <p:ph sz="quarter" idx="15"/>
          </p:nvPr>
        </p:nvSpPr>
        <p:spPr/>
        <p:txBody>
          <a:bodyPr/>
          <a:lstStyle/>
          <a:p>
            <a:endParaRPr lang="en-GB"/>
          </a:p>
        </p:txBody>
      </p:sp>
      <p:sp>
        <p:nvSpPr>
          <p:cNvPr id="14" name="Freeform 13">
            <a:extLst>
              <a:ext uri="{FF2B5EF4-FFF2-40B4-BE49-F238E27FC236}">
                <a16:creationId xmlns="" xmlns:a16="http://schemas.microsoft.com/office/drawing/2014/main" id="{31525B6B-1592-1D49-8C9C-455316E2E697}"/>
              </a:ext>
            </a:extLst>
          </p:cNvPr>
          <p:cNvSpPr/>
          <p:nvPr/>
        </p:nvSpPr>
        <p:spPr>
          <a:xfrm>
            <a:off x="124911" y="541467"/>
            <a:ext cx="8725398" cy="750669"/>
          </a:xfrm>
          <a:custGeom>
            <a:avLst/>
            <a:gdLst>
              <a:gd name="connsiteX0" fmla="*/ 293308 w 1759814"/>
              <a:gd name="connsiteY0" fmla="*/ 0 h 7483937"/>
              <a:gd name="connsiteX1" fmla="*/ 1466506 w 1759814"/>
              <a:gd name="connsiteY1" fmla="*/ 0 h 7483937"/>
              <a:gd name="connsiteX2" fmla="*/ 1759814 w 1759814"/>
              <a:gd name="connsiteY2" fmla="*/ 293308 h 7483937"/>
              <a:gd name="connsiteX3" fmla="*/ 1759814 w 1759814"/>
              <a:gd name="connsiteY3" fmla="*/ 7483937 h 7483937"/>
              <a:gd name="connsiteX4" fmla="*/ 1759814 w 1759814"/>
              <a:gd name="connsiteY4" fmla="*/ 7483937 h 7483937"/>
              <a:gd name="connsiteX5" fmla="*/ 0 w 1759814"/>
              <a:gd name="connsiteY5" fmla="*/ 7483937 h 7483937"/>
              <a:gd name="connsiteX6" fmla="*/ 0 w 1759814"/>
              <a:gd name="connsiteY6" fmla="*/ 7483937 h 7483937"/>
              <a:gd name="connsiteX7" fmla="*/ 0 w 1759814"/>
              <a:gd name="connsiteY7" fmla="*/ 293308 h 7483937"/>
              <a:gd name="connsiteX8" fmla="*/ 293308 w 1759814"/>
              <a:gd name="connsiteY8" fmla="*/ 0 h 748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814" h="7483937">
                <a:moveTo>
                  <a:pt x="1759814" y="1247348"/>
                </a:moveTo>
                <a:lnTo>
                  <a:pt x="1759814" y="6236589"/>
                </a:lnTo>
                <a:cubicBezTo>
                  <a:pt x="1759814" y="6925481"/>
                  <a:pt x="1728935" y="7483935"/>
                  <a:pt x="1690844" y="7483935"/>
                </a:cubicBezTo>
                <a:lnTo>
                  <a:pt x="0" y="7483935"/>
                </a:lnTo>
                <a:lnTo>
                  <a:pt x="0" y="7483935"/>
                </a:lnTo>
                <a:lnTo>
                  <a:pt x="0" y="2"/>
                </a:lnTo>
                <a:lnTo>
                  <a:pt x="0" y="2"/>
                </a:lnTo>
                <a:lnTo>
                  <a:pt x="1690844" y="2"/>
                </a:lnTo>
                <a:cubicBezTo>
                  <a:pt x="1728935" y="2"/>
                  <a:pt x="1759814" y="558456"/>
                  <a:pt x="1759814" y="1247348"/>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97337" rIns="97337" bIns="97339" numCol="1" spcCol="1270" anchor="ctr" anchorCtr="0">
            <a:noAutofit/>
          </a:bodyPr>
          <a:lstStyle/>
          <a:p>
            <a:r>
              <a:rPr lang="en-GB" sz="1600" dirty="0"/>
              <a:t>In 2018 the TCST-NCRAS partnership published age-standardised cancer incidence rates by ethnicity at STP level throughout London for 25 tumour groups. This is the first time this data has been made available and supports findings at National level for England.</a:t>
            </a:r>
          </a:p>
        </p:txBody>
      </p:sp>
      <p:sp>
        <p:nvSpPr>
          <p:cNvPr id="20" name="Freeform 19">
            <a:extLst>
              <a:ext uri="{FF2B5EF4-FFF2-40B4-BE49-F238E27FC236}">
                <a16:creationId xmlns="" xmlns:a16="http://schemas.microsoft.com/office/drawing/2014/main" id="{31525B6B-1592-1D49-8C9C-455316E2E697}"/>
              </a:ext>
            </a:extLst>
          </p:cNvPr>
          <p:cNvSpPr/>
          <p:nvPr/>
        </p:nvSpPr>
        <p:spPr>
          <a:xfrm>
            <a:off x="124911" y="1481065"/>
            <a:ext cx="8725399" cy="568347"/>
          </a:xfrm>
          <a:custGeom>
            <a:avLst/>
            <a:gdLst>
              <a:gd name="connsiteX0" fmla="*/ 293308 w 1759814"/>
              <a:gd name="connsiteY0" fmla="*/ 0 h 7483937"/>
              <a:gd name="connsiteX1" fmla="*/ 1466506 w 1759814"/>
              <a:gd name="connsiteY1" fmla="*/ 0 h 7483937"/>
              <a:gd name="connsiteX2" fmla="*/ 1759814 w 1759814"/>
              <a:gd name="connsiteY2" fmla="*/ 293308 h 7483937"/>
              <a:gd name="connsiteX3" fmla="*/ 1759814 w 1759814"/>
              <a:gd name="connsiteY3" fmla="*/ 7483937 h 7483937"/>
              <a:gd name="connsiteX4" fmla="*/ 1759814 w 1759814"/>
              <a:gd name="connsiteY4" fmla="*/ 7483937 h 7483937"/>
              <a:gd name="connsiteX5" fmla="*/ 0 w 1759814"/>
              <a:gd name="connsiteY5" fmla="*/ 7483937 h 7483937"/>
              <a:gd name="connsiteX6" fmla="*/ 0 w 1759814"/>
              <a:gd name="connsiteY6" fmla="*/ 7483937 h 7483937"/>
              <a:gd name="connsiteX7" fmla="*/ 0 w 1759814"/>
              <a:gd name="connsiteY7" fmla="*/ 293308 h 7483937"/>
              <a:gd name="connsiteX8" fmla="*/ 293308 w 1759814"/>
              <a:gd name="connsiteY8" fmla="*/ 0 h 748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814" h="7483937">
                <a:moveTo>
                  <a:pt x="1759814" y="1247348"/>
                </a:moveTo>
                <a:lnTo>
                  <a:pt x="1759814" y="6236589"/>
                </a:lnTo>
                <a:cubicBezTo>
                  <a:pt x="1759814" y="6925481"/>
                  <a:pt x="1728935" y="7483935"/>
                  <a:pt x="1690844" y="7483935"/>
                </a:cubicBezTo>
                <a:lnTo>
                  <a:pt x="0" y="7483935"/>
                </a:lnTo>
                <a:lnTo>
                  <a:pt x="0" y="7483935"/>
                </a:lnTo>
                <a:lnTo>
                  <a:pt x="0" y="2"/>
                </a:lnTo>
                <a:lnTo>
                  <a:pt x="0" y="2"/>
                </a:lnTo>
                <a:lnTo>
                  <a:pt x="1690844" y="2"/>
                </a:lnTo>
                <a:cubicBezTo>
                  <a:pt x="1728935" y="2"/>
                  <a:pt x="1759814" y="558456"/>
                  <a:pt x="1759814" y="1247348"/>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97337" rIns="97337" bIns="97339" numCol="1" spcCol="1270" anchor="ctr" anchorCtr="0">
            <a:noAutofit/>
          </a:bodyPr>
          <a:lstStyle/>
          <a:p>
            <a:r>
              <a:rPr lang="en-GB" sz="1600" dirty="0"/>
              <a:t>Asian, Chinese and Mixed men and women and Black women are significantly less likely or similarly likely to be diagnosed with any cancer compared with the White population, but Black men are significantly more likely. </a:t>
            </a:r>
          </a:p>
        </p:txBody>
      </p:sp>
      <p:graphicFrame>
        <p:nvGraphicFramePr>
          <p:cNvPr id="150" name="Table 149">
            <a:extLst>
              <a:ext uri="{FF2B5EF4-FFF2-40B4-BE49-F238E27FC236}">
                <a16:creationId xmlns="" xmlns:a16="http://schemas.microsoft.com/office/drawing/2014/main" id="{F2C13BA9-69BA-44F7-A3F1-3E229B66DA98}"/>
              </a:ext>
            </a:extLst>
          </p:cNvPr>
          <p:cNvGraphicFramePr>
            <a:graphicFrameLocks noGrp="1"/>
          </p:cNvGraphicFramePr>
          <p:nvPr>
            <p:extLst>
              <p:ext uri="{D42A27DB-BD31-4B8C-83A1-F6EECF244321}">
                <p14:modId xmlns:p14="http://schemas.microsoft.com/office/powerpoint/2010/main" val="2211950982"/>
              </p:ext>
            </p:extLst>
          </p:nvPr>
        </p:nvGraphicFramePr>
        <p:xfrm>
          <a:off x="250824" y="2278356"/>
          <a:ext cx="8642360" cy="3410051"/>
        </p:xfrm>
        <a:graphic>
          <a:graphicData uri="http://schemas.openxmlformats.org/drawingml/2006/table">
            <a:tbl>
              <a:tblPr firstRow="1" bandRow="1"/>
              <a:tblGrid>
                <a:gridCol w="1080295">
                  <a:extLst>
                    <a:ext uri="{9D8B030D-6E8A-4147-A177-3AD203B41FA5}">
                      <a16:colId xmlns="" xmlns:a16="http://schemas.microsoft.com/office/drawing/2014/main" val="580088482"/>
                    </a:ext>
                  </a:extLst>
                </a:gridCol>
                <a:gridCol w="1080295">
                  <a:extLst>
                    <a:ext uri="{9D8B030D-6E8A-4147-A177-3AD203B41FA5}">
                      <a16:colId xmlns="" xmlns:a16="http://schemas.microsoft.com/office/drawing/2014/main" val="1861696416"/>
                    </a:ext>
                  </a:extLst>
                </a:gridCol>
                <a:gridCol w="1080295">
                  <a:extLst>
                    <a:ext uri="{9D8B030D-6E8A-4147-A177-3AD203B41FA5}">
                      <a16:colId xmlns="" xmlns:a16="http://schemas.microsoft.com/office/drawing/2014/main" val="1829670567"/>
                    </a:ext>
                  </a:extLst>
                </a:gridCol>
                <a:gridCol w="1080295">
                  <a:extLst>
                    <a:ext uri="{9D8B030D-6E8A-4147-A177-3AD203B41FA5}">
                      <a16:colId xmlns="" xmlns:a16="http://schemas.microsoft.com/office/drawing/2014/main" val="1287095446"/>
                    </a:ext>
                  </a:extLst>
                </a:gridCol>
                <a:gridCol w="1080295">
                  <a:extLst>
                    <a:ext uri="{9D8B030D-6E8A-4147-A177-3AD203B41FA5}">
                      <a16:colId xmlns="" xmlns:a16="http://schemas.microsoft.com/office/drawing/2014/main" val="95002157"/>
                    </a:ext>
                  </a:extLst>
                </a:gridCol>
                <a:gridCol w="1080295">
                  <a:extLst>
                    <a:ext uri="{9D8B030D-6E8A-4147-A177-3AD203B41FA5}">
                      <a16:colId xmlns="" xmlns:a16="http://schemas.microsoft.com/office/drawing/2014/main" val="3192009945"/>
                    </a:ext>
                  </a:extLst>
                </a:gridCol>
                <a:gridCol w="1080295">
                  <a:extLst>
                    <a:ext uri="{9D8B030D-6E8A-4147-A177-3AD203B41FA5}">
                      <a16:colId xmlns="" xmlns:a16="http://schemas.microsoft.com/office/drawing/2014/main" val="2299096761"/>
                    </a:ext>
                  </a:extLst>
                </a:gridCol>
                <a:gridCol w="1080295">
                  <a:extLst>
                    <a:ext uri="{9D8B030D-6E8A-4147-A177-3AD203B41FA5}">
                      <a16:colId xmlns="" xmlns:a16="http://schemas.microsoft.com/office/drawing/2014/main" val="2143725857"/>
                    </a:ext>
                  </a:extLst>
                </a:gridCol>
              </a:tblGrid>
              <a:tr h="311259">
                <a:tc gridSpan="8">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900" dirty="0"/>
                        <a:t>Ethnic Group</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extLst>
                  <a:ext uri="{0D108BD9-81ED-4DB2-BD59-A6C34878D82A}">
                    <a16:rowId xmlns="" xmlns:a16="http://schemas.microsoft.com/office/drawing/2014/main" val="2291542706"/>
                  </a:ext>
                </a:extLst>
              </a:tr>
              <a:tr h="311259">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dirty="0"/>
                        <a:t>Asian</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29804"/>
                      </a:srgbClr>
                    </a:solidFill>
                  </a:tcPr>
                </a:tc>
                <a:tc hMerge="1">
                  <a:txBody>
                    <a:bodyPr/>
                    <a:lstStyle/>
                    <a:p>
                      <a:pPr algn="ctr"/>
                      <a:endParaRPr lang="en-US"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dirty="0"/>
                        <a:t>Black</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29804"/>
                      </a:srgbClr>
                    </a:solidFill>
                  </a:tcPr>
                </a:tc>
                <a:tc hMerge="1">
                  <a:txBody>
                    <a:bodyPr/>
                    <a:lstStyle/>
                    <a:p>
                      <a:pPr algn="ctr"/>
                      <a:endParaRPr lang="en-US"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dirty="0"/>
                        <a:t>Chinese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29804"/>
                      </a:srgbClr>
                    </a:solidFill>
                  </a:tcPr>
                </a:tc>
                <a:tc hMerge="1">
                  <a:txBody>
                    <a:bodyPr/>
                    <a:lstStyle/>
                    <a:p>
                      <a:pPr algn="ctr"/>
                      <a:endParaRPr lang="en-US"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900" dirty="0"/>
                        <a:t>Mixed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29804"/>
                      </a:srgbClr>
                    </a:solidFill>
                  </a:tcPr>
                </a:tc>
                <a:tc hMerge="1">
                  <a:txBody>
                    <a:bodyPr/>
                    <a:lstStyle/>
                    <a:p>
                      <a:pPr algn="ctr"/>
                      <a:endParaRPr lang="en-US" dirty="0"/>
                    </a:p>
                  </a:txBody>
                  <a:tcPr/>
                </a:tc>
                <a:extLst>
                  <a:ext uri="{0D108BD9-81ED-4DB2-BD59-A6C34878D82A}">
                    <a16:rowId xmlns="" xmlns:a16="http://schemas.microsoft.com/office/drawing/2014/main" val="443086723"/>
                  </a:ext>
                </a:extLst>
              </a:tr>
              <a:tr h="22975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9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extLst>
                  <a:ext uri="{0D108BD9-81ED-4DB2-BD59-A6C34878D82A}">
                    <a16:rowId xmlns="" xmlns:a16="http://schemas.microsoft.com/office/drawing/2014/main" val="3444573663"/>
                  </a:ext>
                </a:extLst>
              </a:tr>
              <a:tr h="290508">
                <a:tc gridSpan="8">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dirty="0"/>
                        <a:t>Times more     or less     likely to be diagnosed with cancer relative to White men and women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alpha val="9804"/>
                      </a:srgbClr>
                    </a:solidFill>
                  </a:tcPr>
                </a:tc>
                <a:tc hMerge="1">
                  <a:txBody>
                    <a:bodyPr/>
                    <a:lstStyle/>
                    <a:p>
                      <a:pPr algn="ctr"/>
                      <a:endParaRPr lang="en-US" dirty="0"/>
                    </a:p>
                  </a:txBody>
                  <a:tcPr>
                    <a:solidFill>
                      <a:srgbClr val="00B0F0">
                        <a:alpha val="9804"/>
                      </a:srgbClr>
                    </a:solidFill>
                  </a:tcPr>
                </a:tc>
                <a:tc hMerge="1">
                  <a:txBody>
                    <a:bodyPr/>
                    <a:lstStyle/>
                    <a:p>
                      <a:pPr algn="ctr"/>
                      <a:endParaRPr lang="en-US" dirty="0"/>
                    </a:p>
                  </a:txBody>
                  <a:tcPr>
                    <a:solidFill>
                      <a:srgbClr val="00B0F0">
                        <a:alpha val="9804"/>
                      </a:srgbClr>
                    </a:solidFill>
                  </a:tcPr>
                </a:tc>
                <a:tc hMerge="1">
                  <a:txBody>
                    <a:bodyPr/>
                    <a:lstStyle/>
                    <a:p>
                      <a:pPr algn="ctr"/>
                      <a:endParaRPr lang="en-US" dirty="0"/>
                    </a:p>
                  </a:txBody>
                  <a:tcPr>
                    <a:solidFill>
                      <a:srgbClr val="00B0F0">
                        <a:alpha val="9804"/>
                      </a:srgbClr>
                    </a:solidFill>
                  </a:tcPr>
                </a:tc>
                <a:tc hMerge="1">
                  <a:txBody>
                    <a:bodyPr/>
                    <a:lstStyle/>
                    <a:p>
                      <a:pPr algn="ctr"/>
                      <a:endParaRPr lang="en-US" dirty="0"/>
                    </a:p>
                  </a:txBody>
                  <a:tcPr>
                    <a:solidFill>
                      <a:srgbClr val="00B0F0">
                        <a:alpha val="9804"/>
                      </a:srgbClr>
                    </a:solidFill>
                  </a:tcPr>
                </a:tc>
                <a:tc hMerge="1">
                  <a:txBody>
                    <a:bodyPr/>
                    <a:lstStyle/>
                    <a:p>
                      <a:pPr algn="ctr"/>
                      <a:endParaRPr lang="en-US" dirty="0"/>
                    </a:p>
                  </a:txBody>
                  <a:tcPr>
                    <a:solidFill>
                      <a:srgbClr val="00B0F0">
                        <a:alpha val="9804"/>
                      </a:srgbClr>
                    </a:solidFill>
                  </a:tcPr>
                </a:tc>
                <a:tc hMerge="1">
                  <a:txBody>
                    <a:bodyPr/>
                    <a:lstStyle/>
                    <a:p>
                      <a:pPr algn="ctr"/>
                      <a:endParaRPr lang="en-US" dirty="0"/>
                    </a:p>
                  </a:txBody>
                  <a:tcPr>
                    <a:solidFill>
                      <a:srgbClr val="00B0F0">
                        <a:alpha val="9804"/>
                      </a:srgbClr>
                    </a:solidFill>
                  </a:tcPr>
                </a:tc>
                <a:tc hMerge="1">
                  <a:txBody>
                    <a:bodyPr/>
                    <a:lstStyle/>
                    <a:p>
                      <a:pPr algn="ctr"/>
                      <a:endParaRPr lang="en-US" dirty="0"/>
                    </a:p>
                  </a:txBody>
                  <a:tcPr>
                    <a:solidFill>
                      <a:srgbClr val="00B0F0">
                        <a:alpha val="9804"/>
                      </a:srgbClr>
                    </a:solidFill>
                  </a:tcPr>
                </a:tc>
                <a:extLst>
                  <a:ext uri="{0D108BD9-81ED-4DB2-BD59-A6C34878D82A}">
                    <a16:rowId xmlns="" xmlns:a16="http://schemas.microsoft.com/office/drawing/2014/main" val="2371674955"/>
                  </a:ext>
                </a:extLst>
              </a:tr>
            </a:tbl>
          </a:graphicData>
        </a:graphic>
      </p:graphicFrame>
      <p:sp>
        <p:nvSpPr>
          <p:cNvPr id="151" name="Rectangle 150">
            <a:extLst>
              <a:ext uri="{FF2B5EF4-FFF2-40B4-BE49-F238E27FC236}">
                <a16:creationId xmlns="" xmlns:a16="http://schemas.microsoft.com/office/drawing/2014/main" id="{B5618C95-9E44-48B8-ADAE-F9DFCC277144}"/>
              </a:ext>
            </a:extLst>
          </p:cNvPr>
          <p:cNvSpPr/>
          <p:nvPr/>
        </p:nvSpPr>
        <p:spPr>
          <a:xfrm>
            <a:off x="181280" y="5688407"/>
            <a:ext cx="8599493" cy="276999"/>
          </a:xfrm>
          <a:prstGeom prst="rect">
            <a:avLst/>
          </a:prstGeom>
        </p:spPr>
        <p:txBody>
          <a:bodyPr wrap="square">
            <a:spAutoFit/>
          </a:bodyPr>
          <a:lstStyle/>
          <a:p>
            <a:pPr defTabSz="457189"/>
            <a:r>
              <a:rPr lang="en-US" sz="1200" i="1" kern="0" dirty="0">
                <a:solidFill>
                  <a:srgbClr val="000000"/>
                </a:solidFill>
              </a:rPr>
              <a:t>Figure 1: The likelihood of non-White ethnic groups receiving any cancer diagnosis relative to White population in London, 2015 </a:t>
            </a:r>
            <a:endParaRPr lang="en-GB" sz="1200" kern="0" dirty="0">
              <a:solidFill>
                <a:srgbClr val="000000"/>
              </a:solidFill>
            </a:endParaRPr>
          </a:p>
        </p:txBody>
      </p:sp>
      <p:grpSp>
        <p:nvGrpSpPr>
          <p:cNvPr id="152" name="Group 151">
            <a:extLst>
              <a:ext uri="{FF2B5EF4-FFF2-40B4-BE49-F238E27FC236}">
                <a16:creationId xmlns="" xmlns:a16="http://schemas.microsoft.com/office/drawing/2014/main" id="{D0FFA9B9-7B71-43B1-8BB4-1D5D61E9211D}"/>
              </a:ext>
            </a:extLst>
          </p:cNvPr>
          <p:cNvGrpSpPr/>
          <p:nvPr/>
        </p:nvGrpSpPr>
        <p:grpSpPr>
          <a:xfrm>
            <a:off x="402544" y="3083107"/>
            <a:ext cx="8520795" cy="2497597"/>
            <a:chOff x="398173" y="3361564"/>
            <a:chExt cx="8520795" cy="3057212"/>
          </a:xfrm>
        </p:grpSpPr>
        <p:grpSp>
          <p:nvGrpSpPr>
            <p:cNvPr id="153" name="Group 152">
              <a:extLst>
                <a:ext uri="{FF2B5EF4-FFF2-40B4-BE49-F238E27FC236}">
                  <a16:creationId xmlns="" xmlns:a16="http://schemas.microsoft.com/office/drawing/2014/main" id="{24ECAA13-D706-4AF4-97D6-0F3365E58D1E}"/>
                </a:ext>
              </a:extLst>
            </p:cNvPr>
            <p:cNvGrpSpPr/>
            <p:nvPr/>
          </p:nvGrpSpPr>
          <p:grpSpPr>
            <a:xfrm>
              <a:off x="398173" y="3361564"/>
              <a:ext cx="8520795" cy="2655061"/>
              <a:chOff x="398173" y="3361564"/>
              <a:chExt cx="8520795" cy="2655061"/>
            </a:xfrm>
          </p:grpSpPr>
          <p:grpSp>
            <p:nvGrpSpPr>
              <p:cNvPr id="156" name="Group 155">
                <a:extLst>
                  <a:ext uri="{FF2B5EF4-FFF2-40B4-BE49-F238E27FC236}">
                    <a16:creationId xmlns="" xmlns:a16="http://schemas.microsoft.com/office/drawing/2014/main" id="{01E29B90-DCCA-4325-A307-5FE7892860BF}"/>
                  </a:ext>
                </a:extLst>
              </p:cNvPr>
              <p:cNvGrpSpPr/>
              <p:nvPr/>
            </p:nvGrpSpPr>
            <p:grpSpPr>
              <a:xfrm>
                <a:off x="405204" y="3361564"/>
                <a:ext cx="8381313" cy="1521309"/>
                <a:chOff x="9806802" y="2680168"/>
                <a:chExt cx="8381313" cy="1521309"/>
              </a:xfrm>
            </p:grpSpPr>
            <p:pic>
              <p:nvPicPr>
                <p:cNvPr id="182" name="Picture 181">
                  <a:extLst>
                    <a:ext uri="{FF2B5EF4-FFF2-40B4-BE49-F238E27FC236}">
                      <a16:creationId xmlns="" xmlns:a16="http://schemas.microsoft.com/office/drawing/2014/main" id="{ACD7CF33-B4FD-4530-A79E-6190DDB58547}"/>
                    </a:ext>
                  </a:extLst>
                </p:cNvPr>
                <p:cNvPicPr>
                  <a:picLocks noChangeAspect="1"/>
                </p:cNvPicPr>
                <p:nvPr/>
              </p:nvPicPr>
              <p:blipFill rotWithShape="1">
                <a:blip r:embed="rId3"/>
                <a:srcRect l="61416"/>
                <a:stretch/>
              </p:blipFill>
              <p:spPr>
                <a:xfrm>
                  <a:off x="9806802" y="2702877"/>
                  <a:ext cx="730126" cy="1498600"/>
                </a:xfrm>
                <a:prstGeom prst="rect">
                  <a:avLst/>
                </a:prstGeom>
              </p:spPr>
            </p:pic>
            <p:pic>
              <p:nvPicPr>
                <p:cNvPr id="183" name="Picture 182">
                  <a:extLst>
                    <a:ext uri="{FF2B5EF4-FFF2-40B4-BE49-F238E27FC236}">
                      <a16:creationId xmlns="" xmlns:a16="http://schemas.microsoft.com/office/drawing/2014/main" id="{3886216C-3075-4315-A8AA-4538F25DBA09}"/>
                    </a:ext>
                  </a:extLst>
                </p:cNvPr>
                <p:cNvPicPr>
                  <a:picLocks noChangeAspect="1"/>
                </p:cNvPicPr>
                <p:nvPr/>
              </p:nvPicPr>
              <p:blipFill rotWithShape="1">
                <a:blip r:embed="rId3"/>
                <a:srcRect r="57530"/>
                <a:stretch/>
              </p:blipFill>
              <p:spPr>
                <a:xfrm>
                  <a:off x="10888275" y="2680168"/>
                  <a:ext cx="803653" cy="1498600"/>
                </a:xfrm>
                <a:prstGeom prst="rect">
                  <a:avLst/>
                </a:prstGeom>
              </p:spPr>
            </p:pic>
            <p:pic>
              <p:nvPicPr>
                <p:cNvPr id="184" name="Picture 183">
                  <a:extLst>
                    <a:ext uri="{FF2B5EF4-FFF2-40B4-BE49-F238E27FC236}">
                      <a16:creationId xmlns="" xmlns:a16="http://schemas.microsoft.com/office/drawing/2014/main" id="{67E593DB-1998-49E8-84FD-0792F31B70E7}"/>
                    </a:ext>
                  </a:extLst>
                </p:cNvPr>
                <p:cNvPicPr>
                  <a:picLocks noChangeAspect="1"/>
                </p:cNvPicPr>
                <p:nvPr/>
              </p:nvPicPr>
              <p:blipFill rotWithShape="1">
                <a:blip r:embed="rId3"/>
                <a:srcRect l="61416"/>
                <a:stretch/>
              </p:blipFill>
              <p:spPr>
                <a:xfrm>
                  <a:off x="12021493" y="2680168"/>
                  <a:ext cx="730126" cy="1498600"/>
                </a:xfrm>
                <a:prstGeom prst="rect">
                  <a:avLst/>
                </a:prstGeom>
              </p:spPr>
            </p:pic>
            <p:pic>
              <p:nvPicPr>
                <p:cNvPr id="185" name="Picture 184">
                  <a:extLst>
                    <a:ext uri="{FF2B5EF4-FFF2-40B4-BE49-F238E27FC236}">
                      <a16:creationId xmlns="" xmlns:a16="http://schemas.microsoft.com/office/drawing/2014/main" id="{9492B5B2-EABB-483D-8D66-6A43058DF72B}"/>
                    </a:ext>
                  </a:extLst>
                </p:cNvPr>
                <p:cNvPicPr>
                  <a:picLocks noChangeAspect="1"/>
                </p:cNvPicPr>
                <p:nvPr/>
              </p:nvPicPr>
              <p:blipFill rotWithShape="1">
                <a:blip r:embed="rId3"/>
                <a:srcRect l="61416"/>
                <a:stretch/>
              </p:blipFill>
              <p:spPr>
                <a:xfrm>
                  <a:off x="14168837" y="2680168"/>
                  <a:ext cx="730126" cy="1498600"/>
                </a:xfrm>
                <a:prstGeom prst="rect">
                  <a:avLst/>
                </a:prstGeom>
              </p:spPr>
            </p:pic>
            <p:pic>
              <p:nvPicPr>
                <p:cNvPr id="186" name="Picture 185">
                  <a:extLst>
                    <a:ext uri="{FF2B5EF4-FFF2-40B4-BE49-F238E27FC236}">
                      <a16:creationId xmlns="" xmlns:a16="http://schemas.microsoft.com/office/drawing/2014/main" id="{6C469056-876E-4E38-A08A-8807423FC0E8}"/>
                    </a:ext>
                  </a:extLst>
                </p:cNvPr>
                <p:cNvPicPr>
                  <a:picLocks noChangeAspect="1"/>
                </p:cNvPicPr>
                <p:nvPr/>
              </p:nvPicPr>
              <p:blipFill rotWithShape="1">
                <a:blip r:embed="rId3"/>
                <a:srcRect l="61416"/>
                <a:stretch/>
              </p:blipFill>
              <p:spPr>
                <a:xfrm>
                  <a:off x="16264304" y="2680168"/>
                  <a:ext cx="730126" cy="1498600"/>
                </a:xfrm>
                <a:prstGeom prst="rect">
                  <a:avLst/>
                </a:prstGeom>
              </p:spPr>
            </p:pic>
            <p:pic>
              <p:nvPicPr>
                <p:cNvPr id="187" name="Picture 186">
                  <a:extLst>
                    <a:ext uri="{FF2B5EF4-FFF2-40B4-BE49-F238E27FC236}">
                      <a16:creationId xmlns="" xmlns:a16="http://schemas.microsoft.com/office/drawing/2014/main" id="{BFB02BF0-80F6-43A3-AF8F-D65DC5C6430E}"/>
                    </a:ext>
                  </a:extLst>
                </p:cNvPr>
                <p:cNvPicPr>
                  <a:picLocks noChangeAspect="1"/>
                </p:cNvPicPr>
                <p:nvPr/>
              </p:nvPicPr>
              <p:blipFill rotWithShape="1">
                <a:blip r:embed="rId3"/>
                <a:srcRect r="57530"/>
                <a:stretch/>
              </p:blipFill>
              <p:spPr>
                <a:xfrm>
                  <a:off x="13081184" y="2680168"/>
                  <a:ext cx="803653" cy="1498600"/>
                </a:xfrm>
                <a:prstGeom prst="rect">
                  <a:avLst/>
                </a:prstGeom>
              </p:spPr>
            </p:pic>
            <p:pic>
              <p:nvPicPr>
                <p:cNvPr id="188" name="Picture 187">
                  <a:extLst>
                    <a:ext uri="{FF2B5EF4-FFF2-40B4-BE49-F238E27FC236}">
                      <a16:creationId xmlns="" xmlns:a16="http://schemas.microsoft.com/office/drawing/2014/main" id="{098826A7-CCB3-40DA-AB8C-217549969ED3}"/>
                    </a:ext>
                  </a:extLst>
                </p:cNvPr>
                <p:cNvPicPr>
                  <a:picLocks noChangeAspect="1"/>
                </p:cNvPicPr>
                <p:nvPr/>
              </p:nvPicPr>
              <p:blipFill rotWithShape="1">
                <a:blip r:embed="rId3"/>
                <a:srcRect r="57530"/>
                <a:stretch/>
              </p:blipFill>
              <p:spPr>
                <a:xfrm>
                  <a:off x="15254910" y="2680168"/>
                  <a:ext cx="803653" cy="1498600"/>
                </a:xfrm>
                <a:prstGeom prst="rect">
                  <a:avLst/>
                </a:prstGeom>
              </p:spPr>
            </p:pic>
            <p:pic>
              <p:nvPicPr>
                <p:cNvPr id="189" name="Picture 188">
                  <a:extLst>
                    <a:ext uri="{FF2B5EF4-FFF2-40B4-BE49-F238E27FC236}">
                      <a16:creationId xmlns="" xmlns:a16="http://schemas.microsoft.com/office/drawing/2014/main" id="{7E18E18C-803B-4D1F-8811-2C89810FB85A}"/>
                    </a:ext>
                  </a:extLst>
                </p:cNvPr>
                <p:cNvPicPr>
                  <a:picLocks noChangeAspect="1"/>
                </p:cNvPicPr>
                <p:nvPr/>
              </p:nvPicPr>
              <p:blipFill rotWithShape="1">
                <a:blip r:embed="rId3"/>
                <a:srcRect r="57530"/>
                <a:stretch/>
              </p:blipFill>
              <p:spPr>
                <a:xfrm>
                  <a:off x="17384462" y="2680168"/>
                  <a:ext cx="803653" cy="1498600"/>
                </a:xfrm>
                <a:prstGeom prst="rect">
                  <a:avLst/>
                </a:prstGeom>
              </p:spPr>
            </p:pic>
          </p:grpSp>
          <p:grpSp>
            <p:nvGrpSpPr>
              <p:cNvPr id="157" name="Group 156">
                <a:extLst>
                  <a:ext uri="{FF2B5EF4-FFF2-40B4-BE49-F238E27FC236}">
                    <a16:creationId xmlns="" xmlns:a16="http://schemas.microsoft.com/office/drawing/2014/main" id="{77962EFA-4E00-4EA9-9E0F-283E13F3D1A3}"/>
                  </a:ext>
                </a:extLst>
              </p:cNvPr>
              <p:cNvGrpSpPr/>
              <p:nvPr/>
            </p:nvGrpSpPr>
            <p:grpSpPr>
              <a:xfrm>
                <a:off x="398173" y="4995352"/>
                <a:ext cx="8520795" cy="1021273"/>
                <a:chOff x="9799771" y="4313956"/>
                <a:chExt cx="8520795" cy="1021273"/>
              </a:xfrm>
            </p:grpSpPr>
            <p:grpSp>
              <p:nvGrpSpPr>
                <p:cNvPr id="158" name="Group 157">
                  <a:extLst>
                    <a:ext uri="{FF2B5EF4-FFF2-40B4-BE49-F238E27FC236}">
                      <a16:creationId xmlns="" xmlns:a16="http://schemas.microsoft.com/office/drawing/2014/main" id="{B371E7AE-701F-4AE2-81C5-EAB20EACFB57}"/>
                    </a:ext>
                  </a:extLst>
                </p:cNvPr>
                <p:cNvGrpSpPr/>
                <p:nvPr/>
              </p:nvGrpSpPr>
              <p:grpSpPr>
                <a:xfrm>
                  <a:off x="9799771" y="4321999"/>
                  <a:ext cx="936104" cy="1008112"/>
                  <a:chOff x="9799771" y="4321999"/>
                  <a:chExt cx="936104" cy="1008112"/>
                </a:xfrm>
              </p:grpSpPr>
              <p:sp>
                <p:nvSpPr>
                  <p:cNvPr id="180" name="Down Arrow 5">
                    <a:extLst>
                      <a:ext uri="{FF2B5EF4-FFF2-40B4-BE49-F238E27FC236}">
                        <a16:creationId xmlns="" xmlns:a16="http://schemas.microsoft.com/office/drawing/2014/main" id="{82D7E6C7-0BB7-4C2E-8146-3D4F512A4335}"/>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81" name="TextBox 180">
                    <a:extLst>
                      <a:ext uri="{FF2B5EF4-FFF2-40B4-BE49-F238E27FC236}">
                        <a16:creationId xmlns="" xmlns:a16="http://schemas.microsoft.com/office/drawing/2014/main" id="{C7C70837-F7B5-40EA-841F-8F7262E96672}"/>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1.4</a:t>
                    </a:r>
                  </a:p>
                </p:txBody>
              </p:sp>
            </p:grpSp>
            <p:grpSp>
              <p:nvGrpSpPr>
                <p:cNvPr id="159" name="Group 158">
                  <a:extLst>
                    <a:ext uri="{FF2B5EF4-FFF2-40B4-BE49-F238E27FC236}">
                      <a16:creationId xmlns="" xmlns:a16="http://schemas.microsoft.com/office/drawing/2014/main" id="{9C68EF22-EFF2-4569-A24E-97544B49BD58}"/>
                    </a:ext>
                  </a:extLst>
                </p:cNvPr>
                <p:cNvGrpSpPr/>
                <p:nvPr/>
              </p:nvGrpSpPr>
              <p:grpSpPr>
                <a:xfrm>
                  <a:off x="10785662" y="4320693"/>
                  <a:ext cx="936104" cy="1008112"/>
                  <a:chOff x="9799771" y="4321999"/>
                  <a:chExt cx="936104" cy="1008112"/>
                </a:xfrm>
              </p:grpSpPr>
              <p:sp>
                <p:nvSpPr>
                  <p:cNvPr id="178" name="Down Arrow 18">
                    <a:extLst>
                      <a:ext uri="{FF2B5EF4-FFF2-40B4-BE49-F238E27FC236}">
                        <a16:creationId xmlns="" xmlns:a16="http://schemas.microsoft.com/office/drawing/2014/main" id="{B60C5D66-48F5-47EA-BDEC-9928006A4A91}"/>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79" name="TextBox 178">
                    <a:extLst>
                      <a:ext uri="{FF2B5EF4-FFF2-40B4-BE49-F238E27FC236}">
                        <a16:creationId xmlns="" xmlns:a16="http://schemas.microsoft.com/office/drawing/2014/main" id="{F3DC5C0F-B12F-436F-BBDD-A121701EF0A2}"/>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1.3</a:t>
                    </a:r>
                  </a:p>
                </p:txBody>
              </p:sp>
            </p:grpSp>
            <p:grpSp>
              <p:nvGrpSpPr>
                <p:cNvPr id="160" name="Group 159">
                  <a:extLst>
                    <a:ext uri="{FF2B5EF4-FFF2-40B4-BE49-F238E27FC236}">
                      <a16:creationId xmlns="" xmlns:a16="http://schemas.microsoft.com/office/drawing/2014/main" id="{F6F76175-7AA6-4F25-99C8-E5265D4045AC}"/>
                    </a:ext>
                  </a:extLst>
                </p:cNvPr>
                <p:cNvGrpSpPr/>
                <p:nvPr/>
              </p:nvGrpSpPr>
              <p:grpSpPr>
                <a:xfrm>
                  <a:off x="17384462" y="4327117"/>
                  <a:ext cx="936104" cy="1008112"/>
                  <a:chOff x="9799771" y="4321999"/>
                  <a:chExt cx="936104" cy="1008112"/>
                </a:xfrm>
              </p:grpSpPr>
              <p:sp>
                <p:nvSpPr>
                  <p:cNvPr id="176" name="Down Arrow 21">
                    <a:extLst>
                      <a:ext uri="{FF2B5EF4-FFF2-40B4-BE49-F238E27FC236}">
                        <a16:creationId xmlns="" xmlns:a16="http://schemas.microsoft.com/office/drawing/2014/main" id="{1D2DDB42-17E2-4428-866C-04612D69D3D3}"/>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77" name="TextBox 176">
                    <a:extLst>
                      <a:ext uri="{FF2B5EF4-FFF2-40B4-BE49-F238E27FC236}">
                        <a16:creationId xmlns="" xmlns:a16="http://schemas.microsoft.com/office/drawing/2014/main" id="{EB8A2CBA-502C-4D0C-98E4-8B1DF17A3FA8}"/>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1.6</a:t>
                    </a:r>
                  </a:p>
                </p:txBody>
              </p:sp>
            </p:grpSp>
            <p:grpSp>
              <p:nvGrpSpPr>
                <p:cNvPr id="161" name="Group 160">
                  <a:extLst>
                    <a:ext uri="{FF2B5EF4-FFF2-40B4-BE49-F238E27FC236}">
                      <a16:creationId xmlns="" xmlns:a16="http://schemas.microsoft.com/office/drawing/2014/main" id="{CA0146F2-1C84-490F-A2F4-7D1188999378}"/>
                    </a:ext>
                  </a:extLst>
                </p:cNvPr>
                <p:cNvGrpSpPr/>
                <p:nvPr/>
              </p:nvGrpSpPr>
              <p:grpSpPr>
                <a:xfrm>
                  <a:off x="16264304" y="4313956"/>
                  <a:ext cx="936104" cy="1008112"/>
                  <a:chOff x="9799771" y="4321999"/>
                  <a:chExt cx="936104" cy="1008112"/>
                </a:xfrm>
              </p:grpSpPr>
              <p:sp>
                <p:nvSpPr>
                  <p:cNvPr id="174" name="Down Arrow 24">
                    <a:extLst>
                      <a:ext uri="{FF2B5EF4-FFF2-40B4-BE49-F238E27FC236}">
                        <a16:creationId xmlns="" xmlns:a16="http://schemas.microsoft.com/office/drawing/2014/main" id="{B1FD7C2B-2F16-4564-A5A2-84DBC0999692}"/>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75" name="TextBox 174">
                    <a:extLst>
                      <a:ext uri="{FF2B5EF4-FFF2-40B4-BE49-F238E27FC236}">
                        <a16:creationId xmlns="" xmlns:a16="http://schemas.microsoft.com/office/drawing/2014/main" id="{413F74D0-8508-4B39-894E-877C04486089}"/>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1.4</a:t>
                    </a:r>
                  </a:p>
                </p:txBody>
              </p:sp>
            </p:grpSp>
            <p:grpSp>
              <p:nvGrpSpPr>
                <p:cNvPr id="162" name="Group 161">
                  <a:extLst>
                    <a:ext uri="{FF2B5EF4-FFF2-40B4-BE49-F238E27FC236}">
                      <a16:creationId xmlns="" xmlns:a16="http://schemas.microsoft.com/office/drawing/2014/main" id="{88C01961-29CA-4D88-95DF-CDFF9BFF2CB8}"/>
                    </a:ext>
                  </a:extLst>
                </p:cNvPr>
                <p:cNvGrpSpPr/>
                <p:nvPr/>
              </p:nvGrpSpPr>
              <p:grpSpPr>
                <a:xfrm>
                  <a:off x="15210556" y="4313956"/>
                  <a:ext cx="936104" cy="1008112"/>
                  <a:chOff x="9799771" y="4321999"/>
                  <a:chExt cx="936104" cy="1008112"/>
                </a:xfrm>
              </p:grpSpPr>
              <p:sp>
                <p:nvSpPr>
                  <p:cNvPr id="172" name="Down Arrow 27">
                    <a:extLst>
                      <a:ext uri="{FF2B5EF4-FFF2-40B4-BE49-F238E27FC236}">
                        <a16:creationId xmlns="" xmlns:a16="http://schemas.microsoft.com/office/drawing/2014/main" id="{E8D112B3-8659-473E-A858-A5A0AADA7C31}"/>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73" name="TextBox 172">
                    <a:extLst>
                      <a:ext uri="{FF2B5EF4-FFF2-40B4-BE49-F238E27FC236}">
                        <a16:creationId xmlns="" xmlns:a16="http://schemas.microsoft.com/office/drawing/2014/main" id="{FE9C4BAC-F7E4-4957-82D0-9C669C6C7FDF}"/>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1.3</a:t>
                    </a:r>
                  </a:p>
                </p:txBody>
              </p:sp>
            </p:grpSp>
            <p:grpSp>
              <p:nvGrpSpPr>
                <p:cNvPr id="163" name="Group 162">
                  <a:extLst>
                    <a:ext uri="{FF2B5EF4-FFF2-40B4-BE49-F238E27FC236}">
                      <a16:creationId xmlns="" xmlns:a16="http://schemas.microsoft.com/office/drawing/2014/main" id="{C3332DA4-2C41-4685-9284-6C10C0E48B0A}"/>
                    </a:ext>
                  </a:extLst>
                </p:cNvPr>
                <p:cNvGrpSpPr/>
                <p:nvPr/>
              </p:nvGrpSpPr>
              <p:grpSpPr>
                <a:xfrm>
                  <a:off x="14136757" y="4313956"/>
                  <a:ext cx="936104" cy="1008112"/>
                  <a:chOff x="9799771" y="4321999"/>
                  <a:chExt cx="936104" cy="1008112"/>
                </a:xfrm>
              </p:grpSpPr>
              <p:sp>
                <p:nvSpPr>
                  <p:cNvPr id="170" name="Down Arrow 30">
                    <a:extLst>
                      <a:ext uri="{FF2B5EF4-FFF2-40B4-BE49-F238E27FC236}">
                        <a16:creationId xmlns="" xmlns:a16="http://schemas.microsoft.com/office/drawing/2014/main" id="{8B3975FE-3D39-4365-9555-89854F46B5DA}"/>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71" name="TextBox 170">
                    <a:extLst>
                      <a:ext uri="{FF2B5EF4-FFF2-40B4-BE49-F238E27FC236}">
                        <a16:creationId xmlns="" xmlns:a16="http://schemas.microsoft.com/office/drawing/2014/main" id="{FD5E3F87-F414-495E-AE07-DFBE16CC7CEE}"/>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1.8</a:t>
                    </a:r>
                  </a:p>
                </p:txBody>
              </p:sp>
            </p:grpSp>
            <p:grpSp>
              <p:nvGrpSpPr>
                <p:cNvPr id="164" name="Group 163">
                  <a:extLst>
                    <a:ext uri="{FF2B5EF4-FFF2-40B4-BE49-F238E27FC236}">
                      <a16:creationId xmlns="" xmlns:a16="http://schemas.microsoft.com/office/drawing/2014/main" id="{7CBDB156-92F5-4FC3-BBDE-5BBD8EF55D0A}"/>
                    </a:ext>
                  </a:extLst>
                </p:cNvPr>
                <p:cNvGrpSpPr/>
                <p:nvPr/>
              </p:nvGrpSpPr>
              <p:grpSpPr>
                <a:xfrm>
                  <a:off x="13081184" y="4313956"/>
                  <a:ext cx="936104" cy="1008112"/>
                  <a:chOff x="9799771" y="4321999"/>
                  <a:chExt cx="936104" cy="1008112"/>
                </a:xfrm>
              </p:grpSpPr>
              <p:sp>
                <p:nvSpPr>
                  <p:cNvPr id="168" name="Down Arrow 33">
                    <a:extLst>
                      <a:ext uri="{FF2B5EF4-FFF2-40B4-BE49-F238E27FC236}">
                        <a16:creationId xmlns="" xmlns:a16="http://schemas.microsoft.com/office/drawing/2014/main" id="{75D6FE9F-E086-40E7-B2DF-638EF4CAA72B}"/>
                      </a:ext>
                    </a:extLst>
                  </p:cNvPr>
                  <p:cNvSpPr/>
                  <p:nvPr/>
                </p:nvSpPr>
                <p:spPr>
                  <a:xfrm>
                    <a:off x="9799771" y="4321999"/>
                    <a:ext cx="936104" cy="1008112"/>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000000"/>
                      </a:solidFill>
                      <a:latin typeface="Calibri" panose="020F0502020204030204"/>
                    </a:endParaRPr>
                  </a:p>
                </p:txBody>
              </p:sp>
              <p:sp>
                <p:nvSpPr>
                  <p:cNvPr id="169" name="TextBox 168">
                    <a:extLst>
                      <a:ext uri="{FF2B5EF4-FFF2-40B4-BE49-F238E27FC236}">
                        <a16:creationId xmlns="" xmlns:a16="http://schemas.microsoft.com/office/drawing/2014/main" id="{9FD084C0-62F6-40BB-96B2-030399A284BC}"/>
                      </a:ext>
                    </a:extLst>
                  </p:cNvPr>
                  <p:cNvSpPr txBox="1"/>
                  <p:nvPr/>
                </p:nvSpPr>
                <p:spPr>
                  <a:xfrm>
                    <a:off x="10044608" y="4581128"/>
                    <a:ext cx="514103" cy="369332"/>
                  </a:xfrm>
                  <a:prstGeom prst="rect">
                    <a:avLst/>
                  </a:prstGeom>
                  <a:noFill/>
                </p:spPr>
                <p:txBody>
                  <a:bodyPr wrap="square" rtlCol="0">
                    <a:spAutoFit/>
                  </a:bodyPr>
                  <a:lstStyle/>
                  <a:p>
                    <a:pPr defTabSz="457189"/>
                    <a:r>
                      <a:rPr lang="en-US" b="1" kern="0" dirty="0">
                        <a:solidFill>
                          <a:srgbClr val="000000"/>
                        </a:solidFill>
                      </a:rPr>
                      <a:t>1.1</a:t>
                    </a:r>
                  </a:p>
                </p:txBody>
              </p:sp>
            </p:grpSp>
            <p:grpSp>
              <p:nvGrpSpPr>
                <p:cNvPr id="165" name="Group 164">
                  <a:extLst>
                    <a:ext uri="{FF2B5EF4-FFF2-40B4-BE49-F238E27FC236}">
                      <a16:creationId xmlns="" xmlns:a16="http://schemas.microsoft.com/office/drawing/2014/main" id="{FA7024AA-2A30-42E9-839E-169C69272EF8}"/>
                    </a:ext>
                  </a:extLst>
                </p:cNvPr>
                <p:cNvGrpSpPr/>
                <p:nvPr/>
              </p:nvGrpSpPr>
              <p:grpSpPr>
                <a:xfrm rot="10800000">
                  <a:off x="11891947" y="4317861"/>
                  <a:ext cx="936104" cy="1008112"/>
                  <a:chOff x="9799771" y="4321999"/>
                  <a:chExt cx="936104" cy="1008112"/>
                </a:xfrm>
              </p:grpSpPr>
              <p:sp>
                <p:nvSpPr>
                  <p:cNvPr id="166" name="Down Arrow 36">
                    <a:extLst>
                      <a:ext uri="{FF2B5EF4-FFF2-40B4-BE49-F238E27FC236}">
                        <a16:creationId xmlns="" xmlns:a16="http://schemas.microsoft.com/office/drawing/2014/main" id="{060CA6A8-4422-48E6-A93F-B6D3836E049B}"/>
                      </a:ext>
                    </a:extLst>
                  </p:cNvPr>
                  <p:cNvSpPr/>
                  <p:nvPr/>
                </p:nvSpPr>
                <p:spPr>
                  <a:xfrm>
                    <a:off x="9799771" y="4321999"/>
                    <a:ext cx="936104" cy="1008112"/>
                  </a:xfrm>
                  <a:prstGeom prst="downArrow">
                    <a:avLst/>
                  </a:prstGeom>
                  <a:noFill/>
                  <a:ln w="12700" cap="flat" cmpd="sng" algn="ctr">
                    <a:solidFill>
                      <a:srgbClr val="FF2600">
                        <a:lumMod val="75000"/>
                      </a:srgbClr>
                    </a:solidFill>
                    <a:prstDash val="solid"/>
                    <a:miter lim="800000"/>
                  </a:ln>
                  <a:effectLst/>
                </p:spPr>
                <p:txBody>
                  <a:bodyPr rtlCol="0" anchor="ctr"/>
                  <a:lstStyle/>
                  <a:p>
                    <a:pPr algn="ctr" defTabSz="457189"/>
                    <a:endParaRPr lang="en-US" kern="0">
                      <a:solidFill>
                        <a:srgbClr val="FFFFFF"/>
                      </a:solidFill>
                      <a:latin typeface="Calibri" panose="020F0502020204030204"/>
                    </a:endParaRPr>
                  </a:p>
                </p:txBody>
              </p:sp>
              <p:sp>
                <p:nvSpPr>
                  <p:cNvPr id="167" name="TextBox 166">
                    <a:extLst>
                      <a:ext uri="{FF2B5EF4-FFF2-40B4-BE49-F238E27FC236}">
                        <a16:creationId xmlns="" xmlns:a16="http://schemas.microsoft.com/office/drawing/2014/main" id="{10C6BC84-49B7-4BAB-A9D0-A07FA5AF9EFC}"/>
                      </a:ext>
                    </a:extLst>
                  </p:cNvPr>
                  <p:cNvSpPr txBox="1"/>
                  <p:nvPr/>
                </p:nvSpPr>
                <p:spPr>
                  <a:xfrm rot="10800000">
                    <a:off x="9997999" y="4587296"/>
                    <a:ext cx="514103" cy="369332"/>
                  </a:xfrm>
                  <a:prstGeom prst="rect">
                    <a:avLst/>
                  </a:prstGeom>
                  <a:noFill/>
                </p:spPr>
                <p:txBody>
                  <a:bodyPr wrap="square" rtlCol="0">
                    <a:spAutoFit/>
                  </a:bodyPr>
                  <a:lstStyle/>
                  <a:p>
                    <a:pPr defTabSz="457189"/>
                    <a:r>
                      <a:rPr lang="en-US" b="1" kern="0" dirty="0">
                        <a:solidFill>
                          <a:srgbClr val="000000"/>
                        </a:solidFill>
                      </a:rPr>
                      <a:t>1.4</a:t>
                    </a:r>
                  </a:p>
                </p:txBody>
              </p:sp>
            </p:grpSp>
          </p:grpSp>
        </p:grpSp>
        <p:sp>
          <p:nvSpPr>
            <p:cNvPr id="154" name="Down Arrow 42">
              <a:extLst>
                <a:ext uri="{FF2B5EF4-FFF2-40B4-BE49-F238E27FC236}">
                  <a16:creationId xmlns="" xmlns:a16="http://schemas.microsoft.com/office/drawing/2014/main" id="{F770C063-833C-47EA-A799-2DBB32A6AD4E}"/>
                </a:ext>
              </a:extLst>
            </p:cNvPr>
            <p:cNvSpPr/>
            <p:nvPr/>
          </p:nvSpPr>
          <p:spPr>
            <a:xfrm rot="10800000">
              <a:off x="1580053" y="6222193"/>
              <a:ext cx="187763" cy="196583"/>
            </a:xfrm>
            <a:prstGeom prst="downArrow">
              <a:avLst/>
            </a:prstGeom>
            <a:noFill/>
            <a:ln w="12700" cap="flat" cmpd="sng" algn="ctr">
              <a:solidFill>
                <a:srgbClr val="FF2600">
                  <a:lumMod val="75000"/>
                </a:srgbClr>
              </a:solidFill>
              <a:prstDash val="solid"/>
              <a:miter lim="800000"/>
            </a:ln>
            <a:effectLst/>
          </p:spPr>
          <p:txBody>
            <a:bodyPr rtlCol="0" anchor="ctr"/>
            <a:lstStyle/>
            <a:p>
              <a:pPr algn="ctr" defTabSz="457189"/>
              <a:endParaRPr lang="en-US" kern="0">
                <a:solidFill>
                  <a:srgbClr val="FFFFFF"/>
                </a:solidFill>
                <a:latin typeface="Calibri" panose="020F0502020204030204"/>
              </a:endParaRPr>
            </a:p>
          </p:txBody>
        </p:sp>
        <p:sp>
          <p:nvSpPr>
            <p:cNvPr id="155" name="Down Arrow 43">
              <a:extLst>
                <a:ext uri="{FF2B5EF4-FFF2-40B4-BE49-F238E27FC236}">
                  <a16:creationId xmlns="" xmlns:a16="http://schemas.microsoft.com/office/drawing/2014/main" id="{34586686-D8C4-4D9B-B921-6EEB1C707650}"/>
                </a:ext>
              </a:extLst>
            </p:cNvPr>
            <p:cNvSpPr/>
            <p:nvPr/>
          </p:nvSpPr>
          <p:spPr>
            <a:xfrm>
              <a:off x="2396466" y="6210908"/>
              <a:ext cx="187763" cy="196583"/>
            </a:xfrm>
            <a:prstGeom prst="downArrow">
              <a:avLst/>
            </a:prstGeom>
            <a:noFill/>
            <a:ln w="12700" cap="flat" cmpd="sng" algn="ctr">
              <a:solidFill>
                <a:srgbClr val="33BBB0">
                  <a:lumMod val="75000"/>
                </a:srgbClr>
              </a:solidFill>
              <a:prstDash val="solid"/>
              <a:miter lim="800000"/>
            </a:ln>
            <a:effectLst/>
          </p:spPr>
          <p:txBody>
            <a:bodyPr rtlCol="0" anchor="ctr"/>
            <a:lstStyle/>
            <a:p>
              <a:pPr algn="ctr" defTabSz="457189"/>
              <a:endParaRPr lang="en-US" kern="0">
                <a:solidFill>
                  <a:srgbClr val="FFFFFF"/>
                </a:solidFill>
                <a:latin typeface="Calibri" panose="020F0502020204030204"/>
              </a:endParaRPr>
            </a:p>
          </p:txBody>
        </p:sp>
      </p:grpSp>
      <p:sp>
        <p:nvSpPr>
          <p:cNvPr id="6" name="Rectangle 5">
            <a:extLst>
              <a:ext uri="{FF2B5EF4-FFF2-40B4-BE49-F238E27FC236}">
                <a16:creationId xmlns="" xmlns:a16="http://schemas.microsoft.com/office/drawing/2014/main" id="{EB8C8E52-8D8C-4429-8806-08039B39F60F}"/>
              </a:ext>
            </a:extLst>
          </p:cNvPr>
          <p:cNvSpPr/>
          <p:nvPr/>
        </p:nvSpPr>
        <p:spPr>
          <a:xfrm>
            <a:off x="190974" y="6027697"/>
            <a:ext cx="10716236" cy="338554"/>
          </a:xfrm>
          <a:prstGeom prst="rect">
            <a:avLst/>
          </a:prstGeom>
        </p:spPr>
        <p:txBody>
          <a:bodyPr wrap="square">
            <a:spAutoFit/>
          </a:bodyPr>
          <a:lstStyle/>
          <a:p>
            <a:r>
              <a:rPr lang="en-GB" sz="1600" dirty="0"/>
              <a:t>These findings are driven by the incidence of specific tumour groups… </a:t>
            </a:r>
          </a:p>
        </p:txBody>
      </p:sp>
      <p:sp>
        <p:nvSpPr>
          <p:cNvPr id="190" name="Rectangle 189">
            <a:extLst>
              <a:ext uri="{FF2B5EF4-FFF2-40B4-BE49-F238E27FC236}">
                <a16:creationId xmlns="" xmlns:a16="http://schemas.microsoft.com/office/drawing/2014/main" id="{553A2305-1D05-430D-B89A-AE65C7875291}"/>
              </a:ext>
            </a:extLst>
          </p:cNvPr>
          <p:cNvSpPr/>
          <p:nvPr/>
        </p:nvSpPr>
        <p:spPr>
          <a:xfrm>
            <a:off x="103824" y="6536127"/>
            <a:ext cx="8599493" cy="261610"/>
          </a:xfrm>
          <a:prstGeom prst="rect">
            <a:avLst/>
          </a:prstGeom>
        </p:spPr>
        <p:txBody>
          <a:bodyPr wrap="square">
            <a:spAutoFit/>
          </a:bodyPr>
          <a:lstStyle/>
          <a:p>
            <a:pPr defTabSz="457189"/>
            <a:r>
              <a:rPr lang="en-US" sz="1100" i="1" kern="0" dirty="0">
                <a:solidFill>
                  <a:srgbClr val="000000"/>
                </a:solidFill>
              </a:rPr>
              <a:t>Wickramasinghe B, 2018</a:t>
            </a:r>
            <a:endParaRPr lang="en-GB" sz="1100" kern="0" dirty="0">
              <a:solidFill>
                <a:srgbClr val="000000"/>
              </a:solidFill>
            </a:endParaRPr>
          </a:p>
        </p:txBody>
      </p:sp>
    </p:spTree>
    <p:extLst>
      <p:ext uri="{BB962C8B-B14F-4D97-AF65-F5344CB8AC3E}">
        <p14:creationId xmlns:p14="http://schemas.microsoft.com/office/powerpoint/2010/main" val="377538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GB" sz="2000" b="1" dirty="0"/>
              <a:t>Cancer Incidence and Ethnicity Across London (2015) </a:t>
            </a:r>
            <a:endParaRPr lang="en-GB" sz="2000" dirty="0"/>
          </a:p>
        </p:txBody>
      </p:sp>
      <p:sp>
        <p:nvSpPr>
          <p:cNvPr id="5" name="Slide Number Placeholder 4"/>
          <p:cNvSpPr>
            <a:spLocks noGrp="1"/>
          </p:cNvSpPr>
          <p:nvPr>
            <p:ph type="sldNum" sz="quarter" idx="14"/>
          </p:nvPr>
        </p:nvSpPr>
        <p:spPr/>
        <p:txBody>
          <a:bodyPr/>
          <a:lstStyle/>
          <a:p>
            <a:pPr>
              <a:defRPr/>
            </a:pPr>
            <a:fld id="{6FE3592B-683A-4D53-ABE8-FC981BFAE6A8}" type="slidenum">
              <a:rPr lang="en-GB" smtClean="0">
                <a:solidFill>
                  <a:srgbClr val="3F3F3F">
                    <a:lumMod val="50000"/>
                  </a:srgbClr>
                </a:solidFill>
              </a:rPr>
              <a:pPr>
                <a:defRPr/>
              </a:pPr>
              <a:t>18</a:t>
            </a:fld>
            <a:endParaRPr lang="en-GB" dirty="0">
              <a:solidFill>
                <a:srgbClr val="3F3F3F">
                  <a:lumMod val="50000"/>
                </a:srgbClr>
              </a:solidFill>
            </a:endParaRPr>
          </a:p>
        </p:txBody>
      </p:sp>
      <p:grpSp>
        <p:nvGrpSpPr>
          <p:cNvPr id="12" name="Group 11"/>
          <p:cNvGrpSpPr/>
          <p:nvPr/>
        </p:nvGrpSpPr>
        <p:grpSpPr>
          <a:xfrm>
            <a:off x="6126360" y="3945188"/>
            <a:ext cx="2373555" cy="2292935"/>
            <a:chOff x="6549259" y="1916832"/>
            <a:chExt cx="2373555" cy="2292936"/>
          </a:xfrm>
        </p:grpSpPr>
        <p:pic>
          <p:nvPicPr>
            <p:cNvPr id="7" name="Picture 6"/>
            <p:cNvPicPr/>
            <p:nvPr/>
          </p:nvPicPr>
          <p:blipFill rotWithShape="1">
            <a:blip r:embed="rId2">
              <a:extLst>
                <a:ext uri="{28A0092B-C50C-407E-A947-70E740481C1C}">
                  <a14:useLocalDpi xmlns:a14="http://schemas.microsoft.com/office/drawing/2010/main" val="0"/>
                </a:ext>
              </a:extLst>
            </a:blip>
            <a:srcRect t="93454" r="97119" b="3547"/>
            <a:stretch/>
          </p:blipFill>
          <p:spPr bwMode="auto">
            <a:xfrm>
              <a:off x="6557890" y="2212581"/>
              <a:ext cx="156123" cy="194863"/>
            </a:xfrm>
            <a:prstGeom prst="rect">
              <a:avLst/>
            </a:prstGeom>
            <a:noFill/>
            <a:ln>
              <a:noFill/>
            </a:ln>
          </p:spPr>
        </p:pic>
        <p:sp>
          <p:nvSpPr>
            <p:cNvPr id="8" name="TextBox 7"/>
            <p:cNvSpPr txBox="1"/>
            <p:nvPr/>
          </p:nvSpPr>
          <p:spPr>
            <a:xfrm>
              <a:off x="6731274" y="1916832"/>
              <a:ext cx="2191540" cy="2292936"/>
            </a:xfrm>
            <a:prstGeom prst="rect">
              <a:avLst/>
            </a:prstGeom>
            <a:noFill/>
          </p:spPr>
          <p:txBody>
            <a:bodyPr wrap="square" rtlCol="0">
              <a:spAutoFit/>
            </a:bodyPr>
            <a:lstStyle/>
            <a:p>
              <a:r>
                <a:rPr lang="en-GB" sz="1100" b="1" dirty="0"/>
                <a:t>Key </a:t>
              </a:r>
              <a:endParaRPr lang="en-GB" sz="1100" dirty="0"/>
            </a:p>
            <a:p>
              <a:r>
                <a:rPr lang="en-GB" sz="1100" dirty="0"/>
                <a:t>A</a:t>
              </a:r>
              <a:r>
                <a:rPr lang="en-GB" sz="1100" b="1" dirty="0"/>
                <a:t> </a:t>
              </a:r>
              <a:r>
                <a:rPr lang="en-GB" sz="1100" dirty="0"/>
                <a:t>reduced likelihood of developing cancer compared to White men/women</a:t>
              </a:r>
            </a:p>
            <a:p>
              <a:endParaRPr lang="en-GB" sz="1100" dirty="0"/>
            </a:p>
            <a:p>
              <a:r>
                <a:rPr lang="en-GB" sz="1100" dirty="0"/>
                <a:t>The same likelihood of developing cancer compared to White men/women</a:t>
              </a:r>
            </a:p>
            <a:p>
              <a:endParaRPr lang="en-GB" sz="1100" dirty="0"/>
            </a:p>
            <a:p>
              <a:r>
                <a:rPr lang="en-GB" sz="1100" dirty="0"/>
                <a:t>An increased likelihood of developing cancer compared to White men/women</a:t>
              </a:r>
            </a:p>
            <a:p>
              <a:endParaRPr lang="en-GB" sz="1100" b="1" dirty="0"/>
            </a:p>
          </p:txBody>
        </p:sp>
        <p:pic>
          <p:nvPicPr>
            <p:cNvPr id="9" name="Picture 8"/>
            <p:cNvPicPr/>
            <p:nvPr/>
          </p:nvPicPr>
          <p:blipFill rotWithShape="1">
            <a:blip r:embed="rId2">
              <a:extLst>
                <a:ext uri="{28A0092B-C50C-407E-A947-70E740481C1C}">
                  <a14:useLocalDpi xmlns:a14="http://schemas.microsoft.com/office/drawing/2010/main" val="0"/>
                </a:ext>
              </a:extLst>
            </a:blip>
            <a:srcRect t="96308" r="96800" b="1948"/>
            <a:stretch/>
          </p:blipFill>
          <p:spPr bwMode="auto">
            <a:xfrm>
              <a:off x="6549259" y="3006149"/>
              <a:ext cx="173384" cy="113290"/>
            </a:xfrm>
            <a:prstGeom prst="rect">
              <a:avLst/>
            </a:prstGeom>
            <a:noFill/>
            <a:ln>
              <a:noFill/>
            </a:ln>
          </p:spPr>
        </p:pic>
        <p:pic>
          <p:nvPicPr>
            <p:cNvPr id="10" name="Picture 9"/>
            <p:cNvPicPr/>
            <p:nvPr/>
          </p:nvPicPr>
          <p:blipFill rotWithShape="1">
            <a:blip r:embed="rId2">
              <a:extLst>
                <a:ext uri="{28A0092B-C50C-407E-A947-70E740481C1C}">
                  <a14:useLocalDpi xmlns:a14="http://schemas.microsoft.com/office/drawing/2010/main" val="0"/>
                </a:ext>
              </a:extLst>
            </a:blip>
            <a:srcRect t="98230" r="96800"/>
            <a:stretch/>
          </p:blipFill>
          <p:spPr bwMode="auto">
            <a:xfrm>
              <a:off x="6563547" y="3739344"/>
              <a:ext cx="173384" cy="115015"/>
            </a:xfrm>
            <a:prstGeom prst="rect">
              <a:avLst/>
            </a:prstGeom>
            <a:noFill/>
            <a:ln>
              <a:noFill/>
            </a:ln>
          </p:spPr>
        </p:pic>
      </p:grpSp>
      <p:pic>
        <p:nvPicPr>
          <p:cNvPr id="40" name="Picture 39"/>
          <p:cNvPicPr/>
          <p:nvPr/>
        </p:nvPicPr>
        <p:blipFill rotWithShape="1">
          <a:blip r:embed="rId3">
            <a:extLst>
              <a:ext uri="{28A0092B-C50C-407E-A947-70E740481C1C}">
                <a14:useLocalDpi xmlns:a14="http://schemas.microsoft.com/office/drawing/2010/main" val="0"/>
              </a:ext>
            </a:extLst>
          </a:blip>
          <a:srcRect r="3795" b="7812"/>
          <a:stretch/>
        </p:blipFill>
        <p:spPr bwMode="auto">
          <a:xfrm>
            <a:off x="107504" y="700408"/>
            <a:ext cx="5702165" cy="5683006"/>
          </a:xfrm>
          <a:prstGeom prst="rect">
            <a:avLst/>
          </a:prstGeom>
          <a:noFill/>
          <a:ln>
            <a:noFill/>
          </a:ln>
        </p:spPr>
      </p:pic>
      <p:sp>
        <p:nvSpPr>
          <p:cNvPr id="11" name="Freeform 19">
            <a:extLst>
              <a:ext uri="{FF2B5EF4-FFF2-40B4-BE49-F238E27FC236}">
                <a16:creationId xmlns="" xmlns:a16="http://schemas.microsoft.com/office/drawing/2014/main" id="{DCA381FB-5766-432E-BBC4-D7C31DD6A239}"/>
              </a:ext>
            </a:extLst>
          </p:cNvPr>
          <p:cNvSpPr/>
          <p:nvPr/>
        </p:nvSpPr>
        <p:spPr>
          <a:xfrm>
            <a:off x="5809669" y="908720"/>
            <a:ext cx="3226827" cy="3036468"/>
          </a:xfrm>
          <a:custGeom>
            <a:avLst/>
            <a:gdLst>
              <a:gd name="connsiteX0" fmla="*/ 293308 w 1759814"/>
              <a:gd name="connsiteY0" fmla="*/ 0 h 7483937"/>
              <a:gd name="connsiteX1" fmla="*/ 1466506 w 1759814"/>
              <a:gd name="connsiteY1" fmla="*/ 0 h 7483937"/>
              <a:gd name="connsiteX2" fmla="*/ 1759814 w 1759814"/>
              <a:gd name="connsiteY2" fmla="*/ 293308 h 7483937"/>
              <a:gd name="connsiteX3" fmla="*/ 1759814 w 1759814"/>
              <a:gd name="connsiteY3" fmla="*/ 7483937 h 7483937"/>
              <a:gd name="connsiteX4" fmla="*/ 1759814 w 1759814"/>
              <a:gd name="connsiteY4" fmla="*/ 7483937 h 7483937"/>
              <a:gd name="connsiteX5" fmla="*/ 0 w 1759814"/>
              <a:gd name="connsiteY5" fmla="*/ 7483937 h 7483937"/>
              <a:gd name="connsiteX6" fmla="*/ 0 w 1759814"/>
              <a:gd name="connsiteY6" fmla="*/ 7483937 h 7483937"/>
              <a:gd name="connsiteX7" fmla="*/ 0 w 1759814"/>
              <a:gd name="connsiteY7" fmla="*/ 293308 h 7483937"/>
              <a:gd name="connsiteX8" fmla="*/ 293308 w 1759814"/>
              <a:gd name="connsiteY8" fmla="*/ 0 h 748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814" h="7483937">
                <a:moveTo>
                  <a:pt x="1759814" y="1247348"/>
                </a:moveTo>
                <a:lnTo>
                  <a:pt x="1759814" y="6236589"/>
                </a:lnTo>
                <a:cubicBezTo>
                  <a:pt x="1759814" y="6925481"/>
                  <a:pt x="1728935" y="7483935"/>
                  <a:pt x="1690844" y="7483935"/>
                </a:cubicBezTo>
                <a:lnTo>
                  <a:pt x="0" y="7483935"/>
                </a:lnTo>
                <a:lnTo>
                  <a:pt x="0" y="7483935"/>
                </a:lnTo>
                <a:lnTo>
                  <a:pt x="0" y="2"/>
                </a:lnTo>
                <a:lnTo>
                  <a:pt x="0" y="2"/>
                </a:lnTo>
                <a:lnTo>
                  <a:pt x="1690844" y="2"/>
                </a:lnTo>
                <a:cubicBezTo>
                  <a:pt x="1728935" y="2"/>
                  <a:pt x="1759814" y="558456"/>
                  <a:pt x="1759814" y="1247348"/>
                </a:cubicBez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97337" rIns="97337" bIns="97339" numCol="1" spcCol="1270" anchor="ctr" anchorCtr="0">
            <a:noAutofit/>
          </a:bodyPr>
          <a:lstStyle/>
          <a:p>
            <a:r>
              <a:rPr lang="en-GB" sz="1600" dirty="0"/>
              <a:t>For most cancers, Asian, Black, Chinese and Mixed ethnic groups are significantly less likely or similarly likely to be diagnosed compared with the White population; but have an increased likelihood for certain cancers. </a:t>
            </a:r>
          </a:p>
          <a:p>
            <a:endParaRPr lang="en-GB" sz="1600" dirty="0"/>
          </a:p>
          <a:p>
            <a:r>
              <a:rPr lang="en-GB" sz="1600" dirty="0"/>
              <a:t>This includes prostate cancer in Black men, which was observed to be the main driver of findings for all cancers combined</a:t>
            </a:r>
          </a:p>
        </p:txBody>
      </p:sp>
      <p:sp>
        <p:nvSpPr>
          <p:cNvPr id="13" name="Rectangle 12">
            <a:extLst>
              <a:ext uri="{FF2B5EF4-FFF2-40B4-BE49-F238E27FC236}">
                <a16:creationId xmlns="" xmlns:a16="http://schemas.microsoft.com/office/drawing/2014/main" id="{96980F72-2105-468B-971A-445FEB3973BD}"/>
              </a:ext>
            </a:extLst>
          </p:cNvPr>
          <p:cNvSpPr/>
          <p:nvPr/>
        </p:nvSpPr>
        <p:spPr>
          <a:xfrm>
            <a:off x="107504" y="6383414"/>
            <a:ext cx="9144000" cy="276999"/>
          </a:xfrm>
          <a:prstGeom prst="rect">
            <a:avLst/>
          </a:prstGeom>
        </p:spPr>
        <p:txBody>
          <a:bodyPr wrap="square">
            <a:spAutoFit/>
          </a:bodyPr>
          <a:lstStyle/>
          <a:p>
            <a:pPr defTabSz="457189"/>
            <a:r>
              <a:rPr lang="en-US" sz="1200" i="1" kern="0" dirty="0">
                <a:solidFill>
                  <a:srgbClr val="000000"/>
                </a:solidFill>
              </a:rPr>
              <a:t>Figure 2: The likelihood of non-White ethnic groups receiving specific cancer diagnoses relative to White population in London, 2015 </a:t>
            </a:r>
            <a:endParaRPr lang="en-GB" sz="1200" kern="0" dirty="0">
              <a:solidFill>
                <a:srgbClr val="000000"/>
              </a:solidFill>
            </a:endParaRPr>
          </a:p>
        </p:txBody>
      </p:sp>
      <p:sp>
        <p:nvSpPr>
          <p:cNvPr id="14" name="Rectangle 13">
            <a:extLst>
              <a:ext uri="{FF2B5EF4-FFF2-40B4-BE49-F238E27FC236}">
                <a16:creationId xmlns="" xmlns:a16="http://schemas.microsoft.com/office/drawing/2014/main" id="{E82335B7-ED27-4B04-B052-5FEE34245CA0}"/>
              </a:ext>
            </a:extLst>
          </p:cNvPr>
          <p:cNvSpPr/>
          <p:nvPr/>
        </p:nvSpPr>
        <p:spPr>
          <a:xfrm>
            <a:off x="107504" y="6612341"/>
            <a:ext cx="8599493" cy="261610"/>
          </a:xfrm>
          <a:prstGeom prst="rect">
            <a:avLst/>
          </a:prstGeom>
        </p:spPr>
        <p:txBody>
          <a:bodyPr wrap="square">
            <a:spAutoFit/>
          </a:bodyPr>
          <a:lstStyle/>
          <a:p>
            <a:pPr defTabSz="457189"/>
            <a:r>
              <a:rPr lang="en-US" sz="1100" i="1" kern="0" dirty="0">
                <a:solidFill>
                  <a:srgbClr val="000000"/>
                </a:solidFill>
              </a:rPr>
              <a:t>Wickramasinghe B, 2018</a:t>
            </a:r>
            <a:endParaRPr lang="en-GB" sz="1100" kern="0" dirty="0">
              <a:solidFill>
                <a:srgbClr val="000000"/>
              </a:solidFill>
            </a:endParaRPr>
          </a:p>
        </p:txBody>
      </p:sp>
    </p:spTree>
    <p:extLst>
      <p:ext uri="{BB962C8B-B14F-4D97-AF65-F5344CB8AC3E}">
        <p14:creationId xmlns:p14="http://schemas.microsoft.com/office/powerpoint/2010/main" val="109058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Inequalities in cancer prevention:  HPV vaccination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sp>
        <p:nvSpPr>
          <p:cNvPr id="9" name="Content Placeholder 8"/>
          <p:cNvSpPr>
            <a:spLocks noGrp="1"/>
          </p:cNvSpPr>
          <p:nvPr>
            <p:ph sz="quarter" idx="15"/>
          </p:nvPr>
        </p:nvSpPr>
        <p:spPr/>
        <p:txBody>
          <a:bodyPr/>
          <a:lstStyle/>
          <a:p>
            <a:endParaRPr lang="en-GB"/>
          </a:p>
        </p:txBody>
      </p:sp>
      <p:sp>
        <p:nvSpPr>
          <p:cNvPr id="10" name="Content Placeholder 9"/>
          <p:cNvSpPr>
            <a:spLocks noGrp="1"/>
          </p:cNvSpPr>
          <p:nvPr>
            <p:ph sz="quarter" idx="16"/>
          </p:nvPr>
        </p:nvSpPr>
        <p:spPr>
          <a:xfrm>
            <a:off x="5940152" y="1484784"/>
            <a:ext cx="2952328" cy="4968404"/>
          </a:xfrm>
        </p:spPr>
        <p:txBody>
          <a:bodyPr>
            <a:normAutofit lnSpcReduction="10000"/>
          </a:bodyPr>
          <a:lstStyle/>
          <a:p>
            <a:r>
              <a:rPr lang="en-GB" dirty="0"/>
              <a:t>Not all CI overlap, </a:t>
            </a:r>
            <a:r>
              <a:rPr lang="en-GB" b="1" dirty="0"/>
              <a:t>highest </a:t>
            </a:r>
            <a:r>
              <a:rPr lang="en-GB" b="1" dirty="0" smtClean="0"/>
              <a:t>City </a:t>
            </a:r>
            <a:r>
              <a:rPr lang="en-GB" b="1" dirty="0"/>
              <a:t>and lowest H&amp;F</a:t>
            </a:r>
          </a:p>
          <a:p>
            <a:r>
              <a:rPr lang="en-GB" dirty="0"/>
              <a:t>Note that all 8 NWL CCGs are red</a:t>
            </a:r>
          </a:p>
          <a:p>
            <a:r>
              <a:rPr lang="en-GB" dirty="0"/>
              <a:t>Too early to find relationship between HPV and cervical cancer incidence as first cohort from 2009 only just turning 23yo</a:t>
            </a:r>
          </a:p>
          <a:p>
            <a:r>
              <a:rPr lang="en-GB" dirty="0"/>
              <a:t>Messages to parents to reassure – new policy should include all boys</a:t>
            </a:r>
          </a:p>
          <a:p>
            <a:r>
              <a:rPr lang="en-GB" dirty="0" smtClean="0"/>
              <a:t>Please note that England’s </a:t>
            </a:r>
            <a:r>
              <a:rPr lang="en-GB" dirty="0"/>
              <a:t>mortality from throat and anal </a:t>
            </a:r>
            <a:r>
              <a:rPr lang="en-GB" dirty="0" smtClean="0"/>
              <a:t>cancer (related to HPV infection) is </a:t>
            </a:r>
            <a:r>
              <a:rPr lang="en-GB" dirty="0"/>
              <a:t>increasing (ONS </a:t>
            </a:r>
            <a:r>
              <a:rPr lang="en-GB" dirty="0" smtClean="0"/>
              <a:t>up </a:t>
            </a:r>
            <a:r>
              <a:rPr lang="en-GB" dirty="0"/>
              <a:t>to 2017)</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6" y="1192761"/>
            <a:ext cx="5583760" cy="5476599"/>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58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Background</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6" name="Content Placeholder 5">
            <a:extLst>
              <a:ext uri="{FF2B5EF4-FFF2-40B4-BE49-F238E27FC236}">
                <a16:creationId xmlns="" xmlns:a16="http://schemas.microsoft.com/office/drawing/2014/main" id="{90B9B4B5-9AAE-464C-B29F-89398F61991A}"/>
              </a:ext>
            </a:extLst>
          </p:cNvPr>
          <p:cNvSpPr>
            <a:spLocks noGrp="1"/>
          </p:cNvSpPr>
          <p:nvPr>
            <p:ph sz="quarter" idx="15"/>
          </p:nvPr>
        </p:nvSpPr>
        <p:spPr>
          <a:xfrm>
            <a:off x="250824" y="980728"/>
            <a:ext cx="8497639" cy="5475409"/>
          </a:xfrm>
        </p:spPr>
        <p:txBody>
          <a:bodyPr/>
          <a:lstStyle/>
          <a:p>
            <a:pPr algn="just">
              <a:defRPr/>
            </a:pPr>
            <a:r>
              <a:rPr lang="en-GB" b="1" dirty="0"/>
              <a:t>Issues in </a:t>
            </a:r>
            <a:r>
              <a:rPr lang="en-GB" b="1" dirty="0" smtClean="0"/>
              <a:t>London and West Essex:</a:t>
            </a:r>
            <a:endParaRPr lang="en-GB" b="1" dirty="0"/>
          </a:p>
          <a:p>
            <a:pPr algn="just">
              <a:defRPr/>
            </a:pPr>
            <a:r>
              <a:rPr lang="en-GB" dirty="0"/>
              <a:t>Half of people born since 1960 will be diagnosed with cancer in their lifetime with that proportion continuing to rise.  Cancer is the biggest cause of death from illness or disease in every age group, from the very youngest children through to old age.  </a:t>
            </a:r>
          </a:p>
          <a:p>
            <a:pPr algn="just">
              <a:defRPr/>
            </a:pPr>
            <a:r>
              <a:rPr lang="en-GB" dirty="0"/>
              <a:t>There are groups of patients for whom outcomes and quality of life are particularly poor.  Whilst survival has improved significantly in some types of cancer for others it has remained stubbornly low e.g. lung. </a:t>
            </a:r>
          </a:p>
          <a:p>
            <a:pPr algn="just">
              <a:defRPr/>
            </a:pPr>
            <a:r>
              <a:rPr lang="en-US" dirty="0"/>
              <a:t>Inequalities in health mean poorer health, reduced quality of life and early death for many people. These inequalities are reflected in cancer outcomes.  Certain population groups have higher incidence, poorer survival and poorer experience of care. Reducing these inequalities is challenging because they are often deep-rooted with multiple causes. Everyone should have the same opportunities to lead a healthy life, no matter where they live or who they are. </a:t>
            </a:r>
            <a:endParaRPr lang="en-GB" dirty="0"/>
          </a:p>
          <a:p>
            <a:pPr algn="just">
              <a:defRPr/>
            </a:pPr>
            <a:r>
              <a:rPr lang="en-GB" dirty="0"/>
              <a:t>Health inequalities mean there is potentially avoidable variation in survival outcomes.</a:t>
            </a:r>
          </a:p>
          <a:p>
            <a:pPr algn="just">
              <a:defRPr/>
            </a:pPr>
            <a:endParaRPr lang="en-GB" dirty="0"/>
          </a:p>
          <a:p>
            <a:pPr algn="just">
              <a:defRPr/>
            </a:pPr>
            <a:endParaRPr lang="en-GB" dirty="0"/>
          </a:p>
          <a:p>
            <a:pPr algn="just">
              <a:defRPr/>
            </a:pPr>
            <a:endParaRPr lang="en-GB" dirty="0"/>
          </a:p>
          <a:p>
            <a:endParaRPr lang="en-GB" dirty="0"/>
          </a:p>
        </p:txBody>
      </p:sp>
    </p:spTree>
    <p:extLst>
      <p:ext uri="{BB962C8B-B14F-4D97-AF65-F5344CB8AC3E}">
        <p14:creationId xmlns:p14="http://schemas.microsoft.com/office/powerpoint/2010/main" val="289544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Marginalised groups and cancer </a:t>
            </a:r>
          </a:p>
        </p:txBody>
      </p:sp>
      <p:sp>
        <p:nvSpPr>
          <p:cNvPr id="3" name="Slide Number Placeholder 2"/>
          <p:cNvSpPr>
            <a:spLocks noGrp="1"/>
          </p:cNvSpPr>
          <p:nvPr>
            <p:ph type="sldNum" sz="quarter" idx="11"/>
          </p:nvPr>
        </p:nvSpPr>
        <p:spPr/>
        <p:txBody>
          <a:bodyPr/>
          <a:lstStyle/>
          <a:p>
            <a:fld id="{8FC524A1-7B6A-464D-B8BC-8FE2E057339E}" type="slidenum">
              <a:rPr lang="en-GB" smtClean="0"/>
              <a:pPr/>
              <a:t>20</a:t>
            </a:fld>
            <a:endParaRPr lang="en-GB" dirty="0"/>
          </a:p>
        </p:txBody>
      </p:sp>
    </p:spTree>
    <p:extLst>
      <p:ext uri="{BB962C8B-B14F-4D97-AF65-F5344CB8AC3E}">
        <p14:creationId xmlns:p14="http://schemas.microsoft.com/office/powerpoint/2010/main" val="100368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 and alcohol users</a:t>
            </a:r>
          </a:p>
        </p:txBody>
      </p:sp>
      <p:sp>
        <p:nvSpPr>
          <p:cNvPr id="3" name="Text Placeholder 2"/>
          <p:cNvSpPr>
            <a:spLocks noGrp="1"/>
          </p:cNvSpPr>
          <p:nvPr>
            <p:ph type="body" sz="quarter" idx="12"/>
          </p:nvPr>
        </p:nvSpPr>
        <p:spPr/>
        <p:txBody>
          <a:bodyPr/>
          <a:lstStyle/>
          <a:p>
            <a:r>
              <a:rPr lang="en-GB" dirty="0"/>
              <a:t>What are the cancer issues?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5" name="Content Placeholder 4"/>
          <p:cNvSpPr>
            <a:spLocks noGrp="1"/>
          </p:cNvSpPr>
          <p:nvPr>
            <p:ph sz="quarter" idx="15"/>
          </p:nvPr>
        </p:nvSpPr>
        <p:spPr/>
        <p:txBody>
          <a:bodyPr>
            <a:normAutofit lnSpcReduction="10000"/>
          </a:bodyPr>
          <a:lstStyle/>
          <a:p>
            <a:r>
              <a:rPr lang="en-GB" b="1" u="sng" dirty="0"/>
              <a:t>Alcohol use</a:t>
            </a:r>
          </a:p>
          <a:p>
            <a:r>
              <a:rPr lang="en-GB" dirty="0"/>
              <a:t>“alcohol most strongly increased the risks for cancers of the oral cavity, pharynx, </a:t>
            </a:r>
            <a:r>
              <a:rPr lang="en-GB" dirty="0" err="1"/>
              <a:t>esophagus</a:t>
            </a:r>
            <a:r>
              <a:rPr lang="en-GB" dirty="0"/>
              <a:t>, and larynx. Statistically significant increases in risk also existed for cancers of the stomach, colon, rectum, liver, female breast, and ovaries.” –risk may be increased  additionally due to concurrent smoking with alcohol. </a:t>
            </a:r>
          </a:p>
          <a:p>
            <a:r>
              <a:rPr lang="en-GB" dirty="0"/>
              <a:t>(</a:t>
            </a:r>
            <a:r>
              <a:rPr lang="en-GB" dirty="0" err="1"/>
              <a:t>Bagnardi</a:t>
            </a:r>
            <a:r>
              <a:rPr lang="en-GB" dirty="0"/>
              <a:t> </a:t>
            </a:r>
            <a:r>
              <a:rPr lang="en-GB" i="1" dirty="0"/>
              <a:t>et al </a:t>
            </a:r>
            <a:r>
              <a:rPr lang="en-GB" dirty="0"/>
              <a:t>meta analysis)</a:t>
            </a:r>
          </a:p>
          <a:p>
            <a:r>
              <a:rPr lang="en-GB" b="1" u="sng" dirty="0"/>
              <a:t>Drug use </a:t>
            </a:r>
          </a:p>
          <a:p>
            <a:pPr marL="285750" indent="-285750">
              <a:buFont typeface="Arial" pitchFamily="34" charset="0"/>
              <a:buChar char="•"/>
            </a:pPr>
            <a:r>
              <a:rPr lang="en-GB" dirty="0"/>
              <a:t>Intra-venous drug use - IVDU - greater risk of blood borne viruses (BBVs) such as Hep B and C therefore raised risk of primary liver cancer</a:t>
            </a:r>
          </a:p>
          <a:p>
            <a:pPr marL="285750" indent="-285750">
              <a:buFont typeface="Arial" pitchFamily="34" charset="0"/>
              <a:buChar char="•"/>
            </a:pPr>
            <a:r>
              <a:rPr lang="en-GB" dirty="0" err="1"/>
              <a:t>Khat</a:t>
            </a:r>
            <a:r>
              <a:rPr lang="en-GB" dirty="0"/>
              <a:t> – increased risk of oral cancers (especially when concomitant alcohol and smoking)</a:t>
            </a:r>
          </a:p>
          <a:p>
            <a:pPr marL="285750" indent="-285750">
              <a:buFont typeface="Arial" pitchFamily="34" charset="0"/>
              <a:buChar char="•"/>
            </a:pPr>
            <a:r>
              <a:rPr lang="en-GB" dirty="0"/>
              <a:t>Cannabis – increased risk of cancers of e.g. lung, head and neck, and a type of testicular cancer  (non </a:t>
            </a:r>
            <a:r>
              <a:rPr lang="en-GB" dirty="0" err="1"/>
              <a:t>seminomatous</a:t>
            </a:r>
            <a:r>
              <a:rPr lang="en-GB" dirty="0"/>
              <a:t> germ cell tumour)</a:t>
            </a:r>
          </a:p>
          <a:p>
            <a:pPr marL="285750" indent="-285750">
              <a:buFont typeface="Arial" pitchFamily="34" charset="0"/>
              <a:buChar char="•"/>
            </a:pPr>
            <a:r>
              <a:rPr lang="en-GB" dirty="0"/>
              <a:t>Crystal methamphetamine (carcinogens in chemicals used to create it e.g. benzene)</a:t>
            </a:r>
          </a:p>
        </p:txBody>
      </p:sp>
    </p:spTree>
    <p:extLst>
      <p:ext uri="{BB962C8B-B14F-4D97-AF65-F5344CB8AC3E}">
        <p14:creationId xmlns:p14="http://schemas.microsoft.com/office/powerpoint/2010/main" val="2804132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Drugs and alcohol</a:t>
            </a:r>
          </a:p>
        </p:txBody>
      </p:sp>
      <p:sp>
        <p:nvSpPr>
          <p:cNvPr id="3" name="Text Placeholder 2"/>
          <p:cNvSpPr>
            <a:spLocks noGrp="1"/>
          </p:cNvSpPr>
          <p:nvPr>
            <p:ph type="body" sz="quarter" idx="12"/>
          </p:nvPr>
        </p:nvSpPr>
        <p:spPr/>
        <p:txBody>
          <a:bodyPr/>
          <a:lstStyle/>
          <a:p>
            <a:r>
              <a:rPr lang="en-GB" dirty="0"/>
              <a:t>Case </a:t>
            </a:r>
            <a:r>
              <a:rPr lang="en-GB" dirty="0" smtClean="0"/>
              <a:t>study</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22</a:t>
            </a:fld>
            <a:endParaRPr lang="en-GB" dirty="0"/>
          </a:p>
        </p:txBody>
      </p:sp>
      <p:sp>
        <p:nvSpPr>
          <p:cNvPr id="5" name="Content Placeholder 4"/>
          <p:cNvSpPr>
            <a:spLocks noGrp="1"/>
          </p:cNvSpPr>
          <p:nvPr>
            <p:ph sz="quarter" idx="15"/>
          </p:nvPr>
        </p:nvSpPr>
        <p:spPr>
          <a:xfrm>
            <a:off x="250825" y="1341438"/>
            <a:ext cx="3385071" cy="4967287"/>
          </a:xfrm>
          <a:solidFill>
            <a:schemeClr val="tx2">
              <a:lumMod val="20000"/>
              <a:lumOff val="80000"/>
            </a:schemeClr>
          </a:solidFill>
        </p:spPr>
        <p:txBody>
          <a:bodyPr>
            <a:normAutofit fontScale="92500"/>
          </a:bodyPr>
          <a:lstStyle/>
          <a:p>
            <a:r>
              <a:rPr lang="en-GB" b="1" u="sng" dirty="0" smtClean="0"/>
              <a:t>Central North West London (CNWL) </a:t>
            </a:r>
            <a:r>
              <a:rPr lang="en-GB" b="1" u="sng" dirty="0"/>
              <a:t>and The Hillingdon Hospital:  Alcohol psychological support team in a hospital</a:t>
            </a:r>
          </a:p>
          <a:p>
            <a:r>
              <a:rPr lang="en-GB" dirty="0"/>
              <a:t>There’s an in-hospital alcohol support team as a partnership between The Hillingdon Hospital and CNWL:  166 patients offered the specialist psychological help. Found a 44% reduction in mean alcohol consumption in people accepting the intervention.  </a:t>
            </a:r>
          </a:p>
          <a:p>
            <a:r>
              <a:rPr lang="en-GB" b="1" dirty="0">
                <a:solidFill>
                  <a:schemeClr val="tx1"/>
                </a:solidFill>
              </a:rPr>
              <a:t>Reduced alcohol use = reduced risk of oral/GI/Liver cancers</a:t>
            </a:r>
          </a:p>
          <a:p>
            <a:r>
              <a:rPr lang="en-GB" i="1" dirty="0"/>
              <a:t>Parker et al </a:t>
            </a:r>
            <a:r>
              <a:rPr lang="en-GB" dirty="0"/>
              <a:t>poster - Evaluation of a hospital-based alcohol support team.</a:t>
            </a:r>
          </a:p>
          <a:p>
            <a:endParaRPr lang="en-GB" dirty="0"/>
          </a:p>
        </p:txBody>
      </p:sp>
      <p:sp>
        <p:nvSpPr>
          <p:cNvPr id="6" name="Content Placeholder 5"/>
          <p:cNvSpPr>
            <a:spLocks noGrp="1"/>
          </p:cNvSpPr>
          <p:nvPr>
            <p:ph sz="quarter" idx="4294967295"/>
          </p:nvPr>
        </p:nvSpPr>
        <p:spPr>
          <a:xfrm>
            <a:off x="4175125" y="692150"/>
            <a:ext cx="4968875" cy="6165850"/>
          </a:xfrm>
        </p:spPr>
        <p:txBody>
          <a:bodyPr>
            <a:normAutofit lnSpcReduction="10000"/>
          </a:bodyPr>
          <a:lstStyle/>
          <a:p>
            <a:r>
              <a:rPr lang="en-GB" b="1" u="sng" dirty="0"/>
              <a:t>Physical health checks in substance misuse patients </a:t>
            </a:r>
          </a:p>
          <a:p>
            <a:pPr marL="285750" indent="-285750">
              <a:buFont typeface="Arial" pitchFamily="34" charset="0"/>
              <a:buChar char="•"/>
            </a:pPr>
            <a:r>
              <a:rPr lang="en-GB" dirty="0"/>
              <a:t>CNWL have absorbed two stop smoking workers and ensure all clients are offered stop smoking.</a:t>
            </a:r>
          </a:p>
          <a:p>
            <a:pPr marL="285750" indent="-285750">
              <a:buFont typeface="Arial" pitchFamily="34" charset="0"/>
              <a:buChar char="•"/>
            </a:pPr>
            <a:r>
              <a:rPr lang="en-GB" dirty="0"/>
              <a:t>Nurses in addiction do detailed checks of clients’ physical health, and </a:t>
            </a:r>
            <a:r>
              <a:rPr lang="en-GB" b="1" u="sng" dirty="0"/>
              <a:t>complete a letter for GPs </a:t>
            </a:r>
            <a:r>
              <a:rPr lang="en-GB" dirty="0"/>
              <a:t>with instructions on what tests are needed for the annual checks</a:t>
            </a:r>
            <a:endParaRPr lang="en-GB" b="1" u="sng" dirty="0"/>
          </a:p>
          <a:p>
            <a:pPr marL="285750" indent="-285750">
              <a:buFont typeface="Arial" pitchFamily="34" charset="0"/>
              <a:buChar char="•"/>
            </a:pPr>
            <a:r>
              <a:rPr lang="en-GB" dirty="0"/>
              <a:t>Hand held </a:t>
            </a:r>
            <a:r>
              <a:rPr lang="en-GB" dirty="0" err="1"/>
              <a:t>spirometry</a:t>
            </a:r>
            <a:r>
              <a:rPr lang="en-GB" dirty="0"/>
              <a:t> for lung function offered to all </a:t>
            </a:r>
          </a:p>
          <a:p>
            <a:r>
              <a:rPr lang="en-GB" b="1" u="sng" dirty="0"/>
              <a:t>Liver health</a:t>
            </a:r>
          </a:p>
          <a:p>
            <a:r>
              <a:rPr lang="en-GB" dirty="0"/>
              <a:t>Routine liver </a:t>
            </a:r>
            <a:r>
              <a:rPr lang="en-GB" dirty="0" smtClean="0"/>
              <a:t>ultrasound (USS) for </a:t>
            </a:r>
            <a:r>
              <a:rPr lang="en-GB" dirty="0"/>
              <a:t>all patients </a:t>
            </a:r>
            <a:r>
              <a:rPr lang="en-GB" dirty="0" smtClean="0"/>
              <a:t>(</a:t>
            </a:r>
            <a:r>
              <a:rPr lang="en-GB" dirty="0"/>
              <a:t>currently done by co-located Gastroenterology teams in Ealing and Hillingdon Hospitals)</a:t>
            </a:r>
          </a:p>
          <a:p>
            <a:r>
              <a:rPr lang="en-GB" b="1" dirty="0"/>
              <a:t>Joined up BBV pathway </a:t>
            </a:r>
            <a:r>
              <a:rPr lang="en-GB" dirty="0"/>
              <a:t>so Hep C + patients have access to treatment, reducing likelihood of cirrhosis and liver cancer </a:t>
            </a:r>
            <a:r>
              <a:rPr lang="en-GB" u="sng" dirty="0">
                <a:hlinkClick r:id="rId3"/>
              </a:rPr>
              <a:t>The cost impact of outreach testing and treatment for hepatitis C in an urban Drug Treatment Unit</a:t>
            </a:r>
            <a:r>
              <a:rPr lang="en-GB" u="sng" dirty="0"/>
              <a:t> (</a:t>
            </a:r>
            <a:r>
              <a:rPr lang="en-GB" u="sng" dirty="0" err="1"/>
              <a:t>Selvapatt</a:t>
            </a:r>
            <a:r>
              <a:rPr lang="en-GB" u="sng" dirty="0"/>
              <a:t> et al)</a:t>
            </a:r>
            <a:r>
              <a:rPr lang="en-GB" dirty="0"/>
              <a:t/>
            </a:r>
            <a:br>
              <a:rPr lang="en-GB" dirty="0"/>
            </a:br>
            <a:endParaRPr lang="en-GB" dirty="0"/>
          </a:p>
        </p:txBody>
      </p:sp>
    </p:spTree>
    <p:extLst>
      <p:ext uri="{BB962C8B-B14F-4D97-AF65-F5344CB8AC3E}">
        <p14:creationId xmlns:p14="http://schemas.microsoft.com/office/powerpoint/2010/main" val="84545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Drugs and alcohol</a:t>
            </a:r>
          </a:p>
        </p:txBody>
      </p:sp>
      <p:sp>
        <p:nvSpPr>
          <p:cNvPr id="3" name="Text Placeholder 2"/>
          <p:cNvSpPr>
            <a:spLocks noGrp="1"/>
          </p:cNvSpPr>
          <p:nvPr>
            <p:ph type="body" sz="quarter" idx="12"/>
          </p:nvPr>
        </p:nvSpPr>
        <p:spPr/>
        <p:txBody>
          <a:bodyPr/>
          <a:lstStyle/>
          <a:p>
            <a:r>
              <a:rPr lang="en-GB" dirty="0"/>
              <a:t>What </a:t>
            </a:r>
            <a:r>
              <a:rPr lang="en-GB" dirty="0" smtClean="0"/>
              <a:t>needs </a:t>
            </a:r>
            <a:r>
              <a:rPr lang="en-GB" dirty="0"/>
              <a:t>to change in London?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sp>
        <p:nvSpPr>
          <p:cNvPr id="5" name="Content Placeholder 4"/>
          <p:cNvSpPr>
            <a:spLocks noGrp="1"/>
          </p:cNvSpPr>
          <p:nvPr>
            <p:ph sz="quarter" idx="15"/>
          </p:nvPr>
        </p:nvSpPr>
        <p:spPr>
          <a:xfrm>
            <a:off x="250825" y="1341439"/>
            <a:ext cx="4249167" cy="2231578"/>
          </a:xfrm>
        </p:spPr>
        <p:txBody>
          <a:bodyPr/>
          <a:lstStyle/>
          <a:p>
            <a:r>
              <a:rPr lang="en-GB" i="1" dirty="0"/>
              <a:t>Links to NHS Long Term Plan</a:t>
            </a:r>
          </a:p>
          <a:p>
            <a:pPr marL="285750" indent="-285750">
              <a:buFont typeface="Arial" pitchFamily="34" charset="0"/>
              <a:buChar char="•"/>
            </a:pPr>
            <a:r>
              <a:rPr lang="en-GB" i="1" dirty="0"/>
              <a:t>Alcohol support in hospital features in the NHS LTP</a:t>
            </a:r>
          </a:p>
          <a:p>
            <a:pPr marL="285750" indent="-285750">
              <a:buFont typeface="Arial" pitchFamily="34" charset="0"/>
              <a:buChar char="•"/>
            </a:pPr>
            <a:r>
              <a:rPr lang="en-GB" i="1" dirty="0"/>
              <a:t>Stop smoking services in hospital also feature in LTP</a:t>
            </a:r>
          </a:p>
          <a:p>
            <a:endParaRPr lang="en-GB" i="1" dirty="0"/>
          </a:p>
          <a:p>
            <a:endParaRPr lang="en-GB" dirty="0"/>
          </a:p>
        </p:txBody>
      </p:sp>
      <p:sp>
        <p:nvSpPr>
          <p:cNvPr id="6" name="Content Placeholder 5"/>
          <p:cNvSpPr>
            <a:spLocks noGrp="1"/>
          </p:cNvSpPr>
          <p:nvPr>
            <p:ph sz="quarter" idx="4294967295"/>
          </p:nvPr>
        </p:nvSpPr>
        <p:spPr>
          <a:xfrm>
            <a:off x="4606925" y="836712"/>
            <a:ext cx="4069531" cy="5904656"/>
          </a:xfrm>
          <a:solidFill>
            <a:schemeClr val="tx1">
              <a:lumMod val="20000"/>
              <a:lumOff val="80000"/>
            </a:schemeClr>
          </a:solidFill>
          <a:ln w="38100">
            <a:noFill/>
          </a:ln>
        </p:spPr>
        <p:txBody>
          <a:bodyPr>
            <a:normAutofit fontScale="92500" lnSpcReduction="20000"/>
          </a:bodyPr>
          <a:lstStyle/>
          <a:p>
            <a:pPr marL="285750" indent="-285750">
              <a:buFont typeface="Arial" pitchFamily="34" charset="0"/>
              <a:buChar char="•"/>
            </a:pPr>
            <a:r>
              <a:rPr lang="en-GB" sz="1900" b="1" u="sng" dirty="0">
                <a:solidFill>
                  <a:schemeClr val="tx1"/>
                </a:solidFill>
              </a:rPr>
              <a:t>Recommendations</a:t>
            </a:r>
          </a:p>
          <a:p>
            <a:pPr marL="285750" indent="-285750">
              <a:buFont typeface="Arial" pitchFamily="34" charset="0"/>
              <a:buChar char="•"/>
            </a:pPr>
            <a:r>
              <a:rPr lang="en-GB" sz="1900" dirty="0">
                <a:solidFill>
                  <a:schemeClr val="tx1"/>
                </a:solidFill>
              </a:rPr>
              <a:t>All acute trusts to have an alcohol support team/ward based alcohol advice with link in to community services</a:t>
            </a:r>
          </a:p>
          <a:p>
            <a:pPr marL="285750" indent="-285750">
              <a:buFont typeface="Arial" pitchFamily="34" charset="0"/>
              <a:buChar char="•"/>
            </a:pPr>
            <a:r>
              <a:rPr lang="en-GB" sz="1900" dirty="0">
                <a:solidFill>
                  <a:schemeClr val="tx1"/>
                </a:solidFill>
              </a:rPr>
              <a:t>All addiction services to review the physical health of their clients and ensure GPs have detailed guidance </a:t>
            </a:r>
            <a:r>
              <a:rPr lang="en-GB" sz="1900" dirty="0" smtClean="0">
                <a:solidFill>
                  <a:schemeClr val="tx1"/>
                </a:solidFill>
              </a:rPr>
              <a:t>for the annual physical health check.</a:t>
            </a:r>
          </a:p>
          <a:p>
            <a:pPr marL="285750" indent="-285750">
              <a:buFont typeface="Arial" pitchFamily="34" charset="0"/>
              <a:buChar char="•"/>
            </a:pPr>
            <a:r>
              <a:rPr lang="en-GB" sz="1900" dirty="0" smtClean="0">
                <a:solidFill>
                  <a:schemeClr val="tx1"/>
                </a:solidFill>
              </a:rPr>
              <a:t>Encourage </a:t>
            </a:r>
            <a:r>
              <a:rPr lang="en-GB" sz="1900" dirty="0">
                <a:solidFill>
                  <a:schemeClr val="tx1"/>
                </a:solidFill>
              </a:rPr>
              <a:t>cancer screening via the nurse letter to GPs – joined up care</a:t>
            </a:r>
          </a:p>
          <a:p>
            <a:pPr marL="285750" indent="-285750">
              <a:buFont typeface="Arial" pitchFamily="34" charset="0"/>
              <a:buChar char="•"/>
            </a:pPr>
            <a:r>
              <a:rPr lang="en-GB" sz="1900" dirty="0">
                <a:solidFill>
                  <a:schemeClr val="tx1"/>
                </a:solidFill>
              </a:rPr>
              <a:t>All addiction clients to be offered stop smoking to prevent oral and lung cancer</a:t>
            </a:r>
          </a:p>
          <a:p>
            <a:pPr marL="285750" indent="-285750">
              <a:buFont typeface="Arial" pitchFamily="34" charset="0"/>
              <a:buChar char="•"/>
            </a:pPr>
            <a:r>
              <a:rPr lang="en-GB" sz="1900" dirty="0">
                <a:solidFill>
                  <a:schemeClr val="tx1"/>
                </a:solidFill>
              </a:rPr>
              <a:t>Provide joined up Gastroenterology/addiction services to prevent detect, and treat cancers related to alcohol or intravenous drug use.  Roll out liver USS for all substance misuse patients to pick up early liver disease</a:t>
            </a:r>
          </a:p>
          <a:p>
            <a:endParaRPr lang="en-GB" dirty="0"/>
          </a:p>
        </p:txBody>
      </p:sp>
      <p:sp>
        <p:nvSpPr>
          <p:cNvPr id="7" name="Rectangle 6"/>
          <p:cNvSpPr/>
          <p:nvPr/>
        </p:nvSpPr>
        <p:spPr>
          <a:xfrm>
            <a:off x="251520" y="3933056"/>
            <a:ext cx="3888432" cy="2585323"/>
          </a:xfrm>
          <a:prstGeom prst="rect">
            <a:avLst/>
          </a:prstGeom>
          <a:solidFill>
            <a:schemeClr val="bg2"/>
          </a:solidFill>
        </p:spPr>
        <p:txBody>
          <a:bodyPr wrap="square">
            <a:spAutoFit/>
          </a:bodyPr>
          <a:lstStyle/>
          <a:p>
            <a:r>
              <a:rPr lang="en-GB" b="1" u="sng" dirty="0"/>
              <a:t>Can we learn from other techniques in addiction services? </a:t>
            </a:r>
          </a:p>
          <a:p>
            <a:pPr marL="285750" indent="-285750">
              <a:buFont typeface="Arial" pitchFamily="34" charset="0"/>
              <a:buChar char="•"/>
            </a:pPr>
            <a:r>
              <a:rPr lang="en-GB" dirty="0"/>
              <a:t>having particular services close to where people live (supervised consumption and needle exchange</a:t>
            </a:r>
            <a:r>
              <a:rPr lang="en-GB" dirty="0" smtClean="0"/>
              <a:t>)</a:t>
            </a:r>
            <a:endParaRPr lang="en-GB" dirty="0"/>
          </a:p>
          <a:p>
            <a:pPr marL="285750" indent="-285750">
              <a:buFont typeface="Arial" pitchFamily="34" charset="0"/>
              <a:buChar char="•"/>
            </a:pPr>
            <a:r>
              <a:rPr lang="en-GB" dirty="0"/>
              <a:t>using financial incentives to encourage people to come to psychological services</a:t>
            </a:r>
          </a:p>
        </p:txBody>
      </p:sp>
    </p:spTree>
    <p:extLst>
      <p:ext uri="{BB962C8B-B14F-4D97-AF65-F5344CB8AC3E}">
        <p14:creationId xmlns:p14="http://schemas.microsoft.com/office/powerpoint/2010/main" val="153184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Severe mental  illness (SMI) and cancer</a:t>
            </a:r>
            <a:endParaRPr lang="en-GB" dirty="0"/>
          </a:p>
        </p:txBody>
      </p:sp>
      <p:sp>
        <p:nvSpPr>
          <p:cNvPr id="3" name="Text Placeholder 2"/>
          <p:cNvSpPr>
            <a:spLocks noGrp="1"/>
          </p:cNvSpPr>
          <p:nvPr>
            <p:ph type="body" sz="quarter" idx="12"/>
          </p:nvPr>
        </p:nvSpPr>
        <p:spPr/>
        <p:txBody>
          <a:bodyPr/>
          <a:lstStyle/>
          <a:p>
            <a:r>
              <a:rPr lang="en-GB" dirty="0"/>
              <a:t>What are the cancer issues?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24</a:t>
            </a:fld>
            <a:endParaRPr lang="en-GB" dirty="0"/>
          </a:p>
        </p:txBody>
      </p:sp>
      <p:sp>
        <p:nvSpPr>
          <p:cNvPr id="5" name="Content Placeholder 4"/>
          <p:cNvSpPr>
            <a:spLocks noGrp="1"/>
          </p:cNvSpPr>
          <p:nvPr>
            <p:ph sz="quarter" idx="15"/>
          </p:nvPr>
        </p:nvSpPr>
        <p:spPr>
          <a:xfrm>
            <a:off x="250825" y="1341438"/>
            <a:ext cx="4393183" cy="4967287"/>
          </a:xfrm>
        </p:spPr>
        <p:txBody>
          <a:bodyPr>
            <a:normAutofit fontScale="85000" lnSpcReduction="10000"/>
          </a:bodyPr>
          <a:lstStyle/>
          <a:p>
            <a:r>
              <a:rPr lang="en-GB" b="1" u="sng" dirty="0"/>
              <a:t>Higher risk of cancer with SMI</a:t>
            </a:r>
          </a:p>
          <a:p>
            <a:r>
              <a:rPr lang="en-GB" dirty="0"/>
              <a:t>People with SMI (most commonly schizophrenia and bipolar disorder) at greater risk of poor physical health (NHS LTP 2019)</a:t>
            </a:r>
          </a:p>
          <a:p>
            <a:r>
              <a:rPr lang="en-GB" dirty="0">
                <a:solidFill>
                  <a:schemeClr val="tx1"/>
                </a:solidFill>
              </a:rPr>
              <a:t>Higher obesity, high levels dual diagnosis (self medicating with alcohol/drugs 75% of SMI), smoking (50% in inpatients)</a:t>
            </a:r>
          </a:p>
          <a:p>
            <a:r>
              <a:rPr lang="en-GB" dirty="0"/>
              <a:t>People in contact with mental health services 30% more likely to die from cancer than rest of population  (Clifton et al) </a:t>
            </a:r>
            <a:r>
              <a:rPr lang="en-GB" dirty="0">
                <a:hlinkClick r:id="rId3"/>
              </a:rPr>
              <a:t>https://www.ncbi.nlm.nih.gov/pubmed/27405348</a:t>
            </a:r>
            <a:endParaRPr lang="en-GB" dirty="0"/>
          </a:p>
          <a:p>
            <a:r>
              <a:rPr lang="en-GB" b="1" u="sng" dirty="0">
                <a:solidFill>
                  <a:schemeClr val="tx1"/>
                </a:solidFill>
              </a:rPr>
              <a:t>Lower screening coverage</a:t>
            </a:r>
          </a:p>
          <a:p>
            <a:r>
              <a:rPr lang="en-GB" dirty="0" err="1"/>
              <a:t>Woodhead</a:t>
            </a:r>
            <a:r>
              <a:rPr lang="en-GB" dirty="0"/>
              <a:t> et al 2016 – lower odds ratio for </a:t>
            </a:r>
            <a:r>
              <a:rPr lang="en-GB" dirty="0" smtClean="0"/>
              <a:t>attending women’s </a:t>
            </a:r>
            <a:r>
              <a:rPr lang="en-GB" dirty="0"/>
              <a:t>breast and cervical screening, especially related to schizophrenia, depot medication and severity of illness OR 0.45-0.59 </a:t>
            </a:r>
            <a:r>
              <a:rPr lang="en-GB" dirty="0">
                <a:hlinkClick r:id="rId4"/>
              </a:rPr>
              <a:t>https://www.ncbi.nlm.nih.gov/pubmed/27769213</a:t>
            </a:r>
            <a:endParaRPr lang="en-GB" dirty="0"/>
          </a:p>
          <a:p>
            <a:endParaRPr lang="en-GB" dirty="0">
              <a:solidFill>
                <a:srgbClr val="FF0000"/>
              </a:solidFill>
            </a:endParaRPr>
          </a:p>
          <a:p>
            <a:endParaRPr lang="en-GB" dirty="0">
              <a:solidFill>
                <a:srgbClr val="FF0000"/>
              </a:solidFill>
            </a:endParaRPr>
          </a:p>
        </p:txBody>
      </p:sp>
      <p:sp>
        <p:nvSpPr>
          <p:cNvPr id="6" name="Content Placeholder 5"/>
          <p:cNvSpPr>
            <a:spLocks noGrp="1"/>
          </p:cNvSpPr>
          <p:nvPr>
            <p:ph sz="quarter" idx="4294967295"/>
          </p:nvPr>
        </p:nvSpPr>
        <p:spPr>
          <a:xfrm>
            <a:off x="4788024" y="836713"/>
            <a:ext cx="4104456" cy="5616476"/>
          </a:xfrm>
        </p:spPr>
        <p:txBody>
          <a:bodyPr>
            <a:normAutofit/>
          </a:bodyPr>
          <a:lstStyle/>
          <a:p>
            <a:r>
              <a:rPr lang="en-GB" sz="2000" b="1" u="sng" dirty="0"/>
              <a:t>Difficulty coping with cancer treatment </a:t>
            </a:r>
            <a:r>
              <a:rPr lang="en-GB" sz="2000" dirty="0"/>
              <a:t>– (Howard et </a:t>
            </a:r>
            <a:r>
              <a:rPr lang="en-GB" sz="2000" dirty="0" smtClean="0"/>
              <a:t>al, 2010) </a:t>
            </a:r>
            <a:r>
              <a:rPr lang="en-GB" sz="2000" dirty="0">
                <a:hlinkClick r:id="rId5"/>
              </a:rPr>
              <a:t>https://www.thelancet.com/journals/lanonc/article/PIIS1470-2045(10)70085-1/fulltext</a:t>
            </a:r>
            <a:endParaRPr lang="en-GB" sz="2000" dirty="0"/>
          </a:p>
          <a:p>
            <a:r>
              <a:rPr lang="en-GB" sz="2000" b="1" u="sng" dirty="0"/>
              <a:t>Poorer outcomes for cancer  if people are a user of psychiatric  services</a:t>
            </a:r>
            <a:r>
              <a:rPr lang="en-GB" sz="2000" dirty="0"/>
              <a:t> before their diagnosis – reasons could be biological/stress mechanisms, or that patients received sub standard care (</a:t>
            </a:r>
            <a:r>
              <a:rPr lang="en-GB" sz="2000" dirty="0" err="1"/>
              <a:t>Klaassen</a:t>
            </a:r>
            <a:r>
              <a:rPr lang="en-GB" sz="2000" dirty="0"/>
              <a:t> et al 2019)</a:t>
            </a:r>
          </a:p>
          <a:p>
            <a:r>
              <a:rPr lang="en-GB" sz="2000" b="1" u="sng" dirty="0"/>
              <a:t>Worse cancer outcomes in breast cancer </a:t>
            </a:r>
            <a:r>
              <a:rPr lang="en-GB" sz="2000" dirty="0"/>
              <a:t>for women with bipolar disorder or depression (</a:t>
            </a:r>
            <a:r>
              <a:rPr lang="en-GB" sz="2000" dirty="0" err="1"/>
              <a:t>Kanani</a:t>
            </a:r>
            <a:r>
              <a:rPr lang="en-GB" sz="2000" dirty="0"/>
              <a:t> et al 2016)</a:t>
            </a:r>
          </a:p>
          <a:p>
            <a:endParaRPr lang="en-GB" dirty="0"/>
          </a:p>
          <a:p>
            <a:endParaRPr lang="en-GB" dirty="0"/>
          </a:p>
          <a:p>
            <a:endParaRPr lang="en-GB" dirty="0"/>
          </a:p>
        </p:txBody>
      </p:sp>
    </p:spTree>
    <p:extLst>
      <p:ext uri="{BB962C8B-B14F-4D97-AF65-F5344CB8AC3E}">
        <p14:creationId xmlns:p14="http://schemas.microsoft.com/office/powerpoint/2010/main" val="131591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3999" cy="503783"/>
          </a:xfrm>
        </p:spPr>
        <p:txBody>
          <a:bodyPr/>
          <a:lstStyle/>
          <a:p>
            <a:r>
              <a:rPr lang="en-GB" dirty="0"/>
              <a:t>Annual physical health checks for people </a:t>
            </a:r>
            <a:r>
              <a:rPr lang="en-GB" dirty="0" smtClean="0"/>
              <a:t>with SMI</a:t>
            </a:r>
            <a:endParaRPr lang="en-GB" dirty="0"/>
          </a:p>
        </p:txBody>
      </p:sp>
      <p:sp>
        <p:nvSpPr>
          <p:cNvPr id="3" name="Text Placeholder 2"/>
          <p:cNvSpPr>
            <a:spLocks noGrp="1"/>
          </p:cNvSpPr>
          <p:nvPr>
            <p:ph type="body" sz="quarter" idx="12"/>
          </p:nvPr>
        </p:nvSpPr>
        <p:spPr>
          <a:xfrm>
            <a:off x="250825" y="836712"/>
            <a:ext cx="8642350" cy="576064"/>
          </a:xfrm>
        </p:spPr>
        <p:txBody>
          <a:bodyPr>
            <a:normAutofit fontScale="92500" lnSpcReduction="10000"/>
          </a:bodyPr>
          <a:lstStyle/>
          <a:p>
            <a:r>
              <a:rPr lang="en-GB" dirty="0"/>
              <a:t>Focus on cardiovascular disease (CVD) and risk factors like smoking/alcohol, but no mention of cancer in the checks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25</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1683539408"/>
              </p:ext>
            </p:extLst>
          </p:nvPr>
        </p:nvGraphicFramePr>
        <p:xfrm>
          <a:off x="250824" y="1341438"/>
          <a:ext cx="8893175"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1520" y="6453336"/>
            <a:ext cx="8280920" cy="28803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Best in Hounslow, worst in Croydon</a:t>
            </a:r>
          </a:p>
        </p:txBody>
      </p:sp>
    </p:spTree>
    <p:extLst>
      <p:ext uri="{BB962C8B-B14F-4D97-AF65-F5344CB8AC3E}">
        <p14:creationId xmlns:p14="http://schemas.microsoft.com/office/powerpoint/2010/main" val="217254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a:t>
            </a:r>
            <a:r>
              <a:rPr lang="en-GB" dirty="0" smtClean="0"/>
              <a:t>health services</a:t>
            </a:r>
            <a:endParaRPr lang="en-GB" dirty="0"/>
          </a:p>
        </p:txBody>
      </p:sp>
      <p:sp>
        <p:nvSpPr>
          <p:cNvPr id="3" name="Text Placeholder 2"/>
          <p:cNvSpPr>
            <a:spLocks noGrp="1"/>
          </p:cNvSpPr>
          <p:nvPr>
            <p:ph type="body" sz="quarter" idx="12"/>
          </p:nvPr>
        </p:nvSpPr>
        <p:spPr/>
        <p:txBody>
          <a:bodyPr/>
          <a:lstStyle/>
          <a:p>
            <a:r>
              <a:rPr lang="en-GB" dirty="0"/>
              <a:t>Case studies from South London and the </a:t>
            </a:r>
            <a:r>
              <a:rPr lang="en-GB" dirty="0" err="1"/>
              <a:t>Maudsley</a:t>
            </a:r>
            <a:r>
              <a:rPr lang="en-GB" dirty="0"/>
              <a:t> (SLAM)</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26</a:t>
            </a:fld>
            <a:endParaRPr lang="en-GB" dirty="0"/>
          </a:p>
        </p:txBody>
      </p:sp>
      <p:sp>
        <p:nvSpPr>
          <p:cNvPr id="5" name="Content Placeholder 4"/>
          <p:cNvSpPr>
            <a:spLocks noGrp="1"/>
          </p:cNvSpPr>
          <p:nvPr>
            <p:ph sz="quarter" idx="15"/>
          </p:nvPr>
        </p:nvSpPr>
        <p:spPr/>
        <p:txBody>
          <a:bodyPr>
            <a:normAutofit/>
          </a:bodyPr>
          <a:lstStyle/>
          <a:p>
            <a:r>
              <a:rPr lang="en-GB" b="1" u="sng" dirty="0"/>
              <a:t>Respiratory team specialist in reach</a:t>
            </a:r>
          </a:p>
          <a:p>
            <a:r>
              <a:rPr lang="en-GB" dirty="0"/>
              <a:t>Excellent focus on physical health King’s in reach respiratory specialist expertise for MH patients, 81% of whom smoke</a:t>
            </a:r>
          </a:p>
          <a:p>
            <a:r>
              <a:rPr lang="en-GB" b="1" u="sng" dirty="0"/>
              <a:t>Public Health strategy which includes cancer</a:t>
            </a:r>
          </a:p>
          <a:p>
            <a:r>
              <a:rPr lang="en-GB" dirty="0"/>
              <a:t>SLAM has a public health strategy with four clear areas of focus:  one of which is cancer, which is explicitly included.  The work to improve physical health around cancer has a clear basis:  12% of SLAM patients died of cancer, and of those people, 21% died of cancer of the digestive organs (highest proportion).</a:t>
            </a:r>
          </a:p>
          <a:p>
            <a:r>
              <a:rPr lang="en-GB" dirty="0"/>
              <a:t>For </a:t>
            </a:r>
            <a:r>
              <a:rPr lang="en-GB" b="1" u="sng" dirty="0"/>
              <a:t>cancer </a:t>
            </a:r>
            <a:r>
              <a:rPr lang="en-GB" dirty="0"/>
              <a:t>– the ways SLAM will prevent  it, and ensure good care are as follows:  focus on alcohol, blood borne virus (BBV) and vaccinations for Hepatitis  B, screening.  Importantly, they commit to having </a:t>
            </a:r>
            <a:r>
              <a:rPr lang="en-GB" b="1" dirty="0"/>
              <a:t>in house cancer screening </a:t>
            </a:r>
            <a:r>
              <a:rPr lang="en-GB" dirty="0"/>
              <a:t>for people who can’t get out to primary care for their screens e.g. cervical screening</a:t>
            </a:r>
          </a:p>
          <a:p>
            <a:r>
              <a:rPr lang="en-GB" dirty="0"/>
              <a:t>Ref </a:t>
            </a:r>
            <a:r>
              <a:rPr lang="en-GB" dirty="0">
                <a:hlinkClick r:id="rId3"/>
              </a:rPr>
              <a:t>https://www.kingshealthpartners.org/our-work/mind-and-body/our-projects/physical-healthcare-in-severe-mental-illness</a:t>
            </a:r>
            <a:r>
              <a:rPr lang="en-GB" dirty="0"/>
              <a:t> and below</a:t>
            </a:r>
          </a:p>
        </p:txBody>
      </p:sp>
    </p:spTree>
    <p:extLst>
      <p:ext uri="{BB962C8B-B14F-4D97-AF65-F5344CB8AC3E}">
        <p14:creationId xmlns:p14="http://schemas.microsoft.com/office/powerpoint/2010/main" val="149657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health</a:t>
            </a:r>
          </a:p>
        </p:txBody>
      </p:sp>
      <p:sp>
        <p:nvSpPr>
          <p:cNvPr id="3" name="Text Placeholder 2"/>
          <p:cNvSpPr>
            <a:spLocks noGrp="1"/>
          </p:cNvSpPr>
          <p:nvPr>
            <p:ph type="body" sz="quarter" idx="12"/>
          </p:nvPr>
        </p:nvSpPr>
        <p:spPr/>
        <p:txBody>
          <a:bodyPr/>
          <a:lstStyle/>
          <a:p>
            <a:r>
              <a:rPr lang="en-GB" dirty="0"/>
              <a:t>What needs to change in London?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27</a:t>
            </a:fld>
            <a:endParaRPr lang="en-GB" dirty="0"/>
          </a:p>
        </p:txBody>
      </p:sp>
      <p:sp>
        <p:nvSpPr>
          <p:cNvPr id="5" name="Content Placeholder 4"/>
          <p:cNvSpPr>
            <a:spLocks noGrp="1"/>
          </p:cNvSpPr>
          <p:nvPr>
            <p:ph sz="quarter" idx="15"/>
          </p:nvPr>
        </p:nvSpPr>
        <p:spPr>
          <a:xfrm>
            <a:off x="250825" y="1341438"/>
            <a:ext cx="4033143" cy="4967287"/>
          </a:xfrm>
        </p:spPr>
        <p:txBody>
          <a:bodyPr>
            <a:normAutofit fontScale="92500"/>
          </a:bodyPr>
          <a:lstStyle/>
          <a:p>
            <a:r>
              <a:rPr lang="en-GB" i="1" dirty="0"/>
              <a:t>Links to NHS Long term plan:</a:t>
            </a:r>
          </a:p>
          <a:p>
            <a:r>
              <a:rPr lang="en-GB" i="1" dirty="0"/>
              <a:t>The refreshed health check referred to in the LTP has several components – the checks relevant for cancer are:  weight, smoking, alcohol</a:t>
            </a:r>
          </a:p>
          <a:p>
            <a:r>
              <a:rPr lang="en-GB" i="1" dirty="0"/>
              <a:t>Currently London’s 2018-19 performance is 29% having their annual heath check (good opportunity for physical health checks):  more focussed on CVD.  From 19-20 will be </a:t>
            </a:r>
            <a:r>
              <a:rPr lang="en-GB" i="1" dirty="0" smtClean="0"/>
              <a:t>health checks in acute </a:t>
            </a:r>
            <a:r>
              <a:rPr lang="en-GB" i="1" dirty="0"/>
              <a:t>and MH trusts as well as </a:t>
            </a:r>
            <a:r>
              <a:rPr lang="en-GB" i="1" dirty="0" smtClean="0"/>
              <a:t>in primary </a:t>
            </a:r>
            <a:r>
              <a:rPr lang="en-GB" i="1" dirty="0"/>
              <a:t>care for MH patients with SMI.  Great variation between CCGs.</a:t>
            </a:r>
          </a:p>
          <a:p>
            <a:r>
              <a:rPr lang="en-GB" i="1" dirty="0"/>
              <a:t>By 2020-21, NHS will ensure increase in MH clients having their physical health needs met by having yearly health checks</a:t>
            </a:r>
          </a:p>
          <a:p>
            <a:endParaRPr lang="en-GB" dirty="0"/>
          </a:p>
        </p:txBody>
      </p:sp>
      <p:sp>
        <p:nvSpPr>
          <p:cNvPr id="6" name="Content Placeholder 5"/>
          <p:cNvSpPr>
            <a:spLocks noGrp="1"/>
          </p:cNvSpPr>
          <p:nvPr>
            <p:ph sz="quarter" idx="4294967295"/>
          </p:nvPr>
        </p:nvSpPr>
        <p:spPr>
          <a:xfrm>
            <a:off x="4822825" y="1341438"/>
            <a:ext cx="3997647" cy="3743746"/>
          </a:xfrm>
          <a:solidFill>
            <a:schemeClr val="tx1">
              <a:lumMod val="20000"/>
              <a:lumOff val="80000"/>
            </a:schemeClr>
          </a:solidFill>
          <a:ln w="57150">
            <a:noFill/>
          </a:ln>
        </p:spPr>
        <p:txBody>
          <a:bodyPr>
            <a:normAutofit lnSpcReduction="10000"/>
          </a:bodyPr>
          <a:lstStyle/>
          <a:p>
            <a:r>
              <a:rPr lang="en-GB" b="1" u="sng" dirty="0">
                <a:solidFill>
                  <a:schemeClr val="tx1"/>
                </a:solidFill>
              </a:rPr>
              <a:t>Recommendations (In line with SLAM)</a:t>
            </a:r>
          </a:p>
          <a:p>
            <a:pPr marL="285750" indent="-285750">
              <a:buFont typeface="Arial" pitchFamily="34" charset="0"/>
              <a:buChar char="•"/>
            </a:pPr>
            <a:r>
              <a:rPr lang="en-GB" dirty="0">
                <a:solidFill>
                  <a:schemeClr val="tx1"/>
                </a:solidFill>
              </a:rPr>
              <a:t>Provide alcohol support for MH clients (dual diagnosis is very common)</a:t>
            </a:r>
          </a:p>
          <a:p>
            <a:pPr marL="285750" indent="-285750">
              <a:buFont typeface="Arial" pitchFamily="34" charset="0"/>
              <a:buChar char="•"/>
            </a:pPr>
            <a:r>
              <a:rPr lang="en-GB" dirty="0">
                <a:solidFill>
                  <a:schemeClr val="tx1"/>
                </a:solidFill>
              </a:rPr>
              <a:t>Ensure MH clients have their Hep B </a:t>
            </a:r>
            <a:r>
              <a:rPr lang="en-GB" dirty="0" smtClean="0">
                <a:solidFill>
                  <a:schemeClr val="tx1"/>
                </a:solidFill>
              </a:rPr>
              <a:t>vaccinations, and </a:t>
            </a:r>
            <a:r>
              <a:rPr lang="en-GB" dirty="0">
                <a:solidFill>
                  <a:schemeClr val="tx1"/>
                </a:solidFill>
              </a:rPr>
              <a:t>harm minimisation support</a:t>
            </a:r>
          </a:p>
          <a:p>
            <a:pPr marL="285750" indent="-285750">
              <a:buFont typeface="Arial" pitchFamily="34" charset="0"/>
              <a:buChar char="•"/>
            </a:pPr>
            <a:r>
              <a:rPr lang="en-GB" dirty="0">
                <a:solidFill>
                  <a:schemeClr val="tx1"/>
                </a:solidFill>
              </a:rPr>
              <a:t>Include cancer screening on the annual physical health checks for MH whether in primary or secondary care</a:t>
            </a:r>
          </a:p>
          <a:p>
            <a:pPr marL="285750" indent="-285750">
              <a:buFont typeface="Arial" pitchFamily="34" charset="0"/>
              <a:buChar char="•"/>
            </a:pPr>
            <a:endParaRPr lang="en-GB" dirty="0">
              <a:solidFill>
                <a:schemeClr val="tx1"/>
              </a:solidFill>
            </a:endParaRPr>
          </a:p>
        </p:txBody>
      </p:sp>
    </p:spTree>
    <p:extLst>
      <p:ext uri="{BB962C8B-B14F-4D97-AF65-F5344CB8AC3E}">
        <p14:creationId xmlns:p14="http://schemas.microsoft.com/office/powerpoint/2010/main" val="1460379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t>
            </a:r>
            <a:r>
              <a:rPr lang="en-GB" dirty="0" smtClean="0"/>
              <a:t>disability (LD)</a:t>
            </a:r>
            <a:endParaRPr lang="en-GB" dirty="0"/>
          </a:p>
        </p:txBody>
      </p:sp>
      <p:sp>
        <p:nvSpPr>
          <p:cNvPr id="3" name="Text Placeholder 2"/>
          <p:cNvSpPr>
            <a:spLocks noGrp="1"/>
          </p:cNvSpPr>
          <p:nvPr>
            <p:ph type="body" sz="quarter" idx="12"/>
          </p:nvPr>
        </p:nvSpPr>
        <p:spPr/>
        <p:txBody>
          <a:bodyPr/>
          <a:lstStyle/>
          <a:p>
            <a:r>
              <a:rPr lang="en-GB" dirty="0"/>
              <a:t>What are the cancer issues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28</a:t>
            </a:fld>
            <a:endParaRPr lang="en-GB" dirty="0"/>
          </a:p>
        </p:txBody>
      </p:sp>
      <p:sp>
        <p:nvSpPr>
          <p:cNvPr id="5" name="Content Placeholder 4"/>
          <p:cNvSpPr>
            <a:spLocks noGrp="1"/>
          </p:cNvSpPr>
          <p:nvPr>
            <p:ph sz="quarter" idx="15"/>
          </p:nvPr>
        </p:nvSpPr>
        <p:spPr/>
        <p:txBody>
          <a:bodyPr>
            <a:normAutofit fontScale="92500" lnSpcReduction="10000"/>
          </a:bodyPr>
          <a:lstStyle/>
          <a:p>
            <a:r>
              <a:rPr lang="en-GB" dirty="0"/>
              <a:t>People with LD have </a:t>
            </a:r>
            <a:r>
              <a:rPr lang="en-GB" b="1" dirty="0"/>
              <a:t>poorer access to healthcare</a:t>
            </a:r>
            <a:r>
              <a:rPr lang="en-GB" dirty="0"/>
              <a:t> (NHS LTP 2019) – difficulty communicating physical health needs.  Annual health check requirement came in from 2006 but  there is poor coverage nationally.</a:t>
            </a:r>
          </a:p>
          <a:p>
            <a:r>
              <a:rPr lang="en-GB" b="1" u="sng" dirty="0"/>
              <a:t>BREAST </a:t>
            </a:r>
            <a:r>
              <a:rPr lang="en-GB" dirty="0"/>
              <a:t>screening for eligible female patients has decreased across all age groups in both patients with and without a learning disability. However, females aged 65 to 69 with a learning disability saw the </a:t>
            </a:r>
            <a:r>
              <a:rPr lang="en-GB" b="1" dirty="0"/>
              <a:t>largest decrease</a:t>
            </a:r>
            <a:r>
              <a:rPr lang="en-GB" dirty="0"/>
              <a:t>, from 54.6% from 1 April 2014 to 31 March 2015 down to 52.3% from 1 April 2015 to 31 March 2016.</a:t>
            </a:r>
          </a:p>
          <a:p>
            <a:r>
              <a:rPr lang="en-GB" b="1" u="sng" dirty="0"/>
              <a:t>Poor coding</a:t>
            </a:r>
            <a:r>
              <a:rPr lang="en-GB" dirty="0"/>
              <a:t>:  it is likely that 30% of LD not coded as such therefore underreporting and not invited for screening.    Even if 75% attend who are invited, this is only 75% of those coded as LD. </a:t>
            </a:r>
          </a:p>
          <a:p>
            <a:r>
              <a:rPr lang="en-GB" b="1" u="sng" dirty="0"/>
              <a:t>Annual LD health check </a:t>
            </a:r>
            <a:r>
              <a:rPr lang="en-GB" dirty="0"/>
              <a:t>- £140 remuneration but not QOF so no quality / performance incentive…does not reflect the work involved (many pages to fill in very lengthy exercise devised by the RCGP - could it be simplified?)</a:t>
            </a:r>
          </a:p>
          <a:p>
            <a:r>
              <a:rPr lang="en-GB" b="1" u="sng" dirty="0"/>
              <a:t>Lots of barriers in </a:t>
            </a:r>
            <a:r>
              <a:rPr lang="en-GB" b="1" u="sng" dirty="0" smtClean="0"/>
              <a:t>secondary </a:t>
            </a:r>
            <a:r>
              <a:rPr lang="en-GB" b="1" u="sng" dirty="0"/>
              <a:t>care </a:t>
            </a:r>
            <a:r>
              <a:rPr lang="en-GB" dirty="0"/>
              <a:t>– lack simple and reasonable adjustments </a:t>
            </a:r>
          </a:p>
          <a:p>
            <a:r>
              <a:rPr lang="en-GB" b="1" u="sng" dirty="0"/>
              <a:t>People in residential homes </a:t>
            </a:r>
            <a:r>
              <a:rPr lang="en-GB" dirty="0"/>
              <a:t>are even more isolated and often travel to their screen with a HCA who doesn't know them and doesn't know what their normal state is - so little understanding.</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6501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disabilities mortality review (</a:t>
            </a:r>
            <a:r>
              <a:rPr lang="en-GB" dirty="0" err="1"/>
              <a:t>LeDeR</a:t>
            </a:r>
            <a:r>
              <a:rPr lang="en-GB" dirty="0"/>
              <a:t>) </a:t>
            </a:r>
          </a:p>
        </p:txBody>
      </p:sp>
      <p:sp>
        <p:nvSpPr>
          <p:cNvPr id="3" name="Text Placeholder 2"/>
          <p:cNvSpPr>
            <a:spLocks noGrp="1"/>
          </p:cNvSpPr>
          <p:nvPr>
            <p:ph type="body" sz="quarter" idx="12"/>
          </p:nvPr>
        </p:nvSpPr>
        <p:spPr/>
        <p:txBody>
          <a:bodyPr/>
          <a:lstStyle/>
          <a:p>
            <a:r>
              <a:rPr lang="en-GB" dirty="0"/>
              <a:t>Randle &amp; </a:t>
            </a:r>
            <a:r>
              <a:rPr lang="en-GB" dirty="0" err="1"/>
              <a:t>Tunmore</a:t>
            </a:r>
            <a:r>
              <a:rPr lang="en-GB" dirty="0"/>
              <a:t> 2019</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29</a:t>
            </a:fld>
            <a:endParaRPr lang="en-GB" dirty="0"/>
          </a:p>
        </p:txBody>
      </p:sp>
      <p:sp>
        <p:nvSpPr>
          <p:cNvPr id="5" name="Content Placeholder 4"/>
          <p:cNvSpPr>
            <a:spLocks noGrp="1"/>
          </p:cNvSpPr>
          <p:nvPr>
            <p:ph sz="quarter" idx="15"/>
          </p:nvPr>
        </p:nvSpPr>
        <p:spPr>
          <a:xfrm>
            <a:off x="250825" y="1052736"/>
            <a:ext cx="8642350" cy="5544616"/>
          </a:xfrm>
        </p:spPr>
        <p:txBody>
          <a:bodyPr>
            <a:normAutofit lnSpcReduction="10000"/>
          </a:bodyPr>
          <a:lstStyle/>
          <a:p>
            <a:r>
              <a:rPr lang="en-GB" dirty="0"/>
              <a:t>Issues at all stages of cancer prevention, screening, treatment and palliative care.</a:t>
            </a:r>
          </a:p>
          <a:p>
            <a:r>
              <a:rPr lang="en-GB" dirty="0"/>
              <a:t>Out of 826 deaths examined, 105 were due to cancer.  Of the 105 cancer deaths, 38 were either colorectal or upper GI;</a:t>
            </a:r>
          </a:p>
          <a:p>
            <a:r>
              <a:rPr lang="en-GB" b="1" u="sng" dirty="0"/>
              <a:t>Key issues</a:t>
            </a:r>
          </a:p>
          <a:p>
            <a:r>
              <a:rPr lang="en-GB" dirty="0"/>
              <a:t>Difficulty with the annual checks, missing opportunities to pick up risk factors or cancer</a:t>
            </a:r>
          </a:p>
          <a:p>
            <a:r>
              <a:rPr lang="en-GB" dirty="0"/>
              <a:t>Diagnostic overshadowing – not recognising cancer ‘flags’ like weight loss and difficulty swallowing (dysphagia) – attributing everything to the LD</a:t>
            </a:r>
          </a:p>
          <a:p>
            <a:r>
              <a:rPr lang="en-GB" dirty="0"/>
              <a:t>Lack of flexibility with screening – i.e. finding practical ways to administer screening for people with different needs/abilities (e.g. stool collection aids)</a:t>
            </a:r>
          </a:p>
          <a:p>
            <a:r>
              <a:rPr lang="en-GB" dirty="0"/>
              <a:t>Referrals – could add a ‘reasonable adjustments’ section to 2WW forms so that hospitals prepared when investigations planned</a:t>
            </a:r>
          </a:p>
          <a:p>
            <a:r>
              <a:rPr lang="en-GB" dirty="0"/>
              <a:t>Passivity in terms of ‘failed’ investigations e.g. when can’t complete bowel preparations, no use of alternatives</a:t>
            </a:r>
          </a:p>
          <a:p>
            <a:r>
              <a:rPr lang="en-GB" dirty="0"/>
              <a:t>Not keeping relatives or carers  up to date with patients care, resulting in poorer outcomes </a:t>
            </a:r>
          </a:p>
        </p:txBody>
      </p:sp>
    </p:spTree>
    <p:extLst>
      <p:ext uri="{BB962C8B-B14F-4D97-AF65-F5344CB8AC3E}">
        <p14:creationId xmlns:p14="http://schemas.microsoft.com/office/powerpoint/2010/main" val="332715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40" y="314569"/>
            <a:ext cx="8642350" cy="810176"/>
          </a:xfrm>
        </p:spPr>
        <p:txBody>
          <a:bodyPr/>
          <a:lstStyle/>
          <a:p>
            <a:r>
              <a:rPr lang="en-GB" sz="2200" dirty="0"/>
              <a:t>Developing a strategy to reduce inequalities in cancer care and outcomes in London and West Essex</a:t>
            </a:r>
            <a:r>
              <a:rPr lang="en-GB" dirty="0"/>
              <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a:t>
            </a:fld>
            <a:endParaRPr lang="en-GB" dirty="0"/>
          </a:p>
        </p:txBody>
      </p:sp>
      <p:sp>
        <p:nvSpPr>
          <p:cNvPr id="6" name="Content Placeholder 5">
            <a:extLst>
              <a:ext uri="{FF2B5EF4-FFF2-40B4-BE49-F238E27FC236}">
                <a16:creationId xmlns="" xmlns:a16="http://schemas.microsoft.com/office/drawing/2014/main" id="{90B9B4B5-9AAE-464C-B29F-89398F61991A}"/>
              </a:ext>
            </a:extLst>
          </p:cNvPr>
          <p:cNvSpPr>
            <a:spLocks noGrp="1"/>
          </p:cNvSpPr>
          <p:nvPr>
            <p:ph sz="quarter" idx="15"/>
          </p:nvPr>
        </p:nvSpPr>
        <p:spPr>
          <a:xfrm>
            <a:off x="250824" y="980728"/>
            <a:ext cx="8497639" cy="5475409"/>
          </a:xfrm>
        </p:spPr>
        <p:txBody>
          <a:bodyPr/>
          <a:lstStyle/>
          <a:p>
            <a:pPr algn="just">
              <a:defRPr/>
            </a:pPr>
            <a:endParaRPr lang="en-GB" dirty="0"/>
          </a:p>
          <a:p>
            <a:pPr algn="just">
              <a:defRPr/>
            </a:pPr>
            <a:endParaRPr lang="en-GB" dirty="0"/>
          </a:p>
          <a:p>
            <a:pPr algn="just">
              <a:defRPr/>
            </a:pPr>
            <a:endParaRPr lang="en-GB" dirty="0"/>
          </a:p>
          <a:p>
            <a:endParaRPr lang="en-GB" dirty="0"/>
          </a:p>
        </p:txBody>
      </p:sp>
      <p:sp>
        <p:nvSpPr>
          <p:cNvPr id="3" name="TextBox 2">
            <a:extLst>
              <a:ext uri="{FF2B5EF4-FFF2-40B4-BE49-F238E27FC236}">
                <a16:creationId xmlns="" xmlns:a16="http://schemas.microsoft.com/office/drawing/2014/main" id="{F00D76AF-1A31-497A-AFC6-587CB6FA925C}"/>
              </a:ext>
            </a:extLst>
          </p:cNvPr>
          <p:cNvSpPr txBox="1"/>
          <p:nvPr/>
        </p:nvSpPr>
        <p:spPr>
          <a:xfrm>
            <a:off x="261901" y="1340768"/>
            <a:ext cx="8642350" cy="5324535"/>
          </a:xfrm>
          <a:prstGeom prst="rect">
            <a:avLst/>
          </a:prstGeom>
          <a:noFill/>
        </p:spPr>
        <p:txBody>
          <a:bodyPr wrap="square" rtlCol="0">
            <a:spAutoFit/>
          </a:bodyPr>
          <a:lstStyle/>
          <a:p>
            <a:r>
              <a:rPr lang="en-US" sz="1600" dirty="0">
                <a:solidFill>
                  <a:srgbClr val="130B13"/>
                </a:solidFill>
              </a:rPr>
              <a:t>The Transforming Cancer Services Team has produced a strategy to reduce inequalities in cancer care and outcomes in London and West Essex. </a:t>
            </a:r>
          </a:p>
          <a:p>
            <a:endParaRPr lang="en-US" sz="1600" dirty="0">
              <a:solidFill>
                <a:srgbClr val="130B13"/>
              </a:solidFill>
            </a:endParaRPr>
          </a:p>
          <a:p>
            <a:r>
              <a:rPr lang="en-US" sz="1600" dirty="0">
                <a:solidFill>
                  <a:srgbClr val="130B13"/>
                </a:solidFill>
              </a:rPr>
              <a:t>The strategy underpins delivery of the three agreed London Cancer Priorities 2019/20:  </a:t>
            </a:r>
          </a:p>
          <a:p>
            <a:endParaRPr lang="en-US" sz="1600" dirty="0">
              <a:solidFill>
                <a:srgbClr val="130B13"/>
              </a:solidFill>
            </a:endParaRPr>
          </a:p>
          <a:p>
            <a:pPr marL="285750" indent="-285750">
              <a:buFont typeface="Arial" panose="020B0604020202020204" pitchFamily="34" charset="0"/>
              <a:buChar char="•"/>
            </a:pPr>
            <a:r>
              <a:rPr lang="en-US" sz="1600" dirty="0">
                <a:solidFill>
                  <a:srgbClr val="130B13"/>
                </a:solidFill>
              </a:rPr>
              <a:t>Early detection of cancers including through screening and education activities;</a:t>
            </a:r>
          </a:p>
          <a:p>
            <a:pPr marL="285750" indent="-285750">
              <a:buFont typeface="Arial" panose="020B0604020202020204" pitchFamily="34" charset="0"/>
              <a:buChar char="•"/>
            </a:pPr>
            <a:r>
              <a:rPr lang="en-US" sz="1600" dirty="0">
                <a:solidFill>
                  <a:srgbClr val="130B13"/>
                </a:solidFill>
              </a:rPr>
              <a:t>Delivery of the Faster Diagnosis Standard;</a:t>
            </a:r>
          </a:p>
          <a:p>
            <a:pPr marL="285750" indent="-285750">
              <a:buFont typeface="Arial" panose="020B0604020202020204" pitchFamily="34" charset="0"/>
              <a:buChar char="•"/>
            </a:pPr>
            <a:r>
              <a:rPr lang="en-US" sz="1600" dirty="0">
                <a:solidFill>
                  <a:srgbClr val="130B13"/>
                </a:solidFill>
              </a:rPr>
              <a:t>Access to </a:t>
            </a:r>
            <a:r>
              <a:rPr lang="en-US" sz="1600" dirty="0" err="1">
                <a:solidFill>
                  <a:srgbClr val="130B13"/>
                </a:solidFill>
              </a:rPr>
              <a:t>personalised</a:t>
            </a:r>
            <a:r>
              <a:rPr lang="en-US" sz="1600" dirty="0">
                <a:solidFill>
                  <a:srgbClr val="130B13"/>
                </a:solidFill>
              </a:rPr>
              <a:t> care</a:t>
            </a:r>
          </a:p>
          <a:p>
            <a:endParaRPr lang="en-US" sz="1600" dirty="0">
              <a:solidFill>
                <a:srgbClr val="130B13"/>
              </a:solidFill>
            </a:endParaRPr>
          </a:p>
          <a:p>
            <a:r>
              <a:rPr lang="en-US" sz="1600" dirty="0">
                <a:solidFill>
                  <a:srgbClr val="130B13"/>
                </a:solidFill>
              </a:rPr>
              <a:t>The strategy covers clinical, psycho-social and patient experience dimensions and provides recommendations for all </a:t>
            </a:r>
            <a:r>
              <a:rPr lang="en-US" sz="1600" dirty="0" err="1">
                <a:solidFill>
                  <a:srgbClr val="130B13"/>
                </a:solidFill>
              </a:rPr>
              <a:t>organisations</a:t>
            </a:r>
            <a:r>
              <a:rPr lang="en-US" sz="1600" dirty="0">
                <a:solidFill>
                  <a:srgbClr val="130B13"/>
                </a:solidFill>
              </a:rPr>
              <a:t> that plan, commission and deliver cancer care for Londoners.</a:t>
            </a:r>
          </a:p>
          <a:p>
            <a:endParaRPr lang="en-US" sz="1600" dirty="0">
              <a:solidFill>
                <a:srgbClr val="130B13"/>
              </a:solidFill>
            </a:endParaRPr>
          </a:p>
          <a:p>
            <a:r>
              <a:rPr lang="en-US" sz="1600" dirty="0">
                <a:solidFill>
                  <a:srgbClr val="130B13"/>
                </a:solidFill>
              </a:rPr>
              <a:t>The strategy and recommendations are based on a comprehensive needs and assets assessment which includes analysis of published data, evidence of effective interventions (including relevant NICE guidance), consultation with a range of stakeholders, the views of people affected by cancer and insights drawn from these sources.</a:t>
            </a:r>
            <a:endParaRPr lang="en-GB" sz="1600" dirty="0">
              <a:solidFill>
                <a:srgbClr val="130B13"/>
              </a:solidFill>
            </a:endParaRPr>
          </a:p>
          <a:p>
            <a:r>
              <a:rPr lang="en-US" sz="1600" dirty="0"/>
              <a:t> </a:t>
            </a:r>
            <a:endParaRPr lang="en-GB" sz="1600" dirty="0"/>
          </a:p>
          <a:p>
            <a:endParaRPr lang="en-GB" sz="1600" dirty="0"/>
          </a:p>
          <a:p>
            <a:endParaRPr lang="en-GB" dirty="0"/>
          </a:p>
          <a:p>
            <a:endParaRPr lang="en-GB" dirty="0"/>
          </a:p>
        </p:txBody>
      </p:sp>
    </p:spTree>
    <p:extLst>
      <p:ext uri="{BB962C8B-B14F-4D97-AF65-F5344CB8AC3E}">
        <p14:creationId xmlns:p14="http://schemas.microsoft.com/office/powerpoint/2010/main" val="2441599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t>
            </a:r>
            <a:r>
              <a:rPr lang="en-GB" dirty="0" smtClean="0"/>
              <a:t>disability – national good practice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30</a:t>
            </a:fld>
            <a:endParaRPr lang="en-GB" dirty="0"/>
          </a:p>
        </p:txBody>
      </p:sp>
      <p:sp>
        <p:nvSpPr>
          <p:cNvPr id="5" name="Content Placeholder 4"/>
          <p:cNvSpPr>
            <a:spLocks noGrp="1"/>
          </p:cNvSpPr>
          <p:nvPr>
            <p:ph sz="quarter" idx="15"/>
          </p:nvPr>
        </p:nvSpPr>
        <p:spPr>
          <a:xfrm>
            <a:off x="250825" y="980728"/>
            <a:ext cx="8642350" cy="5327997"/>
          </a:xfrm>
        </p:spPr>
        <p:txBody>
          <a:bodyPr/>
          <a:lstStyle/>
          <a:p>
            <a:r>
              <a:rPr lang="en-GB" sz="2400" b="1" dirty="0"/>
              <a:t>Northern Cancer Alliance </a:t>
            </a:r>
            <a:r>
              <a:rPr lang="en-GB" sz="2400" dirty="0"/>
              <a:t>– </a:t>
            </a:r>
            <a:r>
              <a:rPr lang="en-GB" sz="2400" b="1" dirty="0"/>
              <a:t>bowel screening </a:t>
            </a:r>
            <a:r>
              <a:rPr lang="en-GB" sz="2400" dirty="0"/>
              <a:t>in inpatient MH settings </a:t>
            </a:r>
            <a:r>
              <a:rPr lang="en-GB" sz="2400" dirty="0">
                <a:hlinkClick r:id="rId2"/>
              </a:rPr>
              <a:t>http://www.northerncanceralliance.nhs.uk/wp-content/uploads/2019/04/Learning-Disability-and-Cancer-Project-Report-2017-19.pdf</a:t>
            </a:r>
            <a:endParaRPr lang="en-GB" sz="2400" dirty="0"/>
          </a:p>
          <a:p>
            <a:r>
              <a:rPr lang="en-GB" sz="2400" b="1" dirty="0"/>
              <a:t>Project in NE and Cumbria </a:t>
            </a:r>
            <a:r>
              <a:rPr lang="en-GB" sz="2400" dirty="0"/>
              <a:t>has increased uptake of bowel screening by 30% </a:t>
            </a:r>
            <a:r>
              <a:rPr lang="en-GB" sz="2400" dirty="0">
                <a:hlinkClick r:id="rId3"/>
              </a:rPr>
              <a:t>https://www.england.nhs.uk/cancer/case-studies/more-patients-with-learning-disabilities-take-up-bowel-cancer-screening-with-support/</a:t>
            </a:r>
            <a:endParaRPr lang="en-GB" sz="2400" dirty="0"/>
          </a:p>
          <a:p>
            <a:r>
              <a:rPr lang="en-GB" sz="2400" b="1" dirty="0"/>
              <a:t>Cornwall project </a:t>
            </a:r>
            <a:r>
              <a:rPr lang="en-GB" sz="2400" dirty="0"/>
              <a:t>to address </a:t>
            </a:r>
            <a:r>
              <a:rPr lang="en-GB" sz="2400" b="1" dirty="0"/>
              <a:t>breast screening </a:t>
            </a:r>
            <a:r>
              <a:rPr lang="en-GB" sz="2400" dirty="0"/>
              <a:t>– reasonable adjustments, screening liaison nursing role </a:t>
            </a:r>
            <a:r>
              <a:rPr lang="en-GB" sz="2400" dirty="0">
                <a:hlinkClick r:id="rId4"/>
              </a:rPr>
              <a:t>https://phescreening.blog.gov.uk/2017/10/31/women-with-learning-disabilities-are-least-likely-to-attend-breast-cancer-screening-except-in-cornwall</a:t>
            </a:r>
            <a:r>
              <a:rPr lang="en-GB" dirty="0">
                <a:hlinkClick r:id="rId4"/>
              </a:rPr>
              <a:t>/</a:t>
            </a:r>
            <a:endParaRPr lang="en-GB" dirty="0"/>
          </a:p>
          <a:p>
            <a:endParaRPr lang="en-GB" dirty="0"/>
          </a:p>
        </p:txBody>
      </p:sp>
    </p:spTree>
    <p:extLst>
      <p:ext uri="{BB962C8B-B14F-4D97-AF65-F5344CB8AC3E}">
        <p14:creationId xmlns:p14="http://schemas.microsoft.com/office/powerpoint/2010/main" val="131325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disability case study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31</a:t>
            </a:fld>
            <a:endParaRPr lang="en-GB" dirty="0"/>
          </a:p>
        </p:txBody>
      </p:sp>
      <p:sp>
        <p:nvSpPr>
          <p:cNvPr id="5" name="Content Placeholder 4"/>
          <p:cNvSpPr>
            <a:spLocks noGrp="1"/>
          </p:cNvSpPr>
          <p:nvPr>
            <p:ph sz="quarter" idx="15"/>
          </p:nvPr>
        </p:nvSpPr>
        <p:spPr>
          <a:xfrm>
            <a:off x="179512" y="980728"/>
            <a:ext cx="8713663" cy="5616624"/>
          </a:xfrm>
          <a:ln w="57150">
            <a:solidFill>
              <a:srgbClr val="0072C6"/>
            </a:solidFill>
          </a:ln>
        </p:spPr>
        <p:txBody>
          <a:bodyPr>
            <a:noAutofit/>
          </a:bodyPr>
          <a:lstStyle/>
          <a:p>
            <a:r>
              <a:rPr lang="en-GB" sz="2000" dirty="0"/>
              <a:t>Lady in her 60s with quadriplegic cerebral palsy and a moderate learning disability, living in a care home.  </a:t>
            </a:r>
          </a:p>
          <a:p>
            <a:r>
              <a:rPr lang="en-GB" sz="2000" dirty="0"/>
              <a:t>Had attended routine mammography appointments on three occasions, all were unsuccessful as the patient kept slipping out of her chair and images were difficult to obtain.  Adjustments were not made by the mammography suite for the patient.</a:t>
            </a:r>
          </a:p>
          <a:p>
            <a:r>
              <a:rPr lang="en-GB" sz="2000" dirty="0"/>
              <a:t>After that, a staff member had felt a breast lump while delivering personal care to the resident. Patient had treatment with mastectomy and </a:t>
            </a:r>
            <a:r>
              <a:rPr lang="en-GB" sz="2000" dirty="0" smtClean="0"/>
              <a:t>lymph node </a:t>
            </a:r>
            <a:r>
              <a:rPr lang="en-GB" sz="2000" dirty="0"/>
              <a:t>clearance but it was decided not to offer adjuvant treatment.</a:t>
            </a:r>
          </a:p>
          <a:p>
            <a:r>
              <a:rPr lang="en-GB" sz="2000" dirty="0"/>
              <a:t>The patient died of metastatic breast cancer shortly thereafter.</a:t>
            </a:r>
          </a:p>
          <a:p>
            <a:r>
              <a:rPr lang="en-GB" sz="2000" dirty="0" smtClean="0"/>
              <a:t>Questions - </a:t>
            </a:r>
            <a:r>
              <a:rPr lang="en-GB" sz="2000" dirty="0"/>
              <a:t>are </a:t>
            </a:r>
            <a:r>
              <a:rPr lang="en-GB" sz="2000" dirty="0" smtClean="0"/>
              <a:t>reasonable adjustments </a:t>
            </a:r>
            <a:r>
              <a:rPr lang="en-GB" sz="2000" dirty="0"/>
              <a:t>for both the physical and intellectual disability accommodated for?  What preparation is available for people with a learning disability?</a:t>
            </a:r>
          </a:p>
        </p:txBody>
      </p:sp>
    </p:spTree>
    <p:extLst>
      <p:ext uri="{BB962C8B-B14F-4D97-AF65-F5344CB8AC3E}">
        <p14:creationId xmlns:p14="http://schemas.microsoft.com/office/powerpoint/2010/main" val="298021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disability</a:t>
            </a:r>
          </a:p>
        </p:txBody>
      </p:sp>
      <p:sp>
        <p:nvSpPr>
          <p:cNvPr id="3" name="Text Placeholder 2"/>
          <p:cNvSpPr>
            <a:spLocks noGrp="1"/>
          </p:cNvSpPr>
          <p:nvPr>
            <p:ph type="body" sz="quarter" idx="12"/>
          </p:nvPr>
        </p:nvSpPr>
        <p:spPr/>
        <p:txBody>
          <a:bodyPr/>
          <a:lstStyle/>
          <a:p>
            <a:r>
              <a:rPr lang="en-GB" dirty="0"/>
              <a:t>What needs to change in London?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32</a:t>
            </a:fld>
            <a:endParaRPr lang="en-GB" dirty="0"/>
          </a:p>
        </p:txBody>
      </p:sp>
      <p:sp>
        <p:nvSpPr>
          <p:cNvPr id="5" name="Content Placeholder 4"/>
          <p:cNvSpPr>
            <a:spLocks noGrp="1"/>
          </p:cNvSpPr>
          <p:nvPr>
            <p:ph sz="quarter" idx="15"/>
          </p:nvPr>
        </p:nvSpPr>
        <p:spPr>
          <a:solidFill>
            <a:schemeClr val="tx1">
              <a:lumMod val="20000"/>
              <a:lumOff val="80000"/>
            </a:schemeClr>
          </a:solidFill>
          <a:ln w="57150">
            <a:noFill/>
          </a:ln>
        </p:spPr>
        <p:txBody>
          <a:bodyPr>
            <a:normAutofit/>
          </a:bodyPr>
          <a:lstStyle/>
          <a:p>
            <a:r>
              <a:rPr lang="en-GB" b="1" u="sng" dirty="0">
                <a:solidFill>
                  <a:schemeClr val="tx1"/>
                </a:solidFill>
              </a:rPr>
              <a:t>Recommendations </a:t>
            </a:r>
          </a:p>
          <a:p>
            <a:pPr marL="285750" indent="-285750">
              <a:buFont typeface="Arial" pitchFamily="34" charset="0"/>
              <a:buChar char="•"/>
            </a:pPr>
            <a:r>
              <a:rPr lang="en-GB" dirty="0">
                <a:solidFill>
                  <a:schemeClr val="tx1"/>
                </a:solidFill>
              </a:rPr>
              <a:t>Annual check for LD - Better coding for LD in GP practices, so that people are offered their annual check.  Find better ways to incentivise the annual check by simplifying it/ including it on QOF register.  Think about ways to use the annual check to reduce risks by addressing risks such as smoking</a:t>
            </a:r>
          </a:p>
          <a:p>
            <a:pPr marL="285750" indent="-285750">
              <a:buFont typeface="Arial" pitchFamily="34" charset="0"/>
              <a:buChar char="•"/>
            </a:pPr>
            <a:r>
              <a:rPr lang="en-GB" dirty="0">
                <a:solidFill>
                  <a:schemeClr val="tx1"/>
                </a:solidFill>
              </a:rPr>
              <a:t>Make secondary care adjustments to screening , investigations and treatment to make it LD accessible.  Use the LD workforce in CCGs to help people get to screening, including forewarning secondary care on 2WW forms in order to make reasonable adjustments</a:t>
            </a:r>
          </a:p>
          <a:p>
            <a:pPr marL="342900" indent="-342900">
              <a:buFont typeface="Arial" pitchFamily="34" charset="0"/>
              <a:buChar char="•"/>
            </a:pPr>
            <a:r>
              <a:rPr lang="en-GB" dirty="0" smtClean="0">
                <a:solidFill>
                  <a:schemeClr val="tx1"/>
                </a:solidFill>
              </a:rPr>
              <a:t>Provide Hepatitis  </a:t>
            </a:r>
            <a:r>
              <a:rPr lang="en-GB" dirty="0">
                <a:solidFill>
                  <a:schemeClr val="tx1"/>
                </a:solidFill>
              </a:rPr>
              <a:t>B vaccinations for all residents and staff in LD care homes </a:t>
            </a:r>
            <a:r>
              <a:rPr lang="en-GB" dirty="0" smtClean="0">
                <a:solidFill>
                  <a:schemeClr val="tx1"/>
                </a:solidFill>
              </a:rPr>
              <a:t>(as per Green Book guidance) to </a:t>
            </a:r>
            <a:r>
              <a:rPr lang="en-GB" dirty="0">
                <a:solidFill>
                  <a:schemeClr val="tx1"/>
                </a:solidFill>
              </a:rPr>
              <a:t>prevent liver cancer in future</a:t>
            </a:r>
          </a:p>
          <a:p>
            <a:endParaRPr lang="en-GB" dirty="0">
              <a:solidFill>
                <a:schemeClr val="tx1"/>
              </a:solidFill>
            </a:endParaRPr>
          </a:p>
        </p:txBody>
      </p:sp>
    </p:spTree>
    <p:extLst>
      <p:ext uri="{BB962C8B-B14F-4D97-AF65-F5344CB8AC3E}">
        <p14:creationId xmlns:p14="http://schemas.microsoft.com/office/powerpoint/2010/main" val="32051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Street homelessness </a:t>
            </a:r>
          </a:p>
        </p:txBody>
      </p:sp>
      <p:sp>
        <p:nvSpPr>
          <p:cNvPr id="3" name="Text Placeholder 2"/>
          <p:cNvSpPr>
            <a:spLocks noGrp="1"/>
          </p:cNvSpPr>
          <p:nvPr>
            <p:ph type="body" sz="quarter" idx="12"/>
          </p:nvPr>
        </p:nvSpPr>
        <p:spPr/>
        <p:txBody>
          <a:bodyPr/>
          <a:lstStyle/>
          <a:p>
            <a:r>
              <a:rPr lang="en-GB" dirty="0"/>
              <a:t>What are the cancer issues?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33</a:t>
            </a:fld>
            <a:endParaRPr lang="en-GB" dirty="0"/>
          </a:p>
        </p:txBody>
      </p:sp>
      <p:sp>
        <p:nvSpPr>
          <p:cNvPr id="5" name="Content Placeholder 4"/>
          <p:cNvSpPr>
            <a:spLocks noGrp="1"/>
          </p:cNvSpPr>
          <p:nvPr>
            <p:ph sz="quarter" idx="15"/>
          </p:nvPr>
        </p:nvSpPr>
        <p:spPr>
          <a:xfrm>
            <a:off x="250825" y="1341438"/>
            <a:ext cx="4393183" cy="4967287"/>
          </a:xfrm>
        </p:spPr>
        <p:txBody>
          <a:bodyPr>
            <a:noAutofit/>
          </a:bodyPr>
          <a:lstStyle/>
          <a:p>
            <a:pPr marL="342900" indent="-342900">
              <a:buFont typeface="Arial" pitchFamily="34" charset="0"/>
              <a:buChar char="•"/>
            </a:pPr>
            <a:r>
              <a:rPr lang="en-GB" sz="2000" dirty="0"/>
              <a:t>St </a:t>
            </a:r>
            <a:r>
              <a:rPr lang="en-GB" sz="2000" dirty="0" err="1"/>
              <a:t>Mungo’s</a:t>
            </a:r>
            <a:r>
              <a:rPr lang="en-GB" sz="2000" dirty="0"/>
              <a:t> research - 32% of homeless people had an alcohol dependency and  63% had a drugs problem </a:t>
            </a:r>
            <a:r>
              <a:rPr lang="en-GB" sz="2000" i="1" dirty="0"/>
              <a:t>Office of the Chief Analyst 2010 </a:t>
            </a:r>
            <a:endParaRPr lang="en-GB" sz="2000" dirty="0"/>
          </a:p>
          <a:p>
            <a:pPr marL="285750" indent="-285750">
              <a:buFont typeface="Arial" pitchFamily="34" charset="0"/>
              <a:buChar char="•"/>
            </a:pPr>
            <a:r>
              <a:rPr lang="en-GB" sz="2000" dirty="0"/>
              <a:t>Average age at death 40-44 years (DH 2010) or 30 years earlier than general population (NHS LTP 2019)</a:t>
            </a:r>
          </a:p>
          <a:p>
            <a:pPr marL="285750" indent="-285750">
              <a:buFont typeface="Arial" pitchFamily="34" charset="0"/>
              <a:buChar char="•"/>
            </a:pPr>
            <a:r>
              <a:rPr lang="en-GB" sz="2000" dirty="0"/>
              <a:t>High use of crisis services such as A&amp;E </a:t>
            </a:r>
            <a:r>
              <a:rPr lang="en-GB" sz="2000" i="1" dirty="0"/>
              <a:t>Office of the Chief Analyst 2010 </a:t>
            </a:r>
            <a:endParaRPr lang="en-GB" sz="2000" dirty="0"/>
          </a:p>
          <a:p>
            <a:pPr marL="285750" indent="-285750">
              <a:buFont typeface="Arial" pitchFamily="34" charset="0"/>
              <a:buChar char="•"/>
            </a:pPr>
            <a:r>
              <a:rPr lang="en-GB" sz="2000" dirty="0"/>
              <a:t>Physical health issues relevant to cancer:  alcohol, smoking, Hepatitis B/C, dental caries</a:t>
            </a:r>
          </a:p>
          <a:p>
            <a:pPr marL="342900" indent="-342900">
              <a:buFont typeface="Arial" pitchFamily="34" charset="0"/>
              <a:buChar char="•"/>
            </a:pPr>
            <a:r>
              <a:rPr lang="en-GB" sz="2000" dirty="0"/>
              <a:t>Should prompt consideration of liver, oral, GI and lung cancers</a:t>
            </a:r>
          </a:p>
        </p:txBody>
      </p:sp>
      <p:sp>
        <p:nvSpPr>
          <p:cNvPr id="6" name="Content Placeholder 5"/>
          <p:cNvSpPr>
            <a:spLocks noGrp="1"/>
          </p:cNvSpPr>
          <p:nvPr>
            <p:ph sz="quarter" idx="4294967295"/>
          </p:nvPr>
        </p:nvSpPr>
        <p:spPr>
          <a:xfrm>
            <a:off x="5148064" y="1556792"/>
            <a:ext cx="3529012" cy="4032250"/>
          </a:xfrm>
          <a:solidFill>
            <a:schemeClr val="bg2">
              <a:lumMod val="75000"/>
            </a:schemeClr>
          </a:solidFill>
        </p:spPr>
        <p:txBody>
          <a:bodyPr>
            <a:normAutofit/>
          </a:bodyPr>
          <a:lstStyle/>
          <a:p>
            <a:r>
              <a:rPr lang="en-GB" sz="2000" b="1" u="sng" dirty="0"/>
              <a:t>Aldridge et al (2019) </a:t>
            </a:r>
            <a:endParaRPr lang="en-GB" sz="2000" dirty="0"/>
          </a:p>
          <a:p>
            <a:pPr marL="285750" indent="-285750">
              <a:buFont typeface="Arial" pitchFamily="34" charset="0"/>
              <a:buChar char="•"/>
            </a:pPr>
            <a:r>
              <a:rPr lang="en-GB" sz="2000" dirty="0"/>
              <a:t>Study of  clients using specialist integrated homeless health and care schemes between 2013-16 in England</a:t>
            </a:r>
          </a:p>
          <a:p>
            <a:pPr marL="285750" indent="-285750">
              <a:buFont typeface="Arial" pitchFamily="34" charset="0"/>
              <a:buChar char="•"/>
            </a:pPr>
            <a:r>
              <a:rPr lang="en-GB" sz="2000" dirty="0"/>
              <a:t>Of the 600 deaths with linked hospital information - </a:t>
            </a:r>
            <a:r>
              <a:rPr lang="en-GB" sz="2000" b="1" dirty="0"/>
              <a:t>cancer accounted for 19% of deaths in homeless people </a:t>
            </a:r>
            <a:r>
              <a:rPr lang="en-GB" sz="2000" dirty="0"/>
              <a:t>(114/600) </a:t>
            </a:r>
          </a:p>
        </p:txBody>
      </p:sp>
    </p:spTree>
    <p:extLst>
      <p:ext uri="{BB962C8B-B14F-4D97-AF65-F5344CB8AC3E}">
        <p14:creationId xmlns:p14="http://schemas.microsoft.com/office/powerpoint/2010/main" val="220246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Street homelessness</a:t>
            </a:r>
          </a:p>
        </p:txBody>
      </p:sp>
      <p:sp>
        <p:nvSpPr>
          <p:cNvPr id="3" name="Text Placeholder 2"/>
          <p:cNvSpPr>
            <a:spLocks noGrp="1"/>
          </p:cNvSpPr>
          <p:nvPr>
            <p:ph type="body" sz="quarter" idx="12"/>
          </p:nvPr>
        </p:nvSpPr>
        <p:spPr/>
        <p:txBody>
          <a:bodyPr/>
          <a:lstStyle/>
          <a:p>
            <a:r>
              <a:rPr lang="en-GB" dirty="0"/>
              <a:t>What services exist in primary care?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34</a:t>
            </a:fld>
            <a:endParaRPr lang="en-GB" dirty="0"/>
          </a:p>
        </p:txBody>
      </p:sp>
      <p:sp>
        <p:nvSpPr>
          <p:cNvPr id="5" name="Content Placeholder 4"/>
          <p:cNvSpPr>
            <a:spLocks noGrp="1"/>
          </p:cNvSpPr>
          <p:nvPr>
            <p:ph sz="quarter" idx="15"/>
          </p:nvPr>
        </p:nvSpPr>
        <p:spPr>
          <a:xfrm>
            <a:off x="250825" y="1341438"/>
            <a:ext cx="4033143" cy="4967287"/>
          </a:xfrm>
        </p:spPr>
        <p:txBody>
          <a:bodyPr>
            <a:normAutofit fontScale="92500" lnSpcReduction="20000"/>
          </a:bodyPr>
          <a:lstStyle/>
          <a:p>
            <a:r>
              <a:rPr lang="en-GB" dirty="0"/>
              <a:t>Only 14 London boroughs have specialist homeless primary care provision </a:t>
            </a:r>
          </a:p>
          <a:p>
            <a:r>
              <a:rPr lang="en-GB" dirty="0"/>
              <a:t>Although there were a relatively high number of specialist primary health care services in Greater London, these were not evenly distributed  - </a:t>
            </a:r>
            <a:r>
              <a:rPr lang="en-GB" i="1" dirty="0"/>
              <a:t>King’s mapping study 2018</a:t>
            </a:r>
          </a:p>
          <a:p>
            <a:pPr fontAlgn="t"/>
            <a:r>
              <a:rPr lang="en-GB" b="1" dirty="0"/>
              <a:t>Practices with local enhanced services (LES) for homeless patients: </a:t>
            </a:r>
            <a:endParaRPr lang="en-GB" dirty="0"/>
          </a:p>
          <a:p>
            <a:pPr marL="285750" indent="-285750" fontAlgn="t">
              <a:buFont typeface="Arial" pitchFamily="34" charset="0"/>
              <a:buChar char="•"/>
            </a:pPr>
            <a:r>
              <a:rPr lang="en-GB" dirty="0" err="1"/>
              <a:t>Mawbey</a:t>
            </a:r>
            <a:r>
              <a:rPr lang="en-GB" dirty="0"/>
              <a:t> </a:t>
            </a:r>
            <a:r>
              <a:rPr lang="en-GB" dirty="0" err="1"/>
              <a:t>Brough</a:t>
            </a:r>
            <a:r>
              <a:rPr lang="en-GB" dirty="0"/>
              <a:t> – Lambeth </a:t>
            </a:r>
          </a:p>
          <a:p>
            <a:pPr marL="285750" indent="-285750" fontAlgn="t">
              <a:buFont typeface="Arial" pitchFamily="34" charset="0"/>
              <a:buChar char="•"/>
            </a:pPr>
            <a:r>
              <a:rPr lang="en-GB" dirty="0" err="1"/>
              <a:t>Sternhall</a:t>
            </a:r>
            <a:r>
              <a:rPr lang="en-GB" dirty="0"/>
              <a:t> Lane – Southwark </a:t>
            </a:r>
          </a:p>
          <a:p>
            <a:pPr marL="285750" indent="-285750" fontAlgn="t">
              <a:buFont typeface="Arial" pitchFamily="34" charset="0"/>
              <a:buChar char="•"/>
            </a:pPr>
            <a:r>
              <a:rPr lang="en-GB" dirty="0"/>
              <a:t>The </a:t>
            </a:r>
            <a:r>
              <a:rPr lang="en-GB" dirty="0" err="1"/>
              <a:t>Rushey</a:t>
            </a:r>
            <a:r>
              <a:rPr lang="en-GB" dirty="0"/>
              <a:t> Green Group Practice – Lewisham</a:t>
            </a:r>
          </a:p>
          <a:p>
            <a:pPr marL="285750" indent="-285750" fontAlgn="t">
              <a:buFont typeface="Arial" pitchFamily="34" charset="0"/>
              <a:buChar char="•"/>
            </a:pPr>
            <a:r>
              <a:rPr lang="en-GB" dirty="0"/>
              <a:t>The </a:t>
            </a:r>
            <a:r>
              <a:rPr lang="en-GB" dirty="0" err="1"/>
              <a:t>Honor</a:t>
            </a:r>
            <a:r>
              <a:rPr lang="en-GB" dirty="0"/>
              <a:t> Oak Group Practice – Lewisham</a:t>
            </a:r>
          </a:p>
          <a:p>
            <a:pPr marL="285750" indent="-285750" fontAlgn="t">
              <a:buFont typeface="Arial" pitchFamily="34" charset="0"/>
              <a:buChar char="•"/>
            </a:pPr>
            <a:r>
              <a:rPr lang="en-GB" dirty="0"/>
              <a:t>The Good Practice – Kensington and Chelsea </a:t>
            </a:r>
          </a:p>
          <a:p>
            <a:endParaRPr lang="en-GB" i="1"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552737258"/>
              </p:ext>
            </p:extLst>
          </p:nvPr>
        </p:nvGraphicFramePr>
        <p:xfrm>
          <a:off x="4599517" y="1340768"/>
          <a:ext cx="3816424" cy="5154945"/>
        </p:xfrm>
        <a:graphic>
          <a:graphicData uri="http://schemas.openxmlformats.org/drawingml/2006/table">
            <a:tbl>
              <a:tblPr firstRow="1" firstCol="1" bandRow="1">
                <a:tableStyleId>{5C22544A-7EE6-4342-B048-85BDC9FD1C3A}</a:tableStyleId>
              </a:tblPr>
              <a:tblGrid>
                <a:gridCol w="2880320">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tblGrid>
              <a:tr h="775548">
                <a:tc>
                  <a:txBody>
                    <a:bodyPr/>
                    <a:lstStyle/>
                    <a:p>
                      <a:pPr>
                        <a:spcAft>
                          <a:spcPts val="0"/>
                        </a:spcAft>
                      </a:pPr>
                      <a:r>
                        <a:rPr lang="en-GB" sz="2000" dirty="0">
                          <a:effectLst/>
                          <a:latin typeface="+mn-lt"/>
                          <a:ea typeface="+mn-ea"/>
                        </a:rPr>
                        <a:t>Specialist</a:t>
                      </a:r>
                      <a:r>
                        <a:rPr lang="en-GB" sz="2000" baseline="0" dirty="0">
                          <a:effectLst/>
                          <a:latin typeface="+mn-lt"/>
                          <a:ea typeface="+mn-ea"/>
                        </a:rPr>
                        <a:t> services by STP</a:t>
                      </a:r>
                      <a:endParaRPr lang="en-GB" sz="2000" dirty="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STP</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0"/>
                  </a:ext>
                </a:extLst>
              </a:tr>
              <a:tr h="775548">
                <a:tc>
                  <a:txBody>
                    <a:bodyPr/>
                    <a:lstStyle/>
                    <a:p>
                      <a:pPr>
                        <a:spcAft>
                          <a:spcPts val="0"/>
                        </a:spcAft>
                      </a:pPr>
                      <a:r>
                        <a:rPr lang="en-GB" sz="2000">
                          <a:effectLst/>
                        </a:rPr>
                        <a:t>Camden Health Improvement Practice</a:t>
                      </a:r>
                      <a:endParaRPr lang="en-GB" sz="200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NCL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1"/>
                  </a:ext>
                </a:extLst>
              </a:tr>
              <a:tr h="546753">
                <a:tc>
                  <a:txBody>
                    <a:bodyPr/>
                    <a:lstStyle/>
                    <a:p>
                      <a:pPr>
                        <a:spcAft>
                          <a:spcPts val="0"/>
                        </a:spcAft>
                      </a:pPr>
                      <a:r>
                        <a:rPr lang="en-GB" sz="2000" dirty="0">
                          <a:effectLst/>
                        </a:rPr>
                        <a:t>The Greenhouse</a:t>
                      </a:r>
                      <a:endParaRPr lang="en-GB" sz="2000" dirty="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NEL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2"/>
                  </a:ext>
                </a:extLst>
              </a:tr>
              <a:tr h="498766">
                <a:tc>
                  <a:txBody>
                    <a:bodyPr/>
                    <a:lstStyle/>
                    <a:p>
                      <a:pPr>
                        <a:spcAft>
                          <a:spcPts val="0"/>
                        </a:spcAft>
                      </a:pPr>
                      <a:r>
                        <a:rPr lang="en-GB" sz="2000">
                          <a:effectLst/>
                        </a:rPr>
                        <a:t>Health E1</a:t>
                      </a:r>
                      <a:endParaRPr lang="en-GB" sz="200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NEL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3"/>
                  </a:ext>
                </a:extLst>
              </a:tr>
              <a:tr h="619460">
                <a:tc>
                  <a:txBody>
                    <a:bodyPr/>
                    <a:lstStyle/>
                    <a:p>
                      <a:pPr>
                        <a:spcAft>
                          <a:spcPts val="0"/>
                        </a:spcAft>
                      </a:pPr>
                      <a:r>
                        <a:rPr lang="en-GB" sz="2000" dirty="0">
                          <a:effectLst/>
                        </a:rPr>
                        <a:t>Newham Transitional </a:t>
                      </a:r>
                      <a:endParaRPr lang="en-GB" sz="2000" dirty="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NEL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4"/>
                  </a:ext>
                </a:extLst>
              </a:tr>
              <a:tr h="775548">
                <a:tc>
                  <a:txBody>
                    <a:bodyPr/>
                    <a:lstStyle/>
                    <a:p>
                      <a:pPr>
                        <a:spcAft>
                          <a:spcPts val="0"/>
                        </a:spcAft>
                      </a:pPr>
                      <a:r>
                        <a:rPr lang="en-GB" sz="2000" dirty="0">
                          <a:effectLst/>
                        </a:rPr>
                        <a:t>Great Chapel Street</a:t>
                      </a:r>
                    </a:p>
                    <a:p>
                      <a:pPr>
                        <a:spcAft>
                          <a:spcPts val="0"/>
                        </a:spcAft>
                      </a:pPr>
                      <a:r>
                        <a:rPr lang="en-GB" sz="2000" dirty="0">
                          <a:effectLst/>
                        </a:rPr>
                        <a:t> </a:t>
                      </a:r>
                      <a:endParaRPr lang="en-GB" sz="2000" dirty="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NWL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5"/>
                  </a:ext>
                </a:extLst>
              </a:tr>
              <a:tr h="775548">
                <a:tc>
                  <a:txBody>
                    <a:bodyPr/>
                    <a:lstStyle/>
                    <a:p>
                      <a:pPr>
                        <a:spcAft>
                          <a:spcPts val="0"/>
                        </a:spcAft>
                      </a:pPr>
                      <a:r>
                        <a:rPr lang="en-GB" sz="2000">
                          <a:effectLst/>
                        </a:rPr>
                        <a:t>Dr Hickey Surgery</a:t>
                      </a:r>
                    </a:p>
                    <a:p>
                      <a:pPr>
                        <a:spcAft>
                          <a:spcPts val="0"/>
                        </a:spcAft>
                      </a:pPr>
                      <a:r>
                        <a:rPr lang="en-GB" sz="2000">
                          <a:effectLst/>
                        </a:rPr>
                        <a:t> </a:t>
                      </a:r>
                      <a:endParaRPr lang="en-GB" sz="200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NWL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6"/>
                  </a:ext>
                </a:extLst>
              </a:tr>
              <a:tr h="387774">
                <a:tc>
                  <a:txBody>
                    <a:bodyPr/>
                    <a:lstStyle/>
                    <a:p>
                      <a:pPr>
                        <a:spcAft>
                          <a:spcPts val="0"/>
                        </a:spcAft>
                      </a:pPr>
                      <a:r>
                        <a:rPr lang="en-GB" sz="2000">
                          <a:effectLst/>
                        </a:rPr>
                        <a:t>Rainbow Health Centre</a:t>
                      </a:r>
                      <a:endParaRPr lang="en-GB" sz="2000">
                        <a:effectLst/>
                        <a:latin typeface="Calibri"/>
                        <a:ea typeface="Calibri"/>
                      </a:endParaRPr>
                    </a:p>
                  </a:txBody>
                  <a:tcPr marL="34675" marR="34675" marT="0" marB="0">
                    <a:solidFill>
                      <a:schemeClr val="accent6">
                        <a:lumMod val="40000"/>
                        <a:lumOff val="60000"/>
                      </a:schemeClr>
                    </a:solidFill>
                  </a:tcPr>
                </a:tc>
                <a:tc>
                  <a:txBody>
                    <a:bodyPr/>
                    <a:lstStyle/>
                    <a:p>
                      <a:pPr>
                        <a:spcAft>
                          <a:spcPts val="0"/>
                        </a:spcAft>
                      </a:pPr>
                      <a:r>
                        <a:rPr lang="en-GB" sz="2000" dirty="0">
                          <a:effectLst/>
                        </a:rPr>
                        <a:t>SWL</a:t>
                      </a:r>
                      <a:endParaRPr lang="en-GB" sz="2000" dirty="0">
                        <a:effectLst/>
                        <a:latin typeface="Calibri"/>
                        <a:ea typeface="Calibri"/>
                      </a:endParaRPr>
                    </a:p>
                  </a:txBody>
                  <a:tcPr marL="34675" marR="34675" marT="0" marB="0">
                    <a:solidFill>
                      <a:schemeClr val="accent6">
                        <a:lumMod val="40000"/>
                        <a:lumOff val="60000"/>
                      </a:schemeClr>
                    </a:solidFill>
                  </a:tcPr>
                </a:tc>
                <a:extLst>
                  <a:ext uri="{0D108BD9-81ED-4DB2-BD59-A6C34878D82A}">
                    <a16:rowId xmlns="" xmlns:a16="http://schemas.microsoft.com/office/drawing/2014/main" val="10007"/>
                  </a:ext>
                </a:extLst>
              </a:tr>
            </a:tbl>
          </a:graphicData>
        </a:graphic>
      </p:graphicFrame>
      <p:sp>
        <p:nvSpPr>
          <p:cNvPr id="8" name="Rectangle 1"/>
          <p:cNvSpPr>
            <a:spLocks noChangeArrowheads="1"/>
          </p:cNvSpPr>
          <p:nvPr/>
        </p:nvSpPr>
        <p:spPr bwMode="auto">
          <a:xfrm>
            <a:off x="4572000" y="2936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524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Street homelessness case study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35</a:t>
            </a:fld>
            <a:endParaRPr lang="en-GB" dirty="0"/>
          </a:p>
        </p:txBody>
      </p:sp>
      <p:sp>
        <p:nvSpPr>
          <p:cNvPr id="5" name="Content Placeholder 4"/>
          <p:cNvSpPr>
            <a:spLocks noGrp="1"/>
          </p:cNvSpPr>
          <p:nvPr>
            <p:ph sz="quarter" idx="15"/>
          </p:nvPr>
        </p:nvSpPr>
        <p:spPr>
          <a:xfrm>
            <a:off x="467544" y="764704"/>
            <a:ext cx="8136904" cy="5832648"/>
          </a:xfrm>
          <a:ln w="38100">
            <a:solidFill>
              <a:schemeClr val="bg2">
                <a:lumMod val="75000"/>
              </a:schemeClr>
            </a:solidFill>
          </a:ln>
        </p:spPr>
        <p:txBody>
          <a:bodyPr>
            <a:normAutofit fontScale="85000" lnSpcReduction="10000"/>
          </a:bodyPr>
          <a:lstStyle/>
          <a:p>
            <a:r>
              <a:rPr lang="en-GB" sz="1900" dirty="0"/>
              <a:t>A man in his 40s, who was street homeless, was admitted to hospital and diagnosed with advanced GI cancer.  He had an opiate addiction and was stabilised onto methadone during his hospital admission. Discharged onto the street with both a catheter and stoma and no follow up with substance misuse team. He was street homeless, and simply told by the hospital to present to his local council on a Friday afternoon with his hospital discharge summary. </a:t>
            </a:r>
          </a:p>
          <a:p>
            <a:r>
              <a:rPr lang="en-GB" sz="1900" dirty="0"/>
              <a:t>Council immediately provided temporary accommodation (TA) in the form of a B&amp;B. Unfortunately this was located far from his local area and had stairs which he struggled to climb.  Patient needed follow up every few days from the hospital which was impossible. Due to lack of methadone, he returned to using street heroin. Once re-engaged with substance misuse services (which took a week) he needed daily visits to the pharmacy which was also near the hospital. He struggled to do this due to pain and exhaustion. </a:t>
            </a:r>
          </a:p>
          <a:p>
            <a:r>
              <a:rPr lang="en-GB" sz="1900" dirty="0"/>
              <a:t>The most important thing for this man was that he could be found accommodation with his dog - who had been placed in emergency kennels while he was in hospital. No TA will accept people with dogs so his case was picked up by a third sector worker.  He was referred to a hostel near the hospital, which was known to take dogs. They initially refused to take him due to fears about him being in need of palliative care - their service having a recovery ethos.  After extensive lobbying from his case worker, commissioners accepted him into the hostel due to his exceptional circumstances.</a:t>
            </a:r>
          </a:p>
          <a:p>
            <a:r>
              <a:rPr lang="en-GB" sz="1900" dirty="0"/>
              <a:t>The man was supported in the hostel for a number of weeks, thanks to extensive case work and advocacy from a multi disciplinary team, including in-reach palliative care support.  As his health deteriorated in the last few days of his life, due to increasing pain, he chose to spend his last days in the hospice, where he passed away peacefully.</a:t>
            </a:r>
          </a:p>
          <a:p>
            <a:endParaRPr lang="en-GB" dirty="0"/>
          </a:p>
        </p:txBody>
      </p:sp>
    </p:spTree>
    <p:extLst>
      <p:ext uri="{BB962C8B-B14F-4D97-AF65-F5344CB8AC3E}">
        <p14:creationId xmlns:p14="http://schemas.microsoft.com/office/powerpoint/2010/main" val="2040695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Street homeless</a:t>
            </a:r>
          </a:p>
        </p:txBody>
      </p:sp>
      <p:sp>
        <p:nvSpPr>
          <p:cNvPr id="3" name="Text Placeholder 2"/>
          <p:cNvSpPr>
            <a:spLocks noGrp="1"/>
          </p:cNvSpPr>
          <p:nvPr>
            <p:ph type="body" sz="quarter" idx="12"/>
          </p:nvPr>
        </p:nvSpPr>
        <p:spPr/>
        <p:txBody>
          <a:bodyPr/>
          <a:lstStyle/>
          <a:p>
            <a:r>
              <a:rPr lang="en-GB" dirty="0"/>
              <a:t>What needs to change in London?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36</a:t>
            </a:fld>
            <a:endParaRPr lang="en-GB" dirty="0"/>
          </a:p>
        </p:txBody>
      </p:sp>
      <p:sp>
        <p:nvSpPr>
          <p:cNvPr id="11" name="Content Placeholder 10"/>
          <p:cNvSpPr>
            <a:spLocks noGrp="1"/>
          </p:cNvSpPr>
          <p:nvPr>
            <p:ph sz="quarter" idx="15"/>
          </p:nvPr>
        </p:nvSpPr>
        <p:spPr>
          <a:xfrm>
            <a:off x="251520" y="1341439"/>
            <a:ext cx="5472608" cy="3815753"/>
          </a:xfrm>
        </p:spPr>
        <p:txBody>
          <a:bodyPr>
            <a:normAutofit fontScale="55000" lnSpcReduction="20000"/>
          </a:bodyPr>
          <a:lstStyle/>
          <a:p>
            <a:r>
              <a:rPr lang="en-GB" sz="3300" dirty="0"/>
              <a:t>Lack of consistent end of life and palliative care provision</a:t>
            </a:r>
          </a:p>
          <a:p>
            <a:pPr marL="285750" indent="-285750"/>
            <a:r>
              <a:rPr lang="en-GB" sz="3300" dirty="0"/>
              <a:t>Lack of palliative care involvement due to uncertainty in predicting when someone is approaching the end of their life.  </a:t>
            </a:r>
          </a:p>
          <a:p>
            <a:pPr marL="285750" indent="-285750"/>
            <a:r>
              <a:rPr lang="en-GB" sz="3300" dirty="0"/>
              <a:t>Inconsistent social services and housing support in planning discharges from hospital.  </a:t>
            </a:r>
          </a:p>
          <a:p>
            <a:pPr marL="285750" indent="-285750"/>
            <a:r>
              <a:rPr lang="en-GB" sz="3300" dirty="0"/>
              <a:t>Lack of appropriate options for people with multiple and complex needs (such as cancer in association with addiction) – initial housing usually Temporary accommodation (TA) i.e. Bed &amp; Breakfast.  </a:t>
            </a:r>
          </a:p>
          <a:p>
            <a:pPr marL="285750" indent="-285750"/>
            <a:r>
              <a:rPr lang="en-GB" sz="3300" dirty="0"/>
              <a:t>Hospices ill equipped to offer care for people with addictions and complex behaviour </a:t>
            </a:r>
          </a:p>
          <a:p>
            <a:endParaRPr lang="en-GB" dirty="0"/>
          </a:p>
        </p:txBody>
      </p:sp>
      <p:sp>
        <p:nvSpPr>
          <p:cNvPr id="12" name="Content Placeholder 11"/>
          <p:cNvSpPr>
            <a:spLocks noGrp="1"/>
          </p:cNvSpPr>
          <p:nvPr>
            <p:ph sz="quarter" idx="4294967295"/>
          </p:nvPr>
        </p:nvSpPr>
        <p:spPr>
          <a:xfrm>
            <a:off x="6012160" y="1340768"/>
            <a:ext cx="2808684" cy="4176712"/>
          </a:xfrm>
          <a:solidFill>
            <a:schemeClr val="bg1">
              <a:lumMod val="85000"/>
            </a:schemeClr>
          </a:solidFill>
          <a:ln w="57150">
            <a:noFill/>
          </a:ln>
        </p:spPr>
        <p:txBody>
          <a:bodyPr>
            <a:normAutofit fontScale="92500" lnSpcReduction="20000"/>
          </a:bodyPr>
          <a:lstStyle/>
          <a:p>
            <a:r>
              <a:rPr lang="en-GB" sz="2000" dirty="0"/>
              <a:t>Recommendations</a:t>
            </a:r>
          </a:p>
          <a:p>
            <a:pPr marL="342900" indent="-342900"/>
            <a:r>
              <a:rPr lang="en-GB" sz="2000" dirty="0"/>
              <a:t>Set up clear discharge processes for homeless persons, between acute/cancer care/ social care/housing departments / substance misuse teams</a:t>
            </a:r>
          </a:p>
          <a:p>
            <a:pPr marL="342900" indent="-342900"/>
            <a:r>
              <a:rPr lang="en-GB" sz="2000" dirty="0"/>
              <a:t>People with complex social/medical issues+ cancer need intermediate and end of life accommodation with nursing care</a:t>
            </a:r>
          </a:p>
        </p:txBody>
      </p:sp>
      <p:sp>
        <p:nvSpPr>
          <p:cNvPr id="5" name="Rectangle 4"/>
          <p:cNvSpPr/>
          <p:nvPr/>
        </p:nvSpPr>
        <p:spPr>
          <a:xfrm>
            <a:off x="1277634" y="5157192"/>
            <a:ext cx="4302478" cy="15121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Next step a twinning project between St Christopher's and Croydon CCG area, and St Joseph's and two hostels in Tower Hamlets</a:t>
            </a:r>
          </a:p>
        </p:txBody>
      </p:sp>
    </p:spTree>
    <p:extLst>
      <p:ext uri="{BB962C8B-B14F-4D97-AF65-F5344CB8AC3E}">
        <p14:creationId xmlns:p14="http://schemas.microsoft.com/office/powerpoint/2010/main" val="3003698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in contact with criminal justice system</a:t>
            </a:r>
          </a:p>
        </p:txBody>
      </p:sp>
      <p:sp>
        <p:nvSpPr>
          <p:cNvPr id="8" name="Text Placeholder 7"/>
          <p:cNvSpPr>
            <a:spLocks noGrp="1"/>
          </p:cNvSpPr>
          <p:nvPr>
            <p:ph type="body" sz="quarter" idx="12"/>
          </p:nvPr>
        </p:nvSpPr>
        <p:spPr/>
        <p:txBody>
          <a:bodyPr/>
          <a:lstStyle/>
          <a:p>
            <a:r>
              <a:rPr lang="en-GB" dirty="0"/>
              <a:t>What are the cancer issues?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37</a:t>
            </a:fld>
            <a:endParaRPr lang="en-GB" dirty="0"/>
          </a:p>
        </p:txBody>
      </p:sp>
      <p:sp>
        <p:nvSpPr>
          <p:cNvPr id="5" name="Content Placeholder 4"/>
          <p:cNvSpPr>
            <a:spLocks noGrp="1"/>
          </p:cNvSpPr>
          <p:nvPr>
            <p:ph sz="quarter" idx="15"/>
          </p:nvPr>
        </p:nvSpPr>
        <p:spPr>
          <a:xfrm>
            <a:off x="250825" y="1341438"/>
            <a:ext cx="4105151" cy="4967287"/>
          </a:xfrm>
        </p:spPr>
        <p:txBody>
          <a:bodyPr>
            <a:normAutofit lnSpcReduction="10000"/>
          </a:bodyPr>
          <a:lstStyle/>
          <a:p>
            <a:r>
              <a:rPr lang="en-GB" b="1" u="sng" dirty="0"/>
              <a:t>Risk factors relevant to prisons</a:t>
            </a:r>
          </a:p>
          <a:p>
            <a:pPr marL="285750" indent="-285750">
              <a:buFont typeface="Arial" pitchFamily="34" charset="0"/>
              <a:buChar char="•"/>
            </a:pPr>
            <a:r>
              <a:rPr lang="en-GB" dirty="0"/>
              <a:t>High rates smoking and substance misuse (Davies et al 2010) –lung, head and neck cancers, and higher rates Hep B and C (liver cancer)</a:t>
            </a:r>
          </a:p>
          <a:p>
            <a:r>
              <a:rPr lang="en-GB" b="1" u="sng" dirty="0"/>
              <a:t>Lower Cervical screen uptake </a:t>
            </a:r>
            <a:r>
              <a:rPr lang="en-GB" dirty="0"/>
              <a:t>68% versus 80% in community population (</a:t>
            </a:r>
            <a:r>
              <a:rPr lang="en-GB" b="1" u="sng" dirty="0" err="1"/>
              <a:t>Plugge</a:t>
            </a:r>
            <a:r>
              <a:rPr lang="en-GB" b="1" u="sng" dirty="0"/>
              <a:t> et al 2006)</a:t>
            </a:r>
          </a:p>
          <a:p>
            <a:r>
              <a:rPr lang="en-GB" i="1" dirty="0"/>
              <a:t>Access to screening requires an address </a:t>
            </a:r>
          </a:p>
          <a:p>
            <a:r>
              <a:rPr lang="en-GB" b="1" u="sng" dirty="0"/>
              <a:t>Downey et al (1994) </a:t>
            </a:r>
            <a:r>
              <a:rPr lang="en-GB" dirty="0"/>
              <a:t>– higher rates cervical abnormality on screening - abnormal cervical smear rate of 13% (double that in the general practice population) among 5081 women offered a health check on admission to Holloway Prison</a:t>
            </a:r>
          </a:p>
        </p:txBody>
      </p:sp>
      <p:sp>
        <p:nvSpPr>
          <p:cNvPr id="6" name="Content Placeholder 5"/>
          <p:cNvSpPr>
            <a:spLocks noGrp="1"/>
          </p:cNvSpPr>
          <p:nvPr>
            <p:ph sz="quarter" idx="4294967295"/>
          </p:nvPr>
        </p:nvSpPr>
        <p:spPr>
          <a:xfrm>
            <a:off x="4822825" y="908050"/>
            <a:ext cx="4321175" cy="4465638"/>
          </a:xfrm>
        </p:spPr>
        <p:txBody>
          <a:bodyPr>
            <a:normAutofit/>
          </a:bodyPr>
          <a:lstStyle/>
          <a:p>
            <a:r>
              <a:rPr lang="en-GB" b="1" u="sng" dirty="0"/>
              <a:t>Davies et al (2010) </a:t>
            </a:r>
            <a:r>
              <a:rPr lang="en-GB" dirty="0"/>
              <a:t>cancer in London prisons – 31 new cases of cancer  diagnosed every 5 years </a:t>
            </a:r>
          </a:p>
          <a:p>
            <a:r>
              <a:rPr lang="en-GB" dirty="0"/>
              <a:t>In women, 83% (85/102) of diagnoses were </a:t>
            </a:r>
            <a:r>
              <a:rPr lang="en-GB" i="1" dirty="0"/>
              <a:t>in situ </a:t>
            </a:r>
            <a:r>
              <a:rPr lang="en-GB" dirty="0"/>
              <a:t>carcinoma of the cervix, and in men, 19% (11/57) were of lung cancer. </a:t>
            </a:r>
          </a:p>
          <a:p>
            <a:r>
              <a:rPr lang="en-GB" b="1" i="1" dirty="0"/>
              <a:t>Average age at  cancer diagnosis was young </a:t>
            </a:r>
            <a:r>
              <a:rPr lang="en-GB" dirty="0"/>
              <a:t>(49 years in men and 32 in women)</a:t>
            </a:r>
          </a:p>
          <a:p>
            <a:r>
              <a:rPr lang="en-GB" dirty="0"/>
              <a:t>“</a:t>
            </a:r>
            <a:r>
              <a:rPr lang="en-GB" b="1" u="sng" dirty="0"/>
              <a:t>Action for London 2007 –2012: </a:t>
            </a:r>
            <a:r>
              <a:rPr lang="en-GB" dirty="0"/>
              <a:t>A Nursing Vision for Cancer Care in the Capital …prevention, treatment and palliative care of cancer in prisoners …potential concern.” (Davies et al 2010)</a:t>
            </a:r>
          </a:p>
        </p:txBody>
      </p:sp>
    </p:spTree>
    <p:extLst>
      <p:ext uri="{BB962C8B-B14F-4D97-AF65-F5344CB8AC3E}">
        <p14:creationId xmlns:p14="http://schemas.microsoft.com/office/powerpoint/2010/main" val="1262465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Prisons and cancer </a:t>
            </a:r>
            <a:r>
              <a:rPr lang="en-GB" dirty="0" smtClean="0"/>
              <a:t>– snapshot </a:t>
            </a:r>
            <a:r>
              <a:rPr lang="en-GB" dirty="0"/>
              <a:t>March 2019</a:t>
            </a:r>
          </a:p>
        </p:txBody>
      </p:sp>
      <p:sp>
        <p:nvSpPr>
          <p:cNvPr id="3" name="Text Placeholder 2"/>
          <p:cNvSpPr>
            <a:spLocks noGrp="1"/>
          </p:cNvSpPr>
          <p:nvPr>
            <p:ph type="body" sz="quarter" idx="12"/>
          </p:nvPr>
        </p:nvSpPr>
        <p:spPr/>
        <p:txBody>
          <a:bodyPr/>
          <a:lstStyle/>
          <a:p>
            <a:r>
              <a:rPr lang="en-GB" dirty="0"/>
              <a:t>What needs to change in London?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38</a:t>
            </a:fld>
            <a:endParaRPr lang="en-GB" dirty="0"/>
          </a:p>
        </p:txBody>
      </p:sp>
      <p:sp>
        <p:nvSpPr>
          <p:cNvPr id="8" name="Content Placeholder 5"/>
          <p:cNvSpPr>
            <a:spLocks noGrp="1"/>
          </p:cNvSpPr>
          <p:nvPr>
            <p:ph sz="quarter" idx="15"/>
          </p:nvPr>
        </p:nvSpPr>
        <p:spPr>
          <a:xfrm>
            <a:off x="250825" y="1341438"/>
            <a:ext cx="4897239" cy="5327922"/>
          </a:xfrm>
        </p:spPr>
        <p:txBody>
          <a:bodyPr>
            <a:normAutofit/>
          </a:bodyPr>
          <a:lstStyle/>
          <a:p>
            <a:r>
              <a:rPr lang="en-GB" sz="2400" dirty="0" smtClean="0"/>
              <a:t>There </a:t>
            </a:r>
            <a:r>
              <a:rPr lang="en-GB" sz="2400" dirty="0"/>
              <a:t>have been </a:t>
            </a:r>
            <a:r>
              <a:rPr lang="en-GB" sz="2400" dirty="0" smtClean="0"/>
              <a:t>a small number of </a:t>
            </a:r>
            <a:r>
              <a:rPr lang="en-GB" sz="2400" dirty="0"/>
              <a:t>deaths from cancer in London prisons from Jan 2018-March 2019</a:t>
            </a:r>
          </a:p>
          <a:p>
            <a:r>
              <a:rPr lang="en-GB" sz="2400" dirty="0"/>
              <a:t>8 prisons and 2 </a:t>
            </a:r>
            <a:r>
              <a:rPr lang="en-GB" sz="2400" dirty="0" smtClean="0"/>
              <a:t>Immigration Removal Centres </a:t>
            </a:r>
            <a:r>
              <a:rPr lang="en-GB" sz="2400" dirty="0"/>
              <a:t>in London </a:t>
            </a:r>
            <a:r>
              <a:rPr lang="en-GB" sz="2400" dirty="0" smtClean="0"/>
              <a:t>– all male</a:t>
            </a:r>
            <a:endParaRPr lang="en-GB" sz="2400" dirty="0"/>
          </a:p>
          <a:p>
            <a:r>
              <a:rPr lang="en-GB" sz="2400" dirty="0" smtClean="0"/>
              <a:t>&lt;30 </a:t>
            </a:r>
            <a:r>
              <a:rPr lang="en-GB" sz="2400" dirty="0"/>
              <a:t>people living with cancer in London prisons as at end March </a:t>
            </a:r>
            <a:r>
              <a:rPr lang="en-GB" sz="2400" dirty="0" smtClean="0"/>
              <a:t>2019.</a:t>
            </a:r>
            <a:endParaRPr lang="en-GB" sz="2400" dirty="0"/>
          </a:p>
        </p:txBody>
      </p:sp>
      <p:sp>
        <p:nvSpPr>
          <p:cNvPr id="7" name="Content Placeholder 6"/>
          <p:cNvSpPr>
            <a:spLocks noGrp="1"/>
          </p:cNvSpPr>
          <p:nvPr>
            <p:ph sz="quarter" idx="4294967295"/>
          </p:nvPr>
        </p:nvSpPr>
        <p:spPr>
          <a:xfrm>
            <a:off x="5508104" y="1484784"/>
            <a:ext cx="3168650" cy="4968552"/>
          </a:xfrm>
          <a:solidFill>
            <a:schemeClr val="tx1">
              <a:lumMod val="20000"/>
              <a:lumOff val="80000"/>
            </a:schemeClr>
          </a:solidFill>
          <a:ln w="57150">
            <a:noFill/>
          </a:ln>
        </p:spPr>
        <p:txBody>
          <a:bodyPr>
            <a:normAutofit/>
          </a:bodyPr>
          <a:lstStyle/>
          <a:p>
            <a:r>
              <a:rPr lang="en-GB" sz="2000" b="1" u="sng" dirty="0">
                <a:solidFill>
                  <a:schemeClr val="tx1"/>
                </a:solidFill>
              </a:rPr>
              <a:t>Recommendations</a:t>
            </a:r>
          </a:p>
          <a:p>
            <a:r>
              <a:rPr lang="en-GB" sz="2000" dirty="0">
                <a:solidFill>
                  <a:schemeClr val="tx1"/>
                </a:solidFill>
              </a:rPr>
              <a:t>Ensure that </a:t>
            </a:r>
            <a:r>
              <a:rPr lang="en-GB" sz="2000" dirty="0" smtClean="0">
                <a:solidFill>
                  <a:schemeClr val="tx1"/>
                </a:solidFill>
              </a:rPr>
              <a:t>first part of GP registration (called GMS1) is able </a:t>
            </a:r>
            <a:r>
              <a:rPr lang="en-GB" sz="2000" dirty="0">
                <a:solidFill>
                  <a:schemeClr val="tx1"/>
                </a:solidFill>
              </a:rPr>
              <a:t>to be completed whilst still in prison in order to then complete the registration with a GP in the community, </a:t>
            </a:r>
            <a:r>
              <a:rPr lang="en-GB" sz="2000" dirty="0" smtClean="0">
                <a:solidFill>
                  <a:schemeClr val="tx1"/>
                </a:solidFill>
              </a:rPr>
              <a:t>to </a:t>
            </a:r>
            <a:r>
              <a:rPr lang="en-GB" sz="2000" dirty="0">
                <a:solidFill>
                  <a:schemeClr val="tx1"/>
                </a:solidFill>
              </a:rPr>
              <a:t>ensure that screening </a:t>
            </a:r>
            <a:r>
              <a:rPr lang="en-GB" sz="2000" dirty="0" smtClean="0">
                <a:solidFill>
                  <a:schemeClr val="tx1"/>
                </a:solidFill>
              </a:rPr>
              <a:t>and </a:t>
            </a:r>
            <a:r>
              <a:rPr lang="en-GB" sz="2000" dirty="0">
                <a:solidFill>
                  <a:schemeClr val="tx1"/>
                </a:solidFill>
              </a:rPr>
              <a:t>other medical care is continued on release</a:t>
            </a:r>
          </a:p>
        </p:txBody>
      </p:sp>
    </p:spTree>
    <p:extLst>
      <p:ext uri="{BB962C8B-B14F-4D97-AF65-F5344CB8AC3E}">
        <p14:creationId xmlns:p14="http://schemas.microsoft.com/office/powerpoint/2010/main" val="3111441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Vulnerable women:  Sex workers </a:t>
            </a:r>
          </a:p>
        </p:txBody>
      </p:sp>
      <p:sp>
        <p:nvSpPr>
          <p:cNvPr id="3" name="Text Placeholder 2"/>
          <p:cNvSpPr>
            <a:spLocks noGrp="1"/>
          </p:cNvSpPr>
          <p:nvPr>
            <p:ph type="body" sz="quarter" idx="12"/>
          </p:nvPr>
        </p:nvSpPr>
        <p:spPr/>
        <p:txBody>
          <a:bodyPr/>
          <a:lstStyle/>
          <a:p>
            <a:r>
              <a:rPr lang="en-GB" dirty="0"/>
              <a:t>What are the cancer issues?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39</a:t>
            </a:fld>
            <a:endParaRPr lang="en-GB" dirty="0"/>
          </a:p>
        </p:txBody>
      </p:sp>
      <p:sp>
        <p:nvSpPr>
          <p:cNvPr id="5" name="Content Placeholder 4"/>
          <p:cNvSpPr>
            <a:spLocks noGrp="1"/>
          </p:cNvSpPr>
          <p:nvPr>
            <p:ph sz="quarter" idx="15"/>
          </p:nvPr>
        </p:nvSpPr>
        <p:spPr/>
        <p:txBody>
          <a:bodyPr>
            <a:normAutofit/>
          </a:bodyPr>
          <a:lstStyle/>
          <a:p>
            <a:r>
              <a:rPr lang="en-GB" sz="2000" b="1" u="sng" dirty="0"/>
              <a:t>Baker et al (2003) for sex workers, </a:t>
            </a:r>
            <a:r>
              <a:rPr lang="en-GB" sz="2000" dirty="0"/>
              <a:t>there is an assumption that sexually transmitted infections are the main physical health problem.  Actually </a:t>
            </a:r>
            <a:r>
              <a:rPr lang="en-GB" sz="2000" dirty="0" smtClean="0"/>
              <a:t>there is a range </a:t>
            </a:r>
            <a:r>
              <a:rPr lang="en-GB" sz="2000" dirty="0"/>
              <a:t>of other issues – scabies, thrombosis, dental issues, abscesses. Hep B, alcohol and drug use. </a:t>
            </a:r>
            <a:r>
              <a:rPr lang="en-GB" sz="2000" dirty="0" smtClean="0"/>
              <a:t>A study </a:t>
            </a:r>
            <a:r>
              <a:rPr lang="en-GB" sz="2000" dirty="0"/>
              <a:t>of 75 sex </a:t>
            </a:r>
            <a:r>
              <a:rPr lang="en-GB" sz="2000" dirty="0" err="1"/>
              <a:t>workers.</a:t>
            </a:r>
            <a:r>
              <a:rPr lang="en-GB" sz="2000" dirty="0" err="1">
                <a:hlinkClick r:id="rId2"/>
              </a:rPr>
              <a:t>https</a:t>
            </a:r>
            <a:r>
              <a:rPr lang="en-GB" sz="2000" dirty="0">
                <a:hlinkClick r:id="rId2"/>
              </a:rPr>
              <a:t>://www.ncbi.nlm.nih.gov/pmc/articles/PMC141189/</a:t>
            </a:r>
            <a:endParaRPr lang="en-GB" sz="2000" dirty="0"/>
          </a:p>
          <a:p>
            <a:r>
              <a:rPr lang="en-GB" sz="2000" dirty="0"/>
              <a:t>“</a:t>
            </a:r>
            <a:r>
              <a:rPr lang="en-GB" sz="2000" i="1" dirty="0"/>
              <a:t>Although most women acknowledged the need for mammograms or pap smears, few had had these tests done recently”.</a:t>
            </a:r>
          </a:p>
          <a:p>
            <a:r>
              <a:rPr lang="en-GB" sz="2000" dirty="0"/>
              <a:t>That should prompt consideration of liver, cervical, oral, breast and cervical cancers.</a:t>
            </a:r>
          </a:p>
          <a:p>
            <a:r>
              <a:rPr lang="en-GB" sz="2000" b="1" u="sng" dirty="0" err="1"/>
              <a:t>Ersan</a:t>
            </a:r>
            <a:r>
              <a:rPr lang="en-GB" sz="2000" b="1" u="sng" dirty="0"/>
              <a:t> et al (2013) </a:t>
            </a:r>
            <a:r>
              <a:rPr lang="en-GB" sz="2000" dirty="0"/>
              <a:t>study of 239 Turkish sex workers – 40% prevalence of HPV-18, increased risk of cervical cancer https://www.ncbi.nlm.nih.gov/pmc/articles/PMC4261505/</a:t>
            </a:r>
          </a:p>
          <a:p>
            <a:endParaRPr lang="en-GB" dirty="0"/>
          </a:p>
          <a:p>
            <a:endParaRPr lang="en-GB" dirty="0"/>
          </a:p>
        </p:txBody>
      </p:sp>
    </p:spTree>
    <p:extLst>
      <p:ext uri="{BB962C8B-B14F-4D97-AF65-F5344CB8AC3E}">
        <p14:creationId xmlns:p14="http://schemas.microsoft.com/office/powerpoint/2010/main" val="15435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pPr/>
              <a:t>4</a:t>
            </a:fld>
            <a:endParaRPr lang="en-GB" dirty="0"/>
          </a:p>
        </p:txBody>
      </p:sp>
      <p:sp>
        <p:nvSpPr>
          <p:cNvPr id="6" name="Content Placeholder 5">
            <a:extLst>
              <a:ext uri="{FF2B5EF4-FFF2-40B4-BE49-F238E27FC236}">
                <a16:creationId xmlns="" xmlns:a16="http://schemas.microsoft.com/office/drawing/2014/main" id="{90B9B4B5-9AAE-464C-B29F-89398F61991A}"/>
              </a:ext>
            </a:extLst>
          </p:cNvPr>
          <p:cNvSpPr>
            <a:spLocks noGrp="1"/>
          </p:cNvSpPr>
          <p:nvPr>
            <p:ph sz="quarter" idx="15"/>
          </p:nvPr>
        </p:nvSpPr>
        <p:spPr>
          <a:xfrm>
            <a:off x="250824" y="980728"/>
            <a:ext cx="8497639" cy="5475409"/>
          </a:xfrm>
        </p:spPr>
        <p:txBody>
          <a:bodyPr/>
          <a:lstStyle/>
          <a:p>
            <a:pPr algn="just">
              <a:defRPr/>
            </a:pPr>
            <a:endParaRPr lang="en-GB" dirty="0"/>
          </a:p>
          <a:p>
            <a:pPr algn="just">
              <a:defRPr/>
            </a:pPr>
            <a:endParaRPr lang="en-GB" dirty="0"/>
          </a:p>
          <a:p>
            <a:pPr algn="just">
              <a:defRPr/>
            </a:pPr>
            <a:endParaRPr lang="en-GB" dirty="0"/>
          </a:p>
          <a:p>
            <a:endParaRPr lang="en-GB" dirty="0"/>
          </a:p>
        </p:txBody>
      </p:sp>
      <p:sp>
        <p:nvSpPr>
          <p:cNvPr id="3" name="TextBox 2">
            <a:extLst>
              <a:ext uri="{FF2B5EF4-FFF2-40B4-BE49-F238E27FC236}">
                <a16:creationId xmlns="" xmlns:a16="http://schemas.microsoft.com/office/drawing/2014/main" id="{F00D76AF-1A31-497A-AFC6-587CB6FA925C}"/>
              </a:ext>
            </a:extLst>
          </p:cNvPr>
          <p:cNvSpPr txBox="1"/>
          <p:nvPr/>
        </p:nvSpPr>
        <p:spPr>
          <a:xfrm>
            <a:off x="249782" y="1486252"/>
            <a:ext cx="8643045" cy="4339650"/>
          </a:xfrm>
          <a:prstGeom prst="rect">
            <a:avLst/>
          </a:prstGeom>
          <a:noFill/>
        </p:spPr>
        <p:txBody>
          <a:bodyPr wrap="square" rtlCol="0">
            <a:spAutoFit/>
          </a:bodyPr>
          <a:lstStyle/>
          <a:p>
            <a:r>
              <a:rPr lang="en-GB" b="1" dirty="0">
                <a:solidFill>
                  <a:srgbClr val="0070C0"/>
                </a:solidFill>
              </a:rPr>
              <a:t>The strategy will contribute towards the following short term objectives:</a:t>
            </a:r>
          </a:p>
          <a:p>
            <a:pPr marL="285750" lvl="0" indent="-285750">
              <a:buFont typeface="Arial" panose="020B0604020202020204" pitchFamily="34" charset="0"/>
              <a:buChar char="•"/>
            </a:pPr>
            <a:r>
              <a:rPr lang="en-GB" sz="1600" dirty="0">
                <a:solidFill>
                  <a:srgbClr val="130B13"/>
                </a:solidFill>
              </a:rPr>
              <a:t>improved engagement and integration of health and social care in relation to reducing cancer inequalities; </a:t>
            </a:r>
          </a:p>
          <a:p>
            <a:pPr marL="285750" lvl="0" indent="-285750">
              <a:buFont typeface="Arial" panose="020B0604020202020204" pitchFamily="34" charset="0"/>
              <a:buChar char="•"/>
            </a:pPr>
            <a:r>
              <a:rPr lang="en-GB" sz="1600" dirty="0">
                <a:solidFill>
                  <a:srgbClr val="130B13"/>
                </a:solidFill>
              </a:rPr>
              <a:t>improved  data quality on cancer  inequalities;</a:t>
            </a:r>
          </a:p>
          <a:p>
            <a:pPr marL="285750" lvl="0" indent="-285750">
              <a:buFont typeface="Arial" panose="020B0604020202020204" pitchFamily="34" charset="0"/>
              <a:buChar char="•"/>
            </a:pPr>
            <a:r>
              <a:rPr lang="en-GB" sz="1600" dirty="0">
                <a:solidFill>
                  <a:srgbClr val="130B13"/>
                </a:solidFill>
              </a:rPr>
              <a:t>support for organisations to meet the legal requirements of </a:t>
            </a:r>
            <a:r>
              <a:rPr lang="en-GB" sz="1600" i="1" dirty="0">
                <a:solidFill>
                  <a:srgbClr val="130B13"/>
                </a:solidFill>
              </a:rPr>
              <a:t>Health Inequalities and the Equality Act 2010.</a:t>
            </a:r>
          </a:p>
          <a:p>
            <a:pPr lvl="0"/>
            <a:endParaRPr lang="en-GB" sz="1600" i="1" dirty="0"/>
          </a:p>
          <a:p>
            <a:r>
              <a:rPr lang="en-GB" b="1" dirty="0">
                <a:solidFill>
                  <a:srgbClr val="4F81BD"/>
                </a:solidFill>
              </a:rPr>
              <a:t>The strategy will contribute towards the following long term objectives:</a:t>
            </a:r>
          </a:p>
          <a:p>
            <a:pPr marL="285750" lvl="0" indent="-285750">
              <a:buFont typeface="Arial" panose="020B0604020202020204" pitchFamily="34" charset="0"/>
              <a:buChar char="•"/>
            </a:pPr>
            <a:r>
              <a:rPr lang="en-GB" sz="1600" dirty="0">
                <a:solidFill>
                  <a:srgbClr val="130B13"/>
                </a:solidFill>
              </a:rPr>
              <a:t>reduction in inequalities between population groups in cancer outcomes (incidence, prevalence, survival, mortality, experience);</a:t>
            </a:r>
          </a:p>
          <a:p>
            <a:pPr marL="285750" lvl="0" indent="-285750">
              <a:buFont typeface="Arial" panose="020B0604020202020204" pitchFamily="34" charset="0"/>
              <a:buChar char="•"/>
            </a:pPr>
            <a:r>
              <a:rPr lang="en-GB" sz="1600" dirty="0">
                <a:solidFill>
                  <a:srgbClr val="130B13"/>
                </a:solidFill>
              </a:rPr>
              <a:t>reduction in inequalities between population groups in key performance indicators for earlier diagnosis, treatment and personalised care for cancer (e.g. cancer waiting times, stage at diagnosis, screening coverage, recovery package and quality of life metrics)</a:t>
            </a:r>
          </a:p>
          <a:p>
            <a:pPr marL="285750" lvl="0" indent="-285750">
              <a:buFont typeface="Arial" panose="020B0604020202020204" pitchFamily="34" charset="0"/>
              <a:buChar char="•"/>
            </a:pPr>
            <a:r>
              <a:rPr lang="en-GB" sz="1600" dirty="0">
                <a:solidFill>
                  <a:srgbClr val="130B13"/>
                </a:solidFill>
              </a:rPr>
              <a:t>reduction in inequalities in reported patient experience;</a:t>
            </a:r>
          </a:p>
          <a:p>
            <a:pPr marL="285750" lvl="0" indent="-285750">
              <a:buFont typeface="Arial" panose="020B0604020202020204" pitchFamily="34" charset="0"/>
              <a:buChar char="•"/>
            </a:pPr>
            <a:r>
              <a:rPr lang="en-GB" sz="1600" dirty="0">
                <a:solidFill>
                  <a:srgbClr val="130B13"/>
                </a:solidFill>
              </a:rPr>
              <a:t>where recommended, positive discrimination.</a:t>
            </a:r>
          </a:p>
          <a:p>
            <a:pPr marL="285750" lvl="0" indent="-285750">
              <a:buFont typeface="Arial" panose="020B0604020202020204" pitchFamily="34" charset="0"/>
              <a:buChar char="•"/>
            </a:pPr>
            <a:endParaRPr lang="en-GB" sz="1600" dirty="0"/>
          </a:p>
          <a:p>
            <a:pPr lvl="0"/>
            <a:endParaRPr lang="en-GB" sz="1600" dirty="0">
              <a:solidFill>
                <a:srgbClr val="0070C0"/>
              </a:solidFill>
            </a:endParaRPr>
          </a:p>
        </p:txBody>
      </p:sp>
      <p:sp>
        <p:nvSpPr>
          <p:cNvPr id="8" name="Title 1">
            <a:extLst>
              <a:ext uri="{FF2B5EF4-FFF2-40B4-BE49-F238E27FC236}">
                <a16:creationId xmlns="" xmlns:a16="http://schemas.microsoft.com/office/drawing/2014/main" id="{32AB4795-A073-4111-8A26-431756C069ED}"/>
              </a:ext>
            </a:extLst>
          </p:cNvPr>
          <p:cNvSpPr txBox="1">
            <a:spLocks/>
          </p:cNvSpPr>
          <p:nvPr/>
        </p:nvSpPr>
        <p:spPr>
          <a:xfrm>
            <a:off x="265445" y="314569"/>
            <a:ext cx="8643045" cy="810176"/>
          </a:xfrm>
          <a:prstGeom prst="rect">
            <a:avLst/>
          </a:prstGeom>
          <a:solidFill>
            <a:srgbClr val="0091C9"/>
          </a:solidFill>
        </p:spPr>
        <p:txBody>
          <a:bodyPr/>
          <a:lstStyle>
            <a:lvl1pPr marL="95250" indent="0" algn="l" defTabSz="989304" rtl="0" eaLnBrk="1" latinLnBrk="0" hangingPunct="1">
              <a:spcBef>
                <a:spcPts val="650"/>
              </a:spcBef>
              <a:buNone/>
              <a:defRPr sz="2600" kern="1200" baseline="0">
                <a:solidFill>
                  <a:schemeClr val="bg1"/>
                </a:solidFill>
                <a:latin typeface="+mj-lt"/>
                <a:ea typeface="+mj-ea"/>
                <a:cs typeface="+mj-cs"/>
              </a:defRPr>
            </a:lvl1pPr>
          </a:lstStyle>
          <a:p>
            <a:r>
              <a:rPr lang="en-GB" sz="2200" dirty="0"/>
              <a:t>Developing a strategy to reduce inequalities in cancer care and outcomes in London and West Essex</a:t>
            </a:r>
            <a:r>
              <a:rPr lang="en-GB" dirty="0"/>
              <a:t/>
            </a:r>
            <a:br>
              <a:rPr lang="en-GB" dirty="0"/>
            </a:br>
            <a:endParaRPr lang="en-GB" dirty="0"/>
          </a:p>
        </p:txBody>
      </p:sp>
    </p:spTree>
    <p:extLst>
      <p:ext uri="{BB962C8B-B14F-4D97-AF65-F5344CB8AC3E}">
        <p14:creationId xmlns:p14="http://schemas.microsoft.com/office/powerpoint/2010/main" val="1724204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Vulnerable women Client views of health services </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40</a:t>
            </a:fld>
            <a:endParaRPr lang="en-GB" dirty="0"/>
          </a:p>
        </p:txBody>
      </p:sp>
      <p:sp>
        <p:nvSpPr>
          <p:cNvPr id="6" name="Content Placeholder 4"/>
          <p:cNvSpPr txBox="1">
            <a:spLocks/>
          </p:cNvSpPr>
          <p:nvPr/>
        </p:nvSpPr>
        <p:spPr>
          <a:xfrm>
            <a:off x="323528" y="764704"/>
            <a:ext cx="8280920" cy="5832648"/>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tx1"/>
                </a:solidFill>
              </a:rPr>
              <a:t>Synopsis of focus group held by EAVES/Beth Centre Brixton</a:t>
            </a:r>
          </a:p>
          <a:p>
            <a:r>
              <a:rPr lang="en-GB" i="1" dirty="0">
                <a:solidFill>
                  <a:schemeClr val="tx1"/>
                </a:solidFill>
              </a:rPr>
              <a:t>Judgemental and stigmatising attitudes, not wishing to disclose, not being able to have advocate with you, confidentiality – all acting as deterrents to engage</a:t>
            </a:r>
          </a:p>
          <a:p>
            <a:r>
              <a:rPr lang="en-GB" i="1" dirty="0">
                <a:solidFill>
                  <a:schemeClr val="tx1"/>
                </a:solidFill>
              </a:rPr>
              <a:t>Issues related to constantly changing address or having no fixed address or documents in your own name – so barriers to communication and again potentially confidentiality breaches</a:t>
            </a:r>
          </a:p>
          <a:p>
            <a:r>
              <a:rPr lang="en-GB" i="1" dirty="0">
                <a:solidFill>
                  <a:schemeClr val="tx1"/>
                </a:solidFill>
              </a:rPr>
              <a:t>Issues related to pure avoidance – even where women do receive their mail, it’s so much negative material -  about bills, fines, evictions </a:t>
            </a:r>
            <a:r>
              <a:rPr lang="en-GB" i="1" dirty="0" err="1">
                <a:solidFill>
                  <a:schemeClr val="tx1"/>
                </a:solidFill>
              </a:rPr>
              <a:t>etc</a:t>
            </a:r>
            <a:r>
              <a:rPr lang="en-GB" i="1" dirty="0">
                <a:solidFill>
                  <a:schemeClr val="tx1"/>
                </a:solidFill>
              </a:rPr>
              <a:t> that they don’t want to open it and deal with it and so it goes unopened and unaddressed</a:t>
            </a:r>
          </a:p>
          <a:p>
            <a:r>
              <a:rPr lang="en-GB" i="1" dirty="0">
                <a:solidFill>
                  <a:schemeClr val="tx1"/>
                </a:solidFill>
              </a:rPr>
              <a:t>Not being guaranteed a qualified female interpreter and not being guaranteed female medical staff</a:t>
            </a:r>
          </a:p>
          <a:p>
            <a:r>
              <a:rPr lang="en-GB" i="1" dirty="0">
                <a:solidFill>
                  <a:schemeClr val="tx1"/>
                </a:solidFill>
              </a:rPr>
              <a:t>Particular fear of invasive medical procedures including dentistry, smear test </a:t>
            </a:r>
            <a:r>
              <a:rPr lang="en-GB" i="1" dirty="0" err="1">
                <a:solidFill>
                  <a:schemeClr val="tx1"/>
                </a:solidFill>
              </a:rPr>
              <a:t>etc</a:t>
            </a:r>
            <a:r>
              <a:rPr lang="en-GB" i="1" dirty="0">
                <a:solidFill>
                  <a:schemeClr val="tx1"/>
                </a:solidFill>
              </a:rPr>
              <a:t> because it is triggering and so avoiding engaging with vital health services</a:t>
            </a:r>
          </a:p>
          <a:p>
            <a:r>
              <a:rPr lang="en-GB" i="1" dirty="0">
                <a:solidFill>
                  <a:schemeClr val="tx1"/>
                </a:solidFill>
              </a:rPr>
              <a:t>Conviction, in some of the more extreme cases, that they are going to die young anyway from the violence and hardship of life in prostitution so why put yourself through the hell of medical treatment</a:t>
            </a:r>
          </a:p>
          <a:p>
            <a:r>
              <a:rPr lang="en-GB" i="1" dirty="0">
                <a:solidFill>
                  <a:schemeClr val="tx1"/>
                </a:solidFill>
              </a:rPr>
              <a:t>Lack of time and money to engage with health treatments </a:t>
            </a:r>
            <a:endParaRPr lang="en-GB" i="1" dirty="0" smtClean="0">
              <a:solidFill>
                <a:schemeClr val="tx1"/>
              </a:solidFill>
            </a:endParaRPr>
          </a:p>
          <a:p>
            <a:r>
              <a:rPr lang="en-GB" i="1">
                <a:solidFill>
                  <a:schemeClr val="tx1"/>
                </a:solidFill>
                <a:hlinkClick r:id="rId3"/>
              </a:rPr>
              <a:t>https</a:t>
            </a:r>
            <a:r>
              <a:rPr lang="en-GB" i="1">
                <a:solidFill>
                  <a:schemeClr val="tx1"/>
                </a:solidFill>
                <a:hlinkClick r:id="rId3"/>
              </a:rPr>
              <a:t>://</a:t>
            </a:r>
            <a:r>
              <a:rPr lang="en-GB" i="1" smtClean="0">
                <a:solidFill>
                  <a:schemeClr val="tx1"/>
                </a:solidFill>
                <a:hlinkClick r:id="rId3"/>
              </a:rPr>
              <a:t>www.womeninprison.org.uk/services/in-the-community.php?s=1970-01-01-the-beth-centre</a:t>
            </a:r>
            <a:endParaRPr lang="en-GB" i="1" smtClean="0">
              <a:solidFill>
                <a:schemeClr val="tx1"/>
              </a:solidFill>
            </a:endParaRPr>
          </a:p>
          <a:p>
            <a:endParaRPr lang="en-GB" i="1" dirty="0">
              <a:solidFill>
                <a:schemeClr val="tx1"/>
              </a:solidFill>
            </a:endParaRPr>
          </a:p>
          <a:p>
            <a:endParaRPr lang="en-GB" dirty="0"/>
          </a:p>
        </p:txBody>
      </p:sp>
    </p:spTree>
    <p:extLst>
      <p:ext uri="{BB962C8B-B14F-4D97-AF65-F5344CB8AC3E}">
        <p14:creationId xmlns:p14="http://schemas.microsoft.com/office/powerpoint/2010/main" val="2838578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Vulnerable women - Sex workers</a:t>
            </a:r>
          </a:p>
        </p:txBody>
      </p:sp>
      <p:sp>
        <p:nvSpPr>
          <p:cNvPr id="3" name="Text Placeholder 2"/>
          <p:cNvSpPr>
            <a:spLocks noGrp="1"/>
          </p:cNvSpPr>
          <p:nvPr>
            <p:ph type="body" sz="quarter" idx="12"/>
          </p:nvPr>
        </p:nvSpPr>
        <p:spPr/>
        <p:txBody>
          <a:bodyPr/>
          <a:lstStyle/>
          <a:p>
            <a:r>
              <a:rPr lang="en-GB" dirty="0"/>
              <a:t>What needs to change in London?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41</a:t>
            </a:fld>
            <a:endParaRPr lang="en-GB" dirty="0"/>
          </a:p>
        </p:txBody>
      </p:sp>
      <p:sp>
        <p:nvSpPr>
          <p:cNvPr id="8" name="Content Placeholder 4"/>
          <p:cNvSpPr>
            <a:spLocks noGrp="1"/>
          </p:cNvSpPr>
          <p:nvPr>
            <p:ph sz="quarter" idx="15"/>
          </p:nvPr>
        </p:nvSpPr>
        <p:spPr>
          <a:xfrm>
            <a:off x="250825" y="1341438"/>
            <a:ext cx="3961135" cy="4967287"/>
          </a:xfrm>
          <a:solidFill>
            <a:schemeClr val="bg2">
              <a:lumMod val="90000"/>
            </a:schemeClr>
          </a:solidFill>
        </p:spPr>
        <p:txBody>
          <a:bodyPr>
            <a:normAutofit/>
          </a:bodyPr>
          <a:lstStyle/>
          <a:p>
            <a:r>
              <a:rPr lang="en-GB" dirty="0"/>
              <a:t>My Body Back </a:t>
            </a:r>
            <a:r>
              <a:rPr lang="en-GB" dirty="0" smtClean="0"/>
              <a:t>Bart’s </a:t>
            </a:r>
            <a:r>
              <a:rPr lang="en-GB" dirty="0"/>
              <a:t>clinic </a:t>
            </a:r>
          </a:p>
          <a:p>
            <a:r>
              <a:rPr lang="en-GB" dirty="0" err="1" smtClean="0"/>
              <a:t>Middlesborough</a:t>
            </a:r>
            <a:r>
              <a:rPr lang="en-GB" dirty="0" smtClean="0"/>
              <a:t> </a:t>
            </a:r>
            <a:r>
              <a:rPr lang="en-GB" dirty="0"/>
              <a:t>‘No Fear’ GP practices where women can request to bring a buddy, and have reassurance that their needs are taken into account </a:t>
            </a:r>
          </a:p>
          <a:p>
            <a:r>
              <a:rPr lang="en-GB" dirty="0">
                <a:hlinkClick r:id="rId2"/>
              </a:rPr>
              <a:t>https://www.middlesbrough.gov.uk/social-care-and-wellbeing/public-health/screening-saves-lives/cervical-screening/no-fear</a:t>
            </a:r>
            <a:endParaRPr lang="en-GB" dirty="0"/>
          </a:p>
        </p:txBody>
      </p:sp>
      <p:sp>
        <p:nvSpPr>
          <p:cNvPr id="6" name="Content Placeholder 5"/>
          <p:cNvSpPr>
            <a:spLocks noGrp="1"/>
          </p:cNvSpPr>
          <p:nvPr>
            <p:ph sz="quarter" idx="4294967295"/>
          </p:nvPr>
        </p:nvSpPr>
        <p:spPr>
          <a:xfrm>
            <a:off x="4391025" y="1341438"/>
            <a:ext cx="4429447" cy="4967882"/>
          </a:xfrm>
          <a:solidFill>
            <a:schemeClr val="tx1">
              <a:lumMod val="20000"/>
              <a:lumOff val="80000"/>
            </a:schemeClr>
          </a:solidFill>
          <a:ln w="57150">
            <a:noFill/>
          </a:ln>
        </p:spPr>
        <p:txBody>
          <a:bodyPr>
            <a:normAutofit/>
          </a:bodyPr>
          <a:lstStyle/>
          <a:p>
            <a:r>
              <a:rPr lang="en-GB" b="1" u="sng" dirty="0">
                <a:solidFill>
                  <a:schemeClr val="tx1"/>
                </a:solidFill>
              </a:rPr>
              <a:t>Recommendations </a:t>
            </a:r>
          </a:p>
          <a:p>
            <a:r>
              <a:rPr lang="en-GB" dirty="0">
                <a:solidFill>
                  <a:schemeClr val="tx1"/>
                </a:solidFill>
              </a:rPr>
              <a:t>Allow vulnerable women and sex workers to have their cervical screening at more convenient venue e.g. in GUM and Family Planning clinics, not just at their </a:t>
            </a:r>
            <a:r>
              <a:rPr lang="en-GB" dirty="0" smtClean="0">
                <a:solidFill>
                  <a:schemeClr val="tx1"/>
                </a:solidFill>
              </a:rPr>
              <a:t>GP surgery.  </a:t>
            </a:r>
          </a:p>
          <a:p>
            <a:r>
              <a:rPr lang="en-GB" dirty="0" smtClean="0">
                <a:solidFill>
                  <a:schemeClr val="tx1"/>
                </a:solidFill>
              </a:rPr>
              <a:t>Make </a:t>
            </a:r>
            <a:r>
              <a:rPr lang="en-GB" dirty="0">
                <a:solidFill>
                  <a:schemeClr val="tx1"/>
                </a:solidFill>
              </a:rPr>
              <a:t>an offer of a female nurse, bringing an advocate with them, smaller speculum, trauma informed environment .  Move to HPV self sampling if possible as this can be less traumatic </a:t>
            </a:r>
          </a:p>
          <a:p>
            <a:r>
              <a:rPr lang="en-GB" dirty="0">
                <a:solidFill>
                  <a:schemeClr val="tx1"/>
                </a:solidFill>
              </a:rPr>
              <a:t>Consider offering vouchers for attendance (</a:t>
            </a:r>
            <a:r>
              <a:rPr lang="en-GB" dirty="0" err="1">
                <a:solidFill>
                  <a:schemeClr val="tx1"/>
                </a:solidFill>
              </a:rPr>
              <a:t>incentivisation</a:t>
            </a:r>
            <a:r>
              <a:rPr lang="en-GB" dirty="0">
                <a:solidFill>
                  <a:schemeClr val="tx1"/>
                </a:solidFill>
              </a:rPr>
              <a:t>)</a:t>
            </a:r>
          </a:p>
        </p:txBody>
      </p:sp>
    </p:spTree>
    <p:extLst>
      <p:ext uri="{BB962C8B-B14F-4D97-AF65-F5344CB8AC3E}">
        <p14:creationId xmlns:p14="http://schemas.microsoft.com/office/powerpoint/2010/main" val="1512480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Undocumented migrants</a:t>
            </a:r>
          </a:p>
        </p:txBody>
      </p:sp>
      <p:sp>
        <p:nvSpPr>
          <p:cNvPr id="6" name="Content Placeholder 5"/>
          <p:cNvSpPr>
            <a:spLocks noGrp="1"/>
          </p:cNvSpPr>
          <p:nvPr>
            <p:ph type="body" sz="quarter" idx="12"/>
          </p:nvPr>
        </p:nvSpPr>
        <p:spPr/>
        <p:txBody>
          <a:bodyPr>
            <a:normAutofit/>
          </a:bodyPr>
          <a:lstStyle/>
          <a:p>
            <a:r>
              <a:rPr lang="en-GB" dirty="0"/>
              <a:t>What are the cancer issues?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42</a:t>
            </a:fld>
            <a:endParaRPr lang="en-GB" dirty="0"/>
          </a:p>
        </p:txBody>
      </p:sp>
      <p:sp>
        <p:nvSpPr>
          <p:cNvPr id="5" name="Content Placeholder 4"/>
          <p:cNvSpPr>
            <a:spLocks noGrp="1"/>
          </p:cNvSpPr>
          <p:nvPr>
            <p:ph sz="quarter" idx="15"/>
          </p:nvPr>
        </p:nvSpPr>
        <p:spPr>
          <a:xfrm>
            <a:off x="250825" y="1124744"/>
            <a:ext cx="5833343" cy="5733256"/>
          </a:xfrm>
        </p:spPr>
        <p:txBody>
          <a:bodyPr>
            <a:noAutofit/>
          </a:bodyPr>
          <a:lstStyle/>
          <a:p>
            <a:r>
              <a:rPr lang="en-GB" sz="1600" b="1" u="sng" dirty="0"/>
              <a:t>Immigration and access to care</a:t>
            </a:r>
          </a:p>
          <a:p>
            <a:r>
              <a:rPr lang="en-GB" sz="1600" dirty="0"/>
              <a:t>Primary care still has the ability to register people for care, even though secondary care has to charge foreign/overseas visitors for care classed as ‘non urgent’ under the new 2018 guidelines (DH 2018).  </a:t>
            </a:r>
          </a:p>
          <a:p>
            <a:pPr marL="285750" indent="-285750">
              <a:buFont typeface="Arial" pitchFamily="34" charset="0"/>
              <a:buChar char="•"/>
            </a:pPr>
            <a:r>
              <a:rPr lang="en-GB" sz="1600" b="1" dirty="0"/>
              <a:t>Immigration Act  2014 </a:t>
            </a:r>
            <a:r>
              <a:rPr lang="en-GB" sz="1600" dirty="0"/>
              <a:t>made changes.  Now people need to be ‘ordinarily resident’ to receive care, which equates to having indefinite leave to remain’</a:t>
            </a:r>
          </a:p>
          <a:p>
            <a:pPr marL="285750" indent="-285750">
              <a:buFont typeface="Arial" pitchFamily="34" charset="0"/>
              <a:buChar char="•"/>
            </a:pPr>
            <a:r>
              <a:rPr lang="en-GB" sz="1600" b="1" dirty="0"/>
              <a:t>Section 38 </a:t>
            </a:r>
            <a:r>
              <a:rPr lang="en-GB" sz="1600" dirty="0"/>
              <a:t>– introduction of the </a:t>
            </a:r>
            <a:r>
              <a:rPr lang="en-GB" sz="1600" b="1" dirty="0"/>
              <a:t>immigration health </a:t>
            </a:r>
            <a:r>
              <a:rPr lang="en-GB" sz="1600" b="1" dirty="0" smtClean="0"/>
              <a:t>charge to secondary care</a:t>
            </a:r>
            <a:endParaRPr lang="en-GB" sz="1600" b="1" dirty="0"/>
          </a:p>
          <a:p>
            <a:r>
              <a:rPr lang="en-GB" sz="1600" dirty="0"/>
              <a:t>There are exemptions for family planning services, palliative care, and specific infectious diseases as well as care for conditions resulting from torture/sexual abuse.  Exemptions include refugees and asylum seekers (including failed asylum seekers)</a:t>
            </a:r>
          </a:p>
          <a:p>
            <a:r>
              <a:rPr lang="en-GB" sz="1600" b="1" u="sng" dirty="0"/>
              <a:t>WHO – refugees and asylum seekers have lower risk of all types of cancer except for cervical</a:t>
            </a:r>
            <a:r>
              <a:rPr lang="en-GB" sz="1600" dirty="0"/>
              <a:t>, however they are</a:t>
            </a:r>
          </a:p>
          <a:p>
            <a:pPr marL="285750" indent="-285750">
              <a:buFont typeface="Arial" pitchFamily="34" charset="0"/>
              <a:buChar char="•"/>
            </a:pPr>
            <a:r>
              <a:rPr lang="en-GB" sz="1600" dirty="0"/>
              <a:t>More likely to be diagnosed at an advanced stage and</a:t>
            </a:r>
          </a:p>
          <a:p>
            <a:pPr marL="285750" indent="-285750">
              <a:buFont typeface="Arial" pitchFamily="34" charset="0"/>
              <a:buChar char="•"/>
            </a:pPr>
            <a:r>
              <a:rPr lang="en-GB" sz="1600" dirty="0"/>
              <a:t>Have difficulty accessing care for their illness</a:t>
            </a:r>
          </a:p>
        </p:txBody>
      </p:sp>
      <p:sp>
        <p:nvSpPr>
          <p:cNvPr id="3" name="Content Placeholder 2"/>
          <p:cNvSpPr>
            <a:spLocks noGrp="1"/>
          </p:cNvSpPr>
          <p:nvPr>
            <p:ph sz="quarter" idx="4294967295"/>
          </p:nvPr>
        </p:nvSpPr>
        <p:spPr>
          <a:xfrm>
            <a:off x="6228184" y="836712"/>
            <a:ext cx="2520280" cy="5616476"/>
          </a:xfrm>
          <a:solidFill>
            <a:schemeClr val="bg2"/>
          </a:solidFill>
        </p:spPr>
        <p:txBody>
          <a:bodyPr>
            <a:normAutofit/>
          </a:bodyPr>
          <a:lstStyle/>
          <a:p>
            <a:r>
              <a:rPr lang="en-GB" dirty="0"/>
              <a:t>Migrants may not register with primary care, and so use urgent care instead</a:t>
            </a:r>
          </a:p>
          <a:p>
            <a:r>
              <a:rPr lang="en-GB" dirty="0"/>
              <a:t>Migrants ‘may find walk-in services offering immediate care without the need for such registration more easily available to them. </a:t>
            </a:r>
          </a:p>
          <a:p>
            <a:r>
              <a:rPr lang="en-GB" dirty="0"/>
              <a:t>However, this means that …they may miss out on more appropriate preventive treatment, vaccination, screening or diagnostic services delivered via primary care’. (O’Moore et al  2010) </a:t>
            </a:r>
          </a:p>
          <a:p>
            <a:endParaRPr lang="en-GB" dirty="0"/>
          </a:p>
        </p:txBody>
      </p:sp>
    </p:spTree>
    <p:extLst>
      <p:ext uri="{BB962C8B-B14F-4D97-AF65-F5344CB8AC3E}">
        <p14:creationId xmlns:p14="http://schemas.microsoft.com/office/powerpoint/2010/main" val="62788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Undocumented migrants and cancer </a:t>
            </a:r>
          </a:p>
        </p:txBody>
      </p:sp>
      <p:sp>
        <p:nvSpPr>
          <p:cNvPr id="8" name="Text Placeholder 7"/>
          <p:cNvSpPr>
            <a:spLocks noGrp="1"/>
          </p:cNvSpPr>
          <p:nvPr>
            <p:ph type="body" sz="quarter" idx="12"/>
          </p:nvPr>
        </p:nvSpPr>
        <p:spPr/>
        <p:txBody>
          <a:bodyPr/>
          <a:lstStyle/>
          <a:p>
            <a:r>
              <a:rPr lang="en-GB" dirty="0"/>
              <a:t>What are the cancer issues?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43</a:t>
            </a:fld>
            <a:endParaRPr lang="en-GB" dirty="0"/>
          </a:p>
        </p:txBody>
      </p:sp>
      <p:sp>
        <p:nvSpPr>
          <p:cNvPr id="5" name="Content Placeholder 4"/>
          <p:cNvSpPr>
            <a:spLocks noGrp="1"/>
          </p:cNvSpPr>
          <p:nvPr>
            <p:ph sz="quarter" idx="15"/>
          </p:nvPr>
        </p:nvSpPr>
        <p:spPr>
          <a:xfrm>
            <a:off x="250825" y="1341438"/>
            <a:ext cx="5113263" cy="4967287"/>
          </a:xfrm>
        </p:spPr>
        <p:txBody>
          <a:bodyPr>
            <a:normAutofit fontScale="92500"/>
          </a:bodyPr>
          <a:lstStyle/>
          <a:p>
            <a:r>
              <a:rPr lang="en-GB" b="1" u="sng" dirty="0"/>
              <a:t>Not able to register with a GP</a:t>
            </a:r>
          </a:p>
          <a:p>
            <a:r>
              <a:rPr lang="en-GB" dirty="0"/>
              <a:t>“Of the 1,717 attempts made by Doctors of the World (DOTW) to register a patient with a GP in 2017, one fifth were refused (20%). </a:t>
            </a:r>
          </a:p>
          <a:p>
            <a:r>
              <a:rPr lang="en-GB" dirty="0"/>
              <a:t>Sixteen </a:t>
            </a:r>
            <a:r>
              <a:rPr lang="en-GB" dirty="0" err="1"/>
              <a:t>percent</a:t>
            </a:r>
            <a:r>
              <a:rPr lang="en-GB" dirty="0"/>
              <a:t> of practices refused every attempt to register a patient and a further 14% gave inconsistent responses (approving registration in some cases and refusing in others).”</a:t>
            </a:r>
          </a:p>
          <a:p>
            <a:r>
              <a:rPr lang="en-GB" b="1" dirty="0">
                <a:solidFill>
                  <a:schemeClr val="tx1"/>
                </a:solidFill>
              </a:rPr>
              <a:t>Lack of paperwork was the most common reason for refused registration</a:t>
            </a:r>
            <a:r>
              <a:rPr lang="en-GB" dirty="0"/>
              <a:t>; lack of photo identification (34%) or proof of address (33%). Immigration status was cited as a reason in 10% of attempts and in 9% of attempts only temporary registration was allowed.</a:t>
            </a:r>
          </a:p>
          <a:p>
            <a:r>
              <a:rPr lang="en-GB" b="1" i="1" dirty="0"/>
              <a:t>When applying to become a patient there is no regulatory requirement to prove identity, address, immigration status or provide an NHS number.”</a:t>
            </a:r>
          </a:p>
        </p:txBody>
      </p:sp>
      <p:sp>
        <p:nvSpPr>
          <p:cNvPr id="9" name="Content Placeholder 8"/>
          <p:cNvSpPr>
            <a:spLocks noGrp="1"/>
          </p:cNvSpPr>
          <p:nvPr>
            <p:ph sz="quarter" idx="4294967295"/>
          </p:nvPr>
        </p:nvSpPr>
        <p:spPr>
          <a:xfrm>
            <a:off x="5652120" y="1124744"/>
            <a:ext cx="3168650" cy="5111750"/>
          </a:xfrm>
        </p:spPr>
        <p:txBody>
          <a:bodyPr>
            <a:normAutofit/>
          </a:bodyPr>
          <a:lstStyle/>
          <a:p>
            <a:r>
              <a:rPr lang="en-GB" b="1" u="sng" dirty="0"/>
              <a:t>Being asked to pay for secondary care treatment</a:t>
            </a:r>
            <a:endParaRPr lang="en-GB" dirty="0"/>
          </a:p>
          <a:p>
            <a:r>
              <a:rPr lang="en-GB" dirty="0"/>
              <a:t>people have to declare that they cannot pay quite early and then agree a payment plan.  </a:t>
            </a:r>
          </a:p>
          <a:p>
            <a:r>
              <a:rPr lang="en-GB" b="1" u="sng" dirty="0"/>
              <a:t>Lack of palliative care</a:t>
            </a:r>
          </a:p>
          <a:p>
            <a:r>
              <a:rPr lang="en-GB" dirty="0"/>
              <a:t>Hospices are a bit easier in terms of not charging, but  there are still cases where </a:t>
            </a:r>
            <a:r>
              <a:rPr lang="en-GB" dirty="0" smtClean="0"/>
              <a:t>a patient is </a:t>
            </a:r>
            <a:r>
              <a:rPr lang="en-GB" dirty="0"/>
              <a:t>discharged from </a:t>
            </a:r>
            <a:r>
              <a:rPr lang="en-GB" dirty="0" smtClean="0"/>
              <a:t>cancer </a:t>
            </a:r>
            <a:r>
              <a:rPr lang="en-GB" dirty="0"/>
              <a:t>treatment and </a:t>
            </a:r>
            <a:r>
              <a:rPr lang="en-GB" dirty="0" smtClean="0"/>
              <a:t>is then discharged </a:t>
            </a:r>
            <a:r>
              <a:rPr lang="en-GB" dirty="0"/>
              <a:t>into the community at the end of their life with no care or support.  Lack of social care also a big issue.</a:t>
            </a:r>
          </a:p>
        </p:txBody>
      </p:sp>
    </p:spTree>
    <p:extLst>
      <p:ext uri="{BB962C8B-B14F-4D97-AF65-F5344CB8AC3E}">
        <p14:creationId xmlns:p14="http://schemas.microsoft.com/office/powerpoint/2010/main" val="1727983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lstStyle/>
          <a:p>
            <a:r>
              <a:rPr lang="en-GB" dirty="0"/>
              <a:t>Undocumented migrants  Case study (Doctors of the World)</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44</a:t>
            </a:fld>
            <a:endParaRPr lang="en-GB" dirty="0"/>
          </a:p>
        </p:txBody>
      </p:sp>
      <p:sp>
        <p:nvSpPr>
          <p:cNvPr id="5" name="Content Placeholder 4"/>
          <p:cNvSpPr>
            <a:spLocks noGrp="1"/>
          </p:cNvSpPr>
          <p:nvPr>
            <p:ph sz="quarter" idx="15"/>
          </p:nvPr>
        </p:nvSpPr>
        <p:spPr>
          <a:ln w="38100">
            <a:solidFill>
              <a:schemeClr val="tx2">
                <a:lumMod val="60000"/>
                <a:lumOff val="40000"/>
              </a:schemeClr>
            </a:solidFill>
          </a:ln>
        </p:spPr>
        <p:txBody>
          <a:bodyPr>
            <a:normAutofit fontScale="92500"/>
          </a:bodyPr>
          <a:lstStyle/>
          <a:p>
            <a:r>
              <a:rPr lang="en-GB" sz="2400" dirty="0"/>
              <a:t>Deidre is an undocumented migrant with cancer, from the Caribbean. She came to live in London with her daughter Sally, a UK citizen, after she was widowed. In 2016, Deidre was diagnosed with cancer. A specialist advised her that she was too sick to fly home, and another clinician later confirmed that the need for chemotherapy was ‘urgent’. </a:t>
            </a:r>
          </a:p>
          <a:p>
            <a:r>
              <a:rPr lang="en-GB" sz="2400" dirty="0"/>
              <a:t>Despite this, the hospital demanded a five-figure sum before treatment could commence. As a care worker, Sally is not able to pay for her mum’s treatment all in one go. Doctors of the World supported Sally to challenge the hospital’s decision to refuse the healthcare that Deirdre so desperately needed. </a:t>
            </a:r>
            <a:endParaRPr lang="en-GB" sz="2400" dirty="0" smtClean="0"/>
          </a:p>
          <a:p>
            <a:r>
              <a:rPr lang="en-GB" sz="2400" u="sng" dirty="0" smtClean="0">
                <a:hlinkClick r:id="rId2"/>
              </a:rPr>
              <a:t>https</a:t>
            </a:r>
            <a:r>
              <a:rPr lang="en-GB" sz="2400" u="sng" dirty="0">
                <a:hlinkClick r:id="rId2"/>
              </a:rPr>
              <a:t>://www.doctorsoftheworld.org.uk/wp-content/uploads/import-from-old-site/files/DoTW_Response_to_DH_formal_review.pdf</a:t>
            </a:r>
            <a:endParaRPr lang="en-GB" sz="2400" dirty="0"/>
          </a:p>
          <a:p>
            <a:endParaRPr lang="en-GB" dirty="0"/>
          </a:p>
        </p:txBody>
      </p:sp>
    </p:spTree>
    <p:extLst>
      <p:ext uri="{BB962C8B-B14F-4D97-AF65-F5344CB8AC3E}">
        <p14:creationId xmlns:p14="http://schemas.microsoft.com/office/powerpoint/2010/main" val="286896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Undocumented migrants</a:t>
            </a:r>
          </a:p>
        </p:txBody>
      </p:sp>
      <p:sp>
        <p:nvSpPr>
          <p:cNvPr id="8" name="Text Placeholder 7"/>
          <p:cNvSpPr>
            <a:spLocks noGrp="1"/>
          </p:cNvSpPr>
          <p:nvPr>
            <p:ph type="body" sz="quarter" idx="12"/>
          </p:nvPr>
        </p:nvSpPr>
        <p:spPr/>
        <p:txBody>
          <a:bodyPr/>
          <a:lstStyle/>
          <a:p>
            <a:r>
              <a:rPr lang="en-GB" dirty="0"/>
              <a:t>What needs to change?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45</a:t>
            </a:fld>
            <a:endParaRPr lang="en-GB" dirty="0"/>
          </a:p>
        </p:txBody>
      </p:sp>
      <p:sp>
        <p:nvSpPr>
          <p:cNvPr id="5" name="Content Placeholder 4"/>
          <p:cNvSpPr>
            <a:spLocks noGrp="1"/>
          </p:cNvSpPr>
          <p:nvPr>
            <p:ph sz="quarter" idx="15"/>
          </p:nvPr>
        </p:nvSpPr>
        <p:spPr>
          <a:xfrm>
            <a:off x="250825" y="1124744"/>
            <a:ext cx="4897239" cy="5616624"/>
          </a:xfrm>
          <a:solidFill>
            <a:schemeClr val="bg2"/>
          </a:solidFill>
        </p:spPr>
        <p:txBody>
          <a:bodyPr>
            <a:normAutofit fontScale="77500" lnSpcReduction="20000"/>
          </a:bodyPr>
          <a:lstStyle/>
          <a:p>
            <a:r>
              <a:rPr lang="en-GB" sz="1900" b="1" u="sng" dirty="0" smtClean="0"/>
              <a:t>For migrants </a:t>
            </a:r>
          </a:p>
          <a:p>
            <a:r>
              <a:rPr lang="en-GB" sz="1900" b="1" u="sng" dirty="0" smtClean="0"/>
              <a:t>Undocumented </a:t>
            </a:r>
            <a:r>
              <a:rPr lang="en-GB" sz="1900" b="1" u="sng" dirty="0"/>
              <a:t>migrants </a:t>
            </a:r>
            <a:r>
              <a:rPr lang="en-GB" sz="1900" dirty="0"/>
              <a:t>e.g. those refused asylum, </a:t>
            </a:r>
            <a:r>
              <a:rPr lang="en-GB" sz="1900" dirty="0" err="1"/>
              <a:t>overstayers</a:t>
            </a:r>
            <a:r>
              <a:rPr lang="en-GB" sz="1900" dirty="0"/>
              <a:t>, </a:t>
            </a:r>
            <a:r>
              <a:rPr lang="en-GB" sz="1900" dirty="0" smtClean="0"/>
              <a:t>are the ones who cannot access care and comprise 90</a:t>
            </a:r>
            <a:r>
              <a:rPr lang="en-GB" sz="1900" dirty="0"/>
              <a:t>% </a:t>
            </a:r>
            <a:r>
              <a:rPr lang="en-GB" sz="1900" dirty="0" smtClean="0"/>
              <a:t>of migrants.  </a:t>
            </a:r>
            <a:endParaRPr lang="en-GB" sz="1900" dirty="0"/>
          </a:p>
          <a:p>
            <a:r>
              <a:rPr lang="en-GB" sz="1900" dirty="0" smtClean="0"/>
              <a:t>Only  </a:t>
            </a:r>
            <a:r>
              <a:rPr lang="en-GB" sz="1900" dirty="0"/>
              <a:t>10% </a:t>
            </a:r>
            <a:r>
              <a:rPr lang="en-GB" sz="1900" dirty="0" smtClean="0"/>
              <a:t>of migrants are </a:t>
            </a:r>
            <a:r>
              <a:rPr lang="en-GB" sz="1900" dirty="0"/>
              <a:t>refugees and asylum seekers and </a:t>
            </a:r>
            <a:r>
              <a:rPr lang="en-GB" sz="1900" dirty="0" smtClean="0"/>
              <a:t>they are actually </a:t>
            </a:r>
            <a:r>
              <a:rPr lang="en-GB" sz="1900" dirty="0"/>
              <a:t>eligible for care. </a:t>
            </a:r>
            <a:endParaRPr lang="en-GB" sz="1900" dirty="0" smtClean="0"/>
          </a:p>
          <a:p>
            <a:r>
              <a:rPr lang="en-GB" sz="1900" dirty="0" smtClean="0"/>
              <a:t> </a:t>
            </a:r>
            <a:r>
              <a:rPr lang="en-GB" sz="1900" dirty="0"/>
              <a:t>Common issues:</a:t>
            </a:r>
          </a:p>
          <a:p>
            <a:pPr marL="342900" indent="-342900">
              <a:buAutoNum type="arabicPeriod"/>
            </a:pPr>
            <a:r>
              <a:rPr lang="en-GB" sz="1900" dirty="0"/>
              <a:t>People </a:t>
            </a:r>
            <a:r>
              <a:rPr lang="en-GB" sz="1900" dirty="0" smtClean="0"/>
              <a:t>refused </a:t>
            </a:r>
            <a:r>
              <a:rPr lang="en-GB" sz="1900" dirty="0"/>
              <a:t>registration at GPs</a:t>
            </a:r>
          </a:p>
          <a:p>
            <a:pPr marL="342900" indent="-342900">
              <a:buFont typeface="Arial" panose="020B0604020202020204" pitchFamily="34" charset="0"/>
              <a:buAutoNum type="arabicPeriod"/>
            </a:pPr>
            <a:r>
              <a:rPr lang="en-GB" sz="1900" b="1" dirty="0"/>
              <a:t>Screening - </a:t>
            </a:r>
            <a:r>
              <a:rPr lang="en-GB" sz="1900" dirty="0"/>
              <a:t>people </a:t>
            </a:r>
            <a:r>
              <a:rPr lang="en-GB" sz="1900" dirty="0" smtClean="0"/>
              <a:t>face barriers to </a:t>
            </a:r>
            <a:r>
              <a:rPr lang="en-GB" sz="1900" dirty="0"/>
              <a:t>register with a GP so don't get invited to cancer screening</a:t>
            </a:r>
          </a:p>
          <a:p>
            <a:pPr marL="342900" indent="-342900">
              <a:buAutoNum type="arabicPeriod"/>
            </a:pPr>
            <a:r>
              <a:rPr lang="en-GB" sz="1900" dirty="0"/>
              <a:t>GPs have to get around </a:t>
            </a:r>
            <a:r>
              <a:rPr lang="en-GB" sz="1900" b="1" dirty="0"/>
              <a:t>ERS </a:t>
            </a:r>
            <a:r>
              <a:rPr lang="en-GB" sz="1900" dirty="0"/>
              <a:t>and don't always know they can refer for two week waits (2ww) without the ERS system. </a:t>
            </a:r>
          </a:p>
          <a:p>
            <a:pPr marL="342900" indent="-342900">
              <a:buAutoNum type="arabicPeriod"/>
            </a:pPr>
            <a:r>
              <a:rPr lang="en-GB" sz="1900" dirty="0"/>
              <a:t>Access to hospital treatment, sometimes cases trapped in </a:t>
            </a:r>
            <a:r>
              <a:rPr lang="en-GB" sz="1900" b="1" dirty="0"/>
              <a:t>Overseas visitor Manager OVM system </a:t>
            </a:r>
            <a:r>
              <a:rPr lang="en-GB" sz="1900" dirty="0"/>
              <a:t>and clinicians don't know about them or aren't confident enough to override i.e. they don't know that clinical opinion overrides the admin of OVM office.    so there can be big delays before people get an appointment</a:t>
            </a:r>
          </a:p>
          <a:p>
            <a:pPr marL="342900" indent="-342900">
              <a:buAutoNum type="arabicPeriod"/>
            </a:pPr>
            <a:r>
              <a:rPr lang="en-GB" sz="1900" dirty="0"/>
              <a:t>Issues with LD,  being elderly, not knowing the system or fleeing DV or abuse therefore lacking papers</a:t>
            </a:r>
          </a:p>
        </p:txBody>
      </p:sp>
      <p:sp>
        <p:nvSpPr>
          <p:cNvPr id="6" name="Content Placeholder 5"/>
          <p:cNvSpPr>
            <a:spLocks noGrp="1"/>
          </p:cNvSpPr>
          <p:nvPr>
            <p:ph sz="quarter" idx="4294967295"/>
          </p:nvPr>
        </p:nvSpPr>
        <p:spPr>
          <a:xfrm>
            <a:off x="5292080" y="908720"/>
            <a:ext cx="3635896" cy="5760368"/>
          </a:xfrm>
          <a:solidFill>
            <a:schemeClr val="tx1">
              <a:lumMod val="20000"/>
              <a:lumOff val="80000"/>
            </a:schemeClr>
          </a:solidFill>
          <a:ln w="57150">
            <a:noFill/>
          </a:ln>
        </p:spPr>
        <p:txBody>
          <a:bodyPr>
            <a:normAutofit/>
          </a:bodyPr>
          <a:lstStyle/>
          <a:p>
            <a:r>
              <a:rPr lang="en-GB" b="1" u="sng" dirty="0">
                <a:solidFill>
                  <a:schemeClr val="tx1"/>
                </a:solidFill>
              </a:rPr>
              <a:t>Recommendations</a:t>
            </a:r>
          </a:p>
          <a:p>
            <a:r>
              <a:rPr lang="en-GB" dirty="0">
                <a:solidFill>
                  <a:schemeClr val="tx1"/>
                </a:solidFill>
              </a:rPr>
              <a:t>Ensure that undocumented migrants can register with a GP</a:t>
            </a:r>
          </a:p>
          <a:p>
            <a:r>
              <a:rPr lang="en-GB" dirty="0">
                <a:solidFill>
                  <a:schemeClr val="tx1"/>
                </a:solidFill>
              </a:rPr>
              <a:t>Once registered, invite for screening</a:t>
            </a:r>
          </a:p>
          <a:p>
            <a:r>
              <a:rPr lang="en-GB" dirty="0">
                <a:solidFill>
                  <a:schemeClr val="tx1"/>
                </a:solidFill>
              </a:rPr>
              <a:t>Ensure all GPs know how to refer cancer </a:t>
            </a:r>
            <a:r>
              <a:rPr lang="en-GB" dirty="0" smtClean="0">
                <a:solidFill>
                  <a:schemeClr val="tx1"/>
                </a:solidFill>
              </a:rPr>
              <a:t>2week waits </a:t>
            </a:r>
            <a:r>
              <a:rPr lang="en-GB" dirty="0">
                <a:solidFill>
                  <a:schemeClr val="tx1"/>
                </a:solidFill>
              </a:rPr>
              <a:t>without using ERS system</a:t>
            </a:r>
          </a:p>
          <a:p>
            <a:r>
              <a:rPr lang="en-GB" dirty="0">
                <a:solidFill>
                  <a:schemeClr val="tx1"/>
                </a:solidFill>
              </a:rPr>
              <a:t>Educate </a:t>
            </a:r>
            <a:r>
              <a:rPr lang="en-GB" dirty="0" smtClean="0">
                <a:solidFill>
                  <a:schemeClr val="tx1"/>
                </a:solidFill>
              </a:rPr>
              <a:t>Haematology &amp; Oncology </a:t>
            </a:r>
            <a:r>
              <a:rPr lang="en-GB" dirty="0">
                <a:solidFill>
                  <a:schemeClr val="tx1"/>
                </a:solidFill>
              </a:rPr>
              <a:t>doctors about </a:t>
            </a:r>
            <a:r>
              <a:rPr lang="en-GB" dirty="0" smtClean="0">
                <a:solidFill>
                  <a:schemeClr val="tx1"/>
                </a:solidFill>
              </a:rPr>
              <a:t>Overseas visitor manager </a:t>
            </a:r>
            <a:r>
              <a:rPr lang="en-GB" dirty="0">
                <a:solidFill>
                  <a:schemeClr val="tx1"/>
                </a:solidFill>
              </a:rPr>
              <a:t>system and that they can override this and accept patients for treatment – i.e. make sure cancer patients don’t get blocked by OVM in the hospital before the clinicians see their referral</a:t>
            </a:r>
          </a:p>
          <a:p>
            <a:pPr marL="342900" indent="-342900">
              <a:buAutoNum type="arabicPeriod"/>
            </a:pPr>
            <a:endParaRPr lang="en-GB" dirty="0"/>
          </a:p>
          <a:p>
            <a:endParaRPr lang="en-GB" dirty="0"/>
          </a:p>
          <a:p>
            <a:endParaRPr lang="en-GB" dirty="0"/>
          </a:p>
        </p:txBody>
      </p:sp>
    </p:spTree>
    <p:extLst>
      <p:ext uri="{BB962C8B-B14F-4D97-AF65-F5344CB8AC3E}">
        <p14:creationId xmlns:p14="http://schemas.microsoft.com/office/powerpoint/2010/main" val="2523665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identifying as LGBTQI</a:t>
            </a:r>
          </a:p>
        </p:txBody>
      </p:sp>
      <p:sp>
        <p:nvSpPr>
          <p:cNvPr id="3" name="Text Placeholder 2"/>
          <p:cNvSpPr>
            <a:spLocks noGrp="1"/>
          </p:cNvSpPr>
          <p:nvPr>
            <p:ph type="body" sz="quarter" idx="12"/>
          </p:nvPr>
        </p:nvSpPr>
        <p:spPr/>
        <p:txBody>
          <a:bodyPr/>
          <a:lstStyle/>
          <a:p>
            <a:r>
              <a:rPr lang="en-GB" dirty="0"/>
              <a:t>What are the cancer issues?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46</a:t>
            </a:fld>
            <a:endParaRPr lang="en-GB" dirty="0"/>
          </a:p>
        </p:txBody>
      </p:sp>
      <p:sp>
        <p:nvSpPr>
          <p:cNvPr id="5" name="Content Placeholder 4"/>
          <p:cNvSpPr>
            <a:spLocks noGrp="1"/>
          </p:cNvSpPr>
          <p:nvPr>
            <p:ph sz="quarter" idx="15"/>
          </p:nvPr>
        </p:nvSpPr>
        <p:spPr>
          <a:xfrm>
            <a:off x="250825" y="1341438"/>
            <a:ext cx="4681215" cy="4967287"/>
          </a:xfrm>
        </p:spPr>
        <p:txBody>
          <a:bodyPr>
            <a:normAutofit fontScale="85000" lnSpcReduction="10000"/>
          </a:bodyPr>
          <a:lstStyle/>
          <a:p>
            <a:r>
              <a:rPr lang="en-GB" dirty="0"/>
              <a:t>Cancer screening coverage is lower in lesbian, gay, bisexual, and transgender (LGBT) communities.</a:t>
            </a:r>
          </a:p>
          <a:p>
            <a:r>
              <a:rPr lang="en-GB" dirty="0"/>
              <a:t>Lesbian and bisexual (LB) women are less likely to have been for cervical screening. </a:t>
            </a:r>
            <a:r>
              <a:rPr lang="en-GB" u="sng" dirty="0">
                <a:hlinkClick r:id="rId3"/>
              </a:rPr>
              <a:t>15% of LB women</a:t>
            </a:r>
            <a:r>
              <a:rPr lang="en-GB" dirty="0"/>
              <a:t> over 25 have never had a cervical screening test compared to 7% of women over 25 in general.  Partly due to the misconception that women who only have sex with women do not require cervical screening tests.</a:t>
            </a:r>
          </a:p>
          <a:p>
            <a:r>
              <a:rPr lang="en-GB" dirty="0"/>
              <a:t>May wish to request smaller speculum/fear of discomfort but not wish to disclose sexuality </a:t>
            </a:r>
          </a:p>
          <a:p>
            <a:r>
              <a:rPr lang="en-GB" dirty="0"/>
              <a:t>A small scale </a:t>
            </a:r>
            <a:r>
              <a:rPr lang="en-GB" u="sng" dirty="0">
                <a:hlinkClick r:id="rId4"/>
              </a:rPr>
              <a:t>US study</a:t>
            </a:r>
            <a:r>
              <a:rPr lang="en-GB" u="sng" dirty="0"/>
              <a:t> </a:t>
            </a:r>
            <a:r>
              <a:rPr lang="en-GB" dirty="0"/>
              <a:t>found half of trans men had not had a smear test in the previous 3 years.</a:t>
            </a:r>
          </a:p>
          <a:p>
            <a:r>
              <a:rPr lang="en-GB" dirty="0"/>
              <a:t>‘Trans and non-binary people form a vulnerable group, experiencing a higher risk of sexual assault, and having higher percentages in voluntary and forced sex work.’ - </a:t>
            </a:r>
            <a:r>
              <a:rPr lang="en-GB" dirty="0" err="1"/>
              <a:t>Kamaruddin</a:t>
            </a:r>
            <a:r>
              <a:rPr lang="en-GB" dirty="0"/>
              <a:t>, 2019 therefore risk sexually transmitted infections (STIs) and HPV infection</a:t>
            </a:r>
          </a:p>
          <a:p>
            <a:endParaRPr lang="en-GB" dirty="0"/>
          </a:p>
          <a:p>
            <a:endParaRPr lang="en-GB" dirty="0"/>
          </a:p>
        </p:txBody>
      </p:sp>
      <p:sp>
        <p:nvSpPr>
          <p:cNvPr id="6" name="Content Placeholder 5"/>
          <p:cNvSpPr>
            <a:spLocks noGrp="1"/>
          </p:cNvSpPr>
          <p:nvPr>
            <p:ph sz="quarter" idx="4294967295"/>
          </p:nvPr>
        </p:nvSpPr>
        <p:spPr>
          <a:xfrm>
            <a:off x="5076057" y="765175"/>
            <a:ext cx="3672408" cy="5760169"/>
          </a:xfrm>
        </p:spPr>
        <p:txBody>
          <a:bodyPr>
            <a:normAutofit fontScale="32500" lnSpcReduction="20000"/>
          </a:bodyPr>
          <a:lstStyle/>
          <a:p>
            <a:pPr fontAlgn="base"/>
            <a:r>
              <a:rPr lang="en-GB" sz="5600" b="1" u="sng" dirty="0"/>
              <a:t>Doran et al 2018</a:t>
            </a:r>
          </a:p>
          <a:p>
            <a:pPr fontAlgn="base"/>
            <a:r>
              <a:rPr lang="en-GB" sz="5600" dirty="0"/>
              <a:t>In-depth interviews …with 12 gay men …diagnosed with prostate cancer. Participants perceived that their healthcare team had little knowledge about their needs, and if, or how, their experience differed due to their sexual orientation. Information provided was perceived as being misplaced or informed by </a:t>
            </a:r>
            <a:r>
              <a:rPr lang="en-GB" sz="5600" dirty="0" err="1"/>
              <a:t>heteronormative</a:t>
            </a:r>
            <a:r>
              <a:rPr lang="en-GB" sz="5600" dirty="0"/>
              <a:t> assumptions. </a:t>
            </a:r>
          </a:p>
          <a:p>
            <a:pPr fontAlgn="base"/>
            <a:r>
              <a:rPr lang="en-GB" sz="5600" dirty="0"/>
              <a:t>Consideration should be given to requesting sexual orientation when recording patient information, if patients are willing to disclose. Training should be provided for healthcare professionals to enable them to provide information and support that is culturally relevant at all stages of the consultation.</a:t>
            </a:r>
          </a:p>
          <a:p>
            <a:pPr fontAlgn="base"/>
            <a:endParaRPr lang="en-GB" sz="2500" dirty="0"/>
          </a:p>
          <a:p>
            <a:r>
              <a:rPr lang="en-GB" sz="1600" dirty="0"/>
              <a:t> </a:t>
            </a:r>
          </a:p>
          <a:p>
            <a:r>
              <a:rPr lang="en-GB" sz="1600" dirty="0"/>
              <a:t> </a:t>
            </a:r>
          </a:p>
          <a:p>
            <a:pPr marL="285750" indent="-285750" fontAlgn="base">
              <a:buFont typeface="Arial" pitchFamily="34" charset="0"/>
              <a:buChar char="•"/>
            </a:pPr>
            <a:endParaRPr lang="en-GB" sz="2600" dirty="0"/>
          </a:p>
          <a:p>
            <a:endParaRPr lang="en-GB" dirty="0"/>
          </a:p>
        </p:txBody>
      </p:sp>
    </p:spTree>
    <p:extLst>
      <p:ext uri="{BB962C8B-B14F-4D97-AF65-F5344CB8AC3E}">
        <p14:creationId xmlns:p14="http://schemas.microsoft.com/office/powerpoint/2010/main" val="1834513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identifying as LGBTQI</a:t>
            </a:r>
          </a:p>
        </p:txBody>
      </p:sp>
      <p:sp>
        <p:nvSpPr>
          <p:cNvPr id="3" name="Text Placeholder 2"/>
          <p:cNvSpPr>
            <a:spLocks noGrp="1"/>
          </p:cNvSpPr>
          <p:nvPr>
            <p:ph type="body" sz="quarter" idx="12"/>
          </p:nvPr>
        </p:nvSpPr>
        <p:spPr/>
        <p:txBody>
          <a:bodyPr/>
          <a:lstStyle/>
          <a:p>
            <a:r>
              <a:rPr lang="en-GB" dirty="0"/>
              <a:t>What are the issues? – Dr </a:t>
            </a:r>
            <a:r>
              <a:rPr lang="en-GB" dirty="0" err="1"/>
              <a:t>Kamaruddin</a:t>
            </a:r>
            <a:r>
              <a:rPr lang="en-GB" dirty="0"/>
              <a:t> Pulse magazine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47</a:t>
            </a:fld>
            <a:endParaRPr lang="en-GB" dirty="0"/>
          </a:p>
        </p:txBody>
      </p:sp>
      <p:sp>
        <p:nvSpPr>
          <p:cNvPr id="7" name="Content Placeholder 6"/>
          <p:cNvSpPr>
            <a:spLocks noGrp="1"/>
          </p:cNvSpPr>
          <p:nvPr>
            <p:ph sz="quarter" idx="15"/>
          </p:nvPr>
        </p:nvSpPr>
        <p:spPr>
          <a:xfrm>
            <a:off x="250825" y="1196752"/>
            <a:ext cx="8642350" cy="5256584"/>
          </a:xfrm>
        </p:spPr>
        <p:txBody>
          <a:bodyPr>
            <a:normAutofit fontScale="92500" lnSpcReduction="10000"/>
          </a:bodyPr>
          <a:lstStyle/>
          <a:p>
            <a:r>
              <a:rPr lang="en-GB" dirty="0"/>
              <a:t>A healthcare provider, and in this instance general practice organisations, are required to effectively promote awareness of screening and encourage uptake of cancer screening among trans people. Additionally, GP practices are encouraged to maintain a list of eligible trans patients who wish to participate but won’t be routinely invited for screening.</a:t>
            </a:r>
          </a:p>
          <a:p>
            <a:r>
              <a:rPr lang="en-GB" dirty="0"/>
              <a:t>Trans men with a cervix still carry a risk of cervical cancer, and should be invited for cervical screening. They’re now registered as male in patients’ registration data, and won’t be automatically invited for cervical screening. GPs are required to inform and invite these patients for such screening and directly contact the screening laboratory. It’s worth reiterating that all gendered information is strictly confidential and explicit consent must be sought from patients. I suggest to include ‘patients with a cervix’ on the request forms.</a:t>
            </a:r>
          </a:p>
          <a:p>
            <a:r>
              <a:rPr lang="en-GB" dirty="0"/>
              <a:t>And trans men might still have breast tissue following a mastectomy, so the risk of breast cancer remains. Trans men who haven’t had a mastectomy should be referred to the breast screening service for a mammography.</a:t>
            </a:r>
          </a:p>
          <a:p>
            <a:r>
              <a:rPr lang="en-GB" dirty="0"/>
              <a:t>Furthermore, trans women who are registered as female will automatically get invitations to cancer screening programmes. They will get an invitation for cervical screening and considering they don’t have cervix, they’re not suitable, so can call their surgery to opt out of cervical screening</a:t>
            </a:r>
            <a:r>
              <a:rPr lang="en-GB" dirty="0" smtClean="0"/>
              <a:t>.</a:t>
            </a:r>
          </a:p>
          <a:p>
            <a:r>
              <a:rPr lang="en-GB" dirty="0">
                <a:hlinkClick r:id="rId3"/>
              </a:rPr>
              <a:t>http://</a:t>
            </a:r>
            <a:r>
              <a:rPr lang="en-GB" dirty="0" smtClean="0">
                <a:hlinkClick r:id="rId3"/>
              </a:rPr>
              <a:t>www.pulsetoday.co.uk/views/blogs/we-must-improve-cancer-screening-for-trans-and-non-binary-people/20038388.article</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95317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LGBT+ Case study </a:t>
            </a:r>
            <a:r>
              <a:rPr lang="en-GB" dirty="0" smtClean="0"/>
              <a:t>Public Health England </a:t>
            </a:r>
            <a:r>
              <a:rPr lang="en-GB" dirty="0"/>
              <a:t>blog</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48</a:t>
            </a:fld>
            <a:endParaRPr lang="en-GB" dirty="0"/>
          </a:p>
        </p:txBody>
      </p:sp>
      <p:sp>
        <p:nvSpPr>
          <p:cNvPr id="5" name="Content Placeholder 4"/>
          <p:cNvSpPr>
            <a:spLocks noGrp="1"/>
          </p:cNvSpPr>
          <p:nvPr>
            <p:ph sz="quarter" idx="15"/>
          </p:nvPr>
        </p:nvSpPr>
        <p:spPr>
          <a:xfrm>
            <a:off x="250825" y="908720"/>
            <a:ext cx="8642350" cy="5400005"/>
          </a:xfrm>
          <a:ln w="38100">
            <a:solidFill>
              <a:schemeClr val="accent4">
                <a:lumMod val="40000"/>
                <a:lumOff val="60000"/>
              </a:schemeClr>
            </a:solidFill>
          </a:ln>
        </p:spPr>
        <p:txBody>
          <a:bodyPr>
            <a:normAutofit lnSpcReduction="10000"/>
          </a:bodyPr>
          <a:lstStyle/>
          <a:p>
            <a:r>
              <a:rPr lang="en-GB" dirty="0" smtClean="0"/>
              <a:t>“Greg </a:t>
            </a:r>
            <a:r>
              <a:rPr lang="en-GB" dirty="0"/>
              <a:t>is explaining why he has not yet responded to his cervical screening recall letter.</a:t>
            </a:r>
          </a:p>
          <a:p>
            <a:r>
              <a:rPr lang="en-GB" dirty="0"/>
              <a:t>I worry the waiting room could be full of women and I’d feel out of place. Also, I’m worried that the nurse would ask, you know, ‘awkward’ questions.</a:t>
            </a:r>
          </a:p>
          <a:p>
            <a:r>
              <a:rPr lang="en-GB" dirty="0"/>
              <a:t>The questions he is referring to are not the routine queries expected at cervical screening appointments, but something Greg fears, as a man, he may be asked. ‘Why are you here?’ being the most obvious one.</a:t>
            </a:r>
          </a:p>
          <a:p>
            <a:r>
              <a:rPr lang="en-GB" dirty="0"/>
              <a:t>It’s a very female-centred space. I recognise that most people who have a cervix are female, but the language isn’t very inclusive of those of us who aren’t. It makes me feel very excluded.</a:t>
            </a:r>
          </a:p>
          <a:p>
            <a:r>
              <a:rPr lang="en-GB" dirty="0"/>
              <a:t>The assumption that everyone who is eligible for cervical screening will be female can create issues.</a:t>
            </a:r>
          </a:p>
          <a:p>
            <a:r>
              <a:rPr lang="en-GB" dirty="0"/>
              <a:t>Greg shows me his recall letter, his title is listed as ‘Ms’. He explains that he has not asked for a change of gender on NHS systems yet, in part because he fears he will be dropped from the recall list for cervical screening</a:t>
            </a:r>
            <a:r>
              <a:rPr lang="en-GB" dirty="0" smtClean="0"/>
              <a:t>.”</a:t>
            </a:r>
          </a:p>
          <a:p>
            <a:r>
              <a:rPr lang="en-GB" dirty="0">
                <a:hlinkClick r:id="rId3"/>
              </a:rPr>
              <a:t>https://phescreening.blog.gov.uk/2019/04/10/reducing-cervical-screening-inequalities-for-trans-people</a:t>
            </a:r>
            <a:endParaRPr lang="en-GB" dirty="0"/>
          </a:p>
          <a:p>
            <a:endParaRPr lang="en-GB" dirty="0"/>
          </a:p>
        </p:txBody>
      </p:sp>
    </p:spTree>
    <p:extLst>
      <p:ext uri="{BB962C8B-B14F-4D97-AF65-F5344CB8AC3E}">
        <p14:creationId xmlns:p14="http://schemas.microsoft.com/office/powerpoint/2010/main" val="2609697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LGBT+ in London</a:t>
            </a:r>
          </a:p>
        </p:txBody>
      </p:sp>
      <p:sp>
        <p:nvSpPr>
          <p:cNvPr id="3" name="Text Placeholder 2"/>
          <p:cNvSpPr>
            <a:spLocks noGrp="1"/>
          </p:cNvSpPr>
          <p:nvPr>
            <p:ph type="body" sz="quarter" idx="12"/>
          </p:nvPr>
        </p:nvSpPr>
        <p:spPr/>
        <p:txBody>
          <a:bodyPr/>
          <a:lstStyle/>
          <a:p>
            <a:r>
              <a:rPr lang="en-GB" dirty="0"/>
              <a:t>What needs to change in London?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49</a:t>
            </a:fld>
            <a:endParaRPr lang="en-GB" dirty="0"/>
          </a:p>
        </p:txBody>
      </p:sp>
      <p:sp>
        <p:nvSpPr>
          <p:cNvPr id="5" name="Content Placeholder 4"/>
          <p:cNvSpPr>
            <a:spLocks noGrp="1"/>
          </p:cNvSpPr>
          <p:nvPr>
            <p:ph sz="quarter" idx="15"/>
          </p:nvPr>
        </p:nvSpPr>
        <p:spPr>
          <a:xfrm>
            <a:off x="250825" y="1341438"/>
            <a:ext cx="1656879" cy="4967287"/>
          </a:xfrm>
          <a:solidFill>
            <a:schemeClr val="bg2"/>
          </a:solidFill>
        </p:spPr>
        <p:txBody>
          <a:bodyPr>
            <a:normAutofit/>
          </a:bodyPr>
          <a:lstStyle/>
          <a:p>
            <a:r>
              <a:rPr lang="en-GB" dirty="0"/>
              <a:t>Qualitative  views - No read codes on EMIS that reflect our understanding, use old fashioned terms like “gender </a:t>
            </a:r>
            <a:r>
              <a:rPr lang="en-GB" dirty="0" err="1"/>
              <a:t>dysphoria</a:t>
            </a:r>
            <a:r>
              <a:rPr lang="en-GB" dirty="0"/>
              <a:t>” so this makes it hard for GPs to find which patients need an invitation</a:t>
            </a:r>
          </a:p>
          <a:p>
            <a:endParaRPr lang="en-GB" dirty="0"/>
          </a:p>
          <a:p>
            <a:endParaRPr lang="en-GB" dirty="0"/>
          </a:p>
        </p:txBody>
      </p:sp>
      <p:sp>
        <p:nvSpPr>
          <p:cNvPr id="6" name="Content Placeholder 5"/>
          <p:cNvSpPr>
            <a:spLocks noGrp="1"/>
          </p:cNvSpPr>
          <p:nvPr>
            <p:ph sz="quarter" idx="4294967295"/>
          </p:nvPr>
        </p:nvSpPr>
        <p:spPr>
          <a:xfrm>
            <a:off x="2123728" y="1052736"/>
            <a:ext cx="6842125" cy="5616575"/>
          </a:xfrm>
          <a:solidFill>
            <a:schemeClr val="tx1">
              <a:lumMod val="20000"/>
              <a:lumOff val="80000"/>
            </a:schemeClr>
          </a:solidFill>
          <a:ln w="57150">
            <a:noFill/>
          </a:ln>
        </p:spPr>
        <p:txBody>
          <a:bodyPr>
            <a:normAutofit/>
          </a:bodyPr>
          <a:lstStyle/>
          <a:p>
            <a:r>
              <a:rPr lang="en-GB" b="1" u="sng" dirty="0">
                <a:solidFill>
                  <a:schemeClr val="tx1"/>
                </a:solidFill>
              </a:rPr>
              <a:t>Recommendations</a:t>
            </a:r>
          </a:p>
          <a:p>
            <a:r>
              <a:rPr lang="en-GB" dirty="0">
                <a:solidFill>
                  <a:schemeClr val="tx1"/>
                </a:solidFill>
              </a:rPr>
              <a:t>Visibility </a:t>
            </a:r>
            <a:r>
              <a:rPr lang="en-GB" dirty="0" smtClean="0">
                <a:solidFill>
                  <a:schemeClr val="tx1"/>
                </a:solidFill>
              </a:rPr>
              <a:t>e.g. </a:t>
            </a:r>
            <a:r>
              <a:rPr lang="en-GB" dirty="0">
                <a:solidFill>
                  <a:schemeClr val="tx1"/>
                </a:solidFill>
              </a:rPr>
              <a:t>lanyards, posters leaflets on how to access support for LGBT in waiting rooms.  Ensure all staff understand that people coming for screening may present in all different ways. e.g. a man may come in for a cervical screening - staff should treat these patients like any other, and not make assumptions about a person’s sexuality</a:t>
            </a:r>
          </a:p>
          <a:p>
            <a:r>
              <a:rPr lang="en-GB" dirty="0">
                <a:solidFill>
                  <a:schemeClr val="tx1"/>
                </a:solidFill>
              </a:rPr>
              <a:t>Use EMIS</a:t>
            </a:r>
            <a:r>
              <a:rPr lang="en-GB" dirty="0" smtClean="0">
                <a:solidFill>
                  <a:schemeClr val="tx1"/>
                </a:solidFill>
              </a:rPr>
              <a:t>/ </a:t>
            </a:r>
            <a:r>
              <a:rPr lang="en-GB" dirty="0" err="1" smtClean="0">
                <a:solidFill>
                  <a:schemeClr val="tx1"/>
                </a:solidFill>
              </a:rPr>
              <a:t>SystmOne</a:t>
            </a:r>
            <a:r>
              <a:rPr lang="en-GB" dirty="0" smtClean="0">
                <a:solidFill>
                  <a:schemeClr val="tx1"/>
                </a:solidFill>
              </a:rPr>
              <a:t> </a:t>
            </a:r>
            <a:r>
              <a:rPr lang="en-GB" dirty="0">
                <a:solidFill>
                  <a:schemeClr val="tx1"/>
                </a:solidFill>
              </a:rPr>
              <a:t>to flag trans patients to ensure they are offered the right cancer screening</a:t>
            </a:r>
          </a:p>
          <a:p>
            <a:r>
              <a:rPr lang="en-GB" dirty="0">
                <a:solidFill>
                  <a:schemeClr val="tx1"/>
                </a:solidFill>
              </a:rPr>
              <a:t>Monitoring - ask question regarding sexual orientation and trans status  in new patient forms to see where gaps are, and how to make services better - this helps to improve person centred care as it allows professionals to better understand the needs of their patient</a:t>
            </a:r>
          </a:p>
          <a:p>
            <a:r>
              <a:rPr lang="en-GB" dirty="0">
                <a:solidFill>
                  <a:schemeClr val="tx1"/>
                </a:solidFill>
              </a:rPr>
              <a:t>Roll out Pride in Practice  - this strengthens and develops Primary Care Services’ relationship with lesbian, gay, bisexual and trans (LGBT) patients within the local community, and is aiming to work with 250 primary healthcare services across Greater London</a:t>
            </a:r>
          </a:p>
        </p:txBody>
      </p:sp>
    </p:spTree>
    <p:extLst>
      <p:ext uri="{BB962C8B-B14F-4D97-AF65-F5344CB8AC3E}">
        <p14:creationId xmlns:p14="http://schemas.microsoft.com/office/powerpoint/2010/main" val="146780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82" y="188913"/>
            <a:ext cx="8643393" cy="863823"/>
          </a:xfrm>
        </p:spPr>
        <p:txBody>
          <a:bodyPr/>
          <a:lstStyle/>
          <a:p>
            <a:r>
              <a:rPr lang="en-GB" dirty="0"/>
              <a:t>London and West Essex Cancer Inequalities Strategy Outline Summary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5</a:t>
            </a:fld>
            <a:endParaRPr lang="en-GB" dirty="0"/>
          </a:p>
        </p:txBody>
      </p:sp>
      <p:sp>
        <p:nvSpPr>
          <p:cNvPr id="6" name="Content Placeholder 5">
            <a:extLst>
              <a:ext uri="{FF2B5EF4-FFF2-40B4-BE49-F238E27FC236}">
                <a16:creationId xmlns="" xmlns:a16="http://schemas.microsoft.com/office/drawing/2014/main" id="{90B9B4B5-9AAE-464C-B29F-89398F61991A}"/>
              </a:ext>
            </a:extLst>
          </p:cNvPr>
          <p:cNvSpPr>
            <a:spLocks noGrp="1"/>
          </p:cNvSpPr>
          <p:nvPr>
            <p:ph sz="quarter" idx="15"/>
          </p:nvPr>
        </p:nvSpPr>
        <p:spPr>
          <a:xfrm>
            <a:off x="250824" y="980728"/>
            <a:ext cx="8497639" cy="5475409"/>
          </a:xfrm>
        </p:spPr>
        <p:txBody>
          <a:bodyPr/>
          <a:lstStyle/>
          <a:p>
            <a:pPr algn="just">
              <a:defRPr/>
            </a:pPr>
            <a:endParaRPr lang="en-GB" dirty="0"/>
          </a:p>
          <a:p>
            <a:pPr algn="just">
              <a:defRPr/>
            </a:pPr>
            <a:endParaRPr lang="en-GB" dirty="0"/>
          </a:p>
          <a:p>
            <a:pPr algn="just">
              <a:defRPr/>
            </a:pPr>
            <a:endParaRPr lang="en-GB" dirty="0"/>
          </a:p>
          <a:p>
            <a:endParaRPr lang="en-GB" dirty="0"/>
          </a:p>
        </p:txBody>
      </p:sp>
      <p:sp>
        <p:nvSpPr>
          <p:cNvPr id="3" name="TextBox 2">
            <a:extLst>
              <a:ext uri="{FF2B5EF4-FFF2-40B4-BE49-F238E27FC236}">
                <a16:creationId xmlns="" xmlns:a16="http://schemas.microsoft.com/office/drawing/2014/main" id="{F00D76AF-1A31-497A-AFC6-587CB6FA925C}"/>
              </a:ext>
            </a:extLst>
          </p:cNvPr>
          <p:cNvSpPr txBox="1"/>
          <p:nvPr/>
        </p:nvSpPr>
        <p:spPr>
          <a:xfrm>
            <a:off x="249782" y="1486252"/>
            <a:ext cx="8643045" cy="3139321"/>
          </a:xfrm>
          <a:prstGeom prst="rect">
            <a:avLst/>
          </a:prstGeom>
          <a:noFill/>
        </p:spPr>
        <p:txBody>
          <a:bodyPr wrap="square" rtlCol="0">
            <a:spAutoFit/>
          </a:bodyPr>
          <a:lstStyle/>
          <a:p>
            <a:pPr lvl="0"/>
            <a:r>
              <a:rPr lang="en-GB" sz="2000" dirty="0"/>
              <a:t>The London and West Essex Cancer Inequalities Strategy is divided into five chapters:</a:t>
            </a:r>
          </a:p>
          <a:p>
            <a:pPr lvl="0"/>
            <a:endParaRPr lang="en-GB" sz="2000" dirty="0"/>
          </a:p>
          <a:p>
            <a:pPr marL="342900" lvl="0" indent="-342900">
              <a:buFont typeface="Arial" panose="020B0604020202020204" pitchFamily="34" charset="0"/>
              <a:buChar char="•"/>
            </a:pPr>
            <a:r>
              <a:rPr lang="en-GB" sz="2000" dirty="0"/>
              <a:t>Chapter 1	Introduction</a:t>
            </a:r>
          </a:p>
          <a:p>
            <a:pPr marL="342900" lvl="0" indent="-342900">
              <a:buFont typeface="Arial" panose="020B0604020202020204" pitchFamily="34" charset="0"/>
              <a:buChar char="•"/>
            </a:pPr>
            <a:r>
              <a:rPr lang="en-GB" sz="2000" dirty="0"/>
              <a:t>Chapter 2	Early diagnosis and inequalities</a:t>
            </a:r>
          </a:p>
          <a:p>
            <a:pPr marL="342900" lvl="0" indent="-342900">
              <a:buFont typeface="Arial" panose="020B0604020202020204" pitchFamily="34" charset="0"/>
              <a:buChar char="•"/>
            </a:pPr>
            <a:r>
              <a:rPr lang="en-GB" sz="2000" dirty="0"/>
              <a:t>Chapter 3	Inequalities in access and treatment for cancer</a:t>
            </a:r>
          </a:p>
          <a:p>
            <a:pPr marL="342900" lvl="0" indent="-342900">
              <a:buFont typeface="Arial" panose="020B0604020202020204" pitchFamily="34" charset="0"/>
              <a:buChar char="•"/>
            </a:pPr>
            <a:r>
              <a:rPr lang="en-GB" sz="2000" dirty="0"/>
              <a:t>Chapter 4 	Inequalities in personalised care for cancer</a:t>
            </a:r>
          </a:p>
          <a:p>
            <a:pPr marL="342900" lvl="0" indent="-342900">
              <a:buFont typeface="Arial" panose="020B0604020202020204" pitchFamily="34" charset="0"/>
              <a:buChar char="•"/>
            </a:pPr>
            <a:r>
              <a:rPr lang="en-GB" sz="2000" dirty="0"/>
              <a:t>Chapter 5	Summary of recommendations</a:t>
            </a:r>
          </a:p>
          <a:p>
            <a:pPr lvl="0"/>
            <a:endParaRPr lang="en-GB" sz="2000" dirty="0"/>
          </a:p>
          <a:p>
            <a:pPr lvl="0"/>
            <a:r>
              <a:rPr lang="en-GB" dirty="0"/>
              <a:t>An Inequalities Snapshot has also been developed for each STP (Appendices).</a:t>
            </a:r>
          </a:p>
        </p:txBody>
      </p:sp>
    </p:spTree>
    <p:extLst>
      <p:ext uri="{BB962C8B-B14F-4D97-AF65-F5344CB8AC3E}">
        <p14:creationId xmlns:p14="http://schemas.microsoft.com/office/powerpoint/2010/main" val="779891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Views of patients and professionals on cancer  inequalities </a:t>
            </a:r>
          </a:p>
        </p:txBody>
      </p:sp>
      <p:sp>
        <p:nvSpPr>
          <p:cNvPr id="3" name="Slide Number Placeholder 2"/>
          <p:cNvSpPr>
            <a:spLocks noGrp="1"/>
          </p:cNvSpPr>
          <p:nvPr>
            <p:ph type="sldNum" sz="quarter" idx="11"/>
          </p:nvPr>
        </p:nvSpPr>
        <p:spPr/>
        <p:txBody>
          <a:bodyPr/>
          <a:lstStyle/>
          <a:p>
            <a:fld id="{8FC524A1-7B6A-464D-B8BC-8FE2E057339E}" type="slidenum">
              <a:rPr lang="en-GB" smtClean="0"/>
              <a:pPr/>
              <a:t>50</a:t>
            </a:fld>
            <a:endParaRPr lang="en-GB" dirty="0"/>
          </a:p>
        </p:txBody>
      </p:sp>
    </p:spTree>
    <p:extLst>
      <p:ext uri="{BB962C8B-B14F-4D97-AF65-F5344CB8AC3E}">
        <p14:creationId xmlns:p14="http://schemas.microsoft.com/office/powerpoint/2010/main" val="676772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Professionals’ views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51</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57171033"/>
              </p:ext>
            </p:extLst>
          </p:nvPr>
        </p:nvGraphicFramePr>
        <p:xfrm>
          <a:off x="251520" y="836713"/>
          <a:ext cx="8496944" cy="5779768"/>
        </p:xfrm>
        <a:graphic>
          <a:graphicData uri="http://schemas.openxmlformats.org/drawingml/2006/table">
            <a:tbl>
              <a:tblPr>
                <a:tableStyleId>{5C22544A-7EE6-4342-B048-85BDC9FD1C3A}</a:tableStyleId>
              </a:tblPr>
              <a:tblGrid>
                <a:gridCol w="1224136">
                  <a:extLst>
                    <a:ext uri="{9D8B030D-6E8A-4147-A177-3AD203B41FA5}">
                      <a16:colId xmlns="" xmlns:a16="http://schemas.microsoft.com/office/drawing/2014/main" val="20000"/>
                    </a:ext>
                  </a:extLst>
                </a:gridCol>
                <a:gridCol w="7272808">
                  <a:extLst>
                    <a:ext uri="{9D8B030D-6E8A-4147-A177-3AD203B41FA5}">
                      <a16:colId xmlns="" xmlns:a16="http://schemas.microsoft.com/office/drawing/2014/main" val="20001"/>
                    </a:ext>
                  </a:extLst>
                </a:gridCol>
              </a:tblGrid>
              <a:tr h="681115">
                <a:tc>
                  <a:txBody>
                    <a:bodyPr/>
                    <a:lstStyle/>
                    <a:p>
                      <a:pPr algn="l" fontAlgn="b"/>
                      <a:r>
                        <a:rPr lang="en-GB" sz="1600" u="none" strike="noStrike" dirty="0">
                          <a:effectLst/>
                        </a:rPr>
                        <a:t>Qualitative themes </a:t>
                      </a:r>
                      <a:endParaRPr lang="en-GB" sz="1600" b="0" i="0" u="none" strike="noStrike" dirty="0">
                        <a:solidFill>
                          <a:srgbClr val="000000"/>
                        </a:solidFill>
                        <a:effectLst/>
                        <a:latin typeface="Calibri"/>
                      </a:endParaRPr>
                    </a:p>
                  </a:txBody>
                  <a:tcPr marL="9525" marR="9525" marT="9525" marB="0" anchor="b">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 STPs, academics alliances and professionals </a:t>
                      </a:r>
                      <a:endParaRPr lang="en-GB" sz="1600" b="0" i="0" u="none" strike="noStrike" dirty="0">
                        <a:solidFill>
                          <a:srgbClr val="000000"/>
                        </a:solidFill>
                        <a:effectLst/>
                        <a:latin typeface="Calibri"/>
                      </a:endParaRPr>
                    </a:p>
                    <a:p>
                      <a:pPr algn="l" fontAlgn="b"/>
                      <a:endParaRPr lang="en-GB" sz="1600" b="0" i="0" u="none" strike="noStrike" dirty="0">
                        <a:solidFill>
                          <a:srgbClr val="000000"/>
                        </a:solidFill>
                        <a:effectLst/>
                        <a:latin typeface="Calibri"/>
                      </a:endParaRPr>
                    </a:p>
                  </a:txBody>
                  <a:tcPr marL="9525" marR="9525" marT="9525" marB="0" anchor="b">
                    <a:solidFill>
                      <a:schemeClr val="bg2"/>
                    </a:solidFill>
                  </a:tcPr>
                </a:tc>
                <a:extLst>
                  <a:ext uri="{0D108BD9-81ED-4DB2-BD59-A6C34878D82A}">
                    <a16:rowId xmlns="" xmlns:a16="http://schemas.microsoft.com/office/drawing/2014/main" val="10000"/>
                  </a:ext>
                </a:extLst>
              </a:tr>
              <a:tr h="1591535">
                <a:tc>
                  <a:txBody>
                    <a:bodyPr/>
                    <a:lstStyle/>
                    <a:p>
                      <a:pPr algn="l" fontAlgn="b"/>
                      <a:r>
                        <a:rPr lang="en-GB" sz="1600" u="none" strike="noStrike">
                          <a:effectLst/>
                        </a:rPr>
                        <a:t>Screening</a:t>
                      </a:r>
                      <a:endParaRPr lang="en-GB" sz="1600" b="0" i="0" u="none" strike="noStrike">
                        <a:solidFill>
                          <a:srgbClr val="000000"/>
                        </a:solidFill>
                        <a:effectLst/>
                        <a:latin typeface="Calibri"/>
                      </a:endParaRPr>
                    </a:p>
                  </a:txBody>
                  <a:tcPr marL="9525" marR="9525" marT="9525" marB="0" anchor="b">
                    <a:solidFill>
                      <a:schemeClr val="bg2"/>
                    </a:solidFill>
                  </a:tcPr>
                </a:tc>
                <a:tc>
                  <a:txBody>
                    <a:bodyPr/>
                    <a:lstStyle/>
                    <a:p>
                      <a:pPr algn="l" fontAlgn="b"/>
                      <a:r>
                        <a:rPr lang="en-GB" sz="1600" u="none" strike="noStrike" dirty="0">
                          <a:effectLst/>
                        </a:rPr>
                        <a:t>Very little flexibility for people in terms of attending screening appointments e.g. after or before work which affects equity and ability to attend; difficulty recording women who have screens privately as not counted fully on NHS system.  Many boroughs have call in projects to invite people for screening, but not all.  still difficulty getting MH clients to screening via primary care - need to prioritise and probably start with cervical ca.</a:t>
                      </a:r>
                      <a:endParaRPr lang="en-GB" sz="1600" b="0" i="0" u="none" strike="noStrike" dirty="0">
                        <a:solidFill>
                          <a:srgbClr val="000000"/>
                        </a:solidFill>
                        <a:effectLst/>
                        <a:latin typeface="Calibri"/>
                      </a:endParaRPr>
                    </a:p>
                  </a:txBody>
                  <a:tcPr marL="9525" marR="9525" marT="9525" marB="0" anchor="b">
                    <a:solidFill>
                      <a:schemeClr val="bg2"/>
                    </a:solidFill>
                  </a:tcPr>
                </a:tc>
                <a:extLst>
                  <a:ext uri="{0D108BD9-81ED-4DB2-BD59-A6C34878D82A}">
                    <a16:rowId xmlns="" xmlns:a16="http://schemas.microsoft.com/office/drawing/2014/main" val="10001"/>
                  </a:ext>
                </a:extLst>
              </a:tr>
              <a:tr h="1084865">
                <a:tc>
                  <a:txBody>
                    <a:bodyPr/>
                    <a:lstStyle/>
                    <a:p>
                      <a:pPr algn="l" fontAlgn="b"/>
                      <a:r>
                        <a:rPr lang="en-GB" sz="1600" u="none" strike="noStrike">
                          <a:effectLst/>
                        </a:rPr>
                        <a:t>Inequalities and population</a:t>
                      </a:r>
                      <a:endParaRPr lang="en-GB" sz="1600" b="0" i="0" u="none" strike="noStrike">
                        <a:solidFill>
                          <a:srgbClr val="000000"/>
                        </a:solidFill>
                        <a:effectLst/>
                        <a:latin typeface="Calibri"/>
                      </a:endParaRPr>
                    </a:p>
                  </a:txBody>
                  <a:tcPr marL="9525" marR="9525" marT="9525" marB="0" anchor="b">
                    <a:solidFill>
                      <a:schemeClr val="bg2"/>
                    </a:solidFill>
                  </a:tcPr>
                </a:tc>
                <a:tc>
                  <a:txBody>
                    <a:bodyPr/>
                    <a:lstStyle/>
                    <a:p>
                      <a:pPr algn="l" fontAlgn="b"/>
                      <a:r>
                        <a:rPr lang="en-GB" sz="1600" u="none" strike="noStrike" dirty="0">
                          <a:effectLst/>
                        </a:rPr>
                        <a:t>As the emphasis now is on rapid diagnosis, there is less ability in terms of funding  to focus on inequalities or cancer prevention work.  We also need to consider the impact of population churn on prevention and treatment of cancer.  There are data on inequalities, but little evidence on what to do with the findings.</a:t>
                      </a:r>
                      <a:endParaRPr lang="en-GB" sz="1600" b="0" i="0" u="none" strike="noStrike" dirty="0">
                        <a:solidFill>
                          <a:srgbClr val="000000"/>
                        </a:solidFill>
                        <a:effectLst/>
                        <a:latin typeface="Calibri"/>
                      </a:endParaRPr>
                    </a:p>
                  </a:txBody>
                  <a:tcPr marL="9525" marR="9525" marT="9525" marB="0" anchor="b">
                    <a:solidFill>
                      <a:schemeClr val="bg2"/>
                    </a:solidFill>
                  </a:tcPr>
                </a:tc>
                <a:extLst>
                  <a:ext uri="{0D108BD9-81ED-4DB2-BD59-A6C34878D82A}">
                    <a16:rowId xmlns="" xmlns:a16="http://schemas.microsoft.com/office/drawing/2014/main" val="10002"/>
                  </a:ext>
                </a:extLst>
              </a:tr>
              <a:tr h="800915">
                <a:tc>
                  <a:txBody>
                    <a:bodyPr/>
                    <a:lstStyle/>
                    <a:p>
                      <a:pPr algn="l" fontAlgn="b"/>
                      <a:r>
                        <a:rPr lang="en-GB" sz="1600" u="none" strike="noStrike">
                          <a:effectLst/>
                        </a:rPr>
                        <a:t>Primary care workforce</a:t>
                      </a:r>
                      <a:endParaRPr lang="en-GB" sz="1600" b="0" i="0" u="none" strike="noStrike">
                        <a:solidFill>
                          <a:srgbClr val="000000"/>
                        </a:solidFill>
                        <a:effectLst/>
                        <a:latin typeface="Calibri"/>
                      </a:endParaRPr>
                    </a:p>
                  </a:txBody>
                  <a:tcPr marL="9525" marR="9525" marT="9525" marB="0" anchor="b">
                    <a:solidFill>
                      <a:schemeClr val="bg2"/>
                    </a:solidFill>
                  </a:tcPr>
                </a:tc>
                <a:tc>
                  <a:txBody>
                    <a:bodyPr/>
                    <a:lstStyle/>
                    <a:p>
                      <a:pPr algn="l" fontAlgn="b"/>
                      <a:r>
                        <a:rPr lang="en-GB" sz="1600" u="none" strike="noStrike" dirty="0">
                          <a:effectLst/>
                        </a:rPr>
                        <a:t>Gaps in training for the primary care workforce - Only 30% of primary care nurses have had cancer training even thought they report seeing </a:t>
                      </a:r>
                      <a:r>
                        <a:rPr lang="en-GB" sz="1600" u="none" strike="noStrike" dirty="0" smtClean="0">
                          <a:effectLst/>
                        </a:rPr>
                        <a:t>small</a:t>
                      </a:r>
                      <a:r>
                        <a:rPr lang="en-GB" sz="1600" u="none" strike="noStrike" baseline="0" dirty="0" smtClean="0">
                          <a:effectLst/>
                        </a:rPr>
                        <a:t> number of </a:t>
                      </a:r>
                      <a:r>
                        <a:rPr lang="en-GB" sz="1600" u="none" strike="noStrike" dirty="0" smtClean="0">
                          <a:effectLst/>
                        </a:rPr>
                        <a:t>cancer </a:t>
                      </a:r>
                      <a:r>
                        <a:rPr lang="en-GB" sz="1600" u="none" strike="noStrike" dirty="0">
                          <a:effectLst/>
                        </a:rPr>
                        <a:t>patients per week</a:t>
                      </a:r>
                      <a:endParaRPr lang="en-GB" sz="1600" b="0" i="0" u="none" strike="noStrike" dirty="0">
                        <a:solidFill>
                          <a:srgbClr val="000000"/>
                        </a:solidFill>
                        <a:effectLst/>
                        <a:latin typeface="Calibri"/>
                      </a:endParaRPr>
                    </a:p>
                  </a:txBody>
                  <a:tcPr marL="9525" marR="9525" marT="9525" marB="0" anchor="b">
                    <a:solidFill>
                      <a:schemeClr val="bg2"/>
                    </a:solidFill>
                  </a:tcPr>
                </a:tc>
                <a:extLst>
                  <a:ext uri="{0D108BD9-81ED-4DB2-BD59-A6C34878D82A}">
                    <a16:rowId xmlns="" xmlns:a16="http://schemas.microsoft.com/office/drawing/2014/main" val="10003"/>
                  </a:ext>
                </a:extLst>
              </a:tr>
              <a:tr h="1621338">
                <a:tc>
                  <a:txBody>
                    <a:bodyPr/>
                    <a:lstStyle/>
                    <a:p>
                      <a:pPr algn="l" fontAlgn="b"/>
                      <a:r>
                        <a:rPr lang="en-GB" sz="1600" u="none" strike="noStrike" dirty="0">
                          <a:effectLst/>
                        </a:rPr>
                        <a:t>Personalised care</a:t>
                      </a:r>
                      <a:endParaRPr lang="en-GB" sz="1600" b="0" i="0" u="none" strike="noStrike" dirty="0">
                        <a:solidFill>
                          <a:srgbClr val="000000"/>
                        </a:solidFill>
                        <a:effectLst/>
                        <a:latin typeface="Calibri"/>
                      </a:endParaRPr>
                    </a:p>
                  </a:txBody>
                  <a:tcPr marL="9525" marR="9525" marT="9525" marB="0" anchor="b">
                    <a:solidFill>
                      <a:schemeClr val="bg2"/>
                    </a:solidFill>
                  </a:tcPr>
                </a:tc>
                <a:tc>
                  <a:txBody>
                    <a:bodyPr/>
                    <a:lstStyle/>
                    <a:p>
                      <a:pPr algn="l" fontAlgn="b"/>
                      <a:r>
                        <a:rPr lang="en-GB" sz="1600" u="none" strike="noStrike" dirty="0">
                          <a:effectLst/>
                        </a:rPr>
                        <a:t>There is variation between areas of London in the % spend on personalised care.  A few boroughs have a LES for end of treatment reviews, but are there others?  Little provision for patients with </a:t>
                      </a:r>
                      <a:r>
                        <a:rPr lang="en-GB" sz="1600" u="none" strike="noStrike" dirty="0" err="1">
                          <a:effectLst/>
                        </a:rPr>
                        <a:t>lymphoedema</a:t>
                      </a:r>
                      <a:r>
                        <a:rPr lang="en-GB" sz="1600" u="none" strike="noStrike" dirty="0">
                          <a:effectLst/>
                        </a:rPr>
                        <a:t>, so they present late with more severe problems that are preventable.  Need more effective working with adult social care - medical teams do not refer and social care teams not made aware of the patients they could help with e.g. </a:t>
                      </a:r>
                      <a:r>
                        <a:rPr lang="en-GB" sz="1600" u="none" strike="noStrike" dirty="0" err="1">
                          <a:effectLst/>
                        </a:rPr>
                        <a:t>reablement</a:t>
                      </a:r>
                      <a:r>
                        <a:rPr lang="en-GB" sz="1600" u="none" strike="noStrike" dirty="0">
                          <a:effectLst/>
                        </a:rPr>
                        <a:t>.</a:t>
                      </a:r>
                      <a:endParaRPr lang="en-GB" sz="1600" b="0" i="0" u="none" strike="noStrike" dirty="0">
                        <a:solidFill>
                          <a:srgbClr val="000000"/>
                        </a:solidFill>
                        <a:effectLst/>
                        <a:latin typeface="Calibri"/>
                      </a:endParaRPr>
                    </a:p>
                  </a:txBody>
                  <a:tcPr marL="9525" marR="9525" marT="9525" marB="0" anchor="b">
                    <a:solidFill>
                      <a:schemeClr val="bg2"/>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36753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views 1</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52</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1617623949"/>
              </p:ext>
            </p:extLst>
          </p:nvPr>
        </p:nvGraphicFramePr>
        <p:xfrm>
          <a:off x="323528" y="894467"/>
          <a:ext cx="8642350" cy="5643343"/>
        </p:xfrm>
        <a:graphic>
          <a:graphicData uri="http://schemas.openxmlformats.org/drawingml/2006/table">
            <a:tbl>
              <a:tblPr firstRow="1" bandRow="1">
                <a:tableStyleId>{93296810-A885-4BE3-A3E7-6D5BEEA58F35}</a:tableStyleId>
              </a:tblPr>
              <a:tblGrid>
                <a:gridCol w="1368152"/>
                <a:gridCol w="1800200"/>
                <a:gridCol w="1584176"/>
                <a:gridCol w="2376264"/>
                <a:gridCol w="1513558"/>
              </a:tblGrid>
              <a:tr h="523837">
                <a:tc>
                  <a:txBody>
                    <a:bodyPr/>
                    <a:lstStyle/>
                    <a:p>
                      <a:pPr algn="l" fontAlgn="b"/>
                      <a:r>
                        <a:rPr lang="en-GB" sz="1200" u="none" strike="noStrike" dirty="0">
                          <a:effectLst/>
                        </a:rPr>
                        <a:t>Screening and primary care lists</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Treatment options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a:effectLst/>
                        </a:rPr>
                        <a:t>Getting to treatment </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a:effectLst/>
                        </a:rPr>
                        <a:t>Treatment in hospital</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a:effectLst/>
                        </a:rPr>
                        <a:t>Inequalities </a:t>
                      </a:r>
                      <a:endParaRPr lang="en-GB" sz="1200" b="0" i="0" u="none" strike="noStrike">
                        <a:solidFill>
                          <a:srgbClr val="000000"/>
                        </a:solidFill>
                        <a:effectLst/>
                        <a:latin typeface="Calibri"/>
                      </a:endParaRPr>
                    </a:p>
                  </a:txBody>
                  <a:tcPr marL="9525" marR="9525" marT="9525" marB="0" anchor="b"/>
                </a:tc>
              </a:tr>
              <a:tr h="1880508">
                <a:tc>
                  <a:txBody>
                    <a:bodyPr/>
                    <a:lstStyle/>
                    <a:p>
                      <a:pPr algn="l" fontAlgn="b"/>
                      <a:r>
                        <a:rPr lang="en-GB" sz="1200" u="none" strike="noStrike">
                          <a:effectLst/>
                        </a:rPr>
                        <a:t>can't keep track when people change GPs or move</a:t>
                      </a:r>
                      <a:endParaRPr lang="en-GB" sz="1200" b="0" i="0" u="none" strike="noStrike">
                        <a:solidFill>
                          <a:srgbClr val="000000"/>
                        </a:solidFill>
                        <a:effectLst/>
                        <a:latin typeface="Calibri"/>
                      </a:endParaRPr>
                    </a:p>
                  </a:txBody>
                  <a:tcPr marL="9525" marR="9525" marT="9525" marB="0" anchor="b"/>
                </a:tc>
                <a:tc>
                  <a:txBody>
                    <a:bodyPr/>
                    <a:lstStyle/>
                    <a:p>
                      <a:pPr algn="l" fontAlgn="b"/>
                      <a:r>
                        <a:rPr lang="en-GB" sz="1200" u="none" strike="noStrike" dirty="0">
                          <a:effectLst/>
                        </a:rPr>
                        <a:t>you are not always well informed...weighing up choices that you make early </a:t>
                      </a:r>
                      <a:r>
                        <a:rPr lang="en-GB" sz="1200" u="none" strike="noStrike" dirty="0" smtClean="0">
                          <a:effectLst/>
                        </a:rPr>
                        <a:t>e.g. </a:t>
                      </a:r>
                      <a:r>
                        <a:rPr lang="en-GB" sz="1200" u="none" strike="noStrike" dirty="0">
                          <a:effectLst/>
                        </a:rPr>
                        <a:t>certain surgery doesn’t  allow you to have an MRI later when you really need one</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patient transport issues…Oyster cards are expensive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It's the little things like using small cannulas, not big ones  which are less painful.  It feels more lonely in general hospitals if you have cancer (versus the Marsden) 'you are the only bald person', and you're not taken seriously by ambulance or A&amp;E staff if you have </a:t>
                      </a:r>
                      <a:r>
                        <a:rPr lang="en-GB" sz="1200" u="none" strike="noStrike" dirty="0" err="1" smtClean="0">
                          <a:effectLst/>
                        </a:rPr>
                        <a:t>neutropaenic</a:t>
                      </a:r>
                      <a:r>
                        <a:rPr lang="en-GB" sz="1200" u="none" strike="noStrike" dirty="0" smtClean="0">
                          <a:effectLst/>
                        </a:rPr>
                        <a:t> </a:t>
                      </a:r>
                      <a:r>
                        <a:rPr lang="en-GB" sz="1200" u="none" strike="noStrike" dirty="0">
                          <a:effectLst/>
                        </a:rPr>
                        <a:t>sepsis…'I had to insist that I was ill'</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people in insecure accommodation </a:t>
                      </a:r>
                      <a:r>
                        <a:rPr lang="en-GB" sz="1200" u="none" strike="noStrike" dirty="0" smtClean="0">
                          <a:effectLst/>
                        </a:rPr>
                        <a:t>e.g. </a:t>
                      </a:r>
                      <a:r>
                        <a:rPr lang="en-GB" sz="1200" u="none" strike="noStrike" dirty="0">
                          <a:effectLst/>
                        </a:rPr>
                        <a:t>sofa surfers - how do they get their invitations?</a:t>
                      </a:r>
                      <a:endParaRPr lang="en-GB" sz="1200" b="0" i="0" u="none" strike="noStrike" dirty="0">
                        <a:solidFill>
                          <a:srgbClr val="000000"/>
                        </a:solidFill>
                        <a:effectLst/>
                        <a:latin typeface="Calibri"/>
                      </a:endParaRPr>
                    </a:p>
                  </a:txBody>
                  <a:tcPr marL="9525" marR="9525" marT="9525" marB="0" anchor="b"/>
                </a:tc>
              </a:tr>
              <a:tr h="1412702">
                <a:tc>
                  <a:txBody>
                    <a:bodyPr/>
                    <a:lstStyle/>
                    <a:p>
                      <a:pPr algn="l" fontAlgn="b"/>
                      <a:r>
                        <a:rPr lang="en-GB" sz="1200" u="none" strike="noStrike" dirty="0">
                          <a:effectLst/>
                        </a:rPr>
                        <a:t>GPs taking you off their lists when you move, being ghosted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It's difficult to get to appointments, </a:t>
                      </a:r>
                      <a:r>
                        <a:rPr lang="en-GB" sz="1200" u="none" strike="noStrike" dirty="0" smtClean="0">
                          <a:effectLst/>
                        </a:rPr>
                        <a:t>why  do we </a:t>
                      </a:r>
                      <a:r>
                        <a:rPr lang="en-GB" sz="1200" u="none" strike="noStrike" dirty="0">
                          <a:effectLst/>
                        </a:rPr>
                        <a:t>get rush hour slots when it's more expensive </a:t>
                      </a:r>
                      <a:r>
                        <a:rPr lang="en-GB" sz="1200" u="none" strike="noStrike" dirty="0" smtClean="0">
                          <a:effectLst/>
                        </a:rPr>
                        <a:t>? Mobile chemotherapy </a:t>
                      </a:r>
                      <a:r>
                        <a:rPr lang="en-GB" sz="1200" u="none" strike="noStrike" dirty="0">
                          <a:effectLst/>
                        </a:rPr>
                        <a:t>units </a:t>
                      </a:r>
                      <a:r>
                        <a:rPr lang="en-GB" sz="1200" u="none" strike="noStrike" dirty="0" smtClean="0">
                          <a:effectLst/>
                        </a:rPr>
                        <a:t>seem</a:t>
                      </a:r>
                      <a:r>
                        <a:rPr lang="en-GB" sz="1200" u="none" strike="noStrike" baseline="0" dirty="0" smtClean="0">
                          <a:effectLst/>
                        </a:rPr>
                        <a:t> </a:t>
                      </a:r>
                      <a:r>
                        <a:rPr lang="en-GB" sz="1200" u="none" strike="noStrike" dirty="0" smtClean="0">
                          <a:effectLst/>
                        </a:rPr>
                        <a:t>good   </a:t>
                      </a:r>
                      <a:r>
                        <a:rPr lang="en-GB" sz="1200" u="none" strike="noStrike" dirty="0">
                          <a:effectLst/>
                        </a:rPr>
                        <a:t>as they go to supermarket car parks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I think there is less access to particular trials  if you are less educated/confident.  Is access to genomic testing uniform </a:t>
                      </a:r>
                      <a:r>
                        <a:rPr lang="en-GB" sz="1200" u="none" strike="noStrike" dirty="0" smtClean="0">
                          <a:effectLst/>
                        </a:rPr>
                        <a:t>e.g. </a:t>
                      </a:r>
                      <a:r>
                        <a:rPr lang="en-GB" sz="1200" u="none" strike="noStrike" dirty="0">
                          <a:effectLst/>
                        </a:rPr>
                        <a:t>for hormone positive cancers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What if you have sensory deprivation </a:t>
                      </a:r>
                      <a:r>
                        <a:rPr lang="en-GB" sz="1200" u="none" strike="noStrike" dirty="0" smtClean="0">
                          <a:effectLst/>
                        </a:rPr>
                        <a:t>e.g. </a:t>
                      </a:r>
                      <a:r>
                        <a:rPr lang="en-GB" sz="1200" u="none" strike="noStrike" dirty="0">
                          <a:effectLst/>
                        </a:rPr>
                        <a:t>do we  use  braille on screening invitations?</a:t>
                      </a:r>
                      <a:endParaRPr lang="en-GB" sz="1200" b="0" i="0" u="none" strike="noStrike" dirty="0">
                        <a:solidFill>
                          <a:srgbClr val="000000"/>
                        </a:solidFill>
                        <a:effectLst/>
                        <a:latin typeface="Calibri"/>
                      </a:endParaRPr>
                    </a:p>
                  </a:txBody>
                  <a:tcPr marL="9525" marR="9525" marT="9525" marB="0" anchor="b"/>
                </a:tc>
              </a:tr>
              <a:tr h="1583553">
                <a:tc>
                  <a:txBody>
                    <a:bodyPr/>
                    <a:lstStyle/>
                    <a:p>
                      <a:pPr algn="l" fontAlgn="b"/>
                      <a:r>
                        <a:rPr lang="en-GB" sz="1200" u="none" strike="noStrike" dirty="0">
                          <a:effectLst/>
                        </a:rPr>
                        <a:t>Medical debates about screening are confusing </a:t>
                      </a:r>
                      <a:r>
                        <a:rPr lang="en-GB" sz="1200" u="none" strike="noStrike" dirty="0" smtClean="0">
                          <a:effectLst/>
                        </a:rPr>
                        <a:t>- </a:t>
                      </a:r>
                      <a:r>
                        <a:rPr lang="en-GB" sz="1200" u="none" strike="noStrike" dirty="0">
                          <a:effectLst/>
                        </a:rPr>
                        <a:t>should people even go?  Medics need to decide and give a clear </a:t>
                      </a:r>
                      <a:r>
                        <a:rPr lang="en-GB" sz="1200" u="none" strike="noStrike" dirty="0" smtClean="0">
                          <a:effectLst/>
                        </a:rPr>
                        <a:t>message</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Macmillan centre in Croydon is very good, The Marsden is too far away</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dirty="0">
                          <a:effectLst/>
                        </a:rPr>
                        <a:t>loss of housing or housing benefits during prolonged hospital stay - does that happen?</a:t>
                      </a:r>
                      <a:endParaRPr lang="en-GB"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75114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views 2</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53</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646673372"/>
              </p:ext>
            </p:extLst>
          </p:nvPr>
        </p:nvGraphicFramePr>
        <p:xfrm>
          <a:off x="250825" y="836712"/>
          <a:ext cx="8642350" cy="5574240"/>
        </p:xfrm>
        <a:graphic>
          <a:graphicData uri="http://schemas.openxmlformats.org/drawingml/2006/table">
            <a:tbl>
              <a:tblPr firstRow="1" bandRow="1">
                <a:tableStyleId>{93296810-A885-4BE3-A3E7-6D5BEEA58F35}</a:tableStyleId>
              </a:tblPr>
              <a:tblGrid>
                <a:gridCol w="1728470"/>
                <a:gridCol w="1728470"/>
                <a:gridCol w="1728470"/>
                <a:gridCol w="1728470"/>
                <a:gridCol w="1728470"/>
              </a:tblGrid>
              <a:tr h="756694">
                <a:tc>
                  <a:txBody>
                    <a:bodyPr/>
                    <a:lstStyle/>
                    <a:p>
                      <a:pPr algn="l" fontAlgn="b"/>
                      <a:r>
                        <a:rPr lang="en-GB" sz="1400" u="none" strike="noStrike" dirty="0">
                          <a:effectLst/>
                        </a:rPr>
                        <a:t>Access to a </a:t>
                      </a:r>
                      <a:r>
                        <a:rPr lang="en-GB" sz="1400" u="none" strike="noStrike" dirty="0" err="1">
                          <a:effectLst/>
                        </a:rPr>
                        <a:t>Clnical</a:t>
                      </a:r>
                      <a:r>
                        <a:rPr lang="en-GB" sz="1400" u="none" strike="noStrike" dirty="0">
                          <a:effectLst/>
                        </a:rPr>
                        <a:t> Nurse Specialist</a:t>
                      </a:r>
                      <a:endParaRPr lang="en-GB" sz="1400" b="0" i="0" u="none" strike="noStrike" dirty="0">
                        <a:solidFill>
                          <a:srgbClr val="000000"/>
                        </a:solidFill>
                        <a:effectLst/>
                        <a:latin typeface="Calibri"/>
                      </a:endParaRPr>
                    </a:p>
                  </a:txBody>
                  <a:tcPr marL="9525" marR="9525" marT="9525" marB="0" anchor="b"/>
                </a:tc>
                <a:tc>
                  <a:txBody>
                    <a:bodyPr/>
                    <a:lstStyle/>
                    <a:p>
                      <a:pPr algn="l" fontAlgn="b"/>
                      <a:r>
                        <a:rPr lang="en-GB" sz="1400" u="none" strike="noStrike" dirty="0">
                          <a:effectLst/>
                        </a:rPr>
                        <a:t>Wigs and prostheses</a:t>
                      </a:r>
                      <a:endParaRPr lang="en-GB" sz="1400" b="0" i="0" u="none" strike="noStrike" dirty="0">
                        <a:solidFill>
                          <a:srgbClr val="000000"/>
                        </a:solidFill>
                        <a:effectLst/>
                        <a:latin typeface="Calibri"/>
                      </a:endParaRPr>
                    </a:p>
                  </a:txBody>
                  <a:tcPr marL="9525" marR="9525" marT="9525" marB="0" anchor="b"/>
                </a:tc>
                <a:tc>
                  <a:txBody>
                    <a:bodyPr/>
                    <a:lstStyle/>
                    <a:p>
                      <a:pPr algn="l" fontAlgn="b"/>
                      <a:r>
                        <a:rPr lang="en-GB" sz="1400" u="none" strike="noStrike">
                          <a:effectLst/>
                        </a:rPr>
                        <a:t>Access to holistic therapies </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Lymphoedema</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Pain management and care of complications  </a:t>
                      </a:r>
                      <a:endParaRPr lang="en-GB" sz="1400" b="0" i="0" u="none" strike="noStrike">
                        <a:solidFill>
                          <a:srgbClr val="000000"/>
                        </a:solidFill>
                        <a:effectLst/>
                        <a:latin typeface="Calibri"/>
                      </a:endParaRPr>
                    </a:p>
                  </a:txBody>
                  <a:tcPr marL="9525" marR="9525" marT="9525" marB="0" anchor="b"/>
                </a:tc>
              </a:tr>
              <a:tr h="2247892">
                <a:tc>
                  <a:txBody>
                    <a:bodyPr/>
                    <a:lstStyle/>
                    <a:p>
                      <a:pPr algn="l" fontAlgn="b"/>
                      <a:r>
                        <a:rPr lang="en-GB" sz="1400" u="none" strike="noStrike">
                          <a:effectLst/>
                        </a:rPr>
                        <a:t>The specialist nurses are run off their feet, have so little time'</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Black and minority ethnic women:  'my friend was given a pink breast prosthesis... and she is black'</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have to source your own complementary therapies, do not know where to go</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No access to lymphoedema support, so resort to using a hospice for massage…'I found a hospice to do free massage for my arm, but wouldn't have known if I didn't look'</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poor follow up eg pain management, feeling left outside oncology services when you have another problem</a:t>
                      </a:r>
                      <a:endParaRPr lang="en-GB" sz="1400" b="0" i="0" u="none" strike="noStrike">
                        <a:solidFill>
                          <a:srgbClr val="000000"/>
                        </a:solidFill>
                        <a:effectLst/>
                        <a:latin typeface="Calibri"/>
                      </a:endParaRPr>
                    </a:p>
                  </a:txBody>
                  <a:tcPr marL="9525" marR="9525" marT="9525" marB="0" anchor="b"/>
                </a:tc>
              </a:tr>
              <a:tr h="1315894">
                <a:tc>
                  <a:txBody>
                    <a:bodyPr/>
                    <a:lstStyle/>
                    <a:p>
                      <a:pPr algn="l" fontAlgn="b"/>
                      <a:r>
                        <a:rPr lang="en-GB" sz="1400" u="none" strike="noStrike">
                          <a:effectLst/>
                        </a:rPr>
                        <a:t>When you are *terminal* you can't see the CNS anymore'</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access to complementary therapies depends on being able to pay…'if you are rich you can pay yourself'</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no physio or suport after Treatment do not know if arm casts still right size, no monitoring so don’t know what is normal</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poor pain mangement and lack of a holistic appproch to your symptoms </a:t>
                      </a:r>
                      <a:endParaRPr lang="en-GB" sz="1400" b="0" i="0" u="none" strike="noStrike">
                        <a:solidFill>
                          <a:srgbClr val="000000"/>
                        </a:solidFill>
                        <a:effectLst/>
                        <a:latin typeface="Calibri"/>
                      </a:endParaRPr>
                    </a:p>
                  </a:txBody>
                  <a:tcPr marL="9525" marR="9525" marT="9525" marB="0" anchor="b"/>
                </a:tc>
              </a:tr>
              <a:tr h="1253760">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dirty="0">
                          <a:effectLst/>
                        </a:rPr>
                        <a:t>can we do a review of complementary therapies as they aren't available on the NHS</a:t>
                      </a:r>
                      <a:endParaRPr lang="en-GB" sz="1400" b="0" i="0" u="none" strike="noStrike" dirty="0">
                        <a:solidFill>
                          <a:srgbClr val="000000"/>
                        </a:solidFill>
                        <a:effectLst/>
                        <a:latin typeface="Calibri"/>
                      </a:endParaRPr>
                    </a:p>
                  </a:txBody>
                  <a:tcPr marL="9525" marR="9525" marT="9525" marB="0" anchor="b"/>
                </a:tc>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9525" marR="9525" marT="9525" marB="0" anchor="b"/>
                </a:tc>
                <a:tc>
                  <a:txBody>
                    <a:bodyPr/>
                    <a:lstStyle/>
                    <a:p>
                      <a:pPr algn="l" fontAlgn="b"/>
                      <a:r>
                        <a:rPr lang="en-GB" sz="1400" u="none" strike="noStrike" dirty="0">
                          <a:effectLst/>
                        </a:rPr>
                        <a:t>I have osteoporosis…'I didn’t know what to do, I've just been told not to fall'…</a:t>
                      </a:r>
                      <a:endParaRPr lang="en-GB"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630332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smtClean="0"/>
              <a:t>Professional and patient views:  recommendations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54</a:t>
            </a:fld>
            <a:endParaRPr lang="en-GB" dirty="0"/>
          </a:p>
        </p:txBody>
      </p:sp>
      <p:sp>
        <p:nvSpPr>
          <p:cNvPr id="5" name="Content Placeholder 4"/>
          <p:cNvSpPr>
            <a:spLocks noGrp="1"/>
          </p:cNvSpPr>
          <p:nvPr>
            <p:ph sz="quarter" idx="15"/>
          </p:nvPr>
        </p:nvSpPr>
        <p:spPr>
          <a:xfrm>
            <a:off x="250824" y="1124744"/>
            <a:ext cx="8713663" cy="5544616"/>
          </a:xfrm>
          <a:solidFill>
            <a:schemeClr val="tx1">
              <a:lumMod val="20000"/>
              <a:lumOff val="80000"/>
            </a:schemeClr>
          </a:solidFill>
        </p:spPr>
        <p:txBody>
          <a:bodyPr>
            <a:normAutofit/>
          </a:bodyPr>
          <a:lstStyle/>
          <a:p>
            <a:r>
              <a:rPr lang="en-GB" dirty="0">
                <a:solidFill>
                  <a:srgbClr val="130B13"/>
                </a:solidFill>
              </a:rPr>
              <a:t>Professionals views spanned all aspects of cancer diagnosis, treatment and aftercare.  There were concerns that inequalities have insufficient funding in order to address them, and that the services for after care were lacking e.g. for issues such as </a:t>
            </a:r>
            <a:r>
              <a:rPr lang="en-GB" dirty="0" err="1">
                <a:solidFill>
                  <a:srgbClr val="130B13"/>
                </a:solidFill>
              </a:rPr>
              <a:t>lymphoedema</a:t>
            </a:r>
            <a:r>
              <a:rPr lang="en-GB" dirty="0">
                <a:solidFill>
                  <a:srgbClr val="130B13"/>
                </a:solidFill>
              </a:rPr>
              <a:t>.</a:t>
            </a:r>
          </a:p>
          <a:p>
            <a:r>
              <a:rPr lang="en-GB" dirty="0">
                <a:solidFill>
                  <a:srgbClr val="130B13"/>
                </a:solidFill>
              </a:rPr>
              <a:t>Patient views also ranged broadly from diagnosis to aftercare. Particular issues to highlight were people disadvantaged in terms of screening due to their lack of secure accommodation, difficulty paying for travel, services not being patient focussed, and feeling isolated as a cancer patient in a district general hospital. Funding for holistic therapies came out strongly, with real concerns that access to such support depended on luck or personal finances i.e. being able to buy services like massage yourself.</a:t>
            </a:r>
          </a:p>
          <a:p>
            <a:r>
              <a:rPr lang="en-GB" b="1" u="sng" dirty="0">
                <a:solidFill>
                  <a:srgbClr val="130B13"/>
                </a:solidFill>
              </a:rPr>
              <a:t>Recommendations:</a:t>
            </a:r>
          </a:p>
          <a:p>
            <a:r>
              <a:rPr lang="en-GB" dirty="0">
                <a:solidFill>
                  <a:srgbClr val="130B13"/>
                </a:solidFill>
              </a:rPr>
              <a:t>Look at </a:t>
            </a:r>
            <a:r>
              <a:rPr lang="en-GB" dirty="0" err="1">
                <a:solidFill>
                  <a:srgbClr val="130B13"/>
                </a:solidFill>
              </a:rPr>
              <a:t>Lymphoedema</a:t>
            </a:r>
            <a:r>
              <a:rPr lang="en-GB" dirty="0">
                <a:solidFill>
                  <a:srgbClr val="130B13"/>
                </a:solidFill>
              </a:rPr>
              <a:t> access and ensure it is there for all people based on their need regardless of ability to pay</a:t>
            </a:r>
          </a:p>
          <a:p>
            <a:r>
              <a:rPr lang="en-GB" dirty="0">
                <a:solidFill>
                  <a:srgbClr val="130B13"/>
                </a:solidFill>
              </a:rPr>
              <a:t>Consider travel costs for cancer patients – refresh visibility in hospital clinics of this scheme </a:t>
            </a:r>
          </a:p>
          <a:p>
            <a:r>
              <a:rPr lang="en-GB" dirty="0">
                <a:solidFill>
                  <a:srgbClr val="130B13"/>
                </a:solidFill>
              </a:rPr>
              <a:t>Review the efficacy of holistic therapies, as these are highly regarded by patients, but limited in terms of NHS funding</a:t>
            </a:r>
          </a:p>
          <a:p>
            <a:endParaRPr lang="en-GB" dirty="0"/>
          </a:p>
        </p:txBody>
      </p:sp>
    </p:spTree>
    <p:extLst>
      <p:ext uri="{BB962C8B-B14F-4D97-AF65-F5344CB8AC3E}">
        <p14:creationId xmlns:p14="http://schemas.microsoft.com/office/powerpoint/2010/main" val="1055437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 of abbreviations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55</a:t>
            </a:fld>
            <a:endParaRPr lang="en-GB" dirty="0"/>
          </a:p>
        </p:txBody>
      </p:sp>
      <p:sp>
        <p:nvSpPr>
          <p:cNvPr id="7" name="Content Placeholder 6"/>
          <p:cNvSpPr>
            <a:spLocks noGrp="1"/>
          </p:cNvSpPr>
          <p:nvPr>
            <p:ph sz="quarter" idx="15"/>
          </p:nvPr>
        </p:nvSpPr>
        <p:spPr>
          <a:xfrm>
            <a:off x="250825" y="764704"/>
            <a:ext cx="8642350" cy="5544021"/>
          </a:xfrm>
        </p:spPr>
        <p:txBody>
          <a:bodyPr numCol="2">
            <a:normAutofit fontScale="92500" lnSpcReduction="20000"/>
          </a:bodyPr>
          <a:lstStyle/>
          <a:p>
            <a:r>
              <a:rPr lang="en-GB" dirty="0"/>
              <a:t>BBV	Blood borne virus</a:t>
            </a:r>
          </a:p>
          <a:p>
            <a:r>
              <a:rPr lang="en-GB" dirty="0"/>
              <a:t>CCG	Clinical commissioning </a:t>
            </a:r>
            <a:r>
              <a:rPr lang="en-GB" dirty="0" smtClean="0"/>
              <a:t>group</a:t>
            </a:r>
          </a:p>
          <a:p>
            <a:r>
              <a:rPr lang="en-GB" dirty="0" smtClean="0"/>
              <a:t>CNWL	Central North West London</a:t>
            </a:r>
            <a:endParaRPr lang="en-GB" dirty="0"/>
          </a:p>
          <a:p>
            <a:r>
              <a:rPr lang="en-GB" dirty="0" err="1"/>
              <a:t>eHNA</a:t>
            </a:r>
            <a:r>
              <a:rPr lang="en-GB" dirty="0"/>
              <a:t>	electronic health needs 	assessment </a:t>
            </a:r>
          </a:p>
          <a:p>
            <a:r>
              <a:rPr lang="en-GB" dirty="0" err="1"/>
              <a:t>eRS</a:t>
            </a:r>
            <a:r>
              <a:rPr lang="en-GB" dirty="0"/>
              <a:t>	electronic referral system</a:t>
            </a:r>
          </a:p>
          <a:p>
            <a:r>
              <a:rPr lang="en-GB" dirty="0"/>
              <a:t>GI	Gastrointestinal</a:t>
            </a:r>
          </a:p>
          <a:p>
            <a:r>
              <a:rPr lang="en-GB" dirty="0"/>
              <a:t>GMS1	General medical services GP contract</a:t>
            </a:r>
          </a:p>
          <a:p>
            <a:r>
              <a:rPr lang="en-GB" dirty="0"/>
              <a:t>GP	General Practitioner </a:t>
            </a:r>
          </a:p>
          <a:p>
            <a:r>
              <a:rPr lang="en-GB" dirty="0"/>
              <a:t>HPV	Human papilloma virus</a:t>
            </a:r>
          </a:p>
          <a:p>
            <a:r>
              <a:rPr lang="en-GB" dirty="0"/>
              <a:t>IVDU	Intravenous drug user</a:t>
            </a:r>
          </a:p>
          <a:p>
            <a:r>
              <a:rPr lang="en-GB" dirty="0"/>
              <a:t>LD	Learning disability</a:t>
            </a:r>
          </a:p>
          <a:p>
            <a:r>
              <a:rPr lang="en-GB" dirty="0"/>
              <a:t>LTP	NHS Long Term Plan (2019)</a:t>
            </a:r>
          </a:p>
          <a:p>
            <a:r>
              <a:rPr lang="en-GB" dirty="0"/>
              <a:t>NCIN	National Cancer Intelligence Network </a:t>
            </a:r>
          </a:p>
          <a:p>
            <a:r>
              <a:rPr lang="en-GB" dirty="0"/>
              <a:t>NCL	North Central London</a:t>
            </a:r>
          </a:p>
          <a:p>
            <a:r>
              <a:rPr lang="en-GB" dirty="0"/>
              <a:t>NCPES	National cancer patient experience survey</a:t>
            </a:r>
          </a:p>
          <a:p>
            <a:r>
              <a:rPr lang="en-GB" dirty="0"/>
              <a:t>NEL	North East London</a:t>
            </a:r>
          </a:p>
          <a:p>
            <a:r>
              <a:rPr lang="en-GB" dirty="0"/>
              <a:t>NWL	North West London</a:t>
            </a:r>
          </a:p>
          <a:p>
            <a:r>
              <a:rPr lang="en-GB" dirty="0"/>
              <a:t>Office for National Statistics (ONS)</a:t>
            </a:r>
          </a:p>
          <a:p>
            <a:r>
              <a:rPr lang="en-GB" dirty="0"/>
              <a:t>Public Health England Fingertips data</a:t>
            </a:r>
          </a:p>
          <a:p>
            <a:r>
              <a:rPr lang="en-GB" dirty="0"/>
              <a:t>SEL	South East London</a:t>
            </a:r>
          </a:p>
          <a:p>
            <a:r>
              <a:rPr lang="en-GB" dirty="0"/>
              <a:t>STP	Sustainability and transformation partnership</a:t>
            </a:r>
          </a:p>
          <a:p>
            <a:r>
              <a:rPr lang="en-GB" dirty="0"/>
              <a:t>SWL	South West London</a:t>
            </a:r>
          </a:p>
          <a:p>
            <a:r>
              <a:rPr lang="en-GB" dirty="0"/>
              <a:t>TA	Temporary accommodation </a:t>
            </a:r>
          </a:p>
          <a:p>
            <a:r>
              <a:rPr lang="en-GB" dirty="0"/>
              <a:t>TCST	Transforming cancer services </a:t>
            </a:r>
            <a:r>
              <a:rPr lang="en-GB" dirty="0" smtClean="0"/>
              <a:t>team</a:t>
            </a:r>
          </a:p>
          <a:p>
            <a:r>
              <a:rPr lang="en-GB" dirty="0" smtClean="0"/>
              <a:t>USS	ultrasound</a:t>
            </a:r>
            <a:endParaRPr lang="en-GB" dirty="0"/>
          </a:p>
          <a:p>
            <a:r>
              <a:rPr lang="en-GB" dirty="0"/>
              <a:t>2WW	Two week wait</a:t>
            </a:r>
          </a:p>
          <a:p>
            <a:endParaRPr lang="en-GB" dirty="0"/>
          </a:p>
        </p:txBody>
      </p:sp>
    </p:spTree>
    <p:extLst>
      <p:ext uri="{BB962C8B-B14F-4D97-AF65-F5344CB8AC3E}">
        <p14:creationId xmlns:p14="http://schemas.microsoft.com/office/powerpoint/2010/main" val="195861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a:xfrm>
            <a:off x="107504" y="908720"/>
            <a:ext cx="4680519" cy="5949280"/>
          </a:xfrm>
        </p:spPr>
        <p:txBody>
          <a:bodyPr>
            <a:normAutofit fontScale="85000" lnSpcReduction="20000"/>
          </a:bodyPr>
          <a:lstStyle/>
          <a:p>
            <a:pPr marL="93663" lvl="2" indent="0">
              <a:buNone/>
            </a:pPr>
            <a:r>
              <a:rPr lang="en-GB" sz="2400" b="1" dirty="0"/>
              <a:t>Chapter 1 - Introduction </a:t>
            </a:r>
          </a:p>
          <a:p>
            <a:pPr marL="93663" lvl="2" indent="0">
              <a:buNone/>
            </a:pPr>
            <a:r>
              <a:rPr lang="en-GB" sz="2400" dirty="0"/>
              <a:t>NHS Long Term Plan – milestones for cancer</a:t>
            </a:r>
          </a:p>
          <a:p>
            <a:pPr marL="93663" lvl="2" indent="0">
              <a:buNone/>
            </a:pPr>
            <a:r>
              <a:rPr lang="en-GB" sz="2400" dirty="0"/>
              <a:t>Methods</a:t>
            </a:r>
          </a:p>
          <a:p>
            <a:pPr marL="93663" lvl="2" indent="0">
              <a:buNone/>
            </a:pPr>
            <a:r>
              <a:rPr lang="en-GB" sz="2400" dirty="0"/>
              <a:t>Describing inequalities in London</a:t>
            </a:r>
          </a:p>
          <a:p>
            <a:pPr marL="93663" lvl="2" indent="0">
              <a:buNone/>
            </a:pPr>
            <a:r>
              <a:rPr lang="en-GB" sz="2400" dirty="0"/>
              <a:t>Detailed work on marginalised groups</a:t>
            </a:r>
          </a:p>
          <a:p>
            <a:pPr marL="436563" lvl="2" indent="-342900"/>
            <a:r>
              <a:rPr lang="en-GB" sz="2400" dirty="0"/>
              <a:t>Needs</a:t>
            </a:r>
          </a:p>
          <a:p>
            <a:pPr marL="436563" lvl="2" indent="-342900"/>
            <a:r>
              <a:rPr lang="en-GB" sz="2400" dirty="0"/>
              <a:t>Inequalities across the pathway</a:t>
            </a:r>
          </a:p>
          <a:p>
            <a:pPr marL="436563" lvl="2" indent="-342900"/>
            <a:r>
              <a:rPr lang="en-GB" sz="2400" dirty="0"/>
              <a:t>Evidence review of what works</a:t>
            </a:r>
          </a:p>
          <a:p>
            <a:pPr marL="436563" lvl="2" indent="-342900"/>
            <a:r>
              <a:rPr lang="en-GB" sz="2400" dirty="0"/>
              <a:t>Recommendations for each marginalised group</a:t>
            </a:r>
          </a:p>
          <a:p>
            <a:pPr marL="93663" lvl="2" indent="0">
              <a:buNone/>
            </a:pPr>
            <a:r>
              <a:rPr lang="en-GB" sz="2400" dirty="0"/>
              <a:t>Professionals’ views</a:t>
            </a:r>
          </a:p>
          <a:p>
            <a:pPr marL="93663" lvl="2" indent="0">
              <a:buNone/>
            </a:pPr>
            <a:r>
              <a:rPr lang="en-GB" sz="2400" dirty="0"/>
              <a:t>Patient views</a:t>
            </a:r>
          </a:p>
          <a:p>
            <a:pPr marL="93663" lvl="2" indent="0">
              <a:buNone/>
            </a:pPr>
            <a:r>
              <a:rPr lang="en-GB" sz="2400" dirty="0"/>
              <a:t>Professional and patient views recommendations </a:t>
            </a:r>
          </a:p>
          <a:p>
            <a:pPr marL="93663" lvl="2" indent="0">
              <a:buNone/>
            </a:pPr>
            <a:r>
              <a:rPr lang="en-GB" sz="2400" dirty="0"/>
              <a:t>List of abbreviations </a:t>
            </a:r>
          </a:p>
          <a:p>
            <a:endParaRPr lang="en-GB" dirty="0"/>
          </a:p>
        </p:txBody>
      </p:sp>
      <p:sp>
        <p:nvSpPr>
          <p:cNvPr id="7" name="Content Placeholder 6"/>
          <p:cNvSpPr>
            <a:spLocks noGrp="1"/>
          </p:cNvSpPr>
          <p:nvPr>
            <p:ph sz="quarter" idx="16"/>
          </p:nvPr>
        </p:nvSpPr>
        <p:spPr>
          <a:xfrm>
            <a:off x="4860031" y="980728"/>
            <a:ext cx="4032449" cy="5472460"/>
          </a:xfrm>
        </p:spPr>
        <p:txBody>
          <a:bodyPr>
            <a:noAutofit/>
          </a:bodyPr>
          <a:lstStyle/>
          <a:p>
            <a:r>
              <a:rPr lang="en-GB" sz="2000" b="1" dirty="0"/>
              <a:t>Chapter 2 - Early diagnosis and inequalities </a:t>
            </a:r>
          </a:p>
          <a:p>
            <a:r>
              <a:rPr lang="en-GB" sz="2000" dirty="0"/>
              <a:t>Screening and cancer inequalities</a:t>
            </a:r>
          </a:p>
          <a:p>
            <a:r>
              <a:rPr lang="en-GB" sz="2000" dirty="0"/>
              <a:t>Stage 1 and  2 diagnoses across London </a:t>
            </a:r>
          </a:p>
          <a:p>
            <a:r>
              <a:rPr lang="en-GB" sz="2000" dirty="0"/>
              <a:t>Evidence review of what works in early diagnosis internationally and nationally</a:t>
            </a:r>
          </a:p>
          <a:p>
            <a:r>
              <a:rPr lang="en-GB" sz="2000" dirty="0"/>
              <a:t>Variation in 1 year survival across London</a:t>
            </a:r>
          </a:p>
          <a:p>
            <a:r>
              <a:rPr lang="en-GB" sz="2000" dirty="0"/>
              <a:t>Recommendations for reducing inequalities in </a:t>
            </a:r>
            <a:r>
              <a:rPr lang="en-GB" sz="2000" dirty="0" smtClean="0"/>
              <a:t>early diagnosis</a:t>
            </a:r>
            <a:endParaRPr lang="en-GB" sz="2000" dirty="0"/>
          </a:p>
        </p:txBody>
      </p:sp>
    </p:spTree>
    <p:extLst>
      <p:ext uri="{BB962C8B-B14F-4D97-AF65-F5344CB8AC3E}">
        <p14:creationId xmlns:p14="http://schemas.microsoft.com/office/powerpoint/2010/main" val="186669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7</a:t>
            </a:fld>
            <a:endParaRPr lang="en-GB" dirty="0"/>
          </a:p>
        </p:txBody>
      </p:sp>
      <p:sp>
        <p:nvSpPr>
          <p:cNvPr id="6" name="Content Placeholder 5"/>
          <p:cNvSpPr>
            <a:spLocks noGrp="1"/>
          </p:cNvSpPr>
          <p:nvPr>
            <p:ph sz="quarter" idx="15"/>
          </p:nvPr>
        </p:nvSpPr>
        <p:spPr>
          <a:xfrm>
            <a:off x="250825" y="738064"/>
            <a:ext cx="4249738" cy="5113337"/>
          </a:xfrm>
        </p:spPr>
        <p:txBody>
          <a:bodyPr/>
          <a:lstStyle/>
          <a:p>
            <a:r>
              <a:rPr lang="en-GB" sz="2000" b="1" dirty="0"/>
              <a:t>Chapter 3 – Inequalities in access and treatment for cancer </a:t>
            </a:r>
          </a:p>
          <a:p>
            <a:r>
              <a:rPr lang="en-GB" sz="2000" dirty="0"/>
              <a:t>Cancer diagnosed as an emergency in London</a:t>
            </a:r>
          </a:p>
          <a:p>
            <a:r>
              <a:rPr lang="en-GB" sz="2000" dirty="0"/>
              <a:t>Variation in types of treatment (breast cancer)</a:t>
            </a:r>
          </a:p>
          <a:p>
            <a:r>
              <a:rPr lang="en-GB" sz="2000" dirty="0"/>
              <a:t>Variation in bowel cancer outcomes</a:t>
            </a:r>
          </a:p>
          <a:p>
            <a:r>
              <a:rPr lang="en-GB" sz="2000" dirty="0"/>
              <a:t>Variation in lung cancer outcomes </a:t>
            </a:r>
          </a:p>
          <a:p>
            <a:r>
              <a:rPr lang="en-GB" sz="2000" dirty="0"/>
              <a:t>5 year survival by CCG</a:t>
            </a:r>
          </a:p>
          <a:p>
            <a:r>
              <a:rPr lang="en-GB" sz="2000" dirty="0"/>
              <a:t>Treatment modalities variation </a:t>
            </a:r>
          </a:p>
          <a:p>
            <a:r>
              <a:rPr lang="en-GB" sz="2000" dirty="0"/>
              <a:t>Variation in access to trial treatment </a:t>
            </a:r>
          </a:p>
          <a:p>
            <a:endParaRPr lang="en-GB" dirty="0"/>
          </a:p>
        </p:txBody>
      </p:sp>
      <p:sp>
        <p:nvSpPr>
          <p:cNvPr id="7" name="Content Placeholder 6"/>
          <p:cNvSpPr>
            <a:spLocks noGrp="1"/>
          </p:cNvSpPr>
          <p:nvPr>
            <p:ph sz="quarter" idx="16"/>
          </p:nvPr>
        </p:nvSpPr>
        <p:spPr>
          <a:xfrm>
            <a:off x="4572001" y="764704"/>
            <a:ext cx="4320480" cy="5688484"/>
          </a:xfrm>
        </p:spPr>
        <p:txBody>
          <a:bodyPr>
            <a:normAutofit lnSpcReduction="10000"/>
          </a:bodyPr>
          <a:lstStyle/>
          <a:p>
            <a:r>
              <a:rPr lang="en-GB" sz="2000" b="1" dirty="0"/>
              <a:t>Chapter 4 – inequalities in personalised care for cancer </a:t>
            </a:r>
          </a:p>
          <a:p>
            <a:r>
              <a:rPr lang="en-GB" sz="2000" dirty="0"/>
              <a:t>Overview of personalised care</a:t>
            </a:r>
          </a:p>
          <a:p>
            <a:r>
              <a:rPr lang="en-GB" sz="2000" dirty="0"/>
              <a:t>Inequalities reflected in patients’ views (NCPES)</a:t>
            </a:r>
          </a:p>
          <a:p>
            <a:r>
              <a:rPr lang="en-GB" sz="2000" dirty="0"/>
              <a:t>Pathway issues – stratified care, health needs assessments and care plans </a:t>
            </a:r>
          </a:p>
          <a:p>
            <a:r>
              <a:rPr lang="en-GB" sz="2000" dirty="0"/>
              <a:t>Debt and cancer </a:t>
            </a:r>
          </a:p>
          <a:p>
            <a:r>
              <a:rPr lang="en-GB" sz="2000" dirty="0"/>
              <a:t>Variation in access to psycho-oncology support</a:t>
            </a:r>
          </a:p>
          <a:p>
            <a:r>
              <a:rPr lang="en-GB" sz="2000" dirty="0"/>
              <a:t>Variation in access to </a:t>
            </a:r>
            <a:r>
              <a:rPr lang="en-GB" sz="2000" dirty="0" err="1"/>
              <a:t>lymphoedema</a:t>
            </a:r>
            <a:r>
              <a:rPr lang="en-GB" sz="2000" dirty="0"/>
              <a:t> services </a:t>
            </a:r>
          </a:p>
          <a:p>
            <a:r>
              <a:rPr lang="en-GB" sz="2000" dirty="0"/>
              <a:t>Quality of life metrics </a:t>
            </a:r>
          </a:p>
          <a:p>
            <a:r>
              <a:rPr lang="en-GB" sz="2000" b="1" dirty="0"/>
              <a:t>Chapter 5 – summary of recommendations </a:t>
            </a:r>
          </a:p>
          <a:p>
            <a:endParaRPr lang="en-GB" dirty="0"/>
          </a:p>
        </p:txBody>
      </p:sp>
    </p:spTree>
    <p:extLst>
      <p:ext uri="{BB962C8B-B14F-4D97-AF65-F5344CB8AC3E}">
        <p14:creationId xmlns:p14="http://schemas.microsoft.com/office/powerpoint/2010/main" val="55834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C280DB9-9802-462B-91D2-309006B1B326}"/>
              </a:ext>
            </a:extLst>
          </p:cNvPr>
          <p:cNvSpPr>
            <a:spLocks noGrp="1"/>
          </p:cNvSpPr>
          <p:nvPr>
            <p:ph type="title"/>
          </p:nvPr>
        </p:nvSpPr>
        <p:spPr>
          <a:solidFill>
            <a:srgbClr val="0072C6"/>
          </a:solidFill>
        </p:spPr>
        <p:txBody>
          <a:bodyPr/>
          <a:lstStyle/>
          <a:p>
            <a:r>
              <a:rPr lang="en-GB" b="1" dirty="0">
                <a:latin typeface="Arial Nova Light" panose="020B0304020202020204" pitchFamily="34" charset="0"/>
              </a:rPr>
              <a:t>The NHS Long Term Plan</a:t>
            </a:r>
          </a:p>
        </p:txBody>
      </p:sp>
      <p:graphicFrame>
        <p:nvGraphicFramePr>
          <p:cNvPr id="9" name="Content Placeholder 8">
            <a:extLst>
              <a:ext uri="{FF2B5EF4-FFF2-40B4-BE49-F238E27FC236}">
                <a16:creationId xmlns="" xmlns:a16="http://schemas.microsoft.com/office/drawing/2014/main" id="{24C8AE71-8AD9-4244-9EED-48AFEBC419B4}"/>
              </a:ext>
            </a:extLst>
          </p:cNvPr>
          <p:cNvGraphicFramePr>
            <a:graphicFrameLocks noGrp="1"/>
          </p:cNvGraphicFramePr>
          <p:nvPr>
            <p:ph sz="quarter" idx="15"/>
            <p:extLst>
              <p:ext uri="{D42A27DB-BD31-4B8C-83A1-F6EECF244321}">
                <p14:modId xmlns:p14="http://schemas.microsoft.com/office/powerpoint/2010/main" val="2741266982"/>
              </p:ext>
            </p:extLst>
          </p:nvPr>
        </p:nvGraphicFramePr>
        <p:xfrm>
          <a:off x="250825" y="836712"/>
          <a:ext cx="8641655" cy="6085840"/>
        </p:xfrm>
        <a:graphic>
          <a:graphicData uri="http://schemas.openxmlformats.org/drawingml/2006/table">
            <a:tbl>
              <a:tblPr firstRow="1" bandRow="1">
                <a:tableStyleId>{93296810-A885-4BE3-A3E7-6D5BEEA58F35}</a:tableStyleId>
              </a:tblPr>
              <a:tblGrid>
                <a:gridCol w="8641655">
                  <a:extLst>
                    <a:ext uri="{9D8B030D-6E8A-4147-A177-3AD203B41FA5}">
                      <a16:colId xmlns="" xmlns:a16="http://schemas.microsoft.com/office/drawing/2014/main" val="216528345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Nova Light" panose="020B0304020202020204" pitchFamily="34" charset="0"/>
                        </a:rPr>
                        <a:t>Milestones for Cancer</a:t>
                      </a:r>
                    </a:p>
                  </a:txBody>
                  <a:tcPr>
                    <a:solidFill>
                      <a:srgbClr val="0072C6"/>
                    </a:solidFill>
                  </a:tcPr>
                </a:tc>
                <a:extLst>
                  <a:ext uri="{0D108BD9-81ED-4DB2-BD59-A6C34878D82A}">
                    <a16:rowId xmlns="" xmlns:a16="http://schemas.microsoft.com/office/drawing/2014/main" val="2013299357"/>
                  </a:ext>
                </a:extLst>
              </a:tr>
              <a:tr h="370840">
                <a:tc>
                  <a:txBody>
                    <a:bodyPr/>
                    <a:lstStyle/>
                    <a:p>
                      <a:pPr marL="285750" indent="-285750">
                        <a:lnSpc>
                          <a:spcPct val="150000"/>
                        </a:lnSpc>
                        <a:buFont typeface="Wingdings" panose="05000000000000000000" pitchFamily="2" charset="2"/>
                        <a:buChar char="ü"/>
                      </a:pPr>
                      <a:r>
                        <a:rPr lang="en-GB" b="0" dirty="0">
                          <a:latin typeface="Arial Nova Light" panose="020B0304020202020204" pitchFamily="34" charset="0"/>
                        </a:rPr>
                        <a:t>From 2019 we will start to roll out new Rapid Diagnostic Centres across the country. </a:t>
                      </a:r>
                    </a:p>
                    <a:p>
                      <a:pPr marL="285750" indent="-285750">
                        <a:lnSpc>
                          <a:spcPct val="150000"/>
                        </a:lnSpc>
                        <a:buFont typeface="Wingdings" panose="05000000000000000000" pitchFamily="2" charset="2"/>
                        <a:buChar char="ü"/>
                      </a:pPr>
                      <a:r>
                        <a:rPr lang="en-GB" b="0" dirty="0">
                          <a:latin typeface="Arial Nova Light" panose="020B0304020202020204" pitchFamily="34" charset="0"/>
                        </a:rPr>
                        <a:t>In 2020 a new faster diagnosis standard for cancer will begin to be introduced so that patients receive a definitive diagnosis or ruling out of cancer within 28 days. </a:t>
                      </a:r>
                    </a:p>
                    <a:p>
                      <a:pPr marL="285750" indent="-285750">
                        <a:lnSpc>
                          <a:spcPct val="150000"/>
                        </a:lnSpc>
                        <a:buFont typeface="Wingdings" panose="05000000000000000000" pitchFamily="2" charset="2"/>
                        <a:buChar char="ü"/>
                      </a:pPr>
                      <a:r>
                        <a:rPr lang="en-GB" b="0" dirty="0">
                          <a:latin typeface="Arial Nova Light" panose="020B0304020202020204" pitchFamily="34" charset="0"/>
                        </a:rPr>
                        <a:t>By 2020 HPV primary screening for cervical cancer will be in place across England. </a:t>
                      </a:r>
                    </a:p>
                    <a:p>
                      <a:pPr marL="285750" indent="-285750">
                        <a:lnSpc>
                          <a:spcPct val="150000"/>
                        </a:lnSpc>
                        <a:buFont typeface="Wingdings" panose="05000000000000000000" pitchFamily="2" charset="2"/>
                        <a:buChar char="ü"/>
                      </a:pPr>
                      <a:r>
                        <a:rPr lang="en-GB" b="0" dirty="0">
                          <a:latin typeface="Arial Nova Light" panose="020B0304020202020204" pitchFamily="34" charset="0"/>
                        </a:rPr>
                        <a:t>By 2021, where appropriate every person diagnosed with cancer will have access to personalised care, including needs assessment, a care plan and health and wellbeing information and support. </a:t>
                      </a:r>
                    </a:p>
                    <a:p>
                      <a:pPr marL="285750" indent="-285750">
                        <a:lnSpc>
                          <a:spcPct val="150000"/>
                        </a:lnSpc>
                        <a:buFont typeface="Wingdings" panose="05000000000000000000" pitchFamily="2" charset="2"/>
                        <a:buChar char="ü"/>
                      </a:pPr>
                      <a:r>
                        <a:rPr lang="en-GB" b="0" dirty="0">
                          <a:latin typeface="Arial Nova Light" panose="020B0304020202020204" pitchFamily="34" charset="0"/>
                        </a:rPr>
                        <a:t>By 2022 the lung health check model will be extended. </a:t>
                      </a:r>
                    </a:p>
                    <a:p>
                      <a:pPr marL="285750" indent="-285750">
                        <a:lnSpc>
                          <a:spcPct val="150000"/>
                        </a:lnSpc>
                        <a:buFont typeface="Wingdings" panose="05000000000000000000" pitchFamily="2" charset="2"/>
                        <a:buChar char="ü"/>
                      </a:pPr>
                      <a:r>
                        <a:rPr lang="en-GB" b="0" dirty="0">
                          <a:latin typeface="Arial Nova Light" panose="020B0304020202020204" pitchFamily="34" charset="0"/>
                        </a:rPr>
                        <a:t>By 2023, stratified, follow-up pathways for people who are worried their cancer may have recurred. These will be in place for all clinically appropriate cancers. </a:t>
                      </a:r>
                    </a:p>
                    <a:p>
                      <a:pPr marL="285750" indent="-285750">
                        <a:lnSpc>
                          <a:spcPct val="150000"/>
                        </a:lnSpc>
                        <a:buFont typeface="Wingdings" panose="05000000000000000000" pitchFamily="2" charset="2"/>
                        <a:buChar char="ü"/>
                      </a:pPr>
                      <a:r>
                        <a:rPr lang="en-GB" b="0" dirty="0">
                          <a:latin typeface="Arial Nova Light" panose="020B0304020202020204" pitchFamily="34" charset="0"/>
                        </a:rPr>
                        <a:t>By 2028, the NHS will diagnose 75% of cancers at stage 1 or 2. </a:t>
                      </a:r>
                    </a:p>
                    <a:p>
                      <a:endParaRPr lang="en-GB" dirty="0"/>
                    </a:p>
                  </a:txBody>
                  <a:tcPr>
                    <a:solidFill>
                      <a:srgbClr val="E1E8F7"/>
                    </a:solidFill>
                  </a:tcPr>
                </a:tc>
                <a:extLst>
                  <a:ext uri="{0D108BD9-81ED-4DB2-BD59-A6C34878D82A}">
                    <a16:rowId xmlns="" xmlns:a16="http://schemas.microsoft.com/office/drawing/2014/main" val="1398271953"/>
                  </a:ext>
                </a:extLst>
              </a:tr>
            </a:tbl>
          </a:graphicData>
        </a:graphic>
      </p:graphicFrame>
    </p:spTree>
    <p:extLst>
      <p:ext uri="{BB962C8B-B14F-4D97-AF65-F5344CB8AC3E}">
        <p14:creationId xmlns:p14="http://schemas.microsoft.com/office/powerpoint/2010/main" val="179094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65" y="6396337"/>
            <a:ext cx="9003027" cy="461663"/>
          </a:xfrm>
          <a:prstGeom prst="rect">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en-GB" sz="2400" kern="0" dirty="0">
                <a:solidFill>
                  <a:srgbClr val="FF0000"/>
                </a:solidFill>
                <a:latin typeface="Arial" pitchFamily="34" charset="0"/>
                <a:cs typeface="Arial" pitchFamily="34" charset="0"/>
                <a:sym typeface="Calibri"/>
              </a:rPr>
              <a:t>***DRAFT***</a:t>
            </a:r>
          </a:p>
        </p:txBody>
      </p:sp>
      <p:sp>
        <p:nvSpPr>
          <p:cNvPr id="6" name="Title 2">
            <a:extLst>
              <a:ext uri="{FF2B5EF4-FFF2-40B4-BE49-F238E27FC236}">
                <a16:creationId xmlns="" xmlns:a16="http://schemas.microsoft.com/office/drawing/2014/main" id="{64EE45DD-7DF5-4988-B7A4-784B74B12268}"/>
              </a:ext>
            </a:extLst>
          </p:cNvPr>
          <p:cNvSpPr>
            <a:spLocks noGrp="1"/>
          </p:cNvSpPr>
          <p:nvPr>
            <p:ph type="title"/>
          </p:nvPr>
        </p:nvSpPr>
        <p:spPr>
          <a:xfrm>
            <a:off x="250827" y="116905"/>
            <a:ext cx="8642350" cy="503783"/>
          </a:xfrm>
          <a:solidFill>
            <a:srgbClr val="0070C0"/>
          </a:solidFill>
          <a:ln w="12700">
            <a:miter lim="400000"/>
          </a:ln>
        </p:spPr>
        <p:txBody>
          <a:bodyPr lIns="45714" tIns="45715" rIns="45714" bIns="45715" anchor="ctr">
            <a:normAutofit/>
          </a:bodyPr>
          <a:lstStyle/>
          <a:p>
            <a:pPr indent="95239" defTabSz="914290"/>
            <a:r>
              <a:rPr lang="en-GB" sz="2300" dirty="0"/>
              <a:t>London vision statements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61744" y="692696"/>
            <a:ext cx="7726680" cy="5779135"/>
          </a:xfrm>
          <a:prstGeom prst="rect">
            <a:avLst/>
          </a:prstGeom>
          <a:noFill/>
        </p:spPr>
      </p:pic>
      <p:sp>
        <p:nvSpPr>
          <p:cNvPr id="2" name="Flowchart: Data 1"/>
          <p:cNvSpPr/>
          <p:nvPr/>
        </p:nvSpPr>
        <p:spPr>
          <a:xfrm>
            <a:off x="2505560" y="1446780"/>
            <a:ext cx="1728192" cy="86409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HPV </a:t>
            </a:r>
            <a:r>
              <a:rPr lang="en-GB" dirty="0" err="1" smtClean="0"/>
              <a:t>vaccs</a:t>
            </a:r>
            <a:endParaRPr lang="en-GB" dirty="0"/>
          </a:p>
        </p:txBody>
      </p:sp>
      <p:sp>
        <p:nvSpPr>
          <p:cNvPr id="3" name="Flowchart: Data 2"/>
          <p:cNvSpPr/>
          <p:nvPr/>
        </p:nvSpPr>
        <p:spPr>
          <a:xfrm>
            <a:off x="2195736" y="2492896"/>
            <a:ext cx="2329348" cy="144016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Stop smoking, alcohol support, weight management, cancer screening</a:t>
            </a:r>
            <a:endParaRPr lang="en-GB" sz="1400" dirty="0"/>
          </a:p>
        </p:txBody>
      </p:sp>
      <p:sp>
        <p:nvSpPr>
          <p:cNvPr id="4" name="Parallelogram 3"/>
          <p:cNvSpPr/>
          <p:nvPr/>
        </p:nvSpPr>
        <p:spPr>
          <a:xfrm>
            <a:off x="4355976" y="2636912"/>
            <a:ext cx="2160240" cy="129614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Personalised care for cancer, stratified follow up</a:t>
            </a:r>
            <a:endParaRPr lang="en-GB" dirty="0"/>
          </a:p>
        </p:txBody>
      </p:sp>
      <p:sp>
        <p:nvSpPr>
          <p:cNvPr id="7" name="Parallelogram 6"/>
          <p:cNvSpPr/>
          <p:nvPr/>
        </p:nvSpPr>
        <p:spPr>
          <a:xfrm>
            <a:off x="6732240" y="2636912"/>
            <a:ext cx="1656184" cy="129614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High quality cancer care adults</a:t>
            </a:r>
            <a:endParaRPr lang="en-GB" dirty="0"/>
          </a:p>
        </p:txBody>
      </p:sp>
      <p:sp>
        <p:nvSpPr>
          <p:cNvPr id="9" name="Parallelogram 8"/>
          <p:cNvSpPr/>
          <p:nvPr/>
        </p:nvSpPr>
        <p:spPr>
          <a:xfrm>
            <a:off x="5580112" y="1268760"/>
            <a:ext cx="2808312" cy="122413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High quality cancer treatment children</a:t>
            </a:r>
            <a:endParaRPr lang="en-GB" sz="1600" dirty="0"/>
          </a:p>
        </p:txBody>
      </p:sp>
      <p:sp>
        <p:nvSpPr>
          <p:cNvPr id="10" name="Parallelogram 9"/>
          <p:cNvSpPr/>
          <p:nvPr/>
        </p:nvSpPr>
        <p:spPr>
          <a:xfrm>
            <a:off x="2915816" y="4085456"/>
            <a:ext cx="3442278" cy="129614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Personalised care for cancer, stratified follow up</a:t>
            </a:r>
            <a:endParaRPr lang="en-GB" dirty="0"/>
          </a:p>
        </p:txBody>
      </p:sp>
    </p:spTree>
    <p:extLst>
      <p:ext uri="{BB962C8B-B14F-4D97-AF65-F5344CB8AC3E}">
        <p14:creationId xmlns:p14="http://schemas.microsoft.com/office/powerpoint/2010/main" val="10439429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evention monthly repor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Prevention monthly report template</Template>
  <TotalTime>10830</TotalTime>
  <Words>7919</Words>
  <Application>Microsoft Office PowerPoint</Application>
  <PresentationFormat>On-screen Show (4:3)</PresentationFormat>
  <Paragraphs>734</Paragraphs>
  <Slides>55</Slides>
  <Notes>24</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Prevention monthly report template</vt:lpstr>
      <vt:lpstr>Custom Design</vt:lpstr>
      <vt:lpstr>PowerPoint Presentation</vt:lpstr>
      <vt:lpstr> Background</vt:lpstr>
      <vt:lpstr>Developing a strategy to reduce inequalities in cancer care and outcomes in London and West Essex </vt:lpstr>
      <vt:lpstr>PowerPoint Presentation</vt:lpstr>
      <vt:lpstr>London and West Essex Cancer Inequalities Strategy Outline Summary</vt:lpstr>
      <vt:lpstr>Index </vt:lpstr>
      <vt:lpstr>Index </vt:lpstr>
      <vt:lpstr>The NHS Long Term Plan</vt:lpstr>
      <vt:lpstr>London vision statements</vt:lpstr>
      <vt:lpstr>Mayor’s Health Inequalities Strategy </vt:lpstr>
      <vt:lpstr>Methods </vt:lpstr>
      <vt:lpstr>PowerPoint Presentation</vt:lpstr>
      <vt:lpstr>Incidence of difference cancers and deprivation</vt:lpstr>
      <vt:lpstr>Incidence of breast cancer and deprivation </vt:lpstr>
      <vt:lpstr>Incidence of stomach cancer and deprivation </vt:lpstr>
      <vt:lpstr>Incidence of lung cancer and deprivation </vt:lpstr>
      <vt:lpstr>Cancer Incidence and Ethnicity Across London (2015) </vt:lpstr>
      <vt:lpstr>Cancer Incidence and Ethnicity Across London (2015) </vt:lpstr>
      <vt:lpstr>Inequalities in cancer prevention:  HPV vaccination </vt:lpstr>
      <vt:lpstr>PowerPoint Presentation</vt:lpstr>
      <vt:lpstr>Drug and alcohol users</vt:lpstr>
      <vt:lpstr>Drugs and alcohol</vt:lpstr>
      <vt:lpstr>Drugs and alcohol</vt:lpstr>
      <vt:lpstr>Severe mental  illness (SMI) and cancer</vt:lpstr>
      <vt:lpstr>Annual physical health checks for people with SMI</vt:lpstr>
      <vt:lpstr>Mental health services</vt:lpstr>
      <vt:lpstr>Mental health</vt:lpstr>
      <vt:lpstr>Learning disability (LD)</vt:lpstr>
      <vt:lpstr>Learning disabilities mortality review (LeDeR) </vt:lpstr>
      <vt:lpstr>Learning disability – national good practice </vt:lpstr>
      <vt:lpstr>Learning disability case study </vt:lpstr>
      <vt:lpstr>Learning disability</vt:lpstr>
      <vt:lpstr>Street homelessness </vt:lpstr>
      <vt:lpstr>Street homelessness</vt:lpstr>
      <vt:lpstr>Street homelessness case study</vt:lpstr>
      <vt:lpstr>Street homeless</vt:lpstr>
      <vt:lpstr>People in contact with criminal justice system</vt:lpstr>
      <vt:lpstr>Prisons and cancer – snapshot March 2019</vt:lpstr>
      <vt:lpstr>Vulnerable women:  Sex workers </vt:lpstr>
      <vt:lpstr>Vulnerable women Client views of health services  </vt:lpstr>
      <vt:lpstr>Vulnerable women - Sex workers</vt:lpstr>
      <vt:lpstr>Undocumented migrants</vt:lpstr>
      <vt:lpstr>Undocumented migrants and cancer </vt:lpstr>
      <vt:lpstr>Undocumented migrants  Case study (Doctors of the World) </vt:lpstr>
      <vt:lpstr>Undocumented migrants</vt:lpstr>
      <vt:lpstr>People identifying as LGBTQI</vt:lpstr>
      <vt:lpstr>People identifying as LGBTQI</vt:lpstr>
      <vt:lpstr>LGBT+ Case study Public Health England blog </vt:lpstr>
      <vt:lpstr>LGBT+ in London</vt:lpstr>
      <vt:lpstr>PowerPoint Presentation</vt:lpstr>
      <vt:lpstr>Professionals’ views</vt:lpstr>
      <vt:lpstr>Patient views 1</vt:lpstr>
      <vt:lpstr>Patient views 2</vt:lpstr>
      <vt:lpstr>Professional and patient views:  recommendations </vt:lpstr>
      <vt:lpstr>List of abbreviations </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Portfolio Report</dc:title>
  <dc:creator>Suzi Griffiths</dc:creator>
  <cp:lastModifiedBy>Lang, Niki - Consultant</cp:lastModifiedBy>
  <cp:revision>398</cp:revision>
  <cp:lastPrinted>2019-06-11T09:42:31Z</cp:lastPrinted>
  <dcterms:created xsi:type="dcterms:W3CDTF">2019-02-06T10:27:26Z</dcterms:created>
  <dcterms:modified xsi:type="dcterms:W3CDTF">2019-10-09T08:32:28Z</dcterms:modified>
</cp:coreProperties>
</file>