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 id="2147483771" r:id="rId3"/>
  </p:sldMasterIdLst>
  <p:notesMasterIdLst>
    <p:notesMasterId r:id="rId26"/>
  </p:notesMasterIdLst>
  <p:handoutMasterIdLst>
    <p:handoutMasterId r:id="rId27"/>
  </p:handoutMasterIdLst>
  <p:sldIdLst>
    <p:sldId id="275" r:id="rId4"/>
    <p:sldId id="343" r:id="rId5"/>
    <p:sldId id="362" r:id="rId6"/>
    <p:sldId id="361" r:id="rId7"/>
    <p:sldId id="318" r:id="rId8"/>
    <p:sldId id="344" r:id="rId9"/>
    <p:sldId id="346" r:id="rId10"/>
    <p:sldId id="357" r:id="rId11"/>
    <p:sldId id="347" r:id="rId12"/>
    <p:sldId id="348" r:id="rId13"/>
    <p:sldId id="349" r:id="rId14"/>
    <p:sldId id="350" r:id="rId15"/>
    <p:sldId id="351" r:id="rId16"/>
    <p:sldId id="358" r:id="rId17"/>
    <p:sldId id="352" r:id="rId18"/>
    <p:sldId id="353" r:id="rId19"/>
    <p:sldId id="360" r:id="rId20"/>
    <p:sldId id="328" r:id="rId21"/>
    <p:sldId id="354" r:id="rId22"/>
    <p:sldId id="355" r:id="rId23"/>
    <p:sldId id="356" r:id="rId24"/>
    <p:sldId id="363"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110">
          <p15:clr>
            <a:srgbClr val="A4A3A4"/>
          </p15:clr>
        </p15:guide>
        <p15:guide id="2" orient="horz" pos="4201">
          <p15:clr>
            <a:srgbClr val="A4A3A4"/>
          </p15:clr>
        </p15:guide>
        <p15:guide id="3" orient="horz" pos="4020">
          <p15:clr>
            <a:srgbClr val="A4A3A4"/>
          </p15:clr>
        </p15:guide>
        <p15:guide id="4" orient="horz" pos="119">
          <p15:clr>
            <a:srgbClr val="A4A3A4"/>
          </p15:clr>
        </p15:guide>
        <p15:guide id="5" orient="horz" pos="845">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guide id="10" pos="2880">
          <p15:clr>
            <a:srgbClr val="A4A3A4"/>
          </p15:clr>
        </p15:guide>
        <p15:guide id="11" pos="2018">
          <p15:clr>
            <a:srgbClr val="A4A3A4"/>
          </p15:clr>
        </p15:guide>
        <p15:guide id="12" pos="1973">
          <p15:clr>
            <a:srgbClr val="A4A3A4"/>
          </p15:clr>
        </p15:guide>
        <p15:guide id="13" pos="3787">
          <p15:clr>
            <a:srgbClr val="A4A3A4"/>
          </p15:clr>
        </p15:guide>
        <p15:guide id="14" pos="3742">
          <p15:clr>
            <a:srgbClr val="A4A3A4"/>
          </p15:clr>
        </p15:guide>
        <p15:guide id="15" pos="3833">
          <p15:clr>
            <a:srgbClr val="A4A3A4"/>
          </p15:clr>
        </p15:guide>
        <p15:guide id="16" pos="1927">
          <p15:clr>
            <a:srgbClr val="A4A3A4"/>
          </p15:clr>
        </p15:guide>
      </p15:sldGuideLst>
    </p:ext>
    <p:ext uri="{2D200454-40CA-4A62-9FC3-DE9A4176ACB9}">
      <p15:notesGuideLst xmlns=""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 Nelson" initials="SN"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003893"/>
    <a:srgbClr val="A25BA0"/>
    <a:srgbClr val="E32486"/>
    <a:srgbClr val="33BBB1"/>
    <a:srgbClr val="0091C9"/>
    <a:srgbClr val="4F81BD"/>
    <a:srgbClr val="04AAA2"/>
    <a:srgbClr val="E1E8F7"/>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53" autoAdjust="0"/>
    <p:restoredTop sz="50000" autoAdjust="0"/>
  </p:normalViewPr>
  <p:slideViewPr>
    <p:cSldViewPr showGuides="1">
      <p:cViewPr varScale="1">
        <p:scale>
          <a:sx n="85" d="100"/>
          <a:sy n="85" d="100"/>
        </p:scale>
        <p:origin x="-1507" y="-72"/>
      </p:cViewPr>
      <p:guideLst>
        <p:guide orient="horz" pos="4110"/>
        <p:guide orient="horz" pos="4201"/>
        <p:guide orient="horz" pos="4020"/>
        <p:guide orient="horz" pos="119"/>
        <p:guide orient="horz" pos="845"/>
        <p:guide pos="158"/>
        <p:guide pos="5602"/>
        <p:guide pos="2835"/>
        <p:guide pos="2925"/>
        <p:guide pos="2880"/>
        <p:guide pos="2018"/>
        <p:guide pos="1973"/>
        <p:guide pos="3787"/>
        <p:guide pos="3742"/>
        <p:guide pos="3833"/>
        <p:guide pos="1927"/>
      </p:guideLst>
    </p:cSldViewPr>
  </p:slideViewPr>
  <p:outlineViewPr>
    <p:cViewPr>
      <p:scale>
        <a:sx n="33" d="100"/>
        <a:sy n="33" d="100"/>
      </p:scale>
      <p:origin x="42" y="25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958" y="-114"/>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346" cy="496253"/>
          </a:xfrm>
          <a:prstGeom prst="rect">
            <a:avLst/>
          </a:prstGeom>
        </p:spPr>
        <p:txBody>
          <a:bodyPr vert="horz" lIns="91303" tIns="45651" rIns="91303" bIns="45651" rtlCol="0"/>
          <a:lstStyle>
            <a:lvl1pPr algn="l">
              <a:defRPr sz="1200"/>
            </a:lvl1pPr>
          </a:lstStyle>
          <a:p>
            <a:endParaRPr lang="en-GB"/>
          </a:p>
        </p:txBody>
      </p:sp>
      <p:sp>
        <p:nvSpPr>
          <p:cNvPr id="3" name="Date Placeholder 2"/>
          <p:cNvSpPr>
            <a:spLocks noGrp="1"/>
          </p:cNvSpPr>
          <p:nvPr>
            <p:ph type="dt" sz="quarter" idx="1"/>
          </p:nvPr>
        </p:nvSpPr>
        <p:spPr>
          <a:xfrm>
            <a:off x="3849744" y="1"/>
            <a:ext cx="2946345" cy="496253"/>
          </a:xfrm>
          <a:prstGeom prst="rect">
            <a:avLst/>
          </a:prstGeom>
        </p:spPr>
        <p:txBody>
          <a:bodyPr vert="horz" lIns="91303" tIns="45651" rIns="91303" bIns="45651" rtlCol="0"/>
          <a:lstStyle>
            <a:lvl1pPr algn="r">
              <a:defRPr sz="1200"/>
            </a:lvl1pPr>
          </a:lstStyle>
          <a:p>
            <a:fld id="{031EDE8F-9611-4CD7-BBC0-E44CCA8BC39D}" type="datetimeFigureOut">
              <a:rPr lang="en-GB" smtClean="0"/>
              <a:t>27/08/2019</a:t>
            </a:fld>
            <a:endParaRPr lang="en-GB"/>
          </a:p>
        </p:txBody>
      </p:sp>
      <p:sp>
        <p:nvSpPr>
          <p:cNvPr id="4" name="Footer Placeholder 3"/>
          <p:cNvSpPr>
            <a:spLocks noGrp="1"/>
          </p:cNvSpPr>
          <p:nvPr>
            <p:ph type="ftr" sz="quarter" idx="2"/>
          </p:nvPr>
        </p:nvSpPr>
        <p:spPr>
          <a:xfrm>
            <a:off x="2" y="9430388"/>
            <a:ext cx="2946346" cy="496253"/>
          </a:xfrm>
          <a:prstGeom prst="rect">
            <a:avLst/>
          </a:prstGeom>
        </p:spPr>
        <p:txBody>
          <a:bodyPr vert="horz" lIns="91303" tIns="45651" rIns="91303" bIns="45651" rtlCol="0" anchor="b"/>
          <a:lstStyle>
            <a:lvl1pPr algn="l">
              <a:defRPr sz="1200"/>
            </a:lvl1pPr>
          </a:lstStyle>
          <a:p>
            <a:endParaRPr lang="en-GB"/>
          </a:p>
        </p:txBody>
      </p:sp>
      <p:sp>
        <p:nvSpPr>
          <p:cNvPr id="5" name="Slide Number Placeholder 4"/>
          <p:cNvSpPr>
            <a:spLocks noGrp="1"/>
          </p:cNvSpPr>
          <p:nvPr>
            <p:ph type="sldNum" sz="quarter" idx="3"/>
          </p:nvPr>
        </p:nvSpPr>
        <p:spPr>
          <a:xfrm>
            <a:off x="3849744" y="9430388"/>
            <a:ext cx="2946345" cy="496253"/>
          </a:xfrm>
          <a:prstGeom prst="rect">
            <a:avLst/>
          </a:prstGeom>
        </p:spPr>
        <p:txBody>
          <a:bodyPr vert="horz" lIns="91303" tIns="45651" rIns="91303" bIns="45651" rtlCol="0" anchor="b"/>
          <a:lstStyle>
            <a:lvl1pPr algn="r">
              <a:defRPr sz="1200"/>
            </a:lvl1pPr>
          </a:lstStyle>
          <a:p>
            <a:fld id="{FC3AF2D6-A98D-418E-AD21-DD64C2FA6A26}" type="slidenum">
              <a:rPr lang="en-GB" smtClean="0"/>
              <a:t>‹#›</a:t>
            </a:fld>
            <a:endParaRPr lang="en-GB"/>
          </a:p>
        </p:txBody>
      </p:sp>
    </p:spTree>
    <p:extLst>
      <p:ext uri="{BB962C8B-B14F-4D97-AF65-F5344CB8AC3E}">
        <p14:creationId xmlns:p14="http://schemas.microsoft.com/office/powerpoint/2010/main" val="3737893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1"/>
          </a:xfrm>
          <a:prstGeom prst="rect">
            <a:avLst/>
          </a:prstGeom>
        </p:spPr>
        <p:txBody>
          <a:bodyPr vert="horz" lIns="96516" tIns="48259" rIns="96516" bIns="48259" rtlCol="0"/>
          <a:lstStyle>
            <a:lvl1pPr algn="l">
              <a:defRPr sz="1300"/>
            </a:lvl1pPr>
          </a:lstStyle>
          <a:p>
            <a:endParaRPr lang="en-GB" dirty="0"/>
          </a:p>
        </p:txBody>
      </p:sp>
      <p:sp>
        <p:nvSpPr>
          <p:cNvPr id="3" name="Date Placeholder 2"/>
          <p:cNvSpPr>
            <a:spLocks noGrp="1"/>
          </p:cNvSpPr>
          <p:nvPr>
            <p:ph type="dt" idx="1"/>
          </p:nvPr>
        </p:nvSpPr>
        <p:spPr>
          <a:xfrm>
            <a:off x="3850444" y="1"/>
            <a:ext cx="2945659" cy="496411"/>
          </a:xfrm>
          <a:prstGeom prst="rect">
            <a:avLst/>
          </a:prstGeom>
        </p:spPr>
        <p:txBody>
          <a:bodyPr vert="horz" lIns="96516" tIns="48259" rIns="96516" bIns="48259" rtlCol="0"/>
          <a:lstStyle>
            <a:lvl1pPr algn="r">
              <a:defRPr sz="1300"/>
            </a:lvl1pPr>
          </a:lstStyle>
          <a:p>
            <a:fld id="{32B44091-A4D1-4654-AD67-10CC05CE485F}" type="datetimeFigureOut">
              <a:rPr lang="en-GB" smtClean="0"/>
              <a:t>27/08/2019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6516" tIns="48259" rIns="96516" bIns="48259" rtlCol="0" anchor="ctr"/>
          <a:lstStyle/>
          <a:p>
            <a:endParaRPr lang="en-GB" dirty="0"/>
          </a:p>
        </p:txBody>
      </p:sp>
      <p:sp>
        <p:nvSpPr>
          <p:cNvPr id="5" name="Notes Placeholder 4"/>
          <p:cNvSpPr>
            <a:spLocks noGrp="1"/>
          </p:cNvSpPr>
          <p:nvPr>
            <p:ph type="body" sz="quarter" idx="3"/>
          </p:nvPr>
        </p:nvSpPr>
        <p:spPr>
          <a:xfrm>
            <a:off x="679768" y="4715909"/>
            <a:ext cx="5438140" cy="4467700"/>
          </a:xfrm>
          <a:prstGeom prst="rect">
            <a:avLst/>
          </a:prstGeom>
        </p:spPr>
        <p:txBody>
          <a:bodyPr vert="horz" lIns="96516" tIns="48259" rIns="96516" bIns="482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30091"/>
            <a:ext cx="2945659" cy="496411"/>
          </a:xfrm>
          <a:prstGeom prst="rect">
            <a:avLst/>
          </a:prstGeom>
        </p:spPr>
        <p:txBody>
          <a:bodyPr vert="horz" lIns="96516" tIns="48259" rIns="96516" bIns="48259"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6516" tIns="48259" rIns="96516" bIns="48259" rtlCol="0" anchor="b"/>
          <a:lstStyle>
            <a:lvl1pPr algn="r">
              <a:defRPr sz="1300"/>
            </a:lvl1pPr>
          </a:lstStyle>
          <a:p>
            <a:fld id="{5EF00A87-77B9-4372-8F89-E17ACE83D287}" type="slidenum">
              <a:rPr lang="en-GB" smtClean="0"/>
              <a:t>‹#›</a:t>
            </a:fld>
            <a:endParaRPr lang="en-GB" dirty="0"/>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Social movement for change</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10</a:t>
            </a:fld>
            <a:endParaRPr lang="en-GB" dirty="0"/>
          </a:p>
        </p:txBody>
      </p:sp>
    </p:spTree>
    <p:extLst>
      <p:ext uri="{BB962C8B-B14F-4D97-AF65-F5344CB8AC3E}">
        <p14:creationId xmlns:p14="http://schemas.microsoft.com/office/powerpoint/2010/main" val="3605909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i="0" dirty="0" smtClean="0">
                <a:solidFill>
                  <a:schemeClr val="accent5">
                    <a:lumMod val="60000"/>
                    <a:lumOff val="40000"/>
                  </a:schemeClr>
                </a:solidFill>
              </a:rPr>
              <a:t>Supported by and</a:t>
            </a:r>
            <a:r>
              <a:rPr lang="en-US" sz="1400" i="0" baseline="0" dirty="0" smtClean="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243408"/>
            <a:ext cx="9144000" cy="1780721"/>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schemeClr val="bg1"/>
                </a:solidFill>
              </a:rPr>
              <a:t>London’s NHS organisations </a:t>
            </a:r>
            <a:r>
              <a:rPr lang="en-US" sz="1400" b="1" baseline="0" dirty="0" smtClean="0">
                <a:solidFill>
                  <a:schemeClr val="bg1"/>
                </a:solidFill>
              </a:rPr>
              <a:t>include all of London’s CCGs, NHS England and Health 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spTree>
    <p:extLst>
      <p:ext uri="{BB962C8B-B14F-4D97-AF65-F5344CB8AC3E}">
        <p14:creationId xmlns:p14="http://schemas.microsoft.com/office/powerpoint/2010/main" val="1798130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584407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495231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624665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58435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160491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876528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934132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533975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87860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829037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05243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722120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94560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22602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59560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35577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22602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595604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990531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1852066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0728370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1379395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59389004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rgbClr val="575757"/>
                </a:solidFill>
              </a:defRPr>
            </a:lvl1pPr>
          </a:lstStyle>
          <a:p>
            <a:pPr lvl="0"/>
            <a:r>
              <a:rPr lang="en-US" smtClean="0"/>
              <a:t>Click to edit Master text styles</a:t>
            </a:r>
          </a:p>
        </p:txBody>
      </p:sp>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20" name="Text Placeholder 19"/>
          <p:cNvSpPr>
            <a:spLocks noGrp="1"/>
          </p:cNvSpPr>
          <p:nvPr>
            <p:ph type="body" sz="quarter" idx="14"/>
          </p:nvPr>
        </p:nvSpPr>
        <p:spPr>
          <a:xfrm>
            <a:off x="370800" y="1810800"/>
            <a:ext cx="8388000" cy="453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105743331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4891461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124744"/>
            <a:ext cx="8241688" cy="1008112"/>
          </a:xfrm>
          <a:prstGeom prst="rect">
            <a:avLst/>
          </a:prstGeom>
          <a:noFill/>
        </p:spPr>
        <p:txBody>
          <a:bodyPr>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7" y="2204866"/>
            <a:ext cx="7344815" cy="504825"/>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9298" y="476672"/>
            <a:ext cx="1067159" cy="432048"/>
          </a:xfrm>
          <a:prstGeom prst="rect">
            <a:avLst/>
          </a:prstGeom>
        </p:spPr>
      </p:pic>
      <p:sp>
        <p:nvSpPr>
          <p:cNvPr id="4" name="Slide Number Placeholder 3"/>
          <p:cNvSpPr>
            <a:spLocks noGrp="1"/>
          </p:cNvSpPr>
          <p:nvPr>
            <p:ph type="sldNum" sz="quarter" idx="11"/>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2936"/>
            <a:ext cx="9144000" cy="4033332"/>
          </a:xfrm>
          <a:prstGeom prst="rect">
            <a:avLst/>
          </a:prstGeom>
        </p:spPr>
      </p:pic>
    </p:spTree>
    <p:extLst>
      <p:ext uri="{BB962C8B-B14F-4D97-AF65-F5344CB8AC3E}">
        <p14:creationId xmlns:p14="http://schemas.microsoft.com/office/powerpoint/2010/main" val="142510469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72C6"/>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6" y="1341439"/>
            <a:ext cx="8642350" cy="5039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Slide Number Placeholder 2"/>
          <p:cNvSpPr>
            <a:spLocks noGrp="1"/>
          </p:cNvSpPr>
          <p:nvPr>
            <p:ph type="sldNum" sz="quarter" idx="14"/>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41996300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72C6"/>
          </a:solidFill>
        </p:spPr>
        <p:txBody>
          <a:bodyPr/>
          <a:lstStyle>
            <a:lvl1pPr>
              <a:defRPr>
                <a:solidFill>
                  <a:schemeClr val="bg1"/>
                </a:solidFill>
              </a:defRPr>
            </a:lvl1pPr>
          </a:lstStyle>
          <a:p>
            <a:r>
              <a:rPr lang="en-US" smtClean="0"/>
              <a:t>Click to edit Master title style</a:t>
            </a:r>
            <a:endParaRPr lang="en-GB" dirty="0"/>
          </a:p>
        </p:txBody>
      </p:sp>
      <p:sp>
        <p:nvSpPr>
          <p:cNvPr id="10" name="Text Placeholder 9"/>
          <p:cNvSpPr>
            <a:spLocks noGrp="1"/>
          </p:cNvSpPr>
          <p:nvPr>
            <p:ph type="body" sz="quarter" idx="11"/>
          </p:nvPr>
        </p:nvSpPr>
        <p:spPr>
          <a:xfrm>
            <a:off x="250826" y="1341438"/>
            <a:ext cx="424973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4643438" y="1341438"/>
            <a:ext cx="424973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937050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357122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8" name="Title 1"/>
          <p:cNvSpPr txBox="1">
            <a:spLocks/>
          </p:cNvSpPr>
          <p:nvPr/>
        </p:nvSpPr>
        <p:spPr>
          <a:xfrm>
            <a:off x="252000" y="190802"/>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9584311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p:nvSpPr>
        <p:spPr>
          <a:xfrm>
            <a:off x="251520" y="190802"/>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8032101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smtClean="0"/>
              <a:t>Click to edit Master title style</a:t>
            </a:r>
            <a:endParaRPr lang="en-GB"/>
          </a:p>
        </p:txBody>
      </p:sp>
      <p:sp>
        <p:nvSpPr>
          <p:cNvPr id="4" name="Text Placeholder 7"/>
          <p:cNvSpPr>
            <a:spLocks noGrp="1"/>
          </p:cNvSpPr>
          <p:nvPr>
            <p:ph type="body" sz="quarter" idx="14" hasCustomPrompt="1"/>
          </p:nvPr>
        </p:nvSpPr>
        <p:spPr>
          <a:xfrm>
            <a:off x="250826" y="692697"/>
            <a:ext cx="8642350" cy="360040"/>
          </a:xfrm>
        </p:spPr>
        <p:txBody>
          <a:bodyPr>
            <a:normAutofit/>
          </a:bodyPr>
          <a:lstStyle>
            <a:lvl1pPr>
              <a:defRPr sz="2200" baseline="0">
                <a:solidFill>
                  <a:srgbClr val="0072C6"/>
                </a:solidFill>
                <a:latin typeface="+mn-lt"/>
              </a:defRPr>
            </a:lvl1pPr>
          </a:lstStyle>
          <a:p>
            <a:pPr lvl="0"/>
            <a:r>
              <a:rPr lang="en-GB" dirty="0" smtClean="0"/>
              <a:t>Subtitle </a:t>
            </a:r>
            <a:endParaRPr lang="en-GB" dirty="0"/>
          </a:p>
        </p:txBody>
      </p:sp>
      <p:sp>
        <p:nvSpPr>
          <p:cNvPr id="5" name="Title 1"/>
          <p:cNvSpPr txBox="1">
            <a:spLocks/>
          </p:cNvSpPr>
          <p:nvPr/>
        </p:nvSpPr>
        <p:spPr>
          <a:xfrm>
            <a:off x="252000" y="190802"/>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317196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p:nvSpPr>
        <p:spPr>
          <a:xfrm>
            <a:off x="232917"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p:nvSpPr>
        <p:spPr>
          <a:xfrm>
            <a:off x="232917"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3400060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91C9"/>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rgbClr val="0091C9"/>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6" y="1341440"/>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0585651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p:nvSpPr>
        <p:spPr>
          <a:xfrm>
            <a:off x="232917"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p:nvSpPr>
        <p:spPr>
          <a:xfrm>
            <a:off x="232917"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135525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E32486"/>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rgbClr val="E32486"/>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6" y="1341440"/>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4767308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p:nvSpPr>
        <p:spPr>
          <a:xfrm>
            <a:off x="232917"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p:nvSpPr>
        <p:spPr>
          <a:xfrm>
            <a:off x="232917"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521738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A25BA0"/>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rgbClr val="A25BA0"/>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6" y="1341440"/>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8896227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p:nvSpPr>
        <p:spPr>
          <a:xfrm>
            <a:off x="232917"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p:nvSpPr>
        <p:spPr>
          <a:xfrm>
            <a:off x="232917"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514651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4438586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33BBB1"/>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rgbClr val="33BBB1"/>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6" y="1341440"/>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6536543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4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p:nvSpPr>
        <p:spPr>
          <a:xfrm>
            <a:off x="250825"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p:nvSpPr>
        <p:spPr>
          <a:xfrm>
            <a:off x="232917"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7690367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3893"/>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rgbClr val="003893"/>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6" y="1341440"/>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0025929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5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p:nvSpPr>
        <p:spPr>
          <a:xfrm>
            <a:off x="250825" y="188912"/>
            <a:ext cx="1656879" cy="1152526"/>
          </a:xfrm>
          <a:prstGeom prst="rect">
            <a:avLst/>
          </a:prstGeom>
        </p:spPr>
        <p:txBody>
          <a:bodyPr wrap="square" lIns="0" tIns="0" rIns="0" bIns="0" anchor="ctr">
            <a:noAutofit/>
          </a:bodyPr>
          <a:lstStyle/>
          <a:p>
            <a:r>
              <a:rPr lang="en-GB" sz="8800" dirty="0" smtClean="0">
                <a:solidFill>
                  <a:prstClr val="white"/>
                </a:solidFill>
                <a:latin typeface="Arial Black"/>
              </a:rPr>
              <a:t>06</a:t>
            </a:r>
            <a:endParaRPr lang="en-GB" sz="8800" dirty="0">
              <a:solidFill>
                <a:prstClr val="white"/>
              </a:solidFill>
            </a:endParaRPr>
          </a:p>
        </p:txBody>
      </p:sp>
      <p:sp>
        <p:nvSpPr>
          <p:cNvPr id="7" name="TextBox 6"/>
          <p:cNvSpPr txBox="1"/>
          <p:nvPr/>
        </p:nvSpPr>
        <p:spPr>
          <a:xfrm>
            <a:off x="232917"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4551532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6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p:nvSpPr>
        <p:spPr>
          <a:xfrm>
            <a:off x="232917"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p:nvSpPr>
        <p:spPr>
          <a:xfrm>
            <a:off x="232917"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7886824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8_Devider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p:nvSpPr>
        <p:spPr>
          <a:xfrm>
            <a:off x="232917" y="188912"/>
            <a:ext cx="1674788" cy="1152526"/>
          </a:xfrm>
          <a:prstGeom prst="rect">
            <a:avLst/>
          </a:prstGeom>
        </p:spPr>
        <p:txBody>
          <a:bodyPr wrap="square" lIns="0" tIns="0" rIns="0" bIns="0" anchor="ctr">
            <a:noAutofit/>
          </a:bodyPr>
          <a:lstStyle/>
          <a:p>
            <a:r>
              <a:rPr lang="en-GB" sz="8800" dirty="0" smtClean="0">
                <a:solidFill>
                  <a:prstClr val="white"/>
                </a:solidFill>
                <a:latin typeface="Arial Black"/>
              </a:rPr>
              <a:t>09</a:t>
            </a:r>
            <a:endParaRPr lang="en-GB" sz="8800" dirty="0">
              <a:solidFill>
                <a:prstClr val="white"/>
              </a:solidFill>
            </a:endParaRPr>
          </a:p>
        </p:txBody>
      </p:sp>
      <p:sp>
        <p:nvSpPr>
          <p:cNvPr id="7" name="TextBox 6"/>
          <p:cNvSpPr txBox="1"/>
          <p:nvPr/>
        </p:nvSpPr>
        <p:spPr>
          <a:xfrm>
            <a:off x="232917" y="6165304"/>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6480174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1687711"/>
          </a:xfrm>
          <a:prstGeom prst="rect">
            <a:avLst/>
          </a:prstGeom>
        </p:spPr>
      </p:pic>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7" name="Text Placeholder 6"/>
          <p:cNvSpPr>
            <a:spLocks noGrp="1"/>
          </p:cNvSpPr>
          <p:nvPr>
            <p:ph type="body" sz="quarter" idx="11"/>
          </p:nvPr>
        </p:nvSpPr>
        <p:spPr>
          <a:xfrm>
            <a:off x="252001" y="2276624"/>
            <a:ext cx="87852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2"/>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3744009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5" r="-1"/>
          <a:stretch/>
        </p:blipFill>
        <p:spPr>
          <a:xfrm>
            <a:off x="0" y="0"/>
            <a:ext cx="9136234" cy="1098352"/>
          </a:xfrm>
          <a:prstGeom prst="rect">
            <a:avLst/>
          </a:prstGeom>
        </p:spPr>
      </p:pic>
      <p:sp>
        <p:nvSpPr>
          <p:cNvPr id="5" name="Content Placeholder 4"/>
          <p:cNvSpPr>
            <a:spLocks noGrp="1"/>
          </p:cNvSpPr>
          <p:nvPr>
            <p:ph sz="quarter" idx="10"/>
          </p:nvPr>
        </p:nvSpPr>
        <p:spPr>
          <a:xfrm>
            <a:off x="234000" y="648001"/>
            <a:ext cx="8658480" cy="980800"/>
          </a:xfrm>
        </p:spPr>
        <p:txBody>
          <a:bodyPr anchor="ctr">
            <a:normAutofit/>
          </a:bodyPr>
          <a:lstStyle>
            <a:lvl1pPr algn="ctr">
              <a:defRPr sz="24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smtClean="0"/>
              <a:t>Click to edit Master text styles</a:t>
            </a:r>
          </a:p>
        </p:txBody>
      </p:sp>
      <p:sp>
        <p:nvSpPr>
          <p:cNvPr id="7" name="Content Placeholder 6"/>
          <p:cNvSpPr>
            <a:spLocks noGrp="1"/>
          </p:cNvSpPr>
          <p:nvPr>
            <p:ph sz="quarter" idx="11"/>
          </p:nvPr>
        </p:nvSpPr>
        <p:spPr>
          <a:xfrm>
            <a:off x="250825" y="1659600"/>
            <a:ext cx="8641655" cy="4321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2"/>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688032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7106DC3-D787-457A-AA15-AFF3DD6E61E6}" type="datetime1">
              <a:rPr lang="en-GB" smtClean="0">
                <a:solidFill>
                  <a:srgbClr val="1F1F1F"/>
                </a:solidFill>
              </a:rPr>
              <a:pPr/>
              <a:t>27/08/2019</a:t>
            </a:fld>
            <a:endParaRPr lang="en-GB" dirty="0">
              <a:solidFill>
                <a:srgbClr val="1F1F1F"/>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solidFill>
                <a:srgbClr val="1F1F1F"/>
              </a:solidFill>
            </a:endParaRPr>
          </a:p>
        </p:txBody>
      </p:sp>
      <p:sp>
        <p:nvSpPr>
          <p:cNvPr id="6" name="Slide Number Placeholder 5"/>
          <p:cNvSpPr>
            <a:spLocks noGrp="1"/>
          </p:cNvSpPr>
          <p:nvPr>
            <p:ph type="sldNum" sz="quarter" idx="12"/>
          </p:nvPr>
        </p:nvSpPr>
        <p:spPr/>
        <p:txBody>
          <a:body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728429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xfrm>
            <a:off x="8455347" y="6508750"/>
            <a:ext cx="365125" cy="255588"/>
          </a:xfrm>
          <a:ln/>
        </p:spPr>
        <p:txBody>
          <a:bodyPr/>
          <a:lstStyle>
            <a:lvl1pPr>
              <a:defRPr/>
            </a:lvl1pPr>
          </a:lstStyle>
          <a:p>
            <a:fld id="{C3D5C7EE-E29D-43FE-B16D-C8CC5FC44DFA}" type="slidenum">
              <a:rPr lang="en-US">
                <a:solidFill>
                  <a:srgbClr val="3F3F3F">
                    <a:lumMod val="50000"/>
                  </a:srgbClr>
                </a:solidFill>
              </a:rPr>
              <a:pPr/>
              <a:t>‹#›</a:t>
            </a:fld>
            <a:endParaRPr lang="en-US" dirty="0">
              <a:solidFill>
                <a:srgbClr val="3F3F3F">
                  <a:lumMod val="50000"/>
                </a:srgbClr>
              </a:solidFill>
            </a:endParaRPr>
          </a:p>
        </p:txBody>
      </p:sp>
    </p:spTree>
    <p:extLst>
      <p:ext uri="{BB962C8B-B14F-4D97-AF65-F5344CB8AC3E}">
        <p14:creationId xmlns:p14="http://schemas.microsoft.com/office/powerpoint/2010/main" val="21528493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3618118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8788" y="249238"/>
            <a:ext cx="8229600" cy="1117600"/>
          </a:xfrm>
          <a:prstGeom prst="rect">
            <a:avLst/>
          </a:prstGeom>
        </p:spPr>
        <p:txBody>
          <a:bodyPr/>
          <a:lstStyle/>
          <a:p>
            <a:r>
              <a:rPr lang="en-US" smtClean="0"/>
              <a:t>Click to edit Master title style</a:t>
            </a:r>
            <a:endParaRPr lang="en-GB"/>
          </a:p>
        </p:txBody>
      </p:sp>
      <p:sp>
        <p:nvSpPr>
          <p:cNvPr id="4" name="Rectangle 6"/>
          <p:cNvSpPr>
            <a:spLocks noGrp="1" noChangeArrowheads="1"/>
          </p:cNvSpPr>
          <p:nvPr>
            <p:ph type="sldNum" sz="quarter" idx="11"/>
          </p:nvPr>
        </p:nvSpPr>
        <p:spPr>
          <a:xfrm>
            <a:off x="8455347" y="6508750"/>
            <a:ext cx="365125" cy="255588"/>
          </a:xfrm>
          <a:ln/>
        </p:spPr>
        <p:txBody>
          <a:bodyPr/>
          <a:lstStyle>
            <a:lvl1pPr>
              <a:defRPr/>
            </a:lvl1pPr>
          </a:lstStyle>
          <a:p>
            <a:r>
              <a:rPr lang="en-US" dirty="0" smtClean="0">
                <a:solidFill>
                  <a:srgbClr val="3F3F3F">
                    <a:lumMod val="50000"/>
                  </a:srgbClr>
                </a:solidFill>
              </a:rPr>
              <a:t>  </a:t>
            </a:r>
            <a:fld id="{74852743-75E5-4467-A4E9-15A37879E33B}" type="slidenum">
              <a:rPr lang="en-US" smtClean="0">
                <a:solidFill>
                  <a:srgbClr val="3F3F3F">
                    <a:lumMod val="50000"/>
                  </a:srgbClr>
                </a:solidFill>
              </a:rPr>
              <a:pPr/>
              <a:t>‹#›</a:t>
            </a:fld>
            <a:endParaRPr lang="en-US" dirty="0">
              <a:solidFill>
                <a:srgbClr val="3F3F3F">
                  <a:lumMod val="50000"/>
                </a:srgbClr>
              </a:solidFill>
            </a:endParaRPr>
          </a:p>
        </p:txBody>
      </p:sp>
    </p:spTree>
    <p:extLst>
      <p:ext uri="{BB962C8B-B14F-4D97-AF65-F5344CB8AC3E}">
        <p14:creationId xmlns:p14="http://schemas.microsoft.com/office/powerpoint/2010/main" val="402397289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249238"/>
            <a:ext cx="8229600" cy="1117600"/>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6"/>
          <p:cNvSpPr>
            <a:spLocks noGrp="1" noChangeArrowheads="1"/>
          </p:cNvSpPr>
          <p:nvPr>
            <p:ph type="sldNum" sz="quarter" idx="11"/>
          </p:nvPr>
        </p:nvSpPr>
        <p:spPr>
          <a:xfrm>
            <a:off x="8455347" y="6508750"/>
            <a:ext cx="365125" cy="255588"/>
          </a:xfrm>
          <a:ln/>
        </p:spPr>
        <p:txBody>
          <a:bodyPr/>
          <a:lstStyle>
            <a:lvl1pPr>
              <a:defRPr/>
            </a:lvl1pPr>
          </a:lstStyle>
          <a:p>
            <a:fld id="{864B266C-C78C-4F5C-9A11-99DF58C83B0B}" type="slidenum">
              <a:rPr lang="en-US">
                <a:solidFill>
                  <a:srgbClr val="3F3F3F">
                    <a:lumMod val="50000"/>
                  </a:srgbClr>
                </a:solidFill>
              </a:rPr>
              <a:pPr/>
              <a:t>‹#›</a:t>
            </a:fld>
            <a:endParaRPr lang="en-US" dirty="0">
              <a:solidFill>
                <a:srgbClr val="3F3F3F">
                  <a:lumMod val="50000"/>
                </a:srgbClr>
              </a:solidFill>
            </a:endParaRPr>
          </a:p>
        </p:txBody>
      </p:sp>
    </p:spTree>
    <p:extLst>
      <p:ext uri="{BB962C8B-B14F-4D97-AF65-F5344CB8AC3E}">
        <p14:creationId xmlns:p14="http://schemas.microsoft.com/office/powerpoint/2010/main" val="82570834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8788" y="249238"/>
            <a:ext cx="8229600" cy="1117600"/>
          </a:xfrm>
          <a:prstGeom prst="rect">
            <a:avLst/>
          </a:prstGeom>
        </p:spPr>
        <p:txBody>
          <a:bodyPr/>
          <a:lstStyle/>
          <a:p>
            <a:r>
              <a:rPr lang="en-US" dirty="0" smtClean="0"/>
              <a:t>Click to edit Master title style</a:t>
            </a:r>
            <a:endParaRPr lang="en-GB" dirty="0"/>
          </a:p>
        </p:txBody>
      </p:sp>
      <p:sp>
        <p:nvSpPr>
          <p:cNvPr id="3" name="Chart Placeholder 2"/>
          <p:cNvSpPr>
            <a:spLocks noGrp="1"/>
          </p:cNvSpPr>
          <p:nvPr>
            <p:ph type="chart" idx="1"/>
          </p:nvPr>
        </p:nvSpPr>
        <p:spPr>
          <a:xfrm>
            <a:off x="457200" y="1846263"/>
            <a:ext cx="8229600" cy="4462462"/>
          </a:xfrm>
        </p:spPr>
        <p:txBody>
          <a:bodyPr/>
          <a:lstStyle/>
          <a:p>
            <a:endParaRPr lang="en-GB" dirty="0"/>
          </a:p>
        </p:txBody>
      </p:sp>
      <p:sp>
        <p:nvSpPr>
          <p:cNvPr id="5" name="Rectangle 6"/>
          <p:cNvSpPr>
            <a:spLocks noGrp="1" noChangeArrowheads="1"/>
          </p:cNvSpPr>
          <p:nvPr>
            <p:ph type="sldNum" sz="quarter" idx="11"/>
          </p:nvPr>
        </p:nvSpPr>
        <p:spPr>
          <a:xfrm>
            <a:off x="8527355" y="6508750"/>
            <a:ext cx="365125" cy="255588"/>
          </a:xfrm>
          <a:ln/>
        </p:spPr>
        <p:txBody>
          <a:bodyPr/>
          <a:lstStyle>
            <a:lvl1pPr>
              <a:defRPr/>
            </a:lvl1pPr>
          </a:lstStyle>
          <a:p>
            <a:fld id="{91CAAF42-0C41-4A64-8524-BBB347ED09BD}" type="slidenum">
              <a:rPr lang="en-US">
                <a:solidFill>
                  <a:srgbClr val="3F3F3F">
                    <a:lumMod val="50000"/>
                  </a:srgbClr>
                </a:solidFill>
              </a:rPr>
              <a:pPr/>
              <a:t>‹#›</a:t>
            </a:fld>
            <a:endParaRPr lang="en-US" dirty="0">
              <a:solidFill>
                <a:srgbClr val="3F3F3F">
                  <a:lumMod val="50000"/>
                </a:srgbClr>
              </a:solidFill>
            </a:endParaRPr>
          </a:p>
        </p:txBody>
      </p:sp>
    </p:spTree>
    <p:extLst>
      <p:ext uri="{BB962C8B-B14F-4D97-AF65-F5344CB8AC3E}">
        <p14:creationId xmlns:p14="http://schemas.microsoft.com/office/powerpoint/2010/main" val="11946070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085590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057924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750" r:id="rId7"/>
    <p:sldLayoutId id="2147483751" r:id="rId8"/>
    <p:sldLayoutId id="2147483752" r:id="rId9"/>
    <p:sldLayoutId id="2147483753" r:id="rId10"/>
    <p:sldLayoutId id="2147483657" r:id="rId11"/>
    <p:sldLayoutId id="2147483766" r:id="rId12"/>
    <p:sldLayoutId id="2147483767" r:id="rId13"/>
    <p:sldLayoutId id="2147483768" r:id="rId14"/>
    <p:sldLayoutId id="2147483769" r:id="rId15"/>
    <p:sldLayoutId id="2147483658" r:id="rId16"/>
    <p:sldLayoutId id="2147483754" r:id="rId17"/>
    <p:sldLayoutId id="2147483755" r:id="rId18"/>
    <p:sldLayoutId id="2147483756" r:id="rId19"/>
    <p:sldLayoutId id="2147483757" r:id="rId20"/>
    <p:sldLayoutId id="2147483659" r:id="rId21"/>
    <p:sldLayoutId id="2147483758" r:id="rId22"/>
    <p:sldLayoutId id="2147483759" r:id="rId23"/>
    <p:sldLayoutId id="2147483760" r:id="rId24"/>
    <p:sldLayoutId id="2147483761" r:id="rId25"/>
    <p:sldLayoutId id="2147483660" r:id="rId26"/>
    <p:sldLayoutId id="2147483762" r:id="rId27"/>
    <p:sldLayoutId id="2147483763" r:id="rId28"/>
    <p:sldLayoutId id="2147483764" r:id="rId29"/>
    <p:sldLayoutId id="2147483765" r:id="rId30"/>
    <p:sldLayoutId id="2147483661" r:id="rId31"/>
    <p:sldLayoutId id="2147483689" r:id="rId32"/>
    <p:sldLayoutId id="2147483691" r:id="rId33"/>
    <p:sldLayoutId id="2147483737" r:id="rId34"/>
    <p:sldLayoutId id="2147483770" r:id="rId35"/>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6"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30"/>
            <a:ext cx="2133600" cy="365125"/>
          </a:xfrm>
          <a:prstGeom prst="rect">
            <a:avLst/>
          </a:prstGeom>
        </p:spPr>
        <p:txBody>
          <a:bodyPr vert="horz" lIns="91440" tIns="45720" rIns="91440" bIns="45720" rtlCol="0" anchor="ctr"/>
          <a:lstStyle>
            <a:lvl1pPr algn="r">
              <a:defRPr sz="1000">
                <a:solidFill>
                  <a:schemeClr val="accent5">
                    <a:lumMod val="50000"/>
                  </a:schemeClr>
                </a:solidFill>
              </a:defRPr>
            </a:lvl1pPr>
          </a:lstStyle>
          <a:p>
            <a:fld id="{FC328AEA-3148-44D9-84E6-ACD35E8A2033}"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1910287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healthylondon.org/our-work/children-young-people/asthma/askaboutasthma/" TargetMode="External"/><Relationship Id="rId5" Type="http://schemas.openxmlformats.org/officeDocument/2006/relationships/hyperlink" Target="https://www.healthylondon.org/resource/london-asthma-standards-children-young-people" TargetMode="External"/><Relationship Id="rId4" Type="http://schemas.openxmlformats.org/officeDocument/2006/relationships/hyperlink" Target="http://healthylondon.org/hlp-archive/sites/default/files/London_asthma_ambitions_for_children_and_young_people.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ylondon.org/resource/hospital-care-standards-children-young-people/" TargetMode="External"/><Relationship Id="rId7" Type="http://schemas.openxmlformats.org/officeDocument/2006/relationships/image" Target="../media/image14.png"/><Relationship Id="rId2" Type="http://schemas.openxmlformats.org/officeDocument/2006/relationships/hyperlink" Target="https://www.healthylondon.org/resource/primary-care-children-young-peoples-toolkit/" TargetMode="External"/><Relationship Id="rId1" Type="http://schemas.openxmlformats.org/officeDocument/2006/relationships/slideLayout" Target="../slideLayouts/slideLayout2.xml"/><Relationship Id="rId6" Type="http://schemas.openxmlformats.org/officeDocument/2006/relationships/hyperlink" Target="https://www.healthylondon.org/resource/children-and-young-peoples-primary-care-deep-dive/" TargetMode="External"/><Relationship Id="rId5" Type="http://schemas.openxmlformats.org/officeDocument/2006/relationships/hyperlink" Target="https://www.healthylondon.org/resource/new-acute-models-care-children-young-people/" TargetMode="External"/><Relationship Id="rId4" Type="http://schemas.openxmlformats.org/officeDocument/2006/relationships/hyperlink" Target="https://www.healthylondon.org/resource/acutely-unwell-children-young-people-compendiu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ngland.nhs.uk/wp-content/uploads/2015/01/mod-transt-camhs-spec.pdf." TargetMode="External"/><Relationship Id="rId2" Type="http://schemas.openxmlformats.org/officeDocument/2006/relationships/hyperlink" Target="https://www.england.nhs.uk/wp-content/uploads/2016/01/diabetes-transition-service-specification.pdf." TargetMode="External"/><Relationship Id="rId1" Type="http://schemas.openxmlformats.org/officeDocument/2006/relationships/slideLayout" Target="../slideLayouts/slideLayout2.xml"/><Relationship Id="rId4" Type="http://schemas.openxmlformats.org/officeDocument/2006/relationships/hyperlink" Target="https://www.healthylondon.org/wp-content/uploads/2017/10/Acute-care-standards-for-children-and-young-people.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ylondon.org/resource/peer-review-acute-care-services-children-young-people/" TargetMode="External"/><Relationship Id="rId2" Type="http://schemas.openxmlformats.org/officeDocument/2006/relationships/hyperlink" Target="https://www.myhealth.london.nhs.uk/sites/default/files/Review%20of%20new%20acute%20modesl%20of%20care%20-%20April%202017.pdf" TargetMode="External"/><Relationship Id="rId1" Type="http://schemas.openxmlformats.org/officeDocument/2006/relationships/slideLayout" Target="../slideLayouts/slideLayout2.xml"/><Relationship Id="rId4" Type="http://schemas.openxmlformats.org/officeDocument/2006/relationships/hyperlink" Target="https://www.healthylondon.org/resource/acute-care-standards-children-young-peopl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igitalhealth.london/one-london-local-health-and-care-record-exemplar-creating-the-data-sharing-ecosystem/" TargetMode="External"/><Relationship Id="rId2" Type="http://schemas.openxmlformats.org/officeDocument/2006/relationships/hyperlink" Target="http://www.nhsg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healthylondon.org/resource/acute-care-standards-children-young-people/" TargetMode="External"/><Relationship Id="rId3" Type="http://schemas.openxmlformats.org/officeDocument/2006/relationships/hyperlink" Target="https://www.nmc.org.uk/standards/nursing-associates/what-is-a-nursing-associate/" TargetMode="External"/><Relationship Id="rId7" Type="http://schemas.openxmlformats.org/officeDocument/2006/relationships/hyperlink" Target="https://www.healthylondon.org/resource/primary-care-children-young-peoples-toolkit/" TargetMode="External"/><Relationship Id="rId2" Type="http://schemas.openxmlformats.org/officeDocument/2006/relationships/hyperlink" Target="https://www.hee.nhs.uk/our-work/return-practice-allied-health-professionals-healthcare-scientists" TargetMode="External"/><Relationship Id="rId1" Type="http://schemas.openxmlformats.org/officeDocument/2006/relationships/slideLayout" Target="../slideLayouts/slideLayout2.xml"/><Relationship Id="rId6" Type="http://schemas.openxmlformats.org/officeDocument/2006/relationships/hyperlink" Target="https://www.healthylondon.org/resource/london-asthma-toolkit/" TargetMode="External"/><Relationship Id="rId5" Type="http://schemas.openxmlformats.org/officeDocument/2006/relationships/hyperlink" Target="https://www.healthylondon.org/paediatric-critical-care-in-practice-pccp/" TargetMode="External"/><Relationship Id="rId10" Type="http://schemas.openxmlformats.org/officeDocument/2006/relationships/hyperlink" Target="https://www.nice.org.uk/guidance/NG102" TargetMode="External"/><Relationship Id="rId4" Type="http://schemas.openxmlformats.org/officeDocument/2006/relationships/hyperlink" Target="https://www.healthylondon.org/resource/schools-mental-health-toolkit/" TargetMode="External"/><Relationship Id="rId9" Type="http://schemas.openxmlformats.org/officeDocument/2006/relationships/hyperlink" Target="https://www.hee.nhs.uk/our-work/capitalnurs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healthylondon.org/resource/supporting-the-transformation-of-healthcare-for-children-and-young-peopl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ingertips.phe.org.uk/profile/child-health-profiles/data#page/1/gid/1938133232/pat/42/par/R3/ati/102/are/E09000002"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bmjopen.bmj.com/content/8/2/e02077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healthylondon.org/resource/london-guide-teachers-parents-children-young-people-diabetes/" TargetMode="External"/><Relationship Id="rId3" Type="http://schemas.openxmlformats.org/officeDocument/2006/relationships/hyperlink" Target="https://www.nhs.uk/conditions/type-1-diabetes/" TargetMode="External"/><Relationship Id="rId7" Type="http://schemas.openxmlformats.org/officeDocument/2006/relationships/hyperlink" Target="https://www.healthylondon.org/resource/london-asthma-toolkit/schools/asthma-friendly-schools/" TargetMode="External"/><Relationship Id="rId2" Type="http://schemas.openxmlformats.org/officeDocument/2006/relationships/hyperlink" Target="https://www.nature.com/articles/s41533-018-0087-5" TargetMode="External"/><Relationship Id="rId1" Type="http://schemas.openxmlformats.org/officeDocument/2006/relationships/slideLayout" Target="../slideLayouts/slideLayout2.xml"/><Relationship Id="rId6" Type="http://schemas.openxmlformats.org/officeDocument/2006/relationships/hyperlink" Target="https://www.healthylondon.org/resource/primary-care-children-young-peoples-toolkit/schools/schools-long-term-condition-guides/" TargetMode="External"/><Relationship Id="rId5" Type="http://schemas.openxmlformats.org/officeDocument/2006/relationships/hyperlink" Target="https://www.healthylondon.org/resource/london-epilepsy-standards-for-children-and-young-people/" TargetMode="External"/><Relationship Id="rId4" Type="http://schemas.openxmlformats.org/officeDocument/2006/relationships/hyperlink" Target="https://www.nhs.uk/conditions/type-2-diabetes/" TargetMode="External"/><Relationship Id="rId9" Type="http://schemas.openxmlformats.org/officeDocument/2006/relationships/hyperlink" Target="https://www.healthylondon.org/wp-content/uploads/2017/11/London-epilepsy-guide-for-school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712968" cy="1647510"/>
          </a:xfrm>
        </p:spPr>
        <p:txBody>
          <a:bodyPr>
            <a:noAutofit/>
          </a:bodyPr>
          <a:lstStyle/>
          <a:p>
            <a:r>
              <a:rPr lang="en-GB" sz="2800" dirty="0" smtClean="0"/>
              <a:t>Children and young people’s refreshed case for change</a:t>
            </a:r>
            <a:r>
              <a:rPr lang="en-GB" sz="2100" dirty="0" smtClean="0"/>
              <a:t/>
            </a:r>
            <a:br>
              <a:rPr lang="en-GB" sz="2100" dirty="0" smtClean="0"/>
            </a:br>
            <a:r>
              <a:rPr lang="en-GB" sz="2000" dirty="0" smtClean="0"/>
              <a:t/>
            </a:r>
            <a:br>
              <a:rPr lang="en-GB" sz="2000" dirty="0" smtClean="0"/>
            </a:br>
            <a:r>
              <a:rPr lang="en-GB" sz="1600" dirty="0" smtClean="0"/>
              <a:t>This slide set is to help you share the case for change locally.                           </a:t>
            </a:r>
            <a:endParaRPr lang="en-GB" sz="1600" dirty="0"/>
          </a:p>
        </p:txBody>
      </p:sp>
      <p:sp>
        <p:nvSpPr>
          <p:cNvPr id="3" name="Text Placeholder 2"/>
          <p:cNvSpPr>
            <a:spLocks noGrp="1"/>
          </p:cNvSpPr>
          <p:nvPr>
            <p:ph type="body" sz="quarter" idx="10"/>
          </p:nvPr>
        </p:nvSpPr>
        <p:spPr>
          <a:xfrm>
            <a:off x="264046" y="3140969"/>
            <a:ext cx="8484418" cy="1368152"/>
          </a:xfrm>
        </p:spPr>
        <p:txBody>
          <a:bodyPr>
            <a:normAutofit fontScale="92500" lnSpcReduction="20000"/>
          </a:bodyPr>
          <a:lstStyle/>
          <a:p>
            <a:r>
              <a:rPr lang="en-GB" sz="1800" b="1" i="1" dirty="0" smtClean="0"/>
              <a:t>Sara Nelson</a:t>
            </a:r>
          </a:p>
          <a:p>
            <a:r>
              <a:rPr lang="en-GB" sz="1800" b="1" i="1" dirty="0" smtClean="0"/>
              <a:t>Programme Lead, CYP, Homeless Health and Good Thinking</a:t>
            </a:r>
          </a:p>
          <a:p>
            <a:r>
              <a:rPr lang="en-GB" sz="1800" b="1" dirty="0" smtClean="0"/>
              <a:t>HLP CYP Transformation Board</a:t>
            </a:r>
          </a:p>
          <a:p>
            <a:r>
              <a:rPr lang="en-GB" sz="1800" b="1" dirty="0" smtClean="0"/>
              <a:t>March 2019</a:t>
            </a:r>
          </a:p>
          <a:p>
            <a:endParaRPr lang="en-GB" dirty="0"/>
          </a:p>
        </p:txBody>
      </p:sp>
    </p:spTree>
    <p:extLst>
      <p:ext uri="{BB962C8B-B14F-4D97-AF65-F5344CB8AC3E}">
        <p14:creationId xmlns:p14="http://schemas.microsoft.com/office/powerpoint/2010/main" val="2194854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642350" cy="503783"/>
          </a:xfrm>
        </p:spPr>
        <p:txBody>
          <a:bodyPr/>
          <a:lstStyle/>
          <a:p>
            <a:r>
              <a:rPr lang="en-GB" dirty="0" smtClean="0"/>
              <a:t>What are we doing for asthma?</a:t>
            </a:r>
            <a:endParaRPr lang="en-GB" dirty="0"/>
          </a:p>
        </p:txBody>
      </p:sp>
      <p:sp>
        <p:nvSpPr>
          <p:cNvPr id="3" name="Text Placeholder 2"/>
          <p:cNvSpPr>
            <a:spLocks noGrp="1"/>
          </p:cNvSpPr>
          <p:nvPr>
            <p:ph type="body" sz="quarter" idx="12"/>
          </p:nvPr>
        </p:nvSpPr>
        <p:spPr/>
        <p:txBody>
          <a:bodyPr/>
          <a:lstStyle/>
          <a:p>
            <a:r>
              <a:rPr lang="en-GB" dirty="0" smtClean="0"/>
              <a:t>Significant burden, outcomes poor, evidence for ROI</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10</a:t>
            </a:fld>
            <a:endParaRPr lang="en-GB" dirty="0"/>
          </a:p>
        </p:txBody>
      </p:sp>
      <p:sp>
        <p:nvSpPr>
          <p:cNvPr id="5" name="Content Placeholder 4"/>
          <p:cNvSpPr>
            <a:spLocks noGrp="1"/>
          </p:cNvSpPr>
          <p:nvPr>
            <p:ph sz="quarter" idx="15"/>
          </p:nvPr>
        </p:nvSpPr>
        <p:spPr/>
        <p:txBody>
          <a:bodyPr/>
          <a:lstStyle/>
          <a:p>
            <a:r>
              <a:rPr lang="en-GB" dirty="0" smtClean="0"/>
              <a:t>Significant health burden – see infographic</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1179006"/>
            <a:ext cx="4644008" cy="550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88024" y="1154494"/>
            <a:ext cx="3888432" cy="5355312"/>
          </a:xfrm>
          <a:prstGeom prst="rect">
            <a:avLst/>
          </a:prstGeom>
          <a:noFill/>
        </p:spPr>
        <p:txBody>
          <a:bodyPr wrap="square" rtlCol="0">
            <a:spAutoFit/>
          </a:bodyPr>
          <a:lstStyle/>
          <a:p>
            <a:endParaRPr lang="en-GB" dirty="0" smtClean="0"/>
          </a:p>
          <a:p>
            <a:r>
              <a:rPr lang="en-GB" dirty="0" smtClean="0"/>
              <a:t>System wide approach across NHS, DsPH, PHE, Education, Mayor of London</a:t>
            </a:r>
          </a:p>
          <a:p>
            <a:endParaRPr lang="en-GB" dirty="0"/>
          </a:p>
          <a:p>
            <a:r>
              <a:rPr lang="en-GB" dirty="0" smtClean="0"/>
              <a:t>Commitment to act </a:t>
            </a:r>
          </a:p>
          <a:p>
            <a:pPr marL="285750" indent="-285750">
              <a:buFont typeface="Arial" pitchFamily="34" charset="0"/>
              <a:buChar char="•"/>
            </a:pPr>
            <a:r>
              <a:rPr lang="en-GB" dirty="0" smtClean="0"/>
              <a:t>HLP Asthma programme</a:t>
            </a:r>
          </a:p>
          <a:p>
            <a:pPr marL="285750" indent="-285750">
              <a:buFont typeface="Arial" pitchFamily="34" charset="0"/>
              <a:buChar char="•"/>
            </a:pPr>
            <a:r>
              <a:rPr lang="en-GB" dirty="0" smtClean="0">
                <a:hlinkClick r:id="rId4"/>
              </a:rPr>
              <a:t>Asthma ambitions</a:t>
            </a:r>
            <a:endParaRPr lang="en-GB" dirty="0" smtClean="0"/>
          </a:p>
          <a:p>
            <a:pPr marL="285750" indent="-285750">
              <a:buFont typeface="Arial" pitchFamily="34" charset="0"/>
              <a:buChar char="•"/>
            </a:pPr>
            <a:r>
              <a:rPr lang="en-GB" dirty="0" smtClean="0">
                <a:hlinkClick r:id="rId5"/>
              </a:rPr>
              <a:t>Asthma standards</a:t>
            </a:r>
            <a:endParaRPr lang="en-GB" dirty="0" smtClean="0"/>
          </a:p>
          <a:p>
            <a:pPr marL="285750" indent="-285750">
              <a:buFont typeface="Arial" pitchFamily="34" charset="0"/>
              <a:buChar char="•"/>
            </a:pPr>
            <a:r>
              <a:rPr lang="en-GB" dirty="0" smtClean="0">
                <a:hlinkClick r:id="rId6"/>
              </a:rPr>
              <a:t>#AskAboutAsthma</a:t>
            </a:r>
            <a:endParaRPr lang="en-GB" dirty="0"/>
          </a:p>
          <a:p>
            <a:pPr marL="285750" indent="-285750">
              <a:buFont typeface="Arial" pitchFamily="34" charset="0"/>
              <a:buChar char="•"/>
            </a:pPr>
            <a:r>
              <a:rPr lang="en-GB" dirty="0">
                <a:hlinkClick r:id="rId6"/>
              </a:rPr>
              <a:t>NHS air pollution reduction toolkit</a:t>
            </a:r>
            <a:endParaRPr lang="en-GB" dirty="0"/>
          </a:p>
          <a:p>
            <a:pPr marL="285750" indent="-285750">
              <a:buFont typeface="Arial" pitchFamily="34" charset="0"/>
              <a:buChar char="•"/>
            </a:pPr>
            <a:r>
              <a:rPr lang="en-GB" dirty="0" smtClean="0"/>
              <a:t>Asthma peer review</a:t>
            </a:r>
          </a:p>
          <a:p>
            <a:pPr marL="285750" indent="-285750">
              <a:buFont typeface="Arial" pitchFamily="34" charset="0"/>
              <a:buChar char="•"/>
            </a:pPr>
            <a:r>
              <a:rPr lang="en-GB" dirty="0" smtClean="0"/>
              <a:t>Asthma death investigations</a:t>
            </a:r>
          </a:p>
          <a:p>
            <a:pPr marL="285750" indent="-285750">
              <a:buFont typeface="Arial" pitchFamily="34" charset="0"/>
              <a:buChar char="•"/>
            </a:pPr>
            <a:r>
              <a:rPr lang="en-GB" dirty="0" smtClean="0"/>
              <a:t>Establishing asthma networks across NW, NC, NE and SE  London</a:t>
            </a:r>
          </a:p>
          <a:p>
            <a:endParaRPr lang="en-GB" dirty="0"/>
          </a:p>
          <a:p>
            <a:endParaRPr lang="en-GB" dirty="0" smtClean="0"/>
          </a:p>
          <a:p>
            <a:endParaRPr lang="en-GB" dirty="0"/>
          </a:p>
        </p:txBody>
      </p:sp>
    </p:spTree>
    <p:extLst>
      <p:ext uri="{BB962C8B-B14F-4D97-AF65-F5344CB8AC3E}">
        <p14:creationId xmlns:p14="http://schemas.microsoft.com/office/powerpoint/2010/main" val="2743896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 and Adolescent Mental Health</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11</a:t>
            </a:fld>
            <a:endParaRPr lang="en-GB" dirty="0"/>
          </a:p>
        </p:txBody>
      </p:sp>
      <p:sp>
        <p:nvSpPr>
          <p:cNvPr id="5" name="Content Placeholder 4"/>
          <p:cNvSpPr>
            <a:spLocks noGrp="1"/>
          </p:cNvSpPr>
          <p:nvPr>
            <p:ph sz="quarter" idx="15"/>
          </p:nvPr>
        </p:nvSpPr>
        <p:spPr>
          <a:xfrm>
            <a:off x="250825" y="908720"/>
            <a:ext cx="8642350" cy="4967287"/>
          </a:xfrm>
        </p:spPr>
        <p:txBody>
          <a:bodyPr>
            <a:normAutofit lnSpcReduction="10000"/>
          </a:bodyPr>
          <a:lstStyle/>
          <a:p>
            <a:pPr marL="285750" indent="-285750">
              <a:buFont typeface="Arial" pitchFamily="34" charset="0"/>
              <a:buChar char="•"/>
            </a:pPr>
            <a:r>
              <a:rPr lang="en-GB" sz="1600" b="1" dirty="0" smtClean="0"/>
              <a:t>One in nine children </a:t>
            </a:r>
            <a:r>
              <a:rPr lang="en-GB" sz="1600" dirty="0" smtClean="0"/>
              <a:t>and young people aged between 5 and 19 years have a mental health disorder</a:t>
            </a:r>
          </a:p>
          <a:p>
            <a:pPr marL="285750" indent="-285750">
              <a:buFont typeface="Arial" pitchFamily="34" charset="0"/>
              <a:buChar char="•"/>
            </a:pPr>
            <a:r>
              <a:rPr lang="en-GB" sz="1600" dirty="0" smtClean="0"/>
              <a:t>Half of all mental health problems are established by the age of 14 years</a:t>
            </a:r>
          </a:p>
          <a:p>
            <a:pPr marL="285750" indent="-285750">
              <a:buFont typeface="Arial" pitchFamily="34" charset="0"/>
              <a:buChar char="•"/>
            </a:pPr>
            <a:r>
              <a:rPr lang="en-GB" sz="1600" dirty="0" smtClean="0"/>
              <a:t>Between </a:t>
            </a:r>
            <a:r>
              <a:rPr lang="en-GB" sz="1600" b="1" dirty="0" smtClean="0"/>
              <a:t>one in twelve and one in fifteen </a:t>
            </a:r>
            <a:r>
              <a:rPr lang="en-GB" sz="1600" dirty="0" smtClean="0"/>
              <a:t>children and young people will deliberately </a:t>
            </a:r>
            <a:r>
              <a:rPr lang="en-GB" sz="1600" b="1" dirty="0" smtClean="0"/>
              <a:t>self-harm</a:t>
            </a:r>
            <a:r>
              <a:rPr lang="en-GB" sz="1600" dirty="0" smtClean="0"/>
              <a:t>. </a:t>
            </a:r>
          </a:p>
          <a:p>
            <a:pPr marL="285750" indent="-285750">
              <a:buFont typeface="Arial" pitchFamily="34" charset="0"/>
              <a:buChar char="•"/>
            </a:pPr>
            <a:r>
              <a:rPr lang="en-GB" sz="1600" dirty="0" smtClean="0"/>
              <a:t>Around half of all children and young people who attempt suicide fail to receive follow-up mental health treatment. Of those who do get care, up to 77% don’t properly complete their outpatient treatment. Of the 145 suicides by children and young people in England from January 2014 to April 2015, more than half (54%) had previously self-harmed</a:t>
            </a:r>
            <a:endParaRPr lang="en-GB" sz="1600" b="1" dirty="0" smtClean="0"/>
          </a:p>
          <a:p>
            <a:pPr marL="285750" indent="-285750">
              <a:buFont typeface="Arial" pitchFamily="34" charset="0"/>
              <a:buChar char="•"/>
            </a:pPr>
            <a:r>
              <a:rPr lang="en-GB" sz="1600" dirty="0" smtClean="0"/>
              <a:t>People with </a:t>
            </a:r>
            <a:r>
              <a:rPr lang="en-GB" sz="1600" b="1" dirty="0" smtClean="0"/>
              <a:t>severe mental health illnesses tend to die 15-20 years earlier than those without</a:t>
            </a:r>
            <a:r>
              <a:rPr lang="en-GB" sz="1600" dirty="0" smtClean="0"/>
              <a:t>. </a:t>
            </a:r>
            <a:r>
              <a:rPr lang="en-GB" sz="1600" baseline="30000" dirty="0" smtClean="0"/>
              <a:t>(84)</a:t>
            </a:r>
            <a:r>
              <a:rPr lang="en-GB" sz="1600" dirty="0" smtClean="0"/>
              <a:t> </a:t>
            </a:r>
          </a:p>
          <a:p>
            <a:pPr marL="285750" indent="-285750">
              <a:buFont typeface="Arial" pitchFamily="34" charset="0"/>
              <a:buChar char="•"/>
            </a:pPr>
            <a:r>
              <a:rPr lang="en-GB" sz="1600" dirty="0" smtClean="0"/>
              <a:t>Peer review showed care to be fragmented and delayed, </a:t>
            </a:r>
            <a:r>
              <a:rPr lang="en-GB" sz="1600" b="1" dirty="0" smtClean="0"/>
              <a:t>CAMHS provision for CYP in crisis presenting to local trusts was inadequate</a:t>
            </a:r>
            <a:r>
              <a:rPr lang="en-GB" sz="1600" dirty="0" smtClean="0"/>
              <a:t> representing a system failure</a:t>
            </a:r>
            <a:r>
              <a:rPr lang="en-GB" sz="1600" b="1" dirty="0" smtClean="0"/>
              <a:t>.</a:t>
            </a:r>
            <a:r>
              <a:rPr lang="en-GB" sz="1600" dirty="0" smtClean="0"/>
              <a:t> </a:t>
            </a:r>
          </a:p>
          <a:p>
            <a:pPr marL="285750" indent="-285750">
              <a:buFont typeface="Arial" pitchFamily="34" charset="0"/>
              <a:buChar char="•"/>
            </a:pPr>
            <a:r>
              <a:rPr lang="en-GB" sz="1600" dirty="0" smtClean="0"/>
              <a:t>New care models to deliver an integrated approach across health, social care, education and the voluntary sector (iThrive)</a:t>
            </a:r>
          </a:p>
          <a:p>
            <a:pPr marL="285750" indent="-285750">
              <a:buFont typeface="Arial" pitchFamily="34" charset="0"/>
              <a:buChar char="•"/>
            </a:pPr>
            <a:r>
              <a:rPr lang="en-GB" sz="1600" dirty="0" smtClean="0"/>
              <a:t>Not currently meeting access </a:t>
            </a:r>
            <a:r>
              <a:rPr lang="en-GB" sz="1600" dirty="0"/>
              <a:t>and waiting time standards for CYP Community Eating Disorder Services </a:t>
            </a:r>
            <a:endParaRPr lang="en-GB" sz="1600" dirty="0" smtClean="0"/>
          </a:p>
          <a:p>
            <a:endParaRPr lang="en-GB" sz="1600" dirty="0" smtClean="0"/>
          </a:p>
        </p:txBody>
      </p:sp>
    </p:spTree>
    <p:extLst>
      <p:ext uri="{BB962C8B-B14F-4D97-AF65-F5344CB8AC3E}">
        <p14:creationId xmlns:p14="http://schemas.microsoft.com/office/powerpoint/2010/main" val="3726253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p:spPr>
        <p:txBody>
          <a:bodyPr/>
          <a:lstStyle/>
          <a:p>
            <a:r>
              <a:rPr lang="en-GB" dirty="0" smtClean="0"/>
              <a:t>Learning disability and autistic spectrum disorder</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12</a:t>
            </a:fld>
            <a:endParaRPr lang="en-GB" dirty="0"/>
          </a:p>
        </p:txBody>
      </p:sp>
      <p:sp>
        <p:nvSpPr>
          <p:cNvPr id="5" name="Content Placeholder 4"/>
          <p:cNvSpPr>
            <a:spLocks noGrp="1"/>
          </p:cNvSpPr>
          <p:nvPr>
            <p:ph sz="quarter" idx="15"/>
          </p:nvPr>
        </p:nvSpPr>
        <p:spPr>
          <a:xfrm>
            <a:off x="251519" y="980728"/>
            <a:ext cx="8641655" cy="5327997"/>
          </a:xfrm>
        </p:spPr>
        <p:txBody>
          <a:bodyPr>
            <a:normAutofit fontScale="92500"/>
          </a:bodyPr>
          <a:lstStyle/>
          <a:p>
            <a:pPr marL="285750" indent="-285750">
              <a:buFont typeface="Arial" pitchFamily="34" charset="0"/>
              <a:buChar char="•"/>
            </a:pPr>
            <a:r>
              <a:rPr lang="en-GB" b="1" dirty="0" smtClean="0"/>
              <a:t>Diagnoses </a:t>
            </a:r>
            <a:r>
              <a:rPr lang="en-GB" b="1" dirty="0"/>
              <a:t>of </a:t>
            </a:r>
            <a:r>
              <a:rPr lang="en-GB" b="1" dirty="0" smtClean="0"/>
              <a:t>ASD rising </a:t>
            </a:r>
            <a:r>
              <a:rPr lang="en-GB" dirty="0"/>
              <a:t>and it is estimated to affect one in every 100 children.  That equates to </a:t>
            </a:r>
            <a:r>
              <a:rPr lang="en-GB" dirty="0">
                <a:solidFill>
                  <a:schemeClr val="tx1"/>
                </a:solidFill>
              </a:rPr>
              <a:t>22,000</a:t>
            </a:r>
            <a:r>
              <a:rPr lang="en-GB" dirty="0">
                <a:solidFill>
                  <a:srgbClr val="FF0000"/>
                </a:solidFill>
              </a:rPr>
              <a:t> </a:t>
            </a:r>
            <a:r>
              <a:rPr lang="en-GB" dirty="0"/>
              <a:t>children in </a:t>
            </a:r>
            <a:r>
              <a:rPr lang="en-GB" dirty="0" smtClean="0"/>
              <a:t>London.</a:t>
            </a:r>
          </a:p>
          <a:p>
            <a:pPr marL="285750" indent="-285750">
              <a:buFont typeface="Arial" pitchFamily="34" charset="0"/>
              <a:buChar char="•"/>
            </a:pPr>
            <a:r>
              <a:rPr lang="en-GB" dirty="0"/>
              <a:t>It is thought that for every three children with a diagnosis of autism there are another two children who have the condition but have not been given a formal diagnosis. </a:t>
            </a:r>
            <a:endParaRPr lang="en-GB" dirty="0" smtClean="0"/>
          </a:p>
          <a:p>
            <a:pPr marL="285750" indent="-285750">
              <a:buFont typeface="Arial" pitchFamily="34" charset="0"/>
              <a:buChar char="•"/>
            </a:pPr>
            <a:r>
              <a:rPr lang="en-GB" dirty="0" smtClean="0"/>
              <a:t>Children </a:t>
            </a:r>
            <a:r>
              <a:rPr lang="en-GB" dirty="0"/>
              <a:t>and their families told </a:t>
            </a:r>
            <a:r>
              <a:rPr lang="en-GB" dirty="0" smtClean="0"/>
              <a:t>us they </a:t>
            </a:r>
            <a:r>
              <a:rPr lang="en-GB" dirty="0"/>
              <a:t>were </a:t>
            </a:r>
            <a:r>
              <a:rPr lang="en-GB" b="1" dirty="0"/>
              <a:t>struggling to access diagnostic </a:t>
            </a:r>
            <a:r>
              <a:rPr lang="en-GB" dirty="0"/>
              <a:t>and </a:t>
            </a:r>
            <a:r>
              <a:rPr lang="en-GB" b="1" dirty="0"/>
              <a:t>support services</a:t>
            </a:r>
            <a:r>
              <a:rPr lang="en-GB" dirty="0"/>
              <a:t>.  In addition, ‘diagnostic overshadowing’ occurs where other physical health concerns are attributed to a diagnosis of </a:t>
            </a:r>
            <a:r>
              <a:rPr lang="en-GB" dirty="0" smtClean="0"/>
              <a:t>autism</a:t>
            </a:r>
            <a:r>
              <a:rPr lang="en-GB" baseline="30000" dirty="0"/>
              <a:t>.</a:t>
            </a:r>
            <a:r>
              <a:rPr lang="en-GB" dirty="0" smtClean="0"/>
              <a:t> </a:t>
            </a:r>
            <a:endParaRPr lang="en-GB" dirty="0"/>
          </a:p>
          <a:p>
            <a:pPr marL="285750" indent="-285750">
              <a:buFont typeface="Arial" pitchFamily="34" charset="0"/>
              <a:buChar char="•"/>
            </a:pPr>
            <a:r>
              <a:rPr lang="en-GB" b="1" dirty="0" smtClean="0"/>
              <a:t>15</a:t>
            </a:r>
            <a:r>
              <a:rPr lang="en-GB" b="1" dirty="0"/>
              <a:t>% of pupils may have special educational needs</a:t>
            </a:r>
            <a:r>
              <a:rPr lang="en-GB" dirty="0"/>
              <a:t>, only 3% are estimated to have a formal statement of special educational need.  In 2014, </a:t>
            </a:r>
            <a:r>
              <a:rPr lang="en-GB" dirty="0" smtClean="0"/>
              <a:t>statutory </a:t>
            </a:r>
            <a:r>
              <a:rPr lang="en-GB" dirty="0"/>
              <a:t>duty for local authorities and clinical commissioning groups to jointly produce </a:t>
            </a:r>
            <a:r>
              <a:rPr lang="en-GB" b="1" dirty="0"/>
              <a:t>E</a:t>
            </a:r>
            <a:r>
              <a:rPr lang="en-GB" b="1" dirty="0" smtClean="0"/>
              <a:t>ducation </a:t>
            </a:r>
            <a:r>
              <a:rPr lang="en-GB" b="1" dirty="0"/>
              <a:t>health and care plans</a:t>
            </a:r>
            <a:r>
              <a:rPr lang="en-GB" dirty="0"/>
              <a:t> (EHCPs) to cover children and young adults up to the age of 25 years.</a:t>
            </a:r>
            <a:r>
              <a:rPr lang="en-GB" baseline="30000" dirty="0"/>
              <a:t> </a:t>
            </a:r>
            <a:r>
              <a:rPr lang="en-GB" dirty="0"/>
              <a:t>E</a:t>
            </a:r>
            <a:r>
              <a:rPr lang="en-GB" dirty="0" smtClean="0"/>
              <a:t>ach </a:t>
            </a:r>
            <a:r>
              <a:rPr lang="en-GB" dirty="0"/>
              <a:t>local authority to produce a local offer for parents of children with such needs.</a:t>
            </a:r>
          </a:p>
          <a:p>
            <a:pPr marL="285750" indent="-285750">
              <a:buFont typeface="Arial" pitchFamily="34" charset="0"/>
              <a:buChar char="•"/>
            </a:pPr>
            <a:r>
              <a:rPr lang="en-GB" dirty="0"/>
              <a:t>Of the estimated</a:t>
            </a:r>
            <a:r>
              <a:rPr lang="en-GB" dirty="0">
                <a:solidFill>
                  <a:srgbClr val="FF0000"/>
                </a:solidFill>
              </a:rPr>
              <a:t> </a:t>
            </a:r>
            <a:r>
              <a:rPr lang="en-GB" dirty="0" smtClean="0">
                <a:solidFill>
                  <a:schemeClr val="tx1"/>
                </a:solidFill>
              </a:rPr>
              <a:t>22,000 </a:t>
            </a:r>
            <a:r>
              <a:rPr lang="en-GB" dirty="0"/>
              <a:t>children in London (the majority of whom are accommodated in mainstream schools), only 41,000 children have </a:t>
            </a:r>
            <a:r>
              <a:rPr lang="en-GB" dirty="0" smtClean="0"/>
              <a:t>an </a:t>
            </a:r>
            <a:r>
              <a:rPr lang="en-GB" dirty="0"/>
              <a:t>education health and care plan.  </a:t>
            </a:r>
          </a:p>
          <a:p>
            <a:pPr marL="285750" indent="-285750">
              <a:buFont typeface="Arial" pitchFamily="34" charset="0"/>
              <a:buChar char="•"/>
            </a:pPr>
            <a:r>
              <a:rPr lang="en-GB" dirty="0"/>
              <a:t>The Long Term Plan aims to have at least </a:t>
            </a:r>
            <a:r>
              <a:rPr lang="en-GB" b="1" dirty="0"/>
              <a:t>75% of those eligible have a </a:t>
            </a:r>
            <a:r>
              <a:rPr lang="en-GB" b="1" dirty="0" smtClean="0"/>
              <a:t>yearly health </a:t>
            </a:r>
            <a:r>
              <a:rPr lang="en-GB" b="1" dirty="0"/>
              <a:t>check </a:t>
            </a:r>
            <a:r>
              <a:rPr lang="en-GB" dirty="0" smtClean="0"/>
              <a:t>to </a:t>
            </a:r>
            <a:r>
              <a:rPr lang="en-GB" dirty="0"/>
              <a:t>tackle causes of comorbidity and preventable deaths</a:t>
            </a:r>
            <a:endParaRPr lang="en-GB" sz="2400" dirty="0"/>
          </a:p>
          <a:p>
            <a:endParaRPr lang="en-GB" dirty="0"/>
          </a:p>
        </p:txBody>
      </p:sp>
    </p:spTree>
    <p:extLst>
      <p:ext uri="{BB962C8B-B14F-4D97-AF65-F5344CB8AC3E}">
        <p14:creationId xmlns:p14="http://schemas.microsoft.com/office/powerpoint/2010/main" val="1050038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care</a:t>
            </a:r>
            <a:endParaRPr lang="en-GB" dirty="0"/>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13</a:t>
            </a:fld>
            <a:endParaRPr lang="en-GB" dirty="0"/>
          </a:p>
        </p:txBody>
      </p:sp>
      <p:sp>
        <p:nvSpPr>
          <p:cNvPr id="5" name="Content Placeholder 4"/>
          <p:cNvSpPr>
            <a:spLocks noGrp="1"/>
          </p:cNvSpPr>
          <p:nvPr>
            <p:ph sz="quarter" idx="15"/>
          </p:nvPr>
        </p:nvSpPr>
        <p:spPr/>
        <p:txBody>
          <a:bodyPr>
            <a:normAutofit/>
          </a:bodyPr>
          <a:lstStyle/>
          <a:p>
            <a:pPr marL="285750" lvl="0" indent="-285750">
              <a:buFont typeface="Arial" pitchFamily="34" charset="0"/>
              <a:buChar char="•"/>
            </a:pPr>
            <a:r>
              <a:rPr lang="en-GB" dirty="0" smtClean="0"/>
              <a:t>Children </a:t>
            </a:r>
            <a:r>
              <a:rPr lang="en-GB" dirty="0"/>
              <a:t>are estimated to account for around a </a:t>
            </a:r>
            <a:r>
              <a:rPr lang="en-GB" b="1" dirty="0"/>
              <a:t>quarter of a typical GP’s </a:t>
            </a:r>
            <a:r>
              <a:rPr lang="en-GB" b="1" dirty="0" smtClean="0"/>
              <a:t>workload</a:t>
            </a:r>
            <a:endParaRPr lang="en-GB" b="1" dirty="0"/>
          </a:p>
          <a:p>
            <a:pPr marL="285750" lvl="0" indent="-285750">
              <a:buFont typeface="Arial" pitchFamily="34" charset="0"/>
              <a:buChar char="•"/>
            </a:pPr>
            <a:r>
              <a:rPr lang="en-GB" dirty="0"/>
              <a:t>Not all GPs or practice nurses have the </a:t>
            </a:r>
            <a:r>
              <a:rPr lang="en-GB" b="1" dirty="0"/>
              <a:t>skills and confidence </a:t>
            </a:r>
            <a:r>
              <a:rPr lang="en-GB" dirty="0"/>
              <a:t>in their paediatric knowledge as they may not have received any formal training in child </a:t>
            </a:r>
            <a:r>
              <a:rPr lang="en-GB" dirty="0" smtClean="0"/>
              <a:t>health</a:t>
            </a:r>
          </a:p>
          <a:p>
            <a:pPr marL="285750" indent="-285750">
              <a:buFont typeface="Arial" pitchFamily="34" charset="0"/>
              <a:buChar char="•"/>
            </a:pPr>
            <a:r>
              <a:rPr lang="en-GB" dirty="0" smtClean="0"/>
              <a:t>Young </a:t>
            </a:r>
            <a:r>
              <a:rPr lang="en-GB" dirty="0"/>
              <a:t>people </a:t>
            </a:r>
            <a:r>
              <a:rPr lang="en-GB" b="1" dirty="0"/>
              <a:t>report the lowest levels of satisfaction with GP services</a:t>
            </a:r>
            <a:r>
              <a:rPr lang="en-GB" dirty="0"/>
              <a:t> and have the shortest consultation times</a:t>
            </a:r>
            <a:r>
              <a:rPr lang="en-GB" baseline="30000" dirty="0"/>
              <a:t> </a:t>
            </a:r>
            <a:r>
              <a:rPr lang="en-GB" dirty="0" smtClean="0"/>
              <a:t>(</a:t>
            </a:r>
            <a:r>
              <a:rPr lang="en-GB" dirty="0"/>
              <a:t>Association of Young People’s Health 2016</a:t>
            </a:r>
            <a:r>
              <a:rPr lang="en-GB" dirty="0" smtClean="0"/>
              <a:t>)</a:t>
            </a:r>
          </a:p>
          <a:p>
            <a:pPr marL="285750" indent="-285750">
              <a:buFont typeface="Arial" pitchFamily="34" charset="0"/>
              <a:buChar char="•"/>
            </a:pPr>
            <a:r>
              <a:rPr lang="en-GB" dirty="0"/>
              <a:t>CYP are also </a:t>
            </a:r>
            <a:r>
              <a:rPr lang="en-GB" b="1" dirty="0"/>
              <a:t>twice as likely </a:t>
            </a:r>
            <a:r>
              <a:rPr lang="en-GB" dirty="0"/>
              <a:t>as other groups to attend A&amp;E or walk-in centres rather than see their GP or practice nurse. (Wolfe &amp; McKee 2014</a:t>
            </a:r>
            <a:r>
              <a:rPr lang="en-GB" dirty="0" smtClean="0"/>
              <a:t>)</a:t>
            </a:r>
            <a:endParaRPr lang="en-GB" baseline="30000" dirty="0" smtClean="0"/>
          </a:p>
          <a:p>
            <a:pPr marL="285750" lvl="0" indent="-285750">
              <a:buFont typeface="Arial" pitchFamily="34" charset="0"/>
              <a:buChar char="•"/>
            </a:pPr>
            <a:r>
              <a:rPr lang="en-GB" b="1" dirty="0" smtClean="0"/>
              <a:t>Linkages </a:t>
            </a:r>
            <a:r>
              <a:rPr lang="en-GB" b="1" dirty="0"/>
              <a:t>between individual primary care organisations </a:t>
            </a:r>
            <a:r>
              <a:rPr lang="en-GB" dirty="0"/>
              <a:t>and services and public health services and schools vary across London and within boroughs. </a:t>
            </a:r>
          </a:p>
          <a:p>
            <a:pPr marL="285750" lvl="0" indent="-285750">
              <a:buFont typeface="Arial" pitchFamily="34" charset="0"/>
              <a:buChar char="•"/>
            </a:pPr>
            <a:r>
              <a:rPr lang="en-GB" b="1" dirty="0"/>
              <a:t>Transitory nature of population makes consistency and continuity of care more difficult</a:t>
            </a:r>
            <a:endParaRPr lang="en-GB" dirty="0"/>
          </a:p>
          <a:p>
            <a:pPr marL="285750" lvl="0" indent="-285750">
              <a:buFont typeface="Arial" pitchFamily="34" charset="0"/>
              <a:buChar char="•"/>
            </a:pPr>
            <a:r>
              <a:rPr lang="en-GB" b="1" dirty="0"/>
              <a:t>Shortage of GP and nurses nationally</a:t>
            </a:r>
            <a:endParaRPr lang="en-GB" dirty="0"/>
          </a:p>
          <a:p>
            <a:endParaRPr lang="en-GB" dirty="0"/>
          </a:p>
        </p:txBody>
      </p:sp>
    </p:spTree>
    <p:extLst>
      <p:ext uri="{BB962C8B-B14F-4D97-AF65-F5344CB8AC3E}">
        <p14:creationId xmlns:p14="http://schemas.microsoft.com/office/powerpoint/2010/main" val="2005492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42350" cy="503783"/>
          </a:xfrm>
        </p:spPr>
        <p:txBody>
          <a:bodyPr/>
          <a:lstStyle/>
          <a:p>
            <a:r>
              <a:rPr lang="en-GB" dirty="0" smtClean="0"/>
              <a:t>What are we doing?</a:t>
            </a:r>
            <a:endParaRPr lang="en-GB" dirty="0"/>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14</a:t>
            </a:fld>
            <a:endParaRPr lang="en-GB" dirty="0"/>
          </a:p>
        </p:txBody>
      </p:sp>
      <p:sp>
        <p:nvSpPr>
          <p:cNvPr id="5" name="Content Placeholder 4"/>
          <p:cNvSpPr>
            <a:spLocks noGrp="1"/>
          </p:cNvSpPr>
          <p:nvPr>
            <p:ph sz="quarter" idx="15"/>
          </p:nvPr>
        </p:nvSpPr>
        <p:spPr>
          <a:xfrm>
            <a:off x="250825" y="980728"/>
            <a:ext cx="8642350" cy="4967287"/>
          </a:xfrm>
        </p:spPr>
        <p:txBody>
          <a:bodyPr>
            <a:normAutofit/>
          </a:bodyPr>
          <a:lstStyle/>
          <a:p>
            <a:r>
              <a:rPr lang="en-GB" dirty="0" smtClean="0"/>
              <a:t>HLP CYP programme has undertaken extensive work in this area including:</a:t>
            </a:r>
          </a:p>
          <a:p>
            <a:pPr lvl="0"/>
            <a:r>
              <a:rPr lang="en-GB" dirty="0"/>
              <a:t>Development of a </a:t>
            </a:r>
            <a:r>
              <a:rPr lang="en-GB" u="sng" dirty="0">
                <a:hlinkClick r:id="rId2"/>
              </a:rPr>
              <a:t>community and primary care toolkit for CYP</a:t>
            </a:r>
            <a:endParaRPr lang="en-GB" dirty="0"/>
          </a:p>
          <a:p>
            <a:pPr lvl="0"/>
            <a:r>
              <a:rPr lang="en-GB" dirty="0"/>
              <a:t>Development of </a:t>
            </a:r>
            <a:r>
              <a:rPr lang="en-GB" u="sng" dirty="0">
                <a:hlinkClick r:id="rId3"/>
              </a:rPr>
              <a:t>standards for out of hospital (OOH) models of care for CYP</a:t>
            </a:r>
            <a:r>
              <a:rPr lang="en-GB" dirty="0"/>
              <a:t>, an associated </a:t>
            </a:r>
            <a:r>
              <a:rPr lang="en-GB" u="sng" dirty="0">
                <a:hlinkClick r:id="rId4"/>
              </a:rPr>
              <a:t>compendium of effective and innovative models and</a:t>
            </a:r>
            <a:r>
              <a:rPr lang="en-GB" dirty="0">
                <a:hlinkClick r:id="rId4"/>
              </a:rPr>
              <a:t> </a:t>
            </a:r>
            <a:r>
              <a:rPr lang="en-GB" dirty="0"/>
              <a:t>research into the potential of new models of care to reduce </a:t>
            </a:r>
            <a:r>
              <a:rPr lang="en-GB" dirty="0" smtClean="0"/>
              <a:t>Emergency Department </a:t>
            </a:r>
            <a:r>
              <a:rPr lang="en-GB" u="sng" dirty="0">
                <a:hlinkClick r:id="rId5"/>
              </a:rPr>
              <a:t>attendance</a:t>
            </a:r>
            <a:r>
              <a:rPr lang="en-GB" dirty="0"/>
              <a:t>. </a:t>
            </a:r>
          </a:p>
          <a:p>
            <a:pPr lvl="0"/>
            <a:r>
              <a:rPr lang="en-GB" dirty="0"/>
              <a:t>Development of a model of networked primary care for </a:t>
            </a:r>
            <a:r>
              <a:rPr lang="en-GB" u="sng" dirty="0">
                <a:hlinkClick r:id="rId6"/>
              </a:rPr>
              <a:t>CYP</a:t>
            </a:r>
            <a:r>
              <a:rPr lang="en-GB" dirty="0"/>
              <a:t>  </a:t>
            </a:r>
            <a:r>
              <a:rPr lang="en-GB" dirty="0" smtClean="0"/>
              <a:t>see diagram on next slide</a:t>
            </a:r>
          </a:p>
          <a:p>
            <a:endParaRPr lang="en-GB" dirty="0"/>
          </a:p>
          <a:p>
            <a:endParaRPr lang="en-GB" dirty="0"/>
          </a:p>
        </p:txBody>
      </p:sp>
      <p:pic>
        <p:nvPicPr>
          <p:cNvPr id="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7943" t="7080" r="12256" b="12802"/>
          <a:stretch/>
        </p:blipFill>
        <p:spPr bwMode="auto">
          <a:xfrm>
            <a:off x="1691680" y="3262809"/>
            <a:ext cx="4770644" cy="359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794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Transition</a:t>
            </a:r>
            <a:endParaRPr lang="en-GB" dirty="0"/>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15</a:t>
            </a:fld>
            <a:endParaRPr lang="en-GB" dirty="0"/>
          </a:p>
        </p:txBody>
      </p:sp>
      <p:sp>
        <p:nvSpPr>
          <p:cNvPr id="5" name="Content Placeholder 4"/>
          <p:cNvSpPr>
            <a:spLocks noGrp="1"/>
          </p:cNvSpPr>
          <p:nvPr>
            <p:ph sz="quarter" idx="15"/>
          </p:nvPr>
        </p:nvSpPr>
        <p:spPr/>
        <p:txBody>
          <a:bodyPr>
            <a:normAutofit lnSpcReduction="10000"/>
          </a:bodyPr>
          <a:lstStyle/>
          <a:p>
            <a:pPr marL="285750" indent="-285750">
              <a:buFont typeface="Arial" pitchFamily="34" charset="0"/>
              <a:buChar char="•"/>
            </a:pPr>
            <a:r>
              <a:rPr lang="en-GB" dirty="0"/>
              <a:t>P</a:t>
            </a:r>
            <a:r>
              <a:rPr lang="en-GB" dirty="0" smtClean="0"/>
              <a:t>rocess </a:t>
            </a:r>
            <a:r>
              <a:rPr lang="en-GB" dirty="0"/>
              <a:t>is often </a:t>
            </a:r>
            <a:r>
              <a:rPr lang="en-GB" b="1" dirty="0"/>
              <a:t>fragmented, confusing</a:t>
            </a:r>
            <a:r>
              <a:rPr lang="en-GB" dirty="0"/>
              <a:t>, sometimes frightening and desperately difficult to navigate </a:t>
            </a:r>
            <a:endParaRPr lang="en-GB" baseline="30000" dirty="0"/>
          </a:p>
          <a:p>
            <a:pPr marL="285750" indent="-285750">
              <a:buFont typeface="Arial" pitchFamily="34" charset="0"/>
              <a:buChar char="•"/>
            </a:pPr>
            <a:r>
              <a:rPr lang="en-GB" b="1" dirty="0" smtClean="0"/>
              <a:t>Effective </a:t>
            </a:r>
            <a:r>
              <a:rPr lang="en-GB" b="1" dirty="0"/>
              <a:t>transition </a:t>
            </a:r>
            <a:r>
              <a:rPr lang="en-GB" dirty="0"/>
              <a:t>from paediatric to adult services for young people </a:t>
            </a:r>
            <a:r>
              <a:rPr lang="en-GB" b="1" dirty="0"/>
              <a:t>improves outcomes and quality of life</a:t>
            </a:r>
            <a:r>
              <a:rPr lang="en-GB" dirty="0"/>
              <a:t> </a:t>
            </a:r>
          </a:p>
          <a:p>
            <a:pPr marL="285750" indent="-285750">
              <a:buFont typeface="Arial" pitchFamily="34" charset="0"/>
              <a:buChar char="•"/>
            </a:pPr>
            <a:r>
              <a:rPr lang="en-GB" dirty="0" smtClean="0"/>
              <a:t>NHS </a:t>
            </a:r>
            <a:r>
              <a:rPr lang="en-GB" dirty="0"/>
              <a:t>England have provided service specifications for </a:t>
            </a:r>
            <a:r>
              <a:rPr lang="en-GB" dirty="0">
                <a:hlinkClick r:id="rId2"/>
              </a:rPr>
              <a:t>diabetes</a:t>
            </a:r>
            <a:r>
              <a:rPr lang="en-GB" dirty="0"/>
              <a:t> and </a:t>
            </a:r>
            <a:r>
              <a:rPr lang="en-GB" dirty="0">
                <a:hlinkClick r:id="rId3"/>
              </a:rPr>
              <a:t>mental </a:t>
            </a:r>
            <a:r>
              <a:rPr lang="en-GB" dirty="0" smtClean="0">
                <a:hlinkClick r:id="rId3"/>
              </a:rPr>
              <a:t>health </a:t>
            </a:r>
            <a:r>
              <a:rPr lang="en-GB" dirty="0" smtClean="0"/>
              <a:t>whereas </a:t>
            </a:r>
            <a:r>
              <a:rPr lang="en-GB" dirty="0"/>
              <a:t>inadequate transition has been associated with poorer long-term outcomes.  </a:t>
            </a:r>
            <a:endParaRPr lang="en-GB" dirty="0" smtClean="0"/>
          </a:p>
          <a:p>
            <a:pPr marL="285750" indent="-285750">
              <a:buFont typeface="Arial" pitchFamily="34" charset="0"/>
              <a:buChar char="•"/>
            </a:pPr>
            <a:r>
              <a:rPr lang="en-GB" dirty="0" smtClean="0"/>
              <a:t>There </a:t>
            </a:r>
            <a:r>
              <a:rPr lang="en-GB" dirty="0"/>
              <a:t>should be </a:t>
            </a:r>
            <a:r>
              <a:rPr lang="en-GB" b="1" dirty="0"/>
              <a:t>no predetermined age of transfer</a:t>
            </a:r>
            <a:r>
              <a:rPr lang="en-GB" dirty="0"/>
              <a:t>. The process should be unique to the individual young person and their stage of development. </a:t>
            </a:r>
            <a:endParaRPr lang="en-GB" dirty="0" smtClean="0"/>
          </a:p>
          <a:p>
            <a:pPr marL="285750" indent="-285750">
              <a:buFont typeface="Arial" pitchFamily="34" charset="0"/>
              <a:buChar char="•"/>
            </a:pPr>
            <a:r>
              <a:rPr lang="en-GB" dirty="0" smtClean="0"/>
              <a:t>The </a:t>
            </a:r>
            <a:r>
              <a:rPr lang="en-GB" dirty="0"/>
              <a:t>findings of the </a:t>
            </a:r>
            <a:r>
              <a:rPr lang="en-GB" u="sng" dirty="0">
                <a:hlinkClick r:id="rId4"/>
              </a:rPr>
              <a:t>London Acute Care Standards for Children and Young People</a:t>
            </a:r>
            <a:r>
              <a:rPr lang="en-GB" b="1" dirty="0"/>
              <a:t> </a:t>
            </a:r>
            <a:r>
              <a:rPr lang="en-GB" dirty="0"/>
              <a:t>demonstrated that there is </a:t>
            </a:r>
            <a:r>
              <a:rPr lang="en-GB" b="1" dirty="0"/>
              <a:t>wide variation in the quality of provision for </a:t>
            </a:r>
            <a:r>
              <a:rPr lang="en-GB" b="1" dirty="0" smtClean="0"/>
              <a:t>transition</a:t>
            </a:r>
            <a:r>
              <a:rPr lang="en-GB" dirty="0" smtClean="0"/>
              <a:t>.  It </a:t>
            </a:r>
            <a:r>
              <a:rPr lang="en-GB" dirty="0"/>
              <a:t>was recognised that </a:t>
            </a:r>
            <a:r>
              <a:rPr lang="en-GB" b="1" dirty="0"/>
              <a:t>effective transition requires integration across primary, secondary and community care as well as social care</a:t>
            </a:r>
            <a:r>
              <a:rPr lang="en-GB" dirty="0"/>
              <a:t>.   </a:t>
            </a:r>
          </a:p>
          <a:p>
            <a:pPr marL="285750" indent="-285750">
              <a:buFont typeface="Arial" pitchFamily="34" charset="0"/>
              <a:buChar char="•"/>
            </a:pPr>
            <a:r>
              <a:rPr lang="en-GB" dirty="0"/>
              <a:t>Transition to adult services should be as </a:t>
            </a:r>
            <a:r>
              <a:rPr lang="en-GB" b="1" dirty="0"/>
              <a:t>seamless</a:t>
            </a:r>
            <a:r>
              <a:rPr lang="en-GB" dirty="0"/>
              <a:t> </a:t>
            </a:r>
            <a:r>
              <a:rPr lang="en-GB" b="1" dirty="0"/>
              <a:t>and flexible </a:t>
            </a:r>
            <a:r>
              <a:rPr lang="en-GB" dirty="0"/>
              <a:t>as possible for the young person.  </a:t>
            </a:r>
            <a:r>
              <a:rPr lang="en-GB" dirty="0" smtClean="0"/>
              <a:t>It should </a:t>
            </a:r>
            <a:r>
              <a:rPr lang="en-GB" dirty="0"/>
              <a:t>start from Year 9 </a:t>
            </a:r>
            <a:r>
              <a:rPr lang="en-GB" dirty="0" smtClean="0"/>
              <a:t>or earlier (age </a:t>
            </a:r>
            <a:r>
              <a:rPr lang="en-GB" dirty="0"/>
              <a:t>13 or </a:t>
            </a:r>
            <a:r>
              <a:rPr lang="en-GB" dirty="0" smtClean="0"/>
              <a:t>14) dependent on the YP and </a:t>
            </a:r>
            <a:r>
              <a:rPr lang="en-GB" dirty="0"/>
              <a:t>may last until 25. </a:t>
            </a:r>
          </a:p>
        </p:txBody>
      </p:sp>
    </p:spTree>
    <p:extLst>
      <p:ext uri="{BB962C8B-B14F-4D97-AF65-F5344CB8AC3E}">
        <p14:creationId xmlns:p14="http://schemas.microsoft.com/office/powerpoint/2010/main" val="3171043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5250" lvl="1" algn="l" rtl="0">
              <a:spcBef>
                <a:spcPts val="600"/>
              </a:spcBef>
            </a:pPr>
            <a:r>
              <a:rPr lang="en-GB" sz="2400" b="1" dirty="0" smtClean="0">
                <a:solidFill>
                  <a:schemeClr val="bg1"/>
                </a:solidFill>
                <a:latin typeface="+mn-lt"/>
              </a:rPr>
              <a:t>Paediatric provider sector changes</a:t>
            </a:r>
            <a:r>
              <a:rPr lang="en-GB" b="1" dirty="0" smtClean="0"/>
              <a:t/>
            </a:r>
            <a:br>
              <a:rPr lang="en-GB" b="1" dirty="0" smtClean="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16</a:t>
            </a:fld>
            <a:endParaRPr lang="en-GB" dirty="0"/>
          </a:p>
        </p:txBody>
      </p:sp>
      <p:sp>
        <p:nvSpPr>
          <p:cNvPr id="5" name="Content Placeholder 4"/>
          <p:cNvSpPr>
            <a:spLocks noGrp="1"/>
          </p:cNvSpPr>
          <p:nvPr>
            <p:ph sz="quarter" idx="15"/>
          </p:nvPr>
        </p:nvSpPr>
        <p:spPr>
          <a:xfrm>
            <a:off x="250825" y="908720"/>
            <a:ext cx="8642350" cy="5544616"/>
          </a:xfrm>
        </p:spPr>
        <p:txBody>
          <a:bodyPr>
            <a:normAutofit fontScale="77500" lnSpcReduction="20000"/>
          </a:bodyPr>
          <a:lstStyle/>
          <a:p>
            <a:r>
              <a:rPr lang="en-GB" b="1" dirty="0" smtClean="0"/>
              <a:t>Demand continues to rise </a:t>
            </a:r>
            <a:r>
              <a:rPr lang="en-GB" dirty="0" smtClean="0"/>
              <a:t>-hospital often the first port of call ED presentations by children increasing by </a:t>
            </a:r>
            <a:r>
              <a:rPr lang="en-GB" dirty="0"/>
              <a:t>20% in the last decade</a:t>
            </a:r>
            <a:r>
              <a:rPr lang="en-GB" sz="1600" baseline="30000" dirty="0"/>
              <a:t> </a:t>
            </a:r>
            <a:endParaRPr lang="en-GB" sz="1600" baseline="30000" dirty="0" smtClean="0"/>
          </a:p>
          <a:p>
            <a:r>
              <a:rPr lang="en-GB" dirty="0" smtClean="0"/>
              <a:t>HLP </a:t>
            </a:r>
            <a:r>
              <a:rPr lang="en-GB" dirty="0">
                <a:hlinkClick r:id="rId2"/>
              </a:rPr>
              <a:t>study of attendances in the acute care setting </a:t>
            </a:r>
            <a:r>
              <a:rPr lang="en-GB" dirty="0" smtClean="0"/>
              <a:t>reviewed </a:t>
            </a:r>
            <a:r>
              <a:rPr lang="en-GB" dirty="0"/>
              <a:t>the potential new models of care to reduce emergency attendance </a:t>
            </a:r>
            <a:r>
              <a:rPr lang="en-GB" dirty="0" smtClean="0"/>
              <a:t>(Viner et al 2017)</a:t>
            </a:r>
          </a:p>
          <a:p>
            <a:r>
              <a:rPr lang="en-GB" dirty="0" smtClean="0"/>
              <a:t>A </a:t>
            </a:r>
            <a:r>
              <a:rPr lang="en-GB" dirty="0"/>
              <a:t>supportive </a:t>
            </a:r>
            <a:r>
              <a:rPr lang="en-GB" u="sng" dirty="0">
                <a:hlinkClick r:id="rId3"/>
              </a:rPr>
              <a:t>peer-led review in 2016 -17</a:t>
            </a:r>
            <a:r>
              <a:rPr lang="en-GB" dirty="0"/>
              <a:t> of the 26 sites in London that deliver acute medical care to </a:t>
            </a:r>
            <a:r>
              <a:rPr lang="en-GB" dirty="0" smtClean="0"/>
              <a:t>CYP assessed </a:t>
            </a:r>
            <a:r>
              <a:rPr lang="en-GB" dirty="0"/>
              <a:t>organisations against the </a:t>
            </a:r>
            <a:r>
              <a:rPr lang="en-GB" u="sng" dirty="0">
                <a:hlinkClick r:id="rId4"/>
              </a:rPr>
              <a:t>London acute care standards for children and young people</a:t>
            </a:r>
            <a:r>
              <a:rPr lang="en-GB" dirty="0"/>
              <a:t> </a:t>
            </a:r>
            <a:endParaRPr lang="en-GB" dirty="0" smtClean="0"/>
          </a:p>
          <a:p>
            <a:r>
              <a:rPr lang="en-GB" b="1" dirty="0" smtClean="0"/>
              <a:t>Key </a:t>
            </a:r>
            <a:r>
              <a:rPr lang="en-GB" b="1" dirty="0"/>
              <a:t>findings</a:t>
            </a:r>
            <a:r>
              <a:rPr lang="en-GB" dirty="0"/>
              <a:t> concluded that there was </a:t>
            </a:r>
            <a:r>
              <a:rPr lang="en-GB" b="1" dirty="0"/>
              <a:t>much to celebrate</a:t>
            </a:r>
            <a:r>
              <a:rPr lang="en-GB" dirty="0"/>
              <a:t>. Reviewers were of the opinion that CYP, and their families, were largely well served by the 26 hospital sites visited: their </a:t>
            </a:r>
            <a:r>
              <a:rPr lang="en-GB" b="1" dirty="0"/>
              <a:t>voices were heard </a:t>
            </a:r>
            <a:r>
              <a:rPr lang="en-GB" dirty="0"/>
              <a:t>and appropriate and often highly innovative care was provided. Paediatric staff were clearly passionate about the services they provided. S</a:t>
            </a:r>
            <a:r>
              <a:rPr lang="en-GB" dirty="0" smtClean="0"/>
              <a:t>taff </a:t>
            </a:r>
            <a:r>
              <a:rPr lang="en-GB" dirty="0"/>
              <a:t>were often working under a great deal of pressure, whether due to demand or lack of resource, but were seen to be </a:t>
            </a:r>
            <a:r>
              <a:rPr lang="en-GB" b="1" dirty="0"/>
              <a:t>highly committed to their work </a:t>
            </a:r>
            <a:r>
              <a:rPr lang="en-GB" dirty="0"/>
              <a:t>- and to the children and young people for whom they care.  </a:t>
            </a:r>
            <a:endParaRPr lang="en-GB" dirty="0" smtClean="0"/>
          </a:p>
          <a:p>
            <a:r>
              <a:rPr lang="en-GB" dirty="0" smtClean="0"/>
              <a:t>However</a:t>
            </a:r>
            <a:r>
              <a:rPr lang="en-GB" dirty="0"/>
              <a:t>, the </a:t>
            </a:r>
            <a:r>
              <a:rPr lang="en-GB" b="1" dirty="0"/>
              <a:t>relationships between commissioners and providers varied hugely </a:t>
            </a:r>
            <a:r>
              <a:rPr lang="en-GB" dirty="0"/>
              <a:t>across London</a:t>
            </a:r>
          </a:p>
          <a:p>
            <a:r>
              <a:rPr lang="en-GB" b="1" dirty="0"/>
              <a:t>Achievement </a:t>
            </a:r>
            <a:r>
              <a:rPr lang="en-GB" dirty="0"/>
              <a:t>of the </a:t>
            </a:r>
            <a:r>
              <a:rPr lang="en-GB" u="sng" dirty="0">
                <a:hlinkClick r:id="rId4"/>
              </a:rPr>
              <a:t>London acute care standards for children and young people </a:t>
            </a:r>
            <a:r>
              <a:rPr lang="en-GB" dirty="0"/>
              <a:t> was </a:t>
            </a:r>
            <a:r>
              <a:rPr lang="en-GB" b="1" dirty="0"/>
              <a:t>variable, </a:t>
            </a:r>
            <a:r>
              <a:rPr lang="en-GB" dirty="0"/>
              <a:t>in every category, although trusts saw them as being important and were striving to meet them. Reviewers felt that full achievement of the standards may be a significant challenge on some sites. </a:t>
            </a:r>
          </a:p>
          <a:p>
            <a:pPr lvl="0"/>
            <a:r>
              <a:rPr lang="en-GB" dirty="0" smtClean="0"/>
              <a:t>Much </a:t>
            </a:r>
            <a:r>
              <a:rPr lang="en-GB" dirty="0"/>
              <a:t>good practice was seen in the district general </a:t>
            </a:r>
            <a:r>
              <a:rPr lang="en-GB" dirty="0" smtClean="0"/>
              <a:t>hospitals </a:t>
            </a:r>
            <a:r>
              <a:rPr lang="en-GB" b="1" dirty="0" smtClean="0"/>
              <a:t>innovation </a:t>
            </a:r>
            <a:r>
              <a:rPr lang="en-GB" b="1" dirty="0"/>
              <a:t>and excellence was not limited to the specialist and academic centres.</a:t>
            </a:r>
            <a:r>
              <a:rPr lang="en-GB" u="sng" dirty="0"/>
              <a:t> </a:t>
            </a:r>
            <a:endParaRPr lang="en-GB" dirty="0"/>
          </a:p>
          <a:p>
            <a:pPr lvl="0"/>
            <a:r>
              <a:rPr lang="en-GB" dirty="0"/>
              <a:t>Many trusts work with a number of CCGs, constantly juggling different local priorities. At times, it was observed that this resulted in </a:t>
            </a:r>
            <a:r>
              <a:rPr lang="en-GB" b="1" dirty="0"/>
              <a:t>inequity of care being delivered by trusts</a:t>
            </a:r>
            <a:r>
              <a:rPr lang="en-GB" u="sng" dirty="0"/>
              <a:t> to</a:t>
            </a:r>
            <a:r>
              <a:rPr lang="en-GB" dirty="0"/>
              <a:t> CYP </a:t>
            </a:r>
            <a:r>
              <a:rPr lang="en-GB" b="1" dirty="0"/>
              <a:t>depending on their CCG of origin</a:t>
            </a:r>
            <a:r>
              <a:rPr lang="en-GB" dirty="0"/>
              <a:t>. Reviewers saw this as being hard for staff and unfair to the CYP the trusts looked after. </a:t>
            </a:r>
          </a:p>
          <a:p>
            <a:pPr lvl="0"/>
            <a:r>
              <a:rPr lang="en-GB" b="1" dirty="0"/>
              <a:t>Resources for children's services are spread thinly </a:t>
            </a:r>
            <a:r>
              <a:rPr lang="en-GB" dirty="0"/>
              <a:t>across London; at times in ways that appear unequal. The development of Sustainability and Transformation Partnerships (STPs</a:t>
            </a:r>
            <a:r>
              <a:rPr lang="en-GB" dirty="0" smtClean="0"/>
              <a:t>) Integrated Care Systems (ICS) </a:t>
            </a:r>
            <a:r>
              <a:rPr lang="en-GB" dirty="0"/>
              <a:t>should help to deliver a more joined up population based approach.</a:t>
            </a:r>
          </a:p>
          <a:p>
            <a:endParaRPr lang="en-GB" dirty="0"/>
          </a:p>
        </p:txBody>
      </p:sp>
    </p:spTree>
    <p:extLst>
      <p:ext uri="{BB962C8B-B14F-4D97-AF65-F5344CB8AC3E}">
        <p14:creationId xmlns:p14="http://schemas.microsoft.com/office/powerpoint/2010/main" val="4249406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What are our enablers for transformational change?</a:t>
            </a:r>
            <a:endParaRPr lang="en-GB" dirty="0"/>
          </a:p>
        </p:txBody>
      </p:sp>
      <p:sp>
        <p:nvSpPr>
          <p:cNvPr id="3" name="Slide Number Placeholder 2"/>
          <p:cNvSpPr>
            <a:spLocks noGrp="1"/>
          </p:cNvSpPr>
          <p:nvPr>
            <p:ph type="sldNum" sz="quarter" idx="11"/>
          </p:nvPr>
        </p:nvSpPr>
        <p:spPr/>
        <p:txBody>
          <a:bodyPr/>
          <a:lstStyle/>
          <a:p>
            <a:fld id="{8FC524A1-7B6A-464D-B8BC-8FE2E057339E}" type="slidenum">
              <a:rPr lang="en-GB" smtClean="0"/>
              <a:pPr/>
              <a:t>17</a:t>
            </a:fld>
            <a:endParaRPr lang="en-GB" dirty="0"/>
          </a:p>
        </p:txBody>
      </p:sp>
    </p:spTree>
    <p:extLst>
      <p:ext uri="{BB962C8B-B14F-4D97-AF65-F5344CB8AC3E}">
        <p14:creationId xmlns:p14="http://schemas.microsoft.com/office/powerpoint/2010/main" val="3762401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 and Young Person-Friendly City</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18</a:t>
            </a:fld>
            <a:endParaRPr lang="en-GB" dirty="0"/>
          </a:p>
        </p:txBody>
      </p:sp>
      <p:sp>
        <p:nvSpPr>
          <p:cNvPr id="5" name="Content Placeholder 4"/>
          <p:cNvSpPr>
            <a:spLocks noGrp="1"/>
          </p:cNvSpPr>
          <p:nvPr>
            <p:ph sz="quarter" idx="15"/>
          </p:nvPr>
        </p:nvSpPr>
        <p:spPr>
          <a:xfrm>
            <a:off x="250825" y="908720"/>
            <a:ext cx="8642350" cy="4967287"/>
          </a:xfrm>
        </p:spPr>
        <p:txBody>
          <a:bodyPr>
            <a:normAutofit fontScale="85000" lnSpcReduction="10000"/>
          </a:bodyPr>
          <a:lstStyle/>
          <a:p>
            <a:r>
              <a:rPr lang="en-GB" dirty="0"/>
              <a:t>Child Friendly Cities and Communities is a worldwide programme. </a:t>
            </a:r>
            <a:endParaRPr lang="en-GB" dirty="0" smtClean="0"/>
          </a:p>
          <a:p>
            <a:r>
              <a:rPr lang="en-GB" dirty="0"/>
              <a:t>S</a:t>
            </a:r>
            <a:r>
              <a:rPr lang="en-GB" dirty="0" smtClean="0"/>
              <a:t>upports </a:t>
            </a:r>
            <a:r>
              <a:rPr lang="en-GB" dirty="0"/>
              <a:t>cities </a:t>
            </a:r>
            <a:r>
              <a:rPr lang="en-GB" dirty="0" smtClean="0"/>
              <a:t>and </a:t>
            </a:r>
            <a:r>
              <a:rPr lang="en-GB" dirty="0"/>
              <a:t>communities to </a:t>
            </a:r>
            <a:r>
              <a:rPr lang="en-GB" dirty="0" smtClean="0"/>
              <a:t>use a </a:t>
            </a:r>
            <a:r>
              <a:rPr lang="en-GB" dirty="0"/>
              <a:t>child rights-based approach </a:t>
            </a:r>
            <a:endParaRPr lang="en-GB" dirty="0" smtClean="0"/>
          </a:p>
          <a:p>
            <a:r>
              <a:rPr lang="en-GB" dirty="0" smtClean="0"/>
              <a:t>The framework can </a:t>
            </a:r>
            <a:r>
              <a:rPr lang="en-GB" dirty="0"/>
              <a:t>be used by planners, </a:t>
            </a:r>
            <a:r>
              <a:rPr lang="en-GB" dirty="0" smtClean="0"/>
              <a:t>decision-makers </a:t>
            </a:r>
            <a:r>
              <a:rPr lang="en-GB" dirty="0"/>
              <a:t>and frontline professionals in </a:t>
            </a:r>
            <a:endParaRPr lang="en-GB" dirty="0" smtClean="0"/>
          </a:p>
          <a:p>
            <a:r>
              <a:rPr lang="en-GB" dirty="0" smtClean="0"/>
              <a:t>both </a:t>
            </a:r>
            <a:r>
              <a:rPr lang="en-GB" dirty="0"/>
              <a:t>statutory and voluntary agencies</a:t>
            </a:r>
            <a:r>
              <a:rPr lang="en-GB" dirty="0" smtClean="0"/>
              <a:t>.</a:t>
            </a:r>
          </a:p>
          <a:p>
            <a:r>
              <a:rPr lang="en-GB" dirty="0" smtClean="0"/>
              <a:t>It helps to provide a common framework on which to describe initiatives in different parts of the system</a:t>
            </a:r>
            <a:endParaRPr lang="en-GB" dirty="0"/>
          </a:p>
          <a:p>
            <a:r>
              <a:rPr lang="en-GB" b="1" dirty="0" smtClean="0"/>
              <a:t>Seven Principles </a:t>
            </a:r>
            <a:r>
              <a:rPr lang="en-GB" dirty="0" smtClean="0"/>
              <a:t>see diagram right</a:t>
            </a:r>
          </a:p>
          <a:p>
            <a:r>
              <a:rPr lang="en-GB" b="1" dirty="0" smtClean="0"/>
              <a:t>Seven main themes</a:t>
            </a:r>
          </a:p>
          <a:p>
            <a:pPr marL="285750" indent="-285750">
              <a:buFont typeface="Arial" pitchFamily="34" charset="0"/>
              <a:buChar char="•"/>
            </a:pPr>
            <a:r>
              <a:rPr lang="en-GB" dirty="0" smtClean="0"/>
              <a:t>Child-friendly </a:t>
            </a:r>
            <a:r>
              <a:rPr lang="en-GB" dirty="0"/>
              <a:t>urban design</a:t>
            </a:r>
          </a:p>
          <a:p>
            <a:pPr marL="285750" indent="-285750">
              <a:buFont typeface="Arial" pitchFamily="34" charset="0"/>
              <a:buChar char="•"/>
            </a:pPr>
            <a:r>
              <a:rPr lang="en-GB" dirty="0"/>
              <a:t>Natural environment</a:t>
            </a:r>
          </a:p>
          <a:p>
            <a:pPr marL="285750" indent="-285750">
              <a:buFont typeface="Arial" pitchFamily="34" charset="0"/>
              <a:buChar char="•"/>
            </a:pPr>
            <a:r>
              <a:rPr lang="en-GB" dirty="0"/>
              <a:t>Independent mobility</a:t>
            </a:r>
          </a:p>
          <a:p>
            <a:pPr marL="285750" indent="-285750">
              <a:buFont typeface="Arial" pitchFamily="34" charset="0"/>
              <a:buChar char="•"/>
            </a:pPr>
            <a:r>
              <a:rPr lang="en-GB" dirty="0"/>
              <a:t>Health and well-being</a:t>
            </a:r>
          </a:p>
          <a:p>
            <a:pPr marL="285750" indent="-285750">
              <a:buFont typeface="Arial" pitchFamily="34" charset="0"/>
              <a:buChar char="•"/>
            </a:pPr>
            <a:r>
              <a:rPr lang="en-GB" dirty="0"/>
              <a:t>Open spaces and recreation</a:t>
            </a:r>
          </a:p>
          <a:p>
            <a:pPr marL="285750" indent="-285750">
              <a:buFont typeface="Arial" pitchFamily="34" charset="0"/>
              <a:buChar char="•"/>
            </a:pPr>
            <a:r>
              <a:rPr lang="en-GB" dirty="0"/>
              <a:t>Children’s participation</a:t>
            </a:r>
          </a:p>
          <a:p>
            <a:pPr marL="285750" indent="-285750">
              <a:buFont typeface="Arial" pitchFamily="34" charset="0"/>
              <a:buChar char="•"/>
            </a:pPr>
            <a:r>
              <a:rPr lang="en-GB" dirty="0"/>
              <a:t>Educational outcomes</a:t>
            </a:r>
          </a:p>
          <a:p>
            <a:endParaRPr lang="en-GB" dirty="0"/>
          </a:p>
          <a:p>
            <a:endParaRPr lang="en-GB" dirty="0"/>
          </a:p>
        </p:txBody>
      </p:sp>
      <p:pic>
        <p:nvPicPr>
          <p:cNvPr id="6" name="Picture 5">
            <a:extLst>
              <a:ext uri="{FF2B5EF4-FFF2-40B4-BE49-F238E27FC236}">
                <a16:creationId xmlns:a16="http://schemas.microsoft.com/office/drawing/2014/main" xmlns="" id="{51F1D599-20FD-F44A-9703-ADD964939F66}"/>
              </a:ext>
            </a:extLst>
          </p:cNvPr>
          <p:cNvPicPr>
            <a:picLocks noChangeAspect="1"/>
          </p:cNvPicPr>
          <p:nvPr/>
        </p:nvPicPr>
        <p:blipFill>
          <a:blip r:embed="rId2"/>
          <a:stretch>
            <a:fillRect/>
          </a:stretch>
        </p:blipFill>
        <p:spPr>
          <a:xfrm>
            <a:off x="4355976" y="2560406"/>
            <a:ext cx="4464496" cy="4532582"/>
          </a:xfrm>
          <a:prstGeom prst="rect">
            <a:avLst/>
          </a:prstGeom>
        </p:spPr>
      </p:pic>
      <p:pic>
        <p:nvPicPr>
          <p:cNvPr id="2050" name="Picture 2" descr="C:\Users\partra\Desktop\CFC-Logo-Stacked-Bottom-453x1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908720"/>
            <a:ext cx="1026741" cy="91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839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lstStyle/>
          <a:p>
            <a:r>
              <a:rPr lang="en-GB" dirty="0"/>
              <a:t>Digital: Improving information and data sharing through new technology</a:t>
            </a:r>
            <a:br>
              <a:rPr lang="en-GB"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19</a:t>
            </a:fld>
            <a:endParaRPr lang="en-GB" dirty="0"/>
          </a:p>
        </p:txBody>
      </p:sp>
      <p:sp>
        <p:nvSpPr>
          <p:cNvPr id="5" name="Content Placeholder 4"/>
          <p:cNvSpPr>
            <a:spLocks noGrp="1"/>
          </p:cNvSpPr>
          <p:nvPr>
            <p:ph sz="quarter" idx="15"/>
          </p:nvPr>
        </p:nvSpPr>
        <p:spPr>
          <a:xfrm>
            <a:off x="250825" y="1124744"/>
            <a:ext cx="8642350" cy="5472608"/>
          </a:xfrm>
        </p:spPr>
        <p:txBody>
          <a:bodyPr>
            <a:normAutofit fontScale="70000" lnSpcReduction="20000"/>
          </a:bodyPr>
          <a:lstStyle/>
          <a:p>
            <a:r>
              <a:rPr lang="en-GB" b="1" dirty="0"/>
              <a:t>Maximising the use of new technologies </a:t>
            </a:r>
            <a:r>
              <a:rPr lang="en-GB" b="1" dirty="0" smtClean="0"/>
              <a:t>using </a:t>
            </a:r>
            <a:r>
              <a:rPr lang="en-GB" b="1" dirty="0"/>
              <a:t>effective IT strategies </a:t>
            </a:r>
            <a:r>
              <a:rPr lang="en-GB" dirty="0" smtClean="0"/>
              <a:t>providing </a:t>
            </a:r>
            <a:r>
              <a:rPr lang="en-GB" dirty="0"/>
              <a:t>systems that communicate across organisational boundaries is the </a:t>
            </a:r>
            <a:r>
              <a:rPr lang="en-GB" b="1" dirty="0"/>
              <a:t>strategic direction </a:t>
            </a:r>
            <a:r>
              <a:rPr lang="en-GB" dirty="0"/>
              <a:t>outlined in the long term plan</a:t>
            </a:r>
            <a:r>
              <a:rPr lang="en-GB" dirty="0" smtClean="0"/>
              <a:t>.</a:t>
            </a:r>
          </a:p>
          <a:p>
            <a:r>
              <a:rPr lang="en-GB" dirty="0" smtClean="0"/>
              <a:t>Key </a:t>
            </a:r>
            <a:r>
              <a:rPr lang="en-GB" dirty="0"/>
              <a:t>enablers </a:t>
            </a:r>
            <a:r>
              <a:rPr lang="en-GB" dirty="0" smtClean="0"/>
              <a:t>are </a:t>
            </a:r>
          </a:p>
          <a:p>
            <a:pPr marL="285750" indent="-285750">
              <a:buFont typeface="Arial" pitchFamily="34" charset="0"/>
              <a:buChar char="•"/>
            </a:pPr>
            <a:r>
              <a:rPr lang="en-GB" dirty="0" smtClean="0"/>
              <a:t>improved </a:t>
            </a:r>
            <a:r>
              <a:rPr lang="en-GB" dirty="0"/>
              <a:t>data sharing across organisations</a:t>
            </a:r>
            <a:r>
              <a:rPr lang="en-GB" dirty="0" smtClean="0"/>
              <a:t>,</a:t>
            </a:r>
          </a:p>
          <a:p>
            <a:pPr marL="285750" indent="-285750">
              <a:buFont typeface="Arial" pitchFamily="34" charset="0"/>
              <a:buChar char="•"/>
            </a:pPr>
            <a:r>
              <a:rPr lang="en-GB" dirty="0"/>
              <a:t>B</a:t>
            </a:r>
            <a:r>
              <a:rPr lang="en-GB" dirty="0" smtClean="0"/>
              <a:t>etter </a:t>
            </a:r>
            <a:r>
              <a:rPr lang="en-GB" dirty="0"/>
              <a:t>use of technology </a:t>
            </a:r>
            <a:r>
              <a:rPr lang="en-GB" dirty="0" smtClean="0"/>
              <a:t>e.g. emails </a:t>
            </a:r>
            <a:r>
              <a:rPr lang="en-GB" dirty="0"/>
              <a:t>or online </a:t>
            </a:r>
            <a:r>
              <a:rPr lang="en-GB" dirty="0" smtClean="0"/>
              <a:t>consultations. </a:t>
            </a:r>
          </a:p>
          <a:p>
            <a:pPr marL="285750" indent="-285750">
              <a:buFont typeface="Arial" pitchFamily="34" charset="0"/>
              <a:buChar char="•"/>
            </a:pPr>
            <a:r>
              <a:rPr lang="en-GB" dirty="0"/>
              <a:t>I</a:t>
            </a:r>
            <a:r>
              <a:rPr lang="en-GB" dirty="0" smtClean="0"/>
              <a:t>ncreased </a:t>
            </a:r>
            <a:r>
              <a:rPr lang="en-GB" dirty="0"/>
              <a:t>use of digital health solutions to enable people to undertake self-care </a:t>
            </a:r>
            <a:r>
              <a:rPr lang="en-GB" dirty="0" smtClean="0"/>
              <a:t>(egg </a:t>
            </a:r>
            <a:r>
              <a:rPr lang="en-GB" dirty="0"/>
              <a:t>Babylon, Good Thinking</a:t>
            </a:r>
            <a:r>
              <a:rPr lang="en-GB" dirty="0" smtClean="0"/>
              <a:t>)</a:t>
            </a:r>
          </a:p>
          <a:p>
            <a:pPr marL="285750" indent="-285750">
              <a:buFont typeface="Arial" pitchFamily="34" charset="0"/>
              <a:buChar char="•"/>
            </a:pPr>
            <a:r>
              <a:rPr lang="en-GB" b="1" dirty="0" smtClean="0"/>
              <a:t>NHSGo </a:t>
            </a:r>
            <a:r>
              <a:rPr lang="en-GB" dirty="0" smtClean="0"/>
              <a:t>CYP </a:t>
            </a:r>
            <a:r>
              <a:rPr lang="en-GB" dirty="0"/>
              <a:t>find advice using NHS Digital content on conditions, with rolling content on topical matters, a service finder and information about rights for CYP.  NHSGo is free to download on iTunes and Google play </a:t>
            </a:r>
            <a:r>
              <a:rPr lang="en-GB" u="sng" dirty="0">
                <a:hlinkClick r:id="rId2"/>
              </a:rPr>
              <a:t>www.nhsgo.uk</a:t>
            </a:r>
            <a:r>
              <a:rPr lang="en-GB" dirty="0"/>
              <a:t>  </a:t>
            </a:r>
          </a:p>
          <a:p>
            <a:pPr marL="285750" indent="-285750">
              <a:buFont typeface="Arial" pitchFamily="34" charset="0"/>
              <a:buChar char="•"/>
            </a:pPr>
            <a:r>
              <a:rPr lang="en-GB" b="1" dirty="0" smtClean="0"/>
              <a:t>Digital </a:t>
            </a:r>
            <a:r>
              <a:rPr lang="en-GB" b="1" dirty="0"/>
              <a:t>H</a:t>
            </a:r>
            <a:r>
              <a:rPr lang="en-GB" b="1" dirty="0" smtClean="0"/>
              <a:t>ealth Passport for CYP </a:t>
            </a:r>
            <a:r>
              <a:rPr lang="en-GB" dirty="0" smtClean="0"/>
              <a:t>– Those with </a:t>
            </a:r>
            <a:r>
              <a:rPr lang="en-GB" dirty="0"/>
              <a:t>a personalised asthma action plan are four times less likely to present to hospital.  The HLP programme is testing </a:t>
            </a:r>
            <a:r>
              <a:rPr lang="en-GB" dirty="0" smtClean="0"/>
              <a:t>a digital version of </a:t>
            </a:r>
            <a:r>
              <a:rPr lang="en-GB" dirty="0"/>
              <a:t>the Asthma UK action plan.  It has the potential to make long-term conditions easier and more fun to manage and connect young people, school nurses and carers.  The app encourages a young person to record symptom data, such as peak flow, that can help them identify a change requiring an intervention. A key part of this project involves the </a:t>
            </a:r>
            <a:r>
              <a:rPr lang="en-GB" b="1" dirty="0"/>
              <a:t>sharing of care plans</a:t>
            </a:r>
            <a:r>
              <a:rPr lang="en-GB" dirty="0"/>
              <a:t> between healthcare professionals and school nurses to join up care. Working alongside </a:t>
            </a:r>
            <a:r>
              <a:rPr lang="en-GB" u="sng" dirty="0">
                <a:hlinkClick r:id="rId3"/>
              </a:rPr>
              <a:t>One London</a:t>
            </a:r>
            <a:r>
              <a:rPr lang="en-GB" dirty="0"/>
              <a:t> (London Health and Care Record Exemplar) will be key to unlocking the integration of data across the capital. </a:t>
            </a:r>
          </a:p>
          <a:p>
            <a:pPr marL="285750" indent="-285750">
              <a:buFont typeface="Arial" pitchFamily="34" charset="0"/>
              <a:buChar char="•"/>
            </a:pPr>
            <a:r>
              <a:rPr lang="en-GB" b="1" dirty="0" smtClean="0"/>
              <a:t>Digital </a:t>
            </a:r>
            <a:r>
              <a:rPr lang="en-GB" b="1" dirty="0"/>
              <a:t>red book</a:t>
            </a:r>
            <a:r>
              <a:rPr lang="en-GB" dirty="0"/>
              <a:t> supports personalised care </a:t>
            </a:r>
            <a:r>
              <a:rPr lang="en-GB" dirty="0" smtClean="0"/>
              <a:t>for 0-5 years </a:t>
            </a:r>
          </a:p>
          <a:p>
            <a:pPr marL="285750" indent="-285750">
              <a:buFont typeface="Arial" pitchFamily="34" charset="0"/>
              <a:buChar char="•"/>
            </a:pPr>
            <a:r>
              <a:rPr lang="en-GB" b="1" dirty="0" smtClean="0"/>
              <a:t>Linking </a:t>
            </a:r>
            <a:r>
              <a:rPr lang="en-GB" b="1" dirty="0"/>
              <a:t>interoperable data within the child health information system </a:t>
            </a:r>
            <a:r>
              <a:rPr lang="en-GB" dirty="0"/>
              <a:t>and the proposed HLP digital health passport has the potential to provide families, healthcare and education professionals with immunisation data and development reviews. Access to this information is intended to promote strong parent-child attachment and positive parenting, resulting in better social and emotional wellbeing among children, readiness for school and improved learning.</a:t>
            </a:r>
          </a:p>
          <a:p>
            <a:pPr marL="285750" indent="-285750">
              <a:buFont typeface="Arial" pitchFamily="34" charset="0"/>
              <a:buChar char="•"/>
            </a:pPr>
            <a:r>
              <a:rPr lang="en-GB" dirty="0" smtClean="0">
                <a:solidFill>
                  <a:schemeClr val="tx1"/>
                </a:solidFill>
              </a:rPr>
              <a:t>Currently </a:t>
            </a:r>
            <a:r>
              <a:rPr lang="en-GB" dirty="0">
                <a:solidFill>
                  <a:schemeClr val="tx1"/>
                </a:solidFill>
              </a:rPr>
              <a:t>work on the digital health passport for asthma could be expanded to other conditions to enable CYP/parents to manage their long term </a:t>
            </a:r>
            <a:r>
              <a:rPr lang="en-GB" dirty="0" smtClean="0">
                <a:solidFill>
                  <a:schemeClr val="tx1"/>
                </a:solidFill>
              </a:rPr>
              <a:t>conditions</a:t>
            </a:r>
            <a:endParaRPr lang="en-GB" dirty="0"/>
          </a:p>
          <a:p>
            <a:endParaRPr lang="en-GB" dirty="0"/>
          </a:p>
        </p:txBody>
      </p:sp>
    </p:spTree>
    <p:extLst>
      <p:ext uri="{BB962C8B-B14F-4D97-AF65-F5344CB8AC3E}">
        <p14:creationId xmlns:p14="http://schemas.microsoft.com/office/powerpoint/2010/main" val="4029682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Aspirations for London’s Children and Young People</a:t>
            </a:r>
            <a:endParaRPr lang="en-GB" sz="2000" dirty="0"/>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2</a:t>
            </a:fld>
            <a:endParaRPr lang="en-GB" dirty="0"/>
          </a:p>
        </p:txBody>
      </p:sp>
      <p:sp>
        <p:nvSpPr>
          <p:cNvPr id="5" name="Content Placeholder 4"/>
          <p:cNvSpPr>
            <a:spLocks noGrp="1"/>
          </p:cNvSpPr>
          <p:nvPr>
            <p:ph sz="quarter" idx="15"/>
          </p:nvPr>
        </p:nvSpPr>
        <p:spPr>
          <a:xfrm>
            <a:off x="250825" y="1341438"/>
            <a:ext cx="8642350" cy="4823865"/>
          </a:xfrm>
        </p:spPr>
        <p:txBody>
          <a:bodyPr>
            <a:normAutofit/>
          </a:bodyPr>
          <a:lstStyle/>
          <a:p>
            <a:r>
              <a:rPr lang="en-GB" sz="1700" dirty="0"/>
              <a:t>Children and Young People </a:t>
            </a:r>
            <a:r>
              <a:rPr lang="en-GB" sz="1700" dirty="0" smtClean="0"/>
              <a:t>up to the age of 25 make up a third of </a:t>
            </a:r>
            <a:r>
              <a:rPr lang="en-GB" sz="1700" dirty="0"/>
              <a:t>our population and the whole of our future. </a:t>
            </a:r>
            <a:endParaRPr lang="en-GB" sz="1700" dirty="0" smtClean="0"/>
          </a:p>
          <a:p>
            <a:r>
              <a:rPr lang="en-GB" sz="1700" dirty="0" smtClean="0"/>
              <a:t>In </a:t>
            </a:r>
            <a:r>
              <a:rPr lang="en-GB" sz="1700" dirty="0"/>
              <a:t>London, as a leading global city, we aspire to provide the best services and care possible to enable our young people to thrive on the journey to adulthood. In reality the evidence suggests that on a range of health indices we are falling short of our aspiration. This document sets a clear vision for excellence, rigorously underpinned by evidence and best practice to bridge these gaps by 2028</a:t>
            </a:r>
            <a:r>
              <a:rPr lang="en-GB" sz="1700" dirty="0" smtClean="0"/>
              <a:t>.</a:t>
            </a:r>
          </a:p>
          <a:p>
            <a:r>
              <a:rPr lang="en-GB" sz="1700" dirty="0" smtClean="0"/>
              <a:t>Children </a:t>
            </a:r>
            <a:r>
              <a:rPr lang="en-GB" sz="1700" dirty="0"/>
              <a:t>and Young People </a:t>
            </a:r>
            <a:r>
              <a:rPr lang="en-GB" sz="1700" dirty="0" smtClean="0"/>
              <a:t>rightly should be at </a:t>
            </a:r>
            <a:r>
              <a:rPr lang="en-GB" sz="1700" dirty="0"/>
              <a:t>the centre of </a:t>
            </a:r>
            <a:r>
              <a:rPr lang="en-GB" sz="1700" dirty="0" smtClean="0"/>
              <a:t>any </a:t>
            </a:r>
            <a:r>
              <a:rPr lang="en-GB" sz="1700" dirty="0"/>
              <a:t>changes, seeking to partner with their energy, passion and enthusiasm as advocates for change, to co-produce a healthy future with the NHS, Local Authorities, </a:t>
            </a:r>
            <a:r>
              <a:rPr lang="en-GB" sz="1700" dirty="0" smtClean="0"/>
              <a:t>Public health other </a:t>
            </a:r>
            <a:r>
              <a:rPr lang="en-GB" sz="1700" dirty="0"/>
              <a:t>public bodies and the third sector.</a:t>
            </a:r>
          </a:p>
          <a:p>
            <a:endParaRPr lang="en-GB" dirty="0"/>
          </a:p>
        </p:txBody>
      </p:sp>
    </p:spTree>
    <p:extLst>
      <p:ext uri="{BB962C8B-B14F-4D97-AF65-F5344CB8AC3E}">
        <p14:creationId xmlns:p14="http://schemas.microsoft.com/office/powerpoint/2010/main" val="170941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Workforce</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20</a:t>
            </a:fld>
            <a:endParaRPr lang="en-GB" dirty="0"/>
          </a:p>
        </p:txBody>
      </p:sp>
      <p:sp>
        <p:nvSpPr>
          <p:cNvPr id="5" name="Content Placeholder 4"/>
          <p:cNvSpPr>
            <a:spLocks noGrp="1"/>
          </p:cNvSpPr>
          <p:nvPr>
            <p:ph sz="quarter" idx="15"/>
          </p:nvPr>
        </p:nvSpPr>
        <p:spPr>
          <a:xfrm>
            <a:off x="250824" y="764704"/>
            <a:ext cx="8713663" cy="5544021"/>
          </a:xfrm>
        </p:spPr>
        <p:txBody>
          <a:bodyPr>
            <a:noAutofit/>
          </a:bodyPr>
          <a:lstStyle/>
          <a:p>
            <a:pPr marL="171450" indent="-171450">
              <a:spcBef>
                <a:spcPts val="0"/>
              </a:spcBef>
              <a:spcAft>
                <a:spcPts val="0"/>
              </a:spcAft>
              <a:buFont typeface="Arial" pitchFamily="34" charset="0"/>
              <a:buChar char="•"/>
            </a:pPr>
            <a:r>
              <a:rPr lang="en-GB" sz="1100" dirty="0"/>
              <a:t>A skilled workforce is </a:t>
            </a:r>
            <a:r>
              <a:rPr lang="en-GB" sz="1100" b="1" dirty="0"/>
              <a:t>essential to the provision of safe and effective care </a:t>
            </a:r>
            <a:r>
              <a:rPr lang="en-GB" sz="1100" dirty="0"/>
              <a:t>and good experiences for children, young people and their families.  </a:t>
            </a:r>
            <a:endParaRPr lang="en-GB" sz="1100" dirty="0" smtClean="0"/>
          </a:p>
          <a:p>
            <a:pPr marL="171450" indent="-171450">
              <a:spcBef>
                <a:spcPts val="0"/>
              </a:spcBef>
              <a:spcAft>
                <a:spcPts val="0"/>
              </a:spcAft>
              <a:buFont typeface="Arial" pitchFamily="34" charset="0"/>
              <a:buChar char="•"/>
            </a:pPr>
            <a:endParaRPr lang="en-GB" sz="1100" dirty="0" smtClean="0"/>
          </a:p>
          <a:p>
            <a:pPr marL="171450" indent="-171450">
              <a:spcBef>
                <a:spcPts val="0"/>
              </a:spcBef>
              <a:spcAft>
                <a:spcPts val="0"/>
              </a:spcAft>
              <a:buFont typeface="Arial" pitchFamily="34" charset="0"/>
              <a:buChar char="•"/>
            </a:pPr>
            <a:r>
              <a:rPr lang="en-GB" sz="1100" b="1" dirty="0" smtClean="0"/>
              <a:t>Future workforce </a:t>
            </a:r>
            <a:r>
              <a:rPr lang="en-GB" sz="1100" b="1" dirty="0"/>
              <a:t>will need to be different if services are to be sustained.  </a:t>
            </a:r>
            <a:r>
              <a:rPr lang="en-GB" sz="1100" dirty="0"/>
              <a:t>It may include </a:t>
            </a:r>
            <a:r>
              <a:rPr lang="en-GB" sz="1100" dirty="0" smtClean="0"/>
              <a:t>navigators</a:t>
            </a:r>
            <a:r>
              <a:rPr lang="en-GB" sz="1100" dirty="0"/>
              <a:t>, extended roles for specialist nurses, physician’s assistants or other </a:t>
            </a:r>
            <a:r>
              <a:rPr lang="en-GB" sz="1100" b="1" dirty="0"/>
              <a:t>roles that work across organisational boundaries.  </a:t>
            </a:r>
          </a:p>
          <a:p>
            <a:pPr marL="171450" indent="-171450">
              <a:spcBef>
                <a:spcPts val="0"/>
              </a:spcBef>
              <a:spcAft>
                <a:spcPts val="0"/>
              </a:spcAft>
              <a:buFont typeface="Arial" pitchFamily="34" charset="0"/>
              <a:buChar char="•"/>
            </a:pPr>
            <a:endParaRPr lang="en-GB" sz="1100" b="1" dirty="0" smtClean="0"/>
          </a:p>
          <a:p>
            <a:pPr marL="171450" indent="-171450">
              <a:spcBef>
                <a:spcPts val="0"/>
              </a:spcBef>
              <a:spcAft>
                <a:spcPts val="0"/>
              </a:spcAft>
              <a:buFont typeface="Arial" pitchFamily="34" charset="0"/>
              <a:buChar char="•"/>
            </a:pPr>
            <a:r>
              <a:rPr lang="en-GB" sz="1100" dirty="0" smtClean="0"/>
              <a:t>Increased uptake </a:t>
            </a:r>
            <a:r>
              <a:rPr lang="en-GB" sz="1100" dirty="0"/>
              <a:t>of </a:t>
            </a:r>
            <a:r>
              <a:rPr lang="en-GB" sz="1100" u="sng" dirty="0" smtClean="0">
                <a:hlinkClick r:id="rId2"/>
              </a:rPr>
              <a:t>Return </a:t>
            </a:r>
            <a:r>
              <a:rPr lang="en-GB" sz="1100" u="sng" dirty="0">
                <a:hlinkClick r:id="rId2"/>
              </a:rPr>
              <a:t>to Practice programme</a:t>
            </a:r>
            <a:r>
              <a:rPr lang="en-GB" sz="1100" dirty="0"/>
              <a:t> can provide benefit to children and young people </a:t>
            </a:r>
            <a:endParaRPr lang="en-GB" sz="1100" dirty="0" smtClean="0"/>
          </a:p>
          <a:p>
            <a:pPr marL="171450" indent="-171450">
              <a:spcBef>
                <a:spcPts val="0"/>
              </a:spcBef>
              <a:spcAft>
                <a:spcPts val="0"/>
              </a:spcAft>
              <a:buFont typeface="Arial" pitchFamily="34" charset="0"/>
              <a:buChar char="•"/>
            </a:pPr>
            <a:r>
              <a:rPr lang="en-GB" sz="1100" dirty="0" smtClean="0"/>
              <a:t>Opportunity </a:t>
            </a:r>
            <a:r>
              <a:rPr lang="en-GB" sz="1100" dirty="0"/>
              <a:t>for </a:t>
            </a:r>
            <a:r>
              <a:rPr lang="en-GB" sz="1100" dirty="0" smtClean="0"/>
              <a:t>new </a:t>
            </a:r>
            <a:r>
              <a:rPr lang="en-GB" sz="1100" u="sng" dirty="0" smtClean="0">
                <a:hlinkClick r:id="rId3"/>
              </a:rPr>
              <a:t>Trainee </a:t>
            </a:r>
            <a:r>
              <a:rPr lang="en-GB" sz="1100" u="sng" dirty="0">
                <a:hlinkClick r:id="rId3"/>
              </a:rPr>
              <a:t>Nursing Associate role</a:t>
            </a:r>
            <a:r>
              <a:rPr lang="en-GB" sz="1100" dirty="0"/>
              <a:t> is intended </a:t>
            </a:r>
            <a:r>
              <a:rPr lang="en-GB" sz="1100" dirty="0" smtClean="0"/>
              <a:t>to benefit CYP who </a:t>
            </a:r>
            <a:r>
              <a:rPr lang="en-GB" sz="1100" dirty="0"/>
              <a:t>have changing, complex, and long-term care needs.</a:t>
            </a:r>
          </a:p>
          <a:p>
            <a:pPr marL="171450" indent="-171450">
              <a:spcBef>
                <a:spcPts val="0"/>
              </a:spcBef>
              <a:spcAft>
                <a:spcPts val="0"/>
              </a:spcAft>
              <a:buFont typeface="Arial" pitchFamily="34" charset="0"/>
              <a:buChar char="•"/>
            </a:pPr>
            <a:r>
              <a:rPr lang="en-GB" sz="1100" dirty="0"/>
              <a:t>Paediatric and neonatal services </a:t>
            </a:r>
            <a:r>
              <a:rPr lang="en-GB" sz="1100" dirty="0" smtClean="0"/>
              <a:t>embraced </a:t>
            </a:r>
            <a:r>
              <a:rPr lang="en-GB" sz="1100" dirty="0"/>
              <a:t>innovative workforce solutions with the advent of advanced clinical </a:t>
            </a:r>
            <a:r>
              <a:rPr lang="en-GB" sz="1100" dirty="0" smtClean="0"/>
              <a:t>practice, </a:t>
            </a:r>
            <a:r>
              <a:rPr lang="en-GB" sz="1100" dirty="0"/>
              <a:t>further progress could be made to understand how best to utilise skills of </a:t>
            </a:r>
            <a:r>
              <a:rPr lang="en-GB" sz="1100" b="1" dirty="0"/>
              <a:t>advanced clinical practitioners </a:t>
            </a:r>
            <a:endParaRPr lang="en-GB" sz="1100" b="1" dirty="0" smtClean="0"/>
          </a:p>
          <a:p>
            <a:pPr marL="171450" indent="-171450">
              <a:spcBef>
                <a:spcPts val="0"/>
              </a:spcBef>
              <a:spcAft>
                <a:spcPts val="0"/>
              </a:spcAft>
              <a:buFont typeface="Arial" pitchFamily="34" charset="0"/>
              <a:buChar char="•"/>
            </a:pPr>
            <a:endParaRPr lang="en-GB" sz="1100" dirty="0"/>
          </a:p>
          <a:p>
            <a:pPr marL="171450" indent="-171450">
              <a:spcBef>
                <a:spcPts val="0"/>
              </a:spcBef>
              <a:spcAft>
                <a:spcPts val="0"/>
              </a:spcAft>
              <a:buFont typeface="Arial" pitchFamily="34" charset="0"/>
              <a:buChar char="•"/>
            </a:pPr>
            <a:r>
              <a:rPr lang="en-GB" sz="1100" dirty="0" smtClean="0"/>
              <a:t>The </a:t>
            </a:r>
            <a:r>
              <a:rPr lang="en-GB" sz="1100" dirty="0"/>
              <a:t>NHS Youth Forum </a:t>
            </a:r>
            <a:r>
              <a:rPr lang="en-GB" sz="1100" dirty="0" smtClean="0"/>
              <a:t>highlighted </a:t>
            </a:r>
            <a:r>
              <a:rPr lang="en-GB" sz="1100" dirty="0"/>
              <a:t>the need for </a:t>
            </a:r>
            <a:r>
              <a:rPr lang="en-GB" sz="1100" b="1" dirty="0"/>
              <a:t>improved mental health training for staff </a:t>
            </a:r>
            <a:r>
              <a:rPr lang="en-GB" sz="1100" dirty="0"/>
              <a:t>and improved flexibility for young people to access services. HLP has developed a number of resources to help educate the future workforce, such as the </a:t>
            </a:r>
            <a:r>
              <a:rPr lang="en-GB" sz="1100" u="sng" dirty="0">
                <a:hlinkClick r:id="rId4"/>
              </a:rPr>
              <a:t>mental health in schools toolkit,</a:t>
            </a:r>
            <a:r>
              <a:rPr lang="en-GB" sz="1100" dirty="0"/>
              <a:t> </a:t>
            </a:r>
            <a:r>
              <a:rPr lang="en-GB" sz="1100" u="sng" dirty="0">
                <a:hlinkClick r:id="rId5"/>
              </a:rPr>
              <a:t>Paediatric care in Practice e-learning</a:t>
            </a:r>
            <a:r>
              <a:rPr lang="en-GB" sz="1100" u="sng" dirty="0"/>
              <a:t> portal</a:t>
            </a:r>
            <a:r>
              <a:rPr lang="en-GB" sz="1100" dirty="0"/>
              <a:t>, and the </a:t>
            </a:r>
            <a:r>
              <a:rPr lang="en-GB" sz="1100" u="sng" dirty="0">
                <a:hlinkClick r:id="rId6"/>
              </a:rPr>
              <a:t>asthma</a:t>
            </a:r>
            <a:r>
              <a:rPr lang="en-GB" sz="1100" dirty="0"/>
              <a:t> and </a:t>
            </a:r>
            <a:r>
              <a:rPr lang="en-GB" sz="1100" u="sng" dirty="0">
                <a:hlinkClick r:id="rId7"/>
              </a:rPr>
              <a:t>primary care </a:t>
            </a:r>
            <a:r>
              <a:rPr lang="en-GB" sz="1100" u="sng" dirty="0" smtClean="0">
                <a:hlinkClick r:id="rId7"/>
              </a:rPr>
              <a:t>toolkits</a:t>
            </a:r>
            <a:endParaRPr lang="en-GB" sz="1100" u="sng" dirty="0" smtClean="0"/>
          </a:p>
          <a:p>
            <a:pPr marL="171450" indent="-171450">
              <a:spcBef>
                <a:spcPts val="0"/>
              </a:spcBef>
              <a:spcAft>
                <a:spcPts val="0"/>
              </a:spcAft>
              <a:buFont typeface="Arial" pitchFamily="34" charset="0"/>
              <a:buChar char="•"/>
            </a:pPr>
            <a:endParaRPr lang="en-GB" sz="1100" dirty="0"/>
          </a:p>
          <a:p>
            <a:pPr marL="171450" lvl="0" indent="-171450">
              <a:spcBef>
                <a:spcPts val="0"/>
              </a:spcBef>
              <a:spcAft>
                <a:spcPts val="0"/>
              </a:spcAft>
              <a:buFont typeface="Arial" pitchFamily="34" charset="0"/>
              <a:buChar char="•"/>
            </a:pPr>
            <a:r>
              <a:rPr lang="en-GB" sz="1100" dirty="0" smtClean="0"/>
              <a:t>HLP peer </a:t>
            </a:r>
            <a:r>
              <a:rPr lang="en-GB" sz="1100" dirty="0"/>
              <a:t>review process </a:t>
            </a:r>
            <a:r>
              <a:rPr lang="en-GB" sz="1100" dirty="0" smtClean="0"/>
              <a:t>noted the </a:t>
            </a:r>
            <a:r>
              <a:rPr lang="en-GB" sz="1100" dirty="0"/>
              <a:t>effectiveness of acute care services for CYP came down to the strength of leadership, at all levels. </a:t>
            </a:r>
            <a:endParaRPr lang="en-GB" sz="1100" dirty="0" smtClean="0"/>
          </a:p>
          <a:p>
            <a:pPr marL="171450" lvl="0" indent="-171450">
              <a:spcBef>
                <a:spcPts val="0"/>
              </a:spcBef>
              <a:spcAft>
                <a:spcPts val="0"/>
              </a:spcAft>
              <a:buFont typeface="Arial" pitchFamily="34" charset="0"/>
              <a:buChar char="•"/>
            </a:pPr>
            <a:r>
              <a:rPr lang="en-GB" sz="1100" u="sng" dirty="0" smtClean="0">
                <a:hlinkClick r:id="rId8"/>
              </a:rPr>
              <a:t>London </a:t>
            </a:r>
            <a:r>
              <a:rPr lang="en-GB" sz="1100" u="sng" dirty="0">
                <a:hlinkClick r:id="rId8"/>
              </a:rPr>
              <a:t>Acute Care Standards for CYP</a:t>
            </a:r>
            <a:r>
              <a:rPr lang="en-GB" sz="1100" dirty="0"/>
              <a:t> cannot be met without sufficient staff numbers being in place. </a:t>
            </a:r>
            <a:r>
              <a:rPr lang="en-GB" sz="1100" dirty="0" smtClean="0"/>
              <a:t>E.g. not </a:t>
            </a:r>
            <a:r>
              <a:rPr lang="en-GB" sz="1100" dirty="0"/>
              <a:t>all trusts met Standard 40, which requires that a consultant paediatrician be present and readily available in the hospital to cover extended day working (up until 10pm), seven days a week. </a:t>
            </a:r>
            <a:endParaRPr lang="en-GB" sz="1100" dirty="0" smtClean="0"/>
          </a:p>
          <a:p>
            <a:pPr marL="171450" lvl="0" indent="-171450">
              <a:spcBef>
                <a:spcPts val="0"/>
              </a:spcBef>
              <a:spcAft>
                <a:spcPts val="0"/>
              </a:spcAft>
              <a:buFont typeface="Arial" pitchFamily="34" charset="0"/>
              <a:buChar char="•"/>
            </a:pPr>
            <a:endParaRPr lang="en-GB" sz="1100" dirty="0" smtClean="0"/>
          </a:p>
          <a:p>
            <a:pPr marL="171450" lvl="0" indent="-171450">
              <a:spcBef>
                <a:spcPts val="0"/>
              </a:spcBef>
              <a:spcAft>
                <a:spcPts val="0"/>
              </a:spcAft>
              <a:buFont typeface="Arial" pitchFamily="34" charset="0"/>
              <a:buChar char="•"/>
            </a:pPr>
            <a:r>
              <a:rPr lang="en-GB" sz="1100" dirty="0" smtClean="0"/>
              <a:t>The </a:t>
            </a:r>
            <a:r>
              <a:rPr lang="en-GB" sz="1100" u="sng" dirty="0">
                <a:hlinkClick r:id="rId9"/>
              </a:rPr>
              <a:t>Capital Nurse Programme</a:t>
            </a:r>
            <a:r>
              <a:rPr lang="en-GB" sz="1100" dirty="0"/>
              <a:t> seeks to secure a sustainable nursing workforce for London. P</a:t>
            </a:r>
            <a:r>
              <a:rPr lang="en-GB" sz="1100" dirty="0" smtClean="0"/>
              <a:t>aediatric </a:t>
            </a:r>
            <a:r>
              <a:rPr lang="en-GB" sz="1100" dirty="0"/>
              <a:t>skills of these nurses could be increased. </a:t>
            </a:r>
            <a:r>
              <a:rPr lang="en-GB" sz="1100" dirty="0" smtClean="0"/>
              <a:t>e.g., </a:t>
            </a:r>
            <a:r>
              <a:rPr lang="en-GB" sz="1100" dirty="0"/>
              <a:t>Barts Health NHS Trust has been running a </a:t>
            </a:r>
            <a:r>
              <a:rPr lang="en-GB" sz="1100" i="1" dirty="0"/>
              <a:t>Managing the Sick Child </a:t>
            </a:r>
            <a:r>
              <a:rPr lang="en-GB" sz="1100" dirty="0"/>
              <a:t>course for adult nurses since February 2017. </a:t>
            </a:r>
          </a:p>
          <a:p>
            <a:pPr marL="171450" lvl="0" indent="-171450">
              <a:spcBef>
                <a:spcPts val="0"/>
              </a:spcBef>
              <a:spcAft>
                <a:spcPts val="0"/>
              </a:spcAft>
              <a:buFont typeface="Arial" pitchFamily="34" charset="0"/>
              <a:buChar char="•"/>
            </a:pPr>
            <a:r>
              <a:rPr lang="en-GB" sz="1100" dirty="0" smtClean="0"/>
              <a:t>Greater use of </a:t>
            </a:r>
            <a:r>
              <a:rPr lang="en-GB" sz="1100" b="1" dirty="0" smtClean="0"/>
              <a:t>paediatric </a:t>
            </a:r>
            <a:r>
              <a:rPr lang="en-GB" sz="1100" b="1" dirty="0"/>
              <a:t>advanced nurse practitioners</a:t>
            </a:r>
            <a:r>
              <a:rPr lang="en-GB" sz="1100" dirty="0"/>
              <a:t> </a:t>
            </a:r>
            <a:r>
              <a:rPr lang="en-GB" sz="1100" dirty="0" smtClean="0"/>
              <a:t>and </a:t>
            </a:r>
            <a:r>
              <a:rPr lang="en-GB" sz="1100" dirty="0"/>
              <a:t>clinicians’ assistants. PANPs could bring a wealth of knowledge and experience to paediatric services; it was noted how effective they had been in neonatal services. </a:t>
            </a:r>
            <a:endParaRPr lang="en-GB" sz="1100" dirty="0" smtClean="0"/>
          </a:p>
          <a:p>
            <a:pPr marL="171450" lvl="0" indent="-171450">
              <a:spcBef>
                <a:spcPts val="0"/>
              </a:spcBef>
              <a:spcAft>
                <a:spcPts val="0"/>
              </a:spcAft>
              <a:buFont typeface="Arial" pitchFamily="34" charset="0"/>
              <a:buChar char="•"/>
            </a:pPr>
            <a:endParaRPr lang="en-GB" sz="1100" dirty="0"/>
          </a:p>
          <a:p>
            <a:pPr marL="171450" indent="-171450">
              <a:spcBef>
                <a:spcPts val="0"/>
              </a:spcBef>
              <a:spcAft>
                <a:spcPts val="0"/>
              </a:spcAft>
              <a:buFont typeface="Arial" pitchFamily="34" charset="0"/>
              <a:buChar char="•"/>
            </a:pPr>
            <a:r>
              <a:rPr lang="en-GB" sz="1100" b="1" dirty="0"/>
              <a:t>Pharmacists </a:t>
            </a:r>
            <a:r>
              <a:rPr lang="en-GB" sz="1100" dirty="0"/>
              <a:t>are a vital element of the primary and community care NHS team. Working more closely with pharmacists has significant potential to improve the care and management of children and young people with long term health needs, and reflects </a:t>
            </a:r>
            <a:r>
              <a:rPr lang="en-GB" sz="1100" u="sng" dirty="0">
                <a:hlinkClick r:id="rId10"/>
              </a:rPr>
              <a:t>NICE guidelines </a:t>
            </a:r>
            <a:r>
              <a:rPr lang="en-GB" sz="1100" dirty="0"/>
              <a:t>on community pharmacies promoting health and wellbeing. </a:t>
            </a:r>
            <a:endParaRPr lang="en-GB" sz="1100" dirty="0" smtClean="0"/>
          </a:p>
          <a:p>
            <a:pPr marL="171450" indent="-171450">
              <a:spcBef>
                <a:spcPts val="0"/>
              </a:spcBef>
              <a:spcAft>
                <a:spcPts val="0"/>
              </a:spcAft>
              <a:buFont typeface="Arial" pitchFamily="34" charset="0"/>
              <a:buChar char="•"/>
            </a:pPr>
            <a:endParaRPr lang="en-GB" sz="1100" dirty="0" smtClean="0"/>
          </a:p>
          <a:p>
            <a:pPr marL="171450" indent="-171450">
              <a:spcBef>
                <a:spcPts val="0"/>
              </a:spcBef>
              <a:spcAft>
                <a:spcPts val="0"/>
              </a:spcAft>
              <a:buFont typeface="Arial" pitchFamily="34" charset="0"/>
              <a:buChar char="•"/>
            </a:pPr>
            <a:r>
              <a:rPr lang="en-GB" sz="1100" dirty="0" smtClean="0"/>
              <a:t>Work </a:t>
            </a:r>
            <a:r>
              <a:rPr lang="en-GB" sz="1100" dirty="0"/>
              <a:t>is being done to </a:t>
            </a:r>
            <a:r>
              <a:rPr lang="en-GB" sz="1100" b="1" dirty="0"/>
              <a:t>break down barriers between secondary and community </a:t>
            </a:r>
            <a:r>
              <a:rPr lang="en-GB" sz="1100" dirty="0"/>
              <a:t>care but the funding flows often hamper this aim. Integrated care organisations are well placed to lead the way; </a:t>
            </a:r>
            <a:endParaRPr lang="en-GB" sz="1100" dirty="0" smtClean="0"/>
          </a:p>
          <a:p>
            <a:pPr marL="171450" indent="-171450">
              <a:spcBef>
                <a:spcPts val="0"/>
              </a:spcBef>
              <a:spcAft>
                <a:spcPts val="0"/>
              </a:spcAft>
              <a:buFont typeface="Arial" pitchFamily="34" charset="0"/>
              <a:buChar char="•"/>
            </a:pPr>
            <a:endParaRPr lang="en-GB" sz="1100" dirty="0" smtClean="0"/>
          </a:p>
          <a:p>
            <a:pPr marL="171450" indent="-171450">
              <a:spcBef>
                <a:spcPts val="0"/>
              </a:spcBef>
              <a:spcAft>
                <a:spcPts val="0"/>
              </a:spcAft>
              <a:buFont typeface="Arial" pitchFamily="34" charset="0"/>
              <a:buChar char="•"/>
            </a:pPr>
            <a:r>
              <a:rPr lang="en-GB" sz="1100" dirty="0" smtClean="0"/>
              <a:t>Closer </a:t>
            </a:r>
            <a:r>
              <a:rPr lang="en-GB" sz="1100" dirty="0"/>
              <a:t>working relationships between and across organisations and the development of new job roles will be important to ensure better outcomes for CYP across </a:t>
            </a:r>
            <a:r>
              <a:rPr lang="en-GB" sz="1100" dirty="0" smtClean="0"/>
              <a:t>London</a:t>
            </a:r>
            <a:endParaRPr lang="en-GB" sz="1100" dirty="0"/>
          </a:p>
        </p:txBody>
      </p:sp>
    </p:spTree>
    <p:extLst>
      <p:ext uri="{BB962C8B-B14F-4D97-AF65-F5344CB8AC3E}">
        <p14:creationId xmlns:p14="http://schemas.microsoft.com/office/powerpoint/2010/main" val="2790604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b="1" dirty="0" smtClean="0"/>
              <a:t>Integrated </a:t>
            </a:r>
            <a:r>
              <a:rPr lang="en-GB" b="1" dirty="0"/>
              <a:t>Commissioning</a:t>
            </a:r>
            <a:br>
              <a:rPr lang="en-GB" b="1"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21</a:t>
            </a:fld>
            <a:endParaRPr lang="en-GB" dirty="0"/>
          </a:p>
        </p:txBody>
      </p:sp>
      <p:sp>
        <p:nvSpPr>
          <p:cNvPr id="5" name="Content Placeholder 4"/>
          <p:cNvSpPr>
            <a:spLocks noGrp="1"/>
          </p:cNvSpPr>
          <p:nvPr>
            <p:ph sz="quarter" idx="15"/>
          </p:nvPr>
        </p:nvSpPr>
        <p:spPr>
          <a:xfrm>
            <a:off x="251520" y="764704"/>
            <a:ext cx="8642350" cy="5976069"/>
          </a:xfrm>
        </p:spPr>
        <p:txBody>
          <a:bodyPr>
            <a:normAutofit fontScale="70000" lnSpcReduction="20000"/>
          </a:bodyPr>
          <a:lstStyle/>
          <a:p>
            <a:r>
              <a:rPr lang="en-GB" sz="2300" b="1" dirty="0" smtClean="0"/>
              <a:t>Cohesive </a:t>
            </a:r>
            <a:r>
              <a:rPr lang="en-GB" sz="2300" b="1" dirty="0"/>
              <a:t>commissioning of children’s health and wellbeing services </a:t>
            </a:r>
            <a:r>
              <a:rPr lang="en-GB" sz="2300" dirty="0"/>
              <a:t>can be challenging due to the split nature of funding across public health, local authority, CCGs and NHS England.  Improvements in services can only be made through organisations working collaboratively looking at the need of their populations. The NHS Long Term Plan may begin to unlock </a:t>
            </a:r>
            <a:r>
              <a:rPr lang="en-GB" sz="2300" dirty="0" smtClean="0"/>
              <a:t>opportunities</a:t>
            </a:r>
            <a:endParaRPr lang="en-GB" sz="2300" dirty="0"/>
          </a:p>
          <a:p>
            <a:r>
              <a:rPr lang="en-GB" sz="2300" dirty="0"/>
              <a:t>The future will require</a:t>
            </a:r>
          </a:p>
          <a:p>
            <a:pPr marL="285750" lvl="0" indent="-285750">
              <a:buFont typeface="Arial" pitchFamily="34" charset="0"/>
              <a:buChar char="•"/>
            </a:pPr>
            <a:r>
              <a:rPr lang="en-GB" sz="2300" dirty="0"/>
              <a:t>development of clear information and consistent standardised pathways enabling CYP to access the right care at the right time in the right place and support for the management of long term conditions</a:t>
            </a:r>
          </a:p>
          <a:p>
            <a:pPr marL="285750" lvl="0" indent="-285750">
              <a:buFont typeface="Arial" pitchFamily="34" charset="0"/>
              <a:buChar char="•"/>
            </a:pPr>
            <a:r>
              <a:rPr lang="en-GB" sz="2300" dirty="0"/>
              <a:t>greater focus on prevention to support CYP families to live healthier lives </a:t>
            </a:r>
          </a:p>
          <a:p>
            <a:pPr marL="285750" lvl="0" indent="-285750">
              <a:buFont typeface="Arial" pitchFamily="34" charset="0"/>
              <a:buChar char="•"/>
            </a:pPr>
            <a:r>
              <a:rPr lang="en-GB" sz="2300" dirty="0"/>
              <a:t>joint working between health and social care integrating our scarce resources wisely </a:t>
            </a:r>
          </a:p>
          <a:p>
            <a:pPr marL="285750" lvl="0" indent="-285750">
              <a:buFont typeface="Arial" pitchFamily="34" charset="0"/>
              <a:buChar char="•"/>
            </a:pPr>
            <a:r>
              <a:rPr lang="en-GB" sz="2300" dirty="0"/>
              <a:t>commissioning community and voluntary sector organisations to help provide support</a:t>
            </a:r>
          </a:p>
          <a:p>
            <a:pPr marL="285750" lvl="0" indent="-285750">
              <a:buFont typeface="Arial" pitchFamily="34" charset="0"/>
              <a:buChar char="•"/>
            </a:pPr>
            <a:r>
              <a:rPr lang="en-GB" sz="2300" dirty="0"/>
              <a:t>all elements of the system working together to support good health and well being</a:t>
            </a:r>
          </a:p>
          <a:p>
            <a:pPr marL="285750" lvl="0" indent="-285750">
              <a:buFont typeface="Arial" pitchFamily="34" charset="0"/>
              <a:buChar char="•"/>
            </a:pPr>
            <a:r>
              <a:rPr lang="en-GB" sz="2300" dirty="0"/>
              <a:t>maximise potential for universal services so can identify problems and take action earlier</a:t>
            </a:r>
          </a:p>
          <a:p>
            <a:pPr marL="285750" lvl="0" indent="-285750">
              <a:buFont typeface="Arial" pitchFamily="34" charset="0"/>
              <a:buChar char="•"/>
            </a:pPr>
            <a:r>
              <a:rPr lang="en-GB" sz="2300" dirty="0"/>
              <a:t>greater use of technology should be used more widely</a:t>
            </a:r>
          </a:p>
          <a:p>
            <a:pPr marL="285750" lvl="0" indent="-285750">
              <a:buFont typeface="Arial" pitchFamily="34" charset="0"/>
              <a:buChar char="•"/>
            </a:pPr>
            <a:r>
              <a:rPr lang="en-GB" sz="2300" dirty="0"/>
              <a:t>collaborating with all partners to increase efficiency and effectiveness</a:t>
            </a:r>
          </a:p>
          <a:p>
            <a:pPr marL="285750" lvl="0" indent="-285750">
              <a:buFont typeface="Arial" pitchFamily="34" charset="0"/>
              <a:buChar char="•"/>
            </a:pPr>
            <a:r>
              <a:rPr lang="en-GB" sz="2300" dirty="0"/>
              <a:t>development of more integrated person centered co-ordinated and proactive care</a:t>
            </a:r>
          </a:p>
          <a:p>
            <a:pPr marL="285750" lvl="0" indent="-285750">
              <a:buFont typeface="Arial" pitchFamily="34" charset="0"/>
              <a:buChar char="•"/>
            </a:pPr>
            <a:r>
              <a:rPr lang="en-GB" sz="2300" dirty="0"/>
              <a:t>provision of more joined up care closer to home through strong primary care networks</a:t>
            </a:r>
          </a:p>
          <a:p>
            <a:pPr marL="285750" lvl="0" indent="-285750">
              <a:buFont typeface="Arial" pitchFamily="34" charset="0"/>
              <a:buChar char="•"/>
            </a:pPr>
            <a:r>
              <a:rPr lang="en-GB" sz="2300" dirty="0"/>
              <a:t>provision of support to CYP as they move to adult </a:t>
            </a:r>
            <a:r>
              <a:rPr lang="en-GB" sz="2300" dirty="0" smtClean="0"/>
              <a:t>services</a:t>
            </a:r>
            <a:endParaRPr lang="en-GB" sz="2300" dirty="0"/>
          </a:p>
        </p:txBody>
      </p:sp>
    </p:spTree>
    <p:extLst>
      <p:ext uri="{BB962C8B-B14F-4D97-AF65-F5344CB8AC3E}">
        <p14:creationId xmlns:p14="http://schemas.microsoft.com/office/powerpoint/2010/main" val="3205081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22</a:t>
            </a:fld>
            <a:endParaRPr lang="en-GB" dirty="0"/>
          </a:p>
        </p:txBody>
      </p:sp>
      <p:sp>
        <p:nvSpPr>
          <p:cNvPr id="5" name="Content Placeholder 4"/>
          <p:cNvSpPr>
            <a:spLocks noGrp="1"/>
          </p:cNvSpPr>
          <p:nvPr>
            <p:ph sz="quarter" idx="15"/>
          </p:nvPr>
        </p:nvSpPr>
        <p:spPr/>
        <p:txBody>
          <a:bodyPr/>
          <a:lstStyle/>
          <a:p>
            <a:r>
              <a:rPr lang="en-GB" dirty="0" smtClean="0"/>
              <a:t>Future services need to be </a:t>
            </a:r>
            <a:r>
              <a:rPr lang="en-GB" b="1" dirty="0" smtClean="0"/>
              <a:t>designed and coproduced </a:t>
            </a:r>
            <a:r>
              <a:rPr lang="en-GB" b="1" dirty="0"/>
              <a:t>around </a:t>
            </a:r>
            <a:r>
              <a:rPr lang="en-GB" b="1" dirty="0" smtClean="0"/>
              <a:t>needs of CYP and their families</a:t>
            </a:r>
          </a:p>
          <a:p>
            <a:r>
              <a:rPr lang="en-GB" dirty="0"/>
              <a:t>K</a:t>
            </a:r>
            <a:r>
              <a:rPr lang="en-GB" dirty="0" smtClean="0"/>
              <a:t>ey partnership issues such </a:t>
            </a:r>
            <a:r>
              <a:rPr lang="en-GB" dirty="0"/>
              <a:t>as poor housing, air quality </a:t>
            </a:r>
            <a:r>
              <a:rPr lang="en-GB" dirty="0" smtClean="0"/>
              <a:t>early help and </a:t>
            </a:r>
            <a:r>
              <a:rPr lang="en-GB" dirty="0"/>
              <a:t>schools </a:t>
            </a:r>
            <a:r>
              <a:rPr lang="en-GB" dirty="0" smtClean="0"/>
              <a:t>to be worked through with </a:t>
            </a:r>
            <a:r>
              <a:rPr lang="en-GB" dirty="0"/>
              <a:t>GLA and local </a:t>
            </a:r>
            <a:r>
              <a:rPr lang="en-GB" dirty="0" smtClean="0"/>
              <a:t>authorities</a:t>
            </a:r>
          </a:p>
          <a:p>
            <a:r>
              <a:rPr lang="en-GB" dirty="0"/>
              <a:t>C</a:t>
            </a:r>
            <a:r>
              <a:rPr lang="en-GB" dirty="0" smtClean="0"/>
              <a:t>omplex </a:t>
            </a:r>
            <a:r>
              <a:rPr lang="en-GB" dirty="0"/>
              <a:t>and </a:t>
            </a:r>
            <a:r>
              <a:rPr lang="en-GB" dirty="0" smtClean="0"/>
              <a:t>fragmented provider landscape, </a:t>
            </a:r>
            <a:r>
              <a:rPr lang="en-GB" dirty="0"/>
              <a:t>with real pressures around staffing and workforce.  Innovations led by HEE working with providers will be key to ensuring paediatric services are sustainable and responsive to population needs</a:t>
            </a:r>
            <a:r>
              <a:rPr lang="en-GB" dirty="0" smtClean="0"/>
              <a:t>.</a:t>
            </a:r>
          </a:p>
          <a:p>
            <a:r>
              <a:rPr lang="en-GB" dirty="0"/>
              <a:t>Maximising resources may mean there needs to be </a:t>
            </a:r>
            <a:r>
              <a:rPr lang="en-GB" b="1" dirty="0"/>
              <a:t>greater collaboration and </a:t>
            </a:r>
            <a:r>
              <a:rPr lang="en-GB" b="1" dirty="0" smtClean="0"/>
              <a:t>pooling </a:t>
            </a:r>
            <a:r>
              <a:rPr lang="en-GB" b="1" dirty="0"/>
              <a:t>resources both financial and human</a:t>
            </a:r>
            <a:r>
              <a:rPr lang="en-GB" dirty="0"/>
              <a:t> bringing community, primary, secondary, tertiary care, public health, voluntary sector and commissioners together to reduce the variation</a:t>
            </a:r>
          </a:p>
          <a:p>
            <a:r>
              <a:rPr lang="en-GB" b="1" dirty="0" smtClean="0"/>
              <a:t>Harnessing </a:t>
            </a:r>
            <a:r>
              <a:rPr lang="en-GB" b="1" dirty="0"/>
              <a:t>the skills and leadership from across the city to improve the quality and optimise health outcomes</a:t>
            </a:r>
            <a:r>
              <a:rPr lang="en-GB" dirty="0"/>
              <a:t> for children and young people will be key.  </a:t>
            </a:r>
            <a:endParaRPr lang="en-GB" dirty="0" smtClean="0"/>
          </a:p>
          <a:p>
            <a:r>
              <a:rPr lang="en-GB" dirty="0" smtClean="0"/>
              <a:t>The </a:t>
            </a:r>
            <a:r>
              <a:rPr lang="en-GB" dirty="0"/>
              <a:t>new Integrated Care Systems have the opportunity to improve health services for children and young people across the capital to become the best in the world.  </a:t>
            </a:r>
          </a:p>
        </p:txBody>
      </p:sp>
    </p:spTree>
    <p:extLst>
      <p:ext uri="{BB962C8B-B14F-4D97-AF65-F5344CB8AC3E}">
        <p14:creationId xmlns:p14="http://schemas.microsoft.com/office/powerpoint/2010/main" val="378741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Why do we need to change?</a:t>
            </a:r>
            <a:endParaRPr lang="en-GB" dirty="0"/>
          </a:p>
        </p:txBody>
      </p:sp>
      <p:sp>
        <p:nvSpPr>
          <p:cNvPr id="3" name="Slide Number Placeholder 2"/>
          <p:cNvSpPr>
            <a:spLocks noGrp="1"/>
          </p:cNvSpPr>
          <p:nvPr>
            <p:ph type="sldNum" sz="quarter" idx="11"/>
          </p:nvPr>
        </p:nvSpPr>
        <p:spPr/>
        <p:txBody>
          <a:bodyPr/>
          <a:lstStyle/>
          <a:p>
            <a:fld id="{8FC524A1-7B6A-464D-B8BC-8FE2E057339E}" type="slidenum">
              <a:rPr lang="en-GB" smtClean="0"/>
              <a:pPr/>
              <a:t>3</a:t>
            </a:fld>
            <a:endParaRPr lang="en-GB" dirty="0"/>
          </a:p>
        </p:txBody>
      </p:sp>
    </p:spTree>
    <p:extLst>
      <p:ext uri="{BB962C8B-B14F-4D97-AF65-F5344CB8AC3E}">
        <p14:creationId xmlns:p14="http://schemas.microsoft.com/office/powerpoint/2010/main" val="3942243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lstStyle/>
          <a:p>
            <a:r>
              <a:rPr lang="en-GB" dirty="0" smtClean="0"/>
              <a:t>Future model of care for children and young peope</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4</a:t>
            </a:fld>
            <a:endParaRPr lang="en-GB" dirty="0"/>
          </a:p>
        </p:txBody>
      </p:sp>
      <p:sp>
        <p:nvSpPr>
          <p:cNvPr id="5" name="Content Placeholder 4"/>
          <p:cNvSpPr>
            <a:spLocks noGrp="1"/>
          </p:cNvSpPr>
          <p:nvPr>
            <p:ph sz="quarter" idx="15"/>
          </p:nvPr>
        </p:nvSpPr>
        <p:spPr>
          <a:xfrm>
            <a:off x="250825" y="908720"/>
            <a:ext cx="8642350" cy="5688632"/>
          </a:xfrm>
        </p:spPr>
        <p:txBody>
          <a:bodyPr>
            <a:normAutofit fontScale="92500" lnSpcReduction="20000"/>
          </a:bodyPr>
          <a:lstStyle/>
          <a:p>
            <a:pPr marL="285750" lvl="0" indent="-285750">
              <a:buFont typeface="Arial" pitchFamily="34" charset="0"/>
              <a:buChar char="•"/>
            </a:pPr>
            <a:r>
              <a:rPr lang="en-GB" dirty="0" smtClean="0">
                <a:solidFill>
                  <a:schemeClr val="accent5">
                    <a:lumMod val="75000"/>
                  </a:schemeClr>
                </a:solidFill>
              </a:rPr>
              <a:t>Promotion of a health promoting </a:t>
            </a:r>
            <a:r>
              <a:rPr lang="en-GB" b="1" dirty="0" smtClean="0">
                <a:solidFill>
                  <a:schemeClr val="accent5">
                    <a:lumMod val="75000"/>
                  </a:schemeClr>
                </a:solidFill>
              </a:rPr>
              <a:t>child friendly city</a:t>
            </a:r>
          </a:p>
          <a:p>
            <a:pPr marL="285750" lvl="0" indent="-285750">
              <a:buFont typeface="Arial" pitchFamily="34" charset="0"/>
              <a:buChar char="•"/>
            </a:pPr>
            <a:r>
              <a:rPr lang="en-GB" dirty="0" smtClean="0">
                <a:solidFill>
                  <a:schemeClr val="accent5">
                    <a:lumMod val="75000"/>
                  </a:schemeClr>
                </a:solidFill>
              </a:rPr>
              <a:t>Ensures </a:t>
            </a:r>
            <a:r>
              <a:rPr lang="en-GB" dirty="0">
                <a:solidFill>
                  <a:schemeClr val="accent5">
                    <a:lumMod val="75000"/>
                  </a:schemeClr>
                </a:solidFill>
              </a:rPr>
              <a:t>children and young people are seen as </a:t>
            </a:r>
            <a:r>
              <a:rPr lang="en-GB" b="1" dirty="0">
                <a:solidFill>
                  <a:schemeClr val="accent5">
                    <a:lumMod val="75000"/>
                  </a:schemeClr>
                </a:solidFill>
              </a:rPr>
              <a:t>an integrated service </a:t>
            </a:r>
            <a:r>
              <a:rPr lang="en-GB" dirty="0">
                <a:solidFill>
                  <a:schemeClr val="accent5">
                    <a:lumMod val="75000"/>
                  </a:schemeClr>
                </a:solidFill>
              </a:rPr>
              <a:t>with no gaps, which is </a:t>
            </a:r>
            <a:r>
              <a:rPr lang="en-GB" b="1" dirty="0">
                <a:solidFill>
                  <a:schemeClr val="accent5">
                    <a:lumMod val="75000"/>
                  </a:schemeClr>
                </a:solidFill>
              </a:rPr>
              <a:t>provided close to where the users are living or learning </a:t>
            </a:r>
            <a:r>
              <a:rPr lang="en-GB" dirty="0">
                <a:solidFill>
                  <a:schemeClr val="accent5">
                    <a:lumMod val="75000"/>
                  </a:schemeClr>
                </a:solidFill>
              </a:rPr>
              <a:t>and has streamlined access</a:t>
            </a:r>
          </a:p>
          <a:p>
            <a:pPr marL="285750" lvl="0" indent="-285750">
              <a:buFont typeface="Arial" pitchFamily="34" charset="0"/>
              <a:buChar char="•"/>
            </a:pPr>
            <a:r>
              <a:rPr lang="en-GB" dirty="0">
                <a:solidFill>
                  <a:schemeClr val="accent5">
                    <a:lumMod val="75000"/>
                  </a:schemeClr>
                </a:solidFill>
              </a:rPr>
              <a:t>Ensures that service provision is </a:t>
            </a:r>
            <a:r>
              <a:rPr lang="en-GB" b="1" dirty="0">
                <a:solidFill>
                  <a:schemeClr val="accent5">
                    <a:lumMod val="75000"/>
                  </a:schemeClr>
                </a:solidFill>
              </a:rPr>
              <a:t>consistent and accessible </a:t>
            </a:r>
            <a:r>
              <a:rPr lang="en-GB" dirty="0">
                <a:solidFill>
                  <a:schemeClr val="accent5">
                    <a:lumMod val="75000"/>
                  </a:schemeClr>
                </a:solidFill>
              </a:rPr>
              <a:t>across the CCG / </a:t>
            </a:r>
            <a:r>
              <a:rPr lang="en-GB" dirty="0" smtClean="0">
                <a:solidFill>
                  <a:schemeClr val="accent5">
                    <a:lumMod val="75000"/>
                  </a:schemeClr>
                </a:solidFill>
              </a:rPr>
              <a:t>ICS/ local </a:t>
            </a:r>
            <a:r>
              <a:rPr lang="en-GB" dirty="0">
                <a:solidFill>
                  <a:schemeClr val="accent5">
                    <a:lumMod val="75000"/>
                  </a:schemeClr>
                </a:solidFill>
              </a:rPr>
              <a:t>authority area, while still </a:t>
            </a:r>
            <a:r>
              <a:rPr lang="en-GB" b="1" dirty="0">
                <a:solidFill>
                  <a:schemeClr val="accent5">
                    <a:lumMod val="75000"/>
                  </a:schemeClr>
                </a:solidFill>
              </a:rPr>
              <a:t>allowing flexibility </a:t>
            </a:r>
            <a:r>
              <a:rPr lang="en-GB" dirty="0">
                <a:solidFill>
                  <a:schemeClr val="accent5">
                    <a:lumMod val="75000"/>
                  </a:schemeClr>
                </a:solidFill>
              </a:rPr>
              <a:t>to meet need at community neighbourhood area and primary care </a:t>
            </a:r>
            <a:r>
              <a:rPr lang="en-GB" dirty="0" smtClean="0">
                <a:solidFill>
                  <a:schemeClr val="accent5">
                    <a:lumMod val="75000"/>
                  </a:schemeClr>
                </a:solidFill>
              </a:rPr>
              <a:t>network </a:t>
            </a:r>
            <a:r>
              <a:rPr lang="en-GB" dirty="0">
                <a:solidFill>
                  <a:schemeClr val="accent5">
                    <a:lumMod val="75000"/>
                  </a:schemeClr>
                </a:solidFill>
              </a:rPr>
              <a:t>level</a:t>
            </a:r>
          </a:p>
          <a:p>
            <a:pPr marL="285750" lvl="0" indent="-285750">
              <a:buFont typeface="Arial" pitchFamily="34" charset="0"/>
              <a:buChar char="•"/>
            </a:pPr>
            <a:r>
              <a:rPr lang="en-GB" dirty="0">
                <a:solidFill>
                  <a:schemeClr val="accent5">
                    <a:lumMod val="75000"/>
                  </a:schemeClr>
                </a:solidFill>
              </a:rPr>
              <a:t>Ensures children and young people are </a:t>
            </a:r>
            <a:r>
              <a:rPr lang="en-GB" b="1" dirty="0">
                <a:solidFill>
                  <a:schemeClr val="accent5">
                    <a:lumMod val="75000"/>
                  </a:schemeClr>
                </a:solidFill>
              </a:rPr>
              <a:t>safeguarded</a:t>
            </a:r>
            <a:r>
              <a:rPr lang="en-GB" dirty="0">
                <a:solidFill>
                  <a:schemeClr val="accent5">
                    <a:lumMod val="75000"/>
                  </a:schemeClr>
                </a:solidFill>
              </a:rPr>
              <a:t>, including early identification and co-ordinated support of emerging need </a:t>
            </a:r>
          </a:p>
          <a:p>
            <a:pPr marL="285750" lvl="0" indent="-285750">
              <a:buFont typeface="Arial" pitchFamily="34" charset="0"/>
              <a:buChar char="•"/>
            </a:pPr>
            <a:r>
              <a:rPr lang="en-GB" dirty="0">
                <a:solidFill>
                  <a:schemeClr val="accent5">
                    <a:lumMod val="75000"/>
                  </a:schemeClr>
                </a:solidFill>
              </a:rPr>
              <a:t>Emphasises </a:t>
            </a:r>
            <a:r>
              <a:rPr lang="en-GB" b="1" dirty="0">
                <a:solidFill>
                  <a:schemeClr val="accent5">
                    <a:lumMod val="75000"/>
                  </a:schemeClr>
                </a:solidFill>
              </a:rPr>
              <a:t>early help </a:t>
            </a:r>
            <a:r>
              <a:rPr lang="en-GB" dirty="0">
                <a:solidFill>
                  <a:schemeClr val="accent5">
                    <a:lumMod val="75000"/>
                  </a:schemeClr>
                </a:solidFill>
              </a:rPr>
              <a:t>to reduce the need for children and young people to access intensive or statutory services</a:t>
            </a:r>
          </a:p>
          <a:p>
            <a:pPr marL="285750" lvl="0" indent="-285750">
              <a:buFont typeface="Arial" pitchFamily="34" charset="0"/>
              <a:buChar char="•"/>
            </a:pPr>
            <a:r>
              <a:rPr lang="en-GB" dirty="0">
                <a:solidFill>
                  <a:schemeClr val="accent5">
                    <a:lumMod val="75000"/>
                  </a:schemeClr>
                </a:solidFill>
              </a:rPr>
              <a:t>Develops </a:t>
            </a:r>
            <a:r>
              <a:rPr lang="en-GB" b="1" dirty="0">
                <a:solidFill>
                  <a:schemeClr val="accent5">
                    <a:lumMod val="75000"/>
                  </a:schemeClr>
                </a:solidFill>
              </a:rPr>
              <a:t>close working relationships and integration </a:t>
            </a:r>
            <a:r>
              <a:rPr lang="en-GB" dirty="0">
                <a:solidFill>
                  <a:schemeClr val="accent5">
                    <a:lumMod val="75000"/>
                  </a:schemeClr>
                </a:solidFill>
              </a:rPr>
              <a:t>with social care, education and other health partners as paramount to creating a seamless service </a:t>
            </a:r>
          </a:p>
          <a:p>
            <a:pPr marL="285750" lvl="0" indent="-285750">
              <a:buFont typeface="Arial" pitchFamily="34" charset="0"/>
              <a:buChar char="•"/>
            </a:pPr>
            <a:r>
              <a:rPr lang="en-GB" dirty="0">
                <a:solidFill>
                  <a:schemeClr val="accent5">
                    <a:lumMod val="75000"/>
                  </a:schemeClr>
                </a:solidFill>
              </a:rPr>
              <a:t>Supports children and young people to be able to </a:t>
            </a:r>
            <a:r>
              <a:rPr lang="en-GB" b="1" dirty="0">
                <a:solidFill>
                  <a:schemeClr val="accent5">
                    <a:lumMod val="75000"/>
                  </a:schemeClr>
                </a:solidFill>
              </a:rPr>
              <a:t>self-care</a:t>
            </a:r>
            <a:r>
              <a:rPr lang="en-GB" dirty="0">
                <a:solidFill>
                  <a:schemeClr val="accent5">
                    <a:lumMod val="75000"/>
                  </a:schemeClr>
                </a:solidFill>
              </a:rPr>
              <a:t> where possible and appropriate</a:t>
            </a:r>
          </a:p>
          <a:p>
            <a:pPr marL="285750" lvl="0" indent="-285750">
              <a:buFont typeface="Arial" pitchFamily="34" charset="0"/>
              <a:buChar char="•"/>
            </a:pPr>
            <a:r>
              <a:rPr lang="en-GB" dirty="0">
                <a:solidFill>
                  <a:schemeClr val="accent5">
                    <a:lumMod val="75000"/>
                  </a:schemeClr>
                </a:solidFill>
              </a:rPr>
              <a:t>Develops a </a:t>
            </a:r>
            <a:r>
              <a:rPr lang="en-GB" b="1" dirty="0">
                <a:solidFill>
                  <a:schemeClr val="accent5">
                    <a:lumMod val="75000"/>
                  </a:schemeClr>
                </a:solidFill>
              </a:rPr>
              <a:t>fully integrated information technology system </a:t>
            </a:r>
            <a:r>
              <a:rPr lang="en-GB" dirty="0">
                <a:solidFill>
                  <a:schemeClr val="accent5">
                    <a:lumMod val="75000"/>
                  </a:schemeClr>
                </a:solidFill>
              </a:rPr>
              <a:t>that allows the seamless transfer of/access to appropriate clinical and non-clinical information across all services</a:t>
            </a:r>
          </a:p>
          <a:p>
            <a:pPr marL="285750" lvl="0" indent="-285750">
              <a:buFont typeface="Arial" pitchFamily="34" charset="0"/>
              <a:buChar char="•"/>
            </a:pPr>
            <a:r>
              <a:rPr lang="en-GB" dirty="0">
                <a:solidFill>
                  <a:schemeClr val="accent5">
                    <a:lumMod val="75000"/>
                  </a:schemeClr>
                </a:solidFill>
              </a:rPr>
              <a:t>Is able to </a:t>
            </a:r>
            <a:r>
              <a:rPr lang="en-GB" b="1" dirty="0">
                <a:solidFill>
                  <a:schemeClr val="accent5">
                    <a:lumMod val="75000"/>
                  </a:schemeClr>
                </a:solidFill>
              </a:rPr>
              <a:t>deliver efficiencies with no compromise in service quality</a:t>
            </a:r>
          </a:p>
          <a:p>
            <a:pPr algn="ctr"/>
            <a:r>
              <a:rPr lang="en-GB" b="1" dirty="0" smtClean="0">
                <a:solidFill>
                  <a:schemeClr val="accent6"/>
                </a:solidFill>
              </a:rPr>
              <a:t>RESOURCE PACK to help with CYP work available </a:t>
            </a:r>
            <a:r>
              <a:rPr lang="en-GB" b="1" dirty="0" smtClean="0">
                <a:solidFill>
                  <a:schemeClr val="accent6"/>
                </a:solidFill>
                <a:hlinkClick r:id="rId2"/>
              </a:rPr>
              <a:t>here</a:t>
            </a:r>
            <a:r>
              <a:rPr lang="en-GB" b="1" dirty="0" smtClean="0">
                <a:solidFill>
                  <a:schemeClr val="accent6"/>
                </a:solidFill>
              </a:rPr>
              <a:t>  </a:t>
            </a:r>
            <a:endParaRPr lang="en-GB" b="1" dirty="0">
              <a:solidFill>
                <a:schemeClr val="accent6"/>
              </a:solidFill>
            </a:endParaRPr>
          </a:p>
        </p:txBody>
      </p:sp>
    </p:spTree>
    <p:extLst>
      <p:ext uri="{BB962C8B-B14F-4D97-AF65-F5344CB8AC3E}">
        <p14:creationId xmlns:p14="http://schemas.microsoft.com/office/powerpoint/2010/main" val="4144840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Reduction in childhood mortality</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5</a:t>
            </a:fld>
            <a:endParaRPr lang="en-GB" dirty="0"/>
          </a:p>
        </p:txBody>
      </p:sp>
      <p:sp>
        <p:nvSpPr>
          <p:cNvPr id="5" name="Content Placeholder 4"/>
          <p:cNvSpPr>
            <a:spLocks noGrp="1"/>
          </p:cNvSpPr>
          <p:nvPr>
            <p:ph sz="quarter" idx="15"/>
          </p:nvPr>
        </p:nvSpPr>
        <p:spPr>
          <a:xfrm>
            <a:off x="250825" y="692697"/>
            <a:ext cx="8642350" cy="1872207"/>
          </a:xfrm>
        </p:spPr>
        <p:txBody>
          <a:bodyPr>
            <a:normAutofit/>
          </a:bodyPr>
          <a:lstStyle/>
          <a:p>
            <a:r>
              <a:rPr lang="en-GB" sz="1400" b="1" dirty="0" smtClean="0"/>
              <a:t>Issue</a:t>
            </a:r>
          </a:p>
          <a:p>
            <a:r>
              <a:rPr lang="en-GB" sz="1400" dirty="0" smtClean="0"/>
              <a:t>8 boroughs have higher infant mortality than the average for England </a:t>
            </a:r>
          </a:p>
          <a:p>
            <a:r>
              <a:rPr lang="en-GB" sz="1400" dirty="0" smtClean="0"/>
              <a:t>UK childhood mortality is worse than our western counterparts (Viner, Ward and Wolfe 2018, </a:t>
            </a:r>
            <a:r>
              <a:rPr lang="en-GB" sz="1400" dirty="0" smtClean="0">
                <a:solidFill>
                  <a:schemeClr val="tx1"/>
                </a:solidFill>
              </a:rPr>
              <a:t>Nuffield Trust and AYPH, 2019)</a:t>
            </a:r>
          </a:p>
          <a:p>
            <a:r>
              <a:rPr lang="en-GB" sz="1400" dirty="0" smtClean="0"/>
              <a:t>If </a:t>
            </a:r>
            <a:r>
              <a:rPr lang="en-GB" sz="1400" dirty="0"/>
              <a:t>the UK had the same childhood mortality for children aged 0-14 years as Sweden there would be five fewer child deaths every day and about 1,951 fewer child deaths </a:t>
            </a:r>
            <a:r>
              <a:rPr lang="en-GB" sz="1400" dirty="0" smtClean="0"/>
              <a:t>(Wolfe et al, 2013)</a:t>
            </a:r>
            <a:endParaRPr lang="en-GB" sz="14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1025" name="Picture 2" descr="Description: C:\Users\nelsar\AppData\Local\Packages\Microsoft.MicrosoftEdge_8wekyb3d8bbwe\TempState\Downloads\bar-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2571932"/>
            <a:ext cx="4543202" cy="37964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467544" y="6336788"/>
            <a:ext cx="76610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Figure 2 Child mortality for children and young people aged 1-17 years.  Source: PHE Fingertips Child and Maternal health Mortality data</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GB" sz="8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3"/>
              </a:rPr>
              <a:t>https://fingertips.phe.org.uk/profile/child-health-profiles/data#page/1/gid/1938133232/pat/42/par/R3/ati/102/are/E09000002</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18013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inequalities</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6</a:t>
            </a:fld>
            <a:endParaRPr lang="en-GB" dirty="0"/>
          </a:p>
        </p:txBody>
      </p:sp>
      <p:sp>
        <p:nvSpPr>
          <p:cNvPr id="5" name="Content Placeholder 4"/>
          <p:cNvSpPr>
            <a:spLocks noGrp="1"/>
          </p:cNvSpPr>
          <p:nvPr>
            <p:ph sz="quarter" idx="15"/>
          </p:nvPr>
        </p:nvSpPr>
        <p:spPr>
          <a:xfrm>
            <a:off x="323527" y="837977"/>
            <a:ext cx="8424937" cy="4607247"/>
          </a:xfrm>
        </p:spPr>
        <p:txBody>
          <a:bodyPr>
            <a:normAutofit fontScale="92500" lnSpcReduction="20000"/>
          </a:bodyPr>
          <a:lstStyle/>
          <a:p>
            <a:pPr marL="285750" lvl="0" indent="-285750">
              <a:buFont typeface="Arial" pitchFamily="34" charset="0"/>
              <a:buChar char="•"/>
            </a:pPr>
            <a:r>
              <a:rPr lang="en-GB" sz="1600" dirty="0"/>
              <a:t>The most deprived 0-24 year olds were </a:t>
            </a:r>
            <a:r>
              <a:rPr lang="en-GB" sz="1600" b="1" dirty="0"/>
              <a:t>58% more likely to go to A&amp;E</a:t>
            </a:r>
            <a:r>
              <a:rPr lang="en-GB" sz="1600" dirty="0"/>
              <a:t> than the least deprived groups, with the most deprived teenagers experiencing A&amp;E attendance rates that were almost 70% higher than the least </a:t>
            </a:r>
            <a:r>
              <a:rPr lang="en-GB" sz="1600" dirty="0" smtClean="0"/>
              <a:t>deprived (Nuffield Trust, 2017). </a:t>
            </a:r>
            <a:endParaRPr lang="en-GB" sz="1600" dirty="0"/>
          </a:p>
          <a:p>
            <a:pPr marL="285750" lvl="0" indent="-285750">
              <a:buFont typeface="Arial" pitchFamily="34" charset="0"/>
              <a:buChar char="•"/>
            </a:pPr>
            <a:r>
              <a:rPr lang="en-GB" sz="1600" dirty="0"/>
              <a:t>The most deprived groups were </a:t>
            </a:r>
            <a:r>
              <a:rPr lang="en-GB" sz="1600" b="1" dirty="0"/>
              <a:t>55% more likely to experience an unplanned hospital admission</a:t>
            </a:r>
            <a:r>
              <a:rPr lang="en-GB" sz="1600" dirty="0"/>
              <a:t> than the least deprived, despite the gap between the two groups having narrowed. </a:t>
            </a:r>
          </a:p>
          <a:p>
            <a:pPr marL="285750" lvl="0" indent="-285750">
              <a:buFont typeface="Arial" pitchFamily="34" charset="0"/>
              <a:buChar char="•"/>
            </a:pPr>
            <a:r>
              <a:rPr lang="en-GB" sz="1600" dirty="0"/>
              <a:t>These inequalities have a significant financial cost: if unplanned admissions for all groups were brought down to the level of the least deprived, this would lead to a decrease of around 244,690 paediatric hospital emergency admissions (based on 2015/16 figure). This would represent </a:t>
            </a:r>
            <a:r>
              <a:rPr lang="en-GB" sz="1600" b="1" dirty="0"/>
              <a:t>a potential saving of £245 million per year</a:t>
            </a:r>
            <a:r>
              <a:rPr lang="en-GB" sz="1600" dirty="0"/>
              <a:t>.</a:t>
            </a:r>
          </a:p>
          <a:p>
            <a:pPr marL="285750" lvl="0" indent="-285750">
              <a:buFont typeface="Arial" pitchFamily="34" charset="0"/>
              <a:buChar char="•"/>
            </a:pPr>
            <a:r>
              <a:rPr lang="en-GB" sz="1600" dirty="0"/>
              <a:t>Unplanned hospital admissions for the ten most common conditions were consistently highest amongst CYP from the most deprived areas. (Nuffield Trust, 2017</a:t>
            </a:r>
            <a:r>
              <a:rPr lang="en-GB" sz="1600" dirty="0" smtClean="0"/>
              <a:t>) </a:t>
            </a:r>
            <a:endParaRPr lang="en-GB" sz="1700" baseline="30000" dirty="0" smtClean="0"/>
          </a:p>
          <a:p>
            <a:pPr marL="285750" lvl="0" indent="-285750">
              <a:buFont typeface="Arial" pitchFamily="34" charset="0"/>
              <a:buChar char="•"/>
            </a:pPr>
            <a:r>
              <a:rPr lang="en-GB" sz="1600" b="1" dirty="0"/>
              <a:t>L</a:t>
            </a:r>
            <a:r>
              <a:rPr lang="en-GB" sz="1600" b="1" dirty="0" smtClean="0"/>
              <a:t>ink </a:t>
            </a:r>
            <a:r>
              <a:rPr lang="en-GB" sz="1600" b="1" dirty="0"/>
              <a:t>between adverse childhood experiences and health and social problems in later life</a:t>
            </a:r>
            <a:r>
              <a:rPr lang="en-GB" sz="1600" dirty="0"/>
              <a:t> such as addiction, contact with the criminal justice system and mental health issues </a:t>
            </a:r>
            <a:r>
              <a:rPr lang="en-GB" sz="1600" dirty="0" smtClean="0"/>
              <a:t>(Centers </a:t>
            </a:r>
            <a:r>
              <a:rPr lang="en-GB" sz="1600" dirty="0"/>
              <a:t>for Disease Control and </a:t>
            </a:r>
            <a:r>
              <a:rPr lang="en-GB" sz="1600" dirty="0" smtClean="0"/>
              <a:t>Prevention, 2014)</a:t>
            </a:r>
            <a:endParaRPr lang="en-GB" sz="1600" baseline="30000" dirty="0"/>
          </a:p>
          <a:p>
            <a:pPr marL="285750" lvl="0" indent="-285750">
              <a:buFont typeface="Arial" pitchFamily="34" charset="0"/>
              <a:buChar char="•"/>
            </a:pPr>
            <a:r>
              <a:rPr lang="en-GB" sz="1600" b="1" dirty="0" smtClean="0"/>
              <a:t>Looked </a:t>
            </a:r>
            <a:r>
              <a:rPr lang="en-GB" sz="1600" b="1" dirty="0"/>
              <a:t>after children</a:t>
            </a:r>
            <a:r>
              <a:rPr lang="en-GB" sz="1600" dirty="0"/>
              <a:t> have much higher levels of mental illness than their counterparts – while one in ten children nationally has a diagnosable mental health </a:t>
            </a:r>
            <a:r>
              <a:rPr lang="en-GB" sz="1600" dirty="0" smtClean="0"/>
              <a:t>condition (DHSC &amp; DFE, 2017)  </a:t>
            </a:r>
            <a:r>
              <a:rPr lang="en-GB" sz="1600" dirty="0"/>
              <a:t>45 per cent of looked after children are estimated to have a diagnosable disorder </a:t>
            </a:r>
            <a:r>
              <a:rPr lang="en-GB" sz="1600" baseline="30000" dirty="0" smtClean="0"/>
              <a:t>(NICE)</a:t>
            </a:r>
            <a:endParaRPr lang="en-GB" sz="1600" dirty="0"/>
          </a:p>
          <a:p>
            <a:pPr marL="285750" lvl="0" indent="-285750">
              <a:buFont typeface="Arial" pitchFamily="34" charset="0"/>
              <a:buChar char="•"/>
            </a:pPr>
            <a:r>
              <a:rPr lang="en-GB" sz="1600" dirty="0"/>
              <a:t>‘over a quarter of young men and a third of young women in secure settings have long standing physical </a:t>
            </a:r>
            <a:r>
              <a:rPr lang="en-GB" sz="1600" dirty="0" smtClean="0"/>
              <a:t>complaints’ (RCPCH, 2013)</a:t>
            </a:r>
            <a:r>
              <a:rPr lang="en-GB" sz="1600" dirty="0"/>
              <a:t> </a:t>
            </a:r>
          </a:p>
          <a:p>
            <a:pPr marL="285750" indent="-285750">
              <a:buFont typeface="Arial" pitchFamily="34" charset="0"/>
              <a:buChar char="•"/>
            </a:pPr>
            <a:endParaRPr lang="en-GB" sz="1600" dirty="0"/>
          </a:p>
        </p:txBody>
      </p:sp>
      <p:pic>
        <p:nvPicPr>
          <p:cNvPr id="2050" name="Picture 2" descr="4c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6135" y="5105403"/>
            <a:ext cx="2649885" cy="175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20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431775"/>
          </a:xfrm>
        </p:spPr>
        <p:txBody>
          <a:bodyPr/>
          <a:lstStyle/>
          <a:p>
            <a:r>
              <a:rPr lang="en-GB" dirty="0" smtClean="0"/>
              <a:t>Prevention</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7</a:t>
            </a:fld>
            <a:endParaRPr lang="en-GB" dirty="0"/>
          </a:p>
        </p:txBody>
      </p:sp>
      <p:sp>
        <p:nvSpPr>
          <p:cNvPr id="5" name="Content Placeholder 4"/>
          <p:cNvSpPr>
            <a:spLocks noGrp="1"/>
          </p:cNvSpPr>
          <p:nvPr>
            <p:ph sz="quarter" idx="15"/>
          </p:nvPr>
        </p:nvSpPr>
        <p:spPr>
          <a:xfrm>
            <a:off x="250825" y="692696"/>
            <a:ext cx="8642350" cy="6048672"/>
          </a:xfrm>
        </p:spPr>
        <p:txBody>
          <a:bodyPr>
            <a:normAutofit fontScale="70000" lnSpcReduction="20000"/>
          </a:bodyPr>
          <a:lstStyle/>
          <a:p>
            <a:r>
              <a:rPr lang="en-GB" sz="2200" b="1" dirty="0" smtClean="0"/>
              <a:t>Best start in Life</a:t>
            </a:r>
            <a:r>
              <a:rPr lang="en-GB" sz="2200" dirty="0" smtClean="0"/>
              <a:t>: Early years programmes</a:t>
            </a:r>
          </a:p>
          <a:p>
            <a:r>
              <a:rPr lang="en-GB" sz="2200" b="1" dirty="0" smtClean="0"/>
              <a:t>Immunisations – </a:t>
            </a:r>
            <a:r>
              <a:rPr lang="en-GB" sz="2200" dirty="0" smtClean="0"/>
              <a:t>below target</a:t>
            </a:r>
          </a:p>
          <a:p>
            <a:r>
              <a:rPr lang="en-GB" sz="2200" b="1" dirty="0" smtClean="0"/>
              <a:t>Breastfeeding - </a:t>
            </a:r>
            <a:r>
              <a:rPr lang="en-GB" sz="2200" dirty="0" smtClean="0"/>
              <a:t>initiation </a:t>
            </a:r>
            <a:r>
              <a:rPr lang="en-GB" sz="2200" dirty="0"/>
              <a:t>is higher in London than the rest of England with 86% compared to 74% </a:t>
            </a:r>
            <a:r>
              <a:rPr lang="en-GB" sz="2200" dirty="0" smtClean="0"/>
              <a:t>. </a:t>
            </a:r>
          </a:p>
          <a:p>
            <a:r>
              <a:rPr lang="en-GB" sz="2200" b="1" dirty="0" smtClean="0"/>
              <a:t>Obesity</a:t>
            </a:r>
            <a:r>
              <a:rPr lang="en-GB" sz="2200" b="1" dirty="0"/>
              <a:t> </a:t>
            </a:r>
            <a:r>
              <a:rPr lang="en-GB" sz="2200" b="1" dirty="0" smtClean="0"/>
              <a:t>- </a:t>
            </a:r>
            <a:r>
              <a:rPr lang="en-GB" sz="2200" dirty="0" smtClean="0"/>
              <a:t>nearly </a:t>
            </a:r>
            <a:r>
              <a:rPr lang="en-GB" sz="2200" dirty="0"/>
              <a:t>40 per cent of London children aged 10-11 years noted to be overweight or obese.  A clear deprivation gradient exists, with obesity rates highest in the most deprived 10 per cent of the </a:t>
            </a:r>
            <a:r>
              <a:rPr lang="en-GB" sz="2200" dirty="0" smtClean="0"/>
              <a:t>population.  </a:t>
            </a:r>
          </a:p>
          <a:p>
            <a:r>
              <a:rPr lang="en-GB" sz="2200" dirty="0" smtClean="0"/>
              <a:t>One </a:t>
            </a:r>
            <a:r>
              <a:rPr lang="en-GB" sz="2200" dirty="0"/>
              <a:t>in four children is overweight or obese when they start </a:t>
            </a:r>
            <a:r>
              <a:rPr lang="en-GB" sz="2200" dirty="0" smtClean="0"/>
              <a:t>school </a:t>
            </a:r>
            <a:r>
              <a:rPr lang="en-GB" sz="2200" dirty="0"/>
              <a:t>(Rudolf et al 2011), which puts them at greater risk of cardiovascular disease and diabetes in later life. </a:t>
            </a:r>
            <a:endParaRPr lang="en-GB" sz="2200" dirty="0" smtClean="0"/>
          </a:p>
          <a:p>
            <a:r>
              <a:rPr lang="en-GB" sz="2200" b="1" dirty="0" smtClean="0"/>
              <a:t>Smoking - </a:t>
            </a:r>
            <a:r>
              <a:rPr lang="en-GB" sz="2200" dirty="0" smtClean="0"/>
              <a:t>Teenagers </a:t>
            </a:r>
            <a:r>
              <a:rPr lang="en-GB" sz="2200" dirty="0"/>
              <a:t>starting to smoke is an important health issue, as damage to arteries can begin at an early age. It is estimated from a recent British study that one in five teenagers started smoking by the age of 17 years.  Teens were also more likely to smoke if their parents smoked </a:t>
            </a:r>
            <a:r>
              <a:rPr lang="en-GB" sz="2200" baseline="30000" dirty="0"/>
              <a:t>(61)</a:t>
            </a:r>
            <a:r>
              <a:rPr lang="en-GB" sz="2200" dirty="0"/>
              <a:t>.</a:t>
            </a:r>
          </a:p>
          <a:p>
            <a:pPr marL="0" lvl="1" indent="0">
              <a:buNone/>
            </a:pPr>
            <a:r>
              <a:rPr lang="en-GB" sz="2200" b="1" dirty="0"/>
              <a:t>Alcohol and substance misuse </a:t>
            </a:r>
            <a:r>
              <a:rPr lang="en-GB" sz="2200" b="1" dirty="0" smtClean="0"/>
              <a:t> - </a:t>
            </a:r>
            <a:r>
              <a:rPr lang="en-GB" sz="2200" dirty="0" smtClean="0"/>
              <a:t>CYP can </a:t>
            </a:r>
            <a:r>
              <a:rPr lang="en-GB" sz="2200" dirty="0"/>
              <a:t>be affected by substance misuse </a:t>
            </a:r>
            <a:r>
              <a:rPr lang="en-GB" sz="2200" dirty="0" smtClean="0"/>
              <a:t>through </a:t>
            </a:r>
            <a:r>
              <a:rPr lang="en-GB" sz="2200" dirty="0"/>
              <a:t>their own use and impeded by their parents / caregivers. Both aspects need </a:t>
            </a:r>
            <a:r>
              <a:rPr lang="en-GB" sz="2200" dirty="0" smtClean="0"/>
              <a:t>tackling.  Early age drinking is associated </a:t>
            </a:r>
            <a:r>
              <a:rPr lang="en-GB" sz="2200" dirty="0"/>
              <a:t>with </a:t>
            </a:r>
            <a:r>
              <a:rPr lang="en-GB" sz="2200" dirty="0" smtClean="0"/>
              <a:t>health </a:t>
            </a:r>
            <a:r>
              <a:rPr lang="en-GB" sz="2200" dirty="0"/>
              <a:t>and social problems and </a:t>
            </a:r>
            <a:r>
              <a:rPr lang="en-GB" sz="2200" dirty="0" smtClean="0"/>
              <a:t>risky </a:t>
            </a:r>
            <a:r>
              <a:rPr lang="en-GB" sz="2200" dirty="0"/>
              <a:t>behaviours (smoking and sexual activity).  </a:t>
            </a:r>
            <a:r>
              <a:rPr lang="en-GB" sz="2200" dirty="0" smtClean="0"/>
              <a:t>Most substances </a:t>
            </a:r>
            <a:r>
              <a:rPr lang="en-GB" sz="2200" dirty="0"/>
              <a:t>mis-used </a:t>
            </a:r>
            <a:r>
              <a:rPr lang="en-GB" sz="2200" dirty="0" smtClean="0"/>
              <a:t>are </a:t>
            </a:r>
            <a:r>
              <a:rPr lang="en-GB" sz="2200" dirty="0"/>
              <a:t>cannabis and then </a:t>
            </a:r>
            <a:r>
              <a:rPr lang="en-GB" sz="2200" dirty="0" smtClean="0"/>
              <a:t>alcohol. </a:t>
            </a:r>
            <a:r>
              <a:rPr lang="en-GB" sz="2200" baseline="30000" dirty="0" smtClean="0"/>
              <a:t> </a:t>
            </a:r>
            <a:r>
              <a:rPr lang="en-GB" sz="2200" dirty="0" smtClean="0"/>
              <a:t>London’s </a:t>
            </a:r>
            <a:r>
              <a:rPr lang="en-GB" sz="2200" dirty="0"/>
              <a:t>rate of alcohol specific hospital admissions for under 18 year olds is 19.4 per 100,000 children, lower than the England rate of 34.2 per </a:t>
            </a:r>
            <a:r>
              <a:rPr lang="en-GB" sz="2200" dirty="0" smtClean="0"/>
              <a:t>100,000.  Parental </a:t>
            </a:r>
            <a:r>
              <a:rPr lang="en-GB" sz="2200" dirty="0"/>
              <a:t>alcohol misuse is strongly implicated in domestic violence and abuse. </a:t>
            </a:r>
            <a:endParaRPr lang="en-GB" sz="2200" dirty="0" smtClean="0"/>
          </a:p>
          <a:p>
            <a:pPr marL="0" lvl="1" indent="0">
              <a:buNone/>
            </a:pPr>
            <a:r>
              <a:rPr lang="en-GB" sz="2200" b="1" dirty="0" smtClean="0"/>
              <a:t>Sexual </a:t>
            </a:r>
            <a:r>
              <a:rPr lang="en-GB" sz="2200" b="1" dirty="0"/>
              <a:t>health</a:t>
            </a:r>
          </a:p>
          <a:p>
            <a:r>
              <a:rPr lang="en-GB" sz="2200" dirty="0"/>
              <a:t>Over </a:t>
            </a:r>
            <a:r>
              <a:rPr lang="en-GB" sz="2200" dirty="0" smtClean="0"/>
              <a:t>a third </a:t>
            </a:r>
            <a:r>
              <a:rPr lang="en-GB" sz="2200" dirty="0"/>
              <a:t>(36%) of all new sexually transmitted infections </a:t>
            </a:r>
            <a:r>
              <a:rPr lang="en-GB" sz="2200" dirty="0" smtClean="0"/>
              <a:t>occur </a:t>
            </a:r>
            <a:r>
              <a:rPr lang="en-GB" sz="2200" dirty="0"/>
              <a:t>in </a:t>
            </a:r>
            <a:r>
              <a:rPr lang="en-GB" sz="2200" dirty="0" smtClean="0"/>
              <a:t>ages </a:t>
            </a:r>
            <a:r>
              <a:rPr lang="en-GB" sz="2200" dirty="0"/>
              <a:t>15-24 years.  Young people </a:t>
            </a:r>
            <a:r>
              <a:rPr lang="en-GB" sz="2200" dirty="0" smtClean="0"/>
              <a:t>tend </a:t>
            </a:r>
            <a:r>
              <a:rPr lang="en-GB" sz="2200" dirty="0"/>
              <a:t>to have more partners and are less likely to use protection such as </a:t>
            </a:r>
            <a:r>
              <a:rPr lang="en-GB" sz="2200" dirty="0" smtClean="0"/>
              <a:t>condoms.</a:t>
            </a:r>
          </a:p>
          <a:p>
            <a:r>
              <a:rPr lang="en-GB" sz="2200" dirty="0" smtClean="0"/>
              <a:t>Child </a:t>
            </a:r>
            <a:r>
              <a:rPr lang="en-GB" sz="2200" dirty="0"/>
              <a:t>sexual exploitation is also an issue which increases the risk of sexually transmitted infections</a:t>
            </a:r>
            <a:r>
              <a:rPr lang="en-GB" sz="2200" dirty="0" smtClean="0"/>
              <a:t>.</a:t>
            </a:r>
          </a:p>
          <a:p>
            <a:r>
              <a:rPr lang="en-GB" sz="2200" b="1" dirty="0" smtClean="0"/>
              <a:t>Violence reduction </a:t>
            </a:r>
            <a:r>
              <a:rPr lang="en-GB" sz="2200" dirty="0" smtClean="0"/>
              <a:t>2018 study of 1824 </a:t>
            </a:r>
            <a:r>
              <a:rPr lang="en-GB" sz="2200" dirty="0"/>
              <a:t>knife stabbings in </a:t>
            </a:r>
            <a:r>
              <a:rPr lang="en-GB" sz="2200" dirty="0" smtClean="0"/>
              <a:t>under </a:t>
            </a:r>
            <a:r>
              <a:rPr lang="en-GB" sz="2200" dirty="0"/>
              <a:t>25 years.  The findings showed a higher incidence in young boys aged 14 to 18 years, with the majority from more deprived </a:t>
            </a:r>
            <a:r>
              <a:rPr lang="en-GB" sz="2200" dirty="0" smtClean="0"/>
              <a:t>communities</a:t>
            </a:r>
            <a:endParaRPr lang="en-GB" dirty="0"/>
          </a:p>
        </p:txBody>
      </p:sp>
    </p:spTree>
    <p:extLst>
      <p:ext uri="{BB962C8B-B14F-4D97-AF65-F5344CB8AC3E}">
        <p14:creationId xmlns:p14="http://schemas.microsoft.com/office/powerpoint/2010/main" val="3813064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Oral Health</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8</a:t>
            </a:fld>
            <a:endParaRPr lang="en-GB" dirty="0"/>
          </a:p>
        </p:txBody>
      </p:sp>
      <p:sp>
        <p:nvSpPr>
          <p:cNvPr id="5" name="Content Placeholder 4"/>
          <p:cNvSpPr>
            <a:spLocks noGrp="1"/>
          </p:cNvSpPr>
          <p:nvPr>
            <p:ph sz="quarter" idx="15"/>
          </p:nvPr>
        </p:nvSpPr>
        <p:spPr>
          <a:xfrm>
            <a:off x="251519" y="836712"/>
            <a:ext cx="8641655" cy="3960440"/>
          </a:xfrm>
        </p:spPr>
        <p:txBody>
          <a:bodyPr>
            <a:noAutofit/>
          </a:bodyPr>
          <a:lstStyle/>
          <a:p>
            <a:r>
              <a:rPr lang="en-GB" sz="1400" dirty="0" smtClean="0"/>
              <a:t>Poor </a:t>
            </a:r>
            <a:r>
              <a:rPr lang="en-GB" sz="1400" dirty="0"/>
              <a:t>oral health </a:t>
            </a:r>
            <a:r>
              <a:rPr lang="en-GB" sz="1400" dirty="0" smtClean="0"/>
              <a:t>is </a:t>
            </a:r>
            <a:r>
              <a:rPr lang="en-GB" sz="1400" dirty="0"/>
              <a:t>the greatest cause of surgical admission for children and young people.  </a:t>
            </a:r>
            <a:endParaRPr lang="en-GB" sz="1400" dirty="0" smtClean="0"/>
          </a:p>
          <a:p>
            <a:r>
              <a:rPr lang="en-GB" sz="1400" dirty="0" smtClean="0"/>
              <a:t>NHS </a:t>
            </a:r>
            <a:r>
              <a:rPr lang="en-GB" sz="1400" dirty="0"/>
              <a:t>England (London) spends around £73 million per year on dental services in</a:t>
            </a:r>
            <a:r>
              <a:rPr lang="en-GB" sz="1400" b="1" dirty="0"/>
              <a:t> primary care</a:t>
            </a:r>
            <a:r>
              <a:rPr lang="en-GB" sz="1400" dirty="0"/>
              <a:t> for children in </a:t>
            </a:r>
            <a:r>
              <a:rPr lang="en-GB" sz="1400" dirty="0" smtClean="0"/>
              <a:t>London.  </a:t>
            </a:r>
            <a:r>
              <a:rPr lang="en-GB" sz="1400" dirty="0"/>
              <a:t>In 2016-17, there were 11,632 finished consultant episodes for children with a primary diagnosis of dental decay London, at a </a:t>
            </a:r>
            <a:r>
              <a:rPr lang="en-GB" sz="1400" b="1" dirty="0"/>
              <a:t>cost of almost £10m per year </a:t>
            </a:r>
          </a:p>
          <a:p>
            <a:r>
              <a:rPr lang="en-GB" sz="1400" dirty="0" smtClean="0">
                <a:solidFill>
                  <a:schemeClr val="accent5">
                    <a:lumMod val="50000"/>
                  </a:schemeClr>
                </a:solidFill>
              </a:rPr>
              <a:t>HLP undertook work in conjunction with Queen Mary’s University London on parents seeking analgesia for their child’s pain published in </a:t>
            </a:r>
            <a:r>
              <a:rPr lang="en-GB" sz="1400" dirty="0" smtClean="0">
                <a:solidFill>
                  <a:schemeClr val="accent5">
                    <a:lumMod val="50000"/>
                  </a:schemeClr>
                </a:solidFill>
                <a:hlinkClick r:id="rId2"/>
              </a:rPr>
              <a:t>BMJ Open </a:t>
            </a:r>
            <a:endParaRPr lang="en-GB" sz="1400" dirty="0" smtClean="0">
              <a:solidFill>
                <a:schemeClr val="accent5">
                  <a:lumMod val="50000"/>
                </a:schemeClr>
              </a:solidFill>
            </a:endParaRPr>
          </a:p>
          <a:p>
            <a:pPr marL="285750" indent="-285750">
              <a:buFont typeface="Arial" pitchFamily="34" charset="0"/>
              <a:buChar char="•"/>
            </a:pPr>
            <a:r>
              <a:rPr lang="en-GB" sz="1400" dirty="0" smtClean="0">
                <a:solidFill>
                  <a:schemeClr val="accent5">
                    <a:lumMod val="50000"/>
                  </a:schemeClr>
                </a:solidFill>
              </a:rPr>
              <a:t>65% of </a:t>
            </a:r>
            <a:r>
              <a:rPr lang="en-GB" sz="1400" dirty="0">
                <a:solidFill>
                  <a:schemeClr val="accent5">
                    <a:lumMod val="50000"/>
                  </a:schemeClr>
                </a:solidFill>
              </a:rPr>
              <a:t>parents seeking pain medications for their children were doing so to relieve their </a:t>
            </a:r>
            <a:r>
              <a:rPr lang="en-GB" sz="1400" dirty="0" smtClean="0">
                <a:solidFill>
                  <a:schemeClr val="accent5">
                    <a:lumMod val="50000"/>
                  </a:schemeClr>
                </a:solidFill>
              </a:rPr>
              <a:t>child’s </a:t>
            </a:r>
            <a:r>
              <a:rPr lang="en-GB" sz="1400" dirty="0">
                <a:solidFill>
                  <a:schemeClr val="accent5">
                    <a:lumMod val="50000"/>
                  </a:schemeClr>
                </a:solidFill>
              </a:rPr>
              <a:t>oral pain</a:t>
            </a:r>
            <a:r>
              <a:rPr lang="en-GB" sz="1400" dirty="0" smtClean="0">
                <a:solidFill>
                  <a:schemeClr val="accent5">
                    <a:lumMod val="50000"/>
                  </a:schemeClr>
                </a:solidFill>
              </a:rPr>
              <a:t>.</a:t>
            </a:r>
          </a:p>
          <a:p>
            <a:pPr marL="285750" indent="-285750">
              <a:buFont typeface="Arial" pitchFamily="34" charset="0"/>
              <a:buChar char="•"/>
            </a:pPr>
            <a:r>
              <a:rPr lang="en-GB" sz="1400" dirty="0" smtClean="0">
                <a:solidFill>
                  <a:schemeClr val="accent5">
                    <a:lumMod val="50000"/>
                  </a:schemeClr>
                </a:solidFill>
              </a:rPr>
              <a:t>41% of </a:t>
            </a:r>
            <a:r>
              <a:rPr lang="en-GB" sz="1400" dirty="0">
                <a:solidFill>
                  <a:schemeClr val="accent5">
                    <a:lumMod val="50000"/>
                  </a:schemeClr>
                </a:solidFill>
              </a:rPr>
              <a:t>the children had toothache; </a:t>
            </a:r>
            <a:endParaRPr lang="en-GB" sz="1400" dirty="0" smtClean="0">
              <a:solidFill>
                <a:schemeClr val="accent5">
                  <a:lumMod val="50000"/>
                </a:schemeClr>
              </a:solidFill>
            </a:endParaRPr>
          </a:p>
          <a:p>
            <a:pPr marL="285750" indent="-285750">
              <a:buFont typeface="Arial" pitchFamily="34" charset="0"/>
              <a:buChar char="•"/>
            </a:pPr>
            <a:r>
              <a:rPr lang="en-GB" sz="1400" dirty="0" smtClean="0">
                <a:solidFill>
                  <a:schemeClr val="accent5">
                    <a:lumMod val="50000"/>
                  </a:schemeClr>
                </a:solidFill>
              </a:rPr>
              <a:t>20% had </a:t>
            </a:r>
            <a:r>
              <a:rPr lang="en-GB" sz="1400" dirty="0">
                <a:solidFill>
                  <a:schemeClr val="accent5">
                    <a:lumMod val="50000"/>
                  </a:schemeClr>
                </a:solidFill>
              </a:rPr>
              <a:t>pain from a newly erupting tooth and </a:t>
            </a:r>
            <a:endParaRPr lang="en-GB" sz="1400" dirty="0" smtClean="0">
              <a:solidFill>
                <a:schemeClr val="accent5">
                  <a:lumMod val="50000"/>
                </a:schemeClr>
              </a:solidFill>
            </a:endParaRPr>
          </a:p>
          <a:p>
            <a:pPr marL="285750" indent="-285750">
              <a:buFont typeface="Arial" pitchFamily="34" charset="0"/>
              <a:buChar char="•"/>
            </a:pPr>
            <a:r>
              <a:rPr lang="en-GB" sz="1400" dirty="0" smtClean="0">
                <a:solidFill>
                  <a:schemeClr val="accent5">
                    <a:lumMod val="50000"/>
                  </a:schemeClr>
                </a:solidFill>
              </a:rPr>
              <a:t>15% had </a:t>
            </a:r>
            <a:r>
              <a:rPr lang="en-GB" sz="1400" dirty="0">
                <a:solidFill>
                  <a:schemeClr val="accent5">
                    <a:lumMod val="50000"/>
                  </a:schemeClr>
                </a:solidFill>
              </a:rPr>
              <a:t>a painful mouth ulcer</a:t>
            </a:r>
            <a:r>
              <a:rPr lang="en-GB" sz="1400" dirty="0" smtClean="0">
                <a:solidFill>
                  <a:schemeClr val="accent5">
                    <a:lumMod val="50000"/>
                  </a:schemeClr>
                </a:solidFill>
              </a:rPr>
              <a:t>.</a:t>
            </a:r>
            <a:endParaRPr lang="en-GB" sz="1400" dirty="0">
              <a:solidFill>
                <a:schemeClr val="accent5">
                  <a:lumMod val="50000"/>
                </a:schemeClr>
              </a:solidFill>
            </a:endParaRPr>
          </a:p>
          <a:p>
            <a:pPr marL="285750" indent="-285750">
              <a:buFont typeface="Arial" pitchFamily="34" charset="0"/>
              <a:buChar char="•"/>
            </a:pPr>
            <a:r>
              <a:rPr lang="en-GB" sz="1400" dirty="0">
                <a:solidFill>
                  <a:schemeClr val="accent5">
                    <a:lumMod val="50000"/>
                  </a:schemeClr>
                </a:solidFill>
              </a:rPr>
              <a:t>Only </a:t>
            </a:r>
            <a:r>
              <a:rPr lang="en-GB" sz="1400" dirty="0" smtClean="0">
                <a:solidFill>
                  <a:schemeClr val="accent5">
                    <a:lumMod val="50000"/>
                  </a:schemeClr>
                </a:solidFill>
              </a:rPr>
              <a:t>305 of </a:t>
            </a:r>
            <a:r>
              <a:rPr lang="en-GB" sz="1400" dirty="0">
                <a:solidFill>
                  <a:schemeClr val="accent5">
                    <a:lumMod val="50000"/>
                  </a:schemeClr>
                </a:solidFill>
              </a:rPr>
              <a:t>children with oral pain had seen a dentist before the pharmacy visit while </a:t>
            </a:r>
            <a:r>
              <a:rPr lang="en-GB" sz="1400" dirty="0" smtClean="0">
                <a:solidFill>
                  <a:schemeClr val="accent5">
                    <a:lumMod val="50000"/>
                  </a:schemeClr>
                </a:solidFill>
              </a:rPr>
              <a:t>28% had </a:t>
            </a:r>
            <a:r>
              <a:rPr lang="en-GB" sz="1400" dirty="0">
                <a:solidFill>
                  <a:schemeClr val="accent5">
                    <a:lumMod val="50000"/>
                  </a:schemeClr>
                </a:solidFill>
              </a:rPr>
              <a:t>seen between one and four different health professionals </a:t>
            </a:r>
            <a:endParaRPr lang="en-GB" sz="1400" dirty="0" smtClean="0">
              <a:solidFill>
                <a:schemeClr val="accent5">
                  <a:lumMod val="50000"/>
                </a:schemeClr>
              </a:solidFill>
            </a:endParaRPr>
          </a:p>
          <a:p>
            <a:pPr marL="285750" indent="-285750">
              <a:buFont typeface="Arial" pitchFamily="34" charset="0"/>
              <a:buChar char="•"/>
            </a:pPr>
            <a:r>
              <a:rPr lang="en-GB" sz="1400" dirty="0" smtClean="0">
                <a:solidFill>
                  <a:schemeClr val="accent5">
                    <a:lumMod val="50000"/>
                  </a:schemeClr>
                </a:solidFill>
              </a:rPr>
              <a:t>Nearly </a:t>
            </a:r>
            <a:r>
              <a:rPr lang="en-GB" sz="1400" dirty="0">
                <a:solidFill>
                  <a:schemeClr val="accent5">
                    <a:lumMod val="50000"/>
                  </a:schemeClr>
                </a:solidFill>
              </a:rPr>
              <a:t>one in ten children had signs and symptoms indicating a dental </a:t>
            </a:r>
            <a:r>
              <a:rPr lang="en-GB" sz="1400" dirty="0" smtClean="0">
                <a:solidFill>
                  <a:schemeClr val="accent5">
                    <a:lumMod val="50000"/>
                  </a:schemeClr>
                </a:solidFill>
              </a:rPr>
              <a:t>emergency. Community </a:t>
            </a:r>
            <a:r>
              <a:rPr lang="en-GB" sz="1400" dirty="0">
                <a:solidFill>
                  <a:schemeClr val="accent5">
                    <a:lumMod val="50000"/>
                  </a:schemeClr>
                </a:solidFill>
              </a:rPr>
              <a:t>pharmacy staff signposted them to emergency services.</a:t>
            </a:r>
          </a:p>
          <a:p>
            <a:pPr marL="285750" indent="-285750">
              <a:buFont typeface="Arial" pitchFamily="34" charset="0"/>
              <a:buChar char="•"/>
            </a:pPr>
            <a:r>
              <a:rPr lang="en-GB" sz="1400" dirty="0">
                <a:solidFill>
                  <a:schemeClr val="accent5">
                    <a:lumMod val="50000"/>
                  </a:schemeClr>
                </a:solidFill>
              </a:rPr>
              <a:t>The cost to the NHS of children contacting health professionals outside dentistry over the period was £36,573 (an annual cost of £373,288). </a:t>
            </a:r>
            <a:endParaRPr lang="en-GB" sz="1400" dirty="0" smtClean="0">
              <a:solidFill>
                <a:schemeClr val="accent5">
                  <a:lumMod val="50000"/>
                </a:schemeClr>
              </a:solidFill>
            </a:endParaRPr>
          </a:p>
          <a:p>
            <a:pPr marL="285750" indent="-285750">
              <a:buFont typeface="Arial" pitchFamily="34" charset="0"/>
              <a:buChar char="•"/>
            </a:pPr>
            <a:r>
              <a:rPr lang="en-GB" sz="1400" dirty="0" smtClean="0">
                <a:solidFill>
                  <a:schemeClr val="accent5">
                    <a:lumMod val="50000"/>
                  </a:schemeClr>
                </a:solidFill>
              </a:rPr>
              <a:t>Saturdays </a:t>
            </a:r>
            <a:r>
              <a:rPr lang="en-GB" sz="1400" dirty="0">
                <a:solidFill>
                  <a:schemeClr val="accent5">
                    <a:lumMod val="50000"/>
                  </a:schemeClr>
                </a:solidFill>
              </a:rPr>
              <a:t>and Sundays were the peak days for parents to visit pharmacies for pain medication for children’s oral </a:t>
            </a:r>
            <a:r>
              <a:rPr lang="en-GB" sz="1400" dirty="0" smtClean="0">
                <a:solidFill>
                  <a:schemeClr val="accent5">
                    <a:lumMod val="50000"/>
                  </a:schemeClr>
                </a:solidFill>
              </a:rPr>
              <a:t>pain possibly due </a:t>
            </a:r>
            <a:r>
              <a:rPr lang="en-GB" sz="1400" dirty="0">
                <a:solidFill>
                  <a:schemeClr val="accent5">
                    <a:lumMod val="50000"/>
                  </a:schemeClr>
                </a:solidFill>
              </a:rPr>
              <a:t>to limited urgent dental care services over the weekend</a:t>
            </a:r>
            <a:r>
              <a:rPr lang="en-GB" sz="1400" dirty="0" smtClean="0">
                <a:solidFill>
                  <a:schemeClr val="accent5">
                    <a:lumMod val="50000"/>
                  </a:schemeClr>
                </a:solidFill>
              </a:rPr>
              <a:t>.</a:t>
            </a:r>
          </a:p>
          <a:p>
            <a:r>
              <a:rPr lang="en-GB" sz="1200" b="1" dirty="0" smtClean="0"/>
              <a:t>Need to work with HEE and others to address this</a:t>
            </a:r>
          </a:p>
          <a:p>
            <a:r>
              <a:rPr lang="en-GB" sz="1200" dirty="0" smtClean="0"/>
              <a:t>. </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2240" y="2780928"/>
            <a:ext cx="1435016" cy="118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017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Long term conditions: </a:t>
            </a:r>
            <a:r>
              <a:rPr lang="en-GB" sz="2000" b="1" dirty="0" smtClean="0"/>
              <a:t>asthma, diabetes and epilepsy</a:t>
            </a:r>
            <a:r>
              <a:rPr lang="en-GB" sz="2000" b="1" dirty="0"/>
              <a:t/>
            </a:r>
            <a:br>
              <a:rPr lang="en-GB" sz="2000" b="1" dirty="0"/>
            </a:br>
            <a:endParaRPr lang="en-GB" sz="2000"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9</a:t>
            </a:fld>
            <a:endParaRPr lang="en-GB" dirty="0"/>
          </a:p>
        </p:txBody>
      </p:sp>
      <p:sp>
        <p:nvSpPr>
          <p:cNvPr id="5" name="Content Placeholder 4"/>
          <p:cNvSpPr>
            <a:spLocks noGrp="1"/>
          </p:cNvSpPr>
          <p:nvPr>
            <p:ph sz="quarter" idx="15"/>
          </p:nvPr>
        </p:nvSpPr>
        <p:spPr>
          <a:xfrm>
            <a:off x="251520" y="836712"/>
            <a:ext cx="8641654" cy="5544616"/>
          </a:xfrm>
        </p:spPr>
        <p:txBody>
          <a:bodyPr>
            <a:noAutofit/>
          </a:bodyPr>
          <a:lstStyle/>
          <a:p>
            <a:r>
              <a:rPr lang="en-GB" sz="1400" b="1" dirty="0" smtClean="0"/>
              <a:t>Asthma</a:t>
            </a:r>
          </a:p>
          <a:p>
            <a:pPr marL="285750" indent="-285750">
              <a:spcBef>
                <a:spcPts val="0"/>
              </a:spcBef>
              <a:buFont typeface="Arial" pitchFamily="34" charset="0"/>
              <a:buChar char="•"/>
            </a:pPr>
            <a:r>
              <a:rPr lang="en-GB" sz="1400" dirty="0" smtClean="0">
                <a:hlinkClick r:id="rId2"/>
              </a:rPr>
              <a:t>Audit </a:t>
            </a:r>
            <a:r>
              <a:rPr lang="en-GB" sz="1400" dirty="0">
                <a:hlinkClick r:id="rId2"/>
              </a:rPr>
              <a:t>in Harrow</a:t>
            </a:r>
            <a:r>
              <a:rPr lang="en-GB" sz="1400" dirty="0"/>
              <a:t>, </a:t>
            </a:r>
            <a:r>
              <a:rPr lang="en-GB" sz="1400" dirty="0" smtClean="0"/>
              <a:t>showed </a:t>
            </a:r>
            <a:r>
              <a:rPr lang="en-GB" sz="1400" dirty="0"/>
              <a:t>asthma admissions could be reduced by 16% through use of a local improvement scheme to improve care and follow up </a:t>
            </a:r>
            <a:r>
              <a:rPr lang="en-GB" sz="1400" dirty="0" smtClean="0"/>
              <a:t>(Levy </a:t>
            </a:r>
            <a:r>
              <a:rPr lang="en-GB" sz="1400" i="1" dirty="0"/>
              <a:t>et al</a:t>
            </a:r>
            <a:r>
              <a:rPr lang="en-GB" sz="1400" dirty="0"/>
              <a:t> (2018)</a:t>
            </a:r>
            <a:r>
              <a:rPr lang="en-GB" sz="1400" dirty="0" smtClean="0"/>
              <a:t> </a:t>
            </a:r>
          </a:p>
          <a:p>
            <a:pPr marL="285750" indent="-285750">
              <a:spcBef>
                <a:spcPts val="0"/>
              </a:spcBef>
              <a:buFont typeface="Arial" pitchFamily="34" charset="0"/>
              <a:buChar char="•"/>
            </a:pPr>
            <a:r>
              <a:rPr lang="en-GB" sz="1400" dirty="0" smtClean="0"/>
              <a:t>If </a:t>
            </a:r>
            <a:r>
              <a:rPr lang="en-GB" sz="1400" dirty="0"/>
              <a:t>60% of child emergency admissions </a:t>
            </a:r>
            <a:r>
              <a:rPr lang="en-GB" sz="1400" dirty="0" smtClean="0"/>
              <a:t>were </a:t>
            </a:r>
            <a:r>
              <a:rPr lang="en-GB" sz="1400" dirty="0"/>
              <a:t>prevented, this </a:t>
            </a:r>
            <a:r>
              <a:rPr lang="en-GB" sz="1400" dirty="0" smtClean="0"/>
              <a:t>could </a:t>
            </a:r>
            <a:r>
              <a:rPr lang="en-GB" sz="1400" dirty="0"/>
              <a:t>save £2.8million across London.  If there was a 75% reduction the savings would be even greater, at £3.5m, and if adults were included this figure would rise further </a:t>
            </a:r>
            <a:r>
              <a:rPr lang="en-GB" sz="1400" dirty="0" smtClean="0"/>
              <a:t>(AUK)</a:t>
            </a:r>
          </a:p>
          <a:p>
            <a:r>
              <a:rPr lang="en-GB" sz="1400" b="1" dirty="0" smtClean="0"/>
              <a:t>Diabetes</a:t>
            </a:r>
          </a:p>
          <a:p>
            <a:pPr marL="285750" indent="-285750">
              <a:spcBef>
                <a:spcPts val="0"/>
              </a:spcBef>
              <a:buFont typeface="Arial" pitchFamily="34" charset="0"/>
              <a:buChar char="•"/>
            </a:pPr>
            <a:r>
              <a:rPr lang="en-GB" sz="1400" dirty="0" smtClean="0"/>
              <a:t>Approximately 6280 </a:t>
            </a:r>
            <a:r>
              <a:rPr lang="en-GB" sz="1400" dirty="0"/>
              <a:t>children and young people with </a:t>
            </a:r>
            <a:r>
              <a:rPr lang="en-GB" sz="1400" u="sng" dirty="0">
                <a:hlinkClick r:id="rId3"/>
              </a:rPr>
              <a:t>Type 1 diabetes</a:t>
            </a:r>
            <a:r>
              <a:rPr lang="en-GB" sz="1400" dirty="0"/>
              <a:t> and the highest levels of children with </a:t>
            </a:r>
            <a:r>
              <a:rPr lang="en-GB" sz="1400" dirty="0">
                <a:hlinkClick r:id="rId4"/>
              </a:rPr>
              <a:t>Type 2 diabetes</a:t>
            </a:r>
            <a:r>
              <a:rPr lang="en-GB" sz="1400" dirty="0"/>
              <a:t> in the country </a:t>
            </a:r>
            <a:r>
              <a:rPr lang="en-GB" sz="1400" dirty="0" smtClean="0"/>
              <a:t>- 234 CYP</a:t>
            </a:r>
          </a:p>
          <a:p>
            <a:pPr marL="285750" indent="-285750">
              <a:spcBef>
                <a:spcPts val="0"/>
              </a:spcBef>
              <a:buFont typeface="Arial" pitchFamily="34" charset="0"/>
              <a:buChar char="•"/>
            </a:pPr>
            <a:r>
              <a:rPr lang="en-GB" sz="1400" dirty="0"/>
              <a:t>O</a:t>
            </a:r>
            <a:r>
              <a:rPr lang="en-GB" sz="1400" dirty="0" smtClean="0"/>
              <a:t>nly </a:t>
            </a:r>
            <a:r>
              <a:rPr lang="en-GB" sz="1400" dirty="0"/>
              <a:t>28% of children in the London are achieving the recommended level of blood sugar control</a:t>
            </a:r>
            <a:r>
              <a:rPr lang="en-GB" sz="1400" dirty="0" smtClean="0"/>
              <a:t>.</a:t>
            </a:r>
            <a:endParaRPr lang="en-GB" sz="1400" dirty="0"/>
          </a:p>
          <a:p>
            <a:r>
              <a:rPr lang="en-GB" sz="1400" b="1" dirty="0" smtClean="0"/>
              <a:t>Epilepsy</a:t>
            </a:r>
          </a:p>
          <a:p>
            <a:pPr marL="285750" indent="-285750">
              <a:spcBef>
                <a:spcPts val="0"/>
              </a:spcBef>
              <a:buFont typeface="Arial" pitchFamily="34" charset="0"/>
              <a:buChar char="•"/>
            </a:pPr>
            <a:r>
              <a:rPr lang="en-GB" sz="1400" dirty="0"/>
              <a:t> </a:t>
            </a:r>
            <a:r>
              <a:rPr lang="en-GB" sz="1400" dirty="0" smtClean="0"/>
              <a:t>2,000 </a:t>
            </a:r>
            <a:r>
              <a:rPr lang="en-GB" sz="1400" dirty="0"/>
              <a:t>children and young people </a:t>
            </a:r>
            <a:r>
              <a:rPr lang="en-GB" sz="1400" dirty="0" smtClean="0"/>
              <a:t>with epilepsy </a:t>
            </a:r>
            <a:r>
              <a:rPr lang="en-GB" sz="1400" dirty="0"/>
              <a:t>in London. </a:t>
            </a:r>
            <a:endParaRPr lang="en-GB" sz="1400" dirty="0" smtClean="0"/>
          </a:p>
          <a:p>
            <a:pPr marL="285750" indent="-285750">
              <a:spcBef>
                <a:spcPts val="0"/>
              </a:spcBef>
              <a:buFont typeface="Arial" pitchFamily="34" charset="0"/>
              <a:buChar char="•"/>
            </a:pPr>
            <a:r>
              <a:rPr lang="en-GB" sz="1400" dirty="0" smtClean="0"/>
              <a:t>The </a:t>
            </a:r>
            <a:r>
              <a:rPr lang="en-GB" sz="1400" dirty="0"/>
              <a:t>average </a:t>
            </a:r>
            <a:r>
              <a:rPr lang="en-GB" sz="1400" dirty="0" smtClean="0"/>
              <a:t>primary </a:t>
            </a:r>
            <a:r>
              <a:rPr lang="en-GB" sz="1400" dirty="0"/>
              <a:t>school will have </a:t>
            </a:r>
            <a:r>
              <a:rPr lang="en-GB" sz="1400" dirty="0" smtClean="0"/>
              <a:t>1-2 </a:t>
            </a:r>
            <a:r>
              <a:rPr lang="en-GB" sz="1400" dirty="0"/>
              <a:t>pupils and the average secondary school 4-5 </a:t>
            </a:r>
            <a:r>
              <a:rPr lang="en-GB" sz="1400" dirty="0" smtClean="0"/>
              <a:t>pupils</a:t>
            </a:r>
            <a:endParaRPr lang="en-GB" sz="1400" dirty="0"/>
          </a:p>
          <a:p>
            <a:pPr marL="285750" lvl="0" indent="-285750">
              <a:spcBef>
                <a:spcPts val="0"/>
              </a:spcBef>
              <a:buFont typeface="Arial" pitchFamily="34" charset="0"/>
              <a:buChar char="•"/>
            </a:pPr>
            <a:r>
              <a:rPr lang="en-GB" sz="1400" dirty="0"/>
              <a:t>Inadequate management has been demonstrated in almost 50% of investigated cases;</a:t>
            </a:r>
          </a:p>
          <a:p>
            <a:pPr marL="285750" lvl="0" indent="-285750">
              <a:spcBef>
                <a:spcPts val="0"/>
              </a:spcBef>
              <a:buFont typeface="Arial" pitchFamily="34" charset="0"/>
              <a:buChar char="•"/>
            </a:pPr>
            <a:r>
              <a:rPr lang="en-GB" sz="1400" dirty="0"/>
              <a:t>24-59% of studied deaths in young people with epilepsy were thought to be potentially avoidable;</a:t>
            </a:r>
          </a:p>
          <a:p>
            <a:pPr marL="285750" lvl="0" indent="-285750">
              <a:spcBef>
                <a:spcPts val="0"/>
              </a:spcBef>
              <a:buFont typeface="Arial" pitchFamily="34" charset="0"/>
              <a:buChar char="•"/>
            </a:pPr>
            <a:r>
              <a:rPr lang="en-GB" sz="1400" dirty="0"/>
              <a:t>The proportion of UK paediatric services with access to an epilepsy specialist nurse</a:t>
            </a:r>
            <a:r>
              <a:rPr lang="en-GB" sz="1400" baseline="30000" dirty="0"/>
              <a:t> </a:t>
            </a:r>
            <a:r>
              <a:rPr lang="en-GB" sz="1400" dirty="0"/>
              <a:t>is only 59% </a:t>
            </a:r>
            <a:r>
              <a:rPr lang="en-GB" sz="1400" baseline="30000" dirty="0"/>
              <a:t>(78)</a:t>
            </a:r>
            <a:r>
              <a:rPr lang="en-GB" sz="1400" dirty="0"/>
              <a:t> and</a:t>
            </a:r>
          </a:p>
          <a:p>
            <a:pPr marL="285750" lvl="0" indent="-285750">
              <a:spcBef>
                <a:spcPts val="0"/>
              </a:spcBef>
              <a:buFont typeface="Arial" pitchFamily="34" charset="0"/>
              <a:buChar char="•"/>
            </a:pPr>
            <a:r>
              <a:rPr lang="en-GB" sz="1400" dirty="0"/>
              <a:t>Mental health co-morbidities are five times more common in CYP with epilepsy than in the general population.</a:t>
            </a:r>
          </a:p>
          <a:p>
            <a:pPr>
              <a:spcAft>
                <a:spcPts val="0"/>
              </a:spcAft>
            </a:pPr>
            <a:r>
              <a:rPr lang="en-GB" sz="1400" dirty="0" smtClean="0">
                <a:hlinkClick r:id="rId5"/>
              </a:rPr>
              <a:t>HLP Epilepsy standards</a:t>
            </a:r>
            <a:endParaRPr lang="en-GB" sz="1400" dirty="0" smtClean="0"/>
          </a:p>
          <a:p>
            <a:pPr>
              <a:spcAft>
                <a:spcPts val="0"/>
              </a:spcAft>
            </a:pPr>
            <a:r>
              <a:rPr lang="en-GB" sz="1400" b="1" dirty="0" smtClean="0">
                <a:hlinkClick r:id="rId6"/>
              </a:rPr>
              <a:t>Schools resources </a:t>
            </a:r>
            <a:r>
              <a:rPr lang="en-GB" sz="1400" dirty="0" smtClean="0">
                <a:hlinkClick r:id="rId7"/>
              </a:rPr>
              <a:t>asthma</a:t>
            </a:r>
            <a:r>
              <a:rPr lang="en-GB" sz="1400" dirty="0" smtClean="0"/>
              <a:t> </a:t>
            </a:r>
            <a:r>
              <a:rPr lang="en-GB" sz="1400" dirty="0" smtClean="0">
                <a:hlinkClick r:id="rId8"/>
              </a:rPr>
              <a:t>diabetes</a:t>
            </a:r>
            <a:r>
              <a:rPr lang="en-GB" sz="1400" dirty="0" smtClean="0"/>
              <a:t> </a:t>
            </a:r>
            <a:r>
              <a:rPr lang="en-GB" sz="1400" dirty="0" smtClean="0">
                <a:hlinkClick r:id="rId9"/>
              </a:rPr>
              <a:t>epilepsy</a:t>
            </a:r>
            <a:endParaRPr lang="en-GB" sz="1400" dirty="0" smtClean="0"/>
          </a:p>
        </p:txBody>
      </p:sp>
    </p:spTree>
    <p:extLst>
      <p:ext uri="{BB962C8B-B14F-4D97-AF65-F5344CB8AC3E}">
        <p14:creationId xmlns:p14="http://schemas.microsoft.com/office/powerpoint/2010/main" val="3682535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9B00A163-92CA-E945-838F-7DCEE2188FF8}"/>
    </a:ext>
  </a:extLst>
</a:theme>
</file>

<file path=ppt/theme/theme3.xml><?xml version="1.0" encoding="utf-8"?>
<a:theme xmlns:a="http://schemas.openxmlformats.org/drawingml/2006/main" name="25 07 16 HLP training analysis v1.0 (draft)">
  <a:themeElements>
    <a:clrScheme name="Custom 1">
      <a:dk1>
        <a:srgbClr val="1F1F1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5 07 16 HLP training analysis v1.0 (draft)" id="{9E716516-0180-49A8-9270-862FC4D38945}" vid="{1807CC13-B55D-4369-B940-7CECE1D6AA6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2017 - HLP updated branding-PPT Template</Template>
  <TotalTime>2063</TotalTime>
  <Words>3949</Words>
  <Application>Microsoft Office PowerPoint</Application>
  <PresentationFormat>On-screen Show (4:3)</PresentationFormat>
  <Paragraphs>233</Paragraphs>
  <Slides>22</Slides>
  <Notes>1</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2017 - HLP updated branding-PPT Template</vt:lpstr>
      <vt:lpstr>Custom Design</vt:lpstr>
      <vt:lpstr>25 07 16 HLP training analysis v1.0 (draft)</vt:lpstr>
      <vt:lpstr>Children and young people’s refreshed case for change  This slide set is to help you share the case for change locally.                           </vt:lpstr>
      <vt:lpstr>Aspirations for London’s Children and Young People</vt:lpstr>
      <vt:lpstr>PowerPoint Presentation</vt:lpstr>
      <vt:lpstr>Future model of care for children and young peope</vt:lpstr>
      <vt:lpstr>Reduction in childhood mortality</vt:lpstr>
      <vt:lpstr>Health inequalities</vt:lpstr>
      <vt:lpstr>Prevention</vt:lpstr>
      <vt:lpstr>Oral Health</vt:lpstr>
      <vt:lpstr>Long term conditions: asthma, diabetes and epilepsy </vt:lpstr>
      <vt:lpstr>What are we doing for asthma?</vt:lpstr>
      <vt:lpstr>Child and Adolescent Mental Health</vt:lpstr>
      <vt:lpstr>Learning disability and autistic spectrum disorder</vt:lpstr>
      <vt:lpstr>Primary care</vt:lpstr>
      <vt:lpstr>What are we doing?</vt:lpstr>
      <vt:lpstr>Transition</vt:lpstr>
      <vt:lpstr>Paediatric provider sector changes </vt:lpstr>
      <vt:lpstr>PowerPoint Presentation</vt:lpstr>
      <vt:lpstr>Child and Young Person-Friendly City</vt:lpstr>
      <vt:lpstr>Digital: Improving information and data sharing through new technology </vt:lpstr>
      <vt:lpstr>Workforce</vt:lpstr>
      <vt:lpstr>Integrated Commissioning </vt:lpstr>
      <vt:lpstr>Conclusion</vt:lpstr>
    </vt:vector>
  </TitlesOfParts>
  <Company>NWLCCCG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branding slides  for 2017 – please type over</dc:title>
  <dc:creator>Sara Nelson</dc:creator>
  <cp:lastModifiedBy>Sara Nelson</cp:lastModifiedBy>
  <cp:revision>115</cp:revision>
  <cp:lastPrinted>2019-03-01T11:36:04Z</cp:lastPrinted>
  <dcterms:created xsi:type="dcterms:W3CDTF">2018-08-20T07:55:34Z</dcterms:created>
  <dcterms:modified xsi:type="dcterms:W3CDTF">2019-08-27T10:53:42Z</dcterms:modified>
</cp:coreProperties>
</file>