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3" r:id="rId2"/>
    <p:sldMasterId id="2147483727" r:id="rId3"/>
  </p:sldMasterIdLst>
  <p:notesMasterIdLst>
    <p:notesMasterId r:id="rId52"/>
  </p:notesMasterIdLst>
  <p:sldIdLst>
    <p:sldId id="280" r:id="rId4"/>
    <p:sldId id="543" r:id="rId5"/>
    <p:sldId id="287" r:id="rId6"/>
    <p:sldId id="286" r:id="rId7"/>
    <p:sldId id="619" r:id="rId8"/>
    <p:sldId id="256" r:id="rId9"/>
    <p:sldId id="618" r:id="rId10"/>
    <p:sldId id="616" r:id="rId11"/>
    <p:sldId id="274" r:id="rId12"/>
    <p:sldId id="620" r:id="rId13"/>
    <p:sldId id="621" r:id="rId14"/>
    <p:sldId id="276" r:id="rId15"/>
    <p:sldId id="302" r:id="rId16"/>
    <p:sldId id="622" r:id="rId17"/>
    <p:sldId id="331" r:id="rId18"/>
    <p:sldId id="623" r:id="rId19"/>
    <p:sldId id="479" r:id="rId20"/>
    <p:sldId id="346" r:id="rId21"/>
    <p:sldId id="357" r:id="rId22"/>
    <p:sldId id="360" r:id="rId23"/>
    <p:sldId id="356" r:id="rId24"/>
    <p:sldId id="351" r:id="rId25"/>
    <p:sldId id="359" r:id="rId26"/>
    <p:sldId id="624" r:id="rId27"/>
    <p:sldId id="258" r:id="rId28"/>
    <p:sldId id="259" r:id="rId29"/>
    <p:sldId id="260" r:id="rId30"/>
    <p:sldId id="283" r:id="rId31"/>
    <p:sldId id="261" r:id="rId32"/>
    <p:sldId id="628" r:id="rId33"/>
    <p:sldId id="263" r:id="rId34"/>
    <p:sldId id="264" r:id="rId35"/>
    <p:sldId id="625" r:id="rId36"/>
    <p:sldId id="629" r:id="rId37"/>
    <p:sldId id="630" r:id="rId38"/>
    <p:sldId id="631" r:id="rId39"/>
    <p:sldId id="632" r:id="rId40"/>
    <p:sldId id="288" r:id="rId41"/>
    <p:sldId id="633" r:id="rId42"/>
    <p:sldId id="289" r:id="rId43"/>
    <p:sldId id="634" r:id="rId44"/>
    <p:sldId id="635" r:id="rId45"/>
    <p:sldId id="272" r:id="rId46"/>
    <p:sldId id="627" r:id="rId47"/>
    <p:sldId id="281" r:id="rId48"/>
    <p:sldId id="278" r:id="rId49"/>
    <p:sldId id="636" r:id="rId50"/>
    <p:sldId id="617" r:id="rId51"/>
  </p:sldIdLst>
  <p:sldSz cx="9144000" cy="6858000" type="screen4x3"/>
  <p:notesSz cx="6834188"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C6"/>
    <a:srgbClr val="E7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2" autoAdjust="0"/>
    <p:restoredTop sz="85910" autoAdjust="0"/>
  </p:normalViewPr>
  <p:slideViewPr>
    <p:cSldViewPr>
      <p:cViewPr varScale="1">
        <p:scale>
          <a:sx n="74" d="100"/>
          <a:sy n="74" d="100"/>
        </p:scale>
        <p:origin x="196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ad.elc.nhs.uk\NetworkDrive\TowerHamletsCCG\NHSTHCCG\Financial%20strategy\Team%20admin\Mohammed\Asthma%20QI\Asthma%20NE%20IP%20adms\Asthma%20NE%20adms%20for%20Asthma%20or%20Wheez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rgbClr val="575756"/>
                </a:solidFill>
                <a:latin typeface="Arial" panose="020B0604020202020204" pitchFamily="34" charset="0"/>
                <a:ea typeface="+mn-ea"/>
                <a:cs typeface="Arial" panose="020B0604020202020204" pitchFamily="34" charset="0"/>
              </a:defRPr>
            </a:pPr>
            <a:r>
              <a:rPr lang="en-GB" sz="1200" b="1" dirty="0">
                <a:solidFill>
                  <a:srgbClr val="0060A8"/>
                </a:solidFill>
                <a:latin typeface="Arial" panose="020B0604020202020204" pitchFamily="34" charset="0"/>
                <a:cs typeface="Arial" panose="020B0604020202020204" pitchFamily="34" charset="0"/>
              </a:rPr>
              <a:t>Non-elective admissions (Oct 18 to Oct 2019)</a:t>
            </a:r>
          </a:p>
        </c:rich>
      </c:tx>
      <c:overlay val="0"/>
      <c:spPr>
        <a:noFill/>
        <a:ln>
          <a:noFill/>
        </a:ln>
        <a:effectLst/>
      </c:spPr>
    </c:title>
    <c:autoTitleDeleted val="0"/>
    <c:plotArea>
      <c:layout>
        <c:manualLayout>
          <c:layoutTarget val="inner"/>
          <c:xMode val="edge"/>
          <c:yMode val="edge"/>
          <c:x val="5.3204230624855915E-2"/>
          <c:y val="9.7190550283749885E-2"/>
          <c:w val="0.92847425654330473"/>
          <c:h val="0.77357719222881982"/>
        </c:manualLayout>
      </c:layout>
      <c:lineChart>
        <c:grouping val="standard"/>
        <c:varyColors val="0"/>
        <c:ser>
          <c:idx val="0"/>
          <c:order val="0"/>
          <c:tx>
            <c:strRef>
              <c:f>Sheet2!$I$41</c:f>
              <c:strCache>
                <c:ptCount val="1"/>
                <c:pt idx="0">
                  <c:v>Admissions</c:v>
                </c:pt>
              </c:strCache>
            </c:strRef>
          </c:tx>
          <c:spPr>
            <a:ln w="50800" cap="sq">
              <a:solidFill>
                <a:srgbClr val="0060A8"/>
              </a:solidFill>
              <a:round/>
            </a:ln>
            <a:effectLst/>
          </c:spPr>
          <c:marker>
            <c:symbol val="none"/>
          </c:marker>
          <c:trendline>
            <c:spPr>
              <a:ln w="25400" cap="rnd">
                <a:solidFill>
                  <a:srgbClr val="5B9BD5">
                    <a:lumMod val="60000"/>
                    <a:lumOff val="40000"/>
                  </a:srgbClr>
                </a:solidFill>
                <a:prstDash val="sysDot"/>
              </a:ln>
              <a:effectLst/>
            </c:spPr>
            <c:trendlineType val="linear"/>
            <c:dispRSqr val="0"/>
            <c:dispEq val="0"/>
          </c:trendline>
          <c:cat>
            <c:strRef>
              <c:f>Sheet2!$H$42:$H$54</c:f>
              <c:strCache>
                <c:ptCount val="13"/>
                <c:pt idx="0">
                  <c:v>Oct-18</c:v>
                </c:pt>
                <c:pt idx="1">
                  <c:v>Nov-18</c:v>
                </c:pt>
                <c:pt idx="2">
                  <c:v>Dec-18</c:v>
                </c:pt>
                <c:pt idx="3">
                  <c:v>Jan-19</c:v>
                </c:pt>
                <c:pt idx="4">
                  <c:v>Feb-19</c:v>
                </c:pt>
                <c:pt idx="5">
                  <c:v>Mar-19</c:v>
                </c:pt>
                <c:pt idx="6">
                  <c:v>Apr-19</c:v>
                </c:pt>
                <c:pt idx="7">
                  <c:v>May-19</c:v>
                </c:pt>
                <c:pt idx="8">
                  <c:v>Jun-19</c:v>
                </c:pt>
                <c:pt idx="9">
                  <c:v>Jul-19</c:v>
                </c:pt>
                <c:pt idx="10">
                  <c:v>Aug-19</c:v>
                </c:pt>
                <c:pt idx="11">
                  <c:v>Sep-19</c:v>
                </c:pt>
                <c:pt idx="12">
                  <c:v>Oct-19</c:v>
                </c:pt>
              </c:strCache>
            </c:strRef>
          </c:cat>
          <c:val>
            <c:numRef>
              <c:f>Sheet2!$I$42:$I$54</c:f>
              <c:numCache>
                <c:formatCode>_-* #,##0_-;\-* #,##0_-;_-* "-"??_-;_-@_-</c:formatCode>
                <c:ptCount val="13"/>
                <c:pt idx="0">
                  <c:v>38</c:v>
                </c:pt>
                <c:pt idx="1">
                  <c:v>31</c:v>
                </c:pt>
                <c:pt idx="2">
                  <c:v>20</c:v>
                </c:pt>
                <c:pt idx="3">
                  <c:v>18</c:v>
                </c:pt>
                <c:pt idx="4">
                  <c:v>18</c:v>
                </c:pt>
                <c:pt idx="5">
                  <c:v>29</c:v>
                </c:pt>
                <c:pt idx="6">
                  <c:v>19</c:v>
                </c:pt>
                <c:pt idx="7">
                  <c:v>28</c:v>
                </c:pt>
                <c:pt idx="8">
                  <c:v>13</c:v>
                </c:pt>
                <c:pt idx="9">
                  <c:v>16</c:v>
                </c:pt>
                <c:pt idx="10">
                  <c:v>2</c:v>
                </c:pt>
                <c:pt idx="11">
                  <c:v>14</c:v>
                </c:pt>
                <c:pt idx="12">
                  <c:v>13</c:v>
                </c:pt>
              </c:numCache>
            </c:numRef>
          </c:val>
          <c:smooth val="0"/>
          <c:extLst>
            <c:ext xmlns:c16="http://schemas.microsoft.com/office/drawing/2014/chart" uri="{C3380CC4-5D6E-409C-BE32-E72D297353CC}">
              <c16:uniqueId val="{00000001-3AA4-5045-94D4-1999E08D5FC4}"/>
            </c:ext>
          </c:extLst>
        </c:ser>
        <c:dLbls>
          <c:showLegendKey val="0"/>
          <c:showVal val="0"/>
          <c:showCatName val="0"/>
          <c:showSerName val="0"/>
          <c:showPercent val="0"/>
          <c:showBubbleSize val="0"/>
        </c:dLbls>
        <c:smooth val="0"/>
        <c:axId val="153527848"/>
        <c:axId val="172744888"/>
      </c:lineChart>
      <c:catAx>
        <c:axId val="153527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172744888"/>
        <c:crosses val="autoZero"/>
        <c:auto val="1"/>
        <c:lblAlgn val="ctr"/>
        <c:lblOffset val="100"/>
        <c:noMultiLvlLbl val="0"/>
      </c:catAx>
      <c:valAx>
        <c:axId val="172744888"/>
        <c:scaling>
          <c:orientation val="minMax"/>
        </c:scaling>
        <c:delete val="0"/>
        <c:axPos val="l"/>
        <c:majorGridlines>
          <c:spPr>
            <a:ln w="9525" cap="flat" cmpd="sng" algn="ctr">
              <a:solidFill>
                <a:sysClr val="window" lastClr="FFFFFF">
                  <a:lumMod val="85000"/>
                </a:sys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153527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75756"/>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ysClr val="window" lastClr="FFFFFF">
        <a:lumMod val="95000"/>
      </a:sysClr>
    </a:solidFill>
    <a:ln>
      <a:noFill/>
    </a:ln>
    <a:effectLst/>
  </c:spPr>
  <c:txPr>
    <a:bodyPr/>
    <a:lstStyle/>
    <a:p>
      <a:pPr>
        <a:defRPr>
          <a:solidFill>
            <a:sysClr val="windowText" lastClr="000000"/>
          </a:solidFil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74988-36BE-4022-8804-820187CD38BF}"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GB"/>
        </a:p>
      </dgm:t>
    </dgm:pt>
    <dgm:pt modelId="{596FE391-5630-467F-B0A7-9C54A5569F1B}">
      <dgm:prSet phldrT="[Text]"/>
      <dgm:spPr/>
      <dgm:t>
        <a:bodyPr/>
        <a:lstStyle/>
        <a:p>
          <a:pPr>
            <a:buClrTx/>
            <a:buSzTx/>
            <a:buFontTx/>
            <a:buAutoNum type="arabicPeriod"/>
          </a:pPr>
          <a:r>
            <a:rPr kumimoji="0" lang="en-GB" b="0" i="0" u="none" strike="noStrike" cap="none" spc="0" normalizeH="0" baseline="0" noProof="0">
              <a:effectLst/>
              <a:uLnTx/>
              <a:uFillTx/>
              <a:latin typeface="+mn-lt"/>
              <a:ea typeface="+mn-ea"/>
              <a:cs typeface="Arial" charset="0"/>
            </a:rPr>
            <a:t>Understands when asthma is </a:t>
          </a:r>
          <a:br>
            <a:rPr kumimoji="0" lang="en-GB" b="0" i="0" u="none" strike="noStrike" cap="none" spc="0" normalizeH="0" baseline="0" noProof="0">
              <a:effectLst/>
              <a:uLnTx/>
              <a:uFillTx/>
              <a:latin typeface="+mn-lt"/>
              <a:ea typeface="+mn-ea"/>
              <a:cs typeface="Arial" charset="0"/>
            </a:rPr>
          </a:br>
          <a:r>
            <a:rPr kumimoji="0" lang="en-GB" b="0" i="0" u="none" strike="noStrike" cap="none" spc="0" normalizeH="0" baseline="0" noProof="0">
              <a:effectLst/>
              <a:uLnTx/>
              <a:uFillTx/>
              <a:latin typeface="+mn-lt"/>
              <a:ea typeface="+mn-ea"/>
              <a:cs typeface="Arial" charset="0"/>
            </a:rPr>
            <a:t>well controlled </a:t>
          </a:r>
          <a:endParaRPr lang="en-GB" b="0">
            <a:latin typeface="+mn-lt"/>
          </a:endParaRPr>
        </a:p>
      </dgm:t>
    </dgm:pt>
    <dgm:pt modelId="{27486AF9-E70C-42DD-9BC9-C3823F2CF582}" type="parTrans" cxnId="{65832CC2-405C-4C7D-A35A-BB9B2C19E87D}">
      <dgm:prSet/>
      <dgm:spPr/>
      <dgm:t>
        <a:bodyPr/>
        <a:lstStyle/>
        <a:p>
          <a:endParaRPr lang="en-GB"/>
        </a:p>
      </dgm:t>
    </dgm:pt>
    <dgm:pt modelId="{47D6C9E3-DF91-461E-B916-71E10FB115D6}" type="sibTrans" cxnId="{65832CC2-405C-4C7D-A35A-BB9B2C19E87D}">
      <dgm:prSet/>
      <dgm:spPr/>
      <dgm:t>
        <a:bodyPr/>
        <a:lstStyle/>
        <a:p>
          <a:endParaRPr lang="en-GB"/>
        </a:p>
      </dgm:t>
    </dgm:pt>
    <dgm:pt modelId="{D56EB5F9-E63D-4518-8CF7-05B1F3356D10}">
      <dgm:prSet custT="1"/>
      <dgm:spPr/>
      <dgm:t>
        <a:bodyPr/>
        <a:lstStyle/>
        <a:p>
          <a:r>
            <a:rPr kumimoji="0" lang="en-GB" sz="1600" b="0" i="0" u="none" strike="noStrike" cap="none" spc="0" normalizeH="0" baseline="0" noProof="0">
              <a:effectLst/>
              <a:uLnTx/>
              <a:uFillTx/>
              <a:latin typeface="+mn-lt"/>
              <a:ea typeface="+mn-ea"/>
              <a:cs typeface="Arial" charset="0"/>
            </a:rPr>
            <a:t>I can climb two flights of stairs without difficulty</a:t>
          </a:r>
        </a:p>
      </dgm:t>
    </dgm:pt>
    <dgm:pt modelId="{845CC9A6-93CC-4DE1-808C-E02E5F3DF022}" type="parTrans" cxnId="{747D7828-409D-42E7-894D-927058241346}">
      <dgm:prSet/>
      <dgm:spPr/>
      <dgm:t>
        <a:bodyPr/>
        <a:lstStyle/>
        <a:p>
          <a:endParaRPr lang="en-GB"/>
        </a:p>
      </dgm:t>
    </dgm:pt>
    <dgm:pt modelId="{D21C9433-2688-4F21-AF07-291AC5BAB946}" type="sibTrans" cxnId="{747D7828-409D-42E7-894D-927058241346}">
      <dgm:prSet/>
      <dgm:spPr/>
      <dgm:t>
        <a:bodyPr/>
        <a:lstStyle/>
        <a:p>
          <a:endParaRPr lang="en-GB"/>
        </a:p>
      </dgm:t>
    </dgm:pt>
    <dgm:pt modelId="{86B47941-8E25-46E7-8DE0-7F94ACF70D7E}">
      <dgm:prSet/>
      <dgm:spPr/>
      <dgm:t>
        <a:bodyPr/>
        <a:lstStyle/>
        <a:p>
          <a:r>
            <a:rPr lang="en-GB" b="0">
              <a:latin typeface="+mn-lt"/>
              <a:cs typeface="Arial" charset="0"/>
            </a:rPr>
            <a:t>Describes different stages of worsening asthma </a:t>
          </a:r>
        </a:p>
      </dgm:t>
    </dgm:pt>
    <dgm:pt modelId="{BF6F59A2-D07D-4BD7-B660-0A45FF5D814B}" type="parTrans" cxnId="{B3FBED5A-53A9-4E12-ACC3-1B353C33566D}">
      <dgm:prSet/>
      <dgm:spPr/>
      <dgm:t>
        <a:bodyPr/>
        <a:lstStyle/>
        <a:p>
          <a:endParaRPr lang="en-GB"/>
        </a:p>
      </dgm:t>
    </dgm:pt>
    <dgm:pt modelId="{174117A1-5B6E-44B6-9EAE-33BA5DF6467E}" type="sibTrans" cxnId="{B3FBED5A-53A9-4E12-ACC3-1B353C33566D}">
      <dgm:prSet/>
      <dgm:spPr/>
      <dgm:t>
        <a:bodyPr/>
        <a:lstStyle/>
        <a:p>
          <a:endParaRPr lang="en-GB"/>
        </a:p>
      </dgm:t>
    </dgm:pt>
    <dgm:pt modelId="{50BFF98F-356A-4F65-A68E-B19B403FDEDC}">
      <dgm:prSet custT="1"/>
      <dgm:spPr/>
      <dgm:t>
        <a:bodyPr/>
        <a:lstStyle/>
        <a:p>
          <a:r>
            <a:rPr lang="en-GB" sz="1600" dirty="0">
              <a:latin typeface="+mn-lt"/>
              <a:cs typeface="Arial" charset="0"/>
            </a:rPr>
            <a:t>If I’m getting breathless climbing the stairs, my asthma is getting worse</a:t>
          </a:r>
        </a:p>
      </dgm:t>
    </dgm:pt>
    <dgm:pt modelId="{420CD6D5-6C59-4C84-98EF-9CBD5D54FAA6}" type="parTrans" cxnId="{C0BAF2F2-DE9F-4B9A-A917-A312872237C2}">
      <dgm:prSet/>
      <dgm:spPr/>
      <dgm:t>
        <a:bodyPr/>
        <a:lstStyle/>
        <a:p>
          <a:endParaRPr lang="en-GB"/>
        </a:p>
      </dgm:t>
    </dgm:pt>
    <dgm:pt modelId="{C922C5D4-BC35-47CD-BF3D-A16EB29A6E41}" type="sibTrans" cxnId="{C0BAF2F2-DE9F-4B9A-A917-A312872237C2}">
      <dgm:prSet/>
      <dgm:spPr/>
      <dgm:t>
        <a:bodyPr/>
        <a:lstStyle/>
        <a:p>
          <a:endParaRPr lang="en-GB"/>
        </a:p>
      </dgm:t>
    </dgm:pt>
    <dgm:pt modelId="{CBEA6335-A11F-4147-BB43-ACEF92B7A3CD}">
      <dgm:prSet custT="1"/>
      <dgm:spPr/>
      <dgm:t>
        <a:bodyPr/>
        <a:lstStyle/>
        <a:p>
          <a:r>
            <a:rPr lang="en-GB" sz="1600" dirty="0">
              <a:latin typeface="+mn-lt"/>
              <a:cs typeface="Arial" charset="0"/>
            </a:rPr>
            <a:t>If I can’t speak properly, I know my asthma has got really bad</a:t>
          </a:r>
        </a:p>
      </dgm:t>
    </dgm:pt>
    <dgm:pt modelId="{366792FF-B99F-4825-A229-947C87D9ADE0}" type="parTrans" cxnId="{CA7FC663-2691-4C03-B7BC-48E2857FF86D}">
      <dgm:prSet/>
      <dgm:spPr/>
      <dgm:t>
        <a:bodyPr/>
        <a:lstStyle/>
        <a:p>
          <a:endParaRPr lang="en-GB"/>
        </a:p>
      </dgm:t>
    </dgm:pt>
    <dgm:pt modelId="{16BDD11F-7B8E-478E-99B5-98B28B272148}" type="sibTrans" cxnId="{CA7FC663-2691-4C03-B7BC-48E2857FF86D}">
      <dgm:prSet/>
      <dgm:spPr/>
      <dgm:t>
        <a:bodyPr/>
        <a:lstStyle/>
        <a:p>
          <a:endParaRPr lang="en-GB"/>
        </a:p>
      </dgm:t>
    </dgm:pt>
    <dgm:pt modelId="{5CB7ECA5-F8B1-401A-8B7D-499F7E5290F5}">
      <dgm:prSet/>
      <dgm:spPr/>
      <dgm:t>
        <a:bodyPr/>
        <a:lstStyle/>
        <a:p>
          <a:r>
            <a:rPr lang="en-GB" b="0">
              <a:latin typeface="+mn-lt"/>
              <a:cs typeface="Arial" charset="0"/>
            </a:rPr>
            <a:t>Recollects timescales of previous asthma episodes</a:t>
          </a:r>
        </a:p>
      </dgm:t>
    </dgm:pt>
    <dgm:pt modelId="{2CDEFF0E-C7A1-4334-BD85-12D5B0F39A26}" type="parTrans" cxnId="{8B43D7E9-F777-448F-AC12-75EB6D8E960A}">
      <dgm:prSet/>
      <dgm:spPr/>
      <dgm:t>
        <a:bodyPr/>
        <a:lstStyle/>
        <a:p>
          <a:endParaRPr lang="en-GB"/>
        </a:p>
      </dgm:t>
    </dgm:pt>
    <dgm:pt modelId="{683461CA-0580-4BF3-A6D1-7F11D7F1DE9D}" type="sibTrans" cxnId="{8B43D7E9-F777-448F-AC12-75EB6D8E960A}">
      <dgm:prSet/>
      <dgm:spPr/>
      <dgm:t>
        <a:bodyPr/>
        <a:lstStyle/>
        <a:p>
          <a:endParaRPr lang="en-GB"/>
        </a:p>
      </dgm:t>
    </dgm:pt>
    <dgm:pt modelId="{6B347074-0646-43D9-B3EA-98C460A5B752}">
      <dgm:prSet/>
      <dgm:spPr/>
      <dgm:t>
        <a:bodyPr/>
        <a:lstStyle/>
        <a:p>
          <a:r>
            <a:rPr lang="en-GB" b="0">
              <a:latin typeface="+mn-lt"/>
              <a:cs typeface="Arial" charset="0"/>
            </a:rPr>
            <a:t>Understands how and when to step up asthma medicines </a:t>
          </a:r>
        </a:p>
      </dgm:t>
    </dgm:pt>
    <dgm:pt modelId="{CA4CDCF1-4B9A-4244-ADD2-F87A58D0049C}" type="parTrans" cxnId="{9310A50F-B886-43ED-9D42-CB2689D7504F}">
      <dgm:prSet/>
      <dgm:spPr/>
      <dgm:t>
        <a:bodyPr/>
        <a:lstStyle/>
        <a:p>
          <a:endParaRPr lang="en-GB"/>
        </a:p>
      </dgm:t>
    </dgm:pt>
    <dgm:pt modelId="{165459A0-60A1-4A73-9C45-DB00F514B924}" type="sibTrans" cxnId="{9310A50F-B886-43ED-9D42-CB2689D7504F}">
      <dgm:prSet/>
      <dgm:spPr/>
      <dgm:t>
        <a:bodyPr/>
        <a:lstStyle/>
        <a:p>
          <a:endParaRPr lang="en-GB"/>
        </a:p>
      </dgm:t>
    </dgm:pt>
    <dgm:pt modelId="{26BDBE13-BA35-4FED-8E8B-DB9891B435B6}">
      <dgm:prSet custT="1"/>
      <dgm:spPr/>
      <dgm:t>
        <a:bodyPr/>
        <a:lstStyle/>
        <a:p>
          <a:r>
            <a:rPr lang="en-GB" sz="1600" b="0" kern="1200" dirty="0">
              <a:latin typeface="+mn-lt"/>
              <a:ea typeface="+mn-ea"/>
              <a:cs typeface="Arial" charset="0"/>
            </a:rPr>
            <a:t>If I am getting breathless climbing the stairs, I will take my reliever more regularly and double my preventer dose</a:t>
          </a:r>
        </a:p>
      </dgm:t>
    </dgm:pt>
    <dgm:pt modelId="{AC5358C8-941F-458C-A66A-9AB44E8B1A2A}" type="parTrans" cxnId="{C7A5C4D7-6E66-4D7B-B913-5E0D5B9C1C9B}">
      <dgm:prSet/>
      <dgm:spPr/>
      <dgm:t>
        <a:bodyPr/>
        <a:lstStyle/>
        <a:p>
          <a:endParaRPr lang="en-GB"/>
        </a:p>
      </dgm:t>
    </dgm:pt>
    <dgm:pt modelId="{57B37AED-6A15-40C5-AAB6-4A6D08E1B950}" type="sibTrans" cxnId="{C7A5C4D7-6E66-4D7B-B913-5E0D5B9C1C9B}">
      <dgm:prSet/>
      <dgm:spPr/>
      <dgm:t>
        <a:bodyPr/>
        <a:lstStyle/>
        <a:p>
          <a:endParaRPr lang="en-GB"/>
        </a:p>
      </dgm:t>
    </dgm:pt>
    <dgm:pt modelId="{B29560B5-C270-4F57-8EC5-252ECAC09CF5}">
      <dgm:prSet/>
      <dgm:spPr/>
      <dgm:t>
        <a:bodyPr/>
        <a:lstStyle/>
        <a:p>
          <a:r>
            <a:rPr lang="en-GB" b="0">
              <a:latin typeface="+mn-lt"/>
              <a:cs typeface="Arial" charset="0"/>
            </a:rPr>
            <a:t>Understands when to seek medical advice/emergency help </a:t>
          </a:r>
        </a:p>
      </dgm:t>
    </dgm:pt>
    <dgm:pt modelId="{91275977-4CD4-45C8-9D4C-76D8F47722F5}" type="parTrans" cxnId="{9F94FD3F-1E32-4A07-8927-8A23BDD476DF}">
      <dgm:prSet/>
      <dgm:spPr/>
      <dgm:t>
        <a:bodyPr/>
        <a:lstStyle/>
        <a:p>
          <a:endParaRPr lang="en-GB"/>
        </a:p>
      </dgm:t>
    </dgm:pt>
    <dgm:pt modelId="{6B782BB8-F3E9-49CF-8948-D8693A7E3E96}" type="sibTrans" cxnId="{9F94FD3F-1E32-4A07-8927-8A23BDD476DF}">
      <dgm:prSet/>
      <dgm:spPr/>
      <dgm:t>
        <a:bodyPr/>
        <a:lstStyle/>
        <a:p>
          <a:endParaRPr lang="en-GB"/>
        </a:p>
      </dgm:t>
    </dgm:pt>
    <dgm:pt modelId="{3990E3DD-1089-4EFE-8A72-54A0403B569D}">
      <dgm:prSet custT="1"/>
      <dgm:spPr/>
      <dgm:t>
        <a:bodyPr/>
        <a:lstStyle/>
        <a:p>
          <a:r>
            <a:rPr lang="en-GB" sz="1600" kern="1200" dirty="0">
              <a:latin typeface="+mn-lt"/>
              <a:cs typeface="Arial" charset="0"/>
            </a:rPr>
            <a:t>If I </a:t>
          </a:r>
          <a:r>
            <a:rPr lang="en-GB" sz="1600" kern="1200" dirty="0">
              <a:latin typeface="+mn-lt"/>
              <a:ea typeface="+mn-ea"/>
              <a:cs typeface="Arial" charset="0"/>
            </a:rPr>
            <a:t>wake up in the night coughing, I should make an appointment to see my GP that day</a:t>
          </a:r>
        </a:p>
      </dgm:t>
    </dgm:pt>
    <dgm:pt modelId="{695FB84A-42FE-4D23-885E-66E4F52F46CC}" type="parTrans" cxnId="{AD2F7F30-C15F-4063-8998-9BF8553F45D8}">
      <dgm:prSet/>
      <dgm:spPr/>
      <dgm:t>
        <a:bodyPr/>
        <a:lstStyle/>
        <a:p>
          <a:endParaRPr lang="en-GB"/>
        </a:p>
      </dgm:t>
    </dgm:pt>
    <dgm:pt modelId="{4899E7AF-736C-4B0B-A67E-575A8D09AE24}" type="sibTrans" cxnId="{AD2F7F30-C15F-4063-8998-9BF8553F45D8}">
      <dgm:prSet/>
      <dgm:spPr/>
      <dgm:t>
        <a:bodyPr/>
        <a:lstStyle/>
        <a:p>
          <a:endParaRPr lang="en-GB"/>
        </a:p>
      </dgm:t>
    </dgm:pt>
    <dgm:pt modelId="{FD0F417A-FD64-4629-9D7C-D09996EAA8CE}">
      <dgm:prSet custT="1"/>
      <dgm:spPr/>
      <dgm:t>
        <a:bodyPr/>
        <a:lstStyle/>
        <a:p>
          <a:r>
            <a:rPr lang="en-GB" sz="1600" kern="1200" dirty="0">
              <a:latin typeface="+mn-lt"/>
              <a:cs typeface="Arial" charset="0"/>
            </a:rPr>
            <a:t>Will call 999 if I’m not able to speak properly</a:t>
          </a:r>
        </a:p>
      </dgm:t>
    </dgm:pt>
    <dgm:pt modelId="{C1F284D5-39D6-4ECB-8130-F20CA99585FD}" type="parTrans" cxnId="{C3860E1C-549B-46F3-974E-A69ADD255471}">
      <dgm:prSet/>
      <dgm:spPr/>
      <dgm:t>
        <a:bodyPr/>
        <a:lstStyle/>
        <a:p>
          <a:endParaRPr lang="en-GB"/>
        </a:p>
      </dgm:t>
    </dgm:pt>
    <dgm:pt modelId="{5FD1B3C9-C6B7-4FE6-A660-19E8E0EA0E83}" type="sibTrans" cxnId="{C3860E1C-549B-46F3-974E-A69ADD255471}">
      <dgm:prSet/>
      <dgm:spPr/>
      <dgm:t>
        <a:bodyPr/>
        <a:lstStyle/>
        <a:p>
          <a:endParaRPr lang="en-GB"/>
        </a:p>
      </dgm:t>
    </dgm:pt>
    <dgm:pt modelId="{713D05CB-29F8-C849-9D7F-D0D7381C2C70}">
      <dgm:prSet custT="1"/>
      <dgm:spPr/>
      <dgm:t>
        <a:bodyPr/>
        <a:lstStyle/>
        <a:p>
          <a:r>
            <a:rPr lang="en-GB" sz="1600" b="0" dirty="0">
              <a:latin typeface="+mn-lt"/>
              <a:cs typeface="Arial" charset="0"/>
            </a:rPr>
            <a:t>It usually takes two to three days for me to go from having difficulty climbing stairs to not being able to talk properly</a:t>
          </a:r>
        </a:p>
      </dgm:t>
    </dgm:pt>
    <dgm:pt modelId="{66F7CAC6-776E-AD46-8579-8489AEAD6815}" type="parTrans" cxnId="{5B6A684C-A899-5449-9800-2638C7EBA016}">
      <dgm:prSet/>
      <dgm:spPr/>
      <dgm:t>
        <a:bodyPr/>
        <a:lstStyle/>
        <a:p>
          <a:endParaRPr lang="en-US"/>
        </a:p>
      </dgm:t>
    </dgm:pt>
    <dgm:pt modelId="{B4DE07B7-EB40-B74A-867C-619784860AC9}" type="sibTrans" cxnId="{5B6A684C-A899-5449-9800-2638C7EBA016}">
      <dgm:prSet/>
      <dgm:spPr/>
      <dgm:t>
        <a:bodyPr/>
        <a:lstStyle/>
        <a:p>
          <a:endParaRPr lang="en-US"/>
        </a:p>
      </dgm:t>
    </dgm:pt>
    <dgm:pt modelId="{5B14B067-60AA-4FB0-B1DF-C86A75701448}" type="pres">
      <dgm:prSet presAssocID="{F0274988-36BE-4022-8804-820187CD38BF}" presName="Name0" presStyleCnt="0">
        <dgm:presLayoutVars>
          <dgm:dir/>
          <dgm:animLvl val="lvl"/>
          <dgm:resizeHandles val="exact"/>
        </dgm:presLayoutVars>
      </dgm:prSet>
      <dgm:spPr/>
    </dgm:pt>
    <dgm:pt modelId="{C4D095BC-47D9-4D3A-87F8-2361C6473EBB}" type="pres">
      <dgm:prSet presAssocID="{596FE391-5630-467F-B0A7-9C54A5569F1B}" presName="linNode" presStyleCnt="0"/>
      <dgm:spPr/>
    </dgm:pt>
    <dgm:pt modelId="{7FE9AC90-FFAE-4149-B9B6-1BC2F78821C6}" type="pres">
      <dgm:prSet presAssocID="{596FE391-5630-467F-B0A7-9C54A5569F1B}" presName="parentText" presStyleLbl="node1" presStyleIdx="0" presStyleCnt="5">
        <dgm:presLayoutVars>
          <dgm:chMax val="1"/>
          <dgm:bulletEnabled val="1"/>
        </dgm:presLayoutVars>
      </dgm:prSet>
      <dgm:spPr/>
    </dgm:pt>
    <dgm:pt modelId="{077EA153-51FD-4FE8-9017-12DEF05CFF66}" type="pres">
      <dgm:prSet presAssocID="{596FE391-5630-467F-B0A7-9C54A5569F1B}" presName="descendantText" presStyleLbl="alignAccFollowNode1" presStyleIdx="0" presStyleCnt="5">
        <dgm:presLayoutVars>
          <dgm:bulletEnabled val="1"/>
        </dgm:presLayoutVars>
      </dgm:prSet>
      <dgm:spPr/>
    </dgm:pt>
    <dgm:pt modelId="{24D1A943-C579-4C83-9406-F9D468108FAC}" type="pres">
      <dgm:prSet presAssocID="{47D6C9E3-DF91-461E-B916-71E10FB115D6}" presName="sp" presStyleCnt="0"/>
      <dgm:spPr/>
    </dgm:pt>
    <dgm:pt modelId="{A056D296-6AE5-474E-9091-C78F2B9CE7FD}" type="pres">
      <dgm:prSet presAssocID="{86B47941-8E25-46E7-8DE0-7F94ACF70D7E}" presName="linNode" presStyleCnt="0"/>
      <dgm:spPr/>
    </dgm:pt>
    <dgm:pt modelId="{F92C697D-4A0C-4E01-A3B1-464DD01DA269}" type="pres">
      <dgm:prSet presAssocID="{86B47941-8E25-46E7-8DE0-7F94ACF70D7E}" presName="parentText" presStyleLbl="node1" presStyleIdx="1" presStyleCnt="5">
        <dgm:presLayoutVars>
          <dgm:chMax val="1"/>
          <dgm:bulletEnabled val="1"/>
        </dgm:presLayoutVars>
      </dgm:prSet>
      <dgm:spPr/>
    </dgm:pt>
    <dgm:pt modelId="{41230F17-4B6A-4948-87EE-1EA2F6561F92}" type="pres">
      <dgm:prSet presAssocID="{86B47941-8E25-46E7-8DE0-7F94ACF70D7E}" presName="descendantText" presStyleLbl="alignAccFollowNode1" presStyleIdx="1" presStyleCnt="5" custScaleY="121025">
        <dgm:presLayoutVars>
          <dgm:bulletEnabled val="1"/>
        </dgm:presLayoutVars>
      </dgm:prSet>
      <dgm:spPr/>
    </dgm:pt>
    <dgm:pt modelId="{71277E62-3404-4A58-93B0-5465EF2D395A}" type="pres">
      <dgm:prSet presAssocID="{174117A1-5B6E-44B6-9EAE-33BA5DF6467E}" presName="sp" presStyleCnt="0"/>
      <dgm:spPr/>
    </dgm:pt>
    <dgm:pt modelId="{C29B9904-BFFF-4C4D-AC2E-387F51ADD9BB}" type="pres">
      <dgm:prSet presAssocID="{5CB7ECA5-F8B1-401A-8B7D-499F7E5290F5}" presName="linNode" presStyleCnt="0"/>
      <dgm:spPr/>
    </dgm:pt>
    <dgm:pt modelId="{1524E24C-5799-4A27-BBDB-3225F6B75887}" type="pres">
      <dgm:prSet presAssocID="{5CB7ECA5-F8B1-401A-8B7D-499F7E5290F5}" presName="parentText" presStyleLbl="node1" presStyleIdx="2" presStyleCnt="5">
        <dgm:presLayoutVars>
          <dgm:chMax val="1"/>
          <dgm:bulletEnabled val="1"/>
        </dgm:presLayoutVars>
      </dgm:prSet>
      <dgm:spPr/>
    </dgm:pt>
    <dgm:pt modelId="{63B77DA4-CE0E-4A65-AB52-F74C1E35129B}" type="pres">
      <dgm:prSet presAssocID="{5CB7ECA5-F8B1-401A-8B7D-499F7E5290F5}" presName="descendantText" presStyleLbl="alignAccFollowNode1" presStyleIdx="2" presStyleCnt="5">
        <dgm:presLayoutVars>
          <dgm:bulletEnabled val="1"/>
        </dgm:presLayoutVars>
      </dgm:prSet>
      <dgm:spPr/>
    </dgm:pt>
    <dgm:pt modelId="{3D5709D2-937E-42C9-80C5-1CB9C7DB31A5}" type="pres">
      <dgm:prSet presAssocID="{683461CA-0580-4BF3-A6D1-7F11D7F1DE9D}" presName="sp" presStyleCnt="0"/>
      <dgm:spPr/>
    </dgm:pt>
    <dgm:pt modelId="{6F2484FF-74DC-4C78-8949-80A4FE70DA68}" type="pres">
      <dgm:prSet presAssocID="{6B347074-0646-43D9-B3EA-98C460A5B752}" presName="linNode" presStyleCnt="0"/>
      <dgm:spPr/>
    </dgm:pt>
    <dgm:pt modelId="{BE20E659-1F82-493A-B8AA-07EB699CB6E6}" type="pres">
      <dgm:prSet presAssocID="{6B347074-0646-43D9-B3EA-98C460A5B752}" presName="parentText" presStyleLbl="node1" presStyleIdx="3" presStyleCnt="5">
        <dgm:presLayoutVars>
          <dgm:chMax val="1"/>
          <dgm:bulletEnabled val="1"/>
        </dgm:presLayoutVars>
      </dgm:prSet>
      <dgm:spPr/>
    </dgm:pt>
    <dgm:pt modelId="{0B2334FE-E725-4852-BB16-8E948D61DB9B}" type="pres">
      <dgm:prSet presAssocID="{6B347074-0646-43D9-B3EA-98C460A5B752}" presName="descendantText" presStyleLbl="alignAccFollowNode1" presStyleIdx="3" presStyleCnt="5">
        <dgm:presLayoutVars>
          <dgm:bulletEnabled val="1"/>
        </dgm:presLayoutVars>
      </dgm:prSet>
      <dgm:spPr/>
    </dgm:pt>
    <dgm:pt modelId="{0495E848-2A1E-4752-9013-CEEC6494B04E}" type="pres">
      <dgm:prSet presAssocID="{165459A0-60A1-4A73-9C45-DB00F514B924}" presName="sp" presStyleCnt="0"/>
      <dgm:spPr/>
    </dgm:pt>
    <dgm:pt modelId="{D83D7FA9-E38E-4D9F-BD47-092926F19BA7}" type="pres">
      <dgm:prSet presAssocID="{B29560B5-C270-4F57-8EC5-252ECAC09CF5}" presName="linNode" presStyleCnt="0"/>
      <dgm:spPr/>
    </dgm:pt>
    <dgm:pt modelId="{9109F6BB-5ED7-4EF9-8685-4BF0121B01E4}" type="pres">
      <dgm:prSet presAssocID="{B29560B5-C270-4F57-8EC5-252ECAC09CF5}" presName="parentText" presStyleLbl="node1" presStyleIdx="4" presStyleCnt="5">
        <dgm:presLayoutVars>
          <dgm:chMax val="1"/>
          <dgm:bulletEnabled val="1"/>
        </dgm:presLayoutVars>
      </dgm:prSet>
      <dgm:spPr/>
    </dgm:pt>
    <dgm:pt modelId="{300C9EB4-5DE1-400D-913C-6D5080C5FD96}" type="pres">
      <dgm:prSet presAssocID="{B29560B5-C270-4F57-8EC5-252ECAC09CF5}" presName="descendantText" presStyleLbl="alignAccFollowNode1" presStyleIdx="4" presStyleCnt="5">
        <dgm:presLayoutVars>
          <dgm:bulletEnabled val="1"/>
        </dgm:presLayoutVars>
      </dgm:prSet>
      <dgm:spPr/>
    </dgm:pt>
  </dgm:ptLst>
  <dgm:cxnLst>
    <dgm:cxn modelId="{CF357B0A-6344-4985-B252-821D53FBC57F}" type="presOf" srcId="{86B47941-8E25-46E7-8DE0-7F94ACF70D7E}" destId="{F92C697D-4A0C-4E01-A3B1-464DD01DA269}" srcOrd="0" destOrd="0" presId="urn:microsoft.com/office/officeart/2005/8/layout/vList5"/>
    <dgm:cxn modelId="{9310A50F-B886-43ED-9D42-CB2689D7504F}" srcId="{F0274988-36BE-4022-8804-820187CD38BF}" destId="{6B347074-0646-43D9-B3EA-98C460A5B752}" srcOrd="3" destOrd="0" parTransId="{CA4CDCF1-4B9A-4244-ADD2-F87A58D0049C}" sibTransId="{165459A0-60A1-4A73-9C45-DB00F514B924}"/>
    <dgm:cxn modelId="{C3860E1C-549B-46F3-974E-A69ADD255471}" srcId="{B29560B5-C270-4F57-8EC5-252ECAC09CF5}" destId="{FD0F417A-FD64-4629-9D7C-D09996EAA8CE}" srcOrd="1" destOrd="0" parTransId="{C1F284D5-39D6-4ECB-8130-F20CA99585FD}" sibTransId="{5FD1B3C9-C6B7-4FE6-A660-19E8E0EA0E83}"/>
    <dgm:cxn modelId="{747D7828-409D-42E7-894D-927058241346}" srcId="{596FE391-5630-467F-B0A7-9C54A5569F1B}" destId="{D56EB5F9-E63D-4518-8CF7-05B1F3356D10}" srcOrd="0" destOrd="0" parTransId="{845CC9A6-93CC-4DE1-808C-E02E5F3DF022}" sibTransId="{D21C9433-2688-4F21-AF07-291AC5BAB946}"/>
    <dgm:cxn modelId="{AD2F7F30-C15F-4063-8998-9BF8553F45D8}" srcId="{B29560B5-C270-4F57-8EC5-252ECAC09CF5}" destId="{3990E3DD-1089-4EFE-8A72-54A0403B569D}" srcOrd="0" destOrd="0" parTransId="{695FB84A-42FE-4D23-885E-66E4F52F46CC}" sibTransId="{4899E7AF-736C-4B0B-A67E-575A8D09AE24}"/>
    <dgm:cxn modelId="{55D6C233-BD8A-4DF9-8665-CC96B8CFB410}" type="presOf" srcId="{5CB7ECA5-F8B1-401A-8B7D-499F7E5290F5}" destId="{1524E24C-5799-4A27-BBDB-3225F6B75887}" srcOrd="0" destOrd="0" presId="urn:microsoft.com/office/officeart/2005/8/layout/vList5"/>
    <dgm:cxn modelId="{EB7E7535-D5F4-43D0-A947-86B94F9A26FD}" type="presOf" srcId="{CBEA6335-A11F-4147-BB43-ACEF92B7A3CD}" destId="{41230F17-4B6A-4948-87EE-1EA2F6561F92}" srcOrd="0" destOrd="1" presId="urn:microsoft.com/office/officeart/2005/8/layout/vList5"/>
    <dgm:cxn modelId="{9F94FD3F-1E32-4A07-8927-8A23BDD476DF}" srcId="{F0274988-36BE-4022-8804-820187CD38BF}" destId="{B29560B5-C270-4F57-8EC5-252ECAC09CF5}" srcOrd="4" destOrd="0" parTransId="{91275977-4CD4-45C8-9D4C-76D8F47722F5}" sibTransId="{6B782BB8-F3E9-49CF-8948-D8693A7E3E96}"/>
    <dgm:cxn modelId="{CA7FC663-2691-4C03-B7BC-48E2857FF86D}" srcId="{86B47941-8E25-46E7-8DE0-7F94ACF70D7E}" destId="{CBEA6335-A11F-4147-BB43-ACEF92B7A3CD}" srcOrd="1" destOrd="0" parTransId="{366792FF-B99F-4825-A229-947C87D9ADE0}" sibTransId="{16BDD11F-7B8E-478E-99B5-98B28B272148}"/>
    <dgm:cxn modelId="{A9D19A46-1CB9-456D-A460-71465E0ACE4C}" type="presOf" srcId="{FD0F417A-FD64-4629-9D7C-D09996EAA8CE}" destId="{300C9EB4-5DE1-400D-913C-6D5080C5FD96}" srcOrd="0" destOrd="1" presId="urn:microsoft.com/office/officeart/2005/8/layout/vList5"/>
    <dgm:cxn modelId="{93ADD369-2F12-41AA-BC96-9C2F979E1BC4}" type="presOf" srcId="{F0274988-36BE-4022-8804-820187CD38BF}" destId="{5B14B067-60AA-4FB0-B1DF-C86A75701448}" srcOrd="0" destOrd="0" presId="urn:microsoft.com/office/officeart/2005/8/layout/vList5"/>
    <dgm:cxn modelId="{F7F1EF4B-06E8-40CC-B500-2BA1B62BA6E4}" type="presOf" srcId="{6B347074-0646-43D9-B3EA-98C460A5B752}" destId="{BE20E659-1F82-493A-B8AA-07EB699CB6E6}" srcOrd="0" destOrd="0" presId="urn:microsoft.com/office/officeart/2005/8/layout/vList5"/>
    <dgm:cxn modelId="{5B6A684C-A899-5449-9800-2638C7EBA016}" srcId="{5CB7ECA5-F8B1-401A-8B7D-499F7E5290F5}" destId="{713D05CB-29F8-C849-9D7F-D0D7381C2C70}" srcOrd="0" destOrd="0" parTransId="{66F7CAC6-776E-AD46-8579-8489AEAD6815}" sibTransId="{B4DE07B7-EB40-B74A-867C-619784860AC9}"/>
    <dgm:cxn modelId="{5414B752-D38C-47F8-A3EA-8FB9D28E54CD}" type="presOf" srcId="{713D05CB-29F8-C849-9D7F-D0D7381C2C70}" destId="{63B77DA4-CE0E-4A65-AB52-F74C1E35129B}" srcOrd="0" destOrd="0" presId="urn:microsoft.com/office/officeart/2005/8/layout/vList5"/>
    <dgm:cxn modelId="{88EDF874-A2DA-4EB7-9F82-39C85FF2B28F}" type="presOf" srcId="{B29560B5-C270-4F57-8EC5-252ECAC09CF5}" destId="{9109F6BB-5ED7-4EF9-8685-4BF0121B01E4}" srcOrd="0" destOrd="0" presId="urn:microsoft.com/office/officeart/2005/8/layout/vList5"/>
    <dgm:cxn modelId="{B3FBED5A-53A9-4E12-ACC3-1B353C33566D}" srcId="{F0274988-36BE-4022-8804-820187CD38BF}" destId="{86B47941-8E25-46E7-8DE0-7F94ACF70D7E}" srcOrd="1" destOrd="0" parTransId="{BF6F59A2-D07D-4BD7-B660-0A45FF5D814B}" sibTransId="{174117A1-5B6E-44B6-9EAE-33BA5DF6467E}"/>
    <dgm:cxn modelId="{D919A27D-FA27-43BC-8511-43B55BC58071}" type="presOf" srcId="{D56EB5F9-E63D-4518-8CF7-05B1F3356D10}" destId="{077EA153-51FD-4FE8-9017-12DEF05CFF66}" srcOrd="0" destOrd="0" presId="urn:microsoft.com/office/officeart/2005/8/layout/vList5"/>
    <dgm:cxn modelId="{C9E3EF84-A8DD-40C8-A194-7D0C55F96C0A}" type="presOf" srcId="{26BDBE13-BA35-4FED-8E8B-DB9891B435B6}" destId="{0B2334FE-E725-4852-BB16-8E948D61DB9B}" srcOrd="0" destOrd="0" presId="urn:microsoft.com/office/officeart/2005/8/layout/vList5"/>
    <dgm:cxn modelId="{514DBC87-511E-446F-BA6D-30F2FDEDA707}" type="presOf" srcId="{50BFF98F-356A-4F65-A68E-B19B403FDEDC}" destId="{41230F17-4B6A-4948-87EE-1EA2F6561F92}" srcOrd="0" destOrd="0" presId="urn:microsoft.com/office/officeart/2005/8/layout/vList5"/>
    <dgm:cxn modelId="{F9BEBA8C-8BEA-4D05-86AD-DB8B5E26E807}" type="presOf" srcId="{596FE391-5630-467F-B0A7-9C54A5569F1B}" destId="{7FE9AC90-FFAE-4149-B9B6-1BC2F78821C6}" srcOrd="0" destOrd="0" presId="urn:microsoft.com/office/officeart/2005/8/layout/vList5"/>
    <dgm:cxn modelId="{31EAC8B0-0272-4D92-9F7E-A71E958D4176}" type="presOf" srcId="{3990E3DD-1089-4EFE-8A72-54A0403B569D}" destId="{300C9EB4-5DE1-400D-913C-6D5080C5FD96}" srcOrd="0" destOrd="0" presId="urn:microsoft.com/office/officeart/2005/8/layout/vList5"/>
    <dgm:cxn modelId="{65832CC2-405C-4C7D-A35A-BB9B2C19E87D}" srcId="{F0274988-36BE-4022-8804-820187CD38BF}" destId="{596FE391-5630-467F-B0A7-9C54A5569F1B}" srcOrd="0" destOrd="0" parTransId="{27486AF9-E70C-42DD-9BC9-C3823F2CF582}" sibTransId="{47D6C9E3-DF91-461E-B916-71E10FB115D6}"/>
    <dgm:cxn modelId="{C7A5C4D7-6E66-4D7B-B913-5E0D5B9C1C9B}" srcId="{6B347074-0646-43D9-B3EA-98C460A5B752}" destId="{26BDBE13-BA35-4FED-8E8B-DB9891B435B6}" srcOrd="0" destOrd="0" parTransId="{AC5358C8-941F-458C-A66A-9AB44E8B1A2A}" sibTransId="{57B37AED-6A15-40C5-AAB6-4A6D08E1B950}"/>
    <dgm:cxn modelId="{8B43D7E9-F777-448F-AC12-75EB6D8E960A}" srcId="{F0274988-36BE-4022-8804-820187CD38BF}" destId="{5CB7ECA5-F8B1-401A-8B7D-499F7E5290F5}" srcOrd="2" destOrd="0" parTransId="{2CDEFF0E-C7A1-4334-BD85-12D5B0F39A26}" sibTransId="{683461CA-0580-4BF3-A6D1-7F11D7F1DE9D}"/>
    <dgm:cxn modelId="{C0BAF2F2-DE9F-4B9A-A917-A312872237C2}" srcId="{86B47941-8E25-46E7-8DE0-7F94ACF70D7E}" destId="{50BFF98F-356A-4F65-A68E-B19B403FDEDC}" srcOrd="0" destOrd="0" parTransId="{420CD6D5-6C59-4C84-98EF-9CBD5D54FAA6}" sibTransId="{C922C5D4-BC35-47CD-BF3D-A16EB29A6E41}"/>
    <dgm:cxn modelId="{2A16C101-E982-4427-9F11-78888A72C601}" type="presParOf" srcId="{5B14B067-60AA-4FB0-B1DF-C86A75701448}" destId="{C4D095BC-47D9-4D3A-87F8-2361C6473EBB}" srcOrd="0" destOrd="0" presId="urn:microsoft.com/office/officeart/2005/8/layout/vList5"/>
    <dgm:cxn modelId="{AAAFB0AA-BE48-47B5-9B0D-2381AAFC3F94}" type="presParOf" srcId="{C4D095BC-47D9-4D3A-87F8-2361C6473EBB}" destId="{7FE9AC90-FFAE-4149-B9B6-1BC2F78821C6}" srcOrd="0" destOrd="0" presId="urn:microsoft.com/office/officeart/2005/8/layout/vList5"/>
    <dgm:cxn modelId="{3288D4C7-6C22-4884-803A-B68C997554F3}" type="presParOf" srcId="{C4D095BC-47D9-4D3A-87F8-2361C6473EBB}" destId="{077EA153-51FD-4FE8-9017-12DEF05CFF66}" srcOrd="1" destOrd="0" presId="urn:microsoft.com/office/officeart/2005/8/layout/vList5"/>
    <dgm:cxn modelId="{30103650-5F19-4375-8066-2542A4563D27}" type="presParOf" srcId="{5B14B067-60AA-4FB0-B1DF-C86A75701448}" destId="{24D1A943-C579-4C83-9406-F9D468108FAC}" srcOrd="1" destOrd="0" presId="urn:microsoft.com/office/officeart/2005/8/layout/vList5"/>
    <dgm:cxn modelId="{E6AFA82A-4DC3-4993-BA60-023F11859EEE}" type="presParOf" srcId="{5B14B067-60AA-4FB0-B1DF-C86A75701448}" destId="{A056D296-6AE5-474E-9091-C78F2B9CE7FD}" srcOrd="2" destOrd="0" presId="urn:microsoft.com/office/officeart/2005/8/layout/vList5"/>
    <dgm:cxn modelId="{9F6BB602-8474-4275-A0DD-64B64633E761}" type="presParOf" srcId="{A056D296-6AE5-474E-9091-C78F2B9CE7FD}" destId="{F92C697D-4A0C-4E01-A3B1-464DD01DA269}" srcOrd="0" destOrd="0" presId="urn:microsoft.com/office/officeart/2005/8/layout/vList5"/>
    <dgm:cxn modelId="{2DC8AC59-5242-4E54-BC95-99F8AABDFC31}" type="presParOf" srcId="{A056D296-6AE5-474E-9091-C78F2B9CE7FD}" destId="{41230F17-4B6A-4948-87EE-1EA2F6561F92}" srcOrd="1" destOrd="0" presId="urn:microsoft.com/office/officeart/2005/8/layout/vList5"/>
    <dgm:cxn modelId="{528381E2-8690-4B17-82B5-FED44E2FE7DD}" type="presParOf" srcId="{5B14B067-60AA-4FB0-B1DF-C86A75701448}" destId="{71277E62-3404-4A58-93B0-5465EF2D395A}" srcOrd="3" destOrd="0" presId="urn:microsoft.com/office/officeart/2005/8/layout/vList5"/>
    <dgm:cxn modelId="{F034EC3F-F5C8-403F-941F-D0E7767FBE15}" type="presParOf" srcId="{5B14B067-60AA-4FB0-B1DF-C86A75701448}" destId="{C29B9904-BFFF-4C4D-AC2E-387F51ADD9BB}" srcOrd="4" destOrd="0" presId="urn:microsoft.com/office/officeart/2005/8/layout/vList5"/>
    <dgm:cxn modelId="{4F257639-9BBB-4A35-89DD-EDBF7A7D23D2}" type="presParOf" srcId="{C29B9904-BFFF-4C4D-AC2E-387F51ADD9BB}" destId="{1524E24C-5799-4A27-BBDB-3225F6B75887}" srcOrd="0" destOrd="0" presId="urn:microsoft.com/office/officeart/2005/8/layout/vList5"/>
    <dgm:cxn modelId="{225B18B4-425F-49A5-9FF5-09999DF8436B}" type="presParOf" srcId="{C29B9904-BFFF-4C4D-AC2E-387F51ADD9BB}" destId="{63B77DA4-CE0E-4A65-AB52-F74C1E35129B}" srcOrd="1" destOrd="0" presId="urn:microsoft.com/office/officeart/2005/8/layout/vList5"/>
    <dgm:cxn modelId="{C78D62D8-3CD6-4A9A-AD5B-78FE804854CF}" type="presParOf" srcId="{5B14B067-60AA-4FB0-B1DF-C86A75701448}" destId="{3D5709D2-937E-42C9-80C5-1CB9C7DB31A5}" srcOrd="5" destOrd="0" presId="urn:microsoft.com/office/officeart/2005/8/layout/vList5"/>
    <dgm:cxn modelId="{3EF7F8AE-49F7-45D8-A184-A9336A901264}" type="presParOf" srcId="{5B14B067-60AA-4FB0-B1DF-C86A75701448}" destId="{6F2484FF-74DC-4C78-8949-80A4FE70DA68}" srcOrd="6" destOrd="0" presId="urn:microsoft.com/office/officeart/2005/8/layout/vList5"/>
    <dgm:cxn modelId="{1C1CC47B-1257-4422-A11C-76D0E6C652D9}" type="presParOf" srcId="{6F2484FF-74DC-4C78-8949-80A4FE70DA68}" destId="{BE20E659-1F82-493A-B8AA-07EB699CB6E6}" srcOrd="0" destOrd="0" presId="urn:microsoft.com/office/officeart/2005/8/layout/vList5"/>
    <dgm:cxn modelId="{B7AD69EB-39BD-4FFA-B94C-474628B96C79}" type="presParOf" srcId="{6F2484FF-74DC-4C78-8949-80A4FE70DA68}" destId="{0B2334FE-E725-4852-BB16-8E948D61DB9B}" srcOrd="1" destOrd="0" presId="urn:microsoft.com/office/officeart/2005/8/layout/vList5"/>
    <dgm:cxn modelId="{F2F27C0E-E323-4D47-8AFA-A0DC17822282}" type="presParOf" srcId="{5B14B067-60AA-4FB0-B1DF-C86A75701448}" destId="{0495E848-2A1E-4752-9013-CEEC6494B04E}" srcOrd="7" destOrd="0" presId="urn:microsoft.com/office/officeart/2005/8/layout/vList5"/>
    <dgm:cxn modelId="{C330C82F-11F9-480E-A3A6-736B39C19D8E}" type="presParOf" srcId="{5B14B067-60AA-4FB0-B1DF-C86A75701448}" destId="{D83D7FA9-E38E-4D9F-BD47-092926F19BA7}" srcOrd="8" destOrd="0" presId="urn:microsoft.com/office/officeart/2005/8/layout/vList5"/>
    <dgm:cxn modelId="{9A452BEF-BBC0-449D-986D-1B88B811C5AF}" type="presParOf" srcId="{D83D7FA9-E38E-4D9F-BD47-092926F19BA7}" destId="{9109F6BB-5ED7-4EF9-8685-4BF0121B01E4}" srcOrd="0" destOrd="0" presId="urn:microsoft.com/office/officeart/2005/8/layout/vList5"/>
    <dgm:cxn modelId="{F776E0A2-B077-45BF-B812-BB615B3EB9B0}" type="presParOf" srcId="{D83D7FA9-E38E-4D9F-BD47-092926F19BA7}" destId="{300C9EB4-5DE1-400D-913C-6D5080C5FD96}" srcOrd="1" destOrd="0" presId="urn:microsoft.com/office/officeart/2005/8/layout/vList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EA153-51FD-4FE8-9017-12DEF05CFF66}">
      <dsp:nvSpPr>
        <dsp:cNvPr id="0" name=""/>
        <dsp:cNvSpPr/>
      </dsp:nvSpPr>
      <dsp:spPr>
        <a:xfrm rot="5400000">
          <a:off x="5461732" y="-2244346"/>
          <a:ext cx="830131" cy="553110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kumimoji="0" lang="en-GB" sz="1600" b="0" i="0" u="none" strike="noStrike" kern="1200" cap="none" spc="0" normalizeH="0" baseline="0" noProof="0">
              <a:effectLst/>
              <a:uLnTx/>
              <a:uFillTx/>
              <a:latin typeface="+mn-lt"/>
              <a:ea typeface="+mn-ea"/>
              <a:cs typeface="Arial" charset="0"/>
            </a:rPr>
            <a:t>I can climb two flights of stairs without difficulty</a:t>
          </a:r>
        </a:p>
      </dsp:txBody>
      <dsp:txXfrm rot="-5400000">
        <a:off x="3111246" y="146664"/>
        <a:ext cx="5490580" cy="749083"/>
      </dsp:txXfrm>
    </dsp:sp>
    <dsp:sp modelId="{7FE9AC90-FFAE-4149-B9B6-1BC2F78821C6}">
      <dsp:nvSpPr>
        <dsp:cNvPr id="0" name=""/>
        <dsp:cNvSpPr/>
      </dsp:nvSpPr>
      <dsp:spPr>
        <a:xfrm>
          <a:off x="0" y="2373"/>
          <a:ext cx="3111246" cy="103766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ClrTx/>
            <a:buSzTx/>
            <a:buFontTx/>
            <a:buNone/>
          </a:pPr>
          <a:r>
            <a:rPr kumimoji="0" lang="en-GB" sz="2100" b="0" i="0" u="none" strike="noStrike" kern="1200" cap="none" spc="0" normalizeH="0" baseline="0" noProof="0">
              <a:effectLst/>
              <a:uLnTx/>
              <a:uFillTx/>
              <a:latin typeface="+mn-lt"/>
              <a:ea typeface="+mn-ea"/>
              <a:cs typeface="Arial" charset="0"/>
            </a:rPr>
            <a:t>Understands when asthma is </a:t>
          </a:r>
          <a:br>
            <a:rPr kumimoji="0" lang="en-GB" sz="2100" b="0" i="0" u="none" strike="noStrike" kern="1200" cap="none" spc="0" normalizeH="0" baseline="0" noProof="0">
              <a:effectLst/>
              <a:uLnTx/>
              <a:uFillTx/>
              <a:latin typeface="+mn-lt"/>
              <a:ea typeface="+mn-ea"/>
              <a:cs typeface="Arial" charset="0"/>
            </a:rPr>
          </a:br>
          <a:r>
            <a:rPr kumimoji="0" lang="en-GB" sz="2100" b="0" i="0" u="none" strike="noStrike" kern="1200" cap="none" spc="0" normalizeH="0" baseline="0" noProof="0">
              <a:effectLst/>
              <a:uLnTx/>
              <a:uFillTx/>
              <a:latin typeface="+mn-lt"/>
              <a:ea typeface="+mn-ea"/>
              <a:cs typeface="Arial" charset="0"/>
            </a:rPr>
            <a:t>well controlled </a:t>
          </a:r>
          <a:endParaRPr lang="en-GB" sz="2100" b="0" kern="1200">
            <a:latin typeface="+mn-lt"/>
          </a:endParaRPr>
        </a:p>
      </dsp:txBody>
      <dsp:txXfrm>
        <a:off x="50655" y="53028"/>
        <a:ext cx="3009936" cy="936354"/>
      </dsp:txXfrm>
    </dsp:sp>
    <dsp:sp modelId="{41230F17-4B6A-4948-87EE-1EA2F6561F92}">
      <dsp:nvSpPr>
        <dsp:cNvPr id="0" name=""/>
        <dsp:cNvSpPr/>
      </dsp:nvSpPr>
      <dsp:spPr>
        <a:xfrm rot="5400000">
          <a:off x="5374464" y="-1154799"/>
          <a:ext cx="1004666" cy="5531104"/>
        </a:xfrm>
        <a:prstGeom prst="round2SameRect">
          <a:avLst/>
        </a:prstGeom>
        <a:solidFill>
          <a:schemeClr val="accent2">
            <a:tint val="40000"/>
            <a:alpha val="90000"/>
            <a:hueOff val="-1936912"/>
            <a:satOff val="4013"/>
            <a:lumOff val="141"/>
            <a:alphaOff val="0"/>
          </a:schemeClr>
        </a:solidFill>
        <a:ln w="25400" cap="flat" cmpd="sng" algn="ctr">
          <a:solidFill>
            <a:schemeClr val="accent2">
              <a:tint val="40000"/>
              <a:alpha val="90000"/>
              <a:hueOff val="-1936912"/>
              <a:satOff val="4013"/>
              <a:lumOff val="1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latin typeface="+mn-lt"/>
              <a:cs typeface="Arial" charset="0"/>
            </a:rPr>
            <a:t>If I’m getting breathless climbing the stairs, my asthma is getting worse</a:t>
          </a:r>
        </a:p>
        <a:p>
          <a:pPr marL="171450" lvl="1" indent="-171450" algn="l" defTabSz="711200">
            <a:lnSpc>
              <a:spcPct val="90000"/>
            </a:lnSpc>
            <a:spcBef>
              <a:spcPct val="0"/>
            </a:spcBef>
            <a:spcAft>
              <a:spcPct val="15000"/>
            </a:spcAft>
            <a:buChar char="•"/>
          </a:pPr>
          <a:r>
            <a:rPr lang="en-GB" sz="1600" kern="1200" dirty="0">
              <a:latin typeface="+mn-lt"/>
              <a:cs typeface="Arial" charset="0"/>
            </a:rPr>
            <a:t>If I can’t speak properly, I know my asthma has got really bad</a:t>
          </a:r>
        </a:p>
      </dsp:txBody>
      <dsp:txXfrm rot="-5400000">
        <a:off x="3111245" y="1157464"/>
        <a:ext cx="5482060" cy="906578"/>
      </dsp:txXfrm>
    </dsp:sp>
    <dsp:sp modelId="{F92C697D-4A0C-4E01-A3B1-464DD01DA269}">
      <dsp:nvSpPr>
        <dsp:cNvPr id="0" name=""/>
        <dsp:cNvSpPr/>
      </dsp:nvSpPr>
      <dsp:spPr>
        <a:xfrm>
          <a:off x="0" y="1091920"/>
          <a:ext cx="3111246" cy="1037664"/>
        </a:xfrm>
        <a:prstGeom prst="roundRect">
          <a:avLst/>
        </a:prstGeom>
        <a:solidFill>
          <a:schemeClr val="accent2">
            <a:hueOff val="-1891536"/>
            <a:satOff val="7271"/>
            <a:lumOff val="-73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b="0" kern="1200">
              <a:latin typeface="+mn-lt"/>
              <a:cs typeface="Arial" charset="0"/>
            </a:rPr>
            <a:t>Describes different stages of worsening asthma </a:t>
          </a:r>
        </a:p>
      </dsp:txBody>
      <dsp:txXfrm>
        <a:off x="50655" y="1142575"/>
        <a:ext cx="3009936" cy="936354"/>
      </dsp:txXfrm>
    </dsp:sp>
    <dsp:sp modelId="{63B77DA4-CE0E-4A65-AB52-F74C1E35129B}">
      <dsp:nvSpPr>
        <dsp:cNvPr id="0" name=""/>
        <dsp:cNvSpPr/>
      </dsp:nvSpPr>
      <dsp:spPr>
        <a:xfrm rot="5400000">
          <a:off x="5461732" y="-65251"/>
          <a:ext cx="830131" cy="5531104"/>
        </a:xfrm>
        <a:prstGeom prst="round2SameRect">
          <a:avLst/>
        </a:prstGeom>
        <a:solidFill>
          <a:schemeClr val="accent2">
            <a:tint val="40000"/>
            <a:alpha val="90000"/>
            <a:hueOff val="-3873825"/>
            <a:satOff val="8025"/>
            <a:lumOff val="281"/>
            <a:alphaOff val="0"/>
          </a:schemeClr>
        </a:solidFill>
        <a:ln w="25400" cap="flat" cmpd="sng" algn="ctr">
          <a:solidFill>
            <a:schemeClr val="accent2">
              <a:tint val="40000"/>
              <a:alpha val="90000"/>
              <a:hueOff val="-3873825"/>
              <a:satOff val="8025"/>
              <a:lumOff val="2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0" kern="1200" dirty="0">
              <a:latin typeface="+mn-lt"/>
              <a:cs typeface="Arial" charset="0"/>
            </a:rPr>
            <a:t>It usually takes two to three days for me to go from having difficulty climbing stairs to not being able to talk properly</a:t>
          </a:r>
        </a:p>
      </dsp:txBody>
      <dsp:txXfrm rot="-5400000">
        <a:off x="3111246" y="2325759"/>
        <a:ext cx="5490580" cy="749083"/>
      </dsp:txXfrm>
    </dsp:sp>
    <dsp:sp modelId="{1524E24C-5799-4A27-BBDB-3225F6B75887}">
      <dsp:nvSpPr>
        <dsp:cNvPr id="0" name=""/>
        <dsp:cNvSpPr/>
      </dsp:nvSpPr>
      <dsp:spPr>
        <a:xfrm>
          <a:off x="0" y="2181467"/>
          <a:ext cx="3111246" cy="1037664"/>
        </a:xfrm>
        <a:prstGeom prst="roundRect">
          <a:avLst/>
        </a:prstGeom>
        <a:solidFill>
          <a:schemeClr val="accent2">
            <a:hueOff val="-3783072"/>
            <a:satOff val="14541"/>
            <a:lumOff val="-1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b="0" kern="1200">
              <a:latin typeface="+mn-lt"/>
              <a:cs typeface="Arial" charset="0"/>
            </a:rPr>
            <a:t>Recollects timescales of previous asthma episodes</a:t>
          </a:r>
        </a:p>
      </dsp:txBody>
      <dsp:txXfrm>
        <a:off x="50655" y="2232122"/>
        <a:ext cx="3009936" cy="936354"/>
      </dsp:txXfrm>
    </dsp:sp>
    <dsp:sp modelId="{0B2334FE-E725-4852-BB16-8E948D61DB9B}">
      <dsp:nvSpPr>
        <dsp:cNvPr id="0" name=""/>
        <dsp:cNvSpPr/>
      </dsp:nvSpPr>
      <dsp:spPr>
        <a:xfrm rot="5400000">
          <a:off x="5461732" y="1024295"/>
          <a:ext cx="830131" cy="5531104"/>
        </a:xfrm>
        <a:prstGeom prst="round2SameRect">
          <a:avLst/>
        </a:prstGeom>
        <a:solidFill>
          <a:schemeClr val="accent2">
            <a:tint val="40000"/>
            <a:alpha val="90000"/>
            <a:hueOff val="-5810737"/>
            <a:satOff val="12038"/>
            <a:lumOff val="422"/>
            <a:alphaOff val="0"/>
          </a:schemeClr>
        </a:solidFill>
        <a:ln w="25400" cap="flat" cmpd="sng" algn="ctr">
          <a:solidFill>
            <a:schemeClr val="accent2">
              <a:tint val="40000"/>
              <a:alpha val="90000"/>
              <a:hueOff val="-5810737"/>
              <a:satOff val="12038"/>
              <a:lumOff val="4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0" kern="1200" dirty="0">
              <a:latin typeface="+mn-lt"/>
              <a:ea typeface="+mn-ea"/>
              <a:cs typeface="Arial" charset="0"/>
            </a:rPr>
            <a:t>If I am getting breathless climbing the stairs, I will take my reliever more regularly and double my preventer dose</a:t>
          </a:r>
        </a:p>
      </dsp:txBody>
      <dsp:txXfrm rot="-5400000">
        <a:off x="3111246" y="3415305"/>
        <a:ext cx="5490580" cy="749083"/>
      </dsp:txXfrm>
    </dsp:sp>
    <dsp:sp modelId="{BE20E659-1F82-493A-B8AA-07EB699CB6E6}">
      <dsp:nvSpPr>
        <dsp:cNvPr id="0" name=""/>
        <dsp:cNvSpPr/>
      </dsp:nvSpPr>
      <dsp:spPr>
        <a:xfrm>
          <a:off x="0" y="3271015"/>
          <a:ext cx="3111246" cy="1037664"/>
        </a:xfrm>
        <a:prstGeom prst="roundRect">
          <a:avLst/>
        </a:prstGeom>
        <a:solidFill>
          <a:schemeClr val="accent2">
            <a:hueOff val="-5674608"/>
            <a:satOff val="21812"/>
            <a:lumOff val="-22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b="0" kern="1200">
              <a:latin typeface="+mn-lt"/>
              <a:cs typeface="Arial" charset="0"/>
            </a:rPr>
            <a:t>Understands how and when to step up asthma medicines </a:t>
          </a:r>
        </a:p>
      </dsp:txBody>
      <dsp:txXfrm>
        <a:off x="50655" y="3321670"/>
        <a:ext cx="3009936" cy="936354"/>
      </dsp:txXfrm>
    </dsp:sp>
    <dsp:sp modelId="{300C9EB4-5DE1-400D-913C-6D5080C5FD96}">
      <dsp:nvSpPr>
        <dsp:cNvPr id="0" name=""/>
        <dsp:cNvSpPr/>
      </dsp:nvSpPr>
      <dsp:spPr>
        <a:xfrm rot="5400000">
          <a:off x="5461732" y="2113842"/>
          <a:ext cx="830131" cy="5531104"/>
        </a:xfrm>
        <a:prstGeom prst="round2SameRect">
          <a:avLst/>
        </a:prstGeom>
        <a:solidFill>
          <a:schemeClr val="accent2">
            <a:tint val="40000"/>
            <a:alpha val="90000"/>
            <a:hueOff val="-7747649"/>
            <a:satOff val="16050"/>
            <a:lumOff val="562"/>
            <a:alphaOff val="0"/>
          </a:schemeClr>
        </a:solidFill>
        <a:ln w="25400" cap="flat" cmpd="sng" algn="ctr">
          <a:solidFill>
            <a:schemeClr val="accent2">
              <a:tint val="40000"/>
              <a:alpha val="90000"/>
              <a:hueOff val="-7747649"/>
              <a:satOff val="16050"/>
              <a:lumOff val="5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latin typeface="+mn-lt"/>
              <a:cs typeface="Arial" charset="0"/>
            </a:rPr>
            <a:t>If I </a:t>
          </a:r>
          <a:r>
            <a:rPr lang="en-GB" sz="1600" kern="1200" dirty="0">
              <a:latin typeface="+mn-lt"/>
              <a:ea typeface="+mn-ea"/>
              <a:cs typeface="Arial" charset="0"/>
            </a:rPr>
            <a:t>wake up in the night coughing, I should make an appointment to see my GP that day</a:t>
          </a:r>
        </a:p>
        <a:p>
          <a:pPr marL="171450" lvl="1" indent="-171450" algn="l" defTabSz="711200">
            <a:lnSpc>
              <a:spcPct val="90000"/>
            </a:lnSpc>
            <a:spcBef>
              <a:spcPct val="0"/>
            </a:spcBef>
            <a:spcAft>
              <a:spcPct val="15000"/>
            </a:spcAft>
            <a:buChar char="•"/>
          </a:pPr>
          <a:r>
            <a:rPr lang="en-GB" sz="1600" kern="1200" dirty="0">
              <a:latin typeface="+mn-lt"/>
              <a:cs typeface="Arial" charset="0"/>
            </a:rPr>
            <a:t>Will call 999 if I’m not able to speak properly</a:t>
          </a:r>
        </a:p>
      </dsp:txBody>
      <dsp:txXfrm rot="-5400000">
        <a:off x="3111246" y="4504852"/>
        <a:ext cx="5490580" cy="749083"/>
      </dsp:txXfrm>
    </dsp:sp>
    <dsp:sp modelId="{9109F6BB-5ED7-4EF9-8685-4BF0121B01E4}">
      <dsp:nvSpPr>
        <dsp:cNvPr id="0" name=""/>
        <dsp:cNvSpPr/>
      </dsp:nvSpPr>
      <dsp:spPr>
        <a:xfrm>
          <a:off x="0" y="4360562"/>
          <a:ext cx="3111246" cy="1037664"/>
        </a:xfrm>
        <a:prstGeom prst="roundRect">
          <a:avLst/>
        </a:prstGeom>
        <a:solidFill>
          <a:schemeClr val="accent2">
            <a:hueOff val="-7566144"/>
            <a:satOff val="29082"/>
            <a:lumOff val="-29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b="0" kern="1200">
              <a:latin typeface="+mn-lt"/>
              <a:cs typeface="Arial" charset="0"/>
            </a:rPr>
            <a:t>Understands when to seek medical advice/emergency help </a:t>
          </a:r>
        </a:p>
      </dsp:txBody>
      <dsp:txXfrm>
        <a:off x="50655" y="4411217"/>
        <a:ext cx="3009936" cy="9363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121DF434-C0A7-4EA6-B598-42426D325974}" type="datetimeFigureOut">
              <a:rPr lang="en-GB" smtClean="0"/>
              <a:t>18/09/2020</a:t>
            </a:fld>
            <a:endParaRPr lang="en-GB" dirty="0"/>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712EDD75-D2D4-4A2B-A0C7-F48C0ACC0E3C}" type="slidenum">
              <a:rPr lang="en-GB" smtClean="0"/>
              <a:t>‹#›</a:t>
            </a:fld>
            <a:endParaRPr lang="en-GB" dirty="0"/>
          </a:p>
        </p:txBody>
      </p:sp>
    </p:spTree>
    <p:extLst>
      <p:ext uri="{BB962C8B-B14F-4D97-AF65-F5344CB8AC3E}">
        <p14:creationId xmlns:p14="http://schemas.microsoft.com/office/powerpoint/2010/main" val="48483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EDD75-D2D4-4A2B-A0C7-F48C0ACC0E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024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is-IS" dirty="0"/>
              <a:t>Emphasise that this is for this individual patient. She knows she is well when she is able to do certain daily activities (eg climbing two flights of stairs, speaking fluently, sleeping silently, kneeling down to pray, cycling/walking to work).</a:t>
            </a:r>
            <a:endParaRPr lang="en-GB" dirty="0"/>
          </a:p>
          <a:p>
            <a:pPr lvl="0"/>
            <a:endParaRPr lang="is-IS" dirty="0"/>
          </a:p>
          <a:p>
            <a:pPr lvl="0"/>
            <a:r>
              <a:rPr lang="is-IS" dirty="0"/>
              <a:t>Patients’ preferences in monitoring their own health and their perceptions of being ‘well’ or ‘unwell’ will vary – ensure every patient knows what the plan means for </a:t>
            </a:r>
            <a:r>
              <a:rPr lang="is-IS" b="0" dirty="0"/>
              <a:t>them</a:t>
            </a:r>
            <a:r>
              <a:rPr lang="is-IS" dirty="0"/>
              <a:t>.</a:t>
            </a:r>
          </a:p>
          <a:p>
            <a:pPr lvl="0"/>
            <a:endParaRPr lang="is-IS" dirty="0"/>
          </a:p>
          <a:p>
            <a:pPr lvl="0"/>
            <a:r>
              <a:rPr lang="is-IS" dirty="0"/>
              <a:t>Point out that many patients will only be able to self-manage as far as step two or three - if that‘s the case, their plan should go no further.</a:t>
            </a:r>
          </a:p>
          <a:p>
            <a:pPr lvl="0"/>
            <a:endParaRPr lang="is-IS" dirty="0"/>
          </a:p>
          <a:p>
            <a:r>
              <a:rPr lang="en-GB" sz="1000" b="0" i="0" u="none" strike="noStrike" kern="1200" dirty="0">
                <a:solidFill>
                  <a:schemeClr val="tx1"/>
                </a:solidFill>
                <a:effectLst/>
                <a:latin typeface="+mn-lt"/>
                <a:ea typeface="+mn-ea"/>
                <a:cs typeface="+mn-cs"/>
              </a:rPr>
              <a:t>Some patients choose to use PEF recordings to monitor their asthma, while others prefer to keep a watchful eye on their symptoms. For each patient it is different. If your patient does keep a record of PEF you can include peak flow readings in their PAAP. If they don’t, the PAAP might be more symptom orientated.</a:t>
            </a:r>
          </a:p>
          <a:p>
            <a:pPr lvl="0"/>
            <a:endParaRPr lang="is-IS" dirty="0"/>
          </a:p>
          <a:p>
            <a:pPr lvl="0"/>
            <a:r>
              <a:rPr lang="is-IS" dirty="0"/>
              <a:t>COPD plan would differ only in terms of recognising the usual symptoms when well as very few COPD patients will ever be asymptomatic.</a:t>
            </a:r>
          </a:p>
          <a:p>
            <a:pPr lvl="0"/>
            <a:endParaRPr lang="is-IS" dirty="0"/>
          </a:p>
          <a:p>
            <a:pPr lvl="0"/>
            <a:r>
              <a:rPr kumimoji="0" lang="en-GB" sz="1000" b="0" i="0" u="none" strike="noStrike" kern="1200" cap="none" spc="0" normalizeH="0" baseline="0" noProof="0" dirty="0">
                <a:ln>
                  <a:noFill/>
                </a:ln>
                <a:solidFill>
                  <a:prstClr val="black"/>
                </a:solidFill>
                <a:effectLst/>
                <a:uLnTx/>
                <a:uFillTx/>
                <a:latin typeface="Arial" charset="0"/>
                <a:ea typeface="+mn-ea"/>
                <a:cs typeface="Arial" charset="0"/>
              </a:rPr>
              <a:t>1. Newell K, Lawlor R, Bunce R. Co-creating personalised asthma action plans. </a:t>
            </a:r>
            <a:r>
              <a:rPr kumimoji="0" lang="en-GB" sz="1000" b="0" i="1" u="none" strike="noStrike" kern="1200" cap="none" spc="0" normalizeH="0" baseline="0" noProof="0" dirty="0">
                <a:ln>
                  <a:noFill/>
                </a:ln>
                <a:solidFill>
                  <a:prstClr val="black"/>
                </a:solidFill>
                <a:effectLst/>
                <a:uLnTx/>
                <a:uFillTx/>
                <a:latin typeface="Arial" charset="0"/>
                <a:ea typeface="+mn-ea"/>
                <a:cs typeface="Arial" charset="0"/>
              </a:rPr>
              <a:t>Nursing Times </a:t>
            </a:r>
            <a:r>
              <a:rPr kumimoji="0" lang="en-GB" sz="1000" b="0" i="0" u="none" strike="noStrike" kern="1200" cap="none" spc="0" normalizeH="0" baseline="0" noProof="0" dirty="0">
                <a:ln>
                  <a:noFill/>
                </a:ln>
                <a:solidFill>
                  <a:prstClr val="black"/>
                </a:solidFill>
                <a:effectLst/>
                <a:uLnTx/>
                <a:uFillTx/>
                <a:latin typeface="Arial" charset="0"/>
                <a:ea typeface="+mn-ea"/>
                <a:cs typeface="Arial" charset="0"/>
              </a:rPr>
              <a:t>2015; 11(18):12–14.</a:t>
            </a:r>
            <a:endParaRPr lang="en-GB" dirty="0"/>
          </a:p>
        </p:txBody>
      </p:sp>
      <p:sp>
        <p:nvSpPr>
          <p:cNvPr id="4" name="Slide Number Placeholder 3"/>
          <p:cNvSpPr>
            <a:spLocks noGrp="1"/>
          </p:cNvSpPr>
          <p:nvPr>
            <p:ph type="sldNum" sz="quarter" idx="10"/>
          </p:nvPr>
        </p:nvSpPr>
        <p:spPr/>
        <p:txBody>
          <a:bodyPr/>
          <a:lstStyle/>
          <a:p>
            <a:pPr marL="0" marR="0" lvl="0" indent="0" algn="r" defTabSz="914239" rtl="0" eaLnBrk="1" fontAlgn="auto" latinLnBrk="0" hangingPunct="1">
              <a:lnSpc>
                <a:spcPct val="100000"/>
              </a:lnSpc>
              <a:spcBef>
                <a:spcPts val="0"/>
              </a:spcBef>
              <a:spcAft>
                <a:spcPts val="0"/>
              </a:spcAft>
              <a:buClrTx/>
              <a:buSzTx/>
              <a:buFontTx/>
              <a:buNone/>
              <a:tabLst/>
              <a:defRPr/>
            </a:pPr>
            <a:fld id="{7CF77BA9-C830-4DFA-859B-32B27B492F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39"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5611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u="none" strike="noStrike" kern="1200" dirty="0">
                <a:solidFill>
                  <a:schemeClr val="tx1"/>
                </a:solidFill>
                <a:effectLst/>
                <a:latin typeface="+mn-lt"/>
                <a:ea typeface="+mn-ea"/>
                <a:cs typeface="+mn-cs"/>
              </a:rPr>
              <a:t>Once the patient knows their triggers, they can try to avoid them, which may help control their asthma symptoms.</a:t>
            </a:r>
            <a:endParaRPr lang="en-US" dirty="0"/>
          </a:p>
          <a:p>
            <a:endParaRPr lang="en-US" dirty="0"/>
          </a:p>
          <a:p>
            <a:r>
              <a:rPr lang="en-US" dirty="0"/>
              <a:t>https://www.nhs.uk/conditions/asthma/causes/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30496E-4B39-E948-887C-E14C975551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6532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recording should never replace written </a:t>
            </a:r>
            <a:r>
              <a:rPr lang="en-GB" dirty="0" err="1"/>
              <a:t>PAAP</a:t>
            </a:r>
            <a:r>
              <a:rPr lang="en-GB" dirty="0"/>
              <a:t>, but it is recognised it can be useful if the patient can neither read nor write.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0496E-4B39-E948-887C-E14C975551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875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A1B4C5-2C33-415C-96EB-9F5E5086AF91}" type="slidenum">
              <a:rPr lang="en-GB" smtClean="0"/>
              <a:t>26</a:t>
            </a:fld>
            <a:endParaRPr lang="en-GB"/>
          </a:p>
        </p:txBody>
      </p:sp>
    </p:spTree>
    <p:extLst>
      <p:ext uri="{BB962C8B-B14F-4D97-AF65-F5344CB8AC3E}">
        <p14:creationId xmlns:p14="http://schemas.microsoft.com/office/powerpoint/2010/main" val="1199753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1B4C5-2C33-415C-96EB-9F5E5086AF91}" type="slidenum">
              <a:rPr lang="en-GB" smtClean="0"/>
              <a:t>29</a:t>
            </a:fld>
            <a:endParaRPr lang="en-GB"/>
          </a:p>
        </p:txBody>
      </p:sp>
    </p:spTree>
    <p:extLst>
      <p:ext uri="{BB962C8B-B14F-4D97-AF65-F5344CB8AC3E}">
        <p14:creationId xmlns:p14="http://schemas.microsoft.com/office/powerpoint/2010/main" val="153890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tool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34021-1E9B-9243-B2EC-DB36CE3936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5148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contactable” group is not a perfect control</a:t>
            </a:r>
          </a:p>
          <a:p>
            <a:endParaRPr lang="en-GB" dirty="0"/>
          </a:p>
          <a:p>
            <a:r>
              <a:rPr lang="en-GB" dirty="0"/>
              <a:t>Were some patients “not contactable” because they had re-attended A&amp;E when attempt to contact was made?</a:t>
            </a:r>
          </a:p>
          <a:p>
            <a:endParaRPr lang="en-GB" dirty="0"/>
          </a:p>
          <a:p>
            <a:r>
              <a:rPr lang="en-GB" dirty="0"/>
              <a:t>Other confounders?</a:t>
            </a:r>
          </a:p>
          <a:p>
            <a:endParaRPr lang="en-GB" dirty="0"/>
          </a:p>
          <a:p>
            <a:r>
              <a:rPr lang="en-GB" dirty="0"/>
              <a:t>Numbers of re-attendance / readmission are small</a:t>
            </a:r>
          </a:p>
          <a:p>
            <a:r>
              <a:rPr lang="en-GB" dirty="0"/>
              <a:t>But further data exists…</a:t>
            </a:r>
          </a:p>
          <a:p>
            <a:endParaRPr lang="en-GB" dirty="0"/>
          </a:p>
          <a:p>
            <a:r>
              <a:rPr lang="en-GB" dirty="0"/>
              <a:t>Note these outcomes are context specific</a:t>
            </a:r>
          </a:p>
          <a:p>
            <a:r>
              <a:rPr lang="en-GB" dirty="0"/>
              <a:t>which part of the process provides the benefit?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34021-1E9B-9243-B2EC-DB36CE3936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996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Emphasise </a:t>
            </a:r>
            <a:r>
              <a:rPr lang="en-US" baseline="0" dirty="0"/>
              <a:t>the variable nature of the symptoms. </a:t>
            </a:r>
          </a:p>
          <a:p>
            <a:endParaRPr lang="en-US" sz="1300" dirty="0"/>
          </a:p>
          <a:p>
            <a:r>
              <a:rPr lang="en-US" sz="1300" dirty="0"/>
              <a:t>1. BTS/SIGN 153. British guideline on the management of asthma. 2016.</a:t>
            </a:r>
            <a:endParaRPr lang="en-GB" sz="1300" dirty="0"/>
          </a:p>
        </p:txBody>
      </p:sp>
      <p:sp>
        <p:nvSpPr>
          <p:cNvPr id="4" name="Slide Number Placeholder 3"/>
          <p:cNvSpPr>
            <a:spLocks noGrp="1"/>
          </p:cNvSpPr>
          <p:nvPr>
            <p:ph type="sldNum" sz="quarter" idx="10"/>
          </p:nvPr>
        </p:nvSpPr>
        <p:spPr/>
        <p:txBody>
          <a:bodyPr/>
          <a:lstStyle/>
          <a:p>
            <a:pPr defTabSz="495239">
              <a:defRPr/>
            </a:pPr>
            <a:fld id="{7C30496E-4B39-E948-887C-E14C975551BA}" type="slidenum">
              <a:rPr lang="en-US">
                <a:solidFill>
                  <a:prstClr val="black"/>
                </a:solidFill>
                <a:latin typeface="Calibri"/>
              </a:rPr>
              <a:pPr defTabSz="495239">
                <a:defRPr/>
              </a:pPr>
              <a:t>8</a:t>
            </a:fld>
            <a:endParaRPr lang="en-US" dirty="0">
              <a:solidFill>
                <a:prstClr val="black"/>
              </a:solidFill>
              <a:latin typeface="Calibri"/>
            </a:endParaRPr>
          </a:p>
        </p:txBody>
      </p:sp>
    </p:spTree>
    <p:extLst>
      <p:ext uri="{BB962C8B-B14F-4D97-AF65-F5344CB8AC3E}">
        <p14:creationId xmlns:p14="http://schemas.microsoft.com/office/powerpoint/2010/main" val="234381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pPr>
              <a:spcBef>
                <a:spcPts val="1300"/>
              </a:spcBef>
              <a:spcAft>
                <a:spcPts val="1300"/>
              </a:spcAft>
            </a:pPr>
            <a:r>
              <a:rPr lang="en-GB" sz="1300" dirty="0"/>
              <a:t>Also:</a:t>
            </a:r>
          </a:p>
          <a:p>
            <a:pPr>
              <a:spcBef>
                <a:spcPts val="1300"/>
              </a:spcBef>
              <a:spcAft>
                <a:spcPts val="1300"/>
              </a:spcAft>
              <a:buFont typeface="Wingdings" pitchFamily="2" charset="2"/>
              <a:buChar char="v"/>
            </a:pPr>
            <a:r>
              <a:rPr lang="en-GB" sz="1300" dirty="0"/>
              <a:t>Personal history of atopic disorder</a:t>
            </a:r>
          </a:p>
          <a:p>
            <a:pPr>
              <a:spcBef>
                <a:spcPts val="1300"/>
              </a:spcBef>
              <a:spcAft>
                <a:spcPts val="1300"/>
              </a:spcAft>
              <a:buFont typeface="Wingdings" pitchFamily="2" charset="2"/>
              <a:buChar char="v"/>
            </a:pPr>
            <a:r>
              <a:rPr lang="en-GB" sz="1300" dirty="0"/>
              <a:t>Family history of atopic disorder or asthma</a:t>
            </a:r>
          </a:p>
          <a:p>
            <a:pPr>
              <a:spcBef>
                <a:spcPts val="1300"/>
              </a:spcBef>
              <a:spcAft>
                <a:spcPts val="1300"/>
              </a:spcAft>
              <a:buFont typeface="Wingdings" pitchFamily="2" charset="2"/>
              <a:buChar char="v"/>
            </a:pPr>
            <a:r>
              <a:rPr lang="en-GB" sz="1300" dirty="0"/>
              <a:t>Widespread wheeze on auscultation</a:t>
            </a:r>
          </a:p>
          <a:p>
            <a:pPr>
              <a:spcBef>
                <a:spcPts val="1300"/>
              </a:spcBef>
              <a:spcAft>
                <a:spcPts val="1300"/>
              </a:spcAft>
              <a:buFont typeface="Wingdings" pitchFamily="2" charset="2"/>
              <a:buChar char="v"/>
            </a:pPr>
            <a:r>
              <a:rPr lang="en-GB" sz="1300" dirty="0"/>
              <a:t>History of improvement in symptoms or lung function in response to adequate therapy</a:t>
            </a:r>
          </a:p>
          <a:p>
            <a:endParaRPr lang="en-GB" dirty="0"/>
          </a:p>
        </p:txBody>
      </p:sp>
      <p:sp>
        <p:nvSpPr>
          <p:cNvPr id="4" name="Slide Number Placeholder 3"/>
          <p:cNvSpPr>
            <a:spLocks noGrp="1"/>
          </p:cNvSpPr>
          <p:nvPr>
            <p:ph type="sldNum" sz="quarter" idx="10"/>
          </p:nvPr>
        </p:nvSpPr>
        <p:spPr/>
        <p:txBody>
          <a:bodyPr/>
          <a:lstStyle/>
          <a:p>
            <a:pPr>
              <a:defRPr/>
            </a:pPr>
            <a:fld id="{87339C1D-51A6-4E4F-852F-E0C95B7C6F8D}" type="slidenum">
              <a:rPr lang="en-GB" smtClean="0"/>
              <a:pPr>
                <a:defRPr/>
              </a:pPr>
              <a:t>9</a:t>
            </a:fld>
            <a:endParaRPr lang="en-GB"/>
          </a:p>
        </p:txBody>
      </p:sp>
    </p:spTree>
    <p:extLst>
      <p:ext uri="{BB962C8B-B14F-4D97-AF65-F5344CB8AC3E}">
        <p14:creationId xmlns:p14="http://schemas.microsoft.com/office/powerpoint/2010/main" val="39239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pPr>
              <a:spcBef>
                <a:spcPts val="1300"/>
              </a:spcBef>
              <a:spcAft>
                <a:spcPts val="1300"/>
              </a:spcAft>
            </a:pPr>
            <a:r>
              <a:rPr lang="en-GB" sz="1300" dirty="0"/>
              <a:t>Also:</a:t>
            </a:r>
          </a:p>
          <a:p>
            <a:pPr>
              <a:spcBef>
                <a:spcPts val="1300"/>
              </a:spcBef>
              <a:spcAft>
                <a:spcPts val="1300"/>
              </a:spcAft>
              <a:buFont typeface="Wingdings" pitchFamily="2" charset="2"/>
              <a:buChar char="v"/>
            </a:pPr>
            <a:r>
              <a:rPr lang="en-GB" sz="1300" dirty="0"/>
              <a:t>Personal history of atopic disorder</a:t>
            </a:r>
          </a:p>
          <a:p>
            <a:pPr>
              <a:spcBef>
                <a:spcPts val="1300"/>
              </a:spcBef>
              <a:spcAft>
                <a:spcPts val="1300"/>
              </a:spcAft>
              <a:buFont typeface="Wingdings" pitchFamily="2" charset="2"/>
              <a:buChar char="v"/>
            </a:pPr>
            <a:r>
              <a:rPr lang="en-GB" sz="1300" dirty="0"/>
              <a:t>Family history of atopic disorder or asthma</a:t>
            </a:r>
          </a:p>
          <a:p>
            <a:pPr>
              <a:spcBef>
                <a:spcPts val="1300"/>
              </a:spcBef>
              <a:spcAft>
                <a:spcPts val="1300"/>
              </a:spcAft>
              <a:buFont typeface="Wingdings" pitchFamily="2" charset="2"/>
              <a:buChar char="v"/>
            </a:pPr>
            <a:r>
              <a:rPr lang="en-GB" sz="1300" dirty="0"/>
              <a:t>Widespread wheeze on auscultation</a:t>
            </a:r>
          </a:p>
          <a:p>
            <a:pPr>
              <a:spcBef>
                <a:spcPts val="1300"/>
              </a:spcBef>
              <a:spcAft>
                <a:spcPts val="1300"/>
              </a:spcAft>
              <a:buFont typeface="Wingdings" pitchFamily="2" charset="2"/>
              <a:buChar char="v"/>
            </a:pPr>
            <a:r>
              <a:rPr lang="en-GB" sz="1300" dirty="0"/>
              <a:t>History of improvement in symptoms or lung function in response to adequate therapy</a:t>
            </a:r>
          </a:p>
          <a:p>
            <a:endParaRPr lang="en-GB" dirty="0"/>
          </a:p>
        </p:txBody>
      </p:sp>
      <p:sp>
        <p:nvSpPr>
          <p:cNvPr id="4" name="Slide Number Placeholder 3"/>
          <p:cNvSpPr>
            <a:spLocks noGrp="1"/>
          </p:cNvSpPr>
          <p:nvPr>
            <p:ph type="sldNum" sz="quarter" idx="10"/>
          </p:nvPr>
        </p:nvSpPr>
        <p:spPr/>
        <p:txBody>
          <a:bodyPr/>
          <a:lstStyle/>
          <a:p>
            <a:pPr>
              <a:defRPr/>
            </a:pPr>
            <a:fld id="{87339C1D-51A6-4E4F-852F-E0C95B7C6F8D}" type="slidenum">
              <a:rPr lang="en-GB" smtClean="0"/>
              <a:pPr>
                <a:defRPr/>
              </a:pPr>
              <a:t>10</a:t>
            </a:fld>
            <a:endParaRPr lang="en-GB"/>
          </a:p>
        </p:txBody>
      </p:sp>
    </p:spTree>
    <p:extLst>
      <p:ext uri="{BB962C8B-B14F-4D97-AF65-F5344CB8AC3E}">
        <p14:creationId xmlns:p14="http://schemas.microsoft.com/office/powerpoint/2010/main" val="112920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pPr>
              <a:spcBef>
                <a:spcPts val="1300"/>
              </a:spcBef>
              <a:spcAft>
                <a:spcPts val="1300"/>
              </a:spcAft>
            </a:pPr>
            <a:r>
              <a:rPr lang="en-GB" sz="1300" dirty="0"/>
              <a:t>Also:</a:t>
            </a:r>
          </a:p>
          <a:p>
            <a:pPr>
              <a:spcBef>
                <a:spcPts val="1300"/>
              </a:spcBef>
              <a:spcAft>
                <a:spcPts val="1300"/>
              </a:spcAft>
              <a:buFont typeface="Wingdings" pitchFamily="2" charset="2"/>
              <a:buChar char="v"/>
            </a:pPr>
            <a:r>
              <a:rPr lang="en-GB" sz="1300" dirty="0"/>
              <a:t>Personal history of atopic disorder</a:t>
            </a:r>
          </a:p>
          <a:p>
            <a:pPr>
              <a:spcBef>
                <a:spcPts val="1300"/>
              </a:spcBef>
              <a:spcAft>
                <a:spcPts val="1300"/>
              </a:spcAft>
              <a:buFont typeface="Wingdings" pitchFamily="2" charset="2"/>
              <a:buChar char="v"/>
            </a:pPr>
            <a:r>
              <a:rPr lang="en-GB" sz="1300" dirty="0"/>
              <a:t>Family history of atopic disorder or asthma</a:t>
            </a:r>
          </a:p>
          <a:p>
            <a:pPr>
              <a:spcBef>
                <a:spcPts val="1300"/>
              </a:spcBef>
              <a:spcAft>
                <a:spcPts val="1300"/>
              </a:spcAft>
              <a:buFont typeface="Wingdings" pitchFamily="2" charset="2"/>
              <a:buChar char="v"/>
            </a:pPr>
            <a:r>
              <a:rPr lang="en-GB" sz="1300" dirty="0"/>
              <a:t>Widespread wheeze on auscultation</a:t>
            </a:r>
          </a:p>
          <a:p>
            <a:pPr>
              <a:spcBef>
                <a:spcPts val="1300"/>
              </a:spcBef>
              <a:spcAft>
                <a:spcPts val="1300"/>
              </a:spcAft>
              <a:buFont typeface="Wingdings" pitchFamily="2" charset="2"/>
              <a:buChar char="v"/>
            </a:pPr>
            <a:r>
              <a:rPr lang="en-GB" sz="1300" dirty="0"/>
              <a:t>History of improvement in symptoms or lung function in response to adequate therapy</a:t>
            </a:r>
          </a:p>
          <a:p>
            <a:endParaRPr lang="en-GB" dirty="0"/>
          </a:p>
        </p:txBody>
      </p:sp>
      <p:sp>
        <p:nvSpPr>
          <p:cNvPr id="4" name="Slide Number Placeholder 3"/>
          <p:cNvSpPr>
            <a:spLocks noGrp="1"/>
          </p:cNvSpPr>
          <p:nvPr>
            <p:ph type="sldNum" sz="quarter" idx="10"/>
          </p:nvPr>
        </p:nvSpPr>
        <p:spPr/>
        <p:txBody>
          <a:bodyPr/>
          <a:lstStyle/>
          <a:p>
            <a:pPr>
              <a:defRPr/>
            </a:pPr>
            <a:fld id="{87339C1D-51A6-4E4F-852F-E0C95B7C6F8D}" type="slidenum">
              <a:rPr lang="en-GB" smtClean="0"/>
              <a:pPr>
                <a:defRPr/>
              </a:pPr>
              <a:t>11</a:t>
            </a:fld>
            <a:endParaRPr lang="en-GB"/>
          </a:p>
        </p:txBody>
      </p:sp>
    </p:spTree>
    <p:extLst>
      <p:ext uri="{BB962C8B-B14F-4D97-AF65-F5344CB8AC3E}">
        <p14:creationId xmlns:p14="http://schemas.microsoft.com/office/powerpoint/2010/main" val="3693815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5715" indent="-185715">
              <a:buFont typeface="Arial" panose="020B0604020202020204" pitchFamily="34" charset="0"/>
              <a:buChar char="•"/>
            </a:pPr>
            <a:r>
              <a:rPr lang="en-GB" dirty="0"/>
              <a:t>Rhinitis and chronic sinusitis: </a:t>
            </a:r>
          </a:p>
          <a:p>
            <a:pPr marL="680954" lvl="1" indent="-185715" defTabSz="990478" fontAlgn="auto">
              <a:spcBef>
                <a:spcPts val="0"/>
              </a:spcBef>
              <a:spcAft>
                <a:spcPts val="0"/>
              </a:spcAft>
              <a:buFont typeface="Arial" panose="020B0604020202020204" pitchFamily="34" charset="0"/>
              <a:buChar char="•"/>
              <a:defRPr/>
            </a:pPr>
            <a:r>
              <a:rPr lang="en-GB" dirty="0"/>
              <a:t>Most allergic asthma patients (up to 95%, according to some studies) also suffer from rhinitis</a:t>
            </a:r>
          </a:p>
          <a:p>
            <a:pPr marL="185715" indent="-185715">
              <a:buFont typeface="Arial" panose="020B0604020202020204" pitchFamily="34" charset="0"/>
              <a:buChar char="•"/>
            </a:pPr>
            <a:r>
              <a:rPr lang="en-GB" dirty="0"/>
              <a:t>GORD:</a:t>
            </a:r>
          </a:p>
          <a:p>
            <a:pPr marL="680954" lvl="1" indent="-185715">
              <a:buFont typeface="Arial" panose="020B0604020202020204" pitchFamily="34" charset="0"/>
              <a:buChar char="•"/>
            </a:pPr>
            <a:r>
              <a:rPr lang="en-GB" dirty="0"/>
              <a:t>Most asthma patients report GORD symptoms and/or have an abnormal oesophageal 24-hour pH test; however, improvement in asthma following GORD treatment is variable</a:t>
            </a:r>
          </a:p>
          <a:p>
            <a:pPr marL="185715" indent="-185715">
              <a:buFont typeface="Arial" panose="020B0604020202020204" pitchFamily="34" charset="0"/>
              <a:buChar char="•"/>
            </a:pPr>
            <a:r>
              <a:rPr lang="en-GB" dirty="0"/>
              <a:t>Obstructive sleep apnoea: </a:t>
            </a:r>
          </a:p>
          <a:p>
            <a:pPr marL="680954" lvl="1" indent="-185715">
              <a:buFont typeface="Arial" panose="020B0604020202020204" pitchFamily="34" charset="0"/>
              <a:buChar char="•"/>
            </a:pPr>
            <a:r>
              <a:rPr lang="en-GB" dirty="0"/>
              <a:t>Relationship with asthma not well-defined; associated with upper and lower airway inflammation, and airway collapsibility may be increased</a:t>
            </a:r>
          </a:p>
          <a:p>
            <a:pPr marL="680954" lvl="1" indent="-185715">
              <a:buFont typeface="Arial" panose="020B0604020202020204" pitchFamily="34" charset="0"/>
              <a:buChar char="•"/>
            </a:pPr>
            <a:r>
              <a:rPr lang="en-GB" dirty="0"/>
              <a:t>Weight loss usually improves both sleep apnoea and asthma</a:t>
            </a:r>
          </a:p>
          <a:p>
            <a:pPr marL="185715" indent="-185715">
              <a:buFont typeface="Arial" panose="020B0604020202020204" pitchFamily="34" charset="0"/>
              <a:buChar char="•"/>
            </a:pPr>
            <a:r>
              <a:rPr lang="en-GB" dirty="0"/>
              <a:t>Hormonal disturbances:</a:t>
            </a:r>
          </a:p>
          <a:p>
            <a:pPr marL="680954" lvl="1" indent="-185715">
              <a:buFont typeface="Arial" panose="020B0604020202020204" pitchFamily="34" charset="0"/>
              <a:buChar char="•"/>
            </a:pPr>
            <a:r>
              <a:rPr lang="en-GB" dirty="0"/>
              <a:t>In up to 40% of female patients, asthma worsens during the pre-menstrual period (possibly due to reduced response to ICS and bronchodilators)</a:t>
            </a:r>
          </a:p>
          <a:p>
            <a:pPr marL="185715" indent="-185715">
              <a:buFont typeface="Arial" panose="020B0604020202020204" pitchFamily="34" charset="0"/>
              <a:buChar char="•"/>
            </a:pPr>
            <a:r>
              <a:rPr lang="en-GB" dirty="0"/>
              <a:t>Psychopathologies:</a:t>
            </a:r>
          </a:p>
          <a:p>
            <a:pPr marL="680954" lvl="1" indent="-185715">
              <a:buFont typeface="Arial" panose="020B0604020202020204" pitchFamily="34" charset="0"/>
              <a:buChar char="•"/>
            </a:pPr>
            <a:r>
              <a:rPr lang="en-GB" dirty="0"/>
              <a:t>May trigger asthma symptoms, affect patients’ perception of their asthma symptoms, and affect adherence to therapy</a:t>
            </a:r>
          </a:p>
          <a:p>
            <a:pPr marL="185715" indent="-185715">
              <a:buFont typeface="Arial" panose="020B0604020202020204" pitchFamily="34" charset="0"/>
              <a:buChar char="•"/>
            </a:pPr>
            <a:r>
              <a:rPr lang="en-GB" dirty="0"/>
              <a:t>Hyperventilation and glottic dysfunction:</a:t>
            </a:r>
          </a:p>
          <a:p>
            <a:pPr marL="680954" lvl="1" indent="-185715">
              <a:buFont typeface="Arial" panose="020B0604020202020204" pitchFamily="34" charset="0"/>
              <a:buChar char="•"/>
            </a:pPr>
            <a:r>
              <a:rPr lang="en-GB" dirty="0"/>
              <a:t>May mimic asthma, and are often associated with anxiety or other psychopathologies</a:t>
            </a:r>
          </a:p>
          <a:p>
            <a:pPr marL="185715" indent="-185715">
              <a:buFont typeface="Arial" panose="020B0604020202020204" pitchFamily="34" charset="0"/>
              <a:buChar char="•"/>
            </a:pPr>
            <a:r>
              <a:rPr lang="en-GB" dirty="0"/>
              <a:t>Atopic dermatitis:</a:t>
            </a:r>
          </a:p>
          <a:p>
            <a:pPr marL="680954" lvl="1" indent="-185715">
              <a:buFont typeface="Arial" panose="020B0604020202020204" pitchFamily="34" charset="0"/>
              <a:buChar char="•"/>
            </a:pPr>
            <a:r>
              <a:rPr lang="en-GB" dirty="0"/>
              <a:t>Risk factor for asthma; often associated with severe forms of asthma</a:t>
            </a:r>
          </a:p>
          <a:p>
            <a:pPr marL="495239" lvl="1"/>
            <a:endParaRPr lang="en-GB" dirty="0"/>
          </a:p>
          <a:p>
            <a:pPr marL="0" lvl="1"/>
            <a:r>
              <a:rPr lang="en-GB" dirty="0"/>
              <a:t>Boulet LP. </a:t>
            </a:r>
            <a:r>
              <a:rPr lang="en-GB" i="1" dirty="0"/>
              <a:t>Eur Res J</a:t>
            </a:r>
            <a:r>
              <a:rPr lang="en-GB" dirty="0"/>
              <a:t>. 2009; 33:897–906.</a:t>
            </a:r>
          </a:p>
          <a:p>
            <a:endParaRPr lang="en-GB" dirty="0"/>
          </a:p>
          <a:p>
            <a:endParaRPr lang="en-GB" dirty="0"/>
          </a:p>
        </p:txBody>
      </p:sp>
      <p:sp>
        <p:nvSpPr>
          <p:cNvPr id="4" name="Slide Number Placeholder 3"/>
          <p:cNvSpPr>
            <a:spLocks noGrp="1"/>
          </p:cNvSpPr>
          <p:nvPr>
            <p:ph type="sldNum" sz="quarter" idx="10"/>
          </p:nvPr>
        </p:nvSpPr>
        <p:spPr/>
        <p:txBody>
          <a:bodyPr/>
          <a:lstStyle/>
          <a:p>
            <a:fld id="{7CF77BA9-C830-4DFA-859B-32B27B492FC6}" type="slidenum">
              <a:rPr lang="en-GB" smtClean="0"/>
              <a:t>12</a:t>
            </a:fld>
            <a:endParaRPr lang="en-GB" dirty="0"/>
          </a:p>
        </p:txBody>
      </p:sp>
    </p:spTree>
    <p:extLst>
      <p:ext uri="{BB962C8B-B14F-4D97-AF65-F5344CB8AC3E}">
        <p14:creationId xmlns:p14="http://schemas.microsoft.com/office/powerpoint/2010/main" val="414911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BTS/SIGN guidance is more closely in line with PCRS-UK’s recommendation that NICE is.</a:t>
            </a:r>
          </a:p>
          <a:p>
            <a:r>
              <a:rPr lang="en-GB" dirty="0"/>
              <a:t>This is from the 2016 guideline. In patients presenting with respiratory symptoms (wheeze, cough, breathlessness and chest tightness), probability of asthma is determined based on the structured clinical assessment (based on recurrent/variable symptoms, wheeze, atopy, variable PEF or FEV1 readings, and the absence of symptoms suggesting another diagnosis).</a:t>
            </a:r>
          </a:p>
          <a:p>
            <a:pPr lvl="0"/>
            <a:r>
              <a:rPr lang="en-GB" dirty="0"/>
              <a:t>In children under 5 and others unable to undertake spirometry in whom there is a high or intermediate probability of asthma, the options are: monitored initiation of treatment or watchful waiting according to the assessed probability of asthma. </a:t>
            </a:r>
          </a:p>
          <a:p>
            <a:endParaRPr lang="en-GB" dirty="0"/>
          </a:p>
        </p:txBody>
      </p:sp>
      <p:sp>
        <p:nvSpPr>
          <p:cNvPr id="4" name="Slide Number Placeholder 3"/>
          <p:cNvSpPr>
            <a:spLocks noGrp="1"/>
          </p:cNvSpPr>
          <p:nvPr>
            <p:ph type="sldNum" sz="quarter" idx="10"/>
          </p:nvPr>
        </p:nvSpPr>
        <p:spPr/>
        <p:txBody>
          <a:bodyPr/>
          <a:lstStyle/>
          <a:p>
            <a:pPr defTabSz="495239">
              <a:defRPr/>
            </a:pPr>
            <a:fld id="{7C30496E-4B39-E948-887C-E14C975551BA}" type="slidenum">
              <a:rPr lang="en-US">
                <a:solidFill>
                  <a:prstClr val="black"/>
                </a:solidFill>
                <a:latin typeface="Calibri"/>
              </a:rPr>
              <a:pPr defTabSz="495239">
                <a:defRPr/>
              </a:pPr>
              <a:t>13</a:t>
            </a:fld>
            <a:endParaRPr lang="en-US" dirty="0">
              <a:solidFill>
                <a:prstClr val="black"/>
              </a:solidFill>
              <a:latin typeface="Calibri"/>
            </a:endParaRPr>
          </a:p>
        </p:txBody>
      </p:sp>
    </p:spTree>
    <p:extLst>
      <p:ext uri="{BB962C8B-B14F-4D97-AF65-F5344CB8AC3E}">
        <p14:creationId xmlns:p14="http://schemas.microsoft.com/office/powerpoint/2010/main" val="388104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SIMPLES is a memory aid for clinicians on how to perform a structured review – but </a:t>
            </a:r>
            <a:r>
              <a:rPr lang="en-GB" b="1" dirty="0"/>
              <a:t>the review should be focused on the patient’s needs</a:t>
            </a:r>
            <a:r>
              <a:rPr lang="en-GB" dirty="0"/>
              <a:t>, including their ideas, concerns and expectations.</a:t>
            </a:r>
          </a:p>
          <a:p>
            <a:pPr lvl="0"/>
            <a:r>
              <a:rPr lang="en-GB" b="1" dirty="0"/>
              <a:t>Smoking</a:t>
            </a:r>
            <a:r>
              <a:rPr lang="en-GB" dirty="0"/>
              <a:t>: always ask, even if a patient has been listed as a ‘non-smoker’ at their last 10 reviews. Offer smokers assistance in smoking cessation.</a:t>
            </a:r>
          </a:p>
          <a:p>
            <a:pPr lvl="0"/>
            <a:r>
              <a:rPr lang="en-GB" b="1" dirty="0"/>
              <a:t>Inhaler technique</a:t>
            </a:r>
            <a:r>
              <a:rPr lang="en-GB" dirty="0"/>
              <a:t>: correcting technique can significantly improve asthma control.</a:t>
            </a:r>
          </a:p>
          <a:p>
            <a:pPr lvl="0"/>
            <a:r>
              <a:rPr lang="en-GB" b="1" dirty="0"/>
              <a:t>Monitoring</a:t>
            </a:r>
            <a:r>
              <a:rPr lang="en-GB" dirty="0"/>
              <a:t>: evaluate patients’ report of symptoms. Encourage patients to self-monitor symptoms and lung function between reviews</a:t>
            </a:r>
          </a:p>
          <a:p>
            <a:pPr lvl="0"/>
            <a:r>
              <a:rPr lang="en-GB" b="1" dirty="0"/>
              <a:t>Pharmacotherapy</a:t>
            </a:r>
            <a:r>
              <a:rPr lang="en-GB" dirty="0"/>
              <a:t>: ‘current prescriptions’ includes treatment for comorbidities (eg NSAIDs).</a:t>
            </a:r>
          </a:p>
          <a:p>
            <a:pPr marL="0" indent="0">
              <a:buFont typeface="+mj-lt"/>
              <a:buNone/>
            </a:pPr>
            <a:endParaRPr lang="en-GB" dirty="0"/>
          </a:p>
          <a:p>
            <a:pPr marL="0" indent="0">
              <a:buFont typeface="+mj-lt"/>
              <a:buNone/>
            </a:pPr>
            <a:r>
              <a:rPr lang="en-GB" baseline="0" dirty="0"/>
              <a:t>1. </a:t>
            </a:r>
            <a:r>
              <a:rPr lang="en-GB" dirty="0"/>
              <a:t>Ryan D, et al. </a:t>
            </a:r>
            <a:r>
              <a:rPr lang="en-GB" sz="1200" b="0" i="0" kern="1200" dirty="0">
                <a:solidFill>
                  <a:schemeClr val="tx1"/>
                </a:solidFill>
                <a:effectLst/>
                <a:latin typeface="+mn-lt"/>
                <a:ea typeface="+mn-ea"/>
                <a:cs typeface="+mn-cs"/>
              </a:rPr>
              <a:t>'SIMPLES': a structured primary care approach to adults with difficult asthma. </a:t>
            </a:r>
            <a:r>
              <a:rPr lang="en-GB" i="1" dirty="0"/>
              <a:t>Prim Care Resp J</a:t>
            </a:r>
            <a:r>
              <a:rPr lang="en-GB" dirty="0"/>
              <a:t>. 2013; 22:365–73.</a:t>
            </a:r>
            <a:endParaRPr lang="en-GB" baseline="0" dirty="0"/>
          </a:p>
          <a:p>
            <a:pPr marL="0" indent="0">
              <a:buFont typeface="+mj-lt"/>
              <a:buNone/>
            </a:pPr>
            <a:r>
              <a:rPr lang="en-GB" baseline="0" dirty="0"/>
              <a:t>2.</a:t>
            </a:r>
            <a:r>
              <a:rPr lang="en-GB" baseline="30000" dirty="0"/>
              <a:t> </a:t>
            </a:r>
            <a:r>
              <a:rPr lang="en-GB" dirty="0"/>
              <a:t>Pinnock H, et al. </a:t>
            </a:r>
            <a:r>
              <a:rPr lang="en-GB" i="1" dirty="0"/>
              <a:t>Prim Care Resp J</a:t>
            </a:r>
            <a:r>
              <a:rPr lang="en-GB" dirty="0"/>
              <a:t>. 2010; 10(9)</a:t>
            </a:r>
            <a:endParaRPr lang="en-GB" b="1" dirty="0"/>
          </a:p>
        </p:txBody>
      </p:sp>
      <p:sp>
        <p:nvSpPr>
          <p:cNvPr id="4" name="Slide Number Placeholder 3"/>
          <p:cNvSpPr>
            <a:spLocks noGrp="1"/>
          </p:cNvSpPr>
          <p:nvPr>
            <p:ph type="sldNum" sz="quarter" idx="10"/>
          </p:nvPr>
        </p:nvSpPr>
        <p:spPr/>
        <p:txBody>
          <a:bodyPr/>
          <a:lstStyle/>
          <a:p>
            <a:pPr marL="0" marR="0" lvl="0" indent="0" algn="r" defTabSz="914239" rtl="0" eaLnBrk="1" fontAlgn="auto" latinLnBrk="0" hangingPunct="1">
              <a:lnSpc>
                <a:spcPct val="100000"/>
              </a:lnSpc>
              <a:spcBef>
                <a:spcPts val="0"/>
              </a:spcBef>
              <a:spcAft>
                <a:spcPts val="0"/>
              </a:spcAft>
              <a:buClrTx/>
              <a:buSzTx/>
              <a:buFontTx/>
              <a:buNone/>
              <a:tabLst/>
              <a:defRPr/>
            </a:pPr>
            <a:fld id="{7CF77BA9-C830-4DFA-859B-32B27B492F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39"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2049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cs typeface="Helvetica"/>
              </a:rPr>
              <a:t>People are different in the ways they learn. Patients who learn best through reading may benefit from inhaler labels, reading the patient information leaflet or using the inhaler technique cards. Others may learn better using visual tools such as videos.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cs typeface="Helvetica"/>
              </a:rPr>
              <a:t>Below are a few studies demonstrating the effectiveness of different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cs typeface="Helvetica"/>
              </a:rPr>
              <a:t>Inhaler labels: </a:t>
            </a:r>
            <a:r>
              <a:rPr kumimoji="0" lang="en-US" sz="1000" b="0" i="0" u="none" strike="noStrike" kern="0" cap="none" spc="0" normalizeH="0" baseline="0" noProof="0" dirty="0" err="1">
                <a:ln>
                  <a:noFill/>
                </a:ln>
                <a:solidFill>
                  <a:srgbClr val="000000"/>
                </a:solidFill>
                <a:effectLst/>
                <a:uLnTx/>
                <a:uFillTx/>
                <a:latin typeface="+mn-lt"/>
                <a:cs typeface="Helvetica"/>
              </a:rPr>
              <a:t>i</a:t>
            </a:r>
            <a:r>
              <a:rPr lang="en-US" kern="0" dirty="0"/>
              <a:t>n one study, patients who were issued with </a:t>
            </a:r>
            <a:r>
              <a:rPr lang="en-US" kern="0" dirty="0" err="1"/>
              <a:t>personalised</a:t>
            </a:r>
            <a:r>
              <a:rPr lang="en-US" kern="0" dirty="0"/>
              <a:t> inhaler technique reminder labels had better technique three months later than those who were not.</a:t>
            </a:r>
            <a:endParaRPr kumimoji="0" lang="en-GB" sz="1000" b="0" i="0" u="none" strike="noStrike" kern="1200" cap="none" spc="0" normalizeH="0" baseline="0" noProof="0" dirty="0">
              <a:ln>
                <a:noFill/>
              </a:ln>
              <a:solidFill>
                <a:srgbClr val="000000"/>
              </a:solidFill>
              <a:effectLst/>
              <a:uLnTx/>
              <a:uFillTx/>
              <a:latin typeface="+mn-lt"/>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cs typeface="Helvetica"/>
            </a:endParaRPr>
          </a:p>
          <a:p>
            <a:r>
              <a:rPr kumimoji="0" lang="en-GB" sz="1000" b="0" i="0" u="none" strike="noStrike" kern="1200" cap="none" spc="0" normalizeH="0" baseline="0" noProof="0" dirty="0">
                <a:ln>
                  <a:noFill/>
                </a:ln>
                <a:solidFill>
                  <a:srgbClr val="000000"/>
                </a:solidFill>
                <a:effectLst/>
                <a:uLnTx/>
                <a:uFillTx/>
                <a:latin typeface="+mn-lt"/>
                <a:cs typeface="Helvetica"/>
              </a:rPr>
              <a:t>Videos: a</a:t>
            </a:r>
            <a:r>
              <a:rPr lang="en-GB" dirty="0" err="1">
                <a:effectLst/>
              </a:rPr>
              <a:t>fter</a:t>
            </a:r>
            <a:r>
              <a:rPr lang="en-GB" dirty="0">
                <a:effectLst/>
              </a:rPr>
              <a:t> having watched the video, 76% of patients with incorrect inhaler use demonstrated correct inhaler use. 72% of patients still used their inhalation devices correctly at follow-up.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cs typeface="Helvetica"/>
              </a:rPr>
              <a:t>Local pharmacist: a study conducted in Norway investigated whether the inhalation technique improved among patients with asthma and COPD through an inhalation technique assessment service at local pharmacies. </a:t>
            </a:r>
            <a:r>
              <a:rPr lang="en-GB" sz="1000" b="0" i="0" u="none" strike="noStrike" kern="1200" dirty="0">
                <a:solidFill>
                  <a:schemeClr val="tx1"/>
                </a:solidFill>
                <a:effectLst/>
                <a:latin typeface="+mn-lt"/>
                <a:ea typeface="+mn-ea"/>
                <a:cs typeface="+mn-cs"/>
              </a:rPr>
              <a:t>Inhalation technique improved significantly for both new and experienced users and all assessed devices. The technique remained significantly improved at follow-up.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cs typeface="Helvetica"/>
              </a:rPr>
              <a:t>As yet, there are few studies on the efficacy of apps.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cs typeface="Helvetica"/>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000" b="0" i="0" u="none" strike="noStrike" kern="1200" cap="none" spc="0" normalizeH="0" baseline="0" noProof="0" dirty="0" err="1">
                <a:ln>
                  <a:noFill/>
                </a:ln>
                <a:solidFill>
                  <a:srgbClr val="000000"/>
                </a:solidFill>
                <a:effectLst/>
                <a:uLnTx/>
                <a:uFillTx/>
                <a:latin typeface="+mn-lt"/>
                <a:cs typeface="Helvetica"/>
              </a:rPr>
              <a:t>Basheti</a:t>
            </a:r>
            <a:r>
              <a:rPr kumimoji="0" lang="en-GB" sz="1000" b="0" i="0" u="none" strike="noStrike" kern="1200" cap="none" spc="0" normalizeH="0" baseline="0" noProof="0" dirty="0">
                <a:ln>
                  <a:noFill/>
                </a:ln>
                <a:solidFill>
                  <a:srgbClr val="000000"/>
                </a:solidFill>
                <a:effectLst/>
                <a:uLnTx/>
                <a:uFillTx/>
                <a:latin typeface="+mn-lt"/>
                <a:cs typeface="Helvetica"/>
              </a:rPr>
              <a:t> I et al. Effect of novel inhaler technique reminder labels on the retention of inhaler technique skills in asthma: a single-blind randomized controlled trial. </a:t>
            </a:r>
            <a:r>
              <a:rPr kumimoji="0" lang="en-GB" sz="1000" b="0" i="1" u="none" strike="noStrike" kern="1200" cap="none" spc="0" normalizeH="0" baseline="0" noProof="0" dirty="0" err="1">
                <a:ln>
                  <a:noFill/>
                </a:ln>
                <a:solidFill>
                  <a:srgbClr val="000000"/>
                </a:solidFill>
                <a:effectLst/>
                <a:uLnTx/>
                <a:uFillTx/>
                <a:latin typeface="+mn-lt"/>
                <a:cs typeface="Helvetica"/>
              </a:rPr>
              <a:t>npj</a:t>
            </a:r>
            <a:r>
              <a:rPr kumimoji="0" lang="en-GB" sz="1000" b="0" i="1" u="none" strike="noStrike" kern="1200" cap="none" spc="0" normalizeH="0" baseline="0" noProof="0" dirty="0">
                <a:ln>
                  <a:noFill/>
                </a:ln>
                <a:solidFill>
                  <a:srgbClr val="000000"/>
                </a:solidFill>
                <a:effectLst/>
                <a:uLnTx/>
                <a:uFillTx/>
                <a:latin typeface="+mn-lt"/>
                <a:cs typeface="Helvetica"/>
              </a:rPr>
              <a:t> Prim Care Res Med</a:t>
            </a:r>
            <a:r>
              <a:rPr kumimoji="0" lang="en-GB" sz="1000" b="0" i="0" u="none" strike="noStrike" kern="1200" cap="none" spc="0" normalizeH="0" baseline="0" noProof="0" dirty="0">
                <a:ln>
                  <a:noFill/>
                </a:ln>
                <a:solidFill>
                  <a:srgbClr val="000000"/>
                </a:solidFill>
                <a:effectLst/>
                <a:uLnTx/>
                <a:uFillTx/>
                <a:latin typeface="+mn-lt"/>
                <a:cs typeface="Helvetica"/>
              </a:rPr>
              <a:t> 2017;27:9.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000" dirty="0">
                <a:solidFill>
                  <a:srgbClr val="000000"/>
                </a:solidFill>
                <a:latin typeface="+mn-lt"/>
              </a:rPr>
              <a:t>Müller T et al. </a:t>
            </a:r>
            <a:r>
              <a:rPr lang="en-GB" sz="1000" b="0" i="0" u="none" strike="noStrike" kern="1200" dirty="0">
                <a:solidFill>
                  <a:schemeClr val="tx1"/>
                </a:solidFill>
                <a:effectLst/>
                <a:latin typeface="+mn-lt"/>
                <a:ea typeface="+mn-ea"/>
                <a:cs typeface="+mn-cs"/>
              </a:rPr>
              <a:t>Optimizing inhalation technique using web-based videos in obstructive lung diseases </a:t>
            </a:r>
            <a:r>
              <a:rPr lang="en-GB" sz="1000" i="1" dirty="0">
                <a:solidFill>
                  <a:srgbClr val="000000"/>
                </a:solidFill>
                <a:latin typeface="+mn-lt"/>
              </a:rPr>
              <a:t>Respir Med. 2017;129:140-44. https://</a:t>
            </a:r>
            <a:r>
              <a:rPr lang="en-GB" sz="1000" i="1" dirty="0" err="1">
                <a:solidFill>
                  <a:srgbClr val="000000"/>
                </a:solidFill>
                <a:latin typeface="+mn-lt"/>
              </a:rPr>
              <a:t>www.sciencedirect.com</a:t>
            </a:r>
            <a:r>
              <a:rPr lang="en-GB" sz="1000" i="1" dirty="0">
                <a:solidFill>
                  <a:srgbClr val="000000"/>
                </a:solidFill>
                <a:latin typeface="+mn-lt"/>
              </a:rPr>
              <a:t>/science/article/</a:t>
            </a:r>
            <a:r>
              <a:rPr lang="en-GB" sz="1000" i="1" dirty="0" err="1">
                <a:solidFill>
                  <a:srgbClr val="000000"/>
                </a:solidFill>
                <a:latin typeface="+mn-lt"/>
              </a:rPr>
              <a:t>pii</a:t>
            </a:r>
            <a:r>
              <a:rPr lang="en-GB" sz="1000" i="1" dirty="0">
                <a:solidFill>
                  <a:srgbClr val="000000"/>
                </a:solidFill>
                <a:latin typeface="+mn-lt"/>
              </a:rPr>
              <a:t>/S0954611117301750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000" dirty="0">
                <a:solidFill>
                  <a:srgbClr val="000000"/>
                </a:solidFill>
                <a:latin typeface="+mn-lt"/>
                <a:cs typeface="Helvetica"/>
              </a:rPr>
              <a:t>Ruud K et al. </a:t>
            </a:r>
            <a:r>
              <a:rPr lang="en-GB" sz="1000" b="0" i="0" u="none" strike="noStrike" kern="1200" dirty="0">
                <a:solidFill>
                  <a:schemeClr val="tx1"/>
                </a:solidFill>
                <a:effectLst/>
                <a:latin typeface="+mn-lt"/>
                <a:ea typeface="+mn-ea"/>
                <a:cs typeface="+mn-cs"/>
              </a:rPr>
              <a:t>Evaluation of a structured pharmacist-led inhalation technique assessment service for patients with asthma and COPD in Norwegian pharmacies. </a:t>
            </a:r>
            <a:r>
              <a:rPr lang="en-GB" sz="1000" i="1" dirty="0">
                <a:solidFill>
                  <a:srgbClr val="000000"/>
                </a:solidFill>
                <a:latin typeface="+mn-lt"/>
                <a:cs typeface="Helvetica"/>
              </a:rPr>
              <a:t>Patient education and counselling</a:t>
            </a:r>
            <a:r>
              <a:rPr lang="en-GB" sz="1000" dirty="0">
                <a:solidFill>
                  <a:srgbClr val="000000"/>
                </a:solidFill>
                <a:latin typeface="+mn-lt"/>
                <a:cs typeface="Helvetica"/>
              </a:rPr>
              <a:t> 2018;101(10):1828-37. https://</a:t>
            </a:r>
            <a:r>
              <a:rPr lang="en-GB" sz="1000" dirty="0" err="1">
                <a:solidFill>
                  <a:srgbClr val="000000"/>
                </a:solidFill>
                <a:latin typeface="+mn-lt"/>
                <a:cs typeface="Helvetica"/>
              </a:rPr>
              <a:t>www.sciencedirect.com</a:t>
            </a:r>
            <a:r>
              <a:rPr lang="en-GB" sz="1000" dirty="0">
                <a:solidFill>
                  <a:srgbClr val="000000"/>
                </a:solidFill>
                <a:latin typeface="+mn-lt"/>
                <a:cs typeface="Helvetica"/>
              </a:rPr>
              <a:t>/science/article/</a:t>
            </a:r>
            <a:r>
              <a:rPr lang="en-GB" sz="1000" dirty="0" err="1">
                <a:solidFill>
                  <a:srgbClr val="000000"/>
                </a:solidFill>
                <a:latin typeface="+mn-lt"/>
                <a:cs typeface="Helvetica"/>
              </a:rPr>
              <a:t>pii</a:t>
            </a:r>
            <a:r>
              <a:rPr lang="en-GB" sz="1000" dirty="0">
                <a:solidFill>
                  <a:srgbClr val="000000"/>
                </a:solidFill>
                <a:latin typeface="+mn-lt"/>
                <a:cs typeface="Helvetica"/>
              </a:rPr>
              <a:t>/S0738399118302581</a:t>
            </a:r>
            <a:endParaRPr kumimoji="0" lang="en-GB" sz="1000" b="0" i="0" u="none" strike="noStrike" kern="1200" cap="none" spc="0" normalizeH="0" baseline="0" noProof="0" dirty="0">
              <a:ln>
                <a:noFill/>
              </a:ln>
              <a:solidFill>
                <a:srgbClr val="000000"/>
              </a:solidFill>
              <a:effectLst/>
              <a:uLnTx/>
              <a:uFillTx/>
              <a:latin typeface="+mn-lt"/>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F77BA9-C830-4DFA-859B-32B27B492F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823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7"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6"/>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7" y="-243408"/>
            <a:ext cx="5688632" cy="1745667"/>
          </a:xfrm>
          <a:prstGeom prst="rect">
            <a:avLst/>
          </a:prstGeom>
        </p:spPr>
      </p:pic>
      <p:sp>
        <p:nvSpPr>
          <p:cNvPr id="16" name="Rectangle 15"/>
          <p:cNvSpPr/>
          <p:nvPr userDrawn="1"/>
        </p:nvSpPr>
        <p:spPr>
          <a:xfrm>
            <a:off x="0" y="6381331"/>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107505" y="6486757"/>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5497490"/>
            <a:ext cx="992842"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912259" y="5497489"/>
            <a:ext cx="1880612"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627785" y="5596128"/>
            <a:ext cx="756084"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67292" y="5532965"/>
            <a:ext cx="1152128"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4288" y="404664"/>
            <a:ext cx="1656185" cy="504056"/>
          </a:xfrm>
          <a:prstGeom prst="rect">
            <a:avLst/>
          </a:prstGeom>
        </p:spPr>
      </p:pic>
    </p:spTree>
    <p:extLst>
      <p:ext uri="{BB962C8B-B14F-4D97-AF65-F5344CB8AC3E}">
        <p14:creationId xmlns:p14="http://schemas.microsoft.com/office/powerpoint/2010/main" val="366100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1859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93894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92724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1342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060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188852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839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23114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1997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262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132" y="4454488"/>
            <a:ext cx="3276364"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6276" y="404664"/>
            <a:ext cx="1764197" cy="504056"/>
          </a:xfrm>
          <a:prstGeom prst="rect">
            <a:avLst/>
          </a:prstGeom>
        </p:spPr>
      </p:pic>
      <p:sp>
        <p:nvSpPr>
          <p:cNvPr id="17" name="Text Placeholder 7"/>
          <p:cNvSpPr>
            <a:spLocks noGrp="1"/>
          </p:cNvSpPr>
          <p:nvPr>
            <p:ph type="body" sz="quarter" idx="10"/>
          </p:nvPr>
        </p:nvSpPr>
        <p:spPr>
          <a:xfrm>
            <a:off x="251522" y="5013176"/>
            <a:ext cx="7344815"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3903555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3157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91310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15293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7947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1170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325942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566400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5"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05279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3385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113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995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780562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494361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5"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21867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742640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38571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6"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598" y="-158619"/>
            <a:ext cx="8063880" cy="1780721"/>
          </a:xfrm>
          <a:prstGeom prst="rect">
            <a:avLst/>
          </a:prstGeom>
        </p:spPr>
      </p:pic>
    </p:spTree>
    <p:extLst>
      <p:ext uri="{BB962C8B-B14F-4D97-AF65-F5344CB8AC3E}">
        <p14:creationId xmlns:p14="http://schemas.microsoft.com/office/powerpoint/2010/main" val="1892838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418657" y="0"/>
            <a:ext cx="8375585"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374126" y="787352"/>
            <a:ext cx="96012"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836676" y="548640"/>
            <a:ext cx="7626096" cy="1179576"/>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836676" y="2478024"/>
            <a:ext cx="370332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4759452" y="2478024"/>
            <a:ext cx="370332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836676" y="6356351"/>
            <a:ext cx="2057400" cy="365125"/>
          </a:xfrm>
        </p:spPr>
        <p:txBody>
          <a:bodyPr/>
          <a:lstStyle/>
          <a:p>
            <a:fld id="{02AC24A9-CCB6-4F8D-B8DB-C2F3692CFA5A}" type="datetimeFigureOut">
              <a:rPr lang="en-US" smtClean="0"/>
              <a:t>9/18/2020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6405372" y="6356351"/>
            <a:ext cx="20574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35707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35" name="Shape 35"/>
          <p:cNvSpPr>
            <a:spLocks noGrp="1"/>
          </p:cNvSpPr>
          <p:nvPr>
            <p:ph type="title"/>
          </p:nvPr>
        </p:nvSpPr>
        <p:spPr>
          <a:xfrm>
            <a:off x="260663" y="1085210"/>
            <a:ext cx="8640960" cy="693384"/>
          </a:xfrm>
          <a:prstGeom prst="rect">
            <a:avLst/>
          </a:prstGeom>
          <a:solidFill>
            <a:srgbClr val="FFFFFF"/>
          </a:solidFill>
        </p:spPr>
        <p:txBody>
          <a:bodyPr anchor="ctr"/>
          <a:lstStyle>
            <a:lvl1pPr>
              <a:defRPr>
                <a:solidFill>
                  <a:srgbClr val="006993"/>
                </a:solidFill>
              </a:defRPr>
            </a:lvl1pPr>
          </a:lstStyle>
          <a:p>
            <a:r>
              <a:t>Click to edit Master title style</a:t>
            </a:r>
          </a:p>
        </p:txBody>
      </p:sp>
      <p:sp>
        <p:nvSpPr>
          <p:cNvPr id="36" name="Shape 36"/>
          <p:cNvSpPr>
            <a:spLocks noGrp="1"/>
          </p:cNvSpPr>
          <p:nvPr>
            <p:ph type="body" idx="1"/>
          </p:nvPr>
        </p:nvSpPr>
        <p:spPr>
          <a:xfrm>
            <a:off x="260663" y="1878321"/>
            <a:ext cx="8640960" cy="3554713"/>
          </a:xfrm>
          <a:prstGeom prst="rect">
            <a:avLst/>
          </a:prstGeom>
          <a:solidFill>
            <a:srgbClr val="FFFFFF"/>
          </a:solidFill>
        </p:spPr>
        <p:txBody>
          <a:bodyPr/>
          <a:lstStyle>
            <a:lvl2pPr marL="385763" indent="-128588">
              <a:buChar char="-"/>
            </a:lvl2pPr>
            <a:lvl3pPr marL="664369" indent="-150019"/>
          </a:lstStyle>
          <a:p>
            <a:r>
              <a:t>Edit Master text styles</a:t>
            </a:r>
          </a:p>
          <a:p>
            <a:pPr lvl="1"/>
            <a:r>
              <a:t>Second level</a:t>
            </a:r>
          </a:p>
          <a:p>
            <a:pPr lvl="2"/>
            <a:r>
              <a:t>Third level</a:t>
            </a:r>
          </a:p>
        </p:txBody>
      </p:sp>
    </p:spTree>
    <p:extLst>
      <p:ext uri="{BB962C8B-B14F-4D97-AF65-F5344CB8AC3E}">
        <p14:creationId xmlns:p14="http://schemas.microsoft.com/office/powerpoint/2010/main" val="186001454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0697-4E3C-4DEC-918B-C41ED39276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F868CC-152B-407D-B250-CE9EDC5364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A86C3FB1-5E84-428A-92C3-1246BA4CCC0F}"/>
              </a:ext>
            </a:extLst>
          </p:cNvPr>
          <p:cNvSpPr>
            <a:spLocks noGrp="1"/>
          </p:cNvSpPr>
          <p:nvPr>
            <p:ph type="ftr" sz="quarter" idx="10"/>
          </p:nvPr>
        </p:nvSpPr>
        <p:spPr/>
        <p:txBody>
          <a:bodyPr/>
          <a:lstStyle>
            <a:lvl1pPr>
              <a:defRPr/>
            </a:lvl1pPr>
          </a:lstStyle>
          <a:p>
            <a:pPr>
              <a:defRPr/>
            </a:pPr>
            <a:r>
              <a:rPr lang="en-GB"/>
              <a:t>www.olivebranchconsultancy.co.uk</a:t>
            </a:r>
          </a:p>
        </p:txBody>
      </p:sp>
    </p:spTree>
    <p:extLst>
      <p:ext uri="{BB962C8B-B14F-4D97-AF65-F5344CB8AC3E}">
        <p14:creationId xmlns:p14="http://schemas.microsoft.com/office/powerpoint/2010/main" val="359513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Title Slide_orange">
    <p:spTree>
      <p:nvGrpSpPr>
        <p:cNvPr id="1" name=""/>
        <p:cNvGrpSpPr/>
        <p:nvPr/>
      </p:nvGrpSpPr>
      <p:grpSpPr>
        <a:xfrm>
          <a:off x="0" y="0"/>
          <a:ext cx="0" cy="0"/>
          <a:chOff x="0" y="0"/>
          <a:chExt cx="0" cy="0"/>
        </a:xfrm>
      </p:grpSpPr>
      <p:sp>
        <p:nvSpPr>
          <p:cNvPr id="2" name="Title 1"/>
          <p:cNvSpPr>
            <a:spLocks noGrp="1"/>
          </p:cNvSpPr>
          <p:nvPr>
            <p:ph type="ctrTitle"/>
          </p:nvPr>
        </p:nvSpPr>
        <p:spPr>
          <a:xfrm>
            <a:off x="568379" y="2130429"/>
            <a:ext cx="8126026" cy="1470025"/>
          </a:xfrm>
        </p:spPr>
        <p:txBody>
          <a:bodyPr anchor="t" anchorCtr="0"/>
          <a:lstStyle/>
          <a:p>
            <a:r>
              <a:rPr lang="en-US"/>
              <a:t>Click to edit Master title style</a:t>
            </a:r>
            <a:endParaRPr lang="en-US" dirty="0"/>
          </a:p>
        </p:txBody>
      </p:sp>
      <p:sp>
        <p:nvSpPr>
          <p:cNvPr id="3" name="Subtitle 2"/>
          <p:cNvSpPr>
            <a:spLocks noGrp="1"/>
          </p:cNvSpPr>
          <p:nvPr>
            <p:ph type="subTitle" idx="1"/>
          </p:nvPr>
        </p:nvSpPr>
        <p:spPr>
          <a:xfrm>
            <a:off x="568379" y="3886200"/>
            <a:ext cx="8126026"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9134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4628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0ED85-3F04-4DED-BD07-192D067090F6}" type="datetimeFigureOut">
              <a:rPr lang="en-GB" smtClean="0"/>
              <a:t>18/09/2020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CBD4F3-7398-4F78-A86B-33813975925F}" type="slidenum">
              <a:rPr lang="en-GB" smtClean="0"/>
              <a:t>‹#›</a:t>
            </a:fld>
            <a:endParaRPr lang="en-GB"/>
          </a:p>
        </p:txBody>
      </p:sp>
    </p:spTree>
    <p:extLst>
      <p:ext uri="{BB962C8B-B14F-4D97-AF65-F5344CB8AC3E}">
        <p14:creationId xmlns:p14="http://schemas.microsoft.com/office/powerpoint/2010/main" val="249251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useBgFill="1">
        <p:nvSpPr>
          <p:cNvPr id="10" name="Rectangle 9"/>
          <p:cNvSpPr/>
          <p:nvPr/>
        </p:nvSpPr>
        <p:spPr>
          <a:xfrm>
            <a:off x="980902"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1267730"/>
            <a:ext cx="14401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3937635" y="1267730"/>
            <a:ext cx="126873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221827" y="2244830"/>
            <a:ext cx="6700347" cy="2437232"/>
          </a:xfrm>
        </p:spPr>
        <p:txBody>
          <a:bodyPr tIns="45720" bIns="45720" anchor="ctr">
            <a:normAutofit/>
          </a:bodyPr>
          <a:lstStyle>
            <a:lvl1pPr algn="ctr">
              <a:lnSpc>
                <a:spcPct val="83000"/>
              </a:lnSpc>
              <a:defRPr lang="en-US" sz="5100" b="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221826" y="4682063"/>
            <a:ext cx="6702635" cy="457201"/>
          </a:xfrm>
        </p:spPr>
        <p:txBody>
          <a:bodyPr>
            <a:normAutofit/>
          </a:bodyPr>
          <a:lstStyle>
            <a:lvl1pPr marL="0" indent="0" algn="ctr">
              <a:spcBef>
                <a:spcPts val="0"/>
              </a:spcBef>
              <a:buNone/>
              <a:defRPr sz="1350" spc="60" baseline="0">
                <a:solidFill>
                  <a:schemeClr val="tx1">
                    <a:lumMod val="95000"/>
                    <a:lumOff val="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Date Placeholder 19"/>
          <p:cNvSpPr>
            <a:spLocks noGrp="1"/>
          </p:cNvSpPr>
          <p:nvPr>
            <p:ph type="dt" sz="half" idx="10"/>
          </p:nvPr>
        </p:nvSpPr>
        <p:spPr>
          <a:xfrm>
            <a:off x="3989070" y="1341256"/>
            <a:ext cx="1165860" cy="485546"/>
          </a:xfrm>
        </p:spPr>
        <p:txBody>
          <a:bodyPr/>
          <a:lstStyle>
            <a:lvl1pPr algn="ctr">
              <a:defRPr sz="975" spc="0" baseline="0">
                <a:solidFill>
                  <a:srgbClr val="FFFFFF"/>
                </a:solidFill>
                <a:latin typeface="+mn-lt"/>
              </a:defRPr>
            </a:lvl1pPr>
          </a:lstStyle>
          <a:p>
            <a:fld id="{EA0C0817-A112-4847-8014-A94B7D2A4EA3}" type="datetime1">
              <a:rPr lang="en-US" smtClean="0"/>
              <a:t>9/18/2020</a:t>
            </a:fld>
            <a:endParaRPr lang="en-US" dirty="0"/>
          </a:p>
        </p:txBody>
      </p:sp>
      <p:sp>
        <p:nvSpPr>
          <p:cNvPr id="21" name="Footer Placeholder 20"/>
          <p:cNvSpPr>
            <a:spLocks noGrp="1"/>
          </p:cNvSpPr>
          <p:nvPr>
            <p:ph type="ftr" sz="quarter" idx="11"/>
          </p:nvPr>
        </p:nvSpPr>
        <p:spPr>
          <a:xfrm>
            <a:off x="1221826" y="5177408"/>
            <a:ext cx="4297721"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6455190" y="5177408"/>
            <a:ext cx="1466985"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54248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91359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useBgFill="1">
        <p:nvSpPr>
          <p:cNvPr id="23" name="Rectangle 22"/>
          <p:cNvSpPr/>
          <p:nvPr/>
        </p:nvSpPr>
        <p:spPr>
          <a:xfrm>
            <a:off x="980902"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1267730"/>
            <a:ext cx="14401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21867" y="2275166"/>
            <a:ext cx="6700266" cy="2406895"/>
          </a:xfrm>
        </p:spPr>
        <p:txBody>
          <a:bodyPr anchor="ctr">
            <a:normAutofit/>
          </a:bodyPr>
          <a:lstStyle>
            <a:lvl1pPr algn="ctr">
              <a:lnSpc>
                <a:spcPct val="83000"/>
              </a:lnSpc>
              <a:defRPr lang="en-US" sz="510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3937635" y="1267730"/>
            <a:ext cx="126873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221867" y="4682062"/>
            <a:ext cx="6704838" cy="457200"/>
          </a:xfrm>
        </p:spPr>
        <p:txBody>
          <a:bodyPr anchor="t">
            <a:normAutofit/>
          </a:bodyPr>
          <a:lstStyle>
            <a:lvl1pPr marL="0" indent="0" algn="ctr">
              <a:buNone/>
              <a:tabLst>
                <a:tab pos="1975247" algn="l"/>
              </a:tabLst>
              <a:defRPr sz="1350">
                <a:solidFill>
                  <a:schemeClr val="tx1">
                    <a:lumMod val="95000"/>
                    <a:lumOff val="5000"/>
                  </a:schemeClr>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89070" y="1344503"/>
            <a:ext cx="1165860" cy="498781"/>
          </a:xfrm>
        </p:spPr>
        <p:txBody>
          <a:bodyPr/>
          <a:lstStyle>
            <a:lvl1pPr algn="ctr">
              <a:defRPr lang="en-US" sz="975" kern="1200" spc="0" baseline="0">
                <a:solidFill>
                  <a:srgbClr val="FFFFFF"/>
                </a:solidFill>
                <a:latin typeface="+mn-lt"/>
                <a:ea typeface="+mn-ea"/>
                <a:cs typeface="+mn-cs"/>
              </a:defRPr>
            </a:lvl1pPr>
          </a:lstStyle>
          <a:p>
            <a:fld id="{D9C646AA-F36E-4540-911D-FFFC0A0EF24A}" type="datetime1">
              <a:rPr lang="en-US" smtClean="0"/>
              <a:t>9/18/2020</a:t>
            </a:fld>
            <a:endParaRPr lang="en-US" dirty="0"/>
          </a:p>
        </p:txBody>
      </p:sp>
      <p:sp>
        <p:nvSpPr>
          <p:cNvPr id="5" name="Footer Placeholder 4"/>
          <p:cNvSpPr>
            <a:spLocks noGrp="1"/>
          </p:cNvSpPr>
          <p:nvPr>
            <p:ph type="ftr" sz="quarter" idx="11"/>
          </p:nvPr>
        </p:nvSpPr>
        <p:spPr>
          <a:xfrm>
            <a:off x="1221868" y="5177408"/>
            <a:ext cx="4245101"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6453379" y="5177408"/>
            <a:ext cx="1468754"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665464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632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983746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2386" y="2074334"/>
            <a:ext cx="3497580" cy="640080"/>
          </a:xfrm>
        </p:spPr>
        <p:txBody>
          <a:bodyPr anchor="ctr">
            <a:normAutofit/>
          </a:bodyPr>
          <a:lstStyle>
            <a:lvl1pPr marL="0" indent="0" algn="l">
              <a:spcBef>
                <a:spcPts val="0"/>
              </a:spcBef>
              <a:buNone/>
              <a:defRPr sz="1425" b="1" i="0">
                <a:solidFill>
                  <a:schemeClr val="tx1"/>
                </a:solidFill>
                <a:latin typeface="+mn-lt"/>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792473"/>
            <a:ext cx="3497580" cy="3163825"/>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44034" y="2074334"/>
            <a:ext cx="3497580" cy="640080"/>
          </a:xfrm>
        </p:spPr>
        <p:txBody>
          <a:bodyPr anchor="ctr">
            <a:normAutofit/>
          </a:bodyPr>
          <a:lstStyle>
            <a:lvl1pPr marL="0" indent="0" algn="l">
              <a:spcBef>
                <a:spcPts val="0"/>
              </a:spcBef>
              <a:buNone/>
              <a:defRPr sz="1425" b="1">
                <a:solidFill>
                  <a:schemeClr val="tx1"/>
                </a:solidFill>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44034" y="2792472"/>
            <a:ext cx="3497580" cy="3164509"/>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8348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89560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42205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43651" y="607392"/>
            <a:ext cx="2371472" cy="1645920"/>
          </a:xfrm>
        </p:spPr>
        <p:txBody>
          <a:bodyPr anchor="b">
            <a:normAutofit/>
          </a:bodyPr>
          <a:lstStyle>
            <a:lvl1pPr algn="l" defTabSz="685800" rtl="0" eaLnBrk="1" latinLnBrk="0" hangingPunct="1">
              <a:lnSpc>
                <a:spcPct val="10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609600"/>
            <a:ext cx="5143500" cy="5334000"/>
          </a:xfrm>
        </p:spPr>
        <p:txBody>
          <a:bodyPr/>
          <a:lstStyle>
            <a:lvl1pPr>
              <a:defRPr sz="1425"/>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43651" y="2336800"/>
            <a:ext cx="2371472" cy="3606800"/>
          </a:xfrm>
        </p:spPr>
        <p:txBody>
          <a:bodyPr>
            <a:normAutofit/>
          </a:bodyPr>
          <a:lstStyle>
            <a:lvl1pPr marL="0" indent="0">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a:xfrm>
            <a:off x="4191000" y="6035040"/>
            <a:ext cx="1466850" cy="365760"/>
          </a:xfrm>
        </p:spPr>
        <p:txBody>
          <a:bodyPr/>
          <a:lstStyle>
            <a:lvl1pPr>
              <a:defRPr>
                <a:solidFill>
                  <a:schemeClr val="tx1">
                    <a:lumMod val="85000"/>
                    <a:lumOff val="15000"/>
                  </a:schemeClr>
                </a:solidFill>
              </a:defRPr>
            </a:lvl1pPr>
          </a:lstStyle>
          <a:p>
            <a:fld id="{7E8D12A6-918A-48BD-8CB9-CA713993B0EA}" type="datetime1">
              <a:rPr lang="en-US" smtClean="0"/>
              <a:t>9/18/2020</a:t>
            </a:fld>
            <a:endParaRPr lang="en-US" dirty="0"/>
          </a:p>
        </p:txBody>
      </p:sp>
      <p:sp>
        <p:nvSpPr>
          <p:cNvPr id="9" name="Footer Placeholder 8"/>
          <p:cNvSpPr>
            <a:spLocks noGrp="1"/>
          </p:cNvSpPr>
          <p:nvPr>
            <p:ph type="ftr" sz="quarter" idx="11"/>
          </p:nvPr>
        </p:nvSpPr>
        <p:spPr>
          <a:xfrm>
            <a:off x="514351" y="6035040"/>
            <a:ext cx="3438525"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7797547" y="6035040"/>
            <a:ext cx="917576"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92300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71450" y="237744"/>
            <a:ext cx="5772151" cy="6382512"/>
          </a:xfrm>
          <a:solidFill>
            <a:schemeClr val="accent1">
              <a:lumMod val="60000"/>
              <a:lumOff val="4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a:xfrm>
            <a:off x="4246753" y="6035040"/>
            <a:ext cx="1553972"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9/18/2020</a:t>
            </a:fld>
            <a:endParaRPr lang="en-US" dirty="0"/>
          </a:p>
        </p:txBody>
      </p:sp>
      <p:sp>
        <p:nvSpPr>
          <p:cNvPr id="6" name="Footer Placeholder 5"/>
          <p:cNvSpPr>
            <a:spLocks noGrp="1"/>
          </p:cNvSpPr>
          <p:nvPr>
            <p:ph type="ftr" sz="quarter" idx="11"/>
          </p:nvPr>
        </p:nvSpPr>
        <p:spPr>
          <a:xfrm>
            <a:off x="459486" y="6035040"/>
            <a:ext cx="3441002" cy="365760"/>
          </a:xfrm>
        </p:spPr>
        <p:txBody>
          <a:bodyPr/>
          <a:lstStyle>
            <a:lvl1pPr marL="0" algn="r" defTabSz="685800" rtl="0" eaLnBrk="1" latinLnBrk="0" hangingPunct="1">
              <a:defRPr lang="en-US" sz="75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7797546" y="6035040"/>
            <a:ext cx="918972"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57937" y="603504"/>
            <a:ext cx="2358581" cy="1645920"/>
          </a:xfrm>
        </p:spPr>
        <p:txBody>
          <a:bodyPr anchor="b">
            <a:noAutofit/>
          </a:bodyPr>
          <a:lstStyle>
            <a:lvl1pPr algn="l">
              <a:lnSpc>
                <a:spcPct val="100000"/>
              </a:lnSpc>
              <a:defRPr sz="24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6357937" y="2386584"/>
            <a:ext cx="2358581" cy="3511296"/>
          </a:xfrm>
        </p:spPr>
        <p:txBody>
          <a:bodyPr>
            <a:normAutofit/>
          </a:bodyPr>
          <a:lstStyle>
            <a:lvl1pPr marL="0" indent="0" algn="l">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89797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4592534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35" name="Shape 35"/>
          <p:cNvSpPr>
            <a:spLocks noGrp="1"/>
          </p:cNvSpPr>
          <p:nvPr>
            <p:ph type="title"/>
          </p:nvPr>
        </p:nvSpPr>
        <p:spPr>
          <a:xfrm>
            <a:off x="260663" y="1085210"/>
            <a:ext cx="8640960" cy="693384"/>
          </a:xfrm>
          <a:prstGeom prst="rect">
            <a:avLst/>
          </a:prstGeom>
          <a:solidFill>
            <a:srgbClr val="FFFFFF"/>
          </a:solidFill>
        </p:spPr>
        <p:txBody>
          <a:bodyPr anchor="ctr"/>
          <a:lstStyle>
            <a:lvl1pPr>
              <a:defRPr>
                <a:solidFill>
                  <a:srgbClr val="006993"/>
                </a:solidFill>
              </a:defRPr>
            </a:lvl1pPr>
          </a:lstStyle>
          <a:p>
            <a:r>
              <a:t>Click to edit Master title style</a:t>
            </a:r>
          </a:p>
        </p:txBody>
      </p:sp>
      <p:sp>
        <p:nvSpPr>
          <p:cNvPr id="36" name="Shape 36"/>
          <p:cNvSpPr>
            <a:spLocks noGrp="1"/>
          </p:cNvSpPr>
          <p:nvPr>
            <p:ph type="body" idx="1"/>
          </p:nvPr>
        </p:nvSpPr>
        <p:spPr>
          <a:xfrm>
            <a:off x="260663" y="1878321"/>
            <a:ext cx="8640960" cy="3554713"/>
          </a:xfrm>
          <a:prstGeom prst="rect">
            <a:avLst/>
          </a:prstGeom>
          <a:solidFill>
            <a:srgbClr val="FFFFFF"/>
          </a:solidFill>
        </p:spPr>
        <p:txBody>
          <a:bodyPr/>
          <a:lstStyle>
            <a:lvl2pPr marL="385763" indent="-128588">
              <a:buChar char="-"/>
            </a:lvl2pPr>
            <a:lvl3pPr marL="664369" indent="-150019"/>
          </a:lstStyle>
          <a:p>
            <a:r>
              <a:t>Edit Master text styles</a:t>
            </a:r>
          </a:p>
          <a:p>
            <a:pPr lvl="1"/>
            <a:r>
              <a:t>Second level</a:t>
            </a:r>
          </a:p>
          <a:p>
            <a:pPr lvl="2"/>
            <a:r>
              <a:t>Third level</a:t>
            </a:r>
          </a:p>
        </p:txBody>
      </p:sp>
    </p:spTree>
    <p:extLst>
      <p:ext uri="{BB962C8B-B14F-4D97-AF65-F5344CB8AC3E}">
        <p14:creationId xmlns:p14="http://schemas.microsoft.com/office/powerpoint/2010/main" val="8753162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40ED85-3F04-4DED-BD07-192D067090F6}"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CBD4F3-7398-4F78-A86B-33813975925F}" type="slidenum">
              <a:rPr lang="en-GB" smtClean="0"/>
              <a:t>‹#›</a:t>
            </a:fld>
            <a:endParaRPr lang="en-GB"/>
          </a:p>
        </p:txBody>
      </p:sp>
    </p:spTree>
    <p:extLst>
      <p:ext uri="{BB962C8B-B14F-4D97-AF65-F5344CB8AC3E}">
        <p14:creationId xmlns:p14="http://schemas.microsoft.com/office/powerpoint/2010/main" val="2325005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40ED85-3F04-4DED-BD07-192D067090F6}"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CBD4F3-7398-4F78-A86B-33813975925F}" type="slidenum">
              <a:rPr lang="en-GB" smtClean="0"/>
              <a:t>‹#›</a:t>
            </a:fld>
            <a:endParaRPr lang="en-GB"/>
          </a:p>
        </p:txBody>
      </p:sp>
    </p:spTree>
    <p:extLst>
      <p:ext uri="{BB962C8B-B14F-4D97-AF65-F5344CB8AC3E}">
        <p14:creationId xmlns:p14="http://schemas.microsoft.com/office/powerpoint/2010/main" val="28314112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0ED85-3F04-4DED-BD07-192D067090F6}"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CBD4F3-7398-4F78-A86B-33813975925F}" type="slidenum">
              <a:rPr lang="en-GB" smtClean="0"/>
              <a:t>‹#›</a:t>
            </a:fld>
            <a:endParaRPr lang="en-GB"/>
          </a:p>
        </p:txBody>
      </p:sp>
    </p:spTree>
    <p:extLst>
      <p:ext uri="{BB962C8B-B14F-4D97-AF65-F5344CB8AC3E}">
        <p14:creationId xmlns:p14="http://schemas.microsoft.com/office/powerpoint/2010/main" val="26663894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40ED85-3F04-4DED-BD07-192D067090F6}"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CBD4F3-7398-4F78-A86B-33813975925F}" type="slidenum">
              <a:rPr lang="en-GB" smtClean="0"/>
              <a:t>‹#›</a:t>
            </a:fld>
            <a:endParaRPr lang="en-GB"/>
          </a:p>
        </p:txBody>
      </p:sp>
    </p:spTree>
    <p:extLst>
      <p:ext uri="{BB962C8B-B14F-4D97-AF65-F5344CB8AC3E}">
        <p14:creationId xmlns:p14="http://schemas.microsoft.com/office/powerpoint/2010/main" val="1094395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40ED85-3F04-4DED-BD07-192D067090F6}" type="datetimeFigureOut">
              <a:rPr lang="en-GB" smtClean="0"/>
              <a:t>18/09/2020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CBD4F3-7398-4F78-A86B-33813975925F}" type="slidenum">
              <a:rPr lang="en-GB" smtClean="0"/>
              <a:t>‹#›</a:t>
            </a:fld>
            <a:endParaRPr lang="en-GB"/>
          </a:p>
        </p:txBody>
      </p:sp>
    </p:spTree>
    <p:extLst>
      <p:ext uri="{BB962C8B-B14F-4D97-AF65-F5344CB8AC3E}">
        <p14:creationId xmlns:p14="http://schemas.microsoft.com/office/powerpoint/2010/main" val="19909691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40ED85-3F04-4DED-BD07-192D067090F6}" type="datetimeFigureOut">
              <a:rPr lang="en-GB" smtClean="0"/>
              <a:t>18/09/2020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CBD4F3-7398-4F78-A86B-33813975925F}" type="slidenum">
              <a:rPr lang="en-GB" smtClean="0"/>
              <a:t>‹#›</a:t>
            </a:fld>
            <a:endParaRPr lang="en-GB"/>
          </a:p>
        </p:txBody>
      </p:sp>
    </p:spTree>
    <p:extLst>
      <p:ext uri="{BB962C8B-B14F-4D97-AF65-F5344CB8AC3E}">
        <p14:creationId xmlns:p14="http://schemas.microsoft.com/office/powerpoint/2010/main" val="20111872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0ED85-3F04-4DED-BD07-192D067090F6}" type="datetimeFigureOut">
              <a:rPr lang="en-GB" smtClean="0"/>
              <a:t>18/09/2020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CBD4F3-7398-4F78-A86B-33813975925F}" type="slidenum">
              <a:rPr lang="en-GB" smtClean="0"/>
              <a:t>‹#›</a:t>
            </a:fld>
            <a:endParaRPr lang="en-GB"/>
          </a:p>
        </p:txBody>
      </p:sp>
    </p:spTree>
    <p:extLst>
      <p:ext uri="{BB962C8B-B14F-4D97-AF65-F5344CB8AC3E}">
        <p14:creationId xmlns:p14="http://schemas.microsoft.com/office/powerpoint/2010/main" val="1726144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40ED85-3F04-4DED-BD07-192D067090F6}"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CBD4F3-7398-4F78-A86B-33813975925F}" type="slidenum">
              <a:rPr lang="en-GB" smtClean="0"/>
              <a:t>‹#›</a:t>
            </a:fld>
            <a:endParaRPr lang="en-GB"/>
          </a:p>
        </p:txBody>
      </p:sp>
    </p:spTree>
    <p:extLst>
      <p:ext uri="{BB962C8B-B14F-4D97-AF65-F5344CB8AC3E}">
        <p14:creationId xmlns:p14="http://schemas.microsoft.com/office/powerpoint/2010/main" val="81335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40ED85-3F04-4DED-BD07-192D067090F6}"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CBD4F3-7398-4F78-A86B-33813975925F}" type="slidenum">
              <a:rPr lang="en-GB" smtClean="0"/>
              <a:t>‹#›</a:t>
            </a:fld>
            <a:endParaRPr lang="en-GB"/>
          </a:p>
        </p:txBody>
      </p:sp>
    </p:spTree>
    <p:extLst>
      <p:ext uri="{BB962C8B-B14F-4D97-AF65-F5344CB8AC3E}">
        <p14:creationId xmlns:p14="http://schemas.microsoft.com/office/powerpoint/2010/main" val="234385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7023203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40ED85-3F04-4DED-BD07-192D067090F6}"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CBD4F3-7398-4F78-A86B-33813975925F}" type="slidenum">
              <a:rPr lang="en-GB" smtClean="0"/>
              <a:t>‹#›</a:t>
            </a:fld>
            <a:endParaRPr lang="en-GB"/>
          </a:p>
        </p:txBody>
      </p:sp>
    </p:spTree>
    <p:extLst>
      <p:ext uri="{BB962C8B-B14F-4D97-AF65-F5344CB8AC3E}">
        <p14:creationId xmlns:p14="http://schemas.microsoft.com/office/powerpoint/2010/main" val="2561747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40ED85-3F04-4DED-BD07-192D067090F6}"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CBD4F3-7398-4F78-A86B-33813975925F}" type="slidenum">
              <a:rPr lang="en-GB" smtClean="0"/>
              <a:t>‹#›</a:t>
            </a:fld>
            <a:endParaRPr lang="en-GB"/>
          </a:p>
        </p:txBody>
      </p:sp>
    </p:spTree>
    <p:extLst>
      <p:ext uri="{BB962C8B-B14F-4D97-AF65-F5344CB8AC3E}">
        <p14:creationId xmlns:p14="http://schemas.microsoft.com/office/powerpoint/2010/main" val="38797505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Title Slide_orange">
    <p:spTree>
      <p:nvGrpSpPr>
        <p:cNvPr id="1" name=""/>
        <p:cNvGrpSpPr/>
        <p:nvPr/>
      </p:nvGrpSpPr>
      <p:grpSpPr>
        <a:xfrm>
          <a:off x="0" y="0"/>
          <a:ext cx="0" cy="0"/>
          <a:chOff x="0" y="0"/>
          <a:chExt cx="0" cy="0"/>
        </a:xfrm>
      </p:grpSpPr>
      <p:sp>
        <p:nvSpPr>
          <p:cNvPr id="2" name="Title 1"/>
          <p:cNvSpPr>
            <a:spLocks noGrp="1"/>
          </p:cNvSpPr>
          <p:nvPr>
            <p:ph type="ctrTitle"/>
          </p:nvPr>
        </p:nvSpPr>
        <p:spPr>
          <a:xfrm>
            <a:off x="568379" y="2130429"/>
            <a:ext cx="8126026" cy="1470025"/>
          </a:xfrm>
        </p:spPr>
        <p:txBody>
          <a:bodyPr anchor="t" anchorCtr="0"/>
          <a:lstStyle/>
          <a:p>
            <a:r>
              <a:rPr lang="en-US"/>
              <a:t>Click to edit Master title style</a:t>
            </a:r>
            <a:endParaRPr lang="en-US" dirty="0"/>
          </a:p>
        </p:txBody>
      </p:sp>
      <p:sp>
        <p:nvSpPr>
          <p:cNvPr id="3" name="Subtitle 2"/>
          <p:cNvSpPr>
            <a:spLocks noGrp="1"/>
          </p:cNvSpPr>
          <p:nvPr>
            <p:ph type="subTitle" idx="1"/>
          </p:nvPr>
        </p:nvSpPr>
        <p:spPr>
          <a:xfrm>
            <a:off x="568379" y="3886200"/>
            <a:ext cx="8126026"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3960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6" name="Straight Connector 5"/>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9583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63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615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2.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6"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30"/>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745512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9" r:id="rId36"/>
    <p:sldLayoutId id="2147483711" r:id="rId37"/>
    <p:sldLayoutId id="2147483712" r:id="rId38"/>
    <p:sldLayoutId id="2147483725" r:id="rId39"/>
    <p:sldLayoutId id="2147483726" r:id="rId40"/>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p:nvSpPr>
        <p:spPr>
          <a:xfrm>
            <a:off x="176022" y="237744"/>
            <a:ext cx="8791956"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278892" y="374904"/>
            <a:ext cx="8586216"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2103120"/>
            <a:ext cx="75438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42596" y="6035040"/>
            <a:ext cx="2169784" cy="365760"/>
          </a:xfrm>
          <a:prstGeom prst="rect">
            <a:avLst/>
          </a:prstGeom>
        </p:spPr>
        <p:txBody>
          <a:bodyPr vert="horz" lIns="91440" tIns="45720" rIns="91440" bIns="45720" rtlCol="0" anchor="b"/>
          <a:lstStyle>
            <a:lvl1pPr algn="r">
              <a:defRPr sz="600">
                <a:solidFill>
                  <a:schemeClr val="tx1">
                    <a:lumMod val="75000"/>
                    <a:lumOff val="25000"/>
                  </a:schemeClr>
                </a:solidFill>
              </a:defRPr>
            </a:lvl1pPr>
          </a:lstStyle>
          <a:p>
            <a:fld id="{F6FA2B21-3FCD-4721-B95C-427943F61125}" type="datetime1">
              <a:rPr lang="en-US" smtClean="0"/>
              <a:t>9/18/2020</a:t>
            </a:fld>
            <a:endParaRPr lang="en-US" dirty="0"/>
          </a:p>
        </p:txBody>
      </p:sp>
      <p:sp>
        <p:nvSpPr>
          <p:cNvPr id="5" name="Footer Placeholder 4"/>
          <p:cNvSpPr>
            <a:spLocks noGrp="1"/>
          </p:cNvSpPr>
          <p:nvPr>
            <p:ph type="ftr" sz="quarter" idx="3"/>
          </p:nvPr>
        </p:nvSpPr>
        <p:spPr>
          <a:xfrm>
            <a:off x="800100" y="6035040"/>
            <a:ext cx="4362450" cy="365760"/>
          </a:xfrm>
          <a:prstGeom prst="rect">
            <a:avLst/>
          </a:prstGeom>
        </p:spPr>
        <p:txBody>
          <a:bodyPr vert="horz" lIns="91440" tIns="45720" rIns="91440" bIns="45720" rtlCol="0" anchor="b"/>
          <a:lstStyle>
            <a:lvl1pPr algn="l">
              <a:defRPr sz="6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7715250" y="6035040"/>
            <a:ext cx="628650" cy="365760"/>
          </a:xfrm>
          <a:prstGeom prst="rect">
            <a:avLst/>
          </a:prstGeom>
        </p:spPr>
        <p:txBody>
          <a:bodyPr vert="horz" lIns="91440" tIns="45720" rIns="91440" bIns="45720" rtlCol="0" anchor="b"/>
          <a:lstStyle>
            <a:lvl1pPr algn="r">
              <a:defRPr sz="6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0979055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hf sldNum="0" hdr="0" ftr="0" dt="0"/>
  <p:txStyles>
    <p:title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10000"/>
        </a:lnSpc>
        <a:spcBef>
          <a:spcPts val="675"/>
        </a:spcBef>
        <a:spcAft>
          <a:spcPts val="0"/>
        </a:spcAft>
        <a:buClr>
          <a:schemeClr val="tx1">
            <a:lumMod val="85000"/>
            <a:lumOff val="15000"/>
          </a:schemeClr>
        </a:buClr>
        <a:buFont typeface="Garamond" pitchFamily="18" charset="0"/>
        <a:buChar char="◦"/>
        <a:defRPr sz="1125"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75"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0ED85-3F04-4DED-BD07-192D067090F6}" type="datetimeFigureOut">
              <a:rPr lang="en-GB" smtClean="0"/>
              <a:t>18/09/2020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BD4F3-7398-4F78-A86B-33813975925F}" type="slidenum">
              <a:rPr lang="en-GB" smtClean="0"/>
              <a:t>‹#›</a:t>
            </a:fld>
            <a:endParaRPr lang="en-GB"/>
          </a:p>
        </p:txBody>
      </p:sp>
    </p:spTree>
    <p:extLst>
      <p:ext uri="{BB962C8B-B14F-4D97-AF65-F5344CB8AC3E}">
        <p14:creationId xmlns:p14="http://schemas.microsoft.com/office/powerpoint/2010/main" val="106398824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2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8.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6.jpeg"/><Relationship Id="rId3" Type="http://schemas.microsoft.com/office/2007/relationships/hdphoto" Target="../media/hdphoto1.wdp"/><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38.xml"/><Relationship Id="rId6" Type="http://schemas.microsoft.com/office/2007/relationships/hdphoto" Target="../media/hdphoto2.wdp"/><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8.png"/><Relationship Id="rId7"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microsoft.com/office/2007/relationships/hdphoto" Target="../media/hdphoto4.wdp"/><Relationship Id="rId5" Type="http://schemas.openxmlformats.org/officeDocument/2006/relationships/image" Target="../media/image49.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2" Type="http://schemas.openxmlformats.org/officeDocument/2006/relationships/hyperlink" Target="https://drive.google.com/file/d/1a-XKLJqORFGm0VoD8SKTtknEX4Z5-kMs/view"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52.xml"/><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52.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13538"/>
            <a:ext cx="8241688" cy="1647510"/>
          </a:xfrm>
        </p:spPr>
        <p:txBody>
          <a:bodyPr>
            <a:normAutofit fontScale="90000"/>
          </a:bodyPr>
          <a:lstStyle/>
          <a:p>
            <a:r>
              <a:rPr lang="en-GB" dirty="0"/>
              <a:t>Why good primary care is essential for children and young people </a:t>
            </a:r>
            <a:br>
              <a:rPr lang="en-GB" dirty="0"/>
            </a:br>
            <a:r>
              <a:rPr lang="en-GB" dirty="0"/>
              <a:t>with asthma</a:t>
            </a:r>
          </a:p>
        </p:txBody>
      </p:sp>
      <p:sp>
        <p:nvSpPr>
          <p:cNvPr id="3" name="Text Placeholder 2"/>
          <p:cNvSpPr>
            <a:spLocks noGrp="1"/>
          </p:cNvSpPr>
          <p:nvPr>
            <p:ph type="body" sz="quarter" idx="10"/>
          </p:nvPr>
        </p:nvSpPr>
        <p:spPr>
          <a:xfrm>
            <a:off x="264046" y="4148313"/>
            <a:ext cx="8484418" cy="1368919"/>
          </a:xfrm>
        </p:spPr>
        <p:txBody>
          <a:bodyPr>
            <a:normAutofit/>
          </a:bodyPr>
          <a:lstStyle/>
          <a:p>
            <a:r>
              <a:rPr lang="en-GB" dirty="0">
                <a:solidFill>
                  <a:schemeClr val="tx1"/>
                </a:solidFill>
              </a:rPr>
              <a:t>Oliver Anglin (Chair), Julia Moody &amp; Ren Lawlor</a:t>
            </a:r>
          </a:p>
        </p:txBody>
      </p:sp>
    </p:spTree>
    <p:extLst>
      <p:ext uri="{BB962C8B-B14F-4D97-AF65-F5344CB8AC3E}">
        <p14:creationId xmlns:p14="http://schemas.microsoft.com/office/powerpoint/2010/main" val="326751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GB" b="0" dirty="0"/>
              <a:t>Clinical features that lower probability of asthma</a:t>
            </a:r>
          </a:p>
        </p:txBody>
      </p:sp>
      <p:sp>
        <p:nvSpPr>
          <p:cNvPr id="4" name="Text Placeholder 3">
            <a:extLst>
              <a:ext uri="{FF2B5EF4-FFF2-40B4-BE49-F238E27FC236}">
                <a16:creationId xmlns:a16="http://schemas.microsoft.com/office/drawing/2014/main" id="{F259B6FE-3982-473C-A52B-1E33B035CB84}"/>
              </a:ext>
            </a:extLst>
          </p:cNvPr>
          <p:cNvSpPr>
            <a:spLocks noGrp="1"/>
          </p:cNvSpPr>
          <p:nvPr>
            <p:ph type="body" sz="quarter" idx="13"/>
          </p:nvPr>
        </p:nvSpPr>
        <p:spPr/>
        <p:txBody>
          <a:bodyPr/>
          <a:lstStyle/>
          <a:p>
            <a:endParaRPr lang="en-GB"/>
          </a:p>
        </p:txBody>
      </p:sp>
      <p:sp>
        <p:nvSpPr>
          <p:cNvPr id="20483" name="Content Placeholder 2"/>
          <p:cNvSpPr>
            <a:spLocks noGrp="1"/>
          </p:cNvSpPr>
          <p:nvPr>
            <p:ph sz="quarter" idx="15"/>
          </p:nvPr>
        </p:nvSpPr>
        <p:spPr>
          <a:xfrm>
            <a:off x="250826" y="1342802"/>
            <a:ext cx="8642350" cy="5113337"/>
          </a:xfrm>
        </p:spPr>
        <p:txBody>
          <a:bodyPr>
            <a:normAutofit lnSpcReduction="10000"/>
          </a:bodyPr>
          <a:lstStyle/>
          <a:p>
            <a:pPr marL="189000" marR="0" lvl="0" indent="-189000" algn="l" defTabSz="914400" rtl="0" eaLnBrk="1" fontAlgn="auto" latinLnBrk="0" hangingPunct="1">
              <a:lnSpc>
                <a:spcPct val="150000"/>
              </a:lnSpc>
              <a:spcBef>
                <a:spcPts val="450"/>
              </a:spcBef>
              <a:spcAft>
                <a:spcPts val="45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F3F3F"/>
                </a:solidFill>
                <a:effectLst/>
                <a:uLnTx/>
                <a:uFillTx/>
                <a:latin typeface="Arial"/>
                <a:ea typeface="+mn-ea"/>
                <a:cs typeface="+mn-cs"/>
              </a:rPr>
              <a:t>Symptoms with colds only</a:t>
            </a:r>
          </a:p>
          <a:p>
            <a:pPr marL="189000" marR="0" lvl="0" indent="-189000" algn="l" defTabSz="914400" rtl="0" eaLnBrk="1" fontAlgn="auto" latinLnBrk="0" hangingPunct="1">
              <a:lnSpc>
                <a:spcPct val="150000"/>
              </a:lnSpc>
              <a:spcBef>
                <a:spcPts val="450"/>
              </a:spcBef>
              <a:spcAft>
                <a:spcPts val="45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F3F3F"/>
                </a:solidFill>
                <a:effectLst/>
                <a:uLnTx/>
                <a:uFillTx/>
                <a:latin typeface="Arial"/>
                <a:ea typeface="+mn-ea"/>
                <a:cs typeface="+mn-cs"/>
              </a:rPr>
              <a:t>Isolated cough in absence of wheeze or difficulty breathing</a:t>
            </a:r>
          </a:p>
          <a:p>
            <a:pPr marL="189000" marR="0" lvl="0" indent="-189000" algn="l" defTabSz="914400" rtl="0" eaLnBrk="1" fontAlgn="auto" latinLnBrk="0" hangingPunct="1">
              <a:lnSpc>
                <a:spcPct val="150000"/>
              </a:lnSpc>
              <a:spcBef>
                <a:spcPts val="450"/>
              </a:spcBef>
              <a:spcAft>
                <a:spcPts val="45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F3F3F"/>
                </a:solidFill>
                <a:effectLst/>
                <a:uLnTx/>
                <a:uFillTx/>
                <a:latin typeface="Arial"/>
                <a:ea typeface="+mn-ea"/>
                <a:cs typeface="+mn-cs"/>
              </a:rPr>
              <a:t>History of moist cough</a:t>
            </a:r>
          </a:p>
          <a:p>
            <a:pPr marL="189000" marR="0" lvl="0" indent="-189000" algn="l" defTabSz="914400" rtl="0" eaLnBrk="1" fontAlgn="auto" latinLnBrk="0" hangingPunct="1">
              <a:lnSpc>
                <a:spcPct val="150000"/>
              </a:lnSpc>
              <a:spcBef>
                <a:spcPts val="450"/>
              </a:spcBef>
              <a:spcAft>
                <a:spcPts val="45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F3F3F"/>
                </a:solidFill>
                <a:effectLst/>
                <a:uLnTx/>
                <a:uFillTx/>
                <a:latin typeface="Arial"/>
                <a:ea typeface="+mn-ea"/>
                <a:cs typeface="+mn-cs"/>
              </a:rPr>
              <a:t>Prominence dizziness, light headedness, peripheral tingling</a:t>
            </a:r>
          </a:p>
          <a:p>
            <a:pPr marL="189000" marR="0" lvl="0" indent="-189000" algn="l" defTabSz="914400" rtl="0" eaLnBrk="1" fontAlgn="auto" latinLnBrk="0" hangingPunct="1">
              <a:lnSpc>
                <a:spcPct val="150000"/>
              </a:lnSpc>
              <a:spcBef>
                <a:spcPts val="450"/>
              </a:spcBef>
              <a:spcAft>
                <a:spcPts val="45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F3F3F"/>
                </a:solidFill>
                <a:effectLst/>
                <a:uLnTx/>
                <a:uFillTx/>
                <a:latin typeface="Arial"/>
                <a:ea typeface="+mn-ea"/>
                <a:cs typeface="+mn-cs"/>
              </a:rPr>
              <a:t>Repeatedly normal chest exam when symptomatic</a:t>
            </a:r>
          </a:p>
          <a:p>
            <a:pPr marL="189000" marR="0" lvl="0" indent="-189000" algn="l" defTabSz="914400" rtl="0" eaLnBrk="1" fontAlgn="auto" latinLnBrk="0" hangingPunct="1">
              <a:lnSpc>
                <a:spcPct val="150000"/>
              </a:lnSpc>
              <a:spcBef>
                <a:spcPts val="450"/>
              </a:spcBef>
              <a:spcAft>
                <a:spcPts val="45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F3F3F"/>
                </a:solidFill>
                <a:effectLst/>
                <a:uLnTx/>
                <a:uFillTx/>
                <a:latin typeface="Arial"/>
                <a:ea typeface="+mn-ea"/>
                <a:cs typeface="+mn-cs"/>
              </a:rPr>
              <a:t>Normal peak expiratory flow or spirometry when symptomatic</a:t>
            </a:r>
          </a:p>
          <a:p>
            <a:pPr marL="189000" marR="0" lvl="0" indent="-189000" algn="l" defTabSz="914400" rtl="0" eaLnBrk="1" fontAlgn="auto" latinLnBrk="0" hangingPunct="1">
              <a:lnSpc>
                <a:spcPct val="150000"/>
              </a:lnSpc>
              <a:spcBef>
                <a:spcPts val="450"/>
              </a:spcBef>
              <a:spcAft>
                <a:spcPts val="45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F3F3F"/>
                </a:solidFill>
                <a:effectLst/>
                <a:uLnTx/>
                <a:uFillTx/>
                <a:latin typeface="Arial"/>
                <a:ea typeface="+mn-ea"/>
                <a:cs typeface="+mn-cs"/>
              </a:rPr>
              <a:t>No response to trial asthma therapy</a:t>
            </a:r>
          </a:p>
          <a:p>
            <a:pPr marL="189000" marR="0" lvl="0" indent="-189000" algn="l" defTabSz="914400" rtl="0" eaLnBrk="1" fontAlgn="auto" latinLnBrk="0" hangingPunct="1">
              <a:lnSpc>
                <a:spcPct val="150000"/>
              </a:lnSpc>
              <a:spcBef>
                <a:spcPts val="450"/>
              </a:spcBef>
              <a:spcAft>
                <a:spcPts val="45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F3F3F"/>
                </a:solidFill>
                <a:effectLst/>
                <a:uLnTx/>
                <a:uFillTx/>
                <a:latin typeface="Arial"/>
                <a:ea typeface="+mn-ea"/>
                <a:cs typeface="+mn-cs"/>
              </a:rPr>
              <a:t>Significant smoking history (i.e. &gt;20 pack-years)</a:t>
            </a:r>
          </a:p>
        </p:txBody>
      </p:sp>
    </p:spTree>
    <p:extLst>
      <p:ext uri="{BB962C8B-B14F-4D97-AF65-F5344CB8AC3E}">
        <p14:creationId xmlns:p14="http://schemas.microsoft.com/office/powerpoint/2010/main" val="109128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GB" b="0" dirty="0"/>
              <a:t>Reasons to refer to specialist</a:t>
            </a:r>
          </a:p>
        </p:txBody>
      </p:sp>
      <p:sp>
        <p:nvSpPr>
          <p:cNvPr id="4" name="Text Placeholder 3">
            <a:extLst>
              <a:ext uri="{FF2B5EF4-FFF2-40B4-BE49-F238E27FC236}">
                <a16:creationId xmlns:a16="http://schemas.microsoft.com/office/drawing/2014/main" id="{F259B6FE-3982-473C-A52B-1E33B035CB84}"/>
              </a:ext>
            </a:extLst>
          </p:cNvPr>
          <p:cNvSpPr>
            <a:spLocks noGrp="1"/>
          </p:cNvSpPr>
          <p:nvPr>
            <p:ph type="body" sz="quarter" idx="13"/>
          </p:nvPr>
        </p:nvSpPr>
        <p:spPr/>
        <p:txBody>
          <a:bodyPr/>
          <a:lstStyle/>
          <a:p>
            <a:endParaRPr lang="en-GB"/>
          </a:p>
        </p:txBody>
      </p:sp>
      <p:graphicFrame>
        <p:nvGraphicFramePr>
          <p:cNvPr id="5" name="Content Placeholder 4">
            <a:extLst>
              <a:ext uri="{FF2B5EF4-FFF2-40B4-BE49-F238E27FC236}">
                <a16:creationId xmlns:a16="http://schemas.microsoft.com/office/drawing/2014/main" id="{16CDA293-763F-4918-BECF-F366055D83B1}"/>
              </a:ext>
            </a:extLst>
          </p:cNvPr>
          <p:cNvGraphicFramePr>
            <a:graphicFrameLocks noGrp="1"/>
          </p:cNvGraphicFramePr>
          <p:nvPr>
            <p:ph sz="quarter" idx="15"/>
            <p:extLst>
              <p:ext uri="{D42A27DB-BD31-4B8C-83A1-F6EECF244321}">
                <p14:modId xmlns:p14="http://schemas.microsoft.com/office/powerpoint/2010/main" val="2864059444"/>
              </p:ext>
            </p:extLst>
          </p:nvPr>
        </p:nvGraphicFramePr>
        <p:xfrm>
          <a:off x="250825" y="1343025"/>
          <a:ext cx="8642350" cy="5254325"/>
        </p:xfrm>
        <a:graphic>
          <a:graphicData uri="http://schemas.openxmlformats.org/drawingml/2006/table">
            <a:tbl>
              <a:tblPr firstRow="1" bandRow="1">
                <a:tableStyleId>{93296810-A885-4BE3-A3E7-6D5BEEA58F35}</a:tableStyleId>
              </a:tblPr>
              <a:tblGrid>
                <a:gridCol w="8642350">
                  <a:extLst>
                    <a:ext uri="{9D8B030D-6E8A-4147-A177-3AD203B41FA5}">
                      <a16:colId xmlns:a16="http://schemas.microsoft.com/office/drawing/2014/main" val="3767308550"/>
                    </a:ext>
                  </a:extLst>
                </a:gridCol>
              </a:tblGrid>
              <a:tr h="584397">
                <a:tc>
                  <a:txBody>
                    <a:bodyPr/>
                    <a:lstStyle/>
                    <a:p>
                      <a:r>
                        <a:rPr lang="en-GB" sz="2000" b="0" kern="1200" baseline="0" dirty="0">
                          <a:solidFill>
                            <a:schemeClr val="tx1"/>
                          </a:solidFill>
                        </a:rPr>
                        <a:t>Persistent wet or productive cough</a:t>
                      </a:r>
                      <a:endParaRPr lang="en-GB" sz="2000" b="0" dirty="0">
                        <a:solidFill>
                          <a:schemeClr val="tx1"/>
                        </a:solidFill>
                      </a:endParaRPr>
                    </a:p>
                  </a:txBody>
                  <a:tcPr marL="68580" marR="68580" marT="34283" marB="34283">
                    <a:solidFill>
                      <a:srgbClr val="E7EBF5"/>
                    </a:solidFill>
                  </a:tcPr>
                </a:tc>
                <a:extLst>
                  <a:ext uri="{0D108BD9-81ED-4DB2-BD59-A6C34878D82A}">
                    <a16:rowId xmlns:a16="http://schemas.microsoft.com/office/drawing/2014/main" val="3919087334"/>
                  </a:ext>
                </a:extLst>
              </a:tr>
              <a:tr h="584397">
                <a:tc>
                  <a:txBody>
                    <a:bodyPr/>
                    <a:lstStyle/>
                    <a:p>
                      <a:r>
                        <a:rPr lang="en-GB" sz="2000" kern="1200" baseline="0" dirty="0"/>
                        <a:t>Family history of unusual chest disease</a:t>
                      </a:r>
                      <a:endParaRPr lang="en-GB" sz="2000" dirty="0"/>
                    </a:p>
                  </a:txBody>
                  <a:tcPr marL="68580" marR="68580" marT="34283" marB="34283"/>
                </a:tc>
                <a:extLst>
                  <a:ext uri="{0D108BD9-81ED-4DB2-BD59-A6C34878D82A}">
                    <a16:rowId xmlns:a16="http://schemas.microsoft.com/office/drawing/2014/main" val="2287138771"/>
                  </a:ext>
                </a:extLst>
              </a:tr>
              <a:tr h="584397">
                <a:tc>
                  <a:txBody>
                    <a:bodyPr/>
                    <a:lstStyle/>
                    <a:p>
                      <a:r>
                        <a:rPr lang="en-GB" sz="2000" kern="1200" baseline="0" dirty="0"/>
                        <a:t>Failure to thrive</a:t>
                      </a:r>
                      <a:endParaRPr lang="en-GB" sz="2000" dirty="0"/>
                    </a:p>
                  </a:txBody>
                  <a:tcPr marL="68580" marR="68580" marT="34283" marB="34283"/>
                </a:tc>
                <a:extLst>
                  <a:ext uri="{0D108BD9-81ED-4DB2-BD59-A6C34878D82A}">
                    <a16:rowId xmlns:a16="http://schemas.microsoft.com/office/drawing/2014/main" val="2769993297"/>
                  </a:ext>
                </a:extLst>
              </a:tr>
              <a:tr h="869187">
                <a:tc>
                  <a:txBody>
                    <a:bodyPr/>
                    <a:lstStyle/>
                    <a:p>
                      <a:r>
                        <a:rPr lang="en-GB" sz="2000" kern="1200" baseline="0" dirty="0"/>
                        <a:t>Unexpected clinical findings e.g. focal signs, abnormal voice or cry, dysphagia, inspiratory stridor</a:t>
                      </a:r>
                      <a:endParaRPr lang="en-GB" sz="2000" kern="1200" baseline="0" dirty="0">
                        <a:solidFill>
                          <a:schemeClr val="tx1"/>
                        </a:solidFill>
                        <a:latin typeface="+mn-lt"/>
                        <a:ea typeface="+mn-ea"/>
                        <a:cs typeface="+mn-cs"/>
                      </a:endParaRPr>
                    </a:p>
                  </a:txBody>
                  <a:tcPr marL="68580" marR="68580" marT="34283" marB="34283"/>
                </a:tc>
                <a:extLst>
                  <a:ext uri="{0D108BD9-81ED-4DB2-BD59-A6C34878D82A}">
                    <a16:rowId xmlns:a16="http://schemas.microsoft.com/office/drawing/2014/main" val="3754241183"/>
                  </a:ext>
                </a:extLst>
              </a:tr>
              <a:tr h="584397">
                <a:tc>
                  <a:txBody>
                    <a:bodyPr/>
                    <a:lstStyle/>
                    <a:p>
                      <a:r>
                        <a:rPr lang="en-GB" sz="2000" kern="1200" baseline="0" dirty="0"/>
                        <a:t>Nasal polyps</a:t>
                      </a:r>
                      <a:endParaRPr lang="en-GB" sz="2000" dirty="0"/>
                    </a:p>
                  </a:txBody>
                  <a:tcPr marL="68580" marR="68580" marT="34283" marB="34283"/>
                </a:tc>
                <a:extLst>
                  <a:ext uri="{0D108BD9-81ED-4DB2-BD59-A6C34878D82A}">
                    <a16:rowId xmlns:a16="http://schemas.microsoft.com/office/drawing/2014/main" val="2541921572"/>
                  </a:ext>
                </a:extLst>
              </a:tr>
              <a:tr h="878756">
                <a:tc>
                  <a:txBody>
                    <a:bodyPr/>
                    <a:lstStyle/>
                    <a:p>
                      <a:r>
                        <a:rPr lang="en-GB" sz="2000" kern="1200" baseline="0" dirty="0"/>
                        <a:t>Failure to respond to conventional treatment (particularly inhaled corticosteroids above 400 mcg/day or frequent use of steroid tablets)</a:t>
                      </a:r>
                      <a:endParaRPr lang="en-GB" sz="2000" kern="1200" baseline="0" dirty="0">
                        <a:solidFill>
                          <a:schemeClr val="tx1"/>
                        </a:solidFill>
                        <a:latin typeface="+mn-lt"/>
                        <a:ea typeface="+mn-ea"/>
                        <a:cs typeface="+mn-cs"/>
                      </a:endParaRPr>
                    </a:p>
                  </a:txBody>
                  <a:tcPr marL="68580" marR="68580" marT="34283" marB="34283"/>
                </a:tc>
                <a:extLst>
                  <a:ext uri="{0D108BD9-81ED-4DB2-BD59-A6C34878D82A}">
                    <a16:rowId xmlns:a16="http://schemas.microsoft.com/office/drawing/2014/main" val="3856854634"/>
                  </a:ext>
                </a:extLst>
              </a:tr>
              <a:tr h="584397">
                <a:tc>
                  <a:txBody>
                    <a:bodyPr/>
                    <a:lstStyle/>
                    <a:p>
                      <a:r>
                        <a:rPr lang="en-GB" sz="2000" kern="1200" baseline="0" dirty="0"/>
                        <a:t>Recurrent severe upper respiratory tract infection</a:t>
                      </a:r>
                      <a:endParaRPr lang="en-GB" sz="2000" dirty="0"/>
                    </a:p>
                  </a:txBody>
                  <a:tcPr marL="68580" marR="68580" marT="34283" marB="34283"/>
                </a:tc>
                <a:extLst>
                  <a:ext uri="{0D108BD9-81ED-4DB2-BD59-A6C34878D82A}">
                    <a16:rowId xmlns:a16="http://schemas.microsoft.com/office/drawing/2014/main" val="1262497209"/>
                  </a:ext>
                </a:extLst>
              </a:tr>
              <a:tr h="584397">
                <a:tc>
                  <a:txBody>
                    <a:bodyPr/>
                    <a:lstStyle/>
                    <a:p>
                      <a:r>
                        <a:rPr lang="en-GB" sz="2000" dirty="0"/>
                        <a:t>Excessive,</a:t>
                      </a:r>
                      <a:r>
                        <a:rPr lang="en-GB" sz="2000" baseline="0" dirty="0"/>
                        <a:t> recurrent gastric reflux, indigestion, vomiting</a:t>
                      </a:r>
                      <a:endParaRPr lang="en-GB" sz="2000" dirty="0"/>
                    </a:p>
                  </a:txBody>
                  <a:tcPr marL="68580" marR="68580" marT="34283" marB="34283"/>
                </a:tc>
                <a:extLst>
                  <a:ext uri="{0D108BD9-81ED-4DB2-BD59-A6C34878D82A}">
                    <a16:rowId xmlns:a16="http://schemas.microsoft.com/office/drawing/2014/main" val="4212594425"/>
                  </a:ext>
                </a:extLst>
              </a:tr>
            </a:tbl>
          </a:graphicData>
        </a:graphic>
      </p:graphicFrame>
    </p:spTree>
    <p:extLst>
      <p:ext uri="{BB962C8B-B14F-4D97-AF65-F5344CB8AC3E}">
        <p14:creationId xmlns:p14="http://schemas.microsoft.com/office/powerpoint/2010/main" val="2892538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000D0F6-BAEE-484B-B55F-7A776C3B1781}"/>
              </a:ext>
            </a:extLst>
          </p:cNvPr>
          <p:cNvGrpSpPr/>
          <p:nvPr/>
        </p:nvGrpSpPr>
        <p:grpSpPr>
          <a:xfrm>
            <a:off x="488960" y="1456370"/>
            <a:ext cx="8259504" cy="4708934"/>
            <a:chOff x="488960" y="1456370"/>
            <a:chExt cx="8259504" cy="4708934"/>
          </a:xfrm>
        </p:grpSpPr>
        <p:sp>
          <p:nvSpPr>
            <p:cNvPr id="4" name="Oval 3"/>
            <p:cNvSpPr/>
            <p:nvPr/>
          </p:nvSpPr>
          <p:spPr>
            <a:xfrm>
              <a:off x="3151752" y="3001896"/>
              <a:ext cx="1908224" cy="757111"/>
            </a:xfrm>
            <a:prstGeom prst="ellipse">
              <a:avLst/>
            </a:prstGeom>
            <a:solidFill>
              <a:schemeClr val="bg2">
                <a:lumMod val="90000"/>
              </a:schemeClr>
            </a:solidFill>
            <a:ln>
              <a:solidFill>
                <a:schemeClr val="bg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700" dirty="0"/>
                <a:t>Asthma</a:t>
              </a:r>
            </a:p>
          </p:txBody>
        </p:sp>
        <p:sp>
          <p:nvSpPr>
            <p:cNvPr id="5" name="Rectangle 4"/>
            <p:cNvSpPr/>
            <p:nvPr/>
          </p:nvSpPr>
          <p:spPr>
            <a:xfrm>
              <a:off x="5685986" y="1456370"/>
              <a:ext cx="1805651" cy="581627"/>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a:solidFill>
                    <a:schemeClr val="tx1"/>
                  </a:solidFill>
                </a:rPr>
                <a:t>Hyperventilation</a:t>
              </a:r>
            </a:p>
            <a:p>
              <a:pPr algn="ctr"/>
              <a:r>
                <a:rPr lang="en-GB" sz="1350" dirty="0">
                  <a:solidFill>
                    <a:schemeClr val="tx1"/>
                  </a:solidFill>
                </a:rPr>
                <a:t>Glottic dysfunction</a:t>
              </a:r>
            </a:p>
          </p:txBody>
        </p:sp>
        <p:sp>
          <p:nvSpPr>
            <p:cNvPr id="7" name="Rectangle 6"/>
            <p:cNvSpPr/>
            <p:nvPr/>
          </p:nvSpPr>
          <p:spPr>
            <a:xfrm>
              <a:off x="6311996" y="2883582"/>
              <a:ext cx="1805651" cy="36873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a:solidFill>
                    <a:schemeClr val="tx1"/>
                  </a:solidFill>
                </a:rPr>
                <a:t>Psychopathologies</a:t>
              </a:r>
            </a:p>
          </p:txBody>
        </p:sp>
        <p:sp>
          <p:nvSpPr>
            <p:cNvPr id="10" name="Rectangle 9"/>
            <p:cNvSpPr/>
            <p:nvPr/>
          </p:nvSpPr>
          <p:spPr>
            <a:xfrm>
              <a:off x="6229161" y="4509079"/>
              <a:ext cx="1130963" cy="49267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a:solidFill>
                    <a:schemeClr val="tx1"/>
                  </a:solidFill>
                </a:rPr>
                <a:t>Respiratory infections</a:t>
              </a:r>
            </a:p>
          </p:txBody>
        </p:sp>
        <p:sp>
          <p:nvSpPr>
            <p:cNvPr id="11" name="Rectangle 10"/>
            <p:cNvSpPr/>
            <p:nvPr/>
          </p:nvSpPr>
          <p:spPr>
            <a:xfrm>
              <a:off x="3151175" y="4519672"/>
              <a:ext cx="1753565" cy="868456"/>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dirty="0">
                  <a:solidFill>
                    <a:schemeClr val="tx1"/>
                  </a:solidFill>
                </a:rPr>
                <a:t>Other conditions:</a:t>
              </a:r>
            </a:p>
            <a:p>
              <a:pPr defTabSz="200025"/>
              <a:r>
                <a:rPr lang="en-GB" sz="1350" dirty="0">
                  <a:solidFill>
                    <a:schemeClr val="tx1"/>
                  </a:solidFill>
                </a:rPr>
                <a:t>	Atopic dermatitis</a:t>
              </a:r>
            </a:p>
            <a:p>
              <a:pPr defTabSz="200025"/>
              <a:r>
                <a:rPr lang="en-GB" sz="1350" dirty="0">
                  <a:solidFill>
                    <a:schemeClr val="tx1"/>
                  </a:solidFill>
                </a:rPr>
                <a:t>	Eczema</a:t>
              </a:r>
            </a:p>
          </p:txBody>
        </p:sp>
        <p:sp>
          <p:nvSpPr>
            <p:cNvPr id="12" name="Rectangle 11"/>
            <p:cNvSpPr/>
            <p:nvPr/>
          </p:nvSpPr>
          <p:spPr>
            <a:xfrm>
              <a:off x="598303" y="4539277"/>
              <a:ext cx="1264829" cy="49267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a:solidFill>
                    <a:schemeClr val="tx1"/>
                  </a:solidFill>
                </a:rPr>
                <a:t>Hormonal disturbances</a:t>
              </a:r>
            </a:p>
          </p:txBody>
        </p:sp>
        <p:sp>
          <p:nvSpPr>
            <p:cNvPr id="14" name="Rectangle 13"/>
            <p:cNvSpPr/>
            <p:nvPr/>
          </p:nvSpPr>
          <p:spPr>
            <a:xfrm>
              <a:off x="558567" y="3252317"/>
              <a:ext cx="1130963" cy="282133"/>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a:solidFill>
                    <a:schemeClr val="tx1"/>
                  </a:solidFill>
                </a:rPr>
                <a:t>Obesity</a:t>
              </a:r>
            </a:p>
          </p:txBody>
        </p:sp>
        <p:sp>
          <p:nvSpPr>
            <p:cNvPr id="16" name="Rectangle 15"/>
            <p:cNvSpPr/>
            <p:nvPr/>
          </p:nvSpPr>
          <p:spPr>
            <a:xfrm>
              <a:off x="488960" y="1799721"/>
              <a:ext cx="1130963" cy="43188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a:solidFill>
                    <a:schemeClr val="tx1"/>
                  </a:solidFill>
                </a:rPr>
                <a:t>Chronic sinusitis</a:t>
              </a:r>
            </a:p>
          </p:txBody>
        </p:sp>
        <p:sp>
          <p:nvSpPr>
            <p:cNvPr id="17" name="Rectangle 16"/>
            <p:cNvSpPr/>
            <p:nvPr/>
          </p:nvSpPr>
          <p:spPr>
            <a:xfrm>
              <a:off x="3457155" y="1535848"/>
              <a:ext cx="1391478" cy="88964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1350" dirty="0">
                  <a:solidFill>
                    <a:schemeClr val="tx1"/>
                  </a:solidFill>
                </a:rPr>
                <a:t>Rhinitis:</a:t>
              </a:r>
            </a:p>
            <a:p>
              <a:pPr defTabSz="200025"/>
              <a:r>
                <a:rPr lang="en-GB" sz="1350" dirty="0">
                  <a:solidFill>
                    <a:schemeClr val="tx1"/>
                  </a:solidFill>
                </a:rPr>
                <a:t>	Allergic</a:t>
              </a:r>
            </a:p>
            <a:p>
              <a:pPr defTabSz="200025"/>
              <a:r>
                <a:rPr lang="en-GB" sz="1350" dirty="0">
                  <a:solidFill>
                    <a:schemeClr val="tx1"/>
                  </a:solidFill>
                </a:rPr>
                <a:t>	Nonallergic</a:t>
              </a:r>
            </a:p>
            <a:p>
              <a:pPr defTabSz="200025"/>
              <a:r>
                <a:rPr lang="en-GB" sz="1350" dirty="0">
                  <a:solidFill>
                    <a:schemeClr val="tx1"/>
                  </a:solidFill>
                </a:rPr>
                <a:t>	Polypoid</a:t>
              </a:r>
            </a:p>
          </p:txBody>
        </p:sp>
        <p:cxnSp>
          <p:nvCxnSpPr>
            <p:cNvPr id="18" name="Straight Arrow Connector 17"/>
            <p:cNvCxnSpPr>
              <a:cxnSpLocks/>
            </p:cNvCxnSpPr>
            <p:nvPr/>
          </p:nvCxnSpPr>
          <p:spPr>
            <a:xfrm flipH="1">
              <a:off x="4904740" y="2133403"/>
              <a:ext cx="836004" cy="830289"/>
            </a:xfrm>
            <a:prstGeom prst="straightConnector1">
              <a:avLst/>
            </a:prstGeom>
            <a:ln w="38100">
              <a:headEnd w="lg" len="lg"/>
              <a:tailEnd type="triangle" w="lg" len="lg"/>
            </a:ln>
          </p:spPr>
          <p:style>
            <a:lnRef idx="1">
              <a:schemeClr val="dk1"/>
            </a:lnRef>
            <a:fillRef idx="0">
              <a:schemeClr val="dk1"/>
            </a:fillRef>
            <a:effectRef idx="0">
              <a:schemeClr val="dk1"/>
            </a:effectRef>
            <a:fontRef idx="minor">
              <a:schemeClr val="tx1"/>
            </a:fontRef>
          </p:style>
        </p:cxnSp>
        <p:cxnSp>
          <p:nvCxnSpPr>
            <p:cNvPr id="20" name="Straight Arrow Connector 19"/>
            <p:cNvCxnSpPr>
              <a:cxnSpLocks/>
            </p:cNvCxnSpPr>
            <p:nvPr/>
          </p:nvCxnSpPr>
          <p:spPr>
            <a:xfrm flipH="1">
              <a:off x="5202643" y="3133845"/>
              <a:ext cx="966688" cy="208924"/>
            </a:xfrm>
            <a:prstGeom prst="straightConnector1">
              <a:avLst/>
            </a:prstGeom>
            <a:ln w="38100">
              <a:headEnd w="lg" len="lg"/>
              <a:tailEnd type="triangle" w="lg" len="lg"/>
            </a:ln>
          </p:spPr>
          <p:style>
            <a:lnRef idx="1">
              <a:schemeClr val="dk1"/>
            </a:lnRef>
            <a:fillRef idx="0">
              <a:schemeClr val="dk1"/>
            </a:fillRef>
            <a:effectRef idx="0">
              <a:schemeClr val="dk1"/>
            </a:effectRef>
            <a:fontRef idx="minor">
              <a:schemeClr val="tx1"/>
            </a:fontRef>
          </p:style>
        </p:cxnSp>
        <p:cxnSp>
          <p:nvCxnSpPr>
            <p:cNvPr id="24" name="Straight Arrow Connector 23"/>
            <p:cNvCxnSpPr>
              <a:cxnSpLocks/>
            </p:cNvCxnSpPr>
            <p:nvPr/>
          </p:nvCxnSpPr>
          <p:spPr>
            <a:xfrm flipH="1" flipV="1">
              <a:off x="5053430" y="3691451"/>
              <a:ext cx="1043897" cy="807422"/>
            </a:xfrm>
            <a:prstGeom prst="straightConnector1">
              <a:avLst/>
            </a:prstGeom>
            <a:ln w="38100">
              <a:headEnd w="lg" len="lg"/>
              <a:tailEnd type="triangle" w="lg" len="lg"/>
            </a:ln>
          </p:spPr>
          <p:style>
            <a:lnRef idx="1">
              <a:schemeClr val="dk1"/>
            </a:lnRef>
            <a:fillRef idx="0">
              <a:schemeClr val="dk1"/>
            </a:fillRef>
            <a:effectRef idx="0">
              <a:schemeClr val="dk1"/>
            </a:effectRef>
            <a:fontRef idx="minor">
              <a:schemeClr val="tx1"/>
            </a:fontRef>
          </p:style>
        </p:cxnSp>
        <p:cxnSp>
          <p:nvCxnSpPr>
            <p:cNvPr id="26" name="Straight Arrow Connector 25"/>
            <p:cNvCxnSpPr>
              <a:cxnSpLocks/>
            </p:cNvCxnSpPr>
            <p:nvPr/>
          </p:nvCxnSpPr>
          <p:spPr>
            <a:xfrm>
              <a:off x="1520440" y="2331794"/>
              <a:ext cx="1500278" cy="566150"/>
            </a:xfrm>
            <a:prstGeom prst="straightConnector1">
              <a:avLst/>
            </a:prstGeom>
            <a:ln w="38100">
              <a:headEnd w="lg" len="lg"/>
              <a:tailEnd type="triangle" w="lg" len="lg"/>
            </a:ln>
          </p:spPr>
          <p:style>
            <a:lnRef idx="1">
              <a:schemeClr val="dk1"/>
            </a:lnRef>
            <a:fillRef idx="0">
              <a:schemeClr val="dk1"/>
            </a:fillRef>
            <a:effectRef idx="0">
              <a:schemeClr val="dk1"/>
            </a:effectRef>
            <a:fontRef idx="minor">
              <a:schemeClr val="tx1"/>
            </a:fontRef>
          </p:style>
        </p:cxnSp>
        <p:cxnSp>
          <p:nvCxnSpPr>
            <p:cNvPr id="30" name="Straight Arrow Connector 29"/>
            <p:cNvCxnSpPr>
              <a:cxnSpLocks/>
              <a:stCxn id="14" idx="3"/>
            </p:cNvCxnSpPr>
            <p:nvPr/>
          </p:nvCxnSpPr>
          <p:spPr>
            <a:xfrm flipV="1">
              <a:off x="1689530" y="3328502"/>
              <a:ext cx="1485628" cy="64881"/>
            </a:xfrm>
            <a:prstGeom prst="straightConnector1">
              <a:avLst/>
            </a:prstGeom>
            <a:ln w="38100">
              <a:headEnd w="lg" len="lg"/>
              <a:tailEnd type="triangle" w="lg" len="lg"/>
            </a:ln>
          </p:spPr>
          <p:style>
            <a:lnRef idx="1">
              <a:schemeClr val="dk1"/>
            </a:lnRef>
            <a:fillRef idx="0">
              <a:schemeClr val="dk1"/>
            </a:fillRef>
            <a:effectRef idx="0">
              <a:schemeClr val="dk1"/>
            </a:effectRef>
            <a:fontRef idx="minor">
              <a:schemeClr val="tx1"/>
            </a:fontRef>
          </p:style>
        </p:cxnSp>
        <p:cxnSp>
          <p:nvCxnSpPr>
            <p:cNvPr id="36" name="Straight Arrow Connector 35"/>
            <p:cNvCxnSpPr>
              <a:cxnSpLocks/>
            </p:cNvCxnSpPr>
            <p:nvPr/>
          </p:nvCxnSpPr>
          <p:spPr>
            <a:xfrm flipV="1">
              <a:off x="2008262" y="3879466"/>
              <a:ext cx="1143491" cy="666261"/>
            </a:xfrm>
            <a:prstGeom prst="straightConnector1">
              <a:avLst/>
            </a:prstGeom>
            <a:ln w="38100">
              <a:headEnd w="lg" len="lg"/>
              <a:tailEnd type="triangle" w="lg" len="lg"/>
            </a:ln>
          </p:spPr>
          <p:style>
            <a:lnRef idx="1">
              <a:schemeClr val="dk1"/>
            </a:lnRef>
            <a:fillRef idx="0">
              <a:schemeClr val="dk1"/>
            </a:fillRef>
            <a:effectRef idx="0">
              <a:schemeClr val="dk1"/>
            </a:effectRef>
            <a:fontRef idx="minor">
              <a:schemeClr val="tx1"/>
            </a:fontRef>
          </p:style>
        </p:cxnSp>
        <p:cxnSp>
          <p:nvCxnSpPr>
            <p:cNvPr id="1032" name="Straight Arrow Connector 1031"/>
            <p:cNvCxnSpPr>
              <a:cxnSpLocks/>
            </p:cNvCxnSpPr>
            <p:nvPr/>
          </p:nvCxnSpPr>
          <p:spPr>
            <a:xfrm>
              <a:off x="4307980" y="2460790"/>
              <a:ext cx="0" cy="534197"/>
            </a:xfrm>
            <a:prstGeom prst="straightConnector1">
              <a:avLst/>
            </a:prstGeom>
            <a:ln w="38100">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5" name="Straight Arrow Connector 44"/>
            <p:cNvCxnSpPr>
              <a:cxnSpLocks/>
            </p:cNvCxnSpPr>
            <p:nvPr/>
          </p:nvCxnSpPr>
          <p:spPr>
            <a:xfrm flipH="1">
              <a:off x="4027813" y="3876741"/>
              <a:ext cx="866" cy="591204"/>
            </a:xfrm>
            <a:prstGeom prst="straightConnector1">
              <a:avLst/>
            </a:prstGeom>
            <a:ln w="38100">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6" name="Straight Arrow Connector 45"/>
            <p:cNvCxnSpPr>
              <a:cxnSpLocks/>
            </p:cNvCxnSpPr>
            <p:nvPr/>
          </p:nvCxnSpPr>
          <p:spPr>
            <a:xfrm flipH="1" flipV="1">
              <a:off x="6861047" y="2156105"/>
              <a:ext cx="321364" cy="609369"/>
            </a:xfrm>
            <a:prstGeom prst="straightConnector1">
              <a:avLst/>
            </a:prstGeom>
            <a:ln w="38100">
              <a:solidFill>
                <a:schemeClr val="tx1"/>
              </a:solidFill>
              <a:headEnd w="lg" len="lg"/>
              <a:tailEnd type="triangle" w="lg" len="lg"/>
            </a:ln>
          </p:spPr>
          <p:style>
            <a:lnRef idx="1">
              <a:schemeClr val="dk1"/>
            </a:lnRef>
            <a:fillRef idx="0">
              <a:schemeClr val="dk1"/>
            </a:fillRef>
            <a:effectRef idx="0">
              <a:schemeClr val="dk1"/>
            </a:effectRef>
            <a:fontRef idx="minor">
              <a:schemeClr val="tx1"/>
            </a:fontRef>
          </p:style>
        </p:cxnSp>
        <p:cxnSp>
          <p:nvCxnSpPr>
            <p:cNvPr id="65" name="Straight Arrow Connector 64"/>
            <p:cNvCxnSpPr>
              <a:cxnSpLocks/>
            </p:cNvCxnSpPr>
            <p:nvPr/>
          </p:nvCxnSpPr>
          <p:spPr>
            <a:xfrm flipH="1">
              <a:off x="1779579" y="1975939"/>
              <a:ext cx="1400795" cy="21467"/>
            </a:xfrm>
            <a:prstGeom prst="straightConnector1">
              <a:avLst/>
            </a:prstGeom>
            <a:ln w="38100">
              <a:solidFill>
                <a:schemeClr val="tx1"/>
              </a:solidFill>
              <a:headEnd w="lg" len="lg"/>
              <a:tailEnd type="triangle" w="lg" len="lg"/>
            </a:ln>
          </p:spPr>
          <p:style>
            <a:lnRef idx="1">
              <a:schemeClr val="dk1"/>
            </a:lnRef>
            <a:fillRef idx="0">
              <a:schemeClr val="dk1"/>
            </a:fillRef>
            <a:effectRef idx="0">
              <a:schemeClr val="dk1"/>
            </a:effectRef>
            <a:fontRef idx="minor">
              <a:schemeClr val="tx1"/>
            </a:fontRef>
          </p:style>
        </p:cxnSp>
        <p:sp>
          <p:nvSpPr>
            <p:cNvPr id="1051" name="TextBox 1050"/>
            <p:cNvSpPr txBox="1"/>
            <p:nvPr/>
          </p:nvSpPr>
          <p:spPr>
            <a:xfrm>
              <a:off x="5616358" y="5992511"/>
              <a:ext cx="3132106" cy="172793"/>
            </a:xfrm>
            <a:prstGeom prst="rect">
              <a:avLst/>
            </a:prstGeom>
          </p:spPr>
          <p:txBody>
            <a:bodyPr wrap="square" bIns="0" anchor="ctr">
              <a:noAutofit/>
            </a:bodyPr>
            <a:lstStyle>
              <a:defPPr>
                <a:defRPr lang="en-US"/>
              </a:defPPr>
              <a:lvl1pPr marL="442913">
                <a:spcBef>
                  <a:spcPct val="50000"/>
                </a:spcBef>
                <a:defRPr sz="1000"/>
              </a:lvl1pPr>
            </a:lstStyle>
            <a:p>
              <a:pPr marL="0"/>
              <a:r>
                <a:rPr lang="en-GB" sz="750" dirty="0"/>
                <a:t>Image reproduced from: Boulet LP. </a:t>
              </a:r>
              <a:r>
                <a:rPr lang="en-GB" sz="750" i="1" dirty="0"/>
                <a:t>Eur Res J</a:t>
              </a:r>
              <a:r>
                <a:rPr lang="en-GB" sz="750" dirty="0"/>
                <a:t>. 2009; 33:897–906.</a:t>
              </a:r>
            </a:p>
          </p:txBody>
        </p:sp>
        <p:sp>
          <p:nvSpPr>
            <p:cNvPr id="42" name="Rectangle 41">
              <a:extLst>
                <a:ext uri="{FF2B5EF4-FFF2-40B4-BE49-F238E27FC236}">
                  <a16:creationId xmlns:a16="http://schemas.microsoft.com/office/drawing/2014/main" id="{6D123EF7-A474-4955-8959-BCEFA3DF0A5E}"/>
                </a:ext>
              </a:extLst>
            </p:cNvPr>
            <p:cNvSpPr/>
            <p:nvPr/>
          </p:nvSpPr>
          <p:spPr>
            <a:xfrm>
              <a:off x="6703699" y="3726427"/>
              <a:ext cx="1805651" cy="36873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a:solidFill>
                    <a:schemeClr val="tx1"/>
                  </a:solidFill>
                </a:rPr>
                <a:t>Reflux</a:t>
              </a:r>
            </a:p>
          </p:txBody>
        </p:sp>
        <p:pic>
          <p:nvPicPr>
            <p:cNvPr id="37" name="Picture 36">
              <a:extLst>
                <a:ext uri="{FF2B5EF4-FFF2-40B4-BE49-F238E27FC236}">
                  <a16:creationId xmlns:a16="http://schemas.microsoft.com/office/drawing/2014/main" id="{340A8B94-9C16-4336-BF42-BFF2A8A08FEA}"/>
                </a:ext>
              </a:extLst>
            </p:cNvPr>
            <p:cNvPicPr>
              <a:picLocks noChangeAspect="1"/>
            </p:cNvPicPr>
            <p:nvPr/>
          </p:nvPicPr>
          <p:blipFill>
            <a:blip r:embed="rId3"/>
            <a:stretch>
              <a:fillRect/>
            </a:stretch>
          </p:blipFill>
          <p:spPr>
            <a:xfrm rot="1582868">
              <a:off x="5262691" y="3618196"/>
              <a:ext cx="1115665" cy="361220"/>
            </a:xfrm>
            <a:prstGeom prst="rect">
              <a:avLst/>
            </a:prstGeom>
          </p:spPr>
        </p:pic>
      </p:grpSp>
      <p:sp>
        <p:nvSpPr>
          <p:cNvPr id="25" name="Title 1">
            <a:extLst>
              <a:ext uri="{FF2B5EF4-FFF2-40B4-BE49-F238E27FC236}">
                <a16:creationId xmlns:a16="http://schemas.microsoft.com/office/drawing/2014/main" id="{7C110399-298F-44D3-B995-39D1B8E8C44E}"/>
              </a:ext>
            </a:extLst>
          </p:cNvPr>
          <p:cNvSpPr txBox="1">
            <a:spLocks/>
          </p:cNvSpPr>
          <p:nvPr/>
        </p:nvSpPr>
        <p:spPr>
          <a:xfrm>
            <a:off x="250826" y="188915"/>
            <a:ext cx="8642350" cy="503783"/>
          </a:xfrm>
          <a:prstGeom prst="rect">
            <a:avLst/>
          </a:prstGeom>
          <a:solidFill>
            <a:srgbClr val="0072C6"/>
          </a:solidFill>
        </p:spPr>
        <p:txBody>
          <a:bodyPr anchor="ctr">
            <a:normAutofit/>
          </a:bodyPr>
          <a:lstStyle>
            <a:lvl1pPr algn="l" defTabSz="914400" rtl="0" eaLnBrk="1" latinLnBrk="0" hangingPunct="1">
              <a:spcBef>
                <a:spcPts val="600"/>
              </a:spcBef>
              <a:buNone/>
              <a:defRPr sz="2400" kern="1200" baseline="0">
                <a:solidFill>
                  <a:srgbClr val="006993"/>
                </a:solidFill>
                <a:latin typeface="+mj-lt"/>
                <a:ea typeface="+mj-ea"/>
                <a:cs typeface="+mj-cs"/>
              </a:defRPr>
            </a:lvl1pPr>
          </a:lstStyle>
          <a:p>
            <a:r>
              <a:rPr lang="en-GB" b="1" dirty="0">
                <a:solidFill>
                  <a:schemeClr val="bg1"/>
                </a:solidFill>
              </a:rPr>
              <a:t>Consider additional diagnoses</a:t>
            </a:r>
          </a:p>
        </p:txBody>
      </p:sp>
    </p:spTree>
    <p:extLst>
      <p:ext uri="{BB962C8B-B14F-4D97-AF65-F5344CB8AC3E}">
        <p14:creationId xmlns:p14="http://schemas.microsoft.com/office/powerpoint/2010/main" val="2694027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00E3B120-C5AC-4282-B814-9BC600FE8800}"/>
              </a:ext>
            </a:extLst>
          </p:cNvPr>
          <p:cNvCxnSpPr>
            <a:cxnSpLocks/>
            <a:stCxn id="17" idx="0"/>
            <a:endCxn id="20" idx="0"/>
          </p:cNvCxnSpPr>
          <p:nvPr/>
        </p:nvCxnSpPr>
        <p:spPr>
          <a:xfrm>
            <a:off x="4809833" y="1649565"/>
            <a:ext cx="23335" cy="3291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957680F8-76C7-4C6E-91CB-BF8F55681DD2}"/>
              </a:ext>
            </a:extLst>
          </p:cNvPr>
          <p:cNvCxnSpPr>
            <a:cxnSpLocks/>
            <a:stCxn id="9" idx="0"/>
            <a:endCxn id="15" idx="0"/>
          </p:cNvCxnSpPr>
          <p:nvPr/>
        </p:nvCxnSpPr>
        <p:spPr>
          <a:xfrm flipH="1">
            <a:off x="1752102" y="1656745"/>
            <a:ext cx="21749" cy="4013174"/>
          </a:xfrm>
          <a:prstGeom prst="straightConnector1">
            <a:avLst/>
          </a:prstGeom>
          <a:ln>
            <a:solidFill>
              <a:schemeClr val="accent1"/>
            </a:solidFill>
            <a:tailEnd type="triangle"/>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A74084D7-6687-454B-9111-4DAF5C50D85E}"/>
              </a:ext>
            </a:extLst>
          </p:cNvPr>
          <p:cNvCxnSpPr>
            <a:cxnSpLocks/>
            <a:stCxn id="22" idx="0"/>
            <a:endCxn id="25" idx="0"/>
          </p:cNvCxnSpPr>
          <p:nvPr/>
        </p:nvCxnSpPr>
        <p:spPr>
          <a:xfrm flipH="1">
            <a:off x="7661342" y="1702361"/>
            <a:ext cx="31202" cy="35701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9CF19B93-43E8-4252-A33F-207071E9124A}"/>
              </a:ext>
            </a:extLst>
          </p:cNvPr>
          <p:cNvSpPr>
            <a:spLocks noGrp="1"/>
          </p:cNvSpPr>
          <p:nvPr>
            <p:ph type="title"/>
          </p:nvPr>
        </p:nvSpPr>
        <p:spPr>
          <a:xfrm>
            <a:off x="359532" y="1025797"/>
            <a:ext cx="7543800" cy="409010"/>
          </a:xfrm>
        </p:spPr>
        <p:txBody>
          <a:bodyPr>
            <a:normAutofit fontScale="90000"/>
          </a:bodyPr>
          <a:lstStyle/>
          <a:p>
            <a:r>
              <a:rPr lang="en-GB" sz="2100" dirty="0"/>
              <a:t>Diagnosing asthma – BTS/SIGN guidelines</a:t>
            </a:r>
          </a:p>
        </p:txBody>
      </p:sp>
      <p:cxnSp>
        <p:nvCxnSpPr>
          <p:cNvPr id="5" name="Straight Arrow Connector 4">
            <a:extLst>
              <a:ext uri="{FF2B5EF4-FFF2-40B4-BE49-F238E27FC236}">
                <a16:creationId xmlns:a16="http://schemas.microsoft.com/office/drawing/2014/main" id="{DB85F342-B909-49BC-B6E7-92F335F8E190}"/>
              </a:ext>
            </a:extLst>
          </p:cNvPr>
          <p:cNvCxnSpPr>
            <a:cxnSpLocks/>
          </p:cNvCxnSpPr>
          <p:nvPr/>
        </p:nvCxnSpPr>
        <p:spPr>
          <a:xfrm flipV="1">
            <a:off x="5453072" y="4405081"/>
            <a:ext cx="1360955" cy="11863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4F90FC1-55F3-4EC3-BACF-E5A14751060A}"/>
              </a:ext>
            </a:extLst>
          </p:cNvPr>
          <p:cNvCxnSpPr>
            <a:cxnSpLocks/>
            <a:endCxn id="17" idx="3"/>
          </p:cNvCxnSpPr>
          <p:nvPr/>
        </p:nvCxnSpPr>
        <p:spPr>
          <a:xfrm flipH="1" flipV="1">
            <a:off x="5968570" y="1936325"/>
            <a:ext cx="900458" cy="19620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67C84276-3668-42E3-8E08-39CAF2C23E20}"/>
              </a:ext>
            </a:extLst>
          </p:cNvPr>
          <p:cNvCxnSpPr>
            <a:cxnSpLocks/>
            <a:stCxn id="12" idx="3"/>
            <a:endCxn id="17" idx="1"/>
          </p:cNvCxnSpPr>
          <p:nvPr/>
        </p:nvCxnSpPr>
        <p:spPr>
          <a:xfrm flipV="1">
            <a:off x="2712987" y="1936325"/>
            <a:ext cx="938109" cy="1991776"/>
          </a:xfrm>
          <a:prstGeom prst="straightConnector1">
            <a:avLst/>
          </a:prstGeom>
          <a:ln>
            <a:solidFill>
              <a:schemeClr val="accent1"/>
            </a:solidFill>
            <a:tailEnd type="triangle"/>
          </a:ln>
        </p:spPr>
        <p:style>
          <a:lnRef idx="1">
            <a:schemeClr val="accent6"/>
          </a:lnRef>
          <a:fillRef idx="0">
            <a:schemeClr val="accent6"/>
          </a:fillRef>
          <a:effectRef idx="0">
            <a:schemeClr val="accent6"/>
          </a:effectRef>
          <a:fontRef idx="minor">
            <a:schemeClr val="tx1"/>
          </a:fontRef>
        </p:style>
      </p:cxnSp>
      <p:cxnSp>
        <p:nvCxnSpPr>
          <p:cNvPr id="8" name="Straight Arrow Connector 7">
            <a:extLst>
              <a:ext uri="{FF2B5EF4-FFF2-40B4-BE49-F238E27FC236}">
                <a16:creationId xmlns:a16="http://schemas.microsoft.com/office/drawing/2014/main" id="{46FFE512-E0BC-4C3D-B63C-3E155C2FCABB}"/>
              </a:ext>
            </a:extLst>
          </p:cNvPr>
          <p:cNvCxnSpPr>
            <a:cxnSpLocks/>
            <a:stCxn id="20" idx="1"/>
            <a:endCxn id="14" idx="3"/>
          </p:cNvCxnSpPr>
          <p:nvPr/>
        </p:nvCxnSpPr>
        <p:spPr>
          <a:xfrm flipH="1" flipV="1">
            <a:off x="2699121" y="5298944"/>
            <a:ext cx="1043155" cy="421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3F3294B6-980B-4236-9A93-8F2EA456ECFD}"/>
              </a:ext>
            </a:extLst>
          </p:cNvPr>
          <p:cNvSpPr/>
          <p:nvPr/>
        </p:nvSpPr>
        <p:spPr>
          <a:xfrm>
            <a:off x="856618" y="1656745"/>
            <a:ext cx="1834466" cy="44330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b="1" dirty="0">
                <a:solidFill>
                  <a:prstClr val="white"/>
                </a:solidFill>
                <a:latin typeface="Calibri"/>
              </a:rPr>
              <a:t>High probability of asthma </a:t>
            </a:r>
          </a:p>
        </p:txBody>
      </p:sp>
      <p:sp>
        <p:nvSpPr>
          <p:cNvPr id="10" name="Rectangle: Rounded Corners 9">
            <a:extLst>
              <a:ext uri="{FF2B5EF4-FFF2-40B4-BE49-F238E27FC236}">
                <a16:creationId xmlns:a16="http://schemas.microsoft.com/office/drawing/2014/main" id="{2F0354C6-B4DA-424B-B6A2-E7E0985AB6B9}"/>
              </a:ext>
            </a:extLst>
          </p:cNvPr>
          <p:cNvSpPr/>
          <p:nvPr/>
        </p:nvSpPr>
        <p:spPr>
          <a:xfrm>
            <a:off x="856618" y="2295227"/>
            <a:ext cx="1834466" cy="452094"/>
          </a:xfrm>
          <a:prstGeom prst="round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dirty="0">
                <a:solidFill>
                  <a:prstClr val="black"/>
                </a:solidFill>
                <a:latin typeface="Calibri"/>
              </a:rPr>
              <a:t>Code as: suspected asthma</a:t>
            </a:r>
          </a:p>
        </p:txBody>
      </p:sp>
      <p:sp>
        <p:nvSpPr>
          <p:cNvPr id="11" name="Rectangle: Rounded Corners 10">
            <a:extLst>
              <a:ext uri="{FF2B5EF4-FFF2-40B4-BE49-F238E27FC236}">
                <a16:creationId xmlns:a16="http://schemas.microsoft.com/office/drawing/2014/main" id="{D72B8733-E7A3-49B0-9872-CFE7BF839F38}"/>
              </a:ext>
            </a:extLst>
          </p:cNvPr>
          <p:cNvSpPr/>
          <p:nvPr/>
        </p:nvSpPr>
        <p:spPr>
          <a:xfrm>
            <a:off x="853005" y="2969259"/>
            <a:ext cx="1834466" cy="464708"/>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dirty="0">
                <a:solidFill>
                  <a:prstClr val="black"/>
                </a:solidFill>
                <a:latin typeface="Calibri"/>
              </a:rPr>
              <a:t>Initiation of treatment</a:t>
            </a:r>
          </a:p>
        </p:txBody>
      </p:sp>
      <p:sp>
        <p:nvSpPr>
          <p:cNvPr id="12" name="Rectangle: Rounded Corners 11">
            <a:extLst>
              <a:ext uri="{FF2B5EF4-FFF2-40B4-BE49-F238E27FC236}">
                <a16:creationId xmlns:a16="http://schemas.microsoft.com/office/drawing/2014/main" id="{A71D8E17-9373-4324-9B28-477FD126DCDC}"/>
              </a:ext>
            </a:extLst>
          </p:cNvPr>
          <p:cNvSpPr/>
          <p:nvPr/>
        </p:nvSpPr>
        <p:spPr>
          <a:xfrm>
            <a:off x="832582" y="3587903"/>
            <a:ext cx="1880405" cy="68039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b="1" dirty="0">
                <a:solidFill>
                  <a:prstClr val="black"/>
                </a:solidFill>
                <a:latin typeface="Calibri"/>
              </a:rPr>
              <a:t>Assess response objectively</a:t>
            </a:r>
          </a:p>
          <a:p>
            <a:pPr algn="ctr" defTabSz="342900">
              <a:defRPr/>
            </a:pPr>
            <a:r>
              <a:rPr lang="en-US" sz="1200" dirty="0">
                <a:solidFill>
                  <a:prstClr val="black"/>
                </a:solidFill>
                <a:latin typeface="Calibri"/>
              </a:rPr>
              <a:t>(lung function/validated symptom score)</a:t>
            </a:r>
          </a:p>
        </p:txBody>
      </p:sp>
      <p:sp>
        <p:nvSpPr>
          <p:cNvPr id="13" name="Rectangle: Rounded Corners 12">
            <a:extLst>
              <a:ext uri="{FF2B5EF4-FFF2-40B4-BE49-F238E27FC236}">
                <a16:creationId xmlns:a16="http://schemas.microsoft.com/office/drawing/2014/main" id="{9B438B76-D024-410D-81DC-482064B2F97F}"/>
              </a:ext>
            </a:extLst>
          </p:cNvPr>
          <p:cNvSpPr/>
          <p:nvPr/>
        </p:nvSpPr>
        <p:spPr>
          <a:xfrm>
            <a:off x="1389593" y="4391180"/>
            <a:ext cx="701901" cy="595346"/>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dirty="0">
                <a:solidFill>
                  <a:prstClr val="black"/>
                </a:solidFill>
                <a:latin typeface="Calibri"/>
              </a:rPr>
              <a:t>Good response</a:t>
            </a:r>
          </a:p>
        </p:txBody>
      </p:sp>
      <p:sp>
        <p:nvSpPr>
          <p:cNvPr id="14" name="Rectangle: Rounded Corners 13">
            <a:extLst>
              <a:ext uri="{FF2B5EF4-FFF2-40B4-BE49-F238E27FC236}">
                <a16:creationId xmlns:a16="http://schemas.microsoft.com/office/drawing/2014/main" id="{D6971804-65EC-4BBD-8197-E825416B84D6}"/>
              </a:ext>
            </a:extLst>
          </p:cNvPr>
          <p:cNvSpPr/>
          <p:nvPr/>
        </p:nvSpPr>
        <p:spPr>
          <a:xfrm>
            <a:off x="832582" y="5089489"/>
            <a:ext cx="1866539" cy="418910"/>
          </a:xfrm>
          <a:prstGeom prst="round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b="1" dirty="0">
                <a:solidFill>
                  <a:prstClr val="white"/>
                </a:solidFill>
                <a:latin typeface="Calibri"/>
              </a:rPr>
              <a:t>Asthma</a:t>
            </a:r>
          </a:p>
        </p:txBody>
      </p:sp>
      <p:sp>
        <p:nvSpPr>
          <p:cNvPr id="15" name="Rectangle: Rounded Corners 14">
            <a:extLst>
              <a:ext uri="{FF2B5EF4-FFF2-40B4-BE49-F238E27FC236}">
                <a16:creationId xmlns:a16="http://schemas.microsoft.com/office/drawing/2014/main" id="{967A7651-31F5-4AF0-B35F-F64716DF8239}"/>
              </a:ext>
            </a:extLst>
          </p:cNvPr>
          <p:cNvSpPr/>
          <p:nvPr/>
        </p:nvSpPr>
        <p:spPr>
          <a:xfrm>
            <a:off x="818832" y="5669919"/>
            <a:ext cx="1866539" cy="990473"/>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dirty="0">
                <a:solidFill>
                  <a:prstClr val="black"/>
                </a:solidFill>
                <a:latin typeface="Calibri"/>
              </a:rPr>
              <a:t>Adjust maintenance dose. Provide self-management. Arrange ongoing review</a:t>
            </a:r>
          </a:p>
        </p:txBody>
      </p:sp>
      <p:sp>
        <p:nvSpPr>
          <p:cNvPr id="16" name="Rectangle: Rounded Corners 15">
            <a:extLst>
              <a:ext uri="{FF2B5EF4-FFF2-40B4-BE49-F238E27FC236}">
                <a16:creationId xmlns:a16="http://schemas.microsoft.com/office/drawing/2014/main" id="{B240A095-EBBA-488B-8E9D-FE719A9CB2F3}"/>
              </a:ext>
            </a:extLst>
          </p:cNvPr>
          <p:cNvSpPr/>
          <p:nvPr/>
        </p:nvSpPr>
        <p:spPr>
          <a:xfrm>
            <a:off x="2818810" y="3159000"/>
            <a:ext cx="712100" cy="540000"/>
          </a:xfrm>
          <a:prstGeom prst="roundRect">
            <a:avLst/>
          </a:prstGeom>
        </p:spPr>
        <p:style>
          <a:lnRef idx="2">
            <a:schemeClr val="dk1"/>
          </a:lnRef>
          <a:fillRef idx="1">
            <a:schemeClr val="lt1"/>
          </a:fillRef>
          <a:effectRef idx="0">
            <a:schemeClr val="dk1"/>
          </a:effectRef>
          <a:fontRef idx="minor">
            <a:schemeClr val="dk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dirty="0">
                <a:solidFill>
                  <a:prstClr val="black"/>
                </a:solidFill>
                <a:latin typeface="Calibri"/>
              </a:rPr>
              <a:t>Poor response</a:t>
            </a:r>
          </a:p>
        </p:txBody>
      </p:sp>
      <p:sp>
        <p:nvSpPr>
          <p:cNvPr id="17" name="Rectangle: Rounded Corners 16">
            <a:extLst>
              <a:ext uri="{FF2B5EF4-FFF2-40B4-BE49-F238E27FC236}">
                <a16:creationId xmlns:a16="http://schemas.microsoft.com/office/drawing/2014/main" id="{CD371EAD-9803-400B-897E-F99FD0EA5781}"/>
              </a:ext>
            </a:extLst>
          </p:cNvPr>
          <p:cNvSpPr/>
          <p:nvPr/>
        </p:nvSpPr>
        <p:spPr>
          <a:xfrm>
            <a:off x="3651096" y="1649565"/>
            <a:ext cx="2317474" cy="573519"/>
          </a:xfrm>
          <a:prstGeom prst="round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b="1" dirty="0">
                <a:solidFill>
                  <a:prstClr val="black"/>
                </a:solidFill>
                <a:latin typeface="Calibri"/>
              </a:rPr>
              <a:t>Intermediate probability of asthma</a:t>
            </a:r>
          </a:p>
        </p:txBody>
      </p:sp>
      <p:sp>
        <p:nvSpPr>
          <p:cNvPr id="18" name="Rectangle: Rounded Corners 17">
            <a:extLst>
              <a:ext uri="{FF2B5EF4-FFF2-40B4-BE49-F238E27FC236}">
                <a16:creationId xmlns:a16="http://schemas.microsoft.com/office/drawing/2014/main" id="{58C3201C-7E40-493B-B74E-69B93C0D745A}"/>
              </a:ext>
            </a:extLst>
          </p:cNvPr>
          <p:cNvSpPr/>
          <p:nvPr/>
        </p:nvSpPr>
        <p:spPr>
          <a:xfrm>
            <a:off x="3651096" y="2339251"/>
            <a:ext cx="2317474" cy="698309"/>
          </a:xfrm>
          <a:prstGeom prst="round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b="1" dirty="0">
                <a:solidFill>
                  <a:prstClr val="black"/>
                </a:solidFill>
                <a:latin typeface="Calibri"/>
              </a:rPr>
              <a:t>Test for airway obstruction</a:t>
            </a:r>
          </a:p>
          <a:p>
            <a:pPr algn="ctr" defTabSz="342900">
              <a:defRPr/>
            </a:pPr>
            <a:r>
              <a:rPr lang="en-US" sz="1200" dirty="0">
                <a:solidFill>
                  <a:prstClr val="black"/>
                </a:solidFill>
                <a:latin typeface="Calibri"/>
              </a:rPr>
              <a:t>spirometry and bronchodilator reversibility</a:t>
            </a:r>
          </a:p>
        </p:txBody>
      </p:sp>
      <p:sp>
        <p:nvSpPr>
          <p:cNvPr id="20" name="Rectangle: Rounded Corners 19">
            <a:extLst>
              <a:ext uri="{FF2B5EF4-FFF2-40B4-BE49-F238E27FC236}">
                <a16:creationId xmlns:a16="http://schemas.microsoft.com/office/drawing/2014/main" id="{2538A07E-F52D-4254-8CBF-0F0DD193B5BC}"/>
              </a:ext>
            </a:extLst>
          </p:cNvPr>
          <p:cNvSpPr/>
          <p:nvPr/>
        </p:nvSpPr>
        <p:spPr>
          <a:xfrm>
            <a:off x="3742276" y="4940955"/>
            <a:ext cx="2181784" cy="1558016"/>
          </a:xfrm>
          <a:prstGeom prst="roundRect">
            <a:avLst/>
          </a:prstGeom>
          <a:solidFill>
            <a:schemeClr val="accent1">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b="1" dirty="0">
                <a:solidFill>
                  <a:prstClr val="black"/>
                </a:solidFill>
                <a:latin typeface="Calibri"/>
              </a:rPr>
              <a:t>Suspected asthma:</a:t>
            </a:r>
          </a:p>
          <a:p>
            <a:pPr algn="ctr" defTabSz="342900">
              <a:defRPr/>
            </a:pPr>
            <a:r>
              <a:rPr lang="en-US" sz="1200" dirty="0">
                <a:solidFill>
                  <a:prstClr val="black"/>
                </a:solidFill>
                <a:latin typeface="Calibri"/>
              </a:rPr>
              <a:t>Watchful waiting (if asymptomatic) or commence treatment access response objectively </a:t>
            </a:r>
          </a:p>
        </p:txBody>
      </p:sp>
      <p:sp>
        <p:nvSpPr>
          <p:cNvPr id="21" name="Rectangle: Rounded Corners 20">
            <a:extLst>
              <a:ext uri="{FF2B5EF4-FFF2-40B4-BE49-F238E27FC236}">
                <a16:creationId xmlns:a16="http://schemas.microsoft.com/office/drawing/2014/main" id="{B8357278-39E6-4194-A10B-384FBED3C2AC}"/>
              </a:ext>
            </a:extLst>
          </p:cNvPr>
          <p:cNvSpPr/>
          <p:nvPr/>
        </p:nvSpPr>
        <p:spPr>
          <a:xfrm>
            <a:off x="2838599" y="4828316"/>
            <a:ext cx="739071" cy="380648"/>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dirty="0">
                <a:solidFill>
                  <a:prstClr val="black"/>
                </a:solidFill>
                <a:latin typeface="Calibri"/>
              </a:rPr>
              <a:t>Good response</a:t>
            </a:r>
          </a:p>
        </p:txBody>
      </p:sp>
      <p:sp>
        <p:nvSpPr>
          <p:cNvPr id="22" name="Rectangle: Rounded Corners 21">
            <a:extLst>
              <a:ext uri="{FF2B5EF4-FFF2-40B4-BE49-F238E27FC236}">
                <a16:creationId xmlns:a16="http://schemas.microsoft.com/office/drawing/2014/main" id="{982464C1-4FD7-4E5A-9482-EBCAE88549E4}"/>
              </a:ext>
            </a:extLst>
          </p:cNvPr>
          <p:cNvSpPr/>
          <p:nvPr/>
        </p:nvSpPr>
        <p:spPr>
          <a:xfrm>
            <a:off x="6785443" y="1702361"/>
            <a:ext cx="1814202" cy="553583"/>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b="1" dirty="0">
                <a:solidFill>
                  <a:prstClr val="white"/>
                </a:solidFill>
                <a:latin typeface="Calibri"/>
              </a:rPr>
              <a:t>Low probability of asthma </a:t>
            </a:r>
          </a:p>
        </p:txBody>
      </p:sp>
      <p:sp>
        <p:nvSpPr>
          <p:cNvPr id="23" name="Rectangle: Rounded Corners 22">
            <a:extLst>
              <a:ext uri="{FF2B5EF4-FFF2-40B4-BE49-F238E27FC236}">
                <a16:creationId xmlns:a16="http://schemas.microsoft.com/office/drawing/2014/main" id="{50B33FFB-5708-434B-BEA2-8EC5EE588D0D}"/>
              </a:ext>
            </a:extLst>
          </p:cNvPr>
          <p:cNvSpPr/>
          <p:nvPr/>
        </p:nvSpPr>
        <p:spPr>
          <a:xfrm>
            <a:off x="6271690" y="3163967"/>
            <a:ext cx="757081" cy="553583"/>
          </a:xfrm>
          <a:prstGeom prst="roundRect">
            <a:avLst/>
          </a:prstGeom>
        </p:spPr>
        <p:style>
          <a:lnRef idx="2">
            <a:schemeClr val="dk1"/>
          </a:lnRef>
          <a:fillRef idx="1">
            <a:schemeClr val="lt1"/>
          </a:fillRef>
          <a:effectRef idx="0">
            <a:schemeClr val="dk1"/>
          </a:effectRef>
          <a:fontRef idx="minor">
            <a:schemeClr val="dk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dirty="0">
                <a:solidFill>
                  <a:prstClr val="black"/>
                </a:solidFill>
                <a:latin typeface="Calibri"/>
              </a:rPr>
              <a:t>Other diagnosis unlikely</a:t>
            </a:r>
          </a:p>
        </p:txBody>
      </p:sp>
      <p:sp>
        <p:nvSpPr>
          <p:cNvPr id="24" name="Rectangle: Rounded Corners 23">
            <a:extLst>
              <a:ext uri="{FF2B5EF4-FFF2-40B4-BE49-F238E27FC236}">
                <a16:creationId xmlns:a16="http://schemas.microsoft.com/office/drawing/2014/main" id="{B114B7A8-0D93-4E5F-8298-3F3CEE161EDD}"/>
              </a:ext>
            </a:extLst>
          </p:cNvPr>
          <p:cNvSpPr/>
          <p:nvPr/>
        </p:nvSpPr>
        <p:spPr>
          <a:xfrm>
            <a:off x="6754242" y="3968882"/>
            <a:ext cx="1814202" cy="473019"/>
          </a:xfrm>
          <a:prstGeom prst="roundRect">
            <a:avLst/>
          </a:prstGeom>
        </p:spPr>
        <p:style>
          <a:lnRef idx="2">
            <a:schemeClr val="accent2"/>
          </a:lnRef>
          <a:fillRef idx="1">
            <a:schemeClr val="lt1"/>
          </a:fillRef>
          <a:effectRef idx="0">
            <a:schemeClr val="accent2"/>
          </a:effectRef>
          <a:fontRef idx="minor">
            <a:schemeClr val="dk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dirty="0">
                <a:solidFill>
                  <a:prstClr val="black"/>
                </a:solidFill>
                <a:latin typeface="Calibri"/>
              </a:rPr>
              <a:t>Investigate/treat for other more likely diagnosis</a:t>
            </a:r>
          </a:p>
        </p:txBody>
      </p:sp>
      <p:sp>
        <p:nvSpPr>
          <p:cNvPr id="25" name="Rectangle: Rounded Corners 24">
            <a:extLst>
              <a:ext uri="{FF2B5EF4-FFF2-40B4-BE49-F238E27FC236}">
                <a16:creationId xmlns:a16="http://schemas.microsoft.com/office/drawing/2014/main" id="{B5ABEFF4-3B95-44EE-9C2F-DEACD6A4C5AC}"/>
              </a:ext>
            </a:extLst>
          </p:cNvPr>
          <p:cNvSpPr/>
          <p:nvPr/>
        </p:nvSpPr>
        <p:spPr>
          <a:xfrm>
            <a:off x="6754239" y="5272518"/>
            <a:ext cx="1814205" cy="600447"/>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b="1" dirty="0">
                <a:solidFill>
                  <a:prstClr val="white"/>
                </a:solidFill>
                <a:latin typeface="Calibri"/>
              </a:rPr>
              <a:t>Other diagnosis confirmed</a:t>
            </a:r>
          </a:p>
        </p:txBody>
      </p:sp>
      <p:sp>
        <p:nvSpPr>
          <p:cNvPr id="26" name="Rectangle: Rounded Corners 25">
            <a:extLst>
              <a:ext uri="{FF2B5EF4-FFF2-40B4-BE49-F238E27FC236}">
                <a16:creationId xmlns:a16="http://schemas.microsoft.com/office/drawing/2014/main" id="{6D4DF62C-E592-4717-8C84-80AE35C0DE42}"/>
              </a:ext>
            </a:extLst>
          </p:cNvPr>
          <p:cNvSpPr/>
          <p:nvPr/>
        </p:nvSpPr>
        <p:spPr>
          <a:xfrm>
            <a:off x="6073765" y="4723440"/>
            <a:ext cx="761746" cy="380648"/>
          </a:xfrm>
          <a:prstGeom prst="roundRect">
            <a:avLst/>
          </a:prstGeom>
        </p:spPr>
        <p:style>
          <a:lnRef idx="2">
            <a:schemeClr val="accent2"/>
          </a:lnRef>
          <a:fillRef idx="1">
            <a:schemeClr val="lt1"/>
          </a:fillRef>
          <a:effectRef idx="0">
            <a:schemeClr val="accent2"/>
          </a:effectRef>
          <a:fontRef idx="minor">
            <a:schemeClr val="dk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dirty="0">
                <a:solidFill>
                  <a:prstClr val="black"/>
                </a:solidFill>
                <a:latin typeface="Calibri"/>
              </a:rPr>
              <a:t>Poor response</a:t>
            </a:r>
          </a:p>
        </p:txBody>
      </p:sp>
      <p:sp>
        <p:nvSpPr>
          <p:cNvPr id="49" name="TextBox 48">
            <a:extLst>
              <a:ext uri="{FF2B5EF4-FFF2-40B4-BE49-F238E27FC236}">
                <a16:creationId xmlns:a16="http://schemas.microsoft.com/office/drawing/2014/main" id="{DCE59B6A-B3E8-42BD-8F71-F6680105586E}"/>
              </a:ext>
            </a:extLst>
          </p:cNvPr>
          <p:cNvSpPr txBox="1"/>
          <p:nvPr/>
        </p:nvSpPr>
        <p:spPr>
          <a:xfrm>
            <a:off x="8005579" y="6466707"/>
            <a:ext cx="1188132" cy="207749"/>
          </a:xfrm>
          <a:prstGeom prst="rect">
            <a:avLst/>
          </a:prstGeom>
          <a:noFill/>
        </p:spPr>
        <p:txBody>
          <a:bodyPr wrap="square" rtlCol="0">
            <a:spAutoFit/>
          </a:bodyPr>
          <a:lstStyle>
            <a:defPPr>
              <a:defRPr lang="en-US"/>
            </a:defPPr>
            <a:lvl1pPr>
              <a:defRPr sz="1000"/>
            </a:lvl1pPr>
          </a:lstStyle>
          <a:p>
            <a:pPr defTabSz="342900">
              <a:defRPr/>
            </a:pPr>
            <a:r>
              <a:rPr lang="en-US" sz="750" dirty="0">
                <a:solidFill>
                  <a:prstClr val="black"/>
                </a:solidFill>
                <a:latin typeface="Calibri"/>
              </a:rPr>
              <a:t>1. BTS/SIGN 153. 2019.</a:t>
            </a:r>
            <a:endParaRPr lang="en-GB" sz="750" dirty="0">
              <a:solidFill>
                <a:prstClr val="black"/>
              </a:solidFill>
              <a:latin typeface="Calibri"/>
            </a:endParaRPr>
          </a:p>
        </p:txBody>
      </p:sp>
      <p:grpSp>
        <p:nvGrpSpPr>
          <p:cNvPr id="53" name="Group 52">
            <a:extLst>
              <a:ext uri="{FF2B5EF4-FFF2-40B4-BE49-F238E27FC236}">
                <a16:creationId xmlns:a16="http://schemas.microsoft.com/office/drawing/2014/main" id="{7894D2C7-C076-4C27-8594-E54BEF0B4C99}"/>
              </a:ext>
            </a:extLst>
          </p:cNvPr>
          <p:cNvGrpSpPr/>
          <p:nvPr/>
        </p:nvGrpSpPr>
        <p:grpSpPr>
          <a:xfrm>
            <a:off x="3620088" y="3160442"/>
            <a:ext cx="2503403" cy="1558016"/>
            <a:chOff x="4751264" y="5113963"/>
            <a:chExt cx="2961637" cy="1431431"/>
          </a:xfrm>
          <a:solidFill>
            <a:schemeClr val="bg2">
              <a:lumMod val="90000"/>
            </a:schemeClr>
          </a:solidFill>
        </p:grpSpPr>
        <p:sp>
          <p:nvSpPr>
            <p:cNvPr id="50" name="Rectangle: Rounded Corners 49">
              <a:extLst>
                <a:ext uri="{FF2B5EF4-FFF2-40B4-BE49-F238E27FC236}">
                  <a16:creationId xmlns:a16="http://schemas.microsoft.com/office/drawing/2014/main" id="{7011E222-6955-4F39-8935-FBF7263FB043}"/>
                </a:ext>
              </a:extLst>
            </p:cNvPr>
            <p:cNvSpPr/>
            <p:nvPr/>
          </p:nvSpPr>
          <p:spPr>
            <a:xfrm>
              <a:off x="4751264" y="5113963"/>
              <a:ext cx="2961637" cy="1229897"/>
            </a:xfrm>
            <a:prstGeom prst="round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b="1" dirty="0">
                  <a:solidFill>
                    <a:prstClr val="black"/>
                  </a:solidFill>
                  <a:latin typeface="Calibri"/>
                </a:rPr>
                <a:t>Investigation options:</a:t>
              </a:r>
            </a:p>
            <a:p>
              <a:pPr algn="ctr" defTabSz="342900">
                <a:defRPr/>
              </a:pPr>
              <a:endParaRPr lang="en-US" sz="1200" b="1" dirty="0">
                <a:solidFill>
                  <a:prstClr val="black"/>
                </a:solidFill>
                <a:latin typeface="Calibri"/>
              </a:endParaRPr>
            </a:p>
            <a:p>
              <a:pPr algn="ctr" defTabSz="342900">
                <a:defRPr/>
              </a:pPr>
              <a:endParaRPr lang="en-US" sz="1200" b="1" dirty="0">
                <a:solidFill>
                  <a:prstClr val="black"/>
                </a:solidFill>
                <a:latin typeface="Calibri"/>
              </a:endParaRPr>
            </a:p>
            <a:p>
              <a:pPr algn="ctr" defTabSz="342900">
                <a:defRPr/>
              </a:pPr>
              <a:endParaRPr lang="en-US" sz="1200" b="1" dirty="0">
                <a:solidFill>
                  <a:prstClr val="black"/>
                </a:solidFill>
                <a:latin typeface="Calibri"/>
              </a:endParaRPr>
            </a:p>
            <a:p>
              <a:pPr algn="ctr" defTabSz="342900">
                <a:defRPr/>
              </a:pPr>
              <a:endParaRPr lang="en-US" sz="1200" b="1" dirty="0">
                <a:solidFill>
                  <a:prstClr val="black"/>
                </a:solidFill>
                <a:latin typeface="Calibri"/>
              </a:endParaRPr>
            </a:p>
            <a:p>
              <a:pPr algn="ctr" defTabSz="342900">
                <a:defRPr/>
              </a:pPr>
              <a:endParaRPr lang="en-US" sz="1200" b="1" dirty="0">
                <a:solidFill>
                  <a:prstClr val="black"/>
                </a:solidFill>
                <a:latin typeface="Calibri"/>
              </a:endParaRPr>
            </a:p>
          </p:txBody>
        </p:sp>
        <p:sp>
          <p:nvSpPr>
            <p:cNvPr id="51" name="TextBox 50">
              <a:extLst>
                <a:ext uri="{FF2B5EF4-FFF2-40B4-BE49-F238E27FC236}">
                  <a16:creationId xmlns:a16="http://schemas.microsoft.com/office/drawing/2014/main" id="{54FE552A-ED71-42ED-B1E4-B441216E886A}"/>
                </a:ext>
              </a:extLst>
            </p:cNvPr>
            <p:cNvSpPr txBox="1"/>
            <p:nvPr/>
          </p:nvSpPr>
          <p:spPr>
            <a:xfrm>
              <a:off x="4758641" y="5455611"/>
              <a:ext cx="1610053" cy="1081428"/>
            </a:xfrm>
            <a:prstGeom prst="rect">
              <a:avLst/>
            </a:prstGeom>
            <a:grpFill/>
            <a:ln>
              <a:noFill/>
            </a:ln>
          </p:spPr>
          <p:txBody>
            <a:bodyPr wrap="square" rtlCol="0">
              <a:spAutoFit/>
            </a:bodyPr>
            <a:lstStyle/>
            <a:p>
              <a:pPr marL="139304" indent="-139304" defTabSz="342900">
                <a:buFont typeface="Arial" panose="020B0604020202020204" pitchFamily="34" charset="0"/>
                <a:buChar char="•"/>
                <a:defRPr/>
              </a:pPr>
              <a:r>
                <a:rPr lang="en-GB" sz="1200" dirty="0">
                  <a:solidFill>
                    <a:prstClr val="black"/>
                  </a:solidFill>
                  <a:latin typeface="Calibri"/>
                </a:rPr>
                <a:t>Reversibility</a:t>
              </a:r>
            </a:p>
            <a:p>
              <a:pPr marL="139304" indent="-139304" defTabSz="342900">
                <a:buFont typeface="Arial" panose="020B0604020202020204" pitchFamily="34" charset="0"/>
                <a:buChar char="•"/>
                <a:defRPr/>
              </a:pPr>
              <a:r>
                <a:rPr lang="en-GB" sz="1200" dirty="0">
                  <a:solidFill>
                    <a:prstClr val="black"/>
                  </a:solidFill>
                  <a:latin typeface="Calibri"/>
                </a:rPr>
                <a:t>PEF chart</a:t>
              </a:r>
            </a:p>
            <a:p>
              <a:pPr marL="139304" indent="-139304" defTabSz="342900">
                <a:buFont typeface="Arial" panose="020B0604020202020204" pitchFamily="34" charset="0"/>
                <a:buChar char="•"/>
                <a:defRPr/>
              </a:pPr>
              <a:r>
                <a:rPr lang="en-GB" sz="1200" dirty="0">
                  <a:solidFill>
                    <a:prstClr val="black"/>
                  </a:solidFill>
                  <a:latin typeface="Calibri"/>
                </a:rPr>
                <a:t>Challenge tests</a:t>
              </a:r>
            </a:p>
          </p:txBody>
        </p:sp>
        <p:sp>
          <p:nvSpPr>
            <p:cNvPr id="52" name="TextBox 51">
              <a:extLst>
                <a:ext uri="{FF2B5EF4-FFF2-40B4-BE49-F238E27FC236}">
                  <a16:creationId xmlns:a16="http://schemas.microsoft.com/office/drawing/2014/main" id="{9FAD3EC2-E22B-41E0-95B1-F7001989F7F4}"/>
                </a:ext>
              </a:extLst>
            </p:cNvPr>
            <p:cNvSpPr txBox="1"/>
            <p:nvPr/>
          </p:nvSpPr>
          <p:spPr>
            <a:xfrm>
              <a:off x="6049108" y="5437398"/>
              <a:ext cx="1656468" cy="1107996"/>
            </a:xfrm>
            <a:prstGeom prst="rect">
              <a:avLst/>
            </a:prstGeom>
            <a:grpFill/>
            <a:ln>
              <a:noFill/>
            </a:ln>
          </p:spPr>
          <p:txBody>
            <a:bodyPr wrap="square" rtlCol="0">
              <a:spAutoFit/>
            </a:bodyPr>
            <a:lstStyle/>
            <a:p>
              <a:pPr marL="139304" indent="-139304" defTabSz="342900">
                <a:buFont typeface="Arial" panose="020B0604020202020204" pitchFamily="34" charset="0"/>
                <a:buChar char="•"/>
                <a:defRPr/>
              </a:pPr>
              <a:r>
                <a:rPr lang="en-GB" sz="1200" dirty="0">
                  <a:solidFill>
                    <a:prstClr val="black"/>
                  </a:solidFill>
                  <a:latin typeface="Calibri"/>
                </a:rPr>
                <a:t>FeNO</a:t>
              </a:r>
            </a:p>
            <a:p>
              <a:pPr marL="139304" indent="-139304" defTabSz="342900">
                <a:buFont typeface="Arial" panose="020B0604020202020204" pitchFamily="34" charset="0"/>
                <a:buChar char="•"/>
                <a:defRPr/>
              </a:pPr>
              <a:r>
                <a:rPr lang="en-GB" sz="1200" dirty="0">
                  <a:solidFill>
                    <a:prstClr val="black"/>
                  </a:solidFill>
                  <a:latin typeface="Calibri"/>
                </a:rPr>
                <a:t>Blood eosinophils</a:t>
              </a:r>
            </a:p>
            <a:p>
              <a:pPr marL="139304" indent="-139304" defTabSz="342900">
                <a:buFont typeface="Arial" panose="020B0604020202020204" pitchFamily="34" charset="0"/>
                <a:buChar char="•"/>
                <a:defRPr/>
              </a:pPr>
              <a:r>
                <a:rPr lang="en-GB" sz="1200" dirty="0">
                  <a:solidFill>
                    <a:prstClr val="black"/>
                  </a:solidFill>
                  <a:latin typeface="Calibri"/>
                </a:rPr>
                <a:t>Skin-prick/IgE</a:t>
              </a:r>
            </a:p>
          </p:txBody>
        </p:sp>
      </p:grpSp>
      <p:sp>
        <p:nvSpPr>
          <p:cNvPr id="33" name="Rectangle: Rounded Corners 32">
            <a:extLst>
              <a:ext uri="{FF2B5EF4-FFF2-40B4-BE49-F238E27FC236}">
                <a16:creationId xmlns:a16="http://schemas.microsoft.com/office/drawing/2014/main" id="{9443381C-D0F9-4641-A055-3BA4E0E26136}"/>
              </a:ext>
            </a:extLst>
          </p:cNvPr>
          <p:cNvSpPr/>
          <p:nvPr/>
        </p:nvSpPr>
        <p:spPr>
          <a:xfrm>
            <a:off x="515062" y="614489"/>
            <a:ext cx="8113875" cy="820317"/>
          </a:xfrm>
          <a:prstGeom prst="roundRect">
            <a:avLst/>
          </a:prstGeom>
          <a:solidFill>
            <a:schemeClr val="tx1">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27000" tIns="27000" rIns="27000" bIns="27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b="1" dirty="0">
                <a:solidFill>
                  <a:schemeClr val="bg1"/>
                </a:solidFill>
                <a:latin typeface="Calibri"/>
              </a:rPr>
              <a:t>Structured clinical assessment, looking for: </a:t>
            </a:r>
          </a:p>
          <a:p>
            <a:pPr defTabSz="342900">
              <a:defRPr/>
            </a:pPr>
            <a:r>
              <a:rPr lang="en-US" sz="1200" dirty="0">
                <a:solidFill>
                  <a:schemeClr val="bg1"/>
                </a:solidFill>
                <a:latin typeface="Calibri"/>
              </a:rPr>
              <a:t>Recurrent episodes of symptoms			Recorded observation of wheeze		                                           Symptom variability	</a:t>
            </a:r>
          </a:p>
          <a:p>
            <a:pPr defTabSz="342900">
              <a:defRPr/>
            </a:pPr>
            <a:r>
              <a:rPr lang="en-US" sz="1200" dirty="0">
                <a:solidFill>
                  <a:schemeClr val="bg1"/>
                </a:solidFill>
                <a:latin typeface="Calibri"/>
              </a:rPr>
              <a:t>History of atopy						No symptoms of alternative diagnosis		                 Record of variable PEF or FEV</a:t>
            </a:r>
            <a:r>
              <a:rPr lang="en-US" sz="1200" baseline="-25000" dirty="0">
                <a:solidFill>
                  <a:schemeClr val="bg1"/>
                </a:solidFill>
                <a:latin typeface="Calibri"/>
              </a:rPr>
              <a:t>1</a:t>
            </a:r>
          </a:p>
        </p:txBody>
      </p:sp>
    </p:spTree>
    <p:extLst>
      <p:ext uri="{BB962C8B-B14F-4D97-AF65-F5344CB8AC3E}">
        <p14:creationId xmlns:p14="http://schemas.microsoft.com/office/powerpoint/2010/main" val="28192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C7E97-1E29-4328-8206-08DFE3DAC34B}"/>
              </a:ext>
            </a:extLst>
          </p:cNvPr>
          <p:cNvSpPr>
            <a:spLocks noGrp="1"/>
          </p:cNvSpPr>
          <p:nvPr>
            <p:ph type="title"/>
          </p:nvPr>
        </p:nvSpPr>
        <p:spPr/>
        <p:txBody>
          <a:bodyPr/>
          <a:lstStyle/>
          <a:p>
            <a:r>
              <a:rPr lang="en-GB" sz="2800" dirty="0"/>
              <a:t>Calculating PEF variability</a:t>
            </a:r>
          </a:p>
        </p:txBody>
      </p:sp>
      <p:sp>
        <p:nvSpPr>
          <p:cNvPr id="4" name="Slide Number Placeholder 3">
            <a:extLst>
              <a:ext uri="{FF2B5EF4-FFF2-40B4-BE49-F238E27FC236}">
                <a16:creationId xmlns:a16="http://schemas.microsoft.com/office/drawing/2014/main" id="{976C1B64-BD07-4703-B589-D8BA3FE87A0E}"/>
              </a:ext>
            </a:extLst>
          </p:cNvPr>
          <p:cNvSpPr>
            <a:spLocks noGrp="1"/>
          </p:cNvSpPr>
          <p:nvPr>
            <p:ph type="sldNum" sz="quarter" idx="14"/>
          </p:nvPr>
        </p:nvSpPr>
        <p:spPr/>
        <p:txBody>
          <a:bodyPr/>
          <a:lstStyle/>
          <a:p>
            <a:fld id="{8FC524A1-7B6A-464D-B8BC-8FE2E057339E}" type="slidenum">
              <a:rPr lang="en-GB" smtClean="0"/>
              <a:pPr/>
              <a:t>14</a:t>
            </a:fld>
            <a:endParaRPr lang="en-GB" dirty="0"/>
          </a:p>
        </p:txBody>
      </p:sp>
      <p:grpSp>
        <p:nvGrpSpPr>
          <p:cNvPr id="8" name="Group 7">
            <a:extLst>
              <a:ext uri="{FF2B5EF4-FFF2-40B4-BE49-F238E27FC236}">
                <a16:creationId xmlns:a16="http://schemas.microsoft.com/office/drawing/2014/main" id="{D0451406-B105-4413-8380-5F73FC9DD2F2}"/>
              </a:ext>
            </a:extLst>
          </p:cNvPr>
          <p:cNvGrpSpPr/>
          <p:nvPr/>
        </p:nvGrpSpPr>
        <p:grpSpPr>
          <a:xfrm>
            <a:off x="250826" y="1772816"/>
            <a:ext cx="8532573" cy="3955331"/>
            <a:chOff x="339773" y="1916832"/>
            <a:chExt cx="8443626" cy="3811315"/>
          </a:xfrm>
        </p:grpSpPr>
        <p:sp>
          <p:nvSpPr>
            <p:cNvPr id="9" name="Rectangle 8">
              <a:extLst>
                <a:ext uri="{FF2B5EF4-FFF2-40B4-BE49-F238E27FC236}">
                  <a16:creationId xmlns:a16="http://schemas.microsoft.com/office/drawing/2014/main" id="{5BE24B12-EE54-476F-B7FD-9573A03B8EEC}"/>
                </a:ext>
              </a:extLst>
            </p:cNvPr>
            <p:cNvSpPr/>
            <p:nvPr/>
          </p:nvSpPr>
          <p:spPr>
            <a:xfrm>
              <a:off x="339773" y="3140158"/>
              <a:ext cx="8443626" cy="1729001"/>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1350" dirty="0">
                <a:solidFill>
                  <a:prstClr val="white"/>
                </a:solidFill>
                <a:latin typeface="Calibri"/>
              </a:endParaRPr>
            </a:p>
          </p:txBody>
        </p:sp>
        <p:grpSp>
          <p:nvGrpSpPr>
            <p:cNvPr id="10" name="Group 9">
              <a:extLst>
                <a:ext uri="{FF2B5EF4-FFF2-40B4-BE49-F238E27FC236}">
                  <a16:creationId xmlns:a16="http://schemas.microsoft.com/office/drawing/2014/main" id="{CA6A9739-E41A-46E2-B8ED-F9112F659B1A}"/>
                </a:ext>
              </a:extLst>
            </p:cNvPr>
            <p:cNvGrpSpPr/>
            <p:nvPr/>
          </p:nvGrpSpPr>
          <p:grpSpPr>
            <a:xfrm>
              <a:off x="1187624" y="1916832"/>
              <a:ext cx="6473252" cy="754169"/>
              <a:chOff x="243444" y="3881715"/>
              <a:chExt cx="7382216" cy="1005558"/>
            </a:xfrm>
          </p:grpSpPr>
          <p:sp>
            <p:nvSpPr>
              <p:cNvPr id="18" name="Content Placeholder 2">
                <a:extLst>
                  <a:ext uri="{FF2B5EF4-FFF2-40B4-BE49-F238E27FC236}">
                    <a16:creationId xmlns:a16="http://schemas.microsoft.com/office/drawing/2014/main" id="{70087D12-C252-4CDC-846E-CBA477001737}"/>
                  </a:ext>
                </a:extLst>
              </p:cNvPr>
              <p:cNvSpPr txBox="1">
                <a:spLocks/>
              </p:cNvSpPr>
              <p:nvPr/>
            </p:nvSpPr>
            <p:spPr>
              <a:xfrm>
                <a:off x="243444" y="3881715"/>
                <a:ext cx="4483910" cy="460786"/>
              </a:xfrm>
              <a:prstGeom prst="rect">
                <a:avLst/>
              </a:prstGeom>
              <a:noFill/>
              <a:ln>
                <a:noFill/>
              </a:ln>
            </p:spPr>
            <p:txBody>
              <a:bodyPr vert="horz" wrap="square" lIns="68580" tIns="34290" rIns="68580" bIns="34290" anchor="t" anchorCtr="0" compatLnSpc="1">
                <a:normAutofit/>
              </a:bodyPr>
              <a:lstStyle>
                <a:lvl1pPr marL="171450" marR="0" lvl="0" indent="-171450" algn="l" defTabSz="685800" rtl="0" eaLnBrk="1" fontAlgn="auto" latinLnBrk="0" hangingPunct="1">
                  <a:lnSpc>
                    <a:spcPct val="90000"/>
                  </a:lnSpc>
                  <a:spcBef>
                    <a:spcPts val="750"/>
                  </a:spcBef>
                  <a:spcAft>
                    <a:spcPts val="0"/>
                  </a:spcAft>
                  <a:buClrTx/>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eaLnBrk="1" fontAlgn="auto" latinLnBrk="0" hangingPunct="1">
                  <a:lnSpc>
                    <a:spcPct val="90000"/>
                  </a:lnSpc>
                  <a:spcBef>
                    <a:spcPts val="375"/>
                  </a:spcBef>
                  <a:spcAft>
                    <a:spcPts val="0"/>
                  </a:spcAft>
                  <a:buClrTx/>
                  <a:buSzPct val="100000"/>
                  <a:buFont typeface="Courier New" panose="02070309020205020404" pitchFamily="49" charset="0"/>
                  <a:buChar char="-"/>
                  <a:tabLst/>
                  <a:defRPr lang="en-US" sz="2100" b="0" i="0" u="none" strike="noStrike" kern="1200" cap="none" spc="0" baseline="0">
                    <a:solidFill>
                      <a:srgbClr val="000000"/>
                    </a:solidFill>
                    <a:uFillTx/>
                    <a:latin typeface="Calibri"/>
                  </a:defRPr>
                </a:lvl2pPr>
                <a:lvl3pPr marL="857250" marR="0" lvl="2" indent="-171450" algn="l" defTabSz="685800" rtl="0" eaLnBrk="1" fontAlgn="auto" latinLnBrk="0" hangingPunct="1">
                  <a:lnSpc>
                    <a:spcPct val="90000"/>
                  </a:lnSpc>
                  <a:spcBef>
                    <a:spcPts val="375"/>
                  </a:spcBef>
                  <a:spcAft>
                    <a:spcPts val="0"/>
                  </a:spcAft>
                  <a:buClrTx/>
                  <a:buSzPct val="100000"/>
                  <a:buFont typeface="Arial" pitchFamily="34"/>
                  <a:buChar char="•"/>
                  <a:tabLst/>
                  <a:defRPr lang="en-US" sz="1800" b="0" i="0" u="none" strike="noStrike" kern="1200" cap="none" spc="0" baseline="0">
                    <a:solidFill>
                      <a:srgbClr val="000000"/>
                    </a:solidFill>
                    <a:uFillTx/>
                    <a:latin typeface="Calibri"/>
                  </a:defRPr>
                </a:lvl3pPr>
                <a:lvl4pPr marL="856800" marR="0" lvl="3"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50">
                  <a:spcBef>
                    <a:spcPts val="563"/>
                  </a:spcBef>
                  <a:buNone/>
                  <a:defRPr/>
                </a:pPr>
                <a:r>
                  <a:rPr lang="en-GB" sz="1575" dirty="0"/>
                  <a:t>Highest reading – Lowest reading</a:t>
                </a:r>
              </a:p>
            </p:txBody>
          </p:sp>
          <p:sp>
            <p:nvSpPr>
              <p:cNvPr id="19" name="Content Placeholder 2">
                <a:extLst>
                  <a:ext uri="{FF2B5EF4-FFF2-40B4-BE49-F238E27FC236}">
                    <a16:creationId xmlns:a16="http://schemas.microsoft.com/office/drawing/2014/main" id="{8CAEFE95-53AE-43AC-B67F-906F7BB48548}"/>
                  </a:ext>
                </a:extLst>
              </p:cNvPr>
              <p:cNvSpPr txBox="1">
                <a:spLocks/>
              </p:cNvSpPr>
              <p:nvPr/>
            </p:nvSpPr>
            <p:spPr>
              <a:xfrm>
                <a:off x="551393" y="4426487"/>
                <a:ext cx="3695533" cy="460786"/>
              </a:xfrm>
              <a:prstGeom prst="rect">
                <a:avLst/>
              </a:prstGeom>
              <a:noFill/>
              <a:ln>
                <a:noFill/>
              </a:ln>
            </p:spPr>
            <p:txBody>
              <a:bodyPr vert="horz" wrap="square" lIns="68580" tIns="34290" rIns="68580" bIns="34290" anchor="t" anchorCtr="0" compatLnSpc="1">
                <a:normAutofit/>
              </a:bodyPr>
              <a:lstStyle>
                <a:lvl1pPr marL="171450" marR="0" lvl="0" indent="-171450" algn="l" defTabSz="685800" rtl="0" eaLnBrk="1" fontAlgn="auto" latinLnBrk="0" hangingPunct="1">
                  <a:lnSpc>
                    <a:spcPct val="90000"/>
                  </a:lnSpc>
                  <a:spcBef>
                    <a:spcPts val="750"/>
                  </a:spcBef>
                  <a:spcAft>
                    <a:spcPts val="0"/>
                  </a:spcAft>
                  <a:buClrTx/>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eaLnBrk="1" fontAlgn="auto" latinLnBrk="0" hangingPunct="1">
                  <a:lnSpc>
                    <a:spcPct val="90000"/>
                  </a:lnSpc>
                  <a:spcBef>
                    <a:spcPts val="375"/>
                  </a:spcBef>
                  <a:spcAft>
                    <a:spcPts val="0"/>
                  </a:spcAft>
                  <a:buClrTx/>
                  <a:buSzPct val="100000"/>
                  <a:buFont typeface="Courier New" panose="02070309020205020404" pitchFamily="49" charset="0"/>
                  <a:buChar char="-"/>
                  <a:tabLst/>
                  <a:defRPr lang="en-US" sz="2100" b="0" i="0" u="none" strike="noStrike" kern="1200" cap="none" spc="0" baseline="0">
                    <a:solidFill>
                      <a:srgbClr val="000000"/>
                    </a:solidFill>
                    <a:uFillTx/>
                    <a:latin typeface="Calibri"/>
                  </a:defRPr>
                </a:lvl2pPr>
                <a:lvl3pPr marL="857250" marR="0" lvl="2" indent="-171450" algn="l" defTabSz="685800" rtl="0" eaLnBrk="1" fontAlgn="auto" latinLnBrk="0" hangingPunct="1">
                  <a:lnSpc>
                    <a:spcPct val="90000"/>
                  </a:lnSpc>
                  <a:spcBef>
                    <a:spcPts val="375"/>
                  </a:spcBef>
                  <a:spcAft>
                    <a:spcPts val="0"/>
                  </a:spcAft>
                  <a:buClrTx/>
                  <a:buSzPct val="100000"/>
                  <a:buFont typeface="Arial" pitchFamily="34"/>
                  <a:buChar char="•"/>
                  <a:tabLst/>
                  <a:defRPr lang="en-US" sz="1800" b="0" i="0" u="none" strike="noStrike" kern="1200" cap="none" spc="0" baseline="0">
                    <a:solidFill>
                      <a:srgbClr val="000000"/>
                    </a:solidFill>
                    <a:uFillTx/>
                    <a:latin typeface="Calibri"/>
                  </a:defRPr>
                </a:lvl3pPr>
                <a:lvl4pPr marL="856800" marR="0" lvl="3"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50">
                  <a:spcBef>
                    <a:spcPts val="563"/>
                  </a:spcBef>
                  <a:buNone/>
                  <a:defRPr/>
                </a:pPr>
                <a:r>
                  <a:rPr lang="en-GB" sz="1575" dirty="0"/>
                  <a:t>Average reading</a:t>
                </a:r>
              </a:p>
            </p:txBody>
          </p:sp>
          <p:sp>
            <p:nvSpPr>
              <p:cNvPr id="20" name="Content Placeholder 2">
                <a:extLst>
                  <a:ext uri="{FF2B5EF4-FFF2-40B4-BE49-F238E27FC236}">
                    <a16:creationId xmlns:a16="http://schemas.microsoft.com/office/drawing/2014/main" id="{C59443E1-EABA-4404-8097-C84B314F0BA4}"/>
                  </a:ext>
                </a:extLst>
              </p:cNvPr>
              <p:cNvSpPr txBox="1">
                <a:spLocks/>
              </p:cNvSpPr>
              <p:nvPr/>
            </p:nvSpPr>
            <p:spPr>
              <a:xfrm>
                <a:off x="5160640" y="4112108"/>
                <a:ext cx="2465020" cy="653531"/>
              </a:xfrm>
              <a:prstGeom prst="rect">
                <a:avLst/>
              </a:prstGeom>
              <a:noFill/>
              <a:ln>
                <a:noFill/>
              </a:ln>
            </p:spPr>
            <p:txBody>
              <a:bodyPr vert="horz" wrap="square" lIns="68580" tIns="34290" rIns="68580" bIns="34290" anchor="t" anchorCtr="0" compatLnSpc="1">
                <a:normAutofit/>
              </a:bodyPr>
              <a:lstStyle>
                <a:lvl1pPr marL="171450" marR="0" lvl="0" indent="-171450" algn="l" defTabSz="685800" rtl="0" eaLnBrk="1" fontAlgn="auto" latinLnBrk="0" hangingPunct="1">
                  <a:lnSpc>
                    <a:spcPct val="90000"/>
                  </a:lnSpc>
                  <a:spcBef>
                    <a:spcPts val="750"/>
                  </a:spcBef>
                  <a:spcAft>
                    <a:spcPts val="0"/>
                  </a:spcAft>
                  <a:buClrTx/>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eaLnBrk="1" fontAlgn="auto" latinLnBrk="0" hangingPunct="1">
                  <a:lnSpc>
                    <a:spcPct val="90000"/>
                  </a:lnSpc>
                  <a:spcBef>
                    <a:spcPts val="375"/>
                  </a:spcBef>
                  <a:spcAft>
                    <a:spcPts val="0"/>
                  </a:spcAft>
                  <a:buClrTx/>
                  <a:buSzPct val="100000"/>
                  <a:buFont typeface="Courier New" panose="02070309020205020404" pitchFamily="49" charset="0"/>
                  <a:buChar char="-"/>
                  <a:tabLst/>
                  <a:defRPr lang="en-US" sz="2100" b="0" i="0" u="none" strike="noStrike" kern="1200" cap="none" spc="0" baseline="0">
                    <a:solidFill>
                      <a:srgbClr val="000000"/>
                    </a:solidFill>
                    <a:uFillTx/>
                    <a:latin typeface="Calibri"/>
                  </a:defRPr>
                </a:lvl2pPr>
                <a:lvl3pPr marL="857250" marR="0" lvl="2" indent="-171450" algn="l" defTabSz="685800" rtl="0" eaLnBrk="1" fontAlgn="auto" latinLnBrk="0" hangingPunct="1">
                  <a:lnSpc>
                    <a:spcPct val="90000"/>
                  </a:lnSpc>
                  <a:spcBef>
                    <a:spcPts val="375"/>
                  </a:spcBef>
                  <a:spcAft>
                    <a:spcPts val="0"/>
                  </a:spcAft>
                  <a:buClrTx/>
                  <a:buSzPct val="100000"/>
                  <a:buFont typeface="Arial" pitchFamily="34"/>
                  <a:buChar char="•"/>
                  <a:tabLst/>
                  <a:defRPr lang="en-US" sz="1800" b="0" i="0" u="none" strike="noStrike" kern="1200" cap="none" spc="0" baseline="0">
                    <a:solidFill>
                      <a:srgbClr val="000000"/>
                    </a:solidFill>
                    <a:uFillTx/>
                    <a:latin typeface="Calibri"/>
                  </a:defRPr>
                </a:lvl3pPr>
                <a:lvl4pPr marL="856800" marR="0" lvl="3"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defRPr/>
                </a:pPr>
                <a:r>
                  <a:rPr lang="en-GB" sz="1575" dirty="0"/>
                  <a:t>Variability</a:t>
                </a:r>
              </a:p>
            </p:txBody>
          </p:sp>
          <p:sp>
            <p:nvSpPr>
              <p:cNvPr id="21" name="Content Placeholder 2">
                <a:extLst>
                  <a:ext uri="{FF2B5EF4-FFF2-40B4-BE49-F238E27FC236}">
                    <a16:creationId xmlns:a16="http://schemas.microsoft.com/office/drawing/2014/main" id="{020723AF-FDA3-459E-9279-012F41B65219}"/>
                  </a:ext>
                </a:extLst>
              </p:cNvPr>
              <p:cNvSpPr txBox="1">
                <a:spLocks/>
              </p:cNvSpPr>
              <p:nvPr/>
            </p:nvSpPr>
            <p:spPr>
              <a:xfrm>
                <a:off x="4201047" y="4125508"/>
                <a:ext cx="1102124" cy="320484"/>
              </a:xfrm>
              <a:prstGeom prst="rect">
                <a:avLst/>
              </a:prstGeom>
              <a:noFill/>
              <a:ln>
                <a:noFill/>
              </a:ln>
            </p:spPr>
            <p:txBody>
              <a:bodyPr vert="horz" wrap="square" lIns="68580" tIns="34290" rIns="68580" bIns="34290" anchor="t" anchorCtr="0" compatLnSpc="1">
                <a:noAutofit/>
              </a:bodyPr>
              <a:lstStyle>
                <a:lvl1pPr marL="171450" marR="0" lvl="0" indent="-171450" algn="l" defTabSz="685800" rtl="0" eaLnBrk="1" fontAlgn="auto" latinLnBrk="0" hangingPunct="1">
                  <a:lnSpc>
                    <a:spcPct val="90000"/>
                  </a:lnSpc>
                  <a:spcBef>
                    <a:spcPts val="750"/>
                  </a:spcBef>
                  <a:spcAft>
                    <a:spcPts val="0"/>
                  </a:spcAft>
                  <a:buClrTx/>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eaLnBrk="1" fontAlgn="auto" latinLnBrk="0" hangingPunct="1">
                  <a:lnSpc>
                    <a:spcPct val="90000"/>
                  </a:lnSpc>
                  <a:spcBef>
                    <a:spcPts val="375"/>
                  </a:spcBef>
                  <a:spcAft>
                    <a:spcPts val="0"/>
                  </a:spcAft>
                  <a:buClrTx/>
                  <a:buSzPct val="100000"/>
                  <a:buFont typeface="Courier New" panose="02070309020205020404" pitchFamily="49" charset="0"/>
                  <a:buChar char="-"/>
                  <a:tabLst/>
                  <a:defRPr lang="en-US" sz="2100" b="0" i="0" u="none" strike="noStrike" kern="1200" cap="none" spc="0" baseline="0">
                    <a:solidFill>
                      <a:srgbClr val="000000"/>
                    </a:solidFill>
                    <a:uFillTx/>
                    <a:latin typeface="Calibri"/>
                  </a:defRPr>
                </a:lvl2pPr>
                <a:lvl3pPr marL="857250" marR="0" lvl="2" indent="-171450" algn="l" defTabSz="685800" rtl="0" eaLnBrk="1" fontAlgn="auto" latinLnBrk="0" hangingPunct="1">
                  <a:lnSpc>
                    <a:spcPct val="90000"/>
                  </a:lnSpc>
                  <a:spcBef>
                    <a:spcPts val="375"/>
                  </a:spcBef>
                  <a:spcAft>
                    <a:spcPts val="0"/>
                  </a:spcAft>
                  <a:buClrTx/>
                  <a:buSzPct val="100000"/>
                  <a:buFont typeface="Arial" pitchFamily="34"/>
                  <a:buChar char="•"/>
                  <a:tabLst/>
                  <a:defRPr lang="en-US" sz="1800" b="0" i="0" u="none" strike="noStrike" kern="1200" cap="none" spc="0" baseline="0">
                    <a:solidFill>
                      <a:srgbClr val="000000"/>
                    </a:solidFill>
                    <a:uFillTx/>
                    <a:latin typeface="Calibri"/>
                  </a:defRPr>
                </a:lvl3pPr>
                <a:lvl4pPr marL="856800" marR="0" lvl="3"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defRPr/>
                </a:pPr>
                <a:r>
                  <a:rPr lang="en-GB" sz="1575" dirty="0"/>
                  <a:t>x 100   =</a:t>
                </a:r>
              </a:p>
            </p:txBody>
          </p:sp>
          <p:cxnSp>
            <p:nvCxnSpPr>
              <p:cNvPr id="22" name="Straight Connector 21">
                <a:extLst>
                  <a:ext uri="{FF2B5EF4-FFF2-40B4-BE49-F238E27FC236}">
                    <a16:creationId xmlns:a16="http://schemas.microsoft.com/office/drawing/2014/main" id="{10C27E13-E94A-4414-8120-7D9BEA685F29}"/>
                  </a:ext>
                </a:extLst>
              </p:cNvPr>
              <p:cNvCxnSpPr>
                <a:cxnSpLocks/>
              </p:cNvCxnSpPr>
              <p:nvPr/>
            </p:nvCxnSpPr>
            <p:spPr>
              <a:xfrm>
                <a:off x="994794" y="4350126"/>
                <a:ext cx="2981212" cy="0"/>
              </a:xfrm>
              <a:prstGeom prst="line">
                <a:avLst/>
              </a:prstGeom>
            </p:spPr>
            <p:style>
              <a:lnRef idx="1">
                <a:schemeClr val="dk1"/>
              </a:lnRef>
              <a:fillRef idx="0">
                <a:schemeClr val="dk1"/>
              </a:fillRef>
              <a:effectRef idx="0">
                <a:schemeClr val="dk1"/>
              </a:effectRef>
              <a:fontRef idx="minor">
                <a:schemeClr val="tx1"/>
              </a:fontRef>
            </p:style>
          </p:cxnSp>
        </p:grpSp>
        <p:sp>
          <p:nvSpPr>
            <p:cNvPr id="11" name="Content Placeholder 2">
              <a:extLst>
                <a:ext uri="{FF2B5EF4-FFF2-40B4-BE49-F238E27FC236}">
                  <a16:creationId xmlns:a16="http://schemas.microsoft.com/office/drawing/2014/main" id="{51CD7DEC-EE6B-4A4B-95DC-7C5D62C7FAEB}"/>
                </a:ext>
              </a:extLst>
            </p:cNvPr>
            <p:cNvSpPr txBox="1">
              <a:spLocks/>
            </p:cNvSpPr>
            <p:nvPr/>
          </p:nvSpPr>
          <p:spPr>
            <a:xfrm>
              <a:off x="549668" y="3291358"/>
              <a:ext cx="7807345" cy="503183"/>
            </a:xfrm>
            <a:prstGeom prst="rect">
              <a:avLst/>
            </a:prstGeom>
            <a:noFill/>
            <a:ln>
              <a:noFill/>
            </a:ln>
          </p:spPr>
          <p:txBody>
            <a:bodyPr vert="horz" wrap="square" lIns="68580" tIns="34290" rIns="68580" bIns="34290" anchor="t" anchorCtr="0" compatLnSpc="1">
              <a:normAutofit/>
            </a:bodyPr>
            <a:lstStyle>
              <a:lvl1pPr marL="171450" marR="0" lvl="0" indent="-171450" algn="l" defTabSz="685800" rtl="0" eaLnBrk="1" fontAlgn="auto" latinLnBrk="0" hangingPunct="1">
                <a:lnSpc>
                  <a:spcPct val="90000"/>
                </a:lnSpc>
                <a:spcBef>
                  <a:spcPts val="750"/>
                </a:spcBef>
                <a:spcAft>
                  <a:spcPts val="0"/>
                </a:spcAft>
                <a:buClrTx/>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eaLnBrk="1" fontAlgn="auto" latinLnBrk="0" hangingPunct="1">
                <a:lnSpc>
                  <a:spcPct val="90000"/>
                </a:lnSpc>
                <a:spcBef>
                  <a:spcPts val="375"/>
                </a:spcBef>
                <a:spcAft>
                  <a:spcPts val="0"/>
                </a:spcAft>
                <a:buClrTx/>
                <a:buSzPct val="100000"/>
                <a:buFont typeface="Courier New" panose="02070309020205020404" pitchFamily="49" charset="0"/>
                <a:buChar char="-"/>
                <a:tabLst/>
                <a:defRPr lang="en-US" sz="2100" b="0" i="0" u="none" strike="noStrike" kern="1200" cap="none" spc="0" baseline="0">
                  <a:solidFill>
                    <a:srgbClr val="000000"/>
                  </a:solidFill>
                  <a:uFillTx/>
                  <a:latin typeface="Calibri"/>
                </a:defRPr>
              </a:lvl2pPr>
              <a:lvl3pPr marL="857250" marR="0" lvl="2" indent="-171450" algn="l" defTabSz="685800" rtl="0" eaLnBrk="1" fontAlgn="auto" latinLnBrk="0" hangingPunct="1">
                <a:lnSpc>
                  <a:spcPct val="90000"/>
                </a:lnSpc>
                <a:spcBef>
                  <a:spcPts val="375"/>
                </a:spcBef>
                <a:spcAft>
                  <a:spcPts val="0"/>
                </a:spcAft>
                <a:buClrTx/>
                <a:buSzPct val="100000"/>
                <a:buFont typeface="Arial" pitchFamily="34"/>
                <a:buChar char="•"/>
                <a:tabLst/>
                <a:defRPr lang="en-US" sz="1800" b="0" i="0" u="none" strike="noStrike" kern="1200" cap="none" spc="0" baseline="0">
                  <a:solidFill>
                    <a:srgbClr val="000000"/>
                  </a:solidFill>
                  <a:uFillTx/>
                  <a:latin typeface="Calibri"/>
                </a:defRPr>
              </a:lvl3pPr>
              <a:lvl4pPr marL="856800" marR="0" lvl="3"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defRPr/>
              </a:pPr>
              <a:r>
                <a:rPr lang="en-GB" sz="1500" b="1" dirty="0"/>
                <a:t>EXAMPLE</a:t>
              </a:r>
              <a:r>
                <a:rPr lang="en-GB" sz="1500" dirty="0"/>
                <a:t>: 	4 readings taken in a single day: 	590, 580, 550, 480 L/min </a:t>
              </a:r>
              <a:br>
                <a:rPr lang="en-GB" sz="1500" dirty="0"/>
              </a:br>
              <a:r>
                <a:rPr lang="en-GB" sz="1500" dirty="0"/>
                <a:t>							(average: 550)</a:t>
              </a:r>
            </a:p>
          </p:txBody>
        </p:sp>
        <p:sp>
          <p:nvSpPr>
            <p:cNvPr id="12" name="Content Placeholder 2">
              <a:extLst>
                <a:ext uri="{FF2B5EF4-FFF2-40B4-BE49-F238E27FC236}">
                  <a16:creationId xmlns:a16="http://schemas.microsoft.com/office/drawing/2014/main" id="{4205174F-AF9D-4460-B808-1E5CA81D0CC9}"/>
                </a:ext>
              </a:extLst>
            </p:cNvPr>
            <p:cNvSpPr txBox="1">
              <a:spLocks/>
            </p:cNvSpPr>
            <p:nvPr/>
          </p:nvSpPr>
          <p:spPr>
            <a:xfrm>
              <a:off x="984881" y="3830105"/>
              <a:ext cx="3931812" cy="345590"/>
            </a:xfrm>
            <a:prstGeom prst="rect">
              <a:avLst/>
            </a:prstGeom>
            <a:noFill/>
            <a:ln>
              <a:noFill/>
            </a:ln>
          </p:spPr>
          <p:txBody>
            <a:bodyPr vert="horz" wrap="square" lIns="68580" tIns="34290" rIns="68580" bIns="34290" anchor="t" anchorCtr="0" compatLnSpc="1">
              <a:normAutofit/>
            </a:bodyPr>
            <a:lstStyle>
              <a:lvl1pPr marL="171450" marR="0" lvl="0" indent="-171450" algn="l" defTabSz="685800" rtl="0" eaLnBrk="1" fontAlgn="auto" latinLnBrk="0" hangingPunct="1">
                <a:lnSpc>
                  <a:spcPct val="90000"/>
                </a:lnSpc>
                <a:spcBef>
                  <a:spcPts val="750"/>
                </a:spcBef>
                <a:spcAft>
                  <a:spcPts val="0"/>
                </a:spcAft>
                <a:buClrTx/>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eaLnBrk="1" fontAlgn="auto" latinLnBrk="0" hangingPunct="1">
                <a:lnSpc>
                  <a:spcPct val="90000"/>
                </a:lnSpc>
                <a:spcBef>
                  <a:spcPts val="375"/>
                </a:spcBef>
                <a:spcAft>
                  <a:spcPts val="0"/>
                </a:spcAft>
                <a:buClrTx/>
                <a:buSzPct val="100000"/>
                <a:buFont typeface="Courier New" panose="02070309020205020404" pitchFamily="49" charset="0"/>
                <a:buChar char="-"/>
                <a:tabLst/>
                <a:defRPr lang="en-US" sz="2100" b="0" i="0" u="none" strike="noStrike" kern="1200" cap="none" spc="0" baseline="0">
                  <a:solidFill>
                    <a:srgbClr val="000000"/>
                  </a:solidFill>
                  <a:uFillTx/>
                  <a:latin typeface="Calibri"/>
                </a:defRPr>
              </a:lvl2pPr>
              <a:lvl3pPr marL="857250" marR="0" lvl="2" indent="-171450" algn="l" defTabSz="685800" rtl="0" eaLnBrk="1" fontAlgn="auto" latinLnBrk="0" hangingPunct="1">
                <a:lnSpc>
                  <a:spcPct val="90000"/>
                </a:lnSpc>
                <a:spcBef>
                  <a:spcPts val="375"/>
                </a:spcBef>
                <a:spcAft>
                  <a:spcPts val="0"/>
                </a:spcAft>
                <a:buClrTx/>
                <a:buSzPct val="100000"/>
                <a:buFont typeface="Arial" pitchFamily="34"/>
                <a:buChar char="•"/>
                <a:tabLst/>
                <a:defRPr lang="en-US" sz="1800" b="0" i="0" u="none" strike="noStrike" kern="1200" cap="none" spc="0" baseline="0">
                  <a:solidFill>
                    <a:srgbClr val="000000"/>
                  </a:solidFill>
                  <a:uFillTx/>
                  <a:latin typeface="Calibri"/>
                </a:defRPr>
              </a:lvl3pPr>
              <a:lvl4pPr marL="856800" marR="0" lvl="3"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50">
                <a:spcBef>
                  <a:spcPts val="563"/>
                </a:spcBef>
                <a:buNone/>
                <a:defRPr/>
              </a:pPr>
              <a:r>
                <a:rPr lang="en-GB" sz="1500" dirty="0"/>
                <a:t>590 – 480</a:t>
              </a:r>
            </a:p>
          </p:txBody>
        </p:sp>
        <p:sp>
          <p:nvSpPr>
            <p:cNvPr id="13" name="Content Placeholder 2">
              <a:extLst>
                <a:ext uri="{FF2B5EF4-FFF2-40B4-BE49-F238E27FC236}">
                  <a16:creationId xmlns:a16="http://schemas.microsoft.com/office/drawing/2014/main" id="{779C7852-A3A1-46A4-8982-59499D7FF89B}"/>
                </a:ext>
              </a:extLst>
            </p:cNvPr>
            <p:cNvSpPr txBox="1">
              <a:spLocks/>
            </p:cNvSpPr>
            <p:nvPr/>
          </p:nvSpPr>
          <p:spPr>
            <a:xfrm>
              <a:off x="1330534" y="4364613"/>
              <a:ext cx="3240507" cy="345590"/>
            </a:xfrm>
            <a:prstGeom prst="rect">
              <a:avLst/>
            </a:prstGeom>
            <a:noFill/>
            <a:ln>
              <a:noFill/>
            </a:ln>
          </p:spPr>
          <p:txBody>
            <a:bodyPr vert="horz" wrap="square" lIns="68580" tIns="34290" rIns="68580" bIns="34290" anchor="t" anchorCtr="0" compatLnSpc="1">
              <a:normAutofit/>
            </a:bodyPr>
            <a:lstStyle>
              <a:lvl1pPr marL="171450" marR="0" lvl="0" indent="-171450" algn="l" defTabSz="685800" rtl="0" eaLnBrk="1" fontAlgn="auto" latinLnBrk="0" hangingPunct="1">
                <a:lnSpc>
                  <a:spcPct val="90000"/>
                </a:lnSpc>
                <a:spcBef>
                  <a:spcPts val="750"/>
                </a:spcBef>
                <a:spcAft>
                  <a:spcPts val="0"/>
                </a:spcAft>
                <a:buClrTx/>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eaLnBrk="1" fontAlgn="auto" latinLnBrk="0" hangingPunct="1">
                <a:lnSpc>
                  <a:spcPct val="90000"/>
                </a:lnSpc>
                <a:spcBef>
                  <a:spcPts val="375"/>
                </a:spcBef>
                <a:spcAft>
                  <a:spcPts val="0"/>
                </a:spcAft>
                <a:buClrTx/>
                <a:buSzPct val="100000"/>
                <a:buFont typeface="Courier New" panose="02070309020205020404" pitchFamily="49" charset="0"/>
                <a:buChar char="-"/>
                <a:tabLst/>
                <a:defRPr lang="en-US" sz="2100" b="0" i="0" u="none" strike="noStrike" kern="1200" cap="none" spc="0" baseline="0">
                  <a:solidFill>
                    <a:srgbClr val="000000"/>
                  </a:solidFill>
                  <a:uFillTx/>
                  <a:latin typeface="Calibri"/>
                </a:defRPr>
              </a:lvl2pPr>
              <a:lvl3pPr marL="857250" marR="0" lvl="2" indent="-171450" algn="l" defTabSz="685800" rtl="0" eaLnBrk="1" fontAlgn="auto" latinLnBrk="0" hangingPunct="1">
                <a:lnSpc>
                  <a:spcPct val="90000"/>
                </a:lnSpc>
                <a:spcBef>
                  <a:spcPts val="375"/>
                </a:spcBef>
                <a:spcAft>
                  <a:spcPts val="0"/>
                </a:spcAft>
                <a:buClrTx/>
                <a:buSzPct val="100000"/>
                <a:buFont typeface="Arial" pitchFamily="34"/>
                <a:buChar char="•"/>
                <a:tabLst/>
                <a:defRPr lang="en-US" sz="1800" b="0" i="0" u="none" strike="noStrike" kern="1200" cap="none" spc="0" baseline="0">
                  <a:solidFill>
                    <a:srgbClr val="000000"/>
                  </a:solidFill>
                  <a:uFillTx/>
                  <a:latin typeface="Calibri"/>
                </a:defRPr>
              </a:lvl3pPr>
              <a:lvl4pPr marL="856800" marR="0" lvl="3"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50">
                <a:spcBef>
                  <a:spcPts val="563"/>
                </a:spcBef>
                <a:buNone/>
                <a:defRPr/>
              </a:pPr>
              <a:r>
                <a:rPr lang="en-GB" sz="1500" dirty="0"/>
                <a:t>550</a:t>
              </a:r>
            </a:p>
          </p:txBody>
        </p:sp>
        <p:sp>
          <p:nvSpPr>
            <p:cNvPr id="14" name="Content Placeholder 2">
              <a:extLst>
                <a:ext uri="{FF2B5EF4-FFF2-40B4-BE49-F238E27FC236}">
                  <a16:creationId xmlns:a16="http://schemas.microsoft.com/office/drawing/2014/main" id="{E149574A-D5B3-47BD-9AA0-963252D6A296}"/>
                </a:ext>
              </a:extLst>
            </p:cNvPr>
            <p:cNvSpPr txBox="1">
              <a:spLocks/>
            </p:cNvSpPr>
            <p:nvPr/>
          </p:nvSpPr>
          <p:spPr>
            <a:xfrm>
              <a:off x="5004048" y="4028769"/>
              <a:ext cx="2161505" cy="345590"/>
            </a:xfrm>
            <a:prstGeom prst="rect">
              <a:avLst/>
            </a:prstGeom>
            <a:noFill/>
            <a:ln>
              <a:noFill/>
            </a:ln>
          </p:spPr>
          <p:txBody>
            <a:bodyPr vert="horz" wrap="square" lIns="68580" tIns="34290" rIns="68580" bIns="34290" anchor="t" anchorCtr="0" compatLnSpc="1">
              <a:normAutofit/>
            </a:bodyPr>
            <a:lstStyle>
              <a:lvl1pPr marL="171450" marR="0" lvl="0" indent="-171450" algn="l" defTabSz="685800" rtl="0" eaLnBrk="1" fontAlgn="auto" latinLnBrk="0" hangingPunct="1">
                <a:lnSpc>
                  <a:spcPct val="90000"/>
                </a:lnSpc>
                <a:spcBef>
                  <a:spcPts val="750"/>
                </a:spcBef>
                <a:spcAft>
                  <a:spcPts val="0"/>
                </a:spcAft>
                <a:buClrTx/>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eaLnBrk="1" fontAlgn="auto" latinLnBrk="0" hangingPunct="1">
                <a:lnSpc>
                  <a:spcPct val="90000"/>
                </a:lnSpc>
                <a:spcBef>
                  <a:spcPts val="375"/>
                </a:spcBef>
                <a:spcAft>
                  <a:spcPts val="0"/>
                </a:spcAft>
                <a:buClrTx/>
                <a:buSzPct val="100000"/>
                <a:buFont typeface="Courier New" panose="02070309020205020404" pitchFamily="49" charset="0"/>
                <a:buChar char="-"/>
                <a:tabLst/>
                <a:defRPr lang="en-US" sz="2100" b="0" i="0" u="none" strike="noStrike" kern="1200" cap="none" spc="0" baseline="0">
                  <a:solidFill>
                    <a:srgbClr val="000000"/>
                  </a:solidFill>
                  <a:uFillTx/>
                  <a:latin typeface="Calibri"/>
                </a:defRPr>
              </a:lvl2pPr>
              <a:lvl3pPr marL="857250" marR="0" lvl="2" indent="-171450" algn="l" defTabSz="685800" rtl="0" eaLnBrk="1" fontAlgn="auto" latinLnBrk="0" hangingPunct="1">
                <a:lnSpc>
                  <a:spcPct val="90000"/>
                </a:lnSpc>
                <a:spcBef>
                  <a:spcPts val="375"/>
                </a:spcBef>
                <a:spcAft>
                  <a:spcPts val="0"/>
                </a:spcAft>
                <a:buClrTx/>
                <a:buSzPct val="100000"/>
                <a:buFont typeface="Arial" pitchFamily="34"/>
                <a:buChar char="•"/>
                <a:tabLst/>
                <a:defRPr lang="en-US" sz="1800" b="0" i="0" u="none" strike="noStrike" kern="1200" cap="none" spc="0" baseline="0">
                  <a:solidFill>
                    <a:srgbClr val="000000"/>
                  </a:solidFill>
                  <a:uFillTx/>
                  <a:latin typeface="Calibri"/>
                </a:defRPr>
              </a:lvl3pPr>
              <a:lvl4pPr marL="856800" marR="0" lvl="3"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defRPr/>
              </a:pPr>
              <a:r>
                <a:rPr lang="en-GB" sz="1500" dirty="0"/>
                <a:t>20.0%</a:t>
              </a:r>
            </a:p>
          </p:txBody>
        </p:sp>
        <p:sp>
          <p:nvSpPr>
            <p:cNvPr id="15" name="Content Placeholder 2">
              <a:extLst>
                <a:ext uri="{FF2B5EF4-FFF2-40B4-BE49-F238E27FC236}">
                  <a16:creationId xmlns:a16="http://schemas.microsoft.com/office/drawing/2014/main" id="{2408A7AA-7816-49A3-B6B9-9B3EBDA70E44}"/>
                </a:ext>
              </a:extLst>
            </p:cNvPr>
            <p:cNvSpPr txBox="1">
              <a:spLocks/>
            </p:cNvSpPr>
            <p:nvPr/>
          </p:nvSpPr>
          <p:spPr>
            <a:xfrm>
              <a:off x="3977860" y="4085000"/>
              <a:ext cx="1134126" cy="240363"/>
            </a:xfrm>
            <a:prstGeom prst="rect">
              <a:avLst/>
            </a:prstGeom>
            <a:noFill/>
            <a:ln>
              <a:noFill/>
            </a:ln>
          </p:spPr>
          <p:txBody>
            <a:bodyPr vert="horz" wrap="square" lIns="68580" tIns="34290" rIns="68580" bIns="34290" anchor="t" anchorCtr="0" compatLnSpc="1">
              <a:normAutofit fontScale="92500" lnSpcReduction="10000"/>
            </a:bodyPr>
            <a:lstStyle>
              <a:lvl1pPr marL="171450" marR="0" lvl="0" indent="-171450" algn="l" defTabSz="685800" rtl="0" eaLnBrk="1" fontAlgn="auto" latinLnBrk="0" hangingPunct="1">
                <a:lnSpc>
                  <a:spcPct val="90000"/>
                </a:lnSpc>
                <a:spcBef>
                  <a:spcPts val="750"/>
                </a:spcBef>
                <a:spcAft>
                  <a:spcPts val="0"/>
                </a:spcAft>
                <a:buClrTx/>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eaLnBrk="1" fontAlgn="auto" latinLnBrk="0" hangingPunct="1">
                <a:lnSpc>
                  <a:spcPct val="90000"/>
                </a:lnSpc>
                <a:spcBef>
                  <a:spcPts val="375"/>
                </a:spcBef>
                <a:spcAft>
                  <a:spcPts val="0"/>
                </a:spcAft>
                <a:buClrTx/>
                <a:buSzPct val="100000"/>
                <a:buFont typeface="Courier New" panose="02070309020205020404" pitchFamily="49" charset="0"/>
                <a:buChar char="-"/>
                <a:tabLst/>
                <a:defRPr lang="en-US" sz="2100" b="0" i="0" u="none" strike="noStrike" kern="1200" cap="none" spc="0" baseline="0">
                  <a:solidFill>
                    <a:srgbClr val="000000"/>
                  </a:solidFill>
                  <a:uFillTx/>
                  <a:latin typeface="Calibri"/>
                </a:defRPr>
              </a:lvl2pPr>
              <a:lvl3pPr marL="857250" marR="0" lvl="2" indent="-171450" algn="l" defTabSz="685800" rtl="0" eaLnBrk="1" fontAlgn="auto" latinLnBrk="0" hangingPunct="1">
                <a:lnSpc>
                  <a:spcPct val="90000"/>
                </a:lnSpc>
                <a:spcBef>
                  <a:spcPts val="375"/>
                </a:spcBef>
                <a:spcAft>
                  <a:spcPts val="0"/>
                </a:spcAft>
                <a:buClrTx/>
                <a:buSzPct val="100000"/>
                <a:buFont typeface="Arial" pitchFamily="34"/>
                <a:buChar char="•"/>
                <a:tabLst/>
                <a:defRPr lang="en-US" sz="1800" b="0" i="0" u="none" strike="noStrike" kern="1200" cap="none" spc="0" baseline="0">
                  <a:solidFill>
                    <a:srgbClr val="000000"/>
                  </a:solidFill>
                  <a:uFillTx/>
                  <a:latin typeface="Calibri"/>
                </a:defRPr>
              </a:lvl3pPr>
              <a:lvl4pPr marL="856800" marR="0" lvl="3"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defRPr/>
              </a:pPr>
              <a:r>
                <a:rPr lang="en-GB" sz="1500" dirty="0"/>
                <a:t>x 100   =</a:t>
              </a:r>
            </a:p>
          </p:txBody>
        </p:sp>
        <p:cxnSp>
          <p:nvCxnSpPr>
            <p:cNvPr id="16" name="Straight Connector 15">
              <a:extLst>
                <a:ext uri="{FF2B5EF4-FFF2-40B4-BE49-F238E27FC236}">
                  <a16:creationId xmlns:a16="http://schemas.microsoft.com/office/drawing/2014/main" id="{BC836173-A7A4-4D45-B8A5-AF30C8A73E80}"/>
                </a:ext>
              </a:extLst>
            </p:cNvPr>
            <p:cNvCxnSpPr>
              <a:cxnSpLocks/>
            </p:cNvCxnSpPr>
            <p:nvPr/>
          </p:nvCxnSpPr>
          <p:spPr>
            <a:xfrm>
              <a:off x="2356721" y="4169540"/>
              <a:ext cx="1188132" cy="0"/>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F2A9A021-2112-464A-9BCF-DD23CEB34DDB}"/>
                </a:ext>
              </a:extLst>
            </p:cNvPr>
            <p:cNvSpPr txBox="1"/>
            <p:nvPr/>
          </p:nvSpPr>
          <p:spPr>
            <a:xfrm>
              <a:off x="339773" y="5393440"/>
              <a:ext cx="8443626" cy="334707"/>
            </a:xfrm>
            <a:prstGeom prst="rect">
              <a:avLst/>
            </a:prstGeom>
            <a:noFill/>
          </p:spPr>
          <p:txBody>
            <a:bodyPr wrap="square" rtlCol="0">
              <a:spAutoFit/>
            </a:bodyPr>
            <a:lstStyle/>
            <a:p>
              <a:pPr algn="ctr" defTabSz="342900">
                <a:defRPr/>
              </a:pPr>
              <a:r>
                <a:rPr lang="en-GB" sz="1575" dirty="0">
                  <a:solidFill>
                    <a:prstClr val="black"/>
                  </a:solidFill>
                  <a:latin typeface="Calibri"/>
                </a:rPr>
                <a:t>Upper limit of normal variability is </a:t>
              </a:r>
              <a:r>
                <a:rPr lang="en-GB" sz="1575" b="1" dirty="0">
                  <a:solidFill>
                    <a:prstClr val="black"/>
                  </a:solidFill>
                  <a:latin typeface="Calibri"/>
                </a:rPr>
                <a:t>20% </a:t>
              </a:r>
              <a:r>
                <a:rPr lang="en-GB" sz="1575" dirty="0">
                  <a:solidFill>
                    <a:prstClr val="black"/>
                  </a:solidFill>
                  <a:latin typeface="Calibri"/>
                </a:rPr>
                <a:t>if using 4 readings/day (may be lower for 2 readings)</a:t>
              </a:r>
              <a:endParaRPr lang="en-GB" sz="1575" baseline="30000" dirty="0">
                <a:solidFill>
                  <a:prstClr val="black"/>
                </a:solidFill>
                <a:latin typeface="Calibri"/>
              </a:endParaRPr>
            </a:p>
          </p:txBody>
        </p:sp>
      </p:grpSp>
    </p:spTree>
    <p:extLst>
      <p:ext uri="{BB962C8B-B14F-4D97-AF65-F5344CB8AC3E}">
        <p14:creationId xmlns:p14="http://schemas.microsoft.com/office/powerpoint/2010/main" val="183170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7ECC-A60E-419E-9783-C144D69588D3}"/>
              </a:ext>
            </a:extLst>
          </p:cNvPr>
          <p:cNvSpPr>
            <a:spLocks noGrp="1"/>
          </p:cNvSpPr>
          <p:nvPr>
            <p:ph type="title"/>
          </p:nvPr>
        </p:nvSpPr>
        <p:spPr>
          <a:xfrm>
            <a:off x="395536" y="1628800"/>
            <a:ext cx="2832398" cy="3130115"/>
          </a:xfrm>
        </p:spPr>
        <p:txBody>
          <a:bodyPr vert="horz" lIns="68580" tIns="34290" rIns="68580" bIns="34290" rtlCol="0" anchor="ctr">
            <a:normAutofit/>
          </a:bodyPr>
          <a:lstStyle/>
          <a:p>
            <a:pPr algn="ctr">
              <a:lnSpc>
                <a:spcPct val="83000"/>
              </a:lnSpc>
            </a:pPr>
            <a:r>
              <a:rPr lang="en-US" sz="3600" cap="all" spc="-75" dirty="0">
                <a:solidFill>
                  <a:schemeClr val="tx1"/>
                </a:solidFill>
                <a:latin typeface="+mn-lt"/>
              </a:rPr>
              <a:t>IT IS ASTHMA!</a:t>
            </a:r>
          </a:p>
        </p:txBody>
      </p:sp>
      <p:pic>
        <p:nvPicPr>
          <p:cNvPr id="4" name="Picture 3">
            <a:extLst>
              <a:ext uri="{FF2B5EF4-FFF2-40B4-BE49-F238E27FC236}">
                <a16:creationId xmlns:a16="http://schemas.microsoft.com/office/drawing/2014/main" id="{6C1FDCDE-CB44-4F1F-AF51-D4BCD14713D1}"/>
              </a:ext>
            </a:extLst>
          </p:cNvPr>
          <p:cNvPicPr>
            <a:picLocks noChangeAspect="1"/>
          </p:cNvPicPr>
          <p:nvPr/>
        </p:nvPicPr>
        <p:blipFill>
          <a:blip r:embed="rId2"/>
          <a:stretch>
            <a:fillRect/>
          </a:stretch>
        </p:blipFill>
        <p:spPr>
          <a:xfrm>
            <a:off x="4331030" y="1341080"/>
            <a:ext cx="4009473" cy="4173497"/>
          </a:xfrm>
          <a:prstGeom prst="rect">
            <a:avLst/>
          </a:prstGeom>
          <a:solidFill>
            <a:srgbClr val="000000">
              <a:shade val="95000"/>
            </a:srgbClr>
          </a:solidFill>
          <a:ln w="444500" cap="sq">
            <a:solidFill>
              <a:schemeClr val="bg2">
                <a:lumMod val="50000"/>
              </a:schemeClr>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11901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60664" y="1988840"/>
            <a:ext cx="8826186" cy="2999214"/>
          </a:xfrm>
        </p:spPr>
        <p:txBody>
          <a:bodyPr>
            <a:normAutofit fontScale="92500" lnSpcReduction="10000"/>
          </a:bodyPr>
          <a:lstStyle/>
          <a:p>
            <a:pPr marL="0" indent="0">
              <a:buNone/>
            </a:pPr>
            <a:r>
              <a:rPr lang="en-GB" sz="2400" b="1" dirty="0">
                <a:solidFill>
                  <a:schemeClr val="accent1">
                    <a:lumMod val="75000"/>
                  </a:schemeClr>
                </a:solidFill>
              </a:rPr>
              <a:t>S</a:t>
            </a:r>
            <a:r>
              <a:rPr lang="en-GB" sz="2400" dirty="0"/>
              <a:t>moking				</a:t>
            </a:r>
            <a:r>
              <a:rPr lang="en-GB" sz="1500" dirty="0"/>
              <a:t>Ask every patient, every time – don’t assume their status</a:t>
            </a:r>
            <a:endParaRPr lang="en-GB" sz="2400" dirty="0"/>
          </a:p>
          <a:p>
            <a:pPr marL="0" indent="0">
              <a:buNone/>
            </a:pPr>
            <a:r>
              <a:rPr lang="en-GB" sz="2400" b="1" dirty="0">
                <a:solidFill>
                  <a:schemeClr val="accent1">
                    <a:lumMod val="75000"/>
                  </a:schemeClr>
                </a:solidFill>
              </a:rPr>
              <a:t>I</a:t>
            </a:r>
            <a:r>
              <a:rPr lang="en-GB" sz="2400" dirty="0"/>
              <a:t>nhaler technique		</a:t>
            </a:r>
            <a:r>
              <a:rPr lang="en-GB" sz="1500" dirty="0"/>
              <a:t>Major cause of poor control</a:t>
            </a:r>
            <a:endParaRPr lang="en-GB" sz="2400" dirty="0"/>
          </a:p>
          <a:p>
            <a:pPr marL="0" indent="0">
              <a:buNone/>
            </a:pPr>
            <a:r>
              <a:rPr lang="en-GB" sz="2400" b="1" dirty="0">
                <a:solidFill>
                  <a:schemeClr val="accent1">
                    <a:lumMod val="75000"/>
                  </a:schemeClr>
                </a:solidFill>
              </a:rPr>
              <a:t>M</a:t>
            </a:r>
            <a:r>
              <a:rPr lang="en-GB" sz="2400" dirty="0"/>
              <a:t>onitoring			</a:t>
            </a:r>
            <a:r>
              <a:rPr lang="en-GB" sz="1500" dirty="0"/>
              <a:t>E.g. Royal College of Physicians’ ‘3 questions’</a:t>
            </a:r>
            <a:endParaRPr lang="en-GB" sz="2100" dirty="0"/>
          </a:p>
          <a:p>
            <a:pPr marL="0" indent="0">
              <a:buNone/>
            </a:pPr>
            <a:r>
              <a:rPr lang="en-GB" sz="2400" b="1" dirty="0">
                <a:solidFill>
                  <a:schemeClr val="accent1">
                    <a:lumMod val="75000"/>
                  </a:schemeClr>
                </a:solidFill>
              </a:rPr>
              <a:t>P</a:t>
            </a:r>
            <a:r>
              <a:rPr lang="en-GB" sz="2400" dirty="0"/>
              <a:t>harmacotherapy		</a:t>
            </a:r>
            <a:r>
              <a:rPr lang="en-GB" sz="1500" dirty="0"/>
              <a:t>Review current prescriptions; consider stepping up or down</a:t>
            </a:r>
            <a:endParaRPr lang="en-GB" sz="2400" dirty="0"/>
          </a:p>
          <a:p>
            <a:pPr marL="0" indent="0">
              <a:buNone/>
            </a:pPr>
            <a:r>
              <a:rPr lang="en-GB" sz="2400" b="1" dirty="0">
                <a:solidFill>
                  <a:schemeClr val="accent1">
                    <a:lumMod val="75000"/>
                  </a:schemeClr>
                </a:solidFill>
              </a:rPr>
              <a:t>L</a:t>
            </a:r>
            <a:r>
              <a:rPr lang="en-GB" sz="2400" dirty="0"/>
              <a:t>ifestyle				</a:t>
            </a:r>
            <a:r>
              <a:rPr lang="en-GB" sz="1500" dirty="0"/>
              <a:t>Exercise, diet, alcohol – but also vaccines and comorbidities</a:t>
            </a:r>
            <a:endParaRPr lang="en-GB" sz="2400" dirty="0"/>
          </a:p>
          <a:p>
            <a:pPr marL="0" indent="0">
              <a:buNone/>
            </a:pPr>
            <a:r>
              <a:rPr lang="en-GB" sz="2400" b="1" dirty="0">
                <a:solidFill>
                  <a:schemeClr val="accent1">
                    <a:lumMod val="75000"/>
                  </a:schemeClr>
                </a:solidFill>
              </a:rPr>
              <a:t>E</a:t>
            </a:r>
            <a:r>
              <a:rPr lang="en-GB" sz="2400" dirty="0"/>
              <a:t>ducation				</a:t>
            </a:r>
            <a:r>
              <a:rPr lang="en-GB" sz="1500" dirty="0"/>
              <a:t>K</a:t>
            </a:r>
            <a:r>
              <a:rPr lang="en-GB" sz="1575" dirty="0"/>
              <a:t>nowledge, </a:t>
            </a:r>
            <a:r>
              <a:rPr lang="en-GB" sz="1500" dirty="0"/>
              <a:t>medication, self-monitoring, emergency plan</a:t>
            </a:r>
            <a:endParaRPr lang="en-GB" sz="2400" dirty="0"/>
          </a:p>
          <a:p>
            <a:pPr marL="0" indent="0">
              <a:buNone/>
            </a:pPr>
            <a:r>
              <a:rPr lang="en-GB" sz="2400" b="1" dirty="0">
                <a:solidFill>
                  <a:schemeClr val="accent1">
                    <a:lumMod val="75000"/>
                  </a:schemeClr>
                </a:solidFill>
              </a:rPr>
              <a:t>S</a:t>
            </a:r>
            <a:r>
              <a:rPr lang="en-GB" sz="2400" dirty="0"/>
              <a:t>upport				</a:t>
            </a:r>
            <a:r>
              <a:rPr lang="en-GB" sz="1500" dirty="0"/>
              <a:t>Don’t forget the parents</a:t>
            </a:r>
            <a:endParaRPr lang="en-GB" sz="2100" dirty="0"/>
          </a:p>
        </p:txBody>
      </p:sp>
      <p:sp>
        <p:nvSpPr>
          <p:cNvPr id="4" name="TextBox 3"/>
          <p:cNvSpPr txBox="1"/>
          <p:nvPr/>
        </p:nvSpPr>
        <p:spPr>
          <a:xfrm>
            <a:off x="5004048" y="6309320"/>
            <a:ext cx="4301728" cy="283780"/>
          </a:xfrm>
          <a:prstGeom prst="rect">
            <a:avLst/>
          </a:prstGeom>
        </p:spPr>
        <p:txBody>
          <a:bodyPr wrap="square" bIns="0" anchor="ctr">
            <a:noAutofit/>
          </a:bodyPr>
          <a:lstStyle>
            <a:defPPr>
              <a:defRPr lang="en-US"/>
            </a:defPPr>
            <a:lvl1pPr marL="442913">
              <a:spcBef>
                <a:spcPct val="50000"/>
              </a:spcBef>
              <a:defRPr sz="1000"/>
            </a:lvl1pPr>
          </a:lstStyle>
          <a:p>
            <a:pPr marL="0" marR="0" lvl="0" indent="0" algn="l" defTabSz="684610" rtl="0" eaLnBrk="1" fontAlgn="base" latinLnBrk="0" hangingPunct="1">
              <a:lnSpc>
                <a:spcPct val="100000"/>
              </a:lnSpc>
              <a:spcBef>
                <a:spcPct val="50000"/>
              </a:spcBef>
              <a:spcAft>
                <a:spcPct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Arial" charset="0"/>
                <a:ea typeface="+mn-ea"/>
                <a:cs typeface="Arial" charset="0"/>
              </a:rPr>
              <a:t>SIMPLE Framework originally proposed by Anna Murphy, Consultant Respiratory Pharmacist.</a:t>
            </a:r>
            <a:br>
              <a:rPr kumimoji="0" lang="en-GB" sz="75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sz="750" b="0" i="0" u="none" strike="noStrike" kern="1200" cap="none" spc="0" normalizeH="0" baseline="0" noProof="0" dirty="0">
                <a:ln>
                  <a:noFill/>
                </a:ln>
                <a:solidFill>
                  <a:prstClr val="black"/>
                </a:solidFill>
                <a:effectLst/>
                <a:uLnTx/>
                <a:uFillTx/>
                <a:latin typeface="Arial" charset="0"/>
                <a:ea typeface="+mn-ea"/>
                <a:cs typeface="Arial" charset="0"/>
              </a:rPr>
              <a:t>Ryan D, et al. </a:t>
            </a:r>
            <a:r>
              <a:rPr kumimoji="0" lang="en-GB" sz="750" b="0" i="1" u="none" strike="noStrike" kern="1200" cap="none" spc="0" normalizeH="0" baseline="0" noProof="0" dirty="0">
                <a:ln>
                  <a:noFill/>
                </a:ln>
                <a:solidFill>
                  <a:prstClr val="black"/>
                </a:solidFill>
                <a:effectLst/>
                <a:uLnTx/>
                <a:uFillTx/>
                <a:latin typeface="Arial" charset="0"/>
                <a:ea typeface="+mn-ea"/>
                <a:cs typeface="Arial" charset="0"/>
              </a:rPr>
              <a:t>Prim Care Resp J</a:t>
            </a:r>
            <a:r>
              <a:rPr kumimoji="0" lang="en-GB" sz="750" b="0" i="0" u="none" strike="noStrike" kern="1200" cap="none" spc="0" normalizeH="0" baseline="0" noProof="0" dirty="0">
                <a:ln>
                  <a:noFill/>
                </a:ln>
                <a:solidFill>
                  <a:prstClr val="black"/>
                </a:solidFill>
                <a:effectLst/>
                <a:uLnTx/>
                <a:uFillTx/>
                <a:latin typeface="Arial" charset="0"/>
                <a:ea typeface="+mn-ea"/>
                <a:cs typeface="Arial" charset="0"/>
              </a:rPr>
              <a:t>. 2013; 22:365–73.</a:t>
            </a:r>
          </a:p>
        </p:txBody>
      </p:sp>
      <p:sp>
        <p:nvSpPr>
          <p:cNvPr id="6" name="Title 1">
            <a:extLst>
              <a:ext uri="{FF2B5EF4-FFF2-40B4-BE49-F238E27FC236}">
                <a16:creationId xmlns:a16="http://schemas.microsoft.com/office/drawing/2014/main" id="{88C83B67-BEA7-46DB-B15D-13AEC952A81C}"/>
              </a:ext>
            </a:extLst>
          </p:cNvPr>
          <p:cNvSpPr txBox="1">
            <a:spLocks/>
          </p:cNvSpPr>
          <p:nvPr/>
        </p:nvSpPr>
        <p:spPr>
          <a:xfrm>
            <a:off x="250826" y="188915"/>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ysClr val="window" lastClr="FFFFFF"/>
                </a:solidFill>
                <a:effectLst/>
                <a:uLnTx/>
                <a:uFillTx/>
                <a:latin typeface="Arial Black"/>
                <a:ea typeface="+mj-ea"/>
                <a:cs typeface="+mj-cs"/>
              </a:rPr>
              <a:t>Perform a structured review</a:t>
            </a:r>
          </a:p>
        </p:txBody>
      </p:sp>
    </p:spTree>
    <p:extLst>
      <p:ext uri="{BB962C8B-B14F-4D97-AF65-F5344CB8AC3E}">
        <p14:creationId xmlns:p14="http://schemas.microsoft.com/office/powerpoint/2010/main" val="35357215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D34528-D45D-4BB3-B3ED-9DBD29C32BBC}"/>
              </a:ext>
            </a:extLst>
          </p:cNvPr>
          <p:cNvSpPr>
            <a:spLocks noGrp="1"/>
          </p:cNvSpPr>
          <p:nvPr>
            <p:ph type="body" sz="quarter" idx="12"/>
          </p:nvPr>
        </p:nvSpPr>
        <p:spPr>
          <a:xfrm>
            <a:off x="239613" y="1388798"/>
            <a:ext cx="8642350" cy="432047"/>
          </a:xfrm>
        </p:spPr>
        <p:txBody>
          <a:bodyPr>
            <a:normAutofit/>
          </a:bodyPr>
          <a:lstStyle/>
          <a:p>
            <a:pPr>
              <a:spcAft>
                <a:spcPts val="0"/>
              </a:spcAft>
              <a:defRPr/>
            </a:pPr>
            <a:r>
              <a:rPr lang="en-GB" b="1" dirty="0">
                <a:solidFill>
                  <a:schemeClr val="accent6">
                    <a:lumMod val="75000"/>
                  </a:schemeClr>
                </a:solidFill>
                <a:sym typeface="Calibri"/>
              </a:rPr>
              <a:t>Focusing on these three situations:</a:t>
            </a:r>
          </a:p>
        </p:txBody>
      </p:sp>
      <p:sp>
        <p:nvSpPr>
          <p:cNvPr id="6" name="Rectangle 5">
            <a:extLst>
              <a:ext uri="{FF2B5EF4-FFF2-40B4-BE49-F238E27FC236}">
                <a16:creationId xmlns:a16="http://schemas.microsoft.com/office/drawing/2014/main" id="{D5839E86-C4C7-4660-A0A5-889296D91043}"/>
              </a:ext>
            </a:extLst>
          </p:cNvPr>
          <p:cNvSpPr/>
          <p:nvPr/>
        </p:nvSpPr>
        <p:spPr>
          <a:xfrm>
            <a:off x="2555776" y="2601823"/>
            <a:ext cx="4010025" cy="744434"/>
          </a:xfrm>
          <a:prstGeom prst="rect">
            <a:avLst/>
          </a:prstGeom>
          <a:solidFill>
            <a:schemeClr val="bg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spcFirstLastPara="1" lIns="25717" tIns="25717" rIns="25717" bIns="25717" spcCol="38100" anchor="ctr">
            <a:spAutoFit/>
          </a:bodyPr>
          <a:lstStyle/>
          <a:p>
            <a:pPr algn="ctr" defTabSz="257175">
              <a:defRPr/>
            </a:pPr>
            <a:r>
              <a:rPr lang="en-GB" sz="4500" b="1" dirty="0">
                <a:solidFill>
                  <a:srgbClr val="FFFFFF"/>
                </a:solidFill>
                <a:latin typeface="Calibri"/>
                <a:ea typeface="+mj-ea"/>
                <a:cs typeface="Calibri"/>
                <a:sym typeface="Calibri"/>
              </a:rPr>
              <a:t>Teenagers</a:t>
            </a:r>
          </a:p>
        </p:txBody>
      </p:sp>
      <p:sp>
        <p:nvSpPr>
          <p:cNvPr id="7" name="Rectangle 6">
            <a:extLst>
              <a:ext uri="{FF2B5EF4-FFF2-40B4-BE49-F238E27FC236}">
                <a16:creationId xmlns:a16="http://schemas.microsoft.com/office/drawing/2014/main" id="{F5BB6D0A-E4B9-4604-81CE-A61D9B21099C}"/>
              </a:ext>
            </a:extLst>
          </p:cNvPr>
          <p:cNvSpPr/>
          <p:nvPr/>
        </p:nvSpPr>
        <p:spPr>
          <a:xfrm>
            <a:off x="1350168" y="4430840"/>
            <a:ext cx="1984772" cy="328935"/>
          </a:xfrm>
          <a:prstGeom prst="rect">
            <a:avLst/>
          </a:prstGeom>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spcFirstLastPara="1" lIns="25717" tIns="25717" rIns="25717" bIns="25717" spcCol="38100" anchor="ctr">
            <a:spAutoFit/>
          </a:bodyPr>
          <a:lstStyle/>
          <a:p>
            <a:pPr algn="ctr" defTabSz="257175">
              <a:defRPr/>
            </a:pPr>
            <a:r>
              <a:rPr lang="en-GB" dirty="0">
                <a:solidFill>
                  <a:srgbClr val="000000"/>
                </a:solidFill>
                <a:latin typeface="Calibri"/>
                <a:ea typeface="+mj-ea"/>
                <a:cs typeface="Calibri"/>
                <a:sym typeface="Calibri"/>
              </a:rPr>
              <a:t>Portability</a:t>
            </a:r>
          </a:p>
        </p:txBody>
      </p:sp>
      <p:sp>
        <p:nvSpPr>
          <p:cNvPr id="8" name="Rectangle 7">
            <a:extLst>
              <a:ext uri="{FF2B5EF4-FFF2-40B4-BE49-F238E27FC236}">
                <a16:creationId xmlns:a16="http://schemas.microsoft.com/office/drawing/2014/main" id="{C808C428-C13E-4171-ADBA-FC1DC1C2B812}"/>
              </a:ext>
            </a:extLst>
          </p:cNvPr>
          <p:cNvSpPr/>
          <p:nvPr/>
        </p:nvSpPr>
        <p:spPr>
          <a:xfrm>
            <a:off x="3580211" y="4175570"/>
            <a:ext cx="1983581" cy="605934"/>
          </a:xfrm>
          <a:prstGeom prst="rect">
            <a:avLst/>
          </a:prstGeom>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spcFirstLastPara="1" lIns="25717" tIns="25717" rIns="25717" bIns="25717" spcCol="38100" anchor="ctr">
            <a:spAutoFit/>
          </a:bodyPr>
          <a:lstStyle/>
          <a:p>
            <a:pPr algn="ctr" defTabSz="257175">
              <a:defRPr/>
            </a:pPr>
            <a:r>
              <a:rPr lang="en-GB" dirty="0">
                <a:solidFill>
                  <a:srgbClr val="000000"/>
                </a:solidFill>
                <a:latin typeface="Calibri"/>
                <a:ea typeface="+mj-ea"/>
                <a:cs typeface="Calibri"/>
                <a:sym typeface="Calibri"/>
              </a:rPr>
              <a:t>Shape of certain inhaler types</a:t>
            </a:r>
            <a:r>
              <a:rPr lang="en-GB" baseline="30000" dirty="0">
                <a:solidFill>
                  <a:srgbClr val="000000"/>
                </a:solidFill>
                <a:latin typeface="Calibri"/>
                <a:ea typeface="+mj-ea"/>
                <a:cs typeface="Calibri"/>
                <a:sym typeface="Calibri"/>
              </a:rPr>
              <a:t>1</a:t>
            </a:r>
          </a:p>
        </p:txBody>
      </p:sp>
      <p:sp>
        <p:nvSpPr>
          <p:cNvPr id="9" name="Rectangle 8">
            <a:extLst>
              <a:ext uri="{FF2B5EF4-FFF2-40B4-BE49-F238E27FC236}">
                <a16:creationId xmlns:a16="http://schemas.microsoft.com/office/drawing/2014/main" id="{8E32F212-3B81-4A92-B48D-700D25901FA9}"/>
              </a:ext>
            </a:extLst>
          </p:cNvPr>
          <p:cNvSpPr/>
          <p:nvPr/>
        </p:nvSpPr>
        <p:spPr>
          <a:xfrm>
            <a:off x="5809060" y="4175570"/>
            <a:ext cx="1984772" cy="605934"/>
          </a:xfrm>
          <a:prstGeom prst="rect">
            <a:avLst/>
          </a:prstGeom>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spcFirstLastPara="1" lIns="25717" tIns="25717" rIns="25717" bIns="25717" spcCol="38100" anchor="ctr">
            <a:spAutoFit/>
          </a:bodyPr>
          <a:lstStyle/>
          <a:p>
            <a:pPr algn="ctr" defTabSz="257175">
              <a:defRPr/>
            </a:pPr>
            <a:r>
              <a:rPr lang="en-GB" dirty="0">
                <a:solidFill>
                  <a:srgbClr val="000000"/>
                </a:solidFill>
                <a:latin typeface="Calibri"/>
                <a:ea typeface="+mj-ea"/>
                <a:cs typeface="Calibri"/>
                <a:sym typeface="Calibri"/>
              </a:rPr>
              <a:t>Personal or peer preference</a:t>
            </a:r>
            <a:r>
              <a:rPr lang="en-GB" baseline="30000" dirty="0">
                <a:solidFill>
                  <a:srgbClr val="000000"/>
                </a:solidFill>
                <a:latin typeface="Calibri"/>
                <a:ea typeface="+mj-ea"/>
                <a:cs typeface="Calibri"/>
                <a:sym typeface="Calibri"/>
              </a:rPr>
              <a:t>1</a:t>
            </a:r>
          </a:p>
        </p:txBody>
      </p:sp>
      <p:sp>
        <p:nvSpPr>
          <p:cNvPr id="10" name="TextBox 9">
            <a:extLst>
              <a:ext uri="{FF2B5EF4-FFF2-40B4-BE49-F238E27FC236}">
                <a16:creationId xmlns:a16="http://schemas.microsoft.com/office/drawing/2014/main" id="{E7BDF920-EE31-480C-A540-1E6C33710733}"/>
              </a:ext>
            </a:extLst>
          </p:cNvPr>
          <p:cNvSpPr txBox="1"/>
          <p:nvPr/>
        </p:nvSpPr>
        <p:spPr>
          <a:xfrm>
            <a:off x="6948264" y="6341285"/>
            <a:ext cx="1818315" cy="228449"/>
          </a:xfrm>
          <a:prstGeom prst="rect">
            <a:avLst/>
          </a:prstGeom>
          <a:noFill/>
        </p:spPr>
        <p:txBody>
          <a:bodyPr/>
          <a:lstStyle/>
          <a:p>
            <a:pPr defTabSz="257175">
              <a:defRPr/>
            </a:pPr>
            <a:r>
              <a:rPr lang="en-GB" sz="563" dirty="0">
                <a:solidFill>
                  <a:srgbClr val="000000"/>
                </a:solidFill>
                <a:latin typeface="Calibri"/>
                <a:cs typeface="Helvetica"/>
              </a:rPr>
              <a:t>1. De Simoni A, et al. BMJ Open. 2017; 7:e015245.</a:t>
            </a:r>
          </a:p>
        </p:txBody>
      </p:sp>
      <p:cxnSp>
        <p:nvCxnSpPr>
          <p:cNvPr id="3" name="Straight Connector 2">
            <a:extLst>
              <a:ext uri="{FF2B5EF4-FFF2-40B4-BE49-F238E27FC236}">
                <a16:creationId xmlns:a16="http://schemas.microsoft.com/office/drawing/2014/main" id="{5EA2EC5B-34FA-4196-8C3D-5391560A48C7}"/>
              </a:ext>
            </a:extLst>
          </p:cNvPr>
          <p:cNvCxnSpPr>
            <a:cxnSpLocks/>
            <a:stCxn id="6" idx="2"/>
            <a:endCxn id="7" idx="0"/>
          </p:cNvCxnSpPr>
          <p:nvPr/>
        </p:nvCxnSpPr>
        <p:spPr>
          <a:xfrm flipH="1">
            <a:off x="2342554" y="3346257"/>
            <a:ext cx="2218235" cy="1084583"/>
          </a:xfrm>
          <a:prstGeom prst="line">
            <a:avLst/>
          </a:prstGeom>
          <a:ln>
            <a:solidFill>
              <a:schemeClr val="bg2">
                <a:lumMod val="50000"/>
              </a:schemeClr>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F52F6F78-E860-4D0B-9922-3326755E63FB}"/>
              </a:ext>
            </a:extLst>
          </p:cNvPr>
          <p:cNvCxnSpPr>
            <a:cxnSpLocks/>
            <a:stCxn id="6" idx="2"/>
            <a:endCxn id="8" idx="0"/>
          </p:cNvCxnSpPr>
          <p:nvPr/>
        </p:nvCxnSpPr>
        <p:spPr>
          <a:xfrm>
            <a:off x="4560789" y="3346257"/>
            <a:ext cx="11213" cy="829313"/>
          </a:xfrm>
          <a:prstGeom prst="line">
            <a:avLst/>
          </a:prstGeom>
          <a:ln>
            <a:solidFill>
              <a:schemeClr val="bg2">
                <a:lumMod val="50000"/>
              </a:schemeClr>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C70D91F5-18DC-448F-A433-02F442B9F1D1}"/>
              </a:ext>
            </a:extLst>
          </p:cNvPr>
          <p:cNvCxnSpPr>
            <a:cxnSpLocks/>
            <a:stCxn id="6" idx="2"/>
            <a:endCxn id="9" idx="0"/>
          </p:cNvCxnSpPr>
          <p:nvPr/>
        </p:nvCxnSpPr>
        <p:spPr>
          <a:xfrm>
            <a:off x="4560789" y="3346257"/>
            <a:ext cx="2240657" cy="829313"/>
          </a:xfrm>
          <a:prstGeom prst="line">
            <a:avLst/>
          </a:prstGeom>
          <a:ln>
            <a:solidFill>
              <a:schemeClr val="bg2">
                <a:lumMod val="50000"/>
              </a:schemeClr>
            </a:solidFill>
          </a:ln>
        </p:spPr>
        <p:style>
          <a:lnRef idx="2">
            <a:schemeClr val="accent2"/>
          </a:lnRef>
          <a:fillRef idx="0">
            <a:schemeClr val="accent2"/>
          </a:fillRef>
          <a:effectRef idx="1">
            <a:schemeClr val="accent2"/>
          </a:effectRef>
          <a:fontRef idx="minor">
            <a:schemeClr val="tx1"/>
          </a:fontRef>
        </p:style>
      </p:cxnSp>
      <p:sp>
        <p:nvSpPr>
          <p:cNvPr id="19" name="Title 1">
            <a:extLst>
              <a:ext uri="{FF2B5EF4-FFF2-40B4-BE49-F238E27FC236}">
                <a16:creationId xmlns:a16="http://schemas.microsoft.com/office/drawing/2014/main" id="{73EEABDF-E328-4DA3-8B14-331AF37A4E3E}"/>
              </a:ext>
            </a:extLst>
          </p:cNvPr>
          <p:cNvSpPr txBox="1">
            <a:spLocks/>
          </p:cNvSpPr>
          <p:nvPr/>
        </p:nvSpPr>
        <p:spPr>
          <a:xfrm>
            <a:off x="403226" y="341315"/>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ysClr val="window" lastClr="FFFFFF"/>
                </a:solidFill>
                <a:effectLst/>
                <a:uLnTx/>
                <a:uFillTx/>
                <a:latin typeface="Arial Black"/>
                <a:ea typeface="+mj-ea"/>
                <a:cs typeface="+mj-cs"/>
              </a:rPr>
              <a:t>Teenage compliance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Image result for icon inhaler">
            <a:extLst>
              <a:ext uri="{FF2B5EF4-FFF2-40B4-BE49-F238E27FC236}">
                <a16:creationId xmlns:a16="http://schemas.microsoft.com/office/drawing/2014/main" id="{84D5870A-5ED6-4A4E-9BDE-B612066C0D1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296882" y="1315845"/>
            <a:ext cx="2249424" cy="22494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icon video">
            <a:extLst>
              <a:ext uri="{FF2B5EF4-FFF2-40B4-BE49-F238E27FC236}">
                <a16:creationId xmlns:a16="http://schemas.microsoft.com/office/drawing/2014/main" id="{E3C45135-FF1F-8741-B8F6-E7F7AEB47848}"/>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2985210" y="1154683"/>
            <a:ext cx="1609949" cy="16099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icon pharmacist">
            <a:extLst>
              <a:ext uri="{FF2B5EF4-FFF2-40B4-BE49-F238E27FC236}">
                <a16:creationId xmlns:a16="http://schemas.microsoft.com/office/drawing/2014/main" id="{A7BD5C17-8454-8644-AF40-E35E4D1C187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2894780" y="3524193"/>
            <a:ext cx="1790809" cy="1790809"/>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21">
            <a:extLst>
              <a:ext uri="{FF2B5EF4-FFF2-40B4-BE49-F238E27FC236}">
                <a16:creationId xmlns:a16="http://schemas.microsoft.com/office/drawing/2014/main" id="{7DDFCA94-684A-8945-8177-DBA6C1CD23B6}"/>
              </a:ext>
            </a:extLst>
          </p:cNvPr>
          <p:cNvSpPr>
            <a:spLocks noGrp="1"/>
          </p:cNvSpPr>
          <p:nvPr>
            <p:ph type="title"/>
          </p:nvPr>
        </p:nvSpPr>
        <p:spPr>
          <a:xfrm>
            <a:off x="5232400" y="1339196"/>
            <a:ext cx="3420353" cy="1028700"/>
          </a:xfrm>
        </p:spPr>
        <p:txBody>
          <a:bodyPr vert="horz" lIns="68580" tIns="34290" rIns="68580" bIns="34290" rtlCol="0" anchor="ctr">
            <a:normAutofit fontScale="90000"/>
          </a:bodyPr>
          <a:lstStyle/>
          <a:p>
            <a:r>
              <a:rPr lang="en-US" sz="2325" dirty="0">
                <a:solidFill>
                  <a:schemeClr val="tx1">
                    <a:lumMod val="85000"/>
                    <a:lumOff val="15000"/>
                  </a:schemeClr>
                </a:solidFill>
              </a:rPr>
              <a:t>Maintaining technique between reviews: what helps?</a:t>
            </a:r>
          </a:p>
        </p:txBody>
      </p:sp>
      <p:sp>
        <p:nvSpPr>
          <p:cNvPr id="16" name="Content Placeholder 2">
            <a:extLst>
              <a:ext uri="{FF2B5EF4-FFF2-40B4-BE49-F238E27FC236}">
                <a16:creationId xmlns:a16="http://schemas.microsoft.com/office/drawing/2014/main" id="{8313874C-4606-7544-97B6-A54B8C1ABE2A}"/>
              </a:ext>
            </a:extLst>
          </p:cNvPr>
          <p:cNvSpPr txBox="1">
            <a:spLocks/>
          </p:cNvSpPr>
          <p:nvPr/>
        </p:nvSpPr>
        <p:spPr>
          <a:xfrm>
            <a:off x="5240143" y="2568664"/>
            <a:ext cx="3420353" cy="3162590"/>
          </a:xfrm>
          <a:prstGeom prst="rect">
            <a:avLst/>
          </a:prstGeom>
          <a:extLst>
            <a:ext uri="{C572A759-6A51-4108-AA02-DFA0A04FC94B}">
              <ma14:wrappingTextBoxFlag xmlns:ma14="http://schemas.microsoft.com/office/mac/drawingml/2011/main" xmlns="" val="1"/>
            </a:ext>
          </a:extLst>
        </p:spPr>
        <p:txBody>
          <a:bodyPr vert="horz" lIns="68580" tIns="34290" rIns="68580" bIns="34290" rtlCol="0">
            <a:normAutofit lnSpcReduction="10000"/>
          </a:bodyPr>
          <a:lstStyle>
            <a:lvl1pPr marL="171450" marR="0" indent="-171450" algn="l" defTabSz="685800" rtl="0" latinLnBrk="0">
              <a:lnSpc>
                <a:spcPct val="90000"/>
              </a:lnSpc>
              <a:spcBef>
                <a:spcPts val="700"/>
              </a:spcBef>
              <a:spcAft>
                <a:spcPts val="0"/>
              </a:spcAft>
              <a:buClr>
                <a:srgbClr val="006993"/>
              </a:buClr>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1pPr>
            <a:lvl2pPr marL="514350" marR="0" indent="-171450" algn="l" defTabSz="685800" rtl="0" latinLnBrk="0">
              <a:lnSpc>
                <a:spcPct val="90000"/>
              </a:lnSpc>
              <a:spcBef>
                <a:spcPts val="700"/>
              </a:spcBef>
              <a:spcAft>
                <a:spcPts val="0"/>
              </a:spcAft>
              <a:buClr>
                <a:srgbClr val="006993"/>
              </a:buClr>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2pPr>
            <a:lvl3pPr marL="885825" marR="0" indent="-200025" algn="l" defTabSz="685800" rtl="0" latinLnBrk="0">
              <a:lnSpc>
                <a:spcPct val="90000"/>
              </a:lnSpc>
              <a:spcBef>
                <a:spcPts val="700"/>
              </a:spcBef>
              <a:spcAft>
                <a:spcPts val="0"/>
              </a:spcAft>
              <a:buClr>
                <a:srgbClr val="006993"/>
              </a:buClr>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3pPr>
            <a:lvl4pPr marL="1305657" marR="0" indent="-276957" algn="l" defTabSz="685800" rtl="0" latinLnBrk="0">
              <a:lnSpc>
                <a:spcPct val="90000"/>
              </a:lnSpc>
              <a:spcBef>
                <a:spcPts val="700"/>
              </a:spcBef>
              <a:spcAft>
                <a:spcPts val="0"/>
              </a:spcAft>
              <a:buClr>
                <a:srgbClr val="006993"/>
              </a:buClr>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4pPr>
            <a:lvl5pPr marL="1648557" marR="0" indent="-276957" algn="l" defTabSz="685800" rtl="0" latinLnBrk="0">
              <a:lnSpc>
                <a:spcPct val="90000"/>
              </a:lnSpc>
              <a:spcBef>
                <a:spcPts val="700"/>
              </a:spcBef>
              <a:spcAft>
                <a:spcPts val="0"/>
              </a:spcAft>
              <a:buClr>
                <a:srgbClr val="006993"/>
              </a:buClr>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a:lstStyle>
          <a:p>
            <a:pPr marL="0" indent="-137160">
              <a:lnSpc>
                <a:spcPct val="150000"/>
              </a:lnSpc>
              <a:spcBef>
                <a:spcPts val="0"/>
              </a:spcBef>
              <a:buClr>
                <a:prstClr val="black">
                  <a:lumMod val="85000"/>
                  <a:lumOff val="15000"/>
                </a:prstClr>
              </a:buClr>
              <a:buFont typeface="Garamond" pitchFamily="18" charset="0"/>
              <a:buChar char="◦"/>
              <a:defRPr/>
            </a:pPr>
            <a:r>
              <a:rPr lang="en-US" sz="1275" b="1" dirty="0">
                <a:solidFill>
                  <a:prstClr val="black"/>
                </a:solidFill>
                <a:latin typeface="Avenir Next LT Pro" panose="02020404030301010803"/>
              </a:rPr>
              <a:t>Inhaler labels:</a:t>
            </a:r>
            <a:r>
              <a:rPr lang="en-US" sz="1275" b="1" baseline="30000" dirty="0">
                <a:solidFill>
                  <a:prstClr val="black"/>
                </a:solidFill>
                <a:latin typeface="Avenir Next LT Pro" panose="02020404030301010803"/>
              </a:rPr>
              <a:t>1 </a:t>
            </a:r>
            <a:r>
              <a:rPr lang="en-US" sz="1275" dirty="0" err="1">
                <a:solidFill>
                  <a:prstClr val="black"/>
                </a:solidFill>
                <a:latin typeface="Avenir Next LT Pro" panose="02020404030301010803"/>
              </a:rPr>
              <a:t>personalised</a:t>
            </a:r>
            <a:r>
              <a:rPr lang="en-US" sz="1275" dirty="0">
                <a:solidFill>
                  <a:prstClr val="black"/>
                </a:solidFill>
                <a:latin typeface="Avenir Next LT Pro" panose="02020404030301010803"/>
              </a:rPr>
              <a:t> reminder labels help maintain technique</a:t>
            </a:r>
          </a:p>
          <a:p>
            <a:pPr marL="257175" lvl="1" indent="-137160">
              <a:lnSpc>
                <a:spcPct val="150000"/>
              </a:lnSpc>
              <a:spcBef>
                <a:spcPts val="0"/>
              </a:spcBef>
              <a:buClr>
                <a:prstClr val="black">
                  <a:lumMod val="85000"/>
                  <a:lumOff val="15000"/>
                </a:prstClr>
              </a:buClr>
              <a:buFont typeface="Garamond" pitchFamily="18" charset="0"/>
              <a:buChar char="◦"/>
              <a:defRPr/>
            </a:pPr>
            <a:endParaRPr lang="en-US" sz="1275" dirty="0">
              <a:solidFill>
                <a:prstClr val="black"/>
              </a:solidFill>
              <a:latin typeface="Avenir Next LT Pro" panose="02020404030301010803"/>
            </a:endParaRPr>
          </a:p>
          <a:p>
            <a:pPr marL="257175" lvl="1" indent="-137160">
              <a:lnSpc>
                <a:spcPct val="150000"/>
              </a:lnSpc>
              <a:spcBef>
                <a:spcPts val="0"/>
              </a:spcBef>
              <a:buClr>
                <a:prstClr val="black">
                  <a:lumMod val="85000"/>
                  <a:lumOff val="15000"/>
                </a:prstClr>
              </a:buClr>
              <a:buFont typeface="Garamond" pitchFamily="18" charset="0"/>
              <a:buChar char="◦"/>
              <a:defRPr/>
            </a:pPr>
            <a:endParaRPr lang="en-US" sz="1275" dirty="0">
              <a:solidFill>
                <a:prstClr val="black"/>
              </a:solidFill>
              <a:latin typeface="Avenir Next LT Pro" panose="02020404030301010803"/>
            </a:endParaRPr>
          </a:p>
          <a:p>
            <a:pPr marL="0" indent="-137160">
              <a:lnSpc>
                <a:spcPct val="150000"/>
              </a:lnSpc>
              <a:spcBef>
                <a:spcPts val="0"/>
              </a:spcBef>
              <a:buClr>
                <a:prstClr val="black">
                  <a:lumMod val="85000"/>
                  <a:lumOff val="15000"/>
                </a:prstClr>
              </a:buClr>
              <a:buFont typeface="Garamond" pitchFamily="18" charset="0"/>
              <a:buChar char="◦"/>
              <a:defRPr/>
            </a:pPr>
            <a:r>
              <a:rPr lang="en-US" sz="1275" b="1" dirty="0">
                <a:solidFill>
                  <a:prstClr val="black"/>
                </a:solidFill>
                <a:latin typeface="Avenir Next LT Pro" panose="02020404030301010803"/>
              </a:rPr>
              <a:t>Videos:</a:t>
            </a:r>
            <a:r>
              <a:rPr lang="en-US" sz="1275" b="1" baseline="30000" dirty="0">
                <a:solidFill>
                  <a:prstClr val="black"/>
                </a:solidFill>
                <a:latin typeface="Avenir Next LT Pro" panose="02020404030301010803"/>
              </a:rPr>
              <a:t>2</a:t>
            </a:r>
            <a:r>
              <a:rPr lang="en-US" sz="1275" b="1" dirty="0">
                <a:solidFill>
                  <a:prstClr val="black"/>
                </a:solidFill>
                <a:latin typeface="Avenir Next LT Pro" panose="02020404030301010803"/>
              </a:rPr>
              <a:t> </a:t>
            </a:r>
            <a:r>
              <a:rPr lang="en-US" sz="1275" dirty="0" err="1">
                <a:solidFill>
                  <a:prstClr val="black"/>
                </a:solidFill>
                <a:latin typeface="Avenir Next LT Pro" panose="02020404030301010803"/>
              </a:rPr>
              <a:t>eg</a:t>
            </a:r>
            <a:r>
              <a:rPr lang="en-US" sz="1275" dirty="0">
                <a:solidFill>
                  <a:prstClr val="black"/>
                </a:solidFill>
                <a:latin typeface="Avenir Next LT Pro" panose="02020404030301010803"/>
              </a:rPr>
              <a:t> UK Inhaler Group, Asthma UK, </a:t>
            </a:r>
            <a:r>
              <a:rPr lang="en-US" sz="1275" dirty="0" err="1">
                <a:solidFill>
                  <a:prstClr val="black"/>
                </a:solidFill>
                <a:latin typeface="Avenir Next LT Pro" panose="02020404030301010803"/>
              </a:rPr>
              <a:t>RightBreathe</a:t>
            </a:r>
            <a:endParaRPr lang="en-US" sz="1275" baseline="30000" dirty="0">
              <a:solidFill>
                <a:prstClr val="black"/>
              </a:solidFill>
              <a:latin typeface="Avenir Next LT Pro" panose="02020404030301010803"/>
            </a:endParaRPr>
          </a:p>
          <a:p>
            <a:pPr marL="257175" lvl="1" indent="-137160">
              <a:lnSpc>
                <a:spcPct val="150000"/>
              </a:lnSpc>
              <a:spcBef>
                <a:spcPts val="0"/>
              </a:spcBef>
              <a:buClr>
                <a:prstClr val="black">
                  <a:lumMod val="85000"/>
                  <a:lumOff val="15000"/>
                </a:prstClr>
              </a:buClr>
              <a:buFont typeface="Garamond" pitchFamily="18" charset="0"/>
              <a:buChar char="◦"/>
              <a:defRPr/>
            </a:pPr>
            <a:endParaRPr lang="en-US" sz="1275" baseline="30000" dirty="0">
              <a:solidFill>
                <a:prstClr val="black"/>
              </a:solidFill>
              <a:latin typeface="Avenir Next LT Pro" panose="02020404030301010803"/>
            </a:endParaRPr>
          </a:p>
          <a:p>
            <a:pPr marL="257175" lvl="1" indent="-137160">
              <a:lnSpc>
                <a:spcPct val="150000"/>
              </a:lnSpc>
              <a:spcBef>
                <a:spcPts val="0"/>
              </a:spcBef>
              <a:buClr>
                <a:prstClr val="black">
                  <a:lumMod val="85000"/>
                  <a:lumOff val="15000"/>
                </a:prstClr>
              </a:buClr>
              <a:buFont typeface="Garamond" pitchFamily="18" charset="0"/>
              <a:buChar char="◦"/>
              <a:defRPr/>
            </a:pPr>
            <a:endParaRPr lang="en-US" sz="1275" baseline="30000" dirty="0">
              <a:solidFill>
                <a:prstClr val="black"/>
              </a:solidFill>
              <a:latin typeface="Avenir Next LT Pro" panose="02020404030301010803"/>
            </a:endParaRPr>
          </a:p>
          <a:p>
            <a:pPr marL="257175" lvl="1" indent="-137160">
              <a:lnSpc>
                <a:spcPct val="150000"/>
              </a:lnSpc>
              <a:spcBef>
                <a:spcPts val="0"/>
              </a:spcBef>
              <a:buClr>
                <a:prstClr val="black">
                  <a:lumMod val="85000"/>
                  <a:lumOff val="15000"/>
                </a:prstClr>
              </a:buClr>
              <a:buFont typeface="Garamond" pitchFamily="18" charset="0"/>
              <a:buChar char="◦"/>
              <a:defRPr/>
            </a:pPr>
            <a:endParaRPr lang="en-US" sz="1275" baseline="30000" dirty="0">
              <a:solidFill>
                <a:prstClr val="black"/>
              </a:solidFill>
              <a:latin typeface="Avenir Next LT Pro" panose="02020404030301010803"/>
            </a:endParaRPr>
          </a:p>
          <a:p>
            <a:pPr marL="0" indent="-137160">
              <a:lnSpc>
                <a:spcPct val="150000"/>
              </a:lnSpc>
              <a:spcBef>
                <a:spcPts val="0"/>
              </a:spcBef>
              <a:buClr>
                <a:prstClr val="black">
                  <a:lumMod val="85000"/>
                  <a:lumOff val="15000"/>
                </a:prstClr>
              </a:buClr>
              <a:buFont typeface="Garamond" pitchFamily="18" charset="0"/>
              <a:buChar char="◦"/>
              <a:defRPr/>
            </a:pPr>
            <a:r>
              <a:rPr lang="en-US" sz="1275" b="1" dirty="0">
                <a:solidFill>
                  <a:prstClr val="black"/>
                </a:solidFill>
                <a:latin typeface="Avenir Next LT Pro" panose="02020404030301010803"/>
              </a:rPr>
              <a:t>Local pharmacist:</a:t>
            </a:r>
            <a:r>
              <a:rPr lang="en-US" sz="1275" b="1" baseline="30000" dirty="0">
                <a:solidFill>
                  <a:prstClr val="black"/>
                </a:solidFill>
                <a:latin typeface="Avenir Next LT Pro" panose="02020404030301010803"/>
              </a:rPr>
              <a:t>3</a:t>
            </a:r>
            <a:r>
              <a:rPr lang="en-US" sz="1275" baseline="30000" dirty="0">
                <a:solidFill>
                  <a:prstClr val="black"/>
                </a:solidFill>
                <a:latin typeface="Avenir Next LT Pro" panose="02020404030301010803"/>
              </a:rPr>
              <a:t> </a:t>
            </a:r>
            <a:r>
              <a:rPr lang="en-US" sz="1275" dirty="0">
                <a:solidFill>
                  <a:prstClr val="black"/>
                </a:solidFill>
                <a:latin typeface="Avenir Next LT Pro" panose="02020404030301010803"/>
              </a:rPr>
              <a:t>pharmacists have regular contact with patients and can help maintain inhaler technique</a:t>
            </a:r>
          </a:p>
          <a:p>
            <a:pPr marL="128588" indent="-137160">
              <a:lnSpc>
                <a:spcPct val="150000"/>
              </a:lnSpc>
              <a:spcBef>
                <a:spcPts val="0"/>
              </a:spcBef>
              <a:buClr>
                <a:prstClr val="black">
                  <a:lumMod val="85000"/>
                  <a:lumOff val="15000"/>
                </a:prstClr>
              </a:buClr>
              <a:buFont typeface="Garamond" pitchFamily="18" charset="0"/>
              <a:buChar char="◦"/>
              <a:defRPr/>
            </a:pPr>
            <a:endParaRPr lang="en-US" sz="1275" dirty="0">
              <a:solidFill>
                <a:prstClr val="black"/>
              </a:solidFill>
              <a:latin typeface="Avenir Next LT Pro" panose="02020404030301010803"/>
            </a:endParaRPr>
          </a:p>
        </p:txBody>
      </p:sp>
      <p:sp>
        <p:nvSpPr>
          <p:cNvPr id="17" name="TextBox 16">
            <a:extLst>
              <a:ext uri="{FF2B5EF4-FFF2-40B4-BE49-F238E27FC236}">
                <a16:creationId xmlns:a16="http://schemas.microsoft.com/office/drawing/2014/main" id="{397E3584-8630-794A-9C6E-EA1DCC286111}"/>
              </a:ext>
            </a:extLst>
          </p:cNvPr>
          <p:cNvSpPr txBox="1"/>
          <p:nvPr/>
        </p:nvSpPr>
        <p:spPr>
          <a:xfrm>
            <a:off x="174947" y="5466122"/>
            <a:ext cx="2318222" cy="198528"/>
          </a:xfrm>
          <a:prstGeom prst="rect">
            <a:avLst/>
          </a:prstGeom>
          <a:noFill/>
        </p:spPr>
        <p:txBody>
          <a:bodyPr wrap="square" rtlCol="0">
            <a:noAutofit/>
          </a:bodyPr>
          <a:lstStyle/>
          <a:p>
            <a:pPr defTabSz="342900">
              <a:spcAft>
                <a:spcPts val="450"/>
              </a:spcAft>
              <a:defRPr/>
            </a:pPr>
            <a:r>
              <a:rPr lang="en-GB" sz="600" dirty="0">
                <a:solidFill>
                  <a:srgbClr val="000000"/>
                </a:solidFill>
                <a:latin typeface="Calibri"/>
                <a:cs typeface="Helvetica"/>
              </a:rPr>
              <a:t>1. </a:t>
            </a:r>
            <a:r>
              <a:rPr lang="en-GB" sz="600" dirty="0" err="1">
                <a:solidFill>
                  <a:srgbClr val="000000"/>
                </a:solidFill>
                <a:latin typeface="Calibri"/>
                <a:cs typeface="Helvetica"/>
              </a:rPr>
              <a:t>Basheti</a:t>
            </a:r>
            <a:r>
              <a:rPr lang="en-GB" sz="600" dirty="0">
                <a:solidFill>
                  <a:srgbClr val="000000"/>
                </a:solidFill>
                <a:latin typeface="Calibri"/>
                <a:cs typeface="Helvetica"/>
              </a:rPr>
              <a:t> I et al. </a:t>
            </a:r>
            <a:r>
              <a:rPr lang="en-GB" sz="600" i="1" dirty="0" err="1">
                <a:solidFill>
                  <a:srgbClr val="000000"/>
                </a:solidFill>
                <a:latin typeface="Calibri"/>
                <a:cs typeface="Helvetica"/>
              </a:rPr>
              <a:t>npj</a:t>
            </a:r>
            <a:r>
              <a:rPr lang="en-GB" sz="600" i="1" dirty="0">
                <a:solidFill>
                  <a:srgbClr val="000000"/>
                </a:solidFill>
                <a:latin typeface="Calibri"/>
                <a:cs typeface="Helvetica"/>
              </a:rPr>
              <a:t> Prim Care Res Med</a:t>
            </a:r>
            <a:r>
              <a:rPr lang="en-GB" sz="600" dirty="0">
                <a:solidFill>
                  <a:srgbClr val="000000"/>
                </a:solidFill>
                <a:latin typeface="Calibri"/>
                <a:cs typeface="Helvetica"/>
              </a:rPr>
              <a:t> 2017;27:9; 2</a:t>
            </a:r>
            <a:r>
              <a:rPr lang="en-GB" sz="600" dirty="0">
                <a:solidFill>
                  <a:srgbClr val="000000"/>
                </a:solidFill>
                <a:latin typeface="Calibri"/>
              </a:rPr>
              <a:t>. Müller T et al. </a:t>
            </a:r>
            <a:r>
              <a:rPr lang="en-GB" sz="600" i="1" dirty="0">
                <a:solidFill>
                  <a:srgbClr val="000000"/>
                </a:solidFill>
                <a:latin typeface="Calibri"/>
              </a:rPr>
              <a:t>Respir Med </a:t>
            </a:r>
            <a:r>
              <a:rPr lang="en-GB" sz="600" dirty="0">
                <a:solidFill>
                  <a:srgbClr val="000000"/>
                </a:solidFill>
                <a:latin typeface="Calibri"/>
              </a:rPr>
              <a:t>2017;129:140-44</a:t>
            </a:r>
            <a:r>
              <a:rPr lang="en-GB" sz="600" i="1" dirty="0">
                <a:solidFill>
                  <a:srgbClr val="000000"/>
                </a:solidFill>
                <a:latin typeface="Calibri"/>
              </a:rPr>
              <a:t>; </a:t>
            </a:r>
            <a:br>
              <a:rPr lang="en-GB" sz="600" i="1" dirty="0">
                <a:solidFill>
                  <a:srgbClr val="000000"/>
                </a:solidFill>
                <a:latin typeface="Calibri"/>
              </a:rPr>
            </a:br>
            <a:r>
              <a:rPr lang="en-GB" sz="600" dirty="0">
                <a:solidFill>
                  <a:srgbClr val="000000"/>
                </a:solidFill>
                <a:latin typeface="Calibri"/>
              </a:rPr>
              <a:t>3</a:t>
            </a:r>
            <a:r>
              <a:rPr lang="en-GB" sz="600" dirty="0">
                <a:solidFill>
                  <a:srgbClr val="000000"/>
                </a:solidFill>
                <a:latin typeface="Calibri"/>
                <a:cs typeface="Helvetica"/>
              </a:rPr>
              <a:t>. Ruud K et al. </a:t>
            </a:r>
            <a:r>
              <a:rPr lang="en-GB" sz="600" i="1" dirty="0">
                <a:solidFill>
                  <a:srgbClr val="000000"/>
                </a:solidFill>
                <a:latin typeface="Calibri"/>
                <a:cs typeface="Helvetica"/>
              </a:rPr>
              <a:t>Patient education and counselling</a:t>
            </a:r>
            <a:r>
              <a:rPr lang="en-GB" sz="600" dirty="0">
                <a:solidFill>
                  <a:srgbClr val="000000"/>
                </a:solidFill>
                <a:latin typeface="Calibri"/>
                <a:cs typeface="Helvetica"/>
              </a:rPr>
              <a:t> 2018;101:1828-37.</a:t>
            </a:r>
          </a:p>
        </p:txBody>
      </p:sp>
      <p:sp>
        <p:nvSpPr>
          <p:cNvPr id="2" name="Title 1">
            <a:extLst>
              <a:ext uri="{FF2B5EF4-FFF2-40B4-BE49-F238E27FC236}">
                <a16:creationId xmlns:a16="http://schemas.microsoft.com/office/drawing/2014/main" id="{8C1B6CBA-8CD5-42E7-B064-C824BA2AEBAF}"/>
              </a:ext>
            </a:extLst>
          </p:cNvPr>
          <p:cNvSpPr txBox="1">
            <a:spLocks/>
          </p:cNvSpPr>
          <p:nvPr/>
        </p:nvSpPr>
        <p:spPr>
          <a:xfrm>
            <a:off x="250826" y="188915"/>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ysClr val="window" lastClr="FFFFFF"/>
                </a:solidFill>
                <a:effectLst/>
                <a:uLnTx/>
                <a:uFillTx/>
                <a:latin typeface="Arial Black"/>
                <a:ea typeface="+mj-ea"/>
                <a:cs typeface="+mj-cs"/>
              </a:rPr>
              <a:t>Inhaler technique</a:t>
            </a:r>
          </a:p>
        </p:txBody>
      </p:sp>
    </p:spTree>
    <p:extLst>
      <p:ext uri="{BB962C8B-B14F-4D97-AF65-F5344CB8AC3E}">
        <p14:creationId xmlns:p14="http://schemas.microsoft.com/office/powerpoint/2010/main" val="1473635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949FB0AD-9A21-7A48-950E-2BE6B4C36EA0}"/>
              </a:ext>
            </a:extLst>
          </p:cNvPr>
          <p:cNvSpPr>
            <a:spLocks noGrp="1"/>
          </p:cNvSpPr>
          <p:nvPr>
            <p:ph idx="1"/>
          </p:nvPr>
        </p:nvSpPr>
        <p:spPr>
          <a:xfrm>
            <a:off x="3075058" y="1403693"/>
            <a:ext cx="5077601" cy="460799"/>
          </a:xfrm>
        </p:spPr>
        <p:txBody>
          <a:bodyPr>
            <a:normAutofit fontScale="92500" lnSpcReduction="20000"/>
          </a:bodyPr>
          <a:lstStyle/>
          <a:p>
            <a:pPr marL="0" indent="0">
              <a:buNone/>
            </a:pPr>
            <a:r>
              <a:rPr lang="en-GB" sz="1800" b="1" dirty="0">
                <a:solidFill>
                  <a:schemeClr val="accent6">
                    <a:lumMod val="50000"/>
                  </a:schemeClr>
                </a:solidFill>
              </a:rPr>
              <a:t>In a review of asthma processes in 135 GP practices:</a:t>
            </a:r>
          </a:p>
        </p:txBody>
      </p:sp>
      <p:pic>
        <p:nvPicPr>
          <p:cNvPr id="4" name="Picture 3">
            <a:extLst>
              <a:ext uri="{FF2B5EF4-FFF2-40B4-BE49-F238E27FC236}">
                <a16:creationId xmlns:a16="http://schemas.microsoft.com/office/drawing/2014/main" id="{BC91FE44-F894-49BB-AA31-27042261A91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48056" y="1984811"/>
            <a:ext cx="1848577" cy="2769863"/>
          </a:xfrm>
          <a:prstGeom prst="rect">
            <a:avLst/>
          </a:prstGeom>
          <a:ln>
            <a:solidFill>
              <a:schemeClr val="accent1"/>
            </a:solidFill>
          </a:ln>
        </p:spPr>
      </p:pic>
      <p:sp>
        <p:nvSpPr>
          <p:cNvPr id="5" name="Rectangle 4">
            <a:extLst>
              <a:ext uri="{FF2B5EF4-FFF2-40B4-BE49-F238E27FC236}">
                <a16:creationId xmlns:a16="http://schemas.microsoft.com/office/drawing/2014/main" id="{D7652531-3391-45AC-9093-5518ADB95499}"/>
              </a:ext>
            </a:extLst>
          </p:cNvPr>
          <p:cNvSpPr/>
          <p:nvPr/>
        </p:nvSpPr>
        <p:spPr>
          <a:xfrm>
            <a:off x="4842272" y="6381328"/>
            <a:ext cx="4301728" cy="288035"/>
          </a:xfrm>
          <a:prstGeom prst="rect">
            <a:avLst/>
          </a:prstGeom>
        </p:spPr>
        <p:txBody>
          <a:bodyPr wrap="square" bIns="0" anchor="ctr">
            <a:noAutofit/>
          </a:bodyPr>
          <a:lstStyle/>
          <a:p>
            <a:pPr defTabSz="685800">
              <a:spcBef>
                <a:spcPct val="50000"/>
              </a:spcBef>
              <a:defRPr/>
            </a:pPr>
            <a:r>
              <a:rPr lang="en-US" sz="750" dirty="0">
                <a:solidFill>
                  <a:srgbClr val="000000"/>
                </a:solidFill>
                <a:latin typeface="Calibri"/>
                <a:cs typeface="Helvetica"/>
              </a:rPr>
              <a:t>1. Royal College of Physicians.</a:t>
            </a:r>
            <a:r>
              <a:rPr lang="en-US" sz="750" i="1" dirty="0">
                <a:solidFill>
                  <a:srgbClr val="000000"/>
                </a:solidFill>
                <a:latin typeface="Avenir Next LT Pro" panose="02020404030301010803"/>
                <a:cs typeface="Helvetica"/>
              </a:rPr>
              <a:t> Why asthma still kills: National Review of Asthma Deaths</a:t>
            </a:r>
            <a:r>
              <a:rPr lang="en-US" sz="750" dirty="0">
                <a:solidFill>
                  <a:srgbClr val="000000"/>
                </a:solidFill>
                <a:latin typeface="Calibri"/>
                <a:cs typeface="Helvetica"/>
              </a:rPr>
              <a:t> 2014;</a:t>
            </a:r>
            <a:br>
              <a:rPr lang="en-US" sz="750" dirty="0">
                <a:solidFill>
                  <a:srgbClr val="000000"/>
                </a:solidFill>
                <a:latin typeface="Calibri"/>
                <a:cs typeface="Helvetica"/>
              </a:rPr>
            </a:br>
            <a:r>
              <a:rPr lang="en-US" sz="750" dirty="0">
                <a:solidFill>
                  <a:srgbClr val="000000"/>
                </a:solidFill>
                <a:latin typeface="Calibri"/>
                <a:cs typeface="Helvetica"/>
              </a:rPr>
              <a:t>2. </a:t>
            </a:r>
            <a:r>
              <a:rPr lang="en-GB" sz="750" dirty="0">
                <a:solidFill>
                  <a:prstClr val="black"/>
                </a:solidFill>
                <a:latin typeface="Calibri"/>
              </a:rPr>
              <a:t>Pinnock H. </a:t>
            </a:r>
            <a:r>
              <a:rPr lang="en-GB" sz="750" i="1" dirty="0">
                <a:solidFill>
                  <a:prstClr val="black"/>
                </a:solidFill>
                <a:latin typeface="Calibri"/>
              </a:rPr>
              <a:t>Breathe</a:t>
            </a:r>
            <a:r>
              <a:rPr lang="en-GB" sz="750" dirty="0">
                <a:solidFill>
                  <a:prstClr val="black"/>
                </a:solidFill>
                <a:latin typeface="Calibri"/>
              </a:rPr>
              <a:t> 2015:11:99–109.</a:t>
            </a:r>
            <a:endParaRPr lang="en-US" sz="750" dirty="0">
              <a:solidFill>
                <a:srgbClr val="000000"/>
              </a:solidFill>
              <a:latin typeface="Calibri"/>
              <a:cs typeface="Helvetica"/>
            </a:endParaRPr>
          </a:p>
        </p:txBody>
      </p:sp>
      <p:sp>
        <p:nvSpPr>
          <p:cNvPr id="9" name="Rectangle 8">
            <a:extLst>
              <a:ext uri="{FF2B5EF4-FFF2-40B4-BE49-F238E27FC236}">
                <a16:creationId xmlns:a16="http://schemas.microsoft.com/office/drawing/2014/main" id="{C25D325E-C3A7-4A88-827A-9D3E5F4ED2C2}"/>
              </a:ext>
            </a:extLst>
          </p:cNvPr>
          <p:cNvSpPr/>
          <p:nvPr/>
        </p:nvSpPr>
        <p:spPr>
          <a:xfrm>
            <a:off x="448056" y="5742775"/>
            <a:ext cx="8101584" cy="369332"/>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defTabSz="342900">
              <a:defRPr/>
            </a:pPr>
            <a:r>
              <a:rPr lang="en-GB" b="1" i="1" dirty="0">
                <a:solidFill>
                  <a:srgbClr val="968C8C">
                    <a:lumMod val="50000"/>
                  </a:srgbClr>
                </a:solidFill>
                <a:latin typeface="Helvetica"/>
                <a:cs typeface="Helvetica"/>
              </a:rPr>
              <a:t>‘Wider use of PAAPs has the potential to prevent death from asthma’</a:t>
            </a:r>
          </a:p>
        </p:txBody>
      </p:sp>
      <p:sp>
        <p:nvSpPr>
          <p:cNvPr id="6" name="Rectangle 5">
            <a:extLst>
              <a:ext uri="{FF2B5EF4-FFF2-40B4-BE49-F238E27FC236}">
                <a16:creationId xmlns:a16="http://schemas.microsoft.com/office/drawing/2014/main" id="{5F6CD89F-3F3C-E047-9C41-3BABC2916F63}"/>
              </a:ext>
            </a:extLst>
          </p:cNvPr>
          <p:cNvSpPr/>
          <p:nvPr/>
        </p:nvSpPr>
        <p:spPr>
          <a:xfrm>
            <a:off x="2546267" y="2743832"/>
            <a:ext cx="6086501" cy="2773195"/>
          </a:xfrm>
          <a:prstGeom prst="rect">
            <a:avLst/>
          </a:prstGeom>
          <a:noFill/>
          <a:ln>
            <a:noFill/>
          </a:ln>
        </p:spPr>
        <p:txBody>
          <a:bodyPr wrap="square">
            <a:spAutoFit/>
          </a:bodyPr>
          <a:lstStyle/>
          <a:p>
            <a:pPr defTabSz="514350">
              <a:lnSpc>
                <a:spcPct val="150000"/>
              </a:lnSpc>
              <a:spcBef>
                <a:spcPts val="563"/>
              </a:spcBef>
              <a:buClr>
                <a:srgbClr val="006993"/>
              </a:buClr>
              <a:buSzPct val="100000"/>
              <a:defRPr/>
            </a:pPr>
            <a:r>
              <a:rPr lang="en-GB" b="1" dirty="0">
                <a:solidFill>
                  <a:srgbClr val="968C8C">
                    <a:lumMod val="50000"/>
                  </a:srgbClr>
                </a:solidFill>
                <a:latin typeface="Calibri"/>
              </a:rPr>
              <a:t>Self-management, including a written asthma action plan and regular medical review:</a:t>
            </a:r>
            <a:r>
              <a:rPr lang="en-GB" b="1" baseline="30000" dirty="0">
                <a:solidFill>
                  <a:srgbClr val="968C8C">
                    <a:lumMod val="50000"/>
                  </a:srgbClr>
                </a:solidFill>
                <a:latin typeface="Calibri"/>
              </a:rPr>
              <a:t>2</a:t>
            </a:r>
          </a:p>
          <a:p>
            <a:pPr marL="257175" indent="-257175" defTabSz="514350">
              <a:lnSpc>
                <a:spcPct val="150000"/>
              </a:lnSpc>
              <a:spcBef>
                <a:spcPts val="563"/>
              </a:spcBef>
              <a:buClr>
                <a:srgbClr val="006993"/>
              </a:buClr>
              <a:buSzPct val="100000"/>
              <a:buFont typeface="Courier New" panose="02070309020205020404" pitchFamily="49" charset="0"/>
              <a:buChar char="o"/>
              <a:defRPr/>
            </a:pPr>
            <a:r>
              <a:rPr lang="en-GB" dirty="0">
                <a:solidFill>
                  <a:srgbClr val="968C8C">
                    <a:lumMod val="50000"/>
                  </a:srgbClr>
                </a:solidFill>
                <a:latin typeface="Calibri"/>
              </a:rPr>
              <a:t>almost halves the risk of hospitalisation</a:t>
            </a:r>
          </a:p>
          <a:p>
            <a:pPr marL="257175" indent="-257175" defTabSz="514350">
              <a:lnSpc>
                <a:spcPct val="150000"/>
              </a:lnSpc>
              <a:spcBef>
                <a:spcPts val="563"/>
              </a:spcBef>
              <a:buClr>
                <a:srgbClr val="006993"/>
              </a:buClr>
              <a:buSzPct val="100000"/>
              <a:buFont typeface="Courier New" panose="02070309020205020404" pitchFamily="49" charset="0"/>
              <a:buChar char="o"/>
              <a:defRPr/>
            </a:pPr>
            <a:r>
              <a:rPr lang="en-GB" dirty="0">
                <a:solidFill>
                  <a:srgbClr val="968C8C">
                    <a:lumMod val="50000"/>
                  </a:srgbClr>
                </a:solidFill>
                <a:latin typeface="Calibri"/>
              </a:rPr>
              <a:t>significantly reduces emergency department attendances and unscheduled consultations</a:t>
            </a:r>
          </a:p>
          <a:p>
            <a:pPr marL="257175" indent="-257175" defTabSz="514350">
              <a:lnSpc>
                <a:spcPct val="150000"/>
              </a:lnSpc>
              <a:spcBef>
                <a:spcPts val="563"/>
              </a:spcBef>
              <a:buClr>
                <a:srgbClr val="006993"/>
              </a:buClr>
              <a:buSzPct val="100000"/>
              <a:buFont typeface="Courier New" panose="02070309020205020404" pitchFamily="49" charset="0"/>
              <a:buChar char="o"/>
              <a:defRPr/>
            </a:pPr>
            <a:r>
              <a:rPr lang="en-GB" dirty="0">
                <a:solidFill>
                  <a:srgbClr val="968C8C">
                    <a:lumMod val="50000"/>
                  </a:srgbClr>
                </a:solidFill>
                <a:latin typeface="Calibri"/>
              </a:rPr>
              <a:t>improves asthma control and quality of life</a:t>
            </a:r>
            <a:endParaRPr lang="en-GB" baseline="30000" dirty="0">
              <a:solidFill>
                <a:srgbClr val="968C8C">
                  <a:lumMod val="50000"/>
                </a:srgbClr>
              </a:solidFill>
              <a:latin typeface="Calibri"/>
            </a:endParaRPr>
          </a:p>
        </p:txBody>
      </p:sp>
      <p:sp>
        <p:nvSpPr>
          <p:cNvPr id="14" name="TextBox 13">
            <a:extLst>
              <a:ext uri="{FF2B5EF4-FFF2-40B4-BE49-F238E27FC236}">
                <a16:creationId xmlns:a16="http://schemas.microsoft.com/office/drawing/2014/main" id="{9569F8EA-E0BD-E546-A1CF-805D36A4149F}"/>
              </a:ext>
            </a:extLst>
          </p:cNvPr>
          <p:cNvSpPr txBox="1"/>
          <p:nvPr/>
        </p:nvSpPr>
        <p:spPr>
          <a:xfrm>
            <a:off x="3075058" y="2069326"/>
            <a:ext cx="5028921" cy="553998"/>
          </a:xfrm>
          <a:prstGeom prst="rect">
            <a:avLst/>
          </a:prstGeom>
          <a:solidFill>
            <a:srgbClr val="4F81BD">
              <a:lumMod val="20000"/>
              <a:lumOff val="80000"/>
            </a:srgbClr>
          </a:solidFill>
          <a:effectLst>
            <a:outerShdw blurRad="50800" dist="38100" dir="2700000" algn="tl" rotWithShape="0">
              <a:prstClr val="black">
                <a:alpha val="40000"/>
              </a:prstClr>
            </a:outerShdw>
          </a:effectLst>
        </p:spPr>
        <p:txBody>
          <a:bodyPr wrap="square" rtlCol="0">
            <a:spAutoFit/>
          </a:bodyPr>
          <a:lstStyle/>
          <a:p>
            <a:pPr algn="ctr" defTabSz="685800">
              <a:defRPr/>
            </a:pPr>
            <a:r>
              <a:rPr lang="en-GB" sz="1500" dirty="0">
                <a:solidFill>
                  <a:prstClr val="black"/>
                </a:solidFill>
                <a:latin typeface="Calibri"/>
              </a:rPr>
              <a:t>Of 195 patients who died of asthma, only </a:t>
            </a:r>
            <a:r>
              <a:rPr lang="en-GB" sz="1500" b="1" dirty="0">
                <a:solidFill>
                  <a:prstClr val="black"/>
                </a:solidFill>
                <a:latin typeface="Calibri"/>
              </a:rPr>
              <a:t>24%</a:t>
            </a:r>
            <a:r>
              <a:rPr lang="en-GB" sz="1500" dirty="0">
                <a:solidFill>
                  <a:prstClr val="black"/>
                </a:solidFill>
                <a:latin typeface="Calibri"/>
              </a:rPr>
              <a:t> (33/195) had been provided with a PAAP</a:t>
            </a:r>
            <a:r>
              <a:rPr lang="en-GB" sz="1500" baseline="30000" dirty="0">
                <a:solidFill>
                  <a:prstClr val="black"/>
                </a:solidFill>
                <a:latin typeface="Calibri"/>
              </a:rPr>
              <a:t>1</a:t>
            </a:r>
            <a:endParaRPr lang="en-GB" sz="1500" b="1" kern="0" dirty="0">
              <a:solidFill>
                <a:prstClr val="black"/>
              </a:solidFill>
              <a:latin typeface="Calibri"/>
            </a:endParaRPr>
          </a:p>
        </p:txBody>
      </p:sp>
      <p:sp>
        <p:nvSpPr>
          <p:cNvPr id="3" name="Title 1">
            <a:extLst>
              <a:ext uri="{FF2B5EF4-FFF2-40B4-BE49-F238E27FC236}">
                <a16:creationId xmlns:a16="http://schemas.microsoft.com/office/drawing/2014/main" id="{3B0AF78B-0786-4C5F-A6EF-F43766A43C68}"/>
              </a:ext>
            </a:extLst>
          </p:cNvPr>
          <p:cNvSpPr txBox="1">
            <a:spLocks/>
          </p:cNvSpPr>
          <p:nvPr/>
        </p:nvSpPr>
        <p:spPr>
          <a:xfrm>
            <a:off x="250826" y="188915"/>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ysClr val="window" lastClr="FFFFFF"/>
                </a:solidFill>
                <a:effectLst/>
                <a:uLnTx/>
                <a:uFillTx/>
                <a:latin typeface="Arial Black"/>
                <a:ea typeface="+mj-ea"/>
                <a:cs typeface="+mj-cs"/>
              </a:rPr>
              <a:t>Why is a PAAP important?</a:t>
            </a:r>
          </a:p>
        </p:txBody>
      </p:sp>
    </p:spTree>
    <p:extLst>
      <p:ext uri="{BB962C8B-B14F-4D97-AF65-F5344CB8AC3E}">
        <p14:creationId xmlns:p14="http://schemas.microsoft.com/office/powerpoint/2010/main" val="11396328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Joining instructions/Teams etiquette</a:t>
            </a:r>
          </a:p>
        </p:txBody>
      </p:sp>
      <p:sp>
        <p:nvSpPr>
          <p:cNvPr id="13" name="Content Placeholder 2">
            <a:extLst>
              <a:ext uri="{FF2B5EF4-FFF2-40B4-BE49-F238E27FC236}">
                <a16:creationId xmlns:a16="http://schemas.microsoft.com/office/drawing/2014/main" id="{56FA5F4F-2E4B-432B-A998-2E1176A02A26}"/>
              </a:ext>
            </a:extLst>
          </p:cNvPr>
          <p:cNvSpPr txBox="1">
            <a:spLocks/>
          </p:cNvSpPr>
          <p:nvPr/>
        </p:nvSpPr>
        <p:spPr>
          <a:xfrm>
            <a:off x="3010091" y="1330821"/>
            <a:ext cx="5505259" cy="51308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071BC"/>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1B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1BC"/>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Use the mute button and camera off when you join the call or when others are talking </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Raise your hand up if you want to speak during the Q&amp;A session</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Use the group chat feature to ask questions</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session is being recorded. A link will be available on the HLP website with any slides</a:t>
            </a:r>
          </a:p>
        </p:txBody>
      </p:sp>
      <p:sp>
        <p:nvSpPr>
          <p:cNvPr id="14" name="Slide Number Placeholder 3">
            <a:extLst>
              <a:ext uri="{FF2B5EF4-FFF2-40B4-BE49-F238E27FC236}">
                <a16:creationId xmlns:a16="http://schemas.microsoft.com/office/drawing/2014/main" id="{56920DAD-3493-4469-9B41-E32399CC9187}"/>
              </a:ext>
            </a:extLst>
          </p:cNvPr>
          <p:cNvSpPr txBox="1">
            <a:spLocks/>
          </p:cNvSpPr>
          <p:nvPr/>
        </p:nvSpPr>
        <p:spPr>
          <a:xfrm>
            <a:off x="6457950" y="585565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E01E0D-5BAF-4EE7-B927-9F54345CA562}" type="slidenum">
              <a:rPr kumimoji="0" lang="en-GB" sz="11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030879D-8D5C-440A-A429-FAD565C1FDCB}"/>
              </a:ext>
            </a:extLst>
          </p:cNvPr>
          <p:cNvPicPr>
            <a:picLocks noChangeAspect="1"/>
          </p:cNvPicPr>
          <p:nvPr/>
        </p:nvPicPr>
        <p:blipFill>
          <a:blip r:embed="rId3"/>
          <a:stretch>
            <a:fillRect/>
          </a:stretch>
        </p:blipFill>
        <p:spPr>
          <a:xfrm>
            <a:off x="828477" y="5301208"/>
            <a:ext cx="1003747" cy="1057891"/>
          </a:xfrm>
          <a:prstGeom prst="rect">
            <a:avLst/>
          </a:prstGeom>
        </p:spPr>
      </p:pic>
      <p:pic>
        <p:nvPicPr>
          <p:cNvPr id="3" name="Picture 2">
            <a:extLst>
              <a:ext uri="{FF2B5EF4-FFF2-40B4-BE49-F238E27FC236}">
                <a16:creationId xmlns:a16="http://schemas.microsoft.com/office/drawing/2014/main" id="{85B810A0-EB1B-4AFB-AFEE-7AA81AA3DD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477" y="3933056"/>
            <a:ext cx="1057731" cy="1057731"/>
          </a:xfrm>
          <a:prstGeom prst="rect">
            <a:avLst/>
          </a:prstGeom>
        </p:spPr>
      </p:pic>
      <p:pic>
        <p:nvPicPr>
          <p:cNvPr id="4" name="Picture 4" descr="Raised hand emoji glyph icon | Pre-Designed Photoshop Graphics ...">
            <a:extLst>
              <a:ext uri="{FF2B5EF4-FFF2-40B4-BE49-F238E27FC236}">
                <a16:creationId xmlns:a16="http://schemas.microsoft.com/office/drawing/2014/main" id="{6C8B0E05-CC3C-491E-9D0C-81283BDDC2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562" y="2615017"/>
            <a:ext cx="1652114" cy="1102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BA44B124-6CEB-455E-BF6C-5C8CA0695E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477" y="1412776"/>
            <a:ext cx="824284" cy="99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2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EC45-73A4-4C69-9790-BAD6613C1C76}"/>
              </a:ext>
            </a:extLst>
          </p:cNvPr>
          <p:cNvSpPr>
            <a:spLocks noGrp="1"/>
          </p:cNvSpPr>
          <p:nvPr>
            <p:ph type="title"/>
          </p:nvPr>
        </p:nvSpPr>
        <p:spPr>
          <a:xfrm>
            <a:off x="250826" y="188915"/>
            <a:ext cx="8642350" cy="503783"/>
          </a:xfrm>
        </p:spPr>
        <p:txBody>
          <a:bodyPr vert="horz" lIns="68580" tIns="34290" rIns="68580" bIns="34290" rtlCol="0">
            <a:normAutofit/>
          </a:bodyPr>
          <a:lstStyle/>
          <a:p>
            <a:r>
              <a:rPr lang="en-US" sz="2800" dirty="0"/>
              <a:t>Personalised Asthma Action Plans</a:t>
            </a:r>
          </a:p>
        </p:txBody>
      </p:sp>
      <p:pic>
        <p:nvPicPr>
          <p:cNvPr id="12" name="Content Placeholder 11">
            <a:extLst>
              <a:ext uri="{FF2B5EF4-FFF2-40B4-BE49-F238E27FC236}">
                <a16:creationId xmlns:a16="http://schemas.microsoft.com/office/drawing/2014/main" id="{4FE34F4E-4A53-4107-A2C7-DCCDA3F369C8}"/>
              </a:ext>
            </a:extLst>
          </p:cNvPr>
          <p:cNvPicPr>
            <a:picLocks noGrp="1" noChangeAspect="1"/>
          </p:cNvPicPr>
          <p:nvPr>
            <p:ph sz="quarter" idx="15"/>
          </p:nvPr>
        </p:nvPicPr>
        <p:blipFill>
          <a:blip r:embed="rId2"/>
          <a:stretch>
            <a:fillRect/>
          </a:stretch>
        </p:blipFill>
        <p:spPr>
          <a:xfrm>
            <a:off x="539552" y="1791000"/>
            <a:ext cx="3276000" cy="3276000"/>
          </a:xfrm>
          <a:noFill/>
        </p:spPr>
      </p:pic>
      <p:sp>
        <p:nvSpPr>
          <p:cNvPr id="6" name="Content Placeholder 5">
            <a:extLst>
              <a:ext uri="{FF2B5EF4-FFF2-40B4-BE49-F238E27FC236}">
                <a16:creationId xmlns:a16="http://schemas.microsoft.com/office/drawing/2014/main" id="{D5F5E6F0-A65C-4632-94F2-2241DD6655FF}"/>
              </a:ext>
            </a:extLst>
          </p:cNvPr>
          <p:cNvSpPr>
            <a:spLocks noGrp="1"/>
          </p:cNvSpPr>
          <p:nvPr>
            <p:ph sz="quarter" idx="16"/>
          </p:nvPr>
        </p:nvSpPr>
        <p:spPr>
          <a:xfrm>
            <a:off x="4572001" y="1700808"/>
            <a:ext cx="4320480" cy="4752380"/>
          </a:xfrm>
        </p:spPr>
        <p:txBody>
          <a:bodyPr>
            <a:normAutofit/>
          </a:bodyPr>
          <a:lstStyle/>
          <a:p>
            <a:pPr marL="285750" indent="-285750">
              <a:lnSpc>
                <a:spcPct val="150000"/>
              </a:lnSpc>
              <a:buFont typeface="Arial" panose="020B0604020202020204" pitchFamily="34" charset="0"/>
              <a:buChar char="•"/>
            </a:pPr>
            <a:r>
              <a:rPr lang="en-US" dirty="0"/>
              <a:t>Use details from the patient’s individual experience of asthma as a foundation for their PAAP</a:t>
            </a:r>
          </a:p>
          <a:p>
            <a:pPr marL="285750" indent="-285750">
              <a:lnSpc>
                <a:spcPct val="150000"/>
              </a:lnSpc>
              <a:buFont typeface="Arial" panose="020B0604020202020204" pitchFamily="34" charset="0"/>
              <a:buChar char="•"/>
            </a:pPr>
            <a:r>
              <a:rPr lang="en-US" dirty="0"/>
              <a:t>Use the patient’s language in consultation and design of PAAP</a:t>
            </a:r>
          </a:p>
          <a:p>
            <a:pPr marL="285750" indent="-285750">
              <a:lnSpc>
                <a:spcPct val="150000"/>
              </a:lnSpc>
              <a:buFont typeface="Arial" panose="020B0604020202020204" pitchFamily="34" charset="0"/>
              <a:buChar char="•"/>
            </a:pPr>
            <a:r>
              <a:rPr lang="en-US" dirty="0"/>
              <a:t>Make it simple or complex according to the patient’s own understanding</a:t>
            </a:r>
          </a:p>
          <a:p>
            <a:pPr marL="285750" indent="-285750">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2418298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35045" y="6544711"/>
            <a:ext cx="3126070" cy="248748"/>
          </a:xfrm>
          <a:prstGeom prst="rect">
            <a:avLst/>
          </a:prstGeom>
        </p:spPr>
        <p:txBody>
          <a:bodyPr wrap="square" bIns="0" anchor="ctr">
            <a:noAutofit/>
          </a:bodyPr>
          <a:lstStyle>
            <a:defPPr>
              <a:defRPr lang="en-US"/>
            </a:defPPr>
            <a:lvl1pPr marL="442913">
              <a:spcBef>
                <a:spcPct val="50000"/>
              </a:spcBef>
              <a:defRPr sz="1000"/>
            </a:lvl1pPr>
          </a:lstStyle>
          <a:p>
            <a:pPr marL="0" defTabSz="684610" fontAlgn="base">
              <a:spcAft>
                <a:spcPct val="0"/>
              </a:spcAft>
              <a:defRPr/>
            </a:pPr>
            <a:r>
              <a:rPr lang="en-GB" sz="750" dirty="0">
                <a:solidFill>
                  <a:srgbClr val="000000"/>
                </a:solidFill>
                <a:latin typeface="Avenir Next LT Pro" panose="02020404030301010803"/>
                <a:cs typeface="Helvetica"/>
              </a:rPr>
              <a:t>Adapted from Newell K, Lawlor R. </a:t>
            </a:r>
            <a:r>
              <a:rPr lang="en-GB" sz="750" i="1" dirty="0">
                <a:solidFill>
                  <a:srgbClr val="000000"/>
                </a:solidFill>
                <a:latin typeface="Avenir Next LT Pro" panose="02020404030301010803"/>
                <a:cs typeface="Helvetica"/>
              </a:rPr>
              <a:t>Nursing Times </a:t>
            </a:r>
            <a:r>
              <a:rPr lang="en-GB" sz="750" dirty="0">
                <a:solidFill>
                  <a:srgbClr val="000000"/>
                </a:solidFill>
                <a:latin typeface="Avenir Next LT Pro" panose="02020404030301010803"/>
                <a:cs typeface="Helvetica"/>
              </a:rPr>
              <a:t>2015;111:12-15.</a:t>
            </a:r>
            <a:endParaRPr lang="en-US" sz="750" dirty="0">
              <a:solidFill>
                <a:srgbClr val="000000"/>
              </a:solidFill>
              <a:latin typeface="Avenir Next LT Pro" panose="02020404030301010803"/>
              <a:cs typeface="Helvetica"/>
            </a:endParaRPr>
          </a:p>
        </p:txBody>
      </p:sp>
      <p:graphicFrame>
        <p:nvGraphicFramePr>
          <p:cNvPr id="7" name="Content Placeholder 6">
            <a:extLst>
              <a:ext uri="{FF2B5EF4-FFF2-40B4-BE49-F238E27FC236}">
                <a16:creationId xmlns:a16="http://schemas.microsoft.com/office/drawing/2014/main" id="{19AC9593-BC9C-4333-BA20-8B48784CCF94}"/>
              </a:ext>
            </a:extLst>
          </p:cNvPr>
          <p:cNvGraphicFramePr>
            <a:graphicFrameLocks noGrp="1"/>
          </p:cNvGraphicFramePr>
          <p:nvPr>
            <p:ph sz="quarter" idx="15"/>
          </p:nvPr>
        </p:nvGraphicFramePr>
        <p:xfrm>
          <a:off x="250825" y="1124744"/>
          <a:ext cx="864235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D046DA97-18D8-45EE-AF94-E3E132484004}"/>
              </a:ext>
            </a:extLst>
          </p:cNvPr>
          <p:cNvSpPr txBox="1">
            <a:spLocks/>
          </p:cNvSpPr>
          <p:nvPr/>
        </p:nvSpPr>
        <p:spPr>
          <a:xfrm>
            <a:off x="251520" y="188640"/>
            <a:ext cx="8642350" cy="503783"/>
          </a:xfrm>
          <a:prstGeom prst="rect">
            <a:avLst/>
          </a:prstGeom>
          <a:solidFill>
            <a:srgbClr val="0072C6"/>
          </a:solidFill>
        </p:spPr>
        <p:txBody>
          <a:bodyPr vert="horz" lIns="68580" tIns="34290" rIns="68580" bIns="34290" rtlCol="0">
            <a:normAutofit/>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r>
              <a:rPr lang="en-US" sz="2800" dirty="0"/>
              <a:t>Patient X: example of a PAAP</a:t>
            </a:r>
          </a:p>
        </p:txBody>
      </p:sp>
    </p:spTree>
    <p:extLst>
      <p:ext uri="{BB962C8B-B14F-4D97-AF65-F5344CB8AC3E}">
        <p14:creationId xmlns:p14="http://schemas.microsoft.com/office/powerpoint/2010/main" val="564821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7390023-2C86-484A-A272-D212848C7AAC}"/>
              </a:ext>
            </a:extLst>
          </p:cNvPr>
          <p:cNvGrpSpPr/>
          <p:nvPr/>
        </p:nvGrpSpPr>
        <p:grpSpPr>
          <a:xfrm>
            <a:off x="107504" y="1268760"/>
            <a:ext cx="8967659" cy="5329220"/>
            <a:chOff x="583070" y="2050867"/>
            <a:chExt cx="7897003" cy="4542389"/>
          </a:xfrm>
        </p:grpSpPr>
        <p:sp>
          <p:nvSpPr>
            <p:cNvPr id="3" name="TextBox 2">
              <a:extLst>
                <a:ext uri="{FF2B5EF4-FFF2-40B4-BE49-F238E27FC236}">
                  <a16:creationId xmlns:a16="http://schemas.microsoft.com/office/drawing/2014/main" id="{7317C3C7-869C-4834-82E9-913CB62CAF13}"/>
                </a:ext>
              </a:extLst>
            </p:cNvPr>
            <p:cNvSpPr txBox="1"/>
            <p:nvPr/>
          </p:nvSpPr>
          <p:spPr>
            <a:xfrm>
              <a:off x="816768" y="3069432"/>
              <a:ext cx="1170435" cy="761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342900" hangingPunct="0">
                <a:spcAft>
                  <a:spcPts val="1800"/>
                </a:spcAft>
                <a:defRPr/>
              </a:pPr>
              <a:r>
                <a:rPr lang="en-GB" sz="1500" b="1" dirty="0">
                  <a:solidFill>
                    <a:srgbClr val="000000"/>
                  </a:solidFill>
                  <a:latin typeface="Calibri Light"/>
                  <a:sym typeface="Calibri"/>
                </a:rPr>
                <a:t>Infections like colds and flu</a:t>
              </a:r>
            </a:p>
          </p:txBody>
        </p:sp>
        <p:sp>
          <p:nvSpPr>
            <p:cNvPr id="4" name="TextBox 3">
              <a:extLst>
                <a:ext uri="{FF2B5EF4-FFF2-40B4-BE49-F238E27FC236}">
                  <a16:creationId xmlns:a16="http://schemas.microsoft.com/office/drawing/2014/main" id="{3520DF5D-94DE-49F3-A22A-4E000812044E}"/>
                </a:ext>
              </a:extLst>
            </p:cNvPr>
            <p:cNvSpPr txBox="1"/>
            <p:nvPr/>
          </p:nvSpPr>
          <p:spPr>
            <a:xfrm>
              <a:off x="6416690" y="6408592"/>
              <a:ext cx="2063383" cy="184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342900" hangingPunct="0">
                <a:defRPr/>
              </a:pPr>
              <a:r>
                <a:rPr lang="en-US" sz="750" dirty="0">
                  <a:solidFill>
                    <a:prstClr val="black"/>
                  </a:solidFill>
                  <a:latin typeface="Calibri"/>
                </a:rPr>
                <a:t>1. https://www.nhs.uk/conditions/asthma/causes/</a:t>
              </a:r>
            </a:p>
          </p:txBody>
        </p:sp>
        <p:pic>
          <p:nvPicPr>
            <p:cNvPr id="1026" name="Picture 2" descr="Image result for flu virus images">
              <a:extLst>
                <a:ext uri="{FF2B5EF4-FFF2-40B4-BE49-F238E27FC236}">
                  <a16:creationId xmlns:a16="http://schemas.microsoft.com/office/drawing/2014/main" id="{B308611B-70BF-4B85-95A6-A814631D810B}"/>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622353" y="2080678"/>
              <a:ext cx="1559266" cy="1010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ED998FA-1825-410E-B4B9-2D09168515B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21808" y="2051120"/>
              <a:ext cx="1559869" cy="1039659"/>
            </a:xfrm>
            <a:prstGeom prst="rect">
              <a:avLst/>
            </a:prstGeom>
          </p:spPr>
        </p:pic>
        <p:sp>
          <p:nvSpPr>
            <p:cNvPr id="10" name="TextBox 9">
              <a:extLst>
                <a:ext uri="{FF2B5EF4-FFF2-40B4-BE49-F238E27FC236}">
                  <a16:creationId xmlns:a16="http://schemas.microsoft.com/office/drawing/2014/main" id="{00F6CD13-D359-4F23-A98E-E8BBBF3F44B2}"/>
                </a:ext>
              </a:extLst>
            </p:cNvPr>
            <p:cNvSpPr txBox="1"/>
            <p:nvPr/>
          </p:nvSpPr>
          <p:spPr>
            <a:xfrm>
              <a:off x="6403650" y="3092516"/>
              <a:ext cx="1856967" cy="992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hangingPunct="0">
                <a:spcAft>
                  <a:spcPts val="1800"/>
                </a:spcAft>
                <a:defRPr/>
              </a:pPr>
              <a:r>
                <a:rPr lang="en-GB" sz="1500" b="1" dirty="0">
                  <a:solidFill>
                    <a:srgbClr val="000000"/>
                  </a:solidFill>
                  <a:latin typeface="Calibri Light"/>
                  <a:sym typeface="Calibri"/>
                </a:rPr>
                <a:t>Medicines e.g. salbutamol, ibuprofen, aspirin</a:t>
              </a:r>
            </a:p>
          </p:txBody>
        </p:sp>
        <p:sp>
          <p:nvSpPr>
            <p:cNvPr id="11" name="TextBox 10">
              <a:extLst>
                <a:ext uri="{FF2B5EF4-FFF2-40B4-BE49-F238E27FC236}">
                  <a16:creationId xmlns:a16="http://schemas.microsoft.com/office/drawing/2014/main" id="{6EFE45A8-8003-442C-90C5-FF70434EAD65}"/>
                </a:ext>
              </a:extLst>
            </p:cNvPr>
            <p:cNvSpPr txBox="1"/>
            <p:nvPr/>
          </p:nvSpPr>
          <p:spPr>
            <a:xfrm>
              <a:off x="4696368" y="3092516"/>
              <a:ext cx="1210750" cy="761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hangingPunct="0">
                <a:spcAft>
                  <a:spcPts val="1800"/>
                </a:spcAft>
                <a:defRPr/>
              </a:pPr>
              <a:r>
                <a:rPr lang="en-GB" sz="1500" b="1" dirty="0">
                  <a:solidFill>
                    <a:srgbClr val="000000"/>
                  </a:solidFill>
                  <a:latin typeface="Calibri Light"/>
                  <a:sym typeface="Calibri"/>
                </a:rPr>
                <a:t>Smoke, fumes and pollution</a:t>
              </a:r>
            </a:p>
          </p:txBody>
        </p:sp>
        <p:sp>
          <p:nvSpPr>
            <p:cNvPr id="12" name="TextBox 11">
              <a:extLst>
                <a:ext uri="{FF2B5EF4-FFF2-40B4-BE49-F238E27FC236}">
                  <a16:creationId xmlns:a16="http://schemas.microsoft.com/office/drawing/2014/main" id="{4811D5EA-2AD7-4AEF-9A1E-987172607368}"/>
                </a:ext>
              </a:extLst>
            </p:cNvPr>
            <p:cNvSpPr txBox="1"/>
            <p:nvPr/>
          </p:nvSpPr>
          <p:spPr>
            <a:xfrm>
              <a:off x="2388826" y="3069432"/>
              <a:ext cx="1668815" cy="761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342900" hangingPunct="0">
                <a:spcAft>
                  <a:spcPts val="1800"/>
                </a:spcAft>
                <a:defRPr/>
              </a:pPr>
              <a:r>
                <a:rPr lang="en-GB" sz="1500" b="1" dirty="0">
                  <a:solidFill>
                    <a:srgbClr val="000000"/>
                  </a:solidFill>
                  <a:latin typeface="Calibri Light"/>
                  <a:sym typeface="Calibri"/>
                </a:rPr>
                <a:t>Allergies </a:t>
              </a:r>
              <a:r>
                <a:rPr lang="en-GB" sz="1500" b="1" dirty="0" err="1">
                  <a:solidFill>
                    <a:srgbClr val="000000"/>
                  </a:solidFill>
                  <a:latin typeface="Calibri Light"/>
                  <a:sym typeface="Calibri"/>
                </a:rPr>
                <a:t>eg</a:t>
              </a:r>
              <a:r>
                <a:rPr lang="en-GB" sz="1500" b="1" dirty="0">
                  <a:solidFill>
                    <a:srgbClr val="000000"/>
                  </a:solidFill>
                  <a:latin typeface="Calibri Light"/>
                  <a:sym typeface="Calibri"/>
                </a:rPr>
                <a:t> pollen, dust mites</a:t>
              </a:r>
            </a:p>
          </p:txBody>
        </p:sp>
        <p:sp>
          <p:nvSpPr>
            <p:cNvPr id="16" name="TextBox 15">
              <a:extLst>
                <a:ext uri="{FF2B5EF4-FFF2-40B4-BE49-F238E27FC236}">
                  <a16:creationId xmlns:a16="http://schemas.microsoft.com/office/drawing/2014/main" id="{FA6D59CB-5019-4D50-BBF1-AFD91FBAE71F}"/>
                </a:ext>
              </a:extLst>
            </p:cNvPr>
            <p:cNvSpPr txBox="1"/>
            <p:nvPr/>
          </p:nvSpPr>
          <p:spPr>
            <a:xfrm>
              <a:off x="622353" y="4984993"/>
              <a:ext cx="1545277" cy="761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342900" hangingPunct="0">
                <a:spcAft>
                  <a:spcPts val="1800"/>
                </a:spcAft>
                <a:defRPr/>
              </a:pPr>
              <a:r>
                <a:rPr lang="en-GB" sz="1500" b="1" dirty="0">
                  <a:solidFill>
                    <a:srgbClr val="000000"/>
                  </a:solidFill>
                  <a:latin typeface="Calibri Light"/>
                  <a:sym typeface="Calibri"/>
                </a:rPr>
                <a:t>Emotions </a:t>
              </a:r>
              <a:r>
                <a:rPr lang="en-GB" sz="1500" b="1" dirty="0" err="1">
                  <a:solidFill>
                    <a:srgbClr val="000000"/>
                  </a:solidFill>
                  <a:latin typeface="Calibri Light"/>
                  <a:sym typeface="Calibri"/>
                </a:rPr>
                <a:t>eg</a:t>
              </a:r>
              <a:r>
                <a:rPr lang="en-GB" sz="1500" b="1" dirty="0">
                  <a:solidFill>
                    <a:srgbClr val="000000"/>
                  </a:solidFill>
                  <a:latin typeface="Calibri Light"/>
                  <a:sym typeface="Calibri"/>
                </a:rPr>
                <a:t> stress, laughter</a:t>
              </a:r>
            </a:p>
          </p:txBody>
        </p:sp>
        <p:sp>
          <p:nvSpPr>
            <p:cNvPr id="17" name="TextBox 16">
              <a:extLst>
                <a:ext uri="{FF2B5EF4-FFF2-40B4-BE49-F238E27FC236}">
                  <a16:creationId xmlns:a16="http://schemas.microsoft.com/office/drawing/2014/main" id="{F14B687F-BB03-487B-B3B9-AE89CDA487B0}"/>
                </a:ext>
              </a:extLst>
            </p:cNvPr>
            <p:cNvSpPr txBox="1"/>
            <p:nvPr/>
          </p:nvSpPr>
          <p:spPr>
            <a:xfrm>
              <a:off x="6783167" y="5031158"/>
              <a:ext cx="1097933" cy="530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hangingPunct="0">
                <a:spcAft>
                  <a:spcPts val="1800"/>
                </a:spcAft>
                <a:defRPr/>
              </a:pPr>
              <a:r>
                <a:rPr lang="en-GB" sz="1500" b="1" dirty="0">
                  <a:solidFill>
                    <a:srgbClr val="000000"/>
                  </a:solidFill>
                  <a:latin typeface="Calibri Light"/>
                  <a:sym typeface="Calibri"/>
                </a:rPr>
                <a:t>Exercise</a:t>
              </a:r>
            </a:p>
          </p:txBody>
        </p:sp>
        <p:sp>
          <p:nvSpPr>
            <p:cNvPr id="18" name="TextBox 17">
              <a:extLst>
                <a:ext uri="{FF2B5EF4-FFF2-40B4-BE49-F238E27FC236}">
                  <a16:creationId xmlns:a16="http://schemas.microsoft.com/office/drawing/2014/main" id="{8D1E84F7-02D1-47D7-9683-2DDF609A15CB}"/>
                </a:ext>
              </a:extLst>
            </p:cNvPr>
            <p:cNvSpPr txBox="1"/>
            <p:nvPr/>
          </p:nvSpPr>
          <p:spPr>
            <a:xfrm>
              <a:off x="4706541" y="5031158"/>
              <a:ext cx="1210750" cy="761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hangingPunct="0">
                <a:spcAft>
                  <a:spcPts val="1800"/>
                </a:spcAft>
                <a:defRPr/>
              </a:pPr>
              <a:r>
                <a:rPr lang="en-GB" sz="1500" b="1" dirty="0">
                  <a:solidFill>
                    <a:srgbClr val="000000"/>
                  </a:solidFill>
                  <a:latin typeface="Calibri Light"/>
                  <a:sym typeface="Calibri"/>
                </a:rPr>
                <a:t>Mould or damp</a:t>
              </a:r>
            </a:p>
          </p:txBody>
        </p:sp>
        <p:sp>
          <p:nvSpPr>
            <p:cNvPr id="19" name="TextBox 18">
              <a:extLst>
                <a:ext uri="{FF2B5EF4-FFF2-40B4-BE49-F238E27FC236}">
                  <a16:creationId xmlns:a16="http://schemas.microsoft.com/office/drawing/2014/main" id="{12E75C4F-225E-4F7B-A3A5-4F787123CE97}"/>
                </a:ext>
              </a:extLst>
            </p:cNvPr>
            <p:cNvSpPr txBox="1"/>
            <p:nvPr/>
          </p:nvSpPr>
          <p:spPr>
            <a:xfrm>
              <a:off x="2368683" y="5031158"/>
              <a:ext cx="1668815" cy="761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342900" hangingPunct="0">
                <a:spcAft>
                  <a:spcPts val="1800"/>
                </a:spcAft>
                <a:defRPr/>
              </a:pPr>
              <a:r>
                <a:rPr lang="en-GB" sz="1500" b="1" dirty="0">
                  <a:solidFill>
                    <a:srgbClr val="000000"/>
                  </a:solidFill>
                  <a:latin typeface="Calibri Light"/>
                  <a:sym typeface="Calibri"/>
                </a:rPr>
                <a:t>Weather </a:t>
              </a:r>
              <a:r>
                <a:rPr lang="en-GB" sz="1500" b="1" dirty="0" err="1">
                  <a:solidFill>
                    <a:srgbClr val="000000"/>
                  </a:solidFill>
                  <a:latin typeface="Calibri Light"/>
                  <a:sym typeface="Calibri"/>
                </a:rPr>
                <a:t>eg</a:t>
              </a:r>
              <a:r>
                <a:rPr lang="en-GB" sz="1500" b="1" dirty="0">
                  <a:solidFill>
                    <a:srgbClr val="000000"/>
                  </a:solidFill>
                  <a:latin typeface="Calibri Light"/>
                  <a:sym typeface="Calibri"/>
                </a:rPr>
                <a:t> cold air, humidity</a:t>
              </a:r>
            </a:p>
          </p:txBody>
        </p:sp>
        <p:pic>
          <p:nvPicPr>
            <p:cNvPr id="9" name="Picture 8">
              <a:extLst>
                <a:ext uri="{FF2B5EF4-FFF2-40B4-BE49-F238E27FC236}">
                  <a16:creationId xmlns:a16="http://schemas.microsoft.com/office/drawing/2014/main" id="{22551514-619F-468E-BBFF-F718AB1ED28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04318" y="3852833"/>
              <a:ext cx="1637831" cy="1091887"/>
            </a:xfrm>
            <a:prstGeom prst="rect">
              <a:avLst/>
            </a:prstGeom>
          </p:spPr>
        </p:pic>
        <p:pic>
          <p:nvPicPr>
            <p:cNvPr id="21" name="Picture 20">
              <a:extLst>
                <a:ext uri="{FF2B5EF4-FFF2-40B4-BE49-F238E27FC236}">
                  <a16:creationId xmlns:a16="http://schemas.microsoft.com/office/drawing/2014/main" id="{3C1B7830-595B-405C-85DF-9E0689278A4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459054" y="2071874"/>
              <a:ext cx="1528359" cy="1018906"/>
            </a:xfrm>
            <a:prstGeom prst="rect">
              <a:avLst/>
            </a:prstGeom>
          </p:spPr>
        </p:pic>
        <p:pic>
          <p:nvPicPr>
            <p:cNvPr id="23" name="Picture 22">
              <a:extLst>
                <a:ext uri="{FF2B5EF4-FFF2-40B4-BE49-F238E27FC236}">
                  <a16:creationId xmlns:a16="http://schemas.microsoft.com/office/drawing/2014/main" id="{692C98A2-E825-438E-94BF-6DC23FB4503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552200" y="2050867"/>
              <a:ext cx="1559869" cy="1039913"/>
            </a:xfrm>
            <a:prstGeom prst="rect">
              <a:avLst/>
            </a:prstGeom>
          </p:spPr>
        </p:pic>
        <p:pic>
          <p:nvPicPr>
            <p:cNvPr id="25" name="Picture 24">
              <a:extLst>
                <a:ext uri="{FF2B5EF4-FFF2-40B4-BE49-F238E27FC236}">
                  <a16:creationId xmlns:a16="http://schemas.microsoft.com/office/drawing/2014/main" id="{E1E191C6-FC94-4D6C-B8D2-78B1CEDC2D27}"/>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83070" y="3852833"/>
              <a:ext cx="1637831" cy="1091887"/>
            </a:xfrm>
            <a:prstGeom prst="rect">
              <a:avLst/>
            </a:prstGeom>
          </p:spPr>
        </p:pic>
        <p:pic>
          <p:nvPicPr>
            <p:cNvPr id="1030" name="Picture 6" descr="Image result for mould">
              <a:extLst>
                <a:ext uri="{FF2B5EF4-FFF2-40B4-BE49-F238E27FC236}">
                  <a16:creationId xmlns:a16="http://schemas.microsoft.com/office/drawing/2014/main" id="{F844343F-898B-4230-A0C2-2C40A91D9895}"/>
                </a:ext>
              </a:extLst>
            </p:cNvPr>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4475172" y="3867362"/>
              <a:ext cx="1653142" cy="107735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086A55E4-14A2-4572-9E49-D2CA72BC9E32}"/>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520811" y="3865273"/>
              <a:ext cx="1622647" cy="1079447"/>
            </a:xfrm>
            <a:prstGeom prst="rect">
              <a:avLst/>
            </a:prstGeom>
          </p:spPr>
        </p:pic>
      </p:grpSp>
      <p:sp>
        <p:nvSpPr>
          <p:cNvPr id="5" name="Title 1">
            <a:extLst>
              <a:ext uri="{FF2B5EF4-FFF2-40B4-BE49-F238E27FC236}">
                <a16:creationId xmlns:a16="http://schemas.microsoft.com/office/drawing/2014/main" id="{36B6F4AE-D955-4DCF-B7C9-68FDB26271D9}"/>
              </a:ext>
            </a:extLst>
          </p:cNvPr>
          <p:cNvSpPr txBox="1">
            <a:spLocks/>
          </p:cNvSpPr>
          <p:nvPr/>
        </p:nvSpPr>
        <p:spPr>
          <a:xfrm>
            <a:off x="251520" y="188640"/>
            <a:ext cx="8642350" cy="503783"/>
          </a:xfrm>
          <a:prstGeom prst="rect">
            <a:avLst/>
          </a:prstGeom>
          <a:solidFill>
            <a:srgbClr val="0072C6"/>
          </a:solidFill>
        </p:spPr>
        <p:txBody>
          <a:bodyPr vert="horz" lIns="68580" tIns="34290" rIns="68580" bIns="34290" rtlCol="0">
            <a:normAutofit/>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r>
              <a:rPr lang="en-US" sz="2800" dirty="0"/>
              <a:t>Triggers</a:t>
            </a:r>
          </a:p>
        </p:txBody>
      </p:sp>
    </p:spTree>
    <p:extLst>
      <p:ext uri="{BB962C8B-B14F-4D97-AF65-F5344CB8AC3E}">
        <p14:creationId xmlns:p14="http://schemas.microsoft.com/office/powerpoint/2010/main" val="2344161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Paper">
            <a:extLst>
              <a:ext uri="{FF2B5EF4-FFF2-40B4-BE49-F238E27FC236}">
                <a16:creationId xmlns:a16="http://schemas.microsoft.com/office/drawing/2014/main" id="{472EC860-06D1-4FDF-ADA5-CDA06071C5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868239">
            <a:off x="1179890" y="2200887"/>
            <a:ext cx="685800" cy="685800"/>
          </a:xfrm>
          <a:prstGeom prst="rect">
            <a:avLst/>
          </a:prstGeom>
        </p:spPr>
      </p:pic>
      <p:pic>
        <p:nvPicPr>
          <p:cNvPr id="7" name="Graphic 6" descr="Envelope">
            <a:extLst>
              <a:ext uri="{FF2B5EF4-FFF2-40B4-BE49-F238E27FC236}">
                <a16:creationId xmlns:a16="http://schemas.microsoft.com/office/drawing/2014/main" id="{41B55BA2-D04B-4746-886F-7D9055AC0E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9890" y="3553109"/>
            <a:ext cx="685800" cy="685800"/>
          </a:xfrm>
          <a:prstGeom prst="rect">
            <a:avLst/>
          </a:prstGeom>
        </p:spPr>
      </p:pic>
      <p:pic>
        <p:nvPicPr>
          <p:cNvPr id="9" name="Graphic 8" descr="Email">
            <a:extLst>
              <a:ext uri="{FF2B5EF4-FFF2-40B4-BE49-F238E27FC236}">
                <a16:creationId xmlns:a16="http://schemas.microsoft.com/office/drawing/2014/main" id="{165CF744-909F-44BD-8273-A068A9FCEC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08316" y="2200887"/>
            <a:ext cx="685800" cy="685800"/>
          </a:xfrm>
          <a:prstGeom prst="rect">
            <a:avLst/>
          </a:prstGeom>
        </p:spPr>
      </p:pic>
      <p:pic>
        <p:nvPicPr>
          <p:cNvPr id="11" name="Graphic 10" descr="Video camera">
            <a:extLst>
              <a:ext uri="{FF2B5EF4-FFF2-40B4-BE49-F238E27FC236}">
                <a16:creationId xmlns:a16="http://schemas.microsoft.com/office/drawing/2014/main" id="{39E1D15D-E3CF-4448-82C7-9DFA03A589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07471" y="3506599"/>
            <a:ext cx="685800" cy="685800"/>
          </a:xfrm>
          <a:prstGeom prst="rect">
            <a:avLst/>
          </a:prstGeom>
        </p:spPr>
      </p:pic>
      <p:sp>
        <p:nvSpPr>
          <p:cNvPr id="13" name="TextBox 12">
            <a:extLst>
              <a:ext uri="{FF2B5EF4-FFF2-40B4-BE49-F238E27FC236}">
                <a16:creationId xmlns:a16="http://schemas.microsoft.com/office/drawing/2014/main" id="{52B0AE3E-89A6-4DB0-A75E-131F7DE2E3BE}"/>
              </a:ext>
            </a:extLst>
          </p:cNvPr>
          <p:cNvSpPr txBox="1"/>
          <p:nvPr/>
        </p:nvSpPr>
        <p:spPr>
          <a:xfrm>
            <a:off x="662730" y="2952388"/>
            <a:ext cx="1656199" cy="623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hangingPunct="0">
              <a:defRPr/>
            </a:pPr>
            <a:r>
              <a:rPr lang="en-US" dirty="0">
                <a:solidFill>
                  <a:srgbClr val="002060"/>
                </a:solidFill>
                <a:latin typeface="Calibri"/>
                <a:cs typeface="Calibri"/>
                <a:sym typeface="Calibri"/>
              </a:rPr>
              <a:t>…on a sheet of paper</a:t>
            </a:r>
          </a:p>
        </p:txBody>
      </p:sp>
      <p:sp>
        <p:nvSpPr>
          <p:cNvPr id="35" name="TextBox 34">
            <a:extLst>
              <a:ext uri="{FF2B5EF4-FFF2-40B4-BE49-F238E27FC236}">
                <a16:creationId xmlns:a16="http://schemas.microsoft.com/office/drawing/2014/main" id="{8FD6C59E-2BDB-48B1-81E8-8BF21D53E97A}"/>
              </a:ext>
            </a:extLst>
          </p:cNvPr>
          <p:cNvSpPr txBox="1"/>
          <p:nvPr/>
        </p:nvSpPr>
        <p:spPr>
          <a:xfrm>
            <a:off x="2623037" y="2952388"/>
            <a:ext cx="1257073" cy="346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342900" hangingPunct="0">
              <a:defRPr/>
            </a:pPr>
            <a:r>
              <a:rPr lang="en-US" dirty="0">
                <a:solidFill>
                  <a:srgbClr val="002060"/>
                </a:solidFill>
                <a:latin typeface="Calibri"/>
                <a:cs typeface="Calibri"/>
                <a:sym typeface="Calibri"/>
              </a:rPr>
              <a:t>…in an email</a:t>
            </a:r>
          </a:p>
        </p:txBody>
      </p:sp>
      <p:sp>
        <p:nvSpPr>
          <p:cNvPr id="38" name="TextBox 37">
            <a:extLst>
              <a:ext uri="{FF2B5EF4-FFF2-40B4-BE49-F238E27FC236}">
                <a16:creationId xmlns:a16="http://schemas.microsoft.com/office/drawing/2014/main" id="{19EF97D5-A432-4348-A566-D2C755DA36DC}"/>
              </a:ext>
            </a:extLst>
          </p:cNvPr>
          <p:cNvSpPr txBox="1"/>
          <p:nvPr/>
        </p:nvSpPr>
        <p:spPr>
          <a:xfrm>
            <a:off x="627656" y="4238909"/>
            <a:ext cx="1724422" cy="623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hangingPunct="0">
              <a:defRPr/>
            </a:pPr>
            <a:r>
              <a:rPr lang="en-US" dirty="0">
                <a:solidFill>
                  <a:srgbClr val="002060"/>
                </a:solidFill>
                <a:latin typeface="Calibri"/>
                <a:cs typeface="Calibri"/>
                <a:sym typeface="Calibri"/>
              </a:rPr>
              <a:t>…on the back of an envelope</a:t>
            </a:r>
          </a:p>
        </p:txBody>
      </p:sp>
      <p:sp>
        <p:nvSpPr>
          <p:cNvPr id="42" name="TextBox 41">
            <a:extLst>
              <a:ext uri="{FF2B5EF4-FFF2-40B4-BE49-F238E27FC236}">
                <a16:creationId xmlns:a16="http://schemas.microsoft.com/office/drawing/2014/main" id="{E788AD53-1476-46B2-90FC-1192B948A83E}"/>
              </a:ext>
            </a:extLst>
          </p:cNvPr>
          <p:cNvSpPr txBox="1"/>
          <p:nvPr/>
        </p:nvSpPr>
        <p:spPr>
          <a:xfrm>
            <a:off x="2371455" y="4238908"/>
            <a:ext cx="1757833" cy="623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hangingPunct="0">
              <a:defRPr/>
            </a:pPr>
            <a:r>
              <a:rPr lang="en-US" dirty="0">
                <a:solidFill>
                  <a:srgbClr val="002060"/>
                </a:solidFill>
                <a:latin typeface="Calibri"/>
                <a:cs typeface="Calibri"/>
                <a:sym typeface="Calibri"/>
              </a:rPr>
              <a:t>…in a video recording</a:t>
            </a:r>
          </a:p>
        </p:txBody>
      </p:sp>
      <p:sp>
        <p:nvSpPr>
          <p:cNvPr id="4" name="Rectangle 3">
            <a:extLst>
              <a:ext uri="{FF2B5EF4-FFF2-40B4-BE49-F238E27FC236}">
                <a16:creationId xmlns:a16="http://schemas.microsoft.com/office/drawing/2014/main" id="{5DBD4ABF-9FBE-9242-82E5-17AE17891FC6}"/>
              </a:ext>
            </a:extLst>
          </p:cNvPr>
          <p:cNvSpPr/>
          <p:nvPr/>
        </p:nvSpPr>
        <p:spPr>
          <a:xfrm>
            <a:off x="4693525" y="1713850"/>
            <a:ext cx="4196798" cy="4464812"/>
          </a:xfrm>
          <a:prstGeom prst="rect">
            <a:avLst/>
          </a:prstGeom>
          <a:ln>
            <a:solidFill>
              <a:schemeClr val="accent5"/>
            </a:solidFill>
          </a:ln>
        </p:spPr>
        <p:txBody>
          <a:bodyPr wrap="square">
            <a:spAutoFit/>
          </a:bodyPr>
          <a:lstStyle/>
          <a:p>
            <a:pPr defTabSz="685800" hangingPunct="0">
              <a:lnSpc>
                <a:spcPct val="150000"/>
              </a:lnSpc>
              <a:defRPr/>
            </a:pPr>
            <a:r>
              <a:rPr lang="en-GB" sz="1500" b="1" kern="0" dirty="0">
                <a:solidFill>
                  <a:srgbClr val="000000"/>
                </a:solidFill>
                <a:latin typeface="Avenir Next LT Pro" panose="02020404030301010803"/>
                <a:cs typeface="Calibri"/>
                <a:sym typeface="Calibri"/>
              </a:rPr>
              <a:t>Key questions for patient or parent/carer to consider:</a:t>
            </a:r>
          </a:p>
          <a:p>
            <a:pPr defTabSz="685800" hangingPunct="0">
              <a:lnSpc>
                <a:spcPct val="150000"/>
              </a:lnSpc>
              <a:defRPr/>
            </a:pPr>
            <a:endParaRPr lang="en-GB" sz="1500" b="1" kern="0" dirty="0">
              <a:solidFill>
                <a:srgbClr val="000000"/>
              </a:solidFill>
              <a:latin typeface="Avenir Next LT Pro" panose="02020404030301010803"/>
              <a:cs typeface="Calibri"/>
              <a:sym typeface="Calibri"/>
            </a:endParaRPr>
          </a:p>
          <a:p>
            <a:pPr marL="214313" indent="-214313" defTabSz="685800" hangingPunct="0">
              <a:lnSpc>
                <a:spcPct val="150000"/>
              </a:lnSpc>
              <a:spcAft>
                <a:spcPts val="450"/>
              </a:spcAft>
              <a:buFont typeface="Arial" panose="020B0604020202020204" pitchFamily="34" charset="0"/>
              <a:buChar char="•"/>
              <a:defRPr/>
            </a:pPr>
            <a:r>
              <a:rPr lang="en-GB" sz="1500" kern="0" dirty="0">
                <a:solidFill>
                  <a:srgbClr val="000000"/>
                </a:solidFill>
                <a:latin typeface="Avenir Next LT Pro" panose="02020404030301010803"/>
                <a:cs typeface="Calibri"/>
                <a:sym typeface="Calibri"/>
              </a:rPr>
              <a:t>What are your asthma triggers?</a:t>
            </a:r>
            <a:r>
              <a:rPr lang="en-GB" sz="1500" kern="0" baseline="30000" dirty="0">
                <a:solidFill>
                  <a:srgbClr val="000000"/>
                </a:solidFill>
                <a:latin typeface="Avenir Next LT Pro" panose="02020404030301010803"/>
                <a:cs typeface="Calibri"/>
                <a:sym typeface="Calibri"/>
              </a:rPr>
              <a:t>1</a:t>
            </a:r>
          </a:p>
          <a:p>
            <a:pPr marL="214313" indent="-214313" defTabSz="685800" hangingPunct="0">
              <a:lnSpc>
                <a:spcPct val="150000"/>
              </a:lnSpc>
              <a:spcAft>
                <a:spcPts val="450"/>
              </a:spcAft>
              <a:buFont typeface="Arial" panose="020B0604020202020204" pitchFamily="34" charset="0"/>
              <a:buChar char="•"/>
              <a:defRPr/>
            </a:pPr>
            <a:r>
              <a:rPr lang="en-GB" sz="1500" kern="0" dirty="0">
                <a:solidFill>
                  <a:srgbClr val="000000"/>
                </a:solidFill>
                <a:latin typeface="Avenir Next LT Pro" panose="02020404030301010803"/>
                <a:cs typeface="Calibri"/>
                <a:sym typeface="Calibri"/>
              </a:rPr>
              <a:t>How well is your asthma currently being managed? What is your best peak flow?</a:t>
            </a:r>
            <a:r>
              <a:rPr lang="en-GB" sz="1500" kern="0" baseline="30000" dirty="0">
                <a:solidFill>
                  <a:srgbClr val="000000"/>
                </a:solidFill>
                <a:latin typeface="Avenir Next LT Pro" panose="02020404030301010803"/>
                <a:cs typeface="Calibri"/>
                <a:sym typeface="Calibri"/>
              </a:rPr>
              <a:t>1</a:t>
            </a:r>
          </a:p>
          <a:p>
            <a:pPr marL="214313" indent="-214313" defTabSz="685800" hangingPunct="0">
              <a:lnSpc>
                <a:spcPct val="150000"/>
              </a:lnSpc>
              <a:spcAft>
                <a:spcPts val="450"/>
              </a:spcAft>
              <a:buFont typeface="Arial" panose="020B0604020202020204" pitchFamily="34" charset="0"/>
              <a:buChar char="•"/>
              <a:defRPr/>
            </a:pPr>
            <a:r>
              <a:rPr lang="en-GB" sz="1500" kern="0" dirty="0">
                <a:solidFill>
                  <a:srgbClr val="000000"/>
                </a:solidFill>
                <a:latin typeface="Avenir Next LT Pro" panose="02020404030301010803"/>
                <a:cs typeface="Calibri"/>
                <a:sym typeface="Calibri"/>
              </a:rPr>
              <a:t>What are the names of your medications? When do you need to use these?</a:t>
            </a:r>
            <a:r>
              <a:rPr lang="en-GB" sz="1500" kern="0" baseline="30000" dirty="0">
                <a:solidFill>
                  <a:srgbClr val="000000"/>
                </a:solidFill>
                <a:latin typeface="Avenir Next LT Pro" panose="02020404030301010803"/>
                <a:cs typeface="Calibri"/>
                <a:sym typeface="Calibri"/>
              </a:rPr>
              <a:t>2</a:t>
            </a:r>
          </a:p>
          <a:p>
            <a:pPr marL="214313" indent="-214313" defTabSz="685800" hangingPunct="0">
              <a:lnSpc>
                <a:spcPct val="150000"/>
              </a:lnSpc>
              <a:spcAft>
                <a:spcPts val="450"/>
              </a:spcAft>
              <a:buFont typeface="Arial" panose="020B0604020202020204" pitchFamily="34" charset="0"/>
              <a:buChar char="•"/>
              <a:defRPr/>
            </a:pPr>
            <a:r>
              <a:rPr lang="en-GB" sz="1500" kern="0" dirty="0">
                <a:solidFill>
                  <a:srgbClr val="000000"/>
                </a:solidFill>
                <a:latin typeface="Avenir Next LT Pro" panose="02020404030301010803"/>
                <a:cs typeface="Calibri"/>
                <a:sym typeface="Calibri"/>
              </a:rPr>
              <a:t>How do you feel when you are having an asthma attack?</a:t>
            </a:r>
            <a:r>
              <a:rPr lang="en-GB" sz="1500" kern="0" baseline="30000" dirty="0">
                <a:solidFill>
                  <a:srgbClr val="000000"/>
                </a:solidFill>
                <a:latin typeface="Avenir Next LT Pro" panose="02020404030301010803"/>
                <a:cs typeface="Calibri"/>
                <a:sym typeface="Calibri"/>
              </a:rPr>
              <a:t>2</a:t>
            </a:r>
          </a:p>
          <a:p>
            <a:pPr marL="214313" indent="-214313" defTabSz="685800" hangingPunct="0">
              <a:lnSpc>
                <a:spcPct val="150000"/>
              </a:lnSpc>
              <a:spcAft>
                <a:spcPts val="450"/>
              </a:spcAft>
              <a:buFont typeface="Arial" panose="020B0604020202020204" pitchFamily="34" charset="0"/>
              <a:buChar char="•"/>
              <a:defRPr/>
            </a:pPr>
            <a:r>
              <a:rPr lang="en-GB" sz="1500" kern="0" dirty="0">
                <a:solidFill>
                  <a:srgbClr val="000000"/>
                </a:solidFill>
                <a:latin typeface="Avenir Next LT Pro" panose="02020404030301010803"/>
                <a:cs typeface="Calibri"/>
                <a:sym typeface="Calibri"/>
              </a:rPr>
              <a:t>What should you do when you are having an asthma attack?</a:t>
            </a:r>
            <a:r>
              <a:rPr lang="en-GB" sz="1500" kern="0" baseline="30000" dirty="0">
                <a:solidFill>
                  <a:srgbClr val="000000"/>
                </a:solidFill>
                <a:latin typeface="Avenir Next LT Pro" panose="02020404030301010803"/>
                <a:cs typeface="Calibri"/>
                <a:sym typeface="Calibri"/>
              </a:rPr>
              <a:t>2</a:t>
            </a:r>
          </a:p>
        </p:txBody>
      </p:sp>
      <p:sp>
        <p:nvSpPr>
          <p:cNvPr id="3" name="TextBox 2">
            <a:extLst>
              <a:ext uri="{FF2B5EF4-FFF2-40B4-BE49-F238E27FC236}">
                <a16:creationId xmlns:a16="http://schemas.microsoft.com/office/drawing/2014/main" id="{39284BE9-0A7F-429D-ACC7-A4455B3E73A1}"/>
              </a:ext>
            </a:extLst>
          </p:cNvPr>
          <p:cNvSpPr txBox="1"/>
          <p:nvPr/>
        </p:nvSpPr>
        <p:spPr>
          <a:xfrm>
            <a:off x="8172400" y="6525344"/>
            <a:ext cx="813043" cy="230832"/>
          </a:xfrm>
          <a:prstGeom prst="rect">
            <a:avLst/>
          </a:prstGeom>
          <a:noFill/>
        </p:spPr>
        <p:txBody>
          <a:bodyPr wrap="none" rtlCol="0">
            <a:spAutoFit/>
          </a:bodyPr>
          <a:lstStyle/>
          <a:p>
            <a:r>
              <a:rPr lang="en-GB" sz="900" dirty="0"/>
              <a:t>PCRA, 2020</a:t>
            </a:r>
          </a:p>
        </p:txBody>
      </p:sp>
      <p:sp>
        <p:nvSpPr>
          <p:cNvPr id="6" name="Title 1">
            <a:extLst>
              <a:ext uri="{FF2B5EF4-FFF2-40B4-BE49-F238E27FC236}">
                <a16:creationId xmlns:a16="http://schemas.microsoft.com/office/drawing/2014/main" id="{2A077888-175D-4EBD-AE3B-57B9AA3B6EE4}"/>
              </a:ext>
            </a:extLst>
          </p:cNvPr>
          <p:cNvSpPr txBox="1">
            <a:spLocks/>
          </p:cNvSpPr>
          <p:nvPr/>
        </p:nvSpPr>
        <p:spPr>
          <a:xfrm>
            <a:off x="251520" y="188640"/>
            <a:ext cx="8642350" cy="503783"/>
          </a:xfrm>
          <a:prstGeom prst="rect">
            <a:avLst/>
          </a:prstGeom>
          <a:solidFill>
            <a:srgbClr val="0072C6"/>
          </a:solidFill>
        </p:spPr>
        <p:txBody>
          <a:bodyPr vert="horz" lIns="68580" tIns="34290" rIns="68580" bIns="34290" rtlCol="0">
            <a:normAutofit/>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r>
              <a:rPr lang="en-GB" sz="2800" dirty="0"/>
              <a:t>A PAAP can be completed…</a:t>
            </a:r>
            <a:endParaRPr lang="en-US" sz="2800" dirty="0"/>
          </a:p>
        </p:txBody>
      </p:sp>
    </p:spTree>
    <p:extLst>
      <p:ext uri="{BB962C8B-B14F-4D97-AF65-F5344CB8AC3E}">
        <p14:creationId xmlns:p14="http://schemas.microsoft.com/office/powerpoint/2010/main" val="2604584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9791" y="3356992"/>
            <a:ext cx="8484418" cy="1152128"/>
          </a:xfrm>
        </p:spPr>
        <p:txBody>
          <a:bodyPr>
            <a:noAutofit/>
          </a:bodyPr>
          <a:lstStyle/>
          <a:p>
            <a:r>
              <a:rPr lang="en-GB" sz="1800" dirty="0"/>
              <a:t>Dr Julia Moody, Tower Hamlets Together</a:t>
            </a:r>
          </a:p>
          <a:p>
            <a:r>
              <a:rPr lang="en-GB" sz="1800" dirty="0"/>
              <a:t>Julia.moody@nhs.net</a:t>
            </a:r>
          </a:p>
        </p:txBody>
      </p:sp>
      <p:sp>
        <p:nvSpPr>
          <p:cNvPr id="4" name="Title 1">
            <a:extLst>
              <a:ext uri="{FF2B5EF4-FFF2-40B4-BE49-F238E27FC236}">
                <a16:creationId xmlns:a16="http://schemas.microsoft.com/office/drawing/2014/main" id="{2A83D499-FAA9-4A9D-A619-DCF184BB2136}"/>
              </a:ext>
            </a:extLst>
          </p:cNvPr>
          <p:cNvSpPr txBox="1">
            <a:spLocks/>
          </p:cNvSpPr>
          <p:nvPr/>
        </p:nvSpPr>
        <p:spPr>
          <a:xfrm>
            <a:off x="317265" y="2132856"/>
            <a:ext cx="8496944" cy="1000207"/>
          </a:xfrm>
          <a:prstGeom prst="rect">
            <a:avLst/>
          </a:prstGeom>
          <a:noFill/>
        </p:spPr>
        <p:txBody>
          <a:bodyPr lIns="0" tIns="0" rIns="0" bIns="0">
            <a:normAutofit fontScale="97500" lnSpcReduction="10000"/>
          </a:bodyPr>
          <a:lstStyle>
            <a:lvl1pPr algn="l" defTabSz="914400" rtl="0" eaLnBrk="1" latinLnBrk="0" hangingPunct="1">
              <a:spcBef>
                <a:spcPts val="600"/>
              </a:spcBef>
              <a:buNone/>
              <a:defRPr sz="3600" kern="1200" baseline="0">
                <a:solidFill>
                  <a:srgbClr val="0072C6"/>
                </a:solidFill>
                <a:latin typeface="+mj-lt"/>
                <a:ea typeface="+mj-ea"/>
                <a:cs typeface="+mj-cs"/>
              </a:defRPr>
            </a:lvl1pPr>
          </a:lstStyle>
          <a:p>
            <a:r>
              <a:rPr lang="en-GB" dirty="0"/>
              <a:t>Children’s asthma in primary care: the Tower Hamlets experience</a:t>
            </a:r>
          </a:p>
        </p:txBody>
      </p:sp>
    </p:spTree>
    <p:extLst>
      <p:ext uri="{BB962C8B-B14F-4D97-AF65-F5344CB8AC3E}">
        <p14:creationId xmlns:p14="http://schemas.microsoft.com/office/powerpoint/2010/main" val="1689257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70DA38-B14C-4873-8F94-B904D0D7927F}"/>
              </a:ext>
            </a:extLst>
          </p:cNvPr>
          <p:cNvPicPr>
            <a:picLocks noChangeAspect="1"/>
          </p:cNvPicPr>
          <p:nvPr/>
        </p:nvPicPr>
        <p:blipFill>
          <a:blip r:embed="rId2"/>
          <a:stretch>
            <a:fillRect/>
          </a:stretch>
        </p:blipFill>
        <p:spPr>
          <a:xfrm>
            <a:off x="284590" y="984171"/>
            <a:ext cx="7644221" cy="2444829"/>
          </a:xfrm>
          <a:prstGeom prst="rect">
            <a:avLst/>
          </a:prstGeom>
        </p:spPr>
      </p:pic>
      <p:pic>
        <p:nvPicPr>
          <p:cNvPr id="5" name="Picture 4">
            <a:extLst>
              <a:ext uri="{FF2B5EF4-FFF2-40B4-BE49-F238E27FC236}">
                <a16:creationId xmlns:a16="http://schemas.microsoft.com/office/drawing/2014/main" id="{4E585E52-DD99-4F25-85D8-BBEAF83A3CDD}"/>
              </a:ext>
            </a:extLst>
          </p:cNvPr>
          <p:cNvPicPr>
            <a:picLocks noChangeAspect="1"/>
          </p:cNvPicPr>
          <p:nvPr/>
        </p:nvPicPr>
        <p:blipFill>
          <a:blip r:embed="rId3"/>
          <a:stretch>
            <a:fillRect/>
          </a:stretch>
        </p:blipFill>
        <p:spPr>
          <a:xfrm>
            <a:off x="3152274" y="3611686"/>
            <a:ext cx="5715000" cy="2936675"/>
          </a:xfrm>
          <a:prstGeom prst="rect">
            <a:avLst/>
          </a:prstGeom>
        </p:spPr>
      </p:pic>
      <p:pic>
        <p:nvPicPr>
          <p:cNvPr id="6" name="Picture 5">
            <a:extLst>
              <a:ext uri="{FF2B5EF4-FFF2-40B4-BE49-F238E27FC236}">
                <a16:creationId xmlns:a16="http://schemas.microsoft.com/office/drawing/2014/main" id="{6D2528DF-4F2F-468F-9DD2-7B9FE71734B6}"/>
              </a:ext>
            </a:extLst>
          </p:cNvPr>
          <p:cNvPicPr>
            <a:picLocks noChangeAspect="1"/>
          </p:cNvPicPr>
          <p:nvPr/>
        </p:nvPicPr>
        <p:blipFill>
          <a:blip r:embed="rId4"/>
          <a:stretch>
            <a:fillRect/>
          </a:stretch>
        </p:blipFill>
        <p:spPr>
          <a:xfrm>
            <a:off x="421105" y="4033962"/>
            <a:ext cx="3549317" cy="2514398"/>
          </a:xfrm>
          <a:prstGeom prst="rect">
            <a:avLst/>
          </a:prstGeom>
        </p:spPr>
      </p:pic>
      <p:sp>
        <p:nvSpPr>
          <p:cNvPr id="2" name="Title 1">
            <a:extLst>
              <a:ext uri="{FF2B5EF4-FFF2-40B4-BE49-F238E27FC236}">
                <a16:creationId xmlns:a16="http://schemas.microsoft.com/office/drawing/2014/main" id="{60EA32D6-13F1-4462-B275-99D8F08F0939}"/>
              </a:ext>
            </a:extLst>
          </p:cNvPr>
          <p:cNvSpPr txBox="1">
            <a:spLocks/>
          </p:cNvSpPr>
          <p:nvPr/>
        </p:nvSpPr>
        <p:spPr>
          <a:xfrm>
            <a:off x="251520" y="188640"/>
            <a:ext cx="8642350" cy="503783"/>
          </a:xfrm>
          <a:prstGeom prst="rect">
            <a:avLst/>
          </a:prstGeom>
          <a:solidFill>
            <a:srgbClr val="0072C6"/>
          </a:solidFill>
        </p:spPr>
        <p:txBody>
          <a:bodyPr vert="horz" lIns="68580" tIns="34290" rIns="68580" bIns="34290" rtlCol="0">
            <a:normAutofit/>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r>
              <a:rPr lang="en-GB" sz="2800" dirty="0"/>
              <a:t>Headlines</a:t>
            </a:r>
            <a:endParaRPr lang="en-US" sz="2800" dirty="0"/>
          </a:p>
        </p:txBody>
      </p:sp>
    </p:spTree>
    <p:extLst>
      <p:ext uri="{BB962C8B-B14F-4D97-AF65-F5344CB8AC3E}">
        <p14:creationId xmlns:p14="http://schemas.microsoft.com/office/powerpoint/2010/main" val="231390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3E0D2-AA86-C84B-AC92-245AE7A2F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2"/>
            <a:ext cx="9172958" cy="6876000"/>
          </a:xfrm>
          <a:prstGeom prst="rect">
            <a:avLst/>
          </a:prstGeom>
        </p:spPr>
      </p:pic>
      <p:sp>
        <p:nvSpPr>
          <p:cNvPr id="27" name="TextBox 26">
            <a:extLst>
              <a:ext uri="{FF2B5EF4-FFF2-40B4-BE49-F238E27FC236}">
                <a16:creationId xmlns:a16="http://schemas.microsoft.com/office/drawing/2014/main" id="{A993E032-B02F-C14F-B100-9BBA13C4FE1F}"/>
              </a:ext>
            </a:extLst>
          </p:cNvPr>
          <p:cNvSpPr txBox="1"/>
          <p:nvPr/>
        </p:nvSpPr>
        <p:spPr>
          <a:xfrm>
            <a:off x="4499992" y="4779149"/>
            <a:ext cx="4024883" cy="95410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Rita Araujo – Children’s Transformation Manager</a:t>
            </a:r>
          </a:p>
          <a:p>
            <a:r>
              <a:rPr lang="en-US" sz="1400" dirty="0">
                <a:solidFill>
                  <a:schemeClr val="bg1"/>
                </a:solidFill>
                <a:latin typeface="Arial" panose="020B0604020202020204" pitchFamily="34" charset="0"/>
                <a:cs typeface="Arial" panose="020B0604020202020204" pitchFamily="34" charset="0"/>
              </a:rPr>
              <a:t>Katie Cole – Associate Director of Public Health</a:t>
            </a:r>
          </a:p>
          <a:p>
            <a:r>
              <a:rPr lang="en-US" sz="1400" dirty="0">
                <a:solidFill>
                  <a:schemeClr val="bg1"/>
                </a:solidFill>
                <a:latin typeface="Arial" panose="020B0604020202020204" pitchFamily="34" charset="0"/>
                <a:cs typeface="Arial" panose="020B0604020202020204" pitchFamily="34" charset="0"/>
              </a:rPr>
              <a:t>Tori </a:t>
            </a:r>
            <a:r>
              <a:rPr lang="en-US" sz="1400" dirty="0" err="1">
                <a:solidFill>
                  <a:schemeClr val="bg1"/>
                </a:solidFill>
                <a:latin typeface="Arial" panose="020B0604020202020204" pitchFamily="34" charset="0"/>
                <a:cs typeface="Arial" panose="020B0604020202020204" pitchFamily="34" charset="0"/>
              </a:rPr>
              <a:t>Hadaway</a:t>
            </a:r>
            <a:r>
              <a:rPr lang="en-US" sz="1400" dirty="0">
                <a:solidFill>
                  <a:schemeClr val="bg1"/>
                </a:solidFill>
                <a:latin typeface="Arial" panose="020B0604020202020204" pitchFamily="34" charset="0"/>
                <a:cs typeface="Arial" panose="020B0604020202020204" pitchFamily="34" charset="0"/>
              </a:rPr>
              <a:t> – Specialist Asthma Nurse</a:t>
            </a:r>
          </a:p>
          <a:p>
            <a:r>
              <a:rPr lang="en-US" sz="1400" dirty="0">
                <a:solidFill>
                  <a:schemeClr val="bg1"/>
                </a:solidFill>
                <a:latin typeface="Arial" panose="020B0604020202020204" pitchFamily="34" charset="0"/>
                <a:cs typeface="Arial" panose="020B0604020202020204" pitchFamily="34" charset="0"/>
              </a:rPr>
              <a:t>on behalf of THT – Born Well Growing Well</a:t>
            </a:r>
          </a:p>
        </p:txBody>
      </p:sp>
      <p:pic>
        <p:nvPicPr>
          <p:cNvPr id="3" name="Picture 2">
            <a:extLst>
              <a:ext uri="{FF2B5EF4-FFF2-40B4-BE49-F238E27FC236}">
                <a16:creationId xmlns:a16="http://schemas.microsoft.com/office/drawing/2014/main" id="{5906D408-D273-D348-9232-49C10BC33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5860" y="5337894"/>
            <a:ext cx="1032644" cy="1187450"/>
          </a:xfrm>
          <a:prstGeom prst="rect">
            <a:avLst/>
          </a:prstGeom>
        </p:spPr>
      </p:pic>
      <p:sp>
        <p:nvSpPr>
          <p:cNvPr id="6" name="TextBox 5">
            <a:extLst>
              <a:ext uri="{FF2B5EF4-FFF2-40B4-BE49-F238E27FC236}">
                <a16:creationId xmlns:a16="http://schemas.microsoft.com/office/drawing/2014/main" id="{841AD575-C27B-3349-B1EE-5D9AE3E86F2C}"/>
              </a:ext>
            </a:extLst>
          </p:cNvPr>
          <p:cNvSpPr txBox="1"/>
          <p:nvPr/>
        </p:nvSpPr>
        <p:spPr>
          <a:xfrm>
            <a:off x="5715595" y="1121909"/>
            <a:ext cx="2809280" cy="1754326"/>
          </a:xfrm>
          <a:prstGeom prst="rect">
            <a:avLst/>
          </a:prstGeom>
          <a:noFill/>
        </p:spPr>
        <p:txBody>
          <a:bodyPr wrap="square" rtlCol="0">
            <a:spAutoFit/>
          </a:bodyPr>
          <a:lstStyle/>
          <a:p>
            <a:r>
              <a:rPr lang="en-US" b="1" dirty="0" err="1">
                <a:solidFill>
                  <a:schemeClr val="bg1"/>
                </a:solidFill>
                <a:latin typeface="Arial" panose="020B0604020202020204" pitchFamily="34" charset="0"/>
                <a:cs typeface="Arial" panose="020B0604020202020204" pitchFamily="34" charset="0"/>
              </a:rPr>
              <a:t>Utilising</a:t>
            </a:r>
            <a:r>
              <a:rPr lang="en-US" b="1" dirty="0">
                <a:solidFill>
                  <a:schemeClr val="bg1"/>
                </a:solidFill>
                <a:latin typeface="Arial" panose="020B0604020202020204" pitchFamily="34" charset="0"/>
                <a:cs typeface="Arial" panose="020B0604020202020204" pitchFamily="34" charset="0"/>
              </a:rPr>
              <a:t> QI methodologies</a:t>
            </a:r>
          </a:p>
          <a:p>
            <a:r>
              <a:rPr lang="en-US" b="1" dirty="0">
                <a:solidFill>
                  <a:schemeClr val="bg1"/>
                </a:solidFill>
                <a:latin typeface="Arial" panose="020B0604020202020204" pitchFamily="34" charset="0"/>
                <a:cs typeface="Arial" panose="020B0604020202020204" pitchFamily="34" charset="0"/>
              </a:rPr>
              <a:t>To improve outcomes for CYP</a:t>
            </a:r>
          </a:p>
          <a:p>
            <a:r>
              <a:rPr lang="en-US" b="1" dirty="0">
                <a:solidFill>
                  <a:schemeClr val="bg1"/>
                </a:solidFill>
                <a:latin typeface="Arial" panose="020B0604020202020204" pitchFamily="34" charset="0"/>
                <a:cs typeface="Arial" panose="020B0604020202020204" pitchFamily="34" charset="0"/>
              </a:rPr>
              <a:t>with wheeze and asthma in TH</a:t>
            </a:r>
          </a:p>
        </p:txBody>
      </p:sp>
      <p:sp>
        <p:nvSpPr>
          <p:cNvPr id="7" name="TextBox 6">
            <a:extLst>
              <a:ext uri="{FF2B5EF4-FFF2-40B4-BE49-F238E27FC236}">
                <a16:creationId xmlns:a16="http://schemas.microsoft.com/office/drawing/2014/main" id="{BD43D247-9499-C14C-B65E-AD095244B5F7}"/>
              </a:ext>
            </a:extLst>
          </p:cNvPr>
          <p:cNvSpPr txBox="1"/>
          <p:nvPr/>
        </p:nvSpPr>
        <p:spPr>
          <a:xfrm>
            <a:off x="5344120" y="5826125"/>
            <a:ext cx="3394367" cy="523220"/>
          </a:xfrm>
          <a:prstGeom prst="rect">
            <a:avLst/>
          </a:prstGeom>
          <a:noFill/>
        </p:spPr>
        <p:txBody>
          <a:bodyPr wrap="square" rtlCol="0">
            <a:spAutoFit/>
          </a:bodyPr>
          <a:lstStyle/>
          <a:p>
            <a:r>
              <a:rPr lang="en-US" sz="1400" dirty="0" err="1">
                <a:solidFill>
                  <a:schemeClr val="bg1"/>
                </a:solidFill>
                <a:latin typeface="Arial" panose="020B0604020202020204" pitchFamily="34" charset="0"/>
                <a:cs typeface="Arial" panose="020B0604020202020204" pitchFamily="34" charset="0"/>
              </a:rPr>
              <a:t>www.towerhamletstogether.com</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#TH2GETHER</a:t>
            </a:r>
          </a:p>
        </p:txBody>
      </p:sp>
    </p:spTree>
    <p:extLst>
      <p:ext uri="{BB962C8B-B14F-4D97-AF65-F5344CB8AC3E}">
        <p14:creationId xmlns:p14="http://schemas.microsoft.com/office/powerpoint/2010/main" val="54122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507141" y="4323668"/>
            <a:ext cx="2621359" cy="2575439"/>
            <a:chOff x="8676188" y="4323667"/>
            <a:chExt cx="3495145" cy="2575439"/>
          </a:xfrm>
        </p:grpSpPr>
        <p:pic>
          <p:nvPicPr>
            <p:cNvPr id="9" name="Picture 8" descr="Assets_THT-18.jpg"/>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t="46186" b="27119"/>
            <a:stretch/>
          </p:blipFill>
          <p:spPr>
            <a:xfrm>
              <a:off x="8957796" y="5985718"/>
              <a:ext cx="2438959" cy="913388"/>
            </a:xfrm>
            <a:prstGeom prst="rect">
              <a:avLst/>
            </a:prstGeom>
          </p:spPr>
        </p:pic>
        <p:pic>
          <p:nvPicPr>
            <p:cNvPr id="10" name="Picture 9" descr="Consultant.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76188" y="4323667"/>
              <a:ext cx="1859855" cy="2534333"/>
            </a:xfrm>
            <a:prstGeom prst="rect">
              <a:avLst/>
            </a:prstGeom>
          </p:spPr>
        </p:pic>
        <p:pic>
          <p:nvPicPr>
            <p:cNvPr id="11" name="Picture 10" descr="Assets_THT-18.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t="51675" r="13151" b="31881"/>
            <a:stretch/>
          </p:blipFill>
          <p:spPr>
            <a:xfrm>
              <a:off x="10345738" y="6262255"/>
              <a:ext cx="1825595" cy="484909"/>
            </a:xfrm>
            <a:prstGeom prst="rect">
              <a:avLst/>
            </a:prstGeom>
          </p:spPr>
        </p:pic>
        <p:pic>
          <p:nvPicPr>
            <p:cNvPr id="12" name="Picture 11" descr="Carer (Social Care).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678206" y="4556860"/>
              <a:ext cx="1675482" cy="2190304"/>
            </a:xfrm>
            <a:prstGeom prst="rect">
              <a:avLst/>
            </a:prstGeom>
          </p:spPr>
        </p:pic>
      </p:grpSp>
      <p:sp>
        <p:nvSpPr>
          <p:cNvPr id="14" name="Content Placeholder 2"/>
          <p:cNvSpPr>
            <a:spLocks noGrp="1"/>
          </p:cNvSpPr>
          <p:nvPr>
            <p:ph idx="1"/>
          </p:nvPr>
        </p:nvSpPr>
        <p:spPr>
          <a:xfrm>
            <a:off x="196385" y="1634380"/>
            <a:ext cx="5071014" cy="4351338"/>
          </a:xfrm>
        </p:spPr>
        <p:txBody>
          <a:bodyPr>
            <a:normAutofit lnSpcReduction="10000"/>
          </a:bodyPr>
          <a:lstStyle/>
          <a:p>
            <a:r>
              <a:rPr lang="en-GB" sz="2400" b="1" dirty="0">
                <a:solidFill>
                  <a:srgbClr val="575756"/>
                </a:solidFill>
                <a:latin typeface="Arial" panose="020B0604020202020204" pitchFamily="34" charset="0"/>
                <a:cs typeface="Arial" panose="020B0604020202020204" pitchFamily="34" charset="0"/>
              </a:rPr>
              <a:t>Lack of information </a:t>
            </a:r>
            <a:r>
              <a:rPr lang="en-GB" sz="2400" dirty="0">
                <a:solidFill>
                  <a:srgbClr val="575756"/>
                </a:solidFill>
                <a:latin typeface="Arial" panose="020B0604020202020204" pitchFamily="34" charset="0"/>
                <a:cs typeface="Arial" panose="020B0604020202020204" pitchFamily="34" charset="0"/>
              </a:rPr>
              <a:t>from health professionals, need for holistic approach, review after hospital attendance valued</a:t>
            </a:r>
          </a:p>
          <a:p>
            <a:r>
              <a:rPr lang="en-GB" sz="2400" b="1" dirty="0">
                <a:solidFill>
                  <a:srgbClr val="575756"/>
                </a:solidFill>
                <a:latin typeface="Arial" panose="020B0604020202020204" pitchFamily="34" charset="0"/>
                <a:cs typeface="Arial" panose="020B0604020202020204" pitchFamily="34" charset="0"/>
              </a:rPr>
              <a:t>Air Pollution </a:t>
            </a:r>
            <a:r>
              <a:rPr lang="en-GB" sz="2400" dirty="0">
                <a:solidFill>
                  <a:srgbClr val="575756"/>
                </a:solidFill>
                <a:latin typeface="Arial" panose="020B0604020202020204" pitchFamily="34" charset="0"/>
                <a:cs typeface="Arial" panose="020B0604020202020204" pitchFamily="34" charset="0"/>
              </a:rPr>
              <a:t>interface</a:t>
            </a:r>
          </a:p>
          <a:p>
            <a:r>
              <a:rPr lang="en-GB" sz="2400" dirty="0">
                <a:solidFill>
                  <a:srgbClr val="575756"/>
                </a:solidFill>
                <a:latin typeface="Arial" panose="020B0604020202020204" pitchFamily="34" charset="0"/>
                <a:cs typeface="Arial" panose="020B0604020202020204" pitchFamily="34" charset="0"/>
              </a:rPr>
              <a:t>Creating asthma awareness - needs to be </a:t>
            </a:r>
            <a:r>
              <a:rPr lang="en-GB" sz="2400" b="1" dirty="0">
                <a:solidFill>
                  <a:srgbClr val="575756"/>
                </a:solidFill>
                <a:latin typeface="Arial" panose="020B0604020202020204" pitchFamily="34" charset="0"/>
                <a:cs typeface="Arial" panose="020B0604020202020204" pitchFamily="34" charset="0"/>
              </a:rPr>
              <a:t>system wide</a:t>
            </a:r>
            <a:r>
              <a:rPr lang="en-GB" sz="2400" dirty="0">
                <a:solidFill>
                  <a:srgbClr val="575756"/>
                </a:solidFill>
                <a:latin typeface="Arial" panose="020B0604020202020204" pitchFamily="34" charset="0"/>
                <a:cs typeface="Arial" panose="020B0604020202020204" pitchFamily="34" charset="0"/>
              </a:rPr>
              <a:t>, written and verbally</a:t>
            </a:r>
          </a:p>
          <a:p>
            <a:r>
              <a:rPr lang="en-GB" sz="2400" dirty="0">
                <a:solidFill>
                  <a:srgbClr val="575756"/>
                </a:solidFill>
                <a:latin typeface="Arial" panose="020B0604020202020204" pitchFamily="34" charset="0"/>
                <a:cs typeface="Arial" panose="020B0604020202020204" pitchFamily="34" charset="0"/>
              </a:rPr>
              <a:t>Management in </a:t>
            </a:r>
            <a:r>
              <a:rPr lang="en-GB" sz="2400" b="1" dirty="0">
                <a:solidFill>
                  <a:srgbClr val="575756"/>
                </a:solidFill>
                <a:latin typeface="Arial" panose="020B0604020202020204" pitchFamily="34" charset="0"/>
                <a:cs typeface="Arial" panose="020B0604020202020204" pitchFamily="34" charset="0"/>
              </a:rPr>
              <a:t>Schools</a:t>
            </a:r>
            <a:r>
              <a:rPr lang="en-GB" sz="2400" dirty="0">
                <a:solidFill>
                  <a:srgbClr val="575756"/>
                </a:solidFill>
                <a:latin typeface="Arial" panose="020B0604020202020204" pitchFamily="34" charset="0"/>
                <a:cs typeface="Arial" panose="020B0604020202020204" pitchFamily="34" charset="0"/>
              </a:rPr>
              <a:t> - good place for peer support, lack of awareness/knowledge</a:t>
            </a:r>
          </a:p>
        </p:txBody>
      </p:sp>
      <p:sp>
        <p:nvSpPr>
          <p:cNvPr id="15" name="Rectangle 14">
            <a:extLst>
              <a:ext uri="{FF2B5EF4-FFF2-40B4-BE49-F238E27FC236}">
                <a16:creationId xmlns:a16="http://schemas.microsoft.com/office/drawing/2014/main" id="{B8BBD5D1-0B04-1243-B599-C6F6F7B77D2D}"/>
              </a:ext>
            </a:extLst>
          </p:cNvPr>
          <p:cNvSpPr/>
          <p:nvPr/>
        </p:nvSpPr>
        <p:spPr>
          <a:xfrm>
            <a:off x="0" y="6730200"/>
            <a:ext cx="9144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THT logo.jpg">
            <a:extLst>
              <a:ext uri="{FF2B5EF4-FFF2-40B4-BE49-F238E27FC236}">
                <a16:creationId xmlns:a16="http://schemas.microsoft.com/office/drawing/2014/main" id="{A18B245B-D8C4-394A-97D4-3D05928FA2E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16416" y="755431"/>
            <a:ext cx="721686" cy="815940"/>
          </a:xfrm>
          <a:prstGeom prst="rect">
            <a:avLst/>
          </a:prstGeom>
        </p:spPr>
      </p:pic>
      <p:sp>
        <p:nvSpPr>
          <p:cNvPr id="4" name="Title 1">
            <a:extLst>
              <a:ext uri="{FF2B5EF4-FFF2-40B4-BE49-F238E27FC236}">
                <a16:creationId xmlns:a16="http://schemas.microsoft.com/office/drawing/2014/main" id="{D62F1725-3A90-43E9-AC51-E382DABB8D36}"/>
              </a:ext>
            </a:extLst>
          </p:cNvPr>
          <p:cNvSpPr txBox="1">
            <a:spLocks/>
          </p:cNvSpPr>
          <p:nvPr/>
        </p:nvSpPr>
        <p:spPr>
          <a:xfrm>
            <a:off x="251520" y="188640"/>
            <a:ext cx="8642350" cy="503783"/>
          </a:xfrm>
          <a:prstGeom prst="rect">
            <a:avLst/>
          </a:prstGeom>
          <a:solidFill>
            <a:srgbClr val="0072C6"/>
          </a:solidFill>
        </p:spPr>
        <p:txBody>
          <a:bodyPr vert="horz" lIns="68580" tIns="34290" rIns="68580" bIns="34290" rtlCol="0">
            <a:normAutofit/>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r>
              <a:rPr lang="en-GB" sz="2800" dirty="0"/>
              <a:t>Themes: Engagement with families</a:t>
            </a:r>
            <a:endParaRPr lang="en-US" sz="2800" dirty="0"/>
          </a:p>
        </p:txBody>
      </p:sp>
    </p:spTree>
    <p:extLst>
      <p:ext uri="{BB962C8B-B14F-4D97-AF65-F5344CB8AC3E}">
        <p14:creationId xmlns:p14="http://schemas.microsoft.com/office/powerpoint/2010/main" val="148966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thma driver dia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3" y="1417638"/>
            <a:ext cx="9031107" cy="3983845"/>
          </a:xfrm>
          <a:prstGeom prst="rect">
            <a:avLst/>
          </a:prstGeom>
        </p:spPr>
      </p:pic>
      <p:sp>
        <p:nvSpPr>
          <p:cNvPr id="4" name="Title 1">
            <a:extLst>
              <a:ext uri="{FF2B5EF4-FFF2-40B4-BE49-F238E27FC236}">
                <a16:creationId xmlns:a16="http://schemas.microsoft.com/office/drawing/2014/main" id="{9E8195F8-BCBC-4F20-9FA0-7E4B8BA14E20}"/>
              </a:ext>
            </a:extLst>
          </p:cNvPr>
          <p:cNvSpPr txBox="1">
            <a:spLocks/>
          </p:cNvSpPr>
          <p:nvPr/>
        </p:nvSpPr>
        <p:spPr>
          <a:xfrm>
            <a:off x="251520" y="188640"/>
            <a:ext cx="8642350" cy="503783"/>
          </a:xfrm>
          <a:prstGeom prst="rect">
            <a:avLst/>
          </a:prstGeom>
          <a:solidFill>
            <a:srgbClr val="0072C6"/>
          </a:solidFill>
        </p:spPr>
        <p:txBody>
          <a:bodyPr vert="horz" lIns="68580" tIns="34290" rIns="68580" bIns="34290" rtlCol="0">
            <a:normAutofit/>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r>
              <a:rPr lang="en-GB" sz="2800" dirty="0"/>
              <a:t>The programme</a:t>
            </a:r>
            <a:endParaRPr lang="en-US" sz="2800" dirty="0"/>
          </a:p>
        </p:txBody>
      </p:sp>
    </p:spTree>
    <p:extLst>
      <p:ext uri="{BB962C8B-B14F-4D97-AF65-F5344CB8AC3E}">
        <p14:creationId xmlns:p14="http://schemas.microsoft.com/office/powerpoint/2010/main" val="3869630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6730200"/>
            <a:ext cx="9144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6C08DB26-7D78-AB4B-9648-AEEA668014F4}"/>
              </a:ext>
            </a:extLst>
          </p:cNvPr>
          <p:cNvGrpSpPr/>
          <p:nvPr/>
        </p:nvGrpSpPr>
        <p:grpSpPr>
          <a:xfrm>
            <a:off x="4600183" y="235071"/>
            <a:ext cx="1182390" cy="821441"/>
            <a:chOff x="8627081" y="671626"/>
            <a:chExt cx="1576520" cy="821441"/>
          </a:xfrm>
        </p:grpSpPr>
        <p:pic>
          <p:nvPicPr>
            <p:cNvPr id="38" name="Picture 37" descr="Assets_THT-16.jpg">
              <a:extLst>
                <a:ext uri="{FF2B5EF4-FFF2-40B4-BE49-F238E27FC236}">
                  <a16:creationId xmlns:a16="http://schemas.microsoft.com/office/drawing/2014/main" id="{DA820069-CEB2-4943-A84C-2E128FA667E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39" name="Picture 38" descr="Assets_THT-17.jpg">
              <a:extLst>
                <a:ext uri="{FF2B5EF4-FFF2-40B4-BE49-F238E27FC236}">
                  <a16:creationId xmlns:a16="http://schemas.microsoft.com/office/drawing/2014/main" id="{DD2A6478-2906-104B-A7F1-ABC5412B979C}"/>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sp>
        <p:nvSpPr>
          <p:cNvPr id="31" name="Content Placeholder 2">
            <a:extLst>
              <a:ext uri="{FF2B5EF4-FFF2-40B4-BE49-F238E27FC236}">
                <a16:creationId xmlns:a16="http://schemas.microsoft.com/office/drawing/2014/main" id="{9FD14BEF-BCA2-9543-ADD5-CD7B0E0AA080}"/>
              </a:ext>
            </a:extLst>
          </p:cNvPr>
          <p:cNvSpPr txBox="1">
            <a:spLocks/>
          </p:cNvSpPr>
          <p:nvPr/>
        </p:nvSpPr>
        <p:spPr>
          <a:xfrm>
            <a:off x="439986" y="5546832"/>
            <a:ext cx="3503403" cy="733775"/>
          </a:xfrm>
          <a:prstGeom prst="rect">
            <a:avLst/>
          </a:prstGeom>
          <a:no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400"/>
              </a:spcBef>
              <a:buNone/>
            </a:pPr>
            <a:r>
              <a:rPr lang="en-GB" sz="1800" dirty="0">
                <a:solidFill>
                  <a:srgbClr val="0060A8"/>
                </a:solidFill>
                <a:latin typeface="Arial" panose="020B0604020202020204" pitchFamily="34" charset="0"/>
                <a:cs typeface="Arial" panose="020B0604020202020204" pitchFamily="34" charset="0"/>
              </a:rPr>
              <a:t>757 professionals educated across the system with increase in confidence and knowledge levels</a:t>
            </a:r>
          </a:p>
        </p:txBody>
      </p:sp>
      <p:sp>
        <p:nvSpPr>
          <p:cNvPr id="32" name="Triangle 31">
            <a:extLst>
              <a:ext uri="{FF2B5EF4-FFF2-40B4-BE49-F238E27FC236}">
                <a16:creationId xmlns:a16="http://schemas.microsoft.com/office/drawing/2014/main" id="{A4C18038-33B7-2A4E-B846-BDBA79F2D08B}"/>
              </a:ext>
            </a:extLst>
          </p:cNvPr>
          <p:cNvSpPr/>
          <p:nvPr/>
        </p:nvSpPr>
        <p:spPr>
          <a:xfrm rot="5400000">
            <a:off x="273524" y="5619807"/>
            <a:ext cx="188839" cy="14421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2E563D4B-F70A-B24C-93DB-1F4299AC4377}"/>
              </a:ext>
            </a:extLst>
          </p:cNvPr>
          <p:cNvSpPr txBox="1">
            <a:spLocks/>
          </p:cNvSpPr>
          <p:nvPr/>
        </p:nvSpPr>
        <p:spPr>
          <a:xfrm>
            <a:off x="468236" y="4562429"/>
            <a:ext cx="3503403" cy="869701"/>
          </a:xfrm>
          <a:prstGeom prst="rect">
            <a:avLst/>
          </a:prstGeom>
          <a:no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400"/>
              </a:spcBef>
              <a:buNone/>
            </a:pPr>
            <a:r>
              <a:rPr lang="en-GB" sz="1800" dirty="0">
                <a:solidFill>
                  <a:srgbClr val="0060A8"/>
                </a:solidFill>
                <a:latin typeface="Arial" panose="020B0604020202020204" pitchFamily="34" charset="0"/>
                <a:cs typeface="Arial" panose="020B0604020202020204" pitchFamily="34" charset="0"/>
              </a:rPr>
              <a:t>ACT scores improved for 92% CYP reviewed twice</a:t>
            </a:r>
          </a:p>
          <a:p>
            <a:pPr marL="0" indent="0">
              <a:spcBef>
                <a:spcPts val="3400"/>
              </a:spcBef>
              <a:buNone/>
            </a:pPr>
            <a:endParaRPr lang="en-GB" sz="1800" dirty="0">
              <a:solidFill>
                <a:srgbClr val="0060A8"/>
              </a:solidFill>
              <a:latin typeface="Arial" panose="020B0604020202020204" pitchFamily="34" charset="0"/>
              <a:cs typeface="Arial" panose="020B0604020202020204" pitchFamily="34" charset="0"/>
            </a:endParaRPr>
          </a:p>
        </p:txBody>
      </p:sp>
      <p:sp>
        <p:nvSpPr>
          <p:cNvPr id="41" name="Triangle 40">
            <a:extLst>
              <a:ext uri="{FF2B5EF4-FFF2-40B4-BE49-F238E27FC236}">
                <a16:creationId xmlns:a16="http://schemas.microsoft.com/office/drawing/2014/main" id="{1AD5FD18-6042-6B45-87F0-5BD4D6316936}"/>
              </a:ext>
            </a:extLst>
          </p:cNvPr>
          <p:cNvSpPr/>
          <p:nvPr/>
        </p:nvSpPr>
        <p:spPr>
          <a:xfrm rot="5400000">
            <a:off x="256416" y="4651898"/>
            <a:ext cx="223055" cy="14421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ontent Placeholder 2">
            <a:extLst>
              <a:ext uri="{FF2B5EF4-FFF2-40B4-BE49-F238E27FC236}">
                <a16:creationId xmlns:a16="http://schemas.microsoft.com/office/drawing/2014/main" id="{773D240B-F9FE-F745-9F04-FFB7D2FBC199}"/>
              </a:ext>
            </a:extLst>
          </p:cNvPr>
          <p:cNvSpPr txBox="1">
            <a:spLocks/>
          </p:cNvSpPr>
          <p:nvPr/>
        </p:nvSpPr>
        <p:spPr>
          <a:xfrm>
            <a:off x="468236" y="2470031"/>
            <a:ext cx="3503403" cy="1068817"/>
          </a:xfrm>
          <a:prstGeom prst="rect">
            <a:avLst/>
          </a:prstGeom>
          <a:no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400"/>
              </a:spcBef>
              <a:buNone/>
            </a:pPr>
            <a:r>
              <a:rPr lang="en-GB" sz="1800" dirty="0">
                <a:solidFill>
                  <a:srgbClr val="0060A8"/>
                </a:solidFill>
                <a:latin typeface="Arial" panose="020B0604020202020204" pitchFamily="34" charset="0"/>
                <a:cs typeface="Arial" panose="020B0604020202020204" pitchFamily="34" charset="0"/>
              </a:rPr>
              <a:t>Number of CYP with diagnosis of asthma increased by 1% (2018 to 2019) – currently at prevalence of 5%</a:t>
            </a:r>
          </a:p>
        </p:txBody>
      </p:sp>
      <p:sp>
        <p:nvSpPr>
          <p:cNvPr id="43" name="Triangle 42">
            <a:extLst>
              <a:ext uri="{FF2B5EF4-FFF2-40B4-BE49-F238E27FC236}">
                <a16:creationId xmlns:a16="http://schemas.microsoft.com/office/drawing/2014/main" id="{71A52B2F-91C6-344B-9D7F-1A685CB16B2E}"/>
              </a:ext>
            </a:extLst>
          </p:cNvPr>
          <p:cNvSpPr/>
          <p:nvPr/>
        </p:nvSpPr>
        <p:spPr>
          <a:xfrm rot="5400000">
            <a:off x="256416" y="2559500"/>
            <a:ext cx="223055" cy="14421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CF5C3BBA-E92A-894A-BEDF-55CD109A82E4}"/>
              </a:ext>
            </a:extLst>
          </p:cNvPr>
          <p:cNvSpPr txBox="1">
            <a:spLocks/>
          </p:cNvSpPr>
          <p:nvPr/>
        </p:nvSpPr>
        <p:spPr>
          <a:xfrm>
            <a:off x="468236" y="884771"/>
            <a:ext cx="3503403" cy="1205053"/>
          </a:xfrm>
          <a:prstGeom prst="rect">
            <a:avLst/>
          </a:prstGeom>
          <a:no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400"/>
              </a:spcBef>
              <a:buNone/>
            </a:pPr>
            <a:r>
              <a:rPr lang="en-GB" sz="1800" dirty="0">
                <a:solidFill>
                  <a:srgbClr val="0060A8"/>
                </a:solidFill>
                <a:latin typeface="Arial" panose="020B0604020202020204" pitchFamily="34" charset="0"/>
                <a:cs typeface="Arial" panose="020B0604020202020204" pitchFamily="34" charset="0"/>
              </a:rPr>
              <a:t>2017 - 40% of CYP with diagnosis of asthma had an Asthma Action Plan </a:t>
            </a:r>
            <a:br>
              <a:rPr lang="en-GB" sz="1800" dirty="0">
                <a:solidFill>
                  <a:srgbClr val="0060A8"/>
                </a:solidFill>
                <a:latin typeface="Arial" panose="020B0604020202020204" pitchFamily="34" charset="0"/>
                <a:cs typeface="Arial" panose="020B0604020202020204" pitchFamily="34" charset="0"/>
              </a:rPr>
            </a:br>
            <a:r>
              <a:rPr lang="en-GB" sz="1800" dirty="0">
                <a:solidFill>
                  <a:srgbClr val="0060A8"/>
                </a:solidFill>
                <a:latin typeface="Arial" panose="020B0604020202020204" pitchFamily="34" charset="0"/>
                <a:cs typeface="Arial" panose="020B0604020202020204" pitchFamily="34" charset="0"/>
              </a:rPr>
              <a:t>&gt;&gt; 2019 - 75% of CYP with diagnosis of asthma had an Asthma Action Plan</a:t>
            </a:r>
          </a:p>
        </p:txBody>
      </p:sp>
      <p:sp>
        <p:nvSpPr>
          <p:cNvPr id="45" name="Triangle 44">
            <a:extLst>
              <a:ext uri="{FF2B5EF4-FFF2-40B4-BE49-F238E27FC236}">
                <a16:creationId xmlns:a16="http://schemas.microsoft.com/office/drawing/2014/main" id="{C5F44548-0609-FF4A-9D64-AE2F2F5E2980}"/>
              </a:ext>
            </a:extLst>
          </p:cNvPr>
          <p:cNvSpPr/>
          <p:nvPr/>
        </p:nvSpPr>
        <p:spPr>
          <a:xfrm rot="5400000">
            <a:off x="256416" y="1297503"/>
            <a:ext cx="223055" cy="14421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ontent Placeholder 2">
            <a:extLst>
              <a:ext uri="{FF2B5EF4-FFF2-40B4-BE49-F238E27FC236}">
                <a16:creationId xmlns:a16="http://schemas.microsoft.com/office/drawing/2014/main" id="{83BDE78C-EF51-B847-9B2E-34968B82BF40}"/>
              </a:ext>
            </a:extLst>
          </p:cNvPr>
          <p:cNvSpPr txBox="1">
            <a:spLocks/>
          </p:cNvSpPr>
          <p:nvPr/>
        </p:nvSpPr>
        <p:spPr>
          <a:xfrm>
            <a:off x="468236" y="3639683"/>
            <a:ext cx="3503403" cy="857472"/>
          </a:xfrm>
          <a:prstGeom prst="rect">
            <a:avLst/>
          </a:prstGeom>
          <a:no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400"/>
              </a:spcBef>
              <a:buNone/>
            </a:pPr>
            <a:r>
              <a:rPr lang="en-GB" sz="1800" dirty="0">
                <a:solidFill>
                  <a:srgbClr val="0060A8"/>
                </a:solidFill>
                <a:latin typeface="Arial" panose="020B0604020202020204" pitchFamily="34" charset="0"/>
                <a:cs typeface="Arial" panose="020B0604020202020204" pitchFamily="34" charset="0"/>
              </a:rPr>
              <a:t>Identified 503 CYP who were at risk of having an asthma attack</a:t>
            </a:r>
          </a:p>
        </p:txBody>
      </p:sp>
      <p:sp>
        <p:nvSpPr>
          <p:cNvPr id="47" name="Triangle 46">
            <a:extLst>
              <a:ext uri="{FF2B5EF4-FFF2-40B4-BE49-F238E27FC236}">
                <a16:creationId xmlns:a16="http://schemas.microsoft.com/office/drawing/2014/main" id="{F6AB1ADF-6F9B-AC4B-8EFD-90A9D0346F31}"/>
              </a:ext>
            </a:extLst>
          </p:cNvPr>
          <p:cNvSpPr/>
          <p:nvPr/>
        </p:nvSpPr>
        <p:spPr>
          <a:xfrm rot="5400000">
            <a:off x="256416" y="3729152"/>
            <a:ext cx="223055" cy="14421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hart 21">
            <a:extLst>
              <a:ext uri="{FF2B5EF4-FFF2-40B4-BE49-F238E27FC236}">
                <a16:creationId xmlns:a16="http://schemas.microsoft.com/office/drawing/2014/main" id="{CC4256E2-066E-4241-A1B3-B87E957E9324}"/>
              </a:ext>
            </a:extLst>
          </p:cNvPr>
          <p:cNvGraphicFramePr>
            <a:graphicFrameLocks/>
          </p:cNvGraphicFramePr>
          <p:nvPr/>
        </p:nvGraphicFramePr>
        <p:xfrm>
          <a:off x="4277532" y="1283589"/>
          <a:ext cx="4695987" cy="3761620"/>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A655134E-7C79-5C4E-B872-55B14A38271B}"/>
              </a:ext>
            </a:extLst>
          </p:cNvPr>
          <p:cNvSpPr/>
          <p:nvPr/>
        </p:nvSpPr>
        <p:spPr>
          <a:xfrm>
            <a:off x="4277532" y="5186370"/>
            <a:ext cx="4894652" cy="1671630"/>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1B28CA20-9D63-CE47-B7FD-5B6F6EC6518D}"/>
              </a:ext>
            </a:extLst>
          </p:cNvPr>
          <p:cNvSpPr txBox="1">
            <a:spLocks/>
          </p:cNvSpPr>
          <p:nvPr/>
        </p:nvSpPr>
        <p:spPr>
          <a:xfrm>
            <a:off x="4684404" y="5414109"/>
            <a:ext cx="4247983" cy="1027284"/>
          </a:xfrm>
          <a:prstGeom prst="rect">
            <a:avLst/>
          </a:prstGeom>
          <a:no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400"/>
              </a:spcBef>
              <a:buNone/>
            </a:pPr>
            <a:r>
              <a:rPr lang="en-GB" sz="1800" b="1" dirty="0">
                <a:solidFill>
                  <a:schemeClr val="bg1"/>
                </a:solidFill>
                <a:latin typeface="Arial" panose="020B0604020202020204" pitchFamily="34" charset="0"/>
                <a:cs typeface="Arial" panose="020B0604020202020204" pitchFamily="34" charset="0"/>
              </a:rPr>
              <a:t>Our target of reducing non-elective/planned admissions for CYP with wheeze/asthma by 15% has been surpassed by reducing this by 22% in the last 12 months</a:t>
            </a:r>
          </a:p>
        </p:txBody>
      </p:sp>
      <p:sp>
        <p:nvSpPr>
          <p:cNvPr id="25" name="Triangle 24">
            <a:extLst>
              <a:ext uri="{FF2B5EF4-FFF2-40B4-BE49-F238E27FC236}">
                <a16:creationId xmlns:a16="http://schemas.microsoft.com/office/drawing/2014/main" id="{256B329B-4E72-4947-8011-EB728FFAFACA}"/>
              </a:ext>
            </a:extLst>
          </p:cNvPr>
          <p:cNvSpPr/>
          <p:nvPr/>
        </p:nvSpPr>
        <p:spPr>
          <a:xfrm rot="5400000">
            <a:off x="4472585" y="5503579"/>
            <a:ext cx="223055" cy="14421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THT logo.jpg">
            <a:extLst>
              <a:ext uri="{FF2B5EF4-FFF2-40B4-BE49-F238E27FC236}">
                <a16:creationId xmlns:a16="http://schemas.microsoft.com/office/drawing/2014/main" id="{69DB1E9D-C797-A840-9F76-78FF63E9E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50016" y="665199"/>
            <a:ext cx="721686" cy="815940"/>
          </a:xfrm>
          <a:prstGeom prst="rect">
            <a:avLst/>
          </a:prstGeom>
        </p:spPr>
      </p:pic>
      <p:sp>
        <p:nvSpPr>
          <p:cNvPr id="3" name="Title 1">
            <a:extLst>
              <a:ext uri="{FF2B5EF4-FFF2-40B4-BE49-F238E27FC236}">
                <a16:creationId xmlns:a16="http://schemas.microsoft.com/office/drawing/2014/main" id="{14864711-C2AE-45E3-8815-768074D227BC}"/>
              </a:ext>
            </a:extLst>
          </p:cNvPr>
          <p:cNvSpPr txBox="1">
            <a:spLocks/>
          </p:cNvSpPr>
          <p:nvPr/>
        </p:nvSpPr>
        <p:spPr>
          <a:xfrm>
            <a:off x="251520" y="188640"/>
            <a:ext cx="8642350" cy="503783"/>
          </a:xfrm>
          <a:prstGeom prst="rect">
            <a:avLst/>
          </a:prstGeom>
          <a:solidFill>
            <a:srgbClr val="0072C6"/>
          </a:solidFill>
        </p:spPr>
        <p:txBody>
          <a:bodyPr vert="horz" lIns="68580" tIns="34290" rIns="68580" bIns="34290" rtlCol="0">
            <a:normAutofit/>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r>
              <a:rPr lang="en-GB" sz="2800" dirty="0"/>
              <a:t>Overarching outcomes</a:t>
            </a:r>
          </a:p>
        </p:txBody>
      </p:sp>
    </p:spTree>
    <p:extLst>
      <p:ext uri="{BB962C8B-B14F-4D97-AF65-F5344CB8AC3E}">
        <p14:creationId xmlns:p14="http://schemas.microsoft.com/office/powerpoint/2010/main" val="401408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Agenda</a:t>
            </a:r>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graphicFrame>
        <p:nvGraphicFramePr>
          <p:cNvPr id="2" name="Table 3">
            <a:extLst>
              <a:ext uri="{FF2B5EF4-FFF2-40B4-BE49-F238E27FC236}">
                <a16:creationId xmlns:a16="http://schemas.microsoft.com/office/drawing/2014/main" id="{FC4936AC-05E6-4E31-921A-809934550664}"/>
              </a:ext>
            </a:extLst>
          </p:cNvPr>
          <p:cNvGraphicFramePr>
            <a:graphicFrameLocks noGrp="1"/>
          </p:cNvGraphicFramePr>
          <p:nvPr>
            <p:ph sz="quarter" idx="15"/>
            <p:extLst>
              <p:ext uri="{D42A27DB-BD31-4B8C-83A1-F6EECF244321}">
                <p14:modId xmlns:p14="http://schemas.microsoft.com/office/powerpoint/2010/main" val="3399794608"/>
              </p:ext>
            </p:extLst>
          </p:nvPr>
        </p:nvGraphicFramePr>
        <p:xfrm>
          <a:off x="251520" y="1341438"/>
          <a:ext cx="8641655" cy="4846320"/>
        </p:xfrm>
        <a:graphic>
          <a:graphicData uri="http://schemas.openxmlformats.org/drawingml/2006/table">
            <a:tbl>
              <a:tblPr firstRow="1" bandRow="1">
                <a:tableStyleId>{5C22544A-7EE6-4342-B048-85BDC9FD1C3A}</a:tableStyleId>
              </a:tblPr>
              <a:tblGrid>
                <a:gridCol w="1950977">
                  <a:extLst>
                    <a:ext uri="{9D8B030D-6E8A-4147-A177-3AD203B41FA5}">
                      <a16:colId xmlns:a16="http://schemas.microsoft.com/office/drawing/2014/main" val="2562545469"/>
                    </a:ext>
                  </a:extLst>
                </a:gridCol>
                <a:gridCol w="1951672">
                  <a:extLst>
                    <a:ext uri="{9D8B030D-6E8A-4147-A177-3AD203B41FA5}">
                      <a16:colId xmlns:a16="http://schemas.microsoft.com/office/drawing/2014/main" val="1678779860"/>
                    </a:ext>
                  </a:extLst>
                </a:gridCol>
                <a:gridCol w="4739006">
                  <a:extLst>
                    <a:ext uri="{9D8B030D-6E8A-4147-A177-3AD203B41FA5}">
                      <a16:colId xmlns:a16="http://schemas.microsoft.com/office/drawing/2014/main" val="600559553"/>
                    </a:ext>
                  </a:extLst>
                </a:gridCol>
              </a:tblGrid>
              <a:tr h="370840">
                <a:tc>
                  <a:txBody>
                    <a:bodyPr/>
                    <a:lstStyle/>
                    <a:p>
                      <a:r>
                        <a:rPr lang="en-GB" sz="2400" dirty="0"/>
                        <a:t>Presenter</a:t>
                      </a:r>
                    </a:p>
                  </a:txBody>
                  <a:tcPr/>
                </a:tc>
                <a:tc>
                  <a:txBody>
                    <a:bodyPr/>
                    <a:lstStyle/>
                    <a:p>
                      <a:r>
                        <a:rPr lang="en-GB" sz="2400" dirty="0"/>
                        <a:t>Affiliation</a:t>
                      </a:r>
                    </a:p>
                  </a:txBody>
                  <a:tcPr/>
                </a:tc>
                <a:tc>
                  <a:txBody>
                    <a:bodyPr/>
                    <a:lstStyle/>
                    <a:p>
                      <a:r>
                        <a:rPr lang="en-GB" sz="2400" dirty="0"/>
                        <a:t>Subject</a:t>
                      </a:r>
                    </a:p>
                  </a:txBody>
                  <a:tcPr/>
                </a:tc>
                <a:extLst>
                  <a:ext uri="{0D108BD9-81ED-4DB2-BD59-A6C34878D82A}">
                    <a16:rowId xmlns:a16="http://schemas.microsoft.com/office/drawing/2014/main" val="2996163921"/>
                  </a:ext>
                </a:extLst>
              </a:tr>
              <a:tr h="370840">
                <a:tc>
                  <a:txBody>
                    <a:bodyPr/>
                    <a:lstStyle/>
                    <a:p>
                      <a:r>
                        <a:rPr lang="en-GB" sz="2400" dirty="0"/>
                        <a:t>Oliver Anglin</a:t>
                      </a:r>
                    </a:p>
                  </a:txBody>
                  <a:tcPr/>
                </a:tc>
                <a:tc>
                  <a:txBody>
                    <a:bodyPr/>
                    <a:lstStyle/>
                    <a:p>
                      <a:r>
                        <a:rPr lang="en-GB" sz="2400" dirty="0"/>
                        <a:t>GP and Chair of LALIG</a:t>
                      </a:r>
                    </a:p>
                  </a:txBody>
                  <a:tcPr/>
                </a:tc>
                <a:tc>
                  <a:txBody>
                    <a:bodyPr/>
                    <a:lstStyle/>
                    <a:p>
                      <a:r>
                        <a:rPr lang="en-GB" sz="2400" dirty="0"/>
                        <a:t>Welcome, context, key roles of primary care</a:t>
                      </a:r>
                    </a:p>
                  </a:txBody>
                  <a:tcPr/>
                </a:tc>
                <a:extLst>
                  <a:ext uri="{0D108BD9-81ED-4DB2-BD59-A6C34878D82A}">
                    <a16:rowId xmlns:a16="http://schemas.microsoft.com/office/drawing/2014/main" val="3713627725"/>
                  </a:ext>
                </a:extLst>
              </a:tr>
              <a:tr h="370840">
                <a:tc>
                  <a:txBody>
                    <a:bodyPr/>
                    <a:lstStyle/>
                    <a:p>
                      <a:r>
                        <a:rPr lang="en-GB" sz="2400" dirty="0"/>
                        <a:t>Ren Lawlor</a:t>
                      </a:r>
                    </a:p>
                  </a:txBody>
                  <a:tcPr/>
                </a:tc>
                <a:tc>
                  <a:txBody>
                    <a:bodyPr/>
                    <a:lstStyle/>
                    <a:p>
                      <a:r>
                        <a:rPr lang="en-GB" sz="2400" dirty="0"/>
                        <a:t>University of Greenwich</a:t>
                      </a:r>
                    </a:p>
                  </a:txBody>
                  <a:tcPr/>
                </a:tc>
                <a:tc>
                  <a:txBody>
                    <a:bodyPr/>
                    <a:lstStyle/>
                    <a:p>
                      <a:r>
                        <a:rPr lang="en-GB" sz="2400" dirty="0"/>
                        <a:t>Diagnosis and Asthma Reviews Children and Young People</a:t>
                      </a:r>
                    </a:p>
                  </a:txBody>
                  <a:tcPr/>
                </a:tc>
                <a:extLst>
                  <a:ext uri="{0D108BD9-81ED-4DB2-BD59-A6C34878D82A}">
                    <a16:rowId xmlns:a16="http://schemas.microsoft.com/office/drawing/2014/main" val="1729735942"/>
                  </a:ext>
                </a:extLst>
              </a:tr>
              <a:tr h="370840">
                <a:tc>
                  <a:txBody>
                    <a:bodyPr/>
                    <a:lstStyle/>
                    <a:p>
                      <a:r>
                        <a:rPr lang="en-GB" sz="2400" dirty="0"/>
                        <a:t>Julia Moody</a:t>
                      </a:r>
                    </a:p>
                  </a:txBody>
                  <a:tcPr/>
                </a:tc>
                <a:tc>
                  <a:txBody>
                    <a:bodyPr/>
                    <a:lstStyle/>
                    <a:p>
                      <a:r>
                        <a:rPr lang="en-GB" sz="2400" dirty="0"/>
                        <a:t>GP and Children’s Lead Tower Hamlets</a:t>
                      </a:r>
                    </a:p>
                  </a:txBody>
                  <a:tcPr/>
                </a:tc>
                <a:tc>
                  <a:txBody>
                    <a:bodyPr/>
                    <a:lstStyle/>
                    <a:p>
                      <a:r>
                        <a:rPr lang="en-GB" sz="2400" dirty="0"/>
                        <a:t>Children’s asthma in primary care: the Tower Hamlets experience</a:t>
                      </a:r>
                    </a:p>
                  </a:txBody>
                  <a:tcPr/>
                </a:tc>
                <a:extLst>
                  <a:ext uri="{0D108BD9-81ED-4DB2-BD59-A6C34878D82A}">
                    <a16:rowId xmlns:a16="http://schemas.microsoft.com/office/drawing/2014/main" val="529364605"/>
                  </a:ext>
                </a:extLst>
              </a:tr>
              <a:tr h="370840">
                <a:tc>
                  <a:txBody>
                    <a:bodyPr/>
                    <a:lstStyle/>
                    <a:p>
                      <a:r>
                        <a:rPr lang="en-GB" sz="2400" dirty="0"/>
                        <a:t>Q&amp;A session</a:t>
                      </a:r>
                    </a:p>
                    <a:p>
                      <a:endParaRPr lang="en-GB" sz="24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3110243886"/>
                  </a:ext>
                </a:extLst>
              </a:tr>
            </a:tbl>
          </a:graphicData>
        </a:graphic>
      </p:graphicFrame>
    </p:spTree>
    <p:extLst>
      <p:ext uri="{BB962C8B-B14F-4D97-AF65-F5344CB8AC3E}">
        <p14:creationId xmlns:p14="http://schemas.microsoft.com/office/powerpoint/2010/main" val="2291414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7D56-BF1B-4975-B022-031D3980F880}"/>
              </a:ext>
            </a:extLst>
          </p:cNvPr>
          <p:cNvSpPr>
            <a:spLocks noGrp="1"/>
          </p:cNvSpPr>
          <p:nvPr>
            <p:ph type="title"/>
          </p:nvPr>
        </p:nvSpPr>
        <p:spPr>
          <a:xfrm>
            <a:off x="755576" y="2708920"/>
            <a:ext cx="8241688" cy="1647510"/>
          </a:xfrm>
        </p:spPr>
        <p:txBody>
          <a:bodyPr>
            <a:normAutofit/>
          </a:bodyPr>
          <a:lstStyle/>
          <a:p>
            <a:r>
              <a:rPr lang="en-GB" sz="4400" dirty="0"/>
              <a:t>Next steps?</a:t>
            </a:r>
          </a:p>
        </p:txBody>
      </p:sp>
      <p:sp>
        <p:nvSpPr>
          <p:cNvPr id="3" name="Slide Number Placeholder 2">
            <a:extLst>
              <a:ext uri="{FF2B5EF4-FFF2-40B4-BE49-F238E27FC236}">
                <a16:creationId xmlns:a16="http://schemas.microsoft.com/office/drawing/2014/main" id="{1F1DA93B-5F26-4108-AD04-366B1AF8C6A3}"/>
              </a:ext>
            </a:extLst>
          </p:cNvPr>
          <p:cNvSpPr>
            <a:spLocks noGrp="1"/>
          </p:cNvSpPr>
          <p:nvPr>
            <p:ph type="sldNum" sz="quarter" idx="11"/>
          </p:nvPr>
        </p:nvSpPr>
        <p:spPr/>
        <p:txBody>
          <a:bodyPr/>
          <a:lstStyle/>
          <a:p>
            <a:fld id="{8FC524A1-7B6A-464D-B8BC-8FE2E057339E}" type="slidenum">
              <a:rPr lang="en-GB" smtClean="0"/>
              <a:pPr/>
              <a:t>30</a:t>
            </a:fld>
            <a:endParaRPr lang="en-GB" dirty="0"/>
          </a:p>
        </p:txBody>
      </p:sp>
      <p:pic>
        <p:nvPicPr>
          <p:cNvPr id="6" name="Picture 5" descr="THT logo.jpg">
            <a:extLst>
              <a:ext uri="{FF2B5EF4-FFF2-40B4-BE49-F238E27FC236}">
                <a16:creationId xmlns:a16="http://schemas.microsoft.com/office/drawing/2014/main" id="{7785A58C-71C2-4B8A-8B80-E5B41FA2B1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04598" y="286950"/>
            <a:ext cx="2383478" cy="2694766"/>
          </a:xfrm>
          <a:prstGeom prst="rect">
            <a:avLst/>
          </a:prstGeom>
        </p:spPr>
      </p:pic>
    </p:spTree>
    <p:extLst>
      <p:ext uri="{BB962C8B-B14F-4D97-AF65-F5344CB8AC3E}">
        <p14:creationId xmlns:p14="http://schemas.microsoft.com/office/powerpoint/2010/main" val="3478328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5400" dirty="0"/>
              <a:t>Children’s Asthma in Primary Care</a:t>
            </a:r>
          </a:p>
        </p:txBody>
      </p:sp>
    </p:spTree>
    <p:extLst>
      <p:ext uri="{BB962C8B-B14F-4D97-AF65-F5344CB8AC3E}">
        <p14:creationId xmlns:p14="http://schemas.microsoft.com/office/powerpoint/2010/main" val="1619825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Could do better?</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46325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Always!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87824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47A2-0192-4C53-AF02-F98B1DACAF90}"/>
              </a:ext>
            </a:extLst>
          </p:cNvPr>
          <p:cNvSpPr>
            <a:spLocks noGrp="1"/>
          </p:cNvSpPr>
          <p:nvPr>
            <p:ph type="title"/>
          </p:nvPr>
        </p:nvSpPr>
        <p:spPr/>
        <p:txBody>
          <a:bodyPr/>
          <a:lstStyle/>
          <a:p>
            <a:r>
              <a:rPr lang="en-GB" sz="2800" dirty="0"/>
              <a:t>SHARED (AMAZING) GUIDELINES</a:t>
            </a:r>
          </a:p>
        </p:txBody>
      </p:sp>
      <p:sp>
        <p:nvSpPr>
          <p:cNvPr id="3" name="Text Placeholder 2">
            <a:extLst>
              <a:ext uri="{FF2B5EF4-FFF2-40B4-BE49-F238E27FC236}">
                <a16:creationId xmlns:a16="http://schemas.microsoft.com/office/drawing/2014/main" id="{F98BBCF2-F60A-4C8E-B3D4-AA240CB922E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1483794A-9E1D-4EB6-96ED-20E7FAE087C8}"/>
              </a:ext>
            </a:extLst>
          </p:cNvPr>
          <p:cNvSpPr>
            <a:spLocks noGrp="1"/>
          </p:cNvSpPr>
          <p:nvPr>
            <p:ph type="sldNum" sz="quarter" idx="14"/>
          </p:nvPr>
        </p:nvSpPr>
        <p:spPr/>
        <p:txBody>
          <a:bodyPr/>
          <a:lstStyle/>
          <a:p>
            <a:fld id="{8FC524A1-7B6A-464D-B8BC-8FE2E057339E}" type="slidenum">
              <a:rPr lang="en-GB" smtClean="0"/>
              <a:pPr/>
              <a:t>34</a:t>
            </a:fld>
            <a:endParaRPr lang="en-GB" dirty="0"/>
          </a:p>
        </p:txBody>
      </p:sp>
      <p:sp>
        <p:nvSpPr>
          <p:cNvPr id="5" name="Content Placeholder 4">
            <a:extLst>
              <a:ext uri="{FF2B5EF4-FFF2-40B4-BE49-F238E27FC236}">
                <a16:creationId xmlns:a16="http://schemas.microsoft.com/office/drawing/2014/main" id="{026B8435-E3C6-4399-9621-A858CBDCDAEA}"/>
              </a:ext>
            </a:extLst>
          </p:cNvPr>
          <p:cNvSpPr>
            <a:spLocks noGrp="1"/>
          </p:cNvSpPr>
          <p:nvPr>
            <p:ph sz="quarter" idx="15"/>
          </p:nvPr>
        </p:nvSpPr>
        <p:spPr/>
        <p:txBody>
          <a:bodyPr>
            <a:normAutofit/>
          </a:bodyPr>
          <a:lstStyle/>
          <a:p>
            <a:r>
              <a:rPr lang="en-GB" sz="2800">
                <a:hlinkClick r:id="rId2"/>
              </a:rPr>
              <a:t>https://drive.google.com/file/d/1a-XKLJqORFGm0VoD8SKTtknEX4Z5-kMs/view</a:t>
            </a:r>
            <a:endParaRPr lang="en-GB" sz="2800" dirty="0"/>
          </a:p>
        </p:txBody>
      </p:sp>
    </p:spTree>
    <p:extLst>
      <p:ext uri="{BB962C8B-B14F-4D97-AF65-F5344CB8AC3E}">
        <p14:creationId xmlns:p14="http://schemas.microsoft.com/office/powerpoint/2010/main" val="2807396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47A2-0192-4C53-AF02-F98B1DACAF90}"/>
              </a:ext>
            </a:extLst>
          </p:cNvPr>
          <p:cNvSpPr>
            <a:spLocks noGrp="1"/>
          </p:cNvSpPr>
          <p:nvPr>
            <p:ph type="title"/>
          </p:nvPr>
        </p:nvSpPr>
        <p:spPr/>
        <p:txBody>
          <a:bodyPr/>
          <a:lstStyle/>
          <a:p>
            <a:r>
              <a:rPr lang="en-GB" sz="2800" dirty="0"/>
              <a:t>EMIS template</a:t>
            </a:r>
          </a:p>
        </p:txBody>
      </p:sp>
      <p:sp>
        <p:nvSpPr>
          <p:cNvPr id="4" name="Slide Number Placeholder 3">
            <a:extLst>
              <a:ext uri="{FF2B5EF4-FFF2-40B4-BE49-F238E27FC236}">
                <a16:creationId xmlns:a16="http://schemas.microsoft.com/office/drawing/2014/main" id="{1483794A-9E1D-4EB6-96ED-20E7FAE087C8}"/>
              </a:ext>
            </a:extLst>
          </p:cNvPr>
          <p:cNvSpPr>
            <a:spLocks noGrp="1"/>
          </p:cNvSpPr>
          <p:nvPr>
            <p:ph type="sldNum" sz="quarter" idx="14"/>
          </p:nvPr>
        </p:nvSpPr>
        <p:spPr/>
        <p:txBody>
          <a:bodyPr/>
          <a:lstStyle/>
          <a:p>
            <a:fld id="{8FC524A1-7B6A-464D-B8BC-8FE2E057339E}" type="slidenum">
              <a:rPr lang="en-GB" smtClean="0"/>
              <a:pPr/>
              <a:t>35</a:t>
            </a:fld>
            <a:endParaRPr lang="en-GB" dirty="0"/>
          </a:p>
        </p:txBody>
      </p:sp>
      <p:sp>
        <p:nvSpPr>
          <p:cNvPr id="7" name="Text Placeholder 6">
            <a:extLst>
              <a:ext uri="{FF2B5EF4-FFF2-40B4-BE49-F238E27FC236}">
                <a16:creationId xmlns:a16="http://schemas.microsoft.com/office/drawing/2014/main" id="{4775EF91-6C23-45B8-AADB-97F0F312DDD7}"/>
              </a:ext>
            </a:extLst>
          </p:cNvPr>
          <p:cNvSpPr>
            <a:spLocks noGrp="1"/>
          </p:cNvSpPr>
          <p:nvPr>
            <p:ph type="body" sz="quarter" idx="12"/>
          </p:nvPr>
        </p:nvSpPr>
        <p:spPr/>
        <p:txBody>
          <a:bodyPr/>
          <a:lstStyle/>
          <a:p>
            <a:endParaRPr lang="en-GB"/>
          </a:p>
        </p:txBody>
      </p:sp>
      <p:sp>
        <p:nvSpPr>
          <p:cNvPr id="8" name="Text Placeholder 2">
            <a:extLst>
              <a:ext uri="{FF2B5EF4-FFF2-40B4-BE49-F238E27FC236}">
                <a16:creationId xmlns:a16="http://schemas.microsoft.com/office/drawing/2014/main" id="{2A53864B-EAF1-40F3-9915-223F088F74F3}"/>
              </a:ext>
            </a:extLst>
          </p:cNvPr>
          <p:cNvSpPr>
            <a:spLocks noGrp="1"/>
          </p:cNvSpPr>
          <p:nvPr>
            <p:ph sz="quarter" idx="15"/>
          </p:nvPr>
        </p:nvSpPr>
        <p:spPr>
          <a:xfrm>
            <a:off x="250825" y="1341438"/>
            <a:ext cx="8642350" cy="4967287"/>
          </a:xfrm>
        </p:spPr>
        <p:txBody>
          <a:bodyPr>
            <a:normAutofit/>
          </a:bodyPr>
          <a:lstStyle/>
          <a:p>
            <a:r>
              <a:rPr lang="en-GB" sz="3200" dirty="0"/>
              <a:t>Linked self populating self management plan</a:t>
            </a:r>
          </a:p>
          <a:p>
            <a:endParaRPr lang="en-GB" sz="3200" dirty="0"/>
          </a:p>
        </p:txBody>
      </p:sp>
    </p:spTree>
    <p:extLst>
      <p:ext uri="{BB962C8B-B14F-4D97-AF65-F5344CB8AC3E}">
        <p14:creationId xmlns:p14="http://schemas.microsoft.com/office/powerpoint/2010/main" val="3371482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47A2-0192-4C53-AF02-F98B1DACAF90}"/>
              </a:ext>
            </a:extLst>
          </p:cNvPr>
          <p:cNvSpPr>
            <a:spLocks noGrp="1"/>
          </p:cNvSpPr>
          <p:nvPr>
            <p:ph type="title"/>
          </p:nvPr>
        </p:nvSpPr>
        <p:spPr/>
        <p:txBody>
          <a:bodyPr/>
          <a:lstStyle/>
          <a:p>
            <a:r>
              <a:rPr lang="en-GB" sz="3200" dirty="0"/>
              <a:t>Network Incentive Schemes</a:t>
            </a:r>
            <a:endParaRPr lang="en-GB" sz="1800" dirty="0"/>
          </a:p>
        </p:txBody>
      </p:sp>
      <p:sp>
        <p:nvSpPr>
          <p:cNvPr id="4" name="Slide Number Placeholder 3">
            <a:extLst>
              <a:ext uri="{FF2B5EF4-FFF2-40B4-BE49-F238E27FC236}">
                <a16:creationId xmlns:a16="http://schemas.microsoft.com/office/drawing/2014/main" id="{1483794A-9E1D-4EB6-96ED-20E7FAE087C8}"/>
              </a:ext>
            </a:extLst>
          </p:cNvPr>
          <p:cNvSpPr>
            <a:spLocks noGrp="1"/>
          </p:cNvSpPr>
          <p:nvPr>
            <p:ph type="sldNum" sz="quarter" idx="14"/>
          </p:nvPr>
        </p:nvSpPr>
        <p:spPr/>
        <p:txBody>
          <a:bodyPr/>
          <a:lstStyle/>
          <a:p>
            <a:fld id="{8FC524A1-7B6A-464D-B8BC-8FE2E057339E}" type="slidenum">
              <a:rPr lang="en-GB" smtClean="0"/>
              <a:pPr/>
              <a:t>36</a:t>
            </a:fld>
            <a:endParaRPr lang="en-GB" dirty="0"/>
          </a:p>
        </p:txBody>
      </p:sp>
      <p:sp>
        <p:nvSpPr>
          <p:cNvPr id="7" name="Text Placeholder 6">
            <a:extLst>
              <a:ext uri="{FF2B5EF4-FFF2-40B4-BE49-F238E27FC236}">
                <a16:creationId xmlns:a16="http://schemas.microsoft.com/office/drawing/2014/main" id="{687B6BAB-6E0B-4552-BECA-99A11F693BE9}"/>
              </a:ext>
            </a:extLst>
          </p:cNvPr>
          <p:cNvSpPr>
            <a:spLocks noGrp="1"/>
          </p:cNvSpPr>
          <p:nvPr>
            <p:ph type="body" sz="quarter" idx="12"/>
          </p:nvPr>
        </p:nvSpPr>
        <p:spPr/>
        <p:txBody>
          <a:bodyPr/>
          <a:lstStyle/>
          <a:p>
            <a:endParaRPr lang="en-GB"/>
          </a:p>
        </p:txBody>
      </p:sp>
      <p:sp>
        <p:nvSpPr>
          <p:cNvPr id="8" name="Text Placeholder 2">
            <a:extLst>
              <a:ext uri="{FF2B5EF4-FFF2-40B4-BE49-F238E27FC236}">
                <a16:creationId xmlns:a16="http://schemas.microsoft.com/office/drawing/2014/main" id="{BA8A791A-47DA-45A2-907A-38E06812B9BA}"/>
              </a:ext>
            </a:extLst>
          </p:cNvPr>
          <p:cNvSpPr>
            <a:spLocks noGrp="1"/>
          </p:cNvSpPr>
          <p:nvPr>
            <p:ph sz="quarter" idx="15"/>
          </p:nvPr>
        </p:nvSpPr>
        <p:spPr>
          <a:xfrm>
            <a:off x="250825" y="1341438"/>
            <a:ext cx="8642350" cy="4967287"/>
          </a:xfrm>
        </p:spPr>
        <p:txBody>
          <a:bodyPr>
            <a:normAutofit/>
          </a:bodyPr>
          <a:lstStyle/>
          <a:p>
            <a:pPr marL="285750" indent="-285750">
              <a:buFont typeface="Arial" panose="020B0604020202020204" pitchFamily="34" charset="0"/>
              <a:buChar char="•"/>
            </a:pPr>
            <a:r>
              <a:rPr lang="en-GB" sz="2800" dirty="0"/>
              <a:t>Asthma Reviews annually</a:t>
            </a:r>
          </a:p>
          <a:p>
            <a:pPr marL="285750" indent="-285750">
              <a:buFont typeface="Arial" panose="020B0604020202020204" pitchFamily="34" charset="0"/>
              <a:buChar char="•"/>
            </a:pPr>
            <a:r>
              <a:rPr lang="en-GB" sz="2800" dirty="0"/>
              <a:t>Increased Management Plans from 40% to 75%</a:t>
            </a:r>
          </a:p>
          <a:p>
            <a:pPr marL="285750" indent="-285750">
              <a:buFont typeface="Arial" panose="020B0604020202020204" pitchFamily="34" charset="0"/>
              <a:buChar char="•"/>
            </a:pPr>
            <a:r>
              <a:rPr lang="en-GB" sz="2800" dirty="0"/>
              <a:t>Case finding searches; to increase prevalence</a:t>
            </a:r>
          </a:p>
          <a:p>
            <a:pPr marL="285750" indent="-285750">
              <a:buFont typeface="Arial" panose="020B0604020202020204" pitchFamily="34" charset="0"/>
              <a:buChar char="•"/>
            </a:pPr>
            <a:r>
              <a:rPr lang="en-GB" sz="2800" dirty="0"/>
              <a:t>Prescribing; to review correct spacer prescribing</a:t>
            </a:r>
          </a:p>
        </p:txBody>
      </p:sp>
    </p:spTree>
    <p:extLst>
      <p:ext uri="{BB962C8B-B14F-4D97-AF65-F5344CB8AC3E}">
        <p14:creationId xmlns:p14="http://schemas.microsoft.com/office/powerpoint/2010/main" val="2477054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32AC-D93A-48BD-8AB1-00271603477B}"/>
              </a:ext>
            </a:extLst>
          </p:cNvPr>
          <p:cNvSpPr>
            <a:spLocks noGrp="1"/>
          </p:cNvSpPr>
          <p:nvPr>
            <p:ph type="title"/>
          </p:nvPr>
        </p:nvSpPr>
        <p:spPr/>
        <p:txBody>
          <a:bodyPr/>
          <a:lstStyle/>
          <a:p>
            <a:r>
              <a:rPr lang="en-GB" sz="2800" dirty="0"/>
              <a:t>Trigger tools</a:t>
            </a:r>
          </a:p>
        </p:txBody>
      </p:sp>
      <p:sp>
        <p:nvSpPr>
          <p:cNvPr id="3" name="Text Placeholder 2">
            <a:extLst>
              <a:ext uri="{FF2B5EF4-FFF2-40B4-BE49-F238E27FC236}">
                <a16:creationId xmlns:a16="http://schemas.microsoft.com/office/drawing/2014/main" id="{EA0CF5A2-B79A-4F18-8BC3-599DF3CE9183}"/>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C016ED22-92C7-4623-B12E-530B1DA83887}"/>
              </a:ext>
            </a:extLst>
          </p:cNvPr>
          <p:cNvSpPr>
            <a:spLocks noGrp="1"/>
          </p:cNvSpPr>
          <p:nvPr>
            <p:ph type="sldNum" sz="quarter" idx="14"/>
          </p:nvPr>
        </p:nvSpPr>
        <p:spPr/>
        <p:txBody>
          <a:bodyPr/>
          <a:lstStyle/>
          <a:p>
            <a:fld id="{8FC524A1-7B6A-464D-B8BC-8FE2E057339E}" type="slidenum">
              <a:rPr lang="en-GB" smtClean="0"/>
              <a:pPr/>
              <a:t>37</a:t>
            </a:fld>
            <a:endParaRPr lang="en-GB" dirty="0"/>
          </a:p>
        </p:txBody>
      </p:sp>
      <p:sp>
        <p:nvSpPr>
          <p:cNvPr id="5" name="Content Placeholder 4">
            <a:extLst>
              <a:ext uri="{FF2B5EF4-FFF2-40B4-BE49-F238E27FC236}">
                <a16:creationId xmlns:a16="http://schemas.microsoft.com/office/drawing/2014/main" id="{3A317B6A-AAEE-47A4-8854-8D046FABA5A5}"/>
              </a:ext>
            </a:extLst>
          </p:cNvPr>
          <p:cNvSpPr>
            <a:spLocks noGrp="1"/>
          </p:cNvSpPr>
          <p:nvPr>
            <p:ph sz="quarter" idx="15"/>
          </p:nvPr>
        </p:nvSpPr>
        <p:spPr/>
        <p:txBody>
          <a:bodyPr/>
          <a:lstStyle/>
          <a:p>
            <a:endParaRPr lang="en-GB"/>
          </a:p>
        </p:txBody>
      </p:sp>
    </p:spTree>
    <p:extLst>
      <p:ext uri="{BB962C8B-B14F-4D97-AF65-F5344CB8AC3E}">
        <p14:creationId xmlns:p14="http://schemas.microsoft.com/office/powerpoint/2010/main" val="1285493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 y="260648"/>
            <a:ext cx="9003495"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731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DE6B-2D76-4D72-A121-E9650092E0E8}"/>
              </a:ext>
            </a:extLst>
          </p:cNvPr>
          <p:cNvSpPr>
            <a:spLocks noGrp="1"/>
          </p:cNvSpPr>
          <p:nvPr>
            <p:ph type="title"/>
          </p:nvPr>
        </p:nvSpPr>
        <p:spPr/>
        <p:txBody>
          <a:bodyPr/>
          <a:lstStyle/>
          <a:p>
            <a:r>
              <a:rPr lang="en-GB" sz="2800" dirty="0"/>
              <a:t>Management plans</a:t>
            </a:r>
          </a:p>
        </p:txBody>
      </p:sp>
      <p:sp>
        <p:nvSpPr>
          <p:cNvPr id="3" name="Text Placeholder 2">
            <a:extLst>
              <a:ext uri="{FF2B5EF4-FFF2-40B4-BE49-F238E27FC236}">
                <a16:creationId xmlns:a16="http://schemas.microsoft.com/office/drawing/2014/main" id="{5437C073-D3FE-47A2-B8B5-99C9A502713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BCEBC22A-BD2D-497C-BDD1-81B7C53943DF}"/>
              </a:ext>
            </a:extLst>
          </p:cNvPr>
          <p:cNvSpPr>
            <a:spLocks noGrp="1"/>
          </p:cNvSpPr>
          <p:nvPr>
            <p:ph type="sldNum" sz="quarter" idx="14"/>
          </p:nvPr>
        </p:nvSpPr>
        <p:spPr/>
        <p:txBody>
          <a:bodyPr/>
          <a:lstStyle/>
          <a:p>
            <a:fld id="{8FC524A1-7B6A-464D-B8BC-8FE2E057339E}" type="slidenum">
              <a:rPr lang="en-GB" smtClean="0"/>
              <a:pPr/>
              <a:t>39</a:t>
            </a:fld>
            <a:endParaRPr lang="en-GB" dirty="0"/>
          </a:p>
        </p:txBody>
      </p:sp>
      <p:sp>
        <p:nvSpPr>
          <p:cNvPr id="5" name="Content Placeholder 4">
            <a:extLst>
              <a:ext uri="{FF2B5EF4-FFF2-40B4-BE49-F238E27FC236}">
                <a16:creationId xmlns:a16="http://schemas.microsoft.com/office/drawing/2014/main" id="{A277837A-2671-45AE-B986-1EBBE2DE2B40}"/>
              </a:ext>
            </a:extLst>
          </p:cNvPr>
          <p:cNvSpPr>
            <a:spLocks noGrp="1"/>
          </p:cNvSpPr>
          <p:nvPr>
            <p:ph sz="quarter" idx="15"/>
          </p:nvPr>
        </p:nvSpPr>
        <p:spPr/>
        <p:txBody>
          <a:bodyPr/>
          <a:lstStyle/>
          <a:p>
            <a:endParaRPr lang="en-GB"/>
          </a:p>
        </p:txBody>
      </p:sp>
    </p:spTree>
    <p:extLst>
      <p:ext uri="{BB962C8B-B14F-4D97-AF65-F5344CB8AC3E}">
        <p14:creationId xmlns:p14="http://schemas.microsoft.com/office/powerpoint/2010/main" val="215999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#AskAboutAsthma</a:t>
            </a:r>
            <a:br>
              <a:rPr lang="en-GB" sz="2800" dirty="0"/>
            </a:br>
            <a:endParaRPr lang="en-GB" sz="2800" dirty="0"/>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sp>
        <p:nvSpPr>
          <p:cNvPr id="2" name="Rectangle 1">
            <a:extLst>
              <a:ext uri="{FF2B5EF4-FFF2-40B4-BE49-F238E27FC236}">
                <a16:creationId xmlns:a16="http://schemas.microsoft.com/office/drawing/2014/main" id="{AD90F69E-B252-4838-9D57-B9E425F8E20A}"/>
              </a:ext>
            </a:extLst>
          </p:cNvPr>
          <p:cNvSpPr/>
          <p:nvPr/>
        </p:nvSpPr>
        <p:spPr>
          <a:xfrm>
            <a:off x="359532" y="1207016"/>
            <a:ext cx="8424936" cy="3108543"/>
          </a:xfrm>
          <a:prstGeom prst="rect">
            <a:avLst/>
          </a:prstGeom>
        </p:spPr>
        <p:txBody>
          <a:bodyPr wrap="square">
            <a:spAutoFit/>
          </a:bodyPr>
          <a:lstStyle/>
          <a:p>
            <a:r>
              <a:rPr lang="en-GB" sz="2800" dirty="0">
                <a:solidFill>
                  <a:srgbClr val="333333"/>
                </a:solidFill>
                <a:latin typeface="Open Sans"/>
              </a:rPr>
              <a:t>The campaign aims to encourage health professionals, children and young people and their families to ASK for three simple effective interventions to help them control their asthma by:</a:t>
            </a:r>
          </a:p>
          <a:p>
            <a:pPr marL="342900" indent="-342900">
              <a:buFont typeface="Arial" panose="020B0604020202020204" pitchFamily="34" charset="0"/>
              <a:buChar char="•"/>
            </a:pPr>
            <a:r>
              <a:rPr lang="en-GB" sz="2800" dirty="0">
                <a:solidFill>
                  <a:srgbClr val="333333"/>
                </a:solidFill>
                <a:latin typeface="Open Sans"/>
              </a:rPr>
              <a:t>Having an asthma management plan</a:t>
            </a:r>
          </a:p>
          <a:p>
            <a:pPr marL="342900" indent="-342900">
              <a:buFont typeface="Arial" panose="020B0604020202020204" pitchFamily="34" charset="0"/>
              <a:buChar char="•"/>
            </a:pPr>
            <a:r>
              <a:rPr lang="en-GB" sz="2800" dirty="0">
                <a:solidFill>
                  <a:srgbClr val="333333"/>
                </a:solidFill>
                <a:latin typeface="Open Sans"/>
              </a:rPr>
              <a:t>Being able to use their inhaler effectively</a:t>
            </a:r>
          </a:p>
          <a:p>
            <a:pPr marL="342900" indent="-342900">
              <a:buFont typeface="Arial" panose="020B0604020202020204" pitchFamily="34" charset="0"/>
              <a:buChar char="•"/>
            </a:pPr>
            <a:r>
              <a:rPr lang="en-GB" sz="2800" dirty="0">
                <a:solidFill>
                  <a:srgbClr val="333333"/>
                </a:solidFill>
                <a:latin typeface="Open Sans"/>
              </a:rPr>
              <a:t>Having an annual asthma review (as a minimum)</a:t>
            </a:r>
          </a:p>
        </p:txBody>
      </p:sp>
    </p:spTree>
    <p:extLst>
      <p:ext uri="{BB962C8B-B14F-4D97-AF65-F5344CB8AC3E}">
        <p14:creationId xmlns:p14="http://schemas.microsoft.com/office/powerpoint/2010/main" val="1056623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321018" cy="46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167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DE6B-2D76-4D72-A121-E9650092E0E8}"/>
              </a:ext>
            </a:extLst>
          </p:cNvPr>
          <p:cNvSpPr>
            <a:spLocks noGrp="1"/>
          </p:cNvSpPr>
          <p:nvPr>
            <p:ph type="title"/>
          </p:nvPr>
        </p:nvSpPr>
        <p:spPr/>
        <p:txBody>
          <a:bodyPr/>
          <a:lstStyle/>
          <a:p>
            <a:r>
              <a:rPr lang="en-GB" sz="2800" dirty="0"/>
              <a:t>48-hour reviews</a:t>
            </a:r>
          </a:p>
        </p:txBody>
      </p:sp>
      <p:sp>
        <p:nvSpPr>
          <p:cNvPr id="3" name="Text Placeholder 2">
            <a:extLst>
              <a:ext uri="{FF2B5EF4-FFF2-40B4-BE49-F238E27FC236}">
                <a16:creationId xmlns:a16="http://schemas.microsoft.com/office/drawing/2014/main" id="{5437C073-D3FE-47A2-B8B5-99C9A502713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BCEBC22A-BD2D-497C-BDD1-81B7C53943DF}"/>
              </a:ext>
            </a:extLst>
          </p:cNvPr>
          <p:cNvSpPr>
            <a:spLocks noGrp="1"/>
          </p:cNvSpPr>
          <p:nvPr>
            <p:ph type="sldNum" sz="quarter" idx="14"/>
          </p:nvPr>
        </p:nvSpPr>
        <p:spPr/>
        <p:txBody>
          <a:bodyPr/>
          <a:lstStyle/>
          <a:p>
            <a:fld id="{8FC524A1-7B6A-464D-B8BC-8FE2E057339E}" type="slidenum">
              <a:rPr lang="en-GB" smtClean="0"/>
              <a:pPr/>
              <a:t>41</a:t>
            </a:fld>
            <a:endParaRPr lang="en-GB" dirty="0"/>
          </a:p>
        </p:txBody>
      </p:sp>
      <p:sp>
        <p:nvSpPr>
          <p:cNvPr id="5" name="Content Placeholder 4">
            <a:extLst>
              <a:ext uri="{FF2B5EF4-FFF2-40B4-BE49-F238E27FC236}">
                <a16:creationId xmlns:a16="http://schemas.microsoft.com/office/drawing/2014/main" id="{A277837A-2671-45AE-B986-1EBBE2DE2B40}"/>
              </a:ext>
            </a:extLst>
          </p:cNvPr>
          <p:cNvSpPr>
            <a:spLocks noGrp="1"/>
          </p:cNvSpPr>
          <p:nvPr>
            <p:ph sz="quarter" idx="15"/>
          </p:nvPr>
        </p:nvSpPr>
        <p:spPr/>
        <p:txBody>
          <a:bodyPr>
            <a:normAutofit/>
          </a:bodyPr>
          <a:lstStyle/>
          <a:p>
            <a:pPr marL="285750" indent="-285750">
              <a:buFont typeface="Arial" panose="020B0604020202020204" pitchFamily="34" charset="0"/>
              <a:buChar char="•"/>
            </a:pPr>
            <a:r>
              <a:rPr lang="en-GB" sz="2800" dirty="0"/>
              <a:t>10% of asthma deaths had an admission in the past month (NRAD)</a:t>
            </a:r>
          </a:p>
          <a:p>
            <a:pPr marL="285750" indent="-285750">
              <a:buFont typeface="Arial" panose="020B0604020202020204" pitchFamily="34" charset="0"/>
              <a:buChar char="•"/>
            </a:pPr>
            <a:r>
              <a:rPr lang="en-GB" sz="2800" dirty="0"/>
              <a:t>26% of asthma admissions have a review within 48hrs (Asthma UK)</a:t>
            </a:r>
          </a:p>
          <a:p>
            <a:endParaRPr lang="en-GB" sz="2400" dirty="0"/>
          </a:p>
          <a:p>
            <a:endParaRPr lang="en-GB" sz="2400" dirty="0"/>
          </a:p>
        </p:txBody>
      </p:sp>
    </p:spTree>
    <p:extLst>
      <p:ext uri="{BB962C8B-B14F-4D97-AF65-F5344CB8AC3E}">
        <p14:creationId xmlns:p14="http://schemas.microsoft.com/office/powerpoint/2010/main" val="61015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DE6B-2D76-4D72-A121-E9650092E0E8}"/>
              </a:ext>
            </a:extLst>
          </p:cNvPr>
          <p:cNvSpPr>
            <a:spLocks noGrp="1"/>
          </p:cNvSpPr>
          <p:nvPr>
            <p:ph type="title"/>
          </p:nvPr>
        </p:nvSpPr>
        <p:spPr/>
        <p:txBody>
          <a:bodyPr/>
          <a:lstStyle/>
          <a:p>
            <a:r>
              <a:rPr lang="en-GB" sz="2800" dirty="0"/>
              <a:t>Barriers</a:t>
            </a:r>
          </a:p>
        </p:txBody>
      </p:sp>
      <p:sp>
        <p:nvSpPr>
          <p:cNvPr id="3" name="Text Placeholder 2">
            <a:extLst>
              <a:ext uri="{FF2B5EF4-FFF2-40B4-BE49-F238E27FC236}">
                <a16:creationId xmlns:a16="http://schemas.microsoft.com/office/drawing/2014/main" id="{5437C073-D3FE-47A2-B8B5-99C9A502713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BCEBC22A-BD2D-497C-BDD1-81B7C53943DF}"/>
              </a:ext>
            </a:extLst>
          </p:cNvPr>
          <p:cNvSpPr>
            <a:spLocks noGrp="1"/>
          </p:cNvSpPr>
          <p:nvPr>
            <p:ph type="sldNum" sz="quarter" idx="14"/>
          </p:nvPr>
        </p:nvSpPr>
        <p:spPr/>
        <p:txBody>
          <a:bodyPr/>
          <a:lstStyle/>
          <a:p>
            <a:fld id="{8FC524A1-7B6A-464D-B8BC-8FE2E057339E}" type="slidenum">
              <a:rPr lang="en-GB" smtClean="0"/>
              <a:pPr/>
              <a:t>42</a:t>
            </a:fld>
            <a:endParaRPr lang="en-GB" dirty="0"/>
          </a:p>
        </p:txBody>
      </p:sp>
      <p:sp>
        <p:nvSpPr>
          <p:cNvPr id="5" name="Content Placeholder 4">
            <a:extLst>
              <a:ext uri="{FF2B5EF4-FFF2-40B4-BE49-F238E27FC236}">
                <a16:creationId xmlns:a16="http://schemas.microsoft.com/office/drawing/2014/main" id="{A277837A-2671-45AE-B986-1EBBE2DE2B40}"/>
              </a:ext>
            </a:extLst>
          </p:cNvPr>
          <p:cNvSpPr>
            <a:spLocks noGrp="1"/>
          </p:cNvSpPr>
          <p:nvPr>
            <p:ph sz="quarter" idx="15"/>
          </p:nvPr>
        </p:nvSpPr>
        <p:spPr/>
        <p:txBody>
          <a:bodyPr/>
          <a:lstStyle/>
          <a:p>
            <a:pPr marL="571500" indent="-571500">
              <a:buFont typeface="Arial" panose="020B0604020202020204" pitchFamily="34" charset="0"/>
              <a:buChar char="•"/>
            </a:pPr>
            <a:r>
              <a:rPr lang="en-GB" sz="2800" dirty="0"/>
              <a:t>Whose job is this?</a:t>
            </a:r>
          </a:p>
          <a:p>
            <a:pPr marL="571500" indent="-571500">
              <a:buFont typeface="Arial" panose="020B0604020202020204" pitchFamily="34" charset="0"/>
              <a:buChar char="•"/>
            </a:pPr>
            <a:r>
              <a:rPr lang="en-GB" sz="2800" dirty="0"/>
              <a:t>Who knows that it needs to be done?</a:t>
            </a:r>
          </a:p>
          <a:p>
            <a:pPr marL="571500" indent="-571500">
              <a:buFont typeface="Arial" panose="020B0604020202020204" pitchFamily="34" charset="0"/>
              <a:buChar char="•"/>
            </a:pPr>
            <a:r>
              <a:rPr lang="en-GB" sz="2800" dirty="0"/>
              <a:t>What exactly needs to be done?</a:t>
            </a:r>
          </a:p>
          <a:p>
            <a:pPr marL="571500" indent="-571500">
              <a:buFont typeface="Arial" panose="020B0604020202020204" pitchFamily="34" charset="0"/>
              <a:buChar char="•"/>
            </a:pPr>
            <a:r>
              <a:rPr lang="en-GB" sz="2800" dirty="0"/>
              <a:t>Is there any point?</a:t>
            </a:r>
          </a:p>
          <a:p>
            <a:endParaRPr lang="en-GB" dirty="0"/>
          </a:p>
          <a:p>
            <a:endParaRPr lang="en-GB" dirty="0"/>
          </a:p>
        </p:txBody>
      </p:sp>
    </p:spTree>
    <p:extLst>
      <p:ext uri="{BB962C8B-B14F-4D97-AF65-F5344CB8AC3E}">
        <p14:creationId xmlns:p14="http://schemas.microsoft.com/office/powerpoint/2010/main" val="2862415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6996" r="1955" b="46871"/>
          <a:stretch/>
        </p:blipFill>
        <p:spPr>
          <a:xfrm>
            <a:off x="4017071" y="1145277"/>
            <a:ext cx="4928060" cy="4874981"/>
          </a:xfrm>
          <a:prstGeom prst="rect">
            <a:avLst/>
          </a:prstGeom>
        </p:spPr>
      </p:pic>
      <p:pic>
        <p:nvPicPr>
          <p:cNvPr id="12" name="Picture 11"/>
          <p:cNvPicPr>
            <a:picLocks noChangeAspect="1"/>
          </p:cNvPicPr>
          <p:nvPr/>
        </p:nvPicPr>
        <p:blipFill rotWithShape="1">
          <a:blip r:embed="rId4"/>
          <a:srcRect l="78983" t="11406" b="22727"/>
          <a:stretch/>
        </p:blipFill>
        <p:spPr>
          <a:xfrm>
            <a:off x="325534" y="6060836"/>
            <a:ext cx="1366146" cy="66890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5" y="6059752"/>
            <a:ext cx="1188270" cy="602057"/>
          </a:xfrm>
          <a:prstGeom prst="rect">
            <a:avLst/>
          </a:prstGeom>
        </p:spPr>
      </p:pic>
      <p:sp>
        <p:nvSpPr>
          <p:cNvPr id="14" name="Content Placeholder 9"/>
          <p:cNvSpPr>
            <a:spLocks noGrp="1"/>
          </p:cNvSpPr>
          <p:nvPr>
            <p:ph idx="1"/>
          </p:nvPr>
        </p:nvSpPr>
        <p:spPr>
          <a:xfrm>
            <a:off x="325534" y="1145276"/>
            <a:ext cx="3625988" cy="5032376"/>
          </a:xfrm>
        </p:spPr>
        <p:txBody>
          <a:bodyPr>
            <a:normAutofit/>
          </a:bodyPr>
          <a:lstStyle/>
          <a:p>
            <a:pPr marL="0" indent="0" algn="ctr">
              <a:buNone/>
            </a:pPr>
            <a:endParaRPr lang="en-GB" sz="300" dirty="0"/>
          </a:p>
          <a:p>
            <a:r>
              <a:rPr lang="en-GB" sz="2000" dirty="0"/>
              <a:t>Formulated by and grounded in expert experience of:</a:t>
            </a:r>
          </a:p>
          <a:p>
            <a:pPr marL="0" indent="0" algn="ctr">
              <a:buNone/>
            </a:pPr>
            <a:endParaRPr lang="en-GB" sz="900" dirty="0"/>
          </a:p>
          <a:p>
            <a:pPr lvl="1">
              <a:lnSpc>
                <a:spcPct val="100000"/>
              </a:lnSpc>
            </a:pPr>
            <a:r>
              <a:rPr lang="en-GB" sz="1800" b="1" dirty="0">
                <a:solidFill>
                  <a:srgbClr val="00B050"/>
                </a:solidFill>
              </a:rPr>
              <a:t>PPC Nursing Team</a:t>
            </a:r>
          </a:p>
          <a:p>
            <a:pPr lvl="1">
              <a:lnSpc>
                <a:spcPct val="100000"/>
              </a:lnSpc>
            </a:pPr>
            <a:r>
              <a:rPr lang="en-GB" sz="1800" b="1" dirty="0">
                <a:solidFill>
                  <a:srgbClr val="00B050"/>
                </a:solidFill>
              </a:rPr>
              <a:t>Dr John </a:t>
            </a:r>
            <a:r>
              <a:rPr lang="en-GB" sz="1800" b="1" dirty="0" err="1">
                <a:solidFill>
                  <a:srgbClr val="00B050"/>
                </a:solidFill>
              </a:rPr>
              <a:t>Moreiras</a:t>
            </a:r>
            <a:r>
              <a:rPr lang="en-GB" sz="1800" b="1" dirty="0">
                <a:solidFill>
                  <a:srgbClr val="00B050"/>
                </a:solidFill>
              </a:rPr>
              <a:t>, Paediatric Consultant</a:t>
            </a:r>
          </a:p>
          <a:p>
            <a:pPr lvl="1">
              <a:lnSpc>
                <a:spcPct val="150000"/>
              </a:lnSpc>
            </a:pPr>
            <a:r>
              <a:rPr lang="en-GB" sz="1800" b="1" dirty="0">
                <a:solidFill>
                  <a:srgbClr val="00B050"/>
                </a:solidFill>
              </a:rPr>
              <a:t>Whittington Health Asthma Team</a:t>
            </a:r>
          </a:p>
          <a:p>
            <a:pPr lvl="1">
              <a:lnSpc>
                <a:spcPct val="150000"/>
              </a:lnSpc>
            </a:pPr>
            <a:endParaRPr lang="en-GB" sz="900" dirty="0"/>
          </a:p>
          <a:p>
            <a:pPr>
              <a:lnSpc>
                <a:spcPct val="100000"/>
              </a:lnSpc>
            </a:pPr>
            <a:r>
              <a:rPr lang="en-GB" sz="2000" dirty="0"/>
              <a:t>Scores for </a:t>
            </a:r>
            <a:r>
              <a:rPr lang="en-GB" sz="2000" b="1" dirty="0">
                <a:solidFill>
                  <a:schemeClr val="accent1">
                    <a:lumMod val="75000"/>
                  </a:schemeClr>
                </a:solidFill>
              </a:rPr>
              <a:t>Breathing, Progression, Salbutamol use and Peak Flow</a:t>
            </a:r>
          </a:p>
          <a:p>
            <a:pPr>
              <a:lnSpc>
                <a:spcPct val="150000"/>
              </a:lnSpc>
            </a:pPr>
            <a:r>
              <a:rPr lang="en-GB" sz="2000" dirty="0"/>
              <a:t>Generates total score</a:t>
            </a:r>
          </a:p>
        </p:txBody>
      </p:sp>
      <p:sp>
        <p:nvSpPr>
          <p:cNvPr id="7" name="Title 1">
            <a:extLst>
              <a:ext uri="{FF2B5EF4-FFF2-40B4-BE49-F238E27FC236}">
                <a16:creationId xmlns:a16="http://schemas.microsoft.com/office/drawing/2014/main" id="{D8B07456-6040-44DB-9B7B-D60D9CB2232C}"/>
              </a:ext>
            </a:extLst>
          </p:cNvPr>
          <p:cNvSpPr txBox="1">
            <a:spLocks/>
          </p:cNvSpPr>
          <p:nvPr/>
        </p:nvSpPr>
        <p:spPr>
          <a:xfrm>
            <a:off x="250826" y="188915"/>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ysClr val="window" lastClr="FFFFFF"/>
                </a:solidFill>
                <a:effectLst/>
                <a:uLnTx/>
                <a:uFillTx/>
                <a:latin typeface="Arial Black"/>
                <a:ea typeface="+mj-ea"/>
                <a:cs typeface="+mj-cs"/>
              </a:rPr>
              <a:t>48 Hour Telephone Triage Tool</a:t>
            </a:r>
          </a:p>
        </p:txBody>
      </p:sp>
    </p:spTree>
    <p:extLst>
      <p:ext uri="{BB962C8B-B14F-4D97-AF65-F5344CB8AC3E}">
        <p14:creationId xmlns:p14="http://schemas.microsoft.com/office/powerpoint/2010/main" val="3259400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481" y="2098795"/>
            <a:ext cx="7976199" cy="1529653"/>
          </a:xfrm>
          <a:prstGeom prst="rect">
            <a:avLst/>
          </a:prstGeom>
          <a:solidFill>
            <a:srgbClr val="C0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Content Placeholder 9"/>
          <p:cNvSpPr>
            <a:spLocks noGrp="1"/>
          </p:cNvSpPr>
          <p:nvPr>
            <p:ph idx="1"/>
          </p:nvPr>
        </p:nvSpPr>
        <p:spPr>
          <a:xfrm>
            <a:off x="684492" y="2276025"/>
            <a:ext cx="7931450" cy="1156808"/>
          </a:xfrm>
        </p:spPr>
        <p:txBody>
          <a:bodyPr>
            <a:normAutofit lnSpcReduction="10000"/>
          </a:bodyPr>
          <a:lstStyle/>
          <a:p>
            <a:pPr marL="0" indent="0" algn="ctr">
              <a:buNone/>
            </a:pPr>
            <a:r>
              <a:rPr lang="en-GB" sz="3200" b="1" dirty="0"/>
              <a:t>2.5 times more likely to </a:t>
            </a:r>
            <a:r>
              <a:rPr lang="en-GB" sz="3200" b="1" dirty="0">
                <a:solidFill>
                  <a:srgbClr val="C00000"/>
                </a:solidFill>
              </a:rPr>
              <a:t>re-attend A&amp;E</a:t>
            </a:r>
          </a:p>
          <a:p>
            <a:pPr marL="0" indent="0" algn="ctr">
              <a:buNone/>
            </a:pPr>
            <a:r>
              <a:rPr lang="en-GB" sz="3200" b="1" dirty="0"/>
              <a:t>3.8 times more likely to be </a:t>
            </a:r>
            <a:r>
              <a:rPr lang="en-GB" sz="3200" b="1" dirty="0">
                <a:solidFill>
                  <a:srgbClr val="C00000"/>
                </a:solidFill>
              </a:rPr>
              <a:t>re-admitted</a:t>
            </a:r>
            <a:endParaRPr lang="en-GB" sz="3200" dirty="0"/>
          </a:p>
          <a:p>
            <a:endParaRPr lang="en-GB" sz="3200" dirty="0"/>
          </a:p>
          <a:p>
            <a:endParaRPr lang="en-GB" sz="3200" dirty="0"/>
          </a:p>
          <a:p>
            <a:pPr marL="457200" lvl="1" indent="0">
              <a:buNone/>
            </a:pPr>
            <a:endParaRPr lang="en-GB" sz="3200" dirty="0"/>
          </a:p>
        </p:txBody>
      </p:sp>
      <p:pic>
        <p:nvPicPr>
          <p:cNvPr id="5" name="Picture 4"/>
          <p:cNvPicPr>
            <a:picLocks noChangeAspect="1"/>
          </p:cNvPicPr>
          <p:nvPr/>
        </p:nvPicPr>
        <p:blipFill rotWithShape="1">
          <a:blip r:embed="rId3"/>
          <a:srcRect l="78983" t="11406" b="22727"/>
          <a:stretch/>
        </p:blipFill>
        <p:spPr>
          <a:xfrm>
            <a:off x="323528" y="5733256"/>
            <a:ext cx="1532421" cy="7503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7" y="5863348"/>
            <a:ext cx="1224136" cy="620229"/>
          </a:xfrm>
          <a:prstGeom prst="rect">
            <a:avLst/>
          </a:prstGeom>
        </p:spPr>
      </p:pic>
      <p:sp>
        <p:nvSpPr>
          <p:cNvPr id="9" name="Title 8"/>
          <p:cNvSpPr>
            <a:spLocks noGrp="1"/>
          </p:cNvSpPr>
          <p:nvPr>
            <p:ph type="title"/>
          </p:nvPr>
        </p:nvSpPr>
        <p:spPr>
          <a:xfrm>
            <a:off x="0" y="925934"/>
            <a:ext cx="9144000" cy="1198438"/>
          </a:xfrm>
        </p:spPr>
        <p:txBody>
          <a:bodyPr>
            <a:normAutofit/>
          </a:bodyPr>
          <a:lstStyle/>
          <a:p>
            <a:pPr algn="ctr"/>
            <a:r>
              <a:rPr lang="en-GB" sz="3600" b="1" dirty="0">
                <a:solidFill>
                  <a:schemeClr val="accent1">
                    <a:lumMod val="75000"/>
                  </a:schemeClr>
                </a:solidFill>
              </a:rPr>
              <a:t>Patients who did not receive any form of 48 review were…</a:t>
            </a:r>
          </a:p>
        </p:txBody>
      </p:sp>
      <p:sp>
        <p:nvSpPr>
          <p:cNvPr id="2" name="Title 1">
            <a:extLst>
              <a:ext uri="{FF2B5EF4-FFF2-40B4-BE49-F238E27FC236}">
                <a16:creationId xmlns:a16="http://schemas.microsoft.com/office/drawing/2014/main" id="{2D2F0609-7773-4D84-8AFA-9F606D92733C}"/>
              </a:ext>
            </a:extLst>
          </p:cNvPr>
          <p:cNvSpPr txBox="1">
            <a:spLocks/>
          </p:cNvSpPr>
          <p:nvPr/>
        </p:nvSpPr>
        <p:spPr>
          <a:xfrm>
            <a:off x="250826" y="188915"/>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ysClr val="window" lastClr="FFFFFF"/>
                </a:solidFill>
                <a:effectLst/>
                <a:uLnTx/>
                <a:uFillTx/>
                <a:latin typeface="Arial Black"/>
                <a:ea typeface="+mj-ea"/>
                <a:cs typeface="+mj-cs"/>
              </a:rPr>
              <a:t>48 Hour Telephone Triage Tool</a:t>
            </a:r>
          </a:p>
        </p:txBody>
      </p:sp>
    </p:spTree>
    <p:extLst>
      <p:ext uri="{BB962C8B-B14F-4D97-AF65-F5344CB8AC3E}">
        <p14:creationId xmlns:p14="http://schemas.microsoft.com/office/powerpoint/2010/main" val="228952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88F2C-C5ED-41CE-80A8-396F02B67759}"/>
              </a:ext>
            </a:extLst>
          </p:cNvPr>
          <p:cNvSpPr txBox="1">
            <a:spLocks/>
          </p:cNvSpPr>
          <p:nvPr/>
        </p:nvSpPr>
        <p:spPr>
          <a:xfrm>
            <a:off x="250826" y="157743"/>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ysClr val="window" lastClr="FFFFFF"/>
                </a:solidFill>
                <a:effectLst/>
                <a:uLnTx/>
                <a:uFillTx/>
                <a:latin typeface="Arial Black"/>
                <a:ea typeface="+mj-ea"/>
                <a:cs typeface="+mj-cs"/>
              </a:rPr>
              <a:t>What good came from Covid-19?</a:t>
            </a:r>
          </a:p>
        </p:txBody>
      </p:sp>
      <p:sp>
        <p:nvSpPr>
          <p:cNvPr id="11" name="Text Placeholder 2">
            <a:extLst>
              <a:ext uri="{FF2B5EF4-FFF2-40B4-BE49-F238E27FC236}">
                <a16:creationId xmlns:a16="http://schemas.microsoft.com/office/drawing/2014/main" id="{FBAC2FBD-E6BD-4437-A780-779814BD8436}"/>
              </a:ext>
            </a:extLst>
          </p:cNvPr>
          <p:cNvSpPr txBox="1">
            <a:spLocks/>
          </p:cNvSpPr>
          <p:nvPr/>
        </p:nvSpPr>
        <p:spPr>
          <a:xfrm>
            <a:off x="250826" y="1664717"/>
            <a:ext cx="8209606"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GB" sz="2800" dirty="0" err="1">
                <a:solidFill>
                  <a:schemeClr val="tx1"/>
                </a:solidFill>
              </a:rPr>
              <a:t>Covid</a:t>
            </a:r>
            <a:r>
              <a:rPr lang="en-GB" sz="2800" dirty="0">
                <a:solidFill>
                  <a:schemeClr val="tx1"/>
                </a:solidFill>
              </a:rPr>
              <a:t> home monitoring service, </a:t>
            </a:r>
            <a:r>
              <a:rPr lang="en-GB" sz="2800" dirty="0" err="1">
                <a:solidFill>
                  <a:schemeClr val="tx1"/>
                </a:solidFill>
              </a:rPr>
              <a:t>tds</a:t>
            </a:r>
            <a:r>
              <a:rPr lang="en-GB" sz="2800" dirty="0">
                <a:solidFill>
                  <a:schemeClr val="tx1"/>
                </a:solidFill>
              </a:rPr>
              <a:t> reviews by ANPs, supported by OOH hubs</a:t>
            </a:r>
          </a:p>
          <a:p>
            <a:pPr marL="342900" indent="-342900">
              <a:buFont typeface="Arial" panose="020B0604020202020204" pitchFamily="34" charset="0"/>
              <a:buChar char="•"/>
            </a:pPr>
            <a:r>
              <a:rPr lang="en-GB" sz="2800" dirty="0">
                <a:solidFill>
                  <a:schemeClr val="tx1"/>
                </a:solidFill>
              </a:rPr>
              <a:t>Extending to include asthma and wheeze reviews</a:t>
            </a:r>
          </a:p>
        </p:txBody>
      </p:sp>
      <p:sp>
        <p:nvSpPr>
          <p:cNvPr id="12" name="TextBox 11">
            <a:extLst>
              <a:ext uri="{FF2B5EF4-FFF2-40B4-BE49-F238E27FC236}">
                <a16:creationId xmlns:a16="http://schemas.microsoft.com/office/drawing/2014/main" id="{14456265-3715-4062-B46A-29589BCD7F80}"/>
              </a:ext>
            </a:extLst>
          </p:cNvPr>
          <p:cNvSpPr txBox="1"/>
          <p:nvPr/>
        </p:nvSpPr>
        <p:spPr>
          <a:xfrm>
            <a:off x="282841" y="1052736"/>
            <a:ext cx="6161367" cy="523220"/>
          </a:xfrm>
          <a:prstGeom prst="rect">
            <a:avLst/>
          </a:prstGeom>
          <a:noFill/>
        </p:spPr>
        <p:txBody>
          <a:bodyPr wrap="none" rtlCol="0">
            <a:spAutoFit/>
          </a:bodyPr>
          <a:lstStyle/>
          <a:p>
            <a:r>
              <a:rPr lang="en-GB" sz="2800" dirty="0">
                <a:latin typeface="Arial Black" panose="020B0A04020102020204" pitchFamily="34" charset="0"/>
              </a:rPr>
              <a:t>Tower Hamlets GP Care Group</a:t>
            </a:r>
          </a:p>
        </p:txBody>
      </p:sp>
    </p:spTree>
    <p:extLst>
      <p:ext uri="{BB962C8B-B14F-4D97-AF65-F5344CB8AC3E}">
        <p14:creationId xmlns:p14="http://schemas.microsoft.com/office/powerpoint/2010/main" val="2156238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0826" y="1089025"/>
            <a:ext cx="7772400" cy="2123951"/>
          </a:xfrm>
        </p:spPr>
        <p:txBody>
          <a:bodyPr>
            <a:normAutofit/>
          </a:bodyPr>
          <a:lstStyle/>
          <a:p>
            <a:pPr marL="457200" indent="-457200">
              <a:buFont typeface="Arial" panose="020B0604020202020204" pitchFamily="34" charset="0"/>
              <a:buChar char="•"/>
            </a:pPr>
            <a:r>
              <a:rPr lang="en-GB" sz="2800" dirty="0">
                <a:solidFill>
                  <a:schemeClr val="tx1"/>
                </a:solidFill>
              </a:rPr>
              <a:t>Getting a daily list out of the hospital</a:t>
            </a:r>
          </a:p>
          <a:p>
            <a:pPr marL="457200" indent="-457200">
              <a:buFont typeface="Arial" panose="020B0604020202020204" pitchFamily="34" charset="0"/>
              <a:buChar char="•"/>
            </a:pPr>
            <a:r>
              <a:rPr lang="en-GB" sz="2800" dirty="0">
                <a:solidFill>
                  <a:schemeClr val="tx1"/>
                </a:solidFill>
              </a:rPr>
              <a:t>Robust training and quality monitoring</a:t>
            </a:r>
          </a:p>
          <a:p>
            <a:pPr marL="457200" indent="-457200">
              <a:buFont typeface="Arial" panose="020B0604020202020204" pitchFamily="34" charset="0"/>
              <a:buChar char="•"/>
            </a:pPr>
            <a:r>
              <a:rPr lang="en-GB" sz="2800" dirty="0">
                <a:solidFill>
                  <a:schemeClr val="tx1"/>
                </a:solidFill>
              </a:rPr>
              <a:t>Workforce</a:t>
            </a:r>
          </a:p>
        </p:txBody>
      </p:sp>
      <p:sp>
        <p:nvSpPr>
          <p:cNvPr id="5" name="Title 1">
            <a:extLst>
              <a:ext uri="{FF2B5EF4-FFF2-40B4-BE49-F238E27FC236}">
                <a16:creationId xmlns:a16="http://schemas.microsoft.com/office/drawing/2014/main" id="{4A215608-414A-48F9-BCEA-87D9B0224956}"/>
              </a:ext>
            </a:extLst>
          </p:cNvPr>
          <p:cNvSpPr txBox="1">
            <a:spLocks/>
          </p:cNvSpPr>
          <p:nvPr/>
        </p:nvSpPr>
        <p:spPr>
          <a:xfrm>
            <a:off x="250826" y="157743"/>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ysClr val="window" lastClr="FFFFFF"/>
                </a:solidFill>
                <a:effectLst/>
                <a:uLnTx/>
                <a:uFillTx/>
                <a:latin typeface="Arial Black"/>
                <a:ea typeface="+mj-ea"/>
                <a:cs typeface="+mj-cs"/>
              </a:rPr>
              <a:t>Barriers</a:t>
            </a:r>
          </a:p>
        </p:txBody>
      </p:sp>
    </p:spTree>
    <p:extLst>
      <p:ext uri="{BB962C8B-B14F-4D97-AF65-F5344CB8AC3E}">
        <p14:creationId xmlns:p14="http://schemas.microsoft.com/office/powerpoint/2010/main" val="2474563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0826" y="908720"/>
            <a:ext cx="7772400" cy="3780135"/>
          </a:xfrm>
        </p:spPr>
        <p:txBody>
          <a:bodyPr>
            <a:normAutofit/>
          </a:bodyPr>
          <a:lstStyle/>
          <a:p>
            <a:pPr marL="457200" indent="-457200">
              <a:buFont typeface="Arial" panose="020B0604020202020204" pitchFamily="34" charset="0"/>
              <a:buChar char="•"/>
            </a:pPr>
            <a:r>
              <a:rPr lang="en-GB" sz="2800" dirty="0">
                <a:solidFill>
                  <a:schemeClr val="tx1"/>
                </a:solidFill>
              </a:rPr>
              <a:t>More training….</a:t>
            </a:r>
          </a:p>
          <a:p>
            <a:pPr marL="457200" indent="-457200">
              <a:buFont typeface="Arial" panose="020B0604020202020204" pitchFamily="34" charset="0"/>
              <a:buChar char="•"/>
            </a:pPr>
            <a:r>
              <a:rPr lang="en-GB" sz="2800" dirty="0">
                <a:solidFill>
                  <a:schemeClr val="tx1"/>
                </a:solidFill>
              </a:rPr>
              <a:t>Locality Paediatricians supporting “Health Around the Child“ Model, MDTs in Primary Care</a:t>
            </a:r>
          </a:p>
          <a:p>
            <a:pPr marL="457200" indent="-457200">
              <a:buFont typeface="Arial" panose="020B0604020202020204" pitchFamily="34" charset="0"/>
              <a:buChar char="•"/>
            </a:pPr>
            <a:r>
              <a:rPr lang="en-GB" sz="2800" dirty="0">
                <a:solidFill>
                  <a:schemeClr val="tx1"/>
                </a:solidFill>
              </a:rPr>
              <a:t>Maintain Paediatric Hotline, PRAC, A+G</a:t>
            </a:r>
          </a:p>
          <a:p>
            <a:pPr marL="457200" indent="-457200">
              <a:buFont typeface="Arial" panose="020B0604020202020204" pitchFamily="34" charset="0"/>
              <a:buChar char="•"/>
            </a:pPr>
            <a:r>
              <a:rPr lang="en-GB" sz="2800" dirty="0">
                <a:solidFill>
                  <a:schemeClr val="tx1"/>
                </a:solidFill>
              </a:rPr>
              <a:t>Assessing quality of reviews</a:t>
            </a:r>
          </a:p>
          <a:p>
            <a:pPr marL="457200" indent="-457200">
              <a:buFont typeface="Arial" panose="020B0604020202020204" pitchFamily="34" charset="0"/>
              <a:buChar char="•"/>
            </a:pPr>
            <a:r>
              <a:rPr lang="en-GB" sz="2800" dirty="0">
                <a:solidFill>
                  <a:schemeClr val="tx1"/>
                </a:solidFill>
              </a:rPr>
              <a:t>Where are the other 4%?</a:t>
            </a:r>
          </a:p>
        </p:txBody>
      </p:sp>
      <p:sp>
        <p:nvSpPr>
          <p:cNvPr id="5" name="Title 1">
            <a:extLst>
              <a:ext uri="{FF2B5EF4-FFF2-40B4-BE49-F238E27FC236}">
                <a16:creationId xmlns:a16="http://schemas.microsoft.com/office/drawing/2014/main" id="{4A215608-414A-48F9-BCEA-87D9B0224956}"/>
              </a:ext>
            </a:extLst>
          </p:cNvPr>
          <p:cNvSpPr txBox="1">
            <a:spLocks/>
          </p:cNvSpPr>
          <p:nvPr/>
        </p:nvSpPr>
        <p:spPr>
          <a:xfrm>
            <a:off x="250826" y="157743"/>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ysClr val="window" lastClr="FFFFFF"/>
                </a:solidFill>
                <a:effectLst/>
                <a:uLnTx/>
                <a:uFillTx/>
                <a:latin typeface="Arial Black"/>
                <a:ea typeface="+mj-ea"/>
                <a:cs typeface="+mj-cs"/>
              </a:rPr>
              <a:t>And next?</a:t>
            </a:r>
          </a:p>
        </p:txBody>
      </p:sp>
    </p:spTree>
    <p:extLst>
      <p:ext uri="{BB962C8B-B14F-4D97-AF65-F5344CB8AC3E}">
        <p14:creationId xmlns:p14="http://schemas.microsoft.com/office/powerpoint/2010/main" val="1070218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772816"/>
            <a:ext cx="8025664" cy="2232248"/>
          </a:xfrm>
        </p:spPr>
        <p:txBody>
          <a:bodyPr>
            <a:normAutofit fontScale="90000"/>
          </a:bodyPr>
          <a:lstStyle/>
          <a:p>
            <a:r>
              <a:rPr lang="en-GB" dirty="0"/>
              <a:t>All the work we do with our partners moves us closer towards our goal to make London the healthiest global city. </a:t>
            </a:r>
          </a:p>
        </p:txBody>
      </p:sp>
      <p:sp>
        <p:nvSpPr>
          <p:cNvPr id="7" name="Text Placeholder 6"/>
          <p:cNvSpPr>
            <a:spLocks noGrp="1"/>
          </p:cNvSpPr>
          <p:nvPr>
            <p:ph type="body" sz="quarter" idx="10"/>
          </p:nvPr>
        </p:nvSpPr>
        <p:spPr>
          <a:xfrm>
            <a:off x="467544" y="4437112"/>
            <a:ext cx="7128792" cy="1512168"/>
          </a:xfrm>
        </p:spPr>
        <p:txBody>
          <a:bodyPr/>
          <a:lstStyle/>
          <a:p>
            <a:pPr lvl="0"/>
            <a:r>
              <a:rPr lang="en-GB" b="1" dirty="0"/>
              <a:t>www.healthylondon.org</a:t>
            </a:r>
          </a:p>
          <a:p>
            <a:pPr lvl="0"/>
            <a:r>
              <a:rPr lang="en-GB" b="1" dirty="0"/>
              <a:t>england.healthylondon@nhs.net</a:t>
            </a:r>
          </a:p>
          <a:p>
            <a:pPr lvl="0"/>
            <a:r>
              <a:rPr lang="en-GB" b="1" dirty="0"/>
              <a:t>@</a:t>
            </a:r>
            <a:r>
              <a:rPr lang="en-GB" b="1" dirty="0" err="1"/>
              <a:t>healthyLDN</a:t>
            </a:r>
            <a:endParaRPr lang="en-GB" b="1" dirty="0"/>
          </a:p>
          <a:p>
            <a:endParaRPr lang="en-GB" dirty="0"/>
          </a:p>
        </p:txBody>
      </p:sp>
    </p:spTree>
    <p:extLst>
      <p:ext uri="{BB962C8B-B14F-4D97-AF65-F5344CB8AC3E}">
        <p14:creationId xmlns:p14="http://schemas.microsoft.com/office/powerpoint/2010/main" val="369039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Role of primary care</a:t>
            </a:r>
            <a:br>
              <a:rPr lang="en-GB" sz="2800" dirty="0"/>
            </a:br>
            <a:endParaRPr lang="en-GB" sz="2800" dirty="0"/>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sp>
        <p:nvSpPr>
          <p:cNvPr id="2" name="Rectangle 1">
            <a:extLst>
              <a:ext uri="{FF2B5EF4-FFF2-40B4-BE49-F238E27FC236}">
                <a16:creationId xmlns:a16="http://schemas.microsoft.com/office/drawing/2014/main" id="{AD90F69E-B252-4838-9D57-B9E425F8E20A}"/>
              </a:ext>
            </a:extLst>
          </p:cNvPr>
          <p:cNvSpPr/>
          <p:nvPr/>
        </p:nvSpPr>
        <p:spPr>
          <a:xfrm>
            <a:off x="359532" y="1207016"/>
            <a:ext cx="8424936" cy="3448123"/>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Making diagnosis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Education for patients and parents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Regular reviews (needs time) and taking appropriate action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Post-exacerbation review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Identifying high risk patients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Appropriately trained staff</a:t>
            </a:r>
          </a:p>
        </p:txBody>
      </p:sp>
    </p:spTree>
    <p:extLst>
      <p:ext uri="{BB962C8B-B14F-4D97-AF65-F5344CB8AC3E}">
        <p14:creationId xmlns:p14="http://schemas.microsoft.com/office/powerpoint/2010/main" val="400859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65" y="2132856"/>
            <a:ext cx="8496944" cy="1000207"/>
          </a:xfrm>
        </p:spPr>
        <p:txBody>
          <a:bodyPr>
            <a:normAutofit fontScale="90000"/>
          </a:bodyPr>
          <a:lstStyle/>
          <a:p>
            <a:r>
              <a:rPr lang="en-GB" dirty="0"/>
              <a:t>Diagnosis and Asthma Reviews Children and Young People</a:t>
            </a:r>
          </a:p>
        </p:txBody>
      </p:sp>
      <p:sp>
        <p:nvSpPr>
          <p:cNvPr id="3" name="Text Placeholder 2"/>
          <p:cNvSpPr>
            <a:spLocks noGrp="1"/>
          </p:cNvSpPr>
          <p:nvPr>
            <p:ph type="body" sz="quarter" idx="10"/>
          </p:nvPr>
        </p:nvSpPr>
        <p:spPr>
          <a:xfrm>
            <a:off x="329791" y="3356992"/>
            <a:ext cx="8484418" cy="1152128"/>
          </a:xfrm>
        </p:spPr>
        <p:txBody>
          <a:bodyPr>
            <a:noAutofit/>
          </a:bodyPr>
          <a:lstStyle/>
          <a:p>
            <a:pPr>
              <a:lnSpc>
                <a:spcPct val="160000"/>
              </a:lnSpc>
            </a:pPr>
            <a:r>
              <a:rPr lang="en-GB" sz="2000" dirty="0"/>
              <a:t>Ren Lawlor MSc, Advanced Nurse Practitioner, Senior Lecturer – University of Greenwich</a:t>
            </a:r>
          </a:p>
          <a:p>
            <a:pPr>
              <a:lnSpc>
                <a:spcPct val="160000"/>
              </a:lnSpc>
            </a:pPr>
            <a:r>
              <a:rPr lang="en-GB" sz="1800" dirty="0"/>
              <a:t>c.lawlor@gre.ac.uk</a:t>
            </a:r>
          </a:p>
        </p:txBody>
      </p:sp>
    </p:spTree>
    <p:extLst>
      <p:ext uri="{BB962C8B-B14F-4D97-AF65-F5344CB8AC3E}">
        <p14:creationId xmlns:p14="http://schemas.microsoft.com/office/powerpoint/2010/main" val="44806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B4BA-C78E-4094-BA3D-9578A1870C15}"/>
              </a:ext>
            </a:extLst>
          </p:cNvPr>
          <p:cNvSpPr>
            <a:spLocks noGrp="1"/>
          </p:cNvSpPr>
          <p:nvPr>
            <p:ph type="title"/>
          </p:nvPr>
        </p:nvSpPr>
        <p:spPr/>
        <p:txBody>
          <a:bodyPr/>
          <a:lstStyle/>
          <a:p>
            <a:r>
              <a:rPr lang="en-GB" dirty="0"/>
              <a:t>Diagnosis</a:t>
            </a:r>
          </a:p>
        </p:txBody>
      </p:sp>
      <p:sp>
        <p:nvSpPr>
          <p:cNvPr id="4" name="Slide Number Placeholder 3">
            <a:extLst>
              <a:ext uri="{FF2B5EF4-FFF2-40B4-BE49-F238E27FC236}">
                <a16:creationId xmlns:a16="http://schemas.microsoft.com/office/drawing/2014/main" id="{FF1CCA74-38F3-4461-87D9-B95ECEF932BF}"/>
              </a:ext>
            </a:extLst>
          </p:cNvPr>
          <p:cNvSpPr>
            <a:spLocks noGrp="1"/>
          </p:cNvSpPr>
          <p:nvPr>
            <p:ph type="sldNum" sz="quarter" idx="14"/>
          </p:nvPr>
        </p:nvSpPr>
        <p:spPr/>
        <p:txBody>
          <a:bodyPr/>
          <a:lstStyle/>
          <a:p>
            <a:fld id="{8FC524A1-7B6A-464D-B8BC-8FE2E057339E}" type="slidenum">
              <a:rPr lang="en-GB" smtClean="0"/>
              <a:pPr/>
              <a:t>7</a:t>
            </a:fld>
            <a:endParaRPr lang="en-GB" dirty="0"/>
          </a:p>
        </p:txBody>
      </p:sp>
      <p:pic>
        <p:nvPicPr>
          <p:cNvPr id="6" name="Picture 5">
            <a:extLst>
              <a:ext uri="{FF2B5EF4-FFF2-40B4-BE49-F238E27FC236}">
                <a16:creationId xmlns:a16="http://schemas.microsoft.com/office/drawing/2014/main" id="{943FA091-3822-4D65-8059-A0C87BD3DA9F}"/>
              </a:ext>
            </a:extLst>
          </p:cNvPr>
          <p:cNvPicPr>
            <a:picLocks noChangeAspect="1"/>
          </p:cNvPicPr>
          <p:nvPr/>
        </p:nvPicPr>
        <p:blipFill>
          <a:blip r:embed="rId2"/>
          <a:stretch>
            <a:fillRect/>
          </a:stretch>
        </p:blipFill>
        <p:spPr>
          <a:xfrm>
            <a:off x="676275" y="1547812"/>
            <a:ext cx="7791450" cy="3762375"/>
          </a:xfrm>
          <a:prstGeom prst="rect">
            <a:avLst/>
          </a:prstGeom>
        </p:spPr>
      </p:pic>
    </p:spTree>
    <p:extLst>
      <p:ext uri="{BB962C8B-B14F-4D97-AF65-F5344CB8AC3E}">
        <p14:creationId xmlns:p14="http://schemas.microsoft.com/office/powerpoint/2010/main" val="321844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A6D384-FC7A-4EB4-970C-450C44E6E388}"/>
              </a:ext>
            </a:extLst>
          </p:cNvPr>
          <p:cNvSpPr>
            <a:spLocks noGrp="1"/>
          </p:cNvSpPr>
          <p:nvPr>
            <p:ph type="title"/>
          </p:nvPr>
        </p:nvSpPr>
        <p:spPr/>
        <p:txBody>
          <a:bodyPr/>
          <a:lstStyle/>
          <a:p>
            <a:r>
              <a:rPr lang="en-GB" b="0" dirty="0"/>
              <a:t>Review the symptoms</a:t>
            </a:r>
            <a:br>
              <a:rPr lang="en-GB" b="0" dirty="0">
                <a:solidFill>
                  <a:schemeClr val="tx1"/>
                </a:solidFill>
              </a:rPr>
            </a:br>
            <a:endParaRPr lang="en-GB" dirty="0"/>
          </a:p>
        </p:txBody>
      </p:sp>
      <p:sp>
        <p:nvSpPr>
          <p:cNvPr id="4" name="Text Placeholder 3">
            <a:extLst>
              <a:ext uri="{FF2B5EF4-FFF2-40B4-BE49-F238E27FC236}">
                <a16:creationId xmlns:a16="http://schemas.microsoft.com/office/drawing/2014/main" id="{E3255B7F-CD79-4399-A36A-D4A2FF1F564D}"/>
              </a:ext>
            </a:extLst>
          </p:cNvPr>
          <p:cNvSpPr>
            <a:spLocks noGrp="1"/>
          </p:cNvSpPr>
          <p:nvPr>
            <p:ph type="body" sz="quarter" idx="12"/>
          </p:nvPr>
        </p:nvSpPr>
        <p:spPr/>
        <p:txBody>
          <a:bodyPr/>
          <a:lstStyle/>
          <a:p>
            <a:r>
              <a:rPr lang="en-GB" b="0" dirty="0"/>
              <a:t>Presence of more than one of:</a:t>
            </a:r>
          </a:p>
          <a:p>
            <a:endParaRPr lang="en-GB" b="0" dirty="0">
              <a:solidFill>
                <a:schemeClr val="tx1"/>
              </a:solidFill>
            </a:endParaRPr>
          </a:p>
        </p:txBody>
      </p:sp>
      <p:sp>
        <p:nvSpPr>
          <p:cNvPr id="3" name="Content Placeholder 2"/>
          <p:cNvSpPr>
            <a:spLocks noGrp="1"/>
          </p:cNvSpPr>
          <p:nvPr>
            <p:ph sz="quarter" idx="15"/>
          </p:nvPr>
        </p:nvSpPr>
        <p:spPr/>
        <p:txBody>
          <a:bodyPr>
            <a:normAutofit/>
          </a:bodyPr>
          <a:lstStyle/>
          <a:p>
            <a:endParaRPr lang="en-GB" b="0" dirty="0"/>
          </a:p>
          <a:p>
            <a:endParaRPr lang="en-GB" b="0" dirty="0"/>
          </a:p>
          <a:p>
            <a:endParaRPr lang="en-GB" dirty="0"/>
          </a:p>
          <a:p>
            <a:endParaRPr lang="en-GB" b="0" dirty="0"/>
          </a:p>
          <a:p>
            <a:endParaRPr lang="en-GB" b="0" dirty="0"/>
          </a:p>
          <a:p>
            <a:endParaRPr lang="en-GB" sz="2800" b="0" dirty="0"/>
          </a:p>
          <a:p>
            <a:r>
              <a:rPr lang="en-GB" sz="2800" b="0" dirty="0"/>
              <a:t>Caused by:</a:t>
            </a:r>
          </a:p>
          <a:p>
            <a:pPr lvl="1"/>
            <a:r>
              <a:rPr lang="en-US" sz="2000" dirty="0"/>
              <a:t>Variable airflow obstruction</a:t>
            </a:r>
          </a:p>
          <a:p>
            <a:pPr lvl="1"/>
            <a:r>
              <a:rPr lang="en-GB" sz="2000" dirty="0"/>
              <a:t>Hyperresponsiveness and airway inflammation</a:t>
            </a:r>
          </a:p>
          <a:p>
            <a:pPr marL="257175" lvl="1" indent="0">
              <a:buNone/>
            </a:pPr>
            <a:endParaRPr lang="en-AU" sz="1500" dirty="0"/>
          </a:p>
          <a:p>
            <a:endParaRPr lang="en-US" dirty="0"/>
          </a:p>
        </p:txBody>
      </p:sp>
      <p:grpSp>
        <p:nvGrpSpPr>
          <p:cNvPr id="5" name="Group 4">
            <a:extLst>
              <a:ext uri="{FF2B5EF4-FFF2-40B4-BE49-F238E27FC236}">
                <a16:creationId xmlns:a16="http://schemas.microsoft.com/office/drawing/2014/main" id="{05E81DD7-4806-4E06-BD56-7A5123A4758B}"/>
              </a:ext>
            </a:extLst>
          </p:cNvPr>
          <p:cNvGrpSpPr/>
          <p:nvPr/>
        </p:nvGrpSpPr>
        <p:grpSpPr>
          <a:xfrm>
            <a:off x="0" y="2204864"/>
            <a:ext cx="9036495" cy="1224136"/>
            <a:chOff x="356510" y="2637714"/>
            <a:chExt cx="6758001" cy="1987647"/>
          </a:xfrm>
          <a:solidFill>
            <a:schemeClr val="bg2">
              <a:lumMod val="75000"/>
            </a:schemeClr>
          </a:solidFill>
        </p:grpSpPr>
        <p:sp>
          <p:nvSpPr>
            <p:cNvPr id="8" name="Freeform: Shape 7">
              <a:extLst>
                <a:ext uri="{FF2B5EF4-FFF2-40B4-BE49-F238E27FC236}">
                  <a16:creationId xmlns:a16="http://schemas.microsoft.com/office/drawing/2014/main" id="{B636B007-28D4-44E4-8302-CE5A74862CDB}"/>
                </a:ext>
              </a:extLst>
            </p:cNvPr>
            <p:cNvSpPr/>
            <p:nvPr/>
          </p:nvSpPr>
          <p:spPr>
            <a:xfrm>
              <a:off x="356510" y="2637714"/>
              <a:ext cx="1987647" cy="1987647"/>
            </a:xfrm>
            <a:custGeom>
              <a:avLst/>
              <a:gdLst>
                <a:gd name="connsiteX0" fmla="*/ 0 w 1987647"/>
                <a:gd name="connsiteY0" fmla="*/ 993824 h 1987647"/>
                <a:gd name="connsiteX1" fmla="*/ 993824 w 1987647"/>
                <a:gd name="connsiteY1" fmla="*/ 0 h 1987647"/>
                <a:gd name="connsiteX2" fmla="*/ 1987648 w 1987647"/>
                <a:gd name="connsiteY2" fmla="*/ 993824 h 1987647"/>
                <a:gd name="connsiteX3" fmla="*/ 993824 w 1987647"/>
                <a:gd name="connsiteY3" fmla="*/ 1987648 h 1987647"/>
                <a:gd name="connsiteX4" fmla="*/ 0 w 1987647"/>
                <a:gd name="connsiteY4" fmla="*/ 993824 h 1987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647" h="1987647">
                  <a:moveTo>
                    <a:pt x="0" y="993824"/>
                  </a:moveTo>
                  <a:cubicBezTo>
                    <a:pt x="0" y="444950"/>
                    <a:pt x="444950" y="0"/>
                    <a:pt x="993824" y="0"/>
                  </a:cubicBezTo>
                  <a:cubicBezTo>
                    <a:pt x="1542698" y="0"/>
                    <a:pt x="1987648" y="444950"/>
                    <a:pt x="1987648" y="993824"/>
                  </a:cubicBezTo>
                  <a:cubicBezTo>
                    <a:pt x="1987648" y="1542698"/>
                    <a:pt x="1542698" y="1987648"/>
                    <a:pt x="993824" y="1987648"/>
                  </a:cubicBezTo>
                  <a:cubicBezTo>
                    <a:pt x="444950" y="1987648"/>
                    <a:pt x="0" y="1542698"/>
                    <a:pt x="0" y="993824"/>
                  </a:cubicBezTo>
                  <a:close/>
                </a:path>
              </a:pathLst>
            </a:cu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4000" tIns="232601" rIns="54000" bIns="232601" numCol="1" spcCol="1270" anchor="ctr" anchorCtr="0">
              <a:noAutofit/>
            </a:bodyPr>
            <a:lstStyle/>
            <a:p>
              <a:pPr algn="ctr" defTabSz="500063">
                <a:lnSpc>
                  <a:spcPct val="90000"/>
                </a:lnSpc>
                <a:spcBef>
                  <a:spcPct val="0"/>
                </a:spcBef>
                <a:spcAft>
                  <a:spcPct val="35000"/>
                </a:spcAft>
                <a:defRPr/>
              </a:pPr>
              <a:r>
                <a:rPr lang="en-GB" dirty="0">
                  <a:solidFill>
                    <a:prstClr val="black"/>
                  </a:solidFill>
                  <a:latin typeface="Calibri"/>
                </a:rPr>
                <a:t>Wheeze</a:t>
              </a:r>
            </a:p>
          </p:txBody>
        </p:sp>
        <p:sp>
          <p:nvSpPr>
            <p:cNvPr id="9" name="Freeform: Shape 8">
              <a:extLst>
                <a:ext uri="{FF2B5EF4-FFF2-40B4-BE49-F238E27FC236}">
                  <a16:creationId xmlns:a16="http://schemas.microsoft.com/office/drawing/2014/main" id="{27F3ECB1-856A-4C3B-9D46-0ABE3E11A515}"/>
                </a:ext>
              </a:extLst>
            </p:cNvPr>
            <p:cNvSpPr/>
            <p:nvPr/>
          </p:nvSpPr>
          <p:spPr>
            <a:xfrm>
              <a:off x="1946628" y="2637714"/>
              <a:ext cx="1987647" cy="1987647"/>
            </a:xfrm>
            <a:custGeom>
              <a:avLst/>
              <a:gdLst>
                <a:gd name="connsiteX0" fmla="*/ 0 w 1987647"/>
                <a:gd name="connsiteY0" fmla="*/ 993824 h 1987647"/>
                <a:gd name="connsiteX1" fmla="*/ 993824 w 1987647"/>
                <a:gd name="connsiteY1" fmla="*/ 0 h 1987647"/>
                <a:gd name="connsiteX2" fmla="*/ 1987648 w 1987647"/>
                <a:gd name="connsiteY2" fmla="*/ 993824 h 1987647"/>
                <a:gd name="connsiteX3" fmla="*/ 993824 w 1987647"/>
                <a:gd name="connsiteY3" fmla="*/ 1987648 h 1987647"/>
                <a:gd name="connsiteX4" fmla="*/ 0 w 1987647"/>
                <a:gd name="connsiteY4" fmla="*/ 993824 h 1987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647" h="1987647">
                  <a:moveTo>
                    <a:pt x="0" y="993824"/>
                  </a:moveTo>
                  <a:cubicBezTo>
                    <a:pt x="0" y="444950"/>
                    <a:pt x="444950" y="0"/>
                    <a:pt x="993824" y="0"/>
                  </a:cubicBezTo>
                  <a:cubicBezTo>
                    <a:pt x="1542698" y="0"/>
                    <a:pt x="1987648" y="444950"/>
                    <a:pt x="1987648" y="993824"/>
                  </a:cubicBezTo>
                  <a:cubicBezTo>
                    <a:pt x="1987648" y="1542698"/>
                    <a:pt x="1542698" y="1987648"/>
                    <a:pt x="993824" y="1987648"/>
                  </a:cubicBezTo>
                  <a:cubicBezTo>
                    <a:pt x="444950" y="1987648"/>
                    <a:pt x="0" y="1542698"/>
                    <a:pt x="0" y="993824"/>
                  </a:cubicBezTo>
                  <a:close/>
                </a:path>
              </a:pathLst>
            </a:cu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4000" tIns="232601" rIns="54000" bIns="232601" numCol="1" spcCol="1270" anchor="ctr" anchorCtr="0">
              <a:noAutofit/>
            </a:bodyPr>
            <a:lstStyle/>
            <a:p>
              <a:pPr algn="ctr" defTabSz="500063">
                <a:lnSpc>
                  <a:spcPct val="90000"/>
                </a:lnSpc>
                <a:spcBef>
                  <a:spcPct val="0"/>
                </a:spcBef>
                <a:spcAft>
                  <a:spcPct val="35000"/>
                </a:spcAft>
                <a:defRPr/>
              </a:pPr>
              <a:r>
                <a:rPr lang="en-GB" dirty="0">
                  <a:solidFill>
                    <a:prstClr val="black"/>
                  </a:solidFill>
                  <a:latin typeface="Calibri"/>
                </a:rPr>
                <a:t>Breathlessness</a:t>
              </a:r>
            </a:p>
          </p:txBody>
        </p:sp>
        <p:sp>
          <p:nvSpPr>
            <p:cNvPr id="10" name="Freeform: Shape 9">
              <a:extLst>
                <a:ext uri="{FF2B5EF4-FFF2-40B4-BE49-F238E27FC236}">
                  <a16:creationId xmlns:a16="http://schemas.microsoft.com/office/drawing/2014/main" id="{FC738AE2-9103-499E-A9B0-176EB206C7F7}"/>
                </a:ext>
              </a:extLst>
            </p:cNvPr>
            <p:cNvSpPr/>
            <p:nvPr/>
          </p:nvSpPr>
          <p:spPr>
            <a:xfrm>
              <a:off x="3536746" y="2637714"/>
              <a:ext cx="1987647" cy="1987647"/>
            </a:xfrm>
            <a:custGeom>
              <a:avLst/>
              <a:gdLst>
                <a:gd name="connsiteX0" fmla="*/ 0 w 1987647"/>
                <a:gd name="connsiteY0" fmla="*/ 993824 h 1987647"/>
                <a:gd name="connsiteX1" fmla="*/ 993824 w 1987647"/>
                <a:gd name="connsiteY1" fmla="*/ 0 h 1987647"/>
                <a:gd name="connsiteX2" fmla="*/ 1987648 w 1987647"/>
                <a:gd name="connsiteY2" fmla="*/ 993824 h 1987647"/>
                <a:gd name="connsiteX3" fmla="*/ 993824 w 1987647"/>
                <a:gd name="connsiteY3" fmla="*/ 1987648 h 1987647"/>
                <a:gd name="connsiteX4" fmla="*/ 0 w 1987647"/>
                <a:gd name="connsiteY4" fmla="*/ 993824 h 1987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647" h="1987647">
                  <a:moveTo>
                    <a:pt x="0" y="993824"/>
                  </a:moveTo>
                  <a:cubicBezTo>
                    <a:pt x="0" y="444950"/>
                    <a:pt x="444950" y="0"/>
                    <a:pt x="993824" y="0"/>
                  </a:cubicBezTo>
                  <a:cubicBezTo>
                    <a:pt x="1542698" y="0"/>
                    <a:pt x="1987648" y="444950"/>
                    <a:pt x="1987648" y="993824"/>
                  </a:cubicBezTo>
                  <a:cubicBezTo>
                    <a:pt x="1987648" y="1542698"/>
                    <a:pt x="1542698" y="1987648"/>
                    <a:pt x="993824" y="1987648"/>
                  </a:cubicBezTo>
                  <a:cubicBezTo>
                    <a:pt x="444950" y="1987648"/>
                    <a:pt x="0" y="1542698"/>
                    <a:pt x="0" y="993824"/>
                  </a:cubicBezTo>
                  <a:close/>
                </a:path>
              </a:pathLst>
            </a:cu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4000" tIns="232601" rIns="54000" bIns="232601" numCol="1" spcCol="1270" anchor="ctr" anchorCtr="0">
              <a:noAutofit/>
            </a:bodyPr>
            <a:lstStyle/>
            <a:p>
              <a:pPr algn="ctr" defTabSz="500063">
                <a:lnSpc>
                  <a:spcPct val="90000"/>
                </a:lnSpc>
                <a:spcBef>
                  <a:spcPct val="0"/>
                </a:spcBef>
                <a:spcAft>
                  <a:spcPct val="35000"/>
                </a:spcAft>
                <a:defRPr/>
              </a:pPr>
              <a:r>
                <a:rPr lang="en-GB" dirty="0">
                  <a:solidFill>
                    <a:prstClr val="black"/>
                  </a:solidFill>
                  <a:latin typeface="Calibri"/>
                </a:rPr>
                <a:t>Chest tightness</a:t>
              </a:r>
            </a:p>
          </p:txBody>
        </p:sp>
        <p:sp>
          <p:nvSpPr>
            <p:cNvPr id="11" name="Freeform: Shape 10">
              <a:extLst>
                <a:ext uri="{FF2B5EF4-FFF2-40B4-BE49-F238E27FC236}">
                  <a16:creationId xmlns:a16="http://schemas.microsoft.com/office/drawing/2014/main" id="{3143CCDB-8C48-4970-9535-8CD626958D7D}"/>
                </a:ext>
              </a:extLst>
            </p:cNvPr>
            <p:cNvSpPr/>
            <p:nvPr/>
          </p:nvSpPr>
          <p:spPr>
            <a:xfrm>
              <a:off x="5126864" y="2637714"/>
              <a:ext cx="1987647" cy="1987647"/>
            </a:xfrm>
            <a:custGeom>
              <a:avLst/>
              <a:gdLst>
                <a:gd name="connsiteX0" fmla="*/ 0 w 1987647"/>
                <a:gd name="connsiteY0" fmla="*/ 993824 h 1987647"/>
                <a:gd name="connsiteX1" fmla="*/ 993824 w 1987647"/>
                <a:gd name="connsiteY1" fmla="*/ 0 h 1987647"/>
                <a:gd name="connsiteX2" fmla="*/ 1987648 w 1987647"/>
                <a:gd name="connsiteY2" fmla="*/ 993824 h 1987647"/>
                <a:gd name="connsiteX3" fmla="*/ 993824 w 1987647"/>
                <a:gd name="connsiteY3" fmla="*/ 1987648 h 1987647"/>
                <a:gd name="connsiteX4" fmla="*/ 0 w 1987647"/>
                <a:gd name="connsiteY4" fmla="*/ 993824 h 1987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647" h="1987647">
                  <a:moveTo>
                    <a:pt x="0" y="993824"/>
                  </a:moveTo>
                  <a:cubicBezTo>
                    <a:pt x="0" y="444950"/>
                    <a:pt x="444950" y="0"/>
                    <a:pt x="993824" y="0"/>
                  </a:cubicBezTo>
                  <a:cubicBezTo>
                    <a:pt x="1542698" y="0"/>
                    <a:pt x="1987648" y="444950"/>
                    <a:pt x="1987648" y="993824"/>
                  </a:cubicBezTo>
                  <a:cubicBezTo>
                    <a:pt x="1987648" y="1542698"/>
                    <a:pt x="1542698" y="1987648"/>
                    <a:pt x="993824" y="1987648"/>
                  </a:cubicBezTo>
                  <a:cubicBezTo>
                    <a:pt x="444950" y="1987648"/>
                    <a:pt x="0" y="1542698"/>
                    <a:pt x="0" y="993824"/>
                  </a:cubicBezTo>
                  <a:close/>
                </a:path>
              </a:pathLst>
            </a:cu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4000" tIns="232601" rIns="54000" bIns="232601" numCol="1" spcCol="1270" anchor="ctr" anchorCtr="0">
              <a:noAutofit/>
            </a:bodyPr>
            <a:lstStyle/>
            <a:p>
              <a:pPr algn="ctr" defTabSz="500063">
                <a:lnSpc>
                  <a:spcPct val="90000"/>
                </a:lnSpc>
                <a:spcBef>
                  <a:spcPct val="0"/>
                </a:spcBef>
                <a:spcAft>
                  <a:spcPct val="35000"/>
                </a:spcAft>
                <a:defRPr/>
              </a:pPr>
              <a:r>
                <a:rPr lang="en-GB" dirty="0">
                  <a:solidFill>
                    <a:prstClr val="black"/>
                  </a:solidFill>
                  <a:latin typeface="Calibri"/>
                </a:rPr>
                <a:t>Cough</a:t>
              </a:r>
            </a:p>
          </p:txBody>
        </p:sp>
      </p:grpSp>
    </p:spTree>
    <p:extLst>
      <p:ext uri="{BB962C8B-B14F-4D97-AF65-F5344CB8AC3E}">
        <p14:creationId xmlns:p14="http://schemas.microsoft.com/office/powerpoint/2010/main" val="231886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GB" b="1" dirty="0"/>
              <a:t>Clinical features that increase probability of asthma</a:t>
            </a:r>
          </a:p>
        </p:txBody>
      </p:sp>
      <p:sp>
        <p:nvSpPr>
          <p:cNvPr id="4" name="Text Placeholder 3">
            <a:extLst>
              <a:ext uri="{FF2B5EF4-FFF2-40B4-BE49-F238E27FC236}">
                <a16:creationId xmlns:a16="http://schemas.microsoft.com/office/drawing/2014/main" id="{F259B6FE-3982-473C-A52B-1E33B035CB84}"/>
              </a:ext>
            </a:extLst>
          </p:cNvPr>
          <p:cNvSpPr>
            <a:spLocks noGrp="1"/>
          </p:cNvSpPr>
          <p:nvPr>
            <p:ph type="body" sz="quarter" idx="13"/>
          </p:nvPr>
        </p:nvSpPr>
        <p:spPr/>
        <p:txBody>
          <a:bodyPr/>
          <a:lstStyle/>
          <a:p>
            <a:endParaRPr lang="en-GB"/>
          </a:p>
        </p:txBody>
      </p:sp>
      <p:sp>
        <p:nvSpPr>
          <p:cNvPr id="20483" name="Content Placeholder 2"/>
          <p:cNvSpPr>
            <a:spLocks noGrp="1"/>
          </p:cNvSpPr>
          <p:nvPr>
            <p:ph sz="quarter" idx="15"/>
          </p:nvPr>
        </p:nvSpPr>
        <p:spPr/>
        <p:txBody>
          <a:bodyPr>
            <a:normAutofit/>
          </a:bodyPr>
          <a:lstStyle/>
          <a:p>
            <a:pPr marL="284400" lvl="3" indent="-284400" algn="just">
              <a:lnSpc>
                <a:spcPct val="150000"/>
              </a:lnSpc>
              <a:spcBef>
                <a:spcPts val="450"/>
              </a:spcBef>
              <a:spcAft>
                <a:spcPts val="450"/>
              </a:spcAft>
            </a:pPr>
            <a:r>
              <a:rPr lang="en-GB" dirty="0"/>
              <a:t>Frequent and recurrent</a:t>
            </a:r>
          </a:p>
          <a:p>
            <a:pPr marL="284400" lvl="3" indent="-284400" algn="just">
              <a:lnSpc>
                <a:spcPct val="150000"/>
              </a:lnSpc>
              <a:spcBef>
                <a:spcPts val="450"/>
              </a:spcBef>
              <a:spcAft>
                <a:spcPts val="450"/>
              </a:spcAft>
            </a:pPr>
            <a:r>
              <a:rPr lang="en-GB" dirty="0"/>
              <a:t>Are worse at night and in the early morning</a:t>
            </a:r>
          </a:p>
          <a:p>
            <a:pPr marL="284400" lvl="3" indent="-284400" algn="just">
              <a:lnSpc>
                <a:spcPct val="150000"/>
              </a:lnSpc>
              <a:spcBef>
                <a:spcPts val="450"/>
              </a:spcBef>
              <a:spcAft>
                <a:spcPts val="450"/>
              </a:spcAft>
            </a:pPr>
            <a:r>
              <a:rPr lang="en-GB" dirty="0"/>
              <a:t>Occur in response to, or are worse after, exercise or other triggers, such as exposure to pets, cold or damp air, or with emotions or laughter</a:t>
            </a:r>
          </a:p>
          <a:p>
            <a:pPr marL="284400" lvl="3" indent="-284400" algn="just">
              <a:lnSpc>
                <a:spcPct val="150000"/>
              </a:lnSpc>
              <a:spcBef>
                <a:spcPts val="450"/>
              </a:spcBef>
              <a:spcAft>
                <a:spcPts val="450"/>
              </a:spcAft>
            </a:pPr>
            <a:r>
              <a:rPr lang="en-GB" dirty="0"/>
              <a:t>Occur apart from colds</a:t>
            </a:r>
          </a:p>
        </p:txBody>
      </p:sp>
      <p:sp>
        <p:nvSpPr>
          <p:cNvPr id="2" name="Content Placeholder 1">
            <a:extLst>
              <a:ext uri="{FF2B5EF4-FFF2-40B4-BE49-F238E27FC236}">
                <a16:creationId xmlns:a16="http://schemas.microsoft.com/office/drawing/2014/main" id="{F75C6CCF-C836-4C15-9F6E-6484D4223105}"/>
              </a:ext>
            </a:extLst>
          </p:cNvPr>
          <p:cNvSpPr>
            <a:spLocks noGrp="1"/>
          </p:cNvSpPr>
          <p:nvPr>
            <p:ph sz="quarter" idx="16"/>
          </p:nvPr>
        </p:nvSpPr>
        <p:spPr/>
        <p:txBody>
          <a:bodyPr>
            <a:normAutofit/>
          </a:bodyPr>
          <a:lstStyle/>
          <a:p>
            <a:pPr marL="285750" indent="-285750">
              <a:lnSpc>
                <a:spcPct val="150000"/>
              </a:lnSpc>
              <a:spcBef>
                <a:spcPts val="450"/>
              </a:spcBef>
              <a:spcAft>
                <a:spcPts val="450"/>
              </a:spcAft>
              <a:buFont typeface="Arial" panose="020B0604020202020204" pitchFamily="34" charset="0"/>
              <a:buChar char="•"/>
            </a:pPr>
            <a:r>
              <a:rPr lang="en-GB" dirty="0"/>
              <a:t>Personal history of atopic disorder</a:t>
            </a:r>
          </a:p>
          <a:p>
            <a:pPr marL="285750" indent="-285750">
              <a:lnSpc>
                <a:spcPct val="150000"/>
              </a:lnSpc>
              <a:spcBef>
                <a:spcPts val="450"/>
              </a:spcBef>
              <a:spcAft>
                <a:spcPts val="450"/>
              </a:spcAft>
              <a:buFont typeface="Arial" panose="020B0604020202020204" pitchFamily="34" charset="0"/>
              <a:buChar char="•"/>
            </a:pPr>
            <a:r>
              <a:rPr lang="en-GB" dirty="0"/>
              <a:t>Family history of atopic disorder or asthma</a:t>
            </a:r>
          </a:p>
          <a:p>
            <a:pPr marL="285750" indent="-285750">
              <a:lnSpc>
                <a:spcPct val="150000"/>
              </a:lnSpc>
              <a:spcBef>
                <a:spcPts val="450"/>
              </a:spcBef>
              <a:spcAft>
                <a:spcPts val="450"/>
              </a:spcAft>
              <a:buFont typeface="Arial" panose="020B0604020202020204" pitchFamily="34" charset="0"/>
              <a:buChar char="•"/>
            </a:pPr>
            <a:r>
              <a:rPr lang="en-GB" dirty="0"/>
              <a:t>Widespread wheeze on auscultation</a:t>
            </a:r>
          </a:p>
          <a:p>
            <a:pPr marL="285750" indent="-285750">
              <a:lnSpc>
                <a:spcPct val="150000"/>
              </a:lnSpc>
              <a:spcBef>
                <a:spcPts val="450"/>
              </a:spcBef>
              <a:spcAft>
                <a:spcPts val="450"/>
              </a:spcAft>
              <a:buFont typeface="Arial" panose="020B0604020202020204" pitchFamily="34" charset="0"/>
              <a:buChar char="•"/>
            </a:pPr>
            <a:r>
              <a:rPr lang="en-GB" dirty="0"/>
              <a:t>History of improvement in symptoms or lung function in response to adequate therapy</a:t>
            </a:r>
          </a:p>
          <a:p>
            <a:pPr marL="285750" indent="-285750">
              <a:lnSpc>
                <a:spcPct val="150000"/>
              </a:lnSpc>
              <a:spcBef>
                <a:spcPts val="450"/>
              </a:spcBef>
              <a:spcAft>
                <a:spcPts val="450"/>
              </a:spcAft>
              <a:buFont typeface="Arial" panose="020B0604020202020204" pitchFamily="34" charset="0"/>
              <a:buChar char="•"/>
            </a:pPr>
            <a:endParaRPr lang="en-GB" dirty="0"/>
          </a:p>
        </p:txBody>
      </p:sp>
    </p:spTree>
    <p:extLst>
      <p:ext uri="{BB962C8B-B14F-4D97-AF65-F5344CB8AC3E}">
        <p14:creationId xmlns:p14="http://schemas.microsoft.com/office/powerpoint/2010/main" val="105884819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15541</TotalTime>
  <Words>3385</Words>
  <Application>Microsoft Office PowerPoint</Application>
  <PresentationFormat>On-screen Show (4:3)</PresentationFormat>
  <Paragraphs>426</Paragraphs>
  <Slides>48</Slides>
  <Notes>16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48</vt:i4>
      </vt:variant>
    </vt:vector>
  </HeadingPairs>
  <TitlesOfParts>
    <vt:vector size="62" baseType="lpstr">
      <vt:lpstr>Arial</vt:lpstr>
      <vt:lpstr>Arial Black</vt:lpstr>
      <vt:lpstr>Avenir Next LT Pro</vt:lpstr>
      <vt:lpstr>Avenir Next LT Pro Light</vt:lpstr>
      <vt:lpstr>Calibri</vt:lpstr>
      <vt:lpstr>Calibri Light</vt:lpstr>
      <vt:lpstr>Courier New</vt:lpstr>
      <vt:lpstr>Garamond</vt:lpstr>
      <vt:lpstr>Helvetica</vt:lpstr>
      <vt:lpstr>Open Sans</vt:lpstr>
      <vt:lpstr>Wingdings</vt:lpstr>
      <vt:lpstr>2017 - HLP updated branding-PPT Template</vt:lpstr>
      <vt:lpstr>SavonVTI</vt:lpstr>
      <vt:lpstr>Office Theme</vt:lpstr>
      <vt:lpstr>Why good primary care is essential for children and young people  with asthma</vt:lpstr>
      <vt:lpstr>Joining instructions/Teams etiquette</vt:lpstr>
      <vt:lpstr>Agenda</vt:lpstr>
      <vt:lpstr>#AskAboutAsthma </vt:lpstr>
      <vt:lpstr>Role of primary care </vt:lpstr>
      <vt:lpstr>Diagnosis and Asthma Reviews Children and Young People</vt:lpstr>
      <vt:lpstr>Diagnosis</vt:lpstr>
      <vt:lpstr>Review the symptoms </vt:lpstr>
      <vt:lpstr>Clinical features that increase probability of asthma</vt:lpstr>
      <vt:lpstr>Clinical features that lower probability of asthma</vt:lpstr>
      <vt:lpstr>Reasons to refer to specialist</vt:lpstr>
      <vt:lpstr>PowerPoint Presentation</vt:lpstr>
      <vt:lpstr>Diagnosing asthma – BTS/SIGN guidelines</vt:lpstr>
      <vt:lpstr>Calculating PEF variability</vt:lpstr>
      <vt:lpstr>IT IS ASTHMA!</vt:lpstr>
      <vt:lpstr>PowerPoint Presentation</vt:lpstr>
      <vt:lpstr>PowerPoint Presentation</vt:lpstr>
      <vt:lpstr>Maintaining technique between reviews: what helps?</vt:lpstr>
      <vt:lpstr>PowerPoint Presentation</vt:lpstr>
      <vt:lpstr>Personalised Asthma Action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Children’s Asthma in Primary Care</vt:lpstr>
      <vt:lpstr>Could do better?</vt:lpstr>
      <vt:lpstr>Always!</vt:lpstr>
      <vt:lpstr>SHARED (AMAZING) GUIDELINES</vt:lpstr>
      <vt:lpstr>EMIS template</vt:lpstr>
      <vt:lpstr>Network Incentive Schemes</vt:lpstr>
      <vt:lpstr>Trigger tools</vt:lpstr>
      <vt:lpstr>PowerPoint Presentation</vt:lpstr>
      <vt:lpstr>Management plans</vt:lpstr>
      <vt:lpstr>PowerPoint Presentation</vt:lpstr>
      <vt:lpstr>48-hour reviews</vt:lpstr>
      <vt:lpstr>Barriers</vt:lpstr>
      <vt:lpstr>PowerPoint Presentation</vt:lpstr>
      <vt:lpstr>Patients who did not receive any form of 48 review were…</vt:lpstr>
      <vt:lpstr>PowerPoint Presentation</vt:lpstr>
      <vt:lpstr>PowerPoint Presentation</vt:lpstr>
      <vt:lpstr>PowerPoint Presentation</vt:lpstr>
      <vt:lpstr>All the work we do with our partners moves us closer towards our goal to make London the healthiest global city.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BBG-LPC</dc:creator>
  <cp:lastModifiedBy>Kirkpatrick, Christine</cp:lastModifiedBy>
  <cp:revision>135</cp:revision>
  <cp:lastPrinted>2015-07-29T09:34:36Z</cp:lastPrinted>
  <dcterms:created xsi:type="dcterms:W3CDTF">2014-12-04T12:08:05Z</dcterms:created>
  <dcterms:modified xsi:type="dcterms:W3CDTF">2020-09-18T09:42:57Z</dcterms:modified>
</cp:coreProperties>
</file>