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 id="2147483771" r:id="rId3"/>
  </p:sldMasterIdLst>
  <p:notesMasterIdLst>
    <p:notesMasterId r:id="rId55"/>
  </p:notesMasterIdLst>
  <p:sldIdLst>
    <p:sldId id="280" r:id="rId4"/>
    <p:sldId id="543" r:id="rId5"/>
    <p:sldId id="287" r:id="rId6"/>
    <p:sldId id="256" r:id="rId7"/>
    <p:sldId id="257" r:id="rId8"/>
    <p:sldId id="268" r:id="rId9"/>
    <p:sldId id="269" r:id="rId10"/>
    <p:sldId id="275" r:id="rId11"/>
    <p:sldId id="519" r:id="rId12"/>
    <p:sldId id="523" r:id="rId13"/>
    <p:sldId id="525" r:id="rId14"/>
    <p:sldId id="524" r:id="rId15"/>
    <p:sldId id="270" r:id="rId16"/>
    <p:sldId id="477" r:id="rId17"/>
    <p:sldId id="517" r:id="rId18"/>
    <p:sldId id="475" r:id="rId19"/>
    <p:sldId id="535" r:id="rId20"/>
    <p:sldId id="529" r:id="rId21"/>
    <p:sldId id="528" r:id="rId22"/>
    <p:sldId id="537" r:id="rId23"/>
    <p:sldId id="527" r:id="rId24"/>
    <p:sldId id="531" r:id="rId25"/>
    <p:sldId id="541" r:id="rId26"/>
    <p:sldId id="540" r:id="rId27"/>
    <p:sldId id="538" r:id="rId28"/>
    <p:sldId id="521" r:id="rId29"/>
    <p:sldId id="539" r:id="rId30"/>
    <p:sldId id="530" r:id="rId31"/>
    <p:sldId id="276" r:id="rId32"/>
    <p:sldId id="544" r:id="rId33"/>
    <p:sldId id="545" r:id="rId34"/>
    <p:sldId id="511" r:id="rId35"/>
    <p:sldId id="274" r:id="rId36"/>
    <p:sldId id="495" r:id="rId37"/>
    <p:sldId id="290" r:id="rId38"/>
    <p:sldId id="494" r:id="rId39"/>
    <p:sldId id="493" r:id="rId40"/>
    <p:sldId id="500" r:id="rId41"/>
    <p:sldId id="546" r:id="rId42"/>
    <p:sldId id="501" r:id="rId43"/>
    <p:sldId id="492" r:id="rId44"/>
    <p:sldId id="277" r:id="rId45"/>
    <p:sldId id="516" r:id="rId46"/>
    <p:sldId id="514" r:id="rId47"/>
    <p:sldId id="512" r:id="rId48"/>
    <p:sldId id="515" r:id="rId49"/>
    <p:sldId id="490" r:id="rId50"/>
    <p:sldId id="278" r:id="rId51"/>
    <p:sldId id="510" r:id="rId52"/>
    <p:sldId id="496" r:id="rId53"/>
    <p:sldId id="258" r:id="rId5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userDrawn="1">
          <p15:clr>
            <a:srgbClr val="A4A3A4"/>
          </p15:clr>
        </p15:guide>
        <p15:guide id="2" orient="horz" pos="4201" userDrawn="1">
          <p15:clr>
            <a:srgbClr val="A4A3A4"/>
          </p15:clr>
        </p15:guide>
        <p15:guide id="3" orient="horz" pos="4020" userDrawn="1">
          <p15:clr>
            <a:srgbClr val="A4A3A4"/>
          </p15:clr>
        </p15:guide>
        <p15:guide id="4" orient="horz" pos="119" userDrawn="1">
          <p15:clr>
            <a:srgbClr val="A4A3A4"/>
          </p15:clr>
        </p15:guide>
        <p15:guide id="5" orient="horz" pos="845" userDrawn="1">
          <p15:clr>
            <a:srgbClr val="A4A3A4"/>
          </p15:clr>
        </p15:guide>
        <p15:guide id="6" pos="158" userDrawn="1">
          <p15:clr>
            <a:srgbClr val="A4A3A4"/>
          </p15:clr>
        </p15:guide>
        <p15:guide id="7" pos="5602" userDrawn="1">
          <p15:clr>
            <a:srgbClr val="A4A3A4"/>
          </p15:clr>
        </p15:guide>
        <p15:guide id="8" pos="2835" userDrawn="1">
          <p15:clr>
            <a:srgbClr val="A4A3A4"/>
          </p15:clr>
        </p15:guide>
        <p15:guide id="9" pos="2925" userDrawn="1">
          <p15:clr>
            <a:srgbClr val="A4A3A4"/>
          </p15:clr>
        </p15:guide>
        <p15:guide id="10" pos="2880" userDrawn="1">
          <p15:clr>
            <a:srgbClr val="A4A3A4"/>
          </p15:clr>
        </p15:guide>
        <p15:guide id="11" pos="2018" userDrawn="1">
          <p15:clr>
            <a:srgbClr val="A4A3A4"/>
          </p15:clr>
        </p15:guide>
        <p15:guide id="12" pos="1973" userDrawn="1">
          <p15:clr>
            <a:srgbClr val="A4A3A4"/>
          </p15:clr>
        </p15:guide>
        <p15:guide id="13" pos="3787" userDrawn="1">
          <p15:clr>
            <a:srgbClr val="A4A3A4"/>
          </p15:clr>
        </p15:guide>
        <p15:guide id="14" pos="3742" userDrawn="1">
          <p15:clr>
            <a:srgbClr val="A4A3A4"/>
          </p15:clr>
        </p15:guide>
        <p15:guide id="15" pos="3833" userDrawn="1">
          <p15:clr>
            <a:srgbClr val="A4A3A4"/>
          </p15:clr>
        </p15:guide>
        <p15:guide id="16" pos="1927"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C9"/>
    <a:srgbClr val="0072C6"/>
    <a:srgbClr val="E32486"/>
    <a:srgbClr val="33BBB1"/>
    <a:srgbClr val="A25BA0"/>
    <a:srgbClr val="4F81BD"/>
    <a:srgbClr val="003893"/>
    <a:srgbClr val="04AAA2"/>
    <a:srgbClr val="E1E8F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99" autoAdjust="0"/>
    <p:restoredTop sz="50000" autoAdjust="0"/>
  </p:normalViewPr>
  <p:slideViewPr>
    <p:cSldViewPr showGuides="1">
      <p:cViewPr varScale="1">
        <p:scale>
          <a:sx n="86" d="100"/>
          <a:sy n="86" d="100"/>
        </p:scale>
        <p:origin x="125" y="58"/>
      </p:cViewPr>
      <p:guideLst>
        <p:guide orient="horz" pos="4110"/>
        <p:guide orient="horz" pos="4201"/>
        <p:guide orient="horz" pos="4020"/>
        <p:guide orient="horz" pos="119"/>
        <p:guide orient="horz" pos="845"/>
        <p:guide pos="158"/>
        <p:guide pos="5602"/>
        <p:guide pos="2835"/>
        <p:guide pos="2925"/>
        <p:guide pos="2880"/>
        <p:guide pos="2018"/>
        <p:guide pos="1973"/>
        <p:guide pos="3787"/>
        <p:guide pos="3742"/>
        <p:guide pos="3833"/>
        <p:guide pos="1927"/>
      </p:guideLst>
    </p:cSldViewPr>
  </p:slideViewPr>
  <p:outlineViewPr>
    <p:cViewPr>
      <p:scale>
        <a:sx n="33" d="100"/>
        <a:sy n="33" d="100"/>
      </p:scale>
      <p:origin x="42" y="258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58" y="-11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AD049-5565-F24E-A933-EDBB4B354E72}"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GB"/>
        </a:p>
      </dgm:t>
    </dgm:pt>
    <dgm:pt modelId="{B66831DF-EA65-7546-AF72-70E53E7C81CA}">
      <dgm:prSet phldrT="[Text]" custT="1"/>
      <dgm:spPr/>
      <dgm:t>
        <a:bodyPr/>
        <a:lstStyle/>
        <a:p>
          <a:r>
            <a:rPr lang="en-GB" sz="2000" dirty="0"/>
            <a:t>Asthma</a:t>
          </a:r>
        </a:p>
      </dgm:t>
    </dgm:pt>
    <dgm:pt modelId="{4D494B07-C514-B64F-BB0C-0EEE0FA51A8E}" type="parTrans" cxnId="{158B9FE5-F46A-EB4A-8101-389D51FE2A78}">
      <dgm:prSet/>
      <dgm:spPr/>
      <dgm:t>
        <a:bodyPr/>
        <a:lstStyle/>
        <a:p>
          <a:endParaRPr lang="en-GB"/>
        </a:p>
      </dgm:t>
    </dgm:pt>
    <dgm:pt modelId="{99DD9DB8-85F3-F84F-BFCF-CEAA40FAB450}" type="sibTrans" cxnId="{158B9FE5-F46A-EB4A-8101-389D51FE2A78}">
      <dgm:prSet/>
      <dgm:spPr/>
      <dgm:t>
        <a:bodyPr/>
        <a:lstStyle/>
        <a:p>
          <a:endParaRPr lang="en-GB"/>
        </a:p>
      </dgm:t>
    </dgm:pt>
    <dgm:pt modelId="{46A58F59-7144-8242-84DC-34F1DA86457C}">
      <dgm:prSet phldrT="[Text]" custT="1"/>
      <dgm:spPr/>
      <dgm:t>
        <a:bodyPr/>
        <a:lstStyle/>
        <a:p>
          <a:r>
            <a:rPr lang="en-GB" sz="2000" dirty="0"/>
            <a:t>Anxiety/Fear/Worry</a:t>
          </a:r>
        </a:p>
        <a:p>
          <a:r>
            <a:rPr lang="en-GB" sz="2000" dirty="0"/>
            <a:t>/Stress</a:t>
          </a:r>
        </a:p>
      </dgm:t>
    </dgm:pt>
    <dgm:pt modelId="{EB47A58A-DDE4-9E4D-904F-A4975AE883DA}" type="parTrans" cxnId="{72F349EC-DBAA-1F43-98E3-788CE2018FE5}">
      <dgm:prSet/>
      <dgm:spPr/>
      <dgm:t>
        <a:bodyPr/>
        <a:lstStyle/>
        <a:p>
          <a:endParaRPr lang="en-GB"/>
        </a:p>
      </dgm:t>
    </dgm:pt>
    <dgm:pt modelId="{64BE830D-B9D3-8A48-B80B-66227164B40E}" type="sibTrans" cxnId="{72F349EC-DBAA-1F43-98E3-788CE2018FE5}">
      <dgm:prSet/>
      <dgm:spPr/>
      <dgm:t>
        <a:bodyPr/>
        <a:lstStyle/>
        <a:p>
          <a:endParaRPr lang="en-GB"/>
        </a:p>
      </dgm:t>
    </dgm:pt>
    <dgm:pt modelId="{B8A20DB4-D4F1-3A45-9AC3-ED08BED15220}">
      <dgm:prSet phldrT="[Text]" custT="1"/>
      <dgm:spPr/>
      <dgm:t>
        <a:bodyPr/>
        <a:lstStyle/>
        <a:p>
          <a:r>
            <a:rPr lang="en-GB" sz="2000" dirty="0"/>
            <a:t>Difficulties at school</a:t>
          </a:r>
        </a:p>
      </dgm:t>
    </dgm:pt>
    <dgm:pt modelId="{D4ABDF4A-667C-0947-A8E7-1C7A2A063E58}" type="parTrans" cxnId="{D76038BE-D412-3A45-8D83-E30F9F757E0B}">
      <dgm:prSet/>
      <dgm:spPr/>
      <dgm:t>
        <a:bodyPr/>
        <a:lstStyle/>
        <a:p>
          <a:endParaRPr lang="en-GB"/>
        </a:p>
      </dgm:t>
    </dgm:pt>
    <dgm:pt modelId="{647AA582-8DC2-9245-B42E-F68E189FA7AD}" type="sibTrans" cxnId="{D76038BE-D412-3A45-8D83-E30F9F757E0B}">
      <dgm:prSet/>
      <dgm:spPr/>
      <dgm:t>
        <a:bodyPr/>
        <a:lstStyle/>
        <a:p>
          <a:endParaRPr lang="en-GB"/>
        </a:p>
      </dgm:t>
    </dgm:pt>
    <dgm:pt modelId="{4F197E06-B0E1-4038-9182-AB6ADE35CE16}">
      <dgm:prSet phldrT="[Text]" custT="1"/>
      <dgm:spPr/>
      <dgm:t>
        <a:bodyPr/>
        <a:lstStyle/>
        <a:p>
          <a:r>
            <a:rPr lang="en-GB" sz="2000" dirty="0"/>
            <a:t>Psychosocial problems</a:t>
          </a:r>
        </a:p>
      </dgm:t>
    </dgm:pt>
    <dgm:pt modelId="{EC30B515-9A6A-4308-9A51-3F72AD9F5EBA}" type="parTrans" cxnId="{C3C0226D-5F53-4254-AE86-8FC45CFEAFBB}">
      <dgm:prSet/>
      <dgm:spPr/>
      <dgm:t>
        <a:bodyPr/>
        <a:lstStyle/>
        <a:p>
          <a:endParaRPr lang="en-GB"/>
        </a:p>
      </dgm:t>
    </dgm:pt>
    <dgm:pt modelId="{CF575D65-C1E1-4BD4-80C8-65518A305461}" type="sibTrans" cxnId="{C3C0226D-5F53-4254-AE86-8FC45CFEAFBB}">
      <dgm:prSet/>
      <dgm:spPr/>
      <dgm:t>
        <a:bodyPr/>
        <a:lstStyle/>
        <a:p>
          <a:endParaRPr lang="en-GB"/>
        </a:p>
      </dgm:t>
    </dgm:pt>
    <dgm:pt modelId="{599601F5-9F30-4CAA-A827-5E29E8C30FB7}">
      <dgm:prSet phldrT="[Text]" custT="1"/>
      <dgm:spPr/>
      <dgm:t>
        <a:bodyPr/>
        <a:lstStyle/>
        <a:p>
          <a:r>
            <a:rPr lang="en-GB" sz="2000" dirty="0"/>
            <a:t>Medication side-effects</a:t>
          </a:r>
        </a:p>
      </dgm:t>
    </dgm:pt>
    <dgm:pt modelId="{5CEF07B5-FEFF-4D35-B515-42C925F1D704}" type="parTrans" cxnId="{2CF600C8-A8F4-428D-BB2B-00DF660B13EA}">
      <dgm:prSet/>
      <dgm:spPr/>
      <dgm:t>
        <a:bodyPr/>
        <a:lstStyle/>
        <a:p>
          <a:endParaRPr lang="en-GB"/>
        </a:p>
      </dgm:t>
    </dgm:pt>
    <dgm:pt modelId="{A034C434-0D49-4951-AADE-936C09C00465}" type="sibTrans" cxnId="{2CF600C8-A8F4-428D-BB2B-00DF660B13EA}">
      <dgm:prSet/>
      <dgm:spPr/>
      <dgm:t>
        <a:bodyPr/>
        <a:lstStyle/>
        <a:p>
          <a:endParaRPr lang="en-GB"/>
        </a:p>
      </dgm:t>
    </dgm:pt>
    <dgm:pt modelId="{0A072878-81D3-4CB3-AEEF-04697E12790C}">
      <dgm:prSet phldrT="[Text]" custT="1"/>
      <dgm:spPr/>
      <dgm:t>
        <a:bodyPr/>
        <a:lstStyle/>
        <a:p>
          <a:r>
            <a:rPr lang="en-GB" sz="2000" dirty="0"/>
            <a:t>Dysfunctional breathing</a:t>
          </a:r>
        </a:p>
      </dgm:t>
    </dgm:pt>
    <dgm:pt modelId="{1666DE8F-879D-4FA8-8032-16C56B537437}" type="parTrans" cxnId="{BE987D95-FD2F-495C-BF5E-90212BBA86FD}">
      <dgm:prSet/>
      <dgm:spPr/>
      <dgm:t>
        <a:bodyPr/>
        <a:lstStyle/>
        <a:p>
          <a:endParaRPr lang="en-GB"/>
        </a:p>
      </dgm:t>
    </dgm:pt>
    <dgm:pt modelId="{F30DD71C-34EC-488F-A401-8B4451D76341}" type="sibTrans" cxnId="{BE987D95-FD2F-495C-BF5E-90212BBA86FD}">
      <dgm:prSet/>
      <dgm:spPr/>
      <dgm:t>
        <a:bodyPr/>
        <a:lstStyle/>
        <a:p>
          <a:endParaRPr lang="en-GB"/>
        </a:p>
      </dgm:t>
    </dgm:pt>
    <dgm:pt modelId="{29A7BA49-A1E2-4034-9ED3-928B51E21D21}">
      <dgm:prSet phldrT="[Text]" custT="1"/>
      <dgm:spPr/>
      <dgm:t>
        <a:bodyPr/>
        <a:lstStyle/>
        <a:p>
          <a:r>
            <a:rPr lang="en-GB" sz="2000" dirty="0"/>
            <a:t>Other health problems</a:t>
          </a:r>
        </a:p>
      </dgm:t>
    </dgm:pt>
    <dgm:pt modelId="{09BBB8B0-AFED-4342-8BAA-E69F90E02BCD}" type="parTrans" cxnId="{B856D993-C45F-46E8-B895-31DB5008367E}">
      <dgm:prSet/>
      <dgm:spPr/>
      <dgm:t>
        <a:bodyPr/>
        <a:lstStyle/>
        <a:p>
          <a:endParaRPr lang="en-GB"/>
        </a:p>
      </dgm:t>
    </dgm:pt>
    <dgm:pt modelId="{11BE3B30-6BD5-4D6D-BE8D-4E23C6D77A90}" type="sibTrans" cxnId="{B856D993-C45F-46E8-B895-31DB5008367E}">
      <dgm:prSet/>
      <dgm:spPr/>
      <dgm:t>
        <a:bodyPr/>
        <a:lstStyle/>
        <a:p>
          <a:endParaRPr lang="en-GB"/>
        </a:p>
      </dgm:t>
    </dgm:pt>
    <dgm:pt modelId="{04A7ADA7-0D1B-44E4-AD1E-C0884D645BAC}">
      <dgm:prSet phldrT="[Text]" custT="1"/>
      <dgm:spPr/>
      <dgm:t>
        <a:bodyPr/>
        <a:lstStyle/>
        <a:p>
          <a:endParaRPr lang="en-GB" sz="2000" dirty="0"/>
        </a:p>
      </dgm:t>
    </dgm:pt>
    <dgm:pt modelId="{1F460F46-73FD-484E-8D0E-341C88FB193F}" type="parTrans" cxnId="{E073F942-3ADF-4929-A927-9A6AFB089D76}">
      <dgm:prSet/>
      <dgm:spPr/>
      <dgm:t>
        <a:bodyPr/>
        <a:lstStyle/>
        <a:p>
          <a:endParaRPr lang="en-GB"/>
        </a:p>
      </dgm:t>
    </dgm:pt>
    <dgm:pt modelId="{125F1265-F6E7-4B42-9531-6EC847A2D43C}" type="sibTrans" cxnId="{E073F942-3ADF-4929-A927-9A6AFB089D76}">
      <dgm:prSet/>
      <dgm:spPr/>
      <dgm:t>
        <a:bodyPr/>
        <a:lstStyle/>
        <a:p>
          <a:endParaRPr lang="en-GB"/>
        </a:p>
      </dgm:t>
    </dgm:pt>
    <dgm:pt modelId="{F11FF98B-3744-9042-9AC9-C5D5CC385EE6}" type="pres">
      <dgm:prSet presAssocID="{289AD049-5565-F24E-A933-EDBB4B354E72}" presName="compositeShape" presStyleCnt="0">
        <dgm:presLayoutVars>
          <dgm:chMax val="7"/>
          <dgm:dir/>
          <dgm:resizeHandles val="exact"/>
        </dgm:presLayoutVars>
      </dgm:prSet>
      <dgm:spPr/>
    </dgm:pt>
    <dgm:pt modelId="{F9C7040A-E5F5-F040-B32B-2A497060B566}" type="pres">
      <dgm:prSet presAssocID="{B66831DF-EA65-7546-AF72-70E53E7C81CA}" presName="circ1" presStyleLbl="vennNode1" presStyleIdx="0" presStyleCnt="7" custLinFactNeighborX="-9195" custLinFactNeighborY="3438"/>
      <dgm:spPr/>
    </dgm:pt>
    <dgm:pt modelId="{7DDF0F82-E5DF-564C-B977-50ADAD5BFAE2}" type="pres">
      <dgm:prSet presAssocID="{B66831DF-EA65-7546-AF72-70E53E7C81CA}" presName="circ1Tx" presStyleLbl="revTx" presStyleIdx="0" presStyleCnt="0">
        <dgm:presLayoutVars>
          <dgm:chMax val="0"/>
          <dgm:chPref val="0"/>
          <dgm:bulletEnabled val="1"/>
        </dgm:presLayoutVars>
      </dgm:prSet>
      <dgm:spPr/>
    </dgm:pt>
    <dgm:pt modelId="{0DE20CA0-916E-9F4C-9EAB-B9FFAB06A6DF}" type="pres">
      <dgm:prSet presAssocID="{46A58F59-7144-8242-84DC-34F1DA86457C}" presName="circ2" presStyleLbl="vennNode1" presStyleIdx="1" presStyleCnt="7" custScaleX="114881" custLinFactNeighborX="-7458" custLinFactNeighborY="-13033"/>
      <dgm:spPr/>
    </dgm:pt>
    <dgm:pt modelId="{A1DB2563-AE28-0943-A8E9-F4D898E948D9}" type="pres">
      <dgm:prSet presAssocID="{46A58F59-7144-8242-84DC-34F1DA86457C}" presName="circ2Tx" presStyleLbl="revTx" presStyleIdx="0" presStyleCnt="0" custScaleX="138769">
        <dgm:presLayoutVars>
          <dgm:chMax val="0"/>
          <dgm:chPref val="0"/>
          <dgm:bulletEnabled val="1"/>
        </dgm:presLayoutVars>
      </dgm:prSet>
      <dgm:spPr/>
    </dgm:pt>
    <dgm:pt modelId="{80056DAD-8F97-3C4E-8A53-6FE91D948CFF}" type="pres">
      <dgm:prSet presAssocID="{B8A20DB4-D4F1-3A45-9AC3-ED08BED15220}" presName="circ3" presStyleLbl="vennNode1" presStyleIdx="2" presStyleCnt="7" custLinFactNeighborX="4362" custLinFactNeighborY="-10397"/>
      <dgm:spPr/>
    </dgm:pt>
    <dgm:pt modelId="{2B26E421-B618-5F40-A641-4E9B6C35CACA}" type="pres">
      <dgm:prSet presAssocID="{B8A20DB4-D4F1-3A45-9AC3-ED08BED15220}" presName="circ3Tx" presStyleLbl="revTx" presStyleIdx="0" presStyleCnt="0">
        <dgm:presLayoutVars>
          <dgm:chMax val="0"/>
          <dgm:chPref val="0"/>
          <dgm:bulletEnabled val="1"/>
        </dgm:presLayoutVars>
      </dgm:prSet>
      <dgm:spPr/>
    </dgm:pt>
    <dgm:pt modelId="{239EC2E4-CE67-492F-8125-2C15FE34545F}" type="pres">
      <dgm:prSet presAssocID="{4F197E06-B0E1-4038-9182-AB6ADE35CE16}" presName="circ4" presStyleLbl="vennNode1" presStyleIdx="3" presStyleCnt="7" custScaleX="125284"/>
      <dgm:spPr/>
    </dgm:pt>
    <dgm:pt modelId="{2009C238-2A96-4C50-ABB4-2A2ED2DC8145}" type="pres">
      <dgm:prSet presAssocID="{4F197E06-B0E1-4038-9182-AB6ADE35CE16}" presName="circ4Tx" presStyleLbl="revTx" presStyleIdx="0" presStyleCnt="0">
        <dgm:presLayoutVars>
          <dgm:chMax val="0"/>
          <dgm:chPref val="0"/>
          <dgm:bulletEnabled val="1"/>
        </dgm:presLayoutVars>
      </dgm:prSet>
      <dgm:spPr/>
    </dgm:pt>
    <dgm:pt modelId="{E15E0CEE-B5EB-4E16-BD8A-2B4BCFB88D09}" type="pres">
      <dgm:prSet presAssocID="{599601F5-9F30-4CAA-A827-5E29E8C30FB7}" presName="circ5" presStyleLbl="vennNode1" presStyleIdx="4" presStyleCnt="7"/>
      <dgm:spPr/>
    </dgm:pt>
    <dgm:pt modelId="{6B494671-87D8-4DB3-A5ED-A477F3DBBCBD}" type="pres">
      <dgm:prSet presAssocID="{599601F5-9F30-4CAA-A827-5E29E8C30FB7}" presName="circ5Tx" presStyleLbl="revTx" presStyleIdx="0" presStyleCnt="0">
        <dgm:presLayoutVars>
          <dgm:chMax val="0"/>
          <dgm:chPref val="0"/>
          <dgm:bulletEnabled val="1"/>
        </dgm:presLayoutVars>
      </dgm:prSet>
      <dgm:spPr/>
    </dgm:pt>
    <dgm:pt modelId="{63920594-DD62-4994-BD8E-362AF1204E8E}" type="pres">
      <dgm:prSet presAssocID="{0A072878-81D3-4CB3-AEEF-04697E12790C}" presName="circ6" presStyleLbl="vennNode1" presStyleIdx="5" presStyleCnt="7"/>
      <dgm:spPr/>
    </dgm:pt>
    <dgm:pt modelId="{31CADFDD-22DB-49A2-A157-9D952EABECE3}" type="pres">
      <dgm:prSet presAssocID="{0A072878-81D3-4CB3-AEEF-04697E12790C}" presName="circ6Tx" presStyleLbl="revTx" presStyleIdx="0" presStyleCnt="0">
        <dgm:presLayoutVars>
          <dgm:chMax val="0"/>
          <dgm:chPref val="0"/>
          <dgm:bulletEnabled val="1"/>
        </dgm:presLayoutVars>
      </dgm:prSet>
      <dgm:spPr/>
    </dgm:pt>
    <dgm:pt modelId="{97522595-1A84-4A8C-9B8C-AE07A6712446}" type="pres">
      <dgm:prSet presAssocID="{29A7BA49-A1E2-4034-9ED3-928B51E21D21}" presName="circ7" presStyleLbl="vennNode1" presStyleIdx="6" presStyleCnt="7"/>
      <dgm:spPr/>
    </dgm:pt>
    <dgm:pt modelId="{CFE69EAC-2766-49C2-BF43-6BA646B71B61}" type="pres">
      <dgm:prSet presAssocID="{29A7BA49-A1E2-4034-9ED3-928B51E21D21}" presName="circ7Tx" presStyleLbl="revTx" presStyleIdx="0" presStyleCnt="0">
        <dgm:presLayoutVars>
          <dgm:chMax val="0"/>
          <dgm:chPref val="0"/>
          <dgm:bulletEnabled val="1"/>
        </dgm:presLayoutVars>
      </dgm:prSet>
      <dgm:spPr/>
    </dgm:pt>
  </dgm:ptLst>
  <dgm:cxnLst>
    <dgm:cxn modelId="{9343CB1C-0828-6943-B9B2-29257F20BEAF}" type="presOf" srcId="{B66831DF-EA65-7546-AF72-70E53E7C81CA}" destId="{7DDF0F82-E5DF-564C-B977-50ADAD5BFAE2}" srcOrd="0" destOrd="0" presId="urn:microsoft.com/office/officeart/2005/8/layout/venn1"/>
    <dgm:cxn modelId="{5F397735-0C65-4B82-86F8-559015E2A51A}" type="presOf" srcId="{4F197E06-B0E1-4038-9182-AB6ADE35CE16}" destId="{2009C238-2A96-4C50-ABB4-2A2ED2DC8145}" srcOrd="0" destOrd="0" presId="urn:microsoft.com/office/officeart/2005/8/layout/venn1"/>
    <dgm:cxn modelId="{7A02F538-46CA-44BC-BE0B-E7DCCAE8DB7D}" type="presOf" srcId="{599601F5-9F30-4CAA-A827-5E29E8C30FB7}" destId="{6B494671-87D8-4DB3-A5ED-A477F3DBBCBD}" srcOrd="0" destOrd="0" presId="urn:microsoft.com/office/officeart/2005/8/layout/venn1"/>
    <dgm:cxn modelId="{E073F942-3ADF-4929-A927-9A6AFB089D76}" srcId="{289AD049-5565-F24E-A933-EDBB4B354E72}" destId="{04A7ADA7-0D1B-44E4-AD1E-C0884D645BAC}" srcOrd="7" destOrd="0" parTransId="{1F460F46-73FD-484E-8D0E-341C88FB193F}" sibTransId="{125F1265-F6E7-4B42-9531-6EC847A2D43C}"/>
    <dgm:cxn modelId="{9999B643-367F-7447-9D00-A2EBB430D121}" type="presOf" srcId="{46A58F59-7144-8242-84DC-34F1DA86457C}" destId="{A1DB2563-AE28-0943-A8E9-F4D898E948D9}" srcOrd="0" destOrd="0" presId="urn:microsoft.com/office/officeart/2005/8/layout/venn1"/>
    <dgm:cxn modelId="{C3C0226D-5F53-4254-AE86-8FC45CFEAFBB}" srcId="{289AD049-5565-F24E-A933-EDBB4B354E72}" destId="{4F197E06-B0E1-4038-9182-AB6ADE35CE16}" srcOrd="3" destOrd="0" parTransId="{EC30B515-9A6A-4308-9A51-3F72AD9F5EBA}" sibTransId="{CF575D65-C1E1-4BD4-80C8-65518A305461}"/>
    <dgm:cxn modelId="{7D9D4D58-50A1-4621-AC59-58A30B4E30E9}" type="presOf" srcId="{0A072878-81D3-4CB3-AEEF-04697E12790C}" destId="{31CADFDD-22DB-49A2-A157-9D952EABECE3}" srcOrd="0" destOrd="0" presId="urn:microsoft.com/office/officeart/2005/8/layout/venn1"/>
    <dgm:cxn modelId="{B856D993-C45F-46E8-B895-31DB5008367E}" srcId="{289AD049-5565-F24E-A933-EDBB4B354E72}" destId="{29A7BA49-A1E2-4034-9ED3-928B51E21D21}" srcOrd="6" destOrd="0" parTransId="{09BBB8B0-AFED-4342-8BAA-E69F90E02BCD}" sibTransId="{11BE3B30-6BD5-4D6D-BE8D-4E23C6D77A90}"/>
    <dgm:cxn modelId="{BE987D95-FD2F-495C-BF5E-90212BBA86FD}" srcId="{289AD049-5565-F24E-A933-EDBB4B354E72}" destId="{0A072878-81D3-4CB3-AEEF-04697E12790C}" srcOrd="5" destOrd="0" parTransId="{1666DE8F-879D-4FA8-8032-16C56B537437}" sibTransId="{F30DD71C-34EC-488F-A401-8B4451D76341}"/>
    <dgm:cxn modelId="{517BB098-DCB4-4B3E-9A15-377652DC8132}" type="presOf" srcId="{29A7BA49-A1E2-4034-9ED3-928B51E21D21}" destId="{CFE69EAC-2766-49C2-BF43-6BA646B71B61}" srcOrd="0" destOrd="0" presId="urn:microsoft.com/office/officeart/2005/8/layout/venn1"/>
    <dgm:cxn modelId="{3376AA9F-FC50-FB4B-B4DF-611B514CFF56}" type="presOf" srcId="{B8A20DB4-D4F1-3A45-9AC3-ED08BED15220}" destId="{2B26E421-B618-5F40-A641-4E9B6C35CACA}" srcOrd="0" destOrd="0" presId="urn:microsoft.com/office/officeart/2005/8/layout/venn1"/>
    <dgm:cxn modelId="{D76038BE-D412-3A45-8D83-E30F9F757E0B}" srcId="{289AD049-5565-F24E-A933-EDBB4B354E72}" destId="{B8A20DB4-D4F1-3A45-9AC3-ED08BED15220}" srcOrd="2" destOrd="0" parTransId="{D4ABDF4A-667C-0947-A8E7-1C7A2A063E58}" sibTransId="{647AA582-8DC2-9245-B42E-F68E189FA7AD}"/>
    <dgm:cxn modelId="{2CF600C8-A8F4-428D-BB2B-00DF660B13EA}" srcId="{289AD049-5565-F24E-A933-EDBB4B354E72}" destId="{599601F5-9F30-4CAA-A827-5E29E8C30FB7}" srcOrd="4" destOrd="0" parTransId="{5CEF07B5-FEFF-4D35-B515-42C925F1D704}" sibTransId="{A034C434-0D49-4951-AADE-936C09C00465}"/>
    <dgm:cxn modelId="{158B9FE5-F46A-EB4A-8101-389D51FE2A78}" srcId="{289AD049-5565-F24E-A933-EDBB4B354E72}" destId="{B66831DF-EA65-7546-AF72-70E53E7C81CA}" srcOrd="0" destOrd="0" parTransId="{4D494B07-C514-B64F-BB0C-0EEE0FA51A8E}" sibTransId="{99DD9DB8-85F3-F84F-BFCF-CEAA40FAB450}"/>
    <dgm:cxn modelId="{72F349EC-DBAA-1F43-98E3-788CE2018FE5}" srcId="{289AD049-5565-F24E-A933-EDBB4B354E72}" destId="{46A58F59-7144-8242-84DC-34F1DA86457C}" srcOrd="1" destOrd="0" parTransId="{EB47A58A-DDE4-9E4D-904F-A4975AE883DA}" sibTransId="{64BE830D-B9D3-8A48-B80B-66227164B40E}"/>
    <dgm:cxn modelId="{CE7FB5FA-AB78-4142-8DB7-E3B7317D56D5}" type="presOf" srcId="{289AD049-5565-F24E-A933-EDBB4B354E72}" destId="{F11FF98B-3744-9042-9AC9-C5D5CC385EE6}" srcOrd="0" destOrd="0" presId="urn:microsoft.com/office/officeart/2005/8/layout/venn1"/>
    <dgm:cxn modelId="{8A614787-6097-524A-9C7D-94A90E394AED}" type="presParOf" srcId="{F11FF98B-3744-9042-9AC9-C5D5CC385EE6}" destId="{F9C7040A-E5F5-F040-B32B-2A497060B566}" srcOrd="0" destOrd="0" presId="urn:microsoft.com/office/officeart/2005/8/layout/venn1"/>
    <dgm:cxn modelId="{8F3BCEBB-08EA-DB42-8033-5B4A2C1FD6FA}" type="presParOf" srcId="{F11FF98B-3744-9042-9AC9-C5D5CC385EE6}" destId="{7DDF0F82-E5DF-564C-B977-50ADAD5BFAE2}" srcOrd="1" destOrd="0" presId="urn:microsoft.com/office/officeart/2005/8/layout/venn1"/>
    <dgm:cxn modelId="{B2C456BF-42F7-434B-9AA1-004BCC8EBA70}" type="presParOf" srcId="{F11FF98B-3744-9042-9AC9-C5D5CC385EE6}" destId="{0DE20CA0-916E-9F4C-9EAB-B9FFAB06A6DF}" srcOrd="2" destOrd="0" presId="urn:microsoft.com/office/officeart/2005/8/layout/venn1"/>
    <dgm:cxn modelId="{9B812736-06A6-3543-8F34-8B255B020BE9}" type="presParOf" srcId="{F11FF98B-3744-9042-9AC9-C5D5CC385EE6}" destId="{A1DB2563-AE28-0943-A8E9-F4D898E948D9}" srcOrd="3" destOrd="0" presId="urn:microsoft.com/office/officeart/2005/8/layout/venn1"/>
    <dgm:cxn modelId="{61E8BDD1-73BA-6748-AF2B-261A4F282BC3}" type="presParOf" srcId="{F11FF98B-3744-9042-9AC9-C5D5CC385EE6}" destId="{80056DAD-8F97-3C4E-8A53-6FE91D948CFF}" srcOrd="4" destOrd="0" presId="urn:microsoft.com/office/officeart/2005/8/layout/venn1"/>
    <dgm:cxn modelId="{A11D4966-AF81-984D-BC7D-4224D378B229}" type="presParOf" srcId="{F11FF98B-3744-9042-9AC9-C5D5CC385EE6}" destId="{2B26E421-B618-5F40-A641-4E9B6C35CACA}" srcOrd="5" destOrd="0" presId="urn:microsoft.com/office/officeart/2005/8/layout/venn1"/>
    <dgm:cxn modelId="{B17C216A-5B97-46A6-A1C9-C5BAC1B03C6C}" type="presParOf" srcId="{F11FF98B-3744-9042-9AC9-C5D5CC385EE6}" destId="{239EC2E4-CE67-492F-8125-2C15FE34545F}" srcOrd="6" destOrd="0" presId="urn:microsoft.com/office/officeart/2005/8/layout/venn1"/>
    <dgm:cxn modelId="{0B2652C3-3DF3-4A44-B4F7-656416197B61}" type="presParOf" srcId="{F11FF98B-3744-9042-9AC9-C5D5CC385EE6}" destId="{2009C238-2A96-4C50-ABB4-2A2ED2DC8145}" srcOrd="7" destOrd="0" presId="urn:microsoft.com/office/officeart/2005/8/layout/venn1"/>
    <dgm:cxn modelId="{A9A72F43-63B8-4020-A24A-F39C801F00AC}" type="presParOf" srcId="{F11FF98B-3744-9042-9AC9-C5D5CC385EE6}" destId="{E15E0CEE-B5EB-4E16-BD8A-2B4BCFB88D09}" srcOrd="8" destOrd="0" presId="urn:microsoft.com/office/officeart/2005/8/layout/venn1"/>
    <dgm:cxn modelId="{0F9835B1-5397-4CC7-8147-DE915EBC7A83}" type="presParOf" srcId="{F11FF98B-3744-9042-9AC9-C5D5CC385EE6}" destId="{6B494671-87D8-4DB3-A5ED-A477F3DBBCBD}" srcOrd="9" destOrd="0" presId="urn:microsoft.com/office/officeart/2005/8/layout/venn1"/>
    <dgm:cxn modelId="{616535B2-3901-49A3-8BCD-419FC360B6A2}" type="presParOf" srcId="{F11FF98B-3744-9042-9AC9-C5D5CC385EE6}" destId="{63920594-DD62-4994-BD8E-362AF1204E8E}" srcOrd="10" destOrd="0" presId="urn:microsoft.com/office/officeart/2005/8/layout/venn1"/>
    <dgm:cxn modelId="{C9887FA0-9065-48C9-9FB6-E29627700FB5}" type="presParOf" srcId="{F11FF98B-3744-9042-9AC9-C5D5CC385EE6}" destId="{31CADFDD-22DB-49A2-A157-9D952EABECE3}" srcOrd="11" destOrd="0" presId="urn:microsoft.com/office/officeart/2005/8/layout/venn1"/>
    <dgm:cxn modelId="{611529CD-3177-449D-AE85-87C915F577E3}" type="presParOf" srcId="{F11FF98B-3744-9042-9AC9-C5D5CC385EE6}" destId="{97522595-1A84-4A8C-9B8C-AE07A6712446}" srcOrd="12" destOrd="0" presId="urn:microsoft.com/office/officeart/2005/8/layout/venn1"/>
    <dgm:cxn modelId="{96517BE3-1A34-48FA-8583-2D7BE59C58BF}" type="presParOf" srcId="{F11FF98B-3744-9042-9AC9-C5D5CC385EE6}" destId="{CFE69EAC-2766-49C2-BF43-6BA646B71B61}"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7040A-E5F5-F040-B32B-2A497060B566}">
      <dsp:nvSpPr>
        <dsp:cNvPr id="0" name=""/>
        <dsp:cNvSpPr/>
      </dsp:nvSpPr>
      <dsp:spPr>
        <a:xfrm>
          <a:off x="2481857" y="948448"/>
          <a:ext cx="1163765" cy="116390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DDF0F82-E5DF-564C-B977-50ADAD5BFAE2}">
      <dsp:nvSpPr>
        <dsp:cNvPr id="0" name=""/>
        <dsp:cNvSpPr/>
      </dsp:nvSpPr>
      <dsp:spPr>
        <a:xfrm>
          <a:off x="2504007" y="0"/>
          <a:ext cx="1333481" cy="7136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Asthma</a:t>
          </a:r>
        </a:p>
      </dsp:txBody>
      <dsp:txXfrm>
        <a:off x="2504007" y="0"/>
        <a:ext cx="1333481" cy="713616"/>
      </dsp:txXfrm>
    </dsp:sp>
    <dsp:sp modelId="{0DE20CA0-916E-9F4C-9EAB-B9FFAB06A6DF}">
      <dsp:nvSpPr>
        <dsp:cNvPr id="0" name=""/>
        <dsp:cNvSpPr/>
      </dsp:nvSpPr>
      <dsp:spPr>
        <a:xfrm>
          <a:off x="2756853" y="920873"/>
          <a:ext cx="1336945" cy="1163908"/>
        </a:xfrm>
        <a:prstGeom prst="ellipse">
          <a:avLst/>
        </a:prstGeom>
        <a:solidFill>
          <a:schemeClr val="accent4">
            <a:alpha val="50000"/>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1DB2563-AE28-0943-A8E9-F4D898E948D9}">
      <dsp:nvSpPr>
        <dsp:cNvPr id="0" name=""/>
        <dsp:cNvSpPr/>
      </dsp:nvSpPr>
      <dsp:spPr>
        <a:xfrm>
          <a:off x="3993144" y="677935"/>
          <a:ext cx="1749524" cy="7849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Anxiety/Fear/Worry</a:t>
          </a:r>
        </a:p>
        <a:p>
          <a:pPr marL="0" lvl="0" indent="0" algn="ctr" defTabSz="889000">
            <a:lnSpc>
              <a:spcPct val="90000"/>
            </a:lnSpc>
            <a:spcBef>
              <a:spcPct val="0"/>
            </a:spcBef>
            <a:spcAft>
              <a:spcPct val="35000"/>
            </a:spcAft>
            <a:buNone/>
          </a:pPr>
          <a:r>
            <a:rPr lang="en-GB" sz="2000" kern="1200" dirty="0"/>
            <a:t>/Stress</a:t>
          </a:r>
        </a:p>
      </dsp:txBody>
      <dsp:txXfrm>
        <a:off x="3993144" y="677935"/>
        <a:ext cx="1749524" cy="784978"/>
      </dsp:txXfrm>
    </dsp:sp>
    <dsp:sp modelId="{80056DAD-8F97-3C4E-8A53-6FE91D948CFF}">
      <dsp:nvSpPr>
        <dsp:cNvPr id="0" name=""/>
        <dsp:cNvSpPr/>
      </dsp:nvSpPr>
      <dsp:spPr>
        <a:xfrm>
          <a:off x="3064888" y="1320850"/>
          <a:ext cx="1163765" cy="1163908"/>
        </a:xfrm>
        <a:prstGeom prst="ellipse">
          <a:avLst/>
        </a:prstGeom>
        <a:solidFill>
          <a:schemeClr val="accent4">
            <a:alpha val="50000"/>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B26E421-B618-5F40-A641-4E9B6C35CACA}">
      <dsp:nvSpPr>
        <dsp:cNvPr id="0" name=""/>
        <dsp:cNvSpPr/>
      </dsp:nvSpPr>
      <dsp:spPr>
        <a:xfrm>
          <a:off x="4358759" y="1676998"/>
          <a:ext cx="1236500" cy="8384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Difficulties at school</a:t>
          </a:r>
        </a:p>
      </dsp:txBody>
      <dsp:txXfrm>
        <a:off x="4358759" y="1676998"/>
        <a:ext cx="1236500" cy="838499"/>
      </dsp:txXfrm>
    </dsp:sp>
    <dsp:sp modelId="{239EC2E4-CE67-492F-8125-2C15FE34545F}">
      <dsp:nvSpPr>
        <dsp:cNvPr id="0" name=""/>
        <dsp:cNvSpPr/>
      </dsp:nvSpPr>
      <dsp:spPr>
        <a:xfrm>
          <a:off x="2630854" y="1738012"/>
          <a:ext cx="1458012" cy="1163908"/>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009C238-2A96-4C50-ABB4-2A2ED2DC8145}">
      <dsp:nvSpPr>
        <dsp:cNvPr id="0" name=""/>
        <dsp:cNvSpPr/>
      </dsp:nvSpPr>
      <dsp:spPr>
        <a:xfrm>
          <a:off x="3825366" y="2800944"/>
          <a:ext cx="1333481" cy="7671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Psychosocial problems</a:t>
          </a:r>
        </a:p>
      </dsp:txBody>
      <dsp:txXfrm>
        <a:off x="3825366" y="2800944"/>
        <a:ext cx="1333481" cy="767137"/>
      </dsp:txXfrm>
    </dsp:sp>
    <dsp:sp modelId="{E15E0CEE-B5EB-4E16-BD8A-2B4BCFB88D09}">
      <dsp:nvSpPr>
        <dsp:cNvPr id="0" name=""/>
        <dsp:cNvSpPr/>
      </dsp:nvSpPr>
      <dsp:spPr>
        <a:xfrm>
          <a:off x="2399753" y="1738012"/>
          <a:ext cx="1163765" cy="1163908"/>
        </a:xfrm>
        <a:prstGeom prst="ellipse">
          <a:avLst/>
        </a:prstGeom>
        <a:solidFill>
          <a:schemeClr val="accent4">
            <a:alpha val="50000"/>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494671-87D8-4DB3-A5ED-A477F3DBBCBD}">
      <dsp:nvSpPr>
        <dsp:cNvPr id="0" name=""/>
        <dsp:cNvSpPr/>
      </dsp:nvSpPr>
      <dsp:spPr>
        <a:xfrm>
          <a:off x="1182648" y="2800944"/>
          <a:ext cx="1333481" cy="7671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Medication side-effects</a:t>
          </a:r>
        </a:p>
      </dsp:txBody>
      <dsp:txXfrm>
        <a:off x="1182648" y="2800944"/>
        <a:ext cx="1333481" cy="767137"/>
      </dsp:txXfrm>
    </dsp:sp>
    <dsp:sp modelId="{63920594-DD62-4994-BD8E-362AF1204E8E}">
      <dsp:nvSpPr>
        <dsp:cNvPr id="0" name=""/>
        <dsp:cNvSpPr/>
      </dsp:nvSpPr>
      <dsp:spPr>
        <a:xfrm>
          <a:off x="2163606" y="1441861"/>
          <a:ext cx="1163765" cy="1163908"/>
        </a:xfrm>
        <a:prstGeom prst="ellipse">
          <a:avLst/>
        </a:prstGeom>
        <a:solidFill>
          <a:schemeClr val="accent4">
            <a:alpha val="50000"/>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1CADFDD-22DB-49A2-A157-9D952EABECE3}">
      <dsp:nvSpPr>
        <dsp:cNvPr id="0" name=""/>
        <dsp:cNvSpPr/>
      </dsp:nvSpPr>
      <dsp:spPr>
        <a:xfrm>
          <a:off x="746236" y="1676998"/>
          <a:ext cx="1236500" cy="8384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Dysfunctional breathing</a:t>
          </a:r>
        </a:p>
      </dsp:txBody>
      <dsp:txXfrm>
        <a:off x="746236" y="1676998"/>
        <a:ext cx="1236500" cy="838499"/>
      </dsp:txXfrm>
    </dsp:sp>
    <dsp:sp modelId="{97522595-1A84-4A8C-9B8C-AE07A6712446}">
      <dsp:nvSpPr>
        <dsp:cNvPr id="0" name=""/>
        <dsp:cNvSpPr/>
      </dsp:nvSpPr>
      <dsp:spPr>
        <a:xfrm>
          <a:off x="2247494" y="1072565"/>
          <a:ext cx="1163765" cy="1163908"/>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FE69EAC-2766-49C2-BF43-6BA646B71B61}">
      <dsp:nvSpPr>
        <dsp:cNvPr id="0" name=""/>
        <dsp:cNvSpPr/>
      </dsp:nvSpPr>
      <dsp:spPr>
        <a:xfrm>
          <a:off x="843217" y="677935"/>
          <a:ext cx="1260746" cy="7849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Other health problems</a:t>
          </a:r>
        </a:p>
      </dsp:txBody>
      <dsp:txXfrm>
        <a:off x="843217" y="677935"/>
        <a:ext cx="1260746" cy="78497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6661" tIns="48331" rIns="96661" bIns="48331" rtlCol="0"/>
          <a:lstStyle>
            <a:lvl1pPr algn="l">
              <a:defRPr sz="1300"/>
            </a:lvl1pPr>
          </a:lstStyle>
          <a:p>
            <a:endParaRPr lang="en-GB" dirty="0"/>
          </a:p>
        </p:txBody>
      </p:sp>
      <p:sp>
        <p:nvSpPr>
          <p:cNvPr id="3" name="Date Placeholder 2"/>
          <p:cNvSpPr>
            <a:spLocks noGrp="1"/>
          </p:cNvSpPr>
          <p:nvPr>
            <p:ph type="dt" idx="1"/>
          </p:nvPr>
        </p:nvSpPr>
        <p:spPr>
          <a:xfrm>
            <a:off x="3856737" y="0"/>
            <a:ext cx="2950475" cy="497046"/>
          </a:xfrm>
          <a:prstGeom prst="rect">
            <a:avLst/>
          </a:prstGeom>
        </p:spPr>
        <p:txBody>
          <a:bodyPr vert="horz" lIns="96661" tIns="48331" rIns="96661" bIns="48331" rtlCol="0"/>
          <a:lstStyle>
            <a:lvl1pPr algn="r">
              <a:defRPr sz="1300"/>
            </a:lvl1pPr>
          </a:lstStyle>
          <a:p>
            <a:fld id="{32B44091-A4D1-4654-AD67-10CC05CE485F}" type="datetimeFigureOut">
              <a:rPr lang="en-GB" smtClean="0"/>
              <a:t>10/09/2020</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6661" tIns="48331" rIns="96661" bIns="4833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6661" tIns="48331" rIns="96661" bIns="48331"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7247496/"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EDD75-D2D4-4A2B-A0C7-F48C0ACC0E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24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2488-DF18-4197-8E04-39BB5C4AD05A}" type="slidenum">
              <a:rPr lang="en-GB" smtClean="0"/>
              <a:t>42</a:t>
            </a:fld>
            <a:endParaRPr lang="en-GB"/>
          </a:p>
        </p:txBody>
      </p:sp>
    </p:spTree>
    <p:extLst>
      <p:ext uri="{BB962C8B-B14F-4D97-AF65-F5344CB8AC3E}">
        <p14:creationId xmlns:p14="http://schemas.microsoft.com/office/powerpoint/2010/main" val="57158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2488-DF18-4197-8E04-39BB5C4AD05A}" type="slidenum">
              <a:rPr lang="en-GB" smtClean="0"/>
              <a:t>43</a:t>
            </a:fld>
            <a:endParaRPr lang="en-GB"/>
          </a:p>
        </p:txBody>
      </p:sp>
    </p:spTree>
    <p:extLst>
      <p:ext uri="{BB962C8B-B14F-4D97-AF65-F5344CB8AC3E}">
        <p14:creationId xmlns:p14="http://schemas.microsoft.com/office/powerpoint/2010/main" val="338310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67B23-5BD8-624E-8682-1BB6AC0E9E6E}" type="slidenum">
              <a:rPr lang="en-US" smtClean="0"/>
              <a:t>44</a:t>
            </a:fld>
            <a:endParaRPr lang="en-US"/>
          </a:p>
        </p:txBody>
      </p:sp>
    </p:spTree>
    <p:extLst>
      <p:ext uri="{BB962C8B-B14F-4D97-AF65-F5344CB8AC3E}">
        <p14:creationId xmlns:p14="http://schemas.microsoft.com/office/powerpoint/2010/main" val="4139186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67B23-5BD8-624E-8682-1BB6AC0E9E6E}" type="slidenum">
              <a:rPr lang="en-US" smtClean="0"/>
              <a:t>45</a:t>
            </a:fld>
            <a:endParaRPr lang="en-US"/>
          </a:p>
        </p:txBody>
      </p:sp>
    </p:spTree>
    <p:extLst>
      <p:ext uri="{BB962C8B-B14F-4D97-AF65-F5344CB8AC3E}">
        <p14:creationId xmlns:p14="http://schemas.microsoft.com/office/powerpoint/2010/main" val="268109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67B23-5BD8-624E-8682-1BB6AC0E9E6E}" type="slidenum">
              <a:rPr lang="en-US" smtClean="0"/>
              <a:t>46</a:t>
            </a:fld>
            <a:endParaRPr lang="en-US"/>
          </a:p>
        </p:txBody>
      </p:sp>
    </p:spTree>
    <p:extLst>
      <p:ext uri="{BB962C8B-B14F-4D97-AF65-F5344CB8AC3E}">
        <p14:creationId xmlns:p14="http://schemas.microsoft.com/office/powerpoint/2010/main" val="2227770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767B23-5BD8-624E-8682-1BB6AC0E9E6E}" type="slidenum">
              <a:rPr lang="en-US" smtClean="0"/>
              <a:t>49</a:t>
            </a:fld>
            <a:endParaRPr lang="en-US"/>
          </a:p>
        </p:txBody>
      </p:sp>
    </p:spTree>
    <p:extLst>
      <p:ext uri="{BB962C8B-B14F-4D97-AF65-F5344CB8AC3E}">
        <p14:creationId xmlns:p14="http://schemas.microsoft.com/office/powerpoint/2010/main" val="299100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2488-DF18-4197-8E04-39BB5C4AD05A}" type="slidenum">
              <a:rPr lang="en-GB" smtClean="0"/>
              <a:t>31</a:t>
            </a:fld>
            <a:endParaRPr lang="en-GB"/>
          </a:p>
        </p:txBody>
      </p:sp>
    </p:spTree>
    <p:extLst>
      <p:ext uri="{BB962C8B-B14F-4D97-AF65-F5344CB8AC3E}">
        <p14:creationId xmlns:p14="http://schemas.microsoft.com/office/powerpoint/2010/main" val="157637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3F2488-DF18-4197-8E04-39BB5C4AD05A}" type="slidenum">
              <a:rPr lang="en-GB" smtClean="0"/>
              <a:t>32</a:t>
            </a:fld>
            <a:endParaRPr lang="en-GB"/>
          </a:p>
        </p:txBody>
      </p:sp>
    </p:spTree>
    <p:extLst>
      <p:ext uri="{BB962C8B-B14F-4D97-AF65-F5344CB8AC3E}">
        <p14:creationId xmlns:p14="http://schemas.microsoft.com/office/powerpoint/2010/main" val="2226787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767B23-5BD8-624E-8682-1BB6AC0E9E6E}" type="slidenum">
              <a:rPr lang="en-US" smtClean="0"/>
              <a:t>34</a:t>
            </a:fld>
            <a:endParaRPr lang="en-US"/>
          </a:p>
        </p:txBody>
      </p:sp>
    </p:spTree>
    <p:extLst>
      <p:ext uri="{BB962C8B-B14F-4D97-AF65-F5344CB8AC3E}">
        <p14:creationId xmlns:p14="http://schemas.microsoft.com/office/powerpoint/2010/main" val="410673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3F2488-DF18-4197-8E04-39BB5C4AD05A}" type="slidenum">
              <a:rPr lang="en-GB" smtClean="0"/>
              <a:t>35</a:t>
            </a:fld>
            <a:endParaRPr lang="en-GB"/>
          </a:p>
        </p:txBody>
      </p:sp>
    </p:spTree>
    <p:extLst>
      <p:ext uri="{BB962C8B-B14F-4D97-AF65-F5344CB8AC3E}">
        <p14:creationId xmlns:p14="http://schemas.microsoft.com/office/powerpoint/2010/main" val="7071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preteens and teenagers respond to worrying situations by acting out. </a:t>
            </a:r>
          </a:p>
          <a:p>
            <a:r>
              <a:rPr lang="en-GB" dirty="0"/>
              <a:t>This could include reckless driving, and alcohol or drug use. </a:t>
            </a:r>
          </a:p>
          <a:p>
            <a:r>
              <a:rPr lang="en-GB" dirty="0"/>
              <a:t>Others may become afraid to leave the home. They may cut back on how much time they connect with their friends. They can feel overwhelmed by their intense emotions and feel unable to talk about them. Their emotions may lead to increased arguing and even fighting with siblings, parents, carers or other adults. They may have concerns about how the school closures and exam cancellations will affect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Identifying anxiety in adolescents – use of HADS, PIED</a:t>
            </a:r>
          </a:p>
          <a:p>
            <a:r>
              <a:rPr lang="en-GB" dirty="0"/>
              <a:t> </a:t>
            </a:r>
          </a:p>
        </p:txBody>
      </p:sp>
      <p:sp>
        <p:nvSpPr>
          <p:cNvPr id="4" name="Slide Number Placeholder 3"/>
          <p:cNvSpPr>
            <a:spLocks noGrp="1"/>
          </p:cNvSpPr>
          <p:nvPr>
            <p:ph type="sldNum" sz="quarter" idx="5"/>
          </p:nvPr>
        </p:nvSpPr>
        <p:spPr/>
        <p:txBody>
          <a:bodyPr/>
          <a:lstStyle/>
          <a:p>
            <a:fld id="{B1767B23-5BD8-624E-8682-1BB6AC0E9E6E}" type="slidenum">
              <a:rPr lang="en-US" smtClean="0"/>
              <a:t>38</a:t>
            </a:fld>
            <a:endParaRPr lang="en-US"/>
          </a:p>
        </p:txBody>
      </p:sp>
    </p:spTree>
    <p:extLst>
      <p:ext uri="{BB962C8B-B14F-4D97-AF65-F5344CB8AC3E}">
        <p14:creationId xmlns:p14="http://schemas.microsoft.com/office/powerpoint/2010/main" val="54395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Higher rates of anxiety and depression in girls – related to COVID</a:t>
            </a:r>
          </a:p>
          <a:p>
            <a:r>
              <a:rPr lang="en-US" sz="2000" dirty="0"/>
              <a:t>Higher levels of depression in older adolescents</a:t>
            </a:r>
          </a:p>
          <a:p>
            <a:pPr marL="0" indent="0">
              <a:buNone/>
            </a:pPr>
            <a:r>
              <a:rPr lang="en-US" sz="1200" i="1" dirty="0"/>
              <a:t>Chen et al. </a:t>
            </a:r>
            <a:r>
              <a:rPr lang="de-DE" sz="1200" i="1" dirty="0">
                <a:hlinkClick r:id="rId3">
                  <a:extLst>
                    <a:ext uri="{A12FA001-AC4F-418D-AE19-62706E023703}">
                      <ahyp:hlinkClr xmlns:ahyp="http://schemas.microsoft.com/office/drawing/2018/hyperlinkcolor" val="tx"/>
                    </a:ext>
                  </a:extLst>
                </a:hlinkClick>
              </a:rPr>
              <a:t>Brain Behav Immun</a:t>
            </a:r>
            <a:r>
              <a:rPr lang="de-DE" sz="1200" i="1" dirty="0"/>
              <a:t>. 2020 </a:t>
            </a:r>
            <a:r>
              <a:rPr lang="de-DE" sz="1200" dirty="0"/>
              <a:t>Aug; 88: 36–38. </a:t>
            </a:r>
            <a:r>
              <a:rPr lang="en-GB" sz="1200" dirty="0"/>
              <a:t>Depression and anxiety among adolescents </a:t>
            </a:r>
          </a:p>
          <a:p>
            <a:pPr marL="0" indent="0">
              <a:buNone/>
            </a:pPr>
            <a:r>
              <a:rPr lang="en-GB" sz="1200" dirty="0"/>
              <a:t>during COVID-19: A cross-sectional study</a:t>
            </a:r>
            <a:r>
              <a:rPr lang="en-US" sz="1200" i="1" dirty="0"/>
              <a:t>.</a:t>
            </a:r>
          </a:p>
          <a:p>
            <a:endParaRPr lang="en-GB" dirty="0"/>
          </a:p>
        </p:txBody>
      </p:sp>
      <p:sp>
        <p:nvSpPr>
          <p:cNvPr id="4" name="Slide Number Placeholder 3"/>
          <p:cNvSpPr>
            <a:spLocks noGrp="1"/>
          </p:cNvSpPr>
          <p:nvPr>
            <p:ph type="sldNum" sz="quarter" idx="5"/>
          </p:nvPr>
        </p:nvSpPr>
        <p:spPr/>
        <p:txBody>
          <a:bodyPr/>
          <a:lstStyle/>
          <a:p>
            <a:fld id="{B1767B23-5BD8-624E-8682-1BB6AC0E9E6E}" type="slidenum">
              <a:rPr lang="en-US" smtClean="0"/>
              <a:t>39</a:t>
            </a:fld>
            <a:endParaRPr lang="en-US"/>
          </a:p>
        </p:txBody>
      </p:sp>
    </p:spTree>
    <p:extLst>
      <p:ext uri="{BB962C8B-B14F-4D97-AF65-F5344CB8AC3E}">
        <p14:creationId xmlns:p14="http://schemas.microsoft.com/office/powerpoint/2010/main" val="355336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Useful ways of wording questions – </a:t>
            </a:r>
          </a:p>
          <a:p>
            <a:r>
              <a:rPr lang="en-GB" dirty="0"/>
              <a:t>If they use puffer, check which inhalers they are using it to refer to and you then also use puffer</a:t>
            </a:r>
          </a:p>
          <a:p>
            <a:r>
              <a:rPr lang="en-GB" dirty="0"/>
              <a:t>What do you think would make a difference</a:t>
            </a:r>
          </a:p>
          <a:p>
            <a:r>
              <a:rPr lang="en-GB" dirty="0"/>
              <a:t>If you were advising a friend what would you say</a:t>
            </a:r>
          </a:p>
          <a:p>
            <a:endParaRPr lang="en-GB" dirty="0"/>
          </a:p>
          <a:p>
            <a:endParaRPr lang="en-GB" dirty="0"/>
          </a:p>
        </p:txBody>
      </p:sp>
      <p:sp>
        <p:nvSpPr>
          <p:cNvPr id="4" name="Slide Number Placeholder 3"/>
          <p:cNvSpPr>
            <a:spLocks noGrp="1"/>
          </p:cNvSpPr>
          <p:nvPr>
            <p:ph type="sldNum" sz="quarter" idx="5"/>
          </p:nvPr>
        </p:nvSpPr>
        <p:spPr/>
        <p:txBody>
          <a:bodyPr/>
          <a:lstStyle/>
          <a:p>
            <a:fld id="{B1767B23-5BD8-624E-8682-1BB6AC0E9E6E}" type="slidenum">
              <a:rPr lang="en-US" smtClean="0"/>
              <a:t>40</a:t>
            </a:fld>
            <a:endParaRPr lang="en-US"/>
          </a:p>
        </p:txBody>
      </p:sp>
    </p:spTree>
    <p:extLst>
      <p:ext uri="{BB962C8B-B14F-4D97-AF65-F5344CB8AC3E}">
        <p14:creationId xmlns:p14="http://schemas.microsoft.com/office/powerpoint/2010/main" val="324598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67B23-5BD8-624E-8682-1BB6AC0E9E6E}" type="slidenum">
              <a:rPr lang="en-US" smtClean="0"/>
              <a:t>41</a:t>
            </a:fld>
            <a:endParaRPr lang="en-US"/>
          </a:p>
        </p:txBody>
      </p:sp>
    </p:spTree>
    <p:extLst>
      <p:ext uri="{BB962C8B-B14F-4D97-AF65-F5344CB8AC3E}">
        <p14:creationId xmlns:p14="http://schemas.microsoft.com/office/powerpoint/2010/main" val="164029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7"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6"/>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7" y="-243408"/>
            <a:ext cx="5688632" cy="1745667"/>
          </a:xfrm>
          <a:prstGeom prst="rect">
            <a:avLst/>
          </a:prstGeom>
        </p:spPr>
      </p:pic>
      <p:sp>
        <p:nvSpPr>
          <p:cNvPr id="16" name="Rectangle 15"/>
          <p:cNvSpPr/>
          <p:nvPr userDrawn="1"/>
        </p:nvSpPr>
        <p:spPr>
          <a:xfrm>
            <a:off x="0" y="6381331"/>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07505" y="6486757"/>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5497490"/>
            <a:ext cx="992842"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912259" y="5497489"/>
            <a:ext cx="1880612"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627785" y="5596128"/>
            <a:ext cx="756084"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7292" y="5532965"/>
            <a:ext cx="1152128"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4288" y="404664"/>
            <a:ext cx="1656185" cy="504056"/>
          </a:xfrm>
          <a:prstGeom prst="rect">
            <a:avLst/>
          </a:prstGeom>
        </p:spPr>
      </p:pic>
    </p:spTree>
    <p:extLst>
      <p:ext uri="{BB962C8B-B14F-4D97-AF65-F5344CB8AC3E}">
        <p14:creationId xmlns:p14="http://schemas.microsoft.com/office/powerpoint/2010/main" val="179813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246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584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3397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87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132" y="4454488"/>
            <a:ext cx="3276364"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276" y="404664"/>
            <a:ext cx="1764197" cy="504056"/>
          </a:xfrm>
          <a:prstGeom prst="rect">
            <a:avLst/>
          </a:prstGeom>
        </p:spPr>
      </p:pic>
      <p:sp>
        <p:nvSpPr>
          <p:cNvPr id="17" name="Text Placeholder 7"/>
          <p:cNvSpPr>
            <a:spLocks noGrp="1"/>
          </p:cNvSpPr>
          <p:nvPr>
            <p:ph type="body" sz="quarter" idx="10"/>
          </p:nvPr>
        </p:nvSpPr>
        <p:spPr>
          <a:xfrm>
            <a:off x="251522"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1774497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2260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595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0524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6"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598" y="-158619"/>
            <a:ext cx="8063880" cy="1780721"/>
          </a:xfrm>
          <a:prstGeom prst="rect">
            <a:avLst/>
          </a:prstGeom>
        </p:spPr>
      </p:pic>
    </p:spTree>
    <p:extLst>
      <p:ext uri="{BB962C8B-B14F-4D97-AF65-F5344CB8AC3E}">
        <p14:creationId xmlns:p14="http://schemas.microsoft.com/office/powerpoint/2010/main" val="1593890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9053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BA1BBF-7B4F-425A-B14B-7674177D90B9}"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2618895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BA1BBF-7B4F-425A-B14B-7674177D90B9}"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4203745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BA1BBF-7B4F-425A-B14B-7674177D90B9}"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367962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BA1BBF-7B4F-425A-B14B-7674177D90B9}"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31916037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BA1BBF-7B4F-425A-B14B-7674177D90B9}" type="datetimeFigureOut">
              <a:rPr lang="en-GB" smtClean="0"/>
              <a:t>10/09/2020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2528320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BA1BBF-7B4F-425A-B14B-7674177D90B9}" type="datetimeFigureOut">
              <a:rPr lang="en-GB" smtClean="0"/>
              <a:t>10/09/2020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2881014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A1BBF-7B4F-425A-B14B-7674177D90B9}" type="datetimeFigureOut">
              <a:rPr lang="en-GB" smtClean="0"/>
              <a:t>10/09/2020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3341609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BA1BBF-7B4F-425A-B14B-7674177D90B9}"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35741250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BA1BBF-7B4F-425A-B14B-7674177D90B9}" type="datetimeFigureOut">
              <a:rPr lang="en-GB" smtClean="0"/>
              <a:t>10/09/2020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1634689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BA1BBF-7B4F-425A-B14B-7674177D90B9}"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12095590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BA1BBF-7B4F-425A-B14B-7674177D90B9}" type="datetimeFigureOut">
              <a:rPr lang="en-GB" smtClean="0"/>
              <a:t>10/09/2020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0A6F93-E533-45D4-BC53-34DDEAFC53B2}" type="slidenum">
              <a:rPr lang="en-GB" smtClean="0"/>
              <a:t>‹#›</a:t>
            </a:fld>
            <a:endParaRPr lang="en-GB"/>
          </a:p>
        </p:txBody>
      </p:sp>
    </p:spTree>
    <p:extLst>
      <p:ext uri="{BB962C8B-B14F-4D97-AF65-F5344CB8AC3E}">
        <p14:creationId xmlns:p14="http://schemas.microsoft.com/office/powerpoint/2010/main" val="16099815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32352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27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8" y="3500239"/>
            <a:ext cx="7344815" cy="936873"/>
          </a:xfrm>
        </p:spPr>
        <p:txBody>
          <a:bodyPr>
            <a:normAutofit/>
          </a:bodyPr>
          <a:lstStyle>
            <a:lvl1pPr algn="l">
              <a:defRPr sz="18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7"/>
            <a:ext cx="8313696" cy="253916"/>
          </a:xfrm>
          <a:prstGeom prst="rect">
            <a:avLst/>
          </a:prstGeom>
          <a:noFill/>
        </p:spPr>
        <p:txBody>
          <a:bodyPr wrap="square" lIns="54000" rtlCol="0">
            <a:spAutoFit/>
          </a:bodyPr>
          <a:lstStyle/>
          <a:p>
            <a:r>
              <a:rPr lang="en-US" sz="1050" i="0" dirty="0">
                <a:solidFill>
                  <a:schemeClr val="accent5">
                    <a:lumMod val="60000"/>
                    <a:lumOff val="40000"/>
                  </a:schemeClr>
                </a:solidFill>
              </a:rPr>
              <a:t>Supported by and</a:t>
            </a:r>
            <a:r>
              <a:rPr lang="en-US" sz="1050" i="0" baseline="0" dirty="0">
                <a:solidFill>
                  <a:schemeClr val="accent5">
                    <a:lumMod val="60000"/>
                    <a:lumOff val="40000"/>
                  </a:schemeClr>
                </a:solidFill>
              </a:rPr>
              <a:t> delivering for:</a:t>
            </a:r>
            <a:endParaRPr lang="en-US" sz="105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7" y="-243408"/>
            <a:ext cx="5688632" cy="1745667"/>
          </a:xfrm>
          <a:prstGeom prst="rect">
            <a:avLst/>
          </a:prstGeom>
        </p:spPr>
      </p:pic>
      <p:sp>
        <p:nvSpPr>
          <p:cNvPr id="16" name="Rectangle 15"/>
          <p:cNvSpPr/>
          <p:nvPr userDrawn="1"/>
        </p:nvSpPr>
        <p:spPr>
          <a:xfrm>
            <a:off x="0" y="6381333"/>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TextBox 21"/>
          <p:cNvSpPr txBox="1"/>
          <p:nvPr userDrawn="1"/>
        </p:nvSpPr>
        <p:spPr>
          <a:xfrm>
            <a:off x="107506" y="6486758"/>
            <a:ext cx="8956724" cy="253916"/>
          </a:xfrm>
          <a:prstGeom prst="rect">
            <a:avLst/>
          </a:prstGeom>
          <a:noFill/>
        </p:spPr>
        <p:txBody>
          <a:bodyPr wrap="square" rtlCol="0">
            <a:spAutoFit/>
          </a:bodyPr>
          <a:lstStyle/>
          <a:p>
            <a:r>
              <a:rPr lang="en-US" sz="1050" b="1" dirty="0">
                <a:solidFill>
                  <a:schemeClr val="bg1"/>
                </a:solidFill>
              </a:rPr>
              <a:t>London’s NHS organisations </a:t>
            </a:r>
            <a:r>
              <a:rPr lang="en-US" sz="1050" b="1" baseline="0" dirty="0">
                <a:solidFill>
                  <a:schemeClr val="bg1"/>
                </a:solidFill>
              </a:rPr>
              <a:t>include all of London’s CCGs, </a:t>
            </a:r>
            <a:r>
              <a:rPr lang="en-US" sz="1050" b="1" baseline="0">
                <a:solidFill>
                  <a:schemeClr val="bg1"/>
                </a:solidFill>
              </a:rPr>
              <a:t>NHS England and Health </a:t>
            </a:r>
            <a:r>
              <a:rPr lang="en-US" sz="1050" b="1" baseline="0" dirty="0">
                <a:solidFill>
                  <a:schemeClr val="bg1"/>
                </a:solidFill>
              </a:rPr>
              <a:t>Education England </a:t>
            </a:r>
            <a:endParaRPr lang="en-US" sz="105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2" y="5497492"/>
            <a:ext cx="992842"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912259" y="5497491"/>
            <a:ext cx="1880612"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627785" y="5596128"/>
            <a:ext cx="756084"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7292" y="5532965"/>
            <a:ext cx="1152128"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4289" y="404664"/>
            <a:ext cx="1656185" cy="504056"/>
          </a:xfrm>
          <a:prstGeom prst="rect">
            <a:avLst/>
          </a:prstGeom>
        </p:spPr>
      </p:pic>
    </p:spTree>
    <p:extLst>
      <p:ext uri="{BB962C8B-B14F-4D97-AF65-F5344CB8AC3E}">
        <p14:creationId xmlns:p14="http://schemas.microsoft.com/office/powerpoint/2010/main" val="209523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6" name="Straight Connector 5"/>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18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55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30"/>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770" r:id="rId2"/>
    <p:sldLayoutId id="2147483651" r:id="rId3"/>
    <p:sldLayoutId id="2147483652" r:id="rId4"/>
    <p:sldLayoutId id="2147483653" r:id="rId5"/>
    <p:sldLayoutId id="2147483654" r:id="rId6"/>
    <p:sldLayoutId id="2147483656" r:id="rId7"/>
    <p:sldLayoutId id="2147483750" r:id="rId8"/>
    <p:sldLayoutId id="2147483751" r:id="rId9"/>
    <p:sldLayoutId id="2147483752" r:id="rId10"/>
    <p:sldLayoutId id="2147483753" r:id="rId11"/>
    <p:sldLayoutId id="2147483657" r:id="rId12"/>
    <p:sldLayoutId id="2147483766" r:id="rId13"/>
    <p:sldLayoutId id="2147483767" r:id="rId14"/>
    <p:sldLayoutId id="2147483768" r:id="rId15"/>
    <p:sldLayoutId id="2147483769" r:id="rId16"/>
    <p:sldLayoutId id="2147483658" r:id="rId17"/>
    <p:sldLayoutId id="2147483754" r:id="rId18"/>
    <p:sldLayoutId id="2147483755" r:id="rId19"/>
    <p:sldLayoutId id="2147483756" r:id="rId20"/>
    <p:sldLayoutId id="2147483757" r:id="rId21"/>
    <p:sldLayoutId id="2147483659" r:id="rId22"/>
    <p:sldLayoutId id="2147483758" r:id="rId23"/>
    <p:sldLayoutId id="2147483759" r:id="rId24"/>
    <p:sldLayoutId id="2147483760" r:id="rId25"/>
    <p:sldLayoutId id="2147483761" r:id="rId26"/>
    <p:sldLayoutId id="2147483660" r:id="rId27"/>
    <p:sldLayoutId id="2147483762" r:id="rId28"/>
    <p:sldLayoutId id="2147483763" r:id="rId29"/>
    <p:sldLayoutId id="2147483764" r:id="rId30"/>
    <p:sldLayoutId id="2147483765" r:id="rId31"/>
    <p:sldLayoutId id="2147483661" r:id="rId32"/>
    <p:sldLayoutId id="2147483689" r:id="rId33"/>
    <p:sldLayoutId id="2147483691" r:id="rId34"/>
    <p:sldLayoutId id="2147483737" r:id="rId35"/>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A1BBF-7B4F-425A-B14B-7674177D90B9}" type="datetimeFigureOut">
              <a:rPr lang="en-GB" smtClean="0"/>
              <a:t>10/09/2020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A6F93-E533-45D4-BC53-34DDEAFC53B2}" type="slidenum">
              <a:rPr lang="en-GB" smtClean="0"/>
              <a:t>‹#›</a:t>
            </a:fld>
            <a:endParaRPr lang="en-GB"/>
          </a:p>
        </p:txBody>
      </p:sp>
    </p:spTree>
    <p:extLst>
      <p:ext uri="{BB962C8B-B14F-4D97-AF65-F5344CB8AC3E}">
        <p14:creationId xmlns:p14="http://schemas.microsoft.com/office/powerpoint/2010/main" val="416390278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hyperlink" Target="http://www.asthma.org.uk/how-we-help/groundbreaking-research/how-your-money-helps/identifying-non-adherence-in-difficult-asthma/" TargetMode="External"/><Relationship Id="rId2" Type="http://schemas.openxmlformats.org/officeDocument/2006/relationships/hyperlink" Target="http://www.who.int/chp/knowledge/publications/adherence_full_reportpdf" TargetMode="Externa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9.xml"/><Relationship Id="rId4" Type="http://schemas.openxmlformats.org/officeDocument/2006/relationships/image" Target="../media/image33.tiff"/></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8" Type="http://schemas.openxmlformats.org/officeDocument/2006/relationships/image" Target="../media/image35.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hyperlink" Target="https://endocrinegremlin.wordpress.com/2013/07/18/anxiety-perhaps/" TargetMode="External"/><Relationship Id="rId2" Type="http://schemas.openxmlformats.org/officeDocument/2006/relationships/notesSlide" Target="../notesSlides/notesSlide5.xml"/><Relationship Id="rId1" Type="http://schemas.openxmlformats.org/officeDocument/2006/relationships/slideLayout" Target="../slideLayouts/slideLayout48.xml"/><Relationship Id="rId5" Type="http://schemas.openxmlformats.org/officeDocument/2006/relationships/image" Target="../media/image31.jpe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7.tiff"/><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8.tiff"/><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jpe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hyperlink" Target="https://www.google.com/url?sa=i&amp;url=https://gozen.com/8-ways-a-childs-anxiety-shows-up-as-something-else/&amp;psig=AOvVaw36C9h06DOTVzCb-zCm8Ncy&amp;ust=1583230892614000&amp;source=images&amp;cd=vfe&amp;ved=0CAIQjRxqFwoTCLj66OnI--cCFQAAAAAdAAAAABAX" TargetMode="External"/><Relationship Id="rId5" Type="http://schemas.openxmlformats.org/officeDocument/2006/relationships/image" Target="../media/image40.jpeg"/><Relationship Id="rId4" Type="http://schemas.openxmlformats.org/officeDocument/2006/relationships/hyperlink" Target="https://www.google.com/url?sa=i&amp;url=https://gozen.com/8-ways-a-childs-anxiety-shows-up-as-something-else/&amp;psig=AOvVaw3wyGo3H0pLXD40SWwTaLw3&amp;ust=1582980471833000&amp;source=images&amp;cd=vfe&amp;ved=0CAIQjRxqFwoTCMD4tfij9OcCFQAAAAAdAAAAABAD" TargetMode="External"/><Relationship Id="rId9"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image" Target="../media/image43.jpeg"/><Relationship Id="rId5" Type="http://schemas.openxmlformats.org/officeDocument/2006/relationships/hyperlink" Target="https://nhsforthvalley.com/wp-content/uploads/2020/04/COVID-19-Resource-pack-overs-its-ok-to-worry-about-coronavirus.pdf" TargetMode="External"/><Relationship Id="rId4" Type="http://schemas.openxmlformats.org/officeDocument/2006/relationships/hyperlink" Target="https://www.mentalhealth.org.uk/coronavirus/coping-coronavirus-guide-young-peop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45.jpg"/><Relationship Id="rId5" Type="http://schemas.openxmlformats.org/officeDocument/2006/relationships/hyperlink" Target="https://new-learning.bmj.com/course/10051582" TargetMode="Externa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8.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8.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8.xml"/><Relationship Id="rId5" Type="http://schemas.openxmlformats.org/officeDocument/2006/relationships/image" Target="../media/image31.jpeg"/><Relationship Id="rId4" Type="http://schemas.openxmlformats.org/officeDocument/2006/relationships/hyperlink" Target="https://www.youtube.com/watch?v=rpolpKTWrp4"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england.nhs.uk/wp-content/uploads/2014/12/delvr-with-delvrng-well.pdf" TargetMode="External"/><Relationship Id="rId2" Type="http://schemas.openxmlformats.org/officeDocument/2006/relationships/notesSlide" Target="../notesSlides/notesSlide14.xml"/><Relationship Id="rId1" Type="http://schemas.openxmlformats.org/officeDocument/2006/relationships/slideLayout" Target="../slideLayouts/slideLayout48.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50.png"/><Relationship Id="rId7" Type="http://schemas.openxmlformats.org/officeDocument/2006/relationships/image" Target="../media/image51.tiff"/><Relationship Id="rId2" Type="http://schemas.openxmlformats.org/officeDocument/2006/relationships/hyperlink" Target="https://www.youtube.com/watch?v=sh79w9pn9Cg" TargetMode="External"/><Relationship Id="rId1" Type="http://schemas.openxmlformats.org/officeDocument/2006/relationships/slideLayout" Target="../slideLayouts/slideLayout48.xml"/><Relationship Id="rId6" Type="http://schemas.openxmlformats.org/officeDocument/2006/relationships/hyperlink" Target="https://www.bemindfulonline.com/" TargetMode="External"/><Relationship Id="rId5" Type="http://schemas.openxmlformats.org/officeDocument/2006/relationships/hyperlink" Target="http://www.headspace.com/" TargetMode="External"/><Relationship Id="rId4" Type="http://schemas.openxmlformats.org/officeDocument/2006/relationships/hyperlink" Target="https://www.youtube.com/watch?v=Idx_XHS0xS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mentalhealth.org.uk/sites/default/files/anxious_child.pdf" TargetMode="External"/><Relationship Id="rId7" Type="http://schemas.openxmlformats.org/officeDocument/2006/relationships/image" Target="../media/image31.jpeg"/><Relationship Id="rId2" Type="http://schemas.openxmlformats.org/officeDocument/2006/relationships/hyperlink" Target="http://www.youthaccess.org.uk/our-work/our-work" TargetMode="External"/><Relationship Id="rId1" Type="http://schemas.openxmlformats.org/officeDocument/2006/relationships/slideLayout" Target="../slideLayouts/slideLayout48.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hyperlink" Target="https://www.childline.org.uk/info-advice/your-feelings/anxiety-stress-panic/"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5.jpg"/><Relationship Id="rId7"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0.jpg"/><Relationship Id="rId4" Type="http://schemas.openxmlformats.org/officeDocument/2006/relationships/hyperlink" Target="https://www.google.com/url?sa=i&amp;url=https://www.littlebrown.co.uk/titles/mandy-bryon/helping-your-child-with-a-physical-health-condition/9781472138767/&amp;psig=AOvVaw15IDf25nzOLGTrt_3V1UYP&amp;ust=1583234691394000&amp;source=images&amp;cd=vfe&amp;ved=0CAIQjRxqFwoTCMj7m_3W--cCFQAAAAAdAAAAABAE" TargetMode="External"/><Relationship Id="rId9" Type="http://schemas.openxmlformats.org/officeDocument/2006/relationships/image" Target="../media/image59.jp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image" Target="../media/image61.tiff"/><Relationship Id="rId1" Type="http://schemas.openxmlformats.org/officeDocument/2006/relationships/slideLayout" Target="../slideLayouts/slideLayout48.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13538"/>
            <a:ext cx="8241688" cy="1647510"/>
          </a:xfrm>
        </p:spPr>
        <p:txBody>
          <a:bodyPr>
            <a:normAutofit fontScale="90000"/>
          </a:bodyPr>
          <a:lstStyle/>
          <a:p>
            <a:r>
              <a:rPr lang="en-GB" dirty="0"/>
              <a:t>Supporting the older child: transition to adult care and the relationship between anxiety and asthma </a:t>
            </a:r>
          </a:p>
        </p:txBody>
      </p:sp>
      <p:sp>
        <p:nvSpPr>
          <p:cNvPr id="3" name="Text Placeholder 2"/>
          <p:cNvSpPr>
            <a:spLocks noGrp="1"/>
          </p:cNvSpPr>
          <p:nvPr>
            <p:ph type="body" sz="quarter" idx="10"/>
          </p:nvPr>
        </p:nvSpPr>
        <p:spPr>
          <a:xfrm>
            <a:off x="264046" y="4148313"/>
            <a:ext cx="8484418" cy="1368919"/>
          </a:xfrm>
        </p:spPr>
        <p:txBody>
          <a:bodyPr>
            <a:normAutofit/>
          </a:bodyPr>
          <a:lstStyle/>
          <a:p>
            <a:r>
              <a:rPr lang="en-GB" dirty="0">
                <a:solidFill>
                  <a:schemeClr val="tx1"/>
                </a:solidFill>
              </a:rPr>
              <a:t>Sara Nelson (Chair), Sam Prigmore &amp; Fran Beresford</a:t>
            </a:r>
          </a:p>
        </p:txBody>
      </p:sp>
    </p:spTree>
    <p:extLst>
      <p:ext uri="{BB962C8B-B14F-4D97-AF65-F5344CB8AC3E}">
        <p14:creationId xmlns:p14="http://schemas.microsoft.com/office/powerpoint/2010/main" val="374061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898B-36F2-3249-A25E-47C64E902049}"/>
              </a:ext>
            </a:extLst>
          </p:cNvPr>
          <p:cNvSpPr>
            <a:spLocks noGrp="1"/>
          </p:cNvSpPr>
          <p:nvPr>
            <p:ph type="title"/>
          </p:nvPr>
        </p:nvSpPr>
        <p:spPr>
          <a:xfrm>
            <a:off x="250826" y="188915"/>
            <a:ext cx="8642350" cy="719805"/>
          </a:xfrm>
        </p:spPr>
        <p:txBody>
          <a:bodyPr/>
          <a:lstStyle/>
          <a:p>
            <a:r>
              <a:rPr lang="en-US" sz="3600" dirty="0">
                <a:latin typeface="Calibri" panose="020F0502020204030204" pitchFamily="34" charset="0"/>
                <a:cs typeface="Calibri" panose="020F0502020204030204" pitchFamily="34" charset="0"/>
              </a:rPr>
              <a:t>NICE guidance on transition </a:t>
            </a:r>
          </a:p>
        </p:txBody>
      </p:sp>
      <p:sp>
        <p:nvSpPr>
          <p:cNvPr id="4" name="Slide Number Placeholder 3">
            <a:extLst>
              <a:ext uri="{FF2B5EF4-FFF2-40B4-BE49-F238E27FC236}">
                <a16:creationId xmlns:a16="http://schemas.microsoft.com/office/drawing/2014/main" id="{CCF3EAC2-631E-9F4F-9D8C-478371F4F1CA}"/>
              </a:ext>
            </a:extLst>
          </p:cNvPr>
          <p:cNvSpPr>
            <a:spLocks noGrp="1"/>
          </p:cNvSpPr>
          <p:nvPr>
            <p:ph type="sldNum" sz="quarter" idx="14"/>
          </p:nvPr>
        </p:nvSpPr>
        <p:spPr/>
        <p:txBody>
          <a:bodyPr/>
          <a:lstStyle/>
          <a:p>
            <a:fld id="{8FC524A1-7B6A-464D-B8BC-8FE2E057339E}" type="slidenum">
              <a:rPr lang="en-GB" smtClean="0"/>
              <a:pPr/>
              <a:t>10</a:t>
            </a:fld>
            <a:endParaRPr lang="en-GB" dirty="0"/>
          </a:p>
        </p:txBody>
      </p:sp>
      <p:sp>
        <p:nvSpPr>
          <p:cNvPr id="7" name="Content Placeholder 6">
            <a:extLst>
              <a:ext uri="{FF2B5EF4-FFF2-40B4-BE49-F238E27FC236}">
                <a16:creationId xmlns:a16="http://schemas.microsoft.com/office/drawing/2014/main" id="{393581FF-41FC-054C-A34E-3961BB8B600F}"/>
              </a:ext>
            </a:extLst>
          </p:cNvPr>
          <p:cNvSpPr>
            <a:spLocks noGrp="1"/>
          </p:cNvSpPr>
          <p:nvPr>
            <p:ph sz="quarter" idx="15"/>
          </p:nvPr>
        </p:nvSpPr>
        <p:spPr>
          <a:xfrm>
            <a:off x="250826" y="1342802"/>
            <a:ext cx="4753222" cy="5113337"/>
          </a:xfrm>
        </p:spPr>
        <p:txBody>
          <a:bodyPr/>
          <a:lstStyle/>
          <a:p>
            <a:r>
              <a:rPr lang="en-US" sz="2400" dirty="0"/>
              <a:t>Over-arching principles:</a:t>
            </a:r>
          </a:p>
          <a:p>
            <a:pPr lvl="1"/>
            <a:r>
              <a:rPr lang="en-US" sz="2400" dirty="0"/>
              <a:t>Involvement of young people in development of services </a:t>
            </a:r>
          </a:p>
          <a:p>
            <a:pPr lvl="1"/>
            <a:r>
              <a:rPr lang="en-US" sz="2400" dirty="0"/>
              <a:t>Developmentally appropriate  </a:t>
            </a:r>
          </a:p>
          <a:p>
            <a:pPr lvl="1"/>
            <a:r>
              <a:rPr lang="en-US" sz="2400" dirty="0"/>
              <a:t>Person-centered approach </a:t>
            </a:r>
          </a:p>
          <a:p>
            <a:pPr lvl="1"/>
            <a:r>
              <a:rPr lang="en-US" sz="2400" dirty="0"/>
              <a:t>Health and social care integrated </a:t>
            </a:r>
          </a:p>
          <a:p>
            <a:r>
              <a:rPr lang="en-US" sz="2400" dirty="0"/>
              <a:t>Transition planning </a:t>
            </a:r>
          </a:p>
          <a:p>
            <a:pPr lvl="1"/>
            <a:r>
              <a:rPr lang="en-US" sz="2400" dirty="0"/>
              <a:t>Not rigid age threshold</a:t>
            </a:r>
          </a:p>
          <a:p>
            <a:pPr lvl="1"/>
            <a:r>
              <a:rPr lang="en-US" sz="2400" dirty="0"/>
              <a:t>Annual meeting </a:t>
            </a:r>
          </a:p>
          <a:p>
            <a:pPr lvl="1"/>
            <a:r>
              <a:rPr lang="en-US" sz="2400" dirty="0"/>
              <a:t>Named key worker to coordinate </a:t>
            </a:r>
          </a:p>
          <a:p>
            <a:endParaRPr lang="en-US" dirty="0"/>
          </a:p>
        </p:txBody>
      </p:sp>
      <p:pic>
        <p:nvPicPr>
          <p:cNvPr id="9" name="Content Placeholder 8" descr="A screenshot of a cell phone&#10;&#10;Description automatically generated">
            <a:extLst>
              <a:ext uri="{FF2B5EF4-FFF2-40B4-BE49-F238E27FC236}">
                <a16:creationId xmlns:a16="http://schemas.microsoft.com/office/drawing/2014/main" id="{22224209-3A14-004F-9DC9-EB640AFDB171}"/>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5382757" y="1299469"/>
            <a:ext cx="3529087" cy="4069106"/>
          </a:xfrm>
          <a:prstGeom prst="rect">
            <a:avLst/>
          </a:prstGeom>
        </p:spPr>
      </p:pic>
      <p:sp>
        <p:nvSpPr>
          <p:cNvPr id="10" name="TextBox 9">
            <a:extLst>
              <a:ext uri="{FF2B5EF4-FFF2-40B4-BE49-F238E27FC236}">
                <a16:creationId xmlns:a16="http://schemas.microsoft.com/office/drawing/2014/main" id="{CD5AD664-BBD5-6240-948A-36621EC850A1}"/>
              </a:ext>
            </a:extLst>
          </p:cNvPr>
          <p:cNvSpPr txBox="1"/>
          <p:nvPr/>
        </p:nvSpPr>
        <p:spPr>
          <a:xfrm>
            <a:off x="6667500" y="6398696"/>
            <a:ext cx="19464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NICE NG43 Feb 2016 </a:t>
            </a:r>
          </a:p>
        </p:txBody>
      </p:sp>
    </p:spTree>
    <p:extLst>
      <p:ext uri="{BB962C8B-B14F-4D97-AF65-F5344CB8AC3E}">
        <p14:creationId xmlns:p14="http://schemas.microsoft.com/office/powerpoint/2010/main" val="99849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898B-36F2-3249-A25E-47C64E902049}"/>
              </a:ext>
            </a:extLst>
          </p:cNvPr>
          <p:cNvSpPr>
            <a:spLocks noGrp="1"/>
          </p:cNvSpPr>
          <p:nvPr>
            <p:ph type="title"/>
          </p:nvPr>
        </p:nvSpPr>
        <p:spPr/>
        <p:txBody>
          <a:bodyPr/>
          <a:lstStyle/>
          <a:p>
            <a:r>
              <a:rPr lang="en-US" dirty="0"/>
              <a:t>NICE guidance on transition </a:t>
            </a:r>
          </a:p>
        </p:txBody>
      </p:sp>
      <p:sp>
        <p:nvSpPr>
          <p:cNvPr id="4" name="Slide Number Placeholder 3">
            <a:extLst>
              <a:ext uri="{FF2B5EF4-FFF2-40B4-BE49-F238E27FC236}">
                <a16:creationId xmlns:a16="http://schemas.microsoft.com/office/drawing/2014/main" id="{CCF3EAC2-631E-9F4F-9D8C-478371F4F1CA}"/>
              </a:ext>
            </a:extLst>
          </p:cNvPr>
          <p:cNvSpPr>
            <a:spLocks noGrp="1"/>
          </p:cNvSpPr>
          <p:nvPr>
            <p:ph type="sldNum" sz="quarter" idx="14"/>
          </p:nvPr>
        </p:nvSpPr>
        <p:spPr/>
        <p:txBody>
          <a:bodyPr/>
          <a:lstStyle/>
          <a:p>
            <a:fld id="{8FC524A1-7B6A-464D-B8BC-8FE2E057339E}" type="slidenum">
              <a:rPr lang="en-GB" smtClean="0"/>
              <a:pPr/>
              <a:t>11</a:t>
            </a:fld>
            <a:endParaRPr lang="en-GB" dirty="0"/>
          </a:p>
        </p:txBody>
      </p:sp>
      <p:sp>
        <p:nvSpPr>
          <p:cNvPr id="7" name="Content Placeholder 6">
            <a:extLst>
              <a:ext uri="{FF2B5EF4-FFF2-40B4-BE49-F238E27FC236}">
                <a16:creationId xmlns:a16="http://schemas.microsoft.com/office/drawing/2014/main" id="{393581FF-41FC-054C-A34E-3961BB8B600F}"/>
              </a:ext>
            </a:extLst>
          </p:cNvPr>
          <p:cNvSpPr>
            <a:spLocks noGrp="1"/>
          </p:cNvSpPr>
          <p:nvPr>
            <p:ph sz="quarter" idx="15"/>
          </p:nvPr>
        </p:nvSpPr>
        <p:spPr>
          <a:xfrm>
            <a:off x="530004" y="1342802"/>
            <a:ext cx="4690068" cy="5113337"/>
          </a:xfrm>
        </p:spPr>
        <p:txBody>
          <a:bodyPr>
            <a:normAutofit lnSpcReduction="10000"/>
          </a:bodyPr>
          <a:lstStyle/>
          <a:p>
            <a:r>
              <a:rPr lang="en-US" sz="2400" dirty="0"/>
              <a:t>Support before transfer</a:t>
            </a:r>
          </a:p>
          <a:p>
            <a:pPr lvl="1"/>
            <a:r>
              <a:rPr lang="en-US" sz="2400" dirty="0">
                <a:solidFill>
                  <a:schemeClr val="tx1"/>
                </a:solidFill>
              </a:rPr>
              <a:t>Joint appointments, clinic with adult services</a:t>
            </a:r>
          </a:p>
          <a:p>
            <a:pPr lvl="1"/>
            <a:r>
              <a:rPr lang="en-US" sz="2400" dirty="0"/>
              <a:t>Parental involvement </a:t>
            </a:r>
          </a:p>
          <a:p>
            <a:pPr lvl="1"/>
            <a:r>
              <a:rPr lang="en-US" sz="2400" dirty="0"/>
              <a:t>Care plan  </a:t>
            </a:r>
          </a:p>
          <a:p>
            <a:r>
              <a:rPr lang="en-US" sz="2400" dirty="0"/>
              <a:t>Support after transfer </a:t>
            </a:r>
          </a:p>
          <a:p>
            <a:pPr lvl="1"/>
            <a:r>
              <a:rPr lang="en-US" sz="2400" dirty="0"/>
              <a:t>Same practitioner in adult services (x2) after transition</a:t>
            </a:r>
          </a:p>
          <a:p>
            <a:r>
              <a:rPr lang="en-US" sz="2400" dirty="0"/>
              <a:t>Support infrastructure</a:t>
            </a:r>
          </a:p>
          <a:p>
            <a:pPr lvl="1"/>
            <a:r>
              <a:rPr lang="en-US" sz="2400" dirty="0"/>
              <a:t>Management accountability for strategy and policies </a:t>
            </a:r>
          </a:p>
          <a:p>
            <a:endParaRPr lang="en-US" dirty="0"/>
          </a:p>
        </p:txBody>
      </p:sp>
      <p:pic>
        <p:nvPicPr>
          <p:cNvPr id="9" name="Content Placeholder 8" descr="A screenshot of a cell phone&#10;&#10;Description automatically generated">
            <a:extLst>
              <a:ext uri="{FF2B5EF4-FFF2-40B4-BE49-F238E27FC236}">
                <a16:creationId xmlns:a16="http://schemas.microsoft.com/office/drawing/2014/main" id="{22224209-3A14-004F-9DC9-EB640AFDB171}"/>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5382757" y="1299469"/>
            <a:ext cx="3529087" cy="4069106"/>
          </a:xfrm>
          <a:prstGeom prst="rect">
            <a:avLst/>
          </a:prstGeom>
        </p:spPr>
      </p:pic>
      <p:sp>
        <p:nvSpPr>
          <p:cNvPr id="10" name="TextBox 9">
            <a:extLst>
              <a:ext uri="{FF2B5EF4-FFF2-40B4-BE49-F238E27FC236}">
                <a16:creationId xmlns:a16="http://schemas.microsoft.com/office/drawing/2014/main" id="{CD5AD664-BBD5-6240-948A-36621EC850A1}"/>
              </a:ext>
            </a:extLst>
          </p:cNvPr>
          <p:cNvSpPr txBox="1"/>
          <p:nvPr/>
        </p:nvSpPr>
        <p:spPr>
          <a:xfrm>
            <a:off x="6667500" y="6398696"/>
            <a:ext cx="19464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NICE NG43 Feb 2016 </a:t>
            </a:r>
          </a:p>
        </p:txBody>
      </p:sp>
      <p:sp>
        <p:nvSpPr>
          <p:cNvPr id="8" name="Title 1">
            <a:extLst>
              <a:ext uri="{FF2B5EF4-FFF2-40B4-BE49-F238E27FC236}">
                <a16:creationId xmlns:a16="http://schemas.microsoft.com/office/drawing/2014/main" id="{07333DC9-68F5-8940-AAE5-0D315BEB91F9}"/>
              </a:ext>
            </a:extLst>
          </p:cNvPr>
          <p:cNvSpPr txBox="1">
            <a:spLocks/>
          </p:cNvSpPr>
          <p:nvPr/>
        </p:nvSpPr>
        <p:spPr>
          <a:xfrm>
            <a:off x="250826" y="188915"/>
            <a:ext cx="8642350" cy="719805"/>
          </a:xfrm>
          <a:prstGeom prst="rect">
            <a:avLst/>
          </a:prstGeom>
          <a:solidFill>
            <a:srgbClr val="0072C6"/>
          </a:solidFill>
        </p:spPr>
        <p:txBody>
          <a:bodyPr/>
          <a:lstStyle>
            <a:lvl1pPr marL="95250" indent="0" algn="l" defTabSz="914400" rtl="0" eaLnBrk="1" latinLnBrk="0" hangingPunct="1">
              <a:spcBef>
                <a:spcPts val="600"/>
              </a:spcBef>
              <a:buNone/>
              <a:defRPr sz="2400" kern="1200" baseline="0">
                <a:solidFill>
                  <a:schemeClr val="bg1"/>
                </a:solidFill>
                <a:latin typeface="+mj-lt"/>
                <a:ea typeface="+mj-ea"/>
                <a:cs typeface="+mj-cs"/>
              </a:defRPr>
            </a:lvl1pPr>
          </a:lstStyle>
          <a:p>
            <a:r>
              <a:rPr lang="en-US" sz="3600" dirty="0">
                <a:latin typeface="Calibri" panose="020F0502020204030204" pitchFamily="34" charset="0"/>
                <a:cs typeface="Calibri" panose="020F0502020204030204" pitchFamily="34" charset="0"/>
              </a:rPr>
              <a:t>NICE guidance on transition </a:t>
            </a:r>
          </a:p>
        </p:txBody>
      </p:sp>
    </p:spTree>
    <p:extLst>
      <p:ext uri="{BB962C8B-B14F-4D97-AF65-F5344CB8AC3E}">
        <p14:creationId xmlns:p14="http://schemas.microsoft.com/office/powerpoint/2010/main" val="454534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E29F4-A4A7-9047-8304-FF29F2E86CEB}"/>
              </a:ext>
            </a:extLst>
          </p:cNvPr>
          <p:cNvSpPr>
            <a:spLocks noGrp="1"/>
          </p:cNvSpPr>
          <p:nvPr>
            <p:ph type="title"/>
          </p:nvPr>
        </p:nvSpPr>
        <p:spPr>
          <a:xfrm>
            <a:off x="250826" y="188915"/>
            <a:ext cx="8642350" cy="719805"/>
          </a:xfrm>
        </p:spPr>
        <p:txBody>
          <a:bodyPr/>
          <a:lstStyle/>
          <a:p>
            <a:r>
              <a:rPr lang="en-US" sz="3600" dirty="0">
                <a:latin typeface="Calibri" panose="020F0502020204030204" pitchFamily="34" charset="0"/>
                <a:cs typeface="Calibri" panose="020F0502020204030204" pitchFamily="34" charset="0"/>
              </a:rPr>
              <a:t>NICE Quality Standards for Transition</a:t>
            </a:r>
          </a:p>
        </p:txBody>
      </p:sp>
      <p:sp>
        <p:nvSpPr>
          <p:cNvPr id="4" name="Slide Number Placeholder 3">
            <a:extLst>
              <a:ext uri="{FF2B5EF4-FFF2-40B4-BE49-F238E27FC236}">
                <a16:creationId xmlns:a16="http://schemas.microsoft.com/office/drawing/2014/main" id="{EA3CF6DE-34F8-9A49-91E1-41EBD1AA84D5}"/>
              </a:ext>
            </a:extLst>
          </p:cNvPr>
          <p:cNvSpPr>
            <a:spLocks noGrp="1"/>
          </p:cNvSpPr>
          <p:nvPr>
            <p:ph type="sldNum" sz="quarter" idx="14"/>
          </p:nvPr>
        </p:nvSpPr>
        <p:spPr/>
        <p:txBody>
          <a:bodyPr/>
          <a:lstStyle/>
          <a:p>
            <a:fld id="{8FC524A1-7B6A-464D-B8BC-8FE2E057339E}" type="slidenum">
              <a:rPr lang="en-GB" smtClean="0"/>
              <a:pPr/>
              <a:t>12</a:t>
            </a:fld>
            <a:endParaRPr lang="en-GB" dirty="0"/>
          </a:p>
        </p:txBody>
      </p:sp>
      <p:sp>
        <p:nvSpPr>
          <p:cNvPr id="5" name="Content Placeholder 4">
            <a:extLst>
              <a:ext uri="{FF2B5EF4-FFF2-40B4-BE49-F238E27FC236}">
                <a16:creationId xmlns:a16="http://schemas.microsoft.com/office/drawing/2014/main" id="{D543B7D0-F7AA-E54D-A410-73DC5625EF05}"/>
              </a:ext>
            </a:extLst>
          </p:cNvPr>
          <p:cNvSpPr>
            <a:spLocks noGrp="1"/>
          </p:cNvSpPr>
          <p:nvPr>
            <p:ph sz="quarter" idx="15"/>
          </p:nvPr>
        </p:nvSpPr>
        <p:spPr>
          <a:xfrm>
            <a:off x="683568" y="1342803"/>
            <a:ext cx="4392488" cy="4750494"/>
          </a:xfrm>
        </p:spPr>
        <p:txBody>
          <a:bodyPr>
            <a:normAutofit/>
          </a:bodyPr>
          <a:lstStyle/>
          <a:p>
            <a:r>
              <a:rPr lang="en-US" sz="2400" dirty="0"/>
              <a:t>Five Quality Standards: </a:t>
            </a:r>
          </a:p>
          <a:p>
            <a:pPr marL="342900" indent="-342900">
              <a:buFont typeface="Arial" panose="020B0604020202020204" pitchFamily="34" charset="0"/>
              <a:buChar char="•"/>
            </a:pPr>
            <a:r>
              <a:rPr lang="en-US" sz="2400" dirty="0"/>
              <a:t>Planning Transition </a:t>
            </a:r>
          </a:p>
          <a:p>
            <a:pPr marL="628650" lvl="1" indent="-342900"/>
            <a:r>
              <a:rPr lang="en-US" sz="2400" dirty="0"/>
              <a:t>13-14yrs old onwards</a:t>
            </a:r>
          </a:p>
          <a:p>
            <a:pPr marL="342900" indent="-342900">
              <a:buFont typeface="Arial" panose="020B0604020202020204" pitchFamily="34" charset="0"/>
              <a:buChar char="•"/>
            </a:pPr>
            <a:r>
              <a:rPr lang="en-US" sz="2400" dirty="0"/>
              <a:t>Annual meeting </a:t>
            </a:r>
          </a:p>
          <a:p>
            <a:pPr marL="342900" indent="-342900">
              <a:buFont typeface="Arial" panose="020B0604020202020204" pitchFamily="34" charset="0"/>
              <a:buChar char="•"/>
            </a:pPr>
            <a:r>
              <a:rPr lang="en-US" sz="2400" dirty="0"/>
              <a:t>Named worker </a:t>
            </a:r>
          </a:p>
          <a:p>
            <a:pPr marL="342900" indent="-342900">
              <a:buFont typeface="Arial" panose="020B0604020202020204" pitchFamily="34" charset="0"/>
              <a:buChar char="•"/>
            </a:pPr>
            <a:r>
              <a:rPr lang="en-US" sz="2400" dirty="0"/>
              <a:t>Introduction to adults’ service </a:t>
            </a:r>
          </a:p>
          <a:p>
            <a:pPr marL="342900" indent="-342900">
              <a:buFont typeface="Arial" panose="020B0604020202020204" pitchFamily="34" charset="0"/>
              <a:buChar char="•"/>
            </a:pPr>
            <a:r>
              <a:rPr lang="en-US" sz="2400" dirty="0"/>
              <a:t>Missed first appointment after transfer to adult service</a:t>
            </a:r>
          </a:p>
          <a:p>
            <a:endParaRPr lang="en-US" dirty="0"/>
          </a:p>
        </p:txBody>
      </p:sp>
      <p:pic>
        <p:nvPicPr>
          <p:cNvPr id="7" name="Content Placeholder 6" descr="A screenshot of a tree&#10;&#10;Description automatically generated">
            <a:extLst>
              <a:ext uri="{FF2B5EF4-FFF2-40B4-BE49-F238E27FC236}">
                <a16:creationId xmlns:a16="http://schemas.microsoft.com/office/drawing/2014/main" id="{C029A0D1-1C8D-B345-84D9-AAA3EC37A66B}"/>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5442992" y="1528210"/>
            <a:ext cx="3449488" cy="3460792"/>
          </a:xfrm>
        </p:spPr>
      </p:pic>
      <p:sp>
        <p:nvSpPr>
          <p:cNvPr id="8" name="TextBox 7">
            <a:extLst>
              <a:ext uri="{FF2B5EF4-FFF2-40B4-BE49-F238E27FC236}">
                <a16:creationId xmlns:a16="http://schemas.microsoft.com/office/drawing/2014/main" id="{0E7D6C0B-2715-524D-8BD2-D3B05200EA01}"/>
              </a:ext>
            </a:extLst>
          </p:cNvPr>
          <p:cNvSpPr txBox="1"/>
          <p:nvPr/>
        </p:nvSpPr>
        <p:spPr>
          <a:xfrm>
            <a:off x="6667500" y="6398696"/>
            <a:ext cx="20890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NICE QS 140 Dec 2016 </a:t>
            </a:r>
          </a:p>
        </p:txBody>
      </p:sp>
    </p:spTree>
    <p:extLst>
      <p:ext uri="{BB962C8B-B14F-4D97-AF65-F5344CB8AC3E}">
        <p14:creationId xmlns:p14="http://schemas.microsoft.com/office/powerpoint/2010/main" val="98419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B7901-EE1A-7544-802D-CE616AD03807}"/>
              </a:ext>
            </a:extLst>
          </p:cNvPr>
          <p:cNvSpPr>
            <a:spLocks noGrp="1"/>
          </p:cNvSpPr>
          <p:nvPr>
            <p:ph sz="half" idx="1"/>
          </p:nvPr>
        </p:nvSpPr>
        <p:spPr>
          <a:xfrm>
            <a:off x="251520" y="428920"/>
            <a:ext cx="6602206" cy="5932801"/>
          </a:xfrm>
        </p:spPr>
        <p:txBody>
          <a:bodyPr>
            <a:normAutofit fontScale="92500" lnSpcReduction="20000"/>
          </a:bodyPr>
          <a:lstStyle/>
          <a:p>
            <a:r>
              <a:rPr lang="en-US" dirty="0"/>
              <a:t>Proactive Care </a:t>
            </a:r>
          </a:p>
          <a:p>
            <a:pPr lvl="1"/>
            <a:r>
              <a:rPr lang="en-US" dirty="0"/>
              <a:t>Named professional</a:t>
            </a:r>
          </a:p>
          <a:p>
            <a:pPr lvl="1"/>
            <a:r>
              <a:rPr lang="en-US" dirty="0"/>
              <a:t>Support to manage themselves </a:t>
            </a:r>
          </a:p>
          <a:p>
            <a:pPr lvl="1"/>
            <a:r>
              <a:rPr lang="en-US" dirty="0"/>
              <a:t>Smoke-free environments</a:t>
            </a:r>
          </a:p>
          <a:p>
            <a:pPr lvl="1"/>
            <a:r>
              <a:rPr lang="en-US" dirty="0"/>
              <a:t>Exercise opportunities </a:t>
            </a:r>
          </a:p>
          <a:p>
            <a:r>
              <a:rPr lang="en-US" dirty="0"/>
              <a:t>Accessible Care </a:t>
            </a:r>
          </a:p>
          <a:p>
            <a:pPr lvl="1"/>
            <a:r>
              <a:rPr lang="en-US" dirty="0"/>
              <a:t>Timely diagnosis </a:t>
            </a:r>
          </a:p>
          <a:p>
            <a:pPr lvl="1"/>
            <a:r>
              <a:rPr lang="en-US" dirty="0"/>
              <a:t>Prompt access to their inhaler</a:t>
            </a:r>
          </a:p>
          <a:p>
            <a:pPr lvl="1"/>
            <a:r>
              <a:rPr lang="en-US" dirty="0"/>
              <a:t>Immediate medical care, advice                            and medicines </a:t>
            </a:r>
          </a:p>
          <a:p>
            <a:pPr lvl="1"/>
            <a:r>
              <a:rPr lang="en-US" dirty="0"/>
              <a:t>High-quality, evidence based care</a:t>
            </a:r>
          </a:p>
          <a:p>
            <a:r>
              <a:rPr lang="en-US" dirty="0"/>
              <a:t>Co-ordinated Care </a:t>
            </a:r>
          </a:p>
          <a:p>
            <a:pPr lvl="1"/>
            <a:r>
              <a:rPr lang="en-US" dirty="0"/>
              <a:t>Asthma management plan </a:t>
            </a:r>
          </a:p>
          <a:p>
            <a:pPr lvl="1"/>
            <a:r>
              <a:rPr lang="en-US" dirty="0"/>
              <a:t>Regular structured reviews</a:t>
            </a:r>
          </a:p>
          <a:p>
            <a:pPr lvl="1"/>
            <a:r>
              <a:rPr lang="en-US" dirty="0"/>
              <a:t>Commissioned care package </a:t>
            </a:r>
          </a:p>
          <a:p>
            <a:pPr lvl="1"/>
            <a:r>
              <a:rPr lang="en-US" dirty="0"/>
              <a:t>Real time information sharing </a:t>
            </a:r>
          </a:p>
        </p:txBody>
      </p:sp>
      <p:pic>
        <p:nvPicPr>
          <p:cNvPr id="6" name="Content Placeholder 5">
            <a:extLst>
              <a:ext uri="{FF2B5EF4-FFF2-40B4-BE49-F238E27FC236}">
                <a16:creationId xmlns:a16="http://schemas.microsoft.com/office/drawing/2014/main" id="{45BECB15-B989-6B44-B772-D60C2152CF3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3684" y="692696"/>
            <a:ext cx="3493176" cy="4295471"/>
          </a:xfrm>
        </p:spPr>
      </p:pic>
      <p:sp>
        <p:nvSpPr>
          <p:cNvPr id="7" name="TextBox 6">
            <a:extLst>
              <a:ext uri="{FF2B5EF4-FFF2-40B4-BE49-F238E27FC236}">
                <a16:creationId xmlns:a16="http://schemas.microsoft.com/office/drawing/2014/main" id="{08C8BB00-D7F5-024F-8858-9DC81368B4D7}"/>
              </a:ext>
            </a:extLst>
          </p:cNvPr>
          <p:cNvSpPr txBox="1"/>
          <p:nvPr/>
        </p:nvSpPr>
        <p:spPr>
          <a:xfrm>
            <a:off x="2300383" y="6519446"/>
            <a:ext cx="68895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Healthy London Partnership’s Children and Young People Programme  Aug 2020</a:t>
            </a:r>
          </a:p>
        </p:txBody>
      </p:sp>
      <p:sp>
        <p:nvSpPr>
          <p:cNvPr id="2" name="TextBox 1"/>
          <p:cNvSpPr txBox="1"/>
          <p:nvPr/>
        </p:nvSpPr>
        <p:spPr>
          <a:xfrm>
            <a:off x="-180528" y="5816517"/>
            <a:ext cx="8208912" cy="707886"/>
          </a:xfrm>
          <a:prstGeom prst="rect">
            <a:avLst/>
          </a:prstGeom>
          <a:noFill/>
        </p:spPr>
        <p:txBody>
          <a:bodyPr wrap="square" rtlCol="0">
            <a:spAutoFit/>
          </a:bodyPr>
          <a:lstStyle/>
          <a:p>
            <a:pPr marL="1257300" marR="0" lvl="2" indent="-342900" algn="l" defTabSz="914400" rtl="0" eaLnBrk="1" fontAlgn="auto" latinLnBrk="0" hangingPunct="1">
              <a:lnSpc>
                <a:spcPct val="100000"/>
              </a:lnSpc>
              <a:spcBef>
                <a:spcPts val="0"/>
              </a:spcBef>
              <a:spcAft>
                <a:spcPts val="0"/>
              </a:spcAft>
              <a:buClrTx/>
              <a:buSzTx/>
              <a:buFontTx/>
              <a:buChar char="-"/>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Structured, </a:t>
            </a:r>
            <a:r>
              <a:rPr kumimoji="0" lang="en-US" sz="2000" b="1" i="0" u="none" strike="noStrike" kern="1200" cap="none" spc="0" normalizeH="0" baseline="0" noProof="0" dirty="0" err="1">
                <a:ln>
                  <a:noFill/>
                </a:ln>
                <a:solidFill>
                  <a:srgbClr val="FF0000"/>
                </a:solidFill>
                <a:effectLst/>
                <a:uLnTx/>
                <a:uFillTx/>
                <a:latin typeface="Calibri"/>
                <a:ea typeface="+mn-ea"/>
                <a:cs typeface="+mn-cs"/>
              </a:rPr>
              <a:t>formalised</a:t>
            </a:r>
            <a:r>
              <a:rPr kumimoji="0" lang="en-US" sz="2000" b="1" i="0" u="none" strike="noStrike" kern="1200" cap="none" spc="0" normalizeH="0" baseline="0" noProof="0" dirty="0">
                <a:ln>
                  <a:noFill/>
                </a:ln>
                <a:solidFill>
                  <a:srgbClr val="FF0000"/>
                </a:solidFill>
                <a:effectLst/>
                <a:uLnTx/>
                <a:uFillTx/>
                <a:latin typeface="Calibri"/>
                <a:ea typeface="+mn-ea"/>
                <a:cs typeface="+mn-cs"/>
              </a:rPr>
              <a:t> transition process from child to adult  care</a:t>
            </a:r>
            <a:r>
              <a:rPr kumimoji="0" lang="en-US" sz="2000" b="1" i="0" u="none" strike="noStrike" kern="1200" cap="none" spc="0" normalizeH="0" noProof="0" dirty="0">
                <a:ln>
                  <a:noFill/>
                </a:ln>
                <a:solidFill>
                  <a:srgbClr val="FF0000"/>
                </a:solidFill>
                <a:effectLst/>
                <a:uLnTx/>
                <a:uFillTx/>
                <a:latin typeface="Calibri"/>
                <a:ea typeface="+mn-ea"/>
                <a:cs typeface="+mn-cs"/>
              </a:rPr>
              <a:t> </a:t>
            </a:r>
            <a:r>
              <a:rPr kumimoji="0" lang="en-US" sz="2000" b="1" i="0" u="none" strike="noStrike" kern="1200" cap="none" spc="0" normalizeH="0" baseline="0" noProof="0" dirty="0">
                <a:ln>
                  <a:noFill/>
                </a:ln>
                <a:solidFill>
                  <a:srgbClr val="FF0000"/>
                </a:solidFill>
                <a:effectLst/>
                <a:uLnTx/>
                <a:uFillTx/>
                <a:latin typeface="Calibri"/>
                <a:ea typeface="+mn-ea"/>
                <a:cs typeface="+mn-cs"/>
              </a:rPr>
              <a:t> to ensure children do not fall between the gaps </a:t>
            </a:r>
          </a:p>
        </p:txBody>
      </p:sp>
    </p:spTree>
    <p:extLst>
      <p:ext uri="{BB962C8B-B14F-4D97-AF65-F5344CB8AC3E}">
        <p14:creationId xmlns:p14="http://schemas.microsoft.com/office/powerpoint/2010/main" val="339443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E3ED03B-005A-5746-B5D1-7B0CFDA4F028}"/>
              </a:ext>
            </a:extLst>
          </p:cNvPr>
          <p:cNvSpPr/>
          <p:nvPr/>
        </p:nvSpPr>
        <p:spPr>
          <a:xfrm>
            <a:off x="4572000" y="6519446"/>
            <a:ext cx="563431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Katsaounou et al 2018 ERJ Open Res; 4:0076-2018 </a:t>
            </a:r>
          </a:p>
        </p:txBody>
      </p:sp>
      <p:pic>
        <p:nvPicPr>
          <p:cNvPr id="8" name="Picture 7">
            <a:extLst>
              <a:ext uri="{FF2B5EF4-FFF2-40B4-BE49-F238E27FC236}">
                <a16:creationId xmlns:a16="http://schemas.microsoft.com/office/drawing/2014/main" id="{BF91F081-81E3-6449-B196-473DE0AD3206}"/>
              </a:ext>
            </a:extLst>
          </p:cNvPr>
          <p:cNvPicPr>
            <a:picLocks noChangeAspect="1"/>
          </p:cNvPicPr>
          <p:nvPr/>
        </p:nvPicPr>
        <p:blipFill>
          <a:blip r:embed="rId2"/>
          <a:stretch>
            <a:fillRect/>
          </a:stretch>
        </p:blipFill>
        <p:spPr>
          <a:xfrm>
            <a:off x="1694330" y="299952"/>
            <a:ext cx="5947132" cy="6111758"/>
          </a:xfrm>
          <a:prstGeom prst="rect">
            <a:avLst/>
          </a:prstGeom>
        </p:spPr>
      </p:pic>
    </p:spTree>
    <p:extLst>
      <p:ext uri="{BB962C8B-B14F-4D97-AF65-F5344CB8AC3E}">
        <p14:creationId xmlns:p14="http://schemas.microsoft.com/office/powerpoint/2010/main" val="119159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8A767-A49F-E843-9F20-395A25C00F5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CE76223-1109-A740-AA0D-66322EE4F87A}"/>
              </a:ext>
            </a:extLst>
          </p:cNvPr>
          <p:cNvPicPr>
            <a:picLocks noGrp="1" noChangeAspect="1"/>
          </p:cNvPicPr>
          <p:nvPr>
            <p:ph idx="1"/>
          </p:nvPr>
        </p:nvPicPr>
        <p:blipFill>
          <a:blip r:embed="rId2"/>
          <a:stretch>
            <a:fillRect/>
          </a:stretch>
        </p:blipFill>
        <p:spPr>
          <a:xfrm>
            <a:off x="252132" y="365129"/>
            <a:ext cx="8636374" cy="5632259"/>
          </a:xfrm>
          <a:solidFill>
            <a:schemeClr val="accent2"/>
          </a:solidFill>
        </p:spPr>
      </p:pic>
      <p:sp>
        <p:nvSpPr>
          <p:cNvPr id="6" name="TextBox 5">
            <a:extLst>
              <a:ext uri="{FF2B5EF4-FFF2-40B4-BE49-F238E27FC236}">
                <a16:creationId xmlns:a16="http://schemas.microsoft.com/office/drawing/2014/main" id="{B41CEB7B-F42B-5D43-B5E7-54BA80B558FC}"/>
              </a:ext>
            </a:extLst>
          </p:cNvPr>
          <p:cNvSpPr txBox="1"/>
          <p:nvPr/>
        </p:nvSpPr>
        <p:spPr>
          <a:xfrm>
            <a:off x="4074251" y="6252883"/>
            <a:ext cx="440819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Katsaounou et al 2018 ERJ Open Res; 4:0076-2018 </a:t>
            </a:r>
          </a:p>
        </p:txBody>
      </p:sp>
      <p:sp>
        <p:nvSpPr>
          <p:cNvPr id="7" name="Frame 6">
            <a:extLst>
              <a:ext uri="{FF2B5EF4-FFF2-40B4-BE49-F238E27FC236}">
                <a16:creationId xmlns:a16="http://schemas.microsoft.com/office/drawing/2014/main" id="{9C502D40-64BA-CF45-8245-93E977C13412}"/>
              </a:ext>
            </a:extLst>
          </p:cNvPr>
          <p:cNvSpPr/>
          <p:nvPr/>
        </p:nvSpPr>
        <p:spPr>
          <a:xfrm rot="5400000">
            <a:off x="5472100" y="1988840"/>
            <a:ext cx="1548172" cy="75608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36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6E76-9A0D-7146-BDA6-EE9FAE74114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EDB8750-A814-8741-A65A-1723B537A385}"/>
              </a:ext>
            </a:extLst>
          </p:cNvPr>
          <p:cNvPicPr>
            <a:picLocks noGrp="1" noChangeAspect="1"/>
          </p:cNvPicPr>
          <p:nvPr>
            <p:ph idx="1"/>
          </p:nvPr>
        </p:nvPicPr>
        <p:blipFill>
          <a:blip r:embed="rId2"/>
          <a:stretch>
            <a:fillRect/>
          </a:stretch>
        </p:blipFill>
        <p:spPr>
          <a:xfrm>
            <a:off x="642133" y="243613"/>
            <a:ext cx="7859734" cy="5826479"/>
          </a:xfrm>
        </p:spPr>
      </p:pic>
      <p:sp>
        <p:nvSpPr>
          <p:cNvPr id="6" name="TextBox 5">
            <a:extLst>
              <a:ext uri="{FF2B5EF4-FFF2-40B4-BE49-F238E27FC236}">
                <a16:creationId xmlns:a16="http://schemas.microsoft.com/office/drawing/2014/main" id="{C31B7035-5FC4-FF41-9FF9-EF79C9C4E02A}"/>
              </a:ext>
            </a:extLst>
          </p:cNvPr>
          <p:cNvSpPr txBox="1"/>
          <p:nvPr/>
        </p:nvSpPr>
        <p:spPr>
          <a:xfrm>
            <a:off x="4261009" y="6275833"/>
            <a:ext cx="440819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Katsaounou et al 2018 ERJ Open Res; 4:0076-2018 </a:t>
            </a:r>
          </a:p>
        </p:txBody>
      </p:sp>
      <p:sp>
        <p:nvSpPr>
          <p:cNvPr id="8" name="Frame 7">
            <a:extLst>
              <a:ext uri="{FF2B5EF4-FFF2-40B4-BE49-F238E27FC236}">
                <a16:creationId xmlns:a16="http://schemas.microsoft.com/office/drawing/2014/main" id="{CBA69879-EF4F-BF43-B494-D6AA00FE656D}"/>
              </a:ext>
            </a:extLst>
          </p:cNvPr>
          <p:cNvSpPr/>
          <p:nvPr/>
        </p:nvSpPr>
        <p:spPr>
          <a:xfrm>
            <a:off x="1043607" y="1437253"/>
            <a:ext cx="7458259" cy="75608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ame 8">
            <a:extLst>
              <a:ext uri="{FF2B5EF4-FFF2-40B4-BE49-F238E27FC236}">
                <a16:creationId xmlns:a16="http://schemas.microsoft.com/office/drawing/2014/main" id="{43AF3854-D5FA-CF44-8CEF-24250A0752DC}"/>
              </a:ext>
            </a:extLst>
          </p:cNvPr>
          <p:cNvSpPr/>
          <p:nvPr/>
        </p:nvSpPr>
        <p:spPr>
          <a:xfrm>
            <a:off x="1017339" y="3939742"/>
            <a:ext cx="7458259" cy="756084"/>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195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8D15-3F69-1144-9C79-61C1AB2CD69B}"/>
              </a:ext>
            </a:extLst>
          </p:cNvPr>
          <p:cNvSpPr>
            <a:spLocks noGrp="1"/>
          </p:cNvSpPr>
          <p:nvPr>
            <p:ph type="title"/>
          </p:nvPr>
        </p:nvSpPr>
        <p:spPr>
          <a:xfrm>
            <a:off x="250826" y="188915"/>
            <a:ext cx="8642350" cy="708022"/>
          </a:xfrm>
        </p:spPr>
        <p:txBody>
          <a:bodyPr/>
          <a:lstStyle/>
          <a:p>
            <a:pPr algn="l"/>
            <a:r>
              <a:rPr lang="en-US" sz="4000" dirty="0">
                <a:latin typeface="Calibri" panose="020F0502020204030204" pitchFamily="34" charset="0"/>
                <a:cs typeface="Calibri" panose="020F0502020204030204" pitchFamily="34" charset="0"/>
              </a:rPr>
              <a:t>  Meet some typical patients  </a:t>
            </a:r>
          </a:p>
        </p:txBody>
      </p:sp>
      <p:sp>
        <p:nvSpPr>
          <p:cNvPr id="4" name="Slide Number Placeholder 3">
            <a:extLst>
              <a:ext uri="{FF2B5EF4-FFF2-40B4-BE49-F238E27FC236}">
                <a16:creationId xmlns:a16="http://schemas.microsoft.com/office/drawing/2014/main" id="{D2417D34-DB16-6D4D-9CE7-BAC29A6D1100}"/>
              </a:ext>
            </a:extLst>
          </p:cNvPr>
          <p:cNvSpPr>
            <a:spLocks noGrp="1"/>
          </p:cNvSpPr>
          <p:nvPr>
            <p:ph type="sldNum" sz="quarter" idx="14"/>
          </p:nvPr>
        </p:nvSpPr>
        <p:spPr/>
        <p:txBody>
          <a:bodyPr/>
          <a:lstStyle/>
          <a:p>
            <a:fld id="{8FC524A1-7B6A-464D-B8BC-8FE2E057339E}" type="slidenum">
              <a:rPr lang="en-GB" smtClean="0"/>
              <a:pPr/>
              <a:t>17</a:t>
            </a:fld>
            <a:endParaRPr lang="en-GB" dirty="0"/>
          </a:p>
        </p:txBody>
      </p:sp>
      <p:sp>
        <p:nvSpPr>
          <p:cNvPr id="9" name="Content Placeholder 4">
            <a:extLst>
              <a:ext uri="{FF2B5EF4-FFF2-40B4-BE49-F238E27FC236}">
                <a16:creationId xmlns:a16="http://schemas.microsoft.com/office/drawing/2014/main" id="{BF512A38-FDB3-B743-86F7-1129692226DD}"/>
              </a:ext>
            </a:extLst>
          </p:cNvPr>
          <p:cNvSpPr txBox="1">
            <a:spLocks/>
          </p:cNvSpPr>
          <p:nvPr/>
        </p:nvSpPr>
        <p:spPr>
          <a:xfrm>
            <a:off x="168074" y="1692328"/>
            <a:ext cx="2699100" cy="3095674"/>
          </a:xfrm>
          <a:prstGeom prst="rect">
            <a:avLst/>
          </a:prstGeom>
          <a:solidFill>
            <a:schemeClr val="tx2">
              <a:lumMod val="40000"/>
              <a:lumOff val="60000"/>
            </a:schemeClr>
          </a:solidFill>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spcAft>
                <a:spcPts val="0"/>
              </a:spcAft>
            </a:pPr>
            <a:r>
              <a:rPr lang="en-US" sz="2400" dirty="0">
                <a:solidFill>
                  <a:schemeClr val="tx1"/>
                </a:solidFill>
              </a:rPr>
              <a:t>David </a:t>
            </a:r>
          </a:p>
          <a:p>
            <a:pPr>
              <a:spcBef>
                <a:spcPts val="0"/>
              </a:spcBef>
              <a:spcAft>
                <a:spcPts val="0"/>
              </a:spcAft>
            </a:pPr>
            <a:r>
              <a:rPr lang="en-US" sz="2400" dirty="0">
                <a:solidFill>
                  <a:schemeClr val="tx1"/>
                </a:solidFill>
              </a:rPr>
              <a:t>   16 years old</a:t>
            </a:r>
          </a:p>
          <a:p>
            <a:pPr>
              <a:spcBef>
                <a:spcPts val="0"/>
              </a:spcBef>
              <a:spcAft>
                <a:spcPts val="0"/>
              </a:spcAft>
            </a:pPr>
            <a:r>
              <a:rPr lang="en-US" sz="2400" dirty="0">
                <a:solidFill>
                  <a:schemeClr val="tx1"/>
                </a:solidFill>
              </a:rPr>
              <a:t>   Atopic asthma    </a:t>
            </a:r>
          </a:p>
          <a:p>
            <a:pPr>
              <a:spcBef>
                <a:spcPts val="0"/>
              </a:spcBef>
              <a:spcAft>
                <a:spcPts val="0"/>
              </a:spcAft>
            </a:pPr>
            <a:r>
              <a:rPr lang="en-US" sz="2400" dirty="0">
                <a:solidFill>
                  <a:schemeClr val="tx1"/>
                </a:solidFill>
              </a:rPr>
              <a:t>   Numerous</a:t>
            </a:r>
          </a:p>
          <a:p>
            <a:pPr>
              <a:spcBef>
                <a:spcPts val="0"/>
              </a:spcBef>
              <a:spcAft>
                <a:spcPts val="0"/>
              </a:spcAft>
            </a:pPr>
            <a:r>
              <a:rPr lang="en-US" sz="2400" dirty="0">
                <a:solidFill>
                  <a:schemeClr val="tx1"/>
                </a:solidFill>
              </a:rPr>
              <a:t>   admissions </a:t>
            </a:r>
          </a:p>
          <a:p>
            <a:pPr>
              <a:spcBef>
                <a:spcPts val="0"/>
              </a:spcBef>
              <a:spcAft>
                <a:spcPts val="0"/>
              </a:spcAft>
            </a:pPr>
            <a:r>
              <a:rPr lang="en-US" sz="2400" dirty="0">
                <a:solidFill>
                  <a:schemeClr val="tx1"/>
                </a:solidFill>
              </a:rPr>
              <a:t>   Never intubated </a:t>
            </a:r>
          </a:p>
          <a:p>
            <a:endParaRPr lang="en-US" dirty="0"/>
          </a:p>
        </p:txBody>
      </p:sp>
      <p:sp>
        <p:nvSpPr>
          <p:cNvPr id="10" name="Content Placeholder 4">
            <a:extLst>
              <a:ext uri="{FF2B5EF4-FFF2-40B4-BE49-F238E27FC236}">
                <a16:creationId xmlns:a16="http://schemas.microsoft.com/office/drawing/2014/main" id="{A7C16374-3500-474E-95CE-49AB8997CBCF}"/>
              </a:ext>
            </a:extLst>
          </p:cNvPr>
          <p:cNvSpPr txBox="1">
            <a:spLocks/>
          </p:cNvSpPr>
          <p:nvPr/>
        </p:nvSpPr>
        <p:spPr>
          <a:xfrm>
            <a:off x="3203849" y="1692329"/>
            <a:ext cx="2736304" cy="3095674"/>
          </a:xfrm>
          <a:prstGeom prst="rect">
            <a:avLst/>
          </a:prstGeom>
          <a:solidFill>
            <a:schemeClr val="accent6">
              <a:lumMod val="60000"/>
              <a:lumOff val="4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t>Grace </a:t>
            </a:r>
          </a:p>
          <a:p>
            <a:pPr marL="0" indent="0">
              <a:spcBef>
                <a:spcPts val="0"/>
              </a:spcBef>
              <a:buNone/>
            </a:pPr>
            <a:r>
              <a:rPr lang="en-US" sz="2400" dirty="0"/>
              <a:t>17 years old</a:t>
            </a:r>
          </a:p>
          <a:p>
            <a:pPr marL="0" indent="0">
              <a:spcBef>
                <a:spcPts val="0"/>
              </a:spcBef>
              <a:buNone/>
            </a:pPr>
            <a:r>
              <a:rPr lang="en-US" sz="2400" dirty="0"/>
              <a:t>Premature -28/40</a:t>
            </a:r>
          </a:p>
          <a:p>
            <a:pPr marL="0" indent="0">
              <a:spcBef>
                <a:spcPts val="0"/>
              </a:spcBef>
              <a:buNone/>
            </a:pPr>
            <a:r>
              <a:rPr lang="en-US" sz="2400" dirty="0"/>
              <a:t>Atopic asthma </a:t>
            </a:r>
          </a:p>
          <a:p>
            <a:pPr marL="0" indent="0">
              <a:spcBef>
                <a:spcPts val="0"/>
              </a:spcBef>
              <a:buNone/>
            </a:pPr>
            <a:r>
              <a:rPr lang="en-US" sz="2400" dirty="0"/>
              <a:t>Multiple food allergies</a:t>
            </a:r>
          </a:p>
          <a:p>
            <a:pPr marL="0" indent="0">
              <a:spcBef>
                <a:spcPts val="0"/>
              </a:spcBef>
              <a:buNone/>
            </a:pPr>
            <a:r>
              <a:rPr lang="en-US" sz="2400" dirty="0"/>
              <a:t>Anaphylaxis in past  </a:t>
            </a:r>
          </a:p>
          <a:p>
            <a:endParaRPr lang="en-US" sz="2400" dirty="0"/>
          </a:p>
          <a:p>
            <a:endParaRPr lang="en-US" dirty="0"/>
          </a:p>
        </p:txBody>
      </p:sp>
      <p:sp>
        <p:nvSpPr>
          <p:cNvPr id="11" name="Content Placeholder 4">
            <a:extLst>
              <a:ext uri="{FF2B5EF4-FFF2-40B4-BE49-F238E27FC236}">
                <a16:creationId xmlns:a16="http://schemas.microsoft.com/office/drawing/2014/main" id="{AB4A9057-3FA1-C644-B4D1-249E111671C6}"/>
              </a:ext>
            </a:extLst>
          </p:cNvPr>
          <p:cNvSpPr txBox="1">
            <a:spLocks/>
          </p:cNvSpPr>
          <p:nvPr/>
        </p:nvSpPr>
        <p:spPr>
          <a:xfrm>
            <a:off x="6239622" y="1692330"/>
            <a:ext cx="2736304" cy="3095672"/>
          </a:xfrm>
          <a:prstGeom prst="rect">
            <a:avLst/>
          </a:prstGeom>
          <a:solidFill>
            <a:srgbClr val="92D050"/>
          </a:solidFill>
          <a:ln>
            <a:noFill/>
          </a:ln>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400" dirty="0">
                <a:solidFill>
                  <a:schemeClr val="tx1"/>
                </a:solidFill>
              </a:rPr>
              <a:t>Micha</a:t>
            </a:r>
          </a:p>
          <a:p>
            <a:pPr>
              <a:spcBef>
                <a:spcPts val="0"/>
              </a:spcBef>
              <a:spcAft>
                <a:spcPts val="0"/>
              </a:spcAft>
            </a:pPr>
            <a:r>
              <a:rPr lang="en-US" sz="2400" dirty="0">
                <a:solidFill>
                  <a:schemeClr val="tx1"/>
                </a:solidFill>
              </a:rPr>
              <a:t> 17 ½  years old</a:t>
            </a:r>
          </a:p>
          <a:p>
            <a:pPr>
              <a:spcBef>
                <a:spcPts val="0"/>
              </a:spcBef>
              <a:spcAft>
                <a:spcPts val="0"/>
              </a:spcAft>
            </a:pPr>
            <a:r>
              <a:rPr lang="en-US" sz="2400" dirty="0">
                <a:solidFill>
                  <a:schemeClr val="tx1"/>
                </a:solidFill>
              </a:rPr>
              <a:t> Atopic asthma</a:t>
            </a:r>
          </a:p>
          <a:p>
            <a:pPr>
              <a:spcBef>
                <a:spcPts val="0"/>
              </a:spcBef>
              <a:spcAft>
                <a:spcPts val="0"/>
              </a:spcAft>
            </a:pPr>
            <a:r>
              <a:rPr lang="en-US" sz="2400" dirty="0">
                <a:solidFill>
                  <a:schemeClr val="tx1"/>
                </a:solidFill>
              </a:rPr>
              <a:t> Numerous</a:t>
            </a:r>
          </a:p>
          <a:p>
            <a:pPr>
              <a:spcBef>
                <a:spcPts val="0"/>
              </a:spcBef>
              <a:spcAft>
                <a:spcPts val="0"/>
              </a:spcAft>
            </a:pPr>
            <a:r>
              <a:rPr lang="en-US" sz="2400" dirty="0">
                <a:solidFill>
                  <a:schemeClr val="tx1"/>
                </a:solidFill>
              </a:rPr>
              <a:t> admissions</a:t>
            </a:r>
          </a:p>
          <a:p>
            <a:pPr>
              <a:spcBef>
                <a:spcPts val="0"/>
              </a:spcBef>
              <a:spcAft>
                <a:spcPts val="0"/>
              </a:spcAft>
            </a:pPr>
            <a:r>
              <a:rPr lang="en-US" sz="2400" dirty="0">
                <a:solidFill>
                  <a:schemeClr val="tx1"/>
                </a:solidFill>
              </a:rPr>
              <a:t> Intubated x 2 in last   </a:t>
            </a:r>
          </a:p>
          <a:p>
            <a:pPr>
              <a:spcBef>
                <a:spcPts val="0"/>
              </a:spcBef>
              <a:spcAft>
                <a:spcPts val="0"/>
              </a:spcAft>
            </a:pPr>
            <a:r>
              <a:rPr lang="en-US" sz="2400" dirty="0">
                <a:solidFill>
                  <a:schemeClr val="tx1"/>
                </a:solidFill>
              </a:rPr>
              <a:t> year </a:t>
            </a:r>
          </a:p>
          <a:p>
            <a:pPr marL="0" lvl="1" indent="0">
              <a:buNone/>
            </a:pPr>
            <a:endParaRPr lang="en-US" sz="2400" dirty="0"/>
          </a:p>
          <a:p>
            <a:endParaRPr lang="en-US" dirty="0"/>
          </a:p>
        </p:txBody>
      </p:sp>
    </p:spTree>
    <p:extLst>
      <p:ext uri="{BB962C8B-B14F-4D97-AF65-F5344CB8AC3E}">
        <p14:creationId xmlns:p14="http://schemas.microsoft.com/office/powerpoint/2010/main" val="1661369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F89F-C1DD-7E49-A3D8-9323F0624067}"/>
              </a:ext>
            </a:extLst>
          </p:cNvPr>
          <p:cNvSpPr>
            <a:spLocks noGrp="1"/>
          </p:cNvSpPr>
          <p:nvPr>
            <p:ph type="title"/>
          </p:nvPr>
        </p:nvSpPr>
        <p:spPr>
          <a:xfrm>
            <a:off x="250826" y="188915"/>
            <a:ext cx="8642350" cy="719805"/>
          </a:xfrm>
        </p:spPr>
        <p:txBody>
          <a:bodyPr>
            <a:noAutofit/>
          </a:bodyPr>
          <a:lstStyle/>
          <a:p>
            <a:pPr algn="l"/>
            <a:r>
              <a:rPr lang="en-US" sz="4000"/>
              <a:t>In Preparation……. </a:t>
            </a:r>
            <a:endParaRPr lang="en-US" sz="4000" dirty="0"/>
          </a:p>
        </p:txBody>
      </p:sp>
      <p:sp>
        <p:nvSpPr>
          <p:cNvPr id="4" name="Content Placeholder 3">
            <a:extLst>
              <a:ext uri="{FF2B5EF4-FFF2-40B4-BE49-F238E27FC236}">
                <a16:creationId xmlns:a16="http://schemas.microsoft.com/office/drawing/2014/main" id="{0AEAB4E7-EBFF-2F48-ACBE-1A0089E76A3B}"/>
              </a:ext>
            </a:extLst>
          </p:cNvPr>
          <p:cNvSpPr>
            <a:spLocks noGrp="1"/>
          </p:cNvSpPr>
          <p:nvPr>
            <p:ph sz="quarter" idx="15"/>
          </p:nvPr>
        </p:nvSpPr>
        <p:spPr>
          <a:xfrm>
            <a:off x="611560" y="5083444"/>
            <a:ext cx="7920880" cy="1948641"/>
          </a:xfrm>
        </p:spPr>
        <p:txBody>
          <a:bodyPr>
            <a:normAutofit/>
          </a:bodyPr>
          <a:lstStyle/>
          <a:p>
            <a:r>
              <a:rPr lang="en-US" sz="2800" dirty="0"/>
              <a:t>Understanding of asthma, triggers, exacerbations</a:t>
            </a:r>
          </a:p>
          <a:p>
            <a:r>
              <a:rPr lang="en-US" sz="2800" dirty="0"/>
              <a:t>Self management</a:t>
            </a:r>
          </a:p>
          <a:p>
            <a:r>
              <a:rPr lang="en-US" sz="2800" dirty="0"/>
              <a:t>How and when to get help </a:t>
            </a:r>
          </a:p>
          <a:p>
            <a:pPr marL="0" indent="0">
              <a:buNone/>
            </a:pPr>
            <a:endParaRPr lang="en-US" sz="2400" dirty="0"/>
          </a:p>
        </p:txBody>
      </p:sp>
      <p:pic>
        <p:nvPicPr>
          <p:cNvPr id="9" name="Picture 8" descr="A close up of a logo&#10;&#10;Description automatically generated">
            <a:extLst>
              <a:ext uri="{FF2B5EF4-FFF2-40B4-BE49-F238E27FC236}">
                <a16:creationId xmlns:a16="http://schemas.microsoft.com/office/drawing/2014/main" id="{D23D0F37-5456-2346-81A2-982D54B32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912" y="1082805"/>
            <a:ext cx="5754216" cy="3826554"/>
          </a:xfrm>
          <a:prstGeom prst="rect">
            <a:avLst/>
          </a:prstGeom>
        </p:spPr>
      </p:pic>
    </p:spTree>
    <p:extLst>
      <p:ext uri="{BB962C8B-B14F-4D97-AF65-F5344CB8AC3E}">
        <p14:creationId xmlns:p14="http://schemas.microsoft.com/office/powerpoint/2010/main" val="3120180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F744-CBCB-FE40-8145-AAB379992FE6}"/>
              </a:ext>
            </a:extLst>
          </p:cNvPr>
          <p:cNvSpPr>
            <a:spLocks noGrp="1"/>
          </p:cNvSpPr>
          <p:nvPr>
            <p:ph type="title"/>
          </p:nvPr>
        </p:nvSpPr>
        <p:spPr>
          <a:xfrm>
            <a:off x="250826" y="188915"/>
            <a:ext cx="8642350" cy="647797"/>
          </a:xfrm>
        </p:spPr>
        <p:txBody>
          <a:bodyPr>
            <a:noAutofit/>
          </a:bodyPr>
          <a:lstStyle/>
          <a:p>
            <a:pPr algn="l"/>
            <a:r>
              <a:rPr lang="en-GB" sz="4000" dirty="0"/>
              <a:t>Considerations</a:t>
            </a:r>
            <a:endParaRPr lang="en-US" sz="4000" dirty="0"/>
          </a:p>
        </p:txBody>
      </p:sp>
      <p:sp>
        <p:nvSpPr>
          <p:cNvPr id="4" name="Content Placeholder 3">
            <a:extLst>
              <a:ext uri="{FF2B5EF4-FFF2-40B4-BE49-F238E27FC236}">
                <a16:creationId xmlns:a16="http://schemas.microsoft.com/office/drawing/2014/main" id="{4CBFCDD6-8BD8-BE40-A2E9-1E1142319562}"/>
              </a:ext>
            </a:extLst>
          </p:cNvPr>
          <p:cNvSpPr>
            <a:spLocks noGrp="1"/>
          </p:cNvSpPr>
          <p:nvPr>
            <p:ph sz="quarter" idx="15"/>
          </p:nvPr>
        </p:nvSpPr>
        <p:spPr>
          <a:xfrm>
            <a:off x="250826" y="1070342"/>
            <a:ext cx="4249738" cy="5113337"/>
          </a:xfrm>
        </p:spPr>
        <p:txBody>
          <a:bodyPr>
            <a:normAutofit/>
          </a:bodyPr>
          <a:lstStyle/>
          <a:p>
            <a:r>
              <a:rPr lang="en-GB" dirty="0"/>
              <a:t>Risky behaviours</a:t>
            </a:r>
          </a:p>
          <a:p>
            <a:pPr lvl="1"/>
            <a:r>
              <a:rPr lang="en-GB" dirty="0"/>
              <a:t>Smoking </a:t>
            </a:r>
          </a:p>
          <a:p>
            <a:pPr lvl="1"/>
            <a:r>
              <a:rPr lang="en-GB" dirty="0"/>
              <a:t>Drugs </a:t>
            </a:r>
          </a:p>
          <a:p>
            <a:pPr lvl="1"/>
            <a:r>
              <a:rPr lang="en-GB" dirty="0"/>
              <a:t>Alcohol </a:t>
            </a:r>
          </a:p>
          <a:p>
            <a:r>
              <a:rPr lang="en-GB" dirty="0"/>
              <a:t>Responsibilities </a:t>
            </a:r>
          </a:p>
          <a:p>
            <a:pPr lvl="1"/>
            <a:r>
              <a:rPr lang="en-GB" dirty="0"/>
              <a:t>Management plans</a:t>
            </a:r>
          </a:p>
          <a:p>
            <a:pPr lvl="2"/>
            <a:r>
              <a:rPr lang="en-GB" dirty="0"/>
              <a:t>Asthma </a:t>
            </a:r>
          </a:p>
          <a:p>
            <a:pPr lvl="2"/>
            <a:r>
              <a:rPr lang="en-GB" dirty="0"/>
              <a:t>Allergies </a:t>
            </a:r>
          </a:p>
          <a:p>
            <a:pPr lvl="2"/>
            <a:r>
              <a:rPr lang="en-GB" dirty="0"/>
              <a:t>Skin </a:t>
            </a:r>
          </a:p>
          <a:p>
            <a:pPr lvl="1"/>
            <a:r>
              <a:rPr lang="en-GB" dirty="0"/>
              <a:t>Long term conditions </a:t>
            </a:r>
          </a:p>
          <a:p>
            <a:endParaRPr lang="en-US" dirty="0"/>
          </a:p>
        </p:txBody>
      </p:sp>
      <p:sp>
        <p:nvSpPr>
          <p:cNvPr id="5" name="Content Placeholder 4">
            <a:extLst>
              <a:ext uri="{FF2B5EF4-FFF2-40B4-BE49-F238E27FC236}">
                <a16:creationId xmlns:a16="http://schemas.microsoft.com/office/drawing/2014/main" id="{B54D9F88-2523-EF4D-8A5E-DADF84AB8D1D}"/>
              </a:ext>
            </a:extLst>
          </p:cNvPr>
          <p:cNvSpPr>
            <a:spLocks noGrp="1"/>
          </p:cNvSpPr>
          <p:nvPr>
            <p:ph sz="quarter" idx="16"/>
          </p:nvPr>
        </p:nvSpPr>
        <p:spPr>
          <a:xfrm>
            <a:off x="4572001" y="1070342"/>
            <a:ext cx="4320480" cy="5382846"/>
          </a:xfrm>
        </p:spPr>
        <p:txBody>
          <a:bodyPr/>
          <a:lstStyle/>
          <a:p>
            <a:r>
              <a:rPr lang="en-GB" dirty="0"/>
              <a:t>Stresses of life!</a:t>
            </a:r>
          </a:p>
          <a:p>
            <a:pPr lvl="1"/>
            <a:r>
              <a:rPr lang="en-GB" dirty="0"/>
              <a:t>GCSE/ A levels </a:t>
            </a:r>
          </a:p>
          <a:p>
            <a:pPr lvl="1"/>
            <a:r>
              <a:rPr lang="en-GB" dirty="0"/>
              <a:t>Family dynamics </a:t>
            </a:r>
          </a:p>
          <a:p>
            <a:pPr lvl="1"/>
            <a:r>
              <a:rPr lang="en-GB" dirty="0"/>
              <a:t>Peer pressure </a:t>
            </a:r>
          </a:p>
          <a:p>
            <a:pPr lvl="1"/>
            <a:r>
              <a:rPr lang="en-GB" dirty="0"/>
              <a:t>Relationships </a:t>
            </a:r>
          </a:p>
          <a:p>
            <a:endParaRPr lang="en-US" dirty="0"/>
          </a:p>
        </p:txBody>
      </p:sp>
    </p:spTree>
    <p:extLst>
      <p:ext uri="{BB962C8B-B14F-4D97-AF65-F5344CB8AC3E}">
        <p14:creationId xmlns:p14="http://schemas.microsoft.com/office/powerpoint/2010/main" val="19942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Joining instructions/Teams etiquette</a:t>
            </a:r>
          </a:p>
        </p:txBody>
      </p:sp>
      <p:sp>
        <p:nvSpPr>
          <p:cNvPr id="13" name="Content Placeholder 2">
            <a:extLst>
              <a:ext uri="{FF2B5EF4-FFF2-40B4-BE49-F238E27FC236}">
                <a16:creationId xmlns:a16="http://schemas.microsoft.com/office/drawing/2014/main" id="{56FA5F4F-2E4B-432B-A998-2E1176A02A26}"/>
              </a:ext>
            </a:extLst>
          </p:cNvPr>
          <p:cNvSpPr txBox="1">
            <a:spLocks/>
          </p:cNvSpPr>
          <p:nvPr/>
        </p:nvSpPr>
        <p:spPr>
          <a:xfrm>
            <a:off x="3010091" y="1330821"/>
            <a:ext cx="5505259" cy="51308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71B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1B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1B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 the mute button and camera off when you join the call or when others are talking </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Raise your hand up if you want to speak during the Q&amp;A session</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 the group chat feature to ask questions</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session is being recorded. A link will be available on the HLP website with any slides</a:t>
            </a:r>
          </a:p>
        </p:txBody>
      </p:sp>
      <p:sp>
        <p:nvSpPr>
          <p:cNvPr id="14" name="Slide Number Placeholder 3">
            <a:extLst>
              <a:ext uri="{FF2B5EF4-FFF2-40B4-BE49-F238E27FC236}">
                <a16:creationId xmlns:a16="http://schemas.microsoft.com/office/drawing/2014/main" id="{56920DAD-3493-4469-9B41-E32399CC9187}"/>
              </a:ext>
            </a:extLst>
          </p:cNvPr>
          <p:cNvSpPr txBox="1">
            <a:spLocks/>
          </p:cNvSpPr>
          <p:nvPr/>
        </p:nvSpPr>
        <p:spPr>
          <a:xfrm>
            <a:off x="6457950" y="585565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E01E0D-5BAF-4EE7-B927-9F54345CA562}" type="slidenum">
              <a:rPr kumimoji="0" lang="en-GB" sz="11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030879D-8D5C-440A-A429-FAD565C1FDCB}"/>
              </a:ext>
            </a:extLst>
          </p:cNvPr>
          <p:cNvPicPr>
            <a:picLocks noChangeAspect="1"/>
          </p:cNvPicPr>
          <p:nvPr/>
        </p:nvPicPr>
        <p:blipFill>
          <a:blip r:embed="rId3"/>
          <a:stretch>
            <a:fillRect/>
          </a:stretch>
        </p:blipFill>
        <p:spPr>
          <a:xfrm>
            <a:off x="828477" y="5301208"/>
            <a:ext cx="1003747" cy="1057891"/>
          </a:xfrm>
          <a:prstGeom prst="rect">
            <a:avLst/>
          </a:prstGeom>
        </p:spPr>
      </p:pic>
      <p:pic>
        <p:nvPicPr>
          <p:cNvPr id="3" name="Picture 2">
            <a:extLst>
              <a:ext uri="{FF2B5EF4-FFF2-40B4-BE49-F238E27FC236}">
                <a16:creationId xmlns:a16="http://schemas.microsoft.com/office/drawing/2014/main" id="{85B810A0-EB1B-4AFB-AFEE-7AA81AA3DD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477" y="3933056"/>
            <a:ext cx="1057731" cy="1057731"/>
          </a:xfrm>
          <a:prstGeom prst="rect">
            <a:avLst/>
          </a:prstGeom>
        </p:spPr>
      </p:pic>
      <p:pic>
        <p:nvPicPr>
          <p:cNvPr id="4" name="Picture 4" descr="Raised hand emoji glyph icon | Pre-Designed Photoshop Graphics ...">
            <a:extLst>
              <a:ext uri="{FF2B5EF4-FFF2-40B4-BE49-F238E27FC236}">
                <a16:creationId xmlns:a16="http://schemas.microsoft.com/office/drawing/2014/main" id="{6C8B0E05-CC3C-491E-9D0C-81283BDDC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562" y="2615017"/>
            <a:ext cx="1652114" cy="1102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BA44B124-6CEB-455E-BF6C-5C8CA0695E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477" y="1412776"/>
            <a:ext cx="824284" cy="99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2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8D15-3F69-1144-9C79-61C1AB2CD69B}"/>
              </a:ext>
            </a:extLst>
          </p:cNvPr>
          <p:cNvSpPr>
            <a:spLocks noGrp="1"/>
          </p:cNvSpPr>
          <p:nvPr>
            <p:ph type="title"/>
          </p:nvPr>
        </p:nvSpPr>
        <p:spPr>
          <a:xfrm>
            <a:off x="250826" y="188915"/>
            <a:ext cx="8642350" cy="708022"/>
          </a:xfrm>
        </p:spPr>
        <p:txBody>
          <a:bodyPr/>
          <a:lstStyle/>
          <a:p>
            <a:pPr algn="l"/>
            <a:r>
              <a:rPr lang="en-US" sz="4000" dirty="0">
                <a:latin typeface="Calibri" panose="020F0502020204030204" pitchFamily="34" charset="0"/>
                <a:cs typeface="Calibri" panose="020F0502020204030204" pitchFamily="34" charset="0"/>
              </a:rPr>
              <a:t> David </a:t>
            </a:r>
          </a:p>
        </p:txBody>
      </p:sp>
      <p:sp>
        <p:nvSpPr>
          <p:cNvPr id="4" name="Slide Number Placeholder 3">
            <a:extLst>
              <a:ext uri="{FF2B5EF4-FFF2-40B4-BE49-F238E27FC236}">
                <a16:creationId xmlns:a16="http://schemas.microsoft.com/office/drawing/2014/main" id="{D2417D34-DB16-6D4D-9CE7-BAC29A6D1100}"/>
              </a:ext>
            </a:extLst>
          </p:cNvPr>
          <p:cNvSpPr>
            <a:spLocks noGrp="1"/>
          </p:cNvSpPr>
          <p:nvPr>
            <p:ph type="sldNum" sz="quarter" idx="14"/>
          </p:nvPr>
        </p:nvSpPr>
        <p:spPr/>
        <p:txBody>
          <a:bodyPr/>
          <a:lstStyle/>
          <a:p>
            <a:fld id="{8FC524A1-7B6A-464D-B8BC-8FE2E057339E}" type="slidenum">
              <a:rPr lang="en-GB" smtClean="0"/>
              <a:pPr/>
              <a:t>20</a:t>
            </a:fld>
            <a:endParaRPr lang="en-GB" dirty="0"/>
          </a:p>
        </p:txBody>
      </p:sp>
      <p:sp>
        <p:nvSpPr>
          <p:cNvPr id="9" name="Content Placeholder 4">
            <a:extLst>
              <a:ext uri="{FF2B5EF4-FFF2-40B4-BE49-F238E27FC236}">
                <a16:creationId xmlns:a16="http://schemas.microsoft.com/office/drawing/2014/main" id="{BF512A38-FDB3-B743-86F7-1129692226DD}"/>
              </a:ext>
            </a:extLst>
          </p:cNvPr>
          <p:cNvSpPr txBox="1">
            <a:spLocks/>
          </p:cNvSpPr>
          <p:nvPr/>
        </p:nvSpPr>
        <p:spPr>
          <a:xfrm>
            <a:off x="2051720" y="1881163"/>
            <a:ext cx="4896544" cy="2555949"/>
          </a:xfrm>
          <a:prstGeom prst="rect">
            <a:avLst/>
          </a:prstGeom>
          <a:solidFill>
            <a:schemeClr val="tx2">
              <a:lumMod val="40000"/>
              <a:lumOff val="60000"/>
            </a:schemeClr>
          </a:solidFill>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spcAft>
                <a:spcPts val="0"/>
              </a:spcAft>
            </a:pPr>
            <a:r>
              <a:rPr lang="en-US" sz="2400" dirty="0">
                <a:solidFill>
                  <a:schemeClr val="tx1"/>
                </a:solidFill>
              </a:rPr>
              <a:t>David </a:t>
            </a:r>
          </a:p>
          <a:p>
            <a:pPr>
              <a:spcBef>
                <a:spcPts val="0"/>
              </a:spcBef>
              <a:spcAft>
                <a:spcPts val="0"/>
              </a:spcAft>
            </a:pPr>
            <a:r>
              <a:rPr lang="en-US" sz="2400" dirty="0">
                <a:solidFill>
                  <a:schemeClr val="tx1"/>
                </a:solidFill>
              </a:rPr>
              <a:t>   16 years old</a:t>
            </a:r>
          </a:p>
          <a:p>
            <a:pPr>
              <a:spcBef>
                <a:spcPts val="0"/>
              </a:spcBef>
              <a:spcAft>
                <a:spcPts val="0"/>
              </a:spcAft>
            </a:pPr>
            <a:r>
              <a:rPr lang="en-US" sz="2400" dirty="0">
                <a:solidFill>
                  <a:schemeClr val="tx1"/>
                </a:solidFill>
              </a:rPr>
              <a:t>   Atopic asthma    </a:t>
            </a:r>
          </a:p>
          <a:p>
            <a:pPr marL="342900" indent="-342900">
              <a:spcBef>
                <a:spcPts val="0"/>
              </a:spcBef>
              <a:spcAft>
                <a:spcPts val="0"/>
              </a:spcAft>
              <a:buFont typeface="Arial" panose="020B0604020202020204" pitchFamily="34" charset="0"/>
              <a:buChar char="•"/>
            </a:pPr>
            <a:r>
              <a:rPr lang="en-US" sz="2400" dirty="0">
                <a:solidFill>
                  <a:schemeClr val="tx1"/>
                </a:solidFill>
              </a:rPr>
              <a:t>  Numerous admissions </a:t>
            </a:r>
          </a:p>
          <a:p>
            <a:pPr marL="342900" indent="-342900">
              <a:spcBef>
                <a:spcPts val="0"/>
              </a:spcBef>
              <a:spcAft>
                <a:spcPts val="0"/>
              </a:spcAft>
              <a:buFont typeface="Arial" panose="020B0604020202020204" pitchFamily="34" charset="0"/>
              <a:buChar char="•"/>
            </a:pPr>
            <a:r>
              <a:rPr lang="en-US" sz="2400" dirty="0">
                <a:solidFill>
                  <a:schemeClr val="tx1"/>
                </a:solidFill>
              </a:rPr>
              <a:t>   Never intubated </a:t>
            </a:r>
          </a:p>
          <a:p>
            <a:endParaRPr lang="en-US" dirty="0"/>
          </a:p>
        </p:txBody>
      </p:sp>
    </p:spTree>
    <p:extLst>
      <p:ext uri="{BB962C8B-B14F-4D97-AF65-F5344CB8AC3E}">
        <p14:creationId xmlns:p14="http://schemas.microsoft.com/office/powerpoint/2010/main" val="3228263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858D-7B95-5A49-A2EB-2A145C4311A4}"/>
              </a:ext>
            </a:extLst>
          </p:cNvPr>
          <p:cNvSpPr>
            <a:spLocks noGrp="1"/>
          </p:cNvSpPr>
          <p:nvPr>
            <p:ph type="title"/>
          </p:nvPr>
        </p:nvSpPr>
        <p:spPr>
          <a:xfrm>
            <a:off x="250826" y="188915"/>
            <a:ext cx="8642350" cy="672003"/>
          </a:xfrm>
        </p:spPr>
        <p:txBody>
          <a:bodyPr>
            <a:noAutofit/>
          </a:bodyPr>
          <a:lstStyle/>
          <a:p>
            <a:pPr algn="l"/>
            <a:r>
              <a:rPr lang="en-US" sz="4000" dirty="0"/>
              <a:t>Adherence is an issue ….</a:t>
            </a:r>
          </a:p>
        </p:txBody>
      </p:sp>
      <p:sp>
        <p:nvSpPr>
          <p:cNvPr id="4" name="Slide Number Placeholder 3">
            <a:extLst>
              <a:ext uri="{FF2B5EF4-FFF2-40B4-BE49-F238E27FC236}">
                <a16:creationId xmlns:a16="http://schemas.microsoft.com/office/drawing/2014/main" id="{C339B7C4-F826-E548-A65E-FC97F49CCD40}"/>
              </a:ext>
            </a:extLst>
          </p:cNvPr>
          <p:cNvSpPr>
            <a:spLocks noGrp="1"/>
          </p:cNvSpPr>
          <p:nvPr>
            <p:ph type="sldNum" sz="quarter" idx="14"/>
          </p:nvPr>
        </p:nvSpPr>
        <p:spPr/>
        <p:txBody>
          <a:bodyPr/>
          <a:lstStyle/>
          <a:p>
            <a:fld id="{8FC524A1-7B6A-464D-B8BC-8FE2E057339E}" type="slidenum">
              <a:rPr lang="en-GB" smtClean="0"/>
              <a:pPr/>
              <a:t>21</a:t>
            </a:fld>
            <a:endParaRPr lang="en-GB" dirty="0"/>
          </a:p>
        </p:txBody>
      </p:sp>
      <p:sp>
        <p:nvSpPr>
          <p:cNvPr id="5" name="Content Placeholder 4">
            <a:extLst>
              <a:ext uri="{FF2B5EF4-FFF2-40B4-BE49-F238E27FC236}">
                <a16:creationId xmlns:a16="http://schemas.microsoft.com/office/drawing/2014/main" id="{78ACC649-9A99-704F-82DB-848140D1FF04}"/>
              </a:ext>
            </a:extLst>
          </p:cNvPr>
          <p:cNvSpPr>
            <a:spLocks noGrp="1"/>
          </p:cNvSpPr>
          <p:nvPr>
            <p:ph sz="quarter" idx="15"/>
          </p:nvPr>
        </p:nvSpPr>
        <p:spPr>
          <a:xfrm>
            <a:off x="258756" y="1051966"/>
            <a:ext cx="8642350" cy="5473378"/>
          </a:xfrm>
        </p:spPr>
        <p:txBody>
          <a:bodyPr>
            <a:normAutofit fontScale="92500" lnSpcReduction="20000"/>
          </a:bodyPr>
          <a:lstStyle/>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marL="0" lvl="0" indent="0">
              <a:spcBef>
                <a:spcPts val="0"/>
              </a:spcBef>
              <a:buNone/>
              <a:defRPr/>
            </a:pPr>
            <a:endParaRPr lang="en-GB" sz="1400" dirty="0">
              <a:solidFill>
                <a:prstClr val="black"/>
              </a:solidFill>
            </a:endParaRPr>
          </a:p>
          <a:p>
            <a:pPr marL="0" lvl="0" indent="0">
              <a:spcBef>
                <a:spcPts val="0"/>
              </a:spcBef>
              <a:buNone/>
              <a:defRPr/>
            </a:pPr>
            <a:endParaRPr lang="en-GB" sz="1400" dirty="0">
              <a:solidFill>
                <a:prstClr val="black"/>
              </a:solidFill>
            </a:endParaRPr>
          </a:p>
          <a:p>
            <a:pPr marL="0" lvl="0" indent="0">
              <a:spcBef>
                <a:spcPts val="0"/>
              </a:spcBef>
              <a:buNone/>
              <a:defRPr/>
            </a:pPr>
            <a:endParaRPr lang="en-GB" sz="1400" dirty="0">
              <a:solidFill>
                <a:prstClr val="black"/>
              </a:solidFill>
            </a:endParaRPr>
          </a:p>
          <a:p>
            <a:pPr marL="0" lvl="0" indent="0">
              <a:spcBef>
                <a:spcPts val="0"/>
              </a:spcBef>
              <a:buNone/>
              <a:defRPr/>
            </a:pPr>
            <a:endParaRPr lang="en-GB" sz="1400" dirty="0">
              <a:solidFill>
                <a:prstClr val="black"/>
              </a:solidFill>
            </a:endParaRPr>
          </a:p>
          <a:p>
            <a:pPr marL="0" lvl="0" indent="0">
              <a:spcBef>
                <a:spcPts val="0"/>
              </a:spcBef>
              <a:buNone/>
              <a:defRPr/>
            </a:pPr>
            <a:endParaRPr lang="en-GB" sz="1400" dirty="0">
              <a:solidFill>
                <a:prstClr val="black"/>
              </a:solidFill>
            </a:endParaRPr>
          </a:p>
          <a:p>
            <a:pPr lvl="0">
              <a:spcBef>
                <a:spcPts val="0"/>
              </a:spcBef>
              <a:buFontTx/>
              <a:buAutoNum type="arabicPeriod"/>
              <a:defRPr/>
            </a:pPr>
            <a:endParaRPr lang="en-GB" sz="1400" dirty="0">
              <a:solidFill>
                <a:prstClr val="black"/>
              </a:solidFill>
            </a:endParaRPr>
          </a:p>
          <a:p>
            <a:pPr lvl="0">
              <a:spcBef>
                <a:spcPts val="0"/>
              </a:spcBef>
              <a:buFontTx/>
              <a:buAutoNum type="arabicPeriod"/>
              <a:defRPr/>
            </a:pPr>
            <a:r>
              <a:rPr lang="en-GB" sz="1400" dirty="0">
                <a:solidFill>
                  <a:prstClr val="black"/>
                </a:solidFill>
              </a:rPr>
              <a:t>WHO Adherence to long-term therapies: evidence for action WHO ISBN 92-4-1545992  </a:t>
            </a:r>
            <a:r>
              <a:rPr lang="en-GB" sz="1400" u="sng" dirty="0">
                <a:solidFill>
                  <a:prstClr val="black"/>
                </a:solidFill>
                <a:hlinkClick r:id="rId2"/>
              </a:rPr>
              <a:t>http://www.who.int/chp/knowledge/publications/adherence_full_reportpdf</a:t>
            </a:r>
            <a:endParaRPr lang="en-GB" sz="1400" u="sng" dirty="0">
              <a:solidFill>
                <a:prstClr val="black"/>
              </a:solidFill>
            </a:endParaRPr>
          </a:p>
          <a:p>
            <a:pPr lvl="0">
              <a:spcBef>
                <a:spcPts val="0"/>
              </a:spcBef>
              <a:buFontTx/>
              <a:buAutoNum type="arabicPeriod"/>
              <a:defRPr/>
            </a:pPr>
            <a:r>
              <a:rPr lang="en-GB" sz="1400" dirty="0" err="1">
                <a:solidFill>
                  <a:srgbClr val="000000"/>
                </a:solidFill>
              </a:rPr>
              <a:t>Breekveldt</a:t>
            </a:r>
            <a:r>
              <a:rPr lang="en-GB" sz="1400" dirty="0">
                <a:solidFill>
                  <a:srgbClr val="000000"/>
                </a:solidFill>
              </a:rPr>
              <a:t>-Postma. Respiratory medicine. 2004;98(8):752-9.</a:t>
            </a:r>
            <a:endParaRPr lang="en-US" sz="1400" dirty="0">
              <a:solidFill>
                <a:srgbClr val="000000"/>
              </a:solidFill>
              <a:cs typeface="Times New Roman" charset="0"/>
            </a:endParaRPr>
          </a:p>
          <a:p>
            <a:pPr lvl="0">
              <a:spcBef>
                <a:spcPts val="0"/>
              </a:spcBef>
              <a:buFontTx/>
              <a:buAutoNum type="arabicPeriod"/>
              <a:defRPr/>
            </a:pPr>
            <a:r>
              <a:rPr lang="en-GB" sz="1400" dirty="0">
                <a:solidFill>
                  <a:srgbClr val="000000"/>
                </a:solidFill>
              </a:rPr>
              <a:t>Haupt Pharmacy World &amp; Science. 2008 2008/10/01;30(5):509-14. </a:t>
            </a:r>
            <a:endParaRPr lang="en-US" sz="1400" baseline="60000" dirty="0">
              <a:solidFill>
                <a:srgbClr val="000000"/>
              </a:solidFill>
              <a:cs typeface="Times New Roman" charset="0"/>
            </a:endParaRPr>
          </a:p>
          <a:p>
            <a:pPr lvl="0">
              <a:spcBef>
                <a:spcPts val="0"/>
              </a:spcBef>
              <a:buFontTx/>
              <a:buAutoNum type="arabicPeriod"/>
              <a:defRPr/>
            </a:pPr>
            <a:r>
              <a:rPr lang="en-US" sz="1400" dirty="0">
                <a:solidFill>
                  <a:srgbClr val="000000"/>
                </a:solidFill>
                <a:cs typeface="Times New Roman" charset="0"/>
              </a:rPr>
              <a:t> Asthma UK </a:t>
            </a:r>
            <a:r>
              <a:rPr lang="en-US" sz="1400" dirty="0">
                <a:solidFill>
                  <a:srgbClr val="000000"/>
                </a:solidFill>
                <a:cs typeface="Times New Roman" charset="0"/>
                <a:hlinkClick r:id="rId3"/>
              </a:rPr>
              <a:t>http://www.asthma.org.uk/how-we</a:t>
            </a:r>
            <a:endParaRPr lang="en-US" sz="1400" dirty="0">
              <a:solidFill>
                <a:srgbClr val="000000"/>
              </a:solidFill>
            </a:endParaRPr>
          </a:p>
          <a:p>
            <a:endParaRPr lang="en-US" dirty="0"/>
          </a:p>
        </p:txBody>
      </p:sp>
      <p:sp>
        <p:nvSpPr>
          <p:cNvPr id="7" name="Rectangle 6">
            <a:extLst>
              <a:ext uri="{FF2B5EF4-FFF2-40B4-BE49-F238E27FC236}">
                <a16:creationId xmlns:a16="http://schemas.microsoft.com/office/drawing/2014/main" id="{F4F6F03C-B18D-D14A-88A4-A6119AF03283}"/>
              </a:ext>
            </a:extLst>
          </p:cNvPr>
          <p:cNvSpPr/>
          <p:nvPr/>
        </p:nvSpPr>
        <p:spPr>
          <a:xfrm>
            <a:off x="462372" y="1360430"/>
            <a:ext cx="8219256" cy="3508653"/>
          </a:xfrm>
          <a:prstGeom prst="rect">
            <a:avLst/>
          </a:prstGeom>
        </p:spPr>
        <p:txBody>
          <a:bodyPr wrap="square">
            <a:spAutoFit/>
          </a:bodyPr>
          <a:lstStyle/>
          <a:p>
            <a:pPr>
              <a:spcAft>
                <a:spcPts val="1200"/>
              </a:spcAft>
              <a:buFont typeface="Arial" charset="0"/>
              <a:buChar char="•"/>
            </a:pPr>
            <a:r>
              <a:rPr lang="en-GB" sz="3200" dirty="0"/>
              <a:t>Ranges from 30-70%</a:t>
            </a:r>
          </a:p>
          <a:p>
            <a:pPr>
              <a:spcAft>
                <a:spcPts val="1200"/>
              </a:spcAft>
              <a:buFont typeface="Arial" charset="0"/>
              <a:buChar char="•"/>
            </a:pPr>
            <a:r>
              <a:rPr lang="en-GB" sz="3200" dirty="0"/>
              <a:t>Particular problem in children and adolescents</a:t>
            </a:r>
            <a:r>
              <a:rPr lang="en-GB" sz="3200" baseline="70000" dirty="0"/>
              <a:t>1</a:t>
            </a:r>
            <a:r>
              <a:rPr lang="en-GB" sz="3200" dirty="0"/>
              <a:t> </a:t>
            </a:r>
          </a:p>
          <a:p>
            <a:pPr>
              <a:spcAft>
                <a:spcPts val="1200"/>
              </a:spcAft>
              <a:buFont typeface="Arial" charset="0"/>
              <a:buChar char="•"/>
            </a:pPr>
            <a:r>
              <a:rPr lang="en-GB" sz="3200" dirty="0"/>
              <a:t>In trials 70-90%, In real life </a:t>
            </a:r>
            <a:r>
              <a:rPr lang="en-GB" sz="3200" dirty="0">
                <a:cs typeface="Arial" charset="0"/>
              </a:rPr>
              <a:t>˂50%</a:t>
            </a:r>
            <a:r>
              <a:rPr lang="en-GB" sz="3200" baseline="80000" dirty="0">
                <a:cs typeface="Arial" charset="0"/>
              </a:rPr>
              <a:t>2, 3 </a:t>
            </a:r>
          </a:p>
          <a:p>
            <a:pPr>
              <a:spcAft>
                <a:spcPts val="1200"/>
              </a:spcAft>
              <a:buFont typeface="Arial" charset="0"/>
              <a:buChar char="•"/>
            </a:pPr>
            <a:r>
              <a:rPr lang="en-GB" sz="3200" dirty="0">
                <a:cs typeface="Arial" charset="0"/>
              </a:rPr>
              <a:t>Analysis of prescription records of people with difficult asthma.  A third of people used less inhaled medication than prescribed</a:t>
            </a:r>
            <a:r>
              <a:rPr lang="en-GB" sz="3200" baseline="80000" dirty="0">
                <a:cs typeface="Arial" charset="0"/>
              </a:rPr>
              <a:t>4</a:t>
            </a:r>
            <a:endParaRPr lang="en-GB" sz="3200" dirty="0"/>
          </a:p>
        </p:txBody>
      </p:sp>
    </p:spTree>
    <p:extLst>
      <p:ext uri="{BB962C8B-B14F-4D97-AF65-F5344CB8AC3E}">
        <p14:creationId xmlns:p14="http://schemas.microsoft.com/office/powerpoint/2010/main" val="296974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386D-64C1-6146-B30A-445F7DF2E9BE}"/>
              </a:ext>
            </a:extLst>
          </p:cNvPr>
          <p:cNvSpPr>
            <a:spLocks noGrp="1"/>
          </p:cNvSpPr>
          <p:nvPr>
            <p:ph type="title"/>
          </p:nvPr>
        </p:nvSpPr>
        <p:spPr>
          <a:xfrm>
            <a:off x="250826" y="188915"/>
            <a:ext cx="8642350" cy="719805"/>
          </a:xfrm>
        </p:spPr>
        <p:txBody>
          <a:bodyPr>
            <a:noAutofit/>
          </a:bodyPr>
          <a:lstStyle/>
          <a:p>
            <a:pPr algn="l"/>
            <a:r>
              <a:rPr lang="en-GB" sz="4000" dirty="0"/>
              <a:t>Management considerations </a:t>
            </a:r>
            <a:endParaRPr lang="en-US" sz="4000" dirty="0"/>
          </a:p>
        </p:txBody>
      </p:sp>
      <p:sp>
        <p:nvSpPr>
          <p:cNvPr id="4" name="Content Placeholder 3">
            <a:extLst>
              <a:ext uri="{FF2B5EF4-FFF2-40B4-BE49-F238E27FC236}">
                <a16:creationId xmlns:a16="http://schemas.microsoft.com/office/drawing/2014/main" id="{FA7C63BC-F4BB-E04F-9F40-0A3D5627A366}"/>
              </a:ext>
            </a:extLst>
          </p:cNvPr>
          <p:cNvSpPr>
            <a:spLocks noGrp="1"/>
          </p:cNvSpPr>
          <p:nvPr>
            <p:ph sz="quarter" idx="15"/>
          </p:nvPr>
        </p:nvSpPr>
        <p:spPr>
          <a:xfrm>
            <a:off x="250826" y="1342802"/>
            <a:ext cx="4609206" cy="5113337"/>
          </a:xfrm>
        </p:spPr>
        <p:txBody>
          <a:bodyPr/>
          <a:lstStyle/>
          <a:p>
            <a:r>
              <a:rPr lang="en-GB" dirty="0"/>
              <a:t>Medications</a:t>
            </a:r>
          </a:p>
          <a:p>
            <a:pPr lvl="1"/>
            <a:r>
              <a:rPr lang="en-GB" dirty="0"/>
              <a:t>Adult doses </a:t>
            </a:r>
          </a:p>
          <a:p>
            <a:r>
              <a:rPr lang="en-GB" dirty="0"/>
              <a:t>Adult care </a:t>
            </a:r>
          </a:p>
          <a:p>
            <a:pPr lvl="1"/>
            <a:r>
              <a:rPr lang="en-GB" dirty="0"/>
              <a:t>Outpatients </a:t>
            </a:r>
          </a:p>
          <a:p>
            <a:pPr lvl="1"/>
            <a:r>
              <a:rPr lang="en-GB" dirty="0"/>
              <a:t>Inpatients </a:t>
            </a:r>
          </a:p>
          <a:p>
            <a:r>
              <a:rPr lang="en-GB" dirty="0"/>
              <a:t>Communication </a:t>
            </a:r>
          </a:p>
          <a:p>
            <a:pPr lvl="1"/>
            <a:r>
              <a:rPr lang="en-GB" dirty="0"/>
              <a:t>Email / phone </a:t>
            </a:r>
          </a:p>
          <a:p>
            <a:endParaRPr lang="en-US" dirty="0"/>
          </a:p>
        </p:txBody>
      </p:sp>
    </p:spTree>
    <p:extLst>
      <p:ext uri="{BB962C8B-B14F-4D97-AF65-F5344CB8AC3E}">
        <p14:creationId xmlns:p14="http://schemas.microsoft.com/office/powerpoint/2010/main" val="2042695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386D-64C1-6146-B30A-445F7DF2E9BE}"/>
              </a:ext>
            </a:extLst>
          </p:cNvPr>
          <p:cNvSpPr>
            <a:spLocks noGrp="1"/>
          </p:cNvSpPr>
          <p:nvPr>
            <p:ph type="title"/>
          </p:nvPr>
        </p:nvSpPr>
        <p:spPr>
          <a:xfrm>
            <a:off x="250826" y="188915"/>
            <a:ext cx="8642350" cy="719805"/>
          </a:xfrm>
        </p:spPr>
        <p:txBody>
          <a:bodyPr>
            <a:noAutofit/>
          </a:bodyPr>
          <a:lstStyle/>
          <a:p>
            <a:pPr algn="l"/>
            <a:r>
              <a:rPr lang="en-GB" sz="4000" dirty="0"/>
              <a:t>Management considerations </a:t>
            </a:r>
            <a:endParaRPr lang="en-US" sz="4000" dirty="0"/>
          </a:p>
        </p:txBody>
      </p:sp>
      <p:pic>
        <p:nvPicPr>
          <p:cNvPr id="6" name="Content Placeholder 5">
            <a:extLst>
              <a:ext uri="{FF2B5EF4-FFF2-40B4-BE49-F238E27FC236}">
                <a16:creationId xmlns:a16="http://schemas.microsoft.com/office/drawing/2014/main" id="{A56288DD-03A4-D844-A35E-C2D4ABF928CE}"/>
              </a:ext>
            </a:extLst>
          </p:cNvPr>
          <p:cNvPicPr>
            <a:picLocks noGrp="1" noChangeAspect="1"/>
          </p:cNvPicPr>
          <p:nvPr>
            <p:ph sz="quarter" idx="16"/>
          </p:nvPr>
        </p:nvPicPr>
        <p:blipFill>
          <a:blip r:embed="rId2"/>
          <a:stretch>
            <a:fillRect/>
          </a:stretch>
        </p:blipFill>
        <p:spPr>
          <a:xfrm rot="16200000">
            <a:off x="4675688" y="2516801"/>
            <a:ext cx="3910670" cy="2389854"/>
          </a:xfrm>
          <a:prstGeom prst="rect">
            <a:avLst/>
          </a:prstGeom>
        </p:spPr>
      </p:pic>
      <p:pic>
        <p:nvPicPr>
          <p:cNvPr id="7" name="Picture 6">
            <a:extLst>
              <a:ext uri="{FF2B5EF4-FFF2-40B4-BE49-F238E27FC236}">
                <a16:creationId xmlns:a16="http://schemas.microsoft.com/office/drawing/2014/main" id="{81B00B21-7382-B345-BB22-00D9AA81DF8C}"/>
              </a:ext>
            </a:extLst>
          </p:cNvPr>
          <p:cNvPicPr>
            <a:picLocks noChangeAspect="1"/>
          </p:cNvPicPr>
          <p:nvPr/>
        </p:nvPicPr>
        <p:blipFill>
          <a:blip r:embed="rId3"/>
          <a:stretch>
            <a:fillRect/>
          </a:stretch>
        </p:blipFill>
        <p:spPr>
          <a:xfrm rot="16200000">
            <a:off x="741594" y="2404872"/>
            <a:ext cx="3720312" cy="2500340"/>
          </a:xfrm>
          <a:prstGeom prst="rect">
            <a:avLst/>
          </a:prstGeom>
        </p:spPr>
      </p:pic>
    </p:spTree>
    <p:extLst>
      <p:ext uri="{BB962C8B-B14F-4D97-AF65-F5344CB8AC3E}">
        <p14:creationId xmlns:p14="http://schemas.microsoft.com/office/powerpoint/2010/main" val="2493747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6B3B-CEAE-2449-9424-9FCCE4631631}"/>
              </a:ext>
            </a:extLst>
          </p:cNvPr>
          <p:cNvSpPr>
            <a:spLocks noGrp="1"/>
          </p:cNvSpPr>
          <p:nvPr>
            <p:ph type="title"/>
          </p:nvPr>
        </p:nvSpPr>
        <p:spPr>
          <a:xfrm>
            <a:off x="250826" y="188915"/>
            <a:ext cx="8642350" cy="719805"/>
          </a:xfrm>
        </p:spPr>
        <p:txBody>
          <a:bodyPr>
            <a:normAutofit fontScale="90000"/>
          </a:bodyPr>
          <a:lstStyle/>
          <a:p>
            <a:pPr algn="l"/>
            <a:r>
              <a:rPr lang="en-US" dirty="0"/>
              <a:t>COVID messages  </a:t>
            </a:r>
          </a:p>
        </p:txBody>
      </p:sp>
      <p:sp>
        <p:nvSpPr>
          <p:cNvPr id="3" name="Text Placeholder 2">
            <a:extLst>
              <a:ext uri="{FF2B5EF4-FFF2-40B4-BE49-F238E27FC236}">
                <a16:creationId xmlns:a16="http://schemas.microsoft.com/office/drawing/2014/main" id="{BF9181D6-9759-874F-B486-EE6A38EF07A2}"/>
              </a:ext>
            </a:extLst>
          </p:cNvPr>
          <p:cNvSpPr>
            <a:spLocks noGrp="1"/>
          </p:cNvSpPr>
          <p:nvPr>
            <p:ph type="body" sz="quarter" idx="13"/>
          </p:nvPr>
        </p:nvSpPr>
        <p:spPr>
          <a:xfrm>
            <a:off x="250824" y="764704"/>
            <a:ext cx="8642350" cy="360040"/>
          </a:xfrm>
        </p:spPr>
        <p:txBody>
          <a:bodyPr>
            <a:normAutofit fontScale="92500" lnSpcReduction="20000"/>
          </a:bodyPr>
          <a:lstStyle/>
          <a:p>
            <a:endParaRPr lang="en-US"/>
          </a:p>
        </p:txBody>
      </p:sp>
      <p:sp>
        <p:nvSpPr>
          <p:cNvPr id="4" name="Content Placeholder 3">
            <a:extLst>
              <a:ext uri="{FF2B5EF4-FFF2-40B4-BE49-F238E27FC236}">
                <a16:creationId xmlns:a16="http://schemas.microsoft.com/office/drawing/2014/main" id="{0D5EF53C-297D-5E4E-9D5B-41780158CD84}"/>
              </a:ext>
            </a:extLst>
          </p:cNvPr>
          <p:cNvSpPr>
            <a:spLocks noGrp="1"/>
          </p:cNvSpPr>
          <p:nvPr>
            <p:ph sz="quarter" idx="15"/>
          </p:nvPr>
        </p:nvSpPr>
        <p:spPr>
          <a:xfrm>
            <a:off x="250826" y="1342802"/>
            <a:ext cx="5761334" cy="5113337"/>
          </a:xfrm>
        </p:spPr>
        <p:txBody>
          <a:bodyPr/>
          <a:lstStyle/>
          <a:p>
            <a:r>
              <a:rPr lang="en-US" dirty="0"/>
              <a:t>Social distancing </a:t>
            </a:r>
          </a:p>
          <a:p>
            <a:r>
              <a:rPr lang="en-US" dirty="0"/>
              <a:t>Face covering </a:t>
            </a:r>
          </a:p>
          <a:p>
            <a:r>
              <a:rPr lang="en-US" dirty="0"/>
              <a:t>Hand hygiene</a:t>
            </a:r>
          </a:p>
          <a:p>
            <a:r>
              <a:rPr lang="en-US" dirty="0"/>
              <a:t>Self isolation </a:t>
            </a:r>
          </a:p>
          <a:p>
            <a:endParaRPr lang="en-US" dirty="0"/>
          </a:p>
          <a:p>
            <a:r>
              <a:rPr lang="en-US" dirty="0"/>
              <a:t>Regular preventer treatment </a:t>
            </a:r>
          </a:p>
          <a:p>
            <a:r>
              <a:rPr lang="en-US" dirty="0"/>
              <a:t>Influenza vaccination </a:t>
            </a:r>
          </a:p>
        </p:txBody>
      </p:sp>
      <p:pic>
        <p:nvPicPr>
          <p:cNvPr id="6" name="Content Placeholder 5">
            <a:extLst>
              <a:ext uri="{FF2B5EF4-FFF2-40B4-BE49-F238E27FC236}">
                <a16:creationId xmlns:a16="http://schemas.microsoft.com/office/drawing/2014/main" id="{E7E6C047-1539-C34E-9072-897E663FE2D3}"/>
              </a:ext>
            </a:extLst>
          </p:cNvPr>
          <p:cNvPicPr>
            <a:picLocks noGrp="1" noChangeAspect="1"/>
          </p:cNvPicPr>
          <p:nvPr>
            <p:ph sz="quarter" idx="16"/>
          </p:nvPr>
        </p:nvPicPr>
        <p:blipFill rotWithShape="1">
          <a:blip r:embed="rId2"/>
          <a:srcRect t="27392" r="9090" b="-1"/>
          <a:stretch/>
        </p:blipFill>
        <p:spPr>
          <a:xfrm rot="5400000">
            <a:off x="5597391" y="2547625"/>
            <a:ext cx="3315171" cy="3493746"/>
          </a:xfrm>
          <a:prstGeom prst="rect">
            <a:avLst/>
          </a:prstGeom>
        </p:spPr>
      </p:pic>
    </p:spTree>
    <p:extLst>
      <p:ext uri="{BB962C8B-B14F-4D97-AF65-F5344CB8AC3E}">
        <p14:creationId xmlns:p14="http://schemas.microsoft.com/office/powerpoint/2010/main" val="134895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8D15-3F69-1144-9C79-61C1AB2CD69B}"/>
              </a:ext>
            </a:extLst>
          </p:cNvPr>
          <p:cNvSpPr>
            <a:spLocks noGrp="1"/>
          </p:cNvSpPr>
          <p:nvPr>
            <p:ph type="title"/>
          </p:nvPr>
        </p:nvSpPr>
        <p:spPr>
          <a:xfrm>
            <a:off x="250826" y="188915"/>
            <a:ext cx="8642350" cy="708022"/>
          </a:xfrm>
        </p:spPr>
        <p:txBody>
          <a:bodyPr/>
          <a:lstStyle/>
          <a:p>
            <a:pPr algn="l"/>
            <a:r>
              <a:rPr lang="en-US" sz="4000" dirty="0">
                <a:latin typeface="Calibri" panose="020F0502020204030204" pitchFamily="34" charset="0"/>
                <a:cs typeface="Calibri" panose="020F0502020204030204" pitchFamily="34" charset="0"/>
              </a:rPr>
              <a:t>  Grace </a:t>
            </a:r>
          </a:p>
        </p:txBody>
      </p:sp>
      <p:sp>
        <p:nvSpPr>
          <p:cNvPr id="4" name="Slide Number Placeholder 3">
            <a:extLst>
              <a:ext uri="{FF2B5EF4-FFF2-40B4-BE49-F238E27FC236}">
                <a16:creationId xmlns:a16="http://schemas.microsoft.com/office/drawing/2014/main" id="{D2417D34-DB16-6D4D-9CE7-BAC29A6D1100}"/>
              </a:ext>
            </a:extLst>
          </p:cNvPr>
          <p:cNvSpPr>
            <a:spLocks noGrp="1"/>
          </p:cNvSpPr>
          <p:nvPr>
            <p:ph type="sldNum" sz="quarter" idx="14"/>
          </p:nvPr>
        </p:nvSpPr>
        <p:spPr/>
        <p:txBody>
          <a:bodyPr/>
          <a:lstStyle/>
          <a:p>
            <a:fld id="{8FC524A1-7B6A-464D-B8BC-8FE2E057339E}" type="slidenum">
              <a:rPr lang="en-GB" smtClean="0"/>
              <a:pPr/>
              <a:t>25</a:t>
            </a:fld>
            <a:endParaRPr lang="en-GB" dirty="0"/>
          </a:p>
        </p:txBody>
      </p:sp>
      <p:sp>
        <p:nvSpPr>
          <p:cNvPr id="10" name="Content Placeholder 4">
            <a:extLst>
              <a:ext uri="{FF2B5EF4-FFF2-40B4-BE49-F238E27FC236}">
                <a16:creationId xmlns:a16="http://schemas.microsoft.com/office/drawing/2014/main" id="{A7C16374-3500-474E-95CE-49AB8997CBCF}"/>
              </a:ext>
            </a:extLst>
          </p:cNvPr>
          <p:cNvSpPr txBox="1">
            <a:spLocks/>
          </p:cNvSpPr>
          <p:nvPr/>
        </p:nvSpPr>
        <p:spPr>
          <a:xfrm>
            <a:off x="2267744" y="1692329"/>
            <a:ext cx="4464495" cy="2240728"/>
          </a:xfrm>
          <a:prstGeom prst="rect">
            <a:avLst/>
          </a:prstGeom>
          <a:solidFill>
            <a:schemeClr val="accent6">
              <a:lumMod val="60000"/>
              <a:lumOff val="40000"/>
            </a:schemeClr>
          </a:solidFill>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t>Grace </a:t>
            </a:r>
          </a:p>
          <a:p>
            <a:pPr marL="0" indent="0">
              <a:spcBef>
                <a:spcPts val="0"/>
              </a:spcBef>
              <a:buNone/>
            </a:pPr>
            <a:r>
              <a:rPr lang="en-US" sz="2400" dirty="0"/>
              <a:t>17 years old</a:t>
            </a:r>
          </a:p>
          <a:p>
            <a:pPr marL="0" indent="0">
              <a:spcBef>
                <a:spcPts val="0"/>
              </a:spcBef>
              <a:buNone/>
            </a:pPr>
            <a:r>
              <a:rPr lang="en-US" sz="2400" dirty="0"/>
              <a:t>Premature – 28/40 </a:t>
            </a:r>
          </a:p>
          <a:p>
            <a:pPr marL="0" indent="0">
              <a:spcBef>
                <a:spcPts val="0"/>
              </a:spcBef>
              <a:buNone/>
            </a:pPr>
            <a:r>
              <a:rPr lang="en-US" sz="2400" dirty="0"/>
              <a:t>Atopic asthma </a:t>
            </a:r>
          </a:p>
          <a:p>
            <a:pPr marL="0" indent="0">
              <a:spcBef>
                <a:spcPts val="0"/>
              </a:spcBef>
              <a:buNone/>
            </a:pPr>
            <a:r>
              <a:rPr lang="en-US" sz="2400" dirty="0"/>
              <a:t>Multiple food allergies</a:t>
            </a:r>
          </a:p>
          <a:p>
            <a:pPr>
              <a:spcBef>
                <a:spcPts val="0"/>
              </a:spcBef>
            </a:pPr>
            <a:r>
              <a:rPr lang="en-US" sz="2400" dirty="0"/>
              <a:t>Anaphylaxis in past  </a:t>
            </a:r>
          </a:p>
          <a:p>
            <a:endParaRPr lang="en-US" sz="2400" dirty="0"/>
          </a:p>
          <a:p>
            <a:endParaRPr lang="en-US" dirty="0"/>
          </a:p>
        </p:txBody>
      </p:sp>
    </p:spTree>
    <p:extLst>
      <p:ext uri="{BB962C8B-B14F-4D97-AF65-F5344CB8AC3E}">
        <p14:creationId xmlns:p14="http://schemas.microsoft.com/office/powerpoint/2010/main" val="3436408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1412776"/>
            <a:ext cx="3689293" cy="110949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3302729"/>
            <a:ext cx="3689293" cy="2066004"/>
          </a:xfrm>
          <a:prstGeom prst="rect">
            <a:avLst/>
          </a:prstGeom>
        </p:spPr>
      </p:pic>
    </p:spTree>
    <p:extLst>
      <p:ext uri="{BB962C8B-B14F-4D97-AF65-F5344CB8AC3E}">
        <p14:creationId xmlns:p14="http://schemas.microsoft.com/office/powerpoint/2010/main" val="87128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38D15-3F69-1144-9C79-61C1AB2CD69B}"/>
              </a:ext>
            </a:extLst>
          </p:cNvPr>
          <p:cNvSpPr>
            <a:spLocks noGrp="1"/>
          </p:cNvSpPr>
          <p:nvPr>
            <p:ph type="title"/>
          </p:nvPr>
        </p:nvSpPr>
        <p:spPr>
          <a:xfrm>
            <a:off x="250826" y="188915"/>
            <a:ext cx="8642350" cy="708022"/>
          </a:xfrm>
        </p:spPr>
        <p:txBody>
          <a:bodyPr/>
          <a:lstStyle/>
          <a:p>
            <a:pPr algn="l"/>
            <a:r>
              <a:rPr lang="en-US" sz="4000" dirty="0">
                <a:latin typeface="Calibri" panose="020F0502020204030204" pitchFamily="34" charset="0"/>
                <a:cs typeface="Calibri" panose="020F0502020204030204" pitchFamily="34" charset="0"/>
              </a:rPr>
              <a:t>  Micha </a:t>
            </a:r>
          </a:p>
        </p:txBody>
      </p:sp>
      <p:sp>
        <p:nvSpPr>
          <p:cNvPr id="4" name="Slide Number Placeholder 3">
            <a:extLst>
              <a:ext uri="{FF2B5EF4-FFF2-40B4-BE49-F238E27FC236}">
                <a16:creationId xmlns:a16="http://schemas.microsoft.com/office/drawing/2014/main" id="{D2417D34-DB16-6D4D-9CE7-BAC29A6D1100}"/>
              </a:ext>
            </a:extLst>
          </p:cNvPr>
          <p:cNvSpPr>
            <a:spLocks noGrp="1"/>
          </p:cNvSpPr>
          <p:nvPr>
            <p:ph type="sldNum" sz="quarter" idx="14"/>
          </p:nvPr>
        </p:nvSpPr>
        <p:spPr/>
        <p:txBody>
          <a:bodyPr/>
          <a:lstStyle/>
          <a:p>
            <a:fld id="{8FC524A1-7B6A-464D-B8BC-8FE2E057339E}" type="slidenum">
              <a:rPr lang="en-GB" smtClean="0"/>
              <a:pPr/>
              <a:t>27</a:t>
            </a:fld>
            <a:endParaRPr lang="en-GB" dirty="0"/>
          </a:p>
        </p:txBody>
      </p:sp>
      <p:sp>
        <p:nvSpPr>
          <p:cNvPr id="11" name="Content Placeholder 4">
            <a:extLst>
              <a:ext uri="{FF2B5EF4-FFF2-40B4-BE49-F238E27FC236}">
                <a16:creationId xmlns:a16="http://schemas.microsoft.com/office/drawing/2014/main" id="{AB4A9057-3FA1-C644-B4D1-249E111671C6}"/>
              </a:ext>
            </a:extLst>
          </p:cNvPr>
          <p:cNvSpPr txBox="1">
            <a:spLocks/>
          </p:cNvSpPr>
          <p:nvPr/>
        </p:nvSpPr>
        <p:spPr>
          <a:xfrm>
            <a:off x="2195736" y="1840585"/>
            <a:ext cx="4536504" cy="2524519"/>
          </a:xfrm>
          <a:prstGeom prst="rect">
            <a:avLst/>
          </a:prstGeom>
          <a:solidFill>
            <a:srgbClr val="92D050"/>
          </a:solidFill>
          <a:ln>
            <a:noFill/>
          </a:ln>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400" dirty="0">
                <a:solidFill>
                  <a:schemeClr val="tx1"/>
                </a:solidFill>
              </a:rPr>
              <a:t>Micha</a:t>
            </a:r>
          </a:p>
          <a:p>
            <a:pPr>
              <a:spcBef>
                <a:spcPts val="0"/>
              </a:spcBef>
              <a:spcAft>
                <a:spcPts val="0"/>
              </a:spcAft>
            </a:pPr>
            <a:r>
              <a:rPr lang="en-US" sz="2400" dirty="0">
                <a:solidFill>
                  <a:schemeClr val="tx1"/>
                </a:solidFill>
              </a:rPr>
              <a:t> 17 ½  years old</a:t>
            </a:r>
          </a:p>
          <a:p>
            <a:pPr>
              <a:spcBef>
                <a:spcPts val="0"/>
              </a:spcBef>
              <a:spcAft>
                <a:spcPts val="0"/>
              </a:spcAft>
            </a:pPr>
            <a:r>
              <a:rPr lang="en-US" sz="2400" dirty="0">
                <a:solidFill>
                  <a:schemeClr val="tx1"/>
                </a:solidFill>
              </a:rPr>
              <a:t> Atopic asthma</a:t>
            </a:r>
          </a:p>
          <a:p>
            <a:pPr marL="342900" indent="-342900">
              <a:spcBef>
                <a:spcPts val="0"/>
              </a:spcBef>
              <a:spcAft>
                <a:spcPts val="0"/>
              </a:spcAft>
              <a:buFont typeface="Arial" panose="020B0604020202020204" pitchFamily="34" charset="0"/>
              <a:buChar char="•"/>
            </a:pPr>
            <a:r>
              <a:rPr lang="en-US" sz="2400" dirty="0">
                <a:solidFill>
                  <a:schemeClr val="tx1"/>
                </a:solidFill>
              </a:rPr>
              <a:t> Numerous admissions</a:t>
            </a:r>
          </a:p>
          <a:p>
            <a:pPr marL="342900" indent="-342900">
              <a:spcBef>
                <a:spcPts val="0"/>
              </a:spcBef>
              <a:spcAft>
                <a:spcPts val="0"/>
              </a:spcAft>
              <a:buFont typeface="Arial" panose="020B0604020202020204" pitchFamily="34" charset="0"/>
              <a:buChar char="•"/>
            </a:pPr>
            <a:r>
              <a:rPr lang="en-US" sz="2400" dirty="0">
                <a:solidFill>
                  <a:schemeClr val="tx1"/>
                </a:solidFill>
              </a:rPr>
              <a:t> Intubated x 2 in last year </a:t>
            </a:r>
          </a:p>
          <a:p>
            <a:pPr marL="0" lvl="1" indent="0">
              <a:buNone/>
            </a:pPr>
            <a:endParaRPr lang="en-US" sz="2400" dirty="0"/>
          </a:p>
          <a:p>
            <a:endParaRPr lang="en-US" dirty="0"/>
          </a:p>
        </p:txBody>
      </p:sp>
    </p:spTree>
    <p:extLst>
      <p:ext uri="{BB962C8B-B14F-4D97-AF65-F5344CB8AC3E}">
        <p14:creationId xmlns:p14="http://schemas.microsoft.com/office/powerpoint/2010/main" val="1692517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0D07-AB44-CD49-B168-538D5711187D}"/>
              </a:ext>
            </a:extLst>
          </p:cNvPr>
          <p:cNvSpPr>
            <a:spLocks noGrp="1"/>
          </p:cNvSpPr>
          <p:nvPr>
            <p:ph type="title"/>
          </p:nvPr>
        </p:nvSpPr>
        <p:spPr>
          <a:xfrm>
            <a:off x="250826" y="188915"/>
            <a:ext cx="8642350" cy="720722"/>
          </a:xfrm>
        </p:spPr>
        <p:txBody>
          <a:bodyPr>
            <a:noAutofit/>
          </a:bodyPr>
          <a:lstStyle/>
          <a:p>
            <a:pPr algn="l"/>
            <a:r>
              <a:rPr lang="en-US" sz="4000" dirty="0"/>
              <a:t>Tips for parents </a:t>
            </a:r>
          </a:p>
        </p:txBody>
      </p:sp>
      <p:sp>
        <p:nvSpPr>
          <p:cNvPr id="4" name="Content Placeholder 3">
            <a:extLst>
              <a:ext uri="{FF2B5EF4-FFF2-40B4-BE49-F238E27FC236}">
                <a16:creationId xmlns:a16="http://schemas.microsoft.com/office/drawing/2014/main" id="{BA6D6C02-C0F6-E143-AE3E-435AA262F20B}"/>
              </a:ext>
            </a:extLst>
          </p:cNvPr>
          <p:cNvSpPr>
            <a:spLocks noGrp="1"/>
          </p:cNvSpPr>
          <p:nvPr>
            <p:ph sz="quarter" idx="15"/>
          </p:nvPr>
        </p:nvSpPr>
        <p:spPr>
          <a:xfrm>
            <a:off x="20544" y="1124744"/>
            <a:ext cx="5473304" cy="5113337"/>
          </a:xfrm>
        </p:spPr>
        <p:txBody>
          <a:bodyPr/>
          <a:lstStyle/>
          <a:p>
            <a:r>
              <a:rPr lang="en-US" sz="2400" dirty="0"/>
              <a:t>Acknowledge letting go can be hard! </a:t>
            </a:r>
          </a:p>
          <a:p>
            <a:r>
              <a:rPr lang="en-US" sz="2400" dirty="0"/>
              <a:t>Support for them! </a:t>
            </a:r>
          </a:p>
          <a:p>
            <a:r>
              <a:rPr lang="en-US" sz="2400" dirty="0"/>
              <a:t>Independence </a:t>
            </a:r>
          </a:p>
          <a:p>
            <a:pPr lvl="1"/>
            <a:r>
              <a:rPr lang="en-US" sz="2400" dirty="0"/>
              <a:t>Let teenager speak! </a:t>
            </a:r>
          </a:p>
          <a:p>
            <a:pPr lvl="1"/>
            <a:r>
              <a:rPr lang="en-US" sz="2400" dirty="0"/>
              <a:t>Solo appointments </a:t>
            </a:r>
          </a:p>
          <a:p>
            <a:pPr lvl="1"/>
            <a:r>
              <a:rPr lang="en-US" sz="2400" dirty="0"/>
              <a:t>Requesting prescriptions </a:t>
            </a:r>
          </a:p>
          <a:p>
            <a:pPr lvl="1"/>
            <a:r>
              <a:rPr lang="en-US" sz="2400" dirty="0"/>
              <a:t>Acute exacerbations</a:t>
            </a:r>
          </a:p>
          <a:p>
            <a:r>
              <a:rPr lang="en-US" sz="2400" dirty="0"/>
              <a:t>Permission </a:t>
            </a:r>
          </a:p>
          <a:p>
            <a:pPr lvl="1"/>
            <a:r>
              <a:rPr lang="en-US" sz="2400" dirty="0"/>
              <a:t>E.g. prescriptions, </a:t>
            </a:r>
          </a:p>
          <a:p>
            <a:pPr lvl="1"/>
            <a:r>
              <a:rPr lang="en-US" sz="2400" dirty="0"/>
              <a:t>Information from HCP</a:t>
            </a:r>
          </a:p>
          <a:p>
            <a:endParaRPr lang="en-US" dirty="0"/>
          </a:p>
        </p:txBody>
      </p:sp>
      <p:pic>
        <p:nvPicPr>
          <p:cNvPr id="11" name="Content Placeholder 10" descr="A picture containing room, bedroom, umbrella&#10;&#10;Description automatically generated">
            <a:extLst>
              <a:ext uri="{FF2B5EF4-FFF2-40B4-BE49-F238E27FC236}">
                <a16:creationId xmlns:a16="http://schemas.microsoft.com/office/drawing/2014/main" id="{41B28D3C-E0AA-B14A-BF94-8CC860D1C165}"/>
              </a:ext>
            </a:extLst>
          </p:cNvPr>
          <p:cNvPicPr>
            <a:picLocks noGrp="1" noChangeAspect="1"/>
          </p:cNvPicPr>
          <p:nvPr>
            <p:ph sz="quarter" idx="16"/>
          </p:nvPr>
        </p:nvPicPr>
        <p:blipFill>
          <a:blip r:embed="rId2" cstate="print">
            <a:extLst>
              <a:ext uri="{28A0092B-C50C-407E-A947-70E740481C1C}">
                <a14:useLocalDpi xmlns:a14="http://schemas.microsoft.com/office/drawing/2010/main" val="0"/>
              </a:ext>
            </a:extLst>
          </a:blip>
          <a:stretch>
            <a:fillRect/>
          </a:stretch>
        </p:blipFill>
        <p:spPr>
          <a:xfrm>
            <a:off x="4107613" y="2204864"/>
            <a:ext cx="4785563" cy="2691878"/>
          </a:xfrm>
          <a:prstGeom prst="rect">
            <a:avLst/>
          </a:prstGeom>
        </p:spPr>
      </p:pic>
    </p:spTree>
    <p:extLst>
      <p:ext uri="{BB962C8B-B14F-4D97-AF65-F5344CB8AC3E}">
        <p14:creationId xmlns:p14="http://schemas.microsoft.com/office/powerpoint/2010/main" val="2925772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9DE1-57B0-954A-87FB-9467823B3F0F}"/>
              </a:ext>
            </a:extLst>
          </p:cNvPr>
          <p:cNvSpPr>
            <a:spLocks noGrp="1"/>
          </p:cNvSpPr>
          <p:nvPr>
            <p:ph type="title"/>
          </p:nvPr>
        </p:nvSpPr>
        <p:spPr>
          <a:xfrm>
            <a:off x="251520" y="260648"/>
            <a:ext cx="8229600" cy="1143000"/>
          </a:xfrm>
        </p:spPr>
        <p:txBody>
          <a:bodyPr>
            <a:normAutofit/>
          </a:bodyPr>
          <a:lstStyle/>
          <a:p>
            <a:r>
              <a:rPr lang="en-US" dirty="0"/>
              <a:t>Asthma UK </a:t>
            </a:r>
          </a:p>
        </p:txBody>
      </p:sp>
      <p:pic>
        <p:nvPicPr>
          <p:cNvPr id="6" name="Content Placeholder 5" descr="A screenshot of a cell phone&#10;&#10;Description automatically generated">
            <a:extLst>
              <a:ext uri="{FF2B5EF4-FFF2-40B4-BE49-F238E27FC236}">
                <a16:creationId xmlns:a16="http://schemas.microsoft.com/office/drawing/2014/main" id="{1F4BD2F5-1BA5-BF44-883B-5268510155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9592" y="1412776"/>
            <a:ext cx="7632848" cy="4608512"/>
          </a:xfrm>
        </p:spPr>
      </p:pic>
    </p:spTree>
    <p:extLst>
      <p:ext uri="{BB962C8B-B14F-4D97-AF65-F5344CB8AC3E}">
        <p14:creationId xmlns:p14="http://schemas.microsoft.com/office/powerpoint/2010/main" val="134402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Agenda</a:t>
            </a:r>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aphicFrame>
        <p:nvGraphicFramePr>
          <p:cNvPr id="2" name="Table 3">
            <a:extLst>
              <a:ext uri="{FF2B5EF4-FFF2-40B4-BE49-F238E27FC236}">
                <a16:creationId xmlns:a16="http://schemas.microsoft.com/office/drawing/2014/main" id="{FC4936AC-05E6-4E31-921A-809934550664}"/>
              </a:ext>
            </a:extLst>
          </p:cNvPr>
          <p:cNvGraphicFramePr>
            <a:graphicFrameLocks noGrp="1"/>
          </p:cNvGraphicFramePr>
          <p:nvPr>
            <p:ph sz="quarter" idx="15"/>
            <p:extLst>
              <p:ext uri="{D42A27DB-BD31-4B8C-83A1-F6EECF244321}">
                <p14:modId xmlns:p14="http://schemas.microsoft.com/office/powerpoint/2010/main" val="3111794781"/>
              </p:ext>
            </p:extLst>
          </p:nvPr>
        </p:nvGraphicFramePr>
        <p:xfrm>
          <a:off x="250825" y="1341438"/>
          <a:ext cx="8642350" cy="2468880"/>
        </p:xfrm>
        <a:graphic>
          <a:graphicData uri="http://schemas.openxmlformats.org/drawingml/2006/table">
            <a:tbl>
              <a:tblPr firstRow="1" bandRow="1">
                <a:tableStyleId>{5C22544A-7EE6-4342-B048-85BDC9FD1C3A}</a:tableStyleId>
              </a:tblPr>
              <a:tblGrid>
                <a:gridCol w="1951672">
                  <a:extLst>
                    <a:ext uri="{9D8B030D-6E8A-4147-A177-3AD203B41FA5}">
                      <a16:colId xmlns:a16="http://schemas.microsoft.com/office/drawing/2014/main" val="2562545469"/>
                    </a:ext>
                  </a:extLst>
                </a:gridCol>
                <a:gridCol w="1951672">
                  <a:extLst>
                    <a:ext uri="{9D8B030D-6E8A-4147-A177-3AD203B41FA5}">
                      <a16:colId xmlns:a16="http://schemas.microsoft.com/office/drawing/2014/main" val="3482133544"/>
                    </a:ext>
                  </a:extLst>
                </a:gridCol>
                <a:gridCol w="4739006">
                  <a:extLst>
                    <a:ext uri="{9D8B030D-6E8A-4147-A177-3AD203B41FA5}">
                      <a16:colId xmlns:a16="http://schemas.microsoft.com/office/drawing/2014/main" val="600559553"/>
                    </a:ext>
                  </a:extLst>
                </a:gridCol>
              </a:tblGrid>
              <a:tr h="370840">
                <a:tc>
                  <a:txBody>
                    <a:bodyPr/>
                    <a:lstStyle/>
                    <a:p>
                      <a:r>
                        <a:rPr lang="en-GB" sz="2400" dirty="0"/>
                        <a:t>Presenter</a:t>
                      </a:r>
                    </a:p>
                  </a:txBody>
                  <a:tcPr/>
                </a:tc>
                <a:tc>
                  <a:txBody>
                    <a:bodyPr/>
                    <a:lstStyle/>
                    <a:p>
                      <a:r>
                        <a:rPr lang="en-GB" sz="2400" dirty="0"/>
                        <a:t>Affiliation</a:t>
                      </a:r>
                    </a:p>
                  </a:txBody>
                  <a:tcPr/>
                </a:tc>
                <a:tc>
                  <a:txBody>
                    <a:bodyPr/>
                    <a:lstStyle/>
                    <a:p>
                      <a:r>
                        <a:rPr lang="en-GB" sz="2400" dirty="0"/>
                        <a:t>Subject</a:t>
                      </a:r>
                    </a:p>
                  </a:txBody>
                  <a:tcPr/>
                </a:tc>
                <a:extLst>
                  <a:ext uri="{0D108BD9-81ED-4DB2-BD59-A6C34878D82A}">
                    <a16:rowId xmlns:a16="http://schemas.microsoft.com/office/drawing/2014/main" val="2996163921"/>
                  </a:ext>
                </a:extLst>
              </a:tr>
              <a:tr h="370840">
                <a:tc>
                  <a:txBody>
                    <a:bodyPr/>
                    <a:lstStyle/>
                    <a:p>
                      <a:r>
                        <a:rPr lang="en-GB" sz="2400" dirty="0"/>
                        <a:t>Sam Prigmore</a:t>
                      </a:r>
                    </a:p>
                  </a:txBody>
                  <a:tcPr/>
                </a:tc>
                <a:tc>
                  <a:txBody>
                    <a:bodyPr/>
                    <a:lstStyle/>
                    <a:p>
                      <a:r>
                        <a:rPr lang="en-GB" sz="2400" dirty="0"/>
                        <a:t>St Georges Hospital</a:t>
                      </a:r>
                    </a:p>
                  </a:txBody>
                  <a:tcPr/>
                </a:tc>
                <a:tc>
                  <a:txBody>
                    <a:bodyPr/>
                    <a:lstStyle/>
                    <a:p>
                      <a:r>
                        <a:rPr lang="en-GB" sz="2400" dirty="0"/>
                        <a:t>Adolescent to Adults: Tips on transition </a:t>
                      </a:r>
                    </a:p>
                  </a:txBody>
                  <a:tcPr/>
                </a:tc>
                <a:extLst>
                  <a:ext uri="{0D108BD9-81ED-4DB2-BD59-A6C34878D82A}">
                    <a16:rowId xmlns:a16="http://schemas.microsoft.com/office/drawing/2014/main" val="3713627725"/>
                  </a:ext>
                </a:extLst>
              </a:tr>
              <a:tr h="370840">
                <a:tc>
                  <a:txBody>
                    <a:bodyPr/>
                    <a:lstStyle/>
                    <a:p>
                      <a:r>
                        <a:rPr lang="en-GB" sz="2400" dirty="0"/>
                        <a:t>Fran Beresford</a:t>
                      </a:r>
                    </a:p>
                  </a:txBody>
                  <a:tcPr/>
                </a:tc>
                <a:tc>
                  <a:txBody>
                    <a:bodyPr/>
                    <a:lstStyle/>
                    <a:p>
                      <a:r>
                        <a:rPr lang="en-GB" sz="2400" dirty="0"/>
                        <a:t>Royal Brompton Hospital </a:t>
                      </a:r>
                    </a:p>
                  </a:txBody>
                  <a:tcPr/>
                </a:tc>
                <a:tc>
                  <a:txBody>
                    <a:bodyPr/>
                    <a:lstStyle/>
                    <a:p>
                      <a:r>
                        <a:rPr lang="en-GB" sz="2400" dirty="0"/>
                        <a:t>Asthma and anxiety in children and young people</a:t>
                      </a:r>
                    </a:p>
                  </a:txBody>
                  <a:tcPr/>
                </a:tc>
                <a:extLst>
                  <a:ext uri="{0D108BD9-81ED-4DB2-BD59-A6C34878D82A}">
                    <a16:rowId xmlns:a16="http://schemas.microsoft.com/office/drawing/2014/main" val="2577199790"/>
                  </a:ext>
                </a:extLst>
              </a:tr>
            </a:tbl>
          </a:graphicData>
        </a:graphic>
      </p:graphicFrame>
    </p:spTree>
    <p:extLst>
      <p:ext uri="{BB962C8B-B14F-4D97-AF65-F5344CB8AC3E}">
        <p14:creationId xmlns:p14="http://schemas.microsoft.com/office/powerpoint/2010/main" val="229141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57" y="2023818"/>
            <a:ext cx="6735456" cy="936552"/>
          </a:xfrm>
        </p:spPr>
        <p:txBody>
          <a:bodyPr>
            <a:normAutofit/>
          </a:bodyPr>
          <a:lstStyle/>
          <a:p>
            <a:r>
              <a:rPr lang="en-GB" sz="3000" b="1" dirty="0"/>
              <a:t>Anxiety in Young People with Asthma</a:t>
            </a:r>
          </a:p>
        </p:txBody>
      </p:sp>
      <p:sp>
        <p:nvSpPr>
          <p:cNvPr id="3" name="Text Placeholder 2"/>
          <p:cNvSpPr>
            <a:spLocks noGrp="1"/>
          </p:cNvSpPr>
          <p:nvPr>
            <p:ph type="body" sz="quarter" idx="10"/>
          </p:nvPr>
        </p:nvSpPr>
        <p:spPr>
          <a:xfrm>
            <a:off x="1196341" y="2960370"/>
            <a:ext cx="3451860" cy="1279485"/>
          </a:xfrm>
        </p:spPr>
        <p:txBody>
          <a:bodyPr>
            <a:normAutofit/>
          </a:bodyPr>
          <a:lstStyle/>
          <a:p>
            <a:r>
              <a:rPr lang="en-GB" sz="2100" b="1" dirty="0"/>
              <a:t>Dr Fran Beresford</a:t>
            </a:r>
          </a:p>
          <a:p>
            <a:r>
              <a:rPr lang="en-GB" sz="2100" dirty="0"/>
              <a:t>Clinical Psychologist</a:t>
            </a:r>
          </a:p>
          <a:p>
            <a:r>
              <a:rPr lang="en-GB" sz="2100" dirty="0"/>
              <a:t>Royal Brompton Hospital</a:t>
            </a:r>
          </a:p>
          <a:p>
            <a:endParaRPr lang="en-GB" dirty="0"/>
          </a:p>
          <a:p>
            <a:endParaRPr lang="en-GB" dirty="0"/>
          </a:p>
        </p:txBody>
      </p:sp>
      <p:pic>
        <p:nvPicPr>
          <p:cNvPr id="1028" name="Picture 4" descr="RoyalBromptonLogo">
            <a:extLst>
              <a:ext uri="{FF2B5EF4-FFF2-40B4-BE49-F238E27FC236}">
                <a16:creationId xmlns:a16="http://schemas.microsoft.com/office/drawing/2014/main" id="{2F69B5D3-B959-4A28-8637-15F03F902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423" y="3415371"/>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Trust logo - FINAL">
            <a:extLst>
              <a:ext uri="{FF2B5EF4-FFF2-40B4-BE49-F238E27FC236}">
                <a16:creationId xmlns:a16="http://schemas.microsoft.com/office/drawing/2014/main" id="{407D8A4A-5A32-473E-85CF-39EB593BFE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3140" y="3807480"/>
            <a:ext cx="1189673" cy="52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C095C9D-3CC0-4B3A-8B02-AD5FA111246B}"/>
              </a:ext>
            </a:extLst>
          </p:cNvPr>
          <p:cNvPicPr>
            <a:picLocks noChangeAspect="1"/>
          </p:cNvPicPr>
          <p:nvPr/>
        </p:nvPicPr>
        <p:blipFill>
          <a:blip r:embed="rId4"/>
          <a:stretch>
            <a:fillRect/>
          </a:stretch>
        </p:blipFill>
        <p:spPr>
          <a:xfrm>
            <a:off x="7718506" y="3390378"/>
            <a:ext cx="890188" cy="936552"/>
          </a:xfrm>
          <a:prstGeom prst="rect">
            <a:avLst/>
          </a:prstGeom>
        </p:spPr>
      </p:pic>
    </p:spTree>
    <p:extLst>
      <p:ext uri="{BB962C8B-B14F-4D97-AF65-F5344CB8AC3E}">
        <p14:creationId xmlns:p14="http://schemas.microsoft.com/office/powerpoint/2010/main" val="1253870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A764D-B616-4914-98C1-693C8EF925E3}"/>
              </a:ext>
            </a:extLst>
          </p:cNvPr>
          <p:cNvSpPr>
            <a:spLocks noGrp="1"/>
          </p:cNvSpPr>
          <p:nvPr>
            <p:ph idx="1"/>
          </p:nvPr>
        </p:nvSpPr>
        <p:spPr>
          <a:xfrm>
            <a:off x="566681" y="2405301"/>
            <a:ext cx="7886700" cy="2823925"/>
          </a:xfrm>
        </p:spPr>
        <p:txBody>
          <a:bodyPr>
            <a:noAutofit/>
          </a:bodyPr>
          <a:lstStyle/>
          <a:p>
            <a:pPr marL="0" indent="0">
              <a:buNone/>
            </a:pPr>
            <a:r>
              <a:rPr lang="en-US" sz="1950" u="sng" dirty="0"/>
              <a:t>Mental Health Difficulties</a:t>
            </a:r>
          </a:p>
          <a:p>
            <a:r>
              <a:rPr lang="en-US" sz="1950" dirty="0"/>
              <a:t>10% of children (age 5-16) suffer from clinically significant mental health illness</a:t>
            </a:r>
          </a:p>
          <a:p>
            <a:r>
              <a:rPr lang="en-US" sz="1950" dirty="0"/>
              <a:t>People with a chronic health condition have 2-6x higher risk of mental health illness</a:t>
            </a:r>
          </a:p>
          <a:p>
            <a:r>
              <a:rPr lang="en-US" sz="1950" dirty="0"/>
              <a:t>Maternal depression is associated with 5x risk of child having mental health illness </a:t>
            </a:r>
          </a:p>
          <a:p>
            <a:pPr marL="0" indent="0">
              <a:buNone/>
            </a:pPr>
            <a:r>
              <a:rPr lang="en-GB" sz="1350" i="1" dirty="0"/>
              <a:t>Public Health England (Dec 2016). The mental health of children and young people in England </a:t>
            </a:r>
          </a:p>
          <a:p>
            <a:pPr marL="0" indent="0">
              <a:buNone/>
            </a:pPr>
            <a:endParaRPr lang="en-GB" sz="900" dirty="0"/>
          </a:p>
        </p:txBody>
      </p:sp>
      <p:sp>
        <p:nvSpPr>
          <p:cNvPr id="7" name="Content Placeholder 2"/>
          <p:cNvSpPr txBox="1">
            <a:spLocks/>
          </p:cNvSpPr>
          <p:nvPr/>
        </p:nvSpPr>
        <p:spPr>
          <a:xfrm>
            <a:off x="566682" y="4109776"/>
            <a:ext cx="7651391" cy="126344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spcBef>
                <a:spcPts val="0"/>
              </a:spcBef>
            </a:pPr>
            <a:endParaRPr lang="en-GB" sz="1950" dirty="0"/>
          </a:p>
          <a:p>
            <a:pPr>
              <a:spcBef>
                <a:spcPts val="0"/>
              </a:spcBef>
            </a:pPr>
            <a:endParaRPr lang="en-GB" sz="1950" dirty="0"/>
          </a:p>
          <a:p>
            <a:pPr marL="0" indent="0">
              <a:spcBef>
                <a:spcPts val="0"/>
              </a:spcBef>
              <a:buNone/>
            </a:pPr>
            <a:endParaRPr lang="en-GB" sz="1500" dirty="0"/>
          </a:p>
          <a:p>
            <a:pPr>
              <a:spcBef>
                <a:spcPts val="0"/>
              </a:spcBef>
            </a:pPr>
            <a:endParaRPr lang="en-GB" sz="1500" dirty="0"/>
          </a:p>
          <a:p>
            <a:pPr marL="0" indent="0">
              <a:buNone/>
            </a:pPr>
            <a:endParaRPr lang="en-GB" sz="1500" dirty="0"/>
          </a:p>
        </p:txBody>
      </p:sp>
      <p:pic>
        <p:nvPicPr>
          <p:cNvPr id="5" name="Picture 4" descr="RoyalBromptonLogo">
            <a:extLst>
              <a:ext uri="{FF2B5EF4-FFF2-40B4-BE49-F238E27FC236}">
                <a16:creationId xmlns:a16="http://schemas.microsoft.com/office/drawing/2014/main" id="{53906B9E-EF44-4CED-90E1-ACD0CC4A2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861" y="11427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822426A-2B88-4789-BFB9-7C873133A214}"/>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Prevalence of Mental Health Difficulties</a:t>
            </a:r>
            <a:endParaRPr lang="en-US" sz="4000" dirty="0">
              <a:solidFill>
                <a:schemeClr val="bg1"/>
              </a:solidFill>
            </a:endParaRPr>
          </a:p>
        </p:txBody>
      </p:sp>
    </p:spTree>
    <p:extLst>
      <p:ext uri="{BB962C8B-B14F-4D97-AF65-F5344CB8AC3E}">
        <p14:creationId xmlns:p14="http://schemas.microsoft.com/office/powerpoint/2010/main" val="1306429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0A764D-B616-4914-98C1-693C8EF925E3}"/>
              </a:ext>
            </a:extLst>
          </p:cNvPr>
          <p:cNvSpPr>
            <a:spLocks noGrp="1"/>
          </p:cNvSpPr>
          <p:nvPr>
            <p:ph idx="1"/>
          </p:nvPr>
        </p:nvSpPr>
        <p:spPr>
          <a:xfrm>
            <a:off x="628650" y="1987391"/>
            <a:ext cx="8066075" cy="3814763"/>
          </a:xfrm>
        </p:spPr>
        <p:txBody>
          <a:bodyPr>
            <a:noAutofit/>
          </a:bodyPr>
          <a:lstStyle/>
          <a:p>
            <a:pPr marL="0" indent="0">
              <a:buNone/>
            </a:pPr>
            <a:r>
              <a:rPr lang="en-GB" sz="1800" u="sng" dirty="0"/>
              <a:t>Anxiety in Young People with Asthma</a:t>
            </a:r>
          </a:p>
          <a:p>
            <a:r>
              <a:rPr lang="en-GB" sz="1800" dirty="0"/>
              <a:t>One in 5 adolescents with asthma have an anxiety disorder</a:t>
            </a:r>
          </a:p>
          <a:p>
            <a:r>
              <a:rPr lang="en-GB" sz="1800" dirty="0"/>
              <a:t>Adolescents with asthma 3 times prevalence of anxiety disorders than found in healthy young people</a:t>
            </a:r>
          </a:p>
          <a:p>
            <a:pPr marL="0" indent="0">
              <a:buNone/>
            </a:pPr>
            <a:r>
              <a:rPr lang="en-GB" sz="1200" i="1" dirty="0"/>
              <a:t>J </a:t>
            </a:r>
            <a:r>
              <a:rPr lang="en-GB" sz="1200" i="1" dirty="0" err="1"/>
              <a:t>Dudeney</a:t>
            </a:r>
            <a:r>
              <a:rPr lang="en-GB" sz="1200" i="1" dirty="0"/>
              <a:t> et al. </a:t>
            </a:r>
            <a:r>
              <a:rPr lang="en-GB" sz="1200" i="1" dirty="0" err="1"/>
              <a:t>Pediatric</a:t>
            </a:r>
            <a:r>
              <a:rPr lang="en-GB" sz="1200" i="1" dirty="0"/>
              <a:t> Pulmonology. 2017;9999:1–9  Anxiety in youth with asthma: A meta-analysis</a:t>
            </a:r>
          </a:p>
          <a:p>
            <a:pPr marL="0" indent="0">
              <a:buNone/>
            </a:pPr>
            <a:endParaRPr lang="en-GB" sz="900" i="1" dirty="0"/>
          </a:p>
          <a:p>
            <a:pPr marL="0" indent="0">
              <a:buNone/>
            </a:pPr>
            <a:r>
              <a:rPr lang="en-GB" sz="1800" u="sng" dirty="0"/>
              <a:t>Anxiety in Parents of Children with Asthma</a:t>
            </a:r>
          </a:p>
          <a:p>
            <a:r>
              <a:rPr lang="en-GB" sz="1800" dirty="0"/>
              <a:t>parents of children and young people with asthma have higher levels of anxiety than parents of those without</a:t>
            </a:r>
            <a:endParaRPr lang="en-GB" sz="825" dirty="0"/>
          </a:p>
          <a:p>
            <a:r>
              <a:rPr lang="en-GB" sz="1800" dirty="0"/>
              <a:t>evidence indicating that mothers who were stressed during pregnancy were more likely to have young children who developed asthma</a:t>
            </a:r>
            <a:endParaRPr lang="en-GB" sz="1350" i="1" dirty="0"/>
          </a:p>
          <a:p>
            <a:pPr marL="0" indent="0">
              <a:buNone/>
            </a:pPr>
            <a:r>
              <a:rPr lang="en-GB" sz="1200" i="1" dirty="0"/>
              <a:t>G Easter et al. </a:t>
            </a:r>
            <a:r>
              <a:rPr lang="pl-PL" sz="1200" i="1" dirty="0"/>
              <a:t>J Pediatr Psychol. 2015;40:1–10.</a:t>
            </a:r>
            <a:r>
              <a:rPr lang="en-GB" sz="1200" i="1" dirty="0"/>
              <a:t> Systematic review and meta-analysis of anxious and depressive symptoms in caregivers of children with </a:t>
            </a:r>
            <a:r>
              <a:rPr lang="pl-PL" sz="1200" i="1" dirty="0"/>
              <a:t>asthma. </a:t>
            </a:r>
            <a:r>
              <a:rPr lang="en-GB" sz="1200" i="1" dirty="0"/>
              <a:t>&amp; Roy-Byrne et al. Anxiety disorders and comorbid medical illness. Gen Hosp Psychiatry. 2008;30: 208–225.</a:t>
            </a:r>
          </a:p>
        </p:txBody>
      </p:sp>
      <p:sp>
        <p:nvSpPr>
          <p:cNvPr id="7" name="Content Placeholder 2"/>
          <p:cNvSpPr txBox="1">
            <a:spLocks/>
          </p:cNvSpPr>
          <p:nvPr/>
        </p:nvSpPr>
        <p:spPr>
          <a:xfrm>
            <a:off x="566682" y="4109776"/>
            <a:ext cx="7651391" cy="126344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spcBef>
                <a:spcPts val="0"/>
              </a:spcBef>
            </a:pPr>
            <a:endParaRPr lang="en-GB" sz="1950" dirty="0"/>
          </a:p>
          <a:p>
            <a:pPr>
              <a:spcBef>
                <a:spcPts val="0"/>
              </a:spcBef>
            </a:pPr>
            <a:endParaRPr lang="en-GB" sz="1950" dirty="0"/>
          </a:p>
          <a:p>
            <a:pPr>
              <a:spcBef>
                <a:spcPts val="0"/>
              </a:spcBef>
            </a:pPr>
            <a:endParaRPr lang="en-GB" sz="1500" dirty="0"/>
          </a:p>
          <a:p>
            <a:pPr>
              <a:spcBef>
                <a:spcPts val="0"/>
              </a:spcBef>
            </a:pPr>
            <a:endParaRPr lang="en-GB" sz="1500" dirty="0"/>
          </a:p>
          <a:p>
            <a:pPr marL="0" indent="0">
              <a:buNone/>
            </a:pPr>
            <a:endParaRPr lang="en-GB" sz="1500" dirty="0"/>
          </a:p>
        </p:txBody>
      </p:sp>
      <p:pic>
        <p:nvPicPr>
          <p:cNvPr id="5" name="Picture 4" descr="RoyalBromptonLogo">
            <a:extLst>
              <a:ext uri="{FF2B5EF4-FFF2-40B4-BE49-F238E27FC236}">
                <a16:creationId xmlns:a16="http://schemas.microsoft.com/office/drawing/2014/main" id="{53906B9E-EF44-4CED-90E1-ACD0CC4A27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861" y="11427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AE1F5D4D-7F39-46AD-8705-A8916672FD19}"/>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Prevalence of Mental Health Difficulties</a:t>
            </a:r>
            <a:endParaRPr lang="en-US" sz="4000" dirty="0">
              <a:solidFill>
                <a:schemeClr val="bg1"/>
              </a:solidFill>
            </a:endParaRPr>
          </a:p>
        </p:txBody>
      </p:sp>
    </p:spTree>
    <p:extLst>
      <p:ext uri="{BB962C8B-B14F-4D97-AF65-F5344CB8AC3E}">
        <p14:creationId xmlns:p14="http://schemas.microsoft.com/office/powerpoint/2010/main" val="2760049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ry pi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243" y="3359975"/>
            <a:ext cx="1560995" cy="2283656"/>
          </a:xfrm>
          <a:prstGeom prst="rect">
            <a:avLst/>
          </a:prstGeom>
        </p:spPr>
      </p:pic>
      <p:sp>
        <p:nvSpPr>
          <p:cNvPr id="3" name="Content Placeholder 2">
            <a:extLst>
              <a:ext uri="{FF2B5EF4-FFF2-40B4-BE49-F238E27FC236}">
                <a16:creationId xmlns:a16="http://schemas.microsoft.com/office/drawing/2014/main" id="{3E633B32-1382-498F-8B4A-2AE0E628A6DD}"/>
              </a:ext>
            </a:extLst>
          </p:cNvPr>
          <p:cNvSpPr>
            <a:spLocks noGrp="1"/>
          </p:cNvSpPr>
          <p:nvPr>
            <p:ph idx="1"/>
          </p:nvPr>
        </p:nvSpPr>
        <p:spPr>
          <a:xfrm>
            <a:off x="628651" y="1979469"/>
            <a:ext cx="8193587" cy="3881036"/>
          </a:xfrm>
        </p:spPr>
        <p:txBody>
          <a:bodyPr>
            <a:normAutofit fontScale="77500" lnSpcReduction="20000"/>
          </a:bodyPr>
          <a:lstStyle/>
          <a:p>
            <a:pPr>
              <a:lnSpc>
                <a:spcPct val="120000"/>
              </a:lnSpc>
              <a:spcBef>
                <a:spcPts val="450"/>
              </a:spcBef>
            </a:pPr>
            <a:r>
              <a:rPr lang="en-US" sz="2400" b="1" dirty="0"/>
              <a:t> </a:t>
            </a:r>
            <a:r>
              <a:rPr lang="en-US" sz="2700" b="1" dirty="0"/>
              <a:t>Anxiety is an innate adaptive response to danger</a:t>
            </a:r>
          </a:p>
          <a:p>
            <a:pPr>
              <a:lnSpc>
                <a:spcPct val="120000"/>
              </a:lnSpc>
              <a:spcBef>
                <a:spcPts val="450"/>
              </a:spcBef>
            </a:pPr>
            <a:r>
              <a:rPr lang="en-GB" sz="2700" dirty="0"/>
              <a:t>The </a:t>
            </a:r>
            <a:r>
              <a:rPr lang="en-GB" sz="2700" b="1" dirty="0"/>
              <a:t>Fight or Flight</a:t>
            </a:r>
            <a:r>
              <a:rPr lang="en-GB" sz="2700" dirty="0"/>
              <a:t> response is an evolutionary response from our ancestors. </a:t>
            </a:r>
          </a:p>
          <a:p>
            <a:pPr>
              <a:lnSpc>
                <a:spcPct val="120000"/>
              </a:lnSpc>
              <a:spcBef>
                <a:spcPts val="450"/>
              </a:spcBef>
            </a:pPr>
            <a:r>
              <a:rPr lang="en-GB" sz="2700" dirty="0"/>
              <a:t>When our ancestors were cavemen, they had to be alert to protect themselves against predators: It was survival of the fittest. </a:t>
            </a:r>
          </a:p>
          <a:p>
            <a:pPr>
              <a:lnSpc>
                <a:spcPct val="120000"/>
              </a:lnSpc>
              <a:spcBef>
                <a:spcPts val="450"/>
              </a:spcBef>
            </a:pPr>
            <a:r>
              <a:rPr lang="en-GB" sz="2700" dirty="0"/>
              <a:t>The amygdala is the part of the brain that manages the </a:t>
            </a:r>
            <a:r>
              <a:rPr lang="en-GB" sz="2700" b="1" dirty="0"/>
              <a:t>Fight</a:t>
            </a:r>
            <a:r>
              <a:rPr lang="en-GB" sz="2700" dirty="0"/>
              <a:t>                    </a:t>
            </a:r>
            <a:r>
              <a:rPr lang="en-GB" sz="2700" b="1" dirty="0"/>
              <a:t>or Flight </a:t>
            </a:r>
            <a:r>
              <a:rPr lang="en-GB" sz="2700" dirty="0"/>
              <a:t>reflex that keeps us safe</a:t>
            </a:r>
          </a:p>
          <a:p>
            <a:pPr>
              <a:lnSpc>
                <a:spcPct val="120000"/>
              </a:lnSpc>
              <a:spcBef>
                <a:spcPts val="450"/>
              </a:spcBef>
            </a:pPr>
            <a:r>
              <a:rPr lang="en-GB" sz="2700" dirty="0"/>
              <a:t>Modern day threats include spiders, the dark and illnesses </a:t>
            </a:r>
          </a:p>
          <a:p>
            <a:pPr>
              <a:lnSpc>
                <a:spcPct val="120000"/>
              </a:lnSpc>
              <a:spcBef>
                <a:spcPts val="450"/>
              </a:spcBef>
            </a:pPr>
            <a:r>
              <a:rPr lang="en-GB" sz="2700" b="1" dirty="0"/>
              <a:t>Fight or Flight</a:t>
            </a:r>
            <a:r>
              <a:rPr lang="en-GB" sz="2700" dirty="0"/>
              <a:t> triggered               </a:t>
            </a:r>
            <a:r>
              <a:rPr lang="en-GB" sz="2700" u="sng" dirty="0"/>
              <a:t>adrenaline release</a:t>
            </a:r>
          </a:p>
          <a:p>
            <a:pPr>
              <a:lnSpc>
                <a:spcPct val="120000"/>
              </a:lnSpc>
              <a:spcBef>
                <a:spcPts val="450"/>
              </a:spcBef>
            </a:pPr>
            <a:r>
              <a:rPr lang="en-GB" sz="2700" dirty="0"/>
              <a:t>This influences physical feelings, behaviours &amp; thoughts </a:t>
            </a:r>
          </a:p>
        </p:txBody>
      </p:sp>
      <p:pic>
        <p:nvPicPr>
          <p:cNvPr id="5" name="Picture 4" descr="RoyalBromptonLogo">
            <a:extLst>
              <a:ext uri="{FF2B5EF4-FFF2-40B4-BE49-F238E27FC236}">
                <a16:creationId xmlns:a16="http://schemas.microsoft.com/office/drawing/2014/main" id="{BC3C469B-4CE8-4251-B8BF-B5DB6907A6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9542" y="1096804"/>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Right 5">
            <a:extLst>
              <a:ext uri="{FF2B5EF4-FFF2-40B4-BE49-F238E27FC236}">
                <a16:creationId xmlns:a16="http://schemas.microsoft.com/office/drawing/2014/main" id="{532D5A65-E80A-4EC1-A5A7-7970068C851A}"/>
              </a:ext>
            </a:extLst>
          </p:cNvPr>
          <p:cNvSpPr/>
          <p:nvPr/>
        </p:nvSpPr>
        <p:spPr>
          <a:xfrm>
            <a:off x="3851920" y="4941168"/>
            <a:ext cx="619442" cy="289080"/>
          </a:xfrm>
          <a:prstGeom prst="rightArrow">
            <a:avLst>
              <a:gd name="adj1" fmla="val 50000"/>
              <a:gd name="adj2" fmla="val 59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itle 1">
            <a:extLst>
              <a:ext uri="{FF2B5EF4-FFF2-40B4-BE49-F238E27FC236}">
                <a16:creationId xmlns:a16="http://schemas.microsoft.com/office/drawing/2014/main" id="{6D79DA24-05C4-4121-ACE5-6EDD07B47B41}"/>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Anxiety – What is it?</a:t>
            </a:r>
            <a:endParaRPr lang="en-US" sz="4000" dirty="0">
              <a:solidFill>
                <a:schemeClr val="bg1"/>
              </a:solidFill>
            </a:endParaRPr>
          </a:p>
        </p:txBody>
      </p:sp>
    </p:spTree>
    <p:extLst>
      <p:ext uri="{BB962C8B-B14F-4D97-AF65-F5344CB8AC3E}">
        <p14:creationId xmlns:p14="http://schemas.microsoft.com/office/powerpoint/2010/main" val="2791071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a:extLst>
              <a:ext uri="{FF2B5EF4-FFF2-40B4-BE49-F238E27FC236}">
                <a16:creationId xmlns:a16="http://schemas.microsoft.com/office/drawing/2014/main" id="{696E0707-FE95-DA4E-A294-EC695331A518}"/>
              </a:ext>
            </a:extLst>
          </p:cNvPr>
          <p:cNvGraphicFramePr>
            <a:graphicFrameLocks noGrp="1"/>
          </p:cNvGraphicFramePr>
          <p:nvPr>
            <p:ph idx="1"/>
          </p:nvPr>
        </p:nvGraphicFramePr>
        <p:xfrm>
          <a:off x="394336" y="1950244"/>
          <a:ext cx="6488906" cy="356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775BC168-C81A-E74C-9A9C-A1D0C018BAB9}"/>
              </a:ext>
            </a:extLst>
          </p:cNvPr>
          <p:cNvSpPr txBox="1"/>
          <p:nvPr/>
        </p:nvSpPr>
        <p:spPr>
          <a:xfrm>
            <a:off x="3338803" y="3578941"/>
            <a:ext cx="873968" cy="507831"/>
          </a:xfrm>
          <a:prstGeom prst="rect">
            <a:avLst/>
          </a:prstGeom>
          <a:noFill/>
        </p:spPr>
        <p:txBody>
          <a:bodyPr wrap="square" rtlCol="0">
            <a:spAutoFit/>
          </a:bodyPr>
          <a:lstStyle/>
          <a:p>
            <a:r>
              <a:rPr lang="en-US" sz="1350" dirty="0"/>
              <a:t>Complex Asthma</a:t>
            </a:r>
          </a:p>
        </p:txBody>
      </p:sp>
      <p:sp>
        <p:nvSpPr>
          <p:cNvPr id="21" name="TextBox 20">
            <a:extLst>
              <a:ext uri="{FF2B5EF4-FFF2-40B4-BE49-F238E27FC236}">
                <a16:creationId xmlns:a16="http://schemas.microsoft.com/office/drawing/2014/main" id="{5FB576BF-D7FE-2C47-857E-1E36ABB81F95}"/>
              </a:ext>
            </a:extLst>
          </p:cNvPr>
          <p:cNvSpPr txBox="1"/>
          <p:nvPr/>
        </p:nvSpPr>
        <p:spPr>
          <a:xfrm>
            <a:off x="6266497" y="2263140"/>
            <a:ext cx="2248853" cy="415498"/>
          </a:xfrm>
          <a:prstGeom prst="rect">
            <a:avLst/>
          </a:prstGeom>
          <a:noFill/>
        </p:spPr>
        <p:txBody>
          <a:bodyPr wrap="square" rtlCol="0">
            <a:spAutoFit/>
          </a:bodyPr>
          <a:lstStyle/>
          <a:p>
            <a:r>
              <a:rPr lang="en-US" sz="2100" dirty="0">
                <a:latin typeface="Comic Sans MS" panose="030F0902030302020204" pitchFamily="66" charset="0"/>
              </a:rPr>
              <a:t>‘I can’t breathe’</a:t>
            </a:r>
          </a:p>
        </p:txBody>
      </p:sp>
      <p:pic>
        <p:nvPicPr>
          <p:cNvPr id="22" name="Picture 21">
            <a:extLst>
              <a:ext uri="{FF2B5EF4-FFF2-40B4-BE49-F238E27FC236}">
                <a16:creationId xmlns:a16="http://schemas.microsoft.com/office/drawing/2014/main" id="{1FB78752-087D-F444-AA09-BEF5D4397277}"/>
              </a:ext>
            </a:extLst>
          </p:cNvPr>
          <p:cNvPicPr>
            <a:picLocks noChangeAspect="1"/>
          </p:cNvPicPr>
          <p:nvPr/>
        </p:nvPicPr>
        <p:blipFill>
          <a:blip r:embed="rId8"/>
          <a:stretch>
            <a:fillRect/>
          </a:stretch>
        </p:blipFill>
        <p:spPr>
          <a:xfrm>
            <a:off x="7323273" y="2886567"/>
            <a:ext cx="1426392" cy="2631758"/>
          </a:xfrm>
          <a:prstGeom prst="rect">
            <a:avLst/>
          </a:prstGeom>
        </p:spPr>
      </p:pic>
      <p:pic>
        <p:nvPicPr>
          <p:cNvPr id="8" name="Picture 4" descr="RoyalBromptonLogo">
            <a:extLst>
              <a:ext uri="{FF2B5EF4-FFF2-40B4-BE49-F238E27FC236}">
                <a16:creationId xmlns:a16="http://schemas.microsoft.com/office/drawing/2014/main" id="{EA3DB5D0-1E55-423F-8329-3B88E8E4F16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3241" y="111729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D494CD9-3E67-4F5A-A9AE-E0796B7D853F}"/>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Co-morbidities</a:t>
            </a:r>
            <a:endParaRPr lang="en-US" sz="4000" dirty="0">
              <a:solidFill>
                <a:schemeClr val="bg1"/>
              </a:solidFill>
            </a:endParaRPr>
          </a:p>
        </p:txBody>
      </p:sp>
    </p:spTree>
    <p:extLst>
      <p:ext uri="{BB962C8B-B14F-4D97-AF65-F5344CB8AC3E}">
        <p14:creationId xmlns:p14="http://schemas.microsoft.com/office/powerpoint/2010/main" val="2736386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xiety Perhaps?">
            <a:hlinkClick r:id="rId3"/>
            <a:extLst>
              <a:ext uri="{FF2B5EF4-FFF2-40B4-BE49-F238E27FC236}">
                <a16:creationId xmlns:a16="http://schemas.microsoft.com/office/drawing/2014/main" id="{36A9A3E9-5962-2942-BF17-3820ED9B9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55" t="16704" r="3699" b="6718"/>
          <a:stretch>
            <a:fillRect/>
          </a:stretch>
        </p:blipFill>
        <p:spPr bwMode="auto">
          <a:xfrm>
            <a:off x="2843808" y="1484784"/>
            <a:ext cx="395134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oyalBromptonLogo">
            <a:extLst>
              <a:ext uri="{FF2B5EF4-FFF2-40B4-BE49-F238E27FC236}">
                <a16:creationId xmlns:a16="http://schemas.microsoft.com/office/drawing/2014/main" id="{0D9DBB95-259B-40F1-AC7C-1EA7F4CDF1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9542" y="1096804"/>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D3122A6-DBF1-40D5-A9A8-3C8A98A57378}"/>
              </a:ext>
            </a:extLst>
          </p:cNvPr>
          <p:cNvSpPr txBox="1"/>
          <p:nvPr/>
        </p:nvSpPr>
        <p:spPr>
          <a:xfrm>
            <a:off x="935182" y="2807772"/>
            <a:ext cx="2182091" cy="1477328"/>
          </a:xfrm>
          <a:prstGeom prst="rect">
            <a:avLst/>
          </a:prstGeom>
          <a:noFill/>
        </p:spPr>
        <p:txBody>
          <a:bodyPr wrap="square" rtlCol="0">
            <a:spAutoFit/>
          </a:bodyPr>
          <a:lstStyle/>
          <a:p>
            <a:r>
              <a:rPr lang="en-GB" sz="3000" b="1" dirty="0">
                <a:solidFill>
                  <a:srgbClr val="FF0000"/>
                </a:solidFill>
              </a:rPr>
              <a:t>Physical sensations of anxiety</a:t>
            </a:r>
          </a:p>
        </p:txBody>
      </p:sp>
      <p:sp>
        <p:nvSpPr>
          <p:cNvPr id="9" name="Title 1">
            <a:extLst>
              <a:ext uri="{FF2B5EF4-FFF2-40B4-BE49-F238E27FC236}">
                <a16:creationId xmlns:a16="http://schemas.microsoft.com/office/drawing/2014/main" id="{A3C341AB-39AD-4C11-ABBD-D5A59BFA95D6}"/>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Fight or flight response</a:t>
            </a:r>
            <a:endParaRPr lang="en-US" sz="4000" dirty="0">
              <a:solidFill>
                <a:schemeClr val="bg1"/>
              </a:solidFill>
            </a:endParaRPr>
          </a:p>
        </p:txBody>
      </p:sp>
    </p:spTree>
    <p:extLst>
      <p:ext uri="{BB962C8B-B14F-4D97-AF65-F5344CB8AC3E}">
        <p14:creationId xmlns:p14="http://schemas.microsoft.com/office/powerpoint/2010/main" val="55876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52BB6-E531-064E-8F17-7D0950D7B403}"/>
              </a:ext>
            </a:extLst>
          </p:cNvPr>
          <p:cNvSpPr>
            <a:spLocks noGrp="1"/>
          </p:cNvSpPr>
          <p:nvPr>
            <p:ph idx="1"/>
          </p:nvPr>
        </p:nvSpPr>
        <p:spPr>
          <a:xfrm>
            <a:off x="628650" y="2137172"/>
            <a:ext cx="7886700" cy="3589735"/>
          </a:xfrm>
        </p:spPr>
        <p:txBody>
          <a:bodyPr>
            <a:normAutofit fontScale="92500" lnSpcReduction="10000"/>
          </a:bodyPr>
          <a:lstStyle/>
          <a:p>
            <a:r>
              <a:rPr lang="en-US" sz="2250" dirty="0"/>
              <a:t>Reluctance to engage in exercise</a:t>
            </a:r>
          </a:p>
          <a:p>
            <a:r>
              <a:rPr lang="en-US" sz="2250" dirty="0"/>
              <a:t>School refusal/poor attendance</a:t>
            </a:r>
          </a:p>
          <a:p>
            <a:r>
              <a:rPr lang="en-US" sz="2250" dirty="0"/>
              <a:t>Reduced </a:t>
            </a:r>
            <a:r>
              <a:rPr lang="en-US" sz="2250" dirty="0" err="1"/>
              <a:t>socialising</a:t>
            </a:r>
            <a:endParaRPr lang="en-US" sz="2250" dirty="0"/>
          </a:p>
          <a:p>
            <a:r>
              <a:rPr lang="en-US" sz="2250" dirty="0"/>
              <a:t>Over reporting/under-reporting of symptoms</a:t>
            </a:r>
          </a:p>
          <a:p>
            <a:r>
              <a:rPr lang="en-US" sz="2250" dirty="0"/>
              <a:t>Disturbed sleep</a:t>
            </a:r>
          </a:p>
          <a:p>
            <a:r>
              <a:rPr lang="en-US" sz="2250" dirty="0"/>
              <a:t>Over-dependence on salbutamol</a:t>
            </a:r>
          </a:p>
          <a:p>
            <a:r>
              <a:rPr lang="en-US" sz="2250" dirty="0"/>
              <a:t>Parents very protective</a:t>
            </a:r>
          </a:p>
          <a:p>
            <a:r>
              <a:rPr lang="en-US" sz="2250" dirty="0"/>
              <a:t>Impact on independence </a:t>
            </a:r>
          </a:p>
          <a:p>
            <a:r>
              <a:rPr lang="en-US" sz="2250" dirty="0"/>
              <a:t>Arguments, anger</a:t>
            </a:r>
          </a:p>
          <a:p>
            <a:r>
              <a:rPr lang="en-US" sz="2250" dirty="0"/>
              <a:t>Risk taking</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40CB59A4-2E20-DF4E-9057-4CDEB7A69481}"/>
              </a:ext>
            </a:extLst>
          </p:cNvPr>
          <p:cNvPicPr>
            <a:picLocks noChangeAspect="1"/>
          </p:cNvPicPr>
          <p:nvPr/>
        </p:nvPicPr>
        <p:blipFill>
          <a:blip r:embed="rId2"/>
          <a:stretch>
            <a:fillRect/>
          </a:stretch>
        </p:blipFill>
        <p:spPr>
          <a:xfrm>
            <a:off x="6299755" y="2226469"/>
            <a:ext cx="2215595" cy="3034904"/>
          </a:xfrm>
          <a:prstGeom prst="rect">
            <a:avLst/>
          </a:prstGeom>
        </p:spPr>
      </p:pic>
      <p:pic>
        <p:nvPicPr>
          <p:cNvPr id="5" name="Picture 4" descr="RoyalBromptonLogo">
            <a:extLst>
              <a:ext uri="{FF2B5EF4-FFF2-40B4-BE49-F238E27FC236}">
                <a16:creationId xmlns:a16="http://schemas.microsoft.com/office/drawing/2014/main" id="{3A11FFAC-3565-4F39-BEFB-7A99CFEF3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6081" y="1155565"/>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44B74E1-D87F-41CA-97E2-5B29C78D44EC}"/>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solidFill>
                  <a:schemeClr val="bg1"/>
                </a:solidFill>
              </a:rPr>
              <a:t>What behaviours do we see due to anxiety?</a:t>
            </a:r>
            <a:endParaRPr lang="en-US" sz="3600" dirty="0">
              <a:solidFill>
                <a:schemeClr val="bg1"/>
              </a:solidFill>
            </a:endParaRPr>
          </a:p>
        </p:txBody>
      </p:sp>
    </p:spTree>
    <p:extLst>
      <p:ext uri="{BB962C8B-B14F-4D97-AF65-F5344CB8AC3E}">
        <p14:creationId xmlns:p14="http://schemas.microsoft.com/office/powerpoint/2010/main" val="2645699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BE37E-E7EE-A64A-A9B1-CAEB03BC369C}"/>
              </a:ext>
            </a:extLst>
          </p:cNvPr>
          <p:cNvSpPr>
            <a:spLocks noGrp="1"/>
          </p:cNvSpPr>
          <p:nvPr>
            <p:ph idx="1"/>
          </p:nvPr>
        </p:nvSpPr>
        <p:spPr>
          <a:xfrm>
            <a:off x="567690" y="2569369"/>
            <a:ext cx="7886700" cy="3263504"/>
          </a:xfrm>
        </p:spPr>
        <p:txBody>
          <a:bodyPr>
            <a:normAutofit fontScale="77500" lnSpcReduction="20000"/>
          </a:bodyPr>
          <a:lstStyle/>
          <a:p>
            <a:r>
              <a:rPr lang="en-US" dirty="0"/>
              <a:t>‘what will happen if I don’t get help quickly enough?”</a:t>
            </a:r>
          </a:p>
          <a:p>
            <a:r>
              <a:rPr lang="en-US" dirty="0"/>
              <a:t>‘what if people don’t know what to do?’</a:t>
            </a:r>
          </a:p>
          <a:p>
            <a:r>
              <a:rPr lang="en-US" dirty="0"/>
              <a:t>‘I hate needles’ </a:t>
            </a:r>
          </a:p>
          <a:p>
            <a:r>
              <a:rPr lang="en-US" dirty="0"/>
              <a:t>‘I don’t want to look weak in front of my friends’</a:t>
            </a:r>
          </a:p>
          <a:p>
            <a:r>
              <a:rPr lang="en-US" dirty="0"/>
              <a:t>‘if I exercise it could trigger an asthma attack’</a:t>
            </a:r>
          </a:p>
          <a:p>
            <a:r>
              <a:rPr lang="en-US" dirty="0"/>
              <a:t>‘I’m embarrassed to use my inhaler in front of people’</a:t>
            </a:r>
          </a:p>
          <a:p>
            <a:r>
              <a:rPr lang="en-US" dirty="0"/>
              <a:t>‘</a:t>
            </a:r>
            <a:r>
              <a:rPr lang="en-US" b="1" dirty="0"/>
              <a:t>I don’t want to have asthma</a:t>
            </a:r>
            <a:r>
              <a:rPr lang="en-US" dirty="0"/>
              <a:t>’</a:t>
            </a:r>
          </a:p>
          <a:p>
            <a:r>
              <a:rPr lang="en-US" dirty="0"/>
              <a:t>‘my breathing feels tight, I could die’</a:t>
            </a:r>
          </a:p>
          <a:p>
            <a:endParaRPr lang="en-US" dirty="0"/>
          </a:p>
        </p:txBody>
      </p:sp>
      <p:pic>
        <p:nvPicPr>
          <p:cNvPr id="4" name="Picture 3">
            <a:extLst>
              <a:ext uri="{FF2B5EF4-FFF2-40B4-BE49-F238E27FC236}">
                <a16:creationId xmlns:a16="http://schemas.microsoft.com/office/drawing/2014/main" id="{11D475EB-D6D7-0547-B78A-6AAA3215CDD6}"/>
              </a:ext>
            </a:extLst>
          </p:cNvPr>
          <p:cNvPicPr>
            <a:picLocks noChangeAspect="1"/>
          </p:cNvPicPr>
          <p:nvPr/>
        </p:nvPicPr>
        <p:blipFill>
          <a:blip r:embed="rId2"/>
          <a:stretch>
            <a:fillRect/>
          </a:stretch>
        </p:blipFill>
        <p:spPr>
          <a:xfrm>
            <a:off x="6862763" y="2849761"/>
            <a:ext cx="1933575" cy="2702720"/>
          </a:xfrm>
          <a:prstGeom prst="rect">
            <a:avLst/>
          </a:prstGeom>
        </p:spPr>
      </p:pic>
      <p:pic>
        <p:nvPicPr>
          <p:cNvPr id="5" name="Picture 4" descr="RoyalBromptonLogo">
            <a:extLst>
              <a:ext uri="{FF2B5EF4-FFF2-40B4-BE49-F238E27FC236}">
                <a16:creationId xmlns:a16="http://schemas.microsoft.com/office/drawing/2014/main" id="{9F665549-76AC-40BB-BC1A-CE7259354F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275" y="1073591"/>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CA90705F-052F-4DA6-9360-91647AF59AC5}"/>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solidFill>
                  <a:schemeClr val="bg1"/>
                </a:solidFill>
              </a:rPr>
              <a:t>Some worries described by young people with asthma</a:t>
            </a:r>
            <a:endParaRPr lang="en-US" sz="2800" dirty="0">
              <a:solidFill>
                <a:schemeClr val="bg1"/>
              </a:solidFill>
            </a:endParaRPr>
          </a:p>
        </p:txBody>
      </p:sp>
    </p:spTree>
    <p:extLst>
      <p:ext uri="{BB962C8B-B14F-4D97-AF65-F5344CB8AC3E}">
        <p14:creationId xmlns:p14="http://schemas.microsoft.com/office/powerpoint/2010/main" val="785483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hool Girls Smoking High Resolution Stock Photography and Images - Alamy">
            <a:extLst>
              <a:ext uri="{FF2B5EF4-FFF2-40B4-BE49-F238E27FC236}">
                <a16:creationId xmlns:a16="http://schemas.microsoft.com/office/drawing/2014/main" id="{402F1D43-A0E4-864D-AC7E-BA311E8A0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884" y="2011095"/>
            <a:ext cx="2007260" cy="12696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how might anxiety show up for children">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705" t="9132" r="54045" b="63492"/>
          <a:stretch/>
        </p:blipFill>
        <p:spPr bwMode="auto">
          <a:xfrm>
            <a:off x="1769739" y="2128980"/>
            <a:ext cx="1110343" cy="143041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94BE37E-E7EE-A64A-A9B1-CAEB03BC369C}"/>
              </a:ext>
            </a:extLst>
          </p:cNvPr>
          <p:cNvSpPr>
            <a:spLocks noGrp="1"/>
          </p:cNvSpPr>
          <p:nvPr>
            <p:ph idx="1"/>
          </p:nvPr>
        </p:nvSpPr>
        <p:spPr>
          <a:xfrm>
            <a:off x="736146" y="2138802"/>
            <a:ext cx="1178378" cy="437931"/>
          </a:xfrm>
        </p:spPr>
        <p:txBody>
          <a:bodyPr>
            <a:normAutofit fontScale="70000" lnSpcReduction="20000"/>
          </a:bodyPr>
          <a:lstStyle/>
          <a:p>
            <a:pPr marL="0" indent="0">
              <a:buNone/>
            </a:pPr>
            <a:r>
              <a:rPr lang="en-US" dirty="0"/>
              <a:t>1. Anger</a:t>
            </a:r>
          </a:p>
        </p:txBody>
      </p:sp>
      <p:pic>
        <p:nvPicPr>
          <p:cNvPr id="6" name="Picture 2" descr="Image result for 8 ways a child's anxiety shows up">
            <a:hlinkClick r:id="rId6"/>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997" t="40373" r="55221" b="37827"/>
          <a:stretch/>
        </p:blipFill>
        <p:spPr bwMode="auto">
          <a:xfrm>
            <a:off x="637339" y="3926242"/>
            <a:ext cx="1657350" cy="15859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8 ways a child's anxiety shows up">
            <a:hlinkClick r:id="rId6"/>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149" t="10522" b="64240"/>
          <a:stretch/>
        </p:blipFill>
        <p:spPr bwMode="auto">
          <a:xfrm>
            <a:off x="3725735" y="4046664"/>
            <a:ext cx="1516856" cy="18359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8 ways a child's anxiety shows up">
            <a:hlinkClick r:id="rId6"/>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6399" t="39196" b="51572"/>
          <a:stretch/>
        </p:blipFill>
        <p:spPr bwMode="auto">
          <a:xfrm>
            <a:off x="5436478" y="3878856"/>
            <a:ext cx="1716881" cy="9809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0746" y="2447598"/>
            <a:ext cx="10001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3359" y="3876348"/>
            <a:ext cx="1723857" cy="178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2">
            <a:extLst>
              <a:ext uri="{FF2B5EF4-FFF2-40B4-BE49-F238E27FC236}">
                <a16:creationId xmlns:a16="http://schemas.microsoft.com/office/drawing/2014/main" id="{594BE37E-E7EE-A64A-A9B1-CAEB03BC369C}"/>
              </a:ext>
            </a:extLst>
          </p:cNvPr>
          <p:cNvSpPr txBox="1">
            <a:spLocks/>
          </p:cNvSpPr>
          <p:nvPr/>
        </p:nvSpPr>
        <p:spPr>
          <a:xfrm>
            <a:off x="641832" y="3463988"/>
            <a:ext cx="2589439" cy="43793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2. Difficulty Sleeping</a:t>
            </a:r>
          </a:p>
        </p:txBody>
      </p:sp>
      <p:sp>
        <p:nvSpPr>
          <p:cNvPr id="16" name="Content Placeholder 2">
            <a:extLst>
              <a:ext uri="{FF2B5EF4-FFF2-40B4-BE49-F238E27FC236}">
                <a16:creationId xmlns:a16="http://schemas.microsoft.com/office/drawing/2014/main" id="{594BE37E-E7EE-A64A-A9B1-CAEB03BC369C}"/>
              </a:ext>
            </a:extLst>
          </p:cNvPr>
          <p:cNvSpPr txBox="1">
            <a:spLocks/>
          </p:cNvSpPr>
          <p:nvPr/>
        </p:nvSpPr>
        <p:spPr>
          <a:xfrm>
            <a:off x="3551123" y="3076925"/>
            <a:ext cx="2899683" cy="437931"/>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3. Defiance or acting out</a:t>
            </a:r>
          </a:p>
        </p:txBody>
      </p:sp>
      <p:sp>
        <p:nvSpPr>
          <p:cNvPr id="17" name="Content Placeholder 2">
            <a:extLst>
              <a:ext uri="{FF2B5EF4-FFF2-40B4-BE49-F238E27FC236}">
                <a16:creationId xmlns:a16="http://schemas.microsoft.com/office/drawing/2014/main" id="{594BE37E-E7EE-A64A-A9B1-CAEB03BC369C}"/>
              </a:ext>
            </a:extLst>
          </p:cNvPr>
          <p:cNvSpPr txBox="1">
            <a:spLocks/>
          </p:cNvSpPr>
          <p:nvPr/>
        </p:nvSpPr>
        <p:spPr>
          <a:xfrm>
            <a:off x="6739363" y="2157537"/>
            <a:ext cx="1942417" cy="54184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6. Avoidance</a:t>
            </a:r>
          </a:p>
        </p:txBody>
      </p:sp>
      <p:sp>
        <p:nvSpPr>
          <p:cNvPr id="19" name="Content Placeholder 2">
            <a:extLst>
              <a:ext uri="{FF2B5EF4-FFF2-40B4-BE49-F238E27FC236}">
                <a16:creationId xmlns:a16="http://schemas.microsoft.com/office/drawing/2014/main" id="{594BE37E-E7EE-A64A-A9B1-CAEB03BC369C}"/>
              </a:ext>
            </a:extLst>
          </p:cNvPr>
          <p:cNvSpPr txBox="1">
            <a:spLocks/>
          </p:cNvSpPr>
          <p:nvPr/>
        </p:nvSpPr>
        <p:spPr>
          <a:xfrm>
            <a:off x="2750021" y="4108191"/>
            <a:ext cx="1942417" cy="77375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4. Emotional reactivity</a:t>
            </a:r>
          </a:p>
        </p:txBody>
      </p:sp>
      <p:sp>
        <p:nvSpPr>
          <p:cNvPr id="20" name="Content Placeholder 2">
            <a:extLst>
              <a:ext uri="{FF2B5EF4-FFF2-40B4-BE49-F238E27FC236}">
                <a16:creationId xmlns:a16="http://schemas.microsoft.com/office/drawing/2014/main" id="{594BE37E-E7EE-A64A-A9B1-CAEB03BC369C}"/>
              </a:ext>
            </a:extLst>
          </p:cNvPr>
          <p:cNvSpPr txBox="1">
            <a:spLocks/>
          </p:cNvSpPr>
          <p:nvPr/>
        </p:nvSpPr>
        <p:spPr>
          <a:xfrm>
            <a:off x="5768155" y="4775508"/>
            <a:ext cx="1942417" cy="773757"/>
          </a:xfrm>
          <a:prstGeom prst="rect">
            <a:avLst/>
          </a:prstGeom>
        </p:spPr>
        <p:txBody>
          <a:bodyPr vert="horz" lIns="68580" tIns="34290" rIns="68580" bIns="3429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7. Over planning</a:t>
            </a:r>
          </a:p>
        </p:txBody>
      </p:sp>
      <p:sp>
        <p:nvSpPr>
          <p:cNvPr id="3" name="TextBox 2"/>
          <p:cNvSpPr txBox="1"/>
          <p:nvPr/>
        </p:nvSpPr>
        <p:spPr>
          <a:xfrm>
            <a:off x="5883048" y="5723751"/>
            <a:ext cx="3260953" cy="300082"/>
          </a:xfrm>
          <a:prstGeom prst="rect">
            <a:avLst/>
          </a:prstGeom>
          <a:noFill/>
        </p:spPr>
        <p:txBody>
          <a:bodyPr wrap="square" rtlCol="0">
            <a:spAutoFit/>
          </a:bodyPr>
          <a:lstStyle/>
          <a:p>
            <a:r>
              <a:rPr lang="en-GB" sz="1350" dirty="0">
                <a:solidFill>
                  <a:schemeClr val="bg1">
                    <a:lumMod val="50000"/>
                  </a:schemeClr>
                </a:solidFill>
              </a:rPr>
              <a:t>Adapted from www.gozen.com</a:t>
            </a:r>
          </a:p>
        </p:txBody>
      </p:sp>
      <p:sp>
        <p:nvSpPr>
          <p:cNvPr id="21" name="Title 1">
            <a:extLst>
              <a:ext uri="{FF2B5EF4-FFF2-40B4-BE49-F238E27FC236}">
                <a16:creationId xmlns:a16="http://schemas.microsoft.com/office/drawing/2014/main" id="{129CB7AA-F400-404F-8267-5C84F5676C09}"/>
              </a:ext>
            </a:extLst>
          </p:cNvPr>
          <p:cNvSpPr txBox="1">
            <a:spLocks/>
          </p:cNvSpPr>
          <p:nvPr/>
        </p:nvSpPr>
        <p:spPr>
          <a:xfrm>
            <a:off x="628650" y="1175621"/>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150" b="1" dirty="0">
              <a:solidFill>
                <a:srgbClr val="4472C4"/>
              </a:solidFill>
            </a:endParaRPr>
          </a:p>
        </p:txBody>
      </p:sp>
      <p:pic>
        <p:nvPicPr>
          <p:cNvPr id="22" name="Picture 4" descr="RoyalBromptonLogo">
            <a:extLst>
              <a:ext uri="{FF2B5EF4-FFF2-40B4-BE49-F238E27FC236}">
                <a16:creationId xmlns:a16="http://schemas.microsoft.com/office/drawing/2014/main" id="{277FCFAD-B66A-42DE-8744-53111150E12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4201" y="1022983"/>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a:extLst>
              <a:ext uri="{FF2B5EF4-FFF2-40B4-BE49-F238E27FC236}">
                <a16:creationId xmlns:a16="http://schemas.microsoft.com/office/drawing/2014/main" id="{594BE37E-E7EE-A64A-A9B1-CAEB03BC369C}"/>
              </a:ext>
            </a:extLst>
          </p:cNvPr>
          <p:cNvSpPr txBox="1">
            <a:spLocks/>
          </p:cNvSpPr>
          <p:nvPr/>
        </p:nvSpPr>
        <p:spPr>
          <a:xfrm>
            <a:off x="5233821" y="3631855"/>
            <a:ext cx="1942417" cy="77375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t>5. Lack of focus</a:t>
            </a:r>
          </a:p>
        </p:txBody>
      </p:sp>
      <p:sp>
        <p:nvSpPr>
          <p:cNvPr id="5" name="Title 1">
            <a:extLst>
              <a:ext uri="{FF2B5EF4-FFF2-40B4-BE49-F238E27FC236}">
                <a16:creationId xmlns:a16="http://schemas.microsoft.com/office/drawing/2014/main" id="{6CE3BF7E-58AB-42EA-B4F6-B4DEDE20A757}"/>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solidFill>
                  <a:schemeClr val="bg1"/>
                </a:solidFill>
              </a:rPr>
              <a:t>What can anxiety look like in young people?</a:t>
            </a:r>
          </a:p>
        </p:txBody>
      </p:sp>
    </p:spTree>
    <p:extLst>
      <p:ext uri="{BB962C8B-B14F-4D97-AF65-F5344CB8AC3E}">
        <p14:creationId xmlns:p14="http://schemas.microsoft.com/office/powerpoint/2010/main" val="2861241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oyalBromptonLogo">
            <a:extLst>
              <a:ext uri="{FF2B5EF4-FFF2-40B4-BE49-F238E27FC236}">
                <a16:creationId xmlns:a16="http://schemas.microsoft.com/office/drawing/2014/main" id="{9F665549-76AC-40BB-BC1A-CE7259354F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275" y="1073591"/>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3157934-1845-4BDC-923D-AFAD9308A598}"/>
              </a:ext>
            </a:extLst>
          </p:cNvPr>
          <p:cNvSpPr txBox="1"/>
          <p:nvPr/>
        </p:nvSpPr>
        <p:spPr>
          <a:xfrm>
            <a:off x="459427" y="5159086"/>
            <a:ext cx="8545038" cy="1131079"/>
          </a:xfrm>
          <a:prstGeom prst="rect">
            <a:avLst/>
          </a:prstGeom>
          <a:noFill/>
        </p:spPr>
        <p:txBody>
          <a:bodyPr wrap="square" rtlCol="0">
            <a:spAutoFit/>
          </a:bodyPr>
          <a:lstStyle/>
          <a:p>
            <a:r>
              <a:rPr lang="en-US" sz="1350" dirty="0">
                <a:hlinkClick r:id="rId4"/>
              </a:rPr>
              <a:t>https://www.mentalhealth.org.uk/coronavirus/coping-coronavirus-guide-young-people</a:t>
            </a:r>
            <a:endParaRPr lang="en-US" sz="1350" dirty="0"/>
          </a:p>
          <a:p>
            <a:r>
              <a:rPr lang="en-GB" sz="1350" dirty="0">
                <a:hlinkClick r:id="rId5"/>
              </a:rPr>
              <a:t>https://nhsforthvalley.com/wp-content/uploads/2020/04/COVID-19-Resource-pack-overs-its-ok-to-worry-about-coronavirus.pdf</a:t>
            </a:r>
            <a:endParaRPr lang="en-GB" sz="1350" dirty="0"/>
          </a:p>
          <a:p>
            <a:endParaRPr lang="en-GB" sz="1350" dirty="0"/>
          </a:p>
          <a:p>
            <a:endParaRPr lang="en-GB" sz="1350" dirty="0"/>
          </a:p>
        </p:txBody>
      </p:sp>
      <p:sp>
        <p:nvSpPr>
          <p:cNvPr id="7" name="TextBox 6">
            <a:extLst>
              <a:ext uri="{FF2B5EF4-FFF2-40B4-BE49-F238E27FC236}">
                <a16:creationId xmlns:a16="http://schemas.microsoft.com/office/drawing/2014/main" id="{44805038-128C-43AB-AE1A-722CF3F51770}"/>
              </a:ext>
            </a:extLst>
          </p:cNvPr>
          <p:cNvSpPr txBox="1"/>
          <p:nvPr/>
        </p:nvSpPr>
        <p:spPr>
          <a:xfrm rot="418508">
            <a:off x="4657822" y="2405900"/>
            <a:ext cx="4258353" cy="2677656"/>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C00000"/>
                </a:solidFill>
              </a:rPr>
              <a:t>Education</a:t>
            </a:r>
          </a:p>
          <a:p>
            <a:pPr marL="342900" indent="-342900">
              <a:buFont typeface="Arial" panose="020B0604020202020204" pitchFamily="34" charset="0"/>
              <a:buChar char="•"/>
            </a:pPr>
            <a:r>
              <a:rPr lang="en-GB" sz="2400" b="1" dirty="0">
                <a:solidFill>
                  <a:schemeClr val="accent6">
                    <a:lumMod val="75000"/>
                  </a:schemeClr>
                </a:solidFill>
              </a:rPr>
              <a:t>Manage news &amp; social media</a:t>
            </a:r>
          </a:p>
          <a:p>
            <a:pPr marL="342900" indent="-342900">
              <a:buFont typeface="Arial" panose="020B0604020202020204" pitchFamily="34" charset="0"/>
              <a:buChar char="•"/>
            </a:pPr>
            <a:r>
              <a:rPr lang="en-GB" sz="2400" b="1" dirty="0">
                <a:solidFill>
                  <a:srgbClr val="0070C0"/>
                </a:solidFill>
              </a:rPr>
              <a:t>Connect with others</a:t>
            </a:r>
          </a:p>
          <a:p>
            <a:pPr marL="342900" indent="-342900">
              <a:buFont typeface="Arial" panose="020B0604020202020204" pitchFamily="34" charset="0"/>
              <a:buChar char="•"/>
            </a:pPr>
            <a:r>
              <a:rPr lang="en-GB" sz="2400" b="1" dirty="0">
                <a:solidFill>
                  <a:srgbClr val="7030A0"/>
                </a:solidFill>
              </a:rPr>
              <a:t>Help others</a:t>
            </a:r>
          </a:p>
          <a:p>
            <a:pPr marL="342900" indent="-342900">
              <a:buFont typeface="Arial" panose="020B0604020202020204" pitchFamily="34" charset="0"/>
              <a:buChar char="•"/>
            </a:pPr>
            <a:r>
              <a:rPr lang="en-GB" sz="2400" b="1" dirty="0">
                <a:solidFill>
                  <a:srgbClr val="C00000"/>
                </a:solidFill>
              </a:rPr>
              <a:t>Exercise</a:t>
            </a:r>
          </a:p>
          <a:p>
            <a:pPr marL="342900" indent="-342900">
              <a:buFont typeface="Arial" panose="020B0604020202020204" pitchFamily="34" charset="0"/>
              <a:buChar char="•"/>
            </a:pPr>
            <a:r>
              <a:rPr lang="en-GB" sz="2400" b="1" dirty="0">
                <a:solidFill>
                  <a:schemeClr val="accent6">
                    <a:lumMod val="75000"/>
                  </a:schemeClr>
                </a:solidFill>
              </a:rPr>
              <a:t>Focus on things you enjoy</a:t>
            </a:r>
          </a:p>
          <a:p>
            <a:pPr marL="342900" indent="-342900">
              <a:buFont typeface="Arial" panose="020B0604020202020204" pitchFamily="34" charset="0"/>
              <a:buChar char="•"/>
            </a:pPr>
            <a:r>
              <a:rPr lang="en-GB" sz="2400" b="1" dirty="0">
                <a:solidFill>
                  <a:srgbClr val="0070C0"/>
                </a:solidFill>
              </a:rPr>
              <a:t>Impact of others mood</a:t>
            </a:r>
          </a:p>
        </p:txBody>
      </p:sp>
      <p:pic>
        <p:nvPicPr>
          <p:cNvPr id="1028" name="Picture 4" descr="Image Cartoon Photography Panic Attack, PNG, 2000x2761px, Cartoon, Animated  Cartoon, Animation, Arm, Art Download Free">
            <a:extLst>
              <a:ext uri="{FF2B5EF4-FFF2-40B4-BE49-F238E27FC236}">
                <a16:creationId xmlns:a16="http://schemas.microsoft.com/office/drawing/2014/main" id="{5C2386A3-BA0A-4D9F-BF89-9CF243B2B06A}"/>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793653" y="2737246"/>
            <a:ext cx="2146258" cy="2338640"/>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Oval 10">
            <a:extLst>
              <a:ext uri="{FF2B5EF4-FFF2-40B4-BE49-F238E27FC236}">
                <a16:creationId xmlns:a16="http://schemas.microsoft.com/office/drawing/2014/main" id="{2B721B53-0B49-435F-87EF-8C723E3559B6}"/>
              </a:ext>
            </a:extLst>
          </p:cNvPr>
          <p:cNvSpPr/>
          <p:nvPr/>
        </p:nvSpPr>
        <p:spPr>
          <a:xfrm rot="19524718">
            <a:off x="-20846" y="2199380"/>
            <a:ext cx="2165114" cy="82282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50" b="1" dirty="0">
                <a:solidFill>
                  <a:srgbClr val="7030A0"/>
                </a:solidFill>
                <a:latin typeface="Sagona Book" panose="020B0604020202020204" pitchFamily="18" charset="0"/>
                <a:cs typeface="Aldhabi" panose="020B0604020202020204" pitchFamily="2" charset="-78"/>
              </a:rPr>
              <a:t>What if catch COVID</a:t>
            </a:r>
            <a:endParaRPr lang="en-GB" sz="1650" dirty="0"/>
          </a:p>
        </p:txBody>
      </p:sp>
      <p:sp>
        <p:nvSpPr>
          <p:cNvPr id="19" name="Speech Bubble: Oval 18">
            <a:extLst>
              <a:ext uri="{FF2B5EF4-FFF2-40B4-BE49-F238E27FC236}">
                <a16:creationId xmlns:a16="http://schemas.microsoft.com/office/drawing/2014/main" id="{323EC3E9-5A61-4C4E-BFD8-7C04BA5005F7}"/>
              </a:ext>
            </a:extLst>
          </p:cNvPr>
          <p:cNvSpPr/>
          <p:nvPr/>
        </p:nvSpPr>
        <p:spPr>
          <a:xfrm rot="335577">
            <a:off x="2018154" y="1969958"/>
            <a:ext cx="2310177" cy="82282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50" b="1" dirty="0">
                <a:solidFill>
                  <a:srgbClr val="7030A0"/>
                </a:solidFill>
                <a:latin typeface="Sagona Book" panose="020B0604020202020204" pitchFamily="18" charset="0"/>
                <a:cs typeface="Aldhabi" panose="020B0604020202020204" pitchFamily="2" charset="-78"/>
              </a:rPr>
              <a:t>I can’t breathe in a mask</a:t>
            </a:r>
            <a:endParaRPr lang="en-GB" sz="1650" dirty="0"/>
          </a:p>
        </p:txBody>
      </p:sp>
      <p:sp>
        <p:nvSpPr>
          <p:cNvPr id="20" name="Speech Bubble: Oval 19">
            <a:extLst>
              <a:ext uri="{FF2B5EF4-FFF2-40B4-BE49-F238E27FC236}">
                <a16:creationId xmlns:a16="http://schemas.microsoft.com/office/drawing/2014/main" id="{5483452A-39B6-4F67-9A6B-C5B889E07978}"/>
              </a:ext>
            </a:extLst>
          </p:cNvPr>
          <p:cNvSpPr/>
          <p:nvPr/>
        </p:nvSpPr>
        <p:spPr>
          <a:xfrm rot="1406296">
            <a:off x="2611126" y="3131816"/>
            <a:ext cx="2079935" cy="82282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650" b="1" dirty="0">
                <a:solidFill>
                  <a:srgbClr val="7030A0"/>
                </a:solidFill>
                <a:latin typeface="Sagona Book" panose="020B0604020202020204" pitchFamily="18" charset="0"/>
                <a:cs typeface="Aldhabi" panose="020B0604020202020204" pitchFamily="2" charset="-78"/>
              </a:rPr>
              <a:t>What if I pass it on to my Gran</a:t>
            </a:r>
            <a:endParaRPr lang="en-GB" sz="1650" dirty="0"/>
          </a:p>
        </p:txBody>
      </p:sp>
      <p:sp>
        <p:nvSpPr>
          <p:cNvPr id="3" name="Title 1">
            <a:extLst>
              <a:ext uri="{FF2B5EF4-FFF2-40B4-BE49-F238E27FC236}">
                <a16:creationId xmlns:a16="http://schemas.microsoft.com/office/drawing/2014/main" id="{EC0051CD-05F2-4AF8-952F-D6728340CF86}"/>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Anxiety related to COVID-19</a:t>
            </a:r>
          </a:p>
        </p:txBody>
      </p:sp>
    </p:spTree>
    <p:extLst>
      <p:ext uri="{BB962C8B-B14F-4D97-AF65-F5344CB8AC3E}">
        <p14:creationId xmlns:p14="http://schemas.microsoft.com/office/powerpoint/2010/main" val="231580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Adolescent to Adults:</a:t>
            </a:r>
            <a:br>
              <a:rPr lang="en-GB" dirty="0"/>
            </a:br>
            <a:r>
              <a:rPr lang="en-GB" dirty="0"/>
              <a:t>Tips on Transition </a:t>
            </a:r>
          </a:p>
        </p:txBody>
      </p:sp>
      <p:sp>
        <p:nvSpPr>
          <p:cNvPr id="3" name="Text Placeholder 2"/>
          <p:cNvSpPr>
            <a:spLocks noGrp="1"/>
          </p:cNvSpPr>
          <p:nvPr>
            <p:ph type="body" sz="quarter" idx="10"/>
          </p:nvPr>
        </p:nvSpPr>
        <p:spPr>
          <a:xfrm>
            <a:off x="264046" y="3068961"/>
            <a:ext cx="8484418" cy="1368154"/>
          </a:xfrm>
        </p:spPr>
        <p:txBody>
          <a:bodyPr>
            <a:normAutofit fontScale="92500" lnSpcReduction="10000"/>
          </a:bodyPr>
          <a:lstStyle/>
          <a:p>
            <a:r>
              <a:rPr lang="en-GB" dirty="0"/>
              <a:t>Sam Prigmore</a:t>
            </a:r>
          </a:p>
          <a:p>
            <a:r>
              <a:rPr lang="en-GB" dirty="0"/>
              <a:t>Consultant Respiratory Nurse (Adult)  </a:t>
            </a:r>
          </a:p>
          <a:p>
            <a:r>
              <a:rPr lang="en-GB" dirty="0"/>
              <a:t>St George’s Hospital, Tooting </a:t>
            </a:r>
          </a:p>
          <a:p>
            <a:endParaRPr lang="en-GB" dirty="0"/>
          </a:p>
        </p:txBody>
      </p:sp>
    </p:spTree>
    <p:extLst>
      <p:ext uri="{BB962C8B-B14F-4D97-AF65-F5344CB8AC3E}">
        <p14:creationId xmlns:p14="http://schemas.microsoft.com/office/powerpoint/2010/main" val="3267512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96" y="1628800"/>
            <a:ext cx="7636576" cy="3600605"/>
          </a:xfrm>
        </p:spPr>
        <p:txBody>
          <a:bodyPr>
            <a:normAutofit fontScale="85000" lnSpcReduction="20000"/>
          </a:bodyPr>
          <a:lstStyle/>
          <a:p>
            <a:pPr>
              <a:buClr>
                <a:schemeClr val="tx1"/>
              </a:buClr>
              <a:buSzPct val="100000"/>
              <a:defRPr/>
            </a:pPr>
            <a:r>
              <a:rPr lang="en-US" dirty="0"/>
              <a:t>How to listen so they will talk and talk so they will listen….a skill!</a:t>
            </a:r>
          </a:p>
          <a:p>
            <a:pPr>
              <a:buClr>
                <a:schemeClr val="tx1"/>
              </a:buClr>
              <a:buSzPct val="100000"/>
              <a:defRPr/>
            </a:pPr>
            <a:r>
              <a:rPr lang="en-US" dirty="0"/>
              <a:t>Give enough time</a:t>
            </a:r>
          </a:p>
          <a:p>
            <a:pPr>
              <a:buClr>
                <a:schemeClr val="tx1"/>
              </a:buClr>
              <a:buSzPct val="100000"/>
              <a:defRPr/>
            </a:pPr>
            <a:r>
              <a:rPr lang="en-US" dirty="0"/>
              <a:t>Be aware of wording of questions (e.g. use their words)</a:t>
            </a:r>
          </a:p>
          <a:p>
            <a:pPr>
              <a:buClr>
                <a:schemeClr val="tx1"/>
              </a:buClr>
              <a:buSzPct val="100000"/>
              <a:defRPr/>
            </a:pPr>
            <a:r>
              <a:rPr lang="en-US" dirty="0"/>
              <a:t>Use multiple choice questions, use ranking questions </a:t>
            </a:r>
          </a:p>
          <a:p>
            <a:pPr lvl="1">
              <a:buClr>
                <a:schemeClr val="tx1"/>
              </a:buClr>
              <a:buSzPct val="61000"/>
              <a:defRPr/>
            </a:pPr>
            <a:r>
              <a:rPr lang="en-US" dirty="0"/>
              <a:t>(e.g. if 0 = worst you have ever felt and 10 = the best)</a:t>
            </a:r>
          </a:p>
          <a:p>
            <a:pPr>
              <a:buClr>
                <a:schemeClr val="tx1"/>
              </a:buClr>
              <a:buSzPct val="100000"/>
              <a:defRPr/>
            </a:pPr>
            <a:r>
              <a:rPr lang="en-GB" dirty="0"/>
              <a:t>Name feelings and check-in with their experience</a:t>
            </a:r>
          </a:p>
          <a:p>
            <a:endParaRPr lang="en-GB" dirty="0"/>
          </a:p>
        </p:txBody>
      </p:sp>
      <p:pic>
        <p:nvPicPr>
          <p:cNvPr id="5" name="Picture 4" descr="RoyalBromptonLogo">
            <a:extLst>
              <a:ext uri="{FF2B5EF4-FFF2-40B4-BE49-F238E27FC236}">
                <a16:creationId xmlns:a16="http://schemas.microsoft.com/office/drawing/2014/main" id="{4EB82E2E-849A-4B1A-BCFC-D511EE078E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861" y="11165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Teen girl close ear not listening. Illustration of a teenage girl covering  her ears.">
            <a:extLst>
              <a:ext uri="{FF2B5EF4-FFF2-40B4-BE49-F238E27FC236}">
                <a16:creationId xmlns:a16="http://schemas.microsoft.com/office/drawing/2014/main" id="{8A9707D8-B779-4D28-BD0E-A97A32DE1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2845" y="2276872"/>
            <a:ext cx="1320527" cy="14393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3CECB2-71D2-434D-BA0B-D8108B0B959C}"/>
              </a:ext>
            </a:extLst>
          </p:cNvPr>
          <p:cNvSpPr txBox="1"/>
          <p:nvPr/>
        </p:nvSpPr>
        <p:spPr>
          <a:xfrm>
            <a:off x="2066306" y="5157192"/>
            <a:ext cx="6947066" cy="1615827"/>
          </a:xfrm>
          <a:prstGeom prst="rect">
            <a:avLst/>
          </a:prstGeom>
          <a:noFill/>
        </p:spPr>
        <p:txBody>
          <a:bodyPr wrap="square" rtlCol="0">
            <a:spAutoFit/>
          </a:bodyPr>
          <a:lstStyle/>
          <a:p>
            <a:pPr marL="342900" indent="-342900">
              <a:buClr>
                <a:schemeClr val="tx1"/>
              </a:buClr>
              <a:buSzPct val="100000"/>
              <a:buFont typeface="Arial" panose="020B0604020202020204" pitchFamily="34" charset="0"/>
              <a:buChar char="•"/>
              <a:defRPr/>
            </a:pPr>
            <a:r>
              <a:rPr lang="en-GB" sz="2100" dirty="0"/>
              <a:t>Teenagers respond better to suggestions </a:t>
            </a:r>
          </a:p>
          <a:p>
            <a:pPr lvl="1">
              <a:buClr>
                <a:schemeClr val="tx1"/>
              </a:buClr>
              <a:buSzPct val="50000"/>
              <a:defRPr/>
            </a:pPr>
            <a:r>
              <a:rPr lang="en-GB" dirty="0"/>
              <a:t>Offer hunches - “</a:t>
            </a:r>
            <a:r>
              <a:rPr lang="en-GB" b="1" dirty="0"/>
              <a:t>I imagine that must have upset you a lot</a:t>
            </a:r>
            <a:r>
              <a:rPr lang="en-GB" dirty="0"/>
              <a:t>”</a:t>
            </a:r>
          </a:p>
          <a:p>
            <a:pPr lvl="1">
              <a:buClr>
                <a:schemeClr val="tx1"/>
              </a:buClr>
              <a:buSzPct val="50000"/>
              <a:defRPr/>
            </a:pPr>
            <a:r>
              <a:rPr lang="en-GB" dirty="0"/>
              <a:t>Offer commonalties – “</a:t>
            </a:r>
            <a:r>
              <a:rPr lang="en-GB" b="1" dirty="0"/>
              <a:t>lots of people I speak to say that…”</a:t>
            </a:r>
          </a:p>
          <a:p>
            <a:pPr lvl="1">
              <a:buClr>
                <a:schemeClr val="tx1"/>
              </a:buClr>
              <a:buSzPct val="50000"/>
              <a:defRPr/>
            </a:pPr>
            <a:r>
              <a:rPr lang="en-GB" sz="2100" b="1" dirty="0"/>
              <a:t>Motivational Interviewing - </a:t>
            </a:r>
            <a:r>
              <a:rPr lang="en-GB" sz="2100" b="1" dirty="0">
                <a:hlinkClick r:id="rId5"/>
              </a:rPr>
              <a:t>https://new-learning.bmj.com/course/10051582</a:t>
            </a:r>
            <a:r>
              <a:rPr lang="en-GB" sz="2100" b="1" dirty="0"/>
              <a:t> </a:t>
            </a:r>
          </a:p>
        </p:txBody>
      </p:sp>
      <p:pic>
        <p:nvPicPr>
          <p:cNvPr id="6" name="Picture 5" descr="A drawing of a person&#10;&#10;Description automatically generated">
            <a:extLst>
              <a:ext uri="{FF2B5EF4-FFF2-40B4-BE49-F238E27FC236}">
                <a16:creationId xmlns:a16="http://schemas.microsoft.com/office/drawing/2014/main" id="{770CC1C7-7761-4C57-B58D-C36015BA88C8}"/>
              </a:ext>
            </a:extLst>
          </p:cNvPr>
          <p:cNvPicPr>
            <a:picLocks noChangeAspect="1"/>
          </p:cNvPicPr>
          <p:nvPr/>
        </p:nvPicPr>
        <p:blipFill>
          <a:blip r:embed="rId6"/>
          <a:stretch>
            <a:fillRect/>
          </a:stretch>
        </p:blipFill>
        <p:spPr>
          <a:xfrm>
            <a:off x="297152" y="5301209"/>
            <a:ext cx="1604585" cy="1474298"/>
          </a:xfrm>
          <a:prstGeom prst="rect">
            <a:avLst/>
          </a:prstGeom>
        </p:spPr>
      </p:pic>
      <p:sp>
        <p:nvSpPr>
          <p:cNvPr id="4" name="Title 1">
            <a:extLst>
              <a:ext uri="{FF2B5EF4-FFF2-40B4-BE49-F238E27FC236}">
                <a16:creationId xmlns:a16="http://schemas.microsoft.com/office/drawing/2014/main" id="{6E84977F-C2E6-402C-B3DA-6B0568FD96BF}"/>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Talking with young people</a:t>
            </a:r>
          </a:p>
        </p:txBody>
      </p:sp>
    </p:spTree>
    <p:extLst>
      <p:ext uri="{BB962C8B-B14F-4D97-AF65-F5344CB8AC3E}">
        <p14:creationId xmlns:p14="http://schemas.microsoft.com/office/powerpoint/2010/main" val="3581856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 know about parenting a teenager because I remember what it felt like  to be a teenager being parented | Teenage brain, Teenager, Parenting teens">
            <a:extLst>
              <a:ext uri="{FF2B5EF4-FFF2-40B4-BE49-F238E27FC236}">
                <a16:creationId xmlns:a16="http://schemas.microsoft.com/office/drawing/2014/main" id="{6CE58A2D-6923-B144-8AB8-56EFA1095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996952"/>
            <a:ext cx="3048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9AE458-9DCE-3848-BD12-ED3A20747C23}"/>
              </a:ext>
            </a:extLst>
          </p:cNvPr>
          <p:cNvSpPr>
            <a:spLocks noGrp="1"/>
          </p:cNvSpPr>
          <p:nvPr>
            <p:ph idx="1"/>
          </p:nvPr>
        </p:nvSpPr>
        <p:spPr>
          <a:xfrm>
            <a:off x="467544" y="1628800"/>
            <a:ext cx="7645483" cy="3671888"/>
          </a:xfrm>
        </p:spPr>
        <p:txBody>
          <a:bodyPr numCol="2">
            <a:normAutofit fontScale="85000" lnSpcReduction="20000"/>
          </a:bodyPr>
          <a:lstStyle/>
          <a:p>
            <a:r>
              <a:rPr lang="en-US" dirty="0"/>
              <a:t>Social</a:t>
            </a:r>
          </a:p>
          <a:p>
            <a:pPr lvl="1"/>
            <a:r>
              <a:rPr lang="en-US" dirty="0"/>
              <a:t>Spend more time with friends</a:t>
            </a:r>
          </a:p>
          <a:p>
            <a:pPr lvl="1"/>
            <a:r>
              <a:rPr lang="en-US" dirty="0"/>
              <a:t>Thinking and Learning</a:t>
            </a:r>
          </a:p>
          <a:p>
            <a:pPr lvl="1"/>
            <a:r>
              <a:rPr lang="en-US" dirty="0"/>
              <a:t>Risk taking</a:t>
            </a:r>
          </a:p>
          <a:p>
            <a:r>
              <a:rPr lang="en-US" dirty="0"/>
              <a:t>Emotional</a:t>
            </a:r>
          </a:p>
          <a:p>
            <a:pPr lvl="1"/>
            <a:r>
              <a:rPr lang="en-US" dirty="0"/>
              <a:t>Strong emotions</a:t>
            </a:r>
          </a:p>
          <a:p>
            <a:pPr lvl="1"/>
            <a:r>
              <a:rPr lang="en-US" dirty="0"/>
              <a:t>Independence form parents</a:t>
            </a:r>
          </a:p>
          <a:p>
            <a:r>
              <a:rPr lang="en-US" dirty="0"/>
              <a:t>Thinking and Learning</a:t>
            </a:r>
          </a:p>
          <a:p>
            <a:pPr lvl="1"/>
            <a:r>
              <a:rPr lang="en-US" dirty="0"/>
              <a:t>More concern about future</a:t>
            </a:r>
          </a:p>
          <a:p>
            <a:pPr lvl="1"/>
            <a:r>
              <a:rPr lang="en-US" dirty="0"/>
              <a:t>Developing independent opinion</a:t>
            </a:r>
          </a:p>
          <a:p>
            <a:pPr lvl="1"/>
            <a:r>
              <a:rPr lang="en-US" dirty="0"/>
              <a:t>Egocentricity</a:t>
            </a:r>
          </a:p>
          <a:p>
            <a:r>
              <a:rPr lang="en-US" dirty="0"/>
              <a:t>Physical</a:t>
            </a:r>
          </a:p>
          <a:p>
            <a:pPr lvl="1"/>
            <a:r>
              <a:rPr lang="en-US" dirty="0"/>
              <a:t>Growth</a:t>
            </a:r>
          </a:p>
          <a:p>
            <a:pPr lvl="1"/>
            <a:r>
              <a:rPr lang="en-US" dirty="0"/>
              <a:t>Hormones</a:t>
            </a:r>
          </a:p>
          <a:p>
            <a:pPr lvl="1"/>
            <a:r>
              <a:rPr lang="en-US" dirty="0"/>
              <a:t>Sexuality</a:t>
            </a:r>
          </a:p>
          <a:p>
            <a:pPr lvl="1"/>
            <a:endParaRPr lang="en-US" dirty="0"/>
          </a:p>
        </p:txBody>
      </p:sp>
      <p:pic>
        <p:nvPicPr>
          <p:cNvPr id="5" name="Picture 4" descr="RoyalBromptonLogo">
            <a:extLst>
              <a:ext uri="{FF2B5EF4-FFF2-40B4-BE49-F238E27FC236}">
                <a16:creationId xmlns:a16="http://schemas.microsoft.com/office/drawing/2014/main" id="{8E48B415-A2D2-4CD3-A2EF-A4C2F44B8A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0861" y="11165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D2C7E481-D3DF-4334-A25B-84530D8024D5}"/>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a:solidFill>
                  <a:schemeClr val="bg1"/>
                </a:solidFill>
              </a:rPr>
              <a:t>Normal developmental changes during adolescence</a:t>
            </a:r>
          </a:p>
        </p:txBody>
      </p:sp>
    </p:spTree>
    <p:extLst>
      <p:ext uri="{BB962C8B-B14F-4D97-AF65-F5344CB8AC3E}">
        <p14:creationId xmlns:p14="http://schemas.microsoft.com/office/powerpoint/2010/main" val="4148342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49E6D-7B37-48D0-ABE7-87A39504596B}"/>
              </a:ext>
            </a:extLst>
          </p:cNvPr>
          <p:cNvSpPr>
            <a:spLocks noGrp="1"/>
          </p:cNvSpPr>
          <p:nvPr>
            <p:ph idx="1"/>
          </p:nvPr>
        </p:nvSpPr>
        <p:spPr>
          <a:xfrm>
            <a:off x="628650" y="2527390"/>
            <a:ext cx="7886700" cy="3263504"/>
          </a:xfrm>
        </p:spPr>
        <p:txBody>
          <a:bodyPr>
            <a:normAutofit fontScale="70000" lnSpcReduction="20000"/>
          </a:bodyPr>
          <a:lstStyle/>
          <a:p>
            <a:r>
              <a:rPr lang="en-GB" dirty="0"/>
              <a:t>Parents protective, gaining independence is more difficult</a:t>
            </a:r>
          </a:p>
          <a:p>
            <a:r>
              <a:rPr lang="en-GB" dirty="0"/>
              <a:t>Fear of asthma attack</a:t>
            </a:r>
          </a:p>
          <a:p>
            <a:r>
              <a:rPr lang="en-GB" dirty="0"/>
              <a:t>Side effects of medication – shaking, impact on growth</a:t>
            </a:r>
          </a:p>
          <a:p>
            <a:r>
              <a:rPr lang="en-GB" dirty="0"/>
              <a:t>Ability to keep up with peers – around allergens, exercise, getting tired</a:t>
            </a:r>
          </a:p>
          <a:p>
            <a:r>
              <a:rPr lang="en-GB" dirty="0"/>
              <a:t>Hospital appointments</a:t>
            </a:r>
          </a:p>
          <a:p>
            <a:r>
              <a:rPr lang="en-GB" dirty="0"/>
              <a:t>Impact of risk taking – greater consequences</a:t>
            </a:r>
          </a:p>
          <a:p>
            <a:r>
              <a:rPr lang="en-GB" dirty="0"/>
              <a:t>Impact on education</a:t>
            </a:r>
          </a:p>
          <a:p>
            <a:endParaRPr lang="en-GB" dirty="0"/>
          </a:p>
          <a:p>
            <a:pPr>
              <a:buFont typeface="Courier New"/>
              <a:buChar char="o"/>
            </a:pPr>
            <a:endParaRPr lang="en-GB" sz="1800" dirty="0"/>
          </a:p>
        </p:txBody>
      </p:sp>
      <p:pic>
        <p:nvPicPr>
          <p:cNvPr id="6" name="Picture 5" descr="RoyalBromptonLogo">
            <a:extLst>
              <a:ext uri="{FF2B5EF4-FFF2-40B4-BE49-F238E27FC236}">
                <a16:creationId xmlns:a16="http://schemas.microsoft.com/office/drawing/2014/main" id="{E4D176ED-9082-40BA-A0B1-AA8A8EF6B8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861" y="11165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66F3A33C-AED5-4971-9D01-DBBB4A32FE63}"/>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bg1"/>
                </a:solidFill>
              </a:rPr>
              <a:t>Impact on normal development for YP with asthma</a:t>
            </a:r>
          </a:p>
        </p:txBody>
      </p:sp>
    </p:spTree>
    <p:extLst>
      <p:ext uri="{BB962C8B-B14F-4D97-AF65-F5344CB8AC3E}">
        <p14:creationId xmlns:p14="http://schemas.microsoft.com/office/powerpoint/2010/main" val="1634334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49E6D-7B37-48D0-ABE7-87A39504596B}"/>
              </a:ext>
            </a:extLst>
          </p:cNvPr>
          <p:cNvSpPr>
            <a:spLocks noGrp="1"/>
          </p:cNvSpPr>
          <p:nvPr>
            <p:ph idx="1"/>
          </p:nvPr>
        </p:nvSpPr>
        <p:spPr/>
        <p:txBody>
          <a:bodyPr>
            <a:normAutofit fontScale="92500" lnSpcReduction="10000"/>
          </a:bodyPr>
          <a:lstStyle/>
          <a:p>
            <a:r>
              <a:rPr lang="en-GB" dirty="0"/>
              <a:t>Feeling ready and prepared</a:t>
            </a:r>
          </a:p>
          <a:p>
            <a:r>
              <a:rPr lang="en-GB" dirty="0"/>
              <a:t>Change can be difficult</a:t>
            </a:r>
          </a:p>
          <a:p>
            <a:r>
              <a:rPr lang="en-GB" dirty="0"/>
              <a:t>Service differences – age (14, 16, 18, 21 or 24)</a:t>
            </a:r>
          </a:p>
          <a:p>
            <a:r>
              <a:rPr lang="en-GB" dirty="0"/>
              <a:t>Expectations of young person, parents, service</a:t>
            </a:r>
          </a:p>
          <a:p>
            <a:r>
              <a:rPr lang="en-GB" dirty="0"/>
              <a:t>Adherence</a:t>
            </a:r>
          </a:p>
          <a:p>
            <a:r>
              <a:rPr lang="en-GB" dirty="0"/>
              <a:t>Parent anxiety </a:t>
            </a:r>
          </a:p>
          <a:p>
            <a:r>
              <a:rPr lang="en-GB" dirty="0"/>
              <a:t>Young person needs to be proactive in            seeking help</a:t>
            </a:r>
          </a:p>
          <a:p>
            <a:r>
              <a:rPr lang="en-GB" dirty="0"/>
              <a:t>Ward based care</a:t>
            </a:r>
          </a:p>
          <a:p>
            <a:endParaRPr lang="en-GB" dirty="0"/>
          </a:p>
          <a:p>
            <a:endParaRPr lang="en-GB" dirty="0"/>
          </a:p>
          <a:p>
            <a:pPr>
              <a:buFont typeface="Courier New"/>
              <a:buChar char="o"/>
            </a:pPr>
            <a:endParaRPr lang="en-GB" sz="1800" dirty="0"/>
          </a:p>
        </p:txBody>
      </p:sp>
      <p:pic>
        <p:nvPicPr>
          <p:cNvPr id="6" name="Picture 5" descr="RoyalBromptonLogo">
            <a:extLst>
              <a:ext uri="{FF2B5EF4-FFF2-40B4-BE49-F238E27FC236}">
                <a16:creationId xmlns:a16="http://schemas.microsoft.com/office/drawing/2014/main" id="{E4D176ED-9082-40BA-A0B1-AA8A8EF6B8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861" y="11165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Question of the week: How do I help kids of divorce transition into their  summer visitation schedule? | Happy cartoon, Kids clipart, Drawing for kids">
            <a:extLst>
              <a:ext uri="{FF2B5EF4-FFF2-40B4-BE49-F238E27FC236}">
                <a16:creationId xmlns:a16="http://schemas.microsoft.com/office/drawing/2014/main" id="{F0B15FD5-0148-4627-BB17-E0CADCC694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113" y="3850574"/>
            <a:ext cx="2137558" cy="28144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F2C3990-A2F0-42F2-B283-2D0CAA15640F}"/>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Transition – the highs and lows</a:t>
            </a:r>
          </a:p>
        </p:txBody>
      </p:sp>
    </p:spTree>
    <p:extLst>
      <p:ext uri="{BB962C8B-B14F-4D97-AF65-F5344CB8AC3E}">
        <p14:creationId xmlns:p14="http://schemas.microsoft.com/office/powerpoint/2010/main" val="680343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AE458-9DCE-3848-BD12-ED3A20747C23}"/>
              </a:ext>
            </a:extLst>
          </p:cNvPr>
          <p:cNvSpPr>
            <a:spLocks noGrp="1"/>
          </p:cNvSpPr>
          <p:nvPr>
            <p:ph idx="1"/>
          </p:nvPr>
        </p:nvSpPr>
        <p:spPr/>
        <p:txBody>
          <a:bodyPr>
            <a:normAutofit fontScale="92500" lnSpcReduction="10000"/>
          </a:bodyPr>
          <a:lstStyle/>
          <a:p>
            <a:r>
              <a:rPr lang="en-US" dirty="0"/>
              <a:t>Listen and acknowledge</a:t>
            </a:r>
          </a:p>
          <a:p>
            <a:r>
              <a:rPr lang="en-GB" dirty="0"/>
              <a:t>Provide clear information about the situation</a:t>
            </a:r>
          </a:p>
          <a:p>
            <a:r>
              <a:rPr lang="en-GB" dirty="0"/>
              <a:t>Be aware of your own reactions</a:t>
            </a:r>
          </a:p>
          <a:p>
            <a:r>
              <a:rPr lang="en-US" dirty="0"/>
              <a:t>Connect regularly</a:t>
            </a:r>
          </a:p>
          <a:p>
            <a:r>
              <a:rPr lang="en-US" dirty="0"/>
              <a:t>Create healthy routines</a:t>
            </a:r>
          </a:p>
          <a:p>
            <a:r>
              <a:rPr lang="en-GB" dirty="0"/>
              <a:t>Limit exposure to media and                                 talk more about what they have                                                          seen and heard</a:t>
            </a:r>
          </a:p>
          <a:p>
            <a:r>
              <a:rPr lang="en-GB" dirty="0"/>
              <a:t>Emotional regulation </a:t>
            </a:r>
            <a:endParaRPr lang="en-US" dirty="0"/>
          </a:p>
        </p:txBody>
      </p:sp>
      <p:pic>
        <p:nvPicPr>
          <p:cNvPr id="5" name="Picture 4" descr="RoyalBromptonLogo">
            <a:extLst>
              <a:ext uri="{FF2B5EF4-FFF2-40B4-BE49-F238E27FC236}">
                <a16:creationId xmlns:a16="http://schemas.microsoft.com/office/drawing/2014/main" id="{8E48B415-A2D2-4CD3-A2EF-A4C2F44B8A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861" y="11165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elping others can be too much effort | University of Oxford">
            <a:extLst>
              <a:ext uri="{FF2B5EF4-FFF2-40B4-BE49-F238E27FC236}">
                <a16:creationId xmlns:a16="http://schemas.microsoft.com/office/drawing/2014/main" id="{57AA6D0F-F367-4B61-85FF-18DF0CBB0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849" y="3284984"/>
            <a:ext cx="2952327" cy="264522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E37260E-9A7C-4D3B-AB4A-9B88D0FE3F45}"/>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solidFill>
                  <a:schemeClr val="bg1"/>
                </a:solidFill>
              </a:rPr>
              <a:t>What can we do to help manage anxiety?</a:t>
            </a:r>
          </a:p>
        </p:txBody>
      </p:sp>
    </p:spTree>
    <p:extLst>
      <p:ext uri="{BB962C8B-B14F-4D97-AF65-F5344CB8AC3E}">
        <p14:creationId xmlns:p14="http://schemas.microsoft.com/office/powerpoint/2010/main" val="2494067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AD475C3B-99D2-423A-BF5C-2097BD080DF8}"/>
              </a:ext>
            </a:extLst>
          </p:cNvPr>
          <p:cNvPicPr>
            <a:picLocks noChangeAspect="1"/>
          </p:cNvPicPr>
          <p:nvPr/>
        </p:nvPicPr>
        <p:blipFill>
          <a:blip r:embed="rId3"/>
          <a:stretch>
            <a:fillRect/>
          </a:stretch>
        </p:blipFill>
        <p:spPr>
          <a:xfrm>
            <a:off x="6012161" y="2996952"/>
            <a:ext cx="2881016" cy="2894603"/>
          </a:xfrm>
          <a:prstGeom prst="rect">
            <a:avLst/>
          </a:prstGeom>
        </p:spPr>
      </p:pic>
      <p:sp>
        <p:nvSpPr>
          <p:cNvPr id="3" name="Content Placeholder 2">
            <a:extLst>
              <a:ext uri="{FF2B5EF4-FFF2-40B4-BE49-F238E27FC236}">
                <a16:creationId xmlns:a16="http://schemas.microsoft.com/office/drawing/2014/main" id="{4D9AE458-9DCE-3848-BD12-ED3A20747C23}"/>
              </a:ext>
            </a:extLst>
          </p:cNvPr>
          <p:cNvSpPr>
            <a:spLocks noGrp="1"/>
          </p:cNvSpPr>
          <p:nvPr>
            <p:ph idx="1"/>
          </p:nvPr>
        </p:nvSpPr>
        <p:spPr/>
        <p:txBody>
          <a:bodyPr>
            <a:normAutofit fontScale="92500" lnSpcReduction="10000"/>
          </a:bodyPr>
          <a:lstStyle/>
          <a:p>
            <a:r>
              <a:rPr lang="en-US" dirty="0"/>
              <a:t>Psychoeducation of anxiety</a:t>
            </a:r>
          </a:p>
          <a:p>
            <a:pPr lvl="1"/>
            <a:r>
              <a:rPr lang="en-GB" dirty="0"/>
              <a:t>Fight Flight Freeze – Anxiety Explained For Teens</a:t>
            </a:r>
          </a:p>
          <a:p>
            <a:pPr lvl="1"/>
            <a:r>
              <a:rPr lang="en-US" dirty="0">
                <a:hlinkClick r:id="rId4"/>
              </a:rPr>
              <a:t>https://www.youtube.com/watch?v=rpolpKTWrp4</a:t>
            </a:r>
            <a:endParaRPr lang="en-US" dirty="0"/>
          </a:p>
          <a:p>
            <a:r>
              <a:rPr lang="en-US" dirty="0"/>
              <a:t>Clear understanding of asthma</a:t>
            </a:r>
          </a:p>
          <a:p>
            <a:r>
              <a:rPr lang="en-US" dirty="0"/>
              <a:t>Good inhaler technique</a:t>
            </a:r>
          </a:p>
          <a:p>
            <a:r>
              <a:rPr lang="en-US" dirty="0"/>
              <a:t>Asthma Plans</a:t>
            </a:r>
          </a:p>
          <a:p>
            <a:r>
              <a:rPr lang="en-US" dirty="0"/>
              <a:t>Breathing techniques</a:t>
            </a:r>
          </a:p>
          <a:p>
            <a:r>
              <a:rPr lang="en-US" dirty="0"/>
              <a:t>Mindfulness</a:t>
            </a:r>
          </a:p>
          <a:p>
            <a:r>
              <a:rPr lang="en-US" dirty="0"/>
              <a:t>Therapy – Counselling, CBT,  Graded Exposure  </a:t>
            </a:r>
          </a:p>
          <a:p>
            <a:pPr marL="0" indent="0">
              <a:buNone/>
            </a:pPr>
            <a:endParaRPr lang="en-US" dirty="0"/>
          </a:p>
        </p:txBody>
      </p:sp>
      <p:pic>
        <p:nvPicPr>
          <p:cNvPr id="5" name="Picture 4" descr="RoyalBromptonLogo">
            <a:extLst>
              <a:ext uri="{FF2B5EF4-FFF2-40B4-BE49-F238E27FC236}">
                <a16:creationId xmlns:a16="http://schemas.microsoft.com/office/drawing/2014/main" id="{8E48B415-A2D2-4CD3-A2EF-A4C2F44B8A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0861" y="11165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56A2F21E-4B2E-4DA2-B1A0-792607671512}"/>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a:solidFill>
                  <a:schemeClr val="bg1"/>
                </a:solidFill>
              </a:rPr>
              <a:t>What can we do to help manage anxiety?</a:t>
            </a:r>
          </a:p>
        </p:txBody>
      </p:sp>
    </p:spTree>
    <p:extLst>
      <p:ext uri="{BB962C8B-B14F-4D97-AF65-F5344CB8AC3E}">
        <p14:creationId xmlns:p14="http://schemas.microsoft.com/office/powerpoint/2010/main" val="3164081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AE458-9DCE-3848-BD12-ED3A20747C23}"/>
              </a:ext>
            </a:extLst>
          </p:cNvPr>
          <p:cNvSpPr>
            <a:spLocks noGrp="1"/>
          </p:cNvSpPr>
          <p:nvPr>
            <p:ph idx="1"/>
          </p:nvPr>
        </p:nvSpPr>
        <p:spPr>
          <a:xfrm>
            <a:off x="628650" y="2125267"/>
            <a:ext cx="7886700" cy="3364706"/>
          </a:xfrm>
        </p:spPr>
        <p:txBody>
          <a:bodyPr>
            <a:normAutofit fontScale="85000" lnSpcReduction="20000"/>
          </a:bodyPr>
          <a:lstStyle/>
          <a:p>
            <a:r>
              <a:rPr lang="en-US" sz="2600" dirty="0"/>
              <a:t>Within hospital </a:t>
            </a:r>
          </a:p>
          <a:p>
            <a:pPr lvl="1"/>
            <a:r>
              <a:rPr lang="en-US" sz="2600" dirty="0"/>
              <a:t>Paediatric Psychology Service</a:t>
            </a:r>
          </a:p>
          <a:p>
            <a:pPr lvl="1"/>
            <a:r>
              <a:rPr lang="en-US" sz="2600" dirty="0"/>
              <a:t>Play Team</a:t>
            </a:r>
          </a:p>
          <a:p>
            <a:pPr lvl="1"/>
            <a:r>
              <a:rPr lang="en-US" sz="2600" dirty="0"/>
              <a:t>CNS with training</a:t>
            </a:r>
          </a:p>
          <a:p>
            <a:r>
              <a:rPr lang="en-GB" sz="2600" dirty="0"/>
              <a:t>CAMHS/Child Well-being Services</a:t>
            </a:r>
          </a:p>
          <a:p>
            <a:r>
              <a:rPr lang="en-GB" sz="2600" dirty="0"/>
              <a:t>The Children and Young People’s Improving Access to Psychological Therapies - </a:t>
            </a:r>
            <a:r>
              <a:rPr lang="en-US" sz="2600" dirty="0">
                <a:hlinkClick r:id="rId3"/>
              </a:rPr>
              <a:t>https://www.england.nhs.uk/wp-content/uploads/2014/12/delvr-with-delvrng-well.pdf</a:t>
            </a:r>
            <a:endParaRPr lang="en-US" sz="2600" dirty="0"/>
          </a:p>
          <a:p>
            <a:r>
              <a:rPr lang="en-US" sz="2600" dirty="0"/>
              <a:t>GP counselling services</a:t>
            </a:r>
          </a:p>
          <a:p>
            <a:r>
              <a:rPr lang="en-US" sz="2600" dirty="0"/>
              <a:t>School counselling services</a:t>
            </a:r>
          </a:p>
          <a:p>
            <a:pPr lvl="1"/>
            <a:endParaRPr lang="en-US" sz="2400" b="1" dirty="0"/>
          </a:p>
          <a:p>
            <a:endParaRPr lang="en-US" dirty="0"/>
          </a:p>
          <a:p>
            <a:pPr marL="0" indent="0">
              <a:buNone/>
            </a:pPr>
            <a:endParaRPr lang="en-US" dirty="0"/>
          </a:p>
        </p:txBody>
      </p:sp>
      <p:pic>
        <p:nvPicPr>
          <p:cNvPr id="5" name="Picture 4" descr="RoyalBromptonLogo">
            <a:extLst>
              <a:ext uri="{FF2B5EF4-FFF2-40B4-BE49-F238E27FC236}">
                <a16:creationId xmlns:a16="http://schemas.microsoft.com/office/drawing/2014/main" id="{8E48B415-A2D2-4CD3-A2EF-A4C2F44B8A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0861" y="11165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DF8D3BD0-C7E5-4879-B35F-FD903EE516B6}"/>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Therapy – where to access support</a:t>
            </a:r>
          </a:p>
        </p:txBody>
      </p:sp>
    </p:spTree>
    <p:extLst>
      <p:ext uri="{BB962C8B-B14F-4D97-AF65-F5344CB8AC3E}">
        <p14:creationId xmlns:p14="http://schemas.microsoft.com/office/powerpoint/2010/main" val="601357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231CA3-402F-A845-91BD-6221F2CEF587}"/>
              </a:ext>
            </a:extLst>
          </p:cNvPr>
          <p:cNvSpPr/>
          <p:nvPr/>
        </p:nvSpPr>
        <p:spPr>
          <a:xfrm>
            <a:off x="2473180" y="2222210"/>
            <a:ext cx="3060383" cy="784830"/>
          </a:xfrm>
          <a:prstGeom prst="rect">
            <a:avLst/>
          </a:prstGeom>
        </p:spPr>
        <p:txBody>
          <a:bodyPr wrap="square">
            <a:spAutoFit/>
          </a:bodyPr>
          <a:lstStyle/>
          <a:p>
            <a:pPr marL="300038" lvl="1">
              <a:defRPr/>
            </a:pPr>
            <a:r>
              <a:rPr lang="en-US" altLang="en-US" sz="1350" dirty="0">
                <a:ea typeface="ＭＳ Ｐゴシック" panose="020B0600070205080204" pitchFamily="34" charset="-128"/>
              </a:rPr>
              <a:t>        </a:t>
            </a:r>
            <a:r>
              <a:rPr lang="en-US" altLang="en-US" sz="1500" dirty="0">
                <a:ea typeface="ＭＳ Ｐゴシック" panose="020B0600070205080204" pitchFamily="34" charset="-128"/>
              </a:rPr>
              <a:t>Take 5 – finger breathing</a:t>
            </a:r>
          </a:p>
          <a:p>
            <a:pPr marL="600075" lvl="2">
              <a:defRPr/>
            </a:pPr>
            <a:r>
              <a:rPr lang="en-US" altLang="en-US" sz="1500" dirty="0">
                <a:ea typeface="ＭＳ Ｐゴシック" panose="020B0600070205080204" pitchFamily="34" charset="-128"/>
                <a:hlinkClick r:id="rId2"/>
              </a:rPr>
              <a:t>https://www.youtube.com/watch?v=sh79w9pn9Cg</a:t>
            </a:r>
            <a:endParaRPr lang="en-US" altLang="en-US" sz="1500" dirty="0">
              <a:ea typeface="ＭＳ Ｐゴシック" panose="020B0600070205080204" pitchFamily="34" charset="-128"/>
            </a:endParaRPr>
          </a:p>
        </p:txBody>
      </p:sp>
      <p:pic>
        <p:nvPicPr>
          <p:cNvPr id="6" name="Picture 1" descr="Box Breathing.png">
            <a:extLst>
              <a:ext uri="{FF2B5EF4-FFF2-40B4-BE49-F238E27FC236}">
                <a16:creationId xmlns:a16="http://schemas.microsoft.com/office/drawing/2014/main" id="{ED80D97A-0E59-2046-88AF-1571192D9C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179" y="3911140"/>
            <a:ext cx="2480296" cy="2326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B513E1E-70CE-1F43-80A3-91E628EF0D98}"/>
              </a:ext>
            </a:extLst>
          </p:cNvPr>
          <p:cNvSpPr/>
          <p:nvPr/>
        </p:nvSpPr>
        <p:spPr>
          <a:xfrm>
            <a:off x="2747500" y="4588386"/>
            <a:ext cx="2936068" cy="784830"/>
          </a:xfrm>
          <a:prstGeom prst="rect">
            <a:avLst/>
          </a:prstGeom>
        </p:spPr>
        <p:txBody>
          <a:bodyPr wrap="square">
            <a:spAutoFit/>
          </a:bodyPr>
          <a:lstStyle/>
          <a:p>
            <a:pPr>
              <a:buFont typeface="Wingdings 2" charset="0"/>
              <a:buChar char=""/>
              <a:defRPr/>
            </a:pPr>
            <a:r>
              <a:rPr lang="en-US" sz="1500" dirty="0"/>
              <a:t>Box breathing</a:t>
            </a:r>
          </a:p>
          <a:p>
            <a:pPr>
              <a:buFont typeface="Wingdings 2" charset="0"/>
              <a:buChar char=""/>
              <a:defRPr/>
            </a:pPr>
            <a:r>
              <a:rPr lang="en-US" sz="1500" dirty="0">
                <a:hlinkClick r:id="rId4"/>
              </a:rPr>
              <a:t>https://www.youtube.com/watch?v=Idx_XHS0xS0</a:t>
            </a:r>
            <a:endParaRPr lang="en-US" sz="1500" dirty="0"/>
          </a:p>
        </p:txBody>
      </p:sp>
      <p:sp>
        <p:nvSpPr>
          <p:cNvPr id="8" name="Rectangle 7">
            <a:extLst>
              <a:ext uri="{FF2B5EF4-FFF2-40B4-BE49-F238E27FC236}">
                <a16:creationId xmlns:a16="http://schemas.microsoft.com/office/drawing/2014/main" id="{E1FE51A2-C665-2440-96E8-03F286D19AF7}"/>
              </a:ext>
            </a:extLst>
          </p:cNvPr>
          <p:cNvSpPr/>
          <p:nvPr/>
        </p:nvSpPr>
        <p:spPr>
          <a:xfrm>
            <a:off x="5867877" y="1472611"/>
            <a:ext cx="3506152" cy="1692771"/>
          </a:xfrm>
          <a:prstGeom prst="rect">
            <a:avLst/>
          </a:prstGeom>
        </p:spPr>
        <p:txBody>
          <a:bodyPr wrap="square">
            <a:spAutoFit/>
          </a:bodyPr>
          <a:lstStyle/>
          <a:p>
            <a:pPr>
              <a:defRPr/>
            </a:pPr>
            <a:r>
              <a:rPr lang="en-US" sz="3300" b="1" dirty="0">
                <a:solidFill>
                  <a:schemeClr val="accent1"/>
                </a:solidFill>
                <a:latin typeface="+mj-lt"/>
              </a:rPr>
              <a:t>Mindfulness</a:t>
            </a:r>
          </a:p>
          <a:p>
            <a:pPr>
              <a:spcBef>
                <a:spcPct val="0"/>
              </a:spcBef>
              <a:spcAft>
                <a:spcPts val="450"/>
              </a:spcAft>
            </a:pPr>
            <a:endParaRPr lang="en-GB" altLang="en-US" sz="1350" dirty="0">
              <a:hlinkClick r:id="rId5"/>
            </a:endParaRPr>
          </a:p>
          <a:p>
            <a:pPr>
              <a:spcBef>
                <a:spcPct val="0"/>
              </a:spcBef>
              <a:spcAft>
                <a:spcPts val="450"/>
              </a:spcAft>
            </a:pPr>
            <a:r>
              <a:rPr lang="en-GB" altLang="en-US" sz="1500" dirty="0">
                <a:hlinkClick r:id="rId5"/>
              </a:rPr>
              <a:t>www.headspace.com</a:t>
            </a:r>
            <a:endParaRPr lang="en-GB" altLang="en-US" sz="1500" dirty="0"/>
          </a:p>
          <a:p>
            <a:pPr>
              <a:spcBef>
                <a:spcPct val="0"/>
              </a:spcBef>
              <a:spcAft>
                <a:spcPts val="450"/>
              </a:spcAft>
            </a:pPr>
            <a:r>
              <a:rPr lang="en-US" sz="1500" u="sng" dirty="0">
                <a:hlinkClick r:id="rId6"/>
              </a:rPr>
              <a:t>https://www.bemindfulonline.com</a:t>
            </a:r>
            <a:endParaRPr lang="en-GB" sz="1500" dirty="0"/>
          </a:p>
          <a:p>
            <a:pPr>
              <a:spcBef>
                <a:spcPct val="0"/>
              </a:spcBef>
              <a:spcAft>
                <a:spcPts val="450"/>
              </a:spcAft>
            </a:pPr>
            <a:endParaRPr lang="en-GB" altLang="en-US" sz="1500" dirty="0"/>
          </a:p>
        </p:txBody>
      </p:sp>
      <p:pic>
        <p:nvPicPr>
          <p:cNvPr id="3" name="Picture 2">
            <a:extLst>
              <a:ext uri="{FF2B5EF4-FFF2-40B4-BE49-F238E27FC236}">
                <a16:creationId xmlns:a16="http://schemas.microsoft.com/office/drawing/2014/main" id="{7D3B1006-F482-D043-8154-C834900463C4}"/>
              </a:ext>
            </a:extLst>
          </p:cNvPr>
          <p:cNvPicPr>
            <a:picLocks noChangeAspect="1"/>
          </p:cNvPicPr>
          <p:nvPr/>
        </p:nvPicPr>
        <p:blipFill>
          <a:blip r:embed="rId7"/>
          <a:stretch>
            <a:fillRect/>
          </a:stretch>
        </p:blipFill>
        <p:spPr>
          <a:xfrm>
            <a:off x="6047460" y="3156734"/>
            <a:ext cx="2586782" cy="2586782"/>
          </a:xfrm>
          <a:prstGeom prst="rect">
            <a:avLst/>
          </a:prstGeom>
        </p:spPr>
      </p:pic>
      <p:pic>
        <p:nvPicPr>
          <p:cNvPr id="12" name="Content Placeholder 11" descr="A picture containing food, flower, drawing&#10;&#10;Description automatically generated">
            <a:extLst>
              <a:ext uri="{FF2B5EF4-FFF2-40B4-BE49-F238E27FC236}">
                <a16:creationId xmlns:a16="http://schemas.microsoft.com/office/drawing/2014/main" id="{30E48FAB-A66A-401D-A23F-C77AE30DF012}"/>
              </a:ext>
            </a:extLst>
          </p:cNvPr>
          <p:cNvPicPr>
            <a:picLocks noGrp="1" noChangeAspect="1"/>
          </p:cNvPicPr>
          <p:nvPr>
            <p:ph idx="1"/>
          </p:nvPr>
        </p:nvPicPr>
        <p:blipFill>
          <a:blip r:embed="rId8"/>
          <a:stretch>
            <a:fillRect/>
          </a:stretch>
        </p:blipFill>
        <p:spPr>
          <a:xfrm>
            <a:off x="1089784" y="1700808"/>
            <a:ext cx="2006757" cy="1886373"/>
          </a:xfrm>
        </p:spPr>
      </p:pic>
      <p:sp>
        <p:nvSpPr>
          <p:cNvPr id="4" name="Title 1">
            <a:extLst>
              <a:ext uri="{FF2B5EF4-FFF2-40B4-BE49-F238E27FC236}">
                <a16:creationId xmlns:a16="http://schemas.microsoft.com/office/drawing/2014/main" id="{C7DDFE69-DD4B-4215-8191-B572368FAE4B}"/>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Breathing exercises</a:t>
            </a:r>
          </a:p>
        </p:txBody>
      </p:sp>
    </p:spTree>
    <p:extLst>
      <p:ext uri="{BB962C8B-B14F-4D97-AF65-F5344CB8AC3E}">
        <p14:creationId xmlns:p14="http://schemas.microsoft.com/office/powerpoint/2010/main" val="4064817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33B32-1382-498F-8B4A-2AE0E628A6DD}"/>
              </a:ext>
            </a:extLst>
          </p:cNvPr>
          <p:cNvSpPr>
            <a:spLocks noGrp="1"/>
          </p:cNvSpPr>
          <p:nvPr>
            <p:ph idx="1"/>
          </p:nvPr>
        </p:nvSpPr>
        <p:spPr>
          <a:xfrm>
            <a:off x="560697" y="2044663"/>
            <a:ext cx="8401135" cy="3741134"/>
          </a:xfrm>
        </p:spPr>
        <p:txBody>
          <a:bodyPr>
            <a:normAutofit fontScale="47500" lnSpcReduction="20000"/>
          </a:bodyPr>
          <a:lstStyle/>
          <a:p>
            <a:pPr marL="0" indent="0">
              <a:buNone/>
            </a:pPr>
            <a:r>
              <a:rPr lang="en-US" dirty="0"/>
              <a:t>Websites/</a:t>
            </a:r>
            <a:r>
              <a:rPr lang="en-GB" dirty="0"/>
              <a:t>Organisations</a:t>
            </a:r>
          </a:p>
          <a:p>
            <a:pPr lvl="1"/>
            <a:r>
              <a:rPr lang="en-GB" dirty="0"/>
              <a:t>Young Minds:</a:t>
            </a:r>
          </a:p>
          <a:p>
            <a:pPr marL="342900" lvl="1" indent="0">
              <a:buNone/>
            </a:pPr>
            <a:r>
              <a:rPr lang="en-GB" dirty="0"/>
              <a:t> </a:t>
            </a:r>
            <a:r>
              <a:rPr lang="en-GB" dirty="0">
                <a:hlinkClick r:id="rId2"/>
              </a:rPr>
              <a:t>https://youngminds.org.uk/find-help/conditions/anxiety/#treating-anxiety</a:t>
            </a:r>
          </a:p>
          <a:p>
            <a:pPr marL="274320" lvl="1" indent="0">
              <a:buNone/>
            </a:pPr>
            <a:endParaRPr lang="en-GB" dirty="0"/>
          </a:p>
          <a:p>
            <a:pPr lvl="1"/>
            <a:r>
              <a:rPr lang="en-GB" dirty="0"/>
              <a:t>NHS Choice:</a:t>
            </a:r>
          </a:p>
          <a:p>
            <a:pPr marL="342900" lvl="1" indent="0">
              <a:buNone/>
            </a:pPr>
            <a:r>
              <a:rPr lang="en-GB" dirty="0"/>
              <a:t> </a:t>
            </a:r>
            <a:r>
              <a:rPr lang="en-GB" dirty="0">
                <a:hlinkClick r:id="rId2"/>
              </a:rPr>
              <a:t>https://www.nhs.uk/conditions/stress-anxiety-depression/anxiety-in-children/</a:t>
            </a:r>
          </a:p>
          <a:p>
            <a:pPr lvl="1"/>
            <a:endParaRPr lang="en-GB" dirty="0"/>
          </a:p>
          <a:p>
            <a:pPr lvl="1"/>
            <a:r>
              <a:rPr lang="en-GB" dirty="0"/>
              <a:t>Mental Health Foundation:</a:t>
            </a:r>
          </a:p>
          <a:p>
            <a:pPr marL="342900" lvl="1" indent="0">
              <a:buNone/>
            </a:pPr>
            <a:r>
              <a:rPr lang="en-GB" dirty="0">
                <a:hlinkClick r:id="rId3"/>
              </a:rPr>
              <a:t>https://www.mentalhealth.org.uk/sites/default/files/anxious_child.pdf</a:t>
            </a:r>
            <a:endParaRPr lang="en-GB" dirty="0">
              <a:hlinkClick r:id="rId2"/>
            </a:endParaRPr>
          </a:p>
          <a:p>
            <a:pPr lvl="1"/>
            <a:endParaRPr lang="en-GB" dirty="0"/>
          </a:p>
          <a:p>
            <a:pPr lvl="1"/>
            <a:r>
              <a:rPr lang="en-GB" dirty="0"/>
              <a:t>Childline: </a:t>
            </a:r>
          </a:p>
          <a:p>
            <a:pPr marL="342900" lvl="1" indent="0">
              <a:buNone/>
            </a:pPr>
            <a:r>
              <a:rPr lang="en-GB" dirty="0">
                <a:hlinkClick r:id="rId4"/>
              </a:rPr>
              <a:t>https://www.childline.org.uk/info-advice/your-feelings/anxiety-stress-panic/</a:t>
            </a:r>
            <a:endParaRPr lang="en-GB" dirty="0"/>
          </a:p>
          <a:p>
            <a:pPr marL="274320" lvl="1" indent="0">
              <a:buNone/>
            </a:pPr>
            <a:endParaRPr lang="en-GB" dirty="0"/>
          </a:p>
          <a:p>
            <a:pPr lvl="1"/>
            <a:r>
              <a:rPr lang="en-GB" dirty="0"/>
              <a:t>Anxiety UK: </a:t>
            </a:r>
            <a:endParaRPr lang="en-GB" dirty="0">
              <a:hlinkClick r:id="rId2"/>
            </a:endParaRPr>
          </a:p>
          <a:p>
            <a:pPr marL="465535" lvl="1" indent="0">
              <a:buNone/>
            </a:pPr>
            <a:r>
              <a:rPr lang="en-GB" dirty="0">
                <a:hlinkClick r:id="rId2"/>
              </a:rPr>
              <a:t>https://www.anxietyuk.org.uk/get-help/anxiety-information/young-people-and-anxiety/</a:t>
            </a:r>
          </a:p>
          <a:p>
            <a:endParaRPr lang="en-US" dirty="0"/>
          </a:p>
          <a:p>
            <a:r>
              <a:rPr lang="en-US" dirty="0"/>
              <a:t>Apps (psyberguide.com</a:t>
            </a:r>
            <a:r>
              <a:rPr lang="en-US" sz="1950" b="1" dirty="0"/>
              <a:t>)</a:t>
            </a:r>
          </a:p>
        </p:txBody>
      </p:sp>
      <p:pic>
        <p:nvPicPr>
          <p:cNvPr id="4" name="Picture 1">
            <a:extLst>
              <a:ext uri="{FF2B5EF4-FFF2-40B4-BE49-F238E27FC236}">
                <a16:creationId xmlns:a16="http://schemas.microsoft.com/office/drawing/2014/main" id="{BB0E2330-46AC-B24F-83E7-D03DADB00A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42807">
            <a:off x="7317772" y="4038883"/>
            <a:ext cx="1499803" cy="169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alm - The #1 App for Meditation and Sleep">
            <a:extLst>
              <a:ext uri="{FF2B5EF4-FFF2-40B4-BE49-F238E27FC236}">
                <a16:creationId xmlns:a16="http://schemas.microsoft.com/office/drawing/2014/main" id="{5E5287FF-0BCC-4241-B826-A8EAE3D395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72908">
            <a:off x="6701282" y="2226074"/>
            <a:ext cx="2113983" cy="13705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oyalBromptonLogo">
            <a:extLst>
              <a:ext uri="{FF2B5EF4-FFF2-40B4-BE49-F238E27FC236}">
                <a16:creationId xmlns:a16="http://schemas.microsoft.com/office/drawing/2014/main" id="{ECA6F35D-09A4-486B-859A-0E9AFA23F4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0861" y="11165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9FDD954-4EDB-4517-866D-6BCD550DA0E4}"/>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Anxiety management resources</a:t>
            </a:r>
          </a:p>
        </p:txBody>
      </p:sp>
    </p:spTree>
    <p:extLst>
      <p:ext uri="{BB962C8B-B14F-4D97-AF65-F5344CB8AC3E}">
        <p14:creationId xmlns:p14="http://schemas.microsoft.com/office/powerpoint/2010/main" val="2452569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44586641-C573-4B6E-8044-BA73A4A99A99}"/>
              </a:ext>
            </a:extLst>
          </p:cNvPr>
          <p:cNvPicPr>
            <a:picLocks noChangeAspect="1"/>
          </p:cNvPicPr>
          <p:nvPr/>
        </p:nvPicPr>
        <p:blipFill>
          <a:blip r:embed="rId3"/>
          <a:stretch>
            <a:fillRect/>
          </a:stretch>
        </p:blipFill>
        <p:spPr>
          <a:xfrm>
            <a:off x="5136390" y="1747930"/>
            <a:ext cx="1987546" cy="2231446"/>
          </a:xfrm>
          <a:prstGeom prst="rect">
            <a:avLst/>
          </a:prstGeom>
        </p:spPr>
      </p:pic>
      <p:pic>
        <p:nvPicPr>
          <p:cNvPr id="5122" name="Picture 2" descr="Image result for helping your child with a physical health condi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9530" y="2034649"/>
            <a:ext cx="1650666" cy="254965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images-na.ssl-images-amazon.com/images/I/41p1DySBBoL._SX331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64" y="1803359"/>
            <a:ext cx="1580252" cy="23680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oyalBromptonLogo">
            <a:extLst>
              <a:ext uri="{FF2B5EF4-FFF2-40B4-BE49-F238E27FC236}">
                <a16:creationId xmlns:a16="http://schemas.microsoft.com/office/drawing/2014/main" id="{1394E0A8-61C4-4456-B648-974B483224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5621" y="1233362"/>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sign&#10;&#10;Description automatically generated">
            <a:extLst>
              <a:ext uri="{FF2B5EF4-FFF2-40B4-BE49-F238E27FC236}">
                <a16:creationId xmlns:a16="http://schemas.microsoft.com/office/drawing/2014/main" id="{F8B3A76E-439B-490D-B605-649A28F61A79}"/>
              </a:ext>
            </a:extLst>
          </p:cNvPr>
          <p:cNvPicPr>
            <a:picLocks noChangeAspect="1"/>
          </p:cNvPicPr>
          <p:nvPr/>
        </p:nvPicPr>
        <p:blipFill>
          <a:blip r:embed="rId8"/>
          <a:stretch>
            <a:fillRect/>
          </a:stretch>
        </p:blipFill>
        <p:spPr>
          <a:xfrm>
            <a:off x="6839589" y="3006403"/>
            <a:ext cx="1987547" cy="2775828"/>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4927B6E9-7C16-40B3-BFCB-5D4E0E581FF6}"/>
              </a:ext>
            </a:extLst>
          </p:cNvPr>
          <p:cNvPicPr>
            <a:picLocks noChangeAspect="1"/>
          </p:cNvPicPr>
          <p:nvPr/>
        </p:nvPicPr>
        <p:blipFill>
          <a:blip r:embed="rId9"/>
          <a:stretch>
            <a:fillRect/>
          </a:stretch>
        </p:blipFill>
        <p:spPr>
          <a:xfrm>
            <a:off x="1216745" y="3549235"/>
            <a:ext cx="1580252" cy="2528403"/>
          </a:xfrm>
          <a:prstGeom prst="rect">
            <a:avLst/>
          </a:prstGeom>
        </p:spPr>
      </p:pic>
      <p:sp>
        <p:nvSpPr>
          <p:cNvPr id="10" name="Rectangle 9">
            <a:extLst>
              <a:ext uri="{FF2B5EF4-FFF2-40B4-BE49-F238E27FC236}">
                <a16:creationId xmlns:a16="http://schemas.microsoft.com/office/drawing/2014/main" id="{CA782BD8-CB9D-4D70-AF97-F5A2B137B551}"/>
              </a:ext>
            </a:extLst>
          </p:cNvPr>
          <p:cNvSpPr/>
          <p:nvPr/>
        </p:nvSpPr>
        <p:spPr>
          <a:xfrm>
            <a:off x="2890124" y="5496074"/>
            <a:ext cx="3036920" cy="253916"/>
          </a:xfrm>
          <a:prstGeom prst="rect">
            <a:avLst/>
          </a:prstGeom>
        </p:spPr>
        <p:txBody>
          <a:bodyPr wrap="square">
            <a:spAutoFit/>
          </a:bodyPr>
          <a:lstStyle/>
          <a:p>
            <a:r>
              <a:rPr lang="en-GB" sz="1050" dirty="0"/>
              <a:t>https://www.youtube.com/watch?v=4ShU5BQAxJ8</a:t>
            </a:r>
          </a:p>
        </p:txBody>
      </p:sp>
      <p:pic>
        <p:nvPicPr>
          <p:cNvPr id="12" name="Picture 11" descr="A close up of a sign&#10;&#10;Description automatically generated">
            <a:extLst>
              <a:ext uri="{FF2B5EF4-FFF2-40B4-BE49-F238E27FC236}">
                <a16:creationId xmlns:a16="http://schemas.microsoft.com/office/drawing/2014/main" id="{C9A41651-F687-4D47-BFA0-6714AE166800}"/>
              </a:ext>
            </a:extLst>
          </p:cNvPr>
          <p:cNvPicPr>
            <a:picLocks noChangeAspect="1"/>
          </p:cNvPicPr>
          <p:nvPr/>
        </p:nvPicPr>
        <p:blipFill>
          <a:blip r:embed="rId10"/>
          <a:stretch>
            <a:fillRect/>
          </a:stretch>
        </p:blipFill>
        <p:spPr>
          <a:xfrm>
            <a:off x="3740373" y="3462250"/>
            <a:ext cx="1314722" cy="2033823"/>
          </a:xfrm>
          <a:prstGeom prst="rect">
            <a:avLst/>
          </a:prstGeom>
        </p:spPr>
      </p:pic>
      <p:sp>
        <p:nvSpPr>
          <p:cNvPr id="13" name="TextBox 12">
            <a:extLst>
              <a:ext uri="{FF2B5EF4-FFF2-40B4-BE49-F238E27FC236}">
                <a16:creationId xmlns:a16="http://schemas.microsoft.com/office/drawing/2014/main" id="{612A5BA9-A179-4C03-9287-1A1BEDB908A1}"/>
              </a:ext>
            </a:extLst>
          </p:cNvPr>
          <p:cNvSpPr txBox="1"/>
          <p:nvPr/>
        </p:nvSpPr>
        <p:spPr>
          <a:xfrm>
            <a:off x="7241302" y="2104114"/>
            <a:ext cx="1466216" cy="646331"/>
          </a:xfrm>
          <a:prstGeom prst="rect">
            <a:avLst/>
          </a:prstGeom>
          <a:noFill/>
        </p:spPr>
        <p:txBody>
          <a:bodyPr wrap="square" rtlCol="0">
            <a:spAutoFit/>
          </a:bodyPr>
          <a:lstStyle/>
          <a:p>
            <a:pPr algn="ctr"/>
            <a:r>
              <a:rPr lang="en-GB" b="1" dirty="0"/>
              <a:t>Books for Young People</a:t>
            </a:r>
          </a:p>
        </p:txBody>
      </p:sp>
      <p:sp>
        <p:nvSpPr>
          <p:cNvPr id="16" name="Rectangle 15">
            <a:extLst>
              <a:ext uri="{FF2B5EF4-FFF2-40B4-BE49-F238E27FC236}">
                <a16:creationId xmlns:a16="http://schemas.microsoft.com/office/drawing/2014/main" id="{E7660179-F7E3-4F63-B82F-41FC2319AEE5}"/>
              </a:ext>
            </a:extLst>
          </p:cNvPr>
          <p:cNvSpPr/>
          <p:nvPr/>
        </p:nvSpPr>
        <p:spPr>
          <a:xfrm>
            <a:off x="1763688" y="1481408"/>
            <a:ext cx="2421731" cy="369332"/>
          </a:xfrm>
          <a:prstGeom prst="rect">
            <a:avLst/>
          </a:prstGeom>
        </p:spPr>
        <p:txBody>
          <a:bodyPr wrap="square">
            <a:spAutoFit/>
          </a:bodyPr>
          <a:lstStyle/>
          <a:p>
            <a:pPr algn="ctr"/>
            <a:r>
              <a:rPr lang="en-GB" b="1" dirty="0"/>
              <a:t>Books for Parents</a:t>
            </a:r>
          </a:p>
        </p:txBody>
      </p:sp>
      <p:sp>
        <p:nvSpPr>
          <p:cNvPr id="3" name="Title 1">
            <a:extLst>
              <a:ext uri="{FF2B5EF4-FFF2-40B4-BE49-F238E27FC236}">
                <a16:creationId xmlns:a16="http://schemas.microsoft.com/office/drawing/2014/main" id="{E80E2222-D10C-48D0-A276-3974894C2147}"/>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Recommended reading</a:t>
            </a:r>
          </a:p>
        </p:txBody>
      </p:sp>
    </p:spTree>
    <p:extLst>
      <p:ext uri="{BB962C8B-B14F-4D97-AF65-F5344CB8AC3E}">
        <p14:creationId xmlns:p14="http://schemas.microsoft.com/office/powerpoint/2010/main" val="416378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34" y="137841"/>
            <a:ext cx="8642350" cy="698871"/>
          </a:xfrm>
        </p:spPr>
        <p:txBody>
          <a:bodyPr/>
          <a:lstStyle/>
          <a:p>
            <a:r>
              <a:rPr lang="en-US" sz="3600" dirty="0">
                <a:latin typeface="Calibri" panose="020F0502020204030204" pitchFamily="34" charset="0"/>
                <a:cs typeface="Calibri" panose="020F0502020204030204" pitchFamily="34" charset="0"/>
              </a:rPr>
              <a:t>And a survivor …..!!</a:t>
            </a:r>
            <a:endParaRPr lang="en-GB" sz="3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4"/>
          </p:nvPr>
        </p:nvSpPr>
        <p:spPr/>
        <p:txBody>
          <a:bodyPr/>
          <a:lstStyle/>
          <a:p>
            <a:fld id="{8FC524A1-7B6A-464D-B8BC-8FE2E057339E}" type="slidenum">
              <a:rPr lang="en-GB" smtClean="0"/>
              <a:pPr/>
              <a:t>5</a:t>
            </a:fld>
            <a:endParaRPr lang="en-GB" dirty="0"/>
          </a:p>
        </p:txBody>
      </p:sp>
      <p:pic>
        <p:nvPicPr>
          <p:cNvPr id="6" name="Content Placeholder 4" descr="A drawing of a cartoon character&#10;&#10;Description automatically generated">
            <a:extLst>
              <a:ext uri="{FF2B5EF4-FFF2-40B4-BE49-F238E27FC236}">
                <a16:creationId xmlns:a16="http://schemas.microsoft.com/office/drawing/2014/main" id="{FF5E42A0-FAB4-814E-B93F-0FCD3E064748}"/>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515233" y="1341438"/>
            <a:ext cx="4113534" cy="4967287"/>
          </a:xfrm>
        </p:spPr>
      </p:pic>
    </p:spTree>
    <p:extLst>
      <p:ext uri="{BB962C8B-B14F-4D97-AF65-F5344CB8AC3E}">
        <p14:creationId xmlns:p14="http://schemas.microsoft.com/office/powerpoint/2010/main" val="3099296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8C21B6-9A9E-FE4C-AD5F-B72F28F7D396}"/>
              </a:ext>
            </a:extLst>
          </p:cNvPr>
          <p:cNvPicPr>
            <a:picLocks noChangeAspect="1"/>
          </p:cNvPicPr>
          <p:nvPr/>
        </p:nvPicPr>
        <p:blipFill>
          <a:blip r:embed="rId2"/>
          <a:stretch>
            <a:fillRect/>
          </a:stretch>
        </p:blipFill>
        <p:spPr>
          <a:xfrm>
            <a:off x="5695950" y="3298031"/>
            <a:ext cx="2548458" cy="3282105"/>
          </a:xfrm>
          <a:prstGeom prst="rect">
            <a:avLst/>
          </a:prstGeom>
        </p:spPr>
      </p:pic>
      <p:pic>
        <p:nvPicPr>
          <p:cNvPr id="11" name="Picture 10">
            <a:extLst>
              <a:ext uri="{FF2B5EF4-FFF2-40B4-BE49-F238E27FC236}">
                <a16:creationId xmlns:a16="http://schemas.microsoft.com/office/drawing/2014/main" id="{DC6A9CC2-BAE4-704A-8AC9-919C6118E957}"/>
              </a:ext>
            </a:extLst>
          </p:cNvPr>
          <p:cNvPicPr>
            <a:picLocks noChangeAspect="1"/>
          </p:cNvPicPr>
          <p:nvPr/>
        </p:nvPicPr>
        <p:blipFill>
          <a:blip r:embed="rId3"/>
          <a:stretch>
            <a:fillRect/>
          </a:stretch>
        </p:blipFill>
        <p:spPr>
          <a:xfrm>
            <a:off x="839391" y="2226468"/>
            <a:ext cx="3918082" cy="3434779"/>
          </a:xfrm>
          <a:prstGeom prst="rect">
            <a:avLst/>
          </a:prstGeom>
        </p:spPr>
      </p:pic>
      <p:sp>
        <p:nvSpPr>
          <p:cNvPr id="12" name="TextBox 11">
            <a:extLst>
              <a:ext uri="{FF2B5EF4-FFF2-40B4-BE49-F238E27FC236}">
                <a16:creationId xmlns:a16="http://schemas.microsoft.com/office/drawing/2014/main" id="{E9815191-F913-1540-962E-165863B09F9B}"/>
              </a:ext>
            </a:extLst>
          </p:cNvPr>
          <p:cNvSpPr txBox="1"/>
          <p:nvPr/>
        </p:nvSpPr>
        <p:spPr>
          <a:xfrm>
            <a:off x="5949315" y="2906077"/>
            <a:ext cx="2383155" cy="300082"/>
          </a:xfrm>
          <a:prstGeom prst="rect">
            <a:avLst/>
          </a:prstGeom>
          <a:noFill/>
        </p:spPr>
        <p:txBody>
          <a:bodyPr wrap="square" rtlCol="0">
            <a:spAutoFit/>
          </a:bodyPr>
          <a:lstStyle/>
          <a:p>
            <a:r>
              <a:rPr lang="en-US" sz="1350" b="1" dirty="0"/>
              <a:t>Any Questions?</a:t>
            </a:r>
          </a:p>
        </p:txBody>
      </p:sp>
      <p:pic>
        <p:nvPicPr>
          <p:cNvPr id="6" name="Picture 5" descr="RoyalBromptonLogo">
            <a:extLst>
              <a:ext uri="{FF2B5EF4-FFF2-40B4-BE49-F238E27FC236}">
                <a16:creationId xmlns:a16="http://schemas.microsoft.com/office/drawing/2014/main" id="{E369D372-4C05-43DE-ACC5-33C476A18E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0861" y="1116568"/>
            <a:ext cx="20240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90BC631-23FA-4C15-B665-7FB6F1819421}"/>
              </a:ext>
            </a:extLst>
          </p:cNvPr>
          <p:cNvSpPr txBox="1">
            <a:spLocks/>
          </p:cNvSpPr>
          <p:nvPr/>
        </p:nvSpPr>
        <p:spPr>
          <a:xfrm>
            <a:off x="250826" y="188915"/>
            <a:ext cx="8642350" cy="720722"/>
          </a:xfrm>
          <a:prstGeom prst="rect">
            <a:avLst/>
          </a:prstGeom>
          <a:solidFill>
            <a:srgbClr val="0070C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solidFill>
                  <a:schemeClr val="bg1"/>
                </a:solidFill>
              </a:rPr>
              <a:t>The End</a:t>
            </a:r>
          </a:p>
        </p:txBody>
      </p:sp>
    </p:spTree>
    <p:extLst>
      <p:ext uri="{BB962C8B-B14F-4D97-AF65-F5344CB8AC3E}">
        <p14:creationId xmlns:p14="http://schemas.microsoft.com/office/powerpoint/2010/main" val="457798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772816"/>
            <a:ext cx="8025664" cy="2232248"/>
          </a:xfrm>
        </p:spPr>
        <p:txBody>
          <a:bodyPr>
            <a:normAutofit fontScale="90000"/>
          </a:bodyPr>
          <a:lstStyle/>
          <a:p>
            <a:r>
              <a:rPr lang="en-GB" dirty="0"/>
              <a:t>All the work we do with our partners moves us closer towards our goal to make London the healthiest global city.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51</a:t>
            </a:fld>
            <a:endParaRPr lang="en-GB" dirty="0"/>
          </a:p>
        </p:txBody>
      </p:sp>
      <p:sp>
        <p:nvSpPr>
          <p:cNvPr id="7" name="Text Placeholder 6"/>
          <p:cNvSpPr>
            <a:spLocks noGrp="1"/>
          </p:cNvSpPr>
          <p:nvPr>
            <p:ph type="body" sz="quarter" idx="10"/>
          </p:nvPr>
        </p:nvSpPr>
        <p:spPr>
          <a:xfrm>
            <a:off x="467544" y="4437112"/>
            <a:ext cx="7128792" cy="1512168"/>
          </a:xfrm>
        </p:spPr>
        <p:txBody>
          <a:bodyPr/>
          <a:lstStyle/>
          <a:p>
            <a:pPr lvl="0"/>
            <a:r>
              <a:rPr lang="en-GB" b="1" dirty="0"/>
              <a:t>www.healthylondon.org</a:t>
            </a:r>
          </a:p>
          <a:p>
            <a:pPr lvl="0"/>
            <a:r>
              <a:rPr lang="en-GB" b="1" dirty="0"/>
              <a:t>england.healthylondon@nhs.net</a:t>
            </a:r>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123874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03915-1975-8345-82C8-D882F6F63BB2}"/>
              </a:ext>
            </a:extLst>
          </p:cNvPr>
          <p:cNvSpPr>
            <a:spLocks noGrp="1"/>
          </p:cNvSpPr>
          <p:nvPr>
            <p:ph sz="half" idx="1"/>
          </p:nvPr>
        </p:nvSpPr>
        <p:spPr>
          <a:xfrm>
            <a:off x="4427985" y="1166018"/>
            <a:ext cx="4464496" cy="4783262"/>
          </a:xfrm>
        </p:spPr>
        <p:txBody>
          <a:bodyPr>
            <a:normAutofit/>
          </a:bodyPr>
          <a:lstStyle/>
          <a:p>
            <a:r>
              <a:rPr lang="en-GB" dirty="0"/>
              <a:t>The UK has the highest asthma mortality rate among young people aged 10–24 among the European countries</a:t>
            </a:r>
          </a:p>
          <a:p>
            <a:pPr marL="0" indent="0">
              <a:buNone/>
            </a:pPr>
            <a:endParaRPr lang="en-GB" dirty="0"/>
          </a:p>
          <a:p>
            <a:r>
              <a:rPr lang="en-GB" dirty="0"/>
              <a:t> The second highest among 15- to 19-year-olds. </a:t>
            </a:r>
          </a:p>
        </p:txBody>
      </p:sp>
      <p:pic>
        <p:nvPicPr>
          <p:cNvPr id="7" name="Content Placeholder 6" descr="A screenshot of a cell phone&#10;&#10;Description automatically generated">
            <a:extLst>
              <a:ext uri="{FF2B5EF4-FFF2-40B4-BE49-F238E27FC236}">
                <a16:creationId xmlns:a16="http://schemas.microsoft.com/office/drawing/2014/main" id="{68C79C29-5846-BB45-AA2A-AABE5AD6BAC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948794"/>
            <a:ext cx="3836795" cy="5391978"/>
          </a:xfrm>
        </p:spPr>
      </p:pic>
      <p:sp>
        <p:nvSpPr>
          <p:cNvPr id="4" name="TextBox 3">
            <a:extLst>
              <a:ext uri="{FF2B5EF4-FFF2-40B4-BE49-F238E27FC236}">
                <a16:creationId xmlns:a16="http://schemas.microsoft.com/office/drawing/2014/main" id="{64EB0A37-B0A4-D54B-8B57-553002F72F53}"/>
              </a:ext>
            </a:extLst>
          </p:cNvPr>
          <p:cNvSpPr txBox="1"/>
          <p:nvPr/>
        </p:nvSpPr>
        <p:spPr>
          <a:xfrm>
            <a:off x="5948382" y="6398696"/>
            <a:ext cx="28537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Shah et al  (2019) Nuffield Trust </a:t>
            </a:r>
          </a:p>
        </p:txBody>
      </p:sp>
    </p:spTree>
    <p:extLst>
      <p:ext uri="{BB962C8B-B14F-4D97-AF65-F5344CB8AC3E}">
        <p14:creationId xmlns:p14="http://schemas.microsoft.com/office/powerpoint/2010/main" val="28095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A screenshot of a cell phone&#10;&#10;Description automatically generated">
            <a:extLst>
              <a:ext uri="{FF2B5EF4-FFF2-40B4-BE49-F238E27FC236}">
                <a16:creationId xmlns:a16="http://schemas.microsoft.com/office/drawing/2014/main" id="{7C1ECD2A-B28E-BE4A-A12C-897D0E475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756443"/>
            <a:ext cx="5761869" cy="5302389"/>
          </a:xfrm>
          <a:prstGeom prst="rect">
            <a:avLst/>
          </a:prstGeom>
        </p:spPr>
      </p:pic>
      <p:sp>
        <p:nvSpPr>
          <p:cNvPr id="10" name="TextBox 9">
            <a:extLst>
              <a:ext uri="{FF2B5EF4-FFF2-40B4-BE49-F238E27FC236}">
                <a16:creationId xmlns:a16="http://schemas.microsoft.com/office/drawing/2014/main" id="{7DC8CC1B-B3E1-D246-BBED-EC811A2246D0}"/>
              </a:ext>
            </a:extLst>
          </p:cNvPr>
          <p:cNvSpPr txBox="1"/>
          <p:nvPr/>
        </p:nvSpPr>
        <p:spPr>
          <a:xfrm>
            <a:off x="5929505" y="6355971"/>
            <a:ext cx="291156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Shah et al  (2019) Nuffield Trust </a:t>
            </a:r>
          </a:p>
        </p:txBody>
      </p:sp>
      <p:sp>
        <p:nvSpPr>
          <p:cNvPr id="12" name="Frame 11">
            <a:extLst>
              <a:ext uri="{FF2B5EF4-FFF2-40B4-BE49-F238E27FC236}">
                <a16:creationId xmlns:a16="http://schemas.microsoft.com/office/drawing/2014/main" id="{4BB71887-8D55-A44D-875F-C314B506A3AB}"/>
              </a:ext>
            </a:extLst>
          </p:cNvPr>
          <p:cNvSpPr/>
          <p:nvPr/>
        </p:nvSpPr>
        <p:spPr>
          <a:xfrm>
            <a:off x="1835694" y="2852936"/>
            <a:ext cx="5256585" cy="792088"/>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93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0335-E450-B248-A671-F7A2E19A7B1B}"/>
              </a:ext>
            </a:extLst>
          </p:cNvPr>
          <p:cNvSpPr>
            <a:spLocks noGrp="1"/>
          </p:cNvSpPr>
          <p:nvPr>
            <p:ph type="title"/>
          </p:nvPr>
        </p:nvSpPr>
        <p:spPr>
          <a:xfrm>
            <a:off x="0" y="5715000"/>
            <a:ext cx="8856984" cy="1143000"/>
          </a:xfrm>
        </p:spPr>
        <p:txBody>
          <a:bodyPr>
            <a:normAutofit/>
          </a:bodyPr>
          <a:lstStyle/>
          <a:p>
            <a:pPr algn="l"/>
            <a:r>
              <a:rPr lang="en-US" sz="2800" dirty="0"/>
              <a:t> N=  28 children and young people (10-19 years old n = 18) </a:t>
            </a:r>
          </a:p>
        </p:txBody>
      </p:sp>
      <p:sp>
        <p:nvSpPr>
          <p:cNvPr id="3" name="Content Placeholder 2">
            <a:extLst>
              <a:ext uri="{FF2B5EF4-FFF2-40B4-BE49-F238E27FC236}">
                <a16:creationId xmlns:a16="http://schemas.microsoft.com/office/drawing/2014/main" id="{054444F9-5EDC-6D40-8D25-F0D73E0351D5}"/>
              </a:ext>
            </a:extLst>
          </p:cNvPr>
          <p:cNvSpPr>
            <a:spLocks noGrp="1"/>
          </p:cNvSpPr>
          <p:nvPr>
            <p:ph sz="half" idx="1"/>
          </p:nvPr>
        </p:nvSpPr>
        <p:spPr>
          <a:xfrm>
            <a:off x="467544" y="836712"/>
            <a:ext cx="4752528" cy="4525963"/>
          </a:xfrm>
        </p:spPr>
        <p:txBody>
          <a:bodyPr>
            <a:normAutofit lnSpcReduction="10000"/>
          </a:bodyPr>
          <a:lstStyle/>
          <a:p>
            <a:r>
              <a:rPr lang="en-GB" dirty="0"/>
              <a:t>In children and young people, poor recognition of risk of adverse outcome was found to be an important avoidable factor in:</a:t>
            </a:r>
          </a:p>
          <a:p>
            <a:pPr lvl="1"/>
            <a:r>
              <a:rPr lang="en-GB" dirty="0"/>
              <a:t> 70% children and  83%  young people in primary care</a:t>
            </a:r>
          </a:p>
          <a:p>
            <a:pPr lvl="1"/>
            <a:r>
              <a:rPr lang="en-GB" dirty="0"/>
              <a:t>29%  children and 33% young people in secondary care. </a:t>
            </a:r>
          </a:p>
          <a:p>
            <a:r>
              <a:rPr lang="en-GB" dirty="0"/>
              <a:t>Inadequate care in 48% of cases </a:t>
            </a:r>
            <a:endParaRPr lang="en-US" dirty="0"/>
          </a:p>
        </p:txBody>
      </p:sp>
      <p:pic>
        <p:nvPicPr>
          <p:cNvPr id="5" name="Picture 1" descr="Untitled 2.png">
            <a:extLst>
              <a:ext uri="{FF2B5EF4-FFF2-40B4-BE49-F238E27FC236}">
                <a16:creationId xmlns:a16="http://schemas.microsoft.com/office/drawing/2014/main" id="{1542452E-A973-234E-B9E1-5E3DB507A4A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5624" b="160"/>
          <a:stretch>
            <a:fillRect/>
          </a:stretch>
        </p:blipFill>
        <p:spPr bwMode="auto">
          <a:xfrm>
            <a:off x="5508104" y="764704"/>
            <a:ext cx="2999612" cy="45259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62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74638"/>
            <a:ext cx="8640961" cy="560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08902" y="6380580"/>
            <a:ext cx="43275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a:ea typeface="+mn-ea"/>
                <a:cs typeface="+mn-cs"/>
              </a:rPr>
              <a:t>Levy et al 2019 British Journal of General Practice </a:t>
            </a:r>
          </a:p>
        </p:txBody>
      </p:sp>
    </p:spTree>
    <p:extLst>
      <p:ext uri="{BB962C8B-B14F-4D97-AF65-F5344CB8AC3E}">
        <p14:creationId xmlns:p14="http://schemas.microsoft.com/office/powerpoint/2010/main" val="176631853"/>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9B00A163-92CA-E945-838F-7DCEE2188F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 HLP updated branding-PPT Template</Template>
  <TotalTime>1214</TotalTime>
  <Words>2303</Words>
  <Application>Microsoft Office PowerPoint</Application>
  <PresentationFormat>On-screen Show (4:3)</PresentationFormat>
  <Paragraphs>450</Paragraphs>
  <Slides>51</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51</vt:i4>
      </vt:variant>
    </vt:vector>
  </HeadingPairs>
  <TitlesOfParts>
    <vt:vector size="61" baseType="lpstr">
      <vt:lpstr>Arial</vt:lpstr>
      <vt:lpstr>Arial Black</vt:lpstr>
      <vt:lpstr>Calibri</vt:lpstr>
      <vt:lpstr>Comic Sans MS</vt:lpstr>
      <vt:lpstr>Courier New</vt:lpstr>
      <vt:lpstr>Sagona Book</vt:lpstr>
      <vt:lpstr>Wingdings 2</vt:lpstr>
      <vt:lpstr>2017 - HLP updated branding-PPT Template</vt:lpstr>
      <vt:lpstr>Custom Design</vt:lpstr>
      <vt:lpstr>Office Theme</vt:lpstr>
      <vt:lpstr>Supporting the older child: transition to adult care and the relationship between anxiety and asthma </vt:lpstr>
      <vt:lpstr>Joining instructions/Teams etiquette</vt:lpstr>
      <vt:lpstr>Agenda</vt:lpstr>
      <vt:lpstr>Adolescent to Adults: Tips on Transition </vt:lpstr>
      <vt:lpstr>And a survivor …..!!</vt:lpstr>
      <vt:lpstr>PowerPoint Presentation</vt:lpstr>
      <vt:lpstr>PowerPoint Presentation</vt:lpstr>
      <vt:lpstr> N=  28 children and young people (10-19 years old n = 18) </vt:lpstr>
      <vt:lpstr>PowerPoint Presentation</vt:lpstr>
      <vt:lpstr>NICE guidance on transition </vt:lpstr>
      <vt:lpstr>NICE guidance on transition </vt:lpstr>
      <vt:lpstr>NICE Quality Standards for Transition</vt:lpstr>
      <vt:lpstr>PowerPoint Presentation</vt:lpstr>
      <vt:lpstr>PowerPoint Presentation</vt:lpstr>
      <vt:lpstr>PowerPoint Presentation</vt:lpstr>
      <vt:lpstr>PowerPoint Presentation</vt:lpstr>
      <vt:lpstr>  Meet some typical patients  </vt:lpstr>
      <vt:lpstr>In Preparation……. </vt:lpstr>
      <vt:lpstr>Considerations</vt:lpstr>
      <vt:lpstr> David </vt:lpstr>
      <vt:lpstr>Adherence is an issue ….</vt:lpstr>
      <vt:lpstr>Management considerations </vt:lpstr>
      <vt:lpstr>Management considerations </vt:lpstr>
      <vt:lpstr>COVID messages  </vt:lpstr>
      <vt:lpstr>  Grace </vt:lpstr>
      <vt:lpstr>PowerPoint Presentation</vt:lpstr>
      <vt:lpstr>  Micha </vt:lpstr>
      <vt:lpstr>Tips for parents </vt:lpstr>
      <vt:lpstr>Asthma UK </vt:lpstr>
      <vt:lpstr>Anxiety in Young People with Asthma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the work we do with our partners moves us closer towards our goal to make London the healthiest global city. </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branding slides  for 2017 – please type over</dc:title>
  <dc:creator>WILLIAMS, Carwyn (HEALTHY LONDON PARTNERSHIP)</dc:creator>
  <cp:lastModifiedBy>Kirkpatrick, Christine</cp:lastModifiedBy>
  <cp:revision>24</cp:revision>
  <cp:lastPrinted>2015-03-23T11:51:44Z</cp:lastPrinted>
  <dcterms:created xsi:type="dcterms:W3CDTF">2020-05-27T13:20:45Z</dcterms:created>
  <dcterms:modified xsi:type="dcterms:W3CDTF">2020-09-10T16:41:31Z</dcterms:modified>
</cp:coreProperties>
</file>