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7.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92" r:id="rId2"/>
    <p:sldMasterId id="2147483775" r:id="rId3"/>
    <p:sldMasterId id="2147483781" r:id="rId4"/>
    <p:sldMasterId id="2147483785" r:id="rId5"/>
    <p:sldMasterId id="2147483791" r:id="rId6"/>
    <p:sldMasterId id="2147483805" r:id="rId7"/>
  </p:sldMasterIdLst>
  <p:notesMasterIdLst>
    <p:notesMasterId r:id="rId144"/>
  </p:notesMasterIdLst>
  <p:sldIdLst>
    <p:sldId id="289" r:id="rId8"/>
    <p:sldId id="543" r:id="rId9"/>
    <p:sldId id="555" r:id="rId10"/>
    <p:sldId id="287" r:id="rId11"/>
    <p:sldId id="554" r:id="rId12"/>
    <p:sldId id="556" r:id="rId13"/>
    <p:sldId id="3864" r:id="rId14"/>
    <p:sldId id="566" r:id="rId15"/>
    <p:sldId id="567" r:id="rId16"/>
    <p:sldId id="568" r:id="rId17"/>
    <p:sldId id="569" r:id="rId18"/>
    <p:sldId id="570" r:id="rId19"/>
    <p:sldId id="571" r:id="rId20"/>
    <p:sldId id="572" r:id="rId21"/>
    <p:sldId id="573" r:id="rId22"/>
    <p:sldId id="574" r:id="rId23"/>
    <p:sldId id="575" r:id="rId24"/>
    <p:sldId id="576" r:id="rId25"/>
    <p:sldId id="577" r:id="rId26"/>
    <p:sldId id="578" r:id="rId27"/>
    <p:sldId id="579" r:id="rId28"/>
    <p:sldId id="580" r:id="rId29"/>
    <p:sldId id="581" r:id="rId30"/>
    <p:sldId id="582" r:id="rId31"/>
    <p:sldId id="583" r:id="rId32"/>
    <p:sldId id="276" r:id="rId33"/>
    <p:sldId id="277" r:id="rId34"/>
    <p:sldId id="584" r:id="rId35"/>
    <p:sldId id="585" r:id="rId36"/>
    <p:sldId id="587" r:id="rId37"/>
    <p:sldId id="586" r:id="rId38"/>
    <p:sldId id="588" r:id="rId39"/>
    <p:sldId id="3838" r:id="rId40"/>
    <p:sldId id="3839" r:id="rId41"/>
    <p:sldId id="3840" r:id="rId42"/>
    <p:sldId id="3841" r:id="rId43"/>
    <p:sldId id="3842" r:id="rId44"/>
    <p:sldId id="3843" r:id="rId45"/>
    <p:sldId id="590" r:id="rId46"/>
    <p:sldId id="591" r:id="rId47"/>
    <p:sldId id="592" r:id="rId48"/>
    <p:sldId id="281" r:id="rId49"/>
    <p:sldId id="593" r:id="rId50"/>
    <p:sldId id="3837" r:id="rId51"/>
    <p:sldId id="3881" r:id="rId52"/>
    <p:sldId id="597" r:id="rId53"/>
    <p:sldId id="3882" r:id="rId54"/>
    <p:sldId id="619" r:id="rId55"/>
    <p:sldId id="617" r:id="rId56"/>
    <p:sldId id="616" r:id="rId57"/>
    <p:sldId id="632" r:id="rId58"/>
    <p:sldId id="3876" r:id="rId59"/>
    <p:sldId id="3830" r:id="rId60"/>
    <p:sldId id="3831" r:id="rId61"/>
    <p:sldId id="3832" r:id="rId62"/>
    <p:sldId id="3833" r:id="rId63"/>
    <p:sldId id="3835" r:id="rId64"/>
    <p:sldId id="3836" r:id="rId65"/>
    <p:sldId id="256" r:id="rId66"/>
    <p:sldId id="264" r:id="rId67"/>
    <p:sldId id="266" r:id="rId68"/>
    <p:sldId id="267" r:id="rId69"/>
    <p:sldId id="268" r:id="rId70"/>
    <p:sldId id="272" r:id="rId71"/>
    <p:sldId id="269" r:id="rId72"/>
    <p:sldId id="288" r:id="rId73"/>
    <p:sldId id="275" r:id="rId74"/>
    <p:sldId id="280" r:id="rId75"/>
    <p:sldId id="282" r:id="rId76"/>
    <p:sldId id="279" r:id="rId77"/>
    <p:sldId id="283" r:id="rId78"/>
    <p:sldId id="284" r:id="rId79"/>
    <p:sldId id="285" r:id="rId80"/>
    <p:sldId id="286" r:id="rId81"/>
    <p:sldId id="270" r:id="rId82"/>
    <p:sldId id="260" r:id="rId83"/>
    <p:sldId id="271" r:id="rId84"/>
    <p:sldId id="3875" r:id="rId85"/>
    <p:sldId id="3867" r:id="rId86"/>
    <p:sldId id="3868" r:id="rId87"/>
    <p:sldId id="3869" r:id="rId88"/>
    <p:sldId id="3870" r:id="rId89"/>
    <p:sldId id="3871" r:id="rId90"/>
    <p:sldId id="3873" r:id="rId91"/>
    <p:sldId id="3874" r:id="rId92"/>
    <p:sldId id="3879" r:id="rId93"/>
    <p:sldId id="558" r:id="rId94"/>
    <p:sldId id="559" r:id="rId95"/>
    <p:sldId id="560" r:id="rId96"/>
    <p:sldId id="561" r:id="rId97"/>
    <p:sldId id="263" r:id="rId98"/>
    <p:sldId id="562" r:id="rId99"/>
    <p:sldId id="563" r:id="rId100"/>
    <p:sldId id="564" r:id="rId101"/>
    <p:sldId id="565" r:id="rId102"/>
    <p:sldId id="3858" r:id="rId103"/>
    <p:sldId id="3859" r:id="rId104"/>
    <p:sldId id="3860" r:id="rId105"/>
    <p:sldId id="3861" r:id="rId106"/>
    <p:sldId id="278" r:id="rId107"/>
    <p:sldId id="3862" r:id="rId108"/>
    <p:sldId id="3863" r:id="rId109"/>
    <p:sldId id="3880" r:id="rId110"/>
    <p:sldId id="3844" r:id="rId111"/>
    <p:sldId id="3845" r:id="rId112"/>
    <p:sldId id="3846" r:id="rId113"/>
    <p:sldId id="3847" r:id="rId114"/>
    <p:sldId id="3848" r:id="rId115"/>
    <p:sldId id="3849" r:id="rId116"/>
    <p:sldId id="3850" r:id="rId117"/>
    <p:sldId id="3851" r:id="rId118"/>
    <p:sldId id="3852" r:id="rId119"/>
    <p:sldId id="3853" r:id="rId120"/>
    <p:sldId id="3854" r:id="rId121"/>
    <p:sldId id="3855" r:id="rId122"/>
    <p:sldId id="3856" r:id="rId123"/>
    <p:sldId id="3857" r:id="rId124"/>
    <p:sldId id="544" r:id="rId125"/>
    <p:sldId id="257" r:id="rId126"/>
    <p:sldId id="259" r:id="rId127"/>
    <p:sldId id="545" r:id="rId128"/>
    <p:sldId id="261" r:id="rId129"/>
    <p:sldId id="262" r:id="rId130"/>
    <p:sldId id="546" r:id="rId131"/>
    <p:sldId id="265" r:id="rId132"/>
    <p:sldId id="547" r:id="rId133"/>
    <p:sldId id="548" r:id="rId134"/>
    <p:sldId id="549" r:id="rId135"/>
    <p:sldId id="550" r:id="rId136"/>
    <p:sldId id="551" r:id="rId137"/>
    <p:sldId id="552" r:id="rId138"/>
    <p:sldId id="274" r:id="rId139"/>
    <p:sldId id="273" r:id="rId140"/>
    <p:sldId id="553" r:id="rId141"/>
    <p:sldId id="557" r:id="rId142"/>
    <p:sldId id="258" r:id="rId143"/>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10" userDrawn="1">
          <p15:clr>
            <a:srgbClr val="A4A3A4"/>
          </p15:clr>
        </p15:guide>
        <p15:guide id="2" orient="horz" pos="4201" userDrawn="1">
          <p15:clr>
            <a:srgbClr val="A4A3A4"/>
          </p15:clr>
        </p15:guide>
        <p15:guide id="3" orient="horz" pos="4020" userDrawn="1">
          <p15:clr>
            <a:srgbClr val="A4A3A4"/>
          </p15:clr>
        </p15:guide>
        <p15:guide id="4" orient="horz" pos="119" userDrawn="1">
          <p15:clr>
            <a:srgbClr val="A4A3A4"/>
          </p15:clr>
        </p15:guide>
        <p15:guide id="5" orient="horz" pos="845" userDrawn="1">
          <p15:clr>
            <a:srgbClr val="A4A3A4"/>
          </p15:clr>
        </p15:guide>
        <p15:guide id="6" pos="158" userDrawn="1">
          <p15:clr>
            <a:srgbClr val="A4A3A4"/>
          </p15:clr>
        </p15:guide>
        <p15:guide id="7" pos="5602" userDrawn="1">
          <p15:clr>
            <a:srgbClr val="A4A3A4"/>
          </p15:clr>
        </p15:guide>
        <p15:guide id="8" pos="2835" userDrawn="1">
          <p15:clr>
            <a:srgbClr val="A4A3A4"/>
          </p15:clr>
        </p15:guide>
        <p15:guide id="9" pos="2925" userDrawn="1">
          <p15:clr>
            <a:srgbClr val="A4A3A4"/>
          </p15:clr>
        </p15:guide>
        <p15:guide id="10" pos="2880" userDrawn="1">
          <p15:clr>
            <a:srgbClr val="A4A3A4"/>
          </p15:clr>
        </p15:guide>
        <p15:guide id="11" pos="2018" userDrawn="1">
          <p15:clr>
            <a:srgbClr val="A4A3A4"/>
          </p15:clr>
        </p15:guide>
        <p15:guide id="12" pos="1973" userDrawn="1">
          <p15:clr>
            <a:srgbClr val="A4A3A4"/>
          </p15:clr>
        </p15:guide>
        <p15:guide id="13" pos="3787" userDrawn="1">
          <p15:clr>
            <a:srgbClr val="A4A3A4"/>
          </p15:clr>
        </p15:guide>
        <p15:guide id="14" pos="3742" userDrawn="1">
          <p15:clr>
            <a:srgbClr val="A4A3A4"/>
          </p15:clr>
        </p15:guide>
        <p15:guide id="15" pos="3833" userDrawn="1">
          <p15:clr>
            <a:srgbClr val="A4A3A4"/>
          </p15:clr>
        </p15:guide>
        <p15:guide id="16" pos="1927" userDrawn="1">
          <p15:clr>
            <a:srgbClr val="A4A3A4"/>
          </p15:clr>
        </p15:guide>
      </p15:sldGuideLst>
    </p:ext>
    <p:ext uri="{2D200454-40CA-4A62-9FC3-DE9A4176ACB9}">
      <p15:notesGuideLst xmlns:p15="http://schemas.microsoft.com/office/powerpoint/2012/main">
        <p15:guide id="1" orient="horz" pos="3131">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CCD9"/>
    <a:srgbClr val="FAE6ED"/>
    <a:srgbClr val="EEB0C2"/>
    <a:srgbClr val="0091C9"/>
    <a:srgbClr val="0072C6"/>
    <a:srgbClr val="E32486"/>
    <a:srgbClr val="33BBB1"/>
    <a:srgbClr val="A25BA0"/>
    <a:srgbClr val="4F81BD"/>
    <a:srgbClr val="0038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5226" autoAdjust="0"/>
  </p:normalViewPr>
  <p:slideViewPr>
    <p:cSldViewPr showGuides="1">
      <p:cViewPr varScale="1">
        <p:scale>
          <a:sx n="67" d="100"/>
          <a:sy n="67" d="100"/>
        </p:scale>
        <p:origin x="1204" y="52"/>
      </p:cViewPr>
      <p:guideLst>
        <p:guide orient="horz" pos="4110"/>
        <p:guide orient="horz" pos="4201"/>
        <p:guide orient="horz" pos="4020"/>
        <p:guide orient="horz" pos="119"/>
        <p:guide orient="horz" pos="845"/>
        <p:guide pos="158"/>
        <p:guide pos="5602"/>
        <p:guide pos="2835"/>
        <p:guide pos="2925"/>
        <p:guide pos="2880"/>
        <p:guide pos="2018"/>
        <p:guide pos="1973"/>
        <p:guide pos="3787"/>
        <p:guide pos="3742"/>
        <p:guide pos="3833"/>
        <p:guide pos="1927"/>
      </p:guideLst>
    </p:cSldViewPr>
  </p:slideViewPr>
  <p:outlineViewPr>
    <p:cViewPr>
      <p:scale>
        <a:sx n="33" d="100"/>
        <a:sy n="33" d="100"/>
      </p:scale>
      <p:origin x="42" y="2586"/>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4" d="100"/>
          <a:sy n="64" d="100"/>
        </p:scale>
        <p:origin x="-2958" y="-114"/>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0.xml"/><Relationship Id="rId21" Type="http://schemas.openxmlformats.org/officeDocument/2006/relationships/slide" Target="slides/slide14.xml"/><Relationship Id="rId42" Type="http://schemas.openxmlformats.org/officeDocument/2006/relationships/slide" Target="slides/slide35.xml"/><Relationship Id="rId63" Type="http://schemas.openxmlformats.org/officeDocument/2006/relationships/slide" Target="slides/slide56.xml"/><Relationship Id="rId84" Type="http://schemas.openxmlformats.org/officeDocument/2006/relationships/slide" Target="slides/slide77.xml"/><Relationship Id="rId138" Type="http://schemas.openxmlformats.org/officeDocument/2006/relationships/slide" Target="slides/slide131.xml"/><Relationship Id="rId107" Type="http://schemas.openxmlformats.org/officeDocument/2006/relationships/slide" Target="slides/slide100.xml"/><Relationship Id="rId11" Type="http://schemas.openxmlformats.org/officeDocument/2006/relationships/slide" Target="slides/slide4.xml"/><Relationship Id="rId32" Type="http://schemas.openxmlformats.org/officeDocument/2006/relationships/slide" Target="slides/slide25.xml"/><Relationship Id="rId53" Type="http://schemas.openxmlformats.org/officeDocument/2006/relationships/slide" Target="slides/slide46.xml"/><Relationship Id="rId74" Type="http://schemas.openxmlformats.org/officeDocument/2006/relationships/slide" Target="slides/slide67.xml"/><Relationship Id="rId128" Type="http://schemas.openxmlformats.org/officeDocument/2006/relationships/slide" Target="slides/slide121.xml"/><Relationship Id="rId5" Type="http://schemas.openxmlformats.org/officeDocument/2006/relationships/slideMaster" Target="slideMasters/slideMaster5.xml"/><Relationship Id="rId90" Type="http://schemas.openxmlformats.org/officeDocument/2006/relationships/slide" Target="slides/slide83.xml"/><Relationship Id="rId95" Type="http://schemas.openxmlformats.org/officeDocument/2006/relationships/slide" Target="slides/slide88.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113" Type="http://schemas.openxmlformats.org/officeDocument/2006/relationships/slide" Target="slides/slide106.xml"/><Relationship Id="rId118" Type="http://schemas.openxmlformats.org/officeDocument/2006/relationships/slide" Target="slides/slide111.xml"/><Relationship Id="rId134" Type="http://schemas.openxmlformats.org/officeDocument/2006/relationships/slide" Target="slides/slide127.xml"/><Relationship Id="rId139" Type="http://schemas.openxmlformats.org/officeDocument/2006/relationships/slide" Target="slides/slide132.xml"/><Relationship Id="rId80" Type="http://schemas.openxmlformats.org/officeDocument/2006/relationships/slide" Target="slides/slide73.xml"/><Relationship Id="rId85" Type="http://schemas.openxmlformats.org/officeDocument/2006/relationships/slide" Target="slides/slide78.xml"/><Relationship Id="rId12" Type="http://schemas.openxmlformats.org/officeDocument/2006/relationships/slide" Target="slides/slide5.xml"/><Relationship Id="rId17" Type="http://schemas.openxmlformats.org/officeDocument/2006/relationships/slide" Target="slides/slide10.xml"/><Relationship Id="rId33" Type="http://schemas.openxmlformats.org/officeDocument/2006/relationships/slide" Target="slides/slide26.xml"/><Relationship Id="rId38" Type="http://schemas.openxmlformats.org/officeDocument/2006/relationships/slide" Target="slides/slide31.xml"/><Relationship Id="rId59" Type="http://schemas.openxmlformats.org/officeDocument/2006/relationships/slide" Target="slides/slide52.xml"/><Relationship Id="rId103" Type="http://schemas.openxmlformats.org/officeDocument/2006/relationships/slide" Target="slides/slide96.xml"/><Relationship Id="rId108" Type="http://schemas.openxmlformats.org/officeDocument/2006/relationships/slide" Target="slides/slide101.xml"/><Relationship Id="rId124" Type="http://schemas.openxmlformats.org/officeDocument/2006/relationships/slide" Target="slides/slide117.xml"/><Relationship Id="rId129" Type="http://schemas.openxmlformats.org/officeDocument/2006/relationships/slide" Target="slides/slide122.xml"/><Relationship Id="rId54" Type="http://schemas.openxmlformats.org/officeDocument/2006/relationships/slide" Target="slides/slide47.xml"/><Relationship Id="rId70" Type="http://schemas.openxmlformats.org/officeDocument/2006/relationships/slide" Target="slides/slide63.xml"/><Relationship Id="rId75" Type="http://schemas.openxmlformats.org/officeDocument/2006/relationships/slide" Target="slides/slide68.xml"/><Relationship Id="rId91" Type="http://schemas.openxmlformats.org/officeDocument/2006/relationships/slide" Target="slides/slide84.xml"/><Relationship Id="rId96" Type="http://schemas.openxmlformats.org/officeDocument/2006/relationships/slide" Target="slides/slide89.xml"/><Relationship Id="rId140" Type="http://schemas.openxmlformats.org/officeDocument/2006/relationships/slide" Target="slides/slide133.xml"/><Relationship Id="rId14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6.xml"/><Relationship Id="rId28" Type="http://schemas.openxmlformats.org/officeDocument/2006/relationships/slide" Target="slides/slide21.xml"/><Relationship Id="rId49" Type="http://schemas.openxmlformats.org/officeDocument/2006/relationships/slide" Target="slides/slide42.xml"/><Relationship Id="rId114" Type="http://schemas.openxmlformats.org/officeDocument/2006/relationships/slide" Target="slides/slide107.xml"/><Relationship Id="rId119" Type="http://schemas.openxmlformats.org/officeDocument/2006/relationships/slide" Target="slides/slide112.xml"/><Relationship Id="rId44" Type="http://schemas.openxmlformats.org/officeDocument/2006/relationships/slide" Target="slides/slide37.xml"/><Relationship Id="rId60" Type="http://schemas.openxmlformats.org/officeDocument/2006/relationships/slide" Target="slides/slide53.xml"/><Relationship Id="rId65" Type="http://schemas.openxmlformats.org/officeDocument/2006/relationships/slide" Target="slides/slide58.xml"/><Relationship Id="rId81" Type="http://schemas.openxmlformats.org/officeDocument/2006/relationships/slide" Target="slides/slide74.xml"/><Relationship Id="rId86" Type="http://schemas.openxmlformats.org/officeDocument/2006/relationships/slide" Target="slides/slide79.xml"/><Relationship Id="rId130" Type="http://schemas.openxmlformats.org/officeDocument/2006/relationships/slide" Target="slides/slide123.xml"/><Relationship Id="rId135" Type="http://schemas.openxmlformats.org/officeDocument/2006/relationships/slide" Target="slides/slide128.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slide" Target="slides/slide10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120" Type="http://schemas.openxmlformats.org/officeDocument/2006/relationships/slide" Target="slides/slide113.xml"/><Relationship Id="rId125" Type="http://schemas.openxmlformats.org/officeDocument/2006/relationships/slide" Target="slides/slide118.xml"/><Relationship Id="rId141" Type="http://schemas.openxmlformats.org/officeDocument/2006/relationships/slide" Target="slides/slide134.xml"/><Relationship Id="rId146"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slide" Target="slides/slide103.xml"/><Relationship Id="rId115" Type="http://schemas.openxmlformats.org/officeDocument/2006/relationships/slide" Target="slides/slide108.xml"/><Relationship Id="rId131" Type="http://schemas.openxmlformats.org/officeDocument/2006/relationships/slide" Target="slides/slide124.xml"/><Relationship Id="rId136" Type="http://schemas.openxmlformats.org/officeDocument/2006/relationships/slide" Target="slides/slide129.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126" Type="http://schemas.openxmlformats.org/officeDocument/2006/relationships/slide" Target="slides/slide119.xml"/><Relationship Id="rId147"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slide" Target="slides/slide86.xml"/><Relationship Id="rId98" Type="http://schemas.openxmlformats.org/officeDocument/2006/relationships/slide" Target="slides/slide91.xml"/><Relationship Id="rId121" Type="http://schemas.openxmlformats.org/officeDocument/2006/relationships/slide" Target="slides/slide114.xml"/><Relationship Id="rId142" Type="http://schemas.openxmlformats.org/officeDocument/2006/relationships/slide" Target="slides/slide135.xml"/><Relationship Id="rId3" Type="http://schemas.openxmlformats.org/officeDocument/2006/relationships/slideMaster" Target="slideMasters/slideMaster3.xml"/><Relationship Id="rId25" Type="http://schemas.openxmlformats.org/officeDocument/2006/relationships/slide" Target="slides/slide18.xml"/><Relationship Id="rId46" Type="http://schemas.openxmlformats.org/officeDocument/2006/relationships/slide" Target="slides/slide39.xml"/><Relationship Id="rId67" Type="http://schemas.openxmlformats.org/officeDocument/2006/relationships/slide" Target="slides/slide60.xml"/><Relationship Id="rId116" Type="http://schemas.openxmlformats.org/officeDocument/2006/relationships/slide" Target="slides/slide109.xml"/><Relationship Id="rId137" Type="http://schemas.openxmlformats.org/officeDocument/2006/relationships/slide" Target="slides/slide130.xml"/><Relationship Id="rId20" Type="http://schemas.openxmlformats.org/officeDocument/2006/relationships/slide" Target="slides/slide13.xml"/><Relationship Id="rId41" Type="http://schemas.openxmlformats.org/officeDocument/2006/relationships/slide" Target="slides/slide34.xml"/><Relationship Id="rId62" Type="http://schemas.openxmlformats.org/officeDocument/2006/relationships/slide" Target="slides/slide55.xml"/><Relationship Id="rId83" Type="http://schemas.openxmlformats.org/officeDocument/2006/relationships/slide" Target="slides/slide76.xml"/><Relationship Id="rId88" Type="http://schemas.openxmlformats.org/officeDocument/2006/relationships/slide" Target="slides/slide81.xml"/><Relationship Id="rId111" Type="http://schemas.openxmlformats.org/officeDocument/2006/relationships/slide" Target="slides/slide104.xml"/><Relationship Id="rId132" Type="http://schemas.openxmlformats.org/officeDocument/2006/relationships/slide" Target="slides/slide125.xml"/><Relationship Id="rId15" Type="http://schemas.openxmlformats.org/officeDocument/2006/relationships/slide" Target="slides/slide8.xml"/><Relationship Id="rId36" Type="http://schemas.openxmlformats.org/officeDocument/2006/relationships/slide" Target="slides/slide29.xml"/><Relationship Id="rId57" Type="http://schemas.openxmlformats.org/officeDocument/2006/relationships/slide" Target="slides/slide50.xml"/><Relationship Id="rId106" Type="http://schemas.openxmlformats.org/officeDocument/2006/relationships/slide" Target="slides/slide99.xml"/><Relationship Id="rId127" Type="http://schemas.openxmlformats.org/officeDocument/2006/relationships/slide" Target="slides/slide120.xml"/><Relationship Id="rId10" Type="http://schemas.openxmlformats.org/officeDocument/2006/relationships/slide" Target="slides/slide3.xml"/><Relationship Id="rId31" Type="http://schemas.openxmlformats.org/officeDocument/2006/relationships/slide" Target="slides/slide24.xml"/><Relationship Id="rId52" Type="http://schemas.openxmlformats.org/officeDocument/2006/relationships/slide" Target="slides/slide45.xml"/><Relationship Id="rId73" Type="http://schemas.openxmlformats.org/officeDocument/2006/relationships/slide" Target="slides/slide66.xml"/><Relationship Id="rId78" Type="http://schemas.openxmlformats.org/officeDocument/2006/relationships/slide" Target="slides/slide71.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122" Type="http://schemas.openxmlformats.org/officeDocument/2006/relationships/slide" Target="slides/slide115.xml"/><Relationship Id="rId143" Type="http://schemas.openxmlformats.org/officeDocument/2006/relationships/slide" Target="slides/slide136.xml"/><Relationship Id="rId14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26" Type="http://schemas.openxmlformats.org/officeDocument/2006/relationships/slide" Target="slides/slide19.xml"/><Relationship Id="rId47" Type="http://schemas.openxmlformats.org/officeDocument/2006/relationships/slide" Target="slides/slide40.xml"/><Relationship Id="rId68" Type="http://schemas.openxmlformats.org/officeDocument/2006/relationships/slide" Target="slides/slide61.xml"/><Relationship Id="rId89" Type="http://schemas.openxmlformats.org/officeDocument/2006/relationships/slide" Target="slides/slide82.xml"/><Relationship Id="rId112" Type="http://schemas.openxmlformats.org/officeDocument/2006/relationships/slide" Target="slides/slide105.xml"/><Relationship Id="rId133" Type="http://schemas.openxmlformats.org/officeDocument/2006/relationships/slide" Target="slides/slide126.xml"/><Relationship Id="rId16" Type="http://schemas.openxmlformats.org/officeDocument/2006/relationships/slide" Target="slides/slide9.xml"/><Relationship Id="rId37" Type="http://schemas.openxmlformats.org/officeDocument/2006/relationships/slide" Target="slides/slide30.xml"/><Relationship Id="rId58" Type="http://schemas.openxmlformats.org/officeDocument/2006/relationships/slide" Target="slides/slide51.xml"/><Relationship Id="rId79" Type="http://schemas.openxmlformats.org/officeDocument/2006/relationships/slide" Target="slides/slide72.xml"/><Relationship Id="rId102" Type="http://schemas.openxmlformats.org/officeDocument/2006/relationships/slide" Target="slides/slide95.xml"/><Relationship Id="rId123" Type="http://schemas.openxmlformats.org/officeDocument/2006/relationships/slide" Target="slides/slide116.xml"/><Relationship Id="rId14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04DB1A-2984-43BB-BB37-5745D5D74E22}" type="doc">
      <dgm:prSet loTypeId="urn:microsoft.com/office/officeart/2005/8/layout/hProcess7" loCatId="list" qsTypeId="urn:microsoft.com/office/officeart/2005/8/quickstyle/simple1" qsCatId="simple" csTypeId="urn:microsoft.com/office/officeart/2005/8/colors/colorful5" csCatId="colorful" phldr="1"/>
      <dgm:spPr/>
      <dgm:t>
        <a:bodyPr/>
        <a:lstStyle/>
        <a:p>
          <a:endParaRPr lang="en-GB"/>
        </a:p>
      </dgm:t>
    </dgm:pt>
    <dgm:pt modelId="{B723B4EA-E32D-4641-AEDD-17ABEA9D31E9}" type="pres">
      <dgm:prSet presAssocID="{BF04DB1A-2984-43BB-BB37-5745D5D74E22}" presName="Name0" presStyleCnt="0">
        <dgm:presLayoutVars>
          <dgm:dir/>
          <dgm:animLvl val="lvl"/>
          <dgm:resizeHandles val="exact"/>
        </dgm:presLayoutVars>
      </dgm:prSet>
      <dgm:spPr/>
    </dgm:pt>
  </dgm:ptLst>
  <dgm:cxnLst>
    <dgm:cxn modelId="{A58183FF-AADA-4CCB-BAA2-349E04FEE577}" type="presOf" srcId="{BF04DB1A-2984-43BB-BB37-5745D5D74E22}" destId="{B723B4EA-E32D-4641-AEDD-17ABEA9D31E9}" srcOrd="0"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B2AF51-6CC4-4D48-B66A-27EDCE630CA7}"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GB"/>
        </a:p>
      </dgm:t>
    </dgm:pt>
    <dgm:pt modelId="{4E452291-A270-4160-9831-77175614472E}">
      <dgm:prSet phldrT="[Text]" custT="1"/>
      <dgm:spPr/>
      <dgm:t>
        <a:bodyPr/>
        <a:lstStyle/>
        <a:p>
          <a:r>
            <a:rPr lang="en-GB" sz="1200" dirty="0"/>
            <a:t>Prevention</a:t>
          </a:r>
        </a:p>
      </dgm:t>
    </dgm:pt>
    <dgm:pt modelId="{2C00EB5C-7D34-4F7E-B480-771559A142D4}" type="parTrans" cxnId="{698D2437-6EDB-4159-9890-8A692BCCF4DF}">
      <dgm:prSet/>
      <dgm:spPr/>
      <dgm:t>
        <a:bodyPr/>
        <a:lstStyle/>
        <a:p>
          <a:endParaRPr lang="en-GB" sz="1200"/>
        </a:p>
      </dgm:t>
    </dgm:pt>
    <dgm:pt modelId="{60157D13-B4E6-42AA-9B11-4BEEE85DB8B8}" type="sibTrans" cxnId="{698D2437-6EDB-4159-9890-8A692BCCF4DF}">
      <dgm:prSet/>
      <dgm:spPr/>
      <dgm:t>
        <a:bodyPr/>
        <a:lstStyle/>
        <a:p>
          <a:endParaRPr lang="en-GB" sz="1200"/>
        </a:p>
      </dgm:t>
    </dgm:pt>
    <dgm:pt modelId="{65D141FE-C742-4738-BD30-1E38E5A29097}">
      <dgm:prSet phldrT="[Text]" custT="1"/>
      <dgm:spPr/>
      <dgm:t>
        <a:bodyPr/>
        <a:lstStyle/>
        <a:p>
          <a:r>
            <a:rPr lang="en-GB" sz="1200" dirty="0"/>
            <a:t>Parental smoking</a:t>
          </a:r>
        </a:p>
      </dgm:t>
    </dgm:pt>
    <dgm:pt modelId="{54BCB09F-53A1-45FF-BBCD-1FA3E965FEC9}" type="parTrans" cxnId="{DE7EC0B9-31AE-4794-9BAB-761E981255CA}">
      <dgm:prSet/>
      <dgm:spPr/>
      <dgm:t>
        <a:bodyPr/>
        <a:lstStyle/>
        <a:p>
          <a:endParaRPr lang="en-GB" sz="1200"/>
        </a:p>
      </dgm:t>
    </dgm:pt>
    <dgm:pt modelId="{E773E6CB-DEFA-4A91-9965-FDFE9F2A061F}" type="sibTrans" cxnId="{DE7EC0B9-31AE-4794-9BAB-761E981255CA}">
      <dgm:prSet/>
      <dgm:spPr/>
      <dgm:t>
        <a:bodyPr/>
        <a:lstStyle/>
        <a:p>
          <a:endParaRPr lang="en-GB" sz="1200"/>
        </a:p>
      </dgm:t>
    </dgm:pt>
    <dgm:pt modelId="{91A1A362-2816-4081-BAF8-6332F7B27C33}">
      <dgm:prSet phldrT="[Text]" custT="1"/>
      <dgm:spPr/>
      <dgm:t>
        <a:bodyPr/>
        <a:lstStyle/>
        <a:p>
          <a:r>
            <a:rPr lang="en-GB" sz="1200" dirty="0"/>
            <a:t>Air pollution</a:t>
          </a:r>
        </a:p>
      </dgm:t>
    </dgm:pt>
    <dgm:pt modelId="{5D40E078-29AC-43AD-9C92-E08CCC115063}" type="parTrans" cxnId="{05938C1F-6D75-4EA2-A218-7471134D5908}">
      <dgm:prSet/>
      <dgm:spPr/>
      <dgm:t>
        <a:bodyPr/>
        <a:lstStyle/>
        <a:p>
          <a:endParaRPr lang="en-GB" sz="1200"/>
        </a:p>
      </dgm:t>
    </dgm:pt>
    <dgm:pt modelId="{B7E28E34-5D55-4C24-BDC0-87B9472751EB}" type="sibTrans" cxnId="{05938C1F-6D75-4EA2-A218-7471134D5908}">
      <dgm:prSet/>
      <dgm:spPr/>
      <dgm:t>
        <a:bodyPr/>
        <a:lstStyle/>
        <a:p>
          <a:endParaRPr lang="en-GB" sz="1200"/>
        </a:p>
      </dgm:t>
    </dgm:pt>
    <dgm:pt modelId="{E1C7D328-907B-4B3D-990E-E111FB6AD658}">
      <dgm:prSet phldrT="[Text]" custT="1"/>
      <dgm:spPr/>
      <dgm:t>
        <a:bodyPr/>
        <a:lstStyle/>
        <a:p>
          <a:r>
            <a:rPr lang="en-GB" sz="1200" dirty="0"/>
            <a:t> Housing </a:t>
          </a:r>
        </a:p>
      </dgm:t>
    </dgm:pt>
    <dgm:pt modelId="{46F3051F-7871-4D59-A84E-A290EE24E106}" type="parTrans" cxnId="{B5C59449-AE74-4DF2-8526-5A0D976F714D}">
      <dgm:prSet/>
      <dgm:spPr/>
      <dgm:t>
        <a:bodyPr/>
        <a:lstStyle/>
        <a:p>
          <a:endParaRPr lang="en-GB" sz="1200"/>
        </a:p>
      </dgm:t>
    </dgm:pt>
    <dgm:pt modelId="{6BD49501-0DC4-41D5-85A6-85BC97EED956}" type="sibTrans" cxnId="{B5C59449-AE74-4DF2-8526-5A0D976F714D}">
      <dgm:prSet/>
      <dgm:spPr/>
      <dgm:t>
        <a:bodyPr/>
        <a:lstStyle/>
        <a:p>
          <a:endParaRPr lang="en-GB" sz="1200"/>
        </a:p>
      </dgm:t>
    </dgm:pt>
    <dgm:pt modelId="{2118802A-830E-48AE-939E-0781DB92166D}">
      <dgm:prSet phldrT="[Text]" custT="1"/>
      <dgm:spPr/>
      <dgm:t>
        <a:bodyPr/>
        <a:lstStyle/>
        <a:p>
          <a:r>
            <a:rPr lang="en-GB" sz="1200" dirty="0"/>
            <a:t>Early/Accurate Diagnosis </a:t>
          </a:r>
        </a:p>
      </dgm:t>
    </dgm:pt>
    <dgm:pt modelId="{D2F4539C-0676-4754-8B49-48034DA35480}" type="parTrans" cxnId="{33D79982-2DBB-4B56-8DA5-97DD1B05A257}">
      <dgm:prSet/>
      <dgm:spPr/>
      <dgm:t>
        <a:bodyPr/>
        <a:lstStyle/>
        <a:p>
          <a:endParaRPr lang="en-GB" sz="1200"/>
        </a:p>
      </dgm:t>
    </dgm:pt>
    <dgm:pt modelId="{116F88A0-95D4-4064-8168-7330B1F54420}" type="sibTrans" cxnId="{33D79982-2DBB-4B56-8DA5-97DD1B05A257}">
      <dgm:prSet/>
      <dgm:spPr/>
      <dgm:t>
        <a:bodyPr/>
        <a:lstStyle/>
        <a:p>
          <a:endParaRPr lang="en-GB" sz="1200"/>
        </a:p>
      </dgm:t>
    </dgm:pt>
    <dgm:pt modelId="{F5C720D9-7813-4885-BF54-9AA1566E400E}">
      <dgm:prSet phldrT="[Text]" custT="1"/>
      <dgm:spPr/>
      <dgm:t>
        <a:bodyPr/>
        <a:lstStyle/>
        <a:p>
          <a:r>
            <a:rPr lang="en-GB" sz="1200" dirty="0"/>
            <a:t>Primary  care</a:t>
          </a:r>
        </a:p>
      </dgm:t>
    </dgm:pt>
    <dgm:pt modelId="{2F121CC3-84FB-4995-9884-02E172585705}" type="parTrans" cxnId="{40BA523E-C220-49F6-922A-D2068C732FCF}">
      <dgm:prSet/>
      <dgm:spPr/>
      <dgm:t>
        <a:bodyPr/>
        <a:lstStyle/>
        <a:p>
          <a:endParaRPr lang="en-GB" sz="1200"/>
        </a:p>
      </dgm:t>
    </dgm:pt>
    <dgm:pt modelId="{B77C098F-90C9-4011-95F9-88D646518050}" type="sibTrans" cxnId="{40BA523E-C220-49F6-922A-D2068C732FCF}">
      <dgm:prSet/>
      <dgm:spPr/>
      <dgm:t>
        <a:bodyPr/>
        <a:lstStyle/>
        <a:p>
          <a:endParaRPr lang="en-GB" sz="1200"/>
        </a:p>
      </dgm:t>
    </dgm:pt>
    <dgm:pt modelId="{E620BAD7-61AD-4C13-8933-85ACCC3B88D2}">
      <dgm:prSet phldrT="[Text]" custT="1"/>
      <dgm:spPr/>
      <dgm:t>
        <a:bodyPr/>
        <a:lstStyle/>
        <a:p>
          <a:r>
            <a:rPr lang="en-GB" sz="1200" dirty="0"/>
            <a:t>Secondary care</a:t>
          </a:r>
        </a:p>
      </dgm:t>
    </dgm:pt>
    <dgm:pt modelId="{B7AF8D94-ED99-4C0D-87C1-3B0FAF95FDD5}" type="parTrans" cxnId="{1BAABA26-D031-47A9-BC1B-E4A50204D95B}">
      <dgm:prSet/>
      <dgm:spPr/>
      <dgm:t>
        <a:bodyPr/>
        <a:lstStyle/>
        <a:p>
          <a:endParaRPr lang="en-GB" sz="1200"/>
        </a:p>
      </dgm:t>
    </dgm:pt>
    <dgm:pt modelId="{82039ECC-D14F-4F0D-826F-A74592F1C5C6}" type="sibTrans" cxnId="{1BAABA26-D031-47A9-BC1B-E4A50204D95B}">
      <dgm:prSet/>
      <dgm:spPr/>
      <dgm:t>
        <a:bodyPr/>
        <a:lstStyle/>
        <a:p>
          <a:endParaRPr lang="en-GB" sz="1200"/>
        </a:p>
      </dgm:t>
    </dgm:pt>
    <dgm:pt modelId="{17631D76-421F-4FA0-ADB1-9D5C3F268398}">
      <dgm:prSet phldrT="[Text]" custT="1"/>
      <dgm:spPr/>
      <dgm:t>
        <a:bodyPr/>
        <a:lstStyle/>
        <a:p>
          <a:r>
            <a:rPr lang="en-GB" sz="1200" dirty="0"/>
            <a:t>Tertiary care</a:t>
          </a:r>
        </a:p>
      </dgm:t>
    </dgm:pt>
    <dgm:pt modelId="{0D8AD864-62D6-4074-834C-DECD142FFA18}" type="parTrans" cxnId="{9338043F-9A7F-485C-BDA7-5156F4C66880}">
      <dgm:prSet/>
      <dgm:spPr/>
      <dgm:t>
        <a:bodyPr/>
        <a:lstStyle/>
        <a:p>
          <a:endParaRPr lang="en-GB" sz="1200"/>
        </a:p>
      </dgm:t>
    </dgm:pt>
    <dgm:pt modelId="{6261AC57-6371-419F-9F08-E09F88C38EE1}" type="sibTrans" cxnId="{9338043F-9A7F-485C-BDA7-5156F4C66880}">
      <dgm:prSet/>
      <dgm:spPr/>
      <dgm:t>
        <a:bodyPr/>
        <a:lstStyle/>
        <a:p>
          <a:endParaRPr lang="en-GB" sz="1200"/>
        </a:p>
      </dgm:t>
    </dgm:pt>
    <dgm:pt modelId="{F36CA518-5987-4FEB-B255-444D3D7EE11A}">
      <dgm:prSet phldrT="[Text]" custT="1"/>
      <dgm:spPr/>
      <dgm:t>
        <a:bodyPr/>
        <a:lstStyle/>
        <a:p>
          <a:r>
            <a:rPr lang="en-GB" sz="1200" dirty="0"/>
            <a:t>Effective preventative medication</a:t>
          </a:r>
        </a:p>
      </dgm:t>
    </dgm:pt>
    <dgm:pt modelId="{83BD34CD-F00B-438F-87E4-849FC1678098}" type="parTrans" cxnId="{3C31380D-DBF8-41F7-9B3E-87E3A7B5652A}">
      <dgm:prSet/>
      <dgm:spPr/>
      <dgm:t>
        <a:bodyPr/>
        <a:lstStyle/>
        <a:p>
          <a:endParaRPr lang="en-GB" sz="1200"/>
        </a:p>
      </dgm:t>
    </dgm:pt>
    <dgm:pt modelId="{B2FD7DC8-845D-4BCC-B6B0-DD8739C2666B}" type="sibTrans" cxnId="{3C31380D-DBF8-41F7-9B3E-87E3A7B5652A}">
      <dgm:prSet/>
      <dgm:spPr/>
      <dgm:t>
        <a:bodyPr/>
        <a:lstStyle/>
        <a:p>
          <a:endParaRPr lang="en-GB" sz="1200"/>
        </a:p>
      </dgm:t>
    </dgm:pt>
    <dgm:pt modelId="{D1DFA09C-2710-4A13-AFBC-6AA14B4BD9F3}">
      <dgm:prSet phldrT="[Text]" custT="1"/>
      <dgm:spPr/>
      <dgm:t>
        <a:bodyPr/>
        <a:lstStyle/>
        <a:p>
          <a:r>
            <a:rPr lang="en-GB" sz="1200" dirty="0"/>
            <a:t>Self care</a:t>
          </a:r>
        </a:p>
      </dgm:t>
    </dgm:pt>
    <dgm:pt modelId="{78C591BD-28D6-4656-B546-71297DAD51D6}" type="parTrans" cxnId="{6D43D8D0-58F3-445B-8728-DE21F5EF5257}">
      <dgm:prSet/>
      <dgm:spPr/>
      <dgm:t>
        <a:bodyPr/>
        <a:lstStyle/>
        <a:p>
          <a:endParaRPr lang="en-GB" sz="1200"/>
        </a:p>
      </dgm:t>
    </dgm:pt>
    <dgm:pt modelId="{5D5B35D4-6BA7-4F7E-A9BC-E6C243B4C677}" type="sibTrans" cxnId="{6D43D8D0-58F3-445B-8728-DE21F5EF5257}">
      <dgm:prSet/>
      <dgm:spPr/>
      <dgm:t>
        <a:bodyPr/>
        <a:lstStyle/>
        <a:p>
          <a:endParaRPr lang="en-GB" sz="1200"/>
        </a:p>
      </dgm:t>
    </dgm:pt>
    <dgm:pt modelId="{21A266E1-5D4C-44EB-8A96-2200C68C683E}">
      <dgm:prSet phldrT="[Text]" custT="1"/>
      <dgm:spPr/>
      <dgm:t>
        <a:bodyPr/>
        <a:lstStyle/>
        <a:p>
          <a:r>
            <a:rPr lang="en-GB" sz="1200" dirty="0"/>
            <a:t>111/ primary care</a:t>
          </a:r>
        </a:p>
      </dgm:t>
    </dgm:pt>
    <dgm:pt modelId="{986E0B02-BFBE-40D7-A022-F3A19528C3B6}" type="parTrans" cxnId="{3517E25E-F71B-4BCD-9EA3-EC2580376BB4}">
      <dgm:prSet/>
      <dgm:spPr/>
      <dgm:t>
        <a:bodyPr/>
        <a:lstStyle/>
        <a:p>
          <a:endParaRPr lang="en-GB" sz="1200"/>
        </a:p>
      </dgm:t>
    </dgm:pt>
    <dgm:pt modelId="{58001BC7-4B4C-4DBF-88E2-9424CAB4DFE4}" type="sibTrans" cxnId="{3517E25E-F71B-4BCD-9EA3-EC2580376BB4}">
      <dgm:prSet/>
      <dgm:spPr/>
      <dgm:t>
        <a:bodyPr/>
        <a:lstStyle/>
        <a:p>
          <a:endParaRPr lang="en-GB" sz="1200"/>
        </a:p>
      </dgm:t>
    </dgm:pt>
    <dgm:pt modelId="{44E9951A-D2D5-41D3-8719-F40D0EB67C79}">
      <dgm:prSet phldrT="[Text]" custT="1"/>
      <dgm:spPr/>
      <dgm:t>
        <a:bodyPr/>
        <a:lstStyle/>
        <a:p>
          <a:r>
            <a:rPr lang="en-GB" sz="1200" dirty="0"/>
            <a:t>Secondary care</a:t>
          </a:r>
        </a:p>
      </dgm:t>
    </dgm:pt>
    <dgm:pt modelId="{C01B6B16-42FB-4300-8FA2-3ED02A732DFC}" type="parTrans" cxnId="{F21FFC84-DDC4-4335-80C7-419E4C79D965}">
      <dgm:prSet/>
      <dgm:spPr/>
      <dgm:t>
        <a:bodyPr/>
        <a:lstStyle/>
        <a:p>
          <a:endParaRPr lang="en-GB" sz="1200"/>
        </a:p>
      </dgm:t>
    </dgm:pt>
    <dgm:pt modelId="{5E68B729-4CF1-44CF-A1C9-BBD40C36B8FB}" type="sibTrans" cxnId="{F21FFC84-DDC4-4335-80C7-419E4C79D965}">
      <dgm:prSet/>
      <dgm:spPr/>
      <dgm:t>
        <a:bodyPr/>
        <a:lstStyle/>
        <a:p>
          <a:endParaRPr lang="en-GB" sz="1200"/>
        </a:p>
      </dgm:t>
    </dgm:pt>
    <dgm:pt modelId="{B4214371-53D5-4A47-A208-5E9D98858E41}">
      <dgm:prSet phldrT="[Text]" custT="1"/>
      <dgm:spPr/>
      <dgm:t>
        <a:bodyPr/>
        <a:lstStyle/>
        <a:p>
          <a:r>
            <a:rPr lang="en-GB" sz="1200" dirty="0"/>
            <a:t>Management of exacerbations</a:t>
          </a:r>
        </a:p>
      </dgm:t>
    </dgm:pt>
    <dgm:pt modelId="{D3ECA928-D38B-42FE-B83A-0551A8E99C3B}" type="parTrans" cxnId="{8F5E7CA2-5B1D-4EC2-8375-D95F6713A396}">
      <dgm:prSet/>
      <dgm:spPr/>
      <dgm:t>
        <a:bodyPr/>
        <a:lstStyle/>
        <a:p>
          <a:endParaRPr lang="en-GB" sz="1200"/>
        </a:p>
      </dgm:t>
    </dgm:pt>
    <dgm:pt modelId="{37A52F80-3850-4218-8D4F-06DD0CE6302D}" type="sibTrans" cxnId="{8F5E7CA2-5B1D-4EC2-8375-D95F6713A396}">
      <dgm:prSet/>
      <dgm:spPr/>
      <dgm:t>
        <a:bodyPr/>
        <a:lstStyle/>
        <a:p>
          <a:endParaRPr lang="en-GB" sz="1200"/>
        </a:p>
      </dgm:t>
    </dgm:pt>
    <dgm:pt modelId="{81DDEB0A-9D7C-4D92-A978-499BBEA36836}">
      <dgm:prSet phldrT="[Text]" custT="1"/>
      <dgm:spPr/>
      <dgm:t>
        <a:bodyPr/>
        <a:lstStyle/>
        <a:p>
          <a:r>
            <a:rPr lang="en-GB" sz="1200" dirty="0"/>
            <a:t>Self care/ apps/ peak flow</a:t>
          </a:r>
        </a:p>
      </dgm:t>
    </dgm:pt>
    <dgm:pt modelId="{FAFEF563-A362-49B5-833E-523429455DE1}" type="parTrans" cxnId="{4DE9C0E2-E2F5-4D4F-8A76-6936F4560CD1}">
      <dgm:prSet/>
      <dgm:spPr/>
      <dgm:t>
        <a:bodyPr/>
        <a:lstStyle/>
        <a:p>
          <a:endParaRPr lang="en-GB" sz="1200"/>
        </a:p>
      </dgm:t>
    </dgm:pt>
    <dgm:pt modelId="{CBECD912-8F12-4364-B6D6-A5AC5C3F5215}" type="sibTrans" cxnId="{4DE9C0E2-E2F5-4D4F-8A76-6936F4560CD1}">
      <dgm:prSet/>
      <dgm:spPr/>
      <dgm:t>
        <a:bodyPr/>
        <a:lstStyle/>
        <a:p>
          <a:endParaRPr lang="en-GB" sz="1200"/>
        </a:p>
      </dgm:t>
    </dgm:pt>
    <dgm:pt modelId="{3C9B1D50-AFED-4719-BB9F-8210B9367E8C}">
      <dgm:prSet phldrT="[Text]" custT="1"/>
      <dgm:spPr/>
      <dgm:t>
        <a:bodyPr/>
        <a:lstStyle/>
        <a:p>
          <a:r>
            <a:rPr lang="en-GB" sz="1200" dirty="0"/>
            <a:t>111/primary care</a:t>
          </a:r>
        </a:p>
      </dgm:t>
    </dgm:pt>
    <dgm:pt modelId="{341C5D5A-A2D6-430E-95C2-D6642079B281}" type="parTrans" cxnId="{FB0A2172-AE74-4B5C-BF07-ED5FA1B73448}">
      <dgm:prSet/>
      <dgm:spPr/>
      <dgm:t>
        <a:bodyPr/>
        <a:lstStyle/>
        <a:p>
          <a:endParaRPr lang="en-GB" sz="1200"/>
        </a:p>
      </dgm:t>
    </dgm:pt>
    <dgm:pt modelId="{45E9E668-6603-4D09-8609-3EEF6CDB7357}" type="sibTrans" cxnId="{FB0A2172-AE74-4B5C-BF07-ED5FA1B73448}">
      <dgm:prSet/>
      <dgm:spPr/>
      <dgm:t>
        <a:bodyPr/>
        <a:lstStyle/>
        <a:p>
          <a:endParaRPr lang="en-GB" sz="1200"/>
        </a:p>
      </dgm:t>
    </dgm:pt>
    <dgm:pt modelId="{C4A3C60A-AC33-4DCE-9142-C20E1B6E17DD}">
      <dgm:prSet phldrT="[Text]" custT="1"/>
      <dgm:spPr/>
      <dgm:t>
        <a:bodyPr/>
        <a:lstStyle/>
        <a:p>
          <a:r>
            <a:rPr lang="en-GB" sz="1200" dirty="0"/>
            <a:t>Secondary care</a:t>
          </a:r>
        </a:p>
      </dgm:t>
    </dgm:pt>
    <dgm:pt modelId="{FD5AC2F7-C719-47A3-A639-2C130A11D6D0}" type="parTrans" cxnId="{811E8E47-2FFD-4241-8BAD-E90204A1548C}">
      <dgm:prSet/>
      <dgm:spPr/>
      <dgm:t>
        <a:bodyPr/>
        <a:lstStyle/>
        <a:p>
          <a:endParaRPr lang="en-GB" sz="1200"/>
        </a:p>
      </dgm:t>
    </dgm:pt>
    <dgm:pt modelId="{43459A6B-EC9F-40C1-927A-03739E5AFB67}" type="sibTrans" cxnId="{811E8E47-2FFD-4241-8BAD-E90204A1548C}">
      <dgm:prSet/>
      <dgm:spPr/>
      <dgm:t>
        <a:bodyPr/>
        <a:lstStyle/>
        <a:p>
          <a:endParaRPr lang="en-GB" sz="1200"/>
        </a:p>
      </dgm:t>
    </dgm:pt>
    <dgm:pt modelId="{EC5063A7-CB88-402F-8101-CD192A583A49}">
      <dgm:prSet phldrT="[Text]" custT="1"/>
      <dgm:spPr/>
      <dgm:t>
        <a:bodyPr/>
        <a:lstStyle/>
        <a:p>
          <a:r>
            <a:rPr lang="en-GB" sz="1200" dirty="0"/>
            <a:t>PICU</a:t>
          </a:r>
        </a:p>
      </dgm:t>
    </dgm:pt>
    <dgm:pt modelId="{B637D0C1-B4FD-4C1A-BFC6-E7759577E62B}" type="parTrans" cxnId="{D3C350CA-7538-4E8D-8D39-42A2A5D2CA6A}">
      <dgm:prSet/>
      <dgm:spPr/>
      <dgm:t>
        <a:bodyPr/>
        <a:lstStyle/>
        <a:p>
          <a:endParaRPr lang="en-GB" sz="1200"/>
        </a:p>
      </dgm:t>
    </dgm:pt>
    <dgm:pt modelId="{640E7878-0976-4993-BF6F-6C0B3AFF857B}" type="sibTrans" cxnId="{D3C350CA-7538-4E8D-8D39-42A2A5D2CA6A}">
      <dgm:prSet/>
      <dgm:spPr/>
      <dgm:t>
        <a:bodyPr/>
        <a:lstStyle/>
        <a:p>
          <a:endParaRPr lang="en-GB" sz="1200"/>
        </a:p>
      </dgm:t>
    </dgm:pt>
    <dgm:pt modelId="{1BFCD261-1D56-4C9F-8DEB-258A1D17ED09}">
      <dgm:prSet phldrT="[Text]" custT="1"/>
      <dgm:spPr/>
      <dgm:t>
        <a:bodyPr/>
        <a:lstStyle/>
        <a:p>
          <a:r>
            <a:rPr lang="en-GB" sz="1200" dirty="0"/>
            <a:t>Severe Asthma</a:t>
          </a:r>
        </a:p>
      </dgm:t>
    </dgm:pt>
    <dgm:pt modelId="{6F8FE1AE-1903-4541-B6E8-F0AFD3ACD68E}" type="parTrans" cxnId="{9F079581-3709-4915-90DF-C95993FF0DAA}">
      <dgm:prSet/>
      <dgm:spPr/>
      <dgm:t>
        <a:bodyPr/>
        <a:lstStyle/>
        <a:p>
          <a:endParaRPr lang="en-GB" sz="1200"/>
        </a:p>
      </dgm:t>
    </dgm:pt>
    <dgm:pt modelId="{DD259AEE-3F25-44FF-95DD-D870B0F8BB5E}" type="sibTrans" cxnId="{9F079581-3709-4915-90DF-C95993FF0DAA}">
      <dgm:prSet/>
      <dgm:spPr/>
      <dgm:t>
        <a:bodyPr/>
        <a:lstStyle/>
        <a:p>
          <a:endParaRPr lang="en-GB" sz="1200"/>
        </a:p>
      </dgm:t>
    </dgm:pt>
    <dgm:pt modelId="{5A592D4A-FDF4-4B6B-A1D9-09946754040F}">
      <dgm:prSet phldrT="[Text]" custT="1"/>
      <dgm:spPr/>
      <dgm:t>
        <a:bodyPr/>
        <a:lstStyle/>
        <a:p>
          <a:r>
            <a:rPr lang="en-GB" sz="1200" dirty="0"/>
            <a:t>Service specification</a:t>
          </a:r>
        </a:p>
      </dgm:t>
    </dgm:pt>
    <dgm:pt modelId="{C46344CA-3CAE-48FC-B9A2-829D7F904222}" type="parTrans" cxnId="{88CAB118-F26A-4410-BFEF-A38D7243A076}">
      <dgm:prSet/>
      <dgm:spPr/>
      <dgm:t>
        <a:bodyPr/>
        <a:lstStyle/>
        <a:p>
          <a:endParaRPr lang="en-GB" sz="1200"/>
        </a:p>
      </dgm:t>
    </dgm:pt>
    <dgm:pt modelId="{0804D056-229C-41E2-9F39-25987EC3D249}" type="sibTrans" cxnId="{88CAB118-F26A-4410-BFEF-A38D7243A076}">
      <dgm:prSet/>
      <dgm:spPr/>
      <dgm:t>
        <a:bodyPr/>
        <a:lstStyle/>
        <a:p>
          <a:endParaRPr lang="en-GB" sz="1200"/>
        </a:p>
      </dgm:t>
    </dgm:pt>
    <dgm:pt modelId="{BBF0E27D-1F5B-4C64-879C-AC195CC55F7D}">
      <dgm:prSet phldrT="[Text]" custT="1"/>
      <dgm:spPr/>
      <dgm:t>
        <a:bodyPr/>
        <a:lstStyle/>
        <a:p>
          <a:r>
            <a:rPr lang="en-GB" sz="1200" dirty="0"/>
            <a:t>New therapy</a:t>
          </a:r>
        </a:p>
      </dgm:t>
    </dgm:pt>
    <dgm:pt modelId="{E6AD5079-87C5-4AE3-95EB-CB156854C22D}" type="parTrans" cxnId="{2B09A830-022C-463F-9E99-4CDBDFC6E4DC}">
      <dgm:prSet/>
      <dgm:spPr/>
      <dgm:t>
        <a:bodyPr/>
        <a:lstStyle/>
        <a:p>
          <a:endParaRPr lang="en-GB" sz="1200"/>
        </a:p>
      </dgm:t>
    </dgm:pt>
    <dgm:pt modelId="{E25E3642-B2B3-4EB1-AA60-77C8446315BD}" type="sibTrans" cxnId="{2B09A830-022C-463F-9E99-4CDBDFC6E4DC}">
      <dgm:prSet/>
      <dgm:spPr/>
      <dgm:t>
        <a:bodyPr/>
        <a:lstStyle/>
        <a:p>
          <a:endParaRPr lang="en-GB" sz="1200"/>
        </a:p>
      </dgm:t>
    </dgm:pt>
    <dgm:pt modelId="{319F5EBE-5EBA-4457-8570-B366174B1DCA}">
      <dgm:prSet phldrT="[Text]" custT="1"/>
      <dgm:spPr/>
      <dgm:t>
        <a:bodyPr/>
        <a:lstStyle/>
        <a:p>
          <a:r>
            <a:rPr lang="en-GB" sz="1200" dirty="0"/>
            <a:t>R&amp;D</a:t>
          </a:r>
          <a:endParaRPr lang="en-GB" sz="1200"/>
        </a:p>
      </dgm:t>
    </dgm:pt>
    <dgm:pt modelId="{DE56A51B-1E2E-4F06-8EF0-E50C860720B1}" type="parTrans" cxnId="{5B5EF029-6D25-41FF-9A61-A393A0322C9B}">
      <dgm:prSet/>
      <dgm:spPr/>
      <dgm:t>
        <a:bodyPr/>
        <a:lstStyle/>
        <a:p>
          <a:endParaRPr lang="en-GB" sz="1200"/>
        </a:p>
      </dgm:t>
    </dgm:pt>
    <dgm:pt modelId="{CC06E705-A555-412E-9C29-C0BF6F870493}" type="sibTrans" cxnId="{5B5EF029-6D25-41FF-9A61-A393A0322C9B}">
      <dgm:prSet/>
      <dgm:spPr/>
      <dgm:t>
        <a:bodyPr/>
        <a:lstStyle/>
        <a:p>
          <a:endParaRPr lang="en-GB" sz="1200"/>
        </a:p>
      </dgm:t>
    </dgm:pt>
    <dgm:pt modelId="{A7A707C1-C15B-4367-ADDB-1B16114081E6}" type="pres">
      <dgm:prSet presAssocID="{7FB2AF51-6CC4-4D48-B66A-27EDCE630CA7}" presName="Name0" presStyleCnt="0">
        <dgm:presLayoutVars>
          <dgm:dir/>
          <dgm:animLvl val="lvl"/>
          <dgm:resizeHandles val="exact"/>
        </dgm:presLayoutVars>
      </dgm:prSet>
      <dgm:spPr/>
    </dgm:pt>
    <dgm:pt modelId="{2CE06047-4969-44A1-956C-5C02E05326A7}" type="pres">
      <dgm:prSet presAssocID="{4E452291-A270-4160-9831-77175614472E}" presName="composite" presStyleCnt="0"/>
      <dgm:spPr/>
    </dgm:pt>
    <dgm:pt modelId="{ED25F3AA-23E6-4642-A7C6-0025C06C8D9A}" type="pres">
      <dgm:prSet presAssocID="{4E452291-A270-4160-9831-77175614472E}" presName="parTx" presStyleLbl="alignNode1" presStyleIdx="0" presStyleCnt="5">
        <dgm:presLayoutVars>
          <dgm:chMax val="0"/>
          <dgm:chPref val="0"/>
          <dgm:bulletEnabled val="1"/>
        </dgm:presLayoutVars>
      </dgm:prSet>
      <dgm:spPr/>
    </dgm:pt>
    <dgm:pt modelId="{4247AFC3-3FBD-40A7-BAB2-15BEECC973E5}" type="pres">
      <dgm:prSet presAssocID="{4E452291-A270-4160-9831-77175614472E}" presName="desTx" presStyleLbl="alignAccFollowNode1" presStyleIdx="0" presStyleCnt="5">
        <dgm:presLayoutVars>
          <dgm:bulletEnabled val="1"/>
        </dgm:presLayoutVars>
      </dgm:prSet>
      <dgm:spPr/>
    </dgm:pt>
    <dgm:pt modelId="{318179C2-449C-47ED-A4A0-CF5E193D0282}" type="pres">
      <dgm:prSet presAssocID="{60157D13-B4E6-42AA-9B11-4BEEE85DB8B8}" presName="space" presStyleCnt="0"/>
      <dgm:spPr/>
    </dgm:pt>
    <dgm:pt modelId="{D5DFCDA4-2971-4B26-9054-20A29A1A7810}" type="pres">
      <dgm:prSet presAssocID="{2118802A-830E-48AE-939E-0781DB92166D}" presName="composite" presStyleCnt="0"/>
      <dgm:spPr/>
    </dgm:pt>
    <dgm:pt modelId="{3C57542C-8CA0-4D5B-BBAD-B2EC7DEE98B2}" type="pres">
      <dgm:prSet presAssocID="{2118802A-830E-48AE-939E-0781DB92166D}" presName="parTx" presStyleLbl="alignNode1" presStyleIdx="1" presStyleCnt="5">
        <dgm:presLayoutVars>
          <dgm:chMax val="0"/>
          <dgm:chPref val="0"/>
          <dgm:bulletEnabled val="1"/>
        </dgm:presLayoutVars>
      </dgm:prSet>
      <dgm:spPr/>
    </dgm:pt>
    <dgm:pt modelId="{641AA8BE-4755-4CA4-B727-8517F87651F7}" type="pres">
      <dgm:prSet presAssocID="{2118802A-830E-48AE-939E-0781DB92166D}" presName="desTx" presStyleLbl="alignAccFollowNode1" presStyleIdx="1" presStyleCnt="5">
        <dgm:presLayoutVars>
          <dgm:bulletEnabled val="1"/>
        </dgm:presLayoutVars>
      </dgm:prSet>
      <dgm:spPr/>
    </dgm:pt>
    <dgm:pt modelId="{154B2BE8-85C0-4033-A40E-F066E69F2F58}" type="pres">
      <dgm:prSet presAssocID="{116F88A0-95D4-4064-8168-7330B1F54420}" presName="space" presStyleCnt="0"/>
      <dgm:spPr/>
    </dgm:pt>
    <dgm:pt modelId="{6F59E729-F019-4649-A37B-D6ED9BB64B83}" type="pres">
      <dgm:prSet presAssocID="{F36CA518-5987-4FEB-B255-444D3D7EE11A}" presName="composite" presStyleCnt="0"/>
      <dgm:spPr/>
    </dgm:pt>
    <dgm:pt modelId="{C7114BBB-66CE-4E11-9ED0-F88E60AA6E5E}" type="pres">
      <dgm:prSet presAssocID="{F36CA518-5987-4FEB-B255-444D3D7EE11A}" presName="parTx" presStyleLbl="alignNode1" presStyleIdx="2" presStyleCnt="5">
        <dgm:presLayoutVars>
          <dgm:chMax val="0"/>
          <dgm:chPref val="0"/>
          <dgm:bulletEnabled val="1"/>
        </dgm:presLayoutVars>
      </dgm:prSet>
      <dgm:spPr/>
    </dgm:pt>
    <dgm:pt modelId="{A9957733-D78C-4A5A-83AC-1C0CAA18AFAF}" type="pres">
      <dgm:prSet presAssocID="{F36CA518-5987-4FEB-B255-444D3D7EE11A}" presName="desTx" presStyleLbl="alignAccFollowNode1" presStyleIdx="2" presStyleCnt="5">
        <dgm:presLayoutVars>
          <dgm:bulletEnabled val="1"/>
        </dgm:presLayoutVars>
      </dgm:prSet>
      <dgm:spPr/>
    </dgm:pt>
    <dgm:pt modelId="{8CBEA21E-54E5-491F-ACDD-6BB576E5218E}" type="pres">
      <dgm:prSet presAssocID="{B2FD7DC8-845D-4BCC-B6B0-DD8739C2666B}" presName="space" presStyleCnt="0"/>
      <dgm:spPr/>
    </dgm:pt>
    <dgm:pt modelId="{5408286D-CCD0-4E3C-BF0D-F22969039269}" type="pres">
      <dgm:prSet presAssocID="{B4214371-53D5-4A47-A208-5E9D98858E41}" presName="composite" presStyleCnt="0"/>
      <dgm:spPr/>
    </dgm:pt>
    <dgm:pt modelId="{8E9F4356-DA6A-4275-A824-1CD1FDE2A1F0}" type="pres">
      <dgm:prSet presAssocID="{B4214371-53D5-4A47-A208-5E9D98858E41}" presName="parTx" presStyleLbl="alignNode1" presStyleIdx="3" presStyleCnt="5">
        <dgm:presLayoutVars>
          <dgm:chMax val="0"/>
          <dgm:chPref val="0"/>
          <dgm:bulletEnabled val="1"/>
        </dgm:presLayoutVars>
      </dgm:prSet>
      <dgm:spPr/>
    </dgm:pt>
    <dgm:pt modelId="{08621336-0676-4487-A23F-9EF35FE99268}" type="pres">
      <dgm:prSet presAssocID="{B4214371-53D5-4A47-A208-5E9D98858E41}" presName="desTx" presStyleLbl="alignAccFollowNode1" presStyleIdx="3" presStyleCnt="5">
        <dgm:presLayoutVars>
          <dgm:bulletEnabled val="1"/>
        </dgm:presLayoutVars>
      </dgm:prSet>
      <dgm:spPr/>
    </dgm:pt>
    <dgm:pt modelId="{A50621DD-DF9A-4DCD-88E8-32C1D65A2AA1}" type="pres">
      <dgm:prSet presAssocID="{37A52F80-3850-4218-8D4F-06DD0CE6302D}" presName="space" presStyleCnt="0"/>
      <dgm:spPr/>
    </dgm:pt>
    <dgm:pt modelId="{110F7B41-1310-43C2-B724-D24562A54580}" type="pres">
      <dgm:prSet presAssocID="{1BFCD261-1D56-4C9F-8DEB-258A1D17ED09}" presName="composite" presStyleCnt="0"/>
      <dgm:spPr/>
    </dgm:pt>
    <dgm:pt modelId="{99692A8B-0DC1-4EE3-A4E7-58497E10C1A8}" type="pres">
      <dgm:prSet presAssocID="{1BFCD261-1D56-4C9F-8DEB-258A1D17ED09}" presName="parTx" presStyleLbl="alignNode1" presStyleIdx="4" presStyleCnt="5">
        <dgm:presLayoutVars>
          <dgm:chMax val="0"/>
          <dgm:chPref val="0"/>
          <dgm:bulletEnabled val="1"/>
        </dgm:presLayoutVars>
      </dgm:prSet>
      <dgm:spPr/>
    </dgm:pt>
    <dgm:pt modelId="{1237ECD3-FDF6-45A2-A924-541C03A68292}" type="pres">
      <dgm:prSet presAssocID="{1BFCD261-1D56-4C9F-8DEB-258A1D17ED09}" presName="desTx" presStyleLbl="alignAccFollowNode1" presStyleIdx="4" presStyleCnt="5">
        <dgm:presLayoutVars>
          <dgm:bulletEnabled val="1"/>
        </dgm:presLayoutVars>
      </dgm:prSet>
      <dgm:spPr/>
    </dgm:pt>
  </dgm:ptLst>
  <dgm:cxnLst>
    <dgm:cxn modelId="{3C31380D-DBF8-41F7-9B3E-87E3A7B5652A}" srcId="{7FB2AF51-6CC4-4D48-B66A-27EDCE630CA7}" destId="{F36CA518-5987-4FEB-B255-444D3D7EE11A}" srcOrd="2" destOrd="0" parTransId="{83BD34CD-F00B-438F-87E4-849FC1678098}" sibTransId="{B2FD7DC8-845D-4BCC-B6B0-DD8739C2666B}"/>
    <dgm:cxn modelId="{CE9EE217-D7D7-4C8D-A814-FDEF77BC0BDE}" type="presOf" srcId="{44E9951A-D2D5-41D3-8719-F40D0EB67C79}" destId="{A9957733-D78C-4A5A-83AC-1C0CAA18AFAF}" srcOrd="0" destOrd="2" presId="urn:microsoft.com/office/officeart/2005/8/layout/hList1"/>
    <dgm:cxn modelId="{88CAB118-F26A-4410-BFEF-A38D7243A076}" srcId="{1BFCD261-1D56-4C9F-8DEB-258A1D17ED09}" destId="{5A592D4A-FDF4-4B6B-A1D9-09946754040F}" srcOrd="0" destOrd="0" parTransId="{C46344CA-3CAE-48FC-B9A2-829D7F904222}" sibTransId="{0804D056-229C-41E2-9F39-25987EC3D249}"/>
    <dgm:cxn modelId="{05938C1F-6D75-4EA2-A218-7471134D5908}" srcId="{4E452291-A270-4160-9831-77175614472E}" destId="{91A1A362-2816-4081-BAF8-6332F7B27C33}" srcOrd="1" destOrd="0" parTransId="{5D40E078-29AC-43AD-9C92-E08CCC115063}" sibTransId="{B7E28E34-5D55-4C24-BDC0-87B9472751EB}"/>
    <dgm:cxn modelId="{D02A8E26-369C-405C-B4F6-7D7CF2C71A8F}" type="presOf" srcId="{319F5EBE-5EBA-4457-8570-B366174B1DCA}" destId="{1237ECD3-FDF6-45A2-A924-541C03A68292}" srcOrd="0" destOrd="2" presId="urn:microsoft.com/office/officeart/2005/8/layout/hList1"/>
    <dgm:cxn modelId="{1BAABA26-D031-47A9-BC1B-E4A50204D95B}" srcId="{2118802A-830E-48AE-939E-0781DB92166D}" destId="{E620BAD7-61AD-4C13-8933-85ACCC3B88D2}" srcOrd="1" destOrd="0" parTransId="{B7AF8D94-ED99-4C0D-87C1-3B0FAF95FDD5}" sibTransId="{82039ECC-D14F-4F0D-826F-A74592F1C5C6}"/>
    <dgm:cxn modelId="{86999E28-2942-411D-932E-30C265951FE1}" type="presOf" srcId="{E620BAD7-61AD-4C13-8933-85ACCC3B88D2}" destId="{641AA8BE-4755-4CA4-B727-8517F87651F7}" srcOrd="0" destOrd="1" presId="urn:microsoft.com/office/officeart/2005/8/layout/hList1"/>
    <dgm:cxn modelId="{5B5EF029-6D25-41FF-9A61-A393A0322C9B}" srcId="{1BFCD261-1D56-4C9F-8DEB-258A1D17ED09}" destId="{319F5EBE-5EBA-4457-8570-B366174B1DCA}" srcOrd="2" destOrd="0" parTransId="{DE56A51B-1E2E-4F06-8EF0-E50C860720B1}" sibTransId="{CC06E705-A555-412E-9C29-C0BF6F870493}"/>
    <dgm:cxn modelId="{2B09A830-022C-463F-9E99-4CDBDFC6E4DC}" srcId="{1BFCD261-1D56-4C9F-8DEB-258A1D17ED09}" destId="{BBF0E27D-1F5B-4C64-879C-AC195CC55F7D}" srcOrd="1" destOrd="0" parTransId="{E6AD5079-87C5-4AE3-95EB-CB156854C22D}" sibTransId="{E25E3642-B2B3-4EB1-AA60-77C8446315BD}"/>
    <dgm:cxn modelId="{698D2437-6EDB-4159-9890-8A692BCCF4DF}" srcId="{7FB2AF51-6CC4-4D48-B66A-27EDCE630CA7}" destId="{4E452291-A270-4160-9831-77175614472E}" srcOrd="0" destOrd="0" parTransId="{2C00EB5C-7D34-4F7E-B480-771559A142D4}" sibTransId="{60157D13-B4E6-42AA-9B11-4BEEE85DB8B8}"/>
    <dgm:cxn modelId="{44B1B538-9AB4-481A-96E6-66B2EBD2830B}" type="presOf" srcId="{1BFCD261-1D56-4C9F-8DEB-258A1D17ED09}" destId="{99692A8B-0DC1-4EE3-A4E7-58497E10C1A8}" srcOrd="0" destOrd="0" presId="urn:microsoft.com/office/officeart/2005/8/layout/hList1"/>
    <dgm:cxn modelId="{40BA523E-C220-49F6-922A-D2068C732FCF}" srcId="{2118802A-830E-48AE-939E-0781DB92166D}" destId="{F5C720D9-7813-4885-BF54-9AA1566E400E}" srcOrd="0" destOrd="0" parTransId="{2F121CC3-84FB-4995-9884-02E172585705}" sibTransId="{B77C098F-90C9-4011-95F9-88D646518050}"/>
    <dgm:cxn modelId="{9338043F-9A7F-485C-BDA7-5156F4C66880}" srcId="{2118802A-830E-48AE-939E-0781DB92166D}" destId="{17631D76-421F-4FA0-ADB1-9D5C3F268398}" srcOrd="2" destOrd="0" parTransId="{0D8AD864-62D6-4074-834C-DECD142FFA18}" sibTransId="{6261AC57-6371-419F-9F08-E09F88C38EE1}"/>
    <dgm:cxn modelId="{3517E25E-F71B-4BCD-9EA3-EC2580376BB4}" srcId="{F36CA518-5987-4FEB-B255-444D3D7EE11A}" destId="{21A266E1-5D4C-44EB-8A96-2200C68C683E}" srcOrd="1" destOrd="0" parTransId="{986E0B02-BFBE-40D7-A022-F3A19528C3B6}" sibTransId="{58001BC7-4B4C-4DBF-88E2-9424CAB4DFE4}"/>
    <dgm:cxn modelId="{811E8E47-2FFD-4241-8BAD-E90204A1548C}" srcId="{B4214371-53D5-4A47-A208-5E9D98858E41}" destId="{C4A3C60A-AC33-4DCE-9142-C20E1B6E17DD}" srcOrd="2" destOrd="0" parTransId="{FD5AC2F7-C719-47A3-A639-2C130A11D6D0}" sibTransId="{43459A6B-EC9F-40C1-927A-03739E5AFB67}"/>
    <dgm:cxn modelId="{4F711469-F6A1-41FE-B0D2-623AC94113C2}" type="presOf" srcId="{BBF0E27D-1F5B-4C64-879C-AC195CC55F7D}" destId="{1237ECD3-FDF6-45A2-A924-541C03A68292}" srcOrd="0" destOrd="1" presId="urn:microsoft.com/office/officeart/2005/8/layout/hList1"/>
    <dgm:cxn modelId="{B5C59449-AE74-4DF2-8526-5A0D976F714D}" srcId="{4E452291-A270-4160-9831-77175614472E}" destId="{E1C7D328-907B-4B3D-990E-E111FB6AD658}" srcOrd="2" destOrd="0" parTransId="{46F3051F-7871-4D59-A84E-A290EE24E106}" sibTransId="{6BD49501-0DC4-41D5-85A6-85BC97EED956}"/>
    <dgm:cxn modelId="{CB8BF969-E586-462E-84D9-250F6C6C7482}" type="presOf" srcId="{F36CA518-5987-4FEB-B255-444D3D7EE11A}" destId="{C7114BBB-66CE-4E11-9ED0-F88E60AA6E5E}" srcOrd="0" destOrd="0" presId="urn:microsoft.com/office/officeart/2005/8/layout/hList1"/>
    <dgm:cxn modelId="{2B18834F-C4A5-42BD-B3AD-309F9BAE8402}" type="presOf" srcId="{65D141FE-C742-4738-BD30-1E38E5A29097}" destId="{4247AFC3-3FBD-40A7-BAB2-15BEECC973E5}" srcOrd="0" destOrd="0" presId="urn:microsoft.com/office/officeart/2005/8/layout/hList1"/>
    <dgm:cxn modelId="{90D66F50-1FC6-41AA-8010-EF1A2FAAF6CD}" type="presOf" srcId="{E1C7D328-907B-4B3D-990E-E111FB6AD658}" destId="{4247AFC3-3FBD-40A7-BAB2-15BEECC973E5}" srcOrd="0" destOrd="2" presId="urn:microsoft.com/office/officeart/2005/8/layout/hList1"/>
    <dgm:cxn modelId="{DDCB7050-B4BA-4681-87BA-419272C4E419}" type="presOf" srcId="{91A1A362-2816-4081-BAF8-6332F7B27C33}" destId="{4247AFC3-3FBD-40A7-BAB2-15BEECC973E5}" srcOrd="0" destOrd="1" presId="urn:microsoft.com/office/officeart/2005/8/layout/hList1"/>
    <dgm:cxn modelId="{F69AAE71-CECF-4E5A-8B4B-4C9CBCD1F8BA}" type="presOf" srcId="{F5C720D9-7813-4885-BF54-9AA1566E400E}" destId="{641AA8BE-4755-4CA4-B727-8517F87651F7}" srcOrd="0" destOrd="0" presId="urn:microsoft.com/office/officeart/2005/8/layout/hList1"/>
    <dgm:cxn modelId="{FB0A2172-AE74-4B5C-BF07-ED5FA1B73448}" srcId="{B4214371-53D5-4A47-A208-5E9D98858E41}" destId="{3C9B1D50-AFED-4719-BB9F-8210B9367E8C}" srcOrd="1" destOrd="0" parTransId="{341C5D5A-A2D6-430E-95C2-D6642079B281}" sibTransId="{45E9E668-6603-4D09-8609-3EEF6CDB7357}"/>
    <dgm:cxn modelId="{0F98DF52-F08D-43AF-AF7E-732EB30C46D2}" type="presOf" srcId="{D1DFA09C-2710-4A13-AFBC-6AA14B4BD9F3}" destId="{A9957733-D78C-4A5A-83AC-1C0CAA18AFAF}" srcOrd="0" destOrd="0" presId="urn:microsoft.com/office/officeart/2005/8/layout/hList1"/>
    <dgm:cxn modelId="{C163CE53-A1C5-4DE3-9161-E3AC2B615C51}" type="presOf" srcId="{B4214371-53D5-4A47-A208-5E9D98858E41}" destId="{8E9F4356-DA6A-4275-A824-1CD1FDE2A1F0}" srcOrd="0" destOrd="0" presId="urn:microsoft.com/office/officeart/2005/8/layout/hList1"/>
    <dgm:cxn modelId="{08AE4E58-C2CA-4166-8579-80AB322C541D}" type="presOf" srcId="{4E452291-A270-4160-9831-77175614472E}" destId="{ED25F3AA-23E6-4642-A7C6-0025C06C8D9A}" srcOrd="0" destOrd="0" presId="urn:microsoft.com/office/officeart/2005/8/layout/hList1"/>
    <dgm:cxn modelId="{0DE7C17D-8079-468D-B83A-3253123BE61E}" type="presOf" srcId="{EC5063A7-CB88-402F-8101-CD192A583A49}" destId="{08621336-0676-4487-A23F-9EF35FE99268}" srcOrd="0" destOrd="3" presId="urn:microsoft.com/office/officeart/2005/8/layout/hList1"/>
    <dgm:cxn modelId="{19E83A7F-4AEF-4F43-B339-FCB128EE5988}" type="presOf" srcId="{17631D76-421F-4FA0-ADB1-9D5C3F268398}" destId="{641AA8BE-4755-4CA4-B727-8517F87651F7}" srcOrd="0" destOrd="2" presId="urn:microsoft.com/office/officeart/2005/8/layout/hList1"/>
    <dgm:cxn modelId="{96DC5380-258C-402A-8826-BAE676F11811}" type="presOf" srcId="{81DDEB0A-9D7C-4D92-A978-499BBEA36836}" destId="{08621336-0676-4487-A23F-9EF35FE99268}" srcOrd="0" destOrd="0" presId="urn:microsoft.com/office/officeart/2005/8/layout/hList1"/>
    <dgm:cxn modelId="{9F079581-3709-4915-90DF-C95993FF0DAA}" srcId="{7FB2AF51-6CC4-4D48-B66A-27EDCE630CA7}" destId="{1BFCD261-1D56-4C9F-8DEB-258A1D17ED09}" srcOrd="4" destOrd="0" parTransId="{6F8FE1AE-1903-4541-B6E8-F0AFD3ACD68E}" sibTransId="{DD259AEE-3F25-44FF-95DD-D870B0F8BB5E}"/>
    <dgm:cxn modelId="{33D79982-2DBB-4B56-8DA5-97DD1B05A257}" srcId="{7FB2AF51-6CC4-4D48-B66A-27EDCE630CA7}" destId="{2118802A-830E-48AE-939E-0781DB92166D}" srcOrd="1" destOrd="0" parTransId="{D2F4539C-0676-4754-8B49-48034DA35480}" sibTransId="{116F88A0-95D4-4064-8168-7330B1F54420}"/>
    <dgm:cxn modelId="{3CA2ED83-9C03-4C60-8BB2-0C7B45DE3CDC}" type="presOf" srcId="{21A266E1-5D4C-44EB-8A96-2200C68C683E}" destId="{A9957733-D78C-4A5A-83AC-1C0CAA18AFAF}" srcOrd="0" destOrd="1" presId="urn:microsoft.com/office/officeart/2005/8/layout/hList1"/>
    <dgm:cxn modelId="{F21FFC84-DDC4-4335-80C7-419E4C79D965}" srcId="{F36CA518-5987-4FEB-B255-444D3D7EE11A}" destId="{44E9951A-D2D5-41D3-8719-F40D0EB67C79}" srcOrd="2" destOrd="0" parTransId="{C01B6B16-42FB-4300-8FA2-3ED02A732DFC}" sibTransId="{5E68B729-4CF1-44CF-A1C9-BBD40C36B8FB}"/>
    <dgm:cxn modelId="{30AB4EA0-CD6C-4395-96A2-408CE497814C}" type="presOf" srcId="{5A592D4A-FDF4-4B6B-A1D9-09946754040F}" destId="{1237ECD3-FDF6-45A2-A924-541C03A68292}" srcOrd="0" destOrd="0" presId="urn:microsoft.com/office/officeart/2005/8/layout/hList1"/>
    <dgm:cxn modelId="{8F5E7CA2-5B1D-4EC2-8375-D95F6713A396}" srcId="{7FB2AF51-6CC4-4D48-B66A-27EDCE630CA7}" destId="{B4214371-53D5-4A47-A208-5E9D98858E41}" srcOrd="3" destOrd="0" parTransId="{D3ECA928-D38B-42FE-B83A-0551A8E99C3B}" sibTransId="{37A52F80-3850-4218-8D4F-06DD0CE6302D}"/>
    <dgm:cxn modelId="{DE7EC0B9-31AE-4794-9BAB-761E981255CA}" srcId="{4E452291-A270-4160-9831-77175614472E}" destId="{65D141FE-C742-4738-BD30-1E38E5A29097}" srcOrd="0" destOrd="0" parTransId="{54BCB09F-53A1-45FF-BBCD-1FA3E965FEC9}" sibTransId="{E773E6CB-DEFA-4A91-9965-FDFE9F2A061F}"/>
    <dgm:cxn modelId="{D3C350CA-7538-4E8D-8D39-42A2A5D2CA6A}" srcId="{B4214371-53D5-4A47-A208-5E9D98858E41}" destId="{EC5063A7-CB88-402F-8101-CD192A583A49}" srcOrd="3" destOrd="0" parTransId="{B637D0C1-B4FD-4C1A-BFC6-E7759577E62B}" sibTransId="{640E7878-0976-4993-BF6F-6C0B3AFF857B}"/>
    <dgm:cxn modelId="{72FB5CCC-19E0-475D-A805-2736454C2B63}" type="presOf" srcId="{C4A3C60A-AC33-4DCE-9142-C20E1B6E17DD}" destId="{08621336-0676-4487-A23F-9EF35FE99268}" srcOrd="0" destOrd="2" presId="urn:microsoft.com/office/officeart/2005/8/layout/hList1"/>
    <dgm:cxn modelId="{EB2252D0-B0AC-42F8-901E-B1E0083DE185}" type="presOf" srcId="{2118802A-830E-48AE-939E-0781DB92166D}" destId="{3C57542C-8CA0-4D5B-BBAD-B2EC7DEE98B2}" srcOrd="0" destOrd="0" presId="urn:microsoft.com/office/officeart/2005/8/layout/hList1"/>
    <dgm:cxn modelId="{6D43D8D0-58F3-445B-8728-DE21F5EF5257}" srcId="{F36CA518-5987-4FEB-B255-444D3D7EE11A}" destId="{D1DFA09C-2710-4A13-AFBC-6AA14B4BD9F3}" srcOrd="0" destOrd="0" parTransId="{78C591BD-28D6-4656-B546-71297DAD51D6}" sibTransId="{5D5B35D4-6BA7-4F7E-A9BC-E6C243B4C677}"/>
    <dgm:cxn modelId="{4DE9C0E2-E2F5-4D4F-8A76-6936F4560CD1}" srcId="{B4214371-53D5-4A47-A208-5E9D98858E41}" destId="{81DDEB0A-9D7C-4D92-A978-499BBEA36836}" srcOrd="0" destOrd="0" parTransId="{FAFEF563-A362-49B5-833E-523429455DE1}" sibTransId="{CBECD912-8F12-4364-B6D6-A5AC5C3F5215}"/>
    <dgm:cxn modelId="{AB35CDE5-7438-401F-B603-009959D8D64F}" type="presOf" srcId="{3C9B1D50-AFED-4719-BB9F-8210B9367E8C}" destId="{08621336-0676-4487-A23F-9EF35FE99268}" srcOrd="0" destOrd="1" presId="urn:microsoft.com/office/officeart/2005/8/layout/hList1"/>
    <dgm:cxn modelId="{AA0CC7FC-2F35-40EA-856E-49B8B5FCDEEA}" type="presOf" srcId="{7FB2AF51-6CC4-4D48-B66A-27EDCE630CA7}" destId="{A7A707C1-C15B-4367-ADDB-1B16114081E6}" srcOrd="0" destOrd="0" presId="urn:microsoft.com/office/officeart/2005/8/layout/hList1"/>
    <dgm:cxn modelId="{1499B55A-64E9-413C-8BDC-DECDB6760005}" type="presParOf" srcId="{A7A707C1-C15B-4367-ADDB-1B16114081E6}" destId="{2CE06047-4969-44A1-956C-5C02E05326A7}" srcOrd="0" destOrd="0" presId="urn:microsoft.com/office/officeart/2005/8/layout/hList1"/>
    <dgm:cxn modelId="{04A50D42-0626-4AC7-AE9C-4F0ED31812F4}" type="presParOf" srcId="{2CE06047-4969-44A1-956C-5C02E05326A7}" destId="{ED25F3AA-23E6-4642-A7C6-0025C06C8D9A}" srcOrd="0" destOrd="0" presId="urn:microsoft.com/office/officeart/2005/8/layout/hList1"/>
    <dgm:cxn modelId="{848ADA58-25AF-4C3F-BCC5-A83F9C707385}" type="presParOf" srcId="{2CE06047-4969-44A1-956C-5C02E05326A7}" destId="{4247AFC3-3FBD-40A7-BAB2-15BEECC973E5}" srcOrd="1" destOrd="0" presId="urn:microsoft.com/office/officeart/2005/8/layout/hList1"/>
    <dgm:cxn modelId="{0F4AC617-D4DC-4856-8FC9-506590C63E5B}" type="presParOf" srcId="{A7A707C1-C15B-4367-ADDB-1B16114081E6}" destId="{318179C2-449C-47ED-A4A0-CF5E193D0282}" srcOrd="1" destOrd="0" presId="urn:microsoft.com/office/officeart/2005/8/layout/hList1"/>
    <dgm:cxn modelId="{9C4105F7-397C-48D4-B528-B3338EC5BA37}" type="presParOf" srcId="{A7A707C1-C15B-4367-ADDB-1B16114081E6}" destId="{D5DFCDA4-2971-4B26-9054-20A29A1A7810}" srcOrd="2" destOrd="0" presId="urn:microsoft.com/office/officeart/2005/8/layout/hList1"/>
    <dgm:cxn modelId="{42AC6AD4-9A20-4609-9FBF-84D972A0389C}" type="presParOf" srcId="{D5DFCDA4-2971-4B26-9054-20A29A1A7810}" destId="{3C57542C-8CA0-4D5B-BBAD-B2EC7DEE98B2}" srcOrd="0" destOrd="0" presId="urn:microsoft.com/office/officeart/2005/8/layout/hList1"/>
    <dgm:cxn modelId="{AAB8D25F-5B34-461B-A0B1-576131C520EF}" type="presParOf" srcId="{D5DFCDA4-2971-4B26-9054-20A29A1A7810}" destId="{641AA8BE-4755-4CA4-B727-8517F87651F7}" srcOrd="1" destOrd="0" presId="urn:microsoft.com/office/officeart/2005/8/layout/hList1"/>
    <dgm:cxn modelId="{D3C32C58-40C6-45A6-B9EA-31D0DA6DDAD1}" type="presParOf" srcId="{A7A707C1-C15B-4367-ADDB-1B16114081E6}" destId="{154B2BE8-85C0-4033-A40E-F066E69F2F58}" srcOrd="3" destOrd="0" presId="urn:microsoft.com/office/officeart/2005/8/layout/hList1"/>
    <dgm:cxn modelId="{E6D4ED88-6FC4-49F2-9601-D106A355C842}" type="presParOf" srcId="{A7A707C1-C15B-4367-ADDB-1B16114081E6}" destId="{6F59E729-F019-4649-A37B-D6ED9BB64B83}" srcOrd="4" destOrd="0" presId="urn:microsoft.com/office/officeart/2005/8/layout/hList1"/>
    <dgm:cxn modelId="{7D9CBF36-BB89-4BC2-8191-7905FDE4F963}" type="presParOf" srcId="{6F59E729-F019-4649-A37B-D6ED9BB64B83}" destId="{C7114BBB-66CE-4E11-9ED0-F88E60AA6E5E}" srcOrd="0" destOrd="0" presId="urn:microsoft.com/office/officeart/2005/8/layout/hList1"/>
    <dgm:cxn modelId="{20E56727-2B5A-4B66-93A1-C03B93A0C098}" type="presParOf" srcId="{6F59E729-F019-4649-A37B-D6ED9BB64B83}" destId="{A9957733-D78C-4A5A-83AC-1C0CAA18AFAF}" srcOrd="1" destOrd="0" presId="urn:microsoft.com/office/officeart/2005/8/layout/hList1"/>
    <dgm:cxn modelId="{6030C71B-5743-42D8-822D-D17E6F98A15D}" type="presParOf" srcId="{A7A707C1-C15B-4367-ADDB-1B16114081E6}" destId="{8CBEA21E-54E5-491F-ACDD-6BB576E5218E}" srcOrd="5" destOrd="0" presId="urn:microsoft.com/office/officeart/2005/8/layout/hList1"/>
    <dgm:cxn modelId="{C21B22DD-BBE4-4F14-81B6-938F566C45C8}" type="presParOf" srcId="{A7A707C1-C15B-4367-ADDB-1B16114081E6}" destId="{5408286D-CCD0-4E3C-BF0D-F22969039269}" srcOrd="6" destOrd="0" presId="urn:microsoft.com/office/officeart/2005/8/layout/hList1"/>
    <dgm:cxn modelId="{310685CD-9B70-4D9B-AD71-C811AF689255}" type="presParOf" srcId="{5408286D-CCD0-4E3C-BF0D-F22969039269}" destId="{8E9F4356-DA6A-4275-A824-1CD1FDE2A1F0}" srcOrd="0" destOrd="0" presId="urn:microsoft.com/office/officeart/2005/8/layout/hList1"/>
    <dgm:cxn modelId="{72DE8BF8-A016-45D6-9ED5-75B484478A7B}" type="presParOf" srcId="{5408286D-CCD0-4E3C-BF0D-F22969039269}" destId="{08621336-0676-4487-A23F-9EF35FE99268}" srcOrd="1" destOrd="0" presId="urn:microsoft.com/office/officeart/2005/8/layout/hList1"/>
    <dgm:cxn modelId="{E3F9C3D7-0C8C-4182-9D0A-27B2EDFF8BC0}" type="presParOf" srcId="{A7A707C1-C15B-4367-ADDB-1B16114081E6}" destId="{A50621DD-DF9A-4DCD-88E8-32C1D65A2AA1}" srcOrd="7" destOrd="0" presId="urn:microsoft.com/office/officeart/2005/8/layout/hList1"/>
    <dgm:cxn modelId="{036E96B5-D929-4352-B3F8-B51ED6F0F7C3}" type="presParOf" srcId="{A7A707C1-C15B-4367-ADDB-1B16114081E6}" destId="{110F7B41-1310-43C2-B724-D24562A54580}" srcOrd="8" destOrd="0" presId="urn:microsoft.com/office/officeart/2005/8/layout/hList1"/>
    <dgm:cxn modelId="{818612BD-74B0-418F-A501-6E30752185DA}" type="presParOf" srcId="{110F7B41-1310-43C2-B724-D24562A54580}" destId="{99692A8B-0DC1-4EE3-A4E7-58497E10C1A8}" srcOrd="0" destOrd="0" presId="urn:microsoft.com/office/officeart/2005/8/layout/hList1"/>
    <dgm:cxn modelId="{439E0032-99A9-4716-B440-406BE394D7D0}" type="presParOf" srcId="{110F7B41-1310-43C2-B724-D24562A54580}" destId="{1237ECD3-FDF6-45A2-A924-541C03A68292}"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7603DF-B784-457D-91D0-214EBFA288D0}" type="doc">
      <dgm:prSet loTypeId="urn:microsoft.com/office/officeart/2005/8/layout/chevron1" loCatId="process" qsTypeId="urn:microsoft.com/office/officeart/2005/8/quickstyle/simple1" qsCatId="simple" csTypeId="urn:microsoft.com/office/officeart/2005/8/colors/accent1_2" csCatId="accent1" phldr="1"/>
      <dgm:spPr/>
    </dgm:pt>
    <dgm:pt modelId="{59660700-C999-4D87-81D9-0CAD9E76C621}">
      <dgm:prSet phldrT="[Text]"/>
      <dgm:spPr/>
      <dgm:t>
        <a:bodyPr/>
        <a:lstStyle/>
        <a:p>
          <a:r>
            <a:rPr lang="en-GB" dirty="0"/>
            <a:t>Demographics</a:t>
          </a:r>
        </a:p>
      </dgm:t>
    </dgm:pt>
    <dgm:pt modelId="{9A241D16-4CDA-48E0-9E82-4527EA069C17}" type="parTrans" cxnId="{765815F3-5AE3-44C4-BDF4-81CD05797273}">
      <dgm:prSet/>
      <dgm:spPr/>
      <dgm:t>
        <a:bodyPr/>
        <a:lstStyle/>
        <a:p>
          <a:endParaRPr lang="en-GB"/>
        </a:p>
      </dgm:t>
    </dgm:pt>
    <dgm:pt modelId="{96B40D40-A636-42E2-BC89-8156F681327D}" type="sibTrans" cxnId="{765815F3-5AE3-44C4-BDF4-81CD05797273}">
      <dgm:prSet/>
      <dgm:spPr/>
      <dgm:t>
        <a:bodyPr/>
        <a:lstStyle/>
        <a:p>
          <a:endParaRPr lang="en-GB"/>
        </a:p>
      </dgm:t>
    </dgm:pt>
    <dgm:pt modelId="{910055C8-B825-4CA9-8AFA-4426981D252D}">
      <dgm:prSet phldrT="[Text]"/>
      <dgm:spPr/>
      <dgm:t>
        <a:bodyPr/>
        <a:lstStyle/>
        <a:p>
          <a:r>
            <a:rPr lang="en-GB" dirty="0"/>
            <a:t>Conversation</a:t>
          </a:r>
        </a:p>
      </dgm:t>
    </dgm:pt>
    <dgm:pt modelId="{49530D36-FBBD-40EC-A7D3-F581467A83CF}" type="parTrans" cxnId="{3EB69457-5CFA-4392-BF03-D956FA07050F}">
      <dgm:prSet/>
      <dgm:spPr/>
      <dgm:t>
        <a:bodyPr/>
        <a:lstStyle/>
        <a:p>
          <a:endParaRPr lang="en-GB"/>
        </a:p>
      </dgm:t>
    </dgm:pt>
    <dgm:pt modelId="{0BEA899F-E918-4C5D-B499-9EFDF5AE3750}" type="sibTrans" cxnId="{3EB69457-5CFA-4392-BF03-D956FA07050F}">
      <dgm:prSet/>
      <dgm:spPr/>
      <dgm:t>
        <a:bodyPr/>
        <a:lstStyle/>
        <a:p>
          <a:endParaRPr lang="en-GB"/>
        </a:p>
      </dgm:t>
    </dgm:pt>
    <dgm:pt modelId="{BF8CC2ED-095B-49B9-B820-224985008BBC}">
      <dgm:prSet phldrT="[Text]"/>
      <dgm:spPr/>
      <dgm:t>
        <a:bodyPr/>
        <a:lstStyle/>
        <a:p>
          <a:r>
            <a:rPr lang="en-GB" dirty="0"/>
            <a:t>Overall risk assessment</a:t>
          </a:r>
        </a:p>
      </dgm:t>
    </dgm:pt>
    <dgm:pt modelId="{EA3832EC-DDF1-4AA4-8C0F-49435E016489}" type="parTrans" cxnId="{9D32B2FF-06B7-49D4-B605-9BFC211C3FC5}">
      <dgm:prSet/>
      <dgm:spPr/>
      <dgm:t>
        <a:bodyPr/>
        <a:lstStyle/>
        <a:p>
          <a:endParaRPr lang="en-GB"/>
        </a:p>
      </dgm:t>
    </dgm:pt>
    <dgm:pt modelId="{8EAC3EF3-4A2A-48BE-9B2F-93291E738D17}" type="sibTrans" cxnId="{9D32B2FF-06B7-49D4-B605-9BFC211C3FC5}">
      <dgm:prSet/>
      <dgm:spPr/>
      <dgm:t>
        <a:bodyPr/>
        <a:lstStyle/>
        <a:p>
          <a:endParaRPr lang="en-GB"/>
        </a:p>
      </dgm:t>
    </dgm:pt>
    <dgm:pt modelId="{3B25763A-6F15-4BFD-B992-DE85C3D75E6D}">
      <dgm:prSet phldrT="[Text]"/>
      <dgm:spPr/>
      <dgm:t>
        <a:bodyPr/>
        <a:lstStyle/>
        <a:p>
          <a:r>
            <a:rPr lang="en-GB" dirty="0"/>
            <a:t>Advice and actions</a:t>
          </a:r>
        </a:p>
      </dgm:t>
    </dgm:pt>
    <dgm:pt modelId="{86D2DBA3-719D-4820-BCC8-29A0CC569D16}" type="parTrans" cxnId="{F5F20F74-094D-4BDE-94B6-FE2E39E62252}">
      <dgm:prSet/>
      <dgm:spPr/>
      <dgm:t>
        <a:bodyPr/>
        <a:lstStyle/>
        <a:p>
          <a:endParaRPr lang="en-GB"/>
        </a:p>
      </dgm:t>
    </dgm:pt>
    <dgm:pt modelId="{8AB26BE3-20F9-464D-9F71-4D061E473B1C}" type="sibTrans" cxnId="{F5F20F74-094D-4BDE-94B6-FE2E39E62252}">
      <dgm:prSet/>
      <dgm:spPr/>
      <dgm:t>
        <a:bodyPr/>
        <a:lstStyle/>
        <a:p>
          <a:endParaRPr lang="en-GB"/>
        </a:p>
      </dgm:t>
    </dgm:pt>
    <dgm:pt modelId="{96A6E91E-6351-407D-A429-DF07D13E134F}" type="pres">
      <dgm:prSet presAssocID="{1C7603DF-B784-457D-91D0-214EBFA288D0}" presName="Name0" presStyleCnt="0">
        <dgm:presLayoutVars>
          <dgm:dir/>
          <dgm:animLvl val="lvl"/>
          <dgm:resizeHandles val="exact"/>
        </dgm:presLayoutVars>
      </dgm:prSet>
      <dgm:spPr/>
    </dgm:pt>
    <dgm:pt modelId="{D4E9BA2C-AE15-442F-A002-450B0A7F7D79}" type="pres">
      <dgm:prSet presAssocID="{59660700-C999-4D87-81D9-0CAD9E76C621}" presName="parTxOnly" presStyleLbl="node1" presStyleIdx="0" presStyleCnt="4">
        <dgm:presLayoutVars>
          <dgm:chMax val="0"/>
          <dgm:chPref val="0"/>
          <dgm:bulletEnabled val="1"/>
        </dgm:presLayoutVars>
      </dgm:prSet>
      <dgm:spPr/>
    </dgm:pt>
    <dgm:pt modelId="{B2F42E7E-8A8E-45C3-A285-242EF759C9B2}" type="pres">
      <dgm:prSet presAssocID="{96B40D40-A636-42E2-BC89-8156F681327D}" presName="parTxOnlySpace" presStyleCnt="0"/>
      <dgm:spPr/>
    </dgm:pt>
    <dgm:pt modelId="{48BCDD1B-EB76-49A6-BE74-D404DFCF56E9}" type="pres">
      <dgm:prSet presAssocID="{910055C8-B825-4CA9-8AFA-4426981D252D}" presName="parTxOnly" presStyleLbl="node1" presStyleIdx="1" presStyleCnt="4">
        <dgm:presLayoutVars>
          <dgm:chMax val="0"/>
          <dgm:chPref val="0"/>
          <dgm:bulletEnabled val="1"/>
        </dgm:presLayoutVars>
      </dgm:prSet>
      <dgm:spPr/>
    </dgm:pt>
    <dgm:pt modelId="{80439B6A-04B6-49EC-8A3C-1D499D3C9C06}" type="pres">
      <dgm:prSet presAssocID="{0BEA899F-E918-4C5D-B499-9EFDF5AE3750}" presName="parTxOnlySpace" presStyleCnt="0"/>
      <dgm:spPr/>
    </dgm:pt>
    <dgm:pt modelId="{71B91972-7812-4C9D-B40B-6CD25D2F720C}" type="pres">
      <dgm:prSet presAssocID="{BF8CC2ED-095B-49B9-B820-224985008BBC}" presName="parTxOnly" presStyleLbl="node1" presStyleIdx="2" presStyleCnt="4">
        <dgm:presLayoutVars>
          <dgm:chMax val="0"/>
          <dgm:chPref val="0"/>
          <dgm:bulletEnabled val="1"/>
        </dgm:presLayoutVars>
      </dgm:prSet>
      <dgm:spPr/>
    </dgm:pt>
    <dgm:pt modelId="{32E461A3-AEF4-4A3F-81EB-3B09280520A1}" type="pres">
      <dgm:prSet presAssocID="{8EAC3EF3-4A2A-48BE-9B2F-93291E738D17}" presName="parTxOnlySpace" presStyleCnt="0"/>
      <dgm:spPr/>
    </dgm:pt>
    <dgm:pt modelId="{E6F2A0B5-37EC-458D-A427-0B83EEC7BE5E}" type="pres">
      <dgm:prSet presAssocID="{3B25763A-6F15-4BFD-B992-DE85C3D75E6D}" presName="parTxOnly" presStyleLbl="node1" presStyleIdx="3" presStyleCnt="4">
        <dgm:presLayoutVars>
          <dgm:chMax val="0"/>
          <dgm:chPref val="0"/>
          <dgm:bulletEnabled val="1"/>
        </dgm:presLayoutVars>
      </dgm:prSet>
      <dgm:spPr/>
    </dgm:pt>
  </dgm:ptLst>
  <dgm:cxnLst>
    <dgm:cxn modelId="{CECC8D33-9A8E-4BC1-B807-6BAFC1980FCD}" type="presOf" srcId="{3B25763A-6F15-4BFD-B992-DE85C3D75E6D}" destId="{E6F2A0B5-37EC-458D-A427-0B83EEC7BE5E}" srcOrd="0" destOrd="0" presId="urn:microsoft.com/office/officeart/2005/8/layout/chevron1"/>
    <dgm:cxn modelId="{65579936-8205-4027-B1EA-33CA4710B9FC}" type="presOf" srcId="{BF8CC2ED-095B-49B9-B820-224985008BBC}" destId="{71B91972-7812-4C9D-B40B-6CD25D2F720C}" srcOrd="0" destOrd="0" presId="urn:microsoft.com/office/officeart/2005/8/layout/chevron1"/>
    <dgm:cxn modelId="{E364D144-4C44-4431-8A3F-86DE889C4BAE}" type="presOf" srcId="{1C7603DF-B784-457D-91D0-214EBFA288D0}" destId="{96A6E91E-6351-407D-A429-DF07D13E134F}" srcOrd="0" destOrd="0" presId="urn:microsoft.com/office/officeart/2005/8/layout/chevron1"/>
    <dgm:cxn modelId="{F5F20F74-094D-4BDE-94B6-FE2E39E62252}" srcId="{1C7603DF-B784-457D-91D0-214EBFA288D0}" destId="{3B25763A-6F15-4BFD-B992-DE85C3D75E6D}" srcOrd="3" destOrd="0" parTransId="{86D2DBA3-719D-4820-BCC8-29A0CC569D16}" sibTransId="{8AB26BE3-20F9-464D-9F71-4D061E473B1C}"/>
    <dgm:cxn modelId="{3EB69457-5CFA-4392-BF03-D956FA07050F}" srcId="{1C7603DF-B784-457D-91D0-214EBFA288D0}" destId="{910055C8-B825-4CA9-8AFA-4426981D252D}" srcOrd="1" destOrd="0" parTransId="{49530D36-FBBD-40EC-A7D3-F581467A83CF}" sibTransId="{0BEA899F-E918-4C5D-B499-9EFDF5AE3750}"/>
    <dgm:cxn modelId="{1BD53591-BBDD-4CCD-B240-5C5CE9E412A4}" type="presOf" srcId="{59660700-C999-4D87-81D9-0CAD9E76C621}" destId="{D4E9BA2C-AE15-442F-A002-450B0A7F7D79}" srcOrd="0" destOrd="0" presId="urn:microsoft.com/office/officeart/2005/8/layout/chevron1"/>
    <dgm:cxn modelId="{765815F3-5AE3-44C4-BDF4-81CD05797273}" srcId="{1C7603DF-B784-457D-91D0-214EBFA288D0}" destId="{59660700-C999-4D87-81D9-0CAD9E76C621}" srcOrd="0" destOrd="0" parTransId="{9A241D16-4CDA-48E0-9E82-4527EA069C17}" sibTransId="{96B40D40-A636-42E2-BC89-8156F681327D}"/>
    <dgm:cxn modelId="{F46B3EFF-CF31-4783-AC2D-5E3548BA3E06}" type="presOf" srcId="{910055C8-B825-4CA9-8AFA-4426981D252D}" destId="{48BCDD1B-EB76-49A6-BE74-D404DFCF56E9}" srcOrd="0" destOrd="0" presId="urn:microsoft.com/office/officeart/2005/8/layout/chevron1"/>
    <dgm:cxn modelId="{9D32B2FF-06B7-49D4-B605-9BFC211C3FC5}" srcId="{1C7603DF-B784-457D-91D0-214EBFA288D0}" destId="{BF8CC2ED-095B-49B9-B820-224985008BBC}" srcOrd="2" destOrd="0" parTransId="{EA3832EC-DDF1-4AA4-8C0F-49435E016489}" sibTransId="{8EAC3EF3-4A2A-48BE-9B2F-93291E738D17}"/>
    <dgm:cxn modelId="{7A21BC07-7F36-497C-A404-9A94F2F45CD1}" type="presParOf" srcId="{96A6E91E-6351-407D-A429-DF07D13E134F}" destId="{D4E9BA2C-AE15-442F-A002-450B0A7F7D79}" srcOrd="0" destOrd="0" presId="urn:microsoft.com/office/officeart/2005/8/layout/chevron1"/>
    <dgm:cxn modelId="{994448C5-2466-408A-8ACC-587D762FEA31}" type="presParOf" srcId="{96A6E91E-6351-407D-A429-DF07D13E134F}" destId="{B2F42E7E-8A8E-45C3-A285-242EF759C9B2}" srcOrd="1" destOrd="0" presId="urn:microsoft.com/office/officeart/2005/8/layout/chevron1"/>
    <dgm:cxn modelId="{137E2E58-D872-4925-9E10-562ADEFAE63B}" type="presParOf" srcId="{96A6E91E-6351-407D-A429-DF07D13E134F}" destId="{48BCDD1B-EB76-49A6-BE74-D404DFCF56E9}" srcOrd="2" destOrd="0" presId="urn:microsoft.com/office/officeart/2005/8/layout/chevron1"/>
    <dgm:cxn modelId="{B8417FDA-0793-4E4E-B550-70D2A0AAC256}" type="presParOf" srcId="{96A6E91E-6351-407D-A429-DF07D13E134F}" destId="{80439B6A-04B6-49EC-8A3C-1D499D3C9C06}" srcOrd="3" destOrd="0" presId="urn:microsoft.com/office/officeart/2005/8/layout/chevron1"/>
    <dgm:cxn modelId="{E529BA00-FCF2-4892-938C-811F07A7DEB6}" type="presParOf" srcId="{96A6E91E-6351-407D-A429-DF07D13E134F}" destId="{71B91972-7812-4C9D-B40B-6CD25D2F720C}" srcOrd="4" destOrd="0" presId="urn:microsoft.com/office/officeart/2005/8/layout/chevron1"/>
    <dgm:cxn modelId="{0EC2CE07-F73E-4D9E-8331-80F5DB64C67D}" type="presParOf" srcId="{96A6E91E-6351-407D-A429-DF07D13E134F}" destId="{32E461A3-AEF4-4A3F-81EB-3B09280520A1}" srcOrd="5" destOrd="0" presId="urn:microsoft.com/office/officeart/2005/8/layout/chevron1"/>
    <dgm:cxn modelId="{21D41EA3-7947-420F-A661-2E7220DA7F11}" type="presParOf" srcId="{96A6E91E-6351-407D-A429-DF07D13E134F}" destId="{E6F2A0B5-37EC-458D-A427-0B83EEC7BE5E}"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25F3AA-23E6-4642-A7C6-0025C06C8D9A}">
      <dsp:nvSpPr>
        <dsp:cNvPr id="0" name=""/>
        <dsp:cNvSpPr/>
      </dsp:nvSpPr>
      <dsp:spPr>
        <a:xfrm>
          <a:off x="4037" y="10118"/>
          <a:ext cx="1547545" cy="619018"/>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GB" sz="1200" kern="1200" dirty="0"/>
            <a:t>Prevention</a:t>
          </a:r>
        </a:p>
      </dsp:txBody>
      <dsp:txXfrm>
        <a:off x="4037" y="10118"/>
        <a:ext cx="1547545" cy="619018"/>
      </dsp:txXfrm>
    </dsp:sp>
    <dsp:sp modelId="{4247AFC3-3FBD-40A7-BAB2-15BEECC973E5}">
      <dsp:nvSpPr>
        <dsp:cNvPr id="0" name=""/>
        <dsp:cNvSpPr/>
      </dsp:nvSpPr>
      <dsp:spPr>
        <a:xfrm>
          <a:off x="4037" y="629137"/>
          <a:ext cx="1547545" cy="1054080"/>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GB" sz="1200" kern="1200" dirty="0"/>
            <a:t>Parental smoking</a:t>
          </a:r>
        </a:p>
        <a:p>
          <a:pPr marL="114300" lvl="1" indent="-114300" algn="l" defTabSz="533400">
            <a:lnSpc>
              <a:spcPct val="90000"/>
            </a:lnSpc>
            <a:spcBef>
              <a:spcPct val="0"/>
            </a:spcBef>
            <a:spcAft>
              <a:spcPct val="15000"/>
            </a:spcAft>
            <a:buChar char="•"/>
          </a:pPr>
          <a:r>
            <a:rPr lang="en-GB" sz="1200" kern="1200" dirty="0"/>
            <a:t>Air pollution</a:t>
          </a:r>
        </a:p>
        <a:p>
          <a:pPr marL="114300" lvl="1" indent="-114300" algn="l" defTabSz="533400">
            <a:lnSpc>
              <a:spcPct val="90000"/>
            </a:lnSpc>
            <a:spcBef>
              <a:spcPct val="0"/>
            </a:spcBef>
            <a:spcAft>
              <a:spcPct val="15000"/>
            </a:spcAft>
            <a:buChar char="•"/>
          </a:pPr>
          <a:r>
            <a:rPr lang="en-GB" sz="1200" kern="1200" dirty="0"/>
            <a:t> Housing </a:t>
          </a:r>
        </a:p>
      </dsp:txBody>
      <dsp:txXfrm>
        <a:off x="4037" y="629137"/>
        <a:ext cx="1547545" cy="1054080"/>
      </dsp:txXfrm>
    </dsp:sp>
    <dsp:sp modelId="{3C57542C-8CA0-4D5B-BBAD-B2EC7DEE98B2}">
      <dsp:nvSpPr>
        <dsp:cNvPr id="0" name=""/>
        <dsp:cNvSpPr/>
      </dsp:nvSpPr>
      <dsp:spPr>
        <a:xfrm>
          <a:off x="1768239" y="10118"/>
          <a:ext cx="1547545" cy="619018"/>
        </a:xfrm>
        <a:prstGeom prst="rect">
          <a:avLst/>
        </a:prstGeom>
        <a:solidFill>
          <a:schemeClr val="accent5">
            <a:hueOff val="-444592"/>
            <a:satOff val="-20384"/>
            <a:lumOff val="11422"/>
            <a:alphaOff val="0"/>
          </a:schemeClr>
        </a:solidFill>
        <a:ln w="25400" cap="flat" cmpd="sng" algn="ctr">
          <a:solidFill>
            <a:schemeClr val="accent5">
              <a:hueOff val="-444592"/>
              <a:satOff val="-20384"/>
              <a:lumOff val="1142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GB" sz="1200" kern="1200" dirty="0"/>
            <a:t>Early/Accurate Diagnosis </a:t>
          </a:r>
        </a:p>
      </dsp:txBody>
      <dsp:txXfrm>
        <a:off x="1768239" y="10118"/>
        <a:ext cx="1547545" cy="619018"/>
      </dsp:txXfrm>
    </dsp:sp>
    <dsp:sp modelId="{641AA8BE-4755-4CA4-B727-8517F87651F7}">
      <dsp:nvSpPr>
        <dsp:cNvPr id="0" name=""/>
        <dsp:cNvSpPr/>
      </dsp:nvSpPr>
      <dsp:spPr>
        <a:xfrm>
          <a:off x="1768239" y="629137"/>
          <a:ext cx="1547545" cy="1054080"/>
        </a:xfrm>
        <a:prstGeom prst="rect">
          <a:avLst/>
        </a:prstGeom>
        <a:solidFill>
          <a:schemeClr val="accent5">
            <a:tint val="40000"/>
            <a:alpha val="90000"/>
            <a:hueOff val="-653835"/>
            <a:satOff val="-820"/>
            <a:lumOff val="1981"/>
            <a:alphaOff val="0"/>
          </a:schemeClr>
        </a:solidFill>
        <a:ln w="25400" cap="flat" cmpd="sng" algn="ctr">
          <a:solidFill>
            <a:schemeClr val="accent5">
              <a:tint val="40000"/>
              <a:alpha val="90000"/>
              <a:hueOff val="-653835"/>
              <a:satOff val="-820"/>
              <a:lumOff val="198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GB" sz="1200" kern="1200" dirty="0"/>
            <a:t>Primary  care</a:t>
          </a:r>
        </a:p>
        <a:p>
          <a:pPr marL="114300" lvl="1" indent="-114300" algn="l" defTabSz="533400">
            <a:lnSpc>
              <a:spcPct val="90000"/>
            </a:lnSpc>
            <a:spcBef>
              <a:spcPct val="0"/>
            </a:spcBef>
            <a:spcAft>
              <a:spcPct val="15000"/>
            </a:spcAft>
            <a:buChar char="•"/>
          </a:pPr>
          <a:r>
            <a:rPr lang="en-GB" sz="1200" kern="1200" dirty="0"/>
            <a:t>Secondary care</a:t>
          </a:r>
        </a:p>
        <a:p>
          <a:pPr marL="114300" lvl="1" indent="-114300" algn="l" defTabSz="533400">
            <a:lnSpc>
              <a:spcPct val="90000"/>
            </a:lnSpc>
            <a:spcBef>
              <a:spcPct val="0"/>
            </a:spcBef>
            <a:spcAft>
              <a:spcPct val="15000"/>
            </a:spcAft>
            <a:buChar char="•"/>
          </a:pPr>
          <a:r>
            <a:rPr lang="en-GB" sz="1200" kern="1200" dirty="0"/>
            <a:t>Tertiary care</a:t>
          </a:r>
        </a:p>
      </dsp:txBody>
      <dsp:txXfrm>
        <a:off x="1768239" y="629137"/>
        <a:ext cx="1547545" cy="1054080"/>
      </dsp:txXfrm>
    </dsp:sp>
    <dsp:sp modelId="{C7114BBB-66CE-4E11-9ED0-F88E60AA6E5E}">
      <dsp:nvSpPr>
        <dsp:cNvPr id="0" name=""/>
        <dsp:cNvSpPr/>
      </dsp:nvSpPr>
      <dsp:spPr>
        <a:xfrm>
          <a:off x="3532441" y="10118"/>
          <a:ext cx="1547545" cy="619018"/>
        </a:xfrm>
        <a:prstGeom prst="rect">
          <a:avLst/>
        </a:prstGeom>
        <a:solidFill>
          <a:schemeClr val="accent5">
            <a:hueOff val="-889185"/>
            <a:satOff val="-40769"/>
            <a:lumOff val="22844"/>
            <a:alphaOff val="0"/>
          </a:schemeClr>
        </a:solidFill>
        <a:ln w="25400" cap="flat" cmpd="sng" algn="ctr">
          <a:solidFill>
            <a:schemeClr val="accent5">
              <a:hueOff val="-889185"/>
              <a:satOff val="-40769"/>
              <a:lumOff val="2284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GB" sz="1200" kern="1200" dirty="0"/>
            <a:t>Effective preventative medication</a:t>
          </a:r>
        </a:p>
      </dsp:txBody>
      <dsp:txXfrm>
        <a:off x="3532441" y="10118"/>
        <a:ext cx="1547545" cy="619018"/>
      </dsp:txXfrm>
    </dsp:sp>
    <dsp:sp modelId="{A9957733-D78C-4A5A-83AC-1C0CAA18AFAF}">
      <dsp:nvSpPr>
        <dsp:cNvPr id="0" name=""/>
        <dsp:cNvSpPr/>
      </dsp:nvSpPr>
      <dsp:spPr>
        <a:xfrm>
          <a:off x="3532441" y="629137"/>
          <a:ext cx="1547545" cy="1054080"/>
        </a:xfrm>
        <a:prstGeom prst="rect">
          <a:avLst/>
        </a:prstGeom>
        <a:solidFill>
          <a:schemeClr val="accent5">
            <a:tint val="40000"/>
            <a:alpha val="90000"/>
            <a:hueOff val="-1307671"/>
            <a:satOff val="-1641"/>
            <a:lumOff val="3962"/>
            <a:alphaOff val="0"/>
          </a:schemeClr>
        </a:solidFill>
        <a:ln w="25400" cap="flat" cmpd="sng" algn="ctr">
          <a:solidFill>
            <a:schemeClr val="accent5">
              <a:tint val="40000"/>
              <a:alpha val="90000"/>
              <a:hueOff val="-1307671"/>
              <a:satOff val="-1641"/>
              <a:lumOff val="396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GB" sz="1200" kern="1200" dirty="0"/>
            <a:t>Self care</a:t>
          </a:r>
        </a:p>
        <a:p>
          <a:pPr marL="114300" lvl="1" indent="-114300" algn="l" defTabSz="533400">
            <a:lnSpc>
              <a:spcPct val="90000"/>
            </a:lnSpc>
            <a:spcBef>
              <a:spcPct val="0"/>
            </a:spcBef>
            <a:spcAft>
              <a:spcPct val="15000"/>
            </a:spcAft>
            <a:buChar char="•"/>
          </a:pPr>
          <a:r>
            <a:rPr lang="en-GB" sz="1200" kern="1200" dirty="0"/>
            <a:t>111/ primary care</a:t>
          </a:r>
        </a:p>
        <a:p>
          <a:pPr marL="114300" lvl="1" indent="-114300" algn="l" defTabSz="533400">
            <a:lnSpc>
              <a:spcPct val="90000"/>
            </a:lnSpc>
            <a:spcBef>
              <a:spcPct val="0"/>
            </a:spcBef>
            <a:spcAft>
              <a:spcPct val="15000"/>
            </a:spcAft>
            <a:buChar char="•"/>
          </a:pPr>
          <a:r>
            <a:rPr lang="en-GB" sz="1200" kern="1200" dirty="0"/>
            <a:t>Secondary care</a:t>
          </a:r>
        </a:p>
      </dsp:txBody>
      <dsp:txXfrm>
        <a:off x="3532441" y="629137"/>
        <a:ext cx="1547545" cy="1054080"/>
      </dsp:txXfrm>
    </dsp:sp>
    <dsp:sp modelId="{8E9F4356-DA6A-4275-A824-1CD1FDE2A1F0}">
      <dsp:nvSpPr>
        <dsp:cNvPr id="0" name=""/>
        <dsp:cNvSpPr/>
      </dsp:nvSpPr>
      <dsp:spPr>
        <a:xfrm>
          <a:off x="5296643" y="10118"/>
          <a:ext cx="1547545" cy="619018"/>
        </a:xfrm>
        <a:prstGeom prst="rect">
          <a:avLst/>
        </a:prstGeom>
        <a:solidFill>
          <a:schemeClr val="accent5">
            <a:hueOff val="-1333777"/>
            <a:satOff val="-61153"/>
            <a:lumOff val="34265"/>
            <a:alphaOff val="0"/>
          </a:schemeClr>
        </a:solidFill>
        <a:ln w="25400" cap="flat" cmpd="sng" algn="ctr">
          <a:solidFill>
            <a:schemeClr val="accent5">
              <a:hueOff val="-1333777"/>
              <a:satOff val="-61153"/>
              <a:lumOff val="3426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GB" sz="1200" kern="1200" dirty="0"/>
            <a:t>Management of exacerbations</a:t>
          </a:r>
        </a:p>
      </dsp:txBody>
      <dsp:txXfrm>
        <a:off x="5296643" y="10118"/>
        <a:ext cx="1547545" cy="619018"/>
      </dsp:txXfrm>
    </dsp:sp>
    <dsp:sp modelId="{08621336-0676-4487-A23F-9EF35FE99268}">
      <dsp:nvSpPr>
        <dsp:cNvPr id="0" name=""/>
        <dsp:cNvSpPr/>
      </dsp:nvSpPr>
      <dsp:spPr>
        <a:xfrm>
          <a:off x="5296643" y="629137"/>
          <a:ext cx="1547545" cy="1054080"/>
        </a:xfrm>
        <a:prstGeom prst="rect">
          <a:avLst/>
        </a:prstGeom>
        <a:solidFill>
          <a:schemeClr val="accent5">
            <a:tint val="40000"/>
            <a:alpha val="90000"/>
            <a:hueOff val="-1961506"/>
            <a:satOff val="-2461"/>
            <a:lumOff val="5944"/>
            <a:alphaOff val="0"/>
          </a:schemeClr>
        </a:solidFill>
        <a:ln w="25400" cap="flat" cmpd="sng" algn="ctr">
          <a:solidFill>
            <a:schemeClr val="accent5">
              <a:tint val="40000"/>
              <a:alpha val="90000"/>
              <a:hueOff val="-1961506"/>
              <a:satOff val="-2461"/>
              <a:lumOff val="594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GB" sz="1200" kern="1200" dirty="0"/>
            <a:t>Self care/ apps/ peak flow</a:t>
          </a:r>
        </a:p>
        <a:p>
          <a:pPr marL="114300" lvl="1" indent="-114300" algn="l" defTabSz="533400">
            <a:lnSpc>
              <a:spcPct val="90000"/>
            </a:lnSpc>
            <a:spcBef>
              <a:spcPct val="0"/>
            </a:spcBef>
            <a:spcAft>
              <a:spcPct val="15000"/>
            </a:spcAft>
            <a:buChar char="•"/>
          </a:pPr>
          <a:r>
            <a:rPr lang="en-GB" sz="1200" kern="1200" dirty="0"/>
            <a:t>111/primary care</a:t>
          </a:r>
        </a:p>
        <a:p>
          <a:pPr marL="114300" lvl="1" indent="-114300" algn="l" defTabSz="533400">
            <a:lnSpc>
              <a:spcPct val="90000"/>
            </a:lnSpc>
            <a:spcBef>
              <a:spcPct val="0"/>
            </a:spcBef>
            <a:spcAft>
              <a:spcPct val="15000"/>
            </a:spcAft>
            <a:buChar char="•"/>
          </a:pPr>
          <a:r>
            <a:rPr lang="en-GB" sz="1200" kern="1200" dirty="0"/>
            <a:t>Secondary care</a:t>
          </a:r>
        </a:p>
        <a:p>
          <a:pPr marL="114300" lvl="1" indent="-114300" algn="l" defTabSz="533400">
            <a:lnSpc>
              <a:spcPct val="90000"/>
            </a:lnSpc>
            <a:spcBef>
              <a:spcPct val="0"/>
            </a:spcBef>
            <a:spcAft>
              <a:spcPct val="15000"/>
            </a:spcAft>
            <a:buChar char="•"/>
          </a:pPr>
          <a:r>
            <a:rPr lang="en-GB" sz="1200" kern="1200" dirty="0"/>
            <a:t>PICU</a:t>
          </a:r>
        </a:p>
      </dsp:txBody>
      <dsp:txXfrm>
        <a:off x="5296643" y="629137"/>
        <a:ext cx="1547545" cy="1054080"/>
      </dsp:txXfrm>
    </dsp:sp>
    <dsp:sp modelId="{99692A8B-0DC1-4EE3-A4E7-58497E10C1A8}">
      <dsp:nvSpPr>
        <dsp:cNvPr id="0" name=""/>
        <dsp:cNvSpPr/>
      </dsp:nvSpPr>
      <dsp:spPr>
        <a:xfrm>
          <a:off x="7060845" y="10118"/>
          <a:ext cx="1547545" cy="619018"/>
        </a:xfrm>
        <a:prstGeom prst="rect">
          <a:avLst/>
        </a:prstGeom>
        <a:solidFill>
          <a:schemeClr val="accent5">
            <a:hueOff val="-1778370"/>
            <a:satOff val="-81538"/>
            <a:lumOff val="45687"/>
            <a:alphaOff val="0"/>
          </a:schemeClr>
        </a:solidFill>
        <a:ln w="25400" cap="flat" cmpd="sng" algn="ctr">
          <a:solidFill>
            <a:schemeClr val="accent5">
              <a:hueOff val="-1778370"/>
              <a:satOff val="-81538"/>
              <a:lumOff val="4568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GB" sz="1200" kern="1200" dirty="0"/>
            <a:t>Severe Asthma</a:t>
          </a:r>
        </a:p>
      </dsp:txBody>
      <dsp:txXfrm>
        <a:off x="7060845" y="10118"/>
        <a:ext cx="1547545" cy="619018"/>
      </dsp:txXfrm>
    </dsp:sp>
    <dsp:sp modelId="{1237ECD3-FDF6-45A2-A924-541C03A68292}">
      <dsp:nvSpPr>
        <dsp:cNvPr id="0" name=""/>
        <dsp:cNvSpPr/>
      </dsp:nvSpPr>
      <dsp:spPr>
        <a:xfrm>
          <a:off x="7060845" y="629137"/>
          <a:ext cx="1547545" cy="1054080"/>
        </a:xfrm>
        <a:prstGeom prst="rect">
          <a:avLst/>
        </a:prstGeom>
        <a:solidFill>
          <a:schemeClr val="accent5">
            <a:tint val="40000"/>
            <a:alpha val="90000"/>
            <a:hueOff val="-2615341"/>
            <a:satOff val="-3281"/>
            <a:lumOff val="7925"/>
            <a:alphaOff val="0"/>
          </a:schemeClr>
        </a:solidFill>
        <a:ln w="25400" cap="flat" cmpd="sng" algn="ctr">
          <a:solidFill>
            <a:schemeClr val="accent5">
              <a:tint val="40000"/>
              <a:alpha val="90000"/>
              <a:hueOff val="-2615341"/>
              <a:satOff val="-3281"/>
              <a:lumOff val="792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GB" sz="1200" kern="1200" dirty="0"/>
            <a:t>Service specification</a:t>
          </a:r>
        </a:p>
        <a:p>
          <a:pPr marL="114300" lvl="1" indent="-114300" algn="l" defTabSz="533400">
            <a:lnSpc>
              <a:spcPct val="90000"/>
            </a:lnSpc>
            <a:spcBef>
              <a:spcPct val="0"/>
            </a:spcBef>
            <a:spcAft>
              <a:spcPct val="15000"/>
            </a:spcAft>
            <a:buChar char="•"/>
          </a:pPr>
          <a:r>
            <a:rPr lang="en-GB" sz="1200" kern="1200" dirty="0"/>
            <a:t>New therapy</a:t>
          </a:r>
        </a:p>
        <a:p>
          <a:pPr marL="114300" lvl="1" indent="-114300" algn="l" defTabSz="533400">
            <a:lnSpc>
              <a:spcPct val="90000"/>
            </a:lnSpc>
            <a:spcBef>
              <a:spcPct val="0"/>
            </a:spcBef>
            <a:spcAft>
              <a:spcPct val="15000"/>
            </a:spcAft>
            <a:buChar char="•"/>
          </a:pPr>
          <a:r>
            <a:rPr lang="en-GB" sz="1200" kern="1200" dirty="0"/>
            <a:t>R&amp;D</a:t>
          </a:r>
          <a:endParaRPr lang="en-GB" sz="1200" kern="1200"/>
        </a:p>
      </dsp:txBody>
      <dsp:txXfrm>
        <a:off x="7060845" y="629137"/>
        <a:ext cx="1547545" cy="105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9BA2C-AE15-442F-A002-450B0A7F7D79}">
      <dsp:nvSpPr>
        <dsp:cNvPr id="0" name=""/>
        <dsp:cNvSpPr/>
      </dsp:nvSpPr>
      <dsp:spPr>
        <a:xfrm>
          <a:off x="3841" y="1929061"/>
          <a:ext cx="2236010" cy="89440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GB" sz="1500" kern="1200" dirty="0"/>
            <a:t>Demographics</a:t>
          </a:r>
        </a:p>
      </dsp:txBody>
      <dsp:txXfrm>
        <a:off x="451043" y="1929061"/>
        <a:ext cx="1341606" cy="894404"/>
      </dsp:txXfrm>
    </dsp:sp>
    <dsp:sp modelId="{48BCDD1B-EB76-49A6-BE74-D404DFCF56E9}">
      <dsp:nvSpPr>
        <dsp:cNvPr id="0" name=""/>
        <dsp:cNvSpPr/>
      </dsp:nvSpPr>
      <dsp:spPr>
        <a:xfrm>
          <a:off x="2016250" y="1929061"/>
          <a:ext cx="2236010" cy="89440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GB" sz="1500" kern="1200" dirty="0"/>
            <a:t>Conversation</a:t>
          </a:r>
        </a:p>
      </dsp:txBody>
      <dsp:txXfrm>
        <a:off x="2463452" y="1929061"/>
        <a:ext cx="1341606" cy="894404"/>
      </dsp:txXfrm>
    </dsp:sp>
    <dsp:sp modelId="{71B91972-7812-4C9D-B40B-6CD25D2F720C}">
      <dsp:nvSpPr>
        <dsp:cNvPr id="0" name=""/>
        <dsp:cNvSpPr/>
      </dsp:nvSpPr>
      <dsp:spPr>
        <a:xfrm>
          <a:off x="4028659" y="1929061"/>
          <a:ext cx="2236010" cy="89440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GB" sz="1500" kern="1200" dirty="0"/>
            <a:t>Overall risk assessment</a:t>
          </a:r>
        </a:p>
      </dsp:txBody>
      <dsp:txXfrm>
        <a:off x="4475861" y="1929061"/>
        <a:ext cx="1341606" cy="894404"/>
      </dsp:txXfrm>
    </dsp:sp>
    <dsp:sp modelId="{E6F2A0B5-37EC-458D-A427-0B83EEC7BE5E}">
      <dsp:nvSpPr>
        <dsp:cNvPr id="0" name=""/>
        <dsp:cNvSpPr/>
      </dsp:nvSpPr>
      <dsp:spPr>
        <a:xfrm>
          <a:off x="6041068" y="1929061"/>
          <a:ext cx="2236010" cy="89440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GB" sz="1500" kern="1200" dirty="0"/>
            <a:t>Advice and actions</a:t>
          </a:r>
        </a:p>
      </dsp:txBody>
      <dsp:txXfrm>
        <a:off x="6488270" y="1929061"/>
        <a:ext cx="1341606" cy="89440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6661" tIns="48331" rIns="96661" bIns="48331" rtlCol="0"/>
          <a:lstStyle>
            <a:lvl1pPr algn="l">
              <a:defRPr sz="1300"/>
            </a:lvl1pPr>
          </a:lstStyle>
          <a:p>
            <a:endParaRPr lang="en-GB" dirty="0"/>
          </a:p>
        </p:txBody>
      </p:sp>
      <p:sp>
        <p:nvSpPr>
          <p:cNvPr id="3" name="Date Placeholder 2"/>
          <p:cNvSpPr>
            <a:spLocks noGrp="1"/>
          </p:cNvSpPr>
          <p:nvPr>
            <p:ph type="dt" idx="1"/>
          </p:nvPr>
        </p:nvSpPr>
        <p:spPr>
          <a:xfrm>
            <a:off x="3856737" y="0"/>
            <a:ext cx="2950475" cy="497046"/>
          </a:xfrm>
          <a:prstGeom prst="rect">
            <a:avLst/>
          </a:prstGeom>
        </p:spPr>
        <p:txBody>
          <a:bodyPr vert="horz" lIns="96661" tIns="48331" rIns="96661" bIns="48331" rtlCol="0"/>
          <a:lstStyle>
            <a:lvl1pPr algn="r">
              <a:defRPr sz="1300"/>
            </a:lvl1pPr>
          </a:lstStyle>
          <a:p>
            <a:fld id="{32B44091-A4D1-4654-AD67-10CC05CE485F}" type="datetimeFigureOut">
              <a:rPr lang="en-GB" smtClean="0"/>
              <a:t>22/09/2020</a:t>
            </a:fld>
            <a:endParaRPr lang="en-GB" dirty="0"/>
          </a:p>
        </p:txBody>
      </p:sp>
      <p:sp>
        <p:nvSpPr>
          <p:cNvPr id="4" name="Slide Image Placeholder 3"/>
          <p:cNvSpPr>
            <a:spLocks noGrp="1" noRot="1" noChangeAspect="1"/>
          </p:cNvSpPr>
          <p:nvPr>
            <p:ph type="sldImg" idx="2"/>
          </p:nvPr>
        </p:nvSpPr>
        <p:spPr>
          <a:xfrm>
            <a:off x="919163" y="746125"/>
            <a:ext cx="4970462" cy="3727450"/>
          </a:xfrm>
          <a:prstGeom prst="rect">
            <a:avLst/>
          </a:prstGeom>
          <a:noFill/>
          <a:ln w="12700">
            <a:solidFill>
              <a:prstClr val="black"/>
            </a:solidFill>
          </a:ln>
        </p:spPr>
        <p:txBody>
          <a:bodyPr vert="horz" lIns="96661" tIns="48331" rIns="96661" bIns="48331" rtlCol="0" anchor="ctr"/>
          <a:lstStyle/>
          <a:p>
            <a:endParaRPr lang="en-GB" dirty="0"/>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7046"/>
          </a:xfrm>
          <a:prstGeom prst="rect">
            <a:avLst/>
          </a:prstGeom>
        </p:spPr>
        <p:txBody>
          <a:bodyPr vert="horz" lIns="96661" tIns="48331" rIns="96661" bIns="48331" rtlCol="0" anchor="b"/>
          <a:lstStyle>
            <a:lvl1pPr algn="l">
              <a:defRPr sz="1300"/>
            </a:lvl1pPr>
          </a:lstStyle>
          <a:p>
            <a:endParaRPr lang="en-GB" dirty="0"/>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6661" tIns="48331" rIns="96661" bIns="48331" rtlCol="0" anchor="b"/>
          <a:lstStyle>
            <a:lvl1pPr algn="r">
              <a:defRPr sz="1300"/>
            </a:lvl1pPr>
          </a:lstStyle>
          <a:p>
            <a:fld id="{5EF00A87-77B9-4372-8F89-E17ACE83D287}" type="slidenum">
              <a:rPr lang="en-GB" smtClean="0"/>
              <a:t>‹#›</a:t>
            </a:fld>
            <a:endParaRPr lang="en-GB" dirty="0"/>
          </a:p>
        </p:txBody>
      </p:sp>
    </p:spTree>
    <p:extLst>
      <p:ext uri="{BB962C8B-B14F-4D97-AF65-F5344CB8AC3E}">
        <p14:creationId xmlns:p14="http://schemas.microsoft.com/office/powerpoint/2010/main" val="44108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2EDD75-D2D4-4A2B-A0C7-F48C0ACC0E3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30246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666D6A-A3B1-40CB-8570-B184AE22F9D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2940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2EDD75-D2D4-4A2B-A0C7-F48C0ACC0E3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84288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2EDD75-D2D4-4A2B-A0C7-F48C0ACC0E3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18482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a:t>
            </a:r>
            <a:r>
              <a:rPr lang="en-GB" dirty="0" err="1"/>
              <a:t>covid</a:t>
            </a:r>
            <a:r>
              <a:rPr lang="en-GB" dirty="0"/>
              <a:t>:</a:t>
            </a:r>
            <a:r>
              <a:rPr lang="en-GB" baseline="0" dirty="0"/>
              <a:t> we were expanding our clinics to the evening and seeing a considerable amount of children. We reviewed the entire asthma, eczema and constipation caseloads in 2 days and RAG rated these before redeployment. Asthma remained on a skeletal service where we continued to support our most vulnerable families. </a:t>
            </a:r>
          </a:p>
          <a:p>
            <a:endParaRPr lang="en-GB" baseline="0" dirty="0"/>
          </a:p>
          <a:p>
            <a:r>
              <a:rPr lang="en-GB" baseline="0" dirty="0"/>
              <a:t>Post-</a:t>
            </a:r>
            <a:r>
              <a:rPr lang="en-GB" baseline="0" dirty="0" err="1"/>
              <a:t>covid</a:t>
            </a:r>
            <a:r>
              <a:rPr lang="en-GB" baseline="0" dirty="0"/>
              <a:t>: starting to get back to a normal clinic pattern but we are seeing less patients than previously. This is a new way of doing clinical work for the nurses, CYP and parents</a:t>
            </a:r>
            <a:endParaRPr lang="en-GB" dirty="0"/>
          </a:p>
          <a:p>
            <a:endParaRPr lang="en-GB" dirty="0"/>
          </a:p>
          <a:p>
            <a:r>
              <a:rPr lang="en-GB" dirty="0"/>
              <a:t>Parental anxiety</a:t>
            </a:r>
          </a:p>
          <a:p>
            <a:endParaRPr lang="en-GB" dirty="0"/>
          </a:p>
          <a:p>
            <a:r>
              <a:rPr lang="en-GB" dirty="0"/>
              <a:t>1. Focus on</a:t>
            </a:r>
            <a:r>
              <a:rPr lang="en-GB" baseline="0" dirty="0"/>
              <a:t> asthma preventer ALWAYS, not just around the pandemic. Regular preventer medication regime= good control. Interesting look into parental perception of asthma and that attention needs to be brought to other asthma triggers </a:t>
            </a:r>
            <a:endParaRPr lang="en-GB" dirty="0"/>
          </a:p>
          <a:p>
            <a:r>
              <a:rPr lang="en-GB" dirty="0"/>
              <a:t>2.</a:t>
            </a:r>
            <a:r>
              <a:rPr lang="en-GB" baseline="0" dirty="0"/>
              <a:t> Prescribing in primary care- lots of issues with other brands/strengths being used. Parents &amp; GPs not aware that brands are NOT interchangeable</a:t>
            </a:r>
          </a:p>
          <a:p>
            <a:r>
              <a:rPr lang="en-GB" baseline="0" dirty="0"/>
              <a:t>3. During Covid-19 known reduction in ED attendances &amp; GP reviews or GP closed. Importance of opportunistic assessments, e.g. children identified through the CYPHP </a:t>
            </a:r>
            <a:r>
              <a:rPr lang="en-GB" baseline="0" dirty="0" err="1"/>
              <a:t>healthcheck</a:t>
            </a:r>
            <a:r>
              <a:rPr lang="en-GB" baseline="0" dirty="0"/>
              <a:t> with off target asthma scores – we inform secondary/tertiary asthma services if children under their care complete the </a:t>
            </a:r>
            <a:r>
              <a:rPr lang="en-GB" baseline="0" dirty="0" err="1"/>
              <a:t>healthcheck</a:t>
            </a:r>
            <a:r>
              <a:rPr lang="en-GB" baseline="0" dirty="0"/>
              <a:t>. </a:t>
            </a:r>
            <a:r>
              <a:rPr lang="en-GB" baseline="0" dirty="0" err="1"/>
              <a:t>E.g</a:t>
            </a:r>
            <a:r>
              <a:rPr lang="en-GB" baseline="0" dirty="0"/>
              <a:t> one patient identified through the </a:t>
            </a:r>
            <a:r>
              <a:rPr lang="en-GB" baseline="0" dirty="0" err="1"/>
              <a:t>healthcheck</a:t>
            </a:r>
            <a:r>
              <a:rPr lang="en-GB" baseline="0" dirty="0"/>
              <a:t> with low ACT, respiratory team informed and hospital appointment brought forward. </a:t>
            </a:r>
          </a:p>
          <a:p>
            <a:endParaRPr lang="en-GB" baseline="0" dirty="0"/>
          </a:p>
          <a:p>
            <a:r>
              <a:rPr lang="en-GB" baseline="0" dirty="0"/>
              <a:t>Collaboration</a:t>
            </a:r>
          </a:p>
          <a:p>
            <a:endParaRPr lang="en-GB" baseline="0" dirty="0"/>
          </a:p>
          <a:p>
            <a:r>
              <a:rPr lang="en-GB" dirty="0"/>
              <a:t>CCN/CH@H</a:t>
            </a:r>
            <a:r>
              <a:rPr lang="en-GB" baseline="0" dirty="0"/>
              <a:t> educated on asthma and trained to deliver </a:t>
            </a:r>
            <a:r>
              <a:rPr lang="en-GB" baseline="0" dirty="0" err="1"/>
              <a:t>Omalizumab</a:t>
            </a:r>
            <a:r>
              <a:rPr lang="en-GB" baseline="0" dirty="0"/>
              <a:t> at home. CYPHP Asthma CNS helped to develop pathway and train staff to complete asthma reviews. </a:t>
            </a:r>
          </a:p>
          <a:p>
            <a:r>
              <a:rPr lang="en-GB" baseline="0" dirty="0"/>
              <a:t>This relationship has continued and CYPHP asthma CNS continues to go on home visits with CH@H to review asthma patients post discharge from hospital. </a:t>
            </a:r>
          </a:p>
          <a:p>
            <a:endParaRPr lang="en-GB" baseline="0" dirty="0"/>
          </a:p>
          <a:p>
            <a:r>
              <a:rPr lang="en-GB" baseline="0" dirty="0"/>
              <a:t>Challenges:</a:t>
            </a:r>
          </a:p>
          <a:p>
            <a:endParaRPr lang="en-GB" baseline="0" dirty="0"/>
          </a:p>
          <a:p>
            <a:r>
              <a:rPr lang="en-GB" baseline="0" dirty="0"/>
              <a:t>Not having school as an objective insight into the children</a:t>
            </a:r>
          </a:p>
          <a:p>
            <a:r>
              <a:rPr lang="en-GB" baseline="0" dirty="0"/>
              <a:t>Safeguarding- very difficult to do virtually</a:t>
            </a:r>
          </a:p>
          <a:p>
            <a:r>
              <a:rPr lang="en-GB" baseline="0" dirty="0"/>
              <a:t>Home environment tells you so much- triggers, family life, safeguarding</a:t>
            </a:r>
          </a:p>
          <a:p>
            <a:endParaRPr lang="en-GB" baseline="0" dirty="0"/>
          </a:p>
          <a:p>
            <a:r>
              <a:rPr lang="en-GB" baseline="0" dirty="0"/>
              <a:t>Virtual appointments:</a:t>
            </a:r>
          </a:p>
          <a:p>
            <a:r>
              <a:rPr lang="en-GB" baseline="0" dirty="0"/>
              <a:t>Building a relationship is harder </a:t>
            </a:r>
          </a:p>
          <a:p>
            <a:r>
              <a:rPr lang="en-GB" baseline="0" dirty="0"/>
              <a:t>Technical issues and also some families not having access to the IT equipment</a:t>
            </a:r>
          </a:p>
          <a:p>
            <a:r>
              <a:rPr lang="en-GB" baseline="0" dirty="0"/>
              <a:t>More time consuming so less patients can be seen now </a:t>
            </a:r>
            <a:endParaRPr lang="en-GB" dirty="0"/>
          </a:p>
        </p:txBody>
      </p:sp>
      <p:sp>
        <p:nvSpPr>
          <p:cNvPr id="4" name="Slide Number Placeholder 3"/>
          <p:cNvSpPr>
            <a:spLocks noGrp="1"/>
          </p:cNvSpPr>
          <p:nvPr>
            <p:ph type="sldNum" sz="quarter" idx="10"/>
          </p:nvPr>
        </p:nvSpPr>
        <p:spPr/>
        <p:txBody>
          <a:bodyPr/>
          <a:lstStyle/>
          <a:p>
            <a:fld id="{7A142FE9-0CB1-4C28-82B8-36E01471BD5B}" type="slidenum">
              <a:rPr lang="en-GB" smtClean="0"/>
              <a:t>76</a:t>
            </a:fld>
            <a:endParaRPr lang="en-GB"/>
          </a:p>
        </p:txBody>
      </p:sp>
    </p:spTree>
    <p:extLst>
      <p:ext uri="{BB962C8B-B14F-4D97-AF65-F5344CB8AC3E}">
        <p14:creationId xmlns:p14="http://schemas.microsoft.com/office/powerpoint/2010/main" val="703404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666D6A-A3B1-40CB-8570-B184AE22F9D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1126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1366D9-B393-674A-A4D8-BC43040D0D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8338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666D6A-A3B1-40CB-8570-B184AE22F9D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1409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666D6A-A3B1-40CB-8570-B184AE22F9D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7665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666D6A-A3B1-40CB-8570-B184AE22F9D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14949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6.xml"/><Relationship Id="rId4" Type="http://schemas.openxmlformats.org/officeDocument/2006/relationships/image" Target="../media/image17.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20.gif"/><Relationship Id="rId4" Type="http://schemas.openxmlformats.org/officeDocument/2006/relationships/oleObject" Target="../embeddings/oleObject2.bin"/></Relationships>
</file>

<file path=ppt/slideLayouts/_rels/slideLayout78.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8.emf"/><Relationship Id="rId4" Type="http://schemas.openxmlformats.org/officeDocument/2006/relationships/oleObject" Target="../embeddings/oleObject3.bin"/></Relationships>
</file>

<file path=ppt/slideLayouts/_rels/slideLayout7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8.emf"/><Relationship Id="rId4" Type="http://schemas.openxmlformats.org/officeDocument/2006/relationships/oleObject" Target="../embeddings/oleObject4.bin"/></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8.emf"/><Relationship Id="rId4" Type="http://schemas.openxmlformats.org/officeDocument/2006/relationships/oleObject" Target="../embeddings/oleObject5.bin"/></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8.emf"/><Relationship Id="rId4" Type="http://schemas.openxmlformats.org/officeDocument/2006/relationships/oleObject" Target="../embeddings/oleObject6.bin"/></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18.emf"/><Relationship Id="rId4" Type="http://schemas.openxmlformats.org/officeDocument/2006/relationships/oleObject" Target="../embeddings/oleObject7.bin"/></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18.emf"/><Relationship Id="rId4" Type="http://schemas.openxmlformats.org/officeDocument/2006/relationships/oleObject" Target="../embeddings/oleObject8.bin"/></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Master" Target="../slideMasters/slideMaster7.xml"/><Relationship Id="rId4" Type="http://schemas.openxmlformats.org/officeDocument/2006/relationships/image" Target="../media/image23.emf"/></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24.jp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25.jp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jp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27.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2.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9.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0.pn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251520" y="1780721"/>
            <a:ext cx="8241688" cy="1647510"/>
          </a:xfrm>
          <a:prstGeom prst="rect">
            <a:avLst/>
          </a:prstGeom>
          <a:noFill/>
        </p:spPr>
        <p:txBody>
          <a:bodyPr lIns="0" tIns="0" rIns="0" bIns="0">
            <a:normAutofit/>
          </a:bodyPr>
          <a:lstStyle>
            <a:lvl1pPr algn="l">
              <a:defRPr sz="3600" baseline="0">
                <a:solidFill>
                  <a:srgbClr val="0072C6"/>
                </a:solidFill>
              </a:defRPr>
            </a:lvl1pPr>
          </a:lstStyle>
          <a:p>
            <a:r>
              <a:rPr lang="en-GB" dirty="0"/>
              <a:t>Document Title</a:t>
            </a:r>
          </a:p>
        </p:txBody>
      </p:sp>
      <p:sp>
        <p:nvSpPr>
          <p:cNvPr id="8" name="Text Placeholder 7"/>
          <p:cNvSpPr>
            <a:spLocks noGrp="1"/>
          </p:cNvSpPr>
          <p:nvPr>
            <p:ph type="body" sz="quarter" idx="10" hasCustomPrompt="1"/>
          </p:nvPr>
        </p:nvSpPr>
        <p:spPr>
          <a:xfrm>
            <a:off x="264047" y="3500239"/>
            <a:ext cx="7344815" cy="936873"/>
          </a:xfrm>
        </p:spPr>
        <p:txBody>
          <a:bodyPr>
            <a:normAutofit/>
          </a:bodyPr>
          <a:lstStyle>
            <a:lvl1pPr algn="l">
              <a:defRPr sz="2400" baseline="0">
                <a:solidFill>
                  <a:srgbClr val="0072C6"/>
                </a:solidFill>
                <a:latin typeface="+mn-lt"/>
              </a:defRPr>
            </a:lvl1pPr>
          </a:lstStyle>
          <a:p>
            <a:pPr lvl="0"/>
            <a:r>
              <a:rPr lang="en-GB" dirty="0"/>
              <a:t>Subtitle </a:t>
            </a:r>
          </a:p>
        </p:txBody>
      </p:sp>
      <p:sp>
        <p:nvSpPr>
          <p:cNvPr id="4" name="Slide Number Placeholder 3"/>
          <p:cNvSpPr>
            <a:spLocks noGrp="1"/>
          </p:cNvSpPr>
          <p:nvPr>
            <p:ph type="sldNum" sz="quarter" idx="11"/>
          </p:nvPr>
        </p:nvSpPr>
        <p:spPr/>
        <p:txBody>
          <a:bodyPr/>
          <a:lstStyle/>
          <a:p>
            <a:fld id="{8FC524A1-7B6A-464D-B8BC-8FE2E057339E}" type="slidenum">
              <a:rPr lang="en-GB" smtClean="0"/>
              <a:pPr/>
              <a:t>‹#›</a:t>
            </a:fld>
            <a:endParaRPr lang="en-GB" dirty="0"/>
          </a:p>
        </p:txBody>
      </p:sp>
      <p:sp>
        <p:nvSpPr>
          <p:cNvPr id="13" name="TextBox 12"/>
          <p:cNvSpPr txBox="1"/>
          <p:nvPr userDrawn="1"/>
        </p:nvSpPr>
        <p:spPr>
          <a:xfrm>
            <a:off x="146736" y="5085186"/>
            <a:ext cx="8313696" cy="307777"/>
          </a:xfrm>
          <a:prstGeom prst="rect">
            <a:avLst/>
          </a:prstGeom>
          <a:noFill/>
        </p:spPr>
        <p:txBody>
          <a:bodyPr wrap="square" lIns="72000" rtlCol="0">
            <a:spAutoFit/>
          </a:bodyPr>
          <a:lstStyle/>
          <a:p>
            <a:r>
              <a:rPr lang="en-US" sz="1400" i="0" dirty="0">
                <a:solidFill>
                  <a:schemeClr val="accent5">
                    <a:lumMod val="60000"/>
                    <a:lumOff val="40000"/>
                  </a:schemeClr>
                </a:solidFill>
              </a:rPr>
              <a:t>Supported by and</a:t>
            </a:r>
            <a:r>
              <a:rPr lang="en-US" sz="1400" i="0" baseline="0" dirty="0">
                <a:solidFill>
                  <a:schemeClr val="accent5">
                    <a:lumMod val="60000"/>
                    <a:lumOff val="40000"/>
                  </a:schemeClr>
                </a:solidFill>
              </a:rPr>
              <a:t> delivering for:</a:t>
            </a:r>
            <a:endParaRPr lang="en-US" sz="1400" i="0" dirty="0">
              <a:solidFill>
                <a:schemeClr val="accent5">
                  <a:lumMod val="60000"/>
                  <a:lumOff val="40000"/>
                </a:schemeClr>
              </a:solidFill>
            </a:endParaRPr>
          </a:p>
        </p:txBody>
      </p:sp>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r="26148"/>
          <a:stretch/>
        </p:blipFill>
        <p:spPr>
          <a:xfrm>
            <a:off x="35497" y="-243408"/>
            <a:ext cx="5688632" cy="1745667"/>
          </a:xfrm>
          <a:prstGeom prst="rect">
            <a:avLst/>
          </a:prstGeom>
        </p:spPr>
      </p:pic>
      <p:sp>
        <p:nvSpPr>
          <p:cNvPr id="16" name="Rectangle 15"/>
          <p:cNvSpPr/>
          <p:nvPr userDrawn="1"/>
        </p:nvSpPr>
        <p:spPr>
          <a:xfrm>
            <a:off x="0" y="6381331"/>
            <a:ext cx="9144000" cy="47667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2" name="TextBox 21"/>
          <p:cNvSpPr txBox="1"/>
          <p:nvPr userDrawn="1"/>
        </p:nvSpPr>
        <p:spPr>
          <a:xfrm>
            <a:off x="107505" y="6486757"/>
            <a:ext cx="8956724" cy="307777"/>
          </a:xfrm>
          <a:prstGeom prst="rect">
            <a:avLst/>
          </a:prstGeom>
          <a:noFill/>
        </p:spPr>
        <p:txBody>
          <a:bodyPr wrap="square" rtlCol="0">
            <a:spAutoFit/>
          </a:bodyPr>
          <a:lstStyle/>
          <a:p>
            <a:r>
              <a:rPr lang="en-US" sz="1400" b="1" dirty="0">
                <a:solidFill>
                  <a:schemeClr val="bg1"/>
                </a:solidFill>
              </a:rPr>
              <a:t>London’s NHS organisations </a:t>
            </a:r>
            <a:r>
              <a:rPr lang="en-US" sz="1400" b="1" baseline="0" dirty="0">
                <a:solidFill>
                  <a:schemeClr val="bg1"/>
                </a:solidFill>
              </a:rPr>
              <a:t>include all of London’s CCGs, </a:t>
            </a:r>
            <a:r>
              <a:rPr lang="en-US" sz="1400" b="1" baseline="0">
                <a:solidFill>
                  <a:schemeClr val="bg1"/>
                </a:solidFill>
              </a:rPr>
              <a:t>NHS England and Health </a:t>
            </a:r>
            <a:r>
              <a:rPr lang="en-US" sz="1400" b="1" baseline="0" dirty="0">
                <a:solidFill>
                  <a:schemeClr val="bg1"/>
                </a:solidFill>
              </a:rPr>
              <a:t>Education England </a:t>
            </a:r>
            <a:endParaRPr lang="en-US" sz="1400" b="1" dirty="0">
              <a:solidFill>
                <a:schemeClr val="bg1"/>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1" y="5497490"/>
            <a:ext cx="992842" cy="762279"/>
          </a:xfrm>
          <a:prstGeom prst="rect">
            <a:avLst/>
          </a:prstGeom>
        </p:spPr>
      </p:pic>
      <p:pic>
        <p:nvPicPr>
          <p:cNvPr id="10" name="Picture 9"/>
          <p:cNvPicPr>
            <a:picLocks noChangeAspect="1"/>
          </p:cNvPicPr>
          <p:nvPr userDrawn="1"/>
        </p:nvPicPr>
        <p:blipFill rotWithShape="1">
          <a:blip r:embed="rId4">
            <a:extLst>
              <a:ext uri="{28A0092B-C50C-407E-A947-70E740481C1C}">
                <a14:useLocalDpi xmlns:a14="http://schemas.microsoft.com/office/drawing/2010/main" val="0"/>
              </a:ext>
            </a:extLst>
          </a:blip>
          <a:srcRect l="25238" t="39907" r="24588" b="34095"/>
          <a:stretch/>
        </p:blipFill>
        <p:spPr>
          <a:xfrm>
            <a:off x="6912259" y="5497489"/>
            <a:ext cx="1880612" cy="658233"/>
          </a:xfrm>
          <a:prstGeom prst="rect">
            <a:avLst/>
          </a:prstGeom>
        </p:spPr>
      </p:pic>
      <p:pic>
        <p:nvPicPr>
          <p:cNvPr id="15" name="Picture 14"/>
          <p:cNvPicPr>
            <a:picLocks noChangeAspect="1"/>
          </p:cNvPicPr>
          <p:nvPr userDrawn="1"/>
        </p:nvPicPr>
        <p:blipFill rotWithShape="1">
          <a:blip r:embed="rId5">
            <a:extLst>
              <a:ext uri="{28A0092B-C50C-407E-A947-70E740481C1C}">
                <a14:useLocalDpi xmlns:a14="http://schemas.microsoft.com/office/drawing/2010/main" val="0"/>
              </a:ext>
            </a:extLst>
          </a:blip>
          <a:srcRect t="24871" b="16201"/>
          <a:stretch/>
        </p:blipFill>
        <p:spPr>
          <a:xfrm>
            <a:off x="2627785" y="5596128"/>
            <a:ext cx="756084" cy="424282"/>
          </a:xfrm>
          <a:prstGeom prst="rect">
            <a:avLst/>
          </a:prstGeom>
        </p:spPr>
      </p:pic>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767292" y="5532965"/>
            <a:ext cx="1152128" cy="622756"/>
          </a:xfrm>
          <a:prstGeom prst="rect">
            <a:avLst/>
          </a:prstGeom>
        </p:spPr>
      </p:pic>
      <p:pic>
        <p:nvPicPr>
          <p:cNvPr id="18" name="Picture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164288" y="404664"/>
            <a:ext cx="1656185" cy="504056"/>
          </a:xfrm>
          <a:prstGeom prst="rect">
            <a:avLst/>
          </a:prstGeom>
        </p:spPr>
      </p:pic>
    </p:spTree>
    <p:extLst>
      <p:ext uri="{BB962C8B-B14F-4D97-AF65-F5344CB8AC3E}">
        <p14:creationId xmlns:p14="http://schemas.microsoft.com/office/powerpoint/2010/main" val="1798130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6" y="188915"/>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6"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9"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6"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52000" y="190802"/>
            <a:ext cx="8642350" cy="503783"/>
          </a:xfrm>
          <a:prstGeom prst="rect">
            <a:avLst/>
          </a:prstGeom>
          <a:solidFill>
            <a:srgbClr val="0091C9"/>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405792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5"/>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6"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6"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51520" y="190802"/>
            <a:ext cx="8642350" cy="503783"/>
          </a:xfrm>
          <a:prstGeom prst="rect">
            <a:avLst/>
          </a:prstGeom>
          <a:solidFill>
            <a:srgbClr val="0091C9"/>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24584407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1" name="Text Placeholder 10"/>
          <p:cNvSpPr>
            <a:spLocks noGrp="1"/>
          </p:cNvSpPr>
          <p:nvPr>
            <p:ph type="body" sz="quarter" idx="10" hasCustomPrompt="1"/>
          </p:nvPr>
        </p:nvSpPr>
        <p:spPr>
          <a:xfrm>
            <a:off x="250826"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32917" y="188912"/>
            <a:ext cx="1674788"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02</a:t>
            </a:r>
            <a:endParaRPr lang="en-GB" sz="8800" dirty="0">
              <a:solidFill>
                <a:schemeClr val="bg1"/>
              </a:solidFill>
            </a:endParaRPr>
          </a:p>
        </p:txBody>
      </p:sp>
      <p:sp>
        <p:nvSpPr>
          <p:cNvPr id="7" name="TextBox 6"/>
          <p:cNvSpPr txBox="1"/>
          <p:nvPr userDrawn="1"/>
        </p:nvSpPr>
        <p:spPr>
          <a:xfrm>
            <a:off x="232917" y="6165304"/>
            <a:ext cx="8587556" cy="369332"/>
          </a:xfrm>
          <a:prstGeom prst="rect">
            <a:avLst/>
          </a:prstGeom>
          <a:noFill/>
        </p:spPr>
        <p:txBody>
          <a:bodyPr wrap="square" rtlCol="0">
            <a:spAutoFit/>
          </a:bodyPr>
          <a:lstStyle/>
          <a:p>
            <a:r>
              <a:rPr lang="en-GB" sz="1800" i="1" dirty="0">
                <a:solidFill>
                  <a:schemeClr val="bg1"/>
                </a:solidFill>
              </a:rPr>
              <a:t>Transforming</a:t>
            </a:r>
            <a:r>
              <a:rPr lang="en-GB" sz="1800" i="1" baseline="0" dirty="0">
                <a:solidFill>
                  <a:schemeClr val="bg1"/>
                </a:solidFill>
              </a:rPr>
              <a:t> London’s health and care together</a:t>
            </a:r>
            <a:endParaRPr lang="en-GB" sz="1800" i="1" dirty="0">
              <a:solidFill>
                <a:schemeClr val="bg1"/>
              </a:solidFill>
            </a:endParaRPr>
          </a:p>
        </p:txBody>
      </p:sp>
      <p:cxnSp>
        <p:nvCxnSpPr>
          <p:cNvPr id="8" name="Straight Connector 7"/>
          <p:cNvCxnSpPr/>
          <p:nvPr userDrawn="1"/>
        </p:nvCxnSpPr>
        <p:spPr>
          <a:xfrm>
            <a:off x="232917"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27495231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5"/>
            <a:ext cx="8642350" cy="503783"/>
          </a:xfrm>
          <a:prstGeom prst="rect">
            <a:avLst/>
          </a:prstGeom>
          <a:solidFill>
            <a:srgbClr val="E32486"/>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6" y="692697"/>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6" y="1341440"/>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624665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5"/>
            <a:ext cx="8642350" cy="503783"/>
          </a:xfrm>
          <a:prstGeom prst="rect">
            <a:avLst/>
          </a:prstGeom>
          <a:solidFill>
            <a:srgbClr val="E32486"/>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6"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6" y="1342802"/>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85843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6" y="188915"/>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6"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9"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6"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52000" y="190802"/>
            <a:ext cx="8642350" cy="503783"/>
          </a:xfrm>
          <a:prstGeom prst="rect">
            <a:avLst/>
          </a:prstGeom>
          <a:solidFill>
            <a:srgbClr val="E3248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31160491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5"/>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6"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6"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51520" y="190802"/>
            <a:ext cx="8642350" cy="503783"/>
          </a:xfrm>
          <a:prstGeom prst="rect">
            <a:avLst/>
          </a:prstGeom>
          <a:solidFill>
            <a:srgbClr val="E3248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4876528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1" name="Text Placeholder 10"/>
          <p:cNvSpPr>
            <a:spLocks noGrp="1"/>
          </p:cNvSpPr>
          <p:nvPr>
            <p:ph type="body" sz="quarter" idx="10" hasCustomPrompt="1"/>
          </p:nvPr>
        </p:nvSpPr>
        <p:spPr>
          <a:xfrm>
            <a:off x="250826"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32917" y="188912"/>
            <a:ext cx="1674788"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03</a:t>
            </a:r>
            <a:endParaRPr lang="en-GB" sz="8800" dirty="0">
              <a:solidFill>
                <a:schemeClr val="bg1"/>
              </a:solidFill>
            </a:endParaRPr>
          </a:p>
        </p:txBody>
      </p:sp>
      <p:sp>
        <p:nvSpPr>
          <p:cNvPr id="7" name="TextBox 6"/>
          <p:cNvSpPr txBox="1"/>
          <p:nvPr userDrawn="1"/>
        </p:nvSpPr>
        <p:spPr>
          <a:xfrm>
            <a:off x="232917" y="6165304"/>
            <a:ext cx="8587556" cy="369332"/>
          </a:xfrm>
          <a:prstGeom prst="rect">
            <a:avLst/>
          </a:prstGeom>
          <a:noFill/>
        </p:spPr>
        <p:txBody>
          <a:bodyPr wrap="square" rtlCol="0">
            <a:spAutoFit/>
          </a:bodyPr>
          <a:lstStyle/>
          <a:p>
            <a:r>
              <a:rPr lang="en-GB" sz="1800" i="1" dirty="0">
                <a:solidFill>
                  <a:schemeClr val="bg1"/>
                </a:solidFill>
              </a:rPr>
              <a:t>Transforming</a:t>
            </a:r>
            <a:r>
              <a:rPr lang="en-GB" sz="1800" i="1" baseline="0" dirty="0">
                <a:solidFill>
                  <a:schemeClr val="bg1"/>
                </a:solidFill>
              </a:rPr>
              <a:t> London’s health and care together</a:t>
            </a:r>
            <a:endParaRPr lang="en-GB" sz="1800" i="1" dirty="0">
              <a:solidFill>
                <a:schemeClr val="bg1"/>
              </a:solidFill>
            </a:endParaRPr>
          </a:p>
        </p:txBody>
      </p:sp>
      <p:cxnSp>
        <p:nvCxnSpPr>
          <p:cNvPr id="8" name="Straight Connector 7"/>
          <p:cNvCxnSpPr/>
          <p:nvPr userDrawn="1"/>
        </p:nvCxnSpPr>
        <p:spPr>
          <a:xfrm>
            <a:off x="232917"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5934132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5"/>
            <a:ext cx="8642350" cy="503783"/>
          </a:xfrm>
          <a:prstGeom prst="rect">
            <a:avLst/>
          </a:prstGeom>
          <a:solidFill>
            <a:srgbClr val="A25BA0"/>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6" y="692697"/>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6" y="1341440"/>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533975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5"/>
            <a:ext cx="8642350" cy="503783"/>
          </a:xfrm>
          <a:prstGeom prst="rect">
            <a:avLst/>
          </a:prstGeom>
          <a:solidFill>
            <a:srgbClr val="A25BA0"/>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6"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6" y="1342802"/>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08786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losing_Slide">
    <p:spTree>
      <p:nvGrpSpPr>
        <p:cNvPr id="1" name=""/>
        <p:cNvGrpSpPr/>
        <p:nvPr/>
      </p:nvGrpSpPr>
      <p:grpSpPr>
        <a:xfrm>
          <a:off x="0" y="0"/>
          <a:ext cx="0" cy="0"/>
          <a:chOff x="0" y="0"/>
          <a:chExt cx="0" cy="0"/>
        </a:xfrm>
      </p:grpSpPr>
      <p:sp>
        <p:nvSpPr>
          <p:cNvPr id="6" name="Title 5"/>
          <p:cNvSpPr>
            <a:spLocks noGrp="1"/>
          </p:cNvSpPr>
          <p:nvPr>
            <p:ph type="title"/>
          </p:nvPr>
        </p:nvSpPr>
        <p:spPr>
          <a:xfrm>
            <a:off x="251520" y="1772816"/>
            <a:ext cx="8241688" cy="1647510"/>
          </a:xfrm>
          <a:prstGeom prst="rect">
            <a:avLst/>
          </a:prstGeom>
          <a:noFill/>
        </p:spPr>
        <p:txBody>
          <a:bodyPr lIns="0" tIns="0" rIns="0" bIns="0">
            <a:normAutofit/>
          </a:bodyPr>
          <a:lstStyle>
            <a:lvl1pPr algn="l">
              <a:defRPr sz="3600" baseline="0">
                <a:solidFill>
                  <a:srgbClr val="0091C9"/>
                </a:solidFill>
              </a:defRPr>
            </a:lvl1pPr>
          </a:lstStyle>
          <a:p>
            <a:r>
              <a:rPr lang="en-US"/>
              <a:t>Click to edit Master title style</a:t>
            </a:r>
            <a:endParaRPr lang="en-GB" dirty="0"/>
          </a:p>
        </p:txBody>
      </p:sp>
      <p:sp>
        <p:nvSpPr>
          <p:cNvPr id="4" name="Slide Number Placeholder 3"/>
          <p:cNvSpPr>
            <a:spLocks noGrp="1"/>
          </p:cNvSpPr>
          <p:nvPr>
            <p:ph type="sldNum" sz="quarter" idx="11"/>
          </p:nvPr>
        </p:nvSpPr>
        <p:spPr/>
        <p:txBody>
          <a:bodyPr/>
          <a:lstStyle/>
          <a:p>
            <a:fld id="{8FC524A1-7B6A-464D-B8BC-8FE2E057339E}" type="slidenum">
              <a:rPr lang="en-GB" smtClean="0"/>
              <a:pPr/>
              <a:t>‹#›</a:t>
            </a:fld>
            <a:endParaRPr lang="en-GB"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60132" y="4454488"/>
            <a:ext cx="3276364" cy="1566800"/>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56276" y="404664"/>
            <a:ext cx="1764197" cy="504056"/>
          </a:xfrm>
          <a:prstGeom prst="rect">
            <a:avLst/>
          </a:prstGeom>
        </p:spPr>
      </p:pic>
      <p:sp>
        <p:nvSpPr>
          <p:cNvPr id="17" name="Text Placeholder 7"/>
          <p:cNvSpPr>
            <a:spLocks noGrp="1"/>
          </p:cNvSpPr>
          <p:nvPr>
            <p:ph type="body" sz="quarter" idx="10"/>
          </p:nvPr>
        </p:nvSpPr>
        <p:spPr>
          <a:xfrm>
            <a:off x="251522" y="5013176"/>
            <a:ext cx="7344815" cy="1512168"/>
          </a:xfrm>
        </p:spPr>
        <p:txBody>
          <a:bodyPr>
            <a:normAutofit/>
          </a:bodyPr>
          <a:lstStyle>
            <a:lvl1pPr algn="l">
              <a:defRPr sz="2400" baseline="0">
                <a:solidFill>
                  <a:srgbClr val="0091C9"/>
                </a:solidFill>
                <a:latin typeface="+mn-lt"/>
              </a:defRPr>
            </a:lvl1pPr>
          </a:lstStyle>
          <a:p>
            <a:pPr lvl="0"/>
            <a:r>
              <a:rPr lang="en-US"/>
              <a:t>Click to edit Master text styles</a:t>
            </a:r>
          </a:p>
        </p:txBody>
      </p:sp>
    </p:spTree>
    <p:extLst>
      <p:ext uri="{BB962C8B-B14F-4D97-AF65-F5344CB8AC3E}">
        <p14:creationId xmlns:p14="http://schemas.microsoft.com/office/powerpoint/2010/main" val="17744976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6" y="188915"/>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6"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9"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6"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52000" y="190802"/>
            <a:ext cx="8642350" cy="503783"/>
          </a:xfrm>
          <a:prstGeom prst="rect">
            <a:avLst/>
          </a:prstGeom>
          <a:solidFill>
            <a:srgbClr val="A25BA0"/>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3829037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5"/>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6"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6" y="692697"/>
            <a:ext cx="8642350" cy="360040"/>
          </a:xfrm>
        </p:spPr>
        <p:txBody>
          <a:bodyPr>
            <a:normAutofit/>
          </a:bodyPr>
          <a:lstStyle>
            <a:lvl1pPr marL="177800" indent="0">
              <a:defRPr sz="2200" baseline="0">
                <a:solidFill>
                  <a:srgbClr val="0072C6"/>
                </a:solidFill>
                <a:latin typeface="+mn-lt"/>
              </a:defRPr>
            </a:lvl1pPr>
          </a:lstStyle>
          <a:p>
            <a:pPr lvl="0"/>
            <a:r>
              <a:rPr lang="en-GB" dirty="0"/>
              <a:t>Subtitle </a:t>
            </a:r>
          </a:p>
        </p:txBody>
      </p:sp>
      <p:sp>
        <p:nvSpPr>
          <p:cNvPr id="6" name="Title 1"/>
          <p:cNvSpPr txBox="1">
            <a:spLocks/>
          </p:cNvSpPr>
          <p:nvPr userDrawn="1"/>
        </p:nvSpPr>
        <p:spPr>
          <a:xfrm>
            <a:off x="251520" y="190802"/>
            <a:ext cx="8642350" cy="503783"/>
          </a:xfrm>
          <a:prstGeom prst="rect">
            <a:avLst/>
          </a:prstGeom>
          <a:solidFill>
            <a:schemeClr val="accent2"/>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7722120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1" name="Text Placeholder 10"/>
          <p:cNvSpPr>
            <a:spLocks noGrp="1"/>
          </p:cNvSpPr>
          <p:nvPr>
            <p:ph type="body" sz="quarter" idx="10" hasCustomPrompt="1"/>
          </p:nvPr>
        </p:nvSpPr>
        <p:spPr>
          <a:xfrm>
            <a:off x="250826"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32917" y="188912"/>
            <a:ext cx="1674788"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04</a:t>
            </a:r>
            <a:endParaRPr lang="en-GB" sz="8800" dirty="0">
              <a:solidFill>
                <a:schemeClr val="bg1"/>
              </a:solidFill>
            </a:endParaRPr>
          </a:p>
        </p:txBody>
      </p:sp>
      <p:sp>
        <p:nvSpPr>
          <p:cNvPr id="7" name="TextBox 6"/>
          <p:cNvSpPr txBox="1"/>
          <p:nvPr userDrawn="1"/>
        </p:nvSpPr>
        <p:spPr>
          <a:xfrm>
            <a:off x="232917" y="6165304"/>
            <a:ext cx="8587556" cy="369332"/>
          </a:xfrm>
          <a:prstGeom prst="rect">
            <a:avLst/>
          </a:prstGeom>
          <a:noFill/>
        </p:spPr>
        <p:txBody>
          <a:bodyPr wrap="square" rtlCol="0">
            <a:spAutoFit/>
          </a:bodyPr>
          <a:lstStyle/>
          <a:p>
            <a:r>
              <a:rPr lang="en-GB" sz="1800" i="1" dirty="0">
                <a:solidFill>
                  <a:schemeClr val="bg1"/>
                </a:solidFill>
              </a:rPr>
              <a:t>Transforming</a:t>
            </a:r>
            <a:r>
              <a:rPr lang="en-GB" sz="1800" i="1" baseline="0" dirty="0">
                <a:solidFill>
                  <a:schemeClr val="bg1"/>
                </a:solidFill>
              </a:rPr>
              <a:t> London’s health and care together</a:t>
            </a:r>
            <a:endParaRPr lang="en-GB" sz="1800" i="1" dirty="0">
              <a:solidFill>
                <a:schemeClr val="bg1"/>
              </a:solidFill>
            </a:endParaRPr>
          </a:p>
        </p:txBody>
      </p:sp>
      <p:cxnSp>
        <p:nvCxnSpPr>
          <p:cNvPr id="8" name="Straight Connector 7"/>
          <p:cNvCxnSpPr/>
          <p:nvPr userDrawn="1"/>
        </p:nvCxnSpPr>
        <p:spPr>
          <a:xfrm>
            <a:off x="232917"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194560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5"/>
            <a:ext cx="8642350" cy="503783"/>
          </a:xfrm>
          <a:prstGeom prst="rect">
            <a:avLst/>
          </a:prstGeom>
          <a:solidFill>
            <a:srgbClr val="33BBB1"/>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6" y="692697"/>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6" y="1341440"/>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822602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5"/>
            <a:ext cx="8642350" cy="503783"/>
          </a:xfrm>
          <a:prstGeom prst="rect">
            <a:avLst/>
          </a:prstGeom>
          <a:solidFill>
            <a:srgbClr val="33BBB1"/>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6"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6" y="1342802"/>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459560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6" y="188915"/>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6"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9"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6"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52000" y="190802"/>
            <a:ext cx="8642350" cy="503783"/>
          </a:xfrm>
          <a:prstGeom prst="rect">
            <a:avLst/>
          </a:prstGeom>
          <a:solidFill>
            <a:srgbClr val="33BBB1"/>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6354211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5"/>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6"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6"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51520" y="190802"/>
            <a:ext cx="8642350" cy="503783"/>
          </a:xfrm>
          <a:prstGeom prst="rect">
            <a:avLst/>
          </a:prstGeom>
          <a:solidFill>
            <a:srgbClr val="33BBB1"/>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562712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1" name="Text Placeholder 10"/>
          <p:cNvSpPr>
            <a:spLocks noGrp="1"/>
          </p:cNvSpPr>
          <p:nvPr>
            <p:ph type="body" sz="quarter" idx="10" hasCustomPrompt="1"/>
          </p:nvPr>
        </p:nvSpPr>
        <p:spPr>
          <a:xfrm>
            <a:off x="250826"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50825" y="188912"/>
            <a:ext cx="1656879"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05</a:t>
            </a:r>
            <a:endParaRPr lang="en-GB" sz="8800" dirty="0">
              <a:solidFill>
                <a:schemeClr val="bg1"/>
              </a:solidFill>
            </a:endParaRPr>
          </a:p>
        </p:txBody>
      </p:sp>
      <p:sp>
        <p:nvSpPr>
          <p:cNvPr id="7" name="TextBox 6"/>
          <p:cNvSpPr txBox="1"/>
          <p:nvPr userDrawn="1"/>
        </p:nvSpPr>
        <p:spPr>
          <a:xfrm>
            <a:off x="232917" y="6165304"/>
            <a:ext cx="8587556" cy="369332"/>
          </a:xfrm>
          <a:prstGeom prst="rect">
            <a:avLst/>
          </a:prstGeom>
          <a:noFill/>
        </p:spPr>
        <p:txBody>
          <a:bodyPr wrap="square" rtlCol="0">
            <a:spAutoFit/>
          </a:bodyPr>
          <a:lstStyle/>
          <a:p>
            <a:r>
              <a:rPr lang="en-GB" sz="1800" i="1" dirty="0">
                <a:solidFill>
                  <a:schemeClr val="bg1"/>
                </a:solidFill>
              </a:rPr>
              <a:t>Transforming</a:t>
            </a:r>
            <a:r>
              <a:rPr lang="en-GB" sz="1800" i="1" baseline="0" dirty="0">
                <a:solidFill>
                  <a:schemeClr val="bg1"/>
                </a:solidFill>
              </a:rPr>
              <a:t> London’s health and care together</a:t>
            </a:r>
            <a:endParaRPr lang="en-GB" sz="1800" i="1" dirty="0">
              <a:solidFill>
                <a:schemeClr val="bg1"/>
              </a:solidFill>
            </a:endParaRPr>
          </a:p>
        </p:txBody>
      </p:sp>
      <p:cxnSp>
        <p:nvCxnSpPr>
          <p:cNvPr id="8" name="Straight Connector 7"/>
          <p:cNvCxnSpPr/>
          <p:nvPr userDrawn="1"/>
        </p:nvCxnSpPr>
        <p:spPr>
          <a:xfrm>
            <a:off x="232917"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23355776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5"/>
            <a:ext cx="8642350" cy="503783"/>
          </a:xfrm>
          <a:prstGeom prst="rect">
            <a:avLst/>
          </a:prstGeom>
          <a:solidFill>
            <a:schemeClr val="accent4"/>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6" y="692697"/>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6" y="1341440"/>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822602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5"/>
            <a:ext cx="8642350" cy="503783"/>
          </a:xfrm>
          <a:prstGeom prst="rect">
            <a:avLst/>
          </a:prstGeom>
          <a:solidFill>
            <a:schemeClr val="accent4"/>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6"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6" y="1342802"/>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45956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5"/>
            <a:ext cx="8642350" cy="503783"/>
          </a:xfrm>
          <a:prstGeom prst="rect">
            <a:avLst/>
          </a:prstGeom>
          <a:solidFill>
            <a:srgbClr val="0072C6"/>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6" y="692697"/>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6" y="1341440"/>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70524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6" y="188915"/>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6"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9"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6"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52000" y="190802"/>
            <a:ext cx="8642350" cy="503783"/>
          </a:xfrm>
          <a:prstGeom prst="rect">
            <a:avLst/>
          </a:prstGeom>
          <a:solidFill>
            <a:schemeClr val="accent4"/>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6354211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5"/>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6"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6"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51520" y="190802"/>
            <a:ext cx="8642350" cy="503783"/>
          </a:xfrm>
          <a:prstGeom prst="rect">
            <a:avLst/>
          </a:prstGeom>
          <a:solidFill>
            <a:schemeClr val="accent4"/>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562712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1" name="Text Placeholder 10"/>
          <p:cNvSpPr>
            <a:spLocks noGrp="1"/>
          </p:cNvSpPr>
          <p:nvPr>
            <p:ph type="body" sz="quarter" idx="10" hasCustomPrompt="1"/>
          </p:nvPr>
        </p:nvSpPr>
        <p:spPr>
          <a:xfrm>
            <a:off x="250826"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50825" y="188912"/>
            <a:ext cx="1656879"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06</a:t>
            </a:r>
            <a:endParaRPr lang="en-GB" sz="8800" dirty="0">
              <a:solidFill>
                <a:schemeClr val="bg1"/>
              </a:solidFill>
            </a:endParaRPr>
          </a:p>
        </p:txBody>
      </p:sp>
      <p:sp>
        <p:nvSpPr>
          <p:cNvPr id="7" name="TextBox 6"/>
          <p:cNvSpPr txBox="1"/>
          <p:nvPr userDrawn="1"/>
        </p:nvSpPr>
        <p:spPr>
          <a:xfrm>
            <a:off x="232917" y="6165304"/>
            <a:ext cx="8587556" cy="369332"/>
          </a:xfrm>
          <a:prstGeom prst="rect">
            <a:avLst/>
          </a:prstGeom>
          <a:noFill/>
        </p:spPr>
        <p:txBody>
          <a:bodyPr wrap="square" rtlCol="0">
            <a:spAutoFit/>
          </a:bodyPr>
          <a:lstStyle/>
          <a:p>
            <a:r>
              <a:rPr lang="en-GB" sz="1800" i="1" dirty="0">
                <a:solidFill>
                  <a:schemeClr val="bg1"/>
                </a:solidFill>
              </a:rPr>
              <a:t>Transforming</a:t>
            </a:r>
            <a:r>
              <a:rPr lang="en-GB" sz="1800" i="1" baseline="0" dirty="0">
                <a:solidFill>
                  <a:schemeClr val="bg1"/>
                </a:solidFill>
              </a:rPr>
              <a:t> London’s health and care together</a:t>
            </a:r>
            <a:endParaRPr lang="en-GB" sz="1800" i="1" dirty="0">
              <a:solidFill>
                <a:schemeClr val="bg1"/>
              </a:solidFill>
            </a:endParaRPr>
          </a:p>
        </p:txBody>
      </p:sp>
      <p:cxnSp>
        <p:nvCxnSpPr>
          <p:cNvPr id="8" name="Straight Connector 7"/>
          <p:cNvCxnSpPr/>
          <p:nvPr userDrawn="1"/>
        </p:nvCxnSpPr>
        <p:spPr>
          <a:xfrm>
            <a:off x="232917"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4185206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1" name="Text Placeholder 10"/>
          <p:cNvSpPr>
            <a:spLocks noGrp="1"/>
          </p:cNvSpPr>
          <p:nvPr>
            <p:ph type="body" sz="quarter" idx="10" hasCustomPrompt="1"/>
          </p:nvPr>
        </p:nvSpPr>
        <p:spPr>
          <a:xfrm>
            <a:off x="250826"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32917" y="188912"/>
            <a:ext cx="1674788"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07</a:t>
            </a:r>
            <a:endParaRPr lang="en-GB" sz="8800" dirty="0">
              <a:solidFill>
                <a:schemeClr val="bg1"/>
              </a:solidFill>
            </a:endParaRPr>
          </a:p>
        </p:txBody>
      </p:sp>
      <p:sp>
        <p:nvSpPr>
          <p:cNvPr id="7" name="TextBox 6"/>
          <p:cNvSpPr txBox="1"/>
          <p:nvPr userDrawn="1"/>
        </p:nvSpPr>
        <p:spPr>
          <a:xfrm>
            <a:off x="232917" y="6165304"/>
            <a:ext cx="8587556" cy="369332"/>
          </a:xfrm>
          <a:prstGeom prst="rect">
            <a:avLst/>
          </a:prstGeom>
          <a:noFill/>
        </p:spPr>
        <p:txBody>
          <a:bodyPr wrap="square" rtlCol="0">
            <a:spAutoFit/>
          </a:bodyPr>
          <a:lstStyle/>
          <a:p>
            <a:r>
              <a:rPr lang="en-GB" sz="1800" i="1" dirty="0">
                <a:solidFill>
                  <a:schemeClr val="bg1"/>
                </a:solidFill>
              </a:rPr>
              <a:t>Transforming</a:t>
            </a:r>
            <a:r>
              <a:rPr lang="en-GB" sz="1800" i="1" baseline="0" dirty="0">
                <a:solidFill>
                  <a:schemeClr val="bg1"/>
                </a:solidFill>
              </a:rPr>
              <a:t> London’s health and care together</a:t>
            </a:r>
            <a:endParaRPr lang="en-GB" sz="1800" i="1" dirty="0">
              <a:solidFill>
                <a:schemeClr val="bg1"/>
              </a:solidFill>
            </a:endParaRPr>
          </a:p>
        </p:txBody>
      </p:sp>
      <p:cxnSp>
        <p:nvCxnSpPr>
          <p:cNvPr id="8" name="Straight Connector 7"/>
          <p:cNvCxnSpPr/>
          <p:nvPr userDrawn="1"/>
        </p:nvCxnSpPr>
        <p:spPr>
          <a:xfrm>
            <a:off x="232917"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25072837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8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1" name="Text Placeholder 10"/>
          <p:cNvSpPr>
            <a:spLocks noGrp="1"/>
          </p:cNvSpPr>
          <p:nvPr>
            <p:ph type="body" sz="quarter" idx="10" hasCustomPrompt="1"/>
          </p:nvPr>
        </p:nvSpPr>
        <p:spPr>
          <a:xfrm>
            <a:off x="250826"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32917" y="188912"/>
            <a:ext cx="1674788"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09</a:t>
            </a:r>
            <a:endParaRPr lang="en-GB" sz="8800" dirty="0">
              <a:solidFill>
                <a:schemeClr val="bg1"/>
              </a:solidFill>
            </a:endParaRPr>
          </a:p>
        </p:txBody>
      </p:sp>
      <p:sp>
        <p:nvSpPr>
          <p:cNvPr id="7" name="TextBox 6"/>
          <p:cNvSpPr txBox="1"/>
          <p:nvPr userDrawn="1"/>
        </p:nvSpPr>
        <p:spPr>
          <a:xfrm>
            <a:off x="232917" y="6165304"/>
            <a:ext cx="8587556" cy="369332"/>
          </a:xfrm>
          <a:prstGeom prst="rect">
            <a:avLst/>
          </a:prstGeom>
          <a:noFill/>
        </p:spPr>
        <p:txBody>
          <a:bodyPr wrap="square" rtlCol="0">
            <a:spAutoFit/>
          </a:bodyPr>
          <a:lstStyle/>
          <a:p>
            <a:r>
              <a:rPr lang="en-GB" sz="1800" i="1" dirty="0">
                <a:solidFill>
                  <a:schemeClr val="bg1"/>
                </a:solidFill>
              </a:rPr>
              <a:t>Transforming</a:t>
            </a:r>
            <a:r>
              <a:rPr lang="en-GB" sz="1800" i="1" baseline="0" dirty="0">
                <a:solidFill>
                  <a:schemeClr val="bg1"/>
                </a:solidFill>
              </a:rPr>
              <a:t> London’s health and care together</a:t>
            </a:r>
            <a:endParaRPr lang="en-GB" sz="1800" i="1" dirty="0">
              <a:solidFill>
                <a:schemeClr val="bg1"/>
              </a:solidFill>
            </a:endParaRPr>
          </a:p>
        </p:txBody>
      </p:sp>
      <p:cxnSp>
        <p:nvCxnSpPr>
          <p:cNvPr id="8" name="Straight Connector 7"/>
          <p:cNvCxnSpPr/>
          <p:nvPr userDrawn="1"/>
        </p:nvCxnSpPr>
        <p:spPr>
          <a:xfrm>
            <a:off x="232917"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5137939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51792" y="1660327"/>
            <a:ext cx="7848600" cy="576648"/>
          </a:xfrm>
        </p:spPr>
        <p:txBody>
          <a:bodyPr>
            <a:normAutofit/>
          </a:bodyPr>
          <a:lstStyle>
            <a:lvl1pPr>
              <a:defRPr sz="2400" b="1">
                <a:solidFill>
                  <a:srgbClr val="0072C6"/>
                </a:solidFill>
              </a:defRPr>
            </a:lvl1pPr>
          </a:lstStyle>
          <a:p>
            <a:pPr lvl="0"/>
            <a:r>
              <a:rPr lang="en-US"/>
              <a:t>Click to edit Master text styles</a:t>
            </a:r>
          </a:p>
        </p:txBody>
      </p:sp>
      <p:sp>
        <p:nvSpPr>
          <p:cNvPr id="2" name="Slide Number Placeholder 1"/>
          <p:cNvSpPr>
            <a:spLocks noGrp="1"/>
          </p:cNvSpPr>
          <p:nvPr>
            <p:ph type="sldNum" sz="quarter" idx="12"/>
          </p:nvPr>
        </p:nvSpPr>
        <p:spPr/>
        <p:txBody>
          <a:bodyPr/>
          <a:lstStyle/>
          <a:p>
            <a:fld id="{8FC524A1-7B6A-464D-B8BC-8FE2E057339E}" type="slidenum">
              <a:rPr lang="en-GB" smtClean="0"/>
              <a:pPr/>
              <a:t>‹#›</a:t>
            </a:fld>
            <a:endParaRPr lang="en-GB" dirty="0"/>
          </a:p>
        </p:txBody>
      </p:sp>
      <p:sp>
        <p:nvSpPr>
          <p:cNvPr id="4" name="Content Placeholder 3"/>
          <p:cNvSpPr>
            <a:spLocks noGrp="1"/>
          </p:cNvSpPr>
          <p:nvPr>
            <p:ph sz="quarter" idx="13"/>
          </p:nvPr>
        </p:nvSpPr>
        <p:spPr>
          <a:xfrm>
            <a:off x="250826" y="2275200"/>
            <a:ext cx="8642350" cy="4106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3598" y="-158619"/>
            <a:ext cx="8063880" cy="1780721"/>
          </a:xfrm>
          <a:prstGeom prst="rect">
            <a:avLst/>
          </a:prstGeom>
        </p:spPr>
      </p:pic>
    </p:spTree>
    <p:extLst>
      <p:ext uri="{BB962C8B-B14F-4D97-AF65-F5344CB8AC3E}">
        <p14:creationId xmlns:p14="http://schemas.microsoft.com/office/powerpoint/2010/main" val="15938900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CC1A1FB-FAAC-4D77-8E98-39A38D1560A8}" type="datetimeFigureOut">
              <a:rPr lang="en-GB" smtClean="0"/>
              <a:t>22/09/2020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AEDAF8-DD05-4167-BE7E-EA46121F2034}" type="slidenum">
              <a:rPr lang="en-GB" smtClean="0"/>
              <a:t>‹#›</a:t>
            </a:fld>
            <a:endParaRPr lang="en-GB"/>
          </a:p>
        </p:txBody>
      </p:sp>
    </p:spTree>
    <p:extLst>
      <p:ext uri="{BB962C8B-B14F-4D97-AF65-F5344CB8AC3E}">
        <p14:creationId xmlns:p14="http://schemas.microsoft.com/office/powerpoint/2010/main" val="1684023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7E4751-5BA9-CA48-91ED-889EAA68D7C2}"/>
              </a:ext>
            </a:extLst>
          </p:cNvPr>
          <p:cNvPicPr>
            <a:picLocks noChangeAspect="1"/>
          </p:cNvPicPr>
          <p:nvPr userDrawn="1"/>
        </p:nvPicPr>
        <p:blipFill rotWithShape="1">
          <a:blip r:embed="rId2"/>
          <a:srcRect r="15808" b="18826"/>
          <a:stretch/>
        </p:blipFill>
        <p:spPr>
          <a:xfrm>
            <a:off x="1993841" y="1673298"/>
            <a:ext cx="7150159" cy="5184703"/>
          </a:xfrm>
          <a:prstGeom prst="rect">
            <a:avLst/>
          </a:prstGeom>
        </p:spPr>
      </p:pic>
      <p:sp>
        <p:nvSpPr>
          <p:cNvPr id="2" name="Title 1">
            <a:extLst>
              <a:ext uri="{FF2B5EF4-FFF2-40B4-BE49-F238E27FC236}">
                <a16:creationId xmlns:a16="http://schemas.microsoft.com/office/drawing/2014/main" id="{0D16418B-FA0E-384F-8FC6-81A9F90CA705}"/>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4" name="Text Placeholder 12">
            <a:extLst>
              <a:ext uri="{FF2B5EF4-FFF2-40B4-BE49-F238E27FC236}">
                <a16:creationId xmlns:a16="http://schemas.microsoft.com/office/drawing/2014/main" id="{0F1548AA-5754-1F4E-A778-A26853B914DF}"/>
              </a:ext>
            </a:extLst>
          </p:cNvPr>
          <p:cNvSpPr>
            <a:spLocks noGrp="1"/>
          </p:cNvSpPr>
          <p:nvPr>
            <p:ph type="body" sz="quarter" idx="10" hasCustomPrompt="1"/>
          </p:nvPr>
        </p:nvSpPr>
        <p:spPr>
          <a:xfrm>
            <a:off x="361779" y="2771128"/>
            <a:ext cx="5480712" cy="814783"/>
          </a:xfrm>
          <a:prstGeom prst="rect">
            <a:avLst/>
          </a:prstGeom>
        </p:spPr>
        <p:txBody>
          <a:bodyPr/>
          <a:lstStyle>
            <a:lvl1pPr marL="0" indent="0">
              <a:buNone/>
              <a:defRPr sz="2310">
                <a:solidFill>
                  <a:schemeClr val="bg1"/>
                </a:solidFill>
              </a:defRPr>
            </a:lvl1pPr>
          </a:lstStyle>
          <a:p>
            <a:pPr lvl="0"/>
            <a:r>
              <a:rPr lang="en-US" altLang="en-US" dirty="0">
                <a:ea typeface="ヒラギノ角ゴ Pro W3" panose="020B0300000000000000" pitchFamily="34" charset="-128"/>
              </a:rPr>
              <a:t>Speaker info here</a:t>
            </a:r>
            <a:endParaRPr lang="en-US" dirty="0"/>
          </a:p>
        </p:txBody>
      </p:sp>
    </p:spTree>
    <p:extLst>
      <p:ext uri="{BB962C8B-B14F-4D97-AF65-F5344CB8AC3E}">
        <p14:creationId xmlns:p14="http://schemas.microsoft.com/office/powerpoint/2010/main" val="42436517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Custom Layout">
    <p:bg>
      <p:bgPr>
        <a:solidFill>
          <a:schemeClr val="bg1"/>
        </a:solid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363968" y="1331581"/>
            <a:ext cx="8424214" cy="837487"/>
          </a:xfrm>
        </p:spPr>
        <p:txBody>
          <a:bodyPr/>
          <a:lstStyle>
            <a:lvl1pPr>
              <a:defRPr>
                <a:gradFill>
                  <a:gsLst>
                    <a:gs pos="0">
                      <a:srgbClr val="053772"/>
                    </a:gs>
                    <a:gs pos="50000">
                      <a:srgbClr val="007DB8"/>
                    </a:gs>
                  </a:gsLst>
                  <a:lin ang="16200000" scaled="0"/>
                </a:gradFill>
              </a:defRPr>
            </a:lvl1pPr>
          </a:lstStyle>
          <a:p>
            <a:r>
              <a:rPr lang="en-GB" dirty="0"/>
              <a:t>Click to edit Master title style</a:t>
            </a:r>
            <a:endParaRPr lang="en-US" dirty="0"/>
          </a:p>
        </p:txBody>
      </p:sp>
      <p:sp>
        <p:nvSpPr>
          <p:cNvPr id="4" name="Content Placeholder 3"/>
          <p:cNvSpPr>
            <a:spLocks noGrp="1"/>
          </p:cNvSpPr>
          <p:nvPr>
            <p:ph sz="quarter" idx="10"/>
          </p:nvPr>
        </p:nvSpPr>
        <p:spPr>
          <a:xfrm>
            <a:off x="363968" y="2291758"/>
            <a:ext cx="8424214" cy="3983701"/>
          </a:xfrm>
          <a:prstGeom prst="rect">
            <a:avLst/>
          </a:prstGeom>
        </p:spPr>
        <p:txBody>
          <a:bodyPr vert="horz"/>
          <a:lstStyle>
            <a:lvl1pPr>
              <a:buClr>
                <a:srgbClr val="007DB8"/>
              </a:buClr>
              <a:defRPr/>
            </a:lvl1pPr>
            <a:lvl2pPr>
              <a:buClr>
                <a:srgbClr val="007DB8"/>
              </a:buClr>
              <a:defRPr/>
            </a:lvl2pPr>
            <a:lvl3pPr>
              <a:buClr>
                <a:srgbClr val="007DB8"/>
              </a:buClr>
              <a:defRPr/>
            </a:lvl3pPr>
            <a:lvl4pPr>
              <a:buClr>
                <a:srgbClr val="007DB8"/>
              </a:buClr>
              <a:defRPr/>
            </a:lvl4pPr>
            <a:lvl5pPr>
              <a:buClr>
                <a:srgbClr val="007DB8"/>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Slide Number Placeholder 5">
            <a:extLst>
              <a:ext uri="{FF2B5EF4-FFF2-40B4-BE49-F238E27FC236}">
                <a16:creationId xmlns:a16="http://schemas.microsoft.com/office/drawing/2014/main" id="{8A01D55C-AE8F-2149-A46A-5A8CE0466417}"/>
              </a:ext>
            </a:extLst>
          </p:cNvPr>
          <p:cNvSpPr>
            <a:spLocks noGrp="1"/>
          </p:cNvSpPr>
          <p:nvPr>
            <p:ph type="sldNum" sz="quarter" idx="11"/>
          </p:nvPr>
        </p:nvSpPr>
        <p:spPr>
          <a:xfrm>
            <a:off x="6962912" y="6274984"/>
            <a:ext cx="1825269" cy="331096"/>
          </a:xfrm>
          <a:prstGeom prst="rect">
            <a:avLst/>
          </a:prstGeom>
        </p:spPr>
        <p:txBody>
          <a:bodyPr vert="horz" wrap="square" lIns="91440" tIns="45720" rIns="91440" bIns="45720" numCol="1" anchor="ctr" anchorCtr="0" compatLnSpc="1">
            <a:prstTxWarp prst="textNoShape">
              <a:avLst/>
            </a:prstTxWarp>
          </a:bodyPr>
          <a:lstStyle>
            <a:lvl1pPr algn="r">
              <a:defRPr sz="1027">
                <a:solidFill>
                  <a:srgbClr val="898989"/>
                </a:solidFill>
              </a:defRPr>
            </a:lvl1pPr>
          </a:lstStyle>
          <a:p>
            <a:fld id="{624B9CB5-6351-504C-ACEE-39411D84193F}" type="slidenum">
              <a:rPr lang="en-US" altLang="en-US"/>
              <a:pPr/>
              <a:t>‹#›</a:t>
            </a:fld>
            <a:endParaRPr lang="en-US" altLang="en-US"/>
          </a:p>
        </p:txBody>
      </p:sp>
      <p:pic>
        <p:nvPicPr>
          <p:cNvPr id="7" name="Picture 6">
            <a:extLst>
              <a:ext uri="{FF2B5EF4-FFF2-40B4-BE49-F238E27FC236}">
                <a16:creationId xmlns:a16="http://schemas.microsoft.com/office/drawing/2014/main" id="{00FEB826-E624-E44B-90F4-92C9A9046301}"/>
              </a:ext>
            </a:extLst>
          </p:cNvPr>
          <p:cNvPicPr>
            <a:picLocks noChangeAspect="1"/>
          </p:cNvPicPr>
          <p:nvPr userDrawn="1"/>
        </p:nvPicPr>
        <p:blipFill>
          <a:blip r:embed="rId2"/>
          <a:stretch>
            <a:fillRect/>
          </a:stretch>
        </p:blipFill>
        <p:spPr>
          <a:xfrm>
            <a:off x="7892221" y="393910"/>
            <a:ext cx="890929" cy="382013"/>
          </a:xfrm>
          <a:prstGeom prst="rect">
            <a:avLst/>
          </a:prstGeom>
        </p:spPr>
      </p:pic>
      <p:pic>
        <p:nvPicPr>
          <p:cNvPr id="8" name="Picture 7">
            <a:extLst>
              <a:ext uri="{FF2B5EF4-FFF2-40B4-BE49-F238E27FC236}">
                <a16:creationId xmlns:a16="http://schemas.microsoft.com/office/drawing/2014/main" id="{594FC569-9EFF-2240-97AF-DBFBDA242DCB}"/>
              </a:ext>
            </a:extLst>
          </p:cNvPr>
          <p:cNvPicPr>
            <a:picLocks noChangeAspect="1"/>
          </p:cNvPicPr>
          <p:nvPr userDrawn="1"/>
        </p:nvPicPr>
        <p:blipFill>
          <a:blip r:embed="rId3"/>
          <a:stretch>
            <a:fillRect/>
          </a:stretch>
        </p:blipFill>
        <p:spPr>
          <a:xfrm>
            <a:off x="317938" y="346043"/>
            <a:ext cx="1915874" cy="630700"/>
          </a:xfrm>
          <a:prstGeom prst="rect">
            <a:avLst/>
          </a:prstGeom>
        </p:spPr>
      </p:pic>
    </p:spTree>
    <p:extLst>
      <p:ext uri="{BB962C8B-B14F-4D97-AF65-F5344CB8AC3E}">
        <p14:creationId xmlns:p14="http://schemas.microsoft.com/office/powerpoint/2010/main" val="7709192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66216" y="2603500"/>
            <a:ext cx="6619244" cy="34163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989829" y="6391838"/>
            <a:ext cx="742949" cy="304799"/>
          </a:xfrm>
          <a:prstGeom prst="rect">
            <a:avLst/>
          </a:prstGeom>
        </p:spPr>
        <p:txBody>
          <a:bodyPr/>
          <a:lstStyle/>
          <a:p>
            <a:fld id="{7A8F0625-52FE-44AA-B1D7-B966BA617E29}" type="datetimeFigureOut">
              <a:rPr lang="en-GB" smtClean="0"/>
              <a:t>22/09/2020</a:t>
            </a:fld>
            <a:endParaRPr lang="en-GB"/>
          </a:p>
        </p:txBody>
      </p:sp>
      <p:sp>
        <p:nvSpPr>
          <p:cNvPr id="5" name="Footer Placeholder 4"/>
          <p:cNvSpPr>
            <a:spLocks noGrp="1"/>
          </p:cNvSpPr>
          <p:nvPr>
            <p:ph type="ftr" sz="quarter" idx="11"/>
          </p:nvPr>
        </p:nvSpPr>
        <p:spPr>
          <a:xfrm>
            <a:off x="420833" y="6391838"/>
            <a:ext cx="2894846" cy="304801"/>
          </a:xfrm>
          <a:prstGeom prst="rect">
            <a:avLst/>
          </a:prstGeom>
        </p:spPr>
        <p:txBody>
          <a:bodyPr/>
          <a:lstStyle/>
          <a:p>
            <a:endParaRPr lang="en-GB"/>
          </a:p>
        </p:txBody>
      </p:sp>
      <p:sp>
        <p:nvSpPr>
          <p:cNvPr id="6" name="Slide Number Placeholder 5"/>
          <p:cNvSpPr>
            <a:spLocks noGrp="1"/>
          </p:cNvSpPr>
          <p:nvPr>
            <p:ph type="sldNum" sz="quarter" idx="12"/>
          </p:nvPr>
        </p:nvSpPr>
        <p:spPr>
          <a:xfrm>
            <a:off x="7764406" y="295729"/>
            <a:ext cx="628649" cy="767687"/>
          </a:xfrm>
          <a:prstGeom prst="rect">
            <a:avLst/>
          </a:prstGeom>
        </p:spPr>
        <p:txBody>
          <a:bodyPr/>
          <a:lstStyle/>
          <a:p>
            <a:fld id="{3D146C73-99E7-44C5-933D-33E29A742AEB}" type="slidenum">
              <a:rPr lang="en-GB" smtClean="0"/>
              <a:t>‹#›</a:t>
            </a:fld>
            <a:endParaRPr lang="en-GB"/>
          </a:p>
        </p:txBody>
      </p:sp>
    </p:spTree>
    <p:extLst>
      <p:ext uri="{BB962C8B-B14F-4D97-AF65-F5344CB8AC3E}">
        <p14:creationId xmlns:p14="http://schemas.microsoft.com/office/powerpoint/2010/main" val="602903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5"/>
            <a:ext cx="8642350" cy="503783"/>
          </a:xfrm>
          <a:prstGeom prst="rect">
            <a:avLst/>
          </a:prstGeom>
          <a:solidFill>
            <a:srgbClr val="0072C6"/>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6"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6" y="1342802"/>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990531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359895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CB0EED6-D148-4683-B885-1CA09E6CAC42}" type="datetimeFigureOut">
              <a:rPr lang="en-GB" smtClean="0"/>
              <a:t>22/09/2020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205D11A-396F-4D74-84A4-A5AA4B245C03}" type="slidenum">
              <a:rPr lang="en-GB" smtClean="0"/>
              <a:t>‹#›</a:t>
            </a:fld>
            <a:endParaRPr lang="en-GB"/>
          </a:p>
        </p:txBody>
      </p:sp>
    </p:spTree>
    <p:extLst>
      <p:ext uri="{BB962C8B-B14F-4D97-AF65-F5344CB8AC3E}">
        <p14:creationId xmlns:p14="http://schemas.microsoft.com/office/powerpoint/2010/main" val="13279078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9454489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6392178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22642666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9985151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34082112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6448021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1546034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389102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6" y="188915"/>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6"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9"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6"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52000" y="190802"/>
            <a:ext cx="8642350" cy="503783"/>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2489146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6059052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5325451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34612776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1_Title Slide_orange">
    <p:spTree>
      <p:nvGrpSpPr>
        <p:cNvPr id="1" name=""/>
        <p:cNvGrpSpPr/>
        <p:nvPr/>
      </p:nvGrpSpPr>
      <p:grpSpPr>
        <a:xfrm>
          <a:off x="0" y="0"/>
          <a:ext cx="0" cy="0"/>
          <a:chOff x="0" y="0"/>
          <a:chExt cx="0" cy="0"/>
        </a:xfrm>
      </p:grpSpPr>
      <p:sp>
        <p:nvSpPr>
          <p:cNvPr id="4" name="Rectangle 9"/>
          <p:cNvSpPr/>
          <p:nvPr userDrawn="1"/>
        </p:nvSpPr>
        <p:spPr>
          <a:xfrm>
            <a:off x="0" y="6161088"/>
            <a:ext cx="9144000" cy="696912"/>
          </a:xfrm>
          <a:prstGeom prst="rect">
            <a:avLst/>
          </a:prstGeom>
          <a:solidFill>
            <a:srgbClr val="005EB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62"/>
          </a:p>
        </p:txBody>
      </p:sp>
      <p:sp>
        <p:nvSpPr>
          <p:cNvPr id="5" name="Rectangle 12"/>
          <p:cNvSpPr/>
          <p:nvPr userDrawn="1"/>
        </p:nvSpPr>
        <p:spPr>
          <a:xfrm>
            <a:off x="0" y="6224589"/>
            <a:ext cx="9144000" cy="262829"/>
          </a:xfrm>
          <a:prstGeom prst="rect">
            <a:avLst/>
          </a:prstGeom>
        </p:spPr>
        <p:txBody>
          <a:bodyPr>
            <a:spAutoFit/>
          </a:bodyPr>
          <a:lstStyle/>
          <a:p>
            <a:pPr algn="ctr">
              <a:defRPr/>
            </a:pPr>
            <a:r>
              <a:rPr lang="en-GB" sz="1108">
                <a:solidFill>
                  <a:schemeClr val="bg1"/>
                </a:solidFill>
                <a:ea typeface="ＭＳ Ｐゴシック" charset="0"/>
                <a:cs typeface="ＭＳ Ｐゴシック" charset="0"/>
              </a:rPr>
              <a:t>An alliance of North </a:t>
            </a:r>
            <a:r>
              <a:rPr lang="en-GB" sz="1108" dirty="0">
                <a:solidFill>
                  <a:schemeClr val="bg1"/>
                </a:solidFill>
                <a:ea typeface="ＭＳ Ｐゴシック" charset="0"/>
                <a:cs typeface="ＭＳ Ｐゴシック" charset="0"/>
              </a:rPr>
              <a:t>East London Clinical Commissioning Groups  </a:t>
            </a:r>
          </a:p>
        </p:txBody>
      </p:sp>
      <p:sp>
        <p:nvSpPr>
          <p:cNvPr id="6" name="Rectangle 13"/>
          <p:cNvSpPr/>
          <p:nvPr userDrawn="1"/>
        </p:nvSpPr>
        <p:spPr>
          <a:xfrm>
            <a:off x="0" y="6465888"/>
            <a:ext cx="9144000" cy="234360"/>
          </a:xfrm>
          <a:prstGeom prst="rect">
            <a:avLst/>
          </a:prstGeom>
        </p:spPr>
        <p:txBody>
          <a:bodyPr>
            <a:spAutoFit/>
          </a:bodyPr>
          <a:lstStyle/>
          <a:p>
            <a:pPr algn="ctr">
              <a:defRPr/>
            </a:pPr>
            <a:r>
              <a:rPr lang="en-GB" sz="923" dirty="0">
                <a:solidFill>
                  <a:schemeClr val="tx1">
                    <a:lumMod val="20000"/>
                    <a:lumOff val="80000"/>
                  </a:schemeClr>
                </a:solidFill>
                <a:ea typeface="ＭＳ Ｐゴシック" charset="0"/>
                <a:cs typeface="ＭＳ Ｐゴシック" charset="0"/>
              </a:rPr>
              <a:t>City and Hackney, Newham, Tower Hamlets, Waltham Forest, Barking and Dagenham, Havering and Redbridge CCGs</a:t>
            </a:r>
          </a:p>
        </p:txBody>
      </p:sp>
      <p:pic>
        <p:nvPicPr>
          <p:cNvPr id="7" name="Picture 3" descr="NE London Alliance logo.png"/>
          <p:cNvPicPr>
            <a:picLocks noChangeAspect="1"/>
          </p:cNvPicPr>
          <p:nvPr userDrawn="1"/>
        </p:nvPicPr>
        <p:blipFill>
          <a:blip r:embed="rId2"/>
          <a:srcRect/>
          <a:stretch>
            <a:fillRect/>
          </a:stretch>
        </p:blipFill>
        <p:spPr bwMode="auto">
          <a:xfrm>
            <a:off x="5981700" y="422276"/>
            <a:ext cx="2727081" cy="1001713"/>
          </a:xfrm>
          <a:prstGeom prst="rect">
            <a:avLst/>
          </a:prstGeom>
          <a:noFill/>
          <a:ln w="9525">
            <a:noFill/>
            <a:miter lim="800000"/>
            <a:headEnd/>
            <a:tailEnd/>
          </a:ln>
        </p:spPr>
      </p:pic>
      <p:sp>
        <p:nvSpPr>
          <p:cNvPr id="2" name="Title 1"/>
          <p:cNvSpPr>
            <a:spLocks noGrp="1"/>
          </p:cNvSpPr>
          <p:nvPr>
            <p:ph type="ctrTitle"/>
          </p:nvPr>
        </p:nvSpPr>
        <p:spPr>
          <a:xfrm>
            <a:off x="1160391" y="2655330"/>
            <a:ext cx="7400454" cy="1783048"/>
          </a:xfrm>
        </p:spPr>
        <p:txBody>
          <a:bodyPr anchor="t"/>
          <a:lstStyle>
            <a:lvl1pPr algn="ctr">
              <a:lnSpc>
                <a:spcPct val="100000"/>
              </a:lnSpc>
              <a:defRPr sz="5539">
                <a:solidFill>
                  <a:srgbClr val="005EB8"/>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1136710" y="4759070"/>
            <a:ext cx="7424135" cy="1097800"/>
          </a:xfrm>
        </p:spPr>
        <p:txBody>
          <a:bodyPr/>
          <a:lstStyle>
            <a:lvl1pPr marL="0" indent="0" algn="ctr">
              <a:buNone/>
              <a:defRPr>
                <a:solidFill>
                  <a:srgbClr val="3D5567"/>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33608770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_orange">
    <p:spTree>
      <p:nvGrpSpPr>
        <p:cNvPr id="1" name=""/>
        <p:cNvGrpSpPr/>
        <p:nvPr/>
      </p:nvGrpSpPr>
      <p:grpSpPr>
        <a:xfrm>
          <a:off x="0" y="0"/>
          <a:ext cx="0" cy="0"/>
          <a:chOff x="0" y="0"/>
          <a:chExt cx="0" cy="0"/>
        </a:xfrm>
      </p:grpSpPr>
      <p:sp>
        <p:nvSpPr>
          <p:cNvPr id="2" name="Title 1"/>
          <p:cNvSpPr>
            <a:spLocks noGrp="1"/>
          </p:cNvSpPr>
          <p:nvPr>
            <p:ph type="title"/>
          </p:nvPr>
        </p:nvSpPr>
        <p:spPr>
          <a:xfrm>
            <a:off x="859692" y="274638"/>
            <a:ext cx="7827108" cy="1143000"/>
          </a:xfrm>
        </p:spPr>
        <p:txBody>
          <a:bodyPr/>
          <a:lstStyle>
            <a:lvl1pPr>
              <a:lnSpc>
                <a:spcPct val="100000"/>
              </a:lnSpc>
              <a:defRPr/>
            </a:lvl1pPr>
          </a:lstStyle>
          <a:p>
            <a:r>
              <a:rPr lang="en-GB"/>
              <a:t>Click to edit Master title style</a:t>
            </a:r>
            <a:endParaRPr lang="en-US" dirty="0"/>
          </a:p>
        </p:txBody>
      </p:sp>
      <p:sp>
        <p:nvSpPr>
          <p:cNvPr id="3" name="Content Placeholder 2"/>
          <p:cNvSpPr>
            <a:spLocks noGrp="1"/>
          </p:cNvSpPr>
          <p:nvPr>
            <p:ph idx="1"/>
          </p:nvPr>
        </p:nvSpPr>
        <p:spPr>
          <a:xfrm>
            <a:off x="885744" y="1600200"/>
            <a:ext cx="7801056" cy="4848578"/>
          </a:xfrm>
        </p:spPr>
        <p:txBody>
          <a:bodyPr/>
          <a:lstStyle>
            <a:lvl1pPr>
              <a:defRPr>
                <a:solidFill>
                  <a:schemeClr val="tx2"/>
                </a:solidFill>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Slide Number Placeholder 2"/>
          <p:cNvSpPr>
            <a:spLocks noGrp="1"/>
          </p:cNvSpPr>
          <p:nvPr>
            <p:ph type="sldNum" sz="quarter" idx="10"/>
          </p:nvPr>
        </p:nvSpPr>
        <p:spPr/>
        <p:txBody>
          <a:bodyPr/>
          <a:lstStyle>
            <a:lvl1pPr algn="r">
              <a:defRPr sz="1108">
                <a:solidFill>
                  <a:srgbClr val="FFFFFF"/>
                </a:solidFill>
              </a:defRPr>
            </a:lvl1pPr>
          </a:lstStyle>
          <a:p>
            <a:pPr>
              <a:defRPr/>
            </a:pPr>
            <a:fld id="{E5C41B30-43F0-4243-A75C-EE97CBA25CFD}" type="slidenum">
              <a:rPr lang="en-US"/>
              <a:pPr>
                <a:defRPr/>
              </a:pPr>
              <a:t>‹#›</a:t>
            </a:fld>
            <a:endParaRPr lang="en-US" dirty="0"/>
          </a:p>
        </p:txBody>
      </p:sp>
    </p:spTree>
    <p:extLst>
      <p:ext uri="{BB962C8B-B14F-4D97-AF65-F5344CB8AC3E}">
        <p14:creationId xmlns:p14="http://schemas.microsoft.com/office/powerpoint/2010/main" val="3206240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_orange">
    <p:spTree>
      <p:nvGrpSpPr>
        <p:cNvPr id="1" name=""/>
        <p:cNvGrpSpPr/>
        <p:nvPr/>
      </p:nvGrpSpPr>
      <p:grpSpPr>
        <a:xfrm>
          <a:off x="0" y="0"/>
          <a:ext cx="0" cy="0"/>
          <a:chOff x="0" y="0"/>
          <a:chExt cx="0" cy="0"/>
        </a:xfrm>
      </p:grpSpPr>
      <p:sp>
        <p:nvSpPr>
          <p:cNvPr id="2" name="Title 1"/>
          <p:cNvSpPr>
            <a:spLocks noGrp="1"/>
          </p:cNvSpPr>
          <p:nvPr>
            <p:ph type="title"/>
          </p:nvPr>
        </p:nvSpPr>
        <p:spPr>
          <a:xfrm>
            <a:off x="568377" y="274638"/>
            <a:ext cx="8118423" cy="1143000"/>
          </a:xfrm>
        </p:spPr>
        <p:txBody>
          <a:bodyPr/>
          <a:lstStyle>
            <a:lvl1pPr>
              <a:lnSpc>
                <a:spcPts val="4062"/>
              </a:lnSpc>
              <a:defRPr sz="4062"/>
            </a:lvl1pPr>
          </a:lstStyle>
          <a:p>
            <a:r>
              <a:rPr lang="en-GB" dirty="0"/>
              <a:t>Click to edit Master title style</a:t>
            </a:r>
            <a:endParaRPr lang="en-US" dirty="0"/>
          </a:p>
        </p:txBody>
      </p:sp>
      <p:sp>
        <p:nvSpPr>
          <p:cNvPr id="3" name="Content Placeholder 2"/>
          <p:cNvSpPr>
            <a:spLocks noGrp="1"/>
          </p:cNvSpPr>
          <p:nvPr>
            <p:ph sz="half" idx="1"/>
          </p:nvPr>
        </p:nvSpPr>
        <p:spPr>
          <a:xfrm>
            <a:off x="634764" y="1569379"/>
            <a:ext cx="3950869" cy="4525963"/>
          </a:xfrm>
        </p:spPr>
        <p:txBody>
          <a:bodyPr/>
          <a:lstStyle>
            <a:lvl1pPr>
              <a:defRPr sz="2585">
                <a:solidFill>
                  <a:schemeClr val="tx2"/>
                </a:solidFill>
              </a:defRPr>
            </a:lvl1pPr>
            <a:lvl2pPr>
              <a:defRPr sz="2215">
                <a:solidFill>
                  <a:schemeClr val="tx2"/>
                </a:solidFill>
              </a:defRPr>
            </a:lvl2pPr>
            <a:lvl3pPr>
              <a:defRPr sz="1846">
                <a:solidFill>
                  <a:schemeClr val="tx2"/>
                </a:solidFill>
              </a:defRPr>
            </a:lvl3pPr>
            <a:lvl4pPr>
              <a:defRPr sz="1662">
                <a:solidFill>
                  <a:schemeClr val="tx2"/>
                </a:solidFill>
              </a:defRPr>
            </a:lvl4pPr>
            <a:lvl5pPr>
              <a:defRPr sz="1662">
                <a:solidFill>
                  <a:schemeClr val="tx2"/>
                </a:solidFill>
              </a:defRPr>
            </a:lvl5pPr>
            <a:lvl6pPr>
              <a:defRPr sz="1662"/>
            </a:lvl6pPr>
            <a:lvl7pPr>
              <a:defRPr sz="1662"/>
            </a:lvl7pPr>
            <a:lvl8pPr>
              <a:defRPr sz="1662"/>
            </a:lvl8pPr>
            <a:lvl9pPr>
              <a:defRPr sz="1662"/>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760164" y="1600202"/>
            <a:ext cx="3926637" cy="4525963"/>
          </a:xfrm>
        </p:spPr>
        <p:txBody>
          <a:bodyPr/>
          <a:lstStyle>
            <a:lvl1pPr>
              <a:defRPr sz="2585">
                <a:solidFill>
                  <a:schemeClr val="tx2"/>
                </a:solidFill>
              </a:defRPr>
            </a:lvl1pPr>
            <a:lvl2pPr>
              <a:defRPr sz="2215">
                <a:solidFill>
                  <a:schemeClr val="tx2"/>
                </a:solidFill>
              </a:defRPr>
            </a:lvl2pPr>
            <a:lvl3pPr>
              <a:defRPr sz="1846">
                <a:solidFill>
                  <a:schemeClr val="tx2"/>
                </a:solidFill>
              </a:defRPr>
            </a:lvl3pPr>
            <a:lvl4pPr>
              <a:defRPr sz="1662">
                <a:solidFill>
                  <a:schemeClr val="tx2"/>
                </a:solidFill>
              </a:defRPr>
            </a:lvl4pPr>
            <a:lvl5pPr>
              <a:defRPr sz="1662">
                <a:solidFill>
                  <a:schemeClr val="tx2"/>
                </a:solidFill>
              </a:defRPr>
            </a:lvl5pPr>
            <a:lvl6pPr>
              <a:defRPr sz="1662"/>
            </a:lvl6pPr>
            <a:lvl7pPr>
              <a:defRPr sz="1662"/>
            </a:lvl7pPr>
            <a:lvl8pPr>
              <a:defRPr sz="1662"/>
            </a:lvl8pPr>
            <a:lvl9pPr>
              <a:defRPr sz="1662"/>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Slide Number Placeholder 2"/>
          <p:cNvSpPr>
            <a:spLocks noGrp="1"/>
          </p:cNvSpPr>
          <p:nvPr>
            <p:ph type="sldNum" sz="quarter" idx="10"/>
          </p:nvPr>
        </p:nvSpPr>
        <p:spPr/>
        <p:txBody>
          <a:bodyPr/>
          <a:lstStyle>
            <a:lvl1pPr algn="r">
              <a:defRPr sz="1108">
                <a:solidFill>
                  <a:srgbClr val="FFFFFF"/>
                </a:solidFill>
              </a:defRPr>
            </a:lvl1pPr>
          </a:lstStyle>
          <a:p>
            <a:pPr>
              <a:defRPr/>
            </a:pPr>
            <a:fld id="{0BF7E415-42E0-478A-935C-854EAC4964D1}" type="slidenum">
              <a:rPr lang="en-US"/>
              <a:pPr>
                <a:defRPr/>
              </a:pPr>
              <a:t>‹#›</a:t>
            </a:fld>
            <a:endParaRPr lang="en-US" dirty="0"/>
          </a:p>
        </p:txBody>
      </p:sp>
    </p:spTree>
    <p:extLst>
      <p:ext uri="{BB962C8B-B14F-4D97-AF65-F5344CB8AC3E}">
        <p14:creationId xmlns:p14="http://schemas.microsoft.com/office/powerpoint/2010/main" val="14752020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icture with Caption_orange">
    <p:spTree>
      <p:nvGrpSpPr>
        <p:cNvPr id="1" name=""/>
        <p:cNvGrpSpPr/>
        <p:nvPr/>
      </p:nvGrpSpPr>
      <p:grpSpPr>
        <a:xfrm>
          <a:off x="0" y="0"/>
          <a:ext cx="0" cy="0"/>
          <a:chOff x="0" y="0"/>
          <a:chExt cx="0" cy="0"/>
        </a:xfrm>
      </p:grpSpPr>
      <p:sp>
        <p:nvSpPr>
          <p:cNvPr id="2" name="Title 1"/>
          <p:cNvSpPr>
            <a:spLocks noGrp="1"/>
          </p:cNvSpPr>
          <p:nvPr>
            <p:ph type="title"/>
          </p:nvPr>
        </p:nvSpPr>
        <p:spPr>
          <a:xfrm>
            <a:off x="1810050" y="4800600"/>
            <a:ext cx="5486400" cy="566738"/>
          </a:xfrm>
        </p:spPr>
        <p:txBody>
          <a:bodyPr anchor="b"/>
          <a:lstStyle>
            <a:lvl1pPr algn="l">
              <a:defRPr sz="1846" b="1">
                <a:solidFill>
                  <a:schemeClr val="tx1"/>
                </a:solidFill>
              </a:defRPr>
            </a:lvl1pPr>
          </a:lstStyle>
          <a:p>
            <a:r>
              <a:rPr lang="en-GB"/>
              <a:t>Click to edit Master title style</a:t>
            </a:r>
            <a:endParaRPr lang="en-US" dirty="0"/>
          </a:p>
        </p:txBody>
      </p:sp>
      <p:sp>
        <p:nvSpPr>
          <p:cNvPr id="3" name="Picture Placeholder 2"/>
          <p:cNvSpPr>
            <a:spLocks noGrp="1"/>
          </p:cNvSpPr>
          <p:nvPr>
            <p:ph type="pic" idx="1"/>
          </p:nvPr>
        </p:nvSpPr>
        <p:spPr>
          <a:xfrm>
            <a:off x="1818930" y="1524001"/>
            <a:ext cx="5486400" cy="3203573"/>
          </a:xfrm>
        </p:spPr>
        <p:txBody>
          <a:bodyPr rtlCol="0">
            <a:normAutofit/>
          </a:bodyPr>
          <a:lstStyle>
            <a:lvl1pPr marL="0" indent="0">
              <a:buNone/>
              <a:defRPr sz="2954">
                <a:solidFill>
                  <a:schemeClr val="accent2"/>
                </a:solidFill>
              </a:defRPr>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pPr lvl="0"/>
            <a:r>
              <a:rPr lang="en-GB" noProof="0"/>
              <a:t>Drag picture to placeholder or click icon to add</a:t>
            </a:r>
            <a:endParaRPr lang="en-US" noProof="0" dirty="0"/>
          </a:p>
        </p:txBody>
      </p:sp>
      <p:sp>
        <p:nvSpPr>
          <p:cNvPr id="4" name="Text Placeholder 3"/>
          <p:cNvSpPr>
            <a:spLocks noGrp="1"/>
          </p:cNvSpPr>
          <p:nvPr>
            <p:ph type="body" sz="half" idx="2"/>
          </p:nvPr>
        </p:nvSpPr>
        <p:spPr>
          <a:xfrm>
            <a:off x="1810050" y="5367338"/>
            <a:ext cx="5486400" cy="804862"/>
          </a:xfrm>
        </p:spPr>
        <p:txBody>
          <a:bodyPr/>
          <a:lstStyle>
            <a:lvl1pPr marL="0" indent="0">
              <a:buNone/>
              <a:defRPr sz="1292">
                <a:solidFill>
                  <a:srgbClr val="272727"/>
                </a:solidFill>
              </a:defRPr>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GB"/>
              <a:t>Click to edit Master text styles</a:t>
            </a:r>
          </a:p>
        </p:txBody>
      </p:sp>
      <p:sp>
        <p:nvSpPr>
          <p:cNvPr id="5" name="Slide Number Placeholder 2"/>
          <p:cNvSpPr>
            <a:spLocks noGrp="1"/>
          </p:cNvSpPr>
          <p:nvPr>
            <p:ph type="sldNum" sz="quarter" idx="10"/>
          </p:nvPr>
        </p:nvSpPr>
        <p:spPr/>
        <p:txBody>
          <a:bodyPr/>
          <a:lstStyle>
            <a:lvl1pPr algn="r">
              <a:defRPr sz="1108">
                <a:solidFill>
                  <a:srgbClr val="FFFFFF"/>
                </a:solidFill>
              </a:defRPr>
            </a:lvl1pPr>
          </a:lstStyle>
          <a:p>
            <a:pPr>
              <a:defRPr/>
            </a:pPr>
            <a:fld id="{0652576E-6162-453C-A1C7-F7664AA590CA}" type="slidenum">
              <a:rPr lang="en-US"/>
              <a:pPr>
                <a:defRPr/>
              </a:pPr>
              <a:t>‹#›</a:t>
            </a:fld>
            <a:endParaRPr lang="en-US" dirty="0"/>
          </a:p>
        </p:txBody>
      </p:sp>
    </p:spTree>
    <p:extLst>
      <p:ext uri="{BB962C8B-B14F-4D97-AF65-F5344CB8AC3E}">
        <p14:creationId xmlns:p14="http://schemas.microsoft.com/office/powerpoint/2010/main" val="10470835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2" y="365129"/>
            <a:ext cx="4342162" cy="1325563"/>
          </a:xfrm>
          <a:prstGeom prst="rect">
            <a:avLst/>
          </a:prstGeom>
        </p:spPr>
        <p:txBody>
          <a:bodyPr/>
          <a:lstStyle/>
          <a:p>
            <a:r>
              <a:rPr lang="en-US"/>
              <a:t>Click to edit Master title style</a:t>
            </a:r>
            <a:endParaRPr lang="en-GB"/>
          </a:p>
        </p:txBody>
      </p:sp>
      <p:sp>
        <p:nvSpPr>
          <p:cNvPr id="4" name="Slide Number Placeholder 3"/>
          <p:cNvSpPr>
            <a:spLocks noGrp="1"/>
          </p:cNvSpPr>
          <p:nvPr>
            <p:ph type="sldNum" sz="quarter" idx="4"/>
          </p:nvPr>
        </p:nvSpPr>
        <p:spPr>
          <a:xfrm>
            <a:off x="7031350" y="6492878"/>
            <a:ext cx="2057400" cy="365125"/>
          </a:xfrm>
          <a:prstGeom prst="rect">
            <a:avLst/>
          </a:prstGeom>
        </p:spPr>
        <p:txBody>
          <a:bodyPr vert="horz" lIns="91440" tIns="45720" rIns="91440" bIns="45720" rtlCol="0" anchor="ctr"/>
          <a:lstStyle>
            <a:lvl1pPr algn="r">
              <a:defRPr sz="750">
                <a:solidFill>
                  <a:srgbClr val="0072CE"/>
                </a:solidFill>
              </a:defRPr>
            </a:lvl1pPr>
          </a:lstStyle>
          <a:p>
            <a:fld id="{E1BC2A7B-EF3A-459E-BD9F-99FA8D23D139}" type="slidenum">
              <a:rPr lang="en-GB" smtClean="0"/>
              <a:pPr/>
              <a:t>‹#›</a:t>
            </a:fld>
            <a:endParaRPr lang="en-GB" dirty="0"/>
          </a:p>
        </p:txBody>
      </p:sp>
    </p:spTree>
    <p:extLst>
      <p:ext uri="{BB962C8B-B14F-4D97-AF65-F5344CB8AC3E}">
        <p14:creationId xmlns:p14="http://schemas.microsoft.com/office/powerpoint/2010/main" val="16422212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461190" y="1343804"/>
            <a:ext cx="7737674" cy="2244128"/>
          </a:xfrm>
          <a:prstGeom prst="rect">
            <a:avLst/>
          </a:prstGeom>
        </p:spPr>
        <p:txBody>
          <a:bodyPr/>
          <a:lstStyle>
            <a:lvl1pPr>
              <a:defRPr sz="1292">
                <a:latin typeface="Arial" panose="020B0604020202020204" pitchFamily="34" charset="0"/>
                <a:cs typeface="Arial" panose="020B0604020202020204" pitchFamily="34" charset="0"/>
              </a:defRPr>
            </a:lvl1pPr>
            <a:lvl2pPr>
              <a:defRPr sz="1292">
                <a:latin typeface="Arial" panose="020B0604020202020204" pitchFamily="34" charset="0"/>
                <a:cs typeface="Arial" panose="020B0604020202020204" pitchFamily="34" charset="0"/>
              </a:defRPr>
            </a:lvl2pPr>
            <a:lvl3pPr>
              <a:defRPr sz="1292">
                <a:latin typeface="Arial" panose="020B0604020202020204" pitchFamily="34" charset="0"/>
                <a:cs typeface="Arial" panose="020B0604020202020204" pitchFamily="34" charset="0"/>
              </a:defRPr>
            </a:lvl3pPr>
            <a:lvl4pPr>
              <a:defRPr sz="1292">
                <a:latin typeface="Arial" panose="020B0604020202020204" pitchFamily="34" charset="0"/>
                <a:cs typeface="Arial" panose="020B0604020202020204" pitchFamily="34" charset="0"/>
              </a:defRPr>
            </a:lvl4pPr>
            <a:lvl5pPr>
              <a:defRPr sz="1292">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10"/>
          <p:cNvSpPr>
            <a:spLocks noGrp="1"/>
          </p:cNvSpPr>
          <p:nvPr>
            <p:ph type="title"/>
          </p:nvPr>
        </p:nvSpPr>
        <p:spPr>
          <a:xfrm>
            <a:off x="457200" y="548642"/>
            <a:ext cx="6567055" cy="611649"/>
          </a:xfrm>
          <a:prstGeom prst="rect">
            <a:avLst/>
          </a:prstGeom>
        </p:spPr>
        <p:txBody>
          <a:bodyPr/>
          <a:lstStyle>
            <a:lvl1pPr>
              <a:defRPr sz="3323"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585" dirty="0">
              <a:solidFill>
                <a:srgbClr val="005EB8"/>
              </a:solidFill>
              <a:latin typeface="Arial" charset="0"/>
              <a:ea typeface="Arial" charset="0"/>
              <a:cs typeface="Arial" charset="0"/>
            </a:endParaRPr>
          </a:p>
        </p:txBody>
      </p:sp>
      <p:sp>
        <p:nvSpPr>
          <p:cNvPr id="9" name="Footer Placeholder 2"/>
          <p:cNvSpPr>
            <a:spLocks noGrp="1"/>
          </p:cNvSpPr>
          <p:nvPr>
            <p:ph type="ftr" sz="quarter" idx="3"/>
          </p:nvPr>
        </p:nvSpPr>
        <p:spPr>
          <a:xfrm>
            <a:off x="690676" y="6333441"/>
            <a:ext cx="5723164" cy="365125"/>
          </a:xfrm>
          <a:prstGeom prst="rect">
            <a:avLst/>
          </a:prstGeom>
        </p:spPr>
        <p:txBody>
          <a:bodyPr vert="horz" lIns="91440" tIns="45720" rIns="91440" bIns="45720" rtlCol="0" anchor="ctr"/>
          <a:lstStyle>
            <a:lvl1pPr algn="l">
              <a:defRPr sz="1108" b="0">
                <a:solidFill>
                  <a:schemeClr val="accent3">
                    <a:lumMod val="60000"/>
                    <a:lumOff val="40000"/>
                  </a:schemeClr>
                </a:solidFill>
                <a:latin typeface="Arial" charset="0"/>
                <a:ea typeface="Arial" charset="0"/>
                <a:cs typeface="Arial" charset="0"/>
              </a:defRPr>
            </a:lvl1pPr>
          </a:lstStyle>
          <a:p>
            <a:endParaRPr lang="en-US" dirty="0"/>
          </a:p>
        </p:txBody>
      </p:sp>
      <p:sp>
        <p:nvSpPr>
          <p:cNvPr id="6" name="Slide Number Placeholder 3"/>
          <p:cNvSpPr>
            <a:spLocks noGrp="1"/>
          </p:cNvSpPr>
          <p:nvPr>
            <p:ph type="sldNum" sz="quarter" idx="4"/>
          </p:nvPr>
        </p:nvSpPr>
        <p:spPr>
          <a:xfrm>
            <a:off x="7031350" y="6492876"/>
            <a:ext cx="2057400" cy="365125"/>
          </a:xfrm>
          <a:prstGeom prst="rect">
            <a:avLst/>
          </a:prstGeom>
        </p:spPr>
        <p:txBody>
          <a:bodyPr vert="horz" lIns="91440" tIns="45720" rIns="91440" bIns="45720" rtlCol="0" anchor="ctr"/>
          <a:lstStyle>
            <a:lvl1pPr algn="r">
              <a:defRPr sz="923">
                <a:solidFill>
                  <a:schemeClr val="tx2"/>
                </a:solidFill>
              </a:defRPr>
            </a:lvl1pPr>
          </a:lstStyle>
          <a:p>
            <a:fld id="{E1BC2A7B-EF3A-459E-BD9F-99FA8D23D139}" type="slidenum">
              <a:rPr lang="en-GB" smtClean="0"/>
              <a:pPr/>
              <a:t>‹#›</a:t>
            </a:fld>
            <a:endParaRPr lang="en-GB"/>
          </a:p>
        </p:txBody>
      </p:sp>
    </p:spTree>
    <p:extLst>
      <p:ext uri="{BB962C8B-B14F-4D97-AF65-F5344CB8AC3E}">
        <p14:creationId xmlns:p14="http://schemas.microsoft.com/office/powerpoint/2010/main" val="2999211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1"/>
          <p:cNvSpPr>
            <a:spLocks noGrp="1"/>
          </p:cNvSpPr>
          <p:nvPr>
            <p:ph type="title"/>
          </p:nvPr>
        </p:nvSpPr>
        <p:spPr>
          <a:xfrm>
            <a:off x="457200" y="1774245"/>
            <a:ext cx="8229600" cy="1143000"/>
          </a:xfrm>
          <a:prstGeom prst="rect">
            <a:avLst/>
          </a:prstGeom>
        </p:spPr>
        <p:txBody>
          <a:bodyPr vert="horz"/>
          <a:lstStyle>
            <a:lvl1pPr algn="l">
              <a:defRPr sz="3323">
                <a:solidFill>
                  <a:schemeClr val="tx1">
                    <a:lumMod val="65000"/>
                    <a:lumOff val="35000"/>
                  </a:schemeClr>
                </a:solidFill>
              </a:defRPr>
            </a:lvl1pPr>
          </a:lstStyle>
          <a:p>
            <a:r>
              <a:rPr lang="en-GB" dirty="0"/>
              <a:t>Click to edit Master title style</a:t>
            </a:r>
            <a:endParaRPr lang="en-US" dirty="0"/>
          </a:p>
        </p:txBody>
      </p:sp>
      <p:sp>
        <p:nvSpPr>
          <p:cNvPr id="10" name="Content Placeholder 3"/>
          <p:cNvSpPr>
            <a:spLocks noGrp="1"/>
          </p:cNvSpPr>
          <p:nvPr>
            <p:ph sz="quarter" idx="10"/>
          </p:nvPr>
        </p:nvSpPr>
        <p:spPr>
          <a:xfrm>
            <a:off x="457202" y="2742531"/>
            <a:ext cx="5217164" cy="479605"/>
          </a:xfrm>
          <a:prstGeom prst="rect">
            <a:avLst/>
          </a:prstGeom>
          <a:solidFill>
            <a:srgbClr val="AF0066"/>
          </a:solidFill>
        </p:spPr>
        <p:txBody>
          <a:bodyPr vert="horz" bIns="126000" anchor="ctr" anchorCtr="0"/>
          <a:lstStyle>
            <a:lvl1pPr marL="0" indent="0">
              <a:lnSpc>
                <a:spcPct val="100000"/>
              </a:lnSpc>
              <a:spcBef>
                <a:spcPts val="416"/>
              </a:spcBef>
              <a:spcAft>
                <a:spcPts val="416"/>
              </a:spcAft>
              <a:buNone/>
              <a:defRPr>
                <a:solidFill>
                  <a:schemeClr val="bg1"/>
                </a:solidFill>
              </a:defRPr>
            </a:lvl1pPr>
          </a:lstStyle>
          <a:p>
            <a:pPr lvl="0"/>
            <a:r>
              <a:rPr lang="en-GB" dirty="0"/>
              <a:t>Click to edit Master text styles</a:t>
            </a:r>
          </a:p>
        </p:txBody>
      </p:sp>
    </p:spTree>
    <p:extLst>
      <p:ext uri="{BB962C8B-B14F-4D97-AF65-F5344CB8AC3E}">
        <p14:creationId xmlns:p14="http://schemas.microsoft.com/office/powerpoint/2010/main" val="139466958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5"/>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6"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6"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51520" y="190802"/>
            <a:ext cx="8642350" cy="503783"/>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5635712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344491" y="1603432"/>
            <a:ext cx="7761745" cy="1330325"/>
          </a:xfrm>
          <a:prstGeom prst="rect">
            <a:avLst/>
          </a:prstGeom>
        </p:spPr>
        <p:txBody>
          <a:bodyPr vert="horz"/>
          <a:lstStyle>
            <a:lvl1pPr marL="0" indent="0">
              <a:buNone/>
              <a:defRPr sz="3047">
                <a:solidFill>
                  <a:schemeClr val="tx1">
                    <a:lumMod val="65000"/>
                    <a:lumOff val="35000"/>
                  </a:schemeClr>
                </a:solidFill>
              </a:defRPr>
            </a:lvl1pPr>
            <a:lvl2pPr marL="316531" indent="0">
              <a:buNone/>
              <a:defRPr/>
            </a:lvl2pPr>
            <a:lvl3pPr marL="633062" indent="0">
              <a:buNone/>
              <a:defRPr/>
            </a:lvl3pPr>
            <a:lvl4pPr marL="949593" indent="0">
              <a:buNone/>
              <a:defRPr/>
            </a:lvl4pPr>
            <a:lvl5pPr marL="1266124" indent="0">
              <a:buNone/>
              <a:defRPr/>
            </a:lvl5pPr>
          </a:lstStyle>
          <a:p>
            <a:pPr lvl="0"/>
            <a:r>
              <a:rPr lang="en-GB" dirty="0"/>
              <a:t>Click to edit Master text style</a:t>
            </a:r>
          </a:p>
        </p:txBody>
      </p:sp>
      <p:sp>
        <p:nvSpPr>
          <p:cNvPr id="13" name="Text Placeholder 12"/>
          <p:cNvSpPr>
            <a:spLocks noGrp="1"/>
          </p:cNvSpPr>
          <p:nvPr>
            <p:ph type="body" sz="quarter" idx="11" hasCustomPrompt="1"/>
          </p:nvPr>
        </p:nvSpPr>
        <p:spPr>
          <a:xfrm>
            <a:off x="452437" y="2695582"/>
            <a:ext cx="4052888" cy="3025775"/>
          </a:xfrm>
          <a:prstGeom prst="rect">
            <a:avLst/>
          </a:prstGeom>
        </p:spPr>
        <p:txBody>
          <a:bodyPr vert="horz"/>
          <a:lstStyle>
            <a:lvl1pPr>
              <a:buClr>
                <a:srgbClr val="AF0066"/>
              </a:buClr>
              <a:defRPr sz="1661">
                <a:solidFill>
                  <a:srgbClr val="595959"/>
                </a:solidFill>
              </a:defRPr>
            </a:lvl1pPr>
          </a:lstStyle>
          <a:p>
            <a:pPr lvl="0"/>
            <a:r>
              <a:rPr lang="en-GB" dirty="0"/>
              <a:t>Third level</a:t>
            </a:r>
          </a:p>
        </p:txBody>
      </p:sp>
      <p:sp>
        <p:nvSpPr>
          <p:cNvPr id="8" name="Slide Number Placeholder 7"/>
          <p:cNvSpPr>
            <a:spLocks noGrp="1"/>
          </p:cNvSpPr>
          <p:nvPr>
            <p:ph type="sldNum" sz="quarter" idx="12"/>
          </p:nvPr>
        </p:nvSpPr>
        <p:spPr/>
        <p:txBody>
          <a:bodyPr/>
          <a:lstStyle/>
          <a:p>
            <a:fld id="{046BE25D-0636-BF49-8F69-9955BA331F91}" type="slidenum">
              <a:rPr lang="en-US" smtClean="0"/>
              <a:pPr/>
              <a:t>‹#›</a:t>
            </a:fld>
            <a:endParaRPr lang="en-US" dirty="0"/>
          </a:p>
        </p:txBody>
      </p:sp>
    </p:spTree>
    <p:extLst>
      <p:ext uri="{BB962C8B-B14F-4D97-AF65-F5344CB8AC3E}">
        <p14:creationId xmlns:p14="http://schemas.microsoft.com/office/powerpoint/2010/main" val="6481720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32095" y="326927"/>
            <a:ext cx="5093042" cy="797818"/>
          </a:xfrm>
          <a:prstGeom prst="rect">
            <a:avLst/>
          </a:prstGeom>
        </p:spPr>
        <p:txBody>
          <a:bodyPr/>
          <a:lstStyle/>
          <a:p>
            <a:r>
              <a:rPr lang="en-US"/>
              <a:t>Click to edit Master title style</a:t>
            </a:r>
            <a:endParaRPr lang="en-GB"/>
          </a:p>
        </p:txBody>
      </p:sp>
      <p:sp>
        <p:nvSpPr>
          <p:cNvPr id="7" name="Footer Placeholder 3"/>
          <p:cNvSpPr>
            <a:spLocks noGrp="1"/>
          </p:cNvSpPr>
          <p:nvPr>
            <p:ph type="ftr" sz="quarter" idx="3"/>
          </p:nvPr>
        </p:nvSpPr>
        <p:spPr>
          <a:xfrm>
            <a:off x="2724766" y="6366585"/>
            <a:ext cx="3295670" cy="364281"/>
          </a:xfrm>
          <a:prstGeom prst="rect">
            <a:avLst/>
          </a:prstGeom>
        </p:spPr>
        <p:txBody>
          <a:bodyPr vert="horz" lIns="0" tIns="0" rIns="0" bIns="0" rtlCol="0" anchor="t"/>
          <a:lstStyle>
            <a:lvl1pPr algn="ctr">
              <a:defRPr sz="753">
                <a:solidFill>
                  <a:schemeClr val="tx1">
                    <a:tint val="75000"/>
                  </a:schemeClr>
                </a:solidFill>
              </a:defRPr>
            </a:lvl1pPr>
          </a:lstStyle>
          <a:p>
            <a:endParaRPr lang="en-GB" dirty="0">
              <a:solidFill>
                <a:prstClr val="black">
                  <a:tint val="75000"/>
                </a:prstClr>
              </a:solidFill>
            </a:endParaRPr>
          </a:p>
        </p:txBody>
      </p:sp>
      <p:sp>
        <p:nvSpPr>
          <p:cNvPr id="8" name="Slide Number Placeholder 4"/>
          <p:cNvSpPr>
            <a:spLocks noGrp="1"/>
          </p:cNvSpPr>
          <p:nvPr>
            <p:ph type="sldNum" sz="quarter" idx="4"/>
          </p:nvPr>
        </p:nvSpPr>
        <p:spPr>
          <a:xfrm>
            <a:off x="6552568" y="6385873"/>
            <a:ext cx="2133962" cy="364281"/>
          </a:xfrm>
          <a:prstGeom prst="rect">
            <a:avLst/>
          </a:prstGeom>
        </p:spPr>
        <p:txBody>
          <a:bodyPr vert="horz" lIns="0" tIns="0" rIns="0" bIns="0" rtlCol="0" anchor="t"/>
          <a:lstStyle>
            <a:lvl1pPr algn="r">
              <a:defRPr sz="565">
                <a:solidFill>
                  <a:schemeClr val="tx1">
                    <a:tint val="75000"/>
                  </a:schemeClr>
                </a:solidFill>
                <a:latin typeface="Arial" pitchFamily="34" charset="0"/>
                <a:cs typeface="Arial" pitchFamily="34" charset="0"/>
              </a:defRPr>
            </a:lvl1pPr>
          </a:lstStyle>
          <a:p>
            <a:fld id="{D893B8D6-DFCE-421C-A59B-2B633CC3C2B4}" type="slidenum">
              <a:rPr lang="en-GB" smtClean="0">
                <a:solidFill>
                  <a:prstClr val="black">
                    <a:tint val="75000"/>
                  </a:prstClr>
                </a:solidFill>
              </a:rPr>
              <a:pPr/>
              <a:t>‹#›</a:t>
            </a:fld>
            <a:endParaRPr lang="en-GB" dirty="0">
              <a:solidFill>
                <a:prstClr val="black">
                  <a:tint val="75000"/>
                </a:prstClr>
              </a:solidFill>
            </a:endParaRPr>
          </a:p>
        </p:txBody>
      </p:sp>
      <p:pic>
        <p:nvPicPr>
          <p:cNvPr id="10" name="Picture 9" descr="NEL_final_notext.png"/>
          <p:cNvPicPr>
            <a:picLocks noChangeAspect="1"/>
          </p:cNvPicPr>
          <p:nvPr userDrawn="1"/>
        </p:nvPicPr>
        <p:blipFill>
          <a:blip r:embed="rId2" cstate="print"/>
          <a:stretch>
            <a:fillRect/>
          </a:stretch>
        </p:blipFill>
        <p:spPr>
          <a:xfrm>
            <a:off x="286292" y="5629151"/>
            <a:ext cx="900233" cy="865270"/>
          </a:xfrm>
          <a:prstGeom prst="rect">
            <a:avLst/>
          </a:prstGeom>
        </p:spPr>
      </p:pic>
    </p:spTree>
    <p:extLst>
      <p:ext uri="{BB962C8B-B14F-4D97-AF65-F5344CB8AC3E}">
        <p14:creationId xmlns:p14="http://schemas.microsoft.com/office/powerpoint/2010/main" val="298042551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Title and Content plus Picture">
    <p:spTree>
      <p:nvGrpSpPr>
        <p:cNvPr id="1" name=""/>
        <p:cNvGrpSpPr/>
        <p:nvPr/>
      </p:nvGrpSpPr>
      <p:grpSpPr>
        <a:xfrm>
          <a:off x="0" y="0"/>
          <a:ext cx="0" cy="0"/>
          <a:chOff x="0" y="0"/>
          <a:chExt cx="0" cy="0"/>
        </a:xfrm>
      </p:grpSpPr>
      <p:sp>
        <p:nvSpPr>
          <p:cNvPr id="2" name="Title 1"/>
          <p:cNvSpPr>
            <a:spLocks noGrp="1"/>
          </p:cNvSpPr>
          <p:nvPr>
            <p:ph type="title"/>
          </p:nvPr>
        </p:nvSpPr>
        <p:spPr>
          <a:xfrm>
            <a:off x="395536" y="326927"/>
            <a:ext cx="8229600" cy="797818"/>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396000" y="1096177"/>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3"/>
          <p:cNvSpPr>
            <a:spLocks noGrp="1"/>
          </p:cNvSpPr>
          <p:nvPr>
            <p:ph type="ftr" sz="quarter" idx="3"/>
          </p:nvPr>
        </p:nvSpPr>
        <p:spPr>
          <a:xfrm>
            <a:off x="2724766" y="6366585"/>
            <a:ext cx="3295670" cy="364281"/>
          </a:xfrm>
          <a:prstGeom prst="rect">
            <a:avLst/>
          </a:prstGeom>
        </p:spPr>
        <p:txBody>
          <a:bodyPr vert="horz" lIns="0" tIns="0" rIns="0" bIns="0" rtlCol="0" anchor="t"/>
          <a:lstStyle>
            <a:lvl1pPr algn="ctr">
              <a:defRPr sz="753">
                <a:solidFill>
                  <a:schemeClr val="tx1">
                    <a:tint val="75000"/>
                  </a:schemeClr>
                </a:solidFill>
              </a:defRPr>
            </a:lvl1pPr>
          </a:lstStyle>
          <a:p>
            <a:endParaRPr lang="en-GB" dirty="0">
              <a:solidFill>
                <a:prstClr val="black">
                  <a:tint val="75000"/>
                </a:prstClr>
              </a:solidFill>
            </a:endParaRPr>
          </a:p>
        </p:txBody>
      </p:sp>
      <p:sp>
        <p:nvSpPr>
          <p:cNvPr id="7" name="Slide Number Placeholder 4"/>
          <p:cNvSpPr>
            <a:spLocks noGrp="1"/>
          </p:cNvSpPr>
          <p:nvPr>
            <p:ph type="sldNum" sz="quarter" idx="4"/>
          </p:nvPr>
        </p:nvSpPr>
        <p:spPr>
          <a:xfrm>
            <a:off x="6552568" y="6385873"/>
            <a:ext cx="2133962" cy="364281"/>
          </a:xfrm>
          <a:prstGeom prst="rect">
            <a:avLst/>
          </a:prstGeom>
        </p:spPr>
        <p:txBody>
          <a:bodyPr vert="horz" lIns="0" tIns="0" rIns="0" bIns="0" rtlCol="0" anchor="t"/>
          <a:lstStyle>
            <a:lvl1pPr algn="r">
              <a:defRPr sz="565">
                <a:solidFill>
                  <a:schemeClr val="tx1">
                    <a:tint val="75000"/>
                  </a:schemeClr>
                </a:solidFill>
                <a:latin typeface="Arial" pitchFamily="34" charset="0"/>
                <a:cs typeface="Arial" pitchFamily="34" charset="0"/>
              </a:defRPr>
            </a:lvl1pPr>
          </a:lstStyle>
          <a:p>
            <a:fld id="{D893B8D6-DFCE-421C-A59B-2B633CC3C2B4}" type="slidenum">
              <a:rPr lang="en-GB" smtClean="0">
                <a:solidFill>
                  <a:prstClr val="black">
                    <a:tint val="75000"/>
                  </a:prstClr>
                </a:solidFill>
              </a:rPr>
              <a:pPr/>
              <a:t>‹#›</a:t>
            </a:fld>
            <a:endParaRPr lang="en-GB" dirty="0">
              <a:solidFill>
                <a:prstClr val="black">
                  <a:tint val="75000"/>
                </a:prstClr>
              </a:solidFill>
            </a:endParaRPr>
          </a:p>
        </p:txBody>
      </p:sp>
      <p:sp>
        <p:nvSpPr>
          <p:cNvPr id="10" name="Picture Placeholder 9"/>
          <p:cNvSpPr>
            <a:spLocks noGrp="1"/>
          </p:cNvSpPr>
          <p:nvPr>
            <p:ph type="pic" sz="quarter" idx="10"/>
          </p:nvPr>
        </p:nvSpPr>
        <p:spPr>
          <a:xfrm>
            <a:off x="5310896" y="2449465"/>
            <a:ext cx="5020719" cy="5292000"/>
          </a:xfrm>
          <a:prstGeom prst="ellipse">
            <a:avLst/>
          </a:prstGeom>
        </p:spPr>
        <p:txBody>
          <a:bodyPr/>
          <a:lstStyle/>
          <a:p>
            <a:r>
              <a:rPr lang="en-US" dirty="0"/>
              <a:t>Click icon to add picture</a:t>
            </a:r>
            <a:endParaRPr lang="en-GB" dirty="0"/>
          </a:p>
        </p:txBody>
      </p:sp>
    </p:spTree>
    <p:extLst>
      <p:ext uri="{BB962C8B-B14F-4D97-AF65-F5344CB8AC3E}">
        <p14:creationId xmlns:p14="http://schemas.microsoft.com/office/powerpoint/2010/main" val="8411062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a:p>
        </p:txBody>
      </p:sp>
    </p:spTree>
    <p:extLst>
      <p:ext uri="{BB962C8B-B14F-4D97-AF65-F5344CB8AC3E}">
        <p14:creationId xmlns:p14="http://schemas.microsoft.com/office/powerpoint/2010/main" val="21413737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8693ACA-40A9-4C87-AF70-BFCE79A39BD5}" type="datetimeFigureOut">
              <a:rPr lang="en-GB" smtClean="0"/>
              <a:t>22/09/2020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D5A2FB-61E4-465D-A236-B8AA77F13C31}" type="slidenum">
              <a:rPr lang="en-GB" smtClean="0"/>
              <a:t>‹#›</a:t>
            </a:fld>
            <a:endParaRPr lang="en-GB"/>
          </a:p>
        </p:txBody>
      </p:sp>
    </p:spTree>
    <p:extLst>
      <p:ext uri="{BB962C8B-B14F-4D97-AF65-F5344CB8AC3E}">
        <p14:creationId xmlns:p14="http://schemas.microsoft.com/office/powerpoint/2010/main" val="282550339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8693ACA-40A9-4C87-AF70-BFCE79A39BD5}" type="datetimeFigureOut">
              <a:rPr lang="en-GB" smtClean="0"/>
              <a:t>22/09/2020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D5A2FB-61E4-465D-A236-B8AA77F13C31}" type="slidenum">
              <a:rPr lang="en-GB" smtClean="0"/>
              <a:t>‹#›</a:t>
            </a:fld>
            <a:endParaRPr lang="en-GB"/>
          </a:p>
        </p:txBody>
      </p:sp>
    </p:spTree>
    <p:extLst>
      <p:ext uri="{BB962C8B-B14F-4D97-AF65-F5344CB8AC3E}">
        <p14:creationId xmlns:p14="http://schemas.microsoft.com/office/powerpoint/2010/main" val="38932696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693ACA-40A9-4C87-AF70-BFCE79A39BD5}" type="datetimeFigureOut">
              <a:rPr lang="en-GB" smtClean="0"/>
              <a:t>22/09/2020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D5A2FB-61E4-465D-A236-B8AA77F13C31}" type="slidenum">
              <a:rPr lang="en-GB" smtClean="0"/>
              <a:t>‹#›</a:t>
            </a:fld>
            <a:endParaRPr lang="en-GB"/>
          </a:p>
        </p:txBody>
      </p:sp>
    </p:spTree>
    <p:extLst>
      <p:ext uri="{BB962C8B-B14F-4D97-AF65-F5344CB8AC3E}">
        <p14:creationId xmlns:p14="http://schemas.microsoft.com/office/powerpoint/2010/main" val="248670921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8693ACA-40A9-4C87-AF70-BFCE79A39BD5}" type="datetimeFigureOut">
              <a:rPr lang="en-GB" smtClean="0"/>
              <a:t>22/09/2020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D5A2FB-61E4-465D-A236-B8AA77F13C31}" type="slidenum">
              <a:rPr lang="en-GB" smtClean="0"/>
              <a:t>‹#›</a:t>
            </a:fld>
            <a:endParaRPr lang="en-GB"/>
          </a:p>
        </p:txBody>
      </p:sp>
    </p:spTree>
    <p:extLst>
      <p:ext uri="{BB962C8B-B14F-4D97-AF65-F5344CB8AC3E}">
        <p14:creationId xmlns:p14="http://schemas.microsoft.com/office/powerpoint/2010/main" val="421499057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8693ACA-40A9-4C87-AF70-BFCE79A39BD5}" type="datetimeFigureOut">
              <a:rPr lang="en-GB" smtClean="0"/>
              <a:t>22/09/2020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6D5A2FB-61E4-465D-A236-B8AA77F13C31}" type="slidenum">
              <a:rPr lang="en-GB" smtClean="0"/>
              <a:t>‹#›</a:t>
            </a:fld>
            <a:endParaRPr lang="en-GB"/>
          </a:p>
        </p:txBody>
      </p:sp>
    </p:spTree>
    <p:extLst>
      <p:ext uri="{BB962C8B-B14F-4D97-AF65-F5344CB8AC3E}">
        <p14:creationId xmlns:p14="http://schemas.microsoft.com/office/powerpoint/2010/main" val="374529416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8693ACA-40A9-4C87-AF70-BFCE79A39BD5}" type="datetimeFigureOut">
              <a:rPr lang="en-GB" smtClean="0"/>
              <a:t>22/09/2020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6D5A2FB-61E4-465D-A236-B8AA77F13C31}" type="slidenum">
              <a:rPr lang="en-GB" smtClean="0"/>
              <a:t>‹#›</a:t>
            </a:fld>
            <a:endParaRPr lang="en-GB"/>
          </a:p>
        </p:txBody>
      </p:sp>
    </p:spTree>
    <p:extLst>
      <p:ext uri="{BB962C8B-B14F-4D97-AF65-F5344CB8AC3E}">
        <p14:creationId xmlns:p14="http://schemas.microsoft.com/office/powerpoint/2010/main" val="1606681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91C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algn="ctr"/>
            <a:endParaRPr lang="en-GB" sz="1800" dirty="0"/>
          </a:p>
        </p:txBody>
      </p:sp>
      <p:sp>
        <p:nvSpPr>
          <p:cNvPr id="11" name="Text Placeholder 10"/>
          <p:cNvSpPr>
            <a:spLocks noGrp="1"/>
          </p:cNvSpPr>
          <p:nvPr>
            <p:ph type="body" sz="quarter" idx="10" hasCustomPrompt="1"/>
          </p:nvPr>
        </p:nvSpPr>
        <p:spPr>
          <a:xfrm>
            <a:off x="250826"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15" name="Rectangle 14"/>
          <p:cNvSpPr/>
          <p:nvPr userDrawn="1"/>
        </p:nvSpPr>
        <p:spPr>
          <a:xfrm>
            <a:off x="232917" y="188912"/>
            <a:ext cx="1674788"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01</a:t>
            </a:r>
            <a:endParaRPr lang="en-GB" sz="8800" dirty="0">
              <a:solidFill>
                <a:schemeClr val="bg1"/>
              </a:solidFill>
            </a:endParaRPr>
          </a:p>
        </p:txBody>
      </p:sp>
      <p:sp>
        <p:nvSpPr>
          <p:cNvPr id="2" name="TextBox 1"/>
          <p:cNvSpPr txBox="1"/>
          <p:nvPr userDrawn="1"/>
        </p:nvSpPr>
        <p:spPr>
          <a:xfrm>
            <a:off x="232917" y="6165304"/>
            <a:ext cx="8587556" cy="369332"/>
          </a:xfrm>
          <a:prstGeom prst="rect">
            <a:avLst/>
          </a:prstGeom>
          <a:noFill/>
        </p:spPr>
        <p:txBody>
          <a:bodyPr wrap="square" rtlCol="0">
            <a:spAutoFit/>
          </a:bodyPr>
          <a:lstStyle/>
          <a:p>
            <a:r>
              <a:rPr lang="en-GB" sz="1800" i="1" dirty="0">
                <a:solidFill>
                  <a:schemeClr val="bg1"/>
                </a:solidFill>
              </a:rPr>
              <a:t>Transforming</a:t>
            </a:r>
            <a:r>
              <a:rPr lang="en-GB" sz="1800" i="1" baseline="0" dirty="0">
                <a:solidFill>
                  <a:schemeClr val="bg1"/>
                </a:solidFill>
              </a:rPr>
              <a:t> London’s health and care together</a:t>
            </a:r>
            <a:endParaRPr lang="en-GB" sz="1800" i="1" dirty="0">
              <a:solidFill>
                <a:schemeClr val="bg1"/>
              </a:solidFill>
            </a:endParaRPr>
          </a:p>
        </p:txBody>
      </p:sp>
      <p:cxnSp>
        <p:nvCxnSpPr>
          <p:cNvPr id="6" name="Straight Connector 5"/>
          <p:cNvCxnSpPr/>
          <p:nvPr userDrawn="1"/>
        </p:nvCxnSpPr>
        <p:spPr>
          <a:xfrm>
            <a:off x="232917"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6443858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693ACA-40A9-4C87-AF70-BFCE79A39BD5}" type="datetimeFigureOut">
              <a:rPr lang="en-GB" smtClean="0"/>
              <a:t>22/09/2020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6D5A2FB-61E4-465D-A236-B8AA77F13C31}" type="slidenum">
              <a:rPr lang="en-GB" smtClean="0"/>
              <a:t>‹#›</a:t>
            </a:fld>
            <a:endParaRPr lang="en-GB"/>
          </a:p>
        </p:txBody>
      </p:sp>
    </p:spTree>
    <p:extLst>
      <p:ext uri="{BB962C8B-B14F-4D97-AF65-F5344CB8AC3E}">
        <p14:creationId xmlns:p14="http://schemas.microsoft.com/office/powerpoint/2010/main" val="47690818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693ACA-40A9-4C87-AF70-BFCE79A39BD5}" type="datetimeFigureOut">
              <a:rPr lang="en-GB" smtClean="0"/>
              <a:t>22/09/2020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D5A2FB-61E4-465D-A236-B8AA77F13C31}" type="slidenum">
              <a:rPr lang="en-GB" smtClean="0"/>
              <a:t>‹#›</a:t>
            </a:fld>
            <a:endParaRPr lang="en-GB"/>
          </a:p>
        </p:txBody>
      </p:sp>
    </p:spTree>
    <p:extLst>
      <p:ext uri="{BB962C8B-B14F-4D97-AF65-F5344CB8AC3E}">
        <p14:creationId xmlns:p14="http://schemas.microsoft.com/office/powerpoint/2010/main" val="11629620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693ACA-40A9-4C87-AF70-BFCE79A39BD5}" type="datetimeFigureOut">
              <a:rPr lang="en-GB" smtClean="0"/>
              <a:t>22/09/2020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D5A2FB-61E4-465D-A236-B8AA77F13C31}" type="slidenum">
              <a:rPr lang="en-GB" smtClean="0"/>
              <a:t>‹#›</a:t>
            </a:fld>
            <a:endParaRPr lang="en-GB"/>
          </a:p>
        </p:txBody>
      </p:sp>
    </p:spTree>
    <p:extLst>
      <p:ext uri="{BB962C8B-B14F-4D97-AF65-F5344CB8AC3E}">
        <p14:creationId xmlns:p14="http://schemas.microsoft.com/office/powerpoint/2010/main" val="236552539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8693ACA-40A9-4C87-AF70-BFCE79A39BD5}" type="datetimeFigureOut">
              <a:rPr lang="en-GB" smtClean="0"/>
              <a:t>22/09/2020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D5A2FB-61E4-465D-A236-B8AA77F13C31}" type="slidenum">
              <a:rPr lang="en-GB" smtClean="0"/>
              <a:t>‹#›</a:t>
            </a:fld>
            <a:endParaRPr lang="en-GB"/>
          </a:p>
        </p:txBody>
      </p:sp>
    </p:spTree>
    <p:extLst>
      <p:ext uri="{BB962C8B-B14F-4D97-AF65-F5344CB8AC3E}">
        <p14:creationId xmlns:p14="http://schemas.microsoft.com/office/powerpoint/2010/main" val="415542474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8693ACA-40A9-4C87-AF70-BFCE79A39BD5}" type="datetimeFigureOut">
              <a:rPr lang="en-GB" smtClean="0"/>
              <a:t>22/09/2020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D5A2FB-61E4-465D-A236-B8AA77F13C31}" type="slidenum">
              <a:rPr lang="en-GB" smtClean="0"/>
              <a:t>‹#›</a:t>
            </a:fld>
            <a:endParaRPr lang="en-GB"/>
          </a:p>
        </p:txBody>
      </p:sp>
    </p:spTree>
    <p:extLst>
      <p:ext uri="{BB962C8B-B14F-4D97-AF65-F5344CB8AC3E}">
        <p14:creationId xmlns:p14="http://schemas.microsoft.com/office/powerpoint/2010/main" val="180474870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9939" y="1227948"/>
            <a:ext cx="6272373" cy="525790"/>
          </a:xfrm>
        </p:spPr>
        <p:txBody>
          <a:bodyPr lIns="0" tIns="0" rIns="0" bIns="0" anchor="t" anchorCtr="0">
            <a:noAutofit/>
          </a:bodyPr>
          <a:lstStyle>
            <a:lvl1pPr marL="0" indent="0" algn="l">
              <a:defRPr sz="2800" b="1">
                <a:solidFill>
                  <a:srgbClr val="00A9CE"/>
                </a:solidFill>
              </a:defRPr>
            </a:lvl1pPr>
          </a:lstStyle>
          <a:p>
            <a:r>
              <a:rPr lang="en-GB" dirty="0"/>
              <a:t>Click to edit Master title style</a:t>
            </a:r>
            <a:endParaRPr lang="en-US" dirty="0"/>
          </a:p>
        </p:txBody>
      </p:sp>
      <p:sp>
        <p:nvSpPr>
          <p:cNvPr id="3" name="Content Placeholder 2"/>
          <p:cNvSpPr>
            <a:spLocks noGrp="1"/>
          </p:cNvSpPr>
          <p:nvPr>
            <p:ph idx="1"/>
          </p:nvPr>
        </p:nvSpPr>
        <p:spPr>
          <a:xfrm>
            <a:off x="449939" y="2497540"/>
            <a:ext cx="8229600" cy="3468045"/>
          </a:xfrm>
        </p:spPr>
        <p:txBody>
          <a:bodyPr lIns="0" tIns="0" rIns="0" bIns="0">
            <a:noAutofit/>
          </a:bodyPr>
          <a:lstStyle>
            <a:lvl1pPr>
              <a:buClr>
                <a:srgbClr val="00A9CE"/>
              </a:buClr>
              <a:defRPr sz="1800" b="1"/>
            </a:lvl1pPr>
            <a:lvl2pPr>
              <a:buClr>
                <a:srgbClr val="00A9CE"/>
              </a:buClr>
              <a:defRPr sz="1800" b="1"/>
            </a:lvl2pPr>
            <a:lvl3pPr>
              <a:buClr>
                <a:srgbClr val="00A9CE"/>
              </a:buClr>
              <a:defRPr sz="1800" b="1"/>
            </a:lvl3pPr>
            <a:lvl4pPr>
              <a:buClr>
                <a:srgbClr val="00A9CE"/>
              </a:buClr>
              <a:defRPr sz="1800" b="1"/>
            </a:lvl4pPr>
            <a:lvl5pPr>
              <a:buClr>
                <a:srgbClr val="00A9CE"/>
              </a:buClr>
              <a:defRPr sz="1800" b="1"/>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Slide Number Placeholder 5"/>
          <p:cNvSpPr>
            <a:spLocks noGrp="1"/>
          </p:cNvSpPr>
          <p:nvPr>
            <p:ph type="sldNum" sz="quarter" idx="12"/>
          </p:nvPr>
        </p:nvSpPr>
        <p:spPr>
          <a:xfrm>
            <a:off x="457200" y="6267230"/>
            <a:ext cx="520885" cy="365125"/>
          </a:xfrm>
          <a:prstGeom prst="rect">
            <a:avLst/>
          </a:prstGeom>
        </p:spPr>
        <p:txBody>
          <a:bodyPr lIns="0" tIns="0" rIns="0" bIns="0" anchor="b" anchorCtr="0"/>
          <a:lstStyle>
            <a:lvl1pPr algn="l">
              <a:defRPr sz="1200">
                <a:solidFill>
                  <a:srgbClr val="768689"/>
                </a:solidFill>
              </a:defRPr>
            </a:lvl1pPr>
          </a:lstStyle>
          <a:p>
            <a:fld id="{BD93C3FE-3B25-B24B-A8BC-865722E1BD17}" type="slidenum">
              <a:rPr lang="en-US" smtClean="0"/>
              <a:pPr/>
              <a:t>‹#›</a:t>
            </a:fld>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85558" y="5980453"/>
            <a:ext cx="2001242" cy="631397"/>
          </a:xfrm>
          <a:prstGeom prst="rect">
            <a:avLst/>
          </a:prstGeom>
        </p:spPr>
      </p:pic>
      <p:pic>
        <p:nvPicPr>
          <p:cNvPr id="9" name="Picture 8"/>
          <p:cNvPicPr/>
          <p:nvPr userDrawn="1"/>
        </p:nvPicPr>
        <p:blipFill>
          <a:blip r:embed="rId3" cstate="print">
            <a:extLst>
              <a:ext uri="{28A0092B-C50C-407E-A947-70E740481C1C}">
                <a14:useLocalDpi xmlns:a14="http://schemas.microsoft.com/office/drawing/2010/main" val="0"/>
              </a:ext>
            </a:extLst>
          </a:blip>
          <a:stretch>
            <a:fillRect/>
          </a:stretch>
        </p:blipFill>
        <p:spPr>
          <a:xfrm>
            <a:off x="408995" y="394554"/>
            <a:ext cx="1517015" cy="683260"/>
          </a:xfrm>
          <a:prstGeom prst="rect">
            <a:avLst/>
          </a:prstGeom>
        </p:spPr>
      </p:pic>
      <p:sp>
        <p:nvSpPr>
          <p:cNvPr id="6" name="Content Placeholder 5"/>
          <p:cNvSpPr>
            <a:spLocks noGrp="1"/>
          </p:cNvSpPr>
          <p:nvPr>
            <p:ph sz="quarter" idx="13" hasCustomPrompt="1"/>
          </p:nvPr>
        </p:nvSpPr>
        <p:spPr>
          <a:xfrm>
            <a:off x="445325" y="1911350"/>
            <a:ext cx="6227763" cy="415925"/>
          </a:xfrm>
        </p:spPr>
        <p:txBody>
          <a:bodyPr>
            <a:noAutofit/>
          </a:bodyPr>
          <a:lstStyle>
            <a:lvl1pPr marL="0" indent="0">
              <a:buNone/>
              <a:defRPr sz="2000" b="1" baseline="0">
                <a:solidFill>
                  <a:srgbClr val="0072CE"/>
                </a:solidFill>
              </a:defRPr>
            </a:lvl1pPr>
          </a:lstStyle>
          <a:p>
            <a:pPr lvl="0"/>
            <a:r>
              <a:rPr lang="en-US" dirty="0"/>
              <a:t>Click here to edit sub heading</a:t>
            </a:r>
          </a:p>
        </p:txBody>
      </p:sp>
      <p:pic>
        <p:nvPicPr>
          <p:cNvPr id="10" name="Picture 9" descr="croydon logo.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65056" y="354942"/>
            <a:ext cx="2345034" cy="692962"/>
          </a:xfrm>
          <a:prstGeom prst="rect">
            <a:avLst/>
          </a:prstGeom>
        </p:spPr>
      </p:pic>
    </p:spTree>
    <p:extLst>
      <p:ext uri="{BB962C8B-B14F-4D97-AF65-F5344CB8AC3E}">
        <p14:creationId xmlns:p14="http://schemas.microsoft.com/office/powerpoint/2010/main" val="58648625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634082"/>
          </a:xfrm>
        </p:spPr>
        <p:txBody>
          <a:bodyPr>
            <a:normAutofit/>
          </a:bodyPr>
          <a:lstStyle>
            <a:lvl1pPr>
              <a:defRPr sz="3200">
                <a:latin typeface="Arial" pitchFamily="34" charset="0"/>
                <a:cs typeface="Arial" pitchFamily="34" charset="0"/>
              </a:defRPr>
            </a:lvl1pPr>
          </a:lstStyle>
          <a:p>
            <a:r>
              <a:rPr lang="en-US"/>
              <a:t>Click to edit Master title style</a:t>
            </a:r>
            <a:endParaRPr lang="en-GB" dirty="0"/>
          </a:p>
        </p:txBody>
      </p:sp>
      <p:sp>
        <p:nvSpPr>
          <p:cNvPr id="3" name="Content Placeholder 2"/>
          <p:cNvSpPr>
            <a:spLocks noGrp="1"/>
          </p:cNvSpPr>
          <p:nvPr>
            <p:ph sz="half" idx="1" hasCustomPrompt="1"/>
          </p:nvPr>
        </p:nvSpPr>
        <p:spPr>
          <a:xfrm>
            <a:off x="179512" y="1377312"/>
            <a:ext cx="2844000" cy="4860000"/>
          </a:xfrm>
        </p:spPr>
        <p:txBody>
          <a:bodyPr>
            <a:normAutofit/>
          </a:bodyPr>
          <a:lstStyle>
            <a:lvl1pPr marL="0" indent="0">
              <a:buNone/>
              <a:defRPr sz="1400">
                <a:latin typeface="Arial" pitchFamily="34" charset="0"/>
                <a:cs typeface="Arial" pitchFamily="34" charset="0"/>
              </a:defRPr>
            </a:lvl1pPr>
            <a:lvl2pPr>
              <a:defRPr sz="1200">
                <a:latin typeface="Arial" pitchFamily="34" charset="0"/>
                <a:cs typeface="Arial" pitchFamily="34" charset="0"/>
              </a:defRPr>
            </a:lvl2pPr>
            <a:lvl3pPr>
              <a:defRPr sz="1000">
                <a:latin typeface="Arial" pitchFamily="34" charset="0"/>
                <a:cs typeface="Arial" pitchFamily="34" charset="0"/>
              </a:defRPr>
            </a:lvl3pPr>
            <a:lvl4pPr>
              <a:defRPr sz="1000">
                <a:latin typeface="Arial" pitchFamily="34" charset="0"/>
                <a:cs typeface="Arial" pitchFamily="34" charset="0"/>
              </a:defRPr>
            </a:lvl4pPr>
            <a:lvl5pPr>
              <a:defRPr sz="10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a:t>Click to insert introduction, methods </a:t>
            </a:r>
            <a:r>
              <a:rPr lang="en-US" dirty="0" err="1"/>
              <a:t>etc</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hasCustomPrompt="1"/>
          </p:nvPr>
        </p:nvSpPr>
        <p:spPr>
          <a:xfrm>
            <a:off x="3142184" y="1377312"/>
            <a:ext cx="2844000" cy="4860000"/>
          </a:xfrm>
        </p:spPr>
        <p:txBody>
          <a:bodyPr>
            <a:normAutofit/>
          </a:bodyPr>
          <a:lstStyle>
            <a:lvl1pPr marL="0" indent="0">
              <a:buNone/>
              <a:defRPr sz="1400">
                <a:latin typeface="Arial" pitchFamily="34" charset="0"/>
                <a:cs typeface="Arial" pitchFamily="34" charset="0"/>
              </a:defRPr>
            </a:lvl1pPr>
            <a:lvl2pPr>
              <a:defRPr sz="1200">
                <a:latin typeface="Arial" pitchFamily="34" charset="0"/>
                <a:cs typeface="Arial" pitchFamily="34" charset="0"/>
              </a:defRPr>
            </a:lvl2pPr>
            <a:lvl3pPr>
              <a:defRPr sz="1000">
                <a:latin typeface="Arial" pitchFamily="34" charset="0"/>
                <a:cs typeface="Arial" pitchFamily="34" charset="0"/>
              </a:defRPr>
            </a:lvl3pPr>
            <a:lvl4pPr>
              <a:defRPr sz="1000">
                <a:latin typeface="Arial" pitchFamily="34" charset="0"/>
                <a:cs typeface="Arial" pitchFamily="34" charset="0"/>
              </a:defRPr>
            </a:lvl4pPr>
            <a:lvl5pPr>
              <a:defRPr sz="10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a:t>Click to add further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p:cNvSpPr>
            <a:spLocks noGrp="1"/>
          </p:cNvSpPr>
          <p:nvPr>
            <p:ph sz="quarter" idx="13" hasCustomPrompt="1"/>
          </p:nvPr>
        </p:nvSpPr>
        <p:spPr>
          <a:xfrm>
            <a:off x="6094536" y="1377312"/>
            <a:ext cx="2844000" cy="4860000"/>
          </a:xfrm>
        </p:spPr>
        <p:txBody>
          <a:bodyPr>
            <a:normAutofit/>
          </a:bodyPr>
          <a:lstStyle>
            <a:lvl1pPr marL="0" indent="0">
              <a:buNone/>
              <a:defRPr sz="1400">
                <a:latin typeface="Arial" pitchFamily="34" charset="0"/>
                <a:cs typeface="Arial" pitchFamily="34" charset="0"/>
              </a:defRPr>
            </a:lvl1pPr>
            <a:lvl2pPr>
              <a:defRPr sz="1200">
                <a:latin typeface="Arial" pitchFamily="34" charset="0"/>
                <a:cs typeface="Arial" pitchFamily="34" charset="0"/>
              </a:defRPr>
            </a:lvl2pPr>
            <a:lvl3pPr>
              <a:defRPr sz="1000">
                <a:latin typeface="Arial" pitchFamily="34" charset="0"/>
                <a:cs typeface="Arial" pitchFamily="34" charset="0"/>
              </a:defRPr>
            </a:lvl3pPr>
            <a:lvl4pPr>
              <a:defRPr sz="1000">
                <a:latin typeface="Arial" pitchFamily="34" charset="0"/>
                <a:cs typeface="Arial" pitchFamily="34" charset="0"/>
              </a:defRPr>
            </a:lvl4pPr>
            <a:lvl5pPr>
              <a:defRPr sz="1000">
                <a:latin typeface="Arial" pitchFamily="34" charset="0"/>
                <a:cs typeface="Arial" pitchFamily="34" charset="0"/>
              </a:defRPr>
            </a:lvl5pPr>
          </a:lstStyle>
          <a:p>
            <a:pPr lvl="0"/>
            <a:r>
              <a:rPr lang="en-US" dirty="0"/>
              <a:t>Click to add further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p:cNvSpPr>
            <a:spLocks noGrp="1"/>
          </p:cNvSpPr>
          <p:nvPr>
            <p:ph type="body" sz="quarter" idx="14" hasCustomPrompt="1"/>
          </p:nvPr>
        </p:nvSpPr>
        <p:spPr>
          <a:xfrm>
            <a:off x="468312" y="908720"/>
            <a:ext cx="8229600" cy="360363"/>
          </a:xfrm>
        </p:spPr>
        <p:txBody>
          <a:bodyPr>
            <a:noAutofit/>
          </a:bodyPr>
          <a:lstStyle>
            <a:lvl1pPr marL="0" indent="0">
              <a:buNone/>
              <a:defRPr sz="1800">
                <a:latin typeface="Arial" pitchFamily="34" charset="0"/>
                <a:cs typeface="Arial" pitchFamily="34" charset="0"/>
              </a:defRPr>
            </a:lvl1pPr>
          </a:lstStyle>
          <a:p>
            <a:pPr lvl="0"/>
            <a:r>
              <a:rPr lang="en-US" dirty="0"/>
              <a:t>Click to insert authors</a:t>
            </a:r>
            <a:endParaRPr lang="en-GB" dirty="0"/>
          </a:p>
        </p:txBody>
      </p:sp>
      <p:sp>
        <p:nvSpPr>
          <p:cNvPr id="26" name="Text Placeholder 25"/>
          <p:cNvSpPr>
            <a:spLocks noGrp="1"/>
          </p:cNvSpPr>
          <p:nvPr>
            <p:ph type="body" sz="quarter" idx="15" hasCustomPrompt="1"/>
          </p:nvPr>
        </p:nvSpPr>
        <p:spPr>
          <a:xfrm>
            <a:off x="1881752" y="6381328"/>
            <a:ext cx="7056784" cy="288032"/>
          </a:xfrm>
        </p:spPr>
        <p:txBody>
          <a:bodyPr>
            <a:noAutofit/>
          </a:bodyPr>
          <a:lstStyle>
            <a:lvl1pPr marL="0" indent="0">
              <a:buNone/>
              <a:defRPr sz="800">
                <a:latin typeface="Arial" pitchFamily="34" charset="0"/>
                <a:cs typeface="Arial" pitchFamily="34" charset="0"/>
              </a:defRPr>
            </a:lvl1pPr>
            <a:lvl2pPr>
              <a:defRPr sz="800">
                <a:latin typeface="Arial" pitchFamily="34" charset="0"/>
                <a:cs typeface="Arial" pitchFamily="34" charset="0"/>
              </a:defRPr>
            </a:lvl2pPr>
            <a:lvl3pPr>
              <a:defRPr sz="800">
                <a:latin typeface="Arial" pitchFamily="34" charset="0"/>
                <a:cs typeface="Arial" pitchFamily="34" charset="0"/>
              </a:defRPr>
            </a:lvl3pPr>
            <a:lvl4pPr>
              <a:defRPr sz="800">
                <a:latin typeface="Arial" pitchFamily="34" charset="0"/>
                <a:cs typeface="Arial" pitchFamily="34" charset="0"/>
              </a:defRPr>
            </a:lvl4pPr>
            <a:lvl5pPr>
              <a:defRPr sz="800">
                <a:latin typeface="Arial" pitchFamily="34" charset="0"/>
                <a:cs typeface="Arial" pitchFamily="34" charset="0"/>
              </a:defRPr>
            </a:lvl5pPr>
          </a:lstStyle>
          <a:p>
            <a:pPr lvl="0"/>
            <a:r>
              <a:rPr lang="en-US" dirty="0"/>
              <a:t>Click to insert references</a:t>
            </a:r>
          </a:p>
        </p:txBody>
      </p:sp>
    </p:spTree>
    <p:extLst>
      <p:ext uri="{BB962C8B-B14F-4D97-AF65-F5344CB8AC3E}">
        <p14:creationId xmlns:p14="http://schemas.microsoft.com/office/powerpoint/2010/main" val="271642283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4728" name="Rectangle 152" hidden="1"/>
          <p:cNvGraphicFramePr>
            <a:graphicFrameLocks/>
          </p:cNvGraphicFramePr>
          <p:nvPr>
            <p:custDataLst>
              <p:tags r:id="rId2"/>
            </p:custData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spid="_x0000_s5131" name="think-cell Slide" r:id="rId4" imgW="0" imgH="0" progId="TCLayout.ActiveDocument.1">
                  <p:embed/>
                </p:oleObj>
              </mc:Choice>
              <mc:Fallback>
                <p:oleObj name="think-cell Slide" r:id="rId4" imgW="0" imgH="0" progId="TCLayout.ActiveDocument.1">
                  <p:embed/>
                  <p:pic>
                    <p:nvPicPr>
                      <p:cNvPr id="24728" name="Rectangle 152"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 name="Picture 8" descr="logo-a5.gif"/>
          <p:cNvPicPr>
            <a:picLocks noChangeAspect="1"/>
          </p:cNvPicPr>
          <p:nvPr userDrawn="1"/>
        </p:nvPicPr>
        <p:blipFill rotWithShape="1">
          <a:blip r:embed="rId5" cstate="print">
            <a:extLst>
              <a:ext uri="{28A0092B-C50C-407E-A947-70E740481C1C}">
                <a14:useLocalDpi xmlns:a14="http://schemas.microsoft.com/office/drawing/2010/main" val="0"/>
              </a:ext>
            </a:extLst>
          </a:blip>
          <a:srcRect l="22248" b="48344"/>
          <a:stretch/>
        </p:blipFill>
        <p:spPr>
          <a:xfrm>
            <a:off x="7999355" y="375335"/>
            <a:ext cx="791256" cy="354869"/>
          </a:xfrm>
          <a:prstGeom prst="rect">
            <a:avLst/>
          </a:prstGeom>
        </p:spPr>
      </p:pic>
      <p:sp>
        <p:nvSpPr>
          <p:cNvPr id="25" name="Title 9"/>
          <p:cNvSpPr>
            <a:spLocks noGrp="1"/>
          </p:cNvSpPr>
          <p:nvPr>
            <p:ph type="title"/>
          </p:nvPr>
        </p:nvSpPr>
        <p:spPr>
          <a:xfrm>
            <a:off x="576268" y="2480566"/>
            <a:ext cx="8135936" cy="2160734"/>
          </a:xfrm>
        </p:spPr>
        <p:txBody>
          <a:bodyPr/>
          <a:lstStyle>
            <a:lvl1pPr>
              <a:defRPr sz="2250"/>
            </a:lvl1pPr>
          </a:lstStyle>
          <a:p>
            <a:r>
              <a:rPr lang="en-US"/>
              <a:t>Click to edit Master title style</a:t>
            </a:r>
            <a:endParaRPr lang="en-GB" dirty="0"/>
          </a:p>
        </p:txBody>
      </p:sp>
      <p:sp>
        <p:nvSpPr>
          <p:cNvPr id="26" name="Text Placeholder 11"/>
          <p:cNvSpPr>
            <a:spLocks noGrp="1"/>
          </p:cNvSpPr>
          <p:nvPr>
            <p:ph type="body" sz="quarter" idx="10"/>
          </p:nvPr>
        </p:nvSpPr>
        <p:spPr>
          <a:xfrm>
            <a:off x="576268" y="4949721"/>
            <a:ext cx="8135936" cy="991523"/>
          </a:xfrm>
        </p:spPr>
        <p:txBody>
          <a:bodyPr/>
          <a:lstStyle>
            <a:lvl1pPr>
              <a:defRPr sz="2100" b="0">
                <a:solidFill>
                  <a:schemeClr val="accent5"/>
                </a:solidFill>
              </a:defRPr>
            </a:lvl1pPr>
          </a:lstStyle>
          <a:p>
            <a:pPr lvl="0"/>
            <a:r>
              <a:rPr lang="en-US" dirty="0"/>
              <a:t>Click to edit Master text styles</a:t>
            </a:r>
          </a:p>
        </p:txBody>
      </p:sp>
      <p:sp>
        <p:nvSpPr>
          <p:cNvPr id="27" name="Text Placeholder 14"/>
          <p:cNvSpPr>
            <a:spLocks noGrp="1"/>
          </p:cNvSpPr>
          <p:nvPr>
            <p:ph type="body" sz="quarter" idx="11" hasCustomPrompt="1"/>
          </p:nvPr>
        </p:nvSpPr>
        <p:spPr>
          <a:xfrm>
            <a:off x="576268" y="5985383"/>
            <a:ext cx="8135936" cy="361030"/>
          </a:xfrm>
        </p:spPr>
        <p:txBody>
          <a:bodyPr/>
          <a:lstStyle>
            <a:lvl1pPr>
              <a:defRPr b="0">
                <a:solidFill>
                  <a:schemeClr val="accent5"/>
                </a:solidFill>
              </a:defRPr>
            </a:lvl1pPr>
          </a:lstStyle>
          <a:p>
            <a:pPr lvl="0"/>
            <a:r>
              <a:rPr lang="en-US" dirty="0"/>
              <a:t>Date</a:t>
            </a:r>
            <a:endParaRPr lang="en-GB" dirty="0"/>
          </a:p>
        </p:txBody>
      </p:sp>
    </p:spTree>
    <p:extLst>
      <p:ext uri="{BB962C8B-B14F-4D97-AF65-F5344CB8AC3E}">
        <p14:creationId xmlns:p14="http://schemas.microsoft.com/office/powerpoint/2010/main" val="385874716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481" y="1597"/>
          <a:ext cx="1465" cy="1587"/>
        </p:xfrm>
        <a:graphic>
          <a:graphicData uri="http://schemas.openxmlformats.org/presentationml/2006/ole">
            <mc:AlternateContent xmlns:mc="http://schemas.openxmlformats.org/markup-compatibility/2006">
              <mc:Choice xmlns:v="urn:schemas-microsoft-com:vml" Requires="v">
                <p:oleObj spid="_x0000_s6155" name="think-cell Slide" r:id="rId4" imgW="360" imgH="360" progId="TCLayout.ActiveDocument.1">
                  <p:embed/>
                </p:oleObj>
              </mc:Choice>
              <mc:Fallback>
                <p:oleObj name="think-cell Slide" r:id="rId4" imgW="360" imgH="360" progId="TCLayout.ActiveDocument.1">
                  <p:embed/>
                  <p:pic>
                    <p:nvPicPr>
                      <p:cNvPr id="6" name="Object 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1" y="1597"/>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434975" y="163513"/>
            <a:ext cx="7726347" cy="831850"/>
          </a:xfrm>
        </p:spPr>
        <p:txBody>
          <a:bodyPr/>
          <a:lstStyle>
            <a:lvl1pPr>
              <a:defRPr/>
            </a:lvl1pPr>
          </a:lstStyle>
          <a:p>
            <a:r>
              <a:rPr lang="en-US" dirty="0"/>
              <a:t>Slide title</a:t>
            </a:r>
            <a:endParaRPr lang="en-GB" dirty="0"/>
          </a:p>
        </p:txBody>
      </p:sp>
      <p:sp>
        <p:nvSpPr>
          <p:cNvPr id="5" name="Text Placeholder 4"/>
          <p:cNvSpPr>
            <a:spLocks noGrp="1"/>
          </p:cNvSpPr>
          <p:nvPr>
            <p:ph type="body" sz="quarter" idx="10" hasCustomPrompt="1"/>
          </p:nvPr>
        </p:nvSpPr>
        <p:spPr>
          <a:xfrm>
            <a:off x="434990" y="1509714"/>
            <a:ext cx="8274051" cy="4613275"/>
          </a:xfrm>
        </p:spPr>
        <p:txBody>
          <a:bodyPr/>
          <a:lstStyle>
            <a:lvl1pPr>
              <a:defRPr baseline="0"/>
            </a:lvl1pPr>
          </a:lstStyle>
          <a:p>
            <a:pPr lvl="0"/>
            <a:r>
              <a:rPr lang="en-US" dirty="0"/>
              <a:t>Body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20"/>
          <p:cNvSpPr>
            <a:spLocks noGrp="1"/>
          </p:cNvSpPr>
          <p:nvPr>
            <p:ph type="body" sz="quarter" idx="11" hasCustomPrompt="1"/>
          </p:nvPr>
        </p:nvSpPr>
        <p:spPr>
          <a:xfrm>
            <a:off x="434975" y="6293224"/>
            <a:ext cx="8274066" cy="304128"/>
          </a:xfrm>
          <a:prstGeom prst="rect">
            <a:avLst/>
          </a:prstGeom>
        </p:spPr>
        <p:txBody>
          <a:bodyPr anchor="b"/>
          <a:lstStyle>
            <a:lvl1pPr marL="0" indent="0">
              <a:buFont typeface="Arial" panose="020B0604020202020204" pitchFamily="34" charset="0"/>
              <a:buNone/>
              <a:defRPr sz="750" b="0"/>
            </a:lvl1pPr>
            <a:lvl2pPr marL="270266" indent="-138110">
              <a:buFont typeface="Arial" panose="020B0604020202020204" pitchFamily="34" charset="0"/>
              <a:buChar char="•"/>
              <a:defRPr sz="1050"/>
            </a:lvl2pPr>
            <a:lvl3pPr marL="540530" indent="-208355">
              <a:buFont typeface="Courier New" panose="02070309020205020404" pitchFamily="49" charset="0"/>
              <a:buChar char="o"/>
              <a:defRPr sz="1050" baseline="0"/>
            </a:lvl3pPr>
          </a:lstStyle>
          <a:p>
            <a:pPr lvl="0"/>
            <a:r>
              <a:rPr lang="en-US" dirty="0"/>
              <a:t>Click to add notes or sources</a:t>
            </a:r>
          </a:p>
        </p:txBody>
      </p:sp>
    </p:spTree>
    <p:extLst>
      <p:ext uri="{BB962C8B-B14F-4D97-AF65-F5344CB8AC3E}">
        <p14:creationId xmlns:p14="http://schemas.microsoft.com/office/powerpoint/2010/main" val="240132947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ext slide with takeawa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481" y="1597"/>
          <a:ext cx="1465" cy="1587"/>
        </p:xfrm>
        <a:graphic>
          <a:graphicData uri="http://schemas.openxmlformats.org/presentationml/2006/ole">
            <mc:AlternateContent xmlns:mc="http://schemas.openxmlformats.org/markup-compatibility/2006">
              <mc:Choice xmlns:v="urn:schemas-microsoft-com:vml" Requires="v">
                <p:oleObj spid="_x0000_s7179" name="think-cell Slide" r:id="rId4" imgW="360" imgH="360" progId="TCLayout.ActiveDocument.1">
                  <p:embed/>
                </p:oleObj>
              </mc:Choice>
              <mc:Fallback>
                <p:oleObj name="think-cell Slide" r:id="rId4" imgW="360" imgH="360" progId="TCLayout.ActiveDocument.1">
                  <p:embed/>
                  <p:pic>
                    <p:nvPicPr>
                      <p:cNvPr id="6" name="Object 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1" y="1597"/>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434975" y="163513"/>
            <a:ext cx="7726347" cy="831850"/>
          </a:xfrm>
        </p:spPr>
        <p:txBody>
          <a:bodyPr/>
          <a:lstStyle>
            <a:lvl1pPr>
              <a:defRPr/>
            </a:lvl1pPr>
          </a:lstStyle>
          <a:p>
            <a:r>
              <a:rPr lang="en-US" dirty="0"/>
              <a:t>Slide title</a:t>
            </a:r>
            <a:endParaRPr lang="en-GB" dirty="0"/>
          </a:p>
        </p:txBody>
      </p:sp>
      <p:sp>
        <p:nvSpPr>
          <p:cNvPr id="5" name="Text Placeholder 4"/>
          <p:cNvSpPr>
            <a:spLocks noGrp="1"/>
          </p:cNvSpPr>
          <p:nvPr>
            <p:ph type="body" sz="quarter" idx="10" hasCustomPrompt="1"/>
          </p:nvPr>
        </p:nvSpPr>
        <p:spPr>
          <a:xfrm>
            <a:off x="434990" y="1509714"/>
            <a:ext cx="8274051" cy="4613275"/>
          </a:xfrm>
        </p:spPr>
        <p:txBody>
          <a:bodyPr/>
          <a:lstStyle>
            <a:lvl1pPr>
              <a:defRPr baseline="0"/>
            </a:lvl1pPr>
          </a:lstStyle>
          <a:p>
            <a:pPr lvl="0"/>
            <a:r>
              <a:rPr lang="en-US" dirty="0"/>
              <a:t>Body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20"/>
          <p:cNvSpPr>
            <a:spLocks noGrp="1"/>
          </p:cNvSpPr>
          <p:nvPr>
            <p:ph type="body" sz="quarter" idx="11" hasCustomPrompt="1"/>
          </p:nvPr>
        </p:nvSpPr>
        <p:spPr>
          <a:xfrm>
            <a:off x="434975" y="6293224"/>
            <a:ext cx="8274066" cy="304128"/>
          </a:xfrm>
          <a:prstGeom prst="rect">
            <a:avLst/>
          </a:prstGeom>
        </p:spPr>
        <p:txBody>
          <a:bodyPr anchor="b"/>
          <a:lstStyle>
            <a:lvl1pPr marL="0" indent="0">
              <a:buFont typeface="Arial" panose="020B0604020202020204" pitchFamily="34" charset="0"/>
              <a:buNone/>
              <a:defRPr sz="750" b="0"/>
            </a:lvl1pPr>
            <a:lvl2pPr marL="270266" indent="-138110">
              <a:buFont typeface="Arial" panose="020B0604020202020204" pitchFamily="34" charset="0"/>
              <a:buChar char="•"/>
              <a:defRPr sz="1050"/>
            </a:lvl2pPr>
            <a:lvl3pPr marL="540530" indent="-208355">
              <a:buFont typeface="Courier New" panose="02070309020205020404" pitchFamily="49" charset="0"/>
              <a:buChar char="o"/>
              <a:defRPr sz="1050" baseline="0"/>
            </a:lvl3pPr>
          </a:lstStyle>
          <a:p>
            <a:pPr lvl="0"/>
            <a:r>
              <a:rPr lang="en-US" dirty="0"/>
              <a:t>Click to add notes or sources</a:t>
            </a:r>
          </a:p>
        </p:txBody>
      </p:sp>
      <p:sp>
        <p:nvSpPr>
          <p:cNvPr id="7" name="Text Placeholder 36"/>
          <p:cNvSpPr>
            <a:spLocks noGrp="1"/>
          </p:cNvSpPr>
          <p:nvPr>
            <p:ph type="body" sz="quarter" idx="4294967295" hasCustomPrompt="1"/>
          </p:nvPr>
        </p:nvSpPr>
        <p:spPr>
          <a:xfrm>
            <a:off x="1976013" y="5545878"/>
            <a:ext cx="5191974" cy="669027"/>
          </a:xfrm>
          <a:prstGeom prst="rect">
            <a:avLst/>
          </a:prstGeom>
          <a:solidFill>
            <a:schemeClr val="accent4"/>
          </a:solidFill>
          <a:ln w="9525" cap="flat" cmpd="sng" algn="ctr">
            <a:noFill/>
            <a:prstDash val="solid"/>
            <a:round/>
            <a:headEnd type="none" w="med" len="med"/>
            <a:tailEnd type="none" w="med" len="med"/>
          </a:ln>
          <a:effectLst/>
        </p:spPr>
        <p:txBody>
          <a:bodyPr vert="horz" wrap="square" lIns="108000" tIns="91440" rIns="108000" bIns="91440" numCol="1" rtlCol="0" anchor="ctr" anchorCtr="0" compatLnSpc="1">
            <a:prstTxWarp prst="textNoShape">
              <a:avLst/>
            </a:prstTxWarp>
            <a:noAutofit/>
          </a:bodyPr>
          <a:lstStyle>
            <a:lvl1pPr algn="ctr">
              <a:defRPr kumimoji="0" lang="en-US" i="0" u="none" strike="noStrike" kern="1200" cap="none" normalizeH="0" baseline="0" smtClean="0">
                <a:solidFill>
                  <a:schemeClr val="bg1"/>
                </a:solidFill>
                <a:effectLst/>
              </a:defRPr>
            </a:lvl1pPr>
            <a:lvl2pPr>
              <a:defRPr lang="en-US" sz="1050" kern="1200" smtClean="0">
                <a:ea typeface="+mn-ea"/>
              </a:defRPr>
            </a:lvl2pPr>
            <a:lvl3pPr>
              <a:defRPr lang="en-US" sz="1050" kern="1200" smtClean="0">
                <a:ea typeface="+mn-ea"/>
              </a:defRPr>
            </a:lvl3pPr>
            <a:lvl4pPr>
              <a:defRPr lang="en-US" sz="1050" kern="1200" smtClean="0">
                <a:ea typeface="+mn-ea"/>
              </a:defRPr>
            </a:lvl4pPr>
            <a:lvl5pPr>
              <a:defRPr lang="en-GB" sz="1050" kern="1200">
                <a:ea typeface="+mn-ea"/>
              </a:defRPr>
            </a:lvl5pPr>
          </a:lstStyle>
          <a:p>
            <a:pPr marL="0" marR="0" lvl="0" indent="0" algn="ctr" latinLnBrk="0"/>
            <a:r>
              <a:rPr lang="en-US" dirty="0"/>
              <a:t>Click to edit text. Use this ‘takeaway box’ to </a:t>
            </a:r>
            <a:r>
              <a:rPr lang="en-US" dirty="0" err="1"/>
              <a:t>summarise</a:t>
            </a:r>
            <a:r>
              <a:rPr lang="en-US" dirty="0"/>
              <a:t> the key message of the slide</a:t>
            </a:r>
            <a:endParaRPr lang="en-GB" dirty="0"/>
          </a:p>
        </p:txBody>
      </p:sp>
      <p:sp>
        <p:nvSpPr>
          <p:cNvPr id="4" name="Text Placeholder 3"/>
          <p:cNvSpPr>
            <a:spLocks noGrp="1"/>
          </p:cNvSpPr>
          <p:nvPr>
            <p:ph type="body" sz="quarter" idx="12" hasCustomPrompt="1"/>
          </p:nvPr>
        </p:nvSpPr>
        <p:spPr>
          <a:xfrm>
            <a:off x="435222" y="995363"/>
            <a:ext cx="7725508" cy="309562"/>
          </a:xfrm>
          <a:noFill/>
          <a:ln w="9525" algn="ctr">
            <a:noFill/>
            <a:miter lim="800000"/>
            <a:headEnd/>
            <a:tailEnd/>
          </a:ln>
          <a:effectLst/>
        </p:spPr>
        <p:txBody>
          <a:bodyPr vert="horz" wrap="square" lIns="0" tIns="44439" rIns="0" bIns="44439" numCol="1" anchor="b" anchorCtr="0" compatLnSpc="1">
            <a:prstTxWarp prst="textNoShape">
              <a:avLst/>
            </a:prstTxWarp>
          </a:bodyPr>
          <a:lstStyle>
            <a:lvl1pPr>
              <a:defRPr lang="en-US" sz="1200" b="0" kern="0" dirty="0" smtClean="0">
                <a:solidFill>
                  <a:schemeClr val="tx2"/>
                </a:solidFill>
                <a:latin typeface="+mj-lt"/>
                <a:ea typeface="+mj-ea"/>
                <a:cs typeface="+mj-cs"/>
              </a:defRPr>
            </a:lvl1pPr>
            <a:lvl2pPr>
              <a:defRPr lang="en-US" sz="1200" b="0" kern="1200" dirty="0" smtClean="0">
                <a:solidFill>
                  <a:schemeClr val="tx2"/>
                </a:solidFill>
                <a:latin typeface="Trebuchet MS" pitchFamily="34" charset="0"/>
                <a:ea typeface="+mn-ea"/>
                <a:cs typeface="Arial" charset="0"/>
              </a:defRPr>
            </a:lvl2pPr>
            <a:lvl3pPr>
              <a:defRPr lang="en-US" sz="1200" b="0" kern="1200" dirty="0" smtClean="0">
                <a:solidFill>
                  <a:schemeClr val="tx2"/>
                </a:solidFill>
                <a:latin typeface="Trebuchet MS" pitchFamily="34" charset="0"/>
                <a:ea typeface="+mn-ea"/>
                <a:cs typeface="Arial" charset="0"/>
              </a:defRPr>
            </a:lvl3pPr>
            <a:lvl4pPr>
              <a:defRPr lang="en-US" sz="1200" b="0" kern="1200" dirty="0" smtClean="0">
                <a:solidFill>
                  <a:schemeClr val="tx2"/>
                </a:solidFill>
                <a:latin typeface="Trebuchet MS" pitchFamily="34" charset="0"/>
                <a:ea typeface="+mn-ea"/>
                <a:cs typeface="Arial" charset="0"/>
              </a:defRPr>
            </a:lvl4pPr>
            <a:lvl5pPr>
              <a:defRPr lang="en-GB" sz="1200" b="0" kern="1200" dirty="0">
                <a:solidFill>
                  <a:schemeClr val="tx2"/>
                </a:solidFill>
                <a:latin typeface="Trebuchet MS" pitchFamily="34" charset="0"/>
                <a:ea typeface="+mn-ea"/>
                <a:cs typeface="Arial" charset="0"/>
              </a:defRPr>
            </a:lvl5pPr>
          </a:lstStyle>
          <a:p>
            <a:pPr lvl="0">
              <a:spcBef>
                <a:spcPct val="0"/>
              </a:spcBef>
            </a:pPr>
            <a:r>
              <a:rPr lang="en-US" dirty="0"/>
              <a:t>Subtitle</a:t>
            </a:r>
            <a:endParaRPr lang="en-GB" dirty="0"/>
          </a:p>
        </p:txBody>
      </p:sp>
    </p:spTree>
    <p:extLst>
      <p:ext uri="{BB962C8B-B14F-4D97-AF65-F5344CB8AC3E}">
        <p14:creationId xmlns:p14="http://schemas.microsoft.com/office/powerpoint/2010/main" val="1501114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5"/>
            <a:ext cx="8642350" cy="503783"/>
          </a:xfrm>
          <a:prstGeom prst="rect">
            <a:avLst/>
          </a:prstGeom>
          <a:solidFill>
            <a:srgbClr val="0091C9"/>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6" y="692697"/>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6" y="1341440"/>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3618118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Value chai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4975" y="161366"/>
            <a:ext cx="7726347" cy="833998"/>
          </a:xfrm>
          <a:prstGeom prst="rect">
            <a:avLst/>
          </a:prstGeom>
          <a:noFill/>
          <a:ln w="9525" algn="ctr">
            <a:noFill/>
            <a:miter lim="800000"/>
            <a:headEnd/>
            <a:tailEnd/>
          </a:ln>
          <a:effectLst/>
        </p:spPr>
        <p:txBody>
          <a:bodyPr vert="horz" wrap="square" lIns="0" tIns="44439" rIns="0" bIns="44439" numCol="1" anchor="b" anchorCtr="0" compatLnSpc="1">
            <a:prstTxWarp prst="textNoShape">
              <a:avLst/>
            </a:prstTxWarp>
          </a:bodyPr>
          <a:lstStyle>
            <a:lvl1pPr>
              <a:defRPr lang="en-GB" dirty="0"/>
            </a:lvl1pPr>
          </a:lstStyle>
          <a:p>
            <a:pPr lvl="0"/>
            <a:r>
              <a:rPr lang="en-US" dirty="0"/>
              <a:t>Narrative title style (no more than two lines long)</a:t>
            </a:r>
            <a:endParaRPr lang="en-GB" dirty="0"/>
          </a:p>
        </p:txBody>
      </p:sp>
      <p:sp>
        <p:nvSpPr>
          <p:cNvPr id="15" name="Text Placeholder 2"/>
          <p:cNvSpPr>
            <a:spLocks noGrp="1"/>
          </p:cNvSpPr>
          <p:nvPr>
            <p:ph type="body" idx="1"/>
          </p:nvPr>
        </p:nvSpPr>
        <p:spPr>
          <a:xfrm>
            <a:off x="434977" y="1568495"/>
            <a:ext cx="2817145" cy="529246"/>
          </a:xfrm>
          <a:prstGeom prst="homePlate">
            <a:avLst>
              <a:gd name="adj" fmla="val 37104"/>
            </a:avLst>
          </a:prstGeom>
          <a:solidFill>
            <a:schemeClr val="accent4"/>
          </a:solidFill>
          <a:ln>
            <a:noFill/>
          </a:ln>
        </p:spPr>
        <p:txBody>
          <a:bodyPr lIns="72000" rIns="72000" anchor="ctr"/>
          <a:lstStyle>
            <a:lvl1pPr marL="0" indent="0" algn="ctr">
              <a:spcBef>
                <a:spcPts val="0"/>
              </a:spcBef>
              <a:buNone/>
              <a:defRPr sz="1200" b="1" u="none">
                <a:solidFill>
                  <a:schemeClr val="bg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dirty="0"/>
              <a:t>Click to edit</a:t>
            </a:r>
          </a:p>
        </p:txBody>
      </p:sp>
      <p:sp>
        <p:nvSpPr>
          <p:cNvPr id="12" name="Text Placeholder 20"/>
          <p:cNvSpPr>
            <a:spLocks noGrp="1"/>
          </p:cNvSpPr>
          <p:nvPr>
            <p:ph type="body" sz="quarter" idx="14" hasCustomPrompt="1"/>
          </p:nvPr>
        </p:nvSpPr>
        <p:spPr>
          <a:xfrm>
            <a:off x="434976" y="2193263"/>
            <a:ext cx="2593716" cy="3562081"/>
          </a:xfrm>
          <a:prstGeom prst="rect">
            <a:avLst/>
          </a:prstGeom>
        </p:spPr>
        <p:txBody>
          <a:bodyPr/>
          <a:lstStyle>
            <a:lvl1pPr marL="0" indent="0">
              <a:buFont typeface="Arial" panose="020B0604020202020204" pitchFamily="34" charset="0"/>
              <a:buNone/>
              <a:defRPr sz="1050" b="1"/>
            </a:lvl1pPr>
            <a:lvl2pPr marL="270266" indent="-138110">
              <a:buFont typeface="Arial" panose="020B0604020202020204" pitchFamily="34" charset="0"/>
              <a:buChar char="•"/>
              <a:defRPr sz="1050"/>
            </a:lvl2pPr>
            <a:lvl3pPr marL="540530" indent="-208355">
              <a:buFont typeface="Courier New" panose="02070309020205020404" pitchFamily="49" charset="0"/>
              <a:buChar char="o"/>
              <a:defRPr sz="1050" baseline="0"/>
            </a:lvl3pPr>
          </a:lstStyle>
          <a:p>
            <a:pPr lvl="0"/>
            <a:r>
              <a:rPr lang="en-US" dirty="0"/>
              <a:t>Text box (click to edit content)</a:t>
            </a:r>
          </a:p>
          <a:p>
            <a:pPr lvl="1"/>
            <a:r>
              <a:rPr lang="en-US" dirty="0"/>
              <a:t>First level bullet</a:t>
            </a:r>
          </a:p>
          <a:p>
            <a:pPr lvl="2"/>
            <a:r>
              <a:rPr lang="en-US" dirty="0"/>
              <a:t>Second level bullet</a:t>
            </a:r>
          </a:p>
        </p:txBody>
      </p:sp>
      <p:sp>
        <p:nvSpPr>
          <p:cNvPr id="10" name="Text Placeholder 2"/>
          <p:cNvSpPr>
            <a:spLocks noGrp="1"/>
          </p:cNvSpPr>
          <p:nvPr>
            <p:ph type="body" idx="20"/>
          </p:nvPr>
        </p:nvSpPr>
        <p:spPr>
          <a:xfrm>
            <a:off x="3125014" y="1568495"/>
            <a:ext cx="2817145" cy="529246"/>
          </a:xfrm>
          <a:prstGeom prst="chevron">
            <a:avLst>
              <a:gd name="adj" fmla="val 37296"/>
            </a:avLst>
          </a:prstGeom>
          <a:solidFill>
            <a:schemeClr val="accent4"/>
          </a:solidFill>
          <a:ln>
            <a:noFill/>
          </a:ln>
        </p:spPr>
        <p:txBody>
          <a:bodyPr lIns="72000" rIns="72000" anchor="ctr"/>
          <a:lstStyle>
            <a:lvl1pPr marL="0" indent="0" algn="ctr">
              <a:spcBef>
                <a:spcPts val="0"/>
              </a:spcBef>
              <a:buNone/>
              <a:defRPr sz="1200" b="1" u="none">
                <a:solidFill>
                  <a:schemeClr val="bg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dirty="0"/>
              <a:t>Click to edit</a:t>
            </a:r>
          </a:p>
        </p:txBody>
      </p:sp>
      <p:sp>
        <p:nvSpPr>
          <p:cNvPr id="14" name="Text Placeholder 2"/>
          <p:cNvSpPr>
            <a:spLocks noGrp="1"/>
          </p:cNvSpPr>
          <p:nvPr>
            <p:ph type="body" idx="21"/>
          </p:nvPr>
        </p:nvSpPr>
        <p:spPr>
          <a:xfrm>
            <a:off x="5818563" y="1568495"/>
            <a:ext cx="2817145" cy="529246"/>
          </a:xfrm>
          <a:prstGeom prst="chevron">
            <a:avLst>
              <a:gd name="adj" fmla="val 37296"/>
            </a:avLst>
          </a:prstGeom>
          <a:solidFill>
            <a:schemeClr val="accent4"/>
          </a:solidFill>
          <a:ln>
            <a:noFill/>
          </a:ln>
        </p:spPr>
        <p:txBody>
          <a:bodyPr lIns="72000" rIns="72000" anchor="ctr"/>
          <a:lstStyle>
            <a:lvl1pPr marL="0" indent="0" algn="ctr">
              <a:spcBef>
                <a:spcPts val="0"/>
              </a:spcBef>
              <a:buNone/>
              <a:defRPr sz="1200" b="1" u="none">
                <a:solidFill>
                  <a:schemeClr val="bg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dirty="0"/>
              <a:t>Click to edit</a:t>
            </a:r>
          </a:p>
        </p:txBody>
      </p:sp>
      <p:sp>
        <p:nvSpPr>
          <p:cNvPr id="16" name="Text Placeholder 20"/>
          <p:cNvSpPr>
            <a:spLocks noGrp="1"/>
          </p:cNvSpPr>
          <p:nvPr>
            <p:ph type="body" sz="quarter" idx="22" hasCustomPrompt="1"/>
          </p:nvPr>
        </p:nvSpPr>
        <p:spPr>
          <a:xfrm>
            <a:off x="3149837" y="2193263"/>
            <a:ext cx="2593716" cy="3562081"/>
          </a:xfrm>
          <a:prstGeom prst="rect">
            <a:avLst/>
          </a:prstGeom>
        </p:spPr>
        <p:txBody>
          <a:bodyPr/>
          <a:lstStyle>
            <a:lvl1pPr marL="0" indent="0">
              <a:buFont typeface="Arial" panose="020B0604020202020204" pitchFamily="34" charset="0"/>
              <a:buNone/>
              <a:defRPr sz="1050" b="1"/>
            </a:lvl1pPr>
            <a:lvl2pPr marL="270266" indent="-138110">
              <a:buFont typeface="Arial" panose="020B0604020202020204" pitchFamily="34" charset="0"/>
              <a:buChar char="•"/>
              <a:defRPr sz="1050"/>
            </a:lvl2pPr>
            <a:lvl3pPr marL="540530" indent="-208355">
              <a:buFont typeface="Courier New" panose="02070309020205020404" pitchFamily="49" charset="0"/>
              <a:buChar char="o"/>
              <a:defRPr sz="1050" baseline="0"/>
            </a:lvl3pPr>
          </a:lstStyle>
          <a:p>
            <a:pPr lvl="0"/>
            <a:r>
              <a:rPr lang="en-US" dirty="0"/>
              <a:t>Text box (click to edit content)</a:t>
            </a:r>
          </a:p>
          <a:p>
            <a:pPr lvl="1"/>
            <a:r>
              <a:rPr lang="en-US" dirty="0"/>
              <a:t>First level bullet</a:t>
            </a:r>
          </a:p>
          <a:p>
            <a:pPr lvl="2"/>
            <a:r>
              <a:rPr lang="en-US" dirty="0"/>
              <a:t>Second level bullet</a:t>
            </a:r>
          </a:p>
        </p:txBody>
      </p:sp>
      <p:sp>
        <p:nvSpPr>
          <p:cNvPr id="17" name="Text Placeholder 20"/>
          <p:cNvSpPr>
            <a:spLocks noGrp="1"/>
          </p:cNvSpPr>
          <p:nvPr>
            <p:ph type="body" sz="quarter" idx="23" hasCustomPrompt="1"/>
          </p:nvPr>
        </p:nvSpPr>
        <p:spPr>
          <a:xfrm>
            <a:off x="5852286" y="2193263"/>
            <a:ext cx="2593716" cy="3562081"/>
          </a:xfrm>
          <a:prstGeom prst="rect">
            <a:avLst/>
          </a:prstGeom>
        </p:spPr>
        <p:txBody>
          <a:bodyPr/>
          <a:lstStyle>
            <a:lvl1pPr marL="0" indent="0">
              <a:buFont typeface="Arial" panose="020B0604020202020204" pitchFamily="34" charset="0"/>
              <a:buNone/>
              <a:defRPr sz="1050" b="1"/>
            </a:lvl1pPr>
            <a:lvl2pPr marL="270266" indent="-138110">
              <a:buFont typeface="Arial" panose="020B0604020202020204" pitchFamily="34" charset="0"/>
              <a:buChar char="•"/>
              <a:defRPr sz="1050"/>
            </a:lvl2pPr>
            <a:lvl3pPr marL="540530" indent="-208355">
              <a:buFont typeface="Courier New" panose="02070309020205020404" pitchFamily="49" charset="0"/>
              <a:buChar char="o"/>
              <a:defRPr sz="1050" baseline="0"/>
            </a:lvl3pPr>
          </a:lstStyle>
          <a:p>
            <a:pPr lvl="0"/>
            <a:r>
              <a:rPr lang="en-US" dirty="0"/>
              <a:t>Text box (click to edit content)</a:t>
            </a:r>
          </a:p>
          <a:p>
            <a:pPr lvl="1"/>
            <a:r>
              <a:rPr lang="en-US" dirty="0"/>
              <a:t>First level bullet</a:t>
            </a:r>
          </a:p>
          <a:p>
            <a:pPr lvl="2"/>
            <a:r>
              <a:rPr lang="en-US" dirty="0"/>
              <a:t>Second level bullet</a:t>
            </a:r>
          </a:p>
        </p:txBody>
      </p:sp>
    </p:spTree>
    <p:extLst>
      <p:ext uri="{BB962C8B-B14F-4D97-AF65-F5344CB8AC3E}">
        <p14:creationId xmlns:p14="http://schemas.microsoft.com/office/powerpoint/2010/main" val="75275743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4975" y="161366"/>
            <a:ext cx="7726347" cy="833998"/>
          </a:xfrm>
          <a:prstGeom prst="rect">
            <a:avLst/>
          </a:prstGeom>
          <a:noFill/>
          <a:ln w="9525" algn="ctr">
            <a:noFill/>
            <a:miter lim="800000"/>
            <a:headEnd/>
            <a:tailEnd/>
          </a:ln>
          <a:effectLst/>
        </p:spPr>
        <p:txBody>
          <a:bodyPr vert="horz" wrap="square" lIns="0" tIns="44439" rIns="0" bIns="44439" numCol="1" anchor="b" anchorCtr="0" compatLnSpc="1">
            <a:prstTxWarp prst="textNoShape">
              <a:avLst/>
            </a:prstTxWarp>
          </a:bodyPr>
          <a:lstStyle>
            <a:lvl1pPr>
              <a:defRPr lang="en-GB" dirty="0"/>
            </a:lvl1pPr>
          </a:lstStyle>
          <a:p>
            <a:pPr lvl="0"/>
            <a:r>
              <a:rPr lang="en-US" dirty="0"/>
              <a:t>Narrative title style (no more than two lines long)</a:t>
            </a:r>
            <a:endParaRPr lang="en-GB" dirty="0"/>
          </a:p>
        </p:txBody>
      </p:sp>
      <p:sp>
        <p:nvSpPr>
          <p:cNvPr id="21" name="Text Placeholder 20"/>
          <p:cNvSpPr>
            <a:spLocks noGrp="1"/>
          </p:cNvSpPr>
          <p:nvPr>
            <p:ph type="body" sz="quarter" idx="10" hasCustomPrompt="1"/>
          </p:nvPr>
        </p:nvSpPr>
        <p:spPr>
          <a:xfrm>
            <a:off x="4952655" y="2286005"/>
            <a:ext cx="3574848" cy="3998683"/>
          </a:xfrm>
          <a:prstGeom prst="rect">
            <a:avLst/>
          </a:prstGeom>
        </p:spPr>
        <p:txBody>
          <a:bodyPr lIns="72000"/>
          <a:lstStyle>
            <a:lvl1pPr marL="0" indent="0">
              <a:buFont typeface="Arial" panose="020B0604020202020204" pitchFamily="34" charset="0"/>
              <a:buNone/>
              <a:defRPr sz="1050" b="1"/>
            </a:lvl1pPr>
            <a:lvl2pPr marL="270266" indent="-138110">
              <a:buFont typeface="Arial" panose="020B0604020202020204" pitchFamily="34" charset="0"/>
              <a:buChar char="•"/>
              <a:defRPr sz="1050"/>
            </a:lvl2pPr>
            <a:lvl3pPr marL="540530" indent="-208355">
              <a:buFont typeface="Courier New" panose="02070309020205020404" pitchFamily="49" charset="0"/>
              <a:buChar char="o"/>
              <a:defRPr sz="1050" baseline="0"/>
            </a:lvl3pPr>
          </a:lstStyle>
          <a:p>
            <a:pPr lvl="0"/>
            <a:r>
              <a:rPr lang="en-US" dirty="0"/>
              <a:t>Text box (click to edit content)</a:t>
            </a:r>
          </a:p>
          <a:p>
            <a:pPr lvl="1"/>
            <a:r>
              <a:rPr lang="en-US" dirty="0"/>
              <a:t>First level bullet</a:t>
            </a:r>
          </a:p>
          <a:p>
            <a:pPr lvl="2"/>
            <a:r>
              <a:rPr lang="en-US" dirty="0"/>
              <a:t>Second level bullet</a:t>
            </a:r>
          </a:p>
        </p:txBody>
      </p:sp>
      <p:sp>
        <p:nvSpPr>
          <p:cNvPr id="15" name="Text Placeholder 2"/>
          <p:cNvSpPr>
            <a:spLocks noGrp="1"/>
          </p:cNvSpPr>
          <p:nvPr>
            <p:ph type="body" idx="1" hasCustomPrompt="1"/>
          </p:nvPr>
        </p:nvSpPr>
        <p:spPr>
          <a:xfrm>
            <a:off x="434974" y="1568498"/>
            <a:ext cx="3655386" cy="569587"/>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tIns="91440" bIns="91440" rtlCol="0" anchor="b" anchorCtr="0">
            <a:noAutofit/>
          </a:bodyPr>
          <a:lstStyle>
            <a:lvl1pPr algn="ctr">
              <a:defRPr lang="en-US" kern="1200" dirty="0" smtClean="0">
                <a:solidFill>
                  <a:srgbClr val="000000"/>
                </a:solidFill>
              </a:defRPr>
            </a:lvl1pPr>
          </a:lstStyle>
          <a:p>
            <a:pPr lvl="0" algn="ctr"/>
            <a:r>
              <a:rPr lang="en-US" dirty="0"/>
              <a:t>Click to edit Box 1</a:t>
            </a:r>
          </a:p>
        </p:txBody>
      </p:sp>
      <p:sp>
        <p:nvSpPr>
          <p:cNvPr id="12" name="Text Placeholder 20"/>
          <p:cNvSpPr>
            <a:spLocks noGrp="1"/>
          </p:cNvSpPr>
          <p:nvPr>
            <p:ph type="body" sz="quarter" idx="14" hasCustomPrompt="1"/>
          </p:nvPr>
        </p:nvSpPr>
        <p:spPr>
          <a:xfrm>
            <a:off x="434978" y="2286005"/>
            <a:ext cx="3655385" cy="3998683"/>
          </a:xfrm>
          <a:prstGeom prst="rect">
            <a:avLst/>
          </a:prstGeom>
        </p:spPr>
        <p:txBody>
          <a:bodyPr lIns="72000"/>
          <a:lstStyle>
            <a:lvl1pPr marL="0" indent="0">
              <a:buFont typeface="Arial" panose="020B0604020202020204" pitchFamily="34" charset="0"/>
              <a:buNone/>
              <a:defRPr sz="1050" b="1"/>
            </a:lvl1pPr>
            <a:lvl2pPr marL="270266" indent="-138110">
              <a:buFont typeface="Arial" panose="020B0604020202020204" pitchFamily="34" charset="0"/>
              <a:buChar char="•"/>
              <a:defRPr sz="1050"/>
            </a:lvl2pPr>
            <a:lvl3pPr marL="540530" indent="-208355">
              <a:buFont typeface="Courier New" panose="02070309020205020404" pitchFamily="49" charset="0"/>
              <a:buChar char="o"/>
              <a:defRPr sz="1050" baseline="0"/>
            </a:lvl3pPr>
          </a:lstStyle>
          <a:p>
            <a:pPr lvl="0"/>
            <a:r>
              <a:rPr lang="en-US" dirty="0"/>
              <a:t>Text box (click to edit content)</a:t>
            </a:r>
          </a:p>
          <a:p>
            <a:pPr lvl="1"/>
            <a:r>
              <a:rPr lang="en-US" dirty="0"/>
              <a:t>First level bullet</a:t>
            </a:r>
          </a:p>
          <a:p>
            <a:pPr lvl="2"/>
            <a:r>
              <a:rPr lang="en-US" dirty="0"/>
              <a:t>Second level bullet</a:t>
            </a:r>
          </a:p>
        </p:txBody>
      </p:sp>
      <p:sp>
        <p:nvSpPr>
          <p:cNvPr id="18" name="Text Placeholder 2"/>
          <p:cNvSpPr>
            <a:spLocks noGrp="1"/>
          </p:cNvSpPr>
          <p:nvPr>
            <p:ph type="body" idx="15" hasCustomPrompt="1"/>
          </p:nvPr>
        </p:nvSpPr>
        <p:spPr>
          <a:xfrm>
            <a:off x="4952655" y="1568498"/>
            <a:ext cx="3574848" cy="569587"/>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vert="horz" wrap="square" lIns="0" tIns="91440" rIns="0" bIns="91440" numCol="1" rtlCol="0" anchor="b" anchorCtr="0" compatLnSpc="1">
            <a:prstTxWarp prst="textNoShape">
              <a:avLst/>
            </a:prstTxWarp>
            <a:noAutofit/>
          </a:bodyPr>
          <a:lstStyle>
            <a:lvl1pPr algn="ctr">
              <a:defRPr lang="en-US" kern="1200" dirty="0" smtClean="0">
                <a:solidFill>
                  <a:srgbClr val="000000"/>
                </a:solidFill>
              </a:defRPr>
            </a:lvl1pPr>
          </a:lstStyle>
          <a:p>
            <a:pPr lvl="0" algn="ctr"/>
            <a:r>
              <a:rPr lang="en-US" dirty="0"/>
              <a:t>Click to edit Box 2</a:t>
            </a:r>
          </a:p>
        </p:txBody>
      </p:sp>
    </p:spTree>
    <p:extLst>
      <p:ext uri="{BB962C8B-B14F-4D97-AF65-F5344CB8AC3E}">
        <p14:creationId xmlns:p14="http://schemas.microsoft.com/office/powerpoint/2010/main" val="81243981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481" y="1597"/>
          <a:ext cx="1465" cy="1587"/>
        </p:xfrm>
        <a:graphic>
          <a:graphicData uri="http://schemas.openxmlformats.org/presentationml/2006/ole">
            <mc:AlternateContent xmlns:mc="http://schemas.openxmlformats.org/markup-compatibility/2006">
              <mc:Choice xmlns:v="urn:schemas-microsoft-com:vml" Requires="v">
                <p:oleObj spid="_x0000_s8203" name="think-cell Slide" r:id="rId4" imgW="360" imgH="360" progId="TCLayout.ActiveDocument.1">
                  <p:embed/>
                </p:oleObj>
              </mc:Choice>
              <mc:Fallback>
                <p:oleObj name="think-cell Slide" r:id="rId4" imgW="360" imgH="360" progId="TCLayout.ActiveDocument.1">
                  <p:embed/>
                  <p:pic>
                    <p:nvPicPr>
                      <p:cNvPr id="3" name="Object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1" y="1597"/>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6" name="Text Placeholder 10"/>
          <p:cNvSpPr>
            <a:spLocks noGrp="1"/>
          </p:cNvSpPr>
          <p:nvPr>
            <p:ph type="body" idx="1"/>
          </p:nvPr>
        </p:nvSpPr>
        <p:spPr>
          <a:xfrm>
            <a:off x="434975" y="1568495"/>
            <a:ext cx="3634158" cy="529246"/>
          </a:xfrm>
          <a:prstGeom prst="rect">
            <a:avLst/>
          </a:prstGeom>
          <a:solidFill>
            <a:schemeClr val="accent4"/>
          </a:solidFill>
        </p:spPr>
        <p:txBody>
          <a:bodyPr anchor="ctr"/>
          <a:lstStyle>
            <a:lvl1pPr algn="ctr">
              <a:defRPr>
                <a:solidFill>
                  <a:schemeClr val="bg1"/>
                </a:solidFill>
              </a:defRPr>
            </a:lvl1pPr>
          </a:lstStyle>
          <a:p>
            <a:r>
              <a:rPr lang="en-GB" dirty="0"/>
              <a:t>Box</a:t>
            </a:r>
          </a:p>
        </p:txBody>
      </p:sp>
      <p:sp>
        <p:nvSpPr>
          <p:cNvPr id="57" name="Text Placeholder 12"/>
          <p:cNvSpPr>
            <a:spLocks noGrp="1"/>
          </p:cNvSpPr>
          <p:nvPr>
            <p:ph type="body" sz="quarter" idx="14"/>
          </p:nvPr>
        </p:nvSpPr>
        <p:spPr>
          <a:xfrm>
            <a:off x="434975" y="2097741"/>
            <a:ext cx="3634158" cy="1614466"/>
          </a:xfrm>
          <a:solidFill>
            <a:schemeClr val="bg1">
              <a:lumMod val="95000"/>
            </a:schemeClr>
          </a:solidFill>
        </p:spPr>
        <p:txBody>
          <a:bodyPr lIns="72000" tIns="90000" rIns="72000" bIns="72000"/>
          <a:lstStyle>
            <a:lvl1pPr>
              <a:defRPr sz="1050"/>
            </a:lvl1pPr>
          </a:lstStyle>
          <a:p>
            <a:r>
              <a:rPr lang="en-GB" dirty="0"/>
              <a:t>Box</a:t>
            </a:r>
          </a:p>
        </p:txBody>
      </p:sp>
      <p:sp>
        <p:nvSpPr>
          <p:cNvPr id="58" name="Title 1"/>
          <p:cNvSpPr>
            <a:spLocks noGrp="1"/>
          </p:cNvSpPr>
          <p:nvPr>
            <p:ph type="title" hasCustomPrompt="1"/>
          </p:nvPr>
        </p:nvSpPr>
        <p:spPr>
          <a:xfrm>
            <a:off x="434975" y="161366"/>
            <a:ext cx="7726347" cy="833998"/>
          </a:xfrm>
          <a:prstGeom prst="rect">
            <a:avLst/>
          </a:prstGeom>
          <a:noFill/>
          <a:ln w="9525" algn="ctr">
            <a:noFill/>
            <a:miter lim="800000"/>
            <a:headEnd/>
            <a:tailEnd/>
          </a:ln>
          <a:effectLst/>
        </p:spPr>
        <p:txBody>
          <a:bodyPr vert="horz" wrap="square" lIns="0" tIns="44439" rIns="0" bIns="44439" numCol="1" anchor="b" anchorCtr="0" compatLnSpc="1">
            <a:prstTxWarp prst="textNoShape">
              <a:avLst/>
            </a:prstTxWarp>
          </a:bodyPr>
          <a:lstStyle>
            <a:lvl1pPr>
              <a:defRPr lang="en-GB" dirty="0"/>
            </a:lvl1pPr>
          </a:lstStyle>
          <a:p>
            <a:pPr lvl="0"/>
            <a:r>
              <a:rPr lang="en-US" dirty="0"/>
              <a:t>Narrative title style (no more than two lines long)</a:t>
            </a:r>
            <a:endParaRPr lang="en-GB" dirty="0"/>
          </a:p>
        </p:txBody>
      </p:sp>
      <p:sp>
        <p:nvSpPr>
          <p:cNvPr id="60" name="Text Placeholder 20"/>
          <p:cNvSpPr>
            <a:spLocks noGrp="1"/>
          </p:cNvSpPr>
          <p:nvPr>
            <p:ph type="body" sz="quarter" idx="11" hasCustomPrompt="1"/>
          </p:nvPr>
        </p:nvSpPr>
        <p:spPr>
          <a:xfrm>
            <a:off x="434975" y="6293224"/>
            <a:ext cx="8274066" cy="304128"/>
          </a:xfrm>
          <a:prstGeom prst="rect">
            <a:avLst/>
          </a:prstGeom>
        </p:spPr>
        <p:txBody>
          <a:bodyPr anchor="b"/>
          <a:lstStyle>
            <a:lvl1pPr marL="0" indent="0">
              <a:buFont typeface="Arial" panose="020B0604020202020204" pitchFamily="34" charset="0"/>
              <a:buNone/>
              <a:defRPr sz="750" b="0"/>
            </a:lvl1pPr>
            <a:lvl2pPr marL="270266" indent="-138110">
              <a:buFont typeface="Arial" panose="020B0604020202020204" pitchFamily="34" charset="0"/>
              <a:buChar char="•"/>
              <a:defRPr sz="1050"/>
            </a:lvl2pPr>
            <a:lvl3pPr marL="540530" indent="-208355">
              <a:buFont typeface="Courier New" panose="02070309020205020404" pitchFamily="49" charset="0"/>
              <a:buChar char="o"/>
              <a:defRPr sz="1050" baseline="0"/>
            </a:lvl3pPr>
          </a:lstStyle>
          <a:p>
            <a:pPr lvl="0"/>
            <a:r>
              <a:rPr lang="en-US" dirty="0"/>
              <a:t>Click to add notes or sources</a:t>
            </a:r>
          </a:p>
        </p:txBody>
      </p:sp>
      <p:sp>
        <p:nvSpPr>
          <p:cNvPr id="61" name="Text Placeholder 10"/>
          <p:cNvSpPr>
            <a:spLocks noGrp="1"/>
          </p:cNvSpPr>
          <p:nvPr>
            <p:ph type="body" idx="15"/>
          </p:nvPr>
        </p:nvSpPr>
        <p:spPr>
          <a:xfrm>
            <a:off x="4791821" y="1568495"/>
            <a:ext cx="3634158" cy="529246"/>
          </a:xfrm>
          <a:prstGeom prst="rect">
            <a:avLst/>
          </a:prstGeom>
          <a:solidFill>
            <a:schemeClr val="accent4"/>
          </a:solidFill>
        </p:spPr>
        <p:txBody>
          <a:bodyPr anchor="ctr"/>
          <a:lstStyle>
            <a:lvl1pPr algn="ctr">
              <a:defRPr>
                <a:solidFill>
                  <a:schemeClr val="bg1"/>
                </a:solidFill>
              </a:defRPr>
            </a:lvl1pPr>
          </a:lstStyle>
          <a:p>
            <a:r>
              <a:rPr lang="en-GB" dirty="0"/>
              <a:t>Box</a:t>
            </a:r>
          </a:p>
        </p:txBody>
      </p:sp>
      <p:sp>
        <p:nvSpPr>
          <p:cNvPr id="62" name="Text Placeholder 12"/>
          <p:cNvSpPr>
            <a:spLocks noGrp="1"/>
          </p:cNvSpPr>
          <p:nvPr>
            <p:ph type="body" sz="quarter" idx="16"/>
          </p:nvPr>
        </p:nvSpPr>
        <p:spPr>
          <a:xfrm>
            <a:off x="4791821" y="2097741"/>
            <a:ext cx="3634158" cy="1614466"/>
          </a:xfrm>
          <a:solidFill>
            <a:schemeClr val="bg1">
              <a:lumMod val="95000"/>
            </a:schemeClr>
          </a:solidFill>
        </p:spPr>
        <p:txBody>
          <a:bodyPr lIns="72000" tIns="90000" rIns="72000" bIns="72000"/>
          <a:lstStyle>
            <a:lvl1pPr>
              <a:defRPr sz="1050"/>
            </a:lvl1pPr>
          </a:lstStyle>
          <a:p>
            <a:r>
              <a:rPr lang="en-GB" dirty="0"/>
              <a:t>Box</a:t>
            </a:r>
          </a:p>
        </p:txBody>
      </p:sp>
      <p:sp>
        <p:nvSpPr>
          <p:cNvPr id="63" name="Text Placeholder 10"/>
          <p:cNvSpPr>
            <a:spLocks noGrp="1"/>
          </p:cNvSpPr>
          <p:nvPr>
            <p:ph type="body" idx="17"/>
          </p:nvPr>
        </p:nvSpPr>
        <p:spPr>
          <a:xfrm>
            <a:off x="434975" y="3962071"/>
            <a:ext cx="3634158" cy="529246"/>
          </a:xfrm>
          <a:prstGeom prst="rect">
            <a:avLst/>
          </a:prstGeom>
          <a:solidFill>
            <a:schemeClr val="accent4"/>
          </a:solidFill>
        </p:spPr>
        <p:txBody>
          <a:bodyPr anchor="ctr"/>
          <a:lstStyle>
            <a:lvl1pPr algn="ctr">
              <a:defRPr>
                <a:solidFill>
                  <a:schemeClr val="bg1"/>
                </a:solidFill>
              </a:defRPr>
            </a:lvl1pPr>
          </a:lstStyle>
          <a:p>
            <a:r>
              <a:rPr lang="en-GB" dirty="0"/>
              <a:t>Box</a:t>
            </a:r>
          </a:p>
        </p:txBody>
      </p:sp>
      <p:sp>
        <p:nvSpPr>
          <p:cNvPr id="64" name="Text Placeholder 12"/>
          <p:cNvSpPr>
            <a:spLocks noGrp="1"/>
          </p:cNvSpPr>
          <p:nvPr>
            <p:ph type="body" sz="quarter" idx="18"/>
          </p:nvPr>
        </p:nvSpPr>
        <p:spPr>
          <a:xfrm>
            <a:off x="434975" y="4491317"/>
            <a:ext cx="3634158" cy="1614466"/>
          </a:xfrm>
          <a:solidFill>
            <a:schemeClr val="bg1">
              <a:lumMod val="95000"/>
            </a:schemeClr>
          </a:solidFill>
        </p:spPr>
        <p:txBody>
          <a:bodyPr lIns="72000" tIns="90000" rIns="72000" bIns="72000"/>
          <a:lstStyle>
            <a:lvl1pPr>
              <a:defRPr sz="1050"/>
            </a:lvl1pPr>
          </a:lstStyle>
          <a:p>
            <a:r>
              <a:rPr lang="en-GB" dirty="0"/>
              <a:t>Box</a:t>
            </a:r>
          </a:p>
        </p:txBody>
      </p:sp>
      <p:sp>
        <p:nvSpPr>
          <p:cNvPr id="65" name="Text Placeholder 10"/>
          <p:cNvSpPr>
            <a:spLocks noGrp="1"/>
          </p:cNvSpPr>
          <p:nvPr>
            <p:ph type="body" idx="19"/>
          </p:nvPr>
        </p:nvSpPr>
        <p:spPr>
          <a:xfrm>
            <a:off x="4791821" y="3962071"/>
            <a:ext cx="3634158" cy="529246"/>
          </a:xfrm>
          <a:prstGeom prst="rect">
            <a:avLst/>
          </a:prstGeom>
          <a:solidFill>
            <a:schemeClr val="accent4"/>
          </a:solidFill>
        </p:spPr>
        <p:txBody>
          <a:bodyPr anchor="ctr"/>
          <a:lstStyle>
            <a:lvl1pPr algn="ctr">
              <a:defRPr>
                <a:solidFill>
                  <a:schemeClr val="bg1"/>
                </a:solidFill>
              </a:defRPr>
            </a:lvl1pPr>
          </a:lstStyle>
          <a:p>
            <a:r>
              <a:rPr lang="en-GB" dirty="0"/>
              <a:t>Box</a:t>
            </a:r>
          </a:p>
        </p:txBody>
      </p:sp>
      <p:sp>
        <p:nvSpPr>
          <p:cNvPr id="66" name="Text Placeholder 12"/>
          <p:cNvSpPr>
            <a:spLocks noGrp="1"/>
          </p:cNvSpPr>
          <p:nvPr>
            <p:ph type="body" sz="quarter" idx="20"/>
          </p:nvPr>
        </p:nvSpPr>
        <p:spPr>
          <a:xfrm>
            <a:off x="4791821" y="4491317"/>
            <a:ext cx="3634158" cy="1614466"/>
          </a:xfrm>
          <a:solidFill>
            <a:schemeClr val="bg1">
              <a:lumMod val="95000"/>
            </a:schemeClr>
          </a:solidFill>
        </p:spPr>
        <p:txBody>
          <a:bodyPr lIns="72000" tIns="90000" rIns="72000" bIns="72000"/>
          <a:lstStyle>
            <a:lvl1pPr>
              <a:defRPr sz="1050"/>
            </a:lvl1pPr>
          </a:lstStyle>
          <a:p>
            <a:r>
              <a:rPr lang="en-GB" dirty="0"/>
              <a:t>Box</a:t>
            </a:r>
          </a:p>
        </p:txBody>
      </p:sp>
    </p:spTree>
    <p:extLst>
      <p:ext uri="{BB962C8B-B14F-4D97-AF65-F5344CB8AC3E}">
        <p14:creationId xmlns:p14="http://schemas.microsoft.com/office/powerpoint/2010/main" val="127863472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481" y="1597"/>
          <a:ext cx="1465" cy="1587"/>
        </p:xfrm>
        <a:graphic>
          <a:graphicData uri="http://schemas.openxmlformats.org/presentationml/2006/ole">
            <mc:AlternateContent xmlns:mc="http://schemas.openxmlformats.org/markup-compatibility/2006">
              <mc:Choice xmlns:v="urn:schemas-microsoft-com:vml" Requires="v">
                <p:oleObj spid="_x0000_s9227" name="think-cell Slide" r:id="rId4" imgW="360" imgH="360" progId="TCLayout.ActiveDocument.1">
                  <p:embed/>
                </p:oleObj>
              </mc:Choice>
              <mc:Fallback>
                <p:oleObj name="think-cell Slide" r:id="rId4" imgW="360" imgH="360" progId="TCLayout.ActiveDocument.1">
                  <p:embed/>
                  <p:pic>
                    <p:nvPicPr>
                      <p:cNvPr id="6" name="Object 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1" y="1597"/>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Placeholder 4"/>
          <p:cNvSpPr>
            <a:spLocks noGrp="1"/>
          </p:cNvSpPr>
          <p:nvPr>
            <p:ph type="body" sz="quarter" idx="10" hasCustomPrompt="1"/>
          </p:nvPr>
        </p:nvSpPr>
        <p:spPr>
          <a:xfrm>
            <a:off x="435222" y="2437800"/>
            <a:ext cx="7725508" cy="644525"/>
          </a:xfrm>
          <a:noFill/>
          <a:ln w="9525" algn="ctr">
            <a:noFill/>
            <a:miter lim="800000"/>
            <a:headEnd/>
            <a:tailEnd/>
          </a:ln>
          <a:effectLst/>
        </p:spPr>
        <p:txBody>
          <a:bodyPr vert="horz" wrap="square" lIns="0" tIns="44439" rIns="0" bIns="44439" numCol="1" anchor="ctr" anchorCtr="0" compatLnSpc="1">
            <a:prstTxWarp prst="textNoShape">
              <a:avLst/>
            </a:prstTxWarp>
          </a:bodyPr>
          <a:lstStyle>
            <a:lvl1pPr>
              <a:defRPr lang="en-US" sz="1500" smtClean="0">
                <a:solidFill>
                  <a:schemeClr val="bg1">
                    <a:lumMod val="75000"/>
                  </a:schemeClr>
                </a:solidFill>
                <a:latin typeface="+mj-lt"/>
                <a:ea typeface="+mj-ea"/>
                <a:cs typeface="+mj-cs"/>
              </a:defRPr>
            </a:lvl1pPr>
            <a:lvl2pPr>
              <a:defRPr lang="en-US" sz="1800" b="1" smtClean="0">
                <a:solidFill>
                  <a:schemeClr val="tx2"/>
                </a:solidFill>
                <a:latin typeface="Trebuchet MS" pitchFamily="34" charset="0"/>
                <a:cs typeface="Arial" charset="0"/>
              </a:defRPr>
            </a:lvl2pPr>
            <a:lvl3pPr>
              <a:defRPr lang="en-US" sz="1800" b="1" smtClean="0">
                <a:solidFill>
                  <a:schemeClr val="tx2"/>
                </a:solidFill>
                <a:latin typeface="Trebuchet MS" pitchFamily="34" charset="0"/>
                <a:cs typeface="Arial" charset="0"/>
              </a:defRPr>
            </a:lvl3pPr>
            <a:lvl4pPr>
              <a:defRPr lang="en-US" sz="1800" b="1" smtClean="0">
                <a:solidFill>
                  <a:schemeClr val="tx2"/>
                </a:solidFill>
                <a:latin typeface="Trebuchet MS" pitchFamily="34" charset="0"/>
                <a:cs typeface="Arial" charset="0"/>
              </a:defRPr>
            </a:lvl4pPr>
            <a:lvl5pPr>
              <a:defRPr lang="en-GB" sz="1800" b="1">
                <a:solidFill>
                  <a:schemeClr val="tx2"/>
                </a:solidFill>
                <a:latin typeface="Trebuchet MS" pitchFamily="34" charset="0"/>
                <a:cs typeface="Arial" charset="0"/>
              </a:defRPr>
            </a:lvl5pPr>
          </a:lstStyle>
          <a:p>
            <a:pPr lvl="0">
              <a:spcBef>
                <a:spcPct val="0"/>
              </a:spcBef>
            </a:pPr>
            <a:r>
              <a:rPr lang="en-US" dirty="0"/>
              <a:t>Section 2</a:t>
            </a:r>
            <a:endParaRPr lang="en-GB" dirty="0"/>
          </a:p>
        </p:txBody>
      </p:sp>
      <p:sp>
        <p:nvSpPr>
          <p:cNvPr id="13" name="Text Placeholder 4"/>
          <p:cNvSpPr>
            <a:spLocks noGrp="1"/>
          </p:cNvSpPr>
          <p:nvPr>
            <p:ph type="body" sz="quarter" idx="11" hasCustomPrompt="1"/>
          </p:nvPr>
        </p:nvSpPr>
        <p:spPr>
          <a:xfrm>
            <a:off x="435222" y="3166603"/>
            <a:ext cx="7725508" cy="644525"/>
          </a:xfrm>
          <a:noFill/>
          <a:ln w="9525" algn="ctr">
            <a:noFill/>
            <a:miter lim="800000"/>
            <a:headEnd/>
            <a:tailEnd/>
          </a:ln>
          <a:effectLst/>
        </p:spPr>
        <p:txBody>
          <a:bodyPr vert="horz" wrap="square" lIns="0" tIns="44439" rIns="0" bIns="44439" numCol="1" anchor="ctr" anchorCtr="0" compatLnSpc="1">
            <a:prstTxWarp prst="textNoShape">
              <a:avLst/>
            </a:prstTxWarp>
          </a:bodyPr>
          <a:lstStyle>
            <a:lvl1pPr>
              <a:defRPr lang="en-US" sz="1500" smtClean="0">
                <a:solidFill>
                  <a:schemeClr val="bg1">
                    <a:lumMod val="75000"/>
                  </a:schemeClr>
                </a:solidFill>
                <a:latin typeface="+mj-lt"/>
                <a:ea typeface="+mj-ea"/>
                <a:cs typeface="+mj-cs"/>
              </a:defRPr>
            </a:lvl1pPr>
            <a:lvl2pPr>
              <a:defRPr lang="en-US" sz="1800" b="1" smtClean="0">
                <a:solidFill>
                  <a:schemeClr val="tx2"/>
                </a:solidFill>
                <a:latin typeface="Trebuchet MS" pitchFamily="34" charset="0"/>
                <a:cs typeface="Arial" charset="0"/>
              </a:defRPr>
            </a:lvl2pPr>
            <a:lvl3pPr>
              <a:defRPr lang="en-US" sz="1800" b="1" smtClean="0">
                <a:solidFill>
                  <a:schemeClr val="tx2"/>
                </a:solidFill>
                <a:latin typeface="Trebuchet MS" pitchFamily="34" charset="0"/>
                <a:cs typeface="Arial" charset="0"/>
              </a:defRPr>
            </a:lvl3pPr>
            <a:lvl4pPr>
              <a:defRPr lang="en-US" sz="1800" b="1" smtClean="0">
                <a:solidFill>
                  <a:schemeClr val="tx2"/>
                </a:solidFill>
                <a:latin typeface="Trebuchet MS" pitchFamily="34" charset="0"/>
                <a:cs typeface="Arial" charset="0"/>
              </a:defRPr>
            </a:lvl4pPr>
            <a:lvl5pPr>
              <a:defRPr lang="en-GB" sz="1800" b="1">
                <a:solidFill>
                  <a:schemeClr val="tx2"/>
                </a:solidFill>
                <a:latin typeface="Trebuchet MS" pitchFamily="34" charset="0"/>
                <a:cs typeface="Arial" charset="0"/>
              </a:defRPr>
            </a:lvl5pPr>
          </a:lstStyle>
          <a:p>
            <a:pPr lvl="0">
              <a:spcBef>
                <a:spcPct val="0"/>
              </a:spcBef>
            </a:pPr>
            <a:r>
              <a:rPr lang="en-US" dirty="0"/>
              <a:t>Section 3</a:t>
            </a:r>
            <a:endParaRPr lang="en-GB" dirty="0"/>
          </a:p>
        </p:txBody>
      </p:sp>
      <p:sp>
        <p:nvSpPr>
          <p:cNvPr id="14" name="Text Placeholder 4"/>
          <p:cNvSpPr>
            <a:spLocks noGrp="1"/>
          </p:cNvSpPr>
          <p:nvPr>
            <p:ph type="body" sz="quarter" idx="12" hasCustomPrompt="1"/>
          </p:nvPr>
        </p:nvSpPr>
        <p:spPr>
          <a:xfrm>
            <a:off x="435222" y="3895405"/>
            <a:ext cx="7725508" cy="644525"/>
          </a:xfrm>
          <a:noFill/>
          <a:ln w="9525" algn="ctr">
            <a:noFill/>
            <a:miter lim="800000"/>
            <a:headEnd/>
            <a:tailEnd/>
          </a:ln>
          <a:effectLst/>
        </p:spPr>
        <p:txBody>
          <a:bodyPr vert="horz" wrap="square" lIns="0" tIns="44439" rIns="0" bIns="44439" numCol="1" anchor="ctr" anchorCtr="0" compatLnSpc="1">
            <a:prstTxWarp prst="textNoShape">
              <a:avLst/>
            </a:prstTxWarp>
          </a:bodyPr>
          <a:lstStyle>
            <a:lvl1pPr>
              <a:defRPr lang="en-US" sz="1500" smtClean="0">
                <a:solidFill>
                  <a:schemeClr val="tx2"/>
                </a:solidFill>
                <a:latin typeface="+mj-lt"/>
                <a:ea typeface="+mj-ea"/>
                <a:cs typeface="+mj-cs"/>
              </a:defRPr>
            </a:lvl1pPr>
            <a:lvl2pPr>
              <a:defRPr lang="en-US" sz="1800" b="1" smtClean="0">
                <a:solidFill>
                  <a:schemeClr val="tx2"/>
                </a:solidFill>
                <a:latin typeface="Trebuchet MS" pitchFamily="34" charset="0"/>
                <a:cs typeface="Arial" charset="0"/>
              </a:defRPr>
            </a:lvl2pPr>
            <a:lvl3pPr>
              <a:defRPr lang="en-US" sz="1800" b="1" smtClean="0">
                <a:solidFill>
                  <a:schemeClr val="tx2"/>
                </a:solidFill>
                <a:latin typeface="Trebuchet MS" pitchFamily="34" charset="0"/>
                <a:cs typeface="Arial" charset="0"/>
              </a:defRPr>
            </a:lvl3pPr>
            <a:lvl4pPr>
              <a:defRPr lang="en-US" sz="1800" b="1" smtClean="0">
                <a:solidFill>
                  <a:schemeClr val="tx2"/>
                </a:solidFill>
                <a:latin typeface="Trebuchet MS" pitchFamily="34" charset="0"/>
                <a:cs typeface="Arial" charset="0"/>
              </a:defRPr>
            </a:lvl4pPr>
            <a:lvl5pPr>
              <a:defRPr lang="en-GB" sz="1800" b="1">
                <a:solidFill>
                  <a:schemeClr val="tx2"/>
                </a:solidFill>
                <a:latin typeface="Trebuchet MS" pitchFamily="34" charset="0"/>
                <a:cs typeface="Arial" charset="0"/>
              </a:defRPr>
            </a:lvl5pPr>
          </a:lstStyle>
          <a:p>
            <a:pPr lvl="0">
              <a:spcBef>
                <a:spcPct val="0"/>
              </a:spcBef>
            </a:pPr>
            <a:r>
              <a:rPr lang="en-US" dirty="0"/>
              <a:t>This section</a:t>
            </a:r>
            <a:endParaRPr lang="en-GB" dirty="0"/>
          </a:p>
        </p:txBody>
      </p:sp>
      <p:sp>
        <p:nvSpPr>
          <p:cNvPr id="15" name="Text Placeholder 4"/>
          <p:cNvSpPr>
            <a:spLocks noGrp="1"/>
          </p:cNvSpPr>
          <p:nvPr>
            <p:ph type="body" sz="quarter" idx="13" hasCustomPrompt="1"/>
          </p:nvPr>
        </p:nvSpPr>
        <p:spPr>
          <a:xfrm>
            <a:off x="435222" y="4624207"/>
            <a:ext cx="7725508" cy="644525"/>
          </a:xfrm>
          <a:noFill/>
          <a:ln w="9525" algn="ctr">
            <a:noFill/>
            <a:miter lim="800000"/>
            <a:headEnd/>
            <a:tailEnd/>
          </a:ln>
          <a:effectLst/>
        </p:spPr>
        <p:txBody>
          <a:bodyPr vert="horz" wrap="square" lIns="0" tIns="44439" rIns="0" bIns="44439" numCol="1" anchor="ctr" anchorCtr="0" compatLnSpc="1">
            <a:prstTxWarp prst="textNoShape">
              <a:avLst/>
            </a:prstTxWarp>
          </a:bodyPr>
          <a:lstStyle>
            <a:lvl1pPr>
              <a:defRPr lang="en-US" sz="1500" smtClean="0">
                <a:solidFill>
                  <a:schemeClr val="bg1">
                    <a:lumMod val="75000"/>
                  </a:schemeClr>
                </a:solidFill>
                <a:latin typeface="+mj-lt"/>
                <a:ea typeface="+mj-ea"/>
                <a:cs typeface="+mj-cs"/>
              </a:defRPr>
            </a:lvl1pPr>
            <a:lvl2pPr>
              <a:defRPr lang="en-US" sz="1800" b="1" smtClean="0">
                <a:solidFill>
                  <a:schemeClr val="tx2"/>
                </a:solidFill>
                <a:latin typeface="Trebuchet MS" pitchFamily="34" charset="0"/>
                <a:cs typeface="Arial" charset="0"/>
              </a:defRPr>
            </a:lvl2pPr>
            <a:lvl3pPr>
              <a:defRPr lang="en-US" sz="1800" b="1" smtClean="0">
                <a:solidFill>
                  <a:schemeClr val="tx2"/>
                </a:solidFill>
                <a:latin typeface="Trebuchet MS" pitchFamily="34" charset="0"/>
                <a:cs typeface="Arial" charset="0"/>
              </a:defRPr>
            </a:lvl3pPr>
            <a:lvl4pPr>
              <a:defRPr lang="en-US" sz="1800" b="1" smtClean="0">
                <a:solidFill>
                  <a:schemeClr val="tx2"/>
                </a:solidFill>
                <a:latin typeface="Trebuchet MS" pitchFamily="34" charset="0"/>
                <a:cs typeface="Arial" charset="0"/>
              </a:defRPr>
            </a:lvl4pPr>
            <a:lvl5pPr>
              <a:defRPr lang="en-GB" sz="1800" b="1">
                <a:solidFill>
                  <a:schemeClr val="tx2"/>
                </a:solidFill>
                <a:latin typeface="Trebuchet MS" pitchFamily="34" charset="0"/>
                <a:cs typeface="Arial" charset="0"/>
              </a:defRPr>
            </a:lvl5pPr>
          </a:lstStyle>
          <a:p>
            <a:pPr lvl="0">
              <a:spcBef>
                <a:spcPct val="0"/>
              </a:spcBef>
            </a:pPr>
            <a:r>
              <a:rPr lang="en-US" dirty="0"/>
              <a:t>Section 5</a:t>
            </a:r>
            <a:endParaRPr lang="en-GB" dirty="0"/>
          </a:p>
        </p:txBody>
      </p:sp>
      <p:sp>
        <p:nvSpPr>
          <p:cNvPr id="16" name="Text Placeholder 4"/>
          <p:cNvSpPr>
            <a:spLocks noGrp="1"/>
          </p:cNvSpPr>
          <p:nvPr>
            <p:ph type="body" sz="quarter" idx="14" hasCustomPrompt="1"/>
          </p:nvPr>
        </p:nvSpPr>
        <p:spPr>
          <a:xfrm>
            <a:off x="435222" y="1708995"/>
            <a:ext cx="7725508" cy="644525"/>
          </a:xfrm>
          <a:noFill/>
          <a:ln w="9525" algn="ctr">
            <a:noFill/>
            <a:miter lim="800000"/>
            <a:headEnd/>
            <a:tailEnd/>
          </a:ln>
          <a:effectLst/>
        </p:spPr>
        <p:txBody>
          <a:bodyPr vert="horz" wrap="square" lIns="0" tIns="44439" rIns="0" bIns="44439" numCol="1" anchor="ctr" anchorCtr="0" compatLnSpc="1">
            <a:prstTxWarp prst="textNoShape">
              <a:avLst/>
            </a:prstTxWarp>
          </a:bodyPr>
          <a:lstStyle>
            <a:lvl1pPr>
              <a:defRPr lang="en-US" sz="1500" baseline="0" smtClean="0">
                <a:solidFill>
                  <a:schemeClr val="bg1">
                    <a:lumMod val="75000"/>
                  </a:schemeClr>
                </a:solidFill>
                <a:latin typeface="+mj-lt"/>
                <a:ea typeface="+mj-ea"/>
                <a:cs typeface="+mj-cs"/>
              </a:defRPr>
            </a:lvl1pPr>
            <a:lvl2pPr>
              <a:defRPr lang="en-US" sz="1800" b="1" smtClean="0">
                <a:solidFill>
                  <a:schemeClr val="tx2"/>
                </a:solidFill>
                <a:latin typeface="Trebuchet MS" pitchFamily="34" charset="0"/>
                <a:cs typeface="Arial" charset="0"/>
              </a:defRPr>
            </a:lvl2pPr>
            <a:lvl3pPr>
              <a:defRPr lang="en-US" sz="1800" b="1" smtClean="0">
                <a:solidFill>
                  <a:schemeClr val="tx2"/>
                </a:solidFill>
                <a:latin typeface="Trebuchet MS" pitchFamily="34" charset="0"/>
                <a:cs typeface="Arial" charset="0"/>
              </a:defRPr>
            </a:lvl3pPr>
            <a:lvl4pPr>
              <a:defRPr lang="en-US" sz="1800" b="1" smtClean="0">
                <a:solidFill>
                  <a:schemeClr val="tx2"/>
                </a:solidFill>
                <a:latin typeface="Trebuchet MS" pitchFamily="34" charset="0"/>
                <a:cs typeface="Arial" charset="0"/>
              </a:defRPr>
            </a:lvl4pPr>
            <a:lvl5pPr>
              <a:defRPr lang="en-GB" sz="1800" b="1">
                <a:solidFill>
                  <a:schemeClr val="tx2"/>
                </a:solidFill>
                <a:latin typeface="Trebuchet MS" pitchFamily="34" charset="0"/>
                <a:cs typeface="Arial" charset="0"/>
              </a:defRPr>
            </a:lvl5pPr>
          </a:lstStyle>
          <a:p>
            <a:pPr lvl="0">
              <a:spcBef>
                <a:spcPct val="0"/>
              </a:spcBef>
            </a:pPr>
            <a:r>
              <a:rPr lang="en-US" dirty="0"/>
              <a:t>Section 1</a:t>
            </a:r>
            <a:endParaRPr lang="en-GB" dirty="0"/>
          </a:p>
        </p:txBody>
      </p:sp>
    </p:spTree>
    <p:extLst>
      <p:ext uri="{BB962C8B-B14F-4D97-AF65-F5344CB8AC3E}">
        <p14:creationId xmlns:p14="http://schemas.microsoft.com/office/powerpoint/2010/main" val="313678644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481" y="1597"/>
          <a:ext cx="1465" cy="1587"/>
        </p:xfrm>
        <a:graphic>
          <a:graphicData uri="http://schemas.openxmlformats.org/presentationml/2006/ole">
            <mc:AlternateContent xmlns:mc="http://schemas.openxmlformats.org/markup-compatibility/2006">
              <mc:Choice xmlns:v="urn:schemas-microsoft-com:vml" Requires="v">
                <p:oleObj spid="_x0000_s10251" name="think-cell Slide" r:id="rId4" imgW="360" imgH="360" progId="TCLayout.ActiveDocument.1">
                  <p:embed/>
                </p:oleObj>
              </mc:Choice>
              <mc:Fallback>
                <p:oleObj name="think-cell Slide" r:id="rId4" imgW="360" imgH="360" progId="TCLayout.ActiveDocument.1">
                  <p:embed/>
                  <p:pic>
                    <p:nvPicPr>
                      <p:cNvPr id="6" name="Object 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1" y="1597"/>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434975" y="163513"/>
            <a:ext cx="7726347" cy="831850"/>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395166480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481" y="1597"/>
          <a:ext cx="1465" cy="1587"/>
        </p:xfrm>
        <a:graphic>
          <a:graphicData uri="http://schemas.openxmlformats.org/presentationml/2006/ole">
            <mc:AlternateContent xmlns:mc="http://schemas.openxmlformats.org/markup-compatibility/2006">
              <mc:Choice xmlns:v="urn:schemas-microsoft-com:vml" Requires="v">
                <p:oleObj spid="_x0000_s11275" name="think-cell Slide" r:id="rId4" imgW="360" imgH="360" progId="TCLayout.ActiveDocument.1">
                  <p:embed/>
                </p:oleObj>
              </mc:Choice>
              <mc:Fallback>
                <p:oleObj name="think-cell Slide" r:id="rId4" imgW="360" imgH="360" progId="TCLayout.ActiveDocument.1">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1" y="1597"/>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9962287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7686270" y="5512615"/>
            <a:ext cx="964026" cy="964028"/>
          </a:xfrm>
          <a:prstGeom prst="rect">
            <a:avLst/>
          </a:prstGeom>
        </p:spPr>
      </p:pic>
      <p:sp>
        <p:nvSpPr>
          <p:cNvPr id="2" name="Title 1"/>
          <p:cNvSpPr>
            <a:spLocks noGrp="1"/>
          </p:cNvSpPr>
          <p:nvPr>
            <p:ph type="title"/>
          </p:nvPr>
        </p:nvSpPr>
        <p:spPr>
          <a:xfrm>
            <a:off x="474826" y="1402939"/>
            <a:ext cx="8286174" cy="3622520"/>
          </a:xfrm>
        </p:spPr>
        <p:txBody>
          <a:bodyPr anchor="t">
            <a:noAutofit/>
          </a:bodyPr>
          <a:lstStyle>
            <a:lvl1pPr>
              <a:defRPr sz="6000"/>
            </a:lvl1pPr>
          </a:lstStyle>
          <a:p>
            <a:r>
              <a:rPr lang="en-GB" dirty="0"/>
              <a:t>Click to edit Master title style</a:t>
            </a:r>
            <a:endParaRPr lang="en-US" dirty="0"/>
          </a:p>
        </p:txBody>
      </p:sp>
      <p:sp>
        <p:nvSpPr>
          <p:cNvPr id="20" name="Content Placeholder 19"/>
          <p:cNvSpPr>
            <a:spLocks noGrp="1"/>
          </p:cNvSpPr>
          <p:nvPr>
            <p:ph sz="quarter" idx="10" hasCustomPrompt="1"/>
          </p:nvPr>
        </p:nvSpPr>
        <p:spPr>
          <a:xfrm>
            <a:off x="457200" y="5025461"/>
            <a:ext cx="6812020" cy="959925"/>
          </a:xfrm>
        </p:spPr>
        <p:txBody>
          <a:bodyPr anchor="b">
            <a:noAutofit/>
          </a:bodyPr>
          <a:lstStyle>
            <a:lvl1pPr marL="0" indent="0">
              <a:buFontTx/>
              <a:buNone/>
              <a:defRPr sz="2100">
                <a:solidFill>
                  <a:srgbClr val="00ADC6"/>
                </a:solidFill>
              </a:defRPr>
            </a:lvl1pPr>
          </a:lstStyle>
          <a:p>
            <a:pPr lvl="0"/>
            <a:r>
              <a:rPr lang="en-US" dirty="0"/>
              <a:t>Sub heading</a:t>
            </a:r>
          </a:p>
        </p:txBody>
      </p:sp>
      <p:sp>
        <p:nvSpPr>
          <p:cNvPr id="21" name="Rectangle 20"/>
          <p:cNvSpPr/>
          <p:nvPr userDrawn="1"/>
        </p:nvSpPr>
        <p:spPr>
          <a:xfrm>
            <a:off x="457201" y="6459743"/>
            <a:ext cx="1819905" cy="24087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sp>
        <p:nvSpPr>
          <p:cNvPr id="7" name="Content Placeholder 19"/>
          <p:cNvSpPr>
            <a:spLocks noGrp="1"/>
          </p:cNvSpPr>
          <p:nvPr>
            <p:ph sz="quarter" idx="11" hasCustomPrompt="1"/>
          </p:nvPr>
        </p:nvSpPr>
        <p:spPr>
          <a:xfrm>
            <a:off x="457201" y="5985385"/>
            <a:ext cx="4359965" cy="361031"/>
          </a:xfrm>
        </p:spPr>
        <p:txBody>
          <a:bodyPr anchor="b">
            <a:noAutofit/>
          </a:bodyPr>
          <a:lstStyle>
            <a:lvl1pPr marL="0" indent="0">
              <a:buFontTx/>
              <a:buNone/>
              <a:defRPr sz="1200">
                <a:solidFill>
                  <a:srgbClr val="00ADC6"/>
                </a:solidFill>
              </a:defRPr>
            </a:lvl1pPr>
          </a:lstStyle>
          <a:p>
            <a:pPr lvl="0"/>
            <a:r>
              <a:rPr lang="en-US" dirty="0"/>
              <a:t>Insert date</a:t>
            </a:r>
          </a:p>
        </p:txBody>
      </p:sp>
    </p:spTree>
    <p:extLst>
      <p:ext uri="{BB962C8B-B14F-4D97-AF65-F5344CB8AC3E}">
        <p14:creationId xmlns:p14="http://schemas.microsoft.com/office/powerpoint/2010/main" val="358571454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5" name="Picture 4" descr="logo-a5.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
        <p:nvSpPr>
          <p:cNvPr id="9" name="Rectangle 8"/>
          <p:cNvSpPr/>
          <p:nvPr userDrawn="1"/>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1" name="Picture 10" descr="NHS England reversed out.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7935" y="279908"/>
            <a:ext cx="817696" cy="509016"/>
          </a:xfrm>
          <a:prstGeom prst="rect">
            <a:avLst/>
          </a:prstGeom>
        </p:spPr>
      </p:pic>
      <p:sp>
        <p:nvSpPr>
          <p:cNvPr id="15" name="Content Placeholder 19"/>
          <p:cNvSpPr>
            <a:spLocks noGrp="1"/>
          </p:cNvSpPr>
          <p:nvPr>
            <p:ph sz="quarter" idx="10" hasCustomPrompt="1"/>
          </p:nvPr>
        </p:nvSpPr>
        <p:spPr>
          <a:xfrm>
            <a:off x="457200" y="5025461"/>
            <a:ext cx="6812020" cy="959925"/>
          </a:xfrm>
        </p:spPr>
        <p:txBody>
          <a:bodyPr anchor="b">
            <a:noAutofit/>
          </a:bodyPr>
          <a:lstStyle>
            <a:lvl1pPr marL="0" indent="0">
              <a:buFontTx/>
              <a:buNone/>
              <a:defRPr sz="2100">
                <a:solidFill>
                  <a:schemeClr val="bg1"/>
                </a:solidFill>
              </a:defRPr>
            </a:lvl1pPr>
          </a:lstStyle>
          <a:p>
            <a:pPr lvl="0"/>
            <a:r>
              <a:rPr lang="en-US" dirty="0"/>
              <a:t>Sub heading</a:t>
            </a:r>
          </a:p>
        </p:txBody>
      </p:sp>
      <p:sp>
        <p:nvSpPr>
          <p:cNvPr id="18" name="Title 1"/>
          <p:cNvSpPr>
            <a:spLocks noGrp="1"/>
          </p:cNvSpPr>
          <p:nvPr>
            <p:ph type="title"/>
          </p:nvPr>
        </p:nvSpPr>
        <p:spPr>
          <a:xfrm>
            <a:off x="474826" y="1402939"/>
            <a:ext cx="8286174" cy="3622520"/>
          </a:xfrm>
        </p:spPr>
        <p:txBody>
          <a:bodyPr anchor="t">
            <a:noAutofit/>
          </a:bodyPr>
          <a:lstStyle>
            <a:lvl1pPr>
              <a:defRPr sz="6000">
                <a:solidFill>
                  <a:schemeClr val="bg1"/>
                </a:solidFill>
              </a:defRPr>
            </a:lvl1pPr>
          </a:lstStyle>
          <a:p>
            <a:r>
              <a:rPr lang="en-GB" dirty="0"/>
              <a:t>Click to edit Master title style</a:t>
            </a:r>
            <a:endParaRPr lang="en-US" dirty="0"/>
          </a:p>
        </p:txBody>
      </p:sp>
      <p:sp>
        <p:nvSpPr>
          <p:cNvPr id="19" name="Date Placeholder 3"/>
          <p:cNvSpPr txBox="1">
            <a:spLocks/>
          </p:cNvSpPr>
          <p:nvPr userDrawn="1"/>
        </p:nvSpPr>
        <p:spPr>
          <a:xfrm>
            <a:off x="457200" y="5985386"/>
            <a:ext cx="2133600" cy="365125"/>
          </a:xfrm>
          <a:prstGeom prst="rect">
            <a:avLst/>
          </a:prstGeom>
        </p:spPr>
        <p:txBody>
          <a:bodyPr vert="horz" lIns="68580" tIns="34290" rIns="68580" bIns="34290" rtlCol="0" anchor="ctr"/>
          <a:lstStyle>
            <a:defPPr>
              <a:defRPr lang="en-US"/>
            </a:defPPr>
            <a:lvl1pPr marL="0" algn="l" defTabSz="457200" rtl="0" eaLnBrk="1" latinLnBrk="0" hangingPunct="1">
              <a:defRPr sz="1600" b="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dirty="0">
              <a:solidFill>
                <a:schemeClr val="bg1"/>
              </a:solidFill>
            </a:endParaRPr>
          </a:p>
        </p:txBody>
      </p:sp>
      <p:pic>
        <p:nvPicPr>
          <p:cNvPr id="12" name="Picture 11"/>
          <p:cNvPicPr>
            <a:picLocks noChangeAspect="1"/>
          </p:cNvPicPr>
          <p:nvPr userDrawn="1"/>
        </p:nvPicPr>
        <p:blipFill>
          <a:blip r:embed="rId4"/>
          <a:stretch>
            <a:fillRect/>
          </a:stretch>
        </p:blipFill>
        <p:spPr>
          <a:xfrm>
            <a:off x="7538078" y="5514157"/>
            <a:ext cx="1222923" cy="962486"/>
          </a:xfrm>
          <a:prstGeom prst="rect">
            <a:avLst/>
          </a:prstGeom>
        </p:spPr>
      </p:pic>
      <p:sp>
        <p:nvSpPr>
          <p:cNvPr id="10" name="Content Placeholder 19"/>
          <p:cNvSpPr>
            <a:spLocks noGrp="1"/>
          </p:cNvSpPr>
          <p:nvPr>
            <p:ph sz="quarter" idx="11" hasCustomPrompt="1"/>
          </p:nvPr>
        </p:nvSpPr>
        <p:spPr>
          <a:xfrm>
            <a:off x="457201" y="5985385"/>
            <a:ext cx="4359965" cy="361031"/>
          </a:xfrm>
        </p:spPr>
        <p:txBody>
          <a:bodyPr anchor="b">
            <a:noAutofit/>
          </a:bodyPr>
          <a:lstStyle>
            <a:lvl1pPr marL="0" indent="0">
              <a:buFontTx/>
              <a:buNone/>
              <a:defRPr sz="1200">
                <a:solidFill>
                  <a:schemeClr val="bg1"/>
                </a:solidFill>
              </a:defRPr>
            </a:lvl1pPr>
          </a:lstStyle>
          <a:p>
            <a:pPr lvl="0"/>
            <a:r>
              <a:rPr lang="en-US" dirty="0"/>
              <a:t>Insert date</a:t>
            </a:r>
          </a:p>
        </p:txBody>
      </p:sp>
    </p:spTree>
    <p:extLst>
      <p:ext uri="{BB962C8B-B14F-4D97-AF65-F5344CB8AC3E}">
        <p14:creationId xmlns:p14="http://schemas.microsoft.com/office/powerpoint/2010/main" val="95434866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4" name="Picture 3" descr="image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3" y="2480567"/>
            <a:ext cx="3746684" cy="2160734"/>
          </a:xfrm>
        </p:spPr>
        <p:txBody>
          <a:bodyPr anchor="t">
            <a:noAutofit/>
          </a:bodyPr>
          <a:lstStyle>
            <a:lvl1pPr>
              <a:defRPr sz="3600"/>
            </a:lvl1pPr>
          </a:lstStyle>
          <a:p>
            <a:r>
              <a:rPr lang="en-GB" dirty="0"/>
              <a:t>Click to edit Master title style</a:t>
            </a:r>
            <a:endParaRPr lang="en-US" dirty="0"/>
          </a:p>
        </p:txBody>
      </p:sp>
      <p:sp>
        <p:nvSpPr>
          <p:cNvPr id="6" name="Content Placeholder 19"/>
          <p:cNvSpPr>
            <a:spLocks noGrp="1"/>
          </p:cNvSpPr>
          <p:nvPr>
            <p:ph sz="quarter" idx="11" hasCustomPrompt="1"/>
          </p:nvPr>
        </p:nvSpPr>
        <p:spPr>
          <a:xfrm>
            <a:off x="457201" y="4949691"/>
            <a:ext cx="3675271" cy="991523"/>
          </a:xfrm>
        </p:spPr>
        <p:txBody>
          <a:bodyPr anchor="b">
            <a:normAutofit/>
          </a:bodyPr>
          <a:lstStyle>
            <a:lvl1pPr marL="0" indent="0">
              <a:buFontTx/>
              <a:buNone/>
              <a:defRPr sz="2100">
                <a:solidFill>
                  <a:schemeClr val="accent3"/>
                </a:solidFill>
              </a:defRPr>
            </a:lvl1pPr>
          </a:lstStyle>
          <a:p>
            <a:pPr lvl="0"/>
            <a:r>
              <a:rPr lang="en-US" dirty="0"/>
              <a:t>Sub heading</a:t>
            </a:r>
          </a:p>
        </p:txBody>
      </p:sp>
      <p:pic>
        <p:nvPicPr>
          <p:cNvPr id="9" name="Picture 8" descr="logo-a5.gif"/>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8766" y="281202"/>
            <a:ext cx="816864" cy="509016"/>
          </a:xfrm>
          <a:prstGeom prst="rect">
            <a:avLst/>
          </a:prstGeom>
        </p:spPr>
      </p:pic>
      <p:sp>
        <p:nvSpPr>
          <p:cNvPr id="8" name="Content Placeholder 19"/>
          <p:cNvSpPr>
            <a:spLocks noGrp="1"/>
          </p:cNvSpPr>
          <p:nvPr>
            <p:ph sz="quarter" idx="12" hasCustomPrompt="1"/>
          </p:nvPr>
        </p:nvSpPr>
        <p:spPr>
          <a:xfrm>
            <a:off x="457201" y="5985385"/>
            <a:ext cx="4359965" cy="361031"/>
          </a:xfrm>
        </p:spPr>
        <p:txBody>
          <a:bodyPr anchor="b">
            <a:noAutofit/>
          </a:bodyPr>
          <a:lstStyle>
            <a:lvl1pPr marL="0" indent="0">
              <a:buFontTx/>
              <a:buNone/>
              <a:defRPr sz="1200">
                <a:solidFill>
                  <a:schemeClr val="accent3"/>
                </a:solidFill>
              </a:defRPr>
            </a:lvl1pPr>
          </a:lstStyle>
          <a:p>
            <a:pPr lvl="0"/>
            <a:r>
              <a:rPr lang="en-US" dirty="0"/>
              <a:t>Insert date</a:t>
            </a:r>
          </a:p>
        </p:txBody>
      </p:sp>
    </p:spTree>
    <p:extLst>
      <p:ext uri="{BB962C8B-B14F-4D97-AF65-F5344CB8AC3E}">
        <p14:creationId xmlns:p14="http://schemas.microsoft.com/office/powerpoint/2010/main" val="46314548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11" name="Picture 10" descr="image6.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930"/>
            <a:ext cx="9144000" cy="6849070"/>
          </a:xfrm>
          <a:prstGeom prst="rect">
            <a:avLst/>
          </a:prstGeom>
        </p:spPr>
      </p:pic>
      <p:sp>
        <p:nvSpPr>
          <p:cNvPr id="7" name="Title 1"/>
          <p:cNvSpPr>
            <a:spLocks noGrp="1"/>
          </p:cNvSpPr>
          <p:nvPr>
            <p:ph type="title"/>
          </p:nvPr>
        </p:nvSpPr>
        <p:spPr>
          <a:xfrm>
            <a:off x="5230365" y="1692260"/>
            <a:ext cx="3535738" cy="2160734"/>
          </a:xfrm>
        </p:spPr>
        <p:txBody>
          <a:bodyPr anchor="t">
            <a:noAutofit/>
          </a:bodyPr>
          <a:lstStyle>
            <a:lvl1pPr>
              <a:defRPr sz="3600"/>
            </a:lvl1pPr>
          </a:lstStyle>
          <a:p>
            <a:r>
              <a:rPr lang="en-GB" dirty="0"/>
              <a:t>Click to edit Master title style</a:t>
            </a:r>
            <a:endParaRPr lang="en-US" dirty="0"/>
          </a:p>
        </p:txBody>
      </p:sp>
      <p:sp>
        <p:nvSpPr>
          <p:cNvPr id="8" name="Content Placeholder 19"/>
          <p:cNvSpPr>
            <a:spLocks noGrp="1"/>
          </p:cNvSpPr>
          <p:nvPr>
            <p:ph sz="quarter" idx="11" hasCustomPrompt="1"/>
          </p:nvPr>
        </p:nvSpPr>
        <p:spPr>
          <a:xfrm>
            <a:off x="5382762" y="4993862"/>
            <a:ext cx="3383340" cy="991523"/>
          </a:xfrm>
        </p:spPr>
        <p:txBody>
          <a:bodyPr anchor="b">
            <a:normAutofit/>
          </a:bodyPr>
          <a:lstStyle>
            <a:lvl1pPr marL="0" indent="0">
              <a:buFontTx/>
              <a:buNone/>
              <a:defRPr sz="2100">
                <a:solidFill>
                  <a:schemeClr val="accent1"/>
                </a:solidFill>
              </a:defRPr>
            </a:lvl1pPr>
          </a:lstStyle>
          <a:p>
            <a:pPr lvl="0"/>
            <a:r>
              <a:rPr lang="en-US" dirty="0"/>
              <a:t>Sub heading</a:t>
            </a:r>
          </a:p>
        </p:txBody>
      </p:sp>
      <p:pic>
        <p:nvPicPr>
          <p:cNvPr id="12" name="Picture 11" descr="logo-a5.gif"/>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8766" y="281202"/>
            <a:ext cx="816864" cy="509016"/>
          </a:xfrm>
          <a:prstGeom prst="rect">
            <a:avLst/>
          </a:prstGeom>
        </p:spPr>
      </p:pic>
      <p:sp>
        <p:nvSpPr>
          <p:cNvPr id="10" name="Content Placeholder 19"/>
          <p:cNvSpPr>
            <a:spLocks noGrp="1"/>
          </p:cNvSpPr>
          <p:nvPr>
            <p:ph sz="quarter" idx="12" hasCustomPrompt="1"/>
          </p:nvPr>
        </p:nvSpPr>
        <p:spPr>
          <a:xfrm>
            <a:off x="5382763" y="5985385"/>
            <a:ext cx="3383340" cy="361031"/>
          </a:xfrm>
        </p:spPr>
        <p:txBody>
          <a:bodyPr anchor="b">
            <a:noAutofit/>
          </a:bodyPr>
          <a:lstStyle>
            <a:lvl1pPr marL="0" indent="0">
              <a:buFontTx/>
              <a:buNone/>
              <a:defRPr sz="1200">
                <a:solidFill>
                  <a:srgbClr val="00ADC6"/>
                </a:solidFill>
              </a:defRPr>
            </a:lvl1pPr>
          </a:lstStyle>
          <a:p>
            <a:pPr lvl="0"/>
            <a:r>
              <a:rPr lang="en-US" dirty="0"/>
              <a:t>Insert date</a:t>
            </a:r>
          </a:p>
        </p:txBody>
      </p:sp>
    </p:spTree>
    <p:extLst>
      <p:ext uri="{BB962C8B-B14F-4D97-AF65-F5344CB8AC3E}">
        <p14:creationId xmlns:p14="http://schemas.microsoft.com/office/powerpoint/2010/main" val="2475565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5"/>
            <a:ext cx="8642350" cy="503783"/>
          </a:xfrm>
          <a:prstGeom prst="rect">
            <a:avLst/>
          </a:prstGeom>
          <a:solidFill>
            <a:srgbClr val="0091C9"/>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6"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6" y="1342802"/>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0855901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9" name="Picture 8" descr="image7.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457203" y="1571824"/>
            <a:ext cx="3746684" cy="2160734"/>
          </a:xfrm>
        </p:spPr>
        <p:txBody>
          <a:bodyPr anchor="t">
            <a:noAutofit/>
          </a:bodyPr>
          <a:lstStyle>
            <a:lvl1pPr>
              <a:defRPr sz="3600"/>
            </a:lvl1pPr>
          </a:lstStyle>
          <a:p>
            <a:r>
              <a:rPr lang="en-GB" dirty="0"/>
              <a:t>Click to edit Master title style</a:t>
            </a:r>
            <a:endParaRPr lang="en-US" dirty="0"/>
          </a:p>
        </p:txBody>
      </p:sp>
      <p:sp>
        <p:nvSpPr>
          <p:cNvPr id="10" name="Content Placeholder 19"/>
          <p:cNvSpPr>
            <a:spLocks noGrp="1"/>
          </p:cNvSpPr>
          <p:nvPr>
            <p:ph sz="quarter" idx="11" hasCustomPrompt="1"/>
          </p:nvPr>
        </p:nvSpPr>
        <p:spPr>
          <a:xfrm>
            <a:off x="457201" y="4949691"/>
            <a:ext cx="3675271" cy="991523"/>
          </a:xfrm>
        </p:spPr>
        <p:txBody>
          <a:bodyPr anchor="b">
            <a:normAutofit/>
          </a:bodyPr>
          <a:lstStyle>
            <a:lvl1pPr marL="0" indent="0">
              <a:buFontTx/>
              <a:buNone/>
              <a:defRPr sz="2100">
                <a:solidFill>
                  <a:schemeClr val="accent3"/>
                </a:solidFill>
              </a:defRPr>
            </a:lvl1pPr>
          </a:lstStyle>
          <a:p>
            <a:pPr lvl="0"/>
            <a:r>
              <a:rPr lang="en-US" dirty="0"/>
              <a:t>Sub heading</a:t>
            </a:r>
          </a:p>
        </p:txBody>
      </p:sp>
      <p:pic>
        <p:nvPicPr>
          <p:cNvPr id="12" name="Picture 11" descr="NHS England reversed out.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7935" y="279908"/>
            <a:ext cx="817696" cy="509016"/>
          </a:xfrm>
          <a:prstGeom prst="rect">
            <a:avLst/>
          </a:prstGeom>
        </p:spPr>
      </p:pic>
      <p:sp>
        <p:nvSpPr>
          <p:cNvPr id="7" name="Content Placeholder 19"/>
          <p:cNvSpPr>
            <a:spLocks noGrp="1"/>
          </p:cNvSpPr>
          <p:nvPr>
            <p:ph sz="quarter" idx="12" hasCustomPrompt="1"/>
          </p:nvPr>
        </p:nvSpPr>
        <p:spPr>
          <a:xfrm>
            <a:off x="457201" y="5985385"/>
            <a:ext cx="3675271" cy="361031"/>
          </a:xfrm>
        </p:spPr>
        <p:txBody>
          <a:bodyPr anchor="b">
            <a:noAutofit/>
          </a:bodyPr>
          <a:lstStyle>
            <a:lvl1pPr marL="0" indent="0">
              <a:buFontTx/>
              <a:buNone/>
              <a:defRPr sz="1200">
                <a:solidFill>
                  <a:schemeClr val="accent3"/>
                </a:solidFill>
              </a:defRPr>
            </a:lvl1pPr>
          </a:lstStyle>
          <a:p>
            <a:pPr lvl="0"/>
            <a:r>
              <a:rPr lang="en-US" dirty="0"/>
              <a:t>Insert date</a:t>
            </a:r>
          </a:p>
        </p:txBody>
      </p:sp>
    </p:spTree>
    <p:extLst>
      <p:ext uri="{BB962C8B-B14F-4D97-AF65-F5344CB8AC3E}">
        <p14:creationId xmlns:p14="http://schemas.microsoft.com/office/powerpoint/2010/main" val="356102574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9144000" cy="6858000"/>
          </a:xfrm>
          <a:prstGeom prst="rect">
            <a:avLst/>
          </a:prstGeom>
        </p:spPr>
      </p:pic>
      <p:sp>
        <p:nvSpPr>
          <p:cNvPr id="5" name="Title 1"/>
          <p:cNvSpPr>
            <a:spLocks noGrp="1"/>
          </p:cNvSpPr>
          <p:nvPr>
            <p:ph type="title"/>
          </p:nvPr>
        </p:nvSpPr>
        <p:spPr>
          <a:xfrm>
            <a:off x="5230365" y="1692260"/>
            <a:ext cx="3535738" cy="2160734"/>
          </a:xfrm>
        </p:spPr>
        <p:txBody>
          <a:bodyPr anchor="t">
            <a:noAutofit/>
          </a:bodyPr>
          <a:lstStyle>
            <a:lvl1pPr>
              <a:defRPr sz="3600"/>
            </a:lvl1pPr>
          </a:lstStyle>
          <a:p>
            <a:r>
              <a:rPr lang="en-GB" dirty="0"/>
              <a:t>Click to edit Master title style</a:t>
            </a:r>
            <a:endParaRPr lang="en-US" dirty="0"/>
          </a:p>
        </p:txBody>
      </p:sp>
      <p:sp>
        <p:nvSpPr>
          <p:cNvPr id="6" name="Content Placeholder 19"/>
          <p:cNvSpPr>
            <a:spLocks noGrp="1"/>
          </p:cNvSpPr>
          <p:nvPr>
            <p:ph sz="quarter" idx="11" hasCustomPrompt="1"/>
          </p:nvPr>
        </p:nvSpPr>
        <p:spPr>
          <a:xfrm>
            <a:off x="5382762" y="4993862"/>
            <a:ext cx="3383340" cy="991523"/>
          </a:xfrm>
        </p:spPr>
        <p:txBody>
          <a:bodyPr anchor="b">
            <a:normAutofit/>
          </a:bodyPr>
          <a:lstStyle>
            <a:lvl1pPr marL="0" indent="0">
              <a:buFontTx/>
              <a:buNone/>
              <a:defRPr sz="2100">
                <a:solidFill>
                  <a:schemeClr val="accent3"/>
                </a:solidFill>
              </a:defRPr>
            </a:lvl1pPr>
          </a:lstStyle>
          <a:p>
            <a:pPr lvl="0"/>
            <a:r>
              <a:rPr lang="en-US" dirty="0"/>
              <a:t>Sub heading</a:t>
            </a:r>
          </a:p>
        </p:txBody>
      </p:sp>
      <p:pic>
        <p:nvPicPr>
          <p:cNvPr id="10" name="Picture 9" descr="logo-a5.gif"/>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8766" y="281202"/>
            <a:ext cx="816864" cy="509016"/>
          </a:xfrm>
          <a:prstGeom prst="rect">
            <a:avLst/>
          </a:prstGeom>
        </p:spPr>
      </p:pic>
      <p:sp>
        <p:nvSpPr>
          <p:cNvPr id="8" name="Content Placeholder 19"/>
          <p:cNvSpPr>
            <a:spLocks noGrp="1"/>
          </p:cNvSpPr>
          <p:nvPr>
            <p:ph sz="quarter" idx="12" hasCustomPrompt="1"/>
          </p:nvPr>
        </p:nvSpPr>
        <p:spPr>
          <a:xfrm>
            <a:off x="5382763" y="5985385"/>
            <a:ext cx="3383340" cy="361031"/>
          </a:xfrm>
        </p:spPr>
        <p:txBody>
          <a:bodyPr anchor="b">
            <a:noAutofit/>
          </a:bodyPr>
          <a:lstStyle>
            <a:lvl1pPr marL="0" indent="0">
              <a:buFontTx/>
              <a:buNone/>
              <a:defRPr sz="1200">
                <a:solidFill>
                  <a:srgbClr val="003893"/>
                </a:solidFill>
              </a:defRPr>
            </a:lvl1pPr>
          </a:lstStyle>
          <a:p>
            <a:pPr lvl="0"/>
            <a:r>
              <a:rPr lang="en-US" dirty="0"/>
              <a:t>Insert date</a:t>
            </a:r>
          </a:p>
        </p:txBody>
      </p:sp>
    </p:spTree>
    <p:extLst>
      <p:ext uri="{BB962C8B-B14F-4D97-AF65-F5344CB8AC3E}">
        <p14:creationId xmlns:p14="http://schemas.microsoft.com/office/powerpoint/2010/main" val="321989129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6" name="Picture 5" descr="NHS England reversed out.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7935" y="279908"/>
            <a:ext cx="817696" cy="509016"/>
          </a:xfrm>
          <a:prstGeom prst="rect">
            <a:avLst/>
          </a:prstGeom>
        </p:spPr>
      </p:pic>
      <p:pic>
        <p:nvPicPr>
          <p:cNvPr id="7" name="Picture 6" descr="Untitled-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0913" y="5487584"/>
            <a:ext cx="918569" cy="1003622"/>
          </a:xfrm>
          <a:prstGeom prst="rect">
            <a:avLst/>
          </a:prstGeom>
        </p:spPr>
      </p:pic>
      <p:sp>
        <p:nvSpPr>
          <p:cNvPr id="8" name="Content Placeholder 19"/>
          <p:cNvSpPr>
            <a:spLocks noGrp="1"/>
          </p:cNvSpPr>
          <p:nvPr>
            <p:ph sz="quarter" idx="10" hasCustomPrompt="1"/>
          </p:nvPr>
        </p:nvSpPr>
        <p:spPr>
          <a:xfrm>
            <a:off x="609600" y="4413338"/>
            <a:ext cx="6812020" cy="514019"/>
          </a:xfrm>
        </p:spPr>
        <p:txBody>
          <a:bodyPr>
            <a:normAutofit/>
          </a:bodyPr>
          <a:lstStyle>
            <a:lvl1pPr marL="0" indent="0">
              <a:buFontTx/>
              <a:buNone/>
              <a:defRPr sz="1350">
                <a:solidFill>
                  <a:schemeClr val="bg1"/>
                </a:solidFill>
              </a:defRPr>
            </a:lvl1pPr>
          </a:lstStyle>
          <a:p>
            <a:pPr lvl="0"/>
            <a:r>
              <a:rPr lang="en-US" dirty="0"/>
              <a:t>Name Surname</a:t>
            </a:r>
          </a:p>
        </p:txBody>
      </p:sp>
      <p:sp>
        <p:nvSpPr>
          <p:cNvPr id="12" name="Content Placeholder 19"/>
          <p:cNvSpPr>
            <a:spLocks noGrp="1"/>
          </p:cNvSpPr>
          <p:nvPr>
            <p:ph sz="quarter" idx="11" hasCustomPrompt="1"/>
          </p:nvPr>
        </p:nvSpPr>
        <p:spPr>
          <a:xfrm>
            <a:off x="609600" y="1837999"/>
            <a:ext cx="7111312" cy="2446873"/>
          </a:xfrm>
        </p:spPr>
        <p:txBody>
          <a:bodyPr>
            <a:normAutofit/>
          </a:bodyPr>
          <a:lstStyle>
            <a:lvl1pPr marL="0" indent="0">
              <a:buFontTx/>
              <a:buNone/>
              <a:defRPr sz="2700">
                <a:solidFill>
                  <a:schemeClr val="bg1"/>
                </a:solidFill>
                <a:latin typeface="Arial"/>
                <a:cs typeface="Arial"/>
              </a:defRPr>
            </a:lvl1pPr>
          </a:lstStyle>
          <a:p>
            <a:r>
              <a:rPr lang="en-GB" sz="2700" b="0" dirty="0">
                <a:solidFill>
                  <a:schemeClr val="bg1"/>
                </a:solidFill>
                <a:latin typeface="+mn-lt"/>
                <a:cs typeface="Arial"/>
              </a:rPr>
              <a:t>“You can use this slide to pull out a quote. Use point size 36.”</a:t>
            </a:r>
            <a:endParaRPr lang="en-US" sz="2700" b="0" dirty="0">
              <a:solidFill>
                <a:schemeClr val="bg1"/>
              </a:solidFill>
            </a:endParaRPr>
          </a:p>
        </p:txBody>
      </p:sp>
    </p:spTree>
    <p:extLst>
      <p:ext uri="{BB962C8B-B14F-4D97-AF65-F5344CB8AC3E}">
        <p14:creationId xmlns:p14="http://schemas.microsoft.com/office/powerpoint/2010/main" val="158612642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Section Header 1">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0" y="0"/>
            <a:ext cx="9144000" cy="6858000"/>
          </a:xfrm>
          <a:prstGeom prst="rect">
            <a:avLst/>
          </a:prstGeom>
        </p:spPr>
      </p:pic>
      <p:pic>
        <p:nvPicPr>
          <p:cNvPr id="8" name="Picture 7" descr="logo-a5.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
        <p:nvSpPr>
          <p:cNvPr id="6" name="Title 1"/>
          <p:cNvSpPr>
            <a:spLocks noGrp="1"/>
          </p:cNvSpPr>
          <p:nvPr>
            <p:ph type="title"/>
          </p:nvPr>
        </p:nvSpPr>
        <p:spPr>
          <a:xfrm>
            <a:off x="457203" y="1692260"/>
            <a:ext cx="3535738" cy="2160734"/>
          </a:xfrm>
        </p:spPr>
        <p:txBody>
          <a:bodyPr anchor="t">
            <a:noAutofit/>
          </a:bodyPr>
          <a:lstStyle>
            <a:lvl1pPr>
              <a:defRPr sz="3600"/>
            </a:lvl1pPr>
          </a:lstStyle>
          <a:p>
            <a:r>
              <a:rPr lang="en-GB" dirty="0"/>
              <a:t>Click to edit Master title style</a:t>
            </a:r>
            <a:endParaRPr lang="en-US" dirty="0"/>
          </a:p>
        </p:txBody>
      </p:sp>
    </p:spTree>
    <p:extLst>
      <p:ext uri="{BB962C8B-B14F-4D97-AF65-F5344CB8AC3E}">
        <p14:creationId xmlns:p14="http://schemas.microsoft.com/office/powerpoint/2010/main" val="243629434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0"/>
            <a:ext cx="9144000" cy="6858000"/>
          </a:xfrm>
          <a:prstGeom prst="rect">
            <a:avLst/>
          </a:prstGeom>
        </p:spPr>
      </p:pic>
      <p:sp>
        <p:nvSpPr>
          <p:cNvPr id="5" name="Title 1"/>
          <p:cNvSpPr>
            <a:spLocks noGrp="1"/>
          </p:cNvSpPr>
          <p:nvPr>
            <p:ph type="title"/>
          </p:nvPr>
        </p:nvSpPr>
        <p:spPr>
          <a:xfrm>
            <a:off x="5230365" y="1692260"/>
            <a:ext cx="3535738" cy="2160734"/>
          </a:xfrm>
        </p:spPr>
        <p:txBody>
          <a:bodyPr anchor="t">
            <a:noAutofit/>
          </a:bodyPr>
          <a:lstStyle>
            <a:lvl1pPr>
              <a:defRPr sz="3600"/>
            </a:lvl1pPr>
          </a:lstStyle>
          <a:p>
            <a:r>
              <a:rPr lang="en-GB" dirty="0"/>
              <a:t>Click to edit Master title style</a:t>
            </a:r>
            <a:endParaRPr lang="en-US" dirty="0"/>
          </a:p>
        </p:txBody>
      </p:sp>
      <p:pic>
        <p:nvPicPr>
          <p:cNvPr id="6" name="Picture 5" descr="logo-a5.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Tree>
    <p:extLst>
      <p:ext uri="{BB962C8B-B14F-4D97-AF65-F5344CB8AC3E}">
        <p14:creationId xmlns:p14="http://schemas.microsoft.com/office/powerpoint/2010/main" val="423885530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Slide Number Placeholder 2"/>
          <p:cNvSpPr>
            <a:spLocks noGrp="1"/>
          </p:cNvSpPr>
          <p:nvPr>
            <p:ph type="sldNum" sz="quarter" idx="10"/>
          </p:nvPr>
        </p:nvSpPr>
        <p:spPr>
          <a:xfrm>
            <a:off x="6553200" y="6356352"/>
            <a:ext cx="2133600" cy="365125"/>
          </a:xfrm>
          <a:prstGeom prst="rect">
            <a:avLst/>
          </a:prstGeom>
        </p:spPr>
        <p:txBody>
          <a:bodyPr/>
          <a:lstStyle/>
          <a:p>
            <a:fld id="{902D5018-2030-2046-84FC-87E41EA86E42}" type="slidenum">
              <a:rPr lang="en-US" smtClean="0"/>
              <a:pPr/>
              <a:t>‹#›</a:t>
            </a:fld>
            <a:endParaRPr lang="en-US" dirty="0"/>
          </a:p>
        </p:txBody>
      </p:sp>
      <p:sp>
        <p:nvSpPr>
          <p:cNvPr id="6" name="Title 1"/>
          <p:cNvSpPr>
            <a:spLocks noGrp="1"/>
          </p:cNvSpPr>
          <p:nvPr>
            <p:ph type="title"/>
          </p:nvPr>
        </p:nvSpPr>
        <p:spPr>
          <a:xfrm>
            <a:off x="457202" y="749914"/>
            <a:ext cx="7356815" cy="667725"/>
          </a:xfrm>
        </p:spPr>
        <p:txBody>
          <a:bodyPr/>
          <a:lstStyle/>
          <a:p>
            <a:r>
              <a:rPr lang="en-GB"/>
              <a:t>Click to edit Master title style</a:t>
            </a:r>
            <a:endParaRPr lang="en-US"/>
          </a:p>
        </p:txBody>
      </p:sp>
      <p:pic>
        <p:nvPicPr>
          <p:cNvPr id="8" name="Picture 7"/>
          <p:cNvPicPr>
            <a:picLocks noChangeAspect="1"/>
          </p:cNvPicPr>
          <p:nvPr userDrawn="1"/>
        </p:nvPicPr>
        <p:blipFill>
          <a:blip r:embed="rId2"/>
          <a:stretch>
            <a:fillRect/>
          </a:stretch>
        </p:blipFill>
        <p:spPr>
          <a:xfrm>
            <a:off x="7538078" y="5514157"/>
            <a:ext cx="1222923" cy="962486"/>
          </a:xfrm>
          <a:prstGeom prst="rect">
            <a:avLst/>
          </a:prstGeom>
        </p:spPr>
      </p:pic>
    </p:spTree>
    <p:extLst>
      <p:ext uri="{BB962C8B-B14F-4D97-AF65-F5344CB8AC3E}">
        <p14:creationId xmlns:p14="http://schemas.microsoft.com/office/powerpoint/2010/main" val="315139699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465180" y="1649628"/>
            <a:ext cx="7737674"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10"/>
          <p:cNvSpPr>
            <a:spLocks noGrp="1"/>
          </p:cNvSpPr>
          <p:nvPr>
            <p:ph type="title"/>
          </p:nvPr>
        </p:nvSpPr>
        <p:spPr>
          <a:xfrm>
            <a:off x="461190" y="854464"/>
            <a:ext cx="6567055"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US" sz="2800" dirty="0">
              <a:solidFill>
                <a:srgbClr val="005EB8"/>
              </a:solidFill>
              <a:latin typeface="Arial" charset="0"/>
              <a:ea typeface="Arial" charset="0"/>
              <a:cs typeface="Arial" charset="0"/>
            </a:endParaRPr>
          </a:p>
        </p:txBody>
      </p:sp>
      <p:sp>
        <p:nvSpPr>
          <p:cNvPr id="8" name="TextBox 7"/>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t>Presentation title</a:t>
            </a:r>
          </a:p>
        </p:txBody>
      </p:sp>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userDrawn="1"/>
        </p:nvPicPr>
        <p:blipFill>
          <a:blip r:embed="rId2"/>
          <a:stretch>
            <a:fillRect/>
          </a:stretch>
        </p:blipFill>
        <p:spPr>
          <a:xfrm>
            <a:off x="7696159" y="293024"/>
            <a:ext cx="1080655" cy="436418"/>
          </a:xfrm>
          <a:prstGeom prst="rect">
            <a:avLst/>
          </a:prstGeom>
        </p:spPr>
      </p:pic>
    </p:spTree>
    <p:extLst>
      <p:ext uri="{BB962C8B-B14F-4D97-AF65-F5344CB8AC3E}">
        <p14:creationId xmlns:p14="http://schemas.microsoft.com/office/powerpoint/2010/main" val="375195472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2.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5" Type="http://schemas.openxmlformats.org/officeDocument/2006/relationships/theme" Target="../theme/theme3.xml"/><Relationship Id="rId4" Type="http://schemas.openxmlformats.org/officeDocument/2006/relationships/slideLayout" Target="../slideLayouts/slideLayout56.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58.xml"/><Relationship Id="rId1" Type="http://schemas.openxmlformats.org/officeDocument/2006/relationships/slideLayout" Target="../slideLayouts/slideLayout57.xml"/><Relationship Id="rId4" Type="http://schemas.openxmlformats.org/officeDocument/2006/relationships/image" Target="../media/image12.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61.xml"/><Relationship Id="rId7" Type="http://schemas.openxmlformats.org/officeDocument/2006/relationships/image" Target="../media/image13.jpg"/><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theme" Target="../theme/theme5.xml"/><Relationship Id="rId5" Type="http://schemas.openxmlformats.org/officeDocument/2006/relationships/slideLayout" Target="../slideLayouts/slideLayout63.xml"/><Relationship Id="rId4" Type="http://schemas.openxmlformats.org/officeDocument/2006/relationships/slideLayout" Target="../slideLayouts/slideLayout6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18" Type="http://schemas.openxmlformats.org/officeDocument/2006/relationships/slideLayout" Target="../slideLayouts/slideLayout94.xml"/><Relationship Id="rId26" Type="http://schemas.openxmlformats.org/officeDocument/2006/relationships/image" Target="../media/image18.emf"/><Relationship Id="rId3" Type="http://schemas.openxmlformats.org/officeDocument/2006/relationships/slideLayout" Target="../slideLayouts/slideLayout79.xml"/><Relationship Id="rId21" Type="http://schemas.openxmlformats.org/officeDocument/2006/relationships/theme" Target="../theme/theme7.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17" Type="http://schemas.openxmlformats.org/officeDocument/2006/relationships/slideLayout" Target="../slideLayouts/slideLayout93.xml"/><Relationship Id="rId25" Type="http://schemas.openxmlformats.org/officeDocument/2006/relationships/oleObject" Target="../embeddings/oleObject1.bin"/><Relationship Id="rId2" Type="http://schemas.openxmlformats.org/officeDocument/2006/relationships/slideLayout" Target="../slideLayouts/slideLayout78.xml"/><Relationship Id="rId16" Type="http://schemas.openxmlformats.org/officeDocument/2006/relationships/slideLayout" Target="../slideLayouts/slideLayout92.xml"/><Relationship Id="rId20" Type="http://schemas.openxmlformats.org/officeDocument/2006/relationships/slideLayout" Target="../slideLayouts/slideLayout96.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24" Type="http://schemas.openxmlformats.org/officeDocument/2006/relationships/tags" Target="../tags/tag2.xml"/><Relationship Id="rId5" Type="http://schemas.openxmlformats.org/officeDocument/2006/relationships/slideLayout" Target="../slideLayouts/slideLayout81.xml"/><Relationship Id="rId15" Type="http://schemas.openxmlformats.org/officeDocument/2006/relationships/slideLayout" Target="../slideLayouts/slideLayout91.xml"/><Relationship Id="rId23" Type="http://schemas.openxmlformats.org/officeDocument/2006/relationships/tags" Target="../tags/tag1.xml"/><Relationship Id="rId10" Type="http://schemas.openxmlformats.org/officeDocument/2006/relationships/slideLayout" Target="../slideLayouts/slideLayout86.xml"/><Relationship Id="rId19" Type="http://schemas.openxmlformats.org/officeDocument/2006/relationships/slideLayout" Target="../slideLayouts/slideLayout95.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 Id="rId22" Type="http://schemas.openxmlformats.org/officeDocument/2006/relationships/vmlDrawing" Target="../drawings/vmlDrawing1.vml"/><Relationship Id="rId27" Type="http://schemas.openxmlformats.org/officeDocument/2006/relationships/image" Target="../media/image1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50826" y="908050"/>
            <a:ext cx="8642350" cy="54737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1"/>
          <p:cNvSpPr>
            <a:spLocks noGrp="1"/>
          </p:cNvSpPr>
          <p:nvPr>
            <p:ph type="sldNum" sz="quarter" idx="4"/>
          </p:nvPr>
        </p:nvSpPr>
        <p:spPr>
          <a:xfrm>
            <a:off x="6758880" y="6381330"/>
            <a:ext cx="2133600" cy="365125"/>
          </a:xfrm>
          <a:prstGeom prst="rect">
            <a:avLst/>
          </a:prstGeom>
        </p:spPr>
        <p:txBody>
          <a:bodyPr vert="horz" lIns="91440" tIns="45720" rIns="91440" bIns="45720" rtlCol="0" anchor="ctr"/>
          <a:lstStyle>
            <a:lvl1pPr algn="r">
              <a:defRPr sz="1200">
                <a:solidFill>
                  <a:schemeClr val="accent5">
                    <a:lumMod val="50000"/>
                  </a:schemeClr>
                </a:solidFill>
              </a:defRPr>
            </a:lvl1pPr>
          </a:lstStyle>
          <a:p>
            <a:fld id="{8FC524A1-7B6A-464D-B8BC-8FE2E057339E}" type="slidenum">
              <a:rPr lang="en-GB" smtClean="0"/>
              <a:pPr/>
              <a:t>‹#›</a:t>
            </a:fld>
            <a:endParaRPr lang="en-GB" dirty="0"/>
          </a:p>
        </p:txBody>
      </p:sp>
      <p:sp>
        <p:nvSpPr>
          <p:cNvPr id="3" name="Footer Placeholder 2"/>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Tree>
    <p:extLst>
      <p:ext uri="{BB962C8B-B14F-4D97-AF65-F5344CB8AC3E}">
        <p14:creationId xmlns:p14="http://schemas.microsoft.com/office/powerpoint/2010/main" val="446836100"/>
      </p:ext>
    </p:extLst>
  </p:cSld>
  <p:clrMap bg1="lt1" tx1="dk1" bg2="lt2" tx2="dk2" accent1="accent1" accent2="accent2" accent3="accent3" accent4="accent4" accent5="accent5" accent6="accent6" hlink="hlink" folHlink="folHlink"/>
  <p:sldLayoutIdLst>
    <p:sldLayoutId id="2147483650" r:id="rId1"/>
    <p:sldLayoutId id="2147483770" r:id="rId2"/>
    <p:sldLayoutId id="2147483651" r:id="rId3"/>
    <p:sldLayoutId id="2147483652" r:id="rId4"/>
    <p:sldLayoutId id="2147483653" r:id="rId5"/>
    <p:sldLayoutId id="2147483654" r:id="rId6"/>
    <p:sldLayoutId id="2147483656" r:id="rId7"/>
    <p:sldLayoutId id="2147483750" r:id="rId8"/>
    <p:sldLayoutId id="2147483751" r:id="rId9"/>
    <p:sldLayoutId id="2147483752" r:id="rId10"/>
    <p:sldLayoutId id="2147483753" r:id="rId11"/>
    <p:sldLayoutId id="2147483657" r:id="rId12"/>
    <p:sldLayoutId id="2147483766" r:id="rId13"/>
    <p:sldLayoutId id="2147483767" r:id="rId14"/>
    <p:sldLayoutId id="2147483768" r:id="rId15"/>
    <p:sldLayoutId id="2147483769" r:id="rId16"/>
    <p:sldLayoutId id="2147483658" r:id="rId17"/>
    <p:sldLayoutId id="2147483754" r:id="rId18"/>
    <p:sldLayoutId id="2147483755" r:id="rId19"/>
    <p:sldLayoutId id="2147483756" r:id="rId20"/>
    <p:sldLayoutId id="2147483757" r:id="rId21"/>
    <p:sldLayoutId id="2147483659" r:id="rId22"/>
    <p:sldLayoutId id="2147483758" r:id="rId23"/>
    <p:sldLayoutId id="2147483759" r:id="rId24"/>
    <p:sldLayoutId id="2147483760" r:id="rId25"/>
    <p:sldLayoutId id="2147483761" r:id="rId26"/>
    <p:sldLayoutId id="2147483660" r:id="rId27"/>
    <p:sldLayoutId id="2147483762" r:id="rId28"/>
    <p:sldLayoutId id="2147483763" r:id="rId29"/>
    <p:sldLayoutId id="2147483764" r:id="rId30"/>
    <p:sldLayoutId id="2147483765" r:id="rId31"/>
    <p:sldLayoutId id="2147483661" r:id="rId32"/>
    <p:sldLayoutId id="2147483689" r:id="rId33"/>
    <p:sldLayoutId id="2147483691" r:id="rId34"/>
    <p:sldLayoutId id="2147483737" r:id="rId35"/>
    <p:sldLayoutId id="2147483771" r:id="rId36"/>
    <p:sldLayoutId id="2147483772" r:id="rId37"/>
    <p:sldLayoutId id="2147483773" r:id="rId38"/>
    <p:sldLayoutId id="2147483774" r:id="rId39"/>
    <p:sldLayoutId id="2147483780" r:id="rId40"/>
    <p:sldLayoutId id="2147483784" r:id="rId41"/>
  </p:sldLayoutIdLst>
  <p:hf hdr="0" ftr="0" dt="0"/>
  <p:txStyles>
    <p:titleStyle>
      <a:lvl1pPr algn="l" defTabSz="914400" rtl="0" eaLnBrk="1" latinLnBrk="0" hangingPunct="1">
        <a:spcBef>
          <a:spcPts val="600"/>
        </a:spcBef>
        <a:buNone/>
        <a:defRPr sz="2400" kern="1200" baseline="0">
          <a:solidFill>
            <a:schemeClr val="bg1"/>
          </a:solidFill>
          <a:latin typeface="+mj-lt"/>
          <a:ea typeface="+mj-ea"/>
          <a:cs typeface="+mj-cs"/>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accent5"/>
          </a:solidFill>
          <a:latin typeface="+mn-lt"/>
          <a:ea typeface="+mn-ea"/>
          <a:cs typeface="+mn-cs"/>
        </a:defRPr>
      </a:lvl1pPr>
      <a:lvl2pPr marL="285750" indent="-28575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2pPr>
      <a:lvl3pPr marL="53975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3pPr>
      <a:lvl4pPr marL="809625"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4pPr>
      <a:lvl5pPr marL="107950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41E7EE-32D5-4275-AEA1-A0E6A2E4B10F}" type="slidenum">
              <a:rPr lang="en-GB" smtClean="0"/>
              <a:t>‹#›</a:t>
            </a:fld>
            <a:endParaRPr lang="en-GB" dirty="0"/>
          </a:p>
        </p:txBody>
      </p:sp>
    </p:spTree>
    <p:extLst>
      <p:ext uri="{BB962C8B-B14F-4D97-AF65-F5344CB8AC3E}">
        <p14:creationId xmlns:p14="http://schemas.microsoft.com/office/powerpoint/2010/main" val="376000589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49520" y="274638"/>
            <a:ext cx="8137280" cy="11430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549520" y="1600200"/>
            <a:ext cx="8137280" cy="457835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4"/>
          <p:cNvSpPr/>
          <p:nvPr userDrawn="1"/>
        </p:nvSpPr>
        <p:spPr>
          <a:xfrm>
            <a:off x="0" y="6419850"/>
            <a:ext cx="9144000" cy="438150"/>
          </a:xfrm>
          <a:prstGeom prst="rect">
            <a:avLst/>
          </a:prstGeom>
          <a:solidFill>
            <a:srgbClr val="005EB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62"/>
          </a:p>
        </p:txBody>
      </p:sp>
      <p:sp>
        <p:nvSpPr>
          <p:cNvPr id="2" name="Rectangle 1"/>
          <p:cNvSpPr/>
          <p:nvPr userDrawn="1"/>
        </p:nvSpPr>
        <p:spPr>
          <a:xfrm>
            <a:off x="0" y="6467476"/>
            <a:ext cx="9144000" cy="262829"/>
          </a:xfrm>
          <a:prstGeom prst="rect">
            <a:avLst/>
          </a:prstGeom>
        </p:spPr>
        <p:txBody>
          <a:bodyPr>
            <a:spAutoFit/>
          </a:bodyPr>
          <a:lstStyle/>
          <a:p>
            <a:pPr algn="ctr">
              <a:defRPr/>
            </a:pPr>
            <a:r>
              <a:rPr lang="en-GB" sz="1108" dirty="0">
                <a:solidFill>
                  <a:schemeClr val="bg1"/>
                </a:solidFill>
                <a:ea typeface="ＭＳ Ｐゴシック" charset="0"/>
                <a:cs typeface="ＭＳ Ｐゴシック" charset="0"/>
              </a:rPr>
              <a:t>North East London Commissioning Alliance  </a:t>
            </a:r>
          </a:p>
        </p:txBody>
      </p:sp>
      <p:sp>
        <p:nvSpPr>
          <p:cNvPr id="3" name="Slide Number Placeholder 2"/>
          <p:cNvSpPr>
            <a:spLocks noGrp="1"/>
          </p:cNvSpPr>
          <p:nvPr>
            <p:ph type="sldNum" sz="quarter" idx="4"/>
          </p:nvPr>
        </p:nvSpPr>
        <p:spPr>
          <a:xfrm>
            <a:off x="6862397" y="6442076"/>
            <a:ext cx="2133600" cy="365125"/>
          </a:xfrm>
          <a:prstGeom prst="rect">
            <a:avLst/>
          </a:prstGeom>
        </p:spPr>
        <p:txBody>
          <a:bodyPr vert="horz" lIns="91440" tIns="45720" rIns="91440" bIns="45720" rtlCol="0" anchor="ctr"/>
          <a:lstStyle>
            <a:lvl1pPr algn="r">
              <a:defRPr sz="1108">
                <a:solidFill>
                  <a:schemeClr val="bg1"/>
                </a:solidFill>
                <a:ea typeface="ＭＳ Ｐゴシック" charset="0"/>
                <a:cs typeface="ＭＳ Ｐゴシック" charset="0"/>
              </a:defRPr>
            </a:lvl1pPr>
          </a:lstStyle>
          <a:p>
            <a:pPr>
              <a:defRPr/>
            </a:pPr>
            <a:fld id="{74F995CE-DE33-4B3F-92A3-1677C8D7E4BE}" type="slidenum">
              <a:rPr lang="en-US"/>
              <a:pPr>
                <a:defRPr/>
              </a:pPr>
              <a:t>‹#›</a:t>
            </a:fld>
            <a:endParaRPr lang="en-US" dirty="0"/>
          </a:p>
        </p:txBody>
      </p:sp>
    </p:spTree>
    <p:extLst>
      <p:ext uri="{BB962C8B-B14F-4D97-AF65-F5344CB8AC3E}">
        <p14:creationId xmlns:p14="http://schemas.microsoft.com/office/powerpoint/2010/main" val="2571264337"/>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Lst>
  <p:hf hdr="0" ftr="0" dt="0"/>
  <p:txStyles>
    <p:titleStyle>
      <a:lvl1pPr algn="l" defTabSz="422041" rtl="0" eaLnBrk="0" fontAlgn="base" hangingPunct="0">
        <a:lnSpc>
          <a:spcPts val="4062"/>
        </a:lnSpc>
        <a:spcBef>
          <a:spcPct val="0"/>
        </a:spcBef>
        <a:spcAft>
          <a:spcPct val="0"/>
        </a:spcAft>
        <a:defRPr sz="4062" b="1" kern="1200">
          <a:solidFill>
            <a:srgbClr val="005EB8"/>
          </a:solidFill>
          <a:latin typeface="Arial"/>
          <a:ea typeface="ＭＳ Ｐゴシック" charset="0"/>
          <a:cs typeface="Arial"/>
        </a:defRPr>
      </a:lvl1pPr>
      <a:lvl2pPr algn="l" defTabSz="422041" rtl="0" eaLnBrk="0" fontAlgn="base" hangingPunct="0">
        <a:lnSpc>
          <a:spcPts val="4062"/>
        </a:lnSpc>
        <a:spcBef>
          <a:spcPct val="0"/>
        </a:spcBef>
        <a:spcAft>
          <a:spcPct val="0"/>
        </a:spcAft>
        <a:defRPr sz="4062" b="1">
          <a:solidFill>
            <a:srgbClr val="005EB8"/>
          </a:solidFill>
          <a:latin typeface="Arial" charset="0"/>
          <a:ea typeface="ＭＳ Ｐゴシック" charset="0"/>
          <a:cs typeface="Arial" charset="0"/>
        </a:defRPr>
      </a:lvl2pPr>
      <a:lvl3pPr algn="l" defTabSz="422041" rtl="0" eaLnBrk="0" fontAlgn="base" hangingPunct="0">
        <a:lnSpc>
          <a:spcPts val="4062"/>
        </a:lnSpc>
        <a:spcBef>
          <a:spcPct val="0"/>
        </a:spcBef>
        <a:spcAft>
          <a:spcPct val="0"/>
        </a:spcAft>
        <a:defRPr sz="4062" b="1">
          <a:solidFill>
            <a:srgbClr val="005EB8"/>
          </a:solidFill>
          <a:latin typeface="Arial" charset="0"/>
          <a:ea typeface="ＭＳ Ｐゴシック" charset="0"/>
          <a:cs typeface="Arial" charset="0"/>
        </a:defRPr>
      </a:lvl3pPr>
      <a:lvl4pPr algn="l" defTabSz="422041" rtl="0" eaLnBrk="0" fontAlgn="base" hangingPunct="0">
        <a:lnSpc>
          <a:spcPts val="4062"/>
        </a:lnSpc>
        <a:spcBef>
          <a:spcPct val="0"/>
        </a:spcBef>
        <a:spcAft>
          <a:spcPct val="0"/>
        </a:spcAft>
        <a:defRPr sz="4062" b="1">
          <a:solidFill>
            <a:srgbClr val="005EB8"/>
          </a:solidFill>
          <a:latin typeface="Arial" charset="0"/>
          <a:ea typeface="ＭＳ Ｐゴシック" charset="0"/>
          <a:cs typeface="Arial" charset="0"/>
        </a:defRPr>
      </a:lvl4pPr>
      <a:lvl5pPr algn="l" defTabSz="422041" rtl="0" eaLnBrk="0" fontAlgn="base" hangingPunct="0">
        <a:lnSpc>
          <a:spcPts val="4062"/>
        </a:lnSpc>
        <a:spcBef>
          <a:spcPct val="0"/>
        </a:spcBef>
        <a:spcAft>
          <a:spcPct val="0"/>
        </a:spcAft>
        <a:defRPr sz="4062" b="1">
          <a:solidFill>
            <a:srgbClr val="005EB8"/>
          </a:solidFill>
          <a:latin typeface="Arial" charset="0"/>
          <a:ea typeface="ＭＳ Ｐゴシック" charset="0"/>
          <a:cs typeface="Arial" charset="0"/>
        </a:defRPr>
      </a:lvl5pPr>
      <a:lvl6pPr marL="422041" algn="ctr" defTabSz="422041" rtl="0" eaLnBrk="1" fontAlgn="base" hangingPunct="1">
        <a:spcBef>
          <a:spcPct val="0"/>
        </a:spcBef>
        <a:spcAft>
          <a:spcPct val="0"/>
        </a:spcAft>
        <a:defRPr sz="4062">
          <a:solidFill>
            <a:schemeClr val="tx1"/>
          </a:solidFill>
          <a:latin typeface="Calibri" charset="0"/>
          <a:ea typeface="ＭＳ Ｐゴシック" charset="0"/>
          <a:cs typeface="ＭＳ Ｐゴシック" charset="0"/>
        </a:defRPr>
      </a:lvl6pPr>
      <a:lvl7pPr marL="844083" algn="ctr" defTabSz="422041" rtl="0" eaLnBrk="1" fontAlgn="base" hangingPunct="1">
        <a:spcBef>
          <a:spcPct val="0"/>
        </a:spcBef>
        <a:spcAft>
          <a:spcPct val="0"/>
        </a:spcAft>
        <a:defRPr sz="4062">
          <a:solidFill>
            <a:schemeClr val="tx1"/>
          </a:solidFill>
          <a:latin typeface="Calibri" charset="0"/>
          <a:ea typeface="ＭＳ Ｐゴシック" charset="0"/>
          <a:cs typeface="ＭＳ Ｐゴシック" charset="0"/>
        </a:defRPr>
      </a:lvl7pPr>
      <a:lvl8pPr marL="1266124" algn="ctr" defTabSz="422041" rtl="0" eaLnBrk="1" fontAlgn="base" hangingPunct="1">
        <a:spcBef>
          <a:spcPct val="0"/>
        </a:spcBef>
        <a:spcAft>
          <a:spcPct val="0"/>
        </a:spcAft>
        <a:defRPr sz="4062">
          <a:solidFill>
            <a:schemeClr val="tx1"/>
          </a:solidFill>
          <a:latin typeface="Calibri" charset="0"/>
          <a:ea typeface="ＭＳ Ｐゴシック" charset="0"/>
          <a:cs typeface="ＭＳ Ｐゴシック" charset="0"/>
        </a:defRPr>
      </a:lvl8pPr>
      <a:lvl9pPr marL="1688165" algn="ctr" defTabSz="422041" rtl="0" eaLnBrk="1" fontAlgn="base" hangingPunct="1">
        <a:spcBef>
          <a:spcPct val="0"/>
        </a:spcBef>
        <a:spcAft>
          <a:spcPct val="0"/>
        </a:spcAft>
        <a:defRPr sz="4062">
          <a:solidFill>
            <a:schemeClr val="tx1"/>
          </a:solidFill>
          <a:latin typeface="Calibri" charset="0"/>
          <a:ea typeface="ＭＳ Ｐゴシック" charset="0"/>
          <a:cs typeface="ＭＳ Ｐゴシック" charset="0"/>
        </a:defRPr>
      </a:lvl9pPr>
    </p:titleStyle>
    <p:bodyStyle>
      <a:lvl1pPr marL="316531" indent="-316531" algn="l" defTabSz="422041" rtl="0" eaLnBrk="0" fontAlgn="base" hangingPunct="0">
        <a:spcBef>
          <a:spcPct val="20000"/>
        </a:spcBef>
        <a:spcAft>
          <a:spcPct val="0"/>
        </a:spcAft>
        <a:buClr>
          <a:srgbClr val="005EB8"/>
        </a:buClr>
        <a:buFont typeface="Arial" charset="0"/>
        <a:buChar char="•"/>
        <a:defRPr sz="2954" kern="1200">
          <a:solidFill>
            <a:srgbClr val="272727"/>
          </a:solidFill>
          <a:latin typeface="Arial"/>
          <a:ea typeface="ＭＳ Ｐゴシック" charset="0"/>
          <a:cs typeface="Arial"/>
        </a:defRPr>
      </a:lvl1pPr>
      <a:lvl2pPr marL="685817" indent="-263776" algn="l" defTabSz="422041" rtl="0" eaLnBrk="0" fontAlgn="base" hangingPunct="0">
        <a:spcBef>
          <a:spcPct val="20000"/>
        </a:spcBef>
        <a:spcAft>
          <a:spcPct val="0"/>
        </a:spcAft>
        <a:buClr>
          <a:srgbClr val="005EB8"/>
        </a:buClr>
        <a:buFont typeface="Arial" charset="0"/>
        <a:buChar char="•"/>
        <a:defRPr sz="2585" kern="1200">
          <a:solidFill>
            <a:srgbClr val="272727"/>
          </a:solidFill>
          <a:latin typeface="Arial"/>
          <a:ea typeface="ＭＳ Ｐゴシック" charset="0"/>
          <a:cs typeface="Arial"/>
        </a:defRPr>
      </a:lvl2pPr>
      <a:lvl3pPr marL="1055103" indent="-211021" algn="l" defTabSz="422041" rtl="0" eaLnBrk="0" fontAlgn="base" hangingPunct="0">
        <a:spcBef>
          <a:spcPct val="20000"/>
        </a:spcBef>
        <a:spcAft>
          <a:spcPct val="0"/>
        </a:spcAft>
        <a:buClr>
          <a:srgbClr val="005EB8"/>
        </a:buClr>
        <a:buFont typeface="Arial" charset="0"/>
        <a:buChar char="•"/>
        <a:defRPr sz="2215" kern="1200">
          <a:solidFill>
            <a:srgbClr val="272727"/>
          </a:solidFill>
          <a:latin typeface="Arial"/>
          <a:ea typeface="ＭＳ Ｐゴシック" charset="0"/>
          <a:cs typeface="Arial"/>
        </a:defRPr>
      </a:lvl3pPr>
      <a:lvl4pPr marL="1477145" indent="-211021" algn="l" defTabSz="422041" rtl="0" eaLnBrk="0" fontAlgn="base" hangingPunct="0">
        <a:spcBef>
          <a:spcPct val="20000"/>
        </a:spcBef>
        <a:spcAft>
          <a:spcPct val="0"/>
        </a:spcAft>
        <a:buClr>
          <a:srgbClr val="005EB8"/>
        </a:buClr>
        <a:buFont typeface="Arial" charset="0"/>
        <a:buChar char="•"/>
        <a:defRPr sz="1846" kern="1200">
          <a:solidFill>
            <a:srgbClr val="272727"/>
          </a:solidFill>
          <a:latin typeface="Arial"/>
          <a:ea typeface="ＭＳ Ｐゴシック" charset="0"/>
          <a:cs typeface="Arial"/>
        </a:defRPr>
      </a:lvl4pPr>
      <a:lvl5pPr marL="1899186" indent="-211021" algn="l" defTabSz="422041" rtl="0" eaLnBrk="0" fontAlgn="base" hangingPunct="0">
        <a:spcBef>
          <a:spcPct val="20000"/>
        </a:spcBef>
        <a:spcAft>
          <a:spcPct val="0"/>
        </a:spcAft>
        <a:buClr>
          <a:srgbClr val="005EB8"/>
        </a:buClr>
        <a:buFont typeface="Arial" charset="0"/>
        <a:buChar char="•"/>
        <a:defRPr sz="1846" kern="1200">
          <a:solidFill>
            <a:srgbClr val="272727"/>
          </a:solidFill>
          <a:latin typeface="Arial"/>
          <a:ea typeface="ＭＳ Ｐゴシック" charset="0"/>
          <a:cs typeface="Arial"/>
        </a:defRPr>
      </a:lvl5pPr>
      <a:lvl6pPr marL="2321227" indent="-211021" algn="l" defTabSz="422041" rtl="0" eaLnBrk="1" latinLnBrk="0" hangingPunct="1">
        <a:spcBef>
          <a:spcPct val="20000"/>
        </a:spcBef>
        <a:buFont typeface="Arial"/>
        <a:buChar char="•"/>
        <a:defRPr sz="1846" kern="1200">
          <a:solidFill>
            <a:schemeClr val="tx1"/>
          </a:solidFill>
          <a:latin typeface="+mn-lt"/>
          <a:ea typeface="+mn-ea"/>
          <a:cs typeface="+mn-cs"/>
        </a:defRPr>
      </a:lvl6pPr>
      <a:lvl7pPr marL="2743269" indent="-211021" algn="l" defTabSz="422041" rtl="0" eaLnBrk="1" latinLnBrk="0" hangingPunct="1">
        <a:spcBef>
          <a:spcPct val="20000"/>
        </a:spcBef>
        <a:buFont typeface="Arial"/>
        <a:buChar char="•"/>
        <a:defRPr sz="1846" kern="1200">
          <a:solidFill>
            <a:schemeClr val="tx1"/>
          </a:solidFill>
          <a:latin typeface="+mn-lt"/>
          <a:ea typeface="+mn-ea"/>
          <a:cs typeface="+mn-cs"/>
        </a:defRPr>
      </a:lvl7pPr>
      <a:lvl8pPr marL="3165310" indent="-211021" algn="l" defTabSz="422041" rtl="0" eaLnBrk="1" latinLnBrk="0" hangingPunct="1">
        <a:spcBef>
          <a:spcPct val="20000"/>
        </a:spcBef>
        <a:buFont typeface="Arial"/>
        <a:buChar char="•"/>
        <a:defRPr sz="1846" kern="1200">
          <a:solidFill>
            <a:schemeClr val="tx1"/>
          </a:solidFill>
          <a:latin typeface="+mn-lt"/>
          <a:ea typeface="+mn-ea"/>
          <a:cs typeface="+mn-cs"/>
        </a:defRPr>
      </a:lvl8pPr>
      <a:lvl9pPr marL="3587351" indent="-211021" algn="l" defTabSz="422041" rtl="0" eaLnBrk="1" latinLnBrk="0" hangingPunct="1">
        <a:spcBef>
          <a:spcPct val="20000"/>
        </a:spcBef>
        <a:buFont typeface="Arial"/>
        <a:buChar char="•"/>
        <a:defRPr sz="1846" kern="1200">
          <a:solidFill>
            <a:schemeClr val="tx1"/>
          </a:solidFill>
          <a:latin typeface="+mn-lt"/>
          <a:ea typeface="+mn-ea"/>
          <a:cs typeface="+mn-cs"/>
        </a:defRPr>
      </a:lvl9pPr>
    </p:bodyStyle>
    <p:otherStyle>
      <a:defPPr>
        <a:defRPr lang="en-US"/>
      </a:defPPr>
      <a:lvl1pPr marL="0" algn="l" defTabSz="422041" rtl="0" eaLnBrk="1" latinLnBrk="0" hangingPunct="1">
        <a:defRPr sz="1662" kern="1200">
          <a:solidFill>
            <a:schemeClr val="tx1"/>
          </a:solidFill>
          <a:latin typeface="+mn-lt"/>
          <a:ea typeface="+mn-ea"/>
          <a:cs typeface="+mn-cs"/>
        </a:defRPr>
      </a:lvl1pPr>
      <a:lvl2pPr marL="422041" algn="l" defTabSz="422041" rtl="0" eaLnBrk="1" latinLnBrk="0" hangingPunct="1">
        <a:defRPr sz="1662" kern="1200">
          <a:solidFill>
            <a:schemeClr val="tx1"/>
          </a:solidFill>
          <a:latin typeface="+mn-lt"/>
          <a:ea typeface="+mn-ea"/>
          <a:cs typeface="+mn-cs"/>
        </a:defRPr>
      </a:lvl2pPr>
      <a:lvl3pPr marL="844083" algn="l" defTabSz="422041" rtl="0" eaLnBrk="1" latinLnBrk="0" hangingPunct="1">
        <a:defRPr sz="1662" kern="1200">
          <a:solidFill>
            <a:schemeClr val="tx1"/>
          </a:solidFill>
          <a:latin typeface="+mn-lt"/>
          <a:ea typeface="+mn-ea"/>
          <a:cs typeface="+mn-cs"/>
        </a:defRPr>
      </a:lvl3pPr>
      <a:lvl4pPr marL="1266124" algn="l" defTabSz="422041" rtl="0" eaLnBrk="1" latinLnBrk="0" hangingPunct="1">
        <a:defRPr sz="1662" kern="1200">
          <a:solidFill>
            <a:schemeClr val="tx1"/>
          </a:solidFill>
          <a:latin typeface="+mn-lt"/>
          <a:ea typeface="+mn-ea"/>
          <a:cs typeface="+mn-cs"/>
        </a:defRPr>
      </a:lvl4pPr>
      <a:lvl5pPr marL="1688165" algn="l" defTabSz="422041" rtl="0" eaLnBrk="1" latinLnBrk="0" hangingPunct="1">
        <a:defRPr sz="1662" kern="1200">
          <a:solidFill>
            <a:schemeClr val="tx1"/>
          </a:solidFill>
          <a:latin typeface="+mn-lt"/>
          <a:ea typeface="+mn-ea"/>
          <a:cs typeface="+mn-cs"/>
        </a:defRPr>
      </a:lvl5pPr>
      <a:lvl6pPr marL="2110207" algn="l" defTabSz="422041" rtl="0" eaLnBrk="1" latinLnBrk="0" hangingPunct="1">
        <a:defRPr sz="1662" kern="1200">
          <a:solidFill>
            <a:schemeClr val="tx1"/>
          </a:solidFill>
          <a:latin typeface="+mn-lt"/>
          <a:ea typeface="+mn-ea"/>
          <a:cs typeface="+mn-cs"/>
        </a:defRPr>
      </a:lvl6pPr>
      <a:lvl7pPr marL="2532248" algn="l" defTabSz="422041" rtl="0" eaLnBrk="1" latinLnBrk="0" hangingPunct="1">
        <a:defRPr sz="1662" kern="1200">
          <a:solidFill>
            <a:schemeClr val="tx1"/>
          </a:solidFill>
          <a:latin typeface="+mn-lt"/>
          <a:ea typeface="+mn-ea"/>
          <a:cs typeface="+mn-cs"/>
        </a:defRPr>
      </a:lvl7pPr>
      <a:lvl8pPr marL="2954289" algn="l" defTabSz="422041" rtl="0" eaLnBrk="1" latinLnBrk="0" hangingPunct="1">
        <a:defRPr sz="1662" kern="1200">
          <a:solidFill>
            <a:schemeClr val="tx1"/>
          </a:solidFill>
          <a:latin typeface="+mn-lt"/>
          <a:ea typeface="+mn-ea"/>
          <a:cs typeface="+mn-cs"/>
        </a:defRPr>
      </a:lvl8pPr>
      <a:lvl9pPr marL="3376331" algn="l" defTabSz="422041" rtl="0" eaLnBrk="1" latinLnBrk="0" hangingPunct="1">
        <a:defRPr sz="1662"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4">
            <a:extLst>
              <a:ext uri="{28A0092B-C50C-407E-A947-70E740481C1C}">
                <a14:useLocalDpi xmlns:a14="http://schemas.microsoft.com/office/drawing/2010/main" val="0"/>
              </a:ext>
            </a:extLst>
          </a:blip>
          <a:srcRect b="45242"/>
          <a:stretch/>
        </p:blipFill>
        <p:spPr>
          <a:xfrm>
            <a:off x="7895446" y="371210"/>
            <a:ext cx="865842" cy="393494"/>
          </a:xfrm>
          <a:prstGeom prst="rect">
            <a:avLst/>
          </a:prstGeom>
        </p:spPr>
      </p:pic>
      <p:sp>
        <p:nvSpPr>
          <p:cNvPr id="4" name="Slide Number Placeholder 3"/>
          <p:cNvSpPr>
            <a:spLocks noGrp="1"/>
          </p:cNvSpPr>
          <p:nvPr>
            <p:ph type="sldNum" sz="quarter" idx="4"/>
          </p:nvPr>
        </p:nvSpPr>
        <p:spPr>
          <a:xfrm>
            <a:off x="7031350" y="6492878"/>
            <a:ext cx="2057400" cy="365125"/>
          </a:xfrm>
          <a:prstGeom prst="rect">
            <a:avLst/>
          </a:prstGeom>
        </p:spPr>
        <p:txBody>
          <a:bodyPr vert="horz" lIns="91440" tIns="45720" rIns="91440" bIns="45720" rtlCol="0" anchor="ctr"/>
          <a:lstStyle>
            <a:lvl1pPr algn="r">
              <a:defRPr sz="750">
                <a:solidFill>
                  <a:schemeClr val="tx2"/>
                </a:solidFill>
              </a:defRPr>
            </a:lvl1pPr>
          </a:lstStyle>
          <a:p>
            <a:fld id="{E1BC2A7B-EF3A-459E-BD9F-99FA8D23D139}" type="slidenum">
              <a:rPr lang="en-GB" smtClean="0"/>
              <a:pPr/>
              <a:t>‹#›</a:t>
            </a:fld>
            <a:endParaRPr lang="en-GB" dirty="0"/>
          </a:p>
        </p:txBody>
      </p:sp>
    </p:spTree>
    <p:extLst>
      <p:ext uri="{BB962C8B-B14F-4D97-AF65-F5344CB8AC3E}">
        <p14:creationId xmlns:p14="http://schemas.microsoft.com/office/powerpoint/2010/main" val="3200157532"/>
      </p:ext>
    </p:extLst>
  </p:cSld>
  <p:clrMap bg1="lt1" tx1="dk1" bg2="lt2" tx2="dk2" accent1="accent1" accent2="accent2" accent3="accent3" accent4="accent4" accent5="accent5" accent6="accent6" hlink="hlink" folHlink="folHlink"/>
  <p:sldLayoutIdLst>
    <p:sldLayoutId id="2147483782" r:id="rId1"/>
    <p:sldLayoutId id="2147483783" r:id="rId2"/>
  </p:sldLayoutIdLst>
  <p:hf sldNum="0" hdr="0" ftr="0" dt="0"/>
  <p:txStyles>
    <p:titleStyle>
      <a:lvl1pPr algn="l" defTabSz="371473" rtl="0" eaLnBrk="1" latinLnBrk="0" hangingPunct="1">
        <a:spcBef>
          <a:spcPct val="0"/>
        </a:spcBef>
        <a:buNone/>
        <a:defRPr lang="en-GB" sz="1462" b="1" i="0" kern="1200" baseline="0" dirty="0">
          <a:solidFill>
            <a:schemeClr val="bg1"/>
          </a:solidFill>
          <a:latin typeface="+mn-lt"/>
          <a:ea typeface="+mn-ea"/>
          <a:cs typeface="+mn-cs"/>
        </a:defRPr>
      </a:lvl1pPr>
    </p:titleStyle>
    <p:bodyStyle>
      <a:lvl1pPr marL="278605" indent="-278605" algn="l" defTabSz="371473" rtl="0" eaLnBrk="1" latinLnBrk="0" hangingPunct="1">
        <a:spcBef>
          <a:spcPct val="20000"/>
        </a:spcBef>
        <a:buClr>
          <a:schemeClr val="tx2"/>
        </a:buClr>
        <a:buFont typeface="Arial"/>
        <a:buChar char="•"/>
        <a:defRPr sz="1951" kern="1200">
          <a:solidFill>
            <a:schemeClr val="tx1"/>
          </a:solidFill>
          <a:latin typeface="+mn-lt"/>
          <a:ea typeface="+mn-ea"/>
          <a:cs typeface="+mn-cs"/>
        </a:defRPr>
      </a:lvl1pPr>
      <a:lvl2pPr marL="603644" indent="-232171" algn="l" defTabSz="371473" rtl="0" eaLnBrk="1" latinLnBrk="0" hangingPunct="1">
        <a:spcBef>
          <a:spcPct val="20000"/>
        </a:spcBef>
        <a:buClr>
          <a:schemeClr val="tx2"/>
        </a:buClr>
        <a:buFont typeface="Arial"/>
        <a:buChar char="•"/>
        <a:defRPr sz="1951" kern="1200">
          <a:solidFill>
            <a:schemeClr val="tx1"/>
          </a:solidFill>
          <a:latin typeface="+mn-lt"/>
          <a:ea typeface="+mn-ea"/>
          <a:cs typeface="+mn-cs"/>
        </a:defRPr>
      </a:lvl2pPr>
      <a:lvl3pPr marL="928682" indent="-185736" algn="l" defTabSz="371473" rtl="0" eaLnBrk="1" latinLnBrk="0" hangingPunct="1">
        <a:spcBef>
          <a:spcPct val="20000"/>
        </a:spcBef>
        <a:buClr>
          <a:schemeClr val="tx2"/>
        </a:buClr>
        <a:buFont typeface="Arial"/>
        <a:buChar char="•"/>
        <a:defRPr sz="1951" kern="1200">
          <a:solidFill>
            <a:schemeClr val="tx1"/>
          </a:solidFill>
          <a:latin typeface="+mn-lt"/>
          <a:ea typeface="+mn-ea"/>
          <a:cs typeface="+mn-cs"/>
        </a:defRPr>
      </a:lvl3pPr>
      <a:lvl4pPr marL="1300155" indent="-185736" algn="l" defTabSz="371473" rtl="0" eaLnBrk="1" latinLnBrk="0" hangingPunct="1">
        <a:spcBef>
          <a:spcPct val="20000"/>
        </a:spcBef>
        <a:buClr>
          <a:schemeClr val="tx2"/>
        </a:buClr>
        <a:buFont typeface="Arial"/>
        <a:buChar char="•"/>
        <a:defRPr sz="1951" kern="1200">
          <a:solidFill>
            <a:schemeClr val="tx1"/>
          </a:solidFill>
          <a:latin typeface="+mn-lt"/>
          <a:ea typeface="+mn-ea"/>
          <a:cs typeface="+mn-cs"/>
        </a:defRPr>
      </a:lvl4pPr>
      <a:lvl5pPr marL="1671628" indent="-185736" algn="l" defTabSz="371473" rtl="0" eaLnBrk="1" latinLnBrk="0" hangingPunct="1">
        <a:spcBef>
          <a:spcPct val="20000"/>
        </a:spcBef>
        <a:buClr>
          <a:schemeClr val="tx2"/>
        </a:buClr>
        <a:buFont typeface="Arial"/>
        <a:buChar char="•"/>
        <a:defRPr sz="1951" kern="1200">
          <a:solidFill>
            <a:schemeClr val="tx1"/>
          </a:solidFill>
          <a:latin typeface="+mn-lt"/>
          <a:ea typeface="+mn-ea"/>
          <a:cs typeface="+mn-cs"/>
        </a:defRPr>
      </a:lvl5pPr>
      <a:lvl6pPr marL="2043101" indent="-185736" algn="l" defTabSz="371473" rtl="0" eaLnBrk="1" latinLnBrk="0" hangingPunct="1">
        <a:spcBef>
          <a:spcPct val="20000"/>
        </a:spcBef>
        <a:buFont typeface="Arial"/>
        <a:buChar char="•"/>
        <a:defRPr sz="1626" kern="1200">
          <a:solidFill>
            <a:schemeClr val="tx1"/>
          </a:solidFill>
          <a:latin typeface="+mn-lt"/>
          <a:ea typeface="+mn-ea"/>
          <a:cs typeface="+mn-cs"/>
        </a:defRPr>
      </a:lvl6pPr>
      <a:lvl7pPr marL="2414574" indent="-185736" algn="l" defTabSz="371473" rtl="0" eaLnBrk="1" latinLnBrk="0" hangingPunct="1">
        <a:spcBef>
          <a:spcPct val="20000"/>
        </a:spcBef>
        <a:buFont typeface="Arial"/>
        <a:buChar char="•"/>
        <a:defRPr sz="1626" kern="1200">
          <a:solidFill>
            <a:schemeClr val="tx1"/>
          </a:solidFill>
          <a:latin typeface="+mn-lt"/>
          <a:ea typeface="+mn-ea"/>
          <a:cs typeface="+mn-cs"/>
        </a:defRPr>
      </a:lvl7pPr>
      <a:lvl8pPr marL="2786047" indent="-185736" algn="l" defTabSz="371473" rtl="0" eaLnBrk="1" latinLnBrk="0" hangingPunct="1">
        <a:spcBef>
          <a:spcPct val="20000"/>
        </a:spcBef>
        <a:buFont typeface="Arial"/>
        <a:buChar char="•"/>
        <a:defRPr sz="1626" kern="1200">
          <a:solidFill>
            <a:schemeClr val="tx1"/>
          </a:solidFill>
          <a:latin typeface="+mn-lt"/>
          <a:ea typeface="+mn-ea"/>
          <a:cs typeface="+mn-cs"/>
        </a:defRPr>
      </a:lvl8pPr>
      <a:lvl9pPr marL="3157519" indent="-185736" algn="l" defTabSz="371473" rtl="0" eaLnBrk="1" latinLnBrk="0" hangingPunct="1">
        <a:spcBef>
          <a:spcPct val="20000"/>
        </a:spcBef>
        <a:buFont typeface="Arial"/>
        <a:buChar char="•"/>
        <a:defRPr sz="1626" kern="1200">
          <a:solidFill>
            <a:schemeClr val="tx1"/>
          </a:solidFill>
          <a:latin typeface="+mn-lt"/>
          <a:ea typeface="+mn-ea"/>
          <a:cs typeface="+mn-cs"/>
        </a:defRPr>
      </a:lvl9pPr>
    </p:bodyStyle>
    <p:otherStyle>
      <a:defPPr>
        <a:defRPr lang="en-US"/>
      </a:defPPr>
      <a:lvl1pPr marL="0" algn="l" defTabSz="371473" rtl="0" eaLnBrk="1" latinLnBrk="0" hangingPunct="1">
        <a:defRPr sz="1462" kern="1200">
          <a:solidFill>
            <a:schemeClr val="tx1"/>
          </a:solidFill>
          <a:latin typeface="+mn-lt"/>
          <a:ea typeface="+mn-ea"/>
          <a:cs typeface="+mn-cs"/>
        </a:defRPr>
      </a:lvl1pPr>
      <a:lvl2pPr marL="371473" algn="l" defTabSz="371473" rtl="0" eaLnBrk="1" latinLnBrk="0" hangingPunct="1">
        <a:defRPr sz="1462" kern="1200">
          <a:solidFill>
            <a:schemeClr val="tx1"/>
          </a:solidFill>
          <a:latin typeface="+mn-lt"/>
          <a:ea typeface="+mn-ea"/>
          <a:cs typeface="+mn-cs"/>
        </a:defRPr>
      </a:lvl2pPr>
      <a:lvl3pPr marL="742946" algn="l" defTabSz="371473" rtl="0" eaLnBrk="1" latinLnBrk="0" hangingPunct="1">
        <a:defRPr sz="1462" kern="1200">
          <a:solidFill>
            <a:schemeClr val="tx1"/>
          </a:solidFill>
          <a:latin typeface="+mn-lt"/>
          <a:ea typeface="+mn-ea"/>
          <a:cs typeface="+mn-cs"/>
        </a:defRPr>
      </a:lvl3pPr>
      <a:lvl4pPr marL="1114418" algn="l" defTabSz="371473" rtl="0" eaLnBrk="1" latinLnBrk="0" hangingPunct="1">
        <a:defRPr sz="1462" kern="1200">
          <a:solidFill>
            <a:schemeClr val="tx1"/>
          </a:solidFill>
          <a:latin typeface="+mn-lt"/>
          <a:ea typeface="+mn-ea"/>
          <a:cs typeface="+mn-cs"/>
        </a:defRPr>
      </a:lvl4pPr>
      <a:lvl5pPr marL="1485891" algn="l" defTabSz="371473" rtl="0" eaLnBrk="1" latinLnBrk="0" hangingPunct="1">
        <a:defRPr sz="1462" kern="1200">
          <a:solidFill>
            <a:schemeClr val="tx1"/>
          </a:solidFill>
          <a:latin typeface="+mn-lt"/>
          <a:ea typeface="+mn-ea"/>
          <a:cs typeface="+mn-cs"/>
        </a:defRPr>
      </a:lvl5pPr>
      <a:lvl6pPr marL="1857365" algn="l" defTabSz="371473" rtl="0" eaLnBrk="1" latinLnBrk="0" hangingPunct="1">
        <a:defRPr sz="1462" kern="1200">
          <a:solidFill>
            <a:schemeClr val="tx1"/>
          </a:solidFill>
          <a:latin typeface="+mn-lt"/>
          <a:ea typeface="+mn-ea"/>
          <a:cs typeface="+mn-cs"/>
        </a:defRPr>
      </a:lvl6pPr>
      <a:lvl7pPr marL="2228838" algn="l" defTabSz="371473" rtl="0" eaLnBrk="1" latinLnBrk="0" hangingPunct="1">
        <a:defRPr sz="1462" kern="1200">
          <a:solidFill>
            <a:schemeClr val="tx1"/>
          </a:solidFill>
          <a:latin typeface="+mn-lt"/>
          <a:ea typeface="+mn-ea"/>
          <a:cs typeface="+mn-cs"/>
        </a:defRPr>
      </a:lvl7pPr>
      <a:lvl8pPr marL="2600310" algn="l" defTabSz="371473" rtl="0" eaLnBrk="1" latinLnBrk="0" hangingPunct="1">
        <a:defRPr sz="1462" kern="1200">
          <a:solidFill>
            <a:schemeClr val="tx1"/>
          </a:solidFill>
          <a:latin typeface="+mn-lt"/>
          <a:ea typeface="+mn-ea"/>
          <a:cs typeface="+mn-cs"/>
        </a:defRPr>
      </a:lvl8pPr>
      <a:lvl9pPr marL="2971783" algn="l" defTabSz="371473" rtl="0" eaLnBrk="1" latinLnBrk="0" hangingPunct="1">
        <a:defRPr sz="1462"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7">
            <a:alphaModFix amt="80000"/>
            <a:lum/>
          </a:blip>
          <a:srcRect/>
          <a:stretch>
            <a:fillRect/>
          </a:stretch>
        </a:blipFill>
        <a:effectLst/>
      </p:bgPr>
    </p:bg>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a:xfrm>
            <a:off x="6553200" y="6356357"/>
            <a:ext cx="2133600" cy="365125"/>
          </a:xfrm>
          <a:prstGeom prst="rect">
            <a:avLst/>
          </a:prstGeom>
        </p:spPr>
        <p:txBody>
          <a:bodyPr vert="horz" lIns="91440" tIns="45720" rIns="91440" bIns="45720" rtlCol="0" anchor="ctr"/>
          <a:lstStyle>
            <a:lvl1pPr algn="r">
              <a:defRPr sz="1247">
                <a:solidFill>
                  <a:srgbClr val="FFFFFF"/>
                </a:solidFill>
              </a:defRPr>
            </a:lvl1pPr>
          </a:lstStyle>
          <a:p>
            <a:fld id="{046BE25D-0636-BF49-8F69-9955BA331F91}" type="slidenum">
              <a:rPr lang="en-US" smtClean="0"/>
              <a:pPr/>
              <a:t>‹#›</a:t>
            </a:fld>
            <a:endParaRPr lang="en-US" dirty="0"/>
          </a:p>
        </p:txBody>
      </p:sp>
    </p:spTree>
    <p:extLst>
      <p:ext uri="{BB962C8B-B14F-4D97-AF65-F5344CB8AC3E}">
        <p14:creationId xmlns:p14="http://schemas.microsoft.com/office/powerpoint/2010/main" val="2256396086"/>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hdr="0" dt="0"/>
  <p:txStyles>
    <p:titleStyle>
      <a:lvl1pPr algn="ctr" defTabSz="316531" rtl="0" eaLnBrk="1" latinLnBrk="0" hangingPunct="1">
        <a:spcBef>
          <a:spcPct val="0"/>
        </a:spcBef>
        <a:buNone/>
        <a:defRPr sz="3047" kern="1200">
          <a:solidFill>
            <a:schemeClr val="tx1"/>
          </a:solidFill>
          <a:latin typeface="+mj-lt"/>
          <a:ea typeface="+mj-ea"/>
          <a:cs typeface="+mj-cs"/>
        </a:defRPr>
      </a:lvl1pPr>
    </p:titleStyle>
    <p:bodyStyle>
      <a:lvl1pPr marL="237398" indent="-237398" algn="l" defTabSz="316531" rtl="0" eaLnBrk="1" latinLnBrk="0" hangingPunct="1">
        <a:spcBef>
          <a:spcPct val="20000"/>
        </a:spcBef>
        <a:buFont typeface="Arial"/>
        <a:buChar char="•"/>
        <a:defRPr sz="2216" kern="1200">
          <a:solidFill>
            <a:schemeClr val="tx1"/>
          </a:solidFill>
          <a:latin typeface="+mn-lt"/>
          <a:ea typeface="+mn-ea"/>
          <a:cs typeface="+mn-cs"/>
        </a:defRPr>
      </a:lvl1pPr>
      <a:lvl2pPr marL="514363" indent="-197832" algn="l" defTabSz="316531" rtl="0" eaLnBrk="1" latinLnBrk="0" hangingPunct="1">
        <a:spcBef>
          <a:spcPct val="20000"/>
        </a:spcBef>
        <a:buFont typeface="Arial"/>
        <a:buChar char="–"/>
        <a:defRPr sz="1939" kern="1200">
          <a:solidFill>
            <a:schemeClr val="tx1"/>
          </a:solidFill>
          <a:latin typeface="+mn-lt"/>
          <a:ea typeface="+mn-ea"/>
          <a:cs typeface="+mn-cs"/>
        </a:defRPr>
      </a:lvl2pPr>
      <a:lvl3pPr marL="791327" indent="-158266" algn="l" defTabSz="316531" rtl="0" eaLnBrk="1" latinLnBrk="0" hangingPunct="1">
        <a:spcBef>
          <a:spcPct val="20000"/>
        </a:spcBef>
        <a:buFont typeface="Arial"/>
        <a:buChar char="•"/>
        <a:defRPr sz="1661" kern="1200">
          <a:solidFill>
            <a:schemeClr val="tx1"/>
          </a:solidFill>
          <a:latin typeface="+mn-lt"/>
          <a:ea typeface="+mn-ea"/>
          <a:cs typeface="+mn-cs"/>
        </a:defRPr>
      </a:lvl3pPr>
      <a:lvl4pPr marL="1107859" indent="-158266" algn="l" defTabSz="316531" rtl="0" eaLnBrk="1" latinLnBrk="0" hangingPunct="1">
        <a:spcBef>
          <a:spcPct val="20000"/>
        </a:spcBef>
        <a:buFont typeface="Arial"/>
        <a:buChar char="–"/>
        <a:defRPr sz="1385" kern="1200">
          <a:solidFill>
            <a:schemeClr val="tx1"/>
          </a:solidFill>
          <a:latin typeface="+mn-lt"/>
          <a:ea typeface="+mn-ea"/>
          <a:cs typeface="+mn-cs"/>
        </a:defRPr>
      </a:lvl4pPr>
      <a:lvl5pPr marL="1424390" indent="-158266" algn="l" defTabSz="316531" rtl="0" eaLnBrk="1" latinLnBrk="0" hangingPunct="1">
        <a:spcBef>
          <a:spcPct val="20000"/>
        </a:spcBef>
        <a:buFont typeface="Arial"/>
        <a:buChar char="»"/>
        <a:defRPr sz="1385" kern="1200">
          <a:solidFill>
            <a:schemeClr val="tx1"/>
          </a:solidFill>
          <a:latin typeface="+mn-lt"/>
          <a:ea typeface="+mn-ea"/>
          <a:cs typeface="+mn-cs"/>
        </a:defRPr>
      </a:lvl5pPr>
      <a:lvl6pPr marL="1740920" indent="-158266" algn="l" defTabSz="316531" rtl="0" eaLnBrk="1" latinLnBrk="0" hangingPunct="1">
        <a:spcBef>
          <a:spcPct val="20000"/>
        </a:spcBef>
        <a:buFont typeface="Arial"/>
        <a:buChar char="•"/>
        <a:defRPr sz="1385" kern="1200">
          <a:solidFill>
            <a:schemeClr val="tx1"/>
          </a:solidFill>
          <a:latin typeface="+mn-lt"/>
          <a:ea typeface="+mn-ea"/>
          <a:cs typeface="+mn-cs"/>
        </a:defRPr>
      </a:lvl6pPr>
      <a:lvl7pPr marL="2057452" indent="-158266" algn="l" defTabSz="316531" rtl="0" eaLnBrk="1" latinLnBrk="0" hangingPunct="1">
        <a:spcBef>
          <a:spcPct val="20000"/>
        </a:spcBef>
        <a:buFont typeface="Arial"/>
        <a:buChar char="•"/>
        <a:defRPr sz="1385" kern="1200">
          <a:solidFill>
            <a:schemeClr val="tx1"/>
          </a:solidFill>
          <a:latin typeface="+mn-lt"/>
          <a:ea typeface="+mn-ea"/>
          <a:cs typeface="+mn-cs"/>
        </a:defRPr>
      </a:lvl7pPr>
      <a:lvl8pPr marL="2373983" indent="-158266" algn="l" defTabSz="316531" rtl="0" eaLnBrk="1" latinLnBrk="0" hangingPunct="1">
        <a:spcBef>
          <a:spcPct val="20000"/>
        </a:spcBef>
        <a:buFont typeface="Arial"/>
        <a:buChar char="•"/>
        <a:defRPr sz="1385" kern="1200">
          <a:solidFill>
            <a:schemeClr val="tx1"/>
          </a:solidFill>
          <a:latin typeface="+mn-lt"/>
          <a:ea typeface="+mn-ea"/>
          <a:cs typeface="+mn-cs"/>
        </a:defRPr>
      </a:lvl8pPr>
      <a:lvl9pPr marL="2690513" indent="-158266" algn="l" defTabSz="316531" rtl="0" eaLnBrk="1" latinLnBrk="0" hangingPunct="1">
        <a:spcBef>
          <a:spcPct val="20000"/>
        </a:spcBef>
        <a:buFont typeface="Arial"/>
        <a:buChar char="•"/>
        <a:defRPr sz="1385" kern="1200">
          <a:solidFill>
            <a:schemeClr val="tx1"/>
          </a:solidFill>
          <a:latin typeface="+mn-lt"/>
          <a:ea typeface="+mn-ea"/>
          <a:cs typeface="+mn-cs"/>
        </a:defRPr>
      </a:lvl9pPr>
    </p:bodyStyle>
    <p:otherStyle>
      <a:defPPr>
        <a:defRPr lang="en-US"/>
      </a:defPPr>
      <a:lvl1pPr marL="0" algn="l" defTabSz="316531" rtl="0" eaLnBrk="1" latinLnBrk="0" hangingPunct="1">
        <a:defRPr sz="1247" kern="1200">
          <a:solidFill>
            <a:schemeClr val="tx1"/>
          </a:solidFill>
          <a:latin typeface="+mn-lt"/>
          <a:ea typeface="+mn-ea"/>
          <a:cs typeface="+mn-cs"/>
        </a:defRPr>
      </a:lvl1pPr>
      <a:lvl2pPr marL="316531" algn="l" defTabSz="316531" rtl="0" eaLnBrk="1" latinLnBrk="0" hangingPunct="1">
        <a:defRPr sz="1247" kern="1200">
          <a:solidFill>
            <a:schemeClr val="tx1"/>
          </a:solidFill>
          <a:latin typeface="+mn-lt"/>
          <a:ea typeface="+mn-ea"/>
          <a:cs typeface="+mn-cs"/>
        </a:defRPr>
      </a:lvl2pPr>
      <a:lvl3pPr marL="633062" algn="l" defTabSz="316531" rtl="0" eaLnBrk="1" latinLnBrk="0" hangingPunct="1">
        <a:defRPr sz="1247" kern="1200">
          <a:solidFill>
            <a:schemeClr val="tx1"/>
          </a:solidFill>
          <a:latin typeface="+mn-lt"/>
          <a:ea typeface="+mn-ea"/>
          <a:cs typeface="+mn-cs"/>
        </a:defRPr>
      </a:lvl3pPr>
      <a:lvl4pPr marL="949593" algn="l" defTabSz="316531" rtl="0" eaLnBrk="1" latinLnBrk="0" hangingPunct="1">
        <a:defRPr sz="1247" kern="1200">
          <a:solidFill>
            <a:schemeClr val="tx1"/>
          </a:solidFill>
          <a:latin typeface="+mn-lt"/>
          <a:ea typeface="+mn-ea"/>
          <a:cs typeface="+mn-cs"/>
        </a:defRPr>
      </a:lvl4pPr>
      <a:lvl5pPr marL="1266124" algn="l" defTabSz="316531" rtl="0" eaLnBrk="1" latinLnBrk="0" hangingPunct="1">
        <a:defRPr sz="1247" kern="1200">
          <a:solidFill>
            <a:schemeClr val="tx1"/>
          </a:solidFill>
          <a:latin typeface="+mn-lt"/>
          <a:ea typeface="+mn-ea"/>
          <a:cs typeface="+mn-cs"/>
        </a:defRPr>
      </a:lvl5pPr>
      <a:lvl6pPr marL="1582655" algn="l" defTabSz="316531" rtl="0" eaLnBrk="1" latinLnBrk="0" hangingPunct="1">
        <a:defRPr sz="1247" kern="1200">
          <a:solidFill>
            <a:schemeClr val="tx1"/>
          </a:solidFill>
          <a:latin typeface="+mn-lt"/>
          <a:ea typeface="+mn-ea"/>
          <a:cs typeface="+mn-cs"/>
        </a:defRPr>
      </a:lvl6pPr>
      <a:lvl7pPr marL="1899186" algn="l" defTabSz="316531" rtl="0" eaLnBrk="1" latinLnBrk="0" hangingPunct="1">
        <a:defRPr sz="1247" kern="1200">
          <a:solidFill>
            <a:schemeClr val="tx1"/>
          </a:solidFill>
          <a:latin typeface="+mn-lt"/>
          <a:ea typeface="+mn-ea"/>
          <a:cs typeface="+mn-cs"/>
        </a:defRPr>
      </a:lvl7pPr>
      <a:lvl8pPr marL="2215717" algn="l" defTabSz="316531" rtl="0" eaLnBrk="1" latinLnBrk="0" hangingPunct="1">
        <a:defRPr sz="1247" kern="1200">
          <a:solidFill>
            <a:schemeClr val="tx1"/>
          </a:solidFill>
          <a:latin typeface="+mn-lt"/>
          <a:ea typeface="+mn-ea"/>
          <a:cs typeface="+mn-cs"/>
        </a:defRPr>
      </a:lvl8pPr>
      <a:lvl9pPr marL="2532248" algn="l" defTabSz="316531" rtl="0" eaLnBrk="1" latinLnBrk="0" hangingPunct="1">
        <a:defRPr sz="1247"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693ACA-40A9-4C87-AF70-BFCE79A39BD5}" type="datetimeFigureOut">
              <a:rPr lang="en-GB" smtClean="0"/>
              <a:t>22/09/2020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D5A2FB-61E4-465D-A236-B8AA77F13C31}" type="slidenum">
              <a:rPr lang="en-GB" smtClean="0"/>
              <a:t>‹#›</a:t>
            </a:fld>
            <a:endParaRPr lang="en-GB"/>
          </a:p>
        </p:txBody>
      </p:sp>
    </p:spTree>
    <p:extLst>
      <p:ext uri="{BB962C8B-B14F-4D97-AF65-F5344CB8AC3E}">
        <p14:creationId xmlns:p14="http://schemas.microsoft.com/office/powerpoint/2010/main" val="1191459418"/>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 id="2147483804"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6" name="Object 15" hidden="1"/>
          <p:cNvGraphicFramePr>
            <a:graphicFrameLocks noChangeAspect="1"/>
          </p:cNvGraphicFramePr>
          <p:nvPr>
            <p:custDataLst>
              <p:tags r:id="rId23"/>
            </p:custDataLst>
          </p:nvPr>
        </p:nvGraphicFramePr>
        <p:xfrm>
          <a:off x="1481" y="1597"/>
          <a:ext cx="1465" cy="1587"/>
        </p:xfrm>
        <a:graphic>
          <a:graphicData uri="http://schemas.openxmlformats.org/presentationml/2006/ole">
            <mc:AlternateContent xmlns:mc="http://schemas.openxmlformats.org/markup-compatibility/2006">
              <mc:Choice xmlns:v="urn:schemas-microsoft-com:vml" Requires="v">
                <p:oleObj spid="_x0000_s4107" name="think-cell Slide" r:id="rId25" imgW="360" imgH="360" progId="TCLayout.ActiveDocument.1">
                  <p:embed/>
                </p:oleObj>
              </mc:Choice>
              <mc:Fallback>
                <p:oleObj name="think-cell Slide" r:id="rId25" imgW="360" imgH="360" progId="TCLayout.ActiveDocument.1">
                  <p:embed/>
                  <p:pic>
                    <p:nvPicPr>
                      <p:cNvPr id="16" name="Object 15" hidden="1"/>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481" y="1597"/>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a:extLst>
              <a:ext uri="{FF2B5EF4-FFF2-40B4-BE49-F238E27FC236}">
                <a16:creationId xmlns:a16="http://schemas.microsoft.com/office/drawing/2014/main" id="{4FFA52BF-B1B5-45FB-8D06-66A9CB92F496}"/>
              </a:ext>
            </a:extLst>
          </p:cNvPr>
          <p:cNvSpPr/>
          <p:nvPr userDrawn="1">
            <p:custDataLst>
              <p:tags r:id="rId24"/>
            </p:custDataLst>
          </p:nvPr>
        </p:nvSpPr>
        <p:spPr bwMode="auto">
          <a:xfrm>
            <a:off x="0" y="0"/>
            <a:ext cx="158750" cy="158750"/>
          </a:xfrm>
          <a:prstGeom prst="rect">
            <a:avLst/>
          </a:prstGeom>
          <a:solidFill>
            <a:schemeClr val="accent1"/>
          </a:solidFill>
          <a:ln w="9525" cap="flat" cmpd="sng" algn="ctr">
            <a:solidFill>
              <a:schemeClr val="accent1"/>
            </a:solid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ctr" defTabSz="889000" rtl="0" eaLnBrk="1" fontAlgn="base" latinLnBrk="0" hangingPunct="1">
              <a:lnSpc>
                <a:spcPct val="100000"/>
              </a:lnSpc>
              <a:spcBef>
                <a:spcPct val="0"/>
              </a:spcBef>
              <a:spcAft>
                <a:spcPct val="0"/>
              </a:spcAft>
            </a:pPr>
            <a:endParaRPr kumimoji="0" lang="en-GB" sz="1800" b="1" i="0" u="none" strike="noStrike" cap="none" normalizeH="0" baseline="0" dirty="0">
              <a:solidFill>
                <a:schemeClr val="tx1"/>
              </a:solidFill>
              <a:effectLst/>
              <a:latin typeface="Arial" panose="020B0604020202020204" pitchFamily="34" charset="0"/>
              <a:ea typeface="+mj-ea"/>
              <a:cs typeface="+mj-cs"/>
              <a:sym typeface="Arial" panose="020B0604020202020204" pitchFamily="34" charset="0"/>
            </a:endParaRPr>
          </a:p>
        </p:txBody>
      </p:sp>
      <p:sp>
        <p:nvSpPr>
          <p:cNvPr id="1026" name="Rectangle 2"/>
          <p:cNvSpPr>
            <a:spLocks noGrp="1" noChangeArrowheads="1"/>
          </p:cNvSpPr>
          <p:nvPr>
            <p:ph type="title"/>
          </p:nvPr>
        </p:nvSpPr>
        <p:spPr bwMode="auto">
          <a:xfrm>
            <a:off x="434990" y="163513"/>
            <a:ext cx="7726347" cy="831850"/>
          </a:xfrm>
          <a:prstGeom prst="rect">
            <a:avLst/>
          </a:prstGeom>
          <a:noFill/>
          <a:ln w="9525" algn="ctr">
            <a:noFill/>
            <a:miter lim="800000"/>
            <a:headEnd/>
            <a:tailEnd/>
          </a:ln>
          <a:effectLst/>
        </p:spPr>
        <p:txBody>
          <a:bodyPr vert="horz" wrap="square" lIns="0" tIns="44439" rIns="0" bIns="44439" numCol="1" anchor="b" anchorCtr="0" compatLnSpc="1">
            <a:prstTxWarp prst="textNoShape">
              <a:avLst/>
            </a:prstTxWarp>
          </a:bodyPr>
          <a:lstStyle/>
          <a:p>
            <a:pPr lvl="0"/>
            <a:r>
              <a:rPr lang="en-GB" dirty="0"/>
              <a:t>Slide title</a:t>
            </a:r>
          </a:p>
        </p:txBody>
      </p:sp>
      <p:sp>
        <p:nvSpPr>
          <p:cNvPr id="1034" name="Rectangle 10"/>
          <p:cNvSpPr>
            <a:spLocks noGrp="1" noChangeArrowheads="1"/>
          </p:cNvSpPr>
          <p:nvPr>
            <p:ph type="body" idx="1"/>
          </p:nvPr>
        </p:nvSpPr>
        <p:spPr bwMode="auto">
          <a:xfrm>
            <a:off x="434977" y="1509714"/>
            <a:ext cx="8274050" cy="4613275"/>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p>
            <a:pPr lvl="0"/>
            <a:r>
              <a:rPr lang="en-GB" dirty="0"/>
              <a:t>Body text</a:t>
            </a:r>
          </a:p>
          <a:p>
            <a:pPr lvl="1"/>
            <a:r>
              <a:rPr lang="en-GB" dirty="0"/>
              <a:t>First level</a:t>
            </a:r>
          </a:p>
          <a:p>
            <a:pPr lvl="2"/>
            <a:r>
              <a:rPr lang="en-GB" dirty="0"/>
              <a:t>Second level</a:t>
            </a:r>
          </a:p>
          <a:p>
            <a:pPr lvl="3"/>
            <a:r>
              <a:rPr lang="en-GB" dirty="0"/>
              <a:t>Third level</a:t>
            </a:r>
          </a:p>
          <a:p>
            <a:pPr lvl="4"/>
            <a:r>
              <a:rPr lang="en-GB" dirty="0"/>
              <a:t>Quotation level</a:t>
            </a:r>
          </a:p>
        </p:txBody>
      </p:sp>
      <p:sp>
        <p:nvSpPr>
          <p:cNvPr id="1036" name="Text Box 12"/>
          <p:cNvSpPr txBox="1">
            <a:spLocks noChangeArrowheads="1"/>
          </p:cNvSpPr>
          <p:nvPr/>
        </p:nvSpPr>
        <p:spPr bwMode="auto">
          <a:xfrm>
            <a:off x="8539164" y="6675438"/>
            <a:ext cx="176212" cy="131762"/>
          </a:xfrm>
          <a:prstGeom prst="rect">
            <a:avLst/>
          </a:prstGeom>
          <a:noFill/>
          <a:ln w="9525" algn="ctr">
            <a:noFill/>
            <a:miter lim="800000"/>
            <a:headEnd/>
            <a:tailEnd/>
          </a:ln>
          <a:effectLst/>
        </p:spPr>
        <p:txBody>
          <a:bodyPr wrap="none" lIns="0" tIns="0" rIns="0" bIns="0"/>
          <a:lstStyle/>
          <a:p>
            <a:pPr algn="r" defTabSz="666734" fontAlgn="base">
              <a:spcBef>
                <a:spcPct val="0"/>
              </a:spcBef>
            </a:pPr>
            <a:fld id="{0AAE6F06-DF1F-4AFE-8A52-B806E3E9D437}" type="slidenum">
              <a:rPr lang="en-GB" sz="675">
                <a:solidFill>
                  <a:srgbClr val="0072C6"/>
                </a:solidFill>
              </a:rPr>
              <a:pPr algn="r" defTabSz="666734" fontAlgn="base">
                <a:spcBef>
                  <a:spcPct val="0"/>
                </a:spcBef>
              </a:pPr>
              <a:t>‹#›</a:t>
            </a:fld>
            <a:endParaRPr lang="en-GB" sz="675" dirty="0">
              <a:solidFill>
                <a:srgbClr val="0072C6"/>
              </a:solidFill>
            </a:endParaRPr>
          </a:p>
        </p:txBody>
      </p:sp>
      <p:pic>
        <p:nvPicPr>
          <p:cNvPr id="9" name="Picture 8" descr="logo-a5.png"/>
          <p:cNvPicPr>
            <a:picLocks noChangeAspect="1"/>
          </p:cNvPicPr>
          <p:nvPr userDrawn="1"/>
        </p:nvPicPr>
        <p:blipFill rotWithShape="1">
          <a:blip r:embed="rId27" cstate="print">
            <a:extLst>
              <a:ext uri="{28A0092B-C50C-407E-A947-70E740481C1C}">
                <a14:useLocalDpi xmlns:a14="http://schemas.microsoft.com/office/drawing/2010/main" val="0"/>
              </a:ext>
            </a:extLst>
          </a:blip>
          <a:srcRect l="20567" t="1" b="46429"/>
          <a:stretch/>
        </p:blipFill>
        <p:spPr>
          <a:xfrm>
            <a:off x="8394060" y="279908"/>
            <a:ext cx="598949" cy="272679"/>
          </a:xfrm>
          <a:prstGeom prst="rect">
            <a:avLst/>
          </a:prstGeom>
        </p:spPr>
      </p:pic>
      <p:sp>
        <p:nvSpPr>
          <p:cNvPr id="10" name="Date Placeholder 3"/>
          <p:cNvSpPr txBox="1">
            <a:spLocks/>
          </p:cNvSpPr>
          <p:nvPr/>
        </p:nvSpPr>
        <p:spPr>
          <a:xfrm>
            <a:off x="422031" y="6651692"/>
            <a:ext cx="981038" cy="126958"/>
          </a:xfrm>
          <a:prstGeom prst="rect">
            <a:avLst/>
          </a:prstGeom>
        </p:spPr>
        <p:txBody>
          <a:bodyPr vert="horz" wrap="none" lIns="0" tIns="0" rIns="0" bIns="0" rtlCol="0" anchor="ctr">
            <a:spAutoFit/>
          </a:bodyPr>
          <a:lstStyle>
            <a:defPPr>
              <a:defRPr lang="en-US"/>
            </a:defPPr>
            <a:lvl1pPr marL="0" algn="l" defTabSz="457200" rtl="0" eaLnBrk="1" latinLnBrk="0" hangingPunct="1">
              <a:defRPr sz="120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r>
              <a:rPr lang="en-GB" sz="825" noProof="1">
                <a:solidFill>
                  <a:srgbClr val="0072C6"/>
                </a:solidFill>
              </a:rPr>
              <a:t>www.england.nhs.uk</a:t>
            </a:r>
          </a:p>
        </p:txBody>
      </p:sp>
    </p:spTree>
    <p:extLst>
      <p:ext uri="{BB962C8B-B14F-4D97-AF65-F5344CB8AC3E}">
        <p14:creationId xmlns:p14="http://schemas.microsoft.com/office/powerpoint/2010/main" val="1219288675"/>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 id="2147483818" r:id="rId13"/>
    <p:sldLayoutId id="2147483819" r:id="rId14"/>
    <p:sldLayoutId id="2147483820" r:id="rId15"/>
    <p:sldLayoutId id="2147483821" r:id="rId16"/>
    <p:sldLayoutId id="2147483822" r:id="rId17"/>
    <p:sldLayoutId id="2147483823" r:id="rId18"/>
    <p:sldLayoutId id="2147483824" r:id="rId19"/>
    <p:sldLayoutId id="2147483825" r:id="rId20"/>
  </p:sldLayoutIdLst>
  <p:txStyles>
    <p:titleStyle>
      <a:lvl1pPr algn="l" defTabSz="666734" rtl="0" eaLnBrk="1" fontAlgn="base" hangingPunct="1">
        <a:spcBef>
          <a:spcPct val="0"/>
        </a:spcBef>
        <a:spcAft>
          <a:spcPct val="0"/>
        </a:spcAft>
        <a:defRPr sz="1800" b="1">
          <a:solidFill>
            <a:schemeClr val="tx2"/>
          </a:solidFill>
          <a:latin typeface="+mj-lt"/>
          <a:ea typeface="+mj-ea"/>
          <a:cs typeface="+mj-cs"/>
        </a:defRPr>
      </a:lvl1pPr>
      <a:lvl2pPr algn="l" defTabSz="666734" rtl="0" eaLnBrk="1" fontAlgn="base" hangingPunct="1">
        <a:spcBef>
          <a:spcPct val="0"/>
        </a:spcBef>
        <a:spcAft>
          <a:spcPct val="0"/>
        </a:spcAft>
        <a:defRPr sz="1800" b="1">
          <a:solidFill>
            <a:schemeClr val="tx2"/>
          </a:solidFill>
          <a:latin typeface="Trebuchet MS" pitchFamily="34" charset="0"/>
          <a:cs typeface="Arial" charset="0"/>
        </a:defRPr>
      </a:lvl2pPr>
      <a:lvl3pPr algn="l" defTabSz="666734" rtl="0" eaLnBrk="1" fontAlgn="base" hangingPunct="1">
        <a:spcBef>
          <a:spcPct val="0"/>
        </a:spcBef>
        <a:spcAft>
          <a:spcPct val="0"/>
        </a:spcAft>
        <a:defRPr sz="1800" b="1">
          <a:solidFill>
            <a:schemeClr val="tx2"/>
          </a:solidFill>
          <a:latin typeface="Trebuchet MS" pitchFamily="34" charset="0"/>
          <a:cs typeface="Arial" charset="0"/>
        </a:defRPr>
      </a:lvl3pPr>
      <a:lvl4pPr algn="l" defTabSz="666734" rtl="0" eaLnBrk="1" fontAlgn="base" hangingPunct="1">
        <a:spcBef>
          <a:spcPct val="0"/>
        </a:spcBef>
        <a:spcAft>
          <a:spcPct val="0"/>
        </a:spcAft>
        <a:defRPr sz="1800" b="1">
          <a:solidFill>
            <a:schemeClr val="tx2"/>
          </a:solidFill>
          <a:latin typeface="Trebuchet MS" pitchFamily="34" charset="0"/>
          <a:cs typeface="Arial" charset="0"/>
        </a:defRPr>
      </a:lvl4pPr>
      <a:lvl5pPr algn="l" defTabSz="666734" rtl="0" eaLnBrk="1" fontAlgn="base" hangingPunct="1">
        <a:spcBef>
          <a:spcPct val="0"/>
        </a:spcBef>
        <a:spcAft>
          <a:spcPct val="0"/>
        </a:spcAft>
        <a:defRPr sz="1800" b="1">
          <a:solidFill>
            <a:schemeClr val="tx2"/>
          </a:solidFill>
          <a:latin typeface="Trebuchet MS" pitchFamily="34" charset="0"/>
          <a:cs typeface="Arial" charset="0"/>
        </a:defRPr>
      </a:lvl5pPr>
      <a:lvl6pPr marL="342892" algn="l" defTabSz="666734" rtl="0" eaLnBrk="1" fontAlgn="base" hangingPunct="1">
        <a:spcBef>
          <a:spcPct val="0"/>
        </a:spcBef>
        <a:spcAft>
          <a:spcPct val="0"/>
        </a:spcAft>
        <a:defRPr sz="1800" b="1">
          <a:solidFill>
            <a:schemeClr val="tx2"/>
          </a:solidFill>
          <a:latin typeface="Trebuchet MS" pitchFamily="34" charset="0"/>
          <a:cs typeface="Arial" charset="0"/>
        </a:defRPr>
      </a:lvl6pPr>
      <a:lvl7pPr marL="685783" algn="l" defTabSz="666734" rtl="0" eaLnBrk="1" fontAlgn="base" hangingPunct="1">
        <a:spcBef>
          <a:spcPct val="0"/>
        </a:spcBef>
        <a:spcAft>
          <a:spcPct val="0"/>
        </a:spcAft>
        <a:defRPr sz="1800" b="1">
          <a:solidFill>
            <a:schemeClr val="tx2"/>
          </a:solidFill>
          <a:latin typeface="Trebuchet MS" pitchFamily="34" charset="0"/>
          <a:cs typeface="Arial" charset="0"/>
        </a:defRPr>
      </a:lvl7pPr>
      <a:lvl8pPr marL="1028675" algn="l" defTabSz="666734" rtl="0" eaLnBrk="1" fontAlgn="base" hangingPunct="1">
        <a:spcBef>
          <a:spcPct val="0"/>
        </a:spcBef>
        <a:spcAft>
          <a:spcPct val="0"/>
        </a:spcAft>
        <a:defRPr sz="1800" b="1">
          <a:solidFill>
            <a:schemeClr val="tx2"/>
          </a:solidFill>
          <a:latin typeface="Trebuchet MS" pitchFamily="34" charset="0"/>
          <a:cs typeface="Arial" charset="0"/>
        </a:defRPr>
      </a:lvl8pPr>
      <a:lvl9pPr marL="1371566" algn="l" defTabSz="666734" rtl="0" eaLnBrk="1" fontAlgn="base" hangingPunct="1">
        <a:spcBef>
          <a:spcPct val="0"/>
        </a:spcBef>
        <a:spcAft>
          <a:spcPct val="0"/>
        </a:spcAft>
        <a:defRPr sz="1800" b="1">
          <a:solidFill>
            <a:schemeClr val="tx2"/>
          </a:solidFill>
          <a:latin typeface="Trebuchet MS" pitchFamily="34" charset="0"/>
          <a:cs typeface="Arial" charset="0"/>
        </a:defRPr>
      </a:lvl9pPr>
    </p:titleStyle>
    <p:bodyStyle>
      <a:lvl1pPr algn="l" defTabSz="666734" rtl="0" eaLnBrk="1" fontAlgn="base" hangingPunct="1">
        <a:spcBef>
          <a:spcPct val="20000"/>
        </a:spcBef>
        <a:spcAft>
          <a:spcPct val="0"/>
        </a:spcAft>
        <a:defRPr sz="1200" b="1">
          <a:solidFill>
            <a:schemeClr val="tx1"/>
          </a:solidFill>
          <a:latin typeface="+mn-lt"/>
          <a:ea typeface="+mn-ea"/>
          <a:cs typeface="+mn-cs"/>
        </a:defRPr>
      </a:lvl1pPr>
      <a:lvl2pPr marL="333367" indent="-166684" algn="l" defTabSz="666734" rtl="0" eaLnBrk="1" fontAlgn="base" hangingPunct="1">
        <a:spcBef>
          <a:spcPct val="20000"/>
        </a:spcBef>
        <a:spcAft>
          <a:spcPct val="0"/>
        </a:spcAft>
        <a:buClrTx/>
        <a:buChar char="•"/>
        <a:defRPr sz="1200">
          <a:solidFill>
            <a:schemeClr val="tx1"/>
          </a:solidFill>
          <a:latin typeface="+mn-lt"/>
          <a:cs typeface="+mn-cs"/>
        </a:defRPr>
      </a:lvl2pPr>
      <a:lvl3pPr marL="666734" indent="-166684" algn="l" defTabSz="666734" rtl="0" eaLnBrk="1" fontAlgn="base" hangingPunct="1">
        <a:spcBef>
          <a:spcPct val="20000"/>
        </a:spcBef>
        <a:spcAft>
          <a:spcPct val="0"/>
        </a:spcAft>
        <a:buClrTx/>
        <a:buFont typeface="Arial" panose="020B0604020202020204" pitchFamily="34" charset="0"/>
        <a:buChar char="•"/>
        <a:defRPr sz="1200">
          <a:solidFill>
            <a:schemeClr val="tx1"/>
          </a:solidFill>
          <a:latin typeface="+mn-lt"/>
          <a:cs typeface="+mn-cs"/>
        </a:defRPr>
      </a:lvl3pPr>
      <a:lvl4pPr marL="1003672" indent="-170256" algn="l" defTabSz="666734" rtl="0" eaLnBrk="1" fontAlgn="base" hangingPunct="1">
        <a:spcBef>
          <a:spcPct val="20000"/>
        </a:spcBef>
        <a:spcAft>
          <a:spcPct val="0"/>
        </a:spcAft>
        <a:buClrTx/>
        <a:buFont typeface="Trebuchet MS" pitchFamily="34" charset="0"/>
        <a:buChar char="–"/>
        <a:defRPr sz="1200">
          <a:solidFill>
            <a:schemeClr val="tx1"/>
          </a:solidFill>
          <a:latin typeface="+mn-lt"/>
          <a:cs typeface="+mn-cs"/>
        </a:defRPr>
      </a:lvl4pPr>
      <a:lvl5pPr marL="1498960" indent="-165493" algn="l" defTabSz="666734" rtl="0" eaLnBrk="1" fontAlgn="base" hangingPunct="1">
        <a:spcBef>
          <a:spcPct val="20000"/>
        </a:spcBef>
        <a:spcAft>
          <a:spcPct val="0"/>
        </a:spcAft>
        <a:buClrTx/>
        <a:buFont typeface="Trebuchet MS" pitchFamily="34" charset="0"/>
        <a:buChar char="–"/>
        <a:defRPr sz="1200">
          <a:solidFill>
            <a:schemeClr val="tx1"/>
          </a:solidFill>
          <a:latin typeface="+mn-lt"/>
          <a:cs typeface="+mn-cs"/>
        </a:defRPr>
      </a:lvl5pPr>
      <a:lvl6pPr marL="1841851" indent="-165493" algn="l" defTabSz="666734" rtl="0" eaLnBrk="1" fontAlgn="base" hangingPunct="1">
        <a:spcBef>
          <a:spcPct val="20000"/>
        </a:spcBef>
        <a:spcAft>
          <a:spcPct val="0"/>
        </a:spcAft>
        <a:buClr>
          <a:schemeClr val="tx2"/>
        </a:buClr>
        <a:buFont typeface="Trebuchet MS" pitchFamily="34" charset="0"/>
        <a:buChar char="–"/>
        <a:defRPr sz="1200">
          <a:solidFill>
            <a:schemeClr val="tx1"/>
          </a:solidFill>
          <a:latin typeface="+mn-lt"/>
          <a:cs typeface="+mn-cs"/>
        </a:defRPr>
      </a:lvl6pPr>
      <a:lvl7pPr marL="2184743" indent="-165493" algn="l" defTabSz="666734" rtl="0" eaLnBrk="1" fontAlgn="base" hangingPunct="1">
        <a:spcBef>
          <a:spcPct val="20000"/>
        </a:spcBef>
        <a:spcAft>
          <a:spcPct val="0"/>
        </a:spcAft>
        <a:buClr>
          <a:schemeClr val="tx2"/>
        </a:buClr>
        <a:buFont typeface="Trebuchet MS" pitchFamily="34" charset="0"/>
        <a:buChar char="–"/>
        <a:defRPr sz="1200">
          <a:solidFill>
            <a:schemeClr val="tx1"/>
          </a:solidFill>
          <a:latin typeface="+mn-lt"/>
          <a:cs typeface="+mn-cs"/>
        </a:defRPr>
      </a:lvl7pPr>
      <a:lvl8pPr marL="2527634" indent="-165493" algn="l" defTabSz="666734" rtl="0" eaLnBrk="1" fontAlgn="base" hangingPunct="1">
        <a:spcBef>
          <a:spcPct val="20000"/>
        </a:spcBef>
        <a:spcAft>
          <a:spcPct val="0"/>
        </a:spcAft>
        <a:buClr>
          <a:schemeClr val="tx2"/>
        </a:buClr>
        <a:buFont typeface="Trebuchet MS" pitchFamily="34" charset="0"/>
        <a:buChar char="–"/>
        <a:defRPr sz="1200">
          <a:solidFill>
            <a:schemeClr val="tx1"/>
          </a:solidFill>
          <a:latin typeface="+mn-lt"/>
          <a:cs typeface="+mn-cs"/>
        </a:defRPr>
      </a:lvl8pPr>
      <a:lvl9pPr marL="2870525" indent="-165493" algn="l" defTabSz="666734" rtl="0" eaLnBrk="1" fontAlgn="base" hangingPunct="1">
        <a:spcBef>
          <a:spcPct val="20000"/>
        </a:spcBef>
        <a:spcAft>
          <a:spcPct val="0"/>
        </a:spcAft>
        <a:buClr>
          <a:schemeClr val="tx2"/>
        </a:buClr>
        <a:buFont typeface="Trebuchet MS" pitchFamily="34" charset="0"/>
        <a:buChar char="–"/>
        <a:defRPr sz="1200">
          <a:solidFill>
            <a:schemeClr val="tx1"/>
          </a:solidFill>
          <a:latin typeface="+mn-lt"/>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3.xml"/></Relationships>
</file>

<file path=ppt/slides/_rels/slide101.xml.rels><?xml version="1.0" encoding="UTF-8" standalone="yes"?>
<Relationships xmlns="http://schemas.openxmlformats.org/package/2006/relationships"><Relationship Id="rId3" Type="http://schemas.openxmlformats.org/officeDocument/2006/relationships/image" Target="../media/image128.jpg"/><Relationship Id="rId2" Type="http://schemas.openxmlformats.org/officeDocument/2006/relationships/notesSlide" Target="../notesSlides/notesSlide9.xml"/><Relationship Id="rId1" Type="http://schemas.openxmlformats.org/officeDocument/2006/relationships/slideLayout" Target="../slideLayouts/slideLayout6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0.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hyperlink" Target="http://www.england.nhs.uk/london/wp-content/uploads/sites/8/2019/10/London-Vision-2019-FULL-VERSION-1.pdf" TargetMode="Externa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image" Target="../media/image129.emf"/><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3" Type="http://schemas.openxmlformats.org/officeDocument/2006/relationships/hyperlink" Target="https://www.asthma.org.uk/advice/child/manage/action-plan/" TargetMode="External"/><Relationship Id="rId2" Type="http://schemas.openxmlformats.org/officeDocument/2006/relationships/hyperlink" Target="https://www.ncsct.co.uk/publication_very-brief-advice.php" TargetMode="External"/><Relationship Id="rId1" Type="http://schemas.openxmlformats.org/officeDocument/2006/relationships/slideLayout" Target="../slideLayouts/slideLayout3.xml"/><Relationship Id="rId5" Type="http://schemas.openxmlformats.org/officeDocument/2006/relationships/hyperlink" Target="https://www.rightbreathe.com/" TargetMode="External"/><Relationship Id="rId4" Type="http://schemas.openxmlformats.org/officeDocument/2006/relationships/hyperlink" Target="https://www.asthma.org.uk/advice/inhaler-videos/" TargetMode="Externa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3" Type="http://schemas.openxmlformats.org/officeDocument/2006/relationships/image" Target="../media/image131.jpeg"/><Relationship Id="rId2" Type="http://schemas.openxmlformats.org/officeDocument/2006/relationships/image" Target="../media/image13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2" Type="http://schemas.openxmlformats.org/officeDocument/2006/relationships/image" Target="../media/image132.jpeg"/><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2" Type="http://schemas.openxmlformats.org/officeDocument/2006/relationships/image" Target="../media/image133.png"/><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2" Type="http://schemas.openxmlformats.org/officeDocument/2006/relationships/image" Target="../media/image134.jpeg"/><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3.xml"/><Relationship Id="rId1" Type="http://schemas.openxmlformats.org/officeDocument/2006/relationships/vmlDrawing" Target="../drawings/vmlDrawing10.vml"/><Relationship Id="rId4" Type="http://schemas.openxmlformats.org/officeDocument/2006/relationships/image" Target="../media/image135.emf"/></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2" Type="http://schemas.openxmlformats.org/officeDocument/2006/relationships/image" Target="../media/image13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3.xml"/><Relationship Id="rId1" Type="http://schemas.openxmlformats.org/officeDocument/2006/relationships/vmlDrawing" Target="../drawings/vmlDrawing11.vml"/><Relationship Id="rId4" Type="http://schemas.openxmlformats.org/officeDocument/2006/relationships/image" Target="../media/image137.emf"/></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hyperlink" Target="https://www.healthylondon.org/resource/london-asthma-toolkit/commissioners/networks/"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50.jpeg"/><Relationship Id="rId7" Type="http://schemas.openxmlformats.org/officeDocument/2006/relationships/image" Target="../media/image54.jpeg"/><Relationship Id="rId2" Type="http://schemas.openxmlformats.org/officeDocument/2006/relationships/image" Target="../media/image49.png"/><Relationship Id="rId1" Type="http://schemas.openxmlformats.org/officeDocument/2006/relationships/slideLayout" Target="../slideLayouts/slideLayout40.xml"/><Relationship Id="rId6" Type="http://schemas.openxmlformats.org/officeDocument/2006/relationships/image" Target="../media/image53.jpeg"/><Relationship Id="rId5" Type="http://schemas.openxmlformats.org/officeDocument/2006/relationships/image" Target="../media/image52.jpeg"/><Relationship Id="rId10" Type="http://schemas.openxmlformats.org/officeDocument/2006/relationships/image" Target="../media/image57.jpeg"/><Relationship Id="rId4" Type="http://schemas.openxmlformats.org/officeDocument/2006/relationships/image" Target="../media/image51.jpeg"/><Relationship Id="rId9" Type="http://schemas.openxmlformats.org/officeDocument/2006/relationships/image" Target="../media/image56.jpeg"/></Relationships>
</file>

<file path=ppt/slides/_rels/slide17.xml.rels><?xml version="1.0" encoding="UTF-8" standalone="yes"?>
<Relationships xmlns="http://schemas.openxmlformats.org/package/2006/relationships"><Relationship Id="rId3" Type="http://schemas.openxmlformats.org/officeDocument/2006/relationships/hyperlink" Target="https://www.asthma.org.uk/advice/inhaler-videos/child-no-facemask/" TargetMode="External"/><Relationship Id="rId2" Type="http://schemas.openxmlformats.org/officeDocument/2006/relationships/hyperlink" Target="https://www.sign.ac.uk/assets/sign158.pdf" TargetMode="External"/><Relationship Id="rId1" Type="http://schemas.openxmlformats.org/officeDocument/2006/relationships/slideLayout" Target="../slideLayouts/slideLayout3.xml"/><Relationship Id="rId5" Type="http://schemas.openxmlformats.org/officeDocument/2006/relationships/hyperlink" Target="https://www.asthma.org.uk/advice/inhaler-videos/" TargetMode="External"/><Relationship Id="rId4" Type="http://schemas.openxmlformats.org/officeDocument/2006/relationships/hyperlink" Target="https://www.rightbreathe.com/"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hyperlink" Target="http://www.londonscn.nhs.uk/wp-content/uploads/2015/06/cyp-acute-care-stds-042015.pdf"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www.asthmacontroltest.com/en-gb/welcome/" TargetMode="External"/><Relationship Id="rId2" Type="http://schemas.openxmlformats.org/officeDocument/2006/relationships/hyperlink" Target="http://www.asthma.com/resources/childhood-asthma-control-test.html"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image" Target="../media/image60.jpeg"/><Relationship Id="rId7" Type="http://schemas.openxmlformats.org/officeDocument/2006/relationships/image" Target="../media/image64.jpeg"/><Relationship Id="rId2" Type="http://schemas.openxmlformats.org/officeDocument/2006/relationships/image" Target="../media/image59.jpeg"/><Relationship Id="rId1" Type="http://schemas.openxmlformats.org/officeDocument/2006/relationships/slideLayout" Target="../slideLayouts/slideLayout3.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3.xml"/><Relationship Id="rId5" Type="http://schemas.openxmlformats.org/officeDocument/2006/relationships/image" Target="../media/image69.png"/><Relationship Id="rId4" Type="http://schemas.openxmlformats.org/officeDocument/2006/relationships/image" Target="../media/image68.png"/></Relationships>
</file>

<file path=ppt/slides/_rels/slide3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3.xml"/><Relationship Id="rId4" Type="http://schemas.openxmlformats.org/officeDocument/2006/relationships/image" Target="../media/image78.png"/></Relationships>
</file>

<file path=ppt/slides/_rels/slide4.xml.rels><?xml version="1.0" encoding="UTF-8" standalone="yes"?>
<Relationships xmlns="http://schemas.openxmlformats.org/package/2006/relationships"><Relationship Id="rId8" Type="http://schemas.openxmlformats.org/officeDocument/2006/relationships/hyperlink" Target="https://bit.ly/33nCqUP" TargetMode="External"/><Relationship Id="rId13" Type="http://schemas.openxmlformats.org/officeDocument/2006/relationships/hyperlink" Target="https://bit.ly/2FrBgQ2" TargetMode="External"/><Relationship Id="rId18" Type="http://schemas.openxmlformats.org/officeDocument/2006/relationships/hyperlink" Target="https://www.healthylondon.org/why-do-an-asthma-peer-review/" TargetMode="External"/><Relationship Id="rId26" Type="http://schemas.openxmlformats.org/officeDocument/2006/relationships/hyperlink" Target="https://www.healthylondon.org/st-georges-hospital-asthma-team-update/" TargetMode="External"/><Relationship Id="rId3" Type="http://schemas.openxmlformats.org/officeDocument/2006/relationships/hyperlink" Target="https://www.eventbrite.co.uk/e/116637970309" TargetMode="External"/><Relationship Id="rId21" Type="http://schemas.openxmlformats.org/officeDocument/2006/relationships/hyperlink" Target="https://www.healthylondon.org/take-a-breather/" TargetMode="External"/><Relationship Id="rId7" Type="http://schemas.openxmlformats.org/officeDocument/2006/relationships/hyperlink" Target="https://bit.ly/35gCfx2" TargetMode="External"/><Relationship Id="rId12" Type="http://schemas.openxmlformats.org/officeDocument/2006/relationships/hyperlink" Target="https://bit.ly/3m0FIFI" TargetMode="External"/><Relationship Id="rId17" Type="http://schemas.openxmlformats.org/officeDocument/2006/relationships/hyperlink" Target="https://www.healthylondon.org/croydon-asthma-champion-programme-2019-2020/" TargetMode="External"/><Relationship Id="rId25" Type="http://schemas.openxmlformats.org/officeDocument/2006/relationships/hyperlink" Target="https://www.healthylondon.org/how-physiotherapy-can-help-you-or-your-childs-asthma-and-breathing-tips-from-a-specialist-physiotherapist/" TargetMode="External"/><Relationship Id="rId2" Type="http://schemas.openxmlformats.org/officeDocument/2006/relationships/hyperlink" Target="https://www.eventbrite.co.uk/e/air-pollution-and-you-tickets-116224888771" TargetMode="External"/><Relationship Id="rId16" Type="http://schemas.openxmlformats.org/officeDocument/2006/relationships/hyperlink" Target="https://www.healthylondon.org/medicines-optimisation-in-asthma-role-of-a-paediatric-specialist-pharmacist/" TargetMode="External"/><Relationship Id="rId20" Type="http://schemas.openxmlformats.org/officeDocument/2006/relationships/hyperlink" Target="https://www.healthylondon.org/using-all-of-the-rainbow-painting-the-picture-of-better-asthma-care-for-children-young-people-understanding-the-barking-dagenham-havering-and-redbridge-ccg-asthma-local-incentive-scheme/" TargetMode="External"/><Relationship Id="rId1" Type="http://schemas.openxmlformats.org/officeDocument/2006/relationships/slideLayout" Target="../slideLayouts/slideLayout3.xml"/><Relationship Id="rId6" Type="http://schemas.openxmlformats.org/officeDocument/2006/relationships/hyperlink" Target="https://www.eventbrite.co.uk/e/115637672391" TargetMode="External"/><Relationship Id="rId11" Type="http://schemas.openxmlformats.org/officeDocument/2006/relationships/hyperlink" Target="https://bit.ly/3jZP2bo" TargetMode="External"/><Relationship Id="rId24" Type="http://schemas.openxmlformats.org/officeDocument/2006/relationships/hyperlink" Target="https://www.healthylondon.org/healthier-air-indoors-new-resources/" TargetMode="External"/><Relationship Id="rId5" Type="http://schemas.openxmlformats.org/officeDocument/2006/relationships/hyperlink" Target="https://www.eventbrite.co.uk/e/115641541965" TargetMode="External"/><Relationship Id="rId15" Type="http://schemas.openxmlformats.org/officeDocument/2006/relationships/hyperlink" Target="https://www.healthylondon.org/protecting-children-from-air-pollution-at-school-and-beyond/" TargetMode="External"/><Relationship Id="rId23" Type="http://schemas.openxmlformats.org/officeDocument/2006/relationships/hyperlink" Target="https://www.eventbrite.co.uk/e/115635860973" TargetMode="External"/><Relationship Id="rId10" Type="http://schemas.openxmlformats.org/officeDocument/2006/relationships/hyperlink" Target="https://bit.ly/2GJDlHv" TargetMode="External"/><Relationship Id="rId19" Type="http://schemas.openxmlformats.org/officeDocument/2006/relationships/hyperlink" Target="https://www.healthylondon.org/responding-to-covid-19-video-group-consultations-for-children-and-young-people-with-asthma/" TargetMode="External"/><Relationship Id="rId4" Type="http://schemas.openxmlformats.org/officeDocument/2006/relationships/hyperlink" Target="https://www.healthylondon.org/event/askaboutasthma-2020-back-to-school-in-the-time-of-covid-19/" TargetMode="External"/><Relationship Id="rId9" Type="http://schemas.openxmlformats.org/officeDocument/2006/relationships/hyperlink" Target="https://bit.ly/3bEnZiU" TargetMode="External"/><Relationship Id="rId14" Type="http://schemas.openxmlformats.org/officeDocument/2006/relationships/hyperlink" Target="https://www.healthylondon.org/reflections-on-developing-an-asthma-network/" TargetMode="External"/><Relationship Id="rId22" Type="http://schemas.openxmlformats.org/officeDocument/2006/relationships/hyperlink" Target="https://www.healthylondon.org/asthma-and-indoor-air-quality/" TargetMode="External"/><Relationship Id="rId27" Type="http://schemas.openxmlformats.org/officeDocument/2006/relationships/hyperlink" Target="https://www.healthylondon.org/how-a-network-incentive-scheme-can-improve-cyp-asthma-diagnosis-and-care/"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1.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4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78.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6.png"/><Relationship Id="rId1" Type="http://schemas.openxmlformats.org/officeDocument/2006/relationships/slideLayout" Target="../slideLayouts/slideLayout78.xml"/><Relationship Id="rId4" Type="http://schemas.openxmlformats.org/officeDocument/2006/relationships/image" Target="../media/image82.png"/></Relationships>
</file>

<file path=ppt/slides/_rels/slide5.xml.rels><?xml version="1.0" encoding="UTF-8" standalone="yes"?>
<Relationships xmlns="http://schemas.openxmlformats.org/package/2006/relationships"><Relationship Id="rId8" Type="http://schemas.openxmlformats.org/officeDocument/2006/relationships/image" Target="../media/image40.jpeg"/><Relationship Id="rId13" Type="http://schemas.openxmlformats.org/officeDocument/2006/relationships/image" Target="../media/image45.jpeg"/><Relationship Id="rId3" Type="http://schemas.openxmlformats.org/officeDocument/2006/relationships/image" Target="../media/image36.png"/><Relationship Id="rId7" Type="http://schemas.openxmlformats.org/officeDocument/2006/relationships/image" Target="../media/image39.jpeg"/><Relationship Id="rId12" Type="http://schemas.openxmlformats.org/officeDocument/2006/relationships/image" Target="../media/image44.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www.theguardian.com/uk-news/2017/may/12/mother-of-boy-who-died-from-allergic-reaction-to-dinner-criticises-school-nasar-ahmed#img-1" TargetMode="External"/><Relationship Id="rId11" Type="http://schemas.openxmlformats.org/officeDocument/2006/relationships/image" Target="../media/image43.jpeg"/><Relationship Id="rId5" Type="http://schemas.openxmlformats.org/officeDocument/2006/relationships/image" Target="../media/image38.png"/><Relationship Id="rId10" Type="http://schemas.openxmlformats.org/officeDocument/2006/relationships/image" Target="../media/image42.jpeg"/><Relationship Id="rId4" Type="http://schemas.openxmlformats.org/officeDocument/2006/relationships/image" Target="../media/image37.png"/><Relationship Id="rId9" Type="http://schemas.openxmlformats.org/officeDocument/2006/relationships/image" Target="../media/image41.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51.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78.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54.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58.xml"/></Relationships>
</file>

<file path=ppt/slides/_rels/slide55.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58.xml"/></Relationships>
</file>

<file path=ppt/slides/_rels/slide56.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58.xml"/></Relationships>
</file>

<file path=ppt/slides/_rels/slide57.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5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notesSlide" Target="../notesSlides/notesSlide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6.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39.xml"/></Relationships>
</file>

<file path=ppt/slides/_rels/slide67.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39.xml"/></Relationships>
</file>

<file path=ppt/slides/_rels/slide68.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39.xml"/></Relationships>
</file>

<file path=ppt/slides/_rels/slide69.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2.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38.xml"/></Relationships>
</file>

<file path=ppt/slides/_rels/slide73.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3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6.xml.rels><?xml version="1.0" encoding="UTF-8" standalone="yes"?>
<Relationships xmlns="http://schemas.openxmlformats.org/package/2006/relationships"><Relationship Id="rId3" Type="http://schemas.openxmlformats.org/officeDocument/2006/relationships/image" Target="../media/image98.jpeg"/><Relationship Id="rId7" Type="http://schemas.openxmlformats.org/officeDocument/2006/relationships/image" Target="../media/image102.jpeg"/><Relationship Id="rId2" Type="http://schemas.openxmlformats.org/officeDocument/2006/relationships/notesSlide" Target="../notesSlides/notesSlide4.xml"/><Relationship Id="rId1" Type="http://schemas.openxmlformats.org/officeDocument/2006/relationships/slideLayout" Target="../slideLayouts/slideLayout36.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jpe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6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67.xml"/></Relationships>
</file>

<file path=ppt/slides/_rels/slide81.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slideLayout" Target="../slideLayouts/slideLayout65.xml"/></Relationships>
</file>

<file path=ppt/slides/_rels/slide82.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slideLayout" Target="../slideLayouts/slideLayout68.xml"/><Relationship Id="rId1" Type="http://schemas.openxmlformats.org/officeDocument/2006/relationships/vmlDrawing" Target="../drawings/vmlDrawing9.vml"/><Relationship Id="rId5" Type="http://schemas.openxmlformats.org/officeDocument/2006/relationships/image" Target="../media/image106.emf"/><Relationship Id="rId4" Type="http://schemas.openxmlformats.org/officeDocument/2006/relationships/package" Target="../embeddings/Microsoft_Word_Document.docx"/></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84.xml.rels><?xml version="1.0" encoding="UTF-8" standalone="yes"?>
<Relationships xmlns="http://schemas.openxmlformats.org/package/2006/relationships"><Relationship Id="rId2" Type="http://schemas.openxmlformats.org/officeDocument/2006/relationships/image" Target="../media/image108.jpeg"/><Relationship Id="rId1" Type="http://schemas.openxmlformats.org/officeDocument/2006/relationships/slideLayout" Target="../slideLayouts/slideLayout75.xml"/></Relationships>
</file>

<file path=ppt/slides/_rels/slide85.xml.rels><?xml version="1.0" encoding="UTF-8" standalone="yes"?>
<Relationships xmlns="http://schemas.openxmlformats.org/package/2006/relationships"><Relationship Id="rId8" Type="http://schemas.openxmlformats.org/officeDocument/2006/relationships/image" Target="../media/image115.jpeg"/><Relationship Id="rId13" Type="http://schemas.openxmlformats.org/officeDocument/2006/relationships/image" Target="../media/image120.jpeg"/><Relationship Id="rId3" Type="http://schemas.openxmlformats.org/officeDocument/2006/relationships/image" Target="../media/image110.jpeg"/><Relationship Id="rId7" Type="http://schemas.openxmlformats.org/officeDocument/2006/relationships/image" Target="../media/image114.jpeg"/><Relationship Id="rId12" Type="http://schemas.openxmlformats.org/officeDocument/2006/relationships/image" Target="../media/image119.png"/><Relationship Id="rId2" Type="http://schemas.openxmlformats.org/officeDocument/2006/relationships/image" Target="../media/image109.jpeg"/><Relationship Id="rId1" Type="http://schemas.openxmlformats.org/officeDocument/2006/relationships/slideLayout" Target="../slideLayouts/slideLayout76.xml"/><Relationship Id="rId6" Type="http://schemas.openxmlformats.org/officeDocument/2006/relationships/image" Target="../media/image113.jpeg"/><Relationship Id="rId11" Type="http://schemas.openxmlformats.org/officeDocument/2006/relationships/image" Target="../media/image118.jpeg"/><Relationship Id="rId5" Type="http://schemas.openxmlformats.org/officeDocument/2006/relationships/image" Target="../media/image112.jpeg"/><Relationship Id="rId10" Type="http://schemas.openxmlformats.org/officeDocument/2006/relationships/image" Target="../media/image117.jpeg"/><Relationship Id="rId4" Type="http://schemas.openxmlformats.org/officeDocument/2006/relationships/image" Target="../media/image111.jpeg"/><Relationship Id="rId9" Type="http://schemas.openxmlformats.org/officeDocument/2006/relationships/image" Target="../media/image116.jpe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1.png"/><Relationship Id="rId1" Type="http://schemas.openxmlformats.org/officeDocument/2006/relationships/slideLayout" Target="../slideLayouts/slideLayout5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3" Type="http://schemas.openxmlformats.org/officeDocument/2006/relationships/hyperlink" Target="https://ginasthma.org/2018-gina-report-global-strategy-for-asthma-management-and-prevention/" TargetMode="External"/><Relationship Id="rId2" Type="http://schemas.openxmlformats.org/officeDocument/2006/relationships/hyperlink" Target="http://www.rcplondon.ac.uk/projects/national-review-asthma-deaths" TargetMode="External"/><Relationship Id="rId1" Type="http://schemas.openxmlformats.org/officeDocument/2006/relationships/slideLayout" Target="../slideLayouts/slideLayout3.xml"/><Relationship Id="rId6" Type="http://schemas.openxmlformats.org/officeDocument/2006/relationships/hyperlink" Target="https://www.sign.ac.uk/media/1048/sign158.pdf" TargetMode="External"/><Relationship Id="rId5" Type="http://schemas.openxmlformats.org/officeDocument/2006/relationships/hyperlink" Target="http://www.nice.org.uk/ng80" TargetMode="External"/><Relationship Id="rId4" Type="http://schemas.openxmlformats.org/officeDocument/2006/relationships/hyperlink" Target="https://www.nice.org.uk/guidance/qs25/chapter/Quality-statements"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91.xml.rels><?xml version="1.0" encoding="UTF-8" standalone="yes"?>
<Relationships xmlns="http://schemas.openxmlformats.org/package/2006/relationships"><Relationship Id="rId2" Type="http://schemas.openxmlformats.org/officeDocument/2006/relationships/hyperlink" Target="mailto:rachel.parker8@nhs.net" TargetMode="External"/><Relationship Id="rId1" Type="http://schemas.openxmlformats.org/officeDocument/2006/relationships/slideLayout" Target="../slideLayouts/slideLayout5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93.xml.rels><?xml version="1.0" encoding="UTF-8" standalone="yes"?>
<Relationships xmlns="http://schemas.openxmlformats.org/package/2006/relationships"><Relationship Id="rId2" Type="http://schemas.openxmlformats.org/officeDocument/2006/relationships/hyperlink" Target="https://vimeo.com/386820362" TargetMode="External"/><Relationship Id="rId1" Type="http://schemas.openxmlformats.org/officeDocument/2006/relationships/slideLayout" Target="../slideLayouts/slideLayout5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95.xml.rels><?xml version="1.0" encoding="UTF-8" standalone="yes"?>
<Relationships xmlns="http://schemas.openxmlformats.org/package/2006/relationships"><Relationship Id="rId2" Type="http://schemas.openxmlformats.org/officeDocument/2006/relationships/image" Target="../media/image123.jpeg"/><Relationship Id="rId1" Type="http://schemas.openxmlformats.org/officeDocument/2006/relationships/slideLayout" Target="../slideLayouts/slideLayout5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97.xml.rels><?xml version="1.0" encoding="UTF-8" standalone="yes"?>
<Relationships xmlns="http://schemas.openxmlformats.org/package/2006/relationships"><Relationship Id="rId3" Type="http://schemas.openxmlformats.org/officeDocument/2006/relationships/image" Target="../media/image124.jpeg"/><Relationship Id="rId2" Type="http://schemas.openxmlformats.org/officeDocument/2006/relationships/notesSlide" Target="../notesSlides/notesSlide5.xml"/><Relationship Id="rId1" Type="http://schemas.openxmlformats.org/officeDocument/2006/relationships/slideLayout" Target="../slideLayouts/slideLayout60.xml"/><Relationship Id="rId4" Type="http://schemas.openxmlformats.org/officeDocument/2006/relationships/image" Target="../media/image125.png"/></Relationships>
</file>

<file path=ppt/slides/_rels/slide98.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6.xml"/><Relationship Id="rId1" Type="http://schemas.openxmlformats.org/officeDocument/2006/relationships/slideLayout" Target="../slideLayouts/slideLayout63.xml"/></Relationships>
</file>

<file path=ppt/slides/_rels/slide99.xml.rels><?xml version="1.0" encoding="UTF-8" standalone="yes"?>
<Relationships xmlns="http://schemas.openxmlformats.org/package/2006/relationships"><Relationship Id="rId3" Type="http://schemas.openxmlformats.org/officeDocument/2006/relationships/image" Target="../media/image127.jpg"/><Relationship Id="rId2" Type="http://schemas.openxmlformats.org/officeDocument/2006/relationships/notesSlide" Target="../notesSlides/notesSlide7.xml"/><Relationship Id="rId1" Type="http://schemas.openxmlformats.org/officeDocument/2006/relationships/slideLayout" Target="../slideLayouts/slideLayout6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213538"/>
            <a:ext cx="8241688" cy="1647510"/>
          </a:xfrm>
        </p:spPr>
        <p:txBody>
          <a:bodyPr>
            <a:normAutofit/>
          </a:bodyPr>
          <a:lstStyle/>
          <a:p>
            <a:r>
              <a:rPr lang="en-GB" dirty="0"/>
              <a:t>#AskAboutAsthma – in the time of </a:t>
            </a:r>
            <a:r>
              <a:rPr lang="en-GB" dirty="0" err="1"/>
              <a:t>Covid</a:t>
            </a:r>
            <a:endParaRPr lang="en-GB" dirty="0"/>
          </a:p>
        </p:txBody>
      </p:sp>
      <p:sp>
        <p:nvSpPr>
          <p:cNvPr id="3" name="Text Placeholder 2"/>
          <p:cNvSpPr>
            <a:spLocks noGrp="1"/>
          </p:cNvSpPr>
          <p:nvPr>
            <p:ph type="body" sz="quarter" idx="10"/>
          </p:nvPr>
        </p:nvSpPr>
        <p:spPr>
          <a:xfrm>
            <a:off x="264046" y="4148313"/>
            <a:ext cx="8484418" cy="1368919"/>
          </a:xfrm>
        </p:spPr>
        <p:txBody>
          <a:bodyPr>
            <a:normAutofit/>
          </a:bodyPr>
          <a:lstStyle/>
          <a:p>
            <a:r>
              <a:rPr lang="en-GB" dirty="0">
                <a:solidFill>
                  <a:schemeClr val="tx1"/>
                </a:solidFill>
              </a:rPr>
              <a:t>Virtual conference</a:t>
            </a:r>
          </a:p>
        </p:txBody>
      </p:sp>
    </p:spTree>
    <p:extLst>
      <p:ext uri="{BB962C8B-B14F-4D97-AF65-F5344CB8AC3E}">
        <p14:creationId xmlns:p14="http://schemas.microsoft.com/office/powerpoint/2010/main" val="4267262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7F1AF-4A10-B444-84B8-A046A080F567}"/>
              </a:ext>
            </a:extLst>
          </p:cNvPr>
          <p:cNvSpPr>
            <a:spLocks noGrp="1"/>
          </p:cNvSpPr>
          <p:nvPr>
            <p:ph type="title"/>
          </p:nvPr>
        </p:nvSpPr>
        <p:spPr/>
        <p:txBody>
          <a:bodyPr/>
          <a:lstStyle/>
          <a:p>
            <a:r>
              <a:rPr lang="en-GB"/>
              <a:t>New (2020) </a:t>
            </a:r>
            <a:r>
              <a:rPr lang="en-GB" b="1"/>
              <a:t>London asthma standards for CYP</a:t>
            </a:r>
            <a:endParaRPr lang="en-US"/>
          </a:p>
        </p:txBody>
      </p:sp>
      <p:sp>
        <p:nvSpPr>
          <p:cNvPr id="4" name="Slide Number Placeholder 3">
            <a:extLst>
              <a:ext uri="{FF2B5EF4-FFF2-40B4-BE49-F238E27FC236}">
                <a16:creationId xmlns:a16="http://schemas.microsoft.com/office/drawing/2014/main" id="{D8586300-6B71-8A48-A0D8-C136D983DAEA}"/>
              </a:ext>
            </a:extLst>
          </p:cNvPr>
          <p:cNvSpPr>
            <a:spLocks noGrp="1"/>
          </p:cNvSpPr>
          <p:nvPr>
            <p:ph type="sldNum" sz="quarter" idx="14"/>
          </p:nvPr>
        </p:nvSpPr>
        <p:spPr/>
        <p:txBody>
          <a:bodyPr/>
          <a:lstStyle/>
          <a:p>
            <a:fld id="{8FC524A1-7B6A-464D-B8BC-8FE2E057339E}" type="slidenum">
              <a:rPr lang="en-GB" smtClean="0"/>
              <a:pPr/>
              <a:t>10</a:t>
            </a:fld>
            <a:endParaRPr lang="en-GB"/>
          </a:p>
        </p:txBody>
      </p:sp>
      <p:sp>
        <p:nvSpPr>
          <p:cNvPr id="5" name="Content Placeholder 4">
            <a:extLst>
              <a:ext uri="{FF2B5EF4-FFF2-40B4-BE49-F238E27FC236}">
                <a16:creationId xmlns:a16="http://schemas.microsoft.com/office/drawing/2014/main" id="{DC85949B-43E7-1C4F-955D-EFDB8C574F80}"/>
              </a:ext>
            </a:extLst>
          </p:cNvPr>
          <p:cNvSpPr>
            <a:spLocks noGrp="1"/>
          </p:cNvSpPr>
          <p:nvPr>
            <p:ph sz="quarter" idx="15"/>
          </p:nvPr>
        </p:nvSpPr>
        <p:spPr/>
        <p:txBody>
          <a:bodyPr/>
          <a:lstStyle/>
          <a:p>
            <a:r>
              <a:rPr lang="en-GB" sz="2000" b="1" dirty="0"/>
              <a:t>Audience</a:t>
            </a:r>
            <a:endParaRPr lang="en-GB" sz="2000" dirty="0"/>
          </a:p>
          <a:p>
            <a:r>
              <a:rPr lang="en-GB" sz="2000" dirty="0"/>
              <a:t> </a:t>
            </a:r>
          </a:p>
          <a:p>
            <a:r>
              <a:rPr lang="en-GB" sz="2000" dirty="0"/>
              <a:t>This document will be of use to commissioners and providers of asthma services for CYP. </a:t>
            </a:r>
          </a:p>
          <a:p>
            <a:endParaRPr lang="en-GB" sz="2000" dirty="0"/>
          </a:p>
          <a:p>
            <a:r>
              <a:rPr lang="en-GB" sz="2000" dirty="0"/>
              <a:t>Providers will be able to use these standards to undertake self-assessment of their ability to deliver the required quality of care for CYP with asthma. The standards can be used to validate, challenge and quality assure services. </a:t>
            </a:r>
          </a:p>
          <a:p>
            <a:r>
              <a:rPr lang="en-GB" dirty="0"/>
              <a:t> </a:t>
            </a:r>
          </a:p>
          <a:p>
            <a:endParaRPr lang="en-US" dirty="0"/>
          </a:p>
        </p:txBody>
      </p:sp>
    </p:spTree>
    <p:extLst>
      <p:ext uri="{BB962C8B-B14F-4D97-AF65-F5344CB8AC3E}">
        <p14:creationId xmlns:p14="http://schemas.microsoft.com/office/powerpoint/2010/main" val="14381909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0" y="231006"/>
            <a:ext cx="4297680" cy="954107"/>
          </a:xfrm>
          <a:prstGeom prst="rect">
            <a:avLst/>
          </a:prstGeom>
          <a:solidFill>
            <a:srgbClr val="C0508E"/>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Hearing from families during lockdown</a:t>
            </a:r>
          </a:p>
        </p:txBody>
      </p:sp>
      <p:sp>
        <p:nvSpPr>
          <p:cNvPr id="5" name="Snip Single Corner Rectangle 4"/>
          <p:cNvSpPr/>
          <p:nvPr/>
        </p:nvSpPr>
        <p:spPr>
          <a:xfrm rot="1052915">
            <a:off x="4705266" y="664549"/>
            <a:ext cx="1998907" cy="1075007"/>
          </a:xfrm>
          <a:prstGeom prst="snip1Rect">
            <a:avLst/>
          </a:prstGeom>
          <a:solidFill>
            <a:srgbClr val="FFFF00"/>
          </a:solidFill>
          <a:ln>
            <a:no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Fear of being misdirected</a:t>
            </a:r>
          </a:p>
        </p:txBody>
      </p:sp>
      <p:sp>
        <p:nvSpPr>
          <p:cNvPr id="6" name="Snip Single Corner Rectangle 5"/>
          <p:cNvSpPr/>
          <p:nvPr/>
        </p:nvSpPr>
        <p:spPr>
          <a:xfrm rot="21015371">
            <a:off x="3478151" y="2333904"/>
            <a:ext cx="2337963" cy="1840070"/>
          </a:xfrm>
          <a:prstGeom prst="snip1Rect">
            <a:avLst/>
          </a:prstGeom>
          <a:solidFill>
            <a:srgbClr val="FFFF00"/>
          </a:solidFill>
          <a:ln>
            <a:no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dirty="0">
                <a:ln>
                  <a:noFill/>
                </a:ln>
                <a:solidFill>
                  <a:prstClr val="black"/>
                </a:solidFill>
                <a:effectLst/>
                <a:uLnTx/>
                <a:uFillTx/>
                <a:latin typeface="Calibri"/>
                <a:ea typeface="+mn-ea"/>
                <a:cs typeface="+mn-cs"/>
              </a:rPr>
              <a:t>“As a parent with a child with asthma it’s important that I normalise the condition and ensure that’s she’s not daunted by any symptoms she may have,  so that she’s able to take her medication without fearing that’s she’s different”</a:t>
            </a:r>
          </a:p>
        </p:txBody>
      </p:sp>
      <p:sp>
        <p:nvSpPr>
          <p:cNvPr id="8" name="Snip Single Corner Rectangle 7"/>
          <p:cNvSpPr/>
          <p:nvPr/>
        </p:nvSpPr>
        <p:spPr>
          <a:xfrm rot="20357631">
            <a:off x="587404" y="5124171"/>
            <a:ext cx="1998907" cy="1075007"/>
          </a:xfrm>
          <a:prstGeom prst="snip1Rect">
            <a:avLst/>
          </a:prstGeom>
          <a:solidFill>
            <a:srgbClr val="FFFF00"/>
          </a:solidFill>
          <a:ln>
            <a:no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Many parents accessed support via WhatsApp groups</a:t>
            </a: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Snip Single Corner Rectangle 9"/>
          <p:cNvSpPr/>
          <p:nvPr/>
        </p:nvSpPr>
        <p:spPr>
          <a:xfrm rot="1052915">
            <a:off x="6301898" y="5216807"/>
            <a:ext cx="1998907" cy="1075007"/>
          </a:xfrm>
          <a:prstGeom prst="snip1Rect">
            <a:avLst/>
          </a:prstGeom>
          <a:solidFill>
            <a:srgbClr val="FFFF00"/>
          </a:solidFill>
          <a:ln>
            <a:no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idea from the group was using the mechanism of schools to communicate some of the messages for families</a:t>
            </a: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Snip Single Corner Rectangle 10"/>
          <p:cNvSpPr/>
          <p:nvPr/>
        </p:nvSpPr>
        <p:spPr>
          <a:xfrm rot="20997547">
            <a:off x="3627406" y="4620154"/>
            <a:ext cx="1998907" cy="1075007"/>
          </a:xfrm>
          <a:prstGeom prst="snip1Rect">
            <a:avLst/>
          </a:prstGeom>
          <a:solidFill>
            <a:srgbClr val="FFFF00"/>
          </a:solidFill>
          <a:ln>
            <a:no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Parental perspective on service offer (or lack of) was a factor in accessing care</a:t>
            </a: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Snip Single Corner Rectangle 12"/>
          <p:cNvSpPr/>
          <p:nvPr/>
        </p:nvSpPr>
        <p:spPr>
          <a:xfrm rot="689112">
            <a:off x="866217" y="1512536"/>
            <a:ext cx="1998907" cy="1075007"/>
          </a:xfrm>
          <a:prstGeom prst="snip1Rect">
            <a:avLst/>
          </a:prstGeom>
          <a:solidFill>
            <a:srgbClr val="FFFF00"/>
          </a:solidFill>
          <a:ln>
            <a:no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Worry about infection prevention controls</a:t>
            </a:r>
          </a:p>
        </p:txBody>
      </p:sp>
      <p:sp>
        <p:nvSpPr>
          <p:cNvPr id="15" name="Snip Single Corner Rectangle 14"/>
          <p:cNvSpPr/>
          <p:nvPr/>
        </p:nvSpPr>
        <p:spPr>
          <a:xfrm rot="2676848">
            <a:off x="6930758" y="1241220"/>
            <a:ext cx="1998907" cy="1075007"/>
          </a:xfrm>
          <a:prstGeom prst="snip1Rect">
            <a:avLst/>
          </a:prstGeom>
          <a:solidFill>
            <a:srgbClr val="FFFF00"/>
          </a:solidFill>
          <a:ln>
            <a:no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A number of YP have expressed their confusion of going to A&amp;E after receiving advice from 111</a:t>
            </a:r>
          </a:p>
        </p:txBody>
      </p:sp>
      <p:sp>
        <p:nvSpPr>
          <p:cNvPr id="16" name="TextBox 15"/>
          <p:cNvSpPr txBox="1"/>
          <p:nvPr/>
        </p:nvSpPr>
        <p:spPr>
          <a:xfrm>
            <a:off x="0" y="6568149"/>
            <a:ext cx="5983706"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1" u="none" strike="noStrike" kern="1200" cap="none" spc="0" normalizeH="0" baseline="0" noProof="0" dirty="0">
                <a:ln>
                  <a:noFill/>
                </a:ln>
                <a:solidFill>
                  <a:prstClr val="white"/>
                </a:solidFill>
                <a:effectLst/>
                <a:uLnTx/>
                <a:uFillTx/>
                <a:latin typeface="Calibri"/>
                <a:ea typeface="+mn-ea"/>
                <a:cs typeface="+mn-cs"/>
              </a:rPr>
              <a:t>Sources: 	YP engagement workshop May 2020, Parental Advisory Group April 2020, NCL clinicians</a:t>
            </a:r>
          </a:p>
        </p:txBody>
      </p:sp>
      <p:sp>
        <p:nvSpPr>
          <p:cNvPr id="18" name="Snip Single Corner Rectangle 17"/>
          <p:cNvSpPr/>
          <p:nvPr/>
        </p:nvSpPr>
        <p:spPr>
          <a:xfrm rot="21046662">
            <a:off x="692697" y="3233951"/>
            <a:ext cx="2161673" cy="1394407"/>
          </a:xfrm>
          <a:prstGeom prst="snip1Rect">
            <a:avLst/>
          </a:prstGeom>
          <a:solidFill>
            <a:srgbClr val="FFFF00"/>
          </a:solidFill>
          <a:ln>
            <a:no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When lockdown was put in place, I had a lot of phone calls from anxious parents worried about their child and how it will affect their asthma</a:t>
            </a:r>
          </a:p>
        </p:txBody>
      </p:sp>
      <p:sp>
        <p:nvSpPr>
          <p:cNvPr id="19" name="Snip Single Corner Rectangle 18"/>
          <p:cNvSpPr/>
          <p:nvPr/>
        </p:nvSpPr>
        <p:spPr>
          <a:xfrm rot="1349834">
            <a:off x="6388740" y="3135122"/>
            <a:ext cx="2337963" cy="1522872"/>
          </a:xfrm>
          <a:prstGeom prst="snip1Rect">
            <a:avLst/>
          </a:prstGeom>
          <a:solidFill>
            <a:srgbClr val="FFFF00"/>
          </a:solidFill>
          <a:ln>
            <a:no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would like better follow up. That initial care was good but follow up could be improved (more information, better processes etc.)</a:t>
            </a: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5510026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3724" y="167253"/>
            <a:ext cx="2043113" cy="1896993"/>
          </a:xfrm>
          <a:prstGeom prst="rect">
            <a:avLst/>
          </a:prstGeom>
        </p:spPr>
      </p:pic>
      <p:sp>
        <p:nvSpPr>
          <p:cNvPr id="7" name="TextBox 6"/>
          <p:cNvSpPr txBox="1"/>
          <p:nvPr/>
        </p:nvSpPr>
        <p:spPr>
          <a:xfrm>
            <a:off x="335280" y="1356360"/>
            <a:ext cx="5715000" cy="707886"/>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Tx/>
              <a:buChar char="-"/>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Char char="-"/>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Box 7"/>
          <p:cNvSpPr txBox="1"/>
          <p:nvPr/>
        </p:nvSpPr>
        <p:spPr>
          <a:xfrm>
            <a:off x="335280" y="1225689"/>
            <a:ext cx="5958840" cy="5632311"/>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2400" b="1" i="0" u="none" strike="noStrike" kern="1200" cap="none" spc="0" normalizeH="0" baseline="0" noProof="0" dirty="0">
                <a:ln>
                  <a:noFill/>
                </a:ln>
                <a:solidFill>
                  <a:prstClr val="black"/>
                </a:solidFill>
                <a:effectLst/>
                <a:uLnTx/>
                <a:uFillTx/>
                <a:latin typeface="Calibri"/>
                <a:ea typeface="+mn-ea"/>
                <a:cs typeface="+mn-cs"/>
              </a:rPr>
              <a:t>Adaptation of practice (community asthma nurses/ school nurses)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Calibri"/>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2400" b="1" i="0" u="none" strike="noStrike" kern="1200" cap="none" spc="0" normalizeH="0" baseline="0" noProof="0" dirty="0">
                <a:ln>
                  <a:noFill/>
                </a:ln>
                <a:solidFill>
                  <a:prstClr val="black"/>
                </a:solidFill>
                <a:effectLst/>
                <a:uLnTx/>
                <a:uFillTx/>
                <a:latin typeface="Calibri"/>
                <a:ea typeface="+mn-ea"/>
                <a:cs typeface="+mn-cs"/>
              </a:rPr>
              <a:t>Development of community hubs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Calibri"/>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2400" b="1" i="0" u="none" strike="noStrike" kern="1200" cap="none" spc="0" normalizeH="0" baseline="0" noProof="0" dirty="0">
                <a:ln>
                  <a:noFill/>
                </a:ln>
                <a:solidFill>
                  <a:prstClr val="black"/>
                </a:solidFill>
                <a:effectLst/>
                <a:uLnTx/>
                <a:uFillTx/>
                <a:latin typeface="Calibri"/>
                <a:ea typeface="+mn-ea"/>
                <a:cs typeface="+mn-cs"/>
              </a:rPr>
              <a:t>Use of technology for consultations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Calibri"/>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2400" b="1" i="0" u="none" strike="noStrike" kern="1200" cap="none" spc="0" normalizeH="0" baseline="0" noProof="0" dirty="0">
                <a:ln>
                  <a:noFill/>
                </a:ln>
                <a:solidFill>
                  <a:prstClr val="black"/>
                </a:solidFill>
                <a:effectLst/>
                <a:uLnTx/>
                <a:uFillTx/>
                <a:latin typeface="Calibri"/>
                <a:ea typeface="+mn-ea"/>
                <a:cs typeface="+mn-cs"/>
              </a:rPr>
              <a:t>Extended asthma reviews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Calibri"/>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2400" b="1" i="0" u="none" strike="noStrike" kern="1200" cap="none" spc="0" normalizeH="0" baseline="0" noProof="0" dirty="0">
                <a:ln>
                  <a:noFill/>
                </a:ln>
                <a:solidFill>
                  <a:prstClr val="black"/>
                </a:solidFill>
                <a:effectLst/>
                <a:uLnTx/>
                <a:uFillTx/>
                <a:latin typeface="Calibri"/>
                <a:ea typeface="+mn-ea"/>
                <a:cs typeface="+mn-cs"/>
              </a:rPr>
              <a:t>Continued work with schools and roll out of AFS across NCL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Calibri"/>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2400" b="1" i="0" u="none" strike="noStrike" kern="1200" cap="none" spc="0" normalizeH="0" baseline="0" noProof="0" dirty="0">
                <a:ln>
                  <a:noFill/>
                </a:ln>
                <a:solidFill>
                  <a:prstClr val="black"/>
                </a:solidFill>
                <a:effectLst/>
                <a:uLnTx/>
                <a:uFillTx/>
                <a:latin typeface="Calibri"/>
                <a:ea typeface="+mn-ea"/>
                <a:cs typeface="+mn-cs"/>
              </a:rPr>
              <a:t>Air quality work: Anti-Idling project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Calibri"/>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2400" b="1" i="0" u="none" strike="noStrike" kern="1200" cap="none" spc="0" normalizeH="0" baseline="0" noProof="0" dirty="0">
                <a:ln>
                  <a:noFill/>
                </a:ln>
                <a:solidFill>
                  <a:prstClr val="black"/>
                </a:solidFill>
                <a:effectLst/>
                <a:uLnTx/>
                <a:uFillTx/>
                <a:latin typeface="Calibri"/>
                <a:ea typeface="+mn-ea"/>
                <a:cs typeface="+mn-cs"/>
              </a:rPr>
              <a:t>Local NCL plan delivery</a:t>
            </a:r>
          </a:p>
        </p:txBody>
      </p:sp>
    </p:spTree>
    <p:extLst>
      <p:ext uri="{BB962C8B-B14F-4D97-AF65-F5344CB8AC3E}">
        <p14:creationId xmlns:p14="http://schemas.microsoft.com/office/powerpoint/2010/main" val="37918746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BE25D-0636-BF49-8F69-9955BA331F91}" type="slidenum">
              <a:rPr kumimoji="0" lang="en-US" sz="1247"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en-US" sz="1247" b="0" i="0" u="none" strike="noStrike" kern="1200" cap="none" spc="0" normalizeH="0" baseline="0" noProof="0" dirty="0">
              <a:ln>
                <a:noFill/>
              </a:ln>
              <a:solidFill>
                <a:srgbClr val="FFFFFF"/>
              </a:solidFill>
              <a:effectLst/>
              <a:uLnTx/>
              <a:uFillTx/>
              <a:latin typeface="Calibri"/>
              <a:ea typeface="+mn-ea"/>
              <a:cs typeface="+mn-cs"/>
            </a:endParaRPr>
          </a:p>
        </p:txBody>
      </p:sp>
      <p:sp>
        <p:nvSpPr>
          <p:cNvPr id="6" name="TextBox 5"/>
          <p:cNvSpPr txBox="1"/>
          <p:nvPr/>
        </p:nvSpPr>
        <p:spPr>
          <a:xfrm>
            <a:off x="375385" y="1357162"/>
            <a:ext cx="55249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Content Placeholder 2"/>
          <p:cNvSpPr>
            <a:spLocks noGrp="1"/>
          </p:cNvSpPr>
          <p:nvPr>
            <p:ph sz="quarter" idx="10"/>
          </p:nvPr>
        </p:nvSpPr>
        <p:spPr>
          <a:xfrm>
            <a:off x="0" y="303514"/>
            <a:ext cx="5177481" cy="1053648"/>
          </a:xfrm>
          <a:solidFill>
            <a:srgbClr val="C0508E"/>
          </a:solidFill>
        </p:spPr>
        <p:txBody>
          <a:bodyPr/>
          <a:lstStyle/>
          <a:p>
            <a:r>
              <a:rPr lang="en-GB" dirty="0">
                <a:solidFill>
                  <a:schemeClr val="bg1"/>
                </a:solidFill>
              </a:rPr>
              <a:t>Learning from Covid: key themes from NCL </a:t>
            </a:r>
          </a:p>
        </p:txBody>
      </p:sp>
      <p:sp>
        <p:nvSpPr>
          <p:cNvPr id="2" name="TextBox 1"/>
          <p:cNvSpPr txBox="1"/>
          <p:nvPr/>
        </p:nvSpPr>
        <p:spPr>
          <a:xfrm>
            <a:off x="375385" y="1726494"/>
            <a:ext cx="6828604" cy="452431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Calibri"/>
                <a:ea typeface="+mn-ea"/>
                <a:cs typeface="+mn-cs"/>
              </a:rPr>
              <a:t>The power of partnerships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Calibri"/>
                <a:ea typeface="+mn-ea"/>
                <a:cs typeface="+mn-cs"/>
              </a:rPr>
              <a:t>Embrace technology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Calibri"/>
                <a:ea typeface="+mn-ea"/>
                <a:cs typeface="+mn-cs"/>
              </a:rPr>
              <a:t>The need to adapt…and learn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32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Calibri"/>
                <a:ea typeface="+mn-ea"/>
                <a:cs typeface="+mn-cs"/>
              </a:rPr>
              <a:t>Conversations with YP &amp; families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32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3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112460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46E1E-E976-9D47-B765-E9357E2CD5AF}"/>
              </a:ext>
            </a:extLst>
          </p:cNvPr>
          <p:cNvSpPr>
            <a:spLocks noGrp="1"/>
          </p:cNvSpPr>
          <p:nvPr>
            <p:ph type="title"/>
          </p:nvPr>
        </p:nvSpPr>
        <p:spPr>
          <a:xfrm>
            <a:off x="251520" y="1772816"/>
            <a:ext cx="8241688" cy="1647510"/>
          </a:xfrm>
        </p:spPr>
        <p:txBody>
          <a:bodyPr>
            <a:normAutofit/>
          </a:bodyPr>
          <a:lstStyle/>
          <a:p>
            <a:r>
              <a:rPr lang="en-US" dirty="0"/>
              <a:t>Questions? </a:t>
            </a:r>
          </a:p>
        </p:txBody>
      </p:sp>
      <p:sp>
        <p:nvSpPr>
          <p:cNvPr id="4" name="Slide Number Placeholder 3">
            <a:extLst>
              <a:ext uri="{FF2B5EF4-FFF2-40B4-BE49-F238E27FC236}">
                <a16:creationId xmlns:a16="http://schemas.microsoft.com/office/drawing/2014/main" id="{16FBBE9B-CC8B-4A49-943F-2FE2CB350D81}"/>
              </a:ext>
            </a:extLst>
          </p:cNvPr>
          <p:cNvSpPr>
            <a:spLocks noGrp="1"/>
          </p:cNvSpPr>
          <p:nvPr>
            <p:ph type="sldNum" sz="quarter" idx="11"/>
          </p:nvPr>
        </p:nvSpPr>
        <p:spPr>
          <a:xfrm>
            <a:off x="6758880" y="6381330"/>
            <a:ext cx="2133600"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FC524A1-7B6A-464D-B8BC-8FE2E057339E}" type="slidenum">
              <a:rPr kumimoji="0" lang="en-GB" sz="1200" b="0" i="0" u="none" strike="noStrike" kern="1200" cap="none" spc="0" normalizeH="0" baseline="0" noProof="0" smtClean="0">
                <a:ln>
                  <a:noFill/>
                </a:ln>
                <a:solidFill>
                  <a:srgbClr val="3F3F3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103</a:t>
            </a:fld>
            <a:endParaRPr kumimoji="0" lang="en-GB" sz="1200" b="0" i="0" u="none" strike="noStrike" kern="1200" cap="none" spc="0" normalizeH="0" baseline="0" noProof="0">
              <a:ln>
                <a:noFill/>
              </a:ln>
              <a:solidFill>
                <a:srgbClr val="3F3F3F">
                  <a:lumMod val="50000"/>
                </a:srgbClr>
              </a:solidFill>
              <a:effectLst/>
              <a:uLnTx/>
              <a:uFillTx/>
              <a:latin typeface="Arial"/>
              <a:ea typeface="+mn-ea"/>
              <a:cs typeface="+mn-cs"/>
            </a:endParaRPr>
          </a:p>
        </p:txBody>
      </p:sp>
    </p:spTree>
    <p:extLst>
      <p:ext uri="{BB962C8B-B14F-4D97-AF65-F5344CB8AC3E}">
        <p14:creationId xmlns:p14="http://schemas.microsoft.com/office/powerpoint/2010/main" val="4861254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North West London</a:t>
            </a:r>
            <a:br>
              <a:rPr lang="en-GB" dirty="0"/>
            </a:br>
            <a:endParaRPr lang="en-GB" sz="2800" b="1" dirty="0">
              <a:latin typeface="+mn-lt"/>
            </a:endParaRPr>
          </a:p>
        </p:txBody>
      </p:sp>
      <p:sp>
        <p:nvSpPr>
          <p:cNvPr id="3" name="Text Placeholder 2"/>
          <p:cNvSpPr>
            <a:spLocks noGrp="1"/>
          </p:cNvSpPr>
          <p:nvPr>
            <p:ph type="body" sz="quarter" idx="10"/>
          </p:nvPr>
        </p:nvSpPr>
        <p:spPr>
          <a:xfrm>
            <a:off x="264046" y="3500241"/>
            <a:ext cx="8340402" cy="936873"/>
          </a:xfrm>
        </p:spPr>
        <p:txBody>
          <a:bodyPr>
            <a:normAutofit fontScale="85000" lnSpcReduction="10000"/>
          </a:bodyPr>
          <a:lstStyle/>
          <a:p>
            <a:r>
              <a:rPr lang="en-GB" b="1" dirty="0"/>
              <a:t>Stephen Goldring, Consultant paediatrician, Hillingdon Hospitals</a:t>
            </a:r>
            <a:br>
              <a:rPr lang="en-GB" b="1" dirty="0"/>
            </a:br>
            <a:r>
              <a:rPr lang="en-GB" b="1" dirty="0"/>
              <a:t>Claire Galvin, Head of Maternity, Children and Young People, NWL CCGs</a:t>
            </a:r>
            <a:endParaRPr lang="en-GB" dirty="0"/>
          </a:p>
        </p:txBody>
      </p:sp>
    </p:spTree>
    <p:extLst>
      <p:ext uri="{BB962C8B-B14F-4D97-AF65-F5344CB8AC3E}">
        <p14:creationId xmlns:p14="http://schemas.microsoft.com/office/powerpoint/2010/main" val="414857099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Network development – the year to date</a:t>
            </a:r>
          </a:p>
        </p:txBody>
      </p:sp>
      <p:sp>
        <p:nvSpPr>
          <p:cNvPr id="3" name="Text Placeholder 2"/>
          <p:cNvSpPr>
            <a:spLocks noGrp="1"/>
          </p:cNvSpPr>
          <p:nvPr>
            <p:ph type="body" sz="quarter" idx="12"/>
          </p:nvPr>
        </p:nvSpPr>
        <p:spPr/>
        <p:txBody>
          <a:bodyPr/>
          <a:lstStyle/>
          <a:p>
            <a:endParaRPr lang="en-GB" dirty="0"/>
          </a:p>
        </p:txBody>
      </p:sp>
      <p:sp>
        <p:nvSpPr>
          <p:cNvPr id="4" name="Slide Number Placeholder 3"/>
          <p:cNvSpPr>
            <a:spLocks noGrp="1"/>
          </p:cNvSpPr>
          <p:nvPr>
            <p:ph type="sldNum" sz="quarter" idx="14"/>
          </p:nvPr>
        </p:nvSpPr>
        <p:spPr/>
        <p:txBody>
          <a:bodyPr/>
          <a:lstStyle/>
          <a:p>
            <a:fld id="{8FC524A1-7B6A-464D-B8BC-8FE2E057339E}" type="slidenum">
              <a:rPr lang="en-GB" smtClean="0"/>
              <a:pPr/>
              <a:t>105</a:t>
            </a:fld>
            <a:endParaRPr lang="en-GB" dirty="0"/>
          </a:p>
        </p:txBody>
      </p:sp>
      <p:sp>
        <p:nvSpPr>
          <p:cNvPr id="5" name="Content Placeholder 4"/>
          <p:cNvSpPr>
            <a:spLocks noGrp="1"/>
          </p:cNvSpPr>
          <p:nvPr>
            <p:ph sz="quarter" idx="15"/>
          </p:nvPr>
        </p:nvSpPr>
        <p:spPr/>
        <p:txBody>
          <a:bodyPr>
            <a:normAutofit/>
          </a:bodyPr>
          <a:lstStyle/>
          <a:p>
            <a:r>
              <a:rPr lang="en-GB" dirty="0"/>
              <a:t>Just when we were getting started – 1</a:t>
            </a:r>
            <a:r>
              <a:rPr lang="en-GB" baseline="30000" dirty="0"/>
              <a:t>st</a:t>
            </a:r>
            <a:r>
              <a:rPr lang="en-GB" dirty="0"/>
              <a:t> meeting in Jan, 2</a:t>
            </a:r>
            <a:r>
              <a:rPr lang="en-GB" baseline="30000" dirty="0"/>
              <a:t>nd</a:t>
            </a:r>
            <a:r>
              <a:rPr lang="en-GB" dirty="0"/>
              <a:t> in July</a:t>
            </a:r>
          </a:p>
          <a:p>
            <a:endParaRPr lang="en-GB" dirty="0"/>
          </a:p>
          <a:p>
            <a:r>
              <a:rPr lang="en-GB" dirty="0"/>
              <a:t>And now we meet often!</a:t>
            </a:r>
          </a:p>
          <a:p>
            <a:r>
              <a:rPr lang="en-GB" dirty="0"/>
              <a:t> - Outer and inner NWL weekly team meetings</a:t>
            </a:r>
          </a:p>
          <a:p>
            <a:r>
              <a:rPr lang="en-GB" dirty="0"/>
              <a:t> - Monthly network meetings</a:t>
            </a:r>
          </a:p>
          <a:p>
            <a:endParaRPr lang="en-GB" dirty="0"/>
          </a:p>
          <a:p>
            <a:endParaRPr lang="en-GB" dirty="0"/>
          </a:p>
        </p:txBody>
      </p:sp>
    </p:spTree>
    <p:extLst>
      <p:ext uri="{BB962C8B-B14F-4D97-AF65-F5344CB8AC3E}">
        <p14:creationId xmlns:p14="http://schemas.microsoft.com/office/powerpoint/2010/main" val="149659839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93724" y="456230"/>
            <a:ext cx="7182732" cy="707886"/>
          </a:xfrm>
          <a:prstGeom prst="rect">
            <a:avLst/>
          </a:prstGeom>
          <a:noFill/>
          <a:ln>
            <a:solidFill>
              <a:schemeClr val="tx1"/>
            </a:solidFill>
          </a:ln>
        </p:spPr>
        <p:txBody>
          <a:bodyPr wrap="square" rtlCol="0">
            <a:spAutoFit/>
          </a:bodyPr>
          <a:lstStyle/>
          <a:p>
            <a:r>
              <a:rPr lang="en-GB" sz="1000" dirty="0">
                <a:latin typeface="+mj-lt"/>
              </a:rPr>
              <a:t>Asthma is a common long term condition that is under-diagnosed and often poorly managed.  This results in unnecessary poor quality of life, time off school, acute asthma attacks, attendances in urgent care and hospital admissions.  A small but significant number of children are admitted to intensive care, and children still die of asthma.</a:t>
            </a:r>
          </a:p>
        </p:txBody>
      </p:sp>
      <p:sp>
        <p:nvSpPr>
          <p:cNvPr id="6" name="TextBox 5"/>
          <p:cNvSpPr txBox="1"/>
          <p:nvPr/>
        </p:nvSpPr>
        <p:spPr>
          <a:xfrm>
            <a:off x="1493723" y="1442276"/>
            <a:ext cx="7182733" cy="400110"/>
          </a:xfrm>
          <a:prstGeom prst="rect">
            <a:avLst/>
          </a:prstGeom>
          <a:noFill/>
          <a:ln>
            <a:solidFill>
              <a:schemeClr val="tx1"/>
            </a:solidFill>
          </a:ln>
        </p:spPr>
        <p:txBody>
          <a:bodyPr wrap="square" rtlCol="0">
            <a:spAutoFit/>
          </a:bodyPr>
          <a:lstStyle/>
          <a:p>
            <a:r>
              <a:rPr lang="en-GB" sz="1000" dirty="0">
                <a:latin typeface="+mj-lt"/>
              </a:rPr>
              <a:t>To improve the health and well-being of CYP with asthma across NW London</a:t>
            </a:r>
          </a:p>
          <a:p>
            <a:r>
              <a:rPr lang="en-GB" sz="1000" dirty="0">
                <a:latin typeface="+mj-lt"/>
              </a:rPr>
              <a:t>To reduce the use of emergency services for CYP with asthma</a:t>
            </a:r>
          </a:p>
        </p:txBody>
      </p:sp>
      <p:sp>
        <p:nvSpPr>
          <p:cNvPr id="8" name="TextBox 7"/>
          <p:cNvSpPr txBox="1"/>
          <p:nvPr/>
        </p:nvSpPr>
        <p:spPr>
          <a:xfrm>
            <a:off x="1493723" y="2044005"/>
            <a:ext cx="7182733" cy="1169551"/>
          </a:xfrm>
          <a:prstGeom prst="rect">
            <a:avLst/>
          </a:prstGeom>
          <a:noFill/>
          <a:ln>
            <a:solidFill>
              <a:schemeClr val="tx1"/>
            </a:solidFill>
          </a:ln>
        </p:spPr>
        <p:txBody>
          <a:bodyPr wrap="square" rtlCol="0">
            <a:spAutoFit/>
          </a:bodyPr>
          <a:lstStyle/>
          <a:p>
            <a:pPr marL="171450" indent="-171450">
              <a:buFont typeface="Arial" panose="020B0604020202020204" pitchFamily="34" charset="0"/>
              <a:buChar char="•"/>
            </a:pPr>
            <a:r>
              <a:rPr lang="en-GB" sz="1000" dirty="0">
                <a:latin typeface="+mj-lt"/>
              </a:rPr>
              <a:t>Increased prevalence of asthma in primary care (indicating </a:t>
            </a:r>
            <a:r>
              <a:rPr lang="en-GB" sz="1000" u="sng" dirty="0">
                <a:latin typeface="+mj-lt"/>
              </a:rPr>
              <a:t>better diagnosis</a:t>
            </a:r>
            <a:r>
              <a:rPr lang="en-GB" sz="1000" dirty="0">
                <a:latin typeface="+mj-lt"/>
              </a:rPr>
              <a:t>)</a:t>
            </a:r>
          </a:p>
          <a:p>
            <a:pPr marL="171450" indent="-171450">
              <a:buFont typeface="Arial" panose="020B0604020202020204" pitchFamily="34" charset="0"/>
              <a:buChar char="•"/>
            </a:pPr>
            <a:r>
              <a:rPr lang="en-GB" sz="1000" dirty="0">
                <a:latin typeface="+mj-lt"/>
              </a:rPr>
              <a:t>All CYP with asthma have an annual review by an appropriately trained professional including </a:t>
            </a:r>
            <a:r>
              <a:rPr lang="en-GB" sz="1000" u="sng" dirty="0">
                <a:latin typeface="+mj-lt"/>
              </a:rPr>
              <a:t>asthma action plan</a:t>
            </a:r>
            <a:r>
              <a:rPr lang="en-GB" sz="1000" dirty="0">
                <a:latin typeface="+mj-lt"/>
              </a:rPr>
              <a:t>, </a:t>
            </a:r>
            <a:r>
              <a:rPr lang="en-GB" sz="1000" u="sng" dirty="0">
                <a:latin typeface="+mj-lt"/>
              </a:rPr>
              <a:t>inhaler technique check</a:t>
            </a:r>
            <a:r>
              <a:rPr lang="en-GB" sz="1000" dirty="0">
                <a:latin typeface="+mj-lt"/>
              </a:rPr>
              <a:t> and </a:t>
            </a:r>
            <a:r>
              <a:rPr lang="en-GB" sz="1000" u="sng" dirty="0">
                <a:latin typeface="+mj-lt"/>
              </a:rPr>
              <a:t>education for self-management of asthma</a:t>
            </a:r>
          </a:p>
          <a:p>
            <a:pPr marL="171450" indent="-171450">
              <a:buFont typeface="Arial" panose="020B0604020202020204" pitchFamily="34" charset="0"/>
              <a:buChar char="•"/>
            </a:pPr>
            <a:r>
              <a:rPr lang="en-GB" sz="1000" dirty="0">
                <a:latin typeface="+mj-lt"/>
              </a:rPr>
              <a:t>All CYP with acute asthma have a </a:t>
            </a:r>
            <a:r>
              <a:rPr lang="en-GB" sz="1000" u="sng" dirty="0">
                <a:latin typeface="+mj-lt"/>
              </a:rPr>
              <a:t>post attack review</a:t>
            </a:r>
            <a:r>
              <a:rPr lang="en-GB" sz="1000" dirty="0">
                <a:latin typeface="+mj-lt"/>
              </a:rPr>
              <a:t> by an appropriately trained professional</a:t>
            </a:r>
          </a:p>
          <a:p>
            <a:pPr marL="171450" indent="-171450">
              <a:buFont typeface="Arial" panose="020B0604020202020204" pitchFamily="34" charset="0"/>
              <a:buChar char="•"/>
            </a:pPr>
            <a:r>
              <a:rPr lang="en-GB" sz="1000" u="sng" dirty="0">
                <a:latin typeface="+mj-lt"/>
              </a:rPr>
              <a:t>Reduced asthma attacks</a:t>
            </a:r>
            <a:r>
              <a:rPr lang="en-GB" sz="1000" dirty="0">
                <a:latin typeface="+mj-lt"/>
              </a:rPr>
              <a:t> with emergency attendances down by 10%, hospital admissions down by 10%, Reduced PICU admissions, No deaths</a:t>
            </a:r>
          </a:p>
          <a:p>
            <a:pPr marL="171450" indent="-171450">
              <a:buFont typeface="Arial" panose="020B0604020202020204" pitchFamily="34" charset="0"/>
              <a:buChar char="•"/>
            </a:pPr>
            <a:r>
              <a:rPr lang="en-GB" sz="1000" u="sng" dirty="0">
                <a:latin typeface="+mj-lt"/>
              </a:rPr>
              <a:t>Asthma friendly schools</a:t>
            </a:r>
            <a:r>
              <a:rPr lang="en-GB" sz="1000" dirty="0">
                <a:latin typeface="+mj-lt"/>
              </a:rPr>
              <a:t> across all 8 boroughs</a:t>
            </a:r>
          </a:p>
        </p:txBody>
      </p:sp>
      <p:sp>
        <p:nvSpPr>
          <p:cNvPr id="15" name="TextBox 14"/>
          <p:cNvSpPr txBox="1"/>
          <p:nvPr/>
        </p:nvSpPr>
        <p:spPr>
          <a:xfrm>
            <a:off x="454449" y="6433591"/>
            <a:ext cx="8222008" cy="25391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050" dirty="0">
                <a:latin typeface="+mj-lt"/>
              </a:rPr>
              <a:t>Underpinned by CYP engagement / Baseline gap analysis and peer review/ Monitoring outcomes through WSIC</a:t>
            </a:r>
          </a:p>
        </p:txBody>
      </p:sp>
      <p:sp>
        <p:nvSpPr>
          <p:cNvPr id="16" name="TextBox 15"/>
          <p:cNvSpPr txBox="1"/>
          <p:nvPr/>
        </p:nvSpPr>
        <p:spPr>
          <a:xfrm>
            <a:off x="87023" y="3877774"/>
            <a:ext cx="1154482" cy="253916"/>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GB" sz="1000" dirty="0" err="1">
                <a:latin typeface="+mj-lt"/>
                <a:cs typeface="Arial" pitchFamily="34" charset="0"/>
              </a:rPr>
              <a:t>Workstreams</a:t>
            </a:r>
            <a:endParaRPr lang="en-GB" sz="1000" dirty="0">
              <a:latin typeface="+mj-lt"/>
              <a:cs typeface="Arial" pitchFamily="34" charset="0"/>
            </a:endParaRPr>
          </a:p>
        </p:txBody>
      </p:sp>
      <p:sp>
        <p:nvSpPr>
          <p:cNvPr id="17" name="Rectangle 16"/>
          <p:cNvSpPr/>
          <p:nvPr/>
        </p:nvSpPr>
        <p:spPr>
          <a:xfrm>
            <a:off x="2051720" y="3520864"/>
            <a:ext cx="2808312" cy="2492990"/>
          </a:xfrm>
          <a:prstGeom prst="rect">
            <a:avLst/>
          </a:prstGeom>
          <a:ln>
            <a:solidFill>
              <a:schemeClr val="tx1"/>
            </a:solidFill>
          </a:ln>
        </p:spPr>
        <p:txBody>
          <a:bodyPr wrap="square">
            <a:spAutoFit/>
          </a:bodyPr>
          <a:lstStyle/>
          <a:p>
            <a:pPr lvl="0"/>
            <a:r>
              <a:rPr lang="en-GB" sz="1000" dirty="0">
                <a:latin typeface="+mj-lt"/>
              </a:rPr>
              <a:t>Patient pathway</a:t>
            </a:r>
          </a:p>
          <a:p>
            <a:pPr marL="285750" lvl="0" indent="-285750">
              <a:buFont typeface="Arial" panose="020B0604020202020204" pitchFamily="34" charset="0"/>
              <a:buChar char="•"/>
            </a:pPr>
            <a:r>
              <a:rPr lang="en-GB" sz="1000" dirty="0">
                <a:latin typeface="+mj-lt"/>
              </a:rPr>
              <a:t>Diagnosis and detection </a:t>
            </a:r>
          </a:p>
          <a:p>
            <a:pPr marL="285750" indent="-285750" defTabSz="1555750">
              <a:lnSpc>
                <a:spcPct val="90000"/>
              </a:lnSpc>
              <a:spcBef>
                <a:spcPct val="0"/>
              </a:spcBef>
              <a:buFont typeface="Arial" panose="020B0604020202020204" pitchFamily="34" charset="0"/>
              <a:buChar char="•"/>
            </a:pPr>
            <a:r>
              <a:rPr lang="en-GB" sz="1000" dirty="0">
                <a:latin typeface="+mj-lt"/>
              </a:rPr>
              <a:t>Post-</a:t>
            </a:r>
            <a:r>
              <a:rPr lang="en-GB" sz="1000" dirty="0" err="1">
                <a:latin typeface="+mj-lt"/>
              </a:rPr>
              <a:t>covid</a:t>
            </a:r>
            <a:r>
              <a:rPr lang="en-GB" sz="1000" dirty="0">
                <a:latin typeface="+mj-lt"/>
              </a:rPr>
              <a:t> triage</a:t>
            </a:r>
          </a:p>
          <a:p>
            <a:pPr marL="285750" lvl="0" indent="-285750" defTabSz="1555750">
              <a:lnSpc>
                <a:spcPct val="90000"/>
              </a:lnSpc>
              <a:spcBef>
                <a:spcPct val="0"/>
              </a:spcBef>
              <a:buFont typeface="Arial" panose="020B0604020202020204" pitchFamily="34" charset="0"/>
              <a:buChar char="•"/>
            </a:pPr>
            <a:r>
              <a:rPr lang="en-GB" sz="1000" dirty="0">
                <a:latin typeface="+mj-lt"/>
              </a:rPr>
              <a:t>Long term follow up</a:t>
            </a:r>
          </a:p>
          <a:p>
            <a:pPr marL="285750" lvl="0" indent="-285750" defTabSz="1555750">
              <a:lnSpc>
                <a:spcPct val="90000"/>
              </a:lnSpc>
              <a:spcBef>
                <a:spcPct val="0"/>
              </a:spcBef>
              <a:buFont typeface="Arial" panose="020B0604020202020204" pitchFamily="34" charset="0"/>
              <a:buChar char="•"/>
            </a:pPr>
            <a:r>
              <a:rPr lang="en-GB" sz="1000" dirty="0">
                <a:latin typeface="+mj-lt"/>
              </a:rPr>
              <a:t>Medication management</a:t>
            </a:r>
          </a:p>
          <a:p>
            <a:pPr marL="285750" lvl="0" indent="-285750">
              <a:buFont typeface="Arial" panose="020B0604020202020204" pitchFamily="34" charset="0"/>
              <a:buChar char="•"/>
            </a:pPr>
            <a:r>
              <a:rPr lang="en-GB" sz="1000" dirty="0">
                <a:latin typeface="+mj-lt"/>
              </a:rPr>
              <a:t>Acute asthma</a:t>
            </a:r>
          </a:p>
          <a:p>
            <a:pPr marL="285750" lvl="0" indent="-285750">
              <a:buFont typeface="Arial" panose="020B0604020202020204" pitchFamily="34" charset="0"/>
              <a:buChar char="•"/>
            </a:pPr>
            <a:r>
              <a:rPr lang="en-GB" sz="1000" dirty="0">
                <a:latin typeface="+mj-lt"/>
              </a:rPr>
              <a:t>Post attack review</a:t>
            </a:r>
          </a:p>
          <a:p>
            <a:pPr marL="285750" lvl="0" indent="-285750">
              <a:buFont typeface="Arial" panose="020B0604020202020204" pitchFamily="34" charset="0"/>
              <a:buChar char="•"/>
            </a:pPr>
            <a:r>
              <a:rPr lang="en-GB" sz="1000" dirty="0">
                <a:latin typeface="+mj-lt"/>
              </a:rPr>
              <a:t>Referral to 2/3 care</a:t>
            </a:r>
          </a:p>
          <a:p>
            <a:pPr marL="285750" lvl="0" indent="-285750" defTabSz="1555750">
              <a:lnSpc>
                <a:spcPct val="90000"/>
              </a:lnSpc>
              <a:spcBef>
                <a:spcPct val="0"/>
              </a:spcBef>
              <a:buFont typeface="Arial" panose="020B0604020202020204" pitchFamily="34" charset="0"/>
              <a:buChar char="•"/>
            </a:pPr>
            <a:r>
              <a:rPr lang="en-GB" sz="1000" dirty="0">
                <a:latin typeface="+mj-lt"/>
              </a:rPr>
              <a:t>Transition to adults</a:t>
            </a:r>
          </a:p>
          <a:p>
            <a:pPr lvl="0"/>
            <a:endParaRPr lang="en-GB" sz="1000" dirty="0">
              <a:latin typeface="+mj-lt"/>
            </a:endParaRPr>
          </a:p>
          <a:p>
            <a:pPr lvl="0"/>
            <a:r>
              <a:rPr lang="en-GB" sz="1000" dirty="0">
                <a:latin typeface="+mj-lt"/>
              </a:rPr>
              <a:t>Digital</a:t>
            </a:r>
          </a:p>
          <a:p>
            <a:pPr marL="285750" lvl="0" indent="-285750">
              <a:buFont typeface="Arial" panose="020B0604020202020204" pitchFamily="34" charset="0"/>
              <a:buChar char="•"/>
            </a:pPr>
            <a:r>
              <a:rPr lang="en-GB" sz="1000" dirty="0">
                <a:latin typeface="+mj-lt"/>
              </a:rPr>
              <a:t>Single digital PAAP</a:t>
            </a:r>
          </a:p>
          <a:p>
            <a:pPr marL="285750" lvl="0" indent="-285750">
              <a:buFont typeface="Arial" panose="020B0604020202020204" pitchFamily="34" charset="0"/>
              <a:buChar char="•"/>
            </a:pPr>
            <a:r>
              <a:rPr lang="en-GB" sz="1000" dirty="0">
                <a:latin typeface="+mj-lt"/>
              </a:rPr>
              <a:t>NHS app for asthma</a:t>
            </a:r>
          </a:p>
          <a:p>
            <a:pPr marL="285750" lvl="0" indent="-285750">
              <a:buFont typeface="Arial" panose="020B0604020202020204" pitchFamily="34" charset="0"/>
              <a:buChar char="•"/>
            </a:pPr>
            <a:r>
              <a:rPr lang="en-GB" sz="1000" dirty="0">
                <a:latin typeface="+mj-lt"/>
              </a:rPr>
              <a:t>WSIC</a:t>
            </a:r>
          </a:p>
          <a:p>
            <a:pPr marL="285750" lvl="0" indent="-285750">
              <a:buFont typeface="Arial" panose="020B0604020202020204" pitchFamily="34" charset="0"/>
              <a:buChar char="•"/>
            </a:pPr>
            <a:r>
              <a:rPr lang="en-GB" sz="1000" dirty="0">
                <a:latin typeface="+mj-lt"/>
              </a:rPr>
              <a:t>Connected care between services</a:t>
            </a:r>
          </a:p>
        </p:txBody>
      </p:sp>
      <p:sp>
        <p:nvSpPr>
          <p:cNvPr id="19" name="Rectangle 18"/>
          <p:cNvSpPr/>
          <p:nvPr/>
        </p:nvSpPr>
        <p:spPr>
          <a:xfrm>
            <a:off x="4860032" y="3519475"/>
            <a:ext cx="2880320" cy="2631490"/>
          </a:xfrm>
          <a:prstGeom prst="rect">
            <a:avLst/>
          </a:prstGeom>
          <a:ln>
            <a:solidFill>
              <a:schemeClr val="tx1"/>
            </a:solidFill>
          </a:ln>
        </p:spPr>
        <p:txBody>
          <a:bodyPr wrap="square">
            <a:spAutoFit/>
          </a:bodyPr>
          <a:lstStyle/>
          <a:p>
            <a:pPr lvl="0"/>
            <a:r>
              <a:rPr lang="en-GB" sz="1000" dirty="0">
                <a:latin typeface="+mj-lt"/>
              </a:rPr>
              <a:t>Schools</a:t>
            </a:r>
          </a:p>
          <a:p>
            <a:pPr marL="285750" lvl="0" indent="-285750">
              <a:buFont typeface="Arial" panose="020B0604020202020204" pitchFamily="34" charset="0"/>
              <a:buChar char="•"/>
            </a:pPr>
            <a:r>
              <a:rPr lang="en-GB" sz="1000" dirty="0">
                <a:latin typeface="+mj-lt"/>
              </a:rPr>
              <a:t>Asthma friendly schools</a:t>
            </a:r>
          </a:p>
          <a:p>
            <a:pPr marL="285750" lvl="0" indent="-285750">
              <a:buFont typeface="Arial" panose="020B0604020202020204" pitchFamily="34" charset="0"/>
              <a:buChar char="•"/>
            </a:pPr>
            <a:r>
              <a:rPr lang="en-GB" sz="1000" dirty="0">
                <a:latin typeface="+mj-lt"/>
              </a:rPr>
              <a:t>Consider school based interventions</a:t>
            </a:r>
          </a:p>
          <a:p>
            <a:pPr marL="285750" lvl="0" indent="-285750">
              <a:buFont typeface="Arial" panose="020B0604020202020204" pitchFamily="34" charset="0"/>
              <a:buChar char="•"/>
            </a:pPr>
            <a:endParaRPr lang="en-GB" sz="1000" dirty="0">
              <a:latin typeface="+mj-lt"/>
            </a:endParaRPr>
          </a:p>
          <a:p>
            <a:pPr lvl="0">
              <a:lnSpc>
                <a:spcPct val="90000"/>
              </a:lnSpc>
              <a:spcBef>
                <a:spcPct val="0"/>
              </a:spcBef>
            </a:pPr>
            <a:r>
              <a:rPr lang="en-GB" sz="1000" dirty="0">
                <a:latin typeface="+mj-lt"/>
              </a:rPr>
              <a:t>Training</a:t>
            </a:r>
          </a:p>
          <a:p>
            <a:pPr marL="285750" lvl="0" indent="-285750">
              <a:lnSpc>
                <a:spcPct val="90000"/>
              </a:lnSpc>
              <a:spcBef>
                <a:spcPct val="0"/>
              </a:spcBef>
              <a:buFont typeface="Arial" panose="020B0604020202020204" pitchFamily="34" charset="0"/>
              <a:buChar char="•"/>
            </a:pPr>
            <a:r>
              <a:rPr lang="en-GB" sz="1000" dirty="0">
                <a:latin typeface="+mj-lt"/>
              </a:rPr>
              <a:t>Clearly defined competencies and learning objectives for all HCP</a:t>
            </a:r>
          </a:p>
          <a:p>
            <a:pPr marL="285750" lvl="0" indent="-285750">
              <a:lnSpc>
                <a:spcPct val="90000"/>
              </a:lnSpc>
              <a:spcBef>
                <a:spcPct val="0"/>
              </a:spcBef>
              <a:buFont typeface="Arial" panose="020B0604020202020204" pitchFamily="34" charset="0"/>
              <a:buChar char="•"/>
            </a:pPr>
            <a:r>
              <a:rPr lang="en-GB" sz="1000" dirty="0">
                <a:latin typeface="+mj-lt"/>
              </a:rPr>
              <a:t>Training resources</a:t>
            </a:r>
          </a:p>
          <a:p>
            <a:pPr marL="285750" lvl="0" indent="-285750">
              <a:lnSpc>
                <a:spcPct val="90000"/>
              </a:lnSpc>
              <a:spcBef>
                <a:spcPct val="0"/>
              </a:spcBef>
              <a:buFont typeface="Arial" panose="020B0604020202020204" pitchFamily="34" charset="0"/>
              <a:buChar char="•"/>
            </a:pPr>
            <a:endParaRPr lang="en-GB" sz="1000" dirty="0">
              <a:latin typeface="+mj-lt"/>
            </a:endParaRPr>
          </a:p>
          <a:p>
            <a:pPr lvl="0"/>
            <a:r>
              <a:rPr lang="en-GB" sz="1000" dirty="0">
                <a:latin typeface="+mj-lt"/>
              </a:rPr>
              <a:t>Network</a:t>
            </a:r>
          </a:p>
          <a:p>
            <a:pPr marL="285750" lvl="0" indent="-285750">
              <a:buFont typeface="Arial" panose="020B0604020202020204" pitchFamily="34" charset="0"/>
              <a:buChar char="•"/>
            </a:pPr>
            <a:r>
              <a:rPr lang="en-GB" sz="1000" dirty="0">
                <a:latin typeface="+mj-lt"/>
              </a:rPr>
              <a:t>Strengthen 1°/2°/3° relationships</a:t>
            </a:r>
          </a:p>
          <a:p>
            <a:pPr marL="285750" lvl="0" indent="-285750">
              <a:buFont typeface="Arial" panose="020B0604020202020204" pitchFamily="34" charset="0"/>
              <a:buChar char="•"/>
            </a:pPr>
            <a:r>
              <a:rPr lang="en-GB" sz="1000" dirty="0">
                <a:latin typeface="+mj-lt"/>
              </a:rPr>
              <a:t>Focussing asthma services in PCNs</a:t>
            </a:r>
          </a:p>
          <a:p>
            <a:pPr marL="285750" lvl="0" indent="-285750">
              <a:buFont typeface="Arial" panose="020B0604020202020204" pitchFamily="34" charset="0"/>
              <a:buChar char="•"/>
            </a:pPr>
            <a:r>
              <a:rPr lang="en-GB" sz="1000" dirty="0">
                <a:latin typeface="+mj-lt"/>
              </a:rPr>
              <a:t>Shared learning through MDT and case review</a:t>
            </a:r>
          </a:p>
          <a:p>
            <a:pPr marL="285750" lvl="0" indent="-285750">
              <a:buFont typeface="Arial" panose="020B0604020202020204" pitchFamily="34" charset="0"/>
              <a:buChar char="•"/>
            </a:pPr>
            <a:r>
              <a:rPr lang="en-GB" sz="1000" dirty="0">
                <a:latin typeface="+mj-lt"/>
              </a:rPr>
              <a:t>Trainee led QI</a:t>
            </a:r>
          </a:p>
        </p:txBody>
      </p:sp>
      <p:sp>
        <p:nvSpPr>
          <p:cNvPr id="22" name="TextBox 21"/>
          <p:cNvSpPr txBox="1"/>
          <p:nvPr/>
        </p:nvSpPr>
        <p:spPr>
          <a:xfrm>
            <a:off x="283390" y="655506"/>
            <a:ext cx="761747" cy="24622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GB" sz="1000" dirty="0">
                <a:latin typeface="+mj-lt"/>
                <a:cs typeface="Arial" pitchFamily="34" charset="0"/>
              </a:rPr>
              <a:t>Problem</a:t>
            </a:r>
          </a:p>
        </p:txBody>
      </p:sp>
      <p:sp>
        <p:nvSpPr>
          <p:cNvPr id="23" name="TextBox 22"/>
          <p:cNvSpPr txBox="1"/>
          <p:nvPr/>
        </p:nvSpPr>
        <p:spPr>
          <a:xfrm>
            <a:off x="375498" y="1412776"/>
            <a:ext cx="534121" cy="24622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GB" sz="1000" dirty="0">
                <a:latin typeface="+mj-lt"/>
                <a:cs typeface="Arial" pitchFamily="34" charset="0"/>
              </a:rPr>
              <a:t>Aims</a:t>
            </a:r>
          </a:p>
        </p:txBody>
      </p:sp>
      <p:sp>
        <p:nvSpPr>
          <p:cNvPr id="24" name="TextBox 23"/>
          <p:cNvSpPr txBox="1"/>
          <p:nvPr/>
        </p:nvSpPr>
        <p:spPr>
          <a:xfrm>
            <a:off x="33895" y="2175247"/>
            <a:ext cx="1423787" cy="4001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GB" sz="1000" dirty="0">
                <a:latin typeface="+mj-lt"/>
              </a:rPr>
              <a:t>Target outcomes </a:t>
            </a:r>
          </a:p>
          <a:p>
            <a:pPr algn="ctr"/>
            <a:r>
              <a:rPr lang="en-GB" sz="1000" dirty="0">
                <a:latin typeface="+mj-lt"/>
              </a:rPr>
              <a:t>by April 2023</a:t>
            </a:r>
            <a:endParaRPr lang="en-GB" sz="1000" dirty="0">
              <a:latin typeface="+mj-lt"/>
              <a:cs typeface="Arial" pitchFamily="34" charset="0"/>
            </a:endParaRPr>
          </a:p>
        </p:txBody>
      </p:sp>
      <p:sp>
        <p:nvSpPr>
          <p:cNvPr id="25" name="TextBox 24"/>
          <p:cNvSpPr txBox="1"/>
          <p:nvPr/>
        </p:nvSpPr>
        <p:spPr>
          <a:xfrm>
            <a:off x="2267744" y="75984"/>
            <a:ext cx="4824536" cy="25391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000" dirty="0">
                <a:latin typeface="+mj-lt"/>
                <a:cs typeface="Arial" pitchFamily="34" charset="0"/>
              </a:rPr>
              <a:t>North West London Paediatric Asthma Network Plan, Aug 2020</a:t>
            </a:r>
          </a:p>
        </p:txBody>
      </p:sp>
    </p:spTree>
    <p:extLst>
      <p:ext uri="{BB962C8B-B14F-4D97-AF65-F5344CB8AC3E}">
        <p14:creationId xmlns:p14="http://schemas.microsoft.com/office/powerpoint/2010/main" val="222396547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Network development  - priorities/ achievements</a:t>
            </a:r>
          </a:p>
        </p:txBody>
      </p:sp>
      <p:sp>
        <p:nvSpPr>
          <p:cNvPr id="3" name="Text Placeholder 2"/>
          <p:cNvSpPr>
            <a:spLocks noGrp="1"/>
          </p:cNvSpPr>
          <p:nvPr>
            <p:ph type="body" sz="quarter" idx="12"/>
          </p:nvPr>
        </p:nvSpPr>
        <p:spPr/>
        <p:txBody>
          <a:bodyPr/>
          <a:lstStyle/>
          <a:p>
            <a:endParaRPr lang="en-GB" dirty="0"/>
          </a:p>
        </p:txBody>
      </p:sp>
      <p:sp>
        <p:nvSpPr>
          <p:cNvPr id="4" name="Slide Number Placeholder 3"/>
          <p:cNvSpPr>
            <a:spLocks noGrp="1"/>
          </p:cNvSpPr>
          <p:nvPr>
            <p:ph type="sldNum" sz="quarter" idx="14"/>
          </p:nvPr>
        </p:nvSpPr>
        <p:spPr/>
        <p:txBody>
          <a:bodyPr/>
          <a:lstStyle/>
          <a:p>
            <a:fld id="{8FC524A1-7B6A-464D-B8BC-8FE2E057339E}" type="slidenum">
              <a:rPr lang="en-GB" smtClean="0"/>
              <a:pPr/>
              <a:t>107</a:t>
            </a:fld>
            <a:endParaRPr lang="en-GB" dirty="0"/>
          </a:p>
        </p:txBody>
      </p:sp>
      <p:sp>
        <p:nvSpPr>
          <p:cNvPr id="5" name="Content Placeholder 4"/>
          <p:cNvSpPr>
            <a:spLocks noGrp="1"/>
          </p:cNvSpPr>
          <p:nvPr>
            <p:ph sz="quarter" idx="15"/>
          </p:nvPr>
        </p:nvSpPr>
        <p:spPr/>
        <p:txBody>
          <a:bodyPr>
            <a:normAutofit/>
          </a:bodyPr>
          <a:lstStyle/>
          <a:p>
            <a:r>
              <a:rPr lang="en-GB" dirty="0"/>
              <a:t> - COVID preparedness/ SDEC/ reducing winter admissions</a:t>
            </a:r>
          </a:p>
          <a:p>
            <a:r>
              <a:rPr lang="en-GB" dirty="0"/>
              <a:t> - Developing risk assessment tools </a:t>
            </a:r>
          </a:p>
          <a:p>
            <a:r>
              <a:rPr lang="en-GB" dirty="0"/>
              <a:t>	for individual patients</a:t>
            </a:r>
          </a:p>
          <a:p>
            <a:r>
              <a:rPr lang="en-GB" dirty="0"/>
              <a:t>	to target interventions at practice/ PCN level</a:t>
            </a:r>
          </a:p>
          <a:p>
            <a:r>
              <a:rPr lang="en-GB" dirty="0"/>
              <a:t> - ‘Asthma script’  - Advice and guidance to support asthmatics in school </a:t>
            </a:r>
          </a:p>
          <a:p>
            <a:r>
              <a:rPr lang="en-GB" dirty="0"/>
              <a:t> - Asthma friendly schools initiative</a:t>
            </a:r>
          </a:p>
          <a:p>
            <a:r>
              <a:rPr lang="en-GB" dirty="0"/>
              <a:t> - Virtual group clinics</a:t>
            </a:r>
          </a:p>
          <a:p>
            <a:r>
              <a:rPr lang="en-GB" dirty="0"/>
              <a:t> - Post attack salbutamol guide</a:t>
            </a:r>
          </a:p>
          <a:p>
            <a:endParaRPr lang="en-GB" dirty="0"/>
          </a:p>
          <a:p>
            <a:endParaRPr lang="en-GB" dirty="0"/>
          </a:p>
          <a:p>
            <a:endParaRPr lang="en-GB" dirty="0"/>
          </a:p>
        </p:txBody>
      </p:sp>
    </p:spTree>
    <p:extLst>
      <p:ext uri="{BB962C8B-B14F-4D97-AF65-F5344CB8AC3E}">
        <p14:creationId xmlns:p14="http://schemas.microsoft.com/office/powerpoint/2010/main" val="15281929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Asthma script for school nurses - Background</a:t>
            </a:r>
          </a:p>
        </p:txBody>
      </p:sp>
      <p:sp>
        <p:nvSpPr>
          <p:cNvPr id="3" name="Text Placeholder 2"/>
          <p:cNvSpPr>
            <a:spLocks noGrp="1"/>
          </p:cNvSpPr>
          <p:nvPr>
            <p:ph type="body" sz="quarter" idx="12"/>
          </p:nvPr>
        </p:nvSpPr>
        <p:spPr/>
        <p:txBody>
          <a:bodyPr>
            <a:normAutofit/>
          </a:bodyPr>
          <a:lstStyle/>
          <a:p>
            <a:r>
              <a:rPr lang="en-GB" sz="1600" dirty="0"/>
              <a:t>(With thanks to Helen Blackburn, Quality &amp; Practice Development Facilitator, CLCH)</a:t>
            </a:r>
            <a:endParaRPr lang="en-GB" dirty="0"/>
          </a:p>
        </p:txBody>
      </p:sp>
      <p:sp>
        <p:nvSpPr>
          <p:cNvPr id="4" name="Slide Number Placeholder 3"/>
          <p:cNvSpPr>
            <a:spLocks noGrp="1"/>
          </p:cNvSpPr>
          <p:nvPr>
            <p:ph type="sldNum" sz="quarter" idx="14"/>
          </p:nvPr>
        </p:nvSpPr>
        <p:spPr/>
        <p:txBody>
          <a:bodyPr/>
          <a:lstStyle/>
          <a:p>
            <a:fld id="{8FC524A1-7B6A-464D-B8BC-8FE2E057339E}" type="slidenum">
              <a:rPr lang="en-GB" smtClean="0"/>
              <a:pPr/>
              <a:t>108</a:t>
            </a:fld>
            <a:endParaRPr lang="en-GB" dirty="0"/>
          </a:p>
        </p:txBody>
      </p:sp>
      <p:sp>
        <p:nvSpPr>
          <p:cNvPr id="5" name="Content Placeholder 4"/>
          <p:cNvSpPr>
            <a:spLocks noGrp="1"/>
          </p:cNvSpPr>
          <p:nvPr>
            <p:ph sz="quarter" idx="15"/>
          </p:nvPr>
        </p:nvSpPr>
        <p:spPr/>
        <p:txBody>
          <a:bodyPr>
            <a:normAutofit/>
          </a:bodyPr>
          <a:lstStyle/>
          <a:p>
            <a:pPr marL="571500" lvl="1">
              <a:buFontTx/>
              <a:buChar char="-"/>
            </a:pPr>
            <a:r>
              <a:rPr lang="en-GB" dirty="0"/>
              <a:t>We identified that access to usual health care was delayed </a:t>
            </a:r>
          </a:p>
          <a:p>
            <a:pPr marL="571500" lvl="1">
              <a:buFontTx/>
              <a:buChar char="-"/>
            </a:pPr>
            <a:r>
              <a:rPr lang="en-GB" dirty="0"/>
              <a:t>Concern that CYP/ families had fears of attending hospital or GP practice</a:t>
            </a:r>
          </a:p>
          <a:p>
            <a:pPr marL="571500" lvl="1">
              <a:buFontTx/>
              <a:buChar char="-"/>
            </a:pPr>
            <a:r>
              <a:rPr lang="en-GB" dirty="0"/>
              <a:t>Proposal to proactively call known asthmatics on the school caseload</a:t>
            </a:r>
          </a:p>
          <a:p>
            <a:pPr marL="825500" lvl="3" indent="0">
              <a:buNone/>
            </a:pPr>
            <a:endParaRPr lang="en-GB" dirty="0"/>
          </a:p>
          <a:p>
            <a:pPr marL="1111250" lvl="3" indent="-285750">
              <a:buFont typeface="Wingdings" panose="05000000000000000000" pitchFamily="2" charset="2"/>
              <a:buChar char="Ø"/>
            </a:pPr>
            <a:r>
              <a:rPr lang="en-GB" dirty="0"/>
              <a:t>To support a school nurse to provide first line asthma health promotion</a:t>
            </a:r>
          </a:p>
          <a:p>
            <a:pPr marL="1111250" lvl="3" indent="-285750">
              <a:buFont typeface="Wingdings" panose="05000000000000000000" pitchFamily="2" charset="2"/>
              <a:buChar char="Ø"/>
            </a:pPr>
            <a:r>
              <a:rPr lang="en-GB" dirty="0"/>
              <a:t>To support CYP/ families to proactively manage their asthma</a:t>
            </a:r>
          </a:p>
          <a:p>
            <a:pPr marL="1111250" lvl="3" indent="-285750">
              <a:buFont typeface="Wingdings" panose="05000000000000000000" pitchFamily="2" charset="2"/>
              <a:buChar char="Ø"/>
            </a:pPr>
            <a:r>
              <a:rPr lang="en-GB" dirty="0"/>
              <a:t>Risk assess CYP who needed direction to their GP/ asthma specialist</a:t>
            </a:r>
          </a:p>
          <a:p>
            <a:pPr marL="1111250" lvl="3" indent="-285750">
              <a:buFont typeface="Wingdings" panose="05000000000000000000" pitchFamily="2" charset="2"/>
              <a:buChar char="Ø"/>
            </a:pPr>
            <a:endParaRPr lang="en-GB" dirty="0"/>
          </a:p>
          <a:p>
            <a:pPr marL="1111250" lvl="3" indent="-285750">
              <a:buFont typeface="Wingdings" panose="05000000000000000000" pitchFamily="2" charset="2"/>
              <a:buChar char="Ø"/>
            </a:pPr>
            <a:r>
              <a:rPr lang="en-GB" dirty="0"/>
              <a:t>Merton, Richmond, </a:t>
            </a:r>
            <a:r>
              <a:rPr lang="en-GB" dirty="0" err="1"/>
              <a:t>Wandsworth</a:t>
            </a:r>
            <a:r>
              <a:rPr lang="en-GB" dirty="0"/>
              <a:t>, Barnet </a:t>
            </a:r>
          </a:p>
          <a:p>
            <a:pPr marL="1111250" lvl="3">
              <a:buFont typeface="Wingdings" panose="05000000000000000000" pitchFamily="2" charset="2"/>
              <a:buChar char="Ø"/>
            </a:pPr>
            <a:r>
              <a:rPr lang="en-GB" dirty="0"/>
              <a:t>Brent, Ealing, and Hammersmith &amp; Fulham</a:t>
            </a:r>
          </a:p>
        </p:txBody>
      </p:sp>
    </p:spTree>
    <p:extLst>
      <p:ext uri="{BB962C8B-B14F-4D97-AF65-F5344CB8AC3E}">
        <p14:creationId xmlns:p14="http://schemas.microsoft.com/office/powerpoint/2010/main" val="335953390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Asthma script for school nurses - Principles</a:t>
            </a:r>
          </a:p>
        </p:txBody>
      </p:sp>
      <p:sp>
        <p:nvSpPr>
          <p:cNvPr id="3" name="Text Placeholder 2"/>
          <p:cNvSpPr>
            <a:spLocks noGrp="1"/>
          </p:cNvSpPr>
          <p:nvPr>
            <p:ph type="body" sz="quarter" idx="12"/>
          </p:nvPr>
        </p:nvSpPr>
        <p:spPr/>
        <p:txBody>
          <a:bodyPr>
            <a:normAutofit/>
          </a:bodyPr>
          <a:lstStyle/>
          <a:p>
            <a:endParaRPr lang="en-GB" dirty="0"/>
          </a:p>
        </p:txBody>
      </p:sp>
      <p:sp>
        <p:nvSpPr>
          <p:cNvPr id="4" name="Slide Number Placeholder 3"/>
          <p:cNvSpPr>
            <a:spLocks noGrp="1"/>
          </p:cNvSpPr>
          <p:nvPr>
            <p:ph type="sldNum" sz="quarter" idx="14"/>
          </p:nvPr>
        </p:nvSpPr>
        <p:spPr/>
        <p:txBody>
          <a:bodyPr/>
          <a:lstStyle/>
          <a:p>
            <a:fld id="{8FC524A1-7B6A-464D-B8BC-8FE2E057339E}" type="slidenum">
              <a:rPr lang="en-GB" smtClean="0"/>
              <a:pPr/>
              <a:t>109</a:t>
            </a:fld>
            <a:endParaRPr lang="en-GB" dirty="0"/>
          </a:p>
        </p:txBody>
      </p:sp>
      <p:sp>
        <p:nvSpPr>
          <p:cNvPr id="5" name="Content Placeholder 4"/>
          <p:cNvSpPr>
            <a:spLocks noGrp="1"/>
          </p:cNvSpPr>
          <p:nvPr>
            <p:ph sz="quarter" idx="15"/>
          </p:nvPr>
        </p:nvSpPr>
        <p:spPr/>
        <p:txBody>
          <a:bodyPr>
            <a:normAutofit/>
          </a:bodyPr>
          <a:lstStyle/>
          <a:p>
            <a:pPr lvl="1" indent="0">
              <a:buNone/>
            </a:pPr>
            <a:endParaRPr lang="en-GB" dirty="0"/>
          </a:p>
          <a:p>
            <a:pPr marL="571500" lvl="1">
              <a:buFontTx/>
              <a:buChar char="-"/>
            </a:pPr>
            <a:r>
              <a:rPr lang="en-GB" dirty="0"/>
              <a:t>Health promotion ‘conversation’</a:t>
            </a:r>
          </a:p>
          <a:p>
            <a:pPr marL="571500" lvl="1">
              <a:buFontTx/>
              <a:buChar char="-"/>
            </a:pPr>
            <a:r>
              <a:rPr lang="en-GB" dirty="0"/>
              <a:t>Every asthma consultation is an opportunity to </a:t>
            </a:r>
          </a:p>
          <a:p>
            <a:pPr marL="825500" lvl="2">
              <a:buFontTx/>
              <a:buChar char="-"/>
            </a:pPr>
            <a:r>
              <a:rPr lang="en-GB" dirty="0"/>
              <a:t>“review, reinforce and extend the patients knowledge and skills…It is important to recognise this is a process and not a single event….  Brief simple education linked to patient goals is most likely to be acceptable to patients”.  BTS SIGN 2019</a:t>
            </a:r>
            <a:endParaRPr lang="en-GB" i="1" dirty="0"/>
          </a:p>
          <a:p>
            <a:pPr marL="571500" lvl="1">
              <a:buFontTx/>
              <a:buChar char="-"/>
            </a:pPr>
            <a:r>
              <a:rPr lang="en-GB" dirty="0"/>
              <a:t>While the school nurse is not undertaking a formal asthma consultation their contact with the child and family is part of this process.</a:t>
            </a:r>
          </a:p>
          <a:p>
            <a:pPr marL="571500" lvl="1">
              <a:buFontTx/>
              <a:buChar char="-"/>
            </a:pPr>
            <a:r>
              <a:rPr lang="en-GB" dirty="0"/>
              <a:t>School Nurses are expert in working with children, young people and their families to identify health needs, provide first line advice and signpost or refer to other services including the GP.</a:t>
            </a:r>
          </a:p>
          <a:p>
            <a:pPr marL="571500" lvl="1">
              <a:buFontTx/>
              <a:buChar char="-"/>
            </a:pPr>
            <a:endParaRPr lang="en-GB" dirty="0"/>
          </a:p>
          <a:p>
            <a:pPr marL="825500" lvl="3" indent="0">
              <a:buNone/>
            </a:pPr>
            <a:endParaRPr lang="en-GB" dirty="0"/>
          </a:p>
        </p:txBody>
      </p:sp>
    </p:spTree>
    <p:extLst>
      <p:ext uri="{BB962C8B-B14F-4D97-AF65-F5344CB8AC3E}">
        <p14:creationId xmlns:p14="http://schemas.microsoft.com/office/powerpoint/2010/main" val="3564502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BE999-0338-CD48-85B2-0B3836BC6CD0}"/>
              </a:ext>
            </a:extLst>
          </p:cNvPr>
          <p:cNvSpPr>
            <a:spLocks noGrp="1"/>
          </p:cNvSpPr>
          <p:nvPr>
            <p:ph type="title"/>
          </p:nvPr>
        </p:nvSpPr>
        <p:spPr/>
        <p:txBody>
          <a:bodyPr/>
          <a:lstStyle/>
          <a:p>
            <a:r>
              <a:rPr lang="en-GB" b="1"/>
              <a:t>Proactive care</a:t>
            </a:r>
            <a:br>
              <a:rPr lang="en-GB"/>
            </a:br>
            <a:endParaRPr lang="en-US"/>
          </a:p>
        </p:txBody>
      </p:sp>
      <p:sp>
        <p:nvSpPr>
          <p:cNvPr id="4" name="Slide Number Placeholder 3">
            <a:extLst>
              <a:ext uri="{FF2B5EF4-FFF2-40B4-BE49-F238E27FC236}">
                <a16:creationId xmlns:a16="http://schemas.microsoft.com/office/drawing/2014/main" id="{0499C043-D334-E94F-8AAA-BBD4C8B4E212}"/>
              </a:ext>
            </a:extLst>
          </p:cNvPr>
          <p:cNvSpPr>
            <a:spLocks noGrp="1"/>
          </p:cNvSpPr>
          <p:nvPr>
            <p:ph type="sldNum" sz="quarter" idx="14"/>
          </p:nvPr>
        </p:nvSpPr>
        <p:spPr/>
        <p:txBody>
          <a:bodyPr/>
          <a:lstStyle/>
          <a:p>
            <a:fld id="{8FC524A1-7B6A-464D-B8BC-8FE2E057339E}" type="slidenum">
              <a:rPr lang="en-GB" smtClean="0"/>
              <a:pPr/>
              <a:t>11</a:t>
            </a:fld>
            <a:endParaRPr lang="en-GB"/>
          </a:p>
        </p:txBody>
      </p:sp>
      <p:sp>
        <p:nvSpPr>
          <p:cNvPr id="5" name="Content Placeholder 4">
            <a:extLst>
              <a:ext uri="{FF2B5EF4-FFF2-40B4-BE49-F238E27FC236}">
                <a16:creationId xmlns:a16="http://schemas.microsoft.com/office/drawing/2014/main" id="{C079F6D5-0E61-614B-82C8-E29B02B9A1BC}"/>
              </a:ext>
            </a:extLst>
          </p:cNvPr>
          <p:cNvSpPr>
            <a:spLocks noGrp="1"/>
          </p:cNvSpPr>
          <p:nvPr>
            <p:ph sz="quarter" idx="15"/>
          </p:nvPr>
        </p:nvSpPr>
        <p:spPr>
          <a:xfrm>
            <a:off x="250130" y="1196752"/>
            <a:ext cx="8642350" cy="4967287"/>
          </a:xfrm>
        </p:spPr>
        <p:txBody>
          <a:bodyPr>
            <a:normAutofit fontScale="25000" lnSpcReduction="20000"/>
          </a:bodyPr>
          <a:lstStyle/>
          <a:p>
            <a:r>
              <a:rPr lang="en-GB" sz="7200" dirty="0"/>
              <a:t>Every child with asthma should:</a:t>
            </a:r>
          </a:p>
          <a:p>
            <a:endParaRPr lang="en-GB" sz="7200" dirty="0"/>
          </a:p>
          <a:p>
            <a:pPr marL="285750" indent="-285750">
              <a:buFont typeface="Arial" panose="020B0604020202020204" pitchFamily="34" charset="0"/>
              <a:buChar char="•"/>
            </a:pPr>
            <a:r>
              <a:rPr lang="en-GB" sz="7200" dirty="0"/>
              <a:t>Have access to a named set of professionals trained in asthma care, working in a network that will ensure that they receive holistic integrated care, which must include their physical, mental and social health needs.</a:t>
            </a:r>
          </a:p>
          <a:p>
            <a:pPr marL="285750" indent="-285750">
              <a:buFont typeface="Arial" panose="020B0604020202020204" pitchFamily="34" charset="0"/>
              <a:buChar char="•"/>
            </a:pPr>
            <a:endParaRPr lang="en-GB" sz="7200" dirty="0"/>
          </a:p>
          <a:p>
            <a:pPr marL="285750" indent="-285750">
              <a:buFont typeface="Arial" panose="020B0604020202020204" pitchFamily="34" charset="0"/>
              <a:buChar char="•"/>
            </a:pPr>
            <a:r>
              <a:rPr lang="en-GB" sz="7200" dirty="0"/>
              <a:t>Be supported to manage their own asthma with the help of their family, including access to advice and support so they are able to lead lives free from symptoms.</a:t>
            </a:r>
          </a:p>
          <a:p>
            <a:pPr marL="285750" indent="-285750">
              <a:buFont typeface="Arial" panose="020B0604020202020204" pitchFamily="34" charset="0"/>
              <a:buChar char="•"/>
            </a:pPr>
            <a:endParaRPr lang="en-GB" sz="7200" dirty="0"/>
          </a:p>
          <a:p>
            <a:pPr marL="285750" indent="-285750">
              <a:buFont typeface="Arial" panose="020B0604020202020204" pitchFamily="34" charset="0"/>
              <a:buChar char="•"/>
            </a:pPr>
            <a:r>
              <a:rPr lang="en-GB" sz="7200" dirty="0"/>
              <a:t>Grow up in an environment that has clean air that is smoke free and be able to breathe safe air, both in and out of the home with access to clean air routes</a:t>
            </a:r>
          </a:p>
          <a:p>
            <a:pPr marL="285750" indent="-285750">
              <a:buFont typeface="Arial" panose="020B0604020202020204" pitchFamily="34" charset="0"/>
              <a:buChar char="•"/>
            </a:pPr>
            <a:endParaRPr lang="en-GB" sz="7200" dirty="0"/>
          </a:p>
          <a:p>
            <a:pPr marL="285750" indent="-285750">
              <a:buFont typeface="Arial" panose="020B0604020202020204" pitchFamily="34" charset="0"/>
              <a:buChar char="•"/>
            </a:pPr>
            <a:r>
              <a:rPr lang="en-GB" sz="7200" dirty="0"/>
              <a:t>Have access to an environment that is rich with opportunities to exercise.</a:t>
            </a:r>
          </a:p>
          <a:p>
            <a:pPr marL="285750" indent="-285750">
              <a:buFont typeface="Arial" panose="020B0604020202020204" pitchFamily="34" charset="0"/>
              <a:buChar char="•"/>
            </a:pPr>
            <a:endParaRPr lang="en-GB" sz="7200" dirty="0"/>
          </a:p>
          <a:p>
            <a:r>
              <a:rPr lang="en-GB" sz="7200" u="sng" dirty="0"/>
              <a:t>NHS England and NHS Improvement (2019) </a:t>
            </a:r>
            <a:r>
              <a:rPr lang="en-GB" sz="7200" i="1" u="sng" dirty="0"/>
              <a:t>Our vison for London</a:t>
            </a:r>
            <a:r>
              <a:rPr lang="en-GB" sz="7200" u="sng" dirty="0"/>
              <a:t> </a:t>
            </a:r>
            <a:r>
              <a:rPr lang="en-GB" sz="7200" u="sng" dirty="0">
                <a:hlinkClick r:id="rId2"/>
              </a:rPr>
              <a:t>www.england.nhs.uk/london/wp-content/uploads/sites/8/2019/10/London-Vision-2019-FULL-VERSION-1.pdf</a:t>
            </a:r>
            <a:r>
              <a:rPr lang="en-GB" sz="7200" dirty="0"/>
              <a:t> </a:t>
            </a:r>
          </a:p>
          <a:p>
            <a:r>
              <a:rPr lang="en-GB" dirty="0"/>
              <a:t> </a:t>
            </a:r>
          </a:p>
          <a:p>
            <a:endParaRPr lang="en-US" dirty="0"/>
          </a:p>
        </p:txBody>
      </p:sp>
    </p:spTree>
    <p:extLst>
      <p:ext uri="{BB962C8B-B14F-4D97-AF65-F5344CB8AC3E}">
        <p14:creationId xmlns:p14="http://schemas.microsoft.com/office/powerpoint/2010/main" val="272551682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Asthma script for school nurses - Flow</a:t>
            </a:r>
          </a:p>
        </p:txBody>
      </p:sp>
      <p:sp>
        <p:nvSpPr>
          <p:cNvPr id="3" name="Text Placeholder 2"/>
          <p:cNvSpPr>
            <a:spLocks noGrp="1"/>
          </p:cNvSpPr>
          <p:nvPr>
            <p:ph type="body" sz="quarter" idx="12"/>
          </p:nvPr>
        </p:nvSpPr>
        <p:spPr/>
        <p:txBody>
          <a:bodyPr/>
          <a:lstStyle/>
          <a:p>
            <a:endParaRPr lang="en-GB" dirty="0"/>
          </a:p>
        </p:txBody>
      </p:sp>
      <p:sp>
        <p:nvSpPr>
          <p:cNvPr id="4" name="Slide Number Placeholder 3"/>
          <p:cNvSpPr>
            <a:spLocks noGrp="1"/>
          </p:cNvSpPr>
          <p:nvPr>
            <p:ph type="sldNum" sz="quarter" idx="14"/>
          </p:nvPr>
        </p:nvSpPr>
        <p:spPr/>
        <p:txBody>
          <a:bodyPr/>
          <a:lstStyle/>
          <a:p>
            <a:fld id="{8FC524A1-7B6A-464D-B8BC-8FE2E057339E}" type="slidenum">
              <a:rPr lang="en-GB" smtClean="0"/>
              <a:pPr/>
              <a:t>110</a:t>
            </a:fld>
            <a:endParaRPr lang="en-GB" dirty="0"/>
          </a:p>
        </p:txBody>
      </p:sp>
      <p:sp>
        <p:nvSpPr>
          <p:cNvPr id="5" name="Content Placeholder 4"/>
          <p:cNvSpPr>
            <a:spLocks noGrp="1"/>
          </p:cNvSpPr>
          <p:nvPr>
            <p:ph sz="quarter" idx="15"/>
          </p:nvPr>
        </p:nvSpPr>
        <p:spPr/>
        <p:txBody>
          <a:bodyPr/>
          <a:lstStyle/>
          <a:p>
            <a:r>
              <a:rPr lang="en-GB" dirty="0"/>
              <a:t> </a:t>
            </a:r>
          </a:p>
        </p:txBody>
      </p:sp>
      <p:graphicFrame>
        <p:nvGraphicFramePr>
          <p:cNvPr id="7" name="Diagram 6"/>
          <p:cNvGraphicFramePr/>
          <p:nvPr/>
        </p:nvGraphicFramePr>
        <p:xfrm>
          <a:off x="323528" y="1196752"/>
          <a:ext cx="8280920"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899592" y="4581128"/>
            <a:ext cx="6912768" cy="369332"/>
          </a:xfrm>
          <a:prstGeom prst="rect">
            <a:avLst/>
          </a:prstGeom>
          <a:noFill/>
        </p:spPr>
        <p:txBody>
          <a:bodyPr wrap="square" rtlCol="0">
            <a:spAutoFit/>
          </a:bodyPr>
          <a:lstStyle/>
          <a:p>
            <a:r>
              <a:rPr lang="en-GB" dirty="0"/>
              <a:t>Underpinned by risk assessment tool and advice resource</a:t>
            </a:r>
          </a:p>
        </p:txBody>
      </p:sp>
    </p:spTree>
    <p:extLst>
      <p:ext uri="{BB962C8B-B14F-4D97-AF65-F5344CB8AC3E}">
        <p14:creationId xmlns:p14="http://schemas.microsoft.com/office/powerpoint/2010/main" val="361834501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fld id="{8FC524A1-7B6A-464D-B8BC-8FE2E057339E}" type="slidenum">
              <a:rPr lang="en-GB" smtClean="0"/>
              <a:pPr/>
              <a:t>111</a:t>
            </a:fld>
            <a:endParaRPr lang="en-GB" dirty="0"/>
          </a:p>
        </p:txBody>
      </p:sp>
      <p:graphicFrame>
        <p:nvGraphicFramePr>
          <p:cNvPr id="11" name="Table 10"/>
          <p:cNvGraphicFramePr>
            <a:graphicFrameLocks noGrp="1"/>
          </p:cNvGraphicFramePr>
          <p:nvPr/>
        </p:nvGraphicFramePr>
        <p:xfrm>
          <a:off x="539552" y="404664"/>
          <a:ext cx="7776864" cy="5886096"/>
        </p:xfrm>
        <a:graphic>
          <a:graphicData uri="http://schemas.openxmlformats.org/drawingml/2006/table">
            <a:tbl>
              <a:tblPr firstCol="1" bandRow="1">
                <a:tableStyleId>{5C22544A-7EE6-4342-B048-85BDC9FD1C3A}</a:tableStyleId>
              </a:tblPr>
              <a:tblGrid>
                <a:gridCol w="432048">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gridCol w="1224136">
                  <a:extLst>
                    <a:ext uri="{9D8B030D-6E8A-4147-A177-3AD203B41FA5}">
                      <a16:colId xmlns:a16="http://schemas.microsoft.com/office/drawing/2014/main" val="20003"/>
                    </a:ext>
                  </a:extLst>
                </a:gridCol>
                <a:gridCol w="3600400">
                  <a:extLst>
                    <a:ext uri="{9D8B030D-6E8A-4147-A177-3AD203B41FA5}">
                      <a16:colId xmlns:a16="http://schemas.microsoft.com/office/drawing/2014/main" val="20004"/>
                    </a:ext>
                  </a:extLst>
                </a:gridCol>
              </a:tblGrid>
              <a:tr h="279181">
                <a:tc>
                  <a:txBody>
                    <a:bodyPr/>
                    <a:lstStyle/>
                    <a:p>
                      <a:pPr>
                        <a:lnSpc>
                          <a:spcPct val="125000"/>
                        </a:lnSpc>
                        <a:spcAft>
                          <a:spcPts val="300"/>
                        </a:spcAft>
                      </a:pPr>
                      <a:r>
                        <a:rPr lang="en-GB" sz="1100" u="none" strike="noStrike" dirty="0">
                          <a:effectLst/>
                        </a:rPr>
                        <a:t>1</a:t>
                      </a:r>
                      <a:endParaRPr lang="en-GB" sz="1100" dirty="0">
                        <a:effectLst/>
                        <a:latin typeface="Calibri"/>
                        <a:ea typeface="Calibri"/>
                        <a:cs typeface="Times New Roman"/>
                      </a:endParaRPr>
                    </a:p>
                  </a:txBody>
                  <a:tcPr marL="53816" marR="53816" marT="0" marB="0"/>
                </a:tc>
                <a:tc gridSpan="3">
                  <a:txBody>
                    <a:bodyPr/>
                    <a:lstStyle/>
                    <a:p>
                      <a:pPr>
                        <a:lnSpc>
                          <a:spcPct val="125000"/>
                        </a:lnSpc>
                        <a:spcAft>
                          <a:spcPts val="300"/>
                        </a:spcAft>
                      </a:pPr>
                      <a:r>
                        <a:rPr lang="en-GB" sz="1050" u="none" strike="noStrike" dirty="0">
                          <a:effectLst/>
                        </a:rPr>
                        <a:t>Current parental concerns about child’s asthma</a:t>
                      </a:r>
                      <a:endParaRPr lang="en-GB" sz="1050" dirty="0">
                        <a:effectLst/>
                        <a:latin typeface="Calibri"/>
                        <a:ea typeface="Calibri"/>
                        <a:cs typeface="Times New Roman"/>
                      </a:endParaRPr>
                    </a:p>
                  </a:txBody>
                  <a:tcPr marL="53816" marR="53816" marT="0" marB="0"/>
                </a:tc>
                <a:tc hMerge="1">
                  <a:txBody>
                    <a:bodyPr/>
                    <a:lstStyle/>
                    <a:p>
                      <a:endParaRPr lang="en-GB"/>
                    </a:p>
                  </a:txBody>
                  <a:tcPr/>
                </a:tc>
                <a:tc hMerge="1">
                  <a:txBody>
                    <a:bodyPr/>
                    <a:lstStyle/>
                    <a:p>
                      <a:endParaRPr lang="en-GB"/>
                    </a:p>
                  </a:txBody>
                  <a:tcPr/>
                </a:tc>
                <a:tc>
                  <a:txBody>
                    <a:bodyPr/>
                    <a:lstStyle/>
                    <a:p>
                      <a:pPr>
                        <a:lnSpc>
                          <a:spcPct val="125000"/>
                        </a:lnSpc>
                        <a:spcAft>
                          <a:spcPts val="300"/>
                        </a:spcAft>
                      </a:pPr>
                      <a:r>
                        <a:rPr lang="en-GB" sz="1050" dirty="0">
                          <a:effectLst/>
                        </a:rPr>
                        <a:t> </a:t>
                      </a:r>
                      <a:endParaRPr lang="en-GB" sz="1050" dirty="0">
                        <a:effectLst/>
                        <a:latin typeface="Calibri"/>
                        <a:ea typeface="Calibri"/>
                        <a:cs typeface="Times New Roman"/>
                      </a:endParaRPr>
                    </a:p>
                  </a:txBody>
                  <a:tcPr marL="53816" marR="53816" marT="0" marB="0"/>
                </a:tc>
                <a:extLst>
                  <a:ext uri="{0D108BD9-81ED-4DB2-BD59-A6C34878D82A}">
                    <a16:rowId xmlns:a16="http://schemas.microsoft.com/office/drawing/2014/main" val="10000"/>
                  </a:ext>
                </a:extLst>
              </a:tr>
              <a:tr h="336853">
                <a:tc rowSpan="7">
                  <a:txBody>
                    <a:bodyPr/>
                    <a:lstStyle/>
                    <a:p>
                      <a:pPr>
                        <a:lnSpc>
                          <a:spcPct val="125000"/>
                        </a:lnSpc>
                        <a:spcAft>
                          <a:spcPts val="300"/>
                        </a:spcAft>
                      </a:pPr>
                      <a:r>
                        <a:rPr lang="en-GB" sz="1100" u="none" strike="noStrike" dirty="0">
                          <a:effectLst/>
                        </a:rPr>
                        <a:t>2 </a:t>
                      </a:r>
                      <a:endParaRPr lang="en-GB" sz="1100" dirty="0">
                        <a:effectLst/>
                        <a:latin typeface="Calibri"/>
                        <a:ea typeface="Calibri"/>
                        <a:cs typeface="Times New Roman"/>
                      </a:endParaRPr>
                    </a:p>
                    <a:p>
                      <a:pPr>
                        <a:lnSpc>
                          <a:spcPct val="125000"/>
                        </a:lnSpc>
                        <a:spcAft>
                          <a:spcPts val="300"/>
                        </a:spcAft>
                      </a:pPr>
                      <a:r>
                        <a:rPr lang="en-GB" sz="1100" u="none" strike="noStrike" dirty="0">
                          <a:effectLst/>
                        </a:rPr>
                        <a:t> </a:t>
                      </a:r>
                      <a:endParaRPr lang="en-GB" sz="1100" dirty="0">
                        <a:effectLst/>
                        <a:latin typeface="Calibri"/>
                        <a:ea typeface="Calibri"/>
                        <a:cs typeface="Times New Roman"/>
                      </a:endParaRPr>
                    </a:p>
                  </a:txBody>
                  <a:tcPr marL="53816" marR="53816" marT="0" marB="0"/>
                </a:tc>
                <a:tc gridSpan="4">
                  <a:txBody>
                    <a:bodyPr/>
                    <a:lstStyle/>
                    <a:p>
                      <a:pPr>
                        <a:lnSpc>
                          <a:spcPct val="125000"/>
                        </a:lnSpc>
                        <a:spcAft>
                          <a:spcPts val="300"/>
                        </a:spcAft>
                      </a:pPr>
                      <a:r>
                        <a:rPr lang="en-GB" sz="1050" u="none" strike="noStrike" dirty="0">
                          <a:effectLst/>
                        </a:rPr>
                        <a:t>GINA asthma control questions </a:t>
                      </a:r>
                      <a:r>
                        <a:rPr lang="en-GB" sz="1050" u="none" strike="noStrike" baseline="0" dirty="0">
                          <a:effectLst/>
                        </a:rPr>
                        <a:t> - </a:t>
                      </a:r>
                      <a:r>
                        <a:rPr lang="en-GB" sz="1050" u="none" strike="noStrike" dirty="0">
                          <a:effectLst/>
                        </a:rPr>
                        <a:t>to decide if ‘well controlled’ ‘partly controlled’ or ‘uncontrolled’</a:t>
                      </a:r>
                    </a:p>
                    <a:p>
                      <a:pPr>
                        <a:lnSpc>
                          <a:spcPct val="125000"/>
                        </a:lnSpc>
                        <a:spcAft>
                          <a:spcPts val="300"/>
                        </a:spcAft>
                      </a:pPr>
                      <a:r>
                        <a:rPr lang="en-GB" sz="1050" u="none" strike="noStrike" dirty="0">
                          <a:effectLst/>
                          <a:latin typeface="Calibri"/>
                          <a:ea typeface="Calibri"/>
                          <a:cs typeface="Times New Roman"/>
                        </a:rPr>
                        <a:t>In the last 4 weeks has your child…</a:t>
                      </a:r>
                      <a:endParaRPr lang="en-GB" sz="1050" dirty="0">
                        <a:effectLst/>
                        <a:latin typeface="Calibri"/>
                        <a:ea typeface="Calibri"/>
                        <a:cs typeface="Times New Roman"/>
                      </a:endParaRPr>
                    </a:p>
                  </a:txBody>
                  <a:tcPr marL="53816" marR="53816" marT="0" marB="0"/>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1"/>
                  </a:ext>
                </a:extLst>
              </a:tr>
              <a:tr h="190492">
                <a:tc vMerge="1">
                  <a:txBody>
                    <a:bodyPr/>
                    <a:lstStyle/>
                    <a:p>
                      <a:pPr>
                        <a:lnSpc>
                          <a:spcPct val="115000"/>
                        </a:lnSpc>
                        <a:spcAft>
                          <a:spcPts val="0"/>
                        </a:spcAft>
                      </a:pPr>
                      <a:endParaRPr lang="en-GB" sz="1100" dirty="0">
                        <a:effectLst/>
                        <a:latin typeface="Calibri"/>
                        <a:ea typeface="Calibri"/>
                        <a:cs typeface="Times New Roman"/>
                      </a:endParaRPr>
                    </a:p>
                  </a:txBody>
                  <a:tcPr marL="53816" marR="53816" marT="0" marB="0"/>
                </a:tc>
                <a:tc gridSpan="3">
                  <a:txBody>
                    <a:bodyPr/>
                    <a:lstStyle/>
                    <a:p>
                      <a:pPr>
                        <a:lnSpc>
                          <a:spcPct val="125000"/>
                        </a:lnSpc>
                        <a:spcAft>
                          <a:spcPts val="300"/>
                        </a:spcAft>
                      </a:pPr>
                      <a:r>
                        <a:rPr lang="en-GB" sz="1050" u="none" strike="noStrike" dirty="0">
                          <a:effectLst/>
                        </a:rPr>
                        <a:t>1.</a:t>
                      </a:r>
                      <a:r>
                        <a:rPr lang="en-GB" sz="1050" u="none" strike="noStrike" baseline="0" dirty="0">
                          <a:effectLst/>
                        </a:rPr>
                        <a:t> H</a:t>
                      </a:r>
                      <a:r>
                        <a:rPr lang="en-GB" sz="1050" u="none" strike="noStrike" dirty="0">
                          <a:effectLst/>
                        </a:rPr>
                        <a:t>ad daytime symptoms more than twice a week?</a:t>
                      </a:r>
                      <a:endParaRPr lang="en-GB" sz="1050" dirty="0">
                        <a:effectLst/>
                      </a:endParaRPr>
                    </a:p>
                  </a:txBody>
                  <a:tcPr marL="53816" marR="53816" marT="0" marB="0"/>
                </a:tc>
                <a:tc hMerge="1">
                  <a:txBody>
                    <a:bodyPr/>
                    <a:lstStyle/>
                    <a:p>
                      <a:endParaRPr lang="en-GB"/>
                    </a:p>
                  </a:txBody>
                  <a:tcPr/>
                </a:tc>
                <a:tc hMerge="1">
                  <a:txBody>
                    <a:bodyPr/>
                    <a:lstStyle/>
                    <a:p>
                      <a:endParaRPr lang="en-GB"/>
                    </a:p>
                  </a:txBody>
                  <a:tcPr/>
                </a:tc>
                <a:tc>
                  <a:txBody>
                    <a:bodyPr/>
                    <a:lstStyle/>
                    <a:p>
                      <a:pPr>
                        <a:lnSpc>
                          <a:spcPct val="125000"/>
                        </a:lnSpc>
                        <a:spcAft>
                          <a:spcPts val="300"/>
                        </a:spcAft>
                      </a:pPr>
                      <a:r>
                        <a:rPr lang="en-GB" sz="1050" dirty="0">
                          <a:effectLst/>
                        </a:rPr>
                        <a:t>Yes/No</a:t>
                      </a:r>
                      <a:endParaRPr lang="en-GB" sz="1050" dirty="0">
                        <a:effectLst/>
                        <a:latin typeface="Calibri"/>
                        <a:ea typeface="Calibri"/>
                        <a:cs typeface="Times New Roman"/>
                      </a:endParaRPr>
                    </a:p>
                  </a:txBody>
                  <a:tcPr marL="53816" marR="53816" marT="0" marB="0"/>
                </a:tc>
                <a:extLst>
                  <a:ext uri="{0D108BD9-81ED-4DB2-BD59-A6C34878D82A}">
                    <a16:rowId xmlns:a16="http://schemas.microsoft.com/office/drawing/2014/main" val="10002"/>
                  </a:ext>
                </a:extLst>
              </a:tr>
              <a:tr h="144016">
                <a:tc vMerge="1">
                  <a:txBody>
                    <a:bodyPr/>
                    <a:lstStyle/>
                    <a:p>
                      <a:pPr>
                        <a:lnSpc>
                          <a:spcPct val="115000"/>
                        </a:lnSpc>
                        <a:spcAft>
                          <a:spcPts val="0"/>
                        </a:spcAft>
                      </a:pPr>
                      <a:endParaRPr lang="en-GB" sz="1100" dirty="0">
                        <a:effectLst/>
                        <a:latin typeface="Calibri"/>
                        <a:ea typeface="Calibri"/>
                        <a:cs typeface="Times New Roman"/>
                      </a:endParaRPr>
                    </a:p>
                  </a:txBody>
                  <a:tcPr marL="53816" marR="53816" marT="0" marB="0"/>
                </a:tc>
                <a:tc gridSpan="3">
                  <a:txBody>
                    <a:bodyPr/>
                    <a:lstStyle/>
                    <a:p>
                      <a:pPr>
                        <a:lnSpc>
                          <a:spcPct val="125000"/>
                        </a:lnSpc>
                        <a:spcAft>
                          <a:spcPts val="300"/>
                        </a:spcAft>
                      </a:pPr>
                      <a:r>
                        <a:rPr lang="en-GB" sz="1050" u="none" strike="noStrike" dirty="0">
                          <a:effectLst/>
                        </a:rPr>
                        <a:t>2. Had any night waking due to asthma?</a:t>
                      </a:r>
                      <a:endParaRPr lang="en-GB" sz="1050" dirty="0">
                        <a:effectLst/>
                        <a:latin typeface="Calibri"/>
                        <a:ea typeface="Calibri"/>
                        <a:cs typeface="Times New Roman"/>
                      </a:endParaRPr>
                    </a:p>
                  </a:txBody>
                  <a:tcPr marL="53816" marR="53816" marT="0" marB="0"/>
                </a:tc>
                <a:tc hMerge="1">
                  <a:txBody>
                    <a:bodyPr/>
                    <a:lstStyle/>
                    <a:p>
                      <a:endParaRPr lang="en-GB"/>
                    </a:p>
                  </a:txBody>
                  <a:tcPr/>
                </a:tc>
                <a:tc hMerge="1">
                  <a:txBody>
                    <a:bodyPr/>
                    <a:lstStyle/>
                    <a:p>
                      <a:endParaRPr lang="en-GB"/>
                    </a:p>
                  </a:txBody>
                  <a:tcPr/>
                </a:tc>
                <a:tc>
                  <a:txBody>
                    <a:bodyPr/>
                    <a:lstStyle/>
                    <a:p>
                      <a:pPr>
                        <a:lnSpc>
                          <a:spcPct val="125000"/>
                        </a:lnSpc>
                        <a:spcAft>
                          <a:spcPts val="300"/>
                        </a:spcAft>
                      </a:pPr>
                      <a:r>
                        <a:rPr lang="en-GB" sz="1050" dirty="0">
                          <a:effectLst/>
                        </a:rPr>
                        <a:t>Yes/No</a:t>
                      </a:r>
                    </a:p>
                  </a:txBody>
                  <a:tcPr marL="53816" marR="53816" marT="0" marB="0"/>
                </a:tc>
                <a:extLst>
                  <a:ext uri="{0D108BD9-81ED-4DB2-BD59-A6C34878D82A}">
                    <a16:rowId xmlns:a16="http://schemas.microsoft.com/office/drawing/2014/main" val="10003"/>
                  </a:ext>
                </a:extLst>
              </a:tr>
              <a:tr h="183637">
                <a:tc vMerge="1">
                  <a:txBody>
                    <a:bodyPr/>
                    <a:lstStyle/>
                    <a:p>
                      <a:pPr>
                        <a:lnSpc>
                          <a:spcPct val="115000"/>
                        </a:lnSpc>
                        <a:spcAft>
                          <a:spcPts val="0"/>
                        </a:spcAft>
                      </a:pPr>
                      <a:endParaRPr lang="en-GB" sz="1100" dirty="0">
                        <a:effectLst/>
                        <a:latin typeface="Calibri"/>
                        <a:ea typeface="Calibri"/>
                        <a:cs typeface="Times New Roman"/>
                      </a:endParaRPr>
                    </a:p>
                  </a:txBody>
                  <a:tcPr marL="53816" marR="53816" marT="0" marB="0"/>
                </a:tc>
                <a:tc gridSpan="3">
                  <a:txBody>
                    <a:bodyPr/>
                    <a:lstStyle/>
                    <a:p>
                      <a:pPr>
                        <a:lnSpc>
                          <a:spcPct val="125000"/>
                        </a:lnSpc>
                        <a:spcAft>
                          <a:spcPts val="300"/>
                        </a:spcAft>
                      </a:pPr>
                      <a:r>
                        <a:rPr lang="en-GB" sz="1050" u="none" strike="noStrike" dirty="0">
                          <a:effectLst/>
                        </a:rPr>
                        <a:t>3. Needed to use their reliever inhaler &gt; twice a week?</a:t>
                      </a:r>
                      <a:endParaRPr lang="en-GB" sz="1050" dirty="0">
                        <a:effectLst/>
                        <a:latin typeface="Calibri"/>
                        <a:ea typeface="Calibri"/>
                        <a:cs typeface="Times New Roman"/>
                      </a:endParaRPr>
                    </a:p>
                  </a:txBody>
                  <a:tcPr marL="53816" marR="53816" marT="0" marB="0"/>
                </a:tc>
                <a:tc hMerge="1">
                  <a:txBody>
                    <a:bodyPr/>
                    <a:lstStyle/>
                    <a:p>
                      <a:endParaRPr lang="en-GB"/>
                    </a:p>
                  </a:txBody>
                  <a:tcPr/>
                </a:tc>
                <a:tc hMerge="1">
                  <a:txBody>
                    <a:bodyPr/>
                    <a:lstStyle/>
                    <a:p>
                      <a:endParaRPr lang="en-GB"/>
                    </a:p>
                  </a:txBody>
                  <a:tcPr/>
                </a:tc>
                <a:tc>
                  <a:txBody>
                    <a:bodyPr/>
                    <a:lstStyle/>
                    <a:p>
                      <a:pPr>
                        <a:lnSpc>
                          <a:spcPct val="125000"/>
                        </a:lnSpc>
                        <a:spcAft>
                          <a:spcPts val="300"/>
                        </a:spcAft>
                      </a:pPr>
                      <a:r>
                        <a:rPr lang="en-GB" sz="1050" dirty="0">
                          <a:effectLst/>
                        </a:rPr>
                        <a:t>Yes/No</a:t>
                      </a:r>
                    </a:p>
                  </a:txBody>
                  <a:tcPr marL="53816" marR="53816" marT="0" marB="0"/>
                </a:tc>
                <a:extLst>
                  <a:ext uri="{0D108BD9-81ED-4DB2-BD59-A6C34878D82A}">
                    <a16:rowId xmlns:a16="http://schemas.microsoft.com/office/drawing/2014/main" val="10004"/>
                  </a:ext>
                </a:extLst>
              </a:tr>
              <a:tr h="187275">
                <a:tc vMerge="1">
                  <a:txBody>
                    <a:bodyPr/>
                    <a:lstStyle/>
                    <a:p>
                      <a:pPr>
                        <a:lnSpc>
                          <a:spcPct val="115000"/>
                        </a:lnSpc>
                        <a:spcAft>
                          <a:spcPts val="0"/>
                        </a:spcAft>
                      </a:pPr>
                      <a:endParaRPr lang="en-GB" sz="1100" dirty="0">
                        <a:effectLst/>
                        <a:latin typeface="Calibri"/>
                        <a:ea typeface="Calibri"/>
                        <a:cs typeface="Times New Roman"/>
                      </a:endParaRPr>
                    </a:p>
                  </a:txBody>
                  <a:tcPr marL="53816" marR="53816" marT="0" marB="0"/>
                </a:tc>
                <a:tc gridSpan="3">
                  <a:txBody>
                    <a:bodyPr/>
                    <a:lstStyle/>
                    <a:p>
                      <a:pPr>
                        <a:lnSpc>
                          <a:spcPct val="125000"/>
                        </a:lnSpc>
                        <a:spcAft>
                          <a:spcPts val="300"/>
                        </a:spcAft>
                      </a:pPr>
                      <a:r>
                        <a:rPr lang="en-GB" sz="1050" u="none" strike="noStrike" dirty="0">
                          <a:effectLst/>
                        </a:rPr>
                        <a:t>4. Had activity limited due to their asthma?</a:t>
                      </a:r>
                      <a:endParaRPr lang="en-GB" sz="1050" dirty="0">
                        <a:effectLst/>
                        <a:latin typeface="Calibri"/>
                        <a:ea typeface="Calibri"/>
                        <a:cs typeface="Times New Roman"/>
                      </a:endParaRPr>
                    </a:p>
                  </a:txBody>
                  <a:tcPr marL="53816" marR="53816" marT="0" marB="0"/>
                </a:tc>
                <a:tc hMerge="1">
                  <a:txBody>
                    <a:bodyPr/>
                    <a:lstStyle/>
                    <a:p>
                      <a:endParaRPr lang="en-GB"/>
                    </a:p>
                  </a:txBody>
                  <a:tcPr/>
                </a:tc>
                <a:tc hMerge="1">
                  <a:txBody>
                    <a:bodyPr/>
                    <a:lstStyle/>
                    <a:p>
                      <a:endParaRPr lang="en-GB"/>
                    </a:p>
                  </a:txBody>
                  <a:tcPr/>
                </a:tc>
                <a:tc>
                  <a:txBody>
                    <a:bodyPr/>
                    <a:lstStyle/>
                    <a:p>
                      <a:pPr>
                        <a:lnSpc>
                          <a:spcPct val="125000"/>
                        </a:lnSpc>
                        <a:spcAft>
                          <a:spcPts val="300"/>
                        </a:spcAft>
                      </a:pPr>
                      <a:r>
                        <a:rPr lang="en-GB" sz="1050" dirty="0">
                          <a:effectLst/>
                        </a:rPr>
                        <a:t>Yes/No </a:t>
                      </a:r>
                      <a:endParaRPr lang="en-GB" sz="1050" dirty="0">
                        <a:effectLst/>
                        <a:latin typeface="Calibri"/>
                        <a:ea typeface="Calibri"/>
                        <a:cs typeface="Times New Roman"/>
                      </a:endParaRPr>
                    </a:p>
                  </a:txBody>
                  <a:tcPr marL="53816" marR="53816" marT="0" marB="0"/>
                </a:tc>
                <a:extLst>
                  <a:ext uri="{0D108BD9-81ED-4DB2-BD59-A6C34878D82A}">
                    <a16:rowId xmlns:a16="http://schemas.microsoft.com/office/drawing/2014/main" val="10005"/>
                  </a:ext>
                </a:extLst>
              </a:tr>
              <a:tr h="140790">
                <a:tc vMerge="1">
                  <a:txBody>
                    <a:bodyPr/>
                    <a:lstStyle/>
                    <a:p>
                      <a:pPr>
                        <a:lnSpc>
                          <a:spcPct val="115000"/>
                        </a:lnSpc>
                        <a:spcAft>
                          <a:spcPts val="0"/>
                        </a:spcAft>
                      </a:pPr>
                      <a:endParaRPr lang="en-GB" sz="1100" dirty="0">
                        <a:effectLst/>
                        <a:latin typeface="Calibri"/>
                        <a:ea typeface="Calibri"/>
                        <a:cs typeface="Times New Roman"/>
                      </a:endParaRPr>
                    </a:p>
                  </a:txBody>
                  <a:tcPr marL="53816" marR="53816" marT="0" marB="0"/>
                </a:tc>
                <a:tc>
                  <a:txBody>
                    <a:bodyPr/>
                    <a:lstStyle/>
                    <a:p>
                      <a:pPr>
                        <a:lnSpc>
                          <a:spcPct val="125000"/>
                        </a:lnSpc>
                        <a:spcAft>
                          <a:spcPts val="300"/>
                        </a:spcAft>
                      </a:pPr>
                      <a:r>
                        <a:rPr lang="en-GB" sz="1050" u="none" strike="noStrike" dirty="0">
                          <a:effectLst/>
                        </a:rPr>
                        <a:t>Well controlled</a:t>
                      </a:r>
                      <a:endParaRPr lang="en-GB" sz="1050" dirty="0">
                        <a:effectLst/>
                        <a:latin typeface="Calibri"/>
                        <a:ea typeface="Calibri"/>
                        <a:cs typeface="Times New Roman"/>
                      </a:endParaRPr>
                    </a:p>
                  </a:txBody>
                  <a:tcPr marL="53816" marR="53816" marT="0" marB="0"/>
                </a:tc>
                <a:tc>
                  <a:txBody>
                    <a:bodyPr/>
                    <a:lstStyle/>
                    <a:p>
                      <a:pPr>
                        <a:lnSpc>
                          <a:spcPct val="125000"/>
                        </a:lnSpc>
                        <a:spcAft>
                          <a:spcPts val="300"/>
                        </a:spcAft>
                      </a:pPr>
                      <a:r>
                        <a:rPr lang="en-GB" sz="1050" u="none" strike="noStrike" dirty="0">
                          <a:effectLst/>
                        </a:rPr>
                        <a:t>Partly controlled</a:t>
                      </a:r>
                      <a:endParaRPr lang="en-GB" sz="1050" dirty="0">
                        <a:effectLst/>
                        <a:latin typeface="Calibri"/>
                        <a:ea typeface="Calibri"/>
                        <a:cs typeface="Times New Roman"/>
                      </a:endParaRPr>
                    </a:p>
                  </a:txBody>
                  <a:tcPr marL="53816" marR="53816" marT="0" marB="0"/>
                </a:tc>
                <a:tc>
                  <a:txBody>
                    <a:bodyPr/>
                    <a:lstStyle/>
                    <a:p>
                      <a:pPr>
                        <a:lnSpc>
                          <a:spcPct val="125000"/>
                        </a:lnSpc>
                        <a:spcAft>
                          <a:spcPts val="300"/>
                        </a:spcAft>
                      </a:pPr>
                      <a:r>
                        <a:rPr lang="en-GB" sz="1050" u="none" strike="noStrike" dirty="0">
                          <a:effectLst/>
                        </a:rPr>
                        <a:t>Uncontrolled</a:t>
                      </a:r>
                      <a:endParaRPr lang="en-GB" sz="1050" dirty="0">
                        <a:effectLst/>
                        <a:latin typeface="Calibri"/>
                        <a:ea typeface="Calibri"/>
                        <a:cs typeface="Times New Roman"/>
                      </a:endParaRPr>
                    </a:p>
                  </a:txBody>
                  <a:tcPr marL="53816" marR="53816" marT="0" marB="0"/>
                </a:tc>
                <a:tc rowSpan="2">
                  <a:txBody>
                    <a:bodyPr/>
                    <a:lstStyle/>
                    <a:p>
                      <a:pPr>
                        <a:lnSpc>
                          <a:spcPct val="125000"/>
                        </a:lnSpc>
                        <a:spcAft>
                          <a:spcPts val="300"/>
                        </a:spcAft>
                      </a:pPr>
                      <a:r>
                        <a:rPr lang="en-GB" sz="1050" dirty="0">
                          <a:effectLst/>
                        </a:rPr>
                        <a:t>For partly or uncontrolled asthma client to be directed to contact GP and email sent to GP to advise of expected contact and reason.</a:t>
                      </a:r>
                      <a:endParaRPr lang="en-GB" sz="1050" dirty="0">
                        <a:effectLst/>
                        <a:latin typeface="Calibri"/>
                        <a:ea typeface="Calibri"/>
                        <a:cs typeface="Times New Roman"/>
                      </a:endParaRPr>
                    </a:p>
                  </a:txBody>
                  <a:tcPr marL="53816" marR="53816" marT="0" marB="0"/>
                </a:tc>
                <a:extLst>
                  <a:ext uri="{0D108BD9-81ED-4DB2-BD59-A6C34878D82A}">
                    <a16:rowId xmlns:a16="http://schemas.microsoft.com/office/drawing/2014/main" val="10006"/>
                  </a:ext>
                </a:extLst>
              </a:tr>
              <a:tr h="532640">
                <a:tc vMerge="1">
                  <a:txBody>
                    <a:bodyPr/>
                    <a:lstStyle/>
                    <a:p>
                      <a:endParaRPr lang="en-GB"/>
                    </a:p>
                  </a:txBody>
                  <a:tcPr/>
                </a:tc>
                <a:tc>
                  <a:txBody>
                    <a:bodyPr/>
                    <a:lstStyle/>
                    <a:p>
                      <a:pPr>
                        <a:lnSpc>
                          <a:spcPct val="125000"/>
                        </a:lnSpc>
                        <a:spcAft>
                          <a:spcPts val="300"/>
                        </a:spcAft>
                      </a:pPr>
                      <a:r>
                        <a:rPr lang="en-GB" sz="1050" u="none" strike="noStrike" dirty="0">
                          <a:effectLst/>
                        </a:rPr>
                        <a:t>None of these</a:t>
                      </a:r>
                      <a:endParaRPr lang="en-GB" sz="1050" dirty="0">
                        <a:effectLst/>
                        <a:latin typeface="Calibri"/>
                        <a:ea typeface="Calibri"/>
                        <a:cs typeface="Times New Roman"/>
                      </a:endParaRPr>
                    </a:p>
                  </a:txBody>
                  <a:tcPr marL="53816" marR="53816" marT="0" marB="0"/>
                </a:tc>
                <a:tc>
                  <a:txBody>
                    <a:bodyPr/>
                    <a:lstStyle/>
                    <a:p>
                      <a:pPr>
                        <a:lnSpc>
                          <a:spcPct val="125000"/>
                        </a:lnSpc>
                        <a:spcAft>
                          <a:spcPts val="300"/>
                        </a:spcAft>
                      </a:pPr>
                      <a:r>
                        <a:rPr lang="en-GB" sz="1050" u="none" strike="noStrike" dirty="0">
                          <a:effectLst/>
                        </a:rPr>
                        <a:t>1-2 of these</a:t>
                      </a:r>
                      <a:endParaRPr lang="en-GB" sz="1050" dirty="0">
                        <a:effectLst/>
                        <a:latin typeface="Calibri"/>
                        <a:ea typeface="Calibri"/>
                        <a:cs typeface="Times New Roman"/>
                      </a:endParaRPr>
                    </a:p>
                  </a:txBody>
                  <a:tcPr marL="53816" marR="53816" marT="0" marB="0"/>
                </a:tc>
                <a:tc>
                  <a:txBody>
                    <a:bodyPr/>
                    <a:lstStyle/>
                    <a:p>
                      <a:pPr>
                        <a:lnSpc>
                          <a:spcPct val="125000"/>
                        </a:lnSpc>
                        <a:spcAft>
                          <a:spcPts val="300"/>
                        </a:spcAft>
                      </a:pPr>
                      <a:r>
                        <a:rPr lang="en-GB" sz="1050" u="none" strike="noStrike" dirty="0">
                          <a:effectLst/>
                        </a:rPr>
                        <a:t>3-4 of these</a:t>
                      </a:r>
                      <a:endParaRPr lang="en-GB" sz="1050" dirty="0">
                        <a:effectLst/>
                        <a:latin typeface="Calibri"/>
                        <a:ea typeface="Calibri"/>
                        <a:cs typeface="Times New Roman"/>
                      </a:endParaRPr>
                    </a:p>
                  </a:txBody>
                  <a:tcPr marL="53816" marR="53816" marT="0" marB="0"/>
                </a:tc>
                <a:tc vMerge="1">
                  <a:txBody>
                    <a:bodyPr/>
                    <a:lstStyle/>
                    <a:p>
                      <a:endParaRPr lang="en-GB"/>
                    </a:p>
                  </a:txBody>
                  <a:tcPr/>
                </a:tc>
                <a:extLst>
                  <a:ext uri="{0D108BD9-81ED-4DB2-BD59-A6C34878D82A}">
                    <a16:rowId xmlns:a16="http://schemas.microsoft.com/office/drawing/2014/main" val="10007"/>
                  </a:ext>
                </a:extLst>
              </a:tr>
              <a:tr h="273836">
                <a:tc>
                  <a:txBody>
                    <a:bodyPr/>
                    <a:lstStyle/>
                    <a:p>
                      <a:pPr>
                        <a:lnSpc>
                          <a:spcPct val="125000"/>
                        </a:lnSpc>
                        <a:spcAft>
                          <a:spcPts val="300"/>
                        </a:spcAft>
                      </a:pPr>
                      <a:r>
                        <a:rPr lang="en-GB" sz="1200" u="none" strike="noStrike" dirty="0">
                          <a:effectLst/>
                          <a:latin typeface="+mn-lt"/>
                          <a:ea typeface="+mn-ea"/>
                          <a:cs typeface="+mn-cs"/>
                        </a:rPr>
                        <a:t>3</a:t>
                      </a:r>
                      <a:endParaRPr lang="en-GB" sz="1200" dirty="0">
                        <a:effectLst/>
                        <a:latin typeface="Calibri"/>
                        <a:ea typeface="Calibri"/>
                        <a:cs typeface="Times New Roman"/>
                      </a:endParaRPr>
                    </a:p>
                  </a:txBody>
                  <a:tcPr marL="53816" marR="53816" marT="0" marB="0"/>
                </a:tc>
                <a:tc gridSpan="3">
                  <a:txBody>
                    <a:bodyPr/>
                    <a:lstStyle/>
                    <a:p>
                      <a:pPr>
                        <a:lnSpc>
                          <a:spcPct val="125000"/>
                        </a:lnSpc>
                        <a:spcAft>
                          <a:spcPts val="300"/>
                        </a:spcAft>
                      </a:pPr>
                      <a:r>
                        <a:rPr lang="en-GB" sz="1050" u="none" strike="noStrike" dirty="0">
                          <a:effectLst/>
                        </a:rPr>
                        <a:t>Does anyone smoke at home?</a:t>
                      </a:r>
                      <a:endParaRPr lang="en-GB" sz="1050" dirty="0">
                        <a:effectLst/>
                      </a:endParaRPr>
                    </a:p>
                  </a:txBody>
                  <a:tcPr marL="53816" marR="53816" marT="0" marB="0"/>
                </a:tc>
                <a:tc hMerge="1">
                  <a:txBody>
                    <a:bodyPr/>
                    <a:lstStyle/>
                    <a:p>
                      <a:endParaRPr lang="en-GB"/>
                    </a:p>
                  </a:txBody>
                  <a:tcPr/>
                </a:tc>
                <a:tc hMerge="1">
                  <a:txBody>
                    <a:bodyPr/>
                    <a:lstStyle/>
                    <a:p>
                      <a:endParaRPr lang="en-GB"/>
                    </a:p>
                  </a:txBody>
                  <a:tcPr/>
                </a:tc>
                <a:tc>
                  <a:txBody>
                    <a:bodyPr/>
                    <a:lstStyle/>
                    <a:p>
                      <a:pPr>
                        <a:lnSpc>
                          <a:spcPct val="125000"/>
                        </a:lnSpc>
                        <a:spcAft>
                          <a:spcPts val="300"/>
                        </a:spcAft>
                      </a:pPr>
                      <a:r>
                        <a:rPr lang="en-GB" sz="1050" dirty="0">
                          <a:effectLst/>
                        </a:rPr>
                        <a:t>Give smoking cessation advice</a:t>
                      </a:r>
                      <a:endParaRPr lang="en-GB" sz="1050" dirty="0">
                        <a:effectLst/>
                        <a:latin typeface="Calibri"/>
                        <a:ea typeface="Calibri"/>
                        <a:cs typeface="Times New Roman"/>
                      </a:endParaRPr>
                    </a:p>
                  </a:txBody>
                  <a:tcPr marL="53816" marR="53816" marT="0" marB="0"/>
                </a:tc>
                <a:extLst>
                  <a:ext uri="{0D108BD9-81ED-4DB2-BD59-A6C34878D82A}">
                    <a16:rowId xmlns:a16="http://schemas.microsoft.com/office/drawing/2014/main" val="10008"/>
                  </a:ext>
                </a:extLst>
              </a:tr>
              <a:tr h="288032">
                <a:tc>
                  <a:txBody>
                    <a:bodyPr/>
                    <a:lstStyle/>
                    <a:p>
                      <a:pPr>
                        <a:lnSpc>
                          <a:spcPct val="125000"/>
                        </a:lnSpc>
                        <a:spcAft>
                          <a:spcPts val="300"/>
                        </a:spcAft>
                      </a:pPr>
                      <a:r>
                        <a:rPr lang="en-GB" sz="1200" u="none" strike="noStrike" dirty="0">
                          <a:effectLst/>
                          <a:latin typeface="+mn-lt"/>
                          <a:ea typeface="+mn-ea"/>
                          <a:cs typeface="+mn-cs"/>
                        </a:rPr>
                        <a:t>4</a:t>
                      </a:r>
                      <a:endParaRPr lang="en-GB" sz="1200" dirty="0">
                        <a:effectLst/>
                        <a:latin typeface="Calibri"/>
                        <a:ea typeface="Calibri"/>
                        <a:cs typeface="Times New Roman"/>
                      </a:endParaRPr>
                    </a:p>
                  </a:txBody>
                  <a:tcPr marL="53816" marR="53816" marT="0" marB="0"/>
                </a:tc>
                <a:tc gridSpan="3">
                  <a:txBody>
                    <a:bodyPr/>
                    <a:lstStyle/>
                    <a:p>
                      <a:pPr>
                        <a:lnSpc>
                          <a:spcPct val="125000"/>
                        </a:lnSpc>
                        <a:spcAft>
                          <a:spcPts val="300"/>
                        </a:spcAft>
                      </a:pPr>
                      <a:r>
                        <a:rPr lang="en-GB" sz="1050" u="none" strike="noStrike" dirty="0">
                          <a:effectLst/>
                        </a:rPr>
                        <a:t>Does your child have a written asthma management plan?  </a:t>
                      </a:r>
                      <a:endParaRPr lang="en-GB" sz="1050" dirty="0">
                        <a:effectLst/>
                      </a:endParaRPr>
                    </a:p>
                  </a:txBody>
                  <a:tcPr marL="53816" marR="53816" marT="0" marB="0"/>
                </a:tc>
                <a:tc hMerge="1">
                  <a:txBody>
                    <a:bodyPr/>
                    <a:lstStyle/>
                    <a:p>
                      <a:endParaRPr lang="en-GB"/>
                    </a:p>
                  </a:txBody>
                  <a:tcPr/>
                </a:tc>
                <a:tc hMerge="1">
                  <a:txBody>
                    <a:bodyPr/>
                    <a:lstStyle/>
                    <a:p>
                      <a:endParaRPr lang="en-GB"/>
                    </a:p>
                  </a:txBody>
                  <a:tcPr/>
                </a:tc>
                <a:tc>
                  <a:txBody>
                    <a:bodyPr/>
                    <a:lstStyle/>
                    <a:p>
                      <a:pPr>
                        <a:lnSpc>
                          <a:spcPct val="125000"/>
                        </a:lnSpc>
                        <a:spcAft>
                          <a:spcPts val="300"/>
                        </a:spcAft>
                      </a:pPr>
                      <a:r>
                        <a:rPr lang="en-GB" sz="1050" dirty="0">
                          <a:effectLst/>
                        </a:rPr>
                        <a:t>If</a:t>
                      </a:r>
                      <a:r>
                        <a:rPr lang="en-GB" sz="1050" baseline="0" dirty="0">
                          <a:effectLst/>
                        </a:rPr>
                        <a:t> n</a:t>
                      </a:r>
                      <a:r>
                        <a:rPr lang="en-GB" sz="1050" dirty="0">
                          <a:effectLst/>
                        </a:rPr>
                        <a:t>o direct to GP + email GP directly</a:t>
                      </a:r>
                      <a:endParaRPr lang="en-GB" sz="1050" dirty="0">
                        <a:effectLst/>
                        <a:latin typeface="Calibri"/>
                        <a:ea typeface="Calibri"/>
                        <a:cs typeface="Times New Roman"/>
                      </a:endParaRPr>
                    </a:p>
                  </a:txBody>
                  <a:tcPr marL="53816" marR="53816" marT="0" marB="0"/>
                </a:tc>
                <a:extLst>
                  <a:ext uri="{0D108BD9-81ED-4DB2-BD59-A6C34878D82A}">
                    <a16:rowId xmlns:a16="http://schemas.microsoft.com/office/drawing/2014/main" val="10009"/>
                  </a:ext>
                </a:extLst>
              </a:tr>
              <a:tr h="1008112">
                <a:tc>
                  <a:txBody>
                    <a:bodyPr/>
                    <a:lstStyle/>
                    <a:p>
                      <a:pPr>
                        <a:lnSpc>
                          <a:spcPct val="125000"/>
                        </a:lnSpc>
                        <a:spcAft>
                          <a:spcPts val="300"/>
                        </a:spcAft>
                      </a:pPr>
                      <a:r>
                        <a:rPr lang="en-GB" sz="1200" u="none" strike="noStrike" dirty="0">
                          <a:effectLst/>
                          <a:latin typeface="+mn-lt"/>
                          <a:ea typeface="+mn-ea"/>
                          <a:cs typeface="+mn-cs"/>
                        </a:rPr>
                        <a:t>5</a:t>
                      </a:r>
                      <a:endParaRPr lang="en-GB" sz="1200" dirty="0">
                        <a:effectLst/>
                        <a:latin typeface="Calibri"/>
                        <a:ea typeface="Calibri"/>
                        <a:cs typeface="Times New Roman"/>
                      </a:endParaRPr>
                    </a:p>
                  </a:txBody>
                  <a:tcPr marL="53816" marR="53816" marT="0" marB="0"/>
                </a:tc>
                <a:tc gridSpan="3">
                  <a:txBody>
                    <a:bodyPr/>
                    <a:lstStyle/>
                    <a:p>
                      <a:pPr>
                        <a:lnSpc>
                          <a:spcPct val="125000"/>
                        </a:lnSpc>
                        <a:spcAft>
                          <a:spcPts val="300"/>
                        </a:spcAft>
                      </a:pPr>
                      <a:r>
                        <a:rPr lang="en-GB" sz="1050" u="none" strike="noStrike" dirty="0">
                          <a:effectLst/>
                        </a:rPr>
                        <a:t>Ask the parent/ carer to talk through the plan</a:t>
                      </a:r>
                      <a:endParaRPr lang="en-GB" sz="1050" dirty="0">
                        <a:effectLst/>
                      </a:endParaRPr>
                    </a:p>
                    <a:p>
                      <a:pPr>
                        <a:lnSpc>
                          <a:spcPct val="125000"/>
                        </a:lnSpc>
                        <a:spcAft>
                          <a:spcPts val="300"/>
                        </a:spcAft>
                      </a:pPr>
                      <a:r>
                        <a:rPr lang="en-GB" sz="1050" u="none" strike="noStrike" dirty="0">
                          <a:effectLst/>
                        </a:rPr>
                        <a:t>Usual reliever/ preventer (s)</a:t>
                      </a:r>
                      <a:endParaRPr lang="en-GB" sz="1050" dirty="0">
                        <a:effectLst/>
                      </a:endParaRPr>
                    </a:p>
                    <a:p>
                      <a:pPr>
                        <a:lnSpc>
                          <a:spcPct val="125000"/>
                        </a:lnSpc>
                        <a:spcAft>
                          <a:spcPts val="300"/>
                        </a:spcAft>
                      </a:pPr>
                      <a:r>
                        <a:rPr lang="en-GB" sz="1050" u="none" strike="noStrike" dirty="0">
                          <a:effectLst/>
                        </a:rPr>
                        <a:t>Do they have an adrenaline pen for allergies?</a:t>
                      </a:r>
                      <a:endParaRPr lang="en-GB" sz="1050" dirty="0">
                        <a:effectLst/>
                      </a:endParaRPr>
                    </a:p>
                    <a:p>
                      <a:pPr>
                        <a:lnSpc>
                          <a:spcPct val="125000"/>
                        </a:lnSpc>
                        <a:spcAft>
                          <a:spcPts val="300"/>
                        </a:spcAft>
                      </a:pPr>
                      <a:r>
                        <a:rPr lang="en-GB" sz="1050" u="none" strike="noStrike" dirty="0">
                          <a:effectLst/>
                        </a:rPr>
                        <a:t>Any other treatments for asthma?</a:t>
                      </a:r>
                      <a:endParaRPr lang="en-GB" sz="1050" dirty="0">
                        <a:effectLst/>
                        <a:latin typeface="Calibri"/>
                        <a:ea typeface="Calibri"/>
                        <a:cs typeface="Times New Roman"/>
                      </a:endParaRPr>
                    </a:p>
                  </a:txBody>
                  <a:tcPr marL="53816" marR="53816" marT="0" marB="0"/>
                </a:tc>
                <a:tc hMerge="1">
                  <a:txBody>
                    <a:bodyPr/>
                    <a:lstStyle/>
                    <a:p>
                      <a:endParaRPr lang="en-GB"/>
                    </a:p>
                  </a:txBody>
                  <a:tcPr/>
                </a:tc>
                <a:tc hMerge="1">
                  <a:txBody>
                    <a:bodyPr/>
                    <a:lstStyle/>
                    <a:p>
                      <a:endParaRPr lang="en-GB"/>
                    </a:p>
                  </a:txBody>
                  <a:tcPr/>
                </a:tc>
                <a:tc>
                  <a:txBody>
                    <a:bodyPr/>
                    <a:lstStyle/>
                    <a:p>
                      <a:pPr>
                        <a:lnSpc>
                          <a:spcPct val="125000"/>
                        </a:lnSpc>
                        <a:spcAft>
                          <a:spcPts val="300"/>
                        </a:spcAft>
                      </a:pPr>
                      <a:r>
                        <a:rPr lang="en-GB" sz="1050" dirty="0">
                          <a:effectLst/>
                        </a:rPr>
                        <a:t>If child has a preventer, reminder to use this daily </a:t>
                      </a:r>
                    </a:p>
                    <a:p>
                      <a:pPr>
                        <a:lnSpc>
                          <a:spcPct val="125000"/>
                        </a:lnSpc>
                        <a:spcAft>
                          <a:spcPts val="300"/>
                        </a:spcAft>
                      </a:pPr>
                      <a:r>
                        <a:rPr lang="en-GB" sz="1050" dirty="0">
                          <a:effectLst/>
                        </a:rPr>
                        <a:t>Ask if medication is in date? </a:t>
                      </a:r>
                      <a:endParaRPr lang="en-GB" sz="1050" dirty="0">
                        <a:effectLst/>
                        <a:latin typeface="Calibri"/>
                        <a:ea typeface="Calibri"/>
                        <a:cs typeface="Times New Roman"/>
                      </a:endParaRPr>
                    </a:p>
                  </a:txBody>
                  <a:tcPr marL="53816" marR="53816" marT="0" marB="0"/>
                </a:tc>
                <a:extLst>
                  <a:ext uri="{0D108BD9-81ED-4DB2-BD59-A6C34878D82A}">
                    <a16:rowId xmlns:a16="http://schemas.microsoft.com/office/drawing/2014/main" val="10010"/>
                  </a:ext>
                </a:extLst>
              </a:tr>
              <a:tr h="504056">
                <a:tc>
                  <a:txBody>
                    <a:bodyPr/>
                    <a:lstStyle/>
                    <a:p>
                      <a:pPr>
                        <a:lnSpc>
                          <a:spcPct val="125000"/>
                        </a:lnSpc>
                        <a:spcAft>
                          <a:spcPts val="300"/>
                        </a:spcAft>
                      </a:pPr>
                      <a:r>
                        <a:rPr lang="en-GB" sz="1200" u="none" strike="noStrike" dirty="0">
                          <a:effectLst/>
                          <a:latin typeface="+mn-lt"/>
                          <a:ea typeface="+mn-ea"/>
                          <a:cs typeface="+mn-cs"/>
                        </a:rPr>
                        <a:t>6</a:t>
                      </a:r>
                      <a:endParaRPr lang="en-GB" sz="1200" dirty="0">
                        <a:effectLst/>
                        <a:latin typeface="Calibri"/>
                        <a:ea typeface="Calibri"/>
                        <a:cs typeface="Times New Roman"/>
                      </a:endParaRPr>
                    </a:p>
                  </a:txBody>
                  <a:tcPr marL="53816" marR="53816" marT="0" marB="0"/>
                </a:tc>
                <a:tc gridSpan="3">
                  <a:txBody>
                    <a:bodyPr/>
                    <a:lstStyle/>
                    <a:p>
                      <a:pPr>
                        <a:lnSpc>
                          <a:spcPct val="125000"/>
                        </a:lnSpc>
                        <a:spcAft>
                          <a:spcPts val="300"/>
                        </a:spcAft>
                      </a:pPr>
                      <a:r>
                        <a:rPr lang="en-GB" sz="1050" u="none" strike="noStrike" dirty="0">
                          <a:effectLst/>
                        </a:rPr>
                        <a:t>Do they feel confident with their inhaler/ spacer technique?  </a:t>
                      </a:r>
                      <a:endParaRPr lang="en-GB" sz="1050" dirty="0">
                        <a:effectLst/>
                        <a:latin typeface="Calibri"/>
                        <a:ea typeface="Calibri"/>
                        <a:cs typeface="Times New Roman"/>
                      </a:endParaRPr>
                    </a:p>
                  </a:txBody>
                  <a:tcPr marL="53816" marR="53816" marT="0" marB="0"/>
                </a:tc>
                <a:tc hMerge="1">
                  <a:txBody>
                    <a:bodyPr/>
                    <a:lstStyle/>
                    <a:p>
                      <a:endParaRPr lang="en-GB"/>
                    </a:p>
                  </a:txBody>
                  <a:tcPr/>
                </a:tc>
                <a:tc hMerge="1">
                  <a:txBody>
                    <a:bodyPr/>
                    <a:lstStyle/>
                    <a:p>
                      <a:endParaRPr lang="en-GB"/>
                    </a:p>
                  </a:txBody>
                  <a:tcPr/>
                </a:tc>
                <a:tc>
                  <a:txBody>
                    <a:bodyPr/>
                    <a:lstStyle/>
                    <a:p>
                      <a:pPr>
                        <a:lnSpc>
                          <a:spcPct val="125000"/>
                        </a:lnSpc>
                        <a:spcAft>
                          <a:spcPts val="300"/>
                        </a:spcAft>
                      </a:pPr>
                      <a:r>
                        <a:rPr lang="en-GB" sz="1050" dirty="0">
                          <a:effectLst/>
                        </a:rPr>
                        <a:t>Signpost to  asthma </a:t>
                      </a:r>
                      <a:r>
                        <a:rPr lang="en-GB" sz="1050" dirty="0" err="1">
                          <a:effectLst/>
                        </a:rPr>
                        <a:t>uk</a:t>
                      </a:r>
                      <a:r>
                        <a:rPr lang="en-GB" sz="1050" dirty="0">
                          <a:effectLst/>
                        </a:rPr>
                        <a:t> videos</a:t>
                      </a:r>
                    </a:p>
                    <a:p>
                      <a:pPr>
                        <a:lnSpc>
                          <a:spcPct val="125000"/>
                        </a:lnSpc>
                        <a:spcAft>
                          <a:spcPts val="300"/>
                        </a:spcAft>
                      </a:pPr>
                      <a:r>
                        <a:rPr lang="en-GB" sz="1050" dirty="0">
                          <a:effectLst/>
                        </a:rPr>
                        <a:t>If not confident →refer to GP/Asthma nurse</a:t>
                      </a:r>
                      <a:endParaRPr lang="en-GB" sz="1050" dirty="0">
                        <a:effectLst/>
                        <a:latin typeface="Calibri"/>
                        <a:ea typeface="Calibri"/>
                        <a:cs typeface="Times New Roman"/>
                      </a:endParaRPr>
                    </a:p>
                  </a:txBody>
                  <a:tcPr marL="53816" marR="53816" marT="0" marB="0"/>
                </a:tc>
                <a:extLst>
                  <a:ext uri="{0D108BD9-81ED-4DB2-BD59-A6C34878D82A}">
                    <a16:rowId xmlns:a16="http://schemas.microsoft.com/office/drawing/2014/main" val="10011"/>
                  </a:ext>
                </a:extLst>
              </a:tr>
              <a:tr h="288032">
                <a:tc>
                  <a:txBody>
                    <a:bodyPr/>
                    <a:lstStyle/>
                    <a:p>
                      <a:pPr>
                        <a:lnSpc>
                          <a:spcPct val="125000"/>
                        </a:lnSpc>
                        <a:spcAft>
                          <a:spcPts val="300"/>
                        </a:spcAft>
                      </a:pPr>
                      <a:r>
                        <a:rPr lang="en-GB" sz="1200" u="none" strike="noStrike" dirty="0">
                          <a:effectLst/>
                          <a:latin typeface="+mn-lt"/>
                          <a:ea typeface="+mn-ea"/>
                          <a:cs typeface="+mn-cs"/>
                        </a:rPr>
                        <a:t>7</a:t>
                      </a:r>
                      <a:endParaRPr lang="en-GB" sz="1200" dirty="0">
                        <a:effectLst/>
                        <a:latin typeface="Calibri"/>
                        <a:ea typeface="Calibri"/>
                        <a:cs typeface="Times New Roman"/>
                      </a:endParaRPr>
                    </a:p>
                  </a:txBody>
                  <a:tcPr marL="53816" marR="53816" marT="0" marB="0"/>
                </a:tc>
                <a:tc gridSpan="3">
                  <a:txBody>
                    <a:bodyPr/>
                    <a:lstStyle/>
                    <a:p>
                      <a:pPr>
                        <a:lnSpc>
                          <a:spcPct val="125000"/>
                        </a:lnSpc>
                        <a:spcAft>
                          <a:spcPts val="300"/>
                        </a:spcAft>
                      </a:pPr>
                      <a:r>
                        <a:rPr lang="en-GB" sz="1050" u="none" strike="noStrike" dirty="0">
                          <a:effectLst/>
                        </a:rPr>
                        <a:t>Any problems collecting regular medications?</a:t>
                      </a:r>
                      <a:endParaRPr lang="en-GB" sz="1050" dirty="0">
                        <a:effectLst/>
                      </a:endParaRPr>
                    </a:p>
                  </a:txBody>
                  <a:tcPr marL="53816" marR="53816" marT="0" marB="0"/>
                </a:tc>
                <a:tc hMerge="1">
                  <a:txBody>
                    <a:bodyPr/>
                    <a:lstStyle/>
                    <a:p>
                      <a:endParaRPr lang="en-GB"/>
                    </a:p>
                  </a:txBody>
                  <a:tcPr/>
                </a:tc>
                <a:tc hMerge="1">
                  <a:txBody>
                    <a:bodyPr/>
                    <a:lstStyle/>
                    <a:p>
                      <a:endParaRPr lang="en-GB"/>
                    </a:p>
                  </a:txBody>
                  <a:tcPr/>
                </a:tc>
                <a:tc>
                  <a:txBody>
                    <a:bodyPr/>
                    <a:lstStyle/>
                    <a:p>
                      <a:pPr>
                        <a:lnSpc>
                          <a:spcPct val="125000"/>
                        </a:lnSpc>
                        <a:spcAft>
                          <a:spcPts val="300"/>
                        </a:spcAft>
                      </a:pPr>
                      <a:r>
                        <a:rPr lang="en-GB" sz="1050" dirty="0">
                          <a:effectLst/>
                        </a:rPr>
                        <a:t>If Yes agree plan e.g. liaise with GP</a:t>
                      </a:r>
                      <a:endParaRPr lang="en-GB" sz="1050" dirty="0">
                        <a:effectLst/>
                        <a:latin typeface="Calibri"/>
                        <a:ea typeface="Calibri"/>
                        <a:cs typeface="Times New Roman"/>
                      </a:endParaRPr>
                    </a:p>
                  </a:txBody>
                  <a:tcPr marL="53816" marR="53816" marT="0" marB="0"/>
                </a:tc>
                <a:extLst>
                  <a:ext uri="{0D108BD9-81ED-4DB2-BD59-A6C34878D82A}">
                    <a16:rowId xmlns:a16="http://schemas.microsoft.com/office/drawing/2014/main" val="10012"/>
                  </a:ext>
                </a:extLst>
              </a:tr>
              <a:tr h="936104">
                <a:tc>
                  <a:txBody>
                    <a:bodyPr/>
                    <a:lstStyle/>
                    <a:p>
                      <a:pPr>
                        <a:lnSpc>
                          <a:spcPct val="125000"/>
                        </a:lnSpc>
                        <a:spcAft>
                          <a:spcPts val="300"/>
                        </a:spcAft>
                      </a:pPr>
                      <a:r>
                        <a:rPr lang="en-GB" sz="1200" u="none" strike="noStrike" dirty="0">
                          <a:effectLst/>
                          <a:latin typeface="+mn-lt"/>
                          <a:ea typeface="+mn-ea"/>
                          <a:cs typeface="+mn-cs"/>
                        </a:rPr>
                        <a:t>8</a:t>
                      </a:r>
                      <a:endParaRPr lang="en-GB" sz="1200" dirty="0">
                        <a:effectLst/>
                        <a:latin typeface="Calibri"/>
                        <a:ea typeface="Calibri"/>
                        <a:cs typeface="Times New Roman"/>
                      </a:endParaRPr>
                    </a:p>
                  </a:txBody>
                  <a:tcPr marL="53816" marR="53816" marT="0" marB="0"/>
                </a:tc>
                <a:tc gridSpan="3">
                  <a:txBody>
                    <a:bodyPr/>
                    <a:lstStyle/>
                    <a:p>
                      <a:pPr>
                        <a:lnSpc>
                          <a:spcPct val="125000"/>
                        </a:lnSpc>
                        <a:spcAft>
                          <a:spcPts val="300"/>
                        </a:spcAft>
                      </a:pPr>
                      <a:r>
                        <a:rPr lang="en-GB" sz="1050" u="none" strike="noStrike" dirty="0">
                          <a:effectLst/>
                        </a:rPr>
                        <a:t>Do you know how to recognise a change or worsening asthma symptoms in your child?</a:t>
                      </a:r>
                      <a:endParaRPr lang="en-GB" sz="1050" dirty="0">
                        <a:effectLst/>
                      </a:endParaRPr>
                    </a:p>
                    <a:p>
                      <a:pPr>
                        <a:lnSpc>
                          <a:spcPct val="125000"/>
                        </a:lnSpc>
                        <a:spcAft>
                          <a:spcPts val="300"/>
                        </a:spcAft>
                      </a:pPr>
                      <a:r>
                        <a:rPr lang="en-GB" sz="1050" u="none" strike="noStrike" dirty="0">
                          <a:effectLst/>
                        </a:rPr>
                        <a:t>What are some signs of an asthma attack? </a:t>
                      </a:r>
                      <a:endParaRPr lang="en-GB" sz="1050" dirty="0">
                        <a:effectLst/>
                      </a:endParaRPr>
                    </a:p>
                    <a:p>
                      <a:pPr>
                        <a:lnSpc>
                          <a:spcPct val="125000"/>
                        </a:lnSpc>
                        <a:spcAft>
                          <a:spcPts val="300"/>
                        </a:spcAft>
                      </a:pPr>
                      <a:r>
                        <a:rPr lang="en-GB" sz="1050" u="none" strike="noStrike" dirty="0">
                          <a:effectLst/>
                        </a:rPr>
                        <a:t>How do you know when to call an ambulance/GP?</a:t>
                      </a:r>
                      <a:endParaRPr lang="en-GB" sz="1050" dirty="0">
                        <a:effectLst/>
                        <a:latin typeface="Calibri"/>
                        <a:ea typeface="Calibri"/>
                        <a:cs typeface="Times New Roman"/>
                      </a:endParaRPr>
                    </a:p>
                  </a:txBody>
                  <a:tcPr marL="53816" marR="53816" marT="0" marB="0"/>
                </a:tc>
                <a:tc hMerge="1">
                  <a:txBody>
                    <a:bodyPr/>
                    <a:lstStyle/>
                    <a:p>
                      <a:endParaRPr lang="en-GB"/>
                    </a:p>
                  </a:txBody>
                  <a:tcPr/>
                </a:tc>
                <a:tc hMerge="1">
                  <a:txBody>
                    <a:bodyPr/>
                    <a:lstStyle/>
                    <a:p>
                      <a:endParaRPr lang="en-GB"/>
                    </a:p>
                  </a:txBody>
                  <a:tcPr/>
                </a:tc>
                <a:tc>
                  <a:txBody>
                    <a:bodyPr/>
                    <a:lstStyle/>
                    <a:p>
                      <a:pPr>
                        <a:lnSpc>
                          <a:spcPct val="125000"/>
                        </a:lnSpc>
                        <a:spcAft>
                          <a:spcPts val="300"/>
                        </a:spcAft>
                      </a:pPr>
                      <a:r>
                        <a:rPr lang="en-GB" sz="1050" dirty="0">
                          <a:effectLst/>
                        </a:rPr>
                        <a:t>If No direct to GP and email GP directly</a:t>
                      </a:r>
                    </a:p>
                    <a:p>
                      <a:pPr>
                        <a:lnSpc>
                          <a:spcPct val="125000"/>
                        </a:lnSpc>
                        <a:spcAft>
                          <a:spcPts val="300"/>
                        </a:spcAft>
                      </a:pPr>
                      <a:r>
                        <a:rPr lang="en-GB" sz="1050" dirty="0">
                          <a:effectLst/>
                        </a:rPr>
                        <a:t>Give parent first line advice and signpost to link - See Appendix 1</a:t>
                      </a:r>
                    </a:p>
                  </a:txBody>
                  <a:tcPr marL="53816" marR="53816" marT="0" marB="0"/>
                </a:tc>
                <a:extLst>
                  <a:ext uri="{0D108BD9-81ED-4DB2-BD59-A6C34878D82A}">
                    <a16:rowId xmlns:a16="http://schemas.microsoft.com/office/drawing/2014/main" val="10013"/>
                  </a:ext>
                </a:extLst>
              </a:tr>
              <a:tr h="351217">
                <a:tc>
                  <a:txBody>
                    <a:bodyPr/>
                    <a:lstStyle/>
                    <a:p>
                      <a:pPr>
                        <a:lnSpc>
                          <a:spcPct val="125000"/>
                        </a:lnSpc>
                        <a:spcAft>
                          <a:spcPts val="300"/>
                        </a:spcAft>
                      </a:pPr>
                      <a:r>
                        <a:rPr lang="en-GB" sz="1200" u="none" strike="noStrike" dirty="0">
                          <a:effectLst/>
                          <a:latin typeface="+mn-lt"/>
                          <a:ea typeface="+mn-ea"/>
                          <a:cs typeface="+mn-cs"/>
                        </a:rPr>
                        <a:t>9</a:t>
                      </a:r>
                      <a:endParaRPr lang="en-GB" sz="1200" dirty="0">
                        <a:effectLst/>
                        <a:latin typeface="Calibri"/>
                        <a:ea typeface="Calibri"/>
                        <a:cs typeface="Times New Roman"/>
                      </a:endParaRPr>
                    </a:p>
                  </a:txBody>
                  <a:tcPr marL="53816" marR="53816" marT="0" marB="0"/>
                </a:tc>
                <a:tc gridSpan="3">
                  <a:txBody>
                    <a:bodyPr/>
                    <a:lstStyle/>
                    <a:p>
                      <a:pPr>
                        <a:lnSpc>
                          <a:spcPct val="125000"/>
                        </a:lnSpc>
                        <a:spcAft>
                          <a:spcPts val="300"/>
                        </a:spcAft>
                      </a:pPr>
                      <a:r>
                        <a:rPr lang="en-GB" sz="1050" u="none" strike="noStrike" dirty="0">
                          <a:effectLst/>
                        </a:rPr>
                        <a:t>Do you have any concerns or questions about your child’s asthma or any other area of their health?</a:t>
                      </a:r>
                      <a:endParaRPr lang="en-GB" sz="1050" dirty="0">
                        <a:effectLst/>
                        <a:latin typeface="Calibri"/>
                        <a:ea typeface="Calibri"/>
                        <a:cs typeface="Times New Roman"/>
                      </a:endParaRPr>
                    </a:p>
                  </a:txBody>
                  <a:tcPr marL="53816" marR="53816" marT="0" marB="0"/>
                </a:tc>
                <a:tc hMerge="1">
                  <a:txBody>
                    <a:bodyPr/>
                    <a:lstStyle/>
                    <a:p>
                      <a:endParaRPr lang="en-GB"/>
                    </a:p>
                  </a:txBody>
                  <a:tcPr/>
                </a:tc>
                <a:tc hMerge="1">
                  <a:txBody>
                    <a:bodyPr/>
                    <a:lstStyle/>
                    <a:p>
                      <a:endParaRPr lang="en-GB"/>
                    </a:p>
                  </a:txBody>
                  <a:tcPr/>
                </a:tc>
                <a:tc>
                  <a:txBody>
                    <a:bodyPr/>
                    <a:lstStyle/>
                    <a:p>
                      <a:pPr>
                        <a:lnSpc>
                          <a:spcPct val="125000"/>
                        </a:lnSpc>
                        <a:spcAft>
                          <a:spcPts val="300"/>
                        </a:spcAft>
                      </a:pPr>
                      <a:r>
                        <a:rPr lang="en-GB" sz="1050" dirty="0">
                          <a:effectLst/>
                        </a:rPr>
                        <a:t> </a:t>
                      </a:r>
                    </a:p>
                    <a:p>
                      <a:pPr>
                        <a:lnSpc>
                          <a:spcPct val="125000"/>
                        </a:lnSpc>
                        <a:spcAft>
                          <a:spcPts val="300"/>
                        </a:spcAft>
                      </a:pPr>
                      <a:r>
                        <a:rPr lang="en-GB" sz="1050" dirty="0">
                          <a:effectLst/>
                        </a:rPr>
                        <a:t> </a:t>
                      </a:r>
                      <a:endParaRPr lang="en-GB" sz="1050" dirty="0">
                        <a:effectLst/>
                        <a:latin typeface="Calibri"/>
                        <a:ea typeface="Calibri"/>
                        <a:cs typeface="Times New Roman"/>
                      </a:endParaRPr>
                    </a:p>
                  </a:txBody>
                  <a:tcPr marL="53816" marR="53816" marT="0" marB="0"/>
                </a:tc>
                <a:extLst>
                  <a:ext uri="{0D108BD9-81ED-4DB2-BD59-A6C34878D82A}">
                    <a16:rowId xmlns:a16="http://schemas.microsoft.com/office/drawing/2014/main" val="10014"/>
                  </a:ext>
                </a:extLst>
              </a:tr>
            </a:tbl>
          </a:graphicData>
        </a:graphic>
      </p:graphicFrame>
      <p:sp>
        <p:nvSpPr>
          <p:cNvPr id="19" name="TextBox 18"/>
          <p:cNvSpPr txBox="1"/>
          <p:nvPr/>
        </p:nvSpPr>
        <p:spPr>
          <a:xfrm>
            <a:off x="827584" y="0"/>
            <a:ext cx="6912768" cy="369332"/>
          </a:xfrm>
          <a:prstGeom prst="rect">
            <a:avLst/>
          </a:prstGeom>
          <a:noFill/>
        </p:spPr>
        <p:txBody>
          <a:bodyPr wrap="square" rtlCol="0">
            <a:spAutoFit/>
          </a:bodyPr>
          <a:lstStyle/>
          <a:p>
            <a:pPr algn="ctr"/>
            <a:r>
              <a:rPr lang="en-GB" dirty="0"/>
              <a:t>Asthma script</a:t>
            </a:r>
          </a:p>
        </p:txBody>
      </p:sp>
    </p:spTree>
    <p:extLst>
      <p:ext uri="{BB962C8B-B14F-4D97-AF65-F5344CB8AC3E}">
        <p14:creationId xmlns:p14="http://schemas.microsoft.com/office/powerpoint/2010/main" val="40487922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fld id="{8FC524A1-7B6A-464D-B8BC-8FE2E057339E}" type="slidenum">
              <a:rPr lang="en-GB" smtClean="0"/>
              <a:pPr/>
              <a:t>112</a:t>
            </a:fld>
            <a:endParaRPr lang="en-GB" dirty="0"/>
          </a:p>
        </p:txBody>
      </p:sp>
      <p:sp>
        <p:nvSpPr>
          <p:cNvPr id="5" name="Content Placeholder 4"/>
          <p:cNvSpPr>
            <a:spLocks noGrp="1"/>
          </p:cNvSpPr>
          <p:nvPr>
            <p:ph sz="quarter" idx="15"/>
          </p:nvPr>
        </p:nvSpPr>
        <p:spPr/>
        <p:txBody>
          <a:bodyPr/>
          <a:lstStyle/>
          <a:p>
            <a:r>
              <a:rPr lang="en-GB" dirty="0"/>
              <a:t> </a:t>
            </a:r>
          </a:p>
        </p:txBody>
      </p:sp>
      <p:pic>
        <p:nvPicPr>
          <p:cNvPr id="5124" name="Picture 4"/>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4531"/>
          <a:stretch/>
        </p:blipFill>
        <p:spPr bwMode="auto">
          <a:xfrm>
            <a:off x="1115616" y="476672"/>
            <a:ext cx="6844336"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827584" y="0"/>
            <a:ext cx="6912768" cy="369332"/>
          </a:xfrm>
          <a:prstGeom prst="rect">
            <a:avLst/>
          </a:prstGeom>
          <a:noFill/>
        </p:spPr>
        <p:txBody>
          <a:bodyPr wrap="square" rtlCol="0">
            <a:spAutoFit/>
          </a:bodyPr>
          <a:lstStyle/>
          <a:p>
            <a:pPr algn="ctr"/>
            <a:r>
              <a:rPr lang="en-GB" dirty="0"/>
              <a:t>Risk assessment tool</a:t>
            </a:r>
          </a:p>
        </p:txBody>
      </p:sp>
    </p:spTree>
    <p:extLst>
      <p:ext uri="{BB962C8B-B14F-4D97-AF65-F5344CB8AC3E}">
        <p14:creationId xmlns:p14="http://schemas.microsoft.com/office/powerpoint/2010/main" val="382813650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fld id="{8FC524A1-7B6A-464D-B8BC-8FE2E057339E}" type="slidenum">
              <a:rPr lang="en-GB" smtClean="0"/>
              <a:pPr/>
              <a:t>113</a:t>
            </a:fld>
            <a:endParaRPr lang="en-GB" dirty="0"/>
          </a:p>
        </p:txBody>
      </p:sp>
      <p:sp>
        <p:nvSpPr>
          <p:cNvPr id="5" name="Content Placeholder 4"/>
          <p:cNvSpPr>
            <a:spLocks noGrp="1"/>
          </p:cNvSpPr>
          <p:nvPr>
            <p:ph sz="quarter" idx="15"/>
          </p:nvPr>
        </p:nvSpPr>
        <p:spPr/>
        <p:txBody>
          <a:bodyPr/>
          <a:lstStyle/>
          <a:p>
            <a:r>
              <a:rPr lang="en-GB" dirty="0"/>
              <a:t> </a:t>
            </a:r>
          </a:p>
        </p:txBody>
      </p:sp>
      <p:graphicFrame>
        <p:nvGraphicFramePr>
          <p:cNvPr id="2" name="Table 1"/>
          <p:cNvGraphicFramePr>
            <a:graphicFrameLocks noGrp="1"/>
          </p:cNvGraphicFramePr>
          <p:nvPr/>
        </p:nvGraphicFramePr>
        <p:xfrm>
          <a:off x="539551" y="353143"/>
          <a:ext cx="7992889" cy="6322313"/>
        </p:xfrm>
        <a:graphic>
          <a:graphicData uri="http://schemas.openxmlformats.org/drawingml/2006/table">
            <a:tbl>
              <a:tblPr firstRow="1" firstCol="1" bandRow="1">
                <a:tableStyleId>{5C22544A-7EE6-4342-B048-85BDC9FD1C3A}</a:tableStyleId>
              </a:tblPr>
              <a:tblGrid>
                <a:gridCol w="1672355">
                  <a:extLst>
                    <a:ext uri="{9D8B030D-6E8A-4147-A177-3AD203B41FA5}">
                      <a16:colId xmlns:a16="http://schemas.microsoft.com/office/drawing/2014/main" val="20000"/>
                    </a:ext>
                  </a:extLst>
                </a:gridCol>
                <a:gridCol w="2282186">
                  <a:extLst>
                    <a:ext uri="{9D8B030D-6E8A-4147-A177-3AD203B41FA5}">
                      <a16:colId xmlns:a16="http://schemas.microsoft.com/office/drawing/2014/main" val="20001"/>
                    </a:ext>
                  </a:extLst>
                </a:gridCol>
                <a:gridCol w="4038348">
                  <a:extLst>
                    <a:ext uri="{9D8B030D-6E8A-4147-A177-3AD203B41FA5}">
                      <a16:colId xmlns:a16="http://schemas.microsoft.com/office/drawing/2014/main" val="20002"/>
                    </a:ext>
                  </a:extLst>
                </a:gridCol>
              </a:tblGrid>
              <a:tr h="230678">
                <a:tc>
                  <a:txBody>
                    <a:bodyPr/>
                    <a:lstStyle/>
                    <a:p>
                      <a:pPr>
                        <a:lnSpc>
                          <a:spcPct val="115000"/>
                        </a:lnSpc>
                        <a:spcAft>
                          <a:spcPts val="0"/>
                        </a:spcAft>
                      </a:pPr>
                      <a:r>
                        <a:rPr lang="en-GB" sz="1050" u="none" dirty="0">
                          <a:effectLst/>
                        </a:rPr>
                        <a:t>Problem</a:t>
                      </a:r>
                      <a:endParaRPr lang="en-GB" sz="1050" u="none" dirty="0">
                        <a:effectLst/>
                        <a:latin typeface="Calibri"/>
                        <a:ea typeface="Calibri"/>
                        <a:cs typeface="Times New Roman"/>
                      </a:endParaRPr>
                    </a:p>
                  </a:txBody>
                  <a:tcPr marL="38180" marR="38180" marT="0" marB="0"/>
                </a:tc>
                <a:tc>
                  <a:txBody>
                    <a:bodyPr/>
                    <a:lstStyle/>
                    <a:p>
                      <a:pPr>
                        <a:lnSpc>
                          <a:spcPct val="115000"/>
                        </a:lnSpc>
                        <a:spcAft>
                          <a:spcPts val="0"/>
                        </a:spcAft>
                      </a:pPr>
                      <a:r>
                        <a:rPr lang="en-GB" sz="1050" u="none" dirty="0">
                          <a:effectLst/>
                        </a:rPr>
                        <a:t>Rationale</a:t>
                      </a:r>
                      <a:endParaRPr lang="en-GB" sz="1050" u="none" dirty="0">
                        <a:effectLst/>
                        <a:latin typeface="Calibri"/>
                        <a:ea typeface="Calibri"/>
                        <a:cs typeface="Times New Roman"/>
                      </a:endParaRPr>
                    </a:p>
                  </a:txBody>
                  <a:tcPr marL="38180" marR="38180" marT="0" marB="0"/>
                </a:tc>
                <a:tc>
                  <a:txBody>
                    <a:bodyPr/>
                    <a:lstStyle/>
                    <a:p>
                      <a:pPr>
                        <a:lnSpc>
                          <a:spcPct val="115000"/>
                        </a:lnSpc>
                        <a:spcAft>
                          <a:spcPts val="0"/>
                        </a:spcAft>
                      </a:pPr>
                      <a:r>
                        <a:rPr lang="en-GB" sz="1050" u="none" dirty="0">
                          <a:effectLst/>
                        </a:rPr>
                        <a:t>Action</a:t>
                      </a:r>
                      <a:endParaRPr lang="en-GB" sz="1050" u="none" dirty="0">
                        <a:effectLst/>
                        <a:latin typeface="Calibri"/>
                        <a:ea typeface="Calibri"/>
                        <a:cs typeface="Times New Roman"/>
                      </a:endParaRPr>
                    </a:p>
                  </a:txBody>
                  <a:tcPr marL="38180" marR="38180" marT="0" marB="0"/>
                </a:tc>
                <a:extLst>
                  <a:ext uri="{0D108BD9-81ED-4DB2-BD59-A6C34878D82A}">
                    <a16:rowId xmlns:a16="http://schemas.microsoft.com/office/drawing/2014/main" val="10000"/>
                  </a:ext>
                </a:extLst>
              </a:tr>
              <a:tr h="678033">
                <a:tc>
                  <a:txBody>
                    <a:bodyPr/>
                    <a:lstStyle/>
                    <a:p>
                      <a:pPr>
                        <a:lnSpc>
                          <a:spcPct val="115000"/>
                        </a:lnSpc>
                        <a:spcAft>
                          <a:spcPts val="0"/>
                        </a:spcAft>
                      </a:pPr>
                      <a:r>
                        <a:rPr lang="en-GB" sz="1050" u="none" dirty="0">
                          <a:effectLst/>
                        </a:rPr>
                        <a:t>Asthma triggers</a:t>
                      </a:r>
                      <a:endParaRPr lang="en-GB" sz="1050" u="none" dirty="0">
                        <a:effectLst/>
                        <a:latin typeface="Calibri"/>
                        <a:ea typeface="Calibri"/>
                        <a:cs typeface="Times New Roman"/>
                      </a:endParaRPr>
                    </a:p>
                  </a:txBody>
                  <a:tcPr marL="38180" marR="38180" marT="0" marB="0"/>
                </a:tc>
                <a:tc>
                  <a:txBody>
                    <a:bodyPr/>
                    <a:lstStyle/>
                    <a:p>
                      <a:pPr>
                        <a:lnSpc>
                          <a:spcPct val="115000"/>
                        </a:lnSpc>
                        <a:spcAft>
                          <a:spcPts val="0"/>
                        </a:spcAft>
                      </a:pPr>
                      <a:r>
                        <a:rPr lang="en-GB" sz="900" u="none" dirty="0">
                          <a:effectLst/>
                        </a:rPr>
                        <a:t>Awareness of triggers enables a patient to better understand and manage asthma</a:t>
                      </a:r>
                      <a:endParaRPr lang="en-GB" sz="900" u="none" dirty="0">
                        <a:effectLst/>
                        <a:latin typeface="Calibri"/>
                        <a:ea typeface="Calibri"/>
                        <a:cs typeface="Times New Roman"/>
                      </a:endParaRPr>
                    </a:p>
                  </a:txBody>
                  <a:tcPr marL="38180" marR="38180" marT="0" marB="0"/>
                </a:tc>
                <a:tc>
                  <a:txBody>
                    <a:bodyPr/>
                    <a:lstStyle/>
                    <a:p>
                      <a:pPr>
                        <a:lnSpc>
                          <a:spcPct val="115000"/>
                        </a:lnSpc>
                        <a:spcAft>
                          <a:spcPts val="0"/>
                        </a:spcAft>
                      </a:pPr>
                      <a:r>
                        <a:rPr lang="en-GB" sz="900" u="none" dirty="0">
                          <a:effectLst/>
                        </a:rPr>
                        <a:t>Ask about common triggers include exercise, damp, mould, pollen, dust, grass, cat/dog dander, viral illness, weather change, pollution, stress, cigarette smoke, pets, food.</a:t>
                      </a:r>
                    </a:p>
                    <a:p>
                      <a:pPr>
                        <a:lnSpc>
                          <a:spcPct val="115000"/>
                        </a:lnSpc>
                        <a:spcAft>
                          <a:spcPts val="0"/>
                        </a:spcAft>
                      </a:pPr>
                      <a:r>
                        <a:rPr lang="en-GB" sz="900" u="none" strike="noStrike" dirty="0">
                          <a:effectLst/>
                        </a:rPr>
                        <a:t> </a:t>
                      </a:r>
                      <a:r>
                        <a:rPr lang="en-GB" sz="900" u="none" dirty="0">
                          <a:effectLst/>
                        </a:rPr>
                        <a:t>Some triggers are avoidable/ manageable such as smoking (stop) pollen allergy causing rhinitis (use rhinitis treatment)</a:t>
                      </a:r>
                      <a:endParaRPr lang="en-GB" sz="900" u="none" dirty="0">
                        <a:effectLst/>
                        <a:latin typeface="Calibri"/>
                        <a:ea typeface="Calibri"/>
                        <a:cs typeface="Times New Roman"/>
                      </a:endParaRPr>
                    </a:p>
                  </a:txBody>
                  <a:tcPr marL="38180" marR="38180" marT="0" marB="0"/>
                </a:tc>
                <a:extLst>
                  <a:ext uri="{0D108BD9-81ED-4DB2-BD59-A6C34878D82A}">
                    <a16:rowId xmlns:a16="http://schemas.microsoft.com/office/drawing/2014/main" val="10001"/>
                  </a:ext>
                </a:extLst>
              </a:tr>
              <a:tr h="576695">
                <a:tc>
                  <a:txBody>
                    <a:bodyPr/>
                    <a:lstStyle/>
                    <a:p>
                      <a:pPr>
                        <a:lnSpc>
                          <a:spcPct val="115000"/>
                        </a:lnSpc>
                        <a:spcAft>
                          <a:spcPts val="0"/>
                        </a:spcAft>
                      </a:pPr>
                      <a:r>
                        <a:rPr lang="en-GB" sz="1050" u="none" dirty="0">
                          <a:effectLst/>
                        </a:rPr>
                        <a:t>Smoke exposure</a:t>
                      </a:r>
                      <a:endParaRPr lang="en-GB" sz="1050" u="none" dirty="0">
                        <a:effectLst/>
                        <a:latin typeface="Calibri"/>
                        <a:ea typeface="Calibri"/>
                        <a:cs typeface="Times New Roman"/>
                      </a:endParaRPr>
                    </a:p>
                  </a:txBody>
                  <a:tcPr marL="38180" marR="38180" marT="0" marB="0"/>
                </a:tc>
                <a:tc>
                  <a:txBody>
                    <a:bodyPr/>
                    <a:lstStyle/>
                    <a:p>
                      <a:pPr>
                        <a:lnSpc>
                          <a:spcPct val="115000"/>
                        </a:lnSpc>
                        <a:spcAft>
                          <a:spcPts val="0"/>
                        </a:spcAft>
                      </a:pPr>
                      <a:r>
                        <a:rPr lang="en-GB" sz="900" u="none">
                          <a:effectLst/>
                        </a:rPr>
                        <a:t>Exposure to cigarette smoke reduced the effectiveness of inhaled steroids and is a trigger for asthma attacks.  </a:t>
                      </a:r>
                      <a:endParaRPr lang="en-GB" sz="900" u="none">
                        <a:effectLst/>
                        <a:latin typeface="Calibri"/>
                        <a:ea typeface="Calibri"/>
                        <a:cs typeface="Times New Roman"/>
                      </a:endParaRPr>
                    </a:p>
                  </a:txBody>
                  <a:tcPr marL="38180" marR="38180" marT="0" marB="0"/>
                </a:tc>
                <a:tc>
                  <a:txBody>
                    <a:bodyPr/>
                    <a:lstStyle/>
                    <a:p>
                      <a:pPr>
                        <a:lnSpc>
                          <a:spcPct val="115000"/>
                        </a:lnSpc>
                        <a:spcAft>
                          <a:spcPts val="0"/>
                        </a:spcAft>
                      </a:pPr>
                      <a:r>
                        <a:rPr lang="en-GB" sz="900" u="none">
                          <a:effectLst/>
                        </a:rPr>
                        <a:t>Offer very brief advice on stopping smoking</a:t>
                      </a:r>
                    </a:p>
                    <a:p>
                      <a:pPr>
                        <a:lnSpc>
                          <a:spcPct val="115000"/>
                        </a:lnSpc>
                        <a:spcAft>
                          <a:spcPts val="0"/>
                        </a:spcAft>
                      </a:pPr>
                      <a:r>
                        <a:rPr lang="en-GB" sz="900" u="none">
                          <a:effectLst/>
                        </a:rPr>
                        <a:t> </a:t>
                      </a:r>
                    </a:p>
                    <a:p>
                      <a:pPr>
                        <a:lnSpc>
                          <a:spcPct val="115000"/>
                        </a:lnSpc>
                        <a:spcAft>
                          <a:spcPts val="0"/>
                        </a:spcAft>
                      </a:pPr>
                      <a:r>
                        <a:rPr lang="en-GB" sz="900" u="none">
                          <a:effectLst/>
                          <a:hlinkClick r:id="rId2"/>
                        </a:rPr>
                        <a:t>https://www.ncsct.co.uk/publication_very-brief-advice.php</a:t>
                      </a:r>
                      <a:endParaRPr lang="en-GB" sz="900" u="none">
                        <a:effectLst/>
                      </a:endParaRPr>
                    </a:p>
                    <a:p>
                      <a:pPr>
                        <a:lnSpc>
                          <a:spcPct val="115000"/>
                        </a:lnSpc>
                        <a:spcAft>
                          <a:spcPts val="0"/>
                        </a:spcAft>
                      </a:pPr>
                      <a:r>
                        <a:rPr lang="en-GB" sz="900" u="none" strike="noStrike">
                          <a:effectLst/>
                        </a:rPr>
                        <a:t> </a:t>
                      </a:r>
                      <a:endParaRPr lang="en-GB" sz="900" u="none">
                        <a:effectLst/>
                        <a:latin typeface="Calibri"/>
                        <a:ea typeface="Calibri"/>
                        <a:cs typeface="Times New Roman"/>
                      </a:endParaRPr>
                    </a:p>
                  </a:txBody>
                  <a:tcPr marL="38180" marR="38180" marT="0" marB="0"/>
                </a:tc>
                <a:extLst>
                  <a:ext uri="{0D108BD9-81ED-4DB2-BD59-A6C34878D82A}">
                    <a16:rowId xmlns:a16="http://schemas.microsoft.com/office/drawing/2014/main" val="10002"/>
                  </a:ext>
                </a:extLst>
              </a:tr>
              <a:tr h="692034">
                <a:tc>
                  <a:txBody>
                    <a:bodyPr/>
                    <a:lstStyle/>
                    <a:p>
                      <a:pPr>
                        <a:lnSpc>
                          <a:spcPct val="115000"/>
                        </a:lnSpc>
                        <a:spcAft>
                          <a:spcPts val="0"/>
                        </a:spcAft>
                      </a:pPr>
                      <a:r>
                        <a:rPr lang="en-GB" sz="1050" u="none" dirty="0">
                          <a:effectLst/>
                        </a:rPr>
                        <a:t>Management plans</a:t>
                      </a:r>
                      <a:endParaRPr lang="en-GB" sz="1050" u="none" dirty="0">
                        <a:effectLst/>
                        <a:latin typeface="Calibri"/>
                        <a:ea typeface="Calibri"/>
                        <a:cs typeface="Times New Roman"/>
                      </a:endParaRPr>
                    </a:p>
                  </a:txBody>
                  <a:tcPr marL="38180" marR="38180" marT="0" marB="0"/>
                </a:tc>
                <a:tc>
                  <a:txBody>
                    <a:bodyPr/>
                    <a:lstStyle/>
                    <a:p>
                      <a:pPr>
                        <a:lnSpc>
                          <a:spcPct val="115000"/>
                        </a:lnSpc>
                        <a:spcAft>
                          <a:spcPts val="0"/>
                        </a:spcAft>
                      </a:pPr>
                      <a:r>
                        <a:rPr lang="en-GB" sz="900" u="none">
                          <a:effectLst/>
                        </a:rPr>
                        <a:t>All children should have access to a written asthma management plan so they know what to do when they are well, and becoming unwell</a:t>
                      </a:r>
                    </a:p>
                    <a:p>
                      <a:pPr>
                        <a:lnSpc>
                          <a:spcPct val="115000"/>
                        </a:lnSpc>
                        <a:spcAft>
                          <a:spcPts val="0"/>
                        </a:spcAft>
                      </a:pPr>
                      <a:r>
                        <a:rPr lang="en-GB" sz="900" u="none" strike="noStrike">
                          <a:effectLst/>
                        </a:rPr>
                        <a:t> </a:t>
                      </a:r>
                      <a:endParaRPr lang="en-GB" sz="900" u="none">
                        <a:effectLst/>
                        <a:latin typeface="Calibri"/>
                        <a:ea typeface="Calibri"/>
                        <a:cs typeface="Times New Roman"/>
                      </a:endParaRPr>
                    </a:p>
                  </a:txBody>
                  <a:tcPr marL="38180" marR="38180" marT="0" marB="0"/>
                </a:tc>
                <a:tc>
                  <a:txBody>
                    <a:bodyPr/>
                    <a:lstStyle/>
                    <a:p>
                      <a:pPr>
                        <a:lnSpc>
                          <a:spcPct val="115000"/>
                        </a:lnSpc>
                        <a:spcAft>
                          <a:spcPts val="0"/>
                        </a:spcAft>
                      </a:pPr>
                      <a:r>
                        <a:rPr lang="en-GB" sz="900" u="none" dirty="0">
                          <a:effectLst/>
                        </a:rPr>
                        <a:t>If they do not have a plan, this needs to be agreed with their usual health professional.  Examples of plans can be found here.</a:t>
                      </a:r>
                    </a:p>
                    <a:p>
                      <a:pPr>
                        <a:lnSpc>
                          <a:spcPct val="115000"/>
                        </a:lnSpc>
                        <a:spcAft>
                          <a:spcPts val="0"/>
                        </a:spcAft>
                      </a:pPr>
                      <a:r>
                        <a:rPr lang="en-GB" sz="900" u="none" dirty="0">
                          <a:effectLst/>
                          <a:hlinkClick r:id="rId3"/>
                        </a:rPr>
                        <a:t>https://www.asthma.org.uk/advice/child/manage/action-plan/</a:t>
                      </a:r>
                      <a:endParaRPr lang="en-GB" sz="900" u="none" dirty="0">
                        <a:effectLst/>
                      </a:endParaRPr>
                    </a:p>
                    <a:p>
                      <a:pPr>
                        <a:lnSpc>
                          <a:spcPct val="115000"/>
                        </a:lnSpc>
                        <a:spcAft>
                          <a:spcPts val="0"/>
                        </a:spcAft>
                      </a:pPr>
                      <a:r>
                        <a:rPr lang="en-GB" sz="900" u="none" strike="noStrike" dirty="0">
                          <a:effectLst/>
                        </a:rPr>
                        <a:t> </a:t>
                      </a:r>
                      <a:endParaRPr lang="en-GB" sz="900" u="none" dirty="0">
                        <a:effectLst/>
                        <a:latin typeface="Calibri"/>
                        <a:ea typeface="Calibri"/>
                        <a:cs typeface="Times New Roman"/>
                      </a:endParaRPr>
                    </a:p>
                  </a:txBody>
                  <a:tcPr marL="38180" marR="38180" marT="0" marB="0"/>
                </a:tc>
                <a:extLst>
                  <a:ext uri="{0D108BD9-81ED-4DB2-BD59-A6C34878D82A}">
                    <a16:rowId xmlns:a16="http://schemas.microsoft.com/office/drawing/2014/main" val="10003"/>
                  </a:ext>
                </a:extLst>
              </a:tr>
              <a:tr h="744461">
                <a:tc>
                  <a:txBody>
                    <a:bodyPr/>
                    <a:lstStyle/>
                    <a:p>
                      <a:pPr>
                        <a:lnSpc>
                          <a:spcPct val="115000"/>
                        </a:lnSpc>
                        <a:spcAft>
                          <a:spcPts val="0"/>
                        </a:spcAft>
                      </a:pPr>
                      <a:r>
                        <a:rPr lang="en-GB" sz="1050" u="none" dirty="0">
                          <a:effectLst/>
                        </a:rPr>
                        <a:t>Appropriate devices</a:t>
                      </a:r>
                      <a:endParaRPr lang="en-GB" sz="1050" u="none" dirty="0">
                        <a:effectLst/>
                        <a:latin typeface="Calibri"/>
                        <a:ea typeface="Calibri"/>
                        <a:cs typeface="Times New Roman"/>
                      </a:endParaRPr>
                    </a:p>
                  </a:txBody>
                  <a:tcPr marL="38180" marR="38180" marT="0" marB="0"/>
                </a:tc>
                <a:tc>
                  <a:txBody>
                    <a:bodyPr/>
                    <a:lstStyle/>
                    <a:p>
                      <a:pPr>
                        <a:lnSpc>
                          <a:spcPct val="115000"/>
                        </a:lnSpc>
                        <a:spcAft>
                          <a:spcPts val="0"/>
                        </a:spcAft>
                      </a:pPr>
                      <a:r>
                        <a:rPr lang="en-GB" sz="900" u="none">
                          <a:effectLst/>
                        </a:rPr>
                        <a:t>The vast majority of children and young people should use their inhaler via a spacer.  Some children may use a breath activated device (such as a turbohaler)</a:t>
                      </a:r>
                    </a:p>
                    <a:p>
                      <a:pPr>
                        <a:lnSpc>
                          <a:spcPct val="115000"/>
                        </a:lnSpc>
                        <a:spcAft>
                          <a:spcPts val="0"/>
                        </a:spcAft>
                      </a:pPr>
                      <a:r>
                        <a:rPr lang="en-GB" sz="900" u="none" strike="noStrike">
                          <a:effectLst/>
                        </a:rPr>
                        <a:t> </a:t>
                      </a:r>
                      <a:endParaRPr lang="en-GB" sz="900" u="none">
                        <a:effectLst/>
                        <a:latin typeface="Calibri"/>
                        <a:ea typeface="Calibri"/>
                        <a:cs typeface="Times New Roman"/>
                      </a:endParaRPr>
                    </a:p>
                  </a:txBody>
                  <a:tcPr marL="38180" marR="38180" marT="0" marB="0"/>
                </a:tc>
                <a:tc>
                  <a:txBody>
                    <a:bodyPr/>
                    <a:lstStyle/>
                    <a:p>
                      <a:pPr>
                        <a:lnSpc>
                          <a:spcPct val="115000"/>
                        </a:lnSpc>
                        <a:spcAft>
                          <a:spcPts val="0"/>
                        </a:spcAft>
                      </a:pPr>
                      <a:r>
                        <a:rPr lang="en-GB" sz="900" u="none" dirty="0">
                          <a:effectLst/>
                        </a:rPr>
                        <a:t>Explain that direct use of an inhaler directly into the mouth is ineffective, and highlight the importance of using a spacer for their inhaler.  </a:t>
                      </a:r>
                    </a:p>
                    <a:p>
                      <a:pPr>
                        <a:lnSpc>
                          <a:spcPct val="115000"/>
                        </a:lnSpc>
                        <a:spcAft>
                          <a:spcPts val="0"/>
                        </a:spcAft>
                      </a:pPr>
                      <a:r>
                        <a:rPr lang="en-GB" sz="900" u="none" strike="noStrike" dirty="0">
                          <a:effectLst/>
                        </a:rPr>
                        <a:t> </a:t>
                      </a:r>
                      <a:endParaRPr lang="en-GB" sz="900" u="none" dirty="0">
                        <a:effectLst/>
                      </a:endParaRPr>
                    </a:p>
                    <a:p>
                      <a:pPr>
                        <a:lnSpc>
                          <a:spcPct val="115000"/>
                        </a:lnSpc>
                        <a:spcAft>
                          <a:spcPts val="0"/>
                        </a:spcAft>
                      </a:pPr>
                      <a:r>
                        <a:rPr lang="en-GB" sz="900" u="none" dirty="0">
                          <a:effectLst/>
                        </a:rPr>
                        <a:t>(Unless on a breath activated device)</a:t>
                      </a:r>
                    </a:p>
                    <a:p>
                      <a:pPr>
                        <a:lnSpc>
                          <a:spcPct val="115000"/>
                        </a:lnSpc>
                        <a:spcAft>
                          <a:spcPts val="0"/>
                        </a:spcAft>
                      </a:pPr>
                      <a:r>
                        <a:rPr lang="en-GB" sz="900" u="none" strike="noStrike" dirty="0">
                          <a:effectLst/>
                        </a:rPr>
                        <a:t> </a:t>
                      </a:r>
                      <a:endParaRPr lang="en-GB" sz="900" u="none" dirty="0">
                        <a:effectLst/>
                        <a:latin typeface="Calibri"/>
                        <a:ea typeface="Calibri"/>
                        <a:cs typeface="Times New Roman"/>
                      </a:endParaRPr>
                    </a:p>
                  </a:txBody>
                  <a:tcPr marL="38180" marR="38180" marT="0" marB="0"/>
                </a:tc>
                <a:extLst>
                  <a:ext uri="{0D108BD9-81ED-4DB2-BD59-A6C34878D82A}">
                    <a16:rowId xmlns:a16="http://schemas.microsoft.com/office/drawing/2014/main" val="10004"/>
                  </a:ext>
                </a:extLst>
              </a:tr>
              <a:tr h="576695">
                <a:tc>
                  <a:txBody>
                    <a:bodyPr/>
                    <a:lstStyle/>
                    <a:p>
                      <a:pPr>
                        <a:lnSpc>
                          <a:spcPct val="115000"/>
                        </a:lnSpc>
                        <a:spcAft>
                          <a:spcPts val="0"/>
                        </a:spcAft>
                      </a:pPr>
                      <a:r>
                        <a:rPr lang="en-GB" sz="1050" u="none" dirty="0">
                          <a:effectLst/>
                        </a:rPr>
                        <a:t>Inhaler technique</a:t>
                      </a:r>
                      <a:endParaRPr lang="en-GB" sz="1050" u="none" dirty="0">
                        <a:effectLst/>
                        <a:latin typeface="Calibri"/>
                        <a:ea typeface="Calibri"/>
                        <a:cs typeface="Times New Roman"/>
                      </a:endParaRPr>
                    </a:p>
                  </a:txBody>
                  <a:tcPr marL="38180" marR="38180" marT="0" marB="0"/>
                </a:tc>
                <a:tc>
                  <a:txBody>
                    <a:bodyPr/>
                    <a:lstStyle/>
                    <a:p>
                      <a:pPr>
                        <a:lnSpc>
                          <a:spcPct val="115000"/>
                        </a:lnSpc>
                        <a:spcAft>
                          <a:spcPts val="0"/>
                        </a:spcAft>
                      </a:pPr>
                      <a:r>
                        <a:rPr lang="en-GB" sz="900" u="none" dirty="0">
                          <a:effectLst/>
                        </a:rPr>
                        <a:t>One of the commonest reasons for poorly controlled asthma is that children and young people don’t know how to use their device properly</a:t>
                      </a:r>
                      <a:endParaRPr lang="en-GB" sz="900" u="none" dirty="0">
                        <a:effectLst/>
                        <a:latin typeface="Calibri"/>
                        <a:ea typeface="Calibri"/>
                        <a:cs typeface="Times New Roman"/>
                      </a:endParaRPr>
                    </a:p>
                  </a:txBody>
                  <a:tcPr marL="38180" marR="38180" marT="0" marB="0"/>
                </a:tc>
                <a:tc>
                  <a:txBody>
                    <a:bodyPr/>
                    <a:lstStyle/>
                    <a:p>
                      <a:pPr>
                        <a:lnSpc>
                          <a:spcPct val="115000"/>
                        </a:lnSpc>
                        <a:spcAft>
                          <a:spcPts val="0"/>
                        </a:spcAft>
                      </a:pPr>
                      <a:r>
                        <a:rPr lang="en-GB" sz="900" u="none" dirty="0">
                          <a:effectLst/>
                        </a:rPr>
                        <a:t>Ask them to contact their GP to get an appropriate device.  Signpost to resources on inhaler technique.</a:t>
                      </a:r>
                    </a:p>
                    <a:p>
                      <a:pPr>
                        <a:lnSpc>
                          <a:spcPct val="115000"/>
                        </a:lnSpc>
                        <a:spcAft>
                          <a:spcPts val="0"/>
                        </a:spcAft>
                      </a:pPr>
                      <a:r>
                        <a:rPr lang="en-GB" sz="900" u="none" dirty="0">
                          <a:effectLst/>
                          <a:hlinkClick r:id="rId4"/>
                        </a:rPr>
                        <a:t>https://www.asthma.org.uk/advice/inhaler-videos/</a:t>
                      </a:r>
                      <a:endParaRPr lang="en-GB" sz="900" u="none" dirty="0">
                        <a:effectLst/>
                      </a:endParaRPr>
                    </a:p>
                    <a:p>
                      <a:pPr>
                        <a:lnSpc>
                          <a:spcPct val="115000"/>
                        </a:lnSpc>
                        <a:spcAft>
                          <a:spcPts val="0"/>
                        </a:spcAft>
                      </a:pPr>
                      <a:r>
                        <a:rPr lang="en-GB" sz="900" u="none" dirty="0">
                          <a:effectLst/>
                          <a:hlinkClick r:id="rId5"/>
                        </a:rPr>
                        <a:t>https://www.rightbreathe.com/</a:t>
                      </a:r>
                      <a:endParaRPr lang="en-GB" sz="900" u="none" dirty="0">
                        <a:effectLst/>
                        <a:latin typeface="Calibri"/>
                        <a:ea typeface="Calibri"/>
                        <a:cs typeface="Times New Roman"/>
                      </a:endParaRPr>
                    </a:p>
                  </a:txBody>
                  <a:tcPr marL="38180" marR="38180" marT="0" marB="0"/>
                </a:tc>
                <a:extLst>
                  <a:ext uri="{0D108BD9-81ED-4DB2-BD59-A6C34878D82A}">
                    <a16:rowId xmlns:a16="http://schemas.microsoft.com/office/drawing/2014/main" val="10005"/>
                  </a:ext>
                </a:extLst>
              </a:tr>
              <a:tr h="1038051">
                <a:tc>
                  <a:txBody>
                    <a:bodyPr/>
                    <a:lstStyle/>
                    <a:p>
                      <a:pPr>
                        <a:lnSpc>
                          <a:spcPct val="115000"/>
                        </a:lnSpc>
                        <a:spcAft>
                          <a:spcPts val="0"/>
                        </a:spcAft>
                      </a:pPr>
                      <a:r>
                        <a:rPr lang="en-GB" sz="1050" u="none" dirty="0">
                          <a:effectLst/>
                        </a:rPr>
                        <a:t>Adherence</a:t>
                      </a:r>
                      <a:endParaRPr lang="en-GB" sz="1050" u="none" dirty="0">
                        <a:effectLst/>
                        <a:latin typeface="Calibri"/>
                        <a:ea typeface="Calibri"/>
                        <a:cs typeface="Times New Roman"/>
                      </a:endParaRPr>
                    </a:p>
                  </a:txBody>
                  <a:tcPr marL="38180" marR="38180" marT="0" marB="0"/>
                </a:tc>
                <a:tc>
                  <a:txBody>
                    <a:bodyPr/>
                    <a:lstStyle/>
                    <a:p>
                      <a:pPr>
                        <a:lnSpc>
                          <a:spcPct val="115000"/>
                        </a:lnSpc>
                        <a:spcAft>
                          <a:spcPts val="0"/>
                        </a:spcAft>
                      </a:pPr>
                      <a:r>
                        <a:rPr lang="en-GB" sz="900" u="none">
                          <a:effectLst/>
                        </a:rPr>
                        <a:t>Questions about adherence should be open-ended, acknowledge that poor adherence is the norm, and avoid use of potentially judgemental terminology.  The questions are designed to stimulate an open discussion</a:t>
                      </a:r>
                      <a:endParaRPr lang="en-GB" sz="900" u="none">
                        <a:effectLst/>
                        <a:latin typeface="Calibri"/>
                        <a:ea typeface="Calibri"/>
                        <a:cs typeface="Times New Roman"/>
                      </a:endParaRPr>
                    </a:p>
                  </a:txBody>
                  <a:tcPr marL="38180" marR="38180" marT="0" marB="0"/>
                </a:tc>
                <a:tc>
                  <a:txBody>
                    <a:bodyPr/>
                    <a:lstStyle/>
                    <a:p>
                      <a:pPr>
                        <a:lnSpc>
                          <a:spcPct val="115000"/>
                        </a:lnSpc>
                        <a:spcAft>
                          <a:spcPts val="0"/>
                        </a:spcAft>
                      </a:pPr>
                      <a:r>
                        <a:rPr lang="en-GB" sz="900" u="none">
                          <a:effectLst/>
                        </a:rPr>
                        <a:t>Good questions include</a:t>
                      </a:r>
                    </a:p>
                    <a:p>
                      <a:pPr>
                        <a:lnSpc>
                          <a:spcPct val="115000"/>
                        </a:lnSpc>
                        <a:spcAft>
                          <a:spcPts val="0"/>
                        </a:spcAft>
                      </a:pPr>
                      <a:r>
                        <a:rPr lang="en-GB" sz="900" u="none">
                          <a:effectLst/>
                        </a:rPr>
                        <a:t>“Everybody forgets to take their medications sometimes - how many times a week do you miss doses…?” </a:t>
                      </a:r>
                    </a:p>
                    <a:p>
                      <a:pPr>
                        <a:lnSpc>
                          <a:spcPct val="115000"/>
                        </a:lnSpc>
                        <a:spcAft>
                          <a:spcPts val="0"/>
                        </a:spcAft>
                      </a:pPr>
                      <a:r>
                        <a:rPr lang="en-GB" sz="900" u="none">
                          <a:effectLst/>
                        </a:rPr>
                        <a:t>How do you think that the inhaler is helping you control asthma?</a:t>
                      </a:r>
                    </a:p>
                    <a:p>
                      <a:pPr>
                        <a:lnSpc>
                          <a:spcPct val="115000"/>
                        </a:lnSpc>
                        <a:spcAft>
                          <a:spcPts val="0"/>
                        </a:spcAft>
                      </a:pPr>
                      <a:r>
                        <a:rPr lang="en-GB" sz="900" u="none">
                          <a:effectLst/>
                        </a:rPr>
                        <a:t>Some people worry about taking regular medication – what do you think?</a:t>
                      </a:r>
                    </a:p>
                    <a:p>
                      <a:pPr>
                        <a:lnSpc>
                          <a:spcPct val="115000"/>
                        </a:lnSpc>
                        <a:spcAft>
                          <a:spcPts val="0"/>
                        </a:spcAft>
                      </a:pPr>
                      <a:r>
                        <a:rPr lang="en-GB" sz="900" u="none">
                          <a:effectLst/>
                        </a:rPr>
                        <a:t>People often find it difficult to remember to take regular treatment…?</a:t>
                      </a:r>
                      <a:endParaRPr lang="en-GB" sz="900" u="none">
                        <a:effectLst/>
                        <a:latin typeface="Calibri"/>
                        <a:ea typeface="Calibri"/>
                        <a:cs typeface="Times New Roman"/>
                      </a:endParaRPr>
                    </a:p>
                  </a:txBody>
                  <a:tcPr marL="38180" marR="38180" marT="0" marB="0"/>
                </a:tc>
                <a:extLst>
                  <a:ext uri="{0D108BD9-81ED-4DB2-BD59-A6C34878D82A}">
                    <a16:rowId xmlns:a16="http://schemas.microsoft.com/office/drawing/2014/main" val="10006"/>
                  </a:ext>
                </a:extLst>
              </a:tr>
              <a:tr h="922713">
                <a:tc>
                  <a:txBody>
                    <a:bodyPr/>
                    <a:lstStyle/>
                    <a:p>
                      <a:pPr>
                        <a:lnSpc>
                          <a:spcPct val="115000"/>
                        </a:lnSpc>
                        <a:spcAft>
                          <a:spcPts val="0"/>
                        </a:spcAft>
                      </a:pPr>
                      <a:r>
                        <a:rPr lang="en-GB" sz="1050" u="none" dirty="0">
                          <a:effectLst/>
                        </a:rPr>
                        <a:t>Addressing poor adherence</a:t>
                      </a:r>
                      <a:endParaRPr lang="en-GB" sz="1050" u="none" dirty="0">
                        <a:effectLst/>
                        <a:latin typeface="Calibri"/>
                        <a:ea typeface="Calibri"/>
                        <a:cs typeface="Times New Roman"/>
                      </a:endParaRPr>
                    </a:p>
                  </a:txBody>
                  <a:tcPr marL="38180" marR="38180" marT="0" marB="0"/>
                </a:tc>
                <a:tc>
                  <a:txBody>
                    <a:bodyPr/>
                    <a:lstStyle/>
                    <a:p>
                      <a:pPr>
                        <a:lnSpc>
                          <a:spcPct val="115000"/>
                        </a:lnSpc>
                        <a:spcAft>
                          <a:spcPts val="0"/>
                        </a:spcAft>
                      </a:pPr>
                      <a:r>
                        <a:rPr lang="en-GB" sz="900" u="none">
                          <a:effectLst/>
                        </a:rPr>
                        <a:t>One of the commonest reasons for poorly controlled asthma is that children and young people don’t use their preventer treatment regularly</a:t>
                      </a:r>
                      <a:endParaRPr lang="en-GB" sz="900" u="none">
                        <a:effectLst/>
                        <a:latin typeface="Calibri"/>
                        <a:ea typeface="Calibri"/>
                        <a:cs typeface="Times New Roman"/>
                      </a:endParaRPr>
                    </a:p>
                  </a:txBody>
                  <a:tcPr marL="38180" marR="38180" marT="0" marB="0"/>
                </a:tc>
                <a:tc>
                  <a:txBody>
                    <a:bodyPr/>
                    <a:lstStyle/>
                    <a:p>
                      <a:pPr>
                        <a:lnSpc>
                          <a:spcPct val="115000"/>
                        </a:lnSpc>
                        <a:spcAft>
                          <a:spcPts val="0"/>
                        </a:spcAft>
                      </a:pPr>
                      <a:r>
                        <a:rPr lang="en-GB" sz="900" u="none">
                          <a:effectLst/>
                        </a:rPr>
                        <a:t>Acknowledge concerns.  Explain that Inhaled steroids only work if given regularly (every day), and can take a few weeks to become fully effective.  They are safe to use in children.  </a:t>
                      </a:r>
                    </a:p>
                    <a:p>
                      <a:pPr>
                        <a:lnSpc>
                          <a:spcPct val="115000"/>
                        </a:lnSpc>
                        <a:spcAft>
                          <a:spcPts val="0"/>
                        </a:spcAft>
                      </a:pPr>
                      <a:r>
                        <a:rPr lang="en-GB" sz="900" u="none">
                          <a:effectLst/>
                        </a:rPr>
                        <a:t>Advice on ways to remember to take treatment for example, use inhalers twice a day before brushing teeth, set alarms on mobile phone as a reminder.  </a:t>
                      </a:r>
                    </a:p>
                    <a:p>
                      <a:pPr>
                        <a:lnSpc>
                          <a:spcPct val="115000"/>
                        </a:lnSpc>
                        <a:spcAft>
                          <a:spcPts val="0"/>
                        </a:spcAft>
                      </a:pPr>
                      <a:r>
                        <a:rPr lang="en-GB" sz="900" u="none" strike="noStrike">
                          <a:effectLst/>
                        </a:rPr>
                        <a:t> </a:t>
                      </a:r>
                      <a:endParaRPr lang="en-GB" sz="900" u="none">
                        <a:effectLst/>
                        <a:latin typeface="Calibri"/>
                        <a:ea typeface="Calibri"/>
                        <a:cs typeface="Times New Roman"/>
                      </a:endParaRPr>
                    </a:p>
                  </a:txBody>
                  <a:tcPr marL="38180" marR="38180" marT="0" marB="0"/>
                </a:tc>
                <a:extLst>
                  <a:ext uri="{0D108BD9-81ED-4DB2-BD59-A6C34878D82A}">
                    <a16:rowId xmlns:a16="http://schemas.microsoft.com/office/drawing/2014/main" val="10007"/>
                  </a:ext>
                </a:extLst>
              </a:tr>
              <a:tr h="461356">
                <a:tc>
                  <a:txBody>
                    <a:bodyPr/>
                    <a:lstStyle/>
                    <a:p>
                      <a:pPr>
                        <a:lnSpc>
                          <a:spcPct val="115000"/>
                        </a:lnSpc>
                        <a:spcAft>
                          <a:spcPts val="0"/>
                        </a:spcAft>
                      </a:pPr>
                      <a:r>
                        <a:rPr lang="en-GB" sz="1050" u="none" dirty="0">
                          <a:effectLst/>
                        </a:rPr>
                        <a:t>Poor knowledge about how to manage an acute asthma attack</a:t>
                      </a:r>
                      <a:endParaRPr lang="en-GB" sz="1050" u="none" dirty="0">
                        <a:effectLst/>
                        <a:latin typeface="Calibri"/>
                        <a:ea typeface="Calibri"/>
                        <a:cs typeface="Times New Roman"/>
                      </a:endParaRPr>
                    </a:p>
                  </a:txBody>
                  <a:tcPr marL="38180" marR="38180" marT="0" marB="0"/>
                </a:tc>
                <a:tc>
                  <a:txBody>
                    <a:bodyPr/>
                    <a:lstStyle/>
                    <a:p>
                      <a:pPr>
                        <a:lnSpc>
                          <a:spcPct val="115000"/>
                        </a:lnSpc>
                        <a:spcAft>
                          <a:spcPts val="0"/>
                        </a:spcAft>
                      </a:pPr>
                      <a:r>
                        <a:rPr lang="en-GB" sz="900" u="none">
                          <a:effectLst/>
                        </a:rPr>
                        <a:t>Increased risk of poor outcome if parents don’t know how to recognise or manage acute asthma.  </a:t>
                      </a:r>
                      <a:endParaRPr lang="en-GB" sz="900" u="none">
                        <a:effectLst/>
                        <a:latin typeface="Calibri"/>
                        <a:ea typeface="Calibri"/>
                        <a:cs typeface="Times New Roman"/>
                      </a:endParaRPr>
                    </a:p>
                  </a:txBody>
                  <a:tcPr marL="38180" marR="38180" marT="0" marB="0"/>
                </a:tc>
                <a:tc>
                  <a:txBody>
                    <a:bodyPr/>
                    <a:lstStyle/>
                    <a:p>
                      <a:pPr>
                        <a:lnSpc>
                          <a:spcPct val="115000"/>
                        </a:lnSpc>
                        <a:spcAft>
                          <a:spcPts val="0"/>
                        </a:spcAft>
                      </a:pPr>
                      <a:r>
                        <a:rPr lang="en-GB" sz="900" u="none" dirty="0">
                          <a:effectLst/>
                        </a:rPr>
                        <a:t>Go through symptoms of acute asthma management</a:t>
                      </a:r>
                    </a:p>
                    <a:p>
                      <a:pPr>
                        <a:lnSpc>
                          <a:spcPct val="115000"/>
                        </a:lnSpc>
                        <a:spcAft>
                          <a:spcPts val="0"/>
                        </a:spcAft>
                      </a:pPr>
                      <a:r>
                        <a:rPr lang="en-GB" sz="900" u="none" dirty="0">
                          <a:effectLst/>
                        </a:rPr>
                        <a:t>(See appendix 1)</a:t>
                      </a:r>
                      <a:endParaRPr lang="en-GB" sz="900" u="none" dirty="0">
                        <a:effectLst/>
                        <a:latin typeface="Calibri"/>
                        <a:ea typeface="Calibri"/>
                        <a:cs typeface="Times New Roman"/>
                      </a:endParaRPr>
                    </a:p>
                  </a:txBody>
                  <a:tcPr marL="38180" marR="38180" marT="0" marB="0"/>
                </a:tc>
                <a:extLst>
                  <a:ext uri="{0D108BD9-81ED-4DB2-BD59-A6C34878D82A}">
                    <a16:rowId xmlns:a16="http://schemas.microsoft.com/office/drawing/2014/main" val="10008"/>
                  </a:ext>
                </a:extLst>
              </a:tr>
            </a:tbl>
          </a:graphicData>
        </a:graphic>
      </p:graphicFrame>
      <p:sp>
        <p:nvSpPr>
          <p:cNvPr id="7" name="TextBox 6"/>
          <p:cNvSpPr txBox="1"/>
          <p:nvPr/>
        </p:nvSpPr>
        <p:spPr>
          <a:xfrm>
            <a:off x="827584" y="0"/>
            <a:ext cx="6912768" cy="369332"/>
          </a:xfrm>
          <a:prstGeom prst="rect">
            <a:avLst/>
          </a:prstGeom>
          <a:noFill/>
        </p:spPr>
        <p:txBody>
          <a:bodyPr wrap="square" rtlCol="0">
            <a:spAutoFit/>
          </a:bodyPr>
          <a:lstStyle/>
          <a:p>
            <a:pPr algn="ctr"/>
            <a:r>
              <a:rPr lang="en-GB" dirty="0"/>
              <a:t>Advice and guidance resource</a:t>
            </a:r>
          </a:p>
        </p:txBody>
      </p:sp>
    </p:spTree>
    <p:extLst>
      <p:ext uri="{BB962C8B-B14F-4D97-AF65-F5344CB8AC3E}">
        <p14:creationId xmlns:p14="http://schemas.microsoft.com/office/powerpoint/2010/main" val="131301088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Asthma friendly schools</a:t>
            </a:r>
          </a:p>
        </p:txBody>
      </p:sp>
      <p:sp>
        <p:nvSpPr>
          <p:cNvPr id="3" name="Text Placeholder 2"/>
          <p:cNvSpPr>
            <a:spLocks noGrp="1"/>
          </p:cNvSpPr>
          <p:nvPr>
            <p:ph type="body" sz="quarter" idx="12"/>
          </p:nvPr>
        </p:nvSpPr>
        <p:spPr/>
        <p:txBody>
          <a:bodyPr/>
          <a:lstStyle/>
          <a:p>
            <a:endParaRPr lang="en-GB"/>
          </a:p>
        </p:txBody>
      </p:sp>
      <p:sp>
        <p:nvSpPr>
          <p:cNvPr id="4" name="Slide Number Placeholder 3"/>
          <p:cNvSpPr>
            <a:spLocks noGrp="1"/>
          </p:cNvSpPr>
          <p:nvPr>
            <p:ph type="sldNum" sz="quarter" idx="14"/>
          </p:nvPr>
        </p:nvSpPr>
        <p:spPr/>
        <p:txBody>
          <a:bodyPr/>
          <a:lstStyle/>
          <a:p>
            <a:fld id="{8FC524A1-7B6A-464D-B8BC-8FE2E057339E}" type="slidenum">
              <a:rPr lang="en-GB" smtClean="0"/>
              <a:pPr/>
              <a:t>114</a:t>
            </a:fld>
            <a:endParaRPr lang="en-GB" dirty="0"/>
          </a:p>
        </p:txBody>
      </p:sp>
      <p:sp>
        <p:nvSpPr>
          <p:cNvPr id="5" name="Content Placeholder 4"/>
          <p:cNvSpPr>
            <a:spLocks noGrp="1"/>
          </p:cNvSpPr>
          <p:nvPr>
            <p:ph sz="quarter" idx="15"/>
          </p:nvPr>
        </p:nvSpPr>
        <p:spPr/>
        <p:txBody>
          <a:bodyPr>
            <a:normAutofit fontScale="92500" lnSpcReduction="10000"/>
          </a:bodyPr>
          <a:lstStyle/>
          <a:p>
            <a:r>
              <a:rPr lang="en-GB" dirty="0"/>
              <a:t>Agreed as a key aim for the network (in August)</a:t>
            </a:r>
          </a:p>
          <a:p>
            <a:r>
              <a:rPr lang="en-GB" dirty="0"/>
              <a:t>Agreement between all boroughs</a:t>
            </a:r>
          </a:p>
          <a:p>
            <a:r>
              <a:rPr lang="en-GB" dirty="0"/>
              <a:t>	 - Policy – definition of an asthma friendly school</a:t>
            </a:r>
          </a:p>
          <a:p>
            <a:r>
              <a:rPr lang="en-GB" dirty="0"/>
              <a:t>	 - Single school asthma plan approach</a:t>
            </a:r>
          </a:p>
          <a:p>
            <a:r>
              <a:rPr lang="en-GB" dirty="0"/>
              <a:t>	 - Buy in from all stakeholders</a:t>
            </a:r>
          </a:p>
          <a:p>
            <a:endParaRPr lang="en-GB" dirty="0"/>
          </a:p>
          <a:p>
            <a:r>
              <a:rPr lang="en-GB" dirty="0"/>
              <a:t>Challenge</a:t>
            </a:r>
          </a:p>
          <a:p>
            <a:r>
              <a:rPr lang="en-GB" dirty="0"/>
              <a:t>	 - Aligning this programme to ‘</a:t>
            </a:r>
            <a:r>
              <a:rPr lang="en-GB" dirty="0" err="1"/>
              <a:t>covid</a:t>
            </a:r>
            <a:r>
              <a:rPr lang="en-GB" dirty="0"/>
              <a:t> priorities’</a:t>
            </a:r>
          </a:p>
          <a:p>
            <a:r>
              <a:rPr lang="en-GB" dirty="0"/>
              <a:t>	 - A little bit of resource would go a long way…</a:t>
            </a:r>
          </a:p>
          <a:p>
            <a:endParaRPr lang="en-GB" dirty="0"/>
          </a:p>
          <a:p>
            <a:r>
              <a:rPr lang="en-GB" dirty="0"/>
              <a:t>Thanks to Alison Summerfield, Jacqui Reilly, Jonathan Hill-Brown, Marie </a:t>
            </a:r>
            <a:r>
              <a:rPr lang="en-GB" dirty="0" err="1"/>
              <a:t>McLoughlin</a:t>
            </a:r>
            <a:r>
              <a:rPr lang="en-GB" dirty="0"/>
              <a:t> for driving this forward</a:t>
            </a:r>
          </a:p>
          <a:p>
            <a:r>
              <a:rPr lang="en-GB" dirty="0"/>
              <a:t> </a:t>
            </a:r>
          </a:p>
          <a:p>
            <a:endParaRPr lang="en-GB" dirty="0"/>
          </a:p>
        </p:txBody>
      </p:sp>
    </p:spTree>
    <p:extLst>
      <p:ext uri="{BB962C8B-B14F-4D97-AF65-F5344CB8AC3E}">
        <p14:creationId xmlns:p14="http://schemas.microsoft.com/office/powerpoint/2010/main" val="232120310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Virtual group consultations</a:t>
            </a:r>
          </a:p>
        </p:txBody>
      </p:sp>
      <p:sp>
        <p:nvSpPr>
          <p:cNvPr id="3" name="Text Placeholder 2"/>
          <p:cNvSpPr>
            <a:spLocks noGrp="1"/>
          </p:cNvSpPr>
          <p:nvPr>
            <p:ph type="body" sz="quarter" idx="12"/>
          </p:nvPr>
        </p:nvSpPr>
        <p:spPr/>
        <p:txBody>
          <a:bodyPr/>
          <a:lstStyle/>
          <a:p>
            <a:endParaRPr lang="en-GB"/>
          </a:p>
        </p:txBody>
      </p:sp>
      <p:sp>
        <p:nvSpPr>
          <p:cNvPr id="4" name="Slide Number Placeholder 3"/>
          <p:cNvSpPr>
            <a:spLocks noGrp="1"/>
          </p:cNvSpPr>
          <p:nvPr>
            <p:ph type="sldNum" sz="quarter" idx="14"/>
          </p:nvPr>
        </p:nvSpPr>
        <p:spPr/>
        <p:txBody>
          <a:bodyPr/>
          <a:lstStyle/>
          <a:p>
            <a:fld id="{8FC524A1-7B6A-464D-B8BC-8FE2E057339E}" type="slidenum">
              <a:rPr lang="en-GB" smtClean="0"/>
              <a:pPr/>
              <a:t>115</a:t>
            </a:fld>
            <a:endParaRPr lang="en-GB" dirty="0"/>
          </a:p>
        </p:txBody>
      </p:sp>
      <p:sp>
        <p:nvSpPr>
          <p:cNvPr id="5" name="Content Placeholder 4"/>
          <p:cNvSpPr>
            <a:spLocks noGrp="1"/>
          </p:cNvSpPr>
          <p:nvPr>
            <p:ph sz="quarter" idx="15"/>
          </p:nvPr>
        </p:nvSpPr>
        <p:spPr/>
        <p:txBody>
          <a:bodyPr/>
          <a:lstStyle/>
          <a:p>
            <a:r>
              <a:rPr lang="en-GB" dirty="0"/>
              <a:t>What we learned from our first VGCs</a:t>
            </a:r>
          </a:p>
          <a:p>
            <a:endParaRPr lang="en-GB" dirty="0"/>
          </a:p>
          <a:p>
            <a:pPr marL="285750" indent="-285750">
              <a:buFont typeface="Wingdings" panose="05000000000000000000" pitchFamily="2" charset="2"/>
              <a:buChar char="Ø"/>
            </a:pPr>
            <a:r>
              <a:rPr lang="en-GB" dirty="0"/>
              <a:t>The young people were comfortable and engaged happily with the technology and group session with excellent feedback</a:t>
            </a:r>
          </a:p>
          <a:p>
            <a:pPr marL="285750" indent="-285750">
              <a:buFont typeface="Wingdings" panose="05000000000000000000" pitchFamily="2" charset="2"/>
              <a:buChar char="Ø"/>
            </a:pPr>
            <a:r>
              <a:rPr lang="en-GB" dirty="0"/>
              <a:t>For a more full clinical review, a summary would be helpful with ACT score, recent events, medication use </a:t>
            </a:r>
            <a:r>
              <a:rPr lang="en-GB" dirty="0" err="1"/>
              <a:t>etc</a:t>
            </a:r>
            <a:endParaRPr lang="en-GB" dirty="0"/>
          </a:p>
          <a:p>
            <a:pPr marL="285750" indent="-285750">
              <a:buFont typeface="Wingdings" panose="05000000000000000000" pitchFamily="2" charset="2"/>
              <a:buChar char="Ø"/>
            </a:pPr>
            <a:r>
              <a:rPr lang="en-GB" dirty="0"/>
              <a:t>Auto template for recording consultations in primary care</a:t>
            </a:r>
          </a:p>
          <a:p>
            <a:pPr marL="285750" indent="-285750">
              <a:buFont typeface="Wingdings" panose="05000000000000000000" pitchFamily="2" charset="2"/>
              <a:buChar char="Ø"/>
            </a:pPr>
            <a:r>
              <a:rPr lang="en-GB" dirty="0"/>
              <a:t>What to include/ not include on the ‘results board’ </a:t>
            </a:r>
            <a:r>
              <a:rPr lang="en-GB" dirty="0" err="1"/>
              <a:t>eg</a:t>
            </a:r>
            <a:r>
              <a:rPr lang="en-GB" dirty="0"/>
              <a:t> asthma control test</a:t>
            </a:r>
          </a:p>
          <a:p>
            <a:pPr marL="285750" indent="-285750">
              <a:buFont typeface="Wingdings" panose="05000000000000000000" pitchFamily="2" charset="2"/>
              <a:buChar char="Ø"/>
            </a:pPr>
            <a:r>
              <a:rPr lang="en-GB" dirty="0"/>
              <a:t>Its fun for clinician and patient</a:t>
            </a:r>
          </a:p>
          <a:p>
            <a:endParaRPr lang="en-GB" dirty="0"/>
          </a:p>
        </p:txBody>
      </p:sp>
    </p:spTree>
    <p:extLst>
      <p:ext uri="{BB962C8B-B14F-4D97-AF65-F5344CB8AC3E}">
        <p14:creationId xmlns:p14="http://schemas.microsoft.com/office/powerpoint/2010/main" val="194390676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Post attack salbutamol use guidance</a:t>
            </a:r>
          </a:p>
        </p:txBody>
      </p:sp>
      <p:sp>
        <p:nvSpPr>
          <p:cNvPr id="3" name="Text Placeholder 2"/>
          <p:cNvSpPr>
            <a:spLocks noGrp="1"/>
          </p:cNvSpPr>
          <p:nvPr>
            <p:ph type="body" sz="quarter" idx="12"/>
          </p:nvPr>
        </p:nvSpPr>
        <p:spPr/>
        <p:txBody>
          <a:bodyPr/>
          <a:lstStyle/>
          <a:p>
            <a:r>
              <a:rPr lang="en-GB" dirty="0">
                <a:solidFill>
                  <a:schemeClr val="accent1"/>
                </a:solidFill>
              </a:rPr>
              <a:t>Post attack guidance – agreed at network meeting Aug 2020</a:t>
            </a:r>
            <a:endParaRPr lang="en-GB" dirty="0"/>
          </a:p>
        </p:txBody>
      </p:sp>
      <p:sp>
        <p:nvSpPr>
          <p:cNvPr id="4" name="Slide Number Placeholder 3"/>
          <p:cNvSpPr>
            <a:spLocks noGrp="1"/>
          </p:cNvSpPr>
          <p:nvPr>
            <p:ph type="sldNum" sz="quarter" idx="14"/>
          </p:nvPr>
        </p:nvSpPr>
        <p:spPr/>
        <p:txBody>
          <a:bodyPr/>
          <a:lstStyle/>
          <a:p>
            <a:fld id="{8FC524A1-7B6A-464D-B8BC-8FE2E057339E}" type="slidenum">
              <a:rPr lang="en-GB" smtClean="0"/>
              <a:pPr/>
              <a:t>116</a:t>
            </a:fld>
            <a:endParaRPr lang="en-GB" dirty="0"/>
          </a:p>
        </p:txBody>
      </p:sp>
      <p:sp>
        <p:nvSpPr>
          <p:cNvPr id="5" name="Content Placeholder 4"/>
          <p:cNvSpPr>
            <a:spLocks noGrp="1"/>
          </p:cNvSpPr>
          <p:nvPr>
            <p:ph sz="quarter" idx="15"/>
          </p:nvPr>
        </p:nvSpPr>
        <p:spPr/>
        <p:txBody>
          <a:bodyPr/>
          <a:lstStyle/>
          <a:p>
            <a:r>
              <a:rPr lang="en-GB" dirty="0"/>
              <a:t>As per pre attack:</a:t>
            </a:r>
          </a:p>
          <a:p>
            <a:r>
              <a:rPr lang="en-GB" dirty="0"/>
              <a:t>Take your reliever inhaler (2 to 6 puffs) as needed up to every 4 hours</a:t>
            </a:r>
          </a:p>
          <a:p>
            <a:r>
              <a:rPr lang="en-GB" dirty="0"/>
              <a:t>If you need your reliever inhaler more than every four hours, you’re having an asthma attack and you need to take emergency action now</a:t>
            </a:r>
          </a:p>
          <a:p>
            <a:r>
              <a:rPr lang="en-GB" dirty="0"/>
              <a:t>Take up to 10 puffs and seek urgent help</a:t>
            </a:r>
          </a:p>
          <a:p>
            <a:r>
              <a:rPr lang="en-GB" dirty="0"/>
              <a:t>If symptoms still not relieved take one puff every 30 – 60 seconds while waiting for an ambulance</a:t>
            </a:r>
          </a:p>
          <a:p>
            <a:endParaRPr lang="en-GB" dirty="0"/>
          </a:p>
          <a:p>
            <a:r>
              <a:rPr lang="en-GB" dirty="0"/>
              <a:t>Thanks to Dr Louise Fleming et al for agreement on wording</a:t>
            </a:r>
          </a:p>
        </p:txBody>
      </p:sp>
    </p:spTree>
    <p:extLst>
      <p:ext uri="{BB962C8B-B14F-4D97-AF65-F5344CB8AC3E}">
        <p14:creationId xmlns:p14="http://schemas.microsoft.com/office/powerpoint/2010/main" val="285004421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7544" y="1772816"/>
            <a:ext cx="8025664" cy="2232248"/>
          </a:xfrm>
        </p:spPr>
        <p:txBody>
          <a:bodyPr>
            <a:normAutofit/>
          </a:bodyPr>
          <a:lstStyle/>
          <a:p>
            <a:r>
              <a:rPr lang="en-GB" dirty="0"/>
              <a:t>Any questions?</a:t>
            </a:r>
            <a:br>
              <a:rPr lang="en-GB" dirty="0"/>
            </a:br>
            <a:br>
              <a:rPr lang="en-GB" dirty="0"/>
            </a:br>
            <a:r>
              <a:rPr lang="en-GB" dirty="0"/>
              <a:t>sgoldring@nhs.net</a:t>
            </a:r>
          </a:p>
        </p:txBody>
      </p:sp>
      <p:sp>
        <p:nvSpPr>
          <p:cNvPr id="4" name="Slide Number Placeholder 3"/>
          <p:cNvSpPr>
            <a:spLocks noGrp="1"/>
          </p:cNvSpPr>
          <p:nvPr>
            <p:ph type="sldNum" sz="quarter" idx="11"/>
          </p:nvPr>
        </p:nvSpPr>
        <p:spPr/>
        <p:txBody>
          <a:bodyPr/>
          <a:lstStyle/>
          <a:p>
            <a:fld id="{8FC524A1-7B6A-464D-B8BC-8FE2E057339E}" type="slidenum">
              <a:rPr lang="en-GB" smtClean="0"/>
              <a:pPr/>
              <a:t>117</a:t>
            </a:fld>
            <a:endParaRPr lang="en-GB" dirty="0"/>
          </a:p>
        </p:txBody>
      </p:sp>
      <p:sp>
        <p:nvSpPr>
          <p:cNvPr id="7" name="Text Placeholder 6"/>
          <p:cNvSpPr>
            <a:spLocks noGrp="1"/>
          </p:cNvSpPr>
          <p:nvPr>
            <p:ph type="body" sz="quarter" idx="10"/>
          </p:nvPr>
        </p:nvSpPr>
        <p:spPr>
          <a:xfrm>
            <a:off x="467544" y="4437112"/>
            <a:ext cx="7128792" cy="1512168"/>
          </a:xfrm>
        </p:spPr>
        <p:txBody>
          <a:bodyPr/>
          <a:lstStyle/>
          <a:p>
            <a:pPr lvl="0"/>
            <a:r>
              <a:rPr lang="en-GB" b="1" dirty="0"/>
              <a:t>www.healthylondon.org</a:t>
            </a:r>
          </a:p>
          <a:p>
            <a:pPr lvl="0"/>
            <a:r>
              <a:rPr lang="en-GB" b="1" dirty="0"/>
              <a:t>england.healthylondon@nhs.net</a:t>
            </a:r>
          </a:p>
          <a:p>
            <a:pPr lvl="0"/>
            <a:r>
              <a:rPr lang="en-GB" b="1" dirty="0"/>
              <a:t>@</a:t>
            </a:r>
            <a:r>
              <a:rPr lang="en-GB" b="1" dirty="0" err="1"/>
              <a:t>healthyLDN</a:t>
            </a:r>
            <a:endParaRPr lang="en-GB" b="1" dirty="0"/>
          </a:p>
          <a:p>
            <a:endParaRPr lang="en-GB" dirty="0"/>
          </a:p>
        </p:txBody>
      </p:sp>
    </p:spTree>
    <p:extLst>
      <p:ext uri="{BB962C8B-B14F-4D97-AF65-F5344CB8AC3E}">
        <p14:creationId xmlns:p14="http://schemas.microsoft.com/office/powerpoint/2010/main" val="384682285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780721"/>
            <a:ext cx="8241688" cy="1432255"/>
          </a:xfrm>
        </p:spPr>
        <p:txBody>
          <a:bodyPr>
            <a:normAutofit fontScale="90000"/>
          </a:bodyPr>
          <a:lstStyle/>
          <a:p>
            <a:r>
              <a:rPr lang="en-GB" sz="4400" dirty="0"/>
              <a:t>Back to School and Asthma </a:t>
            </a:r>
            <a:r>
              <a:rPr lang="en-GB" sz="5300" dirty="0"/>
              <a:t>– </a:t>
            </a:r>
            <a:r>
              <a:rPr lang="en-GB" sz="3100" dirty="0"/>
              <a:t>Taking a Whole School Asthma Approach  </a:t>
            </a:r>
            <a:br>
              <a:rPr lang="en-GB" sz="3100" dirty="0"/>
            </a:br>
            <a:br>
              <a:rPr lang="en-GB" dirty="0"/>
            </a:br>
            <a:br>
              <a:rPr lang="en-GB" dirty="0"/>
            </a:br>
            <a:br>
              <a:rPr lang="en-GB" dirty="0"/>
            </a:br>
            <a:endParaRPr lang="en-GB" dirty="0"/>
          </a:p>
        </p:txBody>
      </p:sp>
      <p:sp>
        <p:nvSpPr>
          <p:cNvPr id="3" name="Text Placeholder 2"/>
          <p:cNvSpPr>
            <a:spLocks noGrp="1"/>
          </p:cNvSpPr>
          <p:nvPr>
            <p:ph type="body" sz="quarter" idx="10"/>
          </p:nvPr>
        </p:nvSpPr>
        <p:spPr>
          <a:xfrm>
            <a:off x="251520" y="3861048"/>
            <a:ext cx="8484419" cy="936873"/>
          </a:xfrm>
        </p:spPr>
        <p:txBody>
          <a:bodyPr>
            <a:normAutofit fontScale="77500" lnSpcReduction="20000"/>
          </a:bodyPr>
          <a:lstStyle/>
          <a:p>
            <a:r>
              <a:rPr lang="en-GB" dirty="0"/>
              <a:t>Heather Robinson – Transformation Lead, Children’s Health 0-19 Service, LBN </a:t>
            </a:r>
          </a:p>
          <a:p>
            <a:r>
              <a:rPr lang="en-GB" dirty="0"/>
              <a:t>Emily </a:t>
            </a:r>
            <a:r>
              <a:rPr lang="en-GB" dirty="0" err="1"/>
              <a:t>Guilmant-Farry</a:t>
            </a:r>
            <a:r>
              <a:rPr lang="en-GB" dirty="0"/>
              <a:t> – Children’s Community Asthma Nurse Specialist, ELFT</a:t>
            </a:r>
          </a:p>
        </p:txBody>
      </p:sp>
    </p:spTree>
    <p:extLst>
      <p:ext uri="{BB962C8B-B14F-4D97-AF65-F5344CB8AC3E}">
        <p14:creationId xmlns:p14="http://schemas.microsoft.com/office/powerpoint/2010/main" val="203512220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Quick disclaimer!</a:t>
            </a:r>
          </a:p>
        </p:txBody>
      </p:sp>
      <p:sp>
        <p:nvSpPr>
          <p:cNvPr id="4" name="Slide Number Placeholder 3"/>
          <p:cNvSpPr>
            <a:spLocks noGrp="1"/>
          </p:cNvSpPr>
          <p:nvPr>
            <p:ph type="sldNum" sz="quarter" idx="14"/>
          </p:nvPr>
        </p:nvSpPr>
        <p:spPr/>
        <p:txBody>
          <a:bodyPr/>
          <a:lstStyle/>
          <a:p>
            <a:fld id="{8FC524A1-7B6A-464D-B8BC-8FE2E057339E}" type="slidenum">
              <a:rPr lang="en-GB" smtClean="0"/>
              <a:pPr/>
              <a:t>119</a:t>
            </a:fld>
            <a:endParaRPr lang="en-GB" dirty="0"/>
          </a:p>
        </p:txBody>
      </p:sp>
      <p:sp>
        <p:nvSpPr>
          <p:cNvPr id="5" name="Content Placeholder 4"/>
          <p:cNvSpPr>
            <a:spLocks noGrp="1"/>
          </p:cNvSpPr>
          <p:nvPr>
            <p:ph sz="quarter" idx="15"/>
          </p:nvPr>
        </p:nvSpPr>
        <p:spPr/>
        <p:txBody>
          <a:bodyPr/>
          <a:lstStyle/>
          <a:p>
            <a:pPr algn="ctr"/>
            <a:endParaRPr lang="en-GB" dirty="0"/>
          </a:p>
          <a:p>
            <a:pPr algn="ctr"/>
            <a:endParaRPr lang="en-GB" dirty="0"/>
          </a:p>
          <a:p>
            <a:pPr algn="ctr"/>
            <a:r>
              <a:rPr lang="en-GB" dirty="0"/>
              <a:t>As with everything related to COVID-19 the information available is ever changing,</a:t>
            </a:r>
          </a:p>
          <a:p>
            <a:pPr algn="ctr"/>
            <a:r>
              <a:rPr lang="en-GB" dirty="0"/>
              <a:t>Please review these slides with the latest Government guidance.</a:t>
            </a:r>
          </a:p>
        </p:txBody>
      </p:sp>
      <p:sp>
        <p:nvSpPr>
          <p:cNvPr id="6" name="TextBox 5"/>
          <p:cNvSpPr txBox="1"/>
          <p:nvPr/>
        </p:nvSpPr>
        <p:spPr>
          <a:xfrm>
            <a:off x="276019" y="6377126"/>
            <a:ext cx="1944911" cy="261610"/>
          </a:xfrm>
          <a:prstGeom prst="rect">
            <a:avLst/>
          </a:prstGeom>
          <a:noFill/>
        </p:spPr>
        <p:txBody>
          <a:bodyPr wrap="square" rtlCol="0">
            <a:spAutoFit/>
          </a:bodyPr>
          <a:lstStyle/>
          <a:p>
            <a:r>
              <a:rPr lang="en-GB" sz="1100" dirty="0"/>
              <a:t>04/09/2020</a:t>
            </a:r>
          </a:p>
        </p:txBody>
      </p:sp>
      <p:pic>
        <p:nvPicPr>
          <p:cNvPr id="7" name="Picture 6"/>
          <p:cNvPicPr/>
          <p:nvPr/>
        </p:nvPicPr>
        <p:blipFill>
          <a:blip r:embed="rId2" cstate="email">
            <a:extLst>
              <a:ext uri="{28A0092B-C50C-407E-A947-70E740481C1C}">
                <a14:useLocalDpi xmlns:a14="http://schemas.microsoft.com/office/drawing/2010/main"/>
              </a:ext>
            </a:extLst>
          </a:blip>
          <a:srcRect/>
          <a:stretch>
            <a:fillRect/>
          </a:stretch>
        </p:blipFill>
        <p:spPr bwMode="auto">
          <a:xfrm>
            <a:off x="6804600" y="747015"/>
            <a:ext cx="2042160" cy="1061085"/>
          </a:xfrm>
          <a:prstGeom prst="rect">
            <a:avLst/>
          </a:prstGeom>
          <a:noFill/>
        </p:spPr>
      </p:pic>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76019" y="761097"/>
            <a:ext cx="1787528" cy="880079"/>
          </a:xfrm>
          <a:prstGeom prst="rect">
            <a:avLst/>
          </a:prstGeom>
        </p:spPr>
      </p:pic>
    </p:spTree>
    <p:extLst>
      <p:ext uri="{BB962C8B-B14F-4D97-AF65-F5344CB8AC3E}">
        <p14:creationId xmlns:p14="http://schemas.microsoft.com/office/powerpoint/2010/main" val="3099296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38764-AE36-3B46-9D8F-A340955F8806}"/>
              </a:ext>
            </a:extLst>
          </p:cNvPr>
          <p:cNvSpPr>
            <a:spLocks noGrp="1"/>
          </p:cNvSpPr>
          <p:nvPr>
            <p:ph type="title"/>
          </p:nvPr>
        </p:nvSpPr>
        <p:spPr/>
        <p:txBody>
          <a:bodyPr/>
          <a:lstStyle/>
          <a:p>
            <a:r>
              <a:rPr lang="en-GB" b="1"/>
              <a:t>Accessible care</a:t>
            </a:r>
            <a:br>
              <a:rPr lang="en-GB"/>
            </a:br>
            <a:endParaRPr lang="en-US"/>
          </a:p>
        </p:txBody>
      </p:sp>
      <p:sp>
        <p:nvSpPr>
          <p:cNvPr id="4" name="Slide Number Placeholder 3">
            <a:extLst>
              <a:ext uri="{FF2B5EF4-FFF2-40B4-BE49-F238E27FC236}">
                <a16:creationId xmlns:a16="http://schemas.microsoft.com/office/drawing/2014/main" id="{C50D1CD1-6A8F-B240-85DE-019F93C07571}"/>
              </a:ext>
            </a:extLst>
          </p:cNvPr>
          <p:cNvSpPr>
            <a:spLocks noGrp="1"/>
          </p:cNvSpPr>
          <p:nvPr>
            <p:ph type="sldNum" sz="quarter" idx="14"/>
          </p:nvPr>
        </p:nvSpPr>
        <p:spPr/>
        <p:txBody>
          <a:bodyPr/>
          <a:lstStyle/>
          <a:p>
            <a:fld id="{8FC524A1-7B6A-464D-B8BC-8FE2E057339E}" type="slidenum">
              <a:rPr lang="en-GB" smtClean="0"/>
              <a:pPr/>
              <a:t>12</a:t>
            </a:fld>
            <a:endParaRPr lang="en-GB"/>
          </a:p>
        </p:txBody>
      </p:sp>
      <p:sp>
        <p:nvSpPr>
          <p:cNvPr id="5" name="Content Placeholder 4">
            <a:extLst>
              <a:ext uri="{FF2B5EF4-FFF2-40B4-BE49-F238E27FC236}">
                <a16:creationId xmlns:a16="http://schemas.microsoft.com/office/drawing/2014/main" id="{A3424991-7BB3-3944-9034-ED013B963A22}"/>
              </a:ext>
            </a:extLst>
          </p:cNvPr>
          <p:cNvSpPr>
            <a:spLocks noGrp="1"/>
          </p:cNvSpPr>
          <p:nvPr>
            <p:ph sz="quarter" idx="15"/>
          </p:nvPr>
        </p:nvSpPr>
        <p:spPr>
          <a:xfrm>
            <a:off x="236992" y="1050368"/>
            <a:ext cx="8642350" cy="4967287"/>
          </a:xfrm>
        </p:spPr>
        <p:txBody>
          <a:bodyPr>
            <a:normAutofit fontScale="62500" lnSpcReduction="20000"/>
          </a:bodyPr>
          <a:lstStyle/>
          <a:p>
            <a:r>
              <a:rPr lang="en-GB" sz="3800" dirty="0"/>
              <a:t>Every child with asthma should:</a:t>
            </a:r>
          </a:p>
          <a:p>
            <a:r>
              <a:rPr lang="en-GB" sz="3800" dirty="0"/>
              <a:t> </a:t>
            </a:r>
          </a:p>
          <a:p>
            <a:pPr marL="571500" lvl="0" indent="-571500">
              <a:buFont typeface="Arial" panose="020B0604020202020204" pitchFamily="34" charset="0"/>
              <a:buChar char="•"/>
            </a:pPr>
            <a:r>
              <a:rPr lang="en-GB" sz="3800" dirty="0"/>
              <a:t>Have their diagnosis and severity of wheeze established in a timely fashion with access to age appropriate diagnostics services</a:t>
            </a:r>
          </a:p>
          <a:p>
            <a:pPr marL="571500" lvl="0" indent="-571500">
              <a:buFont typeface="Arial" panose="020B0604020202020204" pitchFamily="34" charset="0"/>
              <a:buChar char="•"/>
            </a:pPr>
            <a:endParaRPr lang="en-GB" sz="3800" dirty="0"/>
          </a:p>
          <a:p>
            <a:pPr marL="571500" lvl="0" indent="-571500">
              <a:buFont typeface="Arial" panose="020B0604020202020204" pitchFamily="34" charset="0"/>
              <a:buChar char="•"/>
            </a:pPr>
            <a:r>
              <a:rPr lang="en-GB" sz="3800" dirty="0"/>
              <a:t>Have access to immediate medical care, advice and medicines in an emergency.</a:t>
            </a:r>
          </a:p>
          <a:p>
            <a:pPr marL="571500" indent="-571500">
              <a:buFont typeface="Arial" panose="020B0604020202020204" pitchFamily="34" charset="0"/>
              <a:buChar char="•"/>
            </a:pPr>
            <a:endParaRPr lang="en-GB" sz="3800" dirty="0"/>
          </a:p>
          <a:p>
            <a:pPr marL="571500" lvl="0" indent="-571500">
              <a:buFont typeface="Arial" panose="020B0604020202020204" pitchFamily="34" charset="0"/>
              <a:buChar char="•"/>
            </a:pPr>
            <a:r>
              <a:rPr lang="en-GB" sz="3800" dirty="0"/>
              <a:t>Have access to high quality, evidence-based care from primary, secondary and tertiary healthcare professionals within a timely manner, 24 hours a day, seven days a week.</a:t>
            </a:r>
          </a:p>
          <a:p>
            <a:r>
              <a:rPr lang="en-GB" sz="3800" b="1" dirty="0"/>
              <a:t> </a:t>
            </a:r>
            <a:endParaRPr lang="en-GB" sz="3800" dirty="0"/>
          </a:p>
          <a:p>
            <a:endParaRPr lang="en-US" dirty="0"/>
          </a:p>
        </p:txBody>
      </p:sp>
    </p:spTree>
    <p:extLst>
      <p:ext uri="{BB962C8B-B14F-4D97-AF65-F5344CB8AC3E}">
        <p14:creationId xmlns:p14="http://schemas.microsoft.com/office/powerpoint/2010/main" val="17943895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Back to School </a:t>
            </a:r>
          </a:p>
        </p:txBody>
      </p:sp>
      <p:sp>
        <p:nvSpPr>
          <p:cNvPr id="3" name="Text Placeholder 2"/>
          <p:cNvSpPr>
            <a:spLocks noGrp="1"/>
          </p:cNvSpPr>
          <p:nvPr>
            <p:ph type="body" sz="quarter" idx="12"/>
          </p:nvPr>
        </p:nvSpPr>
        <p:spPr/>
        <p:txBody>
          <a:bodyPr/>
          <a:lstStyle/>
          <a:p>
            <a:endParaRPr lang="en-GB"/>
          </a:p>
        </p:txBody>
      </p:sp>
      <p:sp>
        <p:nvSpPr>
          <p:cNvPr id="4" name="Slide Number Placeholder 3"/>
          <p:cNvSpPr>
            <a:spLocks noGrp="1"/>
          </p:cNvSpPr>
          <p:nvPr>
            <p:ph type="sldNum" sz="quarter" idx="14"/>
          </p:nvPr>
        </p:nvSpPr>
        <p:spPr/>
        <p:txBody>
          <a:bodyPr/>
          <a:lstStyle/>
          <a:p>
            <a:fld id="{8FC524A1-7B6A-464D-B8BC-8FE2E057339E}" type="slidenum">
              <a:rPr lang="en-GB" smtClean="0"/>
              <a:pPr/>
              <a:t>120</a:t>
            </a:fld>
            <a:endParaRPr lang="en-GB" dirty="0"/>
          </a:p>
        </p:txBody>
      </p:sp>
      <p:sp>
        <p:nvSpPr>
          <p:cNvPr id="5" name="Content Placeholder 4"/>
          <p:cNvSpPr>
            <a:spLocks noGrp="1"/>
          </p:cNvSpPr>
          <p:nvPr>
            <p:ph sz="quarter" idx="15"/>
          </p:nvPr>
        </p:nvSpPr>
        <p:spPr/>
        <p:txBody>
          <a:bodyPr/>
          <a:lstStyle/>
          <a:p>
            <a:pPr marL="285737" indent="-285737">
              <a:buFont typeface="Arial" panose="020B0604020202020204" pitchFamily="34" charset="0"/>
              <a:buChar char="•"/>
            </a:pPr>
            <a:r>
              <a:rPr lang="en-GB" dirty="0"/>
              <a:t>All children and young people (CYP) have now returned to school </a:t>
            </a:r>
          </a:p>
          <a:p>
            <a:pPr marL="285737" indent="-285737">
              <a:buFont typeface="Arial" panose="020B0604020202020204" pitchFamily="34" charset="0"/>
              <a:buChar char="•"/>
            </a:pPr>
            <a:r>
              <a:rPr lang="en-GB" dirty="0"/>
              <a:t>Shielding was paused on the 1</a:t>
            </a:r>
            <a:r>
              <a:rPr lang="en-GB" baseline="30000" dirty="0"/>
              <a:t>st</a:t>
            </a:r>
            <a:r>
              <a:rPr lang="en-GB" dirty="0"/>
              <a:t> August 2020</a:t>
            </a:r>
          </a:p>
          <a:p>
            <a:pPr marL="285737" indent="-285737">
              <a:buFont typeface="Arial" panose="020B0604020202020204" pitchFamily="34" charset="0"/>
              <a:buChar char="•"/>
            </a:pPr>
            <a:r>
              <a:rPr lang="en-GB" dirty="0"/>
              <a:t>Very few CYP remain on the shielding list should the need to shield return if rates of the disease rises in local areas</a:t>
            </a:r>
          </a:p>
          <a:p>
            <a:pPr marL="285737" indent="-285737">
              <a:buFont typeface="Arial" panose="020B0604020202020204" pitchFamily="34" charset="0"/>
              <a:buChar char="•"/>
            </a:pPr>
            <a:r>
              <a:rPr lang="en-GB" dirty="0"/>
              <a:t>If a CYP with asthma remains on the shielding list they will have been advised by their specialist </a:t>
            </a:r>
          </a:p>
          <a:p>
            <a:pPr marL="285737" indent="-285737">
              <a:buFont typeface="Arial" panose="020B0604020202020204" pitchFamily="34" charset="0"/>
              <a:buChar char="•"/>
            </a:pPr>
            <a:r>
              <a:rPr lang="en-GB" dirty="0"/>
              <a:t>Latest evidence suggests that the risk of serious illness for most CYP is low</a:t>
            </a:r>
          </a:p>
        </p:txBody>
      </p:sp>
      <p:sp>
        <p:nvSpPr>
          <p:cNvPr id="6" name="TextBox 5"/>
          <p:cNvSpPr txBox="1"/>
          <p:nvPr/>
        </p:nvSpPr>
        <p:spPr>
          <a:xfrm>
            <a:off x="276019" y="6377126"/>
            <a:ext cx="1944911" cy="261610"/>
          </a:xfrm>
          <a:prstGeom prst="rect">
            <a:avLst/>
          </a:prstGeom>
          <a:noFill/>
        </p:spPr>
        <p:txBody>
          <a:bodyPr wrap="square" rtlCol="0">
            <a:spAutoFit/>
          </a:bodyPr>
          <a:lstStyle/>
          <a:p>
            <a:r>
              <a:rPr lang="en-GB" sz="1100" dirty="0"/>
              <a:t>04/09/2020</a:t>
            </a:r>
          </a:p>
        </p:txBody>
      </p:sp>
    </p:spTree>
    <p:extLst>
      <p:ext uri="{BB962C8B-B14F-4D97-AF65-F5344CB8AC3E}">
        <p14:creationId xmlns:p14="http://schemas.microsoft.com/office/powerpoint/2010/main" val="254430298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COVID-19 and CYP with asthma </a:t>
            </a:r>
          </a:p>
        </p:txBody>
      </p:sp>
      <p:sp>
        <p:nvSpPr>
          <p:cNvPr id="3" name="Text Placeholder 2"/>
          <p:cNvSpPr>
            <a:spLocks noGrp="1"/>
          </p:cNvSpPr>
          <p:nvPr>
            <p:ph type="body" sz="quarter" idx="12"/>
          </p:nvPr>
        </p:nvSpPr>
        <p:spPr/>
        <p:txBody>
          <a:bodyPr/>
          <a:lstStyle/>
          <a:p>
            <a:endParaRPr lang="en-GB"/>
          </a:p>
        </p:txBody>
      </p:sp>
      <p:sp>
        <p:nvSpPr>
          <p:cNvPr id="4" name="Slide Number Placeholder 3"/>
          <p:cNvSpPr>
            <a:spLocks noGrp="1"/>
          </p:cNvSpPr>
          <p:nvPr>
            <p:ph type="sldNum" sz="quarter" idx="14"/>
          </p:nvPr>
        </p:nvSpPr>
        <p:spPr/>
        <p:txBody>
          <a:bodyPr/>
          <a:lstStyle/>
          <a:p>
            <a:fld id="{8FC524A1-7B6A-464D-B8BC-8FE2E057339E}" type="slidenum">
              <a:rPr lang="en-GB" smtClean="0"/>
              <a:pPr/>
              <a:t>121</a:t>
            </a:fld>
            <a:endParaRPr lang="en-GB" dirty="0"/>
          </a:p>
        </p:txBody>
      </p:sp>
      <p:sp>
        <p:nvSpPr>
          <p:cNvPr id="5" name="Content Placeholder 4"/>
          <p:cNvSpPr>
            <a:spLocks noGrp="1"/>
          </p:cNvSpPr>
          <p:nvPr>
            <p:ph sz="quarter" idx="15"/>
          </p:nvPr>
        </p:nvSpPr>
        <p:spPr/>
        <p:txBody>
          <a:bodyPr>
            <a:normAutofit lnSpcReduction="10000"/>
          </a:bodyPr>
          <a:lstStyle/>
          <a:p>
            <a:r>
              <a:rPr lang="en-GB" dirty="0"/>
              <a:t>COVID-19 had the opposite effect to the one most of us expected, of a high incidence of infection due to asthma co-morbidity.  In actual fact the UK (and overseas) saw a significant drop in emergency attendance for asthma March – August 2020.</a:t>
            </a:r>
          </a:p>
          <a:p>
            <a:r>
              <a:rPr lang="en-GB" dirty="0"/>
              <a:t>The reasons are not yet evidenced, but are thought to be around:</a:t>
            </a:r>
          </a:p>
          <a:p>
            <a:pPr marL="342900" indent="-342900">
              <a:buAutoNum type="arabicPeriod"/>
            </a:pPr>
            <a:r>
              <a:rPr lang="en-GB" dirty="0"/>
              <a:t>Improved adherence to preventer medications – Newham had an increase of 138% in preventer prescriptions for CYP in March 2020 compared to the year previous.  </a:t>
            </a:r>
          </a:p>
          <a:p>
            <a:pPr marL="342900" indent="-342900">
              <a:buAutoNum type="arabicPeriod"/>
            </a:pPr>
            <a:r>
              <a:rPr lang="en-GB" dirty="0"/>
              <a:t>No school attendance, so decreased physical activity, and reduced availability of respiratory illnesses, so many common triggers were reduced.</a:t>
            </a:r>
          </a:p>
          <a:p>
            <a:pPr marL="342900" indent="-342900">
              <a:buAutoNum type="arabicPeriod"/>
            </a:pPr>
            <a:r>
              <a:rPr lang="en-GB" dirty="0"/>
              <a:t>Air pollution dropped significantly over lockdown, although sadly, rates are nearly back to pre-lockdown levels now.</a:t>
            </a:r>
          </a:p>
          <a:p>
            <a:r>
              <a:rPr lang="en-GB" dirty="0"/>
              <a:t>Importantly, the risk of COVID-19 infection and illness is low compared to the risk of not treating asthma.</a:t>
            </a:r>
          </a:p>
          <a:p>
            <a:r>
              <a:rPr lang="en-GB" dirty="0"/>
              <a:t>There is a greater risk of a fatal asthma attack if they do not seek help because of a fear of COVID-19 </a:t>
            </a:r>
          </a:p>
          <a:p>
            <a:endParaRPr lang="en-GB" dirty="0"/>
          </a:p>
        </p:txBody>
      </p:sp>
      <p:sp>
        <p:nvSpPr>
          <p:cNvPr id="6" name="TextBox 5"/>
          <p:cNvSpPr txBox="1"/>
          <p:nvPr/>
        </p:nvSpPr>
        <p:spPr>
          <a:xfrm>
            <a:off x="276019" y="6377126"/>
            <a:ext cx="1944911" cy="261610"/>
          </a:xfrm>
          <a:prstGeom prst="rect">
            <a:avLst/>
          </a:prstGeom>
          <a:noFill/>
        </p:spPr>
        <p:txBody>
          <a:bodyPr wrap="square" rtlCol="0">
            <a:spAutoFit/>
          </a:bodyPr>
          <a:lstStyle/>
          <a:p>
            <a:r>
              <a:rPr lang="en-GB" sz="1100" dirty="0"/>
              <a:t>04/09/2020</a:t>
            </a:r>
          </a:p>
        </p:txBody>
      </p:sp>
    </p:spTree>
    <p:extLst>
      <p:ext uri="{BB962C8B-B14F-4D97-AF65-F5344CB8AC3E}">
        <p14:creationId xmlns:p14="http://schemas.microsoft.com/office/powerpoint/2010/main" val="47913386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Asthma care in schools </a:t>
            </a:r>
          </a:p>
        </p:txBody>
      </p:sp>
      <p:sp>
        <p:nvSpPr>
          <p:cNvPr id="3" name="Text Placeholder 2"/>
          <p:cNvSpPr>
            <a:spLocks noGrp="1"/>
          </p:cNvSpPr>
          <p:nvPr>
            <p:ph type="body" sz="quarter" idx="12"/>
          </p:nvPr>
        </p:nvSpPr>
        <p:spPr/>
        <p:txBody>
          <a:bodyPr/>
          <a:lstStyle/>
          <a:p>
            <a:r>
              <a:rPr lang="en-GB" dirty="0"/>
              <a:t>Business as usual </a:t>
            </a:r>
          </a:p>
        </p:txBody>
      </p:sp>
      <p:sp>
        <p:nvSpPr>
          <p:cNvPr id="4" name="Slide Number Placeholder 3"/>
          <p:cNvSpPr>
            <a:spLocks noGrp="1"/>
          </p:cNvSpPr>
          <p:nvPr>
            <p:ph type="sldNum" sz="quarter" idx="14"/>
          </p:nvPr>
        </p:nvSpPr>
        <p:spPr/>
        <p:txBody>
          <a:bodyPr/>
          <a:lstStyle/>
          <a:p>
            <a:fld id="{8FC524A1-7B6A-464D-B8BC-8FE2E057339E}" type="slidenum">
              <a:rPr lang="en-GB" smtClean="0"/>
              <a:pPr/>
              <a:t>122</a:t>
            </a:fld>
            <a:endParaRPr lang="en-GB" dirty="0"/>
          </a:p>
        </p:txBody>
      </p:sp>
      <p:sp>
        <p:nvSpPr>
          <p:cNvPr id="5" name="Content Placeholder 4"/>
          <p:cNvSpPr>
            <a:spLocks noGrp="1"/>
          </p:cNvSpPr>
          <p:nvPr>
            <p:ph sz="quarter" idx="15"/>
          </p:nvPr>
        </p:nvSpPr>
        <p:spPr/>
        <p:txBody>
          <a:bodyPr>
            <a:normAutofit/>
          </a:bodyPr>
          <a:lstStyle/>
          <a:p>
            <a:r>
              <a:rPr lang="en-GB" dirty="0"/>
              <a:t>Every CYP at school with asthma should have: </a:t>
            </a:r>
          </a:p>
          <a:p>
            <a:pPr marL="285737" indent="-285737">
              <a:buFont typeface="Arial" panose="020B0604020202020204" pitchFamily="34" charset="0"/>
              <a:buChar char="•"/>
            </a:pPr>
            <a:r>
              <a:rPr lang="en-GB" dirty="0"/>
              <a:t>A Personalised Asthma Action Plan (PAAP)*</a:t>
            </a:r>
          </a:p>
          <a:p>
            <a:pPr marL="285737" indent="-285737">
              <a:buFont typeface="Arial" panose="020B0604020202020204" pitchFamily="34" charset="0"/>
              <a:buChar char="•"/>
            </a:pPr>
            <a:r>
              <a:rPr lang="en-GB" dirty="0"/>
              <a:t>A reliever inhaler </a:t>
            </a:r>
          </a:p>
          <a:p>
            <a:pPr marL="285737" indent="-285737">
              <a:buFont typeface="Arial" panose="020B0604020202020204" pitchFamily="34" charset="0"/>
              <a:buChar char="•"/>
            </a:pPr>
            <a:r>
              <a:rPr lang="en-GB" dirty="0"/>
              <a:t>The correct spacer </a:t>
            </a:r>
          </a:p>
          <a:p>
            <a:r>
              <a:rPr lang="en-GB" dirty="0"/>
              <a:t>Every school should have as an absolute minimum: </a:t>
            </a:r>
          </a:p>
          <a:p>
            <a:pPr marL="285737" indent="-285737">
              <a:buFont typeface="Arial" panose="020B0604020202020204" pitchFamily="34" charset="0"/>
              <a:buChar char="•"/>
            </a:pPr>
            <a:r>
              <a:rPr lang="en-GB" dirty="0"/>
              <a:t>An asthma policy </a:t>
            </a:r>
          </a:p>
          <a:p>
            <a:pPr marL="285737" indent="-285737">
              <a:buFont typeface="Arial" panose="020B0604020202020204" pitchFamily="34" charset="0"/>
              <a:buChar char="•"/>
            </a:pPr>
            <a:r>
              <a:rPr lang="en-GB" dirty="0"/>
              <a:t>An asthma register</a:t>
            </a:r>
          </a:p>
          <a:p>
            <a:pPr marL="285737" indent="-285737">
              <a:buFont typeface="Arial" panose="020B0604020202020204" pitchFamily="34" charset="0"/>
              <a:buChar char="•"/>
            </a:pPr>
            <a:r>
              <a:rPr lang="en-GB" dirty="0"/>
              <a:t>Trained staff and asthma leads</a:t>
            </a:r>
          </a:p>
          <a:p>
            <a:pPr marL="285737" indent="-285737">
              <a:buFont typeface="Arial" panose="020B0604020202020204" pitchFamily="34" charset="0"/>
              <a:buChar char="•"/>
            </a:pPr>
            <a:r>
              <a:rPr lang="en-GB" dirty="0"/>
              <a:t>Emergency kit and consent to use </a:t>
            </a:r>
          </a:p>
          <a:p>
            <a:endParaRPr lang="en-GB" dirty="0"/>
          </a:p>
        </p:txBody>
      </p:sp>
      <p:sp>
        <p:nvSpPr>
          <p:cNvPr id="6" name="TextBox 5"/>
          <p:cNvSpPr txBox="1"/>
          <p:nvPr/>
        </p:nvSpPr>
        <p:spPr>
          <a:xfrm>
            <a:off x="276019" y="6377126"/>
            <a:ext cx="1944911" cy="261610"/>
          </a:xfrm>
          <a:prstGeom prst="rect">
            <a:avLst/>
          </a:prstGeom>
          <a:noFill/>
        </p:spPr>
        <p:txBody>
          <a:bodyPr wrap="square" rtlCol="0">
            <a:spAutoFit/>
          </a:bodyPr>
          <a:lstStyle/>
          <a:p>
            <a:r>
              <a:rPr lang="en-GB" sz="1100" dirty="0"/>
              <a:t>04/09/2020</a:t>
            </a:r>
          </a:p>
        </p:txBody>
      </p:sp>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43438" y="3641082"/>
            <a:ext cx="3995936" cy="2996952"/>
          </a:xfrm>
          <a:prstGeom prst="rect">
            <a:avLst/>
          </a:prstGeom>
        </p:spPr>
      </p:pic>
    </p:spTree>
    <p:extLst>
      <p:ext uri="{BB962C8B-B14F-4D97-AF65-F5344CB8AC3E}">
        <p14:creationId xmlns:p14="http://schemas.microsoft.com/office/powerpoint/2010/main" val="243916035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7" y="188916"/>
            <a:ext cx="8642351" cy="935829"/>
          </a:xfrm>
        </p:spPr>
        <p:txBody>
          <a:bodyPr/>
          <a:lstStyle/>
          <a:p>
            <a:r>
              <a:rPr lang="en-GB" dirty="0"/>
              <a:t>Why does the risk of asthma attacks increase when returning to school?</a:t>
            </a:r>
          </a:p>
        </p:txBody>
      </p:sp>
      <p:sp>
        <p:nvSpPr>
          <p:cNvPr id="3" name="Text Placeholder 2"/>
          <p:cNvSpPr>
            <a:spLocks noGrp="1"/>
          </p:cNvSpPr>
          <p:nvPr>
            <p:ph type="body" sz="quarter" idx="12"/>
          </p:nvPr>
        </p:nvSpPr>
        <p:spPr>
          <a:xfrm>
            <a:off x="250131" y="1125417"/>
            <a:ext cx="8642351" cy="432047"/>
          </a:xfrm>
        </p:spPr>
        <p:txBody>
          <a:bodyPr/>
          <a:lstStyle/>
          <a:p>
            <a:r>
              <a:rPr lang="en-GB" dirty="0"/>
              <a:t>And what impact could COVID-19 have?</a:t>
            </a:r>
          </a:p>
        </p:txBody>
      </p:sp>
      <p:sp>
        <p:nvSpPr>
          <p:cNvPr id="4" name="Slide Number Placeholder 3"/>
          <p:cNvSpPr>
            <a:spLocks noGrp="1"/>
          </p:cNvSpPr>
          <p:nvPr>
            <p:ph type="sldNum" sz="quarter" idx="14"/>
          </p:nvPr>
        </p:nvSpPr>
        <p:spPr/>
        <p:txBody>
          <a:bodyPr/>
          <a:lstStyle/>
          <a:p>
            <a:fld id="{8FC524A1-7B6A-464D-B8BC-8FE2E057339E}" type="slidenum">
              <a:rPr lang="en-GB" smtClean="0"/>
              <a:pPr/>
              <a:t>123</a:t>
            </a:fld>
            <a:endParaRPr lang="en-GB" dirty="0"/>
          </a:p>
        </p:txBody>
      </p:sp>
      <p:graphicFrame>
        <p:nvGraphicFramePr>
          <p:cNvPr id="6" name="Content Placeholder 5"/>
          <p:cNvGraphicFramePr>
            <a:graphicFrameLocks noGrp="1"/>
          </p:cNvGraphicFramePr>
          <p:nvPr>
            <p:ph sz="quarter" idx="15"/>
          </p:nvPr>
        </p:nvGraphicFramePr>
        <p:xfrm>
          <a:off x="251587" y="1642158"/>
          <a:ext cx="8641591" cy="4389559"/>
        </p:xfrm>
        <a:graphic>
          <a:graphicData uri="http://schemas.openxmlformats.org/drawingml/2006/table">
            <a:tbl>
              <a:tblPr firstRow="1" bandRow="1">
                <a:tableStyleId>{5C22544A-7EE6-4342-B048-85BDC9FD1C3A}</a:tableStyleId>
              </a:tblPr>
              <a:tblGrid>
                <a:gridCol w="1801591">
                  <a:extLst>
                    <a:ext uri="{9D8B030D-6E8A-4147-A177-3AD203B41FA5}">
                      <a16:colId xmlns:a16="http://schemas.microsoft.com/office/drawing/2014/main" val="2271932529"/>
                    </a:ext>
                  </a:extLst>
                </a:gridCol>
                <a:gridCol w="3420000">
                  <a:extLst>
                    <a:ext uri="{9D8B030D-6E8A-4147-A177-3AD203B41FA5}">
                      <a16:colId xmlns:a16="http://schemas.microsoft.com/office/drawing/2014/main" val="1834813267"/>
                    </a:ext>
                  </a:extLst>
                </a:gridCol>
                <a:gridCol w="3420000">
                  <a:extLst>
                    <a:ext uri="{9D8B030D-6E8A-4147-A177-3AD203B41FA5}">
                      <a16:colId xmlns:a16="http://schemas.microsoft.com/office/drawing/2014/main" val="471109435"/>
                    </a:ext>
                  </a:extLst>
                </a:gridCol>
              </a:tblGrid>
              <a:tr h="458285">
                <a:tc>
                  <a:txBody>
                    <a:bodyPr/>
                    <a:lstStyle/>
                    <a:p>
                      <a:r>
                        <a:rPr lang="en-GB" sz="1300" dirty="0"/>
                        <a:t>Triggers</a:t>
                      </a:r>
                      <a:r>
                        <a:rPr lang="en-GB" sz="1300" baseline="0" dirty="0"/>
                        <a:t> </a:t>
                      </a:r>
                      <a:endParaRPr lang="en-GB" sz="1300" dirty="0"/>
                    </a:p>
                  </a:txBody>
                  <a:tcPr/>
                </a:tc>
                <a:tc>
                  <a:txBody>
                    <a:bodyPr/>
                    <a:lstStyle/>
                    <a:p>
                      <a:r>
                        <a:rPr lang="en-GB" sz="1300" dirty="0"/>
                        <a:t>Cons</a:t>
                      </a:r>
                      <a:r>
                        <a:rPr lang="en-GB" sz="1300" baseline="0" dirty="0"/>
                        <a:t> </a:t>
                      </a:r>
                      <a:endParaRPr lang="en-GB" sz="1300" dirty="0"/>
                    </a:p>
                  </a:txBody>
                  <a:tcPr/>
                </a:tc>
                <a:tc>
                  <a:txBody>
                    <a:bodyPr/>
                    <a:lstStyle/>
                    <a:p>
                      <a:r>
                        <a:rPr lang="en-GB" sz="1300" dirty="0"/>
                        <a:t>Pros</a:t>
                      </a:r>
                      <a:r>
                        <a:rPr lang="en-GB" sz="1300" baseline="0" dirty="0"/>
                        <a:t> </a:t>
                      </a:r>
                      <a:endParaRPr lang="en-GB" sz="1300" dirty="0"/>
                    </a:p>
                  </a:txBody>
                  <a:tcPr/>
                </a:tc>
                <a:extLst>
                  <a:ext uri="{0D108BD9-81ED-4DB2-BD59-A6C34878D82A}">
                    <a16:rowId xmlns:a16="http://schemas.microsoft.com/office/drawing/2014/main" val="2222961530"/>
                  </a:ext>
                </a:extLst>
              </a:tr>
              <a:tr h="1463040">
                <a:tc>
                  <a:txBody>
                    <a:bodyPr/>
                    <a:lstStyle/>
                    <a:p>
                      <a:r>
                        <a:rPr lang="en-GB" sz="1500" dirty="0"/>
                        <a:t>Seasonal colds </a:t>
                      </a:r>
                    </a:p>
                  </a:txBody>
                  <a:tcPr/>
                </a:tc>
                <a:tc>
                  <a:txBody>
                    <a:bodyPr/>
                    <a:lstStyle/>
                    <a:p>
                      <a:pPr marL="285750" indent="-285750">
                        <a:buFont typeface="Arial" panose="020B0604020202020204" pitchFamily="34" charset="0"/>
                        <a:buChar char="•"/>
                      </a:pPr>
                      <a:r>
                        <a:rPr lang="en-GB" sz="1500" baseline="0" dirty="0"/>
                        <a:t>Spending more time indoors</a:t>
                      </a:r>
                    </a:p>
                    <a:p>
                      <a:pPr marL="285750" indent="-285750">
                        <a:buFont typeface="Arial" panose="020B0604020202020204" pitchFamily="34" charset="0"/>
                        <a:buChar char="•"/>
                      </a:pPr>
                      <a:r>
                        <a:rPr lang="en-GB" sz="1500" baseline="0" dirty="0"/>
                        <a:t>Spent up to 6 months apart </a:t>
                      </a:r>
                      <a:endParaRPr lang="en-GB" sz="1500" dirty="0"/>
                    </a:p>
                  </a:txBody>
                  <a:tcPr/>
                </a:tc>
                <a:tc>
                  <a:txBody>
                    <a:bodyPr/>
                    <a:lstStyle/>
                    <a:p>
                      <a:pPr marL="285750" indent="-285750">
                        <a:buFont typeface="Arial" panose="020B0604020202020204" pitchFamily="34" charset="0"/>
                        <a:buChar char="•"/>
                      </a:pPr>
                      <a:r>
                        <a:rPr lang="en-GB" sz="1500" dirty="0"/>
                        <a:t>Better hand and</a:t>
                      </a:r>
                      <a:r>
                        <a:rPr lang="en-GB" sz="1500" baseline="0" dirty="0"/>
                        <a:t> respiratory hygiene</a:t>
                      </a:r>
                    </a:p>
                    <a:p>
                      <a:pPr marL="285750" indent="-285750">
                        <a:buFont typeface="Arial" panose="020B0604020202020204" pitchFamily="34" charset="0"/>
                        <a:buChar char="•"/>
                      </a:pPr>
                      <a:r>
                        <a:rPr lang="en-GB" sz="1500" baseline="0" dirty="0"/>
                        <a:t>Cleaner environment </a:t>
                      </a:r>
                    </a:p>
                    <a:p>
                      <a:pPr marL="285750" indent="-285750">
                        <a:buFont typeface="Arial" panose="020B0604020202020204" pitchFamily="34" charset="0"/>
                        <a:buChar char="•"/>
                      </a:pPr>
                      <a:r>
                        <a:rPr lang="en-GB" sz="1500" baseline="0" dirty="0"/>
                        <a:t>Wearing FC/masks</a:t>
                      </a:r>
                    </a:p>
                    <a:p>
                      <a:pPr marL="285750" indent="-285750">
                        <a:buFont typeface="Arial" panose="020B0604020202020204" pitchFamily="34" charset="0"/>
                        <a:buChar char="•"/>
                      </a:pPr>
                      <a:r>
                        <a:rPr lang="en-GB" sz="1500" baseline="0" dirty="0"/>
                        <a:t>Social distancing  </a:t>
                      </a:r>
                    </a:p>
                    <a:p>
                      <a:pPr marL="285750" indent="-285750">
                        <a:buFont typeface="Arial" panose="020B0604020202020204" pitchFamily="34" charset="0"/>
                        <a:buChar char="•"/>
                      </a:pPr>
                      <a:r>
                        <a:rPr lang="en-GB" sz="1500" baseline="0" dirty="0"/>
                        <a:t>Self and household isolating</a:t>
                      </a:r>
                      <a:endParaRPr lang="en-GB" sz="1500" dirty="0"/>
                    </a:p>
                  </a:txBody>
                  <a:tcPr/>
                </a:tc>
                <a:extLst>
                  <a:ext uri="{0D108BD9-81ED-4DB2-BD59-A6C34878D82A}">
                    <a16:rowId xmlns:a16="http://schemas.microsoft.com/office/drawing/2014/main" val="4232444633"/>
                  </a:ext>
                </a:extLst>
              </a:tr>
              <a:tr h="736569">
                <a:tc>
                  <a:txBody>
                    <a:bodyPr/>
                    <a:lstStyle/>
                    <a:p>
                      <a:r>
                        <a:rPr lang="en-GB" sz="1500" dirty="0"/>
                        <a:t>Dust</a:t>
                      </a:r>
                      <a:r>
                        <a:rPr lang="en-GB" sz="1500" baseline="0" dirty="0"/>
                        <a:t> mite and seasonal allergies </a:t>
                      </a:r>
                      <a:endParaRPr lang="en-GB" sz="1500" dirty="0"/>
                    </a:p>
                  </a:txBody>
                  <a:tcPr/>
                </a:tc>
                <a:tc>
                  <a:txBody>
                    <a:bodyPr/>
                    <a:lstStyle/>
                    <a:p>
                      <a:pPr marL="285750" indent="-285750">
                        <a:buFont typeface="Arial" panose="020B0604020202020204" pitchFamily="34" charset="0"/>
                        <a:buChar char="•"/>
                      </a:pPr>
                      <a:r>
                        <a:rPr lang="en-GB" sz="1500" dirty="0"/>
                        <a:t>Increased</a:t>
                      </a:r>
                      <a:r>
                        <a:rPr lang="en-GB" sz="1500" baseline="0" dirty="0"/>
                        <a:t> exposure as more time spent indoors</a:t>
                      </a:r>
                      <a:endParaRPr lang="en-GB" sz="1500" dirty="0"/>
                    </a:p>
                  </a:txBody>
                  <a:tcPr/>
                </a:tc>
                <a:tc>
                  <a:txBody>
                    <a:bodyPr/>
                    <a:lstStyle/>
                    <a:p>
                      <a:pPr marL="285750" indent="-285750">
                        <a:buFont typeface="Arial" panose="020B0604020202020204" pitchFamily="34" charset="0"/>
                        <a:buChar char="•"/>
                      </a:pPr>
                      <a:r>
                        <a:rPr lang="en-GB" sz="1500" dirty="0"/>
                        <a:t>Cleaner environment</a:t>
                      </a:r>
                    </a:p>
                    <a:p>
                      <a:pPr marL="285750" indent="-285750">
                        <a:buFont typeface="Arial" panose="020B0604020202020204" pitchFamily="34" charset="0"/>
                        <a:buChar char="•"/>
                      </a:pPr>
                      <a:r>
                        <a:rPr lang="en-GB" sz="1500" dirty="0"/>
                        <a:t>Wearing</a:t>
                      </a:r>
                      <a:r>
                        <a:rPr lang="en-GB" sz="1500" baseline="0" dirty="0"/>
                        <a:t> FC/masks </a:t>
                      </a:r>
                      <a:endParaRPr lang="en-GB" sz="1500" dirty="0"/>
                    </a:p>
                  </a:txBody>
                  <a:tcPr/>
                </a:tc>
                <a:extLst>
                  <a:ext uri="{0D108BD9-81ED-4DB2-BD59-A6C34878D82A}">
                    <a16:rowId xmlns:a16="http://schemas.microsoft.com/office/drawing/2014/main" val="743717582"/>
                  </a:ext>
                </a:extLst>
              </a:tr>
              <a:tr h="900252">
                <a:tc>
                  <a:txBody>
                    <a:bodyPr/>
                    <a:lstStyle/>
                    <a:p>
                      <a:r>
                        <a:rPr lang="en-GB" sz="1500" dirty="0"/>
                        <a:t>Preventer inhaler</a:t>
                      </a:r>
                      <a:r>
                        <a:rPr lang="en-GB" sz="1500" baseline="0" dirty="0"/>
                        <a:t> routines disrupted </a:t>
                      </a:r>
                      <a:endParaRPr lang="en-GB" sz="1500" dirty="0"/>
                    </a:p>
                  </a:txBody>
                  <a:tcPr/>
                </a:tc>
                <a:tc>
                  <a:txBody>
                    <a:bodyPr/>
                    <a:lstStyle/>
                    <a:p>
                      <a:pPr marL="285750" indent="-285750">
                        <a:buFont typeface="Arial" panose="020B0604020202020204" pitchFamily="34" charset="0"/>
                        <a:buChar char="•"/>
                      </a:pPr>
                      <a:r>
                        <a:rPr lang="en-GB" sz="1500" dirty="0"/>
                        <a:t>Spent up to 6 months out</a:t>
                      </a:r>
                      <a:r>
                        <a:rPr lang="en-GB" sz="1500" baseline="0" dirty="0"/>
                        <a:t> of normal school routines </a:t>
                      </a:r>
                      <a:endParaRPr lang="en-GB" sz="1500" dirty="0"/>
                    </a:p>
                  </a:txBody>
                  <a:tcPr/>
                </a:tc>
                <a:tc>
                  <a:txBody>
                    <a:bodyPr/>
                    <a:lstStyle/>
                    <a:p>
                      <a:pPr marL="285750" indent="-285750">
                        <a:buFont typeface="Arial" panose="020B0604020202020204" pitchFamily="34" charset="0"/>
                        <a:buChar char="•"/>
                      </a:pPr>
                      <a:r>
                        <a:rPr lang="en-GB" sz="1500" dirty="0"/>
                        <a:t>Improved concordance </a:t>
                      </a:r>
                    </a:p>
                  </a:txBody>
                  <a:tcPr/>
                </a:tc>
                <a:extLst>
                  <a:ext uri="{0D108BD9-81ED-4DB2-BD59-A6C34878D82A}">
                    <a16:rowId xmlns:a16="http://schemas.microsoft.com/office/drawing/2014/main" val="3523395006"/>
                  </a:ext>
                </a:extLst>
              </a:tr>
              <a:tr h="831413">
                <a:tc>
                  <a:txBody>
                    <a:bodyPr/>
                    <a:lstStyle/>
                    <a:p>
                      <a:r>
                        <a:rPr lang="en-GB" sz="1500" dirty="0"/>
                        <a:t>Anxiety</a:t>
                      </a:r>
                      <a:r>
                        <a:rPr lang="en-GB" sz="1500" baseline="0" dirty="0"/>
                        <a:t> and stress </a:t>
                      </a:r>
                      <a:endParaRPr lang="en-GB" sz="1500" dirty="0"/>
                    </a:p>
                  </a:txBody>
                  <a:tcPr/>
                </a:tc>
                <a:tc>
                  <a:txBody>
                    <a:bodyPr/>
                    <a:lstStyle/>
                    <a:p>
                      <a:pPr marL="285750" indent="-285750">
                        <a:buFont typeface="Arial" panose="020B0604020202020204" pitchFamily="34" charset="0"/>
                        <a:buChar char="•"/>
                      </a:pPr>
                      <a:r>
                        <a:rPr lang="en-GB" sz="1500" dirty="0"/>
                        <a:t>Increased</a:t>
                      </a:r>
                      <a:r>
                        <a:rPr lang="en-GB" sz="1500" baseline="0" dirty="0"/>
                        <a:t> time spent away from school</a:t>
                      </a:r>
                    </a:p>
                    <a:p>
                      <a:pPr marL="285750" indent="-285750">
                        <a:buFont typeface="Arial" panose="020B0604020202020204" pitchFamily="34" charset="0"/>
                        <a:buChar char="•"/>
                      </a:pPr>
                      <a:r>
                        <a:rPr lang="en-GB" sz="1500" baseline="0" dirty="0"/>
                        <a:t>COVID-19 concerns </a:t>
                      </a:r>
                      <a:endParaRPr lang="en-GB" sz="1500" dirty="0"/>
                    </a:p>
                  </a:txBody>
                  <a:tcPr/>
                </a:tc>
                <a:tc>
                  <a:txBody>
                    <a:bodyPr/>
                    <a:lstStyle/>
                    <a:p>
                      <a:endParaRPr lang="en-GB" sz="1500" dirty="0"/>
                    </a:p>
                  </a:txBody>
                  <a:tcPr/>
                </a:tc>
                <a:extLst>
                  <a:ext uri="{0D108BD9-81ED-4DB2-BD59-A6C34878D82A}">
                    <a16:rowId xmlns:a16="http://schemas.microsoft.com/office/drawing/2014/main" val="3132965047"/>
                  </a:ext>
                </a:extLst>
              </a:tr>
            </a:tbl>
          </a:graphicData>
        </a:graphic>
      </p:graphicFrame>
      <p:sp>
        <p:nvSpPr>
          <p:cNvPr id="7" name="TextBox 6"/>
          <p:cNvSpPr txBox="1"/>
          <p:nvPr/>
        </p:nvSpPr>
        <p:spPr>
          <a:xfrm>
            <a:off x="276019" y="6377126"/>
            <a:ext cx="1944911" cy="261610"/>
          </a:xfrm>
          <a:prstGeom prst="rect">
            <a:avLst/>
          </a:prstGeom>
          <a:noFill/>
        </p:spPr>
        <p:txBody>
          <a:bodyPr wrap="square" rtlCol="0">
            <a:spAutoFit/>
          </a:bodyPr>
          <a:lstStyle/>
          <a:p>
            <a:r>
              <a:rPr lang="en-GB" sz="1100" dirty="0"/>
              <a:t>04/09/2020</a:t>
            </a:r>
          </a:p>
        </p:txBody>
      </p:sp>
    </p:spTree>
    <p:extLst>
      <p:ext uri="{BB962C8B-B14F-4D97-AF65-F5344CB8AC3E}">
        <p14:creationId xmlns:p14="http://schemas.microsoft.com/office/powerpoint/2010/main" val="261734064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Spacers </a:t>
            </a:r>
          </a:p>
        </p:txBody>
      </p:sp>
      <p:sp>
        <p:nvSpPr>
          <p:cNvPr id="3" name="Text Placeholder 2"/>
          <p:cNvSpPr>
            <a:spLocks noGrp="1"/>
          </p:cNvSpPr>
          <p:nvPr>
            <p:ph type="body" sz="quarter" idx="12"/>
          </p:nvPr>
        </p:nvSpPr>
        <p:spPr/>
        <p:txBody>
          <a:bodyPr/>
          <a:lstStyle/>
          <a:p>
            <a:endParaRPr lang="en-GB"/>
          </a:p>
        </p:txBody>
      </p:sp>
      <p:sp>
        <p:nvSpPr>
          <p:cNvPr id="4" name="Slide Number Placeholder 3"/>
          <p:cNvSpPr>
            <a:spLocks noGrp="1"/>
          </p:cNvSpPr>
          <p:nvPr>
            <p:ph type="sldNum" sz="quarter" idx="14"/>
          </p:nvPr>
        </p:nvSpPr>
        <p:spPr/>
        <p:txBody>
          <a:bodyPr/>
          <a:lstStyle/>
          <a:p>
            <a:fld id="{8FC524A1-7B6A-464D-B8BC-8FE2E057339E}" type="slidenum">
              <a:rPr lang="en-GB" smtClean="0"/>
              <a:pPr/>
              <a:t>124</a:t>
            </a:fld>
            <a:endParaRPr lang="en-GB" dirty="0"/>
          </a:p>
        </p:txBody>
      </p:sp>
      <p:sp>
        <p:nvSpPr>
          <p:cNvPr id="5" name="Content Placeholder 4"/>
          <p:cNvSpPr>
            <a:spLocks noGrp="1"/>
          </p:cNvSpPr>
          <p:nvPr>
            <p:ph sz="quarter" idx="15"/>
          </p:nvPr>
        </p:nvSpPr>
        <p:spPr/>
        <p:txBody>
          <a:bodyPr/>
          <a:lstStyle/>
          <a:p>
            <a:pPr marL="285737" indent="-285737">
              <a:buFont typeface="Arial" panose="020B0604020202020204" pitchFamily="34" charset="0"/>
              <a:buChar char="•"/>
            </a:pPr>
            <a:r>
              <a:rPr lang="en-GB" dirty="0"/>
              <a:t>Where possible maintain a social distance when supporting a CYP using a spacer </a:t>
            </a:r>
          </a:p>
          <a:p>
            <a:pPr marL="285737" indent="-285737">
              <a:buFont typeface="Arial" panose="020B0604020202020204" pitchFamily="34" charset="0"/>
              <a:buChar char="•"/>
            </a:pPr>
            <a:r>
              <a:rPr lang="en-GB" dirty="0"/>
              <a:t>Adult to stand behind and to the side of the CYP, CYP breathing away from the adult but adult is able to observe valve moving back and forth and listen for whistle. </a:t>
            </a:r>
          </a:p>
          <a:p>
            <a:pPr marL="285737" indent="-285737">
              <a:buFont typeface="Arial" panose="020B0604020202020204" pitchFamily="34" charset="0"/>
              <a:buChar char="•"/>
            </a:pPr>
            <a:r>
              <a:rPr lang="en-GB" dirty="0"/>
              <a:t>Ensure room is well ventilated, large enough space, open windows</a:t>
            </a:r>
          </a:p>
          <a:p>
            <a:pPr marL="285737" indent="-285737">
              <a:buFont typeface="Arial" panose="020B0604020202020204" pitchFamily="34" charset="0"/>
              <a:buChar char="•"/>
            </a:pPr>
            <a:r>
              <a:rPr lang="en-GB" dirty="0"/>
              <a:t>No sharing </a:t>
            </a:r>
          </a:p>
          <a:p>
            <a:r>
              <a:rPr lang="en-GB" dirty="0"/>
              <a:t>Storage</a:t>
            </a:r>
          </a:p>
          <a:p>
            <a:pPr marL="285737" indent="-285737">
              <a:buFont typeface="Arial" panose="020B0604020202020204" pitchFamily="34" charset="0"/>
              <a:buChar char="•"/>
            </a:pPr>
            <a:r>
              <a:rPr lang="en-GB" dirty="0"/>
              <a:t>Not in a plastic bag, cotton bag is ideal</a:t>
            </a:r>
          </a:p>
          <a:p>
            <a:r>
              <a:rPr lang="en-GB" dirty="0"/>
              <a:t>Washing spacers</a:t>
            </a:r>
          </a:p>
          <a:p>
            <a:pPr marL="285737" indent="-285737">
              <a:buFont typeface="Arial" panose="020B0604020202020204" pitchFamily="34" charset="0"/>
              <a:buChar char="•"/>
            </a:pPr>
            <a:r>
              <a:rPr lang="en-GB" dirty="0"/>
              <a:t>Half termly or if visually dirty </a:t>
            </a:r>
          </a:p>
          <a:p>
            <a:pPr marL="285737" indent="-285737">
              <a:buFont typeface="Arial" panose="020B0604020202020204" pitchFamily="34" charset="0"/>
              <a:buChar char="•"/>
            </a:pPr>
            <a:r>
              <a:rPr lang="en-GB" dirty="0"/>
              <a:t>Ensure the spacer is returned to the right CYP after washing </a:t>
            </a:r>
          </a:p>
          <a:p>
            <a:pPr marL="285737" indent="-285737">
              <a:buFont typeface="Arial" panose="020B0604020202020204" pitchFamily="34" charset="0"/>
              <a:buChar char="•"/>
            </a:pPr>
            <a:r>
              <a:rPr lang="en-GB" dirty="0"/>
              <a:t>Wash hands </a:t>
            </a:r>
          </a:p>
          <a:p>
            <a:endParaRPr lang="en-GB" dirty="0"/>
          </a:p>
        </p:txBody>
      </p:sp>
      <p:pic>
        <p:nvPicPr>
          <p:cNvPr id="11" name="Picture 10"/>
          <p:cNvPicPr/>
          <p:nvPr/>
        </p:nvPicPr>
        <p:blipFill>
          <a:blip r:embed="rId2" cstate="email">
            <a:extLst>
              <a:ext uri="{28A0092B-C50C-407E-A947-70E740481C1C}">
                <a14:useLocalDpi xmlns:a14="http://schemas.microsoft.com/office/drawing/2010/main"/>
              </a:ext>
            </a:extLst>
          </a:blip>
          <a:stretch>
            <a:fillRect/>
          </a:stretch>
        </p:blipFill>
        <p:spPr>
          <a:xfrm rot="1185541">
            <a:off x="7077307" y="3620957"/>
            <a:ext cx="1217791" cy="2478155"/>
          </a:xfrm>
          <a:prstGeom prst="rect">
            <a:avLst/>
          </a:prstGeom>
        </p:spPr>
      </p:pic>
      <p:sp>
        <p:nvSpPr>
          <p:cNvPr id="13" name="TextBox 12"/>
          <p:cNvSpPr txBox="1"/>
          <p:nvPr/>
        </p:nvSpPr>
        <p:spPr>
          <a:xfrm>
            <a:off x="276019" y="6377126"/>
            <a:ext cx="1944911" cy="261610"/>
          </a:xfrm>
          <a:prstGeom prst="rect">
            <a:avLst/>
          </a:prstGeom>
          <a:noFill/>
        </p:spPr>
        <p:txBody>
          <a:bodyPr wrap="square" rtlCol="0">
            <a:spAutoFit/>
          </a:bodyPr>
          <a:lstStyle/>
          <a:p>
            <a:r>
              <a:rPr lang="en-GB" sz="1100" dirty="0"/>
              <a:t>04/09/2020</a:t>
            </a:r>
          </a:p>
        </p:txBody>
      </p:sp>
    </p:spTree>
    <p:extLst>
      <p:ext uri="{BB962C8B-B14F-4D97-AF65-F5344CB8AC3E}">
        <p14:creationId xmlns:p14="http://schemas.microsoft.com/office/powerpoint/2010/main" val="325931629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Face coverings and masks </a:t>
            </a:r>
          </a:p>
        </p:txBody>
      </p:sp>
      <p:sp>
        <p:nvSpPr>
          <p:cNvPr id="3" name="Text Placeholder 2"/>
          <p:cNvSpPr>
            <a:spLocks noGrp="1"/>
          </p:cNvSpPr>
          <p:nvPr>
            <p:ph type="body" sz="quarter" idx="12"/>
          </p:nvPr>
        </p:nvSpPr>
        <p:spPr/>
        <p:txBody>
          <a:bodyPr/>
          <a:lstStyle/>
          <a:p>
            <a:endParaRPr lang="en-GB" dirty="0"/>
          </a:p>
        </p:txBody>
      </p:sp>
      <p:sp>
        <p:nvSpPr>
          <p:cNvPr id="4" name="Slide Number Placeholder 3"/>
          <p:cNvSpPr>
            <a:spLocks noGrp="1"/>
          </p:cNvSpPr>
          <p:nvPr>
            <p:ph type="sldNum" sz="quarter" idx="14"/>
          </p:nvPr>
        </p:nvSpPr>
        <p:spPr/>
        <p:txBody>
          <a:bodyPr/>
          <a:lstStyle/>
          <a:p>
            <a:fld id="{8FC524A1-7B6A-464D-B8BC-8FE2E057339E}" type="slidenum">
              <a:rPr lang="en-GB" smtClean="0"/>
              <a:pPr/>
              <a:t>125</a:t>
            </a:fld>
            <a:endParaRPr lang="en-GB" dirty="0"/>
          </a:p>
        </p:txBody>
      </p:sp>
      <p:sp>
        <p:nvSpPr>
          <p:cNvPr id="5" name="Content Placeholder 4"/>
          <p:cNvSpPr>
            <a:spLocks noGrp="1"/>
          </p:cNvSpPr>
          <p:nvPr>
            <p:ph sz="quarter" idx="15"/>
          </p:nvPr>
        </p:nvSpPr>
        <p:spPr/>
        <p:txBody>
          <a:bodyPr/>
          <a:lstStyle/>
          <a:p>
            <a:pPr marL="285737" indent="-285737">
              <a:buFont typeface="Arial" panose="020B0604020202020204" pitchFamily="34" charset="0"/>
              <a:buChar char="•"/>
            </a:pPr>
            <a:r>
              <a:rPr lang="en-GB" dirty="0"/>
              <a:t>Government guidance should be followed re. where, when and who</a:t>
            </a:r>
          </a:p>
          <a:p>
            <a:pPr marL="285737" indent="-285737">
              <a:buFont typeface="Arial" panose="020B0604020202020204" pitchFamily="34" charset="0"/>
              <a:buChar char="•"/>
            </a:pPr>
            <a:r>
              <a:rPr lang="en-GB" dirty="0"/>
              <a:t>CYP with asthma (even severe) can wear FC/masks if they are comfortable to do so </a:t>
            </a:r>
          </a:p>
          <a:p>
            <a:pPr marL="285737" indent="-285737">
              <a:buFont typeface="Arial" panose="020B0604020202020204" pitchFamily="34" charset="0"/>
              <a:buChar char="•"/>
            </a:pPr>
            <a:r>
              <a:rPr lang="en-GB" dirty="0"/>
              <a:t>If it makes breathing difficult it could be due to uncontrolled asthma – talk to parent/carers, refer to School Health/GP</a:t>
            </a:r>
          </a:p>
          <a:p>
            <a:pPr marL="285737" indent="-285737">
              <a:buFont typeface="Arial" panose="020B0604020202020204" pitchFamily="34" charset="0"/>
              <a:buChar char="•"/>
            </a:pPr>
            <a:r>
              <a:rPr lang="en-GB" dirty="0"/>
              <a:t>Practice wearing for short periods of time and try different types</a:t>
            </a:r>
          </a:p>
          <a:p>
            <a:r>
              <a:rPr lang="en-GB" dirty="0"/>
              <a:t>Benefits -  barrier between triggers </a:t>
            </a:r>
          </a:p>
          <a:p>
            <a:pPr marL="285737" indent="-285737">
              <a:buFont typeface="Arial" panose="020B0604020202020204" pitchFamily="34" charset="0"/>
              <a:buChar char="•"/>
            </a:pPr>
            <a:r>
              <a:rPr lang="en-GB" dirty="0"/>
              <a:t>Filters the air – mould spores, dust, pollen, pollution</a:t>
            </a:r>
          </a:p>
          <a:p>
            <a:pPr marL="285737" indent="-285737">
              <a:buFont typeface="Arial" panose="020B0604020202020204" pitchFamily="34" charset="0"/>
              <a:buChar char="•"/>
            </a:pPr>
            <a:r>
              <a:rPr lang="en-GB" dirty="0"/>
              <a:t>Improves respiratory hygiene </a:t>
            </a:r>
          </a:p>
          <a:p>
            <a:pPr marL="285737" indent="-285737">
              <a:buFont typeface="Arial" panose="020B0604020202020204" pitchFamily="34" charset="0"/>
              <a:buChar char="•"/>
            </a:pPr>
            <a:r>
              <a:rPr lang="en-GB" dirty="0"/>
              <a:t>Warms the air </a:t>
            </a:r>
          </a:p>
          <a:p>
            <a:pPr marL="285737" indent="-285737">
              <a:buFont typeface="Arial" panose="020B0604020202020204" pitchFamily="34" charset="0"/>
              <a:buChar char="•"/>
            </a:pPr>
            <a:r>
              <a:rPr lang="en-GB" dirty="0"/>
              <a:t>Anecdotally parents and CYP are reporting an                                      improvement in symptoms since wearing FC/mask </a:t>
            </a:r>
          </a:p>
          <a:p>
            <a:endParaRPr lang="en-GB" dirty="0"/>
          </a:p>
        </p:txBody>
      </p:sp>
      <p:pic>
        <p:nvPicPr>
          <p:cNvPr id="6" name="Content Placeholder 5" descr="Welsh Government face covering recommendation the wrong decision for ..."/>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19170" y="4658416"/>
            <a:ext cx="3524833" cy="1867323"/>
          </a:xfrm>
          <a:prstGeom prst="ellipse">
            <a:avLst/>
          </a:prstGeom>
          <a:ln>
            <a:noFill/>
          </a:ln>
          <a:effectLst>
            <a:softEdge rad="112500"/>
          </a:effectLst>
        </p:spPr>
      </p:pic>
      <p:sp>
        <p:nvSpPr>
          <p:cNvPr id="7" name="TextBox 6"/>
          <p:cNvSpPr txBox="1"/>
          <p:nvPr/>
        </p:nvSpPr>
        <p:spPr>
          <a:xfrm>
            <a:off x="276019" y="6377126"/>
            <a:ext cx="1944911" cy="261610"/>
          </a:xfrm>
          <a:prstGeom prst="rect">
            <a:avLst/>
          </a:prstGeom>
          <a:noFill/>
        </p:spPr>
        <p:txBody>
          <a:bodyPr wrap="square" rtlCol="0">
            <a:spAutoFit/>
          </a:bodyPr>
          <a:lstStyle/>
          <a:p>
            <a:r>
              <a:rPr lang="en-GB" sz="1100" dirty="0"/>
              <a:t>04/09/2020</a:t>
            </a:r>
          </a:p>
        </p:txBody>
      </p:sp>
    </p:spTree>
    <p:extLst>
      <p:ext uri="{BB962C8B-B14F-4D97-AF65-F5344CB8AC3E}">
        <p14:creationId xmlns:p14="http://schemas.microsoft.com/office/powerpoint/2010/main" val="250444631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Cleaning </a:t>
            </a:r>
          </a:p>
        </p:txBody>
      </p:sp>
      <p:sp>
        <p:nvSpPr>
          <p:cNvPr id="4" name="Slide Number Placeholder 3"/>
          <p:cNvSpPr>
            <a:spLocks noGrp="1"/>
          </p:cNvSpPr>
          <p:nvPr>
            <p:ph type="sldNum" sz="quarter" idx="14"/>
          </p:nvPr>
        </p:nvSpPr>
        <p:spPr/>
        <p:txBody>
          <a:bodyPr/>
          <a:lstStyle/>
          <a:p>
            <a:fld id="{8FC524A1-7B6A-464D-B8BC-8FE2E057339E}" type="slidenum">
              <a:rPr lang="en-GB" smtClean="0"/>
              <a:pPr/>
              <a:t>126</a:t>
            </a:fld>
            <a:endParaRPr lang="en-GB" dirty="0"/>
          </a:p>
        </p:txBody>
      </p:sp>
      <p:sp>
        <p:nvSpPr>
          <p:cNvPr id="5" name="Content Placeholder 4"/>
          <p:cNvSpPr>
            <a:spLocks noGrp="1"/>
          </p:cNvSpPr>
          <p:nvPr>
            <p:ph sz="quarter" idx="15"/>
          </p:nvPr>
        </p:nvSpPr>
        <p:spPr>
          <a:xfrm>
            <a:off x="250827" y="1341442"/>
            <a:ext cx="8642351" cy="4895869"/>
          </a:xfrm>
        </p:spPr>
        <p:txBody>
          <a:bodyPr>
            <a:normAutofit lnSpcReduction="10000"/>
          </a:bodyPr>
          <a:lstStyle/>
          <a:p>
            <a:pPr>
              <a:spcAft>
                <a:spcPts val="0"/>
              </a:spcAft>
            </a:pPr>
            <a:r>
              <a:rPr lang="en-GB" sz="1900" dirty="0">
                <a:solidFill>
                  <a:schemeClr val="tx1"/>
                </a:solidFill>
                <a:ea typeface="Calibri"/>
              </a:rPr>
              <a:t>“ While professional cleaners often report respiratory symptoms, such as cough, when they are at work we believe this is due to the process of applying the products (and particularly sprays). The symptoms are thought to be due to irritation.</a:t>
            </a:r>
          </a:p>
          <a:p>
            <a:pPr>
              <a:spcAft>
                <a:spcPts val="0"/>
              </a:spcAft>
            </a:pPr>
            <a:r>
              <a:rPr lang="en-GB" sz="1900" dirty="0">
                <a:solidFill>
                  <a:schemeClr val="tx1"/>
                </a:solidFill>
                <a:ea typeface="Calibri"/>
              </a:rPr>
              <a:t>There is no evidence to suggest a newly cleaned room (even where ‘strong’ chemicals have been used) will have sufficiently high levels of cleaning agents lingering in the air to trigger respiratory symptoms; but it’s probably good practice, all things being equal,  to open the windows after cleaning. For those with well-controlled asthma, strong smells (including bleach) do not generally trigger asthma symptoms. </a:t>
            </a:r>
          </a:p>
          <a:p>
            <a:pPr>
              <a:spcAft>
                <a:spcPts val="0"/>
              </a:spcAft>
            </a:pPr>
            <a:r>
              <a:rPr lang="en-GB" sz="1900" dirty="0">
                <a:solidFill>
                  <a:schemeClr val="tx1"/>
                </a:solidFill>
                <a:ea typeface="Calibri"/>
              </a:rPr>
              <a:t>Conversely, the increase in frequency of cleaning in schools may result in a reduction in virus transmission between children – viral infections being a common cause of respiratory symptoms.”</a:t>
            </a:r>
          </a:p>
          <a:p>
            <a:pPr>
              <a:spcAft>
                <a:spcPts val="0"/>
              </a:spcAft>
            </a:pPr>
            <a:r>
              <a:rPr lang="en-GB" dirty="0">
                <a:solidFill>
                  <a:schemeClr val="tx1"/>
                </a:solidFill>
                <a:ea typeface="Calibri"/>
              </a:rPr>
              <a:t> </a:t>
            </a:r>
          </a:p>
          <a:p>
            <a:pPr>
              <a:spcAft>
                <a:spcPts val="0"/>
              </a:spcAft>
            </a:pPr>
            <a:r>
              <a:rPr lang="en-GB" dirty="0">
                <a:solidFill>
                  <a:schemeClr val="tx1"/>
                </a:solidFill>
                <a:ea typeface="Calibri"/>
              </a:rPr>
              <a:t>Dr Johanna </a:t>
            </a:r>
            <a:r>
              <a:rPr lang="en-GB" dirty="0" err="1">
                <a:solidFill>
                  <a:schemeClr val="tx1"/>
                </a:solidFill>
                <a:ea typeface="Calibri"/>
              </a:rPr>
              <a:t>Feary</a:t>
            </a:r>
            <a:r>
              <a:rPr lang="en-GB" dirty="0">
                <a:solidFill>
                  <a:schemeClr val="tx1"/>
                </a:solidFill>
                <a:ea typeface="Calibri"/>
              </a:rPr>
              <a:t> MRCP (UK), PhD, MSc </a:t>
            </a:r>
          </a:p>
          <a:p>
            <a:pPr>
              <a:spcAft>
                <a:spcPts val="0"/>
              </a:spcAft>
            </a:pPr>
            <a:r>
              <a:rPr lang="en-GB" dirty="0">
                <a:solidFill>
                  <a:schemeClr val="tx1"/>
                </a:solidFill>
                <a:ea typeface="Calibri"/>
              </a:rPr>
              <a:t>Senior Clinical Fellow in Occupational and Environmental Medicine</a:t>
            </a:r>
          </a:p>
          <a:p>
            <a:pPr>
              <a:spcAft>
                <a:spcPts val="0"/>
              </a:spcAft>
            </a:pPr>
            <a:r>
              <a:rPr lang="en-GB" dirty="0">
                <a:solidFill>
                  <a:schemeClr val="tx1"/>
                </a:solidFill>
                <a:ea typeface="Calibri"/>
              </a:rPr>
              <a:t>National Heart &amp; Lung Institute, Imperial College</a:t>
            </a:r>
          </a:p>
          <a:p>
            <a:endParaRPr lang="en-GB" dirty="0">
              <a:solidFill>
                <a:srgbClr val="FF0000"/>
              </a:solidFill>
            </a:endParaRPr>
          </a:p>
        </p:txBody>
      </p:sp>
      <p:sp>
        <p:nvSpPr>
          <p:cNvPr id="6" name="TextBox 5"/>
          <p:cNvSpPr txBox="1"/>
          <p:nvPr/>
        </p:nvSpPr>
        <p:spPr>
          <a:xfrm>
            <a:off x="276019" y="6377126"/>
            <a:ext cx="1944911" cy="261610"/>
          </a:xfrm>
          <a:prstGeom prst="rect">
            <a:avLst/>
          </a:prstGeom>
          <a:noFill/>
        </p:spPr>
        <p:txBody>
          <a:bodyPr wrap="square" rtlCol="0">
            <a:spAutoFit/>
          </a:bodyPr>
          <a:lstStyle/>
          <a:p>
            <a:r>
              <a:rPr lang="en-GB" sz="1100" dirty="0"/>
              <a:t>04/09/2020</a:t>
            </a:r>
          </a:p>
        </p:txBody>
      </p:sp>
    </p:spTree>
    <p:extLst>
      <p:ext uri="{BB962C8B-B14F-4D97-AF65-F5344CB8AC3E}">
        <p14:creationId xmlns:p14="http://schemas.microsoft.com/office/powerpoint/2010/main" val="239504718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Whole School Asthma Approach </a:t>
            </a:r>
          </a:p>
        </p:txBody>
      </p:sp>
      <p:sp>
        <p:nvSpPr>
          <p:cNvPr id="3" name="Text Placeholder 2"/>
          <p:cNvSpPr>
            <a:spLocks noGrp="1"/>
          </p:cNvSpPr>
          <p:nvPr>
            <p:ph type="body" sz="quarter" idx="12"/>
          </p:nvPr>
        </p:nvSpPr>
        <p:spPr/>
        <p:txBody>
          <a:bodyPr/>
          <a:lstStyle/>
          <a:p>
            <a:r>
              <a:rPr lang="en-GB" dirty="0"/>
              <a:t>A new approach to asthma care in Newham schools </a:t>
            </a:r>
          </a:p>
        </p:txBody>
      </p:sp>
      <p:sp>
        <p:nvSpPr>
          <p:cNvPr id="4" name="Slide Number Placeholder 3"/>
          <p:cNvSpPr>
            <a:spLocks noGrp="1"/>
          </p:cNvSpPr>
          <p:nvPr>
            <p:ph type="sldNum" sz="quarter" idx="14"/>
          </p:nvPr>
        </p:nvSpPr>
        <p:spPr/>
        <p:txBody>
          <a:bodyPr/>
          <a:lstStyle/>
          <a:p>
            <a:fld id="{8FC524A1-7B6A-464D-B8BC-8FE2E057339E}" type="slidenum">
              <a:rPr lang="en-GB" smtClean="0"/>
              <a:pPr/>
              <a:t>127</a:t>
            </a:fld>
            <a:endParaRPr lang="en-GB" dirty="0"/>
          </a:p>
        </p:txBody>
      </p:sp>
      <p:sp>
        <p:nvSpPr>
          <p:cNvPr id="5" name="Content Placeholder 4"/>
          <p:cNvSpPr>
            <a:spLocks noGrp="1"/>
          </p:cNvSpPr>
          <p:nvPr>
            <p:ph sz="quarter" idx="15"/>
          </p:nvPr>
        </p:nvSpPr>
        <p:spPr/>
        <p:txBody>
          <a:bodyPr>
            <a:normAutofit/>
          </a:bodyPr>
          <a:lstStyle/>
          <a:p>
            <a:pPr marL="285737" indent="-285737">
              <a:buFont typeface="Arial" panose="020B0604020202020204" pitchFamily="34" charset="0"/>
              <a:buChar char="•"/>
            </a:pPr>
            <a:r>
              <a:rPr lang="en-GB" dirty="0"/>
              <a:t>Estimate there are 6000 CYP in LBN who have asthma </a:t>
            </a:r>
          </a:p>
          <a:p>
            <a:pPr marL="285737" indent="-285737">
              <a:buFont typeface="Arial" panose="020B0604020202020204" pitchFamily="34" charset="0"/>
              <a:buChar char="•"/>
            </a:pPr>
            <a:r>
              <a:rPr lang="en-GB" dirty="0"/>
              <a:t>Sub-optimal housing (damp/mould), pollution (congested roads, industrial traffic)</a:t>
            </a:r>
          </a:p>
          <a:p>
            <a:pPr marL="285737" indent="-285737">
              <a:buFont typeface="Arial" panose="020B0604020202020204" pitchFamily="34" charset="0"/>
              <a:buChar char="•"/>
            </a:pPr>
            <a:r>
              <a:rPr lang="en-GB" dirty="0"/>
              <a:t>Everyone with asthma should have a PAAP but we know these aren’t always completed in primary and secondary settings, they are completed but don’t make their way into school or they aren’t reviewed annually</a:t>
            </a:r>
          </a:p>
          <a:p>
            <a:pPr marL="285737" indent="-285737">
              <a:buFont typeface="Arial" panose="020B0604020202020204" pitchFamily="34" charset="0"/>
              <a:buChar char="•"/>
            </a:pPr>
            <a:r>
              <a:rPr lang="en-GB" dirty="0"/>
              <a:t>Request for a PAAP or PAAP review accounted for 20% of all referrals to the School Health Service from schools in 2019/2020</a:t>
            </a:r>
          </a:p>
          <a:p>
            <a:pPr marL="285737" indent="-285737">
              <a:buFont typeface="Arial" panose="020B0604020202020204" pitchFamily="34" charset="0"/>
              <a:buChar char="•"/>
            </a:pPr>
            <a:r>
              <a:rPr lang="en-GB" dirty="0"/>
              <a:t>School Nurses ‘mopping up’ for the wider system</a:t>
            </a:r>
          </a:p>
          <a:p>
            <a:pPr marL="285737" indent="-285737">
              <a:buFont typeface="Arial" panose="020B0604020202020204" pitchFamily="34" charset="0"/>
              <a:buChar char="•"/>
            </a:pPr>
            <a:r>
              <a:rPr lang="en-GB" dirty="0"/>
              <a:t>In some schools, school staff writing PAAP</a:t>
            </a:r>
          </a:p>
          <a:p>
            <a:endParaRPr lang="en-GB" b="1" dirty="0"/>
          </a:p>
          <a:p>
            <a:endParaRPr lang="en-GB" b="1" dirty="0"/>
          </a:p>
          <a:p>
            <a:endParaRPr lang="en-GB" b="1" dirty="0"/>
          </a:p>
        </p:txBody>
      </p:sp>
      <p:sp>
        <p:nvSpPr>
          <p:cNvPr id="6" name="TextBox 5"/>
          <p:cNvSpPr txBox="1"/>
          <p:nvPr/>
        </p:nvSpPr>
        <p:spPr>
          <a:xfrm>
            <a:off x="276019" y="6377126"/>
            <a:ext cx="1944911" cy="261610"/>
          </a:xfrm>
          <a:prstGeom prst="rect">
            <a:avLst/>
          </a:prstGeom>
          <a:noFill/>
        </p:spPr>
        <p:txBody>
          <a:bodyPr wrap="square" rtlCol="0">
            <a:spAutoFit/>
          </a:bodyPr>
          <a:lstStyle/>
          <a:p>
            <a:r>
              <a:rPr lang="en-GB" sz="1100" dirty="0"/>
              <a:t>04/09/2020</a:t>
            </a:r>
          </a:p>
        </p:txBody>
      </p:sp>
      <p:graphicFrame>
        <p:nvGraphicFramePr>
          <p:cNvPr id="7" name="Object 6"/>
          <p:cNvGraphicFramePr>
            <a:graphicFrameLocks noChangeAspect="1"/>
          </p:cNvGraphicFramePr>
          <p:nvPr/>
        </p:nvGraphicFramePr>
        <p:xfrm>
          <a:off x="-1260646" y="2132856"/>
          <a:ext cx="11969289" cy="5013176"/>
        </p:xfrm>
        <a:graphic>
          <a:graphicData uri="http://schemas.openxmlformats.org/presentationml/2006/ole">
            <mc:AlternateContent xmlns:mc="http://schemas.openxmlformats.org/markup-compatibility/2006">
              <mc:Choice xmlns:v="urn:schemas-microsoft-com:vml" Requires="v">
                <p:oleObj spid="_x0000_s1061" name="Document" r:id="rId3" imgW="5730132" imgH="2400342" progId="Word.Document.12">
                  <p:embed/>
                </p:oleObj>
              </mc:Choice>
              <mc:Fallback>
                <p:oleObj name="Document" r:id="rId3" imgW="5730132" imgH="2400342" progId="Word.Document.12">
                  <p:embed/>
                  <p:pic>
                    <p:nvPicPr>
                      <p:cNvPr id="7" name="Object 6"/>
                      <p:cNvPicPr/>
                      <p:nvPr/>
                    </p:nvPicPr>
                    <p:blipFill>
                      <a:blip r:embed="rId4"/>
                      <a:stretch>
                        <a:fillRect/>
                      </a:stretch>
                    </p:blipFill>
                    <p:spPr>
                      <a:xfrm>
                        <a:off x="-1260646" y="2132856"/>
                        <a:ext cx="11969289" cy="5013176"/>
                      </a:xfrm>
                      <a:prstGeom prst="rect">
                        <a:avLst/>
                      </a:prstGeom>
                    </p:spPr>
                  </p:pic>
                </p:oleObj>
              </mc:Fallback>
            </mc:AlternateContent>
          </a:graphicData>
        </a:graphic>
      </p:graphicFrame>
    </p:spTree>
    <p:extLst>
      <p:ext uri="{BB962C8B-B14F-4D97-AF65-F5344CB8AC3E}">
        <p14:creationId xmlns:p14="http://schemas.microsoft.com/office/powerpoint/2010/main" val="33186894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Looking for a solution </a:t>
            </a:r>
          </a:p>
        </p:txBody>
      </p:sp>
      <p:sp>
        <p:nvSpPr>
          <p:cNvPr id="3" name="Text Placeholder 2"/>
          <p:cNvSpPr>
            <a:spLocks noGrp="1"/>
          </p:cNvSpPr>
          <p:nvPr>
            <p:ph type="body" sz="quarter" idx="12"/>
          </p:nvPr>
        </p:nvSpPr>
        <p:spPr/>
        <p:txBody>
          <a:bodyPr/>
          <a:lstStyle/>
          <a:p>
            <a:endParaRPr lang="en-GB"/>
          </a:p>
        </p:txBody>
      </p:sp>
      <p:sp>
        <p:nvSpPr>
          <p:cNvPr id="4" name="Slide Number Placeholder 3"/>
          <p:cNvSpPr>
            <a:spLocks noGrp="1"/>
          </p:cNvSpPr>
          <p:nvPr>
            <p:ph type="sldNum" sz="quarter" idx="14"/>
          </p:nvPr>
        </p:nvSpPr>
        <p:spPr/>
        <p:txBody>
          <a:bodyPr/>
          <a:lstStyle/>
          <a:p>
            <a:fld id="{8FC524A1-7B6A-464D-B8BC-8FE2E057339E}" type="slidenum">
              <a:rPr lang="en-GB" smtClean="0"/>
              <a:pPr/>
              <a:t>128</a:t>
            </a:fld>
            <a:endParaRPr lang="en-GB" dirty="0"/>
          </a:p>
        </p:txBody>
      </p:sp>
      <p:sp>
        <p:nvSpPr>
          <p:cNvPr id="5" name="Content Placeholder 4"/>
          <p:cNvSpPr>
            <a:spLocks noGrp="1"/>
          </p:cNvSpPr>
          <p:nvPr>
            <p:ph sz="quarter" idx="15"/>
          </p:nvPr>
        </p:nvSpPr>
        <p:spPr/>
        <p:txBody>
          <a:bodyPr/>
          <a:lstStyle/>
          <a:p>
            <a:pPr marL="285737" indent="-285737">
              <a:buFont typeface="Arial" panose="020B0604020202020204" pitchFamily="34" charset="0"/>
              <a:buChar char="•"/>
            </a:pPr>
            <a:r>
              <a:rPr lang="en-GB" dirty="0"/>
              <a:t>LBN was already working towards all schools being ‘Asthma Friendly’ </a:t>
            </a:r>
          </a:p>
          <a:p>
            <a:pPr marL="285737" indent="-285737">
              <a:buFont typeface="Arial" panose="020B0604020202020204" pitchFamily="34" charset="0"/>
              <a:buChar char="•"/>
            </a:pPr>
            <a:r>
              <a:rPr lang="en-GB" dirty="0"/>
              <a:t>Already provide regular asthma management training for school staff but not achieving the reach of all school staff</a:t>
            </a:r>
          </a:p>
          <a:p>
            <a:pPr marL="285737" indent="-285737">
              <a:buFont typeface="Arial" panose="020B0604020202020204" pitchFamily="34" charset="0"/>
              <a:buChar char="•"/>
            </a:pPr>
            <a:r>
              <a:rPr lang="en-GB" dirty="0"/>
              <a:t>Trying to shift the focus of School Health from completing PAAPs to supporting schools to become Asthma Friendly environments</a:t>
            </a:r>
          </a:p>
          <a:p>
            <a:pPr marL="285737" indent="-285737">
              <a:buFont typeface="Arial" panose="020B0604020202020204" pitchFamily="34" charset="0"/>
              <a:buChar char="•"/>
            </a:pPr>
            <a:r>
              <a:rPr lang="en-GB" dirty="0"/>
              <a:t>Limited resource and capacity, stuck in firefighting mode ‘CYP still need PAAPs!’</a:t>
            </a:r>
          </a:p>
          <a:p>
            <a:pPr marL="285737" indent="-285737">
              <a:buFont typeface="Arial" panose="020B0604020202020204" pitchFamily="34" charset="0"/>
              <a:buChar char="•"/>
            </a:pPr>
            <a:r>
              <a:rPr lang="en-GB" dirty="0"/>
              <a:t> PAAPs (or any IHCP) can take multiple appointments (e.g. was not brought, wrong medication/device), appointments take time to arrange, associated documentation, or if not completing the PAAP time is spent chasing from wider system</a:t>
            </a:r>
          </a:p>
          <a:p>
            <a:pPr marL="285737" indent="-285737">
              <a:buFont typeface="Arial" panose="020B0604020202020204" pitchFamily="34" charset="0"/>
              <a:buChar char="•"/>
            </a:pPr>
            <a:r>
              <a:rPr lang="en-GB" dirty="0"/>
              <a:t>This is all when they should be and are better completed elsewhere in the system (GP, clinics, hospital)</a:t>
            </a:r>
          </a:p>
          <a:p>
            <a:pPr marL="285737" indent="-285737">
              <a:buFont typeface="Arial" panose="020B0604020202020204" pitchFamily="34" charset="0"/>
              <a:buChar char="•"/>
            </a:pPr>
            <a:endParaRPr lang="en-GB" dirty="0"/>
          </a:p>
        </p:txBody>
      </p:sp>
      <p:sp>
        <p:nvSpPr>
          <p:cNvPr id="6" name="TextBox 5"/>
          <p:cNvSpPr txBox="1"/>
          <p:nvPr/>
        </p:nvSpPr>
        <p:spPr>
          <a:xfrm>
            <a:off x="276019" y="6377126"/>
            <a:ext cx="1944911" cy="261610"/>
          </a:xfrm>
          <a:prstGeom prst="rect">
            <a:avLst/>
          </a:prstGeom>
          <a:noFill/>
        </p:spPr>
        <p:txBody>
          <a:bodyPr wrap="square" rtlCol="0">
            <a:spAutoFit/>
          </a:bodyPr>
          <a:lstStyle/>
          <a:p>
            <a:r>
              <a:rPr lang="en-GB" sz="1100" dirty="0"/>
              <a:t>04/09/2020</a:t>
            </a:r>
          </a:p>
        </p:txBody>
      </p:sp>
    </p:spTree>
    <p:extLst>
      <p:ext uri="{BB962C8B-B14F-4D97-AF65-F5344CB8AC3E}">
        <p14:creationId xmlns:p14="http://schemas.microsoft.com/office/powerpoint/2010/main" val="260233062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have we done so far?</a:t>
            </a:r>
          </a:p>
        </p:txBody>
      </p:sp>
      <p:sp>
        <p:nvSpPr>
          <p:cNvPr id="3" name="Text Placeholder 2"/>
          <p:cNvSpPr>
            <a:spLocks noGrp="1"/>
          </p:cNvSpPr>
          <p:nvPr>
            <p:ph type="body" sz="quarter" idx="12"/>
          </p:nvPr>
        </p:nvSpPr>
        <p:spPr/>
        <p:txBody>
          <a:bodyPr/>
          <a:lstStyle/>
          <a:p>
            <a:endParaRPr lang="en-GB"/>
          </a:p>
        </p:txBody>
      </p:sp>
      <p:sp>
        <p:nvSpPr>
          <p:cNvPr id="4" name="Slide Number Placeholder 3"/>
          <p:cNvSpPr>
            <a:spLocks noGrp="1"/>
          </p:cNvSpPr>
          <p:nvPr>
            <p:ph type="sldNum" sz="quarter" idx="14"/>
          </p:nvPr>
        </p:nvSpPr>
        <p:spPr/>
        <p:txBody>
          <a:bodyPr/>
          <a:lstStyle/>
          <a:p>
            <a:fld id="{8FC524A1-7B6A-464D-B8BC-8FE2E057339E}" type="slidenum">
              <a:rPr lang="en-GB" smtClean="0"/>
              <a:pPr/>
              <a:t>129</a:t>
            </a:fld>
            <a:endParaRPr lang="en-GB" dirty="0"/>
          </a:p>
        </p:txBody>
      </p:sp>
      <p:sp>
        <p:nvSpPr>
          <p:cNvPr id="5" name="Content Placeholder 4"/>
          <p:cNvSpPr>
            <a:spLocks noGrp="1"/>
          </p:cNvSpPr>
          <p:nvPr>
            <p:ph sz="quarter" idx="15"/>
          </p:nvPr>
        </p:nvSpPr>
        <p:spPr>
          <a:xfrm>
            <a:off x="250827" y="1341442"/>
            <a:ext cx="8642351" cy="5297294"/>
          </a:xfrm>
        </p:spPr>
        <p:txBody>
          <a:bodyPr/>
          <a:lstStyle/>
          <a:p>
            <a:pPr marL="285737" indent="-285737">
              <a:buFont typeface="Arial" panose="020B0604020202020204" pitchFamily="34" charset="0"/>
              <a:buChar char="•"/>
            </a:pPr>
            <a:r>
              <a:rPr lang="en-GB" dirty="0"/>
              <a:t>Both have membership at the Pan London CYP asthma nurse network meetings where we had the pleasure of hearing about the work taking place in Hillingdon schools in November 2019</a:t>
            </a:r>
          </a:p>
          <a:p>
            <a:pPr marL="285737" indent="-285737">
              <a:buFont typeface="Arial" panose="020B0604020202020204" pitchFamily="34" charset="0"/>
              <a:buChar char="•"/>
            </a:pPr>
            <a:r>
              <a:rPr lang="en-GB" dirty="0"/>
              <a:t>We felt inspired to localise this way of working in Newham and set to work </a:t>
            </a:r>
          </a:p>
          <a:p>
            <a:pPr marL="285737" indent="-285737">
              <a:buFont typeface="Arial" panose="020B0604020202020204" pitchFamily="34" charset="0"/>
              <a:buChar char="•"/>
            </a:pPr>
            <a:r>
              <a:rPr lang="en-GB" dirty="0"/>
              <a:t>Despite there being a global pandemic we have continued to drive this project through, recognising the anxiety that returning to school and asthma would cause for the schools CYP and their families and the increased workload for public Health services such as the SHS </a:t>
            </a:r>
          </a:p>
          <a:p>
            <a:pPr marL="285737" indent="-285737">
              <a:buFont typeface="Arial" panose="020B0604020202020204" pitchFamily="34" charset="0"/>
              <a:buChar char="•"/>
            </a:pPr>
            <a:r>
              <a:rPr lang="en-GB" dirty="0"/>
              <a:t>Trained 40 Asthma Champions across the HV and SN workforce </a:t>
            </a:r>
          </a:p>
          <a:p>
            <a:pPr marL="285737" indent="-285737">
              <a:buFont typeface="Arial" panose="020B0604020202020204" pitchFamily="34" charset="0"/>
              <a:buChar char="•"/>
            </a:pPr>
            <a:r>
              <a:rPr lang="en-GB" dirty="0"/>
              <a:t>Met virtually with Hillingdon </a:t>
            </a:r>
          </a:p>
          <a:p>
            <a:pPr marL="285737" indent="-285737">
              <a:buFont typeface="Arial" panose="020B0604020202020204" pitchFamily="34" charset="0"/>
              <a:buChar char="•"/>
            </a:pPr>
            <a:r>
              <a:rPr lang="en-GB" dirty="0"/>
              <a:t>Designed a suite of materials for schools to use </a:t>
            </a:r>
          </a:p>
          <a:p>
            <a:pPr marL="285737" indent="-285737">
              <a:buFont typeface="Arial" panose="020B0604020202020204" pitchFamily="34" charset="0"/>
              <a:buChar char="•"/>
            </a:pPr>
            <a:r>
              <a:rPr lang="en-GB" dirty="0"/>
              <a:t>Approved by our two governance boards</a:t>
            </a:r>
          </a:p>
          <a:p>
            <a:pPr marL="285737" indent="-285737">
              <a:buFont typeface="Arial" panose="020B0604020202020204" pitchFamily="34" charset="0"/>
              <a:buChar char="•"/>
            </a:pPr>
            <a:r>
              <a:rPr lang="en-GB" dirty="0"/>
              <a:t>Approached a handful of schools to join us on the journey </a:t>
            </a:r>
          </a:p>
          <a:p>
            <a:pPr marL="285737" indent="-285737">
              <a:buFont typeface="Arial" panose="020B0604020202020204" pitchFamily="34" charset="0"/>
              <a:buChar char="•"/>
            </a:pPr>
            <a:r>
              <a:rPr lang="en-GB" dirty="0"/>
              <a:t>Launched the Whole School Asthma Approach for all schools in LBN </a:t>
            </a:r>
          </a:p>
          <a:p>
            <a:pPr marL="285737" indent="-285737">
              <a:buFont typeface="Arial" panose="020B0604020202020204" pitchFamily="34" charset="0"/>
              <a:buChar char="•"/>
            </a:pPr>
            <a:endParaRPr lang="en-GB" dirty="0"/>
          </a:p>
          <a:p>
            <a:endParaRPr lang="en-GB" dirty="0"/>
          </a:p>
        </p:txBody>
      </p:sp>
      <p:sp>
        <p:nvSpPr>
          <p:cNvPr id="6" name="TextBox 5"/>
          <p:cNvSpPr txBox="1"/>
          <p:nvPr/>
        </p:nvSpPr>
        <p:spPr>
          <a:xfrm>
            <a:off x="276019" y="6377126"/>
            <a:ext cx="1944911" cy="261610"/>
          </a:xfrm>
          <a:prstGeom prst="rect">
            <a:avLst/>
          </a:prstGeom>
          <a:noFill/>
        </p:spPr>
        <p:txBody>
          <a:bodyPr wrap="square" rtlCol="0">
            <a:spAutoFit/>
          </a:bodyPr>
          <a:lstStyle/>
          <a:p>
            <a:r>
              <a:rPr lang="en-GB" sz="1100" dirty="0"/>
              <a:t>04/09/2020</a:t>
            </a:r>
          </a:p>
        </p:txBody>
      </p:sp>
      <p:pic>
        <p:nvPicPr>
          <p:cNvPr id="7" name="Picture 6"/>
          <p:cNvPicPr/>
          <p:nvPr/>
        </p:nvPicPr>
        <p:blipFill rotWithShape="1">
          <a:blip r:embed="rId2" cstate="email">
            <a:extLst>
              <a:ext uri="{28A0092B-C50C-407E-A947-70E740481C1C}">
                <a14:useLocalDpi xmlns:a14="http://schemas.microsoft.com/office/drawing/2010/main"/>
              </a:ext>
            </a:extLst>
          </a:blip>
          <a:srcRect/>
          <a:stretch/>
        </p:blipFill>
        <p:spPr bwMode="auto">
          <a:xfrm>
            <a:off x="7092280" y="3933056"/>
            <a:ext cx="1655068" cy="201550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78912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9DAC2-9D9E-B146-8569-5F03AFF31942}"/>
              </a:ext>
            </a:extLst>
          </p:cNvPr>
          <p:cNvSpPr>
            <a:spLocks noGrp="1"/>
          </p:cNvSpPr>
          <p:nvPr>
            <p:ph type="title"/>
          </p:nvPr>
        </p:nvSpPr>
        <p:spPr/>
        <p:txBody>
          <a:bodyPr/>
          <a:lstStyle/>
          <a:p>
            <a:r>
              <a:rPr lang="en-GB" b="1"/>
              <a:t>Coordinated care</a:t>
            </a:r>
            <a:br>
              <a:rPr lang="en-GB"/>
            </a:br>
            <a:endParaRPr lang="en-US"/>
          </a:p>
        </p:txBody>
      </p:sp>
      <p:sp>
        <p:nvSpPr>
          <p:cNvPr id="4" name="Slide Number Placeholder 3">
            <a:extLst>
              <a:ext uri="{FF2B5EF4-FFF2-40B4-BE49-F238E27FC236}">
                <a16:creationId xmlns:a16="http://schemas.microsoft.com/office/drawing/2014/main" id="{6A8CC2DA-5776-3A47-88ED-528882801D41}"/>
              </a:ext>
            </a:extLst>
          </p:cNvPr>
          <p:cNvSpPr>
            <a:spLocks noGrp="1"/>
          </p:cNvSpPr>
          <p:nvPr>
            <p:ph type="sldNum" sz="quarter" idx="14"/>
          </p:nvPr>
        </p:nvSpPr>
        <p:spPr/>
        <p:txBody>
          <a:bodyPr/>
          <a:lstStyle/>
          <a:p>
            <a:fld id="{8FC524A1-7B6A-464D-B8BC-8FE2E057339E}" type="slidenum">
              <a:rPr lang="en-GB" smtClean="0"/>
              <a:pPr/>
              <a:t>13</a:t>
            </a:fld>
            <a:endParaRPr lang="en-GB"/>
          </a:p>
        </p:txBody>
      </p:sp>
      <p:sp>
        <p:nvSpPr>
          <p:cNvPr id="5" name="Content Placeholder 4">
            <a:extLst>
              <a:ext uri="{FF2B5EF4-FFF2-40B4-BE49-F238E27FC236}">
                <a16:creationId xmlns:a16="http://schemas.microsoft.com/office/drawing/2014/main" id="{ECDA98C2-E658-194C-BC43-7511505D92F0}"/>
              </a:ext>
            </a:extLst>
          </p:cNvPr>
          <p:cNvSpPr>
            <a:spLocks noGrp="1"/>
          </p:cNvSpPr>
          <p:nvPr>
            <p:ph sz="quarter" idx="15"/>
          </p:nvPr>
        </p:nvSpPr>
        <p:spPr>
          <a:xfrm>
            <a:off x="250826" y="1053370"/>
            <a:ext cx="8425630" cy="5255950"/>
          </a:xfrm>
        </p:spPr>
        <p:txBody>
          <a:bodyPr>
            <a:normAutofit fontScale="62500" lnSpcReduction="20000"/>
          </a:bodyPr>
          <a:lstStyle/>
          <a:p>
            <a:r>
              <a:rPr lang="en-GB" sz="2900" dirty="0"/>
              <a:t>Every child with asthma should:</a:t>
            </a:r>
          </a:p>
          <a:p>
            <a:endParaRPr lang="en-GB" sz="2900" dirty="0"/>
          </a:p>
          <a:p>
            <a:pPr marL="342900" indent="-342900">
              <a:buFont typeface="Arial" panose="020B0604020202020204" pitchFamily="34" charset="0"/>
              <a:buChar char="•"/>
            </a:pPr>
            <a:r>
              <a:rPr lang="en-GB" sz="2900" dirty="0"/>
              <a:t>Be enabled to manage their own asthma by having access to a personalised, interactive, </a:t>
            </a:r>
            <a:r>
              <a:rPr lang="en-GB" sz="2900" dirty="0">
                <a:solidFill>
                  <a:srgbClr val="FF0000"/>
                </a:solidFill>
              </a:rPr>
              <a:t>evidence-based asthma management plan </a:t>
            </a:r>
            <a:r>
              <a:rPr lang="en-GB" sz="2900" dirty="0"/>
              <a:t>that they understand and that is linked to their medical record.</a:t>
            </a:r>
          </a:p>
          <a:p>
            <a:pPr marL="342900" indent="-342900">
              <a:buFont typeface="Arial" panose="020B0604020202020204" pitchFamily="34" charset="0"/>
              <a:buChar char="•"/>
            </a:pPr>
            <a:r>
              <a:rPr lang="en-GB" sz="2900" dirty="0"/>
              <a:t>Have a </a:t>
            </a:r>
            <a:r>
              <a:rPr lang="en-GB" sz="2900" dirty="0">
                <a:solidFill>
                  <a:srgbClr val="FF0000"/>
                </a:solidFill>
              </a:rPr>
              <a:t>regular structured review</a:t>
            </a:r>
            <a:r>
              <a:rPr lang="en-GB" sz="2900" dirty="0"/>
              <a:t> by a healthcare professional trained in asthma care at least yearly or more frequently, depending on control. </a:t>
            </a:r>
          </a:p>
          <a:p>
            <a:pPr marL="342900" indent="-342900">
              <a:buFont typeface="Arial" panose="020B0604020202020204" pitchFamily="34" charset="0"/>
              <a:buChar char="•"/>
            </a:pPr>
            <a:r>
              <a:rPr lang="en-GB" sz="2900" dirty="0"/>
              <a:t>Have a </a:t>
            </a:r>
            <a:r>
              <a:rPr lang="en-GB" sz="2900" dirty="0">
                <a:solidFill>
                  <a:srgbClr val="FF0000"/>
                </a:solidFill>
              </a:rPr>
              <a:t>structured review post exacerbation</a:t>
            </a:r>
            <a:r>
              <a:rPr lang="en-GB" sz="2900" dirty="0"/>
              <a:t>. in a timely (within 5 days at most) manner and appropriate to the severity of the attack, to ascertain whether the attack is over (and whether further treatment is needed) and to identify and optimise any modifiable risk factors.</a:t>
            </a:r>
          </a:p>
          <a:p>
            <a:pPr marL="342900" indent="-342900">
              <a:buFont typeface="Arial" panose="020B0604020202020204" pitchFamily="34" charset="0"/>
              <a:buChar char="•"/>
            </a:pPr>
            <a:r>
              <a:rPr lang="en-GB" sz="2900" dirty="0"/>
              <a:t>Have access to a </a:t>
            </a:r>
            <a:r>
              <a:rPr lang="en-GB" sz="2900" dirty="0">
                <a:solidFill>
                  <a:srgbClr val="FF0000"/>
                </a:solidFill>
              </a:rPr>
              <a:t>package of care </a:t>
            </a:r>
            <a:r>
              <a:rPr lang="en-GB" sz="2900" dirty="0"/>
              <a:t>that includes education, self-management tools and access to peer support.</a:t>
            </a:r>
          </a:p>
          <a:p>
            <a:pPr marL="342900" indent="-342900">
              <a:buFont typeface="Arial" panose="020B0604020202020204" pitchFamily="34" charset="0"/>
              <a:buChar char="•"/>
            </a:pPr>
            <a:r>
              <a:rPr lang="en-GB" sz="2900" dirty="0"/>
              <a:t>Be able to expect all professionals involved in their care to share clinical information in real time through </a:t>
            </a:r>
            <a:r>
              <a:rPr lang="en-GB" sz="2900" dirty="0">
                <a:solidFill>
                  <a:srgbClr val="FF0000"/>
                </a:solidFill>
              </a:rPr>
              <a:t>a shared digital care record </a:t>
            </a:r>
            <a:r>
              <a:rPr lang="en-GB" sz="2900" dirty="0"/>
              <a:t>and ensure accurate recording of information by health professionals.</a:t>
            </a:r>
          </a:p>
          <a:p>
            <a:pPr marL="342900" indent="-342900">
              <a:buFont typeface="Arial" panose="020B0604020202020204" pitchFamily="34" charset="0"/>
              <a:buChar char="•"/>
            </a:pPr>
            <a:r>
              <a:rPr lang="en-GB" sz="2900" dirty="0"/>
              <a:t> Have access to a structured, formalised </a:t>
            </a:r>
            <a:r>
              <a:rPr lang="en-GB" sz="2900" dirty="0">
                <a:solidFill>
                  <a:srgbClr val="FF0000"/>
                </a:solidFill>
              </a:rPr>
              <a:t>transition process from child to adult care </a:t>
            </a:r>
            <a:r>
              <a:rPr lang="en-GB" sz="2900" dirty="0"/>
              <a:t>to ensure children do not fall between the gaps.</a:t>
            </a:r>
          </a:p>
        </p:txBody>
      </p:sp>
    </p:spTree>
    <p:extLst>
      <p:ext uri="{BB962C8B-B14F-4D97-AF65-F5344CB8AC3E}">
        <p14:creationId xmlns:p14="http://schemas.microsoft.com/office/powerpoint/2010/main" val="155082230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the Whole School Asthma Approach? </a:t>
            </a:r>
          </a:p>
        </p:txBody>
      </p:sp>
      <p:sp>
        <p:nvSpPr>
          <p:cNvPr id="4" name="Slide Number Placeholder 3"/>
          <p:cNvSpPr>
            <a:spLocks noGrp="1"/>
          </p:cNvSpPr>
          <p:nvPr>
            <p:ph type="sldNum" sz="quarter" idx="14"/>
          </p:nvPr>
        </p:nvSpPr>
        <p:spPr/>
        <p:txBody>
          <a:bodyPr/>
          <a:lstStyle/>
          <a:p>
            <a:fld id="{8FC524A1-7B6A-464D-B8BC-8FE2E057339E}" type="slidenum">
              <a:rPr lang="en-GB" smtClean="0"/>
              <a:pPr/>
              <a:t>130</a:t>
            </a:fld>
            <a:endParaRPr lang="en-GB" dirty="0"/>
          </a:p>
        </p:txBody>
      </p:sp>
      <p:sp>
        <p:nvSpPr>
          <p:cNvPr id="5" name="Content Placeholder 4"/>
          <p:cNvSpPr>
            <a:spLocks noGrp="1"/>
          </p:cNvSpPr>
          <p:nvPr>
            <p:ph sz="quarter" idx="15"/>
          </p:nvPr>
        </p:nvSpPr>
        <p:spPr>
          <a:xfrm>
            <a:off x="250827" y="908723"/>
            <a:ext cx="8642351" cy="5400007"/>
          </a:xfrm>
        </p:spPr>
        <p:txBody>
          <a:bodyPr>
            <a:normAutofit fontScale="85000" lnSpcReduction="20000"/>
          </a:bodyPr>
          <a:lstStyle/>
          <a:p>
            <a:pPr marL="285737" indent="-285737">
              <a:buFont typeface="Arial" panose="020B0604020202020204" pitchFamily="34" charset="0"/>
              <a:buChar char="•"/>
            </a:pPr>
            <a:r>
              <a:rPr lang="en-GB" dirty="0"/>
              <a:t>SHS will issue an asthma action plan for the whole school (or nursery, PRU, etc.) that will support all CYP with asthma in that setting</a:t>
            </a:r>
          </a:p>
          <a:p>
            <a:pPr marL="285737" indent="-285737">
              <a:buFont typeface="Arial" panose="020B0604020202020204" pitchFamily="34" charset="0"/>
              <a:buChar char="•"/>
            </a:pPr>
            <a:r>
              <a:rPr lang="en-GB" dirty="0"/>
              <a:t>Issued providing the school has achieved a set of criteria that makes them an Asthma Friendly setting</a:t>
            </a:r>
          </a:p>
          <a:p>
            <a:pPr marL="285737" indent="-285737">
              <a:buFont typeface="Arial" panose="020B0604020202020204" pitchFamily="34" charset="0"/>
              <a:buChar char="•"/>
            </a:pPr>
            <a:r>
              <a:rPr lang="en-GB" dirty="0"/>
              <a:t>The school is assessed or reviewed annually against the criteria rather than the School Nurse reviewing (or chasing others to review) each PAAP annually</a:t>
            </a:r>
          </a:p>
          <a:p>
            <a:r>
              <a:rPr lang="en-GB" dirty="0"/>
              <a:t>Criteria - a school must have </a:t>
            </a:r>
          </a:p>
          <a:p>
            <a:pPr lvl="1"/>
            <a:r>
              <a:rPr lang="en-GB" dirty="0"/>
              <a:t>An asthma policy</a:t>
            </a:r>
          </a:p>
          <a:p>
            <a:pPr lvl="1"/>
            <a:r>
              <a:rPr lang="en-GB" dirty="0"/>
              <a:t>An asthma register of all CYP with diagnosed asthma </a:t>
            </a:r>
          </a:p>
          <a:p>
            <a:pPr lvl="1"/>
            <a:r>
              <a:rPr lang="en-GB" dirty="0"/>
              <a:t>An emergency asthma and allergy kit with procedures for use and ongoing management </a:t>
            </a:r>
          </a:p>
          <a:p>
            <a:pPr lvl="1"/>
            <a:r>
              <a:rPr lang="en-GB" dirty="0"/>
              <a:t>Consent from parent/carer of all CYP with asthma to use the emergency inhaler</a:t>
            </a:r>
          </a:p>
          <a:p>
            <a:pPr lvl="1"/>
            <a:r>
              <a:rPr lang="en-GB" dirty="0"/>
              <a:t>A system for recording the use of medication and flagging excessive use (3 times a week including at home)</a:t>
            </a:r>
          </a:p>
          <a:p>
            <a:pPr lvl="1"/>
            <a:r>
              <a:rPr lang="en-GB" dirty="0"/>
              <a:t>A system for identifying and referring CYP who are absent or unable to take part in PE due to asthma to the CHS 0-19. </a:t>
            </a:r>
          </a:p>
          <a:p>
            <a:pPr lvl="1"/>
            <a:r>
              <a:rPr lang="en-GB" dirty="0"/>
              <a:t>An asthma lead and other key staff trained in the management of asthma and allergies </a:t>
            </a:r>
          </a:p>
          <a:p>
            <a:pPr lvl="1"/>
            <a:r>
              <a:rPr lang="en-GB" dirty="0"/>
              <a:t>At least 85% of the school workforce trained in asthma awareness </a:t>
            </a:r>
          </a:p>
          <a:p>
            <a:pPr lvl="1"/>
            <a:r>
              <a:rPr lang="en-GB" dirty="0"/>
              <a:t>It is the school’s responsibility to make the SHS aware of any changes in their circumstances i.e. staff leave and minimum training numbers drop</a:t>
            </a:r>
          </a:p>
          <a:p>
            <a:pPr marL="285737" indent="-285737">
              <a:buFont typeface="Arial" panose="020B0604020202020204" pitchFamily="34" charset="0"/>
              <a:buChar char="•"/>
            </a:pPr>
            <a:endParaRPr lang="en-GB" dirty="0"/>
          </a:p>
        </p:txBody>
      </p:sp>
      <p:sp>
        <p:nvSpPr>
          <p:cNvPr id="6" name="TextBox 5"/>
          <p:cNvSpPr txBox="1"/>
          <p:nvPr/>
        </p:nvSpPr>
        <p:spPr>
          <a:xfrm>
            <a:off x="276019" y="6377126"/>
            <a:ext cx="1944911" cy="261610"/>
          </a:xfrm>
          <a:prstGeom prst="rect">
            <a:avLst/>
          </a:prstGeom>
          <a:noFill/>
        </p:spPr>
        <p:txBody>
          <a:bodyPr wrap="square" rtlCol="0">
            <a:spAutoFit/>
          </a:bodyPr>
          <a:lstStyle/>
          <a:p>
            <a:r>
              <a:rPr lang="en-GB" sz="1100" dirty="0"/>
              <a:t>04/09/2020</a:t>
            </a:r>
          </a:p>
        </p:txBody>
      </p:sp>
    </p:spTree>
    <p:extLst>
      <p:ext uri="{BB962C8B-B14F-4D97-AF65-F5344CB8AC3E}">
        <p14:creationId xmlns:p14="http://schemas.microsoft.com/office/powerpoint/2010/main" val="99457789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it works</a:t>
            </a:r>
          </a:p>
        </p:txBody>
      </p:sp>
      <p:sp>
        <p:nvSpPr>
          <p:cNvPr id="3" name="Text Placeholder 2"/>
          <p:cNvSpPr>
            <a:spLocks noGrp="1"/>
          </p:cNvSpPr>
          <p:nvPr>
            <p:ph type="body" sz="quarter" idx="12"/>
          </p:nvPr>
        </p:nvSpPr>
        <p:spPr/>
        <p:txBody>
          <a:bodyPr/>
          <a:lstStyle/>
          <a:p>
            <a:endParaRPr lang="en-GB"/>
          </a:p>
        </p:txBody>
      </p:sp>
      <p:sp>
        <p:nvSpPr>
          <p:cNvPr id="4" name="Slide Number Placeholder 3"/>
          <p:cNvSpPr>
            <a:spLocks noGrp="1"/>
          </p:cNvSpPr>
          <p:nvPr>
            <p:ph type="sldNum" sz="quarter" idx="14"/>
          </p:nvPr>
        </p:nvSpPr>
        <p:spPr/>
        <p:txBody>
          <a:bodyPr/>
          <a:lstStyle/>
          <a:p>
            <a:fld id="{8FC524A1-7B6A-464D-B8BC-8FE2E057339E}" type="slidenum">
              <a:rPr lang="en-GB" smtClean="0"/>
              <a:pPr/>
              <a:t>131</a:t>
            </a:fld>
            <a:endParaRPr lang="en-GB" dirty="0"/>
          </a:p>
        </p:txBody>
      </p:sp>
      <p:sp>
        <p:nvSpPr>
          <p:cNvPr id="5" name="Content Placeholder 4"/>
          <p:cNvSpPr>
            <a:spLocks noGrp="1"/>
          </p:cNvSpPr>
          <p:nvPr>
            <p:ph sz="quarter" idx="15"/>
          </p:nvPr>
        </p:nvSpPr>
        <p:spPr/>
        <p:txBody>
          <a:bodyPr/>
          <a:lstStyle/>
          <a:p>
            <a:pPr marL="285737" indent="-285737">
              <a:buFont typeface="Arial" panose="020B0604020202020204" pitchFamily="34" charset="0"/>
              <a:buChar char="•"/>
            </a:pPr>
            <a:r>
              <a:rPr lang="en-GB" dirty="0"/>
              <a:t>The personalised element of the PAAP is information not required in an emergency or in the school/nursery environment e.g. preventer medication which is only given at home</a:t>
            </a:r>
          </a:p>
          <a:p>
            <a:pPr marL="285737" indent="-285737">
              <a:buFont typeface="Arial" panose="020B0604020202020204" pitchFamily="34" charset="0"/>
              <a:buChar char="•"/>
            </a:pPr>
            <a:r>
              <a:rPr lang="en-GB" dirty="0"/>
              <a:t>What to do when a CYP with asthma is unwell or experiencing asthma symptoms and what to do when a CYP is having an asthma attack is the same for each CYP (age/setting adapted)</a:t>
            </a:r>
          </a:p>
          <a:p>
            <a:pPr marL="285737" indent="-285737">
              <a:buFont typeface="Arial" panose="020B0604020202020204" pitchFamily="34" charset="0"/>
              <a:buChar char="•"/>
            </a:pPr>
            <a:r>
              <a:rPr lang="en-GB" dirty="0"/>
              <a:t>Ensures that school/nursery staff are able to support CYP in an emergency even if their PAAP is not in school/nursery</a:t>
            </a:r>
          </a:p>
          <a:p>
            <a:pPr marL="285737" indent="-285737">
              <a:buFont typeface="Arial" panose="020B0604020202020204" pitchFamily="34" charset="0"/>
              <a:buChar char="•"/>
            </a:pPr>
            <a:r>
              <a:rPr lang="en-GB" dirty="0"/>
              <a:t>Does not replace the PAAP but is aligned so either will support in an emergency</a:t>
            </a:r>
          </a:p>
          <a:p>
            <a:pPr marL="285737" indent="-285737">
              <a:buFont typeface="Arial" panose="020B0604020202020204" pitchFamily="34" charset="0"/>
              <a:buChar char="•"/>
            </a:pPr>
            <a:r>
              <a:rPr lang="en-GB" dirty="0"/>
              <a:t>Improves accessibility to information about asthma care </a:t>
            </a:r>
          </a:p>
          <a:p>
            <a:pPr marL="285737" indent="-285737">
              <a:buFont typeface="Arial" panose="020B0604020202020204" pitchFamily="34" charset="0"/>
              <a:buChar char="•"/>
            </a:pPr>
            <a:r>
              <a:rPr lang="en-GB" dirty="0"/>
              <a:t>Can be used in conjunction with school emergency inhalers and AAIs</a:t>
            </a:r>
          </a:p>
          <a:p>
            <a:pPr marL="285737" indent="-285737">
              <a:buFont typeface="Arial" panose="020B0604020202020204" pitchFamily="34" charset="0"/>
              <a:buChar char="•"/>
            </a:pPr>
            <a:endParaRPr lang="en-GB" dirty="0"/>
          </a:p>
          <a:p>
            <a:endParaRPr lang="en-GB" dirty="0"/>
          </a:p>
        </p:txBody>
      </p:sp>
      <p:sp>
        <p:nvSpPr>
          <p:cNvPr id="6" name="TextBox 5"/>
          <p:cNvSpPr txBox="1"/>
          <p:nvPr/>
        </p:nvSpPr>
        <p:spPr>
          <a:xfrm>
            <a:off x="276019" y="6377126"/>
            <a:ext cx="1944911" cy="261610"/>
          </a:xfrm>
          <a:prstGeom prst="rect">
            <a:avLst/>
          </a:prstGeom>
          <a:noFill/>
        </p:spPr>
        <p:txBody>
          <a:bodyPr wrap="square" rtlCol="0">
            <a:spAutoFit/>
          </a:bodyPr>
          <a:lstStyle/>
          <a:p>
            <a:r>
              <a:rPr lang="en-GB" sz="1100" dirty="0"/>
              <a:t>04/09/2020</a:t>
            </a:r>
          </a:p>
        </p:txBody>
      </p:sp>
    </p:spTree>
    <p:extLst>
      <p:ext uri="{BB962C8B-B14F-4D97-AF65-F5344CB8AC3E}">
        <p14:creationId xmlns:p14="http://schemas.microsoft.com/office/powerpoint/2010/main" val="166343814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Shift in the School Nurse role </a:t>
            </a:r>
          </a:p>
        </p:txBody>
      </p:sp>
      <p:sp>
        <p:nvSpPr>
          <p:cNvPr id="3" name="Text Placeholder 2"/>
          <p:cNvSpPr>
            <a:spLocks noGrp="1"/>
          </p:cNvSpPr>
          <p:nvPr>
            <p:ph type="body" sz="quarter" idx="12"/>
          </p:nvPr>
        </p:nvSpPr>
        <p:spPr/>
        <p:txBody>
          <a:bodyPr/>
          <a:lstStyle/>
          <a:p>
            <a:endParaRPr lang="en-GB"/>
          </a:p>
        </p:txBody>
      </p:sp>
      <p:sp>
        <p:nvSpPr>
          <p:cNvPr id="4" name="Slide Number Placeholder 3"/>
          <p:cNvSpPr>
            <a:spLocks noGrp="1"/>
          </p:cNvSpPr>
          <p:nvPr>
            <p:ph type="sldNum" sz="quarter" idx="14"/>
          </p:nvPr>
        </p:nvSpPr>
        <p:spPr/>
        <p:txBody>
          <a:bodyPr/>
          <a:lstStyle/>
          <a:p>
            <a:fld id="{8FC524A1-7B6A-464D-B8BC-8FE2E057339E}" type="slidenum">
              <a:rPr lang="en-GB" smtClean="0"/>
              <a:pPr/>
              <a:t>132</a:t>
            </a:fld>
            <a:endParaRPr lang="en-GB" dirty="0"/>
          </a:p>
        </p:txBody>
      </p:sp>
      <p:sp>
        <p:nvSpPr>
          <p:cNvPr id="5" name="Content Placeholder 4"/>
          <p:cNvSpPr>
            <a:spLocks noGrp="1"/>
          </p:cNvSpPr>
          <p:nvPr>
            <p:ph sz="quarter" idx="15"/>
          </p:nvPr>
        </p:nvSpPr>
        <p:spPr/>
        <p:txBody>
          <a:bodyPr>
            <a:normAutofit lnSpcReduction="10000"/>
          </a:bodyPr>
          <a:lstStyle/>
          <a:p>
            <a:pPr marL="285737" indent="-285737">
              <a:buFont typeface="Arial" panose="020B0604020202020204" pitchFamily="34" charset="0"/>
              <a:buChar char="•"/>
            </a:pPr>
            <a:r>
              <a:rPr lang="en-GB" dirty="0"/>
              <a:t>Identified funding to create a new COVID-19 PH nurse and nursery nurse role which will include embedding the whole school asthma approach in every LBN </a:t>
            </a:r>
            <a:r>
              <a:rPr lang="en-GB" dirty="0">
                <a:solidFill>
                  <a:schemeClr val="tx1"/>
                </a:solidFill>
              </a:rPr>
              <a:t>school – a number of resources available for schools i.e. self assessment form, policy templates </a:t>
            </a:r>
          </a:p>
          <a:p>
            <a:pPr marL="285737" indent="-285737">
              <a:buFont typeface="Arial" panose="020B0604020202020204" pitchFamily="34" charset="0"/>
              <a:buChar char="•"/>
            </a:pPr>
            <a:r>
              <a:rPr lang="en-GB" dirty="0">
                <a:solidFill>
                  <a:schemeClr val="tx1"/>
                </a:solidFill>
              </a:rPr>
              <a:t>By no longer completing PAAPs it builds capacity and we will be increasing the asthma training offer to schools by 800%</a:t>
            </a:r>
          </a:p>
          <a:p>
            <a:pPr marL="285737" indent="-285737">
              <a:buFont typeface="Arial" panose="020B0604020202020204" pitchFamily="34" charset="0"/>
              <a:buChar char="•"/>
            </a:pPr>
            <a:r>
              <a:rPr lang="en-GB" dirty="0">
                <a:solidFill>
                  <a:schemeClr val="tx1"/>
                </a:solidFill>
              </a:rPr>
              <a:t>Providing training for more school staff will enable better identification of CYP who require further support and ensure the correct medication/spacers are in schools in a timely manner rather than making a referral and waiting for SN/HV to action </a:t>
            </a:r>
            <a:endParaRPr lang="en-GB" dirty="0"/>
          </a:p>
          <a:p>
            <a:r>
              <a:rPr lang="en-GB" dirty="0"/>
              <a:t>Builds capacity to see CYP</a:t>
            </a:r>
          </a:p>
          <a:p>
            <a:pPr lvl="1"/>
            <a:r>
              <a:rPr lang="en-GB" dirty="0"/>
              <a:t>Absent due to asthma</a:t>
            </a:r>
          </a:p>
          <a:p>
            <a:pPr lvl="1"/>
            <a:r>
              <a:rPr lang="en-GB" dirty="0"/>
              <a:t>Unable or have difficulty in participating in PE due to asthma </a:t>
            </a:r>
          </a:p>
          <a:p>
            <a:pPr lvl="1"/>
            <a:r>
              <a:rPr lang="en-GB" dirty="0"/>
              <a:t>Using blue inhaler more than 3 times in the space of a week </a:t>
            </a:r>
          </a:p>
          <a:p>
            <a:pPr lvl="1"/>
            <a:r>
              <a:rPr lang="en-GB" dirty="0"/>
              <a:t>Who have attended A&amp;E due to asthma</a:t>
            </a:r>
          </a:p>
          <a:p>
            <a:pPr marL="285737" indent="-285737">
              <a:buFont typeface="Arial" panose="020B0604020202020204" pitchFamily="34" charset="0"/>
              <a:buChar char="•"/>
            </a:pPr>
            <a:endParaRPr lang="en-GB" dirty="0"/>
          </a:p>
          <a:p>
            <a:pPr marL="285737" indent="-285737">
              <a:buFont typeface="Arial" panose="020B0604020202020204" pitchFamily="34" charset="0"/>
              <a:buChar char="•"/>
            </a:pPr>
            <a:endParaRPr lang="en-GB" dirty="0"/>
          </a:p>
          <a:p>
            <a:endParaRPr lang="en-GB" dirty="0"/>
          </a:p>
        </p:txBody>
      </p:sp>
      <p:sp>
        <p:nvSpPr>
          <p:cNvPr id="6" name="TextBox 5"/>
          <p:cNvSpPr txBox="1"/>
          <p:nvPr/>
        </p:nvSpPr>
        <p:spPr>
          <a:xfrm>
            <a:off x="276019" y="6377126"/>
            <a:ext cx="1944911" cy="261610"/>
          </a:xfrm>
          <a:prstGeom prst="rect">
            <a:avLst/>
          </a:prstGeom>
          <a:noFill/>
        </p:spPr>
        <p:txBody>
          <a:bodyPr wrap="square" rtlCol="0">
            <a:spAutoFit/>
          </a:bodyPr>
          <a:lstStyle/>
          <a:p>
            <a:r>
              <a:rPr lang="en-GB" sz="1100" dirty="0"/>
              <a:t>04/09/2020</a:t>
            </a:r>
          </a:p>
        </p:txBody>
      </p:sp>
    </p:spTree>
    <p:extLst>
      <p:ext uri="{BB962C8B-B14F-4D97-AF65-F5344CB8AC3E}">
        <p14:creationId xmlns:p14="http://schemas.microsoft.com/office/powerpoint/2010/main" val="325282183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Whole school asthma action plan </a:t>
            </a:r>
            <a:endParaRPr lang="en-GB" dirty="0"/>
          </a:p>
        </p:txBody>
      </p:sp>
      <p:sp>
        <p:nvSpPr>
          <p:cNvPr id="11" name="Text Placeholder 10"/>
          <p:cNvSpPr>
            <a:spLocks noGrp="1"/>
          </p:cNvSpPr>
          <p:nvPr>
            <p:ph type="body" sz="quarter" idx="12"/>
          </p:nvPr>
        </p:nvSpPr>
        <p:spPr/>
        <p:txBody>
          <a:bodyPr/>
          <a:lstStyle/>
          <a:p>
            <a:endParaRPr lang="en-GB"/>
          </a:p>
        </p:txBody>
      </p:sp>
      <p:sp>
        <p:nvSpPr>
          <p:cNvPr id="4" name="Slide Number Placeholder 3"/>
          <p:cNvSpPr>
            <a:spLocks noGrp="1"/>
          </p:cNvSpPr>
          <p:nvPr>
            <p:ph type="sldNum" sz="quarter" idx="14"/>
          </p:nvPr>
        </p:nvSpPr>
        <p:spPr/>
        <p:txBody>
          <a:bodyPr/>
          <a:lstStyle/>
          <a:p>
            <a:fld id="{8FC524A1-7B6A-464D-B8BC-8FE2E057339E}" type="slidenum">
              <a:rPr lang="en-GB" smtClean="0"/>
              <a:pPr/>
              <a:t>133</a:t>
            </a:fld>
            <a:endParaRPr lang="en-GB" dirty="0"/>
          </a:p>
        </p:txBody>
      </p:sp>
      <p:sp>
        <p:nvSpPr>
          <p:cNvPr id="5" name="Content Placeholder 4"/>
          <p:cNvSpPr>
            <a:spLocks noGrp="1"/>
          </p:cNvSpPr>
          <p:nvPr>
            <p:ph sz="quarter" idx="15"/>
          </p:nvPr>
        </p:nvSpPr>
        <p:spPr/>
        <p:txBody>
          <a:bodyPr/>
          <a:lstStyle/>
          <a:p>
            <a:endParaRPr lang="en-GB"/>
          </a:p>
          <a:p>
            <a:endParaRPr lang="en-GB" dirty="0"/>
          </a:p>
        </p:txBody>
      </p:sp>
      <p:sp>
        <p:nvSpPr>
          <p:cNvPr id="6" name="TextBox 5"/>
          <p:cNvSpPr txBox="1"/>
          <p:nvPr/>
        </p:nvSpPr>
        <p:spPr>
          <a:xfrm>
            <a:off x="276019" y="6377126"/>
            <a:ext cx="1944911" cy="261610"/>
          </a:xfrm>
          <a:prstGeom prst="rect">
            <a:avLst/>
          </a:prstGeom>
          <a:noFill/>
        </p:spPr>
        <p:txBody>
          <a:bodyPr wrap="square" rtlCol="0">
            <a:spAutoFit/>
          </a:bodyPr>
          <a:lstStyle/>
          <a:p>
            <a:r>
              <a:rPr lang="en-GB" sz="1100" dirty="0"/>
              <a:t>04/09/2020</a:t>
            </a:r>
          </a:p>
        </p:txBody>
      </p:sp>
      <p:sp>
        <p:nvSpPr>
          <p:cNvPr id="12" name="TextBox 11"/>
          <p:cNvSpPr txBox="1"/>
          <p:nvPr/>
        </p:nvSpPr>
        <p:spPr>
          <a:xfrm>
            <a:off x="5004048" y="1357474"/>
            <a:ext cx="3744416" cy="4247317"/>
          </a:xfrm>
          <a:prstGeom prst="rect">
            <a:avLst/>
          </a:prstGeom>
          <a:noFill/>
        </p:spPr>
        <p:txBody>
          <a:bodyPr wrap="square" rtlCol="0">
            <a:spAutoFit/>
          </a:bodyPr>
          <a:lstStyle/>
          <a:p>
            <a:r>
              <a:rPr lang="en-GB" dirty="0"/>
              <a:t>3 versions of poster, design can be adapted for setting </a:t>
            </a:r>
          </a:p>
          <a:p>
            <a:pPr lvl="1">
              <a:buFont typeface="Arial" panose="020B0604020202020204" pitchFamily="34" charset="0"/>
              <a:buChar char="•"/>
            </a:pPr>
            <a:r>
              <a:rPr lang="en-GB" dirty="0"/>
              <a:t>Nursery</a:t>
            </a:r>
          </a:p>
          <a:p>
            <a:pPr lvl="1">
              <a:buFont typeface="Arial" panose="020B0604020202020204" pitchFamily="34" charset="0"/>
              <a:buChar char="•"/>
            </a:pPr>
            <a:r>
              <a:rPr lang="en-GB" dirty="0"/>
              <a:t>Primary</a:t>
            </a:r>
          </a:p>
          <a:p>
            <a:pPr lvl="1">
              <a:buFont typeface="Arial" panose="020B0604020202020204" pitchFamily="34" charset="0"/>
              <a:buChar char="•"/>
            </a:pPr>
            <a:r>
              <a:rPr lang="en-GB" dirty="0"/>
              <a:t>Secondary</a:t>
            </a:r>
          </a:p>
          <a:p>
            <a:pPr marL="285750" indent="-285750">
              <a:buFont typeface="Arial" panose="020B0604020202020204" pitchFamily="34" charset="0"/>
              <a:buChar char="•"/>
            </a:pPr>
            <a:r>
              <a:rPr lang="en-GB" dirty="0"/>
              <a:t>Different number of puffs and who to refer to (HV/SHS)</a:t>
            </a:r>
          </a:p>
          <a:p>
            <a:pPr marL="285750" indent="-285750">
              <a:buFont typeface="Arial" panose="020B0604020202020204" pitchFamily="34" charset="0"/>
              <a:buChar char="•"/>
            </a:pPr>
            <a:r>
              <a:rPr lang="en-GB" dirty="0"/>
              <a:t>Age specific devices pictured</a:t>
            </a:r>
          </a:p>
          <a:p>
            <a:pPr marL="285750" indent="-285750">
              <a:buFont typeface="Arial" panose="020B0604020202020204" pitchFamily="34" charset="0"/>
              <a:buChar char="•"/>
            </a:pPr>
            <a:r>
              <a:rPr lang="en-GB" dirty="0"/>
              <a:t>Display on the wall of every room in the school/nursery environment </a:t>
            </a:r>
          </a:p>
          <a:p>
            <a:pPr marL="285750" indent="-285750">
              <a:buFont typeface="Arial" panose="020B0604020202020204" pitchFamily="34" charset="0"/>
              <a:buChar char="•"/>
            </a:pPr>
            <a:r>
              <a:rPr lang="en-GB" dirty="0"/>
              <a:t>Available in A3, A4, A5</a:t>
            </a:r>
          </a:p>
          <a:p>
            <a:pPr marL="285750" indent="-285750">
              <a:buFont typeface="Arial" panose="020B0604020202020204" pitchFamily="34" charset="0"/>
              <a:buChar char="•"/>
            </a:pPr>
            <a:r>
              <a:rPr lang="en-GB" dirty="0"/>
              <a:t>A5 for school trips, PE off-site, emergency kits etc. </a:t>
            </a:r>
          </a:p>
          <a:p>
            <a:pPr marL="285750" indent="-285750">
              <a:buFont typeface="Arial" panose="020B0604020202020204" pitchFamily="34" charset="0"/>
              <a:buChar char="•"/>
            </a:pPr>
            <a:r>
              <a:rPr lang="en-GB" dirty="0"/>
              <a:t>Think allergies!</a:t>
            </a:r>
          </a:p>
        </p:txBody>
      </p:sp>
      <p:graphicFrame>
        <p:nvGraphicFramePr>
          <p:cNvPr id="13" name="Object 12"/>
          <p:cNvGraphicFramePr>
            <a:graphicFrameLocks noChangeAspect="1"/>
          </p:cNvGraphicFramePr>
          <p:nvPr/>
        </p:nvGraphicFramePr>
        <p:xfrm>
          <a:off x="252413" y="720154"/>
          <a:ext cx="4606921" cy="6014460"/>
        </p:xfrm>
        <a:graphic>
          <a:graphicData uri="http://schemas.openxmlformats.org/presentationml/2006/ole">
            <mc:AlternateContent xmlns:mc="http://schemas.openxmlformats.org/markup-compatibility/2006">
              <mc:Choice xmlns:v="urn:schemas-microsoft-com:vml" Requires="v">
                <p:oleObj spid="_x0000_s2085" name="Acrobat Document" r:id="rId3" imgW="6343291" imgH="8686757" progId="Acrobat.Document.DC">
                  <p:embed/>
                </p:oleObj>
              </mc:Choice>
              <mc:Fallback>
                <p:oleObj name="Acrobat Document" r:id="rId3" imgW="6343291" imgH="8686757" progId="Acrobat.Document.DC">
                  <p:embed/>
                  <p:pic>
                    <p:nvPicPr>
                      <p:cNvPr id="13" name="Object 12"/>
                      <p:cNvPicPr/>
                      <p:nvPr/>
                    </p:nvPicPr>
                    <p:blipFill>
                      <a:blip r:embed="rId4"/>
                      <a:stretch>
                        <a:fillRect/>
                      </a:stretch>
                    </p:blipFill>
                    <p:spPr>
                      <a:xfrm>
                        <a:off x="252413" y="720154"/>
                        <a:ext cx="4606921" cy="6014460"/>
                      </a:xfrm>
                      <a:prstGeom prst="rect">
                        <a:avLst/>
                      </a:prstGeom>
                    </p:spPr>
                  </p:pic>
                </p:oleObj>
              </mc:Fallback>
            </mc:AlternateContent>
          </a:graphicData>
        </a:graphic>
      </p:graphicFrame>
      <p:sp>
        <p:nvSpPr>
          <p:cNvPr id="9" name="TextBox 8"/>
          <p:cNvSpPr txBox="1"/>
          <p:nvPr/>
        </p:nvSpPr>
        <p:spPr>
          <a:xfrm>
            <a:off x="428419" y="6529526"/>
            <a:ext cx="1944911" cy="261610"/>
          </a:xfrm>
          <a:prstGeom prst="rect">
            <a:avLst/>
          </a:prstGeom>
          <a:noFill/>
        </p:spPr>
        <p:txBody>
          <a:bodyPr wrap="square" rtlCol="0">
            <a:spAutoFit/>
          </a:bodyPr>
          <a:lstStyle/>
          <a:p>
            <a:r>
              <a:rPr lang="en-GB" sz="1100" dirty="0"/>
              <a:t>04/09/2020</a:t>
            </a:r>
          </a:p>
        </p:txBody>
      </p:sp>
    </p:spTree>
    <p:extLst>
      <p:ext uri="{BB962C8B-B14F-4D97-AF65-F5344CB8AC3E}">
        <p14:creationId xmlns:p14="http://schemas.microsoft.com/office/powerpoint/2010/main" val="170142503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Placeholder 2"/>
          <p:cNvSpPr>
            <a:spLocks noGrp="1"/>
          </p:cNvSpPr>
          <p:nvPr>
            <p:ph type="body" sz="quarter" idx="12"/>
          </p:nvPr>
        </p:nvSpPr>
        <p:spPr/>
        <p:txBody>
          <a:bodyPr/>
          <a:lstStyle/>
          <a:p>
            <a:endParaRPr lang="en-GB"/>
          </a:p>
        </p:txBody>
      </p:sp>
      <p:sp>
        <p:nvSpPr>
          <p:cNvPr id="4" name="Slide Number Placeholder 3"/>
          <p:cNvSpPr>
            <a:spLocks noGrp="1"/>
          </p:cNvSpPr>
          <p:nvPr>
            <p:ph type="sldNum" sz="quarter" idx="14"/>
          </p:nvPr>
        </p:nvSpPr>
        <p:spPr/>
        <p:txBody>
          <a:bodyPr/>
          <a:lstStyle/>
          <a:p>
            <a:fld id="{8FC524A1-7B6A-464D-B8BC-8FE2E057339E}" type="slidenum">
              <a:rPr lang="en-GB" smtClean="0"/>
              <a:pPr/>
              <a:t>134</a:t>
            </a:fld>
            <a:endParaRPr lang="en-GB" dirty="0"/>
          </a:p>
        </p:txBody>
      </p:sp>
      <p:sp>
        <p:nvSpPr>
          <p:cNvPr id="5" name="Content Placeholder 4"/>
          <p:cNvSpPr>
            <a:spLocks noGrp="1"/>
          </p:cNvSpPr>
          <p:nvPr>
            <p:ph sz="quarter" idx="15"/>
          </p:nvPr>
        </p:nvSpPr>
        <p:spPr/>
        <p:txBody>
          <a:bodyPr>
            <a:normAutofit/>
          </a:bodyPr>
          <a:lstStyle/>
          <a:p>
            <a:pPr algn="ctr"/>
            <a:endParaRPr lang="en-GB" sz="6600" dirty="0"/>
          </a:p>
          <a:p>
            <a:pPr algn="ctr"/>
            <a:r>
              <a:rPr lang="en-GB" sz="6600" dirty="0"/>
              <a:t>Any questions? </a:t>
            </a:r>
          </a:p>
        </p:txBody>
      </p:sp>
      <p:sp>
        <p:nvSpPr>
          <p:cNvPr id="6" name="TextBox 5"/>
          <p:cNvSpPr txBox="1"/>
          <p:nvPr/>
        </p:nvSpPr>
        <p:spPr>
          <a:xfrm>
            <a:off x="428419" y="6529526"/>
            <a:ext cx="1944911" cy="261610"/>
          </a:xfrm>
          <a:prstGeom prst="rect">
            <a:avLst/>
          </a:prstGeom>
          <a:noFill/>
        </p:spPr>
        <p:txBody>
          <a:bodyPr wrap="square" rtlCol="0">
            <a:spAutoFit/>
          </a:bodyPr>
          <a:lstStyle/>
          <a:p>
            <a:r>
              <a:rPr lang="en-GB" sz="1100" dirty="0"/>
              <a:t>04/09/2020</a:t>
            </a:r>
          </a:p>
        </p:txBody>
      </p:sp>
    </p:spTree>
    <p:extLst>
      <p:ext uri="{BB962C8B-B14F-4D97-AF65-F5344CB8AC3E}">
        <p14:creationId xmlns:p14="http://schemas.microsoft.com/office/powerpoint/2010/main" val="76326562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3745990-2378-49D6-95D5-39B0C16A8B9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0130" y="692696"/>
            <a:ext cx="8642350" cy="6063394"/>
          </a:xfrm>
          <a:prstGeom prst="rect">
            <a:avLst/>
          </a:prstGeom>
        </p:spPr>
      </p:pic>
      <p:sp>
        <p:nvSpPr>
          <p:cNvPr id="2" name="Title 1"/>
          <p:cNvSpPr>
            <a:spLocks noGrp="1"/>
          </p:cNvSpPr>
          <p:nvPr>
            <p:ph type="title"/>
          </p:nvPr>
        </p:nvSpPr>
        <p:spPr/>
        <p:txBody>
          <a:bodyPr/>
          <a:lstStyle/>
          <a:p>
            <a:r>
              <a:rPr lang="en-GB" dirty="0"/>
              <a:t>Next steps and close</a:t>
            </a:r>
          </a:p>
        </p:txBody>
      </p:sp>
      <p:sp>
        <p:nvSpPr>
          <p:cNvPr id="4" name="Slide Number Placeholder 3"/>
          <p:cNvSpPr>
            <a:spLocks noGrp="1"/>
          </p:cNvSpPr>
          <p:nvPr>
            <p:ph type="sldNum" sz="quarter" idx="14"/>
          </p:nvPr>
        </p:nvSpPr>
        <p:spPr/>
        <p:txBody>
          <a:bodyPr/>
          <a:lstStyle/>
          <a:p>
            <a:fld id="{8FC524A1-7B6A-464D-B8BC-8FE2E057339E}" type="slidenum">
              <a:rPr lang="en-GB" smtClean="0"/>
              <a:pPr/>
              <a:t>135</a:t>
            </a:fld>
            <a:endParaRPr lang="en-GB" dirty="0"/>
          </a:p>
        </p:txBody>
      </p:sp>
      <p:sp>
        <p:nvSpPr>
          <p:cNvPr id="5" name="Content Placeholder 4"/>
          <p:cNvSpPr>
            <a:spLocks noGrp="1"/>
          </p:cNvSpPr>
          <p:nvPr>
            <p:ph sz="quarter" idx="15"/>
          </p:nvPr>
        </p:nvSpPr>
        <p:spPr>
          <a:xfrm>
            <a:off x="250826" y="3141640"/>
            <a:ext cx="8642350" cy="3527720"/>
          </a:xfrm>
        </p:spPr>
        <p:txBody>
          <a:bodyPr>
            <a:normAutofit/>
          </a:bodyPr>
          <a:lstStyle/>
          <a:p>
            <a:pPr algn="ctr"/>
            <a:r>
              <a:rPr lang="en-GB" sz="5400" dirty="0">
                <a:solidFill>
                  <a:schemeClr val="bg1"/>
                </a:solidFill>
              </a:rPr>
              <a:t>What will you take away from today?</a:t>
            </a:r>
          </a:p>
          <a:p>
            <a:pPr algn="ctr"/>
            <a:r>
              <a:rPr lang="en-GB" sz="5400" dirty="0">
                <a:solidFill>
                  <a:schemeClr val="bg1"/>
                </a:solidFill>
              </a:rPr>
              <a:t>Go to menti.com and enter the code 25 88 88 5 </a:t>
            </a:r>
          </a:p>
          <a:p>
            <a:pPr algn="ctr"/>
            <a:endParaRPr lang="en-GB" sz="6600" dirty="0"/>
          </a:p>
        </p:txBody>
      </p:sp>
    </p:spTree>
    <p:extLst>
      <p:ext uri="{BB962C8B-B14F-4D97-AF65-F5344CB8AC3E}">
        <p14:creationId xmlns:p14="http://schemas.microsoft.com/office/powerpoint/2010/main" val="423826801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7544" y="1772816"/>
            <a:ext cx="8025664" cy="2232248"/>
          </a:xfrm>
        </p:spPr>
        <p:txBody>
          <a:bodyPr>
            <a:normAutofit fontScale="90000"/>
          </a:bodyPr>
          <a:lstStyle/>
          <a:p>
            <a:r>
              <a:rPr lang="en-GB" dirty="0"/>
              <a:t>All the work we do with our partners moves us closer towards our goal to make London the healthiest global city. </a:t>
            </a:r>
          </a:p>
        </p:txBody>
      </p:sp>
      <p:sp>
        <p:nvSpPr>
          <p:cNvPr id="4" name="Slide Number Placeholder 3"/>
          <p:cNvSpPr>
            <a:spLocks noGrp="1"/>
          </p:cNvSpPr>
          <p:nvPr>
            <p:ph type="sldNum" sz="quarter" idx="11"/>
          </p:nvPr>
        </p:nvSpPr>
        <p:spPr/>
        <p:txBody>
          <a:bodyPr/>
          <a:lstStyle/>
          <a:p>
            <a:fld id="{8FC524A1-7B6A-464D-B8BC-8FE2E057339E}" type="slidenum">
              <a:rPr lang="en-GB" smtClean="0"/>
              <a:pPr/>
              <a:t>136</a:t>
            </a:fld>
            <a:endParaRPr lang="en-GB" dirty="0"/>
          </a:p>
        </p:txBody>
      </p:sp>
      <p:sp>
        <p:nvSpPr>
          <p:cNvPr id="7" name="Text Placeholder 6"/>
          <p:cNvSpPr>
            <a:spLocks noGrp="1"/>
          </p:cNvSpPr>
          <p:nvPr>
            <p:ph type="body" sz="quarter" idx="10"/>
          </p:nvPr>
        </p:nvSpPr>
        <p:spPr>
          <a:xfrm>
            <a:off x="467544" y="4437112"/>
            <a:ext cx="7128792" cy="1512168"/>
          </a:xfrm>
        </p:spPr>
        <p:txBody>
          <a:bodyPr/>
          <a:lstStyle/>
          <a:p>
            <a:pPr lvl="0"/>
            <a:r>
              <a:rPr lang="en-GB" b="1" dirty="0"/>
              <a:t>www.healthylondon.org</a:t>
            </a:r>
          </a:p>
          <a:p>
            <a:pPr lvl="0"/>
            <a:r>
              <a:rPr lang="en-GB" b="1" dirty="0"/>
              <a:t>england.healthylondon@nhs.net</a:t>
            </a:r>
          </a:p>
          <a:p>
            <a:pPr lvl="0"/>
            <a:r>
              <a:rPr lang="en-GB" b="1" dirty="0"/>
              <a:t>@</a:t>
            </a:r>
            <a:r>
              <a:rPr lang="en-GB" b="1" dirty="0" err="1"/>
              <a:t>healthyLDN</a:t>
            </a:r>
            <a:endParaRPr lang="en-GB" b="1" dirty="0"/>
          </a:p>
          <a:p>
            <a:endParaRPr lang="en-GB" dirty="0"/>
          </a:p>
        </p:txBody>
      </p:sp>
    </p:spTree>
    <p:extLst>
      <p:ext uri="{BB962C8B-B14F-4D97-AF65-F5344CB8AC3E}">
        <p14:creationId xmlns:p14="http://schemas.microsoft.com/office/powerpoint/2010/main" val="1238744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5CE30-B29B-CB49-9CBB-6B33995674EE}"/>
              </a:ext>
            </a:extLst>
          </p:cNvPr>
          <p:cNvSpPr>
            <a:spLocks noGrp="1"/>
          </p:cNvSpPr>
          <p:nvPr>
            <p:ph type="title"/>
          </p:nvPr>
        </p:nvSpPr>
        <p:spPr>
          <a:xfrm>
            <a:off x="250826" y="188915"/>
            <a:ext cx="8642350" cy="863821"/>
          </a:xfrm>
        </p:spPr>
        <p:txBody>
          <a:bodyPr/>
          <a:lstStyle/>
          <a:p>
            <a:r>
              <a:rPr lang="en-GB"/>
              <a:t>New (2020) </a:t>
            </a:r>
            <a:r>
              <a:rPr lang="en-GB" b="1"/>
              <a:t>London asthma standards for CYP</a:t>
            </a:r>
            <a:endParaRPr lang="en-US"/>
          </a:p>
        </p:txBody>
      </p:sp>
      <p:sp>
        <p:nvSpPr>
          <p:cNvPr id="4" name="Slide Number Placeholder 3">
            <a:extLst>
              <a:ext uri="{FF2B5EF4-FFF2-40B4-BE49-F238E27FC236}">
                <a16:creationId xmlns:a16="http://schemas.microsoft.com/office/drawing/2014/main" id="{357EB738-4E57-F041-A9E6-66B502546E68}"/>
              </a:ext>
            </a:extLst>
          </p:cNvPr>
          <p:cNvSpPr>
            <a:spLocks noGrp="1"/>
          </p:cNvSpPr>
          <p:nvPr>
            <p:ph type="sldNum" sz="quarter" idx="14"/>
          </p:nvPr>
        </p:nvSpPr>
        <p:spPr/>
        <p:txBody>
          <a:bodyPr/>
          <a:lstStyle/>
          <a:p>
            <a:fld id="{8FC524A1-7B6A-464D-B8BC-8FE2E057339E}" type="slidenum">
              <a:rPr lang="en-GB" smtClean="0"/>
              <a:pPr/>
              <a:t>14</a:t>
            </a:fld>
            <a:endParaRPr lang="en-GB"/>
          </a:p>
        </p:txBody>
      </p:sp>
      <p:sp>
        <p:nvSpPr>
          <p:cNvPr id="5" name="Content Placeholder 4">
            <a:extLst>
              <a:ext uri="{FF2B5EF4-FFF2-40B4-BE49-F238E27FC236}">
                <a16:creationId xmlns:a16="http://schemas.microsoft.com/office/drawing/2014/main" id="{86AD06F6-596B-C94F-BA81-BE517510E9E7}"/>
              </a:ext>
            </a:extLst>
          </p:cNvPr>
          <p:cNvSpPr>
            <a:spLocks noGrp="1"/>
          </p:cNvSpPr>
          <p:nvPr>
            <p:ph sz="quarter" idx="15"/>
          </p:nvPr>
        </p:nvSpPr>
        <p:spPr>
          <a:xfrm>
            <a:off x="1043608" y="1341440"/>
            <a:ext cx="7849568" cy="4967287"/>
          </a:xfrm>
        </p:spPr>
        <p:txBody>
          <a:bodyPr>
            <a:noAutofit/>
          </a:bodyPr>
          <a:lstStyle/>
          <a:p>
            <a:r>
              <a:rPr lang="en-US" sz="1600" u="sng" dirty="0">
                <a:solidFill>
                  <a:srgbClr val="FF0000"/>
                </a:solidFill>
              </a:rPr>
              <a:t>45 Standards </a:t>
            </a:r>
          </a:p>
          <a:p>
            <a:r>
              <a:rPr lang="en-GB" sz="1600" dirty="0"/>
              <a:t>A. Organisation of care	</a:t>
            </a:r>
          </a:p>
          <a:p>
            <a:r>
              <a:rPr lang="en-GB" sz="1600" dirty="0"/>
              <a:t>B. Patient and family support, information provision and experience	</a:t>
            </a:r>
          </a:p>
          <a:p>
            <a:r>
              <a:rPr lang="en-GB" sz="1600" dirty="0"/>
              <a:t>C. Diagnosis and chronic care	</a:t>
            </a:r>
          </a:p>
          <a:p>
            <a:r>
              <a:rPr lang="en-GB" sz="1600" dirty="0"/>
              <a:t>D. Schools	</a:t>
            </a:r>
          </a:p>
          <a:p>
            <a:r>
              <a:rPr lang="en-GB" sz="1600" dirty="0"/>
              <a:t>E. Acute care	</a:t>
            </a:r>
          </a:p>
          <a:p>
            <a:r>
              <a:rPr lang="en-GB" sz="1600" dirty="0"/>
              <a:t>F. High risk care	</a:t>
            </a:r>
          </a:p>
          <a:p>
            <a:r>
              <a:rPr lang="en-GB" sz="1600" dirty="0"/>
              <a:t>G. Integration and care coordination	</a:t>
            </a:r>
          </a:p>
          <a:p>
            <a:r>
              <a:rPr lang="en-GB" sz="1600" dirty="0"/>
              <a:t>H. Discharge / care planning	</a:t>
            </a:r>
          </a:p>
          <a:p>
            <a:r>
              <a:rPr lang="en-GB" sz="1600" dirty="0"/>
              <a:t>I.  Transitional care	</a:t>
            </a:r>
          </a:p>
          <a:p>
            <a:r>
              <a:rPr lang="en-GB" sz="1600" dirty="0"/>
              <a:t>J. Effective and consistent prescribing	</a:t>
            </a:r>
          </a:p>
          <a:p>
            <a:r>
              <a:rPr lang="en-GB" sz="1600" dirty="0"/>
              <a:t>K. Workforce education and training	</a:t>
            </a:r>
          </a:p>
          <a:p>
            <a:endParaRPr lang="en-US" sz="1200" dirty="0"/>
          </a:p>
        </p:txBody>
      </p:sp>
    </p:spTree>
    <p:extLst>
      <p:ext uri="{BB962C8B-B14F-4D97-AF65-F5344CB8AC3E}">
        <p14:creationId xmlns:p14="http://schemas.microsoft.com/office/powerpoint/2010/main" val="1778376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95F77-A7BC-E049-A8A0-84452A1A4C36}"/>
              </a:ext>
            </a:extLst>
          </p:cNvPr>
          <p:cNvSpPr>
            <a:spLocks noGrp="1"/>
          </p:cNvSpPr>
          <p:nvPr>
            <p:ph type="title"/>
          </p:nvPr>
        </p:nvSpPr>
        <p:spPr/>
        <p:txBody>
          <a:bodyPr/>
          <a:lstStyle/>
          <a:p>
            <a:r>
              <a:rPr lang="en-GB" b="1"/>
              <a:t>ORGANISATION OF CARE</a:t>
            </a:r>
            <a:r>
              <a:rPr lang="en-GB"/>
              <a:t> </a:t>
            </a:r>
            <a:endParaRPr lang="en-US"/>
          </a:p>
        </p:txBody>
      </p:sp>
      <p:sp>
        <p:nvSpPr>
          <p:cNvPr id="4" name="Slide Number Placeholder 3">
            <a:extLst>
              <a:ext uri="{FF2B5EF4-FFF2-40B4-BE49-F238E27FC236}">
                <a16:creationId xmlns:a16="http://schemas.microsoft.com/office/drawing/2014/main" id="{CD8E5E8D-D173-7D4D-A427-C31F4517EDF9}"/>
              </a:ext>
            </a:extLst>
          </p:cNvPr>
          <p:cNvSpPr>
            <a:spLocks noGrp="1"/>
          </p:cNvSpPr>
          <p:nvPr>
            <p:ph type="sldNum" sz="quarter" idx="14"/>
          </p:nvPr>
        </p:nvSpPr>
        <p:spPr/>
        <p:txBody>
          <a:bodyPr/>
          <a:lstStyle/>
          <a:p>
            <a:fld id="{8FC524A1-7B6A-464D-B8BC-8FE2E057339E}" type="slidenum">
              <a:rPr lang="en-GB" smtClean="0"/>
              <a:pPr/>
              <a:t>15</a:t>
            </a:fld>
            <a:endParaRPr lang="en-GB"/>
          </a:p>
        </p:txBody>
      </p:sp>
      <p:graphicFrame>
        <p:nvGraphicFramePr>
          <p:cNvPr id="6" name="Content Placeholder 5">
            <a:extLst>
              <a:ext uri="{FF2B5EF4-FFF2-40B4-BE49-F238E27FC236}">
                <a16:creationId xmlns:a16="http://schemas.microsoft.com/office/drawing/2014/main" id="{8EEF7B03-8EC6-CC4F-949B-C164A6904CAF}"/>
              </a:ext>
            </a:extLst>
          </p:cNvPr>
          <p:cNvGraphicFramePr>
            <a:graphicFrameLocks noGrp="1"/>
          </p:cNvGraphicFramePr>
          <p:nvPr>
            <p:ph sz="quarter" idx="15"/>
          </p:nvPr>
        </p:nvGraphicFramePr>
        <p:xfrm>
          <a:off x="611561" y="980728"/>
          <a:ext cx="7992888" cy="5184575"/>
        </p:xfrm>
        <a:graphic>
          <a:graphicData uri="http://schemas.openxmlformats.org/drawingml/2006/table">
            <a:tbl>
              <a:tblPr>
                <a:tableStyleId>{5C22544A-7EE6-4342-B048-85BDC9FD1C3A}</a:tableStyleId>
              </a:tblPr>
              <a:tblGrid>
                <a:gridCol w="180239">
                  <a:extLst>
                    <a:ext uri="{9D8B030D-6E8A-4147-A177-3AD203B41FA5}">
                      <a16:colId xmlns:a16="http://schemas.microsoft.com/office/drawing/2014/main" val="2359044068"/>
                    </a:ext>
                  </a:extLst>
                </a:gridCol>
                <a:gridCol w="7812649">
                  <a:extLst>
                    <a:ext uri="{9D8B030D-6E8A-4147-A177-3AD203B41FA5}">
                      <a16:colId xmlns:a16="http://schemas.microsoft.com/office/drawing/2014/main" val="474141322"/>
                    </a:ext>
                  </a:extLst>
                </a:gridCol>
              </a:tblGrid>
              <a:tr h="1061235">
                <a:tc>
                  <a:txBody>
                    <a:bodyPr/>
                    <a:lstStyle/>
                    <a:p>
                      <a:r>
                        <a:rPr lang="en-GB" sz="1600">
                          <a:effectLst/>
                        </a:rPr>
                        <a:t>1</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en-GB" sz="1600" dirty="0">
                          <a:effectLst/>
                        </a:rPr>
                        <a:t>Each STP CYP transformation board will have </a:t>
                      </a:r>
                      <a:r>
                        <a:rPr lang="en-GB" sz="1600" dirty="0">
                          <a:solidFill>
                            <a:srgbClr val="FF0000"/>
                          </a:solidFill>
                          <a:effectLst/>
                        </a:rPr>
                        <a:t>a named paediatric asthma lead with asthma expertise</a:t>
                      </a:r>
                      <a:r>
                        <a:rPr lang="en-GB" sz="1600" dirty="0">
                          <a:effectLst/>
                        </a:rPr>
                        <a:t> who is responsible and accountable for the dissemination and implementation of asthma services in their locality and auditing of defined outcomes. </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611744213"/>
                  </a:ext>
                </a:extLst>
              </a:tr>
              <a:tr h="1326545">
                <a:tc>
                  <a:txBody>
                    <a:bodyPr/>
                    <a:lstStyle/>
                    <a:p>
                      <a:r>
                        <a:rPr lang="en-GB" sz="1600">
                          <a:effectLst/>
                        </a:rPr>
                        <a:t>2</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en-GB" sz="1600" dirty="0">
                          <a:effectLst/>
                        </a:rPr>
                        <a:t>All organisations/services* must have a </a:t>
                      </a:r>
                      <a:r>
                        <a:rPr lang="en-GB" sz="1600" u="sng" dirty="0">
                          <a:effectLst/>
                          <a:hlinkClick r:id="rId2"/>
                        </a:rPr>
                        <a:t>named lead</a:t>
                      </a:r>
                      <a:r>
                        <a:rPr lang="en-GB" sz="1600" dirty="0">
                          <a:effectLst/>
                        </a:rPr>
                        <a:t>  with asthma  expertise  who is responsible and accountable for the dissemination and implementation of asthma standards and good asthma practice which includes CYP. These leads should collaborate across </a:t>
                      </a:r>
                      <a:r>
                        <a:rPr lang="en-GB" sz="1600" dirty="0">
                          <a:solidFill>
                            <a:srgbClr val="FF0000"/>
                          </a:solidFill>
                          <a:effectLst/>
                        </a:rPr>
                        <a:t>their networks</a:t>
                      </a:r>
                      <a:r>
                        <a:rPr lang="en-GB" sz="1600" dirty="0">
                          <a:effectLst/>
                        </a:rPr>
                        <a:t>.</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903699897"/>
                  </a:ext>
                </a:extLst>
              </a:tr>
              <a:tr h="1857160">
                <a:tc>
                  <a:txBody>
                    <a:bodyPr/>
                    <a:lstStyle/>
                    <a:p>
                      <a:r>
                        <a:rPr lang="en-GB" sz="1600">
                          <a:effectLst/>
                        </a:rPr>
                        <a:t>3</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en-GB" sz="1600" dirty="0">
                          <a:effectLst/>
                        </a:rPr>
                        <a:t>Each ICS should have a </a:t>
                      </a:r>
                      <a:r>
                        <a:rPr lang="en-GB" sz="1600" dirty="0">
                          <a:solidFill>
                            <a:srgbClr val="FF0000"/>
                          </a:solidFill>
                          <a:effectLst/>
                        </a:rPr>
                        <a:t>paediatric asthma network </a:t>
                      </a:r>
                      <a:r>
                        <a:rPr lang="en-GB" sz="1600" dirty="0">
                          <a:effectLst/>
                        </a:rPr>
                        <a:t>with an identified lead in paediatric asthma who interfaces with place based systems and primary care networks (PCNs), secondary care including emergency departments and urgent care, pharmacy, schools, community and severe asthma services, each of whom will have named representation on the network. This network should integrate and transition with adult services.</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271340770"/>
                  </a:ext>
                </a:extLst>
              </a:tr>
              <a:tr h="939635">
                <a:tc>
                  <a:txBody>
                    <a:bodyPr/>
                    <a:lstStyle/>
                    <a:p>
                      <a:r>
                        <a:rPr lang="en-GB" sz="1600">
                          <a:effectLst/>
                        </a:rPr>
                        <a:t>4</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R="88900">
                        <a:lnSpc>
                          <a:spcPct val="104000"/>
                        </a:lnSpc>
                      </a:pPr>
                      <a:r>
                        <a:rPr lang="en-GB" sz="1600" dirty="0">
                          <a:effectLst/>
                        </a:rPr>
                        <a:t>Each ICS should develop and maintain </a:t>
                      </a:r>
                      <a:r>
                        <a:rPr lang="en-GB" sz="1600" dirty="0">
                          <a:solidFill>
                            <a:srgbClr val="FF0000"/>
                          </a:solidFill>
                          <a:effectLst/>
                        </a:rPr>
                        <a:t>a pathway of referral</a:t>
                      </a:r>
                      <a:r>
                        <a:rPr lang="en-GB" sz="1600" dirty="0">
                          <a:effectLst/>
                        </a:rPr>
                        <a:t> and ensure responsibilities between primary, secondary and tertiary care. This should include safeguarding at all levels of care**. </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103732685"/>
                  </a:ext>
                </a:extLst>
              </a:tr>
            </a:tbl>
          </a:graphicData>
        </a:graphic>
      </p:graphicFrame>
    </p:spTree>
    <p:extLst>
      <p:ext uri="{BB962C8B-B14F-4D97-AF65-F5344CB8AC3E}">
        <p14:creationId xmlns:p14="http://schemas.microsoft.com/office/powerpoint/2010/main" val="90327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BB8E5C65-861F-6345-B65E-0391F754DF8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89907" y="1751524"/>
            <a:ext cx="4921842" cy="3802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a:extLst>
              <a:ext uri="{FF2B5EF4-FFF2-40B4-BE49-F238E27FC236}">
                <a16:creationId xmlns:a16="http://schemas.microsoft.com/office/drawing/2014/main" id="{ED89E034-934B-9044-99D1-050E2024894A}"/>
              </a:ext>
            </a:extLst>
          </p:cNvPr>
          <p:cNvSpPr>
            <a:spLocks noGrp="1"/>
          </p:cNvSpPr>
          <p:nvPr>
            <p:ph type="title"/>
          </p:nvPr>
        </p:nvSpPr>
        <p:spPr>
          <a:xfrm>
            <a:off x="257297" y="778937"/>
            <a:ext cx="8229600" cy="857250"/>
          </a:xfrm>
        </p:spPr>
        <p:txBody>
          <a:bodyPr/>
          <a:lstStyle/>
          <a:p>
            <a:r>
              <a:rPr lang="en-GB" dirty="0"/>
              <a:t>London Severe Paediatric Asthma Services (a national model) </a:t>
            </a:r>
          </a:p>
        </p:txBody>
      </p:sp>
      <p:pic>
        <p:nvPicPr>
          <p:cNvPr id="5" name="Picture 4" descr="Image result for chin nwokoro">
            <a:extLst>
              <a:ext uri="{FF2B5EF4-FFF2-40B4-BE49-F238E27FC236}">
                <a16:creationId xmlns:a16="http://schemas.microsoft.com/office/drawing/2014/main" id="{BED4CCAD-912D-A64B-A134-81E9E35625E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89644" y="1701391"/>
            <a:ext cx="751284" cy="758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Image result for jonathan grigg">
            <a:extLst>
              <a:ext uri="{FF2B5EF4-FFF2-40B4-BE49-F238E27FC236}">
                <a16:creationId xmlns:a16="http://schemas.microsoft.com/office/drawing/2014/main" id="{9FAF003D-4D1B-7446-BA25-C2BE956B572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40928" y="1928148"/>
            <a:ext cx="752475" cy="1025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Image result for richard iles">
            <a:extLst>
              <a:ext uri="{FF2B5EF4-FFF2-40B4-BE49-F238E27FC236}">
                <a16:creationId xmlns:a16="http://schemas.microsoft.com/office/drawing/2014/main" id="{07C5B50D-EE17-2A43-95AE-6AD694ADDA3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214547" y="3244253"/>
            <a:ext cx="944166" cy="944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Image result for atul gupta KCH">
            <a:extLst>
              <a:ext uri="{FF2B5EF4-FFF2-40B4-BE49-F238E27FC236}">
                <a16:creationId xmlns:a16="http://schemas.microsoft.com/office/drawing/2014/main" id="{B047A154-C5E9-BC4E-9686-3BC7D366730D}"/>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686630" y="4164193"/>
            <a:ext cx="795338" cy="1060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4" descr="https://www.stgeorges.nhs.uk/wp-content/uploads/2013/05/richard_chavasse_large.jpg">
            <a:extLst>
              <a:ext uri="{FF2B5EF4-FFF2-40B4-BE49-F238E27FC236}">
                <a16:creationId xmlns:a16="http://schemas.microsoft.com/office/drawing/2014/main" id="{A9D2E6A6-07B2-E14D-BDCD-FE1B22C2EEEF}"/>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824352" y="4523441"/>
            <a:ext cx="1031349" cy="1030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6" descr="Image result for louise fleming">
            <a:extLst>
              <a:ext uri="{FF2B5EF4-FFF2-40B4-BE49-F238E27FC236}">
                <a16:creationId xmlns:a16="http://schemas.microsoft.com/office/drawing/2014/main" id="{CF5D26E1-ACC1-0048-A7DC-233B4105B181}"/>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63252" y="2907814"/>
            <a:ext cx="917972" cy="817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8" descr="Image result for sam sonnappa">
            <a:extLst>
              <a:ext uri="{FF2B5EF4-FFF2-40B4-BE49-F238E27FC236}">
                <a16:creationId xmlns:a16="http://schemas.microsoft.com/office/drawing/2014/main" id="{279DDFBA-0E40-3A4C-A9EB-7E586C431710}"/>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38512" y="2038340"/>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0" descr="Image result for katy pike">
            <a:extLst>
              <a:ext uri="{FF2B5EF4-FFF2-40B4-BE49-F238E27FC236}">
                <a16:creationId xmlns:a16="http://schemas.microsoft.com/office/drawing/2014/main" id="{77870A84-4078-3647-A029-55E9EBEA147E}"/>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894207" y="1195982"/>
            <a:ext cx="689372" cy="1026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Arrow Connector 13">
            <a:extLst>
              <a:ext uri="{FF2B5EF4-FFF2-40B4-BE49-F238E27FC236}">
                <a16:creationId xmlns:a16="http://schemas.microsoft.com/office/drawing/2014/main" id="{78DA6C69-BEF1-5246-91B1-E05C20DA1201}"/>
              </a:ext>
            </a:extLst>
          </p:cNvPr>
          <p:cNvCxnSpPr>
            <a:cxnSpLocks/>
          </p:cNvCxnSpPr>
          <p:nvPr/>
        </p:nvCxnSpPr>
        <p:spPr>
          <a:xfrm>
            <a:off x="1650538" y="2771653"/>
            <a:ext cx="2148293" cy="788949"/>
          </a:xfrm>
          <a:prstGeom prst="straightConnector1">
            <a:avLst/>
          </a:prstGeom>
          <a:ln w="34925">
            <a:solidFill>
              <a:srgbClr val="FF0000"/>
            </a:solidFill>
            <a:tailEnd type="diamon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6DB08A0-E827-B641-9C02-3F51D7F4C81A}"/>
              </a:ext>
            </a:extLst>
          </p:cNvPr>
          <p:cNvCxnSpPr>
            <a:cxnSpLocks/>
          </p:cNvCxnSpPr>
          <p:nvPr/>
        </p:nvCxnSpPr>
        <p:spPr>
          <a:xfrm flipV="1">
            <a:off x="2810161" y="4041923"/>
            <a:ext cx="768125" cy="865254"/>
          </a:xfrm>
          <a:prstGeom prst="straightConnector1">
            <a:avLst/>
          </a:prstGeom>
          <a:ln w="34925">
            <a:solidFill>
              <a:srgbClr val="FF0000"/>
            </a:solidFill>
            <a:tailEnd type="diamon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0738761-5F4E-E647-B64E-A2DD7198FE4C}"/>
              </a:ext>
            </a:extLst>
          </p:cNvPr>
          <p:cNvCxnSpPr>
            <a:cxnSpLocks/>
          </p:cNvCxnSpPr>
          <p:nvPr/>
        </p:nvCxnSpPr>
        <p:spPr>
          <a:xfrm flipH="1">
            <a:off x="4172625" y="2061870"/>
            <a:ext cx="731607" cy="1229857"/>
          </a:xfrm>
          <a:prstGeom prst="straightConnector1">
            <a:avLst/>
          </a:prstGeom>
          <a:ln w="34925">
            <a:solidFill>
              <a:srgbClr val="FF0000"/>
            </a:solidFill>
            <a:tailEnd type="diamon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933FEE53-707B-0B42-8C5D-E90522FFAB86}"/>
              </a:ext>
            </a:extLst>
          </p:cNvPr>
          <p:cNvCxnSpPr>
            <a:cxnSpLocks/>
          </p:cNvCxnSpPr>
          <p:nvPr/>
        </p:nvCxnSpPr>
        <p:spPr>
          <a:xfrm flipH="1">
            <a:off x="4471867" y="2701865"/>
            <a:ext cx="2153566" cy="735771"/>
          </a:xfrm>
          <a:prstGeom prst="straightConnector1">
            <a:avLst/>
          </a:prstGeom>
          <a:ln w="34925">
            <a:solidFill>
              <a:srgbClr val="FF0000"/>
            </a:solidFill>
            <a:tailEnd type="diamond"/>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ED6B3D38-2168-D842-ADBC-35AA497E5290}"/>
              </a:ext>
            </a:extLst>
          </p:cNvPr>
          <p:cNvCxnSpPr>
            <a:cxnSpLocks/>
          </p:cNvCxnSpPr>
          <p:nvPr/>
        </p:nvCxnSpPr>
        <p:spPr>
          <a:xfrm flipH="1" flipV="1">
            <a:off x="4208722" y="3776087"/>
            <a:ext cx="2260124" cy="651106"/>
          </a:xfrm>
          <a:prstGeom prst="straightConnector1">
            <a:avLst/>
          </a:prstGeom>
          <a:ln w="34925">
            <a:solidFill>
              <a:srgbClr val="FF0000"/>
            </a:solidFill>
            <a:tailEnd type="diamond"/>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4C030E3E-49F3-994C-84A8-13408D4CC511}"/>
              </a:ext>
            </a:extLst>
          </p:cNvPr>
          <p:cNvSpPr txBox="1"/>
          <p:nvPr/>
        </p:nvSpPr>
        <p:spPr>
          <a:xfrm>
            <a:off x="1415739" y="1632402"/>
            <a:ext cx="2084225" cy="276999"/>
          </a:xfrm>
          <a:prstGeom prst="rect">
            <a:avLst/>
          </a:prstGeom>
          <a:noFill/>
        </p:spPr>
        <p:txBody>
          <a:bodyPr wrap="none" rtlCol="0">
            <a:spAutoFit/>
          </a:bodyPr>
          <a:lstStyle/>
          <a:p>
            <a:r>
              <a:rPr lang="en-GB" sz="1200" dirty="0"/>
              <a:t>Managed Clinical Networks </a:t>
            </a:r>
          </a:p>
        </p:txBody>
      </p:sp>
    </p:spTree>
    <p:extLst>
      <p:ext uri="{BB962C8B-B14F-4D97-AF65-F5344CB8AC3E}">
        <p14:creationId xmlns:p14="http://schemas.microsoft.com/office/powerpoint/2010/main" val="3458217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DE2DA-76DF-F949-94CF-EC773F524F54}"/>
              </a:ext>
            </a:extLst>
          </p:cNvPr>
          <p:cNvSpPr>
            <a:spLocks noGrp="1"/>
          </p:cNvSpPr>
          <p:nvPr>
            <p:ph type="title"/>
          </p:nvPr>
        </p:nvSpPr>
        <p:spPr>
          <a:xfrm>
            <a:off x="250826" y="188915"/>
            <a:ext cx="8642350" cy="923764"/>
          </a:xfrm>
        </p:spPr>
        <p:txBody>
          <a:bodyPr/>
          <a:lstStyle/>
          <a:p>
            <a:r>
              <a:rPr lang="en-GB" b="1"/>
              <a:t>B. PATIENT AND FAMILY SUPPORT, INFORMATION PROVISION AND EXPERIENCE</a:t>
            </a:r>
            <a:br>
              <a:rPr lang="en-GB"/>
            </a:br>
            <a:endParaRPr lang="en-US"/>
          </a:p>
        </p:txBody>
      </p:sp>
      <p:sp>
        <p:nvSpPr>
          <p:cNvPr id="4" name="Slide Number Placeholder 3">
            <a:extLst>
              <a:ext uri="{FF2B5EF4-FFF2-40B4-BE49-F238E27FC236}">
                <a16:creationId xmlns:a16="http://schemas.microsoft.com/office/drawing/2014/main" id="{E994A5A1-16E2-B343-8E15-6C3BEA8EAB1E}"/>
              </a:ext>
            </a:extLst>
          </p:cNvPr>
          <p:cNvSpPr>
            <a:spLocks noGrp="1"/>
          </p:cNvSpPr>
          <p:nvPr>
            <p:ph type="sldNum" sz="quarter" idx="14"/>
          </p:nvPr>
        </p:nvSpPr>
        <p:spPr/>
        <p:txBody>
          <a:bodyPr/>
          <a:lstStyle/>
          <a:p>
            <a:fld id="{8FC524A1-7B6A-464D-B8BC-8FE2E057339E}" type="slidenum">
              <a:rPr lang="en-GB" smtClean="0"/>
              <a:pPr/>
              <a:t>17</a:t>
            </a:fld>
            <a:endParaRPr lang="en-GB"/>
          </a:p>
        </p:txBody>
      </p:sp>
      <p:graphicFrame>
        <p:nvGraphicFramePr>
          <p:cNvPr id="6" name="Content Placeholder 5">
            <a:extLst>
              <a:ext uri="{FF2B5EF4-FFF2-40B4-BE49-F238E27FC236}">
                <a16:creationId xmlns:a16="http://schemas.microsoft.com/office/drawing/2014/main" id="{2BDDCF1E-F6CB-D645-ACE4-74C8AE0A87C8}"/>
              </a:ext>
            </a:extLst>
          </p:cNvPr>
          <p:cNvGraphicFramePr>
            <a:graphicFrameLocks noGrp="1"/>
          </p:cNvGraphicFramePr>
          <p:nvPr>
            <p:ph sz="quarter" idx="15"/>
          </p:nvPr>
        </p:nvGraphicFramePr>
        <p:xfrm>
          <a:off x="467544" y="1260690"/>
          <a:ext cx="8280920" cy="4476561"/>
        </p:xfrm>
        <a:graphic>
          <a:graphicData uri="http://schemas.openxmlformats.org/drawingml/2006/table">
            <a:tbl>
              <a:tblPr>
                <a:tableStyleId>{5C22544A-7EE6-4342-B048-85BDC9FD1C3A}</a:tableStyleId>
              </a:tblPr>
              <a:tblGrid>
                <a:gridCol w="1118238">
                  <a:extLst>
                    <a:ext uri="{9D8B030D-6E8A-4147-A177-3AD203B41FA5}">
                      <a16:colId xmlns:a16="http://schemas.microsoft.com/office/drawing/2014/main" val="2577089385"/>
                    </a:ext>
                  </a:extLst>
                </a:gridCol>
                <a:gridCol w="7162682">
                  <a:extLst>
                    <a:ext uri="{9D8B030D-6E8A-4147-A177-3AD203B41FA5}">
                      <a16:colId xmlns:a16="http://schemas.microsoft.com/office/drawing/2014/main" val="501474187"/>
                    </a:ext>
                  </a:extLst>
                </a:gridCol>
              </a:tblGrid>
              <a:tr h="4476561">
                <a:tc>
                  <a:txBody>
                    <a:bodyPr/>
                    <a:lstStyle/>
                    <a:p>
                      <a:r>
                        <a:rPr lang="en-GB" sz="1200" dirty="0">
                          <a:effectLst/>
                        </a:rPr>
                        <a:t>16</a:t>
                      </a: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en-GB" sz="1600" u="sng" dirty="0">
                          <a:effectLst/>
                          <a:hlinkClick r:id="rId2"/>
                        </a:rPr>
                        <a:t>BTS/SIGN guideline 8.1</a:t>
                      </a:r>
                      <a:r>
                        <a:rPr lang="en-GB" sz="1600" dirty="0">
                          <a:effectLst/>
                        </a:rPr>
                        <a:t>: </a:t>
                      </a:r>
                      <a:r>
                        <a:rPr lang="en-GB" sz="1600" dirty="0">
                          <a:solidFill>
                            <a:srgbClr val="FF0000"/>
                          </a:solidFill>
                          <a:effectLst/>
                        </a:rPr>
                        <a:t>Whenever inhalers are prescribed patients should have received training in the use of the device and have demonstrated </a:t>
                      </a:r>
                      <a:r>
                        <a:rPr lang="en-GB" sz="1600" u="sng" dirty="0">
                          <a:solidFill>
                            <a:srgbClr val="FF0000"/>
                          </a:solidFill>
                          <a:effectLst/>
                          <a:hlinkClick r:id="rId3">
                            <a:extLst>
                              <a:ext uri="{A12FA001-AC4F-418D-AE19-62706E023703}">
                                <ahyp:hlinkClr xmlns:ahyp="http://schemas.microsoft.com/office/drawing/2018/hyperlinkcolor" val="tx"/>
                              </a:ext>
                            </a:extLst>
                          </a:hlinkClick>
                        </a:rPr>
                        <a:t>satisfactory technique</a:t>
                      </a:r>
                      <a:r>
                        <a:rPr lang="en-GB" sz="1600" dirty="0">
                          <a:solidFill>
                            <a:srgbClr val="FF0000"/>
                          </a:solidFill>
                          <a:effectLst/>
                        </a:rPr>
                        <a:t>. </a:t>
                      </a:r>
                      <a:r>
                        <a:rPr lang="en-GB" sz="1600" dirty="0">
                          <a:effectLst/>
                        </a:rPr>
                        <a:t>They should be provided with a video link to an appropriate demonstration of their device </a:t>
                      </a:r>
                      <a:r>
                        <a:rPr lang="en-GB" sz="1600" dirty="0" err="1">
                          <a:effectLst/>
                        </a:rPr>
                        <a:t>eg</a:t>
                      </a:r>
                      <a:r>
                        <a:rPr lang="en-GB" sz="1600" dirty="0">
                          <a:effectLst/>
                        </a:rPr>
                        <a:t> </a:t>
                      </a:r>
                      <a:r>
                        <a:rPr lang="en-GB" sz="1600" u="sng" dirty="0">
                          <a:effectLst/>
                          <a:hlinkClick r:id="rId4"/>
                        </a:rPr>
                        <a:t>RightBreathe</a:t>
                      </a:r>
                      <a:r>
                        <a:rPr lang="en-GB" sz="1600" dirty="0">
                          <a:effectLst/>
                        </a:rPr>
                        <a:t>, </a:t>
                      </a:r>
                      <a:r>
                        <a:rPr lang="en-GB" sz="1600" u="sng" dirty="0">
                          <a:effectLst/>
                          <a:hlinkClick r:id="rId5"/>
                        </a:rPr>
                        <a:t>Asthma UK</a:t>
                      </a:r>
                      <a:r>
                        <a:rPr lang="en-GB" sz="1600" dirty="0">
                          <a:effectLst/>
                        </a:rPr>
                        <a:t>.</a:t>
                      </a:r>
                    </a:p>
                    <a:p>
                      <a:r>
                        <a:rPr lang="en-GB" sz="1600" dirty="0">
                          <a:effectLst/>
                        </a:rPr>
                        <a:t> </a:t>
                      </a:r>
                    </a:p>
                    <a:p>
                      <a:r>
                        <a:rPr lang="en-GB" sz="1600" dirty="0">
                          <a:effectLst/>
                        </a:rPr>
                        <a:t>Children and young people should be given specific training and assessment in inhaler technique before starting any new inhaler treatment and this should be age appropriate. Children should be taught to use a </a:t>
                      </a:r>
                      <a:r>
                        <a:rPr lang="en-GB" sz="1600" dirty="0" err="1">
                          <a:effectLst/>
                        </a:rPr>
                        <a:t>pMDI</a:t>
                      </a:r>
                      <a:r>
                        <a:rPr lang="en-GB" sz="1600" dirty="0">
                          <a:effectLst/>
                        </a:rPr>
                        <a:t> and spacer as the first line treatment. They should not be prescribed a </a:t>
                      </a:r>
                      <a:r>
                        <a:rPr lang="en-GB" sz="1600" dirty="0" err="1">
                          <a:effectLst/>
                        </a:rPr>
                        <a:t>pMDI</a:t>
                      </a:r>
                      <a:r>
                        <a:rPr lang="en-GB" sz="1600" dirty="0">
                          <a:effectLst/>
                        </a:rPr>
                        <a:t> without a spacer.</a:t>
                      </a:r>
                    </a:p>
                    <a:p>
                      <a:r>
                        <a:rPr lang="en-GB" sz="1600" dirty="0">
                          <a:effectLst/>
                        </a:rPr>
                        <a:t> </a:t>
                      </a:r>
                    </a:p>
                    <a:p>
                      <a:r>
                        <a:rPr lang="en-GB" sz="1600" dirty="0">
                          <a:solidFill>
                            <a:srgbClr val="FF0000"/>
                          </a:solidFill>
                          <a:effectLst/>
                        </a:rPr>
                        <a:t>If a change of device is necessary, a pharmacist or other professional with appropriate training should advise patients on its use.</a:t>
                      </a:r>
                    </a:p>
                    <a:p>
                      <a:r>
                        <a:rPr lang="en-GB" sz="1600" dirty="0">
                          <a:solidFill>
                            <a:srgbClr val="FF0000"/>
                          </a:solidFill>
                          <a:effectLst/>
                        </a:rPr>
                        <a:t> </a:t>
                      </a:r>
                    </a:p>
                    <a:p>
                      <a:r>
                        <a:rPr lang="en-GB" sz="1600" dirty="0">
                          <a:effectLst/>
                        </a:rPr>
                        <a:t>As soon as a child is able to use a spacer with a mouthpiece, they should do so. Masks are not appropriate for children over 5 years unless there is a disability.  Repeat in prescribing section</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87519869"/>
                  </a:ext>
                </a:extLst>
              </a:tr>
            </a:tbl>
          </a:graphicData>
        </a:graphic>
      </p:graphicFrame>
    </p:spTree>
    <p:extLst>
      <p:ext uri="{BB962C8B-B14F-4D97-AF65-F5344CB8AC3E}">
        <p14:creationId xmlns:p14="http://schemas.microsoft.com/office/powerpoint/2010/main" val="2304055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69DE4-6416-214C-8F40-D9AE3BACF332}"/>
              </a:ext>
            </a:extLst>
          </p:cNvPr>
          <p:cNvSpPr>
            <a:spLocks noGrp="1"/>
          </p:cNvSpPr>
          <p:nvPr>
            <p:ph type="title"/>
          </p:nvPr>
        </p:nvSpPr>
        <p:spPr/>
        <p:txBody>
          <a:bodyPr/>
          <a:lstStyle/>
          <a:p>
            <a:r>
              <a:rPr lang="en-GB" b="1"/>
              <a:t>C.  DIAGNOSIS AND CHRONIC CARE</a:t>
            </a:r>
            <a:r>
              <a:rPr lang="en-GB"/>
              <a:t> </a:t>
            </a:r>
            <a:endParaRPr lang="en-US"/>
          </a:p>
        </p:txBody>
      </p:sp>
      <p:sp>
        <p:nvSpPr>
          <p:cNvPr id="4" name="Slide Number Placeholder 3">
            <a:extLst>
              <a:ext uri="{FF2B5EF4-FFF2-40B4-BE49-F238E27FC236}">
                <a16:creationId xmlns:a16="http://schemas.microsoft.com/office/drawing/2014/main" id="{A4958DB0-83FA-7948-881F-E5FE26C7D909}"/>
              </a:ext>
            </a:extLst>
          </p:cNvPr>
          <p:cNvSpPr>
            <a:spLocks noGrp="1"/>
          </p:cNvSpPr>
          <p:nvPr>
            <p:ph type="sldNum" sz="quarter" idx="14"/>
          </p:nvPr>
        </p:nvSpPr>
        <p:spPr/>
        <p:txBody>
          <a:bodyPr/>
          <a:lstStyle/>
          <a:p>
            <a:fld id="{8FC524A1-7B6A-464D-B8BC-8FE2E057339E}" type="slidenum">
              <a:rPr lang="en-GB" smtClean="0"/>
              <a:pPr/>
              <a:t>18</a:t>
            </a:fld>
            <a:endParaRPr lang="en-GB"/>
          </a:p>
        </p:txBody>
      </p:sp>
      <p:graphicFrame>
        <p:nvGraphicFramePr>
          <p:cNvPr id="5" name="Content Placeholder 4">
            <a:extLst>
              <a:ext uri="{FF2B5EF4-FFF2-40B4-BE49-F238E27FC236}">
                <a16:creationId xmlns:a16="http://schemas.microsoft.com/office/drawing/2014/main" id="{B2E841AB-32AF-AD4F-914B-636EB961EF81}"/>
              </a:ext>
            </a:extLst>
          </p:cNvPr>
          <p:cNvGraphicFramePr>
            <a:graphicFrameLocks noGrp="1"/>
          </p:cNvGraphicFramePr>
          <p:nvPr>
            <p:ph sz="quarter" idx="15"/>
          </p:nvPr>
        </p:nvGraphicFramePr>
        <p:xfrm>
          <a:off x="250826" y="1052736"/>
          <a:ext cx="8497638" cy="4392488"/>
        </p:xfrm>
        <a:graphic>
          <a:graphicData uri="http://schemas.openxmlformats.org/drawingml/2006/table">
            <a:tbl>
              <a:tblPr>
                <a:tableStyleId>{5C22544A-7EE6-4342-B048-85BDC9FD1C3A}</a:tableStyleId>
              </a:tblPr>
              <a:tblGrid>
                <a:gridCol w="1147503">
                  <a:extLst>
                    <a:ext uri="{9D8B030D-6E8A-4147-A177-3AD203B41FA5}">
                      <a16:colId xmlns:a16="http://schemas.microsoft.com/office/drawing/2014/main" val="1355978517"/>
                    </a:ext>
                  </a:extLst>
                </a:gridCol>
                <a:gridCol w="7350135">
                  <a:extLst>
                    <a:ext uri="{9D8B030D-6E8A-4147-A177-3AD203B41FA5}">
                      <a16:colId xmlns:a16="http://schemas.microsoft.com/office/drawing/2014/main" val="1466046339"/>
                    </a:ext>
                  </a:extLst>
                </a:gridCol>
              </a:tblGrid>
              <a:tr h="4392488">
                <a:tc>
                  <a:txBody>
                    <a:bodyPr/>
                    <a:lstStyle/>
                    <a:p>
                      <a:r>
                        <a:rPr lang="en-GB" sz="1600">
                          <a:effectLst/>
                        </a:rPr>
                        <a:t>17</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en-GB" sz="1600" dirty="0">
                          <a:effectLst/>
                        </a:rPr>
                        <a:t>Diagnosis can be difficult in CYP. </a:t>
                      </a:r>
                    </a:p>
                    <a:p>
                      <a:endParaRPr lang="en-GB" sz="1600" dirty="0">
                        <a:effectLst/>
                      </a:endParaRPr>
                    </a:p>
                    <a:p>
                      <a:r>
                        <a:rPr lang="en-GB" sz="1600" dirty="0">
                          <a:effectLst/>
                        </a:rPr>
                        <a:t>CYP with suspected asthma should be diagnosed on the basis of </a:t>
                      </a:r>
                      <a:r>
                        <a:rPr lang="en-GB" sz="1600" dirty="0">
                          <a:solidFill>
                            <a:srgbClr val="FF0000"/>
                          </a:solidFill>
                          <a:effectLst/>
                        </a:rPr>
                        <a:t>personal and family history</a:t>
                      </a:r>
                      <a:r>
                        <a:rPr lang="en-GB" sz="1600" dirty="0">
                          <a:effectLst/>
                        </a:rPr>
                        <a:t> (such as atopy, eczema and allergy), </a:t>
                      </a:r>
                    </a:p>
                    <a:p>
                      <a:endParaRPr lang="en-GB" sz="1600" dirty="0">
                        <a:effectLst/>
                      </a:endParaRPr>
                    </a:p>
                    <a:p>
                      <a:r>
                        <a:rPr lang="en-GB" sz="1600" dirty="0">
                          <a:solidFill>
                            <a:srgbClr val="FF0000"/>
                          </a:solidFill>
                          <a:effectLst/>
                        </a:rPr>
                        <a:t>Objective measurements </a:t>
                      </a:r>
                      <a:r>
                        <a:rPr lang="en-GB" sz="1600" dirty="0">
                          <a:effectLst/>
                        </a:rPr>
                        <a:t>- reversible airflow obstruction (spirometry and peak flow diaries) </a:t>
                      </a:r>
                      <a:r>
                        <a:rPr lang="en-GB" sz="1600" dirty="0" err="1">
                          <a:effectLst/>
                        </a:rPr>
                        <a:t>FeNO</a:t>
                      </a:r>
                      <a:r>
                        <a:rPr lang="en-GB" sz="1600" dirty="0">
                          <a:effectLst/>
                        </a:rPr>
                        <a:t> (</a:t>
                      </a:r>
                      <a:r>
                        <a:rPr lang="en-GB" sz="1600" spc="55" dirty="0">
                          <a:effectLst/>
                        </a:rPr>
                        <a:t>fractional concentration of exhaled nitric oxide)</a:t>
                      </a:r>
                      <a:r>
                        <a:rPr lang="en-GB" sz="1600" dirty="0">
                          <a:effectLst/>
                        </a:rPr>
                        <a:t> -  and response to treatment. </a:t>
                      </a:r>
                    </a:p>
                    <a:p>
                      <a:endParaRPr lang="en-GB" sz="1600" dirty="0">
                        <a:effectLst/>
                      </a:endParaRPr>
                    </a:p>
                    <a:p>
                      <a:r>
                        <a:rPr lang="en-GB" sz="1600" dirty="0">
                          <a:effectLst/>
                        </a:rPr>
                        <a:t>In younger children where objective measurements are not possible, response to initiation and stopping treatment should be used as a basis for diagnosis.</a:t>
                      </a:r>
                    </a:p>
                    <a:p>
                      <a:r>
                        <a:rPr lang="en-GB" sz="1600" dirty="0">
                          <a:effectLst/>
                        </a:rPr>
                        <a:t> </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129659131"/>
                  </a:ext>
                </a:extLst>
              </a:tr>
            </a:tbl>
          </a:graphicData>
        </a:graphic>
      </p:graphicFrame>
    </p:spTree>
    <p:extLst>
      <p:ext uri="{BB962C8B-B14F-4D97-AF65-F5344CB8AC3E}">
        <p14:creationId xmlns:p14="http://schemas.microsoft.com/office/powerpoint/2010/main" val="4216450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CE3AB-84B7-AF4C-929B-3F004FD7F03D}"/>
              </a:ext>
            </a:extLst>
          </p:cNvPr>
          <p:cNvSpPr>
            <a:spLocks noGrp="1"/>
          </p:cNvSpPr>
          <p:nvPr>
            <p:ph type="title"/>
          </p:nvPr>
        </p:nvSpPr>
        <p:spPr/>
        <p:txBody>
          <a:bodyPr/>
          <a:lstStyle/>
          <a:p>
            <a:r>
              <a:rPr lang="en-GB" b="1"/>
              <a:t>C.  DIAGNOSIS AND CHRONIC CARE</a:t>
            </a:r>
            <a:r>
              <a:rPr lang="en-GB"/>
              <a:t> </a:t>
            </a:r>
            <a:endParaRPr lang="en-US"/>
          </a:p>
        </p:txBody>
      </p:sp>
      <p:sp>
        <p:nvSpPr>
          <p:cNvPr id="4" name="Slide Number Placeholder 3">
            <a:extLst>
              <a:ext uri="{FF2B5EF4-FFF2-40B4-BE49-F238E27FC236}">
                <a16:creationId xmlns:a16="http://schemas.microsoft.com/office/drawing/2014/main" id="{76A73699-D2ED-BB47-8DA5-B336B4FD87F0}"/>
              </a:ext>
            </a:extLst>
          </p:cNvPr>
          <p:cNvSpPr>
            <a:spLocks noGrp="1"/>
          </p:cNvSpPr>
          <p:nvPr>
            <p:ph type="sldNum" sz="quarter" idx="14"/>
          </p:nvPr>
        </p:nvSpPr>
        <p:spPr/>
        <p:txBody>
          <a:bodyPr/>
          <a:lstStyle/>
          <a:p>
            <a:fld id="{8FC524A1-7B6A-464D-B8BC-8FE2E057339E}" type="slidenum">
              <a:rPr lang="en-GB" smtClean="0"/>
              <a:pPr/>
              <a:t>19</a:t>
            </a:fld>
            <a:endParaRPr lang="en-GB"/>
          </a:p>
        </p:txBody>
      </p:sp>
      <p:graphicFrame>
        <p:nvGraphicFramePr>
          <p:cNvPr id="6" name="Content Placeholder 5">
            <a:extLst>
              <a:ext uri="{FF2B5EF4-FFF2-40B4-BE49-F238E27FC236}">
                <a16:creationId xmlns:a16="http://schemas.microsoft.com/office/drawing/2014/main" id="{D4B60DE6-4F17-8A47-9182-5DA05A3EF8D8}"/>
              </a:ext>
            </a:extLst>
          </p:cNvPr>
          <p:cNvGraphicFramePr>
            <a:graphicFrameLocks noGrp="1"/>
          </p:cNvGraphicFramePr>
          <p:nvPr>
            <p:ph sz="quarter" idx="15"/>
            <p:extLst>
              <p:ext uri="{D42A27DB-BD31-4B8C-83A1-F6EECF244321}">
                <p14:modId xmlns:p14="http://schemas.microsoft.com/office/powerpoint/2010/main" val="2830492302"/>
              </p:ext>
            </p:extLst>
          </p:nvPr>
        </p:nvGraphicFramePr>
        <p:xfrm>
          <a:off x="594804" y="764704"/>
          <a:ext cx="7433580" cy="6093296"/>
        </p:xfrm>
        <a:graphic>
          <a:graphicData uri="http://schemas.openxmlformats.org/drawingml/2006/table">
            <a:tbl>
              <a:tblPr>
                <a:tableStyleId>{5C22544A-7EE6-4342-B048-85BDC9FD1C3A}</a:tableStyleId>
              </a:tblPr>
              <a:tblGrid>
                <a:gridCol w="1003815">
                  <a:extLst>
                    <a:ext uri="{9D8B030D-6E8A-4147-A177-3AD203B41FA5}">
                      <a16:colId xmlns:a16="http://schemas.microsoft.com/office/drawing/2014/main" val="319556656"/>
                    </a:ext>
                  </a:extLst>
                </a:gridCol>
                <a:gridCol w="6429765">
                  <a:extLst>
                    <a:ext uri="{9D8B030D-6E8A-4147-A177-3AD203B41FA5}">
                      <a16:colId xmlns:a16="http://schemas.microsoft.com/office/drawing/2014/main" val="848915151"/>
                    </a:ext>
                  </a:extLst>
                </a:gridCol>
              </a:tblGrid>
              <a:tr h="6093296">
                <a:tc>
                  <a:txBody>
                    <a:bodyPr/>
                    <a:lstStyle/>
                    <a:p>
                      <a:r>
                        <a:rPr lang="en-GB" sz="1100" dirty="0">
                          <a:effectLst/>
                        </a:rPr>
                        <a:t>18</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35257" marR="35257" marT="0" marB="0"/>
                </a:tc>
                <a:tc>
                  <a:txBody>
                    <a:bodyPr/>
                    <a:lstStyle/>
                    <a:p>
                      <a:r>
                        <a:rPr lang="en-GB" sz="1400" dirty="0">
                          <a:effectLst/>
                        </a:rPr>
                        <a:t>Each secondary care facility should have an appropriately trained asthma lead and dedicated time to be integrated into the STP paediatric asthma network. </a:t>
                      </a:r>
                    </a:p>
                    <a:p>
                      <a:r>
                        <a:rPr lang="en-GB" sz="1400" dirty="0">
                          <a:effectLst/>
                        </a:rPr>
                        <a:t>The asthma service should be led by a consultant with an interest in asthma along with an asthma specialist nurse who are responsible for ensuring adherence to standards of care across the hospital. </a:t>
                      </a:r>
                    </a:p>
                    <a:p>
                      <a:r>
                        <a:rPr lang="en-GB" sz="1400" dirty="0">
                          <a:effectLst/>
                        </a:rPr>
                        <a:t>The clinic should:</a:t>
                      </a:r>
                    </a:p>
                    <a:p>
                      <a:pPr marL="342900" lvl="0" indent="-342900">
                        <a:buFont typeface="+mj-lt"/>
                        <a:buAutoNum type="arabicPeriod"/>
                      </a:pPr>
                      <a:r>
                        <a:rPr lang="en-GB" sz="1400" u="none" dirty="0">
                          <a:effectLst/>
                        </a:rPr>
                        <a:t>Have capacity to see the number of children utilising the service with appropriate appointment times / lengths </a:t>
                      </a:r>
                    </a:p>
                    <a:p>
                      <a:pPr marL="342900" lvl="0" indent="-342900">
                        <a:buFont typeface="+mj-lt"/>
                        <a:buAutoNum type="arabicPeriod"/>
                      </a:pPr>
                      <a:r>
                        <a:rPr lang="en-GB" sz="1400" u="none" dirty="0">
                          <a:effectLst/>
                        </a:rPr>
                        <a:t>Should see referrals from GPs within 4-8 weeks</a:t>
                      </a:r>
                    </a:p>
                    <a:p>
                      <a:pPr marL="342900" lvl="0" indent="-342900">
                        <a:buFont typeface="+mj-lt"/>
                        <a:buAutoNum type="arabicPeriod"/>
                      </a:pPr>
                      <a:r>
                        <a:rPr lang="en-GB" sz="1400" u="none" dirty="0">
                          <a:effectLst/>
                        </a:rPr>
                        <a:t>Should see children after discharge from the ward within 4-6 weeks</a:t>
                      </a:r>
                    </a:p>
                    <a:p>
                      <a:pPr marL="342900" lvl="0" indent="-342900">
                        <a:buFont typeface="+mj-lt"/>
                        <a:buAutoNum type="arabicPeriod"/>
                      </a:pPr>
                      <a:r>
                        <a:rPr lang="en-GB" sz="1400" u="none" dirty="0">
                          <a:effectLst/>
                        </a:rPr>
                        <a:t>Identify children attending the ED with acute asthma / wheeze. Identify recurrent attenders of children at risk. Review in clinic rather than wait for crisis.</a:t>
                      </a:r>
                    </a:p>
                    <a:p>
                      <a:pPr marL="342900" lvl="0" indent="-342900">
                        <a:buFont typeface="+mj-lt"/>
                        <a:buAutoNum type="arabicPeriod"/>
                      </a:pPr>
                      <a:r>
                        <a:rPr lang="en-GB" sz="1400" u="none" dirty="0">
                          <a:effectLst/>
                        </a:rPr>
                        <a:t>Should perform spirometry / BDR / </a:t>
                      </a:r>
                      <a:r>
                        <a:rPr lang="en-GB" sz="1400" u="none" dirty="0" err="1">
                          <a:effectLst/>
                        </a:rPr>
                        <a:t>FeNO</a:t>
                      </a:r>
                      <a:endParaRPr lang="en-GB" sz="1400" u="none" dirty="0">
                        <a:effectLst/>
                      </a:endParaRPr>
                    </a:p>
                    <a:p>
                      <a:pPr marL="342900" lvl="0" indent="-342900">
                        <a:buFont typeface="+mj-lt"/>
                        <a:buAutoNum type="arabicPeriod"/>
                      </a:pPr>
                      <a:r>
                        <a:rPr lang="en-GB" sz="1400" u="none" dirty="0">
                          <a:effectLst/>
                        </a:rPr>
                        <a:t>Should perform consistent inhaler training / asthma education – standardised within network</a:t>
                      </a:r>
                    </a:p>
                    <a:p>
                      <a:pPr marL="342900" lvl="0" indent="-342900">
                        <a:buFont typeface="+mj-lt"/>
                        <a:buAutoNum type="arabicPeriod"/>
                      </a:pPr>
                      <a:r>
                        <a:rPr lang="en-GB" sz="1400" u="none" dirty="0">
                          <a:effectLst/>
                        </a:rPr>
                        <a:t>Should issue asthma action plans for home and school (consistent within network</a:t>
                      </a:r>
                    </a:p>
                    <a:p>
                      <a:pPr marL="342900" lvl="0" indent="-342900">
                        <a:buFont typeface="+mj-lt"/>
                        <a:buAutoNum type="arabicPeriod"/>
                      </a:pPr>
                      <a:endParaRPr lang="en-GB" sz="1400" u="none" dirty="0">
                        <a:effectLst/>
                      </a:endParaRPr>
                    </a:p>
                    <a:p>
                      <a:pPr marL="342900" lvl="0" indent="-342900">
                        <a:buFont typeface="+mj-lt"/>
                        <a:buAutoNum type="arabicPeriod"/>
                      </a:pPr>
                      <a:r>
                        <a:rPr lang="en-GB" sz="1400" i="1" dirty="0">
                          <a:effectLst/>
                        </a:rPr>
                        <a:t>Have a referral path for allergy, psychology and physiotherapy</a:t>
                      </a:r>
                    </a:p>
                    <a:p>
                      <a:pPr marL="742950" lvl="1" indent="-285750">
                        <a:buFont typeface="+mj-lt"/>
                        <a:buAutoNum type="alphaLcPeriod"/>
                      </a:pPr>
                      <a:r>
                        <a:rPr lang="en-GB" sz="1400" i="1" dirty="0">
                          <a:effectLst/>
                        </a:rPr>
                        <a:t>SPT / RAST in house (aeroallergens) – referral to allergy clinic</a:t>
                      </a:r>
                    </a:p>
                    <a:p>
                      <a:pPr marL="742950" lvl="1" indent="-285750">
                        <a:buFont typeface="+mj-lt"/>
                        <a:buAutoNum type="alphaLcPeriod"/>
                      </a:pPr>
                      <a:r>
                        <a:rPr lang="en-GB" sz="1400" i="1" dirty="0">
                          <a:effectLst/>
                        </a:rPr>
                        <a:t>Referral to psychology – local or CAMHS</a:t>
                      </a:r>
                    </a:p>
                    <a:p>
                      <a:pPr marL="742950" lvl="1" indent="-285750">
                        <a:buFont typeface="+mj-lt"/>
                        <a:buAutoNum type="alphaLcPeriod"/>
                      </a:pPr>
                      <a:r>
                        <a:rPr lang="en-GB" sz="1400" i="1" dirty="0">
                          <a:effectLst/>
                        </a:rPr>
                        <a:t>Referral to respiratory physiotherapy may be in house or require specialist referral.</a:t>
                      </a:r>
                    </a:p>
                    <a:p>
                      <a:pPr marL="342900" lvl="0" indent="-342900">
                        <a:buFont typeface="+mj-lt"/>
                        <a:buAutoNum type="arabicPeriod"/>
                      </a:pPr>
                      <a:r>
                        <a:rPr lang="en-GB" sz="1400" i="1" dirty="0">
                          <a:effectLst/>
                        </a:rPr>
                        <a:t>Have a referral path for smoking cessation. Should be in house tied into CCG services. </a:t>
                      </a:r>
                    </a:p>
                    <a:p>
                      <a:pPr marL="342900" lvl="0" indent="-342900">
                        <a:buFont typeface="+mj-lt"/>
                        <a:buAutoNum type="arabicPeriod"/>
                      </a:pPr>
                      <a:r>
                        <a:rPr lang="en-GB" sz="1400" i="1" dirty="0">
                          <a:effectLst/>
                        </a:rPr>
                        <a:t>Have a referral pathway for safeguarding. </a:t>
                      </a:r>
                    </a:p>
                    <a:p>
                      <a:pPr marL="342900" lvl="0" indent="-342900">
                        <a:buFont typeface="+mj-lt"/>
                        <a:buAutoNum type="arabicPeriod"/>
                      </a:pPr>
                      <a:r>
                        <a:rPr lang="en-GB" sz="1400" i="1" dirty="0">
                          <a:effectLst/>
                        </a:rPr>
                        <a:t>Have criteria for referral to tertiary care</a:t>
                      </a:r>
                    </a:p>
                  </a:txBody>
                  <a:tcPr marL="35257" marR="35257" marT="0" marB="0"/>
                </a:tc>
                <a:extLst>
                  <a:ext uri="{0D108BD9-81ED-4DB2-BD59-A6C34878D82A}">
                    <a16:rowId xmlns:a16="http://schemas.microsoft.com/office/drawing/2014/main" val="1844295187"/>
                  </a:ext>
                </a:extLst>
              </a:tr>
            </a:tbl>
          </a:graphicData>
        </a:graphic>
      </p:graphicFrame>
    </p:spTree>
    <p:extLst>
      <p:ext uri="{BB962C8B-B14F-4D97-AF65-F5344CB8AC3E}">
        <p14:creationId xmlns:p14="http://schemas.microsoft.com/office/powerpoint/2010/main" val="815755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2800" dirty="0"/>
              <a:t>Joining instructions/Teams etiquette</a:t>
            </a:r>
          </a:p>
        </p:txBody>
      </p:sp>
      <p:sp>
        <p:nvSpPr>
          <p:cNvPr id="13" name="Content Placeholder 2">
            <a:extLst>
              <a:ext uri="{FF2B5EF4-FFF2-40B4-BE49-F238E27FC236}">
                <a16:creationId xmlns:a16="http://schemas.microsoft.com/office/drawing/2014/main" id="{56FA5F4F-2E4B-432B-A998-2E1176A02A26}"/>
              </a:ext>
            </a:extLst>
          </p:cNvPr>
          <p:cNvSpPr txBox="1">
            <a:spLocks/>
          </p:cNvSpPr>
          <p:nvPr/>
        </p:nvSpPr>
        <p:spPr>
          <a:xfrm>
            <a:off x="3010091" y="1330821"/>
            <a:ext cx="5505259" cy="513087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Clr>
                <a:srgbClr val="0071BC"/>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71BC"/>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71BC"/>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71BC"/>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71BC"/>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ts val="0"/>
              </a:spcAft>
              <a:buClr>
                <a:srgbClr val="0071BC"/>
              </a:buClr>
              <a:buSzTx/>
              <a:buFont typeface="Arial" panose="020B0604020202020204" pitchFamily="34" charset="0"/>
              <a:buNone/>
              <a:tabLst/>
              <a:defRPr/>
            </a:pPr>
            <a:r>
              <a:rPr kumimoji="0" lang="en-GB"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Use the mute button and camera off when you join the call or when others are talking </a:t>
            </a:r>
          </a:p>
          <a:p>
            <a:pPr marL="0" marR="0" lvl="0" indent="0" algn="l" defTabSz="914400" rtl="0" eaLnBrk="1" fontAlgn="base" latinLnBrk="0" hangingPunct="1">
              <a:lnSpc>
                <a:spcPct val="90000"/>
              </a:lnSpc>
              <a:spcBef>
                <a:spcPts val="1000"/>
              </a:spcBef>
              <a:spcAft>
                <a:spcPts val="0"/>
              </a:spcAft>
              <a:buClr>
                <a:srgbClr val="0071BC"/>
              </a:buClr>
              <a:buSzTx/>
              <a:buFont typeface="Arial" panose="020B0604020202020204" pitchFamily="34" charset="0"/>
              <a:buNone/>
              <a:tabLst/>
              <a:defRPr/>
            </a:pPr>
            <a:endParaRPr kumimoji="0" lang="en-GB"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l" defTabSz="914400" rtl="0" eaLnBrk="1" fontAlgn="base" latinLnBrk="0" hangingPunct="1">
              <a:lnSpc>
                <a:spcPct val="90000"/>
              </a:lnSpc>
              <a:spcBef>
                <a:spcPts val="1000"/>
              </a:spcBef>
              <a:spcAft>
                <a:spcPts val="0"/>
              </a:spcAft>
              <a:buClr>
                <a:srgbClr val="0071BC"/>
              </a:buClr>
              <a:buSzTx/>
              <a:buFont typeface="Arial" panose="020B0604020202020204" pitchFamily="34" charset="0"/>
              <a:buNone/>
              <a:tabLst/>
              <a:defRPr/>
            </a:pPr>
            <a:r>
              <a:rPr kumimoji="0" lang="en-GB"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Raise your hand up if you want to speak during the Q&amp;A session</a:t>
            </a:r>
          </a:p>
          <a:p>
            <a:pPr marL="0" marR="0" lvl="0" indent="0" algn="l" defTabSz="914400" rtl="0" eaLnBrk="1" fontAlgn="base" latinLnBrk="0" hangingPunct="1">
              <a:lnSpc>
                <a:spcPct val="90000"/>
              </a:lnSpc>
              <a:spcBef>
                <a:spcPts val="1000"/>
              </a:spcBef>
              <a:spcAft>
                <a:spcPts val="0"/>
              </a:spcAft>
              <a:buClr>
                <a:srgbClr val="0071BC"/>
              </a:buClr>
              <a:buSzTx/>
              <a:buFont typeface="Arial" panose="020B0604020202020204" pitchFamily="34" charset="0"/>
              <a:buNone/>
              <a:tabLst/>
              <a:defRPr/>
            </a:pPr>
            <a:endParaRPr kumimoji="0" lang="en-GB"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l" defTabSz="914400" rtl="0" eaLnBrk="1" fontAlgn="base" latinLnBrk="0" hangingPunct="1">
              <a:lnSpc>
                <a:spcPct val="90000"/>
              </a:lnSpc>
              <a:spcBef>
                <a:spcPts val="1000"/>
              </a:spcBef>
              <a:spcAft>
                <a:spcPts val="0"/>
              </a:spcAft>
              <a:buClr>
                <a:srgbClr val="0071BC"/>
              </a:buClr>
              <a:buSzTx/>
              <a:buFont typeface="Arial" panose="020B0604020202020204" pitchFamily="34" charset="0"/>
              <a:buNone/>
              <a:tabLst/>
              <a:defRPr/>
            </a:pPr>
            <a:r>
              <a:rPr kumimoji="0" lang="en-GB"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Use the group chat feature to ask questions</a:t>
            </a:r>
          </a:p>
          <a:p>
            <a:pPr marL="0" marR="0" lvl="0" indent="0" algn="l" defTabSz="914400" rtl="0" eaLnBrk="1" fontAlgn="base" latinLnBrk="0" hangingPunct="1">
              <a:lnSpc>
                <a:spcPct val="90000"/>
              </a:lnSpc>
              <a:spcBef>
                <a:spcPts val="1000"/>
              </a:spcBef>
              <a:spcAft>
                <a:spcPts val="0"/>
              </a:spcAft>
              <a:buClr>
                <a:srgbClr val="0071BC"/>
              </a:buClr>
              <a:buSzTx/>
              <a:buFont typeface="Arial" panose="020B0604020202020204" pitchFamily="34" charset="0"/>
              <a:buNone/>
              <a:tabLst/>
              <a:defRPr/>
            </a:pPr>
            <a:endParaRPr kumimoji="0" lang="en-GB"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l" defTabSz="914400" rtl="0" eaLnBrk="1" fontAlgn="base" latinLnBrk="0" hangingPunct="1">
              <a:lnSpc>
                <a:spcPct val="90000"/>
              </a:lnSpc>
              <a:spcBef>
                <a:spcPts val="1000"/>
              </a:spcBef>
              <a:spcAft>
                <a:spcPts val="0"/>
              </a:spcAft>
              <a:buClr>
                <a:srgbClr val="0071BC"/>
              </a:buClr>
              <a:buSzTx/>
              <a:buFont typeface="Arial" panose="020B0604020202020204" pitchFamily="34" charset="0"/>
              <a:buNone/>
              <a:tabLst/>
              <a:defRPr/>
            </a:pPr>
            <a:r>
              <a:rPr kumimoji="0" lang="en-GB"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This session is being recorded. A link will be available on the HLP website with any slides</a:t>
            </a:r>
          </a:p>
        </p:txBody>
      </p:sp>
      <p:sp>
        <p:nvSpPr>
          <p:cNvPr id="14" name="Slide Number Placeholder 3">
            <a:extLst>
              <a:ext uri="{FF2B5EF4-FFF2-40B4-BE49-F238E27FC236}">
                <a16:creationId xmlns:a16="http://schemas.microsoft.com/office/drawing/2014/main" id="{56920DAD-3493-4469-9B41-E32399CC9187}"/>
              </a:ext>
            </a:extLst>
          </p:cNvPr>
          <p:cNvSpPr txBox="1">
            <a:spLocks/>
          </p:cNvSpPr>
          <p:nvPr/>
        </p:nvSpPr>
        <p:spPr>
          <a:xfrm>
            <a:off x="6457950" y="5855659"/>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1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5E01E0D-5BAF-4EE7-B927-9F54345CA562}" type="slidenum">
              <a:rPr kumimoji="0" lang="en-GB" sz="11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A030879D-8D5C-440A-A429-FAD565C1FD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8477" y="5301208"/>
            <a:ext cx="1003747" cy="1057891"/>
          </a:xfrm>
          <a:prstGeom prst="rect">
            <a:avLst/>
          </a:prstGeom>
        </p:spPr>
      </p:pic>
      <p:pic>
        <p:nvPicPr>
          <p:cNvPr id="3" name="Picture 2">
            <a:extLst>
              <a:ext uri="{FF2B5EF4-FFF2-40B4-BE49-F238E27FC236}">
                <a16:creationId xmlns:a16="http://schemas.microsoft.com/office/drawing/2014/main" id="{85B810A0-EB1B-4AFB-AFEE-7AA81AA3DD3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8477" y="3933056"/>
            <a:ext cx="1057731" cy="1057731"/>
          </a:xfrm>
          <a:prstGeom prst="rect">
            <a:avLst/>
          </a:prstGeom>
        </p:spPr>
      </p:pic>
      <p:pic>
        <p:nvPicPr>
          <p:cNvPr id="4" name="Picture 4" descr="Raised hand emoji glyph icon | Pre-Designed Photoshop Graphics ...">
            <a:extLst>
              <a:ext uri="{FF2B5EF4-FFF2-40B4-BE49-F238E27FC236}">
                <a16:creationId xmlns:a16="http://schemas.microsoft.com/office/drawing/2014/main" id="{6C8B0E05-CC3C-491E-9D0C-81283BDDC20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14562" y="2615017"/>
            <a:ext cx="1652114" cy="110201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See the source image">
            <a:extLst>
              <a:ext uri="{FF2B5EF4-FFF2-40B4-BE49-F238E27FC236}">
                <a16:creationId xmlns:a16="http://schemas.microsoft.com/office/drawing/2014/main" id="{BA44B124-6CEB-455E-BF6C-5C8CA0695E85}"/>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28477" y="1412776"/>
            <a:ext cx="824284" cy="992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2421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42CBC-B804-0843-ABDC-E15378F66223}"/>
              </a:ext>
            </a:extLst>
          </p:cNvPr>
          <p:cNvSpPr>
            <a:spLocks noGrp="1"/>
          </p:cNvSpPr>
          <p:nvPr>
            <p:ph type="title"/>
          </p:nvPr>
        </p:nvSpPr>
        <p:spPr/>
        <p:txBody>
          <a:bodyPr/>
          <a:lstStyle/>
          <a:p>
            <a:r>
              <a:rPr lang="en-GB" b="1"/>
              <a:t>D. SCHOOLS</a:t>
            </a:r>
            <a:r>
              <a:rPr lang="en-GB"/>
              <a:t> </a:t>
            </a:r>
            <a:endParaRPr lang="en-US"/>
          </a:p>
        </p:txBody>
      </p:sp>
      <p:sp>
        <p:nvSpPr>
          <p:cNvPr id="4" name="Slide Number Placeholder 3">
            <a:extLst>
              <a:ext uri="{FF2B5EF4-FFF2-40B4-BE49-F238E27FC236}">
                <a16:creationId xmlns:a16="http://schemas.microsoft.com/office/drawing/2014/main" id="{38672F2A-9790-9648-987D-AAF19B9C58BD}"/>
              </a:ext>
            </a:extLst>
          </p:cNvPr>
          <p:cNvSpPr>
            <a:spLocks noGrp="1"/>
          </p:cNvSpPr>
          <p:nvPr>
            <p:ph type="sldNum" sz="quarter" idx="14"/>
          </p:nvPr>
        </p:nvSpPr>
        <p:spPr/>
        <p:txBody>
          <a:bodyPr/>
          <a:lstStyle/>
          <a:p>
            <a:fld id="{8FC524A1-7B6A-464D-B8BC-8FE2E057339E}" type="slidenum">
              <a:rPr lang="en-GB" smtClean="0"/>
              <a:pPr/>
              <a:t>20</a:t>
            </a:fld>
            <a:endParaRPr lang="en-GB"/>
          </a:p>
        </p:txBody>
      </p:sp>
      <p:graphicFrame>
        <p:nvGraphicFramePr>
          <p:cNvPr id="6" name="Content Placeholder 5">
            <a:extLst>
              <a:ext uri="{FF2B5EF4-FFF2-40B4-BE49-F238E27FC236}">
                <a16:creationId xmlns:a16="http://schemas.microsoft.com/office/drawing/2014/main" id="{E96089EF-2AFF-8F4E-A61D-0A42CF2DD43F}"/>
              </a:ext>
            </a:extLst>
          </p:cNvPr>
          <p:cNvGraphicFramePr>
            <a:graphicFrameLocks noGrp="1"/>
          </p:cNvGraphicFramePr>
          <p:nvPr>
            <p:ph sz="quarter" idx="15"/>
          </p:nvPr>
        </p:nvGraphicFramePr>
        <p:xfrm>
          <a:off x="245796" y="991267"/>
          <a:ext cx="8641654" cy="4875465"/>
        </p:xfrm>
        <a:graphic>
          <a:graphicData uri="http://schemas.openxmlformats.org/drawingml/2006/table">
            <a:tbl>
              <a:tblPr>
                <a:tableStyleId>{5C22544A-7EE6-4342-B048-85BDC9FD1C3A}</a:tableStyleId>
              </a:tblPr>
              <a:tblGrid>
                <a:gridCol w="1166950">
                  <a:extLst>
                    <a:ext uri="{9D8B030D-6E8A-4147-A177-3AD203B41FA5}">
                      <a16:colId xmlns:a16="http://schemas.microsoft.com/office/drawing/2014/main" val="3459590067"/>
                    </a:ext>
                  </a:extLst>
                </a:gridCol>
                <a:gridCol w="7474704">
                  <a:extLst>
                    <a:ext uri="{9D8B030D-6E8A-4147-A177-3AD203B41FA5}">
                      <a16:colId xmlns:a16="http://schemas.microsoft.com/office/drawing/2014/main" val="2180067394"/>
                    </a:ext>
                  </a:extLst>
                </a:gridCol>
              </a:tblGrid>
              <a:tr h="4875465">
                <a:tc>
                  <a:txBody>
                    <a:bodyPr/>
                    <a:lstStyle/>
                    <a:p>
                      <a:r>
                        <a:rPr lang="en-GB" sz="1600">
                          <a:effectLst/>
                        </a:rPr>
                        <a:t>21</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en-GB" sz="1600" dirty="0">
                          <a:effectLst/>
                        </a:rPr>
                        <a:t>All schools should work towards achieving AFS status and have in place:</a:t>
                      </a:r>
                    </a:p>
                    <a:p>
                      <a:pPr marL="342900" lvl="0" indent="-342900">
                        <a:buFont typeface="Arial" panose="020B0604020202020204" pitchFamily="34" charset="0"/>
                        <a:buChar char="•"/>
                      </a:pPr>
                      <a:r>
                        <a:rPr lang="en-GB" sz="1600" dirty="0">
                          <a:solidFill>
                            <a:srgbClr val="FF0000"/>
                          </a:solidFill>
                          <a:effectLst/>
                        </a:rPr>
                        <a:t>A register of all CYP with asthma</a:t>
                      </a:r>
                      <a:r>
                        <a:rPr lang="en-GB" sz="1600" dirty="0">
                          <a:effectLst/>
                        </a:rPr>
                        <a:t>.</a:t>
                      </a:r>
                    </a:p>
                    <a:p>
                      <a:pPr marL="342900" lvl="0" indent="-342900">
                        <a:buFont typeface="Arial" panose="020B0604020202020204" pitchFamily="34" charset="0"/>
                        <a:buChar char="•"/>
                      </a:pPr>
                      <a:r>
                        <a:rPr lang="en-GB" sz="1600" dirty="0">
                          <a:effectLst/>
                        </a:rPr>
                        <a:t>A management plan for each child to include contact with GP/specialist caring for the child.</a:t>
                      </a:r>
                    </a:p>
                    <a:p>
                      <a:pPr marL="342900" lvl="0" indent="-342900">
                        <a:buFont typeface="Arial" panose="020B0604020202020204" pitchFamily="34" charset="0"/>
                        <a:buChar char="•"/>
                      </a:pPr>
                      <a:r>
                        <a:rPr lang="en-GB" sz="1600" dirty="0">
                          <a:solidFill>
                            <a:srgbClr val="FF0000"/>
                          </a:solidFill>
                          <a:effectLst/>
                        </a:rPr>
                        <a:t>A named individual responsible for asthma in school </a:t>
                      </a:r>
                      <a:r>
                        <a:rPr lang="en-GB" sz="1600" dirty="0">
                          <a:effectLst/>
                        </a:rPr>
                        <a:t>– the Asthma Champion.</a:t>
                      </a:r>
                    </a:p>
                    <a:p>
                      <a:pPr marL="342900" lvl="0" indent="-342900">
                        <a:buFont typeface="Arial" panose="020B0604020202020204" pitchFamily="34" charset="0"/>
                        <a:buChar char="•"/>
                      </a:pPr>
                      <a:r>
                        <a:rPr lang="en-GB" sz="1600" dirty="0">
                          <a:effectLst/>
                        </a:rPr>
                        <a:t>A policy for inhaler techniques and care of CYP with asthma.</a:t>
                      </a:r>
                    </a:p>
                    <a:p>
                      <a:pPr marL="342900" lvl="0" indent="-342900">
                        <a:buFont typeface="Arial" panose="020B0604020202020204" pitchFamily="34" charset="0"/>
                        <a:buChar char="•"/>
                      </a:pPr>
                      <a:r>
                        <a:rPr lang="en-GB" sz="1600" dirty="0">
                          <a:effectLst/>
                        </a:rPr>
                        <a:t>A policy regarding emergency treatment.</a:t>
                      </a:r>
                    </a:p>
                    <a:p>
                      <a:pPr marL="342900" lvl="0" indent="-342900">
                        <a:buFont typeface="Arial" panose="020B0604020202020204" pitchFamily="34" charset="0"/>
                        <a:buChar char="•"/>
                      </a:pPr>
                      <a:r>
                        <a:rPr lang="en-GB" sz="1600" dirty="0">
                          <a:effectLst/>
                        </a:rPr>
                        <a:t>If emergency treatment is provided in school, a parent should be notified and if the child does not improve an ambulance should be called. </a:t>
                      </a:r>
                    </a:p>
                    <a:p>
                      <a:pPr marL="342900" lvl="0" indent="-342900">
                        <a:buFont typeface="Arial" panose="020B0604020202020204" pitchFamily="34" charset="0"/>
                        <a:buChar char="•"/>
                      </a:pPr>
                      <a:r>
                        <a:rPr lang="en-GB" sz="1600" dirty="0">
                          <a:solidFill>
                            <a:srgbClr val="FF0000"/>
                          </a:solidFill>
                          <a:effectLst/>
                        </a:rPr>
                        <a:t>A system for identifying and taking appropriate action in the case of children who have poor control,</a:t>
                      </a:r>
                      <a:r>
                        <a:rPr lang="en-GB" sz="1600" dirty="0">
                          <a:effectLst/>
                        </a:rPr>
                        <a:t> as indicated by use of their blue inhaler or missing school or who are not partaking in sports / other activities. Action should include discussion with the parents, notification of the child’s GP via the school nurse and implementation of local policy to involve community asthma trained nurses. </a:t>
                      </a:r>
                    </a:p>
                    <a:p>
                      <a:pPr marL="228600"/>
                      <a:r>
                        <a:rPr lang="en-GB" sz="1600" dirty="0">
                          <a:effectLst/>
                        </a:rPr>
                        <a:t> </a:t>
                      </a:r>
                    </a:p>
                    <a:p>
                      <a:pPr marL="228600"/>
                      <a:r>
                        <a:rPr lang="en-GB" sz="1600" dirty="0">
                          <a:effectLst/>
                        </a:rPr>
                        <a:t>This should be communicated to after school care/clubs that take place on school sites.</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579825025"/>
                  </a:ext>
                </a:extLst>
              </a:tr>
            </a:tbl>
          </a:graphicData>
        </a:graphic>
      </p:graphicFrame>
    </p:spTree>
    <p:extLst>
      <p:ext uri="{BB962C8B-B14F-4D97-AF65-F5344CB8AC3E}">
        <p14:creationId xmlns:p14="http://schemas.microsoft.com/office/powerpoint/2010/main" val="14072141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49B47-AE53-0440-A81D-47D657B6EB84}"/>
              </a:ext>
            </a:extLst>
          </p:cNvPr>
          <p:cNvSpPr>
            <a:spLocks noGrp="1"/>
          </p:cNvSpPr>
          <p:nvPr>
            <p:ph type="title"/>
          </p:nvPr>
        </p:nvSpPr>
        <p:spPr/>
        <p:txBody>
          <a:bodyPr/>
          <a:lstStyle/>
          <a:p>
            <a:r>
              <a:rPr lang="en-GB" b="1"/>
              <a:t>E. ACUTE CARE</a:t>
            </a:r>
            <a:br>
              <a:rPr lang="en-US"/>
            </a:br>
            <a:endParaRPr lang="en-US"/>
          </a:p>
        </p:txBody>
      </p:sp>
      <p:sp>
        <p:nvSpPr>
          <p:cNvPr id="3" name="Text Placeholder 2">
            <a:extLst>
              <a:ext uri="{FF2B5EF4-FFF2-40B4-BE49-F238E27FC236}">
                <a16:creationId xmlns:a16="http://schemas.microsoft.com/office/drawing/2014/main" id="{0609920F-DD88-9941-B833-E0F7D95F3A70}"/>
              </a:ext>
            </a:extLst>
          </p:cNvPr>
          <p:cNvSpPr>
            <a:spLocks noGrp="1"/>
          </p:cNvSpPr>
          <p:nvPr>
            <p:ph type="body" sz="quarter" idx="12"/>
          </p:nvPr>
        </p:nvSpPr>
        <p:spPr/>
        <p:txBody>
          <a:bodyPr/>
          <a:lstStyle/>
          <a:p>
            <a:endParaRPr lang="en-US"/>
          </a:p>
        </p:txBody>
      </p:sp>
      <p:sp>
        <p:nvSpPr>
          <p:cNvPr id="4" name="Slide Number Placeholder 3">
            <a:extLst>
              <a:ext uri="{FF2B5EF4-FFF2-40B4-BE49-F238E27FC236}">
                <a16:creationId xmlns:a16="http://schemas.microsoft.com/office/drawing/2014/main" id="{B284FD3C-D00F-3C49-934F-2BF236554AA3}"/>
              </a:ext>
            </a:extLst>
          </p:cNvPr>
          <p:cNvSpPr>
            <a:spLocks noGrp="1"/>
          </p:cNvSpPr>
          <p:nvPr>
            <p:ph type="sldNum" sz="quarter" idx="14"/>
          </p:nvPr>
        </p:nvSpPr>
        <p:spPr/>
        <p:txBody>
          <a:bodyPr/>
          <a:lstStyle/>
          <a:p>
            <a:fld id="{8FC524A1-7B6A-464D-B8BC-8FE2E057339E}" type="slidenum">
              <a:rPr lang="en-GB" smtClean="0"/>
              <a:pPr/>
              <a:t>21</a:t>
            </a:fld>
            <a:endParaRPr lang="en-GB"/>
          </a:p>
        </p:txBody>
      </p:sp>
      <p:graphicFrame>
        <p:nvGraphicFramePr>
          <p:cNvPr id="6" name="Content Placeholder 5">
            <a:extLst>
              <a:ext uri="{FF2B5EF4-FFF2-40B4-BE49-F238E27FC236}">
                <a16:creationId xmlns:a16="http://schemas.microsoft.com/office/drawing/2014/main" id="{FE4FEDA6-4C0F-894C-A7A5-DBC3EDA4B89C}"/>
              </a:ext>
            </a:extLst>
          </p:cNvPr>
          <p:cNvGraphicFramePr>
            <a:graphicFrameLocks noGrp="1"/>
          </p:cNvGraphicFramePr>
          <p:nvPr>
            <p:ph sz="quarter" idx="15"/>
            <p:extLst>
              <p:ext uri="{D42A27DB-BD31-4B8C-83A1-F6EECF244321}">
                <p14:modId xmlns:p14="http://schemas.microsoft.com/office/powerpoint/2010/main" val="1938971985"/>
              </p:ext>
            </p:extLst>
          </p:nvPr>
        </p:nvGraphicFramePr>
        <p:xfrm>
          <a:off x="323528" y="1484784"/>
          <a:ext cx="8424936" cy="2682240"/>
        </p:xfrm>
        <a:graphic>
          <a:graphicData uri="http://schemas.openxmlformats.org/drawingml/2006/table">
            <a:tbl>
              <a:tblPr>
                <a:tableStyleId>{5C22544A-7EE6-4342-B048-85BDC9FD1C3A}</a:tableStyleId>
              </a:tblPr>
              <a:tblGrid>
                <a:gridCol w="1137685">
                  <a:extLst>
                    <a:ext uri="{9D8B030D-6E8A-4147-A177-3AD203B41FA5}">
                      <a16:colId xmlns:a16="http://schemas.microsoft.com/office/drawing/2014/main" val="304765549"/>
                    </a:ext>
                  </a:extLst>
                </a:gridCol>
                <a:gridCol w="7287251">
                  <a:extLst>
                    <a:ext uri="{9D8B030D-6E8A-4147-A177-3AD203B41FA5}">
                      <a16:colId xmlns:a16="http://schemas.microsoft.com/office/drawing/2014/main" val="3515487306"/>
                    </a:ext>
                  </a:extLst>
                </a:gridCol>
              </a:tblGrid>
              <a:tr h="1728192">
                <a:tc>
                  <a:txBody>
                    <a:bodyPr/>
                    <a:lstStyle/>
                    <a:p>
                      <a:r>
                        <a:rPr lang="en-GB" sz="1600">
                          <a:effectLst/>
                        </a:rPr>
                        <a:t>22</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en-GB" sz="1600" dirty="0">
                          <a:effectLst/>
                        </a:rPr>
                        <a:t>The organisation complies with existing standards, such as the </a:t>
                      </a:r>
                      <a:r>
                        <a:rPr lang="en-GB" sz="1600" u="sng" dirty="0">
                          <a:effectLst/>
                          <a:hlinkClick r:id="rId2"/>
                        </a:rPr>
                        <a:t>London Acute Care Standards for CYP</a:t>
                      </a:r>
                      <a:r>
                        <a:rPr lang="en-GB" sz="1600" dirty="0">
                          <a:effectLst/>
                        </a:rPr>
                        <a:t> (which incorporate the London Quality Standards), Out of Hospital Care Standards, High Dependency and PAU standards and safeguarding policies.*</a:t>
                      </a:r>
                      <a:endParaRPr lang="en-GB" sz="1100" dirty="0">
                        <a:effectLst/>
                      </a:endParaRPr>
                    </a:p>
                    <a:p>
                      <a:r>
                        <a:rPr lang="en-GB" sz="1600" dirty="0">
                          <a:effectLst/>
                        </a:rPr>
                        <a:t> </a:t>
                      </a:r>
                      <a:endParaRPr lang="en-GB" sz="1100" dirty="0">
                        <a:effectLst/>
                      </a:endParaRPr>
                    </a:p>
                    <a:p>
                      <a:r>
                        <a:rPr lang="en-GB" sz="1600" dirty="0">
                          <a:solidFill>
                            <a:srgbClr val="FF0000"/>
                          </a:solidFill>
                          <a:effectLst/>
                        </a:rPr>
                        <a:t>*All efforts should be made to support parents and children to engage with appointments utilising community services, school nursing etc. These efforts should be escalated where appropriate to safeguarding referrals if there is continued non-engagement. This escalation process should be written into each organisation’s Was Not Brought policy, with compliance audited regularly.</a:t>
                      </a:r>
                      <a:endParaRPr lang="en-GB" sz="1100" dirty="0">
                        <a:solidFill>
                          <a:srgbClr val="FF0000"/>
                        </a:solidFill>
                        <a:effectLst/>
                      </a:endParaRPr>
                    </a:p>
                    <a:p>
                      <a:r>
                        <a:rPr lang="en-GB" sz="1600" dirty="0">
                          <a:effectLst/>
                        </a:rPr>
                        <a:t> </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058763633"/>
                  </a:ext>
                </a:extLst>
              </a:tr>
            </a:tbl>
          </a:graphicData>
        </a:graphic>
      </p:graphicFrame>
    </p:spTree>
    <p:extLst>
      <p:ext uri="{BB962C8B-B14F-4D97-AF65-F5344CB8AC3E}">
        <p14:creationId xmlns:p14="http://schemas.microsoft.com/office/powerpoint/2010/main" val="12519748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0ED8F-5C22-7646-B7AF-F9F861237B7B}"/>
              </a:ext>
            </a:extLst>
          </p:cNvPr>
          <p:cNvSpPr>
            <a:spLocks noGrp="1"/>
          </p:cNvSpPr>
          <p:nvPr>
            <p:ph type="title"/>
          </p:nvPr>
        </p:nvSpPr>
        <p:spPr/>
        <p:txBody>
          <a:bodyPr/>
          <a:lstStyle/>
          <a:p>
            <a:r>
              <a:rPr lang="en-GB" b="1"/>
              <a:t>E. ACUTE CARE</a:t>
            </a:r>
            <a:endParaRPr lang="en-US"/>
          </a:p>
        </p:txBody>
      </p:sp>
      <p:sp>
        <p:nvSpPr>
          <p:cNvPr id="3" name="Text Placeholder 2">
            <a:extLst>
              <a:ext uri="{FF2B5EF4-FFF2-40B4-BE49-F238E27FC236}">
                <a16:creationId xmlns:a16="http://schemas.microsoft.com/office/drawing/2014/main" id="{62AEECE4-564E-2C4B-909A-3D44AEA008C7}"/>
              </a:ext>
            </a:extLst>
          </p:cNvPr>
          <p:cNvSpPr>
            <a:spLocks noGrp="1"/>
          </p:cNvSpPr>
          <p:nvPr>
            <p:ph type="body" sz="quarter" idx="12"/>
          </p:nvPr>
        </p:nvSpPr>
        <p:spPr/>
        <p:txBody>
          <a:bodyPr/>
          <a:lstStyle/>
          <a:p>
            <a:endParaRPr lang="en-US"/>
          </a:p>
        </p:txBody>
      </p:sp>
      <p:sp>
        <p:nvSpPr>
          <p:cNvPr id="4" name="Slide Number Placeholder 3">
            <a:extLst>
              <a:ext uri="{FF2B5EF4-FFF2-40B4-BE49-F238E27FC236}">
                <a16:creationId xmlns:a16="http://schemas.microsoft.com/office/drawing/2014/main" id="{EAD9FA3D-4FB6-4040-B93F-9DB3BFD5ED03}"/>
              </a:ext>
            </a:extLst>
          </p:cNvPr>
          <p:cNvSpPr>
            <a:spLocks noGrp="1"/>
          </p:cNvSpPr>
          <p:nvPr>
            <p:ph type="sldNum" sz="quarter" idx="14"/>
          </p:nvPr>
        </p:nvSpPr>
        <p:spPr/>
        <p:txBody>
          <a:bodyPr/>
          <a:lstStyle/>
          <a:p>
            <a:fld id="{8FC524A1-7B6A-464D-B8BC-8FE2E057339E}" type="slidenum">
              <a:rPr lang="en-GB" smtClean="0"/>
              <a:pPr/>
              <a:t>22</a:t>
            </a:fld>
            <a:endParaRPr lang="en-GB"/>
          </a:p>
        </p:txBody>
      </p:sp>
      <p:graphicFrame>
        <p:nvGraphicFramePr>
          <p:cNvPr id="6" name="Content Placeholder 5">
            <a:extLst>
              <a:ext uri="{FF2B5EF4-FFF2-40B4-BE49-F238E27FC236}">
                <a16:creationId xmlns:a16="http://schemas.microsoft.com/office/drawing/2014/main" id="{6103D121-8723-7944-BCB6-AA5151B4AEF0}"/>
              </a:ext>
            </a:extLst>
          </p:cNvPr>
          <p:cNvGraphicFramePr>
            <a:graphicFrameLocks noGrp="1"/>
          </p:cNvGraphicFramePr>
          <p:nvPr>
            <p:ph sz="quarter" idx="15"/>
          </p:nvPr>
        </p:nvGraphicFramePr>
        <p:xfrm>
          <a:off x="270582" y="1340768"/>
          <a:ext cx="8621898" cy="3108960"/>
        </p:xfrm>
        <a:graphic>
          <a:graphicData uri="http://schemas.openxmlformats.org/drawingml/2006/table">
            <a:tbl>
              <a:tblPr>
                <a:tableStyleId>{5C22544A-7EE6-4342-B048-85BDC9FD1C3A}</a:tableStyleId>
              </a:tblPr>
              <a:tblGrid>
                <a:gridCol w="1164283">
                  <a:extLst>
                    <a:ext uri="{9D8B030D-6E8A-4147-A177-3AD203B41FA5}">
                      <a16:colId xmlns:a16="http://schemas.microsoft.com/office/drawing/2014/main" val="264363354"/>
                    </a:ext>
                  </a:extLst>
                </a:gridCol>
                <a:gridCol w="7457615">
                  <a:extLst>
                    <a:ext uri="{9D8B030D-6E8A-4147-A177-3AD203B41FA5}">
                      <a16:colId xmlns:a16="http://schemas.microsoft.com/office/drawing/2014/main" val="3253108217"/>
                    </a:ext>
                  </a:extLst>
                </a:gridCol>
              </a:tblGrid>
              <a:tr h="790575">
                <a:tc>
                  <a:txBody>
                    <a:bodyPr/>
                    <a:lstStyle/>
                    <a:p>
                      <a:r>
                        <a:rPr lang="en-GB" sz="1200">
                          <a:effectLst/>
                        </a:rPr>
                        <a:t>26</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en-GB" sz="1600" dirty="0">
                          <a:effectLst/>
                        </a:rPr>
                        <a:t>People admitted to hospital with an acute exacerbation of asthma have a </a:t>
                      </a:r>
                      <a:r>
                        <a:rPr lang="en-GB" sz="1600" dirty="0">
                          <a:solidFill>
                            <a:srgbClr val="FF0000"/>
                          </a:solidFill>
                          <a:effectLst/>
                        </a:rPr>
                        <a:t>structured review by a member of a specialist respiratory team* before discharge</a:t>
                      </a:r>
                      <a:r>
                        <a:rPr lang="en-GB" sz="1600" dirty="0">
                          <a:effectLst/>
                        </a:rPr>
                        <a:t>.</a:t>
                      </a:r>
                    </a:p>
                    <a:p>
                      <a:r>
                        <a:rPr lang="en-GB" sz="1600" dirty="0">
                          <a:effectLst/>
                        </a:rPr>
                        <a:t>The structured review includes:</a:t>
                      </a:r>
                    </a:p>
                    <a:p>
                      <a:pPr marL="342900" lvl="0" indent="-342900">
                        <a:buFont typeface="Arial" panose="020B0604020202020204" pitchFamily="34" charset="0"/>
                        <a:buChar char="•"/>
                      </a:pPr>
                      <a:r>
                        <a:rPr lang="en-GB" sz="1600" dirty="0">
                          <a:effectLst/>
                        </a:rPr>
                        <a:t>Assessment of current symptom control (using GINA table 2-2, </a:t>
                      </a:r>
                      <a:r>
                        <a:rPr lang="en-GB" sz="1600" u="sng" dirty="0">
                          <a:effectLst/>
                          <a:hlinkClick r:id="rId2"/>
                        </a:rPr>
                        <a:t>Children’s ACT</a:t>
                      </a:r>
                      <a:r>
                        <a:rPr lang="en-GB" sz="1600" dirty="0">
                          <a:effectLst/>
                        </a:rPr>
                        <a:t> if aged 4 – 11, or </a:t>
                      </a:r>
                      <a:r>
                        <a:rPr lang="en-GB" sz="1600" u="sng" dirty="0">
                          <a:effectLst/>
                          <a:hlinkClick r:id="rId3"/>
                        </a:rPr>
                        <a:t>ACT</a:t>
                      </a:r>
                      <a:r>
                        <a:rPr lang="en-GB" sz="1600" dirty="0">
                          <a:effectLst/>
                        </a:rPr>
                        <a:t> for 12+) and / or triggers for wheezing.</a:t>
                      </a:r>
                    </a:p>
                    <a:p>
                      <a:pPr marL="342900" lvl="0" indent="-342900">
                        <a:buFont typeface="Arial" panose="020B0604020202020204" pitchFamily="34" charset="0"/>
                        <a:buChar char="•"/>
                      </a:pPr>
                      <a:r>
                        <a:rPr lang="en-GB" sz="1600" dirty="0">
                          <a:effectLst/>
                        </a:rPr>
                        <a:t>Inhaler techniques.</a:t>
                      </a:r>
                    </a:p>
                    <a:p>
                      <a:pPr marL="342900" lvl="0" indent="-342900">
                        <a:buFont typeface="Arial" panose="020B0604020202020204" pitchFamily="34" charset="0"/>
                        <a:buChar char="•"/>
                      </a:pPr>
                      <a:r>
                        <a:rPr lang="en-GB" sz="1600" dirty="0">
                          <a:effectLst/>
                        </a:rPr>
                        <a:t>Self-management and how to manage acute exacerbations.</a:t>
                      </a:r>
                    </a:p>
                    <a:p>
                      <a:pPr marL="342900" lvl="0" indent="-342900">
                        <a:buFont typeface="Arial" panose="020B0604020202020204" pitchFamily="34" charset="0"/>
                        <a:buChar char="•"/>
                      </a:pPr>
                      <a:r>
                        <a:rPr lang="en-GB" sz="1600" dirty="0">
                          <a:effectLst/>
                        </a:rPr>
                        <a:t>Personalised asthma action plan.</a:t>
                      </a:r>
                    </a:p>
                    <a:p>
                      <a:pPr marL="342900" lvl="0" indent="-342900">
                        <a:buFont typeface="Arial" panose="020B0604020202020204" pitchFamily="34" charset="0"/>
                        <a:buChar char="•"/>
                      </a:pPr>
                      <a:r>
                        <a:rPr lang="en-GB" sz="1600" dirty="0">
                          <a:effectLst/>
                        </a:rPr>
                        <a:t>Identification and optimisation of modifiable risk factors (GINA Table 2-2, SIGN/BTS)</a:t>
                      </a:r>
                    </a:p>
                    <a:p>
                      <a:pPr marL="342900" lvl="0" indent="-342900">
                        <a:buFont typeface="Arial" panose="020B0604020202020204" pitchFamily="34" charset="0"/>
                        <a:buChar char="•"/>
                      </a:pPr>
                      <a:r>
                        <a:rPr lang="en-GB" sz="1600" dirty="0">
                          <a:effectLst/>
                        </a:rPr>
                        <a:t>If ≥2 acute attacks in previous year – refer to severe/difficult to treat asthma service or asthma clinical specialist</a:t>
                      </a:r>
                    </a:p>
                    <a:p>
                      <a:r>
                        <a:rPr lang="en-GB" sz="1200" dirty="0">
                          <a:effectLst/>
                        </a:rPr>
                        <a:t>	</a:t>
                      </a: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944218389"/>
                  </a:ext>
                </a:extLst>
              </a:tr>
            </a:tbl>
          </a:graphicData>
        </a:graphic>
      </p:graphicFrame>
    </p:spTree>
    <p:extLst>
      <p:ext uri="{BB962C8B-B14F-4D97-AF65-F5344CB8AC3E}">
        <p14:creationId xmlns:p14="http://schemas.microsoft.com/office/powerpoint/2010/main" val="21458118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0B062-62CB-CF42-8C0C-1B334E9A3497}"/>
              </a:ext>
            </a:extLst>
          </p:cNvPr>
          <p:cNvSpPr>
            <a:spLocks noGrp="1"/>
          </p:cNvSpPr>
          <p:nvPr>
            <p:ph type="title"/>
          </p:nvPr>
        </p:nvSpPr>
        <p:spPr/>
        <p:txBody>
          <a:bodyPr/>
          <a:lstStyle/>
          <a:p>
            <a:r>
              <a:rPr lang="en-GB" b="1" dirty="0"/>
              <a:t>F. HIGH RISKS</a:t>
            </a:r>
            <a:endParaRPr lang="en-US" dirty="0"/>
          </a:p>
        </p:txBody>
      </p:sp>
      <p:sp>
        <p:nvSpPr>
          <p:cNvPr id="3" name="Text Placeholder 2">
            <a:extLst>
              <a:ext uri="{FF2B5EF4-FFF2-40B4-BE49-F238E27FC236}">
                <a16:creationId xmlns:a16="http://schemas.microsoft.com/office/drawing/2014/main" id="{40F3DAEA-0C0C-0043-8795-66ADD69EE558}"/>
              </a:ext>
            </a:extLst>
          </p:cNvPr>
          <p:cNvSpPr>
            <a:spLocks noGrp="1"/>
          </p:cNvSpPr>
          <p:nvPr>
            <p:ph type="body" sz="quarter" idx="12"/>
          </p:nvPr>
        </p:nvSpPr>
        <p:spPr/>
        <p:txBody>
          <a:bodyPr/>
          <a:lstStyle/>
          <a:p>
            <a:endParaRPr lang="en-US"/>
          </a:p>
        </p:txBody>
      </p:sp>
      <p:sp>
        <p:nvSpPr>
          <p:cNvPr id="4" name="Slide Number Placeholder 3">
            <a:extLst>
              <a:ext uri="{FF2B5EF4-FFF2-40B4-BE49-F238E27FC236}">
                <a16:creationId xmlns:a16="http://schemas.microsoft.com/office/drawing/2014/main" id="{831B6986-892D-604C-8BC5-3703BC79A644}"/>
              </a:ext>
            </a:extLst>
          </p:cNvPr>
          <p:cNvSpPr>
            <a:spLocks noGrp="1"/>
          </p:cNvSpPr>
          <p:nvPr>
            <p:ph type="sldNum" sz="quarter" idx="14"/>
          </p:nvPr>
        </p:nvSpPr>
        <p:spPr/>
        <p:txBody>
          <a:bodyPr/>
          <a:lstStyle/>
          <a:p>
            <a:fld id="{8FC524A1-7B6A-464D-B8BC-8FE2E057339E}" type="slidenum">
              <a:rPr lang="en-GB" smtClean="0"/>
              <a:pPr/>
              <a:t>23</a:t>
            </a:fld>
            <a:endParaRPr lang="en-GB"/>
          </a:p>
        </p:txBody>
      </p:sp>
      <p:graphicFrame>
        <p:nvGraphicFramePr>
          <p:cNvPr id="6" name="Content Placeholder 5">
            <a:extLst>
              <a:ext uri="{FF2B5EF4-FFF2-40B4-BE49-F238E27FC236}">
                <a16:creationId xmlns:a16="http://schemas.microsoft.com/office/drawing/2014/main" id="{63AE3A7E-85BD-4543-8BE2-5538206EA333}"/>
              </a:ext>
            </a:extLst>
          </p:cNvPr>
          <p:cNvGraphicFramePr>
            <a:graphicFrameLocks noGrp="1"/>
          </p:cNvGraphicFramePr>
          <p:nvPr>
            <p:ph sz="quarter" idx="15"/>
          </p:nvPr>
        </p:nvGraphicFramePr>
        <p:xfrm>
          <a:off x="250826" y="1492191"/>
          <a:ext cx="8641654" cy="4815840"/>
        </p:xfrm>
        <a:graphic>
          <a:graphicData uri="http://schemas.openxmlformats.org/drawingml/2006/table">
            <a:tbl>
              <a:tblPr>
                <a:tableStyleId>{5C22544A-7EE6-4342-B048-85BDC9FD1C3A}</a:tableStyleId>
              </a:tblPr>
              <a:tblGrid>
                <a:gridCol w="1166950">
                  <a:extLst>
                    <a:ext uri="{9D8B030D-6E8A-4147-A177-3AD203B41FA5}">
                      <a16:colId xmlns:a16="http://schemas.microsoft.com/office/drawing/2014/main" val="3191383599"/>
                    </a:ext>
                  </a:extLst>
                </a:gridCol>
                <a:gridCol w="7474704">
                  <a:extLst>
                    <a:ext uri="{9D8B030D-6E8A-4147-A177-3AD203B41FA5}">
                      <a16:colId xmlns:a16="http://schemas.microsoft.com/office/drawing/2014/main" val="1892878415"/>
                    </a:ext>
                  </a:extLst>
                </a:gridCol>
              </a:tblGrid>
              <a:tr h="790575">
                <a:tc>
                  <a:txBody>
                    <a:bodyPr/>
                    <a:lstStyle/>
                    <a:p>
                      <a:r>
                        <a:rPr lang="en-GB" sz="1200">
                          <a:effectLst/>
                        </a:rPr>
                        <a:t>27</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en-GB" sz="1600" dirty="0">
                          <a:effectLst/>
                        </a:rPr>
                        <a:t>There are </a:t>
                      </a:r>
                      <a:r>
                        <a:rPr lang="en-GB" sz="1600" dirty="0">
                          <a:solidFill>
                            <a:srgbClr val="FF0000"/>
                          </a:solidFill>
                          <a:effectLst/>
                        </a:rPr>
                        <a:t>systems in place in acute and community care for identifying patients at high risk, with poorly controlled or severe asthma </a:t>
                      </a:r>
                      <a:r>
                        <a:rPr lang="en-GB" sz="1600" dirty="0">
                          <a:effectLst/>
                        </a:rPr>
                        <a:t>and for monitoring/tracing and managing those CYP who have had more than one admission in the last year OR any of the following:</a:t>
                      </a:r>
                    </a:p>
                    <a:p>
                      <a:pPr marL="342900" lvl="0" indent="-342900">
                        <a:buFont typeface="Arial" panose="020B0604020202020204" pitchFamily="34" charset="0"/>
                        <a:buChar char="•"/>
                      </a:pPr>
                      <a:r>
                        <a:rPr lang="en-GB" sz="1600" dirty="0">
                          <a:solidFill>
                            <a:srgbClr val="FF0000"/>
                          </a:solidFill>
                          <a:effectLst/>
                        </a:rPr>
                        <a:t>≥ two asthma attacks in the previous 12 months </a:t>
                      </a:r>
                      <a:r>
                        <a:rPr lang="en-GB" sz="1600" dirty="0">
                          <a:effectLst/>
                        </a:rPr>
                        <a:t>(NRAD)</a:t>
                      </a:r>
                    </a:p>
                    <a:p>
                      <a:pPr marL="342900" lvl="0" indent="-342900">
                        <a:buFont typeface="Arial" panose="020B0604020202020204" pitchFamily="34" charset="0"/>
                        <a:buChar char="•"/>
                      </a:pPr>
                      <a:endParaRPr lang="en-GB" sz="1600" dirty="0">
                        <a:effectLst/>
                      </a:endParaRPr>
                    </a:p>
                    <a:p>
                      <a:pPr marL="342900" lvl="0" indent="-342900">
                        <a:buFont typeface="Arial" panose="020B0604020202020204" pitchFamily="34" charset="0"/>
                        <a:buChar char="•"/>
                      </a:pPr>
                      <a:r>
                        <a:rPr lang="en-GB" sz="1600" dirty="0">
                          <a:solidFill>
                            <a:srgbClr val="FF0000"/>
                          </a:solidFill>
                          <a:effectLst/>
                        </a:rPr>
                        <a:t>Any admission to HDU, ICU or PICU ever. </a:t>
                      </a:r>
                      <a:r>
                        <a:rPr lang="en-GB" sz="1600" dirty="0">
                          <a:effectLst/>
                        </a:rPr>
                        <a:t>This is a lifetime risk.</a:t>
                      </a:r>
                    </a:p>
                    <a:p>
                      <a:pPr marL="342900" lvl="0" indent="-342900">
                        <a:buFont typeface="Arial" panose="020B0604020202020204" pitchFamily="34" charset="0"/>
                        <a:buChar char="•"/>
                      </a:pPr>
                      <a:endParaRPr lang="en-GB" sz="1600" dirty="0">
                        <a:effectLst/>
                      </a:endParaRPr>
                    </a:p>
                    <a:p>
                      <a:pPr marL="342900" lvl="0" indent="-342900">
                        <a:buFont typeface="Arial" panose="020B0604020202020204" pitchFamily="34" charset="0"/>
                        <a:buChar char="•"/>
                      </a:pPr>
                      <a:r>
                        <a:rPr lang="en-GB" sz="1600" dirty="0">
                          <a:solidFill>
                            <a:srgbClr val="FF0000"/>
                          </a:solidFill>
                          <a:effectLst/>
                        </a:rPr>
                        <a:t>Two or more attendances to the emergency department or out of hours care in the last year.</a:t>
                      </a:r>
                    </a:p>
                    <a:p>
                      <a:pPr marL="342900" lvl="0" indent="-342900">
                        <a:buFont typeface="Arial" panose="020B0604020202020204" pitchFamily="34" charset="0"/>
                        <a:buChar char="•"/>
                      </a:pPr>
                      <a:endParaRPr lang="en-GB" sz="1600" dirty="0">
                        <a:solidFill>
                          <a:srgbClr val="FF0000"/>
                        </a:solidFill>
                        <a:effectLst/>
                      </a:endParaRPr>
                    </a:p>
                    <a:p>
                      <a:pPr marL="342900" lvl="0" indent="-342900">
                        <a:buFont typeface="Arial" panose="020B0604020202020204" pitchFamily="34" charset="0"/>
                        <a:buChar char="•"/>
                      </a:pPr>
                      <a:r>
                        <a:rPr lang="en-GB" sz="1600" dirty="0">
                          <a:solidFill>
                            <a:srgbClr val="FF0000"/>
                          </a:solidFill>
                          <a:effectLst/>
                        </a:rPr>
                        <a:t>Two or more unscheduled visits to the GP </a:t>
                      </a:r>
                      <a:r>
                        <a:rPr lang="en-GB" sz="1600" dirty="0">
                          <a:effectLst/>
                        </a:rPr>
                        <a:t>(requiring short courses of oral steroids).</a:t>
                      </a:r>
                    </a:p>
                    <a:p>
                      <a:pPr marL="342900" lvl="0" indent="-342900">
                        <a:buFont typeface="Arial" panose="020B0604020202020204" pitchFamily="34" charset="0"/>
                        <a:buChar char="•"/>
                      </a:pPr>
                      <a:endParaRPr lang="en-GB" sz="1600" dirty="0">
                        <a:effectLst/>
                      </a:endParaRPr>
                    </a:p>
                    <a:p>
                      <a:pPr marL="342900" lvl="0" indent="-342900">
                        <a:buFont typeface="Arial" panose="020B0604020202020204" pitchFamily="34" charset="0"/>
                        <a:buChar char="•"/>
                      </a:pPr>
                      <a:r>
                        <a:rPr lang="en-GB" sz="1600" dirty="0">
                          <a:solidFill>
                            <a:srgbClr val="FF0000"/>
                          </a:solidFill>
                          <a:effectLst/>
                        </a:rPr>
                        <a:t>Six or more salbutamol inhalers within a year</a:t>
                      </a:r>
                      <a:r>
                        <a:rPr lang="en-GB" sz="1600" dirty="0">
                          <a:effectLst/>
                        </a:rPr>
                        <a:t>. This should prompt an asthma review to establish clinical status and context of the prescription history.</a:t>
                      </a:r>
                    </a:p>
                    <a:p>
                      <a:pPr indent="457200"/>
                      <a:r>
                        <a:rPr lang="en-GB" sz="1600" dirty="0">
                          <a:effectLst/>
                        </a:rPr>
                        <a:t> </a:t>
                      </a:r>
                    </a:p>
                    <a:p>
                      <a:pPr marL="342900" lvl="0" indent="-342900">
                        <a:buFont typeface="Arial" panose="020B0604020202020204" pitchFamily="34" charset="0"/>
                        <a:buChar char="•"/>
                      </a:pPr>
                      <a:r>
                        <a:rPr lang="en-GB" sz="1600" dirty="0">
                          <a:solidFill>
                            <a:srgbClr val="FF0000"/>
                          </a:solidFill>
                          <a:effectLst/>
                        </a:rPr>
                        <a:t>80 per cent or less uptake of repeat preventer prescriptions </a:t>
                      </a:r>
                      <a:r>
                        <a:rPr lang="en-GB" sz="1600" dirty="0">
                          <a:effectLst/>
                        </a:rPr>
                        <a:t>to establish clinical status and context of prescribing history.</a:t>
                      </a:r>
                    </a:p>
                    <a:p>
                      <a:pPr indent="457200"/>
                      <a:r>
                        <a:rPr lang="en-GB" sz="1200" dirty="0">
                          <a:effectLst/>
                        </a:rPr>
                        <a:t> </a:t>
                      </a: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37610996"/>
                  </a:ext>
                </a:extLst>
              </a:tr>
            </a:tbl>
          </a:graphicData>
        </a:graphic>
      </p:graphicFrame>
    </p:spTree>
    <p:extLst>
      <p:ext uri="{BB962C8B-B14F-4D97-AF65-F5344CB8AC3E}">
        <p14:creationId xmlns:p14="http://schemas.microsoft.com/office/powerpoint/2010/main" val="36862332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55CA3-00B5-154F-BFFB-F8E897940B4D}"/>
              </a:ext>
            </a:extLst>
          </p:cNvPr>
          <p:cNvSpPr>
            <a:spLocks noGrp="1"/>
          </p:cNvSpPr>
          <p:nvPr>
            <p:ph type="title"/>
          </p:nvPr>
        </p:nvSpPr>
        <p:spPr/>
        <p:txBody>
          <a:bodyPr/>
          <a:lstStyle/>
          <a:p>
            <a:r>
              <a:rPr lang="en-GB" b="1"/>
              <a:t>G. INTEGRATION AND CARE COORDINATION</a:t>
            </a:r>
            <a:br>
              <a:rPr lang="en-GB"/>
            </a:br>
            <a:endParaRPr lang="en-US"/>
          </a:p>
        </p:txBody>
      </p:sp>
      <p:sp>
        <p:nvSpPr>
          <p:cNvPr id="4" name="Slide Number Placeholder 3">
            <a:extLst>
              <a:ext uri="{FF2B5EF4-FFF2-40B4-BE49-F238E27FC236}">
                <a16:creationId xmlns:a16="http://schemas.microsoft.com/office/drawing/2014/main" id="{B6CAD31D-5509-6649-86D0-35027C44D5E9}"/>
              </a:ext>
            </a:extLst>
          </p:cNvPr>
          <p:cNvSpPr>
            <a:spLocks noGrp="1"/>
          </p:cNvSpPr>
          <p:nvPr>
            <p:ph type="sldNum" sz="quarter" idx="14"/>
          </p:nvPr>
        </p:nvSpPr>
        <p:spPr/>
        <p:txBody>
          <a:bodyPr/>
          <a:lstStyle/>
          <a:p>
            <a:fld id="{8FC524A1-7B6A-464D-B8BC-8FE2E057339E}" type="slidenum">
              <a:rPr lang="en-GB" smtClean="0"/>
              <a:pPr/>
              <a:t>24</a:t>
            </a:fld>
            <a:endParaRPr lang="en-GB"/>
          </a:p>
        </p:txBody>
      </p:sp>
      <p:graphicFrame>
        <p:nvGraphicFramePr>
          <p:cNvPr id="6" name="Content Placeholder 5">
            <a:extLst>
              <a:ext uri="{FF2B5EF4-FFF2-40B4-BE49-F238E27FC236}">
                <a16:creationId xmlns:a16="http://schemas.microsoft.com/office/drawing/2014/main" id="{C1A6A0CB-C2C1-344D-93BE-813B5508141B}"/>
              </a:ext>
            </a:extLst>
          </p:cNvPr>
          <p:cNvGraphicFramePr>
            <a:graphicFrameLocks noGrp="1"/>
          </p:cNvGraphicFramePr>
          <p:nvPr>
            <p:ph sz="quarter" idx="15"/>
          </p:nvPr>
        </p:nvGraphicFramePr>
        <p:xfrm>
          <a:off x="250826" y="1268760"/>
          <a:ext cx="8641654" cy="3413760"/>
        </p:xfrm>
        <a:graphic>
          <a:graphicData uri="http://schemas.openxmlformats.org/drawingml/2006/table">
            <a:tbl>
              <a:tblPr>
                <a:tableStyleId>{5C22544A-7EE6-4342-B048-85BDC9FD1C3A}</a:tableStyleId>
              </a:tblPr>
              <a:tblGrid>
                <a:gridCol w="1166950">
                  <a:extLst>
                    <a:ext uri="{9D8B030D-6E8A-4147-A177-3AD203B41FA5}">
                      <a16:colId xmlns:a16="http://schemas.microsoft.com/office/drawing/2014/main" val="3509026849"/>
                    </a:ext>
                  </a:extLst>
                </a:gridCol>
                <a:gridCol w="7474704">
                  <a:extLst>
                    <a:ext uri="{9D8B030D-6E8A-4147-A177-3AD203B41FA5}">
                      <a16:colId xmlns:a16="http://schemas.microsoft.com/office/drawing/2014/main" val="117450206"/>
                    </a:ext>
                  </a:extLst>
                </a:gridCol>
              </a:tblGrid>
              <a:tr h="561975">
                <a:tc>
                  <a:txBody>
                    <a:bodyPr/>
                    <a:lstStyle/>
                    <a:p>
                      <a:r>
                        <a:rPr lang="en-GB" sz="1600">
                          <a:effectLst/>
                        </a:rPr>
                        <a:t>31</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en-GB" sz="1600" dirty="0">
                          <a:effectLst/>
                        </a:rPr>
                        <a:t>People with asthma receive a </a:t>
                      </a:r>
                      <a:r>
                        <a:rPr lang="en-GB" sz="1600" dirty="0">
                          <a:solidFill>
                            <a:srgbClr val="FF0000"/>
                          </a:solidFill>
                          <a:effectLst/>
                        </a:rPr>
                        <a:t>structured review* by someone appropriately trained at least annually,</a:t>
                      </a:r>
                      <a:r>
                        <a:rPr lang="en-GB" sz="1600" dirty="0">
                          <a:effectLst/>
                        </a:rPr>
                        <a:t> with provision for more frequent review in patients who are poorly controlled and after every attack. </a:t>
                      </a:r>
                    </a:p>
                    <a:p>
                      <a:endParaRPr lang="en-GB" sz="1600" dirty="0">
                        <a:effectLst/>
                      </a:endParaRPr>
                    </a:p>
                    <a:p>
                      <a:r>
                        <a:rPr lang="en-GB" sz="1600" dirty="0">
                          <a:effectLst/>
                        </a:rPr>
                        <a:t>This must include understanding of their condition and treatment, assessment of adherence, inhaler technique and children’s ACT for those aged over four years, and identification of modifiable risk factors. </a:t>
                      </a:r>
                    </a:p>
                    <a:p>
                      <a:endParaRPr lang="en-GB" sz="1600" dirty="0">
                        <a:effectLst/>
                      </a:endParaRPr>
                    </a:p>
                    <a:p>
                      <a:r>
                        <a:rPr lang="en-GB" sz="1600" dirty="0">
                          <a:solidFill>
                            <a:srgbClr val="FF0000"/>
                          </a:solidFill>
                          <a:effectLst/>
                        </a:rPr>
                        <a:t>The review process should consider safeguarding and Was Not Brought  policies.**</a:t>
                      </a:r>
                    </a:p>
                    <a:p>
                      <a:r>
                        <a:rPr lang="en-GB" sz="1600" dirty="0">
                          <a:effectLst/>
                        </a:rPr>
                        <a:t> </a:t>
                      </a:r>
                    </a:p>
                    <a:p>
                      <a:r>
                        <a:rPr lang="en-GB" sz="1600" dirty="0">
                          <a:effectLst/>
                        </a:rPr>
                        <a:t>The review is an opportunity to encourage flu vaccination and smoking cessation. </a:t>
                      </a:r>
                    </a:p>
                    <a:p>
                      <a:r>
                        <a:rPr lang="en-GB" sz="1600" dirty="0">
                          <a:effectLst/>
                        </a:rPr>
                        <a:t> </a:t>
                      </a:r>
                    </a:p>
                    <a:p>
                      <a:r>
                        <a:rPr lang="en-GB" sz="1600" dirty="0">
                          <a:effectLst/>
                        </a:rPr>
                        <a:t> </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88021827"/>
                  </a:ext>
                </a:extLst>
              </a:tr>
            </a:tbl>
          </a:graphicData>
        </a:graphic>
      </p:graphicFrame>
    </p:spTree>
    <p:extLst>
      <p:ext uri="{BB962C8B-B14F-4D97-AF65-F5344CB8AC3E}">
        <p14:creationId xmlns:p14="http://schemas.microsoft.com/office/powerpoint/2010/main" val="42834372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DA9C1-3AD5-DA40-BCCC-FFC4594201E7}"/>
              </a:ext>
            </a:extLst>
          </p:cNvPr>
          <p:cNvSpPr>
            <a:spLocks noGrp="1"/>
          </p:cNvSpPr>
          <p:nvPr>
            <p:ph type="title"/>
          </p:nvPr>
        </p:nvSpPr>
        <p:spPr/>
        <p:txBody>
          <a:bodyPr/>
          <a:lstStyle/>
          <a:p>
            <a:r>
              <a:rPr lang="en-GB" b="1"/>
              <a:t>H. DISCHARGE AND CARE PLANNING</a:t>
            </a:r>
            <a:br>
              <a:rPr lang="en-GB"/>
            </a:br>
            <a:endParaRPr lang="en-US"/>
          </a:p>
        </p:txBody>
      </p:sp>
      <p:sp>
        <p:nvSpPr>
          <p:cNvPr id="4" name="Slide Number Placeholder 3">
            <a:extLst>
              <a:ext uri="{FF2B5EF4-FFF2-40B4-BE49-F238E27FC236}">
                <a16:creationId xmlns:a16="http://schemas.microsoft.com/office/drawing/2014/main" id="{6F9160EF-6701-A74C-9C6A-F99F046E6A8F}"/>
              </a:ext>
            </a:extLst>
          </p:cNvPr>
          <p:cNvSpPr>
            <a:spLocks noGrp="1"/>
          </p:cNvSpPr>
          <p:nvPr>
            <p:ph type="sldNum" sz="quarter" idx="14"/>
          </p:nvPr>
        </p:nvSpPr>
        <p:spPr/>
        <p:txBody>
          <a:bodyPr/>
          <a:lstStyle/>
          <a:p>
            <a:fld id="{8FC524A1-7B6A-464D-B8BC-8FE2E057339E}" type="slidenum">
              <a:rPr lang="en-GB" smtClean="0"/>
              <a:pPr/>
              <a:t>25</a:t>
            </a:fld>
            <a:endParaRPr lang="en-GB"/>
          </a:p>
        </p:txBody>
      </p:sp>
      <p:graphicFrame>
        <p:nvGraphicFramePr>
          <p:cNvPr id="6" name="Content Placeholder 5">
            <a:extLst>
              <a:ext uri="{FF2B5EF4-FFF2-40B4-BE49-F238E27FC236}">
                <a16:creationId xmlns:a16="http://schemas.microsoft.com/office/drawing/2014/main" id="{E668C2F3-3C05-1843-9908-567282B4E8BD}"/>
              </a:ext>
            </a:extLst>
          </p:cNvPr>
          <p:cNvGraphicFramePr>
            <a:graphicFrameLocks noGrp="1"/>
          </p:cNvGraphicFramePr>
          <p:nvPr>
            <p:ph sz="quarter" idx="15"/>
          </p:nvPr>
        </p:nvGraphicFramePr>
        <p:xfrm>
          <a:off x="250826" y="1124744"/>
          <a:ext cx="8641654" cy="4876800"/>
        </p:xfrm>
        <a:graphic>
          <a:graphicData uri="http://schemas.openxmlformats.org/drawingml/2006/table">
            <a:tbl>
              <a:tblPr>
                <a:tableStyleId>{5C22544A-7EE6-4342-B048-85BDC9FD1C3A}</a:tableStyleId>
              </a:tblPr>
              <a:tblGrid>
                <a:gridCol w="1166950">
                  <a:extLst>
                    <a:ext uri="{9D8B030D-6E8A-4147-A177-3AD203B41FA5}">
                      <a16:colId xmlns:a16="http://schemas.microsoft.com/office/drawing/2014/main" val="509301468"/>
                    </a:ext>
                  </a:extLst>
                </a:gridCol>
                <a:gridCol w="7474704">
                  <a:extLst>
                    <a:ext uri="{9D8B030D-6E8A-4147-A177-3AD203B41FA5}">
                      <a16:colId xmlns:a16="http://schemas.microsoft.com/office/drawing/2014/main" val="842849253"/>
                    </a:ext>
                  </a:extLst>
                </a:gridCol>
              </a:tblGrid>
              <a:tr h="532765">
                <a:tc>
                  <a:txBody>
                    <a:bodyPr/>
                    <a:lstStyle/>
                    <a:p>
                      <a:r>
                        <a:rPr lang="en-GB" sz="1200">
                          <a:effectLst/>
                        </a:rPr>
                        <a:t>35</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en-GB" sz="1600" dirty="0">
                          <a:effectLst/>
                        </a:rPr>
                        <a:t>Systems are in place to ensure safe discharge and transfer between providers. This includes the following:</a:t>
                      </a:r>
                    </a:p>
                    <a:p>
                      <a:pPr marL="342900" lvl="0" indent="-342900">
                        <a:buFont typeface="Arial" panose="020B0604020202020204" pitchFamily="34" charset="0"/>
                        <a:buChar char="•"/>
                      </a:pPr>
                      <a:r>
                        <a:rPr lang="en-GB" sz="1600" dirty="0">
                          <a:solidFill>
                            <a:srgbClr val="FF0000"/>
                          </a:solidFill>
                          <a:effectLst/>
                        </a:rPr>
                        <a:t>All admitted CYP have discharge planning</a:t>
                      </a:r>
                      <a:r>
                        <a:rPr lang="en-GB" sz="1600" dirty="0">
                          <a:effectLst/>
                        </a:rPr>
                        <a:t> and an estimated discharge date as part of their management plan as soon after admission as possible.</a:t>
                      </a:r>
                    </a:p>
                    <a:p>
                      <a:pPr marL="342900" lvl="0" indent="-342900">
                        <a:buFont typeface="Arial" panose="020B0604020202020204" pitchFamily="34" charset="0"/>
                        <a:buChar char="•"/>
                      </a:pPr>
                      <a:r>
                        <a:rPr lang="en-GB" sz="1600" dirty="0">
                          <a:effectLst/>
                        </a:rPr>
                        <a:t>The primary care team / GP is informed of discharge within agreed timescale of each attendance and follow up is booked ideally within two days but at most within 5 days (including health visitor and school nurse) and where appropriate before the oral corticosteroid runs out. </a:t>
                      </a:r>
                    </a:p>
                    <a:p>
                      <a:pPr marL="342900" lvl="0" indent="-342900">
                        <a:buFont typeface="Arial" panose="020B0604020202020204" pitchFamily="34" charset="0"/>
                        <a:buChar char="•"/>
                      </a:pPr>
                      <a:r>
                        <a:rPr lang="en-GB" sz="1600" dirty="0">
                          <a:effectLst/>
                        </a:rPr>
                        <a:t>Information is provided to GP and community teams within 24 hours. Sufficient medication must be provided to ensure adequate treatment until expected GP review.</a:t>
                      </a:r>
                    </a:p>
                    <a:p>
                      <a:pPr marL="342900" lvl="0" indent="-342900">
                        <a:buFont typeface="Arial" panose="020B0604020202020204" pitchFamily="34" charset="0"/>
                        <a:buChar char="•"/>
                      </a:pPr>
                      <a:r>
                        <a:rPr lang="en-GB" sz="1600" dirty="0">
                          <a:effectLst/>
                        </a:rPr>
                        <a:t>Clear written information and advice is provided to families which includes what to do, when and where to access further care if necessary, clear instructions on follow up and arrangements in case of emergency at home. This includes telephone advice.</a:t>
                      </a:r>
                    </a:p>
                    <a:p>
                      <a:pPr marL="342900" lvl="0" indent="-342900">
                        <a:buFont typeface="Arial" panose="020B0604020202020204" pitchFamily="34" charset="0"/>
                        <a:buChar char="•"/>
                      </a:pPr>
                      <a:r>
                        <a:rPr lang="en-GB" sz="1600" dirty="0">
                          <a:effectLst/>
                        </a:rPr>
                        <a:t>Pharmacies ensure availability of medicines and utilisation of home delivery services. This is of greater relevance for weekend discharge.</a:t>
                      </a:r>
                    </a:p>
                    <a:p>
                      <a:r>
                        <a:rPr lang="en-GB" sz="1600" dirty="0">
                          <a:effectLst/>
                        </a:rPr>
                        <a:t>Secondary and tertiary care healthcare professionals should provide patients with a copy of changes in medication or initiation of a new inhaled medication or device to be handed to primary care pharmacists.</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88440865"/>
                  </a:ext>
                </a:extLst>
              </a:tr>
            </a:tbl>
          </a:graphicData>
        </a:graphic>
      </p:graphicFrame>
    </p:spTree>
    <p:extLst>
      <p:ext uri="{BB962C8B-B14F-4D97-AF65-F5344CB8AC3E}">
        <p14:creationId xmlns:p14="http://schemas.microsoft.com/office/powerpoint/2010/main" val="11910761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AD5E9-A4B1-C14A-A504-8A55BA85343B}"/>
              </a:ext>
            </a:extLst>
          </p:cNvPr>
          <p:cNvSpPr>
            <a:spLocks noGrp="1"/>
          </p:cNvSpPr>
          <p:nvPr>
            <p:ph type="title"/>
          </p:nvPr>
        </p:nvSpPr>
        <p:spPr/>
        <p:txBody>
          <a:bodyPr/>
          <a:lstStyle/>
          <a:p>
            <a:r>
              <a:rPr lang="en-GB" b="1"/>
              <a:t>I. TRANSITIONAL CARE</a:t>
            </a:r>
            <a:br>
              <a:rPr lang="en-GB"/>
            </a:br>
            <a:endParaRPr lang="en-US"/>
          </a:p>
        </p:txBody>
      </p:sp>
      <p:sp>
        <p:nvSpPr>
          <p:cNvPr id="4" name="Slide Number Placeholder 3">
            <a:extLst>
              <a:ext uri="{FF2B5EF4-FFF2-40B4-BE49-F238E27FC236}">
                <a16:creationId xmlns:a16="http://schemas.microsoft.com/office/drawing/2014/main" id="{2D9DF7E2-3DC9-454A-B902-D402DAE37FD0}"/>
              </a:ext>
            </a:extLst>
          </p:cNvPr>
          <p:cNvSpPr>
            <a:spLocks noGrp="1"/>
          </p:cNvSpPr>
          <p:nvPr>
            <p:ph type="sldNum" sz="quarter" idx="14"/>
          </p:nvPr>
        </p:nvSpPr>
        <p:spPr/>
        <p:txBody>
          <a:bodyPr/>
          <a:lstStyle/>
          <a:p>
            <a:fld id="{8FC524A1-7B6A-464D-B8BC-8FE2E057339E}" type="slidenum">
              <a:rPr lang="en-GB" smtClean="0"/>
              <a:pPr/>
              <a:t>26</a:t>
            </a:fld>
            <a:endParaRPr lang="en-GB"/>
          </a:p>
        </p:txBody>
      </p:sp>
      <p:graphicFrame>
        <p:nvGraphicFramePr>
          <p:cNvPr id="6" name="Content Placeholder 5">
            <a:extLst>
              <a:ext uri="{FF2B5EF4-FFF2-40B4-BE49-F238E27FC236}">
                <a16:creationId xmlns:a16="http://schemas.microsoft.com/office/drawing/2014/main" id="{4E133FD3-0BD2-014F-BD54-A2CC48955E36}"/>
              </a:ext>
            </a:extLst>
          </p:cNvPr>
          <p:cNvGraphicFramePr>
            <a:graphicFrameLocks noGrp="1"/>
          </p:cNvGraphicFramePr>
          <p:nvPr>
            <p:ph sz="quarter" idx="15"/>
            <p:extLst>
              <p:ext uri="{D42A27DB-BD31-4B8C-83A1-F6EECF244321}">
                <p14:modId xmlns:p14="http://schemas.microsoft.com/office/powerpoint/2010/main" val="3037707180"/>
              </p:ext>
            </p:extLst>
          </p:nvPr>
        </p:nvGraphicFramePr>
        <p:xfrm>
          <a:off x="235816" y="1124744"/>
          <a:ext cx="8569646" cy="3657600"/>
        </p:xfrm>
        <a:graphic>
          <a:graphicData uri="http://schemas.openxmlformats.org/drawingml/2006/table">
            <a:tbl>
              <a:tblPr>
                <a:tableStyleId>{5C22544A-7EE6-4342-B048-85BDC9FD1C3A}</a:tableStyleId>
              </a:tblPr>
              <a:tblGrid>
                <a:gridCol w="1157227">
                  <a:extLst>
                    <a:ext uri="{9D8B030D-6E8A-4147-A177-3AD203B41FA5}">
                      <a16:colId xmlns:a16="http://schemas.microsoft.com/office/drawing/2014/main" val="3984507719"/>
                    </a:ext>
                  </a:extLst>
                </a:gridCol>
                <a:gridCol w="7412419">
                  <a:extLst>
                    <a:ext uri="{9D8B030D-6E8A-4147-A177-3AD203B41FA5}">
                      <a16:colId xmlns:a16="http://schemas.microsoft.com/office/drawing/2014/main" val="816337184"/>
                    </a:ext>
                  </a:extLst>
                </a:gridCol>
              </a:tblGrid>
              <a:tr h="561975">
                <a:tc>
                  <a:txBody>
                    <a:bodyPr/>
                    <a:lstStyle/>
                    <a:p>
                      <a:r>
                        <a:rPr lang="en-GB" sz="1200">
                          <a:effectLst/>
                        </a:rPr>
                        <a:t>36</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en-GB" sz="1600" dirty="0">
                          <a:effectLst/>
                        </a:rPr>
                        <a:t>There is a clear </a:t>
                      </a:r>
                      <a:r>
                        <a:rPr lang="en-GB" sz="1600" dirty="0">
                          <a:solidFill>
                            <a:srgbClr val="FF0000"/>
                          </a:solidFill>
                          <a:effectLst/>
                        </a:rPr>
                        <a:t>lead clinician responsible for transition</a:t>
                      </a:r>
                      <a:r>
                        <a:rPr lang="en-GB" sz="1600" dirty="0">
                          <a:effectLst/>
                        </a:rPr>
                        <a:t> leading work on policies and pathway of care to prepare young people for the transition to adult services. Planning for transition should start early in the teenage years.</a:t>
                      </a:r>
                    </a:p>
                    <a:p>
                      <a:r>
                        <a:rPr lang="en-GB" sz="1600" dirty="0">
                          <a:effectLst/>
                        </a:rPr>
                        <a:t> </a:t>
                      </a:r>
                    </a:p>
                    <a:p>
                      <a:r>
                        <a:rPr lang="en-GB" sz="1600" dirty="0">
                          <a:effectLst/>
                        </a:rPr>
                        <a:t>Transition should be carefully planned from the age of 14 onwards for any child being seen in secondary or tertiary care for asthma.</a:t>
                      </a:r>
                    </a:p>
                    <a:p>
                      <a:r>
                        <a:rPr lang="en-GB" sz="1600" dirty="0">
                          <a:effectLst/>
                        </a:rPr>
                        <a:t> </a:t>
                      </a:r>
                    </a:p>
                    <a:p>
                      <a:r>
                        <a:rPr lang="en-GB" sz="1600" dirty="0">
                          <a:effectLst/>
                        </a:rPr>
                        <a:t>Any child who has been treated in intensive care for acute asthma, a HDU or paediatric HDU is at life-long risk and should be flagged as such on GP records.</a:t>
                      </a:r>
                    </a:p>
                    <a:p>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448260339"/>
                  </a:ext>
                </a:extLst>
              </a:tr>
              <a:tr h="790575">
                <a:tc>
                  <a:txBody>
                    <a:bodyPr/>
                    <a:lstStyle/>
                    <a:p>
                      <a:r>
                        <a:rPr lang="en-GB" sz="1200" dirty="0">
                          <a:effectLst/>
                        </a:rPr>
                        <a:t>38</a:t>
                      </a: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en-GB" sz="1600" dirty="0">
                          <a:effectLst/>
                        </a:rPr>
                        <a:t>There is a shared pathway between children’s and adult services, which is a shared and active arrangement and is properly implemented.</a:t>
                      </a:r>
                    </a:p>
                    <a:p>
                      <a:r>
                        <a:rPr lang="en-GB" sz="1600" dirty="0">
                          <a:effectLst/>
                        </a:rPr>
                        <a:t> </a:t>
                      </a:r>
                    </a:p>
                    <a:p>
                      <a:r>
                        <a:rPr lang="en-GB" sz="1600" dirty="0">
                          <a:effectLst/>
                        </a:rPr>
                        <a:t>Follow up is then the responsibility of adult services if a young person does not attend their first adult appointment. </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436692566"/>
                  </a:ext>
                </a:extLst>
              </a:tr>
            </a:tbl>
          </a:graphicData>
        </a:graphic>
      </p:graphicFrame>
    </p:spTree>
    <p:extLst>
      <p:ext uri="{BB962C8B-B14F-4D97-AF65-F5344CB8AC3E}">
        <p14:creationId xmlns:p14="http://schemas.microsoft.com/office/powerpoint/2010/main" val="33392307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52FF9-24EE-984C-9D67-4062FCF872A8}"/>
              </a:ext>
            </a:extLst>
          </p:cNvPr>
          <p:cNvSpPr>
            <a:spLocks noGrp="1"/>
          </p:cNvSpPr>
          <p:nvPr>
            <p:ph type="title"/>
          </p:nvPr>
        </p:nvSpPr>
        <p:spPr/>
        <p:txBody>
          <a:bodyPr/>
          <a:lstStyle/>
          <a:p>
            <a:r>
              <a:rPr lang="en-US"/>
              <a:t>Clinical Update</a:t>
            </a:r>
          </a:p>
        </p:txBody>
      </p:sp>
      <p:sp>
        <p:nvSpPr>
          <p:cNvPr id="4" name="Slide Number Placeholder 3">
            <a:extLst>
              <a:ext uri="{FF2B5EF4-FFF2-40B4-BE49-F238E27FC236}">
                <a16:creationId xmlns:a16="http://schemas.microsoft.com/office/drawing/2014/main" id="{B01C86C4-4D74-4F42-8569-1157F4367AAB}"/>
              </a:ext>
            </a:extLst>
          </p:cNvPr>
          <p:cNvSpPr>
            <a:spLocks noGrp="1"/>
          </p:cNvSpPr>
          <p:nvPr>
            <p:ph type="sldNum" sz="quarter" idx="14"/>
          </p:nvPr>
        </p:nvSpPr>
        <p:spPr/>
        <p:txBody>
          <a:bodyPr/>
          <a:lstStyle/>
          <a:p>
            <a:fld id="{8FC524A1-7B6A-464D-B8BC-8FE2E057339E}" type="slidenum">
              <a:rPr lang="en-GB" smtClean="0"/>
              <a:pPr/>
              <a:t>27</a:t>
            </a:fld>
            <a:endParaRPr lang="en-GB"/>
          </a:p>
        </p:txBody>
      </p:sp>
      <p:sp>
        <p:nvSpPr>
          <p:cNvPr id="5" name="Content Placeholder 4">
            <a:extLst>
              <a:ext uri="{FF2B5EF4-FFF2-40B4-BE49-F238E27FC236}">
                <a16:creationId xmlns:a16="http://schemas.microsoft.com/office/drawing/2014/main" id="{6B3ACCC9-698D-D04D-9FD6-4FD78F3B0F30}"/>
              </a:ext>
            </a:extLst>
          </p:cNvPr>
          <p:cNvSpPr>
            <a:spLocks noGrp="1"/>
          </p:cNvSpPr>
          <p:nvPr>
            <p:ph sz="quarter" idx="15"/>
          </p:nvPr>
        </p:nvSpPr>
        <p:spPr>
          <a:xfrm>
            <a:off x="250130" y="1058319"/>
            <a:ext cx="8642350" cy="4967287"/>
          </a:xfrm>
        </p:spPr>
        <p:txBody>
          <a:bodyPr>
            <a:noAutofit/>
          </a:bodyPr>
          <a:lstStyle/>
          <a:p>
            <a:r>
              <a:rPr lang="en-US" u="sng" dirty="0"/>
              <a:t>Too much Guidance: </a:t>
            </a:r>
          </a:p>
          <a:p>
            <a:r>
              <a:rPr lang="en-US" dirty="0"/>
              <a:t>GINA – Not a guideline but an integrated evidence base strategy</a:t>
            </a:r>
          </a:p>
          <a:p>
            <a:r>
              <a:rPr lang="en-US" dirty="0"/>
              <a:t>NICE – Recommended treatments with an emphasis on cost saving and efficiency</a:t>
            </a:r>
          </a:p>
          <a:p>
            <a:r>
              <a:rPr lang="en-US" dirty="0"/>
              <a:t>Sign /BTS – Effective (national) practice guideline based on evidence </a:t>
            </a:r>
          </a:p>
          <a:p>
            <a:endParaRPr lang="en-US" dirty="0"/>
          </a:p>
          <a:p>
            <a:r>
              <a:rPr lang="en-US" dirty="0"/>
              <a:t>All are correct (in their own context) …………</a:t>
            </a:r>
          </a:p>
          <a:p>
            <a:r>
              <a:rPr lang="en-GB" dirty="0"/>
              <a:t>Personalised</a:t>
            </a:r>
            <a:r>
              <a:rPr lang="en-US" dirty="0"/>
              <a:t> asthma management should be based on an iterative process – as people are different ……</a:t>
            </a:r>
          </a:p>
          <a:p>
            <a:r>
              <a:rPr lang="en-US" dirty="0"/>
              <a:t>	”Assess adjust and review”</a:t>
            </a:r>
          </a:p>
          <a:p>
            <a:r>
              <a:rPr lang="en-US" dirty="0"/>
              <a:t>	Not one size fits all </a:t>
            </a:r>
          </a:p>
          <a:p>
            <a:r>
              <a:rPr lang="en-US" dirty="0"/>
              <a:t>	Not just the medications </a:t>
            </a:r>
          </a:p>
          <a:p>
            <a:endParaRPr lang="en-US" dirty="0"/>
          </a:p>
          <a:p>
            <a:r>
              <a:rPr lang="en-US" dirty="0"/>
              <a:t>Goal is Asthma Control  - Improved control =?= reduces risk (Death, Exacerbations, OCS or FEV1)</a:t>
            </a:r>
          </a:p>
        </p:txBody>
      </p:sp>
    </p:spTree>
    <p:extLst>
      <p:ext uri="{BB962C8B-B14F-4D97-AF65-F5344CB8AC3E}">
        <p14:creationId xmlns:p14="http://schemas.microsoft.com/office/powerpoint/2010/main" val="22864964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745D4-E317-EB40-A20F-4C0F09547031}"/>
              </a:ext>
            </a:extLst>
          </p:cNvPr>
          <p:cNvSpPr>
            <a:spLocks noGrp="1"/>
          </p:cNvSpPr>
          <p:nvPr>
            <p:ph type="title"/>
          </p:nvPr>
        </p:nvSpPr>
        <p:spPr/>
        <p:txBody>
          <a:bodyPr/>
          <a:lstStyle/>
          <a:p>
            <a:r>
              <a:rPr lang="en-US" dirty="0"/>
              <a:t>GINA 2019 – Step 1 </a:t>
            </a:r>
          </a:p>
        </p:txBody>
      </p:sp>
      <p:sp>
        <p:nvSpPr>
          <p:cNvPr id="3" name="Text Placeholder 2">
            <a:extLst>
              <a:ext uri="{FF2B5EF4-FFF2-40B4-BE49-F238E27FC236}">
                <a16:creationId xmlns:a16="http://schemas.microsoft.com/office/drawing/2014/main" id="{2778FC51-E92D-1346-ADC2-D82553D040A5}"/>
              </a:ext>
            </a:extLst>
          </p:cNvPr>
          <p:cNvSpPr>
            <a:spLocks noGrp="1"/>
          </p:cNvSpPr>
          <p:nvPr>
            <p:ph type="body" sz="quarter" idx="12"/>
          </p:nvPr>
        </p:nvSpPr>
        <p:spPr/>
        <p:txBody>
          <a:bodyPr/>
          <a:lstStyle/>
          <a:p>
            <a:endParaRPr lang="en-US" dirty="0"/>
          </a:p>
        </p:txBody>
      </p:sp>
      <p:sp>
        <p:nvSpPr>
          <p:cNvPr id="4" name="Slide Number Placeholder 3">
            <a:extLst>
              <a:ext uri="{FF2B5EF4-FFF2-40B4-BE49-F238E27FC236}">
                <a16:creationId xmlns:a16="http://schemas.microsoft.com/office/drawing/2014/main" id="{ECC25C39-2472-314B-A4BB-DEB73F187620}"/>
              </a:ext>
            </a:extLst>
          </p:cNvPr>
          <p:cNvSpPr>
            <a:spLocks noGrp="1"/>
          </p:cNvSpPr>
          <p:nvPr>
            <p:ph type="sldNum" sz="quarter" idx="14"/>
          </p:nvPr>
        </p:nvSpPr>
        <p:spPr/>
        <p:txBody>
          <a:bodyPr/>
          <a:lstStyle/>
          <a:p>
            <a:fld id="{8FC524A1-7B6A-464D-B8BC-8FE2E057339E}" type="slidenum">
              <a:rPr lang="en-GB" smtClean="0"/>
              <a:pPr/>
              <a:t>28</a:t>
            </a:fld>
            <a:endParaRPr lang="en-GB" dirty="0"/>
          </a:p>
        </p:txBody>
      </p:sp>
      <p:pic>
        <p:nvPicPr>
          <p:cNvPr id="11" name="Content Placeholder 10" descr="A screenshot of a cell phone&#10;&#10;Description automatically generated">
            <a:extLst>
              <a:ext uri="{FF2B5EF4-FFF2-40B4-BE49-F238E27FC236}">
                <a16:creationId xmlns:a16="http://schemas.microsoft.com/office/drawing/2014/main" id="{8DF5CCB5-91F9-F04E-A39F-51C10F9DF8EC}"/>
              </a:ext>
            </a:extLst>
          </p:cNvPr>
          <p:cNvPicPr>
            <a:picLocks noGrp="1" noChangeAspect="1"/>
          </p:cNvPicPr>
          <p:nvPr>
            <p:ph sz="quarter" idx="15"/>
          </p:nvPr>
        </p:nvPicPr>
        <p:blipFill>
          <a:blip r:embed="rId2" cstate="email">
            <a:extLst>
              <a:ext uri="{28A0092B-C50C-407E-A947-70E740481C1C}">
                <a14:useLocalDpi xmlns:a14="http://schemas.microsoft.com/office/drawing/2010/main"/>
              </a:ext>
            </a:extLst>
          </a:blip>
          <a:stretch>
            <a:fillRect/>
          </a:stretch>
        </p:blipFill>
        <p:spPr>
          <a:xfrm>
            <a:off x="592923" y="1341438"/>
            <a:ext cx="7958153" cy="4967287"/>
          </a:xfrm>
        </p:spPr>
      </p:pic>
    </p:spTree>
    <p:extLst>
      <p:ext uri="{BB962C8B-B14F-4D97-AF65-F5344CB8AC3E}">
        <p14:creationId xmlns:p14="http://schemas.microsoft.com/office/powerpoint/2010/main" val="35998185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BE2C1-1BD9-CD47-9261-CDE543552D3C}"/>
              </a:ext>
            </a:extLst>
          </p:cNvPr>
          <p:cNvSpPr>
            <a:spLocks noGrp="1"/>
          </p:cNvSpPr>
          <p:nvPr>
            <p:ph type="title"/>
          </p:nvPr>
        </p:nvSpPr>
        <p:spPr>
          <a:xfrm>
            <a:off x="250130" y="132272"/>
            <a:ext cx="8642350" cy="1208495"/>
          </a:xfrm>
        </p:spPr>
        <p:txBody>
          <a:bodyPr/>
          <a:lstStyle/>
          <a:p>
            <a:r>
              <a:rPr lang="en-GB" dirty="0"/>
              <a:t>Step 1 recommendations are for patients with symptoms less than twice a month and no exacerbation risk factors.</a:t>
            </a:r>
            <a:br>
              <a:rPr lang="en-GB" dirty="0"/>
            </a:br>
            <a:endParaRPr lang="en-US" dirty="0"/>
          </a:p>
        </p:txBody>
      </p:sp>
      <p:sp>
        <p:nvSpPr>
          <p:cNvPr id="4" name="Slide Number Placeholder 3">
            <a:extLst>
              <a:ext uri="{FF2B5EF4-FFF2-40B4-BE49-F238E27FC236}">
                <a16:creationId xmlns:a16="http://schemas.microsoft.com/office/drawing/2014/main" id="{D28888EB-622F-584A-A7DB-ADA86BFF55F4}"/>
              </a:ext>
            </a:extLst>
          </p:cNvPr>
          <p:cNvSpPr>
            <a:spLocks noGrp="1"/>
          </p:cNvSpPr>
          <p:nvPr>
            <p:ph type="sldNum" sz="quarter" idx="14"/>
          </p:nvPr>
        </p:nvSpPr>
        <p:spPr/>
        <p:txBody>
          <a:bodyPr/>
          <a:lstStyle/>
          <a:p>
            <a:fld id="{8FC524A1-7B6A-464D-B8BC-8FE2E057339E}" type="slidenum">
              <a:rPr lang="en-GB" smtClean="0"/>
              <a:pPr/>
              <a:t>29</a:t>
            </a:fld>
            <a:endParaRPr lang="en-GB"/>
          </a:p>
        </p:txBody>
      </p:sp>
      <p:sp>
        <p:nvSpPr>
          <p:cNvPr id="5" name="Content Placeholder 4">
            <a:extLst>
              <a:ext uri="{FF2B5EF4-FFF2-40B4-BE49-F238E27FC236}">
                <a16:creationId xmlns:a16="http://schemas.microsoft.com/office/drawing/2014/main" id="{1B916A3A-8018-B544-9128-B79DE5DBA238}"/>
              </a:ext>
            </a:extLst>
          </p:cNvPr>
          <p:cNvSpPr>
            <a:spLocks noGrp="1"/>
          </p:cNvSpPr>
          <p:nvPr>
            <p:ph sz="quarter" idx="15"/>
          </p:nvPr>
        </p:nvSpPr>
        <p:spPr>
          <a:xfrm>
            <a:off x="219715" y="1596605"/>
            <a:ext cx="8642350" cy="4967287"/>
          </a:xfrm>
        </p:spPr>
        <p:txBody>
          <a:bodyPr>
            <a:normAutofit/>
          </a:bodyPr>
          <a:lstStyle/>
          <a:p>
            <a:r>
              <a:rPr lang="en-GB" dirty="0"/>
              <a:t>Step 1 recommendations are for patients with symptoms less than twice a month and no exacerbation risk factors, a group that is rarely studied. </a:t>
            </a:r>
          </a:p>
          <a:p>
            <a:r>
              <a:rPr lang="en-GB" b="1" dirty="0"/>
              <a:t>As-needed low dose ICS-formoterol </a:t>
            </a:r>
            <a:r>
              <a:rPr lang="en-GB" dirty="0"/>
              <a:t>in Step 1 is supported by </a:t>
            </a:r>
            <a:r>
              <a:rPr lang="en-GB" i="1" dirty="0"/>
              <a:t>indirect evidence </a:t>
            </a:r>
            <a:r>
              <a:rPr lang="en-GB" dirty="0"/>
              <a:t>from a large study of as-needed low-dose budesonide-formoterol compared with SABA-only treatment in patients eligible for Step 2 therapy (O’Byrne et al, </a:t>
            </a:r>
            <a:r>
              <a:rPr lang="en-GB" dirty="0" err="1"/>
              <a:t>NEJMed</a:t>
            </a:r>
            <a:r>
              <a:rPr lang="en-GB" dirty="0"/>
              <a:t> 2018; see below). </a:t>
            </a:r>
          </a:p>
          <a:p>
            <a:r>
              <a:rPr lang="en-GB" dirty="0"/>
              <a:t>In making this recommendation, the most important considerations were: </a:t>
            </a:r>
          </a:p>
          <a:p>
            <a:pPr marL="285750" indent="-285750">
              <a:buFont typeface="Arial" panose="020B0604020202020204" pitchFamily="34" charset="0"/>
              <a:buChar char="•"/>
            </a:pPr>
            <a:r>
              <a:rPr lang="en-GB" dirty="0"/>
              <a:t>that patients with few interval asthma symptoms can have severe or fatal exacerbations (</a:t>
            </a:r>
            <a:r>
              <a:rPr lang="en-GB" dirty="0" err="1"/>
              <a:t>Dusser</a:t>
            </a:r>
            <a:r>
              <a:rPr lang="en-GB" dirty="0"/>
              <a:t> et al, Allergy 2007) </a:t>
            </a:r>
          </a:p>
          <a:p>
            <a:pPr marL="285750" indent="-285750">
              <a:buFont typeface="Arial" panose="020B0604020202020204" pitchFamily="34" charset="0"/>
              <a:buChar char="•"/>
            </a:pPr>
            <a:r>
              <a:rPr lang="en-GB" dirty="0">
                <a:solidFill>
                  <a:srgbClr val="FF0000"/>
                </a:solidFill>
              </a:rPr>
              <a:t>that a 64% reduction in severe exacerbations was found in the Step 2 study with as-needed low dose budesonide-formoterol compared with SABA-only, with &lt;20% of the average ICS dose compared with daily ICS </a:t>
            </a:r>
          </a:p>
          <a:p>
            <a:endParaRPr lang="en-US" dirty="0"/>
          </a:p>
        </p:txBody>
      </p:sp>
    </p:spTree>
    <p:extLst>
      <p:ext uri="{BB962C8B-B14F-4D97-AF65-F5344CB8AC3E}">
        <p14:creationId xmlns:p14="http://schemas.microsoft.com/office/powerpoint/2010/main" val="435126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2800" dirty="0"/>
              <a:t>Agenda for today</a:t>
            </a:r>
          </a:p>
        </p:txBody>
      </p:sp>
      <p:sp>
        <p:nvSpPr>
          <p:cNvPr id="3" name="Slide Number Placeholder 2"/>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C524A1-7B6A-464D-B8BC-8FE2E057339E}" type="slidenum">
              <a:rPr kumimoji="0" lang="en-GB" sz="1200" b="0" i="0" u="none" strike="noStrike" kern="1200" cap="none" spc="0" normalizeH="0" baseline="0" noProof="0" smtClean="0">
                <a:ln>
                  <a:noFill/>
                </a:ln>
                <a:solidFill>
                  <a:srgbClr val="3F3F3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srgbClr val="3F3F3F">
                  <a:lumMod val="50000"/>
                </a:srgbClr>
              </a:solidFill>
              <a:effectLst/>
              <a:uLnTx/>
              <a:uFillTx/>
              <a:latin typeface="Arial"/>
              <a:ea typeface="+mn-ea"/>
              <a:cs typeface="+mn-cs"/>
            </a:endParaRPr>
          </a:p>
        </p:txBody>
      </p:sp>
      <p:graphicFrame>
        <p:nvGraphicFramePr>
          <p:cNvPr id="2" name="Table 3">
            <a:extLst>
              <a:ext uri="{FF2B5EF4-FFF2-40B4-BE49-F238E27FC236}">
                <a16:creationId xmlns:a16="http://schemas.microsoft.com/office/drawing/2014/main" id="{FC4936AC-05E6-4E31-921A-809934550664}"/>
              </a:ext>
            </a:extLst>
          </p:cNvPr>
          <p:cNvGraphicFramePr>
            <a:graphicFrameLocks noGrp="1"/>
          </p:cNvGraphicFramePr>
          <p:nvPr>
            <p:ph sz="quarter" idx="15"/>
            <p:extLst>
              <p:ext uri="{D42A27DB-BD31-4B8C-83A1-F6EECF244321}">
                <p14:modId xmlns:p14="http://schemas.microsoft.com/office/powerpoint/2010/main" val="2944344131"/>
              </p:ext>
            </p:extLst>
          </p:nvPr>
        </p:nvGraphicFramePr>
        <p:xfrm>
          <a:off x="250130" y="692696"/>
          <a:ext cx="8642351" cy="5811520"/>
        </p:xfrm>
        <a:graphic>
          <a:graphicData uri="http://schemas.openxmlformats.org/drawingml/2006/table">
            <a:tbl>
              <a:tblPr firstRow="1" bandRow="1">
                <a:tableStyleId>{5C22544A-7EE6-4342-B048-85BDC9FD1C3A}</a:tableStyleId>
              </a:tblPr>
              <a:tblGrid>
                <a:gridCol w="742597">
                  <a:extLst>
                    <a:ext uri="{9D8B030D-6E8A-4147-A177-3AD203B41FA5}">
                      <a16:colId xmlns:a16="http://schemas.microsoft.com/office/drawing/2014/main" val="4122363956"/>
                    </a:ext>
                  </a:extLst>
                </a:gridCol>
                <a:gridCol w="3651281">
                  <a:extLst>
                    <a:ext uri="{9D8B030D-6E8A-4147-A177-3AD203B41FA5}">
                      <a16:colId xmlns:a16="http://schemas.microsoft.com/office/drawing/2014/main" val="600559553"/>
                    </a:ext>
                  </a:extLst>
                </a:gridCol>
                <a:gridCol w="4248473">
                  <a:extLst>
                    <a:ext uri="{9D8B030D-6E8A-4147-A177-3AD203B41FA5}">
                      <a16:colId xmlns:a16="http://schemas.microsoft.com/office/drawing/2014/main" val="3042454334"/>
                    </a:ext>
                  </a:extLst>
                </a:gridCol>
              </a:tblGrid>
              <a:tr h="370840">
                <a:tc>
                  <a:txBody>
                    <a:bodyPr/>
                    <a:lstStyle/>
                    <a:p>
                      <a:r>
                        <a:rPr lang="en-GB" sz="1500" dirty="0"/>
                        <a:t>Time</a:t>
                      </a:r>
                    </a:p>
                  </a:txBody>
                  <a:tcPr/>
                </a:tc>
                <a:tc>
                  <a:txBody>
                    <a:bodyPr/>
                    <a:lstStyle/>
                    <a:p>
                      <a:r>
                        <a:rPr lang="en-GB" sz="1500" dirty="0"/>
                        <a:t>Topic</a:t>
                      </a:r>
                    </a:p>
                  </a:txBody>
                  <a:tcPr/>
                </a:tc>
                <a:tc>
                  <a:txBody>
                    <a:bodyPr/>
                    <a:lstStyle/>
                    <a:p>
                      <a:r>
                        <a:rPr lang="en-GB" sz="1500" dirty="0"/>
                        <a:t>Speaker</a:t>
                      </a:r>
                    </a:p>
                  </a:txBody>
                  <a:tcPr/>
                </a:tc>
                <a:extLst>
                  <a:ext uri="{0D108BD9-81ED-4DB2-BD59-A6C34878D82A}">
                    <a16:rowId xmlns:a16="http://schemas.microsoft.com/office/drawing/2014/main" val="2996163921"/>
                  </a:ext>
                </a:extLst>
              </a:tr>
              <a:tr h="370840">
                <a:tc>
                  <a:txBody>
                    <a:bodyPr/>
                    <a:lstStyle/>
                    <a:p>
                      <a:r>
                        <a:rPr lang="en-GB" sz="1500" dirty="0"/>
                        <a:t>9:00</a:t>
                      </a:r>
                    </a:p>
                  </a:txBody>
                  <a:tcPr>
                    <a:solidFill>
                      <a:srgbClr val="F4CCD9"/>
                    </a:solidFill>
                  </a:tcPr>
                </a:tc>
                <a:tc>
                  <a:txBody>
                    <a:bodyPr/>
                    <a:lstStyle/>
                    <a:p>
                      <a:r>
                        <a:rPr lang="en-GB" sz="1500" dirty="0"/>
                        <a:t>Welcome, context and aims of the morning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dirty="0"/>
                        <a:t>Oliver Anglin, Chair of London Asthma Leadership &amp; Innovation Group</a:t>
                      </a:r>
                    </a:p>
                    <a:p>
                      <a:endParaRPr lang="en-GB" sz="1500" dirty="0"/>
                    </a:p>
                  </a:txBody>
                  <a:tcPr/>
                </a:tc>
                <a:extLst>
                  <a:ext uri="{0D108BD9-81ED-4DB2-BD59-A6C34878D82A}">
                    <a16:rowId xmlns:a16="http://schemas.microsoft.com/office/drawing/2014/main" val="3713627725"/>
                  </a:ext>
                </a:extLst>
              </a:tr>
              <a:tr h="370840">
                <a:tc>
                  <a:txBody>
                    <a:bodyPr/>
                    <a:lstStyle/>
                    <a:p>
                      <a:r>
                        <a:rPr lang="en-GB" sz="1500" dirty="0"/>
                        <a:t>9:15</a:t>
                      </a:r>
                    </a:p>
                  </a:txBody>
                  <a:tcPr/>
                </a:tc>
                <a:tc>
                  <a:txBody>
                    <a:bodyPr/>
                    <a:lstStyle/>
                    <a:p>
                      <a:r>
                        <a:rPr lang="en-GB" sz="1500" dirty="0"/>
                        <a:t>Clinical update and launch of the refreshed London Asthma Standards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dirty="0"/>
                        <a:t>Richard Iles, Consultant in Paediatric Respiratory Medicine, ELCH</a:t>
                      </a:r>
                    </a:p>
                    <a:p>
                      <a:endParaRPr lang="en-GB" sz="1500" dirty="0"/>
                    </a:p>
                  </a:txBody>
                  <a:tcPr/>
                </a:tc>
                <a:extLst>
                  <a:ext uri="{0D108BD9-81ED-4DB2-BD59-A6C34878D82A}">
                    <a16:rowId xmlns:a16="http://schemas.microsoft.com/office/drawing/2014/main" val="2577199790"/>
                  </a:ext>
                </a:extLst>
              </a:tr>
              <a:tr h="370840">
                <a:tc>
                  <a:txBody>
                    <a:bodyPr/>
                    <a:lstStyle/>
                    <a:p>
                      <a:r>
                        <a:rPr lang="en-GB" sz="1500" dirty="0"/>
                        <a:t>10:00</a:t>
                      </a:r>
                    </a:p>
                  </a:txBody>
                  <a:tcPr/>
                </a:tc>
                <a:tc>
                  <a:txBody>
                    <a:bodyPr/>
                    <a:lstStyle/>
                    <a:p>
                      <a:r>
                        <a:rPr lang="en-GB" sz="1500" dirty="0"/>
                        <a:t>Update from the national team</a:t>
                      </a:r>
                    </a:p>
                  </a:txBody>
                  <a:tcPr/>
                </a:tc>
                <a:tc>
                  <a:txBody>
                    <a:bodyPr/>
                    <a:lstStyle/>
                    <a:p>
                      <a:r>
                        <a:rPr lang="en-GB" sz="1500" dirty="0"/>
                        <a:t>Matthew Clarke, </a:t>
                      </a:r>
                      <a:r>
                        <a:rPr lang="en-GB" sz="1500" kern="1200" dirty="0">
                          <a:solidFill>
                            <a:schemeClr val="dk1"/>
                          </a:solidFill>
                          <a:effectLst/>
                          <a:latin typeface="+mn-lt"/>
                          <a:ea typeface="+mn-ea"/>
                          <a:cs typeface="+mn-cs"/>
                        </a:rPr>
                        <a:t>National Speciality Advisor Children and Young People, NHSE/I</a:t>
                      </a:r>
                      <a:endParaRPr lang="en-GB" sz="1500" dirty="0"/>
                    </a:p>
                  </a:txBody>
                  <a:tcPr/>
                </a:tc>
                <a:extLst>
                  <a:ext uri="{0D108BD9-81ED-4DB2-BD59-A6C34878D82A}">
                    <a16:rowId xmlns:a16="http://schemas.microsoft.com/office/drawing/2014/main" val="1729735942"/>
                  </a:ext>
                </a:extLst>
              </a:tr>
              <a:tr h="0">
                <a:tc>
                  <a:txBody>
                    <a:bodyPr/>
                    <a:lstStyle/>
                    <a:p>
                      <a:r>
                        <a:rPr lang="en-GB" sz="1500" dirty="0"/>
                        <a:t>10:30</a:t>
                      </a:r>
                    </a:p>
                  </a:txBody>
                  <a:tcPr/>
                </a:tc>
                <a:tc>
                  <a:txBody>
                    <a:bodyPr/>
                    <a:lstStyle/>
                    <a:p>
                      <a:r>
                        <a:rPr lang="en-GB" sz="1500" dirty="0"/>
                        <a:t>Same Day Emergency Services: launch of a new 111 paediatric asthma pilot</a:t>
                      </a:r>
                    </a:p>
                  </a:txBody>
                  <a:tcPr/>
                </a:tc>
                <a:tc>
                  <a:txBody>
                    <a:bodyPr/>
                    <a:lstStyle/>
                    <a:p>
                      <a:r>
                        <a:rPr lang="en-GB" sz="1500" dirty="0"/>
                        <a:t>John </a:t>
                      </a:r>
                      <a:r>
                        <a:rPr lang="en-GB" sz="1500" dirty="0" err="1"/>
                        <a:t>Moreiras</a:t>
                      </a:r>
                      <a:r>
                        <a:rPr lang="en-GB" sz="1500" dirty="0"/>
                        <a:t>, Whittington Health; Giles Armstrong &amp; Roland </a:t>
                      </a:r>
                      <a:r>
                        <a:rPr lang="en-GB" sz="1500" dirty="0" err="1"/>
                        <a:t>Bensted</a:t>
                      </a:r>
                      <a:r>
                        <a:rPr lang="en-GB" sz="1500" dirty="0"/>
                        <a:t>, Barts Health</a:t>
                      </a:r>
                      <a:endParaRPr lang="en-GB" sz="1500" dirty="0">
                        <a:highlight>
                          <a:srgbClr val="FFFF00"/>
                        </a:highlight>
                      </a:endParaRPr>
                    </a:p>
                  </a:txBody>
                  <a:tcPr/>
                </a:tc>
                <a:extLst>
                  <a:ext uri="{0D108BD9-81ED-4DB2-BD59-A6C34878D82A}">
                    <a16:rowId xmlns:a16="http://schemas.microsoft.com/office/drawing/2014/main" val="498203468"/>
                  </a:ext>
                </a:extLst>
              </a:tr>
              <a:tr h="0">
                <a:tc>
                  <a:txBody>
                    <a:bodyPr/>
                    <a:lstStyle/>
                    <a:p>
                      <a:r>
                        <a:rPr lang="en-GB" sz="1500" dirty="0"/>
                        <a:t>11:00</a:t>
                      </a:r>
                    </a:p>
                  </a:txBody>
                  <a:tcPr/>
                </a:tc>
                <a:tc>
                  <a:txBody>
                    <a:bodyPr/>
                    <a:lstStyle/>
                    <a:p>
                      <a:r>
                        <a:rPr lang="en-GB" sz="1500" dirty="0"/>
                        <a:t>Learning from Covid-19- updates from across London:</a:t>
                      </a:r>
                    </a:p>
                    <a:p>
                      <a:pPr marL="285750" indent="-285750">
                        <a:buFont typeface="Arial" panose="020B0604020202020204" pitchFamily="34" charset="0"/>
                        <a:buChar char="•"/>
                      </a:pPr>
                      <a:r>
                        <a:rPr lang="en-GB" sz="1500" dirty="0"/>
                        <a:t>SEL</a:t>
                      </a:r>
                    </a:p>
                    <a:p>
                      <a:pPr marL="0" indent="0">
                        <a:buFont typeface="Arial" panose="020B0604020202020204" pitchFamily="34" charset="0"/>
                        <a:buNone/>
                      </a:pPr>
                      <a:endParaRPr lang="en-GB" sz="1500" dirty="0"/>
                    </a:p>
                    <a:p>
                      <a:pPr marL="285750" indent="-285750">
                        <a:buFont typeface="Arial" panose="020B0604020202020204" pitchFamily="34" charset="0"/>
                        <a:buChar char="•"/>
                      </a:pPr>
                      <a:r>
                        <a:rPr lang="en-GB" sz="1500" dirty="0"/>
                        <a:t>SWL</a:t>
                      </a:r>
                    </a:p>
                    <a:p>
                      <a:pPr marL="285750" indent="-285750">
                        <a:buFont typeface="Arial" panose="020B0604020202020204" pitchFamily="34" charset="0"/>
                        <a:buChar char="•"/>
                      </a:pPr>
                      <a:r>
                        <a:rPr lang="en-GB" sz="1500" dirty="0"/>
                        <a:t>NEL</a:t>
                      </a:r>
                    </a:p>
                    <a:p>
                      <a:pPr marL="285750" indent="-285750">
                        <a:buFont typeface="Arial" panose="020B0604020202020204" pitchFamily="34" charset="0"/>
                        <a:buChar char="•"/>
                      </a:pPr>
                      <a:r>
                        <a:rPr lang="en-GB" sz="1500" dirty="0"/>
                        <a:t>NCL</a:t>
                      </a:r>
                    </a:p>
                    <a:p>
                      <a:pPr marL="285750" indent="-285750">
                        <a:buFont typeface="Arial" panose="020B0604020202020204" pitchFamily="34" charset="0"/>
                        <a:buChar char="•"/>
                      </a:pPr>
                      <a:r>
                        <a:rPr lang="en-GB" sz="1500" dirty="0"/>
                        <a:t>NWL</a:t>
                      </a:r>
                    </a:p>
                  </a:txBody>
                  <a:tcPr/>
                </a:tc>
                <a:tc>
                  <a:txBody>
                    <a:bodyPr/>
                    <a:lstStyle/>
                    <a:p>
                      <a:r>
                        <a:rPr lang="en-GB" sz="1500" dirty="0"/>
                        <a:t>STP/ICS Clinical/Commissioning Leads</a:t>
                      </a:r>
                    </a:p>
                    <a:p>
                      <a:endParaRPr lang="en-GB" sz="1500" dirty="0"/>
                    </a:p>
                    <a:p>
                      <a:r>
                        <a:rPr lang="en-GB" sz="1500" dirty="0"/>
                        <a:t>- Amy </a:t>
                      </a:r>
                      <a:r>
                        <a:rPr lang="en-GB" sz="1500" dirty="0" err="1"/>
                        <a:t>Westpfel</a:t>
                      </a:r>
                      <a:r>
                        <a:rPr lang="en-GB" sz="1500" dirty="0"/>
                        <a:t>, Rebecca </a:t>
                      </a:r>
                      <a:r>
                        <a:rPr lang="en-GB" sz="1500" dirty="0" err="1"/>
                        <a:t>Kalamchi</a:t>
                      </a:r>
                      <a:r>
                        <a:rPr lang="en-GB" sz="1500" dirty="0"/>
                        <a:t>, Sarah </a:t>
                      </a:r>
                      <a:r>
                        <a:rPr lang="en-GB" sz="1500" dirty="0" err="1"/>
                        <a:t>Allmark</a:t>
                      </a:r>
                      <a:r>
                        <a:rPr lang="en-GB" sz="1500" dirty="0"/>
                        <a:t>, Richard Iles</a:t>
                      </a:r>
                    </a:p>
                    <a:p>
                      <a:r>
                        <a:rPr lang="en-GB" sz="1500" dirty="0"/>
                        <a:t>- Richard </a:t>
                      </a:r>
                      <a:r>
                        <a:rPr lang="en-GB" sz="1500" dirty="0" err="1"/>
                        <a:t>Chavasse</a:t>
                      </a:r>
                      <a:r>
                        <a:rPr lang="en-GB" sz="1500" dirty="0"/>
                        <a:t>, CHAH asthma nurses</a:t>
                      </a:r>
                    </a:p>
                    <a:p>
                      <a:r>
                        <a:rPr lang="en-GB" sz="1500" dirty="0"/>
                        <a:t>- Rita Araujo, Lynda Hassell</a:t>
                      </a:r>
                    </a:p>
                    <a:p>
                      <a:r>
                        <a:rPr lang="en-GB" sz="1500" dirty="0"/>
                        <a:t>- Sam Rostom, Oliver Anglin</a:t>
                      </a:r>
                    </a:p>
                    <a:p>
                      <a:r>
                        <a:rPr lang="en-GB" sz="1500" dirty="0"/>
                        <a:t>- Claire Galvin, Stephen Goldring</a:t>
                      </a:r>
                    </a:p>
                  </a:txBody>
                  <a:tcPr/>
                </a:tc>
                <a:extLst>
                  <a:ext uri="{0D108BD9-81ED-4DB2-BD59-A6C34878D82A}">
                    <a16:rowId xmlns:a16="http://schemas.microsoft.com/office/drawing/2014/main" val="4138326091"/>
                  </a:ext>
                </a:extLst>
              </a:tr>
              <a:tr h="0">
                <a:tc>
                  <a:txBody>
                    <a:bodyPr/>
                    <a:lstStyle/>
                    <a:p>
                      <a:r>
                        <a:rPr lang="en-GB" sz="1500" dirty="0"/>
                        <a:t>12:40</a:t>
                      </a:r>
                    </a:p>
                  </a:txBody>
                  <a:tcPr/>
                </a:tc>
                <a:tc>
                  <a:txBody>
                    <a:bodyPr/>
                    <a:lstStyle/>
                    <a:p>
                      <a:r>
                        <a:rPr lang="en-GB" sz="1500" dirty="0"/>
                        <a:t>Back to school and </a:t>
                      </a:r>
                      <a:r>
                        <a:rPr lang="en-GB" sz="1500" dirty="0" err="1"/>
                        <a:t>Covid</a:t>
                      </a:r>
                      <a:endParaRPr lang="en-GB" sz="1500" dirty="0"/>
                    </a:p>
                  </a:txBody>
                  <a:tcPr/>
                </a:tc>
                <a:tc>
                  <a:txBody>
                    <a:bodyPr/>
                    <a:lstStyle/>
                    <a:p>
                      <a:r>
                        <a:rPr lang="en-GB" sz="1500" dirty="0"/>
                        <a:t>Heather Robinson &amp; Emily </a:t>
                      </a:r>
                      <a:r>
                        <a:rPr lang="en-GB" sz="1500" dirty="0" err="1"/>
                        <a:t>Guilmant-Farry</a:t>
                      </a:r>
                      <a:endParaRPr lang="en-GB" sz="1500" dirty="0"/>
                    </a:p>
                    <a:p>
                      <a:r>
                        <a:rPr lang="en-GB" sz="1500" dirty="0"/>
                        <a:t>LB Newham &amp;  ELFT</a:t>
                      </a:r>
                    </a:p>
                  </a:txBody>
                  <a:tcPr/>
                </a:tc>
                <a:extLst>
                  <a:ext uri="{0D108BD9-81ED-4DB2-BD59-A6C34878D82A}">
                    <a16:rowId xmlns:a16="http://schemas.microsoft.com/office/drawing/2014/main" val="1099953630"/>
                  </a:ext>
                </a:extLst>
              </a:tr>
              <a:tr h="0">
                <a:tc>
                  <a:txBody>
                    <a:bodyPr/>
                    <a:lstStyle/>
                    <a:p>
                      <a:r>
                        <a:rPr lang="en-GB" sz="1500" dirty="0"/>
                        <a:t>13:10</a:t>
                      </a:r>
                    </a:p>
                  </a:txBody>
                  <a:tcPr/>
                </a:tc>
                <a:tc>
                  <a:txBody>
                    <a:bodyPr/>
                    <a:lstStyle/>
                    <a:p>
                      <a:r>
                        <a:rPr lang="en-GB" sz="1500" dirty="0"/>
                        <a:t>Reflections and next steps</a:t>
                      </a:r>
                    </a:p>
                  </a:txBody>
                  <a:tcPr/>
                </a:tc>
                <a:tc>
                  <a:txBody>
                    <a:bodyPr/>
                    <a:lstStyle/>
                    <a:p>
                      <a:r>
                        <a:rPr lang="en-GB" sz="1500" dirty="0"/>
                        <a:t>Oliver Anglin</a:t>
                      </a:r>
                    </a:p>
                  </a:txBody>
                  <a:tcPr/>
                </a:tc>
                <a:extLst>
                  <a:ext uri="{0D108BD9-81ED-4DB2-BD59-A6C34878D82A}">
                    <a16:rowId xmlns:a16="http://schemas.microsoft.com/office/drawing/2014/main" val="3186292327"/>
                  </a:ext>
                </a:extLst>
              </a:tr>
            </a:tbl>
          </a:graphicData>
        </a:graphic>
      </p:graphicFrame>
    </p:spTree>
    <p:extLst>
      <p:ext uri="{BB962C8B-B14F-4D97-AF65-F5344CB8AC3E}">
        <p14:creationId xmlns:p14="http://schemas.microsoft.com/office/powerpoint/2010/main" val="10098978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090F577-F34D-2740-A312-CF7AA33B2EDD}"/>
              </a:ext>
            </a:extLst>
          </p:cNvPr>
          <p:cNvSpPr>
            <a:spLocks noGrp="1"/>
          </p:cNvSpPr>
          <p:nvPr>
            <p:ph type="sldNum" sz="quarter" idx="14"/>
          </p:nvPr>
        </p:nvSpPr>
        <p:spPr/>
        <p:txBody>
          <a:bodyPr/>
          <a:lstStyle/>
          <a:p>
            <a:fld id="{8FC524A1-7B6A-464D-B8BC-8FE2E057339E}" type="slidenum">
              <a:rPr lang="en-GB" smtClean="0"/>
              <a:pPr/>
              <a:t>30</a:t>
            </a:fld>
            <a:endParaRPr lang="en-GB"/>
          </a:p>
        </p:txBody>
      </p:sp>
      <p:pic>
        <p:nvPicPr>
          <p:cNvPr id="7" name="Picture 6" descr="A view of a city street&#10;&#10;Description automatically generated">
            <a:extLst>
              <a:ext uri="{FF2B5EF4-FFF2-40B4-BE49-F238E27FC236}">
                <a16:creationId xmlns:a16="http://schemas.microsoft.com/office/drawing/2014/main" id="{ACA6BE0B-2184-D84F-ADF8-5FC46FDABD0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13948" y="218873"/>
            <a:ext cx="2395490" cy="3193986"/>
          </a:xfrm>
          <a:prstGeom prst="rect">
            <a:avLst/>
          </a:prstGeom>
        </p:spPr>
      </p:pic>
      <p:pic>
        <p:nvPicPr>
          <p:cNvPr id="11" name="Picture 10" descr="A large building&#10;&#10;Description automatically generated">
            <a:extLst>
              <a:ext uri="{FF2B5EF4-FFF2-40B4-BE49-F238E27FC236}">
                <a16:creationId xmlns:a16="http://schemas.microsoft.com/office/drawing/2014/main" id="{AA00FCD7-A39F-2A4D-9F90-0AD628DC6C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72200" y="4077072"/>
            <a:ext cx="2688299" cy="2016224"/>
          </a:xfrm>
          <a:prstGeom prst="rect">
            <a:avLst/>
          </a:prstGeom>
        </p:spPr>
      </p:pic>
      <p:pic>
        <p:nvPicPr>
          <p:cNvPr id="17" name="Picture 16" descr="A screenshot of a cell phone&#10;&#10;Description automatically generated">
            <a:extLst>
              <a:ext uri="{FF2B5EF4-FFF2-40B4-BE49-F238E27FC236}">
                <a16:creationId xmlns:a16="http://schemas.microsoft.com/office/drawing/2014/main" id="{700E8836-0EEA-6448-A357-69DF18911EB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853829" y="1700808"/>
            <a:ext cx="3396694" cy="6038568"/>
          </a:xfrm>
          <a:prstGeom prst="rect">
            <a:avLst/>
          </a:prstGeom>
        </p:spPr>
      </p:pic>
      <p:pic>
        <p:nvPicPr>
          <p:cNvPr id="19" name="Picture 18" descr="A group of people walking in front of a building&#10;&#10;Description automatically generated">
            <a:extLst>
              <a:ext uri="{FF2B5EF4-FFF2-40B4-BE49-F238E27FC236}">
                <a16:creationId xmlns:a16="http://schemas.microsoft.com/office/drawing/2014/main" id="{FCE08C00-B7D2-EE4C-A3F7-3CB50694F74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4514" y="218873"/>
            <a:ext cx="2496278" cy="1872208"/>
          </a:xfrm>
          <a:prstGeom prst="rect">
            <a:avLst/>
          </a:prstGeom>
        </p:spPr>
      </p:pic>
      <p:pic>
        <p:nvPicPr>
          <p:cNvPr id="23" name="Picture 22" descr="A boat is docked next to a body of water&#10;&#10;Description automatically generated">
            <a:extLst>
              <a:ext uri="{FF2B5EF4-FFF2-40B4-BE49-F238E27FC236}">
                <a16:creationId xmlns:a16="http://schemas.microsoft.com/office/drawing/2014/main" id="{D7AE12AF-CB38-BB42-9828-A631F339654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4513" y="2452768"/>
            <a:ext cx="2496277" cy="1872209"/>
          </a:xfrm>
          <a:prstGeom prst="rect">
            <a:avLst/>
          </a:prstGeom>
        </p:spPr>
      </p:pic>
      <p:pic>
        <p:nvPicPr>
          <p:cNvPr id="15" name="Picture 14" descr="A bicycle parked on the side of a building&#10;&#10;Description automatically generated">
            <a:extLst>
              <a:ext uri="{FF2B5EF4-FFF2-40B4-BE49-F238E27FC236}">
                <a16:creationId xmlns:a16="http://schemas.microsoft.com/office/drawing/2014/main" id="{9C56120D-2CA8-2344-BDEA-4BBBAD3EE10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862935" y="44624"/>
            <a:ext cx="3387588" cy="2540690"/>
          </a:xfrm>
          <a:prstGeom prst="rect">
            <a:avLst/>
          </a:prstGeom>
        </p:spPr>
      </p:pic>
      <p:pic>
        <p:nvPicPr>
          <p:cNvPr id="29" name="Picture 28" descr="A group of people in front of a large building&#10;&#10;Description automatically generated">
            <a:extLst>
              <a:ext uri="{FF2B5EF4-FFF2-40B4-BE49-F238E27FC236}">
                <a16:creationId xmlns:a16="http://schemas.microsoft.com/office/drawing/2014/main" id="{B4C590E5-88C8-1E48-9EA7-CB2A82B57D6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44513" y="4572881"/>
            <a:ext cx="2496277" cy="1872208"/>
          </a:xfrm>
          <a:prstGeom prst="rect">
            <a:avLst/>
          </a:prstGeom>
        </p:spPr>
      </p:pic>
    </p:spTree>
    <p:extLst>
      <p:ext uri="{BB962C8B-B14F-4D97-AF65-F5344CB8AC3E}">
        <p14:creationId xmlns:p14="http://schemas.microsoft.com/office/powerpoint/2010/main" val="1698173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B8130-5AF5-C548-B391-5F29AD69C916}"/>
              </a:ext>
            </a:extLst>
          </p:cNvPr>
          <p:cNvSpPr>
            <a:spLocks noGrp="1"/>
          </p:cNvSpPr>
          <p:nvPr>
            <p:ph type="title"/>
          </p:nvPr>
        </p:nvSpPr>
        <p:spPr/>
        <p:txBody>
          <a:bodyPr/>
          <a:lstStyle/>
          <a:p>
            <a:r>
              <a:rPr lang="en-US" dirty="0"/>
              <a:t>UNSEEN – Dr Will Carrol </a:t>
            </a:r>
          </a:p>
        </p:txBody>
      </p:sp>
      <p:sp>
        <p:nvSpPr>
          <p:cNvPr id="4" name="Slide Number Placeholder 3">
            <a:extLst>
              <a:ext uri="{FF2B5EF4-FFF2-40B4-BE49-F238E27FC236}">
                <a16:creationId xmlns:a16="http://schemas.microsoft.com/office/drawing/2014/main" id="{29628B98-4CC7-0E40-A05A-1DCDC1FB3B2C}"/>
              </a:ext>
            </a:extLst>
          </p:cNvPr>
          <p:cNvSpPr>
            <a:spLocks noGrp="1"/>
          </p:cNvSpPr>
          <p:nvPr>
            <p:ph type="sldNum" sz="quarter" idx="14"/>
          </p:nvPr>
        </p:nvSpPr>
        <p:spPr/>
        <p:txBody>
          <a:bodyPr/>
          <a:lstStyle/>
          <a:p>
            <a:fld id="{8FC524A1-7B6A-464D-B8BC-8FE2E057339E}" type="slidenum">
              <a:rPr lang="en-GB" smtClean="0"/>
              <a:pPr/>
              <a:t>31</a:t>
            </a:fld>
            <a:endParaRPr lang="en-GB"/>
          </a:p>
        </p:txBody>
      </p:sp>
      <p:sp>
        <p:nvSpPr>
          <p:cNvPr id="5" name="Content Placeholder 4">
            <a:extLst>
              <a:ext uri="{FF2B5EF4-FFF2-40B4-BE49-F238E27FC236}">
                <a16:creationId xmlns:a16="http://schemas.microsoft.com/office/drawing/2014/main" id="{20A756AB-41A4-F848-B6D6-337F6250060D}"/>
              </a:ext>
            </a:extLst>
          </p:cNvPr>
          <p:cNvSpPr>
            <a:spLocks noGrp="1"/>
          </p:cNvSpPr>
          <p:nvPr>
            <p:ph sz="quarter" idx="15"/>
          </p:nvPr>
        </p:nvSpPr>
        <p:spPr>
          <a:xfrm>
            <a:off x="250130" y="1052736"/>
            <a:ext cx="8642350" cy="4967287"/>
          </a:xfrm>
        </p:spPr>
        <p:txBody>
          <a:bodyPr/>
          <a:lstStyle/>
          <a:p>
            <a:endParaRPr lang="en-US" dirty="0"/>
          </a:p>
          <a:p>
            <a:r>
              <a:rPr lang="en-US" dirty="0"/>
              <a:t>	</a:t>
            </a:r>
            <a:r>
              <a:rPr lang="en-US" sz="3200" dirty="0"/>
              <a:t>U – Unrecognized risk </a:t>
            </a:r>
          </a:p>
          <a:p>
            <a:r>
              <a:rPr lang="en-US" sz="3200" dirty="0"/>
              <a:t>	N – No Plan </a:t>
            </a:r>
          </a:p>
          <a:p>
            <a:r>
              <a:rPr lang="en-US" sz="3200" dirty="0"/>
              <a:t>	S – Severity </a:t>
            </a:r>
          </a:p>
          <a:p>
            <a:r>
              <a:rPr lang="en-US" sz="3200" dirty="0"/>
              <a:t>	E – Environment </a:t>
            </a:r>
          </a:p>
          <a:p>
            <a:r>
              <a:rPr lang="en-US" sz="3200" dirty="0"/>
              <a:t>	E – Excess SABA </a:t>
            </a:r>
          </a:p>
          <a:p>
            <a:r>
              <a:rPr lang="en-US" sz="3200" dirty="0"/>
              <a:t>	N – Non adherence </a:t>
            </a:r>
          </a:p>
        </p:txBody>
      </p:sp>
    </p:spTree>
    <p:extLst>
      <p:ext uri="{BB962C8B-B14F-4D97-AF65-F5344CB8AC3E}">
        <p14:creationId xmlns:p14="http://schemas.microsoft.com/office/powerpoint/2010/main" val="314239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B97E4-52F6-AB4C-89D9-69A5905830C0}"/>
              </a:ext>
            </a:extLst>
          </p:cNvPr>
          <p:cNvSpPr>
            <a:spLocks noGrp="1"/>
          </p:cNvSpPr>
          <p:nvPr>
            <p:ph type="title"/>
          </p:nvPr>
        </p:nvSpPr>
        <p:spPr/>
        <p:txBody>
          <a:bodyPr/>
          <a:lstStyle/>
          <a:p>
            <a:r>
              <a:rPr lang="en-GB" dirty="0"/>
              <a:t>COVID and Asthma </a:t>
            </a:r>
          </a:p>
        </p:txBody>
      </p:sp>
      <p:sp>
        <p:nvSpPr>
          <p:cNvPr id="4" name="Slide Number Placeholder 3">
            <a:extLst>
              <a:ext uri="{FF2B5EF4-FFF2-40B4-BE49-F238E27FC236}">
                <a16:creationId xmlns:a16="http://schemas.microsoft.com/office/drawing/2014/main" id="{A1B0D570-0EBE-0943-BB6B-1EE2A8C50963}"/>
              </a:ext>
            </a:extLst>
          </p:cNvPr>
          <p:cNvSpPr>
            <a:spLocks noGrp="1"/>
          </p:cNvSpPr>
          <p:nvPr>
            <p:ph type="sldNum" sz="quarter" idx="14"/>
          </p:nvPr>
        </p:nvSpPr>
        <p:spPr/>
        <p:txBody>
          <a:bodyPr/>
          <a:lstStyle/>
          <a:p>
            <a:fld id="{8FC524A1-7B6A-464D-B8BC-8FE2E057339E}" type="slidenum">
              <a:rPr lang="en-GB" smtClean="0"/>
              <a:pPr/>
              <a:t>32</a:t>
            </a:fld>
            <a:endParaRPr lang="en-GB"/>
          </a:p>
        </p:txBody>
      </p:sp>
      <p:pic>
        <p:nvPicPr>
          <p:cNvPr id="7" name="Picture 6" descr="A screenshot of a cell phone&#10;&#10;Description automatically generated">
            <a:extLst>
              <a:ext uri="{FF2B5EF4-FFF2-40B4-BE49-F238E27FC236}">
                <a16:creationId xmlns:a16="http://schemas.microsoft.com/office/drawing/2014/main" id="{4779AEDC-EE33-9648-918E-4376449EF3D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27178" y="3925488"/>
            <a:ext cx="2980726" cy="2865861"/>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B18DEA32-09D3-544D-9962-3E2DFFD900EA}"/>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827584" y="692698"/>
            <a:ext cx="2468223" cy="3308140"/>
          </a:xfrm>
          <a:prstGeom prst="rect">
            <a:avLst/>
          </a:prstGeom>
        </p:spPr>
      </p:pic>
      <p:pic>
        <p:nvPicPr>
          <p:cNvPr id="11" name="Picture 10" descr="A screenshot of a cell phone&#10;&#10;Description automatically generated">
            <a:extLst>
              <a:ext uri="{FF2B5EF4-FFF2-40B4-BE49-F238E27FC236}">
                <a16:creationId xmlns:a16="http://schemas.microsoft.com/office/drawing/2014/main" id="{1C43C1A3-F513-7A46-9BE6-4DE1321B552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23679" y="1196752"/>
            <a:ext cx="4854054" cy="4216812"/>
          </a:xfrm>
          <a:prstGeom prst="rect">
            <a:avLst/>
          </a:prstGeom>
        </p:spPr>
      </p:pic>
      <p:pic>
        <p:nvPicPr>
          <p:cNvPr id="13" name="Picture 12" descr="A picture containing bird&#10;&#10;Description automatically generated">
            <a:extLst>
              <a:ext uri="{FF2B5EF4-FFF2-40B4-BE49-F238E27FC236}">
                <a16:creationId xmlns:a16="http://schemas.microsoft.com/office/drawing/2014/main" id="{F294A10F-F610-8647-BFE3-D367C57CA9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97029" y="5495281"/>
            <a:ext cx="5528775" cy="844674"/>
          </a:xfrm>
          <a:prstGeom prst="rect">
            <a:avLst/>
          </a:prstGeom>
        </p:spPr>
      </p:pic>
    </p:spTree>
    <p:extLst>
      <p:ext uri="{BB962C8B-B14F-4D97-AF65-F5344CB8AC3E}">
        <p14:creationId xmlns:p14="http://schemas.microsoft.com/office/powerpoint/2010/main" val="25566327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screenshot of a cell phone&#10;&#10;Description automatically generated">
            <a:extLst>
              <a:ext uri="{FF2B5EF4-FFF2-40B4-BE49-F238E27FC236}">
                <a16:creationId xmlns:a16="http://schemas.microsoft.com/office/drawing/2014/main" id="{92ACD21C-A908-674D-8F61-D5EDF3BA343E}"/>
              </a:ext>
            </a:extLst>
          </p:cNvPr>
          <p:cNvPicPr>
            <a:picLocks noGrp="1" noChangeAspect="1"/>
          </p:cNvPicPr>
          <p:nvPr>
            <p:ph sz="quarter" idx="15"/>
          </p:nvPr>
        </p:nvPicPr>
        <p:blipFill>
          <a:blip r:embed="rId2" cstate="email">
            <a:extLst>
              <a:ext uri="{28A0092B-C50C-407E-A947-70E740481C1C}">
                <a14:useLocalDpi xmlns:a14="http://schemas.microsoft.com/office/drawing/2010/main"/>
              </a:ext>
            </a:extLst>
          </a:blip>
          <a:stretch>
            <a:fillRect/>
          </a:stretch>
        </p:blipFill>
        <p:spPr>
          <a:xfrm>
            <a:off x="90488" y="919354"/>
            <a:ext cx="8963025" cy="5019292"/>
          </a:xfrm>
          <a:noFill/>
        </p:spPr>
      </p:pic>
      <p:sp>
        <p:nvSpPr>
          <p:cNvPr id="4" name="Slide Number Placeholder 3" hidden="1">
            <a:extLst>
              <a:ext uri="{FF2B5EF4-FFF2-40B4-BE49-F238E27FC236}">
                <a16:creationId xmlns:a16="http://schemas.microsoft.com/office/drawing/2014/main" id="{729EC592-9E6C-764C-8C35-736C2F2A8C9D}"/>
              </a:ext>
            </a:extLst>
          </p:cNvPr>
          <p:cNvSpPr>
            <a:spLocks noGrp="1"/>
          </p:cNvSpPr>
          <p:nvPr>
            <p:ph type="sldNum" sz="quarter" idx="14"/>
          </p:nvPr>
        </p:nvSpPr>
        <p:spPr/>
        <p:txBody>
          <a:bodyPr/>
          <a:lstStyle/>
          <a:p>
            <a:pPr>
              <a:spcAft>
                <a:spcPts val="600"/>
              </a:spcAft>
            </a:pPr>
            <a:fld id="{8FC524A1-7B6A-464D-B8BC-8FE2E057339E}" type="slidenum">
              <a:rPr lang="en-GB" smtClean="0"/>
              <a:pPr>
                <a:spcAft>
                  <a:spcPts val="600"/>
                </a:spcAft>
              </a:pPr>
              <a:t>33</a:t>
            </a:fld>
            <a:endParaRPr lang="en-GB"/>
          </a:p>
        </p:txBody>
      </p:sp>
    </p:spTree>
    <p:extLst>
      <p:ext uri="{BB962C8B-B14F-4D97-AF65-F5344CB8AC3E}">
        <p14:creationId xmlns:p14="http://schemas.microsoft.com/office/powerpoint/2010/main" val="30988565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screenshot of a cell phone&#10;&#10;Description automatically generated">
            <a:extLst>
              <a:ext uri="{FF2B5EF4-FFF2-40B4-BE49-F238E27FC236}">
                <a16:creationId xmlns:a16="http://schemas.microsoft.com/office/drawing/2014/main" id="{EDF03126-E9BE-8049-8718-1AE018325425}"/>
              </a:ext>
            </a:extLst>
          </p:cNvPr>
          <p:cNvPicPr>
            <a:picLocks noGrp="1" noChangeAspect="1"/>
          </p:cNvPicPr>
          <p:nvPr>
            <p:ph sz="quarter" idx="15"/>
          </p:nvPr>
        </p:nvPicPr>
        <p:blipFill>
          <a:blip r:embed="rId2" cstate="email">
            <a:extLst>
              <a:ext uri="{28A0092B-C50C-407E-A947-70E740481C1C}">
                <a14:useLocalDpi xmlns:a14="http://schemas.microsoft.com/office/drawing/2010/main"/>
              </a:ext>
            </a:extLst>
          </a:blip>
          <a:stretch>
            <a:fillRect/>
          </a:stretch>
        </p:blipFill>
        <p:spPr>
          <a:xfrm>
            <a:off x="90487" y="908150"/>
            <a:ext cx="8963025" cy="5041699"/>
          </a:xfrm>
          <a:noFill/>
        </p:spPr>
      </p:pic>
      <p:sp>
        <p:nvSpPr>
          <p:cNvPr id="4" name="Slide Number Placeholder 3" hidden="1">
            <a:extLst>
              <a:ext uri="{FF2B5EF4-FFF2-40B4-BE49-F238E27FC236}">
                <a16:creationId xmlns:a16="http://schemas.microsoft.com/office/drawing/2014/main" id="{A4409BA5-5CC2-044F-8712-2629D7AEF420}"/>
              </a:ext>
            </a:extLst>
          </p:cNvPr>
          <p:cNvSpPr>
            <a:spLocks noGrp="1"/>
          </p:cNvSpPr>
          <p:nvPr>
            <p:ph type="sldNum" sz="quarter" idx="14"/>
          </p:nvPr>
        </p:nvSpPr>
        <p:spPr/>
        <p:txBody>
          <a:bodyPr/>
          <a:lstStyle/>
          <a:p>
            <a:pPr>
              <a:spcAft>
                <a:spcPts val="600"/>
              </a:spcAft>
            </a:pPr>
            <a:fld id="{8FC524A1-7B6A-464D-B8BC-8FE2E057339E}" type="slidenum">
              <a:rPr lang="en-GB" smtClean="0"/>
              <a:pPr>
                <a:spcAft>
                  <a:spcPts val="600"/>
                </a:spcAft>
              </a:pPr>
              <a:t>34</a:t>
            </a:fld>
            <a:endParaRPr lang="en-GB"/>
          </a:p>
        </p:txBody>
      </p:sp>
    </p:spTree>
    <p:extLst>
      <p:ext uri="{BB962C8B-B14F-4D97-AF65-F5344CB8AC3E}">
        <p14:creationId xmlns:p14="http://schemas.microsoft.com/office/powerpoint/2010/main" val="42528034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screenshot of a cell phone&#10;&#10;Description automatically generated">
            <a:extLst>
              <a:ext uri="{FF2B5EF4-FFF2-40B4-BE49-F238E27FC236}">
                <a16:creationId xmlns:a16="http://schemas.microsoft.com/office/drawing/2014/main" id="{63A6726D-7362-8B41-8A7D-627AF2C1F673}"/>
              </a:ext>
            </a:extLst>
          </p:cNvPr>
          <p:cNvPicPr>
            <a:picLocks noGrp="1" noChangeAspect="1"/>
          </p:cNvPicPr>
          <p:nvPr>
            <p:ph sz="quarter" idx="15"/>
          </p:nvPr>
        </p:nvPicPr>
        <p:blipFill>
          <a:blip r:embed="rId2" cstate="email">
            <a:extLst>
              <a:ext uri="{28A0092B-C50C-407E-A947-70E740481C1C}">
                <a14:useLocalDpi xmlns:a14="http://schemas.microsoft.com/office/drawing/2010/main"/>
              </a:ext>
            </a:extLst>
          </a:blip>
          <a:stretch>
            <a:fillRect/>
          </a:stretch>
        </p:blipFill>
        <p:spPr>
          <a:xfrm>
            <a:off x="90488" y="919354"/>
            <a:ext cx="8963025" cy="5019292"/>
          </a:xfrm>
          <a:noFill/>
        </p:spPr>
      </p:pic>
      <p:sp>
        <p:nvSpPr>
          <p:cNvPr id="4" name="Slide Number Placeholder 3" hidden="1">
            <a:extLst>
              <a:ext uri="{FF2B5EF4-FFF2-40B4-BE49-F238E27FC236}">
                <a16:creationId xmlns:a16="http://schemas.microsoft.com/office/drawing/2014/main" id="{136E0480-C333-9445-9A37-1C76BDD4554B}"/>
              </a:ext>
            </a:extLst>
          </p:cNvPr>
          <p:cNvSpPr>
            <a:spLocks noGrp="1"/>
          </p:cNvSpPr>
          <p:nvPr>
            <p:ph type="sldNum" sz="quarter" idx="14"/>
          </p:nvPr>
        </p:nvSpPr>
        <p:spPr/>
        <p:txBody>
          <a:bodyPr/>
          <a:lstStyle/>
          <a:p>
            <a:pPr>
              <a:spcAft>
                <a:spcPts val="600"/>
              </a:spcAft>
            </a:pPr>
            <a:fld id="{8FC524A1-7B6A-464D-B8BC-8FE2E057339E}" type="slidenum">
              <a:rPr lang="en-GB" smtClean="0"/>
              <a:pPr>
                <a:spcAft>
                  <a:spcPts val="600"/>
                </a:spcAft>
              </a:pPr>
              <a:t>35</a:t>
            </a:fld>
            <a:endParaRPr lang="en-GB"/>
          </a:p>
        </p:txBody>
      </p:sp>
    </p:spTree>
    <p:extLst>
      <p:ext uri="{BB962C8B-B14F-4D97-AF65-F5344CB8AC3E}">
        <p14:creationId xmlns:p14="http://schemas.microsoft.com/office/powerpoint/2010/main" val="7073204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screenshot of a cell phone&#10;&#10;Description automatically generated">
            <a:extLst>
              <a:ext uri="{FF2B5EF4-FFF2-40B4-BE49-F238E27FC236}">
                <a16:creationId xmlns:a16="http://schemas.microsoft.com/office/drawing/2014/main" id="{08E527B6-0D27-6748-A53E-AB4CA94395A4}"/>
              </a:ext>
            </a:extLst>
          </p:cNvPr>
          <p:cNvPicPr>
            <a:picLocks noGrp="1" noChangeAspect="1"/>
          </p:cNvPicPr>
          <p:nvPr>
            <p:ph sz="quarter" idx="15"/>
          </p:nvPr>
        </p:nvPicPr>
        <p:blipFill>
          <a:blip r:embed="rId2" cstate="email">
            <a:extLst>
              <a:ext uri="{28A0092B-C50C-407E-A947-70E740481C1C}">
                <a14:useLocalDpi xmlns:a14="http://schemas.microsoft.com/office/drawing/2010/main"/>
              </a:ext>
            </a:extLst>
          </a:blip>
          <a:stretch>
            <a:fillRect/>
          </a:stretch>
        </p:blipFill>
        <p:spPr>
          <a:xfrm>
            <a:off x="90488" y="919354"/>
            <a:ext cx="8963025" cy="5019292"/>
          </a:xfrm>
          <a:noFill/>
        </p:spPr>
      </p:pic>
      <p:sp>
        <p:nvSpPr>
          <p:cNvPr id="4" name="Slide Number Placeholder 3" hidden="1">
            <a:extLst>
              <a:ext uri="{FF2B5EF4-FFF2-40B4-BE49-F238E27FC236}">
                <a16:creationId xmlns:a16="http://schemas.microsoft.com/office/drawing/2014/main" id="{A9DC800F-CE59-3540-A5DA-8599D2C8D580}"/>
              </a:ext>
            </a:extLst>
          </p:cNvPr>
          <p:cNvSpPr>
            <a:spLocks noGrp="1"/>
          </p:cNvSpPr>
          <p:nvPr>
            <p:ph type="sldNum" sz="quarter" idx="14"/>
          </p:nvPr>
        </p:nvSpPr>
        <p:spPr/>
        <p:txBody>
          <a:bodyPr/>
          <a:lstStyle/>
          <a:p>
            <a:pPr>
              <a:spcAft>
                <a:spcPts val="600"/>
              </a:spcAft>
            </a:pPr>
            <a:fld id="{8FC524A1-7B6A-464D-B8BC-8FE2E057339E}" type="slidenum">
              <a:rPr lang="en-GB" smtClean="0"/>
              <a:pPr>
                <a:spcAft>
                  <a:spcPts val="600"/>
                </a:spcAft>
              </a:pPr>
              <a:t>36</a:t>
            </a:fld>
            <a:endParaRPr lang="en-GB"/>
          </a:p>
        </p:txBody>
      </p:sp>
    </p:spTree>
    <p:extLst>
      <p:ext uri="{BB962C8B-B14F-4D97-AF65-F5344CB8AC3E}">
        <p14:creationId xmlns:p14="http://schemas.microsoft.com/office/powerpoint/2010/main" val="26293622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screenshot of a cell phone&#10;&#10;Description automatically generated">
            <a:extLst>
              <a:ext uri="{FF2B5EF4-FFF2-40B4-BE49-F238E27FC236}">
                <a16:creationId xmlns:a16="http://schemas.microsoft.com/office/drawing/2014/main" id="{3BAA4E75-12A2-3E4D-8E4F-4BF5A34A597A}"/>
              </a:ext>
            </a:extLst>
          </p:cNvPr>
          <p:cNvPicPr>
            <a:picLocks noGrp="1" noChangeAspect="1"/>
          </p:cNvPicPr>
          <p:nvPr>
            <p:ph sz="quarter" idx="15"/>
          </p:nvPr>
        </p:nvPicPr>
        <p:blipFill>
          <a:blip r:embed="rId2" cstate="email">
            <a:extLst>
              <a:ext uri="{28A0092B-C50C-407E-A947-70E740481C1C}">
                <a14:useLocalDpi xmlns:a14="http://schemas.microsoft.com/office/drawing/2010/main"/>
              </a:ext>
            </a:extLst>
          </a:blip>
          <a:stretch>
            <a:fillRect/>
          </a:stretch>
        </p:blipFill>
        <p:spPr>
          <a:xfrm>
            <a:off x="90488" y="919354"/>
            <a:ext cx="8963025" cy="5019292"/>
          </a:xfrm>
          <a:noFill/>
        </p:spPr>
      </p:pic>
      <p:sp>
        <p:nvSpPr>
          <p:cNvPr id="4" name="Slide Number Placeholder 3" hidden="1">
            <a:extLst>
              <a:ext uri="{FF2B5EF4-FFF2-40B4-BE49-F238E27FC236}">
                <a16:creationId xmlns:a16="http://schemas.microsoft.com/office/drawing/2014/main" id="{4342B309-496E-AC4C-8DB1-FBFE07574E32}"/>
              </a:ext>
            </a:extLst>
          </p:cNvPr>
          <p:cNvSpPr>
            <a:spLocks noGrp="1"/>
          </p:cNvSpPr>
          <p:nvPr>
            <p:ph type="sldNum" sz="quarter" idx="14"/>
          </p:nvPr>
        </p:nvSpPr>
        <p:spPr/>
        <p:txBody>
          <a:bodyPr/>
          <a:lstStyle/>
          <a:p>
            <a:pPr>
              <a:spcAft>
                <a:spcPts val="600"/>
              </a:spcAft>
            </a:pPr>
            <a:fld id="{8FC524A1-7B6A-464D-B8BC-8FE2E057339E}" type="slidenum">
              <a:rPr lang="en-GB" smtClean="0"/>
              <a:pPr>
                <a:spcAft>
                  <a:spcPts val="600"/>
                </a:spcAft>
              </a:pPr>
              <a:t>37</a:t>
            </a:fld>
            <a:endParaRPr lang="en-GB"/>
          </a:p>
        </p:txBody>
      </p:sp>
    </p:spTree>
    <p:extLst>
      <p:ext uri="{BB962C8B-B14F-4D97-AF65-F5344CB8AC3E}">
        <p14:creationId xmlns:p14="http://schemas.microsoft.com/office/powerpoint/2010/main" val="21219416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screenshot of a cell phone&#10;&#10;Description automatically generated">
            <a:extLst>
              <a:ext uri="{FF2B5EF4-FFF2-40B4-BE49-F238E27FC236}">
                <a16:creationId xmlns:a16="http://schemas.microsoft.com/office/drawing/2014/main" id="{DF8E3CDF-FF87-EC4C-9491-82ED364F9B29}"/>
              </a:ext>
            </a:extLst>
          </p:cNvPr>
          <p:cNvPicPr>
            <a:picLocks noGrp="1" noChangeAspect="1"/>
          </p:cNvPicPr>
          <p:nvPr>
            <p:ph sz="quarter" idx="15"/>
          </p:nvPr>
        </p:nvPicPr>
        <p:blipFill>
          <a:blip r:embed="rId2" cstate="email">
            <a:extLst>
              <a:ext uri="{28A0092B-C50C-407E-A947-70E740481C1C}">
                <a14:useLocalDpi xmlns:a14="http://schemas.microsoft.com/office/drawing/2010/main"/>
              </a:ext>
            </a:extLst>
          </a:blip>
          <a:stretch>
            <a:fillRect/>
          </a:stretch>
        </p:blipFill>
        <p:spPr>
          <a:xfrm>
            <a:off x="90488" y="908151"/>
            <a:ext cx="8963025" cy="5041699"/>
          </a:xfrm>
          <a:noFill/>
        </p:spPr>
      </p:pic>
      <p:sp>
        <p:nvSpPr>
          <p:cNvPr id="4" name="Slide Number Placeholder 3" hidden="1">
            <a:extLst>
              <a:ext uri="{FF2B5EF4-FFF2-40B4-BE49-F238E27FC236}">
                <a16:creationId xmlns:a16="http://schemas.microsoft.com/office/drawing/2014/main" id="{128C88F9-50DD-D24A-9DD2-56732A9F01A9}"/>
              </a:ext>
            </a:extLst>
          </p:cNvPr>
          <p:cNvSpPr>
            <a:spLocks noGrp="1"/>
          </p:cNvSpPr>
          <p:nvPr>
            <p:ph type="sldNum" sz="quarter" idx="14"/>
          </p:nvPr>
        </p:nvSpPr>
        <p:spPr/>
        <p:txBody>
          <a:bodyPr/>
          <a:lstStyle/>
          <a:p>
            <a:pPr>
              <a:spcAft>
                <a:spcPts val="600"/>
              </a:spcAft>
            </a:pPr>
            <a:fld id="{8FC524A1-7B6A-464D-B8BC-8FE2E057339E}" type="slidenum">
              <a:rPr lang="en-GB" smtClean="0"/>
              <a:pPr>
                <a:spcAft>
                  <a:spcPts val="600"/>
                </a:spcAft>
              </a:pPr>
              <a:t>38</a:t>
            </a:fld>
            <a:endParaRPr lang="en-GB"/>
          </a:p>
        </p:txBody>
      </p:sp>
      <p:sp>
        <p:nvSpPr>
          <p:cNvPr id="8" name="TextBox 7">
            <a:extLst>
              <a:ext uri="{FF2B5EF4-FFF2-40B4-BE49-F238E27FC236}">
                <a16:creationId xmlns:a16="http://schemas.microsoft.com/office/drawing/2014/main" id="{4930BB1D-B4AF-D545-A4A1-998C091C62AE}"/>
              </a:ext>
            </a:extLst>
          </p:cNvPr>
          <p:cNvSpPr txBox="1"/>
          <p:nvPr/>
        </p:nvSpPr>
        <p:spPr>
          <a:xfrm>
            <a:off x="467544" y="6021288"/>
            <a:ext cx="3005951" cy="369332"/>
          </a:xfrm>
          <a:prstGeom prst="rect">
            <a:avLst/>
          </a:prstGeom>
          <a:noFill/>
        </p:spPr>
        <p:txBody>
          <a:bodyPr wrap="none" rtlCol="0">
            <a:spAutoFit/>
          </a:bodyPr>
          <a:lstStyle/>
          <a:p>
            <a:r>
              <a:rPr lang="en-GB" dirty="0"/>
              <a:t>Can we learn from this ??? </a:t>
            </a:r>
          </a:p>
        </p:txBody>
      </p:sp>
    </p:spTree>
    <p:extLst>
      <p:ext uri="{BB962C8B-B14F-4D97-AF65-F5344CB8AC3E}">
        <p14:creationId xmlns:p14="http://schemas.microsoft.com/office/powerpoint/2010/main" val="11376358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ED05E6C1-FE33-BF4F-9C66-94470164EAC2}"/>
              </a:ext>
            </a:extLst>
          </p:cNvPr>
          <p:cNvSpPr>
            <a:spLocks noGrp="1"/>
          </p:cNvSpPr>
          <p:nvPr>
            <p:ph type="title"/>
          </p:nvPr>
        </p:nvSpPr>
        <p:spPr/>
        <p:txBody>
          <a:bodyPr/>
          <a:lstStyle/>
          <a:p>
            <a:r>
              <a:rPr lang="en-GB" dirty="0"/>
              <a:t>Ask about Asthma  -  Ask about COVID ???  </a:t>
            </a:r>
          </a:p>
        </p:txBody>
      </p:sp>
      <p:sp>
        <p:nvSpPr>
          <p:cNvPr id="4" name="Slide Number Placeholder 3">
            <a:extLst>
              <a:ext uri="{FF2B5EF4-FFF2-40B4-BE49-F238E27FC236}">
                <a16:creationId xmlns:a16="http://schemas.microsoft.com/office/drawing/2014/main" id="{495AC3C6-8A01-2141-8607-274F7EB8176B}"/>
              </a:ext>
            </a:extLst>
          </p:cNvPr>
          <p:cNvSpPr>
            <a:spLocks noGrp="1"/>
          </p:cNvSpPr>
          <p:nvPr>
            <p:ph type="sldNum" sz="quarter" idx="14"/>
          </p:nvPr>
        </p:nvSpPr>
        <p:spPr/>
        <p:txBody>
          <a:bodyPr/>
          <a:lstStyle/>
          <a:p>
            <a:fld id="{8FC524A1-7B6A-464D-B8BC-8FE2E057339E}" type="slidenum">
              <a:rPr lang="en-GB" smtClean="0"/>
              <a:pPr/>
              <a:t>39</a:t>
            </a:fld>
            <a:endParaRPr lang="en-GB"/>
          </a:p>
        </p:txBody>
      </p:sp>
      <p:pic>
        <p:nvPicPr>
          <p:cNvPr id="7" name="Picture 6" descr="A screenshot of a cell phone&#10;&#10;Description automatically generated">
            <a:extLst>
              <a:ext uri="{FF2B5EF4-FFF2-40B4-BE49-F238E27FC236}">
                <a16:creationId xmlns:a16="http://schemas.microsoft.com/office/drawing/2014/main" id="{10CFBF72-B32D-C546-BBEE-70905A1573F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087724" y="792725"/>
            <a:ext cx="4968552" cy="2381870"/>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F6305375-0F68-5D46-B47D-67D694653DF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67744" y="4096205"/>
            <a:ext cx="4608512" cy="2436770"/>
          </a:xfrm>
          <a:prstGeom prst="rect">
            <a:avLst/>
          </a:prstGeom>
        </p:spPr>
      </p:pic>
      <p:pic>
        <p:nvPicPr>
          <p:cNvPr id="11" name="Picture 10" descr="A picture containing knife&#10;&#10;Description automatically generated">
            <a:extLst>
              <a:ext uri="{FF2B5EF4-FFF2-40B4-BE49-F238E27FC236}">
                <a16:creationId xmlns:a16="http://schemas.microsoft.com/office/drawing/2014/main" id="{73E1AE34-FC1C-B54F-BEED-FED92263306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9487" y="3196461"/>
            <a:ext cx="5616624" cy="877878"/>
          </a:xfrm>
          <a:prstGeom prst="rect">
            <a:avLst/>
          </a:prstGeom>
        </p:spPr>
      </p:pic>
    </p:spTree>
    <p:extLst>
      <p:ext uri="{BB962C8B-B14F-4D97-AF65-F5344CB8AC3E}">
        <p14:creationId xmlns:p14="http://schemas.microsoft.com/office/powerpoint/2010/main" val="3653921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2800" dirty="0"/>
              <a:t>Agenda for this week</a:t>
            </a:r>
          </a:p>
        </p:txBody>
      </p:sp>
      <p:sp>
        <p:nvSpPr>
          <p:cNvPr id="3" name="Slide Number Placeholder 2"/>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C524A1-7B6A-464D-B8BC-8FE2E057339E}" type="slidenum">
              <a:rPr kumimoji="0" lang="en-GB" sz="1200" b="0" i="0" u="none" strike="noStrike" kern="1200" cap="none" spc="0" normalizeH="0" baseline="0" noProof="0" smtClean="0">
                <a:ln>
                  <a:noFill/>
                </a:ln>
                <a:solidFill>
                  <a:srgbClr val="3F3F3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srgbClr val="3F3F3F">
                  <a:lumMod val="50000"/>
                </a:srgbClr>
              </a:solidFill>
              <a:effectLst/>
              <a:uLnTx/>
              <a:uFillTx/>
              <a:latin typeface="Arial"/>
              <a:ea typeface="+mn-ea"/>
              <a:cs typeface="+mn-cs"/>
            </a:endParaRPr>
          </a:p>
        </p:txBody>
      </p:sp>
      <p:graphicFrame>
        <p:nvGraphicFramePr>
          <p:cNvPr id="7" name="Content Placeholder 6">
            <a:extLst>
              <a:ext uri="{FF2B5EF4-FFF2-40B4-BE49-F238E27FC236}">
                <a16:creationId xmlns:a16="http://schemas.microsoft.com/office/drawing/2014/main" id="{20B400CD-5246-44F2-9AA5-A08673DDBEFA}"/>
              </a:ext>
            </a:extLst>
          </p:cNvPr>
          <p:cNvGraphicFramePr>
            <a:graphicFrameLocks noGrp="1"/>
          </p:cNvGraphicFramePr>
          <p:nvPr>
            <p:ph sz="quarter" idx="15"/>
            <p:extLst>
              <p:ext uri="{D42A27DB-BD31-4B8C-83A1-F6EECF244321}">
                <p14:modId xmlns:p14="http://schemas.microsoft.com/office/powerpoint/2010/main" val="1066727512"/>
              </p:ext>
            </p:extLst>
          </p:nvPr>
        </p:nvGraphicFramePr>
        <p:xfrm>
          <a:off x="107504" y="903889"/>
          <a:ext cx="8928992" cy="5340026"/>
        </p:xfrm>
        <a:graphic>
          <a:graphicData uri="http://schemas.openxmlformats.org/drawingml/2006/table">
            <a:tbl>
              <a:tblPr>
                <a:tableStyleId>{5C22544A-7EE6-4342-B048-85BDC9FD1C3A}</a:tableStyleId>
              </a:tblPr>
              <a:tblGrid>
                <a:gridCol w="1298763">
                  <a:extLst>
                    <a:ext uri="{9D8B030D-6E8A-4147-A177-3AD203B41FA5}">
                      <a16:colId xmlns:a16="http://schemas.microsoft.com/office/drawing/2014/main" val="3280672892"/>
                    </a:ext>
                  </a:extLst>
                </a:gridCol>
                <a:gridCol w="1413359">
                  <a:extLst>
                    <a:ext uri="{9D8B030D-6E8A-4147-A177-3AD203B41FA5}">
                      <a16:colId xmlns:a16="http://schemas.microsoft.com/office/drawing/2014/main" val="1351058498"/>
                    </a:ext>
                  </a:extLst>
                </a:gridCol>
                <a:gridCol w="1394261">
                  <a:extLst>
                    <a:ext uri="{9D8B030D-6E8A-4147-A177-3AD203B41FA5}">
                      <a16:colId xmlns:a16="http://schemas.microsoft.com/office/drawing/2014/main" val="2631590041"/>
                    </a:ext>
                  </a:extLst>
                </a:gridCol>
                <a:gridCol w="1308312">
                  <a:extLst>
                    <a:ext uri="{9D8B030D-6E8A-4147-A177-3AD203B41FA5}">
                      <a16:colId xmlns:a16="http://schemas.microsoft.com/office/drawing/2014/main" val="2030242626"/>
                    </a:ext>
                  </a:extLst>
                </a:gridCol>
                <a:gridCol w="1184165">
                  <a:extLst>
                    <a:ext uri="{9D8B030D-6E8A-4147-A177-3AD203B41FA5}">
                      <a16:colId xmlns:a16="http://schemas.microsoft.com/office/drawing/2014/main" val="2513291852"/>
                    </a:ext>
                  </a:extLst>
                </a:gridCol>
                <a:gridCol w="1184165">
                  <a:extLst>
                    <a:ext uri="{9D8B030D-6E8A-4147-A177-3AD203B41FA5}">
                      <a16:colId xmlns:a16="http://schemas.microsoft.com/office/drawing/2014/main" val="160020959"/>
                    </a:ext>
                  </a:extLst>
                </a:gridCol>
                <a:gridCol w="1145967">
                  <a:extLst>
                    <a:ext uri="{9D8B030D-6E8A-4147-A177-3AD203B41FA5}">
                      <a16:colId xmlns:a16="http://schemas.microsoft.com/office/drawing/2014/main" val="1658136581"/>
                    </a:ext>
                  </a:extLst>
                </a:gridCol>
              </a:tblGrid>
              <a:tr h="504056">
                <a:tc>
                  <a:txBody>
                    <a:bodyPr/>
                    <a:lstStyle/>
                    <a:p>
                      <a:pPr algn="ctr" fontAlgn="ctr"/>
                      <a:r>
                        <a:rPr lang="en-GB" sz="1000" b="1" u="none" strike="noStrike" dirty="0">
                          <a:effectLst/>
                        </a:rPr>
                        <a:t>PHARMACY DAY</a:t>
                      </a:r>
                      <a:endParaRPr lang="en-GB" sz="1000" b="1" i="0" u="none" strike="noStrike" dirty="0">
                        <a:solidFill>
                          <a:srgbClr val="FFFFFF"/>
                        </a:solidFill>
                        <a:effectLst/>
                        <a:latin typeface="Century Gothic" panose="020B0502020202020204" pitchFamily="34" charset="0"/>
                      </a:endParaRPr>
                    </a:p>
                  </a:txBody>
                  <a:tcPr marL="5546" marR="5546" marT="5546" marB="0" anchor="ctr">
                    <a:solidFill>
                      <a:srgbClr val="F4CCD9"/>
                    </a:solidFill>
                  </a:tcPr>
                </a:tc>
                <a:tc>
                  <a:txBody>
                    <a:bodyPr/>
                    <a:lstStyle/>
                    <a:p>
                      <a:pPr algn="ctr" fontAlgn="ctr"/>
                      <a:r>
                        <a:rPr lang="en-GB" sz="1000" b="1" u="none" strike="noStrike" dirty="0">
                          <a:effectLst/>
                        </a:rPr>
                        <a:t>CHILDREN &amp; YOUNG PEOPLE AND THEIR FAMILIES/CARERS</a:t>
                      </a:r>
                      <a:endParaRPr lang="en-GB" sz="1000" b="1" i="0" u="none" strike="noStrike" dirty="0">
                        <a:solidFill>
                          <a:srgbClr val="FFFFFF"/>
                        </a:solidFill>
                        <a:effectLst/>
                        <a:latin typeface="Century Gothic" panose="020B0502020202020204" pitchFamily="34" charset="0"/>
                      </a:endParaRPr>
                    </a:p>
                  </a:txBody>
                  <a:tcPr marL="5546" marR="5546" marT="5546" marB="0" anchor="ctr">
                    <a:solidFill>
                      <a:srgbClr val="F4CCD9"/>
                    </a:solidFill>
                  </a:tcPr>
                </a:tc>
                <a:tc>
                  <a:txBody>
                    <a:bodyPr/>
                    <a:lstStyle/>
                    <a:p>
                      <a:pPr algn="ctr" fontAlgn="ctr"/>
                      <a:r>
                        <a:rPr lang="en-GB" sz="1000" b="1" u="none" strike="noStrike" dirty="0">
                          <a:effectLst/>
                        </a:rPr>
                        <a:t>VIRTUAL CONFERENCE DAY</a:t>
                      </a:r>
                      <a:endParaRPr lang="en-GB" sz="1000" b="1" i="0" u="none" strike="noStrike" dirty="0">
                        <a:solidFill>
                          <a:srgbClr val="FFFFFF"/>
                        </a:solidFill>
                        <a:effectLst/>
                        <a:latin typeface="Century Gothic" panose="020B0502020202020204" pitchFamily="34" charset="0"/>
                      </a:endParaRPr>
                    </a:p>
                  </a:txBody>
                  <a:tcPr marL="5546" marR="5546" marT="5546" marB="0" anchor="ctr">
                    <a:solidFill>
                      <a:srgbClr val="F4CCD9"/>
                    </a:solidFill>
                  </a:tcPr>
                </a:tc>
                <a:tc>
                  <a:txBody>
                    <a:bodyPr/>
                    <a:lstStyle/>
                    <a:p>
                      <a:pPr algn="ctr" fontAlgn="ctr"/>
                      <a:r>
                        <a:rPr lang="en-GB" sz="1000" b="1" u="none" strike="noStrike" dirty="0">
                          <a:effectLst/>
                        </a:rPr>
                        <a:t>NURSES DAY</a:t>
                      </a:r>
                      <a:endParaRPr lang="en-GB" sz="1000" b="1" i="0" u="none" strike="noStrike" dirty="0">
                        <a:solidFill>
                          <a:srgbClr val="FFFFFF"/>
                        </a:solidFill>
                        <a:effectLst/>
                        <a:latin typeface="Century Gothic" panose="020B0502020202020204" pitchFamily="34" charset="0"/>
                      </a:endParaRPr>
                    </a:p>
                  </a:txBody>
                  <a:tcPr marL="5546" marR="5546" marT="5546" marB="0" anchor="ctr">
                    <a:solidFill>
                      <a:srgbClr val="F4CCD9"/>
                    </a:solidFill>
                  </a:tcPr>
                </a:tc>
                <a:tc>
                  <a:txBody>
                    <a:bodyPr/>
                    <a:lstStyle/>
                    <a:p>
                      <a:pPr algn="ctr" fontAlgn="ctr"/>
                      <a:r>
                        <a:rPr lang="en-GB" sz="1000" b="1" u="none" strike="noStrike" dirty="0">
                          <a:effectLst/>
                        </a:rPr>
                        <a:t>PRIMARY CARE DAY</a:t>
                      </a:r>
                      <a:endParaRPr lang="en-GB" sz="1000" b="1" i="0" u="none" strike="noStrike" dirty="0">
                        <a:solidFill>
                          <a:srgbClr val="FFFFFF"/>
                        </a:solidFill>
                        <a:effectLst/>
                        <a:latin typeface="Century Gothic" panose="020B0502020202020204" pitchFamily="34" charset="0"/>
                      </a:endParaRPr>
                    </a:p>
                  </a:txBody>
                  <a:tcPr marL="5546" marR="5546" marT="5546" marB="0" anchor="ctr">
                    <a:solidFill>
                      <a:srgbClr val="F4CCD9"/>
                    </a:solidFill>
                  </a:tcPr>
                </a:tc>
                <a:tc>
                  <a:txBody>
                    <a:bodyPr/>
                    <a:lstStyle/>
                    <a:p>
                      <a:pPr algn="ctr" fontAlgn="ctr"/>
                      <a:r>
                        <a:rPr lang="en-GB" sz="1000" b="1" u="none" strike="noStrike" dirty="0">
                          <a:effectLst/>
                        </a:rPr>
                        <a:t>WIDER SYSTEM</a:t>
                      </a:r>
                      <a:endParaRPr lang="en-GB" sz="1000" b="1" i="0" u="none" strike="noStrike" dirty="0">
                        <a:solidFill>
                          <a:srgbClr val="FFFFFF"/>
                        </a:solidFill>
                        <a:effectLst/>
                        <a:latin typeface="Century Gothic" panose="020B0502020202020204" pitchFamily="34" charset="0"/>
                      </a:endParaRPr>
                    </a:p>
                  </a:txBody>
                  <a:tcPr marL="5546" marR="5546" marT="5546" marB="0" anchor="ctr">
                    <a:solidFill>
                      <a:srgbClr val="F4CCD9"/>
                    </a:solidFill>
                  </a:tcPr>
                </a:tc>
                <a:tc>
                  <a:txBody>
                    <a:bodyPr/>
                    <a:lstStyle/>
                    <a:p>
                      <a:pPr algn="ctr" fontAlgn="ctr"/>
                      <a:r>
                        <a:rPr lang="en-GB" sz="1000" b="1" u="none" strike="noStrike" dirty="0">
                          <a:effectLst/>
                        </a:rPr>
                        <a:t>AIR QUALITY</a:t>
                      </a:r>
                      <a:endParaRPr lang="en-GB" sz="1000" b="1" i="0" u="none" strike="noStrike" dirty="0">
                        <a:solidFill>
                          <a:srgbClr val="FFFFFF"/>
                        </a:solidFill>
                        <a:effectLst/>
                        <a:latin typeface="Century Gothic" panose="020B0502020202020204" pitchFamily="34" charset="0"/>
                      </a:endParaRPr>
                    </a:p>
                  </a:txBody>
                  <a:tcPr marL="5546" marR="5546" marT="5546" marB="0" anchor="ctr">
                    <a:solidFill>
                      <a:srgbClr val="F4CCD9"/>
                    </a:solidFill>
                  </a:tcPr>
                </a:tc>
                <a:extLst>
                  <a:ext uri="{0D108BD9-81ED-4DB2-BD59-A6C34878D82A}">
                    <a16:rowId xmlns:a16="http://schemas.microsoft.com/office/drawing/2014/main" val="2653444933"/>
                  </a:ext>
                </a:extLst>
              </a:tr>
              <a:tr h="270954">
                <a:tc>
                  <a:txBody>
                    <a:bodyPr/>
                    <a:lstStyle/>
                    <a:p>
                      <a:pPr algn="ctr" fontAlgn="ctr"/>
                      <a:r>
                        <a:rPr lang="en-GB" sz="1000" u="none" strike="noStrike" dirty="0">
                          <a:effectLst/>
                        </a:rPr>
                        <a:t> Mon 14 Sept </a:t>
                      </a:r>
                      <a:endParaRPr lang="en-GB" sz="1000" b="1" i="0" u="none" strike="noStrike" dirty="0">
                        <a:solidFill>
                          <a:srgbClr val="FFFFFF"/>
                        </a:solidFill>
                        <a:effectLst/>
                        <a:latin typeface="Century Gothic" panose="020B0502020202020204" pitchFamily="34" charset="0"/>
                      </a:endParaRPr>
                    </a:p>
                  </a:txBody>
                  <a:tcPr marL="5546" marR="5546" marT="5546" marB="0" anchor="ctr">
                    <a:solidFill>
                      <a:srgbClr val="FAE6ED"/>
                    </a:solidFill>
                  </a:tcPr>
                </a:tc>
                <a:tc>
                  <a:txBody>
                    <a:bodyPr/>
                    <a:lstStyle/>
                    <a:p>
                      <a:pPr algn="ctr" fontAlgn="ctr"/>
                      <a:r>
                        <a:rPr lang="en-GB" sz="1000" u="none" strike="noStrike" dirty="0">
                          <a:effectLst/>
                        </a:rPr>
                        <a:t> Tue 15 Sept  </a:t>
                      </a:r>
                      <a:endParaRPr lang="en-GB" sz="1000" b="1" i="0" u="none" strike="noStrike" dirty="0">
                        <a:solidFill>
                          <a:srgbClr val="FFFFFF"/>
                        </a:solidFill>
                        <a:effectLst/>
                        <a:latin typeface="Century Gothic" panose="020B0502020202020204" pitchFamily="34" charset="0"/>
                      </a:endParaRPr>
                    </a:p>
                  </a:txBody>
                  <a:tcPr marL="5546" marR="5546" marT="5546" marB="0" anchor="ctr">
                    <a:solidFill>
                      <a:srgbClr val="FAE6ED"/>
                    </a:solidFill>
                  </a:tcPr>
                </a:tc>
                <a:tc>
                  <a:txBody>
                    <a:bodyPr/>
                    <a:lstStyle/>
                    <a:p>
                      <a:pPr algn="ctr" fontAlgn="ctr"/>
                      <a:r>
                        <a:rPr lang="en-GB" sz="1000" u="none" strike="noStrike" dirty="0">
                          <a:effectLst/>
                        </a:rPr>
                        <a:t> Wed 16 Sept </a:t>
                      </a:r>
                      <a:endParaRPr lang="en-GB" sz="1000" b="1" i="0" u="none" strike="noStrike" dirty="0">
                        <a:solidFill>
                          <a:srgbClr val="FFFFFF"/>
                        </a:solidFill>
                        <a:effectLst/>
                        <a:latin typeface="Century Gothic" panose="020B0502020202020204" pitchFamily="34" charset="0"/>
                      </a:endParaRPr>
                    </a:p>
                  </a:txBody>
                  <a:tcPr marL="5546" marR="5546" marT="5546" marB="0" anchor="ctr">
                    <a:solidFill>
                      <a:srgbClr val="FAE6ED"/>
                    </a:solidFill>
                  </a:tcPr>
                </a:tc>
                <a:tc>
                  <a:txBody>
                    <a:bodyPr/>
                    <a:lstStyle/>
                    <a:p>
                      <a:pPr algn="ctr" fontAlgn="ctr"/>
                      <a:r>
                        <a:rPr lang="en-GB" sz="1000" u="none" strike="noStrike" dirty="0">
                          <a:effectLst/>
                        </a:rPr>
                        <a:t> Thurs 17 Sept </a:t>
                      </a:r>
                      <a:endParaRPr lang="en-GB" sz="1000" b="1" i="0" u="none" strike="noStrike" dirty="0">
                        <a:solidFill>
                          <a:srgbClr val="FFFFFF"/>
                        </a:solidFill>
                        <a:effectLst/>
                        <a:latin typeface="Century Gothic" panose="020B0502020202020204" pitchFamily="34" charset="0"/>
                      </a:endParaRPr>
                    </a:p>
                  </a:txBody>
                  <a:tcPr marL="5546" marR="5546" marT="5546" marB="0" anchor="ctr">
                    <a:solidFill>
                      <a:srgbClr val="FAE6ED"/>
                    </a:solidFill>
                  </a:tcPr>
                </a:tc>
                <a:tc>
                  <a:txBody>
                    <a:bodyPr/>
                    <a:lstStyle/>
                    <a:p>
                      <a:pPr algn="ctr" fontAlgn="ctr"/>
                      <a:r>
                        <a:rPr lang="en-GB" sz="1000" u="none" strike="noStrike" dirty="0">
                          <a:effectLst/>
                        </a:rPr>
                        <a:t> Fri 18 Sept </a:t>
                      </a:r>
                      <a:endParaRPr lang="en-GB" sz="1000" b="1" i="0" u="none" strike="noStrike" dirty="0">
                        <a:solidFill>
                          <a:srgbClr val="FFFFFF"/>
                        </a:solidFill>
                        <a:effectLst/>
                        <a:latin typeface="Century Gothic" panose="020B0502020202020204" pitchFamily="34" charset="0"/>
                      </a:endParaRPr>
                    </a:p>
                  </a:txBody>
                  <a:tcPr marL="5546" marR="5546" marT="5546" marB="0" anchor="ctr">
                    <a:solidFill>
                      <a:srgbClr val="FAE6ED"/>
                    </a:solidFill>
                  </a:tcPr>
                </a:tc>
                <a:tc>
                  <a:txBody>
                    <a:bodyPr/>
                    <a:lstStyle/>
                    <a:p>
                      <a:pPr algn="ctr" fontAlgn="ctr"/>
                      <a:r>
                        <a:rPr lang="en-GB" sz="1000" u="none" strike="noStrike" dirty="0">
                          <a:effectLst/>
                        </a:rPr>
                        <a:t> Sat 19 Sept </a:t>
                      </a:r>
                      <a:endParaRPr lang="en-GB" sz="1000" b="1" i="0" u="none" strike="noStrike" dirty="0">
                        <a:solidFill>
                          <a:srgbClr val="FFFFFF"/>
                        </a:solidFill>
                        <a:effectLst/>
                        <a:latin typeface="Century Gothic" panose="020B0502020202020204" pitchFamily="34" charset="0"/>
                      </a:endParaRPr>
                    </a:p>
                  </a:txBody>
                  <a:tcPr marL="5546" marR="5546" marT="5546" marB="0" anchor="ctr">
                    <a:solidFill>
                      <a:srgbClr val="FAE6ED"/>
                    </a:solidFill>
                  </a:tcPr>
                </a:tc>
                <a:tc>
                  <a:txBody>
                    <a:bodyPr/>
                    <a:lstStyle/>
                    <a:p>
                      <a:pPr algn="ctr" fontAlgn="ctr"/>
                      <a:r>
                        <a:rPr lang="en-GB" sz="1000" u="none" strike="noStrike" dirty="0">
                          <a:effectLst/>
                        </a:rPr>
                        <a:t> Sun 20 Sept </a:t>
                      </a:r>
                      <a:endParaRPr lang="en-GB" sz="1000" b="1" i="0" u="none" strike="noStrike" dirty="0">
                        <a:solidFill>
                          <a:srgbClr val="FFFFFF"/>
                        </a:solidFill>
                        <a:effectLst/>
                        <a:latin typeface="Century Gothic" panose="020B0502020202020204" pitchFamily="34" charset="0"/>
                      </a:endParaRPr>
                    </a:p>
                  </a:txBody>
                  <a:tcPr marL="5546" marR="5546" marT="5546" marB="0" anchor="ctr">
                    <a:solidFill>
                      <a:srgbClr val="FAE6ED"/>
                    </a:solidFill>
                  </a:tcPr>
                </a:tc>
                <a:extLst>
                  <a:ext uri="{0D108BD9-81ED-4DB2-BD59-A6C34878D82A}">
                    <a16:rowId xmlns:a16="http://schemas.microsoft.com/office/drawing/2014/main" val="2154990473"/>
                  </a:ext>
                </a:extLst>
              </a:tr>
              <a:tr h="490950">
                <a:tc>
                  <a:txBody>
                    <a:bodyPr/>
                    <a:lstStyle/>
                    <a:p>
                      <a:pPr algn="ctr" fontAlgn="ctr"/>
                      <a:r>
                        <a:rPr lang="en-GB" sz="1000" u="none" strike="noStrike" dirty="0">
                          <a:effectLst/>
                        </a:rPr>
                        <a:t> WEBINAR                             1.30-2.30 PM </a:t>
                      </a:r>
                      <a:endParaRPr lang="en-GB" sz="1000" b="1" i="0" u="none" strike="noStrike" dirty="0">
                        <a:solidFill>
                          <a:srgbClr val="000000"/>
                        </a:solidFill>
                        <a:effectLst/>
                        <a:latin typeface="Century Gothic" panose="020B0502020202020204" pitchFamily="34" charset="0"/>
                      </a:endParaRPr>
                    </a:p>
                  </a:txBody>
                  <a:tcPr marL="5546" marR="5546" marT="5546" marB="0" anchor="ctr">
                    <a:solidFill>
                      <a:srgbClr val="F4CCD9"/>
                    </a:solidFill>
                  </a:tcPr>
                </a:tc>
                <a:tc>
                  <a:txBody>
                    <a:bodyPr/>
                    <a:lstStyle/>
                    <a:p>
                      <a:pPr algn="ctr" fontAlgn="ctr"/>
                      <a:r>
                        <a:rPr lang="en-GB" sz="1000" u="none" strike="noStrike" dirty="0">
                          <a:effectLst/>
                        </a:rPr>
                        <a:t> WEBINAR                       12.30-1.30PM </a:t>
                      </a:r>
                      <a:endParaRPr lang="en-GB" sz="1000" b="1" i="0" u="none" strike="noStrike" dirty="0">
                        <a:solidFill>
                          <a:srgbClr val="000000"/>
                        </a:solidFill>
                        <a:effectLst/>
                        <a:latin typeface="Century Gothic" panose="020B0502020202020204" pitchFamily="34" charset="0"/>
                      </a:endParaRPr>
                    </a:p>
                  </a:txBody>
                  <a:tcPr marL="5546" marR="5546" marT="5546" marB="0" anchor="ctr">
                    <a:solidFill>
                      <a:srgbClr val="F4CCD9"/>
                    </a:solidFill>
                  </a:tcPr>
                </a:tc>
                <a:tc>
                  <a:txBody>
                    <a:bodyPr/>
                    <a:lstStyle/>
                    <a:p>
                      <a:pPr algn="ctr" fontAlgn="ctr"/>
                      <a:r>
                        <a:rPr lang="en-GB" sz="1000" u="none" strike="noStrike" dirty="0">
                          <a:effectLst/>
                        </a:rPr>
                        <a:t> VIRTUAL CONFERENCE               9-1.30PM </a:t>
                      </a:r>
                      <a:endParaRPr lang="en-GB" sz="1000" b="1" i="0" u="none" strike="noStrike" dirty="0">
                        <a:solidFill>
                          <a:srgbClr val="000000"/>
                        </a:solidFill>
                        <a:effectLst/>
                        <a:latin typeface="Century Gothic" panose="020B0502020202020204" pitchFamily="34" charset="0"/>
                      </a:endParaRPr>
                    </a:p>
                  </a:txBody>
                  <a:tcPr marL="5546" marR="5546" marT="5546" marB="0" anchor="ctr">
                    <a:solidFill>
                      <a:srgbClr val="F4CCD9"/>
                    </a:solidFill>
                  </a:tcPr>
                </a:tc>
                <a:tc>
                  <a:txBody>
                    <a:bodyPr/>
                    <a:lstStyle/>
                    <a:p>
                      <a:pPr algn="ctr" fontAlgn="ctr"/>
                      <a:r>
                        <a:rPr lang="en-GB" sz="1000" u="none" strike="noStrike" dirty="0">
                          <a:effectLst/>
                        </a:rPr>
                        <a:t> WEBINAR                 12.30-1.30PM </a:t>
                      </a:r>
                      <a:endParaRPr lang="en-GB" sz="1000" b="1" i="0" u="none" strike="noStrike" dirty="0">
                        <a:solidFill>
                          <a:srgbClr val="000000"/>
                        </a:solidFill>
                        <a:effectLst/>
                        <a:latin typeface="Century Gothic" panose="020B0502020202020204" pitchFamily="34" charset="0"/>
                      </a:endParaRPr>
                    </a:p>
                  </a:txBody>
                  <a:tcPr marL="5546" marR="5546" marT="5546" marB="0" anchor="ctr">
                    <a:solidFill>
                      <a:srgbClr val="F4CCD9"/>
                    </a:solidFill>
                  </a:tcPr>
                </a:tc>
                <a:tc>
                  <a:txBody>
                    <a:bodyPr/>
                    <a:lstStyle/>
                    <a:p>
                      <a:pPr algn="ctr" fontAlgn="ctr"/>
                      <a:r>
                        <a:rPr lang="en-GB" sz="1000" u="none" strike="noStrike" dirty="0">
                          <a:effectLst/>
                        </a:rPr>
                        <a:t> WEBINAR                12.30-1.30PM </a:t>
                      </a:r>
                      <a:endParaRPr lang="en-GB" sz="1000" b="1" i="0" u="none" strike="noStrike" dirty="0">
                        <a:solidFill>
                          <a:srgbClr val="000000"/>
                        </a:solidFill>
                        <a:effectLst/>
                        <a:latin typeface="Century Gothic" panose="020B0502020202020204" pitchFamily="34" charset="0"/>
                      </a:endParaRPr>
                    </a:p>
                  </a:txBody>
                  <a:tcPr marL="5546" marR="5546" marT="5546" marB="0" anchor="ctr">
                    <a:solidFill>
                      <a:srgbClr val="F4CCD9"/>
                    </a:solidFill>
                  </a:tcPr>
                </a:tc>
                <a:tc>
                  <a:txBody>
                    <a:bodyPr/>
                    <a:lstStyle/>
                    <a:p>
                      <a:pPr algn="ctr" fontAlgn="ctr"/>
                      <a:r>
                        <a:rPr lang="en-GB" sz="1000" u="none" strike="noStrike" dirty="0">
                          <a:effectLst/>
                        </a:rPr>
                        <a:t> PODCAST               </a:t>
                      </a:r>
                      <a:endParaRPr lang="en-GB" sz="1000" b="1" i="0" u="none" strike="noStrike" dirty="0">
                        <a:solidFill>
                          <a:srgbClr val="000000"/>
                        </a:solidFill>
                        <a:effectLst/>
                        <a:latin typeface="Century Gothic" panose="020B0502020202020204" pitchFamily="34" charset="0"/>
                      </a:endParaRPr>
                    </a:p>
                  </a:txBody>
                  <a:tcPr marL="5546" marR="5546" marT="5546" marB="0" anchor="ctr">
                    <a:solidFill>
                      <a:srgbClr val="F4CCD9"/>
                    </a:solidFill>
                  </a:tcPr>
                </a:tc>
                <a:tc>
                  <a:txBody>
                    <a:bodyPr/>
                    <a:lstStyle/>
                    <a:p>
                      <a:pPr algn="ctr" fontAlgn="ctr"/>
                      <a:r>
                        <a:rPr lang="en-GB" sz="1000" u="none" strike="noStrike" dirty="0">
                          <a:effectLst/>
                        </a:rPr>
                        <a:t> PODCAST                  </a:t>
                      </a:r>
                      <a:endParaRPr lang="en-GB" sz="1000" b="1" i="0" u="none" strike="noStrike" dirty="0">
                        <a:solidFill>
                          <a:srgbClr val="000000"/>
                        </a:solidFill>
                        <a:effectLst/>
                        <a:latin typeface="Century Gothic" panose="020B0502020202020204" pitchFamily="34" charset="0"/>
                      </a:endParaRPr>
                    </a:p>
                  </a:txBody>
                  <a:tcPr marL="5546" marR="5546" marT="5546" marB="0" anchor="ctr">
                    <a:solidFill>
                      <a:srgbClr val="F4CCD9"/>
                    </a:solidFill>
                  </a:tcPr>
                </a:tc>
                <a:extLst>
                  <a:ext uri="{0D108BD9-81ED-4DB2-BD59-A6C34878D82A}">
                    <a16:rowId xmlns:a16="http://schemas.microsoft.com/office/drawing/2014/main" val="1025463376"/>
                  </a:ext>
                </a:extLst>
              </a:tr>
              <a:tr h="816123">
                <a:tc>
                  <a:txBody>
                    <a:bodyPr/>
                    <a:lstStyle/>
                    <a:p>
                      <a:pPr algn="ctr" fontAlgn="ctr"/>
                      <a:r>
                        <a:rPr lang="en-GB" sz="1000" u="sng" strike="noStrike" dirty="0">
                          <a:effectLst/>
                          <a:hlinkClick r:id="rId2"/>
                        </a:rPr>
                        <a:t>Air pollution, your patients and you - (run by Tower Hamlets and Global Action Plan)</a:t>
                      </a:r>
                      <a:endParaRPr lang="en-GB" sz="1000" b="0" i="0" u="sng" strike="noStrike" dirty="0">
                        <a:solidFill>
                          <a:srgbClr val="0563C1"/>
                        </a:solidFill>
                        <a:effectLst/>
                        <a:latin typeface="Century Gothic" panose="020B0502020202020204" pitchFamily="34" charset="0"/>
                      </a:endParaRPr>
                    </a:p>
                  </a:txBody>
                  <a:tcPr marL="5546" marR="5546" marT="5546" marB="0" anchor="ctr">
                    <a:solidFill>
                      <a:srgbClr val="FAE6ED"/>
                    </a:solidFill>
                  </a:tcPr>
                </a:tc>
                <a:tc>
                  <a:txBody>
                    <a:bodyPr/>
                    <a:lstStyle/>
                    <a:p>
                      <a:pPr algn="ctr" fontAlgn="ctr"/>
                      <a:r>
                        <a:rPr lang="en-GB" sz="1000" u="sng" strike="noStrike" dirty="0">
                          <a:effectLst/>
                          <a:hlinkClick r:id="rId3"/>
                        </a:rPr>
                        <a:t>Supporting the older child: transition to adult care and the relationship between anxiety and asthma</a:t>
                      </a:r>
                      <a:endParaRPr lang="en-GB" sz="1000" b="0" i="0" u="sng" strike="noStrike" dirty="0">
                        <a:solidFill>
                          <a:srgbClr val="0563C1"/>
                        </a:solidFill>
                        <a:effectLst/>
                        <a:latin typeface="Century Gothic" panose="020B0502020202020204" pitchFamily="34" charset="0"/>
                      </a:endParaRPr>
                    </a:p>
                  </a:txBody>
                  <a:tcPr marL="5546" marR="5546" marT="5546" marB="0" anchor="ctr">
                    <a:solidFill>
                      <a:srgbClr val="FAE6ED"/>
                    </a:solidFill>
                  </a:tcPr>
                </a:tc>
                <a:tc>
                  <a:txBody>
                    <a:bodyPr/>
                    <a:lstStyle/>
                    <a:p>
                      <a:pPr algn="ctr" fontAlgn="ctr"/>
                      <a:r>
                        <a:rPr lang="en-GB" sz="1000" u="sng" strike="noStrike" dirty="0">
                          <a:effectLst/>
                          <a:hlinkClick r:id="rId4"/>
                        </a:rPr>
                        <a:t>In the time of </a:t>
                      </a:r>
                      <a:r>
                        <a:rPr lang="en-GB" sz="1000" u="sng" strike="noStrike" dirty="0" err="1">
                          <a:effectLst/>
                          <a:hlinkClick r:id="rId4"/>
                        </a:rPr>
                        <a:t>Covid</a:t>
                      </a:r>
                      <a:r>
                        <a:rPr lang="en-GB" sz="1000" u="sng" strike="noStrike" dirty="0">
                          <a:effectLst/>
                          <a:hlinkClick r:id="rId4"/>
                        </a:rPr>
                        <a:t> </a:t>
                      </a:r>
                      <a:endParaRPr lang="en-GB" sz="1000" b="0" i="0" u="sng" strike="noStrike" dirty="0">
                        <a:solidFill>
                          <a:srgbClr val="0563C1"/>
                        </a:solidFill>
                        <a:effectLst/>
                        <a:latin typeface="Century Gothic" panose="020B0502020202020204" pitchFamily="34" charset="0"/>
                      </a:endParaRPr>
                    </a:p>
                  </a:txBody>
                  <a:tcPr marL="5546" marR="5546" marT="5546" marB="0" anchor="ctr">
                    <a:solidFill>
                      <a:srgbClr val="FAE6ED"/>
                    </a:solidFill>
                  </a:tcPr>
                </a:tc>
                <a:tc>
                  <a:txBody>
                    <a:bodyPr/>
                    <a:lstStyle/>
                    <a:p>
                      <a:pPr algn="ctr" fontAlgn="ctr"/>
                      <a:r>
                        <a:rPr lang="en-GB" sz="1000" u="sng" strike="noStrike" dirty="0">
                          <a:effectLst/>
                          <a:hlinkClick r:id="rId5"/>
                        </a:rPr>
                        <a:t>How specialist nurses can support 3 asks and improve asthma care across the system</a:t>
                      </a:r>
                      <a:endParaRPr lang="en-GB" sz="1000" b="0" i="0" u="sng" strike="noStrike" dirty="0">
                        <a:solidFill>
                          <a:srgbClr val="0563C1"/>
                        </a:solidFill>
                        <a:effectLst/>
                        <a:latin typeface="Century Gothic" panose="020B0502020202020204" pitchFamily="34" charset="0"/>
                      </a:endParaRPr>
                    </a:p>
                  </a:txBody>
                  <a:tcPr marL="5546" marR="5546" marT="5546" marB="0" anchor="ctr">
                    <a:solidFill>
                      <a:srgbClr val="FAE6ED"/>
                    </a:solidFill>
                  </a:tcPr>
                </a:tc>
                <a:tc>
                  <a:txBody>
                    <a:bodyPr/>
                    <a:lstStyle/>
                    <a:p>
                      <a:pPr algn="ctr" fontAlgn="ctr"/>
                      <a:r>
                        <a:rPr lang="en-GB" sz="1000" u="sng" strike="noStrike" dirty="0">
                          <a:effectLst/>
                          <a:hlinkClick r:id="rId6"/>
                        </a:rPr>
                        <a:t>Why is good primary care essential for CYP asthma?</a:t>
                      </a:r>
                      <a:endParaRPr lang="en-GB" sz="1000" b="0" i="0" u="sng" strike="noStrike" dirty="0">
                        <a:solidFill>
                          <a:srgbClr val="0563C1"/>
                        </a:solidFill>
                        <a:effectLst/>
                        <a:latin typeface="Century Gothic" panose="020B0502020202020204" pitchFamily="34" charset="0"/>
                      </a:endParaRPr>
                    </a:p>
                  </a:txBody>
                  <a:tcPr marL="5546" marR="5546" marT="5546" marB="0" anchor="ctr">
                    <a:solidFill>
                      <a:srgbClr val="FAE6ED"/>
                    </a:solidFill>
                  </a:tcPr>
                </a:tc>
                <a:tc>
                  <a:txBody>
                    <a:bodyPr/>
                    <a:lstStyle/>
                    <a:p>
                      <a:pPr algn="ctr" fontAlgn="ctr"/>
                      <a:r>
                        <a:rPr lang="en-GB" sz="1000" u="sng" strike="noStrike" dirty="0">
                          <a:effectLst/>
                          <a:hlinkClick r:id="rId7"/>
                        </a:rPr>
                        <a:t>Learning from the Tower Hamlet asthma programme </a:t>
                      </a:r>
                      <a:endParaRPr lang="en-GB" sz="1000" b="0" i="0" u="sng" strike="noStrike" dirty="0">
                        <a:solidFill>
                          <a:srgbClr val="0563C1"/>
                        </a:solidFill>
                        <a:effectLst/>
                        <a:latin typeface="Century Gothic" panose="020B0502020202020204" pitchFamily="34" charset="0"/>
                      </a:endParaRPr>
                    </a:p>
                  </a:txBody>
                  <a:tcPr marL="5546" marR="5546" marT="5546" marB="0" anchor="ctr">
                    <a:solidFill>
                      <a:srgbClr val="FAE6ED"/>
                    </a:solidFill>
                  </a:tcPr>
                </a:tc>
                <a:tc>
                  <a:txBody>
                    <a:bodyPr/>
                    <a:lstStyle/>
                    <a:p>
                      <a:pPr algn="ctr" fontAlgn="ctr"/>
                      <a:r>
                        <a:rPr lang="en-GB" sz="1000" u="sng" strike="noStrike" dirty="0">
                          <a:effectLst/>
                          <a:hlinkClick r:id="rId8"/>
                        </a:rPr>
                        <a:t>Air quality - what have we learned from </a:t>
                      </a:r>
                      <a:r>
                        <a:rPr lang="en-GB" sz="1000" u="sng" strike="noStrike" dirty="0" err="1">
                          <a:effectLst/>
                          <a:hlinkClick r:id="rId8"/>
                        </a:rPr>
                        <a:t>Covid</a:t>
                      </a:r>
                      <a:r>
                        <a:rPr lang="en-GB" sz="1000" u="sng" strike="noStrike" dirty="0">
                          <a:effectLst/>
                          <a:hlinkClick r:id="rId8"/>
                        </a:rPr>
                        <a:t>? Jonathan Grigg </a:t>
                      </a:r>
                      <a:endParaRPr lang="en-GB" sz="1000" b="0" i="0" u="sng" strike="noStrike" dirty="0">
                        <a:solidFill>
                          <a:srgbClr val="0563C1"/>
                        </a:solidFill>
                        <a:effectLst/>
                        <a:latin typeface="Century Gothic" panose="020B0502020202020204" pitchFamily="34" charset="0"/>
                      </a:endParaRPr>
                    </a:p>
                  </a:txBody>
                  <a:tcPr marL="5546" marR="5546" marT="5546" marB="0" anchor="ctr">
                    <a:solidFill>
                      <a:srgbClr val="FAE6ED"/>
                    </a:solidFill>
                  </a:tcPr>
                </a:tc>
                <a:extLst>
                  <a:ext uri="{0D108BD9-81ED-4DB2-BD59-A6C34878D82A}">
                    <a16:rowId xmlns:a16="http://schemas.microsoft.com/office/drawing/2014/main" val="1654933863"/>
                  </a:ext>
                </a:extLst>
              </a:tr>
              <a:tr h="168002">
                <a:tc>
                  <a:txBody>
                    <a:bodyPr/>
                    <a:lstStyle/>
                    <a:p>
                      <a:pPr algn="ctr" fontAlgn="ctr"/>
                      <a:r>
                        <a:rPr lang="en-GB" sz="1000" u="none" strike="noStrike" dirty="0">
                          <a:effectLst/>
                        </a:rPr>
                        <a:t> PODCAST                  </a:t>
                      </a:r>
                      <a:endParaRPr lang="en-GB" sz="1000" b="1" i="0" u="none" strike="noStrike" dirty="0">
                        <a:solidFill>
                          <a:srgbClr val="000000"/>
                        </a:solidFill>
                        <a:effectLst/>
                        <a:latin typeface="Century Gothic" panose="020B0502020202020204" pitchFamily="34" charset="0"/>
                      </a:endParaRPr>
                    </a:p>
                  </a:txBody>
                  <a:tcPr marL="5546" marR="5546" marT="5546" marB="0" anchor="ctr">
                    <a:solidFill>
                      <a:srgbClr val="F4CCD9"/>
                    </a:solidFill>
                  </a:tcPr>
                </a:tc>
                <a:tc>
                  <a:txBody>
                    <a:bodyPr/>
                    <a:lstStyle/>
                    <a:p>
                      <a:pPr algn="ctr" fontAlgn="ctr"/>
                      <a:r>
                        <a:rPr lang="en-GB" sz="1000" u="none" strike="noStrike" dirty="0">
                          <a:effectLst/>
                        </a:rPr>
                        <a:t> PODCAST                  </a:t>
                      </a:r>
                      <a:endParaRPr lang="en-GB" sz="1000" b="1" i="0" u="none" strike="noStrike" dirty="0">
                        <a:solidFill>
                          <a:srgbClr val="000000"/>
                        </a:solidFill>
                        <a:effectLst/>
                        <a:latin typeface="Century Gothic" panose="020B0502020202020204" pitchFamily="34" charset="0"/>
                      </a:endParaRPr>
                    </a:p>
                  </a:txBody>
                  <a:tcPr marL="5546" marR="5546" marT="5546" marB="0" anchor="ctr">
                    <a:solidFill>
                      <a:srgbClr val="F4CCD9"/>
                    </a:solidFill>
                  </a:tcPr>
                </a:tc>
                <a:tc>
                  <a:txBody>
                    <a:bodyPr/>
                    <a:lstStyle/>
                    <a:p>
                      <a:pPr algn="ctr" fontAlgn="ctr"/>
                      <a:r>
                        <a:rPr lang="en-GB" sz="1000" u="none" strike="noStrike" dirty="0">
                          <a:effectLst/>
                        </a:rPr>
                        <a:t> PODCAST                  </a:t>
                      </a:r>
                      <a:endParaRPr lang="en-GB" sz="1000" b="1" i="0" u="none" strike="noStrike" dirty="0">
                        <a:solidFill>
                          <a:srgbClr val="000000"/>
                        </a:solidFill>
                        <a:effectLst/>
                        <a:latin typeface="Century Gothic" panose="020B0502020202020204" pitchFamily="34" charset="0"/>
                      </a:endParaRPr>
                    </a:p>
                  </a:txBody>
                  <a:tcPr marL="5546" marR="5546" marT="5546" marB="0" anchor="ctr">
                    <a:solidFill>
                      <a:srgbClr val="F4CCD9"/>
                    </a:solidFill>
                  </a:tcPr>
                </a:tc>
                <a:tc>
                  <a:txBody>
                    <a:bodyPr/>
                    <a:lstStyle/>
                    <a:p>
                      <a:pPr algn="ctr" fontAlgn="ctr"/>
                      <a:r>
                        <a:rPr lang="en-GB" sz="1000" u="none" strike="noStrike" dirty="0">
                          <a:effectLst/>
                        </a:rPr>
                        <a:t> PODCAST                  </a:t>
                      </a:r>
                      <a:endParaRPr lang="en-GB" sz="1000" b="1" i="0" u="none" strike="noStrike" dirty="0">
                        <a:solidFill>
                          <a:srgbClr val="000000"/>
                        </a:solidFill>
                        <a:effectLst/>
                        <a:latin typeface="Century Gothic" panose="020B0502020202020204" pitchFamily="34" charset="0"/>
                      </a:endParaRPr>
                    </a:p>
                  </a:txBody>
                  <a:tcPr marL="5546" marR="5546" marT="5546" marB="0" anchor="ctr">
                    <a:solidFill>
                      <a:srgbClr val="F4CCD9"/>
                    </a:solidFill>
                  </a:tcPr>
                </a:tc>
                <a:tc>
                  <a:txBody>
                    <a:bodyPr/>
                    <a:lstStyle/>
                    <a:p>
                      <a:pPr algn="ctr" fontAlgn="ctr"/>
                      <a:r>
                        <a:rPr lang="en-GB" sz="1000" u="none" strike="noStrike" dirty="0">
                          <a:effectLst/>
                        </a:rPr>
                        <a:t> PODCAST                  </a:t>
                      </a:r>
                      <a:endParaRPr lang="en-GB" sz="1000" b="1" i="0" u="none" strike="noStrike" dirty="0">
                        <a:solidFill>
                          <a:srgbClr val="000000"/>
                        </a:solidFill>
                        <a:effectLst/>
                        <a:latin typeface="Century Gothic" panose="020B0502020202020204" pitchFamily="34" charset="0"/>
                      </a:endParaRPr>
                    </a:p>
                  </a:txBody>
                  <a:tcPr marL="5546" marR="5546" marT="5546" marB="0" anchor="ctr">
                    <a:solidFill>
                      <a:srgbClr val="F4CCD9"/>
                    </a:solidFill>
                  </a:tcPr>
                </a:tc>
                <a:tc>
                  <a:txBody>
                    <a:bodyPr/>
                    <a:lstStyle/>
                    <a:p>
                      <a:pPr algn="ctr" fontAlgn="ctr"/>
                      <a:r>
                        <a:rPr lang="en-GB" sz="1000" u="none" strike="noStrike" dirty="0">
                          <a:effectLst/>
                        </a:rPr>
                        <a:t>BLOG                 </a:t>
                      </a:r>
                      <a:endParaRPr lang="en-GB" sz="1000" b="1" i="0" u="none" strike="noStrike" dirty="0">
                        <a:solidFill>
                          <a:srgbClr val="000000"/>
                        </a:solidFill>
                        <a:effectLst/>
                        <a:latin typeface="Century Gothic" panose="020B0502020202020204" pitchFamily="34" charset="0"/>
                      </a:endParaRPr>
                    </a:p>
                  </a:txBody>
                  <a:tcPr marL="5546" marR="5546" marT="5546" marB="0" anchor="ctr">
                    <a:solidFill>
                      <a:srgbClr val="F4CCD9"/>
                    </a:solidFill>
                  </a:tcPr>
                </a:tc>
                <a:tc>
                  <a:txBody>
                    <a:bodyPr/>
                    <a:lstStyle/>
                    <a:p>
                      <a:pPr algn="ctr" fontAlgn="ctr"/>
                      <a:r>
                        <a:rPr lang="en-GB" sz="1000" u="none" strike="noStrike" dirty="0">
                          <a:effectLst/>
                        </a:rPr>
                        <a:t>BLOG                 </a:t>
                      </a:r>
                      <a:endParaRPr lang="en-GB" sz="1000" b="1" i="0" u="none" strike="noStrike" dirty="0">
                        <a:solidFill>
                          <a:srgbClr val="000000"/>
                        </a:solidFill>
                        <a:effectLst/>
                        <a:latin typeface="Century Gothic" panose="020B0502020202020204" pitchFamily="34" charset="0"/>
                      </a:endParaRPr>
                    </a:p>
                  </a:txBody>
                  <a:tcPr marL="5546" marR="5546" marT="5546" marB="0" anchor="ctr">
                    <a:solidFill>
                      <a:srgbClr val="F4CCD9"/>
                    </a:solidFill>
                  </a:tcPr>
                </a:tc>
                <a:extLst>
                  <a:ext uri="{0D108BD9-81ED-4DB2-BD59-A6C34878D82A}">
                    <a16:rowId xmlns:a16="http://schemas.microsoft.com/office/drawing/2014/main" val="2316824206"/>
                  </a:ext>
                </a:extLst>
              </a:tr>
              <a:tr h="816123">
                <a:tc>
                  <a:txBody>
                    <a:bodyPr/>
                    <a:lstStyle/>
                    <a:p>
                      <a:pPr algn="ctr" fontAlgn="ctr"/>
                      <a:r>
                        <a:rPr lang="en-GB" sz="1000" u="sng" strike="noStrike" dirty="0">
                          <a:effectLst/>
                          <a:hlinkClick r:id="rId9"/>
                        </a:rPr>
                        <a:t>How can community pharmacists improve care for young asthmatics?</a:t>
                      </a:r>
                      <a:endParaRPr lang="en-GB" sz="1000" b="0" i="0" u="sng" strike="noStrike" dirty="0">
                        <a:solidFill>
                          <a:srgbClr val="0563C1"/>
                        </a:solidFill>
                        <a:effectLst/>
                        <a:latin typeface="Century Gothic" panose="020B0502020202020204" pitchFamily="34" charset="0"/>
                      </a:endParaRPr>
                    </a:p>
                  </a:txBody>
                  <a:tcPr marL="5546" marR="5546" marT="5546" marB="0" anchor="ctr"/>
                </a:tc>
                <a:tc>
                  <a:txBody>
                    <a:bodyPr/>
                    <a:lstStyle/>
                    <a:p>
                      <a:pPr algn="ctr" fontAlgn="ctr"/>
                      <a:r>
                        <a:rPr lang="en-GB" sz="1000" u="sng" strike="noStrike" dirty="0">
                          <a:effectLst/>
                          <a:hlinkClick r:id="rId10"/>
                        </a:rPr>
                        <a:t>Ask the Expert session for public/ patients/ parents</a:t>
                      </a:r>
                      <a:endParaRPr lang="en-GB" sz="1000" b="0" i="0" u="sng" strike="noStrike" dirty="0">
                        <a:solidFill>
                          <a:srgbClr val="0563C1"/>
                        </a:solidFill>
                        <a:effectLst/>
                        <a:latin typeface="Century Gothic" panose="020B0502020202020204" pitchFamily="34" charset="0"/>
                      </a:endParaRPr>
                    </a:p>
                  </a:txBody>
                  <a:tcPr marL="5546" marR="5546" marT="5546" marB="0" anchor="ctr"/>
                </a:tc>
                <a:tc>
                  <a:txBody>
                    <a:bodyPr/>
                    <a:lstStyle/>
                    <a:p>
                      <a:pPr algn="ctr" fontAlgn="ctr"/>
                      <a:r>
                        <a:rPr lang="en-GB" sz="1000" u="sng" strike="noStrike" dirty="0">
                          <a:effectLst/>
                          <a:hlinkClick r:id="rId11"/>
                        </a:rPr>
                        <a:t>New tertiary protocol/referral criteria</a:t>
                      </a:r>
                      <a:endParaRPr lang="en-GB" sz="1000" b="0" i="0" u="sng" strike="noStrike" dirty="0">
                        <a:solidFill>
                          <a:srgbClr val="0563C1"/>
                        </a:solidFill>
                        <a:effectLst/>
                        <a:latin typeface="Century Gothic" panose="020B0502020202020204" pitchFamily="34" charset="0"/>
                      </a:endParaRPr>
                    </a:p>
                  </a:txBody>
                  <a:tcPr marL="5546" marR="5546" marT="5546" marB="0" anchor="ctr"/>
                </a:tc>
                <a:tc>
                  <a:txBody>
                    <a:bodyPr/>
                    <a:lstStyle/>
                    <a:p>
                      <a:pPr algn="ctr" fontAlgn="ctr"/>
                      <a:r>
                        <a:rPr lang="en-GB" sz="1000" u="sng" strike="noStrike" dirty="0">
                          <a:effectLst/>
                          <a:hlinkClick r:id="rId12"/>
                        </a:rPr>
                        <a:t>Asthma Friendly Schools </a:t>
                      </a:r>
                      <a:endParaRPr lang="en-GB" sz="1000" b="0" i="0" u="sng" strike="noStrike" dirty="0">
                        <a:solidFill>
                          <a:srgbClr val="0563C1"/>
                        </a:solidFill>
                        <a:effectLst/>
                        <a:latin typeface="Century Gothic" panose="020B0502020202020204" pitchFamily="34" charset="0"/>
                      </a:endParaRPr>
                    </a:p>
                  </a:txBody>
                  <a:tcPr marL="5546" marR="5546" marT="5546" marB="0" anchor="ctr"/>
                </a:tc>
                <a:tc>
                  <a:txBody>
                    <a:bodyPr/>
                    <a:lstStyle/>
                    <a:p>
                      <a:pPr algn="ctr" fontAlgn="ctr"/>
                      <a:r>
                        <a:rPr lang="en-GB" sz="1000" u="sng" strike="noStrike" dirty="0">
                          <a:effectLst/>
                          <a:hlinkClick r:id="rId13"/>
                        </a:rPr>
                        <a:t>Learning from asthma deaths </a:t>
                      </a:r>
                      <a:endParaRPr lang="en-GB" sz="1000" b="0" i="0" u="sng" strike="noStrike" dirty="0">
                        <a:solidFill>
                          <a:srgbClr val="0563C1"/>
                        </a:solidFill>
                        <a:effectLst/>
                        <a:latin typeface="Century Gothic" panose="020B0502020202020204" pitchFamily="34" charset="0"/>
                      </a:endParaRPr>
                    </a:p>
                  </a:txBody>
                  <a:tcPr marL="5546" marR="5546" marT="5546" marB="0" anchor="ctr"/>
                </a:tc>
                <a:tc>
                  <a:txBody>
                    <a:bodyPr/>
                    <a:lstStyle/>
                    <a:p>
                      <a:pPr algn="ctr" fontAlgn="ctr"/>
                      <a:r>
                        <a:rPr lang="en-GB" sz="1000" u="sng" strike="noStrike" dirty="0">
                          <a:effectLst/>
                          <a:hlinkClick r:id="rId14"/>
                        </a:rPr>
                        <a:t>Developing an asthma network by Stephen Goldring</a:t>
                      </a:r>
                      <a:endParaRPr lang="en-GB" sz="1000" b="0" i="0" u="sng" strike="noStrike" dirty="0">
                        <a:solidFill>
                          <a:srgbClr val="0563C1"/>
                        </a:solidFill>
                        <a:effectLst/>
                        <a:latin typeface="Century Gothic" panose="020B0502020202020204" pitchFamily="34" charset="0"/>
                      </a:endParaRPr>
                    </a:p>
                  </a:txBody>
                  <a:tcPr marL="5546" marR="5546" marT="5546" marB="0" anchor="ctr"/>
                </a:tc>
                <a:tc>
                  <a:txBody>
                    <a:bodyPr/>
                    <a:lstStyle/>
                    <a:p>
                      <a:pPr algn="ctr" fontAlgn="ctr"/>
                      <a:r>
                        <a:rPr lang="en-GB" sz="1000" u="sng" strike="noStrike" dirty="0">
                          <a:effectLst/>
                          <a:hlinkClick r:id="rId15"/>
                        </a:rPr>
                        <a:t>Protecting children from air pollution at school and beyond by Anthony Mysak</a:t>
                      </a:r>
                      <a:endParaRPr lang="en-GB" sz="1000" b="0" i="0" u="sng" strike="noStrike" dirty="0">
                        <a:solidFill>
                          <a:srgbClr val="0563C1"/>
                        </a:solidFill>
                        <a:effectLst/>
                        <a:latin typeface="Century Gothic" panose="020B0502020202020204" pitchFamily="34" charset="0"/>
                      </a:endParaRPr>
                    </a:p>
                  </a:txBody>
                  <a:tcPr marL="5546" marR="5546" marT="5546" marB="0" anchor="ctr"/>
                </a:tc>
                <a:extLst>
                  <a:ext uri="{0D108BD9-81ED-4DB2-BD59-A6C34878D82A}">
                    <a16:rowId xmlns:a16="http://schemas.microsoft.com/office/drawing/2014/main" val="1766689704"/>
                  </a:ext>
                </a:extLst>
              </a:tr>
              <a:tr h="168002">
                <a:tc>
                  <a:txBody>
                    <a:bodyPr/>
                    <a:lstStyle/>
                    <a:p>
                      <a:pPr algn="ctr" fontAlgn="ctr"/>
                      <a:r>
                        <a:rPr lang="en-GB" sz="1000" u="none" strike="noStrike" dirty="0">
                          <a:effectLst/>
                        </a:rPr>
                        <a:t>BLOG                 </a:t>
                      </a:r>
                      <a:endParaRPr lang="en-GB" sz="1000" b="1" i="0" u="none" strike="noStrike" dirty="0">
                        <a:solidFill>
                          <a:srgbClr val="000000"/>
                        </a:solidFill>
                        <a:effectLst/>
                        <a:latin typeface="Century Gothic" panose="020B0502020202020204" pitchFamily="34" charset="0"/>
                      </a:endParaRPr>
                    </a:p>
                  </a:txBody>
                  <a:tcPr marL="5546" marR="5546" marT="5546" marB="0" anchor="ctr">
                    <a:solidFill>
                      <a:srgbClr val="F4CCD9"/>
                    </a:solidFill>
                  </a:tcPr>
                </a:tc>
                <a:tc>
                  <a:txBody>
                    <a:bodyPr/>
                    <a:lstStyle/>
                    <a:p>
                      <a:pPr algn="ctr" fontAlgn="ctr"/>
                      <a:r>
                        <a:rPr lang="en-GB" sz="1000" u="none" strike="noStrike" dirty="0">
                          <a:effectLst/>
                        </a:rPr>
                        <a:t>BLOG                 </a:t>
                      </a:r>
                      <a:endParaRPr lang="en-GB" sz="1000" b="1" i="0" u="none" strike="noStrike" dirty="0">
                        <a:solidFill>
                          <a:srgbClr val="000000"/>
                        </a:solidFill>
                        <a:effectLst/>
                        <a:latin typeface="Century Gothic" panose="020B0502020202020204" pitchFamily="34" charset="0"/>
                      </a:endParaRPr>
                    </a:p>
                  </a:txBody>
                  <a:tcPr marL="5546" marR="5546" marT="5546" marB="0" anchor="ctr">
                    <a:solidFill>
                      <a:srgbClr val="F4CCD9"/>
                    </a:solidFill>
                  </a:tcPr>
                </a:tc>
                <a:tc>
                  <a:txBody>
                    <a:bodyPr/>
                    <a:lstStyle/>
                    <a:p>
                      <a:pPr algn="ctr" fontAlgn="ctr"/>
                      <a:r>
                        <a:rPr lang="en-GB" sz="1000" u="none" strike="noStrike" dirty="0">
                          <a:effectLst/>
                        </a:rPr>
                        <a:t>BLOG                 </a:t>
                      </a:r>
                      <a:endParaRPr lang="en-GB" sz="1000" b="1" i="0" u="none" strike="noStrike" dirty="0">
                        <a:solidFill>
                          <a:srgbClr val="000000"/>
                        </a:solidFill>
                        <a:effectLst/>
                        <a:latin typeface="Century Gothic" panose="020B0502020202020204" pitchFamily="34" charset="0"/>
                      </a:endParaRPr>
                    </a:p>
                  </a:txBody>
                  <a:tcPr marL="5546" marR="5546" marT="5546" marB="0" anchor="ctr">
                    <a:solidFill>
                      <a:srgbClr val="F4CCD9"/>
                    </a:solidFill>
                  </a:tcPr>
                </a:tc>
                <a:tc>
                  <a:txBody>
                    <a:bodyPr/>
                    <a:lstStyle/>
                    <a:p>
                      <a:pPr algn="ctr" fontAlgn="ctr"/>
                      <a:r>
                        <a:rPr lang="en-GB" sz="1000" u="none" strike="noStrike" dirty="0">
                          <a:effectLst/>
                        </a:rPr>
                        <a:t>BLOG                 </a:t>
                      </a:r>
                      <a:endParaRPr lang="en-GB" sz="1000" b="1" i="0" u="none" strike="noStrike" dirty="0">
                        <a:solidFill>
                          <a:srgbClr val="000000"/>
                        </a:solidFill>
                        <a:effectLst/>
                        <a:latin typeface="Century Gothic" panose="020B0502020202020204" pitchFamily="34" charset="0"/>
                      </a:endParaRPr>
                    </a:p>
                  </a:txBody>
                  <a:tcPr marL="5546" marR="5546" marT="5546" marB="0" anchor="ctr">
                    <a:solidFill>
                      <a:srgbClr val="F4CCD9"/>
                    </a:solidFill>
                  </a:tcPr>
                </a:tc>
                <a:tc>
                  <a:txBody>
                    <a:bodyPr/>
                    <a:lstStyle/>
                    <a:p>
                      <a:pPr algn="ctr" fontAlgn="ctr"/>
                      <a:r>
                        <a:rPr lang="en-GB" sz="1000" u="none" strike="noStrike" dirty="0">
                          <a:effectLst/>
                        </a:rPr>
                        <a:t>BLOG                 </a:t>
                      </a:r>
                      <a:endParaRPr lang="en-GB" sz="1000" b="1" i="0" u="none" strike="noStrike" dirty="0">
                        <a:solidFill>
                          <a:srgbClr val="000000"/>
                        </a:solidFill>
                        <a:effectLst/>
                        <a:latin typeface="Century Gothic" panose="020B0502020202020204" pitchFamily="34" charset="0"/>
                      </a:endParaRPr>
                    </a:p>
                  </a:txBody>
                  <a:tcPr marL="5546" marR="5546" marT="5546" marB="0" anchor="ctr">
                    <a:solidFill>
                      <a:srgbClr val="F4CCD9"/>
                    </a:solidFill>
                  </a:tcPr>
                </a:tc>
                <a:tc>
                  <a:txBody>
                    <a:bodyPr/>
                    <a:lstStyle/>
                    <a:p>
                      <a:pPr algn="ctr" fontAlgn="ctr"/>
                      <a:r>
                        <a:rPr lang="en-GB" sz="1000" u="none" strike="noStrike" dirty="0">
                          <a:effectLst/>
                        </a:rPr>
                        <a:t>BLOG                 </a:t>
                      </a:r>
                      <a:endParaRPr lang="en-GB" sz="1000" b="1" i="0" u="none" strike="noStrike" dirty="0">
                        <a:solidFill>
                          <a:srgbClr val="000000"/>
                        </a:solidFill>
                        <a:effectLst/>
                        <a:latin typeface="Century Gothic" panose="020B0502020202020204" pitchFamily="34" charset="0"/>
                      </a:endParaRPr>
                    </a:p>
                  </a:txBody>
                  <a:tcPr marL="5546" marR="5546" marT="5546" marB="0" anchor="ctr">
                    <a:solidFill>
                      <a:srgbClr val="F4CCD9"/>
                    </a:solidFill>
                  </a:tcPr>
                </a:tc>
                <a:tc>
                  <a:txBody>
                    <a:bodyPr/>
                    <a:lstStyle/>
                    <a:p>
                      <a:pPr algn="ctr" fontAlgn="ctr"/>
                      <a:r>
                        <a:rPr lang="en-GB" sz="1000" u="none" strike="noStrike" dirty="0">
                          <a:effectLst/>
                        </a:rPr>
                        <a:t>BLOG                 </a:t>
                      </a:r>
                      <a:endParaRPr lang="en-GB" sz="1000" b="1" i="0" u="none" strike="noStrike" dirty="0">
                        <a:solidFill>
                          <a:srgbClr val="000000"/>
                        </a:solidFill>
                        <a:effectLst/>
                        <a:latin typeface="Century Gothic" panose="020B0502020202020204" pitchFamily="34" charset="0"/>
                      </a:endParaRPr>
                    </a:p>
                  </a:txBody>
                  <a:tcPr marL="5546" marR="5546" marT="5546" marB="0" anchor="ctr">
                    <a:solidFill>
                      <a:srgbClr val="F4CCD9"/>
                    </a:solidFill>
                  </a:tcPr>
                </a:tc>
                <a:extLst>
                  <a:ext uri="{0D108BD9-81ED-4DB2-BD59-A6C34878D82A}">
                    <a16:rowId xmlns:a16="http://schemas.microsoft.com/office/drawing/2014/main" val="2204259520"/>
                  </a:ext>
                </a:extLst>
              </a:tr>
              <a:tr h="816123">
                <a:tc>
                  <a:txBody>
                    <a:bodyPr/>
                    <a:lstStyle/>
                    <a:p>
                      <a:pPr algn="ctr" fontAlgn="ctr"/>
                      <a:r>
                        <a:rPr lang="en-GB" sz="1000" u="sng" strike="noStrike" dirty="0">
                          <a:effectLst/>
                          <a:hlinkClick r:id="rId16"/>
                        </a:rPr>
                        <a:t>Role of the specialist pharmacist: Sukeshi </a:t>
                      </a:r>
                      <a:r>
                        <a:rPr lang="en-GB" sz="1000" u="sng" strike="noStrike" dirty="0" err="1">
                          <a:effectLst/>
                          <a:hlinkClick r:id="rId16"/>
                        </a:rPr>
                        <a:t>Makhecha</a:t>
                      </a:r>
                      <a:r>
                        <a:rPr lang="en-GB" sz="1000" u="sng" strike="noStrike" dirty="0">
                          <a:effectLst/>
                          <a:hlinkClick r:id="rId16"/>
                        </a:rPr>
                        <a:t>, Royal Brompton and Evelina Hospitals</a:t>
                      </a:r>
                      <a:endParaRPr lang="en-GB" sz="1000" b="0" i="0" u="sng" strike="noStrike" dirty="0">
                        <a:solidFill>
                          <a:srgbClr val="0563C1"/>
                        </a:solidFill>
                        <a:effectLst/>
                        <a:latin typeface="Century Gothic" panose="020B0502020202020204" pitchFamily="34" charset="0"/>
                      </a:endParaRPr>
                    </a:p>
                  </a:txBody>
                  <a:tcPr marL="5546" marR="5546" marT="5546" marB="0" anchor="ctr"/>
                </a:tc>
                <a:tc>
                  <a:txBody>
                    <a:bodyPr/>
                    <a:lstStyle/>
                    <a:p>
                      <a:pPr algn="ctr" fontAlgn="ctr"/>
                      <a:r>
                        <a:rPr lang="en-GB" sz="1000" u="sng" strike="noStrike">
                          <a:effectLst/>
                          <a:hlinkClick r:id="rId17"/>
                        </a:rPr>
                        <a:t>Croydon asthma champion programme, by Jo Massey and Jakki Sutherland, CHAH team</a:t>
                      </a:r>
                      <a:endParaRPr lang="en-GB" sz="1000" b="0" i="0" u="sng" strike="noStrike">
                        <a:solidFill>
                          <a:srgbClr val="0563C1"/>
                        </a:solidFill>
                        <a:effectLst/>
                        <a:latin typeface="Century Gothic" panose="020B0502020202020204" pitchFamily="34" charset="0"/>
                      </a:endParaRPr>
                    </a:p>
                  </a:txBody>
                  <a:tcPr marL="5546" marR="5546" marT="5546" marB="0" anchor="ctr"/>
                </a:tc>
                <a:tc>
                  <a:txBody>
                    <a:bodyPr/>
                    <a:lstStyle/>
                    <a:p>
                      <a:pPr algn="ctr" fontAlgn="ctr"/>
                      <a:r>
                        <a:rPr lang="en-GB" sz="1000" u="sng" strike="noStrike">
                          <a:effectLst/>
                          <a:hlinkClick r:id="rId18"/>
                        </a:rPr>
                        <a:t>Why do an asthma peer review? By Sam Rostom </a:t>
                      </a:r>
                      <a:endParaRPr lang="en-GB" sz="1000" b="0" i="0" u="sng" strike="noStrike">
                        <a:solidFill>
                          <a:srgbClr val="0563C1"/>
                        </a:solidFill>
                        <a:effectLst/>
                        <a:latin typeface="Century Gothic" panose="020B0502020202020204" pitchFamily="34" charset="0"/>
                      </a:endParaRPr>
                    </a:p>
                  </a:txBody>
                  <a:tcPr marL="5546" marR="5546" marT="5546" marB="0" anchor="ctr"/>
                </a:tc>
                <a:tc>
                  <a:txBody>
                    <a:bodyPr/>
                    <a:lstStyle/>
                    <a:p>
                      <a:pPr algn="ctr" fontAlgn="ctr"/>
                      <a:r>
                        <a:rPr lang="en-GB" sz="1000" u="sng" strike="noStrike" dirty="0">
                          <a:effectLst/>
                          <a:hlinkClick r:id="rId19"/>
                        </a:rPr>
                        <a:t>Video Group Consultations for children and young people with asthma by Sarah Kavanagh</a:t>
                      </a:r>
                      <a:endParaRPr lang="en-GB" sz="1000" b="0" i="0" u="sng" strike="noStrike" dirty="0">
                        <a:solidFill>
                          <a:srgbClr val="0563C1"/>
                        </a:solidFill>
                        <a:effectLst/>
                        <a:latin typeface="Century Gothic" panose="020B0502020202020204" pitchFamily="34" charset="0"/>
                      </a:endParaRPr>
                    </a:p>
                  </a:txBody>
                  <a:tcPr marL="5546" marR="5546" marT="5546" marB="0" anchor="ctr"/>
                </a:tc>
                <a:tc>
                  <a:txBody>
                    <a:bodyPr/>
                    <a:lstStyle/>
                    <a:p>
                      <a:pPr algn="ctr" fontAlgn="ctr"/>
                      <a:r>
                        <a:rPr lang="en-GB" sz="1000" u="sng" strike="noStrike" dirty="0">
                          <a:effectLst/>
                          <a:hlinkClick r:id="rId20"/>
                        </a:rPr>
                        <a:t>Painting the picture of better asthma care for children and young people by Dan Devitt</a:t>
                      </a:r>
                      <a:endParaRPr lang="en-GB" sz="1000" b="0" i="0" u="sng" strike="noStrike" dirty="0">
                        <a:solidFill>
                          <a:srgbClr val="0563C1"/>
                        </a:solidFill>
                        <a:effectLst/>
                        <a:latin typeface="Century Gothic" panose="020B0502020202020204" pitchFamily="34" charset="0"/>
                      </a:endParaRPr>
                    </a:p>
                  </a:txBody>
                  <a:tcPr marL="5546" marR="5546" marT="5546" marB="0" anchor="ctr"/>
                </a:tc>
                <a:tc>
                  <a:txBody>
                    <a:bodyPr/>
                    <a:lstStyle/>
                    <a:p>
                      <a:pPr algn="ctr" fontAlgn="ctr"/>
                      <a:r>
                        <a:rPr lang="en-GB" sz="1000" u="sng" strike="noStrike" dirty="0">
                          <a:effectLst/>
                          <a:hlinkClick r:id="rId21"/>
                        </a:rPr>
                        <a:t>Take a breather by Tori Hadaway </a:t>
                      </a:r>
                      <a:endParaRPr lang="en-GB" sz="1000" b="0" i="0" u="sng" strike="noStrike" dirty="0">
                        <a:solidFill>
                          <a:srgbClr val="0563C1"/>
                        </a:solidFill>
                        <a:effectLst/>
                        <a:latin typeface="Century Gothic" panose="020B0502020202020204" pitchFamily="34" charset="0"/>
                      </a:endParaRPr>
                    </a:p>
                  </a:txBody>
                  <a:tcPr marL="5546" marR="5546" marT="5546" marB="0" anchor="ctr"/>
                </a:tc>
                <a:tc>
                  <a:txBody>
                    <a:bodyPr/>
                    <a:lstStyle/>
                    <a:p>
                      <a:pPr algn="ctr" fontAlgn="ctr"/>
                      <a:r>
                        <a:rPr lang="en-GB" sz="1000" u="sng" strike="noStrike" dirty="0">
                          <a:effectLst/>
                          <a:hlinkClick r:id="rId22"/>
                        </a:rPr>
                        <a:t>Asthma and indoor air quality by Catherine Sutton</a:t>
                      </a:r>
                      <a:endParaRPr lang="en-GB" sz="1000" b="0" i="0" u="sng" strike="noStrike" dirty="0">
                        <a:solidFill>
                          <a:srgbClr val="0563C1"/>
                        </a:solidFill>
                        <a:effectLst/>
                        <a:latin typeface="Century Gothic" panose="020B0502020202020204" pitchFamily="34" charset="0"/>
                      </a:endParaRPr>
                    </a:p>
                  </a:txBody>
                  <a:tcPr marL="5546" marR="5546" marT="5546" marB="0" anchor="ctr"/>
                </a:tc>
                <a:extLst>
                  <a:ext uri="{0D108BD9-81ED-4DB2-BD59-A6C34878D82A}">
                    <a16:rowId xmlns:a16="http://schemas.microsoft.com/office/drawing/2014/main" val="789877710"/>
                  </a:ext>
                </a:extLst>
              </a:tr>
              <a:tr h="168002">
                <a:tc>
                  <a:txBody>
                    <a:bodyPr/>
                    <a:lstStyle/>
                    <a:p>
                      <a:pPr algn="ctr" fontAlgn="ctr"/>
                      <a:r>
                        <a:rPr lang="en-GB" sz="1000" u="none" strike="noStrike" dirty="0">
                          <a:effectLst/>
                        </a:rPr>
                        <a:t>WEBINAR 7.30-8.15PM</a:t>
                      </a:r>
                      <a:endParaRPr lang="en-GB" sz="1000" b="1" i="0" u="none" strike="noStrike" dirty="0">
                        <a:solidFill>
                          <a:srgbClr val="000000"/>
                        </a:solidFill>
                        <a:effectLst/>
                        <a:latin typeface="Century Gothic" panose="020B0502020202020204" pitchFamily="34" charset="0"/>
                      </a:endParaRPr>
                    </a:p>
                  </a:txBody>
                  <a:tcPr marL="5546" marR="5546" marT="5546" marB="0" anchor="ctr">
                    <a:solidFill>
                      <a:srgbClr val="F4CCD9"/>
                    </a:solidFill>
                  </a:tcPr>
                </a:tc>
                <a:tc>
                  <a:txBody>
                    <a:bodyPr/>
                    <a:lstStyle/>
                    <a:p>
                      <a:pPr algn="ctr" fontAlgn="ctr"/>
                      <a:r>
                        <a:rPr lang="en-GB" sz="1000" u="none" strike="noStrike" dirty="0">
                          <a:effectLst/>
                        </a:rPr>
                        <a:t>BLOG                 </a:t>
                      </a:r>
                      <a:endParaRPr lang="en-GB" sz="1000" b="1" i="0" u="none" strike="noStrike" dirty="0">
                        <a:solidFill>
                          <a:srgbClr val="000000"/>
                        </a:solidFill>
                        <a:effectLst/>
                        <a:latin typeface="Century Gothic" panose="020B0502020202020204" pitchFamily="34" charset="0"/>
                      </a:endParaRPr>
                    </a:p>
                  </a:txBody>
                  <a:tcPr marL="5546" marR="5546" marT="5546" marB="0" anchor="ctr">
                    <a:solidFill>
                      <a:srgbClr val="F4CCD9"/>
                    </a:solidFill>
                  </a:tcPr>
                </a:tc>
                <a:tc>
                  <a:txBody>
                    <a:bodyPr/>
                    <a:lstStyle/>
                    <a:p>
                      <a:pPr algn="ctr" fontAlgn="ctr"/>
                      <a:r>
                        <a:rPr lang="en-GB" sz="1000" u="none" strike="noStrike" dirty="0">
                          <a:effectLst/>
                        </a:rPr>
                        <a:t>BLOG                 </a:t>
                      </a:r>
                      <a:endParaRPr lang="en-GB" sz="1000" b="1" i="0" u="none" strike="noStrike" dirty="0">
                        <a:solidFill>
                          <a:srgbClr val="0563C1"/>
                        </a:solidFill>
                        <a:effectLst/>
                        <a:latin typeface="Century Gothic" panose="020B0502020202020204" pitchFamily="34" charset="0"/>
                      </a:endParaRPr>
                    </a:p>
                  </a:txBody>
                  <a:tcPr marL="5546" marR="5546" marT="5546" marB="0" anchor="ctr">
                    <a:solidFill>
                      <a:srgbClr val="F4CCD9"/>
                    </a:solidFill>
                  </a:tcPr>
                </a:tc>
                <a:tc>
                  <a:txBody>
                    <a:bodyPr/>
                    <a:lstStyle/>
                    <a:p>
                      <a:pPr algn="ctr" fontAlgn="ctr"/>
                      <a:r>
                        <a:rPr lang="en-GB" sz="1000" u="none" strike="noStrike" dirty="0">
                          <a:effectLst/>
                        </a:rPr>
                        <a:t>BLOG                 </a:t>
                      </a:r>
                      <a:endParaRPr lang="en-GB" sz="1000" b="1" i="0" u="none" strike="noStrike" dirty="0">
                        <a:solidFill>
                          <a:srgbClr val="000000"/>
                        </a:solidFill>
                        <a:effectLst/>
                        <a:latin typeface="Century Gothic" panose="020B0502020202020204" pitchFamily="34" charset="0"/>
                      </a:endParaRPr>
                    </a:p>
                  </a:txBody>
                  <a:tcPr marL="5546" marR="5546" marT="5546" marB="0" anchor="ctr">
                    <a:solidFill>
                      <a:srgbClr val="F4CCD9"/>
                    </a:solidFill>
                  </a:tcPr>
                </a:tc>
                <a:tc>
                  <a:txBody>
                    <a:bodyPr/>
                    <a:lstStyle/>
                    <a:p>
                      <a:pPr algn="ctr" fontAlgn="ctr"/>
                      <a:r>
                        <a:rPr lang="en-GB" sz="1000" u="none" strike="noStrike" dirty="0">
                          <a:effectLst/>
                        </a:rPr>
                        <a:t>BLOG                 </a:t>
                      </a:r>
                      <a:endParaRPr lang="en-GB" sz="1000" b="1" i="0" u="none" strike="noStrike" dirty="0">
                        <a:solidFill>
                          <a:srgbClr val="000000"/>
                        </a:solidFill>
                        <a:effectLst/>
                        <a:latin typeface="Century Gothic" panose="020B0502020202020204" pitchFamily="34" charset="0"/>
                      </a:endParaRPr>
                    </a:p>
                  </a:txBody>
                  <a:tcPr marL="5546" marR="5546" marT="5546" marB="0" anchor="ctr">
                    <a:solidFill>
                      <a:srgbClr val="F4CCD9"/>
                    </a:solidFill>
                  </a:tcPr>
                </a:tc>
                <a:tc>
                  <a:txBody>
                    <a:bodyPr/>
                    <a:lstStyle/>
                    <a:p>
                      <a:pPr algn="ctr" fontAlgn="ctr"/>
                      <a:r>
                        <a:rPr lang="en-GB" sz="1000" u="none" strike="noStrike" dirty="0">
                          <a:effectLst/>
                        </a:rPr>
                        <a:t>BLOG                 </a:t>
                      </a:r>
                      <a:endParaRPr lang="en-GB" sz="1000" b="1" i="0" u="none" strike="noStrike" dirty="0">
                        <a:solidFill>
                          <a:srgbClr val="000000"/>
                        </a:solidFill>
                        <a:effectLst/>
                        <a:latin typeface="Century Gothic" panose="020B0502020202020204" pitchFamily="34" charset="0"/>
                      </a:endParaRPr>
                    </a:p>
                  </a:txBody>
                  <a:tcPr marL="5546" marR="5546" marT="5546" marB="0" anchor="ctr">
                    <a:solidFill>
                      <a:srgbClr val="F4CCD9"/>
                    </a:solidFill>
                  </a:tcPr>
                </a:tc>
                <a:tc>
                  <a:txBody>
                    <a:bodyPr/>
                    <a:lstStyle/>
                    <a:p>
                      <a:pPr algn="ctr" fontAlgn="ctr"/>
                      <a:r>
                        <a:rPr lang="en-GB" sz="1000" u="none" strike="noStrike" dirty="0">
                          <a:effectLst/>
                        </a:rPr>
                        <a:t> </a:t>
                      </a:r>
                      <a:endParaRPr lang="en-GB" sz="1000" b="1" i="0" u="none" strike="noStrike" dirty="0">
                        <a:solidFill>
                          <a:srgbClr val="000000"/>
                        </a:solidFill>
                        <a:effectLst/>
                        <a:latin typeface="Century Gothic" panose="020B0502020202020204" pitchFamily="34" charset="0"/>
                      </a:endParaRPr>
                    </a:p>
                  </a:txBody>
                  <a:tcPr marL="5546" marR="5546" marT="5546" marB="0" anchor="ctr">
                    <a:solidFill>
                      <a:srgbClr val="F4CCD9"/>
                    </a:solidFill>
                  </a:tcPr>
                </a:tc>
                <a:extLst>
                  <a:ext uri="{0D108BD9-81ED-4DB2-BD59-A6C34878D82A}">
                    <a16:rowId xmlns:a16="http://schemas.microsoft.com/office/drawing/2014/main" val="1425100468"/>
                  </a:ext>
                </a:extLst>
              </a:tr>
              <a:tr h="979347">
                <a:tc>
                  <a:txBody>
                    <a:bodyPr/>
                    <a:lstStyle/>
                    <a:p>
                      <a:pPr algn="ctr" fontAlgn="ctr"/>
                      <a:r>
                        <a:rPr lang="en-GB" sz="1000" u="sng" strike="noStrike" dirty="0">
                          <a:effectLst/>
                          <a:hlinkClick r:id="rId23"/>
                        </a:rPr>
                        <a:t>WEBINAR 7.30- 8.15pm                               Role of pharmacy for CYP asthma during Covid-19 and beyond</a:t>
                      </a:r>
                      <a:endParaRPr lang="en-GB" sz="1000" b="0" i="0" u="sng" strike="noStrike" dirty="0">
                        <a:solidFill>
                          <a:srgbClr val="0563C1"/>
                        </a:solidFill>
                        <a:effectLst/>
                        <a:latin typeface="Century Gothic" panose="020B0502020202020204" pitchFamily="34" charset="0"/>
                      </a:endParaRPr>
                    </a:p>
                  </a:txBody>
                  <a:tcPr marL="5546" marR="5546" marT="5546" marB="0" anchor="ctr"/>
                </a:tc>
                <a:tc>
                  <a:txBody>
                    <a:bodyPr/>
                    <a:lstStyle/>
                    <a:p>
                      <a:pPr algn="ctr" fontAlgn="ctr"/>
                      <a:r>
                        <a:rPr lang="en-GB" sz="1000" u="sng" strike="noStrike">
                          <a:effectLst/>
                          <a:hlinkClick r:id="rId24"/>
                        </a:rPr>
                        <a:t>Healthier Air Indoors – new resources for families</a:t>
                      </a:r>
                      <a:br>
                        <a:rPr lang="en-GB" sz="1000" u="sng" strike="noStrike">
                          <a:effectLst/>
                          <a:hlinkClick r:id="rId24"/>
                        </a:rPr>
                      </a:br>
                      <a:r>
                        <a:rPr lang="en-GB" sz="1000" u="sng" strike="noStrike">
                          <a:effectLst/>
                          <a:hlinkClick r:id="rId24"/>
                        </a:rPr>
                        <a:t>Anne Greenough</a:t>
                      </a:r>
                      <a:endParaRPr lang="en-GB" sz="1000" b="0" i="0" u="sng" strike="noStrike">
                        <a:solidFill>
                          <a:srgbClr val="0563C1"/>
                        </a:solidFill>
                        <a:effectLst/>
                        <a:latin typeface="Century Gothic" panose="020B0502020202020204" pitchFamily="34" charset="0"/>
                      </a:endParaRPr>
                    </a:p>
                  </a:txBody>
                  <a:tcPr marL="5546" marR="5546" marT="5546" marB="0" anchor="ctr"/>
                </a:tc>
                <a:tc>
                  <a:txBody>
                    <a:bodyPr/>
                    <a:lstStyle/>
                    <a:p>
                      <a:pPr algn="ctr" fontAlgn="ctr"/>
                      <a:r>
                        <a:rPr lang="en-GB" sz="1000" u="sng" strike="noStrike">
                          <a:effectLst/>
                          <a:hlinkClick r:id="rId25"/>
                        </a:rPr>
                        <a:t>How physiotherapy can help an asthmatic child by Charlotte Wells</a:t>
                      </a:r>
                      <a:endParaRPr lang="en-GB" sz="1000" b="0" i="0" u="sng" strike="noStrike">
                        <a:solidFill>
                          <a:srgbClr val="0563C1"/>
                        </a:solidFill>
                        <a:effectLst/>
                        <a:latin typeface="Century Gothic" panose="020B0502020202020204" pitchFamily="34" charset="0"/>
                      </a:endParaRPr>
                    </a:p>
                  </a:txBody>
                  <a:tcPr marL="5546" marR="5546" marT="5546" marB="0" anchor="ctr"/>
                </a:tc>
                <a:tc>
                  <a:txBody>
                    <a:bodyPr/>
                    <a:lstStyle/>
                    <a:p>
                      <a:pPr algn="ctr" fontAlgn="ctr"/>
                      <a:r>
                        <a:rPr lang="en-GB" sz="1000" u="sng" strike="noStrike">
                          <a:effectLst/>
                          <a:hlinkClick r:id="rId26"/>
                        </a:rPr>
                        <a:t>St Georges Hospital asthma team update by Jo Lawson </a:t>
                      </a:r>
                      <a:endParaRPr lang="en-GB" sz="1000" b="0" i="0" u="sng" strike="noStrike">
                        <a:solidFill>
                          <a:srgbClr val="0563C1"/>
                        </a:solidFill>
                        <a:effectLst/>
                        <a:latin typeface="Century Gothic" panose="020B0502020202020204" pitchFamily="34" charset="0"/>
                      </a:endParaRPr>
                    </a:p>
                  </a:txBody>
                  <a:tcPr marL="5546" marR="5546" marT="5546" marB="0" anchor="ctr"/>
                </a:tc>
                <a:tc>
                  <a:txBody>
                    <a:bodyPr/>
                    <a:lstStyle/>
                    <a:p>
                      <a:pPr algn="ctr" fontAlgn="ctr"/>
                      <a:r>
                        <a:rPr lang="en-GB" sz="1000" u="sng" strike="noStrike">
                          <a:effectLst/>
                          <a:hlinkClick r:id="rId27"/>
                        </a:rPr>
                        <a:t>How a Network Incentive Scheme can improve CYP asthma diagnosis and care by Tori Hadaway</a:t>
                      </a:r>
                      <a:endParaRPr lang="en-GB" sz="1000" b="0" i="0" u="sng" strike="noStrike">
                        <a:solidFill>
                          <a:srgbClr val="0563C1"/>
                        </a:solidFill>
                        <a:effectLst/>
                        <a:latin typeface="Century Gothic" panose="020B0502020202020204" pitchFamily="34" charset="0"/>
                      </a:endParaRPr>
                    </a:p>
                  </a:txBody>
                  <a:tcPr marL="5546" marR="5546" marT="5546" marB="0" anchor="ctr"/>
                </a:tc>
                <a:tc>
                  <a:txBody>
                    <a:bodyPr/>
                    <a:lstStyle/>
                    <a:p>
                      <a:pPr algn="ctr" fontAlgn="ctr"/>
                      <a:r>
                        <a:rPr lang="en-GB" sz="1000" u="none" strike="noStrike">
                          <a:effectLst/>
                        </a:rPr>
                        <a:t> </a:t>
                      </a:r>
                      <a:endParaRPr lang="en-GB" sz="1000" b="0" i="0" u="none" strike="noStrike">
                        <a:solidFill>
                          <a:srgbClr val="000000"/>
                        </a:solidFill>
                        <a:effectLst/>
                        <a:latin typeface="Century Gothic" panose="020B0502020202020204" pitchFamily="34" charset="0"/>
                      </a:endParaRPr>
                    </a:p>
                  </a:txBody>
                  <a:tcPr marL="5546" marR="5546" marT="5546" marB="0" anchor="ctr"/>
                </a:tc>
                <a:tc>
                  <a:txBody>
                    <a:bodyPr/>
                    <a:lstStyle/>
                    <a:p>
                      <a:pPr algn="ctr" fontAlgn="ctr"/>
                      <a:r>
                        <a:rPr lang="en-GB" sz="1000" u="none" strike="noStrike" dirty="0">
                          <a:effectLst/>
                        </a:rPr>
                        <a:t> </a:t>
                      </a:r>
                      <a:endParaRPr lang="en-GB" sz="1000" b="0" i="0" u="none" strike="noStrike" dirty="0">
                        <a:solidFill>
                          <a:srgbClr val="000000"/>
                        </a:solidFill>
                        <a:effectLst/>
                        <a:latin typeface="Century Gothic" panose="020B0502020202020204" pitchFamily="34" charset="0"/>
                      </a:endParaRPr>
                    </a:p>
                  </a:txBody>
                  <a:tcPr marL="5546" marR="5546" marT="5546" marB="0" anchor="ctr"/>
                </a:tc>
                <a:extLst>
                  <a:ext uri="{0D108BD9-81ED-4DB2-BD59-A6C34878D82A}">
                    <a16:rowId xmlns:a16="http://schemas.microsoft.com/office/drawing/2014/main" val="3595469103"/>
                  </a:ext>
                </a:extLst>
              </a:tr>
            </a:tbl>
          </a:graphicData>
        </a:graphic>
      </p:graphicFrame>
    </p:spTree>
    <p:extLst>
      <p:ext uri="{BB962C8B-B14F-4D97-AF65-F5344CB8AC3E}">
        <p14:creationId xmlns:p14="http://schemas.microsoft.com/office/powerpoint/2010/main" val="22914146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p:cNvSpPr/>
          <p:nvPr/>
        </p:nvSpPr>
        <p:spPr>
          <a:xfrm>
            <a:off x="1143001" y="1277380"/>
            <a:ext cx="6802394" cy="3867665"/>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cxnSp>
        <p:nvCxnSpPr>
          <p:cNvPr id="6" name="Straight Connector 5"/>
          <p:cNvCxnSpPr/>
          <p:nvPr/>
        </p:nvCxnSpPr>
        <p:spPr>
          <a:xfrm>
            <a:off x="2517688" y="3572245"/>
            <a:ext cx="4053017" cy="8834"/>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589186" y="3727252"/>
            <a:ext cx="3874907" cy="1131079"/>
          </a:xfrm>
          <a:prstGeom prst="rect">
            <a:avLst/>
          </a:prstGeom>
          <a:noFill/>
        </p:spPr>
        <p:txBody>
          <a:bodyPr wrap="none" rtlCol="0">
            <a:spAutoFit/>
          </a:bodyPr>
          <a:lstStyle/>
          <a:p>
            <a:pPr algn="ctr"/>
            <a:r>
              <a:rPr lang="en-GB" sz="1350" dirty="0"/>
              <a:t>Prescription of ICS, B</a:t>
            </a:r>
            <a:r>
              <a:rPr lang="en-GB" sz="1350" baseline="-25000" dirty="0"/>
              <a:t>2</a:t>
            </a:r>
            <a:r>
              <a:rPr lang="en-GB" sz="1350" dirty="0"/>
              <a:t> antagonist, Spacer, </a:t>
            </a:r>
          </a:p>
          <a:p>
            <a:pPr algn="ctr"/>
            <a:r>
              <a:rPr lang="en-GB" sz="1350" dirty="0">
                <a:solidFill>
                  <a:srgbClr val="FF0000"/>
                </a:solidFill>
              </a:rPr>
              <a:t>Peak Flow Meter (6+) and Diary</a:t>
            </a:r>
          </a:p>
          <a:p>
            <a:pPr algn="ctr"/>
            <a:r>
              <a:rPr lang="en-GB" sz="1350" dirty="0"/>
              <a:t>Asthma Education </a:t>
            </a:r>
            <a:r>
              <a:rPr lang="en-GB" sz="1350" dirty="0" err="1"/>
              <a:t>inc</a:t>
            </a:r>
            <a:r>
              <a:rPr lang="en-GB" sz="1350" dirty="0"/>
              <a:t> Inhaler and PF Technique</a:t>
            </a:r>
          </a:p>
          <a:p>
            <a:pPr algn="ctr"/>
            <a:r>
              <a:rPr lang="en-GB" sz="1350" dirty="0"/>
              <a:t>PAAP and Self Management </a:t>
            </a:r>
          </a:p>
          <a:p>
            <a:pPr algn="ctr"/>
            <a:r>
              <a:rPr lang="en-GB" sz="1350" dirty="0"/>
              <a:t>Virtual clinic apt </a:t>
            </a:r>
          </a:p>
        </p:txBody>
      </p:sp>
      <p:sp>
        <p:nvSpPr>
          <p:cNvPr id="12" name="TextBox 11"/>
          <p:cNvSpPr txBox="1"/>
          <p:nvPr/>
        </p:nvSpPr>
        <p:spPr>
          <a:xfrm>
            <a:off x="3041269" y="2776335"/>
            <a:ext cx="3023222" cy="727122"/>
          </a:xfrm>
          <a:prstGeom prst="rect">
            <a:avLst/>
          </a:prstGeom>
          <a:noFill/>
        </p:spPr>
        <p:txBody>
          <a:bodyPr wrap="square" rtlCol="0">
            <a:spAutoFit/>
          </a:bodyPr>
          <a:lstStyle/>
          <a:p>
            <a:pPr algn="ctr"/>
            <a:r>
              <a:rPr lang="en-GB" sz="825" dirty="0"/>
              <a:t>Prescription of HD ICS, B</a:t>
            </a:r>
            <a:r>
              <a:rPr lang="en-GB" sz="825" baseline="-25000" dirty="0"/>
              <a:t>2</a:t>
            </a:r>
            <a:r>
              <a:rPr lang="en-GB" sz="825" dirty="0"/>
              <a:t> antagonist via </a:t>
            </a:r>
            <a:r>
              <a:rPr lang="en-GB" sz="825" dirty="0">
                <a:solidFill>
                  <a:srgbClr val="FF0000"/>
                </a:solidFill>
              </a:rPr>
              <a:t>Smart</a:t>
            </a:r>
            <a:r>
              <a:rPr lang="en-GB" sz="825" dirty="0"/>
              <a:t> Devices, Spacer, </a:t>
            </a:r>
          </a:p>
          <a:p>
            <a:pPr algn="ctr"/>
            <a:r>
              <a:rPr lang="en-GB" sz="825" dirty="0">
                <a:solidFill>
                  <a:srgbClr val="FF0000"/>
                </a:solidFill>
              </a:rPr>
              <a:t>Smart</a:t>
            </a:r>
            <a:r>
              <a:rPr lang="en-GB" sz="825" dirty="0"/>
              <a:t> Peak Flow Meter (6+) and Shared Cloud Diary </a:t>
            </a:r>
          </a:p>
          <a:p>
            <a:pPr algn="ctr"/>
            <a:r>
              <a:rPr lang="en-GB" sz="825" dirty="0"/>
              <a:t>Asthma Education </a:t>
            </a:r>
            <a:r>
              <a:rPr lang="en-GB" sz="825" dirty="0" err="1"/>
              <a:t>inc</a:t>
            </a:r>
            <a:r>
              <a:rPr lang="en-GB" sz="825" dirty="0"/>
              <a:t> Inhaler and PF Technique</a:t>
            </a:r>
          </a:p>
          <a:p>
            <a:pPr algn="ctr"/>
            <a:r>
              <a:rPr lang="en-GB" sz="825" dirty="0"/>
              <a:t>PAAP – Self and </a:t>
            </a:r>
            <a:r>
              <a:rPr lang="en-GB" sz="825" dirty="0">
                <a:solidFill>
                  <a:srgbClr val="FF0000"/>
                </a:solidFill>
              </a:rPr>
              <a:t>Virtual Clinic Monitoring</a:t>
            </a:r>
          </a:p>
        </p:txBody>
      </p:sp>
      <p:cxnSp>
        <p:nvCxnSpPr>
          <p:cNvPr id="15" name="Straight Connector 14"/>
          <p:cNvCxnSpPr/>
          <p:nvPr/>
        </p:nvCxnSpPr>
        <p:spPr>
          <a:xfrm>
            <a:off x="3521676" y="2455883"/>
            <a:ext cx="2063578"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2313800" y="1548934"/>
            <a:ext cx="4634463" cy="669414"/>
          </a:xfrm>
          <a:prstGeom prst="rect">
            <a:avLst/>
          </a:prstGeom>
        </p:spPr>
        <p:txBody>
          <a:bodyPr wrap="square">
            <a:spAutoFit/>
          </a:bodyPr>
          <a:lstStyle/>
          <a:p>
            <a:pPr algn="ctr"/>
            <a:r>
              <a:rPr lang="en-GB" sz="750" dirty="0">
                <a:solidFill>
                  <a:srgbClr val="FF0000"/>
                </a:solidFill>
              </a:rPr>
              <a:t>Prescription of VHD ICS / Biologics , B</a:t>
            </a:r>
            <a:r>
              <a:rPr lang="en-GB" sz="750" baseline="-25000" dirty="0">
                <a:solidFill>
                  <a:srgbClr val="FF0000"/>
                </a:solidFill>
              </a:rPr>
              <a:t>2</a:t>
            </a:r>
            <a:r>
              <a:rPr lang="en-GB" sz="750" dirty="0">
                <a:solidFill>
                  <a:srgbClr val="FF0000"/>
                </a:solidFill>
              </a:rPr>
              <a:t> antagonist via Smart Devices, Spacer, </a:t>
            </a:r>
          </a:p>
          <a:p>
            <a:pPr algn="ctr"/>
            <a:r>
              <a:rPr lang="en-GB" sz="750" dirty="0">
                <a:solidFill>
                  <a:srgbClr val="FF0000"/>
                </a:solidFill>
              </a:rPr>
              <a:t>Smart Peak Flow Meter (6+) and Shared Cloud Diary</a:t>
            </a:r>
          </a:p>
          <a:p>
            <a:pPr algn="ctr"/>
            <a:r>
              <a:rPr lang="en-GB" sz="750" dirty="0">
                <a:solidFill>
                  <a:srgbClr val="FF0000"/>
                </a:solidFill>
              </a:rPr>
              <a:t>Asthma Education </a:t>
            </a:r>
            <a:r>
              <a:rPr lang="en-GB" sz="750" dirty="0" err="1">
                <a:solidFill>
                  <a:srgbClr val="FF0000"/>
                </a:solidFill>
              </a:rPr>
              <a:t>inc</a:t>
            </a:r>
            <a:r>
              <a:rPr lang="en-GB" sz="750" dirty="0">
                <a:solidFill>
                  <a:srgbClr val="FF0000"/>
                </a:solidFill>
              </a:rPr>
              <a:t> Inhaler and PF / Spirometry Technique</a:t>
            </a:r>
          </a:p>
          <a:p>
            <a:pPr algn="ctr"/>
            <a:r>
              <a:rPr lang="en-GB" sz="750" dirty="0">
                <a:solidFill>
                  <a:srgbClr val="FF0000"/>
                </a:solidFill>
              </a:rPr>
              <a:t>PAAP – Self and Virtual Clinic Monitoring</a:t>
            </a:r>
          </a:p>
          <a:p>
            <a:pPr algn="ctr"/>
            <a:r>
              <a:rPr lang="en-GB" sz="750" dirty="0">
                <a:solidFill>
                  <a:srgbClr val="FF0000"/>
                </a:solidFill>
              </a:rPr>
              <a:t>Pre clinic Attend Anywhere physiology </a:t>
            </a:r>
            <a:r>
              <a:rPr lang="en-GB" sz="750" dirty="0" err="1">
                <a:solidFill>
                  <a:srgbClr val="FF0000"/>
                </a:solidFill>
              </a:rPr>
              <a:t>appts</a:t>
            </a:r>
            <a:r>
              <a:rPr lang="en-GB" sz="750" dirty="0">
                <a:solidFill>
                  <a:srgbClr val="FF0000"/>
                </a:solidFill>
              </a:rPr>
              <a:t> with Spirometry and </a:t>
            </a:r>
            <a:r>
              <a:rPr lang="en-GB" sz="750" dirty="0" err="1">
                <a:solidFill>
                  <a:srgbClr val="FF0000"/>
                </a:solidFill>
              </a:rPr>
              <a:t>FeNo</a:t>
            </a:r>
            <a:r>
              <a:rPr lang="en-GB" sz="750" dirty="0">
                <a:solidFill>
                  <a:srgbClr val="FF0000"/>
                </a:solidFill>
              </a:rPr>
              <a:t> Courier service</a:t>
            </a:r>
          </a:p>
        </p:txBody>
      </p:sp>
      <p:sp>
        <p:nvSpPr>
          <p:cNvPr id="24" name="TextBox 23"/>
          <p:cNvSpPr txBox="1"/>
          <p:nvPr/>
        </p:nvSpPr>
        <p:spPr>
          <a:xfrm>
            <a:off x="481318" y="4276338"/>
            <a:ext cx="1021433" cy="300082"/>
          </a:xfrm>
          <a:prstGeom prst="rect">
            <a:avLst/>
          </a:prstGeom>
          <a:noFill/>
        </p:spPr>
        <p:txBody>
          <a:bodyPr wrap="none" rtlCol="0">
            <a:spAutoFit/>
          </a:bodyPr>
          <a:lstStyle/>
          <a:p>
            <a:r>
              <a:rPr lang="en-GB" sz="1350" dirty="0"/>
              <a:t>Controlled </a:t>
            </a:r>
          </a:p>
        </p:txBody>
      </p:sp>
      <p:sp>
        <p:nvSpPr>
          <p:cNvPr id="25" name="TextBox 24"/>
          <p:cNvSpPr txBox="1"/>
          <p:nvPr/>
        </p:nvSpPr>
        <p:spPr>
          <a:xfrm>
            <a:off x="353879" y="1357946"/>
            <a:ext cx="1252266" cy="300082"/>
          </a:xfrm>
          <a:prstGeom prst="rect">
            <a:avLst/>
          </a:prstGeom>
          <a:noFill/>
        </p:spPr>
        <p:txBody>
          <a:bodyPr wrap="none" rtlCol="0">
            <a:spAutoFit/>
          </a:bodyPr>
          <a:lstStyle/>
          <a:p>
            <a:r>
              <a:rPr lang="en-GB" sz="1350" dirty="0"/>
              <a:t>Un-Controlled</a:t>
            </a:r>
          </a:p>
        </p:txBody>
      </p:sp>
      <p:sp>
        <p:nvSpPr>
          <p:cNvPr id="30" name="TextBox 29"/>
          <p:cNvSpPr txBox="1"/>
          <p:nvPr/>
        </p:nvSpPr>
        <p:spPr>
          <a:xfrm>
            <a:off x="3909435" y="4889087"/>
            <a:ext cx="1287532" cy="207749"/>
          </a:xfrm>
          <a:prstGeom prst="rect">
            <a:avLst/>
          </a:prstGeom>
          <a:noFill/>
        </p:spPr>
        <p:txBody>
          <a:bodyPr wrap="none" rtlCol="0">
            <a:spAutoFit/>
          </a:bodyPr>
          <a:lstStyle/>
          <a:p>
            <a:r>
              <a:rPr lang="en-GB" sz="750" dirty="0"/>
              <a:t>Primary / Secondary Care</a:t>
            </a:r>
          </a:p>
        </p:txBody>
      </p:sp>
      <p:sp>
        <p:nvSpPr>
          <p:cNvPr id="31" name="TextBox 30"/>
          <p:cNvSpPr txBox="1"/>
          <p:nvPr/>
        </p:nvSpPr>
        <p:spPr>
          <a:xfrm>
            <a:off x="3966661" y="3409972"/>
            <a:ext cx="1297150" cy="207749"/>
          </a:xfrm>
          <a:prstGeom prst="rect">
            <a:avLst/>
          </a:prstGeom>
          <a:noFill/>
        </p:spPr>
        <p:txBody>
          <a:bodyPr wrap="none" rtlCol="0">
            <a:spAutoFit/>
          </a:bodyPr>
          <a:lstStyle/>
          <a:p>
            <a:r>
              <a:rPr lang="en-GB" sz="750" dirty="0"/>
              <a:t>Centred / Networked Care</a:t>
            </a:r>
          </a:p>
        </p:txBody>
      </p:sp>
      <p:sp>
        <p:nvSpPr>
          <p:cNvPr id="32" name="TextBox 31"/>
          <p:cNvSpPr txBox="1"/>
          <p:nvPr/>
        </p:nvSpPr>
        <p:spPr>
          <a:xfrm>
            <a:off x="4199507" y="2289152"/>
            <a:ext cx="758541" cy="207749"/>
          </a:xfrm>
          <a:prstGeom prst="rect">
            <a:avLst/>
          </a:prstGeom>
          <a:noFill/>
        </p:spPr>
        <p:txBody>
          <a:bodyPr wrap="none" rtlCol="0">
            <a:spAutoFit/>
          </a:bodyPr>
          <a:lstStyle/>
          <a:p>
            <a:r>
              <a:rPr lang="en-GB" sz="750" dirty="0"/>
              <a:t>Centred Care</a:t>
            </a:r>
          </a:p>
        </p:txBody>
      </p:sp>
      <p:cxnSp>
        <p:nvCxnSpPr>
          <p:cNvPr id="36" name="Straight Arrow Connector 35"/>
          <p:cNvCxnSpPr>
            <a:stCxn id="25" idx="2"/>
          </p:cNvCxnSpPr>
          <p:nvPr/>
        </p:nvCxnSpPr>
        <p:spPr>
          <a:xfrm flipH="1">
            <a:off x="939112" y="1658028"/>
            <a:ext cx="40900" cy="2618310"/>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sp>
        <p:nvSpPr>
          <p:cNvPr id="37" name="TextBox 36"/>
          <p:cNvSpPr txBox="1"/>
          <p:nvPr/>
        </p:nvSpPr>
        <p:spPr>
          <a:xfrm>
            <a:off x="3250376" y="5442279"/>
            <a:ext cx="2781531" cy="507831"/>
          </a:xfrm>
          <a:prstGeom prst="rect">
            <a:avLst/>
          </a:prstGeom>
          <a:noFill/>
        </p:spPr>
        <p:txBody>
          <a:bodyPr wrap="none" rtlCol="0">
            <a:spAutoFit/>
          </a:bodyPr>
          <a:lstStyle/>
          <a:p>
            <a:r>
              <a:rPr lang="en-GB" sz="1350" dirty="0">
                <a:solidFill>
                  <a:srgbClr val="FF0000"/>
                </a:solidFill>
              </a:rPr>
              <a:t>Virtual monitoring of controlled </a:t>
            </a:r>
          </a:p>
          <a:p>
            <a:r>
              <a:rPr lang="en-GB" sz="1350" dirty="0">
                <a:solidFill>
                  <a:srgbClr val="FF0000"/>
                </a:solidFill>
              </a:rPr>
              <a:t>and uncontrolled asthma patients </a:t>
            </a:r>
          </a:p>
        </p:txBody>
      </p:sp>
      <p:sp>
        <p:nvSpPr>
          <p:cNvPr id="38" name="TextBox 37"/>
          <p:cNvSpPr txBox="1"/>
          <p:nvPr/>
        </p:nvSpPr>
        <p:spPr>
          <a:xfrm>
            <a:off x="6039649" y="3385981"/>
            <a:ext cx="527709" cy="207749"/>
          </a:xfrm>
          <a:prstGeom prst="rect">
            <a:avLst/>
          </a:prstGeom>
          <a:noFill/>
        </p:spPr>
        <p:txBody>
          <a:bodyPr wrap="none" rtlCol="0">
            <a:spAutoFit/>
          </a:bodyPr>
          <a:lstStyle/>
          <a:p>
            <a:r>
              <a:rPr lang="en-GB" sz="750" dirty="0"/>
              <a:t>N= 15%</a:t>
            </a:r>
          </a:p>
        </p:txBody>
      </p:sp>
      <p:sp>
        <p:nvSpPr>
          <p:cNvPr id="39" name="TextBox 38"/>
          <p:cNvSpPr txBox="1"/>
          <p:nvPr/>
        </p:nvSpPr>
        <p:spPr>
          <a:xfrm>
            <a:off x="7369569" y="4957391"/>
            <a:ext cx="527709" cy="207749"/>
          </a:xfrm>
          <a:prstGeom prst="rect">
            <a:avLst/>
          </a:prstGeom>
          <a:noFill/>
        </p:spPr>
        <p:txBody>
          <a:bodyPr wrap="none" rtlCol="0">
            <a:spAutoFit/>
          </a:bodyPr>
          <a:lstStyle/>
          <a:p>
            <a:r>
              <a:rPr lang="en-GB" sz="750" dirty="0"/>
              <a:t>N= 80%</a:t>
            </a:r>
          </a:p>
        </p:txBody>
      </p:sp>
      <p:sp>
        <p:nvSpPr>
          <p:cNvPr id="40" name="TextBox 39"/>
          <p:cNvSpPr txBox="1"/>
          <p:nvPr/>
        </p:nvSpPr>
        <p:spPr>
          <a:xfrm>
            <a:off x="5110105" y="2304186"/>
            <a:ext cx="474810" cy="207749"/>
          </a:xfrm>
          <a:prstGeom prst="rect">
            <a:avLst/>
          </a:prstGeom>
          <a:noFill/>
        </p:spPr>
        <p:txBody>
          <a:bodyPr wrap="none" rtlCol="0">
            <a:spAutoFit/>
          </a:bodyPr>
          <a:lstStyle/>
          <a:p>
            <a:r>
              <a:rPr lang="en-GB" sz="750" dirty="0"/>
              <a:t>N= 5%</a:t>
            </a:r>
          </a:p>
        </p:txBody>
      </p:sp>
      <p:sp>
        <p:nvSpPr>
          <p:cNvPr id="41" name="TextBox 40"/>
          <p:cNvSpPr txBox="1"/>
          <p:nvPr/>
        </p:nvSpPr>
        <p:spPr>
          <a:xfrm>
            <a:off x="6831478" y="1746696"/>
            <a:ext cx="2284718" cy="1477328"/>
          </a:xfrm>
          <a:prstGeom prst="rect">
            <a:avLst/>
          </a:prstGeom>
          <a:noFill/>
        </p:spPr>
        <p:txBody>
          <a:bodyPr wrap="square" rtlCol="0">
            <a:spAutoFit/>
          </a:bodyPr>
          <a:lstStyle/>
          <a:p>
            <a:r>
              <a:rPr lang="en-GB" sz="900" dirty="0"/>
              <a:t>A Physical Clinic apt:</a:t>
            </a:r>
          </a:p>
          <a:p>
            <a:pPr marL="128588" indent="-128588">
              <a:buFont typeface="Arial" panose="020B0604020202020204" pitchFamily="34" charset="0"/>
              <a:buChar char="•"/>
            </a:pPr>
            <a:r>
              <a:rPr lang="en-GB" sz="900" dirty="0"/>
              <a:t>Post PICU </a:t>
            </a:r>
          </a:p>
          <a:p>
            <a:pPr marL="128588" indent="-128588">
              <a:buFont typeface="Arial" panose="020B0604020202020204" pitchFamily="34" charset="0"/>
              <a:buChar char="•"/>
            </a:pPr>
            <a:r>
              <a:rPr lang="en-GB" sz="900" dirty="0"/>
              <a:t>Patient request</a:t>
            </a:r>
          </a:p>
          <a:p>
            <a:pPr marL="128588" indent="-128588">
              <a:buFont typeface="Arial" panose="020B0604020202020204" pitchFamily="34" charset="0"/>
              <a:buChar char="•"/>
            </a:pPr>
            <a:r>
              <a:rPr lang="en-GB" sz="900" dirty="0"/>
              <a:t>Asthma Team request (if CND or DNA a virtual apt or failed data collection for ? 1 week)</a:t>
            </a:r>
          </a:p>
          <a:p>
            <a:pPr marL="128588" indent="-128588">
              <a:buFont typeface="Arial" panose="020B0604020202020204" pitchFamily="34" charset="0"/>
              <a:buChar char="•"/>
            </a:pPr>
            <a:r>
              <a:rPr lang="en-GB" sz="900" dirty="0"/>
              <a:t>A period of unexplained instability </a:t>
            </a:r>
          </a:p>
          <a:p>
            <a:pPr marL="128588" indent="-128588">
              <a:buFont typeface="Arial" panose="020B0604020202020204" pitchFamily="34" charset="0"/>
              <a:buChar char="•"/>
            </a:pPr>
            <a:r>
              <a:rPr lang="en-GB" sz="900" dirty="0"/>
              <a:t>Consideration of Biologics (with CT / </a:t>
            </a:r>
            <a:r>
              <a:rPr lang="en-GB" sz="900" dirty="0" err="1"/>
              <a:t>Bronch</a:t>
            </a:r>
            <a:r>
              <a:rPr lang="en-GB" sz="900" dirty="0"/>
              <a:t> </a:t>
            </a:r>
            <a:r>
              <a:rPr lang="en-GB" sz="900" dirty="0" err="1"/>
              <a:t>etc</a:t>
            </a:r>
            <a:r>
              <a:rPr lang="en-GB" sz="900" dirty="0"/>
              <a:t>)</a:t>
            </a:r>
          </a:p>
          <a:p>
            <a:pPr marL="128588" indent="-128588">
              <a:buFont typeface="Arial" panose="020B0604020202020204" pitchFamily="34" charset="0"/>
              <a:buChar char="•"/>
            </a:pPr>
            <a:r>
              <a:rPr lang="en-GB" sz="900" dirty="0"/>
              <a:t>Annual review (if unstable) </a:t>
            </a:r>
          </a:p>
        </p:txBody>
      </p:sp>
      <p:sp>
        <p:nvSpPr>
          <p:cNvPr id="2" name="TextBox 1">
            <a:extLst>
              <a:ext uri="{FF2B5EF4-FFF2-40B4-BE49-F238E27FC236}">
                <a16:creationId xmlns:a16="http://schemas.microsoft.com/office/drawing/2014/main" id="{88A35767-045C-C141-B123-133F84BA068C}"/>
              </a:ext>
            </a:extLst>
          </p:cNvPr>
          <p:cNvSpPr txBox="1"/>
          <p:nvPr/>
        </p:nvSpPr>
        <p:spPr>
          <a:xfrm>
            <a:off x="318052" y="333955"/>
            <a:ext cx="2018501" cy="369332"/>
          </a:xfrm>
          <a:prstGeom prst="rect">
            <a:avLst/>
          </a:prstGeom>
          <a:noFill/>
        </p:spPr>
        <p:txBody>
          <a:bodyPr wrap="none" rtlCol="0">
            <a:spAutoFit/>
          </a:bodyPr>
          <a:lstStyle/>
          <a:p>
            <a:r>
              <a:rPr lang="en-GB" dirty="0"/>
              <a:t>Asthma – COVID </a:t>
            </a:r>
          </a:p>
        </p:txBody>
      </p:sp>
    </p:spTree>
    <p:extLst>
      <p:ext uri="{BB962C8B-B14F-4D97-AF65-F5344CB8AC3E}">
        <p14:creationId xmlns:p14="http://schemas.microsoft.com/office/powerpoint/2010/main" val="28582440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4458FA4-A2E2-AF48-97B7-B1F00E93D583}"/>
              </a:ext>
            </a:extLst>
          </p:cNvPr>
          <p:cNvSpPr>
            <a:spLocks noGrp="1"/>
          </p:cNvSpPr>
          <p:nvPr>
            <p:ph type="sldNum" sz="quarter" idx="14"/>
          </p:nvPr>
        </p:nvSpPr>
        <p:spPr/>
        <p:txBody>
          <a:bodyPr/>
          <a:lstStyle/>
          <a:p>
            <a:fld id="{8FC524A1-7B6A-464D-B8BC-8FE2E057339E}" type="slidenum">
              <a:rPr lang="en-GB" smtClean="0"/>
              <a:pPr/>
              <a:t>41</a:t>
            </a:fld>
            <a:endParaRPr lang="en-GB"/>
          </a:p>
        </p:txBody>
      </p:sp>
      <p:pic>
        <p:nvPicPr>
          <p:cNvPr id="7" name="Content Placeholder 6" descr="A picture containing screenshot&#10;&#10;Description automatically generated">
            <a:extLst>
              <a:ext uri="{FF2B5EF4-FFF2-40B4-BE49-F238E27FC236}">
                <a16:creationId xmlns:a16="http://schemas.microsoft.com/office/drawing/2014/main" id="{A3AF7D14-2BC4-1C4B-9BB5-C4485966EB15}"/>
              </a:ext>
            </a:extLst>
          </p:cNvPr>
          <p:cNvPicPr>
            <a:picLocks noGrp="1" noChangeAspect="1"/>
          </p:cNvPicPr>
          <p:nvPr>
            <p:ph sz="quarter" idx="15"/>
          </p:nvPr>
        </p:nvPicPr>
        <p:blipFill>
          <a:blip r:embed="rId2" cstate="email">
            <a:extLst>
              <a:ext uri="{28A0092B-C50C-407E-A947-70E740481C1C}">
                <a14:useLocalDpi xmlns:a14="http://schemas.microsoft.com/office/drawing/2010/main"/>
              </a:ext>
            </a:extLst>
          </a:blip>
          <a:stretch>
            <a:fillRect/>
          </a:stretch>
        </p:blipFill>
        <p:spPr>
          <a:xfrm>
            <a:off x="251520" y="404664"/>
            <a:ext cx="8214710" cy="5697100"/>
          </a:xfrm>
        </p:spPr>
      </p:pic>
      <p:sp>
        <p:nvSpPr>
          <p:cNvPr id="8" name="TextBox 7">
            <a:extLst>
              <a:ext uri="{FF2B5EF4-FFF2-40B4-BE49-F238E27FC236}">
                <a16:creationId xmlns:a16="http://schemas.microsoft.com/office/drawing/2014/main" id="{368E084D-ADFF-1041-9B89-F3A2A434C5BE}"/>
              </a:ext>
            </a:extLst>
          </p:cNvPr>
          <p:cNvSpPr txBox="1"/>
          <p:nvPr/>
        </p:nvSpPr>
        <p:spPr>
          <a:xfrm>
            <a:off x="395536" y="6381330"/>
            <a:ext cx="8486041" cy="276999"/>
          </a:xfrm>
          <a:prstGeom prst="rect">
            <a:avLst/>
          </a:prstGeom>
          <a:noFill/>
        </p:spPr>
        <p:txBody>
          <a:bodyPr wrap="none" rtlCol="0">
            <a:spAutoFit/>
          </a:bodyPr>
          <a:lstStyle/>
          <a:p>
            <a:pPr marL="285750"/>
            <a:r>
              <a:rPr lang="en-US" sz="1200" dirty="0"/>
              <a:t>”Digital Poverty” – “designing systems that exclude” – No Smart Phone, No Computer / Tablet, No internet………. </a:t>
            </a:r>
          </a:p>
        </p:txBody>
      </p:sp>
    </p:spTree>
    <p:extLst>
      <p:ext uri="{BB962C8B-B14F-4D97-AF65-F5344CB8AC3E}">
        <p14:creationId xmlns:p14="http://schemas.microsoft.com/office/powerpoint/2010/main" val="22970337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46E1E-E976-9D47-B765-E9357E2CD5AF}"/>
              </a:ext>
            </a:extLst>
          </p:cNvPr>
          <p:cNvSpPr>
            <a:spLocks noGrp="1"/>
          </p:cNvSpPr>
          <p:nvPr>
            <p:ph type="title"/>
          </p:nvPr>
        </p:nvSpPr>
        <p:spPr/>
        <p:txBody>
          <a:bodyPr/>
          <a:lstStyle/>
          <a:p>
            <a:r>
              <a:rPr lang="en-US" dirty="0"/>
              <a:t>Inequalities in Child Health – Dr Ian Sinha </a:t>
            </a:r>
          </a:p>
        </p:txBody>
      </p:sp>
      <p:sp>
        <p:nvSpPr>
          <p:cNvPr id="4" name="Slide Number Placeholder 3">
            <a:extLst>
              <a:ext uri="{FF2B5EF4-FFF2-40B4-BE49-F238E27FC236}">
                <a16:creationId xmlns:a16="http://schemas.microsoft.com/office/drawing/2014/main" id="{16FBBE9B-CC8B-4A49-943F-2FE2CB350D81}"/>
              </a:ext>
            </a:extLst>
          </p:cNvPr>
          <p:cNvSpPr>
            <a:spLocks noGrp="1"/>
          </p:cNvSpPr>
          <p:nvPr>
            <p:ph type="sldNum" sz="quarter" idx="14"/>
          </p:nvPr>
        </p:nvSpPr>
        <p:spPr/>
        <p:txBody>
          <a:bodyPr/>
          <a:lstStyle/>
          <a:p>
            <a:fld id="{8FC524A1-7B6A-464D-B8BC-8FE2E057339E}" type="slidenum">
              <a:rPr lang="en-GB" smtClean="0"/>
              <a:pPr/>
              <a:t>42</a:t>
            </a:fld>
            <a:endParaRPr lang="en-GB"/>
          </a:p>
        </p:txBody>
      </p:sp>
      <p:sp>
        <p:nvSpPr>
          <p:cNvPr id="5" name="Content Placeholder 4">
            <a:extLst>
              <a:ext uri="{FF2B5EF4-FFF2-40B4-BE49-F238E27FC236}">
                <a16:creationId xmlns:a16="http://schemas.microsoft.com/office/drawing/2014/main" id="{E145DEFA-E50B-C049-A7CB-DD9B50744DC5}"/>
              </a:ext>
            </a:extLst>
          </p:cNvPr>
          <p:cNvSpPr>
            <a:spLocks noGrp="1"/>
          </p:cNvSpPr>
          <p:nvPr>
            <p:ph sz="quarter" idx="15"/>
          </p:nvPr>
        </p:nvSpPr>
        <p:spPr>
          <a:xfrm>
            <a:off x="250826" y="1052736"/>
            <a:ext cx="8642350" cy="5255991"/>
          </a:xfrm>
        </p:spPr>
        <p:txBody>
          <a:bodyPr>
            <a:normAutofit/>
          </a:bodyPr>
          <a:lstStyle/>
          <a:p>
            <a:pPr marL="285750" indent="-285750">
              <a:buFont typeface="Arial" panose="020B0604020202020204" pitchFamily="34" charset="0"/>
              <a:buChar char="•"/>
            </a:pPr>
            <a:r>
              <a:rPr lang="en-US" dirty="0"/>
              <a:t>COVID 19 – Health and Economic fallout </a:t>
            </a:r>
          </a:p>
          <a:p>
            <a:pPr marL="571500" lvl="1"/>
            <a:r>
              <a:rPr lang="en-US" sz="1000" dirty="0"/>
              <a:t>33% Inhaled Steroids</a:t>
            </a:r>
          </a:p>
          <a:p>
            <a:pPr marL="571500" lvl="1"/>
            <a:r>
              <a:rPr lang="en-US" sz="1000" dirty="0"/>
              <a:t>33% Healthy Living </a:t>
            </a:r>
          </a:p>
          <a:p>
            <a:pPr marL="571500" lvl="1"/>
            <a:r>
              <a:rPr lang="en-US" sz="1000" dirty="0"/>
              <a:t>33% self esteem </a:t>
            </a:r>
          </a:p>
          <a:p>
            <a:pPr marL="571500" lvl="1"/>
            <a:r>
              <a:rPr lang="en-US" sz="1000" dirty="0"/>
              <a:t>”1%” everything else  &gt;&gt;&gt;&gt;&gt;&gt;&gt; </a:t>
            </a:r>
          </a:p>
          <a:p>
            <a:pPr marL="571500" lvl="1"/>
            <a:endParaRPr lang="en-US" sz="1000" dirty="0"/>
          </a:p>
          <a:p>
            <a:pPr marL="571500" indent="-285750">
              <a:buFont typeface="Arial" panose="020B0604020202020204" pitchFamily="34" charset="0"/>
              <a:buChar char="•"/>
            </a:pPr>
            <a:r>
              <a:rPr lang="en-US" dirty="0"/>
              <a:t>Poverty  - 1:3 children in UK live in relative poverty </a:t>
            </a:r>
          </a:p>
          <a:p>
            <a:pPr marL="285750"/>
            <a:r>
              <a:rPr lang="en-US" dirty="0"/>
              <a:t>	</a:t>
            </a:r>
            <a:r>
              <a:rPr lang="en-US" sz="1600" dirty="0"/>
              <a:t>Worse over the last 10 years  (Gig economy / Zero hours) </a:t>
            </a:r>
          </a:p>
          <a:p>
            <a:pPr marL="285750"/>
            <a:r>
              <a:rPr lang="en-US" sz="1600" dirty="0"/>
              <a:t>	Can a family afford school meals / birthday party / wash uniform each day / food 	banks </a:t>
            </a:r>
          </a:p>
          <a:p>
            <a:pPr marL="285750"/>
            <a:endParaRPr lang="en-US" sz="1600" dirty="0"/>
          </a:p>
          <a:p>
            <a:pPr marL="571500" indent="-285750">
              <a:buFont typeface="Arial" panose="020B0604020202020204" pitchFamily="34" charset="0"/>
              <a:buChar char="•"/>
            </a:pPr>
            <a:r>
              <a:rPr lang="en-US" dirty="0"/>
              <a:t>OR for asthma  - Antenatal stress 1.8, Smoking 1.8, Poverty 1.5, Pollution 1.1, Obesity 1.3</a:t>
            </a:r>
          </a:p>
          <a:p>
            <a:pPr marL="571500" indent="-285750">
              <a:buFont typeface="Arial" panose="020B0604020202020204" pitchFamily="34" charset="0"/>
              <a:buChar char="•"/>
            </a:pPr>
            <a:r>
              <a:rPr lang="en-US" dirty="0"/>
              <a:t>”Digital Poverty” – “designing systems that exclude” – No Smart Phone, No Computer / Tablet, No internet………. </a:t>
            </a:r>
          </a:p>
          <a:p>
            <a:pPr marL="571500" indent="-285750">
              <a:buFont typeface="Arial" panose="020B0604020202020204" pitchFamily="34" charset="0"/>
              <a:buChar char="•"/>
            </a:pPr>
            <a:endParaRPr lang="en-US" dirty="0"/>
          </a:p>
          <a:p>
            <a:pPr marL="285750"/>
            <a:endParaRPr lang="en-US" dirty="0"/>
          </a:p>
        </p:txBody>
      </p:sp>
      <p:pic>
        <p:nvPicPr>
          <p:cNvPr id="6" name="Content Placeholder 6" descr="A screenshot of a cell phone&#10;&#10;Description automatically generated">
            <a:extLst>
              <a:ext uri="{FF2B5EF4-FFF2-40B4-BE49-F238E27FC236}">
                <a16:creationId xmlns:a16="http://schemas.microsoft.com/office/drawing/2014/main" id="{F2F20E5F-13F8-ED41-990E-5EC3E0C695E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67280" y="742461"/>
            <a:ext cx="3925200" cy="2252957"/>
          </a:xfrm>
          <a:prstGeom prst="rect">
            <a:avLst/>
          </a:prstGeom>
        </p:spPr>
      </p:pic>
    </p:spTree>
    <p:extLst>
      <p:ext uri="{BB962C8B-B14F-4D97-AF65-F5344CB8AC3E}">
        <p14:creationId xmlns:p14="http://schemas.microsoft.com/office/powerpoint/2010/main" val="28715285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46E1E-E976-9D47-B765-E9357E2CD5AF}"/>
              </a:ext>
            </a:extLst>
          </p:cNvPr>
          <p:cNvSpPr>
            <a:spLocks noGrp="1"/>
          </p:cNvSpPr>
          <p:nvPr>
            <p:ph type="title"/>
          </p:nvPr>
        </p:nvSpPr>
        <p:spPr>
          <a:xfrm>
            <a:off x="251520" y="1772816"/>
            <a:ext cx="8241688" cy="1647510"/>
          </a:xfrm>
        </p:spPr>
        <p:txBody>
          <a:bodyPr>
            <a:normAutofit/>
          </a:bodyPr>
          <a:lstStyle/>
          <a:p>
            <a:r>
              <a:rPr lang="en-US" dirty="0"/>
              <a:t>Questions? </a:t>
            </a:r>
          </a:p>
        </p:txBody>
      </p:sp>
      <p:sp>
        <p:nvSpPr>
          <p:cNvPr id="4" name="Slide Number Placeholder 3">
            <a:extLst>
              <a:ext uri="{FF2B5EF4-FFF2-40B4-BE49-F238E27FC236}">
                <a16:creationId xmlns:a16="http://schemas.microsoft.com/office/drawing/2014/main" id="{16FBBE9B-CC8B-4A49-943F-2FE2CB350D81}"/>
              </a:ext>
            </a:extLst>
          </p:cNvPr>
          <p:cNvSpPr>
            <a:spLocks noGrp="1"/>
          </p:cNvSpPr>
          <p:nvPr>
            <p:ph type="sldNum" sz="quarter" idx="11"/>
          </p:nvPr>
        </p:nvSpPr>
        <p:spPr>
          <a:xfrm>
            <a:off x="6758880" y="6381330"/>
            <a:ext cx="2133600" cy="365125"/>
          </a:xfrm>
        </p:spPr>
        <p:txBody>
          <a:bodyPr anchor="ctr">
            <a:normAutofit/>
          </a:bodyPr>
          <a:lstStyle/>
          <a:p>
            <a:pPr>
              <a:spcAft>
                <a:spcPts val="600"/>
              </a:spcAft>
            </a:pPr>
            <a:fld id="{8FC524A1-7B6A-464D-B8BC-8FE2E057339E}" type="slidenum">
              <a:rPr lang="en-GB" smtClean="0"/>
              <a:pPr>
                <a:spcAft>
                  <a:spcPts val="600"/>
                </a:spcAft>
              </a:pPr>
              <a:t>43</a:t>
            </a:fld>
            <a:endParaRPr lang="en-GB"/>
          </a:p>
        </p:txBody>
      </p:sp>
    </p:spTree>
    <p:extLst>
      <p:ext uri="{BB962C8B-B14F-4D97-AF65-F5344CB8AC3E}">
        <p14:creationId xmlns:p14="http://schemas.microsoft.com/office/powerpoint/2010/main" val="28736693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dirty="0">
                <a:cs typeface="Arial"/>
              </a:rPr>
              <a:t>Children and Young People Transformation Programme: Update from the national team</a:t>
            </a:r>
            <a:br>
              <a:rPr lang="en-GB" sz="3600" dirty="0"/>
            </a:br>
            <a:br>
              <a:rPr lang="en-GB" dirty="0"/>
            </a:br>
            <a:endParaRPr lang="en-GB" dirty="0"/>
          </a:p>
        </p:txBody>
      </p:sp>
      <p:sp>
        <p:nvSpPr>
          <p:cNvPr id="3" name="Text Placeholder 2"/>
          <p:cNvSpPr>
            <a:spLocks noGrp="1"/>
          </p:cNvSpPr>
          <p:nvPr>
            <p:ph type="body" sz="quarter" idx="10"/>
          </p:nvPr>
        </p:nvSpPr>
        <p:spPr>
          <a:xfrm>
            <a:off x="235715" y="4005064"/>
            <a:ext cx="8484418" cy="936873"/>
          </a:xfrm>
        </p:spPr>
        <p:txBody>
          <a:bodyPr>
            <a:normAutofit fontScale="92500"/>
          </a:bodyPr>
          <a:lstStyle/>
          <a:p>
            <a:r>
              <a:rPr lang="en-GB" dirty="0"/>
              <a:t>Dr Matthew Clarke</a:t>
            </a:r>
          </a:p>
          <a:p>
            <a:r>
              <a:rPr lang="en-GB" sz="2400" kern="1200" dirty="0">
                <a:solidFill>
                  <a:schemeClr val="dk1"/>
                </a:solidFill>
                <a:effectLst/>
                <a:latin typeface="+mn-lt"/>
                <a:ea typeface="+mn-ea"/>
                <a:cs typeface="+mn-cs"/>
              </a:rPr>
              <a:t>National Speciality Advisor, Children and Young People, NHSE/I</a:t>
            </a:r>
            <a:endParaRPr lang="en-GB" dirty="0"/>
          </a:p>
        </p:txBody>
      </p:sp>
    </p:spTree>
    <p:extLst>
      <p:ext uri="{BB962C8B-B14F-4D97-AF65-F5344CB8AC3E}">
        <p14:creationId xmlns:p14="http://schemas.microsoft.com/office/powerpoint/2010/main" val="15398936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A4D0C-D993-49FE-9458-B7BE730D1D3A}"/>
              </a:ext>
            </a:extLst>
          </p:cNvPr>
          <p:cNvSpPr>
            <a:spLocks noGrp="1"/>
          </p:cNvSpPr>
          <p:nvPr>
            <p:ph type="title"/>
          </p:nvPr>
        </p:nvSpPr>
        <p:spPr/>
        <p:txBody>
          <a:bodyPr/>
          <a:lstStyle/>
          <a:p>
            <a:r>
              <a:rPr lang="en-GB" dirty="0"/>
              <a:t>Evidence continues to suggest children and Young People suffer mild symptoms from Covid-19</a:t>
            </a:r>
          </a:p>
        </p:txBody>
      </p:sp>
      <p:sp>
        <p:nvSpPr>
          <p:cNvPr id="3" name="Text Placeholder 2">
            <a:extLst>
              <a:ext uri="{FF2B5EF4-FFF2-40B4-BE49-F238E27FC236}">
                <a16:creationId xmlns:a16="http://schemas.microsoft.com/office/drawing/2014/main" id="{8216AB21-B418-4491-B474-7486EB0754B1}"/>
              </a:ext>
            </a:extLst>
          </p:cNvPr>
          <p:cNvSpPr>
            <a:spLocks noGrp="1"/>
          </p:cNvSpPr>
          <p:nvPr>
            <p:ph type="body" sz="quarter" idx="10"/>
          </p:nvPr>
        </p:nvSpPr>
        <p:spPr/>
        <p:txBody>
          <a:bodyPr/>
          <a:lstStyle/>
          <a:p>
            <a:endParaRPr lang="en-GB" dirty="0"/>
          </a:p>
          <a:p>
            <a:endParaRPr lang="en-GB" dirty="0"/>
          </a:p>
        </p:txBody>
      </p:sp>
      <p:cxnSp>
        <p:nvCxnSpPr>
          <p:cNvPr id="13" name="Straight Connector 12">
            <a:extLst>
              <a:ext uri="{FF2B5EF4-FFF2-40B4-BE49-F238E27FC236}">
                <a16:creationId xmlns:a16="http://schemas.microsoft.com/office/drawing/2014/main" id="{6AFDE7D6-66A6-49B0-AF76-B6E7AD0E253D}"/>
              </a:ext>
            </a:extLst>
          </p:cNvPr>
          <p:cNvCxnSpPr>
            <a:cxnSpLocks/>
          </p:cNvCxnSpPr>
          <p:nvPr/>
        </p:nvCxnSpPr>
        <p:spPr>
          <a:xfrm flipH="1" flipV="1">
            <a:off x="4560444" y="1525054"/>
            <a:ext cx="23112" cy="4343086"/>
          </a:xfrm>
          <a:prstGeom prst="line">
            <a:avLst/>
          </a:prstGeom>
          <a:ln w="25400" cap="rnd">
            <a:solidFill>
              <a:schemeClr val="tx2"/>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5BA3E9D-6D4A-49BC-890A-69587C6E5D2A}"/>
              </a:ext>
            </a:extLst>
          </p:cNvPr>
          <p:cNvCxnSpPr>
            <a:cxnSpLocks/>
          </p:cNvCxnSpPr>
          <p:nvPr/>
        </p:nvCxnSpPr>
        <p:spPr>
          <a:xfrm>
            <a:off x="1198789" y="3306015"/>
            <a:ext cx="7048566" cy="16246"/>
          </a:xfrm>
          <a:prstGeom prst="line">
            <a:avLst/>
          </a:prstGeom>
          <a:ln w="25400" cap="rnd">
            <a:solidFill>
              <a:schemeClr val="tx2"/>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9EEDEFB-6463-44A0-B852-A9915C792F8A}"/>
              </a:ext>
            </a:extLst>
          </p:cNvPr>
          <p:cNvSpPr txBox="1"/>
          <p:nvPr/>
        </p:nvSpPr>
        <p:spPr>
          <a:xfrm>
            <a:off x="1198789" y="2207362"/>
            <a:ext cx="276576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rPr>
              <a:t>Children continue to represent 1-2% of the total number of cases</a:t>
            </a:r>
          </a:p>
        </p:txBody>
      </p:sp>
      <p:sp>
        <p:nvSpPr>
          <p:cNvPr id="16" name="TextBox 15">
            <a:extLst>
              <a:ext uri="{FF2B5EF4-FFF2-40B4-BE49-F238E27FC236}">
                <a16:creationId xmlns:a16="http://schemas.microsoft.com/office/drawing/2014/main" id="{30E2D006-78CD-44AD-9F72-439C77C231DA}"/>
              </a:ext>
            </a:extLst>
          </p:cNvPr>
          <p:cNvSpPr txBox="1"/>
          <p:nvPr/>
        </p:nvSpPr>
        <p:spPr>
          <a:xfrm>
            <a:off x="4910972" y="2159033"/>
            <a:ext cx="2730675"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rPr>
              <a:t>If children do contract Covid-19 it tends to be less acute and PICU admission is very rare</a:t>
            </a:r>
          </a:p>
        </p:txBody>
      </p:sp>
      <p:sp>
        <p:nvSpPr>
          <p:cNvPr id="17" name="TextBox 16">
            <a:extLst>
              <a:ext uri="{FF2B5EF4-FFF2-40B4-BE49-F238E27FC236}">
                <a16:creationId xmlns:a16="http://schemas.microsoft.com/office/drawing/2014/main" id="{D392CA6A-5DC6-4709-9DCA-BBBE9EA9E7D6}"/>
              </a:ext>
            </a:extLst>
          </p:cNvPr>
          <p:cNvSpPr txBox="1"/>
          <p:nvPr/>
        </p:nvSpPr>
        <p:spPr>
          <a:xfrm>
            <a:off x="1182011" y="3728779"/>
            <a:ext cx="2764751"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rPr>
              <a:t>There is a higher proportion of children admitted to hospital with at least one comorbidity</a:t>
            </a:r>
          </a:p>
        </p:txBody>
      </p:sp>
      <p:sp>
        <p:nvSpPr>
          <p:cNvPr id="18" name="TextBox 17">
            <a:extLst>
              <a:ext uri="{FF2B5EF4-FFF2-40B4-BE49-F238E27FC236}">
                <a16:creationId xmlns:a16="http://schemas.microsoft.com/office/drawing/2014/main" id="{6391F3A4-B450-45DC-BB6A-FED77498B531}"/>
              </a:ext>
            </a:extLst>
          </p:cNvPr>
          <p:cNvSpPr txBox="1"/>
          <p:nvPr/>
        </p:nvSpPr>
        <p:spPr>
          <a:xfrm>
            <a:off x="4917243" y="3773962"/>
            <a:ext cx="3154973" cy="1384995"/>
          </a:xfrm>
          <a:prstGeom prst="rect">
            <a:avLst/>
          </a:prstGeom>
          <a:noFill/>
        </p:spPr>
        <p:txBody>
          <a:bodyPr wrap="square" rtlCol="0">
            <a:spAutoFit/>
          </a:bodyPr>
          <a:lstStyle/>
          <a:p>
            <a:pPr marL="0" marR="0" lvl="0" indent="0" algn="l" defTabSz="889000" rtl="0" eaLnBrk="1" fontAlgn="base"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rPr>
              <a:t>Children with respiratory or complex neurodisability are over-represented in PICU admission data, groups for whom there is a background increased risk of complications from all respiratory viruses</a:t>
            </a:r>
          </a:p>
        </p:txBody>
      </p:sp>
      <p:sp>
        <p:nvSpPr>
          <p:cNvPr id="19" name="Isosceles Triangle 18">
            <a:extLst>
              <a:ext uri="{FF2B5EF4-FFF2-40B4-BE49-F238E27FC236}">
                <a16:creationId xmlns:a16="http://schemas.microsoft.com/office/drawing/2014/main" id="{FD6D5320-F0E8-4060-BAA4-01F45D755317}"/>
              </a:ext>
            </a:extLst>
          </p:cNvPr>
          <p:cNvSpPr>
            <a:spLocks noChangeAspect="1"/>
          </p:cNvSpPr>
          <p:nvPr/>
        </p:nvSpPr>
        <p:spPr>
          <a:xfrm>
            <a:off x="4653815" y="2941306"/>
            <a:ext cx="288000" cy="288000"/>
          </a:xfrm>
          <a:prstGeom prst="triangle">
            <a:avLst>
              <a:gd name="adj" fmla="val 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 name="Isosceles Triangle 19">
            <a:extLst>
              <a:ext uri="{FF2B5EF4-FFF2-40B4-BE49-F238E27FC236}">
                <a16:creationId xmlns:a16="http://schemas.microsoft.com/office/drawing/2014/main" id="{8CE8F638-66BF-4211-AF81-C1A7058AE605}"/>
              </a:ext>
            </a:extLst>
          </p:cNvPr>
          <p:cNvSpPr>
            <a:spLocks noChangeAspect="1"/>
          </p:cNvSpPr>
          <p:nvPr/>
        </p:nvSpPr>
        <p:spPr>
          <a:xfrm rot="16200000">
            <a:off x="4182926" y="2953080"/>
            <a:ext cx="288000" cy="288000"/>
          </a:xfrm>
          <a:prstGeom prst="triangle">
            <a:avLst>
              <a:gd name="adj" fmla="val 0"/>
            </a:avLst>
          </a:prstGeom>
          <a:solidFill>
            <a:srgbClr val="6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highlight>
                <a:srgbClr val="79C6FF"/>
              </a:highlight>
              <a:uLnTx/>
              <a:uFillTx/>
              <a:latin typeface="Arial" panose="020B0604020202020204" pitchFamily="34" charset="0"/>
              <a:ea typeface="+mn-ea"/>
              <a:cs typeface="Arial" panose="020B0604020202020204" pitchFamily="34" charset="0"/>
            </a:endParaRPr>
          </a:p>
        </p:txBody>
      </p:sp>
      <p:sp>
        <p:nvSpPr>
          <p:cNvPr id="22" name="Isosceles Triangle 21">
            <a:extLst>
              <a:ext uri="{FF2B5EF4-FFF2-40B4-BE49-F238E27FC236}">
                <a16:creationId xmlns:a16="http://schemas.microsoft.com/office/drawing/2014/main" id="{0705D68D-D2B9-4C80-A2B0-6F13EA17584B}"/>
              </a:ext>
            </a:extLst>
          </p:cNvPr>
          <p:cNvSpPr>
            <a:spLocks noChangeAspect="1"/>
          </p:cNvSpPr>
          <p:nvPr/>
        </p:nvSpPr>
        <p:spPr>
          <a:xfrm rot="10800000">
            <a:off x="4174582" y="3408597"/>
            <a:ext cx="304688" cy="288000"/>
          </a:xfrm>
          <a:prstGeom prst="triangle">
            <a:avLst>
              <a:gd name="adj"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3" name="Isosceles Triangle 22">
            <a:extLst>
              <a:ext uri="{FF2B5EF4-FFF2-40B4-BE49-F238E27FC236}">
                <a16:creationId xmlns:a16="http://schemas.microsoft.com/office/drawing/2014/main" id="{C83CD5BF-5CF8-4BCD-9938-19F8E0B70412}"/>
              </a:ext>
            </a:extLst>
          </p:cNvPr>
          <p:cNvSpPr>
            <a:spLocks noChangeAspect="1"/>
          </p:cNvSpPr>
          <p:nvPr/>
        </p:nvSpPr>
        <p:spPr>
          <a:xfrm rot="5400000">
            <a:off x="4673074" y="3408597"/>
            <a:ext cx="288000" cy="288000"/>
          </a:xfrm>
          <a:prstGeom prst="triangle">
            <a:avLst>
              <a:gd name="adj" fmla="val 0"/>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7" name="Rectangle 26">
            <a:extLst>
              <a:ext uri="{FF2B5EF4-FFF2-40B4-BE49-F238E27FC236}">
                <a16:creationId xmlns:a16="http://schemas.microsoft.com/office/drawing/2014/main" id="{C8F897B9-2F10-45DE-ACBA-F5C45EB4D102}"/>
              </a:ext>
            </a:extLst>
          </p:cNvPr>
          <p:cNvSpPr/>
          <p:nvPr/>
        </p:nvSpPr>
        <p:spPr>
          <a:xfrm>
            <a:off x="4490185" y="3614077"/>
            <a:ext cx="2418542" cy="290022"/>
          </a:xfrm>
          <a:prstGeom prst="rect">
            <a:avLst/>
          </a:prstGeom>
        </p:spPr>
        <p:txBody>
          <a:bodyPr wrap="square" lIns="91424" tIns="45712" rIns="91424" bIns="45712">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300" b="1" i="0" u="none" strike="noStrike" kern="1200" cap="none" spc="0" normalizeH="0" baseline="0" noProof="0" dirty="0">
                <a:ln>
                  <a:noFill/>
                </a:ln>
                <a:solidFill>
                  <a:srgbClr val="FFFFFF"/>
                </a:solidFill>
                <a:effectLst/>
                <a:uLnTx/>
                <a:uFillTx/>
                <a:latin typeface="Arial" panose="020B0604020202020204" pitchFamily="34" charset="0"/>
                <a:ea typeface="Segoe UI" panose="020B0502040204020203" pitchFamily="34" charset="0"/>
                <a:cs typeface="Arial" panose="020B0604020202020204" pitchFamily="34" charset="0"/>
              </a:rPr>
              <a:t>TE XT</a:t>
            </a:r>
          </a:p>
        </p:txBody>
      </p:sp>
    </p:spTree>
    <p:extLst>
      <p:ext uri="{BB962C8B-B14F-4D97-AF65-F5344CB8AC3E}">
        <p14:creationId xmlns:p14="http://schemas.microsoft.com/office/powerpoint/2010/main" val="9885879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72D0F-C437-481C-B9B7-7E66DAFCE4A9}"/>
              </a:ext>
            </a:extLst>
          </p:cNvPr>
          <p:cNvSpPr>
            <a:spLocks noGrp="1"/>
          </p:cNvSpPr>
          <p:nvPr>
            <p:ph type="title"/>
          </p:nvPr>
        </p:nvSpPr>
        <p:spPr/>
        <p:txBody>
          <a:bodyPr/>
          <a:lstStyle/>
          <a:p>
            <a:r>
              <a:rPr lang="en-GB" dirty="0"/>
              <a:t>However, protecting the health and well-being of children and young people has been a focus of the pandemic, across a number of issues</a:t>
            </a:r>
          </a:p>
        </p:txBody>
      </p:sp>
      <p:sp>
        <p:nvSpPr>
          <p:cNvPr id="5" name="Rectangle: Rounded Corners 4">
            <a:extLst>
              <a:ext uri="{FF2B5EF4-FFF2-40B4-BE49-F238E27FC236}">
                <a16:creationId xmlns:a16="http://schemas.microsoft.com/office/drawing/2014/main" id="{269CEBA4-FB2F-4D46-8461-A1EBA023B6A1}"/>
              </a:ext>
            </a:extLst>
          </p:cNvPr>
          <p:cNvSpPr/>
          <p:nvPr/>
        </p:nvSpPr>
        <p:spPr bwMode="auto">
          <a:xfrm>
            <a:off x="880844" y="1728131"/>
            <a:ext cx="6694415" cy="629174"/>
          </a:xfrm>
          <a:prstGeom prst="roundRect">
            <a:avLst/>
          </a:prstGeom>
          <a:solidFill>
            <a:schemeClr val="bg1"/>
          </a:solidFill>
          <a:ln w="9525" cap="flat" cmpd="sng" algn="ctr">
            <a:solidFill>
              <a:schemeClr val="tx2"/>
            </a:solid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lvl="0" indent="0" algn="l" defTabSz="889000" rtl="0" eaLnBrk="1" fontAlgn="base"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a:ea typeface="+mn-ea"/>
                <a:cs typeface="+mn-cs"/>
              </a:rPr>
              <a:t>Protecting critical care capacity </a:t>
            </a:r>
            <a:r>
              <a:rPr kumimoji="0" lang="en-GB" sz="1200" b="0" i="0" u="none" strike="noStrike" kern="1200" cap="none" spc="0" normalizeH="0" baseline="0" noProof="0" dirty="0">
                <a:ln>
                  <a:noFill/>
                </a:ln>
                <a:solidFill>
                  <a:srgbClr val="000000"/>
                </a:solidFill>
                <a:effectLst/>
                <a:uLnTx/>
                <a:uFillTx/>
                <a:latin typeface="Arial"/>
                <a:ea typeface="+mn-ea"/>
                <a:cs typeface="+mn-cs"/>
              </a:rPr>
              <a:t>for children as we increased capacity across all ages. </a:t>
            </a:r>
          </a:p>
        </p:txBody>
      </p:sp>
      <p:sp>
        <p:nvSpPr>
          <p:cNvPr id="6" name="Rectangle: Rounded Corners 5">
            <a:extLst>
              <a:ext uri="{FF2B5EF4-FFF2-40B4-BE49-F238E27FC236}">
                <a16:creationId xmlns:a16="http://schemas.microsoft.com/office/drawing/2014/main" id="{02538589-A516-4BEF-8DB8-6E7195554F93}"/>
              </a:ext>
            </a:extLst>
          </p:cNvPr>
          <p:cNvSpPr/>
          <p:nvPr/>
        </p:nvSpPr>
        <p:spPr bwMode="auto">
          <a:xfrm>
            <a:off x="880844" y="2536107"/>
            <a:ext cx="6686026" cy="629174"/>
          </a:xfrm>
          <a:prstGeom prst="roundRect">
            <a:avLst/>
          </a:prstGeom>
          <a:solidFill>
            <a:schemeClr val="bg1"/>
          </a:solidFill>
          <a:ln w="9525" cap="flat" cmpd="sng" algn="ctr">
            <a:solidFill>
              <a:schemeClr val="tx2"/>
            </a:solid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a:ea typeface="+mn-ea"/>
                <a:cs typeface="+mn-cs"/>
              </a:rPr>
              <a:t>Reducing delayed presentations </a:t>
            </a:r>
            <a:r>
              <a:rPr kumimoji="0" lang="en-GB" sz="1200" b="0" i="0" u="none" strike="noStrike" kern="1200" cap="none" spc="0" normalizeH="0" baseline="0" noProof="0" dirty="0">
                <a:ln>
                  <a:noFill/>
                </a:ln>
                <a:solidFill>
                  <a:srgbClr val="000000"/>
                </a:solidFill>
                <a:effectLst/>
                <a:uLnTx/>
                <a:uFillTx/>
                <a:latin typeface="Arial"/>
                <a:ea typeface="+mn-ea"/>
                <a:cs typeface="+mn-cs"/>
              </a:rPr>
              <a:t>to primary and emergency care</a:t>
            </a:r>
          </a:p>
        </p:txBody>
      </p:sp>
      <p:sp>
        <p:nvSpPr>
          <p:cNvPr id="7" name="Rectangle: Rounded Corners 6">
            <a:extLst>
              <a:ext uri="{FF2B5EF4-FFF2-40B4-BE49-F238E27FC236}">
                <a16:creationId xmlns:a16="http://schemas.microsoft.com/office/drawing/2014/main" id="{B4BB5FFA-DC36-4C7E-8CAC-DE9A91DEA3E5}"/>
              </a:ext>
            </a:extLst>
          </p:cNvPr>
          <p:cNvSpPr/>
          <p:nvPr/>
        </p:nvSpPr>
        <p:spPr bwMode="auto">
          <a:xfrm>
            <a:off x="880844" y="3344083"/>
            <a:ext cx="6686026" cy="629174"/>
          </a:xfrm>
          <a:prstGeom prst="roundRect">
            <a:avLst/>
          </a:prstGeom>
          <a:solidFill>
            <a:schemeClr val="bg1"/>
          </a:solidFill>
          <a:ln w="9525" cap="flat" cmpd="sng" algn="ctr">
            <a:solidFill>
              <a:schemeClr val="tx2"/>
            </a:solid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a:ea typeface="+mn-ea"/>
                <a:cs typeface="+mn-cs"/>
              </a:rPr>
              <a:t>Protecting the most vulnerable </a:t>
            </a:r>
            <a:r>
              <a:rPr kumimoji="0" lang="en-GB" sz="1200" b="0" i="0" u="none" strike="noStrike" kern="1200" cap="none" spc="0" normalizeH="0" baseline="0" noProof="0" dirty="0">
                <a:ln>
                  <a:noFill/>
                </a:ln>
                <a:solidFill>
                  <a:srgbClr val="000000"/>
                </a:solidFill>
                <a:effectLst/>
                <a:uLnTx/>
                <a:uFillTx/>
                <a:latin typeface="Arial"/>
                <a:ea typeface="+mn-ea"/>
                <a:cs typeface="+mn-cs"/>
              </a:rPr>
              <a:t>children and young people where risk has increased due to the lockdown </a:t>
            </a:r>
          </a:p>
        </p:txBody>
      </p:sp>
      <p:sp>
        <p:nvSpPr>
          <p:cNvPr id="8" name="Rectangle: Rounded Corners 7">
            <a:extLst>
              <a:ext uri="{FF2B5EF4-FFF2-40B4-BE49-F238E27FC236}">
                <a16:creationId xmlns:a16="http://schemas.microsoft.com/office/drawing/2014/main" id="{934A7123-B24A-44D4-BCC1-748329E591B6}"/>
              </a:ext>
            </a:extLst>
          </p:cNvPr>
          <p:cNvSpPr/>
          <p:nvPr/>
        </p:nvSpPr>
        <p:spPr bwMode="auto">
          <a:xfrm>
            <a:off x="880844" y="4152059"/>
            <a:ext cx="6686026" cy="731896"/>
          </a:xfrm>
          <a:prstGeom prst="roundRect">
            <a:avLst/>
          </a:prstGeom>
          <a:solidFill>
            <a:schemeClr val="bg1"/>
          </a:solidFill>
          <a:ln w="9525" cap="flat" cmpd="sng" algn="ctr">
            <a:solidFill>
              <a:srgbClr val="159BFF"/>
            </a:solid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Moving to </a:t>
            </a:r>
            <a:r>
              <a:rPr kumimoji="0" lang="en-GB" sz="1200" b="1" i="0" u="none" strike="noStrike" kern="1200" cap="none" spc="0" normalizeH="0" baseline="0" noProof="0" dirty="0">
                <a:ln>
                  <a:noFill/>
                </a:ln>
                <a:solidFill>
                  <a:srgbClr val="000000"/>
                </a:solidFill>
                <a:effectLst/>
                <a:uLnTx/>
                <a:uFillTx/>
                <a:latin typeface="Arial"/>
                <a:ea typeface="+mn-ea"/>
                <a:cs typeface="+mn-cs"/>
              </a:rPr>
              <a:t>new virtual models of </a:t>
            </a:r>
            <a:r>
              <a:rPr kumimoji="0" lang="en-GB" sz="1200" b="0" i="0" u="none" strike="noStrike" kern="1200" cap="none" spc="0" normalizeH="0" baseline="0" noProof="0" dirty="0">
                <a:ln>
                  <a:noFill/>
                </a:ln>
                <a:solidFill>
                  <a:srgbClr val="000000"/>
                </a:solidFill>
                <a:effectLst/>
                <a:uLnTx/>
                <a:uFillTx/>
                <a:latin typeface="Arial"/>
                <a:ea typeface="+mn-ea"/>
                <a:cs typeface="+mn-cs"/>
              </a:rPr>
              <a:t>care so children and young people receive care at home</a:t>
            </a:r>
          </a:p>
        </p:txBody>
      </p:sp>
      <p:sp>
        <p:nvSpPr>
          <p:cNvPr id="10" name="Rectangle: Rounded Corners 9">
            <a:extLst>
              <a:ext uri="{FF2B5EF4-FFF2-40B4-BE49-F238E27FC236}">
                <a16:creationId xmlns:a16="http://schemas.microsoft.com/office/drawing/2014/main" id="{0C73F9F2-98B0-4BD3-9FBA-E1F31B84BE07}"/>
              </a:ext>
            </a:extLst>
          </p:cNvPr>
          <p:cNvSpPr/>
          <p:nvPr/>
        </p:nvSpPr>
        <p:spPr bwMode="auto">
          <a:xfrm>
            <a:off x="880844" y="5062758"/>
            <a:ext cx="6686026" cy="731896"/>
          </a:xfrm>
          <a:prstGeom prst="roundRect">
            <a:avLst/>
          </a:prstGeom>
          <a:solidFill>
            <a:schemeClr val="bg1"/>
          </a:solidFill>
          <a:ln w="9525" cap="flat" cmpd="sng" algn="ctr">
            <a:solidFill>
              <a:srgbClr val="159BFF"/>
            </a:solid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Gathering and </a:t>
            </a:r>
            <a:r>
              <a:rPr kumimoji="0" lang="en-GB" sz="1200" b="1" i="0" u="none" strike="noStrike" kern="1200" cap="none" spc="0" normalizeH="0" baseline="0" noProof="0" dirty="0">
                <a:ln>
                  <a:noFill/>
                </a:ln>
                <a:solidFill>
                  <a:srgbClr val="000000"/>
                </a:solidFill>
                <a:effectLst/>
                <a:uLnTx/>
                <a:uFillTx/>
                <a:latin typeface="Arial"/>
                <a:ea typeface="+mn-ea"/>
                <a:cs typeface="+mn-cs"/>
              </a:rPr>
              <a:t>communicating the evidence </a:t>
            </a:r>
            <a:r>
              <a:rPr kumimoji="0" lang="en-GB" sz="1200" b="0" i="0" u="none" strike="noStrike" kern="1200" cap="none" spc="0" normalizeH="0" baseline="0" noProof="0" dirty="0">
                <a:ln>
                  <a:noFill/>
                </a:ln>
                <a:solidFill>
                  <a:srgbClr val="000000"/>
                </a:solidFill>
                <a:effectLst/>
                <a:uLnTx/>
                <a:uFillTx/>
                <a:latin typeface="Arial"/>
                <a:ea typeface="+mn-ea"/>
                <a:cs typeface="+mn-cs"/>
              </a:rPr>
              <a:t>as it emerges</a:t>
            </a:r>
          </a:p>
        </p:txBody>
      </p:sp>
    </p:spTree>
    <p:extLst>
      <p:ext uri="{BB962C8B-B14F-4D97-AF65-F5344CB8AC3E}">
        <p14:creationId xmlns:p14="http://schemas.microsoft.com/office/powerpoint/2010/main" val="8857642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A4D0C-D993-49FE-9458-B7BE730D1D3A}"/>
              </a:ext>
            </a:extLst>
          </p:cNvPr>
          <p:cNvSpPr>
            <a:spLocks noGrp="1"/>
          </p:cNvSpPr>
          <p:nvPr>
            <p:ph type="title"/>
          </p:nvPr>
        </p:nvSpPr>
        <p:spPr>
          <a:xfrm>
            <a:off x="434975" y="163513"/>
            <a:ext cx="7726347" cy="831850"/>
          </a:xfrm>
        </p:spPr>
        <p:txBody>
          <a:bodyPr/>
          <a:lstStyle/>
          <a:p>
            <a:r>
              <a:rPr lang="en-GB" dirty="0"/>
              <a:t>Therefore, we will work across health, care and education to restore services for CYP whilst maintaining additional critical care capacity and ‘locking-in’ innovations</a:t>
            </a:r>
          </a:p>
        </p:txBody>
      </p:sp>
      <p:sp>
        <p:nvSpPr>
          <p:cNvPr id="3" name="Text Placeholder 2">
            <a:extLst>
              <a:ext uri="{FF2B5EF4-FFF2-40B4-BE49-F238E27FC236}">
                <a16:creationId xmlns:a16="http://schemas.microsoft.com/office/drawing/2014/main" id="{8216AB21-B418-4491-B474-7486EB0754B1}"/>
              </a:ext>
            </a:extLst>
          </p:cNvPr>
          <p:cNvSpPr>
            <a:spLocks noGrp="1"/>
          </p:cNvSpPr>
          <p:nvPr>
            <p:ph type="body" sz="quarter" idx="10"/>
          </p:nvPr>
        </p:nvSpPr>
        <p:spPr/>
        <p:txBody>
          <a:bodyPr/>
          <a:lstStyle/>
          <a:p>
            <a:r>
              <a:rPr lang="en-GB" b="0" dirty="0"/>
              <a:t>Over the next 6 – 12 months we will learn from new ways of working implemented rapidly during Covid19 and bring back services whilst ensuring we are balancing the rounded needs of children and young people. We will do this by </a:t>
            </a:r>
          </a:p>
          <a:p>
            <a:endParaRPr lang="en-GB" dirty="0"/>
          </a:p>
          <a:p>
            <a:endParaRPr lang="en-GB" dirty="0"/>
          </a:p>
        </p:txBody>
      </p:sp>
      <p:pic>
        <p:nvPicPr>
          <p:cNvPr id="15362" name="Picture 2" descr="Balance - Free business icons">
            <a:extLst>
              <a:ext uri="{FF2B5EF4-FFF2-40B4-BE49-F238E27FC236}">
                <a16:creationId xmlns:a16="http://schemas.microsoft.com/office/drawing/2014/main" id="{4211CD2D-63EA-436B-89A9-245AD056142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4948" y="2216559"/>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B5F89B63-FC43-4B79-B5AC-C75CDABDC5BF}"/>
              </a:ext>
            </a:extLst>
          </p:cNvPr>
          <p:cNvSpPr/>
          <p:nvPr/>
        </p:nvSpPr>
        <p:spPr bwMode="auto">
          <a:xfrm>
            <a:off x="378569" y="3792244"/>
            <a:ext cx="1548000" cy="2618913"/>
          </a:xfrm>
          <a:prstGeom prst="rect">
            <a:avLst/>
          </a:prstGeom>
          <a:ln>
            <a:no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91440" rIns="91440" bIns="91440" numCol="1" rtlCol="0" anchor="t" anchorCtr="0" compatLnSpc="1">
            <a:prstTxWarp prst="textNoShape">
              <a:avLst/>
            </a:prstTxWarp>
            <a:noAutofit/>
          </a:bodyPr>
          <a:lstStyle/>
          <a:p>
            <a:pPr marL="0" marR="0" lvl="0" indent="0" algn="l" defTabSz="889000" rtl="0" eaLnBrk="1" fontAlgn="base"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Balancing the need of children and young people by </a:t>
            </a:r>
            <a:r>
              <a:rPr kumimoji="0" lang="en-GB" sz="1200" b="1" i="0" u="none" strike="noStrike" kern="1200" cap="none" spc="0" normalizeH="0" baseline="0" noProof="0" dirty="0">
                <a:ln>
                  <a:noFill/>
                </a:ln>
                <a:solidFill>
                  <a:srgbClr val="0072C6"/>
                </a:solidFill>
                <a:effectLst/>
                <a:uLnTx/>
                <a:uFillTx/>
                <a:latin typeface="Arial"/>
                <a:ea typeface="+mn-ea"/>
                <a:cs typeface="+mn-cs"/>
              </a:rPr>
              <a:t>bringing back elective services </a:t>
            </a:r>
            <a:r>
              <a:rPr kumimoji="0" lang="en-GB" sz="1200" b="0" i="0" u="none" strike="noStrike" kern="1200" cap="none" spc="0" normalizeH="0" baseline="0" noProof="0" dirty="0">
                <a:ln>
                  <a:noFill/>
                </a:ln>
                <a:solidFill>
                  <a:srgbClr val="000000"/>
                </a:solidFill>
                <a:effectLst/>
                <a:uLnTx/>
                <a:uFillTx/>
                <a:latin typeface="Arial"/>
                <a:ea typeface="+mn-ea"/>
                <a:cs typeface="+mn-cs"/>
              </a:rPr>
              <a:t>whilst ensuring </a:t>
            </a:r>
            <a:r>
              <a:rPr kumimoji="0" lang="en-GB" sz="1200" b="1" i="0" u="none" strike="noStrike" kern="1200" cap="none" spc="0" normalizeH="0" baseline="0" noProof="0" dirty="0">
                <a:ln>
                  <a:noFill/>
                </a:ln>
                <a:solidFill>
                  <a:srgbClr val="0072C6"/>
                </a:solidFill>
                <a:effectLst/>
                <a:uLnTx/>
                <a:uFillTx/>
                <a:latin typeface="Arial"/>
                <a:ea typeface="+mn-ea"/>
                <a:cs typeface="+mn-cs"/>
              </a:rPr>
              <a:t>critical care capacity remains </a:t>
            </a:r>
            <a:r>
              <a:rPr kumimoji="0" lang="en-GB" sz="1200" b="0" i="0" u="none" strike="noStrike" kern="1200" cap="none" spc="0" normalizeH="0" baseline="0" noProof="0" dirty="0">
                <a:ln>
                  <a:noFill/>
                </a:ln>
                <a:solidFill>
                  <a:srgbClr val="000000"/>
                </a:solidFill>
                <a:effectLst/>
                <a:uLnTx/>
                <a:uFillTx/>
                <a:latin typeface="Arial"/>
                <a:ea typeface="+mn-ea"/>
                <a:cs typeface="+mn-cs"/>
              </a:rPr>
              <a:t>where we need it.</a:t>
            </a:r>
          </a:p>
        </p:txBody>
      </p:sp>
      <p:pic>
        <p:nvPicPr>
          <p:cNvPr id="15364" name="Picture 4" descr="Icon representing digital | Icon representing the Outcome: I… | Flickr">
            <a:extLst>
              <a:ext uri="{FF2B5EF4-FFF2-40B4-BE49-F238E27FC236}">
                <a16:creationId xmlns:a16="http://schemas.microsoft.com/office/drawing/2014/main" id="{DB6DE540-6335-4A5E-8610-C9118BBABD6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99318" y="2134302"/>
            <a:ext cx="888460" cy="884512"/>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id="{4C51CC8E-6C9C-45A5-B140-1DBFB65A5179}"/>
              </a:ext>
            </a:extLst>
          </p:cNvPr>
          <p:cNvSpPr/>
          <p:nvPr/>
        </p:nvSpPr>
        <p:spPr bwMode="auto">
          <a:xfrm>
            <a:off x="1969546" y="3792244"/>
            <a:ext cx="1548000" cy="2618913"/>
          </a:xfrm>
          <a:prstGeom prst="rect">
            <a:avLst/>
          </a:prstGeom>
          <a:ln>
            <a:no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91440" rIns="91440" bIns="91440" numCol="1" rtlCol="0"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Arial"/>
                <a:ea typeface="+mn-ea"/>
                <a:cs typeface="+mn-cs"/>
              </a:rPr>
              <a:t>Learning from progress made during Covid19 to </a:t>
            </a:r>
            <a:r>
              <a:rPr kumimoji="0" lang="en-GB" sz="1200" b="1" i="0" u="none" strike="noStrike" kern="0" cap="none" spc="0" normalizeH="0" baseline="0" noProof="0" dirty="0">
                <a:ln>
                  <a:noFill/>
                </a:ln>
                <a:solidFill>
                  <a:srgbClr val="0072C6"/>
                </a:solidFill>
                <a:effectLst/>
                <a:uLnTx/>
                <a:uFillTx/>
                <a:latin typeface="Arial"/>
                <a:ea typeface="+mn-ea"/>
                <a:cs typeface="+mn-cs"/>
              </a:rPr>
              <a:t>integrate care using technology, </a:t>
            </a:r>
            <a:r>
              <a:rPr kumimoji="0" lang="en-GB" sz="1200" b="0" i="0" u="none" strike="noStrike" kern="0" cap="none" spc="0" normalizeH="0" baseline="0" noProof="0" dirty="0">
                <a:ln>
                  <a:noFill/>
                </a:ln>
                <a:solidFill>
                  <a:srgbClr val="000000"/>
                </a:solidFill>
                <a:effectLst/>
                <a:uLnTx/>
                <a:uFillTx/>
                <a:latin typeface="Arial"/>
                <a:ea typeface="+mn-ea"/>
                <a:cs typeface="+mn-cs"/>
              </a:rPr>
              <a:t>continue to provide specialist advice and enable CYP to continue accessing treatment in the community.</a:t>
            </a:r>
          </a:p>
        </p:txBody>
      </p:sp>
      <p:sp>
        <p:nvSpPr>
          <p:cNvPr id="7" name="TextBox 6">
            <a:extLst>
              <a:ext uri="{FF2B5EF4-FFF2-40B4-BE49-F238E27FC236}">
                <a16:creationId xmlns:a16="http://schemas.microsoft.com/office/drawing/2014/main" id="{BC3E8014-5D14-4000-B4B5-ED7B2C31D18D}"/>
              </a:ext>
            </a:extLst>
          </p:cNvPr>
          <p:cNvSpPr txBox="1"/>
          <p:nvPr/>
        </p:nvSpPr>
        <p:spPr>
          <a:xfrm>
            <a:off x="2006701" y="3196329"/>
            <a:ext cx="1331304" cy="233039"/>
          </a:xfrm>
          <a:prstGeom prst="rect">
            <a:avLst/>
          </a:prstGeom>
          <a:noFill/>
        </p:spPr>
        <p:txBody>
          <a:bodyPr wrap="squar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A3297A"/>
                </a:solidFill>
                <a:effectLst/>
                <a:uLnTx/>
                <a:uFillTx/>
                <a:latin typeface="Arial"/>
                <a:ea typeface="+mn-ea"/>
                <a:cs typeface="+mn-cs"/>
              </a:rPr>
              <a:t>Virtual by default</a:t>
            </a:r>
          </a:p>
        </p:txBody>
      </p:sp>
      <p:pic>
        <p:nvPicPr>
          <p:cNvPr id="15366" name="Picture 6" descr="Chart Icon 750*750 transprent Png Free Download - Blue ...">
            <a:extLst>
              <a:ext uri="{FF2B5EF4-FFF2-40B4-BE49-F238E27FC236}">
                <a16:creationId xmlns:a16="http://schemas.microsoft.com/office/drawing/2014/main" id="{B5649B33-8445-4F3D-B07F-88F626C7114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92918" y="2216559"/>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5372" name="Picture 12" descr="Adult Speech and Language Therapy Service in Runcorn &amp; Widnes ...">
            <a:extLst>
              <a:ext uri="{FF2B5EF4-FFF2-40B4-BE49-F238E27FC236}">
                <a16:creationId xmlns:a16="http://schemas.microsoft.com/office/drawing/2014/main" id="{7FC6F3B3-EB74-4757-98B9-070195833D9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118933" y="2216559"/>
            <a:ext cx="717283" cy="720000"/>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1BF0D2C3-E15A-4771-9741-01500B6D4EF3}"/>
              </a:ext>
            </a:extLst>
          </p:cNvPr>
          <p:cNvSpPr txBox="1"/>
          <p:nvPr/>
        </p:nvSpPr>
        <p:spPr>
          <a:xfrm>
            <a:off x="5557140" y="3196329"/>
            <a:ext cx="1473693" cy="233039"/>
          </a:xfrm>
          <a:prstGeom prst="rect">
            <a:avLst/>
          </a:prstGeom>
          <a:noFill/>
        </p:spPr>
        <p:txBody>
          <a:bodyPr wrap="squar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A3297A"/>
                </a:solidFill>
                <a:effectLst/>
                <a:uLnTx/>
                <a:uFillTx/>
                <a:latin typeface="Arial"/>
                <a:ea typeface="+mn-ea"/>
                <a:cs typeface="+mn-cs"/>
              </a:rPr>
              <a:t>Care in the community</a:t>
            </a:r>
          </a:p>
        </p:txBody>
      </p:sp>
      <p:sp>
        <p:nvSpPr>
          <p:cNvPr id="32" name="TextBox 31">
            <a:extLst>
              <a:ext uri="{FF2B5EF4-FFF2-40B4-BE49-F238E27FC236}">
                <a16:creationId xmlns:a16="http://schemas.microsoft.com/office/drawing/2014/main" id="{9D39E724-37BB-4A35-B509-FD334AC832C0}"/>
              </a:ext>
            </a:extLst>
          </p:cNvPr>
          <p:cNvSpPr txBox="1"/>
          <p:nvPr/>
        </p:nvSpPr>
        <p:spPr>
          <a:xfrm>
            <a:off x="268101" y="3196329"/>
            <a:ext cx="1473693" cy="233039"/>
          </a:xfrm>
          <a:prstGeom prst="rect">
            <a:avLst/>
          </a:prstGeom>
          <a:noFill/>
        </p:spPr>
        <p:txBody>
          <a:bodyPr wrap="squar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A3297A"/>
                </a:solidFill>
                <a:effectLst/>
                <a:uLnTx/>
                <a:uFillTx/>
                <a:latin typeface="Arial"/>
                <a:ea typeface="+mn-ea"/>
                <a:cs typeface="+mn-cs"/>
              </a:rPr>
              <a:t>Bring back services</a:t>
            </a:r>
          </a:p>
        </p:txBody>
      </p:sp>
      <p:sp>
        <p:nvSpPr>
          <p:cNvPr id="33" name="Rectangle 32">
            <a:extLst>
              <a:ext uri="{FF2B5EF4-FFF2-40B4-BE49-F238E27FC236}">
                <a16:creationId xmlns:a16="http://schemas.microsoft.com/office/drawing/2014/main" id="{E1C20029-C429-495E-A8C0-C4E368202FF9}"/>
              </a:ext>
            </a:extLst>
          </p:cNvPr>
          <p:cNvSpPr/>
          <p:nvPr/>
        </p:nvSpPr>
        <p:spPr bwMode="auto">
          <a:xfrm>
            <a:off x="3776037" y="3792244"/>
            <a:ext cx="1548000" cy="2618913"/>
          </a:xfrm>
          <a:prstGeom prst="rect">
            <a:avLst/>
          </a:prstGeom>
          <a:ln>
            <a:no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91440" rIns="91440" bIns="91440" numCol="1" rtlCol="0" anchor="t" anchorCtr="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Build on progress in developing widescale adoption of an </a:t>
            </a:r>
            <a:r>
              <a:rPr kumimoji="0" lang="en-GB" sz="1200" b="1" i="0" u="none" strike="noStrike" kern="1200" cap="none" spc="0" normalizeH="0" baseline="0" noProof="0" dirty="0">
                <a:ln>
                  <a:noFill/>
                </a:ln>
                <a:solidFill>
                  <a:srgbClr val="0072C6"/>
                </a:solidFill>
                <a:effectLst/>
                <a:uLnTx/>
                <a:uFillTx/>
                <a:latin typeface="Arial"/>
                <a:ea typeface="+mn-ea"/>
                <a:cs typeface="+mn-cs"/>
              </a:rPr>
              <a:t>electronic paediatric early warning system </a:t>
            </a:r>
            <a:r>
              <a:rPr kumimoji="0" lang="en-GB" sz="1200" b="0" i="0" u="none" strike="noStrike" kern="1200" cap="none" spc="0" normalizeH="0" baseline="0" noProof="0" dirty="0">
                <a:ln>
                  <a:noFill/>
                </a:ln>
                <a:solidFill>
                  <a:srgbClr val="000000"/>
                </a:solidFill>
                <a:effectLst/>
                <a:uLnTx/>
                <a:uFillTx/>
                <a:latin typeface="Arial"/>
                <a:ea typeface="+mn-ea"/>
                <a:cs typeface="+mn-cs"/>
              </a:rPr>
              <a:t>to spot deterioration in children. We are also capturing learning from our work to deploy  paediatricians into local </a:t>
            </a:r>
            <a:r>
              <a:rPr kumimoji="0" lang="en-GB" sz="1200" b="1" i="0" u="none" strike="noStrike" kern="1200" cap="none" spc="0" normalizeH="0" baseline="0" noProof="0" dirty="0">
                <a:ln>
                  <a:noFill/>
                </a:ln>
                <a:solidFill>
                  <a:srgbClr val="0072C6"/>
                </a:solidFill>
                <a:effectLst/>
                <a:uLnTx/>
                <a:uFillTx/>
                <a:latin typeface="Arial"/>
                <a:ea typeface="+mn-ea"/>
                <a:cs typeface="+mn-cs"/>
              </a:rPr>
              <a:t>NHS111 services.</a:t>
            </a:r>
            <a:endParaRPr kumimoji="0" lang="en-GB"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34" name="TextBox 33">
            <a:extLst>
              <a:ext uri="{FF2B5EF4-FFF2-40B4-BE49-F238E27FC236}">
                <a16:creationId xmlns:a16="http://schemas.microsoft.com/office/drawing/2014/main" id="{20E51F30-AFE2-436B-9E19-7BA13E160791}"/>
              </a:ext>
            </a:extLst>
          </p:cNvPr>
          <p:cNvSpPr txBox="1"/>
          <p:nvPr/>
        </p:nvSpPr>
        <p:spPr>
          <a:xfrm>
            <a:off x="3791372" y="3196329"/>
            <a:ext cx="1561255" cy="233039"/>
          </a:xfrm>
          <a:prstGeom prst="rect">
            <a:avLst/>
          </a:prstGeom>
          <a:noFill/>
        </p:spPr>
        <p:txBody>
          <a:bodyPr wrap="squar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A3297A"/>
                </a:solidFill>
                <a:effectLst/>
                <a:uLnTx/>
                <a:uFillTx/>
                <a:latin typeface="Arial"/>
                <a:ea typeface="+mn-ea"/>
                <a:cs typeface="+mn-cs"/>
              </a:rPr>
              <a:t>Spotting the deteriorating child</a:t>
            </a:r>
          </a:p>
        </p:txBody>
      </p:sp>
      <p:sp>
        <p:nvSpPr>
          <p:cNvPr id="35" name="Rectangle 34">
            <a:extLst>
              <a:ext uri="{FF2B5EF4-FFF2-40B4-BE49-F238E27FC236}">
                <a16:creationId xmlns:a16="http://schemas.microsoft.com/office/drawing/2014/main" id="{61D1E897-2A95-452A-B8AD-88AA1D5932BB}"/>
              </a:ext>
            </a:extLst>
          </p:cNvPr>
          <p:cNvSpPr/>
          <p:nvPr/>
        </p:nvSpPr>
        <p:spPr bwMode="auto">
          <a:xfrm>
            <a:off x="5705620" y="3792243"/>
            <a:ext cx="1548000" cy="2618913"/>
          </a:xfrm>
          <a:prstGeom prst="rect">
            <a:avLst/>
          </a:prstGeom>
          <a:ln>
            <a:no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91440" rIns="91440" bIns="91440" numCol="1" rtlCol="0" anchor="t" anchorCtr="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The needs of </a:t>
            </a:r>
            <a:r>
              <a:rPr kumimoji="0" lang="en-GB" sz="1200" b="1" i="0" u="none" strike="noStrike" kern="1200" cap="none" spc="0" normalizeH="0" baseline="0" noProof="0" dirty="0">
                <a:ln>
                  <a:noFill/>
                </a:ln>
                <a:solidFill>
                  <a:srgbClr val="0072C6"/>
                </a:solidFill>
                <a:effectLst/>
                <a:uLnTx/>
                <a:uFillTx/>
                <a:latin typeface="Arial"/>
                <a:ea typeface="+mn-ea"/>
                <a:cs typeface="+mn-cs"/>
              </a:rPr>
              <a:t>vulnerable</a:t>
            </a:r>
            <a:r>
              <a:rPr kumimoji="0" lang="en-GB" sz="1200" b="0" i="0" u="none" strike="noStrike" kern="1200" cap="none" spc="0" normalizeH="0" baseline="0" noProof="0" dirty="0">
                <a:ln>
                  <a:noFill/>
                </a:ln>
                <a:solidFill>
                  <a:srgbClr val="0072C6"/>
                </a:solidFill>
                <a:effectLst/>
                <a:uLnTx/>
                <a:uFillTx/>
                <a:latin typeface="Arial"/>
                <a:ea typeface="+mn-ea"/>
                <a:cs typeface="+mn-cs"/>
              </a:rPr>
              <a:t> </a:t>
            </a:r>
            <a:r>
              <a:rPr kumimoji="0" lang="en-GB" sz="1200" b="0" i="0" u="none" strike="noStrike" kern="1200" cap="none" spc="0" normalizeH="0" baseline="0" noProof="0" dirty="0">
                <a:ln>
                  <a:noFill/>
                </a:ln>
                <a:solidFill>
                  <a:srgbClr val="000000"/>
                </a:solidFill>
                <a:effectLst/>
                <a:uLnTx/>
                <a:uFillTx/>
                <a:latin typeface="Arial"/>
                <a:ea typeface="+mn-ea"/>
                <a:cs typeface="+mn-cs"/>
              </a:rPr>
              <a:t>CYP and families</a:t>
            </a:r>
            <a:r>
              <a:rPr kumimoji="0" lang="en-GB" sz="1200" b="1" i="0" u="none" strike="noStrike" kern="1200" cap="none" spc="0" normalizeH="0" baseline="0" noProof="0" dirty="0">
                <a:ln>
                  <a:noFill/>
                </a:ln>
                <a:solidFill>
                  <a:srgbClr val="000000"/>
                </a:solidFill>
                <a:effectLst/>
                <a:uLnTx/>
                <a:uFillTx/>
                <a:latin typeface="Arial"/>
                <a:ea typeface="+mn-ea"/>
                <a:cs typeface="+mn-cs"/>
              </a:rPr>
              <a:t> </a:t>
            </a:r>
            <a:r>
              <a:rPr kumimoji="0" lang="en-GB" sz="1200" b="0" i="0" u="none" strike="noStrike" kern="1200" cap="none" spc="0" normalizeH="0" baseline="0" noProof="0" dirty="0">
                <a:ln>
                  <a:noFill/>
                </a:ln>
                <a:solidFill>
                  <a:srgbClr val="000000"/>
                </a:solidFill>
                <a:effectLst/>
                <a:uLnTx/>
                <a:uFillTx/>
                <a:latin typeface="Arial"/>
                <a:ea typeface="+mn-ea"/>
                <a:cs typeface="+mn-cs"/>
              </a:rPr>
              <a:t>are explicitly considered by health, care and education. This will include redeploying </a:t>
            </a:r>
            <a:r>
              <a:rPr kumimoji="0" lang="en-GB" sz="1200" b="1" i="0" u="none" strike="noStrike" kern="1200" cap="none" spc="0" normalizeH="0" baseline="0" noProof="0" dirty="0">
                <a:ln>
                  <a:noFill/>
                </a:ln>
                <a:solidFill>
                  <a:srgbClr val="0072C6"/>
                </a:solidFill>
                <a:effectLst/>
                <a:uLnTx/>
                <a:uFillTx/>
                <a:latin typeface="Arial"/>
                <a:ea typeface="+mn-ea"/>
                <a:cs typeface="+mn-cs"/>
              </a:rPr>
              <a:t>health visitors</a:t>
            </a:r>
            <a:r>
              <a:rPr kumimoji="0" lang="en-GB" sz="1200" b="0" i="0" u="none" strike="noStrike" kern="1200" cap="none" spc="0" normalizeH="0" baseline="0" noProof="0" dirty="0">
                <a:ln>
                  <a:noFill/>
                </a:ln>
                <a:solidFill>
                  <a:srgbClr val="000000"/>
                </a:solidFill>
                <a:effectLst/>
                <a:uLnTx/>
                <a:uFillTx/>
                <a:latin typeface="Arial"/>
                <a:ea typeface="+mn-ea"/>
                <a:cs typeface="+mn-cs"/>
              </a:rPr>
              <a:t> and community services.</a:t>
            </a:r>
          </a:p>
        </p:txBody>
      </p:sp>
      <p:pic>
        <p:nvPicPr>
          <p:cNvPr id="15374" name="Picture 14" descr="healthcare-icon - Baxter Life Care Ltd">
            <a:extLst>
              <a:ext uri="{FF2B5EF4-FFF2-40B4-BE49-F238E27FC236}">
                <a16:creationId xmlns:a16="http://schemas.microsoft.com/office/drawing/2014/main" id="{C41D767F-E054-4F89-86AF-18877B412616}"/>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855924" y="2216559"/>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25694250-1674-46ED-B810-7DFC520C316D}"/>
              </a:ext>
            </a:extLst>
          </p:cNvPr>
          <p:cNvSpPr txBox="1"/>
          <p:nvPr/>
        </p:nvSpPr>
        <p:spPr>
          <a:xfrm>
            <a:off x="7293168" y="3196329"/>
            <a:ext cx="1473693" cy="233039"/>
          </a:xfrm>
          <a:prstGeom prst="rect">
            <a:avLst/>
          </a:prstGeom>
          <a:noFill/>
        </p:spPr>
        <p:txBody>
          <a:bodyPr wrap="squar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A3297A"/>
                </a:solidFill>
                <a:effectLst/>
                <a:uLnTx/>
                <a:uFillTx/>
                <a:latin typeface="Arial"/>
                <a:ea typeface="+mn-ea"/>
                <a:cs typeface="+mn-cs"/>
              </a:rPr>
              <a:t>Data and informatics  </a:t>
            </a:r>
          </a:p>
        </p:txBody>
      </p:sp>
      <p:sp>
        <p:nvSpPr>
          <p:cNvPr id="39" name="Rectangle 38">
            <a:extLst>
              <a:ext uri="{FF2B5EF4-FFF2-40B4-BE49-F238E27FC236}">
                <a16:creationId xmlns:a16="http://schemas.microsoft.com/office/drawing/2014/main" id="{5012D54C-6479-48E8-B3BD-1775C124BBC2}"/>
              </a:ext>
            </a:extLst>
          </p:cNvPr>
          <p:cNvSpPr/>
          <p:nvPr/>
        </p:nvSpPr>
        <p:spPr bwMode="auto">
          <a:xfrm>
            <a:off x="7337064" y="3792244"/>
            <a:ext cx="1548000" cy="2618913"/>
          </a:xfrm>
          <a:prstGeom prst="rect">
            <a:avLst/>
          </a:prstGeom>
          <a:ln>
            <a:no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91440" rIns="91440" bIns="91440" numCol="1" rtlCol="0" anchor="t" anchorCtr="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Develop our data and informatics systems so we develop more </a:t>
            </a:r>
            <a:r>
              <a:rPr kumimoji="0" lang="en-GB" sz="1200" b="1" i="0" u="none" strike="noStrike" kern="1200" cap="none" spc="0" normalizeH="0" baseline="0" noProof="0" dirty="0">
                <a:ln>
                  <a:noFill/>
                </a:ln>
                <a:solidFill>
                  <a:srgbClr val="0072C6"/>
                </a:solidFill>
                <a:effectLst/>
                <a:uLnTx/>
                <a:uFillTx/>
                <a:latin typeface="Arial"/>
                <a:ea typeface="+mn-ea"/>
                <a:cs typeface="+mn-cs"/>
              </a:rPr>
              <a:t>evidence</a:t>
            </a:r>
            <a:r>
              <a:rPr kumimoji="0" lang="en-GB" sz="1200" b="0" i="0" u="none" strike="noStrike" kern="1200" cap="none" spc="0" normalizeH="0" baseline="0" noProof="0" dirty="0">
                <a:ln>
                  <a:noFill/>
                </a:ln>
                <a:solidFill>
                  <a:srgbClr val="000000"/>
                </a:solidFill>
                <a:effectLst/>
                <a:uLnTx/>
                <a:uFillTx/>
                <a:latin typeface="Arial"/>
                <a:ea typeface="+mn-ea"/>
                <a:cs typeface="+mn-cs"/>
              </a:rPr>
              <a:t> on how Covid19 impacts children and young people whilst </a:t>
            </a:r>
            <a:r>
              <a:rPr kumimoji="0" lang="en-GB" sz="1200" b="1" i="0" u="none" strike="noStrike" kern="1200" cap="none" spc="0" normalizeH="0" baseline="0" noProof="0" dirty="0">
                <a:ln>
                  <a:noFill/>
                </a:ln>
                <a:solidFill>
                  <a:srgbClr val="0072C6"/>
                </a:solidFill>
                <a:effectLst/>
                <a:uLnTx/>
                <a:uFillTx/>
                <a:latin typeface="Arial"/>
                <a:ea typeface="+mn-ea"/>
                <a:cs typeface="+mn-cs"/>
              </a:rPr>
              <a:t>monitoring health and health inequalities </a:t>
            </a:r>
            <a:r>
              <a:rPr kumimoji="0" lang="en-GB" sz="1200" b="0" i="0" u="none" strike="noStrike" kern="1200" cap="none" spc="0" normalizeH="0" baseline="0" noProof="0" dirty="0">
                <a:ln>
                  <a:noFill/>
                </a:ln>
                <a:solidFill>
                  <a:srgbClr val="000000"/>
                </a:solidFill>
                <a:effectLst/>
                <a:uLnTx/>
                <a:uFillTx/>
                <a:latin typeface="Arial"/>
                <a:ea typeface="+mn-ea"/>
                <a:cs typeface="+mn-cs"/>
              </a:rPr>
              <a:t>across England.</a:t>
            </a:r>
          </a:p>
        </p:txBody>
      </p:sp>
    </p:spTree>
    <p:extLst>
      <p:ext uri="{BB962C8B-B14F-4D97-AF65-F5344CB8AC3E}">
        <p14:creationId xmlns:p14="http://schemas.microsoft.com/office/powerpoint/2010/main" val="31866643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1D52D6-45C8-4A62-9ED6-F33C47ECA336}"/>
              </a:ext>
            </a:extLst>
          </p:cNvPr>
          <p:cNvSpPr>
            <a:spLocks noGrp="1"/>
          </p:cNvSpPr>
          <p:nvPr>
            <p:ph type="title"/>
          </p:nvPr>
        </p:nvSpPr>
        <p:spPr/>
        <p:txBody>
          <a:bodyPr/>
          <a:lstStyle/>
          <a:p>
            <a:r>
              <a:rPr lang="en-GB" dirty="0"/>
              <a:t>To take this forward we will prioritise work related to Covid19 restoration and recovery and continue programme development in the background </a:t>
            </a:r>
          </a:p>
        </p:txBody>
      </p:sp>
      <p:sp>
        <p:nvSpPr>
          <p:cNvPr id="7" name="Text Placeholder 6">
            <a:extLst>
              <a:ext uri="{FF2B5EF4-FFF2-40B4-BE49-F238E27FC236}">
                <a16:creationId xmlns:a16="http://schemas.microsoft.com/office/drawing/2014/main" id="{70350D14-3494-4B2A-822A-FBA857AAD91C}"/>
              </a:ext>
            </a:extLst>
          </p:cNvPr>
          <p:cNvSpPr>
            <a:spLocks noGrp="1"/>
          </p:cNvSpPr>
          <p:nvPr>
            <p:ph type="body" sz="quarter" idx="10"/>
          </p:nvPr>
        </p:nvSpPr>
        <p:spPr>
          <a:xfrm>
            <a:off x="4908264" y="2286005"/>
            <a:ext cx="3756367" cy="3998683"/>
          </a:xfrm>
        </p:spPr>
        <p:txBody>
          <a:bodyPr/>
          <a:lstStyle/>
          <a:p>
            <a:pPr marL="171450" lvl="0" indent="-171450">
              <a:buFont typeface="Arial" panose="020B0604020202020204" pitchFamily="34" charset="0"/>
              <a:buChar char="•"/>
            </a:pPr>
            <a:r>
              <a:rPr lang="en-GB" sz="1200" b="0" dirty="0"/>
              <a:t>Working across NHSE&amp;I to develop a joint approach to transition and 0-25 model of care </a:t>
            </a:r>
          </a:p>
          <a:p>
            <a:pPr marL="171450" lvl="0" indent="-171450">
              <a:buFont typeface="Arial" panose="020B0604020202020204" pitchFamily="34" charset="0"/>
              <a:buChar char="•"/>
            </a:pPr>
            <a:endParaRPr lang="en-GB" sz="1200" b="0" dirty="0"/>
          </a:p>
          <a:p>
            <a:pPr marL="171450" lvl="0" indent="-171450">
              <a:buFont typeface="Arial" panose="020B0604020202020204" pitchFamily="34" charset="0"/>
              <a:buChar char="•"/>
            </a:pPr>
            <a:r>
              <a:rPr lang="en-GB" sz="1200" b="0" dirty="0"/>
              <a:t>Launch an obesity pilot study to develop the evidence base and commissioning model for specialist MDT clinics to treat complications associated with severe obesity </a:t>
            </a:r>
          </a:p>
          <a:p>
            <a:pPr marL="171450" lvl="0" indent="-171450">
              <a:buFont typeface="Arial" panose="020B0604020202020204" pitchFamily="34" charset="0"/>
              <a:buChar char="•"/>
            </a:pPr>
            <a:endParaRPr lang="en-GB" sz="1200" b="0" dirty="0"/>
          </a:p>
          <a:p>
            <a:pPr marL="171450" lvl="0" indent="-171450">
              <a:buFont typeface="Arial" panose="020B0604020202020204" pitchFamily="34" charset="0"/>
              <a:buChar char="•"/>
            </a:pPr>
            <a:r>
              <a:rPr lang="en-GB" sz="1200" b="0" dirty="0"/>
              <a:t>Develop a national bundle to prevent asthma deaths</a:t>
            </a:r>
          </a:p>
          <a:p>
            <a:pPr marL="171450" lvl="0" indent="-171450">
              <a:buFont typeface="Arial" panose="020B0604020202020204" pitchFamily="34" charset="0"/>
              <a:buChar char="•"/>
            </a:pPr>
            <a:endParaRPr lang="en-GB" sz="1200" b="0" dirty="0"/>
          </a:p>
          <a:p>
            <a:pPr marL="171450" lvl="0" indent="-171450">
              <a:buFont typeface="Arial" panose="020B0604020202020204" pitchFamily="34" charset="0"/>
              <a:buChar char="•"/>
            </a:pPr>
            <a:r>
              <a:rPr lang="en-GB" sz="1200" b="0" dirty="0"/>
              <a:t>Keeping children well will focus on </a:t>
            </a:r>
          </a:p>
          <a:p>
            <a:pPr marL="441716" lvl="1" indent="-171450"/>
            <a:r>
              <a:rPr lang="en-GB" sz="1200" dirty="0"/>
              <a:t>S</a:t>
            </a:r>
            <a:r>
              <a:rPr lang="en-GB" sz="1200" b="0" dirty="0"/>
              <a:t>peech and language </a:t>
            </a:r>
          </a:p>
          <a:p>
            <a:pPr marL="441716" lvl="1" indent="-171450"/>
            <a:r>
              <a:rPr lang="en-GB" sz="1200" dirty="0"/>
              <a:t>A</a:t>
            </a:r>
            <a:r>
              <a:rPr lang="en-GB" sz="1200" b="0" dirty="0"/>
              <a:t>ccidental injuries </a:t>
            </a:r>
          </a:p>
          <a:p>
            <a:pPr lvl="1" indent="0">
              <a:buNone/>
            </a:pPr>
            <a:endParaRPr lang="en-GB" sz="1200" b="0" dirty="0"/>
          </a:p>
          <a:p>
            <a:pPr marL="171450" indent="-171450">
              <a:buFont typeface="Arial" panose="020B0604020202020204" pitchFamily="34" charset="0"/>
              <a:buChar char="•"/>
            </a:pPr>
            <a:r>
              <a:rPr lang="en-GB" sz="1200" b="0" dirty="0"/>
              <a:t>Working across NHSE&amp;I and with HEE to develop a workforce strategy for the short to medium term</a:t>
            </a:r>
          </a:p>
        </p:txBody>
      </p:sp>
      <p:sp>
        <p:nvSpPr>
          <p:cNvPr id="6" name="Text Placeholder 5">
            <a:extLst>
              <a:ext uri="{FF2B5EF4-FFF2-40B4-BE49-F238E27FC236}">
                <a16:creationId xmlns:a16="http://schemas.microsoft.com/office/drawing/2014/main" id="{4758D947-9615-49C9-964A-7A56A37C77A0}"/>
              </a:ext>
            </a:extLst>
          </p:cNvPr>
          <p:cNvSpPr>
            <a:spLocks noGrp="1"/>
          </p:cNvSpPr>
          <p:nvPr>
            <p:ph type="body" idx="1"/>
          </p:nvPr>
        </p:nvSpPr>
        <p:spPr/>
        <p:txBody>
          <a:bodyPr/>
          <a:lstStyle/>
          <a:p>
            <a:r>
              <a:rPr lang="en-GB" dirty="0"/>
              <a:t>We are prioritising the following work for CYP as part of </a:t>
            </a:r>
            <a:r>
              <a:rPr lang="en-GB" dirty="0">
                <a:solidFill>
                  <a:schemeClr val="accent4"/>
                </a:solidFill>
              </a:rPr>
              <a:t>Covid19 restoration and recovery </a:t>
            </a:r>
          </a:p>
        </p:txBody>
      </p:sp>
      <p:sp>
        <p:nvSpPr>
          <p:cNvPr id="8" name="Text Placeholder 7">
            <a:extLst>
              <a:ext uri="{FF2B5EF4-FFF2-40B4-BE49-F238E27FC236}">
                <a16:creationId xmlns:a16="http://schemas.microsoft.com/office/drawing/2014/main" id="{E4084973-C833-4AE9-8B74-4C12FDEC93CD}"/>
              </a:ext>
            </a:extLst>
          </p:cNvPr>
          <p:cNvSpPr>
            <a:spLocks noGrp="1"/>
          </p:cNvSpPr>
          <p:nvPr>
            <p:ph type="body" sz="quarter" idx="14"/>
          </p:nvPr>
        </p:nvSpPr>
        <p:spPr/>
        <p:txBody>
          <a:bodyPr/>
          <a:lstStyle/>
          <a:p>
            <a:pPr marL="171450" lvl="0" indent="-171450">
              <a:buFont typeface="Arial" panose="020B0604020202020204" pitchFamily="34" charset="0"/>
              <a:buChar char="•"/>
            </a:pPr>
            <a:r>
              <a:rPr lang="en-GB" sz="1200" b="0" dirty="0"/>
              <a:t>Integration of services within health and care systems by moving to a virtual by default model of care where possible</a:t>
            </a:r>
          </a:p>
          <a:p>
            <a:pPr marL="171450" lvl="0" indent="-171450">
              <a:buFont typeface="Arial" panose="020B0604020202020204" pitchFamily="34" charset="0"/>
              <a:buChar char="•"/>
            </a:pPr>
            <a:endParaRPr lang="en-GB" sz="1200" b="0" dirty="0"/>
          </a:p>
          <a:p>
            <a:pPr marL="171450" lvl="0" indent="-171450">
              <a:buFont typeface="Arial" panose="020B0604020202020204" pitchFamily="34" charset="0"/>
              <a:buChar char="•"/>
            </a:pPr>
            <a:r>
              <a:rPr lang="en-GB" sz="1200" b="0" dirty="0"/>
              <a:t>Identifying and protecting the most vulnerable children and young people </a:t>
            </a:r>
          </a:p>
          <a:p>
            <a:pPr marL="171450" lvl="0" indent="-171450">
              <a:buFont typeface="Arial" panose="020B0604020202020204" pitchFamily="34" charset="0"/>
              <a:buChar char="•"/>
            </a:pPr>
            <a:endParaRPr lang="en-GB" sz="1200" b="0" dirty="0"/>
          </a:p>
          <a:p>
            <a:pPr marL="171450" lvl="0" indent="-171450">
              <a:buFont typeface="Arial" panose="020B0604020202020204" pitchFamily="34" charset="0"/>
              <a:buChar char="•"/>
            </a:pPr>
            <a:r>
              <a:rPr lang="en-GB" sz="1200" b="0" dirty="0"/>
              <a:t>Developing our data and informatics capacity to monitor improvements in and understand the state of child health across the country </a:t>
            </a:r>
          </a:p>
          <a:p>
            <a:pPr marL="171450" lvl="0" indent="-171450">
              <a:buFont typeface="Arial" panose="020B0604020202020204" pitchFamily="34" charset="0"/>
              <a:buChar char="•"/>
            </a:pPr>
            <a:endParaRPr lang="en-GB" sz="1200" b="0" dirty="0"/>
          </a:p>
          <a:p>
            <a:pPr marL="171450" lvl="0" indent="-171450">
              <a:buFont typeface="Arial" panose="020B0604020202020204" pitchFamily="34" charset="0"/>
              <a:buChar char="•"/>
            </a:pPr>
            <a:r>
              <a:rPr lang="en-GB" sz="1200" b="0" dirty="0"/>
              <a:t>Detecting the deteriorating child </a:t>
            </a:r>
          </a:p>
          <a:p>
            <a:pPr marL="171450" indent="-171450">
              <a:buFont typeface="Arial" panose="020B0604020202020204" pitchFamily="34" charset="0"/>
              <a:buChar char="•"/>
            </a:pPr>
            <a:endParaRPr lang="en-GB" sz="1200" b="0" dirty="0"/>
          </a:p>
        </p:txBody>
      </p:sp>
      <p:sp>
        <p:nvSpPr>
          <p:cNvPr id="9" name="Text Placeholder 8">
            <a:extLst>
              <a:ext uri="{FF2B5EF4-FFF2-40B4-BE49-F238E27FC236}">
                <a16:creationId xmlns:a16="http://schemas.microsoft.com/office/drawing/2014/main" id="{347F5440-9971-4793-94D9-DD9768905A0D}"/>
              </a:ext>
            </a:extLst>
          </p:cNvPr>
          <p:cNvSpPr>
            <a:spLocks noGrp="1"/>
          </p:cNvSpPr>
          <p:nvPr>
            <p:ph type="body" idx="15"/>
          </p:nvPr>
        </p:nvSpPr>
        <p:spPr>
          <a:xfrm>
            <a:off x="4908265" y="1568498"/>
            <a:ext cx="3574848" cy="569587"/>
          </a:xfrm>
        </p:spPr>
        <p:txBody>
          <a:bodyPr/>
          <a:lstStyle/>
          <a:p>
            <a:r>
              <a:rPr lang="en-GB" dirty="0"/>
              <a:t>We are also doing work in the background on </a:t>
            </a:r>
            <a:r>
              <a:rPr lang="en-GB" dirty="0">
                <a:solidFill>
                  <a:schemeClr val="accent4"/>
                </a:solidFill>
              </a:rPr>
              <a:t>five key policy areas identified in the NHS LTP</a:t>
            </a:r>
          </a:p>
        </p:txBody>
      </p:sp>
      <p:sp>
        <p:nvSpPr>
          <p:cNvPr id="10" name="Rectangle 9">
            <a:extLst>
              <a:ext uri="{FF2B5EF4-FFF2-40B4-BE49-F238E27FC236}">
                <a16:creationId xmlns:a16="http://schemas.microsoft.com/office/drawing/2014/main" id="{FF6B3559-7097-47CD-8A2D-FD38866471F9}"/>
              </a:ext>
            </a:extLst>
          </p:cNvPr>
          <p:cNvSpPr/>
          <p:nvPr/>
        </p:nvSpPr>
        <p:spPr bwMode="auto">
          <a:xfrm>
            <a:off x="870012" y="5820751"/>
            <a:ext cx="7146524" cy="611857"/>
          </a:xfrm>
          <a:prstGeom prst="rect">
            <a:avLst/>
          </a:prstGeom>
          <a:solidFill>
            <a:schemeClr val="tx2"/>
          </a:solidFill>
          <a:ln w="9525" cap="flat" cmpd="sng" algn="ctr">
            <a:solidFill>
              <a:schemeClr val="accent1"/>
            </a:solid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lvl="0" indent="0" algn="ctr" defTabSz="889000" rtl="0" eaLnBrk="1" fontAlgn="base"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a:ea typeface="+mn-ea"/>
                <a:cs typeface="+mn-cs"/>
              </a:rPr>
              <a:t>The following slides provide more information on how we will reach our ambitions</a:t>
            </a:r>
          </a:p>
        </p:txBody>
      </p:sp>
    </p:spTree>
    <p:extLst>
      <p:ext uri="{BB962C8B-B14F-4D97-AF65-F5344CB8AC3E}">
        <p14:creationId xmlns:p14="http://schemas.microsoft.com/office/powerpoint/2010/main" val="4498661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062C6-8815-43A7-88EB-EEFFA564E956}"/>
              </a:ext>
            </a:extLst>
          </p:cNvPr>
          <p:cNvSpPr>
            <a:spLocks noGrp="1"/>
          </p:cNvSpPr>
          <p:nvPr>
            <p:ph type="title"/>
          </p:nvPr>
        </p:nvSpPr>
        <p:spPr/>
        <p:txBody>
          <a:bodyPr/>
          <a:lstStyle/>
          <a:p>
            <a:r>
              <a:rPr lang="en-GB" dirty="0"/>
              <a:t>Over the first year we will be drive integration of care </a:t>
            </a:r>
          </a:p>
        </p:txBody>
      </p:sp>
      <p:sp>
        <p:nvSpPr>
          <p:cNvPr id="10" name="Rectangle 9">
            <a:extLst>
              <a:ext uri="{FF2B5EF4-FFF2-40B4-BE49-F238E27FC236}">
                <a16:creationId xmlns:a16="http://schemas.microsoft.com/office/drawing/2014/main" id="{D2867475-CEEE-49F5-8581-A51048F2AEEE}"/>
              </a:ext>
            </a:extLst>
          </p:cNvPr>
          <p:cNvSpPr/>
          <p:nvPr/>
        </p:nvSpPr>
        <p:spPr bwMode="auto">
          <a:xfrm>
            <a:off x="1242873" y="3081975"/>
            <a:ext cx="7395095" cy="792000"/>
          </a:xfrm>
          <a:prstGeom prst="rect">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171450" marR="0" lvl="0" indent="-171450" algn="l" defTabSz="8890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Use virtual working (i.e. phone, Microsoft Teams, Zoom) to collaborate across the system - across community, primary, secondary and tertiary care.</a:t>
            </a:r>
          </a:p>
          <a:p>
            <a:pPr marL="171450" marR="0" lvl="0" indent="-171450" algn="l" defTabSz="8890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MDTs could be conducted between specialists, district general paediatricians, GPs and families.  </a:t>
            </a:r>
            <a:r>
              <a:rPr kumimoji="0" lang="en-GB" sz="1200" b="1" i="0" u="none" strike="noStrike" kern="1200" cap="none" spc="0" normalizeH="0" baseline="0" noProof="0" dirty="0">
                <a:ln>
                  <a:noFill/>
                </a:ln>
                <a:solidFill>
                  <a:srgbClr val="0072C6"/>
                </a:solidFill>
                <a:effectLst/>
                <a:uLnTx/>
                <a:uFillTx/>
                <a:latin typeface="Arial"/>
                <a:ea typeface="+mn-ea"/>
                <a:cs typeface="+mn-cs"/>
              </a:rPr>
              <a:t> </a:t>
            </a:r>
          </a:p>
        </p:txBody>
      </p:sp>
      <p:sp>
        <p:nvSpPr>
          <p:cNvPr id="11" name="Rectangle 10">
            <a:extLst>
              <a:ext uri="{FF2B5EF4-FFF2-40B4-BE49-F238E27FC236}">
                <a16:creationId xmlns:a16="http://schemas.microsoft.com/office/drawing/2014/main" id="{09A842B2-5161-4B78-9FCF-21C2B4A09E16}"/>
              </a:ext>
            </a:extLst>
          </p:cNvPr>
          <p:cNvSpPr/>
          <p:nvPr/>
        </p:nvSpPr>
        <p:spPr bwMode="auto">
          <a:xfrm>
            <a:off x="1234843" y="4369235"/>
            <a:ext cx="7403125" cy="792000"/>
          </a:xfrm>
          <a:prstGeom prst="rect">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171450" marR="0" lvl="0" indent="-171450" algn="l" defTabSz="8890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The delivery model for outpatient appointments could be changed going forward and that a ‘virtual by default’ position will be taken across the country. We will develop what this looks like for CYP and clarify whether there are additional considerations. </a:t>
            </a:r>
          </a:p>
        </p:txBody>
      </p:sp>
      <p:sp>
        <p:nvSpPr>
          <p:cNvPr id="13" name="Rectangle 12">
            <a:extLst>
              <a:ext uri="{FF2B5EF4-FFF2-40B4-BE49-F238E27FC236}">
                <a16:creationId xmlns:a16="http://schemas.microsoft.com/office/drawing/2014/main" id="{7A7CDED9-D862-4BA2-A8BC-D66D45846FAA}"/>
              </a:ext>
            </a:extLst>
          </p:cNvPr>
          <p:cNvSpPr/>
          <p:nvPr/>
        </p:nvSpPr>
        <p:spPr bwMode="auto">
          <a:xfrm>
            <a:off x="1242874" y="5697335"/>
            <a:ext cx="7395094" cy="792000"/>
          </a:xfrm>
          <a:prstGeom prst="rect">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171450" marR="0" lvl="0" indent="-171450" algn="l" defTabSz="8890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During the pandemic children and young people with long term conditions (i.e. Type 1 Diabetes) were able to receive support from their clinical teams to keep them well in the community and at home. We will learn from this to ensure that CYP do not need to travel to hospital unless clinically necessary.</a:t>
            </a:r>
            <a:endParaRPr kumimoji="0" lang="en-GB" sz="1200" b="1" i="0" u="none" strike="noStrike" kern="1200" cap="none" spc="0" normalizeH="0" baseline="0" noProof="0" dirty="0">
              <a:ln>
                <a:noFill/>
              </a:ln>
              <a:solidFill>
                <a:srgbClr val="0072C6"/>
              </a:solidFill>
              <a:effectLst/>
              <a:uLnTx/>
              <a:uFillTx/>
              <a:latin typeface="Arial"/>
              <a:ea typeface="+mn-ea"/>
              <a:cs typeface="+mn-cs"/>
            </a:endParaRPr>
          </a:p>
        </p:txBody>
      </p:sp>
      <p:sp>
        <p:nvSpPr>
          <p:cNvPr id="3" name="Rectangle 2">
            <a:extLst>
              <a:ext uri="{FF2B5EF4-FFF2-40B4-BE49-F238E27FC236}">
                <a16:creationId xmlns:a16="http://schemas.microsoft.com/office/drawing/2014/main" id="{A222D6F2-0A90-4E79-A161-494CE14000DE}"/>
              </a:ext>
            </a:extLst>
          </p:cNvPr>
          <p:cNvSpPr/>
          <p:nvPr/>
        </p:nvSpPr>
        <p:spPr>
          <a:xfrm>
            <a:off x="350662" y="1579660"/>
            <a:ext cx="8287305" cy="1200329"/>
          </a:xfrm>
          <a:prstGeom prst="rect">
            <a:avLst/>
          </a:prstGeom>
        </p:spPr>
        <p:txBody>
          <a:bodyPr wrap="square">
            <a:sp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We know that during the Covid19 pandemic, years of progress was made in terms of care delivery and working together across the system. We will bank on this new way of providing care to ensure that CYP do not need to travel to hospital unless clinically necessary.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000000"/>
              </a:solidFill>
              <a:effectLst/>
              <a:uLnTx/>
              <a:uFillTx/>
              <a:latin typeface="Arial"/>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There are three ways that virtual by default can help drive integration: </a:t>
            </a:r>
            <a:endParaRPr kumimoji="0" lang="en-GB" sz="1200" b="0" i="0" u="none" strike="noStrike" kern="1200" cap="none" spc="0" normalizeH="0" baseline="0" noProof="0" dirty="0">
              <a:ln>
                <a:noFill/>
              </a:ln>
              <a:solidFill>
                <a:srgbClr val="0072C6"/>
              </a:solidFill>
              <a:effectLst/>
              <a:uLnTx/>
              <a:uFillTx/>
              <a:latin typeface="Arial"/>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000000"/>
              </a:solidFill>
              <a:effectLst/>
              <a:uLnTx/>
              <a:uFillTx/>
              <a:latin typeface="Arial"/>
              <a:ea typeface="+mn-ea"/>
              <a:cs typeface="+mn-cs"/>
            </a:endParaRPr>
          </a:p>
        </p:txBody>
      </p:sp>
      <p:pic>
        <p:nvPicPr>
          <p:cNvPr id="15" name="Picture 4" descr="community icon">
            <a:extLst>
              <a:ext uri="{FF2B5EF4-FFF2-40B4-BE49-F238E27FC236}">
                <a16:creationId xmlns:a16="http://schemas.microsoft.com/office/drawing/2014/main" id="{2B217822-5051-4BE2-B4C6-EC9EE028242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4975" y="3092074"/>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4" descr="healthcare-icon - Baxter Life Care Ltd">
            <a:extLst>
              <a:ext uri="{FF2B5EF4-FFF2-40B4-BE49-F238E27FC236}">
                <a16:creationId xmlns:a16="http://schemas.microsoft.com/office/drawing/2014/main" id="{7598A6D1-1C8A-4444-931C-7950A620E3E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5856" y="5735532"/>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Icon representing digital | Icon representing the Outcome: I… | Flickr">
            <a:extLst>
              <a:ext uri="{FF2B5EF4-FFF2-40B4-BE49-F238E27FC236}">
                <a16:creationId xmlns:a16="http://schemas.microsoft.com/office/drawing/2014/main" id="{42232735-AB08-47BD-B831-B6B92B2F5BF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4414" y="4314929"/>
            <a:ext cx="888460" cy="88451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1E9C1F9-4AFB-487F-993D-0C1D744441F8}"/>
              </a:ext>
            </a:extLst>
          </p:cNvPr>
          <p:cNvSpPr/>
          <p:nvPr/>
        </p:nvSpPr>
        <p:spPr>
          <a:xfrm>
            <a:off x="542416" y="2689295"/>
            <a:ext cx="2266967" cy="276999"/>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2060"/>
                </a:solidFill>
                <a:effectLst/>
                <a:uLnTx/>
                <a:uFillTx/>
                <a:latin typeface="Arial"/>
                <a:ea typeface="+mn-ea"/>
                <a:cs typeface="+mn-cs"/>
              </a:rPr>
              <a:t>(1) Multidisciplinary working</a:t>
            </a:r>
            <a:endParaRPr kumimoji="0" lang="en-GB" sz="1200" b="0" i="0" u="none" strike="noStrike" kern="1200" cap="none" spc="0" normalizeH="0" baseline="0" noProof="0" dirty="0">
              <a:ln>
                <a:noFill/>
              </a:ln>
              <a:solidFill>
                <a:srgbClr val="002060"/>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7F554A71-8B38-49C7-820A-A39F65ECDF57}"/>
              </a:ext>
            </a:extLst>
          </p:cNvPr>
          <p:cNvSpPr/>
          <p:nvPr/>
        </p:nvSpPr>
        <p:spPr>
          <a:xfrm>
            <a:off x="542416" y="3986214"/>
            <a:ext cx="1186543" cy="276999"/>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2060"/>
                </a:solidFill>
                <a:effectLst/>
                <a:uLnTx/>
                <a:uFillTx/>
                <a:latin typeface="Arial"/>
                <a:ea typeface="+mn-ea"/>
                <a:cs typeface="+mn-cs"/>
              </a:rPr>
              <a:t>(2) Outpatient</a:t>
            </a:r>
            <a:endParaRPr kumimoji="0" lang="en-GB" sz="1200" b="0" i="0" u="none" strike="noStrike" kern="1200" cap="none" spc="0" normalizeH="0" baseline="0" noProof="0" dirty="0">
              <a:ln>
                <a:noFill/>
              </a:ln>
              <a:solidFill>
                <a:srgbClr val="002060"/>
              </a:solidFill>
              <a:effectLst/>
              <a:uLnTx/>
              <a:uFillTx/>
              <a:latin typeface="Arial"/>
              <a:ea typeface="+mn-ea"/>
              <a:cs typeface="+mn-cs"/>
            </a:endParaRPr>
          </a:p>
        </p:txBody>
      </p:sp>
      <p:sp>
        <p:nvSpPr>
          <p:cNvPr id="19" name="Rectangle 18">
            <a:extLst>
              <a:ext uri="{FF2B5EF4-FFF2-40B4-BE49-F238E27FC236}">
                <a16:creationId xmlns:a16="http://schemas.microsoft.com/office/drawing/2014/main" id="{52E0A06D-C3E3-4744-BFF5-42152C2EA793}"/>
              </a:ext>
            </a:extLst>
          </p:cNvPr>
          <p:cNvSpPr/>
          <p:nvPr/>
        </p:nvSpPr>
        <p:spPr>
          <a:xfrm>
            <a:off x="542416" y="5292474"/>
            <a:ext cx="2915029" cy="276999"/>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2060"/>
                </a:solidFill>
                <a:effectLst/>
                <a:uLnTx/>
                <a:uFillTx/>
                <a:latin typeface="Arial"/>
                <a:ea typeface="+mn-ea"/>
                <a:cs typeface="+mn-cs"/>
              </a:rPr>
              <a:t>(2) Supporting CYP in the community</a:t>
            </a:r>
            <a:endParaRPr kumimoji="0" lang="en-GB" sz="1200" b="0" i="0" u="none" strike="noStrike" kern="1200" cap="none" spc="0" normalizeH="0" baseline="0" noProof="0" dirty="0">
              <a:ln>
                <a:noFill/>
              </a:ln>
              <a:solidFill>
                <a:srgbClr val="002060"/>
              </a:solidFill>
              <a:effectLst/>
              <a:uLnTx/>
              <a:uFillTx/>
              <a:latin typeface="Arial"/>
              <a:ea typeface="+mn-ea"/>
              <a:cs typeface="+mn-cs"/>
            </a:endParaRPr>
          </a:p>
        </p:txBody>
      </p:sp>
    </p:spTree>
    <p:extLst>
      <p:ext uri="{BB962C8B-B14F-4D97-AF65-F5344CB8AC3E}">
        <p14:creationId xmlns:p14="http://schemas.microsoft.com/office/powerpoint/2010/main" val="2536921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2800" dirty="0"/>
              <a:t>Context: This is the problem</a:t>
            </a:r>
          </a:p>
        </p:txBody>
      </p:sp>
      <p:sp>
        <p:nvSpPr>
          <p:cNvPr id="13" name="Content Placeholder 2">
            <a:extLst>
              <a:ext uri="{FF2B5EF4-FFF2-40B4-BE49-F238E27FC236}">
                <a16:creationId xmlns:a16="http://schemas.microsoft.com/office/drawing/2014/main" id="{56FA5F4F-2E4B-432B-A998-2E1176A02A26}"/>
              </a:ext>
            </a:extLst>
          </p:cNvPr>
          <p:cNvSpPr txBox="1">
            <a:spLocks/>
          </p:cNvSpPr>
          <p:nvPr/>
        </p:nvSpPr>
        <p:spPr>
          <a:xfrm>
            <a:off x="250827" y="1330821"/>
            <a:ext cx="8264524" cy="51308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71BC"/>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71BC"/>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71BC"/>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71BC"/>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71BC"/>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ts val="0"/>
              </a:spcAft>
              <a:buClr>
                <a:srgbClr val="0071BC"/>
              </a:buClr>
              <a:buSzTx/>
              <a:buFont typeface="Arial" panose="020B0604020202020204" pitchFamily="34" charset="0"/>
              <a:buNone/>
              <a:tabLst/>
              <a:defRPr/>
            </a:pPr>
            <a:endParaRPr kumimoji="0" lang="en-GB"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graphicFrame>
        <p:nvGraphicFramePr>
          <p:cNvPr id="8" name="Table 7">
            <a:extLst>
              <a:ext uri="{FF2B5EF4-FFF2-40B4-BE49-F238E27FC236}">
                <a16:creationId xmlns:a16="http://schemas.microsoft.com/office/drawing/2014/main" id="{5B915C38-0469-4108-B8F9-3AB5CB3D6BE8}"/>
              </a:ext>
            </a:extLst>
          </p:cNvPr>
          <p:cNvGraphicFramePr>
            <a:graphicFrameLocks noGrp="1"/>
          </p:cNvGraphicFramePr>
          <p:nvPr>
            <p:extLst>
              <p:ext uri="{D42A27DB-BD31-4B8C-83A1-F6EECF244321}">
                <p14:modId xmlns:p14="http://schemas.microsoft.com/office/powerpoint/2010/main" val="3184223906"/>
              </p:ext>
            </p:extLst>
          </p:nvPr>
        </p:nvGraphicFramePr>
        <p:xfrm>
          <a:off x="364954" y="2660169"/>
          <a:ext cx="8591604" cy="1952151"/>
        </p:xfrm>
        <a:graphic>
          <a:graphicData uri="http://schemas.openxmlformats.org/drawingml/2006/table">
            <a:tbl>
              <a:tblPr>
                <a:tableStyleId>{5C22544A-7EE6-4342-B048-85BDC9FD1C3A}</a:tableStyleId>
              </a:tblPr>
              <a:tblGrid>
                <a:gridCol w="1584176">
                  <a:extLst>
                    <a:ext uri="{9D8B030D-6E8A-4147-A177-3AD203B41FA5}">
                      <a16:colId xmlns:a16="http://schemas.microsoft.com/office/drawing/2014/main" val="2103279195"/>
                    </a:ext>
                  </a:extLst>
                </a:gridCol>
                <a:gridCol w="504056">
                  <a:extLst>
                    <a:ext uri="{9D8B030D-6E8A-4147-A177-3AD203B41FA5}">
                      <a16:colId xmlns:a16="http://schemas.microsoft.com/office/drawing/2014/main" val="496834593"/>
                    </a:ext>
                  </a:extLst>
                </a:gridCol>
                <a:gridCol w="432048">
                  <a:extLst>
                    <a:ext uri="{9D8B030D-6E8A-4147-A177-3AD203B41FA5}">
                      <a16:colId xmlns:a16="http://schemas.microsoft.com/office/drawing/2014/main" val="3942069280"/>
                    </a:ext>
                  </a:extLst>
                </a:gridCol>
                <a:gridCol w="432048">
                  <a:extLst>
                    <a:ext uri="{9D8B030D-6E8A-4147-A177-3AD203B41FA5}">
                      <a16:colId xmlns:a16="http://schemas.microsoft.com/office/drawing/2014/main" val="473972986"/>
                    </a:ext>
                  </a:extLst>
                </a:gridCol>
                <a:gridCol w="360040">
                  <a:extLst>
                    <a:ext uri="{9D8B030D-6E8A-4147-A177-3AD203B41FA5}">
                      <a16:colId xmlns:a16="http://schemas.microsoft.com/office/drawing/2014/main" val="1873171489"/>
                    </a:ext>
                  </a:extLst>
                </a:gridCol>
                <a:gridCol w="432048">
                  <a:extLst>
                    <a:ext uri="{9D8B030D-6E8A-4147-A177-3AD203B41FA5}">
                      <a16:colId xmlns:a16="http://schemas.microsoft.com/office/drawing/2014/main" val="1127729137"/>
                    </a:ext>
                  </a:extLst>
                </a:gridCol>
                <a:gridCol w="432048">
                  <a:extLst>
                    <a:ext uri="{9D8B030D-6E8A-4147-A177-3AD203B41FA5}">
                      <a16:colId xmlns:a16="http://schemas.microsoft.com/office/drawing/2014/main" val="3430312188"/>
                    </a:ext>
                  </a:extLst>
                </a:gridCol>
                <a:gridCol w="309289">
                  <a:extLst>
                    <a:ext uri="{9D8B030D-6E8A-4147-A177-3AD203B41FA5}">
                      <a16:colId xmlns:a16="http://schemas.microsoft.com/office/drawing/2014/main" val="1025012330"/>
                    </a:ext>
                  </a:extLst>
                </a:gridCol>
                <a:gridCol w="360040">
                  <a:extLst>
                    <a:ext uri="{9D8B030D-6E8A-4147-A177-3AD203B41FA5}">
                      <a16:colId xmlns:a16="http://schemas.microsoft.com/office/drawing/2014/main" val="1650344454"/>
                    </a:ext>
                  </a:extLst>
                </a:gridCol>
                <a:gridCol w="360040">
                  <a:extLst>
                    <a:ext uri="{9D8B030D-6E8A-4147-A177-3AD203B41FA5}">
                      <a16:colId xmlns:a16="http://schemas.microsoft.com/office/drawing/2014/main" val="4025828940"/>
                    </a:ext>
                  </a:extLst>
                </a:gridCol>
                <a:gridCol w="480341">
                  <a:extLst>
                    <a:ext uri="{9D8B030D-6E8A-4147-A177-3AD203B41FA5}">
                      <a16:colId xmlns:a16="http://schemas.microsoft.com/office/drawing/2014/main" val="603733"/>
                    </a:ext>
                  </a:extLst>
                </a:gridCol>
                <a:gridCol w="345037">
                  <a:extLst>
                    <a:ext uri="{9D8B030D-6E8A-4147-A177-3AD203B41FA5}">
                      <a16:colId xmlns:a16="http://schemas.microsoft.com/office/drawing/2014/main" val="497061611"/>
                    </a:ext>
                  </a:extLst>
                </a:gridCol>
                <a:gridCol w="345037">
                  <a:extLst>
                    <a:ext uri="{9D8B030D-6E8A-4147-A177-3AD203B41FA5}">
                      <a16:colId xmlns:a16="http://schemas.microsoft.com/office/drawing/2014/main" val="2158720567"/>
                    </a:ext>
                  </a:extLst>
                </a:gridCol>
                <a:gridCol w="345037">
                  <a:extLst>
                    <a:ext uri="{9D8B030D-6E8A-4147-A177-3AD203B41FA5}">
                      <a16:colId xmlns:a16="http://schemas.microsoft.com/office/drawing/2014/main" val="332923874"/>
                    </a:ext>
                  </a:extLst>
                </a:gridCol>
                <a:gridCol w="345037">
                  <a:extLst>
                    <a:ext uri="{9D8B030D-6E8A-4147-A177-3AD203B41FA5}">
                      <a16:colId xmlns:a16="http://schemas.microsoft.com/office/drawing/2014/main" val="2044290633"/>
                    </a:ext>
                  </a:extLst>
                </a:gridCol>
                <a:gridCol w="345037">
                  <a:extLst>
                    <a:ext uri="{9D8B030D-6E8A-4147-A177-3AD203B41FA5}">
                      <a16:colId xmlns:a16="http://schemas.microsoft.com/office/drawing/2014/main" val="3154801165"/>
                    </a:ext>
                  </a:extLst>
                </a:gridCol>
                <a:gridCol w="345037">
                  <a:extLst>
                    <a:ext uri="{9D8B030D-6E8A-4147-A177-3AD203B41FA5}">
                      <a16:colId xmlns:a16="http://schemas.microsoft.com/office/drawing/2014/main" val="4174108403"/>
                    </a:ext>
                  </a:extLst>
                </a:gridCol>
                <a:gridCol w="835208">
                  <a:extLst>
                    <a:ext uri="{9D8B030D-6E8A-4147-A177-3AD203B41FA5}">
                      <a16:colId xmlns:a16="http://schemas.microsoft.com/office/drawing/2014/main" val="2524127681"/>
                    </a:ext>
                  </a:extLst>
                </a:gridCol>
              </a:tblGrid>
              <a:tr h="168176">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500" b="1" kern="1200" dirty="0">
                          <a:solidFill>
                            <a:schemeClr val="dk1"/>
                          </a:solidFill>
                          <a:latin typeface="+mn-lt"/>
                          <a:ea typeface="+mn-ea"/>
                          <a:cs typeface="+mn-cs"/>
                        </a:rPr>
                        <a:t> Illness</a:t>
                      </a:r>
                    </a:p>
                    <a:p>
                      <a:pPr marL="0" marR="0" lvl="0" indent="0" algn="l" defTabSz="914400" rtl="0" eaLnBrk="1" fontAlgn="b" latinLnBrk="0" hangingPunct="1">
                        <a:lnSpc>
                          <a:spcPct val="100000"/>
                        </a:lnSpc>
                        <a:spcBef>
                          <a:spcPts val="0"/>
                        </a:spcBef>
                        <a:spcAft>
                          <a:spcPts val="0"/>
                        </a:spcAft>
                        <a:buClrTx/>
                        <a:buSzTx/>
                        <a:buFontTx/>
                        <a:buNone/>
                        <a:tabLst/>
                        <a:defRPr/>
                      </a:pPr>
                      <a:endParaRPr lang="en-GB" sz="1500" b="1" kern="1200" dirty="0">
                        <a:solidFill>
                          <a:schemeClr val="dk1"/>
                        </a:solidFill>
                        <a:latin typeface="+mn-lt"/>
                        <a:ea typeface="+mn-ea"/>
                        <a:cs typeface="+mn-cs"/>
                      </a:endParaRPr>
                    </a:p>
                  </a:txBody>
                  <a:tcPr marL="7007" marR="7007" marT="7007" marB="0" anchor="b">
                    <a:solidFill>
                      <a:schemeClr val="accent1">
                        <a:lumMod val="60000"/>
                        <a:lumOff val="40000"/>
                      </a:schemeClr>
                    </a:solidFill>
                  </a:tcPr>
                </a:tc>
                <a:tc gridSpan="16">
                  <a:txBody>
                    <a:bodyPr/>
                    <a:lstStyle/>
                    <a:p>
                      <a:pPr algn="ctr" fontAlgn="b"/>
                      <a:r>
                        <a:rPr lang="en-GB" sz="1500" b="1" kern="1200" dirty="0">
                          <a:solidFill>
                            <a:schemeClr val="dk1"/>
                          </a:solidFill>
                          <a:latin typeface="+mn-lt"/>
                          <a:ea typeface="+mn-ea"/>
                          <a:cs typeface="+mn-cs"/>
                        </a:rPr>
                        <a:t>Age</a:t>
                      </a:r>
                    </a:p>
                    <a:p>
                      <a:pPr algn="ctr" fontAlgn="b"/>
                      <a:endParaRPr lang="en-GB" sz="1500" b="1" kern="1200" dirty="0">
                        <a:solidFill>
                          <a:schemeClr val="dk1"/>
                        </a:solidFill>
                        <a:latin typeface="+mn-lt"/>
                        <a:ea typeface="+mn-ea"/>
                        <a:cs typeface="+mn-cs"/>
                      </a:endParaRPr>
                    </a:p>
                  </a:txBody>
                  <a:tcPr marL="7007" marR="7007" marT="7007" marB="0" anchor="b">
                    <a:solidFill>
                      <a:schemeClr val="accent1">
                        <a:lumMod val="60000"/>
                        <a:lumOff val="4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400" b="1" u="none" strike="noStrike" dirty="0">
                          <a:effectLst/>
                        </a:rPr>
                        <a:t>Total</a:t>
                      </a:r>
                      <a:endParaRPr lang="en-GB" sz="1400" b="1" i="0" u="none" strike="noStrike" dirty="0">
                        <a:solidFill>
                          <a:srgbClr val="000000"/>
                        </a:solidFill>
                        <a:effectLst/>
                        <a:latin typeface="Calibri" panose="020F0502020204030204" pitchFamily="34" charset="0"/>
                      </a:endParaRPr>
                    </a:p>
                    <a:p>
                      <a:pPr algn="ctr" fontAlgn="b"/>
                      <a:r>
                        <a:rPr lang="en-GB" sz="1400" u="none" strike="noStrike" dirty="0">
                          <a:effectLst/>
                        </a:rPr>
                        <a:t> </a:t>
                      </a:r>
                      <a:endParaRPr lang="en-GB" sz="1400" b="0" i="0" u="none" strike="noStrike" dirty="0">
                        <a:solidFill>
                          <a:srgbClr val="000000"/>
                        </a:solidFill>
                        <a:effectLst/>
                        <a:latin typeface="Calibri" panose="020F0502020204030204" pitchFamily="34" charset="0"/>
                      </a:endParaRPr>
                    </a:p>
                  </a:txBody>
                  <a:tcPr marL="7007" marR="7007" marT="7007" marB="0" anchor="b">
                    <a:solidFill>
                      <a:schemeClr val="accent1">
                        <a:lumMod val="60000"/>
                        <a:lumOff val="40000"/>
                      </a:schemeClr>
                    </a:solidFill>
                  </a:tcPr>
                </a:tc>
                <a:extLst>
                  <a:ext uri="{0D108BD9-81ED-4DB2-BD59-A6C34878D82A}">
                    <a16:rowId xmlns:a16="http://schemas.microsoft.com/office/drawing/2014/main" val="208528288"/>
                  </a:ext>
                </a:extLst>
              </a:tr>
              <a:tr h="327881">
                <a:tc>
                  <a:txBody>
                    <a:bodyPr/>
                    <a:lstStyle/>
                    <a:p>
                      <a:pPr algn="l" fontAlgn="b"/>
                      <a:endParaRPr lang="en-GB" sz="1500" kern="1200" dirty="0">
                        <a:solidFill>
                          <a:schemeClr val="dk1"/>
                        </a:solidFill>
                        <a:latin typeface="+mn-lt"/>
                        <a:ea typeface="+mn-ea"/>
                        <a:cs typeface="+mn-cs"/>
                      </a:endParaRPr>
                    </a:p>
                  </a:txBody>
                  <a:tcPr marL="7007" marR="7007" marT="7007" marB="0" anchor="b"/>
                </a:tc>
                <a:tc>
                  <a:txBody>
                    <a:bodyPr/>
                    <a:lstStyle/>
                    <a:p>
                      <a:pPr algn="ctr" fontAlgn="b"/>
                      <a:r>
                        <a:rPr lang="en-GB" sz="1100" b="1" u="none" strike="noStrike" dirty="0">
                          <a:effectLst/>
                        </a:rPr>
                        <a:t>1</a:t>
                      </a:r>
                      <a:endParaRPr lang="en-GB" sz="1100" b="1" i="0" u="none" strike="noStrike" dirty="0">
                        <a:solidFill>
                          <a:srgbClr val="000000"/>
                        </a:solidFill>
                        <a:effectLst/>
                        <a:latin typeface="Calibri" panose="020F0502020204030204" pitchFamily="34" charset="0"/>
                      </a:endParaRPr>
                    </a:p>
                  </a:txBody>
                  <a:tcPr marL="7007" marR="7007" marT="7007" marB="0" anchor="b"/>
                </a:tc>
                <a:tc>
                  <a:txBody>
                    <a:bodyPr/>
                    <a:lstStyle/>
                    <a:p>
                      <a:pPr algn="ctr" fontAlgn="b"/>
                      <a:r>
                        <a:rPr lang="en-GB" sz="1100" b="1" u="none" strike="noStrike" dirty="0">
                          <a:effectLst/>
                        </a:rPr>
                        <a:t>2</a:t>
                      </a:r>
                      <a:endParaRPr lang="en-GB" sz="1100" b="1" i="0" u="none" strike="noStrike" dirty="0">
                        <a:solidFill>
                          <a:srgbClr val="000000"/>
                        </a:solidFill>
                        <a:effectLst/>
                        <a:latin typeface="Calibri" panose="020F0502020204030204" pitchFamily="34" charset="0"/>
                      </a:endParaRPr>
                    </a:p>
                  </a:txBody>
                  <a:tcPr marL="7007" marR="7007" marT="7007" marB="0" anchor="b"/>
                </a:tc>
                <a:tc>
                  <a:txBody>
                    <a:bodyPr/>
                    <a:lstStyle/>
                    <a:p>
                      <a:pPr algn="ctr" fontAlgn="b"/>
                      <a:r>
                        <a:rPr lang="en-GB" sz="1100" b="1" u="none" strike="noStrike" dirty="0">
                          <a:effectLst/>
                        </a:rPr>
                        <a:t>3</a:t>
                      </a:r>
                      <a:endParaRPr lang="en-GB" sz="1100" b="1" i="0" u="none" strike="noStrike" dirty="0">
                        <a:solidFill>
                          <a:srgbClr val="000000"/>
                        </a:solidFill>
                        <a:effectLst/>
                        <a:latin typeface="Calibri" panose="020F0502020204030204" pitchFamily="34" charset="0"/>
                      </a:endParaRPr>
                    </a:p>
                  </a:txBody>
                  <a:tcPr marL="7007" marR="7007" marT="7007" marB="0" anchor="b"/>
                </a:tc>
                <a:tc>
                  <a:txBody>
                    <a:bodyPr/>
                    <a:lstStyle/>
                    <a:p>
                      <a:pPr algn="ctr" fontAlgn="b"/>
                      <a:r>
                        <a:rPr lang="en-GB" sz="1100" b="1" u="none" strike="noStrike" dirty="0">
                          <a:effectLst/>
                        </a:rPr>
                        <a:t>4</a:t>
                      </a:r>
                      <a:endParaRPr lang="en-GB" sz="1100" b="1" i="0" u="none" strike="noStrike" dirty="0">
                        <a:solidFill>
                          <a:srgbClr val="000000"/>
                        </a:solidFill>
                        <a:effectLst/>
                        <a:latin typeface="Calibri" panose="020F0502020204030204" pitchFamily="34" charset="0"/>
                      </a:endParaRPr>
                    </a:p>
                  </a:txBody>
                  <a:tcPr marL="7007" marR="7007" marT="7007" marB="0" anchor="b"/>
                </a:tc>
                <a:tc>
                  <a:txBody>
                    <a:bodyPr/>
                    <a:lstStyle/>
                    <a:p>
                      <a:pPr algn="ctr" fontAlgn="b"/>
                      <a:r>
                        <a:rPr lang="en-GB" sz="1100" b="1" u="none" strike="noStrike" dirty="0">
                          <a:effectLst/>
                        </a:rPr>
                        <a:t>5</a:t>
                      </a:r>
                      <a:endParaRPr lang="en-GB" sz="1100" b="1" i="0" u="none" strike="noStrike" dirty="0">
                        <a:solidFill>
                          <a:srgbClr val="000000"/>
                        </a:solidFill>
                        <a:effectLst/>
                        <a:latin typeface="Calibri" panose="020F0502020204030204" pitchFamily="34" charset="0"/>
                      </a:endParaRPr>
                    </a:p>
                  </a:txBody>
                  <a:tcPr marL="7007" marR="7007" marT="7007" marB="0" anchor="b"/>
                </a:tc>
                <a:tc>
                  <a:txBody>
                    <a:bodyPr/>
                    <a:lstStyle/>
                    <a:p>
                      <a:pPr algn="ctr" fontAlgn="b"/>
                      <a:r>
                        <a:rPr lang="en-GB" sz="1100" b="1" u="none" strike="noStrike" dirty="0">
                          <a:effectLst/>
                        </a:rPr>
                        <a:t>6</a:t>
                      </a:r>
                      <a:endParaRPr lang="en-GB" sz="1100" b="1" i="0" u="none" strike="noStrike" dirty="0">
                        <a:solidFill>
                          <a:srgbClr val="000000"/>
                        </a:solidFill>
                        <a:effectLst/>
                        <a:latin typeface="Calibri" panose="020F0502020204030204" pitchFamily="34" charset="0"/>
                      </a:endParaRPr>
                    </a:p>
                  </a:txBody>
                  <a:tcPr marL="7007" marR="7007" marT="7007" marB="0" anchor="b"/>
                </a:tc>
                <a:tc>
                  <a:txBody>
                    <a:bodyPr/>
                    <a:lstStyle/>
                    <a:p>
                      <a:pPr algn="ctr" fontAlgn="b"/>
                      <a:r>
                        <a:rPr lang="en-GB" sz="1100" b="1" u="none" strike="noStrike" dirty="0">
                          <a:effectLst/>
                        </a:rPr>
                        <a:t>7</a:t>
                      </a:r>
                      <a:endParaRPr lang="en-GB" sz="1100" b="1" i="0" u="none" strike="noStrike" dirty="0">
                        <a:solidFill>
                          <a:srgbClr val="000000"/>
                        </a:solidFill>
                        <a:effectLst/>
                        <a:latin typeface="Calibri" panose="020F0502020204030204" pitchFamily="34" charset="0"/>
                      </a:endParaRPr>
                    </a:p>
                  </a:txBody>
                  <a:tcPr marL="7007" marR="7007" marT="7007" marB="0" anchor="b"/>
                </a:tc>
                <a:tc>
                  <a:txBody>
                    <a:bodyPr/>
                    <a:lstStyle/>
                    <a:p>
                      <a:pPr algn="ctr" fontAlgn="b"/>
                      <a:r>
                        <a:rPr lang="en-GB" sz="1100" b="1" u="none" strike="noStrike" dirty="0">
                          <a:effectLst/>
                        </a:rPr>
                        <a:t>8</a:t>
                      </a:r>
                      <a:endParaRPr lang="en-GB" sz="1100" b="1" i="0" u="none" strike="noStrike" dirty="0">
                        <a:solidFill>
                          <a:srgbClr val="000000"/>
                        </a:solidFill>
                        <a:effectLst/>
                        <a:latin typeface="Calibri" panose="020F0502020204030204" pitchFamily="34" charset="0"/>
                      </a:endParaRPr>
                    </a:p>
                  </a:txBody>
                  <a:tcPr marL="7007" marR="7007" marT="7007" marB="0" anchor="b"/>
                </a:tc>
                <a:tc>
                  <a:txBody>
                    <a:bodyPr/>
                    <a:lstStyle/>
                    <a:p>
                      <a:pPr algn="ctr" fontAlgn="b"/>
                      <a:r>
                        <a:rPr lang="en-GB" sz="1100" b="1" u="none" strike="noStrike" dirty="0">
                          <a:effectLst/>
                        </a:rPr>
                        <a:t>10</a:t>
                      </a:r>
                      <a:endParaRPr lang="en-GB" sz="1100" b="1" i="0" u="none" strike="noStrike" dirty="0">
                        <a:solidFill>
                          <a:srgbClr val="000000"/>
                        </a:solidFill>
                        <a:effectLst/>
                        <a:latin typeface="Calibri" panose="020F0502020204030204" pitchFamily="34" charset="0"/>
                      </a:endParaRPr>
                    </a:p>
                  </a:txBody>
                  <a:tcPr marL="7007" marR="7007" marT="7007" marB="0" anchor="b"/>
                </a:tc>
                <a:tc>
                  <a:txBody>
                    <a:bodyPr/>
                    <a:lstStyle/>
                    <a:p>
                      <a:pPr algn="ctr" fontAlgn="b"/>
                      <a:r>
                        <a:rPr lang="en-GB" sz="1100" b="1" u="none" strike="noStrike" dirty="0">
                          <a:effectLst/>
                        </a:rPr>
                        <a:t>11</a:t>
                      </a:r>
                      <a:endParaRPr lang="en-GB" sz="1100" b="1" i="0" u="none" strike="noStrike" dirty="0">
                        <a:solidFill>
                          <a:srgbClr val="000000"/>
                        </a:solidFill>
                        <a:effectLst/>
                        <a:latin typeface="Calibri" panose="020F0502020204030204" pitchFamily="34" charset="0"/>
                      </a:endParaRPr>
                    </a:p>
                  </a:txBody>
                  <a:tcPr marL="7007" marR="7007" marT="7007" marB="0" anchor="b"/>
                </a:tc>
                <a:tc>
                  <a:txBody>
                    <a:bodyPr/>
                    <a:lstStyle/>
                    <a:p>
                      <a:pPr algn="ctr" fontAlgn="b"/>
                      <a:r>
                        <a:rPr lang="en-GB" sz="1100" b="1" u="none" strike="noStrike" dirty="0">
                          <a:effectLst/>
                        </a:rPr>
                        <a:t>12</a:t>
                      </a:r>
                      <a:endParaRPr lang="en-GB" sz="1100" b="1" i="0" u="none" strike="noStrike" dirty="0">
                        <a:solidFill>
                          <a:srgbClr val="000000"/>
                        </a:solidFill>
                        <a:effectLst/>
                        <a:latin typeface="Calibri" panose="020F0502020204030204" pitchFamily="34" charset="0"/>
                      </a:endParaRPr>
                    </a:p>
                  </a:txBody>
                  <a:tcPr marL="7007" marR="7007" marT="7007" marB="0" anchor="b"/>
                </a:tc>
                <a:tc>
                  <a:txBody>
                    <a:bodyPr/>
                    <a:lstStyle/>
                    <a:p>
                      <a:pPr algn="ctr" fontAlgn="b"/>
                      <a:r>
                        <a:rPr lang="en-GB" sz="1100" b="1" u="none" strike="noStrike" dirty="0">
                          <a:effectLst/>
                        </a:rPr>
                        <a:t>13</a:t>
                      </a:r>
                      <a:endParaRPr lang="en-GB" sz="1100" b="1" i="0" u="none" strike="noStrike" dirty="0">
                        <a:solidFill>
                          <a:srgbClr val="000000"/>
                        </a:solidFill>
                        <a:effectLst/>
                        <a:latin typeface="Calibri" panose="020F0502020204030204" pitchFamily="34" charset="0"/>
                      </a:endParaRPr>
                    </a:p>
                  </a:txBody>
                  <a:tcPr marL="7007" marR="7007" marT="7007" marB="0" anchor="b"/>
                </a:tc>
                <a:tc>
                  <a:txBody>
                    <a:bodyPr/>
                    <a:lstStyle/>
                    <a:p>
                      <a:pPr algn="ctr" fontAlgn="b"/>
                      <a:r>
                        <a:rPr lang="en-GB" sz="1100" b="1" u="none" strike="noStrike" dirty="0">
                          <a:effectLst/>
                        </a:rPr>
                        <a:t>14</a:t>
                      </a:r>
                      <a:endParaRPr lang="en-GB" sz="1100" b="1" i="0" u="none" strike="noStrike" dirty="0">
                        <a:solidFill>
                          <a:srgbClr val="000000"/>
                        </a:solidFill>
                        <a:effectLst/>
                        <a:latin typeface="Calibri" panose="020F0502020204030204" pitchFamily="34" charset="0"/>
                      </a:endParaRPr>
                    </a:p>
                  </a:txBody>
                  <a:tcPr marL="7007" marR="7007" marT="7007" marB="0" anchor="b"/>
                </a:tc>
                <a:tc>
                  <a:txBody>
                    <a:bodyPr/>
                    <a:lstStyle/>
                    <a:p>
                      <a:pPr algn="ctr" fontAlgn="b"/>
                      <a:r>
                        <a:rPr lang="en-GB" sz="1100" b="1" u="none" strike="noStrike" dirty="0">
                          <a:effectLst/>
                        </a:rPr>
                        <a:t>15</a:t>
                      </a:r>
                      <a:endParaRPr lang="en-GB" sz="1100" b="1" i="0" u="none" strike="noStrike" dirty="0">
                        <a:solidFill>
                          <a:srgbClr val="000000"/>
                        </a:solidFill>
                        <a:effectLst/>
                        <a:latin typeface="Calibri" panose="020F0502020204030204" pitchFamily="34" charset="0"/>
                      </a:endParaRPr>
                    </a:p>
                  </a:txBody>
                  <a:tcPr marL="7007" marR="7007" marT="7007" marB="0" anchor="b"/>
                </a:tc>
                <a:tc>
                  <a:txBody>
                    <a:bodyPr/>
                    <a:lstStyle/>
                    <a:p>
                      <a:pPr algn="ctr" fontAlgn="b"/>
                      <a:r>
                        <a:rPr lang="en-GB" sz="1100" b="1" u="none" strike="noStrike" dirty="0">
                          <a:effectLst/>
                        </a:rPr>
                        <a:t>16</a:t>
                      </a:r>
                      <a:endParaRPr lang="en-GB" sz="1100" b="1" i="0" u="none" strike="noStrike" dirty="0">
                        <a:solidFill>
                          <a:srgbClr val="000000"/>
                        </a:solidFill>
                        <a:effectLst/>
                        <a:latin typeface="Calibri" panose="020F0502020204030204" pitchFamily="34" charset="0"/>
                      </a:endParaRPr>
                    </a:p>
                  </a:txBody>
                  <a:tcPr marL="7007" marR="7007" marT="7007" marB="0" anchor="b"/>
                </a:tc>
                <a:tc>
                  <a:txBody>
                    <a:bodyPr/>
                    <a:lstStyle/>
                    <a:p>
                      <a:pPr algn="ctr" fontAlgn="b"/>
                      <a:r>
                        <a:rPr lang="en-GB" sz="1100" b="1" u="none" strike="noStrike" dirty="0">
                          <a:effectLst/>
                        </a:rPr>
                        <a:t>17</a:t>
                      </a:r>
                      <a:endParaRPr lang="en-GB" sz="1100" b="1" i="0" u="none" strike="noStrike" dirty="0">
                        <a:solidFill>
                          <a:srgbClr val="000000"/>
                        </a:solidFill>
                        <a:effectLst/>
                        <a:latin typeface="Calibri" panose="020F0502020204030204" pitchFamily="34" charset="0"/>
                      </a:endParaRPr>
                    </a:p>
                  </a:txBody>
                  <a:tcPr marL="7007" marR="7007" marT="7007" marB="0" anchor="b"/>
                </a:tc>
                <a:tc>
                  <a:txBody>
                    <a:bodyPr/>
                    <a:lstStyle/>
                    <a:p>
                      <a:pPr algn="ctr" fontAlgn="b"/>
                      <a:endParaRPr lang="en-GB" sz="1400" b="1" i="0" u="none" strike="noStrike" dirty="0">
                        <a:solidFill>
                          <a:srgbClr val="000000"/>
                        </a:solidFill>
                        <a:effectLst/>
                        <a:latin typeface="Calibri" panose="020F0502020204030204" pitchFamily="34" charset="0"/>
                      </a:endParaRPr>
                    </a:p>
                  </a:txBody>
                  <a:tcPr marL="7007" marR="7007" marT="7007" marB="0" anchor="b"/>
                </a:tc>
                <a:extLst>
                  <a:ext uri="{0D108BD9-81ED-4DB2-BD59-A6C34878D82A}">
                    <a16:rowId xmlns:a16="http://schemas.microsoft.com/office/drawing/2014/main" val="3823757173"/>
                  </a:ext>
                </a:extLst>
              </a:tr>
              <a:tr h="292609">
                <a:tc>
                  <a:txBody>
                    <a:bodyPr/>
                    <a:lstStyle/>
                    <a:p>
                      <a:pPr algn="l" fontAlgn="b"/>
                      <a:r>
                        <a:rPr lang="en-GB" sz="1500" kern="1200" dirty="0">
                          <a:solidFill>
                            <a:schemeClr val="dk1"/>
                          </a:solidFill>
                          <a:latin typeface="+mn-lt"/>
                          <a:ea typeface="+mn-ea"/>
                          <a:cs typeface="+mn-cs"/>
                        </a:rPr>
                        <a:t>Asthma</a:t>
                      </a:r>
                    </a:p>
                  </a:txBody>
                  <a:tcPr marL="7007" marR="7007" marT="7007" marB="0" anchor="b"/>
                </a:tc>
                <a:tc>
                  <a:txBody>
                    <a:bodyPr/>
                    <a:lstStyle/>
                    <a:p>
                      <a:pPr algn="ctr" fontAlgn="b"/>
                      <a:r>
                        <a:rPr lang="en-GB" sz="1200" kern="1200" dirty="0">
                          <a:solidFill>
                            <a:schemeClr val="dk1"/>
                          </a:solidFill>
                          <a:latin typeface="+mn-lt"/>
                          <a:ea typeface="+mn-ea"/>
                          <a:cs typeface="+mn-cs"/>
                        </a:rPr>
                        <a:t>55</a:t>
                      </a:r>
                    </a:p>
                  </a:txBody>
                  <a:tcPr marL="7007" marR="7007" marT="7007" marB="0" anchor="b"/>
                </a:tc>
                <a:tc>
                  <a:txBody>
                    <a:bodyPr/>
                    <a:lstStyle/>
                    <a:p>
                      <a:pPr algn="ctr" fontAlgn="b"/>
                      <a:r>
                        <a:rPr lang="en-GB" sz="1200" kern="1200" dirty="0">
                          <a:solidFill>
                            <a:schemeClr val="dk1"/>
                          </a:solidFill>
                          <a:latin typeface="+mn-lt"/>
                          <a:ea typeface="+mn-ea"/>
                          <a:cs typeface="+mn-cs"/>
                        </a:rPr>
                        <a:t>139</a:t>
                      </a:r>
                    </a:p>
                  </a:txBody>
                  <a:tcPr marL="7007" marR="7007" marT="7007" marB="0" anchor="b"/>
                </a:tc>
                <a:tc>
                  <a:txBody>
                    <a:bodyPr/>
                    <a:lstStyle/>
                    <a:p>
                      <a:pPr algn="ctr" fontAlgn="b"/>
                      <a:r>
                        <a:rPr lang="en-GB" sz="1200" kern="1200" dirty="0">
                          <a:solidFill>
                            <a:schemeClr val="dk1"/>
                          </a:solidFill>
                          <a:latin typeface="+mn-lt"/>
                          <a:ea typeface="+mn-ea"/>
                          <a:cs typeface="+mn-cs"/>
                        </a:rPr>
                        <a:t>179</a:t>
                      </a:r>
                    </a:p>
                  </a:txBody>
                  <a:tcPr marL="7007" marR="7007" marT="7007" marB="0" anchor="b"/>
                </a:tc>
                <a:tc>
                  <a:txBody>
                    <a:bodyPr/>
                    <a:lstStyle/>
                    <a:p>
                      <a:pPr algn="ctr" fontAlgn="b"/>
                      <a:r>
                        <a:rPr lang="en-GB" sz="1200" kern="1200" dirty="0">
                          <a:solidFill>
                            <a:schemeClr val="dk1"/>
                          </a:solidFill>
                          <a:latin typeface="+mn-lt"/>
                          <a:ea typeface="+mn-ea"/>
                          <a:cs typeface="+mn-cs"/>
                        </a:rPr>
                        <a:t>209</a:t>
                      </a:r>
                    </a:p>
                  </a:txBody>
                  <a:tcPr marL="7007" marR="7007" marT="7007" marB="0" anchor="b"/>
                </a:tc>
                <a:tc>
                  <a:txBody>
                    <a:bodyPr/>
                    <a:lstStyle/>
                    <a:p>
                      <a:pPr algn="ctr" fontAlgn="b"/>
                      <a:r>
                        <a:rPr lang="en-GB" sz="1200" kern="1200" dirty="0">
                          <a:solidFill>
                            <a:schemeClr val="dk1"/>
                          </a:solidFill>
                          <a:latin typeface="+mn-lt"/>
                          <a:ea typeface="+mn-ea"/>
                          <a:cs typeface="+mn-cs"/>
                        </a:rPr>
                        <a:t>173</a:t>
                      </a:r>
                    </a:p>
                  </a:txBody>
                  <a:tcPr marL="7007" marR="7007" marT="7007" marB="0" anchor="b"/>
                </a:tc>
                <a:tc>
                  <a:txBody>
                    <a:bodyPr/>
                    <a:lstStyle/>
                    <a:p>
                      <a:pPr algn="ctr" fontAlgn="b"/>
                      <a:r>
                        <a:rPr lang="en-GB" sz="1200" kern="1200" dirty="0">
                          <a:solidFill>
                            <a:schemeClr val="dk1"/>
                          </a:solidFill>
                          <a:latin typeface="+mn-lt"/>
                          <a:ea typeface="+mn-ea"/>
                          <a:cs typeface="+mn-cs"/>
                        </a:rPr>
                        <a:t>162</a:t>
                      </a:r>
                    </a:p>
                  </a:txBody>
                  <a:tcPr marL="7007" marR="7007" marT="7007" marB="0" anchor="b"/>
                </a:tc>
                <a:tc>
                  <a:txBody>
                    <a:bodyPr/>
                    <a:lstStyle/>
                    <a:p>
                      <a:pPr algn="ctr" fontAlgn="b"/>
                      <a:r>
                        <a:rPr lang="en-GB" sz="1200" kern="1200" dirty="0">
                          <a:solidFill>
                            <a:schemeClr val="dk1"/>
                          </a:solidFill>
                          <a:latin typeface="+mn-lt"/>
                          <a:ea typeface="+mn-ea"/>
                          <a:cs typeface="+mn-cs"/>
                        </a:rPr>
                        <a:t>149</a:t>
                      </a:r>
                    </a:p>
                  </a:txBody>
                  <a:tcPr marL="7007" marR="7007" marT="7007" marB="0" anchor="b"/>
                </a:tc>
                <a:tc>
                  <a:txBody>
                    <a:bodyPr/>
                    <a:lstStyle/>
                    <a:p>
                      <a:pPr algn="ctr" fontAlgn="b"/>
                      <a:r>
                        <a:rPr lang="en-GB" sz="1200" kern="1200" dirty="0">
                          <a:solidFill>
                            <a:schemeClr val="dk1"/>
                          </a:solidFill>
                          <a:latin typeface="+mn-lt"/>
                          <a:ea typeface="+mn-ea"/>
                          <a:cs typeface="+mn-cs"/>
                        </a:rPr>
                        <a:t>135</a:t>
                      </a:r>
                    </a:p>
                  </a:txBody>
                  <a:tcPr marL="7007" marR="7007" marT="7007" marB="0" anchor="b"/>
                </a:tc>
                <a:tc>
                  <a:txBody>
                    <a:bodyPr/>
                    <a:lstStyle/>
                    <a:p>
                      <a:pPr algn="ctr" fontAlgn="b"/>
                      <a:r>
                        <a:rPr lang="en-GB" sz="1200" kern="1200" dirty="0">
                          <a:solidFill>
                            <a:schemeClr val="dk1"/>
                          </a:solidFill>
                          <a:latin typeface="+mn-lt"/>
                          <a:ea typeface="+mn-ea"/>
                          <a:cs typeface="+mn-cs"/>
                        </a:rPr>
                        <a:t>140</a:t>
                      </a:r>
                    </a:p>
                  </a:txBody>
                  <a:tcPr marL="7007" marR="7007" marT="7007" marB="0" anchor="b"/>
                </a:tc>
                <a:tc>
                  <a:txBody>
                    <a:bodyPr/>
                    <a:lstStyle/>
                    <a:p>
                      <a:pPr algn="ctr" fontAlgn="b"/>
                      <a:r>
                        <a:rPr lang="en-GB" sz="1200" kern="1200" dirty="0">
                          <a:solidFill>
                            <a:schemeClr val="dk1"/>
                          </a:solidFill>
                          <a:latin typeface="+mn-lt"/>
                          <a:ea typeface="+mn-ea"/>
                          <a:cs typeface="+mn-cs"/>
                        </a:rPr>
                        <a:t>114</a:t>
                      </a:r>
                    </a:p>
                  </a:txBody>
                  <a:tcPr marL="7007" marR="7007" marT="7007" marB="0" anchor="b"/>
                </a:tc>
                <a:tc>
                  <a:txBody>
                    <a:bodyPr/>
                    <a:lstStyle/>
                    <a:p>
                      <a:pPr algn="ctr" fontAlgn="b"/>
                      <a:r>
                        <a:rPr lang="en-GB" sz="1200" kern="1200" dirty="0">
                          <a:solidFill>
                            <a:schemeClr val="dk1"/>
                          </a:solidFill>
                          <a:latin typeface="+mn-lt"/>
                          <a:ea typeface="+mn-ea"/>
                          <a:cs typeface="+mn-cs"/>
                        </a:rPr>
                        <a:t>145</a:t>
                      </a:r>
                    </a:p>
                  </a:txBody>
                  <a:tcPr marL="7007" marR="7007" marT="7007" marB="0" anchor="b"/>
                </a:tc>
                <a:tc>
                  <a:txBody>
                    <a:bodyPr/>
                    <a:lstStyle/>
                    <a:p>
                      <a:pPr algn="ctr" fontAlgn="b"/>
                      <a:r>
                        <a:rPr lang="en-GB" sz="1200" kern="1200" dirty="0">
                          <a:solidFill>
                            <a:schemeClr val="dk1"/>
                          </a:solidFill>
                          <a:latin typeface="+mn-lt"/>
                          <a:ea typeface="+mn-ea"/>
                          <a:cs typeface="+mn-cs"/>
                        </a:rPr>
                        <a:t>89</a:t>
                      </a:r>
                    </a:p>
                  </a:txBody>
                  <a:tcPr marL="7007" marR="7007" marT="7007" marB="0" anchor="b"/>
                </a:tc>
                <a:tc>
                  <a:txBody>
                    <a:bodyPr/>
                    <a:lstStyle/>
                    <a:p>
                      <a:pPr algn="ctr" fontAlgn="b"/>
                      <a:r>
                        <a:rPr lang="en-GB" sz="1200" kern="1200" dirty="0">
                          <a:solidFill>
                            <a:schemeClr val="dk1"/>
                          </a:solidFill>
                          <a:latin typeface="+mn-lt"/>
                          <a:ea typeface="+mn-ea"/>
                          <a:cs typeface="+mn-cs"/>
                        </a:rPr>
                        <a:t>96</a:t>
                      </a:r>
                    </a:p>
                  </a:txBody>
                  <a:tcPr marL="7007" marR="7007" marT="7007" marB="0" anchor="b"/>
                </a:tc>
                <a:tc>
                  <a:txBody>
                    <a:bodyPr/>
                    <a:lstStyle/>
                    <a:p>
                      <a:pPr algn="ctr" fontAlgn="b"/>
                      <a:r>
                        <a:rPr lang="en-GB" sz="1200" kern="1200" dirty="0">
                          <a:solidFill>
                            <a:schemeClr val="dk1"/>
                          </a:solidFill>
                          <a:latin typeface="+mn-lt"/>
                          <a:ea typeface="+mn-ea"/>
                          <a:cs typeface="+mn-cs"/>
                        </a:rPr>
                        <a:t>88</a:t>
                      </a:r>
                    </a:p>
                  </a:txBody>
                  <a:tcPr marL="7007" marR="7007" marT="7007" marB="0" anchor="b"/>
                </a:tc>
                <a:tc>
                  <a:txBody>
                    <a:bodyPr/>
                    <a:lstStyle/>
                    <a:p>
                      <a:pPr algn="ctr" fontAlgn="b"/>
                      <a:r>
                        <a:rPr lang="en-GB" sz="1200" kern="1200" dirty="0">
                          <a:solidFill>
                            <a:schemeClr val="dk1"/>
                          </a:solidFill>
                          <a:latin typeface="+mn-lt"/>
                          <a:ea typeface="+mn-ea"/>
                          <a:cs typeface="+mn-cs"/>
                        </a:rPr>
                        <a:t>110</a:t>
                      </a:r>
                    </a:p>
                  </a:txBody>
                  <a:tcPr marL="7007" marR="7007" marT="7007" marB="0" anchor="b"/>
                </a:tc>
                <a:tc>
                  <a:txBody>
                    <a:bodyPr/>
                    <a:lstStyle/>
                    <a:p>
                      <a:pPr algn="ctr" fontAlgn="b"/>
                      <a:r>
                        <a:rPr lang="en-GB" sz="1200" kern="1200" dirty="0">
                          <a:solidFill>
                            <a:schemeClr val="dk1"/>
                          </a:solidFill>
                          <a:latin typeface="+mn-lt"/>
                          <a:ea typeface="+mn-ea"/>
                          <a:cs typeface="+mn-cs"/>
                        </a:rPr>
                        <a:t>91</a:t>
                      </a:r>
                    </a:p>
                  </a:txBody>
                  <a:tcPr marL="7007" marR="7007" marT="7007" marB="0" anchor="b"/>
                </a:tc>
                <a:tc>
                  <a:txBody>
                    <a:bodyPr/>
                    <a:lstStyle/>
                    <a:p>
                      <a:pPr algn="ctr" fontAlgn="b"/>
                      <a:r>
                        <a:rPr lang="en-GB" sz="1500" b="1" kern="1200" dirty="0">
                          <a:solidFill>
                            <a:schemeClr val="dk1"/>
                          </a:solidFill>
                          <a:latin typeface="+mn-lt"/>
                          <a:ea typeface="+mn-ea"/>
                          <a:cs typeface="+mn-cs"/>
                        </a:rPr>
                        <a:t>2074</a:t>
                      </a:r>
                    </a:p>
                  </a:txBody>
                  <a:tcPr marL="7007" marR="7007" marT="7007" marB="0" anchor="b"/>
                </a:tc>
                <a:extLst>
                  <a:ext uri="{0D108BD9-81ED-4DB2-BD59-A6C34878D82A}">
                    <a16:rowId xmlns:a16="http://schemas.microsoft.com/office/drawing/2014/main" val="1439746882"/>
                  </a:ext>
                </a:extLst>
              </a:tr>
              <a:tr h="168176">
                <a:tc>
                  <a:txBody>
                    <a:bodyPr/>
                    <a:lstStyle/>
                    <a:p>
                      <a:pPr algn="l" fontAlgn="b"/>
                      <a:r>
                        <a:rPr lang="en-GB" sz="1400" u="none" strike="noStrike" dirty="0">
                          <a:effectLst/>
                        </a:rPr>
                        <a:t>Breathlessness (Dyspnoea)</a:t>
                      </a:r>
                      <a:endParaRPr lang="en-GB" sz="1400" b="0" i="0" u="none" strike="noStrike" dirty="0">
                        <a:solidFill>
                          <a:srgbClr val="000000"/>
                        </a:solidFill>
                        <a:effectLst/>
                        <a:latin typeface="Calibri" panose="020F0502020204030204" pitchFamily="34" charset="0"/>
                      </a:endParaRPr>
                    </a:p>
                  </a:txBody>
                  <a:tcPr marL="7007" marR="7007" marT="7007" marB="0" anchor="b"/>
                </a:tc>
                <a:tc>
                  <a:txBody>
                    <a:bodyPr/>
                    <a:lstStyle/>
                    <a:p>
                      <a:pPr algn="ctr" fontAlgn="b"/>
                      <a:r>
                        <a:rPr lang="en-GB" sz="1100" u="none" strike="noStrike">
                          <a:effectLst/>
                        </a:rPr>
                        <a:t>1622</a:t>
                      </a:r>
                      <a:endParaRPr lang="en-GB" sz="1100" b="0" i="0" u="none" strike="noStrike">
                        <a:solidFill>
                          <a:srgbClr val="000000"/>
                        </a:solidFill>
                        <a:effectLst/>
                        <a:latin typeface="Calibri" panose="020F0502020204030204" pitchFamily="34" charset="0"/>
                      </a:endParaRPr>
                    </a:p>
                  </a:txBody>
                  <a:tcPr marL="7007" marR="7007" marT="7007" marB="0" anchor="b"/>
                </a:tc>
                <a:tc>
                  <a:txBody>
                    <a:bodyPr/>
                    <a:lstStyle/>
                    <a:p>
                      <a:pPr algn="ctr" fontAlgn="b"/>
                      <a:r>
                        <a:rPr lang="en-GB" sz="1100" u="none" strike="noStrike">
                          <a:effectLst/>
                        </a:rPr>
                        <a:t>1073</a:t>
                      </a:r>
                      <a:endParaRPr lang="en-GB" sz="1100" b="0" i="0" u="none" strike="noStrike">
                        <a:solidFill>
                          <a:srgbClr val="000000"/>
                        </a:solidFill>
                        <a:effectLst/>
                        <a:latin typeface="Calibri" panose="020F0502020204030204" pitchFamily="34" charset="0"/>
                      </a:endParaRPr>
                    </a:p>
                  </a:txBody>
                  <a:tcPr marL="7007" marR="7007" marT="7007" marB="0" anchor="b"/>
                </a:tc>
                <a:tc>
                  <a:txBody>
                    <a:bodyPr/>
                    <a:lstStyle/>
                    <a:p>
                      <a:pPr algn="ctr" fontAlgn="b"/>
                      <a:r>
                        <a:rPr lang="en-GB" sz="1100" u="none" strike="noStrike">
                          <a:effectLst/>
                        </a:rPr>
                        <a:t>843</a:t>
                      </a:r>
                      <a:endParaRPr lang="en-GB" sz="1100" b="0" i="0" u="none" strike="noStrike">
                        <a:solidFill>
                          <a:srgbClr val="000000"/>
                        </a:solidFill>
                        <a:effectLst/>
                        <a:latin typeface="Calibri" panose="020F0502020204030204" pitchFamily="34" charset="0"/>
                      </a:endParaRPr>
                    </a:p>
                  </a:txBody>
                  <a:tcPr marL="7007" marR="7007" marT="7007" marB="0" anchor="b"/>
                </a:tc>
                <a:tc>
                  <a:txBody>
                    <a:bodyPr/>
                    <a:lstStyle/>
                    <a:p>
                      <a:pPr algn="ctr" fontAlgn="b"/>
                      <a:r>
                        <a:rPr lang="en-GB" sz="1100" u="none" strike="noStrike">
                          <a:effectLst/>
                        </a:rPr>
                        <a:t>566</a:t>
                      </a:r>
                      <a:endParaRPr lang="en-GB" sz="1100" b="0" i="0" u="none" strike="noStrike">
                        <a:solidFill>
                          <a:srgbClr val="000000"/>
                        </a:solidFill>
                        <a:effectLst/>
                        <a:latin typeface="Calibri" panose="020F0502020204030204" pitchFamily="34" charset="0"/>
                      </a:endParaRPr>
                    </a:p>
                  </a:txBody>
                  <a:tcPr marL="7007" marR="7007" marT="7007" marB="0" anchor="b"/>
                </a:tc>
                <a:tc>
                  <a:txBody>
                    <a:bodyPr/>
                    <a:lstStyle/>
                    <a:p>
                      <a:pPr algn="ctr" fontAlgn="b"/>
                      <a:r>
                        <a:rPr lang="en-GB" sz="1100" u="none" strike="noStrike" dirty="0">
                          <a:effectLst/>
                        </a:rPr>
                        <a:t>330</a:t>
                      </a:r>
                      <a:endParaRPr lang="en-GB" sz="1100" b="0" i="0" u="none" strike="noStrike" dirty="0">
                        <a:solidFill>
                          <a:srgbClr val="000000"/>
                        </a:solidFill>
                        <a:effectLst/>
                        <a:latin typeface="Calibri" panose="020F0502020204030204" pitchFamily="34" charset="0"/>
                      </a:endParaRPr>
                    </a:p>
                  </a:txBody>
                  <a:tcPr marL="7007" marR="7007" marT="7007" marB="0" anchor="b"/>
                </a:tc>
                <a:tc>
                  <a:txBody>
                    <a:bodyPr/>
                    <a:lstStyle/>
                    <a:p>
                      <a:pPr algn="ctr" fontAlgn="b"/>
                      <a:r>
                        <a:rPr lang="en-GB" sz="1100" u="none" strike="noStrike" dirty="0">
                          <a:effectLst/>
                        </a:rPr>
                        <a:t>261</a:t>
                      </a:r>
                      <a:endParaRPr lang="en-GB" sz="1100" b="0" i="0" u="none" strike="noStrike" dirty="0">
                        <a:solidFill>
                          <a:srgbClr val="000000"/>
                        </a:solidFill>
                        <a:effectLst/>
                        <a:latin typeface="Calibri" panose="020F0502020204030204" pitchFamily="34" charset="0"/>
                      </a:endParaRPr>
                    </a:p>
                  </a:txBody>
                  <a:tcPr marL="7007" marR="7007" marT="7007" marB="0" anchor="b"/>
                </a:tc>
                <a:tc>
                  <a:txBody>
                    <a:bodyPr/>
                    <a:lstStyle/>
                    <a:p>
                      <a:pPr algn="ctr" fontAlgn="b"/>
                      <a:r>
                        <a:rPr lang="en-GB" sz="1100" u="none" strike="noStrike" dirty="0">
                          <a:effectLst/>
                        </a:rPr>
                        <a:t>176</a:t>
                      </a:r>
                      <a:endParaRPr lang="en-GB" sz="1100" b="0" i="0" u="none" strike="noStrike" dirty="0">
                        <a:solidFill>
                          <a:srgbClr val="000000"/>
                        </a:solidFill>
                        <a:effectLst/>
                        <a:latin typeface="Calibri" panose="020F0502020204030204" pitchFamily="34" charset="0"/>
                      </a:endParaRPr>
                    </a:p>
                  </a:txBody>
                  <a:tcPr marL="7007" marR="7007" marT="7007" marB="0" anchor="b"/>
                </a:tc>
                <a:tc>
                  <a:txBody>
                    <a:bodyPr/>
                    <a:lstStyle/>
                    <a:p>
                      <a:pPr algn="ctr" fontAlgn="b"/>
                      <a:r>
                        <a:rPr lang="en-GB" sz="1100" u="none" strike="noStrike" dirty="0">
                          <a:effectLst/>
                        </a:rPr>
                        <a:t>179</a:t>
                      </a:r>
                      <a:endParaRPr lang="en-GB" sz="1100" b="0" i="0" u="none" strike="noStrike" dirty="0">
                        <a:solidFill>
                          <a:srgbClr val="000000"/>
                        </a:solidFill>
                        <a:effectLst/>
                        <a:latin typeface="Calibri" panose="020F0502020204030204" pitchFamily="34" charset="0"/>
                      </a:endParaRPr>
                    </a:p>
                  </a:txBody>
                  <a:tcPr marL="7007" marR="7007" marT="7007" marB="0" anchor="b"/>
                </a:tc>
                <a:tc>
                  <a:txBody>
                    <a:bodyPr/>
                    <a:lstStyle/>
                    <a:p>
                      <a:pPr algn="ctr" fontAlgn="b"/>
                      <a:r>
                        <a:rPr lang="en-GB" sz="1100" u="none" strike="noStrike">
                          <a:effectLst/>
                        </a:rPr>
                        <a:t>169</a:t>
                      </a:r>
                      <a:endParaRPr lang="en-GB" sz="1100" b="0" i="0" u="none" strike="noStrike">
                        <a:solidFill>
                          <a:srgbClr val="000000"/>
                        </a:solidFill>
                        <a:effectLst/>
                        <a:latin typeface="Calibri" panose="020F0502020204030204" pitchFamily="34" charset="0"/>
                      </a:endParaRPr>
                    </a:p>
                  </a:txBody>
                  <a:tcPr marL="7007" marR="7007" marT="7007" marB="0" anchor="b"/>
                </a:tc>
                <a:tc>
                  <a:txBody>
                    <a:bodyPr/>
                    <a:lstStyle/>
                    <a:p>
                      <a:pPr algn="ctr" fontAlgn="b"/>
                      <a:r>
                        <a:rPr lang="en-GB" sz="1100" u="none" strike="noStrike">
                          <a:effectLst/>
                        </a:rPr>
                        <a:t>135</a:t>
                      </a:r>
                      <a:endParaRPr lang="en-GB" sz="1100" b="0" i="0" u="none" strike="noStrike">
                        <a:solidFill>
                          <a:srgbClr val="000000"/>
                        </a:solidFill>
                        <a:effectLst/>
                        <a:latin typeface="Calibri" panose="020F0502020204030204" pitchFamily="34" charset="0"/>
                      </a:endParaRPr>
                    </a:p>
                  </a:txBody>
                  <a:tcPr marL="7007" marR="7007" marT="7007" marB="0" anchor="b"/>
                </a:tc>
                <a:tc>
                  <a:txBody>
                    <a:bodyPr/>
                    <a:lstStyle/>
                    <a:p>
                      <a:pPr algn="ctr" fontAlgn="b"/>
                      <a:r>
                        <a:rPr lang="en-GB" sz="1100" u="none" strike="noStrike">
                          <a:effectLst/>
                        </a:rPr>
                        <a:t>127</a:t>
                      </a:r>
                      <a:endParaRPr lang="en-GB" sz="1100" b="0" i="0" u="none" strike="noStrike">
                        <a:solidFill>
                          <a:srgbClr val="000000"/>
                        </a:solidFill>
                        <a:effectLst/>
                        <a:latin typeface="Calibri" panose="020F0502020204030204" pitchFamily="34" charset="0"/>
                      </a:endParaRPr>
                    </a:p>
                  </a:txBody>
                  <a:tcPr marL="7007" marR="7007" marT="7007" marB="0" anchor="b"/>
                </a:tc>
                <a:tc>
                  <a:txBody>
                    <a:bodyPr/>
                    <a:lstStyle/>
                    <a:p>
                      <a:pPr algn="ctr" fontAlgn="b"/>
                      <a:r>
                        <a:rPr lang="en-GB" sz="1100" u="none" strike="noStrike">
                          <a:effectLst/>
                        </a:rPr>
                        <a:t>131</a:t>
                      </a:r>
                      <a:endParaRPr lang="en-GB" sz="1100" b="0" i="0" u="none" strike="noStrike">
                        <a:solidFill>
                          <a:srgbClr val="000000"/>
                        </a:solidFill>
                        <a:effectLst/>
                        <a:latin typeface="Calibri" panose="020F0502020204030204" pitchFamily="34" charset="0"/>
                      </a:endParaRPr>
                    </a:p>
                  </a:txBody>
                  <a:tcPr marL="7007" marR="7007" marT="7007" marB="0" anchor="b"/>
                </a:tc>
                <a:tc>
                  <a:txBody>
                    <a:bodyPr/>
                    <a:lstStyle/>
                    <a:p>
                      <a:pPr algn="ctr" fontAlgn="b"/>
                      <a:r>
                        <a:rPr lang="en-GB" sz="1100" u="none" strike="noStrike">
                          <a:effectLst/>
                        </a:rPr>
                        <a:t>114</a:t>
                      </a:r>
                      <a:endParaRPr lang="en-GB" sz="1100" b="0" i="0" u="none" strike="noStrike">
                        <a:solidFill>
                          <a:srgbClr val="000000"/>
                        </a:solidFill>
                        <a:effectLst/>
                        <a:latin typeface="Calibri" panose="020F0502020204030204" pitchFamily="34" charset="0"/>
                      </a:endParaRPr>
                    </a:p>
                  </a:txBody>
                  <a:tcPr marL="7007" marR="7007" marT="7007" marB="0" anchor="b"/>
                </a:tc>
                <a:tc>
                  <a:txBody>
                    <a:bodyPr/>
                    <a:lstStyle/>
                    <a:p>
                      <a:pPr algn="ctr" fontAlgn="b"/>
                      <a:r>
                        <a:rPr lang="en-GB" sz="1100" u="none" strike="noStrike">
                          <a:effectLst/>
                        </a:rPr>
                        <a:t>115</a:t>
                      </a:r>
                      <a:endParaRPr lang="en-GB" sz="1100" b="0" i="0" u="none" strike="noStrike">
                        <a:solidFill>
                          <a:srgbClr val="000000"/>
                        </a:solidFill>
                        <a:effectLst/>
                        <a:latin typeface="Calibri" panose="020F0502020204030204" pitchFamily="34" charset="0"/>
                      </a:endParaRPr>
                    </a:p>
                  </a:txBody>
                  <a:tcPr marL="7007" marR="7007" marT="7007" marB="0" anchor="b"/>
                </a:tc>
                <a:tc>
                  <a:txBody>
                    <a:bodyPr/>
                    <a:lstStyle/>
                    <a:p>
                      <a:pPr algn="ctr" fontAlgn="b"/>
                      <a:r>
                        <a:rPr lang="en-GB" sz="1100" u="none" strike="noStrike" dirty="0">
                          <a:effectLst/>
                        </a:rPr>
                        <a:t>156</a:t>
                      </a:r>
                      <a:endParaRPr lang="en-GB" sz="1100" b="0" i="0" u="none" strike="noStrike" dirty="0">
                        <a:solidFill>
                          <a:srgbClr val="000000"/>
                        </a:solidFill>
                        <a:effectLst/>
                        <a:latin typeface="Calibri" panose="020F0502020204030204" pitchFamily="34" charset="0"/>
                      </a:endParaRPr>
                    </a:p>
                  </a:txBody>
                  <a:tcPr marL="7007" marR="7007" marT="7007" marB="0" anchor="b"/>
                </a:tc>
                <a:tc>
                  <a:txBody>
                    <a:bodyPr/>
                    <a:lstStyle/>
                    <a:p>
                      <a:pPr algn="ctr" fontAlgn="b"/>
                      <a:r>
                        <a:rPr lang="en-GB" sz="1100" u="none" strike="noStrike" dirty="0">
                          <a:effectLst/>
                        </a:rPr>
                        <a:t>141</a:t>
                      </a:r>
                      <a:endParaRPr lang="en-GB" sz="1100" b="0" i="0" u="none" strike="noStrike" dirty="0">
                        <a:solidFill>
                          <a:srgbClr val="000000"/>
                        </a:solidFill>
                        <a:effectLst/>
                        <a:latin typeface="Calibri" panose="020F0502020204030204" pitchFamily="34" charset="0"/>
                      </a:endParaRPr>
                    </a:p>
                  </a:txBody>
                  <a:tcPr marL="7007" marR="7007" marT="7007" marB="0" anchor="b"/>
                </a:tc>
                <a:tc>
                  <a:txBody>
                    <a:bodyPr/>
                    <a:lstStyle/>
                    <a:p>
                      <a:pPr algn="ctr" fontAlgn="b"/>
                      <a:r>
                        <a:rPr lang="en-GB" sz="1400" b="1" u="none" strike="noStrike" dirty="0">
                          <a:effectLst/>
                        </a:rPr>
                        <a:t>6138</a:t>
                      </a:r>
                      <a:endParaRPr lang="en-GB" sz="1400" b="1" i="0" u="none" strike="noStrike" dirty="0">
                        <a:solidFill>
                          <a:srgbClr val="000000"/>
                        </a:solidFill>
                        <a:effectLst/>
                        <a:latin typeface="Calibri" panose="020F0502020204030204" pitchFamily="34" charset="0"/>
                      </a:endParaRPr>
                    </a:p>
                  </a:txBody>
                  <a:tcPr marL="7007" marR="7007" marT="7007" marB="0" anchor="b"/>
                </a:tc>
                <a:extLst>
                  <a:ext uri="{0D108BD9-81ED-4DB2-BD59-A6C34878D82A}">
                    <a16:rowId xmlns:a16="http://schemas.microsoft.com/office/drawing/2014/main" val="605553059"/>
                  </a:ext>
                </a:extLst>
              </a:tr>
              <a:tr h="168176">
                <a:tc>
                  <a:txBody>
                    <a:bodyPr/>
                    <a:lstStyle/>
                    <a:p>
                      <a:pPr algn="l" fontAlgn="b"/>
                      <a:r>
                        <a:rPr lang="en-GB" sz="1400" u="none" strike="noStrike" dirty="0">
                          <a:effectLst/>
                        </a:rPr>
                        <a:t>Upper Respiratory Tract Infection</a:t>
                      </a:r>
                      <a:endParaRPr lang="en-GB" sz="1400" b="0" i="0" u="none" strike="noStrike" dirty="0">
                        <a:solidFill>
                          <a:srgbClr val="000000"/>
                        </a:solidFill>
                        <a:effectLst/>
                        <a:latin typeface="Calibri" panose="020F0502020204030204" pitchFamily="34" charset="0"/>
                      </a:endParaRPr>
                    </a:p>
                  </a:txBody>
                  <a:tcPr marL="7007" marR="7007" marT="7007" marB="0" anchor="b"/>
                </a:tc>
                <a:tc>
                  <a:txBody>
                    <a:bodyPr/>
                    <a:lstStyle/>
                    <a:p>
                      <a:pPr algn="ctr" fontAlgn="b"/>
                      <a:r>
                        <a:rPr lang="en-GB" sz="1100" u="none" strike="noStrike">
                          <a:effectLst/>
                        </a:rPr>
                        <a:t>627</a:t>
                      </a:r>
                      <a:endParaRPr lang="en-GB" sz="1100" b="0" i="0" u="none" strike="noStrike">
                        <a:solidFill>
                          <a:srgbClr val="000000"/>
                        </a:solidFill>
                        <a:effectLst/>
                        <a:latin typeface="Calibri" panose="020F0502020204030204" pitchFamily="34" charset="0"/>
                      </a:endParaRPr>
                    </a:p>
                  </a:txBody>
                  <a:tcPr marL="7007" marR="7007" marT="7007" marB="0" anchor="b"/>
                </a:tc>
                <a:tc>
                  <a:txBody>
                    <a:bodyPr/>
                    <a:lstStyle/>
                    <a:p>
                      <a:pPr algn="ctr" fontAlgn="b"/>
                      <a:r>
                        <a:rPr lang="en-GB" sz="1100" u="none" strike="noStrike">
                          <a:effectLst/>
                        </a:rPr>
                        <a:t>430</a:t>
                      </a:r>
                      <a:endParaRPr lang="en-GB" sz="1100" b="0" i="0" u="none" strike="noStrike">
                        <a:solidFill>
                          <a:srgbClr val="000000"/>
                        </a:solidFill>
                        <a:effectLst/>
                        <a:latin typeface="Calibri" panose="020F0502020204030204" pitchFamily="34" charset="0"/>
                      </a:endParaRPr>
                    </a:p>
                  </a:txBody>
                  <a:tcPr marL="7007" marR="7007" marT="7007" marB="0" anchor="b"/>
                </a:tc>
                <a:tc>
                  <a:txBody>
                    <a:bodyPr/>
                    <a:lstStyle/>
                    <a:p>
                      <a:pPr algn="ctr" fontAlgn="b"/>
                      <a:r>
                        <a:rPr lang="en-GB" sz="1100" u="none" strike="noStrike">
                          <a:effectLst/>
                        </a:rPr>
                        <a:t>334</a:t>
                      </a:r>
                      <a:endParaRPr lang="en-GB" sz="1100" b="0" i="0" u="none" strike="noStrike">
                        <a:solidFill>
                          <a:srgbClr val="000000"/>
                        </a:solidFill>
                        <a:effectLst/>
                        <a:latin typeface="Calibri" panose="020F0502020204030204" pitchFamily="34" charset="0"/>
                      </a:endParaRPr>
                    </a:p>
                  </a:txBody>
                  <a:tcPr marL="7007" marR="7007" marT="7007" marB="0" anchor="b"/>
                </a:tc>
                <a:tc>
                  <a:txBody>
                    <a:bodyPr/>
                    <a:lstStyle/>
                    <a:p>
                      <a:pPr algn="ctr" fontAlgn="b"/>
                      <a:r>
                        <a:rPr lang="en-GB" sz="1100" u="none" strike="noStrike">
                          <a:effectLst/>
                        </a:rPr>
                        <a:t>219</a:t>
                      </a:r>
                      <a:endParaRPr lang="en-GB" sz="1100" b="0" i="0" u="none" strike="noStrike">
                        <a:solidFill>
                          <a:srgbClr val="000000"/>
                        </a:solidFill>
                        <a:effectLst/>
                        <a:latin typeface="Calibri" panose="020F0502020204030204" pitchFamily="34" charset="0"/>
                      </a:endParaRPr>
                    </a:p>
                  </a:txBody>
                  <a:tcPr marL="7007" marR="7007" marT="7007" marB="0" anchor="b"/>
                </a:tc>
                <a:tc>
                  <a:txBody>
                    <a:bodyPr/>
                    <a:lstStyle/>
                    <a:p>
                      <a:pPr algn="ctr" fontAlgn="b"/>
                      <a:r>
                        <a:rPr lang="en-GB" sz="1100" u="none" strike="noStrike">
                          <a:effectLst/>
                        </a:rPr>
                        <a:t>155</a:t>
                      </a:r>
                      <a:endParaRPr lang="en-GB" sz="1100" b="0" i="0" u="none" strike="noStrike">
                        <a:solidFill>
                          <a:srgbClr val="000000"/>
                        </a:solidFill>
                        <a:effectLst/>
                        <a:latin typeface="Calibri" panose="020F0502020204030204" pitchFamily="34" charset="0"/>
                      </a:endParaRPr>
                    </a:p>
                  </a:txBody>
                  <a:tcPr marL="7007" marR="7007" marT="7007" marB="0" anchor="b"/>
                </a:tc>
                <a:tc>
                  <a:txBody>
                    <a:bodyPr/>
                    <a:lstStyle/>
                    <a:p>
                      <a:pPr algn="ctr" fontAlgn="b"/>
                      <a:r>
                        <a:rPr lang="en-GB" sz="1100" u="none" strike="noStrike">
                          <a:effectLst/>
                        </a:rPr>
                        <a:t>109</a:t>
                      </a:r>
                      <a:endParaRPr lang="en-GB" sz="1100" b="0" i="0" u="none" strike="noStrike">
                        <a:solidFill>
                          <a:srgbClr val="000000"/>
                        </a:solidFill>
                        <a:effectLst/>
                        <a:latin typeface="Calibri" panose="020F0502020204030204" pitchFamily="34" charset="0"/>
                      </a:endParaRPr>
                    </a:p>
                  </a:txBody>
                  <a:tcPr marL="7007" marR="7007" marT="7007" marB="0" anchor="b"/>
                </a:tc>
                <a:tc>
                  <a:txBody>
                    <a:bodyPr/>
                    <a:lstStyle/>
                    <a:p>
                      <a:pPr algn="ctr" fontAlgn="b"/>
                      <a:r>
                        <a:rPr lang="en-GB" sz="1100" u="none" strike="noStrike" dirty="0">
                          <a:effectLst/>
                        </a:rPr>
                        <a:t>82</a:t>
                      </a:r>
                      <a:endParaRPr lang="en-GB" sz="1100" b="0" i="0" u="none" strike="noStrike" dirty="0">
                        <a:solidFill>
                          <a:srgbClr val="000000"/>
                        </a:solidFill>
                        <a:effectLst/>
                        <a:latin typeface="Calibri" panose="020F0502020204030204" pitchFamily="34" charset="0"/>
                      </a:endParaRPr>
                    </a:p>
                  </a:txBody>
                  <a:tcPr marL="7007" marR="7007" marT="7007" marB="0" anchor="b"/>
                </a:tc>
                <a:tc>
                  <a:txBody>
                    <a:bodyPr/>
                    <a:lstStyle/>
                    <a:p>
                      <a:pPr algn="ctr" fontAlgn="b"/>
                      <a:r>
                        <a:rPr lang="en-GB" sz="1100" u="none" strike="noStrike" dirty="0">
                          <a:effectLst/>
                        </a:rPr>
                        <a:t>79</a:t>
                      </a:r>
                      <a:endParaRPr lang="en-GB" sz="1100" b="0" i="0" u="none" strike="noStrike" dirty="0">
                        <a:solidFill>
                          <a:srgbClr val="000000"/>
                        </a:solidFill>
                        <a:effectLst/>
                        <a:latin typeface="Calibri" panose="020F0502020204030204" pitchFamily="34" charset="0"/>
                      </a:endParaRPr>
                    </a:p>
                  </a:txBody>
                  <a:tcPr marL="7007" marR="7007" marT="7007" marB="0" anchor="b"/>
                </a:tc>
                <a:tc>
                  <a:txBody>
                    <a:bodyPr/>
                    <a:lstStyle/>
                    <a:p>
                      <a:pPr algn="ctr" fontAlgn="b"/>
                      <a:r>
                        <a:rPr lang="en-GB" sz="1100" u="none" strike="noStrike" dirty="0">
                          <a:effectLst/>
                        </a:rPr>
                        <a:t>42</a:t>
                      </a:r>
                      <a:endParaRPr lang="en-GB" sz="1100" b="0" i="0" u="none" strike="noStrike" dirty="0">
                        <a:solidFill>
                          <a:srgbClr val="000000"/>
                        </a:solidFill>
                        <a:effectLst/>
                        <a:latin typeface="Calibri" panose="020F0502020204030204" pitchFamily="34" charset="0"/>
                      </a:endParaRPr>
                    </a:p>
                  </a:txBody>
                  <a:tcPr marL="7007" marR="7007" marT="7007" marB="0" anchor="b"/>
                </a:tc>
                <a:tc>
                  <a:txBody>
                    <a:bodyPr/>
                    <a:lstStyle/>
                    <a:p>
                      <a:pPr algn="ctr" fontAlgn="b"/>
                      <a:r>
                        <a:rPr lang="en-GB" sz="1100" u="none" strike="noStrike" dirty="0">
                          <a:effectLst/>
                        </a:rPr>
                        <a:t>58</a:t>
                      </a:r>
                      <a:endParaRPr lang="en-GB" sz="1100" b="0" i="0" u="none" strike="noStrike" dirty="0">
                        <a:solidFill>
                          <a:srgbClr val="000000"/>
                        </a:solidFill>
                        <a:effectLst/>
                        <a:latin typeface="Calibri" panose="020F0502020204030204" pitchFamily="34" charset="0"/>
                      </a:endParaRPr>
                    </a:p>
                  </a:txBody>
                  <a:tcPr marL="7007" marR="7007" marT="7007" marB="0" anchor="b"/>
                </a:tc>
                <a:tc>
                  <a:txBody>
                    <a:bodyPr/>
                    <a:lstStyle/>
                    <a:p>
                      <a:pPr algn="ctr" fontAlgn="b"/>
                      <a:r>
                        <a:rPr lang="en-GB" sz="1100" u="none" strike="noStrike" dirty="0">
                          <a:effectLst/>
                        </a:rPr>
                        <a:t>46</a:t>
                      </a:r>
                      <a:endParaRPr lang="en-GB" sz="1100" b="0" i="0" u="none" strike="noStrike" dirty="0">
                        <a:solidFill>
                          <a:srgbClr val="000000"/>
                        </a:solidFill>
                        <a:effectLst/>
                        <a:latin typeface="Calibri" panose="020F0502020204030204" pitchFamily="34" charset="0"/>
                      </a:endParaRPr>
                    </a:p>
                  </a:txBody>
                  <a:tcPr marL="7007" marR="7007" marT="7007" marB="0" anchor="b"/>
                </a:tc>
                <a:tc>
                  <a:txBody>
                    <a:bodyPr/>
                    <a:lstStyle/>
                    <a:p>
                      <a:pPr algn="ctr" fontAlgn="b"/>
                      <a:r>
                        <a:rPr lang="en-GB" sz="1100" u="none" strike="noStrike" dirty="0">
                          <a:effectLst/>
                        </a:rPr>
                        <a:t>36</a:t>
                      </a:r>
                      <a:endParaRPr lang="en-GB" sz="1100" b="0" i="0" u="none" strike="noStrike" dirty="0">
                        <a:solidFill>
                          <a:srgbClr val="000000"/>
                        </a:solidFill>
                        <a:effectLst/>
                        <a:latin typeface="Calibri" panose="020F0502020204030204" pitchFamily="34" charset="0"/>
                      </a:endParaRPr>
                    </a:p>
                  </a:txBody>
                  <a:tcPr marL="7007" marR="7007" marT="7007" marB="0" anchor="b"/>
                </a:tc>
                <a:tc>
                  <a:txBody>
                    <a:bodyPr/>
                    <a:lstStyle/>
                    <a:p>
                      <a:pPr algn="ctr" fontAlgn="b"/>
                      <a:r>
                        <a:rPr lang="en-GB" sz="1100" u="none" strike="noStrike" dirty="0">
                          <a:effectLst/>
                        </a:rPr>
                        <a:t>36</a:t>
                      </a:r>
                      <a:endParaRPr lang="en-GB" sz="1100" b="0" i="0" u="none" strike="noStrike" dirty="0">
                        <a:solidFill>
                          <a:srgbClr val="000000"/>
                        </a:solidFill>
                        <a:effectLst/>
                        <a:latin typeface="Calibri" panose="020F0502020204030204" pitchFamily="34" charset="0"/>
                      </a:endParaRPr>
                    </a:p>
                  </a:txBody>
                  <a:tcPr marL="7007" marR="7007" marT="7007" marB="0" anchor="b"/>
                </a:tc>
                <a:tc>
                  <a:txBody>
                    <a:bodyPr/>
                    <a:lstStyle/>
                    <a:p>
                      <a:pPr algn="ctr" fontAlgn="b"/>
                      <a:r>
                        <a:rPr lang="en-GB" sz="1100" u="none" strike="noStrike" dirty="0">
                          <a:effectLst/>
                        </a:rPr>
                        <a:t>47</a:t>
                      </a:r>
                      <a:endParaRPr lang="en-GB" sz="1100" b="0" i="0" u="none" strike="noStrike" dirty="0">
                        <a:solidFill>
                          <a:srgbClr val="000000"/>
                        </a:solidFill>
                        <a:effectLst/>
                        <a:latin typeface="Calibri" panose="020F0502020204030204" pitchFamily="34" charset="0"/>
                      </a:endParaRPr>
                    </a:p>
                  </a:txBody>
                  <a:tcPr marL="7007" marR="7007" marT="7007" marB="0" anchor="b"/>
                </a:tc>
                <a:tc>
                  <a:txBody>
                    <a:bodyPr/>
                    <a:lstStyle/>
                    <a:p>
                      <a:pPr algn="ctr" fontAlgn="b"/>
                      <a:r>
                        <a:rPr lang="en-GB" sz="1100" u="none" strike="noStrike" dirty="0">
                          <a:effectLst/>
                        </a:rPr>
                        <a:t>51</a:t>
                      </a:r>
                      <a:endParaRPr lang="en-GB" sz="1100" b="0" i="0" u="none" strike="noStrike" dirty="0">
                        <a:solidFill>
                          <a:srgbClr val="000000"/>
                        </a:solidFill>
                        <a:effectLst/>
                        <a:latin typeface="Calibri" panose="020F0502020204030204" pitchFamily="34" charset="0"/>
                      </a:endParaRPr>
                    </a:p>
                  </a:txBody>
                  <a:tcPr marL="7007" marR="7007" marT="7007" marB="0" anchor="b"/>
                </a:tc>
                <a:tc>
                  <a:txBody>
                    <a:bodyPr/>
                    <a:lstStyle/>
                    <a:p>
                      <a:pPr algn="ctr" fontAlgn="b"/>
                      <a:r>
                        <a:rPr lang="en-GB" sz="1100" u="none" strike="noStrike" dirty="0">
                          <a:effectLst/>
                        </a:rPr>
                        <a:t>44</a:t>
                      </a:r>
                      <a:endParaRPr lang="en-GB" sz="1100" b="0" i="0" u="none" strike="noStrike" dirty="0">
                        <a:solidFill>
                          <a:srgbClr val="000000"/>
                        </a:solidFill>
                        <a:effectLst/>
                        <a:latin typeface="Calibri" panose="020F0502020204030204" pitchFamily="34" charset="0"/>
                      </a:endParaRPr>
                    </a:p>
                  </a:txBody>
                  <a:tcPr marL="7007" marR="7007" marT="7007" marB="0" anchor="b"/>
                </a:tc>
                <a:tc>
                  <a:txBody>
                    <a:bodyPr/>
                    <a:lstStyle/>
                    <a:p>
                      <a:pPr algn="ctr" fontAlgn="b"/>
                      <a:r>
                        <a:rPr lang="en-GB" sz="1400" b="1" u="none" strike="noStrike" dirty="0">
                          <a:effectLst/>
                        </a:rPr>
                        <a:t>2395</a:t>
                      </a:r>
                      <a:endParaRPr lang="en-GB" sz="1400" b="1" i="0" u="none" strike="noStrike" dirty="0">
                        <a:solidFill>
                          <a:srgbClr val="000000"/>
                        </a:solidFill>
                        <a:effectLst/>
                        <a:latin typeface="Calibri" panose="020F0502020204030204" pitchFamily="34" charset="0"/>
                      </a:endParaRPr>
                    </a:p>
                  </a:txBody>
                  <a:tcPr marL="7007" marR="7007" marT="7007" marB="0" anchor="b"/>
                </a:tc>
                <a:extLst>
                  <a:ext uri="{0D108BD9-81ED-4DB2-BD59-A6C34878D82A}">
                    <a16:rowId xmlns:a16="http://schemas.microsoft.com/office/drawing/2014/main" val="3590546574"/>
                  </a:ext>
                </a:extLst>
              </a:tr>
            </a:tbl>
          </a:graphicData>
        </a:graphic>
      </p:graphicFrame>
      <p:sp>
        <p:nvSpPr>
          <p:cNvPr id="3" name="TextBox 2">
            <a:extLst>
              <a:ext uri="{FF2B5EF4-FFF2-40B4-BE49-F238E27FC236}">
                <a16:creationId xmlns:a16="http://schemas.microsoft.com/office/drawing/2014/main" id="{F913592D-C351-4027-9E45-D7D932CAE08D}"/>
              </a:ext>
            </a:extLst>
          </p:cNvPr>
          <p:cNvSpPr txBox="1"/>
          <p:nvPr/>
        </p:nvSpPr>
        <p:spPr>
          <a:xfrm>
            <a:off x="4572000" y="4664169"/>
            <a:ext cx="4321173" cy="276999"/>
          </a:xfrm>
          <a:prstGeom prst="rect">
            <a:avLst/>
          </a:prstGeom>
          <a:noFill/>
        </p:spPr>
        <p:txBody>
          <a:bodyPr wrap="square" rtlCol="0">
            <a:spAutoFit/>
          </a:bodyPr>
          <a:lstStyle/>
          <a:p>
            <a:r>
              <a:rPr lang="en-GB" sz="1200" i="1" dirty="0"/>
              <a:t>Ambulance call-outs: London Ambulance Service, 2019-20</a:t>
            </a:r>
          </a:p>
        </p:txBody>
      </p:sp>
      <p:pic>
        <p:nvPicPr>
          <p:cNvPr id="4" name="Picture 2">
            <a:extLst>
              <a:ext uri="{FF2B5EF4-FFF2-40B4-BE49-F238E27FC236}">
                <a16:creationId xmlns:a16="http://schemas.microsoft.com/office/drawing/2014/main" id="{FE07E9A3-3123-46D2-9A10-3ABE38F6CD95}"/>
              </a:ext>
            </a:extLst>
          </p:cNvPr>
          <p:cNvPicPr>
            <a:picLocks noGrp="1" noChangeAspect="1" noChangeArrowheads="1"/>
          </p:cNvPicPr>
          <p:nvPr>
            <p:ph sz="quarter" idx="15"/>
          </p:nvPr>
        </p:nvPicPr>
        <p:blipFill>
          <a:blip r:embed="rId3" cstate="email">
            <a:extLst>
              <a:ext uri="{28A0092B-C50C-407E-A947-70E740481C1C}">
                <a14:useLocalDpi xmlns:a14="http://schemas.microsoft.com/office/drawing/2010/main"/>
              </a:ext>
            </a:extLst>
          </a:blip>
          <a:srcRect/>
          <a:stretch>
            <a:fillRect/>
          </a:stretch>
        </p:blipFill>
        <p:spPr bwMode="auto">
          <a:xfrm>
            <a:off x="107504" y="754707"/>
            <a:ext cx="1625217" cy="1803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14">
            <a:extLst>
              <a:ext uri="{FF2B5EF4-FFF2-40B4-BE49-F238E27FC236}">
                <a16:creationId xmlns:a16="http://schemas.microsoft.com/office/drawing/2014/main" id="{8151E9E8-2FF3-4949-9BE5-2041DEB4E1ED}"/>
              </a:ext>
            </a:extLst>
          </p:cNvPr>
          <p:cNvGrpSpPr/>
          <p:nvPr/>
        </p:nvGrpSpPr>
        <p:grpSpPr>
          <a:xfrm>
            <a:off x="7713591" y="824845"/>
            <a:ext cx="1322905" cy="1684815"/>
            <a:chOff x="6795470" y="5348381"/>
            <a:chExt cx="1322905" cy="1322905"/>
          </a:xfrm>
        </p:grpSpPr>
        <p:pic>
          <p:nvPicPr>
            <p:cNvPr id="16" name="Picture 2">
              <a:extLst>
                <a:ext uri="{FF2B5EF4-FFF2-40B4-BE49-F238E27FC236}">
                  <a16:creationId xmlns:a16="http://schemas.microsoft.com/office/drawing/2014/main" id="{7A2DE43B-2250-4B9F-9B70-7FA7093E02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5470" y="5348381"/>
              <a:ext cx="1322905" cy="1322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a:extLst>
                <a:ext uri="{FF2B5EF4-FFF2-40B4-BE49-F238E27FC236}">
                  <a16:creationId xmlns:a16="http://schemas.microsoft.com/office/drawing/2014/main" id="{C4E99EBF-6BBA-4C78-88DE-AAEA3B2539A7}"/>
                </a:ext>
              </a:extLst>
            </p:cNvPr>
            <p:cNvSpPr/>
            <p:nvPr/>
          </p:nvSpPr>
          <p:spPr>
            <a:xfrm>
              <a:off x="6804250" y="5616417"/>
              <a:ext cx="1314125" cy="553998"/>
            </a:xfrm>
            <a:prstGeom prst="rect">
              <a:avLst/>
            </a:prstGeom>
          </p:spPr>
          <p:txBody>
            <a:bodyPr wrap="square">
              <a:spAutoFit/>
            </a:bodyPr>
            <a:lstStyle/>
            <a:p>
              <a:pPr algn="ctr"/>
              <a:r>
                <a:rPr lang="en-GB" sz="1000" dirty="0">
                  <a:solidFill>
                    <a:srgbClr val="3F3F3F"/>
                  </a:solidFill>
                </a:rPr>
                <a:t>3 pupils in every classroom have </a:t>
              </a:r>
            </a:p>
            <a:p>
              <a:pPr algn="ctr"/>
              <a:r>
                <a:rPr lang="en-GB" sz="1000" dirty="0">
                  <a:solidFill>
                    <a:srgbClr val="3F3F3F"/>
                  </a:solidFill>
                </a:rPr>
                <a:t>asthma</a:t>
              </a:r>
            </a:p>
          </p:txBody>
        </p:sp>
      </p:grpSp>
      <p:pic>
        <p:nvPicPr>
          <p:cNvPr id="6" name="Picture 2" descr="http://www.youngpeopleshealth.org.uk/wp-content/uploads/2019/02/Int-Comp-front-cover-3-106x150.png">
            <a:extLst>
              <a:ext uri="{FF2B5EF4-FFF2-40B4-BE49-F238E27FC236}">
                <a16:creationId xmlns:a16="http://schemas.microsoft.com/office/drawing/2014/main" id="{A270862B-0989-4E28-BC50-13B37A30E5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9712" y="754707"/>
            <a:ext cx="1240167" cy="1754953"/>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Group 30">
            <a:extLst>
              <a:ext uri="{FF2B5EF4-FFF2-40B4-BE49-F238E27FC236}">
                <a16:creationId xmlns:a16="http://schemas.microsoft.com/office/drawing/2014/main" id="{0DF722D0-A163-46A8-8DDF-FC5CE4B31453}"/>
              </a:ext>
            </a:extLst>
          </p:cNvPr>
          <p:cNvGrpSpPr/>
          <p:nvPr/>
        </p:nvGrpSpPr>
        <p:grpSpPr>
          <a:xfrm>
            <a:off x="107504" y="5007399"/>
            <a:ext cx="8848943" cy="1589953"/>
            <a:chOff x="107504" y="5007399"/>
            <a:chExt cx="8848943" cy="1589953"/>
          </a:xfrm>
        </p:grpSpPr>
        <p:pic>
          <p:nvPicPr>
            <p:cNvPr id="7" name="Picture 4" descr="Nasar Ahmed died after suffering a reaction to milk in his school lunch.">
              <a:hlinkClick r:id="rId6"/>
              <a:extLst>
                <a:ext uri="{FF2B5EF4-FFF2-40B4-BE49-F238E27FC236}">
                  <a16:creationId xmlns:a16="http://schemas.microsoft.com/office/drawing/2014/main" id="{FACEC5CE-852C-4FF0-9C3F-8EB8B664FD6A}"/>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107504" y="5019970"/>
              <a:ext cx="1426205" cy="157738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a:extLst>
                <a:ext uri="{FF2B5EF4-FFF2-40B4-BE49-F238E27FC236}">
                  <a16:creationId xmlns:a16="http://schemas.microsoft.com/office/drawing/2014/main" id="{DD0DF219-6EE4-4F3F-82F5-692771D1CE21}"/>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547664" y="5019970"/>
              <a:ext cx="1172253" cy="1577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descr="School boy died from allergy when 'cheese was secretly put into his sandwiches'">
              <a:extLst>
                <a:ext uri="{FF2B5EF4-FFF2-40B4-BE49-F238E27FC236}">
                  <a16:creationId xmlns:a16="http://schemas.microsoft.com/office/drawing/2014/main" id="{E656C503-8C91-4161-A8D4-6586679C5EC4}"/>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516216" y="5019970"/>
              <a:ext cx="1210831" cy="157738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a:extLst>
                <a:ext uri="{FF2B5EF4-FFF2-40B4-BE49-F238E27FC236}">
                  <a16:creationId xmlns:a16="http://schemas.microsoft.com/office/drawing/2014/main" id="{940B24B2-7875-49BB-8F5F-D6F9AD94C909}"/>
                </a:ext>
              </a:extLst>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3995936" y="5019970"/>
              <a:ext cx="1293896" cy="1577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5">
              <a:extLst>
                <a:ext uri="{FF2B5EF4-FFF2-40B4-BE49-F238E27FC236}">
                  <a16:creationId xmlns:a16="http://schemas.microsoft.com/office/drawing/2014/main" id="{C4901047-DFF2-4EC0-8464-A54B5239995A}"/>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292080" y="5007399"/>
              <a:ext cx="1249925" cy="1577382"/>
            </a:xfrm>
            <a:prstGeom prst="rect">
              <a:avLst/>
            </a:prstGeom>
          </p:spPr>
        </p:pic>
        <p:pic>
          <p:nvPicPr>
            <p:cNvPr id="28" name="Picture 6">
              <a:extLst>
                <a:ext uri="{FF2B5EF4-FFF2-40B4-BE49-F238E27FC236}">
                  <a16:creationId xmlns:a16="http://schemas.microsoft.com/office/drawing/2014/main" id="{C250CAF8-723C-4AF7-BC49-934189F9362B}"/>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2699792" y="5007400"/>
              <a:ext cx="1352041" cy="1577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29" descr="Alice Brooks, 19, who died after from a suspected asthma attack just 45 minutes after having an anniversary meal at Wagamamas with her boyfriend. September 20 2018. See national story NNALLERGY. A teenager who collapsed and died after an anniversary meal with her boyfriend at Wagamamas could have had an asthma attack, a doctor claimed today. An inquest had heard that 19 year old Alice Brooks died after suffering a suspected fatal reaction to nuts in the restaurant four years ago. Just 45 minutes after leaving the restaurant with her boyfriend Michael Jeffries, Alice began to have breathing problems. It was thought Alice had several allergies and the most severe was to nuts. The inquest heard it was so extreme that Alice suffered breathing difficulties by even being near">
              <a:extLst>
                <a:ext uri="{FF2B5EF4-FFF2-40B4-BE49-F238E27FC236}">
                  <a16:creationId xmlns:a16="http://schemas.microsoft.com/office/drawing/2014/main" id="{6B50B09B-DFD9-44A0-973B-3BC4EF5F5170}"/>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7668344" y="5013176"/>
              <a:ext cx="1288103" cy="1564811"/>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32" name="Content Placeholder 6">
            <a:extLst>
              <a:ext uri="{FF2B5EF4-FFF2-40B4-BE49-F238E27FC236}">
                <a16:creationId xmlns:a16="http://schemas.microsoft.com/office/drawing/2014/main" id="{C079EDEA-8369-44DA-B56E-7DA7BD3AAB4F}"/>
              </a:ext>
            </a:extLst>
          </p:cNvPr>
          <p:cNvGraphicFramePr>
            <a:graphicFrameLocks/>
          </p:cNvGraphicFramePr>
          <p:nvPr>
            <p:extLst>
              <p:ext uri="{D42A27DB-BD31-4B8C-83A1-F6EECF244321}">
                <p14:modId xmlns:p14="http://schemas.microsoft.com/office/powerpoint/2010/main" val="2073272160"/>
              </p:ext>
            </p:extLst>
          </p:nvPr>
        </p:nvGraphicFramePr>
        <p:xfrm>
          <a:off x="3467266" y="771500"/>
          <a:ext cx="4169148" cy="1797154"/>
        </p:xfrm>
        <a:graphic>
          <a:graphicData uri="http://schemas.openxmlformats.org/drawingml/2006/table">
            <a:tbl>
              <a:tblPr/>
              <a:tblGrid>
                <a:gridCol w="1637929">
                  <a:extLst>
                    <a:ext uri="{9D8B030D-6E8A-4147-A177-3AD203B41FA5}">
                      <a16:colId xmlns:a16="http://schemas.microsoft.com/office/drawing/2014/main" val="20000"/>
                    </a:ext>
                  </a:extLst>
                </a:gridCol>
                <a:gridCol w="545976">
                  <a:extLst>
                    <a:ext uri="{9D8B030D-6E8A-4147-A177-3AD203B41FA5}">
                      <a16:colId xmlns:a16="http://schemas.microsoft.com/office/drawing/2014/main" val="20003"/>
                    </a:ext>
                  </a:extLst>
                </a:gridCol>
                <a:gridCol w="545976">
                  <a:extLst>
                    <a:ext uri="{9D8B030D-6E8A-4147-A177-3AD203B41FA5}">
                      <a16:colId xmlns:a16="http://schemas.microsoft.com/office/drawing/2014/main" val="20004"/>
                    </a:ext>
                  </a:extLst>
                </a:gridCol>
                <a:gridCol w="40640">
                  <a:extLst>
                    <a:ext uri="{9D8B030D-6E8A-4147-A177-3AD203B41FA5}">
                      <a16:colId xmlns:a16="http://schemas.microsoft.com/office/drawing/2014/main" val="20005"/>
                    </a:ext>
                  </a:extLst>
                </a:gridCol>
                <a:gridCol w="575242">
                  <a:extLst>
                    <a:ext uri="{9D8B030D-6E8A-4147-A177-3AD203B41FA5}">
                      <a16:colId xmlns:a16="http://schemas.microsoft.com/office/drawing/2014/main" val="20006"/>
                    </a:ext>
                  </a:extLst>
                </a:gridCol>
                <a:gridCol w="823385">
                  <a:extLst>
                    <a:ext uri="{9D8B030D-6E8A-4147-A177-3AD203B41FA5}">
                      <a16:colId xmlns:a16="http://schemas.microsoft.com/office/drawing/2014/main" val="20007"/>
                    </a:ext>
                  </a:extLst>
                </a:gridCol>
              </a:tblGrid>
              <a:tr h="701658">
                <a:tc gridSpan="4">
                  <a:txBody>
                    <a:bodyPr/>
                    <a:lstStyle/>
                    <a:p>
                      <a:pPr algn="l" fontAlgn="ctr"/>
                      <a:r>
                        <a:rPr lang="en-GB" sz="1100" b="1" i="0" u="none" strike="noStrike" dirty="0">
                          <a:solidFill>
                            <a:srgbClr val="FFFFFF"/>
                          </a:solidFill>
                          <a:effectLst/>
                          <a:latin typeface="Calibri"/>
                        </a:rPr>
                        <a:t>Top 3 ED admissions</a:t>
                      </a:r>
                    </a:p>
                    <a:p>
                      <a:pPr algn="l" fontAlgn="ctr"/>
                      <a:r>
                        <a:rPr lang="en-GB" sz="1100" b="1" i="0" u="none" strike="noStrike" dirty="0">
                          <a:solidFill>
                            <a:srgbClr val="FFFFFF"/>
                          </a:solidFill>
                          <a:effectLst/>
                          <a:latin typeface="Calibri"/>
                        </a:rPr>
                        <a:t>Age group: 6-15</a:t>
                      </a:r>
                      <a:br>
                        <a:rPr lang="en-GB" sz="1100" b="1" i="0" u="none" strike="noStrike" dirty="0">
                          <a:solidFill>
                            <a:srgbClr val="FFFFFF"/>
                          </a:solidFill>
                          <a:effectLst/>
                          <a:latin typeface="Calibri"/>
                        </a:rPr>
                      </a:br>
                      <a:r>
                        <a:rPr lang="en-GB" sz="1100" b="1" i="0" u="none" strike="noStrike" dirty="0" err="1">
                          <a:solidFill>
                            <a:srgbClr val="FFFFFF"/>
                          </a:solidFill>
                          <a:effectLst/>
                          <a:latin typeface="Calibri"/>
                        </a:rPr>
                        <a:t>Spell_Primary_Diagnosis</a:t>
                      </a:r>
                      <a:endParaRPr lang="en-GB" sz="1100" b="1" i="0" u="none" strike="noStrike" dirty="0">
                        <a:solidFill>
                          <a:srgbClr val="FFFFFF"/>
                        </a:solidFill>
                        <a:effectLst/>
                        <a:latin typeface="Calibri"/>
                      </a:endParaRPr>
                    </a:p>
                    <a:p>
                      <a:pPr algn="l" fontAlgn="ctr"/>
                      <a:endParaRPr lang="en-GB" sz="1100" b="1" i="0" u="none" strike="noStrike" dirty="0">
                        <a:solidFill>
                          <a:srgbClr val="FFFFFF"/>
                        </a:solidFill>
                        <a:effectLst/>
                        <a:latin typeface="Calibri"/>
                      </a:endParaRPr>
                    </a:p>
                  </a:txBody>
                  <a:tcPr marL="7620" marR="7620" marT="7620" marB="0">
                    <a:lnL>
                      <a:noFill/>
                    </a:lnL>
                    <a:lnR>
                      <a:noFill/>
                    </a:lnR>
                    <a:lnT>
                      <a:noFill/>
                    </a:lnT>
                    <a:lnB>
                      <a:noFill/>
                    </a:lnB>
                    <a:solidFill>
                      <a:srgbClr val="0070C0"/>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r>
                        <a:rPr lang="en-GB" sz="1100" b="1" i="0" u="none" strike="noStrike" dirty="0">
                          <a:solidFill>
                            <a:srgbClr val="FFFFFF"/>
                          </a:solidFill>
                          <a:effectLst/>
                          <a:latin typeface="Calibri"/>
                        </a:rPr>
                        <a:t>Mean activity/  month</a:t>
                      </a:r>
                    </a:p>
                  </a:txBody>
                  <a:tcPr marL="7620" marR="7620" marT="7620" marB="0">
                    <a:lnL>
                      <a:noFill/>
                    </a:lnL>
                    <a:lnR>
                      <a:noFill/>
                    </a:lnR>
                    <a:lnT>
                      <a:noFill/>
                    </a:lnT>
                    <a:lnB>
                      <a:noFill/>
                    </a:lnB>
                    <a:solidFill>
                      <a:srgbClr val="0070C0"/>
                    </a:solidFill>
                  </a:tcPr>
                </a:tc>
                <a:tc>
                  <a:txBody>
                    <a:bodyPr/>
                    <a:lstStyle/>
                    <a:p>
                      <a:pPr algn="l" fontAlgn="b"/>
                      <a:r>
                        <a:rPr lang="en-GB" sz="1100" b="1" i="0" u="none" strike="noStrike" dirty="0">
                          <a:solidFill>
                            <a:srgbClr val="FFFFFF"/>
                          </a:solidFill>
                          <a:effectLst/>
                          <a:latin typeface="Calibri"/>
                        </a:rPr>
                        <a:t>% contribution</a:t>
                      </a:r>
                    </a:p>
                    <a:p>
                      <a:pPr algn="l" fontAlgn="b"/>
                      <a:endParaRPr lang="en-GB" sz="1100" b="1" i="0" u="none" strike="noStrike" dirty="0">
                        <a:solidFill>
                          <a:srgbClr val="FFFFFF"/>
                        </a:solidFill>
                        <a:effectLst/>
                        <a:latin typeface="Calibri"/>
                      </a:endParaRPr>
                    </a:p>
                  </a:txBody>
                  <a:tcPr marL="7620" marR="7620" marT="7620" marB="0">
                    <a:lnL>
                      <a:noFill/>
                    </a:lnL>
                    <a:lnR>
                      <a:noFill/>
                    </a:lnR>
                    <a:lnT>
                      <a:noFill/>
                    </a:lnT>
                    <a:lnB>
                      <a:noFill/>
                    </a:lnB>
                    <a:solidFill>
                      <a:srgbClr val="0070C0"/>
                    </a:solidFill>
                  </a:tcPr>
                </a:tc>
                <a:extLst>
                  <a:ext uri="{0D108BD9-81ED-4DB2-BD59-A6C34878D82A}">
                    <a16:rowId xmlns:a16="http://schemas.microsoft.com/office/drawing/2014/main" val="10000"/>
                  </a:ext>
                </a:extLst>
              </a:tr>
              <a:tr h="212511">
                <a:tc>
                  <a:txBody>
                    <a:bodyPr/>
                    <a:lstStyle/>
                    <a:p>
                      <a:pPr algn="l" fontAlgn="b"/>
                      <a:r>
                        <a:rPr lang="en-GB" sz="1100" b="0" i="0" u="none" strike="noStrike" dirty="0">
                          <a:solidFill>
                            <a:srgbClr val="FF0000"/>
                          </a:solidFill>
                          <a:effectLst/>
                          <a:latin typeface="Calibri"/>
                        </a:rPr>
                        <a:t>J459: </a:t>
                      </a:r>
                      <a:r>
                        <a:rPr lang="en-GB" sz="1100" b="1" i="0" u="none" strike="noStrike" dirty="0">
                          <a:solidFill>
                            <a:srgbClr val="FF0000"/>
                          </a:solidFill>
                          <a:effectLst/>
                          <a:latin typeface="Calibri"/>
                        </a:rPr>
                        <a:t>Asthma, unspecified</a:t>
                      </a:r>
                    </a:p>
                  </a:txBody>
                  <a:tcPr marL="7620" marR="7620" marT="7620" marB="0" anchor="b">
                    <a:lnL>
                      <a:noFill/>
                    </a:lnL>
                    <a:lnR>
                      <a:noFill/>
                    </a:lnR>
                    <a:lnT>
                      <a:noFill/>
                    </a:lnT>
                    <a:lnB>
                      <a:noFill/>
                    </a:lnB>
                  </a:tcPr>
                </a:tc>
                <a:tc>
                  <a:txBody>
                    <a:bodyPr/>
                    <a:lstStyle/>
                    <a:p>
                      <a:pPr algn="l" fontAlgn="b"/>
                      <a:endParaRPr lang="en-GB" sz="1100" b="0" i="0" u="none" strike="noStrike" dirty="0">
                        <a:solidFill>
                          <a:srgbClr val="000000"/>
                        </a:solidFill>
                        <a:effectLst/>
                        <a:latin typeface="Calibri"/>
                      </a:endParaRPr>
                    </a:p>
                  </a:txBody>
                  <a:tcPr marL="7620" marR="7620" marT="7620" marB="0" anchor="b">
                    <a:lnL>
                      <a:noFill/>
                    </a:lnL>
                    <a:lnR>
                      <a:noFill/>
                    </a:lnR>
                    <a:lnT>
                      <a:noFill/>
                    </a:lnT>
                    <a:lnB>
                      <a:noFill/>
                    </a:lnB>
                  </a:tcPr>
                </a:tc>
                <a:tc>
                  <a:txBody>
                    <a:bodyPr/>
                    <a:lstStyle/>
                    <a:p>
                      <a:pPr algn="l" fontAlgn="b"/>
                      <a:endParaRPr lang="en-GB" sz="1100" b="0" i="0" u="none" strike="noStrike">
                        <a:solidFill>
                          <a:srgbClr val="000000"/>
                        </a:solidFill>
                        <a:effectLst/>
                        <a:latin typeface="Calibri"/>
                      </a:endParaRPr>
                    </a:p>
                  </a:txBody>
                  <a:tcPr marL="7620" marR="7620" marT="7620" marB="0" anchor="b">
                    <a:lnL>
                      <a:noFill/>
                    </a:lnL>
                    <a:lnR>
                      <a:noFill/>
                    </a:lnR>
                    <a:lnT>
                      <a:noFill/>
                    </a:lnT>
                    <a:lnB>
                      <a:noFill/>
                    </a:lnB>
                  </a:tcPr>
                </a:tc>
                <a:tc>
                  <a:txBody>
                    <a:bodyPr/>
                    <a:lstStyle/>
                    <a:p>
                      <a:pPr algn="l" fontAlgn="b"/>
                      <a:endParaRPr lang="en-GB" sz="1100" b="0" i="0" u="none" strike="noStrike">
                        <a:solidFill>
                          <a:srgbClr val="000000"/>
                        </a:solidFill>
                        <a:effectLst/>
                        <a:latin typeface="Calibri"/>
                      </a:endParaRPr>
                    </a:p>
                  </a:txBody>
                  <a:tcPr marL="7620" marR="7620" marT="7620" marB="0" anchor="b">
                    <a:lnL>
                      <a:noFill/>
                    </a:lnL>
                    <a:lnR>
                      <a:noFill/>
                    </a:lnR>
                    <a:lnT>
                      <a:noFill/>
                    </a:lnT>
                    <a:lnB>
                      <a:noFill/>
                    </a:lnB>
                  </a:tcPr>
                </a:tc>
                <a:tc>
                  <a:txBody>
                    <a:bodyPr/>
                    <a:lstStyle/>
                    <a:p>
                      <a:pPr algn="r" fontAlgn="b"/>
                      <a:r>
                        <a:rPr lang="en-GB" sz="1100" b="1" i="0" u="none" strike="noStrike" dirty="0">
                          <a:solidFill>
                            <a:srgbClr val="FF0000"/>
                          </a:solidFill>
                          <a:effectLst/>
                          <a:latin typeface="Calibri"/>
                        </a:rPr>
                        <a:t>14,277</a:t>
                      </a:r>
                    </a:p>
                  </a:txBody>
                  <a:tcPr marL="7620" marR="7620" marT="7620" marB="0" anchor="b">
                    <a:lnL>
                      <a:noFill/>
                    </a:lnL>
                    <a:lnR>
                      <a:noFill/>
                    </a:lnR>
                    <a:lnT>
                      <a:noFill/>
                    </a:lnT>
                    <a:lnB>
                      <a:noFill/>
                    </a:lnB>
                  </a:tcPr>
                </a:tc>
                <a:tc>
                  <a:txBody>
                    <a:bodyPr/>
                    <a:lstStyle/>
                    <a:p>
                      <a:pPr algn="r" fontAlgn="b"/>
                      <a:r>
                        <a:rPr lang="en-GB" sz="1100" b="1" i="0" u="none" strike="noStrike" dirty="0">
                          <a:solidFill>
                            <a:srgbClr val="FF0000"/>
                          </a:solidFill>
                          <a:effectLst/>
                          <a:latin typeface="Calibri"/>
                        </a:rPr>
                        <a:t>5.2%</a:t>
                      </a:r>
                    </a:p>
                  </a:txBody>
                  <a:tcPr marL="7620" marR="7620" marT="7620" marB="0" anchor="b">
                    <a:lnL>
                      <a:noFill/>
                    </a:lnL>
                    <a:lnR>
                      <a:noFill/>
                    </a:lnR>
                    <a:lnT>
                      <a:noFill/>
                    </a:lnT>
                    <a:lnB>
                      <a:noFill/>
                    </a:lnB>
                  </a:tcPr>
                </a:tc>
                <a:extLst>
                  <a:ext uri="{0D108BD9-81ED-4DB2-BD59-A6C34878D82A}">
                    <a16:rowId xmlns:a16="http://schemas.microsoft.com/office/drawing/2014/main" val="10002"/>
                  </a:ext>
                </a:extLst>
              </a:tr>
              <a:tr h="528214">
                <a:tc gridSpan="3">
                  <a:txBody>
                    <a:bodyPr/>
                    <a:lstStyle/>
                    <a:p>
                      <a:pPr algn="l" fontAlgn="b"/>
                      <a:r>
                        <a:rPr lang="en-GB" sz="1100" b="0" i="0" u="none" strike="noStrike" dirty="0">
                          <a:solidFill>
                            <a:srgbClr val="000000"/>
                          </a:solidFill>
                          <a:effectLst/>
                          <a:latin typeface="Calibri"/>
                        </a:rPr>
                        <a:t>R103: Pain localized to other parts of lower abdomen</a:t>
                      </a:r>
                    </a:p>
                    <a:p>
                      <a:pPr algn="l" fontAlgn="b"/>
                      <a:endParaRPr lang="en-GB" sz="1100" b="0" i="0" u="none" strike="noStrike" dirty="0">
                        <a:solidFill>
                          <a:srgbClr val="000000"/>
                        </a:solidFill>
                        <a:effectLst/>
                        <a:latin typeface="Calibri"/>
                      </a:endParaRPr>
                    </a:p>
                  </a:txBody>
                  <a:tcPr marL="7620" marR="7620" marT="7620" marB="0" anchor="b">
                    <a:lnL>
                      <a:noFill/>
                    </a:lnL>
                    <a:lnR>
                      <a:noFill/>
                    </a:lnR>
                    <a:lnT>
                      <a:noFill/>
                    </a:lnT>
                    <a:lnB>
                      <a:noFill/>
                    </a:lnB>
                  </a:tcPr>
                </a:tc>
                <a:tc hMerge="1">
                  <a:txBody>
                    <a:bodyPr/>
                    <a:lstStyle/>
                    <a:p>
                      <a:endParaRPr lang="en-GB"/>
                    </a:p>
                  </a:txBody>
                  <a:tcPr/>
                </a:tc>
                <a:tc hMerge="1">
                  <a:txBody>
                    <a:bodyPr/>
                    <a:lstStyle/>
                    <a:p>
                      <a:endParaRPr lang="en-GB"/>
                    </a:p>
                  </a:txBody>
                  <a:tcPr/>
                </a:tc>
                <a:tc>
                  <a:txBody>
                    <a:bodyPr/>
                    <a:lstStyle/>
                    <a:p>
                      <a:pPr algn="l" fontAlgn="b"/>
                      <a:endParaRPr lang="en-GB" sz="1100" b="0" i="0" u="none" strike="noStrike">
                        <a:solidFill>
                          <a:srgbClr val="000000"/>
                        </a:solidFill>
                        <a:effectLst/>
                        <a:latin typeface="Calibri"/>
                      </a:endParaRPr>
                    </a:p>
                  </a:txBody>
                  <a:tcPr marL="7620" marR="7620" marT="7620" marB="0" anchor="b">
                    <a:lnL>
                      <a:noFill/>
                    </a:lnL>
                    <a:lnR>
                      <a:noFill/>
                    </a:lnR>
                    <a:lnT>
                      <a:noFill/>
                    </a:lnT>
                    <a:lnB>
                      <a:noFill/>
                    </a:lnB>
                  </a:tcPr>
                </a:tc>
                <a:tc>
                  <a:txBody>
                    <a:bodyPr/>
                    <a:lstStyle/>
                    <a:p>
                      <a:pPr algn="r" fontAlgn="b"/>
                      <a:r>
                        <a:rPr lang="en-GB" sz="1100" b="0" i="0" u="none" strike="noStrike" dirty="0">
                          <a:solidFill>
                            <a:srgbClr val="000000"/>
                          </a:solidFill>
                          <a:effectLst/>
                          <a:latin typeface="Calibri"/>
                        </a:rPr>
                        <a:t>8,770</a:t>
                      </a:r>
                    </a:p>
                  </a:txBody>
                  <a:tcPr marL="7620" marR="7620" marT="7620" marB="0">
                    <a:lnL>
                      <a:noFill/>
                    </a:lnL>
                    <a:lnR>
                      <a:noFill/>
                    </a:lnR>
                    <a:lnT>
                      <a:noFill/>
                    </a:lnT>
                    <a:lnB>
                      <a:noFill/>
                    </a:lnB>
                  </a:tcPr>
                </a:tc>
                <a:tc>
                  <a:txBody>
                    <a:bodyPr/>
                    <a:lstStyle/>
                    <a:p>
                      <a:pPr algn="r" fontAlgn="b"/>
                      <a:r>
                        <a:rPr lang="en-GB" sz="1100" b="0" i="0" u="none" strike="noStrike" dirty="0">
                          <a:solidFill>
                            <a:srgbClr val="000000"/>
                          </a:solidFill>
                          <a:effectLst/>
                          <a:latin typeface="Calibri"/>
                        </a:rPr>
                        <a:t>3.2%</a:t>
                      </a:r>
                    </a:p>
                  </a:txBody>
                  <a:tcPr marL="7620" marR="7620" marT="7620" marB="0">
                    <a:lnL>
                      <a:noFill/>
                    </a:lnL>
                    <a:lnR>
                      <a:noFill/>
                    </a:lnR>
                    <a:lnT>
                      <a:noFill/>
                    </a:lnT>
                    <a:lnB>
                      <a:noFill/>
                    </a:lnB>
                  </a:tcPr>
                </a:tc>
                <a:extLst>
                  <a:ext uri="{0D108BD9-81ED-4DB2-BD59-A6C34878D82A}">
                    <a16:rowId xmlns:a16="http://schemas.microsoft.com/office/drawing/2014/main" val="10003"/>
                  </a:ext>
                </a:extLst>
              </a:tr>
              <a:tr h="354771">
                <a:tc gridSpan="3">
                  <a:txBody>
                    <a:bodyPr/>
                    <a:lstStyle/>
                    <a:p>
                      <a:pPr algn="l" fontAlgn="b"/>
                      <a:r>
                        <a:rPr lang="en-GB" sz="1100" b="0" i="0" u="none" strike="noStrike" dirty="0">
                          <a:solidFill>
                            <a:srgbClr val="000000"/>
                          </a:solidFill>
                          <a:effectLst/>
                          <a:latin typeface="Calibri"/>
                        </a:rPr>
                        <a:t>R104: Other and unspecified abdominal pain</a:t>
                      </a:r>
                    </a:p>
                    <a:p>
                      <a:pPr algn="l" fontAlgn="b"/>
                      <a:endParaRPr lang="en-GB" sz="1100" b="0" i="0" u="none" strike="noStrike" dirty="0">
                        <a:solidFill>
                          <a:srgbClr val="000000"/>
                        </a:solidFill>
                        <a:effectLst/>
                        <a:latin typeface="Calibri"/>
                      </a:endParaRPr>
                    </a:p>
                  </a:txBody>
                  <a:tcPr marL="7620" marR="7620" marT="7620" marB="0" anchor="b">
                    <a:lnL>
                      <a:noFill/>
                    </a:lnL>
                    <a:lnR>
                      <a:noFill/>
                    </a:lnR>
                    <a:lnT>
                      <a:noFill/>
                    </a:lnT>
                    <a:lnB>
                      <a:noFill/>
                    </a:lnB>
                  </a:tcPr>
                </a:tc>
                <a:tc hMerge="1">
                  <a:txBody>
                    <a:bodyPr/>
                    <a:lstStyle/>
                    <a:p>
                      <a:endParaRPr lang="en-GB"/>
                    </a:p>
                  </a:txBody>
                  <a:tcPr/>
                </a:tc>
                <a:tc hMerge="1">
                  <a:txBody>
                    <a:bodyPr/>
                    <a:lstStyle/>
                    <a:p>
                      <a:endParaRPr lang="en-GB"/>
                    </a:p>
                  </a:txBody>
                  <a:tcPr/>
                </a:tc>
                <a:tc>
                  <a:txBody>
                    <a:bodyPr/>
                    <a:lstStyle/>
                    <a:p>
                      <a:pPr algn="l" fontAlgn="b"/>
                      <a:endParaRPr lang="en-GB" sz="1100" b="0" i="0" u="none" strike="noStrike">
                        <a:solidFill>
                          <a:srgbClr val="000000"/>
                        </a:solidFill>
                        <a:effectLst/>
                        <a:latin typeface="Calibri"/>
                      </a:endParaRPr>
                    </a:p>
                  </a:txBody>
                  <a:tcPr marL="7620" marR="7620" marT="7620" marB="0" anchor="b">
                    <a:lnL>
                      <a:noFill/>
                    </a:lnL>
                    <a:lnR>
                      <a:noFill/>
                    </a:lnR>
                    <a:lnT>
                      <a:noFill/>
                    </a:lnT>
                    <a:lnB>
                      <a:noFill/>
                    </a:lnB>
                  </a:tcPr>
                </a:tc>
                <a:tc>
                  <a:txBody>
                    <a:bodyPr/>
                    <a:lstStyle/>
                    <a:p>
                      <a:pPr algn="r" fontAlgn="b"/>
                      <a:r>
                        <a:rPr lang="en-GB" sz="1100" b="0" i="0" u="none" strike="noStrike">
                          <a:solidFill>
                            <a:srgbClr val="000000"/>
                          </a:solidFill>
                          <a:effectLst/>
                          <a:latin typeface="Calibri"/>
                        </a:rPr>
                        <a:t>7,930</a:t>
                      </a:r>
                    </a:p>
                  </a:txBody>
                  <a:tcPr marL="7620" marR="7620" marT="7620" marB="0">
                    <a:lnL>
                      <a:noFill/>
                    </a:lnL>
                    <a:lnR>
                      <a:noFill/>
                    </a:lnR>
                    <a:lnT>
                      <a:noFill/>
                    </a:lnT>
                    <a:lnB>
                      <a:noFill/>
                    </a:lnB>
                  </a:tcPr>
                </a:tc>
                <a:tc>
                  <a:txBody>
                    <a:bodyPr/>
                    <a:lstStyle/>
                    <a:p>
                      <a:pPr algn="r" fontAlgn="b"/>
                      <a:r>
                        <a:rPr lang="en-GB" sz="1100" b="0" i="0" u="none" strike="noStrike" dirty="0">
                          <a:solidFill>
                            <a:srgbClr val="000000"/>
                          </a:solidFill>
                          <a:effectLst/>
                          <a:latin typeface="Calibri"/>
                        </a:rPr>
                        <a:t>2.9%</a:t>
                      </a:r>
                    </a:p>
                  </a:txBody>
                  <a:tcPr marL="7620" marR="7620" marT="7620" marB="0">
                    <a:lnL>
                      <a:noFill/>
                    </a:lnL>
                    <a:lnR>
                      <a:noFill/>
                    </a:lnR>
                    <a:lnT>
                      <a:noFill/>
                    </a:lnT>
                    <a:lnB>
                      <a:noFill/>
                    </a:lnB>
                  </a:tcPr>
                </a:tc>
                <a:extLst>
                  <a:ext uri="{0D108BD9-81ED-4DB2-BD59-A6C34878D82A}">
                    <a16:rowId xmlns:a16="http://schemas.microsoft.com/office/drawing/2014/main" val="10004"/>
                  </a:ext>
                </a:extLst>
              </a:tr>
            </a:tbl>
          </a:graphicData>
        </a:graphic>
      </p:graphicFrame>
      <p:sp>
        <p:nvSpPr>
          <p:cNvPr id="33" name="Rectangle 32">
            <a:extLst>
              <a:ext uri="{FF2B5EF4-FFF2-40B4-BE49-F238E27FC236}">
                <a16:creationId xmlns:a16="http://schemas.microsoft.com/office/drawing/2014/main" id="{51940A70-25A8-490F-AAFA-044889D88C82}"/>
              </a:ext>
            </a:extLst>
          </p:cNvPr>
          <p:cNvSpPr/>
          <p:nvPr/>
        </p:nvSpPr>
        <p:spPr>
          <a:xfrm>
            <a:off x="3458486" y="754706"/>
            <a:ext cx="4177928" cy="17549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122574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AB2EF-F12B-43F3-B140-751B9877ED96}"/>
              </a:ext>
            </a:extLst>
          </p:cNvPr>
          <p:cNvSpPr>
            <a:spLocks noGrp="1"/>
          </p:cNvSpPr>
          <p:nvPr>
            <p:ph type="title"/>
          </p:nvPr>
        </p:nvSpPr>
        <p:spPr/>
        <p:txBody>
          <a:bodyPr/>
          <a:lstStyle/>
          <a:p>
            <a:r>
              <a:rPr lang="en-GB" dirty="0"/>
              <a:t>This includes developing what integration means through key policy areas </a:t>
            </a:r>
          </a:p>
        </p:txBody>
      </p:sp>
      <p:sp>
        <p:nvSpPr>
          <p:cNvPr id="6" name="Arrow: Left-Right 5">
            <a:extLst>
              <a:ext uri="{FF2B5EF4-FFF2-40B4-BE49-F238E27FC236}">
                <a16:creationId xmlns:a16="http://schemas.microsoft.com/office/drawing/2014/main" id="{147B4A1C-1044-4C88-8D1F-EEBB63167F73}"/>
              </a:ext>
            </a:extLst>
          </p:cNvPr>
          <p:cNvSpPr/>
          <p:nvPr/>
        </p:nvSpPr>
        <p:spPr bwMode="auto">
          <a:xfrm>
            <a:off x="754572" y="2423623"/>
            <a:ext cx="5680383" cy="470517"/>
          </a:xfrm>
          <a:prstGeom prst="leftRightArrow">
            <a:avLst/>
          </a:prstGeom>
          <a:solidFill>
            <a:srgbClr val="002060"/>
          </a:solidFill>
          <a:ln w="9525" cap="flat" cmpd="sng" algn="ctr">
            <a:solidFill>
              <a:schemeClr val="accent1"/>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marL="0" marR="0" lvl="0" indent="0" algn="ctr" defTabSz="889000" rtl="0" eaLnBrk="1" fontAlgn="base"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err="1">
              <a:ln>
                <a:noFill/>
              </a:ln>
              <a:solidFill>
                <a:srgbClr val="000000"/>
              </a:solidFill>
              <a:effectLst/>
              <a:uLnTx/>
              <a:uFillTx/>
              <a:latin typeface="Arial"/>
              <a:ea typeface="+mn-ea"/>
              <a:cs typeface="+mn-cs"/>
            </a:endParaRPr>
          </a:p>
        </p:txBody>
      </p:sp>
      <p:sp>
        <p:nvSpPr>
          <p:cNvPr id="7" name="Arrow: Up-Down 6">
            <a:extLst>
              <a:ext uri="{FF2B5EF4-FFF2-40B4-BE49-F238E27FC236}">
                <a16:creationId xmlns:a16="http://schemas.microsoft.com/office/drawing/2014/main" id="{B0A915BA-C953-4037-B51C-7316CD71BE3C}"/>
              </a:ext>
            </a:extLst>
          </p:cNvPr>
          <p:cNvSpPr/>
          <p:nvPr/>
        </p:nvSpPr>
        <p:spPr bwMode="auto">
          <a:xfrm>
            <a:off x="6394093" y="2753553"/>
            <a:ext cx="461987" cy="2121650"/>
          </a:xfrm>
          <a:prstGeom prst="upDownArrow">
            <a:avLst/>
          </a:prstGeom>
          <a:solidFill>
            <a:srgbClr val="0070C0"/>
          </a:solidFill>
          <a:ln w="9525" cap="flat" cmpd="sng" algn="ctr">
            <a:solidFill>
              <a:schemeClr val="accent1"/>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marL="0" marR="0" lvl="0" indent="0" algn="ctr" defTabSz="889000" rtl="0" eaLnBrk="1" fontAlgn="base"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err="1">
              <a:ln>
                <a:noFill/>
              </a:ln>
              <a:solidFill>
                <a:srgbClr val="000000"/>
              </a:solidFill>
              <a:effectLst/>
              <a:uLnTx/>
              <a:uFillTx/>
              <a:latin typeface="Arial"/>
              <a:ea typeface="+mn-ea"/>
              <a:cs typeface="+mn-cs"/>
            </a:endParaRPr>
          </a:p>
        </p:txBody>
      </p:sp>
      <p:sp>
        <p:nvSpPr>
          <p:cNvPr id="8" name="TextBox 7">
            <a:extLst>
              <a:ext uri="{FF2B5EF4-FFF2-40B4-BE49-F238E27FC236}">
                <a16:creationId xmlns:a16="http://schemas.microsoft.com/office/drawing/2014/main" id="{BCE5BD7E-834A-4BBB-A52E-0262AE58AD2E}"/>
              </a:ext>
            </a:extLst>
          </p:cNvPr>
          <p:cNvSpPr txBox="1"/>
          <p:nvPr/>
        </p:nvSpPr>
        <p:spPr>
          <a:xfrm>
            <a:off x="6980590" y="3291945"/>
            <a:ext cx="1462072" cy="363984"/>
          </a:xfrm>
          <a:prstGeom prst="rect">
            <a:avLst/>
          </a:prstGeom>
          <a:noFill/>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72C6"/>
                </a:solidFill>
                <a:effectLst/>
                <a:uLnTx/>
                <a:uFillTx/>
                <a:latin typeface="Arial"/>
                <a:ea typeface="+mn-ea"/>
                <a:cs typeface="+mn-cs"/>
              </a:rPr>
              <a:t>Specialist care</a:t>
            </a:r>
          </a:p>
        </p:txBody>
      </p:sp>
      <p:sp>
        <p:nvSpPr>
          <p:cNvPr id="9" name="TextBox 8">
            <a:extLst>
              <a:ext uri="{FF2B5EF4-FFF2-40B4-BE49-F238E27FC236}">
                <a16:creationId xmlns:a16="http://schemas.microsoft.com/office/drawing/2014/main" id="{970343DA-1DA3-407E-BCF9-AD1CCDC74BBA}"/>
              </a:ext>
            </a:extLst>
          </p:cNvPr>
          <p:cNvSpPr txBox="1"/>
          <p:nvPr/>
        </p:nvSpPr>
        <p:spPr>
          <a:xfrm>
            <a:off x="6980590" y="3671627"/>
            <a:ext cx="1417628" cy="363984"/>
          </a:xfrm>
          <a:prstGeom prst="rect">
            <a:avLst/>
          </a:prstGeom>
          <a:noFill/>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72C6"/>
                </a:solidFill>
                <a:effectLst/>
                <a:uLnTx/>
                <a:uFillTx/>
                <a:latin typeface="Arial"/>
                <a:ea typeface="+mn-ea"/>
                <a:cs typeface="+mn-cs"/>
              </a:rPr>
              <a:t>Secondary care</a:t>
            </a:r>
          </a:p>
        </p:txBody>
      </p:sp>
      <p:sp>
        <p:nvSpPr>
          <p:cNvPr id="10" name="TextBox 9">
            <a:extLst>
              <a:ext uri="{FF2B5EF4-FFF2-40B4-BE49-F238E27FC236}">
                <a16:creationId xmlns:a16="http://schemas.microsoft.com/office/drawing/2014/main" id="{4873F8E0-6402-4B32-90A2-7FAD4C899514}"/>
              </a:ext>
            </a:extLst>
          </p:cNvPr>
          <p:cNvSpPr txBox="1"/>
          <p:nvPr/>
        </p:nvSpPr>
        <p:spPr>
          <a:xfrm>
            <a:off x="6980590" y="4051309"/>
            <a:ext cx="1118586" cy="363984"/>
          </a:xfrm>
          <a:prstGeom prst="rect">
            <a:avLst/>
          </a:prstGeom>
          <a:noFill/>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72C6"/>
                </a:solidFill>
                <a:effectLst/>
                <a:uLnTx/>
                <a:uFillTx/>
                <a:latin typeface="Arial"/>
                <a:ea typeface="+mn-ea"/>
                <a:cs typeface="+mn-cs"/>
              </a:rPr>
              <a:t>Primary care</a:t>
            </a:r>
          </a:p>
        </p:txBody>
      </p:sp>
      <p:sp>
        <p:nvSpPr>
          <p:cNvPr id="11" name="TextBox 10">
            <a:extLst>
              <a:ext uri="{FF2B5EF4-FFF2-40B4-BE49-F238E27FC236}">
                <a16:creationId xmlns:a16="http://schemas.microsoft.com/office/drawing/2014/main" id="{09FD9EDD-7CC2-412E-AA22-A80F62207F82}"/>
              </a:ext>
            </a:extLst>
          </p:cNvPr>
          <p:cNvSpPr txBox="1"/>
          <p:nvPr/>
        </p:nvSpPr>
        <p:spPr>
          <a:xfrm>
            <a:off x="6956642" y="4430992"/>
            <a:ext cx="1462072" cy="363984"/>
          </a:xfrm>
          <a:prstGeom prst="rect">
            <a:avLst/>
          </a:prstGeom>
          <a:noFill/>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72C6"/>
                </a:solidFill>
                <a:effectLst/>
                <a:uLnTx/>
                <a:uFillTx/>
                <a:latin typeface="Arial"/>
                <a:ea typeface="+mn-ea"/>
                <a:cs typeface="+mn-cs"/>
              </a:rPr>
              <a:t>Community care</a:t>
            </a:r>
          </a:p>
        </p:txBody>
      </p:sp>
      <p:sp>
        <p:nvSpPr>
          <p:cNvPr id="12" name="TextBox 11">
            <a:extLst>
              <a:ext uri="{FF2B5EF4-FFF2-40B4-BE49-F238E27FC236}">
                <a16:creationId xmlns:a16="http://schemas.microsoft.com/office/drawing/2014/main" id="{52219D93-DB4A-4F79-899C-6282608C804A}"/>
              </a:ext>
            </a:extLst>
          </p:cNvPr>
          <p:cNvSpPr txBox="1"/>
          <p:nvPr/>
        </p:nvSpPr>
        <p:spPr>
          <a:xfrm>
            <a:off x="6986724" y="2778412"/>
            <a:ext cx="1669002" cy="363984"/>
          </a:xfrm>
          <a:prstGeom prst="rect">
            <a:avLst/>
          </a:prstGeom>
          <a:noFill/>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sng" strike="noStrike" kern="1200" cap="none" spc="0" normalizeH="0" baseline="0" noProof="0" dirty="0">
                <a:ln>
                  <a:noFill/>
                </a:ln>
                <a:solidFill>
                  <a:srgbClr val="0072C6"/>
                </a:solidFill>
                <a:effectLst/>
                <a:uLnTx/>
                <a:uFillTx/>
                <a:latin typeface="Arial"/>
                <a:ea typeface="+mn-ea"/>
                <a:cs typeface="+mn-cs"/>
              </a:rPr>
              <a:t>Vertical integration</a:t>
            </a:r>
          </a:p>
        </p:txBody>
      </p:sp>
      <p:sp>
        <p:nvSpPr>
          <p:cNvPr id="13" name="TextBox 12">
            <a:extLst>
              <a:ext uri="{FF2B5EF4-FFF2-40B4-BE49-F238E27FC236}">
                <a16:creationId xmlns:a16="http://schemas.microsoft.com/office/drawing/2014/main" id="{B4E77D75-F752-40B9-899B-48F8C110938C}"/>
              </a:ext>
            </a:extLst>
          </p:cNvPr>
          <p:cNvSpPr txBox="1"/>
          <p:nvPr/>
        </p:nvSpPr>
        <p:spPr>
          <a:xfrm>
            <a:off x="699629" y="2116520"/>
            <a:ext cx="1895380" cy="363984"/>
          </a:xfrm>
          <a:prstGeom prst="rect">
            <a:avLst/>
          </a:prstGeom>
          <a:noFill/>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sng" strike="noStrike" kern="1200" cap="none" spc="0" normalizeH="0" baseline="0" noProof="0" dirty="0">
                <a:ln>
                  <a:noFill/>
                </a:ln>
                <a:solidFill>
                  <a:srgbClr val="002060"/>
                </a:solidFill>
                <a:effectLst/>
                <a:uLnTx/>
                <a:uFillTx/>
                <a:latin typeface="Arial"/>
                <a:ea typeface="+mn-ea"/>
                <a:cs typeface="+mn-cs"/>
              </a:rPr>
              <a:t>Horizontal integration</a:t>
            </a:r>
          </a:p>
        </p:txBody>
      </p:sp>
      <p:sp>
        <p:nvSpPr>
          <p:cNvPr id="14" name="TextBox 13">
            <a:extLst>
              <a:ext uri="{FF2B5EF4-FFF2-40B4-BE49-F238E27FC236}">
                <a16:creationId xmlns:a16="http://schemas.microsoft.com/office/drawing/2014/main" id="{EF51E077-4E0A-46B7-ABC0-B108ADC445A6}"/>
              </a:ext>
            </a:extLst>
          </p:cNvPr>
          <p:cNvSpPr txBox="1"/>
          <p:nvPr/>
        </p:nvSpPr>
        <p:spPr>
          <a:xfrm>
            <a:off x="2556770" y="2123803"/>
            <a:ext cx="1118586" cy="363984"/>
          </a:xfrm>
          <a:prstGeom prst="rect">
            <a:avLst/>
          </a:prstGeom>
          <a:noFill/>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2060"/>
                </a:solidFill>
                <a:effectLst/>
                <a:uLnTx/>
                <a:uFillTx/>
                <a:latin typeface="Arial"/>
                <a:ea typeface="+mn-ea"/>
                <a:cs typeface="+mn-cs"/>
              </a:rPr>
              <a:t>NHS care</a:t>
            </a:r>
          </a:p>
        </p:txBody>
      </p:sp>
      <p:sp>
        <p:nvSpPr>
          <p:cNvPr id="15" name="TextBox 14">
            <a:extLst>
              <a:ext uri="{FF2B5EF4-FFF2-40B4-BE49-F238E27FC236}">
                <a16:creationId xmlns:a16="http://schemas.microsoft.com/office/drawing/2014/main" id="{C06BBBE9-011D-44FB-B193-2840C98E2A00}"/>
              </a:ext>
            </a:extLst>
          </p:cNvPr>
          <p:cNvSpPr txBox="1"/>
          <p:nvPr/>
        </p:nvSpPr>
        <p:spPr>
          <a:xfrm>
            <a:off x="3594763" y="2032117"/>
            <a:ext cx="1784412" cy="363984"/>
          </a:xfrm>
          <a:prstGeom prst="rect">
            <a:avLst/>
          </a:prstGeom>
          <a:noFill/>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2060"/>
                </a:solidFill>
                <a:effectLst/>
                <a:uLnTx/>
                <a:uFillTx/>
                <a:latin typeface="Arial"/>
                <a:ea typeface="+mn-ea"/>
                <a:cs typeface="+mn-cs"/>
              </a:rPr>
              <a:t>Local authority services (social care) </a:t>
            </a:r>
          </a:p>
        </p:txBody>
      </p:sp>
      <p:sp>
        <p:nvSpPr>
          <p:cNvPr id="16" name="TextBox 15">
            <a:extLst>
              <a:ext uri="{FF2B5EF4-FFF2-40B4-BE49-F238E27FC236}">
                <a16:creationId xmlns:a16="http://schemas.microsoft.com/office/drawing/2014/main" id="{94BB8284-71E5-4BC0-BC81-CFD7568ADDDA}"/>
              </a:ext>
            </a:extLst>
          </p:cNvPr>
          <p:cNvSpPr txBox="1"/>
          <p:nvPr/>
        </p:nvSpPr>
        <p:spPr>
          <a:xfrm>
            <a:off x="5279487" y="2106928"/>
            <a:ext cx="994299" cy="363984"/>
          </a:xfrm>
          <a:prstGeom prst="rect">
            <a:avLst/>
          </a:prstGeom>
          <a:noFill/>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2060"/>
                </a:solidFill>
                <a:effectLst/>
                <a:uLnTx/>
                <a:uFillTx/>
                <a:latin typeface="Arial"/>
                <a:ea typeface="+mn-ea"/>
                <a:cs typeface="+mn-cs"/>
              </a:rPr>
              <a:t>Education</a:t>
            </a:r>
          </a:p>
        </p:txBody>
      </p:sp>
      <p:sp>
        <p:nvSpPr>
          <p:cNvPr id="17" name="Rectangle 16">
            <a:extLst>
              <a:ext uri="{FF2B5EF4-FFF2-40B4-BE49-F238E27FC236}">
                <a16:creationId xmlns:a16="http://schemas.microsoft.com/office/drawing/2014/main" id="{28FE8E6E-C0AB-472E-9E70-C1167120DD1C}"/>
              </a:ext>
            </a:extLst>
          </p:cNvPr>
          <p:cNvSpPr/>
          <p:nvPr/>
        </p:nvSpPr>
        <p:spPr bwMode="auto">
          <a:xfrm>
            <a:off x="628561" y="5133014"/>
            <a:ext cx="5937870" cy="326447"/>
          </a:xfrm>
          <a:prstGeom prst="rect">
            <a:avLst/>
          </a:prstGeom>
          <a:solidFill>
            <a:schemeClr val="accent2"/>
          </a:solidFill>
          <a:ln w="9525" cap="flat" cmpd="sng" algn="ctr">
            <a:solidFill>
              <a:schemeClr val="accent1"/>
            </a:solid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lvl="0" indent="0" algn="l" defTabSz="889000" rtl="0" eaLnBrk="1" fontAlgn="base"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a:ea typeface="+mn-ea"/>
                <a:cs typeface="+mn-cs"/>
              </a:rPr>
              <a:t>(</a:t>
            </a:r>
            <a:r>
              <a:rPr kumimoji="0" lang="en-GB" sz="1200" b="1" i="0" u="none" strike="noStrike" kern="1200" cap="none" spc="0" normalizeH="0" baseline="0" noProof="0" dirty="0" err="1">
                <a:ln>
                  <a:noFill/>
                </a:ln>
                <a:solidFill>
                  <a:srgbClr val="000000"/>
                </a:solidFill>
                <a:effectLst/>
                <a:uLnTx/>
                <a:uFillTx/>
                <a:latin typeface="Arial"/>
                <a:ea typeface="+mn-ea"/>
                <a:cs typeface="+mn-cs"/>
              </a:rPr>
              <a:t>i</a:t>
            </a:r>
            <a:r>
              <a:rPr kumimoji="0" lang="en-GB" sz="1200" b="1" i="0" u="none" strike="noStrike" kern="1200" cap="none" spc="0" normalizeH="0" baseline="0" noProof="0" dirty="0">
                <a:ln>
                  <a:noFill/>
                </a:ln>
                <a:solidFill>
                  <a:srgbClr val="000000"/>
                </a:solidFill>
                <a:effectLst/>
                <a:uLnTx/>
                <a:uFillTx/>
                <a:latin typeface="Arial"/>
                <a:ea typeface="+mn-ea"/>
                <a:cs typeface="+mn-cs"/>
              </a:rPr>
              <a:t>) Data and informatics </a:t>
            </a:r>
          </a:p>
        </p:txBody>
      </p:sp>
      <p:sp>
        <p:nvSpPr>
          <p:cNvPr id="18" name="Rectangle 17">
            <a:extLst>
              <a:ext uri="{FF2B5EF4-FFF2-40B4-BE49-F238E27FC236}">
                <a16:creationId xmlns:a16="http://schemas.microsoft.com/office/drawing/2014/main" id="{F60A0CBF-144E-45C8-8C83-7C8B60D8F976}"/>
              </a:ext>
            </a:extLst>
          </p:cNvPr>
          <p:cNvSpPr/>
          <p:nvPr/>
        </p:nvSpPr>
        <p:spPr bwMode="auto">
          <a:xfrm>
            <a:off x="628561" y="5505195"/>
            <a:ext cx="5937870" cy="326447"/>
          </a:xfrm>
          <a:prstGeom prst="rect">
            <a:avLst/>
          </a:prstGeom>
          <a:solidFill>
            <a:schemeClr val="accent2"/>
          </a:solidFill>
          <a:ln w="9525" cap="flat" cmpd="sng" algn="ctr">
            <a:solidFill>
              <a:schemeClr val="accent1"/>
            </a:solid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lvl="0" indent="0" algn="l" defTabSz="889000" rtl="0" eaLnBrk="1" fontAlgn="base"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a:ea typeface="+mn-ea"/>
                <a:cs typeface="+mn-cs"/>
              </a:rPr>
              <a:t>(ii) Use technology to move to a virtual by default model of care </a:t>
            </a:r>
          </a:p>
        </p:txBody>
      </p:sp>
      <p:sp>
        <p:nvSpPr>
          <p:cNvPr id="19" name="Rectangle 18">
            <a:extLst>
              <a:ext uri="{FF2B5EF4-FFF2-40B4-BE49-F238E27FC236}">
                <a16:creationId xmlns:a16="http://schemas.microsoft.com/office/drawing/2014/main" id="{C27E4E5F-5D51-47CF-AC22-4BEE713A5F11}"/>
              </a:ext>
            </a:extLst>
          </p:cNvPr>
          <p:cNvSpPr/>
          <p:nvPr/>
        </p:nvSpPr>
        <p:spPr bwMode="auto">
          <a:xfrm>
            <a:off x="1968451" y="3116745"/>
            <a:ext cx="1305018" cy="713272"/>
          </a:xfrm>
          <a:prstGeom prst="rect">
            <a:avLst/>
          </a:prstGeom>
          <a:noFill/>
          <a:ln w="19050" cap="flat" cmpd="sng" algn="ctr">
            <a:solidFill>
              <a:schemeClr val="accent5"/>
            </a:solid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lvl="0" indent="0" algn="ctr" defTabSz="889000" rtl="0" eaLnBrk="1" fontAlgn="base"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Vulnerability </a:t>
            </a:r>
          </a:p>
        </p:txBody>
      </p:sp>
      <p:sp>
        <p:nvSpPr>
          <p:cNvPr id="20" name="Rectangle 19">
            <a:extLst>
              <a:ext uri="{FF2B5EF4-FFF2-40B4-BE49-F238E27FC236}">
                <a16:creationId xmlns:a16="http://schemas.microsoft.com/office/drawing/2014/main" id="{2D878406-6790-4633-912C-8CC17CF35EA7}"/>
              </a:ext>
            </a:extLst>
          </p:cNvPr>
          <p:cNvSpPr/>
          <p:nvPr/>
        </p:nvSpPr>
        <p:spPr bwMode="auto">
          <a:xfrm>
            <a:off x="3423715" y="3101106"/>
            <a:ext cx="1305018" cy="713272"/>
          </a:xfrm>
          <a:prstGeom prst="rect">
            <a:avLst/>
          </a:prstGeom>
          <a:noFill/>
          <a:ln w="19050" cap="flat" cmpd="sng" algn="ctr">
            <a:solidFill>
              <a:schemeClr val="accent5"/>
            </a:solid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lvl="0" indent="0" algn="ctr" defTabSz="889000" rtl="0" eaLnBrk="1" fontAlgn="base"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Speech and language needs</a:t>
            </a:r>
          </a:p>
        </p:txBody>
      </p:sp>
      <p:sp>
        <p:nvSpPr>
          <p:cNvPr id="21" name="Rectangle 20">
            <a:extLst>
              <a:ext uri="{FF2B5EF4-FFF2-40B4-BE49-F238E27FC236}">
                <a16:creationId xmlns:a16="http://schemas.microsoft.com/office/drawing/2014/main" id="{C8463331-88B0-4E1A-93D8-F6035AA12C59}"/>
              </a:ext>
            </a:extLst>
          </p:cNvPr>
          <p:cNvSpPr/>
          <p:nvPr/>
        </p:nvSpPr>
        <p:spPr bwMode="auto">
          <a:xfrm>
            <a:off x="4867650" y="3106944"/>
            <a:ext cx="1305018" cy="713272"/>
          </a:xfrm>
          <a:prstGeom prst="rect">
            <a:avLst/>
          </a:prstGeom>
          <a:noFill/>
          <a:ln w="19050" cap="flat" cmpd="sng" algn="ctr">
            <a:solidFill>
              <a:schemeClr val="accent5"/>
            </a:solid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lvl="0" indent="0" algn="ctr" defTabSz="889000" rtl="0" eaLnBrk="1" fontAlgn="base"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Obesity </a:t>
            </a:r>
          </a:p>
        </p:txBody>
      </p:sp>
      <p:sp>
        <p:nvSpPr>
          <p:cNvPr id="22" name="Rectangle 21">
            <a:extLst>
              <a:ext uri="{FF2B5EF4-FFF2-40B4-BE49-F238E27FC236}">
                <a16:creationId xmlns:a16="http://schemas.microsoft.com/office/drawing/2014/main" id="{D4476B8C-B400-4779-BBE1-33D79011D28F}"/>
              </a:ext>
            </a:extLst>
          </p:cNvPr>
          <p:cNvSpPr/>
          <p:nvPr/>
        </p:nvSpPr>
        <p:spPr bwMode="auto">
          <a:xfrm>
            <a:off x="1968451" y="3953644"/>
            <a:ext cx="974137" cy="713272"/>
          </a:xfrm>
          <a:prstGeom prst="rect">
            <a:avLst/>
          </a:prstGeom>
          <a:noFill/>
          <a:ln w="19050" cap="flat" cmpd="sng" algn="ctr">
            <a:solidFill>
              <a:srgbClr val="0070C0"/>
            </a:solid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lvl="0" indent="0" algn="ctr" defTabSz="889000" rtl="0" eaLnBrk="1" fontAlgn="base"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Accidental injuries </a:t>
            </a:r>
          </a:p>
        </p:txBody>
      </p:sp>
      <p:sp>
        <p:nvSpPr>
          <p:cNvPr id="23" name="Rectangle 22">
            <a:extLst>
              <a:ext uri="{FF2B5EF4-FFF2-40B4-BE49-F238E27FC236}">
                <a16:creationId xmlns:a16="http://schemas.microsoft.com/office/drawing/2014/main" id="{26900963-EE79-4DA8-8507-1CB6CEB438DF}"/>
              </a:ext>
            </a:extLst>
          </p:cNvPr>
          <p:cNvSpPr/>
          <p:nvPr/>
        </p:nvSpPr>
        <p:spPr bwMode="auto">
          <a:xfrm>
            <a:off x="3027453" y="3953644"/>
            <a:ext cx="979336" cy="713272"/>
          </a:xfrm>
          <a:prstGeom prst="rect">
            <a:avLst/>
          </a:prstGeom>
          <a:noFill/>
          <a:ln w="19050" cap="flat" cmpd="sng" algn="ctr">
            <a:solidFill>
              <a:srgbClr val="0070C0"/>
            </a:solid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lvl="0" indent="0" algn="ctr" defTabSz="889000" rtl="0" eaLnBrk="1" fontAlgn="base"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Asthma </a:t>
            </a:r>
          </a:p>
        </p:txBody>
      </p:sp>
      <p:sp>
        <p:nvSpPr>
          <p:cNvPr id="24" name="Rectangle 23">
            <a:extLst>
              <a:ext uri="{FF2B5EF4-FFF2-40B4-BE49-F238E27FC236}">
                <a16:creationId xmlns:a16="http://schemas.microsoft.com/office/drawing/2014/main" id="{487E8212-EFF0-477B-885A-2E907BDBB155}"/>
              </a:ext>
            </a:extLst>
          </p:cNvPr>
          <p:cNvSpPr/>
          <p:nvPr/>
        </p:nvSpPr>
        <p:spPr bwMode="auto">
          <a:xfrm>
            <a:off x="4091654" y="3953644"/>
            <a:ext cx="979336" cy="713272"/>
          </a:xfrm>
          <a:prstGeom prst="rect">
            <a:avLst/>
          </a:prstGeom>
          <a:noFill/>
          <a:ln w="19050" cap="flat" cmpd="sng" algn="ctr">
            <a:solidFill>
              <a:srgbClr val="0070C0"/>
            </a:solid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lvl="0" indent="0" algn="ctr" defTabSz="889000" rtl="0" eaLnBrk="1" fontAlgn="base"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DETECT</a:t>
            </a:r>
          </a:p>
        </p:txBody>
      </p:sp>
      <p:sp>
        <p:nvSpPr>
          <p:cNvPr id="25" name="TextBox 24">
            <a:extLst>
              <a:ext uri="{FF2B5EF4-FFF2-40B4-BE49-F238E27FC236}">
                <a16:creationId xmlns:a16="http://schemas.microsoft.com/office/drawing/2014/main" id="{5725A72E-5DEE-4A87-9893-14BFC696921E}"/>
              </a:ext>
            </a:extLst>
          </p:cNvPr>
          <p:cNvSpPr txBox="1"/>
          <p:nvPr/>
        </p:nvSpPr>
        <p:spPr>
          <a:xfrm>
            <a:off x="531652" y="4842101"/>
            <a:ext cx="1462072" cy="363984"/>
          </a:xfrm>
          <a:prstGeom prst="rect">
            <a:avLst/>
          </a:prstGeom>
          <a:noFill/>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C5DCDF">
                    <a:lumMod val="50000"/>
                  </a:srgbClr>
                </a:solidFill>
                <a:effectLst/>
                <a:uLnTx/>
                <a:uFillTx/>
                <a:latin typeface="Arial"/>
                <a:ea typeface="+mn-ea"/>
                <a:cs typeface="+mn-cs"/>
              </a:rPr>
              <a:t>Enablers</a:t>
            </a:r>
          </a:p>
        </p:txBody>
      </p:sp>
      <p:sp>
        <p:nvSpPr>
          <p:cNvPr id="26" name="Rectangle 25">
            <a:extLst>
              <a:ext uri="{FF2B5EF4-FFF2-40B4-BE49-F238E27FC236}">
                <a16:creationId xmlns:a16="http://schemas.microsoft.com/office/drawing/2014/main" id="{1D2F1035-E1A7-4687-A558-2DD62ACFFDE7}"/>
              </a:ext>
            </a:extLst>
          </p:cNvPr>
          <p:cNvSpPr/>
          <p:nvPr/>
        </p:nvSpPr>
        <p:spPr bwMode="auto">
          <a:xfrm>
            <a:off x="628560" y="5875459"/>
            <a:ext cx="2913629" cy="326447"/>
          </a:xfrm>
          <a:prstGeom prst="rect">
            <a:avLst/>
          </a:prstGeom>
          <a:solidFill>
            <a:schemeClr val="bg1"/>
          </a:solidFill>
          <a:ln w="9525" cap="flat" cmpd="sng" algn="ctr">
            <a:solidFill>
              <a:schemeClr val="accent2"/>
            </a:solid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lvl="0" indent="0" algn="l" defTabSz="889000" rtl="0" eaLnBrk="1" fontAlgn="base"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a:t>
            </a:r>
            <a:r>
              <a:rPr kumimoji="0" lang="en-GB" sz="1200" b="0" i="0" u="none" strike="noStrike" kern="1200" cap="none" spc="0" normalizeH="0" baseline="0" noProof="0" dirty="0" err="1">
                <a:ln>
                  <a:noFill/>
                </a:ln>
                <a:solidFill>
                  <a:srgbClr val="000000"/>
                </a:solidFill>
                <a:effectLst/>
                <a:uLnTx/>
                <a:uFillTx/>
                <a:latin typeface="Arial"/>
                <a:ea typeface="+mn-ea"/>
                <a:cs typeface="+mn-cs"/>
              </a:rPr>
              <a:t>ii.a</a:t>
            </a:r>
            <a:r>
              <a:rPr kumimoji="0" lang="en-GB" sz="1200" b="0" i="0" u="none" strike="noStrike" kern="1200" cap="none" spc="0" normalizeH="0" baseline="0" noProof="0" dirty="0">
                <a:ln>
                  <a:noFill/>
                </a:ln>
                <a:solidFill>
                  <a:srgbClr val="000000"/>
                </a:solidFill>
                <a:effectLst/>
                <a:uLnTx/>
                <a:uFillTx/>
                <a:latin typeface="Arial"/>
                <a:ea typeface="+mn-ea"/>
                <a:cs typeface="+mn-cs"/>
              </a:rPr>
              <a:t>) Mechanism of collaboration for clinical teams </a:t>
            </a:r>
          </a:p>
        </p:txBody>
      </p:sp>
      <p:sp>
        <p:nvSpPr>
          <p:cNvPr id="28" name="Rectangle 27">
            <a:extLst>
              <a:ext uri="{FF2B5EF4-FFF2-40B4-BE49-F238E27FC236}">
                <a16:creationId xmlns:a16="http://schemas.microsoft.com/office/drawing/2014/main" id="{B75D094C-0141-4CD9-BAF4-11672FF49F66}"/>
              </a:ext>
            </a:extLst>
          </p:cNvPr>
          <p:cNvSpPr/>
          <p:nvPr/>
        </p:nvSpPr>
        <p:spPr bwMode="auto">
          <a:xfrm>
            <a:off x="3652802" y="5875459"/>
            <a:ext cx="2913629" cy="326447"/>
          </a:xfrm>
          <a:prstGeom prst="rect">
            <a:avLst/>
          </a:prstGeom>
          <a:solidFill>
            <a:schemeClr val="bg1"/>
          </a:solidFill>
          <a:ln w="9525" cap="flat" cmpd="sng" algn="ctr">
            <a:solidFill>
              <a:schemeClr val="accent2"/>
            </a:solid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lvl="0" indent="0" algn="l" defTabSz="889000" rtl="0" eaLnBrk="1" fontAlgn="base"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a:t>
            </a:r>
            <a:r>
              <a:rPr kumimoji="0" lang="en-GB" sz="1200" b="0" i="0" u="none" strike="noStrike" kern="1200" cap="none" spc="0" normalizeH="0" baseline="0" noProof="0" dirty="0" err="1">
                <a:ln>
                  <a:noFill/>
                </a:ln>
                <a:solidFill>
                  <a:srgbClr val="000000"/>
                </a:solidFill>
                <a:effectLst/>
                <a:uLnTx/>
                <a:uFillTx/>
                <a:latin typeface="Arial"/>
                <a:ea typeface="+mn-ea"/>
                <a:cs typeface="+mn-cs"/>
              </a:rPr>
              <a:t>ii.b</a:t>
            </a:r>
            <a:r>
              <a:rPr kumimoji="0" lang="en-GB" sz="1200" b="0" i="0" u="none" strike="noStrike" kern="1200" cap="none" spc="0" normalizeH="0" baseline="0" noProof="0" dirty="0">
                <a:ln>
                  <a:noFill/>
                </a:ln>
                <a:solidFill>
                  <a:srgbClr val="000000"/>
                </a:solidFill>
                <a:effectLst/>
                <a:uLnTx/>
                <a:uFillTx/>
                <a:latin typeface="Arial"/>
                <a:ea typeface="+mn-ea"/>
                <a:cs typeface="+mn-cs"/>
              </a:rPr>
              <a:t>) Mechanism to redesign the service offer - i.e. outpatient clinics </a:t>
            </a:r>
          </a:p>
        </p:txBody>
      </p:sp>
      <p:sp>
        <p:nvSpPr>
          <p:cNvPr id="29" name="Rectangle 28">
            <a:extLst>
              <a:ext uri="{FF2B5EF4-FFF2-40B4-BE49-F238E27FC236}">
                <a16:creationId xmlns:a16="http://schemas.microsoft.com/office/drawing/2014/main" id="{B01D8C46-BDC6-4C3D-AE30-A36DB6886734}"/>
              </a:ext>
            </a:extLst>
          </p:cNvPr>
          <p:cNvSpPr/>
          <p:nvPr/>
        </p:nvSpPr>
        <p:spPr>
          <a:xfrm>
            <a:off x="380032" y="1386096"/>
            <a:ext cx="8292078" cy="646331"/>
          </a:xfrm>
          <a:prstGeom prst="rect">
            <a:avLst/>
          </a:prstGeom>
        </p:spPr>
        <p:txBody>
          <a:bodyPr wrap="square">
            <a:spAutoFit/>
          </a:bodyPr>
          <a:lstStyle/>
          <a:p>
            <a:pPr marL="0" marR="0" lvl="0" indent="0" algn="l" defTabSz="889000" rtl="0" eaLnBrk="1" fontAlgn="base"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We will develop what integration means across a few national policy areas, using virtual ways of working to accelerate integration and by developing a commissioning framework for adoption for local health and care systems. Refer to annex one for more detail. </a:t>
            </a:r>
          </a:p>
        </p:txBody>
      </p:sp>
      <p:sp>
        <p:nvSpPr>
          <p:cNvPr id="27" name="Rectangle 26">
            <a:extLst>
              <a:ext uri="{FF2B5EF4-FFF2-40B4-BE49-F238E27FC236}">
                <a16:creationId xmlns:a16="http://schemas.microsoft.com/office/drawing/2014/main" id="{65B0F065-8F06-4607-B5C8-871356C9CC31}"/>
              </a:ext>
            </a:extLst>
          </p:cNvPr>
          <p:cNvSpPr/>
          <p:nvPr/>
        </p:nvSpPr>
        <p:spPr bwMode="auto">
          <a:xfrm>
            <a:off x="628560" y="6257880"/>
            <a:ext cx="5937870" cy="326447"/>
          </a:xfrm>
          <a:prstGeom prst="rect">
            <a:avLst/>
          </a:prstGeom>
          <a:solidFill>
            <a:schemeClr val="accent2"/>
          </a:solidFill>
          <a:ln w="9525" cap="flat" cmpd="sng" algn="ctr">
            <a:solidFill>
              <a:schemeClr val="accent1"/>
            </a:solid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lvl="0" indent="0" algn="l" defTabSz="889000" rtl="0" eaLnBrk="1" fontAlgn="base"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a:ea typeface="+mn-ea"/>
                <a:cs typeface="+mn-cs"/>
              </a:rPr>
              <a:t>(iii) Workforce</a:t>
            </a:r>
          </a:p>
        </p:txBody>
      </p:sp>
      <p:sp>
        <p:nvSpPr>
          <p:cNvPr id="30" name="Rectangle 29">
            <a:extLst>
              <a:ext uri="{FF2B5EF4-FFF2-40B4-BE49-F238E27FC236}">
                <a16:creationId xmlns:a16="http://schemas.microsoft.com/office/drawing/2014/main" id="{9566531D-BC44-4EBA-8BF4-0B57871F27AC}"/>
              </a:ext>
            </a:extLst>
          </p:cNvPr>
          <p:cNvSpPr/>
          <p:nvPr/>
        </p:nvSpPr>
        <p:spPr bwMode="auto">
          <a:xfrm>
            <a:off x="5155856" y="3953644"/>
            <a:ext cx="1016812" cy="713272"/>
          </a:xfrm>
          <a:prstGeom prst="rect">
            <a:avLst/>
          </a:prstGeom>
          <a:noFill/>
          <a:ln w="19050" cap="flat" cmpd="sng" algn="ctr">
            <a:solidFill>
              <a:srgbClr val="0070C0"/>
            </a:solid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lvl="0" indent="0" algn="ctr" defTabSz="889000" rtl="0" eaLnBrk="1" fontAlgn="base"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111</a:t>
            </a:r>
          </a:p>
        </p:txBody>
      </p:sp>
      <p:sp>
        <p:nvSpPr>
          <p:cNvPr id="31" name="Rectangle 30">
            <a:extLst>
              <a:ext uri="{FF2B5EF4-FFF2-40B4-BE49-F238E27FC236}">
                <a16:creationId xmlns:a16="http://schemas.microsoft.com/office/drawing/2014/main" id="{8DA520BF-28E0-4250-8B3B-8FB0126C7A36}"/>
              </a:ext>
            </a:extLst>
          </p:cNvPr>
          <p:cNvSpPr/>
          <p:nvPr/>
        </p:nvSpPr>
        <p:spPr bwMode="auto">
          <a:xfrm>
            <a:off x="1179684" y="3116745"/>
            <a:ext cx="258160" cy="1578286"/>
          </a:xfrm>
          <a:prstGeom prst="rect">
            <a:avLst/>
          </a:prstGeom>
          <a:solidFill>
            <a:schemeClr val="bg1">
              <a:lumMod val="95000"/>
            </a:schemeClr>
          </a:solidFill>
          <a:ln w="19050" cap="flat" cmpd="sng" algn="ctr">
            <a:solidFill>
              <a:schemeClr val="bg1">
                <a:lumMod val="95000"/>
              </a:schemeClr>
            </a:solidFill>
            <a:prstDash val="solid"/>
            <a:round/>
            <a:headEnd type="none" w="med" len="med"/>
            <a:tailEnd type="none" w="med" len="med"/>
          </a:ln>
          <a:effectLst/>
        </p:spPr>
        <p:txBody>
          <a:bodyPr vert="vert270" wrap="square" lIns="91440" tIns="91440" rIns="91440" bIns="91440" numCol="1" rtlCol="0" anchor="ctr" anchorCtr="0" compatLnSpc="1">
            <a:prstTxWarp prst="textNoShape">
              <a:avLst/>
            </a:prstTxWarp>
            <a:noAutofit/>
          </a:bodyPr>
          <a:lstStyle/>
          <a:p>
            <a:pPr marL="0" marR="0" lvl="0" indent="0" algn="ctr" defTabSz="889000" rtl="0" eaLnBrk="1" fontAlgn="base"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Mental health</a:t>
            </a:r>
          </a:p>
        </p:txBody>
      </p:sp>
      <p:sp>
        <p:nvSpPr>
          <p:cNvPr id="32" name="Rectangle 31">
            <a:extLst>
              <a:ext uri="{FF2B5EF4-FFF2-40B4-BE49-F238E27FC236}">
                <a16:creationId xmlns:a16="http://schemas.microsoft.com/office/drawing/2014/main" id="{364E05DE-681F-4BFD-9411-3ACCAEE0AF21}"/>
              </a:ext>
            </a:extLst>
          </p:cNvPr>
          <p:cNvSpPr/>
          <p:nvPr/>
        </p:nvSpPr>
        <p:spPr bwMode="auto">
          <a:xfrm>
            <a:off x="1535188" y="3128443"/>
            <a:ext cx="258159" cy="1555562"/>
          </a:xfrm>
          <a:prstGeom prst="rect">
            <a:avLst/>
          </a:prstGeom>
          <a:solidFill>
            <a:schemeClr val="bg1">
              <a:lumMod val="95000"/>
            </a:schemeClr>
          </a:solidFill>
          <a:ln w="19050" cap="flat" cmpd="sng" algn="ctr">
            <a:solidFill>
              <a:schemeClr val="bg1">
                <a:lumMod val="95000"/>
              </a:schemeClr>
            </a:solidFill>
            <a:prstDash val="solid"/>
            <a:round/>
            <a:headEnd type="none" w="med" len="med"/>
            <a:tailEnd type="none" w="med" len="med"/>
          </a:ln>
          <a:effectLst/>
        </p:spPr>
        <p:txBody>
          <a:bodyPr vert="vert270" wrap="square" lIns="91440" tIns="91440" rIns="91440" bIns="91440" numCol="1" rtlCol="0" anchor="ctr" anchorCtr="0" compatLnSpc="1">
            <a:prstTxWarp prst="textNoShape">
              <a:avLst/>
            </a:prstTxWarp>
            <a:noAutofit/>
          </a:bodyPr>
          <a:lstStyle/>
          <a:p>
            <a:pPr marL="0" marR="0" lvl="0" indent="0" algn="ctr" defTabSz="889000" rtl="0" eaLnBrk="1" fontAlgn="base"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Transition / 0-25</a:t>
            </a:r>
          </a:p>
        </p:txBody>
      </p:sp>
      <p:sp>
        <p:nvSpPr>
          <p:cNvPr id="33" name="Rectangle 32">
            <a:extLst>
              <a:ext uri="{FF2B5EF4-FFF2-40B4-BE49-F238E27FC236}">
                <a16:creationId xmlns:a16="http://schemas.microsoft.com/office/drawing/2014/main" id="{3A2BC450-8636-4AFD-8793-1CBF13DE4FF4}"/>
              </a:ext>
            </a:extLst>
          </p:cNvPr>
          <p:cNvSpPr/>
          <p:nvPr/>
        </p:nvSpPr>
        <p:spPr bwMode="auto">
          <a:xfrm>
            <a:off x="836178" y="3109431"/>
            <a:ext cx="258160" cy="1578286"/>
          </a:xfrm>
          <a:prstGeom prst="rect">
            <a:avLst/>
          </a:prstGeom>
          <a:solidFill>
            <a:schemeClr val="bg1">
              <a:lumMod val="95000"/>
            </a:schemeClr>
          </a:solidFill>
          <a:ln w="19050" cap="flat" cmpd="sng" algn="ctr">
            <a:solidFill>
              <a:schemeClr val="bg1">
                <a:lumMod val="95000"/>
              </a:schemeClr>
            </a:solidFill>
            <a:prstDash val="solid"/>
            <a:round/>
            <a:headEnd type="none" w="med" len="med"/>
            <a:tailEnd type="none" w="med" len="med"/>
          </a:ln>
          <a:effectLst/>
        </p:spPr>
        <p:txBody>
          <a:bodyPr vert="vert270" wrap="square" lIns="91440" tIns="91440" rIns="91440" bIns="91440" numCol="1" rtlCol="0" anchor="ctr" anchorCtr="0" compatLnSpc="1">
            <a:prstTxWarp prst="textNoShape">
              <a:avLst/>
            </a:prstTxWarp>
            <a:noAutofit/>
          </a:bodyPr>
          <a:lstStyle/>
          <a:p>
            <a:pPr marL="0" marR="0" lvl="0" indent="0" algn="ctr" defTabSz="889000" rtl="0" eaLnBrk="1" fontAlgn="base"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Inequalities </a:t>
            </a:r>
          </a:p>
        </p:txBody>
      </p:sp>
    </p:spTree>
    <p:extLst>
      <p:ext uri="{BB962C8B-B14F-4D97-AF65-F5344CB8AC3E}">
        <p14:creationId xmlns:p14="http://schemas.microsoft.com/office/powerpoint/2010/main" val="27956160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8E0BF756-0684-4AB8-9D27-7855433FBC3A}"/>
              </a:ext>
            </a:extLst>
          </p:cNvPr>
          <p:cNvCxnSpPr>
            <a:cxnSpLocks/>
            <a:endCxn id="49" idx="0"/>
          </p:cNvCxnSpPr>
          <p:nvPr/>
        </p:nvCxnSpPr>
        <p:spPr>
          <a:xfrm>
            <a:off x="6344341" y="2560911"/>
            <a:ext cx="13733" cy="132960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FC3C059-7067-42C0-AA5A-EFA8FA5923D2}"/>
              </a:ext>
            </a:extLst>
          </p:cNvPr>
          <p:cNvSpPr>
            <a:spLocks noGrp="1"/>
          </p:cNvSpPr>
          <p:nvPr>
            <p:ph type="title"/>
          </p:nvPr>
        </p:nvSpPr>
        <p:spPr/>
        <p:txBody>
          <a:bodyPr/>
          <a:lstStyle/>
          <a:p>
            <a:r>
              <a:rPr lang="en-GB" dirty="0"/>
              <a:t>We will map the opportunities in the patient pathway and develop a national bundle to prevent asthma deaths </a:t>
            </a:r>
          </a:p>
        </p:txBody>
      </p:sp>
      <p:cxnSp>
        <p:nvCxnSpPr>
          <p:cNvPr id="28" name="Straight Connector 27">
            <a:extLst>
              <a:ext uri="{FF2B5EF4-FFF2-40B4-BE49-F238E27FC236}">
                <a16:creationId xmlns:a16="http://schemas.microsoft.com/office/drawing/2014/main" id="{D94F1A4D-D3FC-4BE8-9AB2-43C5184452B2}"/>
              </a:ext>
            </a:extLst>
          </p:cNvPr>
          <p:cNvCxnSpPr>
            <a:cxnSpLocks/>
          </p:cNvCxnSpPr>
          <p:nvPr/>
        </p:nvCxnSpPr>
        <p:spPr>
          <a:xfrm>
            <a:off x="11117695" y="3238190"/>
            <a:ext cx="0" cy="10483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Pentagon 26">
            <a:extLst>
              <a:ext uri="{FF2B5EF4-FFF2-40B4-BE49-F238E27FC236}">
                <a16:creationId xmlns:a16="http://schemas.microsoft.com/office/drawing/2014/main" id="{813DC457-B003-4D22-803D-9F36C80E2D90}"/>
              </a:ext>
            </a:extLst>
          </p:cNvPr>
          <p:cNvSpPr/>
          <p:nvPr/>
        </p:nvSpPr>
        <p:spPr bwMode="auto">
          <a:xfrm>
            <a:off x="259581" y="1992768"/>
            <a:ext cx="1340880" cy="527502"/>
          </a:xfrm>
          <a:prstGeom prst="homePlate">
            <a:avLst/>
          </a:prstGeom>
          <a:solidFill>
            <a:srgbClr val="0070C0"/>
          </a:solidFill>
          <a:ln w="9525" cap="flat" cmpd="sng" algn="ctr">
            <a:noFill/>
            <a:prstDash val="solid"/>
            <a:round/>
            <a:headEnd type="none" w="med" len="med"/>
            <a:tailEnd type="none" w="med" len="med"/>
          </a:ln>
          <a:effectLst/>
        </p:spPr>
        <p:txBody>
          <a:bodyPr lIns="0" tIns="27000" rIns="0" bIns="27000" anchor="ctr"/>
          <a:lstStyle/>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a:ea typeface="+mn-ea"/>
                <a:cs typeface="+mn-cs"/>
              </a:rPr>
              <a:t>Aug 2020</a:t>
            </a:r>
          </a:p>
        </p:txBody>
      </p:sp>
      <p:sp>
        <p:nvSpPr>
          <p:cNvPr id="38" name="Chevron 27">
            <a:extLst>
              <a:ext uri="{FF2B5EF4-FFF2-40B4-BE49-F238E27FC236}">
                <a16:creationId xmlns:a16="http://schemas.microsoft.com/office/drawing/2014/main" id="{B0790E36-A655-4385-A786-38DBE2CB436E}"/>
              </a:ext>
            </a:extLst>
          </p:cNvPr>
          <p:cNvSpPr/>
          <p:nvPr/>
        </p:nvSpPr>
        <p:spPr bwMode="auto">
          <a:xfrm>
            <a:off x="3910437" y="1992768"/>
            <a:ext cx="1340880" cy="527502"/>
          </a:xfrm>
          <a:prstGeom prst="chevron">
            <a:avLst/>
          </a:prstGeom>
          <a:solidFill>
            <a:srgbClr val="0070C0"/>
          </a:solidFill>
          <a:ln w="9525" cap="flat" cmpd="sng" algn="ctr">
            <a:noFill/>
            <a:prstDash val="solid"/>
            <a:round/>
            <a:headEnd type="none" w="med" len="med"/>
            <a:tailEnd type="none" w="med" len="med"/>
          </a:ln>
          <a:effectLst/>
        </p:spPr>
        <p:txBody>
          <a:bodyPr lIns="0" tIns="27000" rIns="0" bIns="27000" anchor="ctr"/>
          <a:lstStyle/>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a:ea typeface="+mn-ea"/>
                <a:cs typeface="+mn-cs"/>
              </a:rPr>
              <a:t>Summer 2021</a:t>
            </a:r>
          </a:p>
        </p:txBody>
      </p:sp>
      <p:sp>
        <p:nvSpPr>
          <p:cNvPr id="39" name="Chevron 28">
            <a:extLst>
              <a:ext uri="{FF2B5EF4-FFF2-40B4-BE49-F238E27FC236}">
                <a16:creationId xmlns:a16="http://schemas.microsoft.com/office/drawing/2014/main" id="{1DC3DF50-C537-45FB-A990-E7074A809231}"/>
              </a:ext>
            </a:extLst>
          </p:cNvPr>
          <p:cNvSpPr/>
          <p:nvPr/>
        </p:nvSpPr>
        <p:spPr bwMode="auto">
          <a:xfrm>
            <a:off x="5127389" y="1992768"/>
            <a:ext cx="1340880" cy="527502"/>
          </a:xfrm>
          <a:prstGeom prst="chevron">
            <a:avLst/>
          </a:prstGeom>
          <a:solidFill>
            <a:srgbClr val="0070C0"/>
          </a:solidFill>
          <a:ln w="9525" cap="flat" cmpd="sng" algn="ctr">
            <a:noFill/>
            <a:prstDash val="solid"/>
            <a:round/>
            <a:headEnd type="none" w="med" len="med"/>
            <a:tailEnd type="none" w="med" len="med"/>
          </a:ln>
          <a:effectLst/>
        </p:spPr>
        <p:txBody>
          <a:bodyPr lIns="0" tIns="27000" rIns="0" bIns="27000" anchor="ctr"/>
          <a:lstStyle/>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a:ea typeface="+mn-ea"/>
                <a:cs typeface="+mn-cs"/>
              </a:rPr>
              <a:t>Sept 2021</a:t>
            </a:r>
          </a:p>
        </p:txBody>
      </p:sp>
      <p:sp>
        <p:nvSpPr>
          <p:cNvPr id="41" name="Chevron 29">
            <a:extLst>
              <a:ext uri="{FF2B5EF4-FFF2-40B4-BE49-F238E27FC236}">
                <a16:creationId xmlns:a16="http://schemas.microsoft.com/office/drawing/2014/main" id="{B16368AE-FE41-4607-B58D-7EA12825F88E}"/>
              </a:ext>
            </a:extLst>
          </p:cNvPr>
          <p:cNvSpPr/>
          <p:nvPr/>
        </p:nvSpPr>
        <p:spPr bwMode="auto">
          <a:xfrm>
            <a:off x="6344341" y="1992768"/>
            <a:ext cx="1340880" cy="527502"/>
          </a:xfrm>
          <a:prstGeom prst="chevron">
            <a:avLst/>
          </a:prstGeom>
          <a:solidFill>
            <a:srgbClr val="0070C0"/>
          </a:solidFill>
          <a:ln w="9525" cap="flat" cmpd="sng" algn="ctr">
            <a:noFill/>
            <a:prstDash val="solid"/>
            <a:round/>
            <a:headEnd type="none" w="med" len="med"/>
            <a:tailEnd type="none" w="med" len="med"/>
          </a:ln>
          <a:effectLst/>
        </p:spPr>
        <p:txBody>
          <a:bodyPr lIns="0" tIns="27000" rIns="0" bIns="27000" anchor="ctr"/>
          <a:lstStyle/>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a:ea typeface="+mn-ea"/>
                <a:cs typeface="+mn-cs"/>
              </a:rPr>
              <a:t>Dec 2021</a:t>
            </a:r>
          </a:p>
        </p:txBody>
      </p:sp>
      <p:sp>
        <p:nvSpPr>
          <p:cNvPr id="42" name="Chevron 31">
            <a:extLst>
              <a:ext uri="{FF2B5EF4-FFF2-40B4-BE49-F238E27FC236}">
                <a16:creationId xmlns:a16="http://schemas.microsoft.com/office/drawing/2014/main" id="{B063F2BE-3D3C-46C6-8BA8-43513378EB5A}"/>
              </a:ext>
            </a:extLst>
          </p:cNvPr>
          <p:cNvSpPr/>
          <p:nvPr/>
        </p:nvSpPr>
        <p:spPr bwMode="auto">
          <a:xfrm>
            <a:off x="2693485" y="1992768"/>
            <a:ext cx="1340880" cy="527502"/>
          </a:xfrm>
          <a:prstGeom prst="chevron">
            <a:avLst/>
          </a:prstGeom>
          <a:solidFill>
            <a:srgbClr val="0070C0"/>
          </a:solidFill>
          <a:ln w="9525" cap="flat" cmpd="sng" algn="ctr">
            <a:noFill/>
            <a:prstDash val="solid"/>
            <a:round/>
            <a:headEnd type="none" w="med" len="med"/>
            <a:tailEnd type="none" w="med" len="med"/>
          </a:ln>
          <a:effectLst/>
        </p:spPr>
        <p:txBody>
          <a:bodyPr lIns="0" tIns="27000" rIns="0" bIns="27000" anchor="ctr"/>
          <a:lstStyle/>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a:ea typeface="+mn-ea"/>
                <a:cs typeface="+mn-cs"/>
              </a:rPr>
              <a:t>Jan 2021</a:t>
            </a:r>
          </a:p>
        </p:txBody>
      </p:sp>
      <p:sp>
        <p:nvSpPr>
          <p:cNvPr id="44" name="Chevron 31">
            <a:extLst>
              <a:ext uri="{FF2B5EF4-FFF2-40B4-BE49-F238E27FC236}">
                <a16:creationId xmlns:a16="http://schemas.microsoft.com/office/drawing/2014/main" id="{EF3C727F-B6C2-4FF5-BDC8-97910D6D7440}"/>
              </a:ext>
            </a:extLst>
          </p:cNvPr>
          <p:cNvSpPr/>
          <p:nvPr/>
        </p:nvSpPr>
        <p:spPr bwMode="auto">
          <a:xfrm>
            <a:off x="7531130" y="1992768"/>
            <a:ext cx="1340880" cy="527502"/>
          </a:xfrm>
          <a:prstGeom prst="chevron">
            <a:avLst/>
          </a:prstGeom>
          <a:solidFill>
            <a:srgbClr val="0070C0"/>
          </a:solidFill>
          <a:ln w="9525" cap="flat" cmpd="sng" algn="ctr">
            <a:noFill/>
            <a:prstDash val="solid"/>
            <a:round/>
            <a:headEnd type="none" w="med" len="med"/>
            <a:tailEnd type="none" w="med" len="med"/>
          </a:ln>
          <a:effectLst/>
        </p:spPr>
        <p:txBody>
          <a:bodyPr lIns="0" tIns="27000" rIns="0" bIns="27000" anchor="ctr"/>
          <a:lstStyle/>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a:ea typeface="+mn-ea"/>
                <a:cs typeface="+mn-cs"/>
              </a:rPr>
              <a:t>April 2022</a:t>
            </a:r>
          </a:p>
        </p:txBody>
      </p:sp>
      <p:sp>
        <p:nvSpPr>
          <p:cNvPr id="45" name="Chevron 31">
            <a:extLst>
              <a:ext uri="{FF2B5EF4-FFF2-40B4-BE49-F238E27FC236}">
                <a16:creationId xmlns:a16="http://schemas.microsoft.com/office/drawing/2014/main" id="{B3144590-5DAB-4EA5-B4BF-88AA4562D760}"/>
              </a:ext>
            </a:extLst>
          </p:cNvPr>
          <p:cNvSpPr/>
          <p:nvPr/>
        </p:nvSpPr>
        <p:spPr bwMode="auto">
          <a:xfrm>
            <a:off x="1476533" y="1992768"/>
            <a:ext cx="1340880" cy="527502"/>
          </a:xfrm>
          <a:prstGeom prst="chevron">
            <a:avLst/>
          </a:prstGeom>
          <a:solidFill>
            <a:srgbClr val="0070C0"/>
          </a:solidFill>
          <a:ln w="9525" cap="flat" cmpd="sng" algn="ctr">
            <a:noFill/>
            <a:prstDash val="solid"/>
            <a:round/>
            <a:headEnd type="none" w="med" len="med"/>
            <a:tailEnd type="none" w="med" len="med"/>
          </a:ln>
          <a:effectLst/>
        </p:spPr>
        <p:txBody>
          <a:bodyPr lIns="0" tIns="27000" rIns="0" bIns="27000" anchor="ctr"/>
          <a:lstStyle/>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a:ea typeface="+mn-ea"/>
                <a:cs typeface="+mn-cs"/>
              </a:rPr>
              <a:t>Sept 2020</a:t>
            </a:r>
          </a:p>
        </p:txBody>
      </p:sp>
      <p:graphicFrame>
        <p:nvGraphicFramePr>
          <p:cNvPr id="4" name="Diagram 3">
            <a:extLst>
              <a:ext uri="{FF2B5EF4-FFF2-40B4-BE49-F238E27FC236}">
                <a16:creationId xmlns:a16="http://schemas.microsoft.com/office/drawing/2014/main" id="{E0C95FA9-D1AE-452D-9B87-1BC2FF97C4DA}"/>
              </a:ext>
            </a:extLst>
          </p:cNvPr>
          <p:cNvGraphicFramePr/>
          <p:nvPr/>
        </p:nvGraphicFramePr>
        <p:xfrm>
          <a:off x="425958" y="1303359"/>
          <a:ext cx="8203091" cy="23719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6" name="Group 15">
            <a:extLst>
              <a:ext uri="{FF2B5EF4-FFF2-40B4-BE49-F238E27FC236}">
                <a16:creationId xmlns:a16="http://schemas.microsoft.com/office/drawing/2014/main" id="{CE782F2B-505F-43F8-9B8A-8B7DCA454197}"/>
              </a:ext>
            </a:extLst>
          </p:cNvPr>
          <p:cNvGrpSpPr/>
          <p:nvPr/>
        </p:nvGrpSpPr>
        <p:grpSpPr>
          <a:xfrm>
            <a:off x="3823283" y="2894678"/>
            <a:ext cx="1601001" cy="1468012"/>
            <a:chOff x="3679593" y="1481848"/>
            <a:chExt cx="1601001" cy="1468012"/>
          </a:xfrm>
        </p:grpSpPr>
        <p:sp>
          <p:nvSpPr>
            <p:cNvPr id="23" name="Rectangle 22">
              <a:extLst>
                <a:ext uri="{FF2B5EF4-FFF2-40B4-BE49-F238E27FC236}">
                  <a16:creationId xmlns:a16="http://schemas.microsoft.com/office/drawing/2014/main" id="{5E465E4B-0243-4DFC-AB3B-5C5E0797DD98}"/>
                </a:ext>
              </a:extLst>
            </p:cNvPr>
            <p:cNvSpPr/>
            <p:nvPr/>
          </p:nvSpPr>
          <p:spPr>
            <a:xfrm>
              <a:off x="3679593" y="1689571"/>
              <a:ext cx="1437769" cy="1260289"/>
            </a:xfrm>
            <a:prstGeom prst="rect">
              <a:avLst/>
            </a:pr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sp>
        <p:sp>
          <p:nvSpPr>
            <p:cNvPr id="24" name="TextBox 23">
              <a:extLst>
                <a:ext uri="{FF2B5EF4-FFF2-40B4-BE49-F238E27FC236}">
                  <a16:creationId xmlns:a16="http://schemas.microsoft.com/office/drawing/2014/main" id="{017F929D-A0F4-40A0-BB78-ABA2D0827AC9}"/>
                </a:ext>
              </a:extLst>
            </p:cNvPr>
            <p:cNvSpPr txBox="1"/>
            <p:nvPr/>
          </p:nvSpPr>
          <p:spPr>
            <a:xfrm>
              <a:off x="3842825" y="1481848"/>
              <a:ext cx="1437769" cy="126028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5720" tIns="45720" rIns="45720" bIns="45720" numCol="1" spcCol="1270" anchor="t" anchorCtr="0">
              <a:noAutofit/>
            </a:bodyPr>
            <a:lstStyle/>
            <a:p>
              <a:pPr marL="0" marR="0" lvl="0" indent="0" algn="l" defTabSz="533400" rtl="0" eaLnBrk="1" fontAlgn="auto" latinLnBrk="0" hangingPunct="1">
                <a:lnSpc>
                  <a:spcPct val="90000"/>
                </a:lnSpc>
                <a:spcBef>
                  <a:spcPct val="0"/>
                </a:spcBef>
                <a:spcAft>
                  <a:spcPct val="35000"/>
                </a:spcAft>
                <a:buClrTx/>
                <a:buSzTx/>
                <a:buFontTx/>
                <a:buNone/>
                <a:tabLst/>
                <a:defRPr/>
              </a:pPr>
              <a:endParaRPr kumimoji="0" lang="en-GB" sz="12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endParaRPr>
            </a:p>
          </p:txBody>
        </p:sp>
      </p:grpSp>
      <p:sp>
        <p:nvSpPr>
          <p:cNvPr id="19" name="Rectangle 18">
            <a:extLst>
              <a:ext uri="{FF2B5EF4-FFF2-40B4-BE49-F238E27FC236}">
                <a16:creationId xmlns:a16="http://schemas.microsoft.com/office/drawing/2014/main" id="{B540575B-C4E9-47E5-95EC-D0B86351FD17}"/>
              </a:ext>
            </a:extLst>
          </p:cNvPr>
          <p:cNvSpPr/>
          <p:nvPr/>
        </p:nvSpPr>
        <p:spPr>
          <a:xfrm>
            <a:off x="7343506" y="2231319"/>
            <a:ext cx="1437769" cy="1260289"/>
          </a:xfrm>
          <a:prstGeom prst="rect">
            <a:avLst/>
          </a:pr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sp>
      <p:sp>
        <p:nvSpPr>
          <p:cNvPr id="31" name="Rounded Rectangle 22">
            <a:extLst>
              <a:ext uri="{FF2B5EF4-FFF2-40B4-BE49-F238E27FC236}">
                <a16:creationId xmlns:a16="http://schemas.microsoft.com/office/drawing/2014/main" id="{08B475FD-3A58-4F24-BA66-063DB56F1AC2}"/>
              </a:ext>
            </a:extLst>
          </p:cNvPr>
          <p:cNvSpPr/>
          <p:nvPr/>
        </p:nvSpPr>
        <p:spPr>
          <a:xfrm>
            <a:off x="1682682" y="3251663"/>
            <a:ext cx="2031667" cy="546318"/>
          </a:xfrm>
          <a:prstGeom prst="roundRect">
            <a:avLst>
              <a:gd name="adj" fmla="val 0"/>
            </a:avLst>
          </a:prstGeom>
          <a:solidFill>
            <a:schemeClr val="bg1">
              <a:lumMod val="8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533400" rtl="0" eaLnBrk="1" fontAlgn="auto" latinLnBrk="0" hangingPunct="1">
              <a:lnSpc>
                <a:spcPct val="90000"/>
              </a:lnSpc>
              <a:spcBef>
                <a:spcPct val="0"/>
              </a:spcBef>
              <a:spcAft>
                <a:spcPct val="3500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a:ea typeface="+mn-ea"/>
                <a:cs typeface="+mn-cs"/>
              </a:rPr>
              <a:t>Develop proposals for a national asthma bundle </a:t>
            </a:r>
          </a:p>
        </p:txBody>
      </p:sp>
      <p:sp>
        <p:nvSpPr>
          <p:cNvPr id="32" name="Rounded Rectangle 22">
            <a:extLst>
              <a:ext uri="{FF2B5EF4-FFF2-40B4-BE49-F238E27FC236}">
                <a16:creationId xmlns:a16="http://schemas.microsoft.com/office/drawing/2014/main" id="{ED796E61-8D99-4F1D-A0C5-38DAFB9F1AD7}"/>
              </a:ext>
            </a:extLst>
          </p:cNvPr>
          <p:cNvSpPr/>
          <p:nvPr/>
        </p:nvSpPr>
        <p:spPr>
          <a:xfrm>
            <a:off x="3903117" y="2754551"/>
            <a:ext cx="1302584" cy="1065686"/>
          </a:xfrm>
          <a:prstGeom prst="roundRect">
            <a:avLst>
              <a:gd name="adj" fmla="val 0"/>
            </a:avLst>
          </a:prstGeom>
          <a:solidFill>
            <a:schemeClr val="bg1">
              <a:lumMod val="8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533400" rtl="0" eaLnBrk="1" fontAlgn="auto" latinLnBrk="0" hangingPunct="1">
              <a:lnSpc>
                <a:spcPct val="90000"/>
              </a:lnSpc>
              <a:spcBef>
                <a:spcPct val="0"/>
              </a:spcBef>
              <a:spcAft>
                <a:spcPct val="3500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a:ea typeface="+mn-ea"/>
                <a:cs typeface="+mn-cs"/>
              </a:rPr>
              <a:t>Test policy proposals with Respiratory Delivery Board and CYP Board </a:t>
            </a:r>
          </a:p>
        </p:txBody>
      </p:sp>
      <p:sp>
        <p:nvSpPr>
          <p:cNvPr id="33" name="Rounded Rectangle 22">
            <a:extLst>
              <a:ext uri="{FF2B5EF4-FFF2-40B4-BE49-F238E27FC236}">
                <a16:creationId xmlns:a16="http://schemas.microsoft.com/office/drawing/2014/main" id="{C5F7B704-5FB8-48AA-B86F-8B1879006E89}"/>
              </a:ext>
            </a:extLst>
          </p:cNvPr>
          <p:cNvSpPr/>
          <p:nvPr/>
        </p:nvSpPr>
        <p:spPr>
          <a:xfrm>
            <a:off x="5372641" y="3234973"/>
            <a:ext cx="1880130" cy="447823"/>
          </a:xfrm>
          <a:prstGeom prst="roundRect">
            <a:avLst>
              <a:gd name="adj" fmla="val 0"/>
            </a:avLst>
          </a:prstGeom>
          <a:solidFill>
            <a:schemeClr val="bg1">
              <a:lumMod val="8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533400" rtl="0" eaLnBrk="1" fontAlgn="auto" latinLnBrk="0" hangingPunct="1">
              <a:lnSpc>
                <a:spcPct val="90000"/>
              </a:lnSpc>
              <a:spcBef>
                <a:spcPct val="0"/>
              </a:spcBef>
              <a:spcAft>
                <a:spcPct val="3500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a:ea typeface="+mn-ea"/>
                <a:cs typeface="+mn-cs"/>
              </a:rPr>
              <a:t>Engage with wider stakeholders on proposals</a:t>
            </a:r>
          </a:p>
        </p:txBody>
      </p:sp>
      <p:sp>
        <p:nvSpPr>
          <p:cNvPr id="35" name="Rounded Rectangle 22">
            <a:extLst>
              <a:ext uri="{FF2B5EF4-FFF2-40B4-BE49-F238E27FC236}">
                <a16:creationId xmlns:a16="http://schemas.microsoft.com/office/drawing/2014/main" id="{21895510-243F-4EBD-80E5-CF113A814445}"/>
              </a:ext>
            </a:extLst>
          </p:cNvPr>
          <p:cNvSpPr/>
          <p:nvPr/>
        </p:nvSpPr>
        <p:spPr>
          <a:xfrm>
            <a:off x="7531130" y="2603630"/>
            <a:ext cx="1097919" cy="606049"/>
          </a:xfrm>
          <a:prstGeom prst="roundRect">
            <a:avLst>
              <a:gd name="adj" fmla="val 0"/>
            </a:avLst>
          </a:prstGeom>
          <a:solidFill>
            <a:srgbClr val="A3297A"/>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533400" rtl="0" eaLnBrk="1" fontAlgn="auto" latinLnBrk="0" hangingPunct="1">
              <a:lnSpc>
                <a:spcPct val="90000"/>
              </a:lnSpc>
              <a:spcBef>
                <a:spcPct val="0"/>
              </a:spcBef>
              <a:spcAft>
                <a:spcPct val="35000"/>
              </a:spcAft>
              <a:buClrTx/>
              <a:buSzTx/>
              <a:buFontTx/>
              <a:buNone/>
              <a:tabLst/>
              <a:defRPr/>
            </a:pPr>
            <a:r>
              <a:rPr kumimoji="0" lang="en-GB" sz="1100" b="0" i="0" u="none" strike="noStrike" kern="1200" cap="none" spc="0" normalizeH="0" baseline="0" noProof="0" dirty="0">
                <a:ln>
                  <a:noFill/>
                </a:ln>
                <a:solidFill>
                  <a:srgbClr val="FFFFFF"/>
                </a:solidFill>
                <a:effectLst/>
                <a:uLnTx/>
                <a:uFillTx/>
                <a:latin typeface="Arial"/>
                <a:ea typeface="+mn-ea"/>
                <a:cs typeface="+mn-cs"/>
              </a:rPr>
              <a:t>Publish National Bundle</a:t>
            </a:r>
          </a:p>
        </p:txBody>
      </p:sp>
      <p:cxnSp>
        <p:nvCxnSpPr>
          <p:cNvPr id="36" name="Straight Connector 35">
            <a:extLst>
              <a:ext uri="{FF2B5EF4-FFF2-40B4-BE49-F238E27FC236}">
                <a16:creationId xmlns:a16="http://schemas.microsoft.com/office/drawing/2014/main" id="{0C5CC805-535F-446B-994E-DB63AC21B76E}"/>
              </a:ext>
            </a:extLst>
          </p:cNvPr>
          <p:cNvCxnSpPr>
            <a:cxnSpLocks/>
          </p:cNvCxnSpPr>
          <p:nvPr/>
        </p:nvCxnSpPr>
        <p:spPr>
          <a:xfrm>
            <a:off x="819849" y="2515456"/>
            <a:ext cx="0" cy="3170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2D00B35-4E91-4906-BDF0-282A724BADD0}"/>
              </a:ext>
            </a:extLst>
          </p:cNvPr>
          <p:cNvCxnSpPr>
            <a:cxnSpLocks/>
          </p:cNvCxnSpPr>
          <p:nvPr/>
        </p:nvCxnSpPr>
        <p:spPr>
          <a:xfrm>
            <a:off x="2621946" y="2560911"/>
            <a:ext cx="0" cy="67406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231D441-EC7B-407B-9E56-C54DEB3D60CA}"/>
              </a:ext>
            </a:extLst>
          </p:cNvPr>
          <p:cNvCxnSpPr>
            <a:cxnSpLocks/>
          </p:cNvCxnSpPr>
          <p:nvPr/>
        </p:nvCxnSpPr>
        <p:spPr>
          <a:xfrm>
            <a:off x="4562238" y="2540552"/>
            <a:ext cx="0" cy="2139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E65FFF55-A94C-4B32-82BB-771F57D3B810}"/>
              </a:ext>
            </a:extLst>
          </p:cNvPr>
          <p:cNvCxnSpPr>
            <a:cxnSpLocks/>
            <a:endCxn id="35" idx="0"/>
          </p:cNvCxnSpPr>
          <p:nvPr/>
        </p:nvCxnSpPr>
        <p:spPr>
          <a:xfrm>
            <a:off x="8062390" y="2276889"/>
            <a:ext cx="17700" cy="32674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ounded Rectangle 22">
            <a:extLst>
              <a:ext uri="{FF2B5EF4-FFF2-40B4-BE49-F238E27FC236}">
                <a16:creationId xmlns:a16="http://schemas.microsoft.com/office/drawing/2014/main" id="{4BB2AADE-4672-4DBA-AD38-F373558A677B}"/>
              </a:ext>
            </a:extLst>
          </p:cNvPr>
          <p:cNvSpPr/>
          <p:nvPr/>
        </p:nvSpPr>
        <p:spPr>
          <a:xfrm>
            <a:off x="1677756" y="3909197"/>
            <a:ext cx="2008537" cy="524710"/>
          </a:xfrm>
          <a:prstGeom prst="roundRect">
            <a:avLst>
              <a:gd name="adj" fmla="val 0"/>
            </a:avLst>
          </a:prstGeom>
          <a:solidFill>
            <a:schemeClr val="bg1">
              <a:lumMod val="8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533400" rtl="0" eaLnBrk="1" fontAlgn="auto" latinLnBrk="0" hangingPunct="1">
              <a:lnSpc>
                <a:spcPct val="90000"/>
              </a:lnSpc>
              <a:spcBef>
                <a:spcPct val="0"/>
              </a:spcBef>
              <a:spcAft>
                <a:spcPct val="3500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a:ea typeface="+mn-ea"/>
                <a:cs typeface="+mn-cs"/>
              </a:rPr>
              <a:t>Develop an asthma pathway across health and care</a:t>
            </a:r>
          </a:p>
        </p:txBody>
      </p:sp>
      <p:graphicFrame>
        <p:nvGraphicFramePr>
          <p:cNvPr id="48" name="Diagram 47">
            <a:extLst>
              <a:ext uri="{FF2B5EF4-FFF2-40B4-BE49-F238E27FC236}">
                <a16:creationId xmlns:a16="http://schemas.microsoft.com/office/drawing/2014/main" id="{ECB45EF2-082B-4059-B93D-9A29EE595161}"/>
              </a:ext>
            </a:extLst>
          </p:cNvPr>
          <p:cNvGraphicFramePr/>
          <p:nvPr/>
        </p:nvGraphicFramePr>
        <p:xfrm>
          <a:off x="168847" y="4859110"/>
          <a:ext cx="8612428" cy="169333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10" name="Straight Connector 9">
            <a:extLst>
              <a:ext uri="{FF2B5EF4-FFF2-40B4-BE49-F238E27FC236}">
                <a16:creationId xmlns:a16="http://schemas.microsoft.com/office/drawing/2014/main" id="{87275846-688C-4012-BD44-61CEB8932EA3}"/>
              </a:ext>
            </a:extLst>
          </p:cNvPr>
          <p:cNvCxnSpPr/>
          <p:nvPr/>
        </p:nvCxnSpPr>
        <p:spPr bwMode="auto">
          <a:xfrm>
            <a:off x="259581" y="4625266"/>
            <a:ext cx="8458291"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C14380E-658F-485B-9B9C-10F1BC12C87E}"/>
              </a:ext>
            </a:extLst>
          </p:cNvPr>
          <p:cNvCxnSpPr/>
          <p:nvPr/>
        </p:nvCxnSpPr>
        <p:spPr bwMode="auto">
          <a:xfrm flipV="1">
            <a:off x="2693485" y="4456590"/>
            <a:ext cx="0" cy="168676"/>
          </a:xfrm>
          <a:prstGeom prst="straightConnector1">
            <a:avLst/>
          </a:prstGeom>
          <a:ln>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30" name="Rounded Rectangle 22">
            <a:extLst>
              <a:ext uri="{FF2B5EF4-FFF2-40B4-BE49-F238E27FC236}">
                <a16:creationId xmlns:a16="http://schemas.microsoft.com/office/drawing/2014/main" id="{21536D0F-82B2-43E9-82B7-105FD0C5C14D}"/>
              </a:ext>
            </a:extLst>
          </p:cNvPr>
          <p:cNvSpPr/>
          <p:nvPr/>
        </p:nvSpPr>
        <p:spPr>
          <a:xfrm>
            <a:off x="188346" y="2673995"/>
            <a:ext cx="1298517" cy="1108450"/>
          </a:xfrm>
          <a:prstGeom prst="roundRect">
            <a:avLst>
              <a:gd name="adj" fmla="val 0"/>
            </a:avLst>
          </a:prstGeom>
          <a:solidFill>
            <a:schemeClr val="bg1">
              <a:lumMod val="8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533400" rtl="0" eaLnBrk="1" fontAlgn="auto" latinLnBrk="0" hangingPunct="1">
              <a:lnSpc>
                <a:spcPct val="90000"/>
              </a:lnSpc>
              <a:spcBef>
                <a:spcPct val="0"/>
              </a:spcBef>
              <a:spcAft>
                <a:spcPct val="3500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a:ea typeface="+mn-ea"/>
                <a:cs typeface="+mn-cs"/>
              </a:rPr>
              <a:t>Work with expert clinicians and key stakeholders to agree discreet pieces of COVID-19 support</a:t>
            </a:r>
          </a:p>
        </p:txBody>
      </p:sp>
      <p:sp>
        <p:nvSpPr>
          <p:cNvPr id="49" name="Rounded Rectangle 22">
            <a:extLst>
              <a:ext uri="{FF2B5EF4-FFF2-40B4-BE49-F238E27FC236}">
                <a16:creationId xmlns:a16="http://schemas.microsoft.com/office/drawing/2014/main" id="{9ABFA729-6100-437B-8D42-34918EEE85B7}"/>
              </a:ext>
            </a:extLst>
          </p:cNvPr>
          <p:cNvSpPr/>
          <p:nvPr/>
        </p:nvSpPr>
        <p:spPr>
          <a:xfrm>
            <a:off x="5418009" y="3890519"/>
            <a:ext cx="1880130" cy="566070"/>
          </a:xfrm>
          <a:prstGeom prst="roundRect">
            <a:avLst>
              <a:gd name="adj" fmla="val 0"/>
            </a:avLst>
          </a:prstGeom>
          <a:solidFill>
            <a:schemeClr val="bg1">
              <a:lumMod val="8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533400" rtl="0" eaLnBrk="1" fontAlgn="auto" latinLnBrk="0" hangingPunct="1">
              <a:lnSpc>
                <a:spcPct val="90000"/>
              </a:lnSpc>
              <a:spcBef>
                <a:spcPct val="0"/>
              </a:spcBef>
              <a:spcAft>
                <a:spcPct val="3500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a:ea typeface="+mn-ea"/>
                <a:cs typeface="+mn-cs"/>
              </a:rPr>
              <a:t>Consider levers and incentives (i.e. financial incentives)</a:t>
            </a:r>
          </a:p>
        </p:txBody>
      </p:sp>
    </p:spTree>
    <p:extLst>
      <p:ext uri="{BB962C8B-B14F-4D97-AF65-F5344CB8AC3E}">
        <p14:creationId xmlns:p14="http://schemas.microsoft.com/office/powerpoint/2010/main" val="14679699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dirty="0"/>
              <a:t>Same Day Emergency Services: Launch of a new 111 paediatric asthma pilot</a:t>
            </a:r>
            <a:br>
              <a:rPr lang="en-GB" sz="3600" dirty="0"/>
            </a:br>
            <a:br>
              <a:rPr lang="en-GB" dirty="0"/>
            </a:br>
            <a:endParaRPr lang="en-GB" dirty="0"/>
          </a:p>
        </p:txBody>
      </p:sp>
      <p:sp>
        <p:nvSpPr>
          <p:cNvPr id="3" name="Text Placeholder 2"/>
          <p:cNvSpPr>
            <a:spLocks noGrp="1"/>
          </p:cNvSpPr>
          <p:nvPr>
            <p:ph type="body" sz="quarter" idx="10"/>
          </p:nvPr>
        </p:nvSpPr>
        <p:spPr>
          <a:xfrm>
            <a:off x="235715" y="4005064"/>
            <a:ext cx="8484418" cy="936873"/>
          </a:xfrm>
        </p:spPr>
        <p:txBody>
          <a:bodyPr>
            <a:normAutofit/>
          </a:bodyPr>
          <a:lstStyle/>
          <a:p>
            <a:r>
              <a:rPr lang="en-GB" dirty="0"/>
              <a:t>Dr John </a:t>
            </a:r>
            <a:r>
              <a:rPr lang="en-GB" dirty="0" err="1"/>
              <a:t>Moreiras</a:t>
            </a:r>
            <a:r>
              <a:rPr lang="en-GB" dirty="0"/>
              <a:t>, Paediatric Consultant, Whittington Health</a:t>
            </a:r>
          </a:p>
          <a:p>
            <a:r>
              <a:rPr lang="en-GB" sz="2400" dirty="0"/>
              <a:t>Dr Giles Armstrong &amp; Dr Roland </a:t>
            </a:r>
            <a:r>
              <a:rPr lang="en-GB" sz="2400" dirty="0" err="1"/>
              <a:t>Bensted</a:t>
            </a:r>
            <a:r>
              <a:rPr lang="en-GB" sz="2400" dirty="0"/>
              <a:t>, Barts Health</a:t>
            </a:r>
            <a:endParaRPr lang="en-GB" dirty="0"/>
          </a:p>
        </p:txBody>
      </p:sp>
    </p:spTree>
    <p:extLst>
      <p:ext uri="{BB962C8B-B14F-4D97-AF65-F5344CB8AC3E}">
        <p14:creationId xmlns:p14="http://schemas.microsoft.com/office/powerpoint/2010/main" val="19673002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52113" y="602280"/>
            <a:ext cx="6847056" cy="348109"/>
          </a:xfrm>
          <a:prstGeom prst="rect">
            <a:avLst/>
          </a:prstGeom>
        </p:spPr>
        <p:txBody>
          <a:bodyPr wrap="square">
            <a:spAutoFit/>
          </a:bodyPr>
          <a:lstStyle/>
          <a:p>
            <a:pPr defTabSz="844083">
              <a:defRPr/>
            </a:pPr>
            <a:r>
              <a:rPr lang="en-GB" sz="1662" b="1" dirty="0">
                <a:solidFill>
                  <a:srgbClr val="FFFFFF"/>
                </a:solidFill>
                <a:latin typeface="Arial"/>
              </a:rPr>
              <a:t>London is taking a 3-pronged approach to Winter preparation </a:t>
            </a:r>
            <a:endParaRPr lang="en-GB" sz="1846" b="1" dirty="0">
              <a:solidFill>
                <a:srgbClr val="FFFFFF"/>
              </a:solidFill>
              <a:latin typeface="Arial"/>
            </a:endParaRPr>
          </a:p>
        </p:txBody>
      </p:sp>
      <p:sp>
        <p:nvSpPr>
          <p:cNvPr id="19" name="Rectangle 18"/>
          <p:cNvSpPr/>
          <p:nvPr/>
        </p:nvSpPr>
        <p:spPr>
          <a:xfrm>
            <a:off x="-19973" y="323197"/>
            <a:ext cx="7510988" cy="54478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838343">
              <a:defRPr/>
            </a:pPr>
            <a:endParaRPr lang="en-GB" sz="1662" b="1" dirty="0">
              <a:solidFill>
                <a:srgbClr val="FFFFFF"/>
              </a:solidFill>
              <a:latin typeface="Arial Bold"/>
              <a:cs typeface="Arial Bold"/>
            </a:endParaRPr>
          </a:p>
        </p:txBody>
      </p:sp>
      <p:sp>
        <p:nvSpPr>
          <p:cNvPr id="7" name="Rectangle 6"/>
          <p:cNvSpPr/>
          <p:nvPr/>
        </p:nvSpPr>
        <p:spPr>
          <a:xfrm>
            <a:off x="112964" y="465244"/>
            <a:ext cx="7245113" cy="348109"/>
          </a:xfrm>
          <a:prstGeom prst="rect">
            <a:avLst/>
          </a:prstGeom>
        </p:spPr>
        <p:txBody>
          <a:bodyPr wrap="square">
            <a:spAutoFit/>
          </a:bodyPr>
          <a:lstStyle/>
          <a:p>
            <a:pPr defTabSz="685817">
              <a:defRPr/>
            </a:pPr>
            <a:r>
              <a:rPr lang="en-US" sz="1662" b="1" dirty="0">
                <a:solidFill>
                  <a:srgbClr val="FFFFFF"/>
                </a:solidFill>
                <a:latin typeface="Arial"/>
                <a:cs typeface="Arial"/>
              </a:rPr>
              <a:t>Clinical SDEC pathway: </a:t>
            </a:r>
            <a:r>
              <a:rPr lang="en-US" sz="1662" b="1" dirty="0" err="1">
                <a:solidFill>
                  <a:srgbClr val="FFFFFF"/>
                </a:solidFill>
                <a:latin typeface="Arial"/>
                <a:cs typeface="Arial"/>
              </a:rPr>
              <a:t>Paediatric</a:t>
            </a:r>
            <a:r>
              <a:rPr lang="en-US" sz="1662" b="1" dirty="0">
                <a:solidFill>
                  <a:srgbClr val="FFFFFF"/>
                </a:solidFill>
                <a:latin typeface="Arial"/>
                <a:cs typeface="Arial"/>
              </a:rPr>
              <a:t> asthma</a:t>
            </a:r>
            <a:endParaRPr lang="en-GB" sz="1662" b="1" dirty="0">
              <a:solidFill>
                <a:srgbClr val="FFFFFF"/>
              </a:solidFill>
              <a:latin typeface="Arial"/>
              <a:cs typeface="Arial"/>
            </a:endParaRPr>
          </a:p>
        </p:txBody>
      </p:sp>
      <p:sp>
        <p:nvSpPr>
          <p:cNvPr id="3" name="TextBox 2">
            <a:extLst>
              <a:ext uri="{FF2B5EF4-FFF2-40B4-BE49-F238E27FC236}">
                <a16:creationId xmlns:a16="http://schemas.microsoft.com/office/drawing/2014/main" id="{2332B63E-7F83-4161-9963-CB9E1A2BA395}"/>
              </a:ext>
            </a:extLst>
          </p:cNvPr>
          <p:cNvSpPr txBox="1"/>
          <p:nvPr/>
        </p:nvSpPr>
        <p:spPr>
          <a:xfrm>
            <a:off x="179512" y="915048"/>
            <a:ext cx="8547973" cy="404726"/>
          </a:xfrm>
          <a:prstGeom prst="rect">
            <a:avLst/>
          </a:prstGeom>
          <a:noFill/>
        </p:spPr>
        <p:txBody>
          <a:bodyPr wrap="square" rtlCol="0">
            <a:spAutoFit/>
          </a:bodyPr>
          <a:lstStyle/>
          <a:p>
            <a:pPr defTabSz="844083">
              <a:defRPr/>
            </a:pPr>
            <a:r>
              <a:rPr lang="en-GB" sz="1015" dirty="0">
                <a:solidFill>
                  <a:srgbClr val="000000"/>
                </a:solidFill>
                <a:latin typeface="Arial"/>
              </a:rPr>
              <a:t>In light of Covid-19, each of the 12 SDEC priority pathways for London is being clinically reviewed, especially for shielded patients. The clinical lead for each pathway will lead the development of the pathway in conjunction with clinicians from each ICS area.</a:t>
            </a:r>
          </a:p>
        </p:txBody>
      </p:sp>
      <p:graphicFrame>
        <p:nvGraphicFramePr>
          <p:cNvPr id="5" name="Table 5">
            <a:extLst>
              <a:ext uri="{FF2B5EF4-FFF2-40B4-BE49-F238E27FC236}">
                <a16:creationId xmlns:a16="http://schemas.microsoft.com/office/drawing/2014/main" id="{54A90DE4-C3EA-46E4-A8BB-A0E582F14E86}"/>
              </a:ext>
            </a:extLst>
          </p:cNvPr>
          <p:cNvGraphicFramePr>
            <a:graphicFrameLocks noGrp="1"/>
          </p:cNvGraphicFramePr>
          <p:nvPr>
            <p:extLst>
              <p:ext uri="{D42A27DB-BD31-4B8C-83A1-F6EECF244321}">
                <p14:modId xmlns:p14="http://schemas.microsoft.com/office/powerpoint/2010/main" val="3863904664"/>
              </p:ext>
            </p:extLst>
          </p:nvPr>
        </p:nvGraphicFramePr>
        <p:xfrm>
          <a:off x="179512" y="2130838"/>
          <a:ext cx="3993674" cy="4538524"/>
        </p:xfrm>
        <a:graphic>
          <a:graphicData uri="http://schemas.openxmlformats.org/drawingml/2006/table">
            <a:tbl>
              <a:tblPr firstRow="1" bandRow="1">
                <a:tableStyleId>{2D5ABB26-0587-4C30-8999-92F81FD0307C}</a:tableStyleId>
              </a:tblPr>
              <a:tblGrid>
                <a:gridCol w="1087618">
                  <a:extLst>
                    <a:ext uri="{9D8B030D-6E8A-4147-A177-3AD203B41FA5}">
                      <a16:colId xmlns:a16="http://schemas.microsoft.com/office/drawing/2014/main" val="2496824249"/>
                    </a:ext>
                  </a:extLst>
                </a:gridCol>
                <a:gridCol w="1308000">
                  <a:extLst>
                    <a:ext uri="{9D8B030D-6E8A-4147-A177-3AD203B41FA5}">
                      <a16:colId xmlns:a16="http://schemas.microsoft.com/office/drawing/2014/main" val="2657960998"/>
                    </a:ext>
                  </a:extLst>
                </a:gridCol>
                <a:gridCol w="923732">
                  <a:extLst>
                    <a:ext uri="{9D8B030D-6E8A-4147-A177-3AD203B41FA5}">
                      <a16:colId xmlns:a16="http://schemas.microsoft.com/office/drawing/2014/main" val="3010899607"/>
                    </a:ext>
                  </a:extLst>
                </a:gridCol>
                <a:gridCol w="674324">
                  <a:extLst>
                    <a:ext uri="{9D8B030D-6E8A-4147-A177-3AD203B41FA5}">
                      <a16:colId xmlns:a16="http://schemas.microsoft.com/office/drawing/2014/main" val="791048859"/>
                    </a:ext>
                  </a:extLst>
                </a:gridCol>
              </a:tblGrid>
              <a:tr h="364079">
                <a:tc gridSpan="4">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prstClr val="white"/>
                          </a:solidFill>
                          <a:effectLst/>
                          <a:uLnTx/>
                          <a:uFillTx/>
                          <a:latin typeface="+mn-lt"/>
                          <a:ea typeface="+mn-ea"/>
                          <a:cs typeface="+mn-cs"/>
                        </a:rPr>
                        <a:t>Clinical lead and clinical support</a:t>
                      </a:r>
                      <a:endParaRPr kumimoji="0" lang="en-GB" sz="1000" b="1" i="0" u="sng" strike="noStrike" kern="0" cap="none" spc="0" normalizeH="0" baseline="0" noProof="0" dirty="0">
                        <a:ln>
                          <a:noFill/>
                        </a:ln>
                        <a:solidFill>
                          <a:prstClr val="white"/>
                        </a:solidFill>
                        <a:effectLst/>
                        <a:uLnTx/>
                        <a:uFillTx/>
                        <a:latin typeface="+mn-lt"/>
                        <a:ea typeface="+mn-ea"/>
                        <a:cs typeface="+mn-cs"/>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66"/>
                    </a:solidFill>
                  </a:tcPr>
                </a:tc>
                <a:tc hMerge="1">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7363215"/>
                  </a:ext>
                </a:extLst>
              </a:tr>
              <a:tr h="748108">
                <a:tc>
                  <a:txBody>
                    <a:bodyPr/>
                    <a:lstStyle/>
                    <a:p>
                      <a:r>
                        <a:rPr kumimoji="0" lang="en-GB" sz="1000" b="1" i="0" u="none" strike="noStrike" kern="1200" cap="none" spc="0" normalizeH="0" baseline="0" noProof="0" dirty="0">
                          <a:ln>
                            <a:noFill/>
                          </a:ln>
                          <a:solidFill>
                            <a:srgbClr val="000000"/>
                          </a:solidFill>
                          <a:effectLst/>
                          <a:uLnTx/>
                          <a:uFillTx/>
                          <a:latin typeface="+mn-lt"/>
                          <a:ea typeface="+mn-ea"/>
                          <a:cs typeface="+mn-cs"/>
                        </a:rPr>
                        <a:t>Giles Armstrong</a:t>
                      </a:r>
                      <a:endParaRPr lang="en-GB" sz="1000" b="1" dirty="0"/>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b="1" dirty="0"/>
                        <a:t>Consultant in Paediatric Emergency Medicine </a:t>
                      </a: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b="1" dirty="0" err="1"/>
                        <a:t>Barts</a:t>
                      </a:r>
                      <a:r>
                        <a:rPr lang="en-GB" sz="1000" b="1" dirty="0"/>
                        <a:t> </a:t>
                      </a: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b="1" dirty="0"/>
                        <a:t>NEL</a:t>
                      </a: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14280728"/>
                  </a:ext>
                </a:extLst>
              </a:tr>
              <a:tr h="418941">
                <a:tc>
                  <a:txBody>
                    <a:bodyPr/>
                    <a:lstStyle/>
                    <a:p>
                      <a:r>
                        <a:rPr kumimoji="0" lang="en-GB" sz="1000" u="none" strike="noStrike" kern="1200" cap="none" spc="0" normalizeH="0" baseline="0" noProof="0" dirty="0">
                          <a:ln>
                            <a:noFill/>
                          </a:ln>
                          <a:effectLst/>
                          <a:uLnTx/>
                          <a:uFillTx/>
                        </a:rPr>
                        <a:t>Roland </a:t>
                      </a:r>
                      <a:r>
                        <a:rPr kumimoji="0" lang="en-GB" sz="1000" u="none" strike="noStrike" kern="1200" cap="none" spc="0" normalizeH="0" baseline="0" noProof="0" dirty="0" err="1">
                          <a:ln>
                            <a:noFill/>
                          </a:ln>
                          <a:effectLst/>
                          <a:uLnTx/>
                          <a:uFillTx/>
                        </a:rPr>
                        <a:t>Bensted</a:t>
                      </a:r>
                      <a:endParaRPr lang="en-GB" sz="1000" dirty="0"/>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kern="1200" dirty="0"/>
                        <a:t>Paediatric Registrar </a:t>
                      </a:r>
                      <a:endParaRPr lang="en-GB" sz="1000" dirty="0"/>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kern="1200" dirty="0">
                          <a:solidFill>
                            <a:schemeClr val="tx1"/>
                          </a:solidFill>
                          <a:latin typeface="+mn-lt"/>
                          <a:ea typeface="+mn-ea"/>
                          <a:cs typeface="+mn-cs"/>
                        </a:rPr>
                        <a:t>UCLH</a:t>
                      </a:r>
                      <a:endParaRPr lang="en-GB" sz="1000" dirty="0"/>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dirty="0"/>
                        <a:t>NEL</a:t>
                      </a: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1718208"/>
                  </a:ext>
                </a:extLst>
              </a:tr>
              <a:tr h="418941">
                <a:tc>
                  <a:txBody>
                    <a:bodyPr/>
                    <a:lstStyle/>
                    <a:p>
                      <a:r>
                        <a:rPr kumimoji="0" lang="en-GB" sz="1000" i="0" u="none" strike="noStrike" kern="1200" cap="none" spc="0" normalizeH="0" baseline="0" noProof="0" dirty="0">
                          <a:ln>
                            <a:noFill/>
                          </a:ln>
                          <a:solidFill>
                            <a:schemeClr val="tx1"/>
                          </a:solidFill>
                          <a:effectLst/>
                          <a:uLnTx/>
                          <a:uFillTx/>
                          <a:latin typeface="+mn-lt"/>
                          <a:ea typeface="+mn-ea"/>
                          <a:cs typeface="+mn-cs"/>
                        </a:rPr>
                        <a:t>John </a:t>
                      </a:r>
                      <a:r>
                        <a:rPr kumimoji="0" lang="en-GB" sz="1000" i="0" u="none" strike="noStrike" kern="1200" cap="none" spc="0" normalizeH="0" baseline="0" noProof="0" dirty="0" err="1">
                          <a:ln>
                            <a:noFill/>
                          </a:ln>
                          <a:solidFill>
                            <a:schemeClr val="tx1"/>
                          </a:solidFill>
                          <a:effectLst/>
                          <a:uLnTx/>
                          <a:uFillTx/>
                          <a:latin typeface="+mn-lt"/>
                          <a:ea typeface="+mn-ea"/>
                          <a:cs typeface="+mn-cs"/>
                        </a:rPr>
                        <a:t>Moreiras</a:t>
                      </a:r>
                      <a:endParaRPr lang="en-GB" sz="1000" dirty="0"/>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kern="1200" dirty="0">
                          <a:solidFill>
                            <a:srgbClr val="000000"/>
                          </a:solidFill>
                          <a:latin typeface="+mn-lt"/>
                          <a:ea typeface="+mn-ea"/>
                          <a:cs typeface="+mn-cs"/>
                        </a:rPr>
                        <a:t>Paediatric Consultant </a:t>
                      </a:r>
                      <a:endParaRPr lang="en-GB" sz="1000" dirty="0"/>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en-GB" sz="1000" i="0" u="none" strike="noStrike" kern="1200" cap="none" spc="0" normalizeH="0" baseline="0" noProof="0" dirty="0">
                          <a:ln>
                            <a:noFill/>
                          </a:ln>
                          <a:solidFill>
                            <a:srgbClr val="000000"/>
                          </a:solidFill>
                          <a:effectLst/>
                          <a:uLnTx/>
                          <a:uFillTx/>
                          <a:latin typeface="+mn-lt"/>
                          <a:ea typeface="+mn-ea"/>
                          <a:cs typeface="+mn-cs"/>
                        </a:rPr>
                        <a:t>Whittington</a:t>
                      </a:r>
                      <a:endParaRPr lang="en-GB" sz="1000" dirty="0"/>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dirty="0"/>
                        <a:t>NCL</a:t>
                      </a: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1435578"/>
                  </a:ext>
                </a:extLst>
              </a:tr>
              <a:tr h="748108">
                <a:tc>
                  <a:txBody>
                    <a:bodyPr/>
                    <a:lstStyle/>
                    <a:p>
                      <a:r>
                        <a:rPr lang="en-GB" sz="1000" kern="1200" dirty="0">
                          <a:solidFill>
                            <a:srgbClr val="000000"/>
                          </a:solidFill>
                          <a:latin typeface="+mn-lt"/>
                          <a:ea typeface="+mn-ea"/>
                          <a:cs typeface="+mn-cs"/>
                        </a:rPr>
                        <a:t>Richard </a:t>
                      </a:r>
                      <a:r>
                        <a:rPr lang="en-GB" sz="1000" kern="1200" dirty="0" err="1">
                          <a:solidFill>
                            <a:srgbClr val="000000"/>
                          </a:solidFill>
                          <a:latin typeface="+mn-lt"/>
                          <a:ea typeface="+mn-ea"/>
                          <a:cs typeface="+mn-cs"/>
                        </a:rPr>
                        <a:t>Chavasse</a:t>
                      </a:r>
                      <a:endParaRPr lang="en-GB" sz="1000" dirty="0"/>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kern="1200" dirty="0">
                          <a:solidFill>
                            <a:schemeClr val="tx1"/>
                          </a:solidFill>
                          <a:latin typeface="+mn-lt"/>
                          <a:ea typeface="+mn-ea"/>
                          <a:cs typeface="+mn-cs"/>
                        </a:rPr>
                        <a:t>Consultant in Paediatric Respiratory Medicine</a:t>
                      </a:r>
                      <a:endParaRPr lang="en-GB" sz="1000" dirty="0"/>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kern="1200" dirty="0">
                          <a:solidFill>
                            <a:schemeClr val="tx1"/>
                          </a:solidFill>
                          <a:latin typeface="+mn-lt"/>
                          <a:ea typeface="+mn-ea"/>
                          <a:cs typeface="+mn-cs"/>
                        </a:rPr>
                        <a:t>St George’s</a:t>
                      </a:r>
                      <a:endParaRPr lang="en-GB" sz="1000" dirty="0"/>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dirty="0"/>
                        <a:t>SWL</a:t>
                      </a: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8682625"/>
                  </a:ext>
                </a:extLst>
              </a:tr>
              <a:tr h="418941">
                <a:tc>
                  <a:txBody>
                    <a:bodyPr/>
                    <a:lstStyle/>
                    <a:p>
                      <a:r>
                        <a:rPr lang="en-GB" sz="1000" dirty="0"/>
                        <a:t>Mark Levy</a:t>
                      </a: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dirty="0"/>
                        <a:t>GP special interest paediatric asthma</a:t>
                      </a: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dirty="0"/>
                        <a:t>Primary Care</a:t>
                      </a: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dirty="0"/>
                        <a:t>NWL</a:t>
                      </a: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4553262"/>
                  </a:ext>
                </a:extLst>
              </a:tr>
              <a:tr h="418941">
                <a:tc>
                  <a:txBody>
                    <a:bodyPr/>
                    <a:lstStyle/>
                    <a:p>
                      <a:r>
                        <a:rPr kumimoji="0" lang="en-GB" sz="1000" b="0" i="0" u="none" strike="noStrike" kern="1200" cap="none" spc="0" normalizeH="0" baseline="0" noProof="0" dirty="0">
                          <a:ln>
                            <a:noFill/>
                          </a:ln>
                          <a:solidFill>
                            <a:srgbClr val="000000"/>
                          </a:solidFill>
                          <a:effectLst/>
                          <a:uLnTx/>
                          <a:uFillTx/>
                          <a:latin typeface="+mn-lt"/>
                          <a:ea typeface="+mn-ea"/>
                          <a:cs typeface="+mn-cs"/>
                        </a:rPr>
                        <a:t>Stephen Goldring</a:t>
                      </a:r>
                      <a:endParaRPr lang="en-GB" sz="1000" dirty="0"/>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en-GB" sz="1000" b="0" i="0" u="none" strike="noStrike" kern="1200" cap="none" spc="0" normalizeH="0" baseline="0" noProof="0" dirty="0">
                          <a:ln>
                            <a:noFill/>
                          </a:ln>
                          <a:solidFill>
                            <a:srgbClr val="000000"/>
                          </a:solidFill>
                          <a:effectLst/>
                          <a:uLnTx/>
                          <a:uFillTx/>
                          <a:latin typeface="+mn-lt"/>
                          <a:ea typeface="+mn-ea"/>
                          <a:cs typeface="+mn-cs"/>
                        </a:rPr>
                        <a:t>G</a:t>
                      </a:r>
                      <a:r>
                        <a:rPr lang="en-GB" sz="1000" kern="1200" dirty="0" err="1">
                          <a:solidFill>
                            <a:schemeClr val="tx1"/>
                          </a:solidFill>
                          <a:latin typeface="+mn-lt"/>
                          <a:ea typeface="+mn-ea"/>
                          <a:cs typeface="+mn-cs"/>
                        </a:rPr>
                        <a:t>eneral</a:t>
                      </a:r>
                      <a:r>
                        <a:rPr lang="en-GB" sz="1000" kern="1200" dirty="0">
                          <a:solidFill>
                            <a:schemeClr val="tx1"/>
                          </a:solidFill>
                          <a:latin typeface="+mn-lt"/>
                          <a:ea typeface="+mn-ea"/>
                          <a:cs typeface="+mn-cs"/>
                        </a:rPr>
                        <a:t> Paediatrician </a:t>
                      </a:r>
                      <a:endParaRPr lang="en-GB" sz="1000" dirty="0"/>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kern="1200" dirty="0">
                          <a:solidFill>
                            <a:schemeClr val="tx1"/>
                          </a:solidFill>
                          <a:latin typeface="+mn-lt"/>
                          <a:ea typeface="+mn-ea"/>
                          <a:cs typeface="+mn-cs"/>
                        </a:rPr>
                        <a:t>Hillingdon Hospital</a:t>
                      </a:r>
                      <a:endParaRPr lang="en-GB" sz="1000" dirty="0"/>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dirty="0"/>
                        <a:t>NWL</a:t>
                      </a: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5735108"/>
                  </a:ext>
                </a:extLst>
              </a:tr>
              <a:tr h="418941">
                <a:tc>
                  <a:txBody>
                    <a:bodyPr/>
                    <a:lstStyle/>
                    <a:p>
                      <a:r>
                        <a:rPr lang="en-GB" sz="1000" kern="1200" dirty="0">
                          <a:solidFill>
                            <a:srgbClr val="000000"/>
                          </a:solidFill>
                          <a:latin typeface="+mn-lt"/>
                          <a:ea typeface="+mn-ea"/>
                          <a:cs typeface="+mn-cs"/>
                        </a:rPr>
                        <a:t>Simon Douglass</a:t>
                      </a:r>
                      <a:endParaRPr lang="en-GB" sz="1000" dirty="0"/>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kern="1200" dirty="0">
                          <a:solidFill>
                            <a:srgbClr val="000000"/>
                          </a:solidFill>
                          <a:latin typeface="+mn-lt"/>
                          <a:ea typeface="+mn-ea"/>
                          <a:cs typeface="+mn-cs"/>
                        </a:rPr>
                        <a:t>Medical Director </a:t>
                      </a:r>
                      <a:endParaRPr lang="en-GB" sz="1000" dirty="0"/>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kern="1200" dirty="0">
                          <a:solidFill>
                            <a:srgbClr val="000000"/>
                          </a:solidFill>
                          <a:latin typeface="+mn-lt"/>
                          <a:ea typeface="+mn-ea"/>
                          <a:cs typeface="+mn-cs"/>
                        </a:rPr>
                        <a:t>LCW</a:t>
                      </a:r>
                      <a:endParaRPr lang="en-GB" sz="1000" dirty="0"/>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dirty="0"/>
                        <a:t>Pan-London</a:t>
                      </a: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7352914"/>
                  </a:ext>
                </a:extLst>
              </a:tr>
              <a:tr h="583524">
                <a:tc>
                  <a:txBody>
                    <a:bodyPr/>
                    <a:lstStyle/>
                    <a:p>
                      <a:r>
                        <a:rPr kumimoji="0" lang="en-GB" sz="1000" b="0" i="0" u="none" strike="noStrike" kern="1200" cap="none" spc="0" normalizeH="0" baseline="0" noProof="0" dirty="0">
                          <a:ln>
                            <a:noFill/>
                          </a:ln>
                          <a:solidFill>
                            <a:srgbClr val="000000"/>
                          </a:solidFill>
                          <a:effectLst/>
                          <a:uLnTx/>
                          <a:uFillTx/>
                          <a:latin typeface="+mn-lt"/>
                          <a:ea typeface="+mn-ea"/>
                          <a:cs typeface="+mn-cs"/>
                        </a:rPr>
                        <a:t>Agatha </a:t>
                      </a:r>
                      <a:r>
                        <a:rPr kumimoji="0" lang="en-GB" sz="1000" b="0" i="0" u="none" strike="noStrike" kern="1200" cap="none" spc="0" normalizeH="0" baseline="0" noProof="0" dirty="0" err="1">
                          <a:ln>
                            <a:noFill/>
                          </a:ln>
                          <a:solidFill>
                            <a:srgbClr val="000000"/>
                          </a:solidFill>
                          <a:effectLst/>
                          <a:uLnTx/>
                          <a:uFillTx/>
                          <a:latin typeface="+mn-lt"/>
                          <a:ea typeface="+mn-ea"/>
                          <a:cs typeface="+mn-cs"/>
                        </a:rPr>
                        <a:t>Nortley-Meshe</a:t>
                      </a:r>
                      <a:endParaRPr lang="en-GB" sz="1000" dirty="0"/>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en-GB" sz="1000" b="0" i="0" u="none" strike="noStrike" kern="1200" cap="none" spc="0" normalizeH="0" baseline="0" noProof="0" dirty="0">
                          <a:ln>
                            <a:noFill/>
                          </a:ln>
                          <a:solidFill>
                            <a:srgbClr val="000000"/>
                          </a:solidFill>
                          <a:effectLst/>
                          <a:uLnTx/>
                          <a:uFillTx/>
                          <a:latin typeface="+mn-lt"/>
                          <a:ea typeface="+mn-ea"/>
                          <a:cs typeface="+mn-cs"/>
                        </a:rPr>
                        <a:t>Assistant Medical Director</a:t>
                      </a:r>
                      <a:endParaRPr lang="en-GB" sz="1000" dirty="0"/>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en-GB" sz="1000" b="0" i="0" u="none" strike="noStrike" kern="1200" cap="none" spc="0" normalizeH="0" baseline="0" noProof="0" dirty="0">
                          <a:ln>
                            <a:noFill/>
                          </a:ln>
                          <a:solidFill>
                            <a:srgbClr val="000000"/>
                          </a:solidFill>
                          <a:effectLst/>
                          <a:uLnTx/>
                          <a:uFillTx/>
                          <a:latin typeface="+mn-lt"/>
                          <a:ea typeface="+mn-ea"/>
                          <a:cs typeface="+mn-cs"/>
                        </a:rPr>
                        <a:t>LAS</a:t>
                      </a:r>
                      <a:endParaRPr lang="en-GB" sz="1000" dirty="0"/>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02419" rtl="0" eaLnBrk="1" fontAlgn="auto" latinLnBrk="0" hangingPunct="1">
                        <a:lnSpc>
                          <a:spcPct val="100000"/>
                        </a:lnSpc>
                        <a:spcBef>
                          <a:spcPts val="0"/>
                        </a:spcBef>
                        <a:spcAft>
                          <a:spcPts val="0"/>
                        </a:spcAft>
                        <a:buClrTx/>
                        <a:buSzTx/>
                        <a:buFontTx/>
                        <a:buNone/>
                        <a:tabLst/>
                        <a:defRPr/>
                      </a:pPr>
                      <a:r>
                        <a:rPr lang="en-GB" sz="1000" dirty="0"/>
                        <a:t>Pan-London</a:t>
                      </a:r>
                    </a:p>
                    <a:p>
                      <a:endParaRPr lang="en-GB" sz="1000" dirty="0"/>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0577979"/>
                  </a:ext>
                </a:extLst>
              </a:tr>
            </a:tbl>
          </a:graphicData>
        </a:graphic>
      </p:graphicFrame>
      <p:graphicFrame>
        <p:nvGraphicFramePr>
          <p:cNvPr id="6" name="Table 7">
            <a:extLst>
              <a:ext uri="{FF2B5EF4-FFF2-40B4-BE49-F238E27FC236}">
                <a16:creationId xmlns:a16="http://schemas.microsoft.com/office/drawing/2014/main" id="{0945E9DA-4F0C-4E00-BAB3-3306FA0FEF8F}"/>
              </a:ext>
            </a:extLst>
          </p:cNvPr>
          <p:cNvGraphicFramePr>
            <a:graphicFrameLocks noGrp="1"/>
          </p:cNvGraphicFramePr>
          <p:nvPr>
            <p:extLst>
              <p:ext uri="{D42A27DB-BD31-4B8C-83A1-F6EECF244321}">
                <p14:modId xmlns:p14="http://schemas.microsoft.com/office/powerpoint/2010/main" val="829196740"/>
              </p:ext>
            </p:extLst>
          </p:nvPr>
        </p:nvGraphicFramePr>
        <p:xfrm>
          <a:off x="4235708" y="1366841"/>
          <a:ext cx="4491777" cy="5302521"/>
        </p:xfrm>
        <a:graphic>
          <a:graphicData uri="http://schemas.openxmlformats.org/drawingml/2006/table">
            <a:tbl>
              <a:tblPr firstRow="1" bandRow="1">
                <a:tableStyleId>{2D5ABB26-0587-4C30-8999-92F81FD0307C}</a:tableStyleId>
              </a:tblPr>
              <a:tblGrid>
                <a:gridCol w="930565">
                  <a:extLst>
                    <a:ext uri="{9D8B030D-6E8A-4147-A177-3AD203B41FA5}">
                      <a16:colId xmlns:a16="http://schemas.microsoft.com/office/drawing/2014/main" val="716643114"/>
                    </a:ext>
                  </a:extLst>
                </a:gridCol>
                <a:gridCol w="3561212">
                  <a:extLst>
                    <a:ext uri="{9D8B030D-6E8A-4147-A177-3AD203B41FA5}">
                      <a16:colId xmlns:a16="http://schemas.microsoft.com/office/drawing/2014/main" val="2335352212"/>
                    </a:ext>
                  </a:extLst>
                </a:gridCol>
              </a:tblGrid>
              <a:tr h="346116">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FFFFFF"/>
                          </a:solidFill>
                          <a:effectLst/>
                          <a:uLnTx/>
                          <a:uFillTx/>
                          <a:latin typeface="+mj-lt"/>
                          <a:ea typeface="+mn-ea"/>
                          <a:cs typeface="+mn-cs"/>
                        </a:rPr>
                        <a:t>Timelines and engagement</a:t>
                      </a: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3964535547"/>
                  </a:ext>
                </a:extLst>
              </a:tr>
              <a:tr h="3151724">
                <a:tc>
                  <a:txBody>
                    <a:bodyPr/>
                    <a:lstStyle/>
                    <a:p>
                      <a:r>
                        <a:rPr lang="en-GB" sz="1000" dirty="0">
                          <a:latin typeface="+mj-lt"/>
                        </a:rPr>
                        <a:t>Jun-August</a:t>
                      </a: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557213" rtl="0" eaLnBrk="1" fontAlgn="auto" latinLnBrk="0" hangingPunct="1">
                        <a:lnSpc>
                          <a:spcPct val="100000"/>
                        </a:lnSpc>
                        <a:spcBef>
                          <a:spcPts val="0"/>
                        </a:spcBef>
                        <a:spcAft>
                          <a:spcPts val="0"/>
                        </a:spcAft>
                        <a:buClrTx/>
                        <a:buSzTx/>
                        <a:buFontTx/>
                        <a:buNone/>
                        <a:tabLst/>
                        <a:defRPr/>
                      </a:pPr>
                      <a:r>
                        <a:rPr lang="en-GB" sz="1000" dirty="0">
                          <a:solidFill>
                            <a:srgbClr val="000000"/>
                          </a:solidFill>
                          <a:latin typeface="+mj-lt"/>
                        </a:rPr>
                        <a:t>First draft of pathway developed by clinical lead and pathway development support. </a:t>
                      </a:r>
                      <a:r>
                        <a:rPr lang="en-GB" sz="1000" kern="1200" dirty="0">
                          <a:solidFill>
                            <a:schemeClr val="tx1"/>
                          </a:solidFill>
                          <a:effectLst/>
                          <a:latin typeface="+mj-lt"/>
                          <a:ea typeface="+mn-ea"/>
                          <a:cs typeface="+mn-cs"/>
                        </a:rPr>
                        <a:t>The pathway was reviewed by:</a:t>
                      </a:r>
                      <a:endParaRPr lang="en-GB" sz="1000" dirty="0">
                        <a:solidFill>
                          <a:srgbClr val="000000"/>
                        </a:solidFill>
                        <a:latin typeface="+mj-lt"/>
                      </a:endParaRPr>
                    </a:p>
                    <a:p>
                      <a:pPr marL="171450" lvl="0" indent="-171450">
                        <a:buFont typeface="Arial" panose="020B0604020202020204" pitchFamily="34" charset="0"/>
                        <a:buChar char="•"/>
                      </a:pPr>
                      <a:r>
                        <a:rPr lang="en-GB" sz="1000" kern="1200" dirty="0">
                          <a:solidFill>
                            <a:schemeClr val="tx1"/>
                          </a:solidFill>
                          <a:effectLst/>
                          <a:latin typeface="+mj-lt"/>
                          <a:ea typeface="+mn-ea"/>
                          <a:cs typeface="+mn-cs"/>
                        </a:rPr>
                        <a:t>London’s IUC Clinical Reference Group who recommended the pathway to the London Clinical Advisory Group. All ICS’s were represented in these discussions with significant input from SEL (Robert Davidson) and NEL (Kate Adams). </a:t>
                      </a:r>
                    </a:p>
                    <a:p>
                      <a:pPr marL="171450" lvl="0" indent="-171450">
                        <a:buFont typeface="Arial" panose="020B0604020202020204" pitchFamily="34" charset="0"/>
                        <a:buChar char="•"/>
                      </a:pPr>
                      <a:r>
                        <a:rPr lang="en-GB" sz="1000" kern="1200" dirty="0">
                          <a:solidFill>
                            <a:schemeClr val="tx1"/>
                          </a:solidFill>
                          <a:effectLst/>
                          <a:latin typeface="+mj-lt"/>
                          <a:ea typeface="+mn-ea"/>
                          <a:cs typeface="+mn-cs"/>
                        </a:rPr>
                        <a:t>The London Asthma Leadership and Innovation Group (LALIG) with members including members of the London Respiratory Group, Richard Iles and Louise Fleming, who support the pathway.</a:t>
                      </a:r>
                    </a:p>
                    <a:p>
                      <a:pPr marL="171450" lvl="0" indent="-171450">
                        <a:buFont typeface="Arial" panose="020B0604020202020204" pitchFamily="34" charset="0"/>
                        <a:buChar char="•"/>
                      </a:pPr>
                      <a:r>
                        <a:rPr lang="en-GB" sz="1000" kern="1200" dirty="0">
                          <a:solidFill>
                            <a:schemeClr val="tx1"/>
                          </a:solidFill>
                          <a:effectLst/>
                          <a:latin typeface="+mj-lt"/>
                          <a:ea typeface="+mn-ea"/>
                          <a:cs typeface="+mn-cs"/>
                        </a:rPr>
                        <a:t>The London Ambulance Service (LAS) and London Central and West Urgent Care Collaborative (</a:t>
                      </a:r>
                      <a:r>
                        <a:rPr lang="en-GB" sz="1000" kern="1200" dirty="0">
                          <a:solidFill>
                            <a:schemeClr val="tx1"/>
                          </a:solidFill>
                          <a:effectLst/>
                          <a:latin typeface="+mn-lt"/>
                          <a:ea typeface="+mn-ea"/>
                          <a:cs typeface="+mn-cs"/>
                        </a:rPr>
                        <a:t>LCW) </a:t>
                      </a:r>
                      <a:endParaRPr lang="en-GB" sz="1000" kern="1200" dirty="0">
                        <a:solidFill>
                          <a:schemeClr val="tx1"/>
                        </a:solidFill>
                        <a:effectLst/>
                        <a:latin typeface="+mj-lt"/>
                        <a:ea typeface="+mn-ea"/>
                        <a:cs typeface="+mn-cs"/>
                      </a:endParaRPr>
                    </a:p>
                    <a:p>
                      <a:pPr marL="171450" lvl="0" indent="-171450">
                        <a:buFont typeface="Arial" panose="020B0604020202020204" pitchFamily="34" charset="0"/>
                        <a:buChar char="•"/>
                      </a:pPr>
                      <a:r>
                        <a:rPr lang="en-GB" sz="1000" kern="1200" dirty="0">
                          <a:solidFill>
                            <a:schemeClr val="tx1"/>
                          </a:solidFill>
                          <a:effectLst/>
                          <a:latin typeface="+mj-lt"/>
                          <a:ea typeface="+mn-ea"/>
                          <a:cs typeface="+mn-cs"/>
                        </a:rPr>
                        <a:t>LAS Clinical Advisory Group, who support the pathway</a:t>
                      </a:r>
                    </a:p>
                    <a:p>
                      <a:pPr marL="171450" lvl="0" indent="-171450">
                        <a:buFont typeface="Arial" panose="020B0604020202020204" pitchFamily="34" charset="0"/>
                        <a:buChar char="•"/>
                      </a:pPr>
                      <a:r>
                        <a:rPr lang="en-GB" sz="1000" kern="1200" dirty="0">
                          <a:solidFill>
                            <a:schemeClr val="tx1"/>
                          </a:solidFill>
                          <a:effectLst/>
                          <a:latin typeface="+mj-lt"/>
                          <a:ea typeface="+mn-ea"/>
                          <a:cs typeface="+mn-cs"/>
                        </a:rPr>
                        <a:t>Helene Brown, NHS England Primary Care Lead, Gary Davies, London SDEC clinical lead and Vin Diwakar, Regional Medical Director for NHSE/I (London region) who have all contributed</a:t>
                      </a:r>
                      <a:endParaRPr lang="en-GB" sz="1000" dirty="0">
                        <a:latin typeface="+mj-lt"/>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4301640"/>
                  </a:ext>
                </a:extLst>
              </a:tr>
              <a:tr h="426718">
                <a:tc>
                  <a:txBody>
                    <a:bodyPr/>
                    <a:lstStyle/>
                    <a:p>
                      <a:r>
                        <a:rPr lang="en-GB" sz="1000" dirty="0">
                          <a:latin typeface="+mj-lt"/>
                        </a:rPr>
                        <a:t>August 27</a:t>
                      </a:r>
                      <a:r>
                        <a:rPr lang="en-GB" sz="1000" baseline="30000" dirty="0">
                          <a:latin typeface="+mj-lt"/>
                        </a:rPr>
                        <a:t>th</a:t>
                      </a:r>
                      <a:endParaRPr lang="en-GB" sz="1000" dirty="0">
                        <a:latin typeface="+mj-lt"/>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dirty="0">
                          <a:latin typeface="+mj-lt"/>
                        </a:rPr>
                        <a:t>Pathway approved by the London CAG.</a:t>
                      </a: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07026286"/>
                  </a:ext>
                </a:extLst>
              </a:tr>
              <a:tr h="1377963">
                <a:tc>
                  <a:txBody>
                    <a:bodyPr/>
                    <a:lstStyle/>
                    <a:p>
                      <a:r>
                        <a:rPr lang="en-GB" sz="1000" dirty="0">
                          <a:latin typeface="+mj-lt"/>
                        </a:rPr>
                        <a:t>September</a:t>
                      </a: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defTabSz="40241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srgbClr val="000000"/>
                          </a:solidFill>
                          <a:effectLst/>
                          <a:uLnTx/>
                          <a:uFillTx/>
                          <a:latin typeface="+mj-lt"/>
                          <a:ea typeface="+mn-ea"/>
                          <a:cs typeface="+mn-cs"/>
                        </a:rPr>
                        <a:t>Organise and disseminate training for 111 clinicians.</a:t>
                      </a:r>
                    </a:p>
                    <a:p>
                      <a:pPr marL="171450" marR="0" lvl="0" indent="-171450" algn="l" defTabSz="40241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srgbClr val="000000"/>
                          </a:solidFill>
                          <a:effectLst/>
                          <a:uLnTx/>
                          <a:uFillTx/>
                          <a:latin typeface="+mj-lt"/>
                          <a:ea typeface="+mn-ea"/>
                          <a:cs typeface="+mn-cs"/>
                        </a:rPr>
                        <a:t>Meeting with ICS leads for Go/No Go meeting to decide on whether or not to implement.</a:t>
                      </a:r>
                    </a:p>
                    <a:p>
                      <a:pPr marL="171450" marR="0" lvl="0" indent="-171450" algn="l" defTabSz="40241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srgbClr val="000000"/>
                          </a:solidFill>
                          <a:effectLst/>
                          <a:uLnTx/>
                          <a:uFillTx/>
                          <a:latin typeface="+mj-lt"/>
                          <a:ea typeface="+mn-ea"/>
                          <a:cs typeface="+mn-cs"/>
                        </a:rPr>
                        <a:t>To be in place by early September ahead of annual spike in asthma presentations in the second week of September after schools return. </a:t>
                      </a:r>
                    </a:p>
                    <a:p>
                      <a:pPr marL="171450" marR="0" lvl="0" indent="-171450" algn="l" defTabSz="40241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srgbClr val="000000"/>
                          </a:solidFill>
                          <a:effectLst/>
                          <a:uLnTx/>
                          <a:uFillTx/>
                          <a:latin typeface="+mj-lt"/>
                          <a:ea typeface="+mn-ea"/>
                          <a:cs typeface="+mn-cs"/>
                        </a:rPr>
                        <a:t>Test and iterate pathway as a decision-making tool. </a:t>
                      </a:r>
                      <a:r>
                        <a:rPr lang="en-GB" sz="1000" dirty="0">
                          <a:latin typeface="+mj-lt"/>
                        </a:rPr>
                        <a:t>Weekly evaluation and iteration.</a:t>
                      </a: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6630858"/>
                  </a:ext>
                </a:extLst>
              </a:tr>
            </a:tbl>
          </a:graphicData>
        </a:graphic>
      </p:graphicFrame>
      <p:graphicFrame>
        <p:nvGraphicFramePr>
          <p:cNvPr id="9" name="Table 9">
            <a:extLst>
              <a:ext uri="{FF2B5EF4-FFF2-40B4-BE49-F238E27FC236}">
                <a16:creationId xmlns:a16="http://schemas.microsoft.com/office/drawing/2014/main" id="{5E09E5A4-CEDD-4459-B279-FBCA9338FC11}"/>
              </a:ext>
            </a:extLst>
          </p:cNvPr>
          <p:cNvGraphicFramePr>
            <a:graphicFrameLocks noGrp="1"/>
          </p:cNvGraphicFramePr>
          <p:nvPr>
            <p:extLst>
              <p:ext uri="{D42A27DB-BD31-4B8C-83A1-F6EECF244321}">
                <p14:modId xmlns:p14="http://schemas.microsoft.com/office/powerpoint/2010/main" val="3344859206"/>
              </p:ext>
            </p:extLst>
          </p:nvPr>
        </p:nvGraphicFramePr>
        <p:xfrm>
          <a:off x="183117" y="1319774"/>
          <a:ext cx="3990069" cy="736209"/>
        </p:xfrm>
        <a:graphic>
          <a:graphicData uri="http://schemas.openxmlformats.org/drawingml/2006/table">
            <a:tbl>
              <a:tblPr firstRow="1" bandRow="1">
                <a:tableStyleId>{2D5ABB26-0587-4C30-8999-92F81FD0307C}</a:tableStyleId>
              </a:tblPr>
              <a:tblGrid>
                <a:gridCol w="3990069">
                  <a:extLst>
                    <a:ext uri="{9D8B030D-6E8A-4147-A177-3AD203B41FA5}">
                      <a16:colId xmlns:a16="http://schemas.microsoft.com/office/drawing/2014/main" val="2253746797"/>
                    </a:ext>
                  </a:extLst>
                </a:gridCol>
              </a:tblGrid>
              <a:tr h="342314">
                <a:tc>
                  <a:txBody>
                    <a:bodyPr/>
                    <a:lstStyle/>
                    <a:p>
                      <a:pPr marL="0" marR="0" lvl="0" indent="0" algn="ctr" defTabSz="402419" rtl="0" eaLnBrk="1" fontAlgn="auto" latinLnBrk="0" hangingPunct="1">
                        <a:lnSpc>
                          <a:spcPct val="100000"/>
                        </a:lnSpc>
                        <a:spcBef>
                          <a:spcPts val="0"/>
                        </a:spcBef>
                        <a:spcAft>
                          <a:spcPts val="0"/>
                        </a:spcAft>
                        <a:buClrTx/>
                        <a:buSzTx/>
                        <a:buFontTx/>
                        <a:buNone/>
                        <a:tabLst/>
                        <a:defRPr/>
                      </a:pPr>
                      <a:r>
                        <a:rPr kumimoji="0" lang="en-GB" sz="1000" b="1" u="none" strike="noStrike" kern="0" cap="none" spc="0" normalizeH="0" baseline="0" noProof="0" dirty="0">
                          <a:ln>
                            <a:noFill/>
                          </a:ln>
                          <a:solidFill>
                            <a:schemeClr val="bg1"/>
                          </a:solidFill>
                          <a:effectLst/>
                          <a:uLnTx/>
                          <a:uFillTx/>
                        </a:rPr>
                        <a:t>Ambition</a:t>
                      </a:r>
                      <a:endParaRPr kumimoji="0" lang="en-US" sz="1000" b="1" i="0" u="none" strike="noStrike" kern="0" cap="none" spc="0" normalizeH="0" baseline="0" noProof="0" dirty="0">
                        <a:ln>
                          <a:noFill/>
                        </a:ln>
                        <a:solidFill>
                          <a:schemeClr val="bg1"/>
                        </a:solidFill>
                        <a:effectLst/>
                        <a:uLnTx/>
                        <a:uFillTx/>
                        <a:latin typeface="+mn-lt"/>
                        <a:ea typeface="+mn-ea"/>
                        <a:cs typeface="+mn-cs"/>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2486"/>
                    </a:solidFill>
                  </a:tcPr>
                </a:tc>
                <a:extLst>
                  <a:ext uri="{0D108BD9-81ED-4DB2-BD59-A6C34878D82A}">
                    <a16:rowId xmlns:a16="http://schemas.microsoft.com/office/drawing/2014/main" val="144128600"/>
                  </a:ext>
                </a:extLst>
              </a:tr>
              <a:tr h="393895">
                <a:tc>
                  <a:txBody>
                    <a:bodyPr/>
                    <a:lstStyle/>
                    <a:p>
                      <a:pPr marL="0" marR="0" lvl="0" indent="0" algn="l" defTabSz="402419" rtl="0" eaLnBrk="1" fontAlgn="auto" latinLnBrk="0" hangingPunct="1">
                        <a:lnSpc>
                          <a:spcPct val="100000"/>
                        </a:lnSpc>
                        <a:spcBef>
                          <a:spcPts val="0"/>
                        </a:spcBef>
                        <a:spcAft>
                          <a:spcPts val="0"/>
                        </a:spcAft>
                        <a:buClrTx/>
                        <a:buSzTx/>
                        <a:buFontTx/>
                        <a:buNone/>
                        <a:tabLst/>
                        <a:defRPr/>
                      </a:pPr>
                      <a:r>
                        <a:rPr kumimoji="0" lang="en-GB" sz="1000" u="none" strike="noStrike" kern="1200" cap="none" spc="0" normalizeH="0" baseline="0" noProof="0" dirty="0">
                          <a:ln>
                            <a:noFill/>
                          </a:ln>
                          <a:effectLst/>
                          <a:uLnTx/>
                          <a:uFillTx/>
                        </a:rPr>
                        <a:t>Agree a pan-London paediatric asthma management plan for use with GPs and clinicians in 111. </a:t>
                      </a: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2890436"/>
                  </a:ext>
                </a:extLst>
              </a:tr>
            </a:tbl>
          </a:graphicData>
        </a:graphic>
      </p:graphicFrame>
    </p:spTree>
    <p:extLst>
      <p:ext uri="{BB962C8B-B14F-4D97-AF65-F5344CB8AC3E}">
        <p14:creationId xmlns:p14="http://schemas.microsoft.com/office/powerpoint/2010/main" val="238932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52113" y="602280"/>
            <a:ext cx="6847056" cy="348109"/>
          </a:xfrm>
          <a:prstGeom prst="rect">
            <a:avLst/>
          </a:prstGeom>
        </p:spPr>
        <p:txBody>
          <a:bodyPr wrap="square">
            <a:spAutoFit/>
          </a:bodyPr>
          <a:lstStyle/>
          <a:p>
            <a:pPr defTabSz="844083">
              <a:defRPr/>
            </a:pPr>
            <a:r>
              <a:rPr lang="en-GB" sz="1662" b="1" dirty="0">
                <a:solidFill>
                  <a:srgbClr val="FFFFFF"/>
                </a:solidFill>
                <a:latin typeface="Arial"/>
              </a:rPr>
              <a:t>London is taking a 3-pronged approach to Winter preparation </a:t>
            </a:r>
            <a:endParaRPr lang="en-GB" sz="1846" b="1" dirty="0">
              <a:solidFill>
                <a:srgbClr val="FFFFFF"/>
              </a:solidFill>
              <a:latin typeface="Arial"/>
            </a:endParaRPr>
          </a:p>
        </p:txBody>
      </p:sp>
      <p:sp>
        <p:nvSpPr>
          <p:cNvPr id="19" name="Rectangle 18"/>
          <p:cNvSpPr/>
          <p:nvPr/>
        </p:nvSpPr>
        <p:spPr>
          <a:xfrm>
            <a:off x="0" y="500348"/>
            <a:ext cx="7510988" cy="54478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838343">
              <a:defRPr/>
            </a:pPr>
            <a:endParaRPr lang="en-GB" sz="1662" b="1" dirty="0">
              <a:solidFill>
                <a:srgbClr val="FFFFFF"/>
              </a:solidFill>
              <a:latin typeface="Arial Bold"/>
              <a:cs typeface="Arial Bold"/>
            </a:endParaRPr>
          </a:p>
        </p:txBody>
      </p:sp>
      <p:sp>
        <p:nvSpPr>
          <p:cNvPr id="7" name="Rectangle 6"/>
          <p:cNvSpPr/>
          <p:nvPr/>
        </p:nvSpPr>
        <p:spPr>
          <a:xfrm>
            <a:off x="112965" y="588898"/>
            <a:ext cx="7245113" cy="348109"/>
          </a:xfrm>
          <a:prstGeom prst="rect">
            <a:avLst/>
          </a:prstGeom>
        </p:spPr>
        <p:txBody>
          <a:bodyPr wrap="square">
            <a:spAutoFit/>
          </a:bodyPr>
          <a:lstStyle/>
          <a:p>
            <a:pPr defTabSz="685817">
              <a:defRPr/>
            </a:pPr>
            <a:r>
              <a:rPr lang="en-US" sz="1662" b="1" dirty="0">
                <a:solidFill>
                  <a:srgbClr val="FFFFFF"/>
                </a:solidFill>
                <a:latin typeface="Arial"/>
                <a:cs typeface="Arial"/>
              </a:rPr>
              <a:t>IUC CAS Mild </a:t>
            </a:r>
            <a:r>
              <a:rPr lang="en-US" sz="1662" b="1" dirty="0" err="1">
                <a:solidFill>
                  <a:srgbClr val="FFFFFF"/>
                </a:solidFill>
                <a:latin typeface="Arial"/>
                <a:cs typeface="Arial"/>
              </a:rPr>
              <a:t>Paediatric</a:t>
            </a:r>
            <a:r>
              <a:rPr lang="en-US" sz="1662" b="1" dirty="0">
                <a:solidFill>
                  <a:srgbClr val="FFFFFF"/>
                </a:solidFill>
                <a:latin typeface="Arial"/>
                <a:cs typeface="Arial"/>
              </a:rPr>
              <a:t> Asthma Pathway (1/4)</a:t>
            </a:r>
            <a:endParaRPr lang="en-GB" sz="1662" b="1" dirty="0">
              <a:solidFill>
                <a:srgbClr val="FFFFFF"/>
              </a:solidFill>
              <a:latin typeface="Arial"/>
              <a:cs typeface="Arial"/>
            </a:endParaRPr>
          </a:p>
        </p:txBody>
      </p:sp>
      <p:pic>
        <p:nvPicPr>
          <p:cNvPr id="2" name="Picture 1">
            <a:extLst>
              <a:ext uri="{FF2B5EF4-FFF2-40B4-BE49-F238E27FC236}">
                <a16:creationId xmlns:a16="http://schemas.microsoft.com/office/drawing/2014/main" id="{FE9260D6-D1BD-449A-ABC8-864F6DC22CCE}"/>
              </a:ext>
            </a:extLst>
          </p:cNvPr>
          <p:cNvPicPr>
            <a:picLocks noChangeAspect="1"/>
          </p:cNvPicPr>
          <p:nvPr/>
        </p:nvPicPr>
        <p:blipFill rotWithShape="1">
          <a:blip r:embed="rId2"/>
          <a:srcRect l="34735" t="25447" r="8566" b="30616"/>
          <a:stretch/>
        </p:blipFill>
        <p:spPr>
          <a:xfrm>
            <a:off x="124917" y="1428471"/>
            <a:ext cx="8859098" cy="3861658"/>
          </a:xfrm>
          <a:prstGeom prst="rect">
            <a:avLst/>
          </a:prstGeom>
        </p:spPr>
      </p:pic>
    </p:spTree>
    <p:extLst>
      <p:ext uri="{BB962C8B-B14F-4D97-AF65-F5344CB8AC3E}">
        <p14:creationId xmlns:p14="http://schemas.microsoft.com/office/powerpoint/2010/main" val="36088893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52113" y="602280"/>
            <a:ext cx="6847056" cy="348109"/>
          </a:xfrm>
          <a:prstGeom prst="rect">
            <a:avLst/>
          </a:prstGeom>
        </p:spPr>
        <p:txBody>
          <a:bodyPr wrap="square">
            <a:spAutoFit/>
          </a:bodyPr>
          <a:lstStyle/>
          <a:p>
            <a:pPr defTabSz="844083">
              <a:defRPr/>
            </a:pPr>
            <a:r>
              <a:rPr lang="en-GB" sz="1662" b="1" dirty="0">
                <a:solidFill>
                  <a:srgbClr val="FFFFFF"/>
                </a:solidFill>
                <a:latin typeface="Arial"/>
              </a:rPr>
              <a:t>London is taking a 3-pronged approach to Winter preparation </a:t>
            </a:r>
            <a:endParaRPr lang="en-GB" sz="1846" b="1" dirty="0">
              <a:solidFill>
                <a:srgbClr val="FFFFFF"/>
              </a:solidFill>
              <a:latin typeface="Arial"/>
            </a:endParaRPr>
          </a:p>
        </p:txBody>
      </p:sp>
      <p:sp>
        <p:nvSpPr>
          <p:cNvPr id="19" name="Rectangle 18"/>
          <p:cNvSpPr/>
          <p:nvPr/>
        </p:nvSpPr>
        <p:spPr>
          <a:xfrm>
            <a:off x="0" y="500348"/>
            <a:ext cx="7510988" cy="54478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838343">
              <a:defRPr/>
            </a:pPr>
            <a:endParaRPr lang="en-GB" sz="1662" b="1" dirty="0">
              <a:solidFill>
                <a:srgbClr val="FFFFFF"/>
              </a:solidFill>
              <a:latin typeface="Arial Bold"/>
              <a:cs typeface="Arial Bold"/>
            </a:endParaRPr>
          </a:p>
        </p:txBody>
      </p:sp>
      <p:sp>
        <p:nvSpPr>
          <p:cNvPr id="7" name="Rectangle 6"/>
          <p:cNvSpPr/>
          <p:nvPr/>
        </p:nvSpPr>
        <p:spPr>
          <a:xfrm>
            <a:off x="112965" y="588898"/>
            <a:ext cx="7245113" cy="348109"/>
          </a:xfrm>
          <a:prstGeom prst="rect">
            <a:avLst/>
          </a:prstGeom>
        </p:spPr>
        <p:txBody>
          <a:bodyPr wrap="square">
            <a:spAutoFit/>
          </a:bodyPr>
          <a:lstStyle/>
          <a:p>
            <a:pPr defTabSz="685817">
              <a:defRPr/>
            </a:pPr>
            <a:r>
              <a:rPr lang="en-US" sz="1662" b="1" dirty="0">
                <a:solidFill>
                  <a:srgbClr val="FFFFFF"/>
                </a:solidFill>
                <a:latin typeface="Arial"/>
                <a:cs typeface="Arial"/>
              </a:rPr>
              <a:t>IUC CAS Mild </a:t>
            </a:r>
            <a:r>
              <a:rPr lang="en-US" sz="1662" b="1" dirty="0" err="1">
                <a:solidFill>
                  <a:srgbClr val="FFFFFF"/>
                </a:solidFill>
                <a:latin typeface="Arial"/>
                <a:cs typeface="Arial"/>
              </a:rPr>
              <a:t>Paediatric</a:t>
            </a:r>
            <a:r>
              <a:rPr lang="en-US" sz="1662" b="1" dirty="0">
                <a:solidFill>
                  <a:srgbClr val="FFFFFF"/>
                </a:solidFill>
                <a:latin typeface="Arial"/>
                <a:cs typeface="Arial"/>
              </a:rPr>
              <a:t> Asthma Pathway (2/4)</a:t>
            </a:r>
            <a:endParaRPr lang="en-GB" sz="1662" b="1" dirty="0">
              <a:solidFill>
                <a:srgbClr val="FFFFFF"/>
              </a:solidFill>
              <a:latin typeface="Arial"/>
              <a:cs typeface="Arial"/>
            </a:endParaRPr>
          </a:p>
        </p:txBody>
      </p:sp>
      <p:pic>
        <p:nvPicPr>
          <p:cNvPr id="4" name="Picture 3">
            <a:extLst>
              <a:ext uri="{FF2B5EF4-FFF2-40B4-BE49-F238E27FC236}">
                <a16:creationId xmlns:a16="http://schemas.microsoft.com/office/drawing/2014/main" id="{F3CD4E6F-0219-4C9D-B555-DE76CBA91C9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55576" y="1147600"/>
            <a:ext cx="7264811" cy="5000094"/>
          </a:xfrm>
          <a:prstGeom prst="rect">
            <a:avLst/>
          </a:prstGeom>
        </p:spPr>
      </p:pic>
    </p:spTree>
    <p:extLst>
      <p:ext uri="{BB962C8B-B14F-4D97-AF65-F5344CB8AC3E}">
        <p14:creationId xmlns:p14="http://schemas.microsoft.com/office/powerpoint/2010/main" val="3425036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52113" y="602280"/>
            <a:ext cx="6847056" cy="348109"/>
          </a:xfrm>
          <a:prstGeom prst="rect">
            <a:avLst/>
          </a:prstGeom>
        </p:spPr>
        <p:txBody>
          <a:bodyPr wrap="square">
            <a:spAutoFit/>
          </a:bodyPr>
          <a:lstStyle/>
          <a:p>
            <a:pPr defTabSz="844083">
              <a:defRPr/>
            </a:pPr>
            <a:r>
              <a:rPr lang="en-GB" sz="1662" b="1" dirty="0">
                <a:solidFill>
                  <a:srgbClr val="FFFFFF"/>
                </a:solidFill>
                <a:latin typeface="Arial"/>
              </a:rPr>
              <a:t>London is taking a 3-pronged approach to Winter preparation </a:t>
            </a:r>
            <a:endParaRPr lang="en-GB" sz="1846" b="1" dirty="0">
              <a:solidFill>
                <a:srgbClr val="FFFFFF"/>
              </a:solidFill>
              <a:latin typeface="Arial"/>
            </a:endParaRPr>
          </a:p>
        </p:txBody>
      </p:sp>
      <p:sp>
        <p:nvSpPr>
          <p:cNvPr id="19" name="Rectangle 18"/>
          <p:cNvSpPr/>
          <p:nvPr/>
        </p:nvSpPr>
        <p:spPr>
          <a:xfrm>
            <a:off x="0" y="500348"/>
            <a:ext cx="7510988" cy="54478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838343">
              <a:defRPr/>
            </a:pPr>
            <a:endParaRPr lang="en-GB" sz="1662" b="1" dirty="0">
              <a:solidFill>
                <a:srgbClr val="FFFFFF"/>
              </a:solidFill>
              <a:latin typeface="Arial Bold"/>
              <a:cs typeface="Arial Bold"/>
            </a:endParaRPr>
          </a:p>
        </p:txBody>
      </p:sp>
      <p:sp>
        <p:nvSpPr>
          <p:cNvPr id="7" name="Rectangle 6"/>
          <p:cNvSpPr/>
          <p:nvPr/>
        </p:nvSpPr>
        <p:spPr>
          <a:xfrm>
            <a:off x="112965" y="588898"/>
            <a:ext cx="7245113" cy="348109"/>
          </a:xfrm>
          <a:prstGeom prst="rect">
            <a:avLst/>
          </a:prstGeom>
        </p:spPr>
        <p:txBody>
          <a:bodyPr wrap="square">
            <a:spAutoFit/>
          </a:bodyPr>
          <a:lstStyle/>
          <a:p>
            <a:pPr defTabSz="685817">
              <a:defRPr/>
            </a:pPr>
            <a:r>
              <a:rPr lang="en-US" sz="1662" b="1" dirty="0">
                <a:solidFill>
                  <a:srgbClr val="FFFFFF"/>
                </a:solidFill>
                <a:latin typeface="Arial"/>
                <a:cs typeface="Arial"/>
              </a:rPr>
              <a:t>IUC CAS Mild </a:t>
            </a:r>
            <a:r>
              <a:rPr lang="en-US" sz="1662" b="1" dirty="0" err="1">
                <a:solidFill>
                  <a:srgbClr val="FFFFFF"/>
                </a:solidFill>
                <a:latin typeface="Arial"/>
                <a:cs typeface="Arial"/>
              </a:rPr>
              <a:t>Paediatric</a:t>
            </a:r>
            <a:r>
              <a:rPr lang="en-US" sz="1662" b="1" dirty="0">
                <a:solidFill>
                  <a:srgbClr val="FFFFFF"/>
                </a:solidFill>
                <a:latin typeface="Arial"/>
                <a:cs typeface="Arial"/>
              </a:rPr>
              <a:t> Asthma Pathway (3/4)</a:t>
            </a:r>
            <a:endParaRPr lang="en-GB" sz="1662" b="1" dirty="0">
              <a:solidFill>
                <a:srgbClr val="FFFFFF"/>
              </a:solidFill>
              <a:latin typeface="Arial"/>
              <a:cs typeface="Arial"/>
            </a:endParaRPr>
          </a:p>
        </p:txBody>
      </p:sp>
      <p:pic>
        <p:nvPicPr>
          <p:cNvPr id="2" name="Picture 1">
            <a:extLst>
              <a:ext uri="{FF2B5EF4-FFF2-40B4-BE49-F238E27FC236}">
                <a16:creationId xmlns:a16="http://schemas.microsoft.com/office/drawing/2014/main" id="{E25D9F70-2DB7-4366-A5CF-78D798F9319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16802" y="1442874"/>
            <a:ext cx="7570555" cy="4826229"/>
          </a:xfrm>
          <a:prstGeom prst="rect">
            <a:avLst/>
          </a:prstGeom>
        </p:spPr>
      </p:pic>
    </p:spTree>
    <p:extLst>
      <p:ext uri="{BB962C8B-B14F-4D97-AF65-F5344CB8AC3E}">
        <p14:creationId xmlns:p14="http://schemas.microsoft.com/office/powerpoint/2010/main" val="22560739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52113" y="602280"/>
            <a:ext cx="6847056" cy="348109"/>
          </a:xfrm>
          <a:prstGeom prst="rect">
            <a:avLst/>
          </a:prstGeom>
        </p:spPr>
        <p:txBody>
          <a:bodyPr wrap="square">
            <a:spAutoFit/>
          </a:bodyPr>
          <a:lstStyle/>
          <a:p>
            <a:pPr defTabSz="844083">
              <a:defRPr/>
            </a:pPr>
            <a:r>
              <a:rPr lang="en-GB" sz="1662" b="1" dirty="0">
                <a:solidFill>
                  <a:srgbClr val="FFFFFF"/>
                </a:solidFill>
                <a:latin typeface="Arial"/>
              </a:rPr>
              <a:t>London is taking a 3-pronged approach to Winter preparation </a:t>
            </a:r>
            <a:endParaRPr lang="en-GB" sz="1846" b="1" dirty="0">
              <a:solidFill>
                <a:srgbClr val="FFFFFF"/>
              </a:solidFill>
              <a:latin typeface="Arial"/>
            </a:endParaRPr>
          </a:p>
        </p:txBody>
      </p:sp>
      <p:sp>
        <p:nvSpPr>
          <p:cNvPr id="19" name="Rectangle 18"/>
          <p:cNvSpPr/>
          <p:nvPr/>
        </p:nvSpPr>
        <p:spPr>
          <a:xfrm>
            <a:off x="0" y="500348"/>
            <a:ext cx="7510988" cy="54478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838343">
              <a:defRPr/>
            </a:pPr>
            <a:endParaRPr lang="en-GB" sz="1662" b="1" dirty="0">
              <a:solidFill>
                <a:srgbClr val="FFFFFF"/>
              </a:solidFill>
              <a:latin typeface="Arial Bold"/>
              <a:cs typeface="Arial Bold"/>
            </a:endParaRPr>
          </a:p>
        </p:txBody>
      </p:sp>
      <p:sp>
        <p:nvSpPr>
          <p:cNvPr id="7" name="Rectangle 6"/>
          <p:cNvSpPr/>
          <p:nvPr/>
        </p:nvSpPr>
        <p:spPr>
          <a:xfrm>
            <a:off x="112965" y="588898"/>
            <a:ext cx="7245113" cy="348109"/>
          </a:xfrm>
          <a:prstGeom prst="rect">
            <a:avLst/>
          </a:prstGeom>
        </p:spPr>
        <p:txBody>
          <a:bodyPr wrap="square">
            <a:spAutoFit/>
          </a:bodyPr>
          <a:lstStyle/>
          <a:p>
            <a:pPr defTabSz="685817">
              <a:defRPr/>
            </a:pPr>
            <a:r>
              <a:rPr lang="en-US" sz="1662" b="1" dirty="0">
                <a:solidFill>
                  <a:srgbClr val="FFFFFF"/>
                </a:solidFill>
                <a:latin typeface="Arial"/>
                <a:cs typeface="Arial"/>
              </a:rPr>
              <a:t>IUC CAS Mild </a:t>
            </a:r>
            <a:r>
              <a:rPr lang="en-US" sz="1662" b="1" dirty="0" err="1">
                <a:solidFill>
                  <a:srgbClr val="FFFFFF"/>
                </a:solidFill>
                <a:latin typeface="Arial"/>
                <a:cs typeface="Arial"/>
              </a:rPr>
              <a:t>Paediatric</a:t>
            </a:r>
            <a:r>
              <a:rPr lang="en-US" sz="1662" b="1" dirty="0">
                <a:solidFill>
                  <a:srgbClr val="FFFFFF"/>
                </a:solidFill>
                <a:latin typeface="Arial"/>
                <a:cs typeface="Arial"/>
              </a:rPr>
              <a:t> Asthma Pathway (4/4)</a:t>
            </a:r>
            <a:endParaRPr lang="en-GB" sz="1662" b="1" dirty="0">
              <a:solidFill>
                <a:srgbClr val="FFFFFF"/>
              </a:solidFill>
              <a:latin typeface="Arial"/>
              <a:cs typeface="Arial"/>
            </a:endParaRPr>
          </a:p>
        </p:txBody>
      </p:sp>
      <p:pic>
        <p:nvPicPr>
          <p:cNvPr id="2" name="Picture 1">
            <a:extLst>
              <a:ext uri="{FF2B5EF4-FFF2-40B4-BE49-F238E27FC236}">
                <a16:creationId xmlns:a16="http://schemas.microsoft.com/office/drawing/2014/main" id="{4124328C-7396-434C-9F6D-68853FD9109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96440" y="1474604"/>
            <a:ext cx="6314548" cy="5011546"/>
          </a:xfrm>
          <a:prstGeom prst="rect">
            <a:avLst/>
          </a:prstGeom>
        </p:spPr>
      </p:pic>
      <p:pic>
        <p:nvPicPr>
          <p:cNvPr id="5" name="Picture 4">
            <a:extLst>
              <a:ext uri="{FF2B5EF4-FFF2-40B4-BE49-F238E27FC236}">
                <a16:creationId xmlns:a16="http://schemas.microsoft.com/office/drawing/2014/main" id="{6BF16AD2-7E46-4C69-9634-81BEFD7DB524}"/>
              </a:ext>
            </a:extLst>
          </p:cNvPr>
          <p:cNvPicPr>
            <a:picLocks noChangeAspect="1"/>
          </p:cNvPicPr>
          <p:nvPr/>
        </p:nvPicPr>
        <p:blipFill rotWithShape="1">
          <a:blip r:embed="rId3"/>
          <a:srcRect l="36189" t="35188" r="10747" b="59079"/>
          <a:stretch/>
        </p:blipFill>
        <p:spPr>
          <a:xfrm>
            <a:off x="1196441" y="1102588"/>
            <a:ext cx="6307465" cy="383259"/>
          </a:xfrm>
          <a:prstGeom prst="rect">
            <a:avLst/>
          </a:prstGeom>
        </p:spPr>
      </p:pic>
    </p:spTree>
    <p:extLst>
      <p:ext uri="{BB962C8B-B14F-4D97-AF65-F5344CB8AC3E}">
        <p14:creationId xmlns:p14="http://schemas.microsoft.com/office/powerpoint/2010/main" val="3209292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46E1E-E976-9D47-B765-E9357E2CD5AF}"/>
              </a:ext>
            </a:extLst>
          </p:cNvPr>
          <p:cNvSpPr>
            <a:spLocks noGrp="1"/>
          </p:cNvSpPr>
          <p:nvPr>
            <p:ph type="title"/>
          </p:nvPr>
        </p:nvSpPr>
        <p:spPr>
          <a:xfrm>
            <a:off x="251520" y="1772816"/>
            <a:ext cx="8241688" cy="1647510"/>
          </a:xfrm>
        </p:spPr>
        <p:txBody>
          <a:bodyPr>
            <a:normAutofit/>
          </a:bodyPr>
          <a:lstStyle/>
          <a:p>
            <a:r>
              <a:rPr lang="en-US" dirty="0"/>
              <a:t>Questions? </a:t>
            </a:r>
          </a:p>
        </p:txBody>
      </p:sp>
      <p:sp>
        <p:nvSpPr>
          <p:cNvPr id="4" name="Slide Number Placeholder 3">
            <a:extLst>
              <a:ext uri="{FF2B5EF4-FFF2-40B4-BE49-F238E27FC236}">
                <a16:creationId xmlns:a16="http://schemas.microsoft.com/office/drawing/2014/main" id="{16FBBE9B-CC8B-4A49-943F-2FE2CB350D81}"/>
              </a:ext>
            </a:extLst>
          </p:cNvPr>
          <p:cNvSpPr>
            <a:spLocks noGrp="1"/>
          </p:cNvSpPr>
          <p:nvPr>
            <p:ph type="sldNum" sz="quarter" idx="11"/>
          </p:nvPr>
        </p:nvSpPr>
        <p:spPr>
          <a:xfrm>
            <a:off x="6758880" y="6381330"/>
            <a:ext cx="2133600"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FC524A1-7B6A-464D-B8BC-8FE2E057339E}" type="slidenum">
              <a:rPr kumimoji="0" lang="en-GB" sz="1200" b="0" i="0" u="none" strike="noStrike" kern="1200" cap="none" spc="0" normalizeH="0" baseline="0" noProof="0" smtClean="0">
                <a:ln>
                  <a:noFill/>
                </a:ln>
                <a:solidFill>
                  <a:srgbClr val="3F3F3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58</a:t>
            </a:fld>
            <a:endParaRPr kumimoji="0" lang="en-GB" sz="1200" b="0" i="0" u="none" strike="noStrike" kern="1200" cap="none" spc="0" normalizeH="0" baseline="0" noProof="0">
              <a:ln>
                <a:noFill/>
              </a:ln>
              <a:solidFill>
                <a:srgbClr val="3F3F3F">
                  <a:lumMod val="50000"/>
                </a:srgbClr>
              </a:solidFill>
              <a:effectLst/>
              <a:uLnTx/>
              <a:uFillTx/>
              <a:latin typeface="Arial"/>
              <a:ea typeface="+mn-ea"/>
              <a:cs typeface="+mn-cs"/>
            </a:endParaRPr>
          </a:p>
        </p:txBody>
      </p:sp>
    </p:spTree>
    <p:extLst>
      <p:ext uri="{BB962C8B-B14F-4D97-AF65-F5344CB8AC3E}">
        <p14:creationId xmlns:p14="http://schemas.microsoft.com/office/powerpoint/2010/main" val="42723930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780721"/>
            <a:ext cx="8241688" cy="856191"/>
          </a:xfrm>
        </p:spPr>
        <p:txBody>
          <a:bodyPr>
            <a:noAutofit/>
          </a:bodyPr>
          <a:lstStyle/>
          <a:p>
            <a:r>
              <a:rPr lang="en-GB" sz="2400" dirty="0"/>
              <a:t>South East London Integrated Care System</a:t>
            </a:r>
          </a:p>
        </p:txBody>
      </p:sp>
      <p:sp>
        <p:nvSpPr>
          <p:cNvPr id="3" name="Text Placeholder 2"/>
          <p:cNvSpPr>
            <a:spLocks noGrp="1"/>
          </p:cNvSpPr>
          <p:nvPr>
            <p:ph type="body" sz="quarter" idx="10"/>
          </p:nvPr>
        </p:nvSpPr>
        <p:spPr>
          <a:xfrm>
            <a:off x="264046" y="3068961"/>
            <a:ext cx="8484418" cy="1368154"/>
          </a:xfrm>
        </p:spPr>
        <p:txBody>
          <a:bodyPr>
            <a:normAutofit fontScale="77500" lnSpcReduction="20000"/>
          </a:bodyPr>
          <a:lstStyle/>
          <a:p>
            <a:r>
              <a:rPr lang="en-GB" dirty="0"/>
              <a:t>Amy </a:t>
            </a:r>
            <a:r>
              <a:rPr lang="en-GB" dirty="0" err="1"/>
              <a:t>Westpfel</a:t>
            </a:r>
            <a:r>
              <a:rPr lang="en-GB" dirty="0"/>
              <a:t> and </a:t>
            </a:r>
            <a:r>
              <a:rPr lang="en-GB" dirty="0">
                <a:solidFill>
                  <a:schemeClr val="accent6"/>
                </a:solidFill>
              </a:rPr>
              <a:t>Rebecca </a:t>
            </a:r>
            <a:r>
              <a:rPr lang="en-GB" dirty="0" err="1">
                <a:solidFill>
                  <a:schemeClr val="accent6"/>
                </a:solidFill>
              </a:rPr>
              <a:t>Kalamchi</a:t>
            </a:r>
            <a:r>
              <a:rPr lang="en-GB" dirty="0"/>
              <a:t>, Community Children's Asthma Nurse Specialists, Lewisham and Greenwich Trust</a:t>
            </a:r>
          </a:p>
          <a:p>
            <a:r>
              <a:rPr lang="en-GB" dirty="0"/>
              <a:t>Sarah </a:t>
            </a:r>
            <a:r>
              <a:rPr lang="en-GB" dirty="0" err="1"/>
              <a:t>Allmark</a:t>
            </a:r>
            <a:r>
              <a:rPr lang="en-GB" dirty="0"/>
              <a:t>, Primary Care Nurse (Asthma, Eczema, Constipation) CYPHP </a:t>
            </a:r>
          </a:p>
          <a:p>
            <a:r>
              <a:rPr lang="en-GB" dirty="0"/>
              <a:t>Richard Iles, Consultant in Paediatric Respiratory Medicine, GSTT</a:t>
            </a:r>
          </a:p>
        </p:txBody>
      </p:sp>
    </p:spTree>
    <p:extLst>
      <p:ext uri="{BB962C8B-B14F-4D97-AF65-F5344CB8AC3E}">
        <p14:creationId xmlns:p14="http://schemas.microsoft.com/office/powerpoint/2010/main" val="3267512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2800" dirty="0"/>
              <a:t>Context: This is the solution</a:t>
            </a:r>
          </a:p>
        </p:txBody>
      </p:sp>
      <p:sp>
        <p:nvSpPr>
          <p:cNvPr id="3" name="Text Placeholder 2">
            <a:extLst>
              <a:ext uri="{FF2B5EF4-FFF2-40B4-BE49-F238E27FC236}">
                <a16:creationId xmlns:a16="http://schemas.microsoft.com/office/drawing/2014/main" id="{E4FD58A1-58D8-4B31-BA7A-ED88D6E5435D}"/>
              </a:ext>
            </a:extLst>
          </p:cNvPr>
          <p:cNvSpPr>
            <a:spLocks noGrp="1"/>
          </p:cNvSpPr>
          <p:nvPr>
            <p:ph type="body" sz="quarter" idx="12"/>
          </p:nvPr>
        </p:nvSpPr>
        <p:spPr/>
        <p:txBody>
          <a:bodyPr/>
          <a:lstStyle/>
          <a:p>
            <a:r>
              <a:rPr lang="en-GB" dirty="0"/>
              <a:t>When we work together, this is what can be achieved</a:t>
            </a:r>
          </a:p>
        </p:txBody>
      </p:sp>
      <p:sp>
        <p:nvSpPr>
          <p:cNvPr id="13" name="Content Placeholder 2">
            <a:extLst>
              <a:ext uri="{FF2B5EF4-FFF2-40B4-BE49-F238E27FC236}">
                <a16:creationId xmlns:a16="http://schemas.microsoft.com/office/drawing/2014/main" id="{56FA5F4F-2E4B-432B-A998-2E1176A02A26}"/>
              </a:ext>
            </a:extLst>
          </p:cNvPr>
          <p:cNvSpPr txBox="1">
            <a:spLocks/>
          </p:cNvSpPr>
          <p:nvPr/>
        </p:nvSpPr>
        <p:spPr>
          <a:xfrm>
            <a:off x="225856" y="1341440"/>
            <a:ext cx="8264524" cy="51308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71BC"/>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71BC"/>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71BC"/>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71BC"/>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71BC"/>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ts val="0"/>
              </a:spcAft>
              <a:buClr>
                <a:srgbClr val="0071BC"/>
              </a:buClr>
              <a:buSzTx/>
              <a:buFont typeface="Arial" panose="020B0604020202020204" pitchFamily="34" charset="0"/>
              <a:buNone/>
              <a:tabLst/>
              <a:defRPr/>
            </a:pPr>
            <a:endParaRPr kumimoji="0" lang="en-GB"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14" name="Slide Number Placeholder 3">
            <a:extLst>
              <a:ext uri="{FF2B5EF4-FFF2-40B4-BE49-F238E27FC236}">
                <a16:creationId xmlns:a16="http://schemas.microsoft.com/office/drawing/2014/main" id="{56920DAD-3493-4469-9B41-E32399CC9187}"/>
              </a:ext>
            </a:extLst>
          </p:cNvPr>
          <p:cNvSpPr txBox="1">
            <a:spLocks/>
          </p:cNvSpPr>
          <p:nvPr/>
        </p:nvSpPr>
        <p:spPr>
          <a:xfrm>
            <a:off x="6457950" y="5855659"/>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1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5E01E0D-5BAF-4EE7-B927-9F54345CA562}" type="slidenum">
              <a:rPr kumimoji="0" lang="en-GB" sz="11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D5971691-9050-4430-A9C4-F9E688F64590}"/>
              </a:ext>
            </a:extLst>
          </p:cNvPr>
          <p:cNvGrpSpPr/>
          <p:nvPr/>
        </p:nvGrpSpPr>
        <p:grpSpPr>
          <a:xfrm>
            <a:off x="503430" y="1147892"/>
            <a:ext cx="8430385" cy="5693824"/>
            <a:chOff x="230012" y="689128"/>
            <a:chExt cx="8835209" cy="6423410"/>
          </a:xfrm>
        </p:grpSpPr>
        <p:sp>
          <p:nvSpPr>
            <p:cNvPr id="12" name="Freeform 26">
              <a:extLst>
                <a:ext uri="{FF2B5EF4-FFF2-40B4-BE49-F238E27FC236}">
                  <a16:creationId xmlns:a16="http://schemas.microsoft.com/office/drawing/2014/main" id="{797BD3C0-EB78-403E-9FA1-55E1D6555DD3}"/>
                </a:ext>
              </a:extLst>
            </p:cNvPr>
            <p:cNvSpPr>
              <a:spLocks/>
            </p:cNvSpPr>
            <p:nvPr/>
          </p:nvSpPr>
          <p:spPr bwMode="gray">
            <a:xfrm>
              <a:off x="2531311" y="3248481"/>
              <a:ext cx="1338999" cy="1226821"/>
            </a:xfrm>
            <a:custGeom>
              <a:avLst/>
              <a:gdLst>
                <a:gd name="T0" fmla="*/ 2147483647 w 1148"/>
                <a:gd name="T1" fmla="*/ 2147483647 h 943"/>
                <a:gd name="T2" fmla="*/ 2147483647 w 1148"/>
                <a:gd name="T3" fmla="*/ 2147483647 h 943"/>
                <a:gd name="T4" fmla="*/ 2147483647 w 1148"/>
                <a:gd name="T5" fmla="*/ 2147483647 h 943"/>
                <a:gd name="T6" fmla="*/ 2147483647 w 1148"/>
                <a:gd name="T7" fmla="*/ 2147483647 h 943"/>
                <a:gd name="T8" fmla="*/ 2147483647 w 1148"/>
                <a:gd name="T9" fmla="*/ 2147483647 h 943"/>
                <a:gd name="T10" fmla="*/ 2147483647 w 1148"/>
                <a:gd name="T11" fmla="*/ 2147483647 h 943"/>
                <a:gd name="T12" fmla="*/ 2147483647 w 1148"/>
                <a:gd name="T13" fmla="*/ 2147483647 h 943"/>
                <a:gd name="T14" fmla="*/ 2147483647 w 1148"/>
                <a:gd name="T15" fmla="*/ 2147483647 h 943"/>
                <a:gd name="T16" fmla="*/ 2147483647 w 1148"/>
                <a:gd name="T17" fmla="*/ 2147483647 h 943"/>
                <a:gd name="T18" fmla="*/ 2147483647 w 1148"/>
                <a:gd name="T19" fmla="*/ 2147483647 h 943"/>
                <a:gd name="T20" fmla="*/ 2147483647 w 1148"/>
                <a:gd name="T21" fmla="*/ 2147483647 h 943"/>
                <a:gd name="T22" fmla="*/ 2147483647 w 1148"/>
                <a:gd name="T23" fmla="*/ 2147483647 h 943"/>
                <a:gd name="T24" fmla="*/ 2147483647 w 1148"/>
                <a:gd name="T25" fmla="*/ 2147483647 h 943"/>
                <a:gd name="T26" fmla="*/ 2147483647 w 1148"/>
                <a:gd name="T27" fmla="*/ 2147483647 h 943"/>
                <a:gd name="T28" fmla="*/ 2147483647 w 1148"/>
                <a:gd name="T29" fmla="*/ 2147483647 h 943"/>
                <a:gd name="T30" fmla="*/ 2147483647 w 1148"/>
                <a:gd name="T31" fmla="*/ 2147483647 h 943"/>
                <a:gd name="T32" fmla="*/ 2147483647 w 1148"/>
                <a:gd name="T33" fmla="*/ 0 h 943"/>
                <a:gd name="T34" fmla="*/ 2147483647 w 1148"/>
                <a:gd name="T35" fmla="*/ 2147483647 h 943"/>
                <a:gd name="T36" fmla="*/ 2147483647 w 1148"/>
                <a:gd name="T37" fmla="*/ 2147483647 h 943"/>
                <a:gd name="T38" fmla="*/ 2147483647 w 1148"/>
                <a:gd name="T39" fmla="*/ 2147483647 h 943"/>
                <a:gd name="T40" fmla="*/ 2147483647 w 1148"/>
                <a:gd name="T41" fmla="*/ 2147483647 h 943"/>
                <a:gd name="T42" fmla="*/ 2147483647 w 1148"/>
                <a:gd name="T43" fmla="*/ 2147483647 h 943"/>
                <a:gd name="T44" fmla="*/ 2147483647 w 1148"/>
                <a:gd name="T45" fmla="*/ 2147483647 h 943"/>
                <a:gd name="T46" fmla="*/ 2147483647 w 1148"/>
                <a:gd name="T47" fmla="*/ 2147483647 h 943"/>
                <a:gd name="T48" fmla="*/ 2147483647 w 1148"/>
                <a:gd name="T49" fmla="*/ 2147483647 h 943"/>
                <a:gd name="T50" fmla="*/ 2147483647 w 1148"/>
                <a:gd name="T51" fmla="*/ 2147483647 h 943"/>
                <a:gd name="T52" fmla="*/ 2147483647 w 1148"/>
                <a:gd name="T53" fmla="*/ 2147483647 h 943"/>
                <a:gd name="T54" fmla="*/ 2147483647 w 1148"/>
                <a:gd name="T55" fmla="*/ 2147483647 h 943"/>
                <a:gd name="T56" fmla="*/ 2147483647 w 1148"/>
                <a:gd name="T57" fmla="*/ 2147483647 h 943"/>
                <a:gd name="T58" fmla="*/ 2147483647 w 1148"/>
                <a:gd name="T59" fmla="*/ 2147483647 h 943"/>
                <a:gd name="T60" fmla="*/ 2147483647 w 1148"/>
                <a:gd name="T61" fmla="*/ 2147483647 h 943"/>
                <a:gd name="T62" fmla="*/ 2147483647 w 1148"/>
                <a:gd name="T63" fmla="*/ 2147483647 h 943"/>
                <a:gd name="T64" fmla="*/ 2147483647 w 1148"/>
                <a:gd name="T65" fmla="*/ 2147483647 h 943"/>
                <a:gd name="T66" fmla="*/ 2147483647 w 1148"/>
                <a:gd name="T67" fmla="*/ 2147483647 h 943"/>
                <a:gd name="T68" fmla="*/ 2147483647 w 1148"/>
                <a:gd name="T69" fmla="*/ 2147483647 h 943"/>
                <a:gd name="T70" fmla="*/ 2147483647 w 1148"/>
                <a:gd name="T71" fmla="*/ 2147483647 h 943"/>
                <a:gd name="T72" fmla="*/ 2147483647 w 1148"/>
                <a:gd name="T73" fmla="*/ 2147483647 h 943"/>
                <a:gd name="T74" fmla="*/ 2147483647 w 1148"/>
                <a:gd name="T75" fmla="*/ 2147483647 h 943"/>
                <a:gd name="T76" fmla="*/ 2147483647 w 1148"/>
                <a:gd name="T77" fmla="*/ 2147483647 h 943"/>
                <a:gd name="T78" fmla="*/ 2147483647 w 1148"/>
                <a:gd name="T79" fmla="*/ 2147483647 h 943"/>
                <a:gd name="T80" fmla="*/ 2147483647 w 1148"/>
                <a:gd name="T81" fmla="*/ 2147483647 h 943"/>
                <a:gd name="T82" fmla="*/ 2147483647 w 1148"/>
                <a:gd name="T83" fmla="*/ 2147483647 h 943"/>
                <a:gd name="T84" fmla="*/ 2147483647 w 1148"/>
                <a:gd name="T85" fmla="*/ 2147483647 h 94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48"/>
                <a:gd name="T130" fmla="*/ 0 h 943"/>
                <a:gd name="T131" fmla="*/ 1148 w 1148"/>
                <a:gd name="T132" fmla="*/ 943 h 94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48" h="943">
                  <a:moveTo>
                    <a:pt x="0" y="709"/>
                  </a:moveTo>
                  <a:lnTo>
                    <a:pt x="7" y="617"/>
                  </a:lnTo>
                  <a:lnTo>
                    <a:pt x="14" y="617"/>
                  </a:lnTo>
                  <a:lnTo>
                    <a:pt x="43" y="595"/>
                  </a:lnTo>
                  <a:lnTo>
                    <a:pt x="21" y="510"/>
                  </a:lnTo>
                  <a:lnTo>
                    <a:pt x="78" y="475"/>
                  </a:lnTo>
                  <a:lnTo>
                    <a:pt x="113" y="461"/>
                  </a:lnTo>
                  <a:lnTo>
                    <a:pt x="106" y="439"/>
                  </a:lnTo>
                  <a:lnTo>
                    <a:pt x="170" y="404"/>
                  </a:lnTo>
                  <a:lnTo>
                    <a:pt x="163" y="383"/>
                  </a:lnTo>
                  <a:lnTo>
                    <a:pt x="99" y="376"/>
                  </a:lnTo>
                  <a:lnTo>
                    <a:pt x="92" y="354"/>
                  </a:lnTo>
                  <a:lnTo>
                    <a:pt x="78" y="340"/>
                  </a:lnTo>
                  <a:lnTo>
                    <a:pt x="57" y="305"/>
                  </a:lnTo>
                  <a:lnTo>
                    <a:pt x="85" y="298"/>
                  </a:lnTo>
                  <a:lnTo>
                    <a:pt x="177" y="227"/>
                  </a:lnTo>
                  <a:lnTo>
                    <a:pt x="184" y="234"/>
                  </a:lnTo>
                  <a:lnTo>
                    <a:pt x="276" y="234"/>
                  </a:lnTo>
                  <a:lnTo>
                    <a:pt x="298" y="255"/>
                  </a:lnTo>
                  <a:lnTo>
                    <a:pt x="354" y="262"/>
                  </a:lnTo>
                  <a:lnTo>
                    <a:pt x="369" y="248"/>
                  </a:lnTo>
                  <a:lnTo>
                    <a:pt x="390" y="276"/>
                  </a:lnTo>
                  <a:lnTo>
                    <a:pt x="425" y="284"/>
                  </a:lnTo>
                  <a:lnTo>
                    <a:pt x="439" y="269"/>
                  </a:lnTo>
                  <a:lnTo>
                    <a:pt x="461" y="276"/>
                  </a:lnTo>
                  <a:lnTo>
                    <a:pt x="482" y="206"/>
                  </a:lnTo>
                  <a:lnTo>
                    <a:pt x="503" y="206"/>
                  </a:lnTo>
                  <a:lnTo>
                    <a:pt x="532" y="135"/>
                  </a:lnTo>
                  <a:lnTo>
                    <a:pt x="539" y="128"/>
                  </a:lnTo>
                  <a:lnTo>
                    <a:pt x="581" y="120"/>
                  </a:lnTo>
                  <a:lnTo>
                    <a:pt x="659" y="35"/>
                  </a:lnTo>
                  <a:lnTo>
                    <a:pt x="673" y="28"/>
                  </a:lnTo>
                  <a:lnTo>
                    <a:pt x="709" y="7"/>
                  </a:lnTo>
                  <a:lnTo>
                    <a:pt x="744" y="0"/>
                  </a:lnTo>
                  <a:lnTo>
                    <a:pt x="794" y="43"/>
                  </a:lnTo>
                  <a:lnTo>
                    <a:pt x="815" y="71"/>
                  </a:lnTo>
                  <a:lnTo>
                    <a:pt x="815" y="128"/>
                  </a:lnTo>
                  <a:lnTo>
                    <a:pt x="836" y="163"/>
                  </a:lnTo>
                  <a:lnTo>
                    <a:pt x="865" y="177"/>
                  </a:lnTo>
                  <a:lnTo>
                    <a:pt x="893" y="198"/>
                  </a:lnTo>
                  <a:lnTo>
                    <a:pt x="928" y="191"/>
                  </a:lnTo>
                  <a:lnTo>
                    <a:pt x="950" y="177"/>
                  </a:lnTo>
                  <a:lnTo>
                    <a:pt x="992" y="71"/>
                  </a:lnTo>
                  <a:lnTo>
                    <a:pt x="1028" y="28"/>
                  </a:lnTo>
                  <a:lnTo>
                    <a:pt x="1070" y="28"/>
                  </a:lnTo>
                  <a:lnTo>
                    <a:pt x="1113" y="43"/>
                  </a:lnTo>
                  <a:lnTo>
                    <a:pt x="1141" y="92"/>
                  </a:lnTo>
                  <a:lnTo>
                    <a:pt x="1148" y="120"/>
                  </a:lnTo>
                  <a:lnTo>
                    <a:pt x="1134" y="170"/>
                  </a:lnTo>
                  <a:lnTo>
                    <a:pt x="1134" y="191"/>
                  </a:lnTo>
                  <a:lnTo>
                    <a:pt x="1148" y="213"/>
                  </a:lnTo>
                  <a:lnTo>
                    <a:pt x="1127" y="227"/>
                  </a:lnTo>
                  <a:lnTo>
                    <a:pt x="1091" y="206"/>
                  </a:lnTo>
                  <a:lnTo>
                    <a:pt x="1070" y="255"/>
                  </a:lnTo>
                  <a:lnTo>
                    <a:pt x="1070" y="276"/>
                  </a:lnTo>
                  <a:lnTo>
                    <a:pt x="1013" y="269"/>
                  </a:lnTo>
                  <a:lnTo>
                    <a:pt x="950" y="262"/>
                  </a:lnTo>
                  <a:lnTo>
                    <a:pt x="907" y="298"/>
                  </a:lnTo>
                  <a:lnTo>
                    <a:pt x="893" y="347"/>
                  </a:lnTo>
                  <a:lnTo>
                    <a:pt x="957" y="425"/>
                  </a:lnTo>
                  <a:lnTo>
                    <a:pt x="985" y="496"/>
                  </a:lnTo>
                  <a:lnTo>
                    <a:pt x="886" y="539"/>
                  </a:lnTo>
                  <a:lnTo>
                    <a:pt x="801" y="574"/>
                  </a:lnTo>
                  <a:lnTo>
                    <a:pt x="680" y="666"/>
                  </a:lnTo>
                  <a:lnTo>
                    <a:pt x="652" y="680"/>
                  </a:lnTo>
                  <a:lnTo>
                    <a:pt x="659" y="610"/>
                  </a:lnTo>
                  <a:lnTo>
                    <a:pt x="532" y="546"/>
                  </a:lnTo>
                  <a:lnTo>
                    <a:pt x="503" y="574"/>
                  </a:lnTo>
                  <a:lnTo>
                    <a:pt x="539" y="652"/>
                  </a:lnTo>
                  <a:lnTo>
                    <a:pt x="532" y="702"/>
                  </a:lnTo>
                  <a:lnTo>
                    <a:pt x="532" y="716"/>
                  </a:lnTo>
                  <a:lnTo>
                    <a:pt x="524" y="744"/>
                  </a:lnTo>
                  <a:lnTo>
                    <a:pt x="503" y="758"/>
                  </a:lnTo>
                  <a:lnTo>
                    <a:pt x="482" y="822"/>
                  </a:lnTo>
                  <a:lnTo>
                    <a:pt x="461" y="886"/>
                  </a:lnTo>
                  <a:lnTo>
                    <a:pt x="425" y="921"/>
                  </a:lnTo>
                  <a:lnTo>
                    <a:pt x="376" y="943"/>
                  </a:lnTo>
                  <a:lnTo>
                    <a:pt x="347" y="936"/>
                  </a:lnTo>
                  <a:lnTo>
                    <a:pt x="319" y="893"/>
                  </a:lnTo>
                  <a:lnTo>
                    <a:pt x="298" y="836"/>
                  </a:lnTo>
                  <a:lnTo>
                    <a:pt x="284" y="808"/>
                  </a:lnTo>
                  <a:lnTo>
                    <a:pt x="213" y="744"/>
                  </a:lnTo>
                  <a:lnTo>
                    <a:pt x="191" y="723"/>
                  </a:lnTo>
                  <a:lnTo>
                    <a:pt x="163" y="702"/>
                  </a:lnTo>
                  <a:lnTo>
                    <a:pt x="78" y="723"/>
                  </a:lnTo>
                  <a:lnTo>
                    <a:pt x="50" y="730"/>
                  </a:lnTo>
                  <a:lnTo>
                    <a:pt x="0" y="709"/>
                  </a:lnTo>
                  <a:close/>
                </a:path>
              </a:pathLst>
            </a:custGeom>
            <a:solidFill>
              <a:srgbClr val="00CC00"/>
            </a:solidFill>
            <a:ln w="9525">
              <a:solidFill>
                <a:schemeClr val="bg1"/>
              </a:solidFill>
              <a:round/>
              <a:headEnd/>
              <a:tailEnd/>
            </a:ln>
          </p:spPr>
          <p:txBody>
            <a:bodyPr/>
            <a:lstStyle/>
            <a:p>
              <a:pPr fontAlgn="base">
                <a:spcBef>
                  <a:spcPct val="0"/>
                </a:spcBef>
                <a:spcAft>
                  <a:spcPct val="0"/>
                </a:spcAft>
              </a:pPr>
              <a:endParaRPr lang="en-GB" sz="800" dirty="0">
                <a:solidFill>
                  <a:srgbClr val="1A1A70"/>
                </a:solidFill>
              </a:endParaRPr>
            </a:p>
          </p:txBody>
        </p:sp>
        <p:grpSp>
          <p:nvGrpSpPr>
            <p:cNvPr id="15" name="Group 14">
              <a:extLst>
                <a:ext uri="{FF2B5EF4-FFF2-40B4-BE49-F238E27FC236}">
                  <a16:creationId xmlns:a16="http://schemas.microsoft.com/office/drawing/2014/main" id="{66822E84-10AB-48FF-9FFC-A6DD8A7A8509}"/>
                </a:ext>
              </a:extLst>
            </p:cNvPr>
            <p:cNvGrpSpPr/>
            <p:nvPr/>
          </p:nvGrpSpPr>
          <p:grpSpPr>
            <a:xfrm>
              <a:off x="1411164" y="836254"/>
              <a:ext cx="6516688" cy="5329050"/>
              <a:chOff x="58511" y="836254"/>
              <a:chExt cx="7869341" cy="5792932"/>
            </a:xfrm>
          </p:grpSpPr>
          <p:sp>
            <p:nvSpPr>
              <p:cNvPr id="47" name="Freeform 4">
                <a:extLst>
                  <a:ext uri="{FF2B5EF4-FFF2-40B4-BE49-F238E27FC236}">
                    <a16:creationId xmlns:a16="http://schemas.microsoft.com/office/drawing/2014/main" id="{583A74BF-9E46-478F-AB5D-D8F70B1B5C3A}"/>
                  </a:ext>
                </a:extLst>
              </p:cNvPr>
              <p:cNvSpPr>
                <a:spLocks/>
              </p:cNvSpPr>
              <p:nvPr/>
            </p:nvSpPr>
            <p:spPr bwMode="gray">
              <a:xfrm>
                <a:off x="2584327" y="1047536"/>
                <a:ext cx="1516062" cy="1571625"/>
              </a:xfrm>
              <a:custGeom>
                <a:avLst/>
                <a:gdLst>
                  <a:gd name="T0" fmla="*/ 2147483647 w 1119"/>
                  <a:gd name="T1" fmla="*/ 2147483647 h 1162"/>
                  <a:gd name="T2" fmla="*/ 2147483647 w 1119"/>
                  <a:gd name="T3" fmla="*/ 2147483647 h 1162"/>
                  <a:gd name="T4" fmla="*/ 2147483647 w 1119"/>
                  <a:gd name="T5" fmla="*/ 2147483647 h 1162"/>
                  <a:gd name="T6" fmla="*/ 2147483647 w 1119"/>
                  <a:gd name="T7" fmla="*/ 2147483647 h 1162"/>
                  <a:gd name="T8" fmla="*/ 2147483647 w 1119"/>
                  <a:gd name="T9" fmla="*/ 2147483647 h 1162"/>
                  <a:gd name="T10" fmla="*/ 2147483647 w 1119"/>
                  <a:gd name="T11" fmla="*/ 2147483647 h 1162"/>
                  <a:gd name="T12" fmla="*/ 2147483647 w 1119"/>
                  <a:gd name="T13" fmla="*/ 2147483647 h 1162"/>
                  <a:gd name="T14" fmla="*/ 2147483647 w 1119"/>
                  <a:gd name="T15" fmla="*/ 2147483647 h 1162"/>
                  <a:gd name="T16" fmla="*/ 2147483647 w 1119"/>
                  <a:gd name="T17" fmla="*/ 2147483647 h 1162"/>
                  <a:gd name="T18" fmla="*/ 2147483647 w 1119"/>
                  <a:gd name="T19" fmla="*/ 2147483647 h 1162"/>
                  <a:gd name="T20" fmla="*/ 2147483647 w 1119"/>
                  <a:gd name="T21" fmla="*/ 2147483647 h 1162"/>
                  <a:gd name="T22" fmla="*/ 2147483647 w 1119"/>
                  <a:gd name="T23" fmla="*/ 2147483647 h 1162"/>
                  <a:gd name="T24" fmla="*/ 2147483647 w 1119"/>
                  <a:gd name="T25" fmla="*/ 2147483647 h 1162"/>
                  <a:gd name="T26" fmla="*/ 2147483647 w 1119"/>
                  <a:gd name="T27" fmla="*/ 2147483647 h 1162"/>
                  <a:gd name="T28" fmla="*/ 2147483647 w 1119"/>
                  <a:gd name="T29" fmla="*/ 2147483647 h 1162"/>
                  <a:gd name="T30" fmla="*/ 2147483647 w 1119"/>
                  <a:gd name="T31" fmla="*/ 2147483647 h 1162"/>
                  <a:gd name="T32" fmla="*/ 2147483647 w 1119"/>
                  <a:gd name="T33" fmla="*/ 2147483647 h 1162"/>
                  <a:gd name="T34" fmla="*/ 2147483647 w 1119"/>
                  <a:gd name="T35" fmla="*/ 2147483647 h 1162"/>
                  <a:gd name="T36" fmla="*/ 2147483647 w 1119"/>
                  <a:gd name="T37" fmla="*/ 2147483647 h 1162"/>
                  <a:gd name="T38" fmla="*/ 2147483647 w 1119"/>
                  <a:gd name="T39" fmla="*/ 2147483647 h 1162"/>
                  <a:gd name="T40" fmla="*/ 2147483647 w 1119"/>
                  <a:gd name="T41" fmla="*/ 2147483647 h 1162"/>
                  <a:gd name="T42" fmla="*/ 2147483647 w 1119"/>
                  <a:gd name="T43" fmla="*/ 2147483647 h 1162"/>
                  <a:gd name="T44" fmla="*/ 2147483647 w 1119"/>
                  <a:gd name="T45" fmla="*/ 2147483647 h 1162"/>
                  <a:gd name="T46" fmla="*/ 2147483647 w 1119"/>
                  <a:gd name="T47" fmla="*/ 2147483647 h 1162"/>
                  <a:gd name="T48" fmla="*/ 2147483647 w 1119"/>
                  <a:gd name="T49" fmla="*/ 2147483647 h 1162"/>
                  <a:gd name="T50" fmla="*/ 2147483647 w 1119"/>
                  <a:gd name="T51" fmla="*/ 2147483647 h 1162"/>
                  <a:gd name="T52" fmla="*/ 2147483647 w 1119"/>
                  <a:gd name="T53" fmla="*/ 2147483647 h 1162"/>
                  <a:gd name="T54" fmla="*/ 2147483647 w 1119"/>
                  <a:gd name="T55" fmla="*/ 2147483647 h 1162"/>
                  <a:gd name="T56" fmla="*/ 2147483647 w 1119"/>
                  <a:gd name="T57" fmla="*/ 2147483647 h 1162"/>
                  <a:gd name="T58" fmla="*/ 2147483647 w 1119"/>
                  <a:gd name="T59" fmla="*/ 2147483647 h 1162"/>
                  <a:gd name="T60" fmla="*/ 2147483647 w 1119"/>
                  <a:gd name="T61" fmla="*/ 2147483647 h 1162"/>
                  <a:gd name="T62" fmla="*/ 2147483647 w 1119"/>
                  <a:gd name="T63" fmla="*/ 2147483647 h 1162"/>
                  <a:gd name="T64" fmla="*/ 2147483647 w 1119"/>
                  <a:gd name="T65" fmla="*/ 2147483647 h 1162"/>
                  <a:gd name="T66" fmla="*/ 2147483647 w 1119"/>
                  <a:gd name="T67" fmla="*/ 2147483647 h 1162"/>
                  <a:gd name="T68" fmla="*/ 2147483647 w 1119"/>
                  <a:gd name="T69" fmla="*/ 2147483647 h 116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19"/>
                  <a:gd name="T106" fmla="*/ 0 h 1162"/>
                  <a:gd name="T107" fmla="*/ 1119 w 1119"/>
                  <a:gd name="T108" fmla="*/ 1162 h 116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19" h="1162">
                    <a:moveTo>
                      <a:pt x="191" y="652"/>
                    </a:moveTo>
                    <a:lnTo>
                      <a:pt x="155" y="581"/>
                    </a:lnTo>
                    <a:lnTo>
                      <a:pt x="148" y="574"/>
                    </a:lnTo>
                    <a:lnTo>
                      <a:pt x="127" y="546"/>
                    </a:lnTo>
                    <a:lnTo>
                      <a:pt x="127" y="524"/>
                    </a:lnTo>
                    <a:lnTo>
                      <a:pt x="77" y="447"/>
                    </a:lnTo>
                    <a:lnTo>
                      <a:pt x="0" y="269"/>
                    </a:lnTo>
                    <a:lnTo>
                      <a:pt x="7" y="241"/>
                    </a:lnTo>
                    <a:lnTo>
                      <a:pt x="70" y="262"/>
                    </a:lnTo>
                    <a:lnTo>
                      <a:pt x="198" y="248"/>
                    </a:lnTo>
                    <a:lnTo>
                      <a:pt x="219" y="213"/>
                    </a:lnTo>
                    <a:lnTo>
                      <a:pt x="276" y="198"/>
                    </a:lnTo>
                    <a:lnTo>
                      <a:pt x="325" y="220"/>
                    </a:lnTo>
                    <a:lnTo>
                      <a:pt x="340" y="220"/>
                    </a:lnTo>
                    <a:lnTo>
                      <a:pt x="354" y="198"/>
                    </a:lnTo>
                    <a:lnTo>
                      <a:pt x="382" y="106"/>
                    </a:lnTo>
                    <a:lnTo>
                      <a:pt x="524" y="78"/>
                    </a:lnTo>
                    <a:lnTo>
                      <a:pt x="545" y="106"/>
                    </a:lnTo>
                    <a:lnTo>
                      <a:pt x="651" y="71"/>
                    </a:lnTo>
                    <a:lnTo>
                      <a:pt x="651" y="21"/>
                    </a:lnTo>
                    <a:lnTo>
                      <a:pt x="715" y="0"/>
                    </a:lnTo>
                    <a:lnTo>
                      <a:pt x="765" y="64"/>
                    </a:lnTo>
                    <a:lnTo>
                      <a:pt x="793" y="35"/>
                    </a:lnTo>
                    <a:lnTo>
                      <a:pt x="850" y="14"/>
                    </a:lnTo>
                    <a:lnTo>
                      <a:pt x="807" y="85"/>
                    </a:lnTo>
                    <a:lnTo>
                      <a:pt x="864" y="113"/>
                    </a:lnTo>
                    <a:lnTo>
                      <a:pt x="985" y="184"/>
                    </a:lnTo>
                    <a:lnTo>
                      <a:pt x="999" y="298"/>
                    </a:lnTo>
                    <a:lnTo>
                      <a:pt x="1020" y="298"/>
                    </a:lnTo>
                    <a:lnTo>
                      <a:pt x="1013" y="326"/>
                    </a:lnTo>
                    <a:lnTo>
                      <a:pt x="1034" y="326"/>
                    </a:lnTo>
                    <a:lnTo>
                      <a:pt x="1048" y="369"/>
                    </a:lnTo>
                    <a:lnTo>
                      <a:pt x="1119" y="454"/>
                    </a:lnTo>
                    <a:lnTo>
                      <a:pt x="1020" y="595"/>
                    </a:lnTo>
                    <a:lnTo>
                      <a:pt x="999" y="602"/>
                    </a:lnTo>
                    <a:lnTo>
                      <a:pt x="1027" y="666"/>
                    </a:lnTo>
                    <a:lnTo>
                      <a:pt x="999" y="673"/>
                    </a:lnTo>
                    <a:lnTo>
                      <a:pt x="977" y="765"/>
                    </a:lnTo>
                    <a:lnTo>
                      <a:pt x="928" y="780"/>
                    </a:lnTo>
                    <a:lnTo>
                      <a:pt x="907" y="702"/>
                    </a:lnTo>
                    <a:lnTo>
                      <a:pt x="864" y="773"/>
                    </a:lnTo>
                    <a:lnTo>
                      <a:pt x="864" y="872"/>
                    </a:lnTo>
                    <a:lnTo>
                      <a:pt x="871" y="893"/>
                    </a:lnTo>
                    <a:lnTo>
                      <a:pt x="857" y="907"/>
                    </a:lnTo>
                    <a:lnTo>
                      <a:pt x="843" y="893"/>
                    </a:lnTo>
                    <a:lnTo>
                      <a:pt x="807" y="928"/>
                    </a:lnTo>
                    <a:lnTo>
                      <a:pt x="779" y="1013"/>
                    </a:lnTo>
                    <a:lnTo>
                      <a:pt x="744" y="1049"/>
                    </a:lnTo>
                    <a:lnTo>
                      <a:pt x="673" y="1056"/>
                    </a:lnTo>
                    <a:lnTo>
                      <a:pt x="637" y="1077"/>
                    </a:lnTo>
                    <a:lnTo>
                      <a:pt x="630" y="1106"/>
                    </a:lnTo>
                    <a:lnTo>
                      <a:pt x="581" y="1141"/>
                    </a:lnTo>
                    <a:lnTo>
                      <a:pt x="559" y="1162"/>
                    </a:lnTo>
                    <a:lnTo>
                      <a:pt x="503" y="1162"/>
                    </a:lnTo>
                    <a:lnTo>
                      <a:pt x="467" y="1155"/>
                    </a:lnTo>
                    <a:lnTo>
                      <a:pt x="418" y="1049"/>
                    </a:lnTo>
                    <a:lnTo>
                      <a:pt x="375" y="964"/>
                    </a:lnTo>
                    <a:lnTo>
                      <a:pt x="361" y="971"/>
                    </a:lnTo>
                    <a:lnTo>
                      <a:pt x="304" y="957"/>
                    </a:lnTo>
                    <a:lnTo>
                      <a:pt x="276" y="964"/>
                    </a:lnTo>
                    <a:lnTo>
                      <a:pt x="276" y="992"/>
                    </a:lnTo>
                    <a:lnTo>
                      <a:pt x="255" y="978"/>
                    </a:lnTo>
                    <a:lnTo>
                      <a:pt x="248" y="957"/>
                    </a:lnTo>
                    <a:lnTo>
                      <a:pt x="255" y="865"/>
                    </a:lnTo>
                    <a:lnTo>
                      <a:pt x="283" y="829"/>
                    </a:lnTo>
                    <a:lnTo>
                      <a:pt x="255" y="765"/>
                    </a:lnTo>
                    <a:lnTo>
                      <a:pt x="248" y="751"/>
                    </a:lnTo>
                    <a:lnTo>
                      <a:pt x="233" y="737"/>
                    </a:lnTo>
                    <a:lnTo>
                      <a:pt x="212" y="695"/>
                    </a:lnTo>
                    <a:lnTo>
                      <a:pt x="212" y="680"/>
                    </a:lnTo>
                    <a:lnTo>
                      <a:pt x="191" y="652"/>
                    </a:lnTo>
                    <a:close/>
                  </a:path>
                </a:pathLst>
              </a:custGeom>
              <a:solidFill>
                <a:srgbClr val="FFCBD8"/>
              </a:solidFill>
              <a:ln w="9525">
                <a:solidFill>
                  <a:schemeClr val="bg1"/>
                </a:solidFill>
                <a:round/>
                <a:headEnd/>
                <a:tailEnd/>
              </a:ln>
            </p:spPr>
            <p:txBody>
              <a:bodyPr/>
              <a:lstStyle/>
              <a:p>
                <a:pPr fontAlgn="base">
                  <a:spcBef>
                    <a:spcPct val="0"/>
                  </a:spcBef>
                  <a:spcAft>
                    <a:spcPct val="0"/>
                  </a:spcAft>
                </a:pPr>
                <a:endParaRPr lang="en-GB" sz="800" dirty="0">
                  <a:solidFill>
                    <a:srgbClr val="1A1A70"/>
                  </a:solidFill>
                </a:endParaRPr>
              </a:p>
            </p:txBody>
          </p:sp>
          <p:sp>
            <p:nvSpPr>
              <p:cNvPr id="48" name="Freeform 8">
                <a:extLst>
                  <a:ext uri="{FF2B5EF4-FFF2-40B4-BE49-F238E27FC236}">
                    <a16:creationId xmlns:a16="http://schemas.microsoft.com/office/drawing/2014/main" id="{7B61BEA1-F301-4E0F-8D0F-EA4B77F30F6B}"/>
                  </a:ext>
                </a:extLst>
              </p:cNvPr>
              <p:cNvSpPr>
                <a:spLocks/>
              </p:cNvSpPr>
              <p:nvPr/>
            </p:nvSpPr>
            <p:spPr bwMode="gray">
              <a:xfrm>
                <a:off x="3216152" y="2419136"/>
                <a:ext cx="865187" cy="892175"/>
              </a:xfrm>
              <a:custGeom>
                <a:avLst/>
                <a:gdLst>
                  <a:gd name="T0" fmla="*/ 0 w 638"/>
                  <a:gd name="T1" fmla="*/ 2147483647 h 660"/>
                  <a:gd name="T2" fmla="*/ 2147483647 w 638"/>
                  <a:gd name="T3" fmla="*/ 2147483647 h 660"/>
                  <a:gd name="T4" fmla="*/ 2147483647 w 638"/>
                  <a:gd name="T5" fmla="*/ 2147483647 h 660"/>
                  <a:gd name="T6" fmla="*/ 2147483647 w 638"/>
                  <a:gd name="T7" fmla="*/ 2147483647 h 660"/>
                  <a:gd name="T8" fmla="*/ 2147483647 w 638"/>
                  <a:gd name="T9" fmla="*/ 2147483647 h 660"/>
                  <a:gd name="T10" fmla="*/ 2147483647 w 638"/>
                  <a:gd name="T11" fmla="*/ 2147483647 h 660"/>
                  <a:gd name="T12" fmla="*/ 2147483647 w 638"/>
                  <a:gd name="T13" fmla="*/ 2147483647 h 660"/>
                  <a:gd name="T14" fmla="*/ 2147483647 w 638"/>
                  <a:gd name="T15" fmla="*/ 2147483647 h 660"/>
                  <a:gd name="T16" fmla="*/ 2147483647 w 638"/>
                  <a:gd name="T17" fmla="*/ 0 h 660"/>
                  <a:gd name="T18" fmla="*/ 2147483647 w 638"/>
                  <a:gd name="T19" fmla="*/ 2147483647 h 660"/>
                  <a:gd name="T20" fmla="*/ 2147483647 w 638"/>
                  <a:gd name="T21" fmla="*/ 2147483647 h 660"/>
                  <a:gd name="T22" fmla="*/ 2147483647 w 638"/>
                  <a:gd name="T23" fmla="*/ 2147483647 h 660"/>
                  <a:gd name="T24" fmla="*/ 2147483647 w 638"/>
                  <a:gd name="T25" fmla="*/ 2147483647 h 660"/>
                  <a:gd name="T26" fmla="*/ 2147483647 w 638"/>
                  <a:gd name="T27" fmla="*/ 2147483647 h 660"/>
                  <a:gd name="T28" fmla="*/ 2147483647 w 638"/>
                  <a:gd name="T29" fmla="*/ 2147483647 h 660"/>
                  <a:gd name="T30" fmla="*/ 2147483647 w 638"/>
                  <a:gd name="T31" fmla="*/ 2147483647 h 660"/>
                  <a:gd name="T32" fmla="*/ 2147483647 w 638"/>
                  <a:gd name="T33" fmla="*/ 2147483647 h 660"/>
                  <a:gd name="T34" fmla="*/ 2147483647 w 638"/>
                  <a:gd name="T35" fmla="*/ 2147483647 h 660"/>
                  <a:gd name="T36" fmla="*/ 2147483647 w 638"/>
                  <a:gd name="T37" fmla="*/ 2147483647 h 660"/>
                  <a:gd name="T38" fmla="*/ 2147483647 w 638"/>
                  <a:gd name="T39" fmla="*/ 2147483647 h 660"/>
                  <a:gd name="T40" fmla="*/ 2147483647 w 638"/>
                  <a:gd name="T41" fmla="*/ 2147483647 h 660"/>
                  <a:gd name="T42" fmla="*/ 2147483647 w 638"/>
                  <a:gd name="T43" fmla="*/ 2147483647 h 660"/>
                  <a:gd name="T44" fmla="*/ 2147483647 w 638"/>
                  <a:gd name="T45" fmla="*/ 2147483647 h 660"/>
                  <a:gd name="T46" fmla="*/ 2147483647 w 638"/>
                  <a:gd name="T47" fmla="*/ 2147483647 h 660"/>
                  <a:gd name="T48" fmla="*/ 2147483647 w 638"/>
                  <a:gd name="T49" fmla="*/ 2147483647 h 660"/>
                  <a:gd name="T50" fmla="*/ 2147483647 w 638"/>
                  <a:gd name="T51" fmla="*/ 2147483647 h 660"/>
                  <a:gd name="T52" fmla="*/ 2147483647 w 638"/>
                  <a:gd name="T53" fmla="*/ 2147483647 h 660"/>
                  <a:gd name="T54" fmla="*/ 2147483647 w 638"/>
                  <a:gd name="T55" fmla="*/ 2147483647 h 660"/>
                  <a:gd name="T56" fmla="*/ 2147483647 w 638"/>
                  <a:gd name="T57" fmla="*/ 2147483647 h 660"/>
                  <a:gd name="T58" fmla="*/ 2147483647 w 638"/>
                  <a:gd name="T59" fmla="*/ 2147483647 h 660"/>
                  <a:gd name="T60" fmla="*/ 2147483647 w 638"/>
                  <a:gd name="T61" fmla="*/ 2147483647 h 660"/>
                  <a:gd name="T62" fmla="*/ 2147483647 w 638"/>
                  <a:gd name="T63" fmla="*/ 2147483647 h 660"/>
                  <a:gd name="T64" fmla="*/ 2147483647 w 638"/>
                  <a:gd name="T65" fmla="*/ 2147483647 h 660"/>
                  <a:gd name="T66" fmla="*/ 2147483647 w 638"/>
                  <a:gd name="T67" fmla="*/ 2147483647 h 660"/>
                  <a:gd name="T68" fmla="*/ 2147483647 w 638"/>
                  <a:gd name="T69" fmla="*/ 2147483647 h 660"/>
                  <a:gd name="T70" fmla="*/ 2147483647 w 638"/>
                  <a:gd name="T71" fmla="*/ 2147483647 h 660"/>
                  <a:gd name="T72" fmla="*/ 2147483647 w 638"/>
                  <a:gd name="T73" fmla="*/ 2147483647 h 660"/>
                  <a:gd name="T74" fmla="*/ 2147483647 w 638"/>
                  <a:gd name="T75" fmla="*/ 2147483647 h 660"/>
                  <a:gd name="T76" fmla="*/ 2147483647 w 638"/>
                  <a:gd name="T77" fmla="*/ 2147483647 h 660"/>
                  <a:gd name="T78" fmla="*/ 2147483647 w 638"/>
                  <a:gd name="T79" fmla="*/ 2147483647 h 660"/>
                  <a:gd name="T80" fmla="*/ 2147483647 w 638"/>
                  <a:gd name="T81" fmla="*/ 2147483647 h 660"/>
                  <a:gd name="T82" fmla="*/ 2147483647 w 638"/>
                  <a:gd name="T83" fmla="*/ 2147483647 h 660"/>
                  <a:gd name="T84" fmla="*/ 2147483647 w 638"/>
                  <a:gd name="T85" fmla="*/ 2147483647 h 660"/>
                  <a:gd name="T86" fmla="*/ 0 w 638"/>
                  <a:gd name="T87" fmla="*/ 2147483647 h 6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38"/>
                  <a:gd name="T133" fmla="*/ 0 h 660"/>
                  <a:gd name="T134" fmla="*/ 638 w 638"/>
                  <a:gd name="T135" fmla="*/ 660 h 66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38" h="660">
                    <a:moveTo>
                      <a:pt x="0" y="142"/>
                    </a:moveTo>
                    <a:lnTo>
                      <a:pt x="36" y="149"/>
                    </a:lnTo>
                    <a:lnTo>
                      <a:pt x="92" y="149"/>
                    </a:lnTo>
                    <a:lnTo>
                      <a:pt x="114" y="128"/>
                    </a:lnTo>
                    <a:lnTo>
                      <a:pt x="163" y="93"/>
                    </a:lnTo>
                    <a:lnTo>
                      <a:pt x="170" y="64"/>
                    </a:lnTo>
                    <a:lnTo>
                      <a:pt x="206" y="43"/>
                    </a:lnTo>
                    <a:lnTo>
                      <a:pt x="277" y="36"/>
                    </a:lnTo>
                    <a:lnTo>
                      <a:pt x="312" y="0"/>
                    </a:lnTo>
                    <a:lnTo>
                      <a:pt x="461" y="57"/>
                    </a:lnTo>
                    <a:lnTo>
                      <a:pt x="496" y="64"/>
                    </a:lnTo>
                    <a:lnTo>
                      <a:pt x="475" y="107"/>
                    </a:lnTo>
                    <a:lnTo>
                      <a:pt x="475" y="156"/>
                    </a:lnTo>
                    <a:lnTo>
                      <a:pt x="482" y="185"/>
                    </a:lnTo>
                    <a:lnTo>
                      <a:pt x="525" y="263"/>
                    </a:lnTo>
                    <a:lnTo>
                      <a:pt x="532" y="291"/>
                    </a:lnTo>
                    <a:lnTo>
                      <a:pt x="539" y="298"/>
                    </a:lnTo>
                    <a:lnTo>
                      <a:pt x="546" y="376"/>
                    </a:lnTo>
                    <a:lnTo>
                      <a:pt x="553" y="426"/>
                    </a:lnTo>
                    <a:lnTo>
                      <a:pt x="553" y="475"/>
                    </a:lnTo>
                    <a:lnTo>
                      <a:pt x="574" y="482"/>
                    </a:lnTo>
                    <a:lnTo>
                      <a:pt x="595" y="532"/>
                    </a:lnTo>
                    <a:lnTo>
                      <a:pt x="588" y="546"/>
                    </a:lnTo>
                    <a:lnTo>
                      <a:pt x="638" y="589"/>
                    </a:lnTo>
                    <a:lnTo>
                      <a:pt x="638" y="617"/>
                    </a:lnTo>
                    <a:lnTo>
                      <a:pt x="588" y="624"/>
                    </a:lnTo>
                    <a:lnTo>
                      <a:pt x="588" y="638"/>
                    </a:lnTo>
                    <a:lnTo>
                      <a:pt x="553" y="645"/>
                    </a:lnTo>
                    <a:lnTo>
                      <a:pt x="496" y="660"/>
                    </a:lnTo>
                    <a:lnTo>
                      <a:pt x="468" y="617"/>
                    </a:lnTo>
                    <a:lnTo>
                      <a:pt x="404" y="525"/>
                    </a:lnTo>
                    <a:lnTo>
                      <a:pt x="383" y="518"/>
                    </a:lnTo>
                    <a:lnTo>
                      <a:pt x="376" y="390"/>
                    </a:lnTo>
                    <a:lnTo>
                      <a:pt x="319" y="390"/>
                    </a:lnTo>
                    <a:lnTo>
                      <a:pt x="312" y="376"/>
                    </a:lnTo>
                    <a:lnTo>
                      <a:pt x="284" y="390"/>
                    </a:lnTo>
                    <a:lnTo>
                      <a:pt x="220" y="341"/>
                    </a:lnTo>
                    <a:lnTo>
                      <a:pt x="163" y="348"/>
                    </a:lnTo>
                    <a:lnTo>
                      <a:pt x="135" y="376"/>
                    </a:lnTo>
                    <a:lnTo>
                      <a:pt x="114" y="362"/>
                    </a:lnTo>
                    <a:lnTo>
                      <a:pt x="92" y="319"/>
                    </a:lnTo>
                    <a:lnTo>
                      <a:pt x="64" y="263"/>
                    </a:lnTo>
                    <a:lnTo>
                      <a:pt x="50" y="241"/>
                    </a:lnTo>
                    <a:lnTo>
                      <a:pt x="0" y="142"/>
                    </a:lnTo>
                    <a:close/>
                  </a:path>
                </a:pathLst>
              </a:custGeom>
              <a:solidFill>
                <a:srgbClr val="FFCBD8"/>
              </a:solidFill>
              <a:ln w="9525">
                <a:solidFill>
                  <a:schemeClr val="bg1"/>
                </a:solidFill>
                <a:round/>
                <a:headEnd/>
                <a:tailEnd/>
              </a:ln>
            </p:spPr>
            <p:txBody>
              <a:bodyPr/>
              <a:lstStyle/>
              <a:p>
                <a:pPr fontAlgn="base">
                  <a:spcBef>
                    <a:spcPct val="0"/>
                  </a:spcBef>
                  <a:spcAft>
                    <a:spcPct val="0"/>
                  </a:spcAft>
                </a:pPr>
                <a:endParaRPr lang="en-GB" sz="800" dirty="0">
                  <a:solidFill>
                    <a:srgbClr val="1A1A70"/>
                  </a:solidFill>
                </a:endParaRPr>
              </a:p>
            </p:txBody>
          </p:sp>
          <p:sp>
            <p:nvSpPr>
              <p:cNvPr id="49" name="Freeform 11">
                <a:extLst>
                  <a:ext uri="{FF2B5EF4-FFF2-40B4-BE49-F238E27FC236}">
                    <a16:creationId xmlns:a16="http://schemas.microsoft.com/office/drawing/2014/main" id="{434BA9F2-EB6D-4F89-8E8E-138D78FBAA10}"/>
                  </a:ext>
                </a:extLst>
              </p:cNvPr>
              <p:cNvSpPr>
                <a:spLocks/>
              </p:cNvSpPr>
              <p:nvPr/>
            </p:nvSpPr>
            <p:spPr bwMode="gray">
              <a:xfrm>
                <a:off x="3678114" y="845923"/>
                <a:ext cx="1535113" cy="1285875"/>
              </a:xfrm>
              <a:custGeom>
                <a:avLst/>
                <a:gdLst>
                  <a:gd name="T0" fmla="*/ 2147483647 w 1134"/>
                  <a:gd name="T1" fmla="*/ 2147483647 h 950"/>
                  <a:gd name="T2" fmla="*/ 2147483647 w 1134"/>
                  <a:gd name="T3" fmla="*/ 2147483647 h 950"/>
                  <a:gd name="T4" fmla="*/ 2147483647 w 1134"/>
                  <a:gd name="T5" fmla="*/ 2147483647 h 950"/>
                  <a:gd name="T6" fmla="*/ 2147483647 w 1134"/>
                  <a:gd name="T7" fmla="*/ 2147483647 h 950"/>
                  <a:gd name="T8" fmla="*/ 2147483647 w 1134"/>
                  <a:gd name="T9" fmla="*/ 2147483647 h 950"/>
                  <a:gd name="T10" fmla="*/ 2147483647 w 1134"/>
                  <a:gd name="T11" fmla="*/ 2147483647 h 950"/>
                  <a:gd name="T12" fmla="*/ 2147483647 w 1134"/>
                  <a:gd name="T13" fmla="*/ 2147483647 h 950"/>
                  <a:gd name="T14" fmla="*/ 2147483647 w 1134"/>
                  <a:gd name="T15" fmla="*/ 2147483647 h 950"/>
                  <a:gd name="T16" fmla="*/ 2147483647 w 1134"/>
                  <a:gd name="T17" fmla="*/ 2147483647 h 950"/>
                  <a:gd name="T18" fmla="*/ 2147483647 w 1134"/>
                  <a:gd name="T19" fmla="*/ 2147483647 h 950"/>
                  <a:gd name="T20" fmla="*/ 2147483647 w 1134"/>
                  <a:gd name="T21" fmla="*/ 2147483647 h 950"/>
                  <a:gd name="T22" fmla="*/ 0 w 1134"/>
                  <a:gd name="T23" fmla="*/ 2147483647 h 950"/>
                  <a:gd name="T24" fmla="*/ 2147483647 w 1134"/>
                  <a:gd name="T25" fmla="*/ 2147483647 h 950"/>
                  <a:gd name="T26" fmla="*/ 2147483647 w 1134"/>
                  <a:gd name="T27" fmla="*/ 2147483647 h 950"/>
                  <a:gd name="T28" fmla="*/ 2147483647 w 1134"/>
                  <a:gd name="T29" fmla="*/ 2147483647 h 950"/>
                  <a:gd name="T30" fmla="*/ 2147483647 w 1134"/>
                  <a:gd name="T31" fmla="*/ 2147483647 h 950"/>
                  <a:gd name="T32" fmla="*/ 2147483647 w 1134"/>
                  <a:gd name="T33" fmla="*/ 0 h 950"/>
                  <a:gd name="T34" fmla="*/ 2147483647 w 1134"/>
                  <a:gd name="T35" fmla="*/ 2147483647 h 950"/>
                  <a:gd name="T36" fmla="*/ 2147483647 w 1134"/>
                  <a:gd name="T37" fmla="*/ 2147483647 h 950"/>
                  <a:gd name="T38" fmla="*/ 2147483647 w 1134"/>
                  <a:gd name="T39" fmla="*/ 2147483647 h 950"/>
                  <a:gd name="T40" fmla="*/ 2147483647 w 1134"/>
                  <a:gd name="T41" fmla="*/ 0 h 950"/>
                  <a:gd name="T42" fmla="*/ 2147483647 w 1134"/>
                  <a:gd name="T43" fmla="*/ 2147483647 h 950"/>
                  <a:gd name="T44" fmla="*/ 2147483647 w 1134"/>
                  <a:gd name="T45" fmla="*/ 2147483647 h 950"/>
                  <a:gd name="T46" fmla="*/ 2147483647 w 1134"/>
                  <a:gd name="T47" fmla="*/ 2147483647 h 950"/>
                  <a:gd name="T48" fmla="*/ 2147483647 w 1134"/>
                  <a:gd name="T49" fmla="*/ 2147483647 h 950"/>
                  <a:gd name="T50" fmla="*/ 2147483647 w 1134"/>
                  <a:gd name="T51" fmla="*/ 2147483647 h 950"/>
                  <a:gd name="T52" fmla="*/ 2147483647 w 1134"/>
                  <a:gd name="T53" fmla="*/ 2147483647 h 950"/>
                  <a:gd name="T54" fmla="*/ 2147483647 w 1134"/>
                  <a:gd name="T55" fmla="*/ 2147483647 h 950"/>
                  <a:gd name="T56" fmla="*/ 2147483647 w 1134"/>
                  <a:gd name="T57" fmla="*/ 2147483647 h 950"/>
                  <a:gd name="T58" fmla="*/ 2147483647 w 1134"/>
                  <a:gd name="T59" fmla="*/ 2147483647 h 950"/>
                  <a:gd name="T60" fmla="*/ 2147483647 w 1134"/>
                  <a:gd name="T61" fmla="*/ 2147483647 h 950"/>
                  <a:gd name="T62" fmla="*/ 2147483647 w 1134"/>
                  <a:gd name="T63" fmla="*/ 2147483647 h 950"/>
                  <a:gd name="T64" fmla="*/ 2147483647 w 1134"/>
                  <a:gd name="T65" fmla="*/ 2147483647 h 950"/>
                  <a:gd name="T66" fmla="*/ 2147483647 w 1134"/>
                  <a:gd name="T67" fmla="*/ 2147483647 h 950"/>
                  <a:gd name="T68" fmla="*/ 2147483647 w 1134"/>
                  <a:gd name="T69" fmla="*/ 2147483647 h 950"/>
                  <a:gd name="T70" fmla="*/ 2147483647 w 1134"/>
                  <a:gd name="T71" fmla="*/ 2147483647 h 950"/>
                  <a:gd name="T72" fmla="*/ 2147483647 w 1134"/>
                  <a:gd name="T73" fmla="*/ 2147483647 h 950"/>
                  <a:gd name="T74" fmla="*/ 2147483647 w 1134"/>
                  <a:gd name="T75" fmla="*/ 2147483647 h 950"/>
                  <a:gd name="T76" fmla="*/ 2147483647 w 1134"/>
                  <a:gd name="T77" fmla="*/ 2147483647 h 950"/>
                  <a:gd name="T78" fmla="*/ 2147483647 w 1134"/>
                  <a:gd name="T79" fmla="*/ 2147483647 h 950"/>
                  <a:gd name="T80" fmla="*/ 2147483647 w 1134"/>
                  <a:gd name="T81" fmla="*/ 2147483647 h 950"/>
                  <a:gd name="T82" fmla="*/ 2147483647 w 1134"/>
                  <a:gd name="T83" fmla="*/ 2147483647 h 950"/>
                  <a:gd name="T84" fmla="*/ 2147483647 w 1134"/>
                  <a:gd name="T85" fmla="*/ 2147483647 h 950"/>
                  <a:gd name="T86" fmla="*/ 2147483647 w 1134"/>
                  <a:gd name="T87" fmla="*/ 2147483647 h 950"/>
                  <a:gd name="T88" fmla="*/ 2147483647 w 1134"/>
                  <a:gd name="T89" fmla="*/ 2147483647 h 950"/>
                  <a:gd name="T90" fmla="*/ 2147483647 w 1134"/>
                  <a:gd name="T91" fmla="*/ 2147483647 h 950"/>
                  <a:gd name="T92" fmla="*/ 2147483647 w 1134"/>
                  <a:gd name="T93" fmla="*/ 2147483647 h 950"/>
                  <a:gd name="T94" fmla="*/ 2147483647 w 1134"/>
                  <a:gd name="T95" fmla="*/ 2147483647 h 950"/>
                  <a:gd name="T96" fmla="*/ 2147483647 w 1134"/>
                  <a:gd name="T97" fmla="*/ 2147483647 h 950"/>
                  <a:gd name="T98" fmla="*/ 2147483647 w 1134"/>
                  <a:gd name="T99" fmla="*/ 2147483647 h 950"/>
                  <a:gd name="T100" fmla="*/ 2147483647 w 1134"/>
                  <a:gd name="T101" fmla="*/ 2147483647 h 950"/>
                  <a:gd name="T102" fmla="*/ 2147483647 w 1134"/>
                  <a:gd name="T103" fmla="*/ 2147483647 h 950"/>
                  <a:gd name="T104" fmla="*/ 2147483647 w 1134"/>
                  <a:gd name="T105" fmla="*/ 2147483647 h 950"/>
                  <a:gd name="T106" fmla="*/ 2147483647 w 1134"/>
                  <a:gd name="T107" fmla="*/ 2147483647 h 950"/>
                  <a:gd name="T108" fmla="*/ 2147483647 w 1134"/>
                  <a:gd name="T109" fmla="*/ 2147483647 h 9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34"/>
                  <a:gd name="T166" fmla="*/ 0 h 950"/>
                  <a:gd name="T167" fmla="*/ 1134 w 1134"/>
                  <a:gd name="T168" fmla="*/ 950 h 95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34" h="950">
                    <a:moveTo>
                      <a:pt x="220" y="815"/>
                    </a:moveTo>
                    <a:lnTo>
                      <a:pt x="192" y="751"/>
                    </a:lnTo>
                    <a:lnTo>
                      <a:pt x="213" y="744"/>
                    </a:lnTo>
                    <a:lnTo>
                      <a:pt x="312" y="603"/>
                    </a:lnTo>
                    <a:lnTo>
                      <a:pt x="241" y="518"/>
                    </a:lnTo>
                    <a:lnTo>
                      <a:pt x="227" y="475"/>
                    </a:lnTo>
                    <a:lnTo>
                      <a:pt x="206" y="475"/>
                    </a:lnTo>
                    <a:lnTo>
                      <a:pt x="213" y="447"/>
                    </a:lnTo>
                    <a:lnTo>
                      <a:pt x="192" y="447"/>
                    </a:lnTo>
                    <a:lnTo>
                      <a:pt x="178" y="333"/>
                    </a:lnTo>
                    <a:lnTo>
                      <a:pt x="57" y="262"/>
                    </a:lnTo>
                    <a:lnTo>
                      <a:pt x="0" y="234"/>
                    </a:lnTo>
                    <a:lnTo>
                      <a:pt x="43" y="163"/>
                    </a:lnTo>
                    <a:lnTo>
                      <a:pt x="85" y="142"/>
                    </a:lnTo>
                    <a:lnTo>
                      <a:pt x="121" y="106"/>
                    </a:lnTo>
                    <a:lnTo>
                      <a:pt x="156" y="64"/>
                    </a:lnTo>
                    <a:lnTo>
                      <a:pt x="178" y="0"/>
                    </a:lnTo>
                    <a:lnTo>
                      <a:pt x="255" y="36"/>
                    </a:lnTo>
                    <a:lnTo>
                      <a:pt x="362" y="14"/>
                    </a:lnTo>
                    <a:lnTo>
                      <a:pt x="461" y="36"/>
                    </a:lnTo>
                    <a:lnTo>
                      <a:pt x="546" y="0"/>
                    </a:lnTo>
                    <a:lnTo>
                      <a:pt x="610" y="36"/>
                    </a:lnTo>
                    <a:lnTo>
                      <a:pt x="695" y="50"/>
                    </a:lnTo>
                    <a:lnTo>
                      <a:pt x="773" y="114"/>
                    </a:lnTo>
                    <a:lnTo>
                      <a:pt x="844" y="142"/>
                    </a:lnTo>
                    <a:lnTo>
                      <a:pt x="907" y="142"/>
                    </a:lnTo>
                    <a:lnTo>
                      <a:pt x="999" y="170"/>
                    </a:lnTo>
                    <a:lnTo>
                      <a:pt x="1127" y="206"/>
                    </a:lnTo>
                    <a:lnTo>
                      <a:pt x="1134" y="241"/>
                    </a:lnTo>
                    <a:lnTo>
                      <a:pt x="1106" y="362"/>
                    </a:lnTo>
                    <a:lnTo>
                      <a:pt x="1120" y="425"/>
                    </a:lnTo>
                    <a:lnTo>
                      <a:pt x="1099" y="461"/>
                    </a:lnTo>
                    <a:lnTo>
                      <a:pt x="1077" y="553"/>
                    </a:lnTo>
                    <a:lnTo>
                      <a:pt x="1077" y="560"/>
                    </a:lnTo>
                    <a:lnTo>
                      <a:pt x="1042" y="652"/>
                    </a:lnTo>
                    <a:lnTo>
                      <a:pt x="1028" y="688"/>
                    </a:lnTo>
                    <a:lnTo>
                      <a:pt x="985" y="751"/>
                    </a:lnTo>
                    <a:lnTo>
                      <a:pt x="971" y="780"/>
                    </a:lnTo>
                    <a:lnTo>
                      <a:pt x="950" y="801"/>
                    </a:lnTo>
                    <a:lnTo>
                      <a:pt x="886" y="879"/>
                    </a:lnTo>
                    <a:lnTo>
                      <a:pt x="879" y="922"/>
                    </a:lnTo>
                    <a:lnTo>
                      <a:pt x="837" y="943"/>
                    </a:lnTo>
                    <a:lnTo>
                      <a:pt x="815" y="950"/>
                    </a:lnTo>
                    <a:lnTo>
                      <a:pt x="766" y="914"/>
                    </a:lnTo>
                    <a:lnTo>
                      <a:pt x="751" y="907"/>
                    </a:lnTo>
                    <a:lnTo>
                      <a:pt x="659" y="900"/>
                    </a:lnTo>
                    <a:lnTo>
                      <a:pt x="546" y="886"/>
                    </a:lnTo>
                    <a:lnTo>
                      <a:pt x="518" y="879"/>
                    </a:lnTo>
                    <a:lnTo>
                      <a:pt x="482" y="886"/>
                    </a:lnTo>
                    <a:lnTo>
                      <a:pt x="475" y="872"/>
                    </a:lnTo>
                    <a:lnTo>
                      <a:pt x="390" y="858"/>
                    </a:lnTo>
                    <a:lnTo>
                      <a:pt x="333" y="844"/>
                    </a:lnTo>
                    <a:lnTo>
                      <a:pt x="312" y="844"/>
                    </a:lnTo>
                    <a:lnTo>
                      <a:pt x="248" y="815"/>
                    </a:lnTo>
                    <a:lnTo>
                      <a:pt x="220" y="815"/>
                    </a:lnTo>
                    <a:close/>
                  </a:path>
                </a:pathLst>
              </a:custGeom>
              <a:solidFill>
                <a:srgbClr val="FFCBD8"/>
              </a:solidFill>
              <a:ln w="9525">
                <a:solidFill>
                  <a:schemeClr val="bg1"/>
                </a:solidFill>
                <a:round/>
                <a:headEnd/>
                <a:tailEnd/>
              </a:ln>
            </p:spPr>
            <p:txBody>
              <a:bodyPr/>
              <a:lstStyle/>
              <a:p>
                <a:pPr fontAlgn="base">
                  <a:spcBef>
                    <a:spcPct val="0"/>
                  </a:spcBef>
                  <a:spcAft>
                    <a:spcPct val="0"/>
                  </a:spcAft>
                </a:pPr>
                <a:endParaRPr lang="en-GB" sz="800" dirty="0">
                  <a:solidFill>
                    <a:srgbClr val="1A1A70"/>
                  </a:solidFill>
                </a:endParaRPr>
              </a:p>
            </p:txBody>
          </p:sp>
          <p:sp>
            <p:nvSpPr>
              <p:cNvPr id="50" name="Freeform 15">
                <a:extLst>
                  <a:ext uri="{FF2B5EF4-FFF2-40B4-BE49-F238E27FC236}">
                    <a16:creationId xmlns:a16="http://schemas.microsoft.com/office/drawing/2014/main" id="{57EDF779-33A4-4AC8-9797-12C24D0A4FB7}"/>
                  </a:ext>
                </a:extLst>
              </p:cNvPr>
              <p:cNvSpPr>
                <a:spLocks/>
              </p:cNvSpPr>
              <p:nvPr/>
            </p:nvSpPr>
            <p:spPr bwMode="gray">
              <a:xfrm>
                <a:off x="3638427" y="1949236"/>
                <a:ext cx="1173162" cy="660400"/>
              </a:xfrm>
              <a:custGeom>
                <a:avLst/>
                <a:gdLst>
                  <a:gd name="T0" fmla="*/ 0 w 865"/>
                  <a:gd name="T1" fmla="*/ 2147483647 h 489"/>
                  <a:gd name="T2" fmla="*/ 2147483647 w 865"/>
                  <a:gd name="T3" fmla="*/ 2147483647 h 489"/>
                  <a:gd name="T4" fmla="*/ 2147483647 w 865"/>
                  <a:gd name="T5" fmla="*/ 2147483647 h 489"/>
                  <a:gd name="T6" fmla="*/ 2147483647 w 865"/>
                  <a:gd name="T7" fmla="*/ 2147483647 h 489"/>
                  <a:gd name="T8" fmla="*/ 2147483647 w 865"/>
                  <a:gd name="T9" fmla="*/ 2147483647 h 489"/>
                  <a:gd name="T10" fmla="*/ 2147483647 w 865"/>
                  <a:gd name="T11" fmla="*/ 2147483647 h 489"/>
                  <a:gd name="T12" fmla="*/ 2147483647 w 865"/>
                  <a:gd name="T13" fmla="*/ 2147483647 h 489"/>
                  <a:gd name="T14" fmla="*/ 2147483647 w 865"/>
                  <a:gd name="T15" fmla="*/ 2147483647 h 489"/>
                  <a:gd name="T16" fmla="*/ 2147483647 w 865"/>
                  <a:gd name="T17" fmla="*/ 2147483647 h 489"/>
                  <a:gd name="T18" fmla="*/ 2147483647 w 865"/>
                  <a:gd name="T19" fmla="*/ 2147483647 h 489"/>
                  <a:gd name="T20" fmla="*/ 2147483647 w 865"/>
                  <a:gd name="T21" fmla="*/ 2147483647 h 489"/>
                  <a:gd name="T22" fmla="*/ 2147483647 w 865"/>
                  <a:gd name="T23" fmla="*/ 0 h 489"/>
                  <a:gd name="T24" fmla="*/ 2147483647 w 865"/>
                  <a:gd name="T25" fmla="*/ 0 h 489"/>
                  <a:gd name="T26" fmla="*/ 2147483647 w 865"/>
                  <a:gd name="T27" fmla="*/ 2147483647 h 489"/>
                  <a:gd name="T28" fmla="*/ 2147483647 w 865"/>
                  <a:gd name="T29" fmla="*/ 2147483647 h 489"/>
                  <a:gd name="T30" fmla="*/ 2147483647 w 865"/>
                  <a:gd name="T31" fmla="*/ 2147483647 h 489"/>
                  <a:gd name="T32" fmla="*/ 2147483647 w 865"/>
                  <a:gd name="T33" fmla="*/ 2147483647 h 489"/>
                  <a:gd name="T34" fmla="*/ 2147483647 w 865"/>
                  <a:gd name="T35" fmla="*/ 2147483647 h 489"/>
                  <a:gd name="T36" fmla="*/ 2147483647 w 865"/>
                  <a:gd name="T37" fmla="*/ 2147483647 h 489"/>
                  <a:gd name="T38" fmla="*/ 2147483647 w 865"/>
                  <a:gd name="T39" fmla="*/ 2147483647 h 489"/>
                  <a:gd name="T40" fmla="*/ 2147483647 w 865"/>
                  <a:gd name="T41" fmla="*/ 2147483647 h 489"/>
                  <a:gd name="T42" fmla="*/ 2147483647 w 865"/>
                  <a:gd name="T43" fmla="*/ 2147483647 h 489"/>
                  <a:gd name="T44" fmla="*/ 2147483647 w 865"/>
                  <a:gd name="T45" fmla="*/ 2147483647 h 489"/>
                  <a:gd name="T46" fmla="*/ 2147483647 w 865"/>
                  <a:gd name="T47" fmla="*/ 2147483647 h 489"/>
                  <a:gd name="T48" fmla="*/ 2147483647 w 865"/>
                  <a:gd name="T49" fmla="*/ 2147483647 h 489"/>
                  <a:gd name="T50" fmla="*/ 2147483647 w 865"/>
                  <a:gd name="T51" fmla="*/ 2147483647 h 489"/>
                  <a:gd name="T52" fmla="*/ 2147483647 w 865"/>
                  <a:gd name="T53" fmla="*/ 2147483647 h 489"/>
                  <a:gd name="T54" fmla="*/ 2147483647 w 865"/>
                  <a:gd name="T55" fmla="*/ 2147483647 h 489"/>
                  <a:gd name="T56" fmla="*/ 2147483647 w 865"/>
                  <a:gd name="T57" fmla="*/ 2147483647 h 489"/>
                  <a:gd name="T58" fmla="*/ 2147483647 w 865"/>
                  <a:gd name="T59" fmla="*/ 2147483647 h 489"/>
                  <a:gd name="T60" fmla="*/ 2147483647 w 865"/>
                  <a:gd name="T61" fmla="*/ 2147483647 h 489"/>
                  <a:gd name="T62" fmla="*/ 2147483647 w 865"/>
                  <a:gd name="T63" fmla="*/ 2147483647 h 489"/>
                  <a:gd name="T64" fmla="*/ 2147483647 w 865"/>
                  <a:gd name="T65" fmla="*/ 2147483647 h 489"/>
                  <a:gd name="T66" fmla="*/ 2147483647 w 865"/>
                  <a:gd name="T67" fmla="*/ 2147483647 h 489"/>
                  <a:gd name="T68" fmla="*/ 2147483647 w 865"/>
                  <a:gd name="T69" fmla="*/ 2147483647 h 489"/>
                  <a:gd name="T70" fmla="*/ 2147483647 w 865"/>
                  <a:gd name="T71" fmla="*/ 2147483647 h 489"/>
                  <a:gd name="T72" fmla="*/ 2147483647 w 865"/>
                  <a:gd name="T73" fmla="*/ 2147483647 h 489"/>
                  <a:gd name="T74" fmla="*/ 2147483647 w 865"/>
                  <a:gd name="T75" fmla="*/ 2147483647 h 489"/>
                  <a:gd name="T76" fmla="*/ 2147483647 w 865"/>
                  <a:gd name="T77" fmla="*/ 2147483647 h 489"/>
                  <a:gd name="T78" fmla="*/ 2147483647 w 865"/>
                  <a:gd name="T79" fmla="*/ 2147483647 h 489"/>
                  <a:gd name="T80" fmla="*/ 2147483647 w 865"/>
                  <a:gd name="T81" fmla="*/ 2147483647 h 489"/>
                  <a:gd name="T82" fmla="*/ 2147483647 w 865"/>
                  <a:gd name="T83" fmla="*/ 2147483647 h 489"/>
                  <a:gd name="T84" fmla="*/ 2147483647 w 865"/>
                  <a:gd name="T85" fmla="*/ 2147483647 h 489"/>
                  <a:gd name="T86" fmla="*/ 2147483647 w 865"/>
                  <a:gd name="T87" fmla="*/ 2147483647 h 489"/>
                  <a:gd name="T88" fmla="*/ 2147483647 w 865"/>
                  <a:gd name="T89" fmla="*/ 2147483647 h 489"/>
                  <a:gd name="T90" fmla="*/ 2147483647 w 865"/>
                  <a:gd name="T91" fmla="*/ 2147483647 h 489"/>
                  <a:gd name="T92" fmla="*/ 2147483647 w 865"/>
                  <a:gd name="T93" fmla="*/ 2147483647 h 489"/>
                  <a:gd name="T94" fmla="*/ 0 w 865"/>
                  <a:gd name="T95" fmla="*/ 2147483647 h 48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65"/>
                  <a:gd name="T145" fmla="*/ 0 h 489"/>
                  <a:gd name="T146" fmla="*/ 865 w 865"/>
                  <a:gd name="T147" fmla="*/ 489 h 48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65" h="489">
                    <a:moveTo>
                      <a:pt x="0" y="347"/>
                    </a:moveTo>
                    <a:lnTo>
                      <a:pt x="28" y="262"/>
                    </a:lnTo>
                    <a:lnTo>
                      <a:pt x="64" y="227"/>
                    </a:lnTo>
                    <a:lnTo>
                      <a:pt x="78" y="241"/>
                    </a:lnTo>
                    <a:lnTo>
                      <a:pt x="92" y="227"/>
                    </a:lnTo>
                    <a:lnTo>
                      <a:pt x="85" y="206"/>
                    </a:lnTo>
                    <a:lnTo>
                      <a:pt x="85" y="107"/>
                    </a:lnTo>
                    <a:lnTo>
                      <a:pt x="128" y="36"/>
                    </a:lnTo>
                    <a:lnTo>
                      <a:pt x="149" y="114"/>
                    </a:lnTo>
                    <a:lnTo>
                      <a:pt x="198" y="99"/>
                    </a:lnTo>
                    <a:lnTo>
                      <a:pt x="220" y="7"/>
                    </a:lnTo>
                    <a:lnTo>
                      <a:pt x="248" y="0"/>
                    </a:lnTo>
                    <a:lnTo>
                      <a:pt x="276" y="0"/>
                    </a:lnTo>
                    <a:lnTo>
                      <a:pt x="340" y="29"/>
                    </a:lnTo>
                    <a:lnTo>
                      <a:pt x="361" y="29"/>
                    </a:lnTo>
                    <a:lnTo>
                      <a:pt x="418" y="43"/>
                    </a:lnTo>
                    <a:lnTo>
                      <a:pt x="503" y="57"/>
                    </a:lnTo>
                    <a:lnTo>
                      <a:pt x="510" y="71"/>
                    </a:lnTo>
                    <a:lnTo>
                      <a:pt x="546" y="64"/>
                    </a:lnTo>
                    <a:lnTo>
                      <a:pt x="574" y="71"/>
                    </a:lnTo>
                    <a:lnTo>
                      <a:pt x="687" y="85"/>
                    </a:lnTo>
                    <a:lnTo>
                      <a:pt x="779" y="92"/>
                    </a:lnTo>
                    <a:lnTo>
                      <a:pt x="794" y="99"/>
                    </a:lnTo>
                    <a:lnTo>
                      <a:pt x="843" y="135"/>
                    </a:lnTo>
                    <a:lnTo>
                      <a:pt x="865" y="128"/>
                    </a:lnTo>
                    <a:lnTo>
                      <a:pt x="822" y="184"/>
                    </a:lnTo>
                    <a:lnTo>
                      <a:pt x="779" y="241"/>
                    </a:lnTo>
                    <a:lnTo>
                      <a:pt x="772" y="291"/>
                    </a:lnTo>
                    <a:lnTo>
                      <a:pt x="744" y="333"/>
                    </a:lnTo>
                    <a:lnTo>
                      <a:pt x="716" y="333"/>
                    </a:lnTo>
                    <a:lnTo>
                      <a:pt x="709" y="355"/>
                    </a:lnTo>
                    <a:lnTo>
                      <a:pt x="694" y="376"/>
                    </a:lnTo>
                    <a:lnTo>
                      <a:pt x="694" y="390"/>
                    </a:lnTo>
                    <a:lnTo>
                      <a:pt x="673" y="404"/>
                    </a:lnTo>
                    <a:lnTo>
                      <a:pt x="602" y="418"/>
                    </a:lnTo>
                    <a:lnTo>
                      <a:pt x="560" y="411"/>
                    </a:lnTo>
                    <a:lnTo>
                      <a:pt x="454" y="411"/>
                    </a:lnTo>
                    <a:lnTo>
                      <a:pt x="461" y="440"/>
                    </a:lnTo>
                    <a:lnTo>
                      <a:pt x="411" y="489"/>
                    </a:lnTo>
                    <a:lnTo>
                      <a:pt x="390" y="489"/>
                    </a:lnTo>
                    <a:lnTo>
                      <a:pt x="340" y="411"/>
                    </a:lnTo>
                    <a:lnTo>
                      <a:pt x="326" y="362"/>
                    </a:lnTo>
                    <a:lnTo>
                      <a:pt x="283" y="383"/>
                    </a:lnTo>
                    <a:lnTo>
                      <a:pt x="248" y="383"/>
                    </a:lnTo>
                    <a:lnTo>
                      <a:pt x="227" y="376"/>
                    </a:lnTo>
                    <a:lnTo>
                      <a:pt x="184" y="411"/>
                    </a:lnTo>
                    <a:lnTo>
                      <a:pt x="149" y="404"/>
                    </a:lnTo>
                    <a:lnTo>
                      <a:pt x="0" y="347"/>
                    </a:lnTo>
                    <a:close/>
                  </a:path>
                </a:pathLst>
              </a:custGeom>
              <a:solidFill>
                <a:srgbClr val="FFCBD8"/>
              </a:solidFill>
              <a:ln w="9525">
                <a:solidFill>
                  <a:schemeClr val="bg1"/>
                </a:solidFill>
                <a:round/>
                <a:headEnd/>
                <a:tailEnd/>
              </a:ln>
            </p:spPr>
            <p:txBody>
              <a:bodyPr/>
              <a:lstStyle/>
              <a:p>
                <a:pPr fontAlgn="base">
                  <a:spcBef>
                    <a:spcPct val="0"/>
                  </a:spcBef>
                  <a:spcAft>
                    <a:spcPct val="0"/>
                  </a:spcAft>
                </a:pPr>
                <a:endParaRPr lang="en-GB" sz="800" dirty="0">
                  <a:solidFill>
                    <a:srgbClr val="1A1A70"/>
                  </a:solidFill>
                </a:endParaRPr>
              </a:p>
            </p:txBody>
          </p:sp>
          <p:sp>
            <p:nvSpPr>
              <p:cNvPr id="51" name="Freeform 19">
                <a:extLst>
                  <a:ext uri="{FF2B5EF4-FFF2-40B4-BE49-F238E27FC236}">
                    <a16:creationId xmlns:a16="http://schemas.microsoft.com/office/drawing/2014/main" id="{0454921E-C4A6-40C0-8ADE-0F24FC0FDFC0}"/>
                  </a:ext>
                </a:extLst>
              </p:cNvPr>
              <p:cNvSpPr>
                <a:spLocks/>
              </p:cNvSpPr>
              <p:nvPr/>
            </p:nvSpPr>
            <p:spPr bwMode="gray">
              <a:xfrm>
                <a:off x="3860677" y="2438186"/>
                <a:ext cx="528637" cy="844550"/>
              </a:xfrm>
              <a:custGeom>
                <a:avLst/>
                <a:gdLst>
                  <a:gd name="T0" fmla="*/ 2147483647 w 390"/>
                  <a:gd name="T1" fmla="*/ 2147483647 h 623"/>
                  <a:gd name="T2" fmla="*/ 2147483647 w 390"/>
                  <a:gd name="T3" fmla="*/ 2147483647 h 623"/>
                  <a:gd name="T4" fmla="*/ 2147483647 w 390"/>
                  <a:gd name="T5" fmla="*/ 2147483647 h 623"/>
                  <a:gd name="T6" fmla="*/ 2147483647 w 390"/>
                  <a:gd name="T7" fmla="*/ 2147483647 h 623"/>
                  <a:gd name="T8" fmla="*/ 2147483647 w 390"/>
                  <a:gd name="T9" fmla="*/ 2147483647 h 623"/>
                  <a:gd name="T10" fmla="*/ 2147483647 w 390"/>
                  <a:gd name="T11" fmla="*/ 2147483647 h 623"/>
                  <a:gd name="T12" fmla="*/ 2147483647 w 390"/>
                  <a:gd name="T13" fmla="*/ 2147483647 h 623"/>
                  <a:gd name="T14" fmla="*/ 2147483647 w 390"/>
                  <a:gd name="T15" fmla="*/ 2147483647 h 623"/>
                  <a:gd name="T16" fmla="*/ 2147483647 w 390"/>
                  <a:gd name="T17" fmla="*/ 2147483647 h 623"/>
                  <a:gd name="T18" fmla="*/ 2147483647 w 390"/>
                  <a:gd name="T19" fmla="*/ 2147483647 h 623"/>
                  <a:gd name="T20" fmla="*/ 2147483647 w 390"/>
                  <a:gd name="T21" fmla="*/ 2147483647 h 623"/>
                  <a:gd name="T22" fmla="*/ 2147483647 w 390"/>
                  <a:gd name="T23" fmla="*/ 2147483647 h 623"/>
                  <a:gd name="T24" fmla="*/ 0 w 390"/>
                  <a:gd name="T25" fmla="*/ 2147483647 h 623"/>
                  <a:gd name="T26" fmla="*/ 0 w 390"/>
                  <a:gd name="T27" fmla="*/ 2147483647 h 623"/>
                  <a:gd name="T28" fmla="*/ 2147483647 w 390"/>
                  <a:gd name="T29" fmla="*/ 2147483647 h 623"/>
                  <a:gd name="T30" fmla="*/ 2147483647 w 390"/>
                  <a:gd name="T31" fmla="*/ 2147483647 h 623"/>
                  <a:gd name="T32" fmla="*/ 2147483647 w 390"/>
                  <a:gd name="T33" fmla="*/ 2147483647 h 623"/>
                  <a:gd name="T34" fmla="*/ 2147483647 w 390"/>
                  <a:gd name="T35" fmla="*/ 2147483647 h 623"/>
                  <a:gd name="T36" fmla="*/ 2147483647 w 390"/>
                  <a:gd name="T37" fmla="*/ 0 h 623"/>
                  <a:gd name="T38" fmla="*/ 2147483647 w 390"/>
                  <a:gd name="T39" fmla="*/ 2147483647 h 623"/>
                  <a:gd name="T40" fmla="*/ 2147483647 w 390"/>
                  <a:gd name="T41" fmla="*/ 2147483647 h 623"/>
                  <a:gd name="T42" fmla="*/ 2147483647 w 390"/>
                  <a:gd name="T43" fmla="*/ 2147483647 h 623"/>
                  <a:gd name="T44" fmla="*/ 2147483647 w 390"/>
                  <a:gd name="T45" fmla="*/ 2147483647 h 623"/>
                  <a:gd name="T46" fmla="*/ 2147483647 w 390"/>
                  <a:gd name="T47" fmla="*/ 2147483647 h 623"/>
                  <a:gd name="T48" fmla="*/ 2147483647 w 390"/>
                  <a:gd name="T49" fmla="*/ 2147483647 h 623"/>
                  <a:gd name="T50" fmla="*/ 2147483647 w 390"/>
                  <a:gd name="T51" fmla="*/ 2147483647 h 623"/>
                  <a:gd name="T52" fmla="*/ 2147483647 w 390"/>
                  <a:gd name="T53" fmla="*/ 2147483647 h 623"/>
                  <a:gd name="T54" fmla="*/ 2147483647 w 390"/>
                  <a:gd name="T55" fmla="*/ 2147483647 h 623"/>
                  <a:gd name="T56" fmla="*/ 2147483647 w 390"/>
                  <a:gd name="T57" fmla="*/ 2147483647 h 623"/>
                  <a:gd name="T58" fmla="*/ 2147483647 w 390"/>
                  <a:gd name="T59" fmla="*/ 2147483647 h 623"/>
                  <a:gd name="T60" fmla="*/ 2147483647 w 390"/>
                  <a:gd name="T61" fmla="*/ 2147483647 h 623"/>
                  <a:gd name="T62" fmla="*/ 2147483647 w 390"/>
                  <a:gd name="T63" fmla="*/ 2147483647 h 623"/>
                  <a:gd name="T64" fmla="*/ 2147483647 w 390"/>
                  <a:gd name="T65" fmla="*/ 2147483647 h 623"/>
                  <a:gd name="T66" fmla="*/ 2147483647 w 390"/>
                  <a:gd name="T67" fmla="*/ 2147483647 h 623"/>
                  <a:gd name="T68" fmla="*/ 2147483647 w 390"/>
                  <a:gd name="T69" fmla="*/ 2147483647 h 623"/>
                  <a:gd name="T70" fmla="*/ 2147483647 w 390"/>
                  <a:gd name="T71" fmla="*/ 2147483647 h 623"/>
                  <a:gd name="T72" fmla="*/ 2147483647 w 390"/>
                  <a:gd name="T73" fmla="*/ 2147483647 h 623"/>
                  <a:gd name="T74" fmla="*/ 2147483647 w 390"/>
                  <a:gd name="T75" fmla="*/ 2147483647 h 623"/>
                  <a:gd name="T76" fmla="*/ 2147483647 w 390"/>
                  <a:gd name="T77" fmla="*/ 2147483647 h 623"/>
                  <a:gd name="T78" fmla="*/ 2147483647 w 390"/>
                  <a:gd name="T79" fmla="*/ 2147483647 h 623"/>
                  <a:gd name="T80" fmla="*/ 2147483647 w 390"/>
                  <a:gd name="T81" fmla="*/ 2147483647 h 623"/>
                  <a:gd name="T82" fmla="*/ 2147483647 w 390"/>
                  <a:gd name="T83" fmla="*/ 2147483647 h 62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90"/>
                  <a:gd name="T127" fmla="*/ 0 h 623"/>
                  <a:gd name="T128" fmla="*/ 390 w 390"/>
                  <a:gd name="T129" fmla="*/ 623 h 62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90" h="623">
                    <a:moveTo>
                      <a:pt x="163" y="602"/>
                    </a:moveTo>
                    <a:lnTo>
                      <a:pt x="163" y="574"/>
                    </a:lnTo>
                    <a:lnTo>
                      <a:pt x="113" y="531"/>
                    </a:lnTo>
                    <a:lnTo>
                      <a:pt x="120" y="517"/>
                    </a:lnTo>
                    <a:lnTo>
                      <a:pt x="99" y="467"/>
                    </a:lnTo>
                    <a:lnTo>
                      <a:pt x="78" y="460"/>
                    </a:lnTo>
                    <a:lnTo>
                      <a:pt x="78" y="411"/>
                    </a:lnTo>
                    <a:lnTo>
                      <a:pt x="71" y="361"/>
                    </a:lnTo>
                    <a:lnTo>
                      <a:pt x="64" y="283"/>
                    </a:lnTo>
                    <a:lnTo>
                      <a:pt x="57" y="276"/>
                    </a:lnTo>
                    <a:lnTo>
                      <a:pt x="50" y="248"/>
                    </a:lnTo>
                    <a:lnTo>
                      <a:pt x="7" y="170"/>
                    </a:lnTo>
                    <a:lnTo>
                      <a:pt x="0" y="141"/>
                    </a:lnTo>
                    <a:lnTo>
                      <a:pt x="0" y="92"/>
                    </a:lnTo>
                    <a:lnTo>
                      <a:pt x="21" y="49"/>
                    </a:lnTo>
                    <a:lnTo>
                      <a:pt x="64" y="14"/>
                    </a:lnTo>
                    <a:lnTo>
                      <a:pt x="85" y="21"/>
                    </a:lnTo>
                    <a:lnTo>
                      <a:pt x="120" y="21"/>
                    </a:lnTo>
                    <a:lnTo>
                      <a:pt x="163" y="0"/>
                    </a:lnTo>
                    <a:lnTo>
                      <a:pt x="177" y="49"/>
                    </a:lnTo>
                    <a:lnTo>
                      <a:pt x="227" y="127"/>
                    </a:lnTo>
                    <a:lnTo>
                      <a:pt x="291" y="191"/>
                    </a:lnTo>
                    <a:lnTo>
                      <a:pt x="312" y="184"/>
                    </a:lnTo>
                    <a:lnTo>
                      <a:pt x="326" y="212"/>
                    </a:lnTo>
                    <a:lnTo>
                      <a:pt x="312" y="255"/>
                    </a:lnTo>
                    <a:lnTo>
                      <a:pt x="376" y="290"/>
                    </a:lnTo>
                    <a:lnTo>
                      <a:pt x="383" y="312"/>
                    </a:lnTo>
                    <a:lnTo>
                      <a:pt x="390" y="354"/>
                    </a:lnTo>
                    <a:lnTo>
                      <a:pt x="340" y="340"/>
                    </a:lnTo>
                    <a:lnTo>
                      <a:pt x="312" y="439"/>
                    </a:lnTo>
                    <a:lnTo>
                      <a:pt x="291" y="446"/>
                    </a:lnTo>
                    <a:lnTo>
                      <a:pt x="248" y="467"/>
                    </a:lnTo>
                    <a:lnTo>
                      <a:pt x="248" y="503"/>
                    </a:lnTo>
                    <a:lnTo>
                      <a:pt x="276" y="524"/>
                    </a:lnTo>
                    <a:lnTo>
                      <a:pt x="305" y="552"/>
                    </a:lnTo>
                    <a:lnTo>
                      <a:pt x="298" y="602"/>
                    </a:lnTo>
                    <a:lnTo>
                      <a:pt x="291" y="623"/>
                    </a:lnTo>
                    <a:lnTo>
                      <a:pt x="276" y="616"/>
                    </a:lnTo>
                    <a:lnTo>
                      <a:pt x="241" y="588"/>
                    </a:lnTo>
                    <a:lnTo>
                      <a:pt x="220" y="588"/>
                    </a:lnTo>
                    <a:lnTo>
                      <a:pt x="198" y="595"/>
                    </a:lnTo>
                    <a:lnTo>
                      <a:pt x="163" y="602"/>
                    </a:lnTo>
                    <a:close/>
                  </a:path>
                </a:pathLst>
              </a:custGeom>
              <a:solidFill>
                <a:srgbClr val="FFCBD8"/>
              </a:solidFill>
              <a:ln w="9525">
                <a:solidFill>
                  <a:schemeClr val="bg1"/>
                </a:solidFill>
                <a:round/>
                <a:headEnd/>
                <a:tailEnd/>
              </a:ln>
            </p:spPr>
            <p:txBody>
              <a:bodyPr/>
              <a:lstStyle/>
              <a:p>
                <a:pPr fontAlgn="base">
                  <a:spcBef>
                    <a:spcPct val="0"/>
                  </a:spcBef>
                  <a:spcAft>
                    <a:spcPct val="0"/>
                  </a:spcAft>
                </a:pPr>
                <a:endParaRPr lang="en-GB" sz="800" dirty="0">
                  <a:solidFill>
                    <a:srgbClr val="1A1A70"/>
                  </a:solidFill>
                </a:endParaRPr>
              </a:p>
            </p:txBody>
          </p:sp>
          <p:sp>
            <p:nvSpPr>
              <p:cNvPr id="52" name="Rectangle 74">
                <a:extLst>
                  <a:ext uri="{FF2B5EF4-FFF2-40B4-BE49-F238E27FC236}">
                    <a16:creationId xmlns:a16="http://schemas.microsoft.com/office/drawing/2014/main" id="{9F4ADCB0-5A3B-4325-8C42-445BAFFE5A72}"/>
                  </a:ext>
                </a:extLst>
              </p:cNvPr>
              <p:cNvSpPr>
                <a:spLocks noChangeArrowheads="1"/>
              </p:cNvSpPr>
              <p:nvPr/>
            </p:nvSpPr>
            <p:spPr bwMode="gray">
              <a:xfrm>
                <a:off x="3241552" y="1773023"/>
                <a:ext cx="304571" cy="12311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fontAlgn="base">
                  <a:spcBef>
                    <a:spcPct val="0"/>
                  </a:spcBef>
                  <a:spcAft>
                    <a:spcPct val="0"/>
                  </a:spcAft>
                </a:pPr>
                <a:r>
                  <a:rPr lang="en-US" sz="800" dirty="0">
                    <a:solidFill>
                      <a:srgbClr val="FFFFFF">
                        <a:lumMod val="50000"/>
                      </a:srgbClr>
                    </a:solidFill>
                  </a:rPr>
                  <a:t>Barnet</a:t>
                </a:r>
              </a:p>
            </p:txBody>
          </p:sp>
          <p:sp>
            <p:nvSpPr>
              <p:cNvPr id="53" name="Rectangle 81">
                <a:extLst>
                  <a:ext uri="{FF2B5EF4-FFF2-40B4-BE49-F238E27FC236}">
                    <a16:creationId xmlns:a16="http://schemas.microsoft.com/office/drawing/2014/main" id="{810ED78C-C814-4470-9D0A-D3A4787A7E9F}"/>
                  </a:ext>
                </a:extLst>
              </p:cNvPr>
              <p:cNvSpPr>
                <a:spLocks noChangeArrowheads="1"/>
              </p:cNvSpPr>
              <p:nvPr/>
            </p:nvSpPr>
            <p:spPr bwMode="gray">
              <a:xfrm>
                <a:off x="4312381" y="1415836"/>
                <a:ext cx="315792" cy="12311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33450" fontAlgn="base">
                  <a:spcBef>
                    <a:spcPct val="0"/>
                  </a:spcBef>
                  <a:spcAft>
                    <a:spcPct val="0"/>
                  </a:spcAft>
                </a:pPr>
                <a:r>
                  <a:rPr lang="en-US" sz="800" dirty="0">
                    <a:solidFill>
                      <a:srgbClr val="FFFFFF">
                        <a:lumMod val="50000"/>
                      </a:srgbClr>
                    </a:solidFill>
                  </a:rPr>
                  <a:t>Enfield</a:t>
                </a:r>
              </a:p>
            </p:txBody>
          </p:sp>
          <p:sp>
            <p:nvSpPr>
              <p:cNvPr id="54" name="Rectangle 85">
                <a:extLst>
                  <a:ext uri="{FF2B5EF4-FFF2-40B4-BE49-F238E27FC236}">
                    <a16:creationId xmlns:a16="http://schemas.microsoft.com/office/drawing/2014/main" id="{44786C95-4068-44CD-A395-88344FA56EDD}"/>
                  </a:ext>
                </a:extLst>
              </p:cNvPr>
              <p:cNvSpPr>
                <a:spLocks noChangeArrowheads="1"/>
              </p:cNvSpPr>
              <p:nvPr/>
            </p:nvSpPr>
            <p:spPr bwMode="gray">
              <a:xfrm>
                <a:off x="4052360" y="2214348"/>
                <a:ext cx="411972" cy="12311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33450" fontAlgn="base">
                  <a:spcBef>
                    <a:spcPct val="0"/>
                  </a:spcBef>
                  <a:spcAft>
                    <a:spcPct val="0"/>
                  </a:spcAft>
                </a:pPr>
                <a:r>
                  <a:rPr lang="en-US" sz="800" dirty="0">
                    <a:solidFill>
                      <a:srgbClr val="FFFFFF">
                        <a:lumMod val="50000"/>
                      </a:srgbClr>
                    </a:solidFill>
                  </a:rPr>
                  <a:t>Haringey</a:t>
                </a:r>
              </a:p>
            </p:txBody>
          </p:sp>
          <p:sp>
            <p:nvSpPr>
              <p:cNvPr id="55" name="Rectangle 78">
                <a:extLst>
                  <a:ext uri="{FF2B5EF4-FFF2-40B4-BE49-F238E27FC236}">
                    <a16:creationId xmlns:a16="http://schemas.microsoft.com/office/drawing/2014/main" id="{B23D792E-59CA-4232-8252-5A28666C248D}"/>
                  </a:ext>
                </a:extLst>
              </p:cNvPr>
              <p:cNvSpPr>
                <a:spLocks noChangeArrowheads="1"/>
              </p:cNvSpPr>
              <p:nvPr/>
            </p:nvSpPr>
            <p:spPr bwMode="gray">
              <a:xfrm>
                <a:off x="3492081" y="2784261"/>
                <a:ext cx="38953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33450" fontAlgn="base">
                  <a:spcBef>
                    <a:spcPct val="0"/>
                  </a:spcBef>
                  <a:spcAft>
                    <a:spcPct val="0"/>
                  </a:spcAft>
                </a:pPr>
                <a:r>
                  <a:rPr lang="en-US" sz="800" dirty="0">
                    <a:solidFill>
                      <a:srgbClr val="979797"/>
                    </a:solidFill>
                  </a:rPr>
                  <a:t>Camden</a:t>
                </a:r>
              </a:p>
            </p:txBody>
          </p:sp>
          <p:sp>
            <p:nvSpPr>
              <p:cNvPr id="56" name="Rectangle 90">
                <a:extLst>
                  <a:ext uri="{FF2B5EF4-FFF2-40B4-BE49-F238E27FC236}">
                    <a16:creationId xmlns:a16="http://schemas.microsoft.com/office/drawing/2014/main" id="{F65C6898-6C82-498B-91AE-950AEDABD87F}"/>
                  </a:ext>
                </a:extLst>
              </p:cNvPr>
              <p:cNvSpPr>
                <a:spLocks noChangeArrowheads="1"/>
              </p:cNvSpPr>
              <p:nvPr/>
            </p:nvSpPr>
            <p:spPr bwMode="gray">
              <a:xfrm>
                <a:off x="3960416" y="2793786"/>
                <a:ext cx="38472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33450" fontAlgn="base">
                  <a:spcBef>
                    <a:spcPct val="0"/>
                  </a:spcBef>
                  <a:spcAft>
                    <a:spcPct val="0"/>
                  </a:spcAft>
                </a:pPr>
                <a:r>
                  <a:rPr lang="en-US" sz="800" dirty="0">
                    <a:solidFill>
                      <a:srgbClr val="979797"/>
                    </a:solidFill>
                  </a:rPr>
                  <a:t>Islington</a:t>
                </a:r>
              </a:p>
            </p:txBody>
          </p:sp>
          <p:sp>
            <p:nvSpPr>
              <p:cNvPr id="57" name="5-Point Star 353">
                <a:extLst>
                  <a:ext uri="{FF2B5EF4-FFF2-40B4-BE49-F238E27FC236}">
                    <a16:creationId xmlns:a16="http://schemas.microsoft.com/office/drawing/2014/main" id="{73250EBF-C648-43BC-AC8D-64BDC4BCFD07}"/>
                  </a:ext>
                </a:extLst>
              </p:cNvPr>
              <p:cNvSpPr/>
              <p:nvPr/>
            </p:nvSpPr>
            <p:spPr>
              <a:xfrm>
                <a:off x="3444351" y="2600928"/>
                <a:ext cx="180000" cy="180000"/>
              </a:xfrm>
              <a:prstGeom prst="star5">
                <a:avLst/>
              </a:prstGeom>
              <a:solidFill>
                <a:schemeClr val="bg1"/>
              </a:solidFill>
              <a:ln w="6350">
                <a:solidFill>
                  <a:srgbClr val="000000"/>
                </a:solidFill>
                <a:round/>
                <a:headEnd/>
                <a:tailEnd/>
              </a:ln>
            </p:spPr>
            <p:txBody>
              <a:bodyPr vert="horz" lIns="0" tIns="0" rIns="0" bIns="0" anchor="ctr" anchorCtr="0">
                <a:noAutofit/>
              </a:bodyPr>
              <a:lstStyle/>
              <a:p>
                <a:pPr algn="ctr" fontAlgn="base"/>
                <a:r>
                  <a:rPr lang="en-GB" sz="400" dirty="0">
                    <a:solidFill>
                      <a:prstClr val="white"/>
                    </a:solidFill>
                  </a:rPr>
                  <a:t>19</a:t>
                </a:r>
              </a:p>
            </p:txBody>
          </p:sp>
          <p:sp>
            <p:nvSpPr>
              <p:cNvPr id="58" name="5-Point Star 354">
                <a:extLst>
                  <a:ext uri="{FF2B5EF4-FFF2-40B4-BE49-F238E27FC236}">
                    <a16:creationId xmlns:a16="http://schemas.microsoft.com/office/drawing/2014/main" id="{AFA51B69-AE19-4AC4-84BA-454FADF19B09}"/>
                  </a:ext>
                </a:extLst>
              </p:cNvPr>
              <p:cNvSpPr/>
              <p:nvPr/>
            </p:nvSpPr>
            <p:spPr>
              <a:xfrm>
                <a:off x="3779912" y="3068960"/>
                <a:ext cx="180000" cy="180000"/>
              </a:xfrm>
              <a:prstGeom prst="star5">
                <a:avLst/>
              </a:prstGeom>
              <a:solidFill>
                <a:schemeClr val="bg1"/>
              </a:solidFill>
              <a:ln w="6350">
                <a:solidFill>
                  <a:srgbClr val="000000"/>
                </a:solidFill>
                <a:round/>
                <a:headEnd/>
                <a:tailEnd/>
              </a:ln>
            </p:spPr>
            <p:txBody>
              <a:bodyPr vert="horz" lIns="0" tIns="0" rIns="0" bIns="0" anchor="ctr" anchorCtr="0">
                <a:noAutofit/>
              </a:bodyPr>
              <a:lstStyle/>
              <a:p>
                <a:pPr algn="ctr" fontAlgn="base"/>
                <a:r>
                  <a:rPr lang="en-GB" sz="400" dirty="0">
                    <a:solidFill>
                      <a:prstClr val="white"/>
                    </a:solidFill>
                  </a:rPr>
                  <a:t>18</a:t>
                </a:r>
              </a:p>
            </p:txBody>
          </p:sp>
          <p:sp>
            <p:nvSpPr>
              <p:cNvPr id="59" name="Freeform 17">
                <a:extLst>
                  <a:ext uri="{FF2B5EF4-FFF2-40B4-BE49-F238E27FC236}">
                    <a16:creationId xmlns:a16="http://schemas.microsoft.com/office/drawing/2014/main" id="{A30516D9-E511-4F61-BC36-2F2EFC121520}"/>
                  </a:ext>
                </a:extLst>
              </p:cNvPr>
              <p:cNvSpPr>
                <a:spLocks/>
              </p:cNvSpPr>
              <p:nvPr/>
            </p:nvSpPr>
            <p:spPr bwMode="gray">
              <a:xfrm>
                <a:off x="6335589" y="2082586"/>
                <a:ext cx="1592263" cy="1976437"/>
              </a:xfrm>
              <a:custGeom>
                <a:avLst/>
                <a:gdLst>
                  <a:gd name="T0" fmla="*/ 2147483647 w 1176"/>
                  <a:gd name="T1" fmla="*/ 2147483647 h 1460"/>
                  <a:gd name="T2" fmla="*/ 2147483647 w 1176"/>
                  <a:gd name="T3" fmla="*/ 2147483647 h 1460"/>
                  <a:gd name="T4" fmla="*/ 2147483647 w 1176"/>
                  <a:gd name="T5" fmla="*/ 2147483647 h 1460"/>
                  <a:gd name="T6" fmla="*/ 2147483647 w 1176"/>
                  <a:gd name="T7" fmla="*/ 2147483647 h 1460"/>
                  <a:gd name="T8" fmla="*/ 2147483647 w 1176"/>
                  <a:gd name="T9" fmla="*/ 2147483647 h 1460"/>
                  <a:gd name="T10" fmla="*/ 2147483647 w 1176"/>
                  <a:gd name="T11" fmla="*/ 2147483647 h 1460"/>
                  <a:gd name="T12" fmla="*/ 2147483647 w 1176"/>
                  <a:gd name="T13" fmla="*/ 2147483647 h 1460"/>
                  <a:gd name="T14" fmla="*/ 2147483647 w 1176"/>
                  <a:gd name="T15" fmla="*/ 2147483647 h 1460"/>
                  <a:gd name="T16" fmla="*/ 2147483647 w 1176"/>
                  <a:gd name="T17" fmla="*/ 2147483647 h 1460"/>
                  <a:gd name="T18" fmla="*/ 2147483647 w 1176"/>
                  <a:gd name="T19" fmla="*/ 2147483647 h 1460"/>
                  <a:gd name="T20" fmla="*/ 2147483647 w 1176"/>
                  <a:gd name="T21" fmla="*/ 2147483647 h 1460"/>
                  <a:gd name="T22" fmla="*/ 2147483647 w 1176"/>
                  <a:gd name="T23" fmla="*/ 2147483647 h 1460"/>
                  <a:gd name="T24" fmla="*/ 2147483647 w 1176"/>
                  <a:gd name="T25" fmla="*/ 2147483647 h 1460"/>
                  <a:gd name="T26" fmla="*/ 2147483647 w 1176"/>
                  <a:gd name="T27" fmla="*/ 2147483647 h 1460"/>
                  <a:gd name="T28" fmla="*/ 2147483647 w 1176"/>
                  <a:gd name="T29" fmla="*/ 2147483647 h 1460"/>
                  <a:gd name="T30" fmla="*/ 2147483647 w 1176"/>
                  <a:gd name="T31" fmla="*/ 2147483647 h 1460"/>
                  <a:gd name="T32" fmla="*/ 2147483647 w 1176"/>
                  <a:gd name="T33" fmla="*/ 2147483647 h 1460"/>
                  <a:gd name="T34" fmla="*/ 2147483647 w 1176"/>
                  <a:gd name="T35" fmla="*/ 0 h 1460"/>
                  <a:gd name="T36" fmla="*/ 2147483647 w 1176"/>
                  <a:gd name="T37" fmla="*/ 2147483647 h 1460"/>
                  <a:gd name="T38" fmla="*/ 2147483647 w 1176"/>
                  <a:gd name="T39" fmla="*/ 2147483647 h 1460"/>
                  <a:gd name="T40" fmla="*/ 2147483647 w 1176"/>
                  <a:gd name="T41" fmla="*/ 2147483647 h 1460"/>
                  <a:gd name="T42" fmla="*/ 2147483647 w 1176"/>
                  <a:gd name="T43" fmla="*/ 2147483647 h 1460"/>
                  <a:gd name="T44" fmla="*/ 2147483647 w 1176"/>
                  <a:gd name="T45" fmla="*/ 2147483647 h 1460"/>
                  <a:gd name="T46" fmla="*/ 2147483647 w 1176"/>
                  <a:gd name="T47" fmla="*/ 2147483647 h 1460"/>
                  <a:gd name="T48" fmla="*/ 2147483647 w 1176"/>
                  <a:gd name="T49" fmla="*/ 2147483647 h 1460"/>
                  <a:gd name="T50" fmla="*/ 2147483647 w 1176"/>
                  <a:gd name="T51" fmla="*/ 2147483647 h 1460"/>
                  <a:gd name="T52" fmla="*/ 2147483647 w 1176"/>
                  <a:gd name="T53" fmla="*/ 2147483647 h 1460"/>
                  <a:gd name="T54" fmla="*/ 2147483647 w 1176"/>
                  <a:gd name="T55" fmla="*/ 2147483647 h 1460"/>
                  <a:gd name="T56" fmla="*/ 2147483647 w 1176"/>
                  <a:gd name="T57" fmla="*/ 2147483647 h 1460"/>
                  <a:gd name="T58" fmla="*/ 2147483647 w 1176"/>
                  <a:gd name="T59" fmla="*/ 2147483647 h 1460"/>
                  <a:gd name="T60" fmla="*/ 2147483647 w 1176"/>
                  <a:gd name="T61" fmla="*/ 2147483647 h 1460"/>
                  <a:gd name="T62" fmla="*/ 2147483647 w 1176"/>
                  <a:gd name="T63" fmla="*/ 2147483647 h 1460"/>
                  <a:gd name="T64" fmla="*/ 2147483647 w 1176"/>
                  <a:gd name="T65" fmla="*/ 2147483647 h 1460"/>
                  <a:gd name="T66" fmla="*/ 2147483647 w 1176"/>
                  <a:gd name="T67" fmla="*/ 2147483647 h 1460"/>
                  <a:gd name="T68" fmla="*/ 2147483647 w 1176"/>
                  <a:gd name="T69" fmla="*/ 2147483647 h 1460"/>
                  <a:gd name="T70" fmla="*/ 2147483647 w 1176"/>
                  <a:gd name="T71" fmla="*/ 2147483647 h 1460"/>
                  <a:gd name="T72" fmla="*/ 2147483647 w 1176"/>
                  <a:gd name="T73" fmla="*/ 2147483647 h 1460"/>
                  <a:gd name="T74" fmla="*/ 2147483647 w 1176"/>
                  <a:gd name="T75" fmla="*/ 2147483647 h 146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76"/>
                  <a:gd name="T115" fmla="*/ 0 h 1460"/>
                  <a:gd name="T116" fmla="*/ 1176 w 1176"/>
                  <a:gd name="T117" fmla="*/ 1460 h 146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76" h="1460">
                    <a:moveTo>
                      <a:pt x="21" y="1184"/>
                    </a:moveTo>
                    <a:lnTo>
                      <a:pt x="64" y="1064"/>
                    </a:lnTo>
                    <a:lnTo>
                      <a:pt x="71" y="1042"/>
                    </a:lnTo>
                    <a:lnTo>
                      <a:pt x="142" y="943"/>
                    </a:lnTo>
                    <a:lnTo>
                      <a:pt x="191" y="901"/>
                    </a:lnTo>
                    <a:lnTo>
                      <a:pt x="199" y="872"/>
                    </a:lnTo>
                    <a:lnTo>
                      <a:pt x="227" y="844"/>
                    </a:lnTo>
                    <a:lnTo>
                      <a:pt x="234" y="830"/>
                    </a:lnTo>
                    <a:lnTo>
                      <a:pt x="262" y="780"/>
                    </a:lnTo>
                    <a:lnTo>
                      <a:pt x="234" y="752"/>
                    </a:lnTo>
                    <a:lnTo>
                      <a:pt x="234" y="730"/>
                    </a:lnTo>
                    <a:lnTo>
                      <a:pt x="241" y="667"/>
                    </a:lnTo>
                    <a:lnTo>
                      <a:pt x="191" y="638"/>
                    </a:lnTo>
                    <a:lnTo>
                      <a:pt x="156" y="652"/>
                    </a:lnTo>
                    <a:lnTo>
                      <a:pt x="99" y="652"/>
                    </a:lnTo>
                    <a:lnTo>
                      <a:pt x="50" y="596"/>
                    </a:lnTo>
                    <a:lnTo>
                      <a:pt x="0" y="575"/>
                    </a:lnTo>
                    <a:lnTo>
                      <a:pt x="43" y="560"/>
                    </a:lnTo>
                    <a:lnTo>
                      <a:pt x="43" y="461"/>
                    </a:lnTo>
                    <a:lnTo>
                      <a:pt x="57" y="447"/>
                    </a:lnTo>
                    <a:lnTo>
                      <a:pt x="71" y="426"/>
                    </a:lnTo>
                    <a:lnTo>
                      <a:pt x="85" y="305"/>
                    </a:lnTo>
                    <a:lnTo>
                      <a:pt x="78" y="270"/>
                    </a:lnTo>
                    <a:lnTo>
                      <a:pt x="92" y="185"/>
                    </a:lnTo>
                    <a:lnTo>
                      <a:pt x="99" y="135"/>
                    </a:lnTo>
                    <a:lnTo>
                      <a:pt x="43" y="15"/>
                    </a:lnTo>
                    <a:lnTo>
                      <a:pt x="85" y="15"/>
                    </a:lnTo>
                    <a:lnTo>
                      <a:pt x="128" y="29"/>
                    </a:lnTo>
                    <a:lnTo>
                      <a:pt x="206" y="50"/>
                    </a:lnTo>
                    <a:lnTo>
                      <a:pt x="241" y="57"/>
                    </a:lnTo>
                    <a:lnTo>
                      <a:pt x="333" y="29"/>
                    </a:lnTo>
                    <a:lnTo>
                      <a:pt x="418" y="43"/>
                    </a:lnTo>
                    <a:lnTo>
                      <a:pt x="439" y="43"/>
                    </a:lnTo>
                    <a:lnTo>
                      <a:pt x="468" y="57"/>
                    </a:lnTo>
                    <a:lnTo>
                      <a:pt x="517" y="36"/>
                    </a:lnTo>
                    <a:lnTo>
                      <a:pt x="610" y="0"/>
                    </a:lnTo>
                    <a:lnTo>
                      <a:pt x="787" y="206"/>
                    </a:lnTo>
                    <a:lnTo>
                      <a:pt x="815" y="277"/>
                    </a:lnTo>
                    <a:lnTo>
                      <a:pt x="787" y="291"/>
                    </a:lnTo>
                    <a:lnTo>
                      <a:pt x="751" y="334"/>
                    </a:lnTo>
                    <a:lnTo>
                      <a:pt x="794" y="348"/>
                    </a:lnTo>
                    <a:lnTo>
                      <a:pt x="858" y="390"/>
                    </a:lnTo>
                    <a:lnTo>
                      <a:pt x="836" y="461"/>
                    </a:lnTo>
                    <a:lnTo>
                      <a:pt x="872" y="539"/>
                    </a:lnTo>
                    <a:lnTo>
                      <a:pt x="921" y="660"/>
                    </a:lnTo>
                    <a:lnTo>
                      <a:pt x="928" y="738"/>
                    </a:lnTo>
                    <a:lnTo>
                      <a:pt x="1077" y="759"/>
                    </a:lnTo>
                    <a:lnTo>
                      <a:pt x="1077" y="837"/>
                    </a:lnTo>
                    <a:lnTo>
                      <a:pt x="1148" y="915"/>
                    </a:lnTo>
                    <a:lnTo>
                      <a:pt x="1176" y="1007"/>
                    </a:lnTo>
                    <a:lnTo>
                      <a:pt x="1176" y="1035"/>
                    </a:lnTo>
                    <a:lnTo>
                      <a:pt x="1155" y="1028"/>
                    </a:lnTo>
                    <a:lnTo>
                      <a:pt x="935" y="1028"/>
                    </a:lnTo>
                    <a:lnTo>
                      <a:pt x="935" y="1064"/>
                    </a:lnTo>
                    <a:lnTo>
                      <a:pt x="900" y="1064"/>
                    </a:lnTo>
                    <a:lnTo>
                      <a:pt x="843" y="1049"/>
                    </a:lnTo>
                    <a:lnTo>
                      <a:pt x="730" y="1064"/>
                    </a:lnTo>
                    <a:lnTo>
                      <a:pt x="695" y="1198"/>
                    </a:lnTo>
                    <a:lnTo>
                      <a:pt x="673" y="1198"/>
                    </a:lnTo>
                    <a:lnTo>
                      <a:pt x="638" y="1184"/>
                    </a:lnTo>
                    <a:lnTo>
                      <a:pt x="624" y="1085"/>
                    </a:lnTo>
                    <a:lnTo>
                      <a:pt x="524" y="1163"/>
                    </a:lnTo>
                    <a:lnTo>
                      <a:pt x="546" y="1276"/>
                    </a:lnTo>
                    <a:lnTo>
                      <a:pt x="439" y="1297"/>
                    </a:lnTo>
                    <a:lnTo>
                      <a:pt x="461" y="1361"/>
                    </a:lnTo>
                    <a:lnTo>
                      <a:pt x="432" y="1368"/>
                    </a:lnTo>
                    <a:lnTo>
                      <a:pt x="340" y="1397"/>
                    </a:lnTo>
                    <a:lnTo>
                      <a:pt x="312" y="1453"/>
                    </a:lnTo>
                    <a:lnTo>
                      <a:pt x="234" y="1446"/>
                    </a:lnTo>
                    <a:lnTo>
                      <a:pt x="184" y="1460"/>
                    </a:lnTo>
                    <a:lnTo>
                      <a:pt x="149" y="1439"/>
                    </a:lnTo>
                    <a:lnTo>
                      <a:pt x="128" y="1382"/>
                    </a:lnTo>
                    <a:lnTo>
                      <a:pt x="142" y="1326"/>
                    </a:lnTo>
                    <a:lnTo>
                      <a:pt x="114" y="1248"/>
                    </a:lnTo>
                    <a:lnTo>
                      <a:pt x="106" y="1234"/>
                    </a:lnTo>
                    <a:lnTo>
                      <a:pt x="43" y="1184"/>
                    </a:lnTo>
                    <a:lnTo>
                      <a:pt x="21" y="1184"/>
                    </a:lnTo>
                    <a:close/>
                  </a:path>
                </a:pathLst>
              </a:custGeom>
              <a:solidFill>
                <a:srgbClr val="00B0F0"/>
              </a:solidFill>
              <a:ln w="9525">
                <a:solidFill>
                  <a:schemeClr val="bg1"/>
                </a:solidFill>
                <a:round/>
                <a:headEnd/>
                <a:tailEnd/>
              </a:ln>
            </p:spPr>
            <p:txBody>
              <a:bodyPr/>
              <a:lstStyle/>
              <a:p>
                <a:pPr fontAlgn="base">
                  <a:spcBef>
                    <a:spcPct val="0"/>
                  </a:spcBef>
                  <a:spcAft>
                    <a:spcPct val="0"/>
                  </a:spcAft>
                </a:pPr>
                <a:endParaRPr lang="en-GB" dirty="0">
                  <a:solidFill>
                    <a:srgbClr val="1A1A70"/>
                  </a:solidFill>
                </a:endParaRPr>
              </a:p>
            </p:txBody>
          </p:sp>
          <p:sp>
            <p:nvSpPr>
              <p:cNvPr id="60" name="Freeform 2">
                <a:extLst>
                  <a:ext uri="{FF2B5EF4-FFF2-40B4-BE49-F238E27FC236}">
                    <a16:creationId xmlns:a16="http://schemas.microsoft.com/office/drawing/2014/main" id="{1CC8CD2C-576A-4850-A910-2B548EAD572D}"/>
                  </a:ext>
                </a:extLst>
              </p:cNvPr>
              <p:cNvSpPr>
                <a:spLocks/>
              </p:cNvSpPr>
              <p:nvPr/>
            </p:nvSpPr>
            <p:spPr bwMode="gray">
              <a:xfrm>
                <a:off x="4014664" y="3236698"/>
                <a:ext cx="330200" cy="174625"/>
              </a:xfrm>
              <a:custGeom>
                <a:avLst/>
                <a:gdLst>
                  <a:gd name="T0" fmla="*/ 0 w 204"/>
                  <a:gd name="T1" fmla="*/ 2147483647 h 108"/>
                  <a:gd name="T2" fmla="*/ 2147483647 w 204"/>
                  <a:gd name="T3" fmla="*/ 2147483647 h 108"/>
                  <a:gd name="T4" fmla="*/ 2147483647 w 204"/>
                  <a:gd name="T5" fmla="*/ 2147483647 h 108"/>
                  <a:gd name="T6" fmla="*/ 2147483647 w 204"/>
                  <a:gd name="T7" fmla="*/ 2147483647 h 108"/>
                  <a:gd name="T8" fmla="*/ 2147483647 w 204"/>
                  <a:gd name="T9" fmla="*/ 0 h 108"/>
                  <a:gd name="T10" fmla="*/ 2147483647 w 204"/>
                  <a:gd name="T11" fmla="*/ 2147483647 h 108"/>
                  <a:gd name="T12" fmla="*/ 2147483647 w 204"/>
                  <a:gd name="T13" fmla="*/ 2147483647 h 108"/>
                  <a:gd name="T14" fmla="*/ 2147483647 w 204"/>
                  <a:gd name="T15" fmla="*/ 2147483647 h 108"/>
                  <a:gd name="T16" fmla="*/ 2147483647 w 204"/>
                  <a:gd name="T17" fmla="*/ 2147483647 h 108"/>
                  <a:gd name="T18" fmla="*/ 2147483647 w 204"/>
                  <a:gd name="T19" fmla="*/ 2147483647 h 108"/>
                  <a:gd name="T20" fmla="*/ 2147483647 w 204"/>
                  <a:gd name="T21" fmla="*/ 2147483647 h 108"/>
                  <a:gd name="T22" fmla="*/ 2147483647 w 204"/>
                  <a:gd name="T23" fmla="*/ 2147483647 h 108"/>
                  <a:gd name="T24" fmla="*/ 2147483647 w 204"/>
                  <a:gd name="T25" fmla="*/ 2147483647 h 108"/>
                  <a:gd name="T26" fmla="*/ 2147483647 w 204"/>
                  <a:gd name="T27" fmla="*/ 2147483647 h 108"/>
                  <a:gd name="T28" fmla="*/ 2147483647 w 204"/>
                  <a:gd name="T29" fmla="*/ 2147483647 h 108"/>
                  <a:gd name="T30" fmla="*/ 2147483647 w 204"/>
                  <a:gd name="T31" fmla="*/ 2147483647 h 108"/>
                  <a:gd name="T32" fmla="*/ 2147483647 w 204"/>
                  <a:gd name="T33" fmla="*/ 2147483647 h 108"/>
                  <a:gd name="T34" fmla="*/ 2147483647 w 204"/>
                  <a:gd name="T35" fmla="*/ 2147483647 h 108"/>
                  <a:gd name="T36" fmla="*/ 2147483647 w 204"/>
                  <a:gd name="T37" fmla="*/ 2147483647 h 108"/>
                  <a:gd name="T38" fmla="*/ 2147483647 w 204"/>
                  <a:gd name="T39" fmla="*/ 2147483647 h 108"/>
                  <a:gd name="T40" fmla="*/ 2147483647 w 204"/>
                  <a:gd name="T41" fmla="*/ 2147483647 h 108"/>
                  <a:gd name="T42" fmla="*/ 2147483647 w 204"/>
                  <a:gd name="T43" fmla="*/ 2147483647 h 108"/>
                  <a:gd name="T44" fmla="*/ 0 w 204"/>
                  <a:gd name="T45" fmla="*/ 2147483647 h 10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4"/>
                  <a:gd name="T70" fmla="*/ 0 h 108"/>
                  <a:gd name="T71" fmla="*/ 204 w 204"/>
                  <a:gd name="T72" fmla="*/ 108 h 10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4" h="108">
                    <a:moveTo>
                      <a:pt x="0" y="85"/>
                    </a:moveTo>
                    <a:lnTo>
                      <a:pt x="2" y="19"/>
                    </a:lnTo>
                    <a:lnTo>
                      <a:pt x="54" y="10"/>
                    </a:lnTo>
                    <a:lnTo>
                      <a:pt x="93" y="1"/>
                    </a:lnTo>
                    <a:lnTo>
                      <a:pt x="105" y="0"/>
                    </a:lnTo>
                    <a:lnTo>
                      <a:pt x="149" y="31"/>
                    </a:lnTo>
                    <a:lnTo>
                      <a:pt x="153" y="16"/>
                    </a:lnTo>
                    <a:lnTo>
                      <a:pt x="159" y="25"/>
                    </a:lnTo>
                    <a:lnTo>
                      <a:pt x="182" y="4"/>
                    </a:lnTo>
                    <a:lnTo>
                      <a:pt x="204" y="72"/>
                    </a:lnTo>
                    <a:lnTo>
                      <a:pt x="204" y="105"/>
                    </a:lnTo>
                    <a:lnTo>
                      <a:pt x="176" y="103"/>
                    </a:lnTo>
                    <a:lnTo>
                      <a:pt x="165" y="84"/>
                    </a:lnTo>
                    <a:lnTo>
                      <a:pt x="138" y="91"/>
                    </a:lnTo>
                    <a:lnTo>
                      <a:pt x="132" y="84"/>
                    </a:lnTo>
                    <a:lnTo>
                      <a:pt x="119" y="91"/>
                    </a:lnTo>
                    <a:lnTo>
                      <a:pt x="110" y="78"/>
                    </a:lnTo>
                    <a:lnTo>
                      <a:pt x="93" y="108"/>
                    </a:lnTo>
                    <a:lnTo>
                      <a:pt x="81" y="99"/>
                    </a:lnTo>
                    <a:lnTo>
                      <a:pt x="48" y="93"/>
                    </a:lnTo>
                    <a:lnTo>
                      <a:pt x="27" y="90"/>
                    </a:lnTo>
                    <a:lnTo>
                      <a:pt x="14" y="84"/>
                    </a:lnTo>
                    <a:lnTo>
                      <a:pt x="0" y="85"/>
                    </a:lnTo>
                    <a:close/>
                  </a:path>
                </a:pathLst>
              </a:custGeom>
              <a:solidFill>
                <a:srgbClr val="00B0F0"/>
              </a:solidFill>
              <a:ln w="9525">
                <a:solidFill>
                  <a:schemeClr val="bg1"/>
                </a:solidFill>
                <a:round/>
                <a:headEnd/>
                <a:tailEnd/>
              </a:ln>
            </p:spPr>
            <p:txBody>
              <a:bodyPr/>
              <a:lstStyle/>
              <a:p>
                <a:pPr fontAlgn="base">
                  <a:spcBef>
                    <a:spcPct val="0"/>
                  </a:spcBef>
                  <a:spcAft>
                    <a:spcPct val="0"/>
                  </a:spcAft>
                </a:pPr>
                <a:endParaRPr lang="en-GB" sz="800" dirty="0">
                  <a:solidFill>
                    <a:srgbClr val="1A1A70"/>
                  </a:solidFill>
                </a:endParaRPr>
              </a:p>
            </p:txBody>
          </p:sp>
          <p:sp>
            <p:nvSpPr>
              <p:cNvPr id="61" name="Freeform 3">
                <a:extLst>
                  <a:ext uri="{FF2B5EF4-FFF2-40B4-BE49-F238E27FC236}">
                    <a16:creationId xmlns:a16="http://schemas.microsoft.com/office/drawing/2014/main" id="{5592DCE5-949D-47F2-87FA-FA0B10C12BB1}"/>
                  </a:ext>
                </a:extLst>
              </p:cNvPr>
              <p:cNvSpPr>
                <a:spLocks/>
              </p:cNvSpPr>
              <p:nvPr/>
            </p:nvSpPr>
            <p:spPr bwMode="gray">
              <a:xfrm>
                <a:off x="5606927" y="2447711"/>
                <a:ext cx="1074737" cy="1236662"/>
              </a:xfrm>
              <a:custGeom>
                <a:avLst/>
                <a:gdLst>
                  <a:gd name="T0" fmla="*/ 2147483647 w 793"/>
                  <a:gd name="T1" fmla="*/ 2147483647 h 914"/>
                  <a:gd name="T2" fmla="*/ 2147483647 w 793"/>
                  <a:gd name="T3" fmla="*/ 2147483647 h 914"/>
                  <a:gd name="T4" fmla="*/ 2147483647 w 793"/>
                  <a:gd name="T5" fmla="*/ 2147483647 h 914"/>
                  <a:gd name="T6" fmla="*/ 2147483647 w 793"/>
                  <a:gd name="T7" fmla="*/ 2147483647 h 914"/>
                  <a:gd name="T8" fmla="*/ 2147483647 w 793"/>
                  <a:gd name="T9" fmla="*/ 2147483647 h 914"/>
                  <a:gd name="T10" fmla="*/ 2147483647 w 793"/>
                  <a:gd name="T11" fmla="*/ 2147483647 h 914"/>
                  <a:gd name="T12" fmla="*/ 2147483647 w 793"/>
                  <a:gd name="T13" fmla="*/ 2147483647 h 914"/>
                  <a:gd name="T14" fmla="*/ 0 w 793"/>
                  <a:gd name="T15" fmla="*/ 2147483647 h 914"/>
                  <a:gd name="T16" fmla="*/ 2147483647 w 793"/>
                  <a:gd name="T17" fmla="*/ 2147483647 h 914"/>
                  <a:gd name="T18" fmla="*/ 2147483647 w 793"/>
                  <a:gd name="T19" fmla="*/ 2147483647 h 914"/>
                  <a:gd name="T20" fmla="*/ 2147483647 w 793"/>
                  <a:gd name="T21" fmla="*/ 2147483647 h 914"/>
                  <a:gd name="T22" fmla="*/ 2147483647 w 793"/>
                  <a:gd name="T23" fmla="*/ 2147483647 h 914"/>
                  <a:gd name="T24" fmla="*/ 2147483647 w 793"/>
                  <a:gd name="T25" fmla="*/ 2147483647 h 914"/>
                  <a:gd name="T26" fmla="*/ 2147483647 w 793"/>
                  <a:gd name="T27" fmla="*/ 2147483647 h 914"/>
                  <a:gd name="T28" fmla="*/ 2147483647 w 793"/>
                  <a:gd name="T29" fmla="*/ 2147483647 h 914"/>
                  <a:gd name="T30" fmla="*/ 2147483647 w 793"/>
                  <a:gd name="T31" fmla="*/ 2147483647 h 914"/>
                  <a:gd name="T32" fmla="*/ 2147483647 w 793"/>
                  <a:gd name="T33" fmla="*/ 2147483647 h 914"/>
                  <a:gd name="T34" fmla="*/ 2147483647 w 793"/>
                  <a:gd name="T35" fmla="*/ 2147483647 h 914"/>
                  <a:gd name="T36" fmla="*/ 2147483647 w 793"/>
                  <a:gd name="T37" fmla="*/ 2147483647 h 914"/>
                  <a:gd name="T38" fmla="*/ 2147483647 w 793"/>
                  <a:gd name="T39" fmla="*/ 2147483647 h 914"/>
                  <a:gd name="T40" fmla="*/ 2147483647 w 793"/>
                  <a:gd name="T41" fmla="*/ 2147483647 h 914"/>
                  <a:gd name="T42" fmla="*/ 2147483647 w 793"/>
                  <a:gd name="T43" fmla="*/ 2147483647 h 914"/>
                  <a:gd name="T44" fmla="*/ 2147483647 w 793"/>
                  <a:gd name="T45" fmla="*/ 2147483647 h 914"/>
                  <a:gd name="T46" fmla="*/ 2147483647 w 793"/>
                  <a:gd name="T47" fmla="*/ 2147483647 h 914"/>
                  <a:gd name="T48" fmla="*/ 2147483647 w 793"/>
                  <a:gd name="T49" fmla="*/ 2147483647 h 914"/>
                  <a:gd name="T50" fmla="*/ 2147483647 w 793"/>
                  <a:gd name="T51" fmla="*/ 0 h 914"/>
                  <a:gd name="T52" fmla="*/ 2147483647 w 793"/>
                  <a:gd name="T53" fmla="*/ 2147483647 h 914"/>
                  <a:gd name="T54" fmla="*/ 2147483647 w 793"/>
                  <a:gd name="T55" fmla="*/ 2147483647 h 914"/>
                  <a:gd name="T56" fmla="*/ 2147483647 w 793"/>
                  <a:gd name="T57" fmla="*/ 2147483647 h 914"/>
                  <a:gd name="T58" fmla="*/ 2147483647 w 793"/>
                  <a:gd name="T59" fmla="*/ 2147483647 h 914"/>
                  <a:gd name="T60" fmla="*/ 2147483647 w 793"/>
                  <a:gd name="T61" fmla="*/ 2147483647 h 914"/>
                  <a:gd name="T62" fmla="*/ 2147483647 w 793"/>
                  <a:gd name="T63" fmla="*/ 2147483647 h 914"/>
                  <a:gd name="T64" fmla="*/ 2147483647 w 793"/>
                  <a:gd name="T65" fmla="*/ 2147483647 h 914"/>
                  <a:gd name="T66" fmla="*/ 2147483647 w 793"/>
                  <a:gd name="T67" fmla="*/ 2147483647 h 914"/>
                  <a:gd name="T68" fmla="*/ 2147483647 w 793"/>
                  <a:gd name="T69" fmla="*/ 2147483647 h 914"/>
                  <a:gd name="T70" fmla="*/ 2147483647 w 793"/>
                  <a:gd name="T71" fmla="*/ 2147483647 h 914"/>
                  <a:gd name="T72" fmla="*/ 2147483647 w 793"/>
                  <a:gd name="T73" fmla="*/ 2147483647 h 914"/>
                  <a:gd name="T74" fmla="*/ 2147483647 w 793"/>
                  <a:gd name="T75" fmla="*/ 2147483647 h 914"/>
                  <a:gd name="T76" fmla="*/ 2147483647 w 793"/>
                  <a:gd name="T77" fmla="*/ 2147483647 h 914"/>
                  <a:gd name="T78" fmla="*/ 2147483647 w 793"/>
                  <a:gd name="T79" fmla="*/ 2147483647 h 914"/>
                  <a:gd name="T80" fmla="*/ 2147483647 w 793"/>
                  <a:gd name="T81" fmla="*/ 2147483647 h 914"/>
                  <a:gd name="T82" fmla="*/ 2147483647 w 793"/>
                  <a:gd name="T83" fmla="*/ 2147483647 h 914"/>
                  <a:gd name="T84" fmla="*/ 2147483647 w 793"/>
                  <a:gd name="T85" fmla="*/ 2147483647 h 914"/>
                  <a:gd name="T86" fmla="*/ 2147483647 w 793"/>
                  <a:gd name="T87" fmla="*/ 2147483647 h 914"/>
                  <a:gd name="T88" fmla="*/ 2147483647 w 793"/>
                  <a:gd name="T89" fmla="*/ 2147483647 h 914"/>
                  <a:gd name="T90" fmla="*/ 2147483647 w 793"/>
                  <a:gd name="T91" fmla="*/ 2147483647 h 914"/>
                  <a:gd name="T92" fmla="*/ 2147483647 w 793"/>
                  <a:gd name="T93" fmla="*/ 2147483647 h 914"/>
                  <a:gd name="T94" fmla="*/ 2147483647 w 793"/>
                  <a:gd name="T95" fmla="*/ 2147483647 h 914"/>
                  <a:gd name="T96" fmla="*/ 2147483647 w 793"/>
                  <a:gd name="T97" fmla="*/ 2147483647 h 914"/>
                  <a:gd name="T98" fmla="*/ 2147483647 w 793"/>
                  <a:gd name="T99" fmla="*/ 2147483647 h 914"/>
                  <a:gd name="T100" fmla="*/ 2147483647 w 793"/>
                  <a:gd name="T101" fmla="*/ 2147483647 h 914"/>
                  <a:gd name="T102" fmla="*/ 2147483647 w 793"/>
                  <a:gd name="T103" fmla="*/ 2147483647 h 914"/>
                  <a:gd name="T104" fmla="*/ 2147483647 w 793"/>
                  <a:gd name="T105" fmla="*/ 2147483647 h 914"/>
                  <a:gd name="T106" fmla="*/ 2147483647 w 793"/>
                  <a:gd name="T107" fmla="*/ 2147483647 h 914"/>
                  <a:gd name="T108" fmla="*/ 2147483647 w 793"/>
                  <a:gd name="T109" fmla="*/ 2147483647 h 914"/>
                  <a:gd name="T110" fmla="*/ 2147483647 w 793"/>
                  <a:gd name="T111" fmla="*/ 2147483647 h 91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93"/>
                  <a:gd name="T169" fmla="*/ 0 h 914"/>
                  <a:gd name="T170" fmla="*/ 793 w 793"/>
                  <a:gd name="T171" fmla="*/ 914 h 91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93" h="914">
                    <a:moveTo>
                      <a:pt x="156" y="815"/>
                    </a:moveTo>
                    <a:lnTo>
                      <a:pt x="141" y="701"/>
                    </a:lnTo>
                    <a:lnTo>
                      <a:pt x="99" y="694"/>
                    </a:lnTo>
                    <a:lnTo>
                      <a:pt x="78" y="673"/>
                    </a:lnTo>
                    <a:lnTo>
                      <a:pt x="28" y="645"/>
                    </a:lnTo>
                    <a:lnTo>
                      <a:pt x="28" y="623"/>
                    </a:lnTo>
                    <a:lnTo>
                      <a:pt x="21" y="574"/>
                    </a:lnTo>
                    <a:lnTo>
                      <a:pt x="0" y="538"/>
                    </a:lnTo>
                    <a:lnTo>
                      <a:pt x="21" y="496"/>
                    </a:lnTo>
                    <a:lnTo>
                      <a:pt x="49" y="503"/>
                    </a:lnTo>
                    <a:lnTo>
                      <a:pt x="92" y="503"/>
                    </a:lnTo>
                    <a:lnTo>
                      <a:pt x="127" y="482"/>
                    </a:lnTo>
                    <a:lnTo>
                      <a:pt x="177" y="468"/>
                    </a:lnTo>
                    <a:lnTo>
                      <a:pt x="198" y="496"/>
                    </a:lnTo>
                    <a:lnTo>
                      <a:pt x="283" y="446"/>
                    </a:lnTo>
                    <a:lnTo>
                      <a:pt x="283" y="439"/>
                    </a:lnTo>
                    <a:lnTo>
                      <a:pt x="311" y="439"/>
                    </a:lnTo>
                    <a:lnTo>
                      <a:pt x="375" y="347"/>
                    </a:lnTo>
                    <a:lnTo>
                      <a:pt x="404" y="340"/>
                    </a:lnTo>
                    <a:lnTo>
                      <a:pt x="432" y="319"/>
                    </a:lnTo>
                    <a:lnTo>
                      <a:pt x="439" y="297"/>
                    </a:lnTo>
                    <a:lnTo>
                      <a:pt x="446" y="241"/>
                    </a:lnTo>
                    <a:lnTo>
                      <a:pt x="474" y="170"/>
                    </a:lnTo>
                    <a:lnTo>
                      <a:pt x="446" y="163"/>
                    </a:lnTo>
                    <a:lnTo>
                      <a:pt x="446" y="106"/>
                    </a:lnTo>
                    <a:lnTo>
                      <a:pt x="609" y="0"/>
                    </a:lnTo>
                    <a:lnTo>
                      <a:pt x="616" y="35"/>
                    </a:lnTo>
                    <a:lnTo>
                      <a:pt x="602" y="156"/>
                    </a:lnTo>
                    <a:lnTo>
                      <a:pt x="588" y="177"/>
                    </a:lnTo>
                    <a:lnTo>
                      <a:pt x="574" y="191"/>
                    </a:lnTo>
                    <a:lnTo>
                      <a:pt x="574" y="290"/>
                    </a:lnTo>
                    <a:lnTo>
                      <a:pt x="531" y="305"/>
                    </a:lnTo>
                    <a:lnTo>
                      <a:pt x="581" y="326"/>
                    </a:lnTo>
                    <a:lnTo>
                      <a:pt x="630" y="382"/>
                    </a:lnTo>
                    <a:lnTo>
                      <a:pt x="687" y="382"/>
                    </a:lnTo>
                    <a:lnTo>
                      <a:pt x="722" y="368"/>
                    </a:lnTo>
                    <a:lnTo>
                      <a:pt x="772" y="397"/>
                    </a:lnTo>
                    <a:lnTo>
                      <a:pt x="765" y="460"/>
                    </a:lnTo>
                    <a:lnTo>
                      <a:pt x="765" y="482"/>
                    </a:lnTo>
                    <a:lnTo>
                      <a:pt x="793" y="510"/>
                    </a:lnTo>
                    <a:lnTo>
                      <a:pt x="765" y="560"/>
                    </a:lnTo>
                    <a:lnTo>
                      <a:pt x="758" y="574"/>
                    </a:lnTo>
                    <a:lnTo>
                      <a:pt x="730" y="602"/>
                    </a:lnTo>
                    <a:lnTo>
                      <a:pt x="722" y="631"/>
                    </a:lnTo>
                    <a:lnTo>
                      <a:pt x="673" y="673"/>
                    </a:lnTo>
                    <a:lnTo>
                      <a:pt x="602" y="772"/>
                    </a:lnTo>
                    <a:lnTo>
                      <a:pt x="595" y="794"/>
                    </a:lnTo>
                    <a:lnTo>
                      <a:pt x="552" y="914"/>
                    </a:lnTo>
                    <a:lnTo>
                      <a:pt x="460" y="864"/>
                    </a:lnTo>
                    <a:lnTo>
                      <a:pt x="389" y="808"/>
                    </a:lnTo>
                    <a:lnTo>
                      <a:pt x="347" y="794"/>
                    </a:lnTo>
                    <a:lnTo>
                      <a:pt x="326" y="801"/>
                    </a:lnTo>
                    <a:lnTo>
                      <a:pt x="283" y="822"/>
                    </a:lnTo>
                    <a:lnTo>
                      <a:pt x="212" y="843"/>
                    </a:lnTo>
                    <a:lnTo>
                      <a:pt x="177" y="836"/>
                    </a:lnTo>
                    <a:lnTo>
                      <a:pt x="156" y="815"/>
                    </a:lnTo>
                    <a:close/>
                  </a:path>
                </a:pathLst>
              </a:custGeom>
              <a:solidFill>
                <a:srgbClr val="00B0F0"/>
              </a:solidFill>
              <a:ln w="9525">
                <a:solidFill>
                  <a:schemeClr val="bg1"/>
                </a:solidFill>
                <a:round/>
                <a:headEnd/>
                <a:tailEnd/>
              </a:ln>
            </p:spPr>
            <p:txBody>
              <a:bodyPr/>
              <a:lstStyle/>
              <a:p>
                <a:pPr fontAlgn="base">
                  <a:spcBef>
                    <a:spcPct val="0"/>
                  </a:spcBef>
                  <a:spcAft>
                    <a:spcPct val="0"/>
                  </a:spcAft>
                </a:pPr>
                <a:endParaRPr lang="en-GB" sz="800" dirty="0">
                  <a:solidFill>
                    <a:srgbClr val="1A1A70"/>
                  </a:solidFill>
                </a:endParaRPr>
              </a:p>
            </p:txBody>
          </p:sp>
          <p:sp>
            <p:nvSpPr>
              <p:cNvPr id="62" name="Freeform 13">
                <a:extLst>
                  <a:ext uri="{FF2B5EF4-FFF2-40B4-BE49-F238E27FC236}">
                    <a16:creationId xmlns:a16="http://schemas.microsoft.com/office/drawing/2014/main" id="{6D78C250-4F4C-4B36-9027-3B36AE65680C}"/>
                  </a:ext>
                </a:extLst>
              </p:cNvPr>
              <p:cNvSpPr>
                <a:spLocks/>
              </p:cNvSpPr>
              <p:nvPr/>
            </p:nvSpPr>
            <p:spPr bwMode="gray">
              <a:xfrm>
                <a:off x="4167064" y="2477873"/>
                <a:ext cx="738188" cy="795338"/>
              </a:xfrm>
              <a:custGeom>
                <a:avLst/>
                <a:gdLst>
                  <a:gd name="T0" fmla="*/ 0 w 545"/>
                  <a:gd name="T1" fmla="*/ 2147483647 h 588"/>
                  <a:gd name="T2" fmla="*/ 2147483647 w 545"/>
                  <a:gd name="T3" fmla="*/ 2147483647 h 588"/>
                  <a:gd name="T4" fmla="*/ 2147483647 w 545"/>
                  <a:gd name="T5" fmla="*/ 2147483647 h 588"/>
                  <a:gd name="T6" fmla="*/ 2147483647 w 545"/>
                  <a:gd name="T7" fmla="*/ 2147483647 h 588"/>
                  <a:gd name="T8" fmla="*/ 2147483647 w 545"/>
                  <a:gd name="T9" fmla="*/ 2147483647 h 588"/>
                  <a:gd name="T10" fmla="*/ 2147483647 w 545"/>
                  <a:gd name="T11" fmla="*/ 2147483647 h 588"/>
                  <a:gd name="T12" fmla="*/ 2147483647 w 545"/>
                  <a:gd name="T13" fmla="*/ 2147483647 h 588"/>
                  <a:gd name="T14" fmla="*/ 2147483647 w 545"/>
                  <a:gd name="T15" fmla="*/ 0 h 588"/>
                  <a:gd name="T16" fmla="*/ 2147483647 w 545"/>
                  <a:gd name="T17" fmla="*/ 2147483647 h 588"/>
                  <a:gd name="T18" fmla="*/ 2147483647 w 545"/>
                  <a:gd name="T19" fmla="*/ 2147483647 h 588"/>
                  <a:gd name="T20" fmla="*/ 2147483647 w 545"/>
                  <a:gd name="T21" fmla="*/ 2147483647 h 588"/>
                  <a:gd name="T22" fmla="*/ 2147483647 w 545"/>
                  <a:gd name="T23" fmla="*/ 2147483647 h 588"/>
                  <a:gd name="T24" fmla="*/ 2147483647 w 545"/>
                  <a:gd name="T25" fmla="*/ 2147483647 h 588"/>
                  <a:gd name="T26" fmla="*/ 2147483647 w 545"/>
                  <a:gd name="T27" fmla="*/ 2147483647 h 588"/>
                  <a:gd name="T28" fmla="*/ 2147483647 w 545"/>
                  <a:gd name="T29" fmla="*/ 2147483647 h 588"/>
                  <a:gd name="T30" fmla="*/ 2147483647 w 545"/>
                  <a:gd name="T31" fmla="*/ 2147483647 h 588"/>
                  <a:gd name="T32" fmla="*/ 2147483647 w 545"/>
                  <a:gd name="T33" fmla="*/ 2147483647 h 588"/>
                  <a:gd name="T34" fmla="*/ 2147483647 w 545"/>
                  <a:gd name="T35" fmla="*/ 2147483647 h 588"/>
                  <a:gd name="T36" fmla="*/ 2147483647 w 545"/>
                  <a:gd name="T37" fmla="*/ 2147483647 h 588"/>
                  <a:gd name="T38" fmla="*/ 2147483647 w 545"/>
                  <a:gd name="T39" fmla="*/ 2147483647 h 588"/>
                  <a:gd name="T40" fmla="*/ 2147483647 w 545"/>
                  <a:gd name="T41" fmla="*/ 2147483647 h 588"/>
                  <a:gd name="T42" fmla="*/ 2147483647 w 545"/>
                  <a:gd name="T43" fmla="*/ 2147483647 h 588"/>
                  <a:gd name="T44" fmla="*/ 2147483647 w 545"/>
                  <a:gd name="T45" fmla="*/ 2147483647 h 588"/>
                  <a:gd name="T46" fmla="*/ 2147483647 w 545"/>
                  <a:gd name="T47" fmla="*/ 2147483647 h 588"/>
                  <a:gd name="T48" fmla="*/ 2147483647 w 545"/>
                  <a:gd name="T49" fmla="*/ 2147483647 h 588"/>
                  <a:gd name="T50" fmla="*/ 2147483647 w 545"/>
                  <a:gd name="T51" fmla="*/ 2147483647 h 588"/>
                  <a:gd name="T52" fmla="*/ 2147483647 w 545"/>
                  <a:gd name="T53" fmla="*/ 2147483647 h 588"/>
                  <a:gd name="T54" fmla="*/ 2147483647 w 545"/>
                  <a:gd name="T55" fmla="*/ 2147483647 h 588"/>
                  <a:gd name="T56" fmla="*/ 2147483647 w 545"/>
                  <a:gd name="T57" fmla="*/ 2147483647 h 588"/>
                  <a:gd name="T58" fmla="*/ 2147483647 w 545"/>
                  <a:gd name="T59" fmla="*/ 2147483647 h 588"/>
                  <a:gd name="T60" fmla="*/ 2147483647 w 545"/>
                  <a:gd name="T61" fmla="*/ 2147483647 h 588"/>
                  <a:gd name="T62" fmla="*/ 2147483647 w 545"/>
                  <a:gd name="T63" fmla="*/ 2147483647 h 588"/>
                  <a:gd name="T64" fmla="*/ 2147483647 w 545"/>
                  <a:gd name="T65" fmla="*/ 2147483647 h 588"/>
                  <a:gd name="T66" fmla="*/ 2147483647 w 545"/>
                  <a:gd name="T67" fmla="*/ 2147483647 h 588"/>
                  <a:gd name="T68" fmla="*/ 2147483647 w 545"/>
                  <a:gd name="T69" fmla="*/ 2147483647 h 588"/>
                  <a:gd name="T70" fmla="*/ 2147483647 w 545"/>
                  <a:gd name="T71" fmla="*/ 2147483647 h 588"/>
                  <a:gd name="T72" fmla="*/ 2147483647 w 545"/>
                  <a:gd name="T73" fmla="*/ 2147483647 h 588"/>
                  <a:gd name="T74" fmla="*/ 2147483647 w 545"/>
                  <a:gd name="T75" fmla="*/ 2147483647 h 588"/>
                  <a:gd name="T76" fmla="*/ 2147483647 w 545"/>
                  <a:gd name="T77" fmla="*/ 2147483647 h 588"/>
                  <a:gd name="T78" fmla="*/ 2147483647 w 545"/>
                  <a:gd name="T79" fmla="*/ 2147483647 h 588"/>
                  <a:gd name="T80" fmla="*/ 2147483647 w 545"/>
                  <a:gd name="T81" fmla="*/ 2147483647 h 588"/>
                  <a:gd name="T82" fmla="*/ 2147483647 w 545"/>
                  <a:gd name="T83" fmla="*/ 2147483647 h 588"/>
                  <a:gd name="T84" fmla="*/ 2147483647 w 545"/>
                  <a:gd name="T85" fmla="*/ 2147483647 h 588"/>
                  <a:gd name="T86" fmla="*/ 2147483647 w 545"/>
                  <a:gd name="T87" fmla="*/ 2147483647 h 588"/>
                  <a:gd name="T88" fmla="*/ 2147483647 w 545"/>
                  <a:gd name="T89" fmla="*/ 2147483647 h 588"/>
                  <a:gd name="T90" fmla="*/ 2147483647 w 545"/>
                  <a:gd name="T91" fmla="*/ 2147483647 h 588"/>
                  <a:gd name="T92" fmla="*/ 2147483647 w 545"/>
                  <a:gd name="T93" fmla="*/ 2147483647 h 588"/>
                  <a:gd name="T94" fmla="*/ 2147483647 w 545"/>
                  <a:gd name="T95" fmla="*/ 2147483647 h 588"/>
                  <a:gd name="T96" fmla="*/ 0 w 545"/>
                  <a:gd name="T97" fmla="*/ 2147483647 h 58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5"/>
                  <a:gd name="T148" fmla="*/ 0 h 588"/>
                  <a:gd name="T149" fmla="*/ 545 w 545"/>
                  <a:gd name="T150" fmla="*/ 588 h 58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5" h="588">
                    <a:moveTo>
                      <a:pt x="0" y="99"/>
                    </a:moveTo>
                    <a:lnTo>
                      <a:pt x="21" y="99"/>
                    </a:lnTo>
                    <a:lnTo>
                      <a:pt x="71" y="50"/>
                    </a:lnTo>
                    <a:lnTo>
                      <a:pt x="64" y="21"/>
                    </a:lnTo>
                    <a:lnTo>
                      <a:pt x="170" y="21"/>
                    </a:lnTo>
                    <a:lnTo>
                      <a:pt x="212" y="28"/>
                    </a:lnTo>
                    <a:lnTo>
                      <a:pt x="283" y="14"/>
                    </a:lnTo>
                    <a:lnTo>
                      <a:pt x="304" y="0"/>
                    </a:lnTo>
                    <a:lnTo>
                      <a:pt x="304" y="43"/>
                    </a:lnTo>
                    <a:lnTo>
                      <a:pt x="319" y="57"/>
                    </a:lnTo>
                    <a:lnTo>
                      <a:pt x="347" y="128"/>
                    </a:lnTo>
                    <a:lnTo>
                      <a:pt x="368" y="156"/>
                    </a:lnTo>
                    <a:lnTo>
                      <a:pt x="382" y="191"/>
                    </a:lnTo>
                    <a:lnTo>
                      <a:pt x="482" y="213"/>
                    </a:lnTo>
                    <a:lnTo>
                      <a:pt x="538" y="276"/>
                    </a:lnTo>
                    <a:lnTo>
                      <a:pt x="545" y="312"/>
                    </a:lnTo>
                    <a:lnTo>
                      <a:pt x="538" y="326"/>
                    </a:lnTo>
                    <a:lnTo>
                      <a:pt x="538" y="411"/>
                    </a:lnTo>
                    <a:lnTo>
                      <a:pt x="453" y="397"/>
                    </a:lnTo>
                    <a:lnTo>
                      <a:pt x="432" y="376"/>
                    </a:lnTo>
                    <a:lnTo>
                      <a:pt x="397" y="404"/>
                    </a:lnTo>
                    <a:lnTo>
                      <a:pt x="347" y="454"/>
                    </a:lnTo>
                    <a:lnTo>
                      <a:pt x="312" y="447"/>
                    </a:lnTo>
                    <a:lnTo>
                      <a:pt x="290" y="454"/>
                    </a:lnTo>
                    <a:lnTo>
                      <a:pt x="262" y="461"/>
                    </a:lnTo>
                    <a:lnTo>
                      <a:pt x="241" y="447"/>
                    </a:lnTo>
                    <a:lnTo>
                      <a:pt x="198" y="482"/>
                    </a:lnTo>
                    <a:lnTo>
                      <a:pt x="163" y="482"/>
                    </a:lnTo>
                    <a:lnTo>
                      <a:pt x="134" y="510"/>
                    </a:lnTo>
                    <a:lnTo>
                      <a:pt x="134" y="567"/>
                    </a:lnTo>
                    <a:lnTo>
                      <a:pt x="113" y="567"/>
                    </a:lnTo>
                    <a:lnTo>
                      <a:pt x="99" y="567"/>
                    </a:lnTo>
                    <a:lnTo>
                      <a:pt x="78" y="588"/>
                    </a:lnTo>
                    <a:lnTo>
                      <a:pt x="71" y="574"/>
                    </a:lnTo>
                    <a:lnTo>
                      <a:pt x="78" y="524"/>
                    </a:lnTo>
                    <a:lnTo>
                      <a:pt x="49" y="496"/>
                    </a:lnTo>
                    <a:lnTo>
                      <a:pt x="21" y="475"/>
                    </a:lnTo>
                    <a:lnTo>
                      <a:pt x="21" y="439"/>
                    </a:lnTo>
                    <a:lnTo>
                      <a:pt x="64" y="418"/>
                    </a:lnTo>
                    <a:lnTo>
                      <a:pt x="85" y="411"/>
                    </a:lnTo>
                    <a:lnTo>
                      <a:pt x="113" y="312"/>
                    </a:lnTo>
                    <a:lnTo>
                      <a:pt x="163" y="326"/>
                    </a:lnTo>
                    <a:lnTo>
                      <a:pt x="156" y="284"/>
                    </a:lnTo>
                    <a:lnTo>
                      <a:pt x="149" y="262"/>
                    </a:lnTo>
                    <a:lnTo>
                      <a:pt x="85" y="227"/>
                    </a:lnTo>
                    <a:lnTo>
                      <a:pt x="99" y="184"/>
                    </a:lnTo>
                    <a:lnTo>
                      <a:pt x="85" y="156"/>
                    </a:lnTo>
                    <a:lnTo>
                      <a:pt x="64" y="163"/>
                    </a:lnTo>
                    <a:lnTo>
                      <a:pt x="0" y="99"/>
                    </a:lnTo>
                    <a:close/>
                  </a:path>
                </a:pathLst>
              </a:custGeom>
              <a:solidFill>
                <a:srgbClr val="00B0F0"/>
              </a:solidFill>
              <a:ln w="9525">
                <a:solidFill>
                  <a:schemeClr val="bg1"/>
                </a:solidFill>
                <a:round/>
                <a:headEnd/>
                <a:tailEnd/>
              </a:ln>
            </p:spPr>
            <p:txBody>
              <a:bodyPr/>
              <a:lstStyle/>
              <a:p>
                <a:pPr fontAlgn="base">
                  <a:spcBef>
                    <a:spcPct val="0"/>
                  </a:spcBef>
                  <a:spcAft>
                    <a:spcPct val="0"/>
                  </a:spcAft>
                </a:pPr>
                <a:endParaRPr lang="en-GB" sz="800" dirty="0">
                  <a:solidFill>
                    <a:srgbClr val="1A1A70"/>
                  </a:solidFill>
                </a:endParaRPr>
              </a:p>
            </p:txBody>
          </p:sp>
          <p:sp>
            <p:nvSpPr>
              <p:cNvPr id="63" name="Freeform 24">
                <a:extLst>
                  <a:ext uri="{FF2B5EF4-FFF2-40B4-BE49-F238E27FC236}">
                    <a16:creationId xmlns:a16="http://schemas.microsoft.com/office/drawing/2014/main" id="{8E887115-DDA0-4AD8-863F-28F81B0A7959}"/>
                  </a:ext>
                </a:extLst>
              </p:cNvPr>
              <p:cNvSpPr>
                <a:spLocks/>
              </p:cNvSpPr>
              <p:nvPr/>
            </p:nvSpPr>
            <p:spPr bwMode="gray">
              <a:xfrm>
                <a:off x="4838577" y="2822361"/>
                <a:ext cx="981075" cy="939800"/>
              </a:xfrm>
              <a:custGeom>
                <a:avLst/>
                <a:gdLst>
                  <a:gd name="T0" fmla="*/ 133 w 723"/>
                  <a:gd name="T1" fmla="*/ 465 h 695"/>
                  <a:gd name="T2" fmla="*/ 139 w 723"/>
                  <a:gd name="T3" fmla="*/ 453 h 695"/>
                  <a:gd name="T4" fmla="*/ 121 w 723"/>
                  <a:gd name="T5" fmla="*/ 441 h 695"/>
                  <a:gd name="T6" fmla="*/ 133 w 723"/>
                  <a:gd name="T7" fmla="*/ 411 h 695"/>
                  <a:gd name="T8" fmla="*/ 127 w 723"/>
                  <a:gd name="T9" fmla="*/ 393 h 695"/>
                  <a:gd name="T10" fmla="*/ 109 w 723"/>
                  <a:gd name="T11" fmla="*/ 399 h 695"/>
                  <a:gd name="T12" fmla="*/ 109 w 723"/>
                  <a:gd name="T13" fmla="*/ 387 h 695"/>
                  <a:gd name="T14" fmla="*/ 85 w 723"/>
                  <a:gd name="T15" fmla="*/ 362 h 695"/>
                  <a:gd name="T16" fmla="*/ 61 w 723"/>
                  <a:gd name="T17" fmla="*/ 356 h 695"/>
                  <a:gd name="T18" fmla="*/ 55 w 723"/>
                  <a:gd name="T19" fmla="*/ 314 h 695"/>
                  <a:gd name="T20" fmla="*/ 61 w 723"/>
                  <a:gd name="T21" fmla="*/ 284 h 695"/>
                  <a:gd name="T22" fmla="*/ 42 w 723"/>
                  <a:gd name="T23" fmla="*/ 254 h 695"/>
                  <a:gd name="T24" fmla="*/ 24 w 723"/>
                  <a:gd name="T25" fmla="*/ 242 h 695"/>
                  <a:gd name="T26" fmla="*/ 0 w 723"/>
                  <a:gd name="T27" fmla="*/ 187 h 695"/>
                  <a:gd name="T28" fmla="*/ 36 w 723"/>
                  <a:gd name="T29" fmla="*/ 133 h 695"/>
                  <a:gd name="T30" fmla="*/ 36 w 723"/>
                  <a:gd name="T31" fmla="*/ 60 h 695"/>
                  <a:gd name="T32" fmla="*/ 42 w 723"/>
                  <a:gd name="T33" fmla="*/ 49 h 695"/>
                  <a:gd name="T34" fmla="*/ 97 w 723"/>
                  <a:gd name="T35" fmla="*/ 60 h 695"/>
                  <a:gd name="T36" fmla="*/ 103 w 723"/>
                  <a:gd name="T37" fmla="*/ 66 h 695"/>
                  <a:gd name="T38" fmla="*/ 163 w 723"/>
                  <a:gd name="T39" fmla="*/ 66 h 695"/>
                  <a:gd name="T40" fmla="*/ 169 w 723"/>
                  <a:gd name="T41" fmla="*/ 78 h 695"/>
                  <a:gd name="T42" fmla="*/ 194 w 723"/>
                  <a:gd name="T43" fmla="*/ 72 h 695"/>
                  <a:gd name="T44" fmla="*/ 206 w 723"/>
                  <a:gd name="T45" fmla="*/ 55 h 695"/>
                  <a:gd name="T46" fmla="*/ 254 w 723"/>
                  <a:gd name="T47" fmla="*/ 55 h 695"/>
                  <a:gd name="T48" fmla="*/ 279 w 723"/>
                  <a:gd name="T49" fmla="*/ 55 h 695"/>
                  <a:gd name="T50" fmla="*/ 279 w 723"/>
                  <a:gd name="T51" fmla="*/ 66 h 695"/>
                  <a:gd name="T52" fmla="*/ 333 w 723"/>
                  <a:gd name="T53" fmla="*/ 66 h 695"/>
                  <a:gd name="T54" fmla="*/ 393 w 723"/>
                  <a:gd name="T55" fmla="*/ 78 h 695"/>
                  <a:gd name="T56" fmla="*/ 375 w 723"/>
                  <a:gd name="T57" fmla="*/ 18 h 695"/>
                  <a:gd name="T58" fmla="*/ 430 w 723"/>
                  <a:gd name="T59" fmla="*/ 0 h 695"/>
                  <a:gd name="T60" fmla="*/ 442 w 723"/>
                  <a:gd name="T61" fmla="*/ 18 h 695"/>
                  <a:gd name="T62" fmla="*/ 442 w 723"/>
                  <a:gd name="T63" fmla="*/ 37 h 695"/>
                  <a:gd name="T64" fmla="*/ 472 w 723"/>
                  <a:gd name="T65" fmla="*/ 72 h 695"/>
                  <a:gd name="T66" fmla="*/ 491 w 723"/>
                  <a:gd name="T67" fmla="*/ 78 h 695"/>
                  <a:gd name="T68" fmla="*/ 503 w 723"/>
                  <a:gd name="T69" fmla="*/ 139 h 695"/>
                  <a:gd name="T70" fmla="*/ 503 w 723"/>
                  <a:gd name="T71" fmla="*/ 187 h 695"/>
                  <a:gd name="T72" fmla="*/ 485 w 723"/>
                  <a:gd name="T73" fmla="*/ 223 h 695"/>
                  <a:gd name="T74" fmla="*/ 503 w 723"/>
                  <a:gd name="T75" fmla="*/ 254 h 695"/>
                  <a:gd name="T76" fmla="*/ 509 w 723"/>
                  <a:gd name="T77" fmla="*/ 296 h 695"/>
                  <a:gd name="T78" fmla="*/ 509 w 723"/>
                  <a:gd name="T79" fmla="*/ 314 h 695"/>
                  <a:gd name="T80" fmla="*/ 551 w 723"/>
                  <a:gd name="T81" fmla="*/ 338 h 695"/>
                  <a:gd name="T82" fmla="*/ 569 w 723"/>
                  <a:gd name="T83" fmla="*/ 356 h 695"/>
                  <a:gd name="T84" fmla="*/ 605 w 723"/>
                  <a:gd name="T85" fmla="*/ 362 h 695"/>
                  <a:gd name="T86" fmla="*/ 618 w 723"/>
                  <a:gd name="T87" fmla="*/ 459 h 695"/>
                  <a:gd name="T88" fmla="*/ 569 w 723"/>
                  <a:gd name="T89" fmla="*/ 459 h 695"/>
                  <a:gd name="T90" fmla="*/ 521 w 723"/>
                  <a:gd name="T91" fmla="*/ 532 h 695"/>
                  <a:gd name="T92" fmla="*/ 491 w 723"/>
                  <a:gd name="T93" fmla="*/ 567 h 695"/>
                  <a:gd name="T94" fmla="*/ 466 w 723"/>
                  <a:gd name="T95" fmla="*/ 586 h 695"/>
                  <a:gd name="T96" fmla="*/ 424 w 723"/>
                  <a:gd name="T97" fmla="*/ 592 h 695"/>
                  <a:gd name="T98" fmla="*/ 327 w 723"/>
                  <a:gd name="T99" fmla="*/ 567 h 695"/>
                  <a:gd name="T100" fmla="*/ 260 w 723"/>
                  <a:gd name="T101" fmla="*/ 561 h 695"/>
                  <a:gd name="T102" fmla="*/ 218 w 723"/>
                  <a:gd name="T103" fmla="*/ 561 h 695"/>
                  <a:gd name="T104" fmla="*/ 169 w 723"/>
                  <a:gd name="T105" fmla="*/ 549 h 695"/>
                  <a:gd name="T106" fmla="*/ 151 w 723"/>
                  <a:gd name="T107" fmla="*/ 514 h 695"/>
                  <a:gd name="T108" fmla="*/ 145 w 723"/>
                  <a:gd name="T109" fmla="*/ 495 h 695"/>
                  <a:gd name="T110" fmla="*/ 127 w 723"/>
                  <a:gd name="T111" fmla="*/ 477 h 695"/>
                  <a:gd name="T112" fmla="*/ 133 w 723"/>
                  <a:gd name="T113" fmla="*/ 465 h 69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23"/>
                  <a:gd name="T172" fmla="*/ 0 h 695"/>
                  <a:gd name="T173" fmla="*/ 723 w 723"/>
                  <a:gd name="T174" fmla="*/ 695 h 69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23" h="695">
                    <a:moveTo>
                      <a:pt x="156" y="546"/>
                    </a:moveTo>
                    <a:lnTo>
                      <a:pt x="163" y="532"/>
                    </a:lnTo>
                    <a:lnTo>
                      <a:pt x="141" y="518"/>
                    </a:lnTo>
                    <a:lnTo>
                      <a:pt x="156" y="482"/>
                    </a:lnTo>
                    <a:lnTo>
                      <a:pt x="149" y="461"/>
                    </a:lnTo>
                    <a:lnTo>
                      <a:pt x="127" y="468"/>
                    </a:lnTo>
                    <a:lnTo>
                      <a:pt x="127" y="454"/>
                    </a:lnTo>
                    <a:lnTo>
                      <a:pt x="99" y="425"/>
                    </a:lnTo>
                    <a:lnTo>
                      <a:pt x="71" y="418"/>
                    </a:lnTo>
                    <a:lnTo>
                      <a:pt x="64" y="369"/>
                    </a:lnTo>
                    <a:lnTo>
                      <a:pt x="71" y="333"/>
                    </a:lnTo>
                    <a:lnTo>
                      <a:pt x="49" y="298"/>
                    </a:lnTo>
                    <a:lnTo>
                      <a:pt x="28" y="284"/>
                    </a:lnTo>
                    <a:lnTo>
                      <a:pt x="0" y="220"/>
                    </a:lnTo>
                    <a:lnTo>
                      <a:pt x="42" y="156"/>
                    </a:lnTo>
                    <a:lnTo>
                      <a:pt x="42" y="71"/>
                    </a:lnTo>
                    <a:lnTo>
                      <a:pt x="49" y="57"/>
                    </a:lnTo>
                    <a:lnTo>
                      <a:pt x="113" y="71"/>
                    </a:lnTo>
                    <a:lnTo>
                      <a:pt x="120" y="78"/>
                    </a:lnTo>
                    <a:lnTo>
                      <a:pt x="191" y="78"/>
                    </a:lnTo>
                    <a:lnTo>
                      <a:pt x="198" y="92"/>
                    </a:lnTo>
                    <a:lnTo>
                      <a:pt x="227" y="85"/>
                    </a:lnTo>
                    <a:lnTo>
                      <a:pt x="241" y="64"/>
                    </a:lnTo>
                    <a:lnTo>
                      <a:pt x="297" y="64"/>
                    </a:lnTo>
                    <a:lnTo>
                      <a:pt x="326" y="64"/>
                    </a:lnTo>
                    <a:lnTo>
                      <a:pt x="326" y="78"/>
                    </a:lnTo>
                    <a:lnTo>
                      <a:pt x="390" y="78"/>
                    </a:lnTo>
                    <a:lnTo>
                      <a:pt x="460" y="92"/>
                    </a:lnTo>
                    <a:lnTo>
                      <a:pt x="439" y="21"/>
                    </a:lnTo>
                    <a:lnTo>
                      <a:pt x="503" y="0"/>
                    </a:lnTo>
                    <a:lnTo>
                      <a:pt x="517" y="21"/>
                    </a:lnTo>
                    <a:lnTo>
                      <a:pt x="517" y="43"/>
                    </a:lnTo>
                    <a:lnTo>
                      <a:pt x="552" y="85"/>
                    </a:lnTo>
                    <a:lnTo>
                      <a:pt x="574" y="92"/>
                    </a:lnTo>
                    <a:lnTo>
                      <a:pt x="588" y="163"/>
                    </a:lnTo>
                    <a:lnTo>
                      <a:pt x="588" y="220"/>
                    </a:lnTo>
                    <a:lnTo>
                      <a:pt x="567" y="262"/>
                    </a:lnTo>
                    <a:lnTo>
                      <a:pt x="588" y="298"/>
                    </a:lnTo>
                    <a:lnTo>
                      <a:pt x="595" y="347"/>
                    </a:lnTo>
                    <a:lnTo>
                      <a:pt x="595" y="369"/>
                    </a:lnTo>
                    <a:lnTo>
                      <a:pt x="645" y="397"/>
                    </a:lnTo>
                    <a:lnTo>
                      <a:pt x="666" y="418"/>
                    </a:lnTo>
                    <a:lnTo>
                      <a:pt x="708" y="425"/>
                    </a:lnTo>
                    <a:lnTo>
                      <a:pt x="723" y="539"/>
                    </a:lnTo>
                    <a:lnTo>
                      <a:pt x="666" y="539"/>
                    </a:lnTo>
                    <a:lnTo>
                      <a:pt x="609" y="624"/>
                    </a:lnTo>
                    <a:lnTo>
                      <a:pt x="574" y="666"/>
                    </a:lnTo>
                    <a:lnTo>
                      <a:pt x="545" y="688"/>
                    </a:lnTo>
                    <a:lnTo>
                      <a:pt x="496" y="695"/>
                    </a:lnTo>
                    <a:lnTo>
                      <a:pt x="382" y="666"/>
                    </a:lnTo>
                    <a:lnTo>
                      <a:pt x="304" y="659"/>
                    </a:lnTo>
                    <a:lnTo>
                      <a:pt x="255" y="659"/>
                    </a:lnTo>
                    <a:lnTo>
                      <a:pt x="198" y="645"/>
                    </a:lnTo>
                    <a:lnTo>
                      <a:pt x="177" y="603"/>
                    </a:lnTo>
                    <a:lnTo>
                      <a:pt x="170" y="581"/>
                    </a:lnTo>
                    <a:lnTo>
                      <a:pt x="149" y="560"/>
                    </a:lnTo>
                    <a:lnTo>
                      <a:pt x="156" y="546"/>
                    </a:lnTo>
                    <a:close/>
                  </a:path>
                </a:pathLst>
              </a:custGeom>
              <a:solidFill>
                <a:srgbClr val="00B0F0"/>
              </a:solidFill>
              <a:ln w="9525">
                <a:solidFill>
                  <a:schemeClr val="bg1"/>
                </a:solidFill>
                <a:round/>
                <a:headEnd/>
                <a:tailEnd/>
              </a:ln>
            </p:spPr>
            <p:txBody>
              <a:bodyPr/>
              <a:lstStyle/>
              <a:p>
                <a:pPr fontAlgn="base">
                  <a:spcBef>
                    <a:spcPct val="0"/>
                  </a:spcBef>
                  <a:spcAft>
                    <a:spcPct val="0"/>
                  </a:spcAft>
                  <a:defRPr/>
                </a:pPr>
                <a:endParaRPr lang="en-GB" sz="800" dirty="0">
                  <a:solidFill>
                    <a:srgbClr val="1A1A70"/>
                  </a:solidFill>
                </a:endParaRPr>
              </a:p>
            </p:txBody>
          </p:sp>
          <p:sp>
            <p:nvSpPr>
              <p:cNvPr id="64" name="Freeform 25">
                <a:extLst>
                  <a:ext uri="{FF2B5EF4-FFF2-40B4-BE49-F238E27FC236}">
                    <a16:creationId xmlns:a16="http://schemas.microsoft.com/office/drawing/2014/main" id="{3B991085-DD95-4E76-8920-253087413A5D}"/>
                  </a:ext>
                </a:extLst>
              </p:cNvPr>
              <p:cNvSpPr>
                <a:spLocks/>
              </p:cNvSpPr>
              <p:nvPr/>
            </p:nvSpPr>
            <p:spPr bwMode="gray">
              <a:xfrm>
                <a:off x="5194177" y="1892086"/>
                <a:ext cx="1266825" cy="1236662"/>
              </a:xfrm>
              <a:custGeom>
                <a:avLst/>
                <a:gdLst>
                  <a:gd name="T0" fmla="*/ 2147483647 w 935"/>
                  <a:gd name="T1" fmla="*/ 2147483647 h 914"/>
                  <a:gd name="T2" fmla="*/ 0 w 935"/>
                  <a:gd name="T3" fmla="*/ 2147483647 h 914"/>
                  <a:gd name="T4" fmla="*/ 2147483647 w 935"/>
                  <a:gd name="T5" fmla="*/ 2147483647 h 914"/>
                  <a:gd name="T6" fmla="*/ 2147483647 w 935"/>
                  <a:gd name="T7" fmla="*/ 2147483647 h 914"/>
                  <a:gd name="T8" fmla="*/ 2147483647 w 935"/>
                  <a:gd name="T9" fmla="*/ 2147483647 h 914"/>
                  <a:gd name="T10" fmla="*/ 2147483647 w 935"/>
                  <a:gd name="T11" fmla="*/ 2147483647 h 914"/>
                  <a:gd name="T12" fmla="*/ 2147483647 w 935"/>
                  <a:gd name="T13" fmla="*/ 2147483647 h 914"/>
                  <a:gd name="T14" fmla="*/ 2147483647 w 935"/>
                  <a:gd name="T15" fmla="*/ 2147483647 h 914"/>
                  <a:gd name="T16" fmla="*/ 2147483647 w 935"/>
                  <a:gd name="T17" fmla="*/ 2147483647 h 914"/>
                  <a:gd name="T18" fmla="*/ 2147483647 w 935"/>
                  <a:gd name="T19" fmla="*/ 2147483647 h 914"/>
                  <a:gd name="T20" fmla="*/ 2147483647 w 935"/>
                  <a:gd name="T21" fmla="*/ 2147483647 h 914"/>
                  <a:gd name="T22" fmla="*/ 2147483647 w 935"/>
                  <a:gd name="T23" fmla="*/ 2147483647 h 914"/>
                  <a:gd name="T24" fmla="*/ 2147483647 w 935"/>
                  <a:gd name="T25" fmla="*/ 2147483647 h 914"/>
                  <a:gd name="T26" fmla="*/ 2147483647 w 935"/>
                  <a:gd name="T27" fmla="*/ 2147483647 h 914"/>
                  <a:gd name="T28" fmla="*/ 2147483647 w 935"/>
                  <a:gd name="T29" fmla="*/ 0 h 914"/>
                  <a:gd name="T30" fmla="*/ 2147483647 w 935"/>
                  <a:gd name="T31" fmla="*/ 2147483647 h 914"/>
                  <a:gd name="T32" fmla="*/ 2147483647 w 935"/>
                  <a:gd name="T33" fmla="*/ 2147483647 h 914"/>
                  <a:gd name="T34" fmla="*/ 2147483647 w 935"/>
                  <a:gd name="T35" fmla="*/ 2147483647 h 914"/>
                  <a:gd name="T36" fmla="*/ 2147483647 w 935"/>
                  <a:gd name="T37" fmla="*/ 2147483647 h 914"/>
                  <a:gd name="T38" fmla="*/ 2147483647 w 935"/>
                  <a:gd name="T39" fmla="*/ 2147483647 h 914"/>
                  <a:gd name="T40" fmla="*/ 2147483647 w 935"/>
                  <a:gd name="T41" fmla="*/ 2147483647 h 914"/>
                  <a:gd name="T42" fmla="*/ 2147483647 w 935"/>
                  <a:gd name="T43" fmla="*/ 2147483647 h 914"/>
                  <a:gd name="T44" fmla="*/ 2147483647 w 935"/>
                  <a:gd name="T45" fmla="*/ 2147483647 h 914"/>
                  <a:gd name="T46" fmla="*/ 2147483647 w 935"/>
                  <a:gd name="T47" fmla="*/ 2147483647 h 914"/>
                  <a:gd name="T48" fmla="*/ 2147483647 w 935"/>
                  <a:gd name="T49" fmla="*/ 2147483647 h 914"/>
                  <a:gd name="T50" fmla="*/ 2147483647 w 935"/>
                  <a:gd name="T51" fmla="*/ 2147483647 h 914"/>
                  <a:gd name="T52" fmla="*/ 2147483647 w 935"/>
                  <a:gd name="T53" fmla="*/ 2147483647 h 914"/>
                  <a:gd name="T54" fmla="*/ 2147483647 w 935"/>
                  <a:gd name="T55" fmla="*/ 2147483647 h 914"/>
                  <a:gd name="T56" fmla="*/ 2147483647 w 935"/>
                  <a:gd name="T57" fmla="*/ 2147483647 h 914"/>
                  <a:gd name="T58" fmla="*/ 2147483647 w 935"/>
                  <a:gd name="T59" fmla="*/ 2147483647 h 914"/>
                  <a:gd name="T60" fmla="*/ 2147483647 w 935"/>
                  <a:gd name="T61" fmla="*/ 2147483647 h 914"/>
                  <a:gd name="T62" fmla="*/ 2147483647 w 935"/>
                  <a:gd name="T63" fmla="*/ 2147483647 h 914"/>
                  <a:gd name="T64" fmla="*/ 2147483647 w 935"/>
                  <a:gd name="T65" fmla="*/ 2147483647 h 914"/>
                  <a:gd name="T66" fmla="*/ 2147483647 w 935"/>
                  <a:gd name="T67" fmla="*/ 2147483647 h 914"/>
                  <a:gd name="T68" fmla="*/ 2147483647 w 935"/>
                  <a:gd name="T69" fmla="*/ 2147483647 h 914"/>
                  <a:gd name="T70" fmla="*/ 2147483647 w 935"/>
                  <a:gd name="T71" fmla="*/ 2147483647 h 914"/>
                  <a:gd name="T72" fmla="*/ 2147483647 w 935"/>
                  <a:gd name="T73" fmla="*/ 2147483647 h 914"/>
                  <a:gd name="T74" fmla="*/ 2147483647 w 935"/>
                  <a:gd name="T75" fmla="*/ 2147483647 h 914"/>
                  <a:gd name="T76" fmla="*/ 2147483647 w 935"/>
                  <a:gd name="T77" fmla="*/ 2147483647 h 914"/>
                  <a:gd name="T78" fmla="*/ 2147483647 w 935"/>
                  <a:gd name="T79" fmla="*/ 2147483647 h 914"/>
                  <a:gd name="T80" fmla="*/ 2147483647 w 935"/>
                  <a:gd name="T81" fmla="*/ 2147483647 h 914"/>
                  <a:gd name="T82" fmla="*/ 2147483647 w 935"/>
                  <a:gd name="T83" fmla="*/ 2147483647 h 914"/>
                  <a:gd name="T84" fmla="*/ 2147483647 w 935"/>
                  <a:gd name="T85" fmla="*/ 2147483647 h 914"/>
                  <a:gd name="T86" fmla="*/ 2147483647 w 935"/>
                  <a:gd name="T87" fmla="*/ 2147483647 h 914"/>
                  <a:gd name="T88" fmla="*/ 2147483647 w 935"/>
                  <a:gd name="T89" fmla="*/ 2147483647 h 914"/>
                  <a:gd name="T90" fmla="*/ 2147483647 w 935"/>
                  <a:gd name="T91" fmla="*/ 2147483647 h 914"/>
                  <a:gd name="T92" fmla="*/ 2147483647 w 935"/>
                  <a:gd name="T93" fmla="*/ 2147483647 h 914"/>
                  <a:gd name="T94" fmla="*/ 2147483647 w 935"/>
                  <a:gd name="T95" fmla="*/ 2147483647 h 914"/>
                  <a:gd name="T96" fmla="*/ 2147483647 w 935"/>
                  <a:gd name="T97" fmla="*/ 2147483647 h 914"/>
                  <a:gd name="T98" fmla="*/ 2147483647 w 935"/>
                  <a:gd name="T99" fmla="*/ 2147483647 h 914"/>
                  <a:gd name="T100" fmla="*/ 2147483647 w 935"/>
                  <a:gd name="T101" fmla="*/ 2147483647 h 914"/>
                  <a:gd name="T102" fmla="*/ 2147483647 w 935"/>
                  <a:gd name="T103" fmla="*/ 2147483647 h 914"/>
                  <a:gd name="T104" fmla="*/ 2147483647 w 935"/>
                  <a:gd name="T105" fmla="*/ 2147483647 h 914"/>
                  <a:gd name="T106" fmla="*/ 2147483647 w 935"/>
                  <a:gd name="T107" fmla="*/ 2147483647 h 914"/>
                  <a:gd name="T108" fmla="*/ 2147483647 w 935"/>
                  <a:gd name="T109" fmla="*/ 2147483647 h 914"/>
                  <a:gd name="T110" fmla="*/ 2147483647 w 935"/>
                  <a:gd name="T111" fmla="*/ 2147483647 h 914"/>
                  <a:gd name="T112" fmla="*/ 2147483647 w 935"/>
                  <a:gd name="T113" fmla="*/ 2147483647 h 914"/>
                  <a:gd name="T114" fmla="*/ 2147483647 w 935"/>
                  <a:gd name="T115" fmla="*/ 2147483647 h 914"/>
                  <a:gd name="T116" fmla="*/ 2147483647 w 935"/>
                  <a:gd name="T117" fmla="*/ 2147483647 h 914"/>
                  <a:gd name="T118" fmla="*/ 2147483647 w 935"/>
                  <a:gd name="T119" fmla="*/ 2147483647 h 914"/>
                  <a:gd name="T120" fmla="*/ 2147483647 w 935"/>
                  <a:gd name="T121" fmla="*/ 2147483647 h 914"/>
                  <a:gd name="T122" fmla="*/ 2147483647 w 935"/>
                  <a:gd name="T123" fmla="*/ 2147483647 h 914"/>
                  <a:gd name="T124" fmla="*/ 2147483647 w 935"/>
                  <a:gd name="T125" fmla="*/ 2147483647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35"/>
                  <a:gd name="T190" fmla="*/ 0 h 914"/>
                  <a:gd name="T191" fmla="*/ 935 w 935"/>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35" h="914">
                    <a:moveTo>
                      <a:pt x="35" y="751"/>
                    </a:moveTo>
                    <a:lnTo>
                      <a:pt x="0" y="687"/>
                    </a:lnTo>
                    <a:lnTo>
                      <a:pt x="7" y="652"/>
                    </a:lnTo>
                    <a:lnTo>
                      <a:pt x="28" y="638"/>
                    </a:lnTo>
                    <a:lnTo>
                      <a:pt x="50" y="574"/>
                    </a:lnTo>
                    <a:lnTo>
                      <a:pt x="28" y="567"/>
                    </a:lnTo>
                    <a:lnTo>
                      <a:pt x="50" y="510"/>
                    </a:lnTo>
                    <a:lnTo>
                      <a:pt x="28" y="446"/>
                    </a:lnTo>
                    <a:lnTo>
                      <a:pt x="35" y="333"/>
                    </a:lnTo>
                    <a:lnTo>
                      <a:pt x="92" y="226"/>
                    </a:lnTo>
                    <a:lnTo>
                      <a:pt x="106" y="191"/>
                    </a:lnTo>
                    <a:lnTo>
                      <a:pt x="120" y="163"/>
                    </a:lnTo>
                    <a:lnTo>
                      <a:pt x="85" y="92"/>
                    </a:lnTo>
                    <a:lnTo>
                      <a:pt x="128" y="14"/>
                    </a:lnTo>
                    <a:lnTo>
                      <a:pt x="156" y="0"/>
                    </a:lnTo>
                    <a:lnTo>
                      <a:pt x="205" y="71"/>
                    </a:lnTo>
                    <a:lnTo>
                      <a:pt x="248" y="149"/>
                    </a:lnTo>
                    <a:lnTo>
                      <a:pt x="283" y="177"/>
                    </a:lnTo>
                    <a:lnTo>
                      <a:pt x="305" y="191"/>
                    </a:lnTo>
                    <a:lnTo>
                      <a:pt x="340" y="219"/>
                    </a:lnTo>
                    <a:lnTo>
                      <a:pt x="397" y="269"/>
                    </a:lnTo>
                    <a:lnTo>
                      <a:pt x="425" y="297"/>
                    </a:lnTo>
                    <a:lnTo>
                      <a:pt x="503" y="262"/>
                    </a:lnTo>
                    <a:lnTo>
                      <a:pt x="531" y="312"/>
                    </a:lnTo>
                    <a:lnTo>
                      <a:pt x="581" y="290"/>
                    </a:lnTo>
                    <a:lnTo>
                      <a:pt x="595" y="255"/>
                    </a:lnTo>
                    <a:lnTo>
                      <a:pt x="574" y="212"/>
                    </a:lnTo>
                    <a:lnTo>
                      <a:pt x="616" y="198"/>
                    </a:lnTo>
                    <a:lnTo>
                      <a:pt x="638" y="234"/>
                    </a:lnTo>
                    <a:lnTo>
                      <a:pt x="758" y="219"/>
                    </a:lnTo>
                    <a:lnTo>
                      <a:pt x="879" y="156"/>
                    </a:lnTo>
                    <a:lnTo>
                      <a:pt x="935" y="276"/>
                    </a:lnTo>
                    <a:lnTo>
                      <a:pt x="928" y="326"/>
                    </a:lnTo>
                    <a:lnTo>
                      <a:pt x="914" y="411"/>
                    </a:lnTo>
                    <a:lnTo>
                      <a:pt x="751" y="517"/>
                    </a:lnTo>
                    <a:lnTo>
                      <a:pt x="751" y="574"/>
                    </a:lnTo>
                    <a:lnTo>
                      <a:pt x="779" y="581"/>
                    </a:lnTo>
                    <a:lnTo>
                      <a:pt x="751" y="652"/>
                    </a:lnTo>
                    <a:lnTo>
                      <a:pt x="744" y="708"/>
                    </a:lnTo>
                    <a:lnTo>
                      <a:pt x="737" y="730"/>
                    </a:lnTo>
                    <a:lnTo>
                      <a:pt x="709" y="751"/>
                    </a:lnTo>
                    <a:lnTo>
                      <a:pt x="680" y="758"/>
                    </a:lnTo>
                    <a:lnTo>
                      <a:pt x="616" y="850"/>
                    </a:lnTo>
                    <a:lnTo>
                      <a:pt x="588" y="850"/>
                    </a:lnTo>
                    <a:lnTo>
                      <a:pt x="588" y="857"/>
                    </a:lnTo>
                    <a:lnTo>
                      <a:pt x="503" y="907"/>
                    </a:lnTo>
                    <a:lnTo>
                      <a:pt x="482" y="879"/>
                    </a:lnTo>
                    <a:lnTo>
                      <a:pt x="432" y="893"/>
                    </a:lnTo>
                    <a:lnTo>
                      <a:pt x="397" y="914"/>
                    </a:lnTo>
                    <a:lnTo>
                      <a:pt x="354" y="914"/>
                    </a:lnTo>
                    <a:lnTo>
                      <a:pt x="326" y="907"/>
                    </a:lnTo>
                    <a:lnTo>
                      <a:pt x="326" y="850"/>
                    </a:lnTo>
                    <a:lnTo>
                      <a:pt x="312" y="779"/>
                    </a:lnTo>
                    <a:lnTo>
                      <a:pt x="290" y="772"/>
                    </a:lnTo>
                    <a:lnTo>
                      <a:pt x="255" y="730"/>
                    </a:lnTo>
                    <a:lnTo>
                      <a:pt x="255" y="708"/>
                    </a:lnTo>
                    <a:lnTo>
                      <a:pt x="241" y="687"/>
                    </a:lnTo>
                    <a:lnTo>
                      <a:pt x="177" y="708"/>
                    </a:lnTo>
                    <a:lnTo>
                      <a:pt x="198" y="779"/>
                    </a:lnTo>
                    <a:lnTo>
                      <a:pt x="128" y="765"/>
                    </a:lnTo>
                    <a:lnTo>
                      <a:pt x="64" y="765"/>
                    </a:lnTo>
                    <a:lnTo>
                      <a:pt x="64" y="751"/>
                    </a:lnTo>
                    <a:lnTo>
                      <a:pt x="35" y="751"/>
                    </a:lnTo>
                    <a:close/>
                  </a:path>
                </a:pathLst>
              </a:custGeom>
              <a:solidFill>
                <a:srgbClr val="00B0F0"/>
              </a:solidFill>
              <a:ln w="9525">
                <a:solidFill>
                  <a:schemeClr val="bg1"/>
                </a:solidFill>
                <a:round/>
                <a:headEnd/>
                <a:tailEnd/>
              </a:ln>
            </p:spPr>
            <p:txBody>
              <a:bodyPr/>
              <a:lstStyle/>
              <a:p>
                <a:pPr fontAlgn="base">
                  <a:spcBef>
                    <a:spcPct val="0"/>
                  </a:spcBef>
                  <a:spcAft>
                    <a:spcPct val="0"/>
                  </a:spcAft>
                </a:pPr>
                <a:endParaRPr lang="en-GB" sz="800" dirty="0">
                  <a:solidFill>
                    <a:srgbClr val="1A1A70"/>
                  </a:solidFill>
                </a:endParaRPr>
              </a:p>
            </p:txBody>
          </p:sp>
          <p:sp>
            <p:nvSpPr>
              <p:cNvPr id="65" name="Freeform 28">
                <a:extLst>
                  <a:ext uri="{FF2B5EF4-FFF2-40B4-BE49-F238E27FC236}">
                    <a16:creationId xmlns:a16="http://schemas.microsoft.com/office/drawing/2014/main" id="{20BBF15D-225D-4F0C-8DFA-97B37CFEFDDC}"/>
                  </a:ext>
                </a:extLst>
              </p:cNvPr>
              <p:cNvSpPr>
                <a:spLocks/>
              </p:cNvSpPr>
              <p:nvPr/>
            </p:nvSpPr>
            <p:spPr bwMode="gray">
              <a:xfrm>
                <a:off x="4233739" y="2985873"/>
                <a:ext cx="827088" cy="842963"/>
              </a:xfrm>
              <a:custGeom>
                <a:avLst/>
                <a:gdLst>
                  <a:gd name="T0" fmla="*/ 2147483647 w 610"/>
                  <a:gd name="T1" fmla="*/ 2147483647 h 623"/>
                  <a:gd name="T2" fmla="*/ 2147483647 w 610"/>
                  <a:gd name="T3" fmla="*/ 2147483647 h 623"/>
                  <a:gd name="T4" fmla="*/ 2147483647 w 610"/>
                  <a:gd name="T5" fmla="*/ 2147483647 h 623"/>
                  <a:gd name="T6" fmla="*/ 2147483647 w 610"/>
                  <a:gd name="T7" fmla="*/ 2147483647 h 623"/>
                  <a:gd name="T8" fmla="*/ 2147483647 w 610"/>
                  <a:gd name="T9" fmla="*/ 2147483647 h 623"/>
                  <a:gd name="T10" fmla="*/ 2147483647 w 610"/>
                  <a:gd name="T11" fmla="*/ 2147483647 h 623"/>
                  <a:gd name="T12" fmla="*/ 2147483647 w 610"/>
                  <a:gd name="T13" fmla="*/ 2147483647 h 623"/>
                  <a:gd name="T14" fmla="*/ 2147483647 w 610"/>
                  <a:gd name="T15" fmla="*/ 2147483647 h 623"/>
                  <a:gd name="T16" fmla="*/ 2147483647 w 610"/>
                  <a:gd name="T17" fmla="*/ 2147483647 h 623"/>
                  <a:gd name="T18" fmla="*/ 2147483647 w 610"/>
                  <a:gd name="T19" fmla="*/ 2147483647 h 623"/>
                  <a:gd name="T20" fmla="*/ 2147483647 w 610"/>
                  <a:gd name="T21" fmla="*/ 2147483647 h 623"/>
                  <a:gd name="T22" fmla="*/ 2147483647 w 610"/>
                  <a:gd name="T23" fmla="*/ 2147483647 h 623"/>
                  <a:gd name="T24" fmla="*/ 2147483647 w 610"/>
                  <a:gd name="T25" fmla="*/ 2147483647 h 623"/>
                  <a:gd name="T26" fmla="*/ 2147483647 w 610"/>
                  <a:gd name="T27" fmla="*/ 2147483647 h 623"/>
                  <a:gd name="T28" fmla="*/ 2147483647 w 610"/>
                  <a:gd name="T29" fmla="*/ 2147483647 h 623"/>
                  <a:gd name="T30" fmla="*/ 2147483647 w 610"/>
                  <a:gd name="T31" fmla="*/ 2147483647 h 623"/>
                  <a:gd name="T32" fmla="*/ 2147483647 w 610"/>
                  <a:gd name="T33" fmla="*/ 2147483647 h 623"/>
                  <a:gd name="T34" fmla="*/ 2147483647 w 610"/>
                  <a:gd name="T35" fmla="*/ 2147483647 h 623"/>
                  <a:gd name="T36" fmla="*/ 2147483647 w 610"/>
                  <a:gd name="T37" fmla="*/ 2147483647 h 623"/>
                  <a:gd name="T38" fmla="*/ 2147483647 w 610"/>
                  <a:gd name="T39" fmla="*/ 2147483647 h 623"/>
                  <a:gd name="T40" fmla="*/ 2147483647 w 610"/>
                  <a:gd name="T41" fmla="*/ 2147483647 h 623"/>
                  <a:gd name="T42" fmla="*/ 2147483647 w 610"/>
                  <a:gd name="T43" fmla="*/ 2147483647 h 623"/>
                  <a:gd name="T44" fmla="*/ 2147483647 w 610"/>
                  <a:gd name="T45" fmla="*/ 2147483647 h 623"/>
                  <a:gd name="T46" fmla="*/ 2147483647 w 610"/>
                  <a:gd name="T47" fmla="*/ 2147483647 h 623"/>
                  <a:gd name="T48" fmla="*/ 2147483647 w 610"/>
                  <a:gd name="T49" fmla="*/ 2147483647 h 623"/>
                  <a:gd name="T50" fmla="*/ 2147483647 w 610"/>
                  <a:gd name="T51" fmla="*/ 2147483647 h 623"/>
                  <a:gd name="T52" fmla="*/ 2147483647 w 610"/>
                  <a:gd name="T53" fmla="*/ 2147483647 h 623"/>
                  <a:gd name="T54" fmla="*/ 2147483647 w 610"/>
                  <a:gd name="T55" fmla="*/ 2147483647 h 623"/>
                  <a:gd name="T56" fmla="*/ 2147483647 w 610"/>
                  <a:gd name="T57" fmla="*/ 2147483647 h 623"/>
                  <a:gd name="T58" fmla="*/ 2147483647 w 610"/>
                  <a:gd name="T59" fmla="*/ 2147483647 h 623"/>
                  <a:gd name="T60" fmla="*/ 2147483647 w 610"/>
                  <a:gd name="T61" fmla="*/ 2147483647 h 623"/>
                  <a:gd name="T62" fmla="*/ 2147483647 w 610"/>
                  <a:gd name="T63" fmla="*/ 2147483647 h 6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10"/>
                  <a:gd name="T97" fmla="*/ 0 h 623"/>
                  <a:gd name="T98" fmla="*/ 610 w 610"/>
                  <a:gd name="T99" fmla="*/ 623 h 6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10" h="623">
                    <a:moveTo>
                      <a:pt x="121" y="404"/>
                    </a:moveTo>
                    <a:lnTo>
                      <a:pt x="57" y="361"/>
                    </a:lnTo>
                    <a:lnTo>
                      <a:pt x="0" y="326"/>
                    </a:lnTo>
                    <a:lnTo>
                      <a:pt x="7" y="297"/>
                    </a:lnTo>
                    <a:lnTo>
                      <a:pt x="36" y="290"/>
                    </a:lnTo>
                    <a:lnTo>
                      <a:pt x="50" y="311"/>
                    </a:lnTo>
                    <a:lnTo>
                      <a:pt x="64" y="311"/>
                    </a:lnTo>
                    <a:lnTo>
                      <a:pt x="85" y="311"/>
                    </a:lnTo>
                    <a:lnTo>
                      <a:pt x="85" y="269"/>
                    </a:lnTo>
                    <a:lnTo>
                      <a:pt x="64" y="241"/>
                    </a:lnTo>
                    <a:lnTo>
                      <a:pt x="57" y="212"/>
                    </a:lnTo>
                    <a:lnTo>
                      <a:pt x="64" y="191"/>
                    </a:lnTo>
                    <a:lnTo>
                      <a:pt x="85" y="191"/>
                    </a:lnTo>
                    <a:lnTo>
                      <a:pt x="85" y="134"/>
                    </a:lnTo>
                    <a:lnTo>
                      <a:pt x="114" y="106"/>
                    </a:lnTo>
                    <a:lnTo>
                      <a:pt x="149" y="106"/>
                    </a:lnTo>
                    <a:lnTo>
                      <a:pt x="192" y="71"/>
                    </a:lnTo>
                    <a:lnTo>
                      <a:pt x="213" y="85"/>
                    </a:lnTo>
                    <a:lnTo>
                      <a:pt x="241" y="78"/>
                    </a:lnTo>
                    <a:lnTo>
                      <a:pt x="263" y="71"/>
                    </a:lnTo>
                    <a:lnTo>
                      <a:pt x="298" y="78"/>
                    </a:lnTo>
                    <a:lnTo>
                      <a:pt x="348" y="28"/>
                    </a:lnTo>
                    <a:lnTo>
                      <a:pt x="383" y="0"/>
                    </a:lnTo>
                    <a:lnTo>
                      <a:pt x="404" y="21"/>
                    </a:lnTo>
                    <a:lnTo>
                      <a:pt x="489" y="35"/>
                    </a:lnTo>
                    <a:lnTo>
                      <a:pt x="447" y="99"/>
                    </a:lnTo>
                    <a:lnTo>
                      <a:pt x="475" y="163"/>
                    </a:lnTo>
                    <a:lnTo>
                      <a:pt x="496" y="177"/>
                    </a:lnTo>
                    <a:lnTo>
                      <a:pt x="518" y="212"/>
                    </a:lnTo>
                    <a:lnTo>
                      <a:pt x="511" y="248"/>
                    </a:lnTo>
                    <a:lnTo>
                      <a:pt x="518" y="297"/>
                    </a:lnTo>
                    <a:lnTo>
                      <a:pt x="546" y="304"/>
                    </a:lnTo>
                    <a:lnTo>
                      <a:pt x="574" y="333"/>
                    </a:lnTo>
                    <a:lnTo>
                      <a:pt x="574" y="347"/>
                    </a:lnTo>
                    <a:lnTo>
                      <a:pt x="596" y="340"/>
                    </a:lnTo>
                    <a:lnTo>
                      <a:pt x="603" y="361"/>
                    </a:lnTo>
                    <a:lnTo>
                      <a:pt x="588" y="397"/>
                    </a:lnTo>
                    <a:lnTo>
                      <a:pt x="610" y="411"/>
                    </a:lnTo>
                    <a:lnTo>
                      <a:pt x="603" y="425"/>
                    </a:lnTo>
                    <a:lnTo>
                      <a:pt x="567" y="418"/>
                    </a:lnTo>
                    <a:lnTo>
                      <a:pt x="525" y="418"/>
                    </a:lnTo>
                    <a:lnTo>
                      <a:pt x="496" y="439"/>
                    </a:lnTo>
                    <a:lnTo>
                      <a:pt x="482" y="453"/>
                    </a:lnTo>
                    <a:lnTo>
                      <a:pt x="475" y="474"/>
                    </a:lnTo>
                    <a:lnTo>
                      <a:pt x="482" y="510"/>
                    </a:lnTo>
                    <a:lnTo>
                      <a:pt x="489" y="567"/>
                    </a:lnTo>
                    <a:lnTo>
                      <a:pt x="475" y="602"/>
                    </a:lnTo>
                    <a:lnTo>
                      <a:pt x="454" y="616"/>
                    </a:lnTo>
                    <a:lnTo>
                      <a:pt x="418" y="623"/>
                    </a:lnTo>
                    <a:lnTo>
                      <a:pt x="376" y="609"/>
                    </a:lnTo>
                    <a:lnTo>
                      <a:pt x="362" y="581"/>
                    </a:lnTo>
                    <a:lnTo>
                      <a:pt x="340" y="538"/>
                    </a:lnTo>
                    <a:lnTo>
                      <a:pt x="348" y="503"/>
                    </a:lnTo>
                    <a:lnTo>
                      <a:pt x="348" y="474"/>
                    </a:lnTo>
                    <a:lnTo>
                      <a:pt x="355" y="432"/>
                    </a:lnTo>
                    <a:lnTo>
                      <a:pt x="348" y="397"/>
                    </a:lnTo>
                    <a:lnTo>
                      <a:pt x="312" y="375"/>
                    </a:lnTo>
                    <a:lnTo>
                      <a:pt x="270" y="354"/>
                    </a:lnTo>
                    <a:lnTo>
                      <a:pt x="248" y="361"/>
                    </a:lnTo>
                    <a:lnTo>
                      <a:pt x="206" y="375"/>
                    </a:lnTo>
                    <a:lnTo>
                      <a:pt x="185" y="389"/>
                    </a:lnTo>
                    <a:lnTo>
                      <a:pt x="170" y="397"/>
                    </a:lnTo>
                    <a:lnTo>
                      <a:pt x="149" y="404"/>
                    </a:lnTo>
                    <a:lnTo>
                      <a:pt x="135" y="404"/>
                    </a:lnTo>
                    <a:lnTo>
                      <a:pt x="121" y="404"/>
                    </a:lnTo>
                    <a:close/>
                  </a:path>
                </a:pathLst>
              </a:custGeom>
              <a:solidFill>
                <a:srgbClr val="00B0F0"/>
              </a:solidFill>
              <a:ln w="9525">
                <a:solidFill>
                  <a:schemeClr val="bg1"/>
                </a:solidFill>
                <a:round/>
                <a:headEnd/>
                <a:tailEnd/>
              </a:ln>
            </p:spPr>
            <p:txBody>
              <a:bodyPr/>
              <a:lstStyle/>
              <a:p>
                <a:pPr fontAlgn="base">
                  <a:spcBef>
                    <a:spcPct val="0"/>
                  </a:spcBef>
                  <a:spcAft>
                    <a:spcPct val="0"/>
                  </a:spcAft>
                </a:pPr>
                <a:endParaRPr lang="en-GB" sz="800" dirty="0">
                  <a:solidFill>
                    <a:srgbClr val="1A1A70"/>
                  </a:solidFill>
                </a:endParaRPr>
              </a:p>
            </p:txBody>
          </p:sp>
          <p:sp>
            <p:nvSpPr>
              <p:cNvPr id="66" name="Freeform 29">
                <a:extLst>
                  <a:ext uri="{FF2B5EF4-FFF2-40B4-BE49-F238E27FC236}">
                    <a16:creationId xmlns:a16="http://schemas.microsoft.com/office/drawing/2014/main" id="{D904FC0E-9BC8-4BEE-85E5-9965D95E45D2}"/>
                  </a:ext>
                </a:extLst>
              </p:cNvPr>
              <p:cNvSpPr>
                <a:spLocks/>
              </p:cNvSpPr>
              <p:nvPr/>
            </p:nvSpPr>
            <p:spPr bwMode="gray">
              <a:xfrm>
                <a:off x="4579814" y="1604748"/>
                <a:ext cx="854075" cy="1341438"/>
              </a:xfrm>
              <a:custGeom>
                <a:avLst/>
                <a:gdLst>
                  <a:gd name="T0" fmla="*/ 0 w 631"/>
                  <a:gd name="T1" fmla="*/ 2147483647 h 992"/>
                  <a:gd name="T2" fmla="*/ 0 w 631"/>
                  <a:gd name="T3" fmla="*/ 2147483647 h 992"/>
                  <a:gd name="T4" fmla="*/ 2147483647 w 631"/>
                  <a:gd name="T5" fmla="*/ 2147483647 h 992"/>
                  <a:gd name="T6" fmla="*/ 2147483647 w 631"/>
                  <a:gd name="T7" fmla="*/ 2147483647 h 992"/>
                  <a:gd name="T8" fmla="*/ 2147483647 w 631"/>
                  <a:gd name="T9" fmla="*/ 2147483647 h 992"/>
                  <a:gd name="T10" fmla="*/ 2147483647 w 631"/>
                  <a:gd name="T11" fmla="*/ 2147483647 h 992"/>
                  <a:gd name="T12" fmla="*/ 2147483647 w 631"/>
                  <a:gd name="T13" fmla="*/ 2147483647 h 992"/>
                  <a:gd name="T14" fmla="*/ 2147483647 w 631"/>
                  <a:gd name="T15" fmla="*/ 2147483647 h 992"/>
                  <a:gd name="T16" fmla="*/ 2147483647 w 631"/>
                  <a:gd name="T17" fmla="*/ 2147483647 h 992"/>
                  <a:gd name="T18" fmla="*/ 2147483647 w 631"/>
                  <a:gd name="T19" fmla="*/ 2147483647 h 992"/>
                  <a:gd name="T20" fmla="*/ 2147483647 w 631"/>
                  <a:gd name="T21" fmla="*/ 2147483647 h 992"/>
                  <a:gd name="T22" fmla="*/ 2147483647 w 631"/>
                  <a:gd name="T23" fmla="*/ 2147483647 h 992"/>
                  <a:gd name="T24" fmla="*/ 2147483647 w 631"/>
                  <a:gd name="T25" fmla="*/ 2147483647 h 992"/>
                  <a:gd name="T26" fmla="*/ 2147483647 w 631"/>
                  <a:gd name="T27" fmla="*/ 2147483647 h 992"/>
                  <a:gd name="T28" fmla="*/ 2147483647 w 631"/>
                  <a:gd name="T29" fmla="*/ 2147483647 h 992"/>
                  <a:gd name="T30" fmla="*/ 2147483647 w 631"/>
                  <a:gd name="T31" fmla="*/ 2147483647 h 992"/>
                  <a:gd name="T32" fmla="*/ 2147483647 w 631"/>
                  <a:gd name="T33" fmla="*/ 0 h 992"/>
                  <a:gd name="T34" fmla="*/ 2147483647 w 631"/>
                  <a:gd name="T35" fmla="*/ 2147483647 h 992"/>
                  <a:gd name="T36" fmla="*/ 2147483647 w 631"/>
                  <a:gd name="T37" fmla="*/ 2147483647 h 992"/>
                  <a:gd name="T38" fmla="*/ 2147483647 w 631"/>
                  <a:gd name="T39" fmla="*/ 2147483647 h 992"/>
                  <a:gd name="T40" fmla="*/ 2147483647 w 631"/>
                  <a:gd name="T41" fmla="*/ 2147483647 h 992"/>
                  <a:gd name="T42" fmla="*/ 2147483647 w 631"/>
                  <a:gd name="T43" fmla="*/ 2147483647 h 992"/>
                  <a:gd name="T44" fmla="*/ 2147483647 w 631"/>
                  <a:gd name="T45" fmla="*/ 2147483647 h 992"/>
                  <a:gd name="T46" fmla="*/ 2147483647 w 631"/>
                  <a:gd name="T47" fmla="*/ 2147483647 h 992"/>
                  <a:gd name="T48" fmla="*/ 2147483647 w 631"/>
                  <a:gd name="T49" fmla="*/ 2147483647 h 992"/>
                  <a:gd name="T50" fmla="*/ 2147483647 w 631"/>
                  <a:gd name="T51" fmla="*/ 2147483647 h 992"/>
                  <a:gd name="T52" fmla="*/ 2147483647 w 631"/>
                  <a:gd name="T53" fmla="*/ 2147483647 h 992"/>
                  <a:gd name="T54" fmla="*/ 2147483647 w 631"/>
                  <a:gd name="T55" fmla="*/ 2147483647 h 992"/>
                  <a:gd name="T56" fmla="*/ 2147483647 w 631"/>
                  <a:gd name="T57" fmla="*/ 2147483647 h 992"/>
                  <a:gd name="T58" fmla="*/ 2147483647 w 631"/>
                  <a:gd name="T59" fmla="*/ 2147483647 h 992"/>
                  <a:gd name="T60" fmla="*/ 2147483647 w 631"/>
                  <a:gd name="T61" fmla="*/ 2147483647 h 992"/>
                  <a:gd name="T62" fmla="*/ 2147483647 w 631"/>
                  <a:gd name="T63" fmla="*/ 2147483647 h 992"/>
                  <a:gd name="T64" fmla="*/ 2147483647 w 631"/>
                  <a:gd name="T65" fmla="*/ 2147483647 h 992"/>
                  <a:gd name="T66" fmla="*/ 2147483647 w 631"/>
                  <a:gd name="T67" fmla="*/ 2147483647 h 992"/>
                  <a:gd name="T68" fmla="*/ 2147483647 w 631"/>
                  <a:gd name="T69" fmla="*/ 2147483647 h 992"/>
                  <a:gd name="T70" fmla="*/ 2147483647 w 631"/>
                  <a:gd name="T71" fmla="*/ 2147483647 h 992"/>
                  <a:gd name="T72" fmla="*/ 2147483647 w 631"/>
                  <a:gd name="T73" fmla="*/ 2147483647 h 992"/>
                  <a:gd name="T74" fmla="*/ 2147483647 w 631"/>
                  <a:gd name="T75" fmla="*/ 2147483647 h 992"/>
                  <a:gd name="T76" fmla="*/ 2147483647 w 631"/>
                  <a:gd name="T77" fmla="*/ 2147483647 h 992"/>
                  <a:gd name="T78" fmla="*/ 2147483647 w 631"/>
                  <a:gd name="T79" fmla="*/ 2147483647 h 992"/>
                  <a:gd name="T80" fmla="*/ 2147483647 w 631"/>
                  <a:gd name="T81" fmla="*/ 2147483647 h 992"/>
                  <a:gd name="T82" fmla="*/ 2147483647 w 631"/>
                  <a:gd name="T83" fmla="*/ 2147483647 h 992"/>
                  <a:gd name="T84" fmla="*/ 2147483647 w 631"/>
                  <a:gd name="T85" fmla="*/ 2147483647 h 992"/>
                  <a:gd name="T86" fmla="*/ 2147483647 w 631"/>
                  <a:gd name="T87" fmla="*/ 2147483647 h 992"/>
                  <a:gd name="T88" fmla="*/ 2147483647 w 631"/>
                  <a:gd name="T89" fmla="*/ 2147483647 h 992"/>
                  <a:gd name="T90" fmla="*/ 2147483647 w 631"/>
                  <a:gd name="T91" fmla="*/ 2147483647 h 992"/>
                  <a:gd name="T92" fmla="*/ 2147483647 w 631"/>
                  <a:gd name="T93" fmla="*/ 2147483647 h 992"/>
                  <a:gd name="T94" fmla="*/ 2147483647 w 631"/>
                  <a:gd name="T95" fmla="*/ 2147483647 h 992"/>
                  <a:gd name="T96" fmla="*/ 0 w 631"/>
                  <a:gd name="T97" fmla="*/ 2147483647 h 992"/>
                  <a:gd name="T98" fmla="*/ 0 w 631"/>
                  <a:gd name="T99" fmla="*/ 2147483647 h 99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1"/>
                  <a:gd name="T151" fmla="*/ 0 h 992"/>
                  <a:gd name="T152" fmla="*/ 631 w 631"/>
                  <a:gd name="T153" fmla="*/ 992 h 99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1" h="992">
                    <a:moveTo>
                      <a:pt x="0" y="645"/>
                    </a:moveTo>
                    <a:lnTo>
                      <a:pt x="0" y="631"/>
                    </a:lnTo>
                    <a:lnTo>
                      <a:pt x="15" y="610"/>
                    </a:lnTo>
                    <a:lnTo>
                      <a:pt x="22" y="588"/>
                    </a:lnTo>
                    <a:lnTo>
                      <a:pt x="50" y="588"/>
                    </a:lnTo>
                    <a:lnTo>
                      <a:pt x="78" y="546"/>
                    </a:lnTo>
                    <a:lnTo>
                      <a:pt x="85" y="496"/>
                    </a:lnTo>
                    <a:lnTo>
                      <a:pt x="128" y="439"/>
                    </a:lnTo>
                    <a:lnTo>
                      <a:pt x="171" y="383"/>
                    </a:lnTo>
                    <a:lnTo>
                      <a:pt x="213" y="362"/>
                    </a:lnTo>
                    <a:lnTo>
                      <a:pt x="220" y="319"/>
                    </a:lnTo>
                    <a:lnTo>
                      <a:pt x="284" y="241"/>
                    </a:lnTo>
                    <a:lnTo>
                      <a:pt x="305" y="220"/>
                    </a:lnTo>
                    <a:lnTo>
                      <a:pt x="319" y="191"/>
                    </a:lnTo>
                    <a:lnTo>
                      <a:pt x="362" y="128"/>
                    </a:lnTo>
                    <a:lnTo>
                      <a:pt x="376" y="92"/>
                    </a:lnTo>
                    <a:lnTo>
                      <a:pt x="411" y="0"/>
                    </a:lnTo>
                    <a:lnTo>
                      <a:pt x="489" y="50"/>
                    </a:lnTo>
                    <a:lnTo>
                      <a:pt x="617" y="78"/>
                    </a:lnTo>
                    <a:lnTo>
                      <a:pt x="631" y="142"/>
                    </a:lnTo>
                    <a:lnTo>
                      <a:pt x="610" y="213"/>
                    </a:lnTo>
                    <a:lnTo>
                      <a:pt x="582" y="227"/>
                    </a:lnTo>
                    <a:lnTo>
                      <a:pt x="539" y="305"/>
                    </a:lnTo>
                    <a:lnTo>
                      <a:pt x="574" y="376"/>
                    </a:lnTo>
                    <a:lnTo>
                      <a:pt x="560" y="404"/>
                    </a:lnTo>
                    <a:lnTo>
                      <a:pt x="546" y="439"/>
                    </a:lnTo>
                    <a:lnTo>
                      <a:pt x="489" y="546"/>
                    </a:lnTo>
                    <a:lnTo>
                      <a:pt x="482" y="659"/>
                    </a:lnTo>
                    <a:lnTo>
                      <a:pt x="504" y="723"/>
                    </a:lnTo>
                    <a:lnTo>
                      <a:pt x="482" y="780"/>
                    </a:lnTo>
                    <a:lnTo>
                      <a:pt x="504" y="787"/>
                    </a:lnTo>
                    <a:lnTo>
                      <a:pt x="482" y="851"/>
                    </a:lnTo>
                    <a:lnTo>
                      <a:pt x="461" y="865"/>
                    </a:lnTo>
                    <a:lnTo>
                      <a:pt x="454" y="900"/>
                    </a:lnTo>
                    <a:lnTo>
                      <a:pt x="489" y="964"/>
                    </a:lnTo>
                    <a:lnTo>
                      <a:pt x="433" y="964"/>
                    </a:lnTo>
                    <a:lnTo>
                      <a:pt x="419" y="985"/>
                    </a:lnTo>
                    <a:lnTo>
                      <a:pt x="390" y="992"/>
                    </a:lnTo>
                    <a:lnTo>
                      <a:pt x="383" y="978"/>
                    </a:lnTo>
                    <a:lnTo>
                      <a:pt x="312" y="978"/>
                    </a:lnTo>
                    <a:lnTo>
                      <a:pt x="305" y="971"/>
                    </a:lnTo>
                    <a:lnTo>
                      <a:pt x="241" y="957"/>
                    </a:lnTo>
                    <a:lnTo>
                      <a:pt x="234" y="921"/>
                    </a:lnTo>
                    <a:lnTo>
                      <a:pt x="178" y="858"/>
                    </a:lnTo>
                    <a:lnTo>
                      <a:pt x="78" y="836"/>
                    </a:lnTo>
                    <a:lnTo>
                      <a:pt x="64" y="801"/>
                    </a:lnTo>
                    <a:lnTo>
                      <a:pt x="43" y="773"/>
                    </a:lnTo>
                    <a:lnTo>
                      <a:pt x="15" y="702"/>
                    </a:lnTo>
                    <a:lnTo>
                      <a:pt x="0" y="688"/>
                    </a:lnTo>
                    <a:lnTo>
                      <a:pt x="0" y="645"/>
                    </a:lnTo>
                    <a:close/>
                  </a:path>
                </a:pathLst>
              </a:custGeom>
              <a:solidFill>
                <a:srgbClr val="00B0F0"/>
              </a:solidFill>
              <a:ln w="9525">
                <a:solidFill>
                  <a:schemeClr val="bg1"/>
                </a:solidFill>
                <a:round/>
                <a:headEnd/>
                <a:tailEnd/>
              </a:ln>
            </p:spPr>
            <p:txBody>
              <a:bodyPr/>
              <a:lstStyle/>
              <a:p>
                <a:pPr fontAlgn="base">
                  <a:spcBef>
                    <a:spcPct val="0"/>
                  </a:spcBef>
                  <a:spcAft>
                    <a:spcPct val="0"/>
                  </a:spcAft>
                </a:pPr>
                <a:endParaRPr lang="en-GB" sz="800" dirty="0">
                  <a:solidFill>
                    <a:srgbClr val="1A1A70"/>
                  </a:solidFill>
                </a:endParaRPr>
              </a:p>
            </p:txBody>
          </p:sp>
          <p:sp>
            <p:nvSpPr>
              <p:cNvPr id="67" name="Rectangle 104">
                <a:extLst>
                  <a:ext uri="{FF2B5EF4-FFF2-40B4-BE49-F238E27FC236}">
                    <a16:creationId xmlns:a16="http://schemas.microsoft.com/office/drawing/2014/main" id="{20162A72-A68B-4102-908C-2C94D2DB261D}"/>
                  </a:ext>
                </a:extLst>
              </p:cNvPr>
              <p:cNvSpPr>
                <a:spLocks noChangeArrowheads="1"/>
              </p:cNvSpPr>
              <p:nvPr/>
            </p:nvSpPr>
            <p:spPr bwMode="gray">
              <a:xfrm>
                <a:off x="4094039" y="3263686"/>
                <a:ext cx="176330" cy="12311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fontAlgn="base">
                  <a:spcBef>
                    <a:spcPct val="0"/>
                  </a:spcBef>
                  <a:spcAft>
                    <a:spcPct val="0"/>
                  </a:spcAft>
                </a:pPr>
                <a:r>
                  <a:rPr lang="en-US" sz="800" dirty="0">
                    <a:solidFill>
                      <a:srgbClr val="FFFFFF">
                        <a:lumMod val="50000"/>
                      </a:srgbClr>
                    </a:solidFill>
                  </a:rPr>
                  <a:t>City</a:t>
                </a:r>
              </a:p>
            </p:txBody>
          </p:sp>
          <p:sp>
            <p:nvSpPr>
              <p:cNvPr id="68" name="Rectangle 73">
                <a:extLst>
                  <a:ext uri="{FF2B5EF4-FFF2-40B4-BE49-F238E27FC236}">
                    <a16:creationId xmlns:a16="http://schemas.microsoft.com/office/drawing/2014/main" id="{585ED5C4-3C96-4C71-BD8E-FE36A0090C4A}"/>
                  </a:ext>
                </a:extLst>
              </p:cNvPr>
              <p:cNvSpPr>
                <a:spLocks noChangeArrowheads="1"/>
              </p:cNvSpPr>
              <p:nvPr/>
            </p:nvSpPr>
            <p:spPr bwMode="gray">
              <a:xfrm>
                <a:off x="5681539" y="3176373"/>
                <a:ext cx="798513" cy="24622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933450" fontAlgn="base">
                  <a:spcBef>
                    <a:spcPct val="0"/>
                  </a:spcBef>
                  <a:spcAft>
                    <a:spcPct val="0"/>
                  </a:spcAft>
                </a:pPr>
                <a:r>
                  <a:rPr lang="en-US" sz="800" dirty="0">
                    <a:solidFill>
                      <a:srgbClr val="FFFFFF">
                        <a:lumMod val="50000"/>
                      </a:srgbClr>
                    </a:solidFill>
                  </a:rPr>
                  <a:t>Barking and Dagenham</a:t>
                </a:r>
              </a:p>
            </p:txBody>
          </p:sp>
          <p:sp>
            <p:nvSpPr>
              <p:cNvPr id="69" name="Rectangle 83">
                <a:extLst>
                  <a:ext uri="{FF2B5EF4-FFF2-40B4-BE49-F238E27FC236}">
                    <a16:creationId xmlns:a16="http://schemas.microsoft.com/office/drawing/2014/main" id="{D1665A19-3D8C-48D8-B8B5-7F43883CDCBE}"/>
                  </a:ext>
                </a:extLst>
              </p:cNvPr>
              <p:cNvSpPr>
                <a:spLocks noChangeArrowheads="1"/>
              </p:cNvSpPr>
              <p:nvPr/>
            </p:nvSpPr>
            <p:spPr bwMode="gray">
              <a:xfrm>
                <a:off x="4355976" y="2924944"/>
                <a:ext cx="400752" cy="12311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33450" fontAlgn="base">
                  <a:spcBef>
                    <a:spcPct val="0"/>
                  </a:spcBef>
                  <a:spcAft>
                    <a:spcPct val="0"/>
                  </a:spcAft>
                </a:pPr>
                <a:r>
                  <a:rPr lang="en-US" sz="800" dirty="0">
                    <a:solidFill>
                      <a:srgbClr val="FFFFFF">
                        <a:lumMod val="50000"/>
                      </a:srgbClr>
                    </a:solidFill>
                  </a:rPr>
                  <a:t>Hackney</a:t>
                </a:r>
              </a:p>
            </p:txBody>
          </p:sp>
          <p:sp>
            <p:nvSpPr>
              <p:cNvPr id="70" name="Rectangle 87">
                <a:extLst>
                  <a:ext uri="{FF2B5EF4-FFF2-40B4-BE49-F238E27FC236}">
                    <a16:creationId xmlns:a16="http://schemas.microsoft.com/office/drawing/2014/main" id="{AB0DBC15-9F43-4B58-AE54-4F507EE3EAF1}"/>
                  </a:ext>
                </a:extLst>
              </p:cNvPr>
              <p:cNvSpPr>
                <a:spLocks noChangeArrowheads="1"/>
              </p:cNvSpPr>
              <p:nvPr/>
            </p:nvSpPr>
            <p:spPr bwMode="gray">
              <a:xfrm>
                <a:off x="6838686" y="3003336"/>
                <a:ext cx="357470" cy="10772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33450" fontAlgn="base">
                  <a:spcBef>
                    <a:spcPct val="0"/>
                  </a:spcBef>
                  <a:spcAft>
                    <a:spcPct val="0"/>
                  </a:spcAft>
                </a:pPr>
                <a:r>
                  <a:rPr lang="en-US" sz="700" dirty="0">
                    <a:solidFill>
                      <a:srgbClr val="FFFFFF">
                        <a:lumMod val="50000"/>
                      </a:srgbClr>
                    </a:solidFill>
                  </a:rPr>
                  <a:t>Havering</a:t>
                </a:r>
              </a:p>
            </p:txBody>
          </p:sp>
          <p:sp>
            <p:nvSpPr>
              <p:cNvPr id="71" name="Rectangle 96">
                <a:extLst>
                  <a:ext uri="{FF2B5EF4-FFF2-40B4-BE49-F238E27FC236}">
                    <a16:creationId xmlns:a16="http://schemas.microsoft.com/office/drawing/2014/main" id="{2CA5C78B-7841-4126-9696-E5A30DABA268}"/>
                  </a:ext>
                </a:extLst>
              </p:cNvPr>
              <p:cNvSpPr>
                <a:spLocks noChangeArrowheads="1"/>
              </p:cNvSpPr>
              <p:nvPr/>
            </p:nvSpPr>
            <p:spPr bwMode="gray">
              <a:xfrm>
                <a:off x="5084985" y="3149584"/>
                <a:ext cx="405560" cy="12311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33450" fontAlgn="base">
                  <a:spcBef>
                    <a:spcPct val="0"/>
                  </a:spcBef>
                  <a:spcAft>
                    <a:spcPct val="0"/>
                  </a:spcAft>
                </a:pPr>
                <a:r>
                  <a:rPr lang="en-US" sz="800" dirty="0">
                    <a:solidFill>
                      <a:srgbClr val="FFFFFF">
                        <a:lumMod val="50000"/>
                      </a:srgbClr>
                    </a:solidFill>
                  </a:rPr>
                  <a:t>Newham</a:t>
                </a:r>
              </a:p>
            </p:txBody>
          </p:sp>
          <p:sp>
            <p:nvSpPr>
              <p:cNvPr id="72" name="Rectangle 97">
                <a:extLst>
                  <a:ext uri="{FF2B5EF4-FFF2-40B4-BE49-F238E27FC236}">
                    <a16:creationId xmlns:a16="http://schemas.microsoft.com/office/drawing/2014/main" id="{C2348283-0826-4928-8D37-4D0D307BDC84}"/>
                  </a:ext>
                </a:extLst>
              </p:cNvPr>
              <p:cNvSpPr>
                <a:spLocks noChangeArrowheads="1"/>
              </p:cNvSpPr>
              <p:nvPr/>
            </p:nvSpPr>
            <p:spPr bwMode="gray">
              <a:xfrm>
                <a:off x="5461750" y="2539786"/>
                <a:ext cx="476092" cy="12311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33450" fontAlgn="base">
                  <a:spcBef>
                    <a:spcPct val="0"/>
                  </a:spcBef>
                  <a:spcAft>
                    <a:spcPct val="0"/>
                  </a:spcAft>
                </a:pPr>
                <a:r>
                  <a:rPr lang="en-US" sz="800" dirty="0">
                    <a:solidFill>
                      <a:srgbClr val="FFFFFF">
                        <a:lumMod val="50000"/>
                      </a:srgbClr>
                    </a:solidFill>
                  </a:rPr>
                  <a:t>Redbridge</a:t>
                </a:r>
              </a:p>
            </p:txBody>
          </p:sp>
          <p:sp>
            <p:nvSpPr>
              <p:cNvPr id="73" name="Rectangle 100">
                <a:extLst>
                  <a:ext uri="{FF2B5EF4-FFF2-40B4-BE49-F238E27FC236}">
                    <a16:creationId xmlns:a16="http://schemas.microsoft.com/office/drawing/2014/main" id="{358F43E1-7147-48BD-BA12-94130161C1F1}"/>
                  </a:ext>
                </a:extLst>
              </p:cNvPr>
              <p:cNvSpPr>
                <a:spLocks noChangeArrowheads="1"/>
              </p:cNvSpPr>
              <p:nvPr/>
            </p:nvSpPr>
            <p:spPr bwMode="gray">
              <a:xfrm>
                <a:off x="4436177" y="3103729"/>
                <a:ext cx="446088" cy="24622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933450" fontAlgn="base">
                  <a:spcBef>
                    <a:spcPct val="0"/>
                  </a:spcBef>
                  <a:spcAft>
                    <a:spcPct val="0"/>
                  </a:spcAft>
                </a:pPr>
                <a:r>
                  <a:rPr lang="en-US" sz="800" dirty="0">
                    <a:solidFill>
                      <a:srgbClr val="FFFFFF">
                        <a:lumMod val="50000"/>
                      </a:srgbClr>
                    </a:solidFill>
                  </a:rPr>
                  <a:t>Tower Hamlets</a:t>
                </a:r>
              </a:p>
            </p:txBody>
          </p:sp>
          <p:sp>
            <p:nvSpPr>
              <p:cNvPr id="74" name="Rectangle 101">
                <a:extLst>
                  <a:ext uri="{FF2B5EF4-FFF2-40B4-BE49-F238E27FC236}">
                    <a16:creationId xmlns:a16="http://schemas.microsoft.com/office/drawing/2014/main" id="{3D89B0AF-AAB1-4E7D-B817-03169C8883FB}"/>
                  </a:ext>
                </a:extLst>
              </p:cNvPr>
              <p:cNvSpPr>
                <a:spLocks noChangeArrowheads="1"/>
              </p:cNvSpPr>
              <p:nvPr/>
            </p:nvSpPr>
            <p:spPr bwMode="gray">
              <a:xfrm>
                <a:off x="4778252" y="2149261"/>
                <a:ext cx="541337" cy="24622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933450" fontAlgn="base">
                  <a:spcBef>
                    <a:spcPct val="0"/>
                  </a:spcBef>
                  <a:spcAft>
                    <a:spcPct val="0"/>
                  </a:spcAft>
                </a:pPr>
                <a:r>
                  <a:rPr lang="en-US" sz="800" dirty="0">
                    <a:solidFill>
                      <a:srgbClr val="FFFFFF">
                        <a:lumMod val="50000"/>
                      </a:srgbClr>
                    </a:solidFill>
                  </a:rPr>
                  <a:t>Waltham Forest</a:t>
                </a:r>
              </a:p>
            </p:txBody>
          </p:sp>
          <p:sp>
            <p:nvSpPr>
              <p:cNvPr id="75" name="Freeform 208">
                <a:extLst>
                  <a:ext uri="{FF2B5EF4-FFF2-40B4-BE49-F238E27FC236}">
                    <a16:creationId xmlns:a16="http://schemas.microsoft.com/office/drawing/2014/main" id="{224C89BF-4417-4616-B71C-B1E1B10E5B69}"/>
                  </a:ext>
                </a:extLst>
              </p:cNvPr>
              <p:cNvSpPr>
                <a:spLocks/>
              </p:cNvSpPr>
              <p:nvPr/>
            </p:nvSpPr>
            <p:spPr bwMode="auto">
              <a:xfrm rot="21588667">
                <a:off x="6078598" y="2471526"/>
                <a:ext cx="90000" cy="90000"/>
              </a:xfrm>
              <a:custGeom>
                <a:avLst/>
                <a:gdLst>
                  <a:gd name="T0" fmla="*/ 2147483647 w 44"/>
                  <a:gd name="T1" fmla="*/ 2147483647 h 41"/>
                  <a:gd name="T2" fmla="*/ 2147483647 w 44"/>
                  <a:gd name="T3" fmla="*/ 2147483647 h 41"/>
                  <a:gd name="T4" fmla="*/ 2147483647 w 44"/>
                  <a:gd name="T5" fmla="*/ 2147483647 h 41"/>
                  <a:gd name="T6" fmla="*/ 2147483647 w 44"/>
                  <a:gd name="T7" fmla="*/ 2147483647 h 41"/>
                  <a:gd name="T8" fmla="*/ 2147483647 w 44"/>
                  <a:gd name="T9" fmla="*/ 2147483647 h 41"/>
                  <a:gd name="T10" fmla="*/ 2147483647 w 44"/>
                  <a:gd name="T11" fmla="*/ 2147483647 h 41"/>
                  <a:gd name="T12" fmla="*/ 2147483647 w 44"/>
                  <a:gd name="T13" fmla="*/ 0 h 41"/>
                  <a:gd name="T14" fmla="*/ 2147483647 w 44"/>
                  <a:gd name="T15" fmla="*/ 0 h 41"/>
                  <a:gd name="T16" fmla="*/ 2147483647 w 44"/>
                  <a:gd name="T17" fmla="*/ 0 h 41"/>
                  <a:gd name="T18" fmla="*/ 2147483647 w 44"/>
                  <a:gd name="T19" fmla="*/ 0 h 41"/>
                  <a:gd name="T20" fmla="*/ 2147483647 w 44"/>
                  <a:gd name="T21" fmla="*/ 2147483647 h 41"/>
                  <a:gd name="T22" fmla="*/ 2147483647 w 44"/>
                  <a:gd name="T23" fmla="*/ 2147483647 h 41"/>
                  <a:gd name="T24" fmla="*/ 2147483647 w 44"/>
                  <a:gd name="T25" fmla="*/ 2147483647 h 41"/>
                  <a:gd name="T26" fmla="*/ 2147483647 w 44"/>
                  <a:gd name="T27" fmla="*/ 2147483647 h 41"/>
                  <a:gd name="T28" fmla="*/ 0 w 44"/>
                  <a:gd name="T29" fmla="*/ 2147483647 h 41"/>
                  <a:gd name="T30" fmla="*/ 0 w 44"/>
                  <a:gd name="T31" fmla="*/ 2147483647 h 41"/>
                  <a:gd name="T32" fmla="*/ 0 w 44"/>
                  <a:gd name="T33" fmla="*/ 2147483647 h 41"/>
                  <a:gd name="T34" fmla="*/ 0 w 44"/>
                  <a:gd name="T35" fmla="*/ 2147483647 h 41"/>
                  <a:gd name="T36" fmla="*/ 2147483647 w 44"/>
                  <a:gd name="T37" fmla="*/ 2147483647 h 41"/>
                  <a:gd name="T38" fmla="*/ 2147483647 w 44"/>
                  <a:gd name="T39" fmla="*/ 2147483647 h 41"/>
                  <a:gd name="T40" fmla="*/ 2147483647 w 44"/>
                  <a:gd name="T41" fmla="*/ 2147483647 h 41"/>
                  <a:gd name="T42" fmla="*/ 2147483647 w 44"/>
                  <a:gd name="T43" fmla="*/ 2147483647 h 41"/>
                  <a:gd name="T44" fmla="*/ 2147483647 w 44"/>
                  <a:gd name="T45" fmla="*/ 2147483647 h 41"/>
                  <a:gd name="T46" fmla="*/ 2147483647 w 44"/>
                  <a:gd name="T47" fmla="*/ 2147483647 h 41"/>
                  <a:gd name="T48" fmla="*/ 2147483647 w 44"/>
                  <a:gd name="T49" fmla="*/ 2147483647 h 41"/>
                  <a:gd name="T50" fmla="*/ 2147483647 w 44"/>
                  <a:gd name="T51" fmla="*/ 2147483647 h 41"/>
                  <a:gd name="T52" fmla="*/ 2147483647 w 44"/>
                  <a:gd name="T53" fmla="*/ 2147483647 h 41"/>
                  <a:gd name="T54" fmla="*/ 2147483647 w 44"/>
                  <a:gd name="T55" fmla="*/ 2147483647 h 41"/>
                  <a:gd name="T56" fmla="*/ 2147483647 w 44"/>
                  <a:gd name="T57" fmla="*/ 2147483647 h 41"/>
                  <a:gd name="T58" fmla="*/ 2147483647 w 44"/>
                  <a:gd name="T59" fmla="*/ 2147483647 h 41"/>
                  <a:gd name="T60" fmla="*/ 2147483647 w 44"/>
                  <a:gd name="T61" fmla="*/ 2147483647 h 41"/>
                  <a:gd name="T62" fmla="*/ 2147483647 w 44"/>
                  <a:gd name="T63" fmla="*/ 2147483647 h 41"/>
                  <a:gd name="T64" fmla="*/ 2147483647 w 44"/>
                  <a:gd name="T65" fmla="*/ 2147483647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41"/>
                  <a:gd name="T101" fmla="*/ 44 w 44"/>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41">
                    <a:moveTo>
                      <a:pt x="44" y="20"/>
                    </a:moveTo>
                    <a:lnTo>
                      <a:pt x="44" y="14"/>
                    </a:lnTo>
                    <a:lnTo>
                      <a:pt x="40" y="14"/>
                    </a:lnTo>
                    <a:lnTo>
                      <a:pt x="40" y="10"/>
                    </a:lnTo>
                    <a:lnTo>
                      <a:pt x="33" y="4"/>
                    </a:lnTo>
                    <a:lnTo>
                      <a:pt x="29" y="4"/>
                    </a:lnTo>
                    <a:lnTo>
                      <a:pt x="29" y="0"/>
                    </a:lnTo>
                    <a:lnTo>
                      <a:pt x="22" y="0"/>
                    </a:lnTo>
                    <a:lnTo>
                      <a:pt x="15" y="0"/>
                    </a:lnTo>
                    <a:lnTo>
                      <a:pt x="15" y="4"/>
                    </a:lnTo>
                    <a:lnTo>
                      <a:pt x="11" y="4"/>
                    </a:lnTo>
                    <a:lnTo>
                      <a:pt x="4" y="10"/>
                    </a:lnTo>
                    <a:lnTo>
                      <a:pt x="4" y="14"/>
                    </a:lnTo>
                    <a:lnTo>
                      <a:pt x="0" y="14"/>
                    </a:lnTo>
                    <a:lnTo>
                      <a:pt x="0" y="20"/>
                    </a:lnTo>
                    <a:lnTo>
                      <a:pt x="0" y="27"/>
                    </a:lnTo>
                    <a:lnTo>
                      <a:pt x="4" y="27"/>
                    </a:lnTo>
                    <a:lnTo>
                      <a:pt x="4" y="30"/>
                    </a:lnTo>
                    <a:lnTo>
                      <a:pt x="11" y="37"/>
                    </a:lnTo>
                    <a:lnTo>
                      <a:pt x="15" y="37"/>
                    </a:lnTo>
                    <a:lnTo>
                      <a:pt x="15" y="41"/>
                    </a:lnTo>
                    <a:lnTo>
                      <a:pt x="22" y="41"/>
                    </a:lnTo>
                    <a:lnTo>
                      <a:pt x="29" y="41"/>
                    </a:lnTo>
                    <a:lnTo>
                      <a:pt x="29" y="37"/>
                    </a:lnTo>
                    <a:lnTo>
                      <a:pt x="33" y="37"/>
                    </a:lnTo>
                    <a:lnTo>
                      <a:pt x="40" y="30"/>
                    </a:lnTo>
                    <a:lnTo>
                      <a:pt x="40" y="27"/>
                    </a:lnTo>
                    <a:lnTo>
                      <a:pt x="44" y="27"/>
                    </a:lnTo>
                    <a:lnTo>
                      <a:pt x="44" y="20"/>
                    </a:lnTo>
                    <a:close/>
                  </a:path>
                </a:pathLst>
              </a:custGeom>
              <a:solidFill>
                <a:schemeClr val="bg1"/>
              </a:solidFill>
              <a:ln w="0">
                <a:solidFill>
                  <a:schemeClr val="tx1"/>
                </a:solidFill>
                <a:round/>
                <a:headEnd/>
                <a:tailEnd/>
              </a:ln>
            </p:spPr>
            <p:txBody>
              <a:bodyPr/>
              <a:lstStyle/>
              <a:p>
                <a:pPr fontAlgn="base">
                  <a:spcBef>
                    <a:spcPct val="0"/>
                  </a:spcBef>
                  <a:spcAft>
                    <a:spcPct val="0"/>
                  </a:spcAft>
                </a:pPr>
                <a:endParaRPr lang="en-GB" sz="800" dirty="0">
                  <a:solidFill>
                    <a:srgbClr val="1A1A70"/>
                  </a:solidFill>
                </a:endParaRPr>
              </a:p>
            </p:txBody>
          </p:sp>
          <p:sp>
            <p:nvSpPr>
              <p:cNvPr id="76" name="5-Point Star 334">
                <a:extLst>
                  <a:ext uri="{FF2B5EF4-FFF2-40B4-BE49-F238E27FC236}">
                    <a16:creationId xmlns:a16="http://schemas.microsoft.com/office/drawing/2014/main" id="{E95015A8-C276-40A0-B211-C83E84CE8494}"/>
                  </a:ext>
                </a:extLst>
              </p:cNvPr>
              <p:cNvSpPr/>
              <p:nvPr/>
            </p:nvSpPr>
            <p:spPr>
              <a:xfrm>
                <a:off x="6528472" y="2710064"/>
                <a:ext cx="180000" cy="180000"/>
              </a:xfrm>
              <a:prstGeom prst="star5">
                <a:avLst/>
              </a:prstGeom>
              <a:solidFill>
                <a:schemeClr val="bg1"/>
              </a:solidFill>
              <a:ln w="6350">
                <a:solidFill>
                  <a:srgbClr val="000000"/>
                </a:solidFill>
                <a:round/>
                <a:headEnd/>
                <a:tailEnd/>
              </a:ln>
            </p:spPr>
            <p:txBody>
              <a:bodyPr vert="horz" lIns="0" tIns="0" rIns="0" bIns="0" anchor="ctr" anchorCtr="0">
                <a:noAutofit/>
              </a:bodyPr>
              <a:lstStyle/>
              <a:p>
                <a:pPr algn="ctr" fontAlgn="base"/>
                <a:r>
                  <a:rPr lang="en-GB" sz="400" dirty="0">
                    <a:solidFill>
                      <a:prstClr val="white"/>
                    </a:solidFill>
                  </a:rPr>
                  <a:t>29</a:t>
                </a:r>
              </a:p>
            </p:txBody>
          </p:sp>
          <p:sp>
            <p:nvSpPr>
              <p:cNvPr id="77" name="5-Point Star 336">
                <a:extLst>
                  <a:ext uri="{FF2B5EF4-FFF2-40B4-BE49-F238E27FC236}">
                    <a16:creationId xmlns:a16="http://schemas.microsoft.com/office/drawing/2014/main" id="{8F430043-8F72-43E0-933D-28AAE5678360}"/>
                  </a:ext>
                </a:extLst>
              </p:cNvPr>
              <p:cNvSpPr/>
              <p:nvPr/>
            </p:nvSpPr>
            <p:spPr>
              <a:xfrm>
                <a:off x="4247984" y="3212976"/>
                <a:ext cx="180000" cy="180000"/>
              </a:xfrm>
              <a:prstGeom prst="star5">
                <a:avLst/>
              </a:prstGeom>
              <a:solidFill>
                <a:schemeClr val="bg1"/>
              </a:solidFill>
              <a:ln w="6350">
                <a:solidFill>
                  <a:srgbClr val="000000"/>
                </a:solidFill>
                <a:round/>
                <a:headEnd/>
                <a:tailEnd/>
              </a:ln>
            </p:spPr>
            <p:txBody>
              <a:bodyPr vert="horz" lIns="0" tIns="0" rIns="0" bIns="0" anchor="ctr" anchorCtr="0"/>
              <a:lstStyle/>
              <a:p>
                <a:pPr algn="ctr" fontAlgn="base"/>
                <a:r>
                  <a:rPr lang="en-GB" sz="400" dirty="0">
                    <a:solidFill>
                      <a:prstClr val="white"/>
                    </a:solidFill>
                  </a:rPr>
                  <a:t>28</a:t>
                </a:r>
              </a:p>
            </p:txBody>
          </p:sp>
          <p:sp>
            <p:nvSpPr>
              <p:cNvPr id="78" name="Freeform 9">
                <a:extLst>
                  <a:ext uri="{FF2B5EF4-FFF2-40B4-BE49-F238E27FC236}">
                    <a16:creationId xmlns:a16="http://schemas.microsoft.com/office/drawing/2014/main" id="{16DDE930-84C6-4DE2-8103-E439EE0A994C}"/>
                  </a:ext>
                </a:extLst>
              </p:cNvPr>
              <p:cNvSpPr>
                <a:spLocks/>
              </p:cNvSpPr>
              <p:nvPr/>
            </p:nvSpPr>
            <p:spPr bwMode="gray">
              <a:xfrm>
                <a:off x="3201269" y="4550453"/>
                <a:ext cx="1466850" cy="1889125"/>
              </a:xfrm>
              <a:custGeom>
                <a:avLst/>
                <a:gdLst>
                  <a:gd name="T0" fmla="*/ 2147483647 w 1084"/>
                  <a:gd name="T1" fmla="*/ 2147483647 h 1396"/>
                  <a:gd name="T2" fmla="*/ 2147483647 w 1084"/>
                  <a:gd name="T3" fmla="*/ 2147483647 h 1396"/>
                  <a:gd name="T4" fmla="*/ 2147483647 w 1084"/>
                  <a:gd name="T5" fmla="*/ 2147483647 h 1396"/>
                  <a:gd name="T6" fmla="*/ 2147483647 w 1084"/>
                  <a:gd name="T7" fmla="*/ 2147483647 h 1396"/>
                  <a:gd name="T8" fmla="*/ 2147483647 w 1084"/>
                  <a:gd name="T9" fmla="*/ 2147483647 h 1396"/>
                  <a:gd name="T10" fmla="*/ 2147483647 w 1084"/>
                  <a:gd name="T11" fmla="*/ 2147483647 h 1396"/>
                  <a:gd name="T12" fmla="*/ 2147483647 w 1084"/>
                  <a:gd name="T13" fmla="*/ 2147483647 h 1396"/>
                  <a:gd name="T14" fmla="*/ 2147483647 w 1084"/>
                  <a:gd name="T15" fmla="*/ 2147483647 h 1396"/>
                  <a:gd name="T16" fmla="*/ 2147483647 w 1084"/>
                  <a:gd name="T17" fmla="*/ 2147483647 h 1396"/>
                  <a:gd name="T18" fmla="*/ 2147483647 w 1084"/>
                  <a:gd name="T19" fmla="*/ 2147483647 h 1396"/>
                  <a:gd name="T20" fmla="*/ 2147483647 w 1084"/>
                  <a:gd name="T21" fmla="*/ 2147483647 h 1396"/>
                  <a:gd name="T22" fmla="*/ 2147483647 w 1084"/>
                  <a:gd name="T23" fmla="*/ 2147483647 h 1396"/>
                  <a:gd name="T24" fmla="*/ 2147483647 w 1084"/>
                  <a:gd name="T25" fmla="*/ 2147483647 h 1396"/>
                  <a:gd name="T26" fmla="*/ 2147483647 w 1084"/>
                  <a:gd name="T27" fmla="*/ 2147483647 h 1396"/>
                  <a:gd name="T28" fmla="*/ 2147483647 w 1084"/>
                  <a:gd name="T29" fmla="*/ 0 h 1396"/>
                  <a:gd name="T30" fmla="*/ 2147483647 w 1084"/>
                  <a:gd name="T31" fmla="*/ 2147483647 h 1396"/>
                  <a:gd name="T32" fmla="*/ 2147483647 w 1084"/>
                  <a:gd name="T33" fmla="*/ 2147483647 h 1396"/>
                  <a:gd name="T34" fmla="*/ 2147483647 w 1084"/>
                  <a:gd name="T35" fmla="*/ 2147483647 h 1396"/>
                  <a:gd name="T36" fmla="*/ 2147483647 w 1084"/>
                  <a:gd name="T37" fmla="*/ 2147483647 h 1396"/>
                  <a:gd name="T38" fmla="*/ 2147483647 w 1084"/>
                  <a:gd name="T39" fmla="*/ 2147483647 h 1396"/>
                  <a:gd name="T40" fmla="*/ 2147483647 w 1084"/>
                  <a:gd name="T41" fmla="*/ 2147483647 h 1396"/>
                  <a:gd name="T42" fmla="*/ 2147483647 w 1084"/>
                  <a:gd name="T43" fmla="*/ 2147483647 h 1396"/>
                  <a:gd name="T44" fmla="*/ 2147483647 w 1084"/>
                  <a:gd name="T45" fmla="*/ 2147483647 h 1396"/>
                  <a:gd name="T46" fmla="*/ 2147483647 w 1084"/>
                  <a:gd name="T47" fmla="*/ 2147483647 h 1396"/>
                  <a:gd name="T48" fmla="*/ 2147483647 w 1084"/>
                  <a:gd name="T49" fmla="*/ 2147483647 h 1396"/>
                  <a:gd name="T50" fmla="*/ 2147483647 w 1084"/>
                  <a:gd name="T51" fmla="*/ 2147483647 h 1396"/>
                  <a:gd name="T52" fmla="*/ 2147483647 w 1084"/>
                  <a:gd name="T53" fmla="*/ 2147483647 h 1396"/>
                  <a:gd name="T54" fmla="*/ 2147483647 w 1084"/>
                  <a:gd name="T55" fmla="*/ 2147483647 h 1396"/>
                  <a:gd name="T56" fmla="*/ 2147483647 w 1084"/>
                  <a:gd name="T57" fmla="*/ 2147483647 h 1396"/>
                  <a:gd name="T58" fmla="*/ 2147483647 w 1084"/>
                  <a:gd name="T59" fmla="*/ 2147483647 h 1396"/>
                  <a:gd name="T60" fmla="*/ 2147483647 w 1084"/>
                  <a:gd name="T61" fmla="*/ 2147483647 h 1396"/>
                  <a:gd name="T62" fmla="*/ 2147483647 w 1084"/>
                  <a:gd name="T63" fmla="*/ 2147483647 h 1396"/>
                  <a:gd name="T64" fmla="*/ 2147483647 w 1084"/>
                  <a:gd name="T65" fmla="*/ 2147483647 h 1396"/>
                  <a:gd name="T66" fmla="*/ 2147483647 w 1084"/>
                  <a:gd name="T67" fmla="*/ 2147483647 h 1396"/>
                  <a:gd name="T68" fmla="*/ 2147483647 w 1084"/>
                  <a:gd name="T69" fmla="*/ 2147483647 h 1396"/>
                  <a:gd name="T70" fmla="*/ 2147483647 w 1084"/>
                  <a:gd name="T71" fmla="*/ 2147483647 h 1396"/>
                  <a:gd name="T72" fmla="*/ 2147483647 w 1084"/>
                  <a:gd name="T73" fmla="*/ 2147483647 h 1396"/>
                  <a:gd name="T74" fmla="*/ 2147483647 w 1084"/>
                  <a:gd name="T75" fmla="*/ 2147483647 h 1396"/>
                  <a:gd name="T76" fmla="*/ 2147483647 w 1084"/>
                  <a:gd name="T77" fmla="*/ 2147483647 h 139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84"/>
                  <a:gd name="T118" fmla="*/ 0 h 1396"/>
                  <a:gd name="T119" fmla="*/ 1084 w 1084"/>
                  <a:gd name="T120" fmla="*/ 1396 h 139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84" h="1396">
                    <a:moveTo>
                      <a:pt x="184" y="1389"/>
                    </a:moveTo>
                    <a:lnTo>
                      <a:pt x="135" y="1240"/>
                    </a:lnTo>
                    <a:lnTo>
                      <a:pt x="14" y="1212"/>
                    </a:lnTo>
                    <a:lnTo>
                      <a:pt x="28" y="1134"/>
                    </a:lnTo>
                    <a:lnTo>
                      <a:pt x="0" y="1028"/>
                    </a:lnTo>
                    <a:lnTo>
                      <a:pt x="28" y="999"/>
                    </a:lnTo>
                    <a:lnTo>
                      <a:pt x="85" y="992"/>
                    </a:lnTo>
                    <a:lnTo>
                      <a:pt x="121" y="978"/>
                    </a:lnTo>
                    <a:lnTo>
                      <a:pt x="142" y="794"/>
                    </a:lnTo>
                    <a:lnTo>
                      <a:pt x="206" y="780"/>
                    </a:lnTo>
                    <a:lnTo>
                      <a:pt x="220" y="787"/>
                    </a:lnTo>
                    <a:lnTo>
                      <a:pt x="262" y="766"/>
                    </a:lnTo>
                    <a:lnTo>
                      <a:pt x="262" y="780"/>
                    </a:lnTo>
                    <a:lnTo>
                      <a:pt x="333" y="787"/>
                    </a:lnTo>
                    <a:lnTo>
                      <a:pt x="326" y="737"/>
                    </a:lnTo>
                    <a:lnTo>
                      <a:pt x="333" y="603"/>
                    </a:lnTo>
                    <a:lnTo>
                      <a:pt x="312" y="574"/>
                    </a:lnTo>
                    <a:lnTo>
                      <a:pt x="326" y="574"/>
                    </a:lnTo>
                    <a:lnTo>
                      <a:pt x="326" y="525"/>
                    </a:lnTo>
                    <a:lnTo>
                      <a:pt x="305" y="326"/>
                    </a:lnTo>
                    <a:lnTo>
                      <a:pt x="269" y="312"/>
                    </a:lnTo>
                    <a:lnTo>
                      <a:pt x="298" y="298"/>
                    </a:lnTo>
                    <a:lnTo>
                      <a:pt x="340" y="248"/>
                    </a:lnTo>
                    <a:lnTo>
                      <a:pt x="347" y="227"/>
                    </a:lnTo>
                    <a:lnTo>
                      <a:pt x="319" y="170"/>
                    </a:lnTo>
                    <a:lnTo>
                      <a:pt x="326" y="128"/>
                    </a:lnTo>
                    <a:lnTo>
                      <a:pt x="340" y="121"/>
                    </a:lnTo>
                    <a:lnTo>
                      <a:pt x="354" y="99"/>
                    </a:lnTo>
                    <a:lnTo>
                      <a:pt x="425" y="28"/>
                    </a:lnTo>
                    <a:lnTo>
                      <a:pt x="468" y="0"/>
                    </a:lnTo>
                    <a:lnTo>
                      <a:pt x="567" y="7"/>
                    </a:lnTo>
                    <a:lnTo>
                      <a:pt x="666" y="71"/>
                    </a:lnTo>
                    <a:lnTo>
                      <a:pt x="652" y="99"/>
                    </a:lnTo>
                    <a:lnTo>
                      <a:pt x="702" y="128"/>
                    </a:lnTo>
                    <a:lnTo>
                      <a:pt x="687" y="163"/>
                    </a:lnTo>
                    <a:lnTo>
                      <a:pt x="687" y="191"/>
                    </a:lnTo>
                    <a:lnTo>
                      <a:pt x="716" y="241"/>
                    </a:lnTo>
                    <a:lnTo>
                      <a:pt x="723" y="255"/>
                    </a:lnTo>
                    <a:lnTo>
                      <a:pt x="758" y="269"/>
                    </a:lnTo>
                    <a:lnTo>
                      <a:pt x="765" y="284"/>
                    </a:lnTo>
                    <a:lnTo>
                      <a:pt x="815" y="277"/>
                    </a:lnTo>
                    <a:lnTo>
                      <a:pt x="815" y="312"/>
                    </a:lnTo>
                    <a:lnTo>
                      <a:pt x="787" y="340"/>
                    </a:lnTo>
                    <a:lnTo>
                      <a:pt x="829" y="369"/>
                    </a:lnTo>
                    <a:lnTo>
                      <a:pt x="843" y="411"/>
                    </a:lnTo>
                    <a:lnTo>
                      <a:pt x="886" y="425"/>
                    </a:lnTo>
                    <a:lnTo>
                      <a:pt x="872" y="518"/>
                    </a:lnTo>
                    <a:lnTo>
                      <a:pt x="879" y="525"/>
                    </a:lnTo>
                    <a:lnTo>
                      <a:pt x="957" y="525"/>
                    </a:lnTo>
                    <a:lnTo>
                      <a:pt x="957" y="546"/>
                    </a:lnTo>
                    <a:lnTo>
                      <a:pt x="935" y="652"/>
                    </a:lnTo>
                    <a:lnTo>
                      <a:pt x="950" y="673"/>
                    </a:lnTo>
                    <a:lnTo>
                      <a:pt x="964" y="688"/>
                    </a:lnTo>
                    <a:lnTo>
                      <a:pt x="985" y="723"/>
                    </a:lnTo>
                    <a:lnTo>
                      <a:pt x="1035" y="787"/>
                    </a:lnTo>
                    <a:lnTo>
                      <a:pt x="1056" y="836"/>
                    </a:lnTo>
                    <a:lnTo>
                      <a:pt x="1063" y="929"/>
                    </a:lnTo>
                    <a:lnTo>
                      <a:pt x="1063" y="1035"/>
                    </a:lnTo>
                    <a:lnTo>
                      <a:pt x="1084" y="1035"/>
                    </a:lnTo>
                    <a:lnTo>
                      <a:pt x="1070" y="1077"/>
                    </a:lnTo>
                    <a:lnTo>
                      <a:pt x="1020" y="1014"/>
                    </a:lnTo>
                    <a:lnTo>
                      <a:pt x="957" y="1028"/>
                    </a:lnTo>
                    <a:lnTo>
                      <a:pt x="921" y="957"/>
                    </a:lnTo>
                    <a:lnTo>
                      <a:pt x="865" y="950"/>
                    </a:lnTo>
                    <a:lnTo>
                      <a:pt x="822" y="929"/>
                    </a:lnTo>
                    <a:lnTo>
                      <a:pt x="787" y="985"/>
                    </a:lnTo>
                    <a:lnTo>
                      <a:pt x="730" y="999"/>
                    </a:lnTo>
                    <a:lnTo>
                      <a:pt x="737" y="1049"/>
                    </a:lnTo>
                    <a:lnTo>
                      <a:pt x="709" y="1099"/>
                    </a:lnTo>
                    <a:lnTo>
                      <a:pt x="631" y="1120"/>
                    </a:lnTo>
                    <a:lnTo>
                      <a:pt x="588" y="1113"/>
                    </a:lnTo>
                    <a:lnTo>
                      <a:pt x="581" y="1084"/>
                    </a:lnTo>
                    <a:lnTo>
                      <a:pt x="503" y="1127"/>
                    </a:lnTo>
                    <a:lnTo>
                      <a:pt x="489" y="1191"/>
                    </a:lnTo>
                    <a:lnTo>
                      <a:pt x="454" y="1219"/>
                    </a:lnTo>
                    <a:lnTo>
                      <a:pt x="411" y="1297"/>
                    </a:lnTo>
                    <a:lnTo>
                      <a:pt x="283" y="1340"/>
                    </a:lnTo>
                    <a:lnTo>
                      <a:pt x="227" y="1396"/>
                    </a:lnTo>
                    <a:lnTo>
                      <a:pt x="184" y="1389"/>
                    </a:lnTo>
                    <a:close/>
                  </a:path>
                </a:pathLst>
              </a:custGeom>
              <a:solidFill>
                <a:srgbClr val="00CC00"/>
              </a:solidFill>
              <a:ln w="9525">
                <a:solidFill>
                  <a:schemeClr val="bg1"/>
                </a:solidFill>
                <a:round/>
                <a:headEnd/>
                <a:tailEnd/>
              </a:ln>
            </p:spPr>
            <p:txBody>
              <a:bodyPr/>
              <a:lstStyle/>
              <a:p>
                <a:pPr fontAlgn="base">
                  <a:spcBef>
                    <a:spcPct val="0"/>
                  </a:spcBef>
                  <a:spcAft>
                    <a:spcPct val="0"/>
                  </a:spcAft>
                </a:pPr>
                <a:endParaRPr lang="en-GB" dirty="0">
                  <a:solidFill>
                    <a:srgbClr val="1A1A70"/>
                  </a:solidFill>
                </a:endParaRPr>
              </a:p>
            </p:txBody>
          </p:sp>
          <p:sp>
            <p:nvSpPr>
              <p:cNvPr id="79" name="Freeform 21">
                <a:extLst>
                  <a:ext uri="{FF2B5EF4-FFF2-40B4-BE49-F238E27FC236}">
                    <a16:creationId xmlns:a16="http://schemas.microsoft.com/office/drawing/2014/main" id="{ADF5C701-26F4-4745-B996-EB75436E5D5B}"/>
                  </a:ext>
                </a:extLst>
              </p:cNvPr>
              <p:cNvSpPr>
                <a:spLocks/>
              </p:cNvSpPr>
              <p:nvPr/>
            </p:nvSpPr>
            <p:spPr bwMode="gray">
              <a:xfrm>
                <a:off x="1743944" y="4166278"/>
                <a:ext cx="930275" cy="1447800"/>
              </a:xfrm>
              <a:custGeom>
                <a:avLst/>
                <a:gdLst>
                  <a:gd name="T0" fmla="*/ 0 w 687"/>
                  <a:gd name="T1" fmla="*/ 2147483647 h 1070"/>
                  <a:gd name="T2" fmla="*/ 2147483647 w 687"/>
                  <a:gd name="T3" fmla="*/ 2147483647 h 1070"/>
                  <a:gd name="T4" fmla="*/ 2147483647 w 687"/>
                  <a:gd name="T5" fmla="*/ 2147483647 h 1070"/>
                  <a:gd name="T6" fmla="*/ 2147483647 w 687"/>
                  <a:gd name="T7" fmla="*/ 2147483647 h 1070"/>
                  <a:gd name="T8" fmla="*/ 2147483647 w 687"/>
                  <a:gd name="T9" fmla="*/ 2147483647 h 1070"/>
                  <a:gd name="T10" fmla="*/ 2147483647 w 687"/>
                  <a:gd name="T11" fmla="*/ 2147483647 h 1070"/>
                  <a:gd name="T12" fmla="*/ 2147483647 w 687"/>
                  <a:gd name="T13" fmla="*/ 2147483647 h 1070"/>
                  <a:gd name="T14" fmla="*/ 2147483647 w 687"/>
                  <a:gd name="T15" fmla="*/ 2147483647 h 1070"/>
                  <a:gd name="T16" fmla="*/ 2147483647 w 687"/>
                  <a:gd name="T17" fmla="*/ 2147483647 h 1070"/>
                  <a:gd name="T18" fmla="*/ 2147483647 w 687"/>
                  <a:gd name="T19" fmla="*/ 2147483647 h 1070"/>
                  <a:gd name="T20" fmla="*/ 2147483647 w 687"/>
                  <a:gd name="T21" fmla="*/ 2147483647 h 1070"/>
                  <a:gd name="T22" fmla="*/ 2147483647 w 687"/>
                  <a:gd name="T23" fmla="*/ 2147483647 h 1070"/>
                  <a:gd name="T24" fmla="*/ 2147483647 w 687"/>
                  <a:gd name="T25" fmla="*/ 2147483647 h 1070"/>
                  <a:gd name="T26" fmla="*/ 2147483647 w 687"/>
                  <a:gd name="T27" fmla="*/ 2147483647 h 1070"/>
                  <a:gd name="T28" fmla="*/ 2147483647 w 687"/>
                  <a:gd name="T29" fmla="*/ 2147483647 h 1070"/>
                  <a:gd name="T30" fmla="*/ 2147483647 w 687"/>
                  <a:gd name="T31" fmla="*/ 2147483647 h 1070"/>
                  <a:gd name="T32" fmla="*/ 2147483647 w 687"/>
                  <a:gd name="T33" fmla="*/ 2147483647 h 1070"/>
                  <a:gd name="T34" fmla="*/ 2147483647 w 687"/>
                  <a:gd name="T35" fmla="*/ 2147483647 h 1070"/>
                  <a:gd name="T36" fmla="*/ 2147483647 w 687"/>
                  <a:gd name="T37" fmla="*/ 2147483647 h 1070"/>
                  <a:gd name="T38" fmla="*/ 2147483647 w 687"/>
                  <a:gd name="T39" fmla="*/ 2147483647 h 1070"/>
                  <a:gd name="T40" fmla="*/ 2147483647 w 687"/>
                  <a:gd name="T41" fmla="*/ 2147483647 h 1070"/>
                  <a:gd name="T42" fmla="*/ 2147483647 w 687"/>
                  <a:gd name="T43" fmla="*/ 2147483647 h 1070"/>
                  <a:gd name="T44" fmla="*/ 2147483647 w 687"/>
                  <a:gd name="T45" fmla="*/ 0 h 1070"/>
                  <a:gd name="T46" fmla="*/ 2147483647 w 687"/>
                  <a:gd name="T47" fmla="*/ 2147483647 h 1070"/>
                  <a:gd name="T48" fmla="*/ 2147483647 w 687"/>
                  <a:gd name="T49" fmla="*/ 2147483647 h 1070"/>
                  <a:gd name="T50" fmla="*/ 2147483647 w 687"/>
                  <a:gd name="T51" fmla="*/ 2147483647 h 1070"/>
                  <a:gd name="T52" fmla="*/ 2147483647 w 687"/>
                  <a:gd name="T53" fmla="*/ 2147483647 h 1070"/>
                  <a:gd name="T54" fmla="*/ 2147483647 w 687"/>
                  <a:gd name="T55" fmla="*/ 2147483647 h 1070"/>
                  <a:gd name="T56" fmla="*/ 2147483647 w 687"/>
                  <a:gd name="T57" fmla="*/ 2147483647 h 1070"/>
                  <a:gd name="T58" fmla="*/ 2147483647 w 687"/>
                  <a:gd name="T59" fmla="*/ 2147483647 h 1070"/>
                  <a:gd name="T60" fmla="*/ 2147483647 w 687"/>
                  <a:gd name="T61" fmla="*/ 2147483647 h 1070"/>
                  <a:gd name="T62" fmla="*/ 2147483647 w 687"/>
                  <a:gd name="T63" fmla="*/ 2147483647 h 1070"/>
                  <a:gd name="T64" fmla="*/ 2147483647 w 687"/>
                  <a:gd name="T65" fmla="*/ 2147483647 h 1070"/>
                  <a:gd name="T66" fmla="*/ 2147483647 w 687"/>
                  <a:gd name="T67" fmla="*/ 2147483647 h 1070"/>
                  <a:gd name="T68" fmla="*/ 2147483647 w 687"/>
                  <a:gd name="T69" fmla="*/ 2147483647 h 1070"/>
                  <a:gd name="T70" fmla="*/ 2147483647 w 687"/>
                  <a:gd name="T71" fmla="*/ 2147483647 h 1070"/>
                  <a:gd name="T72" fmla="*/ 2147483647 w 687"/>
                  <a:gd name="T73" fmla="*/ 2147483647 h 1070"/>
                  <a:gd name="T74" fmla="*/ 2147483647 w 687"/>
                  <a:gd name="T75" fmla="*/ 2147483647 h 1070"/>
                  <a:gd name="T76" fmla="*/ 2147483647 w 687"/>
                  <a:gd name="T77" fmla="*/ 2147483647 h 1070"/>
                  <a:gd name="T78" fmla="*/ 2147483647 w 687"/>
                  <a:gd name="T79" fmla="*/ 2147483647 h 1070"/>
                  <a:gd name="T80" fmla="*/ 2147483647 w 687"/>
                  <a:gd name="T81" fmla="*/ 2147483647 h 1070"/>
                  <a:gd name="T82" fmla="*/ 2147483647 w 687"/>
                  <a:gd name="T83" fmla="*/ 2147483647 h 1070"/>
                  <a:gd name="T84" fmla="*/ 2147483647 w 687"/>
                  <a:gd name="T85" fmla="*/ 2147483647 h 1070"/>
                  <a:gd name="T86" fmla="*/ 2147483647 w 687"/>
                  <a:gd name="T87" fmla="*/ 2147483647 h 1070"/>
                  <a:gd name="T88" fmla="*/ 2147483647 w 687"/>
                  <a:gd name="T89" fmla="*/ 2147483647 h 1070"/>
                  <a:gd name="T90" fmla="*/ 2147483647 w 687"/>
                  <a:gd name="T91" fmla="*/ 2147483647 h 1070"/>
                  <a:gd name="T92" fmla="*/ 2147483647 w 687"/>
                  <a:gd name="T93" fmla="*/ 2147483647 h 1070"/>
                  <a:gd name="T94" fmla="*/ 2147483647 w 687"/>
                  <a:gd name="T95" fmla="*/ 2147483647 h 1070"/>
                  <a:gd name="T96" fmla="*/ 2147483647 w 687"/>
                  <a:gd name="T97" fmla="*/ 2147483647 h 1070"/>
                  <a:gd name="T98" fmla="*/ 2147483647 w 687"/>
                  <a:gd name="T99" fmla="*/ 2147483647 h 1070"/>
                  <a:gd name="T100" fmla="*/ 2147483647 w 687"/>
                  <a:gd name="T101" fmla="*/ 2147483647 h 1070"/>
                  <a:gd name="T102" fmla="*/ 0 w 687"/>
                  <a:gd name="T103" fmla="*/ 2147483647 h 10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87"/>
                  <a:gd name="T157" fmla="*/ 0 h 1070"/>
                  <a:gd name="T158" fmla="*/ 687 w 687"/>
                  <a:gd name="T159" fmla="*/ 1070 h 107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87" h="1070">
                    <a:moveTo>
                      <a:pt x="0" y="1049"/>
                    </a:moveTo>
                    <a:lnTo>
                      <a:pt x="35" y="886"/>
                    </a:lnTo>
                    <a:lnTo>
                      <a:pt x="28" y="836"/>
                    </a:lnTo>
                    <a:lnTo>
                      <a:pt x="128" y="701"/>
                    </a:lnTo>
                    <a:lnTo>
                      <a:pt x="163" y="602"/>
                    </a:lnTo>
                    <a:lnTo>
                      <a:pt x="213" y="595"/>
                    </a:lnTo>
                    <a:lnTo>
                      <a:pt x="227" y="560"/>
                    </a:lnTo>
                    <a:lnTo>
                      <a:pt x="220" y="482"/>
                    </a:lnTo>
                    <a:lnTo>
                      <a:pt x="191" y="382"/>
                    </a:lnTo>
                    <a:lnTo>
                      <a:pt x="227" y="347"/>
                    </a:lnTo>
                    <a:lnTo>
                      <a:pt x="248" y="283"/>
                    </a:lnTo>
                    <a:lnTo>
                      <a:pt x="269" y="219"/>
                    </a:lnTo>
                    <a:lnTo>
                      <a:pt x="290" y="205"/>
                    </a:lnTo>
                    <a:lnTo>
                      <a:pt x="298" y="177"/>
                    </a:lnTo>
                    <a:lnTo>
                      <a:pt x="298" y="163"/>
                    </a:lnTo>
                    <a:lnTo>
                      <a:pt x="305" y="113"/>
                    </a:lnTo>
                    <a:lnTo>
                      <a:pt x="269" y="35"/>
                    </a:lnTo>
                    <a:lnTo>
                      <a:pt x="298" y="7"/>
                    </a:lnTo>
                    <a:lnTo>
                      <a:pt x="425" y="71"/>
                    </a:lnTo>
                    <a:lnTo>
                      <a:pt x="418" y="141"/>
                    </a:lnTo>
                    <a:lnTo>
                      <a:pt x="446" y="127"/>
                    </a:lnTo>
                    <a:lnTo>
                      <a:pt x="567" y="35"/>
                    </a:lnTo>
                    <a:lnTo>
                      <a:pt x="652" y="0"/>
                    </a:lnTo>
                    <a:lnTo>
                      <a:pt x="666" y="49"/>
                    </a:lnTo>
                    <a:lnTo>
                      <a:pt x="659" y="63"/>
                    </a:lnTo>
                    <a:lnTo>
                      <a:pt x="638" y="78"/>
                    </a:lnTo>
                    <a:lnTo>
                      <a:pt x="645" y="134"/>
                    </a:lnTo>
                    <a:lnTo>
                      <a:pt x="666" y="198"/>
                    </a:lnTo>
                    <a:lnTo>
                      <a:pt x="659" y="262"/>
                    </a:lnTo>
                    <a:lnTo>
                      <a:pt x="673" y="319"/>
                    </a:lnTo>
                    <a:lnTo>
                      <a:pt x="680" y="354"/>
                    </a:lnTo>
                    <a:lnTo>
                      <a:pt x="652" y="411"/>
                    </a:lnTo>
                    <a:lnTo>
                      <a:pt x="680" y="460"/>
                    </a:lnTo>
                    <a:lnTo>
                      <a:pt x="680" y="489"/>
                    </a:lnTo>
                    <a:lnTo>
                      <a:pt x="687" y="503"/>
                    </a:lnTo>
                    <a:lnTo>
                      <a:pt x="680" y="538"/>
                    </a:lnTo>
                    <a:lnTo>
                      <a:pt x="638" y="609"/>
                    </a:lnTo>
                    <a:lnTo>
                      <a:pt x="574" y="609"/>
                    </a:lnTo>
                    <a:lnTo>
                      <a:pt x="524" y="595"/>
                    </a:lnTo>
                    <a:lnTo>
                      <a:pt x="503" y="638"/>
                    </a:lnTo>
                    <a:lnTo>
                      <a:pt x="425" y="673"/>
                    </a:lnTo>
                    <a:lnTo>
                      <a:pt x="340" y="744"/>
                    </a:lnTo>
                    <a:lnTo>
                      <a:pt x="319" y="765"/>
                    </a:lnTo>
                    <a:lnTo>
                      <a:pt x="283" y="801"/>
                    </a:lnTo>
                    <a:lnTo>
                      <a:pt x="269" y="843"/>
                    </a:lnTo>
                    <a:lnTo>
                      <a:pt x="227" y="871"/>
                    </a:lnTo>
                    <a:lnTo>
                      <a:pt x="184" y="978"/>
                    </a:lnTo>
                    <a:lnTo>
                      <a:pt x="163" y="999"/>
                    </a:lnTo>
                    <a:lnTo>
                      <a:pt x="99" y="1041"/>
                    </a:lnTo>
                    <a:lnTo>
                      <a:pt x="78" y="1063"/>
                    </a:lnTo>
                    <a:lnTo>
                      <a:pt x="21" y="1070"/>
                    </a:lnTo>
                    <a:lnTo>
                      <a:pt x="0" y="1049"/>
                    </a:lnTo>
                    <a:close/>
                  </a:path>
                </a:pathLst>
              </a:custGeom>
              <a:solidFill>
                <a:srgbClr val="00CC00"/>
              </a:solidFill>
              <a:ln w="9525">
                <a:solidFill>
                  <a:schemeClr val="bg1"/>
                </a:solidFill>
                <a:round/>
                <a:headEnd/>
                <a:tailEnd/>
              </a:ln>
            </p:spPr>
            <p:txBody>
              <a:bodyPr/>
              <a:lstStyle/>
              <a:p>
                <a:pPr fontAlgn="base">
                  <a:spcBef>
                    <a:spcPct val="0"/>
                  </a:spcBef>
                  <a:spcAft>
                    <a:spcPct val="0"/>
                  </a:spcAft>
                </a:pPr>
                <a:endParaRPr lang="en-GB" sz="800" dirty="0">
                  <a:solidFill>
                    <a:srgbClr val="1A1A70"/>
                  </a:solidFill>
                </a:endParaRPr>
              </a:p>
            </p:txBody>
          </p:sp>
          <p:sp>
            <p:nvSpPr>
              <p:cNvPr id="80" name="Freeform 30">
                <a:extLst>
                  <a:ext uri="{FF2B5EF4-FFF2-40B4-BE49-F238E27FC236}">
                    <a16:creationId xmlns:a16="http://schemas.microsoft.com/office/drawing/2014/main" id="{29E34052-928F-4D8A-AA2B-151351454869}"/>
                  </a:ext>
                </a:extLst>
              </p:cNvPr>
              <p:cNvSpPr>
                <a:spLocks/>
              </p:cNvSpPr>
              <p:nvPr/>
            </p:nvSpPr>
            <p:spPr bwMode="gray">
              <a:xfrm>
                <a:off x="2628181" y="3640816"/>
                <a:ext cx="1211263" cy="946150"/>
              </a:xfrm>
              <a:custGeom>
                <a:avLst/>
                <a:gdLst>
                  <a:gd name="T0" fmla="*/ 2147483647 w 893"/>
                  <a:gd name="T1" fmla="*/ 2147483647 h 701"/>
                  <a:gd name="T2" fmla="*/ 2147483647 w 893"/>
                  <a:gd name="T3" fmla="*/ 2147483647 h 701"/>
                  <a:gd name="T4" fmla="*/ 2147483647 w 893"/>
                  <a:gd name="T5" fmla="*/ 2147483647 h 701"/>
                  <a:gd name="T6" fmla="*/ 2147483647 w 893"/>
                  <a:gd name="T7" fmla="*/ 2147483647 h 701"/>
                  <a:gd name="T8" fmla="*/ 2147483647 w 893"/>
                  <a:gd name="T9" fmla="*/ 2147483647 h 701"/>
                  <a:gd name="T10" fmla="*/ 2147483647 w 893"/>
                  <a:gd name="T11" fmla="*/ 2147483647 h 701"/>
                  <a:gd name="T12" fmla="*/ 2147483647 w 893"/>
                  <a:gd name="T13" fmla="*/ 2147483647 h 701"/>
                  <a:gd name="T14" fmla="*/ 2147483647 w 893"/>
                  <a:gd name="T15" fmla="*/ 2147483647 h 701"/>
                  <a:gd name="T16" fmla="*/ 2147483647 w 893"/>
                  <a:gd name="T17" fmla="*/ 2147483647 h 701"/>
                  <a:gd name="T18" fmla="*/ 2147483647 w 893"/>
                  <a:gd name="T19" fmla="*/ 2147483647 h 701"/>
                  <a:gd name="T20" fmla="*/ 2147483647 w 893"/>
                  <a:gd name="T21" fmla="*/ 2147483647 h 701"/>
                  <a:gd name="T22" fmla="*/ 2147483647 w 893"/>
                  <a:gd name="T23" fmla="*/ 2147483647 h 701"/>
                  <a:gd name="T24" fmla="*/ 2147483647 w 893"/>
                  <a:gd name="T25" fmla="*/ 2147483647 h 701"/>
                  <a:gd name="T26" fmla="*/ 2147483647 w 893"/>
                  <a:gd name="T27" fmla="*/ 2147483647 h 701"/>
                  <a:gd name="T28" fmla="*/ 2147483647 w 893"/>
                  <a:gd name="T29" fmla="*/ 2147483647 h 701"/>
                  <a:gd name="T30" fmla="*/ 2147483647 w 893"/>
                  <a:gd name="T31" fmla="*/ 2147483647 h 701"/>
                  <a:gd name="T32" fmla="*/ 2147483647 w 893"/>
                  <a:gd name="T33" fmla="*/ 2147483647 h 701"/>
                  <a:gd name="T34" fmla="*/ 2147483647 w 893"/>
                  <a:gd name="T35" fmla="*/ 2147483647 h 701"/>
                  <a:gd name="T36" fmla="*/ 2147483647 w 893"/>
                  <a:gd name="T37" fmla="*/ 2147483647 h 701"/>
                  <a:gd name="T38" fmla="*/ 2147483647 w 893"/>
                  <a:gd name="T39" fmla="*/ 2147483647 h 701"/>
                  <a:gd name="T40" fmla="*/ 2147483647 w 893"/>
                  <a:gd name="T41" fmla="*/ 2147483647 h 701"/>
                  <a:gd name="T42" fmla="*/ 2147483647 w 893"/>
                  <a:gd name="T43" fmla="*/ 2147483647 h 701"/>
                  <a:gd name="T44" fmla="*/ 2147483647 w 893"/>
                  <a:gd name="T45" fmla="*/ 2147483647 h 701"/>
                  <a:gd name="T46" fmla="*/ 2147483647 w 893"/>
                  <a:gd name="T47" fmla="*/ 2147483647 h 701"/>
                  <a:gd name="T48" fmla="*/ 2147483647 w 893"/>
                  <a:gd name="T49" fmla="*/ 2147483647 h 701"/>
                  <a:gd name="T50" fmla="*/ 2147483647 w 893"/>
                  <a:gd name="T51" fmla="*/ 2147483647 h 701"/>
                  <a:gd name="T52" fmla="*/ 2147483647 w 893"/>
                  <a:gd name="T53" fmla="*/ 2147483647 h 701"/>
                  <a:gd name="T54" fmla="*/ 2147483647 w 893"/>
                  <a:gd name="T55" fmla="*/ 2147483647 h 701"/>
                  <a:gd name="T56" fmla="*/ 2147483647 w 893"/>
                  <a:gd name="T57" fmla="*/ 2147483647 h 701"/>
                  <a:gd name="T58" fmla="*/ 2147483647 w 893"/>
                  <a:gd name="T59" fmla="*/ 2147483647 h 701"/>
                  <a:gd name="T60" fmla="*/ 2147483647 w 893"/>
                  <a:gd name="T61" fmla="*/ 2147483647 h 701"/>
                  <a:gd name="T62" fmla="*/ 2147483647 w 893"/>
                  <a:gd name="T63" fmla="*/ 2147483647 h 701"/>
                  <a:gd name="T64" fmla="*/ 2147483647 w 893"/>
                  <a:gd name="T65" fmla="*/ 2147483647 h 701"/>
                  <a:gd name="T66" fmla="*/ 2147483647 w 893"/>
                  <a:gd name="T67" fmla="*/ 2147483647 h 701"/>
                  <a:gd name="T68" fmla="*/ 0 w 893"/>
                  <a:gd name="T69" fmla="*/ 2147483647 h 7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93"/>
                  <a:gd name="T106" fmla="*/ 0 h 701"/>
                  <a:gd name="T107" fmla="*/ 893 w 893"/>
                  <a:gd name="T108" fmla="*/ 701 h 7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93" h="701">
                    <a:moveTo>
                      <a:pt x="0" y="390"/>
                    </a:moveTo>
                    <a:lnTo>
                      <a:pt x="99" y="347"/>
                    </a:lnTo>
                    <a:lnTo>
                      <a:pt x="71" y="276"/>
                    </a:lnTo>
                    <a:lnTo>
                      <a:pt x="7" y="198"/>
                    </a:lnTo>
                    <a:lnTo>
                      <a:pt x="21" y="149"/>
                    </a:lnTo>
                    <a:lnTo>
                      <a:pt x="64" y="113"/>
                    </a:lnTo>
                    <a:lnTo>
                      <a:pt x="127" y="120"/>
                    </a:lnTo>
                    <a:lnTo>
                      <a:pt x="184" y="127"/>
                    </a:lnTo>
                    <a:lnTo>
                      <a:pt x="184" y="106"/>
                    </a:lnTo>
                    <a:lnTo>
                      <a:pt x="205" y="57"/>
                    </a:lnTo>
                    <a:lnTo>
                      <a:pt x="241" y="78"/>
                    </a:lnTo>
                    <a:lnTo>
                      <a:pt x="262" y="64"/>
                    </a:lnTo>
                    <a:lnTo>
                      <a:pt x="283" y="99"/>
                    </a:lnTo>
                    <a:lnTo>
                      <a:pt x="283" y="106"/>
                    </a:lnTo>
                    <a:lnTo>
                      <a:pt x="305" y="127"/>
                    </a:lnTo>
                    <a:lnTo>
                      <a:pt x="340" y="156"/>
                    </a:lnTo>
                    <a:lnTo>
                      <a:pt x="368" y="170"/>
                    </a:lnTo>
                    <a:lnTo>
                      <a:pt x="425" y="177"/>
                    </a:lnTo>
                    <a:lnTo>
                      <a:pt x="460" y="170"/>
                    </a:lnTo>
                    <a:lnTo>
                      <a:pt x="489" y="163"/>
                    </a:lnTo>
                    <a:lnTo>
                      <a:pt x="517" y="149"/>
                    </a:lnTo>
                    <a:lnTo>
                      <a:pt x="538" y="99"/>
                    </a:lnTo>
                    <a:lnTo>
                      <a:pt x="553" y="57"/>
                    </a:lnTo>
                    <a:lnTo>
                      <a:pt x="616" y="14"/>
                    </a:lnTo>
                    <a:lnTo>
                      <a:pt x="631" y="14"/>
                    </a:lnTo>
                    <a:lnTo>
                      <a:pt x="730" y="7"/>
                    </a:lnTo>
                    <a:lnTo>
                      <a:pt x="744" y="0"/>
                    </a:lnTo>
                    <a:lnTo>
                      <a:pt x="815" y="28"/>
                    </a:lnTo>
                    <a:lnTo>
                      <a:pt x="822" y="14"/>
                    </a:lnTo>
                    <a:lnTo>
                      <a:pt x="850" y="14"/>
                    </a:lnTo>
                    <a:lnTo>
                      <a:pt x="879" y="7"/>
                    </a:lnTo>
                    <a:lnTo>
                      <a:pt x="893" y="35"/>
                    </a:lnTo>
                    <a:lnTo>
                      <a:pt x="857" y="71"/>
                    </a:lnTo>
                    <a:lnTo>
                      <a:pt x="836" y="113"/>
                    </a:lnTo>
                    <a:lnTo>
                      <a:pt x="786" y="156"/>
                    </a:lnTo>
                    <a:lnTo>
                      <a:pt x="716" y="184"/>
                    </a:lnTo>
                    <a:lnTo>
                      <a:pt x="708" y="227"/>
                    </a:lnTo>
                    <a:lnTo>
                      <a:pt x="716" y="248"/>
                    </a:lnTo>
                    <a:lnTo>
                      <a:pt x="716" y="283"/>
                    </a:lnTo>
                    <a:lnTo>
                      <a:pt x="708" y="333"/>
                    </a:lnTo>
                    <a:lnTo>
                      <a:pt x="737" y="354"/>
                    </a:lnTo>
                    <a:lnTo>
                      <a:pt x="723" y="411"/>
                    </a:lnTo>
                    <a:lnTo>
                      <a:pt x="723" y="453"/>
                    </a:lnTo>
                    <a:lnTo>
                      <a:pt x="765" y="453"/>
                    </a:lnTo>
                    <a:lnTo>
                      <a:pt x="765" y="468"/>
                    </a:lnTo>
                    <a:lnTo>
                      <a:pt x="737" y="503"/>
                    </a:lnTo>
                    <a:lnTo>
                      <a:pt x="758" y="546"/>
                    </a:lnTo>
                    <a:lnTo>
                      <a:pt x="758" y="567"/>
                    </a:lnTo>
                    <a:lnTo>
                      <a:pt x="744" y="574"/>
                    </a:lnTo>
                    <a:lnTo>
                      <a:pt x="730" y="652"/>
                    </a:lnTo>
                    <a:lnTo>
                      <a:pt x="730" y="673"/>
                    </a:lnTo>
                    <a:lnTo>
                      <a:pt x="694" y="701"/>
                    </a:lnTo>
                    <a:lnTo>
                      <a:pt x="673" y="687"/>
                    </a:lnTo>
                    <a:lnTo>
                      <a:pt x="595" y="638"/>
                    </a:lnTo>
                    <a:lnTo>
                      <a:pt x="581" y="652"/>
                    </a:lnTo>
                    <a:lnTo>
                      <a:pt x="553" y="652"/>
                    </a:lnTo>
                    <a:lnTo>
                      <a:pt x="510" y="616"/>
                    </a:lnTo>
                    <a:lnTo>
                      <a:pt x="453" y="595"/>
                    </a:lnTo>
                    <a:lnTo>
                      <a:pt x="439" y="553"/>
                    </a:lnTo>
                    <a:lnTo>
                      <a:pt x="446" y="524"/>
                    </a:lnTo>
                    <a:lnTo>
                      <a:pt x="432" y="468"/>
                    </a:lnTo>
                    <a:lnTo>
                      <a:pt x="432" y="411"/>
                    </a:lnTo>
                    <a:lnTo>
                      <a:pt x="368" y="425"/>
                    </a:lnTo>
                    <a:lnTo>
                      <a:pt x="319" y="425"/>
                    </a:lnTo>
                    <a:lnTo>
                      <a:pt x="262" y="432"/>
                    </a:lnTo>
                    <a:lnTo>
                      <a:pt x="248" y="432"/>
                    </a:lnTo>
                    <a:lnTo>
                      <a:pt x="241" y="425"/>
                    </a:lnTo>
                    <a:lnTo>
                      <a:pt x="191" y="411"/>
                    </a:lnTo>
                    <a:lnTo>
                      <a:pt x="14" y="439"/>
                    </a:lnTo>
                    <a:lnTo>
                      <a:pt x="0" y="390"/>
                    </a:lnTo>
                    <a:close/>
                  </a:path>
                </a:pathLst>
              </a:custGeom>
              <a:solidFill>
                <a:srgbClr val="00CC00"/>
              </a:solidFill>
              <a:ln w="9525">
                <a:solidFill>
                  <a:schemeClr val="bg1"/>
                </a:solidFill>
                <a:round/>
                <a:headEnd/>
                <a:tailEnd/>
              </a:ln>
            </p:spPr>
            <p:txBody>
              <a:bodyPr/>
              <a:lstStyle/>
              <a:p>
                <a:pPr fontAlgn="base">
                  <a:spcBef>
                    <a:spcPct val="0"/>
                  </a:spcBef>
                  <a:spcAft>
                    <a:spcPct val="0"/>
                  </a:spcAft>
                </a:pPr>
                <a:endParaRPr lang="en-GB" sz="800" dirty="0">
                  <a:solidFill>
                    <a:srgbClr val="1A1A70"/>
                  </a:solidFill>
                </a:endParaRPr>
              </a:p>
            </p:txBody>
          </p:sp>
          <p:sp>
            <p:nvSpPr>
              <p:cNvPr id="81" name="Freeform 23">
                <a:extLst>
                  <a:ext uri="{FF2B5EF4-FFF2-40B4-BE49-F238E27FC236}">
                    <a16:creationId xmlns:a16="http://schemas.microsoft.com/office/drawing/2014/main" id="{BF30E9BA-AF5E-4D69-AA7B-438F9EDF928B}"/>
                  </a:ext>
                </a:extLst>
              </p:cNvPr>
              <p:cNvSpPr>
                <a:spLocks/>
              </p:cNvSpPr>
              <p:nvPr/>
            </p:nvSpPr>
            <p:spPr bwMode="gray">
              <a:xfrm>
                <a:off x="2609726" y="4196441"/>
                <a:ext cx="1074738" cy="804862"/>
              </a:xfrm>
              <a:custGeom>
                <a:avLst/>
                <a:gdLst>
                  <a:gd name="T0" fmla="*/ 2147483647 w 793"/>
                  <a:gd name="T1" fmla="*/ 2147483647 h 595"/>
                  <a:gd name="T2" fmla="*/ 2147483647 w 793"/>
                  <a:gd name="T3" fmla="*/ 2147483647 h 595"/>
                  <a:gd name="T4" fmla="*/ 2147483647 w 793"/>
                  <a:gd name="T5" fmla="*/ 2147483647 h 595"/>
                  <a:gd name="T6" fmla="*/ 2147483647 w 793"/>
                  <a:gd name="T7" fmla="*/ 2147483647 h 595"/>
                  <a:gd name="T8" fmla="*/ 2147483647 w 793"/>
                  <a:gd name="T9" fmla="*/ 2147483647 h 595"/>
                  <a:gd name="T10" fmla="*/ 2147483647 w 793"/>
                  <a:gd name="T11" fmla="*/ 2147483647 h 595"/>
                  <a:gd name="T12" fmla="*/ 2147483647 w 793"/>
                  <a:gd name="T13" fmla="*/ 2147483647 h 595"/>
                  <a:gd name="T14" fmla="*/ 2147483647 w 793"/>
                  <a:gd name="T15" fmla="*/ 2147483647 h 595"/>
                  <a:gd name="T16" fmla="*/ 2147483647 w 793"/>
                  <a:gd name="T17" fmla="*/ 2147483647 h 595"/>
                  <a:gd name="T18" fmla="*/ 0 w 793"/>
                  <a:gd name="T19" fmla="*/ 2147483647 h 595"/>
                  <a:gd name="T20" fmla="*/ 2147483647 w 793"/>
                  <a:gd name="T21" fmla="*/ 2147483647 h 595"/>
                  <a:gd name="T22" fmla="*/ 2147483647 w 793"/>
                  <a:gd name="T23" fmla="*/ 2147483647 h 595"/>
                  <a:gd name="T24" fmla="*/ 2147483647 w 793"/>
                  <a:gd name="T25" fmla="*/ 0 h 595"/>
                  <a:gd name="T26" fmla="*/ 2147483647 w 793"/>
                  <a:gd name="T27" fmla="*/ 2147483647 h 595"/>
                  <a:gd name="T28" fmla="*/ 2147483647 w 793"/>
                  <a:gd name="T29" fmla="*/ 2147483647 h 595"/>
                  <a:gd name="T30" fmla="*/ 2147483647 w 793"/>
                  <a:gd name="T31" fmla="*/ 2147483647 h 595"/>
                  <a:gd name="T32" fmla="*/ 2147483647 w 793"/>
                  <a:gd name="T33" fmla="*/ 2147483647 h 595"/>
                  <a:gd name="T34" fmla="*/ 2147483647 w 793"/>
                  <a:gd name="T35" fmla="*/ 2147483647 h 595"/>
                  <a:gd name="T36" fmla="*/ 2147483647 w 793"/>
                  <a:gd name="T37" fmla="*/ 0 h 595"/>
                  <a:gd name="T38" fmla="*/ 2147483647 w 793"/>
                  <a:gd name="T39" fmla="*/ 2147483647 h 595"/>
                  <a:gd name="T40" fmla="*/ 2147483647 w 793"/>
                  <a:gd name="T41" fmla="*/ 2147483647 h 595"/>
                  <a:gd name="T42" fmla="*/ 2147483647 w 793"/>
                  <a:gd name="T43" fmla="*/ 2147483647 h 595"/>
                  <a:gd name="T44" fmla="*/ 2147483647 w 793"/>
                  <a:gd name="T45" fmla="*/ 2147483647 h 595"/>
                  <a:gd name="T46" fmla="*/ 2147483647 w 793"/>
                  <a:gd name="T47" fmla="*/ 2147483647 h 595"/>
                  <a:gd name="T48" fmla="*/ 2147483647 w 793"/>
                  <a:gd name="T49" fmla="*/ 2147483647 h 595"/>
                  <a:gd name="T50" fmla="*/ 2147483647 w 793"/>
                  <a:gd name="T51" fmla="*/ 2147483647 h 595"/>
                  <a:gd name="T52" fmla="*/ 2147483647 w 793"/>
                  <a:gd name="T53" fmla="*/ 2147483647 h 595"/>
                  <a:gd name="T54" fmla="*/ 2147483647 w 793"/>
                  <a:gd name="T55" fmla="*/ 2147483647 h 595"/>
                  <a:gd name="T56" fmla="*/ 2147483647 w 793"/>
                  <a:gd name="T57" fmla="*/ 2147483647 h 595"/>
                  <a:gd name="T58" fmla="*/ 2147483647 w 793"/>
                  <a:gd name="T59" fmla="*/ 2147483647 h 595"/>
                  <a:gd name="T60" fmla="*/ 2147483647 w 793"/>
                  <a:gd name="T61" fmla="*/ 2147483647 h 595"/>
                  <a:gd name="T62" fmla="*/ 2147483647 w 793"/>
                  <a:gd name="T63" fmla="*/ 2147483647 h 595"/>
                  <a:gd name="T64" fmla="*/ 2147483647 w 793"/>
                  <a:gd name="T65" fmla="*/ 2147483647 h 595"/>
                  <a:gd name="T66" fmla="*/ 2147483647 w 793"/>
                  <a:gd name="T67" fmla="*/ 2147483647 h 595"/>
                  <a:gd name="T68" fmla="*/ 2147483647 w 793"/>
                  <a:gd name="T69" fmla="*/ 2147483647 h 595"/>
                  <a:gd name="T70" fmla="*/ 2147483647 w 793"/>
                  <a:gd name="T71" fmla="*/ 2147483647 h 595"/>
                  <a:gd name="T72" fmla="*/ 2147483647 w 793"/>
                  <a:gd name="T73" fmla="*/ 2147483647 h 595"/>
                  <a:gd name="T74" fmla="*/ 2147483647 w 793"/>
                  <a:gd name="T75" fmla="*/ 2147483647 h 595"/>
                  <a:gd name="T76" fmla="*/ 2147483647 w 793"/>
                  <a:gd name="T77" fmla="*/ 2147483647 h 595"/>
                  <a:gd name="T78" fmla="*/ 2147483647 w 793"/>
                  <a:gd name="T79" fmla="*/ 2147483647 h 595"/>
                  <a:gd name="T80" fmla="*/ 2147483647 w 793"/>
                  <a:gd name="T81" fmla="*/ 2147483647 h 595"/>
                  <a:gd name="T82" fmla="*/ 2147483647 w 793"/>
                  <a:gd name="T83" fmla="*/ 2147483647 h 595"/>
                  <a:gd name="T84" fmla="*/ 2147483647 w 793"/>
                  <a:gd name="T85" fmla="*/ 2147483647 h 595"/>
                  <a:gd name="T86" fmla="*/ 2147483647 w 793"/>
                  <a:gd name="T87" fmla="*/ 2147483647 h 595"/>
                  <a:gd name="T88" fmla="*/ 2147483647 w 793"/>
                  <a:gd name="T89" fmla="*/ 2147483647 h 595"/>
                  <a:gd name="T90" fmla="*/ 2147483647 w 793"/>
                  <a:gd name="T91" fmla="*/ 2147483647 h 595"/>
                  <a:gd name="T92" fmla="*/ 2147483647 w 793"/>
                  <a:gd name="T93" fmla="*/ 2147483647 h 595"/>
                  <a:gd name="T94" fmla="*/ 2147483647 w 793"/>
                  <a:gd name="T95" fmla="*/ 2147483647 h 595"/>
                  <a:gd name="T96" fmla="*/ 2147483647 w 793"/>
                  <a:gd name="T97" fmla="*/ 2147483647 h 595"/>
                  <a:gd name="T98" fmla="*/ 2147483647 w 793"/>
                  <a:gd name="T99" fmla="*/ 2147483647 h 595"/>
                  <a:gd name="T100" fmla="*/ 2147483647 w 793"/>
                  <a:gd name="T101" fmla="*/ 2147483647 h 595"/>
                  <a:gd name="T102" fmla="*/ 2147483647 w 793"/>
                  <a:gd name="T103" fmla="*/ 2147483647 h 595"/>
                  <a:gd name="T104" fmla="*/ 2147483647 w 793"/>
                  <a:gd name="T105" fmla="*/ 2147483647 h 595"/>
                  <a:gd name="T106" fmla="*/ 2147483647 w 793"/>
                  <a:gd name="T107" fmla="*/ 2147483647 h 595"/>
                  <a:gd name="T108" fmla="*/ 2147483647 w 793"/>
                  <a:gd name="T109" fmla="*/ 2147483647 h 595"/>
                  <a:gd name="T110" fmla="*/ 2147483647 w 793"/>
                  <a:gd name="T111" fmla="*/ 2147483647 h 595"/>
                  <a:gd name="T112" fmla="*/ 2147483647 w 793"/>
                  <a:gd name="T113" fmla="*/ 2147483647 h 595"/>
                  <a:gd name="T114" fmla="*/ 2147483647 w 793"/>
                  <a:gd name="T115" fmla="*/ 2147483647 h 59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3"/>
                  <a:gd name="T175" fmla="*/ 0 h 595"/>
                  <a:gd name="T176" fmla="*/ 793 w 793"/>
                  <a:gd name="T177" fmla="*/ 595 h 59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3" h="595">
                    <a:moveTo>
                      <a:pt x="49" y="482"/>
                    </a:moveTo>
                    <a:lnTo>
                      <a:pt x="42" y="468"/>
                    </a:lnTo>
                    <a:lnTo>
                      <a:pt x="42" y="439"/>
                    </a:lnTo>
                    <a:lnTo>
                      <a:pt x="14" y="390"/>
                    </a:lnTo>
                    <a:lnTo>
                      <a:pt x="42" y="333"/>
                    </a:lnTo>
                    <a:lnTo>
                      <a:pt x="35" y="298"/>
                    </a:lnTo>
                    <a:lnTo>
                      <a:pt x="21" y="241"/>
                    </a:lnTo>
                    <a:lnTo>
                      <a:pt x="28" y="177"/>
                    </a:lnTo>
                    <a:lnTo>
                      <a:pt x="7" y="113"/>
                    </a:lnTo>
                    <a:lnTo>
                      <a:pt x="0" y="57"/>
                    </a:lnTo>
                    <a:lnTo>
                      <a:pt x="21" y="42"/>
                    </a:lnTo>
                    <a:lnTo>
                      <a:pt x="28" y="28"/>
                    </a:lnTo>
                    <a:lnTo>
                      <a:pt x="205" y="0"/>
                    </a:lnTo>
                    <a:lnTo>
                      <a:pt x="255" y="14"/>
                    </a:lnTo>
                    <a:lnTo>
                      <a:pt x="262" y="21"/>
                    </a:lnTo>
                    <a:lnTo>
                      <a:pt x="276" y="21"/>
                    </a:lnTo>
                    <a:lnTo>
                      <a:pt x="333" y="14"/>
                    </a:lnTo>
                    <a:lnTo>
                      <a:pt x="382" y="14"/>
                    </a:lnTo>
                    <a:lnTo>
                      <a:pt x="446" y="0"/>
                    </a:lnTo>
                    <a:lnTo>
                      <a:pt x="446" y="57"/>
                    </a:lnTo>
                    <a:lnTo>
                      <a:pt x="460" y="113"/>
                    </a:lnTo>
                    <a:lnTo>
                      <a:pt x="453" y="142"/>
                    </a:lnTo>
                    <a:lnTo>
                      <a:pt x="467" y="184"/>
                    </a:lnTo>
                    <a:lnTo>
                      <a:pt x="524" y="205"/>
                    </a:lnTo>
                    <a:lnTo>
                      <a:pt x="567" y="241"/>
                    </a:lnTo>
                    <a:lnTo>
                      <a:pt x="595" y="241"/>
                    </a:lnTo>
                    <a:lnTo>
                      <a:pt x="609" y="227"/>
                    </a:lnTo>
                    <a:lnTo>
                      <a:pt x="687" y="276"/>
                    </a:lnTo>
                    <a:lnTo>
                      <a:pt x="708" y="290"/>
                    </a:lnTo>
                    <a:lnTo>
                      <a:pt x="666" y="326"/>
                    </a:lnTo>
                    <a:lnTo>
                      <a:pt x="751" y="361"/>
                    </a:lnTo>
                    <a:lnTo>
                      <a:pt x="758" y="354"/>
                    </a:lnTo>
                    <a:lnTo>
                      <a:pt x="793" y="361"/>
                    </a:lnTo>
                    <a:lnTo>
                      <a:pt x="779" y="383"/>
                    </a:lnTo>
                    <a:lnTo>
                      <a:pt x="765" y="390"/>
                    </a:lnTo>
                    <a:lnTo>
                      <a:pt x="758" y="432"/>
                    </a:lnTo>
                    <a:lnTo>
                      <a:pt x="786" y="489"/>
                    </a:lnTo>
                    <a:lnTo>
                      <a:pt x="779" y="510"/>
                    </a:lnTo>
                    <a:lnTo>
                      <a:pt x="737" y="560"/>
                    </a:lnTo>
                    <a:lnTo>
                      <a:pt x="708" y="574"/>
                    </a:lnTo>
                    <a:lnTo>
                      <a:pt x="666" y="581"/>
                    </a:lnTo>
                    <a:lnTo>
                      <a:pt x="602" y="560"/>
                    </a:lnTo>
                    <a:lnTo>
                      <a:pt x="545" y="581"/>
                    </a:lnTo>
                    <a:lnTo>
                      <a:pt x="517" y="560"/>
                    </a:lnTo>
                    <a:lnTo>
                      <a:pt x="496" y="531"/>
                    </a:lnTo>
                    <a:lnTo>
                      <a:pt x="467" y="510"/>
                    </a:lnTo>
                    <a:lnTo>
                      <a:pt x="368" y="574"/>
                    </a:lnTo>
                    <a:lnTo>
                      <a:pt x="340" y="546"/>
                    </a:lnTo>
                    <a:lnTo>
                      <a:pt x="290" y="567"/>
                    </a:lnTo>
                    <a:lnTo>
                      <a:pt x="276" y="546"/>
                    </a:lnTo>
                    <a:lnTo>
                      <a:pt x="255" y="553"/>
                    </a:lnTo>
                    <a:lnTo>
                      <a:pt x="241" y="531"/>
                    </a:lnTo>
                    <a:lnTo>
                      <a:pt x="226" y="553"/>
                    </a:lnTo>
                    <a:lnTo>
                      <a:pt x="170" y="595"/>
                    </a:lnTo>
                    <a:lnTo>
                      <a:pt x="156" y="588"/>
                    </a:lnTo>
                    <a:lnTo>
                      <a:pt x="113" y="553"/>
                    </a:lnTo>
                    <a:lnTo>
                      <a:pt x="78" y="482"/>
                    </a:lnTo>
                    <a:lnTo>
                      <a:pt x="49" y="482"/>
                    </a:lnTo>
                    <a:close/>
                  </a:path>
                </a:pathLst>
              </a:custGeom>
              <a:solidFill>
                <a:srgbClr val="00CC00"/>
              </a:solidFill>
              <a:ln w="9525">
                <a:solidFill>
                  <a:schemeClr val="bg1"/>
                </a:solidFill>
                <a:round/>
                <a:headEnd/>
                <a:tailEnd/>
              </a:ln>
            </p:spPr>
            <p:txBody>
              <a:bodyPr/>
              <a:lstStyle/>
              <a:p>
                <a:pPr fontAlgn="base">
                  <a:spcBef>
                    <a:spcPct val="0"/>
                  </a:spcBef>
                  <a:spcAft>
                    <a:spcPct val="0"/>
                  </a:spcAft>
                </a:pPr>
                <a:endParaRPr lang="en-GB" sz="800" dirty="0">
                  <a:solidFill>
                    <a:srgbClr val="1A1A70"/>
                  </a:solidFill>
                </a:endParaRPr>
              </a:p>
            </p:txBody>
          </p:sp>
          <p:sp>
            <p:nvSpPr>
              <p:cNvPr id="82" name="Freeform 27">
                <a:extLst>
                  <a:ext uri="{FF2B5EF4-FFF2-40B4-BE49-F238E27FC236}">
                    <a16:creationId xmlns:a16="http://schemas.microsoft.com/office/drawing/2014/main" id="{12DD1EF7-A92C-4C79-8CB8-4B79575B8ED4}"/>
                  </a:ext>
                </a:extLst>
              </p:cNvPr>
              <p:cNvSpPr>
                <a:spLocks/>
              </p:cNvSpPr>
              <p:nvPr/>
            </p:nvSpPr>
            <p:spPr bwMode="gray">
              <a:xfrm>
                <a:off x="2579564" y="4848903"/>
                <a:ext cx="1074737" cy="1052513"/>
              </a:xfrm>
              <a:custGeom>
                <a:avLst/>
                <a:gdLst>
                  <a:gd name="T0" fmla="*/ 2147483647 w 794"/>
                  <a:gd name="T1" fmla="*/ 2147483647 h 779"/>
                  <a:gd name="T2" fmla="*/ 2147483647 w 794"/>
                  <a:gd name="T3" fmla="*/ 2147483647 h 779"/>
                  <a:gd name="T4" fmla="*/ 2147483647 w 794"/>
                  <a:gd name="T5" fmla="*/ 2147483647 h 779"/>
                  <a:gd name="T6" fmla="*/ 2147483647 w 794"/>
                  <a:gd name="T7" fmla="*/ 2147483647 h 779"/>
                  <a:gd name="T8" fmla="*/ 2147483647 w 794"/>
                  <a:gd name="T9" fmla="*/ 2147483647 h 779"/>
                  <a:gd name="T10" fmla="*/ 2147483647 w 794"/>
                  <a:gd name="T11" fmla="*/ 2147483647 h 779"/>
                  <a:gd name="T12" fmla="*/ 0 w 794"/>
                  <a:gd name="T13" fmla="*/ 2147483647 h 779"/>
                  <a:gd name="T14" fmla="*/ 2147483647 w 794"/>
                  <a:gd name="T15" fmla="*/ 2147483647 h 779"/>
                  <a:gd name="T16" fmla="*/ 2147483647 w 794"/>
                  <a:gd name="T17" fmla="*/ 2147483647 h 779"/>
                  <a:gd name="T18" fmla="*/ 2147483647 w 794"/>
                  <a:gd name="T19" fmla="*/ 0 h 779"/>
                  <a:gd name="T20" fmla="*/ 2147483647 w 794"/>
                  <a:gd name="T21" fmla="*/ 0 h 779"/>
                  <a:gd name="T22" fmla="*/ 2147483647 w 794"/>
                  <a:gd name="T23" fmla="*/ 2147483647 h 779"/>
                  <a:gd name="T24" fmla="*/ 2147483647 w 794"/>
                  <a:gd name="T25" fmla="*/ 2147483647 h 779"/>
                  <a:gd name="T26" fmla="*/ 2147483647 w 794"/>
                  <a:gd name="T27" fmla="*/ 2147483647 h 779"/>
                  <a:gd name="T28" fmla="*/ 2147483647 w 794"/>
                  <a:gd name="T29" fmla="*/ 2147483647 h 779"/>
                  <a:gd name="T30" fmla="*/ 2147483647 w 794"/>
                  <a:gd name="T31" fmla="*/ 2147483647 h 779"/>
                  <a:gd name="T32" fmla="*/ 2147483647 w 794"/>
                  <a:gd name="T33" fmla="*/ 2147483647 h 779"/>
                  <a:gd name="T34" fmla="*/ 2147483647 w 794"/>
                  <a:gd name="T35" fmla="*/ 2147483647 h 779"/>
                  <a:gd name="T36" fmla="*/ 2147483647 w 794"/>
                  <a:gd name="T37" fmla="*/ 2147483647 h 779"/>
                  <a:gd name="T38" fmla="*/ 2147483647 w 794"/>
                  <a:gd name="T39" fmla="*/ 2147483647 h 779"/>
                  <a:gd name="T40" fmla="*/ 2147483647 w 794"/>
                  <a:gd name="T41" fmla="*/ 2147483647 h 779"/>
                  <a:gd name="T42" fmla="*/ 2147483647 w 794"/>
                  <a:gd name="T43" fmla="*/ 2147483647 h 779"/>
                  <a:gd name="T44" fmla="*/ 2147483647 w 794"/>
                  <a:gd name="T45" fmla="*/ 2147483647 h 779"/>
                  <a:gd name="T46" fmla="*/ 2147483647 w 794"/>
                  <a:gd name="T47" fmla="*/ 2147483647 h 779"/>
                  <a:gd name="T48" fmla="*/ 2147483647 w 794"/>
                  <a:gd name="T49" fmla="*/ 2147483647 h 779"/>
                  <a:gd name="T50" fmla="*/ 2147483647 w 794"/>
                  <a:gd name="T51" fmla="*/ 2147483647 h 779"/>
                  <a:gd name="T52" fmla="*/ 2147483647 w 794"/>
                  <a:gd name="T53" fmla="*/ 2147483647 h 779"/>
                  <a:gd name="T54" fmla="*/ 2147483647 w 794"/>
                  <a:gd name="T55" fmla="*/ 2147483647 h 779"/>
                  <a:gd name="T56" fmla="*/ 2147483647 w 794"/>
                  <a:gd name="T57" fmla="*/ 2147483647 h 779"/>
                  <a:gd name="T58" fmla="*/ 2147483647 w 794"/>
                  <a:gd name="T59" fmla="*/ 2147483647 h 779"/>
                  <a:gd name="T60" fmla="*/ 2147483647 w 794"/>
                  <a:gd name="T61" fmla="*/ 2147483647 h 779"/>
                  <a:gd name="T62" fmla="*/ 2147483647 w 794"/>
                  <a:gd name="T63" fmla="*/ 2147483647 h 779"/>
                  <a:gd name="T64" fmla="*/ 2147483647 w 794"/>
                  <a:gd name="T65" fmla="*/ 2147483647 h 779"/>
                  <a:gd name="T66" fmla="*/ 2147483647 w 794"/>
                  <a:gd name="T67" fmla="*/ 2147483647 h 779"/>
                  <a:gd name="T68" fmla="*/ 2147483647 w 794"/>
                  <a:gd name="T69" fmla="*/ 2147483647 h 779"/>
                  <a:gd name="T70" fmla="*/ 2147483647 w 794"/>
                  <a:gd name="T71" fmla="*/ 2147483647 h 779"/>
                  <a:gd name="T72" fmla="*/ 2147483647 w 794"/>
                  <a:gd name="T73" fmla="*/ 2147483647 h 779"/>
                  <a:gd name="T74" fmla="*/ 2147483647 w 794"/>
                  <a:gd name="T75" fmla="*/ 2147483647 h 779"/>
                  <a:gd name="T76" fmla="*/ 2147483647 w 794"/>
                  <a:gd name="T77" fmla="*/ 2147483647 h 779"/>
                  <a:gd name="T78" fmla="*/ 2147483647 w 794"/>
                  <a:gd name="T79" fmla="*/ 2147483647 h 779"/>
                  <a:gd name="T80" fmla="*/ 2147483647 w 794"/>
                  <a:gd name="T81" fmla="*/ 2147483647 h 779"/>
                  <a:gd name="T82" fmla="*/ 2147483647 w 794"/>
                  <a:gd name="T83" fmla="*/ 2147483647 h 779"/>
                  <a:gd name="T84" fmla="*/ 2147483647 w 794"/>
                  <a:gd name="T85" fmla="*/ 2147483647 h 779"/>
                  <a:gd name="T86" fmla="*/ 2147483647 w 794"/>
                  <a:gd name="T87" fmla="*/ 2147483647 h 779"/>
                  <a:gd name="T88" fmla="*/ 2147483647 w 794"/>
                  <a:gd name="T89" fmla="*/ 2147483647 h 779"/>
                  <a:gd name="T90" fmla="*/ 2147483647 w 794"/>
                  <a:gd name="T91" fmla="*/ 2147483647 h 779"/>
                  <a:gd name="T92" fmla="*/ 2147483647 w 794"/>
                  <a:gd name="T93" fmla="*/ 2147483647 h 779"/>
                  <a:gd name="T94" fmla="*/ 2147483647 w 794"/>
                  <a:gd name="T95" fmla="*/ 2147483647 h 779"/>
                  <a:gd name="T96" fmla="*/ 2147483647 w 794"/>
                  <a:gd name="T97" fmla="*/ 2147483647 h 779"/>
                  <a:gd name="T98" fmla="*/ 2147483647 w 794"/>
                  <a:gd name="T99" fmla="*/ 2147483647 h 779"/>
                  <a:gd name="T100" fmla="*/ 2147483647 w 794"/>
                  <a:gd name="T101" fmla="*/ 2147483647 h 779"/>
                  <a:gd name="T102" fmla="*/ 2147483647 w 794"/>
                  <a:gd name="T103" fmla="*/ 2147483647 h 77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94"/>
                  <a:gd name="T157" fmla="*/ 0 h 779"/>
                  <a:gd name="T158" fmla="*/ 794 w 794"/>
                  <a:gd name="T159" fmla="*/ 779 h 77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94" h="779">
                    <a:moveTo>
                      <a:pt x="93" y="638"/>
                    </a:moveTo>
                    <a:lnTo>
                      <a:pt x="57" y="567"/>
                    </a:lnTo>
                    <a:lnTo>
                      <a:pt x="142" y="496"/>
                    </a:lnTo>
                    <a:lnTo>
                      <a:pt x="128" y="354"/>
                    </a:lnTo>
                    <a:lnTo>
                      <a:pt x="114" y="305"/>
                    </a:lnTo>
                    <a:lnTo>
                      <a:pt x="50" y="255"/>
                    </a:lnTo>
                    <a:lnTo>
                      <a:pt x="0" y="227"/>
                    </a:lnTo>
                    <a:lnTo>
                      <a:pt x="22" y="106"/>
                    </a:lnTo>
                    <a:lnTo>
                      <a:pt x="64" y="35"/>
                    </a:lnTo>
                    <a:lnTo>
                      <a:pt x="71" y="0"/>
                    </a:lnTo>
                    <a:lnTo>
                      <a:pt x="100" y="0"/>
                    </a:lnTo>
                    <a:lnTo>
                      <a:pt x="135" y="71"/>
                    </a:lnTo>
                    <a:lnTo>
                      <a:pt x="178" y="106"/>
                    </a:lnTo>
                    <a:lnTo>
                      <a:pt x="192" y="113"/>
                    </a:lnTo>
                    <a:lnTo>
                      <a:pt x="248" y="71"/>
                    </a:lnTo>
                    <a:lnTo>
                      <a:pt x="263" y="49"/>
                    </a:lnTo>
                    <a:lnTo>
                      <a:pt x="277" y="71"/>
                    </a:lnTo>
                    <a:lnTo>
                      <a:pt x="298" y="64"/>
                    </a:lnTo>
                    <a:lnTo>
                      <a:pt x="312" y="85"/>
                    </a:lnTo>
                    <a:lnTo>
                      <a:pt x="362" y="64"/>
                    </a:lnTo>
                    <a:lnTo>
                      <a:pt x="390" y="92"/>
                    </a:lnTo>
                    <a:lnTo>
                      <a:pt x="489" y="28"/>
                    </a:lnTo>
                    <a:lnTo>
                      <a:pt x="518" y="49"/>
                    </a:lnTo>
                    <a:lnTo>
                      <a:pt x="539" y="78"/>
                    </a:lnTo>
                    <a:lnTo>
                      <a:pt x="567" y="99"/>
                    </a:lnTo>
                    <a:lnTo>
                      <a:pt x="624" y="78"/>
                    </a:lnTo>
                    <a:lnTo>
                      <a:pt x="688" y="99"/>
                    </a:lnTo>
                    <a:lnTo>
                      <a:pt x="730" y="92"/>
                    </a:lnTo>
                    <a:lnTo>
                      <a:pt x="766" y="106"/>
                    </a:lnTo>
                    <a:lnTo>
                      <a:pt x="787" y="305"/>
                    </a:lnTo>
                    <a:lnTo>
                      <a:pt x="787" y="354"/>
                    </a:lnTo>
                    <a:lnTo>
                      <a:pt x="773" y="354"/>
                    </a:lnTo>
                    <a:lnTo>
                      <a:pt x="794" y="383"/>
                    </a:lnTo>
                    <a:lnTo>
                      <a:pt x="787" y="517"/>
                    </a:lnTo>
                    <a:lnTo>
                      <a:pt x="794" y="567"/>
                    </a:lnTo>
                    <a:lnTo>
                      <a:pt x="723" y="560"/>
                    </a:lnTo>
                    <a:lnTo>
                      <a:pt x="723" y="546"/>
                    </a:lnTo>
                    <a:lnTo>
                      <a:pt x="681" y="567"/>
                    </a:lnTo>
                    <a:lnTo>
                      <a:pt x="667" y="560"/>
                    </a:lnTo>
                    <a:lnTo>
                      <a:pt x="603" y="574"/>
                    </a:lnTo>
                    <a:lnTo>
                      <a:pt x="582" y="758"/>
                    </a:lnTo>
                    <a:lnTo>
                      <a:pt x="546" y="772"/>
                    </a:lnTo>
                    <a:lnTo>
                      <a:pt x="489" y="779"/>
                    </a:lnTo>
                    <a:lnTo>
                      <a:pt x="461" y="730"/>
                    </a:lnTo>
                    <a:lnTo>
                      <a:pt x="461" y="687"/>
                    </a:lnTo>
                    <a:lnTo>
                      <a:pt x="404" y="680"/>
                    </a:lnTo>
                    <a:lnTo>
                      <a:pt x="341" y="560"/>
                    </a:lnTo>
                    <a:lnTo>
                      <a:pt x="277" y="531"/>
                    </a:lnTo>
                    <a:lnTo>
                      <a:pt x="227" y="560"/>
                    </a:lnTo>
                    <a:lnTo>
                      <a:pt x="156" y="581"/>
                    </a:lnTo>
                    <a:lnTo>
                      <a:pt x="135" y="645"/>
                    </a:lnTo>
                    <a:lnTo>
                      <a:pt x="93" y="638"/>
                    </a:lnTo>
                    <a:close/>
                  </a:path>
                </a:pathLst>
              </a:custGeom>
              <a:solidFill>
                <a:srgbClr val="00CC00"/>
              </a:solidFill>
              <a:ln w="9525">
                <a:solidFill>
                  <a:schemeClr val="bg1"/>
                </a:solidFill>
                <a:round/>
                <a:headEnd/>
                <a:tailEnd/>
              </a:ln>
            </p:spPr>
            <p:txBody>
              <a:bodyPr/>
              <a:lstStyle/>
              <a:p>
                <a:pPr fontAlgn="base">
                  <a:spcBef>
                    <a:spcPct val="0"/>
                  </a:spcBef>
                  <a:spcAft>
                    <a:spcPct val="0"/>
                  </a:spcAft>
                </a:pPr>
                <a:endParaRPr lang="en-GB" sz="800" dirty="0">
                  <a:solidFill>
                    <a:srgbClr val="1A1A70"/>
                  </a:solidFill>
                </a:endParaRPr>
              </a:p>
            </p:txBody>
          </p:sp>
          <p:sp>
            <p:nvSpPr>
              <p:cNvPr id="83" name="Rectangle 79">
                <a:extLst>
                  <a:ext uri="{FF2B5EF4-FFF2-40B4-BE49-F238E27FC236}">
                    <a16:creationId xmlns:a16="http://schemas.microsoft.com/office/drawing/2014/main" id="{0BF434C3-64AE-43E8-BC52-187592C2636F}"/>
                  </a:ext>
                </a:extLst>
              </p:cNvPr>
              <p:cNvSpPr>
                <a:spLocks noChangeArrowheads="1"/>
              </p:cNvSpPr>
              <p:nvPr/>
            </p:nvSpPr>
            <p:spPr bwMode="gray">
              <a:xfrm>
                <a:off x="3912768" y="5457611"/>
                <a:ext cx="389530" cy="12311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33450" fontAlgn="base">
                  <a:spcBef>
                    <a:spcPct val="0"/>
                  </a:spcBef>
                  <a:spcAft>
                    <a:spcPct val="0"/>
                  </a:spcAft>
                </a:pPr>
                <a:r>
                  <a:rPr lang="en-US" sz="800" dirty="0">
                    <a:solidFill>
                      <a:srgbClr val="FFFFFF">
                        <a:lumMod val="50000"/>
                      </a:srgbClr>
                    </a:solidFill>
                  </a:rPr>
                  <a:t>Croydon</a:t>
                </a:r>
              </a:p>
            </p:txBody>
          </p:sp>
          <p:sp>
            <p:nvSpPr>
              <p:cNvPr id="84" name="Rectangle 98">
                <a:extLst>
                  <a:ext uri="{FF2B5EF4-FFF2-40B4-BE49-F238E27FC236}">
                    <a16:creationId xmlns:a16="http://schemas.microsoft.com/office/drawing/2014/main" id="{61AD30D3-8F65-4E73-AEF8-346B18B1DF6B}"/>
                  </a:ext>
                </a:extLst>
              </p:cNvPr>
              <p:cNvSpPr>
                <a:spLocks noChangeArrowheads="1"/>
              </p:cNvSpPr>
              <p:nvPr/>
            </p:nvSpPr>
            <p:spPr bwMode="gray">
              <a:xfrm>
                <a:off x="1964549" y="3974886"/>
                <a:ext cx="463268" cy="12311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33450" fontAlgn="base">
                  <a:spcBef>
                    <a:spcPct val="0"/>
                  </a:spcBef>
                  <a:spcAft>
                    <a:spcPct val="0"/>
                  </a:spcAft>
                </a:pPr>
                <a:r>
                  <a:rPr lang="en-US" sz="800" dirty="0">
                    <a:solidFill>
                      <a:srgbClr val="FFFFFF">
                        <a:lumMod val="50000"/>
                      </a:srgbClr>
                    </a:solidFill>
                  </a:rPr>
                  <a:t>Richmond</a:t>
                </a:r>
              </a:p>
            </p:txBody>
          </p:sp>
          <p:sp>
            <p:nvSpPr>
              <p:cNvPr id="85" name="Rectangle 102">
                <a:extLst>
                  <a:ext uri="{FF2B5EF4-FFF2-40B4-BE49-F238E27FC236}">
                    <a16:creationId xmlns:a16="http://schemas.microsoft.com/office/drawing/2014/main" id="{19DCE005-5899-43E6-83C2-55ACB8C7B935}"/>
                  </a:ext>
                </a:extLst>
              </p:cNvPr>
              <p:cNvSpPr>
                <a:spLocks noChangeArrowheads="1"/>
              </p:cNvSpPr>
              <p:nvPr/>
            </p:nvSpPr>
            <p:spPr bwMode="gray">
              <a:xfrm>
                <a:off x="2911760" y="4012986"/>
                <a:ext cx="572273" cy="12311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33450" fontAlgn="base">
                  <a:spcBef>
                    <a:spcPct val="0"/>
                  </a:spcBef>
                  <a:spcAft>
                    <a:spcPct val="0"/>
                  </a:spcAft>
                </a:pPr>
                <a:r>
                  <a:rPr lang="en-US" sz="800" dirty="0">
                    <a:solidFill>
                      <a:srgbClr val="FFFFFF">
                        <a:lumMod val="50000"/>
                      </a:srgbClr>
                    </a:solidFill>
                  </a:rPr>
                  <a:t>Wandsworth</a:t>
                </a:r>
              </a:p>
            </p:txBody>
          </p:sp>
          <p:sp>
            <p:nvSpPr>
              <p:cNvPr id="86" name="Rectangle 92">
                <a:extLst>
                  <a:ext uri="{FF2B5EF4-FFF2-40B4-BE49-F238E27FC236}">
                    <a16:creationId xmlns:a16="http://schemas.microsoft.com/office/drawing/2014/main" id="{6C9D9A8E-CADE-41CE-851F-8F1531DAB077}"/>
                  </a:ext>
                </a:extLst>
              </p:cNvPr>
              <p:cNvSpPr>
                <a:spLocks noChangeArrowheads="1"/>
              </p:cNvSpPr>
              <p:nvPr/>
            </p:nvSpPr>
            <p:spPr bwMode="gray">
              <a:xfrm>
                <a:off x="2118692" y="4771811"/>
                <a:ext cx="431208" cy="12311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33450" fontAlgn="base">
                  <a:spcBef>
                    <a:spcPct val="0"/>
                  </a:spcBef>
                  <a:spcAft>
                    <a:spcPct val="0"/>
                  </a:spcAft>
                </a:pPr>
                <a:r>
                  <a:rPr lang="en-US" sz="800" dirty="0">
                    <a:solidFill>
                      <a:srgbClr val="FFFFFF">
                        <a:lumMod val="50000"/>
                      </a:srgbClr>
                    </a:solidFill>
                  </a:rPr>
                  <a:t>Kingston </a:t>
                </a:r>
              </a:p>
            </p:txBody>
          </p:sp>
          <p:sp>
            <p:nvSpPr>
              <p:cNvPr id="87" name="Rectangle 99">
                <a:extLst>
                  <a:ext uri="{FF2B5EF4-FFF2-40B4-BE49-F238E27FC236}">
                    <a16:creationId xmlns:a16="http://schemas.microsoft.com/office/drawing/2014/main" id="{30C70861-4656-4894-955D-DA5F9C6959B1}"/>
                  </a:ext>
                </a:extLst>
              </p:cNvPr>
              <p:cNvSpPr>
                <a:spLocks noChangeArrowheads="1"/>
              </p:cNvSpPr>
              <p:nvPr/>
            </p:nvSpPr>
            <p:spPr bwMode="gray">
              <a:xfrm>
                <a:off x="2931274" y="4733760"/>
                <a:ext cx="320601" cy="12311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33450" fontAlgn="base">
                  <a:spcBef>
                    <a:spcPct val="0"/>
                  </a:spcBef>
                  <a:spcAft>
                    <a:spcPct val="0"/>
                  </a:spcAft>
                </a:pPr>
                <a:r>
                  <a:rPr lang="en-US" sz="800" dirty="0">
                    <a:solidFill>
                      <a:srgbClr val="FFFFFF">
                        <a:lumMod val="50000"/>
                      </a:srgbClr>
                    </a:solidFill>
                  </a:rPr>
                  <a:t>Merton</a:t>
                </a:r>
              </a:p>
            </p:txBody>
          </p:sp>
          <p:sp>
            <p:nvSpPr>
              <p:cNvPr id="88" name="Rectangle 99">
                <a:extLst>
                  <a:ext uri="{FF2B5EF4-FFF2-40B4-BE49-F238E27FC236}">
                    <a16:creationId xmlns:a16="http://schemas.microsoft.com/office/drawing/2014/main" id="{32C7976C-A0EF-408A-8151-C984BB415003}"/>
                  </a:ext>
                </a:extLst>
              </p:cNvPr>
              <p:cNvSpPr>
                <a:spLocks noChangeArrowheads="1"/>
              </p:cNvSpPr>
              <p:nvPr/>
            </p:nvSpPr>
            <p:spPr bwMode="gray">
              <a:xfrm>
                <a:off x="3028096" y="5346118"/>
                <a:ext cx="299762" cy="12311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33450" fontAlgn="base">
                  <a:spcBef>
                    <a:spcPct val="0"/>
                  </a:spcBef>
                  <a:spcAft>
                    <a:spcPct val="0"/>
                  </a:spcAft>
                </a:pPr>
                <a:r>
                  <a:rPr lang="en-US" sz="800" dirty="0">
                    <a:solidFill>
                      <a:srgbClr val="FFFFFF">
                        <a:lumMod val="50000"/>
                      </a:srgbClr>
                    </a:solidFill>
                  </a:rPr>
                  <a:t>Sutton</a:t>
                </a:r>
              </a:p>
            </p:txBody>
          </p:sp>
          <p:sp>
            <p:nvSpPr>
              <p:cNvPr id="89" name="Freeform 185">
                <a:extLst>
                  <a:ext uri="{FF2B5EF4-FFF2-40B4-BE49-F238E27FC236}">
                    <a16:creationId xmlns:a16="http://schemas.microsoft.com/office/drawing/2014/main" id="{10E44759-182F-4E9F-9100-03EAB3BBEA2B}"/>
                  </a:ext>
                </a:extLst>
              </p:cNvPr>
              <p:cNvSpPr>
                <a:spLocks/>
              </p:cNvSpPr>
              <p:nvPr/>
            </p:nvSpPr>
            <p:spPr bwMode="auto">
              <a:xfrm rot="21597381">
                <a:off x="2321725" y="4419085"/>
                <a:ext cx="90000" cy="90000"/>
              </a:xfrm>
              <a:custGeom>
                <a:avLst/>
                <a:gdLst>
                  <a:gd name="T0" fmla="*/ 2147483647 w 44"/>
                  <a:gd name="T1" fmla="*/ 2147483647 h 41"/>
                  <a:gd name="T2" fmla="*/ 2147483647 w 44"/>
                  <a:gd name="T3" fmla="*/ 2147483647 h 41"/>
                  <a:gd name="T4" fmla="*/ 2147483647 w 44"/>
                  <a:gd name="T5" fmla="*/ 2147483647 h 41"/>
                  <a:gd name="T6" fmla="*/ 2147483647 w 44"/>
                  <a:gd name="T7" fmla="*/ 2147483647 h 41"/>
                  <a:gd name="T8" fmla="*/ 2147483647 w 44"/>
                  <a:gd name="T9" fmla="*/ 2147483647 h 41"/>
                  <a:gd name="T10" fmla="*/ 2147483647 w 44"/>
                  <a:gd name="T11" fmla="*/ 2147483647 h 41"/>
                  <a:gd name="T12" fmla="*/ 2147483647 w 44"/>
                  <a:gd name="T13" fmla="*/ 0 h 41"/>
                  <a:gd name="T14" fmla="*/ 2147483647 w 44"/>
                  <a:gd name="T15" fmla="*/ 0 h 41"/>
                  <a:gd name="T16" fmla="*/ 2147483647 w 44"/>
                  <a:gd name="T17" fmla="*/ 0 h 41"/>
                  <a:gd name="T18" fmla="*/ 2147483647 w 44"/>
                  <a:gd name="T19" fmla="*/ 0 h 41"/>
                  <a:gd name="T20" fmla="*/ 2147483647 w 44"/>
                  <a:gd name="T21" fmla="*/ 2147483647 h 41"/>
                  <a:gd name="T22" fmla="*/ 2147483647 w 44"/>
                  <a:gd name="T23" fmla="*/ 2147483647 h 41"/>
                  <a:gd name="T24" fmla="*/ 2147483647 w 44"/>
                  <a:gd name="T25" fmla="*/ 2147483647 h 41"/>
                  <a:gd name="T26" fmla="*/ 2147483647 w 44"/>
                  <a:gd name="T27" fmla="*/ 2147483647 h 41"/>
                  <a:gd name="T28" fmla="*/ 0 w 44"/>
                  <a:gd name="T29" fmla="*/ 2147483647 h 41"/>
                  <a:gd name="T30" fmla="*/ 0 w 44"/>
                  <a:gd name="T31" fmla="*/ 2147483647 h 41"/>
                  <a:gd name="T32" fmla="*/ 0 w 44"/>
                  <a:gd name="T33" fmla="*/ 2147483647 h 41"/>
                  <a:gd name="T34" fmla="*/ 0 w 44"/>
                  <a:gd name="T35" fmla="*/ 2147483647 h 41"/>
                  <a:gd name="T36" fmla="*/ 2147483647 w 44"/>
                  <a:gd name="T37" fmla="*/ 2147483647 h 41"/>
                  <a:gd name="T38" fmla="*/ 2147483647 w 44"/>
                  <a:gd name="T39" fmla="*/ 2147483647 h 41"/>
                  <a:gd name="T40" fmla="*/ 2147483647 w 44"/>
                  <a:gd name="T41" fmla="*/ 2147483647 h 41"/>
                  <a:gd name="T42" fmla="*/ 2147483647 w 44"/>
                  <a:gd name="T43" fmla="*/ 2147483647 h 41"/>
                  <a:gd name="T44" fmla="*/ 2147483647 w 44"/>
                  <a:gd name="T45" fmla="*/ 2147483647 h 41"/>
                  <a:gd name="T46" fmla="*/ 2147483647 w 44"/>
                  <a:gd name="T47" fmla="*/ 2147483647 h 41"/>
                  <a:gd name="T48" fmla="*/ 2147483647 w 44"/>
                  <a:gd name="T49" fmla="*/ 2147483647 h 41"/>
                  <a:gd name="T50" fmla="*/ 2147483647 w 44"/>
                  <a:gd name="T51" fmla="*/ 2147483647 h 41"/>
                  <a:gd name="T52" fmla="*/ 2147483647 w 44"/>
                  <a:gd name="T53" fmla="*/ 2147483647 h 41"/>
                  <a:gd name="T54" fmla="*/ 2147483647 w 44"/>
                  <a:gd name="T55" fmla="*/ 2147483647 h 41"/>
                  <a:gd name="T56" fmla="*/ 2147483647 w 44"/>
                  <a:gd name="T57" fmla="*/ 2147483647 h 41"/>
                  <a:gd name="T58" fmla="*/ 2147483647 w 44"/>
                  <a:gd name="T59" fmla="*/ 2147483647 h 41"/>
                  <a:gd name="T60" fmla="*/ 2147483647 w 44"/>
                  <a:gd name="T61" fmla="*/ 2147483647 h 41"/>
                  <a:gd name="T62" fmla="*/ 2147483647 w 44"/>
                  <a:gd name="T63" fmla="*/ 2147483647 h 41"/>
                  <a:gd name="T64" fmla="*/ 2147483647 w 44"/>
                  <a:gd name="T65" fmla="*/ 2147483647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41"/>
                  <a:gd name="T101" fmla="*/ 44 w 44"/>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41">
                    <a:moveTo>
                      <a:pt x="44" y="20"/>
                    </a:moveTo>
                    <a:lnTo>
                      <a:pt x="44" y="14"/>
                    </a:lnTo>
                    <a:lnTo>
                      <a:pt x="40" y="14"/>
                    </a:lnTo>
                    <a:lnTo>
                      <a:pt x="40" y="10"/>
                    </a:lnTo>
                    <a:lnTo>
                      <a:pt x="33" y="4"/>
                    </a:lnTo>
                    <a:lnTo>
                      <a:pt x="29" y="4"/>
                    </a:lnTo>
                    <a:lnTo>
                      <a:pt x="29" y="0"/>
                    </a:lnTo>
                    <a:lnTo>
                      <a:pt x="22" y="0"/>
                    </a:lnTo>
                    <a:lnTo>
                      <a:pt x="15" y="0"/>
                    </a:lnTo>
                    <a:lnTo>
                      <a:pt x="15" y="4"/>
                    </a:lnTo>
                    <a:lnTo>
                      <a:pt x="11" y="4"/>
                    </a:lnTo>
                    <a:lnTo>
                      <a:pt x="4" y="10"/>
                    </a:lnTo>
                    <a:lnTo>
                      <a:pt x="4" y="14"/>
                    </a:lnTo>
                    <a:lnTo>
                      <a:pt x="0" y="14"/>
                    </a:lnTo>
                    <a:lnTo>
                      <a:pt x="0" y="20"/>
                    </a:lnTo>
                    <a:lnTo>
                      <a:pt x="0" y="27"/>
                    </a:lnTo>
                    <a:lnTo>
                      <a:pt x="4" y="27"/>
                    </a:lnTo>
                    <a:lnTo>
                      <a:pt x="4" y="30"/>
                    </a:lnTo>
                    <a:lnTo>
                      <a:pt x="11" y="37"/>
                    </a:lnTo>
                    <a:lnTo>
                      <a:pt x="15" y="37"/>
                    </a:lnTo>
                    <a:lnTo>
                      <a:pt x="15" y="41"/>
                    </a:lnTo>
                    <a:lnTo>
                      <a:pt x="22" y="41"/>
                    </a:lnTo>
                    <a:lnTo>
                      <a:pt x="29" y="41"/>
                    </a:lnTo>
                    <a:lnTo>
                      <a:pt x="29" y="37"/>
                    </a:lnTo>
                    <a:lnTo>
                      <a:pt x="33" y="37"/>
                    </a:lnTo>
                    <a:lnTo>
                      <a:pt x="40" y="30"/>
                    </a:lnTo>
                    <a:lnTo>
                      <a:pt x="40" y="27"/>
                    </a:lnTo>
                    <a:lnTo>
                      <a:pt x="44" y="27"/>
                    </a:lnTo>
                    <a:lnTo>
                      <a:pt x="44" y="20"/>
                    </a:lnTo>
                    <a:close/>
                  </a:path>
                </a:pathLst>
              </a:custGeom>
              <a:solidFill>
                <a:schemeClr val="bg1"/>
              </a:solidFill>
              <a:ln w="6350">
                <a:solidFill>
                  <a:srgbClr val="000000"/>
                </a:solidFill>
                <a:round/>
                <a:headEnd/>
                <a:tailEnd/>
              </a:ln>
            </p:spPr>
            <p:txBody>
              <a:bodyPr vert="horz" lIns="0" tIns="0" rIns="0" bIns="0" anchor="ctr" anchorCtr="0"/>
              <a:lstStyle/>
              <a:p>
                <a:pPr algn="ctr" fontAlgn="base"/>
                <a:r>
                  <a:rPr lang="en-GB" sz="400" dirty="0">
                    <a:solidFill>
                      <a:prstClr val="white"/>
                    </a:solidFill>
                  </a:rPr>
                  <a:t>62</a:t>
                </a:r>
              </a:p>
            </p:txBody>
          </p:sp>
          <p:sp>
            <p:nvSpPr>
              <p:cNvPr id="90" name="5-Point Star 292">
                <a:extLst>
                  <a:ext uri="{FF2B5EF4-FFF2-40B4-BE49-F238E27FC236}">
                    <a16:creationId xmlns:a16="http://schemas.microsoft.com/office/drawing/2014/main" id="{03881D50-4212-48CC-8367-B3803508604B}"/>
                  </a:ext>
                </a:extLst>
              </p:cNvPr>
              <p:cNvSpPr/>
              <p:nvPr/>
            </p:nvSpPr>
            <p:spPr>
              <a:xfrm>
                <a:off x="3176907" y="4366337"/>
                <a:ext cx="180000" cy="180000"/>
              </a:xfrm>
              <a:prstGeom prst="star5">
                <a:avLst/>
              </a:prstGeom>
              <a:solidFill>
                <a:schemeClr val="bg1"/>
              </a:solidFill>
              <a:ln w="6350">
                <a:solidFill>
                  <a:srgbClr val="000000"/>
                </a:solidFill>
                <a:round/>
                <a:headEnd/>
                <a:tailEnd/>
              </a:ln>
            </p:spPr>
            <p:txBody>
              <a:bodyPr vert="horz" lIns="0" tIns="0" rIns="0" bIns="0" anchor="ctr" anchorCtr="0"/>
              <a:lstStyle/>
              <a:p>
                <a:pPr algn="ctr" fontAlgn="base"/>
                <a:r>
                  <a:rPr lang="en-GB" sz="400" dirty="0">
                    <a:solidFill>
                      <a:prstClr val="white"/>
                    </a:solidFill>
                  </a:rPr>
                  <a:t>60</a:t>
                </a:r>
              </a:p>
            </p:txBody>
          </p:sp>
          <p:sp>
            <p:nvSpPr>
              <p:cNvPr id="91" name="Freeform 18">
                <a:extLst>
                  <a:ext uri="{FF2B5EF4-FFF2-40B4-BE49-F238E27FC236}">
                    <a16:creationId xmlns:a16="http://schemas.microsoft.com/office/drawing/2014/main" id="{7BD1C821-46F6-4ADB-9A36-07DF8DFCB301}"/>
                  </a:ext>
                </a:extLst>
              </p:cNvPr>
              <p:cNvSpPr>
                <a:spLocks/>
              </p:cNvSpPr>
              <p:nvPr/>
            </p:nvSpPr>
            <p:spPr bwMode="gray">
              <a:xfrm>
                <a:off x="476127" y="1211048"/>
                <a:ext cx="1335087" cy="2511425"/>
              </a:xfrm>
              <a:custGeom>
                <a:avLst/>
                <a:gdLst>
                  <a:gd name="T0" fmla="*/ 2147483647 w 985"/>
                  <a:gd name="T1" fmla="*/ 2147483647 h 1857"/>
                  <a:gd name="T2" fmla="*/ 2147483647 w 985"/>
                  <a:gd name="T3" fmla="*/ 2147483647 h 1857"/>
                  <a:gd name="T4" fmla="*/ 2147483647 w 985"/>
                  <a:gd name="T5" fmla="*/ 2147483647 h 1857"/>
                  <a:gd name="T6" fmla="*/ 2147483647 w 985"/>
                  <a:gd name="T7" fmla="*/ 2147483647 h 1857"/>
                  <a:gd name="T8" fmla="*/ 2147483647 w 985"/>
                  <a:gd name="T9" fmla="*/ 2147483647 h 1857"/>
                  <a:gd name="T10" fmla="*/ 2147483647 w 985"/>
                  <a:gd name="T11" fmla="*/ 2147483647 h 1857"/>
                  <a:gd name="T12" fmla="*/ 2147483647 w 985"/>
                  <a:gd name="T13" fmla="*/ 2147483647 h 1857"/>
                  <a:gd name="T14" fmla="*/ 2147483647 w 985"/>
                  <a:gd name="T15" fmla="*/ 2147483647 h 1857"/>
                  <a:gd name="T16" fmla="*/ 2147483647 w 985"/>
                  <a:gd name="T17" fmla="*/ 2147483647 h 1857"/>
                  <a:gd name="T18" fmla="*/ 2147483647 w 985"/>
                  <a:gd name="T19" fmla="*/ 2147483647 h 1857"/>
                  <a:gd name="T20" fmla="*/ 2147483647 w 985"/>
                  <a:gd name="T21" fmla="*/ 2147483647 h 1857"/>
                  <a:gd name="T22" fmla="*/ 2147483647 w 985"/>
                  <a:gd name="T23" fmla="*/ 2147483647 h 1857"/>
                  <a:gd name="T24" fmla="*/ 2147483647 w 985"/>
                  <a:gd name="T25" fmla="*/ 2147483647 h 1857"/>
                  <a:gd name="T26" fmla="*/ 2147483647 w 985"/>
                  <a:gd name="T27" fmla="*/ 2147483647 h 1857"/>
                  <a:gd name="T28" fmla="*/ 2147483647 w 985"/>
                  <a:gd name="T29" fmla="*/ 2147483647 h 1857"/>
                  <a:gd name="T30" fmla="*/ 2147483647 w 985"/>
                  <a:gd name="T31" fmla="*/ 2147483647 h 1857"/>
                  <a:gd name="T32" fmla="*/ 2147483647 w 985"/>
                  <a:gd name="T33" fmla="*/ 2147483647 h 1857"/>
                  <a:gd name="T34" fmla="*/ 2147483647 w 985"/>
                  <a:gd name="T35" fmla="*/ 2147483647 h 1857"/>
                  <a:gd name="T36" fmla="*/ 2147483647 w 985"/>
                  <a:gd name="T37" fmla="*/ 2147483647 h 1857"/>
                  <a:gd name="T38" fmla="*/ 2147483647 w 985"/>
                  <a:gd name="T39" fmla="*/ 2147483647 h 1857"/>
                  <a:gd name="T40" fmla="*/ 2147483647 w 985"/>
                  <a:gd name="T41" fmla="*/ 2147483647 h 1857"/>
                  <a:gd name="T42" fmla="*/ 2147483647 w 985"/>
                  <a:gd name="T43" fmla="*/ 2147483647 h 1857"/>
                  <a:gd name="T44" fmla="*/ 2147483647 w 985"/>
                  <a:gd name="T45" fmla="*/ 0 h 1857"/>
                  <a:gd name="T46" fmla="*/ 2147483647 w 985"/>
                  <a:gd name="T47" fmla="*/ 2147483647 h 1857"/>
                  <a:gd name="T48" fmla="*/ 2147483647 w 985"/>
                  <a:gd name="T49" fmla="*/ 2147483647 h 1857"/>
                  <a:gd name="T50" fmla="*/ 2147483647 w 985"/>
                  <a:gd name="T51" fmla="*/ 2147483647 h 1857"/>
                  <a:gd name="T52" fmla="*/ 2147483647 w 985"/>
                  <a:gd name="T53" fmla="*/ 2147483647 h 1857"/>
                  <a:gd name="T54" fmla="*/ 2147483647 w 985"/>
                  <a:gd name="T55" fmla="*/ 2147483647 h 1857"/>
                  <a:gd name="T56" fmla="*/ 2147483647 w 985"/>
                  <a:gd name="T57" fmla="*/ 2147483647 h 1857"/>
                  <a:gd name="T58" fmla="*/ 2147483647 w 985"/>
                  <a:gd name="T59" fmla="*/ 2147483647 h 1857"/>
                  <a:gd name="T60" fmla="*/ 2147483647 w 985"/>
                  <a:gd name="T61" fmla="*/ 2147483647 h 1857"/>
                  <a:gd name="T62" fmla="*/ 2147483647 w 985"/>
                  <a:gd name="T63" fmla="*/ 2147483647 h 1857"/>
                  <a:gd name="T64" fmla="*/ 2147483647 w 985"/>
                  <a:gd name="T65" fmla="*/ 2147483647 h 1857"/>
                  <a:gd name="T66" fmla="*/ 2147483647 w 985"/>
                  <a:gd name="T67" fmla="*/ 2147483647 h 1857"/>
                  <a:gd name="T68" fmla="*/ 2147483647 w 985"/>
                  <a:gd name="T69" fmla="*/ 2147483647 h 1857"/>
                  <a:gd name="T70" fmla="*/ 2147483647 w 985"/>
                  <a:gd name="T71" fmla="*/ 2147483647 h 1857"/>
                  <a:gd name="T72" fmla="*/ 2147483647 w 985"/>
                  <a:gd name="T73" fmla="*/ 2147483647 h 1857"/>
                  <a:gd name="T74" fmla="*/ 2147483647 w 985"/>
                  <a:gd name="T75" fmla="*/ 2147483647 h 1857"/>
                  <a:gd name="T76" fmla="*/ 2147483647 w 985"/>
                  <a:gd name="T77" fmla="*/ 2147483647 h 1857"/>
                  <a:gd name="T78" fmla="*/ 2147483647 w 985"/>
                  <a:gd name="T79" fmla="*/ 2147483647 h 1857"/>
                  <a:gd name="T80" fmla="*/ 2147483647 w 985"/>
                  <a:gd name="T81" fmla="*/ 2147483647 h 1857"/>
                  <a:gd name="T82" fmla="*/ 2147483647 w 985"/>
                  <a:gd name="T83" fmla="*/ 2147483647 h 1857"/>
                  <a:gd name="T84" fmla="*/ 2147483647 w 985"/>
                  <a:gd name="T85" fmla="*/ 2147483647 h 1857"/>
                  <a:gd name="T86" fmla="*/ 2147483647 w 985"/>
                  <a:gd name="T87" fmla="*/ 2147483647 h 1857"/>
                  <a:gd name="T88" fmla="*/ 2147483647 w 985"/>
                  <a:gd name="T89" fmla="*/ 2147483647 h 1857"/>
                  <a:gd name="T90" fmla="*/ 2147483647 w 985"/>
                  <a:gd name="T91" fmla="*/ 2147483647 h 1857"/>
                  <a:gd name="T92" fmla="*/ 2147483647 w 985"/>
                  <a:gd name="T93" fmla="*/ 2147483647 h 1857"/>
                  <a:gd name="T94" fmla="*/ 2147483647 w 985"/>
                  <a:gd name="T95" fmla="*/ 2147483647 h 1857"/>
                  <a:gd name="T96" fmla="*/ 2147483647 w 985"/>
                  <a:gd name="T97" fmla="*/ 2147483647 h 1857"/>
                  <a:gd name="T98" fmla="*/ 2147483647 w 985"/>
                  <a:gd name="T99" fmla="*/ 2147483647 h 1857"/>
                  <a:gd name="T100" fmla="*/ 2147483647 w 985"/>
                  <a:gd name="T101" fmla="*/ 2147483647 h 1857"/>
                  <a:gd name="T102" fmla="*/ 2147483647 w 985"/>
                  <a:gd name="T103" fmla="*/ 2147483647 h 1857"/>
                  <a:gd name="T104" fmla="*/ 2147483647 w 985"/>
                  <a:gd name="T105" fmla="*/ 2147483647 h 1857"/>
                  <a:gd name="T106" fmla="*/ 2147483647 w 985"/>
                  <a:gd name="T107" fmla="*/ 2147483647 h 1857"/>
                  <a:gd name="T108" fmla="*/ 2147483647 w 985"/>
                  <a:gd name="T109" fmla="*/ 2147483647 h 1857"/>
                  <a:gd name="T110" fmla="*/ 2147483647 w 985"/>
                  <a:gd name="T111" fmla="*/ 2147483647 h 1857"/>
                  <a:gd name="T112" fmla="*/ 2147483647 w 985"/>
                  <a:gd name="T113" fmla="*/ 2147483647 h 1857"/>
                  <a:gd name="T114" fmla="*/ 2147483647 w 985"/>
                  <a:gd name="T115" fmla="*/ 2147483647 h 1857"/>
                  <a:gd name="T116" fmla="*/ 2147483647 w 985"/>
                  <a:gd name="T117" fmla="*/ 2147483647 h 1857"/>
                  <a:gd name="T118" fmla="*/ 0 w 985"/>
                  <a:gd name="T119" fmla="*/ 2147483647 h 18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5"/>
                  <a:gd name="T181" fmla="*/ 0 h 1857"/>
                  <a:gd name="T182" fmla="*/ 985 w 985"/>
                  <a:gd name="T183" fmla="*/ 1857 h 185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5" h="1857">
                    <a:moveTo>
                      <a:pt x="0" y="1652"/>
                    </a:moveTo>
                    <a:lnTo>
                      <a:pt x="56" y="1546"/>
                    </a:lnTo>
                    <a:lnTo>
                      <a:pt x="92" y="1475"/>
                    </a:lnTo>
                    <a:lnTo>
                      <a:pt x="120" y="1439"/>
                    </a:lnTo>
                    <a:lnTo>
                      <a:pt x="163" y="1404"/>
                    </a:lnTo>
                    <a:lnTo>
                      <a:pt x="170" y="1368"/>
                    </a:lnTo>
                    <a:lnTo>
                      <a:pt x="212" y="1305"/>
                    </a:lnTo>
                    <a:lnTo>
                      <a:pt x="205" y="1234"/>
                    </a:lnTo>
                    <a:lnTo>
                      <a:pt x="177" y="1184"/>
                    </a:lnTo>
                    <a:lnTo>
                      <a:pt x="184" y="1163"/>
                    </a:lnTo>
                    <a:lnTo>
                      <a:pt x="219" y="1064"/>
                    </a:lnTo>
                    <a:lnTo>
                      <a:pt x="212" y="1007"/>
                    </a:lnTo>
                    <a:lnTo>
                      <a:pt x="198" y="957"/>
                    </a:lnTo>
                    <a:lnTo>
                      <a:pt x="212" y="929"/>
                    </a:lnTo>
                    <a:lnTo>
                      <a:pt x="233" y="922"/>
                    </a:lnTo>
                    <a:lnTo>
                      <a:pt x="233" y="872"/>
                    </a:lnTo>
                    <a:lnTo>
                      <a:pt x="248" y="872"/>
                    </a:lnTo>
                    <a:lnTo>
                      <a:pt x="248" y="865"/>
                    </a:lnTo>
                    <a:lnTo>
                      <a:pt x="262" y="858"/>
                    </a:lnTo>
                    <a:lnTo>
                      <a:pt x="269" y="844"/>
                    </a:lnTo>
                    <a:lnTo>
                      <a:pt x="283" y="830"/>
                    </a:lnTo>
                    <a:lnTo>
                      <a:pt x="297" y="830"/>
                    </a:lnTo>
                    <a:lnTo>
                      <a:pt x="311" y="780"/>
                    </a:lnTo>
                    <a:lnTo>
                      <a:pt x="340" y="766"/>
                    </a:lnTo>
                    <a:lnTo>
                      <a:pt x="326" y="745"/>
                    </a:lnTo>
                    <a:lnTo>
                      <a:pt x="326" y="730"/>
                    </a:lnTo>
                    <a:lnTo>
                      <a:pt x="318" y="603"/>
                    </a:lnTo>
                    <a:lnTo>
                      <a:pt x="333" y="589"/>
                    </a:lnTo>
                    <a:lnTo>
                      <a:pt x="326" y="582"/>
                    </a:lnTo>
                    <a:lnTo>
                      <a:pt x="304" y="567"/>
                    </a:lnTo>
                    <a:lnTo>
                      <a:pt x="304" y="546"/>
                    </a:lnTo>
                    <a:lnTo>
                      <a:pt x="304" y="532"/>
                    </a:lnTo>
                    <a:lnTo>
                      <a:pt x="297" y="504"/>
                    </a:lnTo>
                    <a:lnTo>
                      <a:pt x="276" y="475"/>
                    </a:lnTo>
                    <a:lnTo>
                      <a:pt x="262" y="397"/>
                    </a:lnTo>
                    <a:lnTo>
                      <a:pt x="255" y="312"/>
                    </a:lnTo>
                    <a:lnTo>
                      <a:pt x="262" y="298"/>
                    </a:lnTo>
                    <a:lnTo>
                      <a:pt x="283" y="305"/>
                    </a:lnTo>
                    <a:lnTo>
                      <a:pt x="297" y="284"/>
                    </a:lnTo>
                    <a:lnTo>
                      <a:pt x="290" y="249"/>
                    </a:lnTo>
                    <a:lnTo>
                      <a:pt x="304" y="234"/>
                    </a:lnTo>
                    <a:lnTo>
                      <a:pt x="290" y="220"/>
                    </a:lnTo>
                    <a:lnTo>
                      <a:pt x="326" y="128"/>
                    </a:lnTo>
                    <a:lnTo>
                      <a:pt x="326" y="43"/>
                    </a:lnTo>
                    <a:lnTo>
                      <a:pt x="318" y="22"/>
                    </a:lnTo>
                    <a:lnTo>
                      <a:pt x="347" y="0"/>
                    </a:lnTo>
                    <a:lnTo>
                      <a:pt x="396" y="43"/>
                    </a:lnTo>
                    <a:lnTo>
                      <a:pt x="403" y="64"/>
                    </a:lnTo>
                    <a:lnTo>
                      <a:pt x="460" y="135"/>
                    </a:lnTo>
                    <a:lnTo>
                      <a:pt x="559" y="227"/>
                    </a:lnTo>
                    <a:lnTo>
                      <a:pt x="595" y="213"/>
                    </a:lnTo>
                    <a:lnTo>
                      <a:pt x="637" y="156"/>
                    </a:lnTo>
                    <a:lnTo>
                      <a:pt x="694" y="178"/>
                    </a:lnTo>
                    <a:lnTo>
                      <a:pt x="729" y="199"/>
                    </a:lnTo>
                    <a:lnTo>
                      <a:pt x="765" y="213"/>
                    </a:lnTo>
                    <a:lnTo>
                      <a:pt x="800" y="220"/>
                    </a:lnTo>
                    <a:lnTo>
                      <a:pt x="843" y="241"/>
                    </a:lnTo>
                    <a:lnTo>
                      <a:pt x="892" y="263"/>
                    </a:lnTo>
                    <a:lnTo>
                      <a:pt x="907" y="270"/>
                    </a:lnTo>
                    <a:lnTo>
                      <a:pt x="892" y="277"/>
                    </a:lnTo>
                    <a:lnTo>
                      <a:pt x="892" y="319"/>
                    </a:lnTo>
                    <a:lnTo>
                      <a:pt x="892" y="341"/>
                    </a:lnTo>
                    <a:lnTo>
                      <a:pt x="907" y="426"/>
                    </a:lnTo>
                    <a:lnTo>
                      <a:pt x="914" y="426"/>
                    </a:lnTo>
                    <a:lnTo>
                      <a:pt x="921" y="426"/>
                    </a:lnTo>
                    <a:lnTo>
                      <a:pt x="928" y="440"/>
                    </a:lnTo>
                    <a:lnTo>
                      <a:pt x="942" y="433"/>
                    </a:lnTo>
                    <a:lnTo>
                      <a:pt x="949" y="433"/>
                    </a:lnTo>
                    <a:lnTo>
                      <a:pt x="914" y="482"/>
                    </a:lnTo>
                    <a:lnTo>
                      <a:pt x="942" y="490"/>
                    </a:lnTo>
                    <a:lnTo>
                      <a:pt x="928" y="525"/>
                    </a:lnTo>
                    <a:lnTo>
                      <a:pt x="942" y="546"/>
                    </a:lnTo>
                    <a:lnTo>
                      <a:pt x="942" y="631"/>
                    </a:lnTo>
                    <a:lnTo>
                      <a:pt x="956" y="653"/>
                    </a:lnTo>
                    <a:lnTo>
                      <a:pt x="956" y="702"/>
                    </a:lnTo>
                    <a:lnTo>
                      <a:pt x="956" y="759"/>
                    </a:lnTo>
                    <a:lnTo>
                      <a:pt x="956" y="794"/>
                    </a:lnTo>
                    <a:lnTo>
                      <a:pt x="970" y="830"/>
                    </a:lnTo>
                    <a:lnTo>
                      <a:pt x="963" y="837"/>
                    </a:lnTo>
                    <a:lnTo>
                      <a:pt x="970" y="879"/>
                    </a:lnTo>
                    <a:lnTo>
                      <a:pt x="985" y="901"/>
                    </a:lnTo>
                    <a:lnTo>
                      <a:pt x="871" y="943"/>
                    </a:lnTo>
                    <a:lnTo>
                      <a:pt x="822" y="1000"/>
                    </a:lnTo>
                    <a:lnTo>
                      <a:pt x="708" y="1007"/>
                    </a:lnTo>
                    <a:lnTo>
                      <a:pt x="694" y="1021"/>
                    </a:lnTo>
                    <a:lnTo>
                      <a:pt x="722" y="1071"/>
                    </a:lnTo>
                    <a:lnTo>
                      <a:pt x="942" y="1156"/>
                    </a:lnTo>
                    <a:lnTo>
                      <a:pt x="949" y="1212"/>
                    </a:lnTo>
                    <a:lnTo>
                      <a:pt x="900" y="1269"/>
                    </a:lnTo>
                    <a:lnTo>
                      <a:pt x="850" y="1290"/>
                    </a:lnTo>
                    <a:lnTo>
                      <a:pt x="814" y="1368"/>
                    </a:lnTo>
                    <a:lnTo>
                      <a:pt x="765" y="1390"/>
                    </a:lnTo>
                    <a:lnTo>
                      <a:pt x="729" y="1397"/>
                    </a:lnTo>
                    <a:lnTo>
                      <a:pt x="722" y="1432"/>
                    </a:lnTo>
                    <a:lnTo>
                      <a:pt x="694" y="1425"/>
                    </a:lnTo>
                    <a:lnTo>
                      <a:pt x="680" y="1460"/>
                    </a:lnTo>
                    <a:lnTo>
                      <a:pt x="673" y="1496"/>
                    </a:lnTo>
                    <a:lnTo>
                      <a:pt x="623" y="1588"/>
                    </a:lnTo>
                    <a:lnTo>
                      <a:pt x="623" y="1602"/>
                    </a:lnTo>
                    <a:lnTo>
                      <a:pt x="616" y="1616"/>
                    </a:lnTo>
                    <a:lnTo>
                      <a:pt x="623" y="1659"/>
                    </a:lnTo>
                    <a:lnTo>
                      <a:pt x="616" y="1709"/>
                    </a:lnTo>
                    <a:lnTo>
                      <a:pt x="623" y="1723"/>
                    </a:lnTo>
                    <a:lnTo>
                      <a:pt x="581" y="1744"/>
                    </a:lnTo>
                    <a:lnTo>
                      <a:pt x="566" y="1737"/>
                    </a:lnTo>
                    <a:lnTo>
                      <a:pt x="545" y="1751"/>
                    </a:lnTo>
                    <a:lnTo>
                      <a:pt x="531" y="1765"/>
                    </a:lnTo>
                    <a:lnTo>
                      <a:pt x="496" y="1772"/>
                    </a:lnTo>
                    <a:lnTo>
                      <a:pt x="425" y="1815"/>
                    </a:lnTo>
                    <a:lnTo>
                      <a:pt x="411" y="1843"/>
                    </a:lnTo>
                    <a:lnTo>
                      <a:pt x="375" y="1857"/>
                    </a:lnTo>
                    <a:lnTo>
                      <a:pt x="354" y="1857"/>
                    </a:lnTo>
                    <a:lnTo>
                      <a:pt x="304" y="1836"/>
                    </a:lnTo>
                    <a:lnTo>
                      <a:pt x="219" y="1779"/>
                    </a:lnTo>
                    <a:lnTo>
                      <a:pt x="212" y="1765"/>
                    </a:lnTo>
                    <a:lnTo>
                      <a:pt x="198" y="1751"/>
                    </a:lnTo>
                    <a:lnTo>
                      <a:pt x="184" y="1758"/>
                    </a:lnTo>
                    <a:lnTo>
                      <a:pt x="99" y="1723"/>
                    </a:lnTo>
                    <a:lnTo>
                      <a:pt x="56" y="1680"/>
                    </a:lnTo>
                    <a:lnTo>
                      <a:pt x="0" y="1652"/>
                    </a:lnTo>
                    <a:close/>
                  </a:path>
                </a:pathLst>
              </a:custGeom>
              <a:solidFill>
                <a:srgbClr val="FF6600"/>
              </a:solidFill>
              <a:ln w="9525">
                <a:solidFill>
                  <a:schemeClr val="bg1"/>
                </a:solidFill>
                <a:round/>
                <a:headEnd/>
                <a:tailEnd/>
              </a:ln>
            </p:spPr>
            <p:txBody>
              <a:bodyPr/>
              <a:lstStyle/>
              <a:p>
                <a:pPr fontAlgn="base">
                  <a:spcBef>
                    <a:spcPct val="0"/>
                  </a:spcBef>
                  <a:spcAft>
                    <a:spcPct val="0"/>
                  </a:spcAft>
                </a:pPr>
                <a:endParaRPr lang="en-GB" dirty="0">
                  <a:solidFill>
                    <a:srgbClr val="1A1A70"/>
                  </a:solidFill>
                </a:endParaRPr>
              </a:p>
            </p:txBody>
          </p:sp>
          <p:sp>
            <p:nvSpPr>
              <p:cNvPr id="92" name="Freeform 33">
                <a:extLst>
                  <a:ext uri="{FF2B5EF4-FFF2-40B4-BE49-F238E27FC236}">
                    <a16:creationId xmlns:a16="http://schemas.microsoft.com/office/drawing/2014/main" id="{42408101-735A-4962-97FD-13A691506DB9}"/>
                  </a:ext>
                </a:extLst>
              </p:cNvPr>
              <p:cNvSpPr>
                <a:spLocks/>
              </p:cNvSpPr>
              <p:nvPr/>
            </p:nvSpPr>
            <p:spPr bwMode="gray">
              <a:xfrm>
                <a:off x="877764" y="3138273"/>
                <a:ext cx="1960563" cy="1162050"/>
              </a:xfrm>
              <a:custGeom>
                <a:avLst/>
                <a:gdLst>
                  <a:gd name="T0" fmla="*/ 2147483647 w 1446"/>
                  <a:gd name="T1" fmla="*/ 2147483647 h 858"/>
                  <a:gd name="T2" fmla="*/ 2147483647 w 1446"/>
                  <a:gd name="T3" fmla="*/ 2147483647 h 858"/>
                  <a:gd name="T4" fmla="*/ 2147483647 w 1446"/>
                  <a:gd name="T5" fmla="*/ 2147483647 h 858"/>
                  <a:gd name="T6" fmla="*/ 2147483647 w 1446"/>
                  <a:gd name="T7" fmla="*/ 2147483647 h 858"/>
                  <a:gd name="T8" fmla="*/ 2147483647 w 1446"/>
                  <a:gd name="T9" fmla="*/ 2147483647 h 858"/>
                  <a:gd name="T10" fmla="*/ 2147483647 w 1446"/>
                  <a:gd name="T11" fmla="*/ 2147483647 h 858"/>
                  <a:gd name="T12" fmla="*/ 2147483647 w 1446"/>
                  <a:gd name="T13" fmla="*/ 2147483647 h 858"/>
                  <a:gd name="T14" fmla="*/ 2147483647 w 1446"/>
                  <a:gd name="T15" fmla="*/ 2147483647 h 858"/>
                  <a:gd name="T16" fmla="*/ 2147483647 w 1446"/>
                  <a:gd name="T17" fmla="*/ 2147483647 h 858"/>
                  <a:gd name="T18" fmla="*/ 2147483647 w 1446"/>
                  <a:gd name="T19" fmla="*/ 2147483647 h 858"/>
                  <a:gd name="T20" fmla="*/ 2147483647 w 1446"/>
                  <a:gd name="T21" fmla="*/ 2147483647 h 858"/>
                  <a:gd name="T22" fmla="*/ 2147483647 w 1446"/>
                  <a:gd name="T23" fmla="*/ 2147483647 h 858"/>
                  <a:gd name="T24" fmla="*/ 2147483647 w 1446"/>
                  <a:gd name="T25" fmla="*/ 2147483647 h 858"/>
                  <a:gd name="T26" fmla="*/ 2147483647 w 1446"/>
                  <a:gd name="T27" fmla="*/ 2147483647 h 858"/>
                  <a:gd name="T28" fmla="*/ 2147483647 w 1446"/>
                  <a:gd name="T29" fmla="*/ 2147483647 h 858"/>
                  <a:gd name="T30" fmla="*/ 2147483647 w 1446"/>
                  <a:gd name="T31" fmla="*/ 0 h 858"/>
                  <a:gd name="T32" fmla="*/ 2147483647 w 1446"/>
                  <a:gd name="T33" fmla="*/ 2147483647 h 858"/>
                  <a:gd name="T34" fmla="*/ 2147483647 w 1446"/>
                  <a:gd name="T35" fmla="*/ 2147483647 h 858"/>
                  <a:gd name="T36" fmla="*/ 2147483647 w 1446"/>
                  <a:gd name="T37" fmla="*/ 2147483647 h 858"/>
                  <a:gd name="T38" fmla="*/ 2147483647 w 1446"/>
                  <a:gd name="T39" fmla="*/ 2147483647 h 858"/>
                  <a:gd name="T40" fmla="*/ 2147483647 w 1446"/>
                  <a:gd name="T41" fmla="*/ 2147483647 h 858"/>
                  <a:gd name="T42" fmla="*/ 2147483647 w 1446"/>
                  <a:gd name="T43" fmla="*/ 2147483647 h 858"/>
                  <a:gd name="T44" fmla="*/ 2147483647 w 1446"/>
                  <a:gd name="T45" fmla="*/ 2147483647 h 858"/>
                  <a:gd name="T46" fmla="*/ 2147483647 w 1446"/>
                  <a:gd name="T47" fmla="*/ 2147483647 h 858"/>
                  <a:gd name="T48" fmla="*/ 2147483647 w 1446"/>
                  <a:gd name="T49" fmla="*/ 2147483647 h 858"/>
                  <a:gd name="T50" fmla="*/ 2147483647 w 1446"/>
                  <a:gd name="T51" fmla="*/ 2147483647 h 858"/>
                  <a:gd name="T52" fmla="*/ 2147483647 w 1446"/>
                  <a:gd name="T53" fmla="*/ 2147483647 h 858"/>
                  <a:gd name="T54" fmla="*/ 2147483647 w 1446"/>
                  <a:gd name="T55" fmla="*/ 2147483647 h 858"/>
                  <a:gd name="T56" fmla="*/ 2147483647 w 1446"/>
                  <a:gd name="T57" fmla="*/ 2147483647 h 858"/>
                  <a:gd name="T58" fmla="*/ 2147483647 w 1446"/>
                  <a:gd name="T59" fmla="*/ 2147483647 h 858"/>
                  <a:gd name="T60" fmla="*/ 2147483647 w 1446"/>
                  <a:gd name="T61" fmla="*/ 2147483647 h 858"/>
                  <a:gd name="T62" fmla="*/ 2147483647 w 1446"/>
                  <a:gd name="T63" fmla="*/ 2147483647 h 858"/>
                  <a:gd name="T64" fmla="*/ 2147483647 w 1446"/>
                  <a:gd name="T65" fmla="*/ 2147483647 h 858"/>
                  <a:gd name="T66" fmla="*/ 2147483647 w 1446"/>
                  <a:gd name="T67" fmla="*/ 2147483647 h 858"/>
                  <a:gd name="T68" fmla="*/ 2147483647 w 1446"/>
                  <a:gd name="T69" fmla="*/ 2147483647 h 858"/>
                  <a:gd name="T70" fmla="*/ 2147483647 w 1446"/>
                  <a:gd name="T71" fmla="*/ 2147483647 h 858"/>
                  <a:gd name="T72" fmla="*/ 2147483647 w 1446"/>
                  <a:gd name="T73" fmla="*/ 2147483647 h 858"/>
                  <a:gd name="T74" fmla="*/ 2147483647 w 1446"/>
                  <a:gd name="T75" fmla="*/ 2147483647 h 858"/>
                  <a:gd name="T76" fmla="*/ 2147483647 w 1446"/>
                  <a:gd name="T77" fmla="*/ 2147483647 h 858"/>
                  <a:gd name="T78" fmla="*/ 2147483647 w 1446"/>
                  <a:gd name="T79" fmla="*/ 2147483647 h 858"/>
                  <a:gd name="T80" fmla="*/ 2147483647 w 1446"/>
                  <a:gd name="T81" fmla="*/ 2147483647 h 858"/>
                  <a:gd name="T82" fmla="*/ 2147483647 w 1446"/>
                  <a:gd name="T83" fmla="*/ 2147483647 h 858"/>
                  <a:gd name="T84" fmla="*/ 2147483647 w 1446"/>
                  <a:gd name="T85" fmla="*/ 2147483647 h 858"/>
                  <a:gd name="T86" fmla="*/ 2147483647 w 1446"/>
                  <a:gd name="T87" fmla="*/ 2147483647 h 858"/>
                  <a:gd name="T88" fmla="*/ 2147483647 w 1446"/>
                  <a:gd name="T89" fmla="*/ 2147483647 h 858"/>
                  <a:gd name="T90" fmla="*/ 2147483647 w 1446"/>
                  <a:gd name="T91" fmla="*/ 2147483647 h 858"/>
                  <a:gd name="T92" fmla="*/ 2147483647 w 1446"/>
                  <a:gd name="T93" fmla="*/ 2147483647 h 858"/>
                  <a:gd name="T94" fmla="*/ 2147483647 w 1446"/>
                  <a:gd name="T95" fmla="*/ 2147483647 h 858"/>
                  <a:gd name="T96" fmla="*/ 2147483647 w 1446"/>
                  <a:gd name="T97" fmla="*/ 2147483647 h 858"/>
                  <a:gd name="T98" fmla="*/ 2147483647 w 1446"/>
                  <a:gd name="T99" fmla="*/ 2147483647 h 858"/>
                  <a:gd name="T100" fmla="*/ 2147483647 w 1446"/>
                  <a:gd name="T101" fmla="*/ 2147483647 h 85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46"/>
                  <a:gd name="T154" fmla="*/ 0 h 858"/>
                  <a:gd name="T155" fmla="*/ 1446 w 1446"/>
                  <a:gd name="T156" fmla="*/ 858 h 85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46" h="858">
                    <a:moveTo>
                      <a:pt x="418" y="858"/>
                    </a:moveTo>
                    <a:lnTo>
                      <a:pt x="376" y="801"/>
                    </a:lnTo>
                    <a:lnTo>
                      <a:pt x="312" y="794"/>
                    </a:lnTo>
                    <a:lnTo>
                      <a:pt x="291" y="751"/>
                    </a:lnTo>
                    <a:lnTo>
                      <a:pt x="255" y="702"/>
                    </a:lnTo>
                    <a:lnTo>
                      <a:pt x="192" y="702"/>
                    </a:lnTo>
                    <a:lnTo>
                      <a:pt x="135" y="695"/>
                    </a:lnTo>
                    <a:lnTo>
                      <a:pt x="114" y="688"/>
                    </a:lnTo>
                    <a:lnTo>
                      <a:pt x="99" y="680"/>
                    </a:lnTo>
                    <a:lnTo>
                      <a:pt x="106" y="645"/>
                    </a:lnTo>
                    <a:lnTo>
                      <a:pt x="57" y="595"/>
                    </a:lnTo>
                    <a:lnTo>
                      <a:pt x="14" y="581"/>
                    </a:lnTo>
                    <a:lnTo>
                      <a:pt x="0" y="447"/>
                    </a:lnTo>
                    <a:lnTo>
                      <a:pt x="7" y="411"/>
                    </a:lnTo>
                    <a:lnTo>
                      <a:pt x="57" y="432"/>
                    </a:lnTo>
                    <a:lnTo>
                      <a:pt x="78" y="432"/>
                    </a:lnTo>
                    <a:lnTo>
                      <a:pt x="114" y="418"/>
                    </a:lnTo>
                    <a:lnTo>
                      <a:pt x="128" y="390"/>
                    </a:lnTo>
                    <a:lnTo>
                      <a:pt x="199" y="347"/>
                    </a:lnTo>
                    <a:lnTo>
                      <a:pt x="234" y="340"/>
                    </a:lnTo>
                    <a:lnTo>
                      <a:pt x="248" y="326"/>
                    </a:lnTo>
                    <a:lnTo>
                      <a:pt x="269" y="312"/>
                    </a:lnTo>
                    <a:lnTo>
                      <a:pt x="284" y="319"/>
                    </a:lnTo>
                    <a:lnTo>
                      <a:pt x="326" y="298"/>
                    </a:lnTo>
                    <a:lnTo>
                      <a:pt x="319" y="284"/>
                    </a:lnTo>
                    <a:lnTo>
                      <a:pt x="326" y="234"/>
                    </a:lnTo>
                    <a:lnTo>
                      <a:pt x="319" y="191"/>
                    </a:lnTo>
                    <a:lnTo>
                      <a:pt x="326" y="177"/>
                    </a:lnTo>
                    <a:lnTo>
                      <a:pt x="326" y="163"/>
                    </a:lnTo>
                    <a:lnTo>
                      <a:pt x="376" y="71"/>
                    </a:lnTo>
                    <a:lnTo>
                      <a:pt x="383" y="35"/>
                    </a:lnTo>
                    <a:lnTo>
                      <a:pt x="397" y="0"/>
                    </a:lnTo>
                    <a:lnTo>
                      <a:pt x="425" y="7"/>
                    </a:lnTo>
                    <a:lnTo>
                      <a:pt x="567" y="78"/>
                    </a:lnTo>
                    <a:lnTo>
                      <a:pt x="603" y="64"/>
                    </a:lnTo>
                    <a:lnTo>
                      <a:pt x="624" y="99"/>
                    </a:lnTo>
                    <a:lnTo>
                      <a:pt x="624" y="121"/>
                    </a:lnTo>
                    <a:lnTo>
                      <a:pt x="624" y="135"/>
                    </a:lnTo>
                    <a:lnTo>
                      <a:pt x="645" y="128"/>
                    </a:lnTo>
                    <a:lnTo>
                      <a:pt x="659" y="113"/>
                    </a:lnTo>
                    <a:lnTo>
                      <a:pt x="695" y="85"/>
                    </a:lnTo>
                    <a:lnTo>
                      <a:pt x="766" y="71"/>
                    </a:lnTo>
                    <a:lnTo>
                      <a:pt x="829" y="106"/>
                    </a:lnTo>
                    <a:lnTo>
                      <a:pt x="893" y="113"/>
                    </a:lnTo>
                    <a:lnTo>
                      <a:pt x="936" y="121"/>
                    </a:lnTo>
                    <a:lnTo>
                      <a:pt x="1014" y="170"/>
                    </a:lnTo>
                    <a:lnTo>
                      <a:pt x="1056" y="156"/>
                    </a:lnTo>
                    <a:lnTo>
                      <a:pt x="1063" y="142"/>
                    </a:lnTo>
                    <a:lnTo>
                      <a:pt x="1106" y="156"/>
                    </a:lnTo>
                    <a:lnTo>
                      <a:pt x="1099" y="113"/>
                    </a:lnTo>
                    <a:lnTo>
                      <a:pt x="1155" y="92"/>
                    </a:lnTo>
                    <a:lnTo>
                      <a:pt x="1169" y="113"/>
                    </a:lnTo>
                    <a:lnTo>
                      <a:pt x="1191" y="99"/>
                    </a:lnTo>
                    <a:lnTo>
                      <a:pt x="1226" y="85"/>
                    </a:lnTo>
                    <a:lnTo>
                      <a:pt x="1262" y="156"/>
                    </a:lnTo>
                    <a:lnTo>
                      <a:pt x="1276" y="184"/>
                    </a:lnTo>
                    <a:lnTo>
                      <a:pt x="1375" y="198"/>
                    </a:lnTo>
                    <a:lnTo>
                      <a:pt x="1403" y="149"/>
                    </a:lnTo>
                    <a:lnTo>
                      <a:pt x="1410" y="177"/>
                    </a:lnTo>
                    <a:lnTo>
                      <a:pt x="1446" y="163"/>
                    </a:lnTo>
                    <a:lnTo>
                      <a:pt x="1439" y="262"/>
                    </a:lnTo>
                    <a:lnTo>
                      <a:pt x="1432" y="269"/>
                    </a:lnTo>
                    <a:lnTo>
                      <a:pt x="1396" y="312"/>
                    </a:lnTo>
                    <a:lnTo>
                      <a:pt x="1354" y="418"/>
                    </a:lnTo>
                    <a:lnTo>
                      <a:pt x="1332" y="432"/>
                    </a:lnTo>
                    <a:lnTo>
                      <a:pt x="1297" y="439"/>
                    </a:lnTo>
                    <a:lnTo>
                      <a:pt x="1269" y="418"/>
                    </a:lnTo>
                    <a:lnTo>
                      <a:pt x="1240" y="404"/>
                    </a:lnTo>
                    <a:lnTo>
                      <a:pt x="1219" y="369"/>
                    </a:lnTo>
                    <a:lnTo>
                      <a:pt x="1219" y="312"/>
                    </a:lnTo>
                    <a:lnTo>
                      <a:pt x="1198" y="284"/>
                    </a:lnTo>
                    <a:lnTo>
                      <a:pt x="1148" y="241"/>
                    </a:lnTo>
                    <a:lnTo>
                      <a:pt x="1113" y="248"/>
                    </a:lnTo>
                    <a:lnTo>
                      <a:pt x="1077" y="269"/>
                    </a:lnTo>
                    <a:lnTo>
                      <a:pt x="1063" y="276"/>
                    </a:lnTo>
                    <a:lnTo>
                      <a:pt x="985" y="361"/>
                    </a:lnTo>
                    <a:lnTo>
                      <a:pt x="943" y="369"/>
                    </a:lnTo>
                    <a:lnTo>
                      <a:pt x="936" y="376"/>
                    </a:lnTo>
                    <a:lnTo>
                      <a:pt x="907" y="447"/>
                    </a:lnTo>
                    <a:lnTo>
                      <a:pt x="886" y="447"/>
                    </a:lnTo>
                    <a:lnTo>
                      <a:pt x="865" y="517"/>
                    </a:lnTo>
                    <a:lnTo>
                      <a:pt x="843" y="510"/>
                    </a:lnTo>
                    <a:lnTo>
                      <a:pt x="829" y="525"/>
                    </a:lnTo>
                    <a:lnTo>
                      <a:pt x="794" y="517"/>
                    </a:lnTo>
                    <a:lnTo>
                      <a:pt x="773" y="489"/>
                    </a:lnTo>
                    <a:lnTo>
                      <a:pt x="758" y="503"/>
                    </a:lnTo>
                    <a:lnTo>
                      <a:pt x="702" y="496"/>
                    </a:lnTo>
                    <a:lnTo>
                      <a:pt x="680" y="475"/>
                    </a:lnTo>
                    <a:lnTo>
                      <a:pt x="588" y="475"/>
                    </a:lnTo>
                    <a:lnTo>
                      <a:pt x="581" y="468"/>
                    </a:lnTo>
                    <a:lnTo>
                      <a:pt x="489" y="539"/>
                    </a:lnTo>
                    <a:lnTo>
                      <a:pt x="461" y="546"/>
                    </a:lnTo>
                    <a:lnTo>
                      <a:pt x="482" y="581"/>
                    </a:lnTo>
                    <a:lnTo>
                      <a:pt x="496" y="595"/>
                    </a:lnTo>
                    <a:lnTo>
                      <a:pt x="503" y="617"/>
                    </a:lnTo>
                    <a:lnTo>
                      <a:pt x="567" y="624"/>
                    </a:lnTo>
                    <a:lnTo>
                      <a:pt x="574" y="645"/>
                    </a:lnTo>
                    <a:lnTo>
                      <a:pt x="510" y="680"/>
                    </a:lnTo>
                    <a:lnTo>
                      <a:pt x="517" y="702"/>
                    </a:lnTo>
                    <a:lnTo>
                      <a:pt x="482" y="716"/>
                    </a:lnTo>
                    <a:lnTo>
                      <a:pt x="425" y="751"/>
                    </a:lnTo>
                    <a:lnTo>
                      <a:pt x="447" y="836"/>
                    </a:lnTo>
                    <a:lnTo>
                      <a:pt x="418" y="858"/>
                    </a:lnTo>
                    <a:close/>
                  </a:path>
                </a:pathLst>
              </a:custGeom>
              <a:solidFill>
                <a:srgbClr val="FF6600"/>
              </a:solidFill>
              <a:ln w="9525">
                <a:solidFill>
                  <a:schemeClr val="bg1"/>
                </a:solidFill>
                <a:round/>
                <a:headEnd/>
                <a:tailEnd/>
              </a:ln>
            </p:spPr>
            <p:txBody>
              <a:bodyPr/>
              <a:lstStyle/>
              <a:p>
                <a:pPr fontAlgn="base">
                  <a:spcBef>
                    <a:spcPct val="0"/>
                  </a:spcBef>
                  <a:spcAft>
                    <a:spcPct val="0"/>
                  </a:spcAft>
                </a:pPr>
                <a:endParaRPr lang="en-GB" dirty="0">
                  <a:solidFill>
                    <a:srgbClr val="1A1A70"/>
                  </a:solidFill>
                </a:endParaRPr>
              </a:p>
            </p:txBody>
          </p:sp>
          <p:sp>
            <p:nvSpPr>
              <p:cNvPr id="93" name="Freeform 6">
                <a:extLst>
                  <a:ext uri="{FF2B5EF4-FFF2-40B4-BE49-F238E27FC236}">
                    <a16:creationId xmlns:a16="http://schemas.microsoft.com/office/drawing/2014/main" id="{665C7275-0DC2-4527-B1EB-2F48AD30EC23}"/>
                  </a:ext>
                </a:extLst>
              </p:cNvPr>
              <p:cNvSpPr>
                <a:spLocks/>
              </p:cNvSpPr>
              <p:nvPr/>
            </p:nvSpPr>
            <p:spPr bwMode="gray">
              <a:xfrm>
                <a:off x="2171577" y="1930186"/>
                <a:ext cx="1200150" cy="1082675"/>
              </a:xfrm>
              <a:custGeom>
                <a:avLst/>
                <a:gdLst>
                  <a:gd name="T0" fmla="*/ 2147483647 w 886"/>
                  <a:gd name="T1" fmla="*/ 2147483647 h 801"/>
                  <a:gd name="T2" fmla="*/ 2147483647 w 886"/>
                  <a:gd name="T3" fmla="*/ 2147483647 h 801"/>
                  <a:gd name="T4" fmla="*/ 2147483647 w 886"/>
                  <a:gd name="T5" fmla="*/ 2147483647 h 801"/>
                  <a:gd name="T6" fmla="*/ 2147483647 w 886"/>
                  <a:gd name="T7" fmla="*/ 2147483647 h 801"/>
                  <a:gd name="T8" fmla="*/ 2147483647 w 886"/>
                  <a:gd name="T9" fmla="*/ 2147483647 h 801"/>
                  <a:gd name="T10" fmla="*/ 2147483647 w 886"/>
                  <a:gd name="T11" fmla="*/ 2147483647 h 801"/>
                  <a:gd name="T12" fmla="*/ 2147483647 w 886"/>
                  <a:gd name="T13" fmla="*/ 2147483647 h 801"/>
                  <a:gd name="T14" fmla="*/ 2147483647 w 886"/>
                  <a:gd name="T15" fmla="*/ 2147483647 h 801"/>
                  <a:gd name="T16" fmla="*/ 2147483647 w 886"/>
                  <a:gd name="T17" fmla="*/ 2147483647 h 801"/>
                  <a:gd name="T18" fmla="*/ 2147483647 w 886"/>
                  <a:gd name="T19" fmla="*/ 2147483647 h 801"/>
                  <a:gd name="T20" fmla="*/ 2147483647 w 886"/>
                  <a:gd name="T21" fmla="*/ 2147483647 h 801"/>
                  <a:gd name="T22" fmla="*/ 2147483647 w 886"/>
                  <a:gd name="T23" fmla="*/ 2147483647 h 801"/>
                  <a:gd name="T24" fmla="*/ 2147483647 w 886"/>
                  <a:gd name="T25" fmla="*/ 2147483647 h 801"/>
                  <a:gd name="T26" fmla="*/ 2147483647 w 886"/>
                  <a:gd name="T27" fmla="*/ 2147483647 h 801"/>
                  <a:gd name="T28" fmla="*/ 2147483647 w 886"/>
                  <a:gd name="T29" fmla="*/ 2147483647 h 801"/>
                  <a:gd name="T30" fmla="*/ 2147483647 w 886"/>
                  <a:gd name="T31" fmla="*/ 2147483647 h 801"/>
                  <a:gd name="T32" fmla="*/ 2147483647 w 886"/>
                  <a:gd name="T33" fmla="*/ 2147483647 h 801"/>
                  <a:gd name="T34" fmla="*/ 2147483647 w 886"/>
                  <a:gd name="T35" fmla="*/ 2147483647 h 801"/>
                  <a:gd name="T36" fmla="*/ 2147483647 w 886"/>
                  <a:gd name="T37" fmla="*/ 2147483647 h 801"/>
                  <a:gd name="T38" fmla="*/ 2147483647 w 886"/>
                  <a:gd name="T39" fmla="*/ 2147483647 h 801"/>
                  <a:gd name="T40" fmla="*/ 2147483647 w 886"/>
                  <a:gd name="T41" fmla="*/ 2147483647 h 801"/>
                  <a:gd name="T42" fmla="*/ 2147483647 w 886"/>
                  <a:gd name="T43" fmla="*/ 2147483647 h 801"/>
                  <a:gd name="T44" fmla="*/ 2147483647 w 886"/>
                  <a:gd name="T45" fmla="*/ 2147483647 h 801"/>
                  <a:gd name="T46" fmla="*/ 2147483647 w 886"/>
                  <a:gd name="T47" fmla="*/ 2147483647 h 801"/>
                  <a:gd name="T48" fmla="*/ 2147483647 w 886"/>
                  <a:gd name="T49" fmla="*/ 2147483647 h 801"/>
                  <a:gd name="T50" fmla="*/ 2147483647 w 886"/>
                  <a:gd name="T51" fmla="*/ 2147483647 h 801"/>
                  <a:gd name="T52" fmla="*/ 2147483647 w 886"/>
                  <a:gd name="T53" fmla="*/ 2147483647 h 801"/>
                  <a:gd name="T54" fmla="*/ 2147483647 w 886"/>
                  <a:gd name="T55" fmla="*/ 2147483647 h 801"/>
                  <a:gd name="T56" fmla="*/ 2147483647 w 886"/>
                  <a:gd name="T57" fmla="*/ 2147483647 h 801"/>
                  <a:gd name="T58" fmla="*/ 2147483647 w 886"/>
                  <a:gd name="T59" fmla="*/ 2147483647 h 801"/>
                  <a:gd name="T60" fmla="*/ 2147483647 w 886"/>
                  <a:gd name="T61" fmla="*/ 2147483647 h 801"/>
                  <a:gd name="T62" fmla="*/ 0 w 886"/>
                  <a:gd name="T63" fmla="*/ 2147483647 h 8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86"/>
                  <a:gd name="T97" fmla="*/ 0 h 801"/>
                  <a:gd name="T98" fmla="*/ 886 w 886"/>
                  <a:gd name="T99" fmla="*/ 801 h 8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86" h="801">
                    <a:moveTo>
                      <a:pt x="0" y="390"/>
                    </a:moveTo>
                    <a:lnTo>
                      <a:pt x="57" y="326"/>
                    </a:lnTo>
                    <a:lnTo>
                      <a:pt x="57" y="284"/>
                    </a:lnTo>
                    <a:lnTo>
                      <a:pt x="99" y="262"/>
                    </a:lnTo>
                    <a:lnTo>
                      <a:pt x="92" y="170"/>
                    </a:lnTo>
                    <a:lnTo>
                      <a:pt x="106" y="163"/>
                    </a:lnTo>
                    <a:lnTo>
                      <a:pt x="127" y="149"/>
                    </a:lnTo>
                    <a:lnTo>
                      <a:pt x="241" y="92"/>
                    </a:lnTo>
                    <a:lnTo>
                      <a:pt x="319" y="113"/>
                    </a:lnTo>
                    <a:lnTo>
                      <a:pt x="340" y="128"/>
                    </a:lnTo>
                    <a:lnTo>
                      <a:pt x="375" y="142"/>
                    </a:lnTo>
                    <a:lnTo>
                      <a:pt x="382" y="113"/>
                    </a:lnTo>
                    <a:lnTo>
                      <a:pt x="354" y="43"/>
                    </a:lnTo>
                    <a:lnTo>
                      <a:pt x="368" y="35"/>
                    </a:lnTo>
                    <a:lnTo>
                      <a:pt x="496" y="0"/>
                    </a:lnTo>
                    <a:lnTo>
                      <a:pt x="517" y="28"/>
                    </a:lnTo>
                    <a:lnTo>
                      <a:pt x="517" y="43"/>
                    </a:lnTo>
                    <a:lnTo>
                      <a:pt x="538" y="85"/>
                    </a:lnTo>
                    <a:lnTo>
                      <a:pt x="553" y="99"/>
                    </a:lnTo>
                    <a:lnTo>
                      <a:pt x="560" y="113"/>
                    </a:lnTo>
                    <a:lnTo>
                      <a:pt x="588" y="177"/>
                    </a:lnTo>
                    <a:lnTo>
                      <a:pt x="560" y="213"/>
                    </a:lnTo>
                    <a:lnTo>
                      <a:pt x="553" y="305"/>
                    </a:lnTo>
                    <a:lnTo>
                      <a:pt x="560" y="326"/>
                    </a:lnTo>
                    <a:lnTo>
                      <a:pt x="581" y="340"/>
                    </a:lnTo>
                    <a:lnTo>
                      <a:pt x="581" y="312"/>
                    </a:lnTo>
                    <a:lnTo>
                      <a:pt x="609" y="305"/>
                    </a:lnTo>
                    <a:lnTo>
                      <a:pt x="666" y="319"/>
                    </a:lnTo>
                    <a:lnTo>
                      <a:pt x="680" y="312"/>
                    </a:lnTo>
                    <a:lnTo>
                      <a:pt x="723" y="397"/>
                    </a:lnTo>
                    <a:lnTo>
                      <a:pt x="772" y="503"/>
                    </a:lnTo>
                    <a:lnTo>
                      <a:pt x="822" y="602"/>
                    </a:lnTo>
                    <a:lnTo>
                      <a:pt x="836" y="624"/>
                    </a:lnTo>
                    <a:lnTo>
                      <a:pt x="864" y="680"/>
                    </a:lnTo>
                    <a:lnTo>
                      <a:pt x="886" y="723"/>
                    </a:lnTo>
                    <a:lnTo>
                      <a:pt x="879" y="758"/>
                    </a:lnTo>
                    <a:lnTo>
                      <a:pt x="836" y="801"/>
                    </a:lnTo>
                    <a:lnTo>
                      <a:pt x="836" y="780"/>
                    </a:lnTo>
                    <a:lnTo>
                      <a:pt x="815" y="758"/>
                    </a:lnTo>
                    <a:lnTo>
                      <a:pt x="808" y="737"/>
                    </a:lnTo>
                    <a:lnTo>
                      <a:pt x="737" y="744"/>
                    </a:lnTo>
                    <a:lnTo>
                      <a:pt x="730" y="758"/>
                    </a:lnTo>
                    <a:lnTo>
                      <a:pt x="723" y="787"/>
                    </a:lnTo>
                    <a:lnTo>
                      <a:pt x="645" y="751"/>
                    </a:lnTo>
                    <a:lnTo>
                      <a:pt x="616" y="723"/>
                    </a:lnTo>
                    <a:lnTo>
                      <a:pt x="595" y="723"/>
                    </a:lnTo>
                    <a:lnTo>
                      <a:pt x="574" y="716"/>
                    </a:lnTo>
                    <a:lnTo>
                      <a:pt x="553" y="723"/>
                    </a:lnTo>
                    <a:lnTo>
                      <a:pt x="538" y="709"/>
                    </a:lnTo>
                    <a:lnTo>
                      <a:pt x="524" y="680"/>
                    </a:lnTo>
                    <a:lnTo>
                      <a:pt x="390" y="716"/>
                    </a:lnTo>
                    <a:lnTo>
                      <a:pt x="290" y="716"/>
                    </a:lnTo>
                    <a:lnTo>
                      <a:pt x="269" y="680"/>
                    </a:lnTo>
                    <a:lnTo>
                      <a:pt x="333" y="673"/>
                    </a:lnTo>
                    <a:lnTo>
                      <a:pt x="319" y="617"/>
                    </a:lnTo>
                    <a:lnTo>
                      <a:pt x="163" y="659"/>
                    </a:lnTo>
                    <a:lnTo>
                      <a:pt x="149" y="638"/>
                    </a:lnTo>
                    <a:lnTo>
                      <a:pt x="177" y="581"/>
                    </a:lnTo>
                    <a:lnTo>
                      <a:pt x="156" y="532"/>
                    </a:lnTo>
                    <a:lnTo>
                      <a:pt x="134" y="482"/>
                    </a:lnTo>
                    <a:lnTo>
                      <a:pt x="120" y="461"/>
                    </a:lnTo>
                    <a:lnTo>
                      <a:pt x="85" y="425"/>
                    </a:lnTo>
                    <a:lnTo>
                      <a:pt x="28" y="390"/>
                    </a:lnTo>
                    <a:lnTo>
                      <a:pt x="0" y="390"/>
                    </a:lnTo>
                    <a:close/>
                  </a:path>
                </a:pathLst>
              </a:custGeom>
              <a:solidFill>
                <a:srgbClr val="FF6600"/>
              </a:solidFill>
              <a:ln w="9525">
                <a:solidFill>
                  <a:schemeClr val="bg1"/>
                </a:solidFill>
                <a:round/>
                <a:headEnd/>
                <a:tailEnd/>
              </a:ln>
            </p:spPr>
            <p:txBody>
              <a:bodyPr/>
              <a:lstStyle/>
              <a:p>
                <a:pPr fontAlgn="base">
                  <a:spcBef>
                    <a:spcPct val="0"/>
                  </a:spcBef>
                  <a:spcAft>
                    <a:spcPct val="0"/>
                  </a:spcAft>
                </a:pPr>
                <a:endParaRPr lang="en-GB" sz="800" dirty="0">
                  <a:solidFill>
                    <a:srgbClr val="1A1A70"/>
                  </a:solidFill>
                </a:endParaRPr>
              </a:p>
            </p:txBody>
          </p:sp>
          <p:sp>
            <p:nvSpPr>
              <p:cNvPr id="94" name="Freeform 14">
                <a:extLst>
                  <a:ext uri="{FF2B5EF4-FFF2-40B4-BE49-F238E27FC236}">
                    <a16:creationId xmlns:a16="http://schemas.microsoft.com/office/drawing/2014/main" id="{F4352BF1-ED05-4010-B2D2-E6A5856262AE}"/>
                  </a:ext>
                </a:extLst>
              </p:cNvPr>
              <p:cNvSpPr>
                <a:spLocks/>
              </p:cNvSpPr>
              <p:nvPr/>
            </p:nvSpPr>
            <p:spPr bwMode="gray">
              <a:xfrm>
                <a:off x="2755777" y="2889036"/>
                <a:ext cx="615950" cy="1017587"/>
              </a:xfrm>
              <a:custGeom>
                <a:avLst/>
                <a:gdLst>
                  <a:gd name="T0" fmla="*/ 2147483647 w 454"/>
                  <a:gd name="T1" fmla="*/ 2147483647 h 751"/>
                  <a:gd name="T2" fmla="*/ 0 w 454"/>
                  <a:gd name="T3" fmla="*/ 2147483647 h 751"/>
                  <a:gd name="T4" fmla="*/ 0 w 454"/>
                  <a:gd name="T5" fmla="*/ 2147483647 h 751"/>
                  <a:gd name="T6" fmla="*/ 2147483647 w 454"/>
                  <a:gd name="T7" fmla="*/ 2147483647 h 751"/>
                  <a:gd name="T8" fmla="*/ 2147483647 w 454"/>
                  <a:gd name="T9" fmla="*/ 2147483647 h 751"/>
                  <a:gd name="T10" fmla="*/ 2147483647 w 454"/>
                  <a:gd name="T11" fmla="*/ 2147483647 h 751"/>
                  <a:gd name="T12" fmla="*/ 2147483647 w 454"/>
                  <a:gd name="T13" fmla="*/ 2147483647 h 751"/>
                  <a:gd name="T14" fmla="*/ 2147483647 w 454"/>
                  <a:gd name="T15" fmla="*/ 2147483647 h 751"/>
                  <a:gd name="T16" fmla="*/ 2147483647 w 454"/>
                  <a:gd name="T17" fmla="*/ 0 h 751"/>
                  <a:gd name="T18" fmla="*/ 2147483647 w 454"/>
                  <a:gd name="T19" fmla="*/ 2147483647 h 751"/>
                  <a:gd name="T20" fmla="*/ 2147483647 w 454"/>
                  <a:gd name="T21" fmla="*/ 2147483647 h 751"/>
                  <a:gd name="T22" fmla="*/ 2147483647 w 454"/>
                  <a:gd name="T23" fmla="*/ 2147483647 h 751"/>
                  <a:gd name="T24" fmla="*/ 2147483647 w 454"/>
                  <a:gd name="T25" fmla="*/ 2147483647 h 751"/>
                  <a:gd name="T26" fmla="*/ 2147483647 w 454"/>
                  <a:gd name="T27" fmla="*/ 2147483647 h 751"/>
                  <a:gd name="T28" fmla="*/ 2147483647 w 454"/>
                  <a:gd name="T29" fmla="*/ 2147483647 h 751"/>
                  <a:gd name="T30" fmla="*/ 2147483647 w 454"/>
                  <a:gd name="T31" fmla="*/ 2147483647 h 751"/>
                  <a:gd name="T32" fmla="*/ 2147483647 w 454"/>
                  <a:gd name="T33" fmla="*/ 2147483647 h 751"/>
                  <a:gd name="T34" fmla="*/ 2147483647 w 454"/>
                  <a:gd name="T35" fmla="*/ 2147483647 h 751"/>
                  <a:gd name="T36" fmla="*/ 2147483647 w 454"/>
                  <a:gd name="T37" fmla="*/ 2147483647 h 751"/>
                  <a:gd name="T38" fmla="*/ 2147483647 w 454"/>
                  <a:gd name="T39" fmla="*/ 2147483647 h 751"/>
                  <a:gd name="T40" fmla="*/ 2147483647 w 454"/>
                  <a:gd name="T41" fmla="*/ 2147483647 h 751"/>
                  <a:gd name="T42" fmla="*/ 2147483647 w 454"/>
                  <a:gd name="T43" fmla="*/ 2147483647 h 751"/>
                  <a:gd name="T44" fmla="*/ 2147483647 w 454"/>
                  <a:gd name="T45" fmla="*/ 2147483647 h 751"/>
                  <a:gd name="T46" fmla="*/ 2147483647 w 454"/>
                  <a:gd name="T47" fmla="*/ 2147483647 h 751"/>
                  <a:gd name="T48" fmla="*/ 2147483647 w 454"/>
                  <a:gd name="T49" fmla="*/ 2147483647 h 751"/>
                  <a:gd name="T50" fmla="*/ 2147483647 w 454"/>
                  <a:gd name="T51" fmla="*/ 2147483647 h 751"/>
                  <a:gd name="T52" fmla="*/ 2147483647 w 454"/>
                  <a:gd name="T53" fmla="*/ 2147483647 h 751"/>
                  <a:gd name="T54" fmla="*/ 2147483647 w 454"/>
                  <a:gd name="T55" fmla="*/ 2147483647 h 751"/>
                  <a:gd name="T56" fmla="*/ 2147483647 w 454"/>
                  <a:gd name="T57" fmla="*/ 2147483647 h 751"/>
                  <a:gd name="T58" fmla="*/ 2147483647 w 454"/>
                  <a:gd name="T59" fmla="*/ 2147483647 h 751"/>
                  <a:gd name="T60" fmla="*/ 2147483647 w 454"/>
                  <a:gd name="T61" fmla="*/ 2147483647 h 751"/>
                  <a:gd name="T62" fmla="*/ 2147483647 w 454"/>
                  <a:gd name="T63" fmla="*/ 2147483647 h 751"/>
                  <a:gd name="T64" fmla="*/ 2147483647 w 454"/>
                  <a:gd name="T65" fmla="*/ 2147483647 h 751"/>
                  <a:gd name="T66" fmla="*/ 2147483647 w 454"/>
                  <a:gd name="T67" fmla="*/ 2147483647 h 751"/>
                  <a:gd name="T68" fmla="*/ 2147483647 w 454"/>
                  <a:gd name="T69" fmla="*/ 2147483647 h 751"/>
                  <a:gd name="T70" fmla="*/ 2147483647 w 454"/>
                  <a:gd name="T71" fmla="*/ 2147483647 h 751"/>
                  <a:gd name="T72" fmla="*/ 2147483647 w 454"/>
                  <a:gd name="T73" fmla="*/ 2147483647 h 751"/>
                  <a:gd name="T74" fmla="*/ 2147483647 w 454"/>
                  <a:gd name="T75" fmla="*/ 2147483647 h 751"/>
                  <a:gd name="T76" fmla="*/ 2147483647 w 454"/>
                  <a:gd name="T77" fmla="*/ 2147483647 h 751"/>
                  <a:gd name="T78" fmla="*/ 2147483647 w 454"/>
                  <a:gd name="T79" fmla="*/ 2147483647 h 751"/>
                  <a:gd name="T80" fmla="*/ 2147483647 w 454"/>
                  <a:gd name="T81" fmla="*/ 2147483647 h 751"/>
                  <a:gd name="T82" fmla="*/ 2147483647 w 454"/>
                  <a:gd name="T83" fmla="*/ 2147483647 h 751"/>
                  <a:gd name="T84" fmla="*/ 2147483647 w 454"/>
                  <a:gd name="T85" fmla="*/ 2147483647 h 751"/>
                  <a:gd name="T86" fmla="*/ 2147483647 w 454"/>
                  <a:gd name="T87" fmla="*/ 2147483647 h 751"/>
                  <a:gd name="T88" fmla="*/ 2147483647 w 454"/>
                  <a:gd name="T89" fmla="*/ 2147483647 h 751"/>
                  <a:gd name="T90" fmla="*/ 2147483647 w 454"/>
                  <a:gd name="T91" fmla="*/ 2147483647 h 751"/>
                  <a:gd name="T92" fmla="*/ 2147483647 w 454"/>
                  <a:gd name="T93" fmla="*/ 2147483647 h 751"/>
                  <a:gd name="T94" fmla="*/ 2147483647 w 454"/>
                  <a:gd name="T95" fmla="*/ 2147483647 h 751"/>
                  <a:gd name="T96" fmla="*/ 2147483647 w 454"/>
                  <a:gd name="T97" fmla="*/ 2147483647 h 751"/>
                  <a:gd name="T98" fmla="*/ 2147483647 w 454"/>
                  <a:gd name="T99" fmla="*/ 2147483647 h 751"/>
                  <a:gd name="T100" fmla="*/ 2147483647 w 454"/>
                  <a:gd name="T101" fmla="*/ 2147483647 h 75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54"/>
                  <a:gd name="T154" fmla="*/ 0 h 751"/>
                  <a:gd name="T155" fmla="*/ 454 w 454"/>
                  <a:gd name="T156" fmla="*/ 751 h 75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54" h="751">
                    <a:moveTo>
                      <a:pt x="14" y="333"/>
                    </a:moveTo>
                    <a:lnTo>
                      <a:pt x="0" y="305"/>
                    </a:lnTo>
                    <a:lnTo>
                      <a:pt x="0" y="290"/>
                    </a:lnTo>
                    <a:lnTo>
                      <a:pt x="57" y="290"/>
                    </a:lnTo>
                    <a:lnTo>
                      <a:pt x="57" y="269"/>
                    </a:lnTo>
                    <a:lnTo>
                      <a:pt x="64" y="269"/>
                    </a:lnTo>
                    <a:lnTo>
                      <a:pt x="50" y="127"/>
                    </a:lnTo>
                    <a:lnTo>
                      <a:pt x="50" y="78"/>
                    </a:lnTo>
                    <a:lnTo>
                      <a:pt x="106" y="0"/>
                    </a:lnTo>
                    <a:lnTo>
                      <a:pt x="121" y="14"/>
                    </a:lnTo>
                    <a:lnTo>
                      <a:pt x="142" y="7"/>
                    </a:lnTo>
                    <a:lnTo>
                      <a:pt x="163" y="14"/>
                    </a:lnTo>
                    <a:lnTo>
                      <a:pt x="184" y="14"/>
                    </a:lnTo>
                    <a:lnTo>
                      <a:pt x="213" y="42"/>
                    </a:lnTo>
                    <a:lnTo>
                      <a:pt x="220" y="156"/>
                    </a:lnTo>
                    <a:lnTo>
                      <a:pt x="234" y="234"/>
                    </a:lnTo>
                    <a:lnTo>
                      <a:pt x="262" y="283"/>
                    </a:lnTo>
                    <a:lnTo>
                      <a:pt x="241" y="297"/>
                    </a:lnTo>
                    <a:lnTo>
                      <a:pt x="248" y="312"/>
                    </a:lnTo>
                    <a:lnTo>
                      <a:pt x="255" y="340"/>
                    </a:lnTo>
                    <a:lnTo>
                      <a:pt x="291" y="404"/>
                    </a:lnTo>
                    <a:lnTo>
                      <a:pt x="305" y="411"/>
                    </a:lnTo>
                    <a:lnTo>
                      <a:pt x="326" y="460"/>
                    </a:lnTo>
                    <a:lnTo>
                      <a:pt x="347" y="503"/>
                    </a:lnTo>
                    <a:lnTo>
                      <a:pt x="369" y="510"/>
                    </a:lnTo>
                    <a:lnTo>
                      <a:pt x="397" y="581"/>
                    </a:lnTo>
                    <a:lnTo>
                      <a:pt x="404" y="595"/>
                    </a:lnTo>
                    <a:lnTo>
                      <a:pt x="418" y="616"/>
                    </a:lnTo>
                    <a:lnTo>
                      <a:pt x="454" y="631"/>
                    </a:lnTo>
                    <a:lnTo>
                      <a:pt x="439" y="673"/>
                    </a:lnTo>
                    <a:lnTo>
                      <a:pt x="418" y="723"/>
                    </a:lnTo>
                    <a:lnTo>
                      <a:pt x="390" y="737"/>
                    </a:lnTo>
                    <a:lnTo>
                      <a:pt x="361" y="744"/>
                    </a:lnTo>
                    <a:lnTo>
                      <a:pt x="326" y="751"/>
                    </a:lnTo>
                    <a:lnTo>
                      <a:pt x="269" y="744"/>
                    </a:lnTo>
                    <a:lnTo>
                      <a:pt x="241" y="730"/>
                    </a:lnTo>
                    <a:lnTo>
                      <a:pt x="206" y="701"/>
                    </a:lnTo>
                    <a:lnTo>
                      <a:pt x="184" y="680"/>
                    </a:lnTo>
                    <a:lnTo>
                      <a:pt x="184" y="673"/>
                    </a:lnTo>
                    <a:lnTo>
                      <a:pt x="163" y="638"/>
                    </a:lnTo>
                    <a:lnTo>
                      <a:pt x="149" y="616"/>
                    </a:lnTo>
                    <a:lnTo>
                      <a:pt x="149" y="595"/>
                    </a:lnTo>
                    <a:lnTo>
                      <a:pt x="163" y="545"/>
                    </a:lnTo>
                    <a:lnTo>
                      <a:pt x="156" y="517"/>
                    </a:lnTo>
                    <a:lnTo>
                      <a:pt x="128" y="468"/>
                    </a:lnTo>
                    <a:lnTo>
                      <a:pt x="85" y="453"/>
                    </a:lnTo>
                    <a:lnTo>
                      <a:pt x="43" y="453"/>
                    </a:lnTo>
                    <a:lnTo>
                      <a:pt x="50" y="446"/>
                    </a:lnTo>
                    <a:lnTo>
                      <a:pt x="57" y="347"/>
                    </a:lnTo>
                    <a:lnTo>
                      <a:pt x="21" y="361"/>
                    </a:lnTo>
                    <a:lnTo>
                      <a:pt x="14" y="333"/>
                    </a:lnTo>
                    <a:close/>
                  </a:path>
                </a:pathLst>
              </a:custGeom>
              <a:solidFill>
                <a:srgbClr val="FF6600"/>
              </a:solidFill>
              <a:ln w="9525">
                <a:solidFill>
                  <a:schemeClr val="bg1"/>
                </a:solidFill>
                <a:round/>
                <a:headEnd/>
                <a:tailEnd/>
              </a:ln>
            </p:spPr>
            <p:txBody>
              <a:bodyPr/>
              <a:lstStyle/>
              <a:p>
                <a:pPr fontAlgn="base">
                  <a:spcBef>
                    <a:spcPct val="0"/>
                  </a:spcBef>
                  <a:spcAft>
                    <a:spcPct val="0"/>
                  </a:spcAft>
                </a:pPr>
                <a:endParaRPr lang="en-GB" sz="800" dirty="0">
                  <a:solidFill>
                    <a:srgbClr val="1A1A70"/>
                  </a:solidFill>
                </a:endParaRPr>
              </a:p>
            </p:txBody>
          </p:sp>
          <p:sp>
            <p:nvSpPr>
              <p:cNvPr id="95" name="Freeform 16">
                <a:extLst>
                  <a:ext uri="{FF2B5EF4-FFF2-40B4-BE49-F238E27FC236}">
                    <a16:creationId xmlns:a16="http://schemas.microsoft.com/office/drawing/2014/main" id="{4048B320-BCC4-47BC-B502-B63C40B1239E}"/>
                  </a:ext>
                </a:extLst>
              </p:cNvPr>
              <p:cNvSpPr>
                <a:spLocks/>
              </p:cNvSpPr>
              <p:nvPr/>
            </p:nvSpPr>
            <p:spPr bwMode="gray">
              <a:xfrm>
                <a:off x="1681039" y="1306298"/>
                <a:ext cx="1162050" cy="1150938"/>
              </a:xfrm>
              <a:custGeom>
                <a:avLst/>
                <a:gdLst>
                  <a:gd name="T0" fmla="*/ 2147483647 w 858"/>
                  <a:gd name="T1" fmla="*/ 2147483647 h 851"/>
                  <a:gd name="T2" fmla="*/ 2147483647 w 858"/>
                  <a:gd name="T3" fmla="*/ 2147483647 h 851"/>
                  <a:gd name="T4" fmla="*/ 2147483647 w 858"/>
                  <a:gd name="T5" fmla="*/ 2147483647 h 851"/>
                  <a:gd name="T6" fmla="*/ 2147483647 w 858"/>
                  <a:gd name="T7" fmla="*/ 2147483647 h 851"/>
                  <a:gd name="T8" fmla="*/ 2147483647 w 858"/>
                  <a:gd name="T9" fmla="*/ 2147483647 h 851"/>
                  <a:gd name="T10" fmla="*/ 2147483647 w 858"/>
                  <a:gd name="T11" fmla="*/ 2147483647 h 851"/>
                  <a:gd name="T12" fmla="*/ 2147483647 w 858"/>
                  <a:gd name="T13" fmla="*/ 2147483647 h 851"/>
                  <a:gd name="T14" fmla="*/ 2147483647 w 858"/>
                  <a:gd name="T15" fmla="*/ 2147483647 h 851"/>
                  <a:gd name="T16" fmla="*/ 2147483647 w 858"/>
                  <a:gd name="T17" fmla="*/ 2147483647 h 851"/>
                  <a:gd name="T18" fmla="*/ 2147483647 w 858"/>
                  <a:gd name="T19" fmla="*/ 2147483647 h 851"/>
                  <a:gd name="T20" fmla="*/ 2147483647 w 858"/>
                  <a:gd name="T21" fmla="*/ 2147483647 h 851"/>
                  <a:gd name="T22" fmla="*/ 2147483647 w 858"/>
                  <a:gd name="T23" fmla="*/ 2147483647 h 851"/>
                  <a:gd name="T24" fmla="*/ 2147483647 w 858"/>
                  <a:gd name="T25" fmla="*/ 2147483647 h 851"/>
                  <a:gd name="T26" fmla="*/ 2147483647 w 858"/>
                  <a:gd name="T27" fmla="*/ 2147483647 h 851"/>
                  <a:gd name="T28" fmla="*/ 2147483647 w 858"/>
                  <a:gd name="T29" fmla="*/ 2147483647 h 851"/>
                  <a:gd name="T30" fmla="*/ 2147483647 w 858"/>
                  <a:gd name="T31" fmla="*/ 2147483647 h 851"/>
                  <a:gd name="T32" fmla="*/ 2147483647 w 858"/>
                  <a:gd name="T33" fmla="*/ 2147483647 h 851"/>
                  <a:gd name="T34" fmla="*/ 2147483647 w 858"/>
                  <a:gd name="T35" fmla="*/ 2147483647 h 851"/>
                  <a:gd name="T36" fmla="*/ 2147483647 w 858"/>
                  <a:gd name="T37" fmla="*/ 2147483647 h 851"/>
                  <a:gd name="T38" fmla="*/ 0 w 858"/>
                  <a:gd name="T39" fmla="*/ 2147483647 h 851"/>
                  <a:gd name="T40" fmla="*/ 0 w 858"/>
                  <a:gd name="T41" fmla="*/ 2147483647 h 851"/>
                  <a:gd name="T42" fmla="*/ 0 w 858"/>
                  <a:gd name="T43" fmla="*/ 2147483647 h 851"/>
                  <a:gd name="T44" fmla="*/ 2147483647 w 858"/>
                  <a:gd name="T45" fmla="*/ 2147483647 h 851"/>
                  <a:gd name="T46" fmla="*/ 2147483647 w 858"/>
                  <a:gd name="T47" fmla="*/ 2147483647 h 851"/>
                  <a:gd name="T48" fmla="*/ 2147483647 w 858"/>
                  <a:gd name="T49" fmla="*/ 2147483647 h 851"/>
                  <a:gd name="T50" fmla="*/ 2147483647 w 858"/>
                  <a:gd name="T51" fmla="*/ 2147483647 h 851"/>
                  <a:gd name="T52" fmla="*/ 2147483647 w 858"/>
                  <a:gd name="T53" fmla="*/ 2147483647 h 851"/>
                  <a:gd name="T54" fmla="*/ 2147483647 w 858"/>
                  <a:gd name="T55" fmla="*/ 2147483647 h 851"/>
                  <a:gd name="T56" fmla="*/ 2147483647 w 858"/>
                  <a:gd name="T57" fmla="*/ 2147483647 h 851"/>
                  <a:gd name="T58" fmla="*/ 2147483647 w 858"/>
                  <a:gd name="T59" fmla="*/ 2147483647 h 851"/>
                  <a:gd name="T60" fmla="*/ 2147483647 w 858"/>
                  <a:gd name="T61" fmla="*/ 2147483647 h 851"/>
                  <a:gd name="T62" fmla="*/ 2147483647 w 858"/>
                  <a:gd name="T63" fmla="*/ 0 h 851"/>
                  <a:gd name="T64" fmla="*/ 2147483647 w 858"/>
                  <a:gd name="T65" fmla="*/ 2147483647 h 851"/>
                  <a:gd name="T66" fmla="*/ 2147483647 w 858"/>
                  <a:gd name="T67" fmla="*/ 2147483647 h 851"/>
                  <a:gd name="T68" fmla="*/ 2147483647 w 858"/>
                  <a:gd name="T69" fmla="*/ 2147483647 h 851"/>
                  <a:gd name="T70" fmla="*/ 2147483647 w 858"/>
                  <a:gd name="T71" fmla="*/ 2147483647 h 851"/>
                  <a:gd name="T72" fmla="*/ 2147483647 w 858"/>
                  <a:gd name="T73" fmla="*/ 2147483647 h 851"/>
                  <a:gd name="T74" fmla="*/ 2147483647 w 858"/>
                  <a:gd name="T75" fmla="*/ 2147483647 h 851"/>
                  <a:gd name="T76" fmla="*/ 2147483647 w 858"/>
                  <a:gd name="T77" fmla="*/ 2147483647 h 851"/>
                  <a:gd name="T78" fmla="*/ 2147483647 w 858"/>
                  <a:gd name="T79" fmla="*/ 2147483647 h 851"/>
                  <a:gd name="T80" fmla="*/ 2147483647 w 858"/>
                  <a:gd name="T81" fmla="*/ 2147483647 h 851"/>
                  <a:gd name="T82" fmla="*/ 2147483647 w 858"/>
                  <a:gd name="T83" fmla="*/ 2147483647 h 851"/>
                  <a:gd name="T84" fmla="*/ 2147483647 w 858"/>
                  <a:gd name="T85" fmla="*/ 2147483647 h 851"/>
                  <a:gd name="T86" fmla="*/ 2147483647 w 858"/>
                  <a:gd name="T87" fmla="*/ 2147483647 h 851"/>
                  <a:gd name="T88" fmla="*/ 2147483647 w 858"/>
                  <a:gd name="T89" fmla="*/ 2147483647 h 851"/>
                  <a:gd name="T90" fmla="*/ 2147483647 w 858"/>
                  <a:gd name="T91" fmla="*/ 2147483647 h 851"/>
                  <a:gd name="T92" fmla="*/ 2147483647 w 858"/>
                  <a:gd name="T93" fmla="*/ 2147483647 h 851"/>
                  <a:gd name="T94" fmla="*/ 2147483647 w 858"/>
                  <a:gd name="T95" fmla="*/ 2147483647 h 851"/>
                  <a:gd name="T96" fmla="*/ 2147483647 w 858"/>
                  <a:gd name="T97" fmla="*/ 2147483647 h 851"/>
                  <a:gd name="T98" fmla="*/ 2147483647 w 858"/>
                  <a:gd name="T99" fmla="*/ 2147483647 h 851"/>
                  <a:gd name="T100" fmla="*/ 2147483647 w 858"/>
                  <a:gd name="T101" fmla="*/ 2147483647 h 851"/>
                  <a:gd name="T102" fmla="*/ 2147483647 w 858"/>
                  <a:gd name="T103" fmla="*/ 2147483647 h 851"/>
                  <a:gd name="T104" fmla="*/ 2147483647 w 858"/>
                  <a:gd name="T105" fmla="*/ 2147483647 h 851"/>
                  <a:gd name="T106" fmla="*/ 2147483647 w 858"/>
                  <a:gd name="T107" fmla="*/ 2147483647 h 851"/>
                  <a:gd name="T108" fmla="*/ 2147483647 w 858"/>
                  <a:gd name="T109" fmla="*/ 2147483647 h 851"/>
                  <a:gd name="T110" fmla="*/ 2147483647 w 858"/>
                  <a:gd name="T111" fmla="*/ 2147483647 h 851"/>
                  <a:gd name="T112" fmla="*/ 2147483647 w 858"/>
                  <a:gd name="T113" fmla="*/ 2147483647 h 851"/>
                  <a:gd name="T114" fmla="*/ 2147483647 w 858"/>
                  <a:gd name="T115" fmla="*/ 2147483647 h 851"/>
                  <a:gd name="T116" fmla="*/ 2147483647 w 858"/>
                  <a:gd name="T117" fmla="*/ 2147483647 h 851"/>
                  <a:gd name="T118" fmla="*/ 2147483647 w 858"/>
                  <a:gd name="T119" fmla="*/ 2147483647 h 851"/>
                  <a:gd name="T120" fmla="*/ 2147483647 w 858"/>
                  <a:gd name="T121" fmla="*/ 2147483647 h 85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58"/>
                  <a:gd name="T184" fmla="*/ 0 h 851"/>
                  <a:gd name="T185" fmla="*/ 858 w 858"/>
                  <a:gd name="T186" fmla="*/ 851 h 85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58" h="851">
                    <a:moveTo>
                      <a:pt x="93" y="830"/>
                    </a:moveTo>
                    <a:lnTo>
                      <a:pt x="78" y="808"/>
                    </a:lnTo>
                    <a:lnTo>
                      <a:pt x="71" y="766"/>
                    </a:lnTo>
                    <a:lnTo>
                      <a:pt x="78" y="759"/>
                    </a:lnTo>
                    <a:lnTo>
                      <a:pt x="64" y="723"/>
                    </a:lnTo>
                    <a:lnTo>
                      <a:pt x="64" y="688"/>
                    </a:lnTo>
                    <a:lnTo>
                      <a:pt x="64" y="631"/>
                    </a:lnTo>
                    <a:lnTo>
                      <a:pt x="64" y="582"/>
                    </a:lnTo>
                    <a:lnTo>
                      <a:pt x="50" y="560"/>
                    </a:lnTo>
                    <a:lnTo>
                      <a:pt x="50" y="475"/>
                    </a:lnTo>
                    <a:lnTo>
                      <a:pt x="36" y="454"/>
                    </a:lnTo>
                    <a:lnTo>
                      <a:pt x="50" y="419"/>
                    </a:lnTo>
                    <a:lnTo>
                      <a:pt x="22" y="411"/>
                    </a:lnTo>
                    <a:lnTo>
                      <a:pt x="57" y="362"/>
                    </a:lnTo>
                    <a:lnTo>
                      <a:pt x="50" y="362"/>
                    </a:lnTo>
                    <a:lnTo>
                      <a:pt x="36" y="369"/>
                    </a:lnTo>
                    <a:lnTo>
                      <a:pt x="29" y="355"/>
                    </a:lnTo>
                    <a:lnTo>
                      <a:pt x="22" y="355"/>
                    </a:lnTo>
                    <a:lnTo>
                      <a:pt x="15" y="355"/>
                    </a:lnTo>
                    <a:lnTo>
                      <a:pt x="0" y="270"/>
                    </a:lnTo>
                    <a:lnTo>
                      <a:pt x="0" y="248"/>
                    </a:lnTo>
                    <a:lnTo>
                      <a:pt x="0" y="206"/>
                    </a:lnTo>
                    <a:lnTo>
                      <a:pt x="15" y="199"/>
                    </a:lnTo>
                    <a:lnTo>
                      <a:pt x="93" y="192"/>
                    </a:lnTo>
                    <a:lnTo>
                      <a:pt x="185" y="170"/>
                    </a:lnTo>
                    <a:lnTo>
                      <a:pt x="206" y="163"/>
                    </a:lnTo>
                    <a:lnTo>
                      <a:pt x="256" y="142"/>
                    </a:lnTo>
                    <a:lnTo>
                      <a:pt x="284" y="128"/>
                    </a:lnTo>
                    <a:lnTo>
                      <a:pt x="383" y="121"/>
                    </a:lnTo>
                    <a:lnTo>
                      <a:pt x="525" y="36"/>
                    </a:lnTo>
                    <a:lnTo>
                      <a:pt x="581" y="29"/>
                    </a:lnTo>
                    <a:lnTo>
                      <a:pt x="610" y="0"/>
                    </a:lnTo>
                    <a:lnTo>
                      <a:pt x="674" y="50"/>
                    </a:lnTo>
                    <a:lnTo>
                      <a:pt x="667" y="78"/>
                    </a:lnTo>
                    <a:lnTo>
                      <a:pt x="744" y="256"/>
                    </a:lnTo>
                    <a:lnTo>
                      <a:pt x="794" y="333"/>
                    </a:lnTo>
                    <a:lnTo>
                      <a:pt x="794" y="355"/>
                    </a:lnTo>
                    <a:lnTo>
                      <a:pt x="815" y="383"/>
                    </a:lnTo>
                    <a:lnTo>
                      <a:pt x="822" y="390"/>
                    </a:lnTo>
                    <a:lnTo>
                      <a:pt x="858" y="461"/>
                    </a:lnTo>
                    <a:lnTo>
                      <a:pt x="730" y="496"/>
                    </a:lnTo>
                    <a:lnTo>
                      <a:pt x="716" y="504"/>
                    </a:lnTo>
                    <a:lnTo>
                      <a:pt x="744" y="574"/>
                    </a:lnTo>
                    <a:lnTo>
                      <a:pt x="737" y="603"/>
                    </a:lnTo>
                    <a:lnTo>
                      <a:pt x="702" y="589"/>
                    </a:lnTo>
                    <a:lnTo>
                      <a:pt x="681" y="574"/>
                    </a:lnTo>
                    <a:lnTo>
                      <a:pt x="603" y="553"/>
                    </a:lnTo>
                    <a:lnTo>
                      <a:pt x="489" y="610"/>
                    </a:lnTo>
                    <a:lnTo>
                      <a:pt x="468" y="624"/>
                    </a:lnTo>
                    <a:lnTo>
                      <a:pt x="454" y="631"/>
                    </a:lnTo>
                    <a:lnTo>
                      <a:pt x="461" y="723"/>
                    </a:lnTo>
                    <a:lnTo>
                      <a:pt x="419" y="745"/>
                    </a:lnTo>
                    <a:lnTo>
                      <a:pt x="419" y="787"/>
                    </a:lnTo>
                    <a:lnTo>
                      <a:pt x="362" y="851"/>
                    </a:lnTo>
                    <a:lnTo>
                      <a:pt x="355" y="837"/>
                    </a:lnTo>
                    <a:lnTo>
                      <a:pt x="333" y="830"/>
                    </a:lnTo>
                    <a:lnTo>
                      <a:pt x="312" y="822"/>
                    </a:lnTo>
                    <a:lnTo>
                      <a:pt x="284" y="801"/>
                    </a:lnTo>
                    <a:lnTo>
                      <a:pt x="199" y="822"/>
                    </a:lnTo>
                    <a:lnTo>
                      <a:pt x="107" y="844"/>
                    </a:lnTo>
                    <a:lnTo>
                      <a:pt x="93" y="830"/>
                    </a:lnTo>
                    <a:close/>
                  </a:path>
                </a:pathLst>
              </a:custGeom>
              <a:solidFill>
                <a:srgbClr val="FF6600"/>
              </a:solidFill>
              <a:ln w="9525">
                <a:solidFill>
                  <a:schemeClr val="bg1"/>
                </a:solidFill>
                <a:round/>
                <a:headEnd/>
                <a:tailEnd/>
              </a:ln>
            </p:spPr>
            <p:txBody>
              <a:bodyPr/>
              <a:lstStyle/>
              <a:p>
                <a:pPr fontAlgn="base">
                  <a:spcBef>
                    <a:spcPct val="0"/>
                  </a:spcBef>
                  <a:spcAft>
                    <a:spcPct val="0"/>
                  </a:spcAft>
                </a:pPr>
                <a:endParaRPr lang="en-GB" sz="800" dirty="0">
                  <a:solidFill>
                    <a:srgbClr val="1A1A70"/>
                  </a:solidFill>
                </a:endParaRPr>
              </a:p>
            </p:txBody>
          </p:sp>
          <p:sp>
            <p:nvSpPr>
              <p:cNvPr id="96" name="Freeform 20">
                <a:extLst>
                  <a:ext uri="{FF2B5EF4-FFF2-40B4-BE49-F238E27FC236}">
                    <a16:creationId xmlns:a16="http://schemas.microsoft.com/office/drawing/2014/main" id="{3A09194F-57B4-4A1A-B547-6D60B45829C5}"/>
                  </a:ext>
                </a:extLst>
              </p:cNvPr>
              <p:cNvSpPr>
                <a:spLocks/>
              </p:cNvSpPr>
              <p:nvPr/>
            </p:nvSpPr>
            <p:spPr bwMode="gray">
              <a:xfrm>
                <a:off x="3044702" y="2946186"/>
                <a:ext cx="584200" cy="796925"/>
              </a:xfrm>
              <a:custGeom>
                <a:avLst/>
                <a:gdLst>
                  <a:gd name="T0" fmla="*/ 0 w 432"/>
                  <a:gd name="T1" fmla="*/ 0 h 589"/>
                  <a:gd name="T2" fmla="*/ 2147483647 w 432"/>
                  <a:gd name="T3" fmla="*/ 2147483647 h 589"/>
                  <a:gd name="T4" fmla="*/ 2147483647 w 432"/>
                  <a:gd name="T5" fmla="*/ 2147483647 h 589"/>
                  <a:gd name="T6" fmla="*/ 2147483647 w 432"/>
                  <a:gd name="T7" fmla="*/ 2147483647 h 589"/>
                  <a:gd name="T8" fmla="*/ 2147483647 w 432"/>
                  <a:gd name="T9" fmla="*/ 2147483647 h 589"/>
                  <a:gd name="T10" fmla="*/ 2147483647 w 432"/>
                  <a:gd name="T11" fmla="*/ 2147483647 h 589"/>
                  <a:gd name="T12" fmla="*/ 2147483647 w 432"/>
                  <a:gd name="T13" fmla="*/ 2147483647 h 589"/>
                  <a:gd name="T14" fmla="*/ 2147483647 w 432"/>
                  <a:gd name="T15" fmla="*/ 2147483647 h 589"/>
                  <a:gd name="T16" fmla="*/ 2147483647 w 432"/>
                  <a:gd name="T17" fmla="*/ 2147483647 h 589"/>
                  <a:gd name="T18" fmla="*/ 2147483647 w 432"/>
                  <a:gd name="T19" fmla="*/ 2147483647 h 589"/>
                  <a:gd name="T20" fmla="*/ 2147483647 w 432"/>
                  <a:gd name="T21" fmla="*/ 2147483647 h 589"/>
                  <a:gd name="T22" fmla="*/ 2147483647 w 432"/>
                  <a:gd name="T23" fmla="*/ 2147483647 h 589"/>
                  <a:gd name="T24" fmla="*/ 2147483647 w 432"/>
                  <a:gd name="T25" fmla="*/ 2147483647 h 589"/>
                  <a:gd name="T26" fmla="*/ 2147483647 w 432"/>
                  <a:gd name="T27" fmla="*/ 2147483647 h 589"/>
                  <a:gd name="T28" fmla="*/ 2147483647 w 432"/>
                  <a:gd name="T29" fmla="*/ 2147483647 h 589"/>
                  <a:gd name="T30" fmla="*/ 2147483647 w 432"/>
                  <a:gd name="T31" fmla="*/ 2147483647 h 589"/>
                  <a:gd name="T32" fmla="*/ 2147483647 w 432"/>
                  <a:gd name="T33" fmla="*/ 2147483647 h 589"/>
                  <a:gd name="T34" fmla="*/ 2147483647 w 432"/>
                  <a:gd name="T35" fmla="*/ 2147483647 h 589"/>
                  <a:gd name="T36" fmla="*/ 2147483647 w 432"/>
                  <a:gd name="T37" fmla="*/ 2147483647 h 589"/>
                  <a:gd name="T38" fmla="*/ 2147483647 w 432"/>
                  <a:gd name="T39" fmla="*/ 2147483647 h 589"/>
                  <a:gd name="T40" fmla="*/ 2147483647 w 432"/>
                  <a:gd name="T41" fmla="*/ 2147483647 h 589"/>
                  <a:gd name="T42" fmla="*/ 2147483647 w 432"/>
                  <a:gd name="T43" fmla="*/ 2147483647 h 589"/>
                  <a:gd name="T44" fmla="*/ 2147483647 w 432"/>
                  <a:gd name="T45" fmla="*/ 2147483647 h 589"/>
                  <a:gd name="T46" fmla="*/ 2147483647 w 432"/>
                  <a:gd name="T47" fmla="*/ 2147483647 h 589"/>
                  <a:gd name="T48" fmla="*/ 2147483647 w 432"/>
                  <a:gd name="T49" fmla="*/ 2147483647 h 589"/>
                  <a:gd name="T50" fmla="*/ 2147483647 w 432"/>
                  <a:gd name="T51" fmla="*/ 2147483647 h 589"/>
                  <a:gd name="T52" fmla="*/ 2147483647 w 432"/>
                  <a:gd name="T53" fmla="*/ 2147483647 h 589"/>
                  <a:gd name="T54" fmla="*/ 2147483647 w 432"/>
                  <a:gd name="T55" fmla="*/ 2147483647 h 589"/>
                  <a:gd name="T56" fmla="*/ 2147483647 w 432"/>
                  <a:gd name="T57" fmla="*/ 2147483647 h 589"/>
                  <a:gd name="T58" fmla="*/ 2147483647 w 432"/>
                  <a:gd name="T59" fmla="*/ 2147483647 h 589"/>
                  <a:gd name="T60" fmla="*/ 2147483647 w 432"/>
                  <a:gd name="T61" fmla="*/ 2147483647 h 589"/>
                  <a:gd name="T62" fmla="*/ 2147483647 w 432"/>
                  <a:gd name="T63" fmla="*/ 2147483647 h 589"/>
                  <a:gd name="T64" fmla="*/ 2147483647 w 432"/>
                  <a:gd name="T65" fmla="*/ 2147483647 h 589"/>
                  <a:gd name="T66" fmla="*/ 2147483647 w 432"/>
                  <a:gd name="T67" fmla="*/ 2147483647 h 589"/>
                  <a:gd name="T68" fmla="*/ 2147483647 w 432"/>
                  <a:gd name="T69" fmla="*/ 2147483647 h 589"/>
                  <a:gd name="T70" fmla="*/ 2147483647 w 432"/>
                  <a:gd name="T71" fmla="*/ 2147483647 h 589"/>
                  <a:gd name="T72" fmla="*/ 2147483647 w 432"/>
                  <a:gd name="T73" fmla="*/ 2147483647 h 589"/>
                  <a:gd name="T74" fmla="*/ 2147483647 w 432"/>
                  <a:gd name="T75" fmla="*/ 2147483647 h 589"/>
                  <a:gd name="T76" fmla="*/ 2147483647 w 432"/>
                  <a:gd name="T77" fmla="*/ 2147483647 h 589"/>
                  <a:gd name="T78" fmla="*/ 2147483647 w 432"/>
                  <a:gd name="T79" fmla="*/ 2147483647 h 589"/>
                  <a:gd name="T80" fmla="*/ 2147483647 w 432"/>
                  <a:gd name="T81" fmla="*/ 2147483647 h 589"/>
                  <a:gd name="T82" fmla="*/ 2147483647 w 432"/>
                  <a:gd name="T83" fmla="*/ 2147483647 h 589"/>
                  <a:gd name="T84" fmla="*/ 2147483647 w 432"/>
                  <a:gd name="T85" fmla="*/ 2147483647 h 589"/>
                  <a:gd name="T86" fmla="*/ 0 w 432"/>
                  <a:gd name="T87" fmla="*/ 0 h 58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32"/>
                  <a:gd name="T133" fmla="*/ 0 h 589"/>
                  <a:gd name="T134" fmla="*/ 432 w 432"/>
                  <a:gd name="T135" fmla="*/ 589 h 58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32" h="589">
                    <a:moveTo>
                      <a:pt x="0" y="0"/>
                    </a:moveTo>
                    <a:lnTo>
                      <a:pt x="78" y="36"/>
                    </a:lnTo>
                    <a:lnTo>
                      <a:pt x="85" y="50"/>
                    </a:lnTo>
                    <a:lnTo>
                      <a:pt x="127" y="64"/>
                    </a:lnTo>
                    <a:lnTo>
                      <a:pt x="156" y="114"/>
                    </a:lnTo>
                    <a:lnTo>
                      <a:pt x="141" y="121"/>
                    </a:lnTo>
                    <a:lnTo>
                      <a:pt x="163" y="185"/>
                    </a:lnTo>
                    <a:lnTo>
                      <a:pt x="191" y="185"/>
                    </a:lnTo>
                    <a:lnTo>
                      <a:pt x="191" y="213"/>
                    </a:lnTo>
                    <a:lnTo>
                      <a:pt x="198" y="241"/>
                    </a:lnTo>
                    <a:lnTo>
                      <a:pt x="226" y="241"/>
                    </a:lnTo>
                    <a:lnTo>
                      <a:pt x="241" y="326"/>
                    </a:lnTo>
                    <a:lnTo>
                      <a:pt x="262" y="340"/>
                    </a:lnTo>
                    <a:lnTo>
                      <a:pt x="269" y="369"/>
                    </a:lnTo>
                    <a:lnTo>
                      <a:pt x="340" y="383"/>
                    </a:lnTo>
                    <a:lnTo>
                      <a:pt x="361" y="369"/>
                    </a:lnTo>
                    <a:lnTo>
                      <a:pt x="368" y="362"/>
                    </a:lnTo>
                    <a:lnTo>
                      <a:pt x="375" y="362"/>
                    </a:lnTo>
                    <a:lnTo>
                      <a:pt x="382" y="355"/>
                    </a:lnTo>
                    <a:lnTo>
                      <a:pt x="396" y="355"/>
                    </a:lnTo>
                    <a:lnTo>
                      <a:pt x="404" y="383"/>
                    </a:lnTo>
                    <a:lnTo>
                      <a:pt x="411" y="433"/>
                    </a:lnTo>
                    <a:lnTo>
                      <a:pt x="404" y="482"/>
                    </a:lnTo>
                    <a:lnTo>
                      <a:pt x="425" y="511"/>
                    </a:lnTo>
                    <a:lnTo>
                      <a:pt x="432" y="532"/>
                    </a:lnTo>
                    <a:lnTo>
                      <a:pt x="418" y="539"/>
                    </a:lnTo>
                    <a:lnTo>
                      <a:pt x="319" y="546"/>
                    </a:lnTo>
                    <a:lnTo>
                      <a:pt x="304" y="546"/>
                    </a:lnTo>
                    <a:lnTo>
                      <a:pt x="241" y="589"/>
                    </a:lnTo>
                    <a:lnTo>
                      <a:pt x="205" y="574"/>
                    </a:lnTo>
                    <a:lnTo>
                      <a:pt x="191" y="553"/>
                    </a:lnTo>
                    <a:lnTo>
                      <a:pt x="184" y="539"/>
                    </a:lnTo>
                    <a:lnTo>
                      <a:pt x="156" y="468"/>
                    </a:lnTo>
                    <a:lnTo>
                      <a:pt x="134" y="461"/>
                    </a:lnTo>
                    <a:lnTo>
                      <a:pt x="113" y="418"/>
                    </a:lnTo>
                    <a:lnTo>
                      <a:pt x="92" y="369"/>
                    </a:lnTo>
                    <a:lnTo>
                      <a:pt x="78" y="362"/>
                    </a:lnTo>
                    <a:lnTo>
                      <a:pt x="42" y="298"/>
                    </a:lnTo>
                    <a:lnTo>
                      <a:pt x="35" y="270"/>
                    </a:lnTo>
                    <a:lnTo>
                      <a:pt x="28" y="255"/>
                    </a:lnTo>
                    <a:lnTo>
                      <a:pt x="49" y="241"/>
                    </a:lnTo>
                    <a:lnTo>
                      <a:pt x="21" y="192"/>
                    </a:lnTo>
                    <a:lnTo>
                      <a:pt x="7" y="114"/>
                    </a:lnTo>
                    <a:lnTo>
                      <a:pt x="0" y="0"/>
                    </a:lnTo>
                    <a:close/>
                  </a:path>
                </a:pathLst>
              </a:custGeom>
              <a:solidFill>
                <a:srgbClr val="FF6600"/>
              </a:solidFill>
              <a:ln w="9525">
                <a:solidFill>
                  <a:schemeClr val="bg1"/>
                </a:solidFill>
                <a:round/>
                <a:headEnd/>
                <a:tailEnd/>
              </a:ln>
            </p:spPr>
            <p:txBody>
              <a:bodyPr/>
              <a:lstStyle/>
              <a:p>
                <a:pPr fontAlgn="base">
                  <a:spcBef>
                    <a:spcPct val="0"/>
                  </a:spcBef>
                  <a:spcAft>
                    <a:spcPct val="0"/>
                  </a:spcAft>
                </a:pPr>
                <a:endParaRPr lang="en-GB" sz="800" dirty="0">
                  <a:solidFill>
                    <a:srgbClr val="1A1A70"/>
                  </a:solidFill>
                </a:endParaRPr>
              </a:p>
            </p:txBody>
          </p:sp>
          <p:sp>
            <p:nvSpPr>
              <p:cNvPr id="97" name="Freeform 31">
                <a:extLst>
                  <a:ext uri="{FF2B5EF4-FFF2-40B4-BE49-F238E27FC236}">
                    <a16:creationId xmlns:a16="http://schemas.microsoft.com/office/drawing/2014/main" id="{471515BA-895E-4FF2-8613-3F7E676B46C3}"/>
                  </a:ext>
                </a:extLst>
              </p:cNvPr>
              <p:cNvSpPr>
                <a:spLocks/>
              </p:cNvSpPr>
              <p:nvPr/>
            </p:nvSpPr>
            <p:spPr bwMode="gray">
              <a:xfrm>
                <a:off x="3149477" y="2879511"/>
                <a:ext cx="863600" cy="823912"/>
              </a:xfrm>
              <a:custGeom>
                <a:avLst/>
                <a:gdLst>
                  <a:gd name="T0" fmla="*/ 0 w 637"/>
                  <a:gd name="T1" fmla="*/ 2147483647 h 609"/>
                  <a:gd name="T2" fmla="*/ 2147483647 w 637"/>
                  <a:gd name="T3" fmla="*/ 2147483647 h 609"/>
                  <a:gd name="T4" fmla="*/ 2147483647 w 637"/>
                  <a:gd name="T5" fmla="*/ 2147483647 h 609"/>
                  <a:gd name="T6" fmla="*/ 2147483647 w 637"/>
                  <a:gd name="T7" fmla="*/ 2147483647 h 609"/>
                  <a:gd name="T8" fmla="*/ 2147483647 w 637"/>
                  <a:gd name="T9" fmla="*/ 2147483647 h 609"/>
                  <a:gd name="T10" fmla="*/ 2147483647 w 637"/>
                  <a:gd name="T11" fmla="*/ 2147483647 h 609"/>
                  <a:gd name="T12" fmla="*/ 2147483647 w 637"/>
                  <a:gd name="T13" fmla="*/ 2147483647 h 609"/>
                  <a:gd name="T14" fmla="*/ 2147483647 w 637"/>
                  <a:gd name="T15" fmla="*/ 2147483647 h 609"/>
                  <a:gd name="T16" fmla="*/ 2147483647 w 637"/>
                  <a:gd name="T17" fmla="*/ 2147483647 h 609"/>
                  <a:gd name="T18" fmla="*/ 2147483647 w 637"/>
                  <a:gd name="T19" fmla="*/ 2147483647 h 609"/>
                  <a:gd name="T20" fmla="*/ 2147483647 w 637"/>
                  <a:gd name="T21" fmla="*/ 2147483647 h 609"/>
                  <a:gd name="T22" fmla="*/ 2147483647 w 637"/>
                  <a:gd name="T23" fmla="*/ 0 h 609"/>
                  <a:gd name="T24" fmla="*/ 2147483647 w 637"/>
                  <a:gd name="T25" fmla="*/ 2147483647 h 609"/>
                  <a:gd name="T26" fmla="*/ 2147483647 w 637"/>
                  <a:gd name="T27" fmla="*/ 2147483647 h 609"/>
                  <a:gd name="T28" fmla="*/ 2147483647 w 637"/>
                  <a:gd name="T29" fmla="*/ 2147483647 h 609"/>
                  <a:gd name="T30" fmla="*/ 2147483647 w 637"/>
                  <a:gd name="T31" fmla="*/ 2147483647 h 609"/>
                  <a:gd name="T32" fmla="*/ 2147483647 w 637"/>
                  <a:gd name="T33" fmla="*/ 2147483647 h 609"/>
                  <a:gd name="T34" fmla="*/ 2147483647 w 637"/>
                  <a:gd name="T35" fmla="*/ 2147483647 h 609"/>
                  <a:gd name="T36" fmla="*/ 2147483647 w 637"/>
                  <a:gd name="T37" fmla="*/ 2147483647 h 609"/>
                  <a:gd name="T38" fmla="*/ 2147483647 w 637"/>
                  <a:gd name="T39" fmla="*/ 2147483647 h 609"/>
                  <a:gd name="T40" fmla="*/ 2147483647 w 637"/>
                  <a:gd name="T41" fmla="*/ 2147483647 h 609"/>
                  <a:gd name="T42" fmla="*/ 2147483647 w 637"/>
                  <a:gd name="T43" fmla="*/ 2147483647 h 609"/>
                  <a:gd name="T44" fmla="*/ 2147483647 w 637"/>
                  <a:gd name="T45" fmla="*/ 2147483647 h 609"/>
                  <a:gd name="T46" fmla="*/ 2147483647 w 637"/>
                  <a:gd name="T47" fmla="*/ 2147483647 h 609"/>
                  <a:gd name="T48" fmla="*/ 2147483647 w 637"/>
                  <a:gd name="T49" fmla="*/ 2147483647 h 609"/>
                  <a:gd name="T50" fmla="*/ 2147483647 w 637"/>
                  <a:gd name="T51" fmla="*/ 2147483647 h 609"/>
                  <a:gd name="T52" fmla="*/ 2147483647 w 637"/>
                  <a:gd name="T53" fmla="*/ 2147483647 h 609"/>
                  <a:gd name="T54" fmla="*/ 2147483647 w 637"/>
                  <a:gd name="T55" fmla="*/ 2147483647 h 609"/>
                  <a:gd name="T56" fmla="*/ 2147483647 w 637"/>
                  <a:gd name="T57" fmla="*/ 2147483647 h 609"/>
                  <a:gd name="T58" fmla="*/ 2147483647 w 637"/>
                  <a:gd name="T59" fmla="*/ 2147483647 h 609"/>
                  <a:gd name="T60" fmla="*/ 2147483647 w 637"/>
                  <a:gd name="T61" fmla="*/ 2147483647 h 609"/>
                  <a:gd name="T62" fmla="*/ 2147483647 w 637"/>
                  <a:gd name="T63" fmla="*/ 2147483647 h 609"/>
                  <a:gd name="T64" fmla="*/ 2147483647 w 637"/>
                  <a:gd name="T65" fmla="*/ 2147483647 h 609"/>
                  <a:gd name="T66" fmla="*/ 2147483647 w 637"/>
                  <a:gd name="T67" fmla="*/ 2147483647 h 609"/>
                  <a:gd name="T68" fmla="*/ 2147483647 w 637"/>
                  <a:gd name="T69" fmla="*/ 2147483647 h 609"/>
                  <a:gd name="T70" fmla="*/ 2147483647 w 637"/>
                  <a:gd name="T71" fmla="*/ 2147483647 h 609"/>
                  <a:gd name="T72" fmla="*/ 2147483647 w 637"/>
                  <a:gd name="T73" fmla="*/ 2147483647 h 609"/>
                  <a:gd name="T74" fmla="*/ 2147483647 w 637"/>
                  <a:gd name="T75" fmla="*/ 2147483647 h 609"/>
                  <a:gd name="T76" fmla="*/ 2147483647 w 637"/>
                  <a:gd name="T77" fmla="*/ 2147483647 h 609"/>
                  <a:gd name="T78" fmla="*/ 2147483647 w 637"/>
                  <a:gd name="T79" fmla="*/ 2147483647 h 609"/>
                  <a:gd name="T80" fmla="*/ 2147483647 w 637"/>
                  <a:gd name="T81" fmla="*/ 2147483647 h 609"/>
                  <a:gd name="T82" fmla="*/ 2147483647 w 637"/>
                  <a:gd name="T83" fmla="*/ 2147483647 h 609"/>
                  <a:gd name="T84" fmla="*/ 2147483647 w 637"/>
                  <a:gd name="T85" fmla="*/ 2147483647 h 609"/>
                  <a:gd name="T86" fmla="*/ 2147483647 w 637"/>
                  <a:gd name="T87" fmla="*/ 2147483647 h 609"/>
                  <a:gd name="T88" fmla="*/ 2147483647 w 637"/>
                  <a:gd name="T89" fmla="*/ 2147483647 h 609"/>
                  <a:gd name="T90" fmla="*/ 2147483647 w 637"/>
                  <a:gd name="T91" fmla="*/ 2147483647 h 609"/>
                  <a:gd name="T92" fmla="*/ 2147483647 w 637"/>
                  <a:gd name="T93" fmla="*/ 2147483647 h 609"/>
                  <a:gd name="T94" fmla="*/ 2147483647 w 637"/>
                  <a:gd name="T95" fmla="*/ 2147483647 h 609"/>
                  <a:gd name="T96" fmla="*/ 2147483647 w 637"/>
                  <a:gd name="T97" fmla="*/ 2147483647 h 609"/>
                  <a:gd name="T98" fmla="*/ 2147483647 w 637"/>
                  <a:gd name="T99" fmla="*/ 2147483647 h 609"/>
                  <a:gd name="T100" fmla="*/ 2147483647 w 637"/>
                  <a:gd name="T101" fmla="*/ 2147483647 h 609"/>
                  <a:gd name="T102" fmla="*/ 2147483647 w 637"/>
                  <a:gd name="T103" fmla="*/ 2147483647 h 609"/>
                  <a:gd name="T104" fmla="*/ 2147483647 w 637"/>
                  <a:gd name="T105" fmla="*/ 2147483647 h 609"/>
                  <a:gd name="T106" fmla="*/ 2147483647 w 637"/>
                  <a:gd name="T107" fmla="*/ 2147483647 h 609"/>
                  <a:gd name="T108" fmla="*/ 2147483647 w 637"/>
                  <a:gd name="T109" fmla="*/ 2147483647 h 609"/>
                  <a:gd name="T110" fmla="*/ 2147483647 w 637"/>
                  <a:gd name="T111" fmla="*/ 2147483647 h 609"/>
                  <a:gd name="T112" fmla="*/ 2147483647 w 637"/>
                  <a:gd name="T113" fmla="*/ 2147483647 h 609"/>
                  <a:gd name="T114" fmla="*/ 2147483647 w 637"/>
                  <a:gd name="T115" fmla="*/ 2147483647 h 609"/>
                  <a:gd name="T116" fmla="*/ 2147483647 w 637"/>
                  <a:gd name="T117" fmla="*/ 2147483647 h 609"/>
                  <a:gd name="T118" fmla="*/ 2147483647 w 637"/>
                  <a:gd name="T119" fmla="*/ 2147483647 h 609"/>
                  <a:gd name="T120" fmla="*/ 0 w 637"/>
                  <a:gd name="T121" fmla="*/ 2147483647 h 60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37"/>
                  <a:gd name="T184" fmla="*/ 0 h 609"/>
                  <a:gd name="T185" fmla="*/ 637 w 637"/>
                  <a:gd name="T186" fmla="*/ 609 h 60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37" h="609">
                    <a:moveTo>
                      <a:pt x="0" y="85"/>
                    </a:moveTo>
                    <a:lnTo>
                      <a:pt x="7" y="56"/>
                    </a:lnTo>
                    <a:lnTo>
                      <a:pt x="14" y="42"/>
                    </a:lnTo>
                    <a:lnTo>
                      <a:pt x="85" y="35"/>
                    </a:lnTo>
                    <a:lnTo>
                      <a:pt x="92" y="56"/>
                    </a:lnTo>
                    <a:lnTo>
                      <a:pt x="113" y="78"/>
                    </a:lnTo>
                    <a:lnTo>
                      <a:pt x="113" y="99"/>
                    </a:lnTo>
                    <a:lnTo>
                      <a:pt x="156" y="56"/>
                    </a:lnTo>
                    <a:lnTo>
                      <a:pt x="163" y="21"/>
                    </a:lnTo>
                    <a:lnTo>
                      <a:pt x="184" y="35"/>
                    </a:lnTo>
                    <a:lnTo>
                      <a:pt x="212" y="7"/>
                    </a:lnTo>
                    <a:lnTo>
                      <a:pt x="269" y="0"/>
                    </a:lnTo>
                    <a:lnTo>
                      <a:pt x="333" y="49"/>
                    </a:lnTo>
                    <a:lnTo>
                      <a:pt x="361" y="35"/>
                    </a:lnTo>
                    <a:lnTo>
                      <a:pt x="368" y="49"/>
                    </a:lnTo>
                    <a:lnTo>
                      <a:pt x="425" y="49"/>
                    </a:lnTo>
                    <a:lnTo>
                      <a:pt x="432" y="177"/>
                    </a:lnTo>
                    <a:lnTo>
                      <a:pt x="453" y="184"/>
                    </a:lnTo>
                    <a:lnTo>
                      <a:pt x="517" y="276"/>
                    </a:lnTo>
                    <a:lnTo>
                      <a:pt x="545" y="319"/>
                    </a:lnTo>
                    <a:lnTo>
                      <a:pt x="602" y="304"/>
                    </a:lnTo>
                    <a:lnTo>
                      <a:pt x="637" y="297"/>
                    </a:lnTo>
                    <a:lnTo>
                      <a:pt x="637" y="368"/>
                    </a:lnTo>
                    <a:lnTo>
                      <a:pt x="630" y="368"/>
                    </a:lnTo>
                    <a:lnTo>
                      <a:pt x="609" y="368"/>
                    </a:lnTo>
                    <a:lnTo>
                      <a:pt x="595" y="375"/>
                    </a:lnTo>
                    <a:lnTo>
                      <a:pt x="588" y="382"/>
                    </a:lnTo>
                    <a:lnTo>
                      <a:pt x="581" y="382"/>
                    </a:lnTo>
                    <a:lnTo>
                      <a:pt x="574" y="397"/>
                    </a:lnTo>
                    <a:lnTo>
                      <a:pt x="559" y="446"/>
                    </a:lnTo>
                    <a:lnTo>
                      <a:pt x="545" y="503"/>
                    </a:lnTo>
                    <a:lnTo>
                      <a:pt x="545" y="524"/>
                    </a:lnTo>
                    <a:lnTo>
                      <a:pt x="503" y="574"/>
                    </a:lnTo>
                    <a:lnTo>
                      <a:pt x="489" y="588"/>
                    </a:lnTo>
                    <a:lnTo>
                      <a:pt x="460" y="595"/>
                    </a:lnTo>
                    <a:lnTo>
                      <a:pt x="432" y="595"/>
                    </a:lnTo>
                    <a:lnTo>
                      <a:pt x="425" y="609"/>
                    </a:lnTo>
                    <a:lnTo>
                      <a:pt x="354" y="581"/>
                    </a:lnTo>
                    <a:lnTo>
                      <a:pt x="347" y="560"/>
                    </a:lnTo>
                    <a:lnTo>
                      <a:pt x="326" y="531"/>
                    </a:lnTo>
                    <a:lnTo>
                      <a:pt x="333" y="482"/>
                    </a:lnTo>
                    <a:lnTo>
                      <a:pt x="326" y="432"/>
                    </a:lnTo>
                    <a:lnTo>
                      <a:pt x="318" y="404"/>
                    </a:lnTo>
                    <a:lnTo>
                      <a:pt x="304" y="404"/>
                    </a:lnTo>
                    <a:lnTo>
                      <a:pt x="297" y="411"/>
                    </a:lnTo>
                    <a:lnTo>
                      <a:pt x="290" y="411"/>
                    </a:lnTo>
                    <a:lnTo>
                      <a:pt x="283" y="418"/>
                    </a:lnTo>
                    <a:lnTo>
                      <a:pt x="262" y="432"/>
                    </a:lnTo>
                    <a:lnTo>
                      <a:pt x="191" y="418"/>
                    </a:lnTo>
                    <a:lnTo>
                      <a:pt x="184" y="389"/>
                    </a:lnTo>
                    <a:lnTo>
                      <a:pt x="163" y="375"/>
                    </a:lnTo>
                    <a:lnTo>
                      <a:pt x="148" y="290"/>
                    </a:lnTo>
                    <a:lnTo>
                      <a:pt x="120" y="290"/>
                    </a:lnTo>
                    <a:lnTo>
                      <a:pt x="113" y="262"/>
                    </a:lnTo>
                    <a:lnTo>
                      <a:pt x="113" y="234"/>
                    </a:lnTo>
                    <a:lnTo>
                      <a:pt x="85" y="234"/>
                    </a:lnTo>
                    <a:lnTo>
                      <a:pt x="63" y="170"/>
                    </a:lnTo>
                    <a:lnTo>
                      <a:pt x="78" y="163"/>
                    </a:lnTo>
                    <a:lnTo>
                      <a:pt x="49" y="113"/>
                    </a:lnTo>
                    <a:lnTo>
                      <a:pt x="7" y="99"/>
                    </a:lnTo>
                    <a:lnTo>
                      <a:pt x="0" y="85"/>
                    </a:lnTo>
                    <a:close/>
                  </a:path>
                </a:pathLst>
              </a:custGeom>
              <a:solidFill>
                <a:srgbClr val="FF6600"/>
              </a:solidFill>
              <a:ln w="9525">
                <a:solidFill>
                  <a:schemeClr val="bg1"/>
                </a:solidFill>
                <a:round/>
                <a:headEnd/>
                <a:tailEnd/>
              </a:ln>
            </p:spPr>
            <p:txBody>
              <a:bodyPr/>
              <a:lstStyle/>
              <a:p>
                <a:pPr fontAlgn="base">
                  <a:spcBef>
                    <a:spcPct val="0"/>
                  </a:spcBef>
                  <a:spcAft>
                    <a:spcPct val="0"/>
                  </a:spcAft>
                </a:pPr>
                <a:endParaRPr lang="en-GB" sz="800" dirty="0">
                  <a:solidFill>
                    <a:srgbClr val="1A1A70"/>
                  </a:solidFill>
                </a:endParaRPr>
              </a:p>
            </p:txBody>
          </p:sp>
          <p:sp>
            <p:nvSpPr>
              <p:cNvPr id="98" name="Freeform 32">
                <a:extLst>
                  <a:ext uri="{FF2B5EF4-FFF2-40B4-BE49-F238E27FC236}">
                    <a16:creationId xmlns:a16="http://schemas.microsoft.com/office/drawing/2014/main" id="{A0221CEC-9C9C-4C11-8C48-626A8506C6FB}"/>
                  </a:ext>
                </a:extLst>
              </p:cNvPr>
              <p:cNvSpPr>
                <a:spLocks/>
              </p:cNvSpPr>
              <p:nvPr/>
            </p:nvSpPr>
            <p:spPr bwMode="gray">
              <a:xfrm>
                <a:off x="1411164" y="2390561"/>
                <a:ext cx="1489075" cy="1014412"/>
              </a:xfrm>
              <a:custGeom>
                <a:avLst/>
                <a:gdLst>
                  <a:gd name="T0" fmla="*/ 2147483647 w 1098"/>
                  <a:gd name="T1" fmla="*/ 2147483647 h 751"/>
                  <a:gd name="T2" fmla="*/ 2147483647 w 1098"/>
                  <a:gd name="T3" fmla="*/ 2147483647 h 751"/>
                  <a:gd name="T4" fmla="*/ 2147483647 w 1098"/>
                  <a:gd name="T5" fmla="*/ 2147483647 h 751"/>
                  <a:gd name="T6" fmla="*/ 2147483647 w 1098"/>
                  <a:gd name="T7" fmla="*/ 2147483647 h 751"/>
                  <a:gd name="T8" fmla="*/ 0 w 1098"/>
                  <a:gd name="T9" fmla="*/ 2147483647 h 751"/>
                  <a:gd name="T10" fmla="*/ 2147483647 w 1098"/>
                  <a:gd name="T11" fmla="*/ 2147483647 h 751"/>
                  <a:gd name="T12" fmla="*/ 2147483647 w 1098"/>
                  <a:gd name="T13" fmla="*/ 2147483647 h 751"/>
                  <a:gd name="T14" fmla="*/ 2147483647 w 1098"/>
                  <a:gd name="T15" fmla="*/ 2147483647 h 751"/>
                  <a:gd name="T16" fmla="*/ 2147483647 w 1098"/>
                  <a:gd name="T17" fmla="*/ 2147483647 h 751"/>
                  <a:gd name="T18" fmla="*/ 2147483647 w 1098"/>
                  <a:gd name="T19" fmla="*/ 2147483647 h 751"/>
                  <a:gd name="T20" fmla="*/ 2147483647 w 1098"/>
                  <a:gd name="T21" fmla="*/ 2147483647 h 751"/>
                  <a:gd name="T22" fmla="*/ 2147483647 w 1098"/>
                  <a:gd name="T23" fmla="*/ 2147483647 h 751"/>
                  <a:gd name="T24" fmla="*/ 2147483647 w 1098"/>
                  <a:gd name="T25" fmla="*/ 2147483647 h 751"/>
                  <a:gd name="T26" fmla="*/ 2147483647 w 1098"/>
                  <a:gd name="T27" fmla="*/ 2147483647 h 751"/>
                  <a:gd name="T28" fmla="*/ 2147483647 w 1098"/>
                  <a:gd name="T29" fmla="*/ 2147483647 h 751"/>
                  <a:gd name="T30" fmla="*/ 2147483647 w 1098"/>
                  <a:gd name="T31" fmla="*/ 2147483647 h 751"/>
                  <a:gd name="T32" fmla="*/ 2147483647 w 1098"/>
                  <a:gd name="T33" fmla="*/ 2147483647 h 751"/>
                  <a:gd name="T34" fmla="*/ 2147483647 w 1098"/>
                  <a:gd name="T35" fmla="*/ 2147483647 h 751"/>
                  <a:gd name="T36" fmla="*/ 2147483647 w 1098"/>
                  <a:gd name="T37" fmla="*/ 2147483647 h 751"/>
                  <a:gd name="T38" fmla="*/ 2147483647 w 1098"/>
                  <a:gd name="T39" fmla="*/ 2147483647 h 751"/>
                  <a:gd name="T40" fmla="*/ 2147483647 w 1098"/>
                  <a:gd name="T41" fmla="*/ 2147483647 h 751"/>
                  <a:gd name="T42" fmla="*/ 2147483647 w 1098"/>
                  <a:gd name="T43" fmla="*/ 2147483647 h 751"/>
                  <a:gd name="T44" fmla="*/ 2147483647 w 1098"/>
                  <a:gd name="T45" fmla="*/ 2147483647 h 751"/>
                  <a:gd name="T46" fmla="*/ 2147483647 w 1098"/>
                  <a:gd name="T47" fmla="*/ 2147483647 h 751"/>
                  <a:gd name="T48" fmla="*/ 2147483647 w 1098"/>
                  <a:gd name="T49" fmla="*/ 2147483647 h 751"/>
                  <a:gd name="T50" fmla="*/ 2147483647 w 1098"/>
                  <a:gd name="T51" fmla="*/ 2147483647 h 751"/>
                  <a:gd name="T52" fmla="*/ 2147483647 w 1098"/>
                  <a:gd name="T53" fmla="*/ 2147483647 h 751"/>
                  <a:gd name="T54" fmla="*/ 2147483647 w 1098"/>
                  <a:gd name="T55" fmla="*/ 2147483647 h 751"/>
                  <a:gd name="T56" fmla="*/ 2147483647 w 1098"/>
                  <a:gd name="T57" fmla="*/ 2147483647 h 751"/>
                  <a:gd name="T58" fmla="*/ 2147483647 w 1098"/>
                  <a:gd name="T59" fmla="*/ 2147483647 h 751"/>
                  <a:gd name="T60" fmla="*/ 2147483647 w 1098"/>
                  <a:gd name="T61" fmla="*/ 2147483647 h 751"/>
                  <a:gd name="T62" fmla="*/ 2147483647 w 1098"/>
                  <a:gd name="T63" fmla="*/ 2147483647 h 751"/>
                  <a:gd name="T64" fmla="*/ 2147483647 w 1098"/>
                  <a:gd name="T65" fmla="*/ 2147483647 h 751"/>
                  <a:gd name="T66" fmla="*/ 2147483647 w 1098"/>
                  <a:gd name="T67" fmla="*/ 2147483647 h 7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98"/>
                  <a:gd name="T103" fmla="*/ 0 h 751"/>
                  <a:gd name="T104" fmla="*/ 1098 w 1098"/>
                  <a:gd name="T105" fmla="*/ 751 h 75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98" h="751">
                    <a:moveTo>
                      <a:pt x="28" y="560"/>
                    </a:moveTo>
                    <a:lnTo>
                      <a:pt x="35" y="525"/>
                    </a:lnTo>
                    <a:lnTo>
                      <a:pt x="71" y="518"/>
                    </a:lnTo>
                    <a:lnTo>
                      <a:pt x="120" y="496"/>
                    </a:lnTo>
                    <a:lnTo>
                      <a:pt x="156" y="418"/>
                    </a:lnTo>
                    <a:lnTo>
                      <a:pt x="206" y="397"/>
                    </a:lnTo>
                    <a:lnTo>
                      <a:pt x="255" y="340"/>
                    </a:lnTo>
                    <a:lnTo>
                      <a:pt x="248" y="284"/>
                    </a:lnTo>
                    <a:lnTo>
                      <a:pt x="28" y="199"/>
                    </a:lnTo>
                    <a:lnTo>
                      <a:pt x="0" y="149"/>
                    </a:lnTo>
                    <a:lnTo>
                      <a:pt x="14" y="135"/>
                    </a:lnTo>
                    <a:lnTo>
                      <a:pt x="128" y="128"/>
                    </a:lnTo>
                    <a:lnTo>
                      <a:pt x="177" y="71"/>
                    </a:lnTo>
                    <a:lnTo>
                      <a:pt x="291" y="29"/>
                    </a:lnTo>
                    <a:lnTo>
                      <a:pt x="305" y="43"/>
                    </a:lnTo>
                    <a:lnTo>
                      <a:pt x="397" y="21"/>
                    </a:lnTo>
                    <a:lnTo>
                      <a:pt x="482" y="0"/>
                    </a:lnTo>
                    <a:lnTo>
                      <a:pt x="510" y="21"/>
                    </a:lnTo>
                    <a:lnTo>
                      <a:pt x="531" y="29"/>
                    </a:lnTo>
                    <a:lnTo>
                      <a:pt x="553" y="36"/>
                    </a:lnTo>
                    <a:lnTo>
                      <a:pt x="560" y="50"/>
                    </a:lnTo>
                    <a:lnTo>
                      <a:pt x="588" y="50"/>
                    </a:lnTo>
                    <a:lnTo>
                      <a:pt x="645" y="85"/>
                    </a:lnTo>
                    <a:lnTo>
                      <a:pt x="680" y="121"/>
                    </a:lnTo>
                    <a:lnTo>
                      <a:pt x="694" y="142"/>
                    </a:lnTo>
                    <a:lnTo>
                      <a:pt x="716" y="192"/>
                    </a:lnTo>
                    <a:lnTo>
                      <a:pt x="737" y="241"/>
                    </a:lnTo>
                    <a:lnTo>
                      <a:pt x="709" y="298"/>
                    </a:lnTo>
                    <a:lnTo>
                      <a:pt x="723" y="319"/>
                    </a:lnTo>
                    <a:lnTo>
                      <a:pt x="879" y="277"/>
                    </a:lnTo>
                    <a:lnTo>
                      <a:pt x="893" y="333"/>
                    </a:lnTo>
                    <a:lnTo>
                      <a:pt x="829" y="340"/>
                    </a:lnTo>
                    <a:lnTo>
                      <a:pt x="850" y="376"/>
                    </a:lnTo>
                    <a:lnTo>
                      <a:pt x="950" y="376"/>
                    </a:lnTo>
                    <a:lnTo>
                      <a:pt x="1084" y="340"/>
                    </a:lnTo>
                    <a:lnTo>
                      <a:pt x="1098" y="369"/>
                    </a:lnTo>
                    <a:lnTo>
                      <a:pt x="1042" y="447"/>
                    </a:lnTo>
                    <a:lnTo>
                      <a:pt x="1042" y="496"/>
                    </a:lnTo>
                    <a:lnTo>
                      <a:pt x="1056" y="638"/>
                    </a:lnTo>
                    <a:lnTo>
                      <a:pt x="1049" y="638"/>
                    </a:lnTo>
                    <a:lnTo>
                      <a:pt x="1049" y="659"/>
                    </a:lnTo>
                    <a:lnTo>
                      <a:pt x="992" y="659"/>
                    </a:lnTo>
                    <a:lnTo>
                      <a:pt x="992" y="674"/>
                    </a:lnTo>
                    <a:lnTo>
                      <a:pt x="1006" y="702"/>
                    </a:lnTo>
                    <a:lnTo>
                      <a:pt x="978" y="751"/>
                    </a:lnTo>
                    <a:lnTo>
                      <a:pt x="879" y="737"/>
                    </a:lnTo>
                    <a:lnTo>
                      <a:pt x="865" y="709"/>
                    </a:lnTo>
                    <a:lnTo>
                      <a:pt x="829" y="638"/>
                    </a:lnTo>
                    <a:lnTo>
                      <a:pt x="794" y="652"/>
                    </a:lnTo>
                    <a:lnTo>
                      <a:pt x="772" y="666"/>
                    </a:lnTo>
                    <a:lnTo>
                      <a:pt x="758" y="645"/>
                    </a:lnTo>
                    <a:lnTo>
                      <a:pt x="702" y="666"/>
                    </a:lnTo>
                    <a:lnTo>
                      <a:pt x="709" y="709"/>
                    </a:lnTo>
                    <a:lnTo>
                      <a:pt x="666" y="695"/>
                    </a:lnTo>
                    <a:lnTo>
                      <a:pt x="659" y="709"/>
                    </a:lnTo>
                    <a:lnTo>
                      <a:pt x="617" y="723"/>
                    </a:lnTo>
                    <a:lnTo>
                      <a:pt x="539" y="674"/>
                    </a:lnTo>
                    <a:lnTo>
                      <a:pt x="496" y="666"/>
                    </a:lnTo>
                    <a:lnTo>
                      <a:pt x="432" y="659"/>
                    </a:lnTo>
                    <a:lnTo>
                      <a:pt x="369" y="624"/>
                    </a:lnTo>
                    <a:lnTo>
                      <a:pt x="298" y="638"/>
                    </a:lnTo>
                    <a:lnTo>
                      <a:pt x="262" y="666"/>
                    </a:lnTo>
                    <a:lnTo>
                      <a:pt x="248" y="681"/>
                    </a:lnTo>
                    <a:lnTo>
                      <a:pt x="227" y="688"/>
                    </a:lnTo>
                    <a:lnTo>
                      <a:pt x="227" y="674"/>
                    </a:lnTo>
                    <a:lnTo>
                      <a:pt x="227" y="652"/>
                    </a:lnTo>
                    <a:lnTo>
                      <a:pt x="206" y="617"/>
                    </a:lnTo>
                    <a:lnTo>
                      <a:pt x="170" y="631"/>
                    </a:lnTo>
                    <a:lnTo>
                      <a:pt x="28" y="560"/>
                    </a:lnTo>
                    <a:close/>
                  </a:path>
                </a:pathLst>
              </a:custGeom>
              <a:solidFill>
                <a:srgbClr val="FF6600"/>
              </a:solidFill>
              <a:ln w="9525">
                <a:solidFill>
                  <a:schemeClr val="bg1"/>
                </a:solidFill>
                <a:round/>
                <a:headEnd/>
                <a:tailEnd/>
              </a:ln>
            </p:spPr>
            <p:txBody>
              <a:bodyPr/>
              <a:lstStyle/>
              <a:p>
                <a:pPr fontAlgn="base">
                  <a:spcBef>
                    <a:spcPct val="0"/>
                  </a:spcBef>
                  <a:spcAft>
                    <a:spcPct val="0"/>
                  </a:spcAft>
                </a:pPr>
                <a:endParaRPr lang="en-GB" sz="800" dirty="0">
                  <a:solidFill>
                    <a:srgbClr val="1A1A70"/>
                  </a:solidFill>
                </a:endParaRPr>
              </a:p>
            </p:txBody>
          </p:sp>
          <p:sp>
            <p:nvSpPr>
              <p:cNvPr id="99" name="TextBox 98">
                <a:extLst>
                  <a:ext uri="{FF2B5EF4-FFF2-40B4-BE49-F238E27FC236}">
                    <a16:creationId xmlns:a16="http://schemas.microsoft.com/office/drawing/2014/main" id="{2D26FC00-3700-435C-A6BA-82293AD9AF70}"/>
                  </a:ext>
                </a:extLst>
              </p:cNvPr>
              <p:cNvSpPr txBox="1"/>
              <p:nvPr/>
            </p:nvSpPr>
            <p:spPr>
              <a:xfrm>
                <a:off x="58511" y="836254"/>
                <a:ext cx="2491389" cy="276999"/>
              </a:xfrm>
              <a:prstGeom prst="rect">
                <a:avLst/>
              </a:prstGeom>
              <a:noFill/>
            </p:spPr>
            <p:txBody>
              <a:bodyPr wrap="square" rtlCol="0">
                <a:spAutoFit/>
              </a:bodyPr>
              <a:lstStyle/>
              <a:p>
                <a:endParaRPr lang="en-GB" sz="1200" b="1" dirty="0">
                  <a:solidFill>
                    <a:srgbClr val="1A1A70"/>
                  </a:solidFill>
                </a:endParaRPr>
              </a:p>
            </p:txBody>
          </p:sp>
          <p:sp>
            <p:nvSpPr>
              <p:cNvPr id="100" name="Rectangle 76">
                <a:extLst>
                  <a:ext uri="{FF2B5EF4-FFF2-40B4-BE49-F238E27FC236}">
                    <a16:creationId xmlns:a16="http://schemas.microsoft.com/office/drawing/2014/main" id="{47AA28F1-BCFD-4737-BFBB-0EE7123D0A21}"/>
                  </a:ext>
                </a:extLst>
              </p:cNvPr>
              <p:cNvSpPr>
                <a:spLocks noChangeArrowheads="1"/>
              </p:cNvSpPr>
              <p:nvPr/>
            </p:nvSpPr>
            <p:spPr bwMode="gray">
              <a:xfrm>
                <a:off x="2679577" y="2446123"/>
                <a:ext cx="246862" cy="12311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fontAlgn="base">
                  <a:spcBef>
                    <a:spcPct val="0"/>
                  </a:spcBef>
                  <a:spcAft>
                    <a:spcPct val="0"/>
                  </a:spcAft>
                </a:pPr>
                <a:r>
                  <a:rPr lang="en-US" sz="800" dirty="0">
                    <a:solidFill>
                      <a:srgbClr val="FFFFFF">
                        <a:lumMod val="50000"/>
                      </a:srgbClr>
                    </a:solidFill>
                  </a:rPr>
                  <a:t>Brent</a:t>
                </a:r>
              </a:p>
            </p:txBody>
          </p:sp>
          <p:sp>
            <p:nvSpPr>
              <p:cNvPr id="101" name="Rectangle 80">
                <a:extLst>
                  <a:ext uri="{FF2B5EF4-FFF2-40B4-BE49-F238E27FC236}">
                    <a16:creationId xmlns:a16="http://schemas.microsoft.com/office/drawing/2014/main" id="{B65FDA37-302D-4C9D-A4DA-65E1AB480CE2}"/>
                  </a:ext>
                </a:extLst>
              </p:cNvPr>
              <p:cNvSpPr>
                <a:spLocks noChangeArrowheads="1"/>
              </p:cNvSpPr>
              <p:nvPr/>
            </p:nvSpPr>
            <p:spPr bwMode="gray">
              <a:xfrm>
                <a:off x="2031283" y="2879511"/>
                <a:ext cx="286938" cy="12311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33450" fontAlgn="base">
                  <a:spcBef>
                    <a:spcPct val="0"/>
                  </a:spcBef>
                  <a:spcAft>
                    <a:spcPct val="0"/>
                  </a:spcAft>
                </a:pPr>
                <a:r>
                  <a:rPr lang="en-US" sz="800" dirty="0">
                    <a:solidFill>
                      <a:srgbClr val="FFFFFF">
                        <a:lumMod val="50000"/>
                      </a:srgbClr>
                    </a:solidFill>
                  </a:rPr>
                  <a:t>Ealing</a:t>
                </a:r>
              </a:p>
            </p:txBody>
          </p:sp>
          <p:sp>
            <p:nvSpPr>
              <p:cNvPr id="102" name="Rectangle 84">
                <a:extLst>
                  <a:ext uri="{FF2B5EF4-FFF2-40B4-BE49-F238E27FC236}">
                    <a16:creationId xmlns:a16="http://schemas.microsoft.com/office/drawing/2014/main" id="{5ACE86C3-452A-43B5-8BBB-2574368CB486}"/>
                  </a:ext>
                </a:extLst>
              </p:cNvPr>
              <p:cNvSpPr>
                <a:spLocks noChangeArrowheads="1"/>
              </p:cNvSpPr>
              <p:nvPr/>
            </p:nvSpPr>
            <p:spPr bwMode="gray">
              <a:xfrm>
                <a:off x="2874641" y="3237016"/>
                <a:ext cx="205184" cy="12311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33450" fontAlgn="base">
                  <a:spcBef>
                    <a:spcPct val="0"/>
                  </a:spcBef>
                  <a:spcAft>
                    <a:spcPct val="0"/>
                  </a:spcAft>
                </a:pPr>
                <a:r>
                  <a:rPr lang="en-US" sz="800" dirty="0">
                    <a:solidFill>
                      <a:srgbClr val="FFFFFF">
                        <a:lumMod val="50000"/>
                      </a:srgbClr>
                    </a:solidFill>
                  </a:rPr>
                  <a:t>H&amp;F</a:t>
                </a:r>
              </a:p>
            </p:txBody>
          </p:sp>
          <p:sp>
            <p:nvSpPr>
              <p:cNvPr id="103" name="Rectangle 86">
                <a:extLst>
                  <a:ext uri="{FF2B5EF4-FFF2-40B4-BE49-F238E27FC236}">
                    <a16:creationId xmlns:a16="http://schemas.microsoft.com/office/drawing/2014/main" id="{60D29B6A-8EB4-4809-96AA-E39226E350EF}"/>
                  </a:ext>
                </a:extLst>
              </p:cNvPr>
              <p:cNvSpPr>
                <a:spLocks noChangeArrowheads="1"/>
              </p:cNvSpPr>
              <p:nvPr/>
            </p:nvSpPr>
            <p:spPr bwMode="gray">
              <a:xfrm>
                <a:off x="2136643" y="1733336"/>
                <a:ext cx="330219" cy="12311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33450" fontAlgn="base">
                  <a:spcBef>
                    <a:spcPct val="0"/>
                  </a:spcBef>
                  <a:spcAft>
                    <a:spcPct val="0"/>
                  </a:spcAft>
                </a:pPr>
                <a:r>
                  <a:rPr lang="en-US" sz="800" dirty="0">
                    <a:solidFill>
                      <a:srgbClr val="FFFFFF">
                        <a:lumMod val="50000"/>
                      </a:srgbClr>
                    </a:solidFill>
                  </a:rPr>
                  <a:t>Harrow</a:t>
                </a:r>
              </a:p>
            </p:txBody>
          </p:sp>
          <p:sp>
            <p:nvSpPr>
              <p:cNvPr id="104" name="Rectangle 89">
                <a:extLst>
                  <a:ext uri="{FF2B5EF4-FFF2-40B4-BE49-F238E27FC236}">
                    <a16:creationId xmlns:a16="http://schemas.microsoft.com/office/drawing/2014/main" id="{1E4F7EA4-25D7-4848-AB9F-66CE4FEE4F92}"/>
                  </a:ext>
                </a:extLst>
              </p:cNvPr>
              <p:cNvSpPr>
                <a:spLocks noChangeArrowheads="1"/>
              </p:cNvSpPr>
              <p:nvPr/>
            </p:nvSpPr>
            <p:spPr bwMode="gray">
              <a:xfrm>
                <a:off x="1264671" y="3617926"/>
                <a:ext cx="452047" cy="12311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33450" fontAlgn="base">
                  <a:spcBef>
                    <a:spcPct val="0"/>
                  </a:spcBef>
                  <a:spcAft>
                    <a:spcPct val="0"/>
                  </a:spcAft>
                </a:pPr>
                <a:r>
                  <a:rPr lang="en-US" sz="800" dirty="0">
                    <a:solidFill>
                      <a:srgbClr val="FFFFFF">
                        <a:lumMod val="50000"/>
                      </a:srgbClr>
                    </a:solidFill>
                  </a:rPr>
                  <a:t>Hounslow</a:t>
                </a:r>
              </a:p>
            </p:txBody>
          </p:sp>
          <p:sp>
            <p:nvSpPr>
              <p:cNvPr id="105" name="Rectangle 91">
                <a:extLst>
                  <a:ext uri="{FF2B5EF4-FFF2-40B4-BE49-F238E27FC236}">
                    <a16:creationId xmlns:a16="http://schemas.microsoft.com/office/drawing/2014/main" id="{979DE583-A52A-443C-ABBF-8988F12076D7}"/>
                  </a:ext>
                </a:extLst>
              </p:cNvPr>
              <p:cNvSpPr>
                <a:spLocks noChangeArrowheads="1"/>
              </p:cNvSpPr>
              <p:nvPr/>
            </p:nvSpPr>
            <p:spPr bwMode="gray">
              <a:xfrm>
                <a:off x="3176472" y="3377897"/>
                <a:ext cx="211596" cy="12311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33450" fontAlgn="base">
                  <a:spcBef>
                    <a:spcPct val="0"/>
                  </a:spcBef>
                  <a:spcAft>
                    <a:spcPct val="0"/>
                  </a:spcAft>
                </a:pPr>
                <a:r>
                  <a:rPr lang="en-US" sz="800" dirty="0">
                    <a:solidFill>
                      <a:srgbClr val="FFFFFF">
                        <a:lumMod val="50000"/>
                      </a:srgbClr>
                    </a:solidFill>
                  </a:rPr>
                  <a:t>K&amp;C</a:t>
                </a:r>
              </a:p>
            </p:txBody>
          </p:sp>
          <p:sp>
            <p:nvSpPr>
              <p:cNvPr id="106" name="Rectangle 103">
                <a:extLst>
                  <a:ext uri="{FF2B5EF4-FFF2-40B4-BE49-F238E27FC236}">
                    <a16:creationId xmlns:a16="http://schemas.microsoft.com/office/drawing/2014/main" id="{9ACA639E-3AFE-4DCA-AA9E-373BD8CC5E2A}"/>
                  </a:ext>
                </a:extLst>
              </p:cNvPr>
              <p:cNvSpPr>
                <a:spLocks noChangeArrowheads="1"/>
              </p:cNvSpPr>
              <p:nvPr/>
            </p:nvSpPr>
            <p:spPr bwMode="gray">
              <a:xfrm>
                <a:off x="3209243" y="3017857"/>
                <a:ext cx="570669" cy="12311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33450" fontAlgn="base">
                  <a:spcBef>
                    <a:spcPct val="0"/>
                  </a:spcBef>
                  <a:spcAft>
                    <a:spcPct val="0"/>
                  </a:spcAft>
                </a:pPr>
                <a:r>
                  <a:rPr lang="en-US" sz="800" dirty="0">
                    <a:solidFill>
                      <a:srgbClr val="FFFFFF">
                        <a:lumMod val="50000"/>
                      </a:srgbClr>
                    </a:solidFill>
                  </a:rPr>
                  <a:t>Westminster</a:t>
                </a:r>
              </a:p>
            </p:txBody>
          </p:sp>
          <p:sp>
            <p:nvSpPr>
              <p:cNvPr id="107" name="Rectangle 89">
                <a:extLst>
                  <a:ext uri="{FF2B5EF4-FFF2-40B4-BE49-F238E27FC236}">
                    <a16:creationId xmlns:a16="http://schemas.microsoft.com/office/drawing/2014/main" id="{27FE3C69-F9FC-4805-82B6-F706F0801AE7}"/>
                  </a:ext>
                </a:extLst>
              </p:cNvPr>
              <p:cNvSpPr>
                <a:spLocks noChangeArrowheads="1"/>
              </p:cNvSpPr>
              <p:nvPr/>
            </p:nvSpPr>
            <p:spPr bwMode="gray">
              <a:xfrm>
                <a:off x="1234380" y="2285488"/>
                <a:ext cx="452047" cy="12311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33450" fontAlgn="base">
                  <a:spcBef>
                    <a:spcPct val="0"/>
                  </a:spcBef>
                  <a:spcAft>
                    <a:spcPct val="0"/>
                  </a:spcAft>
                </a:pPr>
                <a:r>
                  <a:rPr lang="en-US" sz="800" dirty="0">
                    <a:solidFill>
                      <a:srgbClr val="FFFFFF">
                        <a:lumMod val="50000"/>
                      </a:srgbClr>
                    </a:solidFill>
                  </a:rPr>
                  <a:t>Hillingdon</a:t>
                </a:r>
              </a:p>
            </p:txBody>
          </p:sp>
          <p:sp>
            <p:nvSpPr>
              <p:cNvPr id="108" name="Rectangle 430">
                <a:extLst>
                  <a:ext uri="{FF2B5EF4-FFF2-40B4-BE49-F238E27FC236}">
                    <a16:creationId xmlns:a16="http://schemas.microsoft.com/office/drawing/2014/main" id="{1EA25F47-8E8D-4080-95E1-9C65AD508CF9}"/>
                  </a:ext>
                </a:extLst>
              </p:cNvPr>
              <p:cNvSpPr>
                <a:spLocks noChangeArrowheads="1"/>
              </p:cNvSpPr>
              <p:nvPr/>
            </p:nvSpPr>
            <p:spPr bwMode="auto">
              <a:xfrm rot="21572222">
                <a:off x="983231" y="2955613"/>
                <a:ext cx="491891" cy="133962"/>
              </a:xfrm>
              <a:prstGeom prst="rect">
                <a:avLst/>
              </a:prstGeom>
              <a:noFill/>
              <a:ln w="6350">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defTabSz="930275" fontAlgn="base">
                  <a:spcBef>
                    <a:spcPct val="0"/>
                  </a:spcBef>
                  <a:spcAft>
                    <a:spcPct val="0"/>
                  </a:spcAft>
                  <a:buSzPct val="120000"/>
                </a:pPr>
                <a:r>
                  <a:rPr lang="en-GB" sz="800" dirty="0">
                    <a:solidFill>
                      <a:srgbClr val="000000"/>
                    </a:solidFill>
                  </a:rPr>
                  <a:t>Hillingdon</a:t>
                </a:r>
              </a:p>
            </p:txBody>
          </p:sp>
          <p:sp>
            <p:nvSpPr>
              <p:cNvPr id="109" name="Freeform 141">
                <a:extLst>
                  <a:ext uri="{FF2B5EF4-FFF2-40B4-BE49-F238E27FC236}">
                    <a16:creationId xmlns:a16="http://schemas.microsoft.com/office/drawing/2014/main" id="{6C578F9B-3BD2-4A6D-90FB-C8DA93368403}"/>
                  </a:ext>
                </a:extLst>
              </p:cNvPr>
              <p:cNvSpPr>
                <a:spLocks/>
              </p:cNvSpPr>
              <p:nvPr/>
            </p:nvSpPr>
            <p:spPr bwMode="auto">
              <a:xfrm rot="21572222">
                <a:off x="2063838" y="3543088"/>
                <a:ext cx="90000" cy="90000"/>
              </a:xfrm>
              <a:custGeom>
                <a:avLst/>
                <a:gdLst>
                  <a:gd name="T0" fmla="*/ 2147483647 w 44"/>
                  <a:gd name="T1" fmla="*/ 2147483647 h 41"/>
                  <a:gd name="T2" fmla="*/ 2147483647 w 44"/>
                  <a:gd name="T3" fmla="*/ 2147483647 h 41"/>
                  <a:gd name="T4" fmla="*/ 2147483647 w 44"/>
                  <a:gd name="T5" fmla="*/ 2147483647 h 41"/>
                  <a:gd name="T6" fmla="*/ 2147483647 w 44"/>
                  <a:gd name="T7" fmla="*/ 2147483647 h 41"/>
                  <a:gd name="T8" fmla="*/ 2147483647 w 44"/>
                  <a:gd name="T9" fmla="*/ 2147483647 h 41"/>
                  <a:gd name="T10" fmla="*/ 2147483647 w 44"/>
                  <a:gd name="T11" fmla="*/ 2147483647 h 41"/>
                  <a:gd name="T12" fmla="*/ 2147483647 w 44"/>
                  <a:gd name="T13" fmla="*/ 0 h 41"/>
                  <a:gd name="T14" fmla="*/ 2147483647 w 44"/>
                  <a:gd name="T15" fmla="*/ 0 h 41"/>
                  <a:gd name="T16" fmla="*/ 2147483647 w 44"/>
                  <a:gd name="T17" fmla="*/ 0 h 41"/>
                  <a:gd name="T18" fmla="*/ 2147483647 w 44"/>
                  <a:gd name="T19" fmla="*/ 0 h 41"/>
                  <a:gd name="T20" fmla="*/ 2147483647 w 44"/>
                  <a:gd name="T21" fmla="*/ 2147483647 h 41"/>
                  <a:gd name="T22" fmla="*/ 2147483647 w 44"/>
                  <a:gd name="T23" fmla="*/ 2147483647 h 41"/>
                  <a:gd name="T24" fmla="*/ 2147483647 w 44"/>
                  <a:gd name="T25" fmla="*/ 2147483647 h 41"/>
                  <a:gd name="T26" fmla="*/ 2147483647 w 44"/>
                  <a:gd name="T27" fmla="*/ 2147483647 h 41"/>
                  <a:gd name="T28" fmla="*/ 0 w 44"/>
                  <a:gd name="T29" fmla="*/ 2147483647 h 41"/>
                  <a:gd name="T30" fmla="*/ 0 w 44"/>
                  <a:gd name="T31" fmla="*/ 2147483647 h 41"/>
                  <a:gd name="T32" fmla="*/ 0 w 44"/>
                  <a:gd name="T33" fmla="*/ 2147483647 h 41"/>
                  <a:gd name="T34" fmla="*/ 0 w 44"/>
                  <a:gd name="T35" fmla="*/ 2147483647 h 41"/>
                  <a:gd name="T36" fmla="*/ 2147483647 w 44"/>
                  <a:gd name="T37" fmla="*/ 2147483647 h 41"/>
                  <a:gd name="T38" fmla="*/ 2147483647 w 44"/>
                  <a:gd name="T39" fmla="*/ 2147483647 h 41"/>
                  <a:gd name="T40" fmla="*/ 2147483647 w 44"/>
                  <a:gd name="T41" fmla="*/ 2147483647 h 41"/>
                  <a:gd name="T42" fmla="*/ 2147483647 w 44"/>
                  <a:gd name="T43" fmla="*/ 2147483647 h 41"/>
                  <a:gd name="T44" fmla="*/ 2147483647 w 44"/>
                  <a:gd name="T45" fmla="*/ 2147483647 h 41"/>
                  <a:gd name="T46" fmla="*/ 2147483647 w 44"/>
                  <a:gd name="T47" fmla="*/ 2147483647 h 41"/>
                  <a:gd name="T48" fmla="*/ 2147483647 w 44"/>
                  <a:gd name="T49" fmla="*/ 2147483647 h 41"/>
                  <a:gd name="T50" fmla="*/ 2147483647 w 44"/>
                  <a:gd name="T51" fmla="*/ 2147483647 h 41"/>
                  <a:gd name="T52" fmla="*/ 2147483647 w 44"/>
                  <a:gd name="T53" fmla="*/ 2147483647 h 41"/>
                  <a:gd name="T54" fmla="*/ 2147483647 w 44"/>
                  <a:gd name="T55" fmla="*/ 2147483647 h 41"/>
                  <a:gd name="T56" fmla="*/ 2147483647 w 44"/>
                  <a:gd name="T57" fmla="*/ 2147483647 h 41"/>
                  <a:gd name="T58" fmla="*/ 2147483647 w 44"/>
                  <a:gd name="T59" fmla="*/ 2147483647 h 41"/>
                  <a:gd name="T60" fmla="*/ 2147483647 w 44"/>
                  <a:gd name="T61" fmla="*/ 2147483647 h 41"/>
                  <a:gd name="T62" fmla="*/ 2147483647 w 44"/>
                  <a:gd name="T63" fmla="*/ 2147483647 h 41"/>
                  <a:gd name="T64" fmla="*/ 2147483647 w 44"/>
                  <a:gd name="T65" fmla="*/ 2147483647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41"/>
                  <a:gd name="T101" fmla="*/ 44 w 44"/>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41">
                    <a:moveTo>
                      <a:pt x="44" y="20"/>
                    </a:moveTo>
                    <a:lnTo>
                      <a:pt x="44" y="14"/>
                    </a:lnTo>
                    <a:lnTo>
                      <a:pt x="40" y="14"/>
                    </a:lnTo>
                    <a:lnTo>
                      <a:pt x="40" y="10"/>
                    </a:lnTo>
                    <a:lnTo>
                      <a:pt x="33" y="4"/>
                    </a:lnTo>
                    <a:lnTo>
                      <a:pt x="29" y="4"/>
                    </a:lnTo>
                    <a:lnTo>
                      <a:pt x="29" y="0"/>
                    </a:lnTo>
                    <a:lnTo>
                      <a:pt x="22" y="0"/>
                    </a:lnTo>
                    <a:lnTo>
                      <a:pt x="15" y="0"/>
                    </a:lnTo>
                    <a:lnTo>
                      <a:pt x="15" y="4"/>
                    </a:lnTo>
                    <a:lnTo>
                      <a:pt x="11" y="4"/>
                    </a:lnTo>
                    <a:lnTo>
                      <a:pt x="4" y="10"/>
                    </a:lnTo>
                    <a:lnTo>
                      <a:pt x="4" y="14"/>
                    </a:lnTo>
                    <a:lnTo>
                      <a:pt x="0" y="14"/>
                    </a:lnTo>
                    <a:lnTo>
                      <a:pt x="0" y="20"/>
                    </a:lnTo>
                    <a:lnTo>
                      <a:pt x="0" y="27"/>
                    </a:lnTo>
                    <a:lnTo>
                      <a:pt x="4" y="27"/>
                    </a:lnTo>
                    <a:lnTo>
                      <a:pt x="4" y="30"/>
                    </a:lnTo>
                    <a:lnTo>
                      <a:pt x="11" y="37"/>
                    </a:lnTo>
                    <a:lnTo>
                      <a:pt x="15" y="37"/>
                    </a:lnTo>
                    <a:lnTo>
                      <a:pt x="15" y="41"/>
                    </a:lnTo>
                    <a:lnTo>
                      <a:pt x="22" y="41"/>
                    </a:lnTo>
                    <a:lnTo>
                      <a:pt x="29" y="41"/>
                    </a:lnTo>
                    <a:lnTo>
                      <a:pt x="29" y="37"/>
                    </a:lnTo>
                    <a:lnTo>
                      <a:pt x="33" y="37"/>
                    </a:lnTo>
                    <a:lnTo>
                      <a:pt x="40" y="30"/>
                    </a:lnTo>
                    <a:lnTo>
                      <a:pt x="40" y="27"/>
                    </a:lnTo>
                    <a:lnTo>
                      <a:pt x="44" y="27"/>
                    </a:lnTo>
                    <a:lnTo>
                      <a:pt x="44" y="20"/>
                    </a:lnTo>
                    <a:close/>
                  </a:path>
                </a:pathLst>
              </a:custGeom>
              <a:solidFill>
                <a:schemeClr val="bg1"/>
              </a:solidFill>
              <a:ln w="6350">
                <a:solidFill>
                  <a:srgbClr val="000000"/>
                </a:solidFill>
                <a:round/>
                <a:headEnd/>
                <a:tailEnd/>
              </a:ln>
            </p:spPr>
            <p:txBody>
              <a:bodyPr vert="horz" lIns="0" tIns="0" rIns="0" bIns="0" anchor="ctr" anchorCtr="0">
                <a:noAutofit/>
              </a:bodyPr>
              <a:lstStyle/>
              <a:p>
                <a:pPr algn="ctr" fontAlgn="base"/>
                <a:r>
                  <a:rPr lang="en-GB" sz="400" dirty="0">
                    <a:solidFill>
                      <a:prstClr val="white"/>
                    </a:solidFill>
                  </a:rPr>
                  <a:t>5</a:t>
                </a:r>
              </a:p>
            </p:txBody>
          </p:sp>
          <p:sp>
            <p:nvSpPr>
              <p:cNvPr id="110" name="Freeform 141">
                <a:extLst>
                  <a:ext uri="{FF2B5EF4-FFF2-40B4-BE49-F238E27FC236}">
                    <a16:creationId xmlns:a16="http://schemas.microsoft.com/office/drawing/2014/main" id="{ADFE1F36-C8AD-4524-AAF0-D96EDACA855A}"/>
                  </a:ext>
                </a:extLst>
              </p:cNvPr>
              <p:cNvSpPr>
                <a:spLocks/>
              </p:cNvSpPr>
              <p:nvPr/>
            </p:nvSpPr>
            <p:spPr bwMode="auto">
              <a:xfrm rot="21572222">
                <a:off x="988328" y="2861919"/>
                <a:ext cx="90000" cy="90000"/>
              </a:xfrm>
              <a:custGeom>
                <a:avLst/>
                <a:gdLst>
                  <a:gd name="T0" fmla="*/ 2147483647 w 44"/>
                  <a:gd name="T1" fmla="*/ 2147483647 h 41"/>
                  <a:gd name="T2" fmla="*/ 2147483647 w 44"/>
                  <a:gd name="T3" fmla="*/ 2147483647 h 41"/>
                  <a:gd name="T4" fmla="*/ 2147483647 w 44"/>
                  <a:gd name="T5" fmla="*/ 2147483647 h 41"/>
                  <a:gd name="T6" fmla="*/ 2147483647 w 44"/>
                  <a:gd name="T7" fmla="*/ 2147483647 h 41"/>
                  <a:gd name="T8" fmla="*/ 2147483647 w 44"/>
                  <a:gd name="T9" fmla="*/ 2147483647 h 41"/>
                  <a:gd name="T10" fmla="*/ 2147483647 w 44"/>
                  <a:gd name="T11" fmla="*/ 2147483647 h 41"/>
                  <a:gd name="T12" fmla="*/ 2147483647 w 44"/>
                  <a:gd name="T13" fmla="*/ 0 h 41"/>
                  <a:gd name="T14" fmla="*/ 2147483647 w 44"/>
                  <a:gd name="T15" fmla="*/ 0 h 41"/>
                  <a:gd name="T16" fmla="*/ 2147483647 w 44"/>
                  <a:gd name="T17" fmla="*/ 0 h 41"/>
                  <a:gd name="T18" fmla="*/ 2147483647 w 44"/>
                  <a:gd name="T19" fmla="*/ 0 h 41"/>
                  <a:gd name="T20" fmla="*/ 2147483647 w 44"/>
                  <a:gd name="T21" fmla="*/ 2147483647 h 41"/>
                  <a:gd name="T22" fmla="*/ 2147483647 w 44"/>
                  <a:gd name="T23" fmla="*/ 2147483647 h 41"/>
                  <a:gd name="T24" fmla="*/ 2147483647 w 44"/>
                  <a:gd name="T25" fmla="*/ 2147483647 h 41"/>
                  <a:gd name="T26" fmla="*/ 2147483647 w 44"/>
                  <a:gd name="T27" fmla="*/ 2147483647 h 41"/>
                  <a:gd name="T28" fmla="*/ 0 w 44"/>
                  <a:gd name="T29" fmla="*/ 2147483647 h 41"/>
                  <a:gd name="T30" fmla="*/ 0 w 44"/>
                  <a:gd name="T31" fmla="*/ 2147483647 h 41"/>
                  <a:gd name="T32" fmla="*/ 0 w 44"/>
                  <a:gd name="T33" fmla="*/ 2147483647 h 41"/>
                  <a:gd name="T34" fmla="*/ 0 w 44"/>
                  <a:gd name="T35" fmla="*/ 2147483647 h 41"/>
                  <a:gd name="T36" fmla="*/ 2147483647 w 44"/>
                  <a:gd name="T37" fmla="*/ 2147483647 h 41"/>
                  <a:gd name="T38" fmla="*/ 2147483647 w 44"/>
                  <a:gd name="T39" fmla="*/ 2147483647 h 41"/>
                  <a:gd name="T40" fmla="*/ 2147483647 w 44"/>
                  <a:gd name="T41" fmla="*/ 2147483647 h 41"/>
                  <a:gd name="T42" fmla="*/ 2147483647 w 44"/>
                  <a:gd name="T43" fmla="*/ 2147483647 h 41"/>
                  <a:gd name="T44" fmla="*/ 2147483647 w 44"/>
                  <a:gd name="T45" fmla="*/ 2147483647 h 41"/>
                  <a:gd name="T46" fmla="*/ 2147483647 w 44"/>
                  <a:gd name="T47" fmla="*/ 2147483647 h 41"/>
                  <a:gd name="T48" fmla="*/ 2147483647 w 44"/>
                  <a:gd name="T49" fmla="*/ 2147483647 h 41"/>
                  <a:gd name="T50" fmla="*/ 2147483647 w 44"/>
                  <a:gd name="T51" fmla="*/ 2147483647 h 41"/>
                  <a:gd name="T52" fmla="*/ 2147483647 w 44"/>
                  <a:gd name="T53" fmla="*/ 2147483647 h 41"/>
                  <a:gd name="T54" fmla="*/ 2147483647 w 44"/>
                  <a:gd name="T55" fmla="*/ 2147483647 h 41"/>
                  <a:gd name="T56" fmla="*/ 2147483647 w 44"/>
                  <a:gd name="T57" fmla="*/ 2147483647 h 41"/>
                  <a:gd name="T58" fmla="*/ 2147483647 w 44"/>
                  <a:gd name="T59" fmla="*/ 2147483647 h 41"/>
                  <a:gd name="T60" fmla="*/ 2147483647 w 44"/>
                  <a:gd name="T61" fmla="*/ 2147483647 h 41"/>
                  <a:gd name="T62" fmla="*/ 2147483647 w 44"/>
                  <a:gd name="T63" fmla="*/ 2147483647 h 41"/>
                  <a:gd name="T64" fmla="*/ 2147483647 w 44"/>
                  <a:gd name="T65" fmla="*/ 2147483647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41"/>
                  <a:gd name="T101" fmla="*/ 44 w 44"/>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41">
                    <a:moveTo>
                      <a:pt x="44" y="20"/>
                    </a:moveTo>
                    <a:lnTo>
                      <a:pt x="44" y="14"/>
                    </a:lnTo>
                    <a:lnTo>
                      <a:pt x="40" y="14"/>
                    </a:lnTo>
                    <a:lnTo>
                      <a:pt x="40" y="10"/>
                    </a:lnTo>
                    <a:lnTo>
                      <a:pt x="33" y="4"/>
                    </a:lnTo>
                    <a:lnTo>
                      <a:pt x="29" y="4"/>
                    </a:lnTo>
                    <a:lnTo>
                      <a:pt x="29" y="0"/>
                    </a:lnTo>
                    <a:lnTo>
                      <a:pt x="22" y="0"/>
                    </a:lnTo>
                    <a:lnTo>
                      <a:pt x="15" y="0"/>
                    </a:lnTo>
                    <a:lnTo>
                      <a:pt x="15" y="4"/>
                    </a:lnTo>
                    <a:lnTo>
                      <a:pt x="11" y="4"/>
                    </a:lnTo>
                    <a:lnTo>
                      <a:pt x="4" y="10"/>
                    </a:lnTo>
                    <a:lnTo>
                      <a:pt x="4" y="14"/>
                    </a:lnTo>
                    <a:lnTo>
                      <a:pt x="0" y="14"/>
                    </a:lnTo>
                    <a:lnTo>
                      <a:pt x="0" y="20"/>
                    </a:lnTo>
                    <a:lnTo>
                      <a:pt x="0" y="27"/>
                    </a:lnTo>
                    <a:lnTo>
                      <a:pt x="4" y="27"/>
                    </a:lnTo>
                    <a:lnTo>
                      <a:pt x="4" y="30"/>
                    </a:lnTo>
                    <a:lnTo>
                      <a:pt x="11" y="37"/>
                    </a:lnTo>
                    <a:lnTo>
                      <a:pt x="15" y="37"/>
                    </a:lnTo>
                    <a:lnTo>
                      <a:pt x="15" y="41"/>
                    </a:lnTo>
                    <a:lnTo>
                      <a:pt x="22" y="41"/>
                    </a:lnTo>
                    <a:lnTo>
                      <a:pt x="29" y="41"/>
                    </a:lnTo>
                    <a:lnTo>
                      <a:pt x="29" y="37"/>
                    </a:lnTo>
                    <a:lnTo>
                      <a:pt x="33" y="37"/>
                    </a:lnTo>
                    <a:lnTo>
                      <a:pt x="40" y="30"/>
                    </a:lnTo>
                    <a:lnTo>
                      <a:pt x="40" y="27"/>
                    </a:lnTo>
                    <a:lnTo>
                      <a:pt x="44" y="27"/>
                    </a:lnTo>
                    <a:lnTo>
                      <a:pt x="44" y="20"/>
                    </a:lnTo>
                    <a:close/>
                  </a:path>
                </a:pathLst>
              </a:custGeom>
              <a:solidFill>
                <a:schemeClr val="bg1"/>
              </a:solidFill>
              <a:ln w="6350">
                <a:solidFill>
                  <a:srgbClr val="000000"/>
                </a:solidFill>
                <a:round/>
                <a:headEnd/>
                <a:tailEnd/>
              </a:ln>
            </p:spPr>
            <p:txBody>
              <a:bodyPr vert="horz" lIns="0" tIns="0" rIns="0" bIns="0" anchor="ctr" anchorCtr="0">
                <a:noAutofit/>
              </a:bodyPr>
              <a:lstStyle/>
              <a:p>
                <a:pPr algn="ctr" fontAlgn="base"/>
                <a:r>
                  <a:rPr lang="en-GB" sz="400" dirty="0">
                    <a:solidFill>
                      <a:prstClr val="white"/>
                    </a:solidFill>
                  </a:rPr>
                  <a:t>4</a:t>
                </a:r>
              </a:p>
            </p:txBody>
          </p:sp>
          <p:sp>
            <p:nvSpPr>
              <p:cNvPr id="111" name="5-Point Star 268">
                <a:extLst>
                  <a:ext uri="{FF2B5EF4-FFF2-40B4-BE49-F238E27FC236}">
                    <a16:creationId xmlns:a16="http://schemas.microsoft.com/office/drawing/2014/main" id="{F9BE7BAC-CD42-45A3-8E29-26262B8D012F}"/>
                  </a:ext>
                </a:extLst>
              </p:cNvPr>
              <p:cNvSpPr/>
              <p:nvPr/>
            </p:nvSpPr>
            <p:spPr>
              <a:xfrm>
                <a:off x="2087744" y="2218269"/>
                <a:ext cx="180000" cy="180000"/>
              </a:xfrm>
              <a:prstGeom prst="star5">
                <a:avLst/>
              </a:prstGeom>
              <a:solidFill>
                <a:schemeClr val="bg1"/>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400" dirty="0">
                    <a:solidFill>
                      <a:prstClr val="white"/>
                    </a:solidFill>
                  </a:rPr>
                  <a:t>2</a:t>
                </a:r>
              </a:p>
            </p:txBody>
          </p:sp>
          <p:sp>
            <p:nvSpPr>
              <p:cNvPr id="112" name="5-Point Star 270">
                <a:extLst>
                  <a:ext uri="{FF2B5EF4-FFF2-40B4-BE49-F238E27FC236}">
                    <a16:creationId xmlns:a16="http://schemas.microsoft.com/office/drawing/2014/main" id="{70C9E0C2-3F45-440C-BBDD-FA3699246BB7}"/>
                  </a:ext>
                </a:extLst>
              </p:cNvPr>
              <p:cNvSpPr/>
              <p:nvPr/>
            </p:nvSpPr>
            <p:spPr>
              <a:xfrm>
                <a:off x="3503489" y="3278461"/>
                <a:ext cx="180000" cy="180000"/>
              </a:xfrm>
              <a:prstGeom prst="star5">
                <a:avLst/>
              </a:prstGeom>
              <a:solidFill>
                <a:schemeClr val="bg1"/>
              </a:solidFill>
              <a:ln w="6350">
                <a:solidFill>
                  <a:srgbClr val="000000"/>
                </a:solidFill>
                <a:round/>
                <a:headEnd/>
                <a:tailEnd/>
              </a:ln>
            </p:spPr>
            <p:txBody>
              <a:bodyPr vert="horz" lIns="0" tIns="0" rIns="0" bIns="0" anchor="ctr" anchorCtr="0">
                <a:noAutofit/>
              </a:bodyPr>
              <a:lstStyle/>
              <a:p>
                <a:pPr algn="ctr" fontAlgn="base"/>
                <a:r>
                  <a:rPr lang="en-GB" sz="400" dirty="0">
                    <a:solidFill>
                      <a:prstClr val="white"/>
                    </a:solidFill>
                  </a:rPr>
                  <a:t>1</a:t>
                </a:r>
              </a:p>
            </p:txBody>
          </p:sp>
          <p:sp>
            <p:nvSpPr>
              <p:cNvPr id="113" name="Freeform 7">
                <a:extLst>
                  <a:ext uri="{FF2B5EF4-FFF2-40B4-BE49-F238E27FC236}">
                    <a16:creationId xmlns:a16="http://schemas.microsoft.com/office/drawing/2014/main" id="{E122E7E2-8D48-4FFD-9733-8C7552B1C9C7}"/>
                  </a:ext>
                </a:extLst>
              </p:cNvPr>
              <p:cNvSpPr>
                <a:spLocks/>
              </p:cNvSpPr>
              <p:nvPr/>
            </p:nvSpPr>
            <p:spPr bwMode="gray">
              <a:xfrm>
                <a:off x="4076577" y="4451136"/>
                <a:ext cx="2054225" cy="2178050"/>
              </a:xfrm>
              <a:custGeom>
                <a:avLst/>
                <a:gdLst>
                  <a:gd name="T0" fmla="*/ 2147483647 w 1516"/>
                  <a:gd name="T1" fmla="*/ 2147483647 h 1609"/>
                  <a:gd name="T2" fmla="*/ 2147483647 w 1516"/>
                  <a:gd name="T3" fmla="*/ 2147483647 h 1609"/>
                  <a:gd name="T4" fmla="*/ 2147483647 w 1516"/>
                  <a:gd name="T5" fmla="*/ 2147483647 h 1609"/>
                  <a:gd name="T6" fmla="*/ 2147483647 w 1516"/>
                  <a:gd name="T7" fmla="*/ 2147483647 h 1609"/>
                  <a:gd name="T8" fmla="*/ 2147483647 w 1516"/>
                  <a:gd name="T9" fmla="*/ 2147483647 h 1609"/>
                  <a:gd name="T10" fmla="*/ 2147483647 w 1516"/>
                  <a:gd name="T11" fmla="*/ 2147483647 h 1609"/>
                  <a:gd name="T12" fmla="*/ 2147483647 w 1516"/>
                  <a:gd name="T13" fmla="*/ 2147483647 h 1609"/>
                  <a:gd name="T14" fmla="*/ 2147483647 w 1516"/>
                  <a:gd name="T15" fmla="*/ 2147483647 h 1609"/>
                  <a:gd name="T16" fmla="*/ 2147483647 w 1516"/>
                  <a:gd name="T17" fmla="*/ 2147483647 h 1609"/>
                  <a:gd name="T18" fmla="*/ 2147483647 w 1516"/>
                  <a:gd name="T19" fmla="*/ 2147483647 h 1609"/>
                  <a:gd name="T20" fmla="*/ 2147483647 w 1516"/>
                  <a:gd name="T21" fmla="*/ 2147483647 h 1609"/>
                  <a:gd name="T22" fmla="*/ 2147483647 w 1516"/>
                  <a:gd name="T23" fmla="*/ 2147483647 h 1609"/>
                  <a:gd name="T24" fmla="*/ 2147483647 w 1516"/>
                  <a:gd name="T25" fmla="*/ 2147483647 h 1609"/>
                  <a:gd name="T26" fmla="*/ 0 w 1516"/>
                  <a:gd name="T27" fmla="*/ 2147483647 h 1609"/>
                  <a:gd name="T28" fmla="*/ 2147483647 w 1516"/>
                  <a:gd name="T29" fmla="*/ 2147483647 h 1609"/>
                  <a:gd name="T30" fmla="*/ 2147483647 w 1516"/>
                  <a:gd name="T31" fmla="*/ 2147483647 h 1609"/>
                  <a:gd name="T32" fmla="*/ 2147483647 w 1516"/>
                  <a:gd name="T33" fmla="*/ 2147483647 h 1609"/>
                  <a:gd name="T34" fmla="*/ 2147483647 w 1516"/>
                  <a:gd name="T35" fmla="*/ 2147483647 h 1609"/>
                  <a:gd name="T36" fmla="*/ 2147483647 w 1516"/>
                  <a:gd name="T37" fmla="*/ 2147483647 h 1609"/>
                  <a:gd name="T38" fmla="*/ 2147483647 w 1516"/>
                  <a:gd name="T39" fmla="*/ 2147483647 h 1609"/>
                  <a:gd name="T40" fmla="*/ 2147483647 w 1516"/>
                  <a:gd name="T41" fmla="*/ 2147483647 h 1609"/>
                  <a:gd name="T42" fmla="*/ 2147483647 w 1516"/>
                  <a:gd name="T43" fmla="*/ 2147483647 h 1609"/>
                  <a:gd name="T44" fmla="*/ 2147483647 w 1516"/>
                  <a:gd name="T45" fmla="*/ 2147483647 h 1609"/>
                  <a:gd name="T46" fmla="*/ 2147483647 w 1516"/>
                  <a:gd name="T47" fmla="*/ 2147483647 h 1609"/>
                  <a:gd name="T48" fmla="*/ 2147483647 w 1516"/>
                  <a:gd name="T49" fmla="*/ 2147483647 h 1609"/>
                  <a:gd name="T50" fmla="*/ 2147483647 w 1516"/>
                  <a:gd name="T51" fmla="*/ 2147483647 h 1609"/>
                  <a:gd name="T52" fmla="*/ 2147483647 w 1516"/>
                  <a:gd name="T53" fmla="*/ 2147483647 h 1609"/>
                  <a:gd name="T54" fmla="*/ 2147483647 w 1516"/>
                  <a:gd name="T55" fmla="*/ 2147483647 h 1609"/>
                  <a:gd name="T56" fmla="*/ 2147483647 w 1516"/>
                  <a:gd name="T57" fmla="*/ 2147483647 h 1609"/>
                  <a:gd name="T58" fmla="*/ 2147483647 w 1516"/>
                  <a:gd name="T59" fmla="*/ 2147483647 h 1609"/>
                  <a:gd name="T60" fmla="*/ 2147483647 w 1516"/>
                  <a:gd name="T61" fmla="*/ 2147483647 h 1609"/>
                  <a:gd name="T62" fmla="*/ 2147483647 w 1516"/>
                  <a:gd name="T63" fmla="*/ 2147483647 h 1609"/>
                  <a:gd name="T64" fmla="*/ 2147483647 w 1516"/>
                  <a:gd name="T65" fmla="*/ 2147483647 h 1609"/>
                  <a:gd name="T66" fmla="*/ 2147483647 w 1516"/>
                  <a:gd name="T67" fmla="*/ 2147483647 h 1609"/>
                  <a:gd name="T68" fmla="*/ 2147483647 w 1516"/>
                  <a:gd name="T69" fmla="*/ 2147483647 h 1609"/>
                  <a:gd name="T70" fmla="*/ 2147483647 w 1516"/>
                  <a:gd name="T71" fmla="*/ 2147483647 h 1609"/>
                  <a:gd name="T72" fmla="*/ 2147483647 w 1516"/>
                  <a:gd name="T73" fmla="*/ 2147483647 h 1609"/>
                  <a:gd name="T74" fmla="*/ 2147483647 w 1516"/>
                  <a:gd name="T75" fmla="*/ 2147483647 h 1609"/>
                  <a:gd name="T76" fmla="*/ 2147483647 w 1516"/>
                  <a:gd name="T77" fmla="*/ 2147483647 h 1609"/>
                  <a:gd name="T78" fmla="*/ 2147483647 w 1516"/>
                  <a:gd name="T79" fmla="*/ 2147483647 h 1609"/>
                  <a:gd name="T80" fmla="*/ 2147483647 w 1516"/>
                  <a:gd name="T81" fmla="*/ 2147483647 h 1609"/>
                  <a:gd name="T82" fmla="*/ 2147483647 w 1516"/>
                  <a:gd name="T83" fmla="*/ 2147483647 h 1609"/>
                  <a:gd name="T84" fmla="*/ 2147483647 w 1516"/>
                  <a:gd name="T85" fmla="*/ 2147483647 h 1609"/>
                  <a:gd name="T86" fmla="*/ 2147483647 w 1516"/>
                  <a:gd name="T87" fmla="*/ 2147483647 h 1609"/>
                  <a:gd name="T88" fmla="*/ 2147483647 w 1516"/>
                  <a:gd name="T89" fmla="*/ 2147483647 h 1609"/>
                  <a:gd name="T90" fmla="*/ 2147483647 w 1516"/>
                  <a:gd name="T91" fmla="*/ 2147483647 h 1609"/>
                  <a:gd name="T92" fmla="*/ 2147483647 w 1516"/>
                  <a:gd name="T93" fmla="*/ 2147483647 h 1609"/>
                  <a:gd name="T94" fmla="*/ 2147483647 w 1516"/>
                  <a:gd name="T95" fmla="*/ 2147483647 h 1609"/>
                  <a:gd name="T96" fmla="*/ 2147483647 w 1516"/>
                  <a:gd name="T97" fmla="*/ 2147483647 h 1609"/>
                  <a:gd name="T98" fmla="*/ 2147483647 w 1516"/>
                  <a:gd name="T99" fmla="*/ 2147483647 h 1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16"/>
                  <a:gd name="T151" fmla="*/ 0 h 1609"/>
                  <a:gd name="T152" fmla="*/ 1516 w 1516"/>
                  <a:gd name="T153" fmla="*/ 1609 h 160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16" h="1609">
                    <a:moveTo>
                      <a:pt x="418" y="1169"/>
                    </a:moveTo>
                    <a:lnTo>
                      <a:pt x="432" y="1127"/>
                    </a:lnTo>
                    <a:lnTo>
                      <a:pt x="411" y="1127"/>
                    </a:lnTo>
                    <a:lnTo>
                      <a:pt x="411" y="1021"/>
                    </a:lnTo>
                    <a:lnTo>
                      <a:pt x="404" y="928"/>
                    </a:lnTo>
                    <a:lnTo>
                      <a:pt x="383" y="879"/>
                    </a:lnTo>
                    <a:lnTo>
                      <a:pt x="333" y="815"/>
                    </a:lnTo>
                    <a:lnTo>
                      <a:pt x="312" y="780"/>
                    </a:lnTo>
                    <a:lnTo>
                      <a:pt x="298" y="765"/>
                    </a:lnTo>
                    <a:lnTo>
                      <a:pt x="283" y="744"/>
                    </a:lnTo>
                    <a:lnTo>
                      <a:pt x="305" y="638"/>
                    </a:lnTo>
                    <a:lnTo>
                      <a:pt x="305" y="617"/>
                    </a:lnTo>
                    <a:lnTo>
                      <a:pt x="227" y="617"/>
                    </a:lnTo>
                    <a:lnTo>
                      <a:pt x="220" y="610"/>
                    </a:lnTo>
                    <a:lnTo>
                      <a:pt x="234" y="517"/>
                    </a:lnTo>
                    <a:lnTo>
                      <a:pt x="191" y="503"/>
                    </a:lnTo>
                    <a:lnTo>
                      <a:pt x="177" y="461"/>
                    </a:lnTo>
                    <a:lnTo>
                      <a:pt x="135" y="432"/>
                    </a:lnTo>
                    <a:lnTo>
                      <a:pt x="163" y="404"/>
                    </a:lnTo>
                    <a:lnTo>
                      <a:pt x="163" y="369"/>
                    </a:lnTo>
                    <a:lnTo>
                      <a:pt x="113" y="376"/>
                    </a:lnTo>
                    <a:lnTo>
                      <a:pt x="106" y="361"/>
                    </a:lnTo>
                    <a:lnTo>
                      <a:pt x="71" y="347"/>
                    </a:lnTo>
                    <a:lnTo>
                      <a:pt x="64" y="333"/>
                    </a:lnTo>
                    <a:lnTo>
                      <a:pt x="35" y="283"/>
                    </a:lnTo>
                    <a:lnTo>
                      <a:pt x="35" y="255"/>
                    </a:lnTo>
                    <a:lnTo>
                      <a:pt x="50" y="220"/>
                    </a:lnTo>
                    <a:lnTo>
                      <a:pt x="0" y="191"/>
                    </a:lnTo>
                    <a:lnTo>
                      <a:pt x="14" y="163"/>
                    </a:lnTo>
                    <a:lnTo>
                      <a:pt x="42" y="128"/>
                    </a:lnTo>
                    <a:lnTo>
                      <a:pt x="78" y="92"/>
                    </a:lnTo>
                    <a:lnTo>
                      <a:pt x="106" y="106"/>
                    </a:lnTo>
                    <a:lnTo>
                      <a:pt x="184" y="135"/>
                    </a:lnTo>
                    <a:lnTo>
                      <a:pt x="241" y="156"/>
                    </a:lnTo>
                    <a:lnTo>
                      <a:pt x="305" y="135"/>
                    </a:lnTo>
                    <a:lnTo>
                      <a:pt x="326" y="142"/>
                    </a:lnTo>
                    <a:lnTo>
                      <a:pt x="340" y="142"/>
                    </a:lnTo>
                    <a:lnTo>
                      <a:pt x="390" y="184"/>
                    </a:lnTo>
                    <a:lnTo>
                      <a:pt x="383" y="234"/>
                    </a:lnTo>
                    <a:lnTo>
                      <a:pt x="439" y="276"/>
                    </a:lnTo>
                    <a:lnTo>
                      <a:pt x="475" y="262"/>
                    </a:lnTo>
                    <a:lnTo>
                      <a:pt x="517" y="262"/>
                    </a:lnTo>
                    <a:lnTo>
                      <a:pt x="539" y="241"/>
                    </a:lnTo>
                    <a:lnTo>
                      <a:pt x="553" y="255"/>
                    </a:lnTo>
                    <a:lnTo>
                      <a:pt x="631" y="170"/>
                    </a:lnTo>
                    <a:lnTo>
                      <a:pt x="673" y="177"/>
                    </a:lnTo>
                    <a:lnTo>
                      <a:pt x="701" y="156"/>
                    </a:lnTo>
                    <a:lnTo>
                      <a:pt x="772" y="234"/>
                    </a:lnTo>
                    <a:lnTo>
                      <a:pt x="787" y="213"/>
                    </a:lnTo>
                    <a:lnTo>
                      <a:pt x="787" y="128"/>
                    </a:lnTo>
                    <a:lnTo>
                      <a:pt x="723" y="71"/>
                    </a:lnTo>
                    <a:lnTo>
                      <a:pt x="716" y="57"/>
                    </a:lnTo>
                    <a:lnTo>
                      <a:pt x="744" y="57"/>
                    </a:lnTo>
                    <a:lnTo>
                      <a:pt x="744" y="28"/>
                    </a:lnTo>
                    <a:lnTo>
                      <a:pt x="765" y="0"/>
                    </a:lnTo>
                    <a:lnTo>
                      <a:pt x="822" y="35"/>
                    </a:lnTo>
                    <a:lnTo>
                      <a:pt x="850" y="106"/>
                    </a:lnTo>
                    <a:lnTo>
                      <a:pt x="893" y="191"/>
                    </a:lnTo>
                    <a:lnTo>
                      <a:pt x="928" y="241"/>
                    </a:lnTo>
                    <a:lnTo>
                      <a:pt x="950" y="220"/>
                    </a:lnTo>
                    <a:lnTo>
                      <a:pt x="1027" y="163"/>
                    </a:lnTo>
                    <a:lnTo>
                      <a:pt x="1035" y="177"/>
                    </a:lnTo>
                    <a:lnTo>
                      <a:pt x="1091" y="269"/>
                    </a:lnTo>
                    <a:lnTo>
                      <a:pt x="1127" y="319"/>
                    </a:lnTo>
                    <a:lnTo>
                      <a:pt x="1169" y="354"/>
                    </a:lnTo>
                    <a:lnTo>
                      <a:pt x="1205" y="390"/>
                    </a:lnTo>
                    <a:lnTo>
                      <a:pt x="1261" y="404"/>
                    </a:lnTo>
                    <a:lnTo>
                      <a:pt x="1311" y="390"/>
                    </a:lnTo>
                    <a:lnTo>
                      <a:pt x="1339" y="390"/>
                    </a:lnTo>
                    <a:lnTo>
                      <a:pt x="1375" y="425"/>
                    </a:lnTo>
                    <a:lnTo>
                      <a:pt x="1403" y="447"/>
                    </a:lnTo>
                    <a:lnTo>
                      <a:pt x="1460" y="461"/>
                    </a:lnTo>
                    <a:lnTo>
                      <a:pt x="1488" y="475"/>
                    </a:lnTo>
                    <a:lnTo>
                      <a:pt x="1509" y="539"/>
                    </a:lnTo>
                    <a:lnTo>
                      <a:pt x="1516" y="652"/>
                    </a:lnTo>
                    <a:lnTo>
                      <a:pt x="1467" y="652"/>
                    </a:lnTo>
                    <a:lnTo>
                      <a:pt x="1453" y="645"/>
                    </a:lnTo>
                    <a:lnTo>
                      <a:pt x="1453" y="801"/>
                    </a:lnTo>
                    <a:lnTo>
                      <a:pt x="1396" y="921"/>
                    </a:lnTo>
                    <a:lnTo>
                      <a:pt x="1389" y="992"/>
                    </a:lnTo>
                    <a:lnTo>
                      <a:pt x="1311" y="1127"/>
                    </a:lnTo>
                    <a:lnTo>
                      <a:pt x="1268" y="1106"/>
                    </a:lnTo>
                    <a:lnTo>
                      <a:pt x="1183" y="1113"/>
                    </a:lnTo>
                    <a:lnTo>
                      <a:pt x="1190" y="1226"/>
                    </a:lnTo>
                    <a:lnTo>
                      <a:pt x="1105" y="1276"/>
                    </a:lnTo>
                    <a:lnTo>
                      <a:pt x="1077" y="1276"/>
                    </a:lnTo>
                    <a:lnTo>
                      <a:pt x="921" y="1375"/>
                    </a:lnTo>
                    <a:lnTo>
                      <a:pt x="900" y="1460"/>
                    </a:lnTo>
                    <a:lnTo>
                      <a:pt x="942" y="1566"/>
                    </a:lnTo>
                    <a:lnTo>
                      <a:pt x="893" y="1609"/>
                    </a:lnTo>
                    <a:lnTo>
                      <a:pt x="723" y="1609"/>
                    </a:lnTo>
                    <a:lnTo>
                      <a:pt x="687" y="1566"/>
                    </a:lnTo>
                    <a:lnTo>
                      <a:pt x="631" y="1552"/>
                    </a:lnTo>
                    <a:lnTo>
                      <a:pt x="631" y="1481"/>
                    </a:lnTo>
                    <a:lnTo>
                      <a:pt x="588" y="1417"/>
                    </a:lnTo>
                    <a:lnTo>
                      <a:pt x="539" y="1439"/>
                    </a:lnTo>
                    <a:lnTo>
                      <a:pt x="468" y="1552"/>
                    </a:lnTo>
                    <a:lnTo>
                      <a:pt x="439" y="1545"/>
                    </a:lnTo>
                    <a:lnTo>
                      <a:pt x="439" y="1481"/>
                    </a:lnTo>
                    <a:lnTo>
                      <a:pt x="425" y="1368"/>
                    </a:lnTo>
                    <a:lnTo>
                      <a:pt x="418" y="1169"/>
                    </a:lnTo>
                    <a:close/>
                  </a:path>
                </a:pathLst>
              </a:custGeom>
              <a:solidFill>
                <a:srgbClr val="FF0000"/>
              </a:solidFill>
              <a:ln w="9525">
                <a:solidFill>
                  <a:schemeClr val="bg1"/>
                </a:solidFill>
                <a:round/>
                <a:headEnd/>
                <a:tailEnd/>
              </a:ln>
            </p:spPr>
            <p:txBody>
              <a:bodyPr/>
              <a:lstStyle/>
              <a:p>
                <a:pPr fontAlgn="base">
                  <a:spcBef>
                    <a:spcPct val="0"/>
                  </a:spcBef>
                  <a:spcAft>
                    <a:spcPct val="0"/>
                  </a:spcAft>
                </a:pPr>
                <a:endParaRPr lang="en-GB" dirty="0">
                  <a:solidFill>
                    <a:srgbClr val="1A1A70"/>
                  </a:solidFill>
                </a:endParaRPr>
              </a:p>
            </p:txBody>
          </p:sp>
          <p:sp>
            <p:nvSpPr>
              <p:cNvPr id="114" name="Freeform 5">
                <a:extLst>
                  <a:ext uri="{FF2B5EF4-FFF2-40B4-BE49-F238E27FC236}">
                    <a16:creationId xmlns:a16="http://schemas.microsoft.com/office/drawing/2014/main" id="{8B317F60-F03D-4A34-B640-3BC27B0EC8B5}"/>
                  </a:ext>
                </a:extLst>
              </p:cNvPr>
              <p:cNvSpPr>
                <a:spLocks/>
              </p:cNvSpPr>
              <p:nvPr/>
            </p:nvSpPr>
            <p:spPr bwMode="gray">
              <a:xfrm>
                <a:off x="5471989" y="3598648"/>
                <a:ext cx="1335088" cy="1497013"/>
              </a:xfrm>
              <a:custGeom>
                <a:avLst/>
                <a:gdLst>
                  <a:gd name="T0" fmla="*/ 0 w 985"/>
                  <a:gd name="T1" fmla="*/ 2147483647 h 1106"/>
                  <a:gd name="T2" fmla="*/ 2147483647 w 985"/>
                  <a:gd name="T3" fmla="*/ 2147483647 h 1106"/>
                  <a:gd name="T4" fmla="*/ 2147483647 w 985"/>
                  <a:gd name="T5" fmla="*/ 2147483647 h 1106"/>
                  <a:gd name="T6" fmla="*/ 2147483647 w 985"/>
                  <a:gd name="T7" fmla="*/ 2147483647 h 1106"/>
                  <a:gd name="T8" fmla="*/ 2147483647 w 985"/>
                  <a:gd name="T9" fmla="*/ 2147483647 h 1106"/>
                  <a:gd name="T10" fmla="*/ 2147483647 w 985"/>
                  <a:gd name="T11" fmla="*/ 2147483647 h 1106"/>
                  <a:gd name="T12" fmla="*/ 2147483647 w 985"/>
                  <a:gd name="T13" fmla="*/ 2147483647 h 1106"/>
                  <a:gd name="T14" fmla="*/ 2147483647 w 985"/>
                  <a:gd name="T15" fmla="*/ 2147483647 h 1106"/>
                  <a:gd name="T16" fmla="*/ 2147483647 w 985"/>
                  <a:gd name="T17" fmla="*/ 2147483647 h 1106"/>
                  <a:gd name="T18" fmla="*/ 2147483647 w 985"/>
                  <a:gd name="T19" fmla="*/ 2147483647 h 1106"/>
                  <a:gd name="T20" fmla="*/ 2147483647 w 985"/>
                  <a:gd name="T21" fmla="*/ 2147483647 h 1106"/>
                  <a:gd name="T22" fmla="*/ 2147483647 w 985"/>
                  <a:gd name="T23" fmla="*/ 2147483647 h 1106"/>
                  <a:gd name="T24" fmla="*/ 2147483647 w 985"/>
                  <a:gd name="T25" fmla="*/ 2147483647 h 1106"/>
                  <a:gd name="T26" fmla="*/ 2147483647 w 985"/>
                  <a:gd name="T27" fmla="*/ 2147483647 h 1106"/>
                  <a:gd name="T28" fmla="*/ 2147483647 w 985"/>
                  <a:gd name="T29" fmla="*/ 2147483647 h 1106"/>
                  <a:gd name="T30" fmla="*/ 2147483647 w 985"/>
                  <a:gd name="T31" fmla="*/ 2147483647 h 1106"/>
                  <a:gd name="T32" fmla="*/ 2147483647 w 985"/>
                  <a:gd name="T33" fmla="*/ 2147483647 h 1106"/>
                  <a:gd name="T34" fmla="*/ 2147483647 w 985"/>
                  <a:gd name="T35" fmla="*/ 2147483647 h 1106"/>
                  <a:gd name="T36" fmla="*/ 2147483647 w 985"/>
                  <a:gd name="T37" fmla="*/ 2147483647 h 1106"/>
                  <a:gd name="T38" fmla="*/ 2147483647 w 985"/>
                  <a:gd name="T39" fmla="*/ 2147483647 h 1106"/>
                  <a:gd name="T40" fmla="*/ 2147483647 w 985"/>
                  <a:gd name="T41" fmla="*/ 2147483647 h 1106"/>
                  <a:gd name="T42" fmla="*/ 2147483647 w 985"/>
                  <a:gd name="T43" fmla="*/ 2147483647 h 1106"/>
                  <a:gd name="T44" fmla="*/ 2147483647 w 985"/>
                  <a:gd name="T45" fmla="*/ 2147483647 h 1106"/>
                  <a:gd name="T46" fmla="*/ 2147483647 w 985"/>
                  <a:gd name="T47" fmla="*/ 2147483647 h 1106"/>
                  <a:gd name="T48" fmla="*/ 2147483647 w 985"/>
                  <a:gd name="T49" fmla="*/ 0 h 1106"/>
                  <a:gd name="T50" fmla="*/ 2147483647 w 985"/>
                  <a:gd name="T51" fmla="*/ 2147483647 h 1106"/>
                  <a:gd name="T52" fmla="*/ 2147483647 w 985"/>
                  <a:gd name="T53" fmla="*/ 2147483647 h 1106"/>
                  <a:gd name="T54" fmla="*/ 2147483647 w 985"/>
                  <a:gd name="T55" fmla="*/ 2147483647 h 1106"/>
                  <a:gd name="T56" fmla="*/ 2147483647 w 985"/>
                  <a:gd name="T57" fmla="*/ 2147483647 h 1106"/>
                  <a:gd name="T58" fmla="*/ 2147483647 w 985"/>
                  <a:gd name="T59" fmla="*/ 2147483647 h 1106"/>
                  <a:gd name="T60" fmla="*/ 2147483647 w 985"/>
                  <a:gd name="T61" fmla="*/ 2147483647 h 1106"/>
                  <a:gd name="T62" fmla="*/ 2147483647 w 985"/>
                  <a:gd name="T63" fmla="*/ 2147483647 h 1106"/>
                  <a:gd name="T64" fmla="*/ 2147483647 w 985"/>
                  <a:gd name="T65" fmla="*/ 2147483647 h 1106"/>
                  <a:gd name="T66" fmla="*/ 2147483647 w 985"/>
                  <a:gd name="T67" fmla="*/ 2147483647 h 1106"/>
                  <a:gd name="T68" fmla="*/ 2147483647 w 985"/>
                  <a:gd name="T69" fmla="*/ 2147483647 h 1106"/>
                  <a:gd name="T70" fmla="*/ 2147483647 w 985"/>
                  <a:gd name="T71" fmla="*/ 2147483647 h 1106"/>
                  <a:gd name="T72" fmla="*/ 2147483647 w 985"/>
                  <a:gd name="T73" fmla="*/ 2147483647 h 1106"/>
                  <a:gd name="T74" fmla="*/ 2147483647 w 985"/>
                  <a:gd name="T75" fmla="*/ 2147483647 h 1106"/>
                  <a:gd name="T76" fmla="*/ 2147483647 w 985"/>
                  <a:gd name="T77" fmla="*/ 2147483647 h 1106"/>
                  <a:gd name="T78" fmla="*/ 2147483647 w 985"/>
                  <a:gd name="T79" fmla="*/ 2147483647 h 1106"/>
                  <a:gd name="T80" fmla="*/ 2147483647 w 985"/>
                  <a:gd name="T81" fmla="*/ 2147483647 h 1106"/>
                  <a:gd name="T82" fmla="*/ 2147483647 w 985"/>
                  <a:gd name="T83" fmla="*/ 2147483647 h 1106"/>
                  <a:gd name="T84" fmla="*/ 2147483647 w 985"/>
                  <a:gd name="T85" fmla="*/ 2147483647 h 1106"/>
                  <a:gd name="T86" fmla="*/ 2147483647 w 985"/>
                  <a:gd name="T87" fmla="*/ 2147483647 h 1106"/>
                  <a:gd name="T88" fmla="*/ 2147483647 w 985"/>
                  <a:gd name="T89" fmla="*/ 2147483647 h 1106"/>
                  <a:gd name="T90" fmla="*/ 2147483647 w 985"/>
                  <a:gd name="T91" fmla="*/ 2147483647 h 1106"/>
                  <a:gd name="T92" fmla="*/ 2147483647 w 985"/>
                  <a:gd name="T93" fmla="*/ 2147483647 h 1106"/>
                  <a:gd name="T94" fmla="*/ 2147483647 w 985"/>
                  <a:gd name="T95" fmla="*/ 2147483647 h 1106"/>
                  <a:gd name="T96" fmla="*/ 2147483647 w 985"/>
                  <a:gd name="T97" fmla="*/ 2147483647 h 1106"/>
                  <a:gd name="T98" fmla="*/ 2147483647 w 985"/>
                  <a:gd name="T99" fmla="*/ 2147483647 h 1106"/>
                  <a:gd name="T100" fmla="*/ 2147483647 w 985"/>
                  <a:gd name="T101" fmla="*/ 2147483647 h 1106"/>
                  <a:gd name="T102" fmla="*/ 2147483647 w 985"/>
                  <a:gd name="T103" fmla="*/ 2147483647 h 1106"/>
                  <a:gd name="T104" fmla="*/ 2147483647 w 985"/>
                  <a:gd name="T105" fmla="*/ 2147483647 h 1106"/>
                  <a:gd name="T106" fmla="*/ 2147483647 w 985"/>
                  <a:gd name="T107" fmla="*/ 2147483647 h 1106"/>
                  <a:gd name="T108" fmla="*/ 2147483647 w 985"/>
                  <a:gd name="T109" fmla="*/ 2147483647 h 1106"/>
                  <a:gd name="T110" fmla="*/ 2147483647 w 985"/>
                  <a:gd name="T111" fmla="*/ 2147483647 h 1106"/>
                  <a:gd name="T112" fmla="*/ 2147483647 w 985"/>
                  <a:gd name="T113" fmla="*/ 2147483647 h 1106"/>
                  <a:gd name="T114" fmla="*/ 2147483647 w 985"/>
                  <a:gd name="T115" fmla="*/ 2147483647 h 1106"/>
                  <a:gd name="T116" fmla="*/ 0 w 985"/>
                  <a:gd name="T117" fmla="*/ 2147483647 h 110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85"/>
                  <a:gd name="T178" fmla="*/ 0 h 1106"/>
                  <a:gd name="T179" fmla="*/ 985 w 985"/>
                  <a:gd name="T180" fmla="*/ 1106 h 110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85" h="1106">
                    <a:moveTo>
                      <a:pt x="0" y="794"/>
                    </a:moveTo>
                    <a:lnTo>
                      <a:pt x="15" y="744"/>
                    </a:lnTo>
                    <a:lnTo>
                      <a:pt x="29" y="751"/>
                    </a:lnTo>
                    <a:lnTo>
                      <a:pt x="93" y="695"/>
                    </a:lnTo>
                    <a:lnTo>
                      <a:pt x="107" y="659"/>
                    </a:lnTo>
                    <a:lnTo>
                      <a:pt x="100" y="617"/>
                    </a:lnTo>
                    <a:lnTo>
                      <a:pt x="107" y="553"/>
                    </a:lnTo>
                    <a:lnTo>
                      <a:pt x="71" y="525"/>
                    </a:lnTo>
                    <a:lnTo>
                      <a:pt x="93" y="511"/>
                    </a:lnTo>
                    <a:lnTo>
                      <a:pt x="93" y="489"/>
                    </a:lnTo>
                    <a:lnTo>
                      <a:pt x="100" y="461"/>
                    </a:lnTo>
                    <a:lnTo>
                      <a:pt x="128" y="418"/>
                    </a:lnTo>
                    <a:lnTo>
                      <a:pt x="213" y="376"/>
                    </a:lnTo>
                    <a:lnTo>
                      <a:pt x="270" y="376"/>
                    </a:lnTo>
                    <a:lnTo>
                      <a:pt x="298" y="411"/>
                    </a:lnTo>
                    <a:lnTo>
                      <a:pt x="326" y="376"/>
                    </a:lnTo>
                    <a:lnTo>
                      <a:pt x="355" y="355"/>
                    </a:lnTo>
                    <a:lnTo>
                      <a:pt x="376" y="369"/>
                    </a:lnTo>
                    <a:lnTo>
                      <a:pt x="383" y="284"/>
                    </a:lnTo>
                    <a:lnTo>
                      <a:pt x="376" y="255"/>
                    </a:lnTo>
                    <a:lnTo>
                      <a:pt x="376" y="234"/>
                    </a:lnTo>
                    <a:lnTo>
                      <a:pt x="390" y="135"/>
                    </a:lnTo>
                    <a:lnTo>
                      <a:pt x="397" y="36"/>
                    </a:lnTo>
                    <a:lnTo>
                      <a:pt x="397" y="7"/>
                    </a:lnTo>
                    <a:lnTo>
                      <a:pt x="426" y="0"/>
                    </a:lnTo>
                    <a:lnTo>
                      <a:pt x="468" y="7"/>
                    </a:lnTo>
                    <a:lnTo>
                      <a:pt x="496" y="43"/>
                    </a:lnTo>
                    <a:lnTo>
                      <a:pt x="560" y="92"/>
                    </a:lnTo>
                    <a:lnTo>
                      <a:pt x="638" y="107"/>
                    </a:lnTo>
                    <a:lnTo>
                      <a:pt x="681" y="170"/>
                    </a:lnTo>
                    <a:lnTo>
                      <a:pt x="695" y="213"/>
                    </a:lnTo>
                    <a:lnTo>
                      <a:pt x="702" y="333"/>
                    </a:lnTo>
                    <a:lnTo>
                      <a:pt x="730" y="376"/>
                    </a:lnTo>
                    <a:lnTo>
                      <a:pt x="801" y="404"/>
                    </a:lnTo>
                    <a:lnTo>
                      <a:pt x="858" y="404"/>
                    </a:lnTo>
                    <a:lnTo>
                      <a:pt x="929" y="383"/>
                    </a:lnTo>
                    <a:lnTo>
                      <a:pt x="957" y="418"/>
                    </a:lnTo>
                    <a:lnTo>
                      <a:pt x="985" y="447"/>
                    </a:lnTo>
                    <a:lnTo>
                      <a:pt x="915" y="511"/>
                    </a:lnTo>
                    <a:lnTo>
                      <a:pt x="915" y="610"/>
                    </a:lnTo>
                    <a:lnTo>
                      <a:pt x="865" y="631"/>
                    </a:lnTo>
                    <a:lnTo>
                      <a:pt x="844" y="688"/>
                    </a:lnTo>
                    <a:lnTo>
                      <a:pt x="645" y="766"/>
                    </a:lnTo>
                    <a:lnTo>
                      <a:pt x="567" y="907"/>
                    </a:lnTo>
                    <a:lnTo>
                      <a:pt x="518" y="886"/>
                    </a:lnTo>
                    <a:lnTo>
                      <a:pt x="461" y="1092"/>
                    </a:lnTo>
                    <a:lnTo>
                      <a:pt x="461" y="1106"/>
                    </a:lnTo>
                    <a:lnTo>
                      <a:pt x="433" y="1092"/>
                    </a:lnTo>
                    <a:lnTo>
                      <a:pt x="376" y="1078"/>
                    </a:lnTo>
                    <a:lnTo>
                      <a:pt x="348" y="1056"/>
                    </a:lnTo>
                    <a:lnTo>
                      <a:pt x="312" y="1021"/>
                    </a:lnTo>
                    <a:lnTo>
                      <a:pt x="284" y="1021"/>
                    </a:lnTo>
                    <a:lnTo>
                      <a:pt x="234" y="1035"/>
                    </a:lnTo>
                    <a:lnTo>
                      <a:pt x="178" y="1021"/>
                    </a:lnTo>
                    <a:lnTo>
                      <a:pt x="142" y="985"/>
                    </a:lnTo>
                    <a:lnTo>
                      <a:pt x="100" y="950"/>
                    </a:lnTo>
                    <a:lnTo>
                      <a:pt x="64" y="900"/>
                    </a:lnTo>
                    <a:lnTo>
                      <a:pt x="8" y="808"/>
                    </a:lnTo>
                    <a:lnTo>
                      <a:pt x="0" y="794"/>
                    </a:lnTo>
                    <a:close/>
                  </a:path>
                </a:pathLst>
              </a:custGeom>
              <a:solidFill>
                <a:srgbClr val="FF0000"/>
              </a:solidFill>
              <a:ln w="9525">
                <a:solidFill>
                  <a:schemeClr val="bg1"/>
                </a:solidFill>
                <a:round/>
                <a:headEnd/>
                <a:tailEnd/>
              </a:ln>
            </p:spPr>
            <p:txBody>
              <a:bodyPr/>
              <a:lstStyle/>
              <a:p>
                <a:pPr fontAlgn="base">
                  <a:spcBef>
                    <a:spcPct val="0"/>
                  </a:spcBef>
                  <a:spcAft>
                    <a:spcPct val="0"/>
                  </a:spcAft>
                </a:pPr>
                <a:endParaRPr lang="en-GB" sz="800" dirty="0">
                  <a:solidFill>
                    <a:srgbClr val="1A1A70"/>
                  </a:solidFill>
                </a:endParaRPr>
              </a:p>
            </p:txBody>
          </p:sp>
          <p:sp>
            <p:nvSpPr>
              <p:cNvPr id="115" name="Freeform 12">
                <a:extLst>
                  <a:ext uri="{FF2B5EF4-FFF2-40B4-BE49-F238E27FC236}">
                    <a16:creationId xmlns:a16="http://schemas.microsoft.com/office/drawing/2014/main" id="{80425A8D-AF4B-4F25-BF4F-EBAD1B4A796B}"/>
                  </a:ext>
                </a:extLst>
              </p:cNvPr>
              <p:cNvSpPr>
                <a:spLocks/>
              </p:cNvSpPr>
              <p:nvPr/>
            </p:nvSpPr>
            <p:spPr bwMode="gray">
              <a:xfrm>
                <a:off x="4694114" y="3568486"/>
                <a:ext cx="1316038" cy="1209675"/>
              </a:xfrm>
              <a:custGeom>
                <a:avLst/>
                <a:gdLst>
                  <a:gd name="T0" fmla="*/ 2147483647 w 971"/>
                  <a:gd name="T1" fmla="*/ 2147483647 h 893"/>
                  <a:gd name="T2" fmla="*/ 2147483647 w 971"/>
                  <a:gd name="T3" fmla="*/ 2147483647 h 893"/>
                  <a:gd name="T4" fmla="*/ 2147483647 w 971"/>
                  <a:gd name="T5" fmla="*/ 2147483647 h 893"/>
                  <a:gd name="T6" fmla="*/ 2147483647 w 971"/>
                  <a:gd name="T7" fmla="*/ 2147483647 h 893"/>
                  <a:gd name="T8" fmla="*/ 2147483647 w 971"/>
                  <a:gd name="T9" fmla="*/ 2147483647 h 893"/>
                  <a:gd name="T10" fmla="*/ 2147483647 w 971"/>
                  <a:gd name="T11" fmla="*/ 2147483647 h 893"/>
                  <a:gd name="T12" fmla="*/ 2147483647 w 971"/>
                  <a:gd name="T13" fmla="*/ 2147483647 h 893"/>
                  <a:gd name="T14" fmla="*/ 2147483647 w 971"/>
                  <a:gd name="T15" fmla="*/ 2147483647 h 893"/>
                  <a:gd name="T16" fmla="*/ 2147483647 w 971"/>
                  <a:gd name="T17" fmla="*/ 2147483647 h 893"/>
                  <a:gd name="T18" fmla="*/ 2147483647 w 971"/>
                  <a:gd name="T19" fmla="*/ 2147483647 h 893"/>
                  <a:gd name="T20" fmla="*/ 0 w 971"/>
                  <a:gd name="T21" fmla="*/ 2147483647 h 893"/>
                  <a:gd name="T22" fmla="*/ 2147483647 w 971"/>
                  <a:gd name="T23" fmla="*/ 2147483647 h 893"/>
                  <a:gd name="T24" fmla="*/ 2147483647 w 971"/>
                  <a:gd name="T25" fmla="*/ 2147483647 h 893"/>
                  <a:gd name="T26" fmla="*/ 2147483647 w 971"/>
                  <a:gd name="T27" fmla="*/ 2147483647 h 893"/>
                  <a:gd name="T28" fmla="*/ 2147483647 w 971"/>
                  <a:gd name="T29" fmla="*/ 2147483647 h 893"/>
                  <a:gd name="T30" fmla="*/ 2147483647 w 971"/>
                  <a:gd name="T31" fmla="*/ 2147483647 h 893"/>
                  <a:gd name="T32" fmla="*/ 2147483647 w 971"/>
                  <a:gd name="T33" fmla="*/ 2147483647 h 893"/>
                  <a:gd name="T34" fmla="*/ 2147483647 w 971"/>
                  <a:gd name="T35" fmla="*/ 2147483647 h 893"/>
                  <a:gd name="T36" fmla="*/ 2147483647 w 971"/>
                  <a:gd name="T37" fmla="*/ 2147483647 h 893"/>
                  <a:gd name="T38" fmla="*/ 2147483647 w 971"/>
                  <a:gd name="T39" fmla="*/ 2147483647 h 893"/>
                  <a:gd name="T40" fmla="*/ 2147483647 w 971"/>
                  <a:gd name="T41" fmla="*/ 2147483647 h 893"/>
                  <a:gd name="T42" fmla="*/ 2147483647 w 971"/>
                  <a:gd name="T43" fmla="*/ 2147483647 h 893"/>
                  <a:gd name="T44" fmla="*/ 2147483647 w 971"/>
                  <a:gd name="T45" fmla="*/ 2147483647 h 893"/>
                  <a:gd name="T46" fmla="*/ 2147483647 w 971"/>
                  <a:gd name="T47" fmla="*/ 2147483647 h 893"/>
                  <a:gd name="T48" fmla="*/ 2147483647 w 971"/>
                  <a:gd name="T49" fmla="*/ 2147483647 h 893"/>
                  <a:gd name="T50" fmla="*/ 2147483647 w 971"/>
                  <a:gd name="T51" fmla="*/ 2147483647 h 893"/>
                  <a:gd name="T52" fmla="*/ 2147483647 w 971"/>
                  <a:gd name="T53" fmla="*/ 2147483647 h 893"/>
                  <a:gd name="T54" fmla="*/ 2147483647 w 971"/>
                  <a:gd name="T55" fmla="*/ 2147483647 h 893"/>
                  <a:gd name="T56" fmla="*/ 2147483647 w 971"/>
                  <a:gd name="T57" fmla="*/ 2147483647 h 893"/>
                  <a:gd name="T58" fmla="*/ 2147483647 w 971"/>
                  <a:gd name="T59" fmla="*/ 2147483647 h 893"/>
                  <a:gd name="T60" fmla="*/ 2147483647 w 971"/>
                  <a:gd name="T61" fmla="*/ 2147483647 h 893"/>
                  <a:gd name="T62" fmla="*/ 2147483647 w 971"/>
                  <a:gd name="T63" fmla="*/ 2147483647 h 893"/>
                  <a:gd name="T64" fmla="*/ 2147483647 w 971"/>
                  <a:gd name="T65" fmla="*/ 2147483647 h 893"/>
                  <a:gd name="T66" fmla="*/ 2147483647 w 971"/>
                  <a:gd name="T67" fmla="*/ 2147483647 h 893"/>
                  <a:gd name="T68" fmla="*/ 2147483647 w 971"/>
                  <a:gd name="T69" fmla="*/ 2147483647 h 893"/>
                  <a:gd name="T70" fmla="*/ 2147483647 w 971"/>
                  <a:gd name="T71" fmla="*/ 2147483647 h 893"/>
                  <a:gd name="T72" fmla="*/ 2147483647 w 971"/>
                  <a:gd name="T73" fmla="*/ 2147483647 h 893"/>
                  <a:gd name="T74" fmla="*/ 2147483647 w 971"/>
                  <a:gd name="T75" fmla="*/ 2147483647 h 893"/>
                  <a:gd name="T76" fmla="*/ 2147483647 w 971"/>
                  <a:gd name="T77" fmla="*/ 2147483647 h 89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71"/>
                  <a:gd name="T118" fmla="*/ 0 h 893"/>
                  <a:gd name="T119" fmla="*/ 971 w 971"/>
                  <a:gd name="T120" fmla="*/ 893 h 89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71" h="893">
                    <a:moveTo>
                      <a:pt x="291" y="680"/>
                    </a:moveTo>
                    <a:lnTo>
                      <a:pt x="248" y="659"/>
                    </a:lnTo>
                    <a:lnTo>
                      <a:pt x="256" y="595"/>
                    </a:lnTo>
                    <a:lnTo>
                      <a:pt x="220" y="574"/>
                    </a:lnTo>
                    <a:lnTo>
                      <a:pt x="248" y="567"/>
                    </a:lnTo>
                    <a:lnTo>
                      <a:pt x="234" y="539"/>
                    </a:lnTo>
                    <a:lnTo>
                      <a:pt x="213" y="510"/>
                    </a:lnTo>
                    <a:lnTo>
                      <a:pt x="213" y="496"/>
                    </a:lnTo>
                    <a:lnTo>
                      <a:pt x="199" y="468"/>
                    </a:lnTo>
                    <a:lnTo>
                      <a:pt x="206" y="411"/>
                    </a:lnTo>
                    <a:lnTo>
                      <a:pt x="256" y="376"/>
                    </a:lnTo>
                    <a:lnTo>
                      <a:pt x="248" y="347"/>
                    </a:lnTo>
                    <a:lnTo>
                      <a:pt x="234" y="340"/>
                    </a:lnTo>
                    <a:lnTo>
                      <a:pt x="185" y="347"/>
                    </a:lnTo>
                    <a:lnTo>
                      <a:pt x="64" y="319"/>
                    </a:lnTo>
                    <a:lnTo>
                      <a:pt x="64" y="354"/>
                    </a:lnTo>
                    <a:lnTo>
                      <a:pt x="50" y="369"/>
                    </a:lnTo>
                    <a:lnTo>
                      <a:pt x="36" y="354"/>
                    </a:lnTo>
                    <a:lnTo>
                      <a:pt x="15" y="298"/>
                    </a:lnTo>
                    <a:lnTo>
                      <a:pt x="29" y="276"/>
                    </a:lnTo>
                    <a:lnTo>
                      <a:pt x="22" y="234"/>
                    </a:lnTo>
                    <a:lnTo>
                      <a:pt x="0" y="227"/>
                    </a:lnTo>
                    <a:lnTo>
                      <a:pt x="15" y="191"/>
                    </a:lnTo>
                    <a:lnTo>
                      <a:pt x="36" y="206"/>
                    </a:lnTo>
                    <a:lnTo>
                      <a:pt x="86" y="213"/>
                    </a:lnTo>
                    <a:lnTo>
                      <a:pt x="128" y="206"/>
                    </a:lnTo>
                    <a:lnTo>
                      <a:pt x="156" y="177"/>
                    </a:lnTo>
                    <a:lnTo>
                      <a:pt x="178" y="149"/>
                    </a:lnTo>
                    <a:lnTo>
                      <a:pt x="178" y="120"/>
                    </a:lnTo>
                    <a:lnTo>
                      <a:pt x="156" y="64"/>
                    </a:lnTo>
                    <a:lnTo>
                      <a:pt x="163" y="28"/>
                    </a:lnTo>
                    <a:lnTo>
                      <a:pt x="178" y="7"/>
                    </a:lnTo>
                    <a:lnTo>
                      <a:pt x="213" y="0"/>
                    </a:lnTo>
                    <a:lnTo>
                      <a:pt x="241" y="28"/>
                    </a:lnTo>
                    <a:lnTo>
                      <a:pt x="277" y="99"/>
                    </a:lnTo>
                    <a:lnTo>
                      <a:pt x="305" y="120"/>
                    </a:lnTo>
                    <a:lnTo>
                      <a:pt x="348" y="135"/>
                    </a:lnTo>
                    <a:lnTo>
                      <a:pt x="411" y="135"/>
                    </a:lnTo>
                    <a:lnTo>
                      <a:pt x="454" y="135"/>
                    </a:lnTo>
                    <a:lnTo>
                      <a:pt x="497" y="149"/>
                    </a:lnTo>
                    <a:lnTo>
                      <a:pt x="560" y="156"/>
                    </a:lnTo>
                    <a:lnTo>
                      <a:pt x="652" y="156"/>
                    </a:lnTo>
                    <a:lnTo>
                      <a:pt x="674" y="149"/>
                    </a:lnTo>
                    <a:lnTo>
                      <a:pt x="695" y="135"/>
                    </a:lnTo>
                    <a:lnTo>
                      <a:pt x="759" y="57"/>
                    </a:lnTo>
                    <a:lnTo>
                      <a:pt x="787" y="35"/>
                    </a:lnTo>
                    <a:lnTo>
                      <a:pt x="830" y="57"/>
                    </a:lnTo>
                    <a:lnTo>
                      <a:pt x="858" y="57"/>
                    </a:lnTo>
                    <a:lnTo>
                      <a:pt x="971" y="28"/>
                    </a:lnTo>
                    <a:lnTo>
                      <a:pt x="971" y="57"/>
                    </a:lnTo>
                    <a:lnTo>
                      <a:pt x="964" y="156"/>
                    </a:lnTo>
                    <a:lnTo>
                      <a:pt x="950" y="255"/>
                    </a:lnTo>
                    <a:lnTo>
                      <a:pt x="950" y="276"/>
                    </a:lnTo>
                    <a:lnTo>
                      <a:pt x="957" y="305"/>
                    </a:lnTo>
                    <a:lnTo>
                      <a:pt x="950" y="390"/>
                    </a:lnTo>
                    <a:lnTo>
                      <a:pt x="929" y="376"/>
                    </a:lnTo>
                    <a:lnTo>
                      <a:pt x="900" y="397"/>
                    </a:lnTo>
                    <a:lnTo>
                      <a:pt x="872" y="432"/>
                    </a:lnTo>
                    <a:lnTo>
                      <a:pt x="844" y="397"/>
                    </a:lnTo>
                    <a:lnTo>
                      <a:pt x="787" y="397"/>
                    </a:lnTo>
                    <a:lnTo>
                      <a:pt x="702" y="439"/>
                    </a:lnTo>
                    <a:lnTo>
                      <a:pt x="674" y="482"/>
                    </a:lnTo>
                    <a:lnTo>
                      <a:pt x="667" y="510"/>
                    </a:lnTo>
                    <a:lnTo>
                      <a:pt x="667" y="532"/>
                    </a:lnTo>
                    <a:lnTo>
                      <a:pt x="645" y="546"/>
                    </a:lnTo>
                    <a:lnTo>
                      <a:pt x="681" y="574"/>
                    </a:lnTo>
                    <a:lnTo>
                      <a:pt x="674" y="638"/>
                    </a:lnTo>
                    <a:lnTo>
                      <a:pt x="681" y="680"/>
                    </a:lnTo>
                    <a:lnTo>
                      <a:pt x="667" y="716"/>
                    </a:lnTo>
                    <a:lnTo>
                      <a:pt x="603" y="772"/>
                    </a:lnTo>
                    <a:lnTo>
                      <a:pt x="589" y="765"/>
                    </a:lnTo>
                    <a:lnTo>
                      <a:pt x="574" y="815"/>
                    </a:lnTo>
                    <a:lnTo>
                      <a:pt x="497" y="872"/>
                    </a:lnTo>
                    <a:lnTo>
                      <a:pt x="475" y="893"/>
                    </a:lnTo>
                    <a:lnTo>
                      <a:pt x="440" y="843"/>
                    </a:lnTo>
                    <a:lnTo>
                      <a:pt x="397" y="758"/>
                    </a:lnTo>
                    <a:lnTo>
                      <a:pt x="369" y="687"/>
                    </a:lnTo>
                    <a:lnTo>
                      <a:pt x="312" y="652"/>
                    </a:lnTo>
                    <a:lnTo>
                      <a:pt x="291" y="680"/>
                    </a:lnTo>
                    <a:close/>
                  </a:path>
                </a:pathLst>
              </a:custGeom>
              <a:solidFill>
                <a:srgbClr val="FF0000"/>
              </a:solidFill>
              <a:ln w="9525">
                <a:solidFill>
                  <a:schemeClr val="bg1"/>
                </a:solidFill>
                <a:round/>
                <a:headEnd/>
                <a:tailEnd/>
              </a:ln>
            </p:spPr>
            <p:txBody>
              <a:bodyPr/>
              <a:lstStyle/>
              <a:p>
                <a:pPr fontAlgn="base">
                  <a:spcBef>
                    <a:spcPct val="0"/>
                  </a:spcBef>
                  <a:spcAft>
                    <a:spcPct val="0"/>
                  </a:spcAft>
                </a:pPr>
                <a:endParaRPr lang="en-GB" sz="800" dirty="0">
                  <a:solidFill>
                    <a:srgbClr val="1A1A70"/>
                  </a:solidFill>
                </a:endParaRPr>
              </a:p>
            </p:txBody>
          </p:sp>
          <p:sp>
            <p:nvSpPr>
              <p:cNvPr id="116" name="Freeform 22">
                <a:extLst>
                  <a:ext uri="{FF2B5EF4-FFF2-40B4-BE49-F238E27FC236}">
                    <a16:creationId xmlns:a16="http://schemas.microsoft.com/office/drawing/2014/main" id="{ABDBC86D-6897-4112-90D4-DFCAE777E6D3}"/>
                  </a:ext>
                </a:extLst>
              </p:cNvPr>
              <p:cNvSpPr>
                <a:spLocks/>
              </p:cNvSpPr>
              <p:nvPr/>
            </p:nvSpPr>
            <p:spPr bwMode="gray">
              <a:xfrm>
                <a:off x="4186114" y="3703423"/>
                <a:ext cx="960438" cy="1122363"/>
              </a:xfrm>
              <a:custGeom>
                <a:avLst/>
                <a:gdLst>
                  <a:gd name="T0" fmla="*/ 0 w 709"/>
                  <a:gd name="T1" fmla="*/ 2147483647 h 829"/>
                  <a:gd name="T2" fmla="*/ 2147483647 w 709"/>
                  <a:gd name="T3" fmla="*/ 2147483647 h 829"/>
                  <a:gd name="T4" fmla="*/ 2147483647 w 709"/>
                  <a:gd name="T5" fmla="*/ 2147483647 h 829"/>
                  <a:gd name="T6" fmla="*/ 2147483647 w 709"/>
                  <a:gd name="T7" fmla="*/ 2147483647 h 829"/>
                  <a:gd name="T8" fmla="*/ 2147483647 w 709"/>
                  <a:gd name="T9" fmla="*/ 2147483647 h 829"/>
                  <a:gd name="T10" fmla="*/ 2147483647 w 709"/>
                  <a:gd name="T11" fmla="*/ 2147483647 h 829"/>
                  <a:gd name="T12" fmla="*/ 2147483647 w 709"/>
                  <a:gd name="T13" fmla="*/ 2147483647 h 829"/>
                  <a:gd name="T14" fmla="*/ 2147483647 w 709"/>
                  <a:gd name="T15" fmla="*/ 2147483647 h 829"/>
                  <a:gd name="T16" fmla="*/ 2147483647 w 709"/>
                  <a:gd name="T17" fmla="*/ 2147483647 h 829"/>
                  <a:gd name="T18" fmla="*/ 2147483647 w 709"/>
                  <a:gd name="T19" fmla="*/ 2147483647 h 829"/>
                  <a:gd name="T20" fmla="*/ 2147483647 w 709"/>
                  <a:gd name="T21" fmla="*/ 2147483647 h 829"/>
                  <a:gd name="T22" fmla="*/ 2147483647 w 709"/>
                  <a:gd name="T23" fmla="*/ 2147483647 h 829"/>
                  <a:gd name="T24" fmla="*/ 2147483647 w 709"/>
                  <a:gd name="T25" fmla="*/ 2147483647 h 829"/>
                  <a:gd name="T26" fmla="*/ 2147483647 w 709"/>
                  <a:gd name="T27" fmla="*/ 2147483647 h 829"/>
                  <a:gd name="T28" fmla="*/ 2147483647 w 709"/>
                  <a:gd name="T29" fmla="*/ 2147483647 h 829"/>
                  <a:gd name="T30" fmla="*/ 2147483647 w 709"/>
                  <a:gd name="T31" fmla="*/ 2147483647 h 829"/>
                  <a:gd name="T32" fmla="*/ 2147483647 w 709"/>
                  <a:gd name="T33" fmla="*/ 2147483647 h 829"/>
                  <a:gd name="T34" fmla="*/ 2147483647 w 709"/>
                  <a:gd name="T35" fmla="*/ 2147483647 h 829"/>
                  <a:gd name="T36" fmla="*/ 2147483647 w 709"/>
                  <a:gd name="T37" fmla="*/ 2147483647 h 829"/>
                  <a:gd name="T38" fmla="*/ 2147483647 w 709"/>
                  <a:gd name="T39" fmla="*/ 2147483647 h 829"/>
                  <a:gd name="T40" fmla="*/ 2147483647 w 709"/>
                  <a:gd name="T41" fmla="*/ 2147483647 h 829"/>
                  <a:gd name="T42" fmla="*/ 2147483647 w 709"/>
                  <a:gd name="T43" fmla="*/ 2147483647 h 829"/>
                  <a:gd name="T44" fmla="*/ 2147483647 w 709"/>
                  <a:gd name="T45" fmla="*/ 2147483647 h 829"/>
                  <a:gd name="T46" fmla="*/ 2147483647 w 709"/>
                  <a:gd name="T47" fmla="*/ 2147483647 h 829"/>
                  <a:gd name="T48" fmla="*/ 2147483647 w 709"/>
                  <a:gd name="T49" fmla="*/ 2147483647 h 829"/>
                  <a:gd name="T50" fmla="*/ 2147483647 w 709"/>
                  <a:gd name="T51" fmla="*/ 2147483647 h 829"/>
                  <a:gd name="T52" fmla="*/ 2147483647 w 709"/>
                  <a:gd name="T53" fmla="*/ 2147483647 h 829"/>
                  <a:gd name="T54" fmla="*/ 2147483647 w 709"/>
                  <a:gd name="T55" fmla="*/ 2147483647 h 829"/>
                  <a:gd name="T56" fmla="*/ 2147483647 w 709"/>
                  <a:gd name="T57" fmla="*/ 2147483647 h 829"/>
                  <a:gd name="T58" fmla="*/ 2147483647 w 709"/>
                  <a:gd name="T59" fmla="*/ 2147483647 h 829"/>
                  <a:gd name="T60" fmla="*/ 2147483647 w 709"/>
                  <a:gd name="T61" fmla="*/ 2147483647 h 829"/>
                  <a:gd name="T62" fmla="*/ 2147483647 w 709"/>
                  <a:gd name="T63" fmla="*/ 2147483647 h 82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09"/>
                  <a:gd name="T97" fmla="*/ 0 h 829"/>
                  <a:gd name="T98" fmla="*/ 709 w 709"/>
                  <a:gd name="T99" fmla="*/ 829 h 82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09" h="829">
                    <a:moveTo>
                      <a:pt x="0" y="645"/>
                    </a:moveTo>
                    <a:lnTo>
                      <a:pt x="0" y="596"/>
                    </a:lnTo>
                    <a:lnTo>
                      <a:pt x="42" y="581"/>
                    </a:lnTo>
                    <a:lnTo>
                      <a:pt x="71" y="539"/>
                    </a:lnTo>
                    <a:lnTo>
                      <a:pt x="64" y="482"/>
                    </a:lnTo>
                    <a:lnTo>
                      <a:pt x="120" y="418"/>
                    </a:lnTo>
                    <a:lnTo>
                      <a:pt x="198" y="425"/>
                    </a:lnTo>
                    <a:lnTo>
                      <a:pt x="234" y="376"/>
                    </a:lnTo>
                    <a:lnTo>
                      <a:pt x="212" y="362"/>
                    </a:lnTo>
                    <a:lnTo>
                      <a:pt x="227" y="291"/>
                    </a:lnTo>
                    <a:lnTo>
                      <a:pt x="198" y="255"/>
                    </a:lnTo>
                    <a:lnTo>
                      <a:pt x="191" y="177"/>
                    </a:lnTo>
                    <a:lnTo>
                      <a:pt x="205" y="64"/>
                    </a:lnTo>
                    <a:lnTo>
                      <a:pt x="227" y="21"/>
                    </a:lnTo>
                    <a:lnTo>
                      <a:pt x="241" y="14"/>
                    </a:lnTo>
                    <a:lnTo>
                      <a:pt x="269" y="21"/>
                    </a:lnTo>
                    <a:lnTo>
                      <a:pt x="340" y="0"/>
                    </a:lnTo>
                    <a:lnTo>
                      <a:pt x="354" y="57"/>
                    </a:lnTo>
                    <a:lnTo>
                      <a:pt x="375" y="85"/>
                    </a:lnTo>
                    <a:lnTo>
                      <a:pt x="390" y="92"/>
                    </a:lnTo>
                    <a:lnTo>
                      <a:pt x="375" y="128"/>
                    </a:lnTo>
                    <a:lnTo>
                      <a:pt x="397" y="135"/>
                    </a:lnTo>
                    <a:lnTo>
                      <a:pt x="404" y="177"/>
                    </a:lnTo>
                    <a:lnTo>
                      <a:pt x="390" y="199"/>
                    </a:lnTo>
                    <a:lnTo>
                      <a:pt x="411" y="255"/>
                    </a:lnTo>
                    <a:lnTo>
                      <a:pt x="425" y="270"/>
                    </a:lnTo>
                    <a:lnTo>
                      <a:pt x="439" y="255"/>
                    </a:lnTo>
                    <a:lnTo>
                      <a:pt x="439" y="220"/>
                    </a:lnTo>
                    <a:lnTo>
                      <a:pt x="560" y="248"/>
                    </a:lnTo>
                    <a:lnTo>
                      <a:pt x="609" y="241"/>
                    </a:lnTo>
                    <a:lnTo>
                      <a:pt x="623" y="248"/>
                    </a:lnTo>
                    <a:lnTo>
                      <a:pt x="631" y="277"/>
                    </a:lnTo>
                    <a:lnTo>
                      <a:pt x="581" y="312"/>
                    </a:lnTo>
                    <a:lnTo>
                      <a:pt x="574" y="369"/>
                    </a:lnTo>
                    <a:lnTo>
                      <a:pt x="588" y="397"/>
                    </a:lnTo>
                    <a:lnTo>
                      <a:pt x="588" y="411"/>
                    </a:lnTo>
                    <a:lnTo>
                      <a:pt x="609" y="440"/>
                    </a:lnTo>
                    <a:lnTo>
                      <a:pt x="623" y="468"/>
                    </a:lnTo>
                    <a:lnTo>
                      <a:pt x="595" y="475"/>
                    </a:lnTo>
                    <a:lnTo>
                      <a:pt x="631" y="496"/>
                    </a:lnTo>
                    <a:lnTo>
                      <a:pt x="623" y="560"/>
                    </a:lnTo>
                    <a:lnTo>
                      <a:pt x="666" y="581"/>
                    </a:lnTo>
                    <a:lnTo>
                      <a:pt x="666" y="610"/>
                    </a:lnTo>
                    <a:lnTo>
                      <a:pt x="638" y="610"/>
                    </a:lnTo>
                    <a:lnTo>
                      <a:pt x="645" y="624"/>
                    </a:lnTo>
                    <a:lnTo>
                      <a:pt x="709" y="681"/>
                    </a:lnTo>
                    <a:lnTo>
                      <a:pt x="709" y="766"/>
                    </a:lnTo>
                    <a:lnTo>
                      <a:pt x="694" y="787"/>
                    </a:lnTo>
                    <a:lnTo>
                      <a:pt x="623" y="709"/>
                    </a:lnTo>
                    <a:lnTo>
                      <a:pt x="595" y="730"/>
                    </a:lnTo>
                    <a:lnTo>
                      <a:pt x="553" y="723"/>
                    </a:lnTo>
                    <a:lnTo>
                      <a:pt x="475" y="808"/>
                    </a:lnTo>
                    <a:lnTo>
                      <a:pt x="461" y="794"/>
                    </a:lnTo>
                    <a:lnTo>
                      <a:pt x="439" y="815"/>
                    </a:lnTo>
                    <a:lnTo>
                      <a:pt x="397" y="815"/>
                    </a:lnTo>
                    <a:lnTo>
                      <a:pt x="361" y="829"/>
                    </a:lnTo>
                    <a:lnTo>
                      <a:pt x="305" y="787"/>
                    </a:lnTo>
                    <a:lnTo>
                      <a:pt x="312" y="737"/>
                    </a:lnTo>
                    <a:lnTo>
                      <a:pt x="262" y="695"/>
                    </a:lnTo>
                    <a:lnTo>
                      <a:pt x="248" y="695"/>
                    </a:lnTo>
                    <a:lnTo>
                      <a:pt x="227" y="688"/>
                    </a:lnTo>
                    <a:lnTo>
                      <a:pt x="163" y="709"/>
                    </a:lnTo>
                    <a:lnTo>
                      <a:pt x="106" y="688"/>
                    </a:lnTo>
                    <a:lnTo>
                      <a:pt x="28" y="659"/>
                    </a:lnTo>
                    <a:lnTo>
                      <a:pt x="0" y="645"/>
                    </a:lnTo>
                    <a:close/>
                  </a:path>
                </a:pathLst>
              </a:custGeom>
              <a:solidFill>
                <a:srgbClr val="FF0000"/>
              </a:solidFill>
              <a:ln w="9525">
                <a:solidFill>
                  <a:schemeClr val="bg1"/>
                </a:solidFill>
                <a:round/>
                <a:headEnd/>
                <a:tailEnd/>
              </a:ln>
            </p:spPr>
            <p:txBody>
              <a:bodyPr/>
              <a:lstStyle/>
              <a:p>
                <a:pPr fontAlgn="base">
                  <a:spcBef>
                    <a:spcPct val="0"/>
                  </a:spcBef>
                  <a:spcAft>
                    <a:spcPct val="0"/>
                  </a:spcAft>
                </a:pPr>
                <a:endParaRPr lang="en-GB" sz="800" dirty="0">
                  <a:solidFill>
                    <a:srgbClr val="1A1A70"/>
                  </a:solidFill>
                </a:endParaRPr>
              </a:p>
            </p:txBody>
          </p:sp>
          <p:sp>
            <p:nvSpPr>
              <p:cNvPr id="117" name="Freeform 34">
                <a:extLst>
                  <a:ext uri="{FF2B5EF4-FFF2-40B4-BE49-F238E27FC236}">
                    <a16:creationId xmlns:a16="http://schemas.microsoft.com/office/drawing/2014/main" id="{CC27887C-1666-4760-BB02-0314FE342B47}"/>
                  </a:ext>
                </a:extLst>
              </p:cNvPr>
              <p:cNvSpPr>
                <a:spLocks/>
              </p:cNvSpPr>
              <p:nvPr/>
            </p:nvSpPr>
            <p:spPr bwMode="gray">
              <a:xfrm>
                <a:off x="3503489" y="3377986"/>
                <a:ext cx="633413" cy="1333500"/>
              </a:xfrm>
              <a:custGeom>
                <a:avLst/>
                <a:gdLst>
                  <a:gd name="T0" fmla="*/ 2147483647 w 467"/>
                  <a:gd name="T1" fmla="*/ 2147483647 h 985"/>
                  <a:gd name="T2" fmla="*/ 0 w 467"/>
                  <a:gd name="T3" fmla="*/ 2147483647 h 985"/>
                  <a:gd name="T4" fmla="*/ 2147483647 w 467"/>
                  <a:gd name="T5" fmla="*/ 2147483647 h 985"/>
                  <a:gd name="T6" fmla="*/ 2147483647 w 467"/>
                  <a:gd name="T7" fmla="*/ 2147483647 h 985"/>
                  <a:gd name="T8" fmla="*/ 2147483647 w 467"/>
                  <a:gd name="T9" fmla="*/ 2147483647 h 985"/>
                  <a:gd name="T10" fmla="*/ 2147483647 w 467"/>
                  <a:gd name="T11" fmla="*/ 2147483647 h 985"/>
                  <a:gd name="T12" fmla="*/ 2147483647 w 467"/>
                  <a:gd name="T13" fmla="*/ 2147483647 h 985"/>
                  <a:gd name="T14" fmla="*/ 2147483647 w 467"/>
                  <a:gd name="T15" fmla="*/ 2147483647 h 985"/>
                  <a:gd name="T16" fmla="*/ 2147483647 w 467"/>
                  <a:gd name="T17" fmla="*/ 2147483647 h 985"/>
                  <a:gd name="T18" fmla="*/ 2147483647 w 467"/>
                  <a:gd name="T19" fmla="*/ 2147483647 h 985"/>
                  <a:gd name="T20" fmla="*/ 2147483647 w 467"/>
                  <a:gd name="T21" fmla="*/ 2147483647 h 985"/>
                  <a:gd name="T22" fmla="*/ 2147483647 w 467"/>
                  <a:gd name="T23" fmla="*/ 2147483647 h 985"/>
                  <a:gd name="T24" fmla="*/ 2147483647 w 467"/>
                  <a:gd name="T25" fmla="*/ 2147483647 h 985"/>
                  <a:gd name="T26" fmla="*/ 2147483647 w 467"/>
                  <a:gd name="T27" fmla="*/ 2147483647 h 985"/>
                  <a:gd name="T28" fmla="*/ 2147483647 w 467"/>
                  <a:gd name="T29" fmla="*/ 2147483647 h 985"/>
                  <a:gd name="T30" fmla="*/ 2147483647 w 467"/>
                  <a:gd name="T31" fmla="*/ 2147483647 h 985"/>
                  <a:gd name="T32" fmla="*/ 2147483647 w 467"/>
                  <a:gd name="T33" fmla="*/ 2147483647 h 985"/>
                  <a:gd name="T34" fmla="*/ 2147483647 w 467"/>
                  <a:gd name="T35" fmla="*/ 0 h 985"/>
                  <a:gd name="T36" fmla="*/ 2147483647 w 467"/>
                  <a:gd name="T37" fmla="*/ 0 h 985"/>
                  <a:gd name="T38" fmla="*/ 2147483647 w 467"/>
                  <a:gd name="T39" fmla="*/ 2147483647 h 985"/>
                  <a:gd name="T40" fmla="*/ 2147483647 w 467"/>
                  <a:gd name="T41" fmla="*/ 2147483647 h 985"/>
                  <a:gd name="T42" fmla="*/ 2147483647 w 467"/>
                  <a:gd name="T43" fmla="*/ 2147483647 h 985"/>
                  <a:gd name="T44" fmla="*/ 2147483647 w 467"/>
                  <a:gd name="T45" fmla="*/ 2147483647 h 985"/>
                  <a:gd name="T46" fmla="*/ 2147483647 w 467"/>
                  <a:gd name="T47" fmla="*/ 2147483647 h 985"/>
                  <a:gd name="T48" fmla="*/ 2147483647 w 467"/>
                  <a:gd name="T49" fmla="*/ 2147483647 h 985"/>
                  <a:gd name="T50" fmla="*/ 2147483647 w 467"/>
                  <a:gd name="T51" fmla="*/ 2147483647 h 985"/>
                  <a:gd name="T52" fmla="*/ 2147483647 w 467"/>
                  <a:gd name="T53" fmla="*/ 2147483647 h 985"/>
                  <a:gd name="T54" fmla="*/ 2147483647 w 467"/>
                  <a:gd name="T55" fmla="*/ 2147483647 h 985"/>
                  <a:gd name="T56" fmla="*/ 2147483647 w 467"/>
                  <a:gd name="T57" fmla="*/ 2147483647 h 985"/>
                  <a:gd name="T58" fmla="*/ 2147483647 w 467"/>
                  <a:gd name="T59" fmla="*/ 2147483647 h 985"/>
                  <a:gd name="T60" fmla="*/ 2147483647 w 467"/>
                  <a:gd name="T61" fmla="*/ 2147483647 h 985"/>
                  <a:gd name="T62" fmla="*/ 2147483647 w 467"/>
                  <a:gd name="T63" fmla="*/ 2147483647 h 985"/>
                  <a:gd name="T64" fmla="*/ 2147483647 w 467"/>
                  <a:gd name="T65" fmla="*/ 2147483647 h 985"/>
                  <a:gd name="T66" fmla="*/ 2147483647 w 467"/>
                  <a:gd name="T67" fmla="*/ 2147483647 h 98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67"/>
                  <a:gd name="T103" fmla="*/ 0 h 985"/>
                  <a:gd name="T104" fmla="*/ 467 w 467"/>
                  <a:gd name="T105" fmla="*/ 985 h 98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67" h="985">
                    <a:moveTo>
                      <a:pt x="127" y="985"/>
                    </a:moveTo>
                    <a:lnTo>
                      <a:pt x="92" y="978"/>
                    </a:lnTo>
                    <a:lnTo>
                      <a:pt x="85" y="985"/>
                    </a:lnTo>
                    <a:lnTo>
                      <a:pt x="0" y="950"/>
                    </a:lnTo>
                    <a:lnTo>
                      <a:pt x="42" y="914"/>
                    </a:lnTo>
                    <a:lnTo>
                      <a:pt x="78" y="886"/>
                    </a:lnTo>
                    <a:lnTo>
                      <a:pt x="78" y="865"/>
                    </a:lnTo>
                    <a:lnTo>
                      <a:pt x="92" y="787"/>
                    </a:lnTo>
                    <a:lnTo>
                      <a:pt x="106" y="780"/>
                    </a:lnTo>
                    <a:lnTo>
                      <a:pt x="106" y="759"/>
                    </a:lnTo>
                    <a:lnTo>
                      <a:pt x="85" y="716"/>
                    </a:lnTo>
                    <a:lnTo>
                      <a:pt x="113" y="681"/>
                    </a:lnTo>
                    <a:lnTo>
                      <a:pt x="113" y="666"/>
                    </a:lnTo>
                    <a:lnTo>
                      <a:pt x="71" y="666"/>
                    </a:lnTo>
                    <a:lnTo>
                      <a:pt x="71" y="624"/>
                    </a:lnTo>
                    <a:lnTo>
                      <a:pt x="85" y="567"/>
                    </a:lnTo>
                    <a:lnTo>
                      <a:pt x="56" y="546"/>
                    </a:lnTo>
                    <a:lnTo>
                      <a:pt x="64" y="496"/>
                    </a:lnTo>
                    <a:lnTo>
                      <a:pt x="64" y="461"/>
                    </a:lnTo>
                    <a:lnTo>
                      <a:pt x="56" y="440"/>
                    </a:lnTo>
                    <a:lnTo>
                      <a:pt x="64" y="397"/>
                    </a:lnTo>
                    <a:lnTo>
                      <a:pt x="134" y="369"/>
                    </a:lnTo>
                    <a:lnTo>
                      <a:pt x="184" y="326"/>
                    </a:lnTo>
                    <a:lnTo>
                      <a:pt x="205" y="284"/>
                    </a:lnTo>
                    <a:lnTo>
                      <a:pt x="241" y="248"/>
                    </a:lnTo>
                    <a:lnTo>
                      <a:pt x="227" y="220"/>
                    </a:lnTo>
                    <a:lnTo>
                      <a:pt x="241" y="206"/>
                    </a:lnTo>
                    <a:lnTo>
                      <a:pt x="283" y="156"/>
                    </a:lnTo>
                    <a:lnTo>
                      <a:pt x="283" y="135"/>
                    </a:lnTo>
                    <a:lnTo>
                      <a:pt x="297" y="78"/>
                    </a:lnTo>
                    <a:lnTo>
                      <a:pt x="312" y="29"/>
                    </a:lnTo>
                    <a:lnTo>
                      <a:pt x="319" y="14"/>
                    </a:lnTo>
                    <a:lnTo>
                      <a:pt x="326" y="14"/>
                    </a:lnTo>
                    <a:lnTo>
                      <a:pt x="333" y="7"/>
                    </a:lnTo>
                    <a:lnTo>
                      <a:pt x="347" y="0"/>
                    </a:lnTo>
                    <a:lnTo>
                      <a:pt x="368" y="0"/>
                    </a:lnTo>
                    <a:lnTo>
                      <a:pt x="375" y="0"/>
                    </a:lnTo>
                    <a:lnTo>
                      <a:pt x="390" y="0"/>
                    </a:lnTo>
                    <a:lnTo>
                      <a:pt x="397" y="0"/>
                    </a:lnTo>
                    <a:lnTo>
                      <a:pt x="397" y="78"/>
                    </a:lnTo>
                    <a:lnTo>
                      <a:pt x="375" y="114"/>
                    </a:lnTo>
                    <a:lnTo>
                      <a:pt x="354" y="149"/>
                    </a:lnTo>
                    <a:lnTo>
                      <a:pt x="397" y="170"/>
                    </a:lnTo>
                    <a:lnTo>
                      <a:pt x="404" y="192"/>
                    </a:lnTo>
                    <a:lnTo>
                      <a:pt x="361" y="241"/>
                    </a:lnTo>
                    <a:lnTo>
                      <a:pt x="375" y="298"/>
                    </a:lnTo>
                    <a:lnTo>
                      <a:pt x="361" y="298"/>
                    </a:lnTo>
                    <a:lnTo>
                      <a:pt x="375" y="312"/>
                    </a:lnTo>
                    <a:lnTo>
                      <a:pt x="390" y="326"/>
                    </a:lnTo>
                    <a:lnTo>
                      <a:pt x="397" y="390"/>
                    </a:lnTo>
                    <a:lnTo>
                      <a:pt x="418" y="418"/>
                    </a:lnTo>
                    <a:lnTo>
                      <a:pt x="439" y="418"/>
                    </a:lnTo>
                    <a:lnTo>
                      <a:pt x="446" y="447"/>
                    </a:lnTo>
                    <a:lnTo>
                      <a:pt x="425" y="511"/>
                    </a:lnTo>
                    <a:lnTo>
                      <a:pt x="404" y="525"/>
                    </a:lnTo>
                    <a:lnTo>
                      <a:pt x="375" y="560"/>
                    </a:lnTo>
                    <a:lnTo>
                      <a:pt x="347" y="581"/>
                    </a:lnTo>
                    <a:lnTo>
                      <a:pt x="340" y="603"/>
                    </a:lnTo>
                    <a:lnTo>
                      <a:pt x="368" y="638"/>
                    </a:lnTo>
                    <a:lnTo>
                      <a:pt x="390" y="723"/>
                    </a:lnTo>
                    <a:lnTo>
                      <a:pt x="404" y="773"/>
                    </a:lnTo>
                    <a:lnTo>
                      <a:pt x="411" y="844"/>
                    </a:lnTo>
                    <a:lnTo>
                      <a:pt x="432" y="907"/>
                    </a:lnTo>
                    <a:lnTo>
                      <a:pt x="467" y="922"/>
                    </a:lnTo>
                    <a:lnTo>
                      <a:pt x="439" y="957"/>
                    </a:lnTo>
                    <a:lnTo>
                      <a:pt x="340" y="893"/>
                    </a:lnTo>
                    <a:lnTo>
                      <a:pt x="241" y="886"/>
                    </a:lnTo>
                    <a:lnTo>
                      <a:pt x="198" y="914"/>
                    </a:lnTo>
                    <a:lnTo>
                      <a:pt x="127" y="985"/>
                    </a:lnTo>
                    <a:close/>
                  </a:path>
                </a:pathLst>
              </a:custGeom>
              <a:solidFill>
                <a:srgbClr val="FF0000"/>
              </a:solidFill>
              <a:ln w="9525">
                <a:solidFill>
                  <a:schemeClr val="bg1"/>
                </a:solidFill>
                <a:round/>
                <a:headEnd/>
                <a:tailEnd/>
              </a:ln>
            </p:spPr>
            <p:txBody>
              <a:bodyPr/>
              <a:lstStyle/>
              <a:p>
                <a:pPr fontAlgn="base">
                  <a:spcBef>
                    <a:spcPct val="0"/>
                  </a:spcBef>
                  <a:spcAft>
                    <a:spcPct val="0"/>
                  </a:spcAft>
                </a:pPr>
                <a:endParaRPr lang="en-GB" sz="800" dirty="0">
                  <a:solidFill>
                    <a:srgbClr val="1A1A70"/>
                  </a:solidFill>
                </a:endParaRPr>
              </a:p>
            </p:txBody>
          </p:sp>
          <p:sp>
            <p:nvSpPr>
              <p:cNvPr id="118" name="Freeform 35">
                <a:extLst>
                  <a:ext uri="{FF2B5EF4-FFF2-40B4-BE49-F238E27FC236}">
                    <a16:creationId xmlns:a16="http://schemas.microsoft.com/office/drawing/2014/main" id="{BAD45E03-15FA-439C-AD6C-CD4E44BE101C}"/>
                  </a:ext>
                </a:extLst>
              </p:cNvPr>
              <p:cNvSpPr>
                <a:spLocks/>
              </p:cNvSpPr>
              <p:nvPr/>
            </p:nvSpPr>
            <p:spPr bwMode="gray">
              <a:xfrm>
                <a:off x="3965452" y="3368461"/>
                <a:ext cx="700087" cy="1257300"/>
              </a:xfrm>
              <a:custGeom>
                <a:avLst/>
                <a:gdLst>
                  <a:gd name="T0" fmla="*/ 2147483647 w 517"/>
                  <a:gd name="T1" fmla="*/ 2147483647 h 929"/>
                  <a:gd name="T2" fmla="*/ 2147483647 w 517"/>
                  <a:gd name="T3" fmla="*/ 2147483647 h 929"/>
                  <a:gd name="T4" fmla="*/ 2147483647 w 517"/>
                  <a:gd name="T5" fmla="*/ 2147483647 h 929"/>
                  <a:gd name="T6" fmla="*/ 2147483647 w 517"/>
                  <a:gd name="T7" fmla="*/ 2147483647 h 929"/>
                  <a:gd name="T8" fmla="*/ 2147483647 w 517"/>
                  <a:gd name="T9" fmla="*/ 2147483647 h 929"/>
                  <a:gd name="T10" fmla="*/ 2147483647 w 517"/>
                  <a:gd name="T11" fmla="*/ 2147483647 h 929"/>
                  <a:gd name="T12" fmla="*/ 2147483647 w 517"/>
                  <a:gd name="T13" fmla="*/ 2147483647 h 929"/>
                  <a:gd name="T14" fmla="*/ 2147483647 w 517"/>
                  <a:gd name="T15" fmla="*/ 2147483647 h 929"/>
                  <a:gd name="T16" fmla="*/ 2147483647 w 517"/>
                  <a:gd name="T17" fmla="*/ 2147483647 h 929"/>
                  <a:gd name="T18" fmla="*/ 2147483647 w 517"/>
                  <a:gd name="T19" fmla="*/ 2147483647 h 929"/>
                  <a:gd name="T20" fmla="*/ 2147483647 w 517"/>
                  <a:gd name="T21" fmla="*/ 2147483647 h 929"/>
                  <a:gd name="T22" fmla="*/ 2147483647 w 517"/>
                  <a:gd name="T23" fmla="*/ 2147483647 h 929"/>
                  <a:gd name="T24" fmla="*/ 2147483647 w 517"/>
                  <a:gd name="T25" fmla="*/ 2147483647 h 929"/>
                  <a:gd name="T26" fmla="*/ 2147483647 w 517"/>
                  <a:gd name="T27" fmla="*/ 2147483647 h 929"/>
                  <a:gd name="T28" fmla="*/ 2147483647 w 517"/>
                  <a:gd name="T29" fmla="*/ 2147483647 h 929"/>
                  <a:gd name="T30" fmla="*/ 2147483647 w 517"/>
                  <a:gd name="T31" fmla="*/ 2147483647 h 929"/>
                  <a:gd name="T32" fmla="*/ 2147483647 w 517"/>
                  <a:gd name="T33" fmla="*/ 2147483647 h 929"/>
                  <a:gd name="T34" fmla="*/ 2147483647 w 517"/>
                  <a:gd name="T35" fmla="*/ 2147483647 h 929"/>
                  <a:gd name="T36" fmla="*/ 2147483647 w 517"/>
                  <a:gd name="T37" fmla="*/ 2147483647 h 929"/>
                  <a:gd name="T38" fmla="*/ 2147483647 w 517"/>
                  <a:gd name="T39" fmla="*/ 2147483647 h 929"/>
                  <a:gd name="T40" fmla="*/ 2147483647 w 517"/>
                  <a:gd name="T41" fmla="*/ 2147483647 h 929"/>
                  <a:gd name="T42" fmla="*/ 2147483647 w 517"/>
                  <a:gd name="T43" fmla="*/ 2147483647 h 929"/>
                  <a:gd name="T44" fmla="*/ 2147483647 w 517"/>
                  <a:gd name="T45" fmla="*/ 2147483647 h 929"/>
                  <a:gd name="T46" fmla="*/ 2147483647 w 517"/>
                  <a:gd name="T47" fmla="*/ 2147483647 h 929"/>
                  <a:gd name="T48" fmla="*/ 2147483647 w 517"/>
                  <a:gd name="T49" fmla="*/ 2147483647 h 929"/>
                  <a:gd name="T50" fmla="*/ 2147483647 w 517"/>
                  <a:gd name="T51" fmla="*/ 2147483647 h 929"/>
                  <a:gd name="T52" fmla="*/ 2147483647 w 517"/>
                  <a:gd name="T53" fmla="*/ 2147483647 h 929"/>
                  <a:gd name="T54" fmla="*/ 2147483647 w 517"/>
                  <a:gd name="T55" fmla="*/ 2147483647 h 929"/>
                  <a:gd name="T56" fmla="*/ 2147483647 w 517"/>
                  <a:gd name="T57" fmla="*/ 2147483647 h 929"/>
                  <a:gd name="T58" fmla="*/ 2147483647 w 517"/>
                  <a:gd name="T59" fmla="*/ 2147483647 h 929"/>
                  <a:gd name="T60" fmla="*/ 2147483647 w 517"/>
                  <a:gd name="T61" fmla="*/ 2147483647 h 929"/>
                  <a:gd name="T62" fmla="*/ 2147483647 w 517"/>
                  <a:gd name="T63" fmla="*/ 2147483647 h 929"/>
                  <a:gd name="T64" fmla="*/ 2147483647 w 517"/>
                  <a:gd name="T65" fmla="*/ 2147483647 h 929"/>
                  <a:gd name="T66" fmla="*/ 2147483647 w 517"/>
                  <a:gd name="T67" fmla="*/ 2147483647 h 929"/>
                  <a:gd name="T68" fmla="*/ 2147483647 w 517"/>
                  <a:gd name="T69" fmla="*/ 2147483647 h 929"/>
                  <a:gd name="T70" fmla="*/ 2147483647 w 517"/>
                  <a:gd name="T71" fmla="*/ 2147483647 h 92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17"/>
                  <a:gd name="T109" fmla="*/ 0 h 929"/>
                  <a:gd name="T110" fmla="*/ 517 w 517"/>
                  <a:gd name="T111" fmla="*/ 929 h 92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17" h="929">
                    <a:moveTo>
                      <a:pt x="127" y="929"/>
                    </a:moveTo>
                    <a:lnTo>
                      <a:pt x="92" y="914"/>
                    </a:lnTo>
                    <a:lnTo>
                      <a:pt x="71" y="851"/>
                    </a:lnTo>
                    <a:lnTo>
                      <a:pt x="64" y="780"/>
                    </a:lnTo>
                    <a:lnTo>
                      <a:pt x="50" y="730"/>
                    </a:lnTo>
                    <a:lnTo>
                      <a:pt x="28" y="645"/>
                    </a:lnTo>
                    <a:lnTo>
                      <a:pt x="0" y="610"/>
                    </a:lnTo>
                    <a:lnTo>
                      <a:pt x="7" y="588"/>
                    </a:lnTo>
                    <a:lnTo>
                      <a:pt x="35" y="567"/>
                    </a:lnTo>
                    <a:lnTo>
                      <a:pt x="64" y="532"/>
                    </a:lnTo>
                    <a:lnTo>
                      <a:pt x="85" y="518"/>
                    </a:lnTo>
                    <a:lnTo>
                      <a:pt x="106" y="454"/>
                    </a:lnTo>
                    <a:lnTo>
                      <a:pt x="99" y="425"/>
                    </a:lnTo>
                    <a:lnTo>
                      <a:pt x="78" y="425"/>
                    </a:lnTo>
                    <a:lnTo>
                      <a:pt x="57" y="397"/>
                    </a:lnTo>
                    <a:lnTo>
                      <a:pt x="50" y="333"/>
                    </a:lnTo>
                    <a:lnTo>
                      <a:pt x="35" y="319"/>
                    </a:lnTo>
                    <a:lnTo>
                      <a:pt x="21" y="305"/>
                    </a:lnTo>
                    <a:lnTo>
                      <a:pt x="35" y="305"/>
                    </a:lnTo>
                    <a:lnTo>
                      <a:pt x="21" y="248"/>
                    </a:lnTo>
                    <a:lnTo>
                      <a:pt x="64" y="199"/>
                    </a:lnTo>
                    <a:lnTo>
                      <a:pt x="57" y="177"/>
                    </a:lnTo>
                    <a:lnTo>
                      <a:pt x="14" y="156"/>
                    </a:lnTo>
                    <a:lnTo>
                      <a:pt x="35" y="121"/>
                    </a:lnTo>
                    <a:lnTo>
                      <a:pt x="57" y="85"/>
                    </a:lnTo>
                    <a:lnTo>
                      <a:pt x="57" y="7"/>
                    </a:lnTo>
                    <a:lnTo>
                      <a:pt x="71" y="14"/>
                    </a:lnTo>
                    <a:lnTo>
                      <a:pt x="85" y="14"/>
                    </a:lnTo>
                    <a:lnTo>
                      <a:pt x="120" y="21"/>
                    </a:lnTo>
                    <a:lnTo>
                      <a:pt x="135" y="28"/>
                    </a:lnTo>
                    <a:lnTo>
                      <a:pt x="142" y="28"/>
                    </a:lnTo>
                    <a:lnTo>
                      <a:pt x="149" y="36"/>
                    </a:lnTo>
                    <a:lnTo>
                      <a:pt x="170" y="0"/>
                    </a:lnTo>
                    <a:lnTo>
                      <a:pt x="177" y="14"/>
                    </a:lnTo>
                    <a:lnTo>
                      <a:pt x="191" y="7"/>
                    </a:lnTo>
                    <a:lnTo>
                      <a:pt x="205" y="14"/>
                    </a:lnTo>
                    <a:lnTo>
                      <a:pt x="198" y="43"/>
                    </a:lnTo>
                    <a:lnTo>
                      <a:pt x="255" y="78"/>
                    </a:lnTo>
                    <a:lnTo>
                      <a:pt x="319" y="121"/>
                    </a:lnTo>
                    <a:lnTo>
                      <a:pt x="283" y="114"/>
                    </a:lnTo>
                    <a:lnTo>
                      <a:pt x="276" y="121"/>
                    </a:lnTo>
                    <a:lnTo>
                      <a:pt x="305" y="135"/>
                    </a:lnTo>
                    <a:lnTo>
                      <a:pt x="347" y="142"/>
                    </a:lnTo>
                    <a:lnTo>
                      <a:pt x="375" y="135"/>
                    </a:lnTo>
                    <a:lnTo>
                      <a:pt x="411" y="121"/>
                    </a:lnTo>
                    <a:lnTo>
                      <a:pt x="439" y="99"/>
                    </a:lnTo>
                    <a:lnTo>
                      <a:pt x="461" y="92"/>
                    </a:lnTo>
                    <a:lnTo>
                      <a:pt x="475" y="92"/>
                    </a:lnTo>
                    <a:lnTo>
                      <a:pt x="496" y="99"/>
                    </a:lnTo>
                    <a:lnTo>
                      <a:pt x="510" y="114"/>
                    </a:lnTo>
                    <a:lnTo>
                      <a:pt x="517" y="121"/>
                    </a:lnTo>
                    <a:lnTo>
                      <a:pt x="517" y="128"/>
                    </a:lnTo>
                    <a:lnTo>
                      <a:pt x="517" y="156"/>
                    </a:lnTo>
                    <a:lnTo>
                      <a:pt x="517" y="177"/>
                    </a:lnTo>
                    <a:lnTo>
                      <a:pt x="510" y="191"/>
                    </a:lnTo>
                    <a:lnTo>
                      <a:pt x="503" y="248"/>
                    </a:lnTo>
                    <a:lnTo>
                      <a:pt x="432" y="269"/>
                    </a:lnTo>
                    <a:lnTo>
                      <a:pt x="404" y="262"/>
                    </a:lnTo>
                    <a:lnTo>
                      <a:pt x="390" y="269"/>
                    </a:lnTo>
                    <a:lnTo>
                      <a:pt x="368" y="312"/>
                    </a:lnTo>
                    <a:lnTo>
                      <a:pt x="354" y="425"/>
                    </a:lnTo>
                    <a:lnTo>
                      <a:pt x="361" y="503"/>
                    </a:lnTo>
                    <a:lnTo>
                      <a:pt x="390" y="539"/>
                    </a:lnTo>
                    <a:lnTo>
                      <a:pt x="375" y="610"/>
                    </a:lnTo>
                    <a:lnTo>
                      <a:pt x="397" y="624"/>
                    </a:lnTo>
                    <a:lnTo>
                      <a:pt x="361" y="673"/>
                    </a:lnTo>
                    <a:lnTo>
                      <a:pt x="283" y="666"/>
                    </a:lnTo>
                    <a:lnTo>
                      <a:pt x="227" y="730"/>
                    </a:lnTo>
                    <a:lnTo>
                      <a:pt x="234" y="787"/>
                    </a:lnTo>
                    <a:lnTo>
                      <a:pt x="205" y="829"/>
                    </a:lnTo>
                    <a:lnTo>
                      <a:pt x="163" y="844"/>
                    </a:lnTo>
                    <a:lnTo>
                      <a:pt x="163" y="893"/>
                    </a:lnTo>
                    <a:lnTo>
                      <a:pt x="127" y="929"/>
                    </a:lnTo>
                    <a:close/>
                  </a:path>
                </a:pathLst>
              </a:custGeom>
              <a:solidFill>
                <a:srgbClr val="FF0000"/>
              </a:solidFill>
              <a:ln w="9525">
                <a:solidFill>
                  <a:schemeClr val="bg1"/>
                </a:solidFill>
                <a:round/>
                <a:headEnd/>
                <a:tailEnd/>
              </a:ln>
            </p:spPr>
            <p:txBody>
              <a:bodyPr/>
              <a:lstStyle/>
              <a:p>
                <a:pPr fontAlgn="base">
                  <a:spcBef>
                    <a:spcPct val="0"/>
                  </a:spcBef>
                  <a:spcAft>
                    <a:spcPct val="0"/>
                  </a:spcAft>
                </a:pPr>
                <a:endParaRPr lang="en-GB" sz="800" dirty="0">
                  <a:solidFill>
                    <a:srgbClr val="1A1A70"/>
                  </a:solidFill>
                </a:endParaRPr>
              </a:p>
            </p:txBody>
          </p:sp>
          <p:sp>
            <p:nvSpPr>
              <p:cNvPr id="119" name="Rectangle 93">
                <a:extLst>
                  <a:ext uri="{FF2B5EF4-FFF2-40B4-BE49-F238E27FC236}">
                    <a16:creationId xmlns:a16="http://schemas.microsoft.com/office/drawing/2014/main" id="{0C9840F1-ECB5-4C9E-BB91-0CE27E91CD6D}"/>
                  </a:ext>
                </a:extLst>
              </p:cNvPr>
              <p:cNvSpPr>
                <a:spLocks noChangeArrowheads="1"/>
              </p:cNvSpPr>
              <p:nvPr/>
            </p:nvSpPr>
            <p:spPr bwMode="gray">
              <a:xfrm>
                <a:off x="3668589" y="3985998"/>
                <a:ext cx="402354" cy="12311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fontAlgn="base">
                  <a:spcBef>
                    <a:spcPct val="0"/>
                  </a:spcBef>
                  <a:spcAft>
                    <a:spcPct val="0"/>
                  </a:spcAft>
                </a:pPr>
                <a:r>
                  <a:rPr lang="en-US" sz="800" dirty="0">
                    <a:solidFill>
                      <a:srgbClr val="FFFFFF">
                        <a:lumMod val="50000"/>
                      </a:srgbClr>
                    </a:solidFill>
                  </a:rPr>
                  <a:t>Lambeth</a:t>
                </a:r>
              </a:p>
            </p:txBody>
          </p:sp>
          <p:sp>
            <p:nvSpPr>
              <p:cNvPr id="120" name="Rectangle 77">
                <a:extLst>
                  <a:ext uri="{FF2B5EF4-FFF2-40B4-BE49-F238E27FC236}">
                    <a16:creationId xmlns:a16="http://schemas.microsoft.com/office/drawing/2014/main" id="{67CC80C0-8CB3-40B9-8C1D-87F92682149C}"/>
                  </a:ext>
                </a:extLst>
              </p:cNvPr>
              <p:cNvSpPr>
                <a:spLocks noChangeArrowheads="1"/>
              </p:cNvSpPr>
              <p:nvPr/>
            </p:nvSpPr>
            <p:spPr bwMode="gray">
              <a:xfrm>
                <a:off x="4871483" y="5237816"/>
                <a:ext cx="376706" cy="12311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33450" fontAlgn="base">
                  <a:spcBef>
                    <a:spcPct val="0"/>
                  </a:spcBef>
                  <a:spcAft>
                    <a:spcPct val="0"/>
                  </a:spcAft>
                </a:pPr>
                <a:r>
                  <a:rPr lang="en-US" sz="800" dirty="0">
                    <a:solidFill>
                      <a:srgbClr val="FFFFFF">
                        <a:lumMod val="50000"/>
                      </a:srgbClr>
                    </a:solidFill>
                  </a:rPr>
                  <a:t>Bromley</a:t>
                </a:r>
              </a:p>
            </p:txBody>
          </p:sp>
          <p:sp>
            <p:nvSpPr>
              <p:cNvPr id="121" name="Rectangle 75">
                <a:extLst>
                  <a:ext uri="{FF2B5EF4-FFF2-40B4-BE49-F238E27FC236}">
                    <a16:creationId xmlns:a16="http://schemas.microsoft.com/office/drawing/2014/main" id="{8E4839CF-902D-41CC-93AC-86FEC276A7F2}"/>
                  </a:ext>
                </a:extLst>
              </p:cNvPr>
              <p:cNvSpPr>
                <a:spLocks noChangeArrowheads="1"/>
              </p:cNvSpPr>
              <p:nvPr/>
            </p:nvSpPr>
            <p:spPr bwMode="gray">
              <a:xfrm>
                <a:off x="6003893" y="4284448"/>
                <a:ext cx="309380" cy="12311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33450" fontAlgn="base">
                  <a:spcBef>
                    <a:spcPct val="0"/>
                  </a:spcBef>
                  <a:spcAft>
                    <a:spcPct val="0"/>
                  </a:spcAft>
                </a:pPr>
                <a:r>
                  <a:rPr lang="en-US" sz="800" dirty="0">
                    <a:solidFill>
                      <a:srgbClr val="FFFFFF">
                        <a:lumMod val="50000"/>
                      </a:srgbClr>
                    </a:solidFill>
                  </a:rPr>
                  <a:t>Bexley</a:t>
                </a:r>
              </a:p>
            </p:txBody>
          </p:sp>
          <p:sp>
            <p:nvSpPr>
              <p:cNvPr id="122" name="Rectangle 82">
                <a:extLst>
                  <a:ext uri="{FF2B5EF4-FFF2-40B4-BE49-F238E27FC236}">
                    <a16:creationId xmlns:a16="http://schemas.microsoft.com/office/drawing/2014/main" id="{356ED81E-35E7-457E-BEA2-D2DB50F04F9F}"/>
                  </a:ext>
                </a:extLst>
              </p:cNvPr>
              <p:cNvSpPr>
                <a:spLocks noChangeArrowheads="1"/>
              </p:cNvSpPr>
              <p:nvPr/>
            </p:nvSpPr>
            <p:spPr bwMode="gray">
              <a:xfrm>
                <a:off x="5077497" y="4124111"/>
                <a:ext cx="492122" cy="12311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33450" fontAlgn="base">
                  <a:spcBef>
                    <a:spcPct val="0"/>
                  </a:spcBef>
                  <a:spcAft>
                    <a:spcPct val="0"/>
                  </a:spcAft>
                </a:pPr>
                <a:r>
                  <a:rPr lang="en-US" sz="800" dirty="0">
                    <a:solidFill>
                      <a:srgbClr val="FFFFFF">
                        <a:lumMod val="50000"/>
                      </a:srgbClr>
                    </a:solidFill>
                  </a:rPr>
                  <a:t>Greenwich</a:t>
                </a:r>
              </a:p>
            </p:txBody>
          </p:sp>
          <p:sp>
            <p:nvSpPr>
              <p:cNvPr id="123" name="Rectangle 94">
                <a:extLst>
                  <a:ext uri="{FF2B5EF4-FFF2-40B4-BE49-F238E27FC236}">
                    <a16:creationId xmlns:a16="http://schemas.microsoft.com/office/drawing/2014/main" id="{DD90CAB7-503C-4249-98FF-41331D6D05E2}"/>
                  </a:ext>
                </a:extLst>
              </p:cNvPr>
              <p:cNvSpPr>
                <a:spLocks noChangeArrowheads="1"/>
              </p:cNvSpPr>
              <p:nvPr/>
            </p:nvSpPr>
            <p:spPr bwMode="gray">
              <a:xfrm>
                <a:off x="4423879" y="4517736"/>
                <a:ext cx="463268" cy="12311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33450" fontAlgn="base">
                  <a:spcBef>
                    <a:spcPct val="0"/>
                  </a:spcBef>
                  <a:spcAft>
                    <a:spcPct val="0"/>
                  </a:spcAft>
                </a:pPr>
                <a:r>
                  <a:rPr lang="en-US" sz="800" dirty="0">
                    <a:solidFill>
                      <a:srgbClr val="FFFFFF">
                        <a:lumMod val="50000"/>
                      </a:srgbClr>
                    </a:solidFill>
                  </a:rPr>
                  <a:t>Lewisham</a:t>
                </a:r>
              </a:p>
            </p:txBody>
          </p:sp>
          <p:sp>
            <p:nvSpPr>
              <p:cNvPr id="124" name="Rectangle 105">
                <a:extLst>
                  <a:ext uri="{FF2B5EF4-FFF2-40B4-BE49-F238E27FC236}">
                    <a16:creationId xmlns:a16="http://schemas.microsoft.com/office/drawing/2014/main" id="{F6320756-14DC-4F09-8770-FEA2B887B45A}"/>
                  </a:ext>
                </a:extLst>
              </p:cNvPr>
              <p:cNvSpPr>
                <a:spLocks noChangeArrowheads="1"/>
              </p:cNvSpPr>
              <p:nvPr/>
            </p:nvSpPr>
            <p:spPr bwMode="gray">
              <a:xfrm>
                <a:off x="4143388" y="3576651"/>
                <a:ext cx="487314" cy="12311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33450" fontAlgn="base">
                  <a:spcBef>
                    <a:spcPct val="0"/>
                  </a:spcBef>
                  <a:spcAft>
                    <a:spcPct val="0"/>
                  </a:spcAft>
                </a:pPr>
                <a:r>
                  <a:rPr lang="en-US" sz="800" dirty="0">
                    <a:solidFill>
                      <a:srgbClr val="FFFFFF">
                        <a:lumMod val="50000"/>
                      </a:srgbClr>
                    </a:solidFill>
                  </a:rPr>
                  <a:t>Southwark</a:t>
                </a:r>
              </a:p>
            </p:txBody>
          </p:sp>
          <p:sp>
            <p:nvSpPr>
              <p:cNvPr id="125" name="Freeform 199">
                <a:extLst>
                  <a:ext uri="{FF2B5EF4-FFF2-40B4-BE49-F238E27FC236}">
                    <a16:creationId xmlns:a16="http://schemas.microsoft.com/office/drawing/2014/main" id="{69A06EB1-BCF3-4E4B-931C-366253F7121D}"/>
                  </a:ext>
                </a:extLst>
              </p:cNvPr>
              <p:cNvSpPr>
                <a:spLocks/>
              </p:cNvSpPr>
              <p:nvPr/>
            </p:nvSpPr>
            <p:spPr bwMode="auto">
              <a:xfrm rot="21569785">
                <a:off x="5345702" y="3884492"/>
                <a:ext cx="90000" cy="90000"/>
              </a:xfrm>
              <a:custGeom>
                <a:avLst/>
                <a:gdLst>
                  <a:gd name="T0" fmla="*/ 2147483647 w 44"/>
                  <a:gd name="T1" fmla="*/ 2147483647 h 41"/>
                  <a:gd name="T2" fmla="*/ 2147483647 w 44"/>
                  <a:gd name="T3" fmla="*/ 2147483647 h 41"/>
                  <a:gd name="T4" fmla="*/ 2147483647 w 44"/>
                  <a:gd name="T5" fmla="*/ 2147483647 h 41"/>
                  <a:gd name="T6" fmla="*/ 2147483647 w 44"/>
                  <a:gd name="T7" fmla="*/ 2147483647 h 41"/>
                  <a:gd name="T8" fmla="*/ 2147483647 w 44"/>
                  <a:gd name="T9" fmla="*/ 2147483647 h 41"/>
                  <a:gd name="T10" fmla="*/ 2147483647 w 44"/>
                  <a:gd name="T11" fmla="*/ 2147483647 h 41"/>
                  <a:gd name="T12" fmla="*/ 2147483647 w 44"/>
                  <a:gd name="T13" fmla="*/ 0 h 41"/>
                  <a:gd name="T14" fmla="*/ 2147483647 w 44"/>
                  <a:gd name="T15" fmla="*/ 0 h 41"/>
                  <a:gd name="T16" fmla="*/ 2147483647 w 44"/>
                  <a:gd name="T17" fmla="*/ 0 h 41"/>
                  <a:gd name="T18" fmla="*/ 2147483647 w 44"/>
                  <a:gd name="T19" fmla="*/ 0 h 41"/>
                  <a:gd name="T20" fmla="*/ 2147483647 w 44"/>
                  <a:gd name="T21" fmla="*/ 2147483647 h 41"/>
                  <a:gd name="T22" fmla="*/ 2147483647 w 44"/>
                  <a:gd name="T23" fmla="*/ 2147483647 h 41"/>
                  <a:gd name="T24" fmla="*/ 2147483647 w 44"/>
                  <a:gd name="T25" fmla="*/ 2147483647 h 41"/>
                  <a:gd name="T26" fmla="*/ 2147483647 w 44"/>
                  <a:gd name="T27" fmla="*/ 2147483647 h 41"/>
                  <a:gd name="T28" fmla="*/ 0 w 44"/>
                  <a:gd name="T29" fmla="*/ 2147483647 h 41"/>
                  <a:gd name="T30" fmla="*/ 0 w 44"/>
                  <a:gd name="T31" fmla="*/ 2147483647 h 41"/>
                  <a:gd name="T32" fmla="*/ 0 w 44"/>
                  <a:gd name="T33" fmla="*/ 2147483647 h 41"/>
                  <a:gd name="T34" fmla="*/ 0 w 44"/>
                  <a:gd name="T35" fmla="*/ 2147483647 h 41"/>
                  <a:gd name="T36" fmla="*/ 2147483647 w 44"/>
                  <a:gd name="T37" fmla="*/ 2147483647 h 41"/>
                  <a:gd name="T38" fmla="*/ 2147483647 w 44"/>
                  <a:gd name="T39" fmla="*/ 2147483647 h 41"/>
                  <a:gd name="T40" fmla="*/ 2147483647 w 44"/>
                  <a:gd name="T41" fmla="*/ 2147483647 h 41"/>
                  <a:gd name="T42" fmla="*/ 2147483647 w 44"/>
                  <a:gd name="T43" fmla="*/ 2147483647 h 41"/>
                  <a:gd name="T44" fmla="*/ 2147483647 w 44"/>
                  <a:gd name="T45" fmla="*/ 2147483647 h 41"/>
                  <a:gd name="T46" fmla="*/ 2147483647 w 44"/>
                  <a:gd name="T47" fmla="*/ 2147483647 h 41"/>
                  <a:gd name="T48" fmla="*/ 2147483647 w 44"/>
                  <a:gd name="T49" fmla="*/ 2147483647 h 41"/>
                  <a:gd name="T50" fmla="*/ 2147483647 w 44"/>
                  <a:gd name="T51" fmla="*/ 2147483647 h 41"/>
                  <a:gd name="T52" fmla="*/ 2147483647 w 44"/>
                  <a:gd name="T53" fmla="*/ 2147483647 h 41"/>
                  <a:gd name="T54" fmla="*/ 2147483647 w 44"/>
                  <a:gd name="T55" fmla="*/ 2147483647 h 41"/>
                  <a:gd name="T56" fmla="*/ 2147483647 w 44"/>
                  <a:gd name="T57" fmla="*/ 2147483647 h 41"/>
                  <a:gd name="T58" fmla="*/ 2147483647 w 44"/>
                  <a:gd name="T59" fmla="*/ 2147483647 h 41"/>
                  <a:gd name="T60" fmla="*/ 2147483647 w 44"/>
                  <a:gd name="T61" fmla="*/ 2147483647 h 41"/>
                  <a:gd name="T62" fmla="*/ 2147483647 w 44"/>
                  <a:gd name="T63" fmla="*/ 2147483647 h 41"/>
                  <a:gd name="T64" fmla="*/ 2147483647 w 44"/>
                  <a:gd name="T65" fmla="*/ 2147483647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41"/>
                  <a:gd name="T101" fmla="*/ 44 w 44"/>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41">
                    <a:moveTo>
                      <a:pt x="44" y="20"/>
                    </a:moveTo>
                    <a:lnTo>
                      <a:pt x="44" y="14"/>
                    </a:lnTo>
                    <a:lnTo>
                      <a:pt x="40" y="14"/>
                    </a:lnTo>
                    <a:lnTo>
                      <a:pt x="40" y="10"/>
                    </a:lnTo>
                    <a:lnTo>
                      <a:pt x="33" y="4"/>
                    </a:lnTo>
                    <a:lnTo>
                      <a:pt x="29" y="4"/>
                    </a:lnTo>
                    <a:lnTo>
                      <a:pt x="29" y="0"/>
                    </a:lnTo>
                    <a:lnTo>
                      <a:pt x="22" y="0"/>
                    </a:lnTo>
                    <a:lnTo>
                      <a:pt x="15" y="0"/>
                    </a:lnTo>
                    <a:lnTo>
                      <a:pt x="15" y="4"/>
                    </a:lnTo>
                    <a:lnTo>
                      <a:pt x="11" y="4"/>
                    </a:lnTo>
                    <a:lnTo>
                      <a:pt x="4" y="10"/>
                    </a:lnTo>
                    <a:lnTo>
                      <a:pt x="4" y="14"/>
                    </a:lnTo>
                    <a:lnTo>
                      <a:pt x="0" y="14"/>
                    </a:lnTo>
                    <a:lnTo>
                      <a:pt x="0" y="20"/>
                    </a:lnTo>
                    <a:lnTo>
                      <a:pt x="0" y="27"/>
                    </a:lnTo>
                    <a:lnTo>
                      <a:pt x="4" y="27"/>
                    </a:lnTo>
                    <a:lnTo>
                      <a:pt x="4" y="30"/>
                    </a:lnTo>
                    <a:lnTo>
                      <a:pt x="11" y="37"/>
                    </a:lnTo>
                    <a:lnTo>
                      <a:pt x="15" y="37"/>
                    </a:lnTo>
                    <a:lnTo>
                      <a:pt x="15" y="41"/>
                    </a:lnTo>
                    <a:lnTo>
                      <a:pt x="22" y="41"/>
                    </a:lnTo>
                    <a:lnTo>
                      <a:pt x="29" y="41"/>
                    </a:lnTo>
                    <a:lnTo>
                      <a:pt x="29" y="37"/>
                    </a:lnTo>
                    <a:lnTo>
                      <a:pt x="33" y="37"/>
                    </a:lnTo>
                    <a:lnTo>
                      <a:pt x="40" y="30"/>
                    </a:lnTo>
                    <a:lnTo>
                      <a:pt x="40" y="27"/>
                    </a:lnTo>
                    <a:lnTo>
                      <a:pt x="44" y="27"/>
                    </a:lnTo>
                    <a:lnTo>
                      <a:pt x="44" y="20"/>
                    </a:lnTo>
                    <a:close/>
                  </a:path>
                </a:pathLst>
              </a:custGeom>
              <a:solidFill>
                <a:schemeClr val="bg1"/>
              </a:solidFill>
              <a:ln w="6350">
                <a:solidFill>
                  <a:srgbClr val="000000"/>
                </a:solidFill>
                <a:round/>
                <a:headEnd/>
                <a:tailEnd/>
              </a:ln>
            </p:spPr>
            <p:txBody>
              <a:bodyPr vert="horz" lIns="0" tIns="0" rIns="0" bIns="0" anchor="ctr" anchorCtr="0"/>
              <a:lstStyle/>
              <a:p>
                <a:pPr algn="ctr" fontAlgn="base"/>
                <a:r>
                  <a:rPr lang="en-GB" sz="400" dirty="0">
                    <a:solidFill>
                      <a:prstClr val="white"/>
                    </a:solidFill>
                  </a:rPr>
                  <a:t>49</a:t>
                </a:r>
              </a:p>
            </p:txBody>
          </p:sp>
          <p:sp>
            <p:nvSpPr>
              <p:cNvPr id="126" name="5-Point Star 310">
                <a:extLst>
                  <a:ext uri="{FF2B5EF4-FFF2-40B4-BE49-F238E27FC236}">
                    <a16:creationId xmlns:a16="http://schemas.microsoft.com/office/drawing/2014/main" id="{CA8A0753-C32A-4FFD-A75E-76779313327C}"/>
                  </a:ext>
                </a:extLst>
              </p:cNvPr>
              <p:cNvSpPr/>
              <p:nvPr/>
            </p:nvSpPr>
            <p:spPr>
              <a:xfrm>
                <a:off x="5343889" y="5579435"/>
                <a:ext cx="180000" cy="180000"/>
              </a:xfrm>
              <a:prstGeom prst="star5">
                <a:avLst/>
              </a:prstGeom>
              <a:solidFill>
                <a:schemeClr val="bg1"/>
              </a:solidFill>
              <a:ln w="6350">
                <a:solidFill>
                  <a:srgbClr val="000000"/>
                </a:solidFill>
                <a:round/>
                <a:headEnd/>
                <a:tailEnd/>
              </a:ln>
            </p:spPr>
            <p:txBody>
              <a:bodyPr vert="horz" lIns="0" tIns="0" rIns="0" bIns="0" anchor="ctr" anchorCtr="0">
                <a:noAutofit/>
              </a:bodyPr>
              <a:lstStyle/>
              <a:p>
                <a:pPr algn="ctr" fontAlgn="base"/>
                <a:r>
                  <a:rPr lang="en-GB" sz="400" dirty="0">
                    <a:solidFill>
                      <a:prstClr val="white"/>
                    </a:solidFill>
                  </a:rPr>
                  <a:t>47</a:t>
                </a:r>
              </a:p>
            </p:txBody>
          </p:sp>
          <p:sp>
            <p:nvSpPr>
              <p:cNvPr id="127" name="5-Point Star 311">
                <a:extLst>
                  <a:ext uri="{FF2B5EF4-FFF2-40B4-BE49-F238E27FC236}">
                    <a16:creationId xmlns:a16="http://schemas.microsoft.com/office/drawing/2014/main" id="{0BD91DE9-E708-45A8-BE71-27AF712CF520}"/>
                  </a:ext>
                </a:extLst>
              </p:cNvPr>
              <p:cNvSpPr/>
              <p:nvPr/>
            </p:nvSpPr>
            <p:spPr>
              <a:xfrm>
                <a:off x="3833077" y="3504373"/>
                <a:ext cx="180000" cy="180000"/>
              </a:xfrm>
              <a:prstGeom prst="star5">
                <a:avLst/>
              </a:prstGeom>
              <a:solidFill>
                <a:schemeClr val="bg1"/>
              </a:solidFill>
              <a:ln w="6350">
                <a:solidFill>
                  <a:srgbClr val="000000"/>
                </a:solidFill>
                <a:round/>
                <a:headEnd/>
                <a:tailEnd/>
              </a:ln>
            </p:spPr>
            <p:txBody>
              <a:bodyPr vert="horz" lIns="0" tIns="0" rIns="0" bIns="0" anchor="ctr" anchorCtr="0">
                <a:noAutofit/>
              </a:bodyPr>
              <a:lstStyle/>
              <a:p>
                <a:pPr algn="ctr" fontAlgn="base"/>
                <a:r>
                  <a:rPr lang="en-GB" sz="400" dirty="0">
                    <a:solidFill>
                      <a:prstClr val="white"/>
                    </a:solidFill>
                  </a:rPr>
                  <a:t>48</a:t>
                </a:r>
              </a:p>
            </p:txBody>
          </p:sp>
          <p:sp>
            <p:nvSpPr>
              <p:cNvPr id="128" name="5-Point Star 312">
                <a:extLst>
                  <a:ext uri="{FF2B5EF4-FFF2-40B4-BE49-F238E27FC236}">
                    <a16:creationId xmlns:a16="http://schemas.microsoft.com/office/drawing/2014/main" id="{8AC88C0E-DFDC-4E7D-A71E-2EA90B530DAF}"/>
                  </a:ext>
                </a:extLst>
              </p:cNvPr>
              <p:cNvSpPr/>
              <p:nvPr/>
            </p:nvSpPr>
            <p:spPr>
              <a:xfrm>
                <a:off x="4033260" y="3805998"/>
                <a:ext cx="180000" cy="180000"/>
              </a:xfrm>
              <a:prstGeom prst="star5">
                <a:avLst/>
              </a:prstGeom>
              <a:solidFill>
                <a:schemeClr val="bg1"/>
              </a:solidFill>
              <a:ln w="6350">
                <a:solidFill>
                  <a:srgbClr val="000000"/>
                </a:solidFill>
                <a:round/>
                <a:headEnd/>
                <a:tailEnd/>
              </a:ln>
            </p:spPr>
            <p:txBody>
              <a:bodyPr vert="horz" lIns="0" tIns="0" rIns="0" bIns="0" anchor="ctr" anchorCtr="0"/>
              <a:lstStyle/>
              <a:p>
                <a:pPr algn="ctr" fontAlgn="base"/>
                <a:r>
                  <a:rPr lang="en-GB" sz="400" dirty="0">
                    <a:solidFill>
                      <a:prstClr val="white"/>
                    </a:solidFill>
                  </a:rPr>
                  <a:t>46</a:t>
                </a:r>
              </a:p>
            </p:txBody>
          </p:sp>
          <p:sp>
            <p:nvSpPr>
              <p:cNvPr id="129" name="Freeform 217">
                <a:extLst>
                  <a:ext uri="{FF2B5EF4-FFF2-40B4-BE49-F238E27FC236}">
                    <a16:creationId xmlns:a16="http://schemas.microsoft.com/office/drawing/2014/main" id="{3E359E5C-28E7-4709-937D-78259A24CB9C}"/>
                  </a:ext>
                </a:extLst>
              </p:cNvPr>
              <p:cNvSpPr>
                <a:spLocks/>
              </p:cNvSpPr>
              <p:nvPr/>
            </p:nvSpPr>
            <p:spPr bwMode="auto">
              <a:xfrm rot="21588667">
                <a:off x="3272257" y="1261297"/>
                <a:ext cx="90000" cy="90000"/>
              </a:xfrm>
              <a:custGeom>
                <a:avLst/>
                <a:gdLst>
                  <a:gd name="T0" fmla="*/ 2147483647 w 44"/>
                  <a:gd name="T1" fmla="*/ 2147483647 h 41"/>
                  <a:gd name="T2" fmla="*/ 2147483647 w 44"/>
                  <a:gd name="T3" fmla="*/ 2147483647 h 41"/>
                  <a:gd name="T4" fmla="*/ 2147483647 w 44"/>
                  <a:gd name="T5" fmla="*/ 2147483647 h 41"/>
                  <a:gd name="T6" fmla="*/ 2147483647 w 44"/>
                  <a:gd name="T7" fmla="*/ 2147483647 h 41"/>
                  <a:gd name="T8" fmla="*/ 2147483647 w 44"/>
                  <a:gd name="T9" fmla="*/ 2147483647 h 41"/>
                  <a:gd name="T10" fmla="*/ 2147483647 w 44"/>
                  <a:gd name="T11" fmla="*/ 2147483647 h 41"/>
                  <a:gd name="T12" fmla="*/ 2147483647 w 44"/>
                  <a:gd name="T13" fmla="*/ 0 h 41"/>
                  <a:gd name="T14" fmla="*/ 2147483647 w 44"/>
                  <a:gd name="T15" fmla="*/ 0 h 41"/>
                  <a:gd name="T16" fmla="*/ 2147483647 w 44"/>
                  <a:gd name="T17" fmla="*/ 0 h 41"/>
                  <a:gd name="T18" fmla="*/ 2147483647 w 44"/>
                  <a:gd name="T19" fmla="*/ 0 h 41"/>
                  <a:gd name="T20" fmla="*/ 2147483647 w 44"/>
                  <a:gd name="T21" fmla="*/ 2147483647 h 41"/>
                  <a:gd name="T22" fmla="*/ 2147483647 w 44"/>
                  <a:gd name="T23" fmla="*/ 2147483647 h 41"/>
                  <a:gd name="T24" fmla="*/ 2147483647 w 44"/>
                  <a:gd name="T25" fmla="*/ 2147483647 h 41"/>
                  <a:gd name="T26" fmla="*/ 2147483647 w 44"/>
                  <a:gd name="T27" fmla="*/ 2147483647 h 41"/>
                  <a:gd name="T28" fmla="*/ 0 w 44"/>
                  <a:gd name="T29" fmla="*/ 2147483647 h 41"/>
                  <a:gd name="T30" fmla="*/ 0 w 44"/>
                  <a:gd name="T31" fmla="*/ 2147483647 h 41"/>
                  <a:gd name="T32" fmla="*/ 0 w 44"/>
                  <a:gd name="T33" fmla="*/ 2147483647 h 41"/>
                  <a:gd name="T34" fmla="*/ 0 w 44"/>
                  <a:gd name="T35" fmla="*/ 2147483647 h 41"/>
                  <a:gd name="T36" fmla="*/ 2147483647 w 44"/>
                  <a:gd name="T37" fmla="*/ 2147483647 h 41"/>
                  <a:gd name="T38" fmla="*/ 2147483647 w 44"/>
                  <a:gd name="T39" fmla="*/ 2147483647 h 41"/>
                  <a:gd name="T40" fmla="*/ 2147483647 w 44"/>
                  <a:gd name="T41" fmla="*/ 2147483647 h 41"/>
                  <a:gd name="T42" fmla="*/ 2147483647 w 44"/>
                  <a:gd name="T43" fmla="*/ 2147483647 h 41"/>
                  <a:gd name="T44" fmla="*/ 2147483647 w 44"/>
                  <a:gd name="T45" fmla="*/ 2147483647 h 41"/>
                  <a:gd name="T46" fmla="*/ 2147483647 w 44"/>
                  <a:gd name="T47" fmla="*/ 2147483647 h 41"/>
                  <a:gd name="T48" fmla="*/ 2147483647 w 44"/>
                  <a:gd name="T49" fmla="*/ 2147483647 h 41"/>
                  <a:gd name="T50" fmla="*/ 2147483647 w 44"/>
                  <a:gd name="T51" fmla="*/ 2147483647 h 41"/>
                  <a:gd name="T52" fmla="*/ 2147483647 w 44"/>
                  <a:gd name="T53" fmla="*/ 2147483647 h 41"/>
                  <a:gd name="T54" fmla="*/ 2147483647 w 44"/>
                  <a:gd name="T55" fmla="*/ 2147483647 h 41"/>
                  <a:gd name="T56" fmla="*/ 2147483647 w 44"/>
                  <a:gd name="T57" fmla="*/ 2147483647 h 41"/>
                  <a:gd name="T58" fmla="*/ 2147483647 w 44"/>
                  <a:gd name="T59" fmla="*/ 2147483647 h 41"/>
                  <a:gd name="T60" fmla="*/ 2147483647 w 44"/>
                  <a:gd name="T61" fmla="*/ 2147483647 h 41"/>
                  <a:gd name="T62" fmla="*/ 2147483647 w 44"/>
                  <a:gd name="T63" fmla="*/ 2147483647 h 41"/>
                  <a:gd name="T64" fmla="*/ 2147483647 w 44"/>
                  <a:gd name="T65" fmla="*/ 2147483647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41"/>
                  <a:gd name="T101" fmla="*/ 44 w 44"/>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41">
                    <a:moveTo>
                      <a:pt x="44" y="20"/>
                    </a:moveTo>
                    <a:lnTo>
                      <a:pt x="44" y="14"/>
                    </a:lnTo>
                    <a:lnTo>
                      <a:pt x="40" y="14"/>
                    </a:lnTo>
                    <a:lnTo>
                      <a:pt x="40" y="10"/>
                    </a:lnTo>
                    <a:lnTo>
                      <a:pt x="33" y="4"/>
                    </a:lnTo>
                    <a:lnTo>
                      <a:pt x="29" y="4"/>
                    </a:lnTo>
                    <a:lnTo>
                      <a:pt x="29" y="0"/>
                    </a:lnTo>
                    <a:lnTo>
                      <a:pt x="22" y="0"/>
                    </a:lnTo>
                    <a:lnTo>
                      <a:pt x="15" y="0"/>
                    </a:lnTo>
                    <a:lnTo>
                      <a:pt x="15" y="4"/>
                    </a:lnTo>
                    <a:lnTo>
                      <a:pt x="11" y="4"/>
                    </a:lnTo>
                    <a:lnTo>
                      <a:pt x="4" y="10"/>
                    </a:lnTo>
                    <a:lnTo>
                      <a:pt x="4" y="14"/>
                    </a:lnTo>
                    <a:lnTo>
                      <a:pt x="0" y="14"/>
                    </a:lnTo>
                    <a:lnTo>
                      <a:pt x="0" y="20"/>
                    </a:lnTo>
                    <a:lnTo>
                      <a:pt x="0" y="27"/>
                    </a:lnTo>
                    <a:lnTo>
                      <a:pt x="4" y="27"/>
                    </a:lnTo>
                    <a:lnTo>
                      <a:pt x="4" y="30"/>
                    </a:lnTo>
                    <a:lnTo>
                      <a:pt x="11" y="37"/>
                    </a:lnTo>
                    <a:lnTo>
                      <a:pt x="15" y="37"/>
                    </a:lnTo>
                    <a:lnTo>
                      <a:pt x="15" y="41"/>
                    </a:lnTo>
                    <a:lnTo>
                      <a:pt x="22" y="41"/>
                    </a:lnTo>
                    <a:lnTo>
                      <a:pt x="29" y="41"/>
                    </a:lnTo>
                    <a:lnTo>
                      <a:pt x="29" y="37"/>
                    </a:lnTo>
                    <a:lnTo>
                      <a:pt x="33" y="37"/>
                    </a:lnTo>
                    <a:lnTo>
                      <a:pt x="40" y="30"/>
                    </a:lnTo>
                    <a:lnTo>
                      <a:pt x="40" y="27"/>
                    </a:lnTo>
                    <a:lnTo>
                      <a:pt x="44" y="27"/>
                    </a:lnTo>
                    <a:lnTo>
                      <a:pt x="44" y="20"/>
                    </a:lnTo>
                    <a:close/>
                  </a:path>
                </a:pathLst>
              </a:custGeom>
              <a:solidFill>
                <a:schemeClr val="bg1"/>
              </a:solidFill>
              <a:ln w="6350">
                <a:solidFill>
                  <a:srgbClr val="000000"/>
                </a:solidFill>
                <a:round/>
                <a:headEnd/>
                <a:tailEnd/>
              </a:ln>
            </p:spPr>
            <p:txBody>
              <a:bodyPr vert="horz" lIns="0" tIns="0" rIns="0" bIns="0" anchor="ctr" anchorCtr="0">
                <a:noAutofit/>
              </a:bodyPr>
              <a:lstStyle/>
              <a:p>
                <a:pPr algn="ctr" fontAlgn="base"/>
                <a:r>
                  <a:rPr lang="en-GB" sz="400" dirty="0">
                    <a:solidFill>
                      <a:prstClr val="white"/>
                    </a:solidFill>
                  </a:rPr>
                  <a:t>20</a:t>
                </a:r>
              </a:p>
            </p:txBody>
          </p:sp>
          <p:sp>
            <p:nvSpPr>
              <p:cNvPr id="130" name="Freeform 217">
                <a:extLst>
                  <a:ext uri="{FF2B5EF4-FFF2-40B4-BE49-F238E27FC236}">
                    <a16:creationId xmlns:a16="http://schemas.microsoft.com/office/drawing/2014/main" id="{F1312A88-88A5-4DD0-BC81-EFA739413316}"/>
                  </a:ext>
                </a:extLst>
              </p:cNvPr>
              <p:cNvSpPr>
                <a:spLocks/>
              </p:cNvSpPr>
              <p:nvPr/>
            </p:nvSpPr>
            <p:spPr bwMode="auto">
              <a:xfrm rot="21588667">
                <a:off x="3924077" y="2618771"/>
                <a:ext cx="90000" cy="90000"/>
              </a:xfrm>
              <a:custGeom>
                <a:avLst/>
                <a:gdLst>
                  <a:gd name="T0" fmla="*/ 2147483647 w 44"/>
                  <a:gd name="T1" fmla="*/ 2147483647 h 41"/>
                  <a:gd name="T2" fmla="*/ 2147483647 w 44"/>
                  <a:gd name="T3" fmla="*/ 2147483647 h 41"/>
                  <a:gd name="T4" fmla="*/ 2147483647 w 44"/>
                  <a:gd name="T5" fmla="*/ 2147483647 h 41"/>
                  <a:gd name="T6" fmla="*/ 2147483647 w 44"/>
                  <a:gd name="T7" fmla="*/ 2147483647 h 41"/>
                  <a:gd name="T8" fmla="*/ 2147483647 w 44"/>
                  <a:gd name="T9" fmla="*/ 2147483647 h 41"/>
                  <a:gd name="T10" fmla="*/ 2147483647 w 44"/>
                  <a:gd name="T11" fmla="*/ 2147483647 h 41"/>
                  <a:gd name="T12" fmla="*/ 2147483647 w 44"/>
                  <a:gd name="T13" fmla="*/ 0 h 41"/>
                  <a:gd name="T14" fmla="*/ 2147483647 w 44"/>
                  <a:gd name="T15" fmla="*/ 0 h 41"/>
                  <a:gd name="T16" fmla="*/ 2147483647 w 44"/>
                  <a:gd name="T17" fmla="*/ 0 h 41"/>
                  <a:gd name="T18" fmla="*/ 2147483647 w 44"/>
                  <a:gd name="T19" fmla="*/ 0 h 41"/>
                  <a:gd name="T20" fmla="*/ 2147483647 w 44"/>
                  <a:gd name="T21" fmla="*/ 2147483647 h 41"/>
                  <a:gd name="T22" fmla="*/ 2147483647 w 44"/>
                  <a:gd name="T23" fmla="*/ 2147483647 h 41"/>
                  <a:gd name="T24" fmla="*/ 2147483647 w 44"/>
                  <a:gd name="T25" fmla="*/ 2147483647 h 41"/>
                  <a:gd name="T26" fmla="*/ 2147483647 w 44"/>
                  <a:gd name="T27" fmla="*/ 2147483647 h 41"/>
                  <a:gd name="T28" fmla="*/ 0 w 44"/>
                  <a:gd name="T29" fmla="*/ 2147483647 h 41"/>
                  <a:gd name="T30" fmla="*/ 0 w 44"/>
                  <a:gd name="T31" fmla="*/ 2147483647 h 41"/>
                  <a:gd name="T32" fmla="*/ 0 w 44"/>
                  <a:gd name="T33" fmla="*/ 2147483647 h 41"/>
                  <a:gd name="T34" fmla="*/ 0 w 44"/>
                  <a:gd name="T35" fmla="*/ 2147483647 h 41"/>
                  <a:gd name="T36" fmla="*/ 2147483647 w 44"/>
                  <a:gd name="T37" fmla="*/ 2147483647 h 41"/>
                  <a:gd name="T38" fmla="*/ 2147483647 w 44"/>
                  <a:gd name="T39" fmla="*/ 2147483647 h 41"/>
                  <a:gd name="T40" fmla="*/ 2147483647 w 44"/>
                  <a:gd name="T41" fmla="*/ 2147483647 h 41"/>
                  <a:gd name="T42" fmla="*/ 2147483647 w 44"/>
                  <a:gd name="T43" fmla="*/ 2147483647 h 41"/>
                  <a:gd name="T44" fmla="*/ 2147483647 w 44"/>
                  <a:gd name="T45" fmla="*/ 2147483647 h 41"/>
                  <a:gd name="T46" fmla="*/ 2147483647 w 44"/>
                  <a:gd name="T47" fmla="*/ 2147483647 h 41"/>
                  <a:gd name="T48" fmla="*/ 2147483647 w 44"/>
                  <a:gd name="T49" fmla="*/ 2147483647 h 41"/>
                  <a:gd name="T50" fmla="*/ 2147483647 w 44"/>
                  <a:gd name="T51" fmla="*/ 2147483647 h 41"/>
                  <a:gd name="T52" fmla="*/ 2147483647 w 44"/>
                  <a:gd name="T53" fmla="*/ 2147483647 h 41"/>
                  <a:gd name="T54" fmla="*/ 2147483647 w 44"/>
                  <a:gd name="T55" fmla="*/ 2147483647 h 41"/>
                  <a:gd name="T56" fmla="*/ 2147483647 w 44"/>
                  <a:gd name="T57" fmla="*/ 2147483647 h 41"/>
                  <a:gd name="T58" fmla="*/ 2147483647 w 44"/>
                  <a:gd name="T59" fmla="*/ 2147483647 h 41"/>
                  <a:gd name="T60" fmla="*/ 2147483647 w 44"/>
                  <a:gd name="T61" fmla="*/ 2147483647 h 41"/>
                  <a:gd name="T62" fmla="*/ 2147483647 w 44"/>
                  <a:gd name="T63" fmla="*/ 2147483647 h 41"/>
                  <a:gd name="T64" fmla="*/ 2147483647 w 44"/>
                  <a:gd name="T65" fmla="*/ 2147483647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41"/>
                  <a:gd name="T101" fmla="*/ 44 w 44"/>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41">
                    <a:moveTo>
                      <a:pt x="44" y="20"/>
                    </a:moveTo>
                    <a:lnTo>
                      <a:pt x="44" y="14"/>
                    </a:lnTo>
                    <a:lnTo>
                      <a:pt x="40" y="14"/>
                    </a:lnTo>
                    <a:lnTo>
                      <a:pt x="40" y="10"/>
                    </a:lnTo>
                    <a:lnTo>
                      <a:pt x="33" y="4"/>
                    </a:lnTo>
                    <a:lnTo>
                      <a:pt x="29" y="4"/>
                    </a:lnTo>
                    <a:lnTo>
                      <a:pt x="29" y="0"/>
                    </a:lnTo>
                    <a:lnTo>
                      <a:pt x="22" y="0"/>
                    </a:lnTo>
                    <a:lnTo>
                      <a:pt x="15" y="0"/>
                    </a:lnTo>
                    <a:lnTo>
                      <a:pt x="15" y="4"/>
                    </a:lnTo>
                    <a:lnTo>
                      <a:pt x="11" y="4"/>
                    </a:lnTo>
                    <a:lnTo>
                      <a:pt x="4" y="10"/>
                    </a:lnTo>
                    <a:lnTo>
                      <a:pt x="4" y="14"/>
                    </a:lnTo>
                    <a:lnTo>
                      <a:pt x="0" y="14"/>
                    </a:lnTo>
                    <a:lnTo>
                      <a:pt x="0" y="20"/>
                    </a:lnTo>
                    <a:lnTo>
                      <a:pt x="0" y="27"/>
                    </a:lnTo>
                    <a:lnTo>
                      <a:pt x="4" y="27"/>
                    </a:lnTo>
                    <a:lnTo>
                      <a:pt x="4" y="30"/>
                    </a:lnTo>
                    <a:lnTo>
                      <a:pt x="11" y="37"/>
                    </a:lnTo>
                    <a:lnTo>
                      <a:pt x="15" y="37"/>
                    </a:lnTo>
                    <a:lnTo>
                      <a:pt x="15" y="41"/>
                    </a:lnTo>
                    <a:lnTo>
                      <a:pt x="22" y="41"/>
                    </a:lnTo>
                    <a:lnTo>
                      <a:pt x="29" y="41"/>
                    </a:lnTo>
                    <a:lnTo>
                      <a:pt x="29" y="37"/>
                    </a:lnTo>
                    <a:lnTo>
                      <a:pt x="33" y="37"/>
                    </a:lnTo>
                    <a:lnTo>
                      <a:pt x="40" y="30"/>
                    </a:lnTo>
                    <a:lnTo>
                      <a:pt x="40" y="27"/>
                    </a:lnTo>
                    <a:lnTo>
                      <a:pt x="44" y="27"/>
                    </a:lnTo>
                    <a:lnTo>
                      <a:pt x="44" y="20"/>
                    </a:lnTo>
                    <a:close/>
                  </a:path>
                </a:pathLst>
              </a:custGeom>
              <a:solidFill>
                <a:schemeClr val="bg1"/>
              </a:solidFill>
              <a:ln w="6350">
                <a:solidFill>
                  <a:srgbClr val="000000"/>
                </a:solidFill>
                <a:round/>
                <a:headEnd/>
                <a:tailEnd/>
              </a:ln>
            </p:spPr>
            <p:txBody>
              <a:bodyPr vert="horz" lIns="0" tIns="0" rIns="0" bIns="0" anchor="ctr" anchorCtr="0">
                <a:noAutofit/>
              </a:bodyPr>
              <a:lstStyle/>
              <a:p>
                <a:pPr algn="ctr" fontAlgn="base"/>
                <a:r>
                  <a:rPr lang="en-GB" sz="400" dirty="0">
                    <a:solidFill>
                      <a:prstClr val="white"/>
                    </a:solidFill>
                  </a:rPr>
                  <a:t>22</a:t>
                </a:r>
              </a:p>
            </p:txBody>
          </p:sp>
          <p:sp>
            <p:nvSpPr>
              <p:cNvPr id="131" name="Freeform 217">
                <a:extLst>
                  <a:ext uri="{FF2B5EF4-FFF2-40B4-BE49-F238E27FC236}">
                    <a16:creationId xmlns:a16="http://schemas.microsoft.com/office/drawing/2014/main" id="{82DA7ADB-6BAC-4165-B36C-8DF6BC0EEEFC}"/>
                  </a:ext>
                </a:extLst>
              </p:cNvPr>
              <p:cNvSpPr>
                <a:spLocks/>
              </p:cNvSpPr>
              <p:nvPr/>
            </p:nvSpPr>
            <p:spPr bwMode="auto">
              <a:xfrm rot="21588667">
                <a:off x="4500141" y="2709069"/>
                <a:ext cx="90000" cy="90000"/>
              </a:xfrm>
              <a:custGeom>
                <a:avLst/>
                <a:gdLst>
                  <a:gd name="T0" fmla="*/ 2147483647 w 44"/>
                  <a:gd name="T1" fmla="*/ 2147483647 h 41"/>
                  <a:gd name="T2" fmla="*/ 2147483647 w 44"/>
                  <a:gd name="T3" fmla="*/ 2147483647 h 41"/>
                  <a:gd name="T4" fmla="*/ 2147483647 w 44"/>
                  <a:gd name="T5" fmla="*/ 2147483647 h 41"/>
                  <a:gd name="T6" fmla="*/ 2147483647 w 44"/>
                  <a:gd name="T7" fmla="*/ 2147483647 h 41"/>
                  <a:gd name="T8" fmla="*/ 2147483647 w 44"/>
                  <a:gd name="T9" fmla="*/ 2147483647 h 41"/>
                  <a:gd name="T10" fmla="*/ 2147483647 w 44"/>
                  <a:gd name="T11" fmla="*/ 2147483647 h 41"/>
                  <a:gd name="T12" fmla="*/ 2147483647 w 44"/>
                  <a:gd name="T13" fmla="*/ 0 h 41"/>
                  <a:gd name="T14" fmla="*/ 2147483647 w 44"/>
                  <a:gd name="T15" fmla="*/ 0 h 41"/>
                  <a:gd name="T16" fmla="*/ 2147483647 w 44"/>
                  <a:gd name="T17" fmla="*/ 0 h 41"/>
                  <a:gd name="T18" fmla="*/ 2147483647 w 44"/>
                  <a:gd name="T19" fmla="*/ 0 h 41"/>
                  <a:gd name="T20" fmla="*/ 2147483647 w 44"/>
                  <a:gd name="T21" fmla="*/ 2147483647 h 41"/>
                  <a:gd name="T22" fmla="*/ 2147483647 w 44"/>
                  <a:gd name="T23" fmla="*/ 2147483647 h 41"/>
                  <a:gd name="T24" fmla="*/ 2147483647 w 44"/>
                  <a:gd name="T25" fmla="*/ 2147483647 h 41"/>
                  <a:gd name="T26" fmla="*/ 2147483647 w 44"/>
                  <a:gd name="T27" fmla="*/ 2147483647 h 41"/>
                  <a:gd name="T28" fmla="*/ 0 w 44"/>
                  <a:gd name="T29" fmla="*/ 2147483647 h 41"/>
                  <a:gd name="T30" fmla="*/ 0 w 44"/>
                  <a:gd name="T31" fmla="*/ 2147483647 h 41"/>
                  <a:gd name="T32" fmla="*/ 0 w 44"/>
                  <a:gd name="T33" fmla="*/ 2147483647 h 41"/>
                  <a:gd name="T34" fmla="*/ 0 w 44"/>
                  <a:gd name="T35" fmla="*/ 2147483647 h 41"/>
                  <a:gd name="T36" fmla="*/ 2147483647 w 44"/>
                  <a:gd name="T37" fmla="*/ 2147483647 h 41"/>
                  <a:gd name="T38" fmla="*/ 2147483647 w 44"/>
                  <a:gd name="T39" fmla="*/ 2147483647 h 41"/>
                  <a:gd name="T40" fmla="*/ 2147483647 w 44"/>
                  <a:gd name="T41" fmla="*/ 2147483647 h 41"/>
                  <a:gd name="T42" fmla="*/ 2147483647 w 44"/>
                  <a:gd name="T43" fmla="*/ 2147483647 h 41"/>
                  <a:gd name="T44" fmla="*/ 2147483647 w 44"/>
                  <a:gd name="T45" fmla="*/ 2147483647 h 41"/>
                  <a:gd name="T46" fmla="*/ 2147483647 w 44"/>
                  <a:gd name="T47" fmla="*/ 2147483647 h 41"/>
                  <a:gd name="T48" fmla="*/ 2147483647 w 44"/>
                  <a:gd name="T49" fmla="*/ 2147483647 h 41"/>
                  <a:gd name="T50" fmla="*/ 2147483647 w 44"/>
                  <a:gd name="T51" fmla="*/ 2147483647 h 41"/>
                  <a:gd name="T52" fmla="*/ 2147483647 w 44"/>
                  <a:gd name="T53" fmla="*/ 2147483647 h 41"/>
                  <a:gd name="T54" fmla="*/ 2147483647 w 44"/>
                  <a:gd name="T55" fmla="*/ 2147483647 h 41"/>
                  <a:gd name="T56" fmla="*/ 2147483647 w 44"/>
                  <a:gd name="T57" fmla="*/ 2147483647 h 41"/>
                  <a:gd name="T58" fmla="*/ 2147483647 w 44"/>
                  <a:gd name="T59" fmla="*/ 2147483647 h 41"/>
                  <a:gd name="T60" fmla="*/ 2147483647 w 44"/>
                  <a:gd name="T61" fmla="*/ 2147483647 h 41"/>
                  <a:gd name="T62" fmla="*/ 2147483647 w 44"/>
                  <a:gd name="T63" fmla="*/ 2147483647 h 41"/>
                  <a:gd name="T64" fmla="*/ 2147483647 w 44"/>
                  <a:gd name="T65" fmla="*/ 2147483647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41"/>
                  <a:gd name="T101" fmla="*/ 44 w 44"/>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41">
                    <a:moveTo>
                      <a:pt x="44" y="20"/>
                    </a:moveTo>
                    <a:lnTo>
                      <a:pt x="44" y="14"/>
                    </a:lnTo>
                    <a:lnTo>
                      <a:pt x="40" y="14"/>
                    </a:lnTo>
                    <a:lnTo>
                      <a:pt x="40" y="10"/>
                    </a:lnTo>
                    <a:lnTo>
                      <a:pt x="33" y="4"/>
                    </a:lnTo>
                    <a:lnTo>
                      <a:pt x="29" y="4"/>
                    </a:lnTo>
                    <a:lnTo>
                      <a:pt x="29" y="0"/>
                    </a:lnTo>
                    <a:lnTo>
                      <a:pt x="22" y="0"/>
                    </a:lnTo>
                    <a:lnTo>
                      <a:pt x="15" y="0"/>
                    </a:lnTo>
                    <a:lnTo>
                      <a:pt x="15" y="4"/>
                    </a:lnTo>
                    <a:lnTo>
                      <a:pt x="11" y="4"/>
                    </a:lnTo>
                    <a:lnTo>
                      <a:pt x="4" y="10"/>
                    </a:lnTo>
                    <a:lnTo>
                      <a:pt x="4" y="14"/>
                    </a:lnTo>
                    <a:lnTo>
                      <a:pt x="0" y="14"/>
                    </a:lnTo>
                    <a:lnTo>
                      <a:pt x="0" y="20"/>
                    </a:lnTo>
                    <a:lnTo>
                      <a:pt x="0" y="27"/>
                    </a:lnTo>
                    <a:lnTo>
                      <a:pt x="4" y="27"/>
                    </a:lnTo>
                    <a:lnTo>
                      <a:pt x="4" y="30"/>
                    </a:lnTo>
                    <a:lnTo>
                      <a:pt x="11" y="37"/>
                    </a:lnTo>
                    <a:lnTo>
                      <a:pt x="15" y="37"/>
                    </a:lnTo>
                    <a:lnTo>
                      <a:pt x="15" y="41"/>
                    </a:lnTo>
                    <a:lnTo>
                      <a:pt x="22" y="41"/>
                    </a:lnTo>
                    <a:lnTo>
                      <a:pt x="29" y="41"/>
                    </a:lnTo>
                    <a:lnTo>
                      <a:pt x="29" y="37"/>
                    </a:lnTo>
                    <a:lnTo>
                      <a:pt x="33" y="37"/>
                    </a:lnTo>
                    <a:lnTo>
                      <a:pt x="40" y="30"/>
                    </a:lnTo>
                    <a:lnTo>
                      <a:pt x="40" y="27"/>
                    </a:lnTo>
                    <a:lnTo>
                      <a:pt x="44" y="27"/>
                    </a:lnTo>
                    <a:lnTo>
                      <a:pt x="44" y="20"/>
                    </a:lnTo>
                    <a:close/>
                  </a:path>
                </a:pathLst>
              </a:custGeom>
              <a:solidFill>
                <a:schemeClr val="bg1"/>
              </a:solidFill>
              <a:ln w="6350">
                <a:solidFill>
                  <a:srgbClr val="000000"/>
                </a:solidFill>
                <a:round/>
                <a:headEnd/>
                <a:tailEnd/>
              </a:ln>
            </p:spPr>
            <p:txBody>
              <a:bodyPr vert="horz" lIns="0" tIns="0" rIns="0" bIns="0" anchor="ctr" anchorCtr="0"/>
              <a:lstStyle/>
              <a:p>
                <a:pPr algn="ctr" fontAlgn="base"/>
                <a:r>
                  <a:rPr lang="en-GB" sz="400" dirty="0">
                    <a:solidFill>
                      <a:prstClr val="white"/>
                    </a:solidFill>
                  </a:rPr>
                  <a:t>31</a:t>
                </a:r>
              </a:p>
            </p:txBody>
          </p:sp>
          <p:sp>
            <p:nvSpPr>
              <p:cNvPr id="132" name="Freeform 217">
                <a:extLst>
                  <a:ext uri="{FF2B5EF4-FFF2-40B4-BE49-F238E27FC236}">
                    <a16:creationId xmlns:a16="http://schemas.microsoft.com/office/drawing/2014/main" id="{0CBF907A-FBE9-4A28-A17A-B108381C18E6}"/>
                  </a:ext>
                </a:extLst>
              </p:cNvPr>
              <p:cNvSpPr>
                <a:spLocks/>
              </p:cNvSpPr>
              <p:nvPr/>
            </p:nvSpPr>
            <p:spPr bwMode="auto">
              <a:xfrm rot="21588667">
                <a:off x="5148213" y="3410859"/>
                <a:ext cx="90000" cy="90000"/>
              </a:xfrm>
              <a:custGeom>
                <a:avLst/>
                <a:gdLst>
                  <a:gd name="T0" fmla="*/ 2147483647 w 44"/>
                  <a:gd name="T1" fmla="*/ 2147483647 h 41"/>
                  <a:gd name="T2" fmla="*/ 2147483647 w 44"/>
                  <a:gd name="T3" fmla="*/ 2147483647 h 41"/>
                  <a:gd name="T4" fmla="*/ 2147483647 w 44"/>
                  <a:gd name="T5" fmla="*/ 2147483647 h 41"/>
                  <a:gd name="T6" fmla="*/ 2147483647 w 44"/>
                  <a:gd name="T7" fmla="*/ 2147483647 h 41"/>
                  <a:gd name="T8" fmla="*/ 2147483647 w 44"/>
                  <a:gd name="T9" fmla="*/ 2147483647 h 41"/>
                  <a:gd name="T10" fmla="*/ 2147483647 w 44"/>
                  <a:gd name="T11" fmla="*/ 2147483647 h 41"/>
                  <a:gd name="T12" fmla="*/ 2147483647 w 44"/>
                  <a:gd name="T13" fmla="*/ 0 h 41"/>
                  <a:gd name="T14" fmla="*/ 2147483647 w 44"/>
                  <a:gd name="T15" fmla="*/ 0 h 41"/>
                  <a:gd name="T16" fmla="*/ 2147483647 w 44"/>
                  <a:gd name="T17" fmla="*/ 0 h 41"/>
                  <a:gd name="T18" fmla="*/ 2147483647 w 44"/>
                  <a:gd name="T19" fmla="*/ 0 h 41"/>
                  <a:gd name="T20" fmla="*/ 2147483647 w 44"/>
                  <a:gd name="T21" fmla="*/ 2147483647 h 41"/>
                  <a:gd name="T22" fmla="*/ 2147483647 w 44"/>
                  <a:gd name="T23" fmla="*/ 2147483647 h 41"/>
                  <a:gd name="T24" fmla="*/ 2147483647 w 44"/>
                  <a:gd name="T25" fmla="*/ 2147483647 h 41"/>
                  <a:gd name="T26" fmla="*/ 2147483647 w 44"/>
                  <a:gd name="T27" fmla="*/ 2147483647 h 41"/>
                  <a:gd name="T28" fmla="*/ 0 w 44"/>
                  <a:gd name="T29" fmla="*/ 2147483647 h 41"/>
                  <a:gd name="T30" fmla="*/ 0 w 44"/>
                  <a:gd name="T31" fmla="*/ 2147483647 h 41"/>
                  <a:gd name="T32" fmla="*/ 0 w 44"/>
                  <a:gd name="T33" fmla="*/ 2147483647 h 41"/>
                  <a:gd name="T34" fmla="*/ 0 w 44"/>
                  <a:gd name="T35" fmla="*/ 2147483647 h 41"/>
                  <a:gd name="T36" fmla="*/ 2147483647 w 44"/>
                  <a:gd name="T37" fmla="*/ 2147483647 h 41"/>
                  <a:gd name="T38" fmla="*/ 2147483647 w 44"/>
                  <a:gd name="T39" fmla="*/ 2147483647 h 41"/>
                  <a:gd name="T40" fmla="*/ 2147483647 w 44"/>
                  <a:gd name="T41" fmla="*/ 2147483647 h 41"/>
                  <a:gd name="T42" fmla="*/ 2147483647 w 44"/>
                  <a:gd name="T43" fmla="*/ 2147483647 h 41"/>
                  <a:gd name="T44" fmla="*/ 2147483647 w 44"/>
                  <a:gd name="T45" fmla="*/ 2147483647 h 41"/>
                  <a:gd name="T46" fmla="*/ 2147483647 w 44"/>
                  <a:gd name="T47" fmla="*/ 2147483647 h 41"/>
                  <a:gd name="T48" fmla="*/ 2147483647 w 44"/>
                  <a:gd name="T49" fmla="*/ 2147483647 h 41"/>
                  <a:gd name="T50" fmla="*/ 2147483647 w 44"/>
                  <a:gd name="T51" fmla="*/ 2147483647 h 41"/>
                  <a:gd name="T52" fmla="*/ 2147483647 w 44"/>
                  <a:gd name="T53" fmla="*/ 2147483647 h 41"/>
                  <a:gd name="T54" fmla="*/ 2147483647 w 44"/>
                  <a:gd name="T55" fmla="*/ 2147483647 h 41"/>
                  <a:gd name="T56" fmla="*/ 2147483647 w 44"/>
                  <a:gd name="T57" fmla="*/ 2147483647 h 41"/>
                  <a:gd name="T58" fmla="*/ 2147483647 w 44"/>
                  <a:gd name="T59" fmla="*/ 2147483647 h 41"/>
                  <a:gd name="T60" fmla="*/ 2147483647 w 44"/>
                  <a:gd name="T61" fmla="*/ 2147483647 h 41"/>
                  <a:gd name="T62" fmla="*/ 2147483647 w 44"/>
                  <a:gd name="T63" fmla="*/ 2147483647 h 41"/>
                  <a:gd name="T64" fmla="*/ 2147483647 w 44"/>
                  <a:gd name="T65" fmla="*/ 2147483647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41"/>
                  <a:gd name="T101" fmla="*/ 44 w 44"/>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41">
                    <a:moveTo>
                      <a:pt x="44" y="20"/>
                    </a:moveTo>
                    <a:lnTo>
                      <a:pt x="44" y="14"/>
                    </a:lnTo>
                    <a:lnTo>
                      <a:pt x="40" y="14"/>
                    </a:lnTo>
                    <a:lnTo>
                      <a:pt x="40" y="10"/>
                    </a:lnTo>
                    <a:lnTo>
                      <a:pt x="33" y="4"/>
                    </a:lnTo>
                    <a:lnTo>
                      <a:pt x="29" y="4"/>
                    </a:lnTo>
                    <a:lnTo>
                      <a:pt x="29" y="0"/>
                    </a:lnTo>
                    <a:lnTo>
                      <a:pt x="22" y="0"/>
                    </a:lnTo>
                    <a:lnTo>
                      <a:pt x="15" y="0"/>
                    </a:lnTo>
                    <a:lnTo>
                      <a:pt x="15" y="4"/>
                    </a:lnTo>
                    <a:lnTo>
                      <a:pt x="11" y="4"/>
                    </a:lnTo>
                    <a:lnTo>
                      <a:pt x="4" y="10"/>
                    </a:lnTo>
                    <a:lnTo>
                      <a:pt x="4" y="14"/>
                    </a:lnTo>
                    <a:lnTo>
                      <a:pt x="0" y="14"/>
                    </a:lnTo>
                    <a:lnTo>
                      <a:pt x="0" y="20"/>
                    </a:lnTo>
                    <a:lnTo>
                      <a:pt x="0" y="27"/>
                    </a:lnTo>
                    <a:lnTo>
                      <a:pt x="4" y="27"/>
                    </a:lnTo>
                    <a:lnTo>
                      <a:pt x="4" y="30"/>
                    </a:lnTo>
                    <a:lnTo>
                      <a:pt x="11" y="37"/>
                    </a:lnTo>
                    <a:lnTo>
                      <a:pt x="15" y="37"/>
                    </a:lnTo>
                    <a:lnTo>
                      <a:pt x="15" y="41"/>
                    </a:lnTo>
                    <a:lnTo>
                      <a:pt x="22" y="41"/>
                    </a:lnTo>
                    <a:lnTo>
                      <a:pt x="29" y="41"/>
                    </a:lnTo>
                    <a:lnTo>
                      <a:pt x="29" y="37"/>
                    </a:lnTo>
                    <a:lnTo>
                      <a:pt x="33" y="37"/>
                    </a:lnTo>
                    <a:lnTo>
                      <a:pt x="40" y="30"/>
                    </a:lnTo>
                    <a:lnTo>
                      <a:pt x="40" y="27"/>
                    </a:lnTo>
                    <a:lnTo>
                      <a:pt x="44" y="27"/>
                    </a:lnTo>
                    <a:lnTo>
                      <a:pt x="44" y="20"/>
                    </a:lnTo>
                    <a:close/>
                  </a:path>
                </a:pathLst>
              </a:custGeom>
              <a:solidFill>
                <a:schemeClr val="bg1"/>
              </a:solidFill>
              <a:ln w="6350">
                <a:solidFill>
                  <a:srgbClr val="000000"/>
                </a:solidFill>
                <a:round/>
                <a:headEnd/>
                <a:tailEnd/>
              </a:ln>
            </p:spPr>
            <p:txBody>
              <a:bodyPr vert="horz" lIns="0" tIns="0" rIns="0" bIns="0" anchor="ctr" anchorCtr="0">
                <a:noAutofit/>
              </a:bodyPr>
              <a:lstStyle/>
              <a:p>
                <a:pPr algn="ctr" fontAlgn="base"/>
                <a:r>
                  <a:rPr lang="en-GB" sz="400" dirty="0">
                    <a:solidFill>
                      <a:prstClr val="white"/>
                    </a:solidFill>
                  </a:rPr>
                  <a:t>32</a:t>
                </a:r>
              </a:p>
            </p:txBody>
          </p:sp>
          <p:sp>
            <p:nvSpPr>
              <p:cNvPr id="133" name="Freeform 217">
                <a:extLst>
                  <a:ext uri="{FF2B5EF4-FFF2-40B4-BE49-F238E27FC236}">
                    <a16:creationId xmlns:a16="http://schemas.microsoft.com/office/drawing/2014/main" id="{6DD11A0C-9FF2-4826-9774-34897A968CB2}"/>
                  </a:ext>
                </a:extLst>
              </p:cNvPr>
              <p:cNvSpPr>
                <a:spLocks/>
              </p:cNvSpPr>
              <p:nvPr/>
            </p:nvSpPr>
            <p:spPr bwMode="auto">
              <a:xfrm rot="21588667">
                <a:off x="6080161" y="2474755"/>
                <a:ext cx="90000" cy="90000"/>
              </a:xfrm>
              <a:custGeom>
                <a:avLst/>
                <a:gdLst>
                  <a:gd name="T0" fmla="*/ 2147483647 w 44"/>
                  <a:gd name="T1" fmla="*/ 2147483647 h 41"/>
                  <a:gd name="T2" fmla="*/ 2147483647 w 44"/>
                  <a:gd name="T3" fmla="*/ 2147483647 h 41"/>
                  <a:gd name="T4" fmla="*/ 2147483647 w 44"/>
                  <a:gd name="T5" fmla="*/ 2147483647 h 41"/>
                  <a:gd name="T6" fmla="*/ 2147483647 w 44"/>
                  <a:gd name="T7" fmla="*/ 2147483647 h 41"/>
                  <a:gd name="T8" fmla="*/ 2147483647 w 44"/>
                  <a:gd name="T9" fmla="*/ 2147483647 h 41"/>
                  <a:gd name="T10" fmla="*/ 2147483647 w 44"/>
                  <a:gd name="T11" fmla="*/ 2147483647 h 41"/>
                  <a:gd name="T12" fmla="*/ 2147483647 w 44"/>
                  <a:gd name="T13" fmla="*/ 0 h 41"/>
                  <a:gd name="T14" fmla="*/ 2147483647 w 44"/>
                  <a:gd name="T15" fmla="*/ 0 h 41"/>
                  <a:gd name="T16" fmla="*/ 2147483647 w 44"/>
                  <a:gd name="T17" fmla="*/ 0 h 41"/>
                  <a:gd name="T18" fmla="*/ 2147483647 w 44"/>
                  <a:gd name="T19" fmla="*/ 0 h 41"/>
                  <a:gd name="T20" fmla="*/ 2147483647 w 44"/>
                  <a:gd name="T21" fmla="*/ 2147483647 h 41"/>
                  <a:gd name="T22" fmla="*/ 2147483647 w 44"/>
                  <a:gd name="T23" fmla="*/ 2147483647 h 41"/>
                  <a:gd name="T24" fmla="*/ 2147483647 w 44"/>
                  <a:gd name="T25" fmla="*/ 2147483647 h 41"/>
                  <a:gd name="T26" fmla="*/ 2147483647 w 44"/>
                  <a:gd name="T27" fmla="*/ 2147483647 h 41"/>
                  <a:gd name="T28" fmla="*/ 0 w 44"/>
                  <a:gd name="T29" fmla="*/ 2147483647 h 41"/>
                  <a:gd name="T30" fmla="*/ 0 w 44"/>
                  <a:gd name="T31" fmla="*/ 2147483647 h 41"/>
                  <a:gd name="T32" fmla="*/ 0 w 44"/>
                  <a:gd name="T33" fmla="*/ 2147483647 h 41"/>
                  <a:gd name="T34" fmla="*/ 0 w 44"/>
                  <a:gd name="T35" fmla="*/ 2147483647 h 41"/>
                  <a:gd name="T36" fmla="*/ 2147483647 w 44"/>
                  <a:gd name="T37" fmla="*/ 2147483647 h 41"/>
                  <a:gd name="T38" fmla="*/ 2147483647 w 44"/>
                  <a:gd name="T39" fmla="*/ 2147483647 h 41"/>
                  <a:gd name="T40" fmla="*/ 2147483647 w 44"/>
                  <a:gd name="T41" fmla="*/ 2147483647 h 41"/>
                  <a:gd name="T42" fmla="*/ 2147483647 w 44"/>
                  <a:gd name="T43" fmla="*/ 2147483647 h 41"/>
                  <a:gd name="T44" fmla="*/ 2147483647 w 44"/>
                  <a:gd name="T45" fmla="*/ 2147483647 h 41"/>
                  <a:gd name="T46" fmla="*/ 2147483647 w 44"/>
                  <a:gd name="T47" fmla="*/ 2147483647 h 41"/>
                  <a:gd name="T48" fmla="*/ 2147483647 w 44"/>
                  <a:gd name="T49" fmla="*/ 2147483647 h 41"/>
                  <a:gd name="T50" fmla="*/ 2147483647 w 44"/>
                  <a:gd name="T51" fmla="*/ 2147483647 h 41"/>
                  <a:gd name="T52" fmla="*/ 2147483647 w 44"/>
                  <a:gd name="T53" fmla="*/ 2147483647 h 41"/>
                  <a:gd name="T54" fmla="*/ 2147483647 w 44"/>
                  <a:gd name="T55" fmla="*/ 2147483647 h 41"/>
                  <a:gd name="T56" fmla="*/ 2147483647 w 44"/>
                  <a:gd name="T57" fmla="*/ 2147483647 h 41"/>
                  <a:gd name="T58" fmla="*/ 2147483647 w 44"/>
                  <a:gd name="T59" fmla="*/ 2147483647 h 41"/>
                  <a:gd name="T60" fmla="*/ 2147483647 w 44"/>
                  <a:gd name="T61" fmla="*/ 2147483647 h 41"/>
                  <a:gd name="T62" fmla="*/ 2147483647 w 44"/>
                  <a:gd name="T63" fmla="*/ 2147483647 h 41"/>
                  <a:gd name="T64" fmla="*/ 2147483647 w 44"/>
                  <a:gd name="T65" fmla="*/ 2147483647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41"/>
                  <a:gd name="T101" fmla="*/ 44 w 44"/>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41">
                    <a:moveTo>
                      <a:pt x="44" y="20"/>
                    </a:moveTo>
                    <a:lnTo>
                      <a:pt x="44" y="14"/>
                    </a:lnTo>
                    <a:lnTo>
                      <a:pt x="40" y="14"/>
                    </a:lnTo>
                    <a:lnTo>
                      <a:pt x="40" y="10"/>
                    </a:lnTo>
                    <a:lnTo>
                      <a:pt x="33" y="4"/>
                    </a:lnTo>
                    <a:lnTo>
                      <a:pt x="29" y="4"/>
                    </a:lnTo>
                    <a:lnTo>
                      <a:pt x="29" y="0"/>
                    </a:lnTo>
                    <a:lnTo>
                      <a:pt x="22" y="0"/>
                    </a:lnTo>
                    <a:lnTo>
                      <a:pt x="15" y="0"/>
                    </a:lnTo>
                    <a:lnTo>
                      <a:pt x="15" y="4"/>
                    </a:lnTo>
                    <a:lnTo>
                      <a:pt x="11" y="4"/>
                    </a:lnTo>
                    <a:lnTo>
                      <a:pt x="4" y="10"/>
                    </a:lnTo>
                    <a:lnTo>
                      <a:pt x="4" y="14"/>
                    </a:lnTo>
                    <a:lnTo>
                      <a:pt x="0" y="14"/>
                    </a:lnTo>
                    <a:lnTo>
                      <a:pt x="0" y="20"/>
                    </a:lnTo>
                    <a:lnTo>
                      <a:pt x="0" y="27"/>
                    </a:lnTo>
                    <a:lnTo>
                      <a:pt x="4" y="27"/>
                    </a:lnTo>
                    <a:lnTo>
                      <a:pt x="4" y="30"/>
                    </a:lnTo>
                    <a:lnTo>
                      <a:pt x="11" y="37"/>
                    </a:lnTo>
                    <a:lnTo>
                      <a:pt x="15" y="37"/>
                    </a:lnTo>
                    <a:lnTo>
                      <a:pt x="15" y="41"/>
                    </a:lnTo>
                    <a:lnTo>
                      <a:pt x="22" y="41"/>
                    </a:lnTo>
                    <a:lnTo>
                      <a:pt x="29" y="41"/>
                    </a:lnTo>
                    <a:lnTo>
                      <a:pt x="29" y="37"/>
                    </a:lnTo>
                    <a:lnTo>
                      <a:pt x="33" y="37"/>
                    </a:lnTo>
                    <a:lnTo>
                      <a:pt x="40" y="30"/>
                    </a:lnTo>
                    <a:lnTo>
                      <a:pt x="40" y="27"/>
                    </a:lnTo>
                    <a:lnTo>
                      <a:pt x="44" y="27"/>
                    </a:lnTo>
                    <a:lnTo>
                      <a:pt x="44" y="20"/>
                    </a:lnTo>
                    <a:close/>
                  </a:path>
                </a:pathLst>
              </a:custGeom>
              <a:solidFill>
                <a:schemeClr val="bg1"/>
              </a:solidFill>
              <a:ln w="6350">
                <a:solidFill>
                  <a:srgbClr val="000000"/>
                </a:solidFill>
                <a:round/>
                <a:headEnd/>
                <a:tailEnd/>
              </a:ln>
            </p:spPr>
            <p:txBody>
              <a:bodyPr vert="horz" lIns="0" tIns="0" rIns="0" bIns="0" anchor="ctr" anchorCtr="0">
                <a:noAutofit/>
              </a:bodyPr>
              <a:lstStyle/>
              <a:p>
                <a:pPr algn="ctr" fontAlgn="base"/>
                <a:r>
                  <a:rPr lang="en-GB" sz="400" dirty="0">
                    <a:solidFill>
                      <a:prstClr val="white"/>
                    </a:solidFill>
                  </a:rPr>
                  <a:t>33</a:t>
                </a:r>
              </a:p>
            </p:txBody>
          </p:sp>
          <p:sp>
            <p:nvSpPr>
              <p:cNvPr id="134" name="Freeform 217">
                <a:extLst>
                  <a:ext uri="{FF2B5EF4-FFF2-40B4-BE49-F238E27FC236}">
                    <a16:creationId xmlns:a16="http://schemas.microsoft.com/office/drawing/2014/main" id="{91B3D43C-2136-4B1A-A674-7DBC231B85D5}"/>
                  </a:ext>
                </a:extLst>
              </p:cNvPr>
              <p:cNvSpPr>
                <a:spLocks/>
              </p:cNvSpPr>
              <p:nvPr/>
            </p:nvSpPr>
            <p:spPr bwMode="auto">
              <a:xfrm rot="21588667">
                <a:off x="3401731" y="3573165"/>
                <a:ext cx="90000" cy="90000"/>
              </a:xfrm>
              <a:custGeom>
                <a:avLst/>
                <a:gdLst>
                  <a:gd name="T0" fmla="*/ 2147483647 w 44"/>
                  <a:gd name="T1" fmla="*/ 2147483647 h 41"/>
                  <a:gd name="T2" fmla="*/ 2147483647 w 44"/>
                  <a:gd name="T3" fmla="*/ 2147483647 h 41"/>
                  <a:gd name="T4" fmla="*/ 2147483647 w 44"/>
                  <a:gd name="T5" fmla="*/ 2147483647 h 41"/>
                  <a:gd name="T6" fmla="*/ 2147483647 w 44"/>
                  <a:gd name="T7" fmla="*/ 2147483647 h 41"/>
                  <a:gd name="T8" fmla="*/ 2147483647 w 44"/>
                  <a:gd name="T9" fmla="*/ 2147483647 h 41"/>
                  <a:gd name="T10" fmla="*/ 2147483647 w 44"/>
                  <a:gd name="T11" fmla="*/ 2147483647 h 41"/>
                  <a:gd name="T12" fmla="*/ 2147483647 w 44"/>
                  <a:gd name="T13" fmla="*/ 0 h 41"/>
                  <a:gd name="T14" fmla="*/ 2147483647 w 44"/>
                  <a:gd name="T15" fmla="*/ 0 h 41"/>
                  <a:gd name="T16" fmla="*/ 2147483647 w 44"/>
                  <a:gd name="T17" fmla="*/ 0 h 41"/>
                  <a:gd name="T18" fmla="*/ 2147483647 w 44"/>
                  <a:gd name="T19" fmla="*/ 0 h 41"/>
                  <a:gd name="T20" fmla="*/ 2147483647 w 44"/>
                  <a:gd name="T21" fmla="*/ 2147483647 h 41"/>
                  <a:gd name="T22" fmla="*/ 2147483647 w 44"/>
                  <a:gd name="T23" fmla="*/ 2147483647 h 41"/>
                  <a:gd name="T24" fmla="*/ 2147483647 w 44"/>
                  <a:gd name="T25" fmla="*/ 2147483647 h 41"/>
                  <a:gd name="T26" fmla="*/ 2147483647 w 44"/>
                  <a:gd name="T27" fmla="*/ 2147483647 h 41"/>
                  <a:gd name="T28" fmla="*/ 0 w 44"/>
                  <a:gd name="T29" fmla="*/ 2147483647 h 41"/>
                  <a:gd name="T30" fmla="*/ 0 w 44"/>
                  <a:gd name="T31" fmla="*/ 2147483647 h 41"/>
                  <a:gd name="T32" fmla="*/ 0 w 44"/>
                  <a:gd name="T33" fmla="*/ 2147483647 h 41"/>
                  <a:gd name="T34" fmla="*/ 0 w 44"/>
                  <a:gd name="T35" fmla="*/ 2147483647 h 41"/>
                  <a:gd name="T36" fmla="*/ 2147483647 w 44"/>
                  <a:gd name="T37" fmla="*/ 2147483647 h 41"/>
                  <a:gd name="T38" fmla="*/ 2147483647 w 44"/>
                  <a:gd name="T39" fmla="*/ 2147483647 h 41"/>
                  <a:gd name="T40" fmla="*/ 2147483647 w 44"/>
                  <a:gd name="T41" fmla="*/ 2147483647 h 41"/>
                  <a:gd name="T42" fmla="*/ 2147483647 w 44"/>
                  <a:gd name="T43" fmla="*/ 2147483647 h 41"/>
                  <a:gd name="T44" fmla="*/ 2147483647 w 44"/>
                  <a:gd name="T45" fmla="*/ 2147483647 h 41"/>
                  <a:gd name="T46" fmla="*/ 2147483647 w 44"/>
                  <a:gd name="T47" fmla="*/ 2147483647 h 41"/>
                  <a:gd name="T48" fmla="*/ 2147483647 w 44"/>
                  <a:gd name="T49" fmla="*/ 2147483647 h 41"/>
                  <a:gd name="T50" fmla="*/ 2147483647 w 44"/>
                  <a:gd name="T51" fmla="*/ 2147483647 h 41"/>
                  <a:gd name="T52" fmla="*/ 2147483647 w 44"/>
                  <a:gd name="T53" fmla="*/ 2147483647 h 41"/>
                  <a:gd name="T54" fmla="*/ 2147483647 w 44"/>
                  <a:gd name="T55" fmla="*/ 2147483647 h 41"/>
                  <a:gd name="T56" fmla="*/ 2147483647 w 44"/>
                  <a:gd name="T57" fmla="*/ 2147483647 h 41"/>
                  <a:gd name="T58" fmla="*/ 2147483647 w 44"/>
                  <a:gd name="T59" fmla="*/ 2147483647 h 41"/>
                  <a:gd name="T60" fmla="*/ 2147483647 w 44"/>
                  <a:gd name="T61" fmla="*/ 2147483647 h 41"/>
                  <a:gd name="T62" fmla="*/ 2147483647 w 44"/>
                  <a:gd name="T63" fmla="*/ 2147483647 h 41"/>
                  <a:gd name="T64" fmla="*/ 2147483647 w 44"/>
                  <a:gd name="T65" fmla="*/ 2147483647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41"/>
                  <a:gd name="T101" fmla="*/ 44 w 44"/>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41">
                    <a:moveTo>
                      <a:pt x="44" y="20"/>
                    </a:moveTo>
                    <a:lnTo>
                      <a:pt x="44" y="14"/>
                    </a:lnTo>
                    <a:lnTo>
                      <a:pt x="40" y="14"/>
                    </a:lnTo>
                    <a:lnTo>
                      <a:pt x="40" y="10"/>
                    </a:lnTo>
                    <a:lnTo>
                      <a:pt x="33" y="4"/>
                    </a:lnTo>
                    <a:lnTo>
                      <a:pt x="29" y="4"/>
                    </a:lnTo>
                    <a:lnTo>
                      <a:pt x="29" y="0"/>
                    </a:lnTo>
                    <a:lnTo>
                      <a:pt x="22" y="0"/>
                    </a:lnTo>
                    <a:lnTo>
                      <a:pt x="15" y="0"/>
                    </a:lnTo>
                    <a:lnTo>
                      <a:pt x="15" y="4"/>
                    </a:lnTo>
                    <a:lnTo>
                      <a:pt x="11" y="4"/>
                    </a:lnTo>
                    <a:lnTo>
                      <a:pt x="4" y="10"/>
                    </a:lnTo>
                    <a:lnTo>
                      <a:pt x="4" y="14"/>
                    </a:lnTo>
                    <a:lnTo>
                      <a:pt x="0" y="14"/>
                    </a:lnTo>
                    <a:lnTo>
                      <a:pt x="0" y="20"/>
                    </a:lnTo>
                    <a:lnTo>
                      <a:pt x="0" y="27"/>
                    </a:lnTo>
                    <a:lnTo>
                      <a:pt x="4" y="27"/>
                    </a:lnTo>
                    <a:lnTo>
                      <a:pt x="4" y="30"/>
                    </a:lnTo>
                    <a:lnTo>
                      <a:pt x="11" y="37"/>
                    </a:lnTo>
                    <a:lnTo>
                      <a:pt x="15" y="37"/>
                    </a:lnTo>
                    <a:lnTo>
                      <a:pt x="15" y="41"/>
                    </a:lnTo>
                    <a:lnTo>
                      <a:pt x="22" y="41"/>
                    </a:lnTo>
                    <a:lnTo>
                      <a:pt x="29" y="41"/>
                    </a:lnTo>
                    <a:lnTo>
                      <a:pt x="29" y="37"/>
                    </a:lnTo>
                    <a:lnTo>
                      <a:pt x="33" y="37"/>
                    </a:lnTo>
                    <a:lnTo>
                      <a:pt x="40" y="30"/>
                    </a:lnTo>
                    <a:lnTo>
                      <a:pt x="40" y="27"/>
                    </a:lnTo>
                    <a:lnTo>
                      <a:pt x="44" y="27"/>
                    </a:lnTo>
                    <a:lnTo>
                      <a:pt x="44" y="20"/>
                    </a:lnTo>
                    <a:close/>
                  </a:path>
                </a:pathLst>
              </a:custGeom>
              <a:solidFill>
                <a:schemeClr val="bg1"/>
              </a:solidFill>
              <a:ln w="6350">
                <a:solidFill>
                  <a:srgbClr val="000000"/>
                </a:solidFill>
                <a:round/>
                <a:headEnd/>
                <a:tailEnd/>
              </a:ln>
            </p:spPr>
            <p:txBody>
              <a:bodyPr vert="horz" lIns="0" tIns="0" rIns="0" bIns="0" anchor="ctr" anchorCtr="0">
                <a:noAutofit/>
              </a:bodyPr>
              <a:lstStyle/>
              <a:p>
                <a:pPr algn="ctr" fontAlgn="base"/>
                <a:r>
                  <a:rPr lang="en-GB" sz="400" dirty="0">
                    <a:solidFill>
                      <a:prstClr val="white"/>
                    </a:solidFill>
                  </a:rPr>
                  <a:t>6</a:t>
                </a:r>
              </a:p>
            </p:txBody>
          </p:sp>
          <p:sp>
            <p:nvSpPr>
              <p:cNvPr id="135" name="Freeform 217">
                <a:extLst>
                  <a:ext uri="{FF2B5EF4-FFF2-40B4-BE49-F238E27FC236}">
                    <a16:creationId xmlns:a16="http://schemas.microsoft.com/office/drawing/2014/main" id="{4288C258-5BA1-4976-8749-6C7A63B46AAE}"/>
                  </a:ext>
                </a:extLst>
              </p:cNvPr>
              <p:cNvSpPr>
                <a:spLocks/>
              </p:cNvSpPr>
              <p:nvPr/>
            </p:nvSpPr>
            <p:spPr bwMode="auto">
              <a:xfrm rot="21588667">
                <a:off x="4661363" y="4211526"/>
                <a:ext cx="90000" cy="90000"/>
              </a:xfrm>
              <a:custGeom>
                <a:avLst/>
                <a:gdLst>
                  <a:gd name="T0" fmla="*/ 2147483647 w 44"/>
                  <a:gd name="T1" fmla="*/ 2147483647 h 41"/>
                  <a:gd name="T2" fmla="*/ 2147483647 w 44"/>
                  <a:gd name="T3" fmla="*/ 2147483647 h 41"/>
                  <a:gd name="T4" fmla="*/ 2147483647 w 44"/>
                  <a:gd name="T5" fmla="*/ 2147483647 h 41"/>
                  <a:gd name="T6" fmla="*/ 2147483647 w 44"/>
                  <a:gd name="T7" fmla="*/ 2147483647 h 41"/>
                  <a:gd name="T8" fmla="*/ 2147483647 w 44"/>
                  <a:gd name="T9" fmla="*/ 2147483647 h 41"/>
                  <a:gd name="T10" fmla="*/ 2147483647 w 44"/>
                  <a:gd name="T11" fmla="*/ 2147483647 h 41"/>
                  <a:gd name="T12" fmla="*/ 2147483647 w 44"/>
                  <a:gd name="T13" fmla="*/ 0 h 41"/>
                  <a:gd name="T14" fmla="*/ 2147483647 w 44"/>
                  <a:gd name="T15" fmla="*/ 0 h 41"/>
                  <a:gd name="T16" fmla="*/ 2147483647 w 44"/>
                  <a:gd name="T17" fmla="*/ 0 h 41"/>
                  <a:gd name="T18" fmla="*/ 2147483647 w 44"/>
                  <a:gd name="T19" fmla="*/ 0 h 41"/>
                  <a:gd name="T20" fmla="*/ 2147483647 w 44"/>
                  <a:gd name="T21" fmla="*/ 2147483647 h 41"/>
                  <a:gd name="T22" fmla="*/ 2147483647 w 44"/>
                  <a:gd name="T23" fmla="*/ 2147483647 h 41"/>
                  <a:gd name="T24" fmla="*/ 2147483647 w 44"/>
                  <a:gd name="T25" fmla="*/ 2147483647 h 41"/>
                  <a:gd name="T26" fmla="*/ 2147483647 w 44"/>
                  <a:gd name="T27" fmla="*/ 2147483647 h 41"/>
                  <a:gd name="T28" fmla="*/ 0 w 44"/>
                  <a:gd name="T29" fmla="*/ 2147483647 h 41"/>
                  <a:gd name="T30" fmla="*/ 0 w 44"/>
                  <a:gd name="T31" fmla="*/ 2147483647 h 41"/>
                  <a:gd name="T32" fmla="*/ 0 w 44"/>
                  <a:gd name="T33" fmla="*/ 2147483647 h 41"/>
                  <a:gd name="T34" fmla="*/ 0 w 44"/>
                  <a:gd name="T35" fmla="*/ 2147483647 h 41"/>
                  <a:gd name="T36" fmla="*/ 2147483647 w 44"/>
                  <a:gd name="T37" fmla="*/ 2147483647 h 41"/>
                  <a:gd name="T38" fmla="*/ 2147483647 w 44"/>
                  <a:gd name="T39" fmla="*/ 2147483647 h 41"/>
                  <a:gd name="T40" fmla="*/ 2147483647 w 44"/>
                  <a:gd name="T41" fmla="*/ 2147483647 h 41"/>
                  <a:gd name="T42" fmla="*/ 2147483647 w 44"/>
                  <a:gd name="T43" fmla="*/ 2147483647 h 41"/>
                  <a:gd name="T44" fmla="*/ 2147483647 w 44"/>
                  <a:gd name="T45" fmla="*/ 2147483647 h 41"/>
                  <a:gd name="T46" fmla="*/ 2147483647 w 44"/>
                  <a:gd name="T47" fmla="*/ 2147483647 h 41"/>
                  <a:gd name="T48" fmla="*/ 2147483647 w 44"/>
                  <a:gd name="T49" fmla="*/ 2147483647 h 41"/>
                  <a:gd name="T50" fmla="*/ 2147483647 w 44"/>
                  <a:gd name="T51" fmla="*/ 2147483647 h 41"/>
                  <a:gd name="T52" fmla="*/ 2147483647 w 44"/>
                  <a:gd name="T53" fmla="*/ 2147483647 h 41"/>
                  <a:gd name="T54" fmla="*/ 2147483647 w 44"/>
                  <a:gd name="T55" fmla="*/ 2147483647 h 41"/>
                  <a:gd name="T56" fmla="*/ 2147483647 w 44"/>
                  <a:gd name="T57" fmla="*/ 2147483647 h 41"/>
                  <a:gd name="T58" fmla="*/ 2147483647 w 44"/>
                  <a:gd name="T59" fmla="*/ 2147483647 h 41"/>
                  <a:gd name="T60" fmla="*/ 2147483647 w 44"/>
                  <a:gd name="T61" fmla="*/ 2147483647 h 41"/>
                  <a:gd name="T62" fmla="*/ 2147483647 w 44"/>
                  <a:gd name="T63" fmla="*/ 2147483647 h 41"/>
                  <a:gd name="T64" fmla="*/ 2147483647 w 44"/>
                  <a:gd name="T65" fmla="*/ 2147483647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41"/>
                  <a:gd name="T101" fmla="*/ 44 w 44"/>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41">
                    <a:moveTo>
                      <a:pt x="44" y="20"/>
                    </a:moveTo>
                    <a:lnTo>
                      <a:pt x="44" y="14"/>
                    </a:lnTo>
                    <a:lnTo>
                      <a:pt x="40" y="14"/>
                    </a:lnTo>
                    <a:lnTo>
                      <a:pt x="40" y="10"/>
                    </a:lnTo>
                    <a:lnTo>
                      <a:pt x="33" y="4"/>
                    </a:lnTo>
                    <a:lnTo>
                      <a:pt x="29" y="4"/>
                    </a:lnTo>
                    <a:lnTo>
                      <a:pt x="29" y="0"/>
                    </a:lnTo>
                    <a:lnTo>
                      <a:pt x="22" y="0"/>
                    </a:lnTo>
                    <a:lnTo>
                      <a:pt x="15" y="0"/>
                    </a:lnTo>
                    <a:lnTo>
                      <a:pt x="15" y="4"/>
                    </a:lnTo>
                    <a:lnTo>
                      <a:pt x="11" y="4"/>
                    </a:lnTo>
                    <a:lnTo>
                      <a:pt x="4" y="10"/>
                    </a:lnTo>
                    <a:lnTo>
                      <a:pt x="4" y="14"/>
                    </a:lnTo>
                    <a:lnTo>
                      <a:pt x="0" y="14"/>
                    </a:lnTo>
                    <a:lnTo>
                      <a:pt x="0" y="20"/>
                    </a:lnTo>
                    <a:lnTo>
                      <a:pt x="0" y="27"/>
                    </a:lnTo>
                    <a:lnTo>
                      <a:pt x="4" y="27"/>
                    </a:lnTo>
                    <a:lnTo>
                      <a:pt x="4" y="30"/>
                    </a:lnTo>
                    <a:lnTo>
                      <a:pt x="11" y="37"/>
                    </a:lnTo>
                    <a:lnTo>
                      <a:pt x="15" y="37"/>
                    </a:lnTo>
                    <a:lnTo>
                      <a:pt x="15" y="41"/>
                    </a:lnTo>
                    <a:lnTo>
                      <a:pt x="22" y="41"/>
                    </a:lnTo>
                    <a:lnTo>
                      <a:pt x="29" y="41"/>
                    </a:lnTo>
                    <a:lnTo>
                      <a:pt x="29" y="37"/>
                    </a:lnTo>
                    <a:lnTo>
                      <a:pt x="33" y="37"/>
                    </a:lnTo>
                    <a:lnTo>
                      <a:pt x="40" y="30"/>
                    </a:lnTo>
                    <a:lnTo>
                      <a:pt x="40" y="27"/>
                    </a:lnTo>
                    <a:lnTo>
                      <a:pt x="44" y="27"/>
                    </a:lnTo>
                    <a:lnTo>
                      <a:pt x="44" y="20"/>
                    </a:lnTo>
                    <a:close/>
                  </a:path>
                </a:pathLst>
              </a:custGeom>
              <a:solidFill>
                <a:schemeClr val="bg1"/>
              </a:solidFill>
              <a:ln w="6350">
                <a:solidFill>
                  <a:srgbClr val="000000"/>
                </a:solidFill>
                <a:round/>
                <a:headEnd/>
                <a:tailEnd/>
              </a:ln>
            </p:spPr>
            <p:txBody>
              <a:bodyPr vert="horz" lIns="0" tIns="0" rIns="0" bIns="0" anchor="ctr" anchorCtr="0">
                <a:noAutofit/>
              </a:bodyPr>
              <a:lstStyle/>
              <a:p>
                <a:pPr algn="ctr" fontAlgn="base"/>
                <a:r>
                  <a:rPr lang="en-GB" sz="400" dirty="0">
                    <a:solidFill>
                      <a:prstClr val="white"/>
                    </a:solidFill>
                  </a:rPr>
                  <a:t>50</a:t>
                </a:r>
              </a:p>
            </p:txBody>
          </p:sp>
          <p:sp>
            <p:nvSpPr>
              <p:cNvPr id="136" name="Freeform 217">
                <a:extLst>
                  <a:ext uri="{FF2B5EF4-FFF2-40B4-BE49-F238E27FC236}">
                    <a16:creationId xmlns:a16="http://schemas.microsoft.com/office/drawing/2014/main" id="{CC48656C-4B80-4C31-870C-198F8EA25395}"/>
                  </a:ext>
                </a:extLst>
              </p:cNvPr>
              <p:cNvSpPr>
                <a:spLocks/>
              </p:cNvSpPr>
              <p:nvPr/>
            </p:nvSpPr>
            <p:spPr bwMode="auto">
              <a:xfrm rot="21588667">
                <a:off x="3905787" y="4902382"/>
                <a:ext cx="90000" cy="90000"/>
              </a:xfrm>
              <a:custGeom>
                <a:avLst/>
                <a:gdLst>
                  <a:gd name="T0" fmla="*/ 2147483647 w 44"/>
                  <a:gd name="T1" fmla="*/ 2147483647 h 41"/>
                  <a:gd name="T2" fmla="*/ 2147483647 w 44"/>
                  <a:gd name="T3" fmla="*/ 2147483647 h 41"/>
                  <a:gd name="T4" fmla="*/ 2147483647 w 44"/>
                  <a:gd name="T5" fmla="*/ 2147483647 h 41"/>
                  <a:gd name="T6" fmla="*/ 2147483647 w 44"/>
                  <a:gd name="T7" fmla="*/ 2147483647 h 41"/>
                  <a:gd name="T8" fmla="*/ 2147483647 w 44"/>
                  <a:gd name="T9" fmla="*/ 2147483647 h 41"/>
                  <a:gd name="T10" fmla="*/ 2147483647 w 44"/>
                  <a:gd name="T11" fmla="*/ 2147483647 h 41"/>
                  <a:gd name="T12" fmla="*/ 2147483647 w 44"/>
                  <a:gd name="T13" fmla="*/ 0 h 41"/>
                  <a:gd name="T14" fmla="*/ 2147483647 w 44"/>
                  <a:gd name="T15" fmla="*/ 0 h 41"/>
                  <a:gd name="T16" fmla="*/ 2147483647 w 44"/>
                  <a:gd name="T17" fmla="*/ 0 h 41"/>
                  <a:gd name="T18" fmla="*/ 2147483647 w 44"/>
                  <a:gd name="T19" fmla="*/ 0 h 41"/>
                  <a:gd name="T20" fmla="*/ 2147483647 w 44"/>
                  <a:gd name="T21" fmla="*/ 2147483647 h 41"/>
                  <a:gd name="T22" fmla="*/ 2147483647 w 44"/>
                  <a:gd name="T23" fmla="*/ 2147483647 h 41"/>
                  <a:gd name="T24" fmla="*/ 2147483647 w 44"/>
                  <a:gd name="T25" fmla="*/ 2147483647 h 41"/>
                  <a:gd name="T26" fmla="*/ 2147483647 w 44"/>
                  <a:gd name="T27" fmla="*/ 2147483647 h 41"/>
                  <a:gd name="T28" fmla="*/ 0 w 44"/>
                  <a:gd name="T29" fmla="*/ 2147483647 h 41"/>
                  <a:gd name="T30" fmla="*/ 0 w 44"/>
                  <a:gd name="T31" fmla="*/ 2147483647 h 41"/>
                  <a:gd name="T32" fmla="*/ 0 w 44"/>
                  <a:gd name="T33" fmla="*/ 2147483647 h 41"/>
                  <a:gd name="T34" fmla="*/ 0 w 44"/>
                  <a:gd name="T35" fmla="*/ 2147483647 h 41"/>
                  <a:gd name="T36" fmla="*/ 2147483647 w 44"/>
                  <a:gd name="T37" fmla="*/ 2147483647 h 41"/>
                  <a:gd name="T38" fmla="*/ 2147483647 w 44"/>
                  <a:gd name="T39" fmla="*/ 2147483647 h 41"/>
                  <a:gd name="T40" fmla="*/ 2147483647 w 44"/>
                  <a:gd name="T41" fmla="*/ 2147483647 h 41"/>
                  <a:gd name="T42" fmla="*/ 2147483647 w 44"/>
                  <a:gd name="T43" fmla="*/ 2147483647 h 41"/>
                  <a:gd name="T44" fmla="*/ 2147483647 w 44"/>
                  <a:gd name="T45" fmla="*/ 2147483647 h 41"/>
                  <a:gd name="T46" fmla="*/ 2147483647 w 44"/>
                  <a:gd name="T47" fmla="*/ 2147483647 h 41"/>
                  <a:gd name="T48" fmla="*/ 2147483647 w 44"/>
                  <a:gd name="T49" fmla="*/ 2147483647 h 41"/>
                  <a:gd name="T50" fmla="*/ 2147483647 w 44"/>
                  <a:gd name="T51" fmla="*/ 2147483647 h 41"/>
                  <a:gd name="T52" fmla="*/ 2147483647 w 44"/>
                  <a:gd name="T53" fmla="*/ 2147483647 h 41"/>
                  <a:gd name="T54" fmla="*/ 2147483647 w 44"/>
                  <a:gd name="T55" fmla="*/ 2147483647 h 41"/>
                  <a:gd name="T56" fmla="*/ 2147483647 w 44"/>
                  <a:gd name="T57" fmla="*/ 2147483647 h 41"/>
                  <a:gd name="T58" fmla="*/ 2147483647 w 44"/>
                  <a:gd name="T59" fmla="*/ 2147483647 h 41"/>
                  <a:gd name="T60" fmla="*/ 2147483647 w 44"/>
                  <a:gd name="T61" fmla="*/ 2147483647 h 41"/>
                  <a:gd name="T62" fmla="*/ 2147483647 w 44"/>
                  <a:gd name="T63" fmla="*/ 2147483647 h 41"/>
                  <a:gd name="T64" fmla="*/ 2147483647 w 44"/>
                  <a:gd name="T65" fmla="*/ 2147483647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41"/>
                  <a:gd name="T101" fmla="*/ 44 w 44"/>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41">
                    <a:moveTo>
                      <a:pt x="44" y="20"/>
                    </a:moveTo>
                    <a:lnTo>
                      <a:pt x="44" y="14"/>
                    </a:lnTo>
                    <a:lnTo>
                      <a:pt x="40" y="14"/>
                    </a:lnTo>
                    <a:lnTo>
                      <a:pt x="40" y="10"/>
                    </a:lnTo>
                    <a:lnTo>
                      <a:pt x="33" y="4"/>
                    </a:lnTo>
                    <a:lnTo>
                      <a:pt x="29" y="4"/>
                    </a:lnTo>
                    <a:lnTo>
                      <a:pt x="29" y="0"/>
                    </a:lnTo>
                    <a:lnTo>
                      <a:pt x="22" y="0"/>
                    </a:lnTo>
                    <a:lnTo>
                      <a:pt x="15" y="0"/>
                    </a:lnTo>
                    <a:lnTo>
                      <a:pt x="15" y="4"/>
                    </a:lnTo>
                    <a:lnTo>
                      <a:pt x="11" y="4"/>
                    </a:lnTo>
                    <a:lnTo>
                      <a:pt x="4" y="10"/>
                    </a:lnTo>
                    <a:lnTo>
                      <a:pt x="4" y="14"/>
                    </a:lnTo>
                    <a:lnTo>
                      <a:pt x="0" y="14"/>
                    </a:lnTo>
                    <a:lnTo>
                      <a:pt x="0" y="20"/>
                    </a:lnTo>
                    <a:lnTo>
                      <a:pt x="0" y="27"/>
                    </a:lnTo>
                    <a:lnTo>
                      <a:pt x="4" y="27"/>
                    </a:lnTo>
                    <a:lnTo>
                      <a:pt x="4" y="30"/>
                    </a:lnTo>
                    <a:lnTo>
                      <a:pt x="11" y="37"/>
                    </a:lnTo>
                    <a:lnTo>
                      <a:pt x="15" y="37"/>
                    </a:lnTo>
                    <a:lnTo>
                      <a:pt x="15" y="41"/>
                    </a:lnTo>
                    <a:lnTo>
                      <a:pt x="22" y="41"/>
                    </a:lnTo>
                    <a:lnTo>
                      <a:pt x="29" y="41"/>
                    </a:lnTo>
                    <a:lnTo>
                      <a:pt x="29" y="37"/>
                    </a:lnTo>
                    <a:lnTo>
                      <a:pt x="33" y="37"/>
                    </a:lnTo>
                    <a:lnTo>
                      <a:pt x="40" y="30"/>
                    </a:lnTo>
                    <a:lnTo>
                      <a:pt x="40" y="27"/>
                    </a:lnTo>
                    <a:lnTo>
                      <a:pt x="44" y="27"/>
                    </a:lnTo>
                    <a:lnTo>
                      <a:pt x="44" y="20"/>
                    </a:lnTo>
                    <a:close/>
                  </a:path>
                </a:pathLst>
              </a:custGeom>
              <a:solidFill>
                <a:schemeClr val="bg1"/>
              </a:solidFill>
              <a:ln w="6350">
                <a:solidFill>
                  <a:srgbClr val="000000"/>
                </a:solidFill>
                <a:round/>
                <a:headEnd/>
                <a:tailEnd/>
              </a:ln>
            </p:spPr>
            <p:txBody>
              <a:bodyPr vert="horz" lIns="0" tIns="0" rIns="0" bIns="0" anchor="ctr" anchorCtr="0">
                <a:noAutofit/>
              </a:bodyPr>
              <a:lstStyle/>
              <a:p>
                <a:pPr algn="ctr" fontAlgn="base"/>
                <a:r>
                  <a:rPr lang="en-GB" sz="400" dirty="0">
                    <a:solidFill>
                      <a:prstClr val="white"/>
                    </a:solidFill>
                  </a:rPr>
                  <a:t>61</a:t>
                </a:r>
              </a:p>
            </p:txBody>
          </p:sp>
          <p:sp>
            <p:nvSpPr>
              <p:cNvPr id="137" name="Freeform 217">
                <a:extLst>
                  <a:ext uri="{FF2B5EF4-FFF2-40B4-BE49-F238E27FC236}">
                    <a16:creationId xmlns:a16="http://schemas.microsoft.com/office/drawing/2014/main" id="{0E434F46-E28D-4BB6-AC4E-405483976A16}"/>
                  </a:ext>
                </a:extLst>
              </p:cNvPr>
              <p:cNvSpPr>
                <a:spLocks/>
              </p:cNvSpPr>
              <p:nvPr/>
            </p:nvSpPr>
            <p:spPr bwMode="auto">
              <a:xfrm rot="21588667">
                <a:off x="3095477" y="5026035"/>
                <a:ext cx="90000" cy="90000"/>
              </a:xfrm>
              <a:custGeom>
                <a:avLst/>
                <a:gdLst>
                  <a:gd name="T0" fmla="*/ 2147483647 w 44"/>
                  <a:gd name="T1" fmla="*/ 2147483647 h 41"/>
                  <a:gd name="T2" fmla="*/ 2147483647 w 44"/>
                  <a:gd name="T3" fmla="*/ 2147483647 h 41"/>
                  <a:gd name="T4" fmla="*/ 2147483647 w 44"/>
                  <a:gd name="T5" fmla="*/ 2147483647 h 41"/>
                  <a:gd name="T6" fmla="*/ 2147483647 w 44"/>
                  <a:gd name="T7" fmla="*/ 2147483647 h 41"/>
                  <a:gd name="T8" fmla="*/ 2147483647 w 44"/>
                  <a:gd name="T9" fmla="*/ 2147483647 h 41"/>
                  <a:gd name="T10" fmla="*/ 2147483647 w 44"/>
                  <a:gd name="T11" fmla="*/ 2147483647 h 41"/>
                  <a:gd name="T12" fmla="*/ 2147483647 w 44"/>
                  <a:gd name="T13" fmla="*/ 0 h 41"/>
                  <a:gd name="T14" fmla="*/ 2147483647 w 44"/>
                  <a:gd name="T15" fmla="*/ 0 h 41"/>
                  <a:gd name="T16" fmla="*/ 2147483647 w 44"/>
                  <a:gd name="T17" fmla="*/ 0 h 41"/>
                  <a:gd name="T18" fmla="*/ 2147483647 w 44"/>
                  <a:gd name="T19" fmla="*/ 0 h 41"/>
                  <a:gd name="T20" fmla="*/ 2147483647 w 44"/>
                  <a:gd name="T21" fmla="*/ 2147483647 h 41"/>
                  <a:gd name="T22" fmla="*/ 2147483647 w 44"/>
                  <a:gd name="T23" fmla="*/ 2147483647 h 41"/>
                  <a:gd name="T24" fmla="*/ 2147483647 w 44"/>
                  <a:gd name="T25" fmla="*/ 2147483647 h 41"/>
                  <a:gd name="T26" fmla="*/ 2147483647 w 44"/>
                  <a:gd name="T27" fmla="*/ 2147483647 h 41"/>
                  <a:gd name="T28" fmla="*/ 0 w 44"/>
                  <a:gd name="T29" fmla="*/ 2147483647 h 41"/>
                  <a:gd name="T30" fmla="*/ 0 w 44"/>
                  <a:gd name="T31" fmla="*/ 2147483647 h 41"/>
                  <a:gd name="T32" fmla="*/ 0 w 44"/>
                  <a:gd name="T33" fmla="*/ 2147483647 h 41"/>
                  <a:gd name="T34" fmla="*/ 0 w 44"/>
                  <a:gd name="T35" fmla="*/ 2147483647 h 41"/>
                  <a:gd name="T36" fmla="*/ 2147483647 w 44"/>
                  <a:gd name="T37" fmla="*/ 2147483647 h 41"/>
                  <a:gd name="T38" fmla="*/ 2147483647 w 44"/>
                  <a:gd name="T39" fmla="*/ 2147483647 h 41"/>
                  <a:gd name="T40" fmla="*/ 2147483647 w 44"/>
                  <a:gd name="T41" fmla="*/ 2147483647 h 41"/>
                  <a:gd name="T42" fmla="*/ 2147483647 w 44"/>
                  <a:gd name="T43" fmla="*/ 2147483647 h 41"/>
                  <a:gd name="T44" fmla="*/ 2147483647 w 44"/>
                  <a:gd name="T45" fmla="*/ 2147483647 h 41"/>
                  <a:gd name="T46" fmla="*/ 2147483647 w 44"/>
                  <a:gd name="T47" fmla="*/ 2147483647 h 41"/>
                  <a:gd name="T48" fmla="*/ 2147483647 w 44"/>
                  <a:gd name="T49" fmla="*/ 2147483647 h 41"/>
                  <a:gd name="T50" fmla="*/ 2147483647 w 44"/>
                  <a:gd name="T51" fmla="*/ 2147483647 h 41"/>
                  <a:gd name="T52" fmla="*/ 2147483647 w 44"/>
                  <a:gd name="T53" fmla="*/ 2147483647 h 41"/>
                  <a:gd name="T54" fmla="*/ 2147483647 w 44"/>
                  <a:gd name="T55" fmla="*/ 2147483647 h 41"/>
                  <a:gd name="T56" fmla="*/ 2147483647 w 44"/>
                  <a:gd name="T57" fmla="*/ 2147483647 h 41"/>
                  <a:gd name="T58" fmla="*/ 2147483647 w 44"/>
                  <a:gd name="T59" fmla="*/ 2147483647 h 41"/>
                  <a:gd name="T60" fmla="*/ 2147483647 w 44"/>
                  <a:gd name="T61" fmla="*/ 2147483647 h 41"/>
                  <a:gd name="T62" fmla="*/ 2147483647 w 44"/>
                  <a:gd name="T63" fmla="*/ 2147483647 h 41"/>
                  <a:gd name="T64" fmla="*/ 2147483647 w 44"/>
                  <a:gd name="T65" fmla="*/ 2147483647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41"/>
                  <a:gd name="T101" fmla="*/ 44 w 44"/>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41">
                    <a:moveTo>
                      <a:pt x="44" y="20"/>
                    </a:moveTo>
                    <a:lnTo>
                      <a:pt x="44" y="14"/>
                    </a:lnTo>
                    <a:lnTo>
                      <a:pt x="40" y="14"/>
                    </a:lnTo>
                    <a:lnTo>
                      <a:pt x="40" y="10"/>
                    </a:lnTo>
                    <a:lnTo>
                      <a:pt x="33" y="4"/>
                    </a:lnTo>
                    <a:lnTo>
                      <a:pt x="29" y="4"/>
                    </a:lnTo>
                    <a:lnTo>
                      <a:pt x="29" y="0"/>
                    </a:lnTo>
                    <a:lnTo>
                      <a:pt x="22" y="0"/>
                    </a:lnTo>
                    <a:lnTo>
                      <a:pt x="15" y="0"/>
                    </a:lnTo>
                    <a:lnTo>
                      <a:pt x="15" y="4"/>
                    </a:lnTo>
                    <a:lnTo>
                      <a:pt x="11" y="4"/>
                    </a:lnTo>
                    <a:lnTo>
                      <a:pt x="4" y="10"/>
                    </a:lnTo>
                    <a:lnTo>
                      <a:pt x="4" y="14"/>
                    </a:lnTo>
                    <a:lnTo>
                      <a:pt x="0" y="14"/>
                    </a:lnTo>
                    <a:lnTo>
                      <a:pt x="0" y="20"/>
                    </a:lnTo>
                    <a:lnTo>
                      <a:pt x="0" y="27"/>
                    </a:lnTo>
                    <a:lnTo>
                      <a:pt x="4" y="27"/>
                    </a:lnTo>
                    <a:lnTo>
                      <a:pt x="4" y="30"/>
                    </a:lnTo>
                    <a:lnTo>
                      <a:pt x="11" y="37"/>
                    </a:lnTo>
                    <a:lnTo>
                      <a:pt x="15" y="37"/>
                    </a:lnTo>
                    <a:lnTo>
                      <a:pt x="15" y="41"/>
                    </a:lnTo>
                    <a:lnTo>
                      <a:pt x="22" y="41"/>
                    </a:lnTo>
                    <a:lnTo>
                      <a:pt x="29" y="41"/>
                    </a:lnTo>
                    <a:lnTo>
                      <a:pt x="29" y="37"/>
                    </a:lnTo>
                    <a:lnTo>
                      <a:pt x="33" y="37"/>
                    </a:lnTo>
                    <a:lnTo>
                      <a:pt x="40" y="30"/>
                    </a:lnTo>
                    <a:lnTo>
                      <a:pt x="40" y="27"/>
                    </a:lnTo>
                    <a:lnTo>
                      <a:pt x="44" y="27"/>
                    </a:lnTo>
                    <a:lnTo>
                      <a:pt x="44" y="20"/>
                    </a:lnTo>
                    <a:close/>
                  </a:path>
                </a:pathLst>
              </a:custGeom>
              <a:solidFill>
                <a:schemeClr val="bg1"/>
              </a:solidFill>
              <a:ln w="6350">
                <a:solidFill>
                  <a:srgbClr val="000000"/>
                </a:solidFill>
                <a:round/>
                <a:headEnd/>
                <a:tailEnd/>
              </a:ln>
            </p:spPr>
            <p:txBody>
              <a:bodyPr vert="horz" lIns="0" tIns="0" rIns="0" bIns="0" anchor="ctr" anchorCtr="0">
                <a:noAutofit/>
              </a:bodyPr>
              <a:lstStyle/>
              <a:p>
                <a:pPr algn="ctr" fontAlgn="base"/>
                <a:r>
                  <a:rPr lang="en-GB" sz="400" dirty="0">
                    <a:solidFill>
                      <a:prstClr val="white"/>
                    </a:solidFill>
                  </a:rPr>
                  <a:t>63</a:t>
                </a:r>
              </a:p>
            </p:txBody>
          </p:sp>
          <p:sp>
            <p:nvSpPr>
              <p:cNvPr id="138" name="Rectangle 424">
                <a:extLst>
                  <a:ext uri="{FF2B5EF4-FFF2-40B4-BE49-F238E27FC236}">
                    <a16:creationId xmlns:a16="http://schemas.microsoft.com/office/drawing/2014/main" id="{E6740492-1686-4FFE-A6B3-D334139CD8E1}"/>
                  </a:ext>
                </a:extLst>
              </p:cNvPr>
              <p:cNvSpPr>
                <a:spLocks noChangeArrowheads="1"/>
              </p:cNvSpPr>
              <p:nvPr/>
            </p:nvSpPr>
            <p:spPr bwMode="auto">
              <a:xfrm rot="15025">
                <a:off x="4175737" y="1702585"/>
                <a:ext cx="813617" cy="246221"/>
              </a:xfrm>
              <a:prstGeom prst="rect">
                <a:avLst/>
              </a:prstGeom>
              <a:noFill/>
              <a:ln w="6350">
                <a:no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pPr defTabSz="930275" fontAlgn="base">
                  <a:spcBef>
                    <a:spcPct val="0"/>
                  </a:spcBef>
                  <a:spcAft>
                    <a:spcPct val="0"/>
                  </a:spcAft>
                  <a:buSzPct val="120000"/>
                </a:pPr>
                <a:r>
                  <a:rPr lang="en-GB" sz="800" dirty="0">
                    <a:solidFill>
                      <a:srgbClr val="000000"/>
                    </a:solidFill>
                  </a:rPr>
                  <a:t>North </a:t>
                </a:r>
              </a:p>
              <a:p>
                <a:pPr defTabSz="930275" fontAlgn="base">
                  <a:spcBef>
                    <a:spcPct val="0"/>
                  </a:spcBef>
                  <a:spcAft>
                    <a:spcPct val="0"/>
                  </a:spcAft>
                  <a:buSzPct val="120000"/>
                </a:pPr>
                <a:r>
                  <a:rPr lang="en-GB" sz="800" dirty="0">
                    <a:solidFill>
                      <a:srgbClr val="000000"/>
                    </a:solidFill>
                  </a:rPr>
                  <a:t>Middlesex</a:t>
                </a:r>
              </a:p>
            </p:txBody>
          </p:sp>
          <p:sp>
            <p:nvSpPr>
              <p:cNvPr id="139" name="Rectangle 425">
                <a:extLst>
                  <a:ext uri="{FF2B5EF4-FFF2-40B4-BE49-F238E27FC236}">
                    <a16:creationId xmlns:a16="http://schemas.microsoft.com/office/drawing/2014/main" id="{1BA23F04-536F-4502-9A67-CE5D53268C02}"/>
                  </a:ext>
                </a:extLst>
              </p:cNvPr>
              <p:cNvSpPr>
                <a:spLocks noChangeArrowheads="1"/>
              </p:cNvSpPr>
              <p:nvPr/>
            </p:nvSpPr>
            <p:spPr bwMode="auto">
              <a:xfrm rot="15025">
                <a:off x="3204116" y="1361008"/>
                <a:ext cx="304571" cy="123111"/>
              </a:xfrm>
              <a:prstGeom prst="rect">
                <a:avLst/>
              </a:prstGeom>
              <a:noFill/>
              <a:ln w="6350">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defTabSz="930275" fontAlgn="base">
                  <a:spcBef>
                    <a:spcPct val="0"/>
                  </a:spcBef>
                  <a:spcAft>
                    <a:spcPct val="0"/>
                  </a:spcAft>
                  <a:buSzPct val="120000"/>
                </a:pPr>
                <a:r>
                  <a:rPr lang="en-GB" sz="800" dirty="0">
                    <a:solidFill>
                      <a:srgbClr val="000000"/>
                    </a:solidFill>
                  </a:rPr>
                  <a:t>Barnet</a:t>
                </a:r>
              </a:p>
            </p:txBody>
          </p:sp>
          <p:sp>
            <p:nvSpPr>
              <p:cNvPr id="140" name="Rectangle 426">
                <a:extLst>
                  <a:ext uri="{FF2B5EF4-FFF2-40B4-BE49-F238E27FC236}">
                    <a16:creationId xmlns:a16="http://schemas.microsoft.com/office/drawing/2014/main" id="{1EA47F95-A8BE-474A-A84B-229B41C1098A}"/>
                  </a:ext>
                </a:extLst>
              </p:cNvPr>
              <p:cNvSpPr>
                <a:spLocks noChangeArrowheads="1"/>
              </p:cNvSpPr>
              <p:nvPr/>
            </p:nvSpPr>
            <p:spPr bwMode="auto">
              <a:xfrm rot="15025">
                <a:off x="3402444" y="2373838"/>
                <a:ext cx="262892" cy="246221"/>
              </a:xfrm>
              <a:prstGeom prst="rect">
                <a:avLst/>
              </a:prstGeom>
              <a:noFill/>
              <a:ln w="6350">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defTabSz="930275" fontAlgn="base">
                  <a:spcBef>
                    <a:spcPct val="0"/>
                  </a:spcBef>
                  <a:spcAft>
                    <a:spcPct val="0"/>
                  </a:spcAft>
                  <a:buSzPct val="120000"/>
                </a:pPr>
                <a:r>
                  <a:rPr lang="en-GB" sz="800" dirty="0">
                    <a:solidFill>
                      <a:srgbClr val="000000"/>
                    </a:solidFill>
                  </a:rPr>
                  <a:t>Royal</a:t>
                </a:r>
              </a:p>
              <a:p>
                <a:pPr defTabSz="930275" fontAlgn="base">
                  <a:spcBef>
                    <a:spcPct val="0"/>
                  </a:spcBef>
                  <a:spcAft>
                    <a:spcPct val="0"/>
                  </a:spcAft>
                  <a:buSzPct val="120000"/>
                </a:pPr>
                <a:r>
                  <a:rPr lang="en-GB" sz="800" dirty="0">
                    <a:solidFill>
                      <a:srgbClr val="000000"/>
                    </a:solidFill>
                  </a:rPr>
                  <a:t>Free</a:t>
                </a:r>
              </a:p>
            </p:txBody>
          </p:sp>
          <p:sp>
            <p:nvSpPr>
              <p:cNvPr id="141" name="Rectangle 427">
                <a:extLst>
                  <a:ext uri="{FF2B5EF4-FFF2-40B4-BE49-F238E27FC236}">
                    <a16:creationId xmlns:a16="http://schemas.microsoft.com/office/drawing/2014/main" id="{48B0ABC1-DC2D-4C95-AF46-73D326D9277D}"/>
                  </a:ext>
                </a:extLst>
              </p:cNvPr>
              <p:cNvSpPr>
                <a:spLocks noChangeArrowheads="1"/>
              </p:cNvSpPr>
              <p:nvPr/>
            </p:nvSpPr>
            <p:spPr bwMode="auto">
              <a:xfrm rot="15025">
                <a:off x="3924195" y="2512673"/>
                <a:ext cx="516167" cy="123111"/>
              </a:xfrm>
              <a:prstGeom prst="rect">
                <a:avLst/>
              </a:prstGeom>
              <a:noFill/>
              <a:ln w="6350">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defTabSz="930275" fontAlgn="base">
                  <a:spcBef>
                    <a:spcPct val="0"/>
                  </a:spcBef>
                  <a:spcAft>
                    <a:spcPct val="0"/>
                  </a:spcAft>
                  <a:buSzPct val="120000"/>
                </a:pPr>
                <a:r>
                  <a:rPr lang="en-GB" sz="800" dirty="0">
                    <a:solidFill>
                      <a:srgbClr val="000000"/>
                    </a:solidFill>
                  </a:rPr>
                  <a:t>Whittington</a:t>
                </a:r>
              </a:p>
            </p:txBody>
          </p:sp>
          <p:sp>
            <p:nvSpPr>
              <p:cNvPr id="142" name="Text Box 419">
                <a:extLst>
                  <a:ext uri="{FF2B5EF4-FFF2-40B4-BE49-F238E27FC236}">
                    <a16:creationId xmlns:a16="http://schemas.microsoft.com/office/drawing/2014/main" id="{98395678-20BF-48A1-BA47-46D7028D067B}"/>
                  </a:ext>
                </a:extLst>
              </p:cNvPr>
              <p:cNvSpPr txBox="1">
                <a:spLocks noChangeArrowheads="1"/>
              </p:cNvSpPr>
              <p:nvPr/>
            </p:nvSpPr>
            <p:spPr bwMode="auto">
              <a:xfrm rot="21588667">
                <a:off x="4869700" y="2341862"/>
                <a:ext cx="565991" cy="246221"/>
              </a:xfrm>
              <a:prstGeom prst="rect">
                <a:avLst/>
              </a:prstGeom>
              <a:noFill/>
              <a:ln w="6350" algn="ctr">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pPr>
                <a:r>
                  <a:rPr lang="en-GB" sz="800" dirty="0">
                    <a:solidFill>
                      <a:srgbClr val="000000"/>
                    </a:solidFill>
                    <a:latin typeface="Arial"/>
                  </a:rPr>
                  <a:t>Whipps Cross</a:t>
                </a:r>
              </a:p>
            </p:txBody>
          </p:sp>
          <p:sp>
            <p:nvSpPr>
              <p:cNvPr id="143" name="Rectangle 460">
                <a:extLst>
                  <a:ext uri="{FF2B5EF4-FFF2-40B4-BE49-F238E27FC236}">
                    <a16:creationId xmlns:a16="http://schemas.microsoft.com/office/drawing/2014/main" id="{620F72F9-8F0A-4BBD-89EF-63152209DBE1}"/>
                  </a:ext>
                </a:extLst>
              </p:cNvPr>
              <p:cNvSpPr>
                <a:spLocks noChangeArrowheads="1"/>
              </p:cNvSpPr>
              <p:nvPr/>
            </p:nvSpPr>
            <p:spPr bwMode="auto">
              <a:xfrm rot="15025">
                <a:off x="3708175" y="2982109"/>
                <a:ext cx="278923" cy="124342"/>
              </a:xfrm>
              <a:prstGeom prst="rect">
                <a:avLst/>
              </a:prstGeom>
              <a:noFill/>
              <a:ln w="6350">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defTabSz="930275" fontAlgn="base">
                  <a:spcBef>
                    <a:spcPct val="0"/>
                  </a:spcBef>
                  <a:spcAft>
                    <a:spcPct val="0"/>
                  </a:spcAft>
                  <a:buSzPct val="120000"/>
                </a:pPr>
                <a:r>
                  <a:rPr lang="en-GB" sz="800" dirty="0">
                    <a:solidFill>
                      <a:srgbClr val="000000"/>
                    </a:solidFill>
                  </a:rPr>
                  <a:t>UCLH</a:t>
                </a:r>
              </a:p>
            </p:txBody>
          </p:sp>
          <p:sp>
            <p:nvSpPr>
              <p:cNvPr id="144" name="Text Box 418">
                <a:extLst>
                  <a:ext uri="{FF2B5EF4-FFF2-40B4-BE49-F238E27FC236}">
                    <a16:creationId xmlns:a16="http://schemas.microsoft.com/office/drawing/2014/main" id="{3C46100A-E19F-44DF-A141-8F58F1413CC3}"/>
                  </a:ext>
                </a:extLst>
              </p:cNvPr>
              <p:cNvSpPr txBox="1">
                <a:spLocks noChangeArrowheads="1"/>
              </p:cNvSpPr>
              <p:nvPr/>
            </p:nvSpPr>
            <p:spPr bwMode="auto">
              <a:xfrm rot="21588667">
                <a:off x="6372402" y="2621452"/>
                <a:ext cx="540684" cy="123111"/>
              </a:xfrm>
              <a:prstGeom prst="rect">
                <a:avLst/>
              </a:prstGeom>
              <a:noFill/>
              <a:ln w="6350" algn="ctr">
                <a:no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pPr>
                <a:r>
                  <a:rPr lang="en-GB" sz="800" dirty="0">
                    <a:solidFill>
                      <a:srgbClr val="000000"/>
                    </a:solidFill>
                    <a:latin typeface="Arial"/>
                  </a:rPr>
                  <a:t>Queen’s</a:t>
                </a:r>
              </a:p>
            </p:txBody>
          </p:sp>
          <p:sp>
            <p:nvSpPr>
              <p:cNvPr id="145" name="Text Box 420">
                <a:extLst>
                  <a:ext uri="{FF2B5EF4-FFF2-40B4-BE49-F238E27FC236}">
                    <a16:creationId xmlns:a16="http://schemas.microsoft.com/office/drawing/2014/main" id="{55BF3E4A-E339-4E8A-B56C-B677AEAEF45A}"/>
                  </a:ext>
                </a:extLst>
              </p:cNvPr>
              <p:cNvSpPr txBox="1">
                <a:spLocks noChangeArrowheads="1"/>
              </p:cNvSpPr>
              <p:nvPr/>
            </p:nvSpPr>
            <p:spPr bwMode="auto">
              <a:xfrm rot="21588667">
                <a:off x="4932242" y="3285653"/>
                <a:ext cx="405560" cy="123111"/>
              </a:xfrm>
              <a:prstGeom prst="rect">
                <a:avLst/>
              </a:prstGeom>
              <a:noFill/>
              <a:ln w="6350" algn="ctr">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pPr>
                <a:r>
                  <a:rPr lang="en-GB" sz="800" dirty="0">
                    <a:solidFill>
                      <a:srgbClr val="000000"/>
                    </a:solidFill>
                    <a:latin typeface="Arial"/>
                  </a:rPr>
                  <a:t>Newham</a:t>
                </a:r>
              </a:p>
            </p:txBody>
          </p:sp>
          <p:sp>
            <p:nvSpPr>
              <p:cNvPr id="146" name="Text Box 422">
                <a:extLst>
                  <a:ext uri="{FF2B5EF4-FFF2-40B4-BE49-F238E27FC236}">
                    <a16:creationId xmlns:a16="http://schemas.microsoft.com/office/drawing/2014/main" id="{0F47C3D1-D6F0-49B6-B716-16C4B1F08217}"/>
                  </a:ext>
                </a:extLst>
              </p:cNvPr>
              <p:cNvSpPr txBox="1">
                <a:spLocks noChangeArrowheads="1"/>
              </p:cNvSpPr>
              <p:nvPr/>
            </p:nvSpPr>
            <p:spPr bwMode="auto">
              <a:xfrm rot="21588667">
                <a:off x="5935727" y="2349837"/>
                <a:ext cx="580287" cy="123111"/>
              </a:xfrm>
              <a:prstGeom prst="rect">
                <a:avLst/>
              </a:prstGeom>
              <a:noFill/>
              <a:ln w="6350" algn="ctr">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pPr>
                <a:r>
                  <a:rPr lang="en-GB" sz="800" dirty="0">
                    <a:solidFill>
                      <a:srgbClr val="000000"/>
                    </a:solidFill>
                    <a:latin typeface="Arial"/>
                  </a:rPr>
                  <a:t>King George</a:t>
                </a:r>
              </a:p>
            </p:txBody>
          </p:sp>
          <p:sp>
            <p:nvSpPr>
              <p:cNvPr id="147" name="Text Box 491">
                <a:extLst>
                  <a:ext uri="{FF2B5EF4-FFF2-40B4-BE49-F238E27FC236}">
                    <a16:creationId xmlns:a16="http://schemas.microsoft.com/office/drawing/2014/main" id="{B409FE15-1D91-4ECA-9EAC-934CA77D45E6}"/>
                  </a:ext>
                </a:extLst>
              </p:cNvPr>
              <p:cNvSpPr txBox="1">
                <a:spLocks noChangeArrowheads="1"/>
              </p:cNvSpPr>
              <p:nvPr/>
            </p:nvSpPr>
            <p:spPr bwMode="auto">
              <a:xfrm rot="21588667">
                <a:off x="4180357" y="3012130"/>
                <a:ext cx="747975" cy="246221"/>
              </a:xfrm>
              <a:prstGeom prst="rect">
                <a:avLst/>
              </a:prstGeom>
              <a:noFill/>
              <a:ln w="6350" algn="ctr">
                <a:no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GB" sz="800" dirty="0">
                    <a:solidFill>
                      <a:srgbClr val="000000"/>
                    </a:solidFill>
                    <a:latin typeface="Arial"/>
                  </a:rPr>
                  <a:t>Royal</a:t>
                </a:r>
              </a:p>
              <a:p>
                <a:pPr fontAlgn="base">
                  <a:spcBef>
                    <a:spcPct val="0"/>
                  </a:spcBef>
                  <a:spcAft>
                    <a:spcPct val="0"/>
                  </a:spcAft>
                </a:pPr>
                <a:r>
                  <a:rPr lang="en-GB" sz="800" dirty="0">
                    <a:solidFill>
                      <a:srgbClr val="000000"/>
                    </a:solidFill>
                    <a:latin typeface="Arial"/>
                  </a:rPr>
                  <a:t>London</a:t>
                </a:r>
              </a:p>
            </p:txBody>
          </p:sp>
          <p:sp>
            <p:nvSpPr>
              <p:cNvPr id="148" name="Rectangle 452">
                <a:extLst>
                  <a:ext uri="{FF2B5EF4-FFF2-40B4-BE49-F238E27FC236}">
                    <a16:creationId xmlns:a16="http://schemas.microsoft.com/office/drawing/2014/main" id="{601ED766-4A18-4194-BFE8-736BDAFE7E75}"/>
                  </a:ext>
                </a:extLst>
              </p:cNvPr>
              <p:cNvSpPr>
                <a:spLocks noChangeArrowheads="1"/>
              </p:cNvSpPr>
              <p:nvPr/>
            </p:nvSpPr>
            <p:spPr bwMode="auto">
              <a:xfrm rot="21597381">
                <a:off x="2951359" y="4540845"/>
                <a:ext cx="545021" cy="123111"/>
              </a:xfrm>
              <a:prstGeom prst="rect">
                <a:avLst/>
              </a:prstGeom>
              <a:noFill/>
              <a:ln w="6350">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defTabSz="930275" fontAlgn="base">
                  <a:spcBef>
                    <a:spcPct val="0"/>
                  </a:spcBef>
                  <a:spcAft>
                    <a:spcPct val="0"/>
                  </a:spcAft>
                  <a:buSzPct val="120000"/>
                </a:pPr>
                <a:r>
                  <a:rPr lang="en-GB" sz="800" dirty="0">
                    <a:solidFill>
                      <a:srgbClr val="000000"/>
                    </a:solidFill>
                  </a:rPr>
                  <a:t>St George’s</a:t>
                </a:r>
              </a:p>
            </p:txBody>
          </p:sp>
          <p:sp>
            <p:nvSpPr>
              <p:cNvPr id="149" name="Rectangle 453">
                <a:extLst>
                  <a:ext uri="{FF2B5EF4-FFF2-40B4-BE49-F238E27FC236}">
                    <a16:creationId xmlns:a16="http://schemas.microsoft.com/office/drawing/2014/main" id="{750AD4B6-FDC8-46C0-A64A-7059355E2742}"/>
                  </a:ext>
                </a:extLst>
              </p:cNvPr>
              <p:cNvSpPr>
                <a:spLocks noChangeArrowheads="1"/>
              </p:cNvSpPr>
              <p:nvPr/>
            </p:nvSpPr>
            <p:spPr bwMode="auto">
              <a:xfrm rot="21597381">
                <a:off x="3822383" y="4993728"/>
                <a:ext cx="389530" cy="123111"/>
              </a:xfrm>
              <a:prstGeom prst="rect">
                <a:avLst/>
              </a:prstGeom>
              <a:noFill/>
              <a:ln w="6350">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defTabSz="930275" fontAlgn="base">
                  <a:spcBef>
                    <a:spcPct val="0"/>
                  </a:spcBef>
                  <a:spcAft>
                    <a:spcPct val="0"/>
                  </a:spcAft>
                  <a:buSzPct val="120000"/>
                </a:pPr>
                <a:r>
                  <a:rPr lang="en-GB" sz="800" dirty="0">
                    <a:solidFill>
                      <a:srgbClr val="000000"/>
                    </a:solidFill>
                  </a:rPr>
                  <a:t>Croydon</a:t>
                </a:r>
              </a:p>
            </p:txBody>
          </p:sp>
          <p:sp>
            <p:nvSpPr>
              <p:cNvPr id="150" name="Rectangle 454">
                <a:extLst>
                  <a:ext uri="{FF2B5EF4-FFF2-40B4-BE49-F238E27FC236}">
                    <a16:creationId xmlns:a16="http://schemas.microsoft.com/office/drawing/2014/main" id="{7BB48EF1-96C0-4E78-9BB6-9422EBB887FA}"/>
                  </a:ext>
                </a:extLst>
              </p:cNvPr>
              <p:cNvSpPr>
                <a:spLocks noChangeArrowheads="1"/>
              </p:cNvSpPr>
              <p:nvPr/>
            </p:nvSpPr>
            <p:spPr bwMode="auto">
              <a:xfrm rot="21597381">
                <a:off x="2987871" y="5117733"/>
                <a:ext cx="394339" cy="123111"/>
              </a:xfrm>
              <a:prstGeom prst="rect">
                <a:avLst/>
              </a:prstGeom>
              <a:noFill/>
              <a:ln w="6350">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defTabSz="930275" fontAlgn="base">
                  <a:spcBef>
                    <a:spcPct val="0"/>
                  </a:spcBef>
                  <a:spcAft>
                    <a:spcPct val="0"/>
                  </a:spcAft>
                  <a:buSzPct val="120000"/>
                </a:pPr>
                <a:r>
                  <a:rPr lang="en-GB" sz="800" dirty="0">
                    <a:solidFill>
                      <a:srgbClr val="000000"/>
                    </a:solidFill>
                  </a:rPr>
                  <a:t>St Helier</a:t>
                </a:r>
              </a:p>
            </p:txBody>
          </p:sp>
          <p:sp>
            <p:nvSpPr>
              <p:cNvPr id="151" name="Rectangle 459">
                <a:extLst>
                  <a:ext uri="{FF2B5EF4-FFF2-40B4-BE49-F238E27FC236}">
                    <a16:creationId xmlns:a16="http://schemas.microsoft.com/office/drawing/2014/main" id="{B4C124CF-053B-418D-BCDA-91FE312B36F7}"/>
                  </a:ext>
                </a:extLst>
              </p:cNvPr>
              <p:cNvSpPr>
                <a:spLocks noChangeArrowheads="1"/>
              </p:cNvSpPr>
              <p:nvPr/>
            </p:nvSpPr>
            <p:spPr bwMode="auto">
              <a:xfrm rot="21597381">
                <a:off x="2195783" y="4509274"/>
                <a:ext cx="402354" cy="123111"/>
              </a:xfrm>
              <a:prstGeom prst="rect">
                <a:avLst/>
              </a:prstGeom>
              <a:noFill/>
              <a:ln w="6350">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defTabSz="930275" fontAlgn="base">
                  <a:spcBef>
                    <a:spcPct val="0"/>
                  </a:spcBef>
                  <a:spcAft>
                    <a:spcPct val="0"/>
                  </a:spcAft>
                  <a:buSzPct val="120000"/>
                </a:pPr>
                <a:r>
                  <a:rPr lang="en-GB" sz="800" dirty="0">
                    <a:solidFill>
                      <a:srgbClr val="000000"/>
                    </a:solidFill>
                  </a:rPr>
                  <a:t>Kingston</a:t>
                </a:r>
              </a:p>
            </p:txBody>
          </p:sp>
          <p:sp>
            <p:nvSpPr>
              <p:cNvPr id="152" name="Rectangle 429">
                <a:extLst>
                  <a:ext uri="{FF2B5EF4-FFF2-40B4-BE49-F238E27FC236}">
                    <a16:creationId xmlns:a16="http://schemas.microsoft.com/office/drawing/2014/main" id="{90F9A53B-B975-42BE-9021-FAF1C1D9030E}"/>
                  </a:ext>
                </a:extLst>
              </p:cNvPr>
              <p:cNvSpPr>
                <a:spLocks noChangeArrowheads="1"/>
              </p:cNvSpPr>
              <p:nvPr/>
            </p:nvSpPr>
            <p:spPr bwMode="auto">
              <a:xfrm rot="21572222">
                <a:off x="2289193" y="2176143"/>
                <a:ext cx="553610" cy="250912"/>
              </a:xfrm>
              <a:prstGeom prst="rect">
                <a:avLst/>
              </a:prstGeom>
              <a:noFill/>
              <a:ln w="6350">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defTabSz="912813" fontAlgn="base">
                  <a:spcBef>
                    <a:spcPct val="0"/>
                  </a:spcBef>
                  <a:spcAft>
                    <a:spcPct val="0"/>
                  </a:spcAft>
                  <a:buSzPct val="120000"/>
                  <a:tabLst>
                    <a:tab pos="360363" algn="l"/>
                  </a:tabLst>
                </a:pPr>
                <a:r>
                  <a:rPr lang="en-GB" sz="800" dirty="0">
                    <a:solidFill>
                      <a:srgbClr val="000000"/>
                    </a:solidFill>
                  </a:rPr>
                  <a:t>Northwick Park</a:t>
                </a:r>
              </a:p>
            </p:txBody>
          </p:sp>
          <p:sp>
            <p:nvSpPr>
              <p:cNvPr id="153" name="Rectangle 431">
                <a:extLst>
                  <a:ext uri="{FF2B5EF4-FFF2-40B4-BE49-F238E27FC236}">
                    <a16:creationId xmlns:a16="http://schemas.microsoft.com/office/drawing/2014/main" id="{359287B0-A979-4BE2-8696-3048B0989502}"/>
                  </a:ext>
                </a:extLst>
              </p:cNvPr>
              <p:cNvSpPr>
                <a:spLocks noChangeArrowheads="1"/>
              </p:cNvSpPr>
              <p:nvPr/>
            </p:nvSpPr>
            <p:spPr bwMode="auto">
              <a:xfrm rot="21572222">
                <a:off x="1543683" y="3396498"/>
                <a:ext cx="726161" cy="123111"/>
              </a:xfrm>
              <a:prstGeom prst="rect">
                <a:avLst/>
              </a:prstGeom>
              <a:noFill/>
              <a:ln w="6350">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defTabSz="930275" fontAlgn="base">
                  <a:spcBef>
                    <a:spcPct val="0"/>
                  </a:spcBef>
                  <a:spcAft>
                    <a:spcPct val="0"/>
                  </a:spcAft>
                  <a:buSzPct val="120000"/>
                </a:pPr>
                <a:r>
                  <a:rPr lang="en-GB" sz="800" dirty="0">
                    <a:solidFill>
                      <a:srgbClr val="000000"/>
                    </a:solidFill>
                  </a:rPr>
                  <a:t>West Middlesex</a:t>
                </a:r>
              </a:p>
            </p:txBody>
          </p:sp>
          <p:sp>
            <p:nvSpPr>
              <p:cNvPr id="154" name="Rectangle 433">
                <a:extLst>
                  <a:ext uri="{FF2B5EF4-FFF2-40B4-BE49-F238E27FC236}">
                    <a16:creationId xmlns:a16="http://schemas.microsoft.com/office/drawing/2014/main" id="{F6815E06-2581-4AF6-8106-2BAB3CF8FA86}"/>
                  </a:ext>
                </a:extLst>
              </p:cNvPr>
              <p:cNvSpPr>
                <a:spLocks noChangeArrowheads="1"/>
              </p:cNvSpPr>
              <p:nvPr/>
            </p:nvSpPr>
            <p:spPr bwMode="auto">
              <a:xfrm rot="21572222">
                <a:off x="3348355" y="3176285"/>
                <a:ext cx="428002" cy="123111"/>
              </a:xfrm>
              <a:prstGeom prst="rect">
                <a:avLst/>
              </a:prstGeom>
              <a:noFill/>
              <a:ln w="6350">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defTabSz="930275" fontAlgn="base">
                  <a:spcBef>
                    <a:spcPct val="0"/>
                  </a:spcBef>
                  <a:spcAft>
                    <a:spcPct val="0"/>
                  </a:spcAft>
                  <a:buSzPct val="120000"/>
                </a:pPr>
                <a:r>
                  <a:rPr lang="en-GB" sz="800" dirty="0">
                    <a:solidFill>
                      <a:srgbClr val="000000"/>
                    </a:solidFill>
                  </a:rPr>
                  <a:t>St Mary’s</a:t>
                </a:r>
              </a:p>
            </p:txBody>
          </p:sp>
          <p:sp>
            <p:nvSpPr>
              <p:cNvPr id="155" name="Text Box 445">
                <a:extLst>
                  <a:ext uri="{FF2B5EF4-FFF2-40B4-BE49-F238E27FC236}">
                    <a16:creationId xmlns:a16="http://schemas.microsoft.com/office/drawing/2014/main" id="{91C35681-D5D1-4D29-9A11-C076F87CCCB8}"/>
                  </a:ext>
                </a:extLst>
              </p:cNvPr>
              <p:cNvSpPr txBox="1">
                <a:spLocks noChangeArrowheads="1"/>
              </p:cNvSpPr>
              <p:nvPr/>
            </p:nvSpPr>
            <p:spPr bwMode="auto">
              <a:xfrm rot="21569785">
                <a:off x="4074914" y="3971018"/>
                <a:ext cx="280526" cy="123111"/>
              </a:xfrm>
              <a:prstGeom prst="rect">
                <a:avLst/>
              </a:prstGeom>
              <a:noFill/>
              <a:ln w="6350" algn="ctr">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pPr>
                <a:r>
                  <a:rPr lang="en-GB" sz="800" dirty="0">
                    <a:solidFill>
                      <a:srgbClr val="000000"/>
                    </a:solidFill>
                    <a:latin typeface="Arial"/>
                  </a:rPr>
                  <a:t>King’s</a:t>
                </a:r>
              </a:p>
            </p:txBody>
          </p:sp>
          <p:sp>
            <p:nvSpPr>
              <p:cNvPr id="156" name="Text Box 448">
                <a:extLst>
                  <a:ext uri="{FF2B5EF4-FFF2-40B4-BE49-F238E27FC236}">
                    <a16:creationId xmlns:a16="http://schemas.microsoft.com/office/drawing/2014/main" id="{D2502F29-35F0-4231-96D1-85747CEE9634}"/>
                  </a:ext>
                </a:extLst>
              </p:cNvPr>
              <p:cNvSpPr txBox="1">
                <a:spLocks noChangeArrowheads="1"/>
              </p:cNvSpPr>
              <p:nvPr/>
            </p:nvSpPr>
            <p:spPr bwMode="auto">
              <a:xfrm rot="21569785">
                <a:off x="5092482" y="3957860"/>
                <a:ext cx="922445" cy="123111"/>
              </a:xfrm>
              <a:prstGeom prst="rect">
                <a:avLst/>
              </a:prstGeom>
              <a:noFill/>
              <a:ln w="6350" algn="ctr">
                <a:no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GB" sz="800" dirty="0">
                    <a:solidFill>
                      <a:srgbClr val="000000"/>
                    </a:solidFill>
                    <a:latin typeface="Arial"/>
                  </a:rPr>
                  <a:t>Queen Elizabeth</a:t>
                </a:r>
              </a:p>
            </p:txBody>
          </p:sp>
          <p:sp>
            <p:nvSpPr>
              <p:cNvPr id="157" name="Text Box 450">
                <a:extLst>
                  <a:ext uri="{FF2B5EF4-FFF2-40B4-BE49-F238E27FC236}">
                    <a16:creationId xmlns:a16="http://schemas.microsoft.com/office/drawing/2014/main" id="{50A261F0-C252-4386-97F5-A625DD8ED805}"/>
                  </a:ext>
                </a:extLst>
              </p:cNvPr>
              <p:cNvSpPr txBox="1">
                <a:spLocks noChangeArrowheads="1"/>
              </p:cNvSpPr>
              <p:nvPr/>
            </p:nvSpPr>
            <p:spPr bwMode="auto">
              <a:xfrm rot="21569785">
                <a:off x="5387574" y="5478199"/>
                <a:ext cx="568650" cy="246221"/>
              </a:xfrm>
              <a:prstGeom prst="rect">
                <a:avLst/>
              </a:prstGeom>
              <a:noFill/>
              <a:ln w="6350" algn="ctr">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pPr>
                <a:r>
                  <a:rPr lang="en-GB" sz="800" dirty="0">
                    <a:solidFill>
                      <a:srgbClr val="000000"/>
                    </a:solidFill>
                    <a:latin typeface="Arial"/>
                  </a:rPr>
                  <a:t>Princess Royal</a:t>
                </a:r>
              </a:p>
            </p:txBody>
          </p:sp>
          <p:sp>
            <p:nvSpPr>
              <p:cNvPr id="158" name="Text Box 445">
                <a:extLst>
                  <a:ext uri="{FF2B5EF4-FFF2-40B4-BE49-F238E27FC236}">
                    <a16:creationId xmlns:a16="http://schemas.microsoft.com/office/drawing/2014/main" id="{9E12826C-B929-4954-88F3-5FCF213703E0}"/>
                  </a:ext>
                </a:extLst>
              </p:cNvPr>
              <p:cNvSpPr txBox="1">
                <a:spLocks noChangeArrowheads="1"/>
              </p:cNvSpPr>
              <p:nvPr/>
            </p:nvSpPr>
            <p:spPr bwMode="auto">
              <a:xfrm rot="21569785">
                <a:off x="4478899" y="4295130"/>
                <a:ext cx="463268" cy="123111"/>
              </a:xfrm>
              <a:prstGeom prst="rect">
                <a:avLst/>
              </a:prstGeom>
              <a:noFill/>
              <a:ln w="6350" algn="ctr">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pPr>
                <a:r>
                  <a:rPr lang="en-GB" sz="800" dirty="0">
                    <a:solidFill>
                      <a:srgbClr val="000000"/>
                    </a:solidFill>
                    <a:latin typeface="Arial"/>
                  </a:rPr>
                  <a:t>Lewisham</a:t>
                </a:r>
              </a:p>
            </p:txBody>
          </p:sp>
          <p:sp>
            <p:nvSpPr>
              <p:cNvPr id="159" name="Rectangle 465">
                <a:extLst>
                  <a:ext uri="{FF2B5EF4-FFF2-40B4-BE49-F238E27FC236}">
                    <a16:creationId xmlns:a16="http://schemas.microsoft.com/office/drawing/2014/main" id="{B088AFFC-8742-4BAE-B8FE-265B22BDDA37}"/>
                  </a:ext>
                </a:extLst>
              </p:cNvPr>
              <p:cNvSpPr>
                <a:spLocks noChangeArrowheads="1"/>
              </p:cNvSpPr>
              <p:nvPr/>
            </p:nvSpPr>
            <p:spPr bwMode="auto">
              <a:xfrm rot="21572222">
                <a:off x="3204342" y="3664863"/>
                <a:ext cx="264296" cy="123111"/>
              </a:xfrm>
              <a:prstGeom prst="rect">
                <a:avLst/>
              </a:prstGeom>
              <a:noFill/>
              <a:ln w="6350">
                <a:no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pPr defTabSz="912813" fontAlgn="base">
                  <a:spcBef>
                    <a:spcPct val="0"/>
                  </a:spcBef>
                  <a:spcAft>
                    <a:spcPct val="0"/>
                  </a:spcAft>
                  <a:buSzPct val="120000"/>
                </a:pPr>
                <a:r>
                  <a:rPr lang="en-GB" sz="800" dirty="0">
                    <a:solidFill>
                      <a:srgbClr val="000000"/>
                    </a:solidFill>
                  </a:rPr>
                  <a:t>C&amp;W</a:t>
                </a:r>
              </a:p>
            </p:txBody>
          </p:sp>
          <p:sp>
            <p:nvSpPr>
              <p:cNvPr id="160" name="Text Box 483">
                <a:extLst>
                  <a:ext uri="{FF2B5EF4-FFF2-40B4-BE49-F238E27FC236}">
                    <a16:creationId xmlns:a16="http://schemas.microsoft.com/office/drawing/2014/main" id="{A669B5CC-73D5-4DB2-8801-54008D6776ED}"/>
                  </a:ext>
                </a:extLst>
              </p:cNvPr>
              <p:cNvSpPr txBox="1">
                <a:spLocks noChangeArrowheads="1"/>
              </p:cNvSpPr>
              <p:nvPr/>
            </p:nvSpPr>
            <p:spPr bwMode="auto">
              <a:xfrm rot="21569785">
                <a:off x="3834469" y="3674712"/>
                <a:ext cx="520976" cy="123111"/>
              </a:xfrm>
              <a:prstGeom prst="rect">
                <a:avLst/>
              </a:prstGeom>
              <a:noFill/>
              <a:ln w="6350" algn="ctr">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pPr>
                <a:r>
                  <a:rPr lang="en-GB" sz="800" dirty="0">
                    <a:solidFill>
                      <a:srgbClr val="000000"/>
                    </a:solidFill>
                    <a:latin typeface="Arial"/>
                  </a:rPr>
                  <a:t>St Thomas’</a:t>
                </a:r>
              </a:p>
            </p:txBody>
          </p:sp>
          <p:sp>
            <p:nvSpPr>
              <p:cNvPr id="161" name="Freeform 185">
                <a:extLst>
                  <a:ext uri="{FF2B5EF4-FFF2-40B4-BE49-F238E27FC236}">
                    <a16:creationId xmlns:a16="http://schemas.microsoft.com/office/drawing/2014/main" id="{B1B33642-515A-4B55-AE3D-7AEE66EA8FCC}"/>
                  </a:ext>
                </a:extLst>
              </p:cNvPr>
              <p:cNvSpPr>
                <a:spLocks/>
              </p:cNvSpPr>
              <p:nvPr/>
            </p:nvSpPr>
            <p:spPr bwMode="auto">
              <a:xfrm rot="21597381">
                <a:off x="2321725" y="5310923"/>
                <a:ext cx="90000" cy="90000"/>
              </a:xfrm>
              <a:custGeom>
                <a:avLst/>
                <a:gdLst>
                  <a:gd name="T0" fmla="*/ 2147483647 w 44"/>
                  <a:gd name="T1" fmla="*/ 2147483647 h 41"/>
                  <a:gd name="T2" fmla="*/ 2147483647 w 44"/>
                  <a:gd name="T3" fmla="*/ 2147483647 h 41"/>
                  <a:gd name="T4" fmla="*/ 2147483647 w 44"/>
                  <a:gd name="T5" fmla="*/ 2147483647 h 41"/>
                  <a:gd name="T6" fmla="*/ 2147483647 w 44"/>
                  <a:gd name="T7" fmla="*/ 2147483647 h 41"/>
                  <a:gd name="T8" fmla="*/ 2147483647 w 44"/>
                  <a:gd name="T9" fmla="*/ 2147483647 h 41"/>
                  <a:gd name="T10" fmla="*/ 2147483647 w 44"/>
                  <a:gd name="T11" fmla="*/ 2147483647 h 41"/>
                  <a:gd name="T12" fmla="*/ 2147483647 w 44"/>
                  <a:gd name="T13" fmla="*/ 0 h 41"/>
                  <a:gd name="T14" fmla="*/ 2147483647 w 44"/>
                  <a:gd name="T15" fmla="*/ 0 h 41"/>
                  <a:gd name="T16" fmla="*/ 2147483647 w 44"/>
                  <a:gd name="T17" fmla="*/ 0 h 41"/>
                  <a:gd name="T18" fmla="*/ 2147483647 w 44"/>
                  <a:gd name="T19" fmla="*/ 0 h 41"/>
                  <a:gd name="T20" fmla="*/ 2147483647 w 44"/>
                  <a:gd name="T21" fmla="*/ 2147483647 h 41"/>
                  <a:gd name="T22" fmla="*/ 2147483647 w 44"/>
                  <a:gd name="T23" fmla="*/ 2147483647 h 41"/>
                  <a:gd name="T24" fmla="*/ 2147483647 w 44"/>
                  <a:gd name="T25" fmla="*/ 2147483647 h 41"/>
                  <a:gd name="T26" fmla="*/ 2147483647 w 44"/>
                  <a:gd name="T27" fmla="*/ 2147483647 h 41"/>
                  <a:gd name="T28" fmla="*/ 0 w 44"/>
                  <a:gd name="T29" fmla="*/ 2147483647 h 41"/>
                  <a:gd name="T30" fmla="*/ 0 w 44"/>
                  <a:gd name="T31" fmla="*/ 2147483647 h 41"/>
                  <a:gd name="T32" fmla="*/ 0 w 44"/>
                  <a:gd name="T33" fmla="*/ 2147483647 h 41"/>
                  <a:gd name="T34" fmla="*/ 0 w 44"/>
                  <a:gd name="T35" fmla="*/ 2147483647 h 41"/>
                  <a:gd name="T36" fmla="*/ 2147483647 w 44"/>
                  <a:gd name="T37" fmla="*/ 2147483647 h 41"/>
                  <a:gd name="T38" fmla="*/ 2147483647 w 44"/>
                  <a:gd name="T39" fmla="*/ 2147483647 h 41"/>
                  <a:gd name="T40" fmla="*/ 2147483647 w 44"/>
                  <a:gd name="T41" fmla="*/ 2147483647 h 41"/>
                  <a:gd name="T42" fmla="*/ 2147483647 w 44"/>
                  <a:gd name="T43" fmla="*/ 2147483647 h 41"/>
                  <a:gd name="T44" fmla="*/ 2147483647 w 44"/>
                  <a:gd name="T45" fmla="*/ 2147483647 h 41"/>
                  <a:gd name="T46" fmla="*/ 2147483647 w 44"/>
                  <a:gd name="T47" fmla="*/ 2147483647 h 41"/>
                  <a:gd name="T48" fmla="*/ 2147483647 w 44"/>
                  <a:gd name="T49" fmla="*/ 2147483647 h 41"/>
                  <a:gd name="T50" fmla="*/ 2147483647 w 44"/>
                  <a:gd name="T51" fmla="*/ 2147483647 h 41"/>
                  <a:gd name="T52" fmla="*/ 2147483647 w 44"/>
                  <a:gd name="T53" fmla="*/ 2147483647 h 41"/>
                  <a:gd name="T54" fmla="*/ 2147483647 w 44"/>
                  <a:gd name="T55" fmla="*/ 2147483647 h 41"/>
                  <a:gd name="T56" fmla="*/ 2147483647 w 44"/>
                  <a:gd name="T57" fmla="*/ 2147483647 h 41"/>
                  <a:gd name="T58" fmla="*/ 2147483647 w 44"/>
                  <a:gd name="T59" fmla="*/ 2147483647 h 41"/>
                  <a:gd name="T60" fmla="*/ 2147483647 w 44"/>
                  <a:gd name="T61" fmla="*/ 2147483647 h 41"/>
                  <a:gd name="T62" fmla="*/ 2147483647 w 44"/>
                  <a:gd name="T63" fmla="*/ 2147483647 h 41"/>
                  <a:gd name="T64" fmla="*/ 2147483647 w 44"/>
                  <a:gd name="T65" fmla="*/ 2147483647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41"/>
                  <a:gd name="T101" fmla="*/ 44 w 44"/>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41">
                    <a:moveTo>
                      <a:pt x="44" y="20"/>
                    </a:moveTo>
                    <a:lnTo>
                      <a:pt x="44" y="14"/>
                    </a:lnTo>
                    <a:lnTo>
                      <a:pt x="40" y="14"/>
                    </a:lnTo>
                    <a:lnTo>
                      <a:pt x="40" y="10"/>
                    </a:lnTo>
                    <a:lnTo>
                      <a:pt x="33" y="4"/>
                    </a:lnTo>
                    <a:lnTo>
                      <a:pt x="29" y="4"/>
                    </a:lnTo>
                    <a:lnTo>
                      <a:pt x="29" y="0"/>
                    </a:lnTo>
                    <a:lnTo>
                      <a:pt x="22" y="0"/>
                    </a:lnTo>
                    <a:lnTo>
                      <a:pt x="15" y="0"/>
                    </a:lnTo>
                    <a:lnTo>
                      <a:pt x="15" y="4"/>
                    </a:lnTo>
                    <a:lnTo>
                      <a:pt x="11" y="4"/>
                    </a:lnTo>
                    <a:lnTo>
                      <a:pt x="4" y="10"/>
                    </a:lnTo>
                    <a:lnTo>
                      <a:pt x="4" y="14"/>
                    </a:lnTo>
                    <a:lnTo>
                      <a:pt x="0" y="14"/>
                    </a:lnTo>
                    <a:lnTo>
                      <a:pt x="0" y="20"/>
                    </a:lnTo>
                    <a:lnTo>
                      <a:pt x="0" y="27"/>
                    </a:lnTo>
                    <a:lnTo>
                      <a:pt x="4" y="27"/>
                    </a:lnTo>
                    <a:lnTo>
                      <a:pt x="4" y="30"/>
                    </a:lnTo>
                    <a:lnTo>
                      <a:pt x="11" y="37"/>
                    </a:lnTo>
                    <a:lnTo>
                      <a:pt x="15" y="37"/>
                    </a:lnTo>
                    <a:lnTo>
                      <a:pt x="15" y="41"/>
                    </a:lnTo>
                    <a:lnTo>
                      <a:pt x="22" y="41"/>
                    </a:lnTo>
                    <a:lnTo>
                      <a:pt x="29" y="41"/>
                    </a:lnTo>
                    <a:lnTo>
                      <a:pt x="29" y="37"/>
                    </a:lnTo>
                    <a:lnTo>
                      <a:pt x="33" y="37"/>
                    </a:lnTo>
                    <a:lnTo>
                      <a:pt x="40" y="30"/>
                    </a:lnTo>
                    <a:lnTo>
                      <a:pt x="40" y="27"/>
                    </a:lnTo>
                    <a:lnTo>
                      <a:pt x="44" y="27"/>
                    </a:lnTo>
                    <a:lnTo>
                      <a:pt x="44" y="20"/>
                    </a:lnTo>
                    <a:close/>
                  </a:path>
                </a:pathLst>
              </a:custGeom>
              <a:solidFill>
                <a:schemeClr val="bg1"/>
              </a:solidFill>
              <a:ln w="0">
                <a:solidFill>
                  <a:schemeClr val="accent5"/>
                </a:solidFill>
                <a:round/>
                <a:headEnd/>
                <a:tailEnd/>
              </a:ln>
            </p:spPr>
            <p:txBody>
              <a:bodyPr vert="horz" lIns="0" tIns="0" rIns="0" bIns="0" anchor="ctr" anchorCtr="0"/>
              <a:lstStyle/>
              <a:p>
                <a:pPr algn="ctr" fontAlgn="base"/>
                <a:endParaRPr lang="en-GB" sz="600" dirty="0">
                  <a:solidFill>
                    <a:prstClr val="white"/>
                  </a:solidFill>
                </a:endParaRPr>
              </a:p>
            </p:txBody>
          </p:sp>
          <p:sp>
            <p:nvSpPr>
              <p:cNvPr id="162" name="Rectangle 459">
                <a:extLst>
                  <a:ext uri="{FF2B5EF4-FFF2-40B4-BE49-F238E27FC236}">
                    <a16:creationId xmlns:a16="http://schemas.microsoft.com/office/drawing/2014/main" id="{AD73CB62-89D4-4D0B-B4CB-A165D931AFE0}"/>
                  </a:ext>
                </a:extLst>
              </p:cNvPr>
              <p:cNvSpPr>
                <a:spLocks noChangeArrowheads="1"/>
              </p:cNvSpPr>
              <p:nvPr/>
            </p:nvSpPr>
            <p:spPr bwMode="auto">
              <a:xfrm rot="21597381">
                <a:off x="2267803" y="5400132"/>
                <a:ext cx="320601" cy="123111"/>
              </a:xfrm>
              <a:prstGeom prst="rect">
                <a:avLst/>
              </a:prstGeom>
              <a:noFill/>
              <a:ln w="6350">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defTabSz="930275" fontAlgn="base">
                  <a:spcBef>
                    <a:spcPct val="0"/>
                  </a:spcBef>
                  <a:spcAft>
                    <a:spcPct val="0"/>
                  </a:spcAft>
                  <a:buSzPct val="120000"/>
                </a:pPr>
                <a:r>
                  <a:rPr lang="en-GB" sz="800" dirty="0">
                    <a:solidFill>
                      <a:srgbClr val="000000"/>
                    </a:solidFill>
                  </a:rPr>
                  <a:t>Epsom</a:t>
                </a:r>
              </a:p>
            </p:txBody>
          </p:sp>
          <p:sp>
            <p:nvSpPr>
              <p:cNvPr id="163" name="Freeform 217">
                <a:extLst>
                  <a:ext uri="{FF2B5EF4-FFF2-40B4-BE49-F238E27FC236}">
                    <a16:creationId xmlns:a16="http://schemas.microsoft.com/office/drawing/2014/main" id="{DAFD6850-E203-4C02-A0FD-834DB3A2EA6B}"/>
                  </a:ext>
                </a:extLst>
              </p:cNvPr>
              <p:cNvSpPr>
                <a:spLocks/>
              </p:cNvSpPr>
              <p:nvPr/>
            </p:nvSpPr>
            <p:spPr bwMode="auto">
              <a:xfrm rot="21588667">
                <a:off x="4248474" y="1610957"/>
                <a:ext cx="90000" cy="90000"/>
              </a:xfrm>
              <a:custGeom>
                <a:avLst/>
                <a:gdLst>
                  <a:gd name="T0" fmla="*/ 2147483647 w 44"/>
                  <a:gd name="T1" fmla="*/ 2147483647 h 41"/>
                  <a:gd name="T2" fmla="*/ 2147483647 w 44"/>
                  <a:gd name="T3" fmla="*/ 2147483647 h 41"/>
                  <a:gd name="T4" fmla="*/ 2147483647 w 44"/>
                  <a:gd name="T5" fmla="*/ 2147483647 h 41"/>
                  <a:gd name="T6" fmla="*/ 2147483647 w 44"/>
                  <a:gd name="T7" fmla="*/ 2147483647 h 41"/>
                  <a:gd name="T8" fmla="*/ 2147483647 w 44"/>
                  <a:gd name="T9" fmla="*/ 2147483647 h 41"/>
                  <a:gd name="T10" fmla="*/ 2147483647 w 44"/>
                  <a:gd name="T11" fmla="*/ 2147483647 h 41"/>
                  <a:gd name="T12" fmla="*/ 2147483647 w 44"/>
                  <a:gd name="T13" fmla="*/ 0 h 41"/>
                  <a:gd name="T14" fmla="*/ 2147483647 w 44"/>
                  <a:gd name="T15" fmla="*/ 0 h 41"/>
                  <a:gd name="T16" fmla="*/ 2147483647 w 44"/>
                  <a:gd name="T17" fmla="*/ 0 h 41"/>
                  <a:gd name="T18" fmla="*/ 2147483647 w 44"/>
                  <a:gd name="T19" fmla="*/ 0 h 41"/>
                  <a:gd name="T20" fmla="*/ 2147483647 w 44"/>
                  <a:gd name="T21" fmla="*/ 2147483647 h 41"/>
                  <a:gd name="T22" fmla="*/ 2147483647 w 44"/>
                  <a:gd name="T23" fmla="*/ 2147483647 h 41"/>
                  <a:gd name="T24" fmla="*/ 2147483647 w 44"/>
                  <a:gd name="T25" fmla="*/ 2147483647 h 41"/>
                  <a:gd name="T26" fmla="*/ 2147483647 w 44"/>
                  <a:gd name="T27" fmla="*/ 2147483647 h 41"/>
                  <a:gd name="T28" fmla="*/ 0 w 44"/>
                  <a:gd name="T29" fmla="*/ 2147483647 h 41"/>
                  <a:gd name="T30" fmla="*/ 0 w 44"/>
                  <a:gd name="T31" fmla="*/ 2147483647 h 41"/>
                  <a:gd name="T32" fmla="*/ 0 w 44"/>
                  <a:gd name="T33" fmla="*/ 2147483647 h 41"/>
                  <a:gd name="T34" fmla="*/ 0 w 44"/>
                  <a:gd name="T35" fmla="*/ 2147483647 h 41"/>
                  <a:gd name="T36" fmla="*/ 2147483647 w 44"/>
                  <a:gd name="T37" fmla="*/ 2147483647 h 41"/>
                  <a:gd name="T38" fmla="*/ 2147483647 w 44"/>
                  <a:gd name="T39" fmla="*/ 2147483647 h 41"/>
                  <a:gd name="T40" fmla="*/ 2147483647 w 44"/>
                  <a:gd name="T41" fmla="*/ 2147483647 h 41"/>
                  <a:gd name="T42" fmla="*/ 2147483647 w 44"/>
                  <a:gd name="T43" fmla="*/ 2147483647 h 41"/>
                  <a:gd name="T44" fmla="*/ 2147483647 w 44"/>
                  <a:gd name="T45" fmla="*/ 2147483647 h 41"/>
                  <a:gd name="T46" fmla="*/ 2147483647 w 44"/>
                  <a:gd name="T47" fmla="*/ 2147483647 h 41"/>
                  <a:gd name="T48" fmla="*/ 2147483647 w 44"/>
                  <a:gd name="T49" fmla="*/ 2147483647 h 41"/>
                  <a:gd name="T50" fmla="*/ 2147483647 w 44"/>
                  <a:gd name="T51" fmla="*/ 2147483647 h 41"/>
                  <a:gd name="T52" fmla="*/ 2147483647 w 44"/>
                  <a:gd name="T53" fmla="*/ 2147483647 h 41"/>
                  <a:gd name="T54" fmla="*/ 2147483647 w 44"/>
                  <a:gd name="T55" fmla="*/ 2147483647 h 41"/>
                  <a:gd name="T56" fmla="*/ 2147483647 w 44"/>
                  <a:gd name="T57" fmla="*/ 2147483647 h 41"/>
                  <a:gd name="T58" fmla="*/ 2147483647 w 44"/>
                  <a:gd name="T59" fmla="*/ 2147483647 h 41"/>
                  <a:gd name="T60" fmla="*/ 2147483647 w 44"/>
                  <a:gd name="T61" fmla="*/ 2147483647 h 41"/>
                  <a:gd name="T62" fmla="*/ 2147483647 w 44"/>
                  <a:gd name="T63" fmla="*/ 2147483647 h 41"/>
                  <a:gd name="T64" fmla="*/ 2147483647 w 44"/>
                  <a:gd name="T65" fmla="*/ 2147483647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41"/>
                  <a:gd name="T101" fmla="*/ 44 w 44"/>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41">
                    <a:moveTo>
                      <a:pt x="44" y="20"/>
                    </a:moveTo>
                    <a:lnTo>
                      <a:pt x="44" y="14"/>
                    </a:lnTo>
                    <a:lnTo>
                      <a:pt x="40" y="14"/>
                    </a:lnTo>
                    <a:lnTo>
                      <a:pt x="40" y="10"/>
                    </a:lnTo>
                    <a:lnTo>
                      <a:pt x="33" y="4"/>
                    </a:lnTo>
                    <a:lnTo>
                      <a:pt x="29" y="4"/>
                    </a:lnTo>
                    <a:lnTo>
                      <a:pt x="29" y="0"/>
                    </a:lnTo>
                    <a:lnTo>
                      <a:pt x="22" y="0"/>
                    </a:lnTo>
                    <a:lnTo>
                      <a:pt x="15" y="0"/>
                    </a:lnTo>
                    <a:lnTo>
                      <a:pt x="15" y="4"/>
                    </a:lnTo>
                    <a:lnTo>
                      <a:pt x="11" y="4"/>
                    </a:lnTo>
                    <a:lnTo>
                      <a:pt x="4" y="10"/>
                    </a:lnTo>
                    <a:lnTo>
                      <a:pt x="4" y="14"/>
                    </a:lnTo>
                    <a:lnTo>
                      <a:pt x="0" y="14"/>
                    </a:lnTo>
                    <a:lnTo>
                      <a:pt x="0" y="20"/>
                    </a:lnTo>
                    <a:lnTo>
                      <a:pt x="0" y="27"/>
                    </a:lnTo>
                    <a:lnTo>
                      <a:pt x="4" y="27"/>
                    </a:lnTo>
                    <a:lnTo>
                      <a:pt x="4" y="30"/>
                    </a:lnTo>
                    <a:lnTo>
                      <a:pt x="11" y="37"/>
                    </a:lnTo>
                    <a:lnTo>
                      <a:pt x="15" y="37"/>
                    </a:lnTo>
                    <a:lnTo>
                      <a:pt x="15" y="41"/>
                    </a:lnTo>
                    <a:lnTo>
                      <a:pt x="22" y="41"/>
                    </a:lnTo>
                    <a:lnTo>
                      <a:pt x="29" y="41"/>
                    </a:lnTo>
                    <a:lnTo>
                      <a:pt x="29" y="37"/>
                    </a:lnTo>
                    <a:lnTo>
                      <a:pt x="33" y="37"/>
                    </a:lnTo>
                    <a:lnTo>
                      <a:pt x="40" y="30"/>
                    </a:lnTo>
                    <a:lnTo>
                      <a:pt x="40" y="27"/>
                    </a:lnTo>
                    <a:lnTo>
                      <a:pt x="44" y="27"/>
                    </a:lnTo>
                    <a:lnTo>
                      <a:pt x="44" y="20"/>
                    </a:lnTo>
                    <a:close/>
                  </a:path>
                </a:pathLst>
              </a:custGeom>
              <a:solidFill>
                <a:schemeClr val="bg1"/>
              </a:solidFill>
              <a:ln w="6350">
                <a:solidFill>
                  <a:srgbClr val="000000"/>
                </a:solidFill>
                <a:round/>
                <a:headEnd/>
                <a:tailEnd/>
              </a:ln>
            </p:spPr>
            <p:txBody>
              <a:bodyPr vert="horz" lIns="0" tIns="0" rIns="0" bIns="0" anchor="ctr" anchorCtr="0">
                <a:noAutofit/>
              </a:bodyPr>
              <a:lstStyle/>
              <a:p>
                <a:pPr algn="ctr" fontAlgn="base"/>
                <a:r>
                  <a:rPr lang="en-GB" sz="400" dirty="0">
                    <a:solidFill>
                      <a:prstClr val="white"/>
                    </a:solidFill>
                  </a:rPr>
                  <a:t>21</a:t>
                </a:r>
              </a:p>
            </p:txBody>
          </p:sp>
          <p:sp>
            <p:nvSpPr>
              <p:cNvPr id="164" name="Freeform 217">
                <a:extLst>
                  <a:ext uri="{FF2B5EF4-FFF2-40B4-BE49-F238E27FC236}">
                    <a16:creationId xmlns:a16="http://schemas.microsoft.com/office/drawing/2014/main" id="{E68CDD80-1003-472A-87C6-DD02BE5D0656}"/>
                  </a:ext>
                </a:extLst>
              </p:cNvPr>
              <p:cNvSpPr>
                <a:spLocks/>
              </p:cNvSpPr>
              <p:nvPr/>
            </p:nvSpPr>
            <p:spPr bwMode="auto">
              <a:xfrm rot="21588667">
                <a:off x="4865782" y="2462677"/>
                <a:ext cx="90000" cy="90000"/>
              </a:xfrm>
              <a:custGeom>
                <a:avLst/>
                <a:gdLst>
                  <a:gd name="T0" fmla="*/ 2147483647 w 44"/>
                  <a:gd name="T1" fmla="*/ 2147483647 h 41"/>
                  <a:gd name="T2" fmla="*/ 2147483647 w 44"/>
                  <a:gd name="T3" fmla="*/ 2147483647 h 41"/>
                  <a:gd name="T4" fmla="*/ 2147483647 w 44"/>
                  <a:gd name="T5" fmla="*/ 2147483647 h 41"/>
                  <a:gd name="T6" fmla="*/ 2147483647 w 44"/>
                  <a:gd name="T7" fmla="*/ 2147483647 h 41"/>
                  <a:gd name="T8" fmla="*/ 2147483647 w 44"/>
                  <a:gd name="T9" fmla="*/ 2147483647 h 41"/>
                  <a:gd name="T10" fmla="*/ 2147483647 w 44"/>
                  <a:gd name="T11" fmla="*/ 2147483647 h 41"/>
                  <a:gd name="T12" fmla="*/ 2147483647 w 44"/>
                  <a:gd name="T13" fmla="*/ 0 h 41"/>
                  <a:gd name="T14" fmla="*/ 2147483647 w 44"/>
                  <a:gd name="T15" fmla="*/ 0 h 41"/>
                  <a:gd name="T16" fmla="*/ 2147483647 w 44"/>
                  <a:gd name="T17" fmla="*/ 0 h 41"/>
                  <a:gd name="T18" fmla="*/ 2147483647 w 44"/>
                  <a:gd name="T19" fmla="*/ 0 h 41"/>
                  <a:gd name="T20" fmla="*/ 2147483647 w 44"/>
                  <a:gd name="T21" fmla="*/ 2147483647 h 41"/>
                  <a:gd name="T22" fmla="*/ 2147483647 w 44"/>
                  <a:gd name="T23" fmla="*/ 2147483647 h 41"/>
                  <a:gd name="T24" fmla="*/ 2147483647 w 44"/>
                  <a:gd name="T25" fmla="*/ 2147483647 h 41"/>
                  <a:gd name="T26" fmla="*/ 2147483647 w 44"/>
                  <a:gd name="T27" fmla="*/ 2147483647 h 41"/>
                  <a:gd name="T28" fmla="*/ 0 w 44"/>
                  <a:gd name="T29" fmla="*/ 2147483647 h 41"/>
                  <a:gd name="T30" fmla="*/ 0 w 44"/>
                  <a:gd name="T31" fmla="*/ 2147483647 h 41"/>
                  <a:gd name="T32" fmla="*/ 0 w 44"/>
                  <a:gd name="T33" fmla="*/ 2147483647 h 41"/>
                  <a:gd name="T34" fmla="*/ 0 w 44"/>
                  <a:gd name="T35" fmla="*/ 2147483647 h 41"/>
                  <a:gd name="T36" fmla="*/ 2147483647 w 44"/>
                  <a:gd name="T37" fmla="*/ 2147483647 h 41"/>
                  <a:gd name="T38" fmla="*/ 2147483647 w 44"/>
                  <a:gd name="T39" fmla="*/ 2147483647 h 41"/>
                  <a:gd name="T40" fmla="*/ 2147483647 w 44"/>
                  <a:gd name="T41" fmla="*/ 2147483647 h 41"/>
                  <a:gd name="T42" fmla="*/ 2147483647 w 44"/>
                  <a:gd name="T43" fmla="*/ 2147483647 h 41"/>
                  <a:gd name="T44" fmla="*/ 2147483647 w 44"/>
                  <a:gd name="T45" fmla="*/ 2147483647 h 41"/>
                  <a:gd name="T46" fmla="*/ 2147483647 w 44"/>
                  <a:gd name="T47" fmla="*/ 2147483647 h 41"/>
                  <a:gd name="T48" fmla="*/ 2147483647 w 44"/>
                  <a:gd name="T49" fmla="*/ 2147483647 h 41"/>
                  <a:gd name="T50" fmla="*/ 2147483647 w 44"/>
                  <a:gd name="T51" fmla="*/ 2147483647 h 41"/>
                  <a:gd name="T52" fmla="*/ 2147483647 w 44"/>
                  <a:gd name="T53" fmla="*/ 2147483647 h 41"/>
                  <a:gd name="T54" fmla="*/ 2147483647 w 44"/>
                  <a:gd name="T55" fmla="*/ 2147483647 h 41"/>
                  <a:gd name="T56" fmla="*/ 2147483647 w 44"/>
                  <a:gd name="T57" fmla="*/ 2147483647 h 41"/>
                  <a:gd name="T58" fmla="*/ 2147483647 w 44"/>
                  <a:gd name="T59" fmla="*/ 2147483647 h 41"/>
                  <a:gd name="T60" fmla="*/ 2147483647 w 44"/>
                  <a:gd name="T61" fmla="*/ 2147483647 h 41"/>
                  <a:gd name="T62" fmla="*/ 2147483647 w 44"/>
                  <a:gd name="T63" fmla="*/ 2147483647 h 41"/>
                  <a:gd name="T64" fmla="*/ 2147483647 w 44"/>
                  <a:gd name="T65" fmla="*/ 2147483647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41"/>
                  <a:gd name="T101" fmla="*/ 44 w 44"/>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41">
                    <a:moveTo>
                      <a:pt x="44" y="20"/>
                    </a:moveTo>
                    <a:lnTo>
                      <a:pt x="44" y="14"/>
                    </a:lnTo>
                    <a:lnTo>
                      <a:pt x="40" y="14"/>
                    </a:lnTo>
                    <a:lnTo>
                      <a:pt x="40" y="10"/>
                    </a:lnTo>
                    <a:lnTo>
                      <a:pt x="33" y="4"/>
                    </a:lnTo>
                    <a:lnTo>
                      <a:pt x="29" y="4"/>
                    </a:lnTo>
                    <a:lnTo>
                      <a:pt x="29" y="0"/>
                    </a:lnTo>
                    <a:lnTo>
                      <a:pt x="22" y="0"/>
                    </a:lnTo>
                    <a:lnTo>
                      <a:pt x="15" y="0"/>
                    </a:lnTo>
                    <a:lnTo>
                      <a:pt x="15" y="4"/>
                    </a:lnTo>
                    <a:lnTo>
                      <a:pt x="11" y="4"/>
                    </a:lnTo>
                    <a:lnTo>
                      <a:pt x="4" y="10"/>
                    </a:lnTo>
                    <a:lnTo>
                      <a:pt x="4" y="14"/>
                    </a:lnTo>
                    <a:lnTo>
                      <a:pt x="0" y="14"/>
                    </a:lnTo>
                    <a:lnTo>
                      <a:pt x="0" y="20"/>
                    </a:lnTo>
                    <a:lnTo>
                      <a:pt x="0" y="27"/>
                    </a:lnTo>
                    <a:lnTo>
                      <a:pt x="4" y="27"/>
                    </a:lnTo>
                    <a:lnTo>
                      <a:pt x="4" y="30"/>
                    </a:lnTo>
                    <a:lnTo>
                      <a:pt x="11" y="37"/>
                    </a:lnTo>
                    <a:lnTo>
                      <a:pt x="15" y="37"/>
                    </a:lnTo>
                    <a:lnTo>
                      <a:pt x="15" y="41"/>
                    </a:lnTo>
                    <a:lnTo>
                      <a:pt x="22" y="41"/>
                    </a:lnTo>
                    <a:lnTo>
                      <a:pt x="29" y="41"/>
                    </a:lnTo>
                    <a:lnTo>
                      <a:pt x="29" y="37"/>
                    </a:lnTo>
                    <a:lnTo>
                      <a:pt x="33" y="37"/>
                    </a:lnTo>
                    <a:lnTo>
                      <a:pt x="40" y="30"/>
                    </a:lnTo>
                    <a:lnTo>
                      <a:pt x="40" y="27"/>
                    </a:lnTo>
                    <a:lnTo>
                      <a:pt x="44" y="27"/>
                    </a:lnTo>
                    <a:lnTo>
                      <a:pt x="44" y="20"/>
                    </a:lnTo>
                    <a:close/>
                  </a:path>
                </a:pathLst>
              </a:custGeom>
              <a:solidFill>
                <a:schemeClr val="bg1"/>
              </a:solidFill>
              <a:ln w="6350">
                <a:solidFill>
                  <a:srgbClr val="000000"/>
                </a:solidFill>
                <a:round/>
                <a:headEnd/>
                <a:tailEnd/>
              </a:ln>
            </p:spPr>
            <p:txBody>
              <a:bodyPr vert="horz" lIns="0" tIns="0" rIns="0" bIns="0" anchor="ctr" anchorCtr="0"/>
              <a:lstStyle/>
              <a:p>
                <a:pPr algn="ctr" fontAlgn="base"/>
                <a:r>
                  <a:rPr lang="en-GB" sz="400" dirty="0">
                    <a:solidFill>
                      <a:prstClr val="white"/>
                    </a:solidFill>
                  </a:rPr>
                  <a:t>34</a:t>
                </a:r>
              </a:p>
            </p:txBody>
          </p:sp>
          <p:sp>
            <p:nvSpPr>
              <p:cNvPr id="165" name="Rectangle 434">
                <a:extLst>
                  <a:ext uri="{FF2B5EF4-FFF2-40B4-BE49-F238E27FC236}">
                    <a16:creationId xmlns:a16="http://schemas.microsoft.com/office/drawing/2014/main" id="{67593801-9318-44EF-820E-9E9E7EA9014D}"/>
                  </a:ext>
                </a:extLst>
              </p:cNvPr>
              <p:cNvSpPr>
                <a:spLocks noChangeArrowheads="1"/>
              </p:cNvSpPr>
              <p:nvPr>
                <p:custDataLst>
                  <p:tags r:id="rId1"/>
                </p:custDataLst>
              </p:nvPr>
            </p:nvSpPr>
            <p:spPr bwMode="auto">
              <a:xfrm rot="21572222">
                <a:off x="1836233" y="3070220"/>
                <a:ext cx="312229" cy="133962"/>
              </a:xfrm>
              <a:prstGeom prst="rect">
                <a:avLst/>
              </a:prstGeom>
              <a:noFill/>
              <a:ln w="6350">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defTabSz="930275" fontAlgn="base">
                  <a:spcBef>
                    <a:spcPct val="0"/>
                  </a:spcBef>
                  <a:spcAft>
                    <a:spcPct val="0"/>
                  </a:spcAft>
                  <a:buSzPct val="120000"/>
                </a:pPr>
                <a:r>
                  <a:rPr lang="en-GB" sz="800" dirty="0">
                    <a:solidFill>
                      <a:srgbClr val="000000"/>
                    </a:solidFill>
                  </a:rPr>
                  <a:t>Ealing</a:t>
                </a:r>
              </a:p>
            </p:txBody>
          </p:sp>
          <p:sp>
            <p:nvSpPr>
              <p:cNvPr id="166" name="Rectangle 451">
                <a:extLst>
                  <a:ext uri="{FF2B5EF4-FFF2-40B4-BE49-F238E27FC236}">
                    <a16:creationId xmlns:a16="http://schemas.microsoft.com/office/drawing/2014/main" id="{F2AC9640-A559-4AE3-8212-9AB72127472D}"/>
                  </a:ext>
                </a:extLst>
              </p:cNvPr>
              <p:cNvSpPr>
                <a:spLocks noChangeArrowheads="1"/>
              </p:cNvSpPr>
              <p:nvPr>
                <p:custDataLst>
                  <p:tags r:id="rId2"/>
                </p:custDataLst>
              </p:nvPr>
            </p:nvSpPr>
            <p:spPr bwMode="auto">
              <a:xfrm rot="21572222">
                <a:off x="2819369" y="3354089"/>
                <a:ext cx="791161" cy="246221"/>
              </a:xfrm>
              <a:prstGeom prst="rect">
                <a:avLst/>
              </a:prstGeom>
              <a:noFill/>
              <a:ln w="6350">
                <a:no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pPr defTabSz="912813" fontAlgn="base">
                  <a:spcBef>
                    <a:spcPct val="0"/>
                  </a:spcBef>
                  <a:spcAft>
                    <a:spcPct val="0"/>
                  </a:spcAft>
                  <a:buSzPct val="120000"/>
                </a:pPr>
                <a:r>
                  <a:rPr lang="en-GB" sz="800" dirty="0">
                    <a:solidFill>
                      <a:srgbClr val="000000"/>
                    </a:solidFill>
                  </a:rPr>
                  <a:t>Charing </a:t>
                </a:r>
              </a:p>
              <a:p>
                <a:pPr defTabSz="912813" fontAlgn="base">
                  <a:spcBef>
                    <a:spcPct val="0"/>
                  </a:spcBef>
                  <a:spcAft>
                    <a:spcPct val="0"/>
                  </a:spcAft>
                  <a:buSzPct val="120000"/>
                </a:pPr>
                <a:r>
                  <a:rPr lang="en-GB" sz="800" dirty="0">
                    <a:solidFill>
                      <a:srgbClr val="000000"/>
                    </a:solidFill>
                  </a:rPr>
                  <a:t>Cross</a:t>
                </a:r>
              </a:p>
            </p:txBody>
          </p:sp>
          <p:sp>
            <p:nvSpPr>
              <p:cNvPr id="167" name="Freeform 141">
                <a:extLst>
                  <a:ext uri="{FF2B5EF4-FFF2-40B4-BE49-F238E27FC236}">
                    <a16:creationId xmlns:a16="http://schemas.microsoft.com/office/drawing/2014/main" id="{F9759744-23AD-48FE-AD83-814F79C7230D}"/>
                  </a:ext>
                </a:extLst>
              </p:cNvPr>
              <p:cNvSpPr>
                <a:spLocks/>
              </p:cNvSpPr>
              <p:nvPr/>
            </p:nvSpPr>
            <p:spPr bwMode="auto">
              <a:xfrm rot="21572222">
                <a:off x="2124091" y="3050605"/>
                <a:ext cx="90000" cy="90000"/>
              </a:xfrm>
              <a:prstGeom prst="ellipse">
                <a:avLst/>
              </a:prstGeom>
              <a:solidFill>
                <a:schemeClr val="bg1"/>
              </a:solidFill>
              <a:ln w="0">
                <a:solidFill>
                  <a:schemeClr val="accent5"/>
                </a:solidFill>
                <a:round/>
                <a:headEnd/>
                <a:tailEnd/>
              </a:ln>
            </p:spPr>
            <p:txBody>
              <a:bodyPr/>
              <a:lstStyle/>
              <a:p>
                <a:pPr fontAlgn="base">
                  <a:spcBef>
                    <a:spcPct val="0"/>
                  </a:spcBef>
                  <a:spcAft>
                    <a:spcPct val="0"/>
                  </a:spcAft>
                </a:pPr>
                <a:endParaRPr lang="en-GB" dirty="0">
                  <a:solidFill>
                    <a:srgbClr val="1A1A70"/>
                  </a:solidFill>
                </a:endParaRPr>
              </a:p>
            </p:txBody>
          </p:sp>
          <p:sp>
            <p:nvSpPr>
              <p:cNvPr id="168" name="Oval 167">
                <a:extLst>
                  <a:ext uri="{FF2B5EF4-FFF2-40B4-BE49-F238E27FC236}">
                    <a16:creationId xmlns:a16="http://schemas.microsoft.com/office/drawing/2014/main" id="{712B8EF9-780B-4D95-BD10-981D47139620}"/>
                  </a:ext>
                </a:extLst>
              </p:cNvPr>
              <p:cNvSpPr/>
              <p:nvPr/>
            </p:nvSpPr>
            <p:spPr>
              <a:xfrm>
                <a:off x="3107456" y="3476920"/>
                <a:ext cx="90000" cy="90000"/>
              </a:xfrm>
              <a:prstGeom prst="ellipse">
                <a:avLst/>
              </a:prstGeom>
              <a:solidFill>
                <a:schemeClr val="bg1"/>
              </a:solidFill>
              <a:ln w="6350">
                <a:solidFill>
                  <a:srgbClr val="000000"/>
                </a:solidFill>
                <a:round/>
                <a:headEnd/>
                <a:tailEnd/>
              </a:ln>
            </p:spPr>
            <p:txBody>
              <a:bodyPr vert="horz" lIns="0" tIns="0" rIns="0" bIns="0" anchor="ctr" anchorCtr="0">
                <a:noAutofit/>
              </a:bodyPr>
              <a:lstStyle/>
              <a:p>
                <a:pPr algn="ctr" fontAlgn="base"/>
                <a:endParaRPr lang="en-GB" sz="400" dirty="0">
                  <a:solidFill>
                    <a:prstClr val="white"/>
                  </a:solidFill>
                </a:endParaRPr>
              </a:p>
            </p:txBody>
          </p:sp>
          <p:sp>
            <p:nvSpPr>
              <p:cNvPr id="169" name="Text Box 421">
                <a:extLst>
                  <a:ext uri="{FF2B5EF4-FFF2-40B4-BE49-F238E27FC236}">
                    <a16:creationId xmlns:a16="http://schemas.microsoft.com/office/drawing/2014/main" id="{5081EBFC-9F01-49EC-85CA-C099C379FF6B}"/>
                  </a:ext>
                </a:extLst>
              </p:cNvPr>
              <p:cNvSpPr txBox="1">
                <a:spLocks noChangeArrowheads="1"/>
              </p:cNvSpPr>
              <p:nvPr/>
            </p:nvSpPr>
            <p:spPr bwMode="auto">
              <a:xfrm rot="21588667">
                <a:off x="4284170" y="2781939"/>
                <a:ext cx="613332" cy="123111"/>
              </a:xfrm>
              <a:prstGeom prst="rect">
                <a:avLst/>
              </a:prstGeom>
              <a:noFill/>
              <a:ln w="6350" algn="ctr">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pPr>
                <a:r>
                  <a:rPr lang="en-GB" sz="800" dirty="0">
                    <a:solidFill>
                      <a:srgbClr val="000000"/>
                    </a:solidFill>
                    <a:latin typeface="Arial"/>
                  </a:rPr>
                  <a:t>Homerton</a:t>
                </a:r>
              </a:p>
            </p:txBody>
          </p:sp>
        </p:grpSp>
        <p:sp>
          <p:nvSpPr>
            <p:cNvPr id="16" name="TextBox 15">
              <a:extLst>
                <a:ext uri="{FF2B5EF4-FFF2-40B4-BE49-F238E27FC236}">
                  <a16:creationId xmlns:a16="http://schemas.microsoft.com/office/drawing/2014/main" id="{52264158-9B97-43D1-83C8-F2E14D3B80C7}"/>
                </a:ext>
              </a:extLst>
            </p:cNvPr>
            <p:cNvSpPr txBox="1"/>
            <p:nvPr/>
          </p:nvSpPr>
          <p:spPr>
            <a:xfrm>
              <a:off x="584289" y="765655"/>
              <a:ext cx="1947554" cy="628472"/>
            </a:xfrm>
            <a:prstGeom prst="rect">
              <a:avLst/>
            </a:prstGeom>
            <a:noFill/>
            <a:ln>
              <a:solidFill>
                <a:schemeClr val="accent6"/>
              </a:solidFill>
            </a:ln>
          </p:spPr>
          <p:txBody>
            <a:bodyPr wrap="square" rtlCol="0">
              <a:spAutoFit/>
            </a:bodyPr>
            <a:lstStyle/>
            <a:p>
              <a:r>
                <a:rPr lang="en-GB" sz="1000" dirty="0">
                  <a:solidFill>
                    <a:prstClr val="black"/>
                  </a:solidFill>
                </a:rPr>
                <a:t>Harrow 18% reduction in admissions through HLP audit</a:t>
              </a:r>
            </a:p>
          </p:txBody>
        </p:sp>
        <p:sp>
          <p:nvSpPr>
            <p:cNvPr id="17" name="TextBox 16">
              <a:extLst>
                <a:ext uri="{FF2B5EF4-FFF2-40B4-BE49-F238E27FC236}">
                  <a16:creationId xmlns:a16="http://schemas.microsoft.com/office/drawing/2014/main" id="{10492BCC-7522-4EDD-AE9A-BA17FCE03BAC}"/>
                </a:ext>
              </a:extLst>
            </p:cNvPr>
            <p:cNvSpPr txBox="1"/>
            <p:nvPr/>
          </p:nvSpPr>
          <p:spPr>
            <a:xfrm>
              <a:off x="230012" y="1532385"/>
              <a:ext cx="1381265" cy="624985"/>
            </a:xfrm>
            <a:prstGeom prst="rect">
              <a:avLst/>
            </a:prstGeom>
            <a:noFill/>
            <a:ln>
              <a:solidFill>
                <a:schemeClr val="accent6"/>
              </a:solidFill>
            </a:ln>
          </p:spPr>
          <p:txBody>
            <a:bodyPr wrap="square" rtlCol="0">
              <a:spAutoFit/>
            </a:bodyPr>
            <a:lstStyle/>
            <a:p>
              <a:r>
                <a:rPr lang="en-GB" sz="1000" dirty="0">
                  <a:solidFill>
                    <a:prstClr val="black"/>
                  </a:solidFill>
                </a:rPr>
                <a:t>Hillingdon: CNS role modelling clinics</a:t>
              </a:r>
            </a:p>
          </p:txBody>
        </p:sp>
        <p:sp>
          <p:nvSpPr>
            <p:cNvPr id="18" name="TextBox 17">
              <a:extLst>
                <a:ext uri="{FF2B5EF4-FFF2-40B4-BE49-F238E27FC236}">
                  <a16:creationId xmlns:a16="http://schemas.microsoft.com/office/drawing/2014/main" id="{F8AC8E87-558F-406D-9A60-D8163F136E1D}"/>
                </a:ext>
              </a:extLst>
            </p:cNvPr>
            <p:cNvSpPr txBox="1"/>
            <p:nvPr/>
          </p:nvSpPr>
          <p:spPr>
            <a:xfrm>
              <a:off x="2221264" y="2851155"/>
              <a:ext cx="1293182" cy="486099"/>
            </a:xfrm>
            <a:prstGeom prst="rect">
              <a:avLst/>
            </a:prstGeom>
            <a:solidFill>
              <a:schemeClr val="bg1"/>
            </a:solidFill>
            <a:ln>
              <a:solidFill>
                <a:schemeClr val="accent6"/>
              </a:solidFill>
            </a:ln>
          </p:spPr>
          <p:txBody>
            <a:bodyPr wrap="square" rtlCol="0">
              <a:spAutoFit/>
            </a:bodyPr>
            <a:lstStyle/>
            <a:p>
              <a:r>
                <a:rPr lang="en-GB" sz="1050" b="1" dirty="0">
                  <a:solidFill>
                    <a:prstClr val="black"/>
                  </a:solidFill>
                </a:rPr>
                <a:t>NWL Asthma Network </a:t>
              </a:r>
            </a:p>
          </p:txBody>
        </p:sp>
        <p:sp>
          <p:nvSpPr>
            <p:cNvPr id="20" name="TextBox 19">
              <a:extLst>
                <a:ext uri="{FF2B5EF4-FFF2-40B4-BE49-F238E27FC236}">
                  <a16:creationId xmlns:a16="http://schemas.microsoft.com/office/drawing/2014/main" id="{7613C4D0-2A87-4379-8F8E-B4FEB0C96C9F}"/>
                </a:ext>
              </a:extLst>
            </p:cNvPr>
            <p:cNvSpPr txBox="1"/>
            <p:nvPr/>
          </p:nvSpPr>
          <p:spPr>
            <a:xfrm>
              <a:off x="5677181" y="689128"/>
              <a:ext cx="1602137" cy="677067"/>
            </a:xfrm>
            <a:prstGeom prst="rect">
              <a:avLst/>
            </a:prstGeom>
            <a:solidFill>
              <a:schemeClr val="bg1"/>
            </a:solidFill>
            <a:ln>
              <a:solidFill>
                <a:schemeClr val="accent2">
                  <a:lumMod val="60000"/>
                  <a:lumOff val="40000"/>
                </a:schemeClr>
              </a:solidFill>
            </a:ln>
          </p:spPr>
          <p:txBody>
            <a:bodyPr wrap="square" rtlCol="0">
              <a:spAutoFit/>
            </a:bodyPr>
            <a:lstStyle/>
            <a:p>
              <a:r>
                <a:rPr lang="en-GB" sz="1100" dirty="0">
                  <a:solidFill>
                    <a:prstClr val="black"/>
                  </a:solidFill>
                </a:rPr>
                <a:t>NCL whole system peer review: fall in admissions </a:t>
              </a:r>
            </a:p>
          </p:txBody>
        </p:sp>
        <p:sp>
          <p:nvSpPr>
            <p:cNvPr id="21" name="TextBox 20">
              <a:extLst>
                <a:ext uri="{FF2B5EF4-FFF2-40B4-BE49-F238E27FC236}">
                  <a16:creationId xmlns:a16="http://schemas.microsoft.com/office/drawing/2014/main" id="{9180FF96-03BF-4DA3-BF38-5E3FA62904ED}"/>
                </a:ext>
              </a:extLst>
            </p:cNvPr>
            <p:cNvSpPr txBox="1"/>
            <p:nvPr/>
          </p:nvSpPr>
          <p:spPr>
            <a:xfrm>
              <a:off x="3649837" y="1112820"/>
              <a:ext cx="1941819" cy="677067"/>
            </a:xfrm>
            <a:prstGeom prst="rect">
              <a:avLst/>
            </a:prstGeom>
            <a:solidFill>
              <a:schemeClr val="bg1"/>
            </a:solidFill>
            <a:ln>
              <a:solidFill>
                <a:schemeClr val="accent2">
                  <a:lumMod val="60000"/>
                  <a:lumOff val="40000"/>
                </a:schemeClr>
              </a:solidFill>
            </a:ln>
          </p:spPr>
          <p:txBody>
            <a:bodyPr wrap="square" rtlCol="0">
              <a:spAutoFit/>
            </a:bodyPr>
            <a:lstStyle/>
            <a:p>
              <a:r>
                <a:rPr lang="en-GB" sz="1100" dirty="0">
                  <a:solidFill>
                    <a:prstClr val="black"/>
                  </a:solidFill>
                </a:rPr>
                <a:t>Islington &amp; Haringey Asthma friendly schools projects (Barnet to follow?)</a:t>
              </a:r>
            </a:p>
          </p:txBody>
        </p:sp>
        <p:sp>
          <p:nvSpPr>
            <p:cNvPr id="22" name="TextBox 21">
              <a:extLst>
                <a:ext uri="{FF2B5EF4-FFF2-40B4-BE49-F238E27FC236}">
                  <a16:creationId xmlns:a16="http://schemas.microsoft.com/office/drawing/2014/main" id="{EA977944-39B6-46D8-B303-B9963F06E024}"/>
                </a:ext>
              </a:extLst>
            </p:cNvPr>
            <p:cNvSpPr txBox="1"/>
            <p:nvPr/>
          </p:nvSpPr>
          <p:spPr>
            <a:xfrm>
              <a:off x="6217684" y="2418644"/>
              <a:ext cx="1049073" cy="451379"/>
            </a:xfrm>
            <a:prstGeom prst="rect">
              <a:avLst/>
            </a:prstGeom>
            <a:solidFill>
              <a:schemeClr val="bg1"/>
            </a:solidFill>
            <a:ln>
              <a:solidFill>
                <a:srgbClr val="00B0F0"/>
              </a:solidFill>
            </a:ln>
          </p:spPr>
          <p:txBody>
            <a:bodyPr wrap="square" rtlCol="0">
              <a:spAutoFit/>
            </a:bodyPr>
            <a:lstStyle/>
            <a:p>
              <a:r>
                <a:rPr lang="en-GB" sz="1000" b="1" dirty="0">
                  <a:solidFill>
                    <a:prstClr val="black"/>
                  </a:solidFill>
                </a:rPr>
                <a:t>NEL Asthma Network</a:t>
              </a:r>
              <a:endParaRPr lang="en-GB" sz="1200" dirty="0">
                <a:solidFill>
                  <a:prstClr val="black"/>
                </a:solidFill>
              </a:endParaRPr>
            </a:p>
          </p:txBody>
        </p:sp>
        <p:sp>
          <p:nvSpPr>
            <p:cNvPr id="24" name="TextBox 23">
              <a:extLst>
                <a:ext uri="{FF2B5EF4-FFF2-40B4-BE49-F238E27FC236}">
                  <a16:creationId xmlns:a16="http://schemas.microsoft.com/office/drawing/2014/main" id="{3A3C753D-E02E-4B7B-8CFC-776F193E6F77}"/>
                </a:ext>
              </a:extLst>
            </p:cNvPr>
            <p:cNvSpPr txBox="1"/>
            <p:nvPr/>
          </p:nvSpPr>
          <p:spPr>
            <a:xfrm>
              <a:off x="4312323" y="6154281"/>
              <a:ext cx="2858486" cy="486099"/>
            </a:xfrm>
            <a:prstGeom prst="rect">
              <a:avLst/>
            </a:prstGeom>
            <a:noFill/>
            <a:ln>
              <a:solidFill>
                <a:schemeClr val="accent6"/>
              </a:solidFill>
            </a:ln>
          </p:spPr>
          <p:txBody>
            <a:bodyPr wrap="square" rtlCol="0">
              <a:spAutoFit/>
            </a:bodyPr>
            <a:lstStyle/>
            <a:p>
              <a:r>
                <a:rPr lang="en-GB" sz="1100" b="1" dirty="0">
                  <a:solidFill>
                    <a:prstClr val="black"/>
                  </a:solidFill>
                </a:rPr>
                <a:t>More CNS in every STP area of London</a:t>
              </a:r>
            </a:p>
          </p:txBody>
        </p:sp>
        <p:sp>
          <p:nvSpPr>
            <p:cNvPr id="27" name="TextBox 26">
              <a:extLst>
                <a:ext uri="{FF2B5EF4-FFF2-40B4-BE49-F238E27FC236}">
                  <a16:creationId xmlns:a16="http://schemas.microsoft.com/office/drawing/2014/main" id="{0093A2B4-05D1-4C1E-BB6C-C7DDD04C1C63}"/>
                </a:ext>
              </a:extLst>
            </p:cNvPr>
            <p:cNvSpPr txBox="1"/>
            <p:nvPr/>
          </p:nvSpPr>
          <p:spPr>
            <a:xfrm>
              <a:off x="5392151" y="4222507"/>
              <a:ext cx="1202896" cy="486099"/>
            </a:xfrm>
            <a:prstGeom prst="rect">
              <a:avLst/>
            </a:prstGeom>
            <a:solidFill>
              <a:schemeClr val="bg1"/>
            </a:solidFill>
            <a:ln>
              <a:solidFill>
                <a:srgbClr val="FF0000"/>
              </a:solidFill>
            </a:ln>
          </p:spPr>
          <p:txBody>
            <a:bodyPr wrap="square" rtlCol="0">
              <a:spAutoFit/>
            </a:bodyPr>
            <a:lstStyle/>
            <a:p>
              <a:r>
                <a:rPr lang="en-GB" sz="1050" b="1" dirty="0">
                  <a:solidFill>
                    <a:prstClr val="black"/>
                  </a:solidFill>
                </a:rPr>
                <a:t>SEL Asthma Network</a:t>
              </a:r>
              <a:endParaRPr lang="en-GB" sz="1050" dirty="0">
                <a:solidFill>
                  <a:prstClr val="black"/>
                </a:solidFill>
              </a:endParaRPr>
            </a:p>
          </p:txBody>
        </p:sp>
        <p:sp>
          <p:nvSpPr>
            <p:cNvPr id="28" name="TextBox 27">
              <a:extLst>
                <a:ext uri="{FF2B5EF4-FFF2-40B4-BE49-F238E27FC236}">
                  <a16:creationId xmlns:a16="http://schemas.microsoft.com/office/drawing/2014/main" id="{52A89262-8DA8-4E6C-BD11-0DE6BBEBEFCF}"/>
                </a:ext>
              </a:extLst>
            </p:cNvPr>
            <p:cNvSpPr txBox="1"/>
            <p:nvPr/>
          </p:nvSpPr>
          <p:spPr>
            <a:xfrm>
              <a:off x="7237897" y="3891457"/>
              <a:ext cx="1827324" cy="451379"/>
            </a:xfrm>
            <a:prstGeom prst="rect">
              <a:avLst/>
            </a:prstGeom>
            <a:noFill/>
            <a:ln>
              <a:solidFill>
                <a:srgbClr val="FF0000"/>
              </a:solidFill>
            </a:ln>
          </p:spPr>
          <p:txBody>
            <a:bodyPr wrap="square" rtlCol="0">
              <a:spAutoFit/>
            </a:bodyPr>
            <a:lstStyle/>
            <a:p>
              <a:r>
                <a:rPr lang="en-GB" sz="1000" b="1" dirty="0">
                  <a:solidFill>
                    <a:prstClr val="black"/>
                  </a:solidFill>
                </a:rPr>
                <a:t>Greenwich</a:t>
              </a:r>
              <a:r>
                <a:rPr lang="en-GB" sz="1000" dirty="0">
                  <a:solidFill>
                    <a:prstClr val="black"/>
                  </a:solidFill>
                </a:rPr>
                <a:t> Right care asthma project</a:t>
              </a:r>
            </a:p>
          </p:txBody>
        </p:sp>
        <p:cxnSp>
          <p:nvCxnSpPr>
            <p:cNvPr id="34" name="Straight Arrow Connector 33">
              <a:extLst>
                <a:ext uri="{FF2B5EF4-FFF2-40B4-BE49-F238E27FC236}">
                  <a16:creationId xmlns:a16="http://schemas.microsoft.com/office/drawing/2014/main" id="{68140531-7B74-4F9B-9989-0AD0133BB655}"/>
                </a:ext>
              </a:extLst>
            </p:cNvPr>
            <p:cNvCxnSpPr/>
            <p:nvPr/>
          </p:nvCxnSpPr>
          <p:spPr>
            <a:xfrm flipV="1">
              <a:off x="2309796" y="3286286"/>
              <a:ext cx="1335004" cy="5289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78C10C51-AC8C-4169-8D02-28F1871012A8}"/>
                </a:ext>
              </a:extLst>
            </p:cNvPr>
            <p:cNvSpPr txBox="1"/>
            <p:nvPr/>
          </p:nvSpPr>
          <p:spPr>
            <a:xfrm>
              <a:off x="786036" y="6053535"/>
              <a:ext cx="2242621" cy="1059003"/>
            </a:xfrm>
            <a:prstGeom prst="rect">
              <a:avLst/>
            </a:prstGeom>
            <a:noFill/>
            <a:ln>
              <a:solidFill>
                <a:srgbClr val="92D050"/>
              </a:solidFill>
            </a:ln>
          </p:spPr>
          <p:txBody>
            <a:bodyPr wrap="square" rtlCol="0">
              <a:spAutoFit/>
            </a:bodyPr>
            <a:lstStyle/>
            <a:p>
              <a:r>
                <a:rPr lang="en-GB" sz="1100" dirty="0">
                  <a:solidFill>
                    <a:prstClr val="black"/>
                  </a:solidFill>
                </a:rPr>
                <a:t>GP pilots – use of pharmacists for inhaler technique </a:t>
              </a:r>
            </a:p>
            <a:p>
              <a:r>
                <a:rPr lang="en-GB" sz="1100" dirty="0">
                  <a:solidFill>
                    <a:prstClr val="black"/>
                  </a:solidFill>
                </a:rPr>
                <a:t>Hammersmith &amp;  Fulham CCG</a:t>
              </a:r>
            </a:p>
            <a:p>
              <a:r>
                <a:rPr lang="en-GB" sz="1100" dirty="0">
                  <a:solidFill>
                    <a:prstClr val="black"/>
                  </a:solidFill>
                </a:rPr>
                <a:t>Bexley CCG</a:t>
              </a:r>
            </a:p>
            <a:p>
              <a:r>
                <a:rPr lang="en-GB" sz="1100" dirty="0">
                  <a:solidFill>
                    <a:prstClr val="black"/>
                  </a:solidFill>
                </a:rPr>
                <a:t>Islington CCG</a:t>
              </a:r>
            </a:p>
          </p:txBody>
        </p:sp>
        <p:cxnSp>
          <p:nvCxnSpPr>
            <p:cNvPr id="39" name="Straight Arrow Connector 38">
              <a:extLst>
                <a:ext uri="{FF2B5EF4-FFF2-40B4-BE49-F238E27FC236}">
                  <a16:creationId xmlns:a16="http://schemas.microsoft.com/office/drawing/2014/main" id="{DA8DF834-1BB7-4B5D-800F-CC3B39ECC606}"/>
                </a:ext>
              </a:extLst>
            </p:cNvPr>
            <p:cNvCxnSpPr>
              <a:cxnSpLocks/>
              <a:stCxn id="28" idx="1"/>
            </p:cNvCxnSpPr>
            <p:nvPr/>
          </p:nvCxnSpPr>
          <p:spPr>
            <a:xfrm flipH="1">
              <a:off x="5840694" y="4117146"/>
              <a:ext cx="1397203" cy="228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0936DB0E-7E6D-4CD3-8A9D-1BE6250CE8BE}"/>
                </a:ext>
              </a:extLst>
            </p:cNvPr>
            <p:cNvSpPr txBox="1"/>
            <p:nvPr/>
          </p:nvSpPr>
          <p:spPr>
            <a:xfrm>
              <a:off x="717884" y="4151135"/>
              <a:ext cx="1166691" cy="868034"/>
            </a:xfrm>
            <a:prstGeom prst="rect">
              <a:avLst/>
            </a:prstGeom>
            <a:noFill/>
            <a:ln>
              <a:solidFill>
                <a:schemeClr val="accent6"/>
              </a:solidFill>
            </a:ln>
          </p:spPr>
          <p:txBody>
            <a:bodyPr wrap="square" rtlCol="0">
              <a:spAutoFit/>
            </a:bodyPr>
            <a:lstStyle/>
            <a:p>
              <a:r>
                <a:rPr lang="en-GB" sz="1100" dirty="0">
                  <a:solidFill>
                    <a:prstClr val="black"/>
                  </a:solidFill>
                </a:rPr>
                <a:t>Testing Asthma dashboard and templates</a:t>
              </a:r>
            </a:p>
          </p:txBody>
        </p:sp>
        <p:sp>
          <p:nvSpPr>
            <p:cNvPr id="46" name="TextBox 45">
              <a:extLst>
                <a:ext uri="{FF2B5EF4-FFF2-40B4-BE49-F238E27FC236}">
                  <a16:creationId xmlns:a16="http://schemas.microsoft.com/office/drawing/2014/main" id="{A82BD1FE-6598-4705-9307-770AE817C3A4}"/>
                </a:ext>
              </a:extLst>
            </p:cNvPr>
            <p:cNvSpPr txBox="1"/>
            <p:nvPr/>
          </p:nvSpPr>
          <p:spPr>
            <a:xfrm>
              <a:off x="7458291" y="2964339"/>
              <a:ext cx="1469311" cy="677067"/>
            </a:xfrm>
            <a:prstGeom prst="rect">
              <a:avLst/>
            </a:prstGeom>
            <a:solidFill>
              <a:schemeClr val="bg1"/>
            </a:solidFill>
            <a:ln>
              <a:solidFill>
                <a:schemeClr val="accent5"/>
              </a:solidFill>
            </a:ln>
          </p:spPr>
          <p:txBody>
            <a:bodyPr wrap="square" rtlCol="0">
              <a:spAutoFit/>
            </a:bodyPr>
            <a:lstStyle/>
            <a:p>
              <a:r>
                <a:rPr lang="en-GB" sz="1100" dirty="0">
                  <a:solidFill>
                    <a:prstClr val="black"/>
                  </a:solidFill>
                </a:rPr>
                <a:t>Work with Asthma UK on asthma health passport</a:t>
              </a:r>
            </a:p>
          </p:txBody>
        </p:sp>
      </p:grpSp>
      <p:pic>
        <p:nvPicPr>
          <p:cNvPr id="2" name="Content Placeholder 5">
            <a:extLst>
              <a:ext uri="{FF2B5EF4-FFF2-40B4-BE49-F238E27FC236}">
                <a16:creationId xmlns:a16="http://schemas.microsoft.com/office/drawing/2014/main" id="{0FF37E55-7117-494C-80E4-B7C59BDB2A1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666572" y="476672"/>
            <a:ext cx="1440160" cy="2043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a:extLst>
              <a:ext uri="{FF2B5EF4-FFF2-40B4-BE49-F238E27FC236}">
                <a16:creationId xmlns:a16="http://schemas.microsoft.com/office/drawing/2014/main" id="{FDC53EF1-CC17-4DFD-8DDC-2852655FEA1F}"/>
              </a:ext>
            </a:extLst>
          </p:cNvPr>
          <p:cNvPicPr/>
          <p:nvPr/>
        </p:nvPicPr>
        <p:blipFill rotWithShape="1">
          <a:blip r:embed="rId6" cstate="email">
            <a:extLst>
              <a:ext uri="{28A0092B-C50C-407E-A947-70E740481C1C}">
                <a14:useLocalDpi xmlns:a14="http://schemas.microsoft.com/office/drawing/2010/main"/>
              </a:ext>
            </a:extLst>
          </a:blip>
          <a:srcRect/>
          <a:stretch/>
        </p:blipFill>
        <p:spPr bwMode="auto">
          <a:xfrm>
            <a:off x="7192793" y="4751580"/>
            <a:ext cx="1906642" cy="1737248"/>
          </a:xfrm>
          <a:prstGeom prst="rect">
            <a:avLst/>
          </a:prstGeom>
          <a:ln>
            <a:solidFill>
              <a:schemeClr val="accent1">
                <a:shade val="50000"/>
              </a:schemeClr>
            </a:solidFill>
          </a:ln>
          <a:extLst>
            <a:ext uri="{53640926-AAD7-44D8-BBD7-CCE9431645EC}">
              <a14:shadowObscured xmlns:a14="http://schemas.microsoft.com/office/drawing/2010/main"/>
            </a:ext>
          </a:extLst>
        </p:spPr>
      </p:pic>
      <p:sp>
        <p:nvSpPr>
          <p:cNvPr id="175" name="TextBox 174">
            <a:extLst>
              <a:ext uri="{FF2B5EF4-FFF2-40B4-BE49-F238E27FC236}">
                <a16:creationId xmlns:a16="http://schemas.microsoft.com/office/drawing/2014/main" id="{7F419E39-54FD-4FBC-B2C9-650F3A3FCC34}"/>
              </a:ext>
            </a:extLst>
          </p:cNvPr>
          <p:cNvSpPr txBox="1"/>
          <p:nvPr/>
        </p:nvSpPr>
        <p:spPr>
          <a:xfrm>
            <a:off x="2919373" y="5194265"/>
            <a:ext cx="1834976" cy="600164"/>
          </a:xfrm>
          <a:prstGeom prst="rect">
            <a:avLst/>
          </a:prstGeom>
          <a:solidFill>
            <a:schemeClr val="bg1"/>
          </a:solidFill>
          <a:ln>
            <a:solidFill>
              <a:schemeClr val="accent2">
                <a:lumMod val="60000"/>
                <a:lumOff val="40000"/>
              </a:schemeClr>
            </a:solidFill>
          </a:ln>
        </p:spPr>
        <p:txBody>
          <a:bodyPr wrap="square" rtlCol="0">
            <a:spAutoFit/>
          </a:bodyPr>
          <a:lstStyle/>
          <a:p>
            <a:r>
              <a:rPr lang="en-GB" sz="1100" dirty="0">
                <a:solidFill>
                  <a:prstClr val="black"/>
                </a:solidFill>
              </a:rPr>
              <a:t>Wandsworth &amp; Merton Asthma friendly schools projects</a:t>
            </a:r>
          </a:p>
        </p:txBody>
      </p:sp>
      <p:sp>
        <p:nvSpPr>
          <p:cNvPr id="177" name="TextBox 176">
            <a:extLst>
              <a:ext uri="{FF2B5EF4-FFF2-40B4-BE49-F238E27FC236}">
                <a16:creationId xmlns:a16="http://schemas.microsoft.com/office/drawing/2014/main" id="{CECDD35A-A5EF-46B5-8BFC-20CFF2A0C244}"/>
              </a:ext>
            </a:extLst>
          </p:cNvPr>
          <p:cNvSpPr txBox="1"/>
          <p:nvPr/>
        </p:nvSpPr>
        <p:spPr>
          <a:xfrm>
            <a:off x="2272513" y="4581128"/>
            <a:ext cx="1739138" cy="430887"/>
          </a:xfrm>
          <a:prstGeom prst="rect">
            <a:avLst/>
          </a:prstGeom>
          <a:solidFill>
            <a:schemeClr val="bg1"/>
          </a:solidFill>
          <a:ln>
            <a:solidFill>
              <a:schemeClr val="accent2">
                <a:lumMod val="60000"/>
                <a:lumOff val="40000"/>
              </a:schemeClr>
            </a:solidFill>
          </a:ln>
        </p:spPr>
        <p:txBody>
          <a:bodyPr wrap="square" rtlCol="0">
            <a:spAutoFit/>
          </a:bodyPr>
          <a:lstStyle/>
          <a:p>
            <a:r>
              <a:rPr lang="en-GB" sz="1100" dirty="0">
                <a:solidFill>
                  <a:prstClr val="black"/>
                </a:solidFill>
              </a:rPr>
              <a:t>St George’s emergency school bags</a:t>
            </a:r>
          </a:p>
        </p:txBody>
      </p:sp>
      <p:sp>
        <p:nvSpPr>
          <p:cNvPr id="179" name="TextBox 178">
            <a:extLst>
              <a:ext uri="{FF2B5EF4-FFF2-40B4-BE49-F238E27FC236}">
                <a16:creationId xmlns:a16="http://schemas.microsoft.com/office/drawing/2014/main" id="{2A4BD2B8-44CB-4C8B-8B99-2E4DC1544F93}"/>
              </a:ext>
            </a:extLst>
          </p:cNvPr>
          <p:cNvSpPr txBox="1"/>
          <p:nvPr/>
        </p:nvSpPr>
        <p:spPr>
          <a:xfrm>
            <a:off x="2116418" y="2262447"/>
            <a:ext cx="1834976" cy="430887"/>
          </a:xfrm>
          <a:prstGeom prst="rect">
            <a:avLst/>
          </a:prstGeom>
          <a:solidFill>
            <a:schemeClr val="bg1"/>
          </a:solidFill>
          <a:ln>
            <a:solidFill>
              <a:schemeClr val="accent2">
                <a:lumMod val="60000"/>
                <a:lumOff val="40000"/>
              </a:schemeClr>
            </a:solidFill>
          </a:ln>
        </p:spPr>
        <p:txBody>
          <a:bodyPr wrap="square" rtlCol="0">
            <a:spAutoFit/>
          </a:bodyPr>
          <a:lstStyle/>
          <a:p>
            <a:r>
              <a:rPr lang="en-GB" sz="1100" dirty="0">
                <a:solidFill>
                  <a:prstClr val="black"/>
                </a:solidFill>
              </a:rPr>
              <a:t>Hillingdon Asthma friendly schools projects</a:t>
            </a:r>
          </a:p>
        </p:txBody>
      </p:sp>
      <p:sp>
        <p:nvSpPr>
          <p:cNvPr id="181" name="TextBox 180">
            <a:extLst>
              <a:ext uri="{FF2B5EF4-FFF2-40B4-BE49-F238E27FC236}">
                <a16:creationId xmlns:a16="http://schemas.microsoft.com/office/drawing/2014/main" id="{EC746670-D5A9-4B3C-B7D2-D5AC1621220D}"/>
              </a:ext>
            </a:extLst>
          </p:cNvPr>
          <p:cNvSpPr txBox="1"/>
          <p:nvPr/>
        </p:nvSpPr>
        <p:spPr>
          <a:xfrm>
            <a:off x="813059" y="2648460"/>
            <a:ext cx="1335741" cy="830997"/>
          </a:xfrm>
          <a:prstGeom prst="rect">
            <a:avLst/>
          </a:prstGeom>
          <a:noFill/>
          <a:ln>
            <a:solidFill>
              <a:schemeClr val="accent6"/>
            </a:solidFill>
          </a:ln>
        </p:spPr>
        <p:txBody>
          <a:bodyPr wrap="square" rtlCol="0">
            <a:spAutoFit/>
          </a:bodyPr>
          <a:lstStyle/>
          <a:p>
            <a:r>
              <a:rPr lang="en-GB" sz="1200" dirty="0">
                <a:solidFill>
                  <a:prstClr val="black"/>
                </a:solidFill>
              </a:rPr>
              <a:t>WSIC:</a:t>
            </a:r>
            <a:r>
              <a:rPr lang="en-GB" sz="1200" b="1" dirty="0">
                <a:solidFill>
                  <a:prstClr val="black"/>
                </a:solidFill>
              </a:rPr>
              <a:t> I</a:t>
            </a:r>
            <a:r>
              <a:rPr lang="en-GB" sz="1200" dirty="0">
                <a:solidFill>
                  <a:prstClr val="black"/>
                </a:solidFill>
              </a:rPr>
              <a:t>mprovements in 3 #AAA areas and more</a:t>
            </a:r>
            <a:r>
              <a:rPr lang="en-GB" sz="1200" b="1" dirty="0">
                <a:solidFill>
                  <a:prstClr val="black"/>
                </a:solidFill>
              </a:rPr>
              <a:t> </a:t>
            </a:r>
            <a:r>
              <a:rPr lang="en-GB" sz="1200" dirty="0">
                <a:solidFill>
                  <a:prstClr val="black"/>
                </a:solidFill>
              </a:rPr>
              <a:t> </a:t>
            </a:r>
          </a:p>
        </p:txBody>
      </p:sp>
      <p:sp>
        <p:nvSpPr>
          <p:cNvPr id="189" name="TextBox 188">
            <a:extLst>
              <a:ext uri="{FF2B5EF4-FFF2-40B4-BE49-F238E27FC236}">
                <a16:creationId xmlns:a16="http://schemas.microsoft.com/office/drawing/2014/main" id="{393F4ABB-7EF8-4DBD-B4D5-141933CFEBB8}"/>
              </a:ext>
            </a:extLst>
          </p:cNvPr>
          <p:cNvSpPr txBox="1"/>
          <p:nvPr/>
        </p:nvSpPr>
        <p:spPr>
          <a:xfrm>
            <a:off x="148376" y="5141582"/>
            <a:ext cx="1649007" cy="646331"/>
          </a:xfrm>
          <a:prstGeom prst="rect">
            <a:avLst/>
          </a:prstGeom>
          <a:solidFill>
            <a:schemeClr val="bg1"/>
          </a:solidFill>
          <a:ln>
            <a:solidFill>
              <a:srgbClr val="FF0000"/>
            </a:solidFill>
          </a:ln>
        </p:spPr>
        <p:txBody>
          <a:bodyPr wrap="square" rtlCol="0">
            <a:spAutoFit/>
          </a:bodyPr>
          <a:lstStyle/>
          <a:p>
            <a:r>
              <a:rPr lang="en-GB" sz="1200" b="1" dirty="0">
                <a:solidFill>
                  <a:prstClr val="black"/>
                </a:solidFill>
              </a:rPr>
              <a:t>Asthma networks in 4/5 STP/ICS areas of London</a:t>
            </a:r>
            <a:endParaRPr lang="en-GB" sz="1200" dirty="0">
              <a:solidFill>
                <a:prstClr val="black"/>
              </a:solidFill>
            </a:endParaRPr>
          </a:p>
        </p:txBody>
      </p:sp>
      <p:sp>
        <p:nvSpPr>
          <p:cNvPr id="193" name="TextBox 192">
            <a:extLst>
              <a:ext uri="{FF2B5EF4-FFF2-40B4-BE49-F238E27FC236}">
                <a16:creationId xmlns:a16="http://schemas.microsoft.com/office/drawing/2014/main" id="{C039CD88-012B-4C50-8B4B-006F6E81B5A7}"/>
              </a:ext>
            </a:extLst>
          </p:cNvPr>
          <p:cNvSpPr txBox="1"/>
          <p:nvPr/>
        </p:nvSpPr>
        <p:spPr>
          <a:xfrm>
            <a:off x="4317967" y="2212688"/>
            <a:ext cx="1027203" cy="400110"/>
          </a:xfrm>
          <a:prstGeom prst="rect">
            <a:avLst/>
          </a:prstGeom>
          <a:solidFill>
            <a:schemeClr val="bg1"/>
          </a:solidFill>
          <a:ln>
            <a:solidFill>
              <a:srgbClr val="00B0F0"/>
            </a:solidFill>
          </a:ln>
        </p:spPr>
        <p:txBody>
          <a:bodyPr wrap="square" rtlCol="0">
            <a:spAutoFit/>
          </a:bodyPr>
          <a:lstStyle/>
          <a:p>
            <a:r>
              <a:rPr lang="en-GB" sz="1000" b="1" dirty="0">
                <a:solidFill>
                  <a:prstClr val="black"/>
                </a:solidFill>
              </a:rPr>
              <a:t>NCL Asthma Network</a:t>
            </a:r>
            <a:endParaRPr lang="en-GB" sz="1200" dirty="0">
              <a:solidFill>
                <a:prstClr val="black"/>
              </a:solidFill>
            </a:endParaRPr>
          </a:p>
        </p:txBody>
      </p:sp>
      <p:sp>
        <p:nvSpPr>
          <p:cNvPr id="195" name="TextBox 194">
            <a:extLst>
              <a:ext uri="{FF2B5EF4-FFF2-40B4-BE49-F238E27FC236}">
                <a16:creationId xmlns:a16="http://schemas.microsoft.com/office/drawing/2014/main" id="{B06FB6AF-7B41-4806-A430-1534284BE5AD}"/>
              </a:ext>
            </a:extLst>
          </p:cNvPr>
          <p:cNvSpPr txBox="1"/>
          <p:nvPr/>
        </p:nvSpPr>
        <p:spPr>
          <a:xfrm>
            <a:off x="89909" y="3687415"/>
            <a:ext cx="2118388" cy="276999"/>
          </a:xfrm>
          <a:prstGeom prst="rect">
            <a:avLst/>
          </a:prstGeom>
          <a:solidFill>
            <a:schemeClr val="bg1"/>
          </a:solidFill>
          <a:ln>
            <a:solidFill>
              <a:srgbClr val="FF0000"/>
            </a:solidFill>
          </a:ln>
        </p:spPr>
        <p:txBody>
          <a:bodyPr wrap="square" rtlCol="0">
            <a:spAutoFit/>
          </a:bodyPr>
          <a:lstStyle/>
          <a:p>
            <a:r>
              <a:rPr lang="en-GB" sz="1200" b="1" dirty="0">
                <a:solidFill>
                  <a:prstClr val="black"/>
                </a:solidFill>
              </a:rPr>
              <a:t>Active CNS Nurses Forum</a:t>
            </a:r>
            <a:endParaRPr lang="en-GB" sz="1200" dirty="0">
              <a:solidFill>
                <a:prstClr val="black"/>
              </a:solidFill>
            </a:endParaRPr>
          </a:p>
        </p:txBody>
      </p:sp>
      <p:sp>
        <p:nvSpPr>
          <p:cNvPr id="197" name="TextBox 196">
            <a:extLst>
              <a:ext uri="{FF2B5EF4-FFF2-40B4-BE49-F238E27FC236}">
                <a16:creationId xmlns:a16="http://schemas.microsoft.com/office/drawing/2014/main" id="{4E45103D-4AE2-4ED9-8E18-4E6A0CAA91C0}"/>
              </a:ext>
            </a:extLst>
          </p:cNvPr>
          <p:cNvSpPr txBox="1"/>
          <p:nvPr/>
        </p:nvSpPr>
        <p:spPr>
          <a:xfrm>
            <a:off x="4749304" y="3100801"/>
            <a:ext cx="1858318" cy="553998"/>
          </a:xfrm>
          <a:prstGeom prst="rect">
            <a:avLst/>
          </a:prstGeom>
          <a:solidFill>
            <a:schemeClr val="bg1"/>
          </a:solidFill>
          <a:ln>
            <a:solidFill>
              <a:schemeClr val="accent6"/>
            </a:solidFill>
          </a:ln>
        </p:spPr>
        <p:txBody>
          <a:bodyPr wrap="square" rtlCol="0">
            <a:spAutoFit/>
          </a:bodyPr>
          <a:lstStyle/>
          <a:p>
            <a:r>
              <a:rPr lang="en-GB" sz="1000" dirty="0">
                <a:solidFill>
                  <a:prstClr val="black"/>
                </a:solidFill>
              </a:rPr>
              <a:t>Tower Hamlets: increase in asthma diagnoses, fall in admissions</a:t>
            </a:r>
          </a:p>
        </p:txBody>
      </p:sp>
    </p:spTree>
    <p:extLst>
      <p:ext uri="{BB962C8B-B14F-4D97-AF65-F5344CB8AC3E}">
        <p14:creationId xmlns:p14="http://schemas.microsoft.com/office/powerpoint/2010/main" val="40819689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AD34A-755C-434C-995B-5D53276B9E51}"/>
              </a:ext>
            </a:extLst>
          </p:cNvPr>
          <p:cNvSpPr>
            <a:spLocks noGrp="1"/>
          </p:cNvSpPr>
          <p:nvPr>
            <p:ph type="title"/>
          </p:nvPr>
        </p:nvSpPr>
        <p:spPr/>
        <p:txBody>
          <a:bodyPr>
            <a:normAutofit fontScale="90000"/>
          </a:bodyPr>
          <a:lstStyle/>
          <a:p>
            <a:endParaRPr lang="en-US" dirty="0">
              <a:solidFill>
                <a:schemeClr val="accent6"/>
              </a:solidFill>
            </a:endParaRPr>
          </a:p>
        </p:txBody>
      </p:sp>
      <p:sp>
        <p:nvSpPr>
          <p:cNvPr id="3" name="Text Placeholder 2">
            <a:extLst>
              <a:ext uri="{FF2B5EF4-FFF2-40B4-BE49-F238E27FC236}">
                <a16:creationId xmlns:a16="http://schemas.microsoft.com/office/drawing/2014/main" id="{2BE8FF12-35C8-6C4A-A649-5AE639AF8E82}"/>
              </a:ext>
            </a:extLst>
          </p:cNvPr>
          <p:cNvSpPr>
            <a:spLocks noGrp="1"/>
          </p:cNvSpPr>
          <p:nvPr>
            <p:ph type="body" sz="quarter" idx="10"/>
          </p:nvPr>
        </p:nvSpPr>
        <p:spPr>
          <a:xfrm>
            <a:off x="539552" y="980728"/>
            <a:ext cx="7733274" cy="2808312"/>
          </a:xfrm>
        </p:spPr>
        <p:txBody>
          <a:bodyPr>
            <a:normAutofit/>
          </a:bodyPr>
          <a:lstStyle/>
          <a:p>
            <a:pPr>
              <a:lnSpc>
                <a:spcPct val="90000"/>
              </a:lnSpc>
            </a:pPr>
            <a:r>
              <a:rPr lang="en-GB" sz="3500" b="1" dirty="0">
                <a:solidFill>
                  <a:schemeClr val="accent6"/>
                </a:solidFill>
              </a:rPr>
              <a:t>#AskAboutAsthma</a:t>
            </a:r>
            <a:br>
              <a:rPr lang="en-GB" sz="3500" b="1" dirty="0">
                <a:solidFill>
                  <a:schemeClr val="accent6"/>
                </a:solidFill>
              </a:rPr>
            </a:br>
            <a:r>
              <a:rPr lang="en-GB" sz="3500" b="1" dirty="0">
                <a:solidFill>
                  <a:schemeClr val="accent6"/>
                </a:solidFill>
              </a:rPr>
              <a:t>14th-20th September 2020</a:t>
            </a:r>
            <a:r>
              <a:rPr lang="en-US" sz="3500" b="1" dirty="0">
                <a:solidFill>
                  <a:schemeClr val="accent6"/>
                </a:solidFill>
              </a:rPr>
              <a:t> </a:t>
            </a:r>
          </a:p>
          <a:p>
            <a:pPr>
              <a:lnSpc>
                <a:spcPct val="90000"/>
              </a:lnSpc>
            </a:pPr>
            <a:r>
              <a:rPr lang="en-GB" dirty="0">
                <a:solidFill>
                  <a:schemeClr val="accent6"/>
                </a:solidFill>
              </a:rPr>
              <a:t>Amy </a:t>
            </a:r>
            <a:r>
              <a:rPr lang="en-GB" dirty="0" err="1">
                <a:solidFill>
                  <a:schemeClr val="accent6"/>
                </a:solidFill>
              </a:rPr>
              <a:t>Westpfel</a:t>
            </a:r>
            <a:r>
              <a:rPr lang="en-GB" dirty="0">
                <a:solidFill>
                  <a:schemeClr val="accent6"/>
                </a:solidFill>
              </a:rPr>
              <a:t> &amp; Rebecca </a:t>
            </a:r>
            <a:r>
              <a:rPr lang="en-GB" dirty="0" err="1">
                <a:solidFill>
                  <a:schemeClr val="accent6"/>
                </a:solidFill>
              </a:rPr>
              <a:t>Kalamchi</a:t>
            </a:r>
            <a:endParaRPr lang="en-GB" dirty="0">
              <a:solidFill>
                <a:schemeClr val="accent6"/>
              </a:solidFill>
            </a:endParaRPr>
          </a:p>
          <a:p>
            <a:pPr lvl="0">
              <a:lnSpc>
                <a:spcPct val="90000"/>
              </a:lnSpc>
            </a:pPr>
            <a:r>
              <a:rPr lang="en-GB" dirty="0">
                <a:solidFill>
                  <a:schemeClr val="accent6"/>
                </a:solidFill>
              </a:rPr>
              <a:t>Children’s Community Asthma Specialist Nurses </a:t>
            </a:r>
          </a:p>
          <a:p>
            <a:pPr lvl="0">
              <a:lnSpc>
                <a:spcPct val="90000"/>
              </a:lnSpc>
            </a:pPr>
            <a:r>
              <a:rPr lang="en-GB" dirty="0">
                <a:solidFill>
                  <a:schemeClr val="accent6"/>
                </a:solidFill>
              </a:rPr>
              <a:t>Lewisham and Greenwich NHS Trust </a:t>
            </a:r>
          </a:p>
          <a:p>
            <a:pPr lvl="0">
              <a:lnSpc>
                <a:spcPct val="90000"/>
              </a:lnSpc>
            </a:pPr>
            <a:endParaRPr lang="en-GB" dirty="0">
              <a:solidFill>
                <a:schemeClr val="accent6"/>
              </a:solidFill>
            </a:endParaRPr>
          </a:p>
          <a:p>
            <a:pPr>
              <a:lnSpc>
                <a:spcPct val="90000"/>
              </a:lnSpc>
            </a:pPr>
            <a:endParaRPr lang="en-GB" dirty="0">
              <a:solidFill>
                <a:schemeClr val="accent6"/>
              </a:solidFill>
            </a:endParaRPr>
          </a:p>
          <a:p>
            <a:endParaRPr lang="en-US" dirty="0">
              <a:solidFill>
                <a:schemeClr val="accent6"/>
              </a:solidFill>
            </a:endParaRPr>
          </a:p>
        </p:txBody>
      </p:sp>
    </p:spTree>
    <p:extLst>
      <p:ext uri="{BB962C8B-B14F-4D97-AF65-F5344CB8AC3E}">
        <p14:creationId xmlns:p14="http://schemas.microsoft.com/office/powerpoint/2010/main" val="28426249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1331581"/>
            <a:ext cx="7816582" cy="153203"/>
          </a:xfrm>
        </p:spPr>
        <p:txBody>
          <a:bodyPr>
            <a:normAutofit fontScale="90000"/>
          </a:bodyPr>
          <a:lstStyle/>
          <a:p>
            <a:r>
              <a:rPr lang="en-GB" sz="4106" dirty="0"/>
              <a:t>Who are we and where are we based</a:t>
            </a:r>
          </a:p>
        </p:txBody>
      </p:sp>
      <p:sp>
        <p:nvSpPr>
          <p:cNvPr id="3" name="Content Placeholder 2"/>
          <p:cNvSpPr>
            <a:spLocks noGrp="1"/>
          </p:cNvSpPr>
          <p:nvPr>
            <p:ph sz="quarter" idx="10"/>
          </p:nvPr>
        </p:nvSpPr>
        <p:spPr>
          <a:xfrm>
            <a:off x="363968" y="2780928"/>
            <a:ext cx="8424214" cy="3494531"/>
          </a:xfrm>
        </p:spPr>
        <p:txBody>
          <a:bodyPr>
            <a:normAutofit lnSpcReduction="10000"/>
          </a:bodyPr>
          <a:lstStyle/>
          <a:p>
            <a:pPr defTabSz="782269">
              <a:lnSpc>
                <a:spcPct val="90000"/>
              </a:lnSpc>
              <a:spcBef>
                <a:spcPts val="513"/>
              </a:spcBef>
              <a:spcAft>
                <a:spcPts val="513"/>
              </a:spcAft>
              <a:buClrTx/>
            </a:pPr>
            <a:r>
              <a:rPr lang="en-GB" sz="1540" b="1" dirty="0">
                <a:solidFill>
                  <a:srgbClr val="3F3F3F"/>
                </a:solidFill>
                <a:latin typeface="Arial"/>
              </a:rPr>
              <a:t>Rebecca </a:t>
            </a:r>
            <a:r>
              <a:rPr lang="en-GB" sz="1540" b="1" dirty="0" err="1">
                <a:solidFill>
                  <a:srgbClr val="3F3F3F"/>
                </a:solidFill>
                <a:latin typeface="Arial"/>
              </a:rPr>
              <a:t>Kalamchi</a:t>
            </a:r>
            <a:r>
              <a:rPr lang="en-GB" sz="1540" b="1" dirty="0">
                <a:solidFill>
                  <a:srgbClr val="3F3F3F"/>
                </a:solidFill>
                <a:latin typeface="Arial"/>
              </a:rPr>
              <a:t> &amp; Amy </a:t>
            </a:r>
            <a:r>
              <a:rPr lang="en-GB" sz="1540" b="1" dirty="0" err="1">
                <a:solidFill>
                  <a:srgbClr val="3F3F3F"/>
                </a:solidFill>
                <a:latin typeface="Arial"/>
              </a:rPr>
              <a:t>Westpfel</a:t>
            </a:r>
            <a:endParaRPr lang="en-GB" sz="1540" b="1" dirty="0">
              <a:solidFill>
                <a:srgbClr val="3F3F3F"/>
              </a:solidFill>
              <a:latin typeface="Arial"/>
            </a:endParaRPr>
          </a:p>
          <a:p>
            <a:pPr defTabSz="782269">
              <a:lnSpc>
                <a:spcPct val="90000"/>
              </a:lnSpc>
              <a:spcBef>
                <a:spcPts val="513"/>
              </a:spcBef>
              <a:spcAft>
                <a:spcPts val="513"/>
              </a:spcAft>
              <a:buClrTx/>
            </a:pPr>
            <a:r>
              <a:rPr lang="en-GB" sz="1540" b="1" dirty="0">
                <a:solidFill>
                  <a:srgbClr val="3F3F3F"/>
                </a:solidFill>
                <a:latin typeface="Arial"/>
              </a:rPr>
              <a:t>Community Children’s Asthma Nurse Specialists</a:t>
            </a:r>
          </a:p>
          <a:p>
            <a:pPr defTabSz="782269">
              <a:lnSpc>
                <a:spcPct val="90000"/>
              </a:lnSpc>
              <a:spcBef>
                <a:spcPts val="513"/>
              </a:spcBef>
              <a:spcAft>
                <a:spcPts val="513"/>
              </a:spcAft>
              <a:buClrTx/>
            </a:pPr>
            <a:endParaRPr lang="en-GB" sz="1540" dirty="0">
              <a:solidFill>
                <a:srgbClr val="3F3F3F"/>
              </a:solidFill>
              <a:latin typeface="Arial"/>
            </a:endParaRPr>
          </a:p>
          <a:p>
            <a:pPr defTabSz="782269">
              <a:lnSpc>
                <a:spcPct val="90000"/>
              </a:lnSpc>
              <a:spcBef>
                <a:spcPts val="513"/>
              </a:spcBef>
              <a:spcAft>
                <a:spcPts val="513"/>
              </a:spcAft>
              <a:buClrTx/>
            </a:pPr>
            <a:r>
              <a:rPr lang="en-GB" sz="1540" dirty="0">
                <a:solidFill>
                  <a:srgbClr val="3F3F3F"/>
                </a:solidFill>
                <a:latin typeface="Arial"/>
              </a:rPr>
              <a:t>Community Children's Nursing Team</a:t>
            </a:r>
          </a:p>
          <a:p>
            <a:pPr defTabSz="782269">
              <a:lnSpc>
                <a:spcPct val="90000"/>
              </a:lnSpc>
              <a:spcBef>
                <a:spcPts val="513"/>
              </a:spcBef>
              <a:spcAft>
                <a:spcPts val="513"/>
              </a:spcAft>
              <a:buClrTx/>
            </a:pPr>
            <a:r>
              <a:rPr lang="en-GB" sz="1540" dirty="0">
                <a:solidFill>
                  <a:srgbClr val="3F3F3F"/>
                </a:solidFill>
                <a:latin typeface="Arial"/>
              </a:rPr>
              <a:t>Kaleidoscope</a:t>
            </a:r>
          </a:p>
          <a:p>
            <a:pPr defTabSz="782269">
              <a:lnSpc>
                <a:spcPct val="90000"/>
              </a:lnSpc>
              <a:spcBef>
                <a:spcPts val="513"/>
              </a:spcBef>
              <a:spcAft>
                <a:spcPts val="513"/>
              </a:spcAft>
              <a:buClrTx/>
            </a:pPr>
            <a:r>
              <a:rPr lang="en-GB" sz="1540" dirty="0">
                <a:solidFill>
                  <a:srgbClr val="3F3F3F"/>
                </a:solidFill>
                <a:latin typeface="Arial"/>
              </a:rPr>
              <a:t>32 </a:t>
            </a:r>
            <a:r>
              <a:rPr lang="en-GB" sz="1540" dirty="0" err="1">
                <a:solidFill>
                  <a:srgbClr val="3F3F3F"/>
                </a:solidFill>
                <a:latin typeface="Arial"/>
              </a:rPr>
              <a:t>Rushey</a:t>
            </a:r>
            <a:r>
              <a:rPr lang="en-GB" sz="1540" dirty="0">
                <a:solidFill>
                  <a:srgbClr val="3F3F3F"/>
                </a:solidFill>
                <a:latin typeface="Arial"/>
              </a:rPr>
              <a:t> Green</a:t>
            </a:r>
          </a:p>
          <a:p>
            <a:pPr defTabSz="782269">
              <a:lnSpc>
                <a:spcPct val="90000"/>
              </a:lnSpc>
              <a:spcBef>
                <a:spcPts val="513"/>
              </a:spcBef>
              <a:spcAft>
                <a:spcPts val="513"/>
              </a:spcAft>
              <a:buClrTx/>
            </a:pPr>
            <a:r>
              <a:rPr lang="en-GB" sz="1540" dirty="0" err="1">
                <a:solidFill>
                  <a:srgbClr val="3F3F3F"/>
                </a:solidFill>
                <a:latin typeface="Arial"/>
              </a:rPr>
              <a:t>Catford</a:t>
            </a:r>
            <a:endParaRPr lang="en-GB" sz="1540" dirty="0">
              <a:solidFill>
                <a:srgbClr val="3F3F3F"/>
              </a:solidFill>
              <a:latin typeface="Arial"/>
            </a:endParaRPr>
          </a:p>
          <a:p>
            <a:pPr defTabSz="782269">
              <a:lnSpc>
                <a:spcPct val="90000"/>
              </a:lnSpc>
              <a:spcBef>
                <a:spcPts val="513"/>
              </a:spcBef>
              <a:spcAft>
                <a:spcPts val="513"/>
              </a:spcAft>
              <a:buClrTx/>
            </a:pPr>
            <a:r>
              <a:rPr lang="en-GB" sz="1540" dirty="0">
                <a:solidFill>
                  <a:srgbClr val="3F3F3F"/>
                </a:solidFill>
                <a:latin typeface="Arial"/>
              </a:rPr>
              <a:t>SE6 4JF</a:t>
            </a:r>
          </a:p>
          <a:p>
            <a:pPr defTabSz="782269">
              <a:lnSpc>
                <a:spcPct val="90000"/>
              </a:lnSpc>
              <a:spcBef>
                <a:spcPts val="513"/>
              </a:spcBef>
              <a:spcAft>
                <a:spcPts val="513"/>
              </a:spcAft>
              <a:buClrTx/>
            </a:pPr>
            <a:endParaRPr lang="en-GB" sz="1540" dirty="0">
              <a:solidFill>
                <a:srgbClr val="3F3F3F"/>
              </a:solidFill>
              <a:latin typeface="Arial"/>
            </a:endParaRPr>
          </a:p>
          <a:p>
            <a:pPr defTabSz="782269">
              <a:lnSpc>
                <a:spcPct val="90000"/>
              </a:lnSpc>
              <a:spcBef>
                <a:spcPts val="513"/>
              </a:spcBef>
              <a:spcAft>
                <a:spcPts val="513"/>
              </a:spcAft>
              <a:buClrTx/>
            </a:pPr>
            <a:r>
              <a:rPr lang="en-GB" sz="1540" dirty="0">
                <a:solidFill>
                  <a:srgbClr val="3F3F3F"/>
                </a:solidFill>
                <a:latin typeface="Arial"/>
              </a:rPr>
              <a:t>Tel: 0203 049 3780 - (08:00-18:00 Mon- Fri)</a:t>
            </a:r>
          </a:p>
          <a:p>
            <a:pPr defTabSz="782269">
              <a:lnSpc>
                <a:spcPct val="90000"/>
              </a:lnSpc>
              <a:spcBef>
                <a:spcPts val="513"/>
              </a:spcBef>
              <a:spcAft>
                <a:spcPts val="513"/>
              </a:spcAft>
              <a:buClrTx/>
            </a:pPr>
            <a:r>
              <a:rPr lang="en-GB" sz="1540" dirty="0">
                <a:solidFill>
                  <a:srgbClr val="3F3F3F"/>
                </a:solidFill>
                <a:latin typeface="Arial"/>
              </a:rPr>
              <a:t>E-mail: lg.asthmanursespecialist@nhs.net</a:t>
            </a:r>
          </a:p>
          <a:p>
            <a:endParaRPr lang="en-GB" dirty="0"/>
          </a:p>
        </p:txBody>
      </p:sp>
      <p:sp>
        <p:nvSpPr>
          <p:cNvPr id="4" name="Slide Number Placeholder 3"/>
          <p:cNvSpPr>
            <a:spLocks noGrp="1"/>
          </p:cNvSpPr>
          <p:nvPr>
            <p:ph type="sldNum" sz="quarter" idx="11"/>
          </p:nvPr>
        </p:nvSpPr>
        <p:spPr/>
        <p:txBody>
          <a:bodyPr/>
          <a:lstStyle/>
          <a:p>
            <a:fld id="{624B9CB5-6351-504C-ACEE-39411D84193F}" type="slidenum">
              <a:rPr lang="en-US" altLang="en-US" smtClean="0"/>
              <a:pPr/>
              <a:t>61</a:t>
            </a:fld>
            <a:endParaRPr lang="en-US" altLang="en-US"/>
          </a:p>
        </p:txBody>
      </p:sp>
    </p:spTree>
    <p:extLst>
      <p:ext uri="{BB962C8B-B14F-4D97-AF65-F5344CB8AC3E}">
        <p14:creationId xmlns:p14="http://schemas.microsoft.com/office/powerpoint/2010/main" val="26778229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395" dirty="0"/>
              <a:t>Introduction – Community Children’s Asthma Nurse Specialists</a:t>
            </a:r>
          </a:p>
        </p:txBody>
      </p:sp>
      <p:sp>
        <p:nvSpPr>
          <p:cNvPr id="3" name="Content Placeholder 2"/>
          <p:cNvSpPr>
            <a:spLocks noGrp="1"/>
          </p:cNvSpPr>
          <p:nvPr>
            <p:ph sz="quarter" idx="10"/>
          </p:nvPr>
        </p:nvSpPr>
        <p:spPr/>
        <p:txBody>
          <a:bodyPr/>
          <a:lstStyle/>
          <a:p>
            <a:pPr marL="342900" indent="-342900" defTabSz="782269">
              <a:spcBef>
                <a:spcPts val="513"/>
              </a:spcBef>
              <a:spcAft>
                <a:spcPts val="513"/>
              </a:spcAft>
              <a:buClrTx/>
              <a:buFont typeface="Arial" panose="020B0604020202020204" pitchFamily="34" charset="0"/>
              <a:buChar char="•"/>
            </a:pPr>
            <a:r>
              <a:rPr lang="en-GB" sz="2395" dirty="0">
                <a:solidFill>
                  <a:srgbClr val="3F3F3F"/>
                </a:solidFill>
                <a:latin typeface="Arial"/>
              </a:rPr>
              <a:t>Commissioned by Lewisham CCG.</a:t>
            </a:r>
          </a:p>
          <a:p>
            <a:pPr marL="342900" indent="-342900" defTabSz="782269">
              <a:spcBef>
                <a:spcPts val="513"/>
              </a:spcBef>
              <a:spcAft>
                <a:spcPts val="513"/>
              </a:spcAft>
              <a:buClrTx/>
              <a:buFont typeface="Arial" panose="020B0604020202020204" pitchFamily="34" charset="0"/>
              <a:buChar char="•"/>
            </a:pPr>
            <a:r>
              <a:rPr lang="en-GB" sz="2395" dirty="0">
                <a:solidFill>
                  <a:srgbClr val="3F3F3F"/>
                </a:solidFill>
                <a:latin typeface="Arial"/>
              </a:rPr>
              <a:t>Started as a pilot project over 1 year, commencing December 2017 </a:t>
            </a:r>
          </a:p>
          <a:p>
            <a:pPr marL="342900" indent="-342900" defTabSz="782269">
              <a:spcBef>
                <a:spcPts val="513"/>
              </a:spcBef>
              <a:spcAft>
                <a:spcPts val="513"/>
              </a:spcAft>
              <a:buClrTx/>
              <a:buFont typeface="Arial" panose="020B0604020202020204" pitchFamily="34" charset="0"/>
              <a:buChar char="•"/>
            </a:pPr>
            <a:r>
              <a:rPr lang="en-GB" sz="2395" dirty="0">
                <a:solidFill>
                  <a:srgbClr val="3F3F3F"/>
                </a:solidFill>
                <a:latin typeface="Arial"/>
              </a:rPr>
              <a:t>Extended and fully commissioned</a:t>
            </a:r>
          </a:p>
          <a:p>
            <a:pPr marL="342900" indent="-342900" defTabSz="782269">
              <a:spcBef>
                <a:spcPts val="513"/>
              </a:spcBef>
              <a:spcAft>
                <a:spcPts val="513"/>
              </a:spcAft>
              <a:buClrTx/>
              <a:buFont typeface="Arial" panose="020B0604020202020204" pitchFamily="34" charset="0"/>
              <a:buChar char="•"/>
            </a:pPr>
            <a:r>
              <a:rPr lang="en-GB" sz="2395" dirty="0">
                <a:solidFill>
                  <a:srgbClr val="3F3F3F"/>
                </a:solidFill>
                <a:latin typeface="Arial"/>
              </a:rPr>
              <a:t>Clinic consultations running for 2 years</a:t>
            </a:r>
          </a:p>
          <a:p>
            <a:pPr marL="342900" indent="-342900" defTabSz="782269">
              <a:spcBef>
                <a:spcPts val="513"/>
              </a:spcBef>
              <a:spcAft>
                <a:spcPts val="513"/>
              </a:spcAft>
              <a:buClrTx/>
              <a:buFont typeface="Arial" panose="020B0604020202020204" pitchFamily="34" charset="0"/>
              <a:buChar char="•"/>
            </a:pPr>
            <a:r>
              <a:rPr lang="en-GB" sz="2395" dirty="0">
                <a:solidFill>
                  <a:srgbClr val="3F3F3F"/>
                </a:solidFill>
                <a:latin typeface="Arial"/>
              </a:rPr>
              <a:t>Continually review and adapting practice to ensure that our patients are receiving the most up to date evidence-based care</a:t>
            </a:r>
          </a:p>
          <a:p>
            <a:endParaRPr lang="en-GB" dirty="0"/>
          </a:p>
        </p:txBody>
      </p:sp>
      <p:sp>
        <p:nvSpPr>
          <p:cNvPr id="4" name="Slide Number Placeholder 3"/>
          <p:cNvSpPr>
            <a:spLocks noGrp="1"/>
          </p:cNvSpPr>
          <p:nvPr>
            <p:ph type="sldNum" sz="quarter" idx="11"/>
          </p:nvPr>
        </p:nvSpPr>
        <p:spPr/>
        <p:txBody>
          <a:bodyPr/>
          <a:lstStyle/>
          <a:p>
            <a:fld id="{624B9CB5-6351-504C-ACEE-39411D84193F}" type="slidenum">
              <a:rPr lang="en-US" altLang="en-US" smtClean="0"/>
              <a:pPr/>
              <a:t>62</a:t>
            </a:fld>
            <a:endParaRPr lang="en-US" altLang="en-US"/>
          </a:p>
        </p:txBody>
      </p:sp>
    </p:spTree>
    <p:extLst>
      <p:ext uri="{BB962C8B-B14F-4D97-AF65-F5344CB8AC3E}">
        <p14:creationId xmlns:p14="http://schemas.microsoft.com/office/powerpoint/2010/main" val="4037431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patients do we accept</a:t>
            </a:r>
          </a:p>
        </p:txBody>
      </p:sp>
      <p:sp>
        <p:nvSpPr>
          <p:cNvPr id="3" name="Content Placeholder 2"/>
          <p:cNvSpPr>
            <a:spLocks noGrp="1"/>
          </p:cNvSpPr>
          <p:nvPr>
            <p:ph sz="quarter" idx="10"/>
          </p:nvPr>
        </p:nvSpPr>
        <p:spPr/>
        <p:txBody>
          <a:bodyPr/>
          <a:lstStyle/>
          <a:p>
            <a:r>
              <a:rPr lang="en-GB" dirty="0"/>
              <a:t>Our inclusion criteria:</a:t>
            </a:r>
          </a:p>
          <a:p>
            <a:pPr marL="293351" indent="-293351">
              <a:lnSpc>
                <a:spcPct val="115000"/>
              </a:lnSpc>
              <a:buFont typeface="Wingdings"/>
              <a:buChar char=""/>
            </a:pPr>
            <a:r>
              <a:rPr lang="en-GB" sz="1711" dirty="0">
                <a:latin typeface="Century Gothic" panose="020B0502020202020204" pitchFamily="34" charset="0"/>
                <a:ea typeface="Calibri"/>
                <a:cs typeface="Times New Roman"/>
              </a:rPr>
              <a:t>Children and young people who are aged between  0-16 years old</a:t>
            </a:r>
          </a:p>
          <a:p>
            <a:pPr marL="293351" indent="-293351">
              <a:lnSpc>
                <a:spcPct val="115000"/>
              </a:lnSpc>
              <a:buFont typeface="Wingdings"/>
              <a:buChar char=""/>
            </a:pPr>
            <a:r>
              <a:rPr lang="en-GB" sz="1711" dirty="0">
                <a:latin typeface="Century Gothic" panose="020B0502020202020204" pitchFamily="34" charset="0"/>
                <a:ea typeface="Calibri"/>
                <a:cs typeface="Times New Roman"/>
              </a:rPr>
              <a:t>Registered with a Lewisham GP</a:t>
            </a:r>
          </a:p>
          <a:p>
            <a:pPr marL="293351" indent="-293351">
              <a:lnSpc>
                <a:spcPct val="115000"/>
              </a:lnSpc>
              <a:buFont typeface="Wingdings"/>
              <a:buChar char=""/>
            </a:pPr>
            <a:r>
              <a:rPr lang="en-GB" sz="1711" dirty="0">
                <a:latin typeface="Century Gothic" panose="020B0502020202020204" pitchFamily="34" charset="0"/>
                <a:ea typeface="Calibri"/>
                <a:cs typeface="Times New Roman"/>
              </a:rPr>
              <a:t>48 hour review post hospital admission for:</a:t>
            </a:r>
          </a:p>
          <a:p>
            <a:pPr marL="635594" lvl="1">
              <a:lnSpc>
                <a:spcPct val="115000"/>
              </a:lnSpc>
              <a:buFont typeface="Wingdings"/>
              <a:buChar char=""/>
            </a:pPr>
            <a:r>
              <a:rPr lang="en-GB" sz="1711" dirty="0">
                <a:latin typeface="Century Gothic" panose="020B0502020202020204" pitchFamily="34" charset="0"/>
                <a:ea typeface="Calibri"/>
                <a:cs typeface="Times New Roman"/>
              </a:rPr>
              <a:t>All asthmatic patients</a:t>
            </a:r>
          </a:p>
          <a:p>
            <a:pPr marL="635594" lvl="1">
              <a:lnSpc>
                <a:spcPct val="115000"/>
              </a:lnSpc>
              <a:buFont typeface="Wingdings"/>
              <a:buChar char=""/>
            </a:pPr>
            <a:r>
              <a:rPr lang="en-GB" sz="1711" dirty="0">
                <a:latin typeface="Century Gothic" panose="020B0502020202020204" pitchFamily="34" charset="0"/>
                <a:ea typeface="Calibri"/>
                <a:cs typeface="Times New Roman"/>
              </a:rPr>
              <a:t>VIW patients – (3 or more attendances in 6 months)</a:t>
            </a:r>
          </a:p>
          <a:p>
            <a:pPr marL="293351" indent="-293351">
              <a:lnSpc>
                <a:spcPct val="115000"/>
              </a:lnSpc>
              <a:buFont typeface="Wingdings"/>
              <a:buChar char=""/>
            </a:pPr>
            <a:r>
              <a:rPr lang="en-GB" sz="1711" dirty="0">
                <a:latin typeface="Century Gothic" panose="020B0502020202020204" pitchFamily="34" charset="0"/>
                <a:ea typeface="Calibri"/>
                <a:cs typeface="Times New Roman"/>
              </a:rPr>
              <a:t>Non-compliant asthmatics </a:t>
            </a:r>
          </a:p>
          <a:p>
            <a:pPr marL="293351" indent="-293351">
              <a:lnSpc>
                <a:spcPct val="115000"/>
              </a:lnSpc>
              <a:spcAft>
                <a:spcPts val="856"/>
              </a:spcAft>
              <a:buFont typeface="Wingdings"/>
              <a:buChar char=""/>
            </a:pPr>
            <a:r>
              <a:rPr lang="en-GB" sz="1711" dirty="0">
                <a:latin typeface="Century Gothic" panose="020B0502020202020204" pitchFamily="34" charset="0"/>
                <a:ea typeface="Calibri"/>
                <a:cs typeface="Times New Roman"/>
              </a:rPr>
              <a:t>Families in need of asthma education/support </a:t>
            </a:r>
          </a:p>
          <a:p>
            <a:pPr lvl="1"/>
            <a:endParaRPr lang="en-GB" dirty="0"/>
          </a:p>
        </p:txBody>
      </p:sp>
      <p:sp>
        <p:nvSpPr>
          <p:cNvPr id="4" name="Slide Number Placeholder 3"/>
          <p:cNvSpPr>
            <a:spLocks noGrp="1"/>
          </p:cNvSpPr>
          <p:nvPr>
            <p:ph type="sldNum" sz="quarter" idx="11"/>
          </p:nvPr>
        </p:nvSpPr>
        <p:spPr/>
        <p:txBody>
          <a:bodyPr/>
          <a:lstStyle/>
          <a:p>
            <a:fld id="{624B9CB5-6351-504C-ACEE-39411D84193F}" type="slidenum">
              <a:rPr lang="en-US" altLang="en-US" smtClean="0"/>
              <a:pPr/>
              <a:t>63</a:t>
            </a:fld>
            <a:endParaRPr lang="en-US" altLang="en-US"/>
          </a:p>
        </p:txBody>
      </p:sp>
    </p:spTree>
    <p:extLst>
      <p:ext uri="{BB962C8B-B14F-4D97-AF65-F5344CB8AC3E}">
        <p14:creationId xmlns:p14="http://schemas.microsoft.com/office/powerpoint/2010/main" val="42579219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Our service through COVID</a:t>
            </a:r>
          </a:p>
        </p:txBody>
      </p:sp>
      <p:sp>
        <p:nvSpPr>
          <p:cNvPr id="3" name="Content Placeholder 2"/>
          <p:cNvSpPr>
            <a:spLocks noGrp="1"/>
          </p:cNvSpPr>
          <p:nvPr>
            <p:ph sz="quarter" idx="10"/>
          </p:nvPr>
        </p:nvSpPr>
        <p:spPr>
          <a:xfrm>
            <a:off x="363968" y="1916832"/>
            <a:ext cx="8424214" cy="4536504"/>
          </a:xfrm>
        </p:spPr>
        <p:txBody>
          <a:bodyPr>
            <a:normAutofit lnSpcReduction="10000"/>
          </a:bodyPr>
          <a:lstStyle/>
          <a:p>
            <a:pPr marL="285750" indent="-285750">
              <a:buFont typeface="Arial" panose="020B0604020202020204" pitchFamily="34" charset="0"/>
              <a:buChar char="•"/>
            </a:pPr>
            <a:r>
              <a:rPr lang="en-GB" sz="1540" dirty="0"/>
              <a:t>Adapted to ensure no booked appointments were cancelled and instead converted to virtual/telephone appointments</a:t>
            </a:r>
          </a:p>
          <a:p>
            <a:pPr marL="285750" indent="-285750">
              <a:buFont typeface="Arial" panose="020B0604020202020204" pitchFamily="34" charset="0"/>
              <a:buChar char="•"/>
            </a:pPr>
            <a:r>
              <a:rPr lang="en-GB" sz="1540" dirty="0"/>
              <a:t>Very few referrals for 48 hour reviews – new challenge reviewing over the phone </a:t>
            </a:r>
          </a:p>
          <a:p>
            <a:pPr marL="285750" indent="-285750">
              <a:buFont typeface="Arial" panose="020B0604020202020204" pitchFamily="34" charset="0"/>
              <a:buChar char="•"/>
            </a:pPr>
            <a:r>
              <a:rPr lang="en-GB" sz="1540" dirty="0"/>
              <a:t>Continued to receive referrals for education and support from GPs through out </a:t>
            </a:r>
          </a:p>
          <a:p>
            <a:pPr marL="285750" indent="-285750">
              <a:buFont typeface="Arial" panose="020B0604020202020204" pitchFamily="34" charset="0"/>
              <a:buChar char="•"/>
            </a:pPr>
            <a:r>
              <a:rPr lang="en-GB" sz="1540" dirty="0"/>
              <a:t>Virtual appointments via attend anywhere have been well received by parents</a:t>
            </a:r>
          </a:p>
          <a:p>
            <a:pPr marL="285750" indent="-285750">
              <a:buFont typeface="Arial" panose="020B0604020202020204" pitchFamily="34" charset="0"/>
              <a:buChar char="•"/>
            </a:pPr>
            <a:r>
              <a:rPr lang="en-GB" sz="1540" dirty="0"/>
              <a:t>Opportunity to update and create new resources</a:t>
            </a:r>
          </a:p>
          <a:p>
            <a:pPr lvl="1"/>
            <a:r>
              <a:rPr lang="en-GB" sz="1540" dirty="0"/>
              <a:t>Created a new template for a follow up clinic letter</a:t>
            </a:r>
          </a:p>
          <a:p>
            <a:pPr lvl="2"/>
            <a:r>
              <a:rPr lang="en-GB" sz="1540" dirty="0"/>
              <a:t>Presentations for GP teaching, students and schools </a:t>
            </a:r>
          </a:p>
          <a:p>
            <a:pPr lvl="2"/>
            <a:r>
              <a:rPr lang="en-GB" sz="1540" dirty="0"/>
              <a:t>Created GP resources</a:t>
            </a:r>
          </a:p>
          <a:p>
            <a:pPr lvl="2"/>
            <a:r>
              <a:rPr lang="en-GB" sz="1540" dirty="0"/>
              <a:t>Created an activity book – awaiting input from UHL design team </a:t>
            </a:r>
          </a:p>
          <a:p>
            <a:pPr lvl="2"/>
            <a:r>
              <a:rPr lang="en-GB" sz="1540" dirty="0"/>
              <a:t>Created a new 48 hour review information leaflet </a:t>
            </a:r>
          </a:p>
          <a:p>
            <a:pPr lvl="2"/>
            <a:r>
              <a:rPr lang="en-GB" sz="1540" dirty="0"/>
              <a:t>Created a salbutamol diary for parents and families to completed at home</a:t>
            </a:r>
          </a:p>
          <a:p>
            <a:pPr marL="285750" indent="-285750">
              <a:buFont typeface="Arial" panose="020B0604020202020204" pitchFamily="34" charset="0"/>
              <a:buChar char="•"/>
            </a:pPr>
            <a:r>
              <a:rPr lang="en-GB" sz="1540" dirty="0"/>
              <a:t>Complete audits of the service </a:t>
            </a:r>
          </a:p>
          <a:p>
            <a:endParaRPr lang="en-GB" sz="1540" dirty="0"/>
          </a:p>
        </p:txBody>
      </p:sp>
      <p:sp>
        <p:nvSpPr>
          <p:cNvPr id="4" name="Slide Number Placeholder 3"/>
          <p:cNvSpPr>
            <a:spLocks noGrp="1"/>
          </p:cNvSpPr>
          <p:nvPr>
            <p:ph type="sldNum" sz="quarter" idx="11"/>
          </p:nvPr>
        </p:nvSpPr>
        <p:spPr/>
        <p:txBody>
          <a:bodyPr/>
          <a:lstStyle/>
          <a:p>
            <a:fld id="{624B9CB5-6351-504C-ACEE-39411D84193F}" type="slidenum">
              <a:rPr lang="en-US" altLang="en-US" smtClean="0"/>
              <a:pPr/>
              <a:t>64</a:t>
            </a:fld>
            <a:endParaRPr lang="en-US" altLang="en-US"/>
          </a:p>
        </p:txBody>
      </p:sp>
    </p:spTree>
    <p:extLst>
      <p:ext uri="{BB962C8B-B14F-4D97-AF65-F5344CB8AC3E}">
        <p14:creationId xmlns:p14="http://schemas.microsoft.com/office/powerpoint/2010/main" val="97845159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Audit results</a:t>
            </a:r>
          </a:p>
        </p:txBody>
      </p:sp>
      <p:sp>
        <p:nvSpPr>
          <p:cNvPr id="3" name="Content Placeholder 2"/>
          <p:cNvSpPr>
            <a:spLocks noGrp="1"/>
          </p:cNvSpPr>
          <p:nvPr>
            <p:ph sz="quarter" idx="10"/>
          </p:nvPr>
        </p:nvSpPr>
        <p:spPr/>
        <p:txBody>
          <a:bodyPr/>
          <a:lstStyle/>
          <a:p>
            <a:r>
              <a:rPr lang="en-US" sz="3080" dirty="0"/>
              <a:t>Incidence of hospital re-attendance post consultation with the Community Asthma Nurse Specialists v </a:t>
            </a:r>
            <a:r>
              <a:rPr lang="en-US" sz="3080" dirty="0" err="1"/>
              <a:t>Paediatric</a:t>
            </a:r>
            <a:r>
              <a:rPr lang="en-US" sz="3080" dirty="0"/>
              <a:t> A&amp;E, in 2-16 year </a:t>
            </a:r>
            <a:r>
              <a:rPr lang="en-US" sz="3080" dirty="0" err="1"/>
              <a:t>old's</a:t>
            </a:r>
            <a:r>
              <a:rPr lang="en-US" sz="3080" dirty="0"/>
              <a:t> diagnosed with asthma</a:t>
            </a:r>
            <a:endParaRPr lang="en-GB" dirty="0"/>
          </a:p>
        </p:txBody>
      </p:sp>
      <p:sp>
        <p:nvSpPr>
          <p:cNvPr id="4" name="Slide Number Placeholder 3"/>
          <p:cNvSpPr>
            <a:spLocks noGrp="1"/>
          </p:cNvSpPr>
          <p:nvPr>
            <p:ph type="sldNum" sz="quarter" idx="11"/>
          </p:nvPr>
        </p:nvSpPr>
        <p:spPr/>
        <p:txBody>
          <a:bodyPr/>
          <a:lstStyle/>
          <a:p>
            <a:fld id="{624B9CB5-6351-504C-ACEE-39411D84193F}" type="slidenum">
              <a:rPr lang="en-US" altLang="en-US" smtClean="0"/>
              <a:pPr/>
              <a:t>65</a:t>
            </a:fld>
            <a:endParaRPr lang="en-US" altLang="en-US"/>
          </a:p>
        </p:txBody>
      </p:sp>
    </p:spTree>
    <p:extLst>
      <p:ext uri="{BB962C8B-B14F-4D97-AF65-F5344CB8AC3E}">
        <p14:creationId xmlns:p14="http://schemas.microsoft.com/office/powerpoint/2010/main" val="5975540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9EF89-CBA7-4388-8185-E0B6D9E2E45E}"/>
              </a:ext>
            </a:extLst>
          </p:cNvPr>
          <p:cNvSpPr>
            <a:spLocks noGrp="1"/>
          </p:cNvSpPr>
          <p:nvPr>
            <p:ph type="title"/>
          </p:nvPr>
        </p:nvSpPr>
        <p:spPr>
          <a:xfrm>
            <a:off x="486341" y="540133"/>
            <a:ext cx="3849329" cy="1530520"/>
          </a:xfrm>
        </p:spPr>
        <p:txBody>
          <a:bodyPr>
            <a:normAutofit/>
          </a:bodyPr>
          <a:lstStyle/>
          <a:p>
            <a:r>
              <a:rPr lang="en-GB" sz="2395" dirty="0">
                <a:solidFill>
                  <a:schemeClr val="accent6"/>
                </a:solidFill>
              </a:rPr>
              <a:t>Results - PAAP</a:t>
            </a:r>
          </a:p>
        </p:txBody>
      </p:sp>
      <p:sp>
        <p:nvSpPr>
          <p:cNvPr id="3" name="Content Placeholder 2">
            <a:extLst>
              <a:ext uri="{FF2B5EF4-FFF2-40B4-BE49-F238E27FC236}">
                <a16:creationId xmlns:a16="http://schemas.microsoft.com/office/drawing/2014/main" id="{26CCC39E-814D-4005-988B-1F584AB261E2}"/>
              </a:ext>
            </a:extLst>
          </p:cNvPr>
          <p:cNvSpPr>
            <a:spLocks noGrp="1"/>
          </p:cNvSpPr>
          <p:nvPr>
            <p:ph idx="1"/>
          </p:nvPr>
        </p:nvSpPr>
        <p:spPr>
          <a:xfrm>
            <a:off x="453213" y="3409568"/>
            <a:ext cx="4373691" cy="1302066"/>
          </a:xfrm>
        </p:spPr>
        <p:txBody>
          <a:bodyPr anchor="ctr">
            <a:noAutofit/>
          </a:bodyPr>
          <a:lstStyle/>
          <a:p>
            <a:pPr marL="285750" indent="-285750">
              <a:lnSpc>
                <a:spcPct val="90000"/>
              </a:lnSpc>
              <a:buFont typeface="Arial" panose="020B0604020202020204" pitchFamily="34" charset="0"/>
              <a:buChar char="•"/>
            </a:pPr>
            <a:r>
              <a:rPr lang="en-US" sz="1600" dirty="0"/>
              <a:t>99 patients (98%) received a Personalised Asthma Action Plan (PAAP).  </a:t>
            </a:r>
          </a:p>
          <a:p>
            <a:pPr marL="285750" indent="-285750">
              <a:lnSpc>
                <a:spcPct val="90000"/>
              </a:lnSpc>
              <a:buFont typeface="Arial" panose="020B0604020202020204" pitchFamily="34" charset="0"/>
              <a:buChar char="•"/>
            </a:pPr>
            <a:r>
              <a:rPr lang="en-US" sz="1600" dirty="0"/>
              <a:t>2 patients did not receive a PAAP:</a:t>
            </a:r>
          </a:p>
          <a:p>
            <a:pPr marL="571500" lvl="1">
              <a:lnSpc>
                <a:spcPct val="90000"/>
              </a:lnSpc>
            </a:pPr>
            <a:r>
              <a:rPr lang="en-US" sz="1600" dirty="0"/>
              <a:t>1 -  did not qualify as parents were advised the </a:t>
            </a:r>
            <a:r>
              <a:rPr lang="en-US" sz="1600" dirty="0" err="1"/>
              <a:t>Clenil</a:t>
            </a:r>
            <a:r>
              <a:rPr lang="en-US" sz="1600" dirty="0"/>
              <a:t> inhaler was only for a two week trial.</a:t>
            </a:r>
          </a:p>
          <a:p>
            <a:pPr marL="825500" lvl="2">
              <a:lnSpc>
                <a:spcPct val="90000"/>
              </a:lnSpc>
            </a:pPr>
            <a:r>
              <a:rPr lang="en-US" sz="1600" dirty="0"/>
              <a:t>Not normal protocol for a trial of </a:t>
            </a:r>
            <a:r>
              <a:rPr lang="en-US" sz="1600" dirty="0" err="1"/>
              <a:t>Clenil</a:t>
            </a:r>
            <a:r>
              <a:rPr lang="en-US" sz="1600" dirty="0"/>
              <a:t>, clarification with the discharging consultant was sought.</a:t>
            </a:r>
          </a:p>
          <a:p>
            <a:pPr marL="825500" lvl="2">
              <a:lnSpc>
                <a:spcPct val="90000"/>
              </a:lnSpc>
            </a:pPr>
            <a:r>
              <a:rPr lang="en-US" sz="1600" dirty="0"/>
              <a:t>Parents misunderstood information given regarding treatment plan on discharge.</a:t>
            </a:r>
          </a:p>
          <a:p>
            <a:pPr marL="825500" lvl="2">
              <a:lnSpc>
                <a:spcPct val="90000"/>
              </a:lnSpc>
            </a:pPr>
            <a:r>
              <a:rPr lang="en-US" sz="1600" dirty="0"/>
              <a:t>Treatment plan clarified with parents by the Community Children’s Asthma Nurse Specialist.</a:t>
            </a:r>
          </a:p>
          <a:p>
            <a:pPr marL="825500" lvl="2">
              <a:lnSpc>
                <a:spcPct val="90000"/>
              </a:lnSpc>
            </a:pPr>
            <a:r>
              <a:rPr lang="en-US" sz="1600" dirty="0"/>
              <a:t>Follow up in place with the </a:t>
            </a:r>
            <a:r>
              <a:rPr lang="en-US" sz="1600" dirty="0" err="1"/>
              <a:t>Paediatric</a:t>
            </a:r>
            <a:r>
              <a:rPr lang="en-US" sz="1600" dirty="0"/>
              <a:t> Respiratory Nurse Specialist where a PAAP should be given.</a:t>
            </a:r>
          </a:p>
          <a:p>
            <a:pPr lvl="1">
              <a:lnSpc>
                <a:spcPct val="90000"/>
              </a:lnSpc>
            </a:pPr>
            <a:r>
              <a:rPr lang="en-US" sz="1600" dirty="0"/>
              <a:t>1 - no documentation. </a:t>
            </a:r>
          </a:p>
          <a:p>
            <a:pPr>
              <a:lnSpc>
                <a:spcPct val="90000"/>
              </a:lnSpc>
            </a:pPr>
            <a:endParaRPr lang="en-GB" sz="1600" dirty="0"/>
          </a:p>
        </p:txBody>
      </p:sp>
      <p:pic>
        <p:nvPicPr>
          <p:cNvPr id="5" name="Picture 4" descr="A screenshot of a cell phone&#10;&#10;Description automatically generated">
            <a:extLst>
              <a:ext uri="{FF2B5EF4-FFF2-40B4-BE49-F238E27FC236}">
                <a16:creationId xmlns:a16="http://schemas.microsoft.com/office/drawing/2014/main" id="{7130FE33-1DF5-4AE1-9DF3-33C38A1DE87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04048" y="1628800"/>
            <a:ext cx="3765546" cy="2733279"/>
          </a:xfrm>
          <a:prstGeom prst="rect">
            <a:avLst/>
          </a:prstGeom>
        </p:spPr>
      </p:pic>
    </p:spTree>
    <p:extLst>
      <p:ext uri="{BB962C8B-B14F-4D97-AF65-F5344CB8AC3E}">
        <p14:creationId xmlns:p14="http://schemas.microsoft.com/office/powerpoint/2010/main" val="36303778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EF5E7-B16C-432B-9A9C-81A83454198A}"/>
              </a:ext>
            </a:extLst>
          </p:cNvPr>
          <p:cNvSpPr>
            <a:spLocks noGrp="1"/>
          </p:cNvSpPr>
          <p:nvPr>
            <p:ph type="title"/>
          </p:nvPr>
        </p:nvSpPr>
        <p:spPr>
          <a:xfrm>
            <a:off x="395536" y="620688"/>
            <a:ext cx="3168352" cy="962500"/>
          </a:xfrm>
        </p:spPr>
        <p:txBody>
          <a:bodyPr>
            <a:normAutofit/>
          </a:bodyPr>
          <a:lstStyle/>
          <a:p>
            <a:pPr>
              <a:lnSpc>
                <a:spcPct val="90000"/>
              </a:lnSpc>
            </a:pPr>
            <a:r>
              <a:rPr lang="en-GB" sz="2395" dirty="0">
                <a:solidFill>
                  <a:schemeClr val="accent6"/>
                </a:solidFill>
              </a:rPr>
              <a:t>Results – Inhaler technique</a:t>
            </a:r>
          </a:p>
        </p:txBody>
      </p:sp>
      <p:sp>
        <p:nvSpPr>
          <p:cNvPr id="3" name="Content Placeholder 2">
            <a:extLst>
              <a:ext uri="{FF2B5EF4-FFF2-40B4-BE49-F238E27FC236}">
                <a16:creationId xmlns:a16="http://schemas.microsoft.com/office/drawing/2014/main" id="{6DB69E86-164D-4771-9A58-78E17AAAA9EB}"/>
              </a:ext>
            </a:extLst>
          </p:cNvPr>
          <p:cNvSpPr>
            <a:spLocks noGrp="1"/>
          </p:cNvSpPr>
          <p:nvPr>
            <p:ph idx="1"/>
          </p:nvPr>
        </p:nvSpPr>
        <p:spPr>
          <a:xfrm>
            <a:off x="454393" y="1583188"/>
            <a:ext cx="3613551" cy="4290007"/>
          </a:xfrm>
        </p:spPr>
        <p:txBody>
          <a:bodyPr>
            <a:normAutofit/>
          </a:bodyPr>
          <a:lstStyle/>
          <a:p>
            <a:r>
              <a:rPr lang="en-US" dirty="0">
                <a:solidFill>
                  <a:schemeClr val="tx1"/>
                </a:solidFill>
              </a:rPr>
              <a:t>During August 2019 – February 2020, all patients reviewed received inhaler technique assessment (100%).</a:t>
            </a:r>
            <a:endParaRPr lang="en-GB" dirty="0">
              <a:solidFill>
                <a:schemeClr val="tx1"/>
              </a:solidFill>
            </a:endParaRPr>
          </a:p>
        </p:txBody>
      </p:sp>
      <p:pic>
        <p:nvPicPr>
          <p:cNvPr id="4" name="Picture 3">
            <a:extLst>
              <a:ext uri="{FF2B5EF4-FFF2-40B4-BE49-F238E27FC236}">
                <a16:creationId xmlns:a16="http://schemas.microsoft.com/office/drawing/2014/main" id="{45ED3132-0995-45FC-A83D-4517C58CED9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3356" r="13474" b="-1"/>
          <a:stretch/>
        </p:blipFill>
        <p:spPr>
          <a:xfrm>
            <a:off x="3707904" y="952305"/>
            <a:ext cx="5356563" cy="4953389"/>
          </a:xfrm>
          <a:prstGeom prst="rect">
            <a:avLst/>
          </a:prstGeom>
        </p:spPr>
      </p:pic>
    </p:spTree>
    <p:extLst>
      <p:ext uri="{BB962C8B-B14F-4D97-AF65-F5344CB8AC3E}">
        <p14:creationId xmlns:p14="http://schemas.microsoft.com/office/powerpoint/2010/main" val="2616610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5F93D-29F6-4025-9A00-8932F6E1A80B}"/>
              </a:ext>
            </a:extLst>
          </p:cNvPr>
          <p:cNvSpPr>
            <a:spLocks noGrp="1"/>
          </p:cNvSpPr>
          <p:nvPr>
            <p:ph type="title"/>
          </p:nvPr>
        </p:nvSpPr>
        <p:spPr>
          <a:xfrm>
            <a:off x="479325" y="787694"/>
            <a:ext cx="3849329" cy="1530520"/>
          </a:xfrm>
        </p:spPr>
        <p:txBody>
          <a:bodyPr>
            <a:normAutofit fontScale="90000"/>
          </a:bodyPr>
          <a:lstStyle/>
          <a:p>
            <a:pPr>
              <a:lnSpc>
                <a:spcPct val="90000"/>
              </a:lnSpc>
            </a:pPr>
            <a:r>
              <a:rPr lang="en-GB" sz="2738" dirty="0">
                <a:solidFill>
                  <a:schemeClr val="accent6"/>
                </a:solidFill>
              </a:rPr>
              <a:t>Results - review of oral steroid use in the past 12 months</a:t>
            </a:r>
          </a:p>
        </p:txBody>
      </p:sp>
      <p:sp>
        <p:nvSpPr>
          <p:cNvPr id="3" name="Content Placeholder 2">
            <a:extLst>
              <a:ext uri="{FF2B5EF4-FFF2-40B4-BE49-F238E27FC236}">
                <a16:creationId xmlns:a16="http://schemas.microsoft.com/office/drawing/2014/main" id="{B9A462A2-EA1C-42EB-9E7A-EADB51F936C6}"/>
              </a:ext>
            </a:extLst>
          </p:cNvPr>
          <p:cNvSpPr>
            <a:spLocks noGrp="1"/>
          </p:cNvSpPr>
          <p:nvPr>
            <p:ph idx="1"/>
          </p:nvPr>
        </p:nvSpPr>
        <p:spPr>
          <a:xfrm>
            <a:off x="479324" y="2475903"/>
            <a:ext cx="3849329" cy="3596047"/>
          </a:xfrm>
        </p:spPr>
        <p:txBody>
          <a:bodyPr anchor="ctr">
            <a:normAutofit/>
          </a:bodyPr>
          <a:lstStyle/>
          <a:p>
            <a:r>
              <a:rPr lang="en-US" dirty="0"/>
              <a:t>15 patients (15%) - no documented evidence of a review of their previous oral steroid use in the past 12 months. </a:t>
            </a:r>
          </a:p>
          <a:p>
            <a:pPr lvl="1"/>
            <a:r>
              <a:rPr lang="en-US" dirty="0"/>
              <a:t>Patients may have been asked but there was no documentation.</a:t>
            </a:r>
          </a:p>
          <a:p>
            <a:endParaRPr lang="en-GB" dirty="0"/>
          </a:p>
        </p:txBody>
      </p:sp>
      <p:pic>
        <p:nvPicPr>
          <p:cNvPr id="4" name="Picture 3">
            <a:extLst>
              <a:ext uri="{FF2B5EF4-FFF2-40B4-BE49-F238E27FC236}">
                <a16:creationId xmlns:a16="http://schemas.microsoft.com/office/drawing/2014/main" id="{5AAF2072-3938-4E91-B1BA-8839ED8BEF5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36398" y="2059937"/>
            <a:ext cx="4507601" cy="2738125"/>
          </a:xfrm>
          <a:prstGeom prst="rect">
            <a:avLst/>
          </a:prstGeom>
        </p:spPr>
      </p:pic>
    </p:spTree>
    <p:extLst>
      <p:ext uri="{BB962C8B-B14F-4D97-AF65-F5344CB8AC3E}">
        <p14:creationId xmlns:p14="http://schemas.microsoft.com/office/powerpoint/2010/main" val="261292282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F4470-D1F2-491E-A9C6-E889061E7E17}"/>
              </a:ext>
            </a:extLst>
          </p:cNvPr>
          <p:cNvSpPr>
            <a:spLocks noGrp="1"/>
          </p:cNvSpPr>
          <p:nvPr>
            <p:ph type="title"/>
          </p:nvPr>
        </p:nvSpPr>
        <p:spPr>
          <a:xfrm>
            <a:off x="479325" y="787694"/>
            <a:ext cx="3849329" cy="1530520"/>
          </a:xfrm>
        </p:spPr>
        <p:txBody>
          <a:bodyPr>
            <a:normAutofit fontScale="90000"/>
          </a:bodyPr>
          <a:lstStyle/>
          <a:p>
            <a:r>
              <a:rPr lang="en-GB" sz="3200" dirty="0">
                <a:solidFill>
                  <a:schemeClr val="accent6"/>
                </a:solidFill>
              </a:rPr>
              <a:t>Results – returns within 30 days</a:t>
            </a:r>
          </a:p>
        </p:txBody>
      </p:sp>
      <p:sp>
        <p:nvSpPr>
          <p:cNvPr id="3" name="Content Placeholder 2">
            <a:extLst>
              <a:ext uri="{FF2B5EF4-FFF2-40B4-BE49-F238E27FC236}">
                <a16:creationId xmlns:a16="http://schemas.microsoft.com/office/drawing/2014/main" id="{D3F359C9-73CF-4E55-8A5C-6EBAD776F752}"/>
              </a:ext>
            </a:extLst>
          </p:cNvPr>
          <p:cNvSpPr>
            <a:spLocks noGrp="1"/>
          </p:cNvSpPr>
          <p:nvPr>
            <p:ph idx="1"/>
          </p:nvPr>
        </p:nvSpPr>
        <p:spPr>
          <a:xfrm>
            <a:off x="479324" y="2475903"/>
            <a:ext cx="3849329" cy="3596047"/>
          </a:xfrm>
        </p:spPr>
        <p:txBody>
          <a:bodyPr anchor="ctr">
            <a:normAutofit fontScale="92500" lnSpcReduction="10000"/>
          </a:bodyPr>
          <a:lstStyle/>
          <a:p>
            <a:r>
              <a:rPr lang="en-US" dirty="0"/>
              <a:t>6 patients (6%) returned within 30 days of referral. Reasons identified:</a:t>
            </a:r>
          </a:p>
          <a:p>
            <a:pPr lvl="1"/>
            <a:r>
              <a:rPr lang="en-US" dirty="0"/>
              <a:t>2 patients re-attended prior to being seen by the Community Children’s Asthma Service.</a:t>
            </a:r>
          </a:p>
          <a:p>
            <a:pPr lvl="1"/>
            <a:r>
              <a:rPr lang="en-US" dirty="0"/>
              <a:t>4 patients advised to return to PED by the Community Children’s Asthma Nurse Specialist’s, due to clinical concern.</a:t>
            </a:r>
          </a:p>
          <a:p>
            <a:pPr lvl="1"/>
            <a:r>
              <a:rPr lang="en-US" dirty="0"/>
              <a:t>During the audit period no more than 2 patients per month re-attended PED.</a:t>
            </a:r>
          </a:p>
          <a:p>
            <a:endParaRPr lang="en-GB" dirty="0"/>
          </a:p>
        </p:txBody>
      </p:sp>
      <p:pic>
        <p:nvPicPr>
          <p:cNvPr id="4" name="Picture 3">
            <a:extLst>
              <a:ext uri="{FF2B5EF4-FFF2-40B4-BE49-F238E27FC236}">
                <a16:creationId xmlns:a16="http://schemas.microsoft.com/office/drawing/2014/main" id="{BD36D738-2D7F-4A58-9901-94A43F9056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15348" y="2059937"/>
            <a:ext cx="4328652" cy="2738125"/>
          </a:xfrm>
          <a:prstGeom prst="rect">
            <a:avLst/>
          </a:prstGeom>
        </p:spPr>
      </p:pic>
    </p:spTree>
    <p:extLst>
      <p:ext uri="{BB962C8B-B14F-4D97-AF65-F5344CB8AC3E}">
        <p14:creationId xmlns:p14="http://schemas.microsoft.com/office/powerpoint/2010/main" val="2614922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EEA87FA-0194-4CCE-8ED4-FF884F6311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0130" y="692696"/>
            <a:ext cx="8642350" cy="6063394"/>
          </a:xfrm>
          <a:prstGeom prst="rect">
            <a:avLst/>
          </a:prstGeom>
        </p:spPr>
      </p:pic>
      <p:sp>
        <p:nvSpPr>
          <p:cNvPr id="2" name="Title 1">
            <a:extLst>
              <a:ext uri="{FF2B5EF4-FFF2-40B4-BE49-F238E27FC236}">
                <a16:creationId xmlns:a16="http://schemas.microsoft.com/office/drawing/2014/main" id="{1E804B49-A4B3-4501-9392-D07C7A922AD4}"/>
              </a:ext>
            </a:extLst>
          </p:cNvPr>
          <p:cNvSpPr>
            <a:spLocks noGrp="1"/>
          </p:cNvSpPr>
          <p:nvPr>
            <p:ph type="title"/>
          </p:nvPr>
        </p:nvSpPr>
        <p:spPr/>
        <p:txBody>
          <a:bodyPr/>
          <a:lstStyle/>
          <a:p>
            <a:r>
              <a:rPr lang="en-GB" sz="3200" dirty="0" err="1"/>
              <a:t>Mentimeter</a:t>
            </a:r>
            <a:endParaRPr lang="en-GB" sz="3200" dirty="0"/>
          </a:p>
        </p:txBody>
      </p:sp>
      <p:sp>
        <p:nvSpPr>
          <p:cNvPr id="4" name="Slide Number Placeholder 3">
            <a:extLst>
              <a:ext uri="{FF2B5EF4-FFF2-40B4-BE49-F238E27FC236}">
                <a16:creationId xmlns:a16="http://schemas.microsoft.com/office/drawing/2014/main" id="{1D8EEEED-CC03-4374-8DD4-FD05FC86488B}"/>
              </a:ext>
            </a:extLst>
          </p:cNvPr>
          <p:cNvSpPr>
            <a:spLocks noGrp="1"/>
          </p:cNvSpPr>
          <p:nvPr>
            <p:ph type="sldNum" sz="quarter" idx="14"/>
          </p:nvPr>
        </p:nvSpPr>
        <p:spPr/>
        <p:txBody>
          <a:bodyPr/>
          <a:lstStyle/>
          <a:p>
            <a:fld id="{8FC524A1-7B6A-464D-B8BC-8FE2E057339E}" type="slidenum">
              <a:rPr lang="en-GB" smtClean="0"/>
              <a:pPr/>
              <a:t>7</a:t>
            </a:fld>
            <a:endParaRPr lang="en-GB" dirty="0"/>
          </a:p>
        </p:txBody>
      </p:sp>
      <p:sp>
        <p:nvSpPr>
          <p:cNvPr id="5" name="Content Placeholder 4">
            <a:extLst>
              <a:ext uri="{FF2B5EF4-FFF2-40B4-BE49-F238E27FC236}">
                <a16:creationId xmlns:a16="http://schemas.microsoft.com/office/drawing/2014/main" id="{ED6CA586-4051-47C0-B395-20E7EC12727D}"/>
              </a:ext>
            </a:extLst>
          </p:cNvPr>
          <p:cNvSpPr>
            <a:spLocks noGrp="1"/>
          </p:cNvSpPr>
          <p:nvPr>
            <p:ph sz="quarter" idx="15"/>
          </p:nvPr>
        </p:nvSpPr>
        <p:spPr/>
        <p:txBody>
          <a:bodyPr/>
          <a:lstStyle/>
          <a:p>
            <a:br>
              <a:rPr lang="en-GB" dirty="0"/>
            </a:br>
            <a:endParaRPr lang="en-GB" dirty="0"/>
          </a:p>
        </p:txBody>
      </p:sp>
      <p:sp>
        <p:nvSpPr>
          <p:cNvPr id="9" name="TextBox 8">
            <a:extLst>
              <a:ext uri="{FF2B5EF4-FFF2-40B4-BE49-F238E27FC236}">
                <a16:creationId xmlns:a16="http://schemas.microsoft.com/office/drawing/2014/main" id="{103C9169-328F-4C22-9894-8C642EE4AD80}"/>
              </a:ext>
            </a:extLst>
          </p:cNvPr>
          <p:cNvSpPr txBox="1"/>
          <p:nvPr/>
        </p:nvSpPr>
        <p:spPr>
          <a:xfrm>
            <a:off x="467544" y="4221088"/>
            <a:ext cx="8280920" cy="2062103"/>
          </a:xfrm>
          <a:prstGeom prst="rect">
            <a:avLst/>
          </a:prstGeom>
          <a:noFill/>
        </p:spPr>
        <p:txBody>
          <a:bodyPr wrap="square">
            <a:spAutoFit/>
          </a:bodyPr>
          <a:lstStyle/>
          <a:p>
            <a:pPr algn="ctr"/>
            <a:r>
              <a:rPr lang="en-GB" sz="3200" b="1" dirty="0">
                <a:solidFill>
                  <a:schemeClr val="bg1"/>
                </a:solidFill>
              </a:rPr>
              <a:t>If you have to leave before today’s virtual conference ends, please let us know what you’re going to take away from it – go to menti.com and enter code 25 88 88 5</a:t>
            </a:r>
          </a:p>
        </p:txBody>
      </p:sp>
    </p:spTree>
    <p:extLst>
      <p:ext uri="{BB962C8B-B14F-4D97-AF65-F5344CB8AC3E}">
        <p14:creationId xmlns:p14="http://schemas.microsoft.com/office/powerpoint/2010/main" val="108748402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Audit conclusions </a:t>
            </a:r>
          </a:p>
        </p:txBody>
      </p:sp>
      <p:sp>
        <p:nvSpPr>
          <p:cNvPr id="3" name="Content Placeholder 2"/>
          <p:cNvSpPr>
            <a:spLocks noGrp="1"/>
          </p:cNvSpPr>
          <p:nvPr>
            <p:ph sz="quarter" idx="10"/>
          </p:nvPr>
        </p:nvSpPr>
        <p:spPr/>
        <p:txBody>
          <a:bodyPr/>
          <a:lstStyle/>
          <a:p>
            <a:r>
              <a:rPr lang="en-US" sz="2395" dirty="0"/>
              <a:t>The service is meeting the benchmarked objectives:</a:t>
            </a:r>
          </a:p>
          <a:p>
            <a:pPr lvl="1"/>
            <a:r>
              <a:rPr lang="en-US" sz="2395" dirty="0"/>
              <a:t>Every patient is receiving inhaler technique review.</a:t>
            </a:r>
          </a:p>
          <a:p>
            <a:pPr lvl="1"/>
            <a:r>
              <a:rPr lang="en-US" sz="2395" dirty="0"/>
              <a:t>Only one patient did not receive a PAAP.</a:t>
            </a:r>
          </a:p>
          <a:p>
            <a:pPr lvl="1"/>
            <a:r>
              <a:rPr lang="en-US" sz="2395" dirty="0"/>
              <a:t>The re-attendance rate is  small. </a:t>
            </a:r>
          </a:p>
          <a:p>
            <a:pPr lvl="1"/>
            <a:r>
              <a:rPr lang="en-US" sz="2395" dirty="0"/>
              <a:t>The majority of patients who did not have their steroid use reviewed in the past 12 months were seen for a 48 hour review.  (&gt;asked but not documented). Documentation </a:t>
            </a:r>
            <a:r>
              <a:rPr lang="en-US" sz="2395" dirty="0" err="1"/>
              <a:t>proforma</a:t>
            </a:r>
            <a:r>
              <a:rPr lang="en-US" sz="2395" dirty="0"/>
              <a:t> used does not contain specific checkbox/section to document oral steroid use. </a:t>
            </a:r>
          </a:p>
          <a:p>
            <a:endParaRPr lang="en-GB" sz="2395" dirty="0"/>
          </a:p>
        </p:txBody>
      </p:sp>
      <p:sp>
        <p:nvSpPr>
          <p:cNvPr id="4" name="Slide Number Placeholder 3"/>
          <p:cNvSpPr>
            <a:spLocks noGrp="1"/>
          </p:cNvSpPr>
          <p:nvPr>
            <p:ph type="sldNum" sz="quarter" idx="11"/>
          </p:nvPr>
        </p:nvSpPr>
        <p:spPr/>
        <p:txBody>
          <a:bodyPr/>
          <a:lstStyle/>
          <a:p>
            <a:fld id="{624B9CB5-6351-504C-ACEE-39411D84193F}" type="slidenum">
              <a:rPr lang="en-US" altLang="en-US" smtClean="0"/>
              <a:pPr/>
              <a:t>70</a:t>
            </a:fld>
            <a:endParaRPr lang="en-US" altLang="en-US"/>
          </a:p>
        </p:txBody>
      </p:sp>
    </p:spTree>
    <p:extLst>
      <p:ext uri="{BB962C8B-B14F-4D97-AF65-F5344CB8AC3E}">
        <p14:creationId xmlns:p14="http://schemas.microsoft.com/office/powerpoint/2010/main" val="414377722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ts val="1711"/>
              </a:lnSpc>
            </a:pPr>
            <a:r>
              <a:rPr lang="en-GB" sz="2053" dirty="0"/>
              <a:t>Audit 2 - </a:t>
            </a:r>
            <a:r>
              <a:rPr lang="en-US" sz="2053" dirty="0"/>
              <a:t>Review the incidence of re-attendance post consultation for asthma exacerbation in PED at LGT prior to commencement of the community service delivered by the children’s asthma nurse specialists. </a:t>
            </a:r>
            <a:br>
              <a:rPr lang="en-US" sz="2053" dirty="0"/>
            </a:br>
            <a:endParaRPr lang="en-GB" sz="2053" dirty="0"/>
          </a:p>
        </p:txBody>
      </p:sp>
      <p:sp>
        <p:nvSpPr>
          <p:cNvPr id="3" name="Content Placeholder 2"/>
          <p:cNvSpPr>
            <a:spLocks noGrp="1"/>
          </p:cNvSpPr>
          <p:nvPr>
            <p:ph sz="quarter" idx="10"/>
          </p:nvPr>
        </p:nvSpPr>
        <p:spPr>
          <a:xfrm>
            <a:off x="372925" y="2456831"/>
            <a:ext cx="8424214" cy="3983701"/>
          </a:xfrm>
        </p:spPr>
        <p:txBody>
          <a:bodyPr>
            <a:normAutofit fontScale="92500"/>
          </a:bodyPr>
          <a:lstStyle/>
          <a:p>
            <a:pPr>
              <a:lnSpc>
                <a:spcPct val="90000"/>
              </a:lnSpc>
            </a:pPr>
            <a:r>
              <a:rPr lang="en-US" sz="2395" dirty="0"/>
              <a:t>Aims:</a:t>
            </a:r>
          </a:p>
          <a:p>
            <a:pPr lvl="1">
              <a:lnSpc>
                <a:spcPct val="90000"/>
              </a:lnSpc>
            </a:pPr>
            <a:r>
              <a:rPr lang="en-US" sz="2395" dirty="0"/>
              <a:t>Measure impact service has had on unnecessary re-admission to PED for asthmatic patients.</a:t>
            </a:r>
          </a:p>
          <a:p>
            <a:pPr lvl="1">
              <a:lnSpc>
                <a:spcPct val="90000"/>
              </a:lnSpc>
            </a:pPr>
            <a:r>
              <a:rPr lang="en-US" sz="2395" dirty="0"/>
              <a:t>Confirm if care received in PED is in line with the NRAD report:</a:t>
            </a:r>
          </a:p>
          <a:p>
            <a:pPr lvl="2">
              <a:lnSpc>
                <a:spcPct val="90000"/>
              </a:lnSpc>
            </a:pPr>
            <a:r>
              <a:rPr lang="en-US" sz="2395" dirty="0"/>
              <a:t>Did patient receive a PAAP at time of review?</a:t>
            </a:r>
          </a:p>
          <a:p>
            <a:pPr lvl="2">
              <a:lnSpc>
                <a:spcPct val="90000"/>
              </a:lnSpc>
            </a:pPr>
            <a:r>
              <a:rPr lang="en-US" sz="2395" dirty="0"/>
              <a:t>Was inhaler technique reviewed?</a:t>
            </a:r>
          </a:p>
          <a:p>
            <a:pPr lvl="2">
              <a:lnSpc>
                <a:spcPct val="90000"/>
              </a:lnSpc>
            </a:pPr>
            <a:r>
              <a:rPr lang="en-US" sz="2395" dirty="0"/>
              <a:t>Was previous steroid use in the past 12 months reviewed?</a:t>
            </a:r>
          </a:p>
          <a:p>
            <a:pPr lvl="2">
              <a:lnSpc>
                <a:spcPct val="90000"/>
              </a:lnSpc>
            </a:pPr>
            <a:r>
              <a:rPr lang="en-US" sz="2395" dirty="0"/>
              <a:t>Did the patient re-attend PED 30 days post review? If so, what treatment did they require, why did they attend?</a:t>
            </a:r>
          </a:p>
          <a:p>
            <a:endParaRPr lang="en-GB" dirty="0"/>
          </a:p>
        </p:txBody>
      </p:sp>
      <p:sp>
        <p:nvSpPr>
          <p:cNvPr id="4" name="Slide Number Placeholder 3"/>
          <p:cNvSpPr>
            <a:spLocks noGrp="1"/>
          </p:cNvSpPr>
          <p:nvPr>
            <p:ph type="sldNum" sz="quarter" idx="11"/>
          </p:nvPr>
        </p:nvSpPr>
        <p:spPr/>
        <p:txBody>
          <a:bodyPr/>
          <a:lstStyle/>
          <a:p>
            <a:fld id="{624B9CB5-6351-504C-ACEE-39411D84193F}" type="slidenum">
              <a:rPr lang="en-US" altLang="en-US" smtClean="0"/>
              <a:pPr/>
              <a:t>71</a:t>
            </a:fld>
            <a:endParaRPr lang="en-US" altLang="en-US"/>
          </a:p>
        </p:txBody>
      </p:sp>
    </p:spTree>
    <p:extLst>
      <p:ext uri="{BB962C8B-B14F-4D97-AF65-F5344CB8AC3E}">
        <p14:creationId xmlns:p14="http://schemas.microsoft.com/office/powerpoint/2010/main" val="17525841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Results </a:t>
            </a:r>
          </a:p>
        </p:txBody>
      </p:sp>
      <p:pic>
        <p:nvPicPr>
          <p:cNvPr id="5" name="Content Placeholder 3" descr="A screenshot of a cell phone&#10;&#10;Description automatically generated">
            <a:extLst>
              <a:ext uri="{FF2B5EF4-FFF2-40B4-BE49-F238E27FC236}">
                <a16:creationId xmlns:a16="http://schemas.microsoft.com/office/drawing/2014/main" id="{A1D0D97A-A895-4DA4-9F46-FDC1BA8E3FFA}"/>
              </a:ext>
            </a:extLst>
          </p:cNvPr>
          <p:cNvPicPr>
            <a:picLocks noGrp="1" noChangeAspect="1"/>
          </p:cNvPicPr>
          <p:nvPr>
            <p:ph sz="quarter" idx="10"/>
          </p:nvPr>
        </p:nvPicPr>
        <p:blipFill>
          <a:blip r:embed="rId2" cstate="email">
            <a:extLst>
              <a:ext uri="{28A0092B-C50C-407E-A947-70E740481C1C}">
                <a14:useLocalDpi xmlns:a14="http://schemas.microsoft.com/office/drawing/2010/main"/>
              </a:ext>
            </a:extLst>
          </a:blip>
          <a:stretch>
            <a:fillRect/>
          </a:stretch>
        </p:blipFill>
        <p:spPr>
          <a:xfrm>
            <a:off x="971600" y="1844824"/>
            <a:ext cx="7339120" cy="4427258"/>
          </a:xfrm>
          <a:prstGeom prst="roundRect">
            <a:avLst>
              <a:gd name="adj" fmla="val 1858"/>
            </a:avLst>
          </a:prstGeom>
          <a:effectLst>
            <a:outerShdw blurRad="50800" dist="50800" dir="5400000" algn="tl" rotWithShape="0">
              <a:srgbClr val="000000">
                <a:alpha val="43000"/>
              </a:srgbClr>
            </a:outerShdw>
          </a:effectLst>
        </p:spPr>
      </p:pic>
      <p:sp>
        <p:nvSpPr>
          <p:cNvPr id="4" name="Slide Number Placeholder 3"/>
          <p:cNvSpPr>
            <a:spLocks noGrp="1"/>
          </p:cNvSpPr>
          <p:nvPr>
            <p:ph type="sldNum" sz="quarter" idx="11"/>
          </p:nvPr>
        </p:nvSpPr>
        <p:spPr/>
        <p:txBody>
          <a:bodyPr/>
          <a:lstStyle/>
          <a:p>
            <a:fld id="{624B9CB5-6351-504C-ACEE-39411D84193F}" type="slidenum">
              <a:rPr lang="en-US" altLang="en-US" smtClean="0"/>
              <a:pPr/>
              <a:t>72</a:t>
            </a:fld>
            <a:endParaRPr lang="en-US" altLang="en-US"/>
          </a:p>
        </p:txBody>
      </p:sp>
    </p:spTree>
    <p:extLst>
      <p:ext uri="{BB962C8B-B14F-4D97-AF65-F5344CB8AC3E}">
        <p14:creationId xmlns:p14="http://schemas.microsoft.com/office/powerpoint/2010/main" val="399385954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Data comparison</a:t>
            </a:r>
          </a:p>
        </p:txBody>
      </p:sp>
      <p:pic>
        <p:nvPicPr>
          <p:cNvPr id="5" name="Content Placeholder 3">
            <a:extLst>
              <a:ext uri="{FF2B5EF4-FFF2-40B4-BE49-F238E27FC236}">
                <a16:creationId xmlns:a16="http://schemas.microsoft.com/office/drawing/2014/main" id="{D555CBD0-FC20-458D-BB7A-A40977BEF808}"/>
              </a:ext>
            </a:extLst>
          </p:cNvPr>
          <p:cNvPicPr>
            <a:picLocks noGrp="1" noChangeAspect="1"/>
          </p:cNvPicPr>
          <p:nvPr>
            <p:ph sz="quarter" idx="10"/>
          </p:nvPr>
        </p:nvPicPr>
        <p:blipFill>
          <a:blip r:embed="rId2" cstate="email">
            <a:extLst>
              <a:ext uri="{28A0092B-C50C-407E-A947-70E740481C1C}">
                <a14:useLocalDpi xmlns:a14="http://schemas.microsoft.com/office/drawing/2010/main"/>
              </a:ext>
            </a:extLst>
          </a:blip>
          <a:stretch>
            <a:fillRect/>
          </a:stretch>
        </p:blipFill>
        <p:spPr>
          <a:xfrm>
            <a:off x="1098678" y="2218568"/>
            <a:ext cx="6785429" cy="3934704"/>
          </a:xfrm>
          <a:prstGeom prst="roundRect">
            <a:avLst>
              <a:gd name="adj" fmla="val 1858"/>
            </a:avLst>
          </a:prstGeom>
          <a:effectLst>
            <a:outerShdw blurRad="50800" dist="50800" dir="5400000" algn="tl" rotWithShape="0">
              <a:srgbClr val="000000">
                <a:alpha val="43000"/>
              </a:srgbClr>
            </a:outerShdw>
          </a:effectLst>
        </p:spPr>
      </p:pic>
      <p:sp>
        <p:nvSpPr>
          <p:cNvPr id="4" name="Slide Number Placeholder 3"/>
          <p:cNvSpPr>
            <a:spLocks noGrp="1"/>
          </p:cNvSpPr>
          <p:nvPr>
            <p:ph type="sldNum" sz="quarter" idx="11"/>
          </p:nvPr>
        </p:nvSpPr>
        <p:spPr/>
        <p:txBody>
          <a:bodyPr/>
          <a:lstStyle/>
          <a:p>
            <a:fld id="{624B9CB5-6351-504C-ACEE-39411D84193F}" type="slidenum">
              <a:rPr lang="en-US" altLang="en-US" smtClean="0"/>
              <a:pPr/>
              <a:t>73</a:t>
            </a:fld>
            <a:endParaRPr lang="en-US" altLang="en-US"/>
          </a:p>
        </p:txBody>
      </p:sp>
    </p:spTree>
    <p:extLst>
      <p:ext uri="{BB962C8B-B14F-4D97-AF65-F5344CB8AC3E}">
        <p14:creationId xmlns:p14="http://schemas.microsoft.com/office/powerpoint/2010/main" val="230005960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Conclusions </a:t>
            </a:r>
          </a:p>
        </p:txBody>
      </p:sp>
      <p:sp>
        <p:nvSpPr>
          <p:cNvPr id="3" name="Content Placeholder 2"/>
          <p:cNvSpPr>
            <a:spLocks noGrp="1"/>
          </p:cNvSpPr>
          <p:nvPr>
            <p:ph sz="quarter" idx="10"/>
          </p:nvPr>
        </p:nvSpPr>
        <p:spPr/>
        <p:txBody>
          <a:bodyPr/>
          <a:lstStyle/>
          <a:p>
            <a:r>
              <a:rPr lang="en-US" sz="2800" dirty="0"/>
              <a:t>The Community Children’s Asthma Nurse Specialist Team have markedly reduced the number of attendances to hospital for asthma exacerbations, and dramatically reduced re-attendance 30 days post consultation for asthma exacerbation.</a:t>
            </a:r>
          </a:p>
          <a:p>
            <a:endParaRPr lang="en-GB" dirty="0"/>
          </a:p>
        </p:txBody>
      </p:sp>
      <p:sp>
        <p:nvSpPr>
          <p:cNvPr id="4" name="Slide Number Placeholder 3"/>
          <p:cNvSpPr>
            <a:spLocks noGrp="1"/>
          </p:cNvSpPr>
          <p:nvPr>
            <p:ph type="sldNum" sz="quarter" idx="11"/>
          </p:nvPr>
        </p:nvSpPr>
        <p:spPr/>
        <p:txBody>
          <a:bodyPr/>
          <a:lstStyle/>
          <a:p>
            <a:fld id="{624B9CB5-6351-504C-ACEE-39411D84193F}" type="slidenum">
              <a:rPr lang="en-US" altLang="en-US" smtClean="0"/>
              <a:pPr/>
              <a:t>74</a:t>
            </a:fld>
            <a:endParaRPr lang="en-US" altLang="en-US"/>
          </a:p>
        </p:txBody>
      </p:sp>
    </p:spTree>
    <p:extLst>
      <p:ext uri="{BB962C8B-B14F-4D97-AF65-F5344CB8AC3E}">
        <p14:creationId xmlns:p14="http://schemas.microsoft.com/office/powerpoint/2010/main" val="102644845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764" dirty="0"/>
              <a:t>What we are doing for #</a:t>
            </a:r>
            <a:r>
              <a:rPr lang="en-GB" sz="3764" dirty="0" err="1"/>
              <a:t>askaboutasthma</a:t>
            </a:r>
            <a:endParaRPr lang="en-GB" sz="3764" dirty="0"/>
          </a:p>
        </p:txBody>
      </p:sp>
      <p:sp>
        <p:nvSpPr>
          <p:cNvPr id="3" name="Content Placeholder 2"/>
          <p:cNvSpPr>
            <a:spLocks noGrp="1"/>
          </p:cNvSpPr>
          <p:nvPr>
            <p:ph sz="quarter" idx="10"/>
          </p:nvPr>
        </p:nvSpPr>
        <p:spPr>
          <a:xfrm>
            <a:off x="399607" y="2622379"/>
            <a:ext cx="8424214" cy="3983701"/>
          </a:xfrm>
        </p:spPr>
        <p:txBody>
          <a:bodyPr/>
          <a:lstStyle/>
          <a:p>
            <a:pPr marL="342900" indent="-342900">
              <a:buFont typeface="Arial" panose="020B0604020202020204" pitchFamily="34" charset="0"/>
              <a:buChar char="•"/>
            </a:pPr>
            <a:r>
              <a:rPr lang="en-GB" sz="2400" dirty="0"/>
              <a:t>We have arranged a virtual presentation for staff during the week </a:t>
            </a:r>
          </a:p>
          <a:p>
            <a:pPr marL="342900" indent="-342900">
              <a:buFont typeface="Arial" panose="020B0604020202020204" pitchFamily="34" charset="0"/>
              <a:buChar char="•"/>
            </a:pPr>
            <a:r>
              <a:rPr lang="en-GB" sz="2400" dirty="0"/>
              <a:t>It will highlight the main aims of the campaign </a:t>
            </a:r>
          </a:p>
          <a:p>
            <a:pPr marL="342900" indent="-342900">
              <a:buFont typeface="Arial" panose="020B0604020202020204" pitchFamily="34" charset="0"/>
              <a:buChar char="•"/>
            </a:pPr>
            <a:r>
              <a:rPr lang="en-GB" sz="2400" dirty="0"/>
              <a:t>Q&amp;A will follow the presentation </a:t>
            </a:r>
          </a:p>
          <a:p>
            <a:pPr marL="342900" indent="-342900">
              <a:buFont typeface="Arial" panose="020B0604020202020204" pitchFamily="34" charset="0"/>
              <a:buChar char="•"/>
            </a:pPr>
            <a:r>
              <a:rPr lang="en-GB" sz="2400" dirty="0"/>
              <a:t>Hospital stall – pending confirmation and support from infection control </a:t>
            </a:r>
          </a:p>
          <a:p>
            <a:endParaRPr lang="en-GB" dirty="0"/>
          </a:p>
          <a:p>
            <a:endParaRPr lang="en-GB" dirty="0"/>
          </a:p>
        </p:txBody>
      </p:sp>
      <p:sp>
        <p:nvSpPr>
          <p:cNvPr id="4" name="Slide Number Placeholder 3"/>
          <p:cNvSpPr>
            <a:spLocks noGrp="1"/>
          </p:cNvSpPr>
          <p:nvPr>
            <p:ph type="sldNum" sz="quarter" idx="11"/>
          </p:nvPr>
        </p:nvSpPr>
        <p:spPr/>
        <p:txBody>
          <a:bodyPr/>
          <a:lstStyle/>
          <a:p>
            <a:fld id="{624B9CB5-6351-504C-ACEE-39411D84193F}" type="slidenum">
              <a:rPr lang="en-US" altLang="en-US" smtClean="0"/>
              <a:pPr/>
              <a:t>75</a:t>
            </a:fld>
            <a:endParaRPr lang="en-US" altLang="en-US"/>
          </a:p>
        </p:txBody>
      </p:sp>
    </p:spTree>
    <p:extLst>
      <p:ext uri="{BB962C8B-B14F-4D97-AF65-F5344CB8AC3E}">
        <p14:creationId xmlns:p14="http://schemas.microsoft.com/office/powerpoint/2010/main" val="405274678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89736" y="-20528"/>
            <a:ext cx="5328592" cy="1060038"/>
          </a:xfrm>
          <a:prstGeom prst="rect">
            <a:avLst/>
          </a:prstGeom>
        </p:spPr>
      </p:pic>
      <p:grpSp>
        <p:nvGrpSpPr>
          <p:cNvPr id="15" name="Group 14"/>
          <p:cNvGrpSpPr/>
          <p:nvPr/>
        </p:nvGrpSpPr>
        <p:grpSpPr>
          <a:xfrm>
            <a:off x="113596" y="972116"/>
            <a:ext cx="2658204" cy="2562240"/>
            <a:chOff x="436493" y="2347606"/>
            <a:chExt cx="2986645" cy="2814785"/>
          </a:xfrm>
        </p:grpSpPr>
        <p:sp>
          <p:nvSpPr>
            <p:cNvPr id="13" name="Rectangle 12"/>
            <p:cNvSpPr/>
            <p:nvPr/>
          </p:nvSpPr>
          <p:spPr>
            <a:xfrm rot="438458">
              <a:off x="563661" y="4258432"/>
              <a:ext cx="2387401" cy="903959"/>
            </a:xfrm>
            <a:prstGeom prst="rect">
              <a:avLst/>
            </a:prstGeom>
            <a:scene3d>
              <a:camera prst="isometricOffAxis1Top"/>
              <a:lightRig rig="freezing" dir="t"/>
            </a:scene3d>
            <a:sp3d extrusionH="76200" prstMaterial="clear">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350"/>
            </a:p>
          </p:txBody>
        </p:sp>
        <p:pic>
          <p:nvPicPr>
            <p:cNvPr id="12" name="Picture 11">
              <a:extLst>
                <a:ext uri="{FF2B5EF4-FFF2-40B4-BE49-F238E27FC236}">
                  <a16:creationId xmlns:a16="http://schemas.microsoft.com/office/drawing/2014/main" id="{D7145AA3-8940-5B4E-8285-B1C0DC071F0D}"/>
                </a:ext>
              </a:extLst>
            </p:cNvPr>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flipH="1">
              <a:off x="436493" y="3107210"/>
              <a:ext cx="646463" cy="1550845"/>
            </a:xfrm>
            <a:prstGeom prst="rect">
              <a:avLst/>
            </a:prstGeom>
          </p:spPr>
        </p:pic>
        <p:pic>
          <p:nvPicPr>
            <p:cNvPr id="14" name="Picture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85219" y="2347606"/>
              <a:ext cx="2537919" cy="2366057"/>
            </a:xfrm>
            <a:prstGeom prst="rect">
              <a:avLst/>
            </a:prstGeom>
          </p:spPr>
        </p:pic>
        <p:sp>
          <p:nvSpPr>
            <p:cNvPr id="6" name="TextBox 5"/>
            <p:cNvSpPr txBox="1"/>
            <p:nvPr/>
          </p:nvSpPr>
          <p:spPr>
            <a:xfrm>
              <a:off x="1121692" y="2425515"/>
              <a:ext cx="2161910" cy="1987854"/>
            </a:xfrm>
            <a:prstGeom prst="rect">
              <a:avLst/>
            </a:prstGeom>
            <a:noFill/>
          </p:spPr>
          <p:txBody>
            <a:bodyPr wrap="square" rtlCol="0">
              <a:spAutoFit/>
            </a:bodyPr>
            <a:lstStyle/>
            <a:p>
              <a:pPr algn="ctr"/>
              <a:endParaRPr lang="en-GB" sz="750" u="sng" dirty="0">
                <a:solidFill>
                  <a:schemeClr val="accent5">
                    <a:lumMod val="50000"/>
                  </a:schemeClr>
                </a:solidFill>
                <a:latin typeface="Arial" panose="020B0604020202020204" pitchFamily="34" charset="0"/>
                <a:cs typeface="Arial" panose="020B0604020202020204" pitchFamily="34" charset="0"/>
              </a:endParaRPr>
            </a:p>
            <a:p>
              <a:pPr algn="ctr"/>
              <a:endParaRPr lang="en-GB" sz="750" dirty="0">
                <a:solidFill>
                  <a:schemeClr val="accent5">
                    <a:lumMod val="50000"/>
                  </a:schemeClr>
                </a:solidFill>
                <a:latin typeface="Arial" panose="020B0604020202020204" pitchFamily="34" charset="0"/>
                <a:cs typeface="Arial" panose="020B0604020202020204" pitchFamily="34" charset="0"/>
              </a:endParaRPr>
            </a:p>
            <a:p>
              <a:pPr algn="ctr"/>
              <a:r>
                <a:rPr lang="en-GB" sz="750" dirty="0">
                  <a:solidFill>
                    <a:schemeClr val="accent5">
                      <a:lumMod val="50000"/>
                    </a:schemeClr>
                  </a:solidFill>
                  <a:latin typeface="Arial" panose="020B0604020202020204" pitchFamily="34" charset="0"/>
                  <a:cs typeface="Arial" panose="020B0604020202020204" pitchFamily="34" charset="0"/>
                </a:rPr>
                <a:t>6 locations, 4.5 clinics weekly.</a:t>
              </a:r>
            </a:p>
            <a:p>
              <a:pPr algn="ctr"/>
              <a:endParaRPr lang="en-GB" sz="750" dirty="0">
                <a:solidFill>
                  <a:schemeClr val="accent5">
                    <a:lumMod val="50000"/>
                  </a:schemeClr>
                </a:solidFill>
                <a:latin typeface="Arial" panose="020B0604020202020204" pitchFamily="34" charset="0"/>
                <a:cs typeface="Arial" panose="020B0604020202020204" pitchFamily="34" charset="0"/>
              </a:endParaRPr>
            </a:p>
            <a:p>
              <a:pPr algn="ctr"/>
              <a:r>
                <a:rPr lang="en-GB" sz="750" dirty="0">
                  <a:solidFill>
                    <a:schemeClr val="accent5">
                      <a:lumMod val="50000"/>
                    </a:schemeClr>
                  </a:solidFill>
                  <a:latin typeface="Arial" panose="020B0604020202020204" pitchFamily="34" charset="0"/>
                  <a:cs typeface="Arial" panose="020B0604020202020204" pitchFamily="34" charset="0"/>
                </a:rPr>
                <a:t>1x Band 7, 3x Band 6 (primary care nurses covering eczema &amp; constipation)</a:t>
              </a:r>
            </a:p>
            <a:p>
              <a:pPr algn="ctr"/>
              <a:endParaRPr lang="en-GB" sz="750" dirty="0">
                <a:solidFill>
                  <a:schemeClr val="accent5">
                    <a:lumMod val="50000"/>
                  </a:schemeClr>
                </a:solidFill>
                <a:latin typeface="Arial" panose="020B0604020202020204" pitchFamily="34" charset="0"/>
                <a:cs typeface="Arial" panose="020B0604020202020204" pitchFamily="34" charset="0"/>
              </a:endParaRPr>
            </a:p>
            <a:p>
              <a:pPr algn="ctr"/>
              <a:r>
                <a:rPr lang="en-GB" sz="750" dirty="0">
                  <a:solidFill>
                    <a:schemeClr val="accent5">
                      <a:lumMod val="50000"/>
                    </a:schemeClr>
                  </a:solidFill>
                  <a:latin typeface="Arial" panose="020B0604020202020204" pitchFamily="34" charset="0"/>
                  <a:cs typeface="Arial" panose="020B0604020202020204" pitchFamily="34" charset="0"/>
                </a:rPr>
                <a:t>F2F: 85 patients a month (26% DNA)</a:t>
              </a:r>
            </a:p>
            <a:p>
              <a:pPr algn="ctr"/>
              <a:r>
                <a:rPr lang="en-GB" sz="750" dirty="0">
                  <a:solidFill>
                    <a:schemeClr val="accent5">
                      <a:lumMod val="50000"/>
                    </a:schemeClr>
                  </a:solidFill>
                  <a:latin typeface="Arial" panose="020B0604020202020204" pitchFamily="34" charset="0"/>
                  <a:cs typeface="Arial" panose="020B0604020202020204" pitchFamily="34" charset="0"/>
                </a:rPr>
                <a:t>Telephone: 134 patients a month (37% DNA)</a:t>
              </a:r>
            </a:p>
            <a:p>
              <a:pPr algn="ctr"/>
              <a:endParaRPr lang="en-GB" sz="750" dirty="0">
                <a:solidFill>
                  <a:schemeClr val="accent5">
                    <a:lumMod val="50000"/>
                  </a:schemeClr>
                </a:solidFill>
                <a:latin typeface="Arial" panose="020B0604020202020204" pitchFamily="34" charset="0"/>
                <a:cs typeface="Arial" panose="020B0604020202020204" pitchFamily="34" charset="0"/>
              </a:endParaRPr>
            </a:p>
            <a:p>
              <a:pPr algn="ctr"/>
              <a:r>
                <a:rPr lang="en-GB" sz="750" dirty="0">
                  <a:solidFill>
                    <a:schemeClr val="accent5">
                      <a:lumMod val="50000"/>
                    </a:schemeClr>
                  </a:solidFill>
                  <a:latin typeface="Arial" panose="020B0604020202020204" pitchFamily="34" charset="0"/>
                  <a:cs typeface="Arial" panose="020B0604020202020204" pitchFamily="34" charset="0"/>
                </a:rPr>
                <a:t>Caseload: 284</a:t>
              </a:r>
            </a:p>
          </p:txBody>
        </p:sp>
      </p:grpSp>
      <p:sp>
        <p:nvSpPr>
          <p:cNvPr id="17" name="32-Point Star 16"/>
          <p:cNvSpPr/>
          <p:nvPr/>
        </p:nvSpPr>
        <p:spPr>
          <a:xfrm>
            <a:off x="2664246" y="921301"/>
            <a:ext cx="3374376" cy="2677656"/>
          </a:xfrm>
          <a:prstGeom prst="star32">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sz="1350"/>
          </a:p>
        </p:txBody>
      </p:sp>
      <p:sp>
        <p:nvSpPr>
          <p:cNvPr id="9" name="TextBox 8"/>
          <p:cNvSpPr txBox="1"/>
          <p:nvPr/>
        </p:nvSpPr>
        <p:spPr>
          <a:xfrm>
            <a:off x="2666488" y="1598409"/>
            <a:ext cx="3419416" cy="1323439"/>
          </a:xfrm>
          <a:prstGeom prst="rect">
            <a:avLst/>
          </a:prstGeom>
          <a:noFill/>
        </p:spPr>
        <p:txBody>
          <a:bodyPr wrap="square" rtlCol="0">
            <a:spAutoFit/>
          </a:bodyPr>
          <a:lstStyle/>
          <a:p>
            <a:pPr algn="ctr"/>
            <a:endParaRPr lang="en-GB" sz="1000" dirty="0">
              <a:solidFill>
                <a:schemeClr val="bg1"/>
              </a:solidFill>
              <a:latin typeface="Arial" panose="020B0604020202020204" pitchFamily="34" charset="0"/>
              <a:cs typeface="Arial" panose="020B0604020202020204" pitchFamily="34" charset="0"/>
            </a:endParaRPr>
          </a:p>
          <a:p>
            <a:pPr algn="ctr"/>
            <a:r>
              <a:rPr lang="en-GB" sz="1000" dirty="0">
                <a:solidFill>
                  <a:schemeClr val="bg1"/>
                </a:solidFill>
                <a:latin typeface="Arial" panose="020B0604020202020204" pitchFamily="34" charset="0"/>
                <a:cs typeface="Arial" panose="020B0604020202020204" pitchFamily="34" charset="0"/>
              </a:rPr>
              <a:t>ALL NURSING STAFF REDEPLOYED</a:t>
            </a:r>
          </a:p>
          <a:p>
            <a:pPr algn="ctr"/>
            <a:r>
              <a:rPr lang="en-GB" sz="1000" dirty="0">
                <a:solidFill>
                  <a:schemeClr val="bg1"/>
                </a:solidFill>
                <a:latin typeface="Arial" panose="020B0604020202020204" pitchFamily="34" charset="0"/>
                <a:cs typeface="Arial" panose="020B0604020202020204" pitchFamily="34" charset="0"/>
              </a:rPr>
              <a:t>CYPHP Health check suspended </a:t>
            </a:r>
          </a:p>
          <a:p>
            <a:pPr algn="ctr"/>
            <a:r>
              <a:rPr lang="en-GB" sz="1000" dirty="0">
                <a:solidFill>
                  <a:schemeClr val="bg1"/>
                </a:solidFill>
                <a:latin typeface="Arial" panose="020B0604020202020204" pitchFamily="34" charset="0"/>
                <a:cs typeface="Arial" panose="020B0604020202020204" pitchFamily="34" charset="0"/>
              </a:rPr>
              <a:t>1 nurse allocated 2 hours per day. </a:t>
            </a:r>
          </a:p>
          <a:p>
            <a:pPr algn="ctr"/>
            <a:r>
              <a:rPr lang="en-GB" sz="1000" dirty="0">
                <a:solidFill>
                  <a:schemeClr val="bg1"/>
                </a:solidFill>
                <a:latin typeface="Arial" panose="020B0604020202020204" pitchFamily="34" charset="0"/>
                <a:cs typeface="Arial" panose="020B0604020202020204" pitchFamily="34" charset="0"/>
              </a:rPr>
              <a:t>All telephone calls</a:t>
            </a:r>
          </a:p>
          <a:p>
            <a:pPr algn="ctr"/>
            <a:endParaRPr lang="en-GB" sz="1000" dirty="0">
              <a:solidFill>
                <a:schemeClr val="bg1"/>
              </a:solidFill>
              <a:latin typeface="Arial" panose="020B0604020202020204" pitchFamily="34" charset="0"/>
              <a:cs typeface="Arial" panose="020B0604020202020204" pitchFamily="34" charset="0"/>
            </a:endParaRPr>
          </a:p>
          <a:p>
            <a:pPr algn="ctr"/>
            <a:r>
              <a:rPr lang="en-GB" sz="1000" dirty="0">
                <a:solidFill>
                  <a:schemeClr val="bg1"/>
                </a:solidFill>
                <a:latin typeface="Arial" panose="020B0604020202020204" pitchFamily="34" charset="0"/>
                <a:cs typeface="Arial" panose="020B0604020202020204" pitchFamily="34" charset="0"/>
              </a:rPr>
              <a:t>Initial assessments: 36</a:t>
            </a:r>
          </a:p>
          <a:p>
            <a:pPr algn="ctr"/>
            <a:r>
              <a:rPr lang="en-GB" sz="1000" dirty="0">
                <a:solidFill>
                  <a:schemeClr val="bg1"/>
                </a:solidFill>
                <a:latin typeface="Arial" panose="020B0604020202020204" pitchFamily="34" charset="0"/>
                <a:cs typeface="Arial" panose="020B0604020202020204" pitchFamily="34" charset="0"/>
              </a:rPr>
              <a:t>Review assessments: 118</a:t>
            </a:r>
          </a:p>
        </p:txBody>
      </p:sp>
      <p:grpSp>
        <p:nvGrpSpPr>
          <p:cNvPr id="25" name="Group 24"/>
          <p:cNvGrpSpPr/>
          <p:nvPr/>
        </p:nvGrpSpPr>
        <p:grpSpPr>
          <a:xfrm>
            <a:off x="5336263" y="1260008"/>
            <a:ext cx="3277956" cy="2245797"/>
            <a:chOff x="5765624" y="570625"/>
            <a:chExt cx="4370608" cy="2994396"/>
          </a:xfrm>
        </p:grpSpPr>
        <p:sp>
          <p:nvSpPr>
            <p:cNvPr id="21" name="Rectangle 20"/>
            <p:cNvSpPr/>
            <p:nvPr/>
          </p:nvSpPr>
          <p:spPr>
            <a:xfrm rot="438458">
              <a:off x="7365514" y="2479538"/>
              <a:ext cx="2602735" cy="1085483"/>
            </a:xfrm>
            <a:prstGeom prst="rect">
              <a:avLst/>
            </a:prstGeom>
            <a:scene3d>
              <a:camera prst="isometricOffAxis1Top"/>
              <a:lightRig rig="freezing" dir="t"/>
            </a:scene3d>
            <a:sp3d extrusionH="76200" prstMaterial="clear">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350"/>
            </a:p>
          </p:txBody>
        </p:sp>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26532" y="570625"/>
              <a:ext cx="2784252" cy="2467822"/>
            </a:xfrm>
            <a:prstGeom prst="rect">
              <a:avLst/>
            </a:prstGeom>
          </p:spPr>
        </p:pic>
        <p:sp>
          <p:nvSpPr>
            <p:cNvPr id="11" name="TextBox 10"/>
            <p:cNvSpPr txBox="1"/>
            <p:nvPr/>
          </p:nvSpPr>
          <p:spPr>
            <a:xfrm>
              <a:off x="5765624" y="835321"/>
              <a:ext cx="4306068" cy="1815881"/>
            </a:xfrm>
            <a:prstGeom prst="rect">
              <a:avLst/>
            </a:prstGeom>
            <a:noFill/>
          </p:spPr>
          <p:txBody>
            <a:bodyPr wrap="square" rtlCol="0">
              <a:spAutoFit/>
            </a:bodyPr>
            <a:lstStyle/>
            <a:p>
              <a:pPr algn="ctr"/>
              <a:endParaRPr lang="en-GB" sz="750" u="sng" dirty="0">
                <a:solidFill>
                  <a:schemeClr val="accent5">
                    <a:lumMod val="50000"/>
                  </a:schemeClr>
                </a:solidFill>
                <a:latin typeface="Arial" panose="020B0604020202020204" pitchFamily="34" charset="0"/>
                <a:cs typeface="Arial" panose="020B0604020202020204" pitchFamily="34" charset="0"/>
              </a:endParaRPr>
            </a:p>
            <a:p>
              <a:pPr algn="ctr"/>
              <a:r>
                <a:rPr lang="en-GB" sz="750" dirty="0">
                  <a:solidFill>
                    <a:schemeClr val="accent5">
                      <a:lumMod val="50000"/>
                    </a:schemeClr>
                  </a:solidFill>
                  <a:latin typeface="Arial" panose="020B0604020202020204" pitchFamily="34" charset="0"/>
                  <a:cs typeface="Arial" panose="020B0604020202020204" pitchFamily="34" charset="0"/>
                </a:rPr>
                <a:t>5 virtual clinics</a:t>
              </a:r>
            </a:p>
            <a:p>
              <a:pPr algn="ctr"/>
              <a:endParaRPr lang="en-GB" sz="750" dirty="0">
                <a:solidFill>
                  <a:schemeClr val="accent5">
                    <a:lumMod val="50000"/>
                  </a:schemeClr>
                </a:solidFill>
                <a:latin typeface="Arial" panose="020B0604020202020204" pitchFamily="34" charset="0"/>
                <a:cs typeface="Arial" panose="020B0604020202020204" pitchFamily="34" charset="0"/>
              </a:endParaRPr>
            </a:p>
            <a:p>
              <a:pPr algn="ctr"/>
              <a:r>
                <a:rPr lang="en-GB" sz="750" dirty="0">
                  <a:solidFill>
                    <a:schemeClr val="accent5">
                      <a:lumMod val="50000"/>
                    </a:schemeClr>
                  </a:solidFill>
                  <a:latin typeface="Arial" panose="020B0604020202020204" pitchFamily="34" charset="0"/>
                  <a:cs typeface="Arial" panose="020B0604020202020204" pitchFamily="34" charset="0"/>
                </a:rPr>
                <a:t>3 community clinic locations</a:t>
              </a:r>
            </a:p>
            <a:p>
              <a:pPr algn="ctr"/>
              <a:endParaRPr lang="en-GB" sz="750" dirty="0">
                <a:solidFill>
                  <a:schemeClr val="accent5">
                    <a:lumMod val="50000"/>
                  </a:schemeClr>
                </a:solidFill>
                <a:latin typeface="Arial" panose="020B0604020202020204" pitchFamily="34" charset="0"/>
                <a:cs typeface="Arial" panose="020B0604020202020204" pitchFamily="34" charset="0"/>
              </a:endParaRPr>
            </a:p>
            <a:p>
              <a:pPr algn="ctr"/>
              <a:r>
                <a:rPr lang="en-GB" sz="750" dirty="0">
                  <a:solidFill>
                    <a:schemeClr val="accent5">
                      <a:lumMod val="50000"/>
                    </a:schemeClr>
                  </a:solidFill>
                  <a:latin typeface="Arial" panose="020B0604020202020204" pitchFamily="34" charset="0"/>
                  <a:cs typeface="Arial" panose="020B0604020202020204" pitchFamily="34" charset="0"/>
                </a:rPr>
                <a:t>Capacity to see:</a:t>
              </a:r>
            </a:p>
            <a:p>
              <a:pPr algn="ctr"/>
              <a:r>
                <a:rPr lang="en-GB" sz="750" dirty="0">
                  <a:solidFill>
                    <a:schemeClr val="accent5">
                      <a:lumMod val="50000"/>
                    </a:schemeClr>
                  </a:solidFill>
                  <a:latin typeface="Arial" panose="020B0604020202020204" pitchFamily="34" charset="0"/>
                  <a:cs typeface="Arial" panose="020B0604020202020204" pitchFamily="34" charset="0"/>
                </a:rPr>
                <a:t>15 patient virtually per week</a:t>
              </a:r>
            </a:p>
            <a:p>
              <a:pPr algn="ctr"/>
              <a:r>
                <a:rPr lang="en-GB" sz="750" dirty="0">
                  <a:solidFill>
                    <a:schemeClr val="accent5">
                      <a:lumMod val="50000"/>
                    </a:schemeClr>
                  </a:solidFill>
                  <a:latin typeface="Arial" panose="020B0604020202020204" pitchFamily="34" charset="0"/>
                  <a:cs typeface="Arial" panose="020B0604020202020204" pitchFamily="34" charset="0"/>
                </a:rPr>
                <a:t>12 F2F per week</a:t>
              </a:r>
            </a:p>
            <a:p>
              <a:pPr algn="ctr"/>
              <a:r>
                <a:rPr lang="en-GB" sz="750" dirty="0">
                  <a:solidFill>
                    <a:schemeClr val="accent5">
                      <a:lumMod val="50000"/>
                    </a:schemeClr>
                  </a:solidFill>
                  <a:latin typeface="Arial" panose="020B0604020202020204" pitchFamily="34" charset="0"/>
                  <a:cs typeface="Arial" panose="020B0604020202020204" pitchFamily="34" charset="0"/>
                </a:rPr>
                <a:t>Telephone reviews </a:t>
              </a:r>
            </a:p>
            <a:p>
              <a:pPr algn="ctr"/>
              <a:endParaRPr lang="en-GB" sz="750" dirty="0">
                <a:solidFill>
                  <a:schemeClr val="accent5">
                    <a:lumMod val="50000"/>
                  </a:schemeClr>
                </a:solidFill>
                <a:latin typeface="Arial" panose="020B0604020202020204" pitchFamily="34" charset="0"/>
                <a:cs typeface="Arial" panose="020B0604020202020204" pitchFamily="34" charset="0"/>
              </a:endParaRPr>
            </a:p>
            <a:p>
              <a:pPr algn="ctr"/>
              <a:r>
                <a:rPr lang="en-GB" sz="750" dirty="0">
                  <a:solidFill>
                    <a:schemeClr val="accent5">
                      <a:lumMod val="50000"/>
                    </a:schemeClr>
                  </a:solidFill>
                  <a:latin typeface="Arial" panose="020B0604020202020204" pitchFamily="34" charset="0"/>
                  <a:cs typeface="Arial" panose="020B0604020202020204" pitchFamily="34" charset="0"/>
                </a:rPr>
                <a:t>Wait for initial assessment: 3.5 weeks</a:t>
              </a:r>
            </a:p>
          </p:txBody>
        </p:sp>
        <p:pic>
          <p:nvPicPr>
            <p:cNvPr id="22" name="Picture 21">
              <a:extLst>
                <a:ext uri="{FF2B5EF4-FFF2-40B4-BE49-F238E27FC236}">
                  <a16:creationId xmlns:a16="http://schemas.microsoft.com/office/drawing/2014/main" id="{1055E968-DFEB-EB40-8EC7-D190791B5E6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9040167" y="1445403"/>
              <a:ext cx="534657" cy="1609136"/>
            </a:xfrm>
            <a:prstGeom prst="rect">
              <a:avLst/>
            </a:prstGeom>
          </p:spPr>
        </p:pic>
        <p:pic>
          <p:nvPicPr>
            <p:cNvPr id="23" name="Picture 22">
              <a:extLst>
                <a:ext uri="{FF2B5EF4-FFF2-40B4-BE49-F238E27FC236}">
                  <a16:creationId xmlns:a16="http://schemas.microsoft.com/office/drawing/2014/main" id="{D7145AA3-8940-5B4E-8285-B1C0DC071F0D}"/>
                </a:ext>
              </a:extLst>
            </p:cNvPr>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608397" y="1740894"/>
              <a:ext cx="527835" cy="1337042"/>
            </a:xfrm>
            <a:prstGeom prst="rect">
              <a:avLst/>
            </a:prstGeom>
          </p:spPr>
        </p:pic>
      </p:grpSp>
      <p:sp>
        <p:nvSpPr>
          <p:cNvPr id="26" name="TextBox 25"/>
          <p:cNvSpPr txBox="1"/>
          <p:nvPr/>
        </p:nvSpPr>
        <p:spPr>
          <a:xfrm>
            <a:off x="390536" y="3850248"/>
            <a:ext cx="3938543" cy="2562240"/>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en-GB" sz="1200" b="1" dirty="0">
                <a:solidFill>
                  <a:schemeClr val="bg1"/>
                </a:solidFill>
              </a:rPr>
              <a:t>Learning</a:t>
            </a:r>
          </a:p>
          <a:p>
            <a:r>
              <a:rPr lang="en-GB" sz="1200" b="1" dirty="0">
                <a:solidFill>
                  <a:schemeClr val="bg1"/>
                </a:solidFill>
              </a:rPr>
              <a:t>Parental anxiety:</a:t>
            </a:r>
          </a:p>
          <a:p>
            <a:pPr marL="128588" indent="-128588">
              <a:buFont typeface="Arial" panose="020B0604020202020204" pitchFamily="34" charset="0"/>
              <a:buChar char="•"/>
            </a:pPr>
            <a:r>
              <a:rPr lang="en-GB" sz="1200" b="1" dirty="0">
                <a:solidFill>
                  <a:schemeClr val="bg1"/>
                </a:solidFill>
              </a:rPr>
              <a:t>Increased phone calls to nursing team to discuss asthma &amp; covid-19</a:t>
            </a:r>
          </a:p>
          <a:p>
            <a:pPr marL="128588" indent="-128588">
              <a:buFont typeface="Arial" panose="020B0604020202020204" pitchFamily="34" charset="0"/>
              <a:buChar char="•"/>
            </a:pPr>
            <a:r>
              <a:rPr lang="en-GB" sz="1200" b="1" dirty="0">
                <a:solidFill>
                  <a:schemeClr val="bg1"/>
                </a:solidFill>
              </a:rPr>
              <a:t>Stock piling medications contributed to national shortage of preventer medications </a:t>
            </a:r>
          </a:p>
          <a:p>
            <a:pPr marL="128588" indent="-128588">
              <a:buFont typeface="Arial" panose="020B0604020202020204" pitchFamily="34" charset="0"/>
              <a:buChar char="•"/>
            </a:pPr>
            <a:r>
              <a:rPr lang="en-GB" sz="1200" b="1" dirty="0">
                <a:solidFill>
                  <a:schemeClr val="bg1"/>
                </a:solidFill>
              </a:rPr>
              <a:t>Reduced attendance for medical review </a:t>
            </a:r>
          </a:p>
          <a:p>
            <a:r>
              <a:rPr lang="en-GB" sz="1200" b="1" dirty="0">
                <a:solidFill>
                  <a:schemeClr val="bg1"/>
                </a:solidFill>
              </a:rPr>
              <a:t>Collaboration:</a:t>
            </a:r>
          </a:p>
          <a:p>
            <a:pPr marL="128588" indent="-128588">
              <a:buFont typeface="Arial" panose="020B0604020202020204" pitchFamily="34" charset="0"/>
              <a:buChar char="•"/>
            </a:pPr>
            <a:r>
              <a:rPr lang="en-GB" sz="1200" b="1" dirty="0">
                <a:solidFill>
                  <a:schemeClr val="bg1"/>
                </a:solidFill>
              </a:rPr>
              <a:t>Redeployment to Hospital@Home/CCN team was a great opportunity to work together and support more community focussed work e.g. </a:t>
            </a:r>
            <a:r>
              <a:rPr lang="en-GB" sz="1200" b="1" dirty="0" err="1">
                <a:solidFill>
                  <a:schemeClr val="bg1"/>
                </a:solidFill>
              </a:rPr>
              <a:t>Omalizumab</a:t>
            </a:r>
            <a:r>
              <a:rPr lang="en-GB" sz="1200" b="1" dirty="0">
                <a:solidFill>
                  <a:schemeClr val="bg1"/>
                </a:solidFill>
              </a:rPr>
              <a:t> injections in the home </a:t>
            </a:r>
            <a:endParaRPr lang="en-GB" sz="600" b="1" dirty="0">
              <a:solidFill>
                <a:schemeClr val="bg1"/>
              </a:solidFill>
            </a:endParaRPr>
          </a:p>
          <a:p>
            <a:pPr marL="128588" indent="-128588">
              <a:buFont typeface="Arial" panose="020B0604020202020204" pitchFamily="34" charset="0"/>
              <a:buChar char="•"/>
            </a:pPr>
            <a:endParaRPr lang="en-GB" sz="825" dirty="0">
              <a:solidFill>
                <a:schemeClr val="bg1"/>
              </a:solidFill>
            </a:endParaRPr>
          </a:p>
          <a:p>
            <a:pPr marL="128588" indent="-128588">
              <a:buFont typeface="Arial" panose="020B0604020202020204" pitchFamily="34" charset="0"/>
              <a:buChar char="•"/>
            </a:pPr>
            <a:endParaRPr lang="en-GB" sz="825" dirty="0">
              <a:solidFill>
                <a:schemeClr val="bg1"/>
              </a:solidFill>
            </a:endParaRPr>
          </a:p>
        </p:txBody>
      </p:sp>
      <p:sp>
        <p:nvSpPr>
          <p:cNvPr id="27" name="TextBox 26"/>
          <p:cNvSpPr txBox="1"/>
          <p:nvPr/>
        </p:nvSpPr>
        <p:spPr>
          <a:xfrm>
            <a:off x="4814921" y="3695767"/>
            <a:ext cx="3938543" cy="2677656"/>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GB" sz="1200" b="1" dirty="0">
                <a:solidFill>
                  <a:schemeClr val="bg1"/>
                </a:solidFill>
              </a:rPr>
              <a:t>Challenges </a:t>
            </a:r>
          </a:p>
          <a:p>
            <a:r>
              <a:rPr lang="en-GB" sz="1200" b="1" dirty="0">
                <a:solidFill>
                  <a:schemeClr val="bg1"/>
                </a:solidFill>
              </a:rPr>
              <a:t>Community models have been heavily impacted due to more virtual work:</a:t>
            </a:r>
          </a:p>
          <a:p>
            <a:pPr marL="214313" indent="-214313">
              <a:buFont typeface="Arial" panose="020B0604020202020204" pitchFamily="34" charset="0"/>
              <a:buChar char="•"/>
            </a:pPr>
            <a:r>
              <a:rPr lang="en-GB" sz="1200" b="1" dirty="0">
                <a:solidFill>
                  <a:schemeClr val="bg1"/>
                </a:solidFill>
              </a:rPr>
              <a:t>School </a:t>
            </a:r>
          </a:p>
          <a:p>
            <a:pPr marL="214313" indent="-214313">
              <a:buFont typeface="Arial" panose="020B0604020202020204" pitchFamily="34" charset="0"/>
              <a:buChar char="•"/>
            </a:pPr>
            <a:r>
              <a:rPr lang="en-GB" sz="1200" b="1" dirty="0">
                <a:solidFill>
                  <a:schemeClr val="bg1"/>
                </a:solidFill>
              </a:rPr>
              <a:t>Safeguarding </a:t>
            </a:r>
          </a:p>
          <a:p>
            <a:pPr marL="214313" indent="-214313">
              <a:buFont typeface="Arial" panose="020B0604020202020204" pitchFamily="34" charset="0"/>
              <a:buChar char="•"/>
            </a:pPr>
            <a:r>
              <a:rPr lang="en-GB" sz="1200" b="1" dirty="0">
                <a:solidFill>
                  <a:schemeClr val="bg1"/>
                </a:solidFill>
              </a:rPr>
              <a:t>Home assessments </a:t>
            </a:r>
          </a:p>
          <a:p>
            <a:r>
              <a:rPr lang="en-GB" sz="1200" b="1" dirty="0">
                <a:solidFill>
                  <a:schemeClr val="bg1"/>
                </a:solidFill>
              </a:rPr>
              <a:t>Staffing</a:t>
            </a:r>
          </a:p>
          <a:p>
            <a:pPr marL="214313" indent="-214313">
              <a:buFont typeface="Arial" panose="020B0604020202020204" pitchFamily="34" charset="0"/>
              <a:buChar char="•"/>
            </a:pPr>
            <a:r>
              <a:rPr lang="en-GB" sz="1200" b="1" dirty="0">
                <a:solidFill>
                  <a:schemeClr val="bg1"/>
                </a:solidFill>
              </a:rPr>
              <a:t>Large backlog of patients for initial assessments</a:t>
            </a:r>
          </a:p>
          <a:p>
            <a:pPr marL="214313" indent="-214313">
              <a:buFont typeface="Arial" panose="020B0604020202020204" pitchFamily="34" charset="0"/>
              <a:buChar char="•"/>
            </a:pPr>
            <a:r>
              <a:rPr lang="en-GB" sz="1200" b="1" dirty="0">
                <a:solidFill>
                  <a:schemeClr val="bg1"/>
                </a:solidFill>
              </a:rPr>
              <a:t>Increased fatigue &amp; stress with telephone reviews and inability to physically assess patients </a:t>
            </a:r>
          </a:p>
          <a:p>
            <a:r>
              <a:rPr lang="en-GB" sz="1200" b="1" dirty="0">
                <a:solidFill>
                  <a:schemeClr val="bg1"/>
                </a:solidFill>
              </a:rPr>
              <a:t>Virtual appointments</a:t>
            </a:r>
          </a:p>
          <a:p>
            <a:pPr marL="214313" indent="-214313">
              <a:buFont typeface="Arial" panose="020B0604020202020204" pitchFamily="34" charset="0"/>
              <a:buChar char="•"/>
            </a:pPr>
            <a:r>
              <a:rPr lang="en-GB" sz="1200" b="1" dirty="0">
                <a:solidFill>
                  <a:schemeClr val="bg1"/>
                </a:solidFill>
              </a:rPr>
              <a:t>Less personable </a:t>
            </a:r>
          </a:p>
          <a:p>
            <a:pPr marL="214313" indent="-214313">
              <a:buFont typeface="Arial" panose="020B0604020202020204" pitchFamily="34" charset="0"/>
              <a:buChar char="•"/>
            </a:pPr>
            <a:r>
              <a:rPr lang="en-GB" sz="1200" b="1" dirty="0">
                <a:solidFill>
                  <a:schemeClr val="bg1"/>
                </a:solidFill>
              </a:rPr>
              <a:t>Technical difficulties</a:t>
            </a:r>
          </a:p>
        </p:txBody>
      </p:sp>
    </p:spTree>
    <p:extLst>
      <p:ext uri="{BB962C8B-B14F-4D97-AF65-F5344CB8AC3E}">
        <p14:creationId xmlns:p14="http://schemas.microsoft.com/office/powerpoint/2010/main" val="162815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Thank you for listening</a:t>
            </a:r>
          </a:p>
        </p:txBody>
      </p:sp>
      <p:sp>
        <p:nvSpPr>
          <p:cNvPr id="4" name="Slide Number Placeholder 3"/>
          <p:cNvSpPr>
            <a:spLocks noGrp="1"/>
          </p:cNvSpPr>
          <p:nvPr>
            <p:ph type="sldNum" sz="quarter" idx="11"/>
          </p:nvPr>
        </p:nvSpPr>
        <p:spPr/>
        <p:txBody>
          <a:bodyPr/>
          <a:lstStyle/>
          <a:p>
            <a:fld id="{624B9CB5-6351-504C-ACEE-39411D84193F}" type="slidenum">
              <a:rPr lang="en-US" altLang="en-US" smtClean="0"/>
              <a:pPr/>
              <a:t>77</a:t>
            </a:fld>
            <a:endParaRPr lang="en-US" altLang="en-US"/>
          </a:p>
        </p:txBody>
      </p:sp>
      <p:sp>
        <p:nvSpPr>
          <p:cNvPr id="6" name="Title 1">
            <a:extLst>
              <a:ext uri="{FF2B5EF4-FFF2-40B4-BE49-F238E27FC236}">
                <a16:creationId xmlns:a16="http://schemas.microsoft.com/office/drawing/2014/main" id="{5A1AEF04-0A94-479C-8D70-6C0152C4CFB8}"/>
              </a:ext>
            </a:extLst>
          </p:cNvPr>
          <p:cNvSpPr txBox="1">
            <a:spLocks/>
          </p:cNvSpPr>
          <p:nvPr/>
        </p:nvSpPr>
        <p:spPr>
          <a:xfrm>
            <a:off x="381719" y="1961137"/>
            <a:ext cx="8241688" cy="1647510"/>
          </a:xfrm>
        </p:spPr>
        <p:txBody>
          <a:bodyPr>
            <a:normAutofit/>
          </a:bodyPr>
          <a:lstStyle>
            <a:lvl1pPr algn="l" defTabSz="914400" rtl="0" eaLnBrk="1" latinLnBrk="0" hangingPunct="1">
              <a:spcBef>
                <a:spcPts val="600"/>
              </a:spcBef>
              <a:buNone/>
              <a:defRPr sz="2400" kern="1200" baseline="0">
                <a:gradFill>
                  <a:gsLst>
                    <a:gs pos="0">
                      <a:srgbClr val="053772"/>
                    </a:gs>
                    <a:gs pos="50000">
                      <a:srgbClr val="007DB8"/>
                    </a:gs>
                  </a:gsLst>
                  <a:lin ang="16200000" scaled="0"/>
                </a:gradFill>
                <a:latin typeface="+mj-lt"/>
                <a:ea typeface="+mj-ea"/>
                <a:cs typeface="+mj-cs"/>
              </a:defRPr>
            </a:lvl1pPr>
          </a:lstStyle>
          <a:p>
            <a:r>
              <a:rPr lang="en-US" dirty="0"/>
              <a:t>Any questions? </a:t>
            </a:r>
          </a:p>
        </p:txBody>
      </p:sp>
    </p:spTree>
    <p:extLst>
      <p:ext uri="{BB962C8B-B14F-4D97-AF65-F5344CB8AC3E}">
        <p14:creationId xmlns:p14="http://schemas.microsoft.com/office/powerpoint/2010/main" val="403139529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92364-E188-4776-A715-118895DCD86E}"/>
              </a:ext>
            </a:extLst>
          </p:cNvPr>
          <p:cNvSpPr>
            <a:spLocks noGrp="1"/>
          </p:cNvSpPr>
          <p:nvPr>
            <p:ph type="title"/>
          </p:nvPr>
        </p:nvSpPr>
        <p:spPr/>
        <p:txBody>
          <a:bodyPr/>
          <a:lstStyle/>
          <a:p>
            <a:r>
              <a:rPr lang="en-GB" dirty="0"/>
              <a:t>South West London</a:t>
            </a:r>
          </a:p>
        </p:txBody>
      </p:sp>
      <p:sp>
        <p:nvSpPr>
          <p:cNvPr id="3" name="Text Placeholder 2">
            <a:extLst>
              <a:ext uri="{FF2B5EF4-FFF2-40B4-BE49-F238E27FC236}">
                <a16:creationId xmlns:a16="http://schemas.microsoft.com/office/drawing/2014/main" id="{A0125672-3043-47A5-A0DF-C64500341E4F}"/>
              </a:ext>
            </a:extLst>
          </p:cNvPr>
          <p:cNvSpPr>
            <a:spLocks noGrp="1"/>
          </p:cNvSpPr>
          <p:nvPr>
            <p:ph type="body" sz="quarter" idx="10"/>
          </p:nvPr>
        </p:nvSpPr>
        <p:spPr/>
        <p:txBody>
          <a:bodyPr>
            <a:normAutofit lnSpcReduction="10000"/>
          </a:bodyPr>
          <a:lstStyle/>
          <a:p>
            <a:r>
              <a:rPr lang="en-GB" dirty="0"/>
              <a:t>Richard </a:t>
            </a:r>
            <a:r>
              <a:rPr lang="en-GB" dirty="0" err="1"/>
              <a:t>Chavasse</a:t>
            </a:r>
            <a:r>
              <a:rPr lang="en-GB" dirty="0"/>
              <a:t>, St George’s Hospital</a:t>
            </a:r>
          </a:p>
          <a:p>
            <a:r>
              <a:rPr lang="en-GB" dirty="0"/>
              <a:t>Croydon Community Asthma Nurses</a:t>
            </a:r>
          </a:p>
          <a:p>
            <a:endParaRPr lang="en-GB" dirty="0"/>
          </a:p>
        </p:txBody>
      </p:sp>
    </p:spTree>
    <p:extLst>
      <p:ext uri="{BB962C8B-B14F-4D97-AF65-F5344CB8AC3E}">
        <p14:creationId xmlns:p14="http://schemas.microsoft.com/office/powerpoint/2010/main" val="173839403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00200"/>
            <a:ext cx="3371266" cy="4525963"/>
          </a:xfrm>
        </p:spPr>
        <p:txBody>
          <a:bodyPr>
            <a:normAutofit lnSpcReduction="10000"/>
          </a:bodyPr>
          <a:lstStyle/>
          <a:p>
            <a:r>
              <a:rPr lang="en-GB" dirty="0"/>
              <a:t>Aim to engage with SW London CCG</a:t>
            </a:r>
          </a:p>
          <a:p>
            <a:r>
              <a:rPr lang="en-GB" dirty="0"/>
              <a:t>Discussing overarching Children’s Board</a:t>
            </a:r>
          </a:p>
          <a:p>
            <a:r>
              <a:rPr lang="en-GB" dirty="0"/>
              <a:t>Planning further ‘virtual’ network meetings</a:t>
            </a:r>
          </a:p>
          <a:p>
            <a:endParaRPr lang="en-GB" dirty="0"/>
          </a:p>
        </p:txBody>
      </p:sp>
      <p:pic>
        <p:nvPicPr>
          <p:cNvPr id="1029" name="Picture 5" descr="C:\Users\chavar00\Desktop\logo.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28466" y="1556792"/>
            <a:ext cx="4968552" cy="403244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FCAEC120-0A14-4BF4-A6D1-A1077B13C74F}"/>
              </a:ext>
            </a:extLst>
          </p:cNvPr>
          <p:cNvSpPr txBox="1">
            <a:spLocks/>
          </p:cNvSpPr>
          <p:nvPr/>
        </p:nvSpPr>
        <p:spPr>
          <a:xfrm>
            <a:off x="250826" y="188915"/>
            <a:ext cx="8642350" cy="503783"/>
          </a:xfrm>
          <a:prstGeom prst="rect">
            <a:avLst/>
          </a:prstGeom>
          <a:solidFill>
            <a:srgbClr val="0072C6"/>
          </a:solidFill>
        </p:spPr>
        <p:txBody>
          <a:bodyPr/>
          <a:lstStyle>
            <a:lvl1pPr marL="95250" indent="0" algn="l" defTabSz="914400" rtl="0" eaLnBrk="1" latinLnBrk="0" hangingPunct="1">
              <a:spcBef>
                <a:spcPts val="600"/>
              </a:spcBef>
              <a:buNone/>
              <a:defRPr sz="2400" kern="1200" baseline="0">
                <a:solidFill>
                  <a:schemeClr val="bg1"/>
                </a:solidFill>
                <a:latin typeface="+mj-lt"/>
                <a:ea typeface="+mj-ea"/>
                <a:cs typeface="+mj-cs"/>
              </a:defRPr>
            </a:lvl1pPr>
          </a:lstStyle>
          <a:p>
            <a:pPr marL="95250" marR="0" lvl="0" indent="0" algn="l" defTabSz="914400" rtl="0" eaLnBrk="1" fontAlgn="auto" latinLnBrk="0" hangingPunct="1">
              <a:lnSpc>
                <a:spcPct val="100000"/>
              </a:lnSpc>
              <a:spcBef>
                <a:spcPts val="600"/>
              </a:spcBef>
              <a:spcAft>
                <a:spcPts val="0"/>
              </a:spcAft>
              <a:buClrTx/>
              <a:buSzTx/>
              <a:buFontTx/>
              <a:buNone/>
              <a:tabLst/>
              <a:defRPr/>
            </a:pPr>
            <a:r>
              <a:rPr kumimoji="0" lang="en-US" sz="2800" b="0" i="0" u="none" strike="noStrike" kern="1200" cap="none" spc="0" normalizeH="0" baseline="0" noProof="0" dirty="0">
                <a:ln>
                  <a:noFill/>
                </a:ln>
                <a:solidFill>
                  <a:sysClr val="window" lastClr="FFFFFF"/>
                </a:solidFill>
                <a:effectLst/>
                <a:uLnTx/>
                <a:uFillTx/>
                <a:latin typeface="Arial Black"/>
                <a:ea typeface="+mj-ea"/>
                <a:cs typeface="+mj-cs"/>
              </a:rPr>
              <a:t>South West London Network</a:t>
            </a:r>
          </a:p>
        </p:txBody>
      </p:sp>
    </p:spTree>
    <p:extLst>
      <p:ext uri="{BB962C8B-B14F-4D97-AF65-F5344CB8AC3E}">
        <p14:creationId xmlns:p14="http://schemas.microsoft.com/office/powerpoint/2010/main" val="2121393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The New (2020)</a:t>
            </a:r>
            <a:br>
              <a:rPr lang="en-GB" dirty="0"/>
            </a:br>
            <a:r>
              <a:rPr lang="en-GB" b="1" dirty="0"/>
              <a:t>London asthma standards for children and young people</a:t>
            </a:r>
            <a:br>
              <a:rPr lang="en-GB" b="1" dirty="0"/>
            </a:br>
            <a:r>
              <a:rPr lang="en-GB" b="1" dirty="0"/>
              <a:t>&amp; “Clinical Update”</a:t>
            </a:r>
            <a:br>
              <a:rPr lang="en-GB" b="1" dirty="0"/>
            </a:br>
            <a:br>
              <a:rPr lang="en-GB" dirty="0"/>
            </a:br>
            <a:endParaRPr lang="en-GB" dirty="0"/>
          </a:p>
        </p:txBody>
      </p:sp>
      <p:sp>
        <p:nvSpPr>
          <p:cNvPr id="3" name="Text Placeholder 2"/>
          <p:cNvSpPr>
            <a:spLocks noGrp="1"/>
          </p:cNvSpPr>
          <p:nvPr>
            <p:ph type="body" sz="quarter" idx="10"/>
          </p:nvPr>
        </p:nvSpPr>
        <p:spPr>
          <a:xfrm>
            <a:off x="235715" y="4005064"/>
            <a:ext cx="8484418" cy="936873"/>
          </a:xfrm>
        </p:spPr>
        <p:txBody>
          <a:bodyPr>
            <a:normAutofit fontScale="70000" lnSpcReduction="20000"/>
          </a:bodyPr>
          <a:lstStyle/>
          <a:p>
            <a:r>
              <a:rPr lang="en-GB"/>
              <a:t>Dr Richard Iles </a:t>
            </a:r>
          </a:p>
          <a:p>
            <a:r>
              <a:rPr lang="en-GB"/>
              <a:t>Consultant in Respiratory Paediatrics </a:t>
            </a:r>
          </a:p>
          <a:p>
            <a:r>
              <a:rPr lang="en-GB"/>
              <a:t>ELCH </a:t>
            </a:r>
          </a:p>
        </p:txBody>
      </p:sp>
    </p:spTree>
    <p:extLst>
      <p:ext uri="{BB962C8B-B14F-4D97-AF65-F5344CB8AC3E}">
        <p14:creationId xmlns:p14="http://schemas.microsoft.com/office/powerpoint/2010/main" val="76974848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364088" y="1600200"/>
            <a:ext cx="3600400" cy="4525963"/>
          </a:xfrm>
        </p:spPr>
        <p:txBody>
          <a:bodyPr/>
          <a:lstStyle/>
          <a:p>
            <a:r>
              <a:rPr lang="en-GB" dirty="0"/>
              <a:t>Reduction in asthma presentations.</a:t>
            </a:r>
            <a:br>
              <a:rPr lang="en-GB" dirty="0"/>
            </a:br>
            <a:endParaRPr lang="en-GB" dirty="0"/>
          </a:p>
          <a:p>
            <a:r>
              <a:rPr lang="en-GB" dirty="0"/>
              <a:t>Virus / pollution / adherence / stress?</a:t>
            </a:r>
          </a:p>
          <a:p>
            <a:endParaRPr lang="en-GB" dirty="0"/>
          </a:p>
          <a:p>
            <a:r>
              <a:rPr lang="en-GB" dirty="0"/>
              <a:t>What happens next?</a:t>
            </a:r>
            <a:br>
              <a:rPr lang="en-GB" dirty="0"/>
            </a:br>
            <a:endParaRPr lang="en-GB" dirty="0"/>
          </a:p>
          <a:p>
            <a:r>
              <a:rPr lang="en-GB" sz="1600" dirty="0" err="1"/>
              <a:t>Arch.Bronconeumanol</a:t>
            </a:r>
            <a:r>
              <a:rPr lang="en-GB" sz="1600" dirty="0"/>
              <a:t> in press</a:t>
            </a:r>
          </a:p>
          <a:p>
            <a:endParaRPr lang="en-GB" dirty="0"/>
          </a:p>
          <a:p>
            <a:endParaRPr lang="en-GB" dirty="0"/>
          </a:p>
        </p:txBody>
      </p:sp>
      <p:pic>
        <p:nvPicPr>
          <p:cNvPr id="2052" name="Picture 4"/>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rcRect/>
          <a:stretch>
            <a:fillRect/>
          </a:stretch>
        </p:blipFill>
        <p:spPr bwMode="auto">
          <a:xfrm>
            <a:off x="323528" y="2276872"/>
            <a:ext cx="4834880" cy="32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a:extLst>
              <a:ext uri="{FF2B5EF4-FFF2-40B4-BE49-F238E27FC236}">
                <a16:creationId xmlns:a16="http://schemas.microsoft.com/office/drawing/2014/main" id="{D8885164-6DC3-4DF8-91A3-9C33AD4E9E16}"/>
              </a:ext>
            </a:extLst>
          </p:cNvPr>
          <p:cNvSpPr txBox="1">
            <a:spLocks/>
          </p:cNvSpPr>
          <p:nvPr/>
        </p:nvSpPr>
        <p:spPr>
          <a:xfrm>
            <a:off x="250826" y="188915"/>
            <a:ext cx="8642350" cy="503783"/>
          </a:xfrm>
          <a:prstGeom prst="rect">
            <a:avLst/>
          </a:prstGeom>
          <a:solidFill>
            <a:srgbClr val="0072C6"/>
          </a:solidFill>
        </p:spPr>
        <p:txBody>
          <a:bodyPr/>
          <a:lstStyle>
            <a:lvl1pPr marL="95250" indent="0" algn="l" defTabSz="914400" rtl="0" eaLnBrk="1" latinLnBrk="0" hangingPunct="1">
              <a:spcBef>
                <a:spcPts val="600"/>
              </a:spcBef>
              <a:buNone/>
              <a:defRPr sz="2400" kern="1200" baseline="0">
                <a:solidFill>
                  <a:schemeClr val="bg1"/>
                </a:solidFill>
                <a:latin typeface="+mj-lt"/>
                <a:ea typeface="+mj-ea"/>
                <a:cs typeface="+mj-cs"/>
              </a:defRPr>
            </a:lvl1pPr>
          </a:lstStyle>
          <a:p>
            <a:pPr marL="95250" marR="0" lvl="0" indent="0" algn="l" defTabSz="914400" rtl="0" eaLnBrk="1" fontAlgn="auto" latinLnBrk="0" hangingPunct="1">
              <a:lnSpc>
                <a:spcPct val="100000"/>
              </a:lnSpc>
              <a:spcBef>
                <a:spcPts val="600"/>
              </a:spcBef>
              <a:spcAft>
                <a:spcPts val="0"/>
              </a:spcAft>
              <a:buClrTx/>
              <a:buSzTx/>
              <a:buFontTx/>
              <a:buNone/>
              <a:tabLst/>
              <a:defRPr/>
            </a:pPr>
            <a:r>
              <a:rPr kumimoji="0" lang="en-US" sz="2800" b="0" i="0" u="none" strike="noStrike" kern="1200" cap="none" spc="0" normalizeH="0" baseline="0" noProof="0" dirty="0">
                <a:ln>
                  <a:noFill/>
                </a:ln>
                <a:solidFill>
                  <a:sysClr val="window" lastClr="FFFFFF"/>
                </a:solidFill>
                <a:effectLst/>
                <a:uLnTx/>
                <a:uFillTx/>
                <a:latin typeface="Arial Black"/>
                <a:ea typeface="+mj-ea"/>
                <a:cs typeface="+mj-cs"/>
              </a:rPr>
              <a:t>Asthma activity</a:t>
            </a:r>
          </a:p>
        </p:txBody>
      </p:sp>
    </p:spTree>
    <p:extLst>
      <p:ext uri="{BB962C8B-B14F-4D97-AF65-F5344CB8AC3E}">
        <p14:creationId xmlns:p14="http://schemas.microsoft.com/office/powerpoint/2010/main" val="243227901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GB" dirty="0"/>
              <a:t>School emergency asthma bags</a:t>
            </a:r>
          </a:p>
          <a:p>
            <a:pPr lvl="1"/>
            <a:r>
              <a:rPr lang="en-GB" dirty="0"/>
              <a:t>Arch dis child 2020 – in press</a:t>
            </a:r>
          </a:p>
          <a:p>
            <a:pPr lvl="1"/>
            <a:r>
              <a:rPr lang="en-GB" dirty="0"/>
              <a:t>Planning re-issue</a:t>
            </a:r>
          </a:p>
          <a:p>
            <a:r>
              <a:rPr lang="en-GB" dirty="0"/>
              <a:t>School anaphylaxis bags</a:t>
            </a:r>
          </a:p>
          <a:p>
            <a:pPr lvl="1"/>
            <a:r>
              <a:rPr lang="en-GB" dirty="0"/>
              <a:t>Imminent distribution</a:t>
            </a:r>
          </a:p>
          <a:p>
            <a:r>
              <a:rPr lang="en-GB" dirty="0"/>
              <a:t>48 hour reviews</a:t>
            </a:r>
          </a:p>
          <a:p>
            <a:pPr lvl="1"/>
            <a:r>
              <a:rPr lang="en-GB" dirty="0"/>
              <a:t>Planning to book from ED</a:t>
            </a:r>
          </a:p>
          <a:p>
            <a:r>
              <a:rPr lang="en-GB" dirty="0"/>
              <a:t>Diagnostic Hubs</a:t>
            </a:r>
          </a:p>
          <a:p>
            <a:pPr lvl="1"/>
            <a:r>
              <a:rPr lang="en-GB" dirty="0"/>
              <a:t>On hold due to COVID restrictions</a:t>
            </a:r>
          </a:p>
          <a:p>
            <a:pPr marL="0" indent="0">
              <a:buNone/>
            </a:pPr>
            <a:endParaRPr lang="en-GB" dirty="0"/>
          </a:p>
          <a:p>
            <a:endParaRPr lang="en-GB" dirty="0"/>
          </a:p>
        </p:txBody>
      </p:sp>
      <p:pic>
        <p:nvPicPr>
          <p:cNvPr id="3074" name="Picture 2" descr="K:\Asthma Bags questionnaire\Chavasthma Bag Paper\schoolasthmabag.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80113" y="2636912"/>
            <a:ext cx="3106688" cy="233001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8847B1FE-4601-435C-9254-3ACF229FB58A}"/>
              </a:ext>
            </a:extLst>
          </p:cNvPr>
          <p:cNvSpPr txBox="1">
            <a:spLocks/>
          </p:cNvSpPr>
          <p:nvPr/>
        </p:nvSpPr>
        <p:spPr>
          <a:xfrm>
            <a:off x="250826" y="188915"/>
            <a:ext cx="8642350" cy="503783"/>
          </a:xfrm>
          <a:prstGeom prst="rect">
            <a:avLst/>
          </a:prstGeom>
          <a:solidFill>
            <a:srgbClr val="0072C6"/>
          </a:solidFill>
        </p:spPr>
        <p:txBody>
          <a:bodyPr/>
          <a:lstStyle>
            <a:lvl1pPr marL="95250" indent="0" algn="l" defTabSz="914400" rtl="0" eaLnBrk="1" latinLnBrk="0" hangingPunct="1">
              <a:spcBef>
                <a:spcPts val="600"/>
              </a:spcBef>
              <a:buNone/>
              <a:defRPr sz="2400" kern="1200" baseline="0">
                <a:solidFill>
                  <a:schemeClr val="bg1"/>
                </a:solidFill>
                <a:latin typeface="+mj-lt"/>
                <a:ea typeface="+mj-ea"/>
                <a:cs typeface="+mj-cs"/>
              </a:defRPr>
            </a:lvl1pPr>
          </a:lstStyle>
          <a:p>
            <a:pPr marL="95250" marR="0" lvl="0" indent="0" algn="l" defTabSz="914400" rtl="0" eaLnBrk="1" fontAlgn="auto" latinLnBrk="0" hangingPunct="1">
              <a:lnSpc>
                <a:spcPct val="100000"/>
              </a:lnSpc>
              <a:spcBef>
                <a:spcPts val="600"/>
              </a:spcBef>
              <a:spcAft>
                <a:spcPts val="0"/>
              </a:spcAft>
              <a:buClrTx/>
              <a:buSzTx/>
              <a:buFontTx/>
              <a:buNone/>
              <a:tabLst/>
              <a:defRPr/>
            </a:pPr>
            <a:r>
              <a:rPr kumimoji="0" lang="en-US" sz="2800" b="0" i="0" u="none" strike="noStrike" kern="1200" cap="none" spc="0" normalizeH="0" baseline="0" noProof="0" dirty="0">
                <a:ln>
                  <a:noFill/>
                </a:ln>
                <a:solidFill>
                  <a:sysClr val="window" lastClr="FFFFFF"/>
                </a:solidFill>
                <a:effectLst/>
                <a:uLnTx/>
                <a:uFillTx/>
                <a:latin typeface="Arial Black"/>
                <a:ea typeface="+mj-ea"/>
                <a:cs typeface="+mj-cs"/>
              </a:rPr>
              <a:t>Wandsworth &amp; Merton Asthma Board</a:t>
            </a:r>
          </a:p>
        </p:txBody>
      </p:sp>
    </p:spTree>
    <p:extLst>
      <p:ext uri="{BB962C8B-B14F-4D97-AF65-F5344CB8AC3E}">
        <p14:creationId xmlns:p14="http://schemas.microsoft.com/office/powerpoint/2010/main" val="327226920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1950888" y="1528678"/>
            <a:ext cx="1036936" cy="669417"/>
          </a:xfrm>
        </p:spPr>
        <p:txBody>
          <a:bodyPr/>
          <a:lstStyle/>
          <a:p>
            <a:r>
              <a:rPr lang="en-GB" dirty="0"/>
              <a:t>SDEC</a:t>
            </a:r>
          </a:p>
        </p:txBody>
      </p:sp>
      <p:sp>
        <p:nvSpPr>
          <p:cNvPr id="9" name="Text Placeholder 8"/>
          <p:cNvSpPr>
            <a:spLocks noGrp="1"/>
          </p:cNvSpPr>
          <p:nvPr>
            <p:ph type="body" sz="quarter" idx="3"/>
          </p:nvPr>
        </p:nvSpPr>
        <p:spPr>
          <a:xfrm>
            <a:off x="5364089" y="1543505"/>
            <a:ext cx="2304256" cy="639762"/>
          </a:xfrm>
        </p:spPr>
        <p:txBody>
          <a:bodyPr/>
          <a:lstStyle/>
          <a:p>
            <a:r>
              <a:rPr lang="en-GB" dirty="0"/>
              <a:t>Difficult Asthma</a:t>
            </a:r>
          </a:p>
        </p:txBody>
      </p:sp>
      <p:pic>
        <p:nvPicPr>
          <p:cNvPr id="1026" name="Picture 2"/>
          <p:cNvPicPr>
            <a:picLocks noGrp="1" noChangeAspect="1" noChangeArrowheads="1"/>
          </p:cNvPicPr>
          <p:nvPr>
            <p:ph sz="quarter" idx="4"/>
          </p:nvPr>
        </p:nvPicPr>
        <p:blipFill>
          <a:blip r:embed="rId3" cstate="email">
            <a:extLst>
              <a:ext uri="{28A0092B-C50C-407E-A947-70E740481C1C}">
                <a14:useLocalDpi xmlns:a14="http://schemas.microsoft.com/office/drawing/2010/main"/>
              </a:ext>
            </a:extLst>
          </a:blip>
          <a:srcRect/>
          <a:stretch>
            <a:fillRect/>
          </a:stretch>
        </p:blipFill>
        <p:spPr bwMode="auto">
          <a:xfrm>
            <a:off x="4267564" y="2634854"/>
            <a:ext cx="4611257" cy="3458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Content Placeholder 1"/>
          <p:cNvGraphicFramePr>
            <a:graphicFrameLocks noGrp="1" noChangeAspect="1"/>
          </p:cNvGraphicFramePr>
          <p:nvPr>
            <p:ph sz="half" idx="2"/>
            <p:extLst>
              <p:ext uri="{D42A27DB-BD31-4B8C-83A1-F6EECF244321}">
                <p14:modId xmlns:p14="http://schemas.microsoft.com/office/powerpoint/2010/main" val="2492099652"/>
              </p:ext>
            </p:extLst>
          </p:nvPr>
        </p:nvGraphicFramePr>
        <p:xfrm>
          <a:off x="611560" y="2174875"/>
          <a:ext cx="3307978" cy="4531402"/>
        </p:xfrm>
        <a:graphic>
          <a:graphicData uri="http://schemas.openxmlformats.org/presentationml/2006/ole">
            <mc:AlternateContent xmlns:mc="http://schemas.openxmlformats.org/markup-compatibility/2006">
              <mc:Choice xmlns:v="urn:schemas-microsoft-com:vml" Requires="v">
                <p:oleObj spid="_x0000_s3084" name="Document" r:id="rId4" imgW="7002407" imgH="9593144" progId="Word.Document.12">
                  <p:embed/>
                </p:oleObj>
              </mc:Choice>
              <mc:Fallback>
                <p:oleObj name="Document" r:id="rId4" imgW="7002407" imgH="9593144" progId="Word.Document.12">
                  <p:embed/>
                  <p:pic>
                    <p:nvPicPr>
                      <p:cNvPr id="2" name="Content Placeholder 1"/>
                      <p:cNvPicPr/>
                      <p:nvPr/>
                    </p:nvPicPr>
                    <p:blipFill>
                      <a:blip r:embed="rId5"/>
                      <a:stretch>
                        <a:fillRect/>
                      </a:stretch>
                    </p:blipFill>
                    <p:spPr>
                      <a:xfrm>
                        <a:off x="611560" y="2174875"/>
                        <a:ext cx="3307978" cy="4531402"/>
                      </a:xfrm>
                      <a:prstGeom prst="rect">
                        <a:avLst/>
                      </a:prstGeom>
                    </p:spPr>
                  </p:pic>
                </p:oleObj>
              </mc:Fallback>
            </mc:AlternateContent>
          </a:graphicData>
        </a:graphic>
      </p:graphicFrame>
      <p:sp>
        <p:nvSpPr>
          <p:cNvPr id="4" name="Title 1">
            <a:extLst>
              <a:ext uri="{FF2B5EF4-FFF2-40B4-BE49-F238E27FC236}">
                <a16:creationId xmlns:a16="http://schemas.microsoft.com/office/drawing/2014/main" id="{23340520-1A35-4124-94F9-6311EFA07CA2}"/>
              </a:ext>
            </a:extLst>
          </p:cNvPr>
          <p:cNvSpPr txBox="1">
            <a:spLocks/>
          </p:cNvSpPr>
          <p:nvPr/>
        </p:nvSpPr>
        <p:spPr>
          <a:xfrm>
            <a:off x="250826" y="188915"/>
            <a:ext cx="8642350" cy="503783"/>
          </a:xfrm>
          <a:prstGeom prst="rect">
            <a:avLst/>
          </a:prstGeom>
          <a:solidFill>
            <a:srgbClr val="0072C6"/>
          </a:solidFill>
        </p:spPr>
        <p:txBody>
          <a:bodyPr/>
          <a:lstStyle>
            <a:lvl1pPr marL="95250" indent="0" algn="l" defTabSz="914400" rtl="0" eaLnBrk="1" latinLnBrk="0" hangingPunct="1">
              <a:spcBef>
                <a:spcPts val="600"/>
              </a:spcBef>
              <a:buNone/>
              <a:defRPr sz="2400" kern="1200" baseline="0">
                <a:solidFill>
                  <a:schemeClr val="bg1"/>
                </a:solidFill>
                <a:latin typeface="+mj-lt"/>
                <a:ea typeface="+mj-ea"/>
                <a:cs typeface="+mj-cs"/>
              </a:defRPr>
            </a:lvl1pPr>
          </a:lstStyle>
          <a:p>
            <a:pPr marL="95250" marR="0" lvl="0" indent="0" algn="l" defTabSz="914400" rtl="0" eaLnBrk="1" fontAlgn="auto" latinLnBrk="0" hangingPunct="1">
              <a:lnSpc>
                <a:spcPct val="100000"/>
              </a:lnSpc>
              <a:spcBef>
                <a:spcPts val="600"/>
              </a:spcBef>
              <a:spcAft>
                <a:spcPts val="0"/>
              </a:spcAft>
              <a:buClrTx/>
              <a:buSzTx/>
              <a:buFontTx/>
              <a:buNone/>
              <a:tabLst/>
              <a:defRPr/>
            </a:pPr>
            <a:r>
              <a:rPr kumimoji="0" lang="en-US" sz="2800" b="0" i="0" u="none" strike="noStrike" kern="1200" cap="none" spc="0" normalizeH="0" baseline="0" noProof="0" dirty="0">
                <a:ln>
                  <a:noFill/>
                </a:ln>
                <a:solidFill>
                  <a:sysClr val="window" lastClr="FFFFFF"/>
                </a:solidFill>
                <a:effectLst/>
                <a:uLnTx/>
                <a:uFillTx/>
                <a:latin typeface="Arial Black"/>
                <a:ea typeface="+mj-ea"/>
                <a:cs typeface="+mj-cs"/>
              </a:rPr>
              <a:t>Other</a:t>
            </a:r>
          </a:p>
        </p:txBody>
      </p:sp>
    </p:spTree>
    <p:extLst>
      <p:ext uri="{BB962C8B-B14F-4D97-AF65-F5344CB8AC3E}">
        <p14:creationId xmlns:p14="http://schemas.microsoft.com/office/powerpoint/2010/main" val="388498314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GB" dirty="0"/>
              <a:t>Telephonic</a:t>
            </a:r>
          </a:p>
          <a:p>
            <a:r>
              <a:rPr lang="en-GB" dirty="0"/>
              <a:t>(SGH unable to offer video clinics at present)</a:t>
            </a:r>
          </a:p>
          <a:p>
            <a:r>
              <a:rPr lang="en-GB" dirty="0"/>
              <a:t>F2F if urgent need</a:t>
            </a:r>
          </a:p>
          <a:p>
            <a:r>
              <a:rPr lang="en-GB" dirty="0"/>
              <a:t>Improved ‘attendance’.</a:t>
            </a:r>
          </a:p>
          <a:p>
            <a:r>
              <a:rPr lang="en-GB" dirty="0"/>
              <a:t>Most patients stable</a:t>
            </a:r>
          </a:p>
          <a:p>
            <a:endParaRPr lang="en-GB" dirty="0"/>
          </a:p>
          <a:p>
            <a:r>
              <a:rPr lang="en-GB" dirty="0"/>
              <a:t>Redesign:</a:t>
            </a:r>
          </a:p>
          <a:p>
            <a:pPr lvl="1"/>
            <a:r>
              <a:rPr lang="en-GB" dirty="0"/>
              <a:t>Limited F2F – </a:t>
            </a:r>
            <a:r>
              <a:rPr lang="en-GB" dirty="0" err="1"/>
              <a:t>approx</a:t>
            </a:r>
            <a:r>
              <a:rPr lang="en-GB" dirty="0"/>
              <a:t> 35% pre COVID</a:t>
            </a:r>
          </a:p>
          <a:p>
            <a:pPr lvl="2"/>
            <a:r>
              <a:rPr lang="en-GB" dirty="0"/>
              <a:t>1 in : 1 out – air filtration where needed</a:t>
            </a:r>
          </a:p>
          <a:p>
            <a:pPr lvl="1"/>
            <a:r>
              <a:rPr lang="en-GB" dirty="0"/>
              <a:t>Limited physiology – alternatives: home </a:t>
            </a:r>
            <a:r>
              <a:rPr lang="en-GB" dirty="0" err="1"/>
              <a:t>spiro</a:t>
            </a:r>
            <a:r>
              <a:rPr lang="en-GB" dirty="0"/>
              <a:t> / IOS</a:t>
            </a:r>
          </a:p>
          <a:p>
            <a:pPr lvl="1"/>
            <a:r>
              <a:rPr lang="en-GB" dirty="0"/>
              <a:t>Telephone and video</a:t>
            </a:r>
          </a:p>
          <a:p>
            <a:pPr lvl="1"/>
            <a:endParaRPr lang="en-GB" dirty="0"/>
          </a:p>
        </p:txBody>
      </p:sp>
      <p:sp>
        <p:nvSpPr>
          <p:cNvPr id="5" name="Title 1">
            <a:extLst>
              <a:ext uri="{FF2B5EF4-FFF2-40B4-BE49-F238E27FC236}">
                <a16:creationId xmlns:a16="http://schemas.microsoft.com/office/drawing/2014/main" id="{EF27850F-1A3F-4E9B-B1F8-57F125D1EF3F}"/>
              </a:ext>
            </a:extLst>
          </p:cNvPr>
          <p:cNvSpPr txBox="1">
            <a:spLocks/>
          </p:cNvSpPr>
          <p:nvPr/>
        </p:nvSpPr>
        <p:spPr>
          <a:xfrm>
            <a:off x="250826" y="188915"/>
            <a:ext cx="8642350" cy="503783"/>
          </a:xfrm>
          <a:prstGeom prst="rect">
            <a:avLst/>
          </a:prstGeom>
          <a:solidFill>
            <a:srgbClr val="0072C6"/>
          </a:solidFill>
        </p:spPr>
        <p:txBody>
          <a:bodyPr/>
          <a:lstStyle>
            <a:lvl1pPr marL="95250" indent="0" algn="l" defTabSz="914400" rtl="0" eaLnBrk="1" latinLnBrk="0" hangingPunct="1">
              <a:spcBef>
                <a:spcPts val="600"/>
              </a:spcBef>
              <a:buNone/>
              <a:defRPr sz="2400" kern="1200" baseline="0">
                <a:solidFill>
                  <a:schemeClr val="bg1"/>
                </a:solidFill>
                <a:latin typeface="+mj-lt"/>
                <a:ea typeface="+mj-ea"/>
                <a:cs typeface="+mj-cs"/>
              </a:defRPr>
            </a:lvl1pPr>
          </a:lstStyle>
          <a:p>
            <a:pPr marL="95250" marR="0" lvl="0" indent="0" algn="l" defTabSz="914400" rtl="0" eaLnBrk="1" fontAlgn="auto" latinLnBrk="0" hangingPunct="1">
              <a:lnSpc>
                <a:spcPct val="100000"/>
              </a:lnSpc>
              <a:spcBef>
                <a:spcPts val="600"/>
              </a:spcBef>
              <a:spcAft>
                <a:spcPts val="0"/>
              </a:spcAft>
              <a:buClrTx/>
              <a:buSzTx/>
              <a:buFontTx/>
              <a:buNone/>
              <a:tabLst/>
              <a:defRPr/>
            </a:pPr>
            <a:r>
              <a:rPr kumimoji="0" lang="en-US" sz="2800" b="0" i="0" u="none" strike="noStrike" kern="1200" cap="none" spc="0" normalizeH="0" baseline="0" noProof="0" dirty="0">
                <a:ln>
                  <a:noFill/>
                </a:ln>
                <a:solidFill>
                  <a:sysClr val="window" lastClr="FFFFFF"/>
                </a:solidFill>
                <a:effectLst/>
                <a:uLnTx/>
                <a:uFillTx/>
                <a:latin typeface="Arial Black"/>
                <a:ea typeface="+mj-ea"/>
                <a:cs typeface="+mj-cs"/>
              </a:rPr>
              <a:t>SGH Asthma Clinic</a:t>
            </a:r>
          </a:p>
        </p:txBody>
      </p:sp>
    </p:spTree>
    <p:extLst>
      <p:ext uri="{BB962C8B-B14F-4D97-AF65-F5344CB8AC3E}">
        <p14:creationId xmlns:p14="http://schemas.microsoft.com/office/powerpoint/2010/main" val="231087967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939" y="1170038"/>
            <a:ext cx="7759996" cy="583699"/>
          </a:xfrm>
        </p:spPr>
        <p:txBody>
          <a:bodyPr/>
          <a:lstStyle/>
          <a:p>
            <a:r>
              <a:rPr lang="en-GB" sz="3600" dirty="0">
                <a:latin typeface="Calibri" panose="020F0502020204030204" pitchFamily="34" charset="0"/>
                <a:cs typeface="Calibri" panose="020F0502020204030204" pitchFamily="34" charset="0"/>
              </a:rPr>
              <a:t>Croydon Asthma Team during Covid-19</a:t>
            </a:r>
          </a:p>
        </p:txBody>
      </p:sp>
      <p:sp>
        <p:nvSpPr>
          <p:cNvPr id="3" name="Content Placeholder 2"/>
          <p:cNvSpPr>
            <a:spLocks noGrp="1"/>
          </p:cNvSpPr>
          <p:nvPr>
            <p:ph idx="1"/>
          </p:nvPr>
        </p:nvSpPr>
        <p:spPr>
          <a:xfrm>
            <a:off x="2576052" y="1753738"/>
            <a:ext cx="6103487" cy="4211848"/>
          </a:xfrm>
        </p:spPr>
        <p:txBody>
          <a:bodyPr/>
          <a:lstStyle/>
          <a:p>
            <a:r>
              <a:rPr lang="en-GB" dirty="0">
                <a:solidFill>
                  <a:srgbClr val="003087"/>
                </a:solidFill>
                <a:latin typeface="Calibri" panose="020F0502020204030204" pitchFamily="34" charset="0"/>
                <a:cs typeface="Calibri" panose="020F0502020204030204" pitchFamily="34" charset="0"/>
              </a:rPr>
              <a:t>During this challenging time, we had to find new ways of working. Using Attend Anywhere video consultations proved to be a fantastic success and enabled us to continue delivering our service. </a:t>
            </a:r>
          </a:p>
          <a:p>
            <a:r>
              <a:rPr lang="en-GB" dirty="0">
                <a:solidFill>
                  <a:srgbClr val="003087"/>
                </a:solidFill>
                <a:latin typeface="Calibri" panose="020F0502020204030204" pitchFamily="34" charset="0"/>
                <a:cs typeface="Calibri" panose="020F0502020204030204" pitchFamily="34" charset="0"/>
              </a:rPr>
              <a:t>We were able to show children and their families models of their airway, what an asthma action plan looked like, and of course assess their inhaler technique as well as demonstrate new devices. </a:t>
            </a:r>
          </a:p>
          <a:p>
            <a:r>
              <a:rPr lang="en-GB" dirty="0">
                <a:solidFill>
                  <a:srgbClr val="003087"/>
                </a:solidFill>
                <a:latin typeface="Calibri" panose="020F0502020204030204" pitchFamily="34" charset="0"/>
                <a:cs typeface="Calibri" panose="020F0502020204030204" pitchFamily="34" charset="0"/>
              </a:rPr>
              <a:t>Going forward, we will now be offering all referrals a video consultation and home visits will be carried out for more complex patients or those with safeguarding concerns. This will increase our team productivity, as we often spend time travelling to homes and can potentially see more CYP in one day!</a:t>
            </a:r>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49939" y="2158681"/>
            <a:ext cx="2010682" cy="2005781"/>
          </a:xfrm>
          <a:prstGeom prst="rect">
            <a:avLst/>
          </a:prstGeom>
        </p:spPr>
      </p:pic>
    </p:spTree>
    <p:extLst>
      <p:ext uri="{BB962C8B-B14F-4D97-AF65-F5344CB8AC3E}">
        <p14:creationId xmlns:p14="http://schemas.microsoft.com/office/powerpoint/2010/main" val="283621895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solidFill>
                  <a:srgbClr val="FF3399"/>
                </a:solidFill>
                <a:latin typeface="Gill Sans MT" panose="020B0502020104020203" pitchFamily="34" charset="0"/>
                <a:ea typeface="Segoe UI Emoji" panose="020B0502040204020203" pitchFamily="34" charset="0"/>
              </a:rPr>
              <a:t>Impact of a Children’s Asthma Risk Register</a:t>
            </a:r>
          </a:p>
        </p:txBody>
      </p:sp>
      <p:sp>
        <p:nvSpPr>
          <p:cNvPr id="3" name="Content Placeholder 2"/>
          <p:cNvSpPr>
            <a:spLocks noGrp="1"/>
          </p:cNvSpPr>
          <p:nvPr>
            <p:ph sz="half" idx="1"/>
          </p:nvPr>
        </p:nvSpPr>
        <p:spPr>
          <a:xfrm>
            <a:off x="71161" y="1196752"/>
            <a:ext cx="2952351" cy="5040561"/>
          </a:xfrm>
        </p:spPr>
        <p:txBody>
          <a:bodyPr>
            <a:normAutofit/>
          </a:bodyPr>
          <a:lstStyle/>
          <a:p>
            <a:r>
              <a:rPr lang="en-GB" sz="1600" b="1" dirty="0">
                <a:solidFill>
                  <a:srgbClr val="FF3399"/>
                </a:solidFill>
                <a:latin typeface="Segoe UI Emoji" panose="020B0502040204020203" pitchFamily="34" charset="0"/>
                <a:ea typeface="Segoe UI Emoji" panose="020B0502040204020203" pitchFamily="34" charset="0"/>
              </a:rPr>
              <a:t>        </a:t>
            </a:r>
            <a:r>
              <a:rPr lang="en-GB" sz="1600" b="1" dirty="0">
                <a:solidFill>
                  <a:srgbClr val="FF3399"/>
                </a:solidFill>
                <a:latin typeface="Gill Sans MT" panose="020B0502020104020203" pitchFamily="34" charset="0"/>
                <a:ea typeface="Segoe UI Emoji" panose="020B0502040204020203" pitchFamily="34" charset="0"/>
              </a:rPr>
              <a:t>INTRODUCTION</a:t>
            </a:r>
          </a:p>
          <a:p>
            <a:endParaRPr lang="en-GB" dirty="0"/>
          </a:p>
          <a:p>
            <a:endParaRPr lang="en-GB" dirty="0"/>
          </a:p>
          <a:p>
            <a:endParaRPr lang="en-GB" dirty="0"/>
          </a:p>
          <a:p>
            <a:pPr algn="ctr"/>
            <a:r>
              <a:rPr lang="en-GB" dirty="0">
                <a:latin typeface="Gill Sans MT" panose="020B0502020104020203" pitchFamily="34" charset="0"/>
              </a:rPr>
              <a:t>Development of a </a:t>
            </a:r>
            <a:r>
              <a:rPr lang="en-GB" b="1" dirty="0">
                <a:solidFill>
                  <a:srgbClr val="FF3399"/>
                </a:solidFill>
                <a:latin typeface="Gill Sans MT" panose="020B0502020104020203" pitchFamily="34" charset="0"/>
              </a:rPr>
              <a:t>high risk register </a:t>
            </a:r>
            <a:r>
              <a:rPr lang="en-GB" dirty="0">
                <a:latin typeface="Gill Sans MT" panose="020B0502020104020203" pitchFamily="34" charset="0"/>
              </a:rPr>
              <a:t>for children with complex asthma Patients given additional interventions, such as regular telephone support + joint consultant clinics</a:t>
            </a:r>
          </a:p>
          <a:p>
            <a:pPr algn="ctr"/>
            <a:endParaRPr lang="en-GB" dirty="0">
              <a:latin typeface="Gill Sans MT" panose="020B0502020104020203" pitchFamily="34" charset="0"/>
            </a:endParaRPr>
          </a:p>
          <a:p>
            <a:r>
              <a:rPr lang="en-GB" dirty="0"/>
              <a:t>              </a:t>
            </a:r>
            <a:r>
              <a:rPr lang="en-GB" sz="1600" b="1" dirty="0">
                <a:solidFill>
                  <a:srgbClr val="FF3399"/>
                </a:solidFill>
                <a:latin typeface="Gill Sans MT" panose="020B0502020104020203" pitchFamily="34" charset="0"/>
                <a:ea typeface="Segoe UI Emoji" panose="020B0502040204020203" pitchFamily="34" charset="0"/>
              </a:rPr>
              <a:t>METHODS</a:t>
            </a:r>
          </a:p>
          <a:p>
            <a:pPr algn="ctr"/>
            <a:r>
              <a:rPr lang="en-GB" dirty="0">
                <a:latin typeface="Gill Sans MT" panose="020B0502020104020203" pitchFamily="34" charset="0"/>
              </a:rPr>
              <a:t>Patients assessed to see if extra interventions had been successful Telephone reviews used to look at symptom control, adherence to treatment + current medication</a:t>
            </a:r>
          </a:p>
          <a:p>
            <a:endParaRPr lang="en-GB" dirty="0">
              <a:latin typeface="Gill Sans MT" panose="020B0502020104020203" pitchFamily="34" charset="0"/>
            </a:endParaRPr>
          </a:p>
          <a:p>
            <a:pPr algn="ctr"/>
            <a:r>
              <a:rPr lang="en-GB" dirty="0">
                <a:latin typeface="Gill Sans MT" panose="020B0502020104020203" pitchFamily="34" charset="0"/>
              </a:rPr>
              <a:t>History checking of electronic systems to determine child’s medication history, further hospital presentations, or GP visits</a:t>
            </a:r>
          </a:p>
          <a:p>
            <a:endParaRPr lang="en-GB" dirty="0"/>
          </a:p>
          <a:p>
            <a:endParaRPr lang="en-GB" dirty="0"/>
          </a:p>
          <a:p>
            <a:endParaRPr lang="en-GB" dirty="0"/>
          </a:p>
          <a:p>
            <a:endParaRPr lang="en-GB" dirty="0"/>
          </a:p>
        </p:txBody>
      </p:sp>
      <p:sp>
        <p:nvSpPr>
          <p:cNvPr id="4" name="Content Placeholder 3"/>
          <p:cNvSpPr>
            <a:spLocks noGrp="1"/>
          </p:cNvSpPr>
          <p:nvPr>
            <p:ph sz="half" idx="2"/>
          </p:nvPr>
        </p:nvSpPr>
        <p:spPr>
          <a:xfrm>
            <a:off x="3142183" y="1196752"/>
            <a:ext cx="3160083" cy="5040561"/>
          </a:xfrm>
        </p:spPr>
        <p:txBody>
          <a:bodyPr>
            <a:normAutofit fontScale="92500" lnSpcReduction="10000"/>
          </a:bodyPr>
          <a:lstStyle/>
          <a:p>
            <a:r>
              <a:rPr lang="en-GB" sz="1700" b="1" dirty="0">
                <a:solidFill>
                  <a:srgbClr val="FF3399"/>
                </a:solidFill>
                <a:latin typeface="Gill Sans MT" panose="020B0502020104020203" pitchFamily="34" charset="0"/>
                <a:ea typeface="Segoe UI Emoji" panose="020B0502040204020203" pitchFamily="34" charset="0"/>
              </a:rPr>
              <a:t>               RESULTS </a:t>
            </a:r>
          </a:p>
          <a:p>
            <a:r>
              <a:rPr lang="en-GB" dirty="0">
                <a:latin typeface="Gill Sans MT" panose="020B0502020104020203" pitchFamily="34" charset="0"/>
                <a:ea typeface="Segoe UI Emoji" panose="020B0502040204020203" pitchFamily="34" charset="0"/>
              </a:rPr>
              <a:t>     </a:t>
            </a:r>
          </a:p>
          <a:p>
            <a:pPr algn="ctr"/>
            <a:r>
              <a:rPr lang="en-GB" sz="1500" dirty="0">
                <a:latin typeface="Gill Sans MT" panose="020B0502020104020203" pitchFamily="34" charset="0"/>
                <a:ea typeface="Segoe UI Emoji" panose="020B0502040204020203" pitchFamily="34" charset="0"/>
              </a:rPr>
              <a:t>      </a:t>
            </a:r>
          </a:p>
          <a:p>
            <a:pPr algn="ctr"/>
            <a:r>
              <a:rPr lang="en-GB" sz="1800" dirty="0">
                <a:latin typeface="Gill Sans MT" panose="020B0502020104020203" pitchFamily="34" charset="0"/>
                <a:ea typeface="Segoe UI Emoji" panose="020B0502040204020203" pitchFamily="34" charset="0"/>
              </a:rPr>
              <a:t> </a:t>
            </a:r>
            <a:r>
              <a:rPr lang="en-GB" sz="1500" dirty="0">
                <a:latin typeface="Gill Sans MT" panose="020B0502020104020203" pitchFamily="34" charset="0"/>
                <a:ea typeface="Segoe UI Emoji" panose="020B0502040204020203" pitchFamily="34" charset="0"/>
              </a:rPr>
              <a:t>Improved ACT scores</a:t>
            </a:r>
          </a:p>
          <a:p>
            <a:pPr algn="ctr"/>
            <a:r>
              <a:rPr lang="en-GB" sz="1500" dirty="0">
                <a:latin typeface="Gill Sans MT" panose="020B0502020104020203" pitchFamily="34" charset="0"/>
                <a:ea typeface="Segoe UI Emoji" panose="020B0502040204020203" pitchFamily="34" charset="0"/>
              </a:rPr>
              <a:t> (</a:t>
            </a:r>
            <a:r>
              <a:rPr lang="en-GB" sz="1500" b="1" dirty="0">
                <a:solidFill>
                  <a:srgbClr val="FF3399"/>
                </a:solidFill>
                <a:latin typeface="Gill Sans MT" panose="020B0502020104020203" pitchFamily="34" charset="0"/>
                <a:ea typeface="Segoe UI Emoji" panose="020B0502040204020203" pitchFamily="34" charset="0"/>
              </a:rPr>
              <a:t>better symptom control</a:t>
            </a:r>
            <a:r>
              <a:rPr lang="en-GB" sz="1500" dirty="0">
                <a:latin typeface="Gill Sans MT" panose="020B0502020104020203" pitchFamily="34" charset="0"/>
                <a:ea typeface="Segoe UI Emoji" panose="020B0502040204020203" pitchFamily="34" charset="0"/>
              </a:rPr>
              <a:t>)</a:t>
            </a:r>
          </a:p>
          <a:p>
            <a:pPr algn="ctr"/>
            <a:endParaRPr lang="en-GB" sz="1500" dirty="0">
              <a:latin typeface="Gill Sans MT" panose="020B0502020104020203" pitchFamily="34" charset="0"/>
              <a:ea typeface="Segoe UI Emoji" panose="020B0502040204020203" pitchFamily="34" charset="0"/>
            </a:endParaRPr>
          </a:p>
          <a:p>
            <a:pPr algn="ctr"/>
            <a:r>
              <a:rPr lang="en-GB" sz="1500" dirty="0">
                <a:latin typeface="Gill Sans MT" panose="020B0502020104020203" pitchFamily="34" charset="0"/>
                <a:ea typeface="Segoe UI Emoji" panose="020B0502040204020203" pitchFamily="34" charset="0"/>
              </a:rPr>
              <a:t>     </a:t>
            </a:r>
            <a:r>
              <a:rPr lang="en-GB" sz="1500" b="1" dirty="0">
                <a:solidFill>
                  <a:srgbClr val="FF3399"/>
                </a:solidFill>
                <a:latin typeface="Gill Sans MT" panose="020B0502020104020203" pitchFamily="34" charset="0"/>
                <a:ea typeface="Segoe UI Emoji" panose="020B0502040204020203" pitchFamily="34" charset="0"/>
              </a:rPr>
              <a:t>Improved adherence </a:t>
            </a:r>
            <a:r>
              <a:rPr lang="en-GB" sz="1500" dirty="0">
                <a:latin typeface="Gill Sans MT" panose="020B0502020104020203" pitchFamily="34" charset="0"/>
                <a:ea typeface="Segoe UI Emoji" panose="020B0502040204020203" pitchFamily="34" charset="0"/>
              </a:rPr>
              <a:t>to </a:t>
            </a:r>
          </a:p>
          <a:p>
            <a:pPr algn="ctr"/>
            <a:r>
              <a:rPr lang="en-GB" sz="1500" dirty="0">
                <a:latin typeface="Gill Sans MT" panose="020B0502020104020203" pitchFamily="34" charset="0"/>
                <a:ea typeface="Segoe UI Emoji" panose="020B0502040204020203" pitchFamily="34" charset="0"/>
              </a:rPr>
              <a:t>    treatment, and satisfaction</a:t>
            </a:r>
          </a:p>
          <a:p>
            <a:pPr algn="ctr"/>
            <a:r>
              <a:rPr lang="en-GB" sz="1500" dirty="0">
                <a:latin typeface="Gill Sans MT" panose="020B0502020104020203" pitchFamily="34" charset="0"/>
                <a:ea typeface="Segoe UI Emoji" panose="020B0502040204020203" pitchFamily="34" charset="0"/>
              </a:rPr>
              <a:t>  with current medication </a:t>
            </a:r>
          </a:p>
          <a:p>
            <a:pPr algn="ctr"/>
            <a:endParaRPr lang="en-GB" sz="1500" dirty="0">
              <a:latin typeface="Gill Sans MT" panose="020B0502020104020203" pitchFamily="34" charset="0"/>
              <a:ea typeface="Segoe UI Emoji" panose="020B0502040204020203" pitchFamily="34" charset="0"/>
            </a:endParaRPr>
          </a:p>
          <a:p>
            <a:pPr algn="ctr"/>
            <a:r>
              <a:rPr lang="en-GB" sz="1500" dirty="0">
                <a:latin typeface="Gill Sans MT" panose="020B0502020104020203" pitchFamily="34" charset="0"/>
                <a:ea typeface="Segoe UI Emoji" panose="020B0502040204020203" pitchFamily="34" charset="0"/>
              </a:rPr>
              <a:t>      Improved </a:t>
            </a:r>
            <a:r>
              <a:rPr lang="en-GB" sz="1500" b="1" dirty="0">
                <a:solidFill>
                  <a:srgbClr val="FF3399"/>
                </a:solidFill>
                <a:latin typeface="Gill Sans MT" panose="020B0502020104020203" pitchFamily="34" charset="0"/>
                <a:ea typeface="Segoe UI Emoji" panose="020B0502040204020203" pitchFamily="34" charset="0"/>
              </a:rPr>
              <a:t>asthma-related </a:t>
            </a:r>
          </a:p>
          <a:p>
            <a:pPr algn="ctr"/>
            <a:r>
              <a:rPr lang="en-GB" sz="1500" b="1" dirty="0">
                <a:solidFill>
                  <a:srgbClr val="FF3399"/>
                </a:solidFill>
                <a:latin typeface="Gill Sans MT" panose="020B0502020104020203" pitchFamily="34" charset="0"/>
                <a:ea typeface="Segoe UI Emoji" panose="020B0502040204020203" pitchFamily="34" charset="0"/>
              </a:rPr>
              <a:t>quality of life </a:t>
            </a:r>
          </a:p>
          <a:p>
            <a:pPr algn="ctr"/>
            <a:endParaRPr lang="en-GB" sz="1500" dirty="0">
              <a:latin typeface="Gill Sans MT" panose="020B0502020104020203" pitchFamily="34" charset="0"/>
              <a:ea typeface="Segoe UI Emoji" panose="020B0502040204020203" pitchFamily="34" charset="0"/>
            </a:endParaRPr>
          </a:p>
          <a:p>
            <a:pPr algn="ctr"/>
            <a:r>
              <a:rPr lang="en-GB" sz="1500" dirty="0">
                <a:latin typeface="Gill Sans MT" panose="020B0502020104020203" pitchFamily="34" charset="0"/>
                <a:ea typeface="Segoe UI Emoji" panose="020B0502040204020203" pitchFamily="34" charset="0"/>
              </a:rPr>
              <a:t>       Better </a:t>
            </a:r>
            <a:r>
              <a:rPr lang="en-GB" sz="1500" b="1" dirty="0">
                <a:solidFill>
                  <a:srgbClr val="FF3399"/>
                </a:solidFill>
                <a:latin typeface="Gill Sans MT" panose="020B0502020104020203" pitchFamily="34" charset="0"/>
                <a:ea typeface="Segoe UI Emoji" panose="020B0502040204020203" pitchFamily="34" charset="0"/>
              </a:rPr>
              <a:t>self management </a:t>
            </a:r>
            <a:r>
              <a:rPr lang="en-GB" sz="1500" dirty="0">
                <a:latin typeface="Gill Sans MT" panose="020B0502020104020203" pitchFamily="34" charset="0"/>
                <a:ea typeface="Segoe UI Emoji" panose="020B0502040204020203" pitchFamily="34" charset="0"/>
              </a:rPr>
              <a:t>of </a:t>
            </a:r>
          </a:p>
          <a:p>
            <a:pPr algn="ctr"/>
            <a:r>
              <a:rPr lang="en-GB" sz="1500" dirty="0">
                <a:latin typeface="Gill Sans MT" panose="020B0502020104020203" pitchFamily="34" charset="0"/>
                <a:ea typeface="Segoe UI Emoji" panose="020B0502040204020203" pitchFamily="34" charset="0"/>
              </a:rPr>
              <a:t>condition </a:t>
            </a:r>
          </a:p>
          <a:p>
            <a:pPr algn="ctr"/>
            <a:endParaRPr lang="en-GB" sz="1500" dirty="0">
              <a:latin typeface="Gill Sans MT" panose="020B0502020104020203" pitchFamily="34" charset="0"/>
              <a:ea typeface="Segoe UI Emoji" panose="020B0502040204020203" pitchFamily="34" charset="0"/>
            </a:endParaRPr>
          </a:p>
          <a:p>
            <a:pPr algn="ctr"/>
            <a:r>
              <a:rPr lang="en-GB" sz="1500" dirty="0">
                <a:latin typeface="Gill Sans MT" panose="020B0502020104020203" pitchFamily="34" charset="0"/>
                <a:ea typeface="Segoe UI Emoji" panose="020B0502040204020203" pitchFamily="34" charset="0"/>
              </a:rPr>
              <a:t>      </a:t>
            </a:r>
            <a:r>
              <a:rPr lang="en-GB" sz="1500" b="1" dirty="0">
                <a:solidFill>
                  <a:srgbClr val="FF3399"/>
                </a:solidFill>
                <a:latin typeface="Gill Sans MT" panose="020B0502020104020203" pitchFamily="34" charset="0"/>
                <a:ea typeface="Segoe UI Emoji" panose="020B0502040204020203" pitchFamily="34" charset="0"/>
              </a:rPr>
              <a:t>Patient satisfaction </a:t>
            </a:r>
          </a:p>
          <a:p>
            <a:pPr algn="ctr"/>
            <a:r>
              <a:rPr lang="en-GB" sz="1500" dirty="0">
                <a:latin typeface="Gill Sans MT" panose="020B0502020104020203" pitchFamily="34" charset="0"/>
                <a:ea typeface="Segoe UI Emoji" panose="020B0502040204020203" pitchFamily="34" charset="0"/>
              </a:rPr>
              <a:t>    and feedback</a:t>
            </a:r>
          </a:p>
          <a:p>
            <a:pPr algn="ctr"/>
            <a:endParaRPr lang="en-GB" sz="1500" dirty="0">
              <a:latin typeface="Gill Sans MT" panose="020B0502020104020203" pitchFamily="34" charset="0"/>
              <a:ea typeface="Segoe UI Emoji" panose="020B0502040204020203" pitchFamily="34" charset="0"/>
            </a:endParaRPr>
          </a:p>
          <a:p>
            <a:pPr algn="ctr"/>
            <a:r>
              <a:rPr lang="en-GB" sz="1500" dirty="0">
                <a:latin typeface="Gill Sans MT" panose="020B0502020104020203" pitchFamily="34" charset="0"/>
                <a:ea typeface="Segoe UI Emoji" panose="020B0502040204020203" pitchFamily="34" charset="0"/>
              </a:rPr>
              <a:t>     </a:t>
            </a:r>
            <a:r>
              <a:rPr lang="en-GB" sz="1500" b="1" dirty="0">
                <a:solidFill>
                  <a:srgbClr val="FF3399"/>
                </a:solidFill>
                <a:latin typeface="Gill Sans MT" panose="020B0502020104020203" pitchFamily="34" charset="0"/>
                <a:ea typeface="Segoe UI Emoji" panose="020B0502040204020203" pitchFamily="34" charset="0"/>
              </a:rPr>
              <a:t>Gaps in current service </a:t>
            </a:r>
          </a:p>
          <a:p>
            <a:pPr algn="ctr"/>
            <a:r>
              <a:rPr lang="en-GB" sz="1500" b="1" dirty="0">
                <a:solidFill>
                  <a:srgbClr val="FF3399"/>
                </a:solidFill>
                <a:latin typeface="Gill Sans MT" panose="020B0502020104020203" pitchFamily="34" charset="0"/>
                <a:ea typeface="Segoe UI Emoji" panose="020B0502040204020203" pitchFamily="34" charset="0"/>
              </a:rPr>
              <a:t>     provision </a:t>
            </a:r>
            <a:r>
              <a:rPr lang="en-GB" sz="1500" dirty="0">
                <a:latin typeface="Gill Sans MT" panose="020B0502020104020203" pitchFamily="34" charset="0"/>
                <a:ea typeface="Segoe UI Emoji" panose="020B0502040204020203" pitchFamily="34" charset="0"/>
              </a:rPr>
              <a:t>identified</a:t>
            </a:r>
          </a:p>
        </p:txBody>
      </p:sp>
      <p:sp>
        <p:nvSpPr>
          <p:cNvPr id="5" name="Content Placeholder 4"/>
          <p:cNvSpPr>
            <a:spLocks noGrp="1"/>
          </p:cNvSpPr>
          <p:nvPr>
            <p:ph sz="quarter" idx="13"/>
          </p:nvPr>
        </p:nvSpPr>
        <p:spPr>
          <a:xfrm>
            <a:off x="6192547" y="1182256"/>
            <a:ext cx="2745989" cy="5055056"/>
          </a:xfrm>
        </p:spPr>
        <p:txBody>
          <a:bodyPr>
            <a:normAutofit lnSpcReduction="10000"/>
          </a:bodyPr>
          <a:lstStyle/>
          <a:p>
            <a:r>
              <a:rPr lang="en-GB" sz="1600" b="1" dirty="0">
                <a:solidFill>
                  <a:srgbClr val="FF3399"/>
                </a:solidFill>
                <a:latin typeface="Gill Sans MT" panose="020B0502020104020203" pitchFamily="34" charset="0"/>
                <a:ea typeface="Segoe UI Emoji" panose="020B0502040204020203" pitchFamily="34" charset="0"/>
              </a:rPr>
              <a:t>      CONCLUSION </a:t>
            </a:r>
          </a:p>
          <a:p>
            <a:endParaRPr lang="en-GB" dirty="0">
              <a:latin typeface="Gill Sans MT" panose="020B0502020104020203" pitchFamily="34" charset="0"/>
              <a:ea typeface="Segoe UI Emoji" panose="020B0502040204020203" pitchFamily="34" charset="0"/>
            </a:endParaRPr>
          </a:p>
          <a:p>
            <a:endParaRPr lang="en-GB" dirty="0">
              <a:latin typeface="Gill Sans MT" panose="020B0502020104020203" pitchFamily="34" charset="0"/>
              <a:ea typeface="Segoe UI Emoji" panose="020B0502040204020203" pitchFamily="34" charset="0"/>
            </a:endParaRPr>
          </a:p>
          <a:p>
            <a:pPr algn="ctr"/>
            <a:r>
              <a:rPr lang="en-GB" dirty="0">
                <a:latin typeface="Gill Sans MT" panose="020B0502020104020203" pitchFamily="34" charset="0"/>
                <a:ea typeface="Segoe UI Emoji" panose="020B0502040204020203" pitchFamily="34" charset="0"/>
              </a:rPr>
              <a:t>Asthma is a long term, chronic health condition, and as such requires long term support with management. </a:t>
            </a:r>
          </a:p>
          <a:p>
            <a:pPr algn="ctr"/>
            <a:r>
              <a:rPr lang="en-GB" dirty="0">
                <a:latin typeface="Gill Sans MT" panose="020B0502020104020203" pitchFamily="34" charset="0"/>
                <a:ea typeface="Segoe UI Emoji" panose="020B0502040204020203" pitchFamily="34" charset="0"/>
              </a:rPr>
              <a:t>Tragically, 3 people die from asthma every day,  and research shows that </a:t>
            </a:r>
            <a:r>
              <a:rPr lang="en-GB" b="1" dirty="0">
                <a:solidFill>
                  <a:srgbClr val="FF3399"/>
                </a:solidFill>
                <a:latin typeface="Gill Sans MT" panose="020B0502020104020203" pitchFamily="34" charset="0"/>
                <a:ea typeface="Segoe UI Emoji" panose="020B0502040204020203" pitchFamily="34" charset="0"/>
              </a:rPr>
              <a:t>two thirds </a:t>
            </a:r>
            <a:r>
              <a:rPr lang="en-GB" dirty="0">
                <a:latin typeface="Gill Sans MT" panose="020B0502020104020203" pitchFamily="34" charset="0"/>
                <a:ea typeface="Segoe UI Emoji" panose="020B0502040204020203" pitchFamily="34" charset="0"/>
              </a:rPr>
              <a:t>of asthma deaths are preventable.</a:t>
            </a:r>
          </a:p>
          <a:p>
            <a:pPr algn="ctr"/>
            <a:endParaRPr lang="en-GB" dirty="0">
              <a:latin typeface="Gill Sans MT" panose="020B0502020104020203" pitchFamily="34" charset="0"/>
              <a:ea typeface="Segoe UI Emoji" panose="020B0502040204020203" pitchFamily="34" charset="0"/>
            </a:endParaRPr>
          </a:p>
          <a:p>
            <a:pPr algn="ctr"/>
            <a:r>
              <a:rPr lang="en-GB" dirty="0">
                <a:latin typeface="Gill Sans MT" panose="020B0502020104020203" pitchFamily="34" charset="0"/>
                <a:ea typeface="Segoe UI Emoji" panose="020B0502040204020203" pitchFamily="34" charset="0"/>
              </a:rPr>
              <a:t>Many children and young people with asthma are not being managed in line with national asthma guidelines, and often the basic requirements are not being met</a:t>
            </a:r>
          </a:p>
          <a:p>
            <a:pPr algn="ctr"/>
            <a:endParaRPr lang="en-GB" dirty="0">
              <a:latin typeface="Gill Sans MT" panose="020B0502020104020203" pitchFamily="34" charset="0"/>
              <a:ea typeface="Segoe UI Emoji" panose="020B0502040204020203" pitchFamily="34" charset="0"/>
            </a:endParaRPr>
          </a:p>
          <a:p>
            <a:pPr algn="ctr"/>
            <a:r>
              <a:rPr lang="en-GB" dirty="0">
                <a:latin typeface="Gill Sans MT" panose="020B0502020104020203" pitchFamily="34" charset="0"/>
                <a:ea typeface="Segoe UI Emoji" panose="020B0502040204020203" pitchFamily="34" charset="0"/>
              </a:rPr>
              <a:t>Patients need ongoing support to empower them to successfully self manage their asthma so that they can have a normal life, free of asthma symptoms</a:t>
            </a:r>
          </a:p>
          <a:p>
            <a:endParaRPr lang="en-GB" b="1" dirty="0">
              <a:latin typeface="Gill Sans MT" panose="020B0502020104020203" pitchFamily="34" charset="0"/>
              <a:ea typeface="Segoe UI Emoji" panose="020B0502040204020203" pitchFamily="34" charset="0"/>
            </a:endParaRPr>
          </a:p>
          <a:p>
            <a:endParaRPr lang="en-GB" b="1" dirty="0">
              <a:latin typeface="Gill Sans MT" panose="020B0502020104020203" pitchFamily="34" charset="0"/>
              <a:ea typeface="Segoe UI Emoji" panose="020B0502040204020203" pitchFamily="34" charset="0"/>
            </a:endParaRPr>
          </a:p>
          <a:p>
            <a:endParaRPr lang="en-GB" b="1" dirty="0">
              <a:latin typeface="Gill Sans MT" panose="020B0502020104020203" pitchFamily="34" charset="0"/>
              <a:ea typeface="Segoe UI Emoji" panose="020B0502040204020203" pitchFamily="34" charset="0"/>
            </a:endParaRPr>
          </a:p>
          <a:p>
            <a:endParaRPr lang="en-GB" dirty="0"/>
          </a:p>
          <a:p>
            <a:endParaRPr lang="en-GB" dirty="0"/>
          </a:p>
        </p:txBody>
      </p:sp>
      <p:sp>
        <p:nvSpPr>
          <p:cNvPr id="6" name="Text Placeholder 5"/>
          <p:cNvSpPr>
            <a:spLocks noGrp="1"/>
          </p:cNvSpPr>
          <p:nvPr>
            <p:ph type="body" sz="quarter" idx="14"/>
          </p:nvPr>
        </p:nvSpPr>
        <p:spPr>
          <a:xfrm>
            <a:off x="468312" y="811798"/>
            <a:ext cx="8229600" cy="457285"/>
          </a:xfrm>
        </p:spPr>
        <p:txBody>
          <a:bodyPr/>
          <a:lstStyle/>
          <a:p>
            <a:r>
              <a:rPr lang="en-GB" dirty="0">
                <a:latin typeface="Segoe UI Emoji" panose="020B0502040204020203" pitchFamily="34" charset="0"/>
                <a:ea typeface="Segoe UI Emoji" panose="020B0502040204020203" pitchFamily="34" charset="0"/>
              </a:rPr>
              <a:t>Jo Massey and </a:t>
            </a:r>
            <a:r>
              <a:rPr lang="en-GB" dirty="0" err="1">
                <a:latin typeface="Segoe UI Emoji" panose="020B0502040204020203" pitchFamily="34" charset="0"/>
                <a:ea typeface="Segoe UI Emoji" panose="020B0502040204020203" pitchFamily="34" charset="0"/>
              </a:rPr>
              <a:t>Jakki</a:t>
            </a:r>
            <a:r>
              <a:rPr lang="en-GB" dirty="0">
                <a:latin typeface="Segoe UI Emoji" panose="020B0502040204020203" pitchFamily="34" charset="0"/>
                <a:ea typeface="Segoe UI Emoji" panose="020B0502040204020203" pitchFamily="34" charset="0"/>
              </a:rPr>
              <a:t> Sutherland </a:t>
            </a:r>
            <a:r>
              <a:rPr lang="en-GB" sz="1200" dirty="0">
                <a:latin typeface="Segoe UI Emoji" panose="020B0502040204020203" pitchFamily="34" charset="0"/>
                <a:ea typeface="Segoe UI Emoji" panose="020B0502040204020203" pitchFamily="34" charset="0"/>
              </a:rPr>
              <a:t>(Children’s Asthma Nurse Specialists)</a:t>
            </a:r>
          </a:p>
        </p:txBody>
      </p:sp>
      <p:sp>
        <p:nvSpPr>
          <p:cNvPr id="7" name="Text Placeholder 6"/>
          <p:cNvSpPr>
            <a:spLocks noGrp="1"/>
          </p:cNvSpPr>
          <p:nvPr>
            <p:ph type="body" sz="quarter" idx="15"/>
          </p:nvPr>
        </p:nvSpPr>
        <p:spPr>
          <a:xfrm>
            <a:off x="5076056" y="6237313"/>
            <a:ext cx="5203966" cy="505060"/>
          </a:xfrm>
        </p:spPr>
        <p:txBody>
          <a:bodyPr/>
          <a:lstStyle/>
          <a:p>
            <a:endParaRPr lang="en-GB" dirty="0"/>
          </a:p>
          <a:p>
            <a:endParaRPr lang="en-GB" dirty="0"/>
          </a:p>
          <a:p>
            <a:endParaRPr lang="en-GB" dirty="0"/>
          </a:p>
        </p:txBody>
      </p:sp>
      <p:pic>
        <p:nvPicPr>
          <p:cNvPr id="8" name="Picture 7"/>
          <p:cNvPicPr/>
          <p:nvPr/>
        </p:nvPicPr>
        <p:blipFill rotWithShape="1">
          <a:blip r:embed="rId2" cstate="print">
            <a:extLst>
              <a:ext uri="{28A0092B-C50C-407E-A947-70E740481C1C}">
                <a14:useLocalDpi xmlns:a14="http://schemas.microsoft.com/office/drawing/2010/main" val="0"/>
              </a:ext>
            </a:extLst>
          </a:blip>
          <a:srcRect l="4794" t="7775" r="55928" b="71077"/>
          <a:stretch/>
        </p:blipFill>
        <p:spPr bwMode="auto">
          <a:xfrm>
            <a:off x="1201468" y="6213860"/>
            <a:ext cx="554394" cy="528512"/>
          </a:xfrm>
          <a:prstGeom prst="rect">
            <a:avLst/>
          </a:prstGeom>
          <a:ln>
            <a:noFill/>
          </a:ln>
          <a:extLst>
            <a:ext uri="{53640926-AAD7-44D8-BBD7-CCE9431645EC}">
              <a14:shadowObscured xmlns:a14="http://schemas.microsoft.com/office/drawing/2010/main"/>
            </a:ext>
          </a:extLst>
        </p:spPr>
      </p:pic>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a:xfrm>
            <a:off x="3369385" y="2779341"/>
            <a:ext cx="423419" cy="448523"/>
          </a:xfrm>
          <a:prstGeom prst="rect">
            <a:avLst/>
          </a:prstGeom>
        </p:spPr>
      </p:pic>
      <p:pic>
        <p:nvPicPr>
          <p:cNvPr id="10" name="Picture 9"/>
          <p:cNvPicPr/>
          <p:nvPr/>
        </p:nvPicPr>
        <p:blipFill rotWithShape="1">
          <a:blip r:embed="rId4" cstate="print">
            <a:extLst>
              <a:ext uri="{28A0092B-C50C-407E-A947-70E740481C1C}">
                <a14:useLocalDpi xmlns:a14="http://schemas.microsoft.com/office/drawing/2010/main" val="0"/>
              </a:ext>
            </a:extLst>
          </a:blip>
          <a:srcRect l="52249" t="39405" r="9392" b="39390"/>
          <a:stretch/>
        </p:blipFill>
        <p:spPr bwMode="auto">
          <a:xfrm>
            <a:off x="284491" y="3599753"/>
            <a:ext cx="345418" cy="327630"/>
          </a:xfrm>
          <a:prstGeom prst="rect">
            <a:avLst/>
          </a:prstGeom>
          <a:ln>
            <a:noFill/>
          </a:ln>
          <a:extLst>
            <a:ext uri="{53640926-AAD7-44D8-BBD7-CCE9431645EC}">
              <a14:shadowObscured xmlns:a14="http://schemas.microsoft.com/office/drawing/2010/main"/>
            </a:ext>
          </a:extLst>
        </p:spPr>
      </p:pic>
      <p:pic>
        <p:nvPicPr>
          <p:cNvPr id="11" name="Picture 10"/>
          <p:cNvPicPr/>
          <p:nvPr/>
        </p:nvPicPr>
        <p:blipFill rotWithShape="1">
          <a:blip r:embed="rId5" cstate="print">
            <a:extLst>
              <a:ext uri="{28A0092B-C50C-407E-A947-70E740481C1C}">
                <a14:useLocalDpi xmlns:a14="http://schemas.microsoft.com/office/drawing/2010/main" val="0"/>
              </a:ext>
            </a:extLst>
          </a:blip>
          <a:srcRect l="56454" t="8525" r="9647" b="72919"/>
          <a:stretch/>
        </p:blipFill>
        <p:spPr bwMode="auto">
          <a:xfrm>
            <a:off x="3376553" y="5074666"/>
            <a:ext cx="474906" cy="474573"/>
          </a:xfrm>
          <a:prstGeom prst="rect">
            <a:avLst/>
          </a:prstGeom>
          <a:ln>
            <a:noFill/>
          </a:ln>
          <a:extLst>
            <a:ext uri="{53640926-AAD7-44D8-BBD7-CCE9431645EC}">
              <a14:shadowObscured xmlns:a14="http://schemas.microsoft.com/office/drawing/2010/main"/>
            </a:ext>
          </a:extLst>
        </p:spPr>
      </p:pic>
      <p:pic>
        <p:nvPicPr>
          <p:cNvPr id="12" name="Picture 11"/>
          <p:cNvPicPr/>
          <p:nvPr/>
        </p:nvPicPr>
        <p:blipFill rotWithShape="1">
          <a:blip r:embed="rId6" cstate="print">
            <a:extLst>
              <a:ext uri="{28A0092B-C50C-407E-A947-70E740481C1C}">
                <a14:useLocalDpi xmlns:a14="http://schemas.microsoft.com/office/drawing/2010/main" val="0"/>
              </a:ext>
            </a:extLst>
          </a:blip>
          <a:srcRect l="3442" t="60038" r="57180" b="18183"/>
          <a:stretch/>
        </p:blipFill>
        <p:spPr bwMode="auto">
          <a:xfrm>
            <a:off x="3351343" y="3614792"/>
            <a:ext cx="419100" cy="412115"/>
          </a:xfrm>
          <a:prstGeom prst="rect">
            <a:avLst/>
          </a:prstGeom>
          <a:ln>
            <a:noFill/>
          </a:ln>
          <a:extLst>
            <a:ext uri="{53640926-AAD7-44D8-BBD7-CCE9431645EC}">
              <a14:shadowObscured xmlns:a14="http://schemas.microsoft.com/office/drawing/2010/main"/>
            </a:ext>
          </a:extLst>
        </p:spPr>
      </p:pic>
      <p:pic>
        <p:nvPicPr>
          <p:cNvPr id="13" name="Picture 12"/>
          <p:cNvPicPr/>
          <p:nvPr/>
        </p:nvPicPr>
        <p:blipFill rotWithShape="1">
          <a:blip r:embed="rId7" cstate="print">
            <a:extLst>
              <a:ext uri="{28A0092B-C50C-407E-A947-70E740481C1C}">
                <a14:useLocalDpi xmlns:a14="http://schemas.microsoft.com/office/drawing/2010/main" val="0"/>
              </a:ext>
            </a:extLst>
          </a:blip>
          <a:srcRect l="59768" t="62831" r="9010" b="19616"/>
          <a:stretch/>
        </p:blipFill>
        <p:spPr bwMode="auto">
          <a:xfrm>
            <a:off x="3297099" y="2048618"/>
            <a:ext cx="380909" cy="407303"/>
          </a:xfrm>
          <a:prstGeom prst="rect">
            <a:avLst/>
          </a:prstGeom>
          <a:ln>
            <a:noFill/>
          </a:ln>
          <a:extLst>
            <a:ext uri="{53640926-AAD7-44D8-BBD7-CCE9431645EC}">
              <a14:shadowObscured xmlns:a14="http://schemas.microsoft.com/office/drawing/2010/main"/>
            </a:ext>
          </a:extLst>
        </p:spPr>
      </p:pic>
      <p:pic>
        <p:nvPicPr>
          <p:cNvPr id="14" name="Picture 13"/>
          <p:cNvPicPr/>
          <p:nvPr/>
        </p:nvPicPr>
        <p:blipFill rotWithShape="1">
          <a:blip r:embed="rId8" cstate="print">
            <a:extLst>
              <a:ext uri="{28A0092B-C50C-407E-A947-70E740481C1C}">
                <a14:useLocalDpi xmlns:a14="http://schemas.microsoft.com/office/drawing/2010/main" val="0"/>
              </a:ext>
            </a:extLst>
          </a:blip>
          <a:srcRect l="47407" t="13325" r="16783" b="67689"/>
          <a:stretch/>
        </p:blipFill>
        <p:spPr bwMode="auto">
          <a:xfrm>
            <a:off x="774089" y="1692452"/>
            <a:ext cx="462340" cy="453199"/>
          </a:xfrm>
          <a:prstGeom prst="rect">
            <a:avLst/>
          </a:prstGeom>
          <a:ln>
            <a:noFill/>
          </a:ln>
          <a:extLst>
            <a:ext uri="{53640926-AAD7-44D8-BBD7-CCE9431645EC}">
              <a14:shadowObscured xmlns:a14="http://schemas.microsoft.com/office/drawing/2010/main"/>
            </a:ext>
          </a:extLst>
        </p:spPr>
      </p:pic>
      <p:pic>
        <p:nvPicPr>
          <p:cNvPr id="18" name="Picture 17"/>
          <p:cNvPicPr>
            <a:picLocks noChangeAspect="1"/>
          </p:cNvPicPr>
          <p:nvPr/>
        </p:nvPicPr>
        <p:blipFill rotWithShape="1">
          <a:blip r:embed="rId9" cstate="print">
            <a:extLst>
              <a:ext uri="{28A0092B-C50C-407E-A947-70E740481C1C}">
                <a14:useLocalDpi xmlns:a14="http://schemas.microsoft.com/office/drawing/2010/main" val="0"/>
              </a:ext>
            </a:extLst>
          </a:blip>
          <a:srcRect l="5178" t="37400" r="53735" b="37401"/>
          <a:stretch/>
        </p:blipFill>
        <p:spPr>
          <a:xfrm>
            <a:off x="1408599" y="1619086"/>
            <a:ext cx="505888" cy="551878"/>
          </a:xfrm>
          <a:prstGeom prst="rect">
            <a:avLst/>
          </a:prstGeom>
        </p:spPr>
      </p:pic>
      <p:pic>
        <p:nvPicPr>
          <p:cNvPr id="16" name="Picture 15"/>
          <p:cNvPicPr>
            <a:picLocks noChangeAspect="1"/>
          </p:cNvPicPr>
          <p:nvPr/>
        </p:nvPicPr>
        <p:blipFill rotWithShape="1">
          <a:blip r:embed="rId10" cstate="print">
            <a:extLst>
              <a:ext uri="{28A0092B-C50C-407E-A947-70E740481C1C}">
                <a14:useLocalDpi xmlns:a14="http://schemas.microsoft.com/office/drawing/2010/main" val="0"/>
              </a:ext>
            </a:extLst>
          </a:blip>
          <a:srcRect l="5271" t="13250" r="46272" b="62600"/>
          <a:stretch/>
        </p:blipFill>
        <p:spPr>
          <a:xfrm>
            <a:off x="2051720" y="3573016"/>
            <a:ext cx="400588" cy="354367"/>
          </a:xfrm>
          <a:prstGeom prst="rect">
            <a:avLst/>
          </a:prstGeom>
        </p:spPr>
      </p:pic>
      <p:pic>
        <p:nvPicPr>
          <p:cNvPr id="17" name="Picture 16"/>
          <p:cNvPicPr>
            <a:picLocks noChangeAspect="1"/>
          </p:cNvPicPr>
          <p:nvPr/>
        </p:nvPicPr>
        <p:blipFill rotWithShape="1">
          <a:blip r:embed="rId11" cstate="print">
            <a:extLst>
              <a:ext uri="{28A0092B-C50C-407E-A947-70E740481C1C}">
                <a14:useLocalDpi xmlns:a14="http://schemas.microsoft.com/office/drawing/2010/main" val="0"/>
              </a:ext>
            </a:extLst>
          </a:blip>
          <a:srcRect l="22044" t="48950" r="20180" b="17451"/>
          <a:stretch/>
        </p:blipFill>
        <p:spPr>
          <a:xfrm>
            <a:off x="8326589" y="1015336"/>
            <a:ext cx="491635" cy="507494"/>
          </a:xfrm>
          <a:prstGeom prst="rect">
            <a:avLst/>
          </a:prstGeom>
        </p:spPr>
      </p:pic>
      <p:pic>
        <p:nvPicPr>
          <p:cNvPr id="15" name="Picture 14"/>
          <p:cNvPicPr>
            <a:picLocks noChangeAspect="1"/>
          </p:cNvPicPr>
          <p:nvPr/>
        </p:nvPicPr>
        <p:blipFill rotWithShape="1">
          <a:blip r:embed="rId12" cstate="print">
            <a:extLst>
              <a:ext uri="{28A0092B-C50C-407E-A947-70E740481C1C}">
                <a14:useLocalDpi xmlns:a14="http://schemas.microsoft.com/office/drawing/2010/main" val="0"/>
              </a:ext>
            </a:extLst>
          </a:blip>
          <a:srcRect l="24801" t="18500" r="23750" b="31100"/>
          <a:stretch/>
        </p:blipFill>
        <p:spPr>
          <a:xfrm>
            <a:off x="3315317" y="4302866"/>
            <a:ext cx="532054" cy="521196"/>
          </a:xfrm>
          <a:prstGeom prst="rect">
            <a:avLst/>
          </a:prstGeom>
        </p:spPr>
      </p:pic>
      <p:pic>
        <p:nvPicPr>
          <p:cNvPr id="19" name="Picture 18"/>
          <p:cNvPicPr>
            <a:picLocks noChangeAspect="1"/>
          </p:cNvPicPr>
          <p:nvPr/>
        </p:nvPicPr>
        <p:blipFill rotWithShape="1">
          <a:blip r:embed="rId13" cstate="print">
            <a:extLst>
              <a:ext uri="{28A0092B-C50C-407E-A947-70E740481C1C}">
                <a14:useLocalDpi xmlns:a14="http://schemas.microsoft.com/office/drawing/2010/main" val="0"/>
              </a:ext>
            </a:extLst>
          </a:blip>
          <a:srcRect l="20180" t="32150" r="20180" b="34250"/>
          <a:stretch/>
        </p:blipFill>
        <p:spPr>
          <a:xfrm>
            <a:off x="3315317" y="5705756"/>
            <a:ext cx="531556" cy="531556"/>
          </a:xfrm>
          <a:prstGeom prst="rect">
            <a:avLst/>
          </a:prstGeom>
        </p:spPr>
      </p:pic>
      <p:sp>
        <p:nvSpPr>
          <p:cNvPr id="20" name="Down Arrow 19"/>
          <p:cNvSpPr/>
          <p:nvPr/>
        </p:nvSpPr>
        <p:spPr>
          <a:xfrm>
            <a:off x="4416432" y="1567779"/>
            <a:ext cx="197697" cy="311373"/>
          </a:xfrm>
          <a:prstGeom prst="downArrow">
            <a:avLst/>
          </a:prstGeom>
          <a:solidFill>
            <a:srgbClr val="FF33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62695298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46E1E-E976-9D47-B765-E9357E2CD5AF}"/>
              </a:ext>
            </a:extLst>
          </p:cNvPr>
          <p:cNvSpPr>
            <a:spLocks noGrp="1"/>
          </p:cNvSpPr>
          <p:nvPr>
            <p:ph type="title"/>
          </p:nvPr>
        </p:nvSpPr>
        <p:spPr>
          <a:xfrm>
            <a:off x="251520" y="1772816"/>
            <a:ext cx="8241688" cy="1647510"/>
          </a:xfrm>
        </p:spPr>
        <p:txBody>
          <a:bodyPr>
            <a:normAutofit/>
          </a:bodyPr>
          <a:lstStyle/>
          <a:p>
            <a:r>
              <a:rPr lang="en-US" dirty="0"/>
              <a:t>Questions? </a:t>
            </a:r>
          </a:p>
        </p:txBody>
      </p:sp>
      <p:sp>
        <p:nvSpPr>
          <p:cNvPr id="4" name="Slide Number Placeholder 3">
            <a:extLst>
              <a:ext uri="{FF2B5EF4-FFF2-40B4-BE49-F238E27FC236}">
                <a16:creationId xmlns:a16="http://schemas.microsoft.com/office/drawing/2014/main" id="{16FBBE9B-CC8B-4A49-943F-2FE2CB350D81}"/>
              </a:ext>
            </a:extLst>
          </p:cNvPr>
          <p:cNvSpPr>
            <a:spLocks noGrp="1"/>
          </p:cNvSpPr>
          <p:nvPr>
            <p:ph type="sldNum" sz="quarter" idx="11"/>
          </p:nvPr>
        </p:nvSpPr>
        <p:spPr>
          <a:xfrm>
            <a:off x="6758880" y="6381330"/>
            <a:ext cx="2133600"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FC524A1-7B6A-464D-B8BC-8FE2E057339E}" type="slidenum">
              <a:rPr kumimoji="0" lang="en-GB" sz="1200" b="0" i="0" u="none" strike="noStrike" kern="1200" cap="none" spc="0" normalizeH="0" baseline="0" noProof="0" smtClean="0">
                <a:ln>
                  <a:noFill/>
                </a:ln>
                <a:solidFill>
                  <a:srgbClr val="3F3F3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86</a:t>
            </a:fld>
            <a:endParaRPr kumimoji="0" lang="en-GB" sz="1200" b="0" i="0" u="none" strike="noStrike" kern="1200" cap="none" spc="0" normalizeH="0" baseline="0" noProof="0">
              <a:ln>
                <a:noFill/>
              </a:ln>
              <a:solidFill>
                <a:srgbClr val="3F3F3F">
                  <a:lumMod val="50000"/>
                </a:srgbClr>
              </a:solidFill>
              <a:effectLst/>
              <a:uLnTx/>
              <a:uFillTx/>
              <a:latin typeface="Arial"/>
              <a:ea typeface="+mn-ea"/>
              <a:cs typeface="+mn-cs"/>
            </a:endParaRPr>
          </a:p>
        </p:txBody>
      </p:sp>
    </p:spTree>
    <p:extLst>
      <p:ext uri="{BB962C8B-B14F-4D97-AF65-F5344CB8AC3E}">
        <p14:creationId xmlns:p14="http://schemas.microsoft.com/office/powerpoint/2010/main" val="49849756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ctrTitle"/>
          </p:nvPr>
        </p:nvSpPr>
        <p:spPr>
          <a:xfrm>
            <a:off x="65943" y="2628900"/>
            <a:ext cx="8675077" cy="1647092"/>
          </a:xfrm>
        </p:spPr>
        <p:txBody>
          <a:bodyPr/>
          <a:lstStyle/>
          <a:p>
            <a:pPr eaLnBrk="1" hangingPunct="1"/>
            <a:r>
              <a:rPr lang="en-GB" sz="4985" dirty="0">
                <a:latin typeface="Arial" charset="0"/>
                <a:ea typeface="ＭＳ Ｐゴシック" pitchFamily="34" charset="-128"/>
                <a:cs typeface="Arial" charset="0"/>
              </a:rPr>
              <a:t>NEL CYP Asthma Network</a:t>
            </a:r>
            <a:br>
              <a:rPr lang="en-GB" sz="4985">
                <a:latin typeface="Arial" charset="0"/>
                <a:ea typeface="ＭＳ Ｐゴシック" pitchFamily="34" charset="-128"/>
                <a:cs typeface="Arial" charset="0"/>
              </a:rPr>
            </a:br>
            <a:r>
              <a:rPr lang="en-GB" sz="2954">
                <a:latin typeface="Arial" charset="0"/>
                <a:ea typeface="ＭＳ Ｐゴシック" pitchFamily="34" charset="-128"/>
                <a:cs typeface="Arial" charset="0"/>
              </a:rPr>
              <a:t>September </a:t>
            </a:r>
            <a:r>
              <a:rPr lang="en-GB" sz="2954" dirty="0">
                <a:latin typeface="Arial" charset="0"/>
                <a:ea typeface="ＭＳ Ｐゴシック" pitchFamily="34" charset="-128"/>
                <a:cs typeface="Arial" charset="0"/>
              </a:rPr>
              <a:t>2020</a:t>
            </a:r>
          </a:p>
        </p:txBody>
      </p:sp>
      <p:sp>
        <p:nvSpPr>
          <p:cNvPr id="8194" name="Subtitle 2"/>
          <p:cNvSpPr>
            <a:spLocks noGrp="1"/>
          </p:cNvSpPr>
          <p:nvPr>
            <p:ph type="subTitle" idx="1"/>
          </p:nvPr>
        </p:nvSpPr>
        <p:spPr>
          <a:xfrm>
            <a:off x="262305" y="4456235"/>
            <a:ext cx="8881696" cy="1014046"/>
          </a:xfrm>
        </p:spPr>
        <p:txBody>
          <a:bodyPr/>
          <a:lstStyle/>
          <a:p>
            <a:pPr algn="just" eaLnBrk="1" hangingPunct="1"/>
            <a:r>
              <a:rPr lang="en-GB" sz="1662">
                <a:latin typeface="Arial" charset="0"/>
                <a:ea typeface="ＭＳ Ｐゴシック" pitchFamily="34" charset="-128"/>
                <a:cs typeface="Arial" charset="0"/>
              </a:rPr>
              <a:t>Lynda Hassell – Divisional Director of Nursing, CYP &amp; Chair  NEL CYP Asthma Network</a:t>
            </a:r>
          </a:p>
          <a:p>
            <a:pPr algn="just" eaLnBrk="1" hangingPunct="1"/>
            <a:r>
              <a:rPr lang="en-GB" sz="1662">
                <a:latin typeface="Arial" charset="0"/>
                <a:ea typeface="ＭＳ Ｐゴシック" pitchFamily="34" charset="-128"/>
                <a:cs typeface="Arial" charset="0"/>
              </a:rPr>
              <a:t>Rita Araújo – Transformation Manager THCCG &amp; Co-chair NEL CYP Asthma Network</a:t>
            </a:r>
          </a:p>
        </p:txBody>
      </p:sp>
      <p:pic>
        <p:nvPicPr>
          <p:cNvPr id="8195" name="Picture 2" descr="Imagem relacionada"/>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417635"/>
            <a:ext cx="2407627" cy="1354015"/>
          </a:xfrm>
          <a:prstGeom prst="rect">
            <a:avLst/>
          </a:prstGeom>
          <a:noFill/>
          <a:ln w="9525">
            <a:noFill/>
            <a:miter lim="800000"/>
            <a:headEnd/>
            <a:tailEnd/>
          </a:ln>
        </p:spPr>
      </p:pic>
      <p:pic>
        <p:nvPicPr>
          <p:cNvPr id="8196"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07627" y="653562"/>
            <a:ext cx="3697165" cy="882162"/>
          </a:xfrm>
          <a:prstGeom prst="rect">
            <a:avLst/>
          </a:prstGeom>
          <a:noFill/>
          <a:ln w="9525">
            <a:noFill/>
            <a:miter lim="800000"/>
            <a:headEnd/>
            <a:tailEnd/>
          </a:ln>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title"/>
          </p:nvPr>
        </p:nvSpPr>
        <p:spPr>
          <a:xfrm>
            <a:off x="707782" y="322385"/>
            <a:ext cx="7826619" cy="1055077"/>
          </a:xfrm>
        </p:spPr>
        <p:txBody>
          <a:bodyPr/>
          <a:lstStyle/>
          <a:p>
            <a:pPr algn="ctr" eaLnBrk="1" hangingPunct="1"/>
            <a:r>
              <a:rPr lang="en-GB" sz="3323" dirty="0">
                <a:latin typeface="Arial" charset="0"/>
                <a:ea typeface="ＭＳ Ｐゴシック" pitchFamily="34" charset="-128"/>
                <a:cs typeface="Arial" charset="0"/>
              </a:rPr>
              <a:t>Workforce: Asthma CNSs</a:t>
            </a:r>
          </a:p>
        </p:txBody>
      </p:sp>
      <p:sp>
        <p:nvSpPr>
          <p:cNvPr id="10242" name="Content Placeholder 2"/>
          <p:cNvSpPr>
            <a:spLocks noGrp="1"/>
          </p:cNvSpPr>
          <p:nvPr>
            <p:ph idx="1"/>
          </p:nvPr>
        </p:nvSpPr>
        <p:spPr>
          <a:xfrm>
            <a:off x="720970" y="1377462"/>
            <a:ext cx="7800243" cy="4475285"/>
          </a:xfrm>
        </p:spPr>
        <p:txBody>
          <a:bodyPr/>
          <a:lstStyle/>
          <a:p>
            <a:pPr eaLnBrk="1" hangingPunct="1"/>
            <a:r>
              <a:rPr lang="en-GB" sz="2585" dirty="0">
                <a:latin typeface="Arial" charset="0"/>
                <a:ea typeface="ＭＳ Ｐゴシック" pitchFamily="34" charset="-128"/>
                <a:cs typeface="Arial" charset="0"/>
              </a:rPr>
              <a:t>NEL CYP Network founded 2017</a:t>
            </a:r>
          </a:p>
          <a:p>
            <a:pPr eaLnBrk="1" hangingPunct="1"/>
            <a:r>
              <a:rPr lang="en-GB" sz="2585" dirty="0">
                <a:latin typeface="Arial" charset="0"/>
                <a:ea typeface="ＭＳ Ｐゴシック" pitchFamily="34" charset="-128"/>
                <a:cs typeface="Arial" charset="0"/>
              </a:rPr>
              <a:t>2017: 2 Nurses</a:t>
            </a:r>
          </a:p>
          <a:p>
            <a:pPr eaLnBrk="1" hangingPunct="1"/>
            <a:r>
              <a:rPr lang="en-GB" sz="2585" dirty="0">
                <a:latin typeface="Arial" charset="0"/>
                <a:ea typeface="ＭＳ Ｐゴシック" pitchFamily="34" charset="-128"/>
                <a:cs typeface="Arial" charset="0"/>
              </a:rPr>
              <a:t>2020: 9 Nurses (FT/permanent funding)</a:t>
            </a:r>
          </a:p>
          <a:p>
            <a:pPr lvl="1" eaLnBrk="1" hangingPunct="1"/>
            <a:r>
              <a:rPr lang="en-GB" sz="2215" dirty="0">
                <a:latin typeface="Arial" charset="0"/>
                <a:ea typeface="ＭＳ Ｐゴシック" pitchFamily="34" charset="-128"/>
                <a:cs typeface="Arial" charset="0"/>
              </a:rPr>
              <a:t>Delivering clinics (community/hospital based)</a:t>
            </a:r>
          </a:p>
          <a:p>
            <a:pPr lvl="1" eaLnBrk="1" hangingPunct="1"/>
            <a:r>
              <a:rPr lang="en-GB" sz="2215" dirty="0">
                <a:latin typeface="Arial" charset="0"/>
                <a:ea typeface="ＭＳ Ｐゴシック" pitchFamily="34" charset="-128"/>
                <a:cs typeface="Arial" charset="0"/>
              </a:rPr>
              <a:t>Clinical reviews in inpatient wards/ED</a:t>
            </a:r>
          </a:p>
          <a:p>
            <a:pPr lvl="1" eaLnBrk="1" hangingPunct="1"/>
            <a:r>
              <a:rPr lang="en-GB" sz="2215" dirty="0">
                <a:latin typeface="Arial" charset="0"/>
                <a:ea typeface="ＭＳ Ｐゴシック" pitchFamily="34" charset="-128"/>
                <a:cs typeface="Arial" charset="0"/>
              </a:rPr>
              <a:t>Connecting partners across the system </a:t>
            </a:r>
          </a:p>
          <a:p>
            <a:pPr lvl="1" eaLnBrk="1" hangingPunct="1"/>
            <a:r>
              <a:rPr lang="en-GB" sz="2215" dirty="0">
                <a:latin typeface="Arial" charset="0"/>
                <a:ea typeface="ＭＳ Ｐゴシック" pitchFamily="34" charset="-128"/>
                <a:cs typeface="Arial" charset="0"/>
              </a:rPr>
              <a:t>Educating partners, hosting events</a:t>
            </a:r>
          </a:p>
          <a:p>
            <a:pPr lvl="1" eaLnBrk="1" hangingPunct="1"/>
            <a:r>
              <a:rPr lang="en-GB" sz="2215" dirty="0">
                <a:latin typeface="Arial" charset="0"/>
                <a:ea typeface="ＭＳ Ｐゴシック" pitchFamily="34" charset="-128"/>
                <a:cs typeface="Arial" charset="0"/>
              </a:rPr>
              <a:t>Frequently meeting as a group</a:t>
            </a:r>
          </a:p>
          <a:p>
            <a:pPr lvl="1" eaLnBrk="1" hangingPunct="1"/>
            <a:r>
              <a:rPr lang="en-GB" sz="2215" dirty="0">
                <a:latin typeface="Arial" charset="0"/>
                <a:ea typeface="ＭＳ Ｐゴシック" pitchFamily="34" charset="-128"/>
                <a:cs typeface="Arial" charset="0"/>
              </a:rPr>
              <a:t>Set up Pan London Asthma Nurse Forum </a:t>
            </a:r>
          </a:p>
          <a:p>
            <a:pPr lvl="1" eaLnBrk="1" hangingPunct="1"/>
            <a:endParaRPr lang="en-GB" sz="2215" dirty="0">
              <a:latin typeface="Arial" charset="0"/>
              <a:ea typeface="ＭＳ Ｐゴシック" pitchFamily="34" charset="-128"/>
              <a:cs typeface="Arial" charset="0"/>
            </a:endParaRPr>
          </a:p>
        </p:txBody>
      </p:sp>
      <p:sp>
        <p:nvSpPr>
          <p:cNvPr id="10243" name="Slide Number Placeholder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defTabSz="422041" fontAlgn="base">
              <a:spcBef>
                <a:spcPct val="0"/>
              </a:spcBef>
              <a:spcAft>
                <a:spcPct val="0"/>
              </a:spcAft>
            </a:pPr>
            <a:fld id="{998FF6D5-8005-40AB-BEBE-8ECCE101E7E8}" type="slidenum">
              <a:rPr lang="en-US">
                <a:latin typeface="Arial" charset="0"/>
                <a:ea typeface="ＭＳ Ｐゴシック" pitchFamily="34" charset="-128"/>
              </a:rPr>
              <a:pPr defTabSz="422041" fontAlgn="base">
                <a:spcBef>
                  <a:spcPct val="0"/>
                </a:spcBef>
                <a:spcAft>
                  <a:spcPct val="0"/>
                </a:spcAft>
              </a:pPr>
              <a:t>88</a:t>
            </a:fld>
            <a:endParaRPr lang="en-US">
              <a:latin typeface="Arial" charset="0"/>
              <a:ea typeface="ＭＳ Ｐゴシック" pitchFamily="34" charset="-128"/>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9692" y="407056"/>
            <a:ext cx="7827108" cy="1055077"/>
          </a:xfrm>
        </p:spPr>
        <p:txBody>
          <a:bodyPr/>
          <a:lstStyle/>
          <a:p>
            <a:pPr algn="ctr"/>
            <a:r>
              <a:rPr lang="en-US" sz="3323" dirty="0"/>
              <a:t>Pathways</a:t>
            </a:r>
            <a:r>
              <a:rPr lang="en-US" dirty="0"/>
              <a:t> </a:t>
            </a:r>
            <a:r>
              <a:rPr lang="en-US" sz="3323" dirty="0"/>
              <a:t>and Guidelines</a:t>
            </a:r>
          </a:p>
        </p:txBody>
      </p:sp>
      <p:sp>
        <p:nvSpPr>
          <p:cNvPr id="3" name="Content Placeholder 2"/>
          <p:cNvSpPr>
            <a:spLocks noGrp="1"/>
          </p:cNvSpPr>
          <p:nvPr>
            <p:ph idx="1"/>
          </p:nvPr>
        </p:nvSpPr>
        <p:spPr>
          <a:xfrm>
            <a:off x="414829" y="1360098"/>
            <a:ext cx="7801056" cy="4475610"/>
          </a:xfrm>
        </p:spPr>
        <p:txBody>
          <a:bodyPr/>
          <a:lstStyle/>
          <a:p>
            <a:r>
              <a:rPr lang="en-US" sz="2585" dirty="0"/>
              <a:t>Scrutiny and development of policies and guidelines </a:t>
            </a:r>
          </a:p>
          <a:p>
            <a:pPr lvl="1"/>
            <a:r>
              <a:rPr lang="en-GB" sz="2215" dirty="0"/>
              <a:t>Standardise: leaflets/information, PAAP, follow-up process, care plans in place, asthma specific </a:t>
            </a:r>
            <a:r>
              <a:rPr lang="en-GB" sz="2215" dirty="0" err="1"/>
              <a:t>proformas</a:t>
            </a:r>
            <a:endParaRPr lang="en-GB" sz="2215" dirty="0"/>
          </a:p>
          <a:p>
            <a:pPr lvl="1"/>
            <a:r>
              <a:rPr lang="en-US" sz="2215" dirty="0"/>
              <a:t>WNB policies &amp; auditing across the system</a:t>
            </a:r>
          </a:p>
          <a:p>
            <a:pPr lvl="1"/>
            <a:r>
              <a:rPr lang="en-US" sz="2215" dirty="0"/>
              <a:t>Operational policies to guide primary/secondary/tertiary thresholds &amp; pathways in line with best practice</a:t>
            </a:r>
          </a:p>
          <a:p>
            <a:pPr lvl="1"/>
            <a:r>
              <a:rPr lang="en-US" sz="2215" dirty="0"/>
              <a:t>Transition policy</a:t>
            </a:r>
          </a:p>
          <a:p>
            <a:pPr lvl="1"/>
            <a:r>
              <a:rPr lang="en-US" sz="2215" dirty="0"/>
              <a:t>Locality/Network Incentive Schemes</a:t>
            </a:r>
          </a:p>
          <a:p>
            <a:pPr lvl="1"/>
            <a:r>
              <a:rPr lang="en-US" sz="2215" dirty="0"/>
              <a:t>Discharge planning &amp; EDS’s – timing/coding/accuracy</a:t>
            </a:r>
          </a:p>
          <a:p>
            <a:pPr lvl="1"/>
            <a:r>
              <a:rPr lang="en-US" sz="2215" dirty="0"/>
              <a:t>48h review pathways  - assurance and auditing</a:t>
            </a:r>
          </a:p>
          <a:p>
            <a:pPr lvl="1"/>
            <a:r>
              <a:rPr lang="en-US" sz="2215" dirty="0"/>
              <a:t>Shifting into use of </a:t>
            </a:r>
            <a:r>
              <a:rPr lang="en-US" sz="2215" dirty="0" err="1"/>
              <a:t>Aerochambers</a:t>
            </a:r>
            <a:endParaRPr lang="en-US" sz="2215" dirty="0"/>
          </a:p>
          <a:p>
            <a:pPr lvl="1"/>
            <a:endParaRPr lang="en-US" dirty="0"/>
          </a:p>
          <a:p>
            <a:pPr lvl="1"/>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defTabSz="422041" fontAlgn="base">
              <a:spcBef>
                <a:spcPct val="0"/>
              </a:spcBef>
              <a:spcAft>
                <a:spcPct val="0"/>
              </a:spcAft>
              <a:defRPr/>
            </a:pPr>
            <a:fld id="{E5C41B30-43F0-4243-A75C-EE97CBA25CFD}" type="slidenum">
              <a:rPr lang="en-US">
                <a:latin typeface="Arial" charset="0"/>
              </a:rPr>
              <a:pPr defTabSz="422041" fontAlgn="base">
                <a:spcBef>
                  <a:spcPct val="0"/>
                </a:spcBef>
                <a:spcAft>
                  <a:spcPct val="0"/>
                </a:spcAft>
                <a:defRPr/>
              </a:pPr>
              <a:t>89</a:t>
            </a:fld>
            <a:endParaRPr lang="en-US" dirty="0">
              <a:latin typeface="Arial" charset="0"/>
            </a:endParaRPr>
          </a:p>
        </p:txBody>
      </p:sp>
    </p:spTree>
    <p:extLst>
      <p:ext uri="{BB962C8B-B14F-4D97-AF65-F5344CB8AC3E}">
        <p14:creationId xmlns:p14="http://schemas.microsoft.com/office/powerpoint/2010/main" val="2129414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New (2020) </a:t>
            </a:r>
            <a:r>
              <a:rPr lang="en-GB" b="1"/>
              <a:t>London asthma standards for CYP</a:t>
            </a:r>
            <a:endParaRPr lang="en-GB"/>
          </a:p>
        </p:txBody>
      </p:sp>
      <p:sp>
        <p:nvSpPr>
          <p:cNvPr id="4" name="Slide Number Placeholder 3"/>
          <p:cNvSpPr>
            <a:spLocks noGrp="1"/>
          </p:cNvSpPr>
          <p:nvPr>
            <p:ph type="sldNum" sz="quarter" idx="14"/>
          </p:nvPr>
        </p:nvSpPr>
        <p:spPr/>
        <p:txBody>
          <a:bodyPr/>
          <a:lstStyle/>
          <a:p>
            <a:fld id="{8FC524A1-7B6A-464D-B8BC-8FE2E057339E}" type="slidenum">
              <a:rPr lang="en-GB" smtClean="0"/>
              <a:pPr/>
              <a:t>9</a:t>
            </a:fld>
            <a:endParaRPr lang="en-GB"/>
          </a:p>
        </p:txBody>
      </p:sp>
      <p:sp>
        <p:nvSpPr>
          <p:cNvPr id="5" name="Content Placeholder 4"/>
          <p:cNvSpPr>
            <a:spLocks noGrp="1"/>
          </p:cNvSpPr>
          <p:nvPr>
            <p:ph sz="quarter" idx="15"/>
          </p:nvPr>
        </p:nvSpPr>
        <p:spPr>
          <a:xfrm>
            <a:off x="250826" y="1053370"/>
            <a:ext cx="8642350" cy="4967287"/>
          </a:xfrm>
        </p:spPr>
        <p:txBody>
          <a:bodyPr>
            <a:normAutofit fontScale="25000" lnSpcReduction="20000"/>
          </a:bodyPr>
          <a:lstStyle/>
          <a:p>
            <a:r>
              <a:rPr lang="en-GB" sz="6400" i="1" dirty="0">
                <a:solidFill>
                  <a:srgbClr val="FF0000"/>
                </a:solidFill>
              </a:rPr>
              <a:t>This revision was begun in the weeks before the COVID-19 pandemic. The months that followed impacted on service provision that could not have been envisaged at project commencement. Services have flexed to accommodate dramatic change overnight and are now further modifying into the “New Normal”.  We plan a further document revision by the end of 2021 after a period of stabilisation and assessment. </a:t>
            </a:r>
          </a:p>
          <a:p>
            <a:r>
              <a:rPr lang="en-GB" sz="6400" dirty="0"/>
              <a:t> </a:t>
            </a:r>
          </a:p>
          <a:p>
            <a:r>
              <a:rPr lang="en-GB" sz="6400" dirty="0"/>
              <a:t>This document is not another set of guidelines but aims to bring together some of the principles from all the other documents to aid their implementation and help drive up care for children with asthma or acute viral induced wheeze in London:</a:t>
            </a:r>
          </a:p>
          <a:p>
            <a:pPr marL="685800" indent="-685800">
              <a:buFont typeface="Arial" panose="020B0604020202020204" pitchFamily="34" charset="0"/>
              <a:buChar char="•"/>
            </a:pPr>
            <a:r>
              <a:rPr lang="en-GB" sz="6400" u="sng" dirty="0"/>
              <a:t>Royal College of Physicians (2014) </a:t>
            </a:r>
            <a:r>
              <a:rPr lang="en-GB" sz="6400" i="1" u="sng" dirty="0"/>
              <a:t>National review of asthma deaths</a:t>
            </a:r>
            <a:r>
              <a:rPr lang="en-GB" sz="6400" u="sng" dirty="0"/>
              <a:t> </a:t>
            </a:r>
            <a:r>
              <a:rPr lang="en-GB" sz="6400" dirty="0">
                <a:hlinkClick r:id="rId2"/>
              </a:rPr>
              <a:t>www.rcplondon.ac.uk/projects/national-review-asthma-deaths</a:t>
            </a:r>
            <a:endParaRPr lang="en-GB" sz="6400" dirty="0"/>
          </a:p>
          <a:p>
            <a:pPr marL="685800" indent="-685800">
              <a:buFont typeface="Arial" panose="020B0604020202020204" pitchFamily="34" charset="0"/>
              <a:buChar char="•"/>
            </a:pPr>
            <a:r>
              <a:rPr lang="en-GB" sz="6400" u="sng" dirty="0"/>
              <a:t>Global Initiative for Asthma (GINA) (2018) </a:t>
            </a:r>
            <a:r>
              <a:rPr lang="en-GB" sz="6400" i="1" u="sng" dirty="0"/>
              <a:t>Global Strategy for Asthma Management and Prevention (Section 2: Children 5 years and younger)  </a:t>
            </a:r>
            <a:r>
              <a:rPr lang="en-GB" sz="6400" u="sng" dirty="0">
                <a:hlinkClick r:id="rId3"/>
              </a:rPr>
              <a:t>https://ginasthma.org/2018-gina-report-global-strategy-for-asthma-management-and-prevention/</a:t>
            </a:r>
            <a:endParaRPr lang="en-GB" sz="6400" dirty="0"/>
          </a:p>
          <a:p>
            <a:pPr marL="685800" indent="-685800">
              <a:buFont typeface="Arial" panose="020B0604020202020204" pitchFamily="34" charset="0"/>
              <a:buChar char="•"/>
            </a:pPr>
            <a:r>
              <a:rPr lang="en-GB" sz="6400" u="sng" dirty="0"/>
              <a:t>National Institute for Health and Care Excellence (NICE, 2013, updated 2018) </a:t>
            </a:r>
            <a:r>
              <a:rPr lang="en-GB" sz="6400" i="1" u="sng" dirty="0"/>
              <a:t>Quality standards for asthma (QS25)</a:t>
            </a:r>
            <a:r>
              <a:rPr lang="en-GB" sz="6400" u="sng" dirty="0"/>
              <a:t> </a:t>
            </a:r>
            <a:r>
              <a:rPr lang="en-GB" sz="6400" u="sng" dirty="0">
                <a:hlinkClick r:id="rId4"/>
              </a:rPr>
              <a:t>https://www.nice.org.uk/guidance/qs25/chapter/Quality-statements</a:t>
            </a:r>
            <a:endParaRPr lang="en-GB" sz="6400" dirty="0"/>
          </a:p>
          <a:p>
            <a:pPr marL="685800" indent="-685800">
              <a:buFont typeface="Arial" panose="020B0604020202020204" pitchFamily="34" charset="0"/>
              <a:buChar char="•"/>
            </a:pPr>
            <a:r>
              <a:rPr lang="en-GB" sz="6400" u="sng" dirty="0"/>
              <a:t>NICE (2017). </a:t>
            </a:r>
            <a:r>
              <a:rPr lang="en-GB" sz="6400" i="1" u="sng" dirty="0"/>
              <a:t>Asthma: diagnosis, monitoring and chronic asthma management. </a:t>
            </a:r>
            <a:r>
              <a:rPr lang="en-GB" sz="6400" u="sng" dirty="0"/>
              <a:t> NICE Guideline 80: </a:t>
            </a:r>
            <a:r>
              <a:rPr lang="en-GB" sz="6400" u="sng" dirty="0">
                <a:hlinkClick r:id="rId5"/>
              </a:rPr>
              <a:t>www.nice.org.uk/ng80</a:t>
            </a:r>
            <a:endParaRPr lang="en-GB" sz="6400" dirty="0"/>
          </a:p>
          <a:p>
            <a:pPr marL="685800" indent="-685800">
              <a:buFont typeface="Arial" panose="020B0604020202020204" pitchFamily="34" charset="0"/>
              <a:buChar char="•"/>
            </a:pPr>
            <a:r>
              <a:rPr lang="en-GB" sz="6400" u="sng" dirty="0"/>
              <a:t>British Thoracic Society, Scottish Intercollegiate Guidelines Network (2019). </a:t>
            </a:r>
            <a:r>
              <a:rPr lang="en-GB" sz="6400" i="1" u="sng" dirty="0"/>
              <a:t>British guideline on the management of asthma. </a:t>
            </a:r>
            <a:r>
              <a:rPr lang="en-GB" sz="6400" u="sng" dirty="0"/>
              <a:t> SIGN 158: </a:t>
            </a:r>
            <a:r>
              <a:rPr lang="en-GB" sz="6400" u="sng" dirty="0">
                <a:hlinkClick r:id="rId6"/>
              </a:rPr>
              <a:t>https://www.sign.ac.uk/media/1048/sign158.pdf</a:t>
            </a:r>
            <a:r>
              <a:rPr lang="en-GB" sz="6400" dirty="0"/>
              <a:t> </a:t>
            </a:r>
          </a:p>
          <a:p>
            <a:r>
              <a:rPr lang="en-GB" dirty="0"/>
              <a:t> </a:t>
            </a:r>
          </a:p>
          <a:p>
            <a:endParaRPr lang="en-GB" dirty="0"/>
          </a:p>
          <a:p>
            <a:endParaRPr lang="en-GB" dirty="0"/>
          </a:p>
          <a:p>
            <a:endParaRPr lang="en-GB" dirty="0"/>
          </a:p>
        </p:txBody>
      </p:sp>
    </p:spTree>
    <p:extLst>
      <p:ext uri="{BB962C8B-B14F-4D97-AF65-F5344CB8AC3E}">
        <p14:creationId xmlns:p14="http://schemas.microsoft.com/office/powerpoint/2010/main" val="341039831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a:xfrm>
            <a:off x="550162" y="425285"/>
            <a:ext cx="7826620" cy="1055077"/>
          </a:xfrm>
        </p:spPr>
        <p:txBody>
          <a:bodyPr/>
          <a:lstStyle/>
          <a:p>
            <a:pPr algn="ctr" eaLnBrk="1" hangingPunct="1"/>
            <a:r>
              <a:rPr lang="en-GB" sz="3323" dirty="0">
                <a:latin typeface="Arial" charset="0"/>
                <a:ea typeface="ＭＳ Ｐゴシック" pitchFamily="34" charset="-128"/>
                <a:cs typeface="Arial" charset="0"/>
              </a:rPr>
              <a:t>Schools</a:t>
            </a:r>
          </a:p>
        </p:txBody>
      </p:sp>
      <p:sp>
        <p:nvSpPr>
          <p:cNvPr id="12290" name="Content Placeholder 2"/>
          <p:cNvSpPr>
            <a:spLocks noGrp="1"/>
          </p:cNvSpPr>
          <p:nvPr>
            <p:ph idx="1"/>
          </p:nvPr>
        </p:nvSpPr>
        <p:spPr>
          <a:xfrm>
            <a:off x="356089" y="1370135"/>
            <a:ext cx="8330711" cy="4840165"/>
          </a:xfrm>
        </p:spPr>
        <p:txBody>
          <a:bodyPr/>
          <a:lstStyle/>
          <a:p>
            <a:pPr eaLnBrk="1" hangingPunct="1"/>
            <a:r>
              <a:rPr lang="en-GB" dirty="0">
                <a:latin typeface="Arial" charset="0"/>
                <a:ea typeface="ＭＳ Ｐゴシック" pitchFamily="34" charset="-128"/>
                <a:cs typeface="Arial" charset="0"/>
              </a:rPr>
              <a:t>Support School Health teams returning to school</a:t>
            </a:r>
          </a:p>
          <a:p>
            <a:pPr eaLnBrk="1" hangingPunct="1"/>
            <a:r>
              <a:rPr lang="en-GB" dirty="0">
                <a:latin typeface="Arial" charset="0"/>
                <a:ea typeface="ＭＳ Ｐゴシック" pitchFamily="34" charset="-128"/>
                <a:cs typeface="Arial" charset="0"/>
              </a:rPr>
              <a:t>Virtual education sessions/webinars</a:t>
            </a:r>
          </a:p>
          <a:p>
            <a:pPr eaLnBrk="1" hangingPunct="1"/>
            <a:r>
              <a:rPr lang="en-GB" dirty="0">
                <a:latin typeface="Arial" charset="0"/>
                <a:ea typeface="ＭＳ Ｐゴシック" pitchFamily="34" charset="-128"/>
                <a:cs typeface="Arial" charset="0"/>
              </a:rPr>
              <a:t>Building relationships</a:t>
            </a:r>
          </a:p>
          <a:p>
            <a:pPr eaLnBrk="1" hangingPunct="1"/>
            <a:r>
              <a:rPr lang="en-GB" dirty="0">
                <a:latin typeface="Arial" charset="0"/>
                <a:ea typeface="ＭＳ Ｐゴシック" pitchFamily="34" charset="-128"/>
                <a:cs typeface="Arial" charset="0"/>
              </a:rPr>
              <a:t>Asthma Friendly status </a:t>
            </a:r>
          </a:p>
          <a:p>
            <a:pPr eaLnBrk="1" hangingPunct="1"/>
            <a:r>
              <a:rPr lang="en-GB" dirty="0">
                <a:latin typeface="Arial" charset="0"/>
                <a:ea typeface="ＭＳ Ｐゴシック" pitchFamily="34" charset="-128"/>
                <a:cs typeface="Arial" charset="0"/>
              </a:rPr>
              <a:t>Group consultation to children, families and staff </a:t>
            </a:r>
          </a:p>
          <a:p>
            <a:pPr eaLnBrk="1" hangingPunct="1"/>
            <a:r>
              <a:rPr lang="en-GB" dirty="0">
                <a:latin typeface="Arial" charset="0"/>
                <a:ea typeface="ＭＳ Ｐゴシック" pitchFamily="34" charset="-128"/>
                <a:cs typeface="Arial" charset="0"/>
              </a:rPr>
              <a:t>Management plans in place</a:t>
            </a:r>
          </a:p>
          <a:p>
            <a:pPr eaLnBrk="1" hangingPunct="1"/>
            <a:endParaRPr lang="en-GB" sz="1846" dirty="0">
              <a:latin typeface="Arial" charset="0"/>
              <a:ea typeface="ＭＳ Ｐゴシック" pitchFamily="34" charset="-128"/>
              <a:cs typeface="Arial" charset="0"/>
            </a:endParaRPr>
          </a:p>
        </p:txBody>
      </p:sp>
      <p:sp>
        <p:nvSpPr>
          <p:cNvPr id="12291" name="Slide Number Placeholder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defTabSz="422041" fontAlgn="base">
              <a:spcBef>
                <a:spcPct val="0"/>
              </a:spcBef>
              <a:spcAft>
                <a:spcPct val="0"/>
              </a:spcAft>
            </a:pPr>
            <a:fld id="{16F28DA7-59D6-4657-958C-CDD980230CAC}" type="slidenum">
              <a:rPr lang="en-US">
                <a:latin typeface="Arial" charset="0"/>
                <a:ea typeface="ＭＳ Ｐゴシック" pitchFamily="34" charset="-128"/>
              </a:rPr>
              <a:pPr defTabSz="422041" fontAlgn="base">
                <a:spcBef>
                  <a:spcPct val="0"/>
                </a:spcBef>
                <a:spcAft>
                  <a:spcPct val="0"/>
                </a:spcAft>
              </a:pPr>
              <a:t>90</a:t>
            </a:fld>
            <a:endParaRPr lang="en-US">
              <a:latin typeface="Arial" charset="0"/>
              <a:ea typeface="ＭＳ Ｐゴシック" pitchFamily="34" charset="-128"/>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a:xfrm>
            <a:off x="860182" y="517281"/>
            <a:ext cx="7826619" cy="1055077"/>
          </a:xfrm>
        </p:spPr>
        <p:txBody>
          <a:bodyPr/>
          <a:lstStyle/>
          <a:p>
            <a:pPr eaLnBrk="1" hangingPunct="1"/>
            <a:r>
              <a:rPr lang="en-GB" sz="3323" dirty="0">
                <a:latin typeface="Arial" charset="0"/>
                <a:ea typeface="ＭＳ Ｐゴシック" pitchFamily="34" charset="-128"/>
                <a:cs typeface="Arial" charset="0"/>
              </a:rPr>
              <a:t>Air quality – interface asthma </a:t>
            </a:r>
          </a:p>
        </p:txBody>
      </p:sp>
      <p:sp>
        <p:nvSpPr>
          <p:cNvPr id="11266" name="Content Placeholder 2"/>
          <p:cNvSpPr>
            <a:spLocks noGrp="1"/>
          </p:cNvSpPr>
          <p:nvPr>
            <p:ph idx="1"/>
          </p:nvPr>
        </p:nvSpPr>
        <p:spPr>
          <a:xfrm>
            <a:off x="384120" y="1630652"/>
            <a:ext cx="7801708" cy="4475285"/>
          </a:xfrm>
        </p:spPr>
        <p:txBody>
          <a:bodyPr/>
          <a:lstStyle/>
          <a:p>
            <a:pPr eaLnBrk="1" hangingPunct="1"/>
            <a:r>
              <a:rPr lang="en-GB" dirty="0">
                <a:latin typeface="Arial" charset="0"/>
                <a:ea typeface="ＭＳ Ｐゴシック" pitchFamily="34" charset="-128"/>
                <a:cs typeface="Arial" charset="0"/>
              </a:rPr>
              <a:t>Materials co-produced on air quality</a:t>
            </a:r>
          </a:p>
          <a:p>
            <a:pPr eaLnBrk="1" hangingPunct="1"/>
            <a:r>
              <a:rPr lang="en-GB" dirty="0">
                <a:latin typeface="Arial" charset="0"/>
                <a:ea typeface="ＭＳ Ｐゴシック" pitchFamily="34" charset="-128"/>
                <a:cs typeface="Arial" charset="0"/>
              </a:rPr>
              <a:t>Link to education session, CDP certified</a:t>
            </a:r>
          </a:p>
          <a:p>
            <a:pPr eaLnBrk="1" hangingPunct="1"/>
            <a:r>
              <a:rPr lang="en-GB" dirty="0">
                <a:latin typeface="Arial" charset="0"/>
                <a:ea typeface="ＭＳ Ｐゴシック" pitchFamily="34" charset="-128"/>
                <a:cs typeface="Arial" charset="0"/>
              </a:rPr>
              <a:t>Official launch AAA week</a:t>
            </a:r>
          </a:p>
          <a:p>
            <a:pPr eaLnBrk="1" hangingPunct="1"/>
            <a:r>
              <a:rPr lang="en-GB" dirty="0">
                <a:latin typeface="Arial" charset="0"/>
                <a:ea typeface="ＭＳ Ｐゴシック" pitchFamily="34" charset="-128"/>
                <a:cs typeface="Arial" charset="0"/>
              </a:rPr>
              <a:t>Please contact: </a:t>
            </a:r>
            <a:r>
              <a:rPr lang="pt-PT" dirty="0">
                <a:hlinkClick r:id="rId2"/>
              </a:rPr>
              <a:t>rachel.parker8@nhs.net</a:t>
            </a:r>
            <a:r>
              <a:rPr lang="pt-PT" dirty="0"/>
              <a:t>   </a:t>
            </a:r>
            <a:endParaRPr lang="en-GB" dirty="0">
              <a:latin typeface="Arial" charset="0"/>
              <a:ea typeface="ＭＳ Ｐゴシック" pitchFamily="34" charset="-128"/>
              <a:cs typeface="Arial" charset="0"/>
            </a:endParaRPr>
          </a:p>
          <a:p>
            <a:pPr eaLnBrk="1" hangingPunct="1"/>
            <a:endParaRPr lang="en-GB" dirty="0">
              <a:latin typeface="Arial" charset="0"/>
              <a:ea typeface="ＭＳ Ｐゴシック" pitchFamily="34" charset="-128"/>
              <a:cs typeface="Arial" charset="0"/>
            </a:endParaRPr>
          </a:p>
        </p:txBody>
      </p:sp>
      <p:sp>
        <p:nvSpPr>
          <p:cNvPr id="11267" name="Slide Number Placeholder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defTabSz="422041" fontAlgn="base">
              <a:spcBef>
                <a:spcPct val="0"/>
              </a:spcBef>
              <a:spcAft>
                <a:spcPct val="0"/>
              </a:spcAft>
            </a:pPr>
            <a:fld id="{7503A9C6-C479-4BE0-84F1-2496F6E89460}" type="slidenum">
              <a:rPr lang="en-US">
                <a:latin typeface="Arial" charset="0"/>
                <a:ea typeface="ＭＳ Ｐゴシック" pitchFamily="34" charset="-128"/>
              </a:rPr>
              <a:pPr defTabSz="422041" fontAlgn="base">
                <a:spcBef>
                  <a:spcPct val="0"/>
                </a:spcBef>
                <a:spcAft>
                  <a:spcPct val="0"/>
                </a:spcAft>
              </a:pPr>
              <a:t>91</a:t>
            </a:fld>
            <a:endParaRPr lang="en-US">
              <a:latin typeface="Arial" charset="0"/>
              <a:ea typeface="ＭＳ Ｐゴシック" pitchFamily="34" charset="-128"/>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323" dirty="0"/>
              <a:t>Impact across the system</a:t>
            </a:r>
          </a:p>
        </p:txBody>
      </p:sp>
      <p:sp>
        <p:nvSpPr>
          <p:cNvPr id="3" name="Content Placeholder 2"/>
          <p:cNvSpPr>
            <a:spLocks noGrp="1"/>
          </p:cNvSpPr>
          <p:nvPr>
            <p:ph idx="1"/>
          </p:nvPr>
        </p:nvSpPr>
        <p:spPr>
          <a:xfrm>
            <a:off x="646412" y="1465781"/>
            <a:ext cx="7801056" cy="4475610"/>
          </a:xfrm>
        </p:spPr>
        <p:txBody>
          <a:bodyPr/>
          <a:lstStyle/>
          <a:p>
            <a:r>
              <a:rPr lang="en-US" sz="2215" dirty="0"/>
              <a:t>Reduction of 22% acute admissions, savings of at least </a:t>
            </a:r>
            <a:r>
              <a:rPr lang="en-GB" sz="2215" dirty="0"/>
              <a:t>£142,691</a:t>
            </a:r>
            <a:r>
              <a:rPr lang="pt-PT" sz="2215" dirty="0"/>
              <a:t> </a:t>
            </a:r>
            <a:endParaRPr lang="en-US" sz="2215" dirty="0"/>
          </a:p>
          <a:p>
            <a:r>
              <a:rPr lang="en-US" sz="2215" dirty="0"/>
              <a:t>70% of CYP having an annual review in primary care</a:t>
            </a:r>
          </a:p>
          <a:p>
            <a:r>
              <a:rPr lang="en-US" sz="2215" dirty="0"/>
              <a:t>AE follow up revealed home </a:t>
            </a:r>
            <a:r>
              <a:rPr lang="en-US" sz="2215" dirty="0" err="1"/>
              <a:t>nebuliser</a:t>
            </a:r>
            <a:r>
              <a:rPr lang="en-US" sz="2215" dirty="0"/>
              <a:t> usage in child with poorly controlled asthma – letter to all GP’s + clinicians</a:t>
            </a:r>
          </a:p>
          <a:p>
            <a:r>
              <a:rPr lang="en-US" sz="2215" dirty="0"/>
              <a:t>Quarterly joint clinical review of CYP with secondary &amp; primary care teams</a:t>
            </a:r>
          </a:p>
          <a:p>
            <a:r>
              <a:rPr lang="en-US" sz="2215" dirty="0"/>
              <a:t>Started review </a:t>
            </a:r>
            <a:r>
              <a:rPr lang="en-US" sz="2215" dirty="0" err="1"/>
              <a:t>mtgs</a:t>
            </a:r>
            <a:r>
              <a:rPr lang="en-US" sz="2215" dirty="0"/>
              <a:t> of shared care children with tertiary lead &amp; secondary care team</a:t>
            </a:r>
          </a:p>
          <a:p>
            <a:r>
              <a:rPr lang="en-US" sz="2215" dirty="0"/>
              <a:t>40 school nurses/HV’s trained as Asthma Champions (one borough) &amp; 4 videos made to clarify change of approach</a:t>
            </a:r>
          </a:p>
        </p:txBody>
      </p:sp>
      <p:sp>
        <p:nvSpPr>
          <p:cNvPr id="4" name="Slide Number Placeholder 3"/>
          <p:cNvSpPr>
            <a:spLocks noGrp="1"/>
          </p:cNvSpPr>
          <p:nvPr>
            <p:ph type="sldNum" sz="quarter" idx="10"/>
          </p:nvPr>
        </p:nvSpPr>
        <p:spPr/>
        <p:txBody>
          <a:bodyPr/>
          <a:lstStyle/>
          <a:p>
            <a:pPr defTabSz="422041" fontAlgn="base">
              <a:spcBef>
                <a:spcPct val="0"/>
              </a:spcBef>
              <a:spcAft>
                <a:spcPct val="0"/>
              </a:spcAft>
              <a:defRPr/>
            </a:pPr>
            <a:fld id="{E5C41B30-43F0-4243-A75C-EE97CBA25CFD}" type="slidenum">
              <a:rPr lang="en-US">
                <a:latin typeface="Arial" charset="0"/>
              </a:rPr>
              <a:pPr defTabSz="422041" fontAlgn="base">
                <a:spcBef>
                  <a:spcPct val="0"/>
                </a:spcBef>
                <a:spcAft>
                  <a:spcPct val="0"/>
                </a:spcAft>
                <a:defRPr/>
              </a:pPr>
              <a:t>92</a:t>
            </a:fld>
            <a:endParaRPr lang="en-US" dirty="0">
              <a:latin typeface="Arial" charset="0"/>
            </a:endParaRPr>
          </a:p>
        </p:txBody>
      </p:sp>
    </p:spTree>
    <p:extLst>
      <p:ext uri="{BB962C8B-B14F-4D97-AF65-F5344CB8AC3E}">
        <p14:creationId xmlns:p14="http://schemas.microsoft.com/office/powerpoint/2010/main" val="413858666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23" dirty="0"/>
              <a:t>The reason we do what we do</a:t>
            </a:r>
          </a:p>
        </p:txBody>
      </p:sp>
      <p:sp>
        <p:nvSpPr>
          <p:cNvPr id="3" name="Content Placeholder 2"/>
          <p:cNvSpPr>
            <a:spLocks noGrp="1"/>
          </p:cNvSpPr>
          <p:nvPr>
            <p:ph idx="1"/>
          </p:nvPr>
        </p:nvSpPr>
        <p:spPr/>
        <p:txBody>
          <a:bodyPr/>
          <a:lstStyle/>
          <a:p>
            <a:pPr marL="0" indent="0">
              <a:buNone/>
            </a:pPr>
            <a:r>
              <a:rPr lang="pt-PT" dirty="0">
                <a:hlinkClick r:id="rId2" tooltip="https://vimeo.com/386820362&#10;Cmd+Click or tap to follow the link"/>
              </a:rPr>
              <a:t>https://vimeo.com/386820362</a:t>
            </a:r>
            <a:endParaRPr lang="pt-PT" dirty="0"/>
          </a:p>
          <a:p>
            <a:pPr marL="0" indent="0">
              <a:buNone/>
            </a:pPr>
            <a:endParaRPr lang="en-US" dirty="0"/>
          </a:p>
        </p:txBody>
      </p:sp>
      <p:sp>
        <p:nvSpPr>
          <p:cNvPr id="4" name="Slide Number Placeholder 3"/>
          <p:cNvSpPr>
            <a:spLocks noGrp="1"/>
          </p:cNvSpPr>
          <p:nvPr>
            <p:ph type="sldNum" sz="quarter" idx="10"/>
          </p:nvPr>
        </p:nvSpPr>
        <p:spPr/>
        <p:txBody>
          <a:bodyPr/>
          <a:lstStyle/>
          <a:p>
            <a:pPr defTabSz="422041" fontAlgn="base">
              <a:spcBef>
                <a:spcPct val="0"/>
              </a:spcBef>
              <a:spcAft>
                <a:spcPct val="0"/>
              </a:spcAft>
              <a:defRPr/>
            </a:pPr>
            <a:fld id="{E5C41B30-43F0-4243-A75C-EE97CBA25CFD}" type="slidenum">
              <a:rPr lang="en-US">
                <a:latin typeface="Arial" charset="0"/>
              </a:rPr>
              <a:pPr defTabSz="422041" fontAlgn="base">
                <a:spcBef>
                  <a:spcPct val="0"/>
                </a:spcBef>
                <a:spcAft>
                  <a:spcPct val="0"/>
                </a:spcAft>
                <a:defRPr/>
              </a:pPr>
              <a:t>93</a:t>
            </a:fld>
            <a:endParaRPr lang="en-US" dirty="0">
              <a:latin typeface="Arial" charset="0"/>
            </a:endParaRPr>
          </a:p>
        </p:txBody>
      </p:sp>
    </p:spTree>
    <p:extLst>
      <p:ext uri="{BB962C8B-B14F-4D97-AF65-F5344CB8AC3E}">
        <p14:creationId xmlns:p14="http://schemas.microsoft.com/office/powerpoint/2010/main" val="43934197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860182" y="517281"/>
            <a:ext cx="7826619" cy="1055077"/>
          </a:xfrm>
        </p:spPr>
        <p:txBody>
          <a:bodyPr/>
          <a:lstStyle/>
          <a:p>
            <a:pPr algn="ctr" eaLnBrk="1" hangingPunct="1"/>
            <a:r>
              <a:rPr lang="en-GB" sz="3323" dirty="0">
                <a:latin typeface="Arial" charset="0"/>
                <a:ea typeface="ＭＳ Ｐゴシック" pitchFamily="34" charset="-128"/>
                <a:cs typeface="Arial" charset="0"/>
              </a:rPr>
              <a:t>Next steps</a:t>
            </a:r>
          </a:p>
        </p:txBody>
      </p:sp>
      <p:sp>
        <p:nvSpPr>
          <p:cNvPr id="13314" name="Content Placeholder 2"/>
          <p:cNvSpPr>
            <a:spLocks noGrp="1"/>
          </p:cNvSpPr>
          <p:nvPr>
            <p:ph idx="1"/>
          </p:nvPr>
        </p:nvSpPr>
        <p:spPr>
          <a:xfrm>
            <a:off x="860181" y="1572358"/>
            <a:ext cx="7800242" cy="4475285"/>
          </a:xfrm>
        </p:spPr>
        <p:txBody>
          <a:bodyPr/>
          <a:lstStyle/>
          <a:p>
            <a:pPr eaLnBrk="1" hangingPunct="1"/>
            <a:r>
              <a:rPr lang="en-GB" sz="2585" dirty="0">
                <a:latin typeface="Arial" charset="0"/>
                <a:ea typeface="ＭＳ Ｐゴシック" pitchFamily="34" charset="-128"/>
                <a:cs typeface="Arial" charset="0"/>
              </a:rPr>
              <a:t>Adapting offer to COVID-19 – lung function/virtual consultations</a:t>
            </a:r>
          </a:p>
          <a:p>
            <a:pPr eaLnBrk="1" hangingPunct="1"/>
            <a:r>
              <a:rPr lang="en-GB" sz="2585" dirty="0">
                <a:latin typeface="Arial" charset="0"/>
                <a:ea typeface="ＭＳ Ｐゴシック" pitchFamily="34" charset="-128"/>
                <a:cs typeface="Arial" charset="0"/>
              </a:rPr>
              <a:t>NEL Data Dashboard – Benchmarking</a:t>
            </a:r>
          </a:p>
          <a:p>
            <a:pPr eaLnBrk="1" hangingPunct="1"/>
            <a:r>
              <a:rPr lang="en-GB" sz="2585" dirty="0">
                <a:latin typeface="Arial" charset="0"/>
                <a:ea typeface="ＭＳ Ｐゴシック" pitchFamily="34" charset="-128"/>
                <a:cs typeface="Arial" charset="0"/>
              </a:rPr>
              <a:t>Implementing policies and pathways – 48h review</a:t>
            </a:r>
          </a:p>
          <a:p>
            <a:pPr eaLnBrk="1" hangingPunct="1"/>
            <a:r>
              <a:rPr lang="en-GB" sz="2585" dirty="0">
                <a:latin typeface="Arial" charset="0"/>
                <a:ea typeface="ＭＳ Ｐゴシック" pitchFamily="34" charset="-128"/>
                <a:cs typeface="Arial" charset="0"/>
              </a:rPr>
              <a:t>LGC Award, October 2020</a:t>
            </a:r>
          </a:p>
          <a:p>
            <a:pPr eaLnBrk="1" hangingPunct="1"/>
            <a:r>
              <a:rPr lang="en-GB" sz="2585" dirty="0">
                <a:latin typeface="Arial" charset="0"/>
                <a:ea typeface="ＭＳ Ｐゴシック" pitchFamily="34" charset="-128"/>
                <a:cs typeface="Arial" charset="0"/>
              </a:rPr>
              <a:t>Present at Conferences - RCPCH, UK; BMJ, Denmark. </a:t>
            </a:r>
          </a:p>
          <a:p>
            <a:pPr eaLnBrk="1" hangingPunct="1"/>
            <a:endParaRPr lang="en-GB" sz="2585" dirty="0">
              <a:latin typeface="Arial" charset="0"/>
              <a:ea typeface="ＭＳ Ｐゴシック" pitchFamily="34" charset="-128"/>
              <a:cs typeface="Arial" charset="0"/>
            </a:endParaRPr>
          </a:p>
          <a:p>
            <a:pPr eaLnBrk="1" hangingPunct="1"/>
            <a:endParaRPr lang="en-GB" dirty="0">
              <a:latin typeface="Arial" charset="0"/>
              <a:ea typeface="ＭＳ Ｐゴシック" pitchFamily="34" charset="-128"/>
              <a:cs typeface="Arial" charset="0"/>
            </a:endParaRPr>
          </a:p>
          <a:p>
            <a:pPr eaLnBrk="1" hangingPunct="1"/>
            <a:endParaRPr lang="en-GB" dirty="0">
              <a:latin typeface="Arial" charset="0"/>
              <a:ea typeface="ＭＳ Ｐゴシック" pitchFamily="34" charset="-128"/>
              <a:cs typeface="Arial" charset="0"/>
            </a:endParaRPr>
          </a:p>
          <a:p>
            <a:pPr eaLnBrk="1" hangingPunct="1"/>
            <a:endParaRPr lang="en-GB" dirty="0">
              <a:latin typeface="Arial" charset="0"/>
              <a:ea typeface="ＭＳ Ｐゴシック" pitchFamily="34" charset="-128"/>
              <a:cs typeface="Arial" charset="0"/>
            </a:endParaRPr>
          </a:p>
        </p:txBody>
      </p:sp>
      <p:sp>
        <p:nvSpPr>
          <p:cNvPr id="13315" name="Slide Number Placeholder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defTabSz="422041" fontAlgn="base">
              <a:spcBef>
                <a:spcPct val="0"/>
              </a:spcBef>
              <a:spcAft>
                <a:spcPct val="0"/>
              </a:spcAft>
            </a:pPr>
            <a:fld id="{F622385A-A03D-43FC-BEC5-76FBDC82EB23}" type="slidenum">
              <a:rPr lang="en-US">
                <a:latin typeface="Arial" charset="0"/>
                <a:ea typeface="ＭＳ Ｐゴシック" pitchFamily="34" charset="-128"/>
              </a:rPr>
              <a:pPr defTabSz="422041" fontAlgn="base">
                <a:spcBef>
                  <a:spcPct val="0"/>
                </a:spcBef>
                <a:spcAft>
                  <a:spcPct val="0"/>
                </a:spcAft>
              </a:pPr>
              <a:t>94</a:t>
            </a:fld>
            <a:endParaRPr lang="en-US">
              <a:latin typeface="Arial" charset="0"/>
              <a:ea typeface="ＭＳ Ｐゴシック" pitchFamily="34" charset="-128"/>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860182" y="517281"/>
            <a:ext cx="7826619" cy="1055077"/>
          </a:xfrm>
        </p:spPr>
        <p:txBody>
          <a:bodyPr/>
          <a:lstStyle/>
          <a:p>
            <a:pPr eaLnBrk="1" hangingPunct="1"/>
            <a:r>
              <a:rPr lang="en-GB">
                <a:latin typeface="Arial" charset="0"/>
                <a:ea typeface="ＭＳ Ｐゴシック" pitchFamily="34" charset="-128"/>
                <a:cs typeface="Arial" charset="0"/>
              </a:rPr>
              <a:t>Questions</a:t>
            </a:r>
          </a:p>
        </p:txBody>
      </p:sp>
      <p:sp>
        <p:nvSpPr>
          <p:cNvPr id="14338" name="Content Placeholder 2"/>
          <p:cNvSpPr>
            <a:spLocks noGrp="1"/>
          </p:cNvSpPr>
          <p:nvPr>
            <p:ph idx="1"/>
          </p:nvPr>
        </p:nvSpPr>
        <p:spPr>
          <a:xfrm>
            <a:off x="885092" y="1740877"/>
            <a:ext cx="7801708" cy="4475285"/>
          </a:xfrm>
        </p:spPr>
        <p:txBody>
          <a:bodyPr/>
          <a:lstStyle/>
          <a:p>
            <a:pPr marL="0" indent="0" eaLnBrk="1" hangingPunct="1">
              <a:buNone/>
            </a:pPr>
            <a:endParaRPr lang="en-GB">
              <a:latin typeface="Arial" charset="0"/>
              <a:ea typeface="ＭＳ Ｐゴシック" pitchFamily="34" charset="-128"/>
              <a:cs typeface="Arial" charset="0"/>
            </a:endParaRPr>
          </a:p>
          <a:p>
            <a:pPr marL="0" indent="0" eaLnBrk="1" hangingPunct="1">
              <a:buNone/>
            </a:pPr>
            <a:endParaRPr lang="en-GB">
              <a:latin typeface="Arial" charset="0"/>
              <a:ea typeface="ＭＳ Ｐゴシック" pitchFamily="34" charset="-128"/>
              <a:cs typeface="Arial" charset="0"/>
            </a:endParaRPr>
          </a:p>
          <a:p>
            <a:pPr marL="0" indent="0" eaLnBrk="1" hangingPunct="1">
              <a:buNone/>
            </a:pPr>
            <a:endParaRPr lang="en-GB">
              <a:latin typeface="Arial" charset="0"/>
              <a:ea typeface="ＭＳ Ｐゴシック" pitchFamily="34" charset="-128"/>
              <a:cs typeface="Arial" charset="0"/>
            </a:endParaRPr>
          </a:p>
          <a:p>
            <a:pPr marL="0" indent="0" eaLnBrk="1" hangingPunct="1">
              <a:buNone/>
            </a:pPr>
            <a:endParaRPr lang="en-GB">
              <a:latin typeface="Arial" charset="0"/>
              <a:ea typeface="ＭＳ Ｐゴシック" pitchFamily="34" charset="-128"/>
              <a:cs typeface="Arial" charset="0"/>
            </a:endParaRPr>
          </a:p>
          <a:p>
            <a:pPr marL="0" indent="0" eaLnBrk="1" hangingPunct="1">
              <a:buNone/>
            </a:pPr>
            <a:endParaRPr lang="en-GB">
              <a:latin typeface="Arial" charset="0"/>
              <a:ea typeface="ＭＳ Ｐゴシック" pitchFamily="34" charset="-128"/>
              <a:cs typeface="Arial" charset="0"/>
            </a:endParaRPr>
          </a:p>
          <a:p>
            <a:pPr marL="0" indent="0" eaLnBrk="1" hangingPunct="1">
              <a:buNone/>
            </a:pPr>
            <a:endParaRPr lang="en-GB" sz="2585">
              <a:latin typeface="Arial" charset="0"/>
              <a:ea typeface="ＭＳ Ｐゴシック" pitchFamily="34" charset="-128"/>
              <a:cs typeface="Arial" charset="0"/>
              <a:hlinkClick r:id="" action="ppaction://noaction"/>
            </a:endParaRPr>
          </a:p>
          <a:p>
            <a:pPr marL="0" indent="0" eaLnBrk="1" hangingPunct="1">
              <a:buNone/>
            </a:pPr>
            <a:r>
              <a:rPr lang="en-GB" sz="2585">
                <a:latin typeface="Arial" charset="0"/>
                <a:ea typeface="ＭＳ Ｐゴシック" pitchFamily="34" charset="-128"/>
                <a:cs typeface="Arial" charset="0"/>
                <a:hlinkClick r:id="" action="ppaction://noaction"/>
              </a:rPr>
              <a:t>l.hassell@nhs.net</a:t>
            </a:r>
          </a:p>
          <a:p>
            <a:pPr marL="0" indent="0" eaLnBrk="1" hangingPunct="1">
              <a:buNone/>
            </a:pPr>
            <a:r>
              <a:rPr lang="en-GB" sz="2585">
                <a:latin typeface="Arial" charset="0"/>
                <a:ea typeface="ＭＳ Ｐゴシック" pitchFamily="34" charset="-128"/>
                <a:cs typeface="Arial" charset="0"/>
                <a:hlinkClick r:id="" action="ppaction://noaction"/>
              </a:rPr>
              <a:t>rita.araujo@nhs.net</a:t>
            </a:r>
            <a:endParaRPr lang="en-GB" sz="2585">
              <a:latin typeface="Arial" charset="0"/>
              <a:ea typeface="ＭＳ Ｐゴシック" pitchFamily="34" charset="-128"/>
              <a:cs typeface="Arial" charset="0"/>
            </a:endParaRPr>
          </a:p>
          <a:p>
            <a:pPr marL="0" indent="0" eaLnBrk="1" hangingPunct="1">
              <a:buNone/>
            </a:pPr>
            <a:endParaRPr lang="en-GB">
              <a:latin typeface="Arial" charset="0"/>
              <a:ea typeface="ＭＳ Ｐゴシック" pitchFamily="34" charset="-128"/>
              <a:cs typeface="Arial" charset="0"/>
            </a:endParaRPr>
          </a:p>
        </p:txBody>
      </p:sp>
      <p:sp>
        <p:nvSpPr>
          <p:cNvPr id="14339" name="Slide Number Placeholder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defTabSz="422041" fontAlgn="base">
              <a:spcBef>
                <a:spcPct val="0"/>
              </a:spcBef>
              <a:spcAft>
                <a:spcPct val="0"/>
              </a:spcAft>
            </a:pPr>
            <a:fld id="{9D21532E-1C7D-4034-8722-79313DF70820}" type="slidenum">
              <a:rPr lang="en-US">
                <a:latin typeface="Arial" charset="0"/>
                <a:ea typeface="ＭＳ Ｐゴシック" pitchFamily="34" charset="-128"/>
              </a:rPr>
              <a:pPr defTabSz="422041" fontAlgn="base">
                <a:spcBef>
                  <a:spcPct val="0"/>
                </a:spcBef>
                <a:spcAft>
                  <a:spcPct val="0"/>
                </a:spcAft>
              </a:pPr>
              <a:t>95</a:t>
            </a:fld>
            <a:endParaRPr lang="en-US">
              <a:latin typeface="Arial" charset="0"/>
              <a:ea typeface="ＭＳ Ｐゴシック" pitchFamily="34" charset="-128"/>
            </a:endParaRPr>
          </a:p>
        </p:txBody>
      </p:sp>
      <p:pic>
        <p:nvPicPr>
          <p:cNvPr id="14340" name="Picture 2" descr="Resultado de imagem para question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666" y="1664677"/>
            <a:ext cx="8918331" cy="2754923"/>
          </a:xfrm>
          <a:prstGeom prst="rect">
            <a:avLst/>
          </a:prstGeom>
          <a:noFill/>
          <a:ln w="9525">
            <a:noFill/>
            <a:miter lim="800000"/>
            <a:headEnd/>
            <a:tailEnd/>
          </a:ln>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74245"/>
            <a:ext cx="8229600" cy="672151"/>
          </a:xfrm>
        </p:spPr>
        <p:txBody>
          <a:bodyPr/>
          <a:lstStyle/>
          <a:p>
            <a:r>
              <a:rPr lang="en-GB" sz="3600" dirty="0"/>
              <a:t>Ask About Asthma 2020</a:t>
            </a:r>
            <a:endParaRPr lang="en-GB" dirty="0"/>
          </a:p>
        </p:txBody>
      </p:sp>
      <p:sp>
        <p:nvSpPr>
          <p:cNvPr id="3" name="Content Placeholder 2"/>
          <p:cNvSpPr>
            <a:spLocks noGrp="1"/>
          </p:cNvSpPr>
          <p:nvPr>
            <p:ph sz="quarter" idx="10"/>
          </p:nvPr>
        </p:nvSpPr>
        <p:spPr>
          <a:xfrm>
            <a:off x="457200" y="2638941"/>
            <a:ext cx="5217164" cy="479605"/>
          </a:xfrm>
        </p:spPr>
        <p:txBody>
          <a:bodyPr/>
          <a:lstStyle/>
          <a:p>
            <a:r>
              <a:rPr lang="en-GB" dirty="0"/>
              <a:t>Learning from Covid: Update from NCL </a:t>
            </a:r>
          </a:p>
        </p:txBody>
      </p:sp>
      <p:sp>
        <p:nvSpPr>
          <p:cNvPr id="4" name="TextBox 3"/>
          <p:cNvSpPr txBox="1"/>
          <p:nvPr/>
        </p:nvSpPr>
        <p:spPr>
          <a:xfrm>
            <a:off x="72190" y="6150544"/>
            <a:ext cx="512572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Calibri"/>
                <a:ea typeface="+mn-ea"/>
                <a:cs typeface="+mn-cs"/>
              </a:rPr>
              <a:t>Presented by Dr Oliver Anglin, NCL CYP Clinical lead &amp; HLP Asthma Lead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Calibri"/>
                <a:ea typeface="+mn-ea"/>
                <a:cs typeface="+mn-cs"/>
              </a:rPr>
              <a:t>and Sam Rostom, Programme Director for Children &amp; Young People</a:t>
            </a:r>
          </a:p>
        </p:txBody>
      </p:sp>
    </p:spTree>
    <p:extLst>
      <p:ext uri="{BB962C8B-B14F-4D97-AF65-F5344CB8AC3E}">
        <p14:creationId xmlns:p14="http://schemas.microsoft.com/office/powerpoint/2010/main" val="20902196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BE25D-0636-BF49-8F69-9955BA331F91}" type="slidenum">
              <a:rPr kumimoji="0" lang="en-US" sz="1247"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US" sz="1247" b="0" i="0" u="none" strike="noStrike" kern="1200" cap="none" spc="0" normalizeH="0" baseline="0" noProof="0" dirty="0">
              <a:ln>
                <a:noFill/>
              </a:ln>
              <a:solidFill>
                <a:srgbClr val="FFFFFF"/>
              </a:solidFill>
              <a:effectLst/>
              <a:uLnTx/>
              <a:uFillTx/>
              <a:latin typeface="Calibri"/>
              <a:ea typeface="+mn-ea"/>
              <a:cs typeface="+mn-cs"/>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17920" y="231006"/>
            <a:ext cx="2662989" cy="1997242"/>
          </a:xfrm>
          <a:prstGeom prst="rect">
            <a:avLst/>
          </a:prstGeom>
        </p:spPr>
      </p:pic>
      <p:sp>
        <p:nvSpPr>
          <p:cNvPr id="5" name="TextBox 4"/>
          <p:cNvSpPr txBox="1"/>
          <p:nvPr/>
        </p:nvSpPr>
        <p:spPr>
          <a:xfrm>
            <a:off x="6197066" y="2228248"/>
            <a:ext cx="294693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1" u="none" strike="noStrike" kern="1200" cap="none" spc="0" normalizeH="0" baseline="0" noProof="0" dirty="0">
                <a:ln>
                  <a:noFill/>
                </a:ln>
                <a:solidFill>
                  <a:prstClr val="black"/>
                </a:solidFill>
                <a:effectLst/>
                <a:uLnTx/>
                <a:uFillTx/>
                <a:latin typeface="Calibri"/>
                <a:ea typeface="+mn-ea"/>
                <a:cs typeface="+mn-cs"/>
              </a:rPr>
              <a:t>Dr Oliver Anglin and Sam Rostom speaking at HLP Asthma conference 2019</a:t>
            </a:r>
          </a:p>
        </p:txBody>
      </p:sp>
      <p:sp>
        <p:nvSpPr>
          <p:cNvPr id="6" name="TextBox 5"/>
          <p:cNvSpPr txBox="1"/>
          <p:nvPr/>
        </p:nvSpPr>
        <p:spPr>
          <a:xfrm>
            <a:off x="375385" y="1357162"/>
            <a:ext cx="55249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8" name="Picture 10" descr="image006"/>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75385" y="1809071"/>
            <a:ext cx="5399904" cy="4547286"/>
          </a:xfrm>
          <a:prstGeom prst="rect">
            <a:avLst/>
          </a:prstGeom>
          <a:solidFill>
            <a:srgbClr val="FAF9F8"/>
          </a:solidFill>
          <a:ln w="9525">
            <a:solidFill>
              <a:schemeClr val="tx1"/>
            </a:solidFill>
          </a:ln>
        </p:spPr>
      </p:pic>
      <p:sp>
        <p:nvSpPr>
          <p:cNvPr id="9" name="TextBox 8"/>
          <p:cNvSpPr txBox="1"/>
          <p:nvPr/>
        </p:nvSpPr>
        <p:spPr>
          <a:xfrm>
            <a:off x="0" y="231006"/>
            <a:ext cx="3003082" cy="954107"/>
          </a:xfrm>
          <a:prstGeom prst="rect">
            <a:avLst/>
          </a:prstGeom>
          <a:solidFill>
            <a:srgbClr val="C0508E"/>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#AskAboutAsthma 2020</a:t>
            </a:r>
          </a:p>
        </p:txBody>
      </p:sp>
    </p:spTree>
    <p:extLst>
      <p:ext uri="{BB962C8B-B14F-4D97-AF65-F5344CB8AC3E}">
        <p14:creationId xmlns:p14="http://schemas.microsoft.com/office/powerpoint/2010/main" val="34936829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6319520" y="294640"/>
            <a:ext cx="2418080" cy="762000"/>
          </a:xfrm>
          <a:prstGeom prst="roundRect">
            <a:avLst/>
          </a:prstGeom>
          <a:solidFill>
            <a:srgbClr val="425563"/>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Overarching Outcomes</a:t>
            </a:r>
          </a:p>
        </p:txBody>
      </p:sp>
      <p:sp>
        <p:nvSpPr>
          <p:cNvPr id="9" name="Right Arrow 8"/>
          <p:cNvSpPr/>
          <p:nvPr/>
        </p:nvSpPr>
        <p:spPr>
          <a:xfrm>
            <a:off x="174172" y="1759131"/>
            <a:ext cx="8969828" cy="3236380"/>
          </a:xfrm>
          <a:prstGeom prst="rightArrow">
            <a:avLst/>
          </a:prstGeom>
          <a:solidFill>
            <a:schemeClr val="bg1">
              <a:lumMod val="65000"/>
            </a:scheme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10" name="Group 9"/>
          <p:cNvGrpSpPr/>
          <p:nvPr/>
        </p:nvGrpSpPr>
        <p:grpSpPr>
          <a:xfrm>
            <a:off x="299341" y="2771170"/>
            <a:ext cx="1511480" cy="1271052"/>
            <a:chOff x="2524" y="718338"/>
            <a:chExt cx="1103952" cy="957785"/>
          </a:xfrm>
          <a:solidFill>
            <a:srgbClr val="005FB8"/>
          </a:solidFill>
        </p:grpSpPr>
        <p:sp>
          <p:nvSpPr>
            <p:cNvPr id="24" name="Rounded Rectangle 23"/>
            <p:cNvSpPr/>
            <p:nvPr/>
          </p:nvSpPr>
          <p:spPr>
            <a:xfrm>
              <a:off x="2524" y="718338"/>
              <a:ext cx="1103952" cy="957785"/>
            </a:xfrm>
            <a:prstGeom prst="roundRect">
              <a:avLst/>
            </a:prstGeom>
            <a:grp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5" name="Rounded Rectangle 5"/>
            <p:cNvSpPr txBox="1"/>
            <p:nvPr/>
          </p:nvSpPr>
          <p:spPr>
            <a:xfrm>
              <a:off x="49279" y="765093"/>
              <a:ext cx="1010442" cy="86427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marL="0" marR="0" lvl="0" indent="0" algn="ctr" defTabSz="355600" rtl="0" eaLnBrk="1" fontAlgn="auto" latinLnBrk="0" hangingPunct="1">
                <a:lnSpc>
                  <a:spcPct val="90000"/>
                </a:lnSpc>
                <a:spcBef>
                  <a:spcPct val="0"/>
                </a:spcBef>
                <a:spcAft>
                  <a:spcPct val="3500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Calibri"/>
                  <a:ea typeface="+mn-ea"/>
                  <a:cs typeface="+mn-cs"/>
                </a:rPr>
                <a:t>1. Young People &amp; Families informed and empowered to manage the condition more effectively into adulthood</a:t>
              </a: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12" name="Group 11"/>
          <p:cNvGrpSpPr/>
          <p:nvPr/>
        </p:nvGrpSpPr>
        <p:grpSpPr>
          <a:xfrm>
            <a:off x="1948962" y="2771169"/>
            <a:ext cx="1511480" cy="1271052"/>
            <a:chOff x="1161675" y="718338"/>
            <a:chExt cx="1103952" cy="957785"/>
          </a:xfrm>
          <a:solidFill>
            <a:srgbClr val="AF0066"/>
          </a:solidFill>
        </p:grpSpPr>
        <p:sp>
          <p:nvSpPr>
            <p:cNvPr id="22" name="Rounded Rectangle 21"/>
            <p:cNvSpPr/>
            <p:nvPr/>
          </p:nvSpPr>
          <p:spPr>
            <a:xfrm>
              <a:off x="1161675" y="718338"/>
              <a:ext cx="1103952" cy="957785"/>
            </a:xfrm>
            <a:prstGeom prst="roundRect">
              <a:avLst/>
            </a:prstGeom>
            <a:grp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3" name="Rounded Rectangle 7"/>
            <p:cNvSpPr txBox="1"/>
            <p:nvPr/>
          </p:nvSpPr>
          <p:spPr>
            <a:xfrm>
              <a:off x="1208430" y="765093"/>
              <a:ext cx="1010442" cy="86427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marL="0" marR="0" lvl="0" indent="0" algn="ctr" defTabSz="355600" rtl="0" eaLnBrk="1" fontAlgn="auto" latinLnBrk="0" hangingPunct="1">
                <a:lnSpc>
                  <a:spcPct val="90000"/>
                </a:lnSpc>
                <a:spcBef>
                  <a:spcPct val="0"/>
                </a:spcBef>
                <a:spcAft>
                  <a:spcPct val="3500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Calibri"/>
                  <a:ea typeface="+mn-ea"/>
                  <a:cs typeface="+mn-cs"/>
                </a:rPr>
                <a:t>2. Enable healthy environments, which support children and young people with asthma to remain as well as possible</a:t>
              </a: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13" name="Group 12"/>
          <p:cNvGrpSpPr/>
          <p:nvPr/>
        </p:nvGrpSpPr>
        <p:grpSpPr>
          <a:xfrm>
            <a:off x="3605777" y="2766319"/>
            <a:ext cx="1511480" cy="1271052"/>
            <a:chOff x="2320825" y="718338"/>
            <a:chExt cx="1103952" cy="957785"/>
          </a:xfrm>
          <a:solidFill>
            <a:srgbClr val="425563"/>
          </a:solidFill>
        </p:grpSpPr>
        <p:sp>
          <p:nvSpPr>
            <p:cNvPr id="20" name="Rounded Rectangle 19"/>
            <p:cNvSpPr/>
            <p:nvPr/>
          </p:nvSpPr>
          <p:spPr>
            <a:xfrm>
              <a:off x="2320825" y="718338"/>
              <a:ext cx="1103952" cy="957785"/>
            </a:xfrm>
            <a:prstGeom prst="roundRect">
              <a:avLst/>
            </a:prstGeom>
            <a:grp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1" name="Rounded Rectangle 9"/>
            <p:cNvSpPr txBox="1"/>
            <p:nvPr/>
          </p:nvSpPr>
          <p:spPr>
            <a:xfrm>
              <a:off x="2367580" y="765093"/>
              <a:ext cx="1010442" cy="86427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marL="0" marR="0" lvl="0" indent="0" algn="ctr" defTabSz="355600" rtl="0" eaLnBrk="1" fontAlgn="auto" latinLnBrk="0" hangingPunct="1">
                <a:lnSpc>
                  <a:spcPct val="90000"/>
                </a:lnSpc>
                <a:spcBef>
                  <a:spcPct val="0"/>
                </a:spcBef>
                <a:spcAft>
                  <a:spcPct val="3500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Calibri"/>
                  <a:ea typeface="+mn-ea"/>
                  <a:cs typeface="+mn-cs"/>
                </a:rPr>
                <a:t>3. Enable all children to have access to a full education and activities, unhindered by asthma</a:t>
              </a: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14" name="Group 13"/>
          <p:cNvGrpSpPr/>
          <p:nvPr/>
        </p:nvGrpSpPr>
        <p:grpSpPr>
          <a:xfrm>
            <a:off x="5273757" y="2766318"/>
            <a:ext cx="1511480" cy="1271052"/>
            <a:chOff x="3479975" y="718338"/>
            <a:chExt cx="1103952" cy="957785"/>
          </a:xfrm>
          <a:solidFill>
            <a:srgbClr val="DEDC00"/>
          </a:solidFill>
        </p:grpSpPr>
        <p:sp>
          <p:nvSpPr>
            <p:cNvPr id="18" name="Rounded Rectangle 17"/>
            <p:cNvSpPr/>
            <p:nvPr/>
          </p:nvSpPr>
          <p:spPr>
            <a:xfrm>
              <a:off x="3479975" y="718338"/>
              <a:ext cx="1103952" cy="957785"/>
            </a:xfrm>
            <a:prstGeom prst="roundRect">
              <a:avLst/>
            </a:prstGeom>
            <a:grp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Rounded Rectangle 11"/>
            <p:cNvSpPr txBox="1"/>
            <p:nvPr/>
          </p:nvSpPr>
          <p:spPr>
            <a:xfrm>
              <a:off x="3526730" y="765093"/>
              <a:ext cx="1010442" cy="86427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marL="0" marR="0" lvl="0" indent="0" algn="ctr" defTabSz="355600" rtl="0" eaLnBrk="1" fontAlgn="auto" latinLnBrk="0" hangingPunct="1">
                <a:lnSpc>
                  <a:spcPct val="90000"/>
                </a:lnSpc>
                <a:spcBef>
                  <a:spcPct val="0"/>
                </a:spcBef>
                <a:spcAft>
                  <a:spcPct val="3500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Calibri"/>
                  <a:ea typeface="+mn-ea"/>
                  <a:cs typeface="+mn-cs"/>
                </a:rPr>
                <a:t>4. All children have access to high quality asthma care</a:t>
              </a: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15" name="Group 14"/>
          <p:cNvGrpSpPr/>
          <p:nvPr/>
        </p:nvGrpSpPr>
        <p:grpSpPr>
          <a:xfrm>
            <a:off x="6930572" y="2772126"/>
            <a:ext cx="1511480" cy="1271052"/>
            <a:chOff x="4639126" y="718338"/>
            <a:chExt cx="1103952" cy="957785"/>
          </a:xfrm>
          <a:solidFill>
            <a:srgbClr val="00B050"/>
          </a:solidFill>
        </p:grpSpPr>
        <p:sp>
          <p:nvSpPr>
            <p:cNvPr id="16" name="Rounded Rectangle 15"/>
            <p:cNvSpPr/>
            <p:nvPr/>
          </p:nvSpPr>
          <p:spPr>
            <a:xfrm>
              <a:off x="4639126" y="718338"/>
              <a:ext cx="1103952" cy="957785"/>
            </a:xfrm>
            <a:prstGeom prst="roundRect">
              <a:avLst/>
            </a:prstGeom>
            <a:grpFill/>
            <a:ln>
              <a:solidFill>
                <a:schemeClr val="tx1"/>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ounded Rectangle 13"/>
            <p:cNvSpPr txBox="1"/>
            <p:nvPr/>
          </p:nvSpPr>
          <p:spPr>
            <a:xfrm>
              <a:off x="4685881" y="765093"/>
              <a:ext cx="1010442" cy="86427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marL="0" marR="0" lvl="0" indent="0" algn="ctr" defTabSz="355600" rtl="0" eaLnBrk="1" fontAlgn="auto" latinLnBrk="0" hangingPunct="1">
                <a:lnSpc>
                  <a:spcPct val="90000"/>
                </a:lnSpc>
                <a:spcBef>
                  <a:spcPct val="0"/>
                </a:spcBef>
                <a:spcAft>
                  <a:spcPct val="3500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Calibri"/>
                  <a:ea typeface="+mn-ea"/>
                  <a:cs typeface="+mn-cs"/>
                </a:rPr>
                <a:t>5. Earlier identification of children at risk of life threatening asthma attack or those with poor control. </a:t>
              </a: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 name="TextBox 1"/>
          <p:cNvSpPr txBox="1"/>
          <p:nvPr/>
        </p:nvSpPr>
        <p:spPr>
          <a:xfrm>
            <a:off x="174172" y="1837052"/>
            <a:ext cx="62492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a:ea typeface="+mn-ea"/>
                <a:cs typeface="+mn-cs"/>
              </a:rPr>
              <a:t>What we want to achieve for children, young people and families in North Central London </a:t>
            </a:r>
          </a:p>
        </p:txBody>
      </p:sp>
      <p:pic>
        <p:nvPicPr>
          <p:cNvPr id="26" name="Picture 25"/>
          <p:cNvPicPr/>
          <p:nvPr/>
        </p:nvPicPr>
        <p:blipFill rotWithShape="1">
          <a:blip r:embed="rId3"/>
          <a:srcRect l="1441" t="25409" r="36074" b="12941"/>
          <a:stretch/>
        </p:blipFill>
        <p:spPr bwMode="auto">
          <a:xfrm>
            <a:off x="495282" y="4634806"/>
            <a:ext cx="2631077" cy="1882651"/>
          </a:xfrm>
          <a:prstGeom prst="rect">
            <a:avLst/>
          </a:prstGeom>
          <a:ln w="38100">
            <a:solidFill>
              <a:schemeClr val="tx1"/>
            </a:solidFill>
          </a:ln>
          <a:extLst>
            <a:ext uri="{53640926-AAD7-44D8-BBD7-CCE9431645EC}">
              <a14:shadowObscured xmlns:a14="http://schemas.microsoft.com/office/drawing/2010/main"/>
            </a:ext>
          </a:extLst>
        </p:spPr>
      </p:pic>
      <p:sp>
        <p:nvSpPr>
          <p:cNvPr id="27" name="TextBox 26"/>
          <p:cNvSpPr txBox="1"/>
          <p:nvPr/>
        </p:nvSpPr>
        <p:spPr>
          <a:xfrm rot="20126724">
            <a:off x="851846" y="5418816"/>
            <a:ext cx="191794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a:ea typeface="+mn-ea"/>
                <a:cs typeface="+mn-cs"/>
              </a:rPr>
              <a:t>Mock up</a:t>
            </a:r>
          </a:p>
        </p:txBody>
      </p:sp>
    </p:spTree>
    <p:extLst>
      <p:ext uri="{BB962C8B-B14F-4D97-AF65-F5344CB8AC3E}">
        <p14:creationId xmlns:p14="http://schemas.microsoft.com/office/powerpoint/2010/main" val="40138288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0647" y="1137284"/>
            <a:ext cx="6249353" cy="5156715"/>
          </a:xfrm>
          <a:prstGeom prst="rect">
            <a:avLst/>
          </a:prstGeom>
        </p:spPr>
      </p:pic>
    </p:spTree>
    <p:extLst>
      <p:ext uri="{BB962C8B-B14F-4D97-AF65-F5344CB8AC3E}">
        <p14:creationId xmlns:p14="http://schemas.microsoft.com/office/powerpoint/2010/main" val="731493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WDE_F6Kta0e6MVzYRZLkR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d5fLW.T.4UKziIeDkcqG0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7ryc_RQCRKGRyA0RCKfEw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017 - HLP updated branding-PPT Template">
  <a:themeElements>
    <a:clrScheme name="Healthy London PPT colours">
      <a:dk1>
        <a:srgbClr val="3F3F3F"/>
      </a:dk1>
      <a:lt1>
        <a:sysClr val="window" lastClr="FFFFFF"/>
      </a:lt1>
      <a:dk2>
        <a:srgbClr val="0091C9"/>
      </a:dk2>
      <a:lt2>
        <a:srgbClr val="B4E7FE"/>
      </a:lt2>
      <a:accent1>
        <a:srgbClr val="E32486"/>
      </a:accent1>
      <a:accent2>
        <a:srgbClr val="A25BA0"/>
      </a:accent2>
      <a:accent3>
        <a:srgbClr val="33BBB1"/>
      </a:accent3>
      <a:accent4>
        <a:srgbClr val="003893"/>
      </a:accent4>
      <a:accent5>
        <a:srgbClr val="3F3F3F"/>
      </a:accent5>
      <a:accent6>
        <a:srgbClr val="0072C6"/>
      </a:accent6>
      <a:hlink>
        <a:srgbClr val="0000FF"/>
      </a:hlink>
      <a:folHlink>
        <a:srgbClr val="800080"/>
      </a:folHlink>
    </a:clrScheme>
    <a:fontScheme name="London Health Partnership">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2017-Healthy London_PPT_template" id="{22512DFE-CEA9-874E-8258-F5D08575994B}" vid="{D26D8EE4-4177-564A-8030-A1F640E50AF3}"/>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2017-Healthy London_PPT_template" id="{22512DFE-CEA9-874E-8258-F5D08575994B}" vid="{9B00A163-92CA-E945-838F-7DCEE2188FF8}"/>
    </a:ext>
  </a:extLst>
</a:theme>
</file>

<file path=ppt/theme/theme3.xml><?xml version="1.0" encoding="utf-8"?>
<a:theme xmlns:a="http://schemas.openxmlformats.org/drawingml/2006/main" name="TH PowerPoint template copy">
  <a:themeElements>
    <a:clrScheme name="TH CCG NHS 2">
      <a:dk1>
        <a:srgbClr val="005B9C"/>
      </a:dk1>
      <a:lt1>
        <a:srgbClr val="FFFFFF"/>
      </a:lt1>
      <a:dk2>
        <a:srgbClr val="272727"/>
      </a:dk2>
      <a:lt2>
        <a:srgbClr val="EEECE1"/>
      </a:lt2>
      <a:accent1>
        <a:srgbClr val="007EBA"/>
      </a:accent1>
      <a:accent2>
        <a:srgbClr val="D32C4F"/>
      </a:accent2>
      <a:accent3>
        <a:srgbClr val="0091B3"/>
      </a:accent3>
      <a:accent4>
        <a:srgbClr val="4FA735"/>
      </a:accent4>
      <a:accent5>
        <a:srgbClr val="008341"/>
      </a:accent5>
      <a:accent6>
        <a:srgbClr val="E57E23"/>
      </a:accent6>
      <a:hlink>
        <a:srgbClr val="063773"/>
      </a:hlink>
      <a:folHlink>
        <a:srgbClr val="9C005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BLANKY">
  <a:themeElements>
    <a:clrScheme name="Custom 1">
      <a:dk1>
        <a:srgbClr val="000000"/>
      </a:dk1>
      <a:lt1>
        <a:srgbClr val="FFFFFF"/>
      </a:lt1>
      <a:dk2>
        <a:srgbClr val="005EB8"/>
      </a:dk2>
      <a:lt2>
        <a:srgbClr val="7C2855"/>
      </a:lt2>
      <a:accent1>
        <a:srgbClr val="003087"/>
      </a:accent1>
      <a:accent2>
        <a:srgbClr val="0072CE"/>
      </a:accent2>
      <a:accent3>
        <a:srgbClr val="00A9CE"/>
      </a:accent3>
      <a:accent4>
        <a:srgbClr val="41B6E6"/>
      </a:accent4>
      <a:accent5>
        <a:srgbClr val="425563"/>
      </a:accent5>
      <a:accent6>
        <a:srgbClr val="768692"/>
      </a:accent6>
      <a:hlink>
        <a:srgbClr val="7C2855"/>
      </a:hlink>
      <a:folHlink>
        <a:srgbClr val="7C285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NHS_England_Nov15">
  <a:themeElements>
    <a:clrScheme name="NHS England 2014 v2">
      <a:dk1>
        <a:srgbClr val="000000"/>
      </a:dk1>
      <a:lt1>
        <a:srgbClr val="FFFFFF"/>
      </a:lt1>
      <a:dk2>
        <a:srgbClr val="0072C6"/>
      </a:dk2>
      <a:lt2>
        <a:srgbClr val="808080"/>
      </a:lt2>
      <a:accent1>
        <a:srgbClr val="E2E2E2"/>
      </a:accent1>
      <a:accent2>
        <a:srgbClr val="C5DCDF"/>
      </a:accent2>
      <a:accent3>
        <a:srgbClr val="FFFFFF"/>
      </a:accent3>
      <a:accent4>
        <a:srgbClr val="0072C6"/>
      </a:accent4>
      <a:accent5>
        <a:srgbClr val="003893"/>
      </a:accent5>
      <a:accent6>
        <a:srgbClr val="B2C7CA"/>
      </a:accent6>
      <a:hlink>
        <a:srgbClr val="0072C6"/>
      </a:hlink>
      <a:folHlink>
        <a:srgbClr val="9CBDC8"/>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accent1"/>
          </a:solidFill>
          <a:prstDash val="solid"/>
          <a:round/>
          <a:headEnd type="none" w="med" len="med"/>
          <a:tailEnd type="none" w="med" len="med"/>
        </a:ln>
        <a:effectLst/>
      </a:spPr>
      <a:bodyPr vert="horz" wrap="square" lIns="91440" tIns="91440" rIns="91440" bIns="91440" numCol="1" rtlCol="0" anchor="t" anchorCtr="0" compatLnSpc="1">
        <a:prstTxWarp prst="textNoShape">
          <a:avLst/>
        </a:prstTxWarp>
        <a:noAutofit/>
      </a:bodyPr>
      <a:lstStyle>
        <a:defPPr marL="0" marR="0" indent="0" algn="ctr" defTabSz="889000" rtl="0" eaLnBrk="1" fontAlgn="base" latinLnBrk="0" hangingPunct="1">
          <a:defRPr kumimoji="0" sz="1400" b="0" i="0" u="none" strike="noStrike" cap="none" normalizeH="0" baseline="0" dirty="0" err="1" smtClean="0">
            <a:solidFill>
              <a:schemeClr val="tx1"/>
            </a:solidFill>
            <a:effectLst/>
            <a:latin typeface="+mn-lt"/>
            <a:cs typeface="+mn-cs"/>
          </a:defRPr>
        </a:defPPr>
      </a:lstStyle>
    </a:spDef>
    <a:lnDef>
      <a:spPr bwMode="auto">
        <a:noFill/>
        <a:ln w="9525" cap="flat" cmpd="sng" algn="ctr">
          <a:solidFill>
            <a:schemeClr val="tx1"/>
          </a:solidFill>
          <a:prstDash val="solid"/>
          <a:round/>
          <a:headEnd type="none" w="med" len="med"/>
          <a:tailEnd type="none" w="med" len="med"/>
        </a:ln>
        <a:effectLst/>
      </a:spPr>
      <a:bodyPr/>
      <a:lstStyle/>
    </a:lnDef>
    <a:txDef>
      <a:spPr>
        <a:noFill/>
      </a:spPr>
      <a:bodyPr wrap="square" rtlCol="0">
        <a:noAutofit/>
      </a:bodyPr>
      <a:lstStyle>
        <a:defPPr>
          <a:defRPr dirty="0" err="1" smtClean="0">
            <a:latin typeface="+mn-lt"/>
          </a:defRPr>
        </a:defPPr>
      </a:lstStyle>
    </a:txDef>
  </a:objectDefaults>
  <a:extraClrSchemeLst>
    <a:extraClrScheme>
      <a:clrScheme name="Letter Blank 1">
        <a:dk1>
          <a:srgbClr val="000000"/>
        </a:dk1>
        <a:lt1>
          <a:srgbClr val="FFFFFF"/>
        </a:lt1>
        <a:dk2>
          <a:srgbClr val="177B57"/>
        </a:dk2>
        <a:lt2>
          <a:srgbClr val="808080"/>
        </a:lt2>
        <a:accent1>
          <a:srgbClr val="E2E2E2"/>
        </a:accent1>
        <a:accent2>
          <a:srgbClr val="BCDEC2"/>
        </a:accent2>
        <a:accent3>
          <a:srgbClr val="FFFFFF"/>
        </a:accent3>
        <a:accent4>
          <a:srgbClr val="000000"/>
        </a:accent4>
        <a:accent5>
          <a:srgbClr val="EEEEEE"/>
        </a:accent5>
        <a:accent6>
          <a:srgbClr val="AAC9B0"/>
        </a:accent6>
        <a:hlink>
          <a:srgbClr val="5BAD82"/>
        </a:hlink>
        <a:folHlink>
          <a:srgbClr val="8EC6A1"/>
        </a:folHlink>
      </a:clrScheme>
      <a:clrMap bg1="lt1" tx1="dk1" bg2="lt2" tx2="dk2" accent1="accent1" accent2="accent2" accent3="accent3" accent4="accent4" accent5="accent5" accent6="accent6" hlink="hlink" folHlink="folHlink"/>
    </a:extraClrScheme>
    <a:extraClrScheme>
      <a:clrScheme name="Letter Blank 2">
        <a:dk1>
          <a:srgbClr val="000000"/>
        </a:dk1>
        <a:lt1>
          <a:srgbClr val="FFFFFF"/>
        </a:lt1>
        <a:dk2>
          <a:srgbClr val="177B57"/>
        </a:dk2>
        <a:lt2>
          <a:srgbClr val="000000"/>
        </a:lt2>
        <a:accent1>
          <a:srgbClr val="E2E2E2"/>
        </a:accent1>
        <a:accent2>
          <a:srgbClr val="BCDEC2"/>
        </a:accent2>
        <a:accent3>
          <a:srgbClr val="FFFFFF"/>
        </a:accent3>
        <a:accent4>
          <a:srgbClr val="000000"/>
        </a:accent4>
        <a:accent5>
          <a:srgbClr val="EEEEEE"/>
        </a:accent5>
        <a:accent6>
          <a:srgbClr val="AAC9B0"/>
        </a:accent6>
        <a:hlink>
          <a:srgbClr val="5BAD82"/>
        </a:hlink>
        <a:folHlink>
          <a:srgbClr val="8EC6A1"/>
        </a:folHlink>
      </a:clrScheme>
      <a:clrMap bg1="lt1" tx1="dk1" bg2="lt2" tx2="dk2" accent1="accent1" accent2="accent2" accent3="accent3" accent4="accent4" accent5="accent5" accent6="accent6" hlink="hlink" folHlink="folHlink"/>
    </a:extraClrScheme>
    <a:extraClrScheme>
      <a:clrScheme name="Letter Blank 3">
        <a:dk1>
          <a:srgbClr val="000000"/>
        </a:dk1>
        <a:lt1>
          <a:srgbClr val="FFFFFF"/>
        </a:lt1>
        <a:dk2>
          <a:srgbClr val="345782"/>
        </a:dk2>
        <a:lt2>
          <a:srgbClr val="808080"/>
        </a:lt2>
        <a:accent1>
          <a:srgbClr val="E2E2E2"/>
        </a:accent1>
        <a:accent2>
          <a:srgbClr val="C5DCDF"/>
        </a:accent2>
        <a:accent3>
          <a:srgbClr val="FFFFFF"/>
        </a:accent3>
        <a:accent4>
          <a:srgbClr val="000000"/>
        </a:accent4>
        <a:accent5>
          <a:srgbClr val="EEEEEE"/>
        </a:accent5>
        <a:accent6>
          <a:srgbClr val="B2C7CA"/>
        </a:accent6>
        <a:hlink>
          <a:srgbClr val="5D8BA7"/>
        </a:hlink>
        <a:folHlink>
          <a:srgbClr val="9CBDC8"/>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2018 - HLP updated branding-PPT Template</Template>
  <TotalTime>4546</TotalTime>
  <Words>12768</Words>
  <Application>Microsoft Office PowerPoint</Application>
  <PresentationFormat>On-screen Show (4:3)</PresentationFormat>
  <Paragraphs>1660</Paragraphs>
  <Slides>136</Slides>
  <Notes>10</Notes>
  <HiddenSlides>0</HiddenSlides>
  <MMClips>0</MMClips>
  <ScaleCrop>false</ScaleCrop>
  <HeadingPairs>
    <vt:vector size="8" baseType="variant">
      <vt:variant>
        <vt:lpstr>Fonts Used</vt:lpstr>
      </vt:variant>
      <vt:variant>
        <vt:i4>10</vt:i4>
      </vt:variant>
      <vt:variant>
        <vt:lpstr>Theme</vt:lpstr>
      </vt:variant>
      <vt:variant>
        <vt:i4>7</vt:i4>
      </vt:variant>
      <vt:variant>
        <vt:lpstr>Embedded OLE Servers</vt:lpstr>
      </vt:variant>
      <vt:variant>
        <vt:i4>3</vt:i4>
      </vt:variant>
      <vt:variant>
        <vt:lpstr>Slide Titles</vt:lpstr>
      </vt:variant>
      <vt:variant>
        <vt:i4>136</vt:i4>
      </vt:variant>
    </vt:vector>
  </HeadingPairs>
  <TitlesOfParts>
    <vt:vector size="156" baseType="lpstr">
      <vt:lpstr>Arial</vt:lpstr>
      <vt:lpstr>Arial Black</vt:lpstr>
      <vt:lpstr>Arial Bold</vt:lpstr>
      <vt:lpstr>Calibri</vt:lpstr>
      <vt:lpstr>Century Gothic</vt:lpstr>
      <vt:lpstr>Courier New</vt:lpstr>
      <vt:lpstr>Gill Sans MT</vt:lpstr>
      <vt:lpstr>Segoe UI Emoji</vt:lpstr>
      <vt:lpstr>Trebuchet MS</vt:lpstr>
      <vt:lpstr>Wingdings</vt:lpstr>
      <vt:lpstr>2017 - HLP updated branding-PPT Template</vt:lpstr>
      <vt:lpstr>Custom Design</vt:lpstr>
      <vt:lpstr>TH PowerPoint template copy</vt:lpstr>
      <vt:lpstr>2_BLANKY</vt:lpstr>
      <vt:lpstr>6_Office Theme</vt:lpstr>
      <vt:lpstr>Office Theme</vt:lpstr>
      <vt:lpstr>1_NHS_England_Nov15</vt:lpstr>
      <vt:lpstr>think-cell Slide</vt:lpstr>
      <vt:lpstr>Document</vt:lpstr>
      <vt:lpstr>Acrobat Document</vt:lpstr>
      <vt:lpstr>#AskAboutAsthma – in the time of Covid</vt:lpstr>
      <vt:lpstr>Joining instructions/Teams etiquette</vt:lpstr>
      <vt:lpstr>Agenda for today</vt:lpstr>
      <vt:lpstr>Agenda for this week</vt:lpstr>
      <vt:lpstr>Context: This is the problem</vt:lpstr>
      <vt:lpstr>Context: This is the solution</vt:lpstr>
      <vt:lpstr>Mentimeter</vt:lpstr>
      <vt:lpstr>The New (2020) London asthma standards for children and young people &amp; “Clinical Update”  </vt:lpstr>
      <vt:lpstr>New (2020) London asthma standards for CYP</vt:lpstr>
      <vt:lpstr>New (2020) London asthma standards for CYP</vt:lpstr>
      <vt:lpstr>Proactive care </vt:lpstr>
      <vt:lpstr>Accessible care </vt:lpstr>
      <vt:lpstr>Coordinated care </vt:lpstr>
      <vt:lpstr>New (2020) London asthma standards for CYP</vt:lpstr>
      <vt:lpstr>ORGANISATION OF CARE </vt:lpstr>
      <vt:lpstr>London Severe Paediatric Asthma Services (a national model) </vt:lpstr>
      <vt:lpstr>B. PATIENT AND FAMILY SUPPORT, INFORMATION PROVISION AND EXPERIENCE </vt:lpstr>
      <vt:lpstr>C.  DIAGNOSIS AND CHRONIC CARE </vt:lpstr>
      <vt:lpstr>C.  DIAGNOSIS AND CHRONIC CARE </vt:lpstr>
      <vt:lpstr>D. SCHOOLS </vt:lpstr>
      <vt:lpstr>E. ACUTE CARE </vt:lpstr>
      <vt:lpstr>E. ACUTE CARE</vt:lpstr>
      <vt:lpstr>F. HIGH RISKS</vt:lpstr>
      <vt:lpstr>G. INTEGRATION AND CARE COORDINATION </vt:lpstr>
      <vt:lpstr>H. DISCHARGE AND CARE PLANNING </vt:lpstr>
      <vt:lpstr>I. TRANSITIONAL CARE </vt:lpstr>
      <vt:lpstr>Clinical Update</vt:lpstr>
      <vt:lpstr>GINA 2019 – Step 1 </vt:lpstr>
      <vt:lpstr>Step 1 recommendations are for patients with symptoms less than twice a month and no exacerbation risk factors. </vt:lpstr>
      <vt:lpstr>PowerPoint Presentation</vt:lpstr>
      <vt:lpstr>UNSEEN – Dr Will Carrol </vt:lpstr>
      <vt:lpstr>COVID and Asthma </vt:lpstr>
      <vt:lpstr>PowerPoint Presentation</vt:lpstr>
      <vt:lpstr>PowerPoint Presentation</vt:lpstr>
      <vt:lpstr>PowerPoint Presentation</vt:lpstr>
      <vt:lpstr>PowerPoint Presentation</vt:lpstr>
      <vt:lpstr>PowerPoint Presentation</vt:lpstr>
      <vt:lpstr>PowerPoint Presentation</vt:lpstr>
      <vt:lpstr>Ask about Asthma  -  Ask about COVID ???  </vt:lpstr>
      <vt:lpstr>PowerPoint Presentation</vt:lpstr>
      <vt:lpstr>PowerPoint Presentation</vt:lpstr>
      <vt:lpstr>Inequalities in Child Health – Dr Ian Sinha </vt:lpstr>
      <vt:lpstr>Questions? </vt:lpstr>
      <vt:lpstr>Children and Young People Transformation Programme: Update from the national team  </vt:lpstr>
      <vt:lpstr>Evidence continues to suggest children and Young People suffer mild symptoms from Covid-19</vt:lpstr>
      <vt:lpstr>However, protecting the health and well-being of children and young people has been a focus of the pandemic, across a number of issues</vt:lpstr>
      <vt:lpstr>Therefore, we will work across health, care and education to restore services for CYP whilst maintaining additional critical care capacity and ‘locking-in’ innovations</vt:lpstr>
      <vt:lpstr>To take this forward we will prioritise work related to Covid19 restoration and recovery and continue programme development in the background </vt:lpstr>
      <vt:lpstr>Over the first year we will be drive integration of care </vt:lpstr>
      <vt:lpstr>This includes developing what integration means through key policy areas </vt:lpstr>
      <vt:lpstr>We will map the opportunities in the patient pathway and develop a national bundle to prevent asthma deaths </vt:lpstr>
      <vt:lpstr>Same Day Emergency Services: Launch of a new 111 paediatric asthma pilot  </vt:lpstr>
      <vt:lpstr>PowerPoint Presentation</vt:lpstr>
      <vt:lpstr>PowerPoint Presentation</vt:lpstr>
      <vt:lpstr>PowerPoint Presentation</vt:lpstr>
      <vt:lpstr>PowerPoint Presentation</vt:lpstr>
      <vt:lpstr>PowerPoint Presentation</vt:lpstr>
      <vt:lpstr>Questions? </vt:lpstr>
      <vt:lpstr>South East London Integrated Care System</vt:lpstr>
      <vt:lpstr>PowerPoint Presentation</vt:lpstr>
      <vt:lpstr>Who are we and where are we based</vt:lpstr>
      <vt:lpstr>Introduction – Community Children’s Asthma Nurse Specialists</vt:lpstr>
      <vt:lpstr>What patients do we accept</vt:lpstr>
      <vt:lpstr>Our service through COVID</vt:lpstr>
      <vt:lpstr>Audit results</vt:lpstr>
      <vt:lpstr>Results - PAAP</vt:lpstr>
      <vt:lpstr>Results – Inhaler technique</vt:lpstr>
      <vt:lpstr>Results - review of oral steroid use in the past 12 months</vt:lpstr>
      <vt:lpstr>Results – returns within 30 days</vt:lpstr>
      <vt:lpstr>Audit conclusions </vt:lpstr>
      <vt:lpstr>Audit 2 - Review the incidence of re-attendance post consultation for asthma exacerbation in PED at LGT prior to commencement of the community service delivered by the children’s asthma nurse specialists.  </vt:lpstr>
      <vt:lpstr>Results </vt:lpstr>
      <vt:lpstr>Data comparison</vt:lpstr>
      <vt:lpstr>Conclusions </vt:lpstr>
      <vt:lpstr>What we are doing for #askaboutasthma</vt:lpstr>
      <vt:lpstr>PowerPoint Presentation</vt:lpstr>
      <vt:lpstr>Thank you for listening</vt:lpstr>
      <vt:lpstr>South West London</vt:lpstr>
      <vt:lpstr>PowerPoint Presentation</vt:lpstr>
      <vt:lpstr>PowerPoint Presentation</vt:lpstr>
      <vt:lpstr>PowerPoint Presentation</vt:lpstr>
      <vt:lpstr>PowerPoint Presentation</vt:lpstr>
      <vt:lpstr>PowerPoint Presentation</vt:lpstr>
      <vt:lpstr>Croydon Asthma Team during Covid-19</vt:lpstr>
      <vt:lpstr>Impact of a Children’s Asthma Risk Register</vt:lpstr>
      <vt:lpstr>Questions? </vt:lpstr>
      <vt:lpstr>NEL CYP Asthma Network September 2020</vt:lpstr>
      <vt:lpstr>Workforce: Asthma CNSs</vt:lpstr>
      <vt:lpstr>Pathways and Guidelines</vt:lpstr>
      <vt:lpstr>Schools</vt:lpstr>
      <vt:lpstr>Air quality – interface asthma </vt:lpstr>
      <vt:lpstr>Impact across the system</vt:lpstr>
      <vt:lpstr>The reason we do what we do</vt:lpstr>
      <vt:lpstr>Next steps</vt:lpstr>
      <vt:lpstr>Questions</vt:lpstr>
      <vt:lpstr>Ask About Asthma 2020</vt:lpstr>
      <vt:lpstr>PowerPoint Presentation</vt:lpstr>
      <vt:lpstr>PowerPoint Presentation</vt:lpstr>
      <vt:lpstr>PowerPoint Presentation</vt:lpstr>
      <vt:lpstr>PowerPoint Presentation</vt:lpstr>
      <vt:lpstr>PowerPoint Presentation</vt:lpstr>
      <vt:lpstr>PowerPoint Presentation</vt:lpstr>
      <vt:lpstr>Questions? </vt:lpstr>
      <vt:lpstr>North West London </vt:lpstr>
      <vt:lpstr>Network development – the year to date</vt:lpstr>
      <vt:lpstr>PowerPoint Presentation</vt:lpstr>
      <vt:lpstr>Network development  - priorities/ achievements</vt:lpstr>
      <vt:lpstr>Asthma script for school nurses - Background</vt:lpstr>
      <vt:lpstr>Asthma script for school nurses - Principles</vt:lpstr>
      <vt:lpstr>Asthma script for school nurses - Flow</vt:lpstr>
      <vt:lpstr>PowerPoint Presentation</vt:lpstr>
      <vt:lpstr>PowerPoint Presentation</vt:lpstr>
      <vt:lpstr>PowerPoint Presentation</vt:lpstr>
      <vt:lpstr>Asthma friendly schools</vt:lpstr>
      <vt:lpstr>Virtual group consultations</vt:lpstr>
      <vt:lpstr>Post attack salbutamol use guidance</vt:lpstr>
      <vt:lpstr>Any questions?  sgoldring@nhs.net</vt:lpstr>
      <vt:lpstr>Back to School and Asthma – Taking a Whole School Asthma Approach      </vt:lpstr>
      <vt:lpstr>Quick disclaimer!</vt:lpstr>
      <vt:lpstr>Back to School </vt:lpstr>
      <vt:lpstr>COVID-19 and CYP with asthma </vt:lpstr>
      <vt:lpstr>Asthma care in schools </vt:lpstr>
      <vt:lpstr>Why does the risk of asthma attacks increase when returning to school?</vt:lpstr>
      <vt:lpstr>Spacers </vt:lpstr>
      <vt:lpstr>Face coverings and masks </vt:lpstr>
      <vt:lpstr>Cleaning </vt:lpstr>
      <vt:lpstr>Whole School Asthma Approach </vt:lpstr>
      <vt:lpstr>Looking for a solution </vt:lpstr>
      <vt:lpstr>What have we done so far?</vt:lpstr>
      <vt:lpstr>What is the Whole School Asthma Approach? </vt:lpstr>
      <vt:lpstr>Why it works</vt:lpstr>
      <vt:lpstr>Shift in the School Nurse role </vt:lpstr>
      <vt:lpstr>Whole school asthma action plan </vt:lpstr>
      <vt:lpstr>PowerPoint Presentation</vt:lpstr>
      <vt:lpstr>Next steps and close</vt:lpstr>
      <vt:lpstr>All the work we do with our partners moves us closer towards our goal to make London the healthiest global city. </vt:lpstr>
    </vt:vector>
  </TitlesOfParts>
  <Company>NWLCCCG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branding slides  for 2017 – please type over</dc:title>
  <dc:creator>WILLIAMS, Carwyn (HEALTHY LONDON PARTNERSHIP)</dc:creator>
  <cp:lastModifiedBy>Georgie Herskovits</cp:lastModifiedBy>
  <cp:revision>57</cp:revision>
  <cp:lastPrinted>2015-03-23T11:51:44Z</cp:lastPrinted>
  <dcterms:created xsi:type="dcterms:W3CDTF">2020-05-27T13:20:45Z</dcterms:created>
  <dcterms:modified xsi:type="dcterms:W3CDTF">2020-09-22T09:25:14Z</dcterms:modified>
</cp:coreProperties>
</file>