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82" r:id="rId6"/>
    <p:sldId id="289" r:id="rId7"/>
    <p:sldId id="290" r:id="rId8"/>
    <p:sldId id="291" r:id="rId9"/>
    <p:sldId id="292" r:id="rId10"/>
    <p:sldId id="293" r:id="rId11"/>
    <p:sldId id="299" r:id="rId12"/>
    <p:sldId id="294" r:id="rId13"/>
    <p:sldId id="296" r:id="rId14"/>
    <p:sldId id="298" r:id="rId15"/>
  </p:sldIdLst>
  <p:sldSz cx="9144000" cy="6858000" type="screen4x3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6C807DBC-8C92-7C42-84D5-1C59FCFB9E44}">
          <p14:sldIdLst>
            <p14:sldId id="282"/>
            <p14:sldId id="289"/>
            <p14:sldId id="290"/>
            <p14:sldId id="291"/>
            <p14:sldId id="292"/>
            <p14:sldId id="293"/>
            <p14:sldId id="299"/>
            <p14:sldId id="294"/>
            <p14:sldId id="296"/>
            <p14:sldId id="29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204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51" autoAdjust="0"/>
    <p:restoredTop sz="96433" autoAdjust="0"/>
  </p:normalViewPr>
  <p:slideViewPr>
    <p:cSldViewPr snapToGrid="0" snapToObjects="1">
      <p:cViewPr varScale="1">
        <p:scale>
          <a:sx n="102" d="100"/>
          <a:sy n="102" d="100"/>
        </p:scale>
        <p:origin x="-754" y="-91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1D71F-2657-BF40-9BA8-1341E8D62F20}" type="datetime1">
              <a:rPr lang="en-GB" smtClean="0"/>
              <a:t>14/05/2019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EE869-81EB-AC4C-B612-80DE4181C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4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A70F4-2FAD-3E41-BF6C-C5B1EEDE06E7}" type="datetime1">
              <a:rPr lang="en-GB" smtClean="0"/>
              <a:t>14/05/2019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7A7B8-EAD2-9846-9761-91C91B5D5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0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26" y="1592035"/>
            <a:ext cx="8286174" cy="2846569"/>
          </a:xfrm>
        </p:spPr>
        <p:txBody>
          <a:bodyPr anchor="t">
            <a:noAutofit/>
          </a:bodyPr>
          <a:lstStyle>
            <a:lvl1pPr>
              <a:defRPr sz="80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57200" y="4551931"/>
            <a:ext cx="6812020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5511855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Untitled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912" y="5487584"/>
            <a:ext cx="918569" cy="1003622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4413336"/>
            <a:ext cx="6812020" cy="5140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US" dirty="0"/>
          </a:p>
        </p:txBody>
      </p:sp>
      <p:sp>
        <p:nvSpPr>
          <p:cNvPr id="12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0" y="1837997"/>
            <a:ext cx="7111312" cy="24468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z="3600" b="0" dirty="0" smtClean="0">
                <a:solidFill>
                  <a:schemeClr val="bg1"/>
                </a:solidFill>
                <a:latin typeface="+mn-lt"/>
                <a:cs typeface="Arial"/>
              </a:rPr>
              <a:t>“You can use this slide to pull out a quote. Use point size 36.”</a:t>
            </a:r>
            <a:endParaRPr lang="en-US" sz="3600" b="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426" y="24593"/>
            <a:ext cx="2527245" cy="72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5EB8"/>
                </a:solidFill>
              </a:defRPr>
            </a:lvl1pPr>
          </a:lstStyle>
          <a:p>
            <a:fld id="{D66C4C68-9C76-5449-BBA0-107A51179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76429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600" b="1" baseline="0" dirty="0" smtClean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600" b="1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426" y="24593"/>
            <a:ext cx="2527245" cy="7253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7" y="6381582"/>
            <a:ext cx="893064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5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GB" sz="3600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26" y="909864"/>
            <a:ext cx="8286174" cy="2846569"/>
          </a:xfrm>
        </p:spPr>
        <p:txBody>
          <a:bodyPr/>
          <a:lstStyle/>
          <a:p>
            <a:r>
              <a:rPr lang="en-GB" dirty="0" smtClean="0"/>
              <a:t>South Thames Paediatric Network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Dr Marilyn McDougall, Network Director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85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298" y="964550"/>
            <a:ext cx="8469673" cy="5272049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smtClean="0"/>
              <a:t>Standardisation and central procurement of equipment – for example</a:t>
            </a:r>
            <a:r>
              <a:rPr lang="en-GB" sz="2000" dirty="0"/>
              <a:t> </a:t>
            </a:r>
            <a:r>
              <a:rPr lang="en-GB" sz="2000" dirty="0" smtClean="0"/>
              <a:t>saturation monitors,  </a:t>
            </a:r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? Monitoring app</a:t>
            </a:r>
          </a:p>
          <a:p>
            <a:endParaRPr lang="en-GB" sz="2000" dirty="0" smtClean="0"/>
          </a:p>
          <a:p>
            <a:r>
              <a:rPr lang="en-GB" sz="2000" dirty="0" smtClean="0"/>
              <a:t>Regional agreement of clinical guidelines and pathways – for example, use of </a:t>
            </a:r>
            <a:r>
              <a:rPr lang="en-GB" sz="2000" dirty="0" err="1" smtClean="0"/>
              <a:t>hiflow</a:t>
            </a:r>
            <a:r>
              <a:rPr lang="en-GB" sz="2000" dirty="0" smtClean="0"/>
              <a:t>, </a:t>
            </a:r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acute severe asthma</a:t>
            </a:r>
            <a:r>
              <a:rPr lang="en-GB" sz="2000" dirty="0" smtClean="0"/>
              <a:t>, sickle cell disease  </a:t>
            </a:r>
          </a:p>
          <a:p>
            <a:endParaRPr lang="en-GB" sz="2000" dirty="0" smtClean="0"/>
          </a:p>
          <a:p>
            <a:r>
              <a:rPr lang="en-GB" sz="2000" dirty="0" smtClean="0"/>
              <a:t>Network website to publicise work, share education resources , provide contact information, host clinical guidelines</a:t>
            </a:r>
          </a:p>
          <a:p>
            <a:endParaRPr lang="en-GB" sz="2000" dirty="0" smtClean="0"/>
          </a:p>
          <a:p>
            <a:r>
              <a:rPr lang="en-GB" sz="2000" dirty="0" smtClean="0"/>
              <a:t>E-referral system: business case going through GSTT</a:t>
            </a:r>
          </a:p>
          <a:p>
            <a:endParaRPr lang="en-GB" sz="2000" dirty="0" smtClean="0"/>
          </a:p>
          <a:p>
            <a:r>
              <a:rPr lang="en-GB" sz="2000" dirty="0" smtClean="0"/>
              <a:t>Real-time demand and capacity data capture – Beautiful Information (East Kent Trust) to complete a feasibility study </a:t>
            </a:r>
          </a:p>
          <a:p>
            <a:endParaRPr lang="en-GB" sz="2000" dirty="0" smtClean="0"/>
          </a:p>
          <a:p>
            <a:r>
              <a:rPr lang="en-GB" sz="2000" dirty="0" smtClean="0"/>
              <a:t>Network passports to enable cross-site working</a:t>
            </a:r>
          </a:p>
          <a:p>
            <a:endParaRPr lang="en-GB" sz="2000" dirty="0" smtClean="0"/>
          </a:p>
          <a:p>
            <a:r>
              <a:rPr lang="en-GB" sz="2000" dirty="0" smtClean="0"/>
              <a:t>Establish joint working with London Neonatal ODN and South Thames Paediatric Cancer Network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ODN Enablers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7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2"/>
          <p:cNvSpPr txBox="1">
            <a:spLocks/>
          </p:cNvSpPr>
          <p:nvPr/>
        </p:nvSpPr>
        <p:spPr>
          <a:xfrm>
            <a:off x="348603" y="160731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Our network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" y="1000768"/>
            <a:ext cx="909637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0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5090" y="1189287"/>
            <a:ext cx="2303585" cy="36933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Tertiary centres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07032" y="1752791"/>
            <a:ext cx="230358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Lewisham and Greenwich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02636" y="2573629"/>
            <a:ext cx="230358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Dartford and Gravesham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02636" y="3394468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Medway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02636" y="3976812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East Kent Trust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2636" y="4559157"/>
            <a:ext cx="230358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Maidstone and Tunbridge Wells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02636" y="5418500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Kingston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23894" y="5414387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Epsom and St Helier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23894" y="4174376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Surrey and Sussex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23894" y="3530013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Royal Surrey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32686" y="2652788"/>
            <a:ext cx="230358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Ashford and St Peter’s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32686" y="1997174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Croydon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3894" y="4814613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East Sussex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65090" y="3091540"/>
            <a:ext cx="230358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St George’s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5090" y="3713207"/>
            <a:ext cx="2303585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King’s College Hospital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5090" y="4611873"/>
            <a:ext cx="2303585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Royal </a:t>
            </a:r>
            <a:r>
              <a:rPr lang="en-GB" dirty="0" smtClean="0">
                <a:solidFill>
                  <a:schemeClr val="bg1"/>
                </a:solidFill>
              </a:rPr>
              <a:t>Alexandra, </a:t>
            </a:r>
            <a:r>
              <a:rPr lang="en-GB" dirty="0">
                <a:solidFill>
                  <a:schemeClr val="bg1"/>
                </a:solidFill>
              </a:rPr>
              <a:t>Brighton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09443" y="1222919"/>
            <a:ext cx="23035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DGHs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Title 2"/>
          <p:cNvSpPr txBox="1">
            <a:spLocks/>
          </p:cNvSpPr>
          <p:nvPr/>
        </p:nvSpPr>
        <p:spPr>
          <a:xfrm>
            <a:off x="398031" y="175101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Network configuration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65090" y="2192874"/>
            <a:ext cx="2303585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Host: Evelina London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1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298" y="996555"/>
            <a:ext cx="7841707" cy="3950736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Children in the network having access to high-quality specialist paediatric care in the place most suitable to their needs, at the appropriate </a:t>
            </a:r>
            <a:r>
              <a:rPr lang="en-GB" sz="2000" dirty="0" smtClean="0"/>
              <a:t>time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Improved standardisation of care across the network governed by quality standards and agreed </a:t>
            </a:r>
            <a:r>
              <a:rPr lang="en-GB" sz="2000" dirty="0" smtClean="0"/>
              <a:t>pathways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Shared learning across the partners on valuable aspects of service delivery or development from clinical best practice, service transformation, new models of care or new </a:t>
            </a:r>
            <a:r>
              <a:rPr lang="en-GB" sz="2000" dirty="0" smtClean="0"/>
              <a:t>roles/workforce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Economic benefits for both providers and commissioners achieved through improved efficiency of services , avoiding unnecessary duplication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Network 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300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590" y="980077"/>
            <a:ext cx="8769178" cy="5132398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r>
              <a:rPr lang="en-GB" dirty="0"/>
              <a:t>The South </a:t>
            </a:r>
            <a:r>
              <a:rPr lang="en-GB" dirty="0" smtClean="0"/>
              <a:t>Thames Paediatric Network </a:t>
            </a:r>
            <a:r>
              <a:rPr lang="en-GB" dirty="0"/>
              <a:t>is commissioned by NHS England and hosted by Evelina </a:t>
            </a:r>
            <a:r>
              <a:rPr lang="en-GB" dirty="0" smtClean="0"/>
              <a:t>London</a:t>
            </a:r>
          </a:p>
          <a:p>
            <a:endParaRPr lang="en-GB" dirty="0"/>
          </a:p>
          <a:p>
            <a:r>
              <a:rPr lang="en-GB" dirty="0"/>
              <a:t>The core team </a:t>
            </a:r>
            <a:r>
              <a:rPr lang="en-GB" dirty="0" smtClean="0"/>
              <a:t>is:</a:t>
            </a:r>
            <a:endParaRPr lang="en-GB" dirty="0"/>
          </a:p>
          <a:p>
            <a:pPr lvl="1"/>
            <a:r>
              <a:rPr lang="en-GB" dirty="0"/>
              <a:t>Dr Marilyn </a:t>
            </a:r>
            <a:r>
              <a:rPr lang="en-GB" dirty="0" smtClean="0"/>
              <a:t>McDougall is Network </a:t>
            </a:r>
            <a:r>
              <a:rPr lang="en-GB" dirty="0"/>
              <a:t>Clinical Director </a:t>
            </a:r>
          </a:p>
          <a:p>
            <a:pPr lvl="1"/>
            <a:r>
              <a:rPr lang="en-GB" dirty="0" smtClean="0"/>
              <a:t>Harriet </a:t>
            </a:r>
            <a:r>
              <a:rPr lang="en-GB" dirty="0"/>
              <a:t>Ward </a:t>
            </a:r>
            <a:r>
              <a:rPr lang="en-GB" dirty="0" smtClean="0"/>
              <a:t>is Network Manager</a:t>
            </a:r>
          </a:p>
          <a:p>
            <a:pPr lvl="1"/>
            <a:r>
              <a:rPr lang="en-GB" dirty="0" smtClean="0"/>
              <a:t>David Taylor is our Analyst</a:t>
            </a:r>
            <a:endParaRPr lang="en-GB" dirty="0"/>
          </a:p>
          <a:p>
            <a:pPr lvl="1"/>
            <a:r>
              <a:rPr lang="en-GB" dirty="0"/>
              <a:t>Miriam Cabib is our Project Manager </a:t>
            </a:r>
          </a:p>
          <a:p>
            <a:pPr lvl="1"/>
            <a:r>
              <a:rPr lang="en-GB" dirty="0"/>
              <a:t>Teresa Davey is our Project Coordinator </a:t>
            </a:r>
          </a:p>
          <a:p>
            <a:pPr lvl="1"/>
            <a:endParaRPr lang="en-GB" dirty="0"/>
          </a:p>
          <a:p>
            <a:r>
              <a:rPr lang="en-GB" dirty="0"/>
              <a:t>Members of the network team can be contacted by email at </a:t>
            </a:r>
            <a:r>
              <a:rPr lang="en-GB" u="sng" dirty="0" smtClean="0">
                <a:solidFill>
                  <a:schemeClr val="tx2"/>
                </a:solidFill>
              </a:rPr>
              <a:t>england.stpn@nhs.net</a:t>
            </a:r>
          </a:p>
          <a:p>
            <a:pPr marL="0" indent="0">
              <a:buNone/>
            </a:pPr>
            <a:endParaRPr lang="en-GB" u="sng" dirty="0" smtClean="0"/>
          </a:p>
          <a:p>
            <a:r>
              <a:rPr lang="en-GB" dirty="0"/>
              <a:t>The Network Board has been established with representation from each of </a:t>
            </a:r>
            <a:r>
              <a:rPr lang="en-GB" dirty="0" smtClean="0"/>
              <a:t>our regions and tertiary centres, </a:t>
            </a:r>
            <a:r>
              <a:rPr lang="en-GB" dirty="0"/>
              <a:t>commissioners from both NHS England London and South, and a patient </a:t>
            </a:r>
            <a:r>
              <a:rPr lang="en-GB" dirty="0" smtClean="0"/>
              <a:t>representative</a:t>
            </a:r>
          </a:p>
          <a:p>
            <a:endParaRPr lang="en-GB" dirty="0"/>
          </a:p>
          <a:p>
            <a:r>
              <a:rPr lang="en-GB" dirty="0" smtClean="0"/>
              <a:t>The STPN has a strategic function to bring together partners from across the region, as well as develop, monitor and advise on the individual clinical Operational Delivery Networks </a:t>
            </a:r>
          </a:p>
          <a:p>
            <a:endParaRPr lang="en-GB" dirty="0" smtClean="0"/>
          </a:p>
          <a:p>
            <a:r>
              <a:rPr lang="en-GB" dirty="0" smtClean="0"/>
              <a:t>We are accountable </a:t>
            </a:r>
            <a:r>
              <a:rPr lang="en-GB" dirty="0"/>
              <a:t>to NHS England Specialist </a:t>
            </a:r>
            <a:r>
              <a:rPr lang="en-GB" dirty="0" smtClean="0"/>
              <a:t>Commissioning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Network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5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298" y="889459"/>
            <a:ext cx="8678561" cy="583201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Four key challenges facing our region:</a:t>
            </a:r>
          </a:p>
          <a:p>
            <a:pPr marL="0" indent="0">
              <a:buNone/>
            </a:pPr>
            <a:endParaRPr lang="en-GB" sz="9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</a:rPr>
              <a:t>Activity </a:t>
            </a:r>
            <a:r>
              <a:rPr lang="en-GB" sz="1800" dirty="0">
                <a:solidFill>
                  <a:schemeClr val="tx2"/>
                </a:solidFill>
              </a:rPr>
              <a:t>and commissioning: </a:t>
            </a:r>
            <a:r>
              <a:rPr lang="en-GB" sz="1800" dirty="0"/>
              <a:t>There appears to be a lack of clarity over level 1 and 2 provision (activity, capacity and commissioning) in </a:t>
            </a:r>
            <a:r>
              <a:rPr lang="en-GB" sz="1800" dirty="0" err="1" smtClean="0"/>
              <a:t>DGHs</a:t>
            </a:r>
            <a:endParaRPr lang="en-GB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2"/>
                </a:solidFill>
              </a:rPr>
              <a:t>Workforce: </a:t>
            </a:r>
            <a:r>
              <a:rPr lang="en-GB" sz="1800" dirty="0"/>
              <a:t>There is variation in the workforce across units, both in terms of quantity and skill </a:t>
            </a:r>
            <a:r>
              <a:rPr lang="en-GB" sz="1800" dirty="0" smtClean="0"/>
              <a:t>levels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2"/>
                </a:solidFill>
              </a:rPr>
              <a:t>Variation in practice: </a:t>
            </a:r>
            <a:r>
              <a:rPr lang="en-GB" sz="1800" dirty="0"/>
              <a:t>There is variation in the way that patients are cared for across units </a:t>
            </a:r>
            <a:endParaRPr lang="en-GB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2"/>
                </a:solidFill>
              </a:rPr>
              <a:t>Increase in Long-Term Ventilation (LTV) patients: </a:t>
            </a:r>
            <a:r>
              <a:rPr lang="en-GB" sz="1800" dirty="0"/>
              <a:t>There has been a significant growth in admissions for LTV </a:t>
            </a:r>
            <a:r>
              <a:rPr lang="en-GB" sz="1800" dirty="0" smtClean="0"/>
              <a:t>patients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1800" dirty="0" smtClean="0"/>
              <a:t>What will we do?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</a:rPr>
              <a:t>Review commissioning, funding and resourcing </a:t>
            </a:r>
            <a:r>
              <a:rPr lang="en-GB" sz="1800" dirty="0" smtClean="0"/>
              <a:t>of level 1 and 2 critical care provision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</a:rPr>
              <a:t>Develop regional training and education plan</a:t>
            </a:r>
            <a:r>
              <a:rPr lang="en-GB" sz="1800" dirty="0" smtClean="0"/>
              <a:t>, incorporating potential to share staff across centres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Explore potential for establishment of </a:t>
            </a:r>
            <a:r>
              <a:rPr lang="en-GB" sz="1800" dirty="0" smtClean="0">
                <a:solidFill>
                  <a:schemeClr val="tx2"/>
                </a:solidFill>
              </a:rPr>
              <a:t>level 2 critical care hubs </a:t>
            </a:r>
            <a:r>
              <a:rPr lang="en-GB" sz="1800" dirty="0" smtClean="0"/>
              <a:t>across the region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Establish </a:t>
            </a:r>
            <a:r>
              <a:rPr lang="en-GB" sz="1800" dirty="0" smtClean="0">
                <a:solidFill>
                  <a:schemeClr val="tx2"/>
                </a:solidFill>
              </a:rPr>
              <a:t>regional management guidelines </a:t>
            </a:r>
            <a:r>
              <a:rPr lang="en-GB" sz="1800" dirty="0" smtClean="0"/>
              <a:t>and referral pathways, training and study days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Critical Care ODN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AA017B8-6C48-493A-AB7F-F47FF98F8766}"/>
              </a:ext>
            </a:extLst>
          </p:cNvPr>
          <p:cNvSpPr txBox="1">
            <a:spLocks/>
          </p:cNvSpPr>
          <p:nvPr/>
        </p:nvSpPr>
        <p:spPr>
          <a:xfrm>
            <a:off x="848109" y="1582069"/>
            <a:ext cx="6471863" cy="4924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sz="16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sz="16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sz="16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sz="16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52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3185" y="988202"/>
            <a:ext cx="8423615" cy="3950736"/>
          </a:xfrm>
        </p:spPr>
        <p:txBody>
          <a:bodyPr/>
          <a:lstStyle/>
          <a:p>
            <a:r>
              <a:rPr lang="en-GB" dirty="0" smtClean="0"/>
              <a:t>2018  </a:t>
            </a:r>
          </a:p>
          <a:p>
            <a:pPr lvl="1"/>
            <a:r>
              <a:rPr lang="en-GB" dirty="0" smtClean="0"/>
              <a:t>1702 STRS referral calls </a:t>
            </a:r>
          </a:p>
          <a:p>
            <a:pPr lvl="1"/>
            <a:r>
              <a:rPr lang="en-GB" dirty="0" smtClean="0"/>
              <a:t>1507 from ST region (88%)</a:t>
            </a:r>
          </a:p>
          <a:p>
            <a:pPr lvl="1"/>
            <a:r>
              <a:rPr lang="en-GB" dirty="0" smtClean="0"/>
              <a:t>868 retrievals activated : 56% respiratory, 8% asthma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C4C68-9C76-5449-BBA0-107A51179E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3185" y="275799"/>
            <a:ext cx="7356815" cy="667725"/>
          </a:xfrm>
        </p:spPr>
        <p:txBody>
          <a:bodyPr/>
          <a:lstStyle/>
          <a:p>
            <a:r>
              <a:rPr lang="en-GB" dirty="0" smtClean="0"/>
              <a:t>Asthma and PC &amp; Asthma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2807617"/>
            <a:ext cx="9144000" cy="33778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185" y="40056"/>
            <a:ext cx="3505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79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298" y="889460"/>
            <a:ext cx="8678561" cy="555488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Key challenges facing our region:</a:t>
            </a:r>
          </a:p>
          <a:p>
            <a:pPr marL="0" indent="0">
              <a:buNone/>
            </a:pPr>
            <a:endParaRPr lang="en-GB" sz="900" dirty="0" smtClean="0"/>
          </a:p>
          <a:p>
            <a:pPr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</a:rPr>
              <a:t>Feedback on the current emergency patient transfer system:</a:t>
            </a:r>
          </a:p>
          <a:p>
            <a:pPr>
              <a:buFont typeface="+mj-lt"/>
              <a:buAutoNum type="arabicPeriod"/>
            </a:pPr>
            <a:endParaRPr lang="en-GB" sz="180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800" b="1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</a:rPr>
              <a:t>Reduction in surgery delivered by general surgeons outside tertiary centres:</a:t>
            </a:r>
          </a:p>
          <a:p>
            <a:pPr>
              <a:buFont typeface="+mj-lt"/>
              <a:buAutoNum type="arabicPeriod"/>
            </a:pPr>
            <a:endParaRPr lang="en-GB" sz="1800" b="1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800" b="1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800" b="1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800" b="1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100" dirty="0" smtClean="0"/>
          </a:p>
          <a:p>
            <a:pPr marL="0" indent="0">
              <a:buNone/>
            </a:pPr>
            <a:r>
              <a:rPr lang="en-GB" sz="1800" dirty="0" smtClean="0"/>
              <a:t>What </a:t>
            </a:r>
            <a:r>
              <a:rPr lang="en-GB" sz="1800" dirty="0"/>
              <a:t>will we do</a:t>
            </a:r>
            <a:r>
              <a:rPr lang="en-GB" sz="1800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</a:rPr>
              <a:t>More data: </a:t>
            </a:r>
            <a:r>
              <a:rPr lang="en-GB" sz="1800" dirty="0">
                <a:latin typeface="Arial" panose="020B0604020202020204" pitchFamily="34" charset="0"/>
              </a:rPr>
              <a:t>to test hypothesis</a:t>
            </a:r>
          </a:p>
          <a:p>
            <a:pPr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  <a:latin typeface="Arial" panose="020B0604020202020204" pitchFamily="34" charset="0"/>
              </a:rPr>
              <a:t>Working </a:t>
            </a:r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</a:rPr>
              <a:t>group: </a:t>
            </a:r>
            <a:r>
              <a:rPr lang="en-GB" sz="1800" dirty="0">
                <a:latin typeface="Arial" panose="020B0604020202020204" pitchFamily="34" charset="0"/>
              </a:rPr>
              <a:t>create a multi disciplinary working group with representatives from tertiary centres, from </a:t>
            </a:r>
            <a:r>
              <a:rPr lang="en-GB" sz="1800" dirty="0" smtClean="0">
                <a:latin typeface="Arial" panose="020B0604020202020204" pitchFamily="34" charset="0"/>
              </a:rPr>
              <a:t>Spec Com</a:t>
            </a:r>
            <a:r>
              <a:rPr lang="en-GB" sz="1800" dirty="0">
                <a:latin typeface="Arial" panose="020B0604020202020204" pitchFamily="34" charset="0"/>
              </a:rPr>
              <a:t>, from </a:t>
            </a:r>
            <a:r>
              <a:rPr lang="en-GB" sz="1800" dirty="0" err="1">
                <a:latin typeface="Arial" panose="020B0604020202020204" pitchFamily="34" charset="0"/>
              </a:rPr>
              <a:t>DGHs</a:t>
            </a:r>
            <a:r>
              <a:rPr lang="en-GB" sz="1800" dirty="0">
                <a:latin typeface="Arial" panose="020B0604020202020204" pitchFamily="34" charset="0"/>
              </a:rPr>
              <a:t>, and from CCGs with both clinical staff and managers</a:t>
            </a:r>
          </a:p>
          <a:p>
            <a:pPr>
              <a:buFont typeface="+mj-lt"/>
              <a:buAutoNum type="arabicPeriod"/>
            </a:pPr>
            <a:r>
              <a:rPr lang="en-GB" sz="1800" dirty="0" smtClean="0">
                <a:solidFill>
                  <a:schemeClr val="tx2"/>
                </a:solidFill>
                <a:latin typeface="Arial" panose="020B0604020202020204" pitchFamily="34" charset="0"/>
              </a:rPr>
              <a:t>Standardisation </a:t>
            </a:r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</a:rPr>
              <a:t>of the model of providing paediatric surgery across the </a:t>
            </a:r>
            <a:r>
              <a:rPr lang="en-GB" sz="1800" dirty="0" smtClean="0">
                <a:solidFill>
                  <a:schemeClr val="tx2"/>
                </a:solidFill>
                <a:latin typeface="Arial" panose="020B0604020202020204" pitchFamily="34" charset="0"/>
              </a:rPr>
              <a:t>network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mtClean="0"/>
              <a:t>Paediatric Surgery ODN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AA017B8-6C48-493A-AB7F-F47FF98F8766}"/>
              </a:ext>
            </a:extLst>
          </p:cNvPr>
          <p:cNvSpPr txBox="1">
            <a:spLocks/>
          </p:cNvSpPr>
          <p:nvPr/>
        </p:nvSpPr>
        <p:spPr>
          <a:xfrm>
            <a:off x="848109" y="1582069"/>
            <a:ext cx="6471863" cy="4924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sz="16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sz="16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sz="16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sz="16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9pPr>
          </a:lstStyle>
          <a:p>
            <a:endParaRPr lang="en-GB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393552" y="1775121"/>
            <a:ext cx="4433821" cy="589138"/>
          </a:xfrm>
          <a:prstGeom prst="wedgeRoundRectCallout">
            <a:avLst>
              <a:gd name="adj1" fmla="val 58060"/>
              <a:gd name="adj2" fmla="val -50129"/>
              <a:gd name="adj3" fmla="val 16667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FFC000"/>
                </a:solidFill>
              </a:rPr>
              <a:t>Referrer: </a:t>
            </a:r>
            <a:r>
              <a:rPr lang="en-GB" sz="1200" dirty="0" smtClean="0">
                <a:solidFill>
                  <a:srgbClr val="000000"/>
                </a:solidFill>
              </a:rPr>
              <a:t>They never have beds</a:t>
            </a:r>
            <a:r>
              <a:rPr lang="en-GB" sz="1200" dirty="0">
                <a:solidFill>
                  <a:srgbClr val="000000"/>
                </a:solidFill>
              </a:rPr>
              <a:t>. Then do not take any ownership in helping find beds. </a:t>
            </a:r>
            <a:r>
              <a:rPr lang="en-GB" sz="1200" dirty="0" smtClean="0">
                <a:solidFill>
                  <a:srgbClr val="000000"/>
                </a:solidFill>
              </a:rPr>
              <a:t>We don’t have a designated specialist centre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5222157" y="1848751"/>
            <a:ext cx="3464643" cy="382127"/>
          </a:xfrm>
          <a:prstGeom prst="wedgeRoundRectCallout">
            <a:avLst>
              <a:gd name="adj1" fmla="val -55435"/>
              <a:gd name="adj2" fmla="val 40117"/>
              <a:gd name="adj3" fmla="val 16667"/>
            </a:avLst>
          </a:prstGeom>
          <a:solidFill>
            <a:schemeClr val="bg1"/>
          </a:solidFill>
          <a:ln>
            <a:solidFill>
              <a:srgbClr val="03A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accent2"/>
                </a:solidFill>
              </a:rPr>
              <a:t>Tertiary centre: </a:t>
            </a:r>
            <a:r>
              <a:rPr lang="en-GB" sz="1200" dirty="0" smtClean="0">
                <a:solidFill>
                  <a:srgbClr val="000000"/>
                </a:solidFill>
              </a:rPr>
              <a:t>It takes longer than expected to transfer an emergency patient</a:t>
            </a:r>
            <a:endParaRPr lang="en-GB" sz="1200" dirty="0">
              <a:solidFill>
                <a:srgbClr val="00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209101" y="2828639"/>
            <a:ext cx="6304113" cy="1572767"/>
            <a:chOff x="4965191" y="2049633"/>
            <a:chExt cx="6304113" cy="1572767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65191" y="2049633"/>
              <a:ext cx="3931919" cy="1572767"/>
            </a:xfrm>
            <a:prstGeom prst="rect">
              <a:avLst/>
            </a:prstGeom>
          </p:spPr>
        </p:pic>
        <p:sp>
          <p:nvSpPr>
            <p:cNvPr id="34" name="Oval Callout 33"/>
            <p:cNvSpPr/>
            <p:nvPr/>
          </p:nvSpPr>
          <p:spPr>
            <a:xfrm>
              <a:off x="8904266" y="2170072"/>
              <a:ext cx="2365038" cy="1221121"/>
            </a:xfrm>
            <a:prstGeom prst="wedgeEllipseCallout">
              <a:avLst>
                <a:gd name="adj1" fmla="val -61773"/>
                <a:gd name="adj2" fmla="val 14828"/>
              </a:avLst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2"/>
                  </a:solidFill>
                  <a:effectLst>
                    <a:reflection endPos="0" dir="5400000" sy="-100000" algn="bl" rotWithShape="0"/>
                  </a:effectLst>
                </a:rPr>
                <a:t>GPS </a:t>
              </a:r>
              <a:r>
                <a:rPr lang="en-GB" sz="1200" dirty="0">
                  <a:solidFill>
                    <a:schemeClr val="tx2"/>
                  </a:solidFill>
                  <a:effectLst>
                    <a:reflection endPos="0" dir="5400000" sy="-100000" algn="bl" rotWithShape="0"/>
                  </a:effectLst>
                </a:rPr>
                <a:t>provision by DGH general surgeons: </a:t>
              </a:r>
              <a:r>
                <a:rPr lang="en-GB" sz="1200" dirty="0" smtClean="0">
                  <a:solidFill>
                    <a:schemeClr val="tx2"/>
                  </a:solidFill>
                  <a:effectLst>
                    <a:reflection endPos="0" dir="5400000" sy="-100000" algn="bl" rotWithShape="0"/>
                  </a:effectLst>
                </a:rPr>
                <a:t>- 34</a:t>
              </a:r>
              <a:r>
                <a:rPr lang="en-GB" sz="1200" dirty="0">
                  <a:solidFill>
                    <a:schemeClr val="tx2"/>
                  </a:solidFill>
                  <a:effectLst>
                    <a:reflection endPos="0" dir="5400000" sy="-100000" algn="bl" rotWithShape="0"/>
                  </a:effectLst>
                </a:rPr>
                <a:t>%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4419967" y="4122729"/>
            <a:ext cx="675503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800" dirty="0" smtClean="0"/>
              <a:t>HES data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94569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298" y="889459"/>
            <a:ext cx="8678561" cy="583201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/>
              <a:t>Key challenges facing our region:</a:t>
            </a:r>
            <a:endParaRPr lang="en-GB" sz="900" b="1" dirty="0" smtClean="0"/>
          </a:p>
          <a:p>
            <a:r>
              <a:rPr lang="en-GB" sz="1800" dirty="0" smtClean="0"/>
              <a:t>There has been ongoing </a:t>
            </a:r>
            <a:r>
              <a:rPr lang="en-GB" sz="1800" dirty="0"/>
              <a:t>discussion about how best to improve the quality of care delivered to CHD </a:t>
            </a:r>
            <a:r>
              <a:rPr lang="en-GB" sz="1800" dirty="0" smtClean="0"/>
              <a:t>patients</a:t>
            </a:r>
          </a:p>
          <a:p>
            <a:r>
              <a:rPr lang="en-GB" sz="1800" dirty="0" smtClean="0"/>
              <a:t>Congenital </a:t>
            </a:r>
            <a:r>
              <a:rPr lang="en-GB" sz="1800" dirty="0"/>
              <a:t>Heart Disease Standards &amp; </a:t>
            </a:r>
            <a:r>
              <a:rPr lang="en-GB" sz="1800" dirty="0" smtClean="0"/>
              <a:t>Specifications published in 2016, mandating networks </a:t>
            </a:r>
            <a:r>
              <a:rPr lang="en-GB" sz="1800" dirty="0"/>
              <a:t>of specialist and local providers of cardiac </a:t>
            </a:r>
            <a:r>
              <a:rPr lang="en-GB" sz="1800" dirty="0" smtClean="0"/>
              <a:t>care</a:t>
            </a:r>
          </a:p>
          <a:p>
            <a:r>
              <a:rPr lang="en-GB" sz="1800" dirty="0" smtClean="0"/>
              <a:t>Guys </a:t>
            </a:r>
            <a:r>
              <a:rPr lang="en-GB" sz="1800" dirty="0"/>
              <a:t>&amp; St Thomas’ and Evelina London (GSTT-ELCH</a:t>
            </a:r>
            <a:r>
              <a:rPr lang="en-GB" sz="1800" dirty="0" smtClean="0"/>
              <a:t>) host the </a:t>
            </a:r>
            <a:r>
              <a:rPr lang="en-GB" sz="1800" dirty="0"/>
              <a:t>CHD </a:t>
            </a:r>
            <a:r>
              <a:rPr lang="en-GB" sz="1800" dirty="0" smtClean="0"/>
              <a:t>Network for centres across </a:t>
            </a:r>
            <a:r>
              <a:rPr lang="en-GB" sz="1800" dirty="0"/>
              <a:t>London and South East </a:t>
            </a:r>
            <a:r>
              <a:rPr lang="en-GB" sz="1800" dirty="0" smtClean="0"/>
              <a:t>England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What are we doing?</a:t>
            </a:r>
            <a:endParaRPr lang="en-GB" sz="1800" dirty="0"/>
          </a:p>
          <a:p>
            <a:pPr lvl="0"/>
            <a:r>
              <a:rPr lang="en-GB" sz="1800" dirty="0" smtClean="0"/>
              <a:t>Recruited </a:t>
            </a:r>
            <a:r>
              <a:rPr lang="en-GB" sz="1800" dirty="0"/>
              <a:t>to key posts (Clinical Director, Lead Nurse, Network Manager, Admin Support)</a:t>
            </a:r>
          </a:p>
          <a:p>
            <a:pPr lvl="0"/>
            <a:r>
              <a:rPr lang="en-GB" sz="1800" dirty="0"/>
              <a:t>Stakeholder Mapping (Database of contacts)</a:t>
            </a:r>
          </a:p>
          <a:p>
            <a:pPr lvl="0"/>
            <a:r>
              <a:rPr lang="en-GB" sz="1800" dirty="0" smtClean="0"/>
              <a:t>Peer review against CHD standards – 25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and 26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June</a:t>
            </a:r>
          </a:p>
          <a:p>
            <a:pPr lvl="0"/>
            <a:r>
              <a:rPr lang="en-GB" sz="1800" dirty="0" smtClean="0"/>
              <a:t>Team taking part in peer reviews of other ODNs</a:t>
            </a:r>
            <a:endParaRPr lang="en-GB" sz="1800" dirty="0"/>
          </a:p>
          <a:p>
            <a:pPr lvl="0"/>
            <a:r>
              <a:rPr lang="en-GB" sz="1800" dirty="0"/>
              <a:t>Work Plan (establishing clinical and operational priorities)</a:t>
            </a:r>
          </a:p>
          <a:p>
            <a:pPr lvl="0"/>
            <a:r>
              <a:rPr lang="en-GB" sz="1800" dirty="0"/>
              <a:t>Governance (creation of Network Board, organisational structure and SOPs)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91298" y="177075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3200" dirty="0" smtClean="0"/>
              <a:t>Congenital Heart Disease ODN</a:t>
            </a:r>
            <a:endParaRPr lang="en-GB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AA017B8-6C48-493A-AB7F-F47FF98F8766}"/>
              </a:ext>
            </a:extLst>
          </p:cNvPr>
          <p:cNvSpPr txBox="1">
            <a:spLocks/>
          </p:cNvSpPr>
          <p:nvPr/>
        </p:nvSpPr>
        <p:spPr>
          <a:xfrm>
            <a:off x="848109" y="1582069"/>
            <a:ext cx="6471863" cy="4924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sz="16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sz="16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sz="16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sz="16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sz="1600" baseline="0">
                <a:latin typeface="+mn-lt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0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EB8"/>
      </a:dk2>
      <a:lt2>
        <a:srgbClr val="7C2855"/>
      </a:lt2>
      <a:accent1>
        <a:srgbClr val="003087"/>
      </a:accent1>
      <a:accent2>
        <a:srgbClr val="0072CE"/>
      </a:accent2>
      <a:accent3>
        <a:srgbClr val="00A9CE"/>
      </a:accent3>
      <a:accent4>
        <a:srgbClr val="41B6E6"/>
      </a:accent4>
      <a:accent5>
        <a:srgbClr val="425563"/>
      </a:accent5>
      <a:accent6>
        <a:srgbClr val="768692"/>
      </a:accent6>
      <a:hlink>
        <a:srgbClr val="7C2855"/>
      </a:hlink>
      <a:folHlink>
        <a:srgbClr val="7C28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Date xmlns="51367701-27c8-403e-a234-85855c5cd73e" xsi:nil="true"/>
    <SubjectArea xmlns="51367701-27c8-403e-a234-85855c5cd73e"/>
    <sub_x0020_topic xmlns="ddfc0607-48e1-4f98-8c6f-3287da82a77f">NHS England PowerPoint template</sub_x0020_topic>
    <Topic xmlns="ddfc0607-48e1-4f98-8c6f-3287da82a77f">NHS England PowerPoint Templates</Topic>
    <FOIClass xmlns="51367701-27c8-403e-a234-85855c5cd73e"/>
    <Classification xmlns="51367701-27c8-403e-a234-85855c5cd73e" xsi:nil="true"/>
    <Directorate xmlns="51367701-27c8-403e-a234-85855c5cd73e" xsi:nil="true"/>
    <Dept xmlns="51367701-27c8-403e-a234-85855c5cd73e" xsi:nil="true"/>
    <NHSOutcomesFrameworkDomain xmlns="51367701-27c8-403e-a234-85855c5cd73e"/>
    <DocumentCategory xmlns="51367701-27c8-403e-a234-85855c5cd73e" xsi:nil="true"/>
    <TaxCatchAll xmlns="cccaf3ac-2de9-44d4-aa31-54302fceb5f7">
      <Value>2164</Value>
    </TaxCatchAll>
    <SecurityClassification xmlns="51367701-27c8-403e-a234-85855c5cd73e" xsi:nil="true"/>
    <Readership_x002f_Audience xmlns="51367701-27c8-403e-a234-85855c5cd73e">All Staff</Readership_x002f_Audience>
    <TaxKeywordTaxHTField xmlns="51367701-27c8-403e-a234-85855c5cd73e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 template</TermName>
          <TermId xmlns="http://schemas.microsoft.com/office/infopath/2007/PartnerControls">7856e9ed-4ffd-42b3-a2c4-c807c79d267a</TermId>
        </TermInfo>
      </Terms>
    </TaxKeywordTaxHTField>
    <DocumentStatus xmlns="51367701-27c8-403e-a234-85855c5cd73e">Final</DocumentStatus>
    <DocumentVersion xmlns="51367701-27c8-403e-a234-85855c5cd73e">0.1</DocumentVersion>
    <DocumentAuthor xmlns="51367701-27c8-403e-a234-85855c5cd73e">
      <UserInfo>
        <DisplayName>Sally McMillan</DisplayName>
        <AccountId>9242</AccountId>
        <AccountType/>
      </UserInfo>
    </DocumentAuthor>
    <_dlc_DocId xmlns="cccaf3ac-2de9-44d4-aa31-54302fceb5f7">K57F673QWXRZ-1160-193</_dlc_DocId>
    <_dlc_DocIdUrl xmlns="cccaf3ac-2de9-44d4-aa31-54302fceb5f7">
      <Url>https://nhsengland.sharepoint.com/TeamCentre/VisionandValues/_layouts/15/DocIdRedir.aspx?ID=K57F673QWXRZ-1160-193</Url>
      <Description>K57F673QWXRZ-1160-193</Description>
    </_dlc_DocIdUrl>
    <SharedWithUsers xmlns="51367701-27c8-403e-a234-85855c5cd73e">
      <UserInfo>
        <DisplayName>Sajjad Sabir</DisplayName>
        <AccountId>14439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9D2CD717CE7D2F4286D7A03A531D5A9C0200AE76E6465EBEB5438FF0151AFBA56FA9" ma:contentTypeVersion="39" ma:contentTypeDescription="Content Type for all the documents with a classification attached" ma:contentTypeScope="" ma:versionID="1c16e52bc33355676c77a00adbc6d230">
  <xsd:schema xmlns:xsd="http://www.w3.org/2001/XMLSchema" xmlns:xs="http://www.w3.org/2001/XMLSchema" xmlns:p="http://schemas.microsoft.com/office/2006/metadata/properties" xmlns:ns2="51367701-27c8-403e-a234-85855c5cd73e" xmlns:ns4="cccaf3ac-2de9-44d4-aa31-54302fceb5f7" xmlns:ns5="ddfc0607-48e1-4f98-8c6f-3287da82a77f" targetNamespace="http://schemas.microsoft.com/office/2006/metadata/properties" ma:root="true" ma:fieldsID="878608f0cadb484a640ca55c76b8bda4" ns2:_="" ns4:_="" ns5:_="">
    <xsd:import namespace="51367701-27c8-403e-a234-85855c5cd73e"/>
    <xsd:import namespace="cccaf3ac-2de9-44d4-aa31-54302fceb5f7"/>
    <xsd:import namespace="ddfc0607-48e1-4f98-8c6f-3287da82a77f"/>
    <xsd:element name="properties">
      <xsd:complexType>
        <xsd:sequence>
          <xsd:element name="documentManagement">
            <xsd:complexType>
              <xsd:all>
                <xsd:element ref="ns2:DocumentAuthor"/>
                <xsd:element ref="ns2:Classification" minOccurs="0"/>
                <xsd:element ref="ns2:DocumentCategory" minOccurs="0"/>
                <xsd:element ref="ns2:ReviewDate" minOccurs="0"/>
                <xsd:element ref="ns2:DocumentStatus"/>
                <xsd:element ref="ns2:DocumentVersion"/>
                <xsd:element ref="ns2:Directorate" minOccurs="0"/>
                <xsd:element ref="ns2:Dept" minOccurs="0"/>
                <xsd:element ref="ns2:SecurityClassification" minOccurs="0"/>
                <xsd:element ref="ns2:FOIClass" minOccurs="0"/>
                <xsd:element ref="ns2:Readership_x002f_Audience" minOccurs="0"/>
                <xsd:element ref="ns2:SubjectArea" minOccurs="0"/>
                <xsd:element ref="ns2:NHSOutcomesFrameworkDomain" minOccurs="0"/>
                <xsd:element ref="ns2:TaxKeywordTaxHTField" minOccurs="0"/>
                <xsd:element ref="ns4:TaxCatchAll" minOccurs="0"/>
                <xsd:element ref="ns4:TaxCatchAllLabel" minOccurs="0"/>
                <xsd:element ref="ns4:_dlc_DocId" minOccurs="0"/>
                <xsd:element ref="ns4:_dlc_DocIdUrl" minOccurs="0"/>
                <xsd:element ref="ns4:_dlc_DocIdPersistId" minOccurs="0"/>
                <xsd:element ref="ns2:SharedWithUsers" minOccurs="0"/>
                <xsd:element ref="ns2:SharedWithDetails" minOccurs="0"/>
                <xsd:element ref="ns5:Topic"/>
                <xsd:element ref="ns5:sub_x0020_topic" minOccurs="0"/>
                <xsd:element ref="ns2:LastSharedByUser" minOccurs="0"/>
                <xsd:element ref="ns2:LastSharedByTime" minOccurs="0"/>
                <xsd:element ref="ns5:MediaServiceMetadata" minOccurs="0"/>
                <xsd:element ref="ns5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67701-27c8-403e-a234-85855c5cd73e" elementFormDefault="qualified">
    <xsd:import namespace="http://schemas.microsoft.com/office/2006/documentManagement/types"/>
    <xsd:import namespace="http://schemas.microsoft.com/office/infopath/2007/PartnerControls"/>
    <xsd:element name="DocumentAuthor" ma:index="1" ma:displayName="Document Author" ma:list="UserInfo" ma:SharePointGroup="0" ma:internalName="DocumentAuth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lassification" ma:index="2" nillable="true" ma:displayName="Classification" ma:description="Classification of the document type" ma:format="Dropdown" ma:internalName="Classification">
      <xsd:simpleType>
        <xsd:restriction base="dms:Choice">
          <xsd:enumeration value="Guidance"/>
          <xsd:enumeration value="Statutory guidance"/>
          <xsd:enumeration value="Standard operating procedure"/>
          <xsd:enumeration value="Case study"/>
          <xsd:enumeration value="Report"/>
          <xsd:enumeration value="Template"/>
          <xsd:enumeration value="Form"/>
          <xsd:enumeration value="Audio / podcast"/>
          <xsd:enumeration value="Video / webcaste event"/>
          <xsd:enumeration value="Webinar"/>
          <xsd:enumeration value="Leaflet"/>
          <xsd:enumeration value="Toolkit"/>
          <xsd:enumeration value="Presentation"/>
          <xsd:enumeration value="Board paper"/>
          <xsd:enumeration value="Minutes"/>
          <xsd:enumeration value="Strategy"/>
          <xsd:enumeration value="Letter"/>
          <xsd:enumeration value="FAQs"/>
          <xsd:enumeration value="Lists / directory"/>
          <xsd:enumeration value="Leaflet"/>
          <xsd:enumeration value="Bulletin / newsletter"/>
        </xsd:restriction>
      </xsd:simpleType>
    </xsd:element>
    <xsd:element name="DocumentCategory" ma:index="5" nillable="true" ma:displayName="Document Category" ma:description="Types of documents available in the organisation" ma:format="Dropdown" ma:internalName="DocumentCategory">
      <xsd:simpleType>
        <xsd:restriction base="dms:Choice">
          <xsd:enumeration value="Report"/>
          <xsd:enumeration value="Protocol"/>
          <xsd:enumeration value="Plan"/>
          <xsd:enumeration value="Strategy"/>
          <xsd:enumeration value="Minutes"/>
          <xsd:enumeration value="Contract"/>
          <xsd:enumeration value="Budget"/>
          <xsd:enumeration value="Project"/>
        </xsd:restriction>
      </xsd:simpleType>
    </xsd:element>
    <xsd:element name="ReviewDate" ma:index="6" nillable="true" ma:displayName="Review Date" ma:format="DateOnly" ma:internalName="ReviewDate">
      <xsd:simpleType>
        <xsd:restriction base="dms:DateTime"/>
      </xsd:simpleType>
    </xsd:element>
    <xsd:element name="DocumentStatus" ma:index="7" ma:displayName="Document Status" ma:default="Pre-draft" ma:description="Status of Document e.g. Draft, Reviewed, Scheduled, Published, Final, Expired and Archived" ma:format="Dropdown" ma:internalName="DocumentStatus" ma:readOnly="false">
      <xsd:simpleType>
        <xsd:restriction base="dms:Choice">
          <xsd:enumeration value="Pre-draft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  <xsd:enumeration value="Archived"/>
        </xsd:restriction>
      </xsd:simpleType>
    </xsd:element>
    <xsd:element name="DocumentVersion" ma:index="8" ma:displayName="Document Version" ma:default="0.1" ma:description="Version number of the current document" ma:internalName="DocumentVersion" ma:percentage="FALSE">
      <xsd:simpleType>
        <xsd:restriction base="dms:Number"/>
      </xsd:simpleType>
    </xsd:element>
    <xsd:element name="Directorate" ma:index="9" nillable="true" ma:displayName="Directorate" ma:description="List of all NHS England Directorates" ma:format="Dropdown" ma:internalName="Directorate" ma:readOnly="false">
      <xsd:simpleType>
        <xsd:restriction base="dms:Choice">
          <xsd:enumeration value="Policy"/>
          <xsd:enumeration value="Transformation &amp; Corporate Operations"/>
          <xsd:enumeration value="Patients and Information"/>
          <xsd:enumeration value="Operations"/>
          <xsd:enumeration value="Nursing"/>
          <xsd:enumeration value="Medical"/>
          <xsd:enumeration value="Human Resources"/>
          <xsd:enumeration value="Finance"/>
          <xsd:enumeration value="Commissioning Development"/>
          <xsd:enumeration value="CCG Submitted"/>
          <xsd:enumeration value="CSU Submitted"/>
          <xsd:enumeration value="None NHS England"/>
        </xsd:restriction>
      </xsd:simpleType>
    </xsd:element>
    <xsd:element name="Dept" ma:index="10" nillable="true" ma:displayName="Department/Team" ma:description="Select the originating directorate or department" ma:format="Dropdown" ma:internalName="Dept">
      <xsd:simpleType>
        <xsd:restriction base="dms:Choice">
          <xsd:enumeration value="Clinical Governance Support Unit"/>
          <xsd:enumeration value="Marketing &amp; Communications"/>
          <xsd:enumeration value="Education &amp; Training"/>
          <xsd:enumeration value="Estates"/>
          <xsd:enumeration value="Executive"/>
          <xsd:enumeration value="Facilities"/>
          <xsd:enumeration value="Finance"/>
          <xsd:enumeration value="Health &amp; Safety"/>
          <xsd:enumeration value="Health Records"/>
          <xsd:enumeration value="Human Resources"/>
          <xsd:enumeration value="IM&amp;T"/>
          <xsd:enumeration value="Procurement"/>
          <xsd:enumeration value="Security"/>
        </xsd:restriction>
      </xsd:simpleType>
    </xsd:element>
    <xsd:element name="SecurityClassification" ma:index="12" nillable="true" ma:displayName="Security Classification" ma:internalName="SecurityClassification">
      <xsd:simpleType>
        <xsd:restriction base="dms:Text">
          <xsd:maxLength value="255"/>
        </xsd:restriction>
      </xsd:simpleType>
    </xsd:element>
    <xsd:element name="FOIClass" ma:index="13" nillable="true" ma:displayName="FOI Class" ma:description="List of the seven FOI Classes" ma:internalName="FOIClas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Who we are and what we do"/>
                    <xsd:enumeration value="What we spend and how we spend it"/>
                    <xsd:enumeration value="What our priorities are and how we are doing"/>
                    <xsd:enumeration value="How we make decisions"/>
                    <xsd:enumeration value="Our policies and procedures"/>
                    <xsd:enumeration value="Lists and registers"/>
                    <xsd:enumeration value="The services we offer"/>
                    <xsd:enumeration value="No"/>
                    <xsd:enumeration value="Yes TBC"/>
                  </xsd:restriction>
                </xsd:simpleType>
              </xsd:element>
            </xsd:sequence>
          </xsd:extension>
        </xsd:complexContent>
      </xsd:complexType>
    </xsd:element>
    <xsd:element name="Readership_x002f_Audience" ma:index="14" nillable="true" ma:displayName="Suggested Readership/Audience" ma:default="All Staff" ma:description="Intended audience for the document" ma:format="Dropdown" ma:internalName="Readership_x002F_Audience" ma:readOnly="false">
      <xsd:simpleType>
        <xsd:restriction base="dms:Choice">
          <xsd:enumeration value="All Staff"/>
          <xsd:enumeration value="Consultants and Doctors"/>
          <xsd:enumeration value="Clinical staff"/>
          <xsd:enumeration value="Nursing staff"/>
          <xsd:enumeration value="Support staff"/>
          <xsd:enumeration value="External"/>
          <xsd:enumeration value="CCG Clinical Leaders"/>
          <xsd:enumeration value="CCG Chief Officers"/>
          <xsd:enumeration value="Other CCG members/staff"/>
          <xsd:enumeration value="CSU Managing Directors"/>
          <xsd:enumeration value="Care Trust CEs"/>
          <xsd:enumeration value="Foundation Trust CEs"/>
          <xsd:enumeration value="Medical Directors"/>
          <xsd:enumeration value="Directors of PH"/>
          <xsd:enumeration value="Directors of Nursing"/>
          <xsd:enumeration value="Local Authority CEs"/>
          <xsd:enumeration value="Directors of Adult social services"/>
          <xsd:enumeration value="Clinical reference groups"/>
          <xsd:enumeration value="Patients/public"/>
          <xsd:enumeration value="GPs"/>
          <xsd:enumeration value="Dentists"/>
          <xsd:enumeration value="Optometrists"/>
          <xsd:enumeration value="Nurses"/>
          <xsd:enumeration value="Allied health professionals"/>
          <xsd:enumeration value="NHS Trust Board Chairs"/>
          <xsd:enumeration value="NHS England Area Directors"/>
          <xsd:enumeration value="NHS England Regional Directors"/>
          <xsd:enumeration value="NHS Trust CEs"/>
          <xsd:enumeration value="All NHS England Employees"/>
          <xsd:enumeration value="Other"/>
        </xsd:restriction>
      </xsd:simpleType>
    </xsd:element>
    <xsd:element name="SubjectArea" ma:index="15" nillable="true" ma:displayName="Subject Area" ma:description="Which subjct area is the document relevant to" ma:internalName="SubjectAre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eveloping CCGs"/>
                    <xsd:enumeration value="Leadership"/>
                    <xsd:enumeration value="Clinical Leadership"/>
                    <xsd:enumeration value="Specialised Commissioning"/>
                    <xsd:enumeration value="Primary Care Commissioning"/>
                    <xsd:enumeration value="Health and Justice Commissioning"/>
                    <xsd:enumeration value="Armed Forces and their Families Commissioning"/>
                    <xsd:enumeration value="Public Health Commissioning"/>
                    <xsd:enumeration value="Finance"/>
                    <xsd:enumeration value="Pricing and incentives"/>
                    <xsd:enumeration value="Choice, competition and procurement"/>
                    <xsd:enumeration value="Technology"/>
                    <xsd:enumeration value="Innovation"/>
                    <xsd:enumeration value="Information and Data"/>
                    <xsd:enumeration value="Public and patient involvement"/>
                    <xsd:enumeration value="Medicines and prescribing"/>
                    <xsd:enumeration value="Quality Improvement"/>
                    <xsd:enumeration value="Patient Safety"/>
                    <xsd:enumeration value="Screening and immunisation"/>
                    <xsd:enumeration value="Long term conditions"/>
                    <xsd:enumeration value="Maternity, children and young people"/>
                    <xsd:enumeration value="Integrated care"/>
                    <xsd:enumeration value="Emergency and Unplanned care"/>
                    <xsd:enumeration value="End Of Life care"/>
                    <xsd:enumeration value="Older People"/>
                    <xsd:enumeration value="Mental health"/>
                    <xsd:enumeration value="Planned care"/>
                    <xsd:enumeration value="Health inequalities"/>
                    <xsd:enumeration value="Governance / governance structures"/>
                    <xsd:enumeration value="Organisational development"/>
                  </xsd:restriction>
                </xsd:simpleType>
              </xsd:element>
            </xsd:sequence>
          </xsd:extension>
        </xsd:complexContent>
      </xsd:complexType>
    </xsd:element>
    <xsd:element name="NHSOutcomesFrameworkDomain" ma:index="16" nillable="true" ma:displayName="NHS Outcomes Framework Domain" ma:description="Which outcomes framework does the document relate to" ma:internalName="NHSOutcomesFrameworkDomai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1. Preventing people from dying prematurely"/>
                    <xsd:enumeration value="2. Enhancing quality of life for people with long term conditions"/>
                    <xsd:enumeration value="3. Helping people to recover from episodes of ill health or injury"/>
                    <xsd:enumeration value="4. Ensuring that people have a positive experience of care"/>
                    <xsd:enumeration value="5. Treating and caring for people in a safe environment and protecting them from avoidable harm"/>
                  </xsd:restriction>
                </xsd:simpleType>
              </xsd:element>
            </xsd:sequence>
          </xsd:extension>
        </xsd:complexContent>
      </xsd:complexType>
    </xsd:element>
    <xsd:element name="TaxKeywordTaxHTField" ma:index="19" ma:taxonomy="true" ma:internalName="TaxKeywordTaxHTField" ma:taxonomyFieldName="TaxKeyword" ma:displayName="Enterprise Keywords" ma:readOnly="false" ma:fieldId="{23f27201-bee3-471e-b2e7-b64fd8b7ca38}" ma:taxonomyMulti="true" ma:sspId="443b0bdb-28a8-4814-9fb9-624c17c095f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3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3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e57bc44-36d8-4ce3-968d-20dac5a927c3}" ma:internalName="TaxCatchAll" ma:showField="CatchAllData" ma:web="51367701-27c8-403e-a234-85855c5cd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1" nillable="true" ma:displayName="Taxonomy Catch All Column1" ma:hidden="true" ma:list="{0e57bc44-36d8-4ce3-968d-20dac5a927c3}" ma:internalName="TaxCatchAllLabel" ma:readOnly="true" ma:showField="CatchAllDataLabel" ma:web="51367701-27c8-403e-a234-85855c5cd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c0607-48e1-4f98-8c6f-3287da82a77f" elementFormDefault="qualified">
    <xsd:import namespace="http://schemas.microsoft.com/office/2006/documentManagement/types"/>
    <xsd:import namespace="http://schemas.microsoft.com/office/infopath/2007/PartnerControls"/>
    <xsd:element name="Topic" ma:index="31" ma:displayName="Topic" ma:internalName="Topic">
      <xsd:simpleType>
        <xsd:restriction base="dms:Text">
          <xsd:maxLength value="100"/>
        </xsd:restriction>
      </xsd:simpleType>
    </xsd:element>
    <xsd:element name="sub_x0020_topic" ma:index="32" nillable="true" ma:displayName="sub topic" ma:internalName="sub_x0020_topic">
      <xsd:simpleType>
        <xsd:restriction base="dms:Text">
          <xsd:maxLength value="100"/>
        </xsd:restriction>
      </xsd:simpleType>
    </xsd:element>
    <xsd:element name="MediaServiceMetadata" ma:index="3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6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3" ma:displayName="Title"/>
        <xsd:element ref="dc:subject" minOccurs="0" maxOccurs="1" ma:index="4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B0B2573-D70F-46DA-896D-0061F458A7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C4BEEC-F1D4-45EE-B4D2-7E1AF6A48B54}">
  <ds:schemaRefs>
    <ds:schemaRef ds:uri="http://purl.org/dc/elements/1.1/"/>
    <ds:schemaRef ds:uri="http://www.w3.org/XML/1998/namespace"/>
    <ds:schemaRef ds:uri="http://schemas.microsoft.com/office/2006/documentManagement/types"/>
    <ds:schemaRef ds:uri="cccaf3ac-2de9-44d4-aa31-54302fceb5f7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ddfc0607-48e1-4f98-8c6f-3287da82a77f"/>
    <ds:schemaRef ds:uri="51367701-27c8-403e-a234-85855c5cd73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C3DABA-BE47-4E52-9F5F-72EF5781A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67701-27c8-403e-a234-85855c5cd73e"/>
    <ds:schemaRef ds:uri="cccaf3ac-2de9-44d4-aa31-54302fceb5f7"/>
    <ds:schemaRef ds:uri="ddfc0607-48e1-4f98-8c6f-3287da82a7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987B000-EBF6-4E62-8F83-7031BDB6D98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841</Words>
  <Application>Microsoft Office PowerPoint</Application>
  <PresentationFormat>On-screen Show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South Thames Paediatric 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Asthma and PC &amp; Asthma </vt:lpstr>
      <vt:lpstr>PowerPoint Presentation</vt:lpstr>
      <vt:lpstr>PowerPoint Presentation</vt:lpstr>
      <vt:lpstr>PowerPoint Presentation</vt:lpstr>
    </vt:vector>
  </TitlesOfParts>
  <Company>Smith &amp; 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O'Brien</dc:creator>
  <cp:keywords>powerpoint template</cp:keywords>
  <cp:lastModifiedBy>Georgie Herskovits</cp:lastModifiedBy>
  <cp:revision>163</cp:revision>
  <cp:lastPrinted>2014-05-27T15:15:21Z</cp:lastPrinted>
  <dcterms:created xsi:type="dcterms:W3CDTF">2014-04-08T10:27:44Z</dcterms:created>
  <dcterms:modified xsi:type="dcterms:W3CDTF">2019-05-14T12:28:15Z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0x0101009D2CD717CE7D2F4286D7A03A531D5A9C0200AE76E6465EBEB5438FF0151AFBA56FA9</vt:lpwstr>
  </property>
  <property fmtid="{D5CDD505-2E9C-101B-9397-08002B2CF9AE}" pid="3" name="_dlc_DocIdItemGuid">
    <vt:lpwstr>d6ba94d6-7b92-4ceb-a362-d5d386408ca3</vt:lpwstr>
  </property>
  <property fmtid="{D5CDD505-2E9C-101B-9397-08002B2CF9AE}" pid="4" name="TaxKeyword">
    <vt:lpwstr>2164;#powerpoint template|7856e9ed-4ffd-42b3-a2c4-c807c79d267a</vt:lpwstr>
  </property>
  <property fmtid="{D5CDD505-2E9C-101B-9397-08002B2CF9AE}" pid="5" name="WinDIP File ID">
    <vt:lpwstr>baf436ba-b7d9-4d9c-88d0-a534b4d11559</vt:lpwstr>
  </property>
</Properties>
</file>