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0" r:id="rId4"/>
    <p:sldId id="271" r:id="rId5"/>
    <p:sldId id="262" r:id="rId6"/>
    <p:sldId id="263" r:id="rId7"/>
    <p:sldId id="261" r:id="rId8"/>
    <p:sldId id="264" r:id="rId9"/>
    <p:sldId id="294" r:id="rId10"/>
    <p:sldId id="295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85" r:id="rId19"/>
    <p:sldId id="286" r:id="rId20"/>
    <p:sldId id="296" r:id="rId21"/>
    <p:sldId id="281" r:id="rId22"/>
    <p:sldId id="280" r:id="rId23"/>
    <p:sldId id="276" r:id="rId24"/>
    <p:sldId id="277" r:id="rId25"/>
    <p:sldId id="297" r:id="rId26"/>
    <p:sldId id="289" r:id="rId27"/>
    <p:sldId id="288" r:id="rId28"/>
    <p:sldId id="293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Lundy" initials="RL" lastIdx="30" clrIdx="0"/>
  <p:cmAuthor id="2" name="Gupta, Atul" initials="GA" lastIdx="1" clrIdx="1">
    <p:extLst>
      <p:ext uri="{19B8F6BF-5375-455C-9EA6-DF929625EA0E}">
        <p15:presenceInfo xmlns:p15="http://schemas.microsoft.com/office/powerpoint/2012/main" xmlns="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>
        <p:scale>
          <a:sx n="75" d="100"/>
          <a:sy n="75" d="100"/>
        </p:scale>
        <p:origin x="-34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01T15:24:57.659" idx="26">
    <p:pos x="315" y="4770"/>
    <p:text>Are there some key achievements we could reference on this slide? 
research and look at slides - need to add acadmeic thrust 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01T15:24:57.659" idx="26">
    <p:pos x="401" y="4629"/>
    <p:text>Are there some key achievements we could reference on this slide? 
research and look at slides - need to add acadmeic thrust 
</p:text>
  </p:cm>
  <p:cm authorId="2" dt="2019-05-15T16:25:29.140" idx="1">
    <p:pos x="197" y="-512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2AAE0-A15B-1E4A-B74C-0CE9F16C2627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31E78-614C-8040-83A1-E0B05916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6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63525" defTabSz="874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4100" indent="-209550" defTabSz="874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6375" indent="-209550" defTabSz="874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8650" indent="-209550" defTabSz="8747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55850" indent="-20955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3050" indent="-20955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0250" indent="-20955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7450" indent="-20955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7AB3BE-64A2-46FC-AC16-A8FE5D4DB0E2}" type="slidenum">
              <a:rPr lang="en-GB" altLang="en-US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1231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4138" y="742950"/>
            <a:ext cx="6602412" cy="371475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775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6BBFDB-6159-4B02-917F-BAA01BEB8E49}" type="slidenum">
              <a:rPr lang="en-GB" altLang="en-US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7523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4138" y="742950"/>
            <a:ext cx="6602412" cy="371475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775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6BBFDB-6159-4B02-917F-BAA01BEB8E49}" type="slidenum">
              <a:rPr lang="en-GB" altLang="en-US"/>
              <a:pPr/>
              <a:t>27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8715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6575-D296-E345-B5E4-306524463FC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0513-D9AD-9346-9BCB-2AB7E78B4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6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6575-D296-E345-B5E4-306524463FC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0513-D9AD-9346-9BCB-2AB7E78B4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6575-D296-E345-B5E4-306524463FC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0513-D9AD-9346-9BCB-2AB7E78B4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2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6575-D296-E345-B5E4-306524463FC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0513-D9AD-9346-9BCB-2AB7E78B4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8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6575-D296-E345-B5E4-306524463FC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0513-D9AD-9346-9BCB-2AB7E78B4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6575-D296-E345-B5E4-306524463FC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0513-D9AD-9346-9BCB-2AB7E78B4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6575-D296-E345-B5E4-306524463FC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0513-D9AD-9346-9BCB-2AB7E78B4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6575-D296-E345-B5E4-306524463FC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0513-D9AD-9346-9BCB-2AB7E78B4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1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6575-D296-E345-B5E4-306524463FC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0513-D9AD-9346-9BCB-2AB7E78B4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6575-D296-E345-B5E4-306524463FC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0513-D9AD-9346-9BCB-2AB7E78B4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1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6575-D296-E345-B5E4-306524463FC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0513-D9AD-9346-9BCB-2AB7E78B4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16575-D296-E345-B5E4-306524463FCE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C0513-D9AD-9346-9BCB-2AB7E78B4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0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78742"/>
            <a:ext cx="12282616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Severe Asthma Network 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-98853" y="2789299"/>
            <a:ext cx="12653318" cy="2260324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41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</a:rPr>
              <a:t>Dr</a:t>
            </a:r>
            <a:r>
              <a:rPr lang="en-US" sz="41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</a:rPr>
              <a:t> Atul </a:t>
            </a:r>
            <a:r>
              <a:rPr lang="en-US" sz="41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</a:rPr>
              <a:t>Gupta, </a:t>
            </a:r>
            <a:r>
              <a:rPr lang="en-US" sz="2000" dirty="0" smtClean="0">
                <a:solidFill>
                  <a:schemeClr val="bg1"/>
                </a:solidFill>
                <a:latin typeface="Arial Narrow" charset="0"/>
                <a:ea typeface="ＭＳ Ｐゴシック" charset="0"/>
              </a:rPr>
              <a:t>MBBS</a:t>
            </a:r>
            <a:r>
              <a:rPr lang="en-US" sz="2000" dirty="0">
                <a:solidFill>
                  <a:schemeClr val="bg1"/>
                </a:solidFill>
                <a:latin typeface="Arial Narrow" charset="0"/>
                <a:ea typeface="ＭＳ Ｐゴシック" charset="0"/>
              </a:rPr>
              <a:t>, DM, DNB, MRCPCH, MD(Res</a:t>
            </a:r>
            <a:r>
              <a:rPr lang="en-US" sz="2000" dirty="0" smtClean="0">
                <a:solidFill>
                  <a:schemeClr val="bg1"/>
                </a:solidFill>
                <a:latin typeface="Arial Narrow" charset="0"/>
                <a:ea typeface="ＭＳ Ｐゴシック" charset="0"/>
              </a:rPr>
              <a:t>)</a:t>
            </a:r>
            <a:endParaRPr lang="en-US" sz="1600" dirty="0">
              <a:solidFill>
                <a:schemeClr val="bg1"/>
              </a:solidFill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  <a:buClr>
                <a:srgbClr val="404040"/>
              </a:buClr>
              <a:defRPr/>
            </a:pP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ＭＳ Ｐゴシック" charset="0"/>
              </a:rPr>
              <a:t>Consultant in Paediatric Respiratory </a:t>
            </a:r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ＭＳ Ｐゴシック" charset="0"/>
              </a:rPr>
              <a:t>Medicine, </a:t>
            </a:r>
          </a:p>
          <a:p>
            <a:pPr>
              <a:lnSpc>
                <a:spcPct val="90000"/>
              </a:lnSpc>
              <a:buClr>
                <a:srgbClr val="404040"/>
              </a:buClr>
              <a:defRPr/>
            </a:pPr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ＭＳ Ｐゴシック" charset="0"/>
              </a:rPr>
              <a:t>King’s </a:t>
            </a: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ＭＳ Ｐゴシック" charset="0"/>
              </a:rPr>
              <a:t>College </a:t>
            </a:r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ＭＳ Ｐゴシック" charset="0"/>
              </a:rPr>
              <a:t>Hospital </a:t>
            </a:r>
            <a:endParaRPr lang="en-US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  <a:buClr>
                <a:srgbClr val="404040"/>
              </a:buClr>
              <a:defRPr/>
            </a:pPr>
            <a:r>
              <a:rPr lang="en-US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ＭＳ Ｐゴシック" charset="0"/>
              </a:rPr>
              <a:t>Senior Lecturer, King’s College London </a:t>
            </a:r>
          </a:p>
        </p:txBody>
      </p:sp>
    </p:spTree>
    <p:extLst>
      <p:ext uri="{BB962C8B-B14F-4D97-AF65-F5344CB8AC3E}">
        <p14:creationId xmlns:p14="http://schemas.microsoft.com/office/powerpoint/2010/main" val="651030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7148" y="-395562"/>
            <a:ext cx="12024852" cy="1325563"/>
          </a:xfrm>
        </p:spPr>
        <p:txBody>
          <a:bodyPr>
            <a:normAutofit/>
          </a:bodyPr>
          <a:lstStyle/>
          <a:p>
            <a:r>
              <a:rPr lang="en-GB" altLang="en-US" sz="3200" b="1" dirty="0">
                <a:solidFill>
                  <a:srgbClr val="0070C0"/>
                </a:solidFill>
              </a:rPr>
              <a:t>Proposed Referral Guidelines to </a:t>
            </a:r>
            <a:r>
              <a:rPr lang="en-GB" altLang="en-US" sz="3200" b="1" dirty="0" smtClean="0">
                <a:solidFill>
                  <a:srgbClr val="0070C0"/>
                </a:solidFill>
              </a:rPr>
              <a:t>MDT Severe Asthma </a:t>
            </a:r>
            <a:r>
              <a:rPr lang="en-GB" altLang="en-US" sz="3200" b="1" dirty="0">
                <a:solidFill>
                  <a:srgbClr val="0070C0"/>
                </a:solidFill>
              </a:rPr>
              <a:t>Services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53961" y="547657"/>
            <a:ext cx="11546302" cy="38675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altLang="en-US" sz="2400" dirty="0" smtClean="0"/>
              <a:t>Despite </a:t>
            </a:r>
            <a:r>
              <a:rPr lang="en-GB" altLang="en-US" sz="2400" dirty="0"/>
              <a:t>high dose </a:t>
            </a:r>
            <a:r>
              <a:rPr lang="en-GB" altLang="en-US" sz="2400" dirty="0" smtClean="0"/>
              <a:t>treatment (h</a:t>
            </a:r>
            <a:r>
              <a:rPr lang="en-GB" sz="2400" dirty="0" smtClean="0"/>
              <a:t>igh </a:t>
            </a:r>
            <a:r>
              <a:rPr lang="en-GB" sz="2400" dirty="0"/>
              <a:t>dose ICS </a:t>
            </a:r>
            <a:r>
              <a:rPr lang="en-GB" sz="2400" dirty="0" smtClean="0"/>
              <a:t>plus </a:t>
            </a:r>
            <a:r>
              <a:rPr lang="en-GB" sz="2400" dirty="0"/>
              <a:t>long acting </a:t>
            </a:r>
            <a:r>
              <a:rPr lang="en-GB" sz="2400" dirty="0">
                <a:sym typeface="Symbol"/>
              </a:rPr>
              <a:t></a:t>
            </a:r>
            <a:r>
              <a:rPr lang="en-GB" sz="2400" baseline="-25000" dirty="0"/>
              <a:t>2 </a:t>
            </a:r>
            <a:r>
              <a:rPr lang="en-GB" sz="2400" dirty="0" smtClean="0"/>
              <a:t>agonist) </a:t>
            </a:r>
            <a:endParaRPr lang="en-GB" altLang="en-US" sz="2400" dirty="0"/>
          </a:p>
          <a:p>
            <a:pPr lvl="1">
              <a:lnSpc>
                <a:spcPct val="110000"/>
              </a:lnSpc>
              <a:defRPr/>
            </a:pPr>
            <a:r>
              <a:rPr lang="en-GB" dirty="0" smtClean="0"/>
              <a:t>Recurrent severe exacerbations in the past year  (≥3 per year requiring hospital admission </a:t>
            </a:r>
            <a:r>
              <a:rPr lang="en-GB" b="1" dirty="0" smtClean="0"/>
              <a:t>or </a:t>
            </a:r>
            <a:r>
              <a:rPr lang="en-GB" dirty="0" smtClean="0"/>
              <a:t>high dose OCS for ≥3 days)</a:t>
            </a:r>
            <a:endParaRPr lang="en-GB" altLang="en-US" dirty="0" smtClean="0"/>
          </a:p>
          <a:p>
            <a:pPr lvl="1">
              <a:lnSpc>
                <a:spcPct val="110000"/>
              </a:lnSpc>
              <a:defRPr/>
            </a:pPr>
            <a:r>
              <a:rPr lang="en-GB" altLang="en-US" dirty="0" smtClean="0"/>
              <a:t>Children with poor control /</a:t>
            </a:r>
            <a:r>
              <a:rPr lang="en-GB" dirty="0" smtClean="0"/>
              <a:t>Persistent chronic symptoms (most days for &gt;3 months; Asthma Control Test (ACT) or Childhood Asthma Control Test (C-ACT) score of &lt;20)</a:t>
            </a:r>
          </a:p>
          <a:p>
            <a:pPr lvl="1">
              <a:lnSpc>
                <a:spcPct val="110000"/>
              </a:lnSpc>
              <a:defRPr/>
            </a:pPr>
            <a:r>
              <a:rPr lang="en-GB" dirty="0" smtClean="0"/>
              <a:t>Persistent airflow obstruction  (FEV</a:t>
            </a:r>
            <a:r>
              <a:rPr lang="en-GB" baseline="-25000" dirty="0" smtClean="0"/>
              <a:t>1</a:t>
            </a:r>
            <a:r>
              <a:rPr lang="en-GB" dirty="0" smtClean="0"/>
              <a:t> &lt;80% post bronchodilator)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altLang="en-US" sz="2400" dirty="0" smtClean="0"/>
              <a:t>Prescribed maintenance oral corticosteroids for 4 weeks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altLang="en-US" sz="2400" dirty="0" smtClean="0"/>
              <a:t>Admitted </a:t>
            </a:r>
            <a:r>
              <a:rPr lang="en-GB" altLang="en-US" sz="2400" dirty="0"/>
              <a:t>to PICU in last 2 years 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353961" y="4554141"/>
            <a:ext cx="6438725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GB" altLang="en-US" sz="3200" dirty="0"/>
              <a:t>Other considerations: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Diagnostic uncertainty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Complex psychosocial / safeguarding issues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Dysfunctional breathing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Enrolment in clinical studies</a:t>
            </a:r>
          </a:p>
        </p:txBody>
      </p:sp>
    </p:spTree>
    <p:extLst>
      <p:ext uri="{BB962C8B-B14F-4D97-AF65-F5344CB8AC3E}">
        <p14:creationId xmlns:p14="http://schemas.microsoft.com/office/powerpoint/2010/main" val="20787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4511676" y="2852738"/>
            <a:ext cx="318452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dirty="0"/>
              <a:t>Poorly controlled A</a:t>
            </a:r>
            <a:r>
              <a:rPr lang="en-US" sz="2000" dirty="0"/>
              <a:t>s</a:t>
            </a:r>
            <a:r>
              <a:rPr lang="en-GB" sz="2000" dirty="0" err="1"/>
              <a:t>thma</a:t>
            </a:r>
            <a:r>
              <a:rPr lang="en-GB" sz="2000" dirty="0"/>
              <a:t> </a:t>
            </a: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2828925" y="981075"/>
            <a:ext cx="1987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Severe Asthma</a:t>
            </a: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 flipV="1">
            <a:off x="3983039" y="1557338"/>
            <a:ext cx="10890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2828925" y="981075"/>
            <a:ext cx="1987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Severe Asthma</a:t>
            </a:r>
          </a:p>
        </p:txBody>
      </p:sp>
      <p:sp>
        <p:nvSpPr>
          <p:cNvPr id="32770" name="Line 3"/>
          <p:cNvSpPr>
            <a:spLocks noChangeShapeType="1"/>
          </p:cNvSpPr>
          <p:nvPr/>
        </p:nvSpPr>
        <p:spPr bwMode="auto">
          <a:xfrm flipH="1" flipV="1">
            <a:off x="3983039" y="1557338"/>
            <a:ext cx="10890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7423150" y="981075"/>
            <a:ext cx="22733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Wrong diagnosis</a:t>
            </a:r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V="1">
            <a:off x="7312025" y="1628776"/>
            <a:ext cx="8969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4511676" y="2852738"/>
            <a:ext cx="318452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dirty="0"/>
              <a:t>Poorly controlled A</a:t>
            </a:r>
            <a:r>
              <a:rPr lang="en-US" sz="2000" dirty="0"/>
              <a:t>s</a:t>
            </a:r>
            <a:r>
              <a:rPr lang="en-GB" sz="2000" dirty="0" err="1"/>
              <a:t>thma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5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2828925" y="981075"/>
            <a:ext cx="1987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Severe Asthma</a:t>
            </a:r>
          </a:p>
        </p:txBody>
      </p:sp>
      <p:sp>
        <p:nvSpPr>
          <p:cNvPr id="33794" name="Line 3"/>
          <p:cNvSpPr>
            <a:spLocks noChangeShapeType="1"/>
          </p:cNvSpPr>
          <p:nvPr/>
        </p:nvSpPr>
        <p:spPr bwMode="auto">
          <a:xfrm flipH="1" flipV="1">
            <a:off x="3983039" y="1557338"/>
            <a:ext cx="10890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7423150" y="981075"/>
            <a:ext cx="22733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Wrong diagnosis</a:t>
            </a: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 flipV="1">
            <a:off x="7312025" y="1628776"/>
            <a:ext cx="8969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382838" y="5084763"/>
            <a:ext cx="1987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Non-adherent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H="1">
            <a:off x="3536951" y="4005263"/>
            <a:ext cx="11906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511676" y="2852738"/>
            <a:ext cx="318452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dirty="0"/>
              <a:t>Poorly controlled A</a:t>
            </a:r>
            <a:r>
              <a:rPr lang="en-US" sz="2000" dirty="0"/>
              <a:t>s</a:t>
            </a:r>
            <a:r>
              <a:rPr lang="en-GB" sz="2000" dirty="0" err="1"/>
              <a:t>thma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3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4511676" y="2852738"/>
            <a:ext cx="318452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dirty="0"/>
              <a:t>Poorly controlled A</a:t>
            </a:r>
            <a:r>
              <a:rPr lang="en-US" sz="2000" dirty="0"/>
              <a:t>s</a:t>
            </a:r>
            <a:r>
              <a:rPr lang="en-GB" sz="2000" dirty="0" err="1"/>
              <a:t>thma</a:t>
            </a:r>
            <a:r>
              <a:rPr lang="en-GB" sz="2000" dirty="0"/>
              <a:t> </a:t>
            </a: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2828925" y="981075"/>
            <a:ext cx="1987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Severe Asthma</a:t>
            </a: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 flipH="1" flipV="1">
            <a:off x="3983039" y="1557338"/>
            <a:ext cx="10890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7423150" y="981075"/>
            <a:ext cx="22733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Wrong diagnosis</a:t>
            </a: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 flipV="1">
            <a:off x="7312025" y="1628776"/>
            <a:ext cx="8969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2382838" y="5084763"/>
            <a:ext cx="1987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Non-adherent</a:t>
            </a: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 flipH="1">
            <a:off x="3536950" y="4005263"/>
            <a:ext cx="12636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5137151" y="5084763"/>
            <a:ext cx="19859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Symptoms out of proportion</a:t>
            </a:r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>
            <a:off x="6096000" y="40052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4511676" y="2852738"/>
            <a:ext cx="318452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dirty="0"/>
              <a:t>Poorly controlled A</a:t>
            </a:r>
            <a:r>
              <a:rPr lang="en-US" sz="2000" dirty="0"/>
              <a:t>s</a:t>
            </a:r>
            <a:r>
              <a:rPr lang="en-GB" sz="2000" dirty="0" err="1"/>
              <a:t>thma</a:t>
            </a:r>
            <a:r>
              <a:rPr lang="en-GB" sz="2000" dirty="0"/>
              <a:t> 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828925" y="981075"/>
            <a:ext cx="1987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Severe Asthma</a:t>
            </a:r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 flipH="1" flipV="1">
            <a:off x="3983039" y="1557338"/>
            <a:ext cx="10890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7423150" y="981075"/>
            <a:ext cx="22733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Wrong diagnosis</a:t>
            </a: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V="1">
            <a:off x="7312025" y="1628776"/>
            <a:ext cx="8969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2382838" y="5084763"/>
            <a:ext cx="1987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Non-adherent</a:t>
            </a:r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 flipH="1">
            <a:off x="3536951" y="4076701"/>
            <a:ext cx="11906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5137151" y="5084763"/>
            <a:ext cx="19859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Symptoms out of proportion</a:t>
            </a:r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>
            <a:off x="6096000" y="40052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7824788" y="5084763"/>
            <a:ext cx="19859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/>
              <a:t>Dysfunctional breathing</a:t>
            </a:r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7751764" y="4005263"/>
            <a:ext cx="10953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8"/>
          <a:stretch/>
        </p:blipFill>
        <p:spPr>
          <a:xfrm>
            <a:off x="2151105" y="942888"/>
            <a:ext cx="7531100" cy="435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0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1"/>
          <a:stretch/>
        </p:blipFill>
        <p:spPr>
          <a:xfrm>
            <a:off x="1490289" y="1"/>
            <a:ext cx="8506327" cy="66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64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25" y="509218"/>
            <a:ext cx="8020349" cy="546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AutoShape 2" descr="Image result for chin nwokoro"/>
          <p:cNvSpPr>
            <a:spLocks noChangeAspect="1" noChangeArrowheads="1"/>
          </p:cNvSpPr>
          <p:nvPr/>
        </p:nvSpPr>
        <p:spPr bwMode="auto">
          <a:xfrm>
            <a:off x="5943600" y="3275013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3014" name="AutoShape 8" descr="Image result for richard il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74825" y="188914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>
            <a:normAutofit fontScale="92500" lnSpcReduction="10000"/>
          </a:bodyPr>
          <a:lstStyle>
            <a:lvl1pPr marL="95250" indent="0"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600" b="1" dirty="0">
                <a:solidFill>
                  <a:sysClr val="window" lastClr="FFFFFF"/>
                </a:solidFill>
                <a:latin typeface="Arial"/>
              </a:rPr>
              <a:t>And in Specialised Commissioning, the Pan London Severe Paediatric Asthma Network was established in 2017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" b="76863"/>
          <a:stretch/>
        </p:blipFill>
        <p:spPr>
          <a:xfrm>
            <a:off x="0" y="5793431"/>
            <a:ext cx="5657435" cy="10036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61465" r="14723" b="13395"/>
          <a:stretch/>
        </p:blipFill>
        <p:spPr>
          <a:xfrm>
            <a:off x="7482432" y="5795796"/>
            <a:ext cx="4318271" cy="1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64443"/>
            <a:ext cx="7662003" cy="522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AutoShape 2" descr="Image result for chin nwokoro"/>
          <p:cNvSpPr>
            <a:spLocks noChangeAspect="1" noChangeArrowheads="1"/>
          </p:cNvSpPr>
          <p:nvPr/>
        </p:nvSpPr>
        <p:spPr bwMode="auto">
          <a:xfrm>
            <a:off x="5943600" y="3275013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3014" name="AutoShape 8" descr="Image result for richard il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74825" y="188914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>
            <a:normAutofit/>
          </a:bodyPr>
          <a:lstStyle>
            <a:lvl1pPr marL="95250" indent="0"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600" b="1" dirty="0" smtClean="0">
                <a:solidFill>
                  <a:srgbClr val="FFFF00"/>
                </a:solidFill>
                <a:latin typeface="+mn-lt"/>
              </a:rPr>
              <a:t>Proposed new </a:t>
            </a:r>
            <a:r>
              <a:rPr lang="en-GB" sz="1600" b="1" kern="0" dirty="0">
                <a:solidFill>
                  <a:srgbClr val="FFFF00"/>
                </a:solidFill>
                <a:latin typeface="+mn-lt"/>
              </a:rPr>
              <a:t>KHP CYP Severe Asthma Service </a:t>
            </a:r>
          </a:p>
          <a:p>
            <a:pPr>
              <a:defRPr/>
            </a:pPr>
            <a:endParaRPr lang="en-GB" sz="1600" b="1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64042" b="22160"/>
          <a:stretch/>
        </p:blipFill>
        <p:spPr>
          <a:xfrm rot="20256584">
            <a:off x="5866321" y="3425083"/>
            <a:ext cx="1095061" cy="31263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" b="76863"/>
          <a:stretch/>
        </p:blipFill>
        <p:spPr>
          <a:xfrm>
            <a:off x="0" y="5793431"/>
            <a:ext cx="5657435" cy="10036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61465" r="14723" b="13395"/>
          <a:stretch/>
        </p:blipFill>
        <p:spPr>
          <a:xfrm>
            <a:off x="7482432" y="5795796"/>
            <a:ext cx="4318271" cy="1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0" t="32784" r="3116" b="26492"/>
          <a:stretch>
            <a:fillRect/>
          </a:stretch>
        </p:blipFill>
        <p:spPr bwMode="auto">
          <a:xfrm>
            <a:off x="2455865" y="490538"/>
            <a:ext cx="407987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638551" y="3822701"/>
            <a:ext cx="1984839" cy="22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889" dirty="0">
                <a:latin typeface="Arial" panose="020B0604020202020204" pitchFamily="34" charset="0"/>
              </a:rPr>
              <a:t>Wolfe, Lancet 2013;381:1224-1234</a:t>
            </a: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6381752" y="490539"/>
            <a:ext cx="3641725" cy="5778500"/>
            <a:chOff x="0" y="188640"/>
            <a:chExt cx="5076056" cy="6912768"/>
          </a:xfrm>
        </p:grpSpPr>
        <p:pic>
          <p:nvPicPr>
            <p:cNvPr id="11273" name="Picture 1" descr="http://www.globalasthmareport.org/images/figures/Ch4_Fig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2" r="11436" b="39201"/>
            <a:stretch>
              <a:fillRect/>
            </a:stretch>
          </p:blipFill>
          <p:spPr bwMode="auto">
            <a:xfrm>
              <a:off x="0" y="188640"/>
              <a:ext cx="5076056" cy="424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2" descr="http://www.globalasthmareport.org/images/figures/Ch4_Fig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99" r="13312" b="4594"/>
            <a:stretch>
              <a:fillRect/>
            </a:stretch>
          </p:blipFill>
          <p:spPr bwMode="auto">
            <a:xfrm>
              <a:off x="0" y="4437112"/>
              <a:ext cx="4968552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Picture 3" descr="http://www.globalasthmareport.org/images/figures/Ch4_Fi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6" t="96233" r="12054" b="26"/>
          <a:stretch>
            <a:fillRect/>
          </a:stretch>
        </p:blipFill>
        <p:spPr bwMode="auto">
          <a:xfrm>
            <a:off x="6513513" y="6076953"/>
            <a:ext cx="2844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201027" y="671515"/>
            <a:ext cx="15732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Calibri" panose="020F0502020204030204" pitchFamily="34" charset="0"/>
              </a:rPr>
              <a:t>Age-standardised mortality rates for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Calibri" panose="020F0502020204030204" pitchFamily="34" charset="0"/>
              </a:rPr>
              <a:t> asthma, ages 2001 - 2010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t="16400" r="78827" b="52100"/>
          <a:stretch>
            <a:fillRect/>
          </a:stretch>
        </p:blipFill>
        <p:spPr bwMode="auto">
          <a:xfrm>
            <a:off x="2681288" y="4121153"/>
            <a:ext cx="1289051" cy="2151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75140" y="4292601"/>
            <a:ext cx="2047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 i="1" dirty="0">
                <a:solidFill>
                  <a:schemeClr val="tx2"/>
                </a:solidFill>
              </a:rPr>
              <a:t>Review of 195 deaths</a:t>
            </a:r>
          </a:p>
          <a:p>
            <a:pPr>
              <a:spcBef>
                <a:spcPct val="0"/>
              </a:spcBef>
            </a:pPr>
            <a:r>
              <a:rPr lang="en-GB" altLang="en-US" sz="1600" i="1" dirty="0">
                <a:solidFill>
                  <a:schemeClr val="tx2"/>
                </a:solidFill>
              </a:rPr>
              <a:t>Highlighted widespread inadequacies in care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F8BFFA-E74D-436B-84D4-79D90D999780}"/>
              </a:ext>
            </a:extLst>
          </p:cNvPr>
          <p:cNvSpPr txBox="1"/>
          <p:nvPr/>
        </p:nvSpPr>
        <p:spPr>
          <a:xfrm>
            <a:off x="737584" y="6353616"/>
            <a:ext cx="3857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National Review of asthma deaths RCP 2014</a:t>
            </a:r>
          </a:p>
        </p:txBody>
      </p:sp>
    </p:spTree>
    <p:extLst>
      <p:ext uri="{BB962C8B-B14F-4D97-AF65-F5344CB8AC3E}">
        <p14:creationId xmlns:p14="http://schemas.microsoft.com/office/powerpoint/2010/main" val="157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0638" y="-1260"/>
            <a:ext cx="12031362" cy="11044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23792" y="1412776"/>
            <a:ext cx="936104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PICU</a:t>
            </a:r>
          </a:p>
          <a:p>
            <a:pPr algn="ctr"/>
            <a:r>
              <a:rPr lang="en-GB" sz="1200" dirty="0"/>
              <a:t>ELCH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5920" y="2636913"/>
            <a:ext cx="1008112" cy="954107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Difficult Asthma Service </a:t>
            </a:r>
          </a:p>
          <a:p>
            <a:pPr algn="ctr"/>
            <a:r>
              <a:rPr lang="en-GB" sz="1200" dirty="0"/>
              <a:t>ELCH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3712" y="2609036"/>
            <a:ext cx="1008112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Asthma</a:t>
            </a:r>
          </a:p>
          <a:p>
            <a:pPr algn="ctr"/>
            <a:r>
              <a:rPr lang="en-GB" dirty="0"/>
              <a:t>Clinic</a:t>
            </a:r>
          </a:p>
          <a:p>
            <a:pPr algn="ctr"/>
            <a:endParaRPr lang="en-GB" dirty="0"/>
          </a:p>
          <a:p>
            <a:pPr algn="ctr"/>
            <a:r>
              <a:rPr lang="en-GB" sz="1200" dirty="0"/>
              <a:t>ELCH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7529" y="1700808"/>
            <a:ext cx="138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Allergy Clinic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9495" y="2915652"/>
            <a:ext cx="80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ED </a:t>
            </a:r>
            <a:r>
              <a:rPr lang="en-GB" sz="1200" dirty="0"/>
              <a:t>ELCH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7528" y="2276872"/>
            <a:ext cx="10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Local GPs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5880" y="4367426"/>
            <a:ext cx="1728192" cy="892552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Difficult Asthma Service at </a:t>
            </a:r>
          </a:p>
          <a:p>
            <a:pPr algn="ctr"/>
            <a:r>
              <a:rPr lang="en-GB" sz="1200" dirty="0"/>
              <a:t>King’s</a:t>
            </a:r>
          </a:p>
          <a:p>
            <a:pPr algn="ctr"/>
            <a:r>
              <a:rPr lang="en-GB" sz="1200" dirty="0">
                <a:solidFill>
                  <a:srgbClr val="FFFF00"/>
                </a:solidFill>
              </a:rPr>
              <a:t>(Lead centre)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0176" y="4553252"/>
            <a:ext cx="1368152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General Respiratory Clinic</a:t>
            </a:r>
          </a:p>
          <a:p>
            <a:pPr algn="ctr"/>
            <a:r>
              <a:rPr lang="en-GB" sz="1200" dirty="0"/>
              <a:t>King’s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12224" y="1328708"/>
            <a:ext cx="1728192" cy="830997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Difficult Asthma Clinic</a:t>
            </a:r>
          </a:p>
          <a:p>
            <a:pPr algn="ctr"/>
            <a:r>
              <a:rPr lang="en-GB" sz="1200" dirty="0"/>
              <a:t>North London centres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7888" y="5949279"/>
            <a:ext cx="1656184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DGH</a:t>
            </a:r>
          </a:p>
          <a:p>
            <a:pPr algn="ctr"/>
            <a:r>
              <a:rPr lang="en-GB" sz="1200" dirty="0"/>
              <a:t>SEL &amp; SE network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4232" y="2514962"/>
            <a:ext cx="1440160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DGH</a:t>
            </a:r>
          </a:p>
          <a:p>
            <a:pPr algn="ctr"/>
            <a:r>
              <a:rPr lang="en-GB" sz="1200" dirty="0"/>
              <a:t>North networks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2184" y="3667090"/>
            <a:ext cx="936104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PICU</a:t>
            </a:r>
          </a:p>
          <a:p>
            <a:pPr algn="ctr"/>
            <a:r>
              <a:rPr lang="en-GB" sz="1200" dirty="0"/>
              <a:t>King’s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871864" y="2420888"/>
            <a:ext cx="2088232" cy="30243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639616" y="2646204"/>
            <a:ext cx="817012" cy="350748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567608" y="3226914"/>
            <a:ext cx="889020" cy="139370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792016" y="2070140"/>
            <a:ext cx="711696" cy="494764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774932" y="1988840"/>
            <a:ext cx="1033036" cy="576064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6017796" y="1700810"/>
            <a:ext cx="2022420" cy="864095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4511824" y="3123298"/>
            <a:ext cx="864096" cy="13682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6744072" y="4797152"/>
            <a:ext cx="936104" cy="310098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6600056" y="3944090"/>
            <a:ext cx="1080120" cy="349007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7" name="Straight Arrow Connector 46"/>
          <p:cNvCxnSpPr>
            <a:endCxn id="8" idx="2"/>
          </p:cNvCxnSpPr>
          <p:nvPr/>
        </p:nvCxnSpPr>
        <p:spPr bwMode="auto">
          <a:xfrm flipV="1">
            <a:off x="5879976" y="5259978"/>
            <a:ext cx="0" cy="689306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28575" cap="flat" cmpd="sng" algn="ctr">
            <a:solidFill>
              <a:srgbClr val="7030A0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8904312" y="2060848"/>
            <a:ext cx="0" cy="432048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8970125" y="3923764"/>
            <a:ext cx="138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Allergy Clinic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64352" y="4571836"/>
            <a:ext cx="10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Local GPs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577086" y="515719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ED </a:t>
            </a:r>
            <a:r>
              <a:rPr lang="en-GB" sz="1200" dirty="0"/>
              <a:t>King’s</a:t>
            </a:r>
          </a:p>
        </p:txBody>
      </p:sp>
      <p:cxnSp>
        <p:nvCxnSpPr>
          <p:cNvPr id="60" name="Straight Arrow Connector 59"/>
          <p:cNvCxnSpPr>
            <a:stCxn id="56" idx="1"/>
          </p:cNvCxnSpPr>
          <p:nvPr/>
        </p:nvCxnSpPr>
        <p:spPr bwMode="auto">
          <a:xfrm flipH="1">
            <a:off x="9124439" y="5341858"/>
            <a:ext cx="452646" cy="103366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8" name="Straight Arrow Connector 67"/>
          <p:cNvCxnSpPr>
            <a:endCxn id="54" idx="2"/>
          </p:cNvCxnSpPr>
          <p:nvPr/>
        </p:nvCxnSpPr>
        <p:spPr bwMode="auto">
          <a:xfrm flipV="1">
            <a:off x="9048329" y="4293096"/>
            <a:ext cx="613749" cy="216024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9048328" y="4941168"/>
            <a:ext cx="680978" cy="216024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5879976" y="3642702"/>
            <a:ext cx="0" cy="722402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75" name="Title 1"/>
          <p:cNvSpPr txBox="1">
            <a:spLocks/>
          </p:cNvSpPr>
          <p:nvPr/>
        </p:nvSpPr>
        <p:spPr>
          <a:xfrm>
            <a:off x="160639" y="-49163"/>
            <a:ext cx="10569298" cy="882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9pPr>
          </a:lstStyle>
          <a:p>
            <a:r>
              <a:rPr lang="en-GB" sz="3600" b="1" kern="0" dirty="0">
                <a:solidFill>
                  <a:srgbClr val="FFFF00"/>
                </a:solidFill>
              </a:rPr>
              <a:t>KHP CYP Severe Asthma Service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99656" y="4521895"/>
            <a:ext cx="1944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KHP CYP Severe Asthma Service </a:t>
            </a:r>
          </a:p>
        </p:txBody>
      </p:sp>
      <p:cxnSp>
        <p:nvCxnSpPr>
          <p:cNvPr id="78" name="Straight Arrow Connector 77"/>
          <p:cNvCxnSpPr/>
          <p:nvPr/>
        </p:nvCxnSpPr>
        <p:spPr bwMode="auto">
          <a:xfrm flipV="1">
            <a:off x="6744072" y="5733256"/>
            <a:ext cx="1620180" cy="548188"/>
          </a:xfrm>
          <a:prstGeom prst="straightConnector1">
            <a:avLst/>
          </a:prstGeom>
          <a:solidFill>
            <a:srgbClr val="0072C6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8" y="654488"/>
            <a:ext cx="3608174" cy="4758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567" y="24759"/>
            <a:ext cx="835627" cy="1105599"/>
          </a:xfrm>
          <a:prstGeom prst="rect">
            <a:avLst/>
          </a:prstGeom>
        </p:spPr>
      </p:pic>
      <p:pic>
        <p:nvPicPr>
          <p:cNvPr id="35" name="Picture 1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12" y="527200"/>
            <a:ext cx="3245500" cy="50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888" y="44624"/>
            <a:ext cx="8229600" cy="88265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KHP CYP Severe Asthma Service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2" y="820087"/>
            <a:ext cx="11813060" cy="6013197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 smtClean="0"/>
              <a:t>The </a:t>
            </a:r>
            <a:r>
              <a:rPr lang="en-GB" sz="2600" dirty="0"/>
              <a:t>Difficult Asthma services at ELCH and King’s to form a single “KHP severe asthma service” </a:t>
            </a:r>
            <a:endParaRPr lang="en-GB" sz="2600" dirty="0" smtClean="0"/>
          </a:p>
          <a:p>
            <a:endParaRPr lang="en-GB" sz="2600" dirty="0"/>
          </a:p>
          <a:p>
            <a:r>
              <a:rPr lang="en-GB" sz="2600" dirty="0"/>
              <a:t>King’s (Denmark hill) site to be the lead centre </a:t>
            </a:r>
            <a:endParaRPr lang="en-GB" sz="2600" dirty="0" smtClean="0"/>
          </a:p>
          <a:p>
            <a:endParaRPr lang="en-GB" sz="2600" dirty="0"/>
          </a:p>
          <a:p>
            <a:r>
              <a:rPr lang="en-GB" sz="2600" dirty="0" smtClean="0"/>
              <a:t>Regular </a:t>
            </a:r>
            <a:r>
              <a:rPr lang="en-GB" sz="2600" dirty="0"/>
              <a:t>cross-site “Severe Asthma MDT meeting” </a:t>
            </a:r>
            <a:endParaRPr lang="en-GB" sz="2600" dirty="0" smtClean="0"/>
          </a:p>
          <a:p>
            <a:endParaRPr lang="en-GB" sz="2600" dirty="0" smtClean="0"/>
          </a:p>
          <a:p>
            <a:r>
              <a:rPr lang="en-GB" sz="2600" dirty="0" smtClean="0"/>
              <a:t>Reducing duplication</a:t>
            </a:r>
          </a:p>
          <a:p>
            <a:endParaRPr lang="en-GB" sz="2600" dirty="0" smtClean="0"/>
          </a:p>
          <a:p>
            <a:r>
              <a:rPr lang="en-GB" sz="2600" dirty="0" smtClean="0"/>
              <a:t>Streamline severe asthma services  </a:t>
            </a:r>
            <a:endParaRPr lang="en-GB" sz="2600" dirty="0"/>
          </a:p>
          <a:p>
            <a:endParaRPr lang="en-GB" sz="2600" dirty="0" smtClean="0"/>
          </a:p>
          <a:p>
            <a:r>
              <a:rPr lang="en-GB" sz="2600" dirty="0" smtClean="0"/>
              <a:t>Patients on BTS step 4 &amp; 5 of the treatment should be discussed in the KHP MDT </a:t>
            </a:r>
          </a:p>
          <a:p>
            <a:endParaRPr lang="en-GB" sz="2600" dirty="0" smtClean="0"/>
          </a:p>
          <a:p>
            <a:r>
              <a:rPr lang="en-GB" sz="2600" dirty="0"/>
              <a:t>T</a:t>
            </a:r>
            <a:r>
              <a:rPr lang="en-GB" sz="2600" dirty="0" smtClean="0"/>
              <a:t>he gate-keeping for biologic therapy by King’s. CYP eligible for such treatment should have had a prior rigorous systematic assessment in the DA clinic to ensure that they have severe therapy resistant asthma (STRA)</a:t>
            </a:r>
          </a:p>
          <a:p>
            <a:endParaRPr lang="en-GB" sz="2000" dirty="0" smtClean="0"/>
          </a:p>
          <a:p>
            <a:endParaRPr lang="en-GB" sz="20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97459" y="160639"/>
            <a:ext cx="7537621" cy="4707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Propsed</a:t>
            </a:r>
            <a:r>
              <a:rPr lang="en-GB" sz="2400" b="1" dirty="0" smtClean="0">
                <a:solidFill>
                  <a:srgbClr val="FF0000"/>
                </a:solidFill>
              </a:rPr>
              <a:t> New KHP </a:t>
            </a:r>
            <a:r>
              <a:rPr lang="en-GB" sz="2400" b="1" dirty="0">
                <a:solidFill>
                  <a:srgbClr val="FF0000"/>
                </a:solidFill>
              </a:rPr>
              <a:t>CYP Severe Asthma Service </a:t>
            </a:r>
          </a:p>
        </p:txBody>
      </p:sp>
    </p:spTree>
    <p:extLst>
      <p:ext uri="{BB962C8B-B14F-4D97-AF65-F5344CB8AC3E}">
        <p14:creationId xmlns:p14="http://schemas.microsoft.com/office/powerpoint/2010/main" val="8581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80728"/>
            <a:ext cx="8229600" cy="5544616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/>
              <a:t>DA Clinic at King’s has evolved over 20 years</a:t>
            </a:r>
          </a:p>
          <a:p>
            <a:r>
              <a:rPr lang="en-GB" sz="2400" dirty="0"/>
              <a:t>Experienced MDT service </a:t>
            </a:r>
          </a:p>
          <a:p>
            <a:r>
              <a:rPr lang="en-GB" sz="2400" dirty="0"/>
              <a:t>Referrals come from SEL &amp; SE England through a clinical network formed with local hospitals in Pembury, Eastbourne, Medway, Bromley, East Kent, </a:t>
            </a:r>
            <a:r>
              <a:rPr lang="en-GB" sz="2400" dirty="0" err="1"/>
              <a:t>etc</a:t>
            </a:r>
            <a:endParaRPr lang="en-GB" sz="2400" dirty="0"/>
          </a:p>
          <a:p>
            <a:r>
              <a:rPr lang="en-GB" sz="2400" dirty="0"/>
              <a:t>Catchment in SEL and SE England: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721708" y="98078"/>
            <a:ext cx="8229600" cy="88265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55 Roman" pitchFamily="50" charset="0"/>
              </a:defRPr>
            </a:lvl9pPr>
          </a:lstStyle>
          <a:p>
            <a:r>
              <a:rPr lang="en-GB" sz="3600" b="1" dirty="0" smtClean="0">
                <a:solidFill>
                  <a:srgbClr val="002060"/>
                </a:solidFill>
              </a:rPr>
              <a:t>Severe Asthma Network</a:t>
            </a:r>
            <a:endParaRPr lang="en-GB" sz="3600" kern="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80" y="3882424"/>
            <a:ext cx="2545089" cy="271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68" y="3995087"/>
            <a:ext cx="3653481" cy="24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4042" b="22160"/>
          <a:stretch/>
        </p:blipFill>
        <p:spPr>
          <a:xfrm>
            <a:off x="4058525" y="5297541"/>
            <a:ext cx="669324" cy="19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65" y="75897"/>
            <a:ext cx="8229599" cy="61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05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1" y="572892"/>
            <a:ext cx="7266260" cy="6088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1497" y="117564"/>
            <a:ext cx="6335487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Summary: Practical Approach to Difficult / Severe Asthma  </a:t>
            </a:r>
            <a:endParaRPr lang="en-US" sz="20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8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referral criteria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20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94973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Referrals to Paediatrician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5" y="1362634"/>
            <a:ext cx="12220832" cy="549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Referrals / under the care of a specialist </a:t>
            </a:r>
            <a:r>
              <a:rPr lang="en-US" dirty="0" err="1"/>
              <a:t>paediatrician</a:t>
            </a:r>
            <a:r>
              <a:rPr lang="en-US" dirty="0"/>
              <a:t> </a:t>
            </a:r>
          </a:p>
          <a:p>
            <a:r>
              <a:rPr lang="en-US" dirty="0"/>
              <a:t>BTS/SIGN recommends that children on medium ICS dose ‘should’ be under the care of a specialist </a:t>
            </a:r>
            <a:r>
              <a:rPr lang="en-US" dirty="0" err="1"/>
              <a:t>paediatrician</a:t>
            </a:r>
            <a:r>
              <a:rPr lang="en-US" dirty="0"/>
              <a:t> for the duration of the treatment. </a:t>
            </a:r>
          </a:p>
          <a:p>
            <a:r>
              <a:rPr lang="en-US" dirty="0"/>
              <a:t>&gt;2 </a:t>
            </a:r>
            <a:r>
              <a:rPr lang="en-US" dirty="0" err="1"/>
              <a:t>exab</a:t>
            </a:r>
            <a:r>
              <a:rPr lang="en-US" dirty="0"/>
              <a:t> requiring steroids / ED attendance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23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7148" y="-444990"/>
            <a:ext cx="12024852" cy="1325563"/>
          </a:xfrm>
        </p:spPr>
        <p:txBody>
          <a:bodyPr>
            <a:normAutofit/>
          </a:bodyPr>
          <a:lstStyle/>
          <a:p>
            <a:r>
              <a:rPr lang="en-GB" altLang="en-US" sz="3200" b="1" dirty="0">
                <a:solidFill>
                  <a:srgbClr val="0070C0"/>
                </a:solidFill>
              </a:rPr>
              <a:t>Proposed Referral Guidelines to </a:t>
            </a:r>
            <a:r>
              <a:rPr lang="en-GB" altLang="en-US" sz="3200" b="1" dirty="0" smtClean="0">
                <a:solidFill>
                  <a:srgbClr val="0070C0"/>
                </a:solidFill>
              </a:rPr>
              <a:t>Severe Asthma </a:t>
            </a:r>
            <a:r>
              <a:rPr lang="en-GB" altLang="en-US" sz="3200" b="1" dirty="0">
                <a:solidFill>
                  <a:srgbClr val="0070C0"/>
                </a:solidFill>
              </a:rPr>
              <a:t>Services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53961" y="547657"/>
            <a:ext cx="11546302" cy="38675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altLang="en-US" sz="2400" dirty="0" smtClean="0"/>
              <a:t>Despite </a:t>
            </a:r>
            <a:r>
              <a:rPr lang="en-GB" altLang="en-US" sz="2400" dirty="0"/>
              <a:t>high dose </a:t>
            </a:r>
            <a:r>
              <a:rPr lang="en-GB" altLang="en-US" sz="2400" dirty="0" smtClean="0"/>
              <a:t>treatment (h</a:t>
            </a:r>
            <a:r>
              <a:rPr lang="en-GB" sz="2400" dirty="0" smtClean="0"/>
              <a:t>igh </a:t>
            </a:r>
            <a:r>
              <a:rPr lang="en-GB" sz="2400" dirty="0"/>
              <a:t>dose ICS </a:t>
            </a:r>
            <a:r>
              <a:rPr lang="en-GB" sz="2400" dirty="0" smtClean="0"/>
              <a:t>plus </a:t>
            </a:r>
            <a:r>
              <a:rPr lang="en-GB" sz="2400" dirty="0"/>
              <a:t>long acting </a:t>
            </a:r>
            <a:r>
              <a:rPr lang="en-GB" sz="2400" dirty="0">
                <a:sym typeface="Symbol"/>
              </a:rPr>
              <a:t></a:t>
            </a:r>
            <a:r>
              <a:rPr lang="en-GB" sz="2400" baseline="-25000" dirty="0"/>
              <a:t>2 </a:t>
            </a:r>
            <a:r>
              <a:rPr lang="en-GB" sz="2400" dirty="0" smtClean="0"/>
              <a:t>agonist) </a:t>
            </a:r>
            <a:endParaRPr lang="en-GB" altLang="en-US" sz="24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Recurrent </a:t>
            </a:r>
            <a:r>
              <a:rPr lang="en-GB" dirty="0"/>
              <a:t>severe exacerbations in the past year  (</a:t>
            </a:r>
            <a:r>
              <a:rPr lang="en-GB" dirty="0" smtClean="0"/>
              <a:t>≥3 </a:t>
            </a:r>
            <a:r>
              <a:rPr lang="en-GB" dirty="0"/>
              <a:t>per year requiring hospital admission </a:t>
            </a:r>
            <a:r>
              <a:rPr lang="en-GB" b="1" dirty="0"/>
              <a:t>or </a:t>
            </a:r>
            <a:r>
              <a:rPr lang="en-GB" dirty="0"/>
              <a:t>high dose OCS for ≥3 days</a:t>
            </a:r>
            <a:r>
              <a:rPr lang="en-GB" dirty="0" smtClean="0"/>
              <a:t>)</a:t>
            </a:r>
            <a:endParaRPr lang="en-GB" altLang="en-US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altLang="en-US" dirty="0" smtClean="0"/>
              <a:t>Children with poor control /</a:t>
            </a:r>
            <a:r>
              <a:rPr lang="en-GB" dirty="0" smtClean="0"/>
              <a:t>Persistent chronic symptoms (most days for &gt;3 months; Asthma Control Test (ACT) or Childhood Asthma Control Test (C-ACT) score of &lt;20)</a:t>
            </a:r>
          </a:p>
          <a:p>
            <a:pPr lvl="1">
              <a:lnSpc>
                <a:spcPct val="110000"/>
              </a:lnSpc>
              <a:defRPr/>
            </a:pPr>
            <a:r>
              <a:rPr lang="en-GB" dirty="0" smtClean="0"/>
              <a:t>Persistent </a:t>
            </a:r>
            <a:r>
              <a:rPr lang="en-GB" dirty="0"/>
              <a:t>airflow obstruction  (FEV</a:t>
            </a:r>
            <a:r>
              <a:rPr lang="en-GB" baseline="-25000" dirty="0"/>
              <a:t>1</a:t>
            </a:r>
            <a:r>
              <a:rPr lang="en-GB" dirty="0"/>
              <a:t> &lt;80% post bronchodilator</a:t>
            </a:r>
            <a:r>
              <a:rPr lang="en-GB" dirty="0" smtClean="0"/>
              <a:t>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altLang="en-US" sz="2400" dirty="0"/>
              <a:t>Prescribed maintenance </a:t>
            </a:r>
            <a:r>
              <a:rPr lang="en-GB" altLang="en-US" sz="2400" dirty="0" smtClean="0"/>
              <a:t>oral corticosteroids </a:t>
            </a:r>
            <a:r>
              <a:rPr lang="en-GB" altLang="en-US" sz="2400" dirty="0"/>
              <a:t>for 4 weeks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altLang="en-US" sz="2400" dirty="0"/>
              <a:t>Admitted to PICU in last 2 years 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353961" y="4554141"/>
            <a:ext cx="6438725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GB" altLang="en-US" sz="3200" dirty="0"/>
              <a:t>Other considerations: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Diagnostic uncertainty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Complex psychosocial / safeguarding issues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Dysfunctional breathing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Enrolment in clinical studies</a:t>
            </a:r>
          </a:p>
        </p:txBody>
      </p:sp>
    </p:spTree>
    <p:extLst>
      <p:ext uri="{BB962C8B-B14F-4D97-AF65-F5344CB8AC3E}">
        <p14:creationId xmlns:p14="http://schemas.microsoft.com/office/powerpoint/2010/main" val="57246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Problems / challenges with the current severe asthma network model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05" y="1325562"/>
            <a:ext cx="11983995" cy="5099952"/>
          </a:xfrm>
        </p:spPr>
        <p:txBody>
          <a:bodyPr>
            <a:normAutofit/>
          </a:bodyPr>
          <a:lstStyle/>
          <a:p>
            <a:r>
              <a:rPr lang="en-US" dirty="0" smtClean="0"/>
              <a:t>Young People in UK are more likely to die of asthma </a:t>
            </a:r>
            <a:r>
              <a:rPr lang="en-US" dirty="0" smtClean="0">
                <a:solidFill>
                  <a:srgbClr val="0070C0"/>
                </a:solidFill>
              </a:rPr>
              <a:t>(Nuffield report)</a:t>
            </a:r>
          </a:p>
          <a:p>
            <a:r>
              <a:rPr lang="en-US" dirty="0" smtClean="0"/>
              <a:t>Fragmented care </a:t>
            </a:r>
            <a:r>
              <a:rPr lang="en-US" dirty="0" smtClean="0">
                <a:solidFill>
                  <a:srgbClr val="0070C0"/>
                </a:solidFill>
              </a:rPr>
              <a:t>(regulation 28 reports) </a:t>
            </a:r>
          </a:p>
          <a:p>
            <a:r>
              <a:rPr lang="en-US" dirty="0" smtClean="0"/>
              <a:t>Widespread inadequacies in the care </a:t>
            </a:r>
            <a:r>
              <a:rPr lang="en-US" dirty="0" smtClean="0">
                <a:solidFill>
                  <a:srgbClr val="0070C0"/>
                </a:solidFill>
              </a:rPr>
              <a:t>(NRAD)  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/>
              <a:t>D</a:t>
            </a:r>
            <a:r>
              <a:rPr lang="en-US" b="0" i="0" u="none" strike="noStrike" dirty="0" smtClean="0">
                <a:effectLst/>
              </a:rPr>
              <a:t>eeply distressing for people with difficult/severe asthma </a:t>
            </a:r>
            <a:r>
              <a:rPr lang="en-US" b="0" i="0" u="none" strike="noStrike" dirty="0" smtClean="0">
                <a:solidFill>
                  <a:srgbClr val="0070C0"/>
                </a:solidFill>
                <a:effectLst/>
              </a:rPr>
              <a:t>(Asthma UK)</a:t>
            </a:r>
          </a:p>
          <a:p>
            <a:r>
              <a:rPr lang="en-US" dirty="0" smtClean="0"/>
              <a:t>Poorly </a:t>
            </a:r>
            <a:r>
              <a:rPr lang="en-US" dirty="0"/>
              <a:t>defined care pathways / thresholds for </a:t>
            </a:r>
            <a:r>
              <a:rPr lang="en-US" dirty="0" smtClean="0"/>
              <a:t>onward referral </a:t>
            </a:r>
            <a:r>
              <a:rPr lang="en-US" b="0" i="0" u="none" strike="noStrike" dirty="0" smtClean="0">
                <a:solidFill>
                  <a:srgbClr val="0070C0"/>
                </a:solidFill>
                <a:effectLst/>
              </a:rPr>
              <a:t>(Asthma UK) </a:t>
            </a:r>
          </a:p>
          <a:p>
            <a:pPr fontAlgn="base">
              <a:buFont typeface="Arial" charset="0"/>
              <a:buChar char="•"/>
            </a:pPr>
            <a:r>
              <a:rPr lang="en-US" dirty="0"/>
              <a:t>S</a:t>
            </a:r>
            <a:r>
              <a:rPr lang="en-US" b="0" i="0" u="none" strike="noStrike" dirty="0" smtClean="0">
                <a:effectLst/>
              </a:rPr>
              <a:t>ignificant variation in the delivery of care. </a:t>
            </a:r>
            <a:r>
              <a:rPr lang="en-US" b="0" i="0" u="none" strike="noStrike" dirty="0" smtClean="0">
                <a:solidFill>
                  <a:srgbClr val="0070C0"/>
                </a:solidFill>
                <a:effectLst/>
              </a:rPr>
              <a:t>(Asthma UK) 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/>
              <a:t>As compared to the adults, not a specialised commissioning for severe asthma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/>
              <a:t>As compared to </a:t>
            </a:r>
            <a:r>
              <a:rPr lang="en-US" dirty="0" err="1" smtClean="0"/>
              <a:t>Paed</a:t>
            </a:r>
            <a:r>
              <a:rPr lang="en-US" dirty="0" smtClean="0"/>
              <a:t> Diabetes, not a Payment by results / best practice tariff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/>
              <a:t>Logistical </a:t>
            </a:r>
            <a:r>
              <a:rPr lang="en-US" dirty="0"/>
              <a:t>and financial </a:t>
            </a:r>
            <a:r>
              <a:rPr lang="en-US" dirty="0" smtClean="0"/>
              <a:t>support</a:t>
            </a:r>
          </a:p>
          <a:p>
            <a:pPr fontAlgn="base">
              <a:buFont typeface="Arial" charset="0"/>
              <a:buChar char="•"/>
            </a:pPr>
            <a:r>
              <a:rPr lang="en-US" dirty="0" err="1" smtClean="0"/>
              <a:t>Formalising</a:t>
            </a:r>
            <a:r>
              <a:rPr lang="en-US" dirty="0" smtClean="0"/>
              <a:t> network </a:t>
            </a:r>
          </a:p>
        </p:txBody>
      </p:sp>
    </p:spTree>
    <p:extLst>
      <p:ext uri="{BB962C8B-B14F-4D97-AF65-F5344CB8AC3E}">
        <p14:creationId xmlns:p14="http://schemas.microsoft.com/office/powerpoint/2010/main" val="256659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92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Taking Forward the </a:t>
            </a:r>
            <a:r>
              <a:rPr lang="en-US" b="1" smtClean="0">
                <a:solidFill>
                  <a:srgbClr val="002060"/>
                </a:solidFill>
              </a:rPr>
              <a:t>Severe Asthma Network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560934"/>
          </a:xfrm>
        </p:spPr>
        <p:txBody>
          <a:bodyPr>
            <a:normAutofit/>
          </a:bodyPr>
          <a:lstStyle/>
          <a:p>
            <a:r>
              <a:rPr lang="en-US" dirty="0" smtClean="0"/>
              <a:t>Build </a:t>
            </a:r>
            <a:r>
              <a:rPr lang="en-US" dirty="0"/>
              <a:t>upon existing networks and collaborations</a:t>
            </a:r>
          </a:p>
          <a:p>
            <a:r>
              <a:rPr lang="en-US" dirty="0" smtClean="0"/>
              <a:t>NHS </a:t>
            </a:r>
            <a:r>
              <a:rPr lang="en-US" dirty="0"/>
              <a:t>10 year plan</a:t>
            </a:r>
          </a:p>
          <a:p>
            <a:r>
              <a:rPr lang="en-US" dirty="0" smtClean="0"/>
              <a:t>HLP </a:t>
            </a:r>
            <a:r>
              <a:rPr lang="en-US" dirty="0"/>
              <a:t>support</a:t>
            </a:r>
          </a:p>
          <a:p>
            <a:r>
              <a:rPr lang="en-US" dirty="0" smtClean="0"/>
              <a:t>Joint MDT’s </a:t>
            </a:r>
          </a:p>
          <a:p>
            <a:r>
              <a:rPr lang="en-US" dirty="0" smtClean="0"/>
              <a:t>SEL Asthma Network Meeting </a:t>
            </a:r>
          </a:p>
          <a:p>
            <a:r>
              <a:rPr lang="en-US" dirty="0" smtClean="0"/>
              <a:t>Annual Shared care event </a:t>
            </a:r>
          </a:p>
          <a:p>
            <a:r>
              <a:rPr lang="en-US" dirty="0" smtClean="0"/>
              <a:t>Peer review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7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6" y="115158"/>
            <a:ext cx="3799188" cy="2372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594" y="0"/>
            <a:ext cx="3281406" cy="2365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52" y="4644229"/>
            <a:ext cx="4771081" cy="206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9" y="4501404"/>
            <a:ext cx="5133718" cy="2210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40100"/>
            <a:ext cx="152400" cy="17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40100"/>
            <a:ext cx="1524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3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08" y="222421"/>
            <a:ext cx="8686800" cy="65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7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"/>
            <a:ext cx="12080787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sz="2400" b="1" i="0" u="none" strike="noStrik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inherit" charset="0"/>
              </a:rPr>
              <a:t>Slipping through the </a:t>
            </a:r>
            <a:r>
              <a:rPr lang="en-US" sz="2400" b="1" i="0" u="none" strike="noStrik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inherit" charset="0"/>
              </a:rPr>
              <a:t>net</a:t>
            </a:r>
            <a:endParaRPr lang="en-US" sz="2400" b="1" i="0" u="none" strike="noStrik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IntroSemiBol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801" y="1332573"/>
            <a:ext cx="1161865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ira Sans" charset="0"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ira Sans" charset="0"/>
              </a:rPr>
              <a:t>nterviewed 17 severe asthma clinicians and nurses from across the UK </a:t>
            </a:r>
          </a:p>
          <a:p>
            <a:r>
              <a:rPr lang="en-US" sz="2400" dirty="0">
                <a:solidFill>
                  <a:srgbClr val="000000"/>
                </a:solidFill>
                <a:latin typeface="Fira Sans" charset="0"/>
              </a:rPr>
              <a:t>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ira Sans" charset="0"/>
              </a:rPr>
              <a:t>urveying 72 primary and secondary healthcare professionals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153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Ref:AsthmaUK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172" y="2668497"/>
            <a:ext cx="1174927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i="1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" charset="0"/>
              </a:rPr>
              <a:t>Slipping through the net: the reality facing patients with difficult and severe asthma</a:t>
            </a:r>
            <a:r>
              <a:rPr lang="en-US" sz="2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" charset="0"/>
              </a:rPr>
              <a:t> </a:t>
            </a:r>
          </a:p>
          <a:p>
            <a:endParaRPr lang="en-US" sz="24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" charset="0"/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" charset="0"/>
              </a:rPr>
              <a:t>- </a:t>
            </a:r>
            <a:r>
              <a:rPr lang="en-US" sz="2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" charset="0"/>
              </a:rPr>
              <a:t>highlights concerns about the current state of difficult/severe asthma care in the UK.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7463" y="669251"/>
            <a:ext cx="8386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inherit" charset="0"/>
              </a:rPr>
              <a:t>Why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inherit" charset="0"/>
              </a:rPr>
              <a:t>patients with difficult/severe asthma aren’t getting the care they deserve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437" y="4603177"/>
            <a:ext cx="1247349" cy="22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2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1859" y="197264"/>
            <a:ext cx="6805681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 charset="0"/>
              </a:rPr>
              <a:t>Slipping through the net: 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Key recommendations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13487" y="137160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Determine the size of the Severe asthma population </a:t>
            </a:r>
          </a:p>
          <a:p>
            <a:r>
              <a:rPr lang="en-US" dirty="0">
                <a:solidFill>
                  <a:srgbClr val="0070C0"/>
                </a:solidFill>
              </a:rPr>
              <a:t>Clear definitions of difficult &amp; severe asthma </a:t>
            </a:r>
          </a:p>
          <a:p>
            <a:r>
              <a:rPr lang="en-US" dirty="0">
                <a:solidFill>
                  <a:srgbClr val="0070C0"/>
                </a:solidFill>
              </a:rPr>
              <a:t>Clear referral criteria between primary, secondary &amp; tertiary </a:t>
            </a:r>
          </a:p>
          <a:p>
            <a:r>
              <a:rPr lang="en-US" dirty="0">
                <a:solidFill>
                  <a:srgbClr val="0070C0"/>
                </a:solidFill>
              </a:rPr>
              <a:t>Reduce Variations &amp; Improve standards across tertiary care </a:t>
            </a:r>
          </a:p>
          <a:p>
            <a:r>
              <a:rPr lang="en-US" dirty="0">
                <a:solidFill>
                  <a:srgbClr val="0070C0"/>
                </a:solidFill>
              </a:rPr>
              <a:t>NHSE &amp; clinicians develop, publish and promote evidence-based strategies for the management of difficult and severe asthma. </a:t>
            </a:r>
          </a:p>
          <a:p>
            <a:r>
              <a:rPr lang="en-US" dirty="0"/>
              <a:t>Link &amp; share patient care records across settings </a:t>
            </a:r>
          </a:p>
          <a:p>
            <a:r>
              <a:rPr lang="en-US" dirty="0"/>
              <a:t>Severe Asthma Registry</a:t>
            </a:r>
          </a:p>
          <a:p>
            <a:r>
              <a:rPr lang="en-US" dirty="0"/>
              <a:t>Digital opportunities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532" y="5105149"/>
            <a:ext cx="969662" cy="17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4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0"/>
            <a:ext cx="10058400" cy="6223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153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Ref:AsthmaUK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338" y="5105149"/>
            <a:ext cx="969662" cy="17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1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65" y="1"/>
            <a:ext cx="10515600" cy="976184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Market Research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9178"/>
            <a:ext cx="10515600" cy="5027785"/>
          </a:xfrm>
        </p:spPr>
        <p:txBody>
          <a:bodyPr/>
          <a:lstStyle/>
          <a:p>
            <a:r>
              <a:rPr lang="en-GB" dirty="0" smtClean="0"/>
              <a:t>GPs saw an average of 170 patients with asthma in the last 12 months, of whom, 27 (16%) needed more than 4 courses of OCS</a:t>
            </a:r>
          </a:p>
          <a:p>
            <a:endParaRPr lang="en-GB" dirty="0" smtClean="0"/>
          </a:p>
          <a:p>
            <a:r>
              <a:rPr lang="en-GB" dirty="0" smtClean="0"/>
              <a:t>Paediatricians saw an average of 37 patients needing treatment with 4 or more courses of oral corticosteroids in the last 12 months</a:t>
            </a:r>
          </a:p>
          <a:p>
            <a:endParaRPr lang="en-GB" dirty="0" smtClean="0"/>
          </a:p>
          <a:p>
            <a:r>
              <a:rPr lang="en-GB" dirty="0" smtClean="0"/>
              <a:t>Almost 6/10 patients needing 4+ courses OCS are not referred on by general paediatricians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3774" y="6176963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Commissioned by Novartis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673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22" y="0"/>
            <a:ext cx="10515600" cy="1325563"/>
          </a:xfrm>
        </p:spPr>
        <p:txBody>
          <a:bodyPr/>
          <a:lstStyle/>
          <a:p>
            <a:r>
              <a:rPr lang="en-US" dirty="0" smtClean="0"/>
              <a:t>Okay, which patients are we talking about 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31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1009</Words>
  <Application>Microsoft Office PowerPoint</Application>
  <PresentationFormat>Custom</PresentationFormat>
  <Paragraphs>168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Severe Asthma Network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Research</vt:lpstr>
      <vt:lpstr>Okay, which patients are we talking about ?  </vt:lpstr>
      <vt:lpstr>Proposed Referral Guidelines to MDT Severe Asthma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KHP CYP Severe Asthma Service</vt:lpstr>
      <vt:lpstr>Severe Asthma Network</vt:lpstr>
      <vt:lpstr>PowerPoint Presentation</vt:lpstr>
      <vt:lpstr>PowerPoint Presentation</vt:lpstr>
      <vt:lpstr>Proposed referral criteria  </vt:lpstr>
      <vt:lpstr>Referrals to Paediatrician</vt:lpstr>
      <vt:lpstr>Proposed Referral Guidelines to Severe Asthma Services</vt:lpstr>
      <vt:lpstr>Problems / challenges with the current severe asthma network model </vt:lpstr>
      <vt:lpstr>Taking Forward the Severe Asthma Network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Asthma Network</dc:title>
  <dc:creator>Gupta, Atul</dc:creator>
  <cp:lastModifiedBy>Niall Johnson</cp:lastModifiedBy>
  <cp:revision>29</cp:revision>
  <dcterms:created xsi:type="dcterms:W3CDTF">2019-05-14T21:17:53Z</dcterms:created>
  <dcterms:modified xsi:type="dcterms:W3CDTF">2019-05-23T14:42:13Z</dcterms:modified>
</cp:coreProperties>
</file>