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42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EFDD8A37-9A3B-4D4D-A4BE-43F34FB8C900}" type="datetimeFigureOut">
              <a:rPr lang="en-GB" smtClean="0">
                <a:solidFill>
                  <a:srgbClr val="575F6D"/>
                </a:solidFill>
              </a:rPr>
              <a:pPr/>
              <a:t>23/05/2019</a:t>
            </a:fld>
            <a:endParaRPr lang="en-GB">
              <a:solidFill>
                <a:srgbClr val="575F6D"/>
              </a:solidFill>
            </a:endParaRP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GB">
              <a:solidFill>
                <a:srgbClr val="575F6D"/>
              </a:solidFill>
            </a:endParaRP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Slide Number Placeholder 28"/>
          <p:cNvSpPr>
            <a:spLocks noGrp="1"/>
          </p:cNvSpPr>
          <p:nvPr>
            <p:ph type="sldNum" sz="quarter" idx="12"/>
          </p:nvPr>
        </p:nvSpPr>
        <p:spPr bwMode="auto">
          <a:xfrm>
            <a:off x="1325544" y="4928702"/>
            <a:ext cx="609600" cy="517524"/>
          </a:xfrm>
        </p:spPr>
        <p:txBody>
          <a:bodyPr/>
          <a:lstStyle/>
          <a:p>
            <a:fld id="{ECF42F6F-086C-4051-932B-CCAC4618F8C3}" type="slidenum">
              <a:rPr lang="en-GB" smtClean="0"/>
              <a:pPr/>
              <a:t>‹#›</a:t>
            </a:fld>
            <a:endParaRPr lang="en-GB"/>
          </a:p>
        </p:txBody>
      </p:sp>
    </p:spTree>
    <p:extLst>
      <p:ext uri="{BB962C8B-B14F-4D97-AF65-F5344CB8AC3E}">
        <p14:creationId xmlns:p14="http://schemas.microsoft.com/office/powerpoint/2010/main" val="400605564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FDD8A37-9A3B-4D4D-A4BE-43F34FB8C900}" type="datetimeFigureOut">
              <a:rPr lang="en-GB" smtClean="0">
                <a:solidFill>
                  <a:srgbClr val="575F6D"/>
                </a:solidFill>
              </a:rPr>
              <a:pPr/>
              <a:t>23/05/2019</a:t>
            </a:fld>
            <a:endParaRPr lang="en-GB">
              <a:solidFill>
                <a:srgbClr val="575F6D"/>
              </a:solidFill>
            </a:endParaRPr>
          </a:p>
        </p:txBody>
      </p:sp>
      <p:sp>
        <p:nvSpPr>
          <p:cNvPr id="5" name="Footer Placeholder 4"/>
          <p:cNvSpPr>
            <a:spLocks noGrp="1"/>
          </p:cNvSpPr>
          <p:nvPr>
            <p:ph type="ftr" sz="quarter" idx="11"/>
          </p:nvPr>
        </p:nvSpPr>
        <p:spPr/>
        <p:txBody>
          <a:bodyPr/>
          <a:lstStyle/>
          <a:p>
            <a:endParaRPr lang="en-GB">
              <a:solidFill>
                <a:srgbClr val="575F6D"/>
              </a:solidFill>
            </a:endParaRPr>
          </a:p>
        </p:txBody>
      </p:sp>
      <p:sp>
        <p:nvSpPr>
          <p:cNvPr id="6" name="Slide Number Placeholder 5"/>
          <p:cNvSpPr>
            <a:spLocks noGrp="1"/>
          </p:cNvSpPr>
          <p:nvPr>
            <p:ph type="sldNum" sz="quarter" idx="12"/>
          </p:nvPr>
        </p:nvSpPr>
        <p:spPr/>
        <p:txBody>
          <a:bodyPr/>
          <a:lstStyle/>
          <a:p>
            <a:fld id="{ECF42F6F-086C-4051-932B-CCAC4618F8C3}" type="slidenum">
              <a:rPr lang="en-GB" smtClean="0"/>
              <a:pPr/>
              <a:t>‹#›</a:t>
            </a:fld>
            <a:endParaRPr lang="en-GB"/>
          </a:p>
        </p:txBody>
      </p:sp>
    </p:spTree>
    <p:extLst>
      <p:ext uri="{BB962C8B-B14F-4D97-AF65-F5344CB8AC3E}">
        <p14:creationId xmlns:p14="http://schemas.microsoft.com/office/powerpoint/2010/main" val="157675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3"/>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FDD8A37-9A3B-4D4D-A4BE-43F34FB8C900}" type="datetimeFigureOut">
              <a:rPr lang="en-GB" smtClean="0">
                <a:solidFill>
                  <a:srgbClr val="575F6D"/>
                </a:solidFill>
              </a:rPr>
              <a:pPr/>
              <a:t>23/05/2019</a:t>
            </a:fld>
            <a:endParaRPr lang="en-GB">
              <a:solidFill>
                <a:srgbClr val="575F6D"/>
              </a:solidFill>
            </a:endParaRPr>
          </a:p>
        </p:txBody>
      </p:sp>
      <p:sp>
        <p:nvSpPr>
          <p:cNvPr id="5" name="Footer Placeholder 4"/>
          <p:cNvSpPr>
            <a:spLocks noGrp="1"/>
          </p:cNvSpPr>
          <p:nvPr>
            <p:ph type="ftr" sz="quarter" idx="11"/>
          </p:nvPr>
        </p:nvSpPr>
        <p:spPr/>
        <p:txBody>
          <a:bodyPr/>
          <a:lstStyle/>
          <a:p>
            <a:endParaRPr lang="en-GB">
              <a:solidFill>
                <a:srgbClr val="575F6D"/>
              </a:solidFill>
            </a:endParaRPr>
          </a:p>
        </p:txBody>
      </p:sp>
      <p:sp>
        <p:nvSpPr>
          <p:cNvPr id="6" name="Slide Number Placeholder 5"/>
          <p:cNvSpPr>
            <a:spLocks noGrp="1"/>
          </p:cNvSpPr>
          <p:nvPr>
            <p:ph type="sldNum" sz="quarter" idx="12"/>
          </p:nvPr>
        </p:nvSpPr>
        <p:spPr/>
        <p:txBody>
          <a:bodyPr/>
          <a:lstStyle/>
          <a:p>
            <a:fld id="{ECF42F6F-086C-4051-932B-CCAC4618F8C3}" type="slidenum">
              <a:rPr lang="en-GB" smtClean="0"/>
              <a:pPr/>
              <a:t>‹#›</a:t>
            </a:fld>
            <a:endParaRPr lang="en-GB"/>
          </a:p>
        </p:txBody>
      </p:sp>
    </p:spTree>
    <p:extLst>
      <p:ext uri="{BB962C8B-B14F-4D97-AF65-F5344CB8AC3E}">
        <p14:creationId xmlns:p14="http://schemas.microsoft.com/office/powerpoint/2010/main" val="2420990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EFDD8A37-9A3B-4D4D-A4BE-43F34FB8C900}" type="datetimeFigureOut">
              <a:rPr lang="en-GB" smtClean="0">
                <a:solidFill>
                  <a:srgbClr val="575F6D"/>
                </a:solidFill>
              </a:rPr>
              <a:pPr/>
              <a:t>23/05/2019</a:t>
            </a:fld>
            <a:endParaRPr lang="en-GB">
              <a:solidFill>
                <a:srgbClr val="575F6D"/>
              </a:solidFill>
            </a:endParaRPr>
          </a:p>
        </p:txBody>
      </p:sp>
      <p:sp>
        <p:nvSpPr>
          <p:cNvPr id="9" name="Slide Number Placeholder 8"/>
          <p:cNvSpPr>
            <a:spLocks noGrp="1"/>
          </p:cNvSpPr>
          <p:nvPr>
            <p:ph type="sldNum" sz="quarter" idx="15"/>
          </p:nvPr>
        </p:nvSpPr>
        <p:spPr/>
        <p:txBody>
          <a:bodyPr rtlCol="0"/>
          <a:lstStyle/>
          <a:p>
            <a:fld id="{ECF42F6F-086C-4051-932B-CCAC4618F8C3}" type="slidenum">
              <a:rPr lang="en-GB" smtClean="0"/>
              <a:pPr/>
              <a:t>‹#›</a:t>
            </a:fld>
            <a:endParaRPr lang="en-GB"/>
          </a:p>
        </p:txBody>
      </p:sp>
      <p:sp>
        <p:nvSpPr>
          <p:cNvPr id="10" name="Footer Placeholder 9"/>
          <p:cNvSpPr>
            <a:spLocks noGrp="1"/>
          </p:cNvSpPr>
          <p:nvPr>
            <p:ph type="ftr" sz="quarter" idx="16"/>
          </p:nvPr>
        </p:nvSpPr>
        <p:spPr/>
        <p:txBody>
          <a:bodyPr rtlCol="0"/>
          <a:lstStyle/>
          <a:p>
            <a:endParaRPr lang="en-GB">
              <a:solidFill>
                <a:srgbClr val="575F6D"/>
              </a:solidFill>
            </a:endParaRPr>
          </a:p>
        </p:txBody>
      </p:sp>
    </p:spTree>
    <p:extLst>
      <p:ext uri="{BB962C8B-B14F-4D97-AF65-F5344CB8AC3E}">
        <p14:creationId xmlns:p14="http://schemas.microsoft.com/office/powerpoint/2010/main" val="1929950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EFDD8A37-9A3B-4D4D-A4BE-43F34FB8C900}" type="datetimeFigureOut">
              <a:rPr lang="en-GB" smtClean="0">
                <a:solidFill>
                  <a:srgbClr val="FFF39D"/>
                </a:solidFill>
              </a:rPr>
              <a:pPr/>
              <a:t>23/05/2019</a:t>
            </a:fld>
            <a:endParaRPr lang="en-GB">
              <a:solidFill>
                <a:srgbClr val="FFF39D"/>
              </a:solidFill>
            </a:endParaRP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GB">
              <a:solidFill>
                <a:srgbClr val="FFF39D"/>
              </a:solidFill>
            </a:endParaRP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6" name="Slide Number Placeholder 5"/>
          <p:cNvSpPr>
            <a:spLocks noGrp="1"/>
          </p:cNvSpPr>
          <p:nvPr>
            <p:ph type="sldNum" sz="quarter" idx="12"/>
          </p:nvPr>
        </p:nvSpPr>
        <p:spPr bwMode="auto">
          <a:xfrm>
            <a:off x="1340616" y="4928702"/>
            <a:ext cx="609600" cy="517524"/>
          </a:xfrm>
        </p:spPr>
        <p:txBody>
          <a:bodyPr/>
          <a:lstStyle/>
          <a:p>
            <a:fld id="{ECF42F6F-086C-4051-932B-CCAC4618F8C3}" type="slidenum">
              <a:rPr lang="en-GB" smtClean="0"/>
              <a:pPr/>
              <a:t>‹#›</a:t>
            </a:fld>
            <a:endParaRPr lang="en-GB"/>
          </a:p>
        </p:txBody>
      </p:sp>
    </p:spTree>
    <p:extLst>
      <p:ext uri="{BB962C8B-B14F-4D97-AF65-F5344CB8AC3E}">
        <p14:creationId xmlns:p14="http://schemas.microsoft.com/office/powerpoint/2010/main" val="402225171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FDD8A37-9A3B-4D4D-A4BE-43F34FB8C900}" type="datetimeFigureOut">
              <a:rPr lang="en-GB" smtClean="0">
                <a:solidFill>
                  <a:srgbClr val="575F6D"/>
                </a:solidFill>
              </a:rPr>
              <a:pPr/>
              <a:t>23/05/2019</a:t>
            </a:fld>
            <a:endParaRPr lang="en-GB">
              <a:solidFill>
                <a:srgbClr val="575F6D"/>
              </a:solidFill>
            </a:endParaRPr>
          </a:p>
        </p:txBody>
      </p:sp>
      <p:sp>
        <p:nvSpPr>
          <p:cNvPr id="6" name="Footer Placeholder 5"/>
          <p:cNvSpPr>
            <a:spLocks noGrp="1"/>
          </p:cNvSpPr>
          <p:nvPr>
            <p:ph type="ftr" sz="quarter" idx="11"/>
          </p:nvPr>
        </p:nvSpPr>
        <p:spPr/>
        <p:txBody>
          <a:bodyPr/>
          <a:lstStyle/>
          <a:p>
            <a:endParaRPr lang="en-GB">
              <a:solidFill>
                <a:srgbClr val="575F6D"/>
              </a:solidFill>
            </a:endParaRPr>
          </a:p>
        </p:txBody>
      </p:sp>
      <p:sp>
        <p:nvSpPr>
          <p:cNvPr id="7" name="Slide Number Placeholder 6"/>
          <p:cNvSpPr>
            <a:spLocks noGrp="1"/>
          </p:cNvSpPr>
          <p:nvPr>
            <p:ph type="sldNum" sz="quarter" idx="12"/>
          </p:nvPr>
        </p:nvSpPr>
        <p:spPr/>
        <p:txBody>
          <a:bodyPr/>
          <a:lstStyle/>
          <a:p>
            <a:fld id="{ECF42F6F-086C-4051-932B-CCAC4618F8C3}" type="slidenum">
              <a:rPr lang="en-GB" smtClean="0"/>
              <a:pPr/>
              <a:t>‹#›</a:t>
            </a:fld>
            <a:endParaRPr lang="en-GB"/>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1747283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EFDD8A37-9A3B-4D4D-A4BE-43F34FB8C900}" type="datetimeFigureOut">
              <a:rPr lang="en-GB" smtClean="0">
                <a:solidFill>
                  <a:srgbClr val="575F6D"/>
                </a:solidFill>
              </a:rPr>
              <a:pPr/>
              <a:t>23/05/2019</a:t>
            </a:fld>
            <a:endParaRPr lang="en-GB">
              <a:solidFill>
                <a:srgbClr val="575F6D"/>
              </a:solidFill>
            </a:endParaRPr>
          </a:p>
        </p:txBody>
      </p:sp>
      <p:sp>
        <p:nvSpPr>
          <p:cNvPr id="8" name="Footer Placeholder 7"/>
          <p:cNvSpPr>
            <a:spLocks noGrp="1"/>
          </p:cNvSpPr>
          <p:nvPr>
            <p:ph type="ftr" sz="quarter" idx="11"/>
          </p:nvPr>
        </p:nvSpPr>
        <p:spPr/>
        <p:txBody>
          <a:bodyPr/>
          <a:lstStyle/>
          <a:p>
            <a:endParaRPr lang="en-GB">
              <a:solidFill>
                <a:srgbClr val="575F6D"/>
              </a:solidFill>
            </a:endParaRPr>
          </a:p>
        </p:txBody>
      </p:sp>
      <p:sp>
        <p:nvSpPr>
          <p:cNvPr id="9" name="Slide Number Placeholder 8"/>
          <p:cNvSpPr>
            <a:spLocks noGrp="1"/>
          </p:cNvSpPr>
          <p:nvPr>
            <p:ph type="sldNum" sz="quarter" idx="12"/>
          </p:nvPr>
        </p:nvSpPr>
        <p:spPr/>
        <p:txBody>
          <a:bodyPr/>
          <a:lstStyle/>
          <a:p>
            <a:fld id="{ECF42F6F-086C-4051-932B-CCAC4618F8C3}" type="slidenum">
              <a:rPr lang="en-GB" smtClean="0"/>
              <a:pPr/>
              <a:t>‹#›</a:t>
            </a:fld>
            <a:endParaRPr lang="en-GB"/>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extLst>
      <p:ext uri="{BB962C8B-B14F-4D97-AF65-F5344CB8AC3E}">
        <p14:creationId xmlns:p14="http://schemas.microsoft.com/office/powerpoint/2010/main" val="444004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EFDD8A37-9A3B-4D4D-A4BE-43F34FB8C900}" type="datetimeFigureOut">
              <a:rPr lang="en-GB" smtClean="0">
                <a:solidFill>
                  <a:srgbClr val="575F6D"/>
                </a:solidFill>
              </a:rPr>
              <a:pPr/>
              <a:t>23/05/2019</a:t>
            </a:fld>
            <a:endParaRPr lang="en-GB">
              <a:solidFill>
                <a:srgbClr val="575F6D"/>
              </a:solidFill>
            </a:endParaRPr>
          </a:p>
        </p:txBody>
      </p:sp>
      <p:sp>
        <p:nvSpPr>
          <p:cNvPr id="7" name="Slide Number Placeholder 6"/>
          <p:cNvSpPr>
            <a:spLocks noGrp="1"/>
          </p:cNvSpPr>
          <p:nvPr>
            <p:ph type="sldNum" sz="quarter" idx="11"/>
          </p:nvPr>
        </p:nvSpPr>
        <p:spPr/>
        <p:txBody>
          <a:bodyPr rtlCol="0"/>
          <a:lstStyle/>
          <a:p>
            <a:fld id="{ECF42F6F-086C-4051-932B-CCAC4618F8C3}" type="slidenum">
              <a:rPr lang="en-GB" smtClean="0"/>
              <a:pPr/>
              <a:t>‹#›</a:t>
            </a:fld>
            <a:endParaRPr lang="en-GB"/>
          </a:p>
        </p:txBody>
      </p:sp>
      <p:sp>
        <p:nvSpPr>
          <p:cNvPr id="8" name="Footer Placeholder 7"/>
          <p:cNvSpPr>
            <a:spLocks noGrp="1"/>
          </p:cNvSpPr>
          <p:nvPr>
            <p:ph type="ftr" sz="quarter" idx="12"/>
          </p:nvPr>
        </p:nvSpPr>
        <p:spPr/>
        <p:txBody>
          <a:bodyPr rtlCol="0"/>
          <a:lstStyle/>
          <a:p>
            <a:endParaRPr lang="en-GB">
              <a:solidFill>
                <a:srgbClr val="575F6D"/>
              </a:solidFill>
            </a:endParaRPr>
          </a:p>
        </p:txBody>
      </p:sp>
    </p:spTree>
    <p:extLst>
      <p:ext uri="{BB962C8B-B14F-4D97-AF65-F5344CB8AC3E}">
        <p14:creationId xmlns:p14="http://schemas.microsoft.com/office/powerpoint/2010/main" val="1665467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DD8A37-9A3B-4D4D-A4BE-43F34FB8C900}" type="datetimeFigureOut">
              <a:rPr lang="en-GB" smtClean="0">
                <a:solidFill>
                  <a:srgbClr val="575F6D"/>
                </a:solidFill>
              </a:rPr>
              <a:pPr/>
              <a:t>23/05/2019</a:t>
            </a:fld>
            <a:endParaRPr lang="en-GB">
              <a:solidFill>
                <a:srgbClr val="575F6D"/>
              </a:solidFill>
            </a:endParaRPr>
          </a:p>
        </p:txBody>
      </p:sp>
      <p:sp>
        <p:nvSpPr>
          <p:cNvPr id="3" name="Footer Placeholder 2"/>
          <p:cNvSpPr>
            <a:spLocks noGrp="1"/>
          </p:cNvSpPr>
          <p:nvPr>
            <p:ph type="ftr" sz="quarter" idx="11"/>
          </p:nvPr>
        </p:nvSpPr>
        <p:spPr/>
        <p:txBody>
          <a:bodyPr/>
          <a:lstStyle/>
          <a:p>
            <a:endParaRPr lang="en-GB">
              <a:solidFill>
                <a:srgbClr val="575F6D"/>
              </a:solidFill>
            </a:endParaRPr>
          </a:p>
        </p:txBody>
      </p:sp>
      <p:sp>
        <p:nvSpPr>
          <p:cNvPr id="4" name="Slide Number Placeholder 3"/>
          <p:cNvSpPr>
            <a:spLocks noGrp="1"/>
          </p:cNvSpPr>
          <p:nvPr>
            <p:ph type="sldNum" sz="quarter" idx="12"/>
          </p:nvPr>
        </p:nvSpPr>
        <p:spPr/>
        <p:txBody>
          <a:bodyPr/>
          <a:lstStyle/>
          <a:p>
            <a:fld id="{ECF42F6F-086C-4051-932B-CCAC4618F8C3}" type="slidenum">
              <a:rPr lang="en-GB" smtClean="0"/>
              <a:pPr/>
              <a:t>‹#›</a:t>
            </a:fld>
            <a:endParaRPr lang="en-GB"/>
          </a:p>
        </p:txBody>
      </p:sp>
    </p:spTree>
    <p:extLst>
      <p:ext uri="{BB962C8B-B14F-4D97-AF65-F5344CB8AC3E}">
        <p14:creationId xmlns:p14="http://schemas.microsoft.com/office/powerpoint/2010/main" val="1275074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EFDD8A37-9A3B-4D4D-A4BE-43F34FB8C900}" type="datetimeFigureOut">
              <a:rPr lang="en-GB" smtClean="0">
                <a:solidFill>
                  <a:srgbClr val="575F6D"/>
                </a:solidFill>
              </a:rPr>
              <a:pPr/>
              <a:t>23/05/2019</a:t>
            </a:fld>
            <a:endParaRPr lang="en-GB">
              <a:solidFill>
                <a:srgbClr val="575F6D"/>
              </a:solidFill>
            </a:endParaRPr>
          </a:p>
        </p:txBody>
      </p:sp>
      <p:sp>
        <p:nvSpPr>
          <p:cNvPr id="22" name="Slide Number Placeholder 21"/>
          <p:cNvSpPr>
            <a:spLocks noGrp="1"/>
          </p:cNvSpPr>
          <p:nvPr>
            <p:ph type="sldNum" sz="quarter" idx="15"/>
          </p:nvPr>
        </p:nvSpPr>
        <p:spPr/>
        <p:txBody>
          <a:bodyPr rtlCol="0"/>
          <a:lstStyle/>
          <a:p>
            <a:fld id="{ECF42F6F-086C-4051-932B-CCAC4618F8C3}" type="slidenum">
              <a:rPr lang="en-GB" smtClean="0"/>
              <a:pPr/>
              <a:t>‹#›</a:t>
            </a:fld>
            <a:endParaRPr lang="en-GB"/>
          </a:p>
        </p:txBody>
      </p:sp>
      <p:sp>
        <p:nvSpPr>
          <p:cNvPr id="23" name="Footer Placeholder 22"/>
          <p:cNvSpPr>
            <a:spLocks noGrp="1"/>
          </p:cNvSpPr>
          <p:nvPr>
            <p:ph type="ftr" sz="quarter" idx="16"/>
          </p:nvPr>
        </p:nvSpPr>
        <p:spPr/>
        <p:txBody>
          <a:bodyPr rtlCol="0"/>
          <a:lstStyle/>
          <a:p>
            <a:endParaRPr lang="en-GB">
              <a:solidFill>
                <a:srgbClr val="575F6D"/>
              </a:solidFill>
            </a:endParaRPr>
          </a:p>
        </p:txBody>
      </p:sp>
    </p:spTree>
    <p:extLst>
      <p:ext uri="{BB962C8B-B14F-4D97-AF65-F5344CB8AC3E}">
        <p14:creationId xmlns:p14="http://schemas.microsoft.com/office/powerpoint/2010/main" val="3848759907"/>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7" name="Date Placeholder 16"/>
          <p:cNvSpPr>
            <a:spLocks noGrp="1"/>
          </p:cNvSpPr>
          <p:nvPr>
            <p:ph type="dt" sz="half" idx="10"/>
          </p:nvPr>
        </p:nvSpPr>
        <p:spPr/>
        <p:txBody>
          <a:bodyPr rtlCol="0"/>
          <a:lstStyle/>
          <a:p>
            <a:fld id="{EFDD8A37-9A3B-4D4D-A4BE-43F34FB8C900}" type="datetimeFigureOut">
              <a:rPr lang="en-GB" smtClean="0">
                <a:solidFill>
                  <a:srgbClr val="575F6D"/>
                </a:solidFill>
              </a:rPr>
              <a:pPr/>
              <a:t>23/05/2019</a:t>
            </a:fld>
            <a:endParaRPr lang="en-GB">
              <a:solidFill>
                <a:srgbClr val="575F6D"/>
              </a:solidFill>
            </a:endParaRPr>
          </a:p>
        </p:txBody>
      </p:sp>
      <p:sp>
        <p:nvSpPr>
          <p:cNvPr id="18" name="Slide Number Placeholder 17"/>
          <p:cNvSpPr>
            <a:spLocks noGrp="1"/>
          </p:cNvSpPr>
          <p:nvPr>
            <p:ph type="sldNum" sz="quarter" idx="11"/>
          </p:nvPr>
        </p:nvSpPr>
        <p:spPr/>
        <p:txBody>
          <a:bodyPr rtlCol="0"/>
          <a:lstStyle/>
          <a:p>
            <a:fld id="{ECF42F6F-086C-4051-932B-CCAC4618F8C3}" type="slidenum">
              <a:rPr lang="en-GB" smtClean="0"/>
              <a:pPr/>
              <a:t>‹#›</a:t>
            </a:fld>
            <a:endParaRPr lang="en-GB"/>
          </a:p>
        </p:txBody>
      </p:sp>
      <p:sp>
        <p:nvSpPr>
          <p:cNvPr id="21" name="Footer Placeholder 20"/>
          <p:cNvSpPr>
            <a:spLocks noGrp="1"/>
          </p:cNvSpPr>
          <p:nvPr>
            <p:ph type="ftr" sz="quarter" idx="12"/>
          </p:nvPr>
        </p:nvSpPr>
        <p:spPr/>
        <p:txBody>
          <a:bodyPr rtlCol="0"/>
          <a:lstStyle/>
          <a:p>
            <a:endParaRPr lang="en-GB">
              <a:solidFill>
                <a:srgbClr val="575F6D"/>
              </a:solidFill>
            </a:endParaRPr>
          </a:p>
        </p:txBody>
      </p:sp>
    </p:spTree>
    <p:extLst>
      <p:ext uri="{BB962C8B-B14F-4D97-AF65-F5344CB8AC3E}">
        <p14:creationId xmlns:p14="http://schemas.microsoft.com/office/powerpoint/2010/main" val="765865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EFDD8A37-9A3B-4D4D-A4BE-43F34FB8C900}" type="datetimeFigureOut">
              <a:rPr lang="en-GB" smtClean="0">
                <a:solidFill>
                  <a:srgbClr val="575F6D"/>
                </a:solidFill>
              </a:rPr>
              <a:pPr/>
              <a:t>23/05/2019</a:t>
            </a:fld>
            <a:endParaRPr lang="en-GB">
              <a:solidFill>
                <a:srgbClr val="575F6D"/>
              </a:solidFill>
            </a:endParaRP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GB">
              <a:solidFill>
                <a:srgbClr val="575F6D"/>
              </a:solidFill>
            </a:endParaRP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CF42F6F-086C-4051-932B-CCAC4618F8C3}" type="slidenum">
              <a:rPr lang="en-GB" smtClean="0"/>
              <a:pPr/>
              <a:t>‹#›</a:t>
            </a:fld>
            <a:endParaRPr lang="en-GB"/>
          </a:p>
        </p:txBody>
      </p:sp>
    </p:spTree>
    <p:extLst>
      <p:ext uri="{BB962C8B-B14F-4D97-AF65-F5344CB8AC3E}">
        <p14:creationId xmlns:p14="http://schemas.microsoft.com/office/powerpoint/2010/main" val="2177903523"/>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23728" y="476672"/>
            <a:ext cx="6172200" cy="1894362"/>
          </a:xfrm>
        </p:spPr>
        <p:txBody>
          <a:bodyPr>
            <a:normAutofit/>
          </a:bodyPr>
          <a:lstStyle/>
          <a:p>
            <a:r>
              <a:rPr lang="en-GB" dirty="0" smtClean="0"/>
              <a:t>Children's Community Asthma Nursing team</a:t>
            </a:r>
            <a:endParaRPr lang="en-GB" dirty="0"/>
          </a:p>
        </p:txBody>
      </p:sp>
      <p:sp>
        <p:nvSpPr>
          <p:cNvPr id="3" name="Subtitle 2"/>
          <p:cNvSpPr>
            <a:spLocks noGrp="1"/>
          </p:cNvSpPr>
          <p:nvPr>
            <p:ph type="subTitle" idx="1"/>
          </p:nvPr>
        </p:nvSpPr>
        <p:spPr/>
        <p:txBody>
          <a:bodyPr>
            <a:normAutofit/>
          </a:bodyPr>
          <a:lstStyle/>
          <a:p>
            <a:r>
              <a:rPr lang="en-GB" dirty="0" smtClean="0"/>
              <a:t>Claire Wade – Paediatric Community Matron</a:t>
            </a:r>
          </a:p>
          <a:p>
            <a:r>
              <a:rPr lang="en-GB" dirty="0" smtClean="0"/>
              <a:t>Lesley </a:t>
            </a:r>
            <a:r>
              <a:rPr lang="en-GB" dirty="0" err="1" smtClean="0"/>
              <a:t>Turpie</a:t>
            </a:r>
            <a:r>
              <a:rPr lang="en-GB" dirty="0" smtClean="0"/>
              <a:t> - community asthma nurse</a:t>
            </a:r>
          </a:p>
          <a:p>
            <a:r>
              <a:rPr lang="en-GB" dirty="0" smtClean="0"/>
              <a:t>Amy </a:t>
            </a:r>
            <a:r>
              <a:rPr lang="en-GB" dirty="0" err="1" smtClean="0"/>
              <a:t>Westpfel</a:t>
            </a:r>
            <a:r>
              <a:rPr lang="en-GB" dirty="0" smtClean="0"/>
              <a:t> – community asthma nurse</a:t>
            </a:r>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3767" y="2996956"/>
            <a:ext cx="6542220" cy="6688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895013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7467600" cy="580926"/>
          </a:xfrm>
        </p:spPr>
        <p:txBody>
          <a:bodyPr/>
          <a:lstStyle/>
          <a:p>
            <a:pPr algn="ctr"/>
            <a:r>
              <a:rPr lang="en-GB" dirty="0"/>
              <a:t>Where the service is now – 1 year on</a:t>
            </a:r>
          </a:p>
        </p:txBody>
      </p:sp>
      <p:pic>
        <p:nvPicPr>
          <p:cNvPr id="2050" name="Picture 2"/>
          <p:cNvPicPr>
            <a:picLocks noGrp="1" noChangeAspect="1" noChangeArrowheads="1"/>
          </p:cNvPicPr>
          <p:nvPr>
            <p:ph sz="quarter" idx="1"/>
          </p:nvPr>
        </p:nvPicPr>
        <p:blipFill rotWithShape="1">
          <a:blip r:embed="rId2">
            <a:extLst>
              <a:ext uri="{28A0092B-C50C-407E-A947-70E740481C1C}">
                <a14:useLocalDpi xmlns:a14="http://schemas.microsoft.com/office/drawing/2010/main" val="0"/>
              </a:ext>
            </a:extLst>
          </a:blip>
          <a:srcRect l="5615" t="15303" r="6600" b="6615"/>
          <a:stretch/>
        </p:blipFill>
        <p:spPr bwMode="auto">
          <a:xfrm>
            <a:off x="683570" y="1052740"/>
            <a:ext cx="7418907" cy="52790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445369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Grp="1" noChangeAspect="1" noChangeArrowheads="1"/>
          </p:cNvPicPr>
          <p:nvPr>
            <p:ph sz="quarter" idx="1"/>
          </p:nvPr>
        </p:nvPicPr>
        <p:blipFill rotWithShape="1">
          <a:blip r:embed="rId2">
            <a:extLst>
              <a:ext uri="{28A0092B-C50C-407E-A947-70E740481C1C}">
                <a14:useLocalDpi xmlns:a14="http://schemas.microsoft.com/office/drawing/2010/main" val="0"/>
              </a:ext>
            </a:extLst>
          </a:blip>
          <a:srcRect l="5464" t="14735" r="6600" b="7563"/>
          <a:stretch/>
        </p:blipFill>
        <p:spPr bwMode="auto">
          <a:xfrm>
            <a:off x="467544" y="692696"/>
            <a:ext cx="7597722" cy="53708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845333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Challenges/upcoming audits</a:t>
            </a:r>
            <a:endParaRPr lang="en-GB" dirty="0"/>
          </a:p>
        </p:txBody>
      </p:sp>
      <p:sp>
        <p:nvSpPr>
          <p:cNvPr id="3" name="Content Placeholder 2"/>
          <p:cNvSpPr>
            <a:spLocks noGrp="1"/>
          </p:cNvSpPr>
          <p:nvPr>
            <p:ph sz="quarter" idx="1"/>
          </p:nvPr>
        </p:nvSpPr>
        <p:spPr/>
        <p:txBody>
          <a:bodyPr>
            <a:normAutofit fontScale="55000" lnSpcReduction="20000"/>
          </a:bodyPr>
          <a:lstStyle/>
          <a:p>
            <a:r>
              <a:rPr lang="en-GB" dirty="0" smtClean="0"/>
              <a:t>Travelling times to clinics, would one clinic location be better?</a:t>
            </a:r>
          </a:p>
          <a:p>
            <a:r>
              <a:rPr lang="en-GB" dirty="0" smtClean="0"/>
              <a:t>Although clinics are held at GP practices, contact with the professionals within the practices is limited.</a:t>
            </a:r>
          </a:p>
          <a:p>
            <a:r>
              <a:rPr lang="en-GB" dirty="0" smtClean="0"/>
              <a:t>Not being able to contact families to make appointments – time spent chasing this, when does it become safeguarding? </a:t>
            </a:r>
          </a:p>
          <a:p>
            <a:r>
              <a:rPr lang="en-GB" dirty="0" smtClean="0"/>
              <a:t>Not having access to EMIS (currently only available for patients that we see at their own registered GP practice)</a:t>
            </a:r>
          </a:p>
          <a:p>
            <a:r>
              <a:rPr lang="en-GB" dirty="0" smtClean="0"/>
              <a:t>Currently across both UHL and Queen Elizabeth as well as the GP practices there is an array of different asthma documentation that is used.  Although it may say the same information this may cause confusion for patients and their families.</a:t>
            </a:r>
          </a:p>
          <a:p>
            <a:r>
              <a:rPr lang="en-GB" dirty="0" smtClean="0"/>
              <a:t>Language barriers</a:t>
            </a:r>
          </a:p>
          <a:p>
            <a:r>
              <a:rPr lang="en-GB" dirty="0" smtClean="0"/>
              <a:t>Parents ability to understand and retain information discussed in </a:t>
            </a:r>
          </a:p>
          <a:p>
            <a:r>
              <a:rPr lang="en-GB" dirty="0" smtClean="0"/>
              <a:t>48 hour reviews not possible over the weekend</a:t>
            </a:r>
          </a:p>
          <a:p>
            <a:endParaRPr lang="en-GB" dirty="0"/>
          </a:p>
          <a:p>
            <a:r>
              <a:rPr lang="en-GB" dirty="0" smtClean="0"/>
              <a:t>Audits:</a:t>
            </a:r>
          </a:p>
          <a:p>
            <a:r>
              <a:rPr lang="en-GB" dirty="0" smtClean="0"/>
              <a:t>Travel time – (travelling to and from the clinic and time spent setting up clinic room which may differ each week)</a:t>
            </a:r>
          </a:p>
          <a:p>
            <a:r>
              <a:rPr lang="en-GB" dirty="0" smtClean="0"/>
              <a:t>Referrals from GPs (where did they come from, do we need to target the ones that haven't been known to refer?)</a:t>
            </a:r>
          </a:p>
          <a:p>
            <a:r>
              <a:rPr lang="en-GB" dirty="0" smtClean="0"/>
              <a:t>Is the service reducing A&amp;E attendances/re-attendances for asthmatic children</a:t>
            </a:r>
          </a:p>
          <a:p>
            <a:r>
              <a:rPr lang="en-GB" dirty="0" smtClean="0"/>
              <a:t>Are we capturing all appropriate patients that require a 48 hour review (this would be achieved by reviewing Lewisham hospital data but would be complex as patients won’t always be registered with a Lewisham GP and issues with coding)</a:t>
            </a:r>
          </a:p>
          <a:p>
            <a:endParaRPr lang="en-GB" dirty="0"/>
          </a:p>
        </p:txBody>
      </p:sp>
    </p:spTree>
    <p:extLst>
      <p:ext uri="{BB962C8B-B14F-4D97-AF65-F5344CB8AC3E}">
        <p14:creationId xmlns:p14="http://schemas.microsoft.com/office/powerpoint/2010/main" val="24420794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Future </a:t>
            </a:r>
            <a:endParaRPr lang="en-GB" dirty="0"/>
          </a:p>
        </p:txBody>
      </p:sp>
      <p:sp>
        <p:nvSpPr>
          <p:cNvPr id="3" name="Content Placeholder 2"/>
          <p:cNvSpPr>
            <a:spLocks noGrp="1"/>
          </p:cNvSpPr>
          <p:nvPr>
            <p:ph sz="quarter" idx="1"/>
          </p:nvPr>
        </p:nvSpPr>
        <p:spPr/>
        <p:txBody>
          <a:bodyPr/>
          <a:lstStyle/>
          <a:p>
            <a:r>
              <a:rPr lang="en-GB" dirty="0" smtClean="0"/>
              <a:t>Teaching in schools </a:t>
            </a:r>
          </a:p>
          <a:p>
            <a:r>
              <a:rPr lang="en-GB" dirty="0" smtClean="0"/>
              <a:t>Teaching with practice nurses</a:t>
            </a:r>
          </a:p>
          <a:p>
            <a:r>
              <a:rPr lang="en-GB" dirty="0" smtClean="0"/>
              <a:t>Non-medical prescribing course</a:t>
            </a:r>
          </a:p>
          <a:p>
            <a:r>
              <a:rPr lang="en-GB" dirty="0" smtClean="0"/>
              <a:t>Peer support groups </a:t>
            </a:r>
          </a:p>
          <a:p>
            <a:r>
              <a:rPr lang="en-GB" dirty="0" smtClean="0"/>
              <a:t>Liaise more with QEH, KCH and or Evelina hospital regarding referrals  </a:t>
            </a:r>
          </a:p>
          <a:p>
            <a:r>
              <a:rPr lang="en-GB" dirty="0" smtClean="0"/>
              <a:t>Networking</a:t>
            </a:r>
          </a:p>
          <a:p>
            <a:endParaRPr lang="en-GB" dirty="0"/>
          </a:p>
        </p:txBody>
      </p:sp>
    </p:spTree>
    <p:extLst>
      <p:ext uri="{BB962C8B-B14F-4D97-AF65-F5344CB8AC3E}">
        <p14:creationId xmlns:p14="http://schemas.microsoft.com/office/powerpoint/2010/main" val="33092666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Feedback from service users</a:t>
            </a:r>
            <a:br>
              <a:rPr lang="en-GB" dirty="0" smtClean="0"/>
            </a:br>
            <a:r>
              <a:rPr lang="en-GB" dirty="0" smtClean="0"/>
              <a:t>Friends and Family </a:t>
            </a:r>
            <a:endParaRPr lang="en-GB" dirty="0"/>
          </a:p>
        </p:txBody>
      </p:sp>
      <p:sp>
        <p:nvSpPr>
          <p:cNvPr id="4" name="Oval 3"/>
          <p:cNvSpPr/>
          <p:nvPr/>
        </p:nvSpPr>
        <p:spPr>
          <a:xfrm>
            <a:off x="3131842" y="2636912"/>
            <a:ext cx="2664296" cy="13681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5" name="TextBox 4"/>
          <p:cNvSpPr txBox="1"/>
          <p:nvPr/>
        </p:nvSpPr>
        <p:spPr>
          <a:xfrm>
            <a:off x="3707905" y="3052975"/>
            <a:ext cx="2232248" cy="369332"/>
          </a:xfrm>
          <a:prstGeom prst="rect">
            <a:avLst/>
          </a:prstGeom>
          <a:noFill/>
        </p:spPr>
        <p:txBody>
          <a:bodyPr wrap="square" rtlCol="0">
            <a:spAutoFit/>
          </a:bodyPr>
          <a:lstStyle/>
          <a:p>
            <a:r>
              <a:rPr lang="en-GB" dirty="0">
                <a:solidFill>
                  <a:prstClr val="black"/>
                </a:solidFill>
              </a:rPr>
              <a:t>FEEDBACK</a:t>
            </a:r>
          </a:p>
        </p:txBody>
      </p:sp>
      <p:sp>
        <p:nvSpPr>
          <p:cNvPr id="6" name="TextBox 5"/>
          <p:cNvSpPr txBox="1"/>
          <p:nvPr/>
        </p:nvSpPr>
        <p:spPr>
          <a:xfrm>
            <a:off x="395536" y="1601870"/>
            <a:ext cx="2448272" cy="307777"/>
          </a:xfrm>
          <a:prstGeom prst="rect">
            <a:avLst/>
          </a:prstGeom>
          <a:noFill/>
        </p:spPr>
        <p:txBody>
          <a:bodyPr wrap="square" rtlCol="0">
            <a:spAutoFit/>
          </a:bodyPr>
          <a:lstStyle/>
          <a:p>
            <a:r>
              <a:rPr lang="en-GB" sz="1400" i="1" dirty="0">
                <a:solidFill>
                  <a:prstClr val="black"/>
                </a:solidFill>
              </a:rPr>
              <a:t>Very informative</a:t>
            </a:r>
          </a:p>
        </p:txBody>
      </p:sp>
      <p:sp>
        <p:nvSpPr>
          <p:cNvPr id="7" name="TextBox 6"/>
          <p:cNvSpPr txBox="1"/>
          <p:nvPr/>
        </p:nvSpPr>
        <p:spPr>
          <a:xfrm>
            <a:off x="6156178" y="1755760"/>
            <a:ext cx="2232248" cy="1600438"/>
          </a:xfrm>
          <a:prstGeom prst="rect">
            <a:avLst/>
          </a:prstGeom>
          <a:noFill/>
        </p:spPr>
        <p:txBody>
          <a:bodyPr wrap="square" rtlCol="0">
            <a:spAutoFit/>
          </a:bodyPr>
          <a:lstStyle/>
          <a:p>
            <a:r>
              <a:rPr lang="en-GB" sz="1400" i="1" dirty="0">
                <a:solidFill>
                  <a:prstClr val="black"/>
                </a:solidFill>
              </a:rPr>
              <a:t>The asthma nurse was very helpful and informative.  Great communication with my son allowing him to understand and take some responsibility</a:t>
            </a:r>
          </a:p>
        </p:txBody>
      </p:sp>
      <p:sp>
        <p:nvSpPr>
          <p:cNvPr id="8" name="TextBox 7"/>
          <p:cNvSpPr txBox="1"/>
          <p:nvPr/>
        </p:nvSpPr>
        <p:spPr>
          <a:xfrm>
            <a:off x="6372202" y="3789040"/>
            <a:ext cx="2016224" cy="523220"/>
          </a:xfrm>
          <a:prstGeom prst="rect">
            <a:avLst/>
          </a:prstGeom>
          <a:noFill/>
        </p:spPr>
        <p:txBody>
          <a:bodyPr wrap="square" rtlCol="0">
            <a:spAutoFit/>
          </a:bodyPr>
          <a:lstStyle/>
          <a:p>
            <a:r>
              <a:rPr lang="en-GB" sz="1400" i="1" dirty="0">
                <a:solidFill>
                  <a:prstClr val="black"/>
                </a:solidFill>
              </a:rPr>
              <a:t>Very professional and informative </a:t>
            </a:r>
          </a:p>
        </p:txBody>
      </p:sp>
      <p:sp>
        <p:nvSpPr>
          <p:cNvPr id="9" name="TextBox 8"/>
          <p:cNvSpPr txBox="1"/>
          <p:nvPr/>
        </p:nvSpPr>
        <p:spPr>
          <a:xfrm>
            <a:off x="395538" y="2420888"/>
            <a:ext cx="2736304" cy="738664"/>
          </a:xfrm>
          <a:prstGeom prst="rect">
            <a:avLst/>
          </a:prstGeom>
          <a:noFill/>
        </p:spPr>
        <p:txBody>
          <a:bodyPr wrap="square" rtlCol="0">
            <a:spAutoFit/>
          </a:bodyPr>
          <a:lstStyle/>
          <a:p>
            <a:r>
              <a:rPr lang="en-GB" sz="1400" i="1" dirty="0">
                <a:solidFill>
                  <a:prstClr val="black"/>
                </a:solidFill>
              </a:rPr>
              <a:t>Great service and communication when arranging the appointment</a:t>
            </a:r>
          </a:p>
        </p:txBody>
      </p:sp>
      <p:sp>
        <p:nvSpPr>
          <p:cNvPr id="10" name="TextBox 9"/>
          <p:cNvSpPr txBox="1"/>
          <p:nvPr/>
        </p:nvSpPr>
        <p:spPr>
          <a:xfrm>
            <a:off x="395536" y="3789040"/>
            <a:ext cx="3024336" cy="738664"/>
          </a:xfrm>
          <a:prstGeom prst="rect">
            <a:avLst/>
          </a:prstGeom>
          <a:noFill/>
        </p:spPr>
        <p:txBody>
          <a:bodyPr wrap="square" rtlCol="0">
            <a:spAutoFit/>
          </a:bodyPr>
          <a:lstStyle/>
          <a:p>
            <a:r>
              <a:rPr lang="en-GB" sz="1400" i="1" dirty="0">
                <a:solidFill>
                  <a:prstClr val="black"/>
                </a:solidFill>
              </a:rPr>
              <a:t>Very helpful, we got a lot of information and everything held professionally </a:t>
            </a:r>
          </a:p>
        </p:txBody>
      </p:sp>
      <p:sp>
        <p:nvSpPr>
          <p:cNvPr id="11" name="TextBox 10"/>
          <p:cNvSpPr txBox="1"/>
          <p:nvPr/>
        </p:nvSpPr>
        <p:spPr>
          <a:xfrm>
            <a:off x="2411760" y="1755758"/>
            <a:ext cx="3384376" cy="738664"/>
          </a:xfrm>
          <a:prstGeom prst="rect">
            <a:avLst/>
          </a:prstGeom>
          <a:noFill/>
        </p:spPr>
        <p:txBody>
          <a:bodyPr wrap="square" rtlCol="0">
            <a:spAutoFit/>
          </a:bodyPr>
          <a:lstStyle/>
          <a:p>
            <a:r>
              <a:rPr lang="en-GB" sz="1400" i="1" dirty="0">
                <a:solidFill>
                  <a:prstClr val="black"/>
                </a:solidFill>
              </a:rPr>
              <a:t>My daughter seemed to listen more and take the nurse more seriously then the nurses at the doctors</a:t>
            </a:r>
          </a:p>
        </p:txBody>
      </p:sp>
      <p:sp>
        <p:nvSpPr>
          <p:cNvPr id="12" name="TextBox 11"/>
          <p:cNvSpPr txBox="1"/>
          <p:nvPr/>
        </p:nvSpPr>
        <p:spPr>
          <a:xfrm>
            <a:off x="6156178" y="5067355"/>
            <a:ext cx="2016224" cy="954107"/>
          </a:xfrm>
          <a:prstGeom prst="rect">
            <a:avLst/>
          </a:prstGeom>
          <a:noFill/>
        </p:spPr>
        <p:txBody>
          <a:bodyPr wrap="square" rtlCol="0">
            <a:spAutoFit/>
          </a:bodyPr>
          <a:lstStyle/>
          <a:p>
            <a:r>
              <a:rPr lang="en-GB" sz="1400" i="1" dirty="0">
                <a:solidFill>
                  <a:prstClr val="black"/>
                </a:solidFill>
              </a:rPr>
              <a:t>Advisor was extremely helpful and understanding with a professional approach </a:t>
            </a:r>
          </a:p>
        </p:txBody>
      </p:sp>
      <p:sp>
        <p:nvSpPr>
          <p:cNvPr id="13" name="TextBox 12"/>
          <p:cNvSpPr txBox="1"/>
          <p:nvPr/>
        </p:nvSpPr>
        <p:spPr>
          <a:xfrm>
            <a:off x="395536" y="5085184"/>
            <a:ext cx="4068452" cy="738664"/>
          </a:xfrm>
          <a:prstGeom prst="rect">
            <a:avLst/>
          </a:prstGeom>
          <a:noFill/>
        </p:spPr>
        <p:txBody>
          <a:bodyPr wrap="square" rtlCol="0">
            <a:spAutoFit/>
          </a:bodyPr>
          <a:lstStyle/>
          <a:p>
            <a:r>
              <a:rPr lang="en-GB" sz="1400" i="1" dirty="0">
                <a:solidFill>
                  <a:prstClr val="black"/>
                </a:solidFill>
              </a:rPr>
              <a:t>Very good communication, I felt that Amy &amp; Lesley were interested in what I had to say, they listened and responded accordingly.</a:t>
            </a:r>
          </a:p>
        </p:txBody>
      </p:sp>
      <p:sp>
        <p:nvSpPr>
          <p:cNvPr id="14" name="TextBox 13"/>
          <p:cNvSpPr txBox="1"/>
          <p:nvPr/>
        </p:nvSpPr>
        <p:spPr>
          <a:xfrm>
            <a:off x="3851921" y="4520476"/>
            <a:ext cx="2736304" cy="523220"/>
          </a:xfrm>
          <a:prstGeom prst="rect">
            <a:avLst/>
          </a:prstGeom>
          <a:noFill/>
        </p:spPr>
        <p:txBody>
          <a:bodyPr wrap="square" rtlCol="0">
            <a:spAutoFit/>
          </a:bodyPr>
          <a:lstStyle/>
          <a:p>
            <a:r>
              <a:rPr lang="en-GB" sz="1400" i="1" dirty="0">
                <a:solidFill>
                  <a:prstClr val="black"/>
                </a:solidFill>
              </a:rPr>
              <a:t>We were treated very well and very detailed explanation</a:t>
            </a:r>
          </a:p>
        </p:txBody>
      </p:sp>
      <p:sp>
        <p:nvSpPr>
          <p:cNvPr id="15" name="TextBox 14"/>
          <p:cNvSpPr txBox="1"/>
          <p:nvPr/>
        </p:nvSpPr>
        <p:spPr>
          <a:xfrm>
            <a:off x="4247965" y="5711955"/>
            <a:ext cx="1908212" cy="584775"/>
          </a:xfrm>
          <a:prstGeom prst="rect">
            <a:avLst/>
          </a:prstGeom>
          <a:noFill/>
        </p:spPr>
        <p:txBody>
          <a:bodyPr wrap="square" rtlCol="0">
            <a:spAutoFit/>
          </a:bodyPr>
          <a:lstStyle/>
          <a:p>
            <a:r>
              <a:rPr lang="en-GB" sz="1600" i="1" dirty="0">
                <a:solidFill>
                  <a:prstClr val="black"/>
                </a:solidFill>
              </a:rPr>
              <a:t>Very thorough and insightful</a:t>
            </a:r>
          </a:p>
        </p:txBody>
      </p:sp>
      <p:sp>
        <p:nvSpPr>
          <p:cNvPr id="16" name="TextBox 15"/>
          <p:cNvSpPr txBox="1"/>
          <p:nvPr/>
        </p:nvSpPr>
        <p:spPr>
          <a:xfrm>
            <a:off x="899593" y="6039293"/>
            <a:ext cx="2664296" cy="523220"/>
          </a:xfrm>
          <a:prstGeom prst="rect">
            <a:avLst/>
          </a:prstGeom>
          <a:noFill/>
        </p:spPr>
        <p:txBody>
          <a:bodyPr wrap="square" rtlCol="0">
            <a:spAutoFit/>
          </a:bodyPr>
          <a:lstStyle/>
          <a:p>
            <a:r>
              <a:rPr lang="en-GB" sz="1400" i="1" dirty="0">
                <a:solidFill>
                  <a:prstClr val="black"/>
                </a:solidFill>
              </a:rPr>
              <a:t>Extremely helpful and informative</a:t>
            </a:r>
          </a:p>
        </p:txBody>
      </p:sp>
    </p:spTree>
    <p:extLst>
      <p:ext uri="{BB962C8B-B14F-4D97-AF65-F5344CB8AC3E}">
        <p14:creationId xmlns:p14="http://schemas.microsoft.com/office/powerpoint/2010/main" val="32171292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sz="quarter" idx="1"/>
          </p:nvPr>
        </p:nvSpPr>
        <p:spPr>
          <a:xfrm>
            <a:off x="457200" y="476672"/>
            <a:ext cx="7467600" cy="5997280"/>
          </a:xfrm>
        </p:spPr>
        <p:txBody>
          <a:bodyPr>
            <a:normAutofit fontScale="77500" lnSpcReduction="20000"/>
          </a:bodyPr>
          <a:lstStyle/>
          <a:p>
            <a:pPr marL="0" indent="0">
              <a:buNone/>
            </a:pPr>
            <a:r>
              <a:rPr lang="en-GB" dirty="0"/>
              <a:t>Asthma Case Study 1</a:t>
            </a:r>
          </a:p>
          <a:p>
            <a:endParaRPr lang="en-GB" dirty="0"/>
          </a:p>
          <a:p>
            <a:pPr marL="0" indent="0">
              <a:buNone/>
            </a:pPr>
            <a:r>
              <a:rPr lang="en-GB" dirty="0"/>
              <a:t>Patient: 5 year old girl with diagnosis of Asthma.</a:t>
            </a:r>
          </a:p>
          <a:p>
            <a:endParaRPr lang="en-GB" dirty="0"/>
          </a:p>
          <a:p>
            <a:pPr marL="0" indent="0">
              <a:buNone/>
            </a:pPr>
            <a:r>
              <a:rPr lang="en-GB" dirty="0"/>
              <a:t>Referral reason: Referred from paediatric A&amp;E for 48 hour review following asthma exacerbation. Staff found Mum to have poor parental understanding of asthma management.</a:t>
            </a:r>
          </a:p>
          <a:p>
            <a:endParaRPr lang="en-GB" dirty="0"/>
          </a:p>
          <a:p>
            <a:pPr marL="0" indent="0">
              <a:buNone/>
            </a:pPr>
            <a:r>
              <a:rPr lang="en-GB" dirty="0"/>
              <a:t>History:</a:t>
            </a:r>
          </a:p>
          <a:p>
            <a:r>
              <a:rPr lang="en-GB" dirty="0"/>
              <a:t>Past medical history: Born in Spain.</a:t>
            </a:r>
          </a:p>
          <a:p>
            <a:r>
              <a:rPr lang="en-GB" dirty="0"/>
              <a:t>Patient was not treated for asthma in Spain.</a:t>
            </a:r>
          </a:p>
          <a:p>
            <a:r>
              <a:rPr lang="en-GB" dirty="0"/>
              <a:t>When patient and Mum moved to London they lived in a small room which was damp, with x3 smokers. </a:t>
            </a:r>
          </a:p>
          <a:p>
            <a:r>
              <a:rPr lang="en-GB" dirty="0"/>
              <a:t>First treated for asthma at 2-3 years in London, commenced and managed on </a:t>
            </a:r>
            <a:r>
              <a:rPr lang="en-GB" dirty="0" err="1"/>
              <a:t>Clenil</a:t>
            </a:r>
            <a:r>
              <a:rPr lang="en-GB" dirty="0"/>
              <a:t> (preventer) inhaler 200mcgs BD by GP.</a:t>
            </a:r>
          </a:p>
          <a:p>
            <a:r>
              <a:rPr lang="en-GB" dirty="0"/>
              <a:t>x2 previous overnight admissions to hospital for asthma.</a:t>
            </a:r>
          </a:p>
          <a:p>
            <a:r>
              <a:rPr lang="en-GB" dirty="0"/>
              <a:t>Mum reports asthma improved since moving to the new flat.</a:t>
            </a:r>
          </a:p>
          <a:p>
            <a:r>
              <a:rPr lang="en-GB" dirty="0"/>
              <a:t>History of presenting complaint: Viral illness triggered the most recent exacerbation following a school trip.</a:t>
            </a:r>
          </a:p>
          <a:p>
            <a:endParaRPr lang="en-GB" dirty="0"/>
          </a:p>
        </p:txBody>
      </p:sp>
    </p:spTree>
    <p:extLst>
      <p:ext uri="{BB962C8B-B14F-4D97-AF65-F5344CB8AC3E}">
        <p14:creationId xmlns:p14="http://schemas.microsoft.com/office/powerpoint/2010/main" val="31702990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88640"/>
            <a:ext cx="7467600" cy="6480720"/>
          </a:xfrm>
        </p:spPr>
        <p:txBody>
          <a:bodyPr>
            <a:normAutofit fontScale="47500" lnSpcReduction="20000"/>
          </a:bodyPr>
          <a:lstStyle/>
          <a:p>
            <a:pPr marL="0" indent="0">
              <a:buNone/>
            </a:pPr>
            <a:r>
              <a:rPr lang="en-GB" sz="2700" dirty="0"/>
              <a:t>Support the asthma nurses provided: </a:t>
            </a:r>
            <a:endParaRPr lang="en-GB" sz="2700" dirty="0" smtClean="0"/>
          </a:p>
          <a:p>
            <a:endParaRPr lang="en-GB" sz="2700" dirty="0"/>
          </a:p>
          <a:p>
            <a:r>
              <a:rPr lang="en-GB" sz="2700" dirty="0"/>
              <a:t>Completed a home visit with a Spanish interpreter to gain a full patient history and understand any difficulties the patient/Mum are experiencing with their asthma. </a:t>
            </a:r>
          </a:p>
          <a:p>
            <a:r>
              <a:rPr lang="en-GB" sz="2700" dirty="0"/>
              <a:t>Mum is learning English.</a:t>
            </a:r>
          </a:p>
          <a:p>
            <a:r>
              <a:rPr lang="en-GB" sz="2700" dirty="0"/>
              <a:t>Had allergy testing previously which was negative, this would have been a considered referral due to worsening symptoms depending on environmental exposure.</a:t>
            </a:r>
          </a:p>
          <a:p>
            <a:r>
              <a:rPr lang="en-GB" sz="2700" dirty="0"/>
              <a:t>If the patient was still living in a house with smokers, education would have been provided with regards to the negative impact of smoking on asthma. Both asthma nurses have completed smoking cessation training. With consent a referral to smoking cessation would have been completed also. </a:t>
            </a:r>
          </a:p>
          <a:p>
            <a:pPr marL="0" indent="0">
              <a:buNone/>
            </a:pPr>
            <a:endParaRPr lang="en-GB" sz="2700" dirty="0" smtClean="0"/>
          </a:p>
          <a:p>
            <a:endParaRPr lang="en-GB" sz="2700" dirty="0" smtClean="0"/>
          </a:p>
          <a:p>
            <a:pPr marL="0" indent="0">
              <a:buNone/>
            </a:pPr>
            <a:r>
              <a:rPr lang="en-GB" sz="2700" dirty="0" smtClean="0"/>
              <a:t>What </a:t>
            </a:r>
            <a:r>
              <a:rPr lang="en-GB" sz="2700" dirty="0"/>
              <a:t>support will be provided and for how long: </a:t>
            </a:r>
            <a:endParaRPr lang="en-GB" sz="2700" dirty="0" smtClean="0"/>
          </a:p>
          <a:p>
            <a:pPr marL="0" indent="0">
              <a:buNone/>
            </a:pPr>
            <a:endParaRPr lang="en-GB" sz="2700" dirty="0"/>
          </a:p>
          <a:p>
            <a:r>
              <a:rPr lang="en-GB" sz="2700" dirty="0"/>
              <a:t>With the interpreter the patient and Mum were found to have a good understanding of asthma and their specific management plan.</a:t>
            </a:r>
          </a:p>
          <a:p>
            <a:r>
              <a:rPr lang="en-GB" sz="2700" dirty="0"/>
              <a:t>Mum was aware of red flags to look out for, and when to re-attend hospital.</a:t>
            </a:r>
          </a:p>
          <a:p>
            <a:r>
              <a:rPr lang="en-GB" sz="2700" dirty="0"/>
              <a:t>Utilising the interpreter Salbutamol escalation was discussed. Pictures of the normal and asthmatic airways were also discussed, and  what happens to the airways when in contact with a trigger or when unwell. Discussed what asthma is and the difference between a preventer and reliever inhaler and how they act on the asthmatic airways.</a:t>
            </a:r>
          </a:p>
          <a:p>
            <a:r>
              <a:rPr lang="en-GB" sz="2700" dirty="0"/>
              <a:t>The importance of the preventer inhaler was also reiterated. Medication compliance was also discussed.   </a:t>
            </a:r>
          </a:p>
          <a:p>
            <a:r>
              <a:rPr lang="en-GB" sz="2700" dirty="0"/>
              <a:t> A new asthma action plan was given, not in Spanish, but Mum happy to have for school.</a:t>
            </a:r>
          </a:p>
          <a:p>
            <a:r>
              <a:rPr lang="en-GB" sz="2700" dirty="0"/>
              <a:t>Patient inhaler technique was assessed, currently using the yellow </a:t>
            </a:r>
            <a:r>
              <a:rPr lang="en-GB" sz="2700" dirty="0" err="1"/>
              <a:t>aerochamber</a:t>
            </a:r>
            <a:r>
              <a:rPr lang="en-GB" sz="2700" dirty="0"/>
              <a:t> with face mask.</a:t>
            </a:r>
          </a:p>
          <a:p>
            <a:r>
              <a:rPr lang="en-GB" sz="2700" dirty="0"/>
              <a:t>Inhaler technique assessed with the flow vu </a:t>
            </a:r>
            <a:r>
              <a:rPr lang="en-GB" sz="2700" dirty="0" err="1"/>
              <a:t>aerochamber</a:t>
            </a:r>
            <a:r>
              <a:rPr lang="en-GB" sz="2700" dirty="0"/>
              <a:t> and mouthpiece, more appropriate for age and drug deposition. Registered GP requested to kindly prescribe 2.</a:t>
            </a:r>
          </a:p>
          <a:p>
            <a:r>
              <a:rPr lang="en-GB" sz="2700" dirty="0"/>
              <a:t>Discharged back into the care of the registered GP, can be referred again at any time.</a:t>
            </a:r>
          </a:p>
          <a:p>
            <a:pPr marL="0" indent="0">
              <a:buNone/>
            </a:pPr>
            <a:endParaRPr lang="en-GB" sz="2700" dirty="0"/>
          </a:p>
          <a:p>
            <a:endParaRPr lang="en-GB" sz="2500" dirty="0"/>
          </a:p>
          <a:p>
            <a:endParaRPr lang="en-GB" dirty="0"/>
          </a:p>
        </p:txBody>
      </p:sp>
    </p:spTree>
    <p:extLst>
      <p:ext uri="{BB962C8B-B14F-4D97-AF65-F5344CB8AC3E}">
        <p14:creationId xmlns:p14="http://schemas.microsoft.com/office/powerpoint/2010/main" val="19873619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67544" y="764704"/>
            <a:ext cx="7467600" cy="4873752"/>
          </a:xfrm>
        </p:spPr>
        <p:txBody>
          <a:bodyPr>
            <a:normAutofit fontScale="92500" lnSpcReduction="10000"/>
          </a:bodyPr>
          <a:lstStyle/>
          <a:p>
            <a:pPr marL="0" indent="0">
              <a:buNone/>
            </a:pPr>
            <a:r>
              <a:rPr lang="en-GB" dirty="0" smtClean="0"/>
              <a:t>What </a:t>
            </a:r>
            <a:r>
              <a:rPr lang="en-GB" dirty="0"/>
              <a:t>long-term outcomes are we looking at for the CYP and family</a:t>
            </a:r>
            <a:r>
              <a:rPr lang="en-GB" dirty="0" smtClean="0"/>
              <a:t>:</a:t>
            </a:r>
          </a:p>
          <a:p>
            <a:pPr marL="0" indent="0">
              <a:buNone/>
            </a:pPr>
            <a:endParaRPr lang="en-GB" dirty="0"/>
          </a:p>
          <a:p>
            <a:r>
              <a:rPr lang="en-GB" dirty="0"/>
              <a:t>	Improved understanding of their condition.</a:t>
            </a:r>
          </a:p>
          <a:p>
            <a:r>
              <a:rPr lang="en-GB" dirty="0"/>
              <a:t>	Improved understanding of asthma medication, </a:t>
            </a:r>
            <a:r>
              <a:rPr lang="en-GB" dirty="0" smtClean="0"/>
              <a:t> 	what </a:t>
            </a:r>
            <a:r>
              <a:rPr lang="en-GB" dirty="0"/>
              <a:t>it is used for and how they work on the </a:t>
            </a:r>
            <a:r>
              <a:rPr lang="en-GB" dirty="0" smtClean="0"/>
              <a:t>	airways</a:t>
            </a:r>
            <a:r>
              <a:rPr lang="en-GB" dirty="0"/>
              <a:t>.</a:t>
            </a:r>
          </a:p>
          <a:p>
            <a:r>
              <a:rPr lang="en-GB" dirty="0"/>
              <a:t>	Improved compliance.</a:t>
            </a:r>
          </a:p>
          <a:p>
            <a:r>
              <a:rPr lang="en-GB" dirty="0"/>
              <a:t>	Improved technique, resulting in greater drug </a:t>
            </a:r>
            <a:r>
              <a:rPr lang="en-GB" dirty="0" smtClean="0"/>
              <a:t>	deposition</a:t>
            </a:r>
            <a:r>
              <a:rPr lang="en-GB" dirty="0"/>
              <a:t>.</a:t>
            </a:r>
          </a:p>
          <a:p>
            <a:r>
              <a:rPr lang="en-GB" dirty="0"/>
              <a:t>	Support in the community.</a:t>
            </a:r>
          </a:p>
          <a:p>
            <a:r>
              <a:rPr lang="en-GB" dirty="0"/>
              <a:t>	Reduced A&amp;E attendance through better </a:t>
            </a:r>
            <a:r>
              <a:rPr lang="en-GB" dirty="0" smtClean="0"/>
              <a:t>	understanding </a:t>
            </a:r>
            <a:r>
              <a:rPr lang="en-GB" dirty="0"/>
              <a:t>of exacerbation management at </a:t>
            </a:r>
            <a:r>
              <a:rPr lang="en-GB" dirty="0" smtClean="0"/>
              <a:t>	home</a:t>
            </a:r>
            <a:r>
              <a:rPr lang="en-GB" dirty="0"/>
              <a:t>.</a:t>
            </a:r>
          </a:p>
          <a:p>
            <a:endParaRPr lang="en-GB" dirty="0"/>
          </a:p>
        </p:txBody>
      </p:sp>
    </p:spTree>
    <p:extLst>
      <p:ext uri="{BB962C8B-B14F-4D97-AF65-F5344CB8AC3E}">
        <p14:creationId xmlns:p14="http://schemas.microsoft.com/office/powerpoint/2010/main" val="27380469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51720" y="548680"/>
            <a:ext cx="6172200" cy="1894362"/>
          </a:xfrm>
        </p:spPr>
        <p:txBody>
          <a:bodyPr/>
          <a:lstStyle/>
          <a:p>
            <a:r>
              <a:rPr lang="en-GB" dirty="0" smtClean="0"/>
              <a:t>Thank you for listening</a:t>
            </a:r>
            <a:endParaRPr lang="en-GB" dirty="0"/>
          </a:p>
        </p:txBody>
      </p:sp>
      <p:sp>
        <p:nvSpPr>
          <p:cNvPr id="3" name="Subtitle 2"/>
          <p:cNvSpPr>
            <a:spLocks noGrp="1"/>
          </p:cNvSpPr>
          <p:nvPr>
            <p:ph type="subTitle" idx="1"/>
          </p:nvPr>
        </p:nvSpPr>
        <p:spPr>
          <a:xfrm>
            <a:off x="3131840" y="4077072"/>
            <a:ext cx="6172200" cy="1371600"/>
          </a:xfrm>
        </p:spPr>
        <p:txBody>
          <a:bodyPr>
            <a:normAutofit/>
          </a:bodyPr>
          <a:lstStyle/>
          <a:p>
            <a:r>
              <a:rPr lang="en-GB" sz="4000" dirty="0" smtClean="0"/>
              <a:t>Any Questions?</a:t>
            </a:r>
            <a:endParaRPr lang="en-GB" sz="4000" dirty="0"/>
          </a:p>
        </p:txBody>
      </p:sp>
    </p:spTree>
    <p:extLst>
      <p:ext uri="{BB962C8B-B14F-4D97-AF65-F5344CB8AC3E}">
        <p14:creationId xmlns:p14="http://schemas.microsoft.com/office/powerpoint/2010/main" val="42701833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background</a:t>
            </a:r>
            <a:endParaRPr lang="en-GB" dirty="0"/>
          </a:p>
        </p:txBody>
      </p:sp>
      <p:sp>
        <p:nvSpPr>
          <p:cNvPr id="3" name="Content Placeholder 2"/>
          <p:cNvSpPr>
            <a:spLocks noGrp="1"/>
          </p:cNvSpPr>
          <p:nvPr>
            <p:ph sz="quarter" idx="1"/>
          </p:nvPr>
        </p:nvSpPr>
        <p:spPr/>
        <p:txBody>
          <a:bodyPr>
            <a:normAutofit fontScale="77500" lnSpcReduction="20000"/>
          </a:bodyPr>
          <a:lstStyle/>
          <a:p>
            <a:r>
              <a:rPr lang="en-GB" sz="1900" dirty="0"/>
              <a:t>Over the last 10 years, University Hospital Lewisham (UHL) has had one of the highest rates of attendance in the Emergency Department (ED) and subsequent admissions to the children’s inpatient ward for childhood asthma, in London. </a:t>
            </a:r>
            <a:endParaRPr lang="en-GB" sz="1900" dirty="0" smtClean="0"/>
          </a:p>
          <a:p>
            <a:r>
              <a:rPr lang="en-GB" sz="1900" dirty="0" smtClean="0"/>
              <a:t>Audits </a:t>
            </a:r>
            <a:r>
              <a:rPr lang="en-GB" sz="1900" dirty="0"/>
              <a:t>have previously been undertaken by public health colleagues and local GPs to review the management of asthma in Lewisham. This has helped identify factors that could improve the care of children with asthma1 and reduce attendances and admissions to hospital. 1 </a:t>
            </a:r>
            <a:r>
              <a:rPr lang="en-GB" sz="1900" i="1" dirty="0"/>
              <a:t>Asthma </a:t>
            </a:r>
            <a:r>
              <a:rPr lang="en-GB" sz="1900" i="1" dirty="0" smtClean="0"/>
              <a:t>CQUIN </a:t>
            </a:r>
            <a:r>
              <a:rPr lang="en-GB" sz="1900" i="1" dirty="0"/>
              <a:t>report LGT 2015 – </a:t>
            </a:r>
            <a:r>
              <a:rPr lang="en-GB" sz="1900" i="1" dirty="0" smtClean="0"/>
              <a:t>16.</a:t>
            </a:r>
          </a:p>
          <a:p>
            <a:r>
              <a:rPr lang="en-GB" sz="1900" dirty="0" smtClean="0"/>
              <a:t>Data collected from a review of asthma related A&amp;</a:t>
            </a:r>
            <a:r>
              <a:rPr lang="en-GB" sz="1900" dirty="0"/>
              <a:t>E</a:t>
            </a:r>
            <a:r>
              <a:rPr lang="en-GB" sz="1900" dirty="0" smtClean="0"/>
              <a:t> attendances through out 2015-2016 highlighted that there were 413 attendances.  These patients  were aged between 0-16years and were registered with a Lewisham GP.</a:t>
            </a:r>
          </a:p>
          <a:p>
            <a:r>
              <a:rPr lang="en-GB" sz="1900" dirty="0" smtClean="0"/>
              <a:t>A CQUIN was carried out over 2016/17 which recognised the need for specialist nurse-led care for children, managed through integrated care pathways across General Practice, community and acute healthcare services.</a:t>
            </a:r>
          </a:p>
          <a:p>
            <a:r>
              <a:rPr lang="en-GB" sz="1900" dirty="0" smtClean="0"/>
              <a:t>In December 2017 two community asthma nurses were brought into post and begun the process of setting up the service with the plan to “go live” in April 2018 .</a:t>
            </a:r>
          </a:p>
          <a:p>
            <a:pPr marL="0" indent="0">
              <a:buNone/>
            </a:pPr>
            <a:endParaRPr lang="en-GB" sz="1800" dirty="0"/>
          </a:p>
          <a:p>
            <a:pPr marL="0" indent="0">
              <a:buNone/>
            </a:pPr>
            <a:endParaRPr lang="en-GB" sz="1800" dirty="0" smtClean="0"/>
          </a:p>
          <a:p>
            <a:pPr marL="0" indent="0">
              <a:buNone/>
            </a:pPr>
            <a:r>
              <a:rPr lang="fr-FR" sz="1800" i="1" dirty="0" err="1"/>
              <a:t>Asthma</a:t>
            </a:r>
            <a:r>
              <a:rPr lang="fr-FR" sz="1800" i="1" dirty="0"/>
              <a:t> CQUIN report LGT </a:t>
            </a:r>
            <a:r>
              <a:rPr lang="fr-FR" sz="1800" i="1" dirty="0" smtClean="0"/>
              <a:t>2016 </a:t>
            </a:r>
            <a:r>
              <a:rPr lang="fr-FR" sz="1800" i="1" dirty="0"/>
              <a:t>– </a:t>
            </a:r>
            <a:r>
              <a:rPr lang="fr-FR" sz="1800" i="1" dirty="0" smtClean="0"/>
              <a:t>17</a:t>
            </a:r>
            <a:endParaRPr lang="en-GB" sz="1800" i="1" dirty="0"/>
          </a:p>
        </p:txBody>
      </p:sp>
    </p:spTree>
    <p:extLst>
      <p:ext uri="{BB962C8B-B14F-4D97-AF65-F5344CB8AC3E}">
        <p14:creationId xmlns:p14="http://schemas.microsoft.com/office/powerpoint/2010/main" val="19038977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team </a:t>
            </a:r>
            <a:endParaRPr lang="en-GB" dirty="0"/>
          </a:p>
        </p:txBody>
      </p:sp>
      <p:sp>
        <p:nvSpPr>
          <p:cNvPr id="3" name="Content Placeholder 2"/>
          <p:cNvSpPr>
            <a:spLocks noGrp="1"/>
          </p:cNvSpPr>
          <p:nvPr>
            <p:ph sz="quarter" idx="1"/>
          </p:nvPr>
        </p:nvSpPr>
        <p:spPr/>
        <p:txBody>
          <a:bodyPr/>
          <a:lstStyle/>
          <a:p>
            <a:r>
              <a:rPr lang="en-GB" dirty="0" smtClean="0"/>
              <a:t>The team is made up of 2 nurses based at Kaleidoscope </a:t>
            </a:r>
          </a:p>
          <a:p>
            <a:r>
              <a:rPr lang="en-GB" dirty="0" smtClean="0"/>
              <a:t>The team is part of the integrated children's community nursing team in Lewisham </a:t>
            </a:r>
          </a:p>
          <a:p>
            <a:r>
              <a:rPr lang="en-GB" dirty="0"/>
              <a:t>Managed by Claire Wade -</a:t>
            </a:r>
            <a:r>
              <a:rPr lang="en-GB" dirty="0" smtClean="0"/>
              <a:t>Paediatric </a:t>
            </a:r>
            <a:r>
              <a:rPr lang="en-GB" dirty="0"/>
              <a:t>Community Matron</a:t>
            </a:r>
          </a:p>
          <a:p>
            <a:r>
              <a:rPr lang="en-GB" dirty="0" smtClean="0"/>
              <a:t>Daily face to face contact with UHL A&amp;E and CIMW to collect referrals to increase visual presence </a:t>
            </a:r>
            <a:endParaRPr lang="en-GB" dirty="0"/>
          </a:p>
          <a:p>
            <a:r>
              <a:rPr lang="en-GB" dirty="0" smtClean="0"/>
              <a:t>Working collaboratively with the respiratory team at UHL and liaising in regards to shared patients to provide high quality care.  </a:t>
            </a:r>
          </a:p>
        </p:txBody>
      </p:sp>
    </p:spTree>
    <p:extLst>
      <p:ext uri="{BB962C8B-B14F-4D97-AF65-F5344CB8AC3E}">
        <p14:creationId xmlns:p14="http://schemas.microsoft.com/office/powerpoint/2010/main" val="7930185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2970880" y="2283147"/>
            <a:ext cx="2664296" cy="16561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5" name="TextBox 4"/>
          <p:cNvSpPr txBox="1"/>
          <p:nvPr/>
        </p:nvSpPr>
        <p:spPr>
          <a:xfrm>
            <a:off x="3546942" y="2511078"/>
            <a:ext cx="1512168" cy="1200329"/>
          </a:xfrm>
          <a:prstGeom prst="rect">
            <a:avLst/>
          </a:prstGeom>
          <a:noFill/>
        </p:spPr>
        <p:txBody>
          <a:bodyPr wrap="square" rtlCol="0">
            <a:spAutoFit/>
          </a:bodyPr>
          <a:lstStyle/>
          <a:p>
            <a:pPr algn="ctr"/>
            <a:r>
              <a:rPr lang="en-GB" dirty="0">
                <a:solidFill>
                  <a:prstClr val="black"/>
                </a:solidFill>
              </a:rPr>
              <a:t>Work undertaken in the first 4 months</a:t>
            </a:r>
          </a:p>
        </p:txBody>
      </p:sp>
      <p:sp>
        <p:nvSpPr>
          <p:cNvPr id="9" name="TextBox 8"/>
          <p:cNvSpPr txBox="1"/>
          <p:nvPr/>
        </p:nvSpPr>
        <p:spPr>
          <a:xfrm>
            <a:off x="753414" y="1498320"/>
            <a:ext cx="1944216" cy="646331"/>
          </a:xfrm>
          <a:prstGeom prst="rect">
            <a:avLst/>
          </a:prstGeom>
          <a:noFill/>
        </p:spPr>
        <p:txBody>
          <a:bodyPr wrap="square" rtlCol="0">
            <a:spAutoFit/>
          </a:bodyPr>
          <a:lstStyle/>
          <a:p>
            <a:r>
              <a:rPr lang="en-GB" sz="1200" dirty="0">
                <a:solidFill>
                  <a:prstClr val="black"/>
                </a:solidFill>
              </a:rPr>
              <a:t>Building relationships with local GPs/practice nurses</a:t>
            </a:r>
          </a:p>
        </p:txBody>
      </p:sp>
      <p:sp>
        <p:nvSpPr>
          <p:cNvPr id="10" name="TextBox 9"/>
          <p:cNvSpPr txBox="1"/>
          <p:nvPr/>
        </p:nvSpPr>
        <p:spPr>
          <a:xfrm>
            <a:off x="3402927" y="1268764"/>
            <a:ext cx="1656184" cy="646331"/>
          </a:xfrm>
          <a:prstGeom prst="rect">
            <a:avLst/>
          </a:prstGeom>
          <a:noFill/>
        </p:spPr>
        <p:txBody>
          <a:bodyPr wrap="square" rtlCol="0">
            <a:spAutoFit/>
          </a:bodyPr>
          <a:lstStyle/>
          <a:p>
            <a:r>
              <a:rPr lang="en-GB" sz="1200" dirty="0">
                <a:solidFill>
                  <a:prstClr val="black"/>
                </a:solidFill>
              </a:rPr>
              <a:t>Identifying GP practices to hold clinics</a:t>
            </a:r>
          </a:p>
        </p:txBody>
      </p:sp>
      <p:sp>
        <p:nvSpPr>
          <p:cNvPr id="11" name="TextBox 10"/>
          <p:cNvSpPr txBox="1"/>
          <p:nvPr/>
        </p:nvSpPr>
        <p:spPr>
          <a:xfrm>
            <a:off x="5258545" y="404668"/>
            <a:ext cx="2664296" cy="830997"/>
          </a:xfrm>
          <a:prstGeom prst="rect">
            <a:avLst/>
          </a:prstGeom>
          <a:noFill/>
        </p:spPr>
        <p:txBody>
          <a:bodyPr wrap="square" rtlCol="0">
            <a:spAutoFit/>
          </a:bodyPr>
          <a:lstStyle/>
          <a:p>
            <a:r>
              <a:rPr lang="en-GB" sz="1200" dirty="0">
                <a:solidFill>
                  <a:prstClr val="black"/>
                </a:solidFill>
              </a:rPr>
              <a:t>Collect data from A&amp;E and GP to identify and target specific practices that showed a high prevalence of attendances</a:t>
            </a:r>
          </a:p>
        </p:txBody>
      </p:sp>
      <p:sp>
        <p:nvSpPr>
          <p:cNvPr id="13" name="TextBox 12"/>
          <p:cNvSpPr txBox="1"/>
          <p:nvPr/>
        </p:nvSpPr>
        <p:spPr>
          <a:xfrm>
            <a:off x="5724129" y="4869164"/>
            <a:ext cx="2304256" cy="646331"/>
          </a:xfrm>
          <a:prstGeom prst="rect">
            <a:avLst/>
          </a:prstGeom>
          <a:noFill/>
        </p:spPr>
        <p:txBody>
          <a:bodyPr wrap="square" rtlCol="0">
            <a:spAutoFit/>
          </a:bodyPr>
          <a:lstStyle/>
          <a:p>
            <a:r>
              <a:rPr lang="en-GB" sz="1200" dirty="0">
                <a:solidFill>
                  <a:prstClr val="black"/>
                </a:solidFill>
              </a:rPr>
              <a:t>Creating and ratifying documentation as well as the website for service users</a:t>
            </a:r>
          </a:p>
        </p:txBody>
      </p:sp>
      <p:sp>
        <p:nvSpPr>
          <p:cNvPr id="15" name="TextBox 14"/>
          <p:cNvSpPr txBox="1"/>
          <p:nvPr/>
        </p:nvSpPr>
        <p:spPr>
          <a:xfrm>
            <a:off x="882648" y="332659"/>
            <a:ext cx="2520280" cy="830997"/>
          </a:xfrm>
          <a:prstGeom prst="rect">
            <a:avLst/>
          </a:prstGeom>
          <a:noFill/>
        </p:spPr>
        <p:txBody>
          <a:bodyPr wrap="square" rtlCol="0">
            <a:spAutoFit/>
          </a:bodyPr>
          <a:lstStyle/>
          <a:p>
            <a:r>
              <a:rPr lang="en-GB" sz="1200" dirty="0">
                <a:solidFill>
                  <a:prstClr val="black"/>
                </a:solidFill>
              </a:rPr>
              <a:t>Creating a working relationship with the respiratory specialist team at University Hospital Lewisham (UHL). </a:t>
            </a:r>
          </a:p>
        </p:txBody>
      </p:sp>
      <p:sp>
        <p:nvSpPr>
          <p:cNvPr id="16" name="TextBox 15"/>
          <p:cNvSpPr txBox="1"/>
          <p:nvPr/>
        </p:nvSpPr>
        <p:spPr>
          <a:xfrm>
            <a:off x="393375" y="5914938"/>
            <a:ext cx="2304256" cy="276999"/>
          </a:xfrm>
          <a:prstGeom prst="rect">
            <a:avLst/>
          </a:prstGeom>
          <a:noFill/>
        </p:spPr>
        <p:txBody>
          <a:bodyPr wrap="square" rtlCol="0">
            <a:spAutoFit/>
          </a:bodyPr>
          <a:lstStyle/>
          <a:p>
            <a:r>
              <a:rPr lang="en-GB" sz="1200" dirty="0">
                <a:solidFill>
                  <a:prstClr val="black"/>
                </a:solidFill>
              </a:rPr>
              <a:t>Forming a referral pathway</a:t>
            </a:r>
          </a:p>
        </p:txBody>
      </p:sp>
      <p:sp>
        <p:nvSpPr>
          <p:cNvPr id="17" name="TextBox 16"/>
          <p:cNvSpPr txBox="1"/>
          <p:nvPr/>
        </p:nvSpPr>
        <p:spPr>
          <a:xfrm>
            <a:off x="2519773" y="4538358"/>
            <a:ext cx="2448272" cy="646331"/>
          </a:xfrm>
          <a:prstGeom prst="rect">
            <a:avLst/>
          </a:prstGeom>
          <a:noFill/>
        </p:spPr>
        <p:txBody>
          <a:bodyPr wrap="square" rtlCol="0">
            <a:spAutoFit/>
          </a:bodyPr>
          <a:lstStyle/>
          <a:p>
            <a:r>
              <a:rPr lang="en-GB" sz="1200" dirty="0">
                <a:solidFill>
                  <a:prstClr val="black"/>
                </a:solidFill>
              </a:rPr>
              <a:t>Identifying patient inclusion and exclusion criteria as well as an escalation criteria</a:t>
            </a:r>
          </a:p>
        </p:txBody>
      </p:sp>
      <p:sp>
        <p:nvSpPr>
          <p:cNvPr id="18" name="TextBox 17"/>
          <p:cNvSpPr txBox="1"/>
          <p:nvPr/>
        </p:nvSpPr>
        <p:spPr>
          <a:xfrm>
            <a:off x="179512" y="2514225"/>
            <a:ext cx="1944216" cy="2954655"/>
          </a:xfrm>
          <a:prstGeom prst="rect">
            <a:avLst/>
          </a:prstGeom>
          <a:noFill/>
        </p:spPr>
        <p:txBody>
          <a:bodyPr wrap="square" rtlCol="0">
            <a:spAutoFit/>
          </a:bodyPr>
          <a:lstStyle/>
          <a:p>
            <a:r>
              <a:rPr lang="en-GB" sz="1200" dirty="0">
                <a:solidFill>
                  <a:prstClr val="black"/>
                </a:solidFill>
              </a:rPr>
              <a:t>Promoting the service </a:t>
            </a:r>
          </a:p>
          <a:p>
            <a:pPr marL="285750" indent="-285750">
              <a:buFont typeface="Arial" panose="020B0604020202020204" pitchFamily="34" charset="0"/>
              <a:buChar char="•"/>
            </a:pPr>
            <a:r>
              <a:rPr lang="en-GB" sz="1200" dirty="0">
                <a:solidFill>
                  <a:prstClr val="black"/>
                </a:solidFill>
              </a:rPr>
              <a:t>Practice nurse forum/meeting</a:t>
            </a:r>
          </a:p>
          <a:p>
            <a:pPr marL="285750" indent="-285750">
              <a:buFont typeface="Arial" panose="020B0604020202020204" pitchFamily="34" charset="0"/>
              <a:buChar char="•"/>
            </a:pPr>
            <a:r>
              <a:rPr lang="en-GB" sz="1200" dirty="0">
                <a:solidFill>
                  <a:prstClr val="black"/>
                </a:solidFill>
              </a:rPr>
              <a:t>GP practice meetings</a:t>
            </a:r>
          </a:p>
          <a:p>
            <a:pPr marL="285750" indent="-285750">
              <a:buFont typeface="Arial" panose="020B0604020202020204" pitchFamily="34" charset="0"/>
              <a:buChar char="•"/>
            </a:pPr>
            <a:r>
              <a:rPr lang="en-GB" sz="1200" dirty="0">
                <a:solidFill>
                  <a:prstClr val="black"/>
                </a:solidFill>
              </a:rPr>
              <a:t>Neighbourhood meetings </a:t>
            </a:r>
          </a:p>
          <a:p>
            <a:pPr marL="285750" indent="-285750">
              <a:buFont typeface="Arial" panose="020B0604020202020204" pitchFamily="34" charset="0"/>
              <a:buChar char="•"/>
            </a:pPr>
            <a:r>
              <a:rPr lang="en-GB" sz="1200" dirty="0">
                <a:solidFill>
                  <a:prstClr val="black"/>
                </a:solidFill>
              </a:rPr>
              <a:t>GP and UHL newsletter</a:t>
            </a:r>
          </a:p>
          <a:p>
            <a:pPr marL="285750" indent="-285750">
              <a:buFont typeface="Arial" panose="020B0604020202020204" pitchFamily="34" charset="0"/>
              <a:buChar char="•"/>
            </a:pPr>
            <a:r>
              <a:rPr lang="en-GB" sz="1200" dirty="0">
                <a:solidFill>
                  <a:prstClr val="black"/>
                </a:solidFill>
              </a:rPr>
              <a:t>Regular face to face contact on inpatient ward and </a:t>
            </a:r>
            <a:r>
              <a:rPr lang="en-GB" sz="1200" dirty="0" err="1">
                <a:solidFill>
                  <a:prstClr val="black"/>
                </a:solidFill>
              </a:rPr>
              <a:t>a+e</a:t>
            </a:r>
            <a:r>
              <a:rPr lang="en-GB" sz="1200" dirty="0">
                <a:solidFill>
                  <a:prstClr val="black"/>
                </a:solidFill>
              </a:rPr>
              <a:t> @ UHL</a:t>
            </a:r>
          </a:p>
          <a:p>
            <a:pPr marL="285750" indent="-285750">
              <a:buFont typeface="Arial" panose="020B0604020202020204" pitchFamily="34" charset="0"/>
              <a:buChar char="•"/>
            </a:pPr>
            <a:r>
              <a:rPr lang="en-GB" sz="1200" dirty="0">
                <a:solidFill>
                  <a:prstClr val="black"/>
                </a:solidFill>
              </a:rPr>
              <a:t>Team poster</a:t>
            </a:r>
          </a:p>
          <a:p>
            <a:pPr marL="285750" indent="-285750">
              <a:buFont typeface="Arial" panose="020B0604020202020204" pitchFamily="34" charset="0"/>
              <a:buChar char="•"/>
            </a:pPr>
            <a:endParaRPr lang="en-GB" dirty="0">
              <a:solidFill>
                <a:prstClr val="black"/>
              </a:solidFill>
            </a:endParaRPr>
          </a:p>
        </p:txBody>
      </p:sp>
      <p:sp>
        <p:nvSpPr>
          <p:cNvPr id="20" name="TextBox 19"/>
          <p:cNvSpPr txBox="1"/>
          <p:nvPr/>
        </p:nvSpPr>
        <p:spPr>
          <a:xfrm>
            <a:off x="5724128" y="1821486"/>
            <a:ext cx="2376264" cy="461665"/>
          </a:xfrm>
          <a:prstGeom prst="rect">
            <a:avLst/>
          </a:prstGeom>
          <a:noFill/>
        </p:spPr>
        <p:txBody>
          <a:bodyPr wrap="square" rtlCol="0">
            <a:spAutoFit/>
          </a:bodyPr>
          <a:lstStyle/>
          <a:p>
            <a:r>
              <a:rPr lang="en-GB" sz="1200" dirty="0">
                <a:solidFill>
                  <a:prstClr val="black"/>
                </a:solidFill>
              </a:rPr>
              <a:t>Visiting and learning from established asthma teams</a:t>
            </a:r>
          </a:p>
        </p:txBody>
      </p:sp>
      <p:sp>
        <p:nvSpPr>
          <p:cNvPr id="21" name="TextBox 20"/>
          <p:cNvSpPr txBox="1"/>
          <p:nvPr/>
        </p:nvSpPr>
        <p:spPr>
          <a:xfrm>
            <a:off x="5904148" y="2915939"/>
            <a:ext cx="2376264" cy="461665"/>
          </a:xfrm>
          <a:prstGeom prst="rect">
            <a:avLst/>
          </a:prstGeom>
          <a:noFill/>
        </p:spPr>
        <p:txBody>
          <a:bodyPr wrap="square" rtlCol="0">
            <a:spAutoFit/>
          </a:bodyPr>
          <a:lstStyle/>
          <a:p>
            <a:r>
              <a:rPr lang="en-GB" sz="1200" dirty="0">
                <a:solidFill>
                  <a:prstClr val="black"/>
                </a:solidFill>
              </a:rPr>
              <a:t>Creating a friends and family feedback form</a:t>
            </a:r>
          </a:p>
        </p:txBody>
      </p:sp>
      <p:sp>
        <p:nvSpPr>
          <p:cNvPr id="22" name="TextBox 21"/>
          <p:cNvSpPr txBox="1"/>
          <p:nvPr/>
        </p:nvSpPr>
        <p:spPr>
          <a:xfrm>
            <a:off x="6012160" y="3939335"/>
            <a:ext cx="2448272" cy="461665"/>
          </a:xfrm>
          <a:prstGeom prst="rect">
            <a:avLst/>
          </a:prstGeom>
          <a:noFill/>
        </p:spPr>
        <p:txBody>
          <a:bodyPr wrap="square" rtlCol="0">
            <a:spAutoFit/>
          </a:bodyPr>
          <a:lstStyle/>
          <a:p>
            <a:r>
              <a:rPr lang="en-GB" sz="1200" dirty="0">
                <a:solidFill>
                  <a:prstClr val="black"/>
                </a:solidFill>
              </a:rPr>
              <a:t>Undertook appropriate asthma related education </a:t>
            </a:r>
          </a:p>
        </p:txBody>
      </p:sp>
      <p:sp>
        <p:nvSpPr>
          <p:cNvPr id="24" name="TextBox 23"/>
          <p:cNvSpPr txBox="1"/>
          <p:nvPr/>
        </p:nvSpPr>
        <p:spPr>
          <a:xfrm>
            <a:off x="3742839" y="5776438"/>
            <a:ext cx="2736304" cy="830997"/>
          </a:xfrm>
          <a:prstGeom prst="rect">
            <a:avLst/>
          </a:prstGeom>
          <a:noFill/>
        </p:spPr>
        <p:txBody>
          <a:bodyPr wrap="square" rtlCol="0">
            <a:spAutoFit/>
          </a:bodyPr>
          <a:lstStyle/>
          <a:p>
            <a:r>
              <a:rPr lang="en-GB" sz="1200" dirty="0">
                <a:solidFill>
                  <a:prstClr val="black"/>
                </a:solidFill>
              </a:rPr>
              <a:t>Reviewing current documentation that is given to patients and the realisation that this differs through the trust and in the community.</a:t>
            </a:r>
          </a:p>
        </p:txBody>
      </p:sp>
    </p:spTree>
    <p:extLst>
      <p:ext uri="{BB962C8B-B14F-4D97-AF65-F5344CB8AC3E}">
        <p14:creationId xmlns:p14="http://schemas.microsoft.com/office/powerpoint/2010/main" val="4165754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6689" t="18476" r="25107" b="11549"/>
          <a:stretch/>
        </p:blipFill>
        <p:spPr bwMode="auto">
          <a:xfrm>
            <a:off x="1907704" y="39223"/>
            <a:ext cx="4608512" cy="67526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696191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patients do we accept</a:t>
            </a:r>
            <a:endParaRPr lang="en-GB" dirty="0"/>
          </a:p>
        </p:txBody>
      </p:sp>
      <p:sp>
        <p:nvSpPr>
          <p:cNvPr id="3" name="Content Placeholder 2"/>
          <p:cNvSpPr>
            <a:spLocks noGrp="1"/>
          </p:cNvSpPr>
          <p:nvPr>
            <p:ph sz="quarter" idx="2"/>
          </p:nvPr>
        </p:nvSpPr>
        <p:spPr/>
        <p:txBody>
          <a:bodyPr>
            <a:normAutofit fontScale="70000" lnSpcReduction="20000"/>
          </a:bodyPr>
          <a:lstStyle/>
          <a:p>
            <a:pPr marL="342900" lvl="0" indent="-342900">
              <a:lnSpc>
                <a:spcPct val="115000"/>
              </a:lnSpc>
              <a:buFont typeface="Wingdings"/>
              <a:buChar char=""/>
            </a:pPr>
            <a:r>
              <a:rPr lang="en-GB" dirty="0">
                <a:latin typeface="Calibri"/>
                <a:ea typeface="Calibri"/>
                <a:cs typeface="Times New Roman"/>
              </a:rPr>
              <a:t>Children and young people who are aged between  0-16 years old</a:t>
            </a:r>
            <a:endParaRPr lang="en-GB" sz="1800" dirty="0">
              <a:latin typeface="Calibri"/>
              <a:ea typeface="Calibri"/>
              <a:cs typeface="Times New Roman"/>
            </a:endParaRPr>
          </a:p>
          <a:p>
            <a:pPr marL="342900" lvl="0" indent="-342900">
              <a:lnSpc>
                <a:spcPct val="115000"/>
              </a:lnSpc>
              <a:buFont typeface="Wingdings"/>
              <a:buChar char=""/>
            </a:pPr>
            <a:r>
              <a:rPr lang="en-GB" dirty="0" smtClean="0">
                <a:latin typeface="Calibri"/>
                <a:ea typeface="Calibri"/>
                <a:cs typeface="Times New Roman"/>
              </a:rPr>
              <a:t>Registered </a:t>
            </a:r>
            <a:r>
              <a:rPr lang="en-GB" dirty="0">
                <a:latin typeface="Calibri"/>
                <a:ea typeface="Calibri"/>
                <a:cs typeface="Times New Roman"/>
              </a:rPr>
              <a:t>with a Lewisham GP</a:t>
            </a:r>
            <a:endParaRPr lang="en-GB" sz="1800" dirty="0">
              <a:latin typeface="Calibri"/>
              <a:ea typeface="Calibri"/>
              <a:cs typeface="Times New Roman"/>
            </a:endParaRPr>
          </a:p>
          <a:p>
            <a:pPr marL="342900" lvl="0" indent="-342900">
              <a:lnSpc>
                <a:spcPct val="115000"/>
              </a:lnSpc>
              <a:buFont typeface="Wingdings"/>
              <a:buChar char=""/>
            </a:pPr>
            <a:r>
              <a:rPr lang="en-GB" dirty="0">
                <a:latin typeface="Calibri"/>
                <a:ea typeface="Calibri"/>
                <a:cs typeface="Times New Roman"/>
              </a:rPr>
              <a:t>48 hour review post hospital admission for:</a:t>
            </a:r>
            <a:endParaRPr lang="en-GB" sz="1800" dirty="0">
              <a:latin typeface="Calibri"/>
              <a:ea typeface="Calibri"/>
              <a:cs typeface="Times New Roman"/>
            </a:endParaRPr>
          </a:p>
          <a:p>
            <a:pPr marL="742950" lvl="1" indent="-285750">
              <a:lnSpc>
                <a:spcPct val="115000"/>
              </a:lnSpc>
              <a:spcAft>
                <a:spcPts val="0"/>
              </a:spcAft>
              <a:buFont typeface="Wingdings"/>
              <a:buChar char=""/>
            </a:pPr>
            <a:r>
              <a:rPr lang="en-GB" sz="2400" dirty="0">
                <a:latin typeface="Calibri"/>
                <a:ea typeface="Calibri"/>
                <a:cs typeface="Times New Roman"/>
              </a:rPr>
              <a:t>All asthmatic patients</a:t>
            </a:r>
            <a:endParaRPr lang="en-GB" sz="1800" dirty="0">
              <a:latin typeface="Calibri"/>
              <a:ea typeface="Calibri"/>
              <a:cs typeface="Times New Roman"/>
            </a:endParaRPr>
          </a:p>
          <a:p>
            <a:pPr marL="742950" lvl="1" indent="-285750">
              <a:lnSpc>
                <a:spcPct val="115000"/>
              </a:lnSpc>
              <a:spcAft>
                <a:spcPts val="0"/>
              </a:spcAft>
              <a:buFont typeface="Wingdings"/>
              <a:buChar char=""/>
            </a:pPr>
            <a:r>
              <a:rPr lang="en-GB" sz="2400" dirty="0">
                <a:latin typeface="Calibri"/>
                <a:ea typeface="Calibri"/>
                <a:cs typeface="Times New Roman"/>
              </a:rPr>
              <a:t>VIW patients – (3 or more attendances in 6 months)</a:t>
            </a:r>
            <a:endParaRPr lang="en-GB" sz="1800" dirty="0">
              <a:latin typeface="Calibri"/>
              <a:ea typeface="Calibri"/>
              <a:cs typeface="Times New Roman"/>
            </a:endParaRPr>
          </a:p>
          <a:p>
            <a:pPr marL="342900" lvl="0" indent="-342900">
              <a:lnSpc>
                <a:spcPct val="115000"/>
              </a:lnSpc>
              <a:buFont typeface="Wingdings"/>
              <a:buChar char=""/>
            </a:pPr>
            <a:r>
              <a:rPr lang="en-GB" dirty="0">
                <a:latin typeface="Calibri"/>
                <a:ea typeface="Calibri"/>
                <a:cs typeface="Times New Roman"/>
              </a:rPr>
              <a:t>Non-compliant asthmatics </a:t>
            </a:r>
            <a:endParaRPr lang="en-GB" sz="1800" dirty="0">
              <a:latin typeface="Calibri"/>
              <a:ea typeface="Calibri"/>
              <a:cs typeface="Times New Roman"/>
            </a:endParaRPr>
          </a:p>
          <a:p>
            <a:pPr marL="342900" lvl="0" indent="-342900">
              <a:lnSpc>
                <a:spcPct val="115000"/>
              </a:lnSpc>
              <a:spcAft>
                <a:spcPts val="1000"/>
              </a:spcAft>
              <a:buFont typeface="Wingdings"/>
              <a:buChar char=""/>
            </a:pPr>
            <a:r>
              <a:rPr lang="en-GB" dirty="0">
                <a:latin typeface="Calibri"/>
                <a:ea typeface="Calibri"/>
                <a:cs typeface="Times New Roman"/>
              </a:rPr>
              <a:t>Families in need of asthma education/support </a:t>
            </a:r>
            <a:endParaRPr lang="en-GB" sz="1800" dirty="0">
              <a:latin typeface="Calibri"/>
              <a:ea typeface="Calibri"/>
              <a:cs typeface="Times New Roman"/>
            </a:endParaRPr>
          </a:p>
          <a:p>
            <a:endParaRPr lang="en-GB" dirty="0"/>
          </a:p>
        </p:txBody>
      </p:sp>
      <p:sp>
        <p:nvSpPr>
          <p:cNvPr id="4" name="Content Placeholder 3"/>
          <p:cNvSpPr>
            <a:spLocks noGrp="1"/>
          </p:cNvSpPr>
          <p:nvPr>
            <p:ph sz="quarter" idx="4"/>
          </p:nvPr>
        </p:nvSpPr>
        <p:spPr/>
        <p:txBody>
          <a:bodyPr>
            <a:normAutofit/>
          </a:bodyPr>
          <a:lstStyle/>
          <a:p>
            <a:pPr marL="342900" lvl="0" indent="-342900">
              <a:lnSpc>
                <a:spcPct val="115000"/>
              </a:lnSpc>
              <a:buFont typeface="Wingdings"/>
              <a:buChar char=""/>
            </a:pPr>
            <a:r>
              <a:rPr lang="en-GB" sz="1700" dirty="0">
                <a:latin typeface="Calibri"/>
                <a:ea typeface="Calibri"/>
                <a:cs typeface="Times New Roman"/>
              </a:rPr>
              <a:t>Those not registered with a Lewisham GP </a:t>
            </a:r>
          </a:p>
          <a:p>
            <a:pPr marL="342900" lvl="0" indent="-342900">
              <a:lnSpc>
                <a:spcPct val="115000"/>
              </a:lnSpc>
              <a:buFont typeface="Wingdings"/>
              <a:buChar char=""/>
            </a:pPr>
            <a:r>
              <a:rPr lang="en-GB" sz="1700" dirty="0">
                <a:latin typeface="Calibri"/>
                <a:ea typeface="Calibri"/>
                <a:cs typeface="Times New Roman"/>
              </a:rPr>
              <a:t>Brittle asthmatics </a:t>
            </a:r>
            <a:r>
              <a:rPr lang="en-GB" sz="1700" dirty="0" smtClean="0">
                <a:latin typeface="Calibri"/>
                <a:ea typeface="Calibri"/>
                <a:cs typeface="Times New Roman"/>
              </a:rPr>
              <a:t>whose </a:t>
            </a:r>
            <a:r>
              <a:rPr lang="en-GB" sz="1700" dirty="0">
                <a:latin typeface="Calibri"/>
                <a:ea typeface="Calibri"/>
                <a:cs typeface="Times New Roman"/>
              </a:rPr>
              <a:t>condition could deteriorate rapidly</a:t>
            </a:r>
          </a:p>
          <a:p>
            <a:pPr marL="342900" lvl="0" indent="-342900">
              <a:lnSpc>
                <a:spcPct val="115000"/>
              </a:lnSpc>
              <a:spcAft>
                <a:spcPts val="1000"/>
              </a:spcAft>
              <a:buFont typeface="Wingdings"/>
              <a:buChar char=""/>
            </a:pPr>
            <a:r>
              <a:rPr lang="en-GB" sz="1700" dirty="0" smtClean="0">
                <a:latin typeface="Calibri"/>
                <a:ea typeface="Calibri"/>
                <a:cs typeface="Times New Roman"/>
              </a:rPr>
              <a:t>Consideration taken when accepting asthma patients from the GP for assessment </a:t>
            </a:r>
            <a:r>
              <a:rPr lang="en-GB" sz="1700" dirty="0">
                <a:latin typeface="Calibri"/>
                <a:ea typeface="Calibri"/>
                <a:cs typeface="Times New Roman"/>
              </a:rPr>
              <a:t>with an </a:t>
            </a:r>
            <a:r>
              <a:rPr lang="en-GB" sz="1700" dirty="0" smtClean="0">
                <a:latin typeface="Calibri"/>
                <a:ea typeface="Calibri"/>
                <a:cs typeface="Times New Roman"/>
              </a:rPr>
              <a:t>extensive/complex history who are already </a:t>
            </a:r>
            <a:r>
              <a:rPr lang="en-GB" sz="1700" dirty="0">
                <a:latin typeface="Calibri"/>
                <a:ea typeface="Calibri"/>
                <a:cs typeface="Times New Roman"/>
              </a:rPr>
              <a:t>under the care of Dr </a:t>
            </a:r>
            <a:r>
              <a:rPr lang="en-GB" sz="1700" dirty="0" err="1">
                <a:latin typeface="Calibri"/>
                <a:ea typeface="Calibri"/>
                <a:cs typeface="Times New Roman"/>
              </a:rPr>
              <a:t>Ruge</a:t>
            </a:r>
            <a:r>
              <a:rPr lang="en-GB" sz="1700" dirty="0">
                <a:latin typeface="Calibri"/>
                <a:ea typeface="Calibri"/>
                <a:cs typeface="Times New Roman"/>
              </a:rPr>
              <a:t> or Andrea Graham.</a:t>
            </a:r>
          </a:p>
          <a:p>
            <a:endParaRPr lang="en-GB" dirty="0"/>
          </a:p>
        </p:txBody>
      </p:sp>
      <p:sp>
        <p:nvSpPr>
          <p:cNvPr id="5" name="Text Placeholder 4"/>
          <p:cNvSpPr>
            <a:spLocks noGrp="1"/>
          </p:cNvSpPr>
          <p:nvPr>
            <p:ph type="body" sz="quarter" idx="1"/>
          </p:nvPr>
        </p:nvSpPr>
        <p:spPr/>
        <p:txBody>
          <a:bodyPr/>
          <a:lstStyle/>
          <a:p>
            <a:r>
              <a:rPr lang="en-GB" dirty="0" smtClean="0"/>
              <a:t>Inclusion criteria </a:t>
            </a:r>
            <a:endParaRPr lang="en-GB" dirty="0"/>
          </a:p>
        </p:txBody>
      </p:sp>
      <p:sp>
        <p:nvSpPr>
          <p:cNvPr id="6" name="Text Placeholder 5"/>
          <p:cNvSpPr>
            <a:spLocks noGrp="1"/>
          </p:cNvSpPr>
          <p:nvPr>
            <p:ph type="body" sz="quarter" idx="3"/>
          </p:nvPr>
        </p:nvSpPr>
        <p:spPr/>
        <p:txBody>
          <a:bodyPr/>
          <a:lstStyle/>
          <a:p>
            <a:r>
              <a:rPr lang="en-GB" dirty="0" smtClean="0"/>
              <a:t>Exclusion criteria</a:t>
            </a:r>
            <a:endParaRPr lang="en-GB" dirty="0"/>
          </a:p>
        </p:txBody>
      </p:sp>
    </p:spTree>
    <p:extLst>
      <p:ext uri="{BB962C8B-B14F-4D97-AF65-F5344CB8AC3E}">
        <p14:creationId xmlns:p14="http://schemas.microsoft.com/office/powerpoint/2010/main" val="8687463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06090"/>
          </a:xfrm>
        </p:spPr>
        <p:txBody>
          <a:bodyPr/>
          <a:lstStyle/>
          <a:p>
            <a:r>
              <a:rPr lang="en-GB" dirty="0" smtClean="0"/>
              <a:t>What we do in every appointment</a:t>
            </a:r>
            <a:endParaRPr lang="en-GB" dirty="0"/>
          </a:p>
        </p:txBody>
      </p:sp>
      <p:sp>
        <p:nvSpPr>
          <p:cNvPr id="3" name="Content Placeholder 2"/>
          <p:cNvSpPr>
            <a:spLocks noGrp="1"/>
          </p:cNvSpPr>
          <p:nvPr>
            <p:ph sz="quarter" idx="1"/>
          </p:nvPr>
        </p:nvSpPr>
        <p:spPr/>
        <p:txBody>
          <a:bodyPr>
            <a:normAutofit fontScale="70000" lnSpcReduction="20000"/>
          </a:bodyPr>
          <a:lstStyle/>
          <a:p>
            <a:r>
              <a:rPr lang="en-GB" dirty="0" smtClean="0"/>
              <a:t>Send confirmation SMS text for every appointment. </a:t>
            </a:r>
          </a:p>
          <a:p>
            <a:r>
              <a:rPr lang="en-GB" dirty="0" smtClean="0"/>
              <a:t>Observations/respiratory </a:t>
            </a:r>
            <a:r>
              <a:rPr lang="en-GB" dirty="0"/>
              <a:t>assessment </a:t>
            </a:r>
          </a:p>
          <a:p>
            <a:r>
              <a:rPr lang="en-GB" dirty="0"/>
              <a:t>Asthma/wheeze action </a:t>
            </a:r>
            <a:r>
              <a:rPr lang="en-GB" dirty="0" smtClean="0"/>
              <a:t>plan – how to escalate salbutamol use at home </a:t>
            </a:r>
          </a:p>
          <a:p>
            <a:r>
              <a:rPr lang="en-GB" dirty="0" smtClean="0"/>
              <a:t>Inhaler technique/ care -  mouth/spacer care </a:t>
            </a:r>
          </a:p>
          <a:p>
            <a:r>
              <a:rPr lang="en-GB" dirty="0" smtClean="0"/>
              <a:t>Asthma </a:t>
            </a:r>
            <a:r>
              <a:rPr lang="en-GB" dirty="0"/>
              <a:t>education </a:t>
            </a:r>
            <a:r>
              <a:rPr lang="en-GB" dirty="0" smtClean="0"/>
              <a:t>– try to gain an insight into parents current understanding of inhaler uses (difference between preventer and reliever and when they can be used.)</a:t>
            </a:r>
          </a:p>
          <a:p>
            <a:r>
              <a:rPr lang="en-GB" dirty="0" smtClean="0"/>
              <a:t>Ensuring </a:t>
            </a:r>
            <a:r>
              <a:rPr lang="en-GB" dirty="0"/>
              <a:t>that the family are aware of the importance of an appropriate follow up, this could be with a specialist or their annual asthma review</a:t>
            </a:r>
            <a:r>
              <a:rPr lang="en-GB" dirty="0" smtClean="0"/>
              <a:t>.</a:t>
            </a:r>
          </a:p>
          <a:p>
            <a:r>
              <a:rPr lang="en-GB" dirty="0" smtClean="0"/>
              <a:t>Trigger prevention </a:t>
            </a:r>
          </a:p>
          <a:p>
            <a:r>
              <a:rPr lang="en-GB" dirty="0" smtClean="0"/>
              <a:t>Smoking cessation advice</a:t>
            </a:r>
          </a:p>
          <a:p>
            <a:r>
              <a:rPr lang="en-GB" dirty="0" smtClean="0"/>
              <a:t>Flu vaccine advice </a:t>
            </a:r>
          </a:p>
          <a:p>
            <a:r>
              <a:rPr lang="en-GB" dirty="0" smtClean="0"/>
              <a:t>Safeguarding – do they have a social worker?</a:t>
            </a:r>
          </a:p>
          <a:p>
            <a:r>
              <a:rPr lang="en-GB" dirty="0" smtClean="0"/>
              <a:t>Review GP and A&amp;</a:t>
            </a:r>
            <a:r>
              <a:rPr lang="en-GB" dirty="0"/>
              <a:t>E</a:t>
            </a:r>
            <a:r>
              <a:rPr lang="en-GB" dirty="0" smtClean="0"/>
              <a:t> attendances and where possible recent history of repeat prescription request for inhalers</a:t>
            </a:r>
          </a:p>
          <a:p>
            <a:r>
              <a:rPr lang="en-GB" dirty="0" smtClean="0"/>
              <a:t>Clinic letters completed after every appointment and sent to the GP</a:t>
            </a:r>
          </a:p>
          <a:p>
            <a:endParaRPr lang="en-GB" dirty="0"/>
          </a:p>
          <a:p>
            <a:endParaRPr lang="en-GB" dirty="0"/>
          </a:p>
        </p:txBody>
      </p:sp>
    </p:spTree>
    <p:extLst>
      <p:ext uri="{BB962C8B-B14F-4D97-AF65-F5344CB8AC3E}">
        <p14:creationId xmlns:p14="http://schemas.microsoft.com/office/powerpoint/2010/main" val="29933478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7543800" cy="651346"/>
          </a:xfrm>
        </p:spPr>
        <p:txBody>
          <a:bodyPr/>
          <a:lstStyle/>
          <a:p>
            <a:pPr algn="ctr"/>
            <a:r>
              <a:rPr lang="en-GB" dirty="0" smtClean="0"/>
              <a:t>What we do - differences</a:t>
            </a:r>
            <a:endParaRPr lang="en-GB" dirty="0"/>
          </a:p>
        </p:txBody>
      </p:sp>
      <p:sp>
        <p:nvSpPr>
          <p:cNvPr id="3" name="Content Placeholder 2"/>
          <p:cNvSpPr>
            <a:spLocks noGrp="1"/>
          </p:cNvSpPr>
          <p:nvPr>
            <p:ph sz="quarter" idx="2"/>
          </p:nvPr>
        </p:nvSpPr>
        <p:spPr/>
        <p:txBody>
          <a:bodyPr>
            <a:normAutofit fontScale="92500"/>
          </a:bodyPr>
          <a:lstStyle/>
          <a:p>
            <a:r>
              <a:rPr lang="en-GB" sz="1400" dirty="0" smtClean="0"/>
              <a:t>Undertaken following discharge from children's inpatient medical ward or A&amp;E and GP</a:t>
            </a:r>
          </a:p>
          <a:p>
            <a:r>
              <a:rPr lang="en-GB" sz="1400" dirty="0" smtClean="0"/>
              <a:t>Referrals are reviewed after collection to confirm their suitability for our team </a:t>
            </a:r>
          </a:p>
          <a:p>
            <a:r>
              <a:rPr lang="en-GB" sz="1400" dirty="0" smtClean="0"/>
              <a:t>The aim of the 48 hour </a:t>
            </a:r>
            <a:r>
              <a:rPr lang="en-GB" sz="1400" dirty="0"/>
              <a:t>review is to </a:t>
            </a:r>
            <a:r>
              <a:rPr lang="en-GB" sz="1400" dirty="0" smtClean="0"/>
              <a:t> </a:t>
            </a:r>
            <a:r>
              <a:rPr lang="en-GB" sz="1400" i="1" dirty="0"/>
              <a:t>review if their background control is </a:t>
            </a:r>
            <a:r>
              <a:rPr lang="en-GB" sz="1400" i="1" dirty="0" smtClean="0"/>
              <a:t>optimal.  </a:t>
            </a:r>
            <a:r>
              <a:rPr lang="en-GB" sz="1400" dirty="0" smtClean="0"/>
              <a:t>This is assessed by using the Healthy London Partnership </a:t>
            </a:r>
            <a:r>
              <a:rPr lang="en-GB" sz="1400" i="1" dirty="0" smtClean="0"/>
              <a:t>48 hour checklist </a:t>
            </a:r>
            <a:r>
              <a:rPr lang="en-GB" sz="1400" dirty="0" smtClean="0"/>
              <a:t>as a guide.</a:t>
            </a:r>
          </a:p>
          <a:p>
            <a:r>
              <a:rPr lang="en-GB" sz="1400" dirty="0" smtClean="0"/>
              <a:t>Identifying patients that may require more specialist follow ups and liaising with our colleagues in the respiratory team @ UHL</a:t>
            </a:r>
          </a:p>
          <a:p>
            <a:r>
              <a:rPr lang="en-GB" sz="1400" dirty="0" smtClean="0"/>
              <a:t>Most appointments lead them to being  discharged back to the GP </a:t>
            </a:r>
          </a:p>
          <a:p>
            <a:r>
              <a:rPr lang="en-GB" sz="1400" dirty="0" smtClean="0"/>
              <a:t>Planned appointment time 30minutes </a:t>
            </a:r>
          </a:p>
          <a:p>
            <a:endParaRPr lang="en-GB" sz="1400" dirty="0" smtClean="0"/>
          </a:p>
          <a:p>
            <a:endParaRPr lang="en-GB" dirty="0"/>
          </a:p>
        </p:txBody>
      </p:sp>
      <p:sp>
        <p:nvSpPr>
          <p:cNvPr id="4" name="Content Placeholder 3"/>
          <p:cNvSpPr>
            <a:spLocks noGrp="1"/>
          </p:cNvSpPr>
          <p:nvPr>
            <p:ph sz="quarter" idx="4"/>
          </p:nvPr>
        </p:nvSpPr>
        <p:spPr/>
        <p:txBody>
          <a:bodyPr>
            <a:normAutofit lnSpcReduction="10000"/>
          </a:bodyPr>
          <a:lstStyle/>
          <a:p>
            <a:r>
              <a:rPr lang="en-GB" sz="1200" dirty="0" smtClean="0"/>
              <a:t>Appointments can take place in the home environment</a:t>
            </a:r>
          </a:p>
          <a:p>
            <a:r>
              <a:rPr lang="en-GB" sz="1200" dirty="0" smtClean="0"/>
              <a:t>Reviews for children that professionals have concerns with medication compliance and/or general support and education</a:t>
            </a:r>
          </a:p>
          <a:p>
            <a:r>
              <a:rPr lang="en-GB" sz="1200" dirty="0" smtClean="0"/>
              <a:t>Detailed history taking </a:t>
            </a:r>
          </a:p>
          <a:p>
            <a:r>
              <a:rPr lang="en-GB" sz="1200" dirty="0" smtClean="0"/>
              <a:t>Asthma control test </a:t>
            </a:r>
          </a:p>
          <a:p>
            <a:r>
              <a:rPr lang="en-GB" sz="1200" dirty="0" smtClean="0"/>
              <a:t>Peak </a:t>
            </a:r>
            <a:r>
              <a:rPr lang="en-GB" sz="1200" dirty="0"/>
              <a:t>e</a:t>
            </a:r>
            <a:r>
              <a:rPr lang="en-GB" sz="1200" dirty="0" smtClean="0"/>
              <a:t>xpiratory flow rate</a:t>
            </a:r>
          </a:p>
          <a:p>
            <a:r>
              <a:rPr lang="en-GB" sz="1200" dirty="0" smtClean="0"/>
              <a:t>Reviewing whether their </a:t>
            </a:r>
            <a:r>
              <a:rPr lang="en-GB" sz="1200" dirty="0"/>
              <a:t>asthma </a:t>
            </a:r>
            <a:r>
              <a:rPr lang="en-GB" sz="1200" dirty="0" smtClean="0"/>
              <a:t>impacts </a:t>
            </a:r>
            <a:r>
              <a:rPr lang="en-GB" sz="1200" dirty="0"/>
              <a:t>other aspects of their life including school or social activities </a:t>
            </a:r>
            <a:endParaRPr lang="en-GB" sz="1200" dirty="0" smtClean="0"/>
          </a:p>
          <a:p>
            <a:r>
              <a:rPr lang="en-GB" sz="1200" dirty="0" smtClean="0"/>
              <a:t>Most referrals </a:t>
            </a:r>
            <a:r>
              <a:rPr lang="en-GB" sz="1200" dirty="0"/>
              <a:t> </a:t>
            </a:r>
            <a:r>
              <a:rPr lang="en-GB" sz="1200" dirty="0" smtClean="0"/>
              <a:t>come from GP’s requesting further support and education </a:t>
            </a:r>
          </a:p>
          <a:p>
            <a:r>
              <a:rPr lang="en-GB" sz="1200" dirty="0" smtClean="0"/>
              <a:t>If appropriate follow up appointments can be arranged, these may be face to face or via the telephone.</a:t>
            </a:r>
          </a:p>
          <a:p>
            <a:pPr marL="0" indent="0">
              <a:buNone/>
            </a:pPr>
            <a:endParaRPr lang="en-GB" sz="1200" dirty="0" smtClean="0"/>
          </a:p>
          <a:p>
            <a:r>
              <a:rPr lang="en-GB" sz="1200" dirty="0" smtClean="0"/>
              <a:t> Planned appointment time 60 minutes </a:t>
            </a:r>
          </a:p>
          <a:p>
            <a:pPr marL="0" indent="0">
              <a:buNone/>
            </a:pPr>
            <a:endParaRPr lang="en-GB" sz="1200" dirty="0"/>
          </a:p>
        </p:txBody>
      </p:sp>
      <p:sp>
        <p:nvSpPr>
          <p:cNvPr id="5" name="Text Placeholder 4"/>
          <p:cNvSpPr>
            <a:spLocks noGrp="1"/>
          </p:cNvSpPr>
          <p:nvPr>
            <p:ph type="body" sz="quarter" idx="1"/>
          </p:nvPr>
        </p:nvSpPr>
        <p:spPr/>
        <p:txBody>
          <a:bodyPr/>
          <a:lstStyle/>
          <a:p>
            <a:r>
              <a:rPr lang="en-GB" dirty="0" smtClean="0"/>
              <a:t>48 hour reviews</a:t>
            </a:r>
            <a:endParaRPr lang="en-GB" dirty="0"/>
          </a:p>
        </p:txBody>
      </p:sp>
      <p:sp>
        <p:nvSpPr>
          <p:cNvPr id="6" name="Text Placeholder 5"/>
          <p:cNvSpPr>
            <a:spLocks noGrp="1"/>
          </p:cNvSpPr>
          <p:nvPr>
            <p:ph type="body" sz="quarter" idx="3"/>
          </p:nvPr>
        </p:nvSpPr>
        <p:spPr/>
        <p:txBody>
          <a:bodyPr/>
          <a:lstStyle/>
          <a:p>
            <a:r>
              <a:rPr lang="en-GB" dirty="0" smtClean="0"/>
              <a:t>Asthma assessment </a:t>
            </a:r>
            <a:endParaRPr lang="en-GB" dirty="0"/>
          </a:p>
        </p:txBody>
      </p:sp>
    </p:spTree>
    <p:extLst>
      <p:ext uri="{BB962C8B-B14F-4D97-AF65-F5344CB8AC3E}">
        <p14:creationId xmlns:p14="http://schemas.microsoft.com/office/powerpoint/2010/main" val="13613139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4664"/>
            <a:ext cx="7467600" cy="508918"/>
          </a:xfrm>
        </p:spPr>
        <p:txBody>
          <a:bodyPr>
            <a:normAutofit fontScale="90000"/>
          </a:bodyPr>
          <a:lstStyle/>
          <a:p>
            <a:pPr algn="ctr"/>
            <a:r>
              <a:rPr lang="en-GB" dirty="0" smtClean="0"/>
              <a:t>Our current clinic locations</a:t>
            </a:r>
            <a:endParaRPr lang="en-GB" dirty="0"/>
          </a:p>
        </p:txBody>
      </p:sp>
      <p:sp>
        <p:nvSpPr>
          <p:cNvPr id="3" name="Content Placeholder 2"/>
          <p:cNvSpPr>
            <a:spLocks noGrp="1"/>
          </p:cNvSpPr>
          <p:nvPr>
            <p:ph sz="quarter" idx="1"/>
          </p:nvPr>
        </p:nvSpPr>
        <p:spPr>
          <a:xfrm>
            <a:off x="467544" y="1124744"/>
            <a:ext cx="7499176" cy="4572000"/>
          </a:xfrm>
        </p:spPr>
        <p:txBody>
          <a:bodyPr>
            <a:normAutofit fontScale="55000" lnSpcReduction="20000"/>
          </a:bodyPr>
          <a:lstStyle/>
          <a:p>
            <a:pPr marL="0" indent="0" algn="ctr">
              <a:buNone/>
            </a:pPr>
            <a:r>
              <a:rPr lang="en-GB" sz="3300" b="1" dirty="0" smtClean="0">
                <a:effectLst>
                  <a:outerShdw blurRad="38100" dist="38100" dir="2700000" algn="tl">
                    <a:srgbClr val="000000">
                      <a:alpha val="43137"/>
                    </a:srgbClr>
                  </a:outerShdw>
                </a:effectLst>
              </a:rPr>
              <a:t>Kaleidoscope Children's </a:t>
            </a:r>
            <a:r>
              <a:rPr lang="en-GB" sz="3300" b="1" dirty="0">
                <a:effectLst>
                  <a:outerShdw blurRad="38100" dist="38100" dir="2700000" algn="tl">
                    <a:srgbClr val="000000">
                      <a:alpha val="43137"/>
                    </a:srgbClr>
                  </a:outerShdw>
                </a:effectLst>
              </a:rPr>
              <a:t>C</a:t>
            </a:r>
            <a:r>
              <a:rPr lang="en-GB" sz="3300" b="1" dirty="0" smtClean="0">
                <a:effectLst>
                  <a:outerShdw blurRad="38100" dist="38100" dir="2700000" algn="tl">
                    <a:srgbClr val="000000">
                      <a:alpha val="43137"/>
                    </a:srgbClr>
                  </a:outerShdw>
                </a:effectLst>
              </a:rPr>
              <a:t>entre</a:t>
            </a:r>
            <a:endParaRPr lang="en-GB" sz="3300" b="1" dirty="0">
              <a:effectLst>
                <a:outerShdw blurRad="38100" dist="38100" dir="2700000" algn="tl">
                  <a:srgbClr val="000000">
                    <a:alpha val="43137"/>
                  </a:srgbClr>
                </a:outerShdw>
              </a:effectLst>
            </a:endParaRPr>
          </a:p>
          <a:p>
            <a:pPr marL="0" indent="0" algn="ctr">
              <a:buNone/>
            </a:pPr>
            <a:r>
              <a:rPr lang="en-GB" dirty="0" smtClean="0"/>
              <a:t>32 </a:t>
            </a:r>
            <a:r>
              <a:rPr lang="en-GB" dirty="0" err="1"/>
              <a:t>Rushey</a:t>
            </a:r>
            <a:r>
              <a:rPr lang="en-GB" dirty="0"/>
              <a:t> </a:t>
            </a:r>
            <a:r>
              <a:rPr lang="en-GB" dirty="0" smtClean="0"/>
              <a:t>Green London SE6 </a:t>
            </a:r>
            <a:r>
              <a:rPr lang="en-GB" dirty="0"/>
              <a:t>4JF</a:t>
            </a:r>
          </a:p>
          <a:p>
            <a:pPr marL="0" indent="0" algn="ctr">
              <a:buNone/>
            </a:pPr>
            <a:endParaRPr lang="en-GB" dirty="0" smtClean="0"/>
          </a:p>
          <a:p>
            <a:pPr marL="0" indent="0" algn="ctr">
              <a:buNone/>
            </a:pPr>
            <a:r>
              <a:rPr lang="en-GB" sz="3300" b="1" dirty="0" smtClean="0">
                <a:effectLst>
                  <a:outerShdw blurRad="38100" dist="38100" dir="2700000" algn="tl">
                    <a:srgbClr val="000000">
                      <a:alpha val="43137"/>
                    </a:srgbClr>
                  </a:outerShdw>
                </a:effectLst>
              </a:rPr>
              <a:t>Grove </a:t>
            </a:r>
            <a:r>
              <a:rPr lang="en-GB" sz="3300" b="1" dirty="0">
                <a:effectLst>
                  <a:outerShdw blurRad="38100" dist="38100" dir="2700000" algn="tl">
                    <a:srgbClr val="000000">
                      <a:alpha val="43137"/>
                    </a:srgbClr>
                  </a:outerShdw>
                </a:effectLst>
              </a:rPr>
              <a:t>Medical </a:t>
            </a:r>
            <a:r>
              <a:rPr lang="en-GB" sz="3300" b="1" dirty="0" smtClean="0">
                <a:effectLst>
                  <a:outerShdw blurRad="38100" dist="38100" dir="2700000" algn="tl">
                    <a:srgbClr val="000000">
                      <a:alpha val="43137"/>
                    </a:srgbClr>
                  </a:outerShdw>
                </a:effectLst>
              </a:rPr>
              <a:t>Centre</a:t>
            </a:r>
          </a:p>
          <a:p>
            <a:pPr marL="0" indent="0" algn="ctr">
              <a:buNone/>
            </a:pPr>
            <a:r>
              <a:rPr lang="en-GB" dirty="0" smtClean="0"/>
              <a:t>Windlass </a:t>
            </a:r>
            <a:r>
              <a:rPr lang="en-GB" dirty="0"/>
              <a:t>Place, off Grove Street Deptford, London, SE8 </a:t>
            </a:r>
            <a:r>
              <a:rPr lang="en-GB" dirty="0" smtClean="0"/>
              <a:t>3QH</a:t>
            </a:r>
          </a:p>
          <a:p>
            <a:pPr marL="0" indent="0" algn="ctr">
              <a:buNone/>
            </a:pPr>
            <a:endParaRPr lang="en-GB" dirty="0"/>
          </a:p>
          <a:p>
            <a:pPr marL="0" indent="0" algn="ctr">
              <a:buNone/>
            </a:pPr>
            <a:r>
              <a:rPr lang="en-GB" sz="3300" b="1" dirty="0" err="1">
                <a:effectLst>
                  <a:outerShdw blurRad="38100" dist="38100" dir="2700000" algn="tl">
                    <a:srgbClr val="000000">
                      <a:alpha val="43137"/>
                    </a:srgbClr>
                  </a:outerShdw>
                </a:effectLst>
              </a:rPr>
              <a:t>Downham</a:t>
            </a:r>
            <a:r>
              <a:rPr lang="en-GB" sz="3300" b="1" dirty="0">
                <a:effectLst>
                  <a:outerShdw blurRad="38100" dist="38100" dir="2700000" algn="tl">
                    <a:srgbClr val="000000">
                      <a:alpha val="43137"/>
                    </a:srgbClr>
                  </a:outerShdw>
                </a:effectLst>
              </a:rPr>
              <a:t> Family Medical Practice</a:t>
            </a:r>
          </a:p>
          <a:p>
            <a:pPr marL="0" indent="0" algn="ctr">
              <a:buNone/>
            </a:pPr>
            <a:r>
              <a:rPr lang="en-GB" dirty="0" smtClean="0"/>
              <a:t>7-9 </a:t>
            </a:r>
            <a:r>
              <a:rPr lang="en-GB" dirty="0" err="1"/>
              <a:t>Moorside</a:t>
            </a:r>
            <a:r>
              <a:rPr lang="en-GB" dirty="0"/>
              <a:t> Road, </a:t>
            </a:r>
            <a:r>
              <a:rPr lang="en-GB" dirty="0" err="1"/>
              <a:t>Downham</a:t>
            </a:r>
            <a:r>
              <a:rPr lang="en-GB" dirty="0"/>
              <a:t>, BR1 </a:t>
            </a:r>
            <a:r>
              <a:rPr lang="en-GB" dirty="0" smtClean="0"/>
              <a:t>5EP</a:t>
            </a:r>
          </a:p>
          <a:p>
            <a:pPr marL="0" indent="0" algn="ctr">
              <a:buNone/>
            </a:pPr>
            <a:endParaRPr lang="en-GB" dirty="0"/>
          </a:p>
          <a:p>
            <a:pPr marL="0" indent="0" algn="ctr">
              <a:buNone/>
            </a:pPr>
            <a:r>
              <a:rPr lang="en-GB" sz="3300" b="1" dirty="0">
                <a:effectLst>
                  <a:outerShdw blurRad="38100" dist="38100" dir="2700000" algn="tl">
                    <a:srgbClr val="000000">
                      <a:alpha val="43137"/>
                    </a:srgbClr>
                  </a:outerShdw>
                </a:effectLst>
              </a:rPr>
              <a:t>South Lewisham Group Practice</a:t>
            </a:r>
          </a:p>
          <a:p>
            <a:pPr marL="0" indent="0" algn="ctr">
              <a:buNone/>
            </a:pPr>
            <a:r>
              <a:rPr lang="en-GB" dirty="0" smtClean="0"/>
              <a:t>50 </a:t>
            </a:r>
            <a:r>
              <a:rPr lang="en-GB" dirty="0" err="1"/>
              <a:t>Conisborough</a:t>
            </a:r>
            <a:r>
              <a:rPr lang="en-GB" dirty="0"/>
              <a:t> Crescent, </a:t>
            </a:r>
            <a:r>
              <a:rPr lang="en-GB" dirty="0" err="1"/>
              <a:t>Catford</a:t>
            </a:r>
            <a:r>
              <a:rPr lang="en-GB" dirty="0"/>
              <a:t>, London, SE6 </a:t>
            </a:r>
            <a:r>
              <a:rPr lang="en-GB" dirty="0" smtClean="0"/>
              <a:t>2SP</a:t>
            </a:r>
          </a:p>
          <a:p>
            <a:pPr marL="0" indent="0" algn="ctr">
              <a:buNone/>
            </a:pPr>
            <a:endParaRPr lang="en-GB" dirty="0"/>
          </a:p>
          <a:p>
            <a:pPr marL="0" indent="0" algn="ctr">
              <a:buNone/>
            </a:pPr>
            <a:r>
              <a:rPr lang="en-GB" sz="3300" b="1" dirty="0" err="1" smtClean="0">
                <a:effectLst>
                  <a:outerShdw blurRad="38100" dist="38100" dir="2700000" algn="tl">
                    <a:srgbClr val="000000">
                      <a:alpha val="43137"/>
                    </a:srgbClr>
                  </a:outerShdw>
                </a:effectLst>
              </a:rPr>
              <a:t>Honor</a:t>
            </a:r>
            <a:r>
              <a:rPr lang="en-GB" sz="3300" b="1" dirty="0" smtClean="0">
                <a:effectLst>
                  <a:outerShdw blurRad="38100" dist="38100" dir="2700000" algn="tl">
                    <a:srgbClr val="000000">
                      <a:alpha val="43137"/>
                    </a:srgbClr>
                  </a:outerShdw>
                </a:effectLst>
              </a:rPr>
              <a:t> </a:t>
            </a:r>
            <a:r>
              <a:rPr lang="en-GB" sz="3300" b="1" dirty="0">
                <a:effectLst>
                  <a:outerShdw blurRad="38100" dist="38100" dir="2700000" algn="tl">
                    <a:srgbClr val="000000">
                      <a:alpha val="43137"/>
                    </a:srgbClr>
                  </a:outerShdw>
                </a:effectLst>
              </a:rPr>
              <a:t>Oak Group Practice</a:t>
            </a:r>
          </a:p>
          <a:p>
            <a:pPr marL="0" indent="0" algn="ctr">
              <a:buNone/>
            </a:pPr>
            <a:r>
              <a:rPr lang="en-GB" dirty="0" smtClean="0"/>
              <a:t>20 </a:t>
            </a:r>
            <a:r>
              <a:rPr lang="en-GB" dirty="0"/>
              <a:t>Turnham Road, London SE4 </a:t>
            </a:r>
            <a:r>
              <a:rPr lang="en-GB" dirty="0" smtClean="0"/>
              <a:t>2LA</a:t>
            </a:r>
          </a:p>
          <a:p>
            <a:pPr marL="0" indent="0" algn="ctr">
              <a:buNone/>
            </a:pPr>
            <a:endParaRPr lang="en-GB" dirty="0"/>
          </a:p>
          <a:p>
            <a:pPr marL="0" indent="0" algn="ctr">
              <a:buNone/>
            </a:pPr>
            <a:r>
              <a:rPr lang="en-GB" sz="3300" b="1" dirty="0">
                <a:effectLst>
                  <a:outerShdw blurRad="38100" dist="38100" dir="2700000" algn="tl">
                    <a:srgbClr val="000000">
                      <a:alpha val="43137"/>
                    </a:srgbClr>
                  </a:outerShdw>
                </a:effectLst>
              </a:rPr>
              <a:t>The Jenner Practice</a:t>
            </a:r>
          </a:p>
          <a:p>
            <a:pPr marL="0" indent="0" algn="ctr">
              <a:buNone/>
            </a:pPr>
            <a:r>
              <a:rPr lang="en-GB" dirty="0" smtClean="0"/>
              <a:t>201 </a:t>
            </a:r>
            <a:r>
              <a:rPr lang="en-GB" dirty="0"/>
              <a:t>Stanstead Road, London, SE23 1HU</a:t>
            </a:r>
          </a:p>
          <a:p>
            <a:pPr marL="0" indent="0">
              <a:buNone/>
            </a:pPr>
            <a:endParaRPr lang="en-GB" dirty="0"/>
          </a:p>
          <a:p>
            <a:pPr marL="0" indent="0">
              <a:buNone/>
            </a:pPr>
            <a:endParaRPr lang="en-GB" dirty="0"/>
          </a:p>
          <a:p>
            <a:pPr marL="0" indent="0">
              <a:buNone/>
            </a:pPr>
            <a:endParaRPr lang="en-GB" dirty="0"/>
          </a:p>
          <a:p>
            <a:pPr marL="0" indent="0">
              <a:buNone/>
            </a:pPr>
            <a:endParaRPr lang="en-GB" dirty="0"/>
          </a:p>
          <a:p>
            <a:endParaRPr lang="en-GB" dirty="0"/>
          </a:p>
        </p:txBody>
      </p:sp>
      <p:sp>
        <p:nvSpPr>
          <p:cNvPr id="4" name="TextBox 3"/>
          <p:cNvSpPr txBox="1"/>
          <p:nvPr/>
        </p:nvSpPr>
        <p:spPr>
          <a:xfrm>
            <a:off x="539552" y="5733256"/>
            <a:ext cx="7272808" cy="400110"/>
          </a:xfrm>
          <a:prstGeom prst="rect">
            <a:avLst/>
          </a:prstGeom>
          <a:noFill/>
        </p:spPr>
        <p:txBody>
          <a:bodyPr wrap="square" rtlCol="0">
            <a:spAutoFit/>
          </a:bodyPr>
          <a:lstStyle/>
          <a:p>
            <a:pPr algn="ctr"/>
            <a:r>
              <a:rPr lang="en-GB" sz="2000" dirty="0">
                <a:solidFill>
                  <a:prstClr val="black"/>
                </a:solidFill>
              </a:rPr>
              <a:t>*These locations cover the 4 neighbourhoods in Lewisham </a:t>
            </a:r>
          </a:p>
        </p:txBody>
      </p:sp>
    </p:spTree>
    <p:extLst>
      <p:ext uri="{BB962C8B-B14F-4D97-AF65-F5344CB8AC3E}">
        <p14:creationId xmlns:p14="http://schemas.microsoft.com/office/powerpoint/2010/main" val="251976430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1822</Words>
  <Application>Microsoft Office PowerPoint</Application>
  <PresentationFormat>On-screen Show (4:3)</PresentationFormat>
  <Paragraphs>184</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Oriel</vt:lpstr>
      <vt:lpstr>Children's Community Asthma Nursing team</vt:lpstr>
      <vt:lpstr>background</vt:lpstr>
      <vt:lpstr>The team </vt:lpstr>
      <vt:lpstr>PowerPoint Presentation</vt:lpstr>
      <vt:lpstr>PowerPoint Presentation</vt:lpstr>
      <vt:lpstr>What patients do we accept</vt:lpstr>
      <vt:lpstr>What we do in every appointment</vt:lpstr>
      <vt:lpstr>What we do - differences</vt:lpstr>
      <vt:lpstr>Our current clinic locations</vt:lpstr>
      <vt:lpstr>Where the service is now – 1 year on</vt:lpstr>
      <vt:lpstr>PowerPoint Presentation</vt:lpstr>
      <vt:lpstr>Challenges/upcoming audits</vt:lpstr>
      <vt:lpstr>Future </vt:lpstr>
      <vt:lpstr>Feedback from service users Friends and Family </vt:lpstr>
      <vt:lpstr>PowerPoint Presentation</vt:lpstr>
      <vt:lpstr>PowerPoint Presentation</vt:lpstr>
      <vt:lpstr>PowerPoint Presentation</vt:lpstr>
      <vt:lpstr>Thank you for listening</vt:lpstr>
    </vt:vector>
  </TitlesOfParts>
  <Company>NWLCCCG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Children's Community Asthma Nursing team</dc:title>
  <dc:creator>Georgie Herskovits</dc:creator>
  <cp:lastModifiedBy>Niall Johnson</cp:lastModifiedBy>
  <cp:revision>1</cp:revision>
  <dcterms:created xsi:type="dcterms:W3CDTF">2019-05-22T17:11:12Z</dcterms:created>
  <dcterms:modified xsi:type="dcterms:W3CDTF">2019-05-23T14:41:38Z</dcterms:modified>
</cp:coreProperties>
</file>