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60" r:id="rId4"/>
    <p:sldId id="262" r:id="rId5"/>
    <p:sldId id="268" r:id="rId6"/>
    <p:sldId id="264" r:id="rId7"/>
    <p:sldId id="267" r:id="rId8"/>
    <p:sldId id="259" r:id="rId9"/>
    <p:sldId id="266" r:id="rId10"/>
    <p:sldId id="265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olfe, Ingrid" initials="WI" lastIdx="1" clrIdx="0">
    <p:extLst>
      <p:ext uri="{19B8F6BF-5375-455C-9EA6-DF929625EA0E}">
        <p15:presenceInfo xmlns="" xmlns:p15="http://schemas.microsoft.com/office/powerpoint/2012/main" userId="S::k1341485@kcl.ac.uk::a7f4b120-f641-4b55-9359-84322e02459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3087"/>
    <a:srgbClr val="4D5D9B"/>
    <a:srgbClr val="7C2855"/>
    <a:srgbClr val="E8ED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98" autoAdjust="0"/>
    <p:restoredTop sz="94660"/>
  </p:normalViewPr>
  <p:slideViewPr>
    <p:cSldViewPr snapToGrid="0">
      <p:cViewPr varScale="1">
        <p:scale>
          <a:sx n="67" d="100"/>
          <a:sy n="67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D2B90E-49CE-4A4D-8FE8-95AF29ABBD7C}" type="datetimeFigureOut">
              <a:rPr lang="en-GB" smtClean="0"/>
              <a:t>23/05/2019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CECFB-C9E0-4F38-833E-0CF327FDF1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162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CYPHP website address and phone number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014999-28E3-4544-A13A-89EA6AE40CDA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002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welcom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9" t="-25725" r="19539" b="25725"/>
          <a:stretch/>
        </p:blipFill>
        <p:spPr>
          <a:xfrm>
            <a:off x="-22303" y="-1953711"/>
            <a:ext cx="9166303" cy="72226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33223" y="4742530"/>
            <a:ext cx="58215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500" cap="none" dirty="0" smtClean="0">
                <a:solidFill>
                  <a:srgbClr val="7C2855"/>
                </a:solidFill>
              </a:rPr>
              <a:t>Helping children and young people to be healthy, happy, and well.</a:t>
            </a:r>
            <a:endParaRPr lang="en-GB" sz="1500" dirty="0">
              <a:solidFill>
                <a:srgbClr val="7C2855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423288" y="5490211"/>
            <a:ext cx="8275119" cy="1114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900" dirty="0" smtClean="0">
                <a:solidFill>
                  <a:srgbClr val="41B6E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Children &amp; Young People’s Health Partnership (CYPHP):</a:t>
            </a:r>
            <a:endParaRPr lang="en-GB" sz="900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9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Lambeth Clinical Commissioning Group 	Evelina London Children’s Hospital 		         Supported by Guy’s and St Thomas’ Charity</a:t>
            </a:r>
            <a:endParaRPr lang="en-GB" sz="9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9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Southwark Clinical Commissioning Group 	Guy’s and St Thomas’ NHS Foundation Trust          	</a:t>
            </a:r>
            <a:r>
              <a:rPr lang="en-GB" sz="900" baseline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en-GB" sz="9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Lambeth GP Federations</a:t>
            </a:r>
            <a:endParaRPr lang="en-GB" sz="9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9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Lambeth Council 			King’s College Hospital NHS Foundation Trust 	         Southwark GP Federations</a:t>
            </a:r>
            <a:endParaRPr lang="en-GB" sz="9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269552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9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Southwark Council 		Variety Children’s Hospital@King’s </a:t>
            </a:r>
          </a:p>
          <a:p>
            <a:pPr marR="269552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9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King’s College London		South London and Maudsley NHS Foundation Trust­</a:t>
            </a:r>
            <a:r>
              <a:rPr lang="en-GB" sz="75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endParaRPr lang="en-GB" sz="7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46" y="985987"/>
            <a:ext cx="7229709" cy="279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594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461522"/>
            <a:ext cx="9144000" cy="3586843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rgbClr val="4D5D9B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707803" y="1912855"/>
            <a:ext cx="4126442" cy="1152525"/>
          </a:xfrm>
        </p:spPr>
        <p:txBody>
          <a:bodyPr/>
          <a:lstStyle>
            <a:lvl1pPr algn="l">
              <a:defRPr sz="2400" baseline="0">
                <a:solidFill>
                  <a:srgbClr val="003087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707803" y="5240000"/>
            <a:ext cx="4126442" cy="318883"/>
          </a:xfrm>
        </p:spPr>
        <p:txBody>
          <a:bodyPr/>
          <a:lstStyle>
            <a:lvl1pPr marL="0" indent="0" algn="l">
              <a:buFontTx/>
              <a:buNone/>
              <a:defRPr sz="1800" b="1" baseline="0">
                <a:solidFill>
                  <a:srgbClr val="003087"/>
                </a:solidFill>
              </a:defRPr>
            </a:lvl1pPr>
          </a:lstStyle>
          <a:p>
            <a:r>
              <a:rPr lang="en-US" dirty="0" smtClean="0"/>
              <a:t>Presenter name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38" y="250232"/>
            <a:ext cx="2032061" cy="7843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431" y="360262"/>
            <a:ext cx="893064" cy="359664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07803" y="3070763"/>
            <a:ext cx="4126442" cy="914400"/>
          </a:xfrm>
        </p:spPr>
        <p:txBody>
          <a:bodyPr/>
          <a:lstStyle>
            <a:lvl1pPr marL="0" indent="0">
              <a:buNone/>
              <a:defRPr>
                <a:solidFill>
                  <a:srgbClr val="003087"/>
                </a:solidFill>
              </a:defRPr>
            </a:lvl1pPr>
            <a:lvl2pPr marL="342891" indent="0">
              <a:buNone/>
              <a:defRPr>
                <a:solidFill>
                  <a:srgbClr val="003087"/>
                </a:solidFill>
              </a:defRPr>
            </a:lvl2pPr>
            <a:lvl3pPr>
              <a:defRPr>
                <a:solidFill>
                  <a:srgbClr val="003087"/>
                </a:solidFill>
              </a:defRPr>
            </a:lvl3pPr>
            <a:lvl4pPr>
              <a:defRPr>
                <a:solidFill>
                  <a:srgbClr val="003087"/>
                </a:solidFill>
              </a:defRPr>
            </a:lvl4pPr>
            <a:lvl5pPr>
              <a:defRPr>
                <a:solidFill>
                  <a:srgbClr val="003087"/>
                </a:solidFill>
              </a:defRPr>
            </a:lvl5pPr>
          </a:lstStyle>
          <a:p>
            <a:pPr lvl="0"/>
            <a:r>
              <a:rPr lang="en-US" dirty="0" smtClean="0"/>
              <a:t>Event name/subheading (if applicable)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07803" y="5563050"/>
            <a:ext cx="5559182" cy="609150"/>
          </a:xfrm>
        </p:spPr>
        <p:txBody>
          <a:bodyPr/>
          <a:lstStyle>
            <a:lvl1pPr marL="0" indent="0">
              <a:buNone/>
              <a:defRPr>
                <a:solidFill>
                  <a:srgbClr val="003087"/>
                </a:solidFill>
              </a:defRPr>
            </a:lvl1pPr>
          </a:lstStyle>
          <a:p>
            <a:r>
              <a:rPr lang="en-US" dirty="0" smtClean="0"/>
              <a:t>Job title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708025" y="6216650"/>
            <a:ext cx="2157838" cy="368145"/>
          </a:xfrm>
        </p:spPr>
        <p:txBody>
          <a:bodyPr/>
          <a:lstStyle>
            <a:lvl1pPr marL="0" indent="0">
              <a:buNone/>
              <a:defRPr sz="120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457" y="2308301"/>
            <a:ext cx="3148327" cy="469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855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 marL="685791" indent="-342900">
              <a:buFont typeface="Arial" panose="020B0604020202020204" pitchFamily="34" charset="0"/>
              <a:buChar char="–"/>
              <a:defRPr sz="1600"/>
            </a:lvl2pPr>
            <a:lvl3pPr>
              <a:defRPr sz="1400"/>
            </a:lvl3pPr>
            <a:lvl4pPr>
              <a:defRPr sz="12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30B8BF-04BF-4018-AE6D-29C2C1CA3F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818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38326" y="1461522"/>
            <a:ext cx="9182325" cy="3586843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rgbClr val="4D5D9B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9738" y="3010687"/>
            <a:ext cx="5545719" cy="827603"/>
          </a:xfrm>
        </p:spPr>
        <p:txBody>
          <a:bodyPr anchor="b"/>
          <a:lstStyle>
            <a:lvl1pPr algn="l">
              <a:defRPr sz="2800" b="1" cap="none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19738" y="3838290"/>
            <a:ext cx="5545719" cy="464584"/>
          </a:xfrm>
        </p:spPr>
        <p:txBody>
          <a:bodyPr anchor="t"/>
          <a:lstStyle>
            <a:lvl1pPr marL="0" indent="0">
              <a:buNone/>
              <a:defRPr sz="1800"/>
            </a:lvl1pPr>
            <a:lvl2pPr marL="342892" indent="0">
              <a:buNone/>
              <a:defRPr sz="1350"/>
            </a:lvl2pPr>
            <a:lvl3pPr marL="685783" indent="0">
              <a:buNone/>
              <a:defRPr sz="1200"/>
            </a:lvl3pPr>
            <a:lvl4pPr marL="1028675" indent="0">
              <a:buNone/>
              <a:defRPr sz="1050"/>
            </a:lvl4pPr>
            <a:lvl5pPr marL="1371566" indent="0">
              <a:buNone/>
              <a:defRPr sz="1050"/>
            </a:lvl5pPr>
            <a:lvl6pPr marL="1714457" indent="0">
              <a:buNone/>
              <a:defRPr sz="1050"/>
            </a:lvl6pPr>
            <a:lvl7pPr marL="2057348" indent="0">
              <a:buNone/>
              <a:defRPr sz="1050"/>
            </a:lvl7pPr>
            <a:lvl8pPr marL="2400240" indent="0">
              <a:buNone/>
              <a:defRPr sz="1050"/>
            </a:lvl8pPr>
            <a:lvl9pPr marL="2743132" indent="0">
              <a:buNone/>
              <a:defRPr sz="105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30B8BF-04BF-4018-AE6D-29C2C1CA3F5F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457" y="2308301"/>
            <a:ext cx="3148327" cy="469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865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2290" y="1689100"/>
            <a:ext cx="4005263" cy="49164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9950" y="1689100"/>
            <a:ext cx="4006850" cy="49164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30B8BF-04BF-4018-AE6D-29C2C1CA3F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591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595239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46050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6" cy="639762"/>
          </a:xfr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246050"/>
            <a:ext cx="4041776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30B8BF-04BF-4018-AE6D-29C2C1CA3F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841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30B8BF-04BF-4018-AE6D-29C2C1CA3F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225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30B8BF-04BF-4018-AE6D-29C2C1CA3F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89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119" y="4800600"/>
            <a:ext cx="5486400" cy="566738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14119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4119" y="5367338"/>
            <a:ext cx="5486400" cy="804862"/>
          </a:xfrm>
        </p:spPr>
        <p:txBody>
          <a:bodyPr/>
          <a:lstStyle>
            <a:lvl1pPr marL="0" indent="0">
              <a:buNone/>
              <a:defRPr sz="180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30B8BF-04BF-4018-AE6D-29C2C1CA3F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199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21680" y="220667"/>
            <a:ext cx="6074266" cy="131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2630" y="1741494"/>
            <a:ext cx="8165123" cy="491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1029" name="Picture 10" descr="CYPHP colour bar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" y="0"/>
            <a:ext cx="2505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0B8BF-04BF-4018-AE6D-29C2C1CA3F5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-41065" y="-54754"/>
            <a:ext cx="316207" cy="69702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551" y="342889"/>
            <a:ext cx="2032061" cy="7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215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003399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003399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003399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003399"/>
          </a:solidFill>
          <a:latin typeface="Calibri" pitchFamily="34" charset="0"/>
        </a:defRPr>
      </a:lvl5pPr>
      <a:lvl6pPr marL="342892" algn="ctr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003399"/>
          </a:solidFill>
          <a:latin typeface="Calibri" pitchFamily="34" charset="0"/>
        </a:defRPr>
      </a:lvl6pPr>
      <a:lvl7pPr marL="685783" algn="ctr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003399"/>
          </a:solidFill>
          <a:latin typeface="Calibri" pitchFamily="34" charset="0"/>
        </a:defRPr>
      </a:lvl7pPr>
      <a:lvl8pPr marL="1028675" algn="ctr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003399"/>
          </a:solidFill>
          <a:latin typeface="Calibri" pitchFamily="34" charset="0"/>
        </a:defRPr>
      </a:lvl8pPr>
      <a:lvl9pPr marL="1371566" algn="ctr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003399"/>
          </a:solidFill>
          <a:latin typeface="Calibri" pitchFamily="34" charset="0"/>
        </a:defRPr>
      </a:lvl9pPr>
    </p:titleStyle>
    <p:bodyStyle>
      <a:lvl1pPr marL="257168" indent="-257168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rgbClr val="000000"/>
          </a:solidFill>
          <a:latin typeface="+mn-lt"/>
          <a:ea typeface="+mn-ea"/>
          <a:cs typeface="+mn-cs"/>
        </a:defRPr>
      </a:lvl1pPr>
      <a:lvl2pPr marL="557199" indent="-214308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>
          <a:solidFill>
            <a:srgbClr val="000000"/>
          </a:solidFill>
          <a:latin typeface="+mn-lt"/>
        </a:defRPr>
      </a:lvl2pPr>
      <a:lvl3pPr marL="857228" indent="-171446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rgbClr val="000000"/>
          </a:solidFill>
          <a:latin typeface="+mn-lt"/>
        </a:defRPr>
      </a:lvl3pPr>
      <a:lvl4pPr marL="1200120" indent="-171446" algn="l" rtl="0" eaLnBrk="1" fontAlgn="base" hangingPunct="1">
        <a:spcBef>
          <a:spcPct val="20000"/>
        </a:spcBef>
        <a:spcAft>
          <a:spcPct val="0"/>
        </a:spcAft>
        <a:buChar char="–"/>
        <a:defRPr sz="1200">
          <a:solidFill>
            <a:srgbClr val="000000"/>
          </a:solidFill>
          <a:latin typeface="+mn-lt"/>
        </a:defRPr>
      </a:lvl4pPr>
      <a:lvl5pPr marL="1543012" indent="-171446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rgbClr val="000000"/>
          </a:solidFill>
          <a:latin typeface="+mn-lt"/>
        </a:defRPr>
      </a:lvl5pPr>
      <a:lvl6pPr marL="1885903" indent="-171446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795" indent="-171446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686" indent="-171446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577" indent="-171446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scanmail.trustwave.com/?c=8248&amp;d=v4yG3Ly2cHlaYA_60ctp5rWwUGaCPIqeuGQNIzzrlA&amp;u=https://www.youtube.com/watch?v=5QbAEdbY0o4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jpeg"/><Relationship Id="rId18" Type="http://schemas.openxmlformats.org/officeDocument/2006/relationships/image" Target="../media/image25.png"/><Relationship Id="rId26" Type="http://schemas.openxmlformats.org/officeDocument/2006/relationships/image" Target="../media/image33.jpeg"/><Relationship Id="rId3" Type="http://schemas.openxmlformats.org/officeDocument/2006/relationships/image" Target="../media/image10.png"/><Relationship Id="rId21" Type="http://schemas.openxmlformats.org/officeDocument/2006/relationships/image" Target="../media/image28.jpeg"/><Relationship Id="rId7" Type="http://schemas.openxmlformats.org/officeDocument/2006/relationships/image" Target="../media/image14.png"/><Relationship Id="rId12" Type="http://schemas.openxmlformats.org/officeDocument/2006/relationships/image" Target="../media/image19.jpeg"/><Relationship Id="rId17" Type="http://schemas.openxmlformats.org/officeDocument/2006/relationships/image" Target="../media/image24.png"/><Relationship Id="rId25" Type="http://schemas.openxmlformats.org/officeDocument/2006/relationships/image" Target="../media/image32.jpe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24" Type="http://schemas.openxmlformats.org/officeDocument/2006/relationships/image" Target="../media/image31.png"/><Relationship Id="rId5" Type="http://schemas.openxmlformats.org/officeDocument/2006/relationships/image" Target="../media/image12.jpe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29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995737"/>
            <a:ext cx="5952392" cy="857250"/>
          </a:xfrm>
        </p:spPr>
        <p:txBody>
          <a:bodyPr/>
          <a:lstStyle/>
          <a:p>
            <a:r>
              <a:rPr lang="en-US" sz="2400" dirty="0"/>
              <a:t>What makes CYPHP unique?</a:t>
            </a:r>
            <a:endParaRPr lang="en-GB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2C4536-C6A8-4997-A376-633388F53F72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9239C03-2FCB-0645-B461-74EF028F0DA8}"/>
              </a:ext>
            </a:extLst>
          </p:cNvPr>
          <p:cNvSpPr txBox="1"/>
          <p:nvPr/>
        </p:nvSpPr>
        <p:spPr>
          <a:xfrm>
            <a:off x="0" y="857250"/>
            <a:ext cx="276055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5" name="Rectangle 4"/>
          <p:cNvSpPr/>
          <p:nvPr/>
        </p:nvSpPr>
        <p:spPr>
          <a:xfrm>
            <a:off x="1007703" y="1852987"/>
            <a:ext cx="721327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Expert </a:t>
            </a:r>
            <a:r>
              <a:rPr lang="en-US" sz="2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children’s healthcare at or near home.</a:t>
            </a:r>
          </a:p>
          <a:p>
            <a:pPr marL="257175" indent="-257175">
              <a:buFont typeface="Wingdings" pitchFamily="2" charset="2"/>
              <a:buChar char="ü"/>
            </a:pPr>
            <a:endParaRPr lang="en-US" sz="24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Fully </a:t>
            </a:r>
            <a:r>
              <a:rPr lang="en-US" sz="2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 care for children’s physical </a:t>
            </a:r>
            <a:r>
              <a:rPr lang="en-US" sz="24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mental health, in the context of family and community</a:t>
            </a:r>
            <a:r>
              <a:rPr lang="en-US" sz="24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57175" indent="-257175">
              <a:buFont typeface="Wingdings" pitchFamily="2" charset="2"/>
              <a:buChar char="ü"/>
            </a:pPr>
            <a:endParaRPr lang="en-US" sz="24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Weekly MDT including local GP, </a:t>
            </a:r>
            <a:r>
              <a:rPr lang="en-US" sz="2400" dirty="0" err="1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Paediatrician</a:t>
            </a:r>
            <a:r>
              <a:rPr lang="en-US" sz="24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Psychiatrist, Mental Health Specialists, Nurse Specialists &amp; Community Matron</a:t>
            </a:r>
            <a:endParaRPr lang="en-US" sz="24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Font typeface="Wingdings" pitchFamily="2" charset="2"/>
              <a:buChar char="ü"/>
            </a:pPr>
            <a:endParaRPr lang="en-US" sz="24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Supported </a:t>
            </a:r>
            <a:r>
              <a:rPr lang="en-US" sz="2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self-management for </a:t>
            </a:r>
            <a:r>
              <a:rPr lang="en-US" sz="24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families.</a:t>
            </a:r>
            <a:endParaRPr lang="en-US" sz="24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u="sng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r>
              <a:rPr lang="en-GB" sz="2400" u="sng" dirty="0" smtClean="0">
                <a:hlinkClick r:id="rId2"/>
              </a:rPr>
              <a:t>https</a:t>
            </a:r>
            <a:r>
              <a:rPr lang="en-GB" sz="2400" u="sng" dirty="0">
                <a:hlinkClick r:id="rId2"/>
              </a:rPr>
              <a:t>://www.youtube.com/watch?v=5QbAEdbY0o4</a:t>
            </a:r>
            <a:endParaRPr lang="en-US" sz="2400" dirty="0" smtClean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86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738" y="3217722"/>
            <a:ext cx="5545719" cy="1078234"/>
          </a:xfrm>
        </p:spPr>
        <p:txBody>
          <a:bodyPr/>
          <a:lstStyle/>
          <a:p>
            <a:r>
              <a:rPr lang="en-GB" dirty="0" smtClean="0"/>
              <a:t>Thank you for listening 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Any questions?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350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Children &amp; Young People’s Health Partnership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Laura King &amp; Laura Doolan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Asthma Team 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Children’s Community Asthma Nurse Specialists 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16</a:t>
            </a:r>
            <a:r>
              <a:rPr lang="en-GB" baseline="30000" dirty="0" smtClean="0"/>
              <a:t>th</a:t>
            </a:r>
            <a:r>
              <a:rPr lang="en-GB" dirty="0" smtClean="0"/>
              <a:t> May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949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4AF9EA-02D0-FA45-BFE8-1AFE19107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1174844"/>
            <a:ext cx="5952392" cy="857250"/>
          </a:xfrm>
        </p:spPr>
        <p:txBody>
          <a:bodyPr/>
          <a:lstStyle/>
          <a:p>
            <a:r>
              <a:rPr lang="en-US" sz="1800" dirty="0"/>
              <a:t>What is CYPHP?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F9AFD15-95F5-274B-95F1-9617E12631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1" y="2320506"/>
            <a:ext cx="8312285" cy="3131364"/>
          </a:xfrm>
        </p:spPr>
        <p:txBody>
          <a:bodyPr/>
          <a:lstStyle/>
          <a:p>
            <a:r>
              <a:rPr lang="en-GB" dirty="0"/>
              <a:t>CYPHP is a partnership of local child health and care professionals improving children and young peoples health across </a:t>
            </a:r>
            <a:r>
              <a:rPr lang="en-GB" dirty="0" smtClean="0"/>
              <a:t>Lambeth </a:t>
            </a:r>
            <a:r>
              <a:rPr lang="en-GB" dirty="0"/>
              <a:t>and Southwark. </a:t>
            </a:r>
          </a:p>
          <a:p>
            <a:endParaRPr lang="en-GB" dirty="0"/>
          </a:p>
          <a:p>
            <a:r>
              <a:rPr lang="en-GB" dirty="0"/>
              <a:t>We are testing </a:t>
            </a:r>
            <a:r>
              <a:rPr lang="en-GB" i="1" dirty="0"/>
              <a:t>at scale</a:t>
            </a:r>
            <a:r>
              <a:rPr lang="en-GB" dirty="0"/>
              <a:t> new ways of delivering better care for children, using a whole systems population approach.</a:t>
            </a:r>
          </a:p>
          <a:p>
            <a:endParaRPr lang="en-GB" dirty="0"/>
          </a:p>
          <a:p>
            <a:r>
              <a:rPr lang="en-GB" dirty="0"/>
              <a:t>CYPHP’s innovative approach uses evidence to improve quality, and is being evaluated in partnership with </a:t>
            </a:r>
            <a:r>
              <a:rPr lang="en-GB" dirty="0" smtClean="0"/>
              <a:t>King’s College London.</a:t>
            </a: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C1AAB67-F51D-5C41-997F-8BD2A20DBDDE}"/>
              </a:ext>
            </a:extLst>
          </p:cNvPr>
          <p:cNvSpPr txBox="1"/>
          <p:nvPr/>
        </p:nvSpPr>
        <p:spPr>
          <a:xfrm>
            <a:off x="71338" y="847041"/>
            <a:ext cx="276055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C412ECF6-9605-D249-AA6B-FCA1F4DC0B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4613343" y="5503605"/>
            <a:ext cx="4421221" cy="36599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12C2EFED-EF7F-B349-AB85-B0EACC1AD3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138027" y="5451871"/>
            <a:ext cx="4421221" cy="36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06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B54F14-392F-BF47-A948-BA2C2701F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322" y="371713"/>
            <a:ext cx="6656150" cy="545483"/>
          </a:xfrm>
        </p:spPr>
        <p:txBody>
          <a:bodyPr/>
          <a:lstStyle/>
          <a:p>
            <a:r>
              <a:rPr lang="en-US" sz="2400" dirty="0"/>
              <a:t>How does </a:t>
            </a:r>
            <a:r>
              <a:rPr lang="en-US" sz="2400" dirty="0" smtClean="0"/>
              <a:t>CYPHP </a:t>
            </a:r>
            <a:r>
              <a:rPr lang="en-US" sz="2400" dirty="0"/>
              <a:t>fit into the local child health landscape?</a:t>
            </a:r>
          </a:p>
        </p:txBody>
      </p:sp>
      <p:sp>
        <p:nvSpPr>
          <p:cNvPr id="78" name="Content Placeholder 2"/>
          <p:cNvSpPr txBox="1">
            <a:spLocks/>
          </p:cNvSpPr>
          <p:nvPr/>
        </p:nvSpPr>
        <p:spPr bwMode="auto">
          <a:xfrm>
            <a:off x="8645105" y="5443285"/>
            <a:ext cx="330894" cy="115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r>
              <a:rPr lang="en-US" sz="825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</a:t>
            </a:r>
            <a:endParaRPr lang="en-GB" sz="900" b="1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Content Placeholder 2"/>
          <p:cNvSpPr txBox="1">
            <a:spLocks/>
          </p:cNvSpPr>
          <p:nvPr/>
        </p:nvSpPr>
        <p:spPr bwMode="auto">
          <a:xfrm>
            <a:off x="261596" y="5062150"/>
            <a:ext cx="330894" cy="115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r>
              <a:rPr lang="en-US" sz="825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</a:t>
            </a:r>
            <a:endParaRPr lang="en-GB" sz="900" b="1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Content Placeholder 2">
            <a:extLst>
              <a:ext uri="{FF2B5EF4-FFF2-40B4-BE49-F238E27FC236}">
                <a16:creationId xmlns="" xmlns:a16="http://schemas.microsoft.com/office/drawing/2014/main" id="{FE95166B-F61C-D14A-865F-65D701EA3179}"/>
              </a:ext>
            </a:extLst>
          </p:cNvPr>
          <p:cNvSpPr txBox="1">
            <a:spLocks/>
          </p:cNvSpPr>
          <p:nvPr/>
        </p:nvSpPr>
        <p:spPr bwMode="auto">
          <a:xfrm>
            <a:off x="3253794" y="5388947"/>
            <a:ext cx="382050" cy="122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defTabSz="685800">
              <a:buNone/>
              <a:defRPr/>
            </a:pPr>
            <a:r>
              <a:rPr lang="en-US" sz="788" b="1" kern="0" dirty="0">
                <a:solidFill>
                  <a:srgbClr val="FFFFFF"/>
                </a:solidFill>
                <a:latin typeface="Arial" panose="020B0604020202020204"/>
                <a:cs typeface="Arial" panose="020B0604020202020204" pitchFamily="34" charset="0"/>
              </a:rPr>
              <a:t>GP</a:t>
            </a:r>
            <a:endParaRPr lang="en-GB" sz="1050" b="1" kern="0" dirty="0">
              <a:solidFill>
                <a:srgbClr val="FFFFFF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0FEDE514-9CA3-1445-915A-2A53EA415C7F}"/>
              </a:ext>
            </a:extLst>
          </p:cNvPr>
          <p:cNvGrpSpPr/>
          <p:nvPr/>
        </p:nvGrpSpPr>
        <p:grpSpPr>
          <a:xfrm>
            <a:off x="174163" y="2780955"/>
            <a:ext cx="8875928" cy="3281674"/>
            <a:chOff x="144409" y="2585747"/>
            <a:chExt cx="11834570" cy="4375565"/>
          </a:xfrm>
        </p:grpSpPr>
        <p:sp>
          <p:nvSpPr>
            <p:cNvPr id="81" name="TextBox 48">
              <a:extLst>
                <a:ext uri="{FF2B5EF4-FFF2-40B4-BE49-F238E27FC236}">
                  <a16:creationId xmlns="" xmlns:a16="http://schemas.microsoft.com/office/drawing/2014/main" id="{108271A2-8CFC-A749-9357-E2C1DCC7CEF0}"/>
                </a:ext>
              </a:extLst>
            </p:cNvPr>
            <p:cNvSpPr txBox="1"/>
            <p:nvPr/>
          </p:nvSpPr>
          <p:spPr>
            <a:xfrm>
              <a:off x="144409" y="2585747"/>
              <a:ext cx="11834570" cy="427809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r>
                <a:rPr lang="en-GB" b="1" dirty="0">
                  <a:solidFill>
                    <a:srgbClr val="003087"/>
                  </a:solidFill>
                  <a:latin typeface="Arial" panose="020B0604020202020204"/>
                </a:rPr>
                <a:t>				         </a:t>
              </a:r>
              <a:r>
                <a:rPr lang="en-GB" sz="2100" b="1" dirty="0">
                  <a:solidFill>
                    <a:srgbClr val="003087"/>
                  </a:solidFill>
                  <a:latin typeface="Arial" panose="020B0604020202020204"/>
                </a:rPr>
                <a:t>CYPHP</a:t>
              </a:r>
              <a:endParaRPr lang="en-GB" b="1" dirty="0">
                <a:solidFill>
                  <a:srgbClr val="003087"/>
                </a:solidFill>
                <a:latin typeface="Arial" panose="020B0604020202020204"/>
              </a:endParaRPr>
            </a:p>
            <a:p>
              <a:pPr algn="ctr" defTabSz="685800">
                <a:defRPr/>
              </a:pPr>
              <a:endParaRPr lang="en-GB" sz="1350" b="1" dirty="0">
                <a:solidFill>
                  <a:srgbClr val="003087"/>
                </a:solidFill>
                <a:latin typeface="Arial" panose="020B0604020202020204"/>
              </a:endParaRPr>
            </a:p>
            <a:p>
              <a:pPr algn="ctr" defTabSz="685800">
                <a:defRPr/>
              </a:pPr>
              <a:endParaRPr lang="en-GB" sz="1050" b="1" dirty="0">
                <a:solidFill>
                  <a:srgbClr val="003087"/>
                </a:solidFill>
                <a:latin typeface="Arial" panose="020B0604020202020204"/>
              </a:endParaRPr>
            </a:p>
            <a:p>
              <a:pPr algn="ctr" defTabSz="685800">
                <a:defRPr/>
              </a:pPr>
              <a:endParaRPr lang="en-GB" sz="1050" b="1" dirty="0">
                <a:solidFill>
                  <a:srgbClr val="003087"/>
                </a:solidFill>
                <a:latin typeface="Arial" panose="020B0604020202020204"/>
              </a:endParaRPr>
            </a:p>
            <a:p>
              <a:pPr algn="ctr" defTabSz="685800">
                <a:defRPr/>
              </a:pPr>
              <a:endParaRPr lang="en-GB" sz="1050" b="1" dirty="0">
                <a:solidFill>
                  <a:srgbClr val="003087"/>
                </a:solidFill>
                <a:latin typeface="Arial" panose="020B0604020202020204"/>
              </a:endParaRPr>
            </a:p>
            <a:p>
              <a:pPr algn="ctr" defTabSz="685800">
                <a:defRPr/>
              </a:pPr>
              <a:endParaRPr lang="en-GB" sz="1050" b="1" dirty="0">
                <a:solidFill>
                  <a:srgbClr val="003087"/>
                </a:solidFill>
                <a:latin typeface="Arial" panose="020B0604020202020204"/>
              </a:endParaRPr>
            </a:p>
            <a:p>
              <a:pPr algn="ctr" defTabSz="685800">
                <a:defRPr/>
              </a:pPr>
              <a:endParaRPr lang="en-GB" sz="1050" b="1" dirty="0">
                <a:solidFill>
                  <a:srgbClr val="003087"/>
                </a:solidFill>
                <a:latin typeface="Arial" panose="020B0604020202020204"/>
              </a:endParaRPr>
            </a:p>
            <a:p>
              <a:pPr algn="ctr" defTabSz="685800">
                <a:defRPr/>
              </a:pPr>
              <a:endParaRPr lang="en-GB" sz="1050" b="1" dirty="0">
                <a:solidFill>
                  <a:srgbClr val="003087"/>
                </a:solidFill>
                <a:latin typeface="Arial" panose="020B0604020202020204"/>
              </a:endParaRPr>
            </a:p>
            <a:p>
              <a:pPr algn="ctr" defTabSz="685800">
                <a:defRPr/>
              </a:pPr>
              <a:endParaRPr lang="en-GB" sz="1050" b="1" dirty="0">
                <a:solidFill>
                  <a:srgbClr val="003087"/>
                </a:solidFill>
                <a:latin typeface="Arial" panose="020B0604020202020204"/>
              </a:endParaRPr>
            </a:p>
            <a:p>
              <a:pPr algn="ctr" defTabSz="685800">
                <a:defRPr/>
              </a:pPr>
              <a:endParaRPr lang="en-GB" sz="1050" b="1" dirty="0">
                <a:solidFill>
                  <a:srgbClr val="003087"/>
                </a:solidFill>
                <a:latin typeface="Arial" panose="020B0604020202020204"/>
              </a:endParaRPr>
            </a:p>
            <a:p>
              <a:pPr algn="ctr" defTabSz="685800">
                <a:defRPr/>
              </a:pPr>
              <a:endParaRPr lang="en-GB" sz="1050" b="1" dirty="0">
                <a:solidFill>
                  <a:srgbClr val="003087"/>
                </a:solidFill>
                <a:latin typeface="Arial" panose="020B0604020202020204"/>
              </a:endParaRPr>
            </a:p>
            <a:p>
              <a:pPr algn="ctr" defTabSz="685800">
                <a:defRPr/>
              </a:pPr>
              <a:endParaRPr lang="en-GB" sz="1050" b="1" dirty="0">
                <a:solidFill>
                  <a:srgbClr val="003087"/>
                </a:solidFill>
                <a:latin typeface="Arial" panose="020B0604020202020204"/>
              </a:endParaRPr>
            </a:p>
            <a:p>
              <a:pPr algn="ctr" defTabSz="685800">
                <a:defRPr/>
              </a:pPr>
              <a:endParaRPr lang="en-GB" sz="1050" b="1" dirty="0">
                <a:solidFill>
                  <a:srgbClr val="003087"/>
                </a:solidFill>
                <a:latin typeface="Arial" panose="020B0604020202020204"/>
              </a:endParaRPr>
            </a:p>
            <a:p>
              <a:pPr algn="ctr" defTabSz="685800">
                <a:defRPr/>
              </a:pPr>
              <a:endParaRPr lang="en-GB" sz="1050" b="1" dirty="0">
                <a:solidFill>
                  <a:srgbClr val="003087"/>
                </a:solidFill>
                <a:latin typeface="Arial" panose="020B0604020202020204"/>
              </a:endParaRPr>
            </a:p>
            <a:p>
              <a:pPr algn="ctr" defTabSz="685800">
                <a:defRPr/>
              </a:pPr>
              <a:endParaRPr lang="en-GB" sz="1050" b="1" dirty="0">
                <a:solidFill>
                  <a:srgbClr val="003087"/>
                </a:solidFill>
                <a:latin typeface="Arial" panose="020B0604020202020204"/>
              </a:endParaRPr>
            </a:p>
            <a:p>
              <a:pPr algn="ctr" defTabSz="685800">
                <a:defRPr/>
              </a:pPr>
              <a:endParaRPr lang="en-GB" sz="1050" b="1" dirty="0">
                <a:solidFill>
                  <a:srgbClr val="003087"/>
                </a:solidFill>
                <a:latin typeface="Arial" panose="020B0604020202020204"/>
              </a:endParaRPr>
            </a:p>
            <a:p>
              <a:pPr algn="ctr" defTabSz="685800">
                <a:defRPr/>
              </a:pPr>
              <a:endParaRPr lang="en-GB" sz="1050" b="1" dirty="0">
                <a:solidFill>
                  <a:srgbClr val="003087"/>
                </a:solidFill>
                <a:latin typeface="Arial" panose="020B0604020202020204"/>
              </a:endParaRPr>
            </a:p>
            <a:p>
              <a:pPr algn="ctr" defTabSz="685800">
                <a:defRPr/>
              </a:pPr>
              <a:endParaRPr lang="en-GB" sz="1050" b="1" dirty="0">
                <a:solidFill>
                  <a:srgbClr val="003087"/>
                </a:solidFill>
                <a:latin typeface="Arial" panose="020B0604020202020204"/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 rot="438458">
              <a:off x="3141853" y="6187137"/>
              <a:ext cx="1680567" cy="774175"/>
            </a:xfrm>
            <a:prstGeom prst="rect">
              <a:avLst/>
            </a:prstGeom>
            <a:scene3d>
              <a:camera prst="isometricOffAxis1Top"/>
              <a:lightRig rig="freezing" dir="t"/>
            </a:scene3d>
            <a:sp3d extrusionH="76200" prstMaterial="clear"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GB" sz="135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pic>
          <p:nvPicPr>
            <p:cNvPr id="136" name="Picture 135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4295" y="5652483"/>
              <a:ext cx="874543" cy="874543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="" xmlns:a16="http://schemas.microsoft.com/office/drawing/2014/main" id="{0733ABEE-BAB6-1545-9CDF-6BDC0A8B29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4472" y="6010871"/>
              <a:ext cx="585301" cy="584944"/>
            </a:xfrm>
            <a:prstGeom prst="rect">
              <a:avLst/>
            </a:prstGeom>
          </p:spPr>
        </p:pic>
        <p:pic>
          <p:nvPicPr>
            <p:cNvPr id="93" name="Picture 10" descr="Image result for training ico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6788" y="5938192"/>
              <a:ext cx="316824" cy="3168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4" name="Picture 93">
              <a:extLst>
                <a:ext uri="{FF2B5EF4-FFF2-40B4-BE49-F238E27FC236}">
                  <a16:creationId xmlns="" xmlns:a16="http://schemas.microsoft.com/office/drawing/2014/main" id="{D7145AA3-8940-5B4E-8285-B1C0DC071F0D}"/>
                </a:ext>
              </a:extLst>
            </p:cNvPr>
            <p:cNvPicPr/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355794" y="5794292"/>
              <a:ext cx="294240" cy="854231"/>
            </a:xfrm>
            <a:prstGeom prst="rect">
              <a:avLst/>
            </a:prstGeom>
          </p:spPr>
        </p:pic>
        <p:pic>
          <p:nvPicPr>
            <p:cNvPr id="98" name="Picture 14" descr="Image result for text icon blue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1311" y="5668543"/>
              <a:ext cx="348022" cy="3480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BF13636D-417D-9347-A0F4-C69E1E6C6541}"/>
              </a:ext>
            </a:extLst>
          </p:cNvPr>
          <p:cNvGrpSpPr/>
          <p:nvPr/>
        </p:nvGrpSpPr>
        <p:grpSpPr>
          <a:xfrm>
            <a:off x="2737274" y="1428688"/>
            <a:ext cx="4046889" cy="1121103"/>
            <a:chOff x="3672005" y="992594"/>
            <a:chExt cx="5395852" cy="1494803"/>
          </a:xfrm>
        </p:grpSpPr>
        <p:sp>
          <p:nvSpPr>
            <p:cNvPr id="18" name="TextBox 7"/>
            <p:cNvSpPr txBox="1"/>
            <p:nvPr/>
          </p:nvSpPr>
          <p:spPr>
            <a:xfrm>
              <a:off x="4811582" y="1017658"/>
              <a:ext cx="4256275" cy="1084998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lang="en-GB" sz="600" b="1" dirty="0">
                <a:solidFill>
                  <a:srgbClr val="E8EDEE"/>
                </a:solidFill>
                <a:latin typeface="Arial" panose="020B0604020202020204"/>
              </a:endParaRPr>
            </a:p>
            <a:p>
              <a:pPr defTabSz="685800">
                <a:defRPr/>
              </a:pPr>
              <a:r>
                <a:rPr lang="en-GB" sz="1500" b="1" dirty="0">
                  <a:solidFill>
                    <a:srgbClr val="E8EDEE"/>
                  </a:solidFill>
                  <a:latin typeface="Arial" panose="020B0604020202020204"/>
                </a:rPr>
                <a:t>Ur </a:t>
              </a:r>
              <a:endParaRPr lang="en-GB" sz="1050" b="1" dirty="0">
                <a:solidFill>
                  <a:srgbClr val="E8EDEE"/>
                </a:solidFill>
                <a:latin typeface="Arial" panose="020B0604020202020204"/>
              </a:endParaRPr>
            </a:p>
            <a:p>
              <a:pPr marL="214313" indent="-214313" defTabSz="685800">
                <a:buFont typeface="Arial" panose="020B0604020202020204" pitchFamily="34" charset="0"/>
                <a:buChar char="•"/>
                <a:defRPr/>
              </a:pPr>
              <a:r>
                <a:rPr lang="en-GB" sz="900" dirty="0">
                  <a:solidFill>
                    <a:srgbClr val="000000"/>
                  </a:solidFill>
                  <a:latin typeface="Arial" panose="020B0604020202020204"/>
                </a:rPr>
                <a:t>Consultant Connect App </a:t>
              </a:r>
            </a:p>
            <a:p>
              <a:pPr marL="214313" indent="-214313" defTabSz="685800">
                <a:buFont typeface="Arial" panose="020B0604020202020204" pitchFamily="34" charset="0"/>
                <a:buChar char="•"/>
                <a:defRPr/>
              </a:pPr>
              <a:r>
                <a:rPr lang="en-GB" sz="900" dirty="0">
                  <a:solidFill>
                    <a:srgbClr val="000000"/>
                  </a:solidFill>
                  <a:latin typeface="Arial" panose="020B0604020202020204"/>
                </a:rPr>
                <a:t>A&amp;E         </a:t>
              </a:r>
            </a:p>
            <a:p>
              <a:pPr defTabSz="685800">
                <a:defRPr/>
              </a:pPr>
              <a:endParaRPr lang="en-GB" sz="788" dirty="0">
                <a:solidFill>
                  <a:srgbClr val="E8EDEE"/>
                </a:solidFill>
                <a:latin typeface="Arial" panose="020B0604020202020204"/>
              </a:endParaRPr>
            </a:p>
          </p:txBody>
        </p:sp>
        <p:sp>
          <p:nvSpPr>
            <p:cNvPr id="40" name="TextBox 46"/>
            <p:cNvSpPr txBox="1"/>
            <p:nvPr/>
          </p:nvSpPr>
          <p:spPr>
            <a:xfrm>
              <a:off x="4660784" y="992594"/>
              <a:ext cx="1511025" cy="430886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r>
                <a:rPr lang="en-GB" sz="1350" b="1" dirty="0">
                  <a:solidFill>
                    <a:srgbClr val="003087"/>
                  </a:solidFill>
                  <a:latin typeface="Arial" panose="020B0604020202020204"/>
                </a:rPr>
                <a:t>Urgent</a:t>
              </a:r>
              <a:r>
                <a:rPr lang="en-GB" sz="1500" b="1" dirty="0">
                  <a:solidFill>
                    <a:srgbClr val="003087"/>
                  </a:solidFill>
                  <a:latin typeface="Arial" panose="020B0604020202020204"/>
                </a:rPr>
                <a:t>  </a:t>
              </a:r>
              <a:endParaRPr lang="en-GB" sz="1200" b="1" dirty="0">
                <a:solidFill>
                  <a:srgbClr val="003087"/>
                </a:solidFill>
                <a:latin typeface="Arial" panose="020B0604020202020204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FB652AC1-7483-3646-8091-D863415F9B43}"/>
                </a:ext>
              </a:extLst>
            </p:cNvPr>
            <p:cNvGrpSpPr/>
            <p:nvPr/>
          </p:nvGrpSpPr>
          <p:grpSpPr>
            <a:xfrm>
              <a:off x="3672005" y="1230122"/>
              <a:ext cx="852309" cy="1257275"/>
              <a:chOff x="3714614" y="1429214"/>
              <a:chExt cx="852309" cy="1257275"/>
            </a:xfrm>
          </p:grpSpPr>
          <p:cxnSp>
            <p:nvCxnSpPr>
              <p:cNvPr id="56" name="Straight Arrow Connector 55"/>
              <p:cNvCxnSpPr>
                <a:cxnSpLocks/>
              </p:cNvCxnSpPr>
              <p:nvPr/>
            </p:nvCxnSpPr>
            <p:spPr>
              <a:xfrm>
                <a:off x="3723189" y="2257368"/>
                <a:ext cx="843734" cy="429121"/>
              </a:xfrm>
              <a:prstGeom prst="straightConnector1">
                <a:avLst/>
              </a:prstGeom>
              <a:ln w="762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/>
              <p:nvPr/>
            </p:nvCxnSpPr>
            <p:spPr>
              <a:xfrm flipV="1">
                <a:off x="3714614" y="1429214"/>
                <a:ext cx="733594" cy="852281"/>
              </a:xfrm>
              <a:prstGeom prst="straightConnector1">
                <a:avLst/>
              </a:prstGeom>
              <a:ln w="762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6" name="Rectangle 85"/>
            <p:cNvSpPr/>
            <p:nvPr/>
          </p:nvSpPr>
          <p:spPr>
            <a:xfrm rot="438458" flipH="1" flipV="1">
              <a:off x="7255512" y="1410844"/>
              <a:ext cx="1680567" cy="774175"/>
            </a:xfrm>
            <a:prstGeom prst="rect">
              <a:avLst/>
            </a:prstGeom>
            <a:scene3d>
              <a:camera prst="isometricOffAxis1Top"/>
              <a:lightRig rig="freezing" dir="t"/>
            </a:scene3d>
            <a:sp3d extrusionH="76200" prstMaterial="clear"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GB" sz="135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="" xmlns:a16="http://schemas.microsoft.com/office/drawing/2014/main" id="{DCACA750-7AEB-9143-AF2E-57F9D38662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8692" y="1116910"/>
              <a:ext cx="208166" cy="66535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="" xmlns:a16="http://schemas.microsoft.com/office/drawing/2014/main" id="{7FDA7544-922A-0F44-B58F-2DBDE9E5C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7776" y="1174901"/>
              <a:ext cx="175118" cy="634844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="" xmlns:a16="http://schemas.microsoft.com/office/drawing/2014/main" id="{D7477F38-735B-094C-B056-D8D8608AB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615936" y="1507961"/>
              <a:ext cx="123467" cy="375316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151489" y="1116910"/>
              <a:ext cx="744423" cy="744423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342F13DD-2334-4F71-933F-D955638D9A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431651" y="1688513"/>
              <a:ext cx="353599" cy="347502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7A9ABDD1-4DB7-AF42-9400-6335C1147221}"/>
              </a:ext>
            </a:extLst>
          </p:cNvPr>
          <p:cNvGrpSpPr/>
          <p:nvPr/>
        </p:nvGrpSpPr>
        <p:grpSpPr>
          <a:xfrm>
            <a:off x="303475" y="3130465"/>
            <a:ext cx="3598379" cy="1767820"/>
            <a:chOff x="271901" y="2735661"/>
            <a:chExt cx="4797838" cy="2357093"/>
          </a:xfrm>
        </p:grpSpPr>
        <p:sp>
          <p:nvSpPr>
            <p:cNvPr id="50" name="TextBox 42"/>
            <p:cNvSpPr txBox="1"/>
            <p:nvPr/>
          </p:nvSpPr>
          <p:spPr>
            <a:xfrm>
              <a:off x="271901" y="3953981"/>
              <a:ext cx="2025571" cy="1138773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r>
                <a:rPr lang="en-GB" sz="1050" b="1" dirty="0">
                  <a:solidFill>
                    <a:srgbClr val="41B6E6"/>
                  </a:solidFill>
                  <a:latin typeface="Arial" panose="020B0604020202020204"/>
                </a:rPr>
                <a:t>CYPHP Clinics</a:t>
              </a:r>
            </a:p>
            <a:p>
              <a:pPr algn="ctr" defTabSz="685800">
                <a:defRPr/>
              </a:pPr>
              <a:endParaRPr lang="en-GB" sz="300" b="1" dirty="0">
                <a:solidFill>
                  <a:srgbClr val="41B6E6"/>
                </a:solidFill>
                <a:latin typeface="Arial" panose="020B0604020202020204"/>
              </a:endParaRPr>
            </a:p>
            <a:p>
              <a:pPr algn="ctr" defTabSz="685800">
                <a:defRPr/>
              </a:pPr>
              <a:r>
                <a:rPr lang="en-GB" sz="900" dirty="0">
                  <a:solidFill>
                    <a:srgbClr val="000000"/>
                  </a:solidFill>
                  <a:latin typeface="Arial" panose="020B0604020202020204"/>
                </a:rPr>
                <a:t>GP and Paediatrician </a:t>
              </a:r>
            </a:p>
            <a:p>
              <a:pPr algn="ctr" defTabSz="685800">
                <a:defRPr/>
              </a:pPr>
              <a:r>
                <a:rPr lang="en-GB" sz="900" dirty="0">
                  <a:solidFill>
                    <a:srgbClr val="000000"/>
                  </a:solidFill>
                  <a:latin typeface="Arial" panose="020B0604020202020204"/>
                </a:rPr>
                <a:t>one-stop shop joint clinics at local GP practice</a:t>
              </a:r>
            </a:p>
            <a:p>
              <a:pPr algn="ctr" defTabSz="685800">
                <a:defRPr/>
              </a:pPr>
              <a:r>
                <a:rPr lang="en-GB" sz="900" dirty="0">
                  <a:solidFill>
                    <a:srgbClr val="000000"/>
                  </a:solidFill>
                  <a:latin typeface="Arial" panose="020B0604020202020204"/>
                </a:rPr>
                <a:t> </a:t>
              </a:r>
            </a:p>
          </p:txBody>
        </p:sp>
        <p:sp>
          <p:nvSpPr>
            <p:cNvPr id="73" name="TextBox 42"/>
            <p:cNvSpPr txBox="1"/>
            <p:nvPr/>
          </p:nvSpPr>
          <p:spPr>
            <a:xfrm>
              <a:off x="2626657" y="3651641"/>
              <a:ext cx="2443080" cy="1323438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r>
                <a:rPr lang="en-GB" sz="1050" b="1" dirty="0">
                  <a:solidFill>
                    <a:srgbClr val="003087"/>
                  </a:solidFill>
                  <a:latin typeface="Arial" panose="020B0604020202020204"/>
                </a:rPr>
                <a:t>CYPHP Support</a:t>
              </a:r>
            </a:p>
            <a:p>
              <a:pPr algn="ctr" defTabSz="685800">
                <a:defRPr/>
              </a:pPr>
              <a:endParaRPr lang="en-GB" sz="300" b="1" dirty="0">
                <a:solidFill>
                  <a:srgbClr val="003087"/>
                </a:solidFill>
                <a:latin typeface="Arial" panose="020B0604020202020204"/>
              </a:endParaRPr>
            </a:p>
            <a:p>
              <a:pPr marL="128588" indent="-128588" defTabSz="685800">
                <a:buFont typeface="Arial" panose="020B0604020202020204" pitchFamily="34" charset="0"/>
                <a:buChar char="•"/>
                <a:defRPr/>
              </a:pPr>
              <a:r>
                <a:rPr lang="en-GB" sz="900" dirty="0">
                  <a:solidFill>
                    <a:srgbClr val="000000"/>
                  </a:solidFill>
                  <a:latin typeface="Arial" panose="020B0604020202020204"/>
                </a:rPr>
                <a:t>GP guidelines for common child health conditions</a:t>
              </a:r>
            </a:p>
            <a:p>
              <a:pPr marL="128588" indent="-128588" defTabSz="685800">
                <a:buFont typeface="Arial" panose="020B0604020202020204" pitchFamily="34" charset="0"/>
                <a:buChar char="•"/>
                <a:defRPr/>
              </a:pPr>
              <a:endParaRPr lang="en-GB" sz="900" dirty="0">
                <a:solidFill>
                  <a:srgbClr val="000000"/>
                </a:solidFill>
                <a:latin typeface="Arial" panose="020B0604020202020204"/>
              </a:endParaRPr>
            </a:p>
            <a:p>
              <a:pPr marL="128588" indent="-128588" defTabSz="685800">
                <a:buFont typeface="Arial" panose="020B0604020202020204" pitchFamily="34" charset="0"/>
                <a:buChar char="•"/>
                <a:defRPr/>
              </a:pPr>
              <a:r>
                <a:rPr lang="en-GB" sz="900" dirty="0">
                  <a:solidFill>
                    <a:srgbClr val="000000"/>
                  </a:solidFill>
                  <a:latin typeface="Arial" panose="020B0604020202020204"/>
                </a:rPr>
                <a:t>Training for healthcare and non-healthcare staff</a:t>
              </a:r>
            </a:p>
          </p:txBody>
        </p:sp>
        <p:cxnSp>
          <p:nvCxnSpPr>
            <p:cNvPr id="129" name="Straight Arrow Connector 128"/>
            <p:cNvCxnSpPr/>
            <p:nvPr/>
          </p:nvCxnSpPr>
          <p:spPr>
            <a:xfrm>
              <a:off x="3872627" y="3400780"/>
              <a:ext cx="0" cy="24536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/>
            <p:cNvCxnSpPr/>
            <p:nvPr/>
          </p:nvCxnSpPr>
          <p:spPr>
            <a:xfrm>
              <a:off x="1307301" y="3400780"/>
              <a:ext cx="0" cy="24536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80" name="TextBox 42">
              <a:extLst>
                <a:ext uri="{FF2B5EF4-FFF2-40B4-BE49-F238E27FC236}">
                  <a16:creationId xmlns="" xmlns:a16="http://schemas.microsoft.com/office/drawing/2014/main" id="{DBE81D35-17C9-8C48-B9D5-8AEDF7D8FB90}"/>
                </a:ext>
              </a:extLst>
            </p:cNvPr>
            <p:cNvSpPr txBox="1"/>
            <p:nvPr/>
          </p:nvSpPr>
          <p:spPr>
            <a:xfrm>
              <a:off x="271902" y="3645081"/>
              <a:ext cx="2025571" cy="261611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r>
                <a:rPr lang="en-GB" sz="675" dirty="0">
                  <a:solidFill>
                    <a:srgbClr val="000000"/>
                  </a:solidFill>
                  <a:latin typeface="Arial" panose="020B0604020202020204"/>
                </a:rPr>
                <a:t>GP referral</a:t>
              </a:r>
            </a:p>
          </p:txBody>
        </p:sp>
        <p:sp>
          <p:nvSpPr>
            <p:cNvPr id="53" name="TextBox 5"/>
            <p:cNvSpPr txBox="1"/>
            <p:nvPr/>
          </p:nvSpPr>
          <p:spPr>
            <a:xfrm>
              <a:off x="283136" y="2735661"/>
              <a:ext cx="4786603" cy="892552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lang="en-GB" sz="600" b="1" dirty="0">
                <a:solidFill>
                  <a:srgbClr val="E8EDEE"/>
                </a:solidFill>
                <a:latin typeface="Arial" panose="020B0604020202020204"/>
              </a:endParaRPr>
            </a:p>
            <a:p>
              <a:pPr algn="ctr"/>
              <a:r>
                <a:rPr lang="en-GB" sz="1350" b="1" u="sng" dirty="0">
                  <a:solidFill>
                    <a:srgbClr val="003087"/>
                  </a:solidFill>
                  <a:latin typeface="Arial" panose="020B0604020202020204"/>
                </a:rPr>
                <a:t>CYPHP Universal Services</a:t>
              </a:r>
            </a:p>
            <a:p>
              <a:pPr algn="ctr"/>
              <a:r>
                <a:rPr lang="en-GB" sz="900" dirty="0">
                  <a:solidFill>
                    <a:srgbClr val="00308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Expert care for children with any condition</a:t>
              </a:r>
            </a:p>
            <a:p>
              <a:pPr algn="ctr"/>
              <a:endParaRPr lang="en-GB" sz="900" b="1" dirty="0">
                <a:solidFill>
                  <a:srgbClr val="00308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TextBox 48"/>
          <p:cNvSpPr txBox="1"/>
          <p:nvPr/>
        </p:nvSpPr>
        <p:spPr>
          <a:xfrm>
            <a:off x="3443531" y="2446895"/>
            <a:ext cx="1168596" cy="300082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r>
              <a:rPr lang="en-GB" sz="1350" b="1" dirty="0">
                <a:solidFill>
                  <a:srgbClr val="003087"/>
                </a:solidFill>
                <a:latin typeface="Arial" panose="020B0604020202020204"/>
              </a:rPr>
              <a:t>Non urgent </a:t>
            </a:r>
            <a:endParaRPr lang="en-GB" sz="1050" b="1" dirty="0">
              <a:solidFill>
                <a:srgbClr val="003087"/>
              </a:solidFill>
              <a:latin typeface="Arial" panose="020B0604020202020204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0B1998A1-1507-E14E-ACA2-5E2AB44B205B}"/>
              </a:ext>
            </a:extLst>
          </p:cNvPr>
          <p:cNvGrpSpPr/>
          <p:nvPr/>
        </p:nvGrpSpPr>
        <p:grpSpPr>
          <a:xfrm>
            <a:off x="7626088" y="2798203"/>
            <a:ext cx="1331573" cy="899985"/>
            <a:chOff x="10240995" y="1041333"/>
            <a:chExt cx="1775431" cy="1199980"/>
          </a:xfrm>
        </p:grpSpPr>
        <p:sp>
          <p:nvSpPr>
            <p:cNvPr id="112" name="TextBox 42"/>
            <p:cNvSpPr txBox="1"/>
            <p:nvPr/>
          </p:nvSpPr>
          <p:spPr>
            <a:xfrm>
              <a:off x="10244420" y="1795037"/>
              <a:ext cx="1772006" cy="446276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GB" sz="375" b="1" dirty="0">
                <a:solidFill>
                  <a:srgbClr val="41B6E6"/>
                </a:solidFill>
                <a:latin typeface="Arial" panose="020B0604020202020204"/>
              </a:endParaRPr>
            </a:p>
            <a:p>
              <a:pPr algn="ctr" defTabSz="685800">
                <a:defRPr/>
              </a:pPr>
              <a:r>
                <a:rPr lang="en-GB" sz="825" b="1" dirty="0">
                  <a:solidFill>
                    <a:srgbClr val="41B6E6"/>
                  </a:solidFill>
                  <a:latin typeface="Arial" panose="020B0604020202020204"/>
                </a:rPr>
                <a:t>Intervention Practices</a:t>
              </a:r>
            </a:p>
            <a:p>
              <a:pPr algn="ctr" defTabSz="685800">
                <a:defRPr/>
              </a:pPr>
              <a:endParaRPr lang="en-GB" sz="375" b="1" dirty="0">
                <a:solidFill>
                  <a:srgbClr val="41B6E6"/>
                </a:solidFill>
                <a:latin typeface="Arial" panose="020B0604020202020204"/>
              </a:endParaRPr>
            </a:p>
          </p:txBody>
        </p:sp>
        <p:sp>
          <p:nvSpPr>
            <p:cNvPr id="113" name="TextBox 42"/>
            <p:cNvSpPr txBox="1"/>
            <p:nvPr/>
          </p:nvSpPr>
          <p:spPr>
            <a:xfrm>
              <a:off x="10244420" y="1307106"/>
              <a:ext cx="1772006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r>
                <a:rPr lang="en-GB" sz="825" b="1" dirty="0">
                  <a:solidFill>
                    <a:srgbClr val="003087"/>
                  </a:solidFill>
                  <a:latin typeface="Arial" panose="020B0604020202020204"/>
                </a:rPr>
                <a:t>Intervention + Control</a:t>
              </a:r>
            </a:p>
            <a:p>
              <a:pPr algn="ctr" defTabSz="685800">
                <a:defRPr/>
              </a:pPr>
              <a:r>
                <a:rPr lang="en-GB" sz="825" b="1" dirty="0">
                  <a:solidFill>
                    <a:srgbClr val="003087"/>
                  </a:solidFill>
                  <a:latin typeface="Arial" panose="020B0604020202020204"/>
                </a:rPr>
                <a:t>practices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F5CE7D7D-4139-7345-82A3-15BB7E3DCD3B}"/>
                </a:ext>
              </a:extLst>
            </p:cNvPr>
            <p:cNvSpPr txBox="1"/>
            <p:nvPr/>
          </p:nvSpPr>
          <p:spPr>
            <a:xfrm>
              <a:off x="10240995" y="1041333"/>
              <a:ext cx="1662554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rgbClr val="003087"/>
                  </a:solidFill>
                </a:rPr>
                <a:t>KEY: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EF51779A-1AD8-F74B-90AA-2B313A69BB9E}"/>
              </a:ext>
            </a:extLst>
          </p:cNvPr>
          <p:cNvGrpSpPr/>
          <p:nvPr/>
        </p:nvGrpSpPr>
        <p:grpSpPr>
          <a:xfrm>
            <a:off x="4153330" y="3130465"/>
            <a:ext cx="3069380" cy="2805992"/>
            <a:chOff x="5876197" y="2977730"/>
            <a:chExt cx="4092507" cy="3741323"/>
          </a:xfrm>
        </p:grpSpPr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1D1B975F-00A2-F748-B8F8-F421B3D4BC24}"/>
                </a:ext>
              </a:extLst>
            </p:cNvPr>
            <p:cNvGrpSpPr/>
            <p:nvPr/>
          </p:nvGrpSpPr>
          <p:grpSpPr>
            <a:xfrm>
              <a:off x="5876197" y="2977730"/>
              <a:ext cx="4092507" cy="3741323"/>
              <a:chOff x="5859079" y="2745472"/>
              <a:chExt cx="4092507" cy="3741323"/>
            </a:xfrm>
          </p:grpSpPr>
          <p:cxnSp>
            <p:nvCxnSpPr>
              <p:cNvPr id="134" name="Straight Arrow Connector 133"/>
              <p:cNvCxnSpPr>
                <a:cxnSpLocks/>
              </p:cNvCxnSpPr>
              <p:nvPr/>
            </p:nvCxnSpPr>
            <p:spPr>
              <a:xfrm>
                <a:off x="7926427" y="5415144"/>
                <a:ext cx="0" cy="3479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32" name="Straight Arrow Connector 131"/>
              <p:cNvCxnSpPr>
                <a:cxnSpLocks/>
              </p:cNvCxnSpPr>
              <p:nvPr/>
            </p:nvCxnSpPr>
            <p:spPr>
              <a:xfrm>
                <a:off x="7914936" y="3534732"/>
                <a:ext cx="0" cy="55505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Arrow Connector 132"/>
              <p:cNvCxnSpPr/>
              <p:nvPr/>
            </p:nvCxnSpPr>
            <p:spPr>
              <a:xfrm>
                <a:off x="7926427" y="4761482"/>
                <a:ext cx="0" cy="24536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5"/>
              <p:cNvSpPr txBox="1"/>
              <p:nvPr/>
            </p:nvSpPr>
            <p:spPr>
              <a:xfrm>
                <a:off x="5904058" y="2745472"/>
                <a:ext cx="4044962" cy="892552"/>
              </a:xfrm>
              <a:prstGeom prst="rect">
                <a:avLst/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>
                  <a:defRPr/>
                </a:pPr>
                <a:endParaRPr lang="en-GB" sz="600" b="1" dirty="0">
                  <a:solidFill>
                    <a:srgbClr val="E8EDEE"/>
                  </a:solidFill>
                  <a:latin typeface="Arial" panose="020B0604020202020204"/>
                </a:endParaRPr>
              </a:p>
              <a:p>
                <a:pPr lvl="0" algn="ctr">
                  <a:defRPr/>
                </a:pPr>
                <a:r>
                  <a:rPr lang="en-GB" sz="1350" b="1" u="sng" dirty="0">
                    <a:solidFill>
                      <a:srgbClr val="00308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CYPHP Targeted Services</a:t>
                </a:r>
              </a:p>
              <a:p>
                <a:pPr algn="ctr"/>
                <a:r>
                  <a:rPr lang="en-GB" sz="900" dirty="0">
                    <a:solidFill>
                      <a:srgbClr val="00308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Tailored care for children with ongoing conditions</a:t>
                </a:r>
              </a:p>
              <a:p>
                <a:pPr algn="ctr"/>
                <a:r>
                  <a:rPr lang="en-GB" sz="900" dirty="0">
                    <a:solidFill>
                      <a:srgbClr val="00308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GB" sz="900" dirty="0" err="1">
                    <a:solidFill>
                      <a:srgbClr val="003087"/>
                    </a:solidFill>
                    <a:latin typeface="Arial" panose="020B0604020202020204"/>
                  </a:rPr>
                  <a:t>sthma</a:t>
                </a:r>
                <a:r>
                  <a:rPr lang="en-GB" sz="900" dirty="0">
                    <a:solidFill>
                      <a:srgbClr val="003087"/>
                    </a:solidFill>
                    <a:latin typeface="Arial" panose="020B0604020202020204"/>
                  </a:rPr>
                  <a:t>, constipation, eczema, or epilepsy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5880744" y="3999043"/>
                <a:ext cx="4049179" cy="923329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800">
                  <a:defRPr/>
                </a:pPr>
                <a:r>
                  <a:rPr lang="en-GB" sz="1200" b="1" dirty="0">
                    <a:solidFill>
                      <a:srgbClr val="003087"/>
                    </a:solidFill>
                    <a:latin typeface="Arial" panose="020B0604020202020204"/>
                  </a:rPr>
                  <a:t>Health Check via patient </a:t>
                </a:r>
                <a:r>
                  <a:rPr lang="en-GB" sz="1050" b="1" dirty="0">
                    <a:solidFill>
                      <a:srgbClr val="003087"/>
                    </a:solidFill>
                    <a:latin typeface="Arial" panose="020B0604020202020204"/>
                  </a:rPr>
                  <a:t>portal</a:t>
                </a:r>
              </a:p>
              <a:p>
                <a:pPr marL="214313" indent="-214313" defTabSz="685800">
                  <a:buFont typeface="Arial" panose="020B0604020202020204" pitchFamily="34" charset="0"/>
                  <a:buChar char="•"/>
                  <a:defRPr/>
                </a:pPr>
                <a:r>
                  <a:rPr lang="en-GB" sz="900" dirty="0">
                    <a:solidFill>
                      <a:sysClr val="windowText" lastClr="000000"/>
                    </a:solidFill>
                    <a:latin typeface="Arial" panose="020B0604020202020204"/>
                  </a:rPr>
                  <a:t>Biopsychosocial assessment</a:t>
                </a:r>
              </a:p>
              <a:p>
                <a:pPr marL="214313" indent="-214313" defTabSz="685800">
                  <a:buFont typeface="Arial" panose="020B0604020202020204" pitchFamily="34" charset="0"/>
                  <a:buChar char="•"/>
                  <a:defRPr/>
                </a:pPr>
                <a:r>
                  <a:rPr lang="en-GB" sz="900" dirty="0">
                    <a:solidFill>
                      <a:sysClr val="windowText" lastClr="000000"/>
                    </a:solidFill>
                    <a:latin typeface="Arial" panose="020B0604020202020204"/>
                  </a:rPr>
                  <a:t>Information to tailor holistic care response</a:t>
                </a:r>
              </a:p>
              <a:p>
                <a:pPr marL="214313" indent="-214313" defTabSz="685800">
                  <a:buFont typeface="Arial" panose="020B0604020202020204" pitchFamily="34" charset="0"/>
                  <a:buChar char="•"/>
                  <a:defRPr/>
                </a:pPr>
                <a:r>
                  <a:rPr lang="en-GB" sz="900" dirty="0">
                    <a:solidFill>
                      <a:sysClr val="windowText" lastClr="000000"/>
                    </a:solidFill>
                    <a:latin typeface="Arial" panose="020B0604020202020204"/>
                  </a:rPr>
                  <a:t>Engage family in care process</a:t>
                </a:r>
              </a:p>
            </p:txBody>
          </p:sp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12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73644" y="4344504"/>
                <a:ext cx="665314" cy="433722"/>
              </a:xfrm>
              <a:prstGeom prst="rect">
                <a:avLst/>
              </a:prstGeom>
            </p:spPr>
          </p:pic>
          <p:sp>
            <p:nvSpPr>
              <p:cNvPr id="65" name="TextBox 64"/>
              <p:cNvSpPr txBox="1"/>
              <p:nvPr/>
            </p:nvSpPr>
            <p:spPr>
              <a:xfrm>
                <a:off x="5859079" y="4953237"/>
                <a:ext cx="4092507" cy="661720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800">
                  <a:defRPr/>
                </a:pPr>
                <a:endParaRPr lang="en-GB" sz="225" dirty="0">
                  <a:solidFill>
                    <a:srgbClr val="E8EDEE"/>
                  </a:solidFill>
                  <a:latin typeface="Arial" panose="020B0604020202020204"/>
                </a:endParaRPr>
              </a:p>
              <a:p>
                <a:pPr algn="r" defTabSz="685800">
                  <a:defRPr/>
                </a:pPr>
                <a:r>
                  <a:rPr lang="en-GB" sz="1200" b="1" dirty="0">
                    <a:solidFill>
                      <a:srgbClr val="003087"/>
                    </a:solidFill>
                    <a:latin typeface="Arial" panose="020B0604020202020204"/>
                  </a:rPr>
                  <a:t>                           Health Support Packs </a:t>
                </a:r>
              </a:p>
              <a:p>
                <a:pPr algn="ctr" defTabSz="685800">
                  <a:defRPr/>
                </a:pPr>
                <a:r>
                  <a:rPr lang="en-GB" sz="900" dirty="0">
                    <a:solidFill>
                      <a:srgbClr val="000000"/>
                    </a:solidFill>
                    <a:latin typeface="Arial" panose="020B0604020202020204"/>
                  </a:rPr>
                  <a:t>                                         sent to all families</a:t>
                </a:r>
              </a:p>
              <a:p>
                <a:pPr algn="ctr" defTabSz="685800">
                  <a:defRPr/>
                </a:pPr>
                <a:endParaRPr lang="en-GB" sz="300" dirty="0">
                  <a:solidFill>
                    <a:srgbClr val="E8EDEE"/>
                  </a:solidFill>
                  <a:latin typeface="Arial" panose="020B0604020202020204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5869708" y="5671187"/>
                <a:ext cx="4046318" cy="815608"/>
              </a:xfrm>
              <a:prstGeom prst="rect">
                <a:avLst/>
              </a:prstGeom>
              <a:noFill/>
              <a:ln w="38100"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800">
                  <a:defRPr/>
                </a:pPr>
                <a:endParaRPr lang="en-GB" sz="225" dirty="0">
                  <a:solidFill>
                    <a:srgbClr val="E8EDEE"/>
                  </a:solidFill>
                  <a:latin typeface="Arial" panose="020B0604020202020204"/>
                </a:endParaRPr>
              </a:p>
              <a:p>
                <a:pPr algn="ctr" defTabSz="685800">
                  <a:defRPr/>
                </a:pPr>
                <a:r>
                  <a:rPr lang="en-GB" sz="1050" b="1" dirty="0">
                    <a:solidFill>
                      <a:srgbClr val="41B6E6"/>
                    </a:solidFill>
                    <a:latin typeface="Arial" panose="020B0604020202020204"/>
                  </a:rPr>
                  <a:t>CYPHP Health team </a:t>
                </a:r>
              </a:p>
              <a:p>
                <a:pPr algn="ctr" defTabSz="685800">
                  <a:defRPr/>
                </a:pPr>
                <a:r>
                  <a:rPr lang="en-GB" sz="900" dirty="0">
                    <a:solidFill>
                      <a:srgbClr val="000000"/>
                    </a:solidFill>
                    <a:latin typeface="Arial" panose="020B0604020202020204"/>
                  </a:rPr>
                  <a:t>Identify and engage with families who need additional care and support</a:t>
                </a:r>
              </a:p>
              <a:p>
                <a:pPr algn="ctr" defTabSz="685800">
                  <a:defRPr/>
                </a:pPr>
                <a:endParaRPr lang="en-GB" sz="300" dirty="0">
                  <a:solidFill>
                    <a:srgbClr val="E8EDEE"/>
                  </a:solidFill>
                  <a:latin typeface="Arial" panose="020B0604020202020204"/>
                </a:endParaRPr>
              </a:p>
            </p:txBody>
          </p:sp>
          <p:sp>
            <p:nvSpPr>
              <p:cNvPr id="79" name="TextBox 42">
                <a:extLst>
                  <a:ext uri="{FF2B5EF4-FFF2-40B4-BE49-F238E27FC236}">
                    <a16:creationId xmlns="" xmlns:a16="http://schemas.microsoft.com/office/drawing/2014/main" id="{DE8C6FDD-D74C-C74E-8426-26D08BC413EE}"/>
                  </a:ext>
                </a:extLst>
              </p:cNvPr>
              <p:cNvSpPr txBox="1"/>
              <p:nvPr/>
            </p:nvSpPr>
            <p:spPr>
              <a:xfrm>
                <a:off x="5882852" y="3692400"/>
                <a:ext cx="4044960" cy="261611"/>
              </a:xfrm>
              <a:prstGeom prst="rect">
                <a:avLst/>
              </a:prstGeom>
              <a:ln>
                <a:solidFill>
                  <a:srgbClr val="003087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>
                  <a:defRPr/>
                </a:pPr>
                <a:r>
                  <a:rPr lang="en-GB" sz="675" dirty="0">
                    <a:solidFill>
                      <a:srgbClr val="000000"/>
                    </a:solidFill>
                    <a:latin typeface="Arial" panose="020B0604020202020204"/>
                  </a:rPr>
                  <a:t>Active case finding (call-recall)    Parent self-referral    Professional referral</a:t>
                </a:r>
              </a:p>
            </p:txBody>
          </p:sp>
        </p:grpSp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2376" y="5272471"/>
              <a:ext cx="1640358" cy="476436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A7D21BA2-11DE-4F41-BA75-CE1FA1E3FC45}"/>
              </a:ext>
            </a:extLst>
          </p:cNvPr>
          <p:cNvGrpSpPr/>
          <p:nvPr/>
        </p:nvGrpSpPr>
        <p:grpSpPr>
          <a:xfrm>
            <a:off x="7220783" y="5308523"/>
            <a:ext cx="1773660" cy="600164"/>
            <a:chOff x="9518167" y="5891528"/>
            <a:chExt cx="2364880" cy="800219"/>
          </a:xfrm>
        </p:grpSpPr>
        <p:sp>
          <p:nvSpPr>
            <p:cNvPr id="74" name="TextBox 42"/>
            <p:cNvSpPr txBox="1"/>
            <p:nvPr/>
          </p:nvSpPr>
          <p:spPr>
            <a:xfrm>
              <a:off x="9819222" y="5891528"/>
              <a:ext cx="2063825" cy="800219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r>
                <a:rPr lang="en-GB" sz="1050" b="1" dirty="0">
                  <a:solidFill>
                    <a:srgbClr val="003087"/>
                  </a:solidFill>
                  <a:latin typeface="Arial" panose="020B0604020202020204"/>
                </a:rPr>
                <a:t>CYPHP Support</a:t>
              </a:r>
            </a:p>
            <a:p>
              <a:pPr algn="ctr" defTabSz="685800">
                <a:defRPr/>
              </a:pPr>
              <a:endParaRPr lang="en-GB" sz="300" b="1" dirty="0">
                <a:solidFill>
                  <a:srgbClr val="003087"/>
                </a:solidFill>
                <a:latin typeface="Arial" panose="020B0604020202020204"/>
              </a:endParaRPr>
            </a:p>
            <a:p>
              <a:pPr marL="128588" indent="-128588" defTabSz="685800">
                <a:buFont typeface="Arial" panose="020B0604020202020204" pitchFamily="34" charset="0"/>
                <a:buChar char="•"/>
                <a:defRPr/>
              </a:pPr>
              <a:r>
                <a:rPr lang="en-GB" sz="900" dirty="0">
                  <a:solidFill>
                    <a:srgbClr val="000000"/>
                  </a:solidFill>
                  <a:latin typeface="Arial" panose="020B0604020202020204"/>
                </a:rPr>
                <a:t>Training for healthcare and non-healthcare staff</a:t>
              </a:r>
              <a:endParaRPr lang="en-GB" sz="825" dirty="0">
                <a:solidFill>
                  <a:srgbClr val="000000"/>
                </a:solidFill>
                <a:latin typeface="Arial" panose="020B0604020202020204"/>
              </a:endParaRPr>
            </a:p>
            <a:p>
              <a:pPr marL="128588" indent="-128588" defTabSz="685800">
                <a:buFont typeface="Arial" panose="020B0604020202020204" pitchFamily="34" charset="0"/>
                <a:buChar char="•"/>
                <a:defRPr/>
              </a:pPr>
              <a:endParaRPr lang="en-GB" sz="15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cxnSp>
          <p:nvCxnSpPr>
            <p:cNvPr id="67" name="Straight Arrow Connector 66"/>
            <p:cNvCxnSpPr>
              <a:cxnSpLocks/>
            </p:cNvCxnSpPr>
            <p:nvPr/>
          </p:nvCxnSpPr>
          <p:spPr>
            <a:xfrm>
              <a:off x="9518167" y="6349967"/>
              <a:ext cx="301055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564931B0-7B81-E34B-93C6-812EA5CD4D49}"/>
              </a:ext>
            </a:extLst>
          </p:cNvPr>
          <p:cNvGrpSpPr/>
          <p:nvPr/>
        </p:nvGrpSpPr>
        <p:grpSpPr>
          <a:xfrm>
            <a:off x="197353" y="1069435"/>
            <a:ext cx="2379478" cy="1676309"/>
            <a:chOff x="371470" y="409854"/>
            <a:chExt cx="3172637" cy="2235079"/>
          </a:xfrm>
        </p:grpSpPr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EB1BCEAE-CFAA-5245-B017-6C12F1188FCC}"/>
                </a:ext>
              </a:extLst>
            </p:cNvPr>
            <p:cNvGrpSpPr/>
            <p:nvPr/>
          </p:nvGrpSpPr>
          <p:grpSpPr>
            <a:xfrm>
              <a:off x="371470" y="409854"/>
              <a:ext cx="3172637" cy="2235079"/>
              <a:chOff x="539866" y="631302"/>
              <a:chExt cx="3172637" cy="2235079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9866" y="631302"/>
                <a:ext cx="1906758" cy="1906758"/>
              </a:xfrm>
              <a:prstGeom prst="rect">
                <a:avLst/>
              </a:prstGeom>
            </p:spPr>
          </p:pic>
          <p:sp>
            <p:nvSpPr>
              <p:cNvPr id="28" name="Rectangle 27"/>
              <p:cNvSpPr/>
              <p:nvPr/>
            </p:nvSpPr>
            <p:spPr>
              <a:xfrm rot="438458">
                <a:off x="1134508" y="2092206"/>
                <a:ext cx="2577995" cy="774175"/>
              </a:xfrm>
              <a:prstGeom prst="rect">
                <a:avLst/>
              </a:prstGeom>
              <a:scene3d>
                <a:camera prst="isometricOffAxis1Top"/>
                <a:lightRig rig="freezing" dir="t"/>
              </a:scene3d>
              <a:sp3d extrusionH="76200" prstMaterial="clear">
                <a:bevelT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800">
                  <a:defRPr/>
                </a:pPr>
                <a:endParaRPr lang="en-GB" sz="1350">
                  <a:solidFill>
                    <a:srgbClr val="FFFFFF"/>
                  </a:solidFill>
                  <a:latin typeface="Arial" panose="020B0604020202020204"/>
                </a:endParaRPr>
              </a:p>
            </p:txBody>
          </p:sp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51986" y="1575681"/>
                <a:ext cx="791346" cy="830567"/>
              </a:xfrm>
              <a:prstGeom prst="rect">
                <a:avLst/>
              </a:prstGeom>
            </p:spPr>
          </p:pic>
          <p:sp>
            <p:nvSpPr>
              <p:cNvPr id="30" name="Content Placeholder 2"/>
              <p:cNvSpPr txBox="1">
                <a:spLocks/>
              </p:cNvSpPr>
              <p:nvPr/>
            </p:nvSpPr>
            <p:spPr bwMode="auto">
              <a:xfrm>
                <a:off x="2823080" y="1747392"/>
                <a:ext cx="618558" cy="2455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800">
                  <a:defRPr/>
                </a:pPr>
                <a:r>
                  <a:rPr lang="en-US" sz="1050" b="1" kern="0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GP</a:t>
                </a:r>
                <a:endParaRPr lang="en-GB" sz="1050" b="1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60" name="Straight Arrow Connector 59"/>
              <p:cNvCxnSpPr/>
              <p:nvPr/>
            </p:nvCxnSpPr>
            <p:spPr>
              <a:xfrm>
                <a:off x="2536204" y="2148719"/>
                <a:ext cx="384643" cy="0"/>
              </a:xfrm>
              <a:prstGeom prst="straightConnector1">
                <a:avLst/>
              </a:prstGeom>
              <a:ln w="762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3" name="Picture 32">
              <a:extLst>
                <a:ext uri="{FF2B5EF4-FFF2-40B4-BE49-F238E27FC236}">
                  <a16:creationId xmlns="" xmlns:a16="http://schemas.microsoft.com/office/drawing/2014/main" id="{DCACA750-7AEB-9143-AF2E-57F9D38662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2386" y="1710627"/>
              <a:ext cx="210274" cy="725603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="" xmlns:a16="http://schemas.microsoft.com/office/drawing/2014/main" id="{7FDA7544-922A-0F44-B58F-2DBDE9E5C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7376" y="1715341"/>
              <a:ext cx="175902" cy="699621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="" xmlns:a16="http://schemas.microsoft.com/office/drawing/2014/main" id="{D7477F38-735B-094C-B056-D8D8608AB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975531" y="1927271"/>
              <a:ext cx="135280" cy="411225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="" xmlns:a16="http://schemas.microsoft.com/office/drawing/2014/main" id="{1055E968-DFEB-EB40-8EC7-D190791B5E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0853" y="1487503"/>
              <a:ext cx="315227" cy="948727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7B959CA0-35CA-CB4C-930F-A4350C018804}"/>
              </a:ext>
            </a:extLst>
          </p:cNvPr>
          <p:cNvGrpSpPr/>
          <p:nvPr/>
        </p:nvGrpSpPr>
        <p:grpSpPr>
          <a:xfrm>
            <a:off x="229322" y="5036549"/>
            <a:ext cx="1333035" cy="1044344"/>
            <a:chOff x="231523" y="5390406"/>
            <a:chExt cx="1777380" cy="1392458"/>
          </a:xfrm>
        </p:grpSpPr>
        <p:grpSp>
          <p:nvGrpSpPr>
            <p:cNvPr id="35" name="Group 34">
              <a:extLst>
                <a:ext uri="{FF2B5EF4-FFF2-40B4-BE49-F238E27FC236}">
                  <a16:creationId xmlns="" xmlns:a16="http://schemas.microsoft.com/office/drawing/2014/main" id="{8772437B-13D5-7749-BD2D-41CA7B3AE399}"/>
                </a:ext>
              </a:extLst>
            </p:cNvPr>
            <p:cNvGrpSpPr/>
            <p:nvPr/>
          </p:nvGrpSpPr>
          <p:grpSpPr>
            <a:xfrm>
              <a:off x="231523" y="5390406"/>
              <a:ext cx="1777380" cy="1392458"/>
              <a:chOff x="283134" y="5149012"/>
              <a:chExt cx="1777380" cy="1392458"/>
            </a:xfrm>
          </p:grpSpPr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75247" y="5149012"/>
                <a:ext cx="870976" cy="870976"/>
              </a:xfrm>
              <a:prstGeom prst="rect">
                <a:avLst/>
              </a:prstGeom>
            </p:spPr>
          </p:pic>
          <p:sp>
            <p:nvSpPr>
              <p:cNvPr id="54" name="Rectangle 53"/>
              <p:cNvSpPr/>
              <p:nvPr/>
            </p:nvSpPr>
            <p:spPr>
              <a:xfrm rot="438458">
                <a:off x="379947" y="5767295"/>
                <a:ext cx="1680567" cy="774175"/>
              </a:xfrm>
              <a:prstGeom prst="rect">
                <a:avLst/>
              </a:prstGeom>
              <a:scene3d>
                <a:camera prst="isometricOffAxis1Top"/>
                <a:lightRig rig="freezing" dir="t"/>
              </a:scene3d>
              <a:sp3d extrusionH="76200" prstMaterial="clear">
                <a:bevelT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800">
                  <a:defRPr/>
                </a:pPr>
                <a:endParaRPr lang="en-GB" sz="1350">
                  <a:solidFill>
                    <a:srgbClr val="FFFFFF"/>
                  </a:solidFill>
                  <a:latin typeface="Arial" panose="020B0604020202020204"/>
                </a:endParaRPr>
              </a:p>
            </p:txBody>
          </p:sp>
          <p:pic>
            <p:nvPicPr>
              <p:cNvPr id="61" name="Picture 60">
                <a:extLst>
                  <a:ext uri="{FF2B5EF4-FFF2-40B4-BE49-F238E27FC236}">
                    <a16:creationId xmlns="" xmlns:a16="http://schemas.microsoft.com/office/drawing/2014/main" id="{1055E968-DFEB-EB40-8EC7-D190791B5E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976642" y="5177140"/>
                <a:ext cx="315227" cy="948727"/>
              </a:xfrm>
              <a:prstGeom prst="rect">
                <a:avLst/>
              </a:prstGeom>
            </p:spPr>
          </p:pic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3134" y="5529956"/>
                <a:ext cx="564434" cy="592409"/>
              </a:xfrm>
              <a:prstGeom prst="rect">
                <a:avLst/>
              </a:prstGeom>
            </p:spPr>
          </p:pic>
          <p:pic>
            <p:nvPicPr>
              <p:cNvPr id="72" name="Picture 71"/>
              <p:cNvPicPr>
                <a:picLocks noChangeAspect="1"/>
              </p:cNvPicPr>
              <p:nvPr/>
            </p:nvPicPr>
            <p:blipFill rotWithShape="1">
              <a:blip r:embed="rId21" cstate="print">
                <a:clrChange>
                  <a:clrFrom>
                    <a:srgbClr val="00BCD2"/>
                  </a:clrFrom>
                  <a:clrTo>
                    <a:srgbClr val="00BCD2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745" t="3388" r="31348"/>
              <a:stretch/>
            </p:blipFill>
            <p:spPr>
              <a:xfrm>
                <a:off x="1445414" y="5316213"/>
                <a:ext cx="332017" cy="824447"/>
              </a:xfrm>
              <a:prstGeom prst="rect">
                <a:avLst/>
              </a:prstGeom>
            </p:spPr>
          </p:pic>
          <p:pic>
            <p:nvPicPr>
              <p:cNvPr id="71" name="Picture 70"/>
              <p:cNvPicPr/>
              <p:nvPr/>
            </p:nvPicPr>
            <p:blipFill>
              <a:blip r:embed="rId2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61502" y="5386621"/>
                <a:ext cx="288706" cy="790098"/>
              </a:xfrm>
              <a:prstGeom prst="rect">
                <a:avLst/>
              </a:prstGeom>
            </p:spPr>
          </p:pic>
        </p:grpSp>
        <p:pic>
          <p:nvPicPr>
            <p:cNvPr id="59" name="Picture 58">
              <a:extLst>
                <a:ext uri="{FF2B5EF4-FFF2-40B4-BE49-F238E27FC236}">
                  <a16:creationId xmlns="" xmlns:a16="http://schemas.microsoft.com/office/drawing/2014/main" id="{D7477F38-735B-094C-B056-D8D8608AB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89089" y="5998483"/>
              <a:ext cx="135280" cy="411225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366B5787-04D4-5A43-970D-D1A6CE4D794A}"/>
              </a:ext>
            </a:extLst>
          </p:cNvPr>
          <p:cNvGrpSpPr/>
          <p:nvPr/>
        </p:nvGrpSpPr>
        <p:grpSpPr>
          <a:xfrm>
            <a:off x="7384061" y="4148538"/>
            <a:ext cx="1317824" cy="1005040"/>
            <a:chOff x="10268482" y="5547217"/>
            <a:chExt cx="1757098" cy="1340053"/>
          </a:xfrm>
        </p:grpSpPr>
        <p:pic>
          <p:nvPicPr>
            <p:cNvPr id="76" name="Picture 75">
              <a:extLst>
                <a:ext uri="{FF2B5EF4-FFF2-40B4-BE49-F238E27FC236}">
                  <a16:creationId xmlns="" xmlns:a16="http://schemas.microsoft.com/office/drawing/2014/main" id="{D7477F38-735B-094C-B056-D8D8608AB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06174" y="6150759"/>
              <a:ext cx="143595" cy="436501"/>
            </a:xfrm>
            <a:prstGeom prst="rect">
              <a:avLst/>
            </a:prstGeom>
          </p:spPr>
        </p:pic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D977BF07-3ED9-EC47-AAD6-F4028F904F16}"/>
                </a:ext>
              </a:extLst>
            </p:cNvPr>
            <p:cNvGrpSpPr/>
            <p:nvPr/>
          </p:nvGrpSpPr>
          <p:grpSpPr>
            <a:xfrm>
              <a:off x="10268482" y="5547217"/>
              <a:ext cx="1757098" cy="1340053"/>
              <a:chOff x="10268482" y="5547217"/>
              <a:chExt cx="1757098" cy="1340053"/>
            </a:xfrm>
          </p:grpSpPr>
          <p:pic>
            <p:nvPicPr>
              <p:cNvPr id="135" name="Picture 134"/>
              <p:cNvPicPr>
                <a:picLocks noChangeAspect="1"/>
              </p:cNvPicPr>
              <p:nvPr/>
            </p:nvPicPr>
            <p:blipFill>
              <a:blip r:embed="rId2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89021" y="5547217"/>
                <a:ext cx="934125" cy="934125"/>
              </a:xfrm>
              <a:prstGeom prst="rect">
                <a:avLst/>
              </a:prstGeom>
            </p:spPr>
          </p:pic>
          <p:sp>
            <p:nvSpPr>
              <p:cNvPr id="85" name="Rectangle 84"/>
              <p:cNvSpPr/>
              <p:nvPr/>
            </p:nvSpPr>
            <p:spPr>
              <a:xfrm rot="438458" flipH="1" flipV="1">
                <a:off x="10268482" y="6113095"/>
                <a:ext cx="1603167" cy="774175"/>
              </a:xfrm>
              <a:prstGeom prst="rect">
                <a:avLst/>
              </a:prstGeom>
              <a:scene3d>
                <a:camera prst="isometricOffAxis1Top"/>
                <a:lightRig rig="freezing" dir="t"/>
              </a:scene3d>
              <a:sp3d extrusionH="76200" prstMaterial="clear">
                <a:bevelT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800">
                  <a:defRPr/>
                </a:pPr>
                <a:endParaRPr lang="en-GB" sz="1350">
                  <a:solidFill>
                    <a:srgbClr val="FFFFFF"/>
                  </a:solidFill>
                  <a:latin typeface="Arial" panose="020B0604020202020204"/>
                </a:endParaRPr>
              </a:p>
            </p:txBody>
          </p:sp>
          <p:pic>
            <p:nvPicPr>
              <p:cNvPr id="70" name="Picture 69">
                <a:extLst>
                  <a:ext uri="{FF2B5EF4-FFF2-40B4-BE49-F238E27FC236}">
                    <a16:creationId xmlns="" xmlns:a16="http://schemas.microsoft.com/office/drawing/2014/main" id="{21669BDC-62FC-784B-A646-63AB1EFEE3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39481" y="5859106"/>
                <a:ext cx="944591" cy="635226"/>
              </a:xfrm>
              <a:prstGeom prst="rect">
                <a:avLst/>
              </a:prstGeom>
            </p:spPr>
          </p:pic>
          <p:pic>
            <p:nvPicPr>
              <p:cNvPr id="77" name="Picture 76"/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61146" y="6038137"/>
                <a:ext cx="564434" cy="592409"/>
              </a:xfrm>
              <a:prstGeom prst="rect">
                <a:avLst/>
              </a:prstGeom>
            </p:spPr>
          </p:pic>
          <p:pic>
            <p:nvPicPr>
              <p:cNvPr id="75" name="Picture 74"/>
              <p:cNvPicPr/>
              <p:nvPr/>
            </p:nvPicPr>
            <p:blipFill>
              <a:blip r:embed="rId2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41473" y="5707308"/>
                <a:ext cx="321962" cy="84193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15404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Health </a:t>
            </a:r>
            <a:r>
              <a:rPr lang="en-GB" sz="3200" dirty="0"/>
              <a:t>Check Video 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sz="1600" dirty="0"/>
              <a:t>https://www.youtube.com/watch?v=Y4WChnnmHaM</a:t>
            </a:r>
          </a:p>
        </p:txBody>
      </p:sp>
    </p:spTree>
    <p:extLst>
      <p:ext uri="{BB962C8B-B14F-4D97-AF65-F5344CB8AC3E}">
        <p14:creationId xmlns:p14="http://schemas.microsoft.com/office/powerpoint/2010/main" val="332675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353" y="215124"/>
            <a:ext cx="5969689" cy="1316037"/>
          </a:xfrm>
        </p:spPr>
        <p:txBody>
          <a:bodyPr/>
          <a:lstStyle/>
          <a:p>
            <a:r>
              <a:rPr lang="en-GB" dirty="0"/>
              <a:t>Asthma Health Support Pack </a:t>
            </a:r>
            <a:endParaRPr lang="en-GB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D71B9E-910D-4ADB-9A2E-63FC00A8AD8E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6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22" y="1464650"/>
            <a:ext cx="3593105" cy="50742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8596" y="1464650"/>
            <a:ext cx="3780550" cy="24897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3290" y="3131062"/>
            <a:ext cx="3412901" cy="21663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2914" y="4474125"/>
            <a:ext cx="3020252" cy="224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46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8590" t="18559" r="31887" b="9030"/>
          <a:stretch/>
        </p:blipFill>
        <p:spPr>
          <a:xfrm>
            <a:off x="1321151" y="1197919"/>
            <a:ext cx="6649657" cy="546897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21680" y="220667"/>
            <a:ext cx="6534728" cy="1316037"/>
          </a:xfrm>
        </p:spPr>
        <p:txBody>
          <a:bodyPr/>
          <a:lstStyle/>
          <a:p>
            <a:r>
              <a:rPr lang="en-GB" sz="2800" dirty="0" smtClean="0"/>
              <a:t>Completing the CYPHP Health Check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60676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Clinical Team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are a team of Nurse Specialists and Mental Health Specialists, working across the boroughs of Lambeth &amp; Southwark, carrying out community clinics and visits with an aim to provide effective care for mind and body. </a:t>
            </a:r>
          </a:p>
          <a:p>
            <a:endParaRPr lang="en-GB" dirty="0"/>
          </a:p>
          <a:p>
            <a:r>
              <a:rPr lang="en-GB" dirty="0" smtClean="0"/>
              <a:t>Children &amp; Young People can be referred in several ways:</a:t>
            </a:r>
            <a:br>
              <a:rPr lang="en-GB" dirty="0" smtClean="0"/>
            </a:br>
            <a:r>
              <a:rPr lang="en-GB" dirty="0" smtClean="0"/>
              <a:t>- The GP / Practice Nurses</a:t>
            </a:r>
            <a:br>
              <a:rPr lang="en-GB" dirty="0" smtClean="0"/>
            </a:br>
            <a:r>
              <a:rPr lang="en-GB" dirty="0" smtClean="0"/>
              <a:t>- School Nurses</a:t>
            </a:r>
            <a:br>
              <a:rPr lang="en-GB" dirty="0" smtClean="0"/>
            </a:br>
            <a:r>
              <a:rPr lang="en-GB" dirty="0" smtClean="0"/>
              <a:t>- Health Visitors</a:t>
            </a:r>
            <a:br>
              <a:rPr lang="en-GB" dirty="0" smtClean="0"/>
            </a:br>
            <a:r>
              <a:rPr lang="en-GB" dirty="0" smtClean="0"/>
              <a:t>- Hospital Paediatricians</a:t>
            </a:r>
            <a:br>
              <a:rPr lang="en-GB" dirty="0" smtClean="0"/>
            </a:br>
            <a:r>
              <a:rPr lang="en-GB" dirty="0" smtClean="0"/>
              <a:t>- Self-referral by the Health Check 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During this phase of the study, the clinical team can provide a service to </a:t>
            </a:r>
            <a:br>
              <a:rPr lang="en-GB" dirty="0" smtClean="0"/>
            </a:br>
            <a:r>
              <a:rPr lang="en-GB" dirty="0" smtClean="0"/>
              <a:t>57 GP practices, with a plan to roll-out to the remaining 31 practices in the next phase </a:t>
            </a:r>
            <a:br>
              <a:rPr lang="en-GB" dirty="0" smtClean="0"/>
            </a:br>
            <a:r>
              <a:rPr lang="en-GB" dirty="0" smtClean="0"/>
              <a:t>                     * The health check and health pack are offered to all practices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561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286982" y="578960"/>
            <a:ext cx="7467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 smtClean="0">
                <a:solidFill>
                  <a:srgbClr val="003399"/>
                </a:solidFill>
                <a:latin typeface="+mj-lt"/>
                <a:ea typeface="+mj-ea"/>
                <a:cs typeface="+mj-cs"/>
              </a:rPr>
              <a:t>Phase 1 Practices</a:t>
            </a:r>
            <a:endParaRPr lang="en-GB" b="1" dirty="0">
              <a:solidFill>
                <a:srgbClr val="003399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7623" t="1486" r="3421" b="1544"/>
          <a:stretch/>
        </p:blipFill>
        <p:spPr>
          <a:xfrm>
            <a:off x="2579646" y="1157332"/>
            <a:ext cx="3945256" cy="5614404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 rot="16200000">
            <a:off x="1482384" y="5742831"/>
            <a:ext cx="302968" cy="11541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>
              <a:spcAft>
                <a:spcPts val="338"/>
              </a:spcAft>
            </a:pPr>
            <a:r>
              <a:rPr lang="en-GB" sz="750" b="1" dirty="0">
                <a:solidFill>
                  <a:prstClr val="black"/>
                </a:solidFill>
              </a:rPr>
              <a:t>Lam14</a:t>
            </a:r>
          </a:p>
        </p:txBody>
      </p:sp>
      <p:sp>
        <p:nvSpPr>
          <p:cNvPr id="47" name="Rectangle 46"/>
          <p:cNvSpPr/>
          <p:nvPr/>
        </p:nvSpPr>
        <p:spPr>
          <a:xfrm>
            <a:off x="3475478" y="2112938"/>
            <a:ext cx="176836" cy="900873"/>
          </a:xfrm>
          <a:prstGeom prst="rect">
            <a:avLst/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563" b="1">
              <a:solidFill>
                <a:prstClr val="white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475478" y="3013810"/>
            <a:ext cx="176836" cy="625613"/>
          </a:xfrm>
          <a:prstGeom prst="rect">
            <a:avLst/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563" b="1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475883" y="3639423"/>
            <a:ext cx="176836" cy="390377"/>
          </a:xfrm>
          <a:prstGeom prst="rect">
            <a:avLst/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563" b="1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513531" y="7672050"/>
            <a:ext cx="176836" cy="330470"/>
          </a:xfrm>
          <a:prstGeom prst="rect">
            <a:avLst/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563" b="1">
              <a:solidFill>
                <a:prstClr val="white"/>
              </a:solidFill>
            </a:endParaRPr>
          </a:p>
        </p:txBody>
      </p:sp>
      <p:sp>
        <p:nvSpPr>
          <p:cNvPr id="59" name="Right Brace 58"/>
          <p:cNvSpPr/>
          <p:nvPr/>
        </p:nvSpPr>
        <p:spPr>
          <a:xfrm>
            <a:off x="1692339" y="5701957"/>
            <a:ext cx="59806" cy="161996"/>
          </a:xfrm>
          <a:prstGeom prst="rightBrac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51434" tIns="25717" rIns="51434" bIns="2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750">
              <a:solidFill>
                <a:prstClr val="black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91226" y="1098666"/>
            <a:ext cx="2356312" cy="5595432"/>
            <a:chOff x="1061449" y="775837"/>
            <a:chExt cx="2106400" cy="5975160"/>
          </a:xfrm>
        </p:grpSpPr>
        <p:sp>
          <p:nvSpPr>
            <p:cNvPr id="27" name="TextBox 26"/>
            <p:cNvSpPr txBox="1"/>
            <p:nvPr/>
          </p:nvSpPr>
          <p:spPr>
            <a:xfrm>
              <a:off x="2005594" y="775837"/>
              <a:ext cx="887423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b="1" u="sng" dirty="0">
                  <a:solidFill>
                    <a:prstClr val="black"/>
                  </a:solidFill>
                </a:rPr>
                <a:t>Lambeth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 rot="16200000">
              <a:off x="1196456" y="1617684"/>
              <a:ext cx="403957" cy="15388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>
                <a:spcAft>
                  <a:spcPts val="338"/>
                </a:spcAft>
              </a:pPr>
              <a:r>
                <a:rPr lang="en-GB" sz="750" b="1" dirty="0">
                  <a:solidFill>
                    <a:prstClr val="black"/>
                  </a:solidFill>
                </a:rPr>
                <a:t>Lam01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 rot="16200000">
              <a:off x="1196456" y="2598265"/>
              <a:ext cx="403957" cy="15388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>
                <a:spcAft>
                  <a:spcPts val="338"/>
                </a:spcAft>
              </a:pPr>
              <a:r>
                <a:rPr lang="en-GB" sz="750" b="1" dirty="0">
                  <a:solidFill>
                    <a:prstClr val="black"/>
                  </a:solidFill>
                </a:rPr>
                <a:t>Lam02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 rot="16200000">
              <a:off x="1196456" y="3237725"/>
              <a:ext cx="403957" cy="15388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>
                <a:spcAft>
                  <a:spcPts val="338"/>
                </a:spcAft>
              </a:pPr>
              <a:r>
                <a:rPr lang="en-GB" sz="750" b="1" dirty="0">
                  <a:solidFill>
                    <a:prstClr val="black"/>
                  </a:solidFill>
                </a:rPr>
                <a:t>Lam03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 rot="16200000">
              <a:off x="1196456" y="3736418"/>
              <a:ext cx="403957" cy="15388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>
                <a:spcAft>
                  <a:spcPts val="338"/>
                </a:spcAft>
              </a:pPr>
              <a:r>
                <a:rPr lang="en-GB" sz="750" b="1" dirty="0">
                  <a:solidFill>
                    <a:prstClr val="black"/>
                  </a:solidFill>
                </a:rPr>
                <a:t>Lam04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 rot="16200000">
              <a:off x="1196456" y="4264520"/>
              <a:ext cx="403957" cy="15388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>
                <a:spcAft>
                  <a:spcPts val="338"/>
                </a:spcAft>
              </a:pPr>
              <a:r>
                <a:rPr lang="en-GB" sz="750" b="1" dirty="0">
                  <a:solidFill>
                    <a:prstClr val="black"/>
                  </a:solidFill>
                </a:rPr>
                <a:t>Lam06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 rot="16200000">
              <a:off x="1196456" y="4857965"/>
              <a:ext cx="403957" cy="15388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>
                <a:spcAft>
                  <a:spcPts val="338"/>
                </a:spcAft>
              </a:pPr>
              <a:r>
                <a:rPr lang="en-GB" sz="750" b="1" dirty="0">
                  <a:solidFill>
                    <a:prstClr val="black"/>
                  </a:solidFill>
                </a:rPr>
                <a:t>Lam08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 rot="16200000">
              <a:off x="1186930" y="5420636"/>
              <a:ext cx="403957" cy="15388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>
                <a:spcAft>
                  <a:spcPts val="338"/>
                </a:spcAft>
              </a:pPr>
              <a:r>
                <a:rPr lang="en-GB" sz="750" b="1" dirty="0">
                  <a:solidFill>
                    <a:prstClr val="black"/>
                  </a:solidFill>
                </a:rPr>
                <a:t>Lam10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 rot="16200000">
              <a:off x="1196456" y="5963198"/>
              <a:ext cx="403957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spcAft>
                  <a:spcPts val="338"/>
                </a:spcAft>
              </a:pPr>
              <a:r>
                <a:rPr lang="en-GB" sz="750" b="1" dirty="0">
                  <a:solidFill>
                    <a:prstClr val="black"/>
                  </a:solidFill>
                </a:rPr>
                <a:t>Lam11</a:t>
              </a:r>
            </a:p>
          </p:txBody>
        </p:sp>
        <p:sp>
          <p:nvSpPr>
            <p:cNvPr id="14" name="Right Brace 13"/>
            <p:cNvSpPr/>
            <p:nvPr/>
          </p:nvSpPr>
          <p:spPr>
            <a:xfrm>
              <a:off x="1491405" y="1157501"/>
              <a:ext cx="121331" cy="1007975"/>
            </a:xfrm>
            <a:prstGeom prst="rightBrac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51434" tIns="25717" rIns="51434" bIns="2571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013">
                <a:solidFill>
                  <a:prstClr val="black"/>
                </a:solidFill>
              </a:endParaRPr>
            </a:p>
          </p:txBody>
        </p:sp>
        <p:sp>
          <p:nvSpPr>
            <p:cNvPr id="52" name="Right Brace 51"/>
            <p:cNvSpPr/>
            <p:nvPr/>
          </p:nvSpPr>
          <p:spPr>
            <a:xfrm>
              <a:off x="1504568" y="2319325"/>
              <a:ext cx="96216" cy="683983"/>
            </a:xfrm>
            <a:prstGeom prst="rightBrac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51434" tIns="25717" rIns="51434" bIns="2571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750">
                <a:solidFill>
                  <a:prstClr val="black"/>
                </a:solidFill>
              </a:endParaRPr>
            </a:p>
          </p:txBody>
        </p:sp>
        <p:sp>
          <p:nvSpPr>
            <p:cNvPr id="53" name="Right Brace 52"/>
            <p:cNvSpPr/>
            <p:nvPr/>
          </p:nvSpPr>
          <p:spPr>
            <a:xfrm>
              <a:off x="1508120" y="3147321"/>
              <a:ext cx="79741" cy="359991"/>
            </a:xfrm>
            <a:prstGeom prst="rightBrac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51434" tIns="25717" rIns="51434" bIns="2571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750">
                <a:solidFill>
                  <a:prstClr val="black"/>
                </a:solidFill>
              </a:endParaRPr>
            </a:p>
          </p:txBody>
        </p:sp>
        <p:sp>
          <p:nvSpPr>
            <p:cNvPr id="54" name="Right Brace 53"/>
            <p:cNvSpPr/>
            <p:nvPr/>
          </p:nvSpPr>
          <p:spPr>
            <a:xfrm>
              <a:off x="1506194" y="3651404"/>
              <a:ext cx="79741" cy="359991"/>
            </a:xfrm>
            <a:prstGeom prst="rightBrac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51434" tIns="25717" rIns="51434" bIns="2571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750">
                <a:solidFill>
                  <a:prstClr val="black"/>
                </a:solidFill>
              </a:endParaRPr>
            </a:p>
          </p:txBody>
        </p:sp>
        <p:sp>
          <p:nvSpPr>
            <p:cNvPr id="55" name="Right Brace 54"/>
            <p:cNvSpPr/>
            <p:nvPr/>
          </p:nvSpPr>
          <p:spPr>
            <a:xfrm>
              <a:off x="1500769" y="4119449"/>
              <a:ext cx="79741" cy="395990"/>
            </a:xfrm>
            <a:prstGeom prst="rightBrac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51434" tIns="25717" rIns="51434" bIns="2571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750">
                <a:solidFill>
                  <a:prstClr val="black"/>
                </a:solidFill>
              </a:endParaRPr>
            </a:p>
          </p:txBody>
        </p:sp>
        <p:sp>
          <p:nvSpPr>
            <p:cNvPr id="56" name="Right Brace 55"/>
            <p:cNvSpPr/>
            <p:nvPr/>
          </p:nvSpPr>
          <p:spPr>
            <a:xfrm>
              <a:off x="1508019" y="4659452"/>
              <a:ext cx="79741" cy="503988"/>
            </a:xfrm>
            <a:prstGeom prst="rightBrac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51434" tIns="25717" rIns="51434" bIns="2571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750">
                <a:solidFill>
                  <a:prstClr val="black"/>
                </a:solidFill>
              </a:endParaRPr>
            </a:p>
          </p:txBody>
        </p:sp>
        <p:sp>
          <p:nvSpPr>
            <p:cNvPr id="57" name="Right Brace 56"/>
            <p:cNvSpPr/>
            <p:nvPr/>
          </p:nvSpPr>
          <p:spPr>
            <a:xfrm>
              <a:off x="1503070" y="5307508"/>
              <a:ext cx="79741" cy="359991"/>
            </a:xfrm>
            <a:prstGeom prst="rightBrac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51434" tIns="25717" rIns="51434" bIns="2571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750">
                <a:solidFill>
                  <a:prstClr val="black"/>
                </a:solidFill>
              </a:endParaRPr>
            </a:p>
          </p:txBody>
        </p:sp>
        <p:sp>
          <p:nvSpPr>
            <p:cNvPr id="58" name="Right Brace 57"/>
            <p:cNvSpPr/>
            <p:nvPr/>
          </p:nvSpPr>
          <p:spPr>
            <a:xfrm>
              <a:off x="1490968" y="5811551"/>
              <a:ext cx="79741" cy="503988"/>
            </a:xfrm>
            <a:prstGeom prst="rightBrac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51434" tIns="25717" rIns="51434" bIns="2571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750">
                <a:solidFill>
                  <a:prstClr val="black"/>
                </a:solidFill>
              </a:endParaRPr>
            </a:p>
          </p:txBody>
        </p:sp>
        <p:grpSp>
          <p:nvGrpSpPr>
            <p:cNvPr id="72" name="Group 71"/>
            <p:cNvGrpSpPr>
              <a:grpSpLocks noChangeAspect="1"/>
            </p:cNvGrpSpPr>
            <p:nvPr/>
          </p:nvGrpSpPr>
          <p:grpSpPr>
            <a:xfrm>
              <a:off x="1737081" y="1109508"/>
              <a:ext cx="1430768" cy="5641489"/>
              <a:chOff x="40621" y="240441"/>
              <a:chExt cx="2038249" cy="8036771"/>
            </a:xfrm>
          </p:grpSpPr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621" y="240441"/>
                <a:ext cx="1943100" cy="6581775"/>
              </a:xfrm>
              <a:prstGeom prst="rect">
                <a:avLst/>
              </a:prstGeom>
            </p:spPr>
          </p:pic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621" y="2838437"/>
                <a:ext cx="1943100" cy="5438775"/>
              </a:xfrm>
              <a:prstGeom prst="rect">
                <a:avLst/>
              </a:prstGeom>
            </p:spPr>
          </p:pic>
          <p:pic>
            <p:nvPicPr>
              <p:cNvPr id="71" name="Picture 7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83570" y="6414873"/>
                <a:ext cx="495300" cy="161925"/>
              </a:xfrm>
              <a:prstGeom prst="rect">
                <a:avLst/>
              </a:prstGeom>
            </p:spPr>
          </p:pic>
        </p:grpSp>
        <p:sp>
          <p:nvSpPr>
            <p:cNvPr id="51" name="TextBox 50"/>
            <p:cNvSpPr txBox="1"/>
            <p:nvPr/>
          </p:nvSpPr>
          <p:spPr>
            <a:xfrm>
              <a:off x="1061449" y="788540"/>
              <a:ext cx="641703" cy="2616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338"/>
                </a:spcAft>
              </a:pPr>
              <a:r>
                <a:rPr lang="en-GB" sz="675" b="1" dirty="0">
                  <a:solidFill>
                    <a:prstClr val="black"/>
                  </a:solidFill>
                </a:rPr>
                <a:t>Cluster</a:t>
              </a:r>
            </a:p>
          </p:txBody>
        </p:sp>
      </p:grpSp>
      <p:sp>
        <p:nvSpPr>
          <p:cNvPr id="60" name="Right Brace 59"/>
          <p:cNvSpPr/>
          <p:nvPr/>
        </p:nvSpPr>
        <p:spPr>
          <a:xfrm>
            <a:off x="7782840" y="1668532"/>
            <a:ext cx="59806" cy="539987"/>
          </a:xfrm>
          <a:prstGeom prst="rightBrac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51434" tIns="25717" rIns="51434" bIns="2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750">
              <a:solidFill>
                <a:prstClr val="black"/>
              </a:solidFill>
            </a:endParaRPr>
          </a:p>
        </p:txBody>
      </p:sp>
      <p:sp>
        <p:nvSpPr>
          <p:cNvPr id="61" name="Right Brace 60"/>
          <p:cNvSpPr/>
          <p:nvPr/>
        </p:nvSpPr>
        <p:spPr>
          <a:xfrm>
            <a:off x="7782840" y="2296735"/>
            <a:ext cx="59806" cy="539987"/>
          </a:xfrm>
          <a:prstGeom prst="rightBrac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51434" tIns="25717" rIns="51434" bIns="2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750">
              <a:solidFill>
                <a:prstClr val="black"/>
              </a:solidFill>
            </a:endParaRPr>
          </a:p>
        </p:txBody>
      </p:sp>
      <p:sp>
        <p:nvSpPr>
          <p:cNvPr id="62" name="Right Brace 61"/>
          <p:cNvSpPr/>
          <p:nvPr/>
        </p:nvSpPr>
        <p:spPr>
          <a:xfrm>
            <a:off x="7782840" y="2914858"/>
            <a:ext cx="59806" cy="188996"/>
          </a:xfrm>
          <a:prstGeom prst="rightBrac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51434" tIns="25717" rIns="51434" bIns="2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750">
              <a:solidFill>
                <a:prstClr val="black"/>
              </a:solidFill>
            </a:endParaRPr>
          </a:p>
        </p:txBody>
      </p:sp>
      <p:sp>
        <p:nvSpPr>
          <p:cNvPr id="63" name="Right Brace 62"/>
          <p:cNvSpPr/>
          <p:nvPr/>
        </p:nvSpPr>
        <p:spPr>
          <a:xfrm>
            <a:off x="7782840" y="3215869"/>
            <a:ext cx="59806" cy="323992"/>
          </a:xfrm>
          <a:prstGeom prst="rightBrac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51434" tIns="25717" rIns="51434" bIns="2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750">
              <a:solidFill>
                <a:prstClr val="black"/>
              </a:solidFill>
            </a:endParaRPr>
          </a:p>
        </p:txBody>
      </p:sp>
      <p:sp>
        <p:nvSpPr>
          <p:cNvPr id="64" name="Right Brace 63"/>
          <p:cNvSpPr/>
          <p:nvPr/>
        </p:nvSpPr>
        <p:spPr>
          <a:xfrm>
            <a:off x="7782840" y="3672466"/>
            <a:ext cx="59806" cy="141746"/>
          </a:xfrm>
          <a:prstGeom prst="rightBrac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51434" tIns="25717" rIns="51434" bIns="2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750">
              <a:solidFill>
                <a:prstClr val="black"/>
              </a:solidFill>
            </a:endParaRPr>
          </a:p>
        </p:txBody>
      </p:sp>
      <p:sp>
        <p:nvSpPr>
          <p:cNvPr id="65" name="Right Brace 64"/>
          <p:cNvSpPr/>
          <p:nvPr/>
        </p:nvSpPr>
        <p:spPr>
          <a:xfrm>
            <a:off x="7782840" y="3916894"/>
            <a:ext cx="59806" cy="161996"/>
          </a:xfrm>
          <a:prstGeom prst="rightBrac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51434" tIns="25717" rIns="51434" bIns="2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750">
              <a:solidFill>
                <a:prstClr val="black"/>
              </a:solidFill>
            </a:endParaRPr>
          </a:p>
        </p:txBody>
      </p:sp>
      <p:sp>
        <p:nvSpPr>
          <p:cNvPr id="66" name="Right Brace 65"/>
          <p:cNvSpPr/>
          <p:nvPr/>
        </p:nvSpPr>
        <p:spPr>
          <a:xfrm>
            <a:off x="7782839" y="4163594"/>
            <a:ext cx="59806" cy="269993"/>
          </a:xfrm>
          <a:prstGeom prst="rightBrac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51434" tIns="25717" rIns="51434" bIns="2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750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560939" y="1454685"/>
            <a:ext cx="2238004" cy="4963367"/>
            <a:chOff x="6560939" y="1454686"/>
            <a:chExt cx="1951092" cy="4155142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268389" y="1730811"/>
              <a:ext cx="1243642" cy="3879017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6560939" y="1454686"/>
              <a:ext cx="1581144" cy="4116899"/>
              <a:chOff x="6560939" y="1454686"/>
              <a:chExt cx="1581144" cy="4116899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7367512" y="1454686"/>
                <a:ext cx="774571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900" b="1" u="sng" dirty="0">
                    <a:solidFill>
                      <a:prstClr val="black"/>
                    </a:solidFill>
                  </a:rPr>
                  <a:t>Southwark</a:t>
                </a: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 rot="16200000">
                <a:off x="6617578" y="1975816"/>
                <a:ext cx="664910" cy="2583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750" b="1" dirty="0">
                    <a:solidFill>
                      <a:prstClr val="black"/>
                    </a:solidFill>
                  </a:rPr>
                  <a:t>Swk01</a:t>
                </a: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 rot="16200000">
                <a:off x="6626139" y="2849547"/>
                <a:ext cx="664910" cy="2583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750" b="1" dirty="0">
                    <a:solidFill>
                      <a:prstClr val="black"/>
                    </a:solidFill>
                  </a:rPr>
                  <a:t>Swk02</a:t>
                </a: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 rot="16200000">
                <a:off x="6708840" y="3353466"/>
                <a:ext cx="618715" cy="401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50" b="1" dirty="0">
                    <a:solidFill>
                      <a:prstClr val="black"/>
                    </a:solidFill>
                  </a:rPr>
                  <a:t>Swk04</a:t>
                </a: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 rot="16200000">
                <a:off x="6650631" y="4067048"/>
                <a:ext cx="664910" cy="2583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750" b="1" dirty="0">
                    <a:solidFill>
                      <a:prstClr val="black"/>
                    </a:solidFill>
                  </a:rPr>
                  <a:t>Swk05</a:t>
                </a: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6560939" y="4490881"/>
                <a:ext cx="600478" cy="2860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750" b="1" dirty="0">
                    <a:solidFill>
                      <a:prstClr val="black"/>
                    </a:solidFill>
                  </a:rPr>
                  <a:t>Swk08</a:t>
                </a: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6568762" y="4917158"/>
                <a:ext cx="600478" cy="2860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750" b="1" dirty="0">
                    <a:solidFill>
                      <a:prstClr val="black"/>
                    </a:solidFill>
                  </a:rPr>
                  <a:t>Swk11</a:t>
                </a: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6563894" y="5285489"/>
                <a:ext cx="600478" cy="2860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750" b="1" dirty="0">
                    <a:solidFill>
                      <a:prstClr val="black"/>
                    </a:solidFill>
                  </a:rPr>
                  <a:t>Swk12</a:t>
                </a:r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6652048" y="1477073"/>
                <a:ext cx="598553" cy="270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338"/>
                  </a:spcAft>
                </a:pPr>
                <a:r>
                  <a:rPr lang="en-GB" sz="675" b="1" dirty="0">
                    <a:solidFill>
                      <a:prstClr val="black"/>
                    </a:solidFill>
                  </a:rPr>
                  <a:t>Cluster</a:t>
                </a:r>
              </a:p>
            </p:txBody>
          </p:sp>
        </p:grp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E4D2725E-1647-414B-A653-C5B9EA00E2CC}"/>
              </a:ext>
            </a:extLst>
          </p:cNvPr>
          <p:cNvSpPr txBox="1"/>
          <p:nvPr/>
        </p:nvSpPr>
        <p:spPr>
          <a:xfrm>
            <a:off x="0" y="857250"/>
            <a:ext cx="276055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59361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YPHP template">
  <a:themeElements>
    <a:clrScheme name="CYPHP colours">
      <a:dk1>
        <a:srgbClr val="E8EDEE"/>
      </a:dk1>
      <a:lt1>
        <a:srgbClr val="FFFFFF"/>
      </a:lt1>
      <a:dk2>
        <a:srgbClr val="4D5D9B"/>
      </a:dk2>
      <a:lt2>
        <a:srgbClr val="E8EDEE"/>
      </a:lt2>
      <a:accent1>
        <a:srgbClr val="003087"/>
      </a:accent1>
      <a:accent2>
        <a:srgbClr val="41B6E6"/>
      </a:accent2>
      <a:accent3>
        <a:srgbClr val="425563"/>
      </a:accent3>
      <a:accent4>
        <a:srgbClr val="7C2855"/>
      </a:accent4>
      <a:accent5>
        <a:srgbClr val="AE2573"/>
      </a:accent5>
      <a:accent6>
        <a:srgbClr val="009639"/>
      </a:accent6>
      <a:hlink>
        <a:srgbClr val="2998E3"/>
      </a:hlink>
      <a:folHlink>
        <a:srgbClr val="8C8C8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CYPHP template" id="{38D6F1FE-D51F-8641-BDF6-FB12979D3774}" vid="{68BFE0C2-DB1D-C74F-B847-E914DA42570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CYPHP PowerPoint Presentation Template 2018</Template>
  <TotalTime>461</TotalTime>
  <Words>359</Words>
  <Application>Microsoft Office PowerPoint</Application>
  <PresentationFormat>On-screen Show (4:3)</PresentationFormat>
  <Paragraphs>119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CYPHP template</vt:lpstr>
      <vt:lpstr>PowerPoint Presentation</vt:lpstr>
      <vt:lpstr>Children &amp; Young People’s Health Partnership</vt:lpstr>
      <vt:lpstr>What is CYPHP?</vt:lpstr>
      <vt:lpstr>How does CYPHP fit into the local child health landscape?</vt:lpstr>
      <vt:lpstr>Health Check Video   https://www.youtube.com/watch?v=Y4WChnnmHaM</vt:lpstr>
      <vt:lpstr>Asthma Health Support Pack </vt:lpstr>
      <vt:lpstr>Completing the CYPHP Health Check</vt:lpstr>
      <vt:lpstr>The Clinical Team </vt:lpstr>
      <vt:lpstr>PowerPoint Presentation</vt:lpstr>
      <vt:lpstr>What makes CYPHP unique?</vt:lpstr>
      <vt:lpstr>Thank you for listening   Any questions?</vt:lpstr>
    </vt:vector>
  </TitlesOfParts>
  <Company>GSTT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Smith Charlene</dc:creator>
  <cp:lastModifiedBy>Niall Johnson</cp:lastModifiedBy>
  <cp:revision>46</cp:revision>
  <dcterms:created xsi:type="dcterms:W3CDTF">2019-01-09T14:30:32Z</dcterms:created>
  <dcterms:modified xsi:type="dcterms:W3CDTF">2019-05-23T14:41:24Z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inDIP File ID">
    <vt:lpwstr>a1ebe292-a38d-460c-9744-2194aa8d6a0b</vt:lpwstr>
  </property>
</Properties>
</file>