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0" r:id="rId3"/>
    <p:sldMasterId id="2147483805" r:id="rId4"/>
    <p:sldMasterId id="2147483818" r:id="rId5"/>
    <p:sldMasterId id="2147483853" r:id="rId6"/>
  </p:sldMasterIdLst>
  <p:notesMasterIdLst>
    <p:notesMasterId r:id="rId22"/>
  </p:notesMasterIdLst>
  <p:sldIdLst>
    <p:sldId id="375" r:id="rId7"/>
    <p:sldId id="398" r:id="rId8"/>
    <p:sldId id="397" r:id="rId9"/>
    <p:sldId id="394" r:id="rId10"/>
    <p:sldId id="383" r:id="rId11"/>
    <p:sldId id="368" r:id="rId12"/>
    <p:sldId id="371" r:id="rId13"/>
    <p:sldId id="376" r:id="rId14"/>
    <p:sldId id="360" r:id="rId15"/>
    <p:sldId id="362" r:id="rId16"/>
    <p:sldId id="363" r:id="rId17"/>
    <p:sldId id="366" r:id="rId18"/>
    <p:sldId id="367" r:id="rId19"/>
    <p:sldId id="373" r:id="rId20"/>
    <p:sldId id="374" r:id="rId2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32486"/>
    <a:srgbClr val="33BBB1"/>
    <a:srgbClr val="A25BA0"/>
    <a:srgbClr val="0091C9"/>
    <a:srgbClr val="4F81BD"/>
    <a:srgbClr val="003893"/>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5" autoAdjust="0"/>
    <p:restoredTop sz="94796" autoAdjust="0"/>
  </p:normalViewPr>
  <p:slideViewPr>
    <p:cSldViewPr showGuides="1">
      <p:cViewPr>
        <p:scale>
          <a:sx n="69" d="100"/>
          <a:sy n="69" d="100"/>
        </p:scale>
        <p:origin x="-2064" y="-792"/>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948"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16/05/2019</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11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itchFamily="34" charset="0"/>
                <a:ea typeface="ヒラギノ角ゴ Pro W3" charset="-128"/>
              </a:defRPr>
            </a:lvl1pPr>
            <a:lvl2pPr marL="742950" indent="-285750">
              <a:defRPr sz="2400">
                <a:solidFill>
                  <a:schemeClr val="tx1"/>
                </a:solidFill>
                <a:latin typeface="Calibri" pitchFamily="34" charset="0"/>
                <a:ea typeface="ヒラギノ角ゴ Pro W3" charset="-128"/>
              </a:defRPr>
            </a:lvl2pPr>
            <a:lvl3pPr marL="1143000" indent="-228600">
              <a:defRPr sz="2400">
                <a:solidFill>
                  <a:schemeClr val="tx1"/>
                </a:solidFill>
                <a:latin typeface="Calibri" pitchFamily="34" charset="0"/>
                <a:ea typeface="ヒラギノ角ゴ Pro W3" charset="-128"/>
              </a:defRPr>
            </a:lvl3pPr>
            <a:lvl4pPr marL="1600200" indent="-228600">
              <a:defRPr sz="2400">
                <a:solidFill>
                  <a:schemeClr val="tx1"/>
                </a:solidFill>
                <a:latin typeface="Calibri" pitchFamily="34" charset="0"/>
                <a:ea typeface="ヒラギノ角ゴ Pro W3" charset="-128"/>
              </a:defRPr>
            </a:lvl4pPr>
            <a:lvl5pPr marL="2057400" indent="-228600">
              <a:defRPr sz="2400">
                <a:solidFill>
                  <a:schemeClr val="tx1"/>
                </a:solidFill>
                <a:latin typeface="Calibri" pitchFamily="34" charset="0"/>
                <a:ea typeface="ヒラギノ角ゴ Pro W3" charset="-128"/>
              </a:defRPr>
            </a:lvl5pPr>
            <a:lvl6pPr marL="25146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96888" eaLnBrk="0" fontAlgn="base" hangingPunct="0">
              <a:spcBef>
                <a:spcPct val="0"/>
              </a:spcBef>
              <a:spcAft>
                <a:spcPct val="0"/>
              </a:spcAft>
              <a:defRPr sz="2400">
                <a:solidFill>
                  <a:schemeClr val="tx1"/>
                </a:solidFill>
                <a:latin typeface="Calibri" pitchFamily="34" charset="0"/>
                <a:ea typeface="ヒラギノ角ゴ Pro W3" charset="-128"/>
              </a:defRPr>
            </a:lvl9pPr>
          </a:lstStyle>
          <a:p>
            <a:fld id="{472BC210-7269-48A3-8F82-204DE9804DA9}" type="slidenum">
              <a:rPr lang="en-US" altLang="en-US" sz="1200">
                <a:solidFill>
                  <a:prstClr val="black"/>
                </a:solidFill>
              </a:rPr>
              <a:pPr/>
              <a:t>1</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London Partnership</a:t>
            </a:r>
            <a:r>
              <a:rPr lang="en-GB" baseline="0" dirty="0"/>
              <a:t> works with CCGs, trusts and NHSE to deliver any once for </a:t>
            </a:r>
            <a:r>
              <a:rPr lang="en-GB" baseline="0" dirty="0" err="1"/>
              <a:t>london</a:t>
            </a:r>
            <a:r>
              <a:rPr lang="en-GB" baseline="0" dirty="0"/>
              <a:t> activities in healthcare. For example the asthma standards that we are going to talk to you about today were produced for anyone in London to use. We work with clinicians to make sure they are evidence based. </a:t>
            </a:r>
          </a:p>
          <a:p>
            <a:r>
              <a:rPr lang="en-GB" baseline="0" dirty="0"/>
              <a:t>We are here from the children and young people’s team and we focus on CYP between 5 and 25.</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6</a:t>
            </a:fld>
            <a:endParaRPr lang="en-GB" dirty="0"/>
          </a:p>
        </p:txBody>
      </p:sp>
    </p:spTree>
    <p:extLst>
      <p:ext uri="{BB962C8B-B14F-4D97-AF65-F5344CB8AC3E}">
        <p14:creationId xmlns:p14="http://schemas.microsoft.com/office/powerpoint/2010/main" val="63446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72C6"/>
                </a:solidFill>
              </a:rPr>
              <a:t>AIG – g</a:t>
            </a:r>
            <a:r>
              <a:rPr lang="en-GB" baseline="0" dirty="0">
                <a:solidFill>
                  <a:srgbClr val="0072C6"/>
                </a:solidFill>
              </a:rPr>
              <a:t>roup of expert clinicians and commissioners – guides our work. </a:t>
            </a:r>
          </a:p>
          <a:p>
            <a:endParaRPr lang="en-GB" dirty="0">
              <a:solidFill>
                <a:srgbClr val="0072C6"/>
              </a:solidFill>
            </a:endParaRPr>
          </a:p>
          <a:p>
            <a:r>
              <a:rPr lang="en-GB" dirty="0">
                <a:solidFill>
                  <a:srgbClr val="0072C6"/>
                </a:solidFill>
              </a:rPr>
              <a:t>Developed the London ambitions and standards and looked at a more joined up way of delivery</a:t>
            </a:r>
          </a:p>
          <a:p>
            <a:pPr marL="286493" lvl="2" indent="-286493" defTabSz="915493">
              <a:buFont typeface="Arial" panose="020B0604020202020204" pitchFamily="34" charset="0"/>
              <a:buChar char="•"/>
              <a:defRPr/>
            </a:pPr>
            <a:r>
              <a:rPr lang="en-GB" dirty="0">
                <a:solidFill>
                  <a:srgbClr val="0072C6"/>
                </a:solidFill>
              </a:rPr>
              <a:t>Covers all settings:  Primary care, Secondary and tertiary care, Community pharmacies, schools, Self care, </a:t>
            </a:r>
            <a:r>
              <a:rPr lang="en-GB" dirty="0"/>
              <a:t>integration and co-ordination; discharge planning; transition; effective and consistent prescribing; workforce education and training</a:t>
            </a:r>
          </a:p>
          <a:p>
            <a:pPr marL="286493" indent="-286493">
              <a:buFont typeface="Arial" panose="020B0604020202020204" pitchFamily="34" charset="0"/>
              <a:buChar char="•"/>
            </a:pPr>
            <a:r>
              <a:rPr lang="en-GB" dirty="0"/>
              <a:t>Prepared by collating a collection of standards already in existence, building on London Quality Standards, Primary Care Strategic Commissioning Framework and London Acute Care Standards for CYP </a:t>
            </a:r>
            <a:endParaRPr lang="en-GB" sz="2000" dirty="0"/>
          </a:p>
          <a:p>
            <a:r>
              <a:rPr lang="en-GB" b="1" dirty="0"/>
              <a:t>Purpose</a:t>
            </a:r>
          </a:p>
          <a:p>
            <a:pPr marL="286493" indent="-286493">
              <a:buFont typeface="Arial" panose="020B0604020202020204" pitchFamily="34" charset="0"/>
              <a:buChar char="•"/>
            </a:pPr>
            <a:r>
              <a:rPr lang="en-GB" dirty="0"/>
              <a:t>Essential </a:t>
            </a:r>
            <a:r>
              <a:rPr lang="en-GB" b="1" dirty="0">
                <a:solidFill>
                  <a:schemeClr val="tx2"/>
                </a:solidFill>
              </a:rPr>
              <a:t>guide for commissioners and providers</a:t>
            </a:r>
          </a:p>
          <a:p>
            <a:pPr marL="286493" indent="-286493">
              <a:buFont typeface="Arial" panose="020B0604020202020204" pitchFamily="34" charset="0"/>
              <a:buChar char="•"/>
            </a:pPr>
            <a:r>
              <a:rPr lang="en-GB" dirty="0"/>
              <a:t>Ensure </a:t>
            </a:r>
            <a:r>
              <a:rPr lang="en-GB" b="1" dirty="0">
                <a:solidFill>
                  <a:schemeClr val="tx2"/>
                </a:solidFill>
              </a:rPr>
              <a:t>responsible lead </a:t>
            </a:r>
            <a:r>
              <a:rPr lang="en-GB" dirty="0"/>
              <a:t>for asthma in each organisation </a:t>
            </a:r>
          </a:p>
          <a:p>
            <a:pPr marL="286493" indent="-286493">
              <a:buFont typeface="Arial" panose="020B0604020202020204" pitchFamily="34" charset="0"/>
              <a:buChar char="•"/>
            </a:pPr>
            <a:r>
              <a:rPr lang="en-GB" dirty="0"/>
              <a:t>Improve </a:t>
            </a:r>
            <a:r>
              <a:rPr lang="en-GB" b="1" dirty="0">
                <a:solidFill>
                  <a:schemeClr val="tx2"/>
                </a:solidFill>
              </a:rPr>
              <a:t>consistency and quality </a:t>
            </a:r>
            <a:r>
              <a:rPr lang="en-GB" dirty="0"/>
              <a:t>in CYP services and </a:t>
            </a:r>
            <a:r>
              <a:rPr lang="en-GB" b="1" dirty="0">
                <a:solidFill>
                  <a:schemeClr val="tx2"/>
                </a:solidFill>
              </a:rPr>
              <a:t>reduce variation</a:t>
            </a:r>
          </a:p>
          <a:p>
            <a:pPr marL="286493" indent="-286493">
              <a:buFont typeface="Arial" panose="020B0604020202020204" pitchFamily="34" charset="0"/>
              <a:buChar char="•"/>
            </a:pPr>
            <a:r>
              <a:rPr lang="en-GB" b="1" dirty="0">
                <a:solidFill>
                  <a:schemeClr val="tx2"/>
                </a:solidFill>
              </a:rPr>
              <a:t>Minimum standards </a:t>
            </a:r>
            <a:r>
              <a:rPr lang="en-GB" dirty="0"/>
              <a:t>of care in one place</a:t>
            </a:r>
          </a:p>
          <a:p>
            <a:endParaRPr lang="en-GB" dirty="0"/>
          </a:p>
          <a:p>
            <a:r>
              <a:rPr lang="en-GB" dirty="0">
                <a:solidFill>
                  <a:srgbClr val="0072C6"/>
                </a:solidFill>
              </a:rPr>
              <a:t>Digital health passport:</a:t>
            </a:r>
          </a:p>
          <a:p>
            <a:r>
              <a:rPr lang="en-GB" dirty="0">
                <a:solidFill>
                  <a:srgbClr val="0072C6"/>
                </a:solidFill>
              </a:rPr>
              <a:t>The passport complements the London asthma programme which is aiming to reduce mortality, morbidity and admissions and improve experience of care through stated ambitions,</a:t>
            </a:r>
            <a:r>
              <a:rPr lang="en-GB" baseline="0" dirty="0">
                <a:solidFill>
                  <a:srgbClr val="0072C6"/>
                </a:solidFill>
              </a:rPr>
              <a:t> collated standards and an online asthma toolkit to share best practice and useful tools and tips to prevent reinventing the wheel</a:t>
            </a:r>
          </a:p>
          <a:p>
            <a:endParaRPr lang="en-GB" dirty="0"/>
          </a:p>
        </p:txBody>
      </p:sp>
      <p:sp>
        <p:nvSpPr>
          <p:cNvPr id="4" name="Slide Number Placeholder 3"/>
          <p:cNvSpPr>
            <a:spLocks noGrp="1"/>
          </p:cNvSpPr>
          <p:nvPr>
            <p:ph type="sldNum" sz="quarter" idx="10"/>
          </p:nvPr>
        </p:nvSpPr>
        <p:spPr/>
        <p:txBody>
          <a:bodyPr/>
          <a:lstStyle/>
          <a:p>
            <a:fld id="{8EBEE61E-28E6-4DBD-80E8-73299C33261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268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No greater system failure than a child’s death Michael </a:t>
            </a:r>
            <a:r>
              <a:rPr lang="en-GB" baseline="0" dirty="0" err="1"/>
              <a:t>Urielay</a:t>
            </a:r>
            <a:r>
              <a:rPr lang="en-GB" baseline="0" dirty="0"/>
              <a:t> (in North London aged 9) and </a:t>
            </a:r>
            <a:r>
              <a:rPr lang="en-GB" baseline="0" dirty="0" err="1"/>
              <a:t>Naser</a:t>
            </a:r>
            <a:r>
              <a:rPr lang="en-GB" baseline="0" dirty="0"/>
              <a:t> </a:t>
            </a:r>
            <a:r>
              <a:rPr lang="en-GB" dirty="0"/>
              <a:t>A</a:t>
            </a:r>
            <a:r>
              <a:rPr lang="en-GB" baseline="0" dirty="0"/>
              <a:t>hmed (14 year old who went in school in east </a:t>
            </a:r>
            <a:r>
              <a:rPr lang="en-GB" baseline="0" dirty="0" err="1"/>
              <a:t>london</a:t>
            </a:r>
            <a:r>
              <a:rPr lang="en-GB" baseline="0" dirty="0"/>
              <a:t>), 1 in SWL and 4 in BHR</a:t>
            </a:r>
          </a:p>
          <a:p>
            <a:endParaRPr lang="en-GB" dirty="0"/>
          </a:p>
          <a:p>
            <a:r>
              <a:rPr lang="en-GB" dirty="0"/>
              <a:t>Recent data shows that we have the worst outcomes in Western Europe</a:t>
            </a:r>
          </a:p>
          <a:p>
            <a:r>
              <a:rPr lang="en-GB" dirty="0"/>
              <a:t>(International comparisons of health and wellbeing in adolescence and early adulthood)</a:t>
            </a:r>
          </a:p>
        </p:txBody>
      </p:sp>
      <p:sp>
        <p:nvSpPr>
          <p:cNvPr id="4" name="Slide Number Placeholder 3"/>
          <p:cNvSpPr>
            <a:spLocks noGrp="1"/>
          </p:cNvSpPr>
          <p:nvPr>
            <p:ph type="sldNum" sz="quarter" idx="10"/>
          </p:nvPr>
        </p:nvSpPr>
        <p:spPr/>
        <p:txBody>
          <a:bodyPr/>
          <a:lstStyle/>
          <a:p>
            <a:fld id="{FD4FF1F9-D43E-457F-81AA-805B211B30C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10309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Regulation 28 letter for most recent case in NEL</a:t>
            </a:r>
          </a:p>
          <a:p>
            <a:endParaRPr lang="en-GB" dirty="0"/>
          </a:p>
          <a:p>
            <a:r>
              <a:rPr lang="en-GB" dirty="0"/>
              <a:t>Failure of both primary and secondary care in a number of areas.  Some of these issues show the real need to integrate health and care systems including school and pharmacy</a:t>
            </a:r>
            <a:r>
              <a:rPr lang="en-GB" baseline="0" dirty="0"/>
              <a:t> teams.  The list was significantly longer in the final regulation 28 in NEL, but this is not about blaming individuals it is about what can we learn for the future.</a:t>
            </a:r>
          </a:p>
          <a:p>
            <a:endParaRPr lang="en-GB" baseline="0" dirty="0"/>
          </a:p>
          <a:p>
            <a:r>
              <a:rPr lang="en-GB" baseline="0" dirty="0"/>
              <a:t>Learning event held recently in NEL to try to learn from the tragedy of this little girl’s death. </a:t>
            </a:r>
          </a:p>
          <a:p>
            <a:endParaRPr lang="en-GB" dirty="0"/>
          </a:p>
          <a:p>
            <a:r>
              <a:rPr lang="en-GB" dirty="0"/>
              <a:t>One of the ways of learning will be to develop asthma networks (also highlighted</a:t>
            </a:r>
            <a:r>
              <a:rPr lang="en-GB" baseline="0" dirty="0"/>
              <a:t> in the long-term plan)</a:t>
            </a:r>
            <a:r>
              <a:rPr lang="en-GB" dirty="0"/>
              <a:t>. </a:t>
            </a:r>
          </a:p>
        </p:txBody>
      </p:sp>
      <p:sp>
        <p:nvSpPr>
          <p:cNvPr id="4" name="Slide Number Placeholder 3"/>
          <p:cNvSpPr>
            <a:spLocks noGrp="1"/>
          </p:cNvSpPr>
          <p:nvPr>
            <p:ph type="sldNum" sz="quarter" idx="10"/>
          </p:nvPr>
        </p:nvSpPr>
        <p:spPr/>
        <p:txBody>
          <a:bodyPr/>
          <a:lstStyle/>
          <a:p>
            <a:fld id="{5EF00A87-77B9-4372-8F89-E17ACE83D287}"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75028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areas are tackling this through networks.</a:t>
            </a:r>
          </a:p>
          <a:p>
            <a:endParaRPr lang="en-GB" dirty="0"/>
          </a:p>
          <a:p>
            <a:r>
              <a:rPr lang="en-GB" dirty="0"/>
              <a:t>So – what are networks?</a:t>
            </a:r>
          </a:p>
        </p:txBody>
      </p:sp>
      <p:sp>
        <p:nvSpPr>
          <p:cNvPr id="4" name="Slide Number Placeholder 3"/>
          <p:cNvSpPr>
            <a:spLocks noGrp="1"/>
          </p:cNvSpPr>
          <p:nvPr>
            <p:ph type="sldNum" sz="quarter" idx="10"/>
          </p:nvPr>
        </p:nvSpPr>
        <p:spPr/>
        <p:txBody>
          <a:bodyPr/>
          <a:lstStyle/>
          <a:p>
            <a:fld id="{5EF00A87-77B9-4372-8F89-E17ACE83D287}" type="slidenum">
              <a:rPr lang="en-GB" smtClean="0"/>
              <a:t>12</a:t>
            </a:fld>
            <a:endParaRPr lang="en-GB" dirty="0"/>
          </a:p>
        </p:txBody>
      </p:sp>
    </p:spTree>
    <p:extLst>
      <p:ext uri="{BB962C8B-B14F-4D97-AF65-F5344CB8AC3E}">
        <p14:creationId xmlns:p14="http://schemas.microsoft.com/office/powerpoint/2010/main" val="28030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happening:</a:t>
            </a:r>
            <a:br>
              <a:rPr lang="en-GB" dirty="0"/>
            </a:br>
            <a:r>
              <a:rPr lang="en-GB" dirty="0"/>
              <a:t/>
            </a:r>
            <a:br>
              <a:rPr lang="en-GB" dirty="0"/>
            </a:br>
            <a:r>
              <a:rPr lang="en-GB" dirty="0"/>
              <a:t>NCL – best established – peer review carried out by HLP (against standards)</a:t>
            </a:r>
            <a:r>
              <a:rPr lang="en-GB" baseline="0" dirty="0"/>
              <a:t> </a:t>
            </a:r>
            <a:r>
              <a:rPr lang="en-GB" dirty="0"/>
              <a:t>and a</a:t>
            </a:r>
            <a:r>
              <a:rPr lang="en-GB" baseline="0" dirty="0"/>
              <a:t> </a:t>
            </a:r>
            <a:r>
              <a:rPr lang="en-GB" dirty="0"/>
              <a:t>system wide action plan and logic model/driver diagram</a:t>
            </a:r>
            <a:r>
              <a:rPr lang="en-GB" baseline="0" dirty="0"/>
              <a:t> developed</a:t>
            </a:r>
            <a:r>
              <a:rPr lang="en-GB" dirty="0"/>
              <a:t> on the basis of this. </a:t>
            </a:r>
          </a:p>
          <a:p>
            <a:endParaRPr lang="en-GB" dirty="0"/>
          </a:p>
          <a:p>
            <a:r>
              <a:rPr lang="en-GB" dirty="0"/>
              <a:t>NEL - well established – recently learning</a:t>
            </a:r>
            <a:r>
              <a:rPr lang="en-GB" baseline="0" dirty="0"/>
              <a:t> event (already mentioned)</a:t>
            </a:r>
            <a:endParaRPr lang="en-GB" dirty="0"/>
          </a:p>
          <a:p>
            <a:endParaRPr lang="en-GB" dirty="0"/>
          </a:p>
          <a:p>
            <a:r>
              <a:rPr lang="en-GB" dirty="0"/>
              <a:t>NWL – just starting, building on existing Allergy and Asthma network. 1 event</a:t>
            </a:r>
          </a:p>
          <a:p>
            <a:endParaRPr lang="en-GB" dirty="0"/>
          </a:p>
          <a:p>
            <a:r>
              <a:rPr lang="en-GB" dirty="0"/>
              <a:t>SEL – early conversations, first meeting planned May.</a:t>
            </a:r>
          </a:p>
          <a:p>
            <a:endParaRPr lang="en-GB" dirty="0"/>
          </a:p>
          <a:p>
            <a:r>
              <a:rPr lang="en-GB" dirty="0"/>
              <a:t>SWL – an opportunity here?? We will support you to put one together.</a:t>
            </a:r>
          </a:p>
          <a:p>
            <a:endParaRPr lang="en-GB" dirty="0"/>
          </a:p>
          <a:p>
            <a:r>
              <a:rPr lang="en-GB" dirty="0"/>
              <a:t>Also a way of effectively linking with other networks (</a:t>
            </a:r>
            <a:r>
              <a:rPr lang="en-GB" dirty="0" err="1"/>
              <a:t>eg</a:t>
            </a:r>
            <a:r>
              <a:rPr lang="en-GB" dirty="0"/>
              <a:t>. SAN and paediatric networks</a:t>
            </a:r>
            <a:r>
              <a:rPr lang="en-GB" baseline="0" dirty="0"/>
              <a:t> that are developing in north and south London)</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Mention PCNs?</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13</a:t>
            </a:fld>
            <a:endParaRPr lang="en-GB" dirty="0"/>
          </a:p>
        </p:txBody>
      </p:sp>
    </p:spTree>
    <p:extLst>
      <p:ext uri="{BB962C8B-B14F-4D97-AF65-F5344CB8AC3E}">
        <p14:creationId xmlns:p14="http://schemas.microsoft.com/office/powerpoint/2010/main" val="42546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in London</a:t>
            </a:r>
          </a:p>
          <a:p>
            <a:r>
              <a:rPr lang="en-GB" dirty="0"/>
              <a:t>National interest through a presentation to Jane Cummings and regional nurse leads at Quality Assurance Group July 12th</a:t>
            </a:r>
          </a:p>
          <a:p>
            <a:r>
              <a:rPr lang="en-GB" dirty="0"/>
              <a:t>783,000 hits in 24 hours on </a:t>
            </a:r>
            <a:r>
              <a:rPr lang="en-GB" dirty="0" err="1"/>
              <a:t>facebook</a:t>
            </a:r>
            <a:r>
              <a:rPr lang="en-GB" dirty="0"/>
              <a:t> </a:t>
            </a:r>
          </a:p>
          <a:p>
            <a:r>
              <a:rPr lang="en-GB" b="1" dirty="0">
                <a:solidFill>
                  <a:srgbClr val="0072C6"/>
                </a:solidFill>
              </a:rPr>
              <a:t>Campaign success</a:t>
            </a:r>
          </a:p>
          <a:p>
            <a:pPr marL="342386" indent="-342386">
              <a:buFont typeface="Arial" pitchFamily="34" charset="0"/>
              <a:buChar char="•"/>
            </a:pPr>
            <a:r>
              <a:rPr lang="en-GB" dirty="0">
                <a:solidFill>
                  <a:srgbClr val="0072C6"/>
                </a:solidFill>
              </a:rPr>
              <a:t>Number of organisations and individuals signing pledges</a:t>
            </a:r>
          </a:p>
          <a:p>
            <a:pPr marL="342386" indent="-342386">
              <a:buFont typeface="Arial" pitchFamily="34" charset="0"/>
              <a:buChar char="•"/>
            </a:pPr>
            <a:r>
              <a:rPr lang="en-GB" dirty="0">
                <a:solidFill>
                  <a:srgbClr val="0072C6"/>
                </a:solidFill>
              </a:rPr>
              <a:t>Media reach</a:t>
            </a:r>
          </a:p>
          <a:p>
            <a:pPr marL="342386" indent="-342386">
              <a:buFont typeface="Arial" pitchFamily="34" charset="0"/>
              <a:buChar char="•"/>
            </a:pPr>
            <a:r>
              <a:rPr lang="en-GB" dirty="0">
                <a:solidFill>
                  <a:srgbClr val="0072C6"/>
                </a:solidFill>
              </a:rPr>
              <a:t>Social media reach</a:t>
            </a:r>
          </a:p>
          <a:p>
            <a:pPr marL="342386" indent="-342386">
              <a:buFont typeface="Arial" pitchFamily="34" charset="0"/>
              <a:buChar char="•"/>
            </a:pPr>
            <a:r>
              <a:rPr lang="en-GB" dirty="0">
                <a:solidFill>
                  <a:srgbClr val="0072C6"/>
                </a:solidFill>
              </a:rPr>
              <a:t>Seek formal feedback from CYP, CCGs, GPs, clinicians, pharmacists</a:t>
            </a:r>
          </a:p>
          <a:p>
            <a:r>
              <a:rPr lang="en-GB" b="1" dirty="0">
                <a:solidFill>
                  <a:srgbClr val="0072C6"/>
                </a:solidFill>
              </a:rPr>
              <a:t>Effect on asthma care  (timeframes for measurement to be discussed)</a:t>
            </a:r>
          </a:p>
          <a:p>
            <a:pPr marL="342386" indent="-342386">
              <a:buFont typeface="Arial" pitchFamily="34" charset="0"/>
              <a:buChar char="•"/>
            </a:pPr>
            <a:r>
              <a:rPr lang="en-GB" dirty="0">
                <a:solidFill>
                  <a:srgbClr val="0072C6"/>
                </a:solidFill>
              </a:rPr>
              <a:t>Redo pharmacy audit – improved % CYP with asthma plan, inhaler technique, decreased emergency inhaler requests, increased flu vaccine uptake</a:t>
            </a:r>
          </a:p>
          <a:p>
            <a:pPr marL="342386" indent="-342386">
              <a:buFont typeface="Arial" pitchFamily="34" charset="0"/>
              <a:buChar char="•"/>
            </a:pPr>
            <a:r>
              <a:rPr lang="en-GB" dirty="0">
                <a:solidFill>
                  <a:srgbClr val="0072C6"/>
                </a:solidFill>
              </a:rPr>
              <a:t>Annual asthma review data – improved </a:t>
            </a:r>
          </a:p>
          <a:p>
            <a:pPr marL="342386" indent="-342386">
              <a:buFont typeface="Arial" pitchFamily="34" charset="0"/>
              <a:buChar char="•"/>
            </a:pPr>
            <a:r>
              <a:rPr lang="en-GB" dirty="0">
                <a:solidFill>
                  <a:srgbClr val="0072C6"/>
                </a:solidFill>
              </a:rPr>
              <a:t>Decreased emergency admissions for asthma</a:t>
            </a:r>
          </a:p>
          <a:p>
            <a:pPr marL="342386" indent="-342386">
              <a:buFont typeface="Arial" pitchFamily="34" charset="0"/>
              <a:buChar char="•"/>
            </a:pPr>
            <a:r>
              <a:rPr lang="en-GB" dirty="0">
                <a:solidFill>
                  <a:srgbClr val="0072C6"/>
                </a:solidFill>
              </a:rPr>
              <a:t>Reduction in PICU admissions</a:t>
            </a:r>
          </a:p>
          <a:p>
            <a:pPr marL="342386" indent="-342386">
              <a:buFont typeface="Arial" pitchFamily="34" charset="0"/>
              <a:buChar char="•"/>
            </a:pPr>
            <a:r>
              <a:rPr lang="en-GB" dirty="0">
                <a:solidFill>
                  <a:srgbClr val="0072C6"/>
                </a:solidFill>
              </a:rPr>
              <a:t>Reduction in asthma deaths</a:t>
            </a:r>
          </a:p>
          <a:p>
            <a:endParaRPr lang="en-GB" dirty="0"/>
          </a:p>
        </p:txBody>
      </p:sp>
      <p:sp>
        <p:nvSpPr>
          <p:cNvPr id="4" name="Slide Number Placeholder 3"/>
          <p:cNvSpPr>
            <a:spLocks noGrp="1"/>
          </p:cNvSpPr>
          <p:nvPr>
            <p:ph type="sldNum" sz="quarter" idx="10"/>
          </p:nvPr>
        </p:nvSpPr>
        <p:spPr/>
        <p:txBody>
          <a:bodyPr/>
          <a:lstStyle/>
          <a:p>
            <a:fld id="{C8A11E0B-5297-471A-AC46-47C6E5DD443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845181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13176"/>
            <a:ext cx="9144000" cy="1368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NHS England and Health 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5432" y="4487075"/>
            <a:ext cx="4505160" cy="253190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8201" y="5381815"/>
            <a:ext cx="992842" cy="720000"/>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29695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33938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87241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71434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781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207015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56573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05534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69166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70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021940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693044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822659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36272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29139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60873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436016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021184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05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43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23994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401529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948696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391510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167898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5217246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69" y="1331880"/>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0"/>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994181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69" y="1331880"/>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0"/>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2069281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69" y="1331880"/>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0"/>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41217696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69" y="1331880"/>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0"/>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325275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Title Slide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63869" y="1331880"/>
            <a:ext cx="8423999" cy="1439999"/>
          </a:xfrm>
          <a:prstGeom prst="rect">
            <a:avLst/>
          </a:prstGeom>
        </p:spPr>
        <p:txBody>
          <a:bodyPr/>
          <a:lstStyle>
            <a:lvl1pPr>
              <a:defRPr baseline="0"/>
            </a:lvl1pPr>
          </a:lstStyle>
          <a:p>
            <a:r>
              <a:rPr lang="en-GB"/>
              <a:t>Click to edit Master title style</a:t>
            </a:r>
            <a:endParaRPr lang="en-US" dirty="0"/>
          </a:p>
        </p:txBody>
      </p:sp>
      <p:sp>
        <p:nvSpPr>
          <p:cNvPr id="9" name="Subtitle 2"/>
          <p:cNvSpPr>
            <a:spLocks noGrp="1"/>
          </p:cNvSpPr>
          <p:nvPr>
            <p:ph type="subTitle" idx="10"/>
          </p:nvPr>
        </p:nvSpPr>
        <p:spPr>
          <a:xfrm>
            <a:off x="5907866" y="4287120"/>
            <a:ext cx="2880000" cy="2159999"/>
          </a:xfrm>
          <a:prstGeom prst="rect">
            <a:avLst/>
          </a:prstGeom>
        </p:spPr>
        <p:txBody>
          <a:bodyPr lIns="0" tIns="0" rIns="0" bIns="0"/>
          <a:lstStyle>
            <a:lvl1pPr marL="0" indent="0" algn="r">
              <a:lnSpc>
                <a:spcPts val="2577"/>
              </a:lnSpc>
              <a:spcBef>
                <a:spcPts val="0"/>
              </a:spcBef>
              <a:buNone/>
              <a:defRPr sz="2400" b="0" i="0">
                <a:solidFill>
                  <a:srgbClr val="053772"/>
                </a:solidFill>
                <a:latin typeface="Calibri"/>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470220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968" y="1331581"/>
            <a:ext cx="8424214" cy="837487"/>
          </a:xfrm>
        </p:spPr>
        <p:txBody>
          <a:bodyPr/>
          <a:lstStyle/>
          <a:p>
            <a:r>
              <a:rPr lang="en-GB" dirty="0"/>
              <a:t>Click to edit Master title style</a:t>
            </a:r>
            <a:endParaRPr lang="en-US" dirty="0"/>
          </a:p>
        </p:txBody>
      </p:sp>
      <p:sp>
        <p:nvSpPr>
          <p:cNvPr id="4" name="Content Placeholder 3"/>
          <p:cNvSpPr>
            <a:spLocks noGrp="1"/>
          </p:cNvSpPr>
          <p:nvPr>
            <p:ph sz="quarter" idx="10"/>
          </p:nvPr>
        </p:nvSpPr>
        <p:spPr>
          <a:xfrm>
            <a:off x="363968" y="2291758"/>
            <a:ext cx="8424214" cy="3388693"/>
          </a:xfrm>
          <a:prstGeom prst="rect">
            <a:avLst/>
          </a:prstGeom>
        </p:spPr>
        <p:txBody>
          <a:bodyPr vert="horz" lIns="80165" tIns="40083" rIns="80165" bIns="40083"/>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493483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3968" y="1331581"/>
            <a:ext cx="8424214" cy="837487"/>
          </a:xfrm>
        </p:spPr>
        <p:txBody>
          <a:bodyPr/>
          <a:lstStyle/>
          <a:p>
            <a:r>
              <a:rPr lang="en-GB" dirty="0"/>
              <a:t>Click to edit Master title style</a:t>
            </a:r>
            <a:endParaRPr lang="en-US" dirty="0"/>
          </a:p>
        </p:txBody>
      </p:sp>
      <p:sp>
        <p:nvSpPr>
          <p:cNvPr id="4" name="Content Placeholder 3"/>
          <p:cNvSpPr>
            <a:spLocks noGrp="1"/>
          </p:cNvSpPr>
          <p:nvPr>
            <p:ph sz="quarter" idx="10"/>
          </p:nvPr>
        </p:nvSpPr>
        <p:spPr>
          <a:xfrm>
            <a:off x="363968" y="2291758"/>
            <a:ext cx="8424214" cy="4237807"/>
          </a:xfrm>
          <a:prstGeom prst="rect">
            <a:avLst/>
          </a:prstGeom>
        </p:spPr>
        <p:txBody>
          <a:bodyPr vert="horz" lIns="80165" tIns="40083" rIns="80165" bIns="40083"/>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05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NHS England and Health 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3399790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6534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1289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6172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20525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95440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1923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2967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06859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15087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94589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9606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3431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416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schemeClr val="bg1"/>
                </a:solidFill>
              </a:rPr>
              <a:t>Transforming</a:t>
            </a:r>
            <a:r>
              <a:rPr lang="en-GB" i="1" baseline="0" dirty="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21785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35687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1820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2852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94100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61677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96992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4308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508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4536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02435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59606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52368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34755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780785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81226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60801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132524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98222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18497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5415B-3977-4261-BF2D-502869511A9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B350FE5D-E311-4DE9-B2CE-51C52FE097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69A68E7D-6E65-4820-9B10-775F2CACF7A1}"/>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FB7FE9F8-12D9-4114-85F6-380CEE6937C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0EEB73AC-44EE-4D37-8A03-7AEB0E1FD890}"/>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6808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1FF11-CB57-45E7-84FC-99DE80C85E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B7E0B54-A92E-43C4-9EFC-EEB455CD64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BDFC632-8BFF-4736-AE42-EC373E0CD40E}"/>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2C363A60-FAB7-4418-B113-EA64B39A510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9D145B09-58D9-40C4-8353-07E0AB6D7604}"/>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1432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89AF7-3992-41B1-B470-4A07D7A5244F}"/>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D3ED53E-804D-4A08-BA99-65E2C108ECD9}"/>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2F1099A-764B-495D-987B-5F125650781D}"/>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F474556-5679-4EAC-842A-3B029FE755F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2FACDE8-73AB-416D-A6F4-787F69FD3330}"/>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1318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B0BB0D-40B0-462D-9DE7-7259E011B4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6DC924-4FF4-42E7-9B26-4F866FBADD6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F1D7E4B-211A-42BA-8399-A674C70C94F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BF212D4-8B3A-4172-923F-06EA0F5D8260}"/>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46C5B0DF-43B6-493F-8441-0BE6C8C2C5E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8D1B78C9-7318-4690-ADC6-1E4DD9A45D39}"/>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25466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17E8E-47DC-4215-A39F-204C3BE524F3}"/>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4A3EED0-7D64-4F73-960F-1FF0B413B0B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D1784D3-4EB9-4481-9BD0-551C87D399B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605952E-42D4-488D-A600-0CA9032AEFA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4B86A09-C008-44D6-A5CE-E093844E73C2}"/>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0E785D1-4B7E-42F3-8108-69515C82F806}"/>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90EC9F63-C96C-4A44-A0A1-8E331BE07A1D}"/>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DD07A4C2-B28C-4F10-8C2C-A3A8CA2BE6FA}"/>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86871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09755-AF6B-45AD-8800-4E315D54C0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39BB944-9B0C-49D3-90D6-72C2877D4078}"/>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183B2194-9F59-430E-8A96-46536B2A8946}"/>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C47E2E5C-316F-44B0-AC0F-9D30E3AD2489}"/>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9464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AC90AD-81B1-4D9A-A9FB-90F59A6CC80E}"/>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000983CF-D22D-4170-AB47-3A691EB18BEE}"/>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6ED2454C-9C47-4FE1-9D16-127890A04ACD}"/>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6273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9037B-6C2D-4F5E-8A0C-200A6EB8E53A}"/>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B12B71-EC49-43FF-BDE6-38C1B0932EDC}"/>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79F0F44F-528C-4E1D-9B75-430BD59CDCE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97CD147-66B3-4AA4-8F35-6DD4D66CE2F1}"/>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5E0BE61D-0C50-4815-9101-63A8C886AEE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2C9237F8-03E6-4CC6-97A6-BEDA6CD1DE0E}"/>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31128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D66A7-1CE2-4CCC-BF12-B8392BB2CD8B}"/>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A969571-86CE-4918-9766-36DB4D5D94F4}"/>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20AAF095-1B05-4222-A96C-9414436795C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762CFB1-0B1A-48B0-89E3-4D6837DFD1A6}"/>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35F6B287-9C78-4A1E-9813-28DE482FAE61}"/>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B6378EC1-C12F-4F43-8EA1-FFF891BB099C}"/>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73309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1FBFC5-4EC5-4B88-854F-BB66187978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CD2C430-778A-4A4F-B61D-9ACF9BCD36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F0DDC1A-7E2B-41A5-BA7D-ED5504D99BE2}"/>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60042B75-B7D3-4CA4-A2B5-4296588961C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2A37BE5-849A-42B3-96A5-4AB69C5C7052}"/>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05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4D59B6-849E-4C2C-ABF3-7CC3952DD7C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FFA1AB0-97B4-4E97-AD17-2DD43E67C9A3}"/>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7A765B6-7CD5-4B2A-B622-5D2F09EF2A41}"/>
              </a:ext>
            </a:extLst>
          </p:cNvPr>
          <p:cNvSpPr>
            <a:spLocks noGrp="1"/>
          </p:cNvSpPr>
          <p:nvPr>
            <p:ph type="dt" sz="half" idx="10"/>
          </p:nvPr>
        </p:nvSpPr>
        <p:spPr/>
        <p:txBody>
          <a:body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F5D53FF5-BE36-4CD0-9BAB-C7DE4B8DC14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B0074EEE-BA5E-46E7-AA71-6231F63BE347}"/>
              </a:ext>
            </a:extLst>
          </p:cNvPr>
          <p:cNvSpPr>
            <a:spLocks noGrp="1"/>
          </p:cNvSpPr>
          <p:nvPr>
            <p:ph type="sldNum" sz="quarter" idx="12"/>
          </p:nvPr>
        </p:nvSpPr>
        <p:spPr/>
        <p:txBody>
          <a:body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1748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7"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8"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8"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2064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4045385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69891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65997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089077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503159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787219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368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366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4.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902174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19085A-DDA5-43D1-8F94-DEC53DC1888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32C820B-8048-411E-8994-347AE97CC76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880A858-9607-4E46-AA48-B3234E55A186}"/>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045E0-58E0-4D61-8A51-C4D0743707E4}" type="datetimeFigureOut">
              <a:rPr lang="en-GB" smtClean="0">
                <a:solidFill>
                  <a:prstClr val="black">
                    <a:tint val="75000"/>
                  </a:prstClr>
                </a:solidFill>
              </a:rPr>
              <a:pPr/>
              <a:t>16/05/2019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9A295799-98A0-44E5-9B7E-1BBD4A266879}"/>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82A44DA-68D9-4E02-96ED-0E978DA81986}"/>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70A51-4564-4254-9067-AEC9159D4D7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658454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74995194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 id="2147483849" r:id="rId31"/>
    <p:sldLayoutId id="2147483850" r:id="rId32"/>
    <p:sldLayoutId id="2147483851" r:id="rId33"/>
    <p:sldLayoutId id="2147483852"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Title Placeholder 1">
            <a:extLst/>
          </p:cNvPr>
          <p:cNvSpPr>
            <a:spLocks noGrp="1"/>
          </p:cNvSpPr>
          <p:nvPr>
            <p:ph type="title"/>
          </p:nvPr>
        </p:nvSpPr>
        <p:spPr>
          <a:xfrm>
            <a:off x="363968" y="1331581"/>
            <a:ext cx="8424214" cy="1439547"/>
          </a:xfrm>
          <a:prstGeom prst="rect">
            <a:avLst/>
          </a:prstGeom>
        </p:spPr>
        <p:txBody>
          <a:bodyPr vert="horz" wrap="square" lIns="0" tIns="0" rIns="0" bIns="0" numCol="1" anchor="t" anchorCtr="0" compatLnSpc="1">
            <a:prstTxWarp prst="textNoShape">
              <a:avLst/>
            </a:prstTxWarp>
            <a:normAutofit/>
          </a:bodyPr>
          <a:lstStyle/>
          <a:p>
            <a:pPr lvl="0"/>
            <a:r>
              <a:rPr lang="en-GB"/>
              <a:t>A two line title goes here</a:t>
            </a:r>
            <a:br>
              <a:rPr lang="en-GB"/>
            </a:br>
            <a:r>
              <a:rPr lang="en-GB"/>
              <a:t>line title goes here</a:t>
            </a:r>
            <a:endParaRPr lang="en-US"/>
          </a:p>
        </p:txBody>
      </p:sp>
    </p:spTree>
    <p:extLst>
      <p:ext uri="{BB962C8B-B14F-4D97-AF65-F5344CB8AC3E}">
        <p14:creationId xmlns:p14="http://schemas.microsoft.com/office/powerpoint/2010/main" val="58456985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Lst>
  <p:txStyles>
    <p:titleStyle>
      <a:lvl1pPr algn="l" defTabSz="435622" rtl="0" eaLnBrk="0" fontAlgn="base" hangingPunct="0">
        <a:lnSpc>
          <a:spcPts val="5348"/>
        </a:lnSpc>
        <a:spcBef>
          <a:spcPct val="0"/>
        </a:spcBef>
        <a:spcAft>
          <a:spcPct val="0"/>
        </a:spcAft>
        <a:defRPr sz="5300" b="1" kern="1200">
          <a:gradFill flip="none" rotWithShape="1">
            <a:gsLst>
              <a:gs pos="0">
                <a:srgbClr val="053772"/>
              </a:gs>
              <a:gs pos="50000">
                <a:srgbClr val="007DB8"/>
              </a:gs>
            </a:gsLst>
            <a:lin ang="16200000" scaled="0"/>
            <a:tileRect/>
          </a:gradFill>
          <a:latin typeface="+mj-lt"/>
          <a:ea typeface="ヒラギノ角ゴ Pro W3" charset="0"/>
          <a:cs typeface="ヒラギノ角ゴ Pro W3" charset="0"/>
        </a:defRPr>
      </a:lvl1pPr>
      <a:lvl2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2pPr>
      <a:lvl3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3pPr>
      <a:lvl4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4pPr>
      <a:lvl5pPr algn="l" defTabSz="435622" rtl="0" eaLnBrk="0" fontAlgn="base" hangingPunct="0">
        <a:lnSpc>
          <a:spcPts val="5348"/>
        </a:lnSpc>
        <a:spcBef>
          <a:spcPct val="0"/>
        </a:spcBef>
        <a:spcAft>
          <a:spcPct val="0"/>
        </a:spcAft>
        <a:defRPr sz="5300" b="1">
          <a:solidFill>
            <a:schemeClr val="tx1"/>
          </a:solidFill>
          <a:latin typeface="Calibri" charset="0"/>
          <a:ea typeface="ヒラギノ角ゴ Pro W3" charset="0"/>
          <a:cs typeface="ヒラギノ角ゴ Pro W3" charset="0"/>
        </a:defRPr>
      </a:lvl5pPr>
      <a:lvl6pPr marL="436381"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6pPr>
      <a:lvl7pPr marL="872761"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7pPr>
      <a:lvl8pPr marL="1309142"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8pPr>
      <a:lvl9pPr marL="1745523" algn="l" defTabSz="436381" rtl="0" eaLnBrk="1" fontAlgn="base" hangingPunct="1">
        <a:lnSpc>
          <a:spcPts val="5345"/>
        </a:lnSpc>
        <a:spcBef>
          <a:spcPct val="0"/>
        </a:spcBef>
        <a:spcAft>
          <a:spcPct val="0"/>
        </a:spcAft>
        <a:defRPr sz="5300" b="1">
          <a:solidFill>
            <a:schemeClr val="tx1"/>
          </a:solidFill>
          <a:latin typeface="Calibri" charset="0"/>
          <a:ea typeface="ヒラギノ角ゴ Pro W3" charset="0"/>
          <a:cs typeface="ヒラギノ角ゴ Pro W3" charset="0"/>
        </a:defRPr>
      </a:lvl9pPr>
    </p:titleStyle>
    <p:bodyStyle>
      <a:lvl1pPr marL="327064" indent="-327064" algn="l" defTabSz="435622" rtl="0" eaLnBrk="0" fontAlgn="base" hangingPunct="0">
        <a:spcBef>
          <a:spcPct val="20000"/>
        </a:spcBef>
        <a:spcAft>
          <a:spcPct val="0"/>
        </a:spcAft>
        <a:buFont typeface="Arial" pitchFamily="34" charset="0"/>
        <a:buChar char="•"/>
        <a:defRPr sz="3100" kern="1200">
          <a:solidFill>
            <a:schemeClr val="tx1"/>
          </a:solidFill>
          <a:latin typeface="+mn-lt"/>
          <a:ea typeface="ヒラギノ角ゴ Pro W3" charset="0"/>
          <a:cs typeface="ヒラギノ角ゴ Pro W3" charset="0"/>
        </a:defRPr>
      </a:lvl1pPr>
      <a:lvl2pPr marL="708407" indent="-271394" algn="l" defTabSz="435622" rtl="0" eaLnBrk="0" fontAlgn="base" hangingPunct="0">
        <a:spcBef>
          <a:spcPct val="20000"/>
        </a:spcBef>
        <a:spcAft>
          <a:spcPct val="0"/>
        </a:spcAft>
        <a:buFont typeface="Arial" pitchFamily="34" charset="0"/>
        <a:buChar char="–"/>
        <a:defRPr sz="2600" kern="1200">
          <a:solidFill>
            <a:schemeClr val="tx1"/>
          </a:solidFill>
          <a:latin typeface="+mn-lt"/>
          <a:ea typeface="ヒラギノ角ゴ Pro W3" charset="0"/>
          <a:cs typeface="ヒラギノ角ゴ Pro W3" charset="0"/>
        </a:defRPr>
      </a:lvl2pPr>
      <a:lvl3pPr marL="1089749" indent="-217115" algn="l" defTabSz="435622" rtl="0" eaLnBrk="0" fontAlgn="base" hangingPunct="0">
        <a:spcBef>
          <a:spcPct val="20000"/>
        </a:spcBef>
        <a:spcAft>
          <a:spcPct val="0"/>
        </a:spcAft>
        <a:buFont typeface="Arial" pitchFamily="34" charset="0"/>
        <a:buChar char="•"/>
        <a:defRPr sz="2300" kern="1200">
          <a:solidFill>
            <a:schemeClr val="tx1"/>
          </a:solidFill>
          <a:latin typeface="+mn-lt"/>
          <a:ea typeface="ヒラギノ角ゴ Pro W3" charset="0"/>
          <a:cs typeface="ヒラギノ角ゴ Pro W3" charset="0"/>
        </a:defRPr>
      </a:lvl3pPr>
      <a:lvl4pPr marL="1526763" indent="-217115" algn="l" defTabSz="435622" rtl="0" eaLnBrk="0" fontAlgn="base" hangingPunct="0">
        <a:spcBef>
          <a:spcPct val="20000"/>
        </a:spcBef>
        <a:spcAft>
          <a:spcPct val="0"/>
        </a:spcAft>
        <a:buFont typeface="Arial" pitchFamily="34" charset="0"/>
        <a:buChar char="–"/>
        <a:defRPr sz="1900" kern="1200">
          <a:solidFill>
            <a:schemeClr val="tx1"/>
          </a:solidFill>
          <a:latin typeface="+mn-lt"/>
          <a:ea typeface="ヒラギノ角ゴ Pro W3" charset="0"/>
          <a:cs typeface="ヒラギノ角ゴ Pro W3" charset="0"/>
        </a:defRPr>
      </a:lvl4pPr>
      <a:lvl5pPr marL="1962383" indent="-217115" algn="l" defTabSz="435622" rtl="0" eaLnBrk="0" fontAlgn="base" hangingPunct="0">
        <a:spcBef>
          <a:spcPct val="20000"/>
        </a:spcBef>
        <a:spcAft>
          <a:spcPct val="0"/>
        </a:spcAft>
        <a:buFont typeface="Arial" pitchFamily="34" charset="0"/>
        <a:buChar char="»"/>
        <a:defRPr sz="1900" kern="1200">
          <a:solidFill>
            <a:schemeClr val="tx1"/>
          </a:solidFill>
          <a:latin typeface="+mn-lt"/>
          <a:ea typeface="ヒラギノ角ゴ Pro W3" charset="0"/>
          <a:cs typeface="ヒラギノ角ゴ Pro W3" charset="0"/>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hyperlink" Target="https://app.box.com/s/h0sfrrmdczgcu9tk3fuweryugb2ghi7a" TargetMode="External"/><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theguardian.com/uk-news/2017/may/12/mother-of-boy-who-died-from-allergic-reaction-to-dinner-criticises-school-nasar-ahmed#img-1" TargetMode="External"/><Relationship Id="rId11" Type="http://schemas.openxmlformats.org/officeDocument/2006/relationships/image" Target="../media/image28.pn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e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0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8.xml"/><Relationship Id="rId4" Type="http://schemas.openxmlformats.org/officeDocument/2006/relationships/hyperlink" Target="https://www.healthylondon.org/latest/publications/asthma-air-pollution-toolk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3" Type="http://schemas.openxmlformats.org/officeDocument/2006/relationships/hyperlink" Target="http://www.healthylondon.org/"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london.org/children-and-young-people/london-asthma-toolkit" TargetMode="External"/><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www.nice.org.uk/sharedlearning/transforming-the-care-of-children-and-young-people-in-london-with-asthma"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251520" y="1052736"/>
            <a:ext cx="8780128" cy="1439999"/>
          </a:xfrm>
        </p:spPr>
        <p:txBody>
          <a:bodyPr>
            <a:normAutofit fontScale="90000"/>
          </a:bodyPr>
          <a:lstStyle/>
          <a:p>
            <a:r>
              <a:rPr lang="en-GB" dirty="0"/>
              <a:t>Transforming the care of children and young people with asthma together in SEL</a:t>
            </a:r>
          </a:p>
        </p:txBody>
      </p:sp>
      <p:sp>
        <p:nvSpPr>
          <p:cNvPr id="61443" name="Subtitle 2"/>
          <p:cNvSpPr>
            <a:spLocks noGrp="1"/>
          </p:cNvSpPr>
          <p:nvPr>
            <p:ph type="subTitle" idx="10"/>
          </p:nvPr>
        </p:nvSpPr>
        <p:spPr bwMode="auto">
          <a:xfrm>
            <a:off x="5907680" y="4488506"/>
            <a:ext cx="3105945" cy="1861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lnSpc>
                <a:spcPts val="2576"/>
              </a:lnSpc>
              <a:spcBef>
                <a:spcPct val="0"/>
              </a:spcBef>
            </a:pPr>
            <a:r>
              <a:rPr lang="en-GB" altLang="en-US" dirty="0">
                <a:latin typeface="Calibri" pitchFamily="34" charset="0"/>
                <a:ea typeface="ヒラギノ角ゴ Pro W3" charset="-128"/>
              </a:rPr>
              <a:t>Anna Lucas, South East London STP</a:t>
            </a:r>
          </a:p>
          <a:p>
            <a:pPr algn="l">
              <a:lnSpc>
                <a:spcPts val="2576"/>
              </a:lnSpc>
              <a:spcBef>
                <a:spcPct val="0"/>
              </a:spcBef>
            </a:pPr>
            <a:r>
              <a:rPr lang="en-GB" altLang="en-US" dirty="0">
                <a:latin typeface="Calibri" pitchFamily="34" charset="0"/>
                <a:ea typeface="ヒラギノ角ゴ Pro W3" charset="-128"/>
              </a:rPr>
              <a:t>Georgie Herskovits, Healthy London Partnership</a:t>
            </a:r>
          </a:p>
          <a:p>
            <a:pPr algn="l">
              <a:lnSpc>
                <a:spcPts val="2576"/>
              </a:lnSpc>
              <a:spcBef>
                <a:spcPct val="0"/>
              </a:spcBef>
            </a:pPr>
            <a:endParaRPr lang="en-GB" altLang="en-US" dirty="0">
              <a:latin typeface="Calibri" pitchFamily="34" charset="0"/>
              <a:ea typeface="ヒラギノ角ゴ Pro W3" charset="-128"/>
            </a:endParaRPr>
          </a:p>
        </p:txBody>
      </p:sp>
    </p:spTree>
    <p:extLst>
      <p:ext uri="{BB962C8B-B14F-4D97-AF65-F5344CB8AC3E}">
        <p14:creationId xmlns:p14="http://schemas.microsoft.com/office/powerpoint/2010/main" val="426163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921"/>
            <a:ext cx="8642350" cy="503783"/>
          </a:xfrm>
          <a:solidFill>
            <a:schemeClr val="accent6"/>
          </a:solidFill>
        </p:spPr>
        <p:txBody>
          <a:bodyPr>
            <a:normAutofit/>
          </a:bodyPr>
          <a:lstStyle/>
          <a:p>
            <a:r>
              <a:rPr lang="en-GB" dirty="0"/>
              <a:t>Why do we need to do this?</a:t>
            </a:r>
          </a:p>
        </p:txBody>
      </p:sp>
      <p:sp>
        <p:nvSpPr>
          <p:cNvPr id="4" name="Text Placeholder 3"/>
          <p:cNvSpPr>
            <a:spLocks noGrp="1"/>
          </p:cNvSpPr>
          <p:nvPr>
            <p:ph type="body" sz="quarter" idx="4294967295"/>
          </p:nvPr>
        </p:nvSpPr>
        <p:spPr>
          <a:xfrm>
            <a:off x="250828" y="1341440"/>
            <a:ext cx="8642351" cy="5039890"/>
          </a:xfrm>
          <a:prstGeom prst="rect">
            <a:avLst/>
          </a:prstGeom>
        </p:spPr>
        <p:txBody>
          <a:bodyPr>
            <a:normAutofit fontScale="70000" lnSpcReduction="20000"/>
          </a:bodyPr>
          <a:lstStyle/>
          <a:p>
            <a:endParaRPr lang="en-GB" dirty="0">
              <a:hlinkClick r:id="rId3"/>
            </a:endParaRPr>
          </a:p>
          <a:p>
            <a:endParaRPr lang="en-GB" dirty="0">
              <a:hlinkClick r:id="rId3"/>
            </a:endParaRPr>
          </a:p>
          <a:p>
            <a:endParaRPr lang="en-GB" b="1" dirty="0">
              <a:solidFill>
                <a:schemeClr val="tx1"/>
              </a:solidFill>
            </a:endParaRPr>
          </a:p>
          <a:p>
            <a:endParaRPr lang="en-GB" b="1" dirty="0">
              <a:solidFill>
                <a:schemeClr val="tx1"/>
              </a:solidFill>
            </a:endParaRPr>
          </a:p>
          <a:p>
            <a:r>
              <a:rPr lang="en-GB" sz="2300" b="1" dirty="0">
                <a:solidFill>
                  <a:schemeClr val="tx1"/>
                </a:solidFill>
              </a:rPr>
              <a:t>3000 LAS calls a year</a:t>
            </a:r>
            <a:endParaRPr lang="en-GB" sz="2300" b="1" dirty="0">
              <a:solidFill>
                <a:schemeClr val="tx1"/>
              </a:solidFill>
              <a:hlinkClick r:id="rId3"/>
            </a:endParaRPr>
          </a:p>
          <a:p>
            <a:endParaRPr lang="en-GB" dirty="0">
              <a:hlinkClick r:id="rId3"/>
            </a:endParaRPr>
          </a:p>
          <a:p>
            <a:endParaRPr lang="en-GB" dirty="0">
              <a:hlinkClick r:id="rId3"/>
            </a:endParaRPr>
          </a:p>
          <a:p>
            <a:endParaRPr lang="en-GB" b="1" dirty="0"/>
          </a:p>
          <a:p>
            <a:endParaRPr lang="en-GB" b="1" dirty="0"/>
          </a:p>
          <a:p>
            <a:endParaRPr lang="en-GB" b="1" dirty="0"/>
          </a:p>
          <a:p>
            <a:endParaRPr lang="en-GB" b="1" dirty="0"/>
          </a:p>
          <a:p>
            <a:r>
              <a:rPr lang="en-GB" b="1" dirty="0"/>
              <a:t>			</a:t>
            </a:r>
          </a:p>
          <a:p>
            <a:pPr algn="ctr"/>
            <a:endParaRPr lang="en-GB" sz="1300" b="1" dirty="0"/>
          </a:p>
          <a:p>
            <a:pPr algn="ctr"/>
            <a:endParaRPr lang="en-GB" sz="1300" b="1" dirty="0"/>
          </a:p>
          <a:p>
            <a:pPr algn="ctr"/>
            <a:endParaRPr lang="en-GB" sz="1300" b="1" dirty="0"/>
          </a:p>
          <a:p>
            <a:pPr algn="ctr"/>
            <a:r>
              <a:rPr lang="en-GB" sz="1300" b="1" dirty="0"/>
              <a:t>The Ella Roberta story</a:t>
            </a:r>
          </a:p>
          <a:p>
            <a:pPr algn="ctr"/>
            <a:r>
              <a:rPr lang="en-GB" sz="1300" dirty="0">
                <a:hlinkClick r:id="" action="ppaction://noaction"/>
              </a:rPr>
              <a:t>https</a:t>
            </a:r>
            <a:r>
              <a:rPr lang="en-GB" sz="1300" dirty="0">
                <a:hlinkClick r:id="rId3"/>
              </a:rPr>
              <a:t>://app.box.com/s/h0sfrrmdczgcu9tk3fuweryugb2ghi7a</a:t>
            </a:r>
            <a:endParaRPr lang="en-GB" sz="1300" dirty="0"/>
          </a:p>
          <a:p>
            <a:endParaRPr lang="en-GB" b="1" dirty="0"/>
          </a:p>
          <a:p>
            <a:endParaRPr lang="en-GB"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srgbClr val="3F3F3F">
                    <a:lumMod val="50000"/>
                  </a:srgbClr>
                </a:solidFill>
              </a:rPr>
              <a:pPr/>
              <a:t>10</a:t>
            </a:fld>
            <a:endParaRPr lang="en-GB" dirty="0">
              <a:solidFill>
                <a:srgbClr val="3F3F3F">
                  <a:lumMod val="50000"/>
                </a:srgb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868" y="3997733"/>
            <a:ext cx="1172253" cy="15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3" y="3140968"/>
            <a:ext cx="198902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Nasar Ahmed died after suffering a reaction to milk in his school lunc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916832"/>
            <a:ext cx="2520280" cy="1991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8"/>
          <a:srcRect l="17986" t="32680" r="17047" b="38997"/>
          <a:stretch/>
        </p:blipFill>
        <p:spPr bwMode="auto">
          <a:xfrm>
            <a:off x="2483768" y="755702"/>
            <a:ext cx="4320480" cy="1460616"/>
          </a:xfrm>
          <a:prstGeom prst="rect">
            <a:avLst/>
          </a:prstGeom>
          <a:ln>
            <a:noFill/>
          </a:ln>
          <a:extLst>
            <a:ext uri="{53640926-AAD7-44D8-BBD7-CCE9431645EC}">
              <a14:shadowObscured xmlns:a14="http://schemas.microsoft.com/office/drawing/2010/main"/>
            </a:ext>
          </a:extLst>
        </p:spPr>
      </p:pic>
      <p:pic>
        <p:nvPicPr>
          <p:cNvPr id="8" name="Picture 2" descr="School boy died from allergy when 'cheese was secretly put into his sandwich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6380" y="2852936"/>
            <a:ext cx="1234163" cy="18512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gmasrv1\sso$\Gestion_Deloitte\Global_Brand\- Templates\Icons\Iconography Deloitte\Icon_Ambulance_LGre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864" y="1412776"/>
            <a:ext cx="1080484" cy="7258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5467" y="755702"/>
            <a:ext cx="1638129" cy="21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5109" y="4675100"/>
            <a:ext cx="1623239" cy="1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5467" y="5373216"/>
            <a:ext cx="1322905" cy="132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04247" y="5616417"/>
            <a:ext cx="1314125" cy="553998"/>
          </a:xfrm>
          <a:prstGeom prst="rect">
            <a:avLst/>
          </a:prstGeom>
        </p:spPr>
        <p:txBody>
          <a:bodyPr wrap="square">
            <a:spAutoFit/>
          </a:bodyPr>
          <a:lstStyle/>
          <a:p>
            <a:pPr algn="ctr"/>
            <a:r>
              <a:rPr lang="en-GB" sz="1000" dirty="0"/>
              <a:t>3 pupils in every classroom have </a:t>
            </a:r>
          </a:p>
          <a:p>
            <a:pPr algn="ctr"/>
            <a:r>
              <a:rPr lang="en-GB" sz="1000" dirty="0"/>
              <a:t>asthma</a:t>
            </a:r>
          </a:p>
        </p:txBody>
      </p:sp>
      <p:pic>
        <p:nvPicPr>
          <p:cNvPr id="16" name="Picture 2" descr="http://www.youngpeopleshealth.org.uk/wp-content/uploads/2019/02/Int-Comp-front-cover-3-106x15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1229" y="4941168"/>
            <a:ext cx="1240167" cy="175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0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825" y="260921"/>
            <a:ext cx="8642350" cy="503783"/>
          </a:xfrm>
          <a:prstGeom prst="rect">
            <a:avLst/>
          </a:prstGeom>
          <a:solidFill>
            <a:schemeClr val="accent6"/>
          </a:solidFill>
        </p:spPr>
        <p:txBody>
          <a:bodyPr>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GB" dirty="0"/>
              <a:t>We need to learn from these cases</a:t>
            </a:r>
          </a:p>
        </p:txBody>
      </p:sp>
      <p:sp>
        <p:nvSpPr>
          <p:cNvPr id="6" name="Text Placeholder 3"/>
          <p:cNvSpPr>
            <a:spLocks noGrp="1"/>
          </p:cNvSpPr>
          <p:nvPr>
            <p:ph type="body" sz="quarter" idx="4294967295"/>
          </p:nvPr>
        </p:nvSpPr>
        <p:spPr>
          <a:xfrm>
            <a:off x="250828" y="908720"/>
            <a:ext cx="8642351" cy="5472610"/>
          </a:xfrm>
          <a:prstGeom prst="rect">
            <a:avLst/>
          </a:prstGeom>
        </p:spPr>
        <p:txBody>
          <a:bodyPr>
            <a:normAutofit lnSpcReduction="10000"/>
          </a:bodyPr>
          <a:lstStyle/>
          <a:p>
            <a:pPr marL="0" indent="0">
              <a:buNone/>
            </a:pPr>
            <a:r>
              <a:rPr lang="en-GB" b="1" dirty="0">
                <a:solidFill>
                  <a:srgbClr val="FF0000"/>
                </a:solidFill>
              </a:rPr>
              <a:t>Missed opportunities</a:t>
            </a:r>
          </a:p>
          <a:p>
            <a:pPr lvl="1"/>
            <a:r>
              <a:rPr lang="en-GB" sz="2200" dirty="0"/>
              <a:t>No co-ordinating record, or analysis of frequency</a:t>
            </a:r>
          </a:p>
          <a:p>
            <a:pPr lvl="1"/>
            <a:r>
              <a:rPr lang="en-GB" sz="2200" dirty="0"/>
              <a:t>No appreciation of underlying severity or risk factors or deteriorating nature of their conditions</a:t>
            </a:r>
          </a:p>
          <a:p>
            <a:pPr lvl="1"/>
            <a:r>
              <a:rPr lang="en-GB" sz="2200" dirty="0"/>
              <a:t>No single clinician with overall responsibility</a:t>
            </a:r>
          </a:p>
          <a:p>
            <a:pPr lvl="1"/>
            <a:r>
              <a:rPr lang="en-GB" sz="2200" dirty="0"/>
              <a:t>No coherent management plan or PAAP</a:t>
            </a:r>
          </a:p>
          <a:p>
            <a:pPr lvl="1"/>
            <a:r>
              <a:rPr lang="en-GB" sz="2200" dirty="0"/>
              <a:t>Not referred to specialist respiratory paediatrician</a:t>
            </a:r>
          </a:p>
          <a:p>
            <a:pPr lvl="1"/>
            <a:r>
              <a:rPr lang="en-GB" sz="2200" dirty="0"/>
              <a:t>Assessment and management of  condition not in accordance with BTS/SIGN guidelines or NICE Quality Standards</a:t>
            </a:r>
          </a:p>
          <a:p>
            <a:pPr lvl="1"/>
            <a:r>
              <a:rPr lang="en-GB" sz="2200" dirty="0"/>
              <a:t>No effective communication between primary and secondary care</a:t>
            </a:r>
          </a:p>
          <a:p>
            <a:pPr lvl="1"/>
            <a:r>
              <a:rPr lang="en-GB" sz="2200" dirty="0"/>
              <a:t>Excess salbutamol (reliever) prescriptions and the presence of a home nebuliser, failure to collect preventer inhalers</a:t>
            </a:r>
          </a:p>
          <a:p>
            <a:pPr lvl="1"/>
            <a:r>
              <a:rPr lang="en-GB" sz="2200" dirty="0"/>
              <a:t>Failure to recognise on-going and future risks</a:t>
            </a:r>
          </a:p>
          <a:p>
            <a:pPr marL="457200" lvl="1" indent="0">
              <a:buNone/>
            </a:pPr>
            <a:endParaRPr lang="en-GB" sz="2200" dirty="0"/>
          </a:p>
          <a:p>
            <a:pPr lvl="1"/>
            <a:endParaRPr lang="en-GB" sz="2000" dirty="0"/>
          </a:p>
          <a:p>
            <a:endParaRPr lang="en-GB" dirty="0"/>
          </a:p>
          <a:p>
            <a:endParaRPr lang="en-GB" dirty="0"/>
          </a:p>
          <a:p>
            <a:endParaRPr lang="en-GB" dirty="0"/>
          </a:p>
        </p:txBody>
      </p:sp>
    </p:spTree>
    <p:extLst>
      <p:ext uri="{BB962C8B-B14F-4D97-AF65-F5344CB8AC3E}">
        <p14:creationId xmlns:p14="http://schemas.microsoft.com/office/powerpoint/2010/main" val="281896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D3206C-D10C-47FE-AA50-EBE3013699B1}"/>
              </a:ext>
            </a:extLst>
          </p:cNvPr>
          <p:cNvSpPr>
            <a:spLocks noGrp="1"/>
          </p:cNvSpPr>
          <p:nvPr>
            <p:ph idx="1"/>
          </p:nvPr>
        </p:nvSpPr>
        <p:spPr/>
        <p:txBody>
          <a:bodyPr/>
          <a:lstStyle/>
          <a:p>
            <a:pPr marL="0" indent="0">
              <a:buNone/>
            </a:pPr>
            <a:r>
              <a:rPr lang="en-GB" dirty="0"/>
              <a:t>“Linked groups of professionals and organisations from primary, secondary and tertiary care, working in a co-ordinated manner, unconstrained by existing and professional (and organisational) boundaries, to ensure equitable provision of high quality, clinically effective services”</a:t>
            </a:r>
          </a:p>
          <a:p>
            <a:endParaRPr lang="en-GB" dirty="0"/>
          </a:p>
          <a:p>
            <a:pPr marL="0" indent="0">
              <a:buNone/>
            </a:pPr>
            <a:r>
              <a:rPr lang="en-GB" sz="2000" dirty="0"/>
              <a:t>The Scottish Office Department of Health, 1999 </a:t>
            </a:r>
            <a:r>
              <a:rPr lang="en-GB" sz="2000" i="1" dirty="0"/>
              <a:t>The Introduction Of Managed Clinical Networks in Scotland</a:t>
            </a:r>
          </a:p>
        </p:txBody>
      </p:sp>
      <p:pic>
        <p:nvPicPr>
          <p:cNvPr id="4" name="Picture 4" descr="\\icfs18.cc.ic.ac.uk\rgriffi2\PROJECT\Blank documents\Logos\imperial nhs trust.jpg">
            <a:extLst>
              <a:ext uri="{FF2B5EF4-FFF2-40B4-BE49-F238E27FC236}">
                <a16:creationId xmlns:a16="http://schemas.microsoft.com/office/drawing/2014/main" xmlns="" id="{83AF9969-DEA8-47D9-A9FB-B9CD2651BB2D}"/>
              </a:ext>
            </a:extLst>
          </p:cNvPr>
          <p:cNvPicPr>
            <a:picLocks noChangeAspect="1" noChangeArrowheads="1"/>
          </p:cNvPicPr>
          <p:nvPr/>
        </p:nvPicPr>
        <p:blipFill>
          <a:blip r:embed="rId3" cstate="print"/>
          <a:srcRect/>
          <a:stretch>
            <a:fillRect/>
          </a:stretch>
        </p:blipFill>
        <p:spPr bwMode="auto">
          <a:xfrm>
            <a:off x="7442483" y="6239979"/>
            <a:ext cx="1512168" cy="555004"/>
          </a:xfrm>
          <a:prstGeom prst="rect">
            <a:avLst/>
          </a:prstGeom>
          <a:noFill/>
        </p:spPr>
      </p:pic>
      <p:sp>
        <p:nvSpPr>
          <p:cNvPr id="7" name="Title 1"/>
          <p:cNvSpPr txBox="1">
            <a:spLocks/>
          </p:cNvSpPr>
          <p:nvPr/>
        </p:nvSpPr>
        <p:spPr>
          <a:xfrm>
            <a:off x="250825" y="260921"/>
            <a:ext cx="8642350" cy="503783"/>
          </a:xfrm>
          <a:prstGeom prst="rect">
            <a:avLst/>
          </a:prstGeom>
          <a:solidFill>
            <a:srgbClr val="0072C6"/>
          </a:solidFill>
        </p:spPr>
        <p:txBody>
          <a:bodyPr>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ysClr val="window" lastClr="FFFFFF"/>
                </a:solidFill>
                <a:effectLst/>
                <a:uLnTx/>
                <a:uFillTx/>
                <a:latin typeface="Arial Black"/>
                <a:ea typeface="+mj-ea"/>
                <a:cs typeface="+mj-cs"/>
              </a:rPr>
              <a:t>What </a:t>
            </a:r>
            <a:r>
              <a:rPr kumimoji="0" lang="en-GB" sz="2400" b="0" i="0" u="none" strike="noStrike" kern="1200" cap="none" spc="0" normalizeH="0" baseline="0" noProof="0" dirty="0" err="1">
                <a:ln>
                  <a:noFill/>
                </a:ln>
                <a:solidFill>
                  <a:sysClr val="window" lastClr="FFFFFF"/>
                </a:solidFill>
                <a:effectLst/>
                <a:uLnTx/>
                <a:uFillTx/>
                <a:latin typeface="Arial Black"/>
                <a:ea typeface="+mj-ea"/>
                <a:cs typeface="+mj-cs"/>
              </a:rPr>
              <a:t>ar</a:t>
            </a:r>
            <a:r>
              <a:rPr lang="en-GB" dirty="0">
                <a:solidFill>
                  <a:sysClr val="window" lastClr="FFFFFF"/>
                </a:solidFill>
                <a:latin typeface="Arial Black"/>
              </a:rPr>
              <a:t>e networks?</a:t>
            </a:r>
            <a:endParaRPr kumimoji="0" lang="en-GB" sz="2400" b="0" i="0" u="none" strike="noStrike" kern="1200" cap="none" spc="0" normalizeH="0" baseline="0" noProof="0" dirty="0">
              <a:ln>
                <a:noFill/>
              </a:ln>
              <a:solidFill>
                <a:sysClr val="window" lastClr="FFFFFF"/>
              </a:solidFill>
              <a:effectLst/>
              <a:uLnTx/>
              <a:uFillTx/>
              <a:latin typeface="Arial Black"/>
              <a:ea typeface="+mj-ea"/>
              <a:cs typeface="+mj-cs"/>
            </a:endParaRPr>
          </a:p>
        </p:txBody>
      </p:sp>
    </p:spTree>
    <p:extLst>
      <p:ext uri="{BB962C8B-B14F-4D97-AF65-F5344CB8AC3E}">
        <p14:creationId xmlns:p14="http://schemas.microsoft.com/office/powerpoint/2010/main" val="138690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041D50-80D6-4469-B532-0C43AB2E05A5}"/>
              </a:ext>
            </a:extLst>
          </p:cNvPr>
          <p:cNvSpPr>
            <a:spLocks noGrp="1"/>
          </p:cNvSpPr>
          <p:nvPr>
            <p:ph idx="1"/>
          </p:nvPr>
        </p:nvSpPr>
        <p:spPr>
          <a:xfrm>
            <a:off x="628650" y="1237902"/>
            <a:ext cx="7886700" cy="4351338"/>
          </a:xfrm>
        </p:spPr>
        <p:txBody>
          <a:bodyPr>
            <a:normAutofit lnSpcReduction="10000"/>
          </a:bodyPr>
          <a:lstStyle/>
          <a:p>
            <a:r>
              <a:rPr lang="en-GB" dirty="0"/>
              <a:t>Promote uptake of evidence based practice (use of data)</a:t>
            </a:r>
          </a:p>
          <a:p>
            <a:r>
              <a:rPr lang="en-GB" dirty="0"/>
              <a:t>Drive improvements in standards of patient care</a:t>
            </a:r>
          </a:p>
          <a:p>
            <a:r>
              <a:rPr lang="en-GB" dirty="0"/>
              <a:t>Engage clinicians in improved models of care</a:t>
            </a:r>
          </a:p>
          <a:p>
            <a:r>
              <a:rPr lang="en-GB" dirty="0"/>
              <a:t>Integration of services and multidisciplinary </a:t>
            </a:r>
          </a:p>
          <a:p>
            <a:r>
              <a:rPr lang="en-GB" dirty="0"/>
              <a:t>Allow for continuous working relationships across boundaries</a:t>
            </a:r>
          </a:p>
          <a:p>
            <a:r>
              <a:rPr lang="en-GB" dirty="0"/>
              <a:t>Improved flow of knowledge and best practice between individuals and organisation</a:t>
            </a:r>
          </a:p>
          <a:p>
            <a:r>
              <a:rPr lang="en-GB" dirty="0"/>
              <a:t>Improved quality and access of care for patients</a:t>
            </a:r>
          </a:p>
        </p:txBody>
      </p:sp>
      <p:pic>
        <p:nvPicPr>
          <p:cNvPr id="4" name="Picture 4" descr="\\icfs18.cc.ic.ac.uk\rgriffi2\PROJECT\Blank documents\Logos\imperial nhs trust.jpg">
            <a:extLst>
              <a:ext uri="{FF2B5EF4-FFF2-40B4-BE49-F238E27FC236}">
                <a16:creationId xmlns:a16="http://schemas.microsoft.com/office/drawing/2014/main" xmlns="" id="{83AF9969-DEA8-47D9-A9FB-B9CD2651BB2D}"/>
              </a:ext>
            </a:extLst>
          </p:cNvPr>
          <p:cNvPicPr>
            <a:picLocks noChangeAspect="1" noChangeArrowheads="1"/>
          </p:cNvPicPr>
          <p:nvPr/>
        </p:nvPicPr>
        <p:blipFill>
          <a:blip r:embed="rId3" cstate="print"/>
          <a:srcRect/>
          <a:stretch>
            <a:fillRect/>
          </a:stretch>
        </p:blipFill>
        <p:spPr bwMode="auto">
          <a:xfrm>
            <a:off x="7442483" y="6239979"/>
            <a:ext cx="1512168" cy="555004"/>
          </a:xfrm>
          <a:prstGeom prst="rect">
            <a:avLst/>
          </a:prstGeom>
          <a:noFill/>
        </p:spPr>
      </p:pic>
      <p:sp>
        <p:nvSpPr>
          <p:cNvPr id="5" name="Title 1"/>
          <p:cNvSpPr txBox="1">
            <a:spLocks/>
          </p:cNvSpPr>
          <p:nvPr/>
        </p:nvSpPr>
        <p:spPr>
          <a:xfrm>
            <a:off x="250825" y="260921"/>
            <a:ext cx="8642350" cy="503783"/>
          </a:xfrm>
          <a:prstGeom prst="rect">
            <a:avLst/>
          </a:prstGeom>
          <a:solidFill>
            <a:srgbClr val="0072C6"/>
          </a:solidFill>
        </p:spPr>
        <p:txBody>
          <a:bodyPr>
            <a:normAutofit/>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ysClr val="window" lastClr="FFFFFF"/>
                </a:solidFill>
                <a:effectLst/>
                <a:uLnTx/>
                <a:uFillTx/>
                <a:latin typeface="Arial Black"/>
                <a:ea typeface="+mj-ea"/>
                <a:cs typeface="+mj-cs"/>
              </a:rPr>
              <a:t>Why have networks?</a:t>
            </a:r>
          </a:p>
        </p:txBody>
      </p:sp>
    </p:spTree>
    <p:extLst>
      <p:ext uri="{BB962C8B-B14F-4D97-AF65-F5344CB8AC3E}">
        <p14:creationId xmlns:p14="http://schemas.microsoft.com/office/powerpoint/2010/main" val="271768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6"/>
            <a:ext cx="8642350" cy="575788"/>
          </a:xfrm>
          <a:solidFill>
            <a:schemeClr val="accent6"/>
          </a:solidFill>
        </p:spPr>
        <p:txBody>
          <a:bodyPr>
            <a:noAutofit/>
          </a:bodyPr>
          <a:lstStyle/>
          <a:p>
            <a:r>
              <a:rPr lang="en-GB" sz="3200" dirty="0"/>
              <a:t>#AskAboutAsthma campaign</a:t>
            </a:r>
          </a:p>
        </p:txBody>
      </p:sp>
      <p:sp>
        <p:nvSpPr>
          <p:cNvPr id="4" name="Text Placeholder 3"/>
          <p:cNvSpPr>
            <a:spLocks noGrp="1"/>
          </p:cNvSpPr>
          <p:nvPr>
            <p:ph type="body" sz="quarter" idx="4294967295"/>
          </p:nvPr>
        </p:nvSpPr>
        <p:spPr>
          <a:xfrm>
            <a:off x="251520" y="908720"/>
            <a:ext cx="5832648" cy="3354289"/>
          </a:xfrm>
          <a:prstGeom prst="rect">
            <a:avLst/>
          </a:prstGeom>
        </p:spPr>
        <p:txBody>
          <a:bodyPr>
            <a:noAutofit/>
          </a:bodyPr>
          <a:lstStyle/>
          <a:p>
            <a:pPr marL="0" indent="0">
              <a:buNone/>
            </a:pPr>
            <a:r>
              <a:rPr lang="en-GB" sz="1800" dirty="0">
                <a:latin typeface="Arial" pitchFamily="34" charset="0"/>
                <a:cs typeface="Arial" pitchFamily="34" charset="0"/>
              </a:rPr>
              <a:t>Organisations are asked in Sept (week 38) to pledge to: </a:t>
            </a:r>
          </a:p>
          <a:p>
            <a:pPr marL="285750" indent="-285750">
              <a:buFont typeface="Arial" pitchFamily="34" charset="0"/>
              <a:buChar char="•"/>
            </a:pPr>
            <a:r>
              <a:rPr lang="en-GB" dirty="0">
                <a:latin typeface="Arial" pitchFamily="34" charset="0"/>
                <a:cs typeface="Arial" pitchFamily="34" charset="0"/>
              </a:rPr>
              <a:t>I</a:t>
            </a:r>
            <a:r>
              <a:rPr lang="en-GB" sz="1800" dirty="0">
                <a:latin typeface="Arial" pitchFamily="34" charset="0"/>
                <a:cs typeface="Arial" pitchFamily="34" charset="0"/>
              </a:rPr>
              <a:t>mplement </a:t>
            </a:r>
            <a:r>
              <a:rPr lang="en-GB" sz="1800" b="1" dirty="0">
                <a:latin typeface="Arial" pitchFamily="34" charset="0"/>
                <a:cs typeface="Arial" pitchFamily="34" charset="0"/>
              </a:rPr>
              <a:t>the asthma standards</a:t>
            </a:r>
            <a:r>
              <a:rPr lang="en-GB" sz="1800" dirty="0">
                <a:latin typeface="Arial" pitchFamily="34" charset="0"/>
                <a:cs typeface="Arial" pitchFamily="34" charset="0"/>
              </a:rPr>
              <a:t> </a:t>
            </a:r>
          </a:p>
          <a:p>
            <a:pPr marL="285750" indent="-285750">
              <a:buFont typeface="Arial" pitchFamily="34" charset="0"/>
              <a:buChar char="•"/>
            </a:pPr>
            <a:r>
              <a:rPr lang="en-GB" sz="1800" dirty="0">
                <a:latin typeface="Arial" pitchFamily="34" charset="0"/>
                <a:cs typeface="Arial" pitchFamily="34" charset="0"/>
              </a:rPr>
              <a:t>Implement </a:t>
            </a:r>
            <a:r>
              <a:rPr lang="en-GB" sz="1800" b="1" dirty="0">
                <a:latin typeface="Arial" pitchFamily="34" charset="0"/>
                <a:cs typeface="Arial" pitchFamily="34" charset="0"/>
              </a:rPr>
              <a:t>asthma ambitions </a:t>
            </a:r>
            <a:r>
              <a:rPr lang="en-GB" sz="1800" dirty="0">
                <a:latin typeface="Arial" pitchFamily="34" charset="0"/>
                <a:cs typeface="Arial" pitchFamily="34" charset="0"/>
              </a:rPr>
              <a:t>for London   </a:t>
            </a:r>
          </a:p>
          <a:p>
            <a:pPr marL="285750" indent="-285750">
              <a:buFont typeface="Arial" pitchFamily="34" charset="0"/>
              <a:buChar char="•"/>
            </a:pPr>
            <a:r>
              <a:rPr lang="en-GB" sz="1800" b="1" dirty="0">
                <a:latin typeface="Arial" pitchFamily="34" charset="0"/>
                <a:cs typeface="Arial" pitchFamily="34" charset="0"/>
              </a:rPr>
              <a:t>to pledge to reduce their impact on air pollution </a:t>
            </a:r>
            <a:r>
              <a:rPr lang="en-GB" sz="1800" dirty="0">
                <a:latin typeface="Arial" pitchFamily="34" charset="0"/>
                <a:cs typeface="Arial" pitchFamily="34" charset="0"/>
              </a:rPr>
              <a:t>as a major trigger of asthma</a:t>
            </a:r>
          </a:p>
          <a:p>
            <a:pPr marL="0" indent="0">
              <a:buNone/>
            </a:pPr>
            <a:endParaRPr lang="en-GB" sz="1800" dirty="0">
              <a:latin typeface="Arial" pitchFamily="34" charset="0"/>
              <a:cs typeface="Arial" pitchFamily="34" charset="0"/>
            </a:endParaRPr>
          </a:p>
          <a:p>
            <a:pPr marL="0" indent="0">
              <a:buNone/>
            </a:pPr>
            <a:r>
              <a:rPr lang="en-GB" sz="1800" dirty="0">
                <a:latin typeface="Arial" pitchFamily="34" charset="0"/>
                <a:cs typeface="Arial" pitchFamily="34" charset="0"/>
              </a:rPr>
              <a:t>Three key messages: </a:t>
            </a:r>
          </a:p>
          <a:p>
            <a:pPr marL="285750" indent="-285750">
              <a:spcAft>
                <a:spcPts val="0"/>
              </a:spcAft>
              <a:buFont typeface="Arial" pitchFamily="34" charset="0"/>
              <a:buChar char="•"/>
            </a:pPr>
            <a:r>
              <a:rPr lang="en-GB" sz="1800" dirty="0">
                <a:latin typeface="Arial" pitchFamily="34" charset="0"/>
                <a:cs typeface="Arial" pitchFamily="34" charset="0"/>
              </a:rPr>
              <a:t>Asthma management plan</a:t>
            </a:r>
          </a:p>
          <a:p>
            <a:pPr marL="285750" indent="-285750">
              <a:spcAft>
                <a:spcPts val="0"/>
              </a:spcAft>
              <a:buFont typeface="Arial" pitchFamily="34" charset="0"/>
              <a:buChar char="•"/>
            </a:pPr>
            <a:r>
              <a:rPr lang="en-GB" sz="1800" dirty="0">
                <a:latin typeface="Arial" pitchFamily="34" charset="0"/>
                <a:cs typeface="Arial" pitchFamily="34" charset="0"/>
              </a:rPr>
              <a:t>Effective inhaler use </a:t>
            </a:r>
          </a:p>
          <a:p>
            <a:pPr marL="285750" indent="-285750">
              <a:spcAft>
                <a:spcPts val="0"/>
              </a:spcAft>
              <a:buFont typeface="Arial" pitchFamily="34" charset="0"/>
              <a:buChar char="•"/>
            </a:pPr>
            <a:r>
              <a:rPr lang="en-GB" sz="1800" dirty="0">
                <a:latin typeface="Arial" pitchFamily="34" charset="0"/>
                <a:cs typeface="Arial" pitchFamily="34" charset="0"/>
              </a:rPr>
              <a:t>Annual review</a:t>
            </a:r>
          </a:p>
        </p:txBody>
      </p:sp>
      <p:sp>
        <p:nvSpPr>
          <p:cNvPr id="5" name="Slide Number Placeholder 4"/>
          <p:cNvSpPr>
            <a:spLocks noGrp="1"/>
          </p:cNvSpPr>
          <p:nvPr>
            <p:ph type="sldNum" sz="quarter" idx="4294967295"/>
          </p:nvPr>
        </p:nvSpPr>
        <p:spPr>
          <a:xfrm>
            <a:off x="6758880" y="6381585"/>
            <a:ext cx="2133600" cy="365125"/>
          </a:xfrm>
          <a:prstGeom prst="rect">
            <a:avLst/>
          </a:prstGeom>
        </p:spPr>
        <p:txBody>
          <a:bodyPr/>
          <a:lstStyle/>
          <a:p>
            <a:fld id="{8FC524A1-7B6A-464D-B8BC-8FE2E057339E}" type="slidenum">
              <a:rPr lang="en-GB" smtClean="0">
                <a:solidFill>
                  <a:srgbClr val="3F3F3F">
                    <a:lumMod val="50000"/>
                  </a:srgbClr>
                </a:solidFill>
              </a:rPr>
              <a:pPr/>
              <a:t>14</a:t>
            </a:fld>
            <a:endParaRPr lang="en-GB" dirty="0">
              <a:solidFill>
                <a:srgbClr val="3F3F3F">
                  <a:lumMod val="50000"/>
                </a:srgbClr>
              </a:solidFill>
            </a:endParaRP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4888449"/>
            <a:ext cx="1258838" cy="168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500" y="4888449"/>
            <a:ext cx="2385015" cy="168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923029"/>
            <a:ext cx="1368152" cy="167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0642" y="2566927"/>
            <a:ext cx="2799415" cy="151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C:\Users\nelsar\AppData\Local\Microsoft\Windows\INetCache\Content.Outlook\WEC33L8I\AskAboutAsthma.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0643" y="980728"/>
            <a:ext cx="2785854" cy="1440160"/>
          </a:xfrm>
          <a:prstGeom prst="rect">
            <a:avLst/>
          </a:prstGeom>
          <a:noFill/>
          <a:ln>
            <a:noFill/>
          </a:ln>
        </p:spPr>
      </p:pic>
    </p:spTree>
    <p:extLst>
      <p:ext uri="{BB962C8B-B14F-4D97-AF65-F5344CB8AC3E}">
        <p14:creationId xmlns:p14="http://schemas.microsoft.com/office/powerpoint/2010/main" val="195744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2C6"/>
          </a:solidFill>
        </p:spPr>
        <p:txBody>
          <a:bodyPr>
            <a:noAutofit/>
          </a:bodyPr>
          <a:lstStyle/>
          <a:p>
            <a:r>
              <a:rPr lang="en-GB" b="1" dirty="0"/>
              <a:t>Support to NHS trusts reduce their air pollution</a:t>
            </a:r>
          </a:p>
        </p:txBody>
      </p:sp>
      <p:sp>
        <p:nvSpPr>
          <p:cNvPr id="4" name="Slide Number Placeholder 3"/>
          <p:cNvSpPr>
            <a:spLocks noGrp="1"/>
          </p:cNvSpPr>
          <p:nvPr>
            <p:ph type="sldNum" sz="quarter" idx="4294967295"/>
          </p:nvPr>
        </p:nvSpPr>
        <p:spPr>
          <a:xfrm>
            <a:off x="6758880" y="6381328"/>
            <a:ext cx="2133600" cy="365125"/>
          </a:xfrm>
          <a:prstGeom prst="rect">
            <a:avLst/>
          </a:prstGeom>
        </p:spPr>
        <p:txBody>
          <a:bodyPr/>
          <a:lstStyle/>
          <a:p>
            <a:fld id="{8FC524A1-7B6A-464D-B8BC-8FE2E057339E}" type="slidenum">
              <a:rPr lang="en-GB" smtClean="0">
                <a:solidFill>
                  <a:prstClr val="black">
                    <a:tint val="75000"/>
                  </a:prstClr>
                </a:solidFill>
              </a:rPr>
              <a:pPr/>
              <a:t>15</a:t>
            </a:fld>
            <a:endParaRPr lang="en-GB"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97" y="1052736"/>
            <a:ext cx="3257504" cy="2448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98" y="3709789"/>
            <a:ext cx="3259794" cy="25228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35896" y="836712"/>
            <a:ext cx="5379291" cy="6401753"/>
          </a:xfrm>
          <a:prstGeom prst="rect">
            <a:avLst/>
          </a:prstGeom>
          <a:noFill/>
        </p:spPr>
        <p:txBody>
          <a:bodyPr wrap="square" rtlCol="0">
            <a:spAutoFit/>
          </a:bodyPr>
          <a:lstStyle/>
          <a:p>
            <a:r>
              <a:rPr lang="en-GB" sz="1600" b="1" dirty="0">
                <a:solidFill>
                  <a:prstClr val="black"/>
                </a:solidFill>
                <a:latin typeface="Arial" pitchFamily="34" charset="0"/>
                <a:cs typeface="Arial" pitchFamily="34" charset="0"/>
              </a:rPr>
              <a:t>Three types of interventions described:</a:t>
            </a:r>
          </a:p>
          <a:p>
            <a:endParaRPr lang="en-GB" sz="1600" b="1" dirty="0">
              <a:solidFill>
                <a:prstClr val="black"/>
              </a:solidFill>
              <a:latin typeface="Arial" pitchFamily="34" charset="0"/>
              <a:cs typeface="Arial" pitchFamily="34" charset="0"/>
            </a:endParaRPr>
          </a:p>
          <a:p>
            <a:r>
              <a:rPr lang="en-GB" sz="1600" b="1" i="1" dirty="0">
                <a:solidFill>
                  <a:prstClr val="black"/>
                </a:solidFill>
                <a:latin typeface="Arial" pitchFamily="34" charset="0"/>
                <a:cs typeface="Arial" pitchFamily="34" charset="0"/>
              </a:rPr>
              <a:t>Ideas that are free to implement </a:t>
            </a:r>
          </a:p>
          <a:p>
            <a:pPr marL="285750" indent="-285750">
              <a:buFont typeface="Arial" pitchFamily="34" charset="0"/>
              <a:buChar char="•"/>
            </a:pPr>
            <a:r>
              <a:rPr lang="en-GB" sz="1600" dirty="0">
                <a:solidFill>
                  <a:prstClr val="black"/>
                </a:solidFill>
                <a:latin typeface="Arial" pitchFamily="34" charset="0"/>
                <a:cs typeface="Arial" pitchFamily="34" charset="0"/>
              </a:rPr>
              <a:t>Encouraging staff and patients to walk/take public transport</a:t>
            </a:r>
          </a:p>
          <a:p>
            <a:pPr marL="285750" indent="-285750">
              <a:buFont typeface="Arial" pitchFamily="34" charset="0"/>
              <a:buChar char="•"/>
            </a:pPr>
            <a:r>
              <a:rPr lang="en-GB" sz="1600" dirty="0">
                <a:solidFill>
                  <a:prstClr val="black"/>
                </a:solidFill>
                <a:latin typeface="Arial" pitchFamily="34" charset="0"/>
                <a:cs typeface="Arial" pitchFamily="34" charset="0"/>
              </a:rPr>
              <a:t>Encouraging use of car pools</a:t>
            </a:r>
          </a:p>
          <a:p>
            <a:pPr marL="285750" indent="-285750">
              <a:buFont typeface="Arial" pitchFamily="34" charset="0"/>
              <a:buChar char="•"/>
            </a:pPr>
            <a:r>
              <a:rPr lang="en-GB" sz="1600" dirty="0">
                <a:solidFill>
                  <a:prstClr val="black"/>
                </a:solidFill>
                <a:latin typeface="Arial" pitchFamily="34" charset="0"/>
                <a:cs typeface="Arial" pitchFamily="34" charset="0"/>
              </a:rPr>
              <a:t>Using volunteers to reduce engine idling outside premises</a:t>
            </a:r>
          </a:p>
          <a:p>
            <a:pPr marL="285750" indent="-285750">
              <a:buFont typeface="Arial" pitchFamily="34" charset="0"/>
              <a:buChar char="•"/>
            </a:pPr>
            <a:r>
              <a:rPr lang="en-GB" sz="1600" dirty="0">
                <a:solidFill>
                  <a:prstClr val="black"/>
                </a:solidFill>
                <a:latin typeface="Arial" pitchFamily="34" charset="0"/>
                <a:cs typeface="Arial" pitchFamily="34" charset="0"/>
              </a:rPr>
              <a:t>Demonstrating support for Mayor's air quality strategy</a:t>
            </a:r>
          </a:p>
          <a:p>
            <a:endParaRPr lang="en-GB" sz="1400" dirty="0">
              <a:solidFill>
                <a:prstClr val="black"/>
              </a:solidFill>
              <a:latin typeface="Arial" pitchFamily="34" charset="0"/>
              <a:cs typeface="Arial" pitchFamily="34" charset="0"/>
            </a:endParaRPr>
          </a:p>
          <a:p>
            <a:r>
              <a:rPr lang="en-GB" sz="1600" b="1" i="1" dirty="0">
                <a:solidFill>
                  <a:prstClr val="black"/>
                </a:solidFill>
                <a:latin typeface="Arial" pitchFamily="34" charset="0"/>
                <a:cs typeface="Arial" pitchFamily="34" charset="0"/>
              </a:rPr>
              <a:t>Ideas which can save an organisation money</a:t>
            </a:r>
          </a:p>
          <a:p>
            <a:pPr marL="285750" indent="-285750">
              <a:buFont typeface="Arial" pitchFamily="34" charset="0"/>
              <a:buChar char="•"/>
            </a:pPr>
            <a:r>
              <a:rPr lang="en-GB" sz="1400" dirty="0">
                <a:solidFill>
                  <a:prstClr val="black"/>
                </a:solidFill>
                <a:latin typeface="Arial" pitchFamily="34" charset="0"/>
                <a:cs typeface="Arial" pitchFamily="34" charset="0"/>
              </a:rPr>
              <a:t>Reviewing products purchased </a:t>
            </a:r>
          </a:p>
          <a:p>
            <a:pPr marL="285750" indent="-285750">
              <a:buFont typeface="Arial" pitchFamily="34" charset="0"/>
              <a:buChar char="•"/>
            </a:pPr>
            <a:r>
              <a:rPr lang="en-GB" sz="1600" dirty="0">
                <a:solidFill>
                  <a:prstClr val="black"/>
                </a:solidFill>
                <a:latin typeface="Arial" pitchFamily="34" charset="0"/>
                <a:cs typeface="Arial" pitchFamily="34" charset="0"/>
              </a:rPr>
              <a:t>Encouraging bulk deliveries</a:t>
            </a:r>
          </a:p>
          <a:p>
            <a:pPr marL="285750" indent="-285750">
              <a:buFont typeface="Arial" pitchFamily="34" charset="0"/>
              <a:buChar char="•"/>
            </a:pPr>
            <a:r>
              <a:rPr lang="en-GB" sz="1600" dirty="0">
                <a:solidFill>
                  <a:prstClr val="black"/>
                </a:solidFill>
                <a:latin typeface="Arial" pitchFamily="34" charset="0"/>
                <a:cs typeface="Arial" pitchFamily="34" charset="0"/>
              </a:rPr>
              <a:t>Reducing waste</a:t>
            </a:r>
          </a:p>
          <a:p>
            <a:pPr marL="285750" indent="-285750">
              <a:buFont typeface="Arial" pitchFamily="34" charset="0"/>
              <a:buChar char="•"/>
            </a:pPr>
            <a:r>
              <a:rPr lang="en-GB" sz="1600" dirty="0">
                <a:solidFill>
                  <a:prstClr val="black"/>
                </a:solidFill>
                <a:latin typeface="Arial" pitchFamily="34" charset="0"/>
                <a:cs typeface="Arial" pitchFamily="34" charset="0"/>
              </a:rPr>
              <a:t>Supporting the “circular economy”</a:t>
            </a:r>
          </a:p>
          <a:p>
            <a:pPr marL="285750" indent="-285750">
              <a:buFont typeface="Arial" pitchFamily="34" charset="0"/>
              <a:buChar char="•"/>
            </a:pPr>
            <a:endParaRPr lang="en-GB" sz="1400" dirty="0">
              <a:solidFill>
                <a:prstClr val="black"/>
              </a:solidFill>
              <a:latin typeface="Arial" pitchFamily="34" charset="0"/>
              <a:cs typeface="Arial" pitchFamily="34" charset="0"/>
            </a:endParaRPr>
          </a:p>
          <a:p>
            <a:r>
              <a:rPr lang="en-GB" sz="1600" b="1" i="1" dirty="0">
                <a:solidFill>
                  <a:prstClr val="black"/>
                </a:solidFill>
                <a:latin typeface="Arial" pitchFamily="34" charset="0"/>
                <a:cs typeface="Arial" pitchFamily="34" charset="0"/>
              </a:rPr>
              <a:t>Ideas which may cost money (potentially funded through trust charity funds)</a:t>
            </a:r>
          </a:p>
          <a:p>
            <a:pPr marL="285750" indent="-285750">
              <a:buFont typeface="Arial" pitchFamily="34" charset="0"/>
              <a:buChar char="•"/>
            </a:pPr>
            <a:r>
              <a:rPr lang="en-GB" sz="1600" dirty="0">
                <a:solidFill>
                  <a:prstClr val="black"/>
                </a:solidFill>
                <a:latin typeface="Arial" pitchFamily="34" charset="0"/>
                <a:cs typeface="Arial" pitchFamily="34" charset="0"/>
              </a:rPr>
              <a:t>Planting nitrogen fixing plants/green wall</a:t>
            </a:r>
          </a:p>
          <a:p>
            <a:pPr marL="285750" indent="-285750">
              <a:buFont typeface="Arial" pitchFamily="34" charset="0"/>
              <a:buChar char="•"/>
            </a:pPr>
            <a:r>
              <a:rPr lang="en-GB" sz="1600" dirty="0">
                <a:solidFill>
                  <a:prstClr val="black"/>
                </a:solidFill>
                <a:latin typeface="Arial" pitchFamily="34" charset="0"/>
                <a:cs typeface="Arial" pitchFamily="34" charset="0"/>
              </a:rPr>
              <a:t>Use air quality sensors</a:t>
            </a:r>
          </a:p>
          <a:p>
            <a:pPr marL="285750" indent="-285750">
              <a:buFont typeface="Arial" pitchFamily="34" charset="0"/>
              <a:buChar char="•"/>
            </a:pPr>
            <a:r>
              <a:rPr lang="en-GB" sz="1600" dirty="0">
                <a:solidFill>
                  <a:prstClr val="black"/>
                </a:solidFill>
                <a:latin typeface="Arial" pitchFamily="34" charset="0"/>
                <a:cs typeface="Arial" pitchFamily="34" charset="0"/>
              </a:rPr>
              <a:t>Clean air benches</a:t>
            </a:r>
          </a:p>
          <a:p>
            <a:pPr marL="285750" indent="-285750">
              <a:buFont typeface="Arial" pitchFamily="34" charset="0"/>
              <a:buChar char="•"/>
            </a:pPr>
            <a:r>
              <a:rPr lang="en-GB" sz="1600" dirty="0">
                <a:solidFill>
                  <a:prstClr val="black"/>
                </a:solidFill>
                <a:latin typeface="Arial" pitchFamily="34" charset="0"/>
                <a:cs typeface="Arial" pitchFamily="34" charset="0"/>
              </a:rPr>
              <a:t>Pollution-reducing paint</a:t>
            </a:r>
          </a:p>
          <a:p>
            <a:pPr marL="285750" indent="-285750">
              <a:buFont typeface="Arial" pitchFamily="34" charset="0"/>
              <a:buChar char="•"/>
            </a:pPr>
            <a:endParaRPr lang="en-GB" sz="1600" dirty="0">
              <a:solidFill>
                <a:prstClr val="black"/>
              </a:solidFill>
              <a:latin typeface="Arial" pitchFamily="34" charset="0"/>
              <a:cs typeface="Arial" pitchFamily="34" charset="0"/>
            </a:endParaRPr>
          </a:p>
          <a:p>
            <a:r>
              <a:rPr lang="en-GB" sz="1600" dirty="0">
                <a:solidFill>
                  <a:prstClr val="black"/>
                </a:solidFill>
                <a:latin typeface="Arial" pitchFamily="34" charset="0"/>
                <a:cs typeface="Arial" pitchFamily="34" charset="0"/>
              </a:rPr>
              <a:t>Download </a:t>
            </a:r>
            <a:r>
              <a:rPr lang="en-GB" sz="1600" dirty="0">
                <a:solidFill>
                  <a:prstClr val="black"/>
                </a:solidFill>
                <a:latin typeface="Arial" pitchFamily="34" charset="0"/>
                <a:cs typeface="Arial" pitchFamily="34" charset="0"/>
                <a:hlinkClick r:id="rId4"/>
              </a:rPr>
              <a:t>the Toolkit for NHS Trusts</a:t>
            </a:r>
            <a:r>
              <a:rPr lang="en-GB" sz="1600" dirty="0">
                <a:solidFill>
                  <a:prstClr val="black"/>
                </a:solidFill>
                <a:latin typeface="Arial" pitchFamily="34" charset="0"/>
                <a:cs typeface="Arial" pitchFamily="34" charset="0"/>
              </a:rPr>
              <a:t>.</a:t>
            </a:r>
          </a:p>
          <a:p>
            <a:endParaRPr lang="en-GB" sz="1600" dirty="0">
              <a:solidFill>
                <a:prstClr val="black"/>
              </a:solidFill>
            </a:endParaRPr>
          </a:p>
          <a:p>
            <a:endParaRPr lang="en-GB" sz="1600" dirty="0">
              <a:solidFill>
                <a:srgbClr val="0072C6"/>
              </a:solidFill>
            </a:endParaRPr>
          </a:p>
        </p:txBody>
      </p:sp>
    </p:spTree>
    <p:extLst>
      <p:ext uri="{BB962C8B-B14F-4D97-AF65-F5344CB8AC3E}">
        <p14:creationId xmlns:p14="http://schemas.microsoft.com/office/powerpoint/2010/main" val="274190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601D0-E093-4E4B-A73C-6DB6B633181F}"/>
              </a:ext>
            </a:extLst>
          </p:cNvPr>
          <p:cNvSpPr>
            <a:spLocks noGrp="1"/>
          </p:cNvSpPr>
          <p:nvPr>
            <p:ph type="title"/>
          </p:nvPr>
        </p:nvSpPr>
        <p:spPr/>
        <p:txBody>
          <a:bodyPr>
            <a:normAutofit fontScale="90000"/>
          </a:bodyPr>
          <a:lstStyle/>
          <a:p>
            <a:r>
              <a:rPr lang="en-GB" dirty="0"/>
              <a:t>Our Healthier South East London</a:t>
            </a:r>
          </a:p>
        </p:txBody>
      </p:sp>
      <p:sp>
        <p:nvSpPr>
          <p:cNvPr id="3" name="Content Placeholder 2">
            <a:extLst>
              <a:ext uri="{FF2B5EF4-FFF2-40B4-BE49-F238E27FC236}">
                <a16:creationId xmlns:a16="http://schemas.microsoft.com/office/drawing/2014/main" xmlns="" id="{AAB86056-E507-4F22-AB59-5BF975C65456}"/>
              </a:ext>
            </a:extLst>
          </p:cNvPr>
          <p:cNvSpPr>
            <a:spLocks noGrp="1"/>
          </p:cNvSpPr>
          <p:nvPr>
            <p:ph sz="quarter" idx="10"/>
          </p:nvPr>
        </p:nvSpPr>
        <p:spPr/>
        <p:txBody>
          <a:bodyPr/>
          <a:lstStyle/>
          <a:p>
            <a:pPr marL="0" indent="0">
              <a:buNone/>
            </a:pPr>
            <a:r>
              <a:rPr lang="en-GB" sz="2800" dirty="0"/>
              <a:t>We aim to address three problems in local healthcare:</a:t>
            </a:r>
          </a:p>
          <a:p>
            <a:r>
              <a:rPr lang="en-GB" sz="2800" b="1" dirty="0"/>
              <a:t>The health and wellbeing gap</a:t>
            </a:r>
            <a:r>
              <a:rPr lang="en-GB" sz="2800" dirty="0"/>
              <a:t> – people should be helped to lead healthier and longer lives</a:t>
            </a:r>
          </a:p>
          <a:p>
            <a:r>
              <a:rPr lang="en-GB" sz="2800" b="1" dirty="0"/>
              <a:t>The care and quality gap</a:t>
            </a:r>
            <a:r>
              <a:rPr lang="en-GB" sz="2800" dirty="0"/>
              <a:t> – variation in the accessibility and quality of care should be improved</a:t>
            </a:r>
          </a:p>
          <a:p>
            <a:r>
              <a:rPr lang="en-GB" sz="2800" b="1" dirty="0"/>
              <a:t>The funding and efficiency gap</a:t>
            </a:r>
            <a:r>
              <a:rPr lang="en-GB" sz="2800" dirty="0"/>
              <a:t> – the NHS must become more efficient and make better use of the money available</a:t>
            </a:r>
          </a:p>
          <a:p>
            <a:endParaRPr lang="en-GB" sz="2800" dirty="0"/>
          </a:p>
        </p:txBody>
      </p:sp>
    </p:spTree>
    <p:extLst>
      <p:ext uri="{BB962C8B-B14F-4D97-AF65-F5344CB8AC3E}">
        <p14:creationId xmlns:p14="http://schemas.microsoft.com/office/powerpoint/2010/main" val="15611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1F545-2750-452C-8EED-CF8D5D098CC7}"/>
              </a:ext>
            </a:extLst>
          </p:cNvPr>
          <p:cNvSpPr>
            <a:spLocks noGrp="1"/>
          </p:cNvSpPr>
          <p:nvPr>
            <p:ph type="title"/>
          </p:nvPr>
        </p:nvSpPr>
        <p:spPr>
          <a:xfrm>
            <a:off x="431032" y="1023717"/>
            <a:ext cx="8712968" cy="837487"/>
          </a:xfrm>
        </p:spPr>
        <p:txBody>
          <a:bodyPr>
            <a:noAutofit/>
          </a:bodyPr>
          <a:lstStyle/>
          <a:p>
            <a:r>
              <a:rPr lang="en-GB" sz="2800" dirty="0"/>
              <a:t>Priorities in SEL for children and young people</a:t>
            </a:r>
          </a:p>
        </p:txBody>
      </p:sp>
      <p:sp>
        <p:nvSpPr>
          <p:cNvPr id="3" name="Content Placeholder 2">
            <a:extLst>
              <a:ext uri="{FF2B5EF4-FFF2-40B4-BE49-F238E27FC236}">
                <a16:creationId xmlns:a16="http://schemas.microsoft.com/office/drawing/2014/main" xmlns="" id="{B73F87AB-FE82-4D09-872B-C84D3A7EFF78}"/>
              </a:ext>
            </a:extLst>
          </p:cNvPr>
          <p:cNvSpPr>
            <a:spLocks noGrp="1"/>
          </p:cNvSpPr>
          <p:nvPr>
            <p:ph sz="quarter" idx="10"/>
          </p:nvPr>
        </p:nvSpPr>
        <p:spPr>
          <a:xfrm>
            <a:off x="611413" y="1861204"/>
            <a:ext cx="8532587" cy="4237807"/>
          </a:xfrm>
        </p:spPr>
        <p:txBody>
          <a:bodyPr/>
          <a:lstStyle/>
          <a:p>
            <a:pPr marL="0" indent="0">
              <a:buNone/>
            </a:pPr>
            <a:r>
              <a:rPr lang="en-GB" sz="2000" dirty="0"/>
              <a:t>The priorities for the programme were established in 2018/19 and include children and young people’s:</a:t>
            </a:r>
          </a:p>
          <a:p>
            <a:pPr lvl="0"/>
            <a:r>
              <a:rPr lang="en-GB" sz="2000" b="1" dirty="0"/>
              <a:t>mental health and wellbeing</a:t>
            </a:r>
          </a:p>
          <a:p>
            <a:pPr lvl="0"/>
            <a:r>
              <a:rPr lang="en-GB" sz="2000" b="1" dirty="0"/>
              <a:t>urgent and emergency care and long-term conditions</a:t>
            </a:r>
          </a:p>
          <a:p>
            <a:pPr lvl="0"/>
            <a:r>
              <a:rPr lang="en-GB" sz="2000" b="1" dirty="0"/>
              <a:t>Special Educational Needs and Disability and Autism</a:t>
            </a:r>
          </a:p>
          <a:p>
            <a:pPr marL="0" indent="0">
              <a:buNone/>
            </a:pPr>
            <a:endParaRPr lang="en-GB" sz="1100" dirty="0"/>
          </a:p>
          <a:p>
            <a:pPr marL="0" indent="0">
              <a:buNone/>
            </a:pPr>
            <a:r>
              <a:rPr lang="en-GB" sz="2000" dirty="0"/>
              <a:t>If successful we will see:</a:t>
            </a:r>
          </a:p>
          <a:p>
            <a:r>
              <a:rPr lang="en-GB" sz="2000" dirty="0"/>
              <a:t>better physical and emotional support for families</a:t>
            </a:r>
          </a:p>
          <a:p>
            <a:r>
              <a:rPr lang="en-GB" sz="2000" dirty="0"/>
              <a:t>more joined-up health and care services</a:t>
            </a:r>
          </a:p>
          <a:p>
            <a:r>
              <a:rPr lang="en-GB" sz="2000" dirty="0"/>
              <a:t>easy access to the right services first time</a:t>
            </a:r>
          </a:p>
          <a:p>
            <a:r>
              <a:rPr lang="en-GB" sz="2000" dirty="0"/>
              <a:t>shorter inpatient stays in hospital </a:t>
            </a:r>
          </a:p>
          <a:p>
            <a:r>
              <a:rPr lang="en-GB" sz="2000" dirty="0"/>
              <a:t>fewer emergency admissions</a:t>
            </a:r>
          </a:p>
          <a:p>
            <a:r>
              <a:rPr lang="en-GB" sz="2000" dirty="0"/>
              <a:t>straightforward transition into adult services</a:t>
            </a:r>
          </a:p>
        </p:txBody>
      </p:sp>
    </p:spTree>
    <p:extLst>
      <p:ext uri="{BB962C8B-B14F-4D97-AF65-F5344CB8AC3E}">
        <p14:creationId xmlns:p14="http://schemas.microsoft.com/office/powerpoint/2010/main" val="3604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91BED-1682-42C3-9336-E16960F7DD91}"/>
              </a:ext>
            </a:extLst>
          </p:cNvPr>
          <p:cNvSpPr>
            <a:spLocks noGrp="1"/>
          </p:cNvSpPr>
          <p:nvPr>
            <p:ph type="title"/>
          </p:nvPr>
        </p:nvSpPr>
        <p:spPr>
          <a:xfrm>
            <a:off x="539552" y="1094987"/>
            <a:ext cx="8424214" cy="665056"/>
          </a:xfrm>
        </p:spPr>
        <p:txBody>
          <a:bodyPr/>
          <a:lstStyle/>
          <a:p>
            <a:pPr>
              <a:defRPr/>
            </a:pPr>
            <a:r>
              <a:rPr lang="en-GB" sz="3764" dirty="0"/>
              <a:t>CYP in the NHS Long Term Plan</a:t>
            </a:r>
          </a:p>
        </p:txBody>
      </p:sp>
      <p:sp>
        <p:nvSpPr>
          <p:cNvPr id="3" name="Content Placeholder 2">
            <a:extLst>
              <a:ext uri="{FF2B5EF4-FFF2-40B4-BE49-F238E27FC236}">
                <a16:creationId xmlns:a16="http://schemas.microsoft.com/office/drawing/2014/main" xmlns="" id="{03E76C6C-D4E0-4FB8-9B8A-154C772B006F}"/>
              </a:ext>
            </a:extLst>
          </p:cNvPr>
          <p:cNvSpPr>
            <a:spLocks noGrp="1"/>
          </p:cNvSpPr>
          <p:nvPr>
            <p:ph sz="quarter" idx="10"/>
          </p:nvPr>
        </p:nvSpPr>
        <p:spPr>
          <a:xfrm>
            <a:off x="746504" y="1988840"/>
            <a:ext cx="8424213" cy="3998208"/>
          </a:xfrm>
        </p:spPr>
        <p:txBody>
          <a:bodyPr/>
          <a:lstStyle/>
          <a:p>
            <a:pPr marL="0" indent="0">
              <a:buNone/>
              <a:defRPr/>
            </a:pPr>
            <a:r>
              <a:rPr lang="en-GB" sz="1800" b="1" dirty="0"/>
              <a:t>CYP commitments</a:t>
            </a:r>
          </a:p>
          <a:p>
            <a:pPr>
              <a:defRPr/>
            </a:pPr>
            <a:r>
              <a:rPr lang="en-GB" sz="1800" dirty="0"/>
              <a:t>CYP Transformation Programme</a:t>
            </a:r>
          </a:p>
          <a:p>
            <a:pPr>
              <a:defRPr/>
            </a:pPr>
            <a:r>
              <a:rPr lang="en-GB" sz="1800" dirty="0"/>
              <a:t>0-25 services</a:t>
            </a:r>
          </a:p>
          <a:p>
            <a:pPr>
              <a:defRPr/>
            </a:pPr>
            <a:r>
              <a:rPr lang="en-GB" sz="1800" dirty="0"/>
              <a:t>Mental health</a:t>
            </a:r>
          </a:p>
          <a:p>
            <a:pPr>
              <a:defRPr/>
            </a:pPr>
            <a:r>
              <a:rPr lang="en-GB" sz="1800" dirty="0"/>
              <a:t>Learning disability and autism</a:t>
            </a:r>
          </a:p>
          <a:p>
            <a:pPr>
              <a:defRPr/>
            </a:pPr>
            <a:r>
              <a:rPr lang="en-GB" sz="1800" dirty="0"/>
              <a:t>Cancer</a:t>
            </a:r>
          </a:p>
          <a:p>
            <a:pPr>
              <a:defRPr/>
            </a:pPr>
            <a:r>
              <a:rPr lang="en-GB" sz="1800" dirty="0"/>
              <a:t>Public health</a:t>
            </a:r>
          </a:p>
          <a:p>
            <a:pPr>
              <a:defRPr/>
            </a:pPr>
            <a:r>
              <a:rPr lang="en-GB" sz="1800" dirty="0"/>
              <a:t>Health inequalities </a:t>
            </a:r>
          </a:p>
          <a:p>
            <a:pPr>
              <a:defRPr/>
            </a:pPr>
            <a:r>
              <a:rPr lang="en-GB" sz="1800" dirty="0"/>
              <a:t>Maternity services</a:t>
            </a:r>
          </a:p>
          <a:p>
            <a:pPr>
              <a:defRPr/>
            </a:pPr>
            <a:r>
              <a:rPr lang="en-GB" sz="1800" dirty="0"/>
              <a:t>Support for carers and vulnerable families </a:t>
            </a:r>
          </a:p>
          <a:p>
            <a:pPr>
              <a:defRPr/>
            </a:pPr>
            <a:endParaRPr lang="en-GB" sz="1800" dirty="0"/>
          </a:p>
          <a:p>
            <a:pPr>
              <a:defRPr/>
            </a:pPr>
            <a:endParaRPr lang="en-GB" sz="1800" dirty="0"/>
          </a:p>
        </p:txBody>
      </p:sp>
      <p:sp>
        <p:nvSpPr>
          <p:cNvPr id="4" name="TextBox 3">
            <a:extLst>
              <a:ext uri="{FF2B5EF4-FFF2-40B4-BE49-F238E27FC236}">
                <a16:creationId xmlns:a16="http://schemas.microsoft.com/office/drawing/2014/main" xmlns="" id="{B24C3FE0-1E47-4291-894B-C57556BF97B0}"/>
              </a:ext>
            </a:extLst>
          </p:cNvPr>
          <p:cNvSpPr txBox="1"/>
          <p:nvPr/>
        </p:nvSpPr>
        <p:spPr>
          <a:xfrm>
            <a:off x="4716016" y="1988840"/>
            <a:ext cx="3626092" cy="2796022"/>
          </a:xfrm>
          <a:prstGeom prst="rect">
            <a:avLst/>
          </a:prstGeom>
          <a:noFill/>
        </p:spPr>
        <p:txBody>
          <a:bodyPr>
            <a:spAutoFit/>
          </a:bodyPr>
          <a:lstStyle/>
          <a:p>
            <a:pPr>
              <a:defRPr/>
            </a:pPr>
            <a:r>
              <a:rPr lang="en-GB" b="1" dirty="0"/>
              <a:t>Overarching changes:</a:t>
            </a:r>
          </a:p>
          <a:p>
            <a:pPr marL="293351" indent="-293351">
              <a:buFont typeface="Arial" panose="020B0604020202020204" pitchFamily="34" charset="0"/>
              <a:buChar char="•"/>
              <a:defRPr/>
            </a:pPr>
            <a:r>
              <a:rPr lang="en-GB" dirty="0"/>
              <a:t>Roll out of Integrated Care Systems</a:t>
            </a:r>
          </a:p>
          <a:p>
            <a:pPr marL="293351" indent="-293351">
              <a:buFont typeface="Arial" panose="020B0604020202020204" pitchFamily="34" charset="0"/>
              <a:buChar char="•"/>
              <a:defRPr/>
            </a:pPr>
            <a:r>
              <a:rPr lang="en-GB" dirty="0"/>
              <a:t>Decision making and accountability</a:t>
            </a:r>
          </a:p>
          <a:p>
            <a:pPr marL="293351" indent="-293351">
              <a:buFont typeface="Arial" panose="020B0604020202020204" pitchFamily="34" charset="0"/>
              <a:buChar char="•"/>
              <a:defRPr/>
            </a:pPr>
            <a:r>
              <a:rPr lang="en-GB" dirty="0"/>
              <a:t>Primary Care Networks</a:t>
            </a:r>
          </a:p>
          <a:p>
            <a:pPr marL="293351" indent="-293351">
              <a:buFont typeface="Arial" panose="020B0604020202020204" pitchFamily="34" charset="0"/>
              <a:buChar char="•"/>
              <a:defRPr/>
            </a:pPr>
            <a:r>
              <a:rPr lang="en-GB" dirty="0"/>
              <a:t>Changes to how care is delivered</a:t>
            </a:r>
          </a:p>
          <a:p>
            <a:pPr marL="293351" indent="-293351">
              <a:buFont typeface="Arial" panose="020B0604020202020204" pitchFamily="34" charset="0"/>
              <a:buChar char="•"/>
              <a:defRPr/>
            </a:pPr>
            <a:r>
              <a:rPr lang="en-GB" dirty="0"/>
              <a:t>Workforce</a:t>
            </a:r>
          </a:p>
          <a:p>
            <a:pPr marL="293351" indent="-293351">
              <a:buFont typeface="Arial" panose="020B0604020202020204" pitchFamily="34" charset="0"/>
              <a:buChar char="•"/>
              <a:defRPr/>
            </a:pPr>
            <a:r>
              <a:rPr lang="en-GB" dirty="0"/>
              <a:t>Legislative change</a:t>
            </a:r>
          </a:p>
          <a:p>
            <a:pPr>
              <a:defRPr/>
            </a:pPr>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68300-02FE-4CFD-B796-0B3963EEBD53}"/>
              </a:ext>
            </a:extLst>
          </p:cNvPr>
          <p:cNvSpPr>
            <a:spLocks noGrp="1"/>
          </p:cNvSpPr>
          <p:nvPr>
            <p:ph type="title"/>
          </p:nvPr>
        </p:nvSpPr>
        <p:spPr>
          <a:xfrm>
            <a:off x="359893" y="1268760"/>
            <a:ext cx="8424214" cy="790096"/>
          </a:xfrm>
        </p:spPr>
        <p:txBody>
          <a:bodyPr>
            <a:noAutofit/>
          </a:bodyPr>
          <a:lstStyle/>
          <a:p>
            <a:pPr defTabSz="424773">
              <a:lnSpc>
                <a:spcPts val="5213"/>
              </a:lnSpc>
              <a:defRPr/>
            </a:pPr>
            <a:r>
              <a:rPr lang="en-GB" sz="2400" dirty="0"/>
              <a:t>SEL priority: Urgent and emergency care and long-term conditions</a:t>
            </a:r>
          </a:p>
        </p:txBody>
      </p:sp>
      <p:sp>
        <p:nvSpPr>
          <p:cNvPr id="76803" name="TextBox 2">
            <a:extLst>
              <a:ext uri="{FF2B5EF4-FFF2-40B4-BE49-F238E27FC236}">
                <a16:creationId xmlns:a16="http://schemas.microsoft.com/office/drawing/2014/main" xmlns="" id="{BFB5FC43-C96E-4F90-848E-EDAA8C75CBFF}"/>
              </a:ext>
            </a:extLst>
          </p:cNvPr>
          <p:cNvSpPr txBox="1">
            <a:spLocks noChangeArrowheads="1"/>
          </p:cNvSpPr>
          <p:nvPr/>
        </p:nvSpPr>
        <p:spPr bwMode="auto">
          <a:xfrm>
            <a:off x="442737" y="2193141"/>
            <a:ext cx="80897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Calibri" panose="020F0502020204030204" pitchFamily="34" charset="0"/>
                <a:ea typeface="ヒラギノ角ゴ Pro W3" charset="-128"/>
              </a:defRPr>
            </a:lvl1pPr>
            <a:lvl2pPr marL="800100" indent="-342900">
              <a:defRPr sz="2400">
                <a:solidFill>
                  <a:schemeClr val="tx1"/>
                </a:solidFill>
                <a:latin typeface="Calibri" panose="020F0502020204030204" pitchFamily="34" charset="0"/>
                <a:ea typeface="ヒラギノ角ゴ Pro W3" charset="-128"/>
              </a:defRPr>
            </a:lvl2pPr>
            <a:lvl3pPr>
              <a:defRPr sz="2400">
                <a:solidFill>
                  <a:schemeClr val="tx1"/>
                </a:solidFill>
                <a:latin typeface="Calibri" panose="020F0502020204030204" pitchFamily="34" charset="0"/>
                <a:ea typeface="ヒラギノ角ゴ Pro W3" charset="-128"/>
              </a:defRPr>
            </a:lvl3pPr>
            <a:lvl4pPr>
              <a:defRPr sz="2400">
                <a:solidFill>
                  <a:schemeClr val="tx1"/>
                </a:solidFill>
                <a:latin typeface="Calibri" panose="020F0502020204030204" pitchFamily="34" charset="0"/>
                <a:ea typeface="ヒラギノ角ゴ Pro W3" charset="-128"/>
              </a:defRPr>
            </a:lvl4pPr>
            <a:lvl5pPr>
              <a:defRPr sz="2400">
                <a:solidFill>
                  <a:schemeClr val="tx1"/>
                </a:solidFill>
                <a:latin typeface="Calibri" panose="020F0502020204030204" pitchFamily="34" charset="0"/>
                <a:ea typeface="ヒラギノ角ゴ Pro W3" charset="-128"/>
              </a:defRPr>
            </a:lvl5pPr>
            <a:lvl6pPr marL="2447925" indent="-161925" defTabSz="496888"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6pPr>
            <a:lvl7pPr marL="2905125" indent="-161925" defTabSz="496888"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7pPr>
            <a:lvl8pPr marL="3362325" indent="-161925" defTabSz="496888"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8pPr>
            <a:lvl9pPr marL="3819525" indent="-161925" defTabSz="496888" eaLnBrk="0" fontAlgn="base" hangingPunct="0">
              <a:spcBef>
                <a:spcPct val="0"/>
              </a:spcBef>
              <a:spcAft>
                <a:spcPct val="0"/>
              </a:spcAft>
              <a:defRPr sz="2400">
                <a:solidFill>
                  <a:schemeClr val="tx1"/>
                </a:solidFill>
                <a:latin typeface="Calibri" panose="020F0502020204030204" pitchFamily="34" charset="0"/>
                <a:ea typeface="ヒラギノ角ゴ Pro W3" charset="-128"/>
              </a:defRPr>
            </a:lvl9pPr>
          </a:lstStyle>
          <a:p>
            <a:pPr>
              <a:buFont typeface="Arial" panose="020B0604020202020204" pitchFamily="34" charset="0"/>
              <a:buChar char="•"/>
            </a:pPr>
            <a:r>
              <a:rPr lang="en-GB" altLang="en-US" sz="2000" dirty="0"/>
              <a:t>SEL stakeholder workshops held in March and April 2019 </a:t>
            </a:r>
          </a:p>
          <a:p>
            <a:pPr>
              <a:buFont typeface="Arial" panose="020B0604020202020204" pitchFamily="34" charset="0"/>
              <a:buChar char="•"/>
            </a:pPr>
            <a:r>
              <a:rPr lang="en-GB" altLang="en-US" sz="2000" dirty="0"/>
              <a:t>Defined the problem</a:t>
            </a:r>
          </a:p>
          <a:p>
            <a:pPr lvl="1">
              <a:buFont typeface="Courier New" panose="02070309020205020404" pitchFamily="49" charset="0"/>
              <a:buChar char="o"/>
            </a:pPr>
            <a:r>
              <a:rPr lang="en-GB" altLang="en-US" sz="2000" dirty="0"/>
              <a:t>Children using Urgent &amp; Emergency Care when they don’t need to or because their long-term condition has not been well-managed.</a:t>
            </a:r>
          </a:p>
          <a:p>
            <a:pPr>
              <a:buFont typeface="Arial" panose="020B0604020202020204" pitchFamily="34" charset="0"/>
              <a:buChar char="•"/>
            </a:pPr>
            <a:r>
              <a:rPr lang="en-GB" altLang="en-US" sz="2000" dirty="0"/>
              <a:t>Develop a Case for Change</a:t>
            </a:r>
          </a:p>
          <a:p>
            <a:pPr lvl="1">
              <a:buFont typeface="Courier New" panose="02070309020205020404" pitchFamily="49" charset="0"/>
              <a:buChar char="o"/>
            </a:pPr>
            <a:r>
              <a:rPr lang="en-GB" altLang="en-US" sz="2000" dirty="0"/>
              <a:t>Family; Professionals; Primary care and Schools Perspectives</a:t>
            </a:r>
          </a:p>
          <a:p>
            <a:pPr>
              <a:buFont typeface="Arial" panose="020B0604020202020204" pitchFamily="34" charset="0"/>
              <a:buChar char="•"/>
            </a:pPr>
            <a:r>
              <a:rPr lang="en-GB" altLang="en-US" sz="2000" dirty="0"/>
              <a:t>Create Vision</a:t>
            </a:r>
          </a:p>
          <a:p>
            <a:pPr lvl="1">
              <a:buFont typeface="Arial" panose="020B0604020202020204" pitchFamily="34" charset="0"/>
              <a:buChar char="•"/>
            </a:pPr>
            <a:r>
              <a:rPr lang="en-GB" sz="2000" dirty="0"/>
              <a:t>Strengthening community support</a:t>
            </a:r>
          </a:p>
          <a:p>
            <a:pPr lvl="1">
              <a:buFont typeface="Arial" panose="020B0604020202020204" pitchFamily="34" charset="0"/>
              <a:buChar char="•"/>
            </a:pPr>
            <a:r>
              <a:rPr lang="en-GB" sz="2000" dirty="0" err="1"/>
              <a:t>Hospital@Home</a:t>
            </a:r>
            <a:endParaRPr lang="en-GB" sz="2000" dirty="0"/>
          </a:p>
          <a:p>
            <a:pPr lvl="1">
              <a:buFont typeface="Arial" panose="020B0604020202020204" pitchFamily="34" charset="0"/>
              <a:buChar char="•"/>
            </a:pPr>
            <a:r>
              <a:rPr lang="en-GB" sz="2000" dirty="0"/>
              <a:t>Developing integrated clinical networks and clinics (shared learning and paediatric clinics running in the community)</a:t>
            </a:r>
            <a:endParaRPr lang="en-GB" altLang="en-US" sz="1800" dirty="0"/>
          </a:p>
          <a:p>
            <a:pPr>
              <a:buFont typeface="Arial" panose="020B0604020202020204" pitchFamily="34" charset="0"/>
              <a:buChar char="•"/>
            </a:pPr>
            <a:r>
              <a:rPr lang="en-GB" altLang="en-US" sz="2000" dirty="0"/>
              <a:t>Next steps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solidFill>
              <a:srgbClr val="0070C0"/>
            </a:solidFill>
          </a:ln>
        </p:spPr>
        <p:txBody>
          <a:bodyPr/>
          <a:lstStyle/>
          <a:p>
            <a:r>
              <a:rPr lang="en-GB" dirty="0"/>
              <a:t>Healthy London Partnership (HLP)</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sp>
        <p:nvSpPr>
          <p:cNvPr id="5" name="Content Placeholder 4"/>
          <p:cNvSpPr>
            <a:spLocks noGrp="1"/>
          </p:cNvSpPr>
          <p:nvPr>
            <p:ph sz="quarter" idx="15"/>
          </p:nvPr>
        </p:nvSpPr>
        <p:spPr>
          <a:xfrm>
            <a:off x="323528" y="980729"/>
            <a:ext cx="8640960" cy="5427840"/>
          </a:xfrm>
        </p:spPr>
        <p:txBody>
          <a:bodyPr>
            <a:noAutofit/>
          </a:bodyPr>
          <a:lstStyle/>
          <a:p>
            <a:r>
              <a:rPr lang="en-GB" sz="1600" dirty="0"/>
              <a:t>We aim to make London the healthiest global city in the world by working with our partners for Londoners to improve health and care, so everyone can live healthier lives.</a:t>
            </a:r>
          </a:p>
          <a:p>
            <a:r>
              <a:rPr lang="en-GB" sz="1600" b="1" dirty="0">
                <a:solidFill>
                  <a:srgbClr val="0070C0"/>
                </a:solidFill>
              </a:rPr>
              <a:t>Purpose</a:t>
            </a:r>
            <a:endParaRPr lang="en-GB" sz="1600" dirty="0">
              <a:solidFill>
                <a:srgbClr val="0070C0"/>
              </a:solidFill>
            </a:endParaRPr>
          </a:p>
          <a:p>
            <a:pPr marL="285750" lvl="0" indent="-285750">
              <a:buFont typeface="Arial" pitchFamily="34" charset="0"/>
              <a:buChar char="•"/>
            </a:pPr>
            <a:r>
              <a:rPr lang="en-GB" sz="1600" b="1" dirty="0"/>
              <a:t>Bring together partners </a:t>
            </a:r>
            <a:r>
              <a:rPr lang="en-GB" sz="1600" dirty="0"/>
              <a:t>with improvement and transformation experts and Londoners, to work towards the common goals set out in </a:t>
            </a:r>
            <a:r>
              <a:rPr lang="en-GB" sz="1600" i="1" dirty="0"/>
              <a:t>Better Health for London</a:t>
            </a:r>
            <a:r>
              <a:rPr lang="en-GB" sz="1600" dirty="0"/>
              <a:t>, </a:t>
            </a:r>
            <a:r>
              <a:rPr lang="en-GB" sz="1600" i="1" dirty="0"/>
              <a:t>NHS Five Year Forward View,</a:t>
            </a:r>
            <a:r>
              <a:rPr lang="en-GB" sz="1600" dirty="0"/>
              <a:t> the </a:t>
            </a:r>
            <a:r>
              <a:rPr lang="en-GB" sz="1600" i="1" dirty="0"/>
              <a:t>Devolution agreement</a:t>
            </a:r>
            <a:r>
              <a:rPr lang="en-GB" sz="1600" dirty="0"/>
              <a:t> and now the </a:t>
            </a:r>
            <a:r>
              <a:rPr lang="en-GB" sz="1600" i="1" dirty="0"/>
              <a:t>NHS 10 Year Plan</a:t>
            </a:r>
            <a:r>
              <a:rPr lang="en-GB" sz="1600" dirty="0"/>
              <a:t>.</a:t>
            </a:r>
          </a:p>
          <a:p>
            <a:pPr marL="285750" lvl="0" indent="-285750">
              <a:buFont typeface="Arial" pitchFamily="34" charset="0"/>
              <a:buChar char="•"/>
            </a:pPr>
            <a:r>
              <a:rPr lang="en-GB" sz="1600" b="1" dirty="0"/>
              <a:t>Develop an evidence base </a:t>
            </a:r>
            <a:r>
              <a:rPr lang="en-GB" sz="1600" dirty="0"/>
              <a:t>so we </a:t>
            </a:r>
            <a:r>
              <a:rPr lang="en-GB" sz="1600" dirty="0">
                <a:latin typeface="Arial" pitchFamily="34" charset="0"/>
                <a:cs typeface="Arial" pitchFamily="34" charset="0"/>
              </a:rPr>
              <a:t>inspire London to be the best it can be, </a:t>
            </a:r>
            <a:r>
              <a:rPr lang="en-GB" sz="1600" dirty="0"/>
              <a:t>gathering insight and data, building on local successes and sharing learning and best practice.</a:t>
            </a:r>
          </a:p>
          <a:p>
            <a:pPr marL="285750" lvl="0" indent="-285750">
              <a:buFont typeface="Arial" pitchFamily="34" charset="0"/>
              <a:buChar char="•"/>
            </a:pPr>
            <a:r>
              <a:rPr lang="en-US" sz="1600" b="1" dirty="0"/>
              <a:t>Tackle issues best solved ‘once for London’ </a:t>
            </a:r>
            <a:r>
              <a:rPr lang="en-US" sz="1600" dirty="0"/>
              <a:t>by pooling resources and attracting additional funding </a:t>
            </a:r>
            <a:r>
              <a:rPr lang="en-GB" sz="1600" dirty="0"/>
              <a:t>to specific London issues like homelessness or access to GPs. </a:t>
            </a:r>
          </a:p>
          <a:p>
            <a:pPr lvl="0"/>
            <a:r>
              <a:rPr lang="en-GB" sz="1600" dirty="0"/>
              <a:t>Provide strategic challenge and robust governance through the London Health Board and the London Strategic Partnership Board. </a:t>
            </a:r>
          </a:p>
          <a:p>
            <a:pPr lvl="0"/>
            <a:r>
              <a:rPr lang="en-GB" sz="1600" u="sng" dirty="0">
                <a:hlinkClick r:id="rId3"/>
              </a:rPr>
              <a:t>www.healthylondon.org/</a:t>
            </a:r>
            <a:endParaRPr lang="en-GB" sz="1600" u="sng" dirty="0"/>
          </a:p>
          <a:p>
            <a:r>
              <a:rPr lang="en-GB" sz="1600" b="1" dirty="0">
                <a:solidFill>
                  <a:srgbClr val="0072C6">
                    <a:lumMod val="60000"/>
                    <a:lumOff val="40000"/>
                  </a:srgbClr>
                </a:solidFill>
              </a:rPr>
              <a:t>@</a:t>
            </a:r>
            <a:r>
              <a:rPr lang="en-GB" sz="1600" b="1" dirty="0" err="1">
                <a:solidFill>
                  <a:srgbClr val="0072C6">
                    <a:lumMod val="60000"/>
                    <a:lumOff val="40000"/>
                  </a:srgbClr>
                </a:solidFill>
              </a:rPr>
              <a:t>HealthyLDN</a:t>
            </a:r>
            <a:endParaRPr lang="en-GB" sz="1600" b="1" dirty="0">
              <a:solidFill>
                <a:srgbClr val="0072C6">
                  <a:lumMod val="60000"/>
                  <a:lumOff val="40000"/>
                </a:srgbClr>
              </a:solidFill>
            </a:endParaRPr>
          </a:p>
          <a:p>
            <a:pPr lvl="0"/>
            <a:endParaRPr lang="en-GB" sz="1600" dirty="0"/>
          </a:p>
          <a:p>
            <a:r>
              <a:rPr lang="en-GB" sz="1600" dirty="0"/>
              <a:t> </a:t>
            </a:r>
          </a:p>
          <a:p>
            <a:endParaRPr lang="en-GB" sz="16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09120"/>
            <a:ext cx="2138527" cy="1929971"/>
          </a:xfrm>
          <a:prstGeom prst="rect">
            <a:avLst/>
          </a:prstGeom>
        </p:spPr>
      </p:pic>
    </p:spTree>
    <p:extLst>
      <p:ext uri="{BB962C8B-B14F-4D97-AF65-F5344CB8AC3E}">
        <p14:creationId xmlns:p14="http://schemas.microsoft.com/office/powerpoint/2010/main" val="2624486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 asthma data</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7</a:t>
            </a:fld>
            <a:endParaRPr lang="en-GB" dirty="0">
              <a:solidFill>
                <a:srgbClr val="3F3F3F">
                  <a:lumMod val="50000"/>
                </a:srgbClr>
              </a:solidFill>
            </a:endParaRPr>
          </a:p>
        </p:txBody>
      </p:sp>
      <p:sp>
        <p:nvSpPr>
          <p:cNvPr id="6" name="TextBox 5"/>
          <p:cNvSpPr txBox="1"/>
          <p:nvPr/>
        </p:nvSpPr>
        <p:spPr>
          <a:xfrm>
            <a:off x="5076056" y="1124744"/>
            <a:ext cx="3816424" cy="4770537"/>
          </a:xfrm>
          <a:prstGeom prst="rect">
            <a:avLst/>
          </a:prstGeom>
          <a:noFill/>
        </p:spPr>
        <p:txBody>
          <a:bodyPr wrap="square" rtlCol="0">
            <a:spAutoFit/>
          </a:bodyPr>
          <a:lstStyle/>
          <a:p>
            <a:pPr marL="285750" indent="-285750">
              <a:buFont typeface="Arial" pitchFamily="34" charset="0"/>
              <a:buChar char="•"/>
            </a:pPr>
            <a:r>
              <a:rPr lang="en-GB" sz="1600" b="1" dirty="0">
                <a:solidFill>
                  <a:schemeClr val="accent6"/>
                </a:solidFill>
              </a:rPr>
              <a:t>One of top three causes of hospital admission for CYP</a:t>
            </a:r>
          </a:p>
          <a:p>
            <a:pPr marL="285750" indent="-285750">
              <a:buFont typeface="Arial" pitchFamily="34" charset="0"/>
              <a:buChar char="•"/>
            </a:pPr>
            <a:endParaRPr lang="en-GB" sz="1600" b="1" dirty="0">
              <a:solidFill>
                <a:schemeClr val="accent6"/>
              </a:solidFill>
            </a:endParaRPr>
          </a:p>
          <a:p>
            <a:pPr marL="285750" indent="-285750">
              <a:buFont typeface="Arial" pitchFamily="34" charset="0"/>
              <a:buChar char="•"/>
            </a:pPr>
            <a:r>
              <a:rPr lang="en-GB" sz="1600" b="1" dirty="0">
                <a:solidFill>
                  <a:schemeClr val="accent6"/>
                </a:solidFill>
              </a:rPr>
              <a:t>CYP with asthma action plan four times less likely to be admitted to hospital (Asthma UK)</a:t>
            </a:r>
          </a:p>
          <a:p>
            <a:pPr marL="285750" indent="-285750">
              <a:buFont typeface="Arial" pitchFamily="34" charset="0"/>
              <a:buChar char="•"/>
            </a:pPr>
            <a:endParaRPr lang="en-GB" sz="1600" b="1" dirty="0">
              <a:solidFill>
                <a:schemeClr val="accent6"/>
              </a:solidFill>
            </a:endParaRPr>
          </a:p>
          <a:p>
            <a:pPr marL="285750" indent="-285750">
              <a:buFont typeface="Arial" pitchFamily="34" charset="0"/>
              <a:buChar char="•"/>
            </a:pPr>
            <a:r>
              <a:rPr lang="en-GB" sz="1600" b="1" dirty="0">
                <a:solidFill>
                  <a:schemeClr val="accent6"/>
                </a:solidFill>
              </a:rPr>
              <a:t>Estimated that 75% admissions and 90% deaths preventable with optimal care</a:t>
            </a:r>
          </a:p>
          <a:p>
            <a:pPr marL="285750" indent="-285750">
              <a:buFont typeface="Arial" pitchFamily="34" charset="0"/>
              <a:buChar char="•"/>
            </a:pPr>
            <a:endParaRPr lang="en-GB" sz="1600" b="1" dirty="0">
              <a:solidFill>
                <a:schemeClr val="accent6"/>
              </a:solidFill>
            </a:endParaRPr>
          </a:p>
          <a:p>
            <a:pPr marL="285750" indent="-285750">
              <a:buFont typeface="Arial" pitchFamily="34" charset="0"/>
              <a:buChar char="•"/>
            </a:pPr>
            <a:r>
              <a:rPr lang="en-GB" sz="1600" b="1" dirty="0">
                <a:solidFill>
                  <a:schemeClr val="accent6"/>
                </a:solidFill>
              </a:rPr>
              <a:t>Annual cost unplanned admissions and PICU admissions £5.6 million across London</a:t>
            </a:r>
          </a:p>
          <a:p>
            <a:pPr marL="285750" indent="-285750">
              <a:buFont typeface="Arial" pitchFamily="34" charset="0"/>
              <a:buChar char="•"/>
            </a:pPr>
            <a:endParaRPr lang="en-GB" sz="1600" b="1" dirty="0">
              <a:solidFill>
                <a:schemeClr val="accent6"/>
              </a:solidFill>
            </a:endParaRPr>
          </a:p>
          <a:p>
            <a:pPr marL="285750" indent="-285750">
              <a:buFont typeface="Arial" pitchFamily="34" charset="0"/>
              <a:buChar char="•"/>
            </a:pPr>
            <a:r>
              <a:rPr lang="en-GB" sz="1600" b="1" dirty="0">
                <a:solidFill>
                  <a:schemeClr val="accent6"/>
                </a:solidFill>
              </a:rPr>
              <a:t>Investment in asthma reduces in-patient costs and improves self management, quality of life, reduces time off from school</a:t>
            </a:r>
          </a:p>
        </p:txBody>
      </p:sp>
      <p:pic>
        <p:nvPicPr>
          <p:cNvPr id="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57589" y="980728"/>
            <a:ext cx="4746459" cy="5092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5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 asthma data</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pic>
        <p:nvPicPr>
          <p:cNvPr id="6" name="Content Placeholder 5" descr="C:\Users\nelsar\AppData\Local\Microsoft\Windows\INetCache\IE\WRRTZTN2\CompareAreasTable.png"/>
          <p:cNvPicPr>
            <a:picLocks noGrp="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95536" y="4005064"/>
            <a:ext cx="5256584" cy="2382004"/>
          </a:xfrm>
          <a:prstGeom prst="rect">
            <a:avLst/>
          </a:prstGeom>
          <a:noFill/>
          <a:ln>
            <a:noFill/>
          </a:ln>
        </p:spPr>
      </p:pic>
      <p:pic>
        <p:nvPicPr>
          <p:cNvPr id="7" name="Picture 6"/>
          <p:cNvPicPr/>
          <p:nvPr/>
        </p:nvPicPr>
        <p:blipFill rotWithShape="1">
          <a:blip r:embed="rId3"/>
          <a:srcRect l="1803" t="7855" r="1082" b="12474"/>
          <a:stretch/>
        </p:blipFill>
        <p:spPr bwMode="auto">
          <a:xfrm>
            <a:off x="179512" y="692696"/>
            <a:ext cx="6840760" cy="3142568"/>
          </a:xfrm>
          <a:prstGeom prst="rect">
            <a:avLst/>
          </a:prstGeom>
          <a:ln>
            <a:noFill/>
          </a:ln>
          <a:extLst>
            <a:ext uri="{53640926-AAD7-44D8-BBD7-CCE9431645EC}">
              <a14:shadowObscured xmlns:a14="http://schemas.microsoft.com/office/drawing/2010/main"/>
            </a:ext>
          </a:extLst>
        </p:spPr>
      </p:pic>
      <p:pic>
        <p:nvPicPr>
          <p:cNvPr id="8" name="Picture 7" descr="C:\Users\nelsar\AppData\Local\Microsoft\Windows\INetCache\IE\WRRTZTN2\OverviewTable.png"/>
          <p:cNvPicPr/>
          <p:nvPr/>
        </p:nvPicPr>
        <p:blipFill rotWithShape="1">
          <a:blip r:embed="rId4">
            <a:extLst>
              <a:ext uri="{28A0092B-C50C-407E-A947-70E740481C1C}">
                <a14:useLocalDpi xmlns:a14="http://schemas.microsoft.com/office/drawing/2010/main" val="0"/>
              </a:ext>
            </a:extLst>
          </a:blip>
          <a:srcRect r="40789" b="92430"/>
          <a:stretch/>
        </p:blipFill>
        <p:spPr bwMode="auto">
          <a:xfrm>
            <a:off x="899592" y="6237312"/>
            <a:ext cx="3390900" cy="241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84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8" y="188915"/>
            <a:ext cx="8642351" cy="1008905"/>
          </a:xfrm>
          <a:solidFill>
            <a:schemeClr val="accent6"/>
          </a:solidFill>
        </p:spPr>
        <p:txBody>
          <a:bodyPr/>
          <a:lstStyle/>
          <a:p>
            <a:pPr marL="177800" lvl="0">
              <a:spcAft>
                <a:spcPts val="600"/>
              </a:spcAft>
            </a:pPr>
            <a:r>
              <a:rPr lang="en-GB" sz="2000" dirty="0"/>
              <a:t>London Programme: Transforming the whole system through improved co-ordinated care, ambitions and standards for asthma care in CYP</a:t>
            </a:r>
            <a:r>
              <a:rPr lang="en-GB" sz="1200" dirty="0"/>
              <a:t/>
            </a:r>
            <a:br>
              <a:rPr lang="en-GB" sz="1200" dirty="0"/>
            </a:br>
            <a:r>
              <a:rPr lang="en-GB" sz="1200" dirty="0"/>
              <a:t/>
            </a:r>
            <a:br>
              <a:rPr lang="en-GB" sz="1200" dirty="0"/>
            </a:br>
            <a:r>
              <a:rPr lang="en-GB" sz="1400" b="1" dirty="0">
                <a:solidFill>
                  <a:srgbClr val="3F3F3F"/>
                </a:solidFill>
                <a:latin typeface="Arial"/>
                <a:ea typeface="+mn-ea"/>
                <a:cs typeface="+mn-cs"/>
              </a:rPr>
              <a:t>Support across the system to improve asthma care, reduce mortality, morbidity and admissions </a:t>
            </a:r>
            <a:r>
              <a:rPr lang="en-GB" sz="1600" b="1" dirty="0">
                <a:solidFill>
                  <a:srgbClr val="3F3F3F"/>
                </a:solidFill>
                <a:latin typeface="Arial"/>
                <a:ea typeface="+mn-ea"/>
                <a:cs typeface="+mn-cs"/>
              </a:rPr>
              <a:t/>
            </a:r>
            <a:br>
              <a:rPr lang="en-GB" sz="1600" b="1" dirty="0">
                <a:solidFill>
                  <a:srgbClr val="3F3F3F"/>
                </a:solidFill>
                <a:latin typeface="Arial"/>
                <a:ea typeface="+mn-ea"/>
                <a:cs typeface="+mn-cs"/>
              </a:rPr>
            </a:br>
            <a:r>
              <a:rPr lang="en-GB" sz="1600" dirty="0">
                <a:solidFill>
                  <a:srgbClr val="3F3F3F"/>
                </a:solidFill>
                <a:latin typeface="Arial"/>
                <a:ea typeface="+mn-ea"/>
                <a:cs typeface="+mn-cs"/>
                <a:hlinkClick r:id="rId3"/>
              </a:rPr>
              <a:t>https://www.healthylondon.org/children-and-young-people/london-asthma-toolkit</a:t>
            </a:r>
            <a:r>
              <a:rPr lang="en-GB" sz="1600" dirty="0">
                <a:solidFill>
                  <a:srgbClr val="3F3F3F"/>
                </a:solidFill>
                <a:latin typeface="Arial"/>
                <a:ea typeface="+mn-ea"/>
                <a:cs typeface="+mn-cs"/>
              </a:rPr>
              <a:t/>
            </a:r>
            <a:br>
              <a:rPr lang="en-GB" sz="1600" dirty="0">
                <a:solidFill>
                  <a:srgbClr val="3F3F3F"/>
                </a:solidFill>
                <a:latin typeface="Arial"/>
                <a:ea typeface="+mn-ea"/>
                <a:cs typeface="+mn-cs"/>
              </a:rPr>
            </a:br>
            <a:r>
              <a:rPr lang="en-GB" sz="1600" dirty="0">
                <a:solidFill>
                  <a:srgbClr val="3F3F3F"/>
                </a:solidFill>
                <a:latin typeface="Arial"/>
                <a:ea typeface="+mn-ea"/>
                <a:cs typeface="+mn-cs"/>
              </a:rPr>
              <a:t/>
            </a:r>
            <a:br>
              <a:rPr lang="en-GB" sz="1600" dirty="0">
                <a:solidFill>
                  <a:srgbClr val="3F3F3F"/>
                </a:solidFill>
                <a:latin typeface="Arial"/>
                <a:ea typeface="+mn-ea"/>
                <a:cs typeface="+mn-cs"/>
              </a:rPr>
            </a:br>
            <a:r>
              <a:rPr lang="en-GB" sz="1600" b="1" dirty="0">
                <a:solidFill>
                  <a:schemeClr val="accent6"/>
                </a:solidFill>
                <a:latin typeface="Arial"/>
                <a:ea typeface="+mn-ea"/>
                <a:cs typeface="+mn-cs"/>
              </a:rPr>
              <a:t>         Ambitions		      </a:t>
            </a:r>
            <a:endParaRPr lang="en-GB" sz="1600" b="1" dirty="0">
              <a:solidFill>
                <a:schemeClr val="accent6"/>
              </a:solidFill>
            </a:endParaRPr>
          </a:p>
        </p:txBody>
      </p:sp>
      <p:sp>
        <p:nvSpPr>
          <p:cNvPr id="5" name="Slide Number Placeholder 4"/>
          <p:cNvSpPr>
            <a:spLocks noGrp="1"/>
          </p:cNvSpPr>
          <p:nvPr>
            <p:ph type="sldNum" sz="quarter" idx="4294967295"/>
          </p:nvPr>
        </p:nvSpPr>
        <p:spPr>
          <a:xfrm>
            <a:off x="6758880" y="6381331"/>
            <a:ext cx="2133600" cy="365125"/>
          </a:xfrm>
          <a:prstGeom prst="rect">
            <a:avLst/>
          </a:prstGeom>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2420888"/>
            <a:ext cx="2793058" cy="2962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11560" y="5877272"/>
            <a:ext cx="7920880" cy="461665"/>
          </a:xfrm>
          <a:prstGeom prst="rect">
            <a:avLst/>
          </a:prstGeom>
        </p:spPr>
        <p:txBody>
          <a:bodyPr wrap="square">
            <a:spAutoFit/>
          </a:bodyPr>
          <a:lstStyle/>
          <a:p>
            <a:r>
              <a:rPr lang="en-GB" sz="1200" b="1" i="1" dirty="0">
                <a:solidFill>
                  <a:srgbClr val="3F3F3F"/>
                </a:solidFill>
              </a:rPr>
              <a:t>‘The London asthma standards for children and young people have been reviewed and published as a </a:t>
            </a:r>
            <a:r>
              <a:rPr lang="en-GB" sz="1200" b="1" i="1" u="sng" dirty="0">
                <a:solidFill>
                  <a:srgbClr val="3F3F3F"/>
                </a:solidFill>
                <a:hlinkClick r:id="rId5"/>
              </a:rPr>
              <a:t>NICE Shared Learning example</a:t>
            </a:r>
            <a:r>
              <a:rPr lang="en-GB" sz="1000" i="1" dirty="0">
                <a:solidFill>
                  <a:srgbClr val="3F3F3F"/>
                </a:solidFill>
              </a:rPr>
              <a:t>’</a:t>
            </a:r>
            <a:endParaRPr lang="en-GB" sz="1000" dirty="0">
              <a:solidFill>
                <a:srgbClr val="3F3F3F"/>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2420888"/>
            <a:ext cx="2090737"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344" y="2420887"/>
            <a:ext cx="2940962"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335399"/>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9B00A163-92CA-E945-838F-7DCEE2188FF8}"/>
    </a:ext>
  </a:extLst>
</a:theme>
</file>

<file path=ppt/theme/theme3.xml><?xml version="1.0" encoding="utf-8"?>
<a:theme xmlns:a="http://schemas.openxmlformats.org/drawingml/2006/main" name="26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2017-Healthy London_PPT_template" id="{22512DFE-CEA9-874E-8258-F5D08575994B}" vid="{D26D8EE4-4177-564A-8030-A1F640E50AF3}"/>
    </a:ext>
  </a:extLst>
</a:theme>
</file>

<file path=ppt/theme/theme6.xml><?xml version="1.0" encoding="utf-8"?>
<a:theme xmlns:a="http://schemas.openxmlformats.org/drawingml/2006/main" name="OHSEL PowerPoint Cover Template_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 HLP updated branding-PPT Template</Template>
  <TotalTime>8630</TotalTime>
  <Words>1546</Words>
  <Application>Microsoft Office PowerPoint</Application>
  <PresentationFormat>On-screen Show (4:3)</PresentationFormat>
  <Paragraphs>223</Paragraphs>
  <Slides>15</Slides>
  <Notes>8</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2017 - HLP updated branding-PPT Template</vt:lpstr>
      <vt:lpstr>Custom Design</vt:lpstr>
      <vt:lpstr>26_2017 - HLP updated branding-PPT Template</vt:lpstr>
      <vt:lpstr>1_Office Theme</vt:lpstr>
      <vt:lpstr>2_2017 - HLP updated branding-PPT Template</vt:lpstr>
      <vt:lpstr>OHSEL PowerPoint Cover Template_A4</vt:lpstr>
      <vt:lpstr>Transforming the care of children and young people with asthma together in SEL</vt:lpstr>
      <vt:lpstr>Our Healthier South East London</vt:lpstr>
      <vt:lpstr>Priorities in SEL for children and young people</vt:lpstr>
      <vt:lpstr>CYP in the NHS Long Term Plan</vt:lpstr>
      <vt:lpstr>SEL priority: Urgent and emergency care and long-term conditions</vt:lpstr>
      <vt:lpstr>Healthy London Partnership (HLP)</vt:lpstr>
      <vt:lpstr>London asthma data</vt:lpstr>
      <vt:lpstr>SEL asthma data</vt:lpstr>
      <vt:lpstr>London Programme: Transforming the whole system through improved co-ordinated care, ambitions and standards for asthma care in CYP  Support across the system to improve asthma care, reduce mortality, morbidity and admissions  https://www.healthylondon.org/children-and-young-people/london-asthma-toolkit           Ambitions        </vt:lpstr>
      <vt:lpstr>Why do we need to do this?</vt:lpstr>
      <vt:lpstr>PowerPoint Presentation</vt:lpstr>
      <vt:lpstr>PowerPoint Presentation</vt:lpstr>
      <vt:lpstr>PowerPoint Presentation</vt:lpstr>
      <vt:lpstr>#AskAboutAsthma campaign</vt:lpstr>
      <vt:lpstr>Support to NHS trusts reduce their air pollution</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Tracy Parr</dc:creator>
  <cp:lastModifiedBy>Georgie Herskovits</cp:lastModifiedBy>
  <cp:revision>208</cp:revision>
  <cp:lastPrinted>2015-03-23T11:51:44Z</cp:lastPrinted>
  <dcterms:created xsi:type="dcterms:W3CDTF">2018-01-11T13:46:53Z</dcterms:created>
  <dcterms:modified xsi:type="dcterms:W3CDTF">2019-05-16T08:06:49Z</dcterms:modified>
</cp:coreProperties>
</file>