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2" y="-8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F267-8F3C-4988-8684-BEF7D679883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3A2D-F128-4204-9311-59179C49B72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63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F267-8F3C-4988-8684-BEF7D679883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3A2D-F128-4204-9311-59179C49B72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012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F267-8F3C-4988-8684-BEF7D679883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3A2D-F128-4204-9311-59179C49B72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380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63968" y="1331581"/>
            <a:ext cx="8424214" cy="837487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63968" y="2291758"/>
            <a:ext cx="8424214" cy="4237807"/>
          </a:xfrm>
          <a:prstGeom prst="rect">
            <a:avLst/>
          </a:prstGeom>
        </p:spPr>
        <p:txBody>
          <a:bodyPr vert="horz"/>
          <a:lstStyle>
            <a:lvl1pPr>
              <a:buClr>
                <a:srgbClr val="007DB8"/>
              </a:buClr>
              <a:defRPr/>
            </a:lvl1pPr>
            <a:lvl2pPr>
              <a:buClr>
                <a:srgbClr val="007DB8"/>
              </a:buClr>
              <a:defRPr/>
            </a:lvl2pPr>
            <a:lvl3pPr>
              <a:buClr>
                <a:srgbClr val="007DB8"/>
              </a:buClr>
              <a:defRPr/>
            </a:lvl3pPr>
            <a:lvl4pPr>
              <a:buClr>
                <a:srgbClr val="007DB8"/>
              </a:buClr>
              <a:defRPr/>
            </a:lvl4pPr>
            <a:lvl5pPr>
              <a:buClr>
                <a:srgbClr val="007DB8"/>
              </a:buClr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6889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363970" y="1555196"/>
            <a:ext cx="8317228" cy="1439547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6300"/>
            </a:lvl1pPr>
          </a:lstStyle>
          <a:p>
            <a:pPr lvl="0"/>
            <a:r>
              <a:rPr lang="en-GB" dirty="0"/>
              <a:t>A two line title goes here</a:t>
            </a:r>
            <a:br>
              <a:rPr lang="en-GB" dirty="0"/>
            </a:br>
            <a:r>
              <a:rPr lang="en-GB" dirty="0"/>
              <a:t>line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6859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969" y="1331585"/>
            <a:ext cx="8424214" cy="837487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63969" y="2291762"/>
            <a:ext cx="8424214" cy="3388693"/>
          </a:xfrm>
          <a:prstGeom prst="rect">
            <a:avLst/>
          </a:prstGeom>
        </p:spPr>
        <p:txBody>
          <a:bodyPr vert="horz" lIns="80125" tIns="40063" rIns="80125" bIns="40063"/>
          <a:lstStyle>
            <a:lvl1pPr>
              <a:buClr>
                <a:srgbClr val="007DB8"/>
              </a:buClr>
              <a:defRPr/>
            </a:lvl1pPr>
            <a:lvl2pPr>
              <a:buClr>
                <a:srgbClr val="007DB8"/>
              </a:buClr>
              <a:defRPr/>
            </a:lvl2pPr>
            <a:lvl3pPr>
              <a:buClr>
                <a:srgbClr val="007DB8"/>
              </a:buClr>
              <a:defRPr/>
            </a:lvl3pPr>
            <a:lvl4pPr>
              <a:buClr>
                <a:srgbClr val="007DB8"/>
              </a:buClr>
              <a:defRPr/>
            </a:lvl4pPr>
            <a:lvl5pPr>
              <a:buClr>
                <a:srgbClr val="007DB8"/>
              </a:buClr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2703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63969" y="1331585"/>
            <a:ext cx="8424214" cy="837487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63969" y="2291762"/>
            <a:ext cx="8424214" cy="4237807"/>
          </a:xfrm>
          <a:prstGeom prst="rect">
            <a:avLst/>
          </a:prstGeom>
        </p:spPr>
        <p:txBody>
          <a:bodyPr vert="horz" lIns="80125" tIns="40063" rIns="80125" bIns="40063"/>
          <a:lstStyle>
            <a:lvl1pPr>
              <a:buClr>
                <a:srgbClr val="007DB8"/>
              </a:buClr>
              <a:defRPr/>
            </a:lvl1pPr>
            <a:lvl2pPr>
              <a:buClr>
                <a:srgbClr val="007DB8"/>
              </a:buClr>
              <a:defRPr/>
            </a:lvl2pPr>
            <a:lvl3pPr>
              <a:buClr>
                <a:srgbClr val="007DB8"/>
              </a:buClr>
              <a:defRPr/>
            </a:lvl3pPr>
            <a:lvl4pPr>
              <a:buClr>
                <a:srgbClr val="007DB8"/>
              </a:buClr>
              <a:defRPr/>
            </a:lvl4pPr>
            <a:lvl5pPr>
              <a:buClr>
                <a:srgbClr val="007DB8"/>
              </a:buClr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067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F267-8F3C-4988-8684-BEF7D679883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3A2D-F128-4204-9311-59179C49B72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602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F267-8F3C-4988-8684-BEF7D679883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3A2D-F128-4204-9311-59179C49B72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94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F267-8F3C-4988-8684-BEF7D679883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3A2D-F128-4204-9311-59179C49B72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472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F267-8F3C-4988-8684-BEF7D679883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3A2D-F128-4204-9311-59179C49B72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656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F267-8F3C-4988-8684-BEF7D679883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3A2D-F128-4204-9311-59179C49B72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90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F267-8F3C-4988-8684-BEF7D679883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3A2D-F128-4204-9311-59179C49B72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512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F267-8F3C-4988-8684-BEF7D679883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3A2D-F128-4204-9311-59179C49B72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610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F267-8F3C-4988-8684-BEF7D679883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3A2D-F128-4204-9311-59179C49B72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620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2F267-8F3C-4988-8684-BEF7D6798831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05/09/2018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A3A2D-F128-4204-9311-59179C49B724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35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63969" y="1554710"/>
            <a:ext cx="8424214" cy="143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A two line title goes here</a:t>
            </a:r>
            <a:br>
              <a:rPr lang="en-GB" altLang="en-US" smtClean="0"/>
            </a:br>
            <a:r>
              <a:rPr lang="en-GB" altLang="en-US" smtClean="0"/>
              <a:t>line title goes here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82864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</p:sldLayoutIdLst>
  <p:txStyles>
    <p:titleStyle>
      <a:lvl1pPr algn="l" defTabSz="435406" rtl="0" eaLnBrk="0" fontAlgn="base" hangingPunct="0">
        <a:lnSpc>
          <a:spcPts val="5344"/>
        </a:lnSpc>
        <a:spcBef>
          <a:spcPct val="0"/>
        </a:spcBef>
        <a:spcAft>
          <a:spcPct val="0"/>
        </a:spcAft>
        <a:defRPr sz="5300" b="1" kern="1200">
          <a:solidFill>
            <a:schemeClr val="bg1"/>
          </a:solidFill>
          <a:latin typeface="+mj-lt"/>
          <a:ea typeface="ヒラギノ角ゴ Pro W3" charset="0"/>
          <a:cs typeface="ヒラギノ角ゴ Pro W3" charset="0"/>
        </a:defRPr>
      </a:lvl1pPr>
      <a:lvl2pPr algn="l" defTabSz="435406" rtl="0" eaLnBrk="0" fontAlgn="base" hangingPunct="0">
        <a:lnSpc>
          <a:spcPts val="5344"/>
        </a:lnSpc>
        <a:spcBef>
          <a:spcPct val="0"/>
        </a:spcBef>
        <a:spcAft>
          <a:spcPct val="0"/>
        </a:spcAft>
        <a:defRPr sz="5300" b="1">
          <a:solidFill>
            <a:schemeClr val="bg1"/>
          </a:solidFill>
          <a:latin typeface="Calibri" charset="0"/>
          <a:ea typeface="ヒラギノ角ゴ Pro W3" charset="0"/>
          <a:cs typeface="ヒラギノ角ゴ Pro W3" charset="0"/>
        </a:defRPr>
      </a:lvl2pPr>
      <a:lvl3pPr algn="l" defTabSz="435406" rtl="0" eaLnBrk="0" fontAlgn="base" hangingPunct="0">
        <a:lnSpc>
          <a:spcPts val="5344"/>
        </a:lnSpc>
        <a:spcBef>
          <a:spcPct val="0"/>
        </a:spcBef>
        <a:spcAft>
          <a:spcPct val="0"/>
        </a:spcAft>
        <a:defRPr sz="5300" b="1">
          <a:solidFill>
            <a:schemeClr val="bg1"/>
          </a:solidFill>
          <a:latin typeface="Calibri" charset="0"/>
          <a:ea typeface="ヒラギノ角ゴ Pro W3" charset="0"/>
          <a:cs typeface="ヒラギノ角ゴ Pro W3" charset="0"/>
        </a:defRPr>
      </a:lvl3pPr>
      <a:lvl4pPr algn="l" defTabSz="435406" rtl="0" eaLnBrk="0" fontAlgn="base" hangingPunct="0">
        <a:lnSpc>
          <a:spcPts val="5344"/>
        </a:lnSpc>
        <a:spcBef>
          <a:spcPct val="0"/>
        </a:spcBef>
        <a:spcAft>
          <a:spcPct val="0"/>
        </a:spcAft>
        <a:defRPr sz="5300" b="1">
          <a:solidFill>
            <a:schemeClr val="bg1"/>
          </a:solidFill>
          <a:latin typeface="Calibri" charset="0"/>
          <a:ea typeface="ヒラギノ角ゴ Pro W3" charset="0"/>
          <a:cs typeface="ヒラギノ角ゴ Pro W3" charset="0"/>
        </a:defRPr>
      </a:lvl4pPr>
      <a:lvl5pPr algn="l" defTabSz="435406" rtl="0" eaLnBrk="0" fontAlgn="base" hangingPunct="0">
        <a:lnSpc>
          <a:spcPts val="5344"/>
        </a:lnSpc>
        <a:spcBef>
          <a:spcPct val="0"/>
        </a:spcBef>
        <a:spcAft>
          <a:spcPct val="0"/>
        </a:spcAft>
        <a:defRPr sz="5300" b="1">
          <a:solidFill>
            <a:schemeClr val="bg1"/>
          </a:solidFill>
          <a:latin typeface="Calibri" charset="0"/>
          <a:ea typeface="ヒラギノ角ゴ Pro W3" charset="0"/>
          <a:cs typeface="ヒラギノ角ゴ Pro W3" charset="0"/>
        </a:defRPr>
      </a:lvl5pPr>
      <a:lvl6pPr marL="436165" algn="l" defTabSz="436165" rtl="0" eaLnBrk="1" fontAlgn="base" hangingPunct="1">
        <a:lnSpc>
          <a:spcPts val="5343"/>
        </a:lnSpc>
        <a:spcBef>
          <a:spcPct val="0"/>
        </a:spcBef>
        <a:spcAft>
          <a:spcPct val="0"/>
        </a:spcAft>
        <a:defRPr sz="5300" b="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6pPr>
      <a:lvl7pPr marL="872329" algn="l" defTabSz="436165" rtl="0" eaLnBrk="1" fontAlgn="base" hangingPunct="1">
        <a:lnSpc>
          <a:spcPts val="5343"/>
        </a:lnSpc>
        <a:spcBef>
          <a:spcPct val="0"/>
        </a:spcBef>
        <a:spcAft>
          <a:spcPct val="0"/>
        </a:spcAft>
        <a:defRPr sz="5300" b="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7pPr>
      <a:lvl8pPr marL="1308494" algn="l" defTabSz="436165" rtl="0" eaLnBrk="1" fontAlgn="base" hangingPunct="1">
        <a:lnSpc>
          <a:spcPts val="5343"/>
        </a:lnSpc>
        <a:spcBef>
          <a:spcPct val="0"/>
        </a:spcBef>
        <a:spcAft>
          <a:spcPct val="0"/>
        </a:spcAft>
        <a:defRPr sz="5300" b="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8pPr>
      <a:lvl9pPr marL="1744660" algn="l" defTabSz="436165" rtl="0" eaLnBrk="1" fontAlgn="base" hangingPunct="1">
        <a:lnSpc>
          <a:spcPts val="5343"/>
        </a:lnSpc>
        <a:spcBef>
          <a:spcPct val="0"/>
        </a:spcBef>
        <a:spcAft>
          <a:spcPct val="0"/>
        </a:spcAft>
        <a:defRPr sz="5300" b="1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9pPr>
    </p:titleStyle>
    <p:bodyStyle>
      <a:lvl1pPr marL="326901" indent="-326901" algn="l" defTabSz="435406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1pPr>
      <a:lvl2pPr marL="708057" indent="-271260" algn="l" defTabSz="435406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2pPr>
      <a:lvl3pPr marL="1089209" indent="-217007" algn="l" defTabSz="435406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3pPr>
      <a:lvl4pPr marL="1526009" indent="-217007" algn="l" defTabSz="435406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4pPr>
      <a:lvl5pPr marL="1961415" indent="-217007" algn="l" defTabSz="435406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9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5pPr>
      <a:lvl6pPr marL="2398906" indent="-218082" algn="l" defTabSz="436165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35072" indent="-218082" algn="l" defTabSz="436165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71234" indent="-218082" algn="l" defTabSz="436165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707401" indent="-218082" algn="l" defTabSz="436165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61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36165" algn="l" defTabSz="4361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72329" algn="l" defTabSz="4361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08494" algn="l" defTabSz="4361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44660" algn="l" defTabSz="4361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180825" algn="l" defTabSz="4361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16988" algn="l" defTabSz="4361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53152" algn="l" defTabSz="4361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89318" algn="l" defTabSz="4361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yphp.org/cyp-families/survey" TargetMode="Externa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title"/>
          </p:nvPr>
        </p:nvSpPr>
        <p:spPr>
          <a:xfrm>
            <a:off x="363967" y="1711621"/>
            <a:ext cx="8456505" cy="1439547"/>
          </a:xfrm>
        </p:spPr>
        <p:txBody>
          <a:bodyPr>
            <a:normAutofit/>
          </a:bodyPr>
          <a:lstStyle/>
          <a:p>
            <a:r>
              <a:rPr lang="en-US" altLang="en-US" dirty="0" smtClean="0">
                <a:ea typeface="ヒラギノ角ゴ Pro W3" charset="-128"/>
              </a:rPr>
              <a:t>SE London </a:t>
            </a:r>
            <a:r>
              <a:rPr lang="en-US" altLang="en-US" dirty="0" smtClean="0">
                <a:ea typeface="ヒラギノ角ゴ Pro W3" charset="-128"/>
              </a:rPr>
              <a:t>STP Asthma</a:t>
            </a:r>
            <a:br>
              <a:rPr lang="en-US" altLang="en-US" dirty="0" smtClean="0">
                <a:ea typeface="ヒラギノ角ゴ Pro W3" charset="-128"/>
              </a:rPr>
            </a:br>
            <a:endParaRPr lang="en-US" altLang="en-US" dirty="0" smtClean="0">
              <a:ea typeface="ヒラギノ角ゴ Pro W3" charset="-128"/>
            </a:endParaRPr>
          </a:p>
        </p:txBody>
      </p:sp>
      <p:sp>
        <p:nvSpPr>
          <p:cNvPr id="4099" name="Subtitle 2"/>
          <p:cNvSpPr txBox="1">
            <a:spLocks/>
          </p:cNvSpPr>
          <p:nvPr/>
        </p:nvSpPr>
        <p:spPr bwMode="auto">
          <a:xfrm>
            <a:off x="5796136" y="3573016"/>
            <a:ext cx="2312822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5pPr>
            <a:lvl6pPr marL="2514600" indent="-228600" defTabSz="4968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6pPr>
            <a:lvl7pPr marL="2971800" indent="-228600" defTabSz="4968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7pPr>
            <a:lvl8pPr marL="3429000" indent="-228600" defTabSz="4968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8pPr>
            <a:lvl9pPr marL="3886200" indent="-228600" defTabSz="4968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ヒラギノ角ゴ Pro W3" charset="-128"/>
              </a:defRPr>
            </a:lvl9pPr>
          </a:lstStyle>
          <a:p>
            <a:pPr defTabSz="435353" eaLnBrk="0" fontAlgn="base" hangingPunct="0">
              <a:lnSpc>
                <a:spcPts val="2576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en-US" dirty="0">
                <a:solidFill>
                  <a:srgbClr val="FFFFFF"/>
                </a:solidFill>
              </a:rPr>
              <a:t>5</a:t>
            </a:r>
            <a:r>
              <a:rPr lang="en-GB" altLang="en-US" dirty="0" smtClean="0">
                <a:solidFill>
                  <a:srgbClr val="FFFFFF"/>
                </a:solidFill>
              </a:rPr>
              <a:t> Sep </a:t>
            </a:r>
            <a:r>
              <a:rPr lang="en-GB" altLang="en-US" dirty="0">
                <a:solidFill>
                  <a:srgbClr val="FFFFFF"/>
                </a:solidFill>
              </a:rPr>
              <a:t>2018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131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>
          <a:xfrm>
            <a:off x="329056" y="1340768"/>
            <a:ext cx="8424214" cy="57606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  <a:defRPr/>
            </a:pPr>
            <a:r>
              <a:rPr lang="en-GB" b="1" dirty="0" smtClean="0">
                <a:gradFill flip="none" rotWithShape="1">
                  <a:gsLst>
                    <a:gs pos="0">
                      <a:srgbClr val="053772"/>
                    </a:gs>
                    <a:gs pos="50000">
                      <a:srgbClr val="007DB8"/>
                    </a:gs>
                  </a:gsLst>
                  <a:lin ang="16200000" scaled="0"/>
                  <a:tileRect/>
                </a:gradFill>
                <a:latin typeface="+mj-lt"/>
              </a:rPr>
              <a:t>Introduction</a:t>
            </a:r>
            <a:endParaRPr lang="en-GB" b="1" dirty="0">
              <a:gradFill flip="none" rotWithShape="1">
                <a:gsLst>
                  <a:gs pos="0">
                    <a:srgbClr val="053772"/>
                  </a:gs>
                  <a:gs pos="50000">
                    <a:srgbClr val="007DB8"/>
                  </a:gs>
                </a:gsLst>
                <a:lin ang="16200000" scaled="0"/>
                <a:tileRect/>
              </a:gradFill>
              <a:latin typeface="+mj-lt"/>
            </a:endParaRPr>
          </a:p>
          <a:p>
            <a:pPr marL="0" indent="0">
              <a:buNone/>
              <a:defRPr/>
            </a:pPr>
            <a:endParaRPr lang="en-GB" dirty="0"/>
          </a:p>
        </p:txBody>
      </p:sp>
      <p:sp>
        <p:nvSpPr>
          <p:cNvPr id="18436" name="TextBox 1"/>
          <p:cNvSpPr txBox="1">
            <a:spLocks noChangeArrowheads="1"/>
          </p:cNvSpPr>
          <p:nvPr/>
        </p:nvSpPr>
        <p:spPr bwMode="auto">
          <a:xfrm>
            <a:off x="430729" y="2276872"/>
            <a:ext cx="8259885" cy="2079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2800" dirty="0" smtClean="0"/>
              <a:t>A variety of different approaches across the SEL STP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Aim </a:t>
            </a:r>
            <a:r>
              <a:rPr lang="en-GB" sz="2800" dirty="0"/>
              <a:t>is to bring the different approaches together in current leadership </a:t>
            </a:r>
            <a:r>
              <a:rPr lang="en-GB" sz="2800" dirty="0" smtClean="0"/>
              <a:t>programme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Moving </a:t>
            </a:r>
            <a:r>
              <a:rPr lang="en-GB" sz="2800" dirty="0"/>
              <a:t>forward- review learning from each area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altLang="en-US" sz="1711" dirty="0"/>
          </a:p>
        </p:txBody>
      </p:sp>
      <p:sp>
        <p:nvSpPr>
          <p:cNvPr id="5" name="TextBox 4"/>
          <p:cNvSpPr txBox="1"/>
          <p:nvPr/>
        </p:nvSpPr>
        <p:spPr>
          <a:xfrm>
            <a:off x="8675461" y="6214396"/>
            <a:ext cx="324459" cy="303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69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364703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>
          <a:xfrm>
            <a:off x="413476" y="1124744"/>
            <a:ext cx="8424214" cy="67982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GB" sz="2800" b="1" dirty="0" smtClean="0">
                <a:gradFill flip="none" rotWithShape="1">
                  <a:gsLst>
                    <a:gs pos="0">
                      <a:srgbClr val="053772"/>
                    </a:gs>
                    <a:gs pos="50000">
                      <a:srgbClr val="007DB8"/>
                    </a:gs>
                  </a:gsLst>
                  <a:lin ang="16200000" scaled="0"/>
                  <a:tileRect/>
                </a:gradFill>
                <a:latin typeface="+mj-lt"/>
              </a:rPr>
              <a:t>Bexley</a:t>
            </a:r>
            <a:endParaRPr lang="en-GB" sz="2800" b="1" dirty="0">
              <a:gradFill flip="none" rotWithShape="1">
                <a:gsLst>
                  <a:gs pos="0">
                    <a:srgbClr val="053772"/>
                  </a:gs>
                  <a:gs pos="50000">
                    <a:srgbClr val="007DB8"/>
                  </a:gs>
                </a:gsLst>
                <a:lin ang="16200000" scaled="0"/>
                <a:tileRect/>
              </a:gradFill>
              <a:latin typeface="+mj-lt"/>
            </a:endParaRPr>
          </a:p>
          <a:p>
            <a:pPr marL="0" indent="0">
              <a:buNone/>
              <a:defRPr/>
            </a:pP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675461" y="6214396"/>
            <a:ext cx="324459" cy="303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69" dirty="0"/>
              <a:t>2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431600" y="1772816"/>
            <a:ext cx="8259885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2400" dirty="0"/>
              <a:t>Pharmacy Support to Asthma: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Pharmacies’ to support asthma patients -  focused on inhaler technique and appropriate medication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 No cost given as covered in current contracts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Small scale to date but the view is that it has the potential to make an impact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Roll out across CCG areas</a:t>
            </a:r>
          </a:p>
          <a:p>
            <a:endParaRPr lang="en-GB" sz="2400" dirty="0" smtClean="0"/>
          </a:p>
          <a:p>
            <a:r>
              <a:rPr lang="en-GB" sz="2400" dirty="0" smtClean="0"/>
              <a:t>Group </a:t>
            </a:r>
            <a:r>
              <a:rPr lang="en-GB" sz="2400" dirty="0"/>
              <a:t>Consultations: KU described as specific pilot </a:t>
            </a:r>
            <a:r>
              <a:rPr lang="en-GB" sz="2400" dirty="0" smtClean="0"/>
              <a:t>where: </a:t>
            </a: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A GP practice has developed groups consultations to help 5-11 year olds and their families use inhalers correctly.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The work is ongoing – this has been felt to have  a positive impact and the CCG is considering a wider </a:t>
            </a:r>
            <a:r>
              <a:rPr lang="en-GB" sz="2400" dirty="0" smtClean="0"/>
              <a:t>application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64703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>
          <a:xfrm>
            <a:off x="413476" y="1124744"/>
            <a:ext cx="8424214" cy="67982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GB" sz="2800" b="1" dirty="0" smtClean="0">
                <a:gradFill flip="none" rotWithShape="1">
                  <a:gsLst>
                    <a:gs pos="0">
                      <a:srgbClr val="053772"/>
                    </a:gs>
                    <a:gs pos="50000">
                      <a:srgbClr val="007DB8"/>
                    </a:gs>
                  </a:gsLst>
                  <a:lin ang="16200000" scaled="0"/>
                  <a:tileRect/>
                </a:gradFill>
                <a:latin typeface="+mj-lt"/>
              </a:rPr>
              <a:t>Greenwich</a:t>
            </a:r>
            <a:endParaRPr lang="en-GB" sz="2800" b="1" dirty="0">
              <a:gradFill flip="none" rotWithShape="1">
                <a:gsLst>
                  <a:gs pos="0">
                    <a:srgbClr val="053772"/>
                  </a:gs>
                  <a:gs pos="50000">
                    <a:srgbClr val="007DB8"/>
                  </a:gs>
                </a:gsLst>
                <a:lin ang="16200000" scaled="0"/>
                <a:tileRect/>
              </a:gradFill>
              <a:latin typeface="+mj-lt"/>
            </a:endParaRPr>
          </a:p>
          <a:p>
            <a:pPr marL="0" indent="0">
              <a:buNone/>
              <a:defRPr/>
            </a:pP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675461" y="6214396"/>
            <a:ext cx="324459" cy="303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69" dirty="0"/>
              <a:t>2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431600" y="1772816"/>
            <a:ext cx="8259885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Asthma nurse pilot in 2017, single asthma nurse, picking up cases from ED and ward and following them home. Not deemed to be cost effective and funding withdrawn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Current situation- working towards asthma pilot with local pharmacies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Has been agreed with Local Pharmacy Committee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Opportunistic reviews at pharmacies, aiming for medicines optimisation and ensuring inhaler technique is correct.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No additional funding available</a:t>
            </a:r>
          </a:p>
        </p:txBody>
      </p:sp>
    </p:spTree>
    <p:extLst>
      <p:ext uri="{BB962C8B-B14F-4D97-AF65-F5344CB8AC3E}">
        <p14:creationId xmlns:p14="http://schemas.microsoft.com/office/powerpoint/2010/main" val="1642497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>
          <a:xfrm>
            <a:off x="413476" y="1124744"/>
            <a:ext cx="8424214" cy="67982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GB" sz="2800" b="1" dirty="0" smtClean="0">
                <a:gradFill flip="none" rotWithShape="1">
                  <a:gsLst>
                    <a:gs pos="0">
                      <a:srgbClr val="053772"/>
                    </a:gs>
                    <a:gs pos="50000">
                      <a:srgbClr val="007DB8"/>
                    </a:gs>
                  </a:gsLst>
                  <a:lin ang="16200000" scaled="0"/>
                  <a:tileRect/>
                </a:gradFill>
                <a:latin typeface="+mj-lt"/>
              </a:rPr>
              <a:t>Lewisham</a:t>
            </a:r>
            <a:endParaRPr lang="en-GB" sz="2800" b="1" dirty="0">
              <a:gradFill flip="none" rotWithShape="1">
                <a:gsLst>
                  <a:gs pos="0">
                    <a:srgbClr val="053772"/>
                  </a:gs>
                  <a:gs pos="50000">
                    <a:srgbClr val="007DB8"/>
                  </a:gs>
                </a:gsLst>
                <a:lin ang="16200000" scaled="0"/>
                <a:tileRect/>
              </a:gradFill>
              <a:latin typeface="+mj-lt"/>
            </a:endParaRPr>
          </a:p>
          <a:p>
            <a:pPr marL="0" indent="0">
              <a:buNone/>
              <a:defRPr/>
            </a:pP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675461" y="6214396"/>
            <a:ext cx="324459" cy="303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69" dirty="0"/>
              <a:t>2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431600" y="1772816"/>
            <a:ext cx="8259885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2800" dirty="0"/>
              <a:t>Asthma CQUIN 2016/17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Extensive scoping of service and modelling of a new integrated community/acute service ( including self assessment against the London Asthma Standards)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Aims- Better control, reduced ED attendance and LOS, improved School attendance, improved overall health and wellbeing including psychological impacts, better outcome for families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Model agreed – recruitment of 2 Band 7 Asthma nurses based in community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992884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>
          <a:xfrm>
            <a:off x="413476" y="1124744"/>
            <a:ext cx="8424214" cy="67982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GB" sz="2800" b="1" dirty="0" smtClean="0">
                <a:gradFill flip="none" rotWithShape="1">
                  <a:gsLst>
                    <a:gs pos="0">
                      <a:srgbClr val="053772"/>
                    </a:gs>
                    <a:gs pos="50000">
                      <a:srgbClr val="007DB8"/>
                    </a:gs>
                  </a:gsLst>
                  <a:lin ang="16200000" scaled="0"/>
                  <a:tileRect/>
                </a:gradFill>
                <a:latin typeface="+mj-lt"/>
              </a:rPr>
              <a:t>Lewisham</a:t>
            </a:r>
            <a:endParaRPr lang="en-GB" sz="2800" b="1" dirty="0">
              <a:gradFill flip="none" rotWithShape="1">
                <a:gsLst>
                  <a:gs pos="0">
                    <a:srgbClr val="053772"/>
                  </a:gs>
                  <a:gs pos="50000">
                    <a:srgbClr val="007DB8"/>
                  </a:gs>
                </a:gsLst>
                <a:lin ang="16200000" scaled="0"/>
                <a:tileRect/>
              </a:gradFill>
              <a:latin typeface="+mj-lt"/>
            </a:endParaRPr>
          </a:p>
          <a:p>
            <a:pPr marL="0" indent="0">
              <a:buNone/>
              <a:defRPr/>
            </a:pP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675461" y="6214396"/>
            <a:ext cx="324459" cy="303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69" dirty="0"/>
              <a:t>2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431600" y="1772816"/>
            <a:ext cx="8259885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2800" dirty="0"/>
              <a:t>Implementation of new asthma nurse model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Comprehensive training of nurses, communication strategy to advertise service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Accept referrals from ED and inpatient ward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Development of clinics in GP practices ( referrals gradually increasing)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Educational training of practice nurses and school nurses in community based setting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Home visits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Development of patient information leaflets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726228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>
          <a:xfrm>
            <a:off x="413476" y="1124744"/>
            <a:ext cx="8424214" cy="67982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GB" sz="2800" b="1" dirty="0" smtClean="0">
                <a:gradFill flip="none" rotWithShape="1">
                  <a:gsLst>
                    <a:gs pos="0">
                      <a:srgbClr val="053772"/>
                    </a:gs>
                    <a:gs pos="50000">
                      <a:srgbClr val="007DB8"/>
                    </a:gs>
                  </a:gsLst>
                  <a:lin ang="16200000" scaled="0"/>
                  <a:tileRect/>
                </a:gradFill>
                <a:latin typeface="+mj-lt"/>
              </a:rPr>
              <a:t>Lambeth/Southwark</a:t>
            </a:r>
            <a:endParaRPr lang="en-GB" sz="2800" b="1" dirty="0">
              <a:gradFill flip="none" rotWithShape="1">
                <a:gsLst>
                  <a:gs pos="0">
                    <a:srgbClr val="053772"/>
                  </a:gs>
                  <a:gs pos="50000">
                    <a:srgbClr val="007DB8"/>
                  </a:gs>
                </a:gsLst>
                <a:lin ang="16200000" scaled="0"/>
                <a:tileRect/>
              </a:gradFill>
              <a:latin typeface="+mj-lt"/>
            </a:endParaRPr>
          </a:p>
          <a:p>
            <a:pPr marL="0" indent="0">
              <a:buNone/>
              <a:defRPr/>
            </a:pP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675461" y="6214396"/>
            <a:ext cx="324459" cy="303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69" dirty="0"/>
              <a:t>2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431600" y="1908115"/>
            <a:ext cx="840609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CYPHP project developed and implemented by Evelina London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Specialist nursing teams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In reach to practices from paediatricians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Health check for long term conditions including </a:t>
            </a:r>
            <a:r>
              <a:rPr lang="en-GB" sz="2800" dirty="0" smtClean="0"/>
              <a:t>asthma</a:t>
            </a:r>
          </a:p>
          <a:p>
            <a:endParaRPr lang="en-GB" sz="2800" dirty="0"/>
          </a:p>
          <a:p>
            <a:pPr lvl="1"/>
            <a:r>
              <a:rPr lang="en-GB" sz="2800" dirty="0">
                <a:hlinkClick r:id="rId2"/>
              </a:rPr>
              <a:t>http://www.cyphp.org/cyp-families/survey</a:t>
            </a:r>
            <a:endParaRPr lang="en-GB" sz="2800" dirty="0"/>
          </a:p>
          <a:p>
            <a:pPr lvl="1"/>
            <a:endParaRPr lang="en-GB" sz="2800" dirty="0"/>
          </a:p>
          <a:p>
            <a:r>
              <a:rPr lang="en-GB" sz="2800" dirty="0"/>
              <a:t>More details during the day in presentations from CYPHP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71896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>
          <a:xfrm>
            <a:off x="413476" y="1124744"/>
            <a:ext cx="8424214" cy="67982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en-GB" sz="2800" b="1" dirty="0" smtClean="0">
                <a:gradFill flip="none" rotWithShape="1">
                  <a:gsLst>
                    <a:gs pos="0">
                      <a:srgbClr val="053772"/>
                    </a:gs>
                    <a:gs pos="50000">
                      <a:srgbClr val="007DB8"/>
                    </a:gs>
                  </a:gsLst>
                  <a:lin ang="16200000" scaled="0"/>
                  <a:tileRect/>
                </a:gradFill>
                <a:latin typeface="+mj-lt"/>
              </a:rPr>
              <a:t>Bromley</a:t>
            </a:r>
            <a:endParaRPr lang="en-GB" sz="2800" b="1" dirty="0">
              <a:gradFill flip="none" rotWithShape="1">
                <a:gsLst>
                  <a:gs pos="0">
                    <a:srgbClr val="053772"/>
                  </a:gs>
                  <a:gs pos="50000">
                    <a:srgbClr val="007DB8"/>
                  </a:gs>
                </a:gsLst>
                <a:lin ang="16200000" scaled="0"/>
                <a:tileRect/>
              </a:gradFill>
              <a:latin typeface="+mj-lt"/>
            </a:endParaRPr>
          </a:p>
          <a:p>
            <a:pPr marL="0" indent="0">
              <a:buNone/>
              <a:defRPr/>
            </a:pP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675461" y="6214396"/>
            <a:ext cx="324459" cy="303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69" dirty="0"/>
              <a:t>2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431600" y="1908115"/>
            <a:ext cx="840609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/>
              <a:t>Bromley CCG are currently working in collaboration with partners to develop an asthma </a:t>
            </a:r>
            <a:r>
              <a:rPr lang="en-GB" sz="2800" dirty="0" smtClean="0"/>
              <a:t>network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In process of developing </a:t>
            </a:r>
            <a:r>
              <a:rPr lang="en-GB" sz="2800" dirty="0" smtClean="0"/>
              <a:t>a plan</a:t>
            </a:r>
            <a:endParaRPr lang="en-GB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Engagement </a:t>
            </a:r>
            <a:r>
              <a:rPr lang="en-GB" sz="2800" dirty="0"/>
              <a:t>of the key </a:t>
            </a:r>
            <a:r>
              <a:rPr lang="en-GB" sz="2800" dirty="0" smtClean="0"/>
              <a:t>stakeholders is underway</a:t>
            </a:r>
            <a:endParaRPr lang="en-GB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Includes </a:t>
            </a:r>
            <a:r>
              <a:rPr lang="en-GB" sz="2800" dirty="0"/>
              <a:t>primary, secondary and community care, Public Health, schools and </a:t>
            </a:r>
            <a:r>
              <a:rPr lang="en-GB" sz="2800" dirty="0" smtClean="0"/>
              <a:t>pharmacies</a:t>
            </a:r>
            <a:endParaRPr lang="en-GB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Aim is to form </a:t>
            </a:r>
            <a:r>
              <a:rPr lang="en-GB" sz="2800" dirty="0"/>
              <a:t>an integrated pathway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Then to replicate </a:t>
            </a:r>
            <a:r>
              <a:rPr lang="en-GB" sz="2800" dirty="0"/>
              <a:t>for other long-term conditions in children and young people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40309149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HSEL PowerPoint Cover Template_A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432</Words>
  <Application>Microsoft Office PowerPoint</Application>
  <PresentationFormat>On-screen Show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1_Office Theme</vt:lpstr>
      <vt:lpstr>1_OHSEL PowerPoint Cover Template_A4</vt:lpstr>
      <vt:lpstr>SE London STP Asthma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SECSU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 London CYP</dc:title>
  <dc:creator>Ali Sharafat</dc:creator>
  <cp:lastModifiedBy>Ali Sharafat</cp:lastModifiedBy>
  <cp:revision>6</cp:revision>
  <dcterms:created xsi:type="dcterms:W3CDTF">2018-06-07T15:31:55Z</dcterms:created>
  <dcterms:modified xsi:type="dcterms:W3CDTF">2018-09-05T08:44:28Z</dcterms:modified>
</cp:coreProperties>
</file>