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4" r:id="rId3"/>
    <p:sldId id="280" r:id="rId4"/>
    <p:sldId id="275" r:id="rId5"/>
    <p:sldId id="276" r:id="rId6"/>
    <p:sldId id="277" r:id="rId7"/>
    <p:sldId id="278" r:id="rId8"/>
    <p:sldId id="27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6C8CED-63AF-4EDC-A4CB-7C06DF4149FB}">
          <p14:sldIdLst>
            <p14:sldId id="256"/>
            <p14:sldId id="274"/>
            <p14:sldId id="280"/>
            <p14:sldId id="275"/>
            <p14:sldId id="276"/>
            <p14:sldId id="277"/>
            <p14:sldId id="278"/>
            <p14:sldId id="27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5A1"/>
    <a:srgbClr val="2222EE"/>
    <a:srgbClr val="C00079"/>
    <a:srgbClr val="006AB4"/>
    <a:srgbClr val="4D575F"/>
    <a:srgbClr val="475C6D"/>
    <a:srgbClr val="DB6F2D"/>
    <a:srgbClr val="31859C"/>
    <a:srgbClr val="AF0066"/>
    <a:srgbClr val="4BC0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76" autoAdjust="0"/>
  </p:normalViewPr>
  <p:slideViewPr>
    <p:cSldViewPr snapToGrid="0" snapToObjects="1" showGuides="1">
      <p:cViewPr>
        <p:scale>
          <a:sx n="40" d="100"/>
          <a:sy n="40" d="100"/>
        </p:scale>
        <p:origin x="-3672" y="-11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540AD-6E71-40FF-8283-885B8277C3BD}" type="datetimeFigureOut">
              <a:rPr lang="en-GB" smtClean="0"/>
              <a:t>04/09/2018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CA55B-8725-4112-BDA6-FE1B7D258460}" type="slidenum">
              <a:rPr lang="en-GB" smtClean="0"/>
              <a:t>‹#›</a:t>
            </a:fld>
            <a:endParaRPr lang="en-GB"/>
          </a:p>
        </p:txBody>
      </p:sp>
    </p:spTree>
    <p:extLst>
      <p:ext uri="{BB962C8B-B14F-4D97-AF65-F5344CB8AC3E}">
        <p14:creationId xmlns:p14="http://schemas.microsoft.com/office/powerpoint/2010/main" val="26639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vison represents the parallel</a:t>
            </a:r>
            <a:r>
              <a:rPr lang="en-GB" baseline="0" dirty="0" smtClean="0"/>
              <a:t> approaches of our plan. 1. To improve services to C&amp;YP with asthma, whilst 2. also supporting the </a:t>
            </a:r>
            <a:r>
              <a:rPr lang="en-GB" baseline="0" dirty="0" err="1" smtClean="0"/>
              <a:t>prevemntion</a:t>
            </a:r>
            <a:r>
              <a:rPr lang="en-GB" baseline="0" dirty="0" smtClean="0"/>
              <a:t> agenda by enabling C&amp;YP to remain as well as possible.</a:t>
            </a:r>
          </a:p>
          <a:p>
            <a:endParaRPr lang="en-GB" baseline="0" dirty="0" smtClean="0"/>
          </a:p>
          <a:p>
            <a:r>
              <a:rPr lang="en-GB" dirty="0" smtClean="0"/>
              <a:t>- Our design</a:t>
            </a:r>
            <a:r>
              <a:rPr lang="en-GB" baseline="0" dirty="0" smtClean="0"/>
              <a:t> principles have been developed to help our transformation thinking – ensuring that everything we do is aligned to these 7 principles that are felt to be some of the most important features of good quality care.</a:t>
            </a:r>
            <a:endParaRPr lang="en-GB" dirty="0"/>
          </a:p>
        </p:txBody>
      </p:sp>
      <p:sp>
        <p:nvSpPr>
          <p:cNvPr id="4" name="Slide Number Placeholder 3"/>
          <p:cNvSpPr>
            <a:spLocks noGrp="1"/>
          </p:cNvSpPr>
          <p:nvPr>
            <p:ph type="sldNum" sz="quarter" idx="10"/>
          </p:nvPr>
        </p:nvSpPr>
        <p:spPr/>
        <p:txBody>
          <a:bodyPr/>
          <a:lstStyle/>
          <a:p>
            <a:fld id="{731CA55B-8725-4112-BDA6-FE1B7D258460}" type="slidenum">
              <a:rPr lang="en-GB" smtClean="0"/>
              <a:t>4</a:t>
            </a:fld>
            <a:endParaRPr lang="en-GB"/>
          </a:p>
        </p:txBody>
      </p:sp>
    </p:spTree>
    <p:extLst>
      <p:ext uri="{BB962C8B-B14F-4D97-AF65-F5344CB8AC3E}">
        <p14:creationId xmlns:p14="http://schemas.microsoft.com/office/powerpoint/2010/main" val="267319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dirty="0" smtClean="0"/>
              <a:t>Articulating a </a:t>
            </a:r>
            <a:r>
              <a:rPr lang="en-GB" b="1" dirty="0" smtClean="0"/>
              <a:t>shared challenge</a:t>
            </a:r>
          </a:p>
          <a:p>
            <a:pPr lvl="1">
              <a:buFontTx/>
              <a:buChar char="-"/>
            </a:pPr>
            <a:r>
              <a:rPr lang="en-GB" b="0" dirty="0" smtClean="0"/>
              <a:t>We have worked together to understand the challenge</a:t>
            </a:r>
            <a:r>
              <a:rPr lang="en-GB" b="0" baseline="0" dirty="0" smtClean="0"/>
              <a:t> and the impact on both our C&amp;YP/Families and the broader system.</a:t>
            </a:r>
          </a:p>
          <a:p>
            <a:pPr lvl="1">
              <a:buFontTx/>
              <a:buNone/>
            </a:pPr>
            <a:endParaRPr lang="en-GB" b="0" dirty="0" smtClean="0"/>
          </a:p>
          <a:p>
            <a:pPr>
              <a:buFontTx/>
              <a:buChar char="-"/>
            </a:pPr>
            <a:r>
              <a:rPr lang="en-GB" dirty="0" smtClean="0"/>
              <a:t>Acknowledging that a </a:t>
            </a:r>
            <a:r>
              <a:rPr lang="en-GB" b="1" dirty="0" smtClean="0"/>
              <a:t>system response</a:t>
            </a:r>
            <a:r>
              <a:rPr lang="en-GB" dirty="0" smtClean="0"/>
              <a:t> is required</a:t>
            </a:r>
          </a:p>
          <a:p>
            <a:pPr lvl="1">
              <a:buFontTx/>
              <a:buChar char="-"/>
            </a:pPr>
            <a:r>
              <a:rPr lang="en-GB" dirty="0" smtClean="0"/>
              <a:t>Using the principles of professor</a:t>
            </a:r>
            <a:r>
              <a:rPr lang="en-GB" baseline="0" dirty="0" smtClean="0"/>
              <a:t> Marmot’s wider determinants of health, we understand that in order to effect change a system response is required. To move away from a reactive delivery of services (i.e. doing what we’ve always done), to a proactive and preventative approach to improving services for CV&amp;YP whilst also addressing the health inequalities (i.e. delivering differently)</a:t>
            </a:r>
          </a:p>
          <a:p>
            <a:pPr lvl="1">
              <a:buFontTx/>
              <a:buChar char="-"/>
            </a:pPr>
            <a:r>
              <a:rPr lang="en-GB" baseline="0" dirty="0" smtClean="0"/>
              <a:t> The system can also entail the ‘family system’, recognising the centrality of working with a whole-family approach, as parental decisions and actions impact upon the children within that system</a:t>
            </a:r>
          </a:p>
          <a:p>
            <a:pPr lvl="1">
              <a:buFontTx/>
              <a:buNone/>
            </a:pPr>
            <a:endParaRPr lang="en-GB" dirty="0" smtClean="0"/>
          </a:p>
          <a:p>
            <a:pPr>
              <a:buFontTx/>
              <a:buChar char="-"/>
            </a:pPr>
            <a:r>
              <a:rPr lang="en-GB" dirty="0" smtClean="0"/>
              <a:t>Working as a </a:t>
            </a:r>
            <a:r>
              <a:rPr lang="en-GB" b="1" dirty="0" smtClean="0"/>
              <a:t>partnership</a:t>
            </a:r>
          </a:p>
          <a:p>
            <a:pPr lvl="1">
              <a:buFontTx/>
              <a:buChar char="-"/>
            </a:pPr>
            <a:r>
              <a:rPr lang="en-GB" b="0" dirty="0" smtClean="0"/>
              <a:t>Ensuring that partners are well represented across the system in order to contribute to the development and delivery</a:t>
            </a:r>
            <a:r>
              <a:rPr lang="en-GB" b="0" baseline="0" dirty="0" smtClean="0"/>
              <a:t> of the transformation work. We all have a role to play here, whether in the centre or along the periphery –  the every pair of ‘hands’ principle.</a:t>
            </a:r>
          </a:p>
          <a:p>
            <a:pPr lvl="1">
              <a:buFontTx/>
              <a:buChar char="-"/>
            </a:pPr>
            <a:r>
              <a:rPr lang="en-GB" b="0" baseline="0" dirty="0" smtClean="0"/>
              <a:t>Understanding relationships across the system is imperative here, which levers affect which drivers is important in delivering improvements and ensuring that we are not blindsided by unintended consequence.</a:t>
            </a:r>
          </a:p>
          <a:p>
            <a:pPr lvl="1">
              <a:buFontTx/>
              <a:buNone/>
            </a:pPr>
            <a:endParaRPr lang="en-GB" b="0" dirty="0" smtClean="0"/>
          </a:p>
          <a:p>
            <a:pPr>
              <a:buFontTx/>
              <a:buChar char="-"/>
            </a:pPr>
            <a:r>
              <a:rPr lang="en-GB" dirty="0" smtClean="0"/>
              <a:t>Developing our </a:t>
            </a:r>
            <a:r>
              <a:rPr lang="en-GB" b="1" dirty="0" smtClean="0"/>
              <a:t>aspirations together</a:t>
            </a:r>
          </a:p>
          <a:p>
            <a:pPr lvl="1">
              <a:buFontTx/>
              <a:buChar char="-"/>
            </a:pPr>
            <a:r>
              <a:rPr lang="en-GB" b="0" dirty="0" smtClean="0"/>
              <a:t>We have sieved </a:t>
            </a:r>
            <a:r>
              <a:rPr lang="en-GB" b="0" baseline="0" dirty="0" smtClean="0"/>
              <a:t>the moment! We know that this is our opportunity to be truly aspirational for the C&amp;YP of North Central London and it must not be wasted. We need to think bigger, beyond our organisational boundaries and current system restrictions (i.e. so no more ‘we can’t do that because its not been done before). Setting a precedent is always more challenging than following the tribe – but it is also far more rewarding (for C&amp;YP and us)</a:t>
            </a:r>
            <a:endParaRPr lang="en-GB" b="0" dirty="0" smtClean="0"/>
          </a:p>
          <a:p>
            <a:endParaRPr lang="en-GB" dirty="0"/>
          </a:p>
        </p:txBody>
      </p:sp>
      <p:sp>
        <p:nvSpPr>
          <p:cNvPr id="4" name="Slide Number Placeholder 3"/>
          <p:cNvSpPr>
            <a:spLocks noGrp="1"/>
          </p:cNvSpPr>
          <p:nvPr>
            <p:ph type="sldNum" sz="quarter" idx="10"/>
          </p:nvPr>
        </p:nvSpPr>
        <p:spPr/>
        <p:txBody>
          <a:bodyPr/>
          <a:lstStyle/>
          <a:p>
            <a:fld id="{731CA55B-8725-4112-BDA6-FE1B7D258460}" type="slidenum">
              <a:rPr lang="en-GB" smtClean="0"/>
              <a:t>5</a:t>
            </a:fld>
            <a:endParaRPr lang="en-GB"/>
          </a:p>
        </p:txBody>
      </p:sp>
    </p:spTree>
    <p:extLst>
      <p:ext uri="{BB962C8B-B14F-4D97-AF65-F5344CB8AC3E}">
        <p14:creationId xmlns:p14="http://schemas.microsoft.com/office/powerpoint/2010/main" val="345224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Significant</a:t>
            </a:r>
            <a:r>
              <a:rPr lang="en-GB" baseline="0" dirty="0" smtClean="0"/>
              <a:t> work locally and across borough boundaries. This includes Locally Commissioned Services, Asthma Friendly Schools and an NCL-wide pathway.</a:t>
            </a:r>
          </a:p>
          <a:p>
            <a:pPr marL="171450" indent="-171450">
              <a:buFontTx/>
              <a:buChar char="-"/>
            </a:pPr>
            <a:r>
              <a:rPr lang="en-GB" baseline="0" dirty="0" smtClean="0"/>
              <a:t>HLP Peer review, has been a really valuable source of intelligence which helped to articulate the challenges in NCL and how we could improve across a number of key theme areas (embedding the asthma standards, building capacity within primary care, developing better/more consistent pathways, drawing together a system response)</a:t>
            </a:r>
          </a:p>
          <a:p>
            <a:pPr marL="171450" indent="-171450">
              <a:buFontTx/>
              <a:buChar char="-"/>
            </a:pPr>
            <a:r>
              <a:rPr lang="en-GB" baseline="0" dirty="0" smtClean="0"/>
              <a:t>Partners representing commissioners, clinicians, acute providers, primary care, pharmacy, local authority (</a:t>
            </a:r>
            <a:r>
              <a:rPr lang="en-GB" baseline="0" dirty="0" err="1" smtClean="0"/>
              <a:t>inc</a:t>
            </a:r>
            <a:r>
              <a:rPr lang="en-GB" baseline="0" dirty="0" smtClean="0"/>
              <a:t> housing and social care), public health – all around the table to develop a system approach to asthma across NCL</a:t>
            </a:r>
            <a:endParaRPr lang="en-GB" dirty="0"/>
          </a:p>
        </p:txBody>
      </p:sp>
      <p:sp>
        <p:nvSpPr>
          <p:cNvPr id="4" name="Slide Number Placeholder 3"/>
          <p:cNvSpPr>
            <a:spLocks noGrp="1"/>
          </p:cNvSpPr>
          <p:nvPr>
            <p:ph type="sldNum" sz="quarter" idx="10"/>
          </p:nvPr>
        </p:nvSpPr>
        <p:spPr/>
        <p:txBody>
          <a:bodyPr/>
          <a:lstStyle/>
          <a:p>
            <a:fld id="{731CA55B-8725-4112-BDA6-FE1B7D258460}" type="slidenum">
              <a:rPr lang="en-GB" smtClean="0"/>
              <a:t>6</a:t>
            </a:fld>
            <a:endParaRPr lang="en-GB"/>
          </a:p>
        </p:txBody>
      </p:sp>
    </p:spTree>
    <p:extLst>
      <p:ext uri="{BB962C8B-B14F-4D97-AF65-F5344CB8AC3E}">
        <p14:creationId xmlns:p14="http://schemas.microsoft.com/office/powerpoint/2010/main" val="300994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Consolidate work to date (i.e. what has the impact been around the asthma friendly schools, what is the learning from the CPG</a:t>
            </a:r>
            <a:r>
              <a:rPr lang="en-GB" baseline="0" dirty="0" smtClean="0"/>
              <a:t> work around reducing variation, how can we commission intelligently) and learn from others (</a:t>
            </a:r>
            <a:r>
              <a:rPr lang="en-GB" baseline="0" dirty="0" err="1" smtClean="0"/>
              <a:t>i.e</a:t>
            </a:r>
            <a:r>
              <a:rPr lang="en-GB" baseline="0" dirty="0" smtClean="0"/>
              <a:t> examples of Bromley by Bow social prescribing, really progressive environmental work in some areas (Southwark Council ‘Strawberry benches’ built in air quality sensors) or perhaps one better, the ‘city tree’ or ‘Artform’ benches, which cleans the air around those seated on it). </a:t>
            </a:r>
          </a:p>
          <a:p>
            <a:pPr marL="171450" indent="-171450">
              <a:buFontTx/>
              <a:buChar char="-"/>
            </a:pPr>
            <a:r>
              <a:rPr lang="en-GB" baseline="0" dirty="0" smtClean="0"/>
              <a:t>Developing a system- wide logic model. A partnership workshop planned later this month to develop the logic model, with the aim of agreeing NCL wide outcomes, measures and broad intentions (which would be interpreted locally where possible). Also important to include the views of C&amp;YP and families – what does ‘improvement’ mean to them.</a:t>
            </a:r>
          </a:p>
          <a:p>
            <a:pPr marL="171450" indent="-171450">
              <a:buFontTx/>
              <a:buChar char="-"/>
            </a:pPr>
            <a:r>
              <a:rPr lang="en-GB" baseline="0" dirty="0" smtClean="0"/>
              <a:t>Detailed delivery planning (recognising the strategic and system-wide pieces vs. those local activities which need to be locally understood and implemented)</a:t>
            </a:r>
          </a:p>
          <a:p>
            <a:pPr marL="171450" indent="-171450">
              <a:buFontTx/>
              <a:buChar char="-"/>
            </a:pPr>
            <a:r>
              <a:rPr lang="en-GB" baseline="0" dirty="0" smtClean="0"/>
              <a:t>Implementing the plan – and being clear on what success looks like. What are we looking for? Reduced demand of course, but what about other important factors (i.e. increased self management, improved air quality, increased awareness etc.)</a:t>
            </a:r>
            <a:endParaRPr lang="en-GB" dirty="0"/>
          </a:p>
        </p:txBody>
      </p:sp>
      <p:sp>
        <p:nvSpPr>
          <p:cNvPr id="4" name="Slide Number Placeholder 3"/>
          <p:cNvSpPr>
            <a:spLocks noGrp="1"/>
          </p:cNvSpPr>
          <p:nvPr>
            <p:ph type="sldNum" sz="quarter" idx="10"/>
          </p:nvPr>
        </p:nvSpPr>
        <p:spPr/>
        <p:txBody>
          <a:bodyPr/>
          <a:lstStyle/>
          <a:p>
            <a:fld id="{731CA55B-8725-4112-BDA6-FE1B7D258460}" type="slidenum">
              <a:rPr lang="en-GB" smtClean="0"/>
              <a:t>7</a:t>
            </a:fld>
            <a:endParaRPr lang="en-GB"/>
          </a:p>
        </p:txBody>
      </p:sp>
    </p:spTree>
    <p:extLst>
      <p:ext uri="{BB962C8B-B14F-4D97-AF65-F5344CB8AC3E}">
        <p14:creationId xmlns:p14="http://schemas.microsoft.com/office/powerpoint/2010/main" val="162685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Hopefully</a:t>
            </a:r>
            <a:r>
              <a:rPr lang="en-GB" baseline="0" dirty="0" smtClean="0"/>
              <a:t> that provides you with a brief overview of the work across NCL which we look forward to building on with increased momentum and </a:t>
            </a:r>
            <a:endParaRPr lang="en-GB" dirty="0"/>
          </a:p>
        </p:txBody>
      </p:sp>
      <p:sp>
        <p:nvSpPr>
          <p:cNvPr id="4" name="Slide Number Placeholder 3"/>
          <p:cNvSpPr>
            <a:spLocks noGrp="1"/>
          </p:cNvSpPr>
          <p:nvPr>
            <p:ph type="sldNum" sz="quarter" idx="10"/>
          </p:nvPr>
        </p:nvSpPr>
        <p:spPr/>
        <p:txBody>
          <a:bodyPr/>
          <a:lstStyle/>
          <a:p>
            <a:fld id="{731CA55B-8725-4112-BDA6-FE1B7D258460}" type="slidenum">
              <a:rPr lang="en-GB" smtClean="0"/>
              <a:t>8</a:t>
            </a:fld>
            <a:endParaRPr lang="en-GB"/>
          </a:p>
        </p:txBody>
      </p:sp>
    </p:spTree>
    <p:extLst>
      <p:ext uri="{BB962C8B-B14F-4D97-AF65-F5344CB8AC3E}">
        <p14:creationId xmlns:p14="http://schemas.microsoft.com/office/powerpoint/2010/main" val="289769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FD40FE-5C91-450C-B2BE-8045C5E9A5BD}" type="datetime1">
              <a:rPr lang="en-US" smtClean="0"/>
              <a:t>9/4/2018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4196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12387960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FFE783-A5EA-4CC2-9EB7-D90E3EFBAD02}" type="datetime1">
              <a:rPr lang="en-US" smtClean="0"/>
              <a:t>9/4/2018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14234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800554-11C3-48E4-8E63-9A8E07617B95}" type="datetime1">
              <a:rPr lang="en-US" smtClean="0"/>
              <a:t>9/4/2018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3633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14F7B8-4503-419C-B370-BF595B16F785}" type="datetime1">
              <a:rPr lang="en-US" smtClean="0"/>
              <a:t>9/4/2018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105061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DC4DB1-F1D8-4198-B03B-14465734A03C}" type="datetime1">
              <a:rPr lang="en-US" smtClean="0"/>
              <a:t>9/4/2018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363371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CF817C-02A3-4034-9186-221373D586B5}" type="datetime1">
              <a:rPr lang="en-US" smtClean="0"/>
              <a:t>9/4/2018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127618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22BFFA-995A-49C6-AEEE-C800D6767B69}" type="datetime1">
              <a:rPr lang="en-US" smtClean="0"/>
              <a:t>9/4/2018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14841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78F844-9E4C-4B0B-8D54-7D7FE10F44B4}" type="datetime1">
              <a:rPr lang="en-US" smtClean="0"/>
              <a:t>9/4/2018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6709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75CE789-20D9-4567-876E-FEE3F24DDBD6}" type="datetime1">
              <a:rPr lang="en-US" smtClean="0"/>
              <a:t>9/4/2018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271742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88838-243A-4D9F-BF10-779CE2F0CED9}" type="datetime1">
              <a:rPr lang="en-US" smtClean="0"/>
              <a:t>9/4/2018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214060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B435DE-3D06-477F-A67B-C6EB5FF8D1DC}" type="datetime1">
              <a:rPr lang="en-US" smtClean="0"/>
              <a:t>9/4/2018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E329C0-40DE-9B4D-AA6B-AFB23F3BA765}" type="slidenum">
              <a:rPr lang="en-US" smtClean="0"/>
              <a:t>‹#›</a:t>
            </a:fld>
            <a:endParaRPr lang="en-US"/>
          </a:p>
        </p:txBody>
      </p:sp>
    </p:spTree>
    <p:extLst>
      <p:ext uri="{BB962C8B-B14F-4D97-AF65-F5344CB8AC3E}">
        <p14:creationId xmlns:p14="http://schemas.microsoft.com/office/powerpoint/2010/main" val="198570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30764"/>
            <a:ext cx="9144000" cy="1246909"/>
          </a:xfrm>
          <a:solidFill>
            <a:schemeClr val="accent3">
              <a:lumMod val="75000"/>
            </a:schemeClr>
          </a:solidFill>
        </p:spPr>
        <p:txBody>
          <a:bodyPr/>
          <a:lstStyle/>
          <a:p>
            <a:r>
              <a:rPr lang="en-GB" sz="4000" dirty="0" smtClean="0">
                <a:solidFill>
                  <a:schemeClr val="bg1"/>
                </a:solidFill>
              </a:rPr>
              <a:t>North Central London </a:t>
            </a:r>
            <a:br>
              <a:rPr lang="en-GB" sz="4000" dirty="0" smtClean="0">
                <a:solidFill>
                  <a:schemeClr val="bg1"/>
                </a:solidFill>
              </a:rPr>
            </a:br>
            <a:r>
              <a:rPr lang="en-GB" sz="4000" dirty="0" smtClean="0">
                <a:solidFill>
                  <a:schemeClr val="bg1"/>
                </a:solidFill>
              </a:rPr>
              <a:t>STP</a:t>
            </a:r>
            <a:br>
              <a:rPr lang="en-GB" sz="4000" dirty="0" smtClean="0">
                <a:solidFill>
                  <a:schemeClr val="bg1"/>
                </a:solidFill>
              </a:rPr>
            </a:br>
            <a:endParaRPr lang="en-GB" sz="4000" i="1" dirty="0">
              <a:solidFill>
                <a:schemeClr val="bg1"/>
              </a:solidFill>
            </a:endParaRPr>
          </a:p>
        </p:txBody>
      </p:sp>
      <p:sp>
        <p:nvSpPr>
          <p:cNvPr id="3" name="Slide Number Placeholder 2"/>
          <p:cNvSpPr>
            <a:spLocks noGrp="1"/>
          </p:cNvSpPr>
          <p:nvPr>
            <p:ph type="sldNum" sz="quarter" idx="12"/>
          </p:nvPr>
        </p:nvSpPr>
        <p:spPr/>
        <p:txBody>
          <a:bodyPr/>
          <a:lstStyle/>
          <a:p>
            <a:pPr algn="r"/>
            <a:fld id="{E9E329C0-40DE-9B4D-AA6B-AFB23F3BA765}" type="slidenum">
              <a:rPr lang="en-US" smtClean="0"/>
              <a:pPr algn="r"/>
              <a:t>1</a:t>
            </a:fld>
            <a:endParaRPr lang="en-US" dirty="0"/>
          </a:p>
        </p:txBody>
      </p:sp>
    </p:spTree>
    <p:extLst>
      <p:ext uri="{BB962C8B-B14F-4D97-AF65-F5344CB8AC3E}">
        <p14:creationId xmlns:p14="http://schemas.microsoft.com/office/powerpoint/2010/main" val="34487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E9E329C0-40DE-9B4D-AA6B-AFB23F3BA765}" type="slidenum">
              <a:rPr lang="en-US" smtClean="0"/>
              <a:pPr algn="r"/>
              <a:t>2</a:t>
            </a:fld>
            <a:endParaRPr lang="en-US" dirty="0"/>
          </a:p>
        </p:txBody>
      </p:sp>
      <p:pic>
        <p:nvPicPr>
          <p:cNvPr id="4" name="Picture 3"/>
          <p:cNvPicPr>
            <a:picLocks noChangeAspect="1"/>
          </p:cNvPicPr>
          <p:nvPr/>
        </p:nvPicPr>
        <p:blipFill>
          <a:blip r:embed="rId2"/>
          <a:stretch>
            <a:fillRect/>
          </a:stretch>
        </p:blipFill>
        <p:spPr>
          <a:xfrm>
            <a:off x="320318" y="1625776"/>
            <a:ext cx="8503364" cy="4951824"/>
          </a:xfrm>
          <a:prstGeom prst="rect">
            <a:avLst/>
          </a:prstGeom>
        </p:spPr>
      </p:pic>
      <p:sp>
        <p:nvSpPr>
          <p:cNvPr id="5" name="TextBox 4"/>
          <p:cNvSpPr txBox="1"/>
          <p:nvPr/>
        </p:nvSpPr>
        <p:spPr>
          <a:xfrm>
            <a:off x="4106779" y="529753"/>
            <a:ext cx="4379495" cy="461665"/>
          </a:xfrm>
          <a:prstGeom prst="rect">
            <a:avLst/>
          </a:prstGeom>
          <a:noFill/>
        </p:spPr>
        <p:txBody>
          <a:bodyPr wrap="square" rtlCol="0">
            <a:spAutoFit/>
          </a:bodyPr>
          <a:lstStyle/>
          <a:p>
            <a:r>
              <a:rPr lang="en-GB" sz="2400" b="1" dirty="0" smtClean="0"/>
              <a:t>North Central London Overview</a:t>
            </a:r>
            <a:endParaRPr lang="en-GB" sz="2400" b="1" dirty="0"/>
          </a:p>
        </p:txBody>
      </p:sp>
    </p:spTree>
    <p:extLst>
      <p:ext uri="{BB962C8B-B14F-4D97-AF65-F5344CB8AC3E}">
        <p14:creationId xmlns:p14="http://schemas.microsoft.com/office/powerpoint/2010/main" val="2809008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452" y="274638"/>
            <a:ext cx="5847347" cy="1143000"/>
          </a:xfrm>
        </p:spPr>
        <p:txBody>
          <a:bodyPr/>
          <a:lstStyle/>
          <a:p>
            <a:pPr algn="r"/>
            <a:r>
              <a:rPr lang="en-GB" sz="3200" b="1" dirty="0" smtClean="0"/>
              <a:t>Children &amp; Young People and Asthma</a:t>
            </a:r>
            <a:endParaRPr lang="en-GB" sz="3200" b="1" dirty="0"/>
          </a:p>
        </p:txBody>
      </p:sp>
      <p:sp>
        <p:nvSpPr>
          <p:cNvPr id="3" name="Content Placeholder 2"/>
          <p:cNvSpPr>
            <a:spLocks noGrp="1"/>
          </p:cNvSpPr>
          <p:nvPr>
            <p:ph idx="1"/>
          </p:nvPr>
        </p:nvSpPr>
        <p:spPr/>
        <p:txBody>
          <a:bodyPr/>
          <a:lstStyle/>
          <a:p>
            <a:r>
              <a:rPr lang="en-GB" sz="2000" dirty="0"/>
              <a:t>Prevalence of asthma understood to be </a:t>
            </a:r>
            <a:r>
              <a:rPr lang="en-GB" sz="2000" b="1" dirty="0"/>
              <a:t>10% across CYP </a:t>
            </a:r>
            <a:r>
              <a:rPr lang="en-GB" sz="2000" dirty="0" smtClean="0"/>
              <a:t>population. </a:t>
            </a:r>
          </a:p>
          <a:p>
            <a:r>
              <a:rPr lang="en-GB" sz="2000" b="1" dirty="0" smtClean="0"/>
              <a:t>Increasing </a:t>
            </a:r>
            <a:r>
              <a:rPr lang="en-GB" sz="2000" b="1" dirty="0"/>
              <a:t>A&amp;E admissions </a:t>
            </a:r>
            <a:r>
              <a:rPr lang="en-GB" sz="2000" dirty="0"/>
              <a:t>for C&amp;YP with asthma, particularly those under 5 in Haringey and Islington. Further compounded </a:t>
            </a:r>
            <a:r>
              <a:rPr lang="en-GB" sz="2000" dirty="0" smtClean="0"/>
              <a:t>by </a:t>
            </a:r>
            <a:r>
              <a:rPr lang="en-GB" sz="2000" b="1" dirty="0" smtClean="0"/>
              <a:t>rising C&amp;YP populations.</a:t>
            </a:r>
          </a:p>
          <a:p>
            <a:r>
              <a:rPr lang="en-GB" sz="2000" dirty="0" smtClean="0"/>
              <a:t>Thought </a:t>
            </a:r>
            <a:r>
              <a:rPr lang="en-GB" sz="2000" dirty="0"/>
              <a:t>that up to 75% </a:t>
            </a:r>
            <a:r>
              <a:rPr lang="en-GB" sz="2000" b="1" dirty="0"/>
              <a:t>admissions might have been avoidable </a:t>
            </a:r>
            <a:r>
              <a:rPr lang="en-GB" sz="2000" dirty="0"/>
              <a:t>(+1000 </a:t>
            </a:r>
            <a:r>
              <a:rPr lang="en-GB" sz="2000" dirty="0" smtClean="0"/>
              <a:t>admissions)</a:t>
            </a:r>
          </a:p>
          <a:p>
            <a:r>
              <a:rPr lang="en-GB" sz="2000" b="1" dirty="0" smtClean="0"/>
              <a:t>Poorer </a:t>
            </a:r>
            <a:r>
              <a:rPr lang="en-GB" sz="2000" b="1" dirty="0"/>
              <a:t>children 2.5 times </a:t>
            </a:r>
            <a:r>
              <a:rPr lang="en-GB" sz="2000" dirty="0"/>
              <a:t>more likely to be admitted to hospital in relation to asthma, high levels of deprivation in areas across </a:t>
            </a:r>
            <a:r>
              <a:rPr lang="en-GB" sz="2000" dirty="0" smtClean="0"/>
              <a:t>NCL.</a:t>
            </a:r>
          </a:p>
          <a:p>
            <a:r>
              <a:rPr lang="en-GB" sz="2000" b="1" dirty="0" smtClean="0"/>
              <a:t>Poor </a:t>
            </a:r>
            <a:r>
              <a:rPr lang="en-GB" sz="2000" b="1" dirty="0"/>
              <a:t>housing </a:t>
            </a:r>
            <a:r>
              <a:rPr lang="en-GB" sz="2000" dirty="0"/>
              <a:t>(Inc. fuel poverty, damp, overcrowding and temporary accommodation) can make respiratory conditions up to 3 times more likely. </a:t>
            </a:r>
            <a:r>
              <a:rPr lang="en-GB" sz="2000" dirty="0" smtClean="0"/>
              <a:t>Nationally</a:t>
            </a:r>
            <a:r>
              <a:rPr lang="en-GB" sz="2000" dirty="0"/>
              <a:t>, damp will affect approx. 4% of housing stock, even more for social housing and private rented. </a:t>
            </a:r>
          </a:p>
          <a:p>
            <a:r>
              <a:rPr lang="en-GB" sz="2000" b="1" dirty="0" smtClean="0"/>
              <a:t>Air </a:t>
            </a:r>
            <a:r>
              <a:rPr lang="en-GB" sz="2000" b="1" dirty="0"/>
              <a:t>Pollution </a:t>
            </a:r>
            <a:r>
              <a:rPr lang="en-GB" sz="2000" dirty="0"/>
              <a:t>known to affect C&amp;YP with asthma, with significant emphasis from Mayor of London on London-wide initiatives.</a:t>
            </a:r>
          </a:p>
        </p:txBody>
      </p:sp>
      <p:sp>
        <p:nvSpPr>
          <p:cNvPr id="4" name="Slide Number Placeholder 3"/>
          <p:cNvSpPr>
            <a:spLocks noGrp="1"/>
          </p:cNvSpPr>
          <p:nvPr>
            <p:ph type="sldNum" sz="quarter" idx="12"/>
          </p:nvPr>
        </p:nvSpPr>
        <p:spPr/>
        <p:txBody>
          <a:bodyPr/>
          <a:lstStyle/>
          <a:p>
            <a:fld id="{E9E329C0-40DE-9B4D-AA6B-AFB23F3BA765}" type="slidenum">
              <a:rPr lang="en-US" smtClean="0"/>
              <a:t>3</a:t>
            </a:fld>
            <a:endParaRPr lang="en-US"/>
          </a:p>
        </p:txBody>
      </p:sp>
    </p:spTree>
    <p:extLst>
      <p:ext uri="{BB962C8B-B14F-4D97-AF65-F5344CB8AC3E}">
        <p14:creationId xmlns:p14="http://schemas.microsoft.com/office/powerpoint/2010/main" val="262179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E9E329C0-40DE-9B4D-AA6B-AFB23F3BA765}" type="slidenum">
              <a:rPr lang="en-US" smtClean="0"/>
              <a:pPr algn="r"/>
              <a:t>4</a:t>
            </a:fld>
            <a:endParaRPr lang="en-US" dirty="0"/>
          </a:p>
        </p:txBody>
      </p:sp>
      <p:sp>
        <p:nvSpPr>
          <p:cNvPr id="3" name="Rectangle 2"/>
          <p:cNvSpPr/>
          <p:nvPr/>
        </p:nvSpPr>
        <p:spPr>
          <a:xfrm>
            <a:off x="0" y="3509955"/>
            <a:ext cx="9144000" cy="3416320"/>
          </a:xfrm>
          <a:prstGeom prst="rect">
            <a:avLst/>
          </a:prstGeom>
          <a:solidFill>
            <a:srgbClr val="1365A1"/>
          </a:solidFill>
        </p:spPr>
        <p:txBody>
          <a:bodyPr wrap="square">
            <a:spAutoFit/>
          </a:bodyPr>
          <a:lstStyle/>
          <a:p>
            <a:r>
              <a:rPr lang="en-GB" sz="2400" dirty="0" smtClean="0">
                <a:solidFill>
                  <a:schemeClr val="bg1"/>
                </a:solidFill>
              </a:rPr>
              <a:t>Our design principles</a:t>
            </a:r>
          </a:p>
          <a:p>
            <a:pPr marL="514350" indent="-514350">
              <a:buFont typeface="+mj-lt"/>
              <a:buAutoNum type="arabicPeriod"/>
            </a:pPr>
            <a:r>
              <a:rPr lang="en-GB" sz="2400" dirty="0" smtClean="0">
                <a:solidFill>
                  <a:schemeClr val="bg1"/>
                </a:solidFill>
              </a:rPr>
              <a:t>Improving </a:t>
            </a:r>
            <a:r>
              <a:rPr lang="en-GB" sz="2400" dirty="0">
                <a:solidFill>
                  <a:schemeClr val="bg1"/>
                </a:solidFill>
              </a:rPr>
              <a:t>health and social outcomes </a:t>
            </a:r>
            <a:endParaRPr lang="en-GB" sz="2400" dirty="0" smtClean="0">
              <a:solidFill>
                <a:schemeClr val="bg1"/>
              </a:solidFill>
            </a:endParaRPr>
          </a:p>
          <a:p>
            <a:pPr marL="514350" indent="-514350">
              <a:buFont typeface="+mj-lt"/>
              <a:buAutoNum type="arabicPeriod"/>
            </a:pPr>
            <a:r>
              <a:rPr lang="en-GB" sz="2400" dirty="0" smtClean="0">
                <a:solidFill>
                  <a:schemeClr val="bg1"/>
                </a:solidFill>
              </a:rPr>
              <a:t>Whole </a:t>
            </a:r>
            <a:r>
              <a:rPr lang="en-GB" sz="2400" dirty="0">
                <a:solidFill>
                  <a:schemeClr val="bg1"/>
                </a:solidFill>
              </a:rPr>
              <a:t>system approach (shared </a:t>
            </a:r>
            <a:r>
              <a:rPr lang="en-GB" sz="2400" dirty="0" smtClean="0">
                <a:solidFill>
                  <a:schemeClr val="bg1"/>
                </a:solidFill>
              </a:rPr>
              <a:t>vision)</a:t>
            </a:r>
          </a:p>
          <a:p>
            <a:pPr marL="514350" indent="-514350">
              <a:buFont typeface="+mj-lt"/>
              <a:buAutoNum type="arabicPeriod"/>
            </a:pPr>
            <a:r>
              <a:rPr lang="en-GB" sz="2400" dirty="0" smtClean="0">
                <a:solidFill>
                  <a:schemeClr val="bg1"/>
                </a:solidFill>
              </a:rPr>
              <a:t>Reducing </a:t>
            </a:r>
            <a:r>
              <a:rPr lang="en-GB" sz="2400" dirty="0">
                <a:solidFill>
                  <a:schemeClr val="bg1"/>
                </a:solidFill>
              </a:rPr>
              <a:t>health inequalities (targeted support) </a:t>
            </a:r>
            <a:endParaRPr lang="en-GB" sz="2400" dirty="0" smtClean="0">
              <a:solidFill>
                <a:schemeClr val="bg1"/>
              </a:solidFill>
            </a:endParaRPr>
          </a:p>
          <a:p>
            <a:pPr marL="514350" indent="-514350">
              <a:buFont typeface="+mj-lt"/>
              <a:buAutoNum type="arabicPeriod"/>
            </a:pPr>
            <a:r>
              <a:rPr lang="en-GB" sz="2400" dirty="0" smtClean="0">
                <a:solidFill>
                  <a:schemeClr val="bg1"/>
                </a:solidFill>
              </a:rPr>
              <a:t>Prevention </a:t>
            </a:r>
            <a:r>
              <a:rPr lang="en-GB" sz="2400" dirty="0">
                <a:solidFill>
                  <a:schemeClr val="bg1"/>
                </a:solidFill>
              </a:rPr>
              <a:t>(managing </a:t>
            </a:r>
            <a:r>
              <a:rPr lang="en-GB" sz="2400" dirty="0" smtClean="0">
                <a:solidFill>
                  <a:schemeClr val="bg1"/>
                </a:solidFill>
              </a:rPr>
              <a:t>demand)</a:t>
            </a:r>
          </a:p>
          <a:p>
            <a:pPr marL="514350" indent="-514350">
              <a:buFont typeface="+mj-lt"/>
              <a:buAutoNum type="arabicPeriod"/>
            </a:pPr>
            <a:r>
              <a:rPr lang="en-GB" sz="2400" dirty="0" smtClean="0">
                <a:solidFill>
                  <a:schemeClr val="bg1"/>
                </a:solidFill>
              </a:rPr>
              <a:t>High </a:t>
            </a:r>
            <a:r>
              <a:rPr lang="en-GB" sz="2400" dirty="0">
                <a:solidFill>
                  <a:schemeClr val="bg1"/>
                </a:solidFill>
              </a:rPr>
              <a:t>quality services (effective and </a:t>
            </a:r>
            <a:r>
              <a:rPr lang="en-GB" sz="2400" dirty="0" smtClean="0">
                <a:solidFill>
                  <a:schemeClr val="bg1"/>
                </a:solidFill>
              </a:rPr>
              <a:t>efficient)</a:t>
            </a:r>
          </a:p>
          <a:p>
            <a:pPr marL="514350" indent="-514350">
              <a:buFont typeface="+mj-lt"/>
              <a:buAutoNum type="arabicPeriod"/>
            </a:pPr>
            <a:r>
              <a:rPr lang="en-GB" sz="2400" dirty="0" smtClean="0">
                <a:solidFill>
                  <a:schemeClr val="bg1"/>
                </a:solidFill>
              </a:rPr>
              <a:t>Responsive </a:t>
            </a:r>
            <a:r>
              <a:rPr lang="en-GB" sz="2400" dirty="0">
                <a:solidFill>
                  <a:schemeClr val="bg1"/>
                </a:solidFill>
              </a:rPr>
              <a:t>(right time, </a:t>
            </a:r>
            <a:r>
              <a:rPr lang="en-GB" sz="2400" dirty="0" smtClean="0">
                <a:solidFill>
                  <a:schemeClr val="bg1"/>
                </a:solidFill>
              </a:rPr>
              <a:t>accessibility)</a:t>
            </a:r>
          </a:p>
          <a:p>
            <a:pPr marL="514350" indent="-514350">
              <a:buFont typeface="+mj-lt"/>
              <a:buAutoNum type="arabicPeriod"/>
            </a:pPr>
            <a:r>
              <a:rPr lang="en-GB" sz="2400" dirty="0" smtClean="0">
                <a:solidFill>
                  <a:schemeClr val="bg1"/>
                </a:solidFill>
              </a:rPr>
              <a:t>Local </a:t>
            </a:r>
            <a:r>
              <a:rPr lang="en-GB" sz="2400" dirty="0">
                <a:solidFill>
                  <a:schemeClr val="bg1"/>
                </a:solidFill>
              </a:rPr>
              <a:t>provision (empowerment and choice)</a:t>
            </a:r>
          </a:p>
          <a:p>
            <a:endParaRPr lang="en-GB" sz="2400" dirty="0">
              <a:solidFill>
                <a:schemeClr val="bg1"/>
              </a:solidFill>
            </a:endParaRPr>
          </a:p>
        </p:txBody>
      </p:sp>
      <p:sp>
        <p:nvSpPr>
          <p:cNvPr id="4" name="Title 1"/>
          <p:cNvSpPr>
            <a:spLocks noGrp="1"/>
          </p:cNvSpPr>
          <p:nvPr>
            <p:ph type="ctrTitle"/>
          </p:nvPr>
        </p:nvSpPr>
        <p:spPr>
          <a:xfrm>
            <a:off x="0" y="363374"/>
            <a:ext cx="9144000" cy="2273751"/>
          </a:xfrm>
          <a:solidFill>
            <a:schemeClr val="accent3">
              <a:lumMod val="75000"/>
            </a:schemeClr>
          </a:solidFill>
        </p:spPr>
        <p:txBody>
          <a:bodyPr/>
          <a:lstStyle/>
          <a:p>
            <a:r>
              <a:rPr lang="en-GB" sz="2400" i="1" dirty="0" smtClean="0">
                <a:solidFill>
                  <a:schemeClr val="bg1"/>
                </a:solidFill>
              </a:rPr>
              <a:t>Our Vision for Children &amp; Young People with asthma in North Central London</a:t>
            </a:r>
            <a:br>
              <a:rPr lang="en-GB" sz="2400" i="1" dirty="0" smtClean="0">
                <a:solidFill>
                  <a:schemeClr val="bg1"/>
                </a:solidFill>
              </a:rPr>
            </a:br>
            <a:r>
              <a:rPr lang="en-GB" sz="2400" i="1" dirty="0" smtClean="0">
                <a:solidFill>
                  <a:schemeClr val="bg1"/>
                </a:solidFill>
              </a:rPr>
              <a:t/>
            </a:r>
            <a:br>
              <a:rPr lang="en-GB" sz="2400" i="1" dirty="0" smtClean="0">
                <a:solidFill>
                  <a:schemeClr val="bg1"/>
                </a:solidFill>
              </a:rPr>
            </a:br>
            <a:r>
              <a:rPr lang="en-GB" sz="2400" dirty="0">
                <a:solidFill>
                  <a:schemeClr val="bg1"/>
                </a:solidFill>
              </a:rPr>
              <a:t>To support children, young people and families </a:t>
            </a:r>
            <a:r>
              <a:rPr lang="en-GB" sz="2400" dirty="0" smtClean="0">
                <a:solidFill>
                  <a:schemeClr val="bg1"/>
                </a:solidFill>
              </a:rPr>
              <a:t>with asthma </a:t>
            </a:r>
            <a:r>
              <a:rPr lang="en-GB" sz="2400" dirty="0">
                <a:solidFill>
                  <a:schemeClr val="bg1"/>
                </a:solidFill>
              </a:rPr>
              <a:t>to receive the appropriate treatment, at the right time and enable them to remain as well as possible.</a:t>
            </a:r>
            <a:br>
              <a:rPr lang="en-GB" sz="2400" dirty="0">
                <a:solidFill>
                  <a:schemeClr val="bg1"/>
                </a:solidFill>
              </a:rPr>
            </a:br>
            <a:r>
              <a:rPr lang="en-GB" sz="2400" i="1" dirty="0" smtClean="0">
                <a:solidFill>
                  <a:schemeClr val="bg1"/>
                </a:solidFill>
              </a:rPr>
              <a:t/>
            </a:r>
            <a:br>
              <a:rPr lang="en-GB" sz="2400" i="1" dirty="0" smtClean="0">
                <a:solidFill>
                  <a:schemeClr val="bg1"/>
                </a:solidFill>
              </a:rPr>
            </a:br>
            <a:endParaRPr lang="en-GB" sz="2400" i="1" dirty="0">
              <a:solidFill>
                <a:schemeClr val="bg1"/>
              </a:solidFill>
            </a:endParaRPr>
          </a:p>
        </p:txBody>
      </p:sp>
    </p:spTree>
    <p:extLst>
      <p:ext uri="{BB962C8B-B14F-4D97-AF65-F5344CB8AC3E}">
        <p14:creationId xmlns:p14="http://schemas.microsoft.com/office/powerpoint/2010/main" val="2299434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036" y="274638"/>
            <a:ext cx="4816764" cy="1143000"/>
          </a:xfrm>
        </p:spPr>
        <p:txBody>
          <a:bodyPr/>
          <a:lstStyle/>
          <a:p>
            <a:pPr algn="r"/>
            <a:r>
              <a:rPr lang="en-GB" sz="3600" dirty="0" smtClean="0"/>
              <a:t>Asthma work in North Central London</a:t>
            </a:r>
            <a:endParaRPr lang="en-GB" sz="3600" dirty="0"/>
          </a:p>
        </p:txBody>
      </p:sp>
      <p:sp>
        <p:nvSpPr>
          <p:cNvPr id="3" name="Content Placeholder 2"/>
          <p:cNvSpPr>
            <a:spLocks noGrp="1"/>
          </p:cNvSpPr>
          <p:nvPr>
            <p:ph idx="1"/>
          </p:nvPr>
        </p:nvSpPr>
        <p:spPr>
          <a:xfrm>
            <a:off x="457200" y="1633763"/>
            <a:ext cx="8229600" cy="4525963"/>
          </a:xfrm>
        </p:spPr>
        <p:txBody>
          <a:bodyPr/>
          <a:lstStyle/>
          <a:p>
            <a:pPr>
              <a:buFontTx/>
              <a:buChar char="-"/>
            </a:pPr>
            <a:r>
              <a:rPr lang="en-GB" sz="3600" dirty="0" smtClean="0"/>
              <a:t>Articulating a </a:t>
            </a:r>
            <a:r>
              <a:rPr lang="en-GB" sz="3600" b="1" dirty="0" smtClean="0"/>
              <a:t>shared challenge</a:t>
            </a:r>
          </a:p>
          <a:p>
            <a:pPr>
              <a:buFontTx/>
              <a:buChar char="-"/>
            </a:pPr>
            <a:r>
              <a:rPr lang="en-GB" sz="3600" dirty="0" smtClean="0"/>
              <a:t>Acknowledging that a </a:t>
            </a:r>
            <a:r>
              <a:rPr lang="en-GB" sz="3600" b="1" dirty="0" smtClean="0"/>
              <a:t>system response</a:t>
            </a:r>
            <a:r>
              <a:rPr lang="en-GB" sz="3600" dirty="0" smtClean="0"/>
              <a:t> is required</a:t>
            </a:r>
          </a:p>
          <a:p>
            <a:pPr>
              <a:buFontTx/>
              <a:buChar char="-"/>
            </a:pPr>
            <a:r>
              <a:rPr lang="en-GB" sz="3600" dirty="0" smtClean="0"/>
              <a:t>Working as a </a:t>
            </a:r>
            <a:r>
              <a:rPr lang="en-GB" sz="3600" b="1" dirty="0" smtClean="0"/>
              <a:t>partnership</a:t>
            </a:r>
          </a:p>
          <a:p>
            <a:pPr>
              <a:buFontTx/>
              <a:buChar char="-"/>
            </a:pPr>
            <a:r>
              <a:rPr lang="en-GB" sz="3600" dirty="0" smtClean="0"/>
              <a:t>Developing our </a:t>
            </a:r>
            <a:r>
              <a:rPr lang="en-GB" sz="3600" b="1" dirty="0" smtClean="0"/>
              <a:t>aspirations together</a:t>
            </a:r>
          </a:p>
        </p:txBody>
      </p:sp>
      <p:sp>
        <p:nvSpPr>
          <p:cNvPr id="4" name="Slide Number Placeholder 3"/>
          <p:cNvSpPr>
            <a:spLocks noGrp="1"/>
          </p:cNvSpPr>
          <p:nvPr>
            <p:ph type="sldNum" sz="quarter" idx="12"/>
          </p:nvPr>
        </p:nvSpPr>
        <p:spPr/>
        <p:txBody>
          <a:bodyPr/>
          <a:lstStyle/>
          <a:p>
            <a:fld id="{E9E329C0-40DE-9B4D-AA6B-AFB23F3BA765}" type="slidenum">
              <a:rPr lang="en-US" smtClean="0"/>
              <a:t>5</a:t>
            </a:fld>
            <a:endParaRPr lang="en-US"/>
          </a:p>
        </p:txBody>
      </p:sp>
    </p:spTree>
    <p:extLst>
      <p:ext uri="{BB962C8B-B14F-4D97-AF65-F5344CB8AC3E}">
        <p14:creationId xmlns:p14="http://schemas.microsoft.com/office/powerpoint/2010/main" val="107225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036" y="274638"/>
            <a:ext cx="4816764" cy="1143000"/>
          </a:xfrm>
        </p:spPr>
        <p:txBody>
          <a:bodyPr/>
          <a:lstStyle/>
          <a:p>
            <a:pPr algn="r"/>
            <a:r>
              <a:rPr lang="en-GB" sz="3600" dirty="0" smtClean="0"/>
              <a:t>NCL to date</a:t>
            </a:r>
            <a:endParaRPr lang="en-GB" sz="3600" dirty="0"/>
          </a:p>
        </p:txBody>
      </p:sp>
      <p:sp>
        <p:nvSpPr>
          <p:cNvPr id="3" name="Content Placeholder 2"/>
          <p:cNvSpPr>
            <a:spLocks noGrp="1"/>
          </p:cNvSpPr>
          <p:nvPr>
            <p:ph idx="1"/>
          </p:nvPr>
        </p:nvSpPr>
        <p:spPr>
          <a:xfrm>
            <a:off x="457200" y="1633763"/>
            <a:ext cx="8229600" cy="4525963"/>
          </a:xfrm>
        </p:spPr>
        <p:txBody>
          <a:bodyPr/>
          <a:lstStyle/>
          <a:p>
            <a:pPr>
              <a:buFontTx/>
              <a:buChar char="-"/>
            </a:pPr>
            <a:r>
              <a:rPr lang="en-GB" sz="3600" dirty="0" smtClean="0"/>
              <a:t>Significant work locally and across borough boundaries </a:t>
            </a:r>
          </a:p>
          <a:p>
            <a:pPr>
              <a:buFontTx/>
              <a:buChar char="-"/>
            </a:pPr>
            <a:r>
              <a:rPr lang="en-GB" sz="3600" dirty="0" smtClean="0"/>
              <a:t>HLP Peer review, helped to articulate the challenges across the system</a:t>
            </a:r>
          </a:p>
          <a:p>
            <a:pPr>
              <a:buFontTx/>
              <a:buChar char="-"/>
            </a:pPr>
            <a:r>
              <a:rPr lang="en-GB" sz="3600" dirty="0" smtClean="0"/>
              <a:t>Stronger partnership engagement from across the system</a:t>
            </a:r>
          </a:p>
        </p:txBody>
      </p:sp>
      <p:sp>
        <p:nvSpPr>
          <p:cNvPr id="4" name="Slide Number Placeholder 3"/>
          <p:cNvSpPr>
            <a:spLocks noGrp="1"/>
          </p:cNvSpPr>
          <p:nvPr>
            <p:ph type="sldNum" sz="quarter" idx="12"/>
          </p:nvPr>
        </p:nvSpPr>
        <p:spPr/>
        <p:txBody>
          <a:bodyPr/>
          <a:lstStyle/>
          <a:p>
            <a:fld id="{E9E329C0-40DE-9B4D-AA6B-AFB23F3BA765}" type="slidenum">
              <a:rPr lang="en-US" smtClean="0"/>
              <a:t>6</a:t>
            </a:fld>
            <a:endParaRPr lang="en-US"/>
          </a:p>
        </p:txBody>
      </p:sp>
    </p:spTree>
    <p:extLst>
      <p:ext uri="{BB962C8B-B14F-4D97-AF65-F5344CB8AC3E}">
        <p14:creationId xmlns:p14="http://schemas.microsoft.com/office/powerpoint/2010/main" val="169485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036" y="274638"/>
            <a:ext cx="4816764" cy="1143000"/>
          </a:xfrm>
        </p:spPr>
        <p:txBody>
          <a:bodyPr/>
          <a:lstStyle/>
          <a:p>
            <a:pPr algn="r"/>
            <a:r>
              <a:rPr lang="en-GB" sz="3600" dirty="0" smtClean="0"/>
              <a:t>Next steps</a:t>
            </a:r>
            <a:endParaRPr lang="en-GB" sz="3600" dirty="0"/>
          </a:p>
        </p:txBody>
      </p:sp>
      <p:sp>
        <p:nvSpPr>
          <p:cNvPr id="3" name="Content Placeholder 2"/>
          <p:cNvSpPr>
            <a:spLocks noGrp="1"/>
          </p:cNvSpPr>
          <p:nvPr>
            <p:ph idx="1"/>
          </p:nvPr>
        </p:nvSpPr>
        <p:spPr>
          <a:xfrm>
            <a:off x="457200" y="1805989"/>
            <a:ext cx="8229600" cy="4525963"/>
          </a:xfrm>
        </p:spPr>
        <p:txBody>
          <a:bodyPr/>
          <a:lstStyle/>
          <a:p>
            <a:pPr>
              <a:buFontTx/>
              <a:buChar char="-"/>
            </a:pPr>
            <a:r>
              <a:rPr lang="en-GB" sz="3600" b="1" dirty="0" smtClean="0"/>
              <a:t>Consolidate work to date </a:t>
            </a:r>
            <a:r>
              <a:rPr lang="en-GB" sz="3600" dirty="0" smtClean="0"/>
              <a:t>and gather the learning (from NCL and from other partnerships) to inform plans</a:t>
            </a:r>
          </a:p>
          <a:p>
            <a:pPr>
              <a:buFontTx/>
              <a:buChar char="-"/>
            </a:pPr>
            <a:r>
              <a:rPr lang="en-GB" sz="3600" dirty="0" smtClean="0"/>
              <a:t>Developing a </a:t>
            </a:r>
            <a:r>
              <a:rPr lang="en-GB" sz="3600" b="1" dirty="0" smtClean="0"/>
              <a:t>system-wide logic model</a:t>
            </a:r>
          </a:p>
          <a:p>
            <a:pPr>
              <a:buFontTx/>
              <a:buChar char="-"/>
            </a:pPr>
            <a:r>
              <a:rPr lang="en-GB" sz="3600" dirty="0" smtClean="0"/>
              <a:t>Detailed</a:t>
            </a:r>
            <a:r>
              <a:rPr lang="en-GB" sz="3600" b="1" dirty="0" smtClean="0"/>
              <a:t> delivery planning</a:t>
            </a:r>
          </a:p>
          <a:p>
            <a:pPr>
              <a:buFontTx/>
              <a:buChar char="-"/>
            </a:pPr>
            <a:r>
              <a:rPr lang="en-GB" sz="3600" b="1" dirty="0" smtClean="0"/>
              <a:t>Implement – Monitor – Learn - Repeat</a:t>
            </a:r>
            <a:endParaRPr lang="en-GB" sz="3600" dirty="0" smtClean="0"/>
          </a:p>
          <a:p>
            <a:pPr>
              <a:buFontTx/>
              <a:buChar char="-"/>
            </a:pPr>
            <a:endParaRPr lang="en-GB" sz="3600" dirty="0" smtClean="0"/>
          </a:p>
        </p:txBody>
      </p:sp>
      <p:sp>
        <p:nvSpPr>
          <p:cNvPr id="4" name="Slide Number Placeholder 3"/>
          <p:cNvSpPr>
            <a:spLocks noGrp="1"/>
          </p:cNvSpPr>
          <p:nvPr>
            <p:ph type="sldNum" sz="quarter" idx="12"/>
          </p:nvPr>
        </p:nvSpPr>
        <p:spPr/>
        <p:txBody>
          <a:bodyPr/>
          <a:lstStyle/>
          <a:p>
            <a:fld id="{E9E329C0-40DE-9B4D-AA6B-AFB23F3BA765}" type="slidenum">
              <a:rPr lang="en-US" smtClean="0"/>
              <a:t>7</a:t>
            </a:fld>
            <a:endParaRPr lang="en-US"/>
          </a:p>
        </p:txBody>
      </p:sp>
    </p:spTree>
    <p:extLst>
      <p:ext uri="{BB962C8B-B14F-4D97-AF65-F5344CB8AC3E}">
        <p14:creationId xmlns:p14="http://schemas.microsoft.com/office/powerpoint/2010/main" val="298830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79224"/>
            <a:ext cx="8229600" cy="1195472"/>
          </a:xfrm>
        </p:spPr>
        <p:txBody>
          <a:bodyPr/>
          <a:lstStyle/>
          <a:p>
            <a:pPr marL="0" indent="0" algn="ctr">
              <a:buNone/>
            </a:pPr>
            <a:r>
              <a:rPr lang="en-GB" sz="3600" b="1" dirty="0" smtClean="0"/>
              <a:t>Thank you</a:t>
            </a:r>
            <a:endParaRPr lang="en-GB" sz="3600" dirty="0" smtClean="0"/>
          </a:p>
          <a:p>
            <a:pPr algn="ctr">
              <a:buFontTx/>
              <a:buChar char="-"/>
            </a:pPr>
            <a:endParaRPr lang="en-GB" sz="3600" dirty="0" smtClean="0"/>
          </a:p>
        </p:txBody>
      </p:sp>
      <p:sp>
        <p:nvSpPr>
          <p:cNvPr id="4" name="Slide Number Placeholder 3"/>
          <p:cNvSpPr>
            <a:spLocks noGrp="1"/>
          </p:cNvSpPr>
          <p:nvPr>
            <p:ph type="sldNum" sz="quarter" idx="12"/>
          </p:nvPr>
        </p:nvSpPr>
        <p:spPr/>
        <p:txBody>
          <a:bodyPr/>
          <a:lstStyle/>
          <a:p>
            <a:fld id="{E9E329C0-40DE-9B4D-AA6B-AFB23F3BA765}" type="slidenum">
              <a:rPr lang="en-US" smtClean="0"/>
              <a:t>8</a:t>
            </a:fld>
            <a:endParaRPr lang="en-US"/>
          </a:p>
        </p:txBody>
      </p:sp>
    </p:spTree>
    <p:extLst>
      <p:ext uri="{BB962C8B-B14F-4D97-AF65-F5344CB8AC3E}">
        <p14:creationId xmlns:p14="http://schemas.microsoft.com/office/powerpoint/2010/main" val="185778257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55F51"/>
      </a:dk2>
      <a:lt2>
        <a:srgbClr val="E2DFCC"/>
      </a:lt2>
      <a:accent1>
        <a:srgbClr val="99CB38"/>
      </a:accent1>
      <a:accent2>
        <a:srgbClr val="63A537"/>
      </a:accent2>
      <a:accent3>
        <a:srgbClr val="5E6780"/>
      </a:accent3>
      <a:accent4>
        <a:srgbClr val="44C1A3"/>
      </a:accent4>
      <a:accent5>
        <a:srgbClr val="4EB3CF"/>
      </a:accent5>
      <a:accent6>
        <a:srgbClr val="51C3F9"/>
      </a:accent6>
      <a:hlink>
        <a:srgbClr val="FFFFFF"/>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26374</TotalTime>
  <Words>1076</Words>
  <Application>Microsoft Office PowerPoint</Application>
  <PresentationFormat>On-screen Show (4:3)</PresentationFormat>
  <Paragraphs>70</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North Central London  STP </vt:lpstr>
      <vt:lpstr>PowerPoint Presentation</vt:lpstr>
      <vt:lpstr>Children &amp; Young People and Asthma</vt:lpstr>
      <vt:lpstr>Our Vision for Children &amp; Young People with asthma in North Central London  To support children, young people and families with asthma to receive the appropriate treatment, at the right time and enable them to remain as well as possible.  </vt:lpstr>
      <vt:lpstr>Asthma work in North Central London</vt:lpstr>
      <vt:lpstr>NCL to date</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Ian Swain</dc:creator>
  <cp:lastModifiedBy>Sara Nelson</cp:lastModifiedBy>
  <cp:revision>262</cp:revision>
  <dcterms:created xsi:type="dcterms:W3CDTF">2017-06-02T09:04:15Z</dcterms:created>
  <dcterms:modified xsi:type="dcterms:W3CDTF">2018-09-04T10:24:11Z</dcterms:modified>
</cp:coreProperties>
</file>