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6" r:id="rId3"/>
    <p:sldId id="273" r:id="rId4"/>
    <p:sldId id="274" r:id="rId5"/>
    <p:sldId id="279" r:id="rId6"/>
    <p:sldId id="275" r:id="rId7"/>
    <p:sldId id="259" r:id="rId8"/>
    <p:sldId id="276" r:id="rId9"/>
    <p:sldId id="260" r:id="rId10"/>
    <p:sldId id="261" r:id="rId11"/>
    <p:sldId id="280" r:id="rId12"/>
    <p:sldId id="262" r:id="rId13"/>
    <p:sldId id="263" r:id="rId14"/>
    <p:sldId id="264" r:id="rId15"/>
    <p:sldId id="265" r:id="rId16"/>
    <p:sldId id="278" r:id="rId17"/>
    <p:sldId id="277" r:id="rId18"/>
    <p:sldId id="272" r:id="rId19"/>
    <p:sldId id="26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" y="-112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5283F-D237-4092-9D44-1627F905B29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85F69C6-45A1-490C-A73D-D9DDA61E36A7}">
      <dgm:prSet/>
      <dgm:spPr/>
      <dgm:t>
        <a:bodyPr/>
        <a:lstStyle/>
        <a:p>
          <a:pPr rtl="0"/>
          <a:r>
            <a:rPr lang="en-GB" dirty="0" smtClean="0"/>
            <a:t>Culture change: it is the norm</a:t>
          </a:r>
          <a:endParaRPr lang="en-GB" dirty="0"/>
        </a:p>
      </dgm:t>
    </dgm:pt>
    <dgm:pt modelId="{9489FFBE-A5B6-4D02-8EBA-F95A69C69740}" type="parTrans" cxnId="{854803ED-BCA2-467F-BCA5-ACB85157153F}">
      <dgm:prSet/>
      <dgm:spPr/>
      <dgm:t>
        <a:bodyPr/>
        <a:lstStyle/>
        <a:p>
          <a:endParaRPr lang="en-GB"/>
        </a:p>
      </dgm:t>
    </dgm:pt>
    <dgm:pt modelId="{06B89501-46ED-4095-B4AD-2E61782CD60D}" type="sibTrans" cxnId="{854803ED-BCA2-467F-BCA5-ACB85157153F}">
      <dgm:prSet/>
      <dgm:spPr/>
      <dgm:t>
        <a:bodyPr/>
        <a:lstStyle/>
        <a:p>
          <a:endParaRPr lang="en-GB"/>
        </a:p>
      </dgm:t>
    </dgm:pt>
    <dgm:pt modelId="{084C0B14-26C2-4F42-B52A-C81DE2DA34E0}">
      <dgm:prSet/>
      <dgm:spPr/>
      <dgm:t>
        <a:bodyPr/>
        <a:lstStyle/>
        <a:p>
          <a:pPr rtl="0"/>
          <a:r>
            <a:rPr lang="en-GB" dirty="0" smtClean="0"/>
            <a:t>Developed with the needs of the issuer in mind</a:t>
          </a:r>
          <a:endParaRPr lang="en-GB" dirty="0"/>
        </a:p>
      </dgm:t>
    </dgm:pt>
    <dgm:pt modelId="{F3293632-42B0-4741-AB3A-496B17E9EF74}" type="parTrans" cxnId="{C3C2EF27-0FA5-4043-A9E2-7A398B4F476D}">
      <dgm:prSet/>
      <dgm:spPr/>
      <dgm:t>
        <a:bodyPr/>
        <a:lstStyle/>
        <a:p>
          <a:endParaRPr lang="en-GB"/>
        </a:p>
      </dgm:t>
    </dgm:pt>
    <dgm:pt modelId="{CFC1D923-3034-40E5-B408-EBEF24ACDB07}" type="sibTrans" cxnId="{C3C2EF27-0FA5-4043-A9E2-7A398B4F476D}">
      <dgm:prSet/>
      <dgm:spPr/>
      <dgm:t>
        <a:bodyPr/>
        <a:lstStyle/>
        <a:p>
          <a:endParaRPr lang="en-GB"/>
        </a:p>
      </dgm:t>
    </dgm:pt>
    <dgm:pt modelId="{BECE4B41-9B6A-44A2-B1B9-11D782521BC8}">
      <dgm:prSet/>
      <dgm:spPr/>
      <dgm:t>
        <a:bodyPr/>
        <a:lstStyle/>
        <a:p>
          <a:pPr rtl="0"/>
          <a:r>
            <a:rPr lang="en-GB" smtClean="0"/>
            <a:t>Buy-in from 3 sets of health care workers:</a:t>
          </a:r>
          <a:endParaRPr lang="en-GB"/>
        </a:p>
      </dgm:t>
    </dgm:pt>
    <dgm:pt modelId="{22D4B593-1104-429B-A513-D93ACE731379}" type="parTrans" cxnId="{B809894E-CF60-4D56-8CC8-8BC5B2DAD688}">
      <dgm:prSet/>
      <dgm:spPr/>
      <dgm:t>
        <a:bodyPr/>
        <a:lstStyle/>
        <a:p>
          <a:endParaRPr lang="en-GB"/>
        </a:p>
      </dgm:t>
    </dgm:pt>
    <dgm:pt modelId="{B9ED7310-143D-45C8-9E5E-9D8741EB0124}" type="sibTrans" cxnId="{B809894E-CF60-4D56-8CC8-8BC5B2DAD688}">
      <dgm:prSet/>
      <dgm:spPr/>
      <dgm:t>
        <a:bodyPr/>
        <a:lstStyle/>
        <a:p>
          <a:endParaRPr lang="en-GB"/>
        </a:p>
      </dgm:t>
    </dgm:pt>
    <dgm:pt modelId="{F2B5F728-53E7-468C-A401-96972B73D685}">
      <dgm:prSet/>
      <dgm:spPr/>
      <dgm:t>
        <a:bodyPr/>
        <a:lstStyle/>
        <a:p>
          <a:pPr rtl="0"/>
          <a:r>
            <a:rPr lang="en-GB" dirty="0" smtClean="0"/>
            <a:t>Nursing staff</a:t>
          </a:r>
          <a:endParaRPr lang="en-GB" dirty="0"/>
        </a:p>
      </dgm:t>
    </dgm:pt>
    <dgm:pt modelId="{1081254D-8BCD-492C-A720-6930D9B451A8}" type="parTrans" cxnId="{4A358E99-05EB-4DAC-87FD-A134DD59EBF5}">
      <dgm:prSet/>
      <dgm:spPr/>
      <dgm:t>
        <a:bodyPr/>
        <a:lstStyle/>
        <a:p>
          <a:endParaRPr lang="en-GB"/>
        </a:p>
      </dgm:t>
    </dgm:pt>
    <dgm:pt modelId="{5FC3F5B6-7F7C-4DBB-A9FE-032914BB70B1}" type="sibTrans" cxnId="{4A358E99-05EB-4DAC-87FD-A134DD59EBF5}">
      <dgm:prSet/>
      <dgm:spPr/>
      <dgm:t>
        <a:bodyPr/>
        <a:lstStyle/>
        <a:p>
          <a:endParaRPr lang="en-GB"/>
        </a:p>
      </dgm:t>
    </dgm:pt>
    <dgm:pt modelId="{2256374F-71A9-419B-BF82-8DABC10961A6}">
      <dgm:prSet/>
      <dgm:spPr/>
      <dgm:t>
        <a:bodyPr/>
        <a:lstStyle/>
        <a:p>
          <a:pPr rtl="0"/>
          <a:r>
            <a:rPr lang="en-GB" dirty="0" smtClean="0"/>
            <a:t>Medical trainees</a:t>
          </a:r>
          <a:endParaRPr lang="en-GB" dirty="0"/>
        </a:p>
      </dgm:t>
    </dgm:pt>
    <dgm:pt modelId="{15AD0F04-DB6C-4D8E-90B7-6DDD32321A79}" type="parTrans" cxnId="{CBCAAB83-E145-4D23-B82C-31E7C2BA6BF7}">
      <dgm:prSet/>
      <dgm:spPr/>
      <dgm:t>
        <a:bodyPr/>
        <a:lstStyle/>
        <a:p>
          <a:endParaRPr lang="en-GB"/>
        </a:p>
      </dgm:t>
    </dgm:pt>
    <dgm:pt modelId="{888D7B2C-6CB7-4AF2-977B-193A47AAEA2B}" type="sibTrans" cxnId="{CBCAAB83-E145-4D23-B82C-31E7C2BA6BF7}">
      <dgm:prSet/>
      <dgm:spPr/>
      <dgm:t>
        <a:bodyPr/>
        <a:lstStyle/>
        <a:p>
          <a:endParaRPr lang="en-GB"/>
        </a:p>
      </dgm:t>
    </dgm:pt>
    <dgm:pt modelId="{0F8AD62B-FC8D-43E9-958E-BE40C708954E}">
      <dgm:prSet/>
      <dgm:spPr/>
      <dgm:t>
        <a:bodyPr/>
        <a:lstStyle/>
        <a:p>
          <a:pPr rtl="0"/>
          <a:r>
            <a:rPr lang="en-GB" dirty="0" smtClean="0"/>
            <a:t>Medical consultants</a:t>
          </a:r>
          <a:endParaRPr lang="en-GB" dirty="0"/>
        </a:p>
      </dgm:t>
    </dgm:pt>
    <dgm:pt modelId="{8632ED83-9E5D-464E-83F0-4255D17F498D}" type="parTrans" cxnId="{C5179F5B-20DD-4F70-BE4F-64171B42E42C}">
      <dgm:prSet/>
      <dgm:spPr/>
      <dgm:t>
        <a:bodyPr/>
        <a:lstStyle/>
        <a:p>
          <a:endParaRPr lang="en-GB"/>
        </a:p>
      </dgm:t>
    </dgm:pt>
    <dgm:pt modelId="{75BCD354-6373-41F3-BFC9-F4BEAE266AC8}" type="sibTrans" cxnId="{C5179F5B-20DD-4F70-BE4F-64171B42E42C}">
      <dgm:prSet/>
      <dgm:spPr/>
      <dgm:t>
        <a:bodyPr/>
        <a:lstStyle/>
        <a:p>
          <a:endParaRPr lang="en-GB"/>
        </a:p>
      </dgm:t>
    </dgm:pt>
    <dgm:pt modelId="{C57A75E2-F2C9-495D-BACC-927EC876C357}" type="pres">
      <dgm:prSet presAssocID="{0725283F-D237-4092-9D44-1627F905B29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ADD5336-0CEF-4B78-BF1B-B49E5CE64836}" type="pres">
      <dgm:prSet presAssocID="{C85F69C6-45A1-490C-A73D-D9DDA61E36A7}" presName="circ1" presStyleLbl="vennNode1" presStyleIdx="0" presStyleCnt="3"/>
      <dgm:spPr/>
      <dgm:t>
        <a:bodyPr/>
        <a:lstStyle/>
        <a:p>
          <a:endParaRPr lang="en-GB"/>
        </a:p>
      </dgm:t>
    </dgm:pt>
    <dgm:pt modelId="{53D17F09-7755-49E4-BB8A-30F8EEAC14EA}" type="pres">
      <dgm:prSet presAssocID="{C85F69C6-45A1-490C-A73D-D9DDA61E36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3CC4BB-9913-4939-8D90-3D41E11904D6}" type="pres">
      <dgm:prSet presAssocID="{084C0B14-26C2-4F42-B52A-C81DE2DA34E0}" presName="circ2" presStyleLbl="vennNode1" presStyleIdx="1" presStyleCnt="3"/>
      <dgm:spPr/>
      <dgm:t>
        <a:bodyPr/>
        <a:lstStyle/>
        <a:p>
          <a:endParaRPr lang="en-GB"/>
        </a:p>
      </dgm:t>
    </dgm:pt>
    <dgm:pt modelId="{D61D2507-852B-45E4-92D9-25825B705E44}" type="pres">
      <dgm:prSet presAssocID="{084C0B14-26C2-4F42-B52A-C81DE2DA34E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A286F-F767-47DA-A304-291044F87A41}" type="pres">
      <dgm:prSet presAssocID="{BECE4B41-9B6A-44A2-B1B9-11D782521BC8}" presName="circ3" presStyleLbl="vennNode1" presStyleIdx="2" presStyleCnt="3"/>
      <dgm:spPr/>
      <dgm:t>
        <a:bodyPr/>
        <a:lstStyle/>
        <a:p>
          <a:endParaRPr lang="en-GB"/>
        </a:p>
      </dgm:t>
    </dgm:pt>
    <dgm:pt modelId="{DAA887D6-1EC2-4DFD-9CBF-4123FECD75BE}" type="pres">
      <dgm:prSet presAssocID="{BECE4B41-9B6A-44A2-B1B9-11D782521BC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809894E-CF60-4D56-8CC8-8BC5B2DAD688}" srcId="{0725283F-D237-4092-9D44-1627F905B294}" destId="{BECE4B41-9B6A-44A2-B1B9-11D782521BC8}" srcOrd="2" destOrd="0" parTransId="{22D4B593-1104-429B-A513-D93ACE731379}" sibTransId="{B9ED7310-143D-45C8-9E5E-9D8741EB0124}"/>
    <dgm:cxn modelId="{CBCAAB83-E145-4D23-B82C-31E7C2BA6BF7}" srcId="{BECE4B41-9B6A-44A2-B1B9-11D782521BC8}" destId="{2256374F-71A9-419B-BF82-8DABC10961A6}" srcOrd="1" destOrd="0" parTransId="{15AD0F04-DB6C-4D8E-90B7-6DDD32321A79}" sibTransId="{888D7B2C-6CB7-4AF2-977B-193A47AAEA2B}"/>
    <dgm:cxn modelId="{4A358E99-05EB-4DAC-87FD-A134DD59EBF5}" srcId="{BECE4B41-9B6A-44A2-B1B9-11D782521BC8}" destId="{F2B5F728-53E7-468C-A401-96972B73D685}" srcOrd="0" destOrd="0" parTransId="{1081254D-8BCD-492C-A720-6930D9B451A8}" sibTransId="{5FC3F5B6-7F7C-4DBB-A9FE-032914BB70B1}"/>
    <dgm:cxn modelId="{BF97B301-DFFE-4382-B775-DF3F906E8F05}" type="presOf" srcId="{084C0B14-26C2-4F42-B52A-C81DE2DA34E0}" destId="{723CC4BB-9913-4939-8D90-3D41E11904D6}" srcOrd="0" destOrd="0" presId="urn:microsoft.com/office/officeart/2005/8/layout/venn1"/>
    <dgm:cxn modelId="{C5179F5B-20DD-4F70-BE4F-64171B42E42C}" srcId="{BECE4B41-9B6A-44A2-B1B9-11D782521BC8}" destId="{0F8AD62B-FC8D-43E9-958E-BE40C708954E}" srcOrd="2" destOrd="0" parTransId="{8632ED83-9E5D-464E-83F0-4255D17F498D}" sibTransId="{75BCD354-6373-41F3-BFC9-F4BEAE266AC8}"/>
    <dgm:cxn modelId="{646D4BE1-98AE-4969-893E-09608CE9768B}" type="presOf" srcId="{F2B5F728-53E7-468C-A401-96972B73D685}" destId="{6FEA286F-F767-47DA-A304-291044F87A41}" srcOrd="0" destOrd="1" presId="urn:microsoft.com/office/officeart/2005/8/layout/venn1"/>
    <dgm:cxn modelId="{854803ED-BCA2-467F-BCA5-ACB85157153F}" srcId="{0725283F-D237-4092-9D44-1627F905B294}" destId="{C85F69C6-45A1-490C-A73D-D9DDA61E36A7}" srcOrd="0" destOrd="0" parTransId="{9489FFBE-A5B6-4D02-8EBA-F95A69C69740}" sibTransId="{06B89501-46ED-4095-B4AD-2E61782CD60D}"/>
    <dgm:cxn modelId="{70DFFE6A-EB04-472C-9631-C9765587F028}" type="presOf" srcId="{0725283F-D237-4092-9D44-1627F905B294}" destId="{C57A75E2-F2C9-495D-BACC-927EC876C357}" srcOrd="0" destOrd="0" presId="urn:microsoft.com/office/officeart/2005/8/layout/venn1"/>
    <dgm:cxn modelId="{C3C2EF27-0FA5-4043-A9E2-7A398B4F476D}" srcId="{0725283F-D237-4092-9D44-1627F905B294}" destId="{084C0B14-26C2-4F42-B52A-C81DE2DA34E0}" srcOrd="1" destOrd="0" parTransId="{F3293632-42B0-4741-AB3A-496B17E9EF74}" sibTransId="{CFC1D923-3034-40E5-B408-EBEF24ACDB07}"/>
    <dgm:cxn modelId="{8629EA43-8391-41F5-AC79-9C5AB30028A5}" type="presOf" srcId="{0F8AD62B-FC8D-43E9-958E-BE40C708954E}" destId="{DAA887D6-1EC2-4DFD-9CBF-4123FECD75BE}" srcOrd="1" destOrd="3" presId="urn:microsoft.com/office/officeart/2005/8/layout/venn1"/>
    <dgm:cxn modelId="{B52E2013-D026-4622-9EDF-0181FD4AE308}" type="presOf" srcId="{0F8AD62B-FC8D-43E9-958E-BE40C708954E}" destId="{6FEA286F-F767-47DA-A304-291044F87A41}" srcOrd="0" destOrd="3" presId="urn:microsoft.com/office/officeart/2005/8/layout/venn1"/>
    <dgm:cxn modelId="{0C52CEF9-C676-42EF-B61F-6B2EE79D5443}" type="presOf" srcId="{F2B5F728-53E7-468C-A401-96972B73D685}" destId="{DAA887D6-1EC2-4DFD-9CBF-4123FECD75BE}" srcOrd="1" destOrd="1" presId="urn:microsoft.com/office/officeart/2005/8/layout/venn1"/>
    <dgm:cxn modelId="{D575F21E-B410-4750-B600-1C3AC21FE5B0}" type="presOf" srcId="{2256374F-71A9-419B-BF82-8DABC10961A6}" destId="{6FEA286F-F767-47DA-A304-291044F87A41}" srcOrd="0" destOrd="2" presId="urn:microsoft.com/office/officeart/2005/8/layout/venn1"/>
    <dgm:cxn modelId="{439C722A-8A64-4364-8E11-3BDE070BE859}" type="presOf" srcId="{C85F69C6-45A1-490C-A73D-D9DDA61E36A7}" destId="{53D17F09-7755-49E4-BB8A-30F8EEAC14EA}" srcOrd="1" destOrd="0" presId="urn:microsoft.com/office/officeart/2005/8/layout/venn1"/>
    <dgm:cxn modelId="{CB42ED3C-E0D1-4484-8600-659CCF88880B}" type="presOf" srcId="{2256374F-71A9-419B-BF82-8DABC10961A6}" destId="{DAA887D6-1EC2-4DFD-9CBF-4123FECD75BE}" srcOrd="1" destOrd="2" presId="urn:microsoft.com/office/officeart/2005/8/layout/venn1"/>
    <dgm:cxn modelId="{58C10410-269D-418C-BB9C-4A9D3DDA7148}" type="presOf" srcId="{BECE4B41-9B6A-44A2-B1B9-11D782521BC8}" destId="{DAA887D6-1EC2-4DFD-9CBF-4123FECD75BE}" srcOrd="1" destOrd="0" presId="urn:microsoft.com/office/officeart/2005/8/layout/venn1"/>
    <dgm:cxn modelId="{3155CEC5-E65D-41C5-9CC8-AE0513A25087}" type="presOf" srcId="{BECE4B41-9B6A-44A2-B1B9-11D782521BC8}" destId="{6FEA286F-F767-47DA-A304-291044F87A41}" srcOrd="0" destOrd="0" presId="urn:microsoft.com/office/officeart/2005/8/layout/venn1"/>
    <dgm:cxn modelId="{1714D80D-52ED-4AF3-9E29-65030F876912}" type="presOf" srcId="{C85F69C6-45A1-490C-A73D-D9DDA61E36A7}" destId="{BADD5336-0CEF-4B78-BF1B-B49E5CE64836}" srcOrd="0" destOrd="0" presId="urn:microsoft.com/office/officeart/2005/8/layout/venn1"/>
    <dgm:cxn modelId="{2395E35E-3059-47A3-AA5D-B762CB3BF2D4}" type="presOf" srcId="{084C0B14-26C2-4F42-B52A-C81DE2DA34E0}" destId="{D61D2507-852B-45E4-92D9-25825B705E44}" srcOrd="1" destOrd="0" presId="urn:microsoft.com/office/officeart/2005/8/layout/venn1"/>
    <dgm:cxn modelId="{62D6AFE9-30B5-45A7-AF73-74E06BBCD86C}" type="presParOf" srcId="{C57A75E2-F2C9-495D-BACC-927EC876C357}" destId="{BADD5336-0CEF-4B78-BF1B-B49E5CE64836}" srcOrd="0" destOrd="0" presId="urn:microsoft.com/office/officeart/2005/8/layout/venn1"/>
    <dgm:cxn modelId="{227CE89C-C610-41EE-BC4A-1ACAEC236E4E}" type="presParOf" srcId="{C57A75E2-F2C9-495D-BACC-927EC876C357}" destId="{53D17F09-7755-49E4-BB8A-30F8EEAC14EA}" srcOrd="1" destOrd="0" presId="urn:microsoft.com/office/officeart/2005/8/layout/venn1"/>
    <dgm:cxn modelId="{004E2D12-DBCA-439C-9089-2C01D26EE0B5}" type="presParOf" srcId="{C57A75E2-F2C9-495D-BACC-927EC876C357}" destId="{723CC4BB-9913-4939-8D90-3D41E11904D6}" srcOrd="2" destOrd="0" presId="urn:microsoft.com/office/officeart/2005/8/layout/venn1"/>
    <dgm:cxn modelId="{CA385114-4608-4FCE-8472-534D377D846A}" type="presParOf" srcId="{C57A75E2-F2C9-495D-BACC-927EC876C357}" destId="{D61D2507-852B-45E4-92D9-25825B705E44}" srcOrd="3" destOrd="0" presId="urn:microsoft.com/office/officeart/2005/8/layout/venn1"/>
    <dgm:cxn modelId="{838CDA6D-57F4-4368-A2E9-EEEE7C41B664}" type="presParOf" srcId="{C57A75E2-F2C9-495D-BACC-927EC876C357}" destId="{6FEA286F-F767-47DA-A304-291044F87A41}" srcOrd="4" destOrd="0" presId="urn:microsoft.com/office/officeart/2005/8/layout/venn1"/>
    <dgm:cxn modelId="{2A734AE1-26B9-40B9-85E1-84E5F3B06230}" type="presParOf" srcId="{C57A75E2-F2C9-495D-BACC-927EC876C357}" destId="{DAA887D6-1EC2-4DFD-9CBF-4123FECD75B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D5336-0CEF-4B78-BF1B-B49E5CE64836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Culture change: it is the norm</a:t>
          </a:r>
          <a:endParaRPr lang="en-GB" sz="1700" kern="1200" dirty="0"/>
        </a:p>
      </dsp:txBody>
      <dsp:txXfrm>
        <a:off x="3119088" y="531800"/>
        <a:ext cx="1991423" cy="1222010"/>
      </dsp:txXfrm>
    </dsp:sp>
    <dsp:sp modelId="{723CC4BB-9913-4939-8D90-3D41E11904D6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Developed with the needs of the issuer in mind</a:t>
          </a:r>
          <a:endParaRPr lang="en-GB" sz="1700" kern="1200" dirty="0"/>
        </a:p>
      </dsp:txBody>
      <dsp:txXfrm>
        <a:off x="4567396" y="2455334"/>
        <a:ext cx="1629346" cy="1493567"/>
      </dsp:txXfrm>
    </dsp:sp>
    <dsp:sp modelId="{6FEA286F-F767-47DA-A304-291044F87A41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Buy-in from 3 sets of health care workers:</a:t>
          </a:r>
          <a:endParaRPr lang="en-GB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Nursing staff</a:t>
          </a:r>
          <a:endParaRPr lang="en-GB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Medical trainees</a:t>
          </a:r>
          <a:endParaRPr lang="en-GB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Medical consultants</a:t>
          </a:r>
          <a:endParaRPr lang="en-GB" sz="13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37181-6315-4639-A220-27601A1EDA9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B4F80-8191-4716-939D-C2D930C34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6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Adjustment of nursing</a:t>
            </a:r>
            <a:r>
              <a:rPr lang="en-GB" baseline="0" dirty="0" smtClean="0"/>
              <a:t> discharge </a:t>
            </a:r>
            <a:r>
              <a:rPr lang="en-GB" dirty="0" smtClean="0"/>
              <a:t>to include the item “wheeze plan in place following wheeze/ asthma admission”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B4F80-8191-4716-939D-C2D930C343B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94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Adjustment of nursing</a:t>
            </a:r>
            <a:r>
              <a:rPr lang="en-GB" baseline="0" dirty="0" smtClean="0"/>
              <a:t> discharge </a:t>
            </a:r>
            <a:r>
              <a:rPr lang="en-GB" dirty="0" smtClean="0"/>
              <a:t>to include the item “wheeze plan in place following wheeze/ asthma admission”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B4F80-8191-4716-939D-C2D930C343B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94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Adjustment of nursing</a:t>
            </a:r>
            <a:r>
              <a:rPr lang="en-GB" baseline="0" dirty="0" smtClean="0"/>
              <a:t> discharge </a:t>
            </a:r>
            <a:r>
              <a:rPr lang="en-GB" dirty="0" smtClean="0"/>
              <a:t>to include the item “wheeze plan in place following wheeze/ asthma admission”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B4F80-8191-4716-939D-C2D930C343B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94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Adjustment of nursing</a:t>
            </a:r>
            <a:r>
              <a:rPr lang="en-GB" baseline="0" dirty="0" smtClean="0"/>
              <a:t> discharge </a:t>
            </a:r>
            <a:r>
              <a:rPr lang="en-GB" dirty="0" smtClean="0"/>
              <a:t>to include the item “wheeze plan in place following wheeze/ asthma admission”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B4F80-8191-4716-939D-C2D930C343B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9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5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5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96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99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9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7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88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3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2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62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07C4-2EEE-496B-A498-83792384F66F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20C70-B04A-4CC1-856D-487D1991B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75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ch.org.au/clinicalguide/forms/Asthma_Action_Pla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Action plans at </a:t>
            </a:r>
            <a:r>
              <a:rPr lang="en-GB" dirty="0" smtClean="0"/>
              <a:t>HUH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Tammy Rothenberg</a:t>
            </a:r>
          </a:p>
          <a:p>
            <a:r>
              <a:rPr lang="en-GB" dirty="0" smtClean="0"/>
              <a:t>Starlight Unit</a:t>
            </a:r>
          </a:p>
          <a:p>
            <a:r>
              <a:rPr lang="en-GB" dirty="0" smtClean="0"/>
              <a:t>Homerton University Hospital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269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Resistance </a:t>
            </a:r>
            <a:r>
              <a:rPr lang="en-GB" dirty="0" smtClean="0"/>
              <a:t>to action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5536" y="1627299"/>
            <a:ext cx="4040188" cy="4569371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74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Resistance to action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5536" y="1627299"/>
            <a:ext cx="4040188" cy="4569371"/>
          </a:xfrm>
        </p:spPr>
        <p:txBody>
          <a:bodyPr>
            <a:normAutofit/>
          </a:bodyPr>
          <a:lstStyle/>
          <a:p>
            <a:r>
              <a:rPr lang="en-GB" dirty="0"/>
              <a:t>No one asked me to</a:t>
            </a:r>
          </a:p>
          <a:p>
            <a:r>
              <a:rPr lang="en-GB" dirty="0"/>
              <a:t>I thought it was someone else’s job</a:t>
            </a:r>
          </a:p>
          <a:p>
            <a:r>
              <a:rPr lang="en-GB" dirty="0"/>
              <a:t>I asked someone else to do if for me, didn’t they do it? </a:t>
            </a:r>
          </a:p>
          <a:p>
            <a:r>
              <a:rPr lang="en-GB" dirty="0"/>
              <a:t>I don’t know where to find the paperwork</a:t>
            </a:r>
          </a:p>
          <a:p>
            <a:r>
              <a:rPr lang="en-GB" dirty="0"/>
              <a:t>The printer was out of paper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</p:spPr>
        <p:txBody>
          <a:bodyPr>
            <a:normAutofit/>
          </a:bodyPr>
          <a:lstStyle/>
          <a:p>
            <a:r>
              <a:rPr lang="en-GB" dirty="0"/>
              <a:t>I don’t have time</a:t>
            </a:r>
          </a:p>
          <a:p>
            <a:r>
              <a:rPr lang="en-GB" dirty="0"/>
              <a:t>I don’t think it’s worth </a:t>
            </a:r>
            <a:r>
              <a:rPr lang="en-GB" dirty="0" smtClean="0"/>
              <a:t>doing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patient already has one which is up to date</a:t>
            </a:r>
          </a:p>
          <a:p>
            <a:r>
              <a:rPr lang="en-GB" dirty="0"/>
              <a:t>We’ve run out of paper copies</a:t>
            </a:r>
          </a:p>
          <a:p>
            <a:r>
              <a:rPr lang="en-GB" dirty="0"/>
              <a:t>I’m not sure which one to use</a:t>
            </a:r>
          </a:p>
          <a:p>
            <a:r>
              <a:rPr lang="en-GB" dirty="0"/>
              <a:t>I didn’t know enough information to fill it in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7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Sheares</a:t>
            </a:r>
            <a:r>
              <a:rPr lang="en-US" dirty="0" smtClean="0"/>
              <a:t> </a:t>
            </a:r>
            <a:r>
              <a:rPr lang="en-US" dirty="0"/>
              <a:t>et al (2007) </a:t>
            </a:r>
            <a:endParaRPr lang="en-US" dirty="0" smtClean="0"/>
          </a:p>
          <a:p>
            <a:pPr lvl="1"/>
            <a:r>
              <a:rPr lang="en-US" dirty="0" smtClean="0"/>
              <a:t>structured </a:t>
            </a:r>
            <a:r>
              <a:rPr lang="en-US" dirty="0"/>
              <a:t>interviews with 45 specialist physicians  </a:t>
            </a:r>
            <a:r>
              <a:rPr lang="en-US" dirty="0" smtClean="0"/>
              <a:t>providing  patient </a:t>
            </a:r>
            <a:r>
              <a:rPr lang="en-US" dirty="0"/>
              <a:t>asthma care in 2 New York City medical </a:t>
            </a:r>
            <a:r>
              <a:rPr lang="en-US" dirty="0" err="1"/>
              <a:t>centres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6 doctors in the non-WAAPs group stated that pre-printed plans were not available in their clinic sites and therefore they did not give them to patients, and this difference was statistically significant.  </a:t>
            </a:r>
            <a:endParaRPr lang="en-US" dirty="0" smtClean="0"/>
          </a:p>
          <a:p>
            <a:pPr lvl="1"/>
            <a:r>
              <a:rPr lang="en-US" dirty="0" smtClean="0"/>
              <a:t>45</a:t>
            </a:r>
            <a:r>
              <a:rPr lang="en-US" dirty="0"/>
              <a:t>% of physicians who did use WAAPs stated that time was the major disadvantage to using WAAPs when asked an open-ended question about the disadvantages, </a:t>
            </a:r>
            <a:endParaRPr lang="en-US" dirty="0" smtClean="0"/>
          </a:p>
          <a:p>
            <a:pPr lvl="1"/>
            <a:r>
              <a:rPr lang="en-US" dirty="0" smtClean="0"/>
              <a:t>21</a:t>
            </a:r>
            <a:r>
              <a:rPr lang="en-US" dirty="0"/>
              <a:t>% stated that patients lose them or forgot that they received them (</a:t>
            </a:r>
            <a:r>
              <a:rPr lang="en-US" dirty="0" err="1"/>
              <a:t>Sheares</a:t>
            </a:r>
            <a:r>
              <a:rPr lang="en-US" dirty="0"/>
              <a:t> et al., 2007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71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Cycles of PDSA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Zipkin</a:t>
            </a:r>
            <a:r>
              <a:rPr lang="en-GB" dirty="0" smtClean="0"/>
              <a:t> 2013: 4 cycles of PDSA to improve action plans : </a:t>
            </a:r>
          </a:p>
          <a:p>
            <a:r>
              <a:rPr lang="en-GB" dirty="0" smtClean="0"/>
              <a:t> clinical care coordinator- identify admissions with asthma, help ensure action plans done ( increase 39 to 74%)- role discontinued due to funding 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FF0000"/>
                </a:solidFill>
              </a:rPr>
              <a:t>but improvement remained ==== culture change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integration of electronic action plan into EPR (increase 78-93%)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did we do?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Electronic </a:t>
            </a:r>
            <a:r>
              <a:rPr lang="en-GB" dirty="0"/>
              <a:t>action plan </a:t>
            </a:r>
            <a:r>
              <a:rPr lang="en-GB" dirty="0">
                <a:hlinkClick r:id="rId4"/>
              </a:rPr>
              <a:t>https://www.rch.org.au/clinicalguide/forms/Asthma_Action_Plan</a:t>
            </a:r>
            <a:r>
              <a:rPr lang="en-GB" dirty="0" smtClean="0">
                <a:hlinkClick r:id="rId4"/>
              </a:rPr>
              <a:t>/</a:t>
            </a:r>
            <a:endParaRPr lang="en-GB" dirty="0" smtClean="0"/>
          </a:p>
          <a:p>
            <a:r>
              <a:rPr lang="en-GB" dirty="0" smtClean="0"/>
              <a:t>Permission from Prof Mike South to adjust it</a:t>
            </a:r>
          </a:p>
          <a:p>
            <a:r>
              <a:rPr lang="en-GB" dirty="0" smtClean="0"/>
              <a:t>Input from tech-minded trainee</a:t>
            </a:r>
          </a:p>
          <a:p>
            <a:r>
              <a:rPr lang="en-GB" dirty="0" smtClean="0"/>
              <a:t>Multiple tweaks over time</a:t>
            </a:r>
          </a:p>
          <a:p>
            <a:r>
              <a:rPr lang="en-GB" dirty="0" smtClean="0"/>
              <a:t>Upload into intranet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9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discharge checklist</a:t>
            </a:r>
            <a:endParaRPr lang="en-GB" dirty="0"/>
          </a:p>
        </p:txBody>
      </p:sp>
      <p:pic>
        <p:nvPicPr>
          <p:cNvPr id="1026" name="Picture 2" descr="C:\Users\tammy.rothenberg\AppData\Local\Microsoft\Windows\Temporary Internet Files\Content.Outlook\HZYPO6X5\HUH electronic nursing discharge checklist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256" y="1299317"/>
            <a:ext cx="6493464" cy="444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1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else can be improved?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178668"/>
              </p:ext>
            </p:extLst>
          </p:nvPr>
        </p:nvGraphicFramePr>
        <p:xfrm>
          <a:off x="1691680" y="1772816"/>
          <a:ext cx="5904656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6083"/>
                <a:gridCol w="973295"/>
                <a:gridCol w="1045278"/>
              </a:tblGrid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2012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Written information given </a:t>
                      </a:r>
                      <a:r>
                        <a:rPr lang="en-GB" sz="1100" dirty="0" smtClean="0">
                          <a:effectLst/>
                        </a:rPr>
                        <a:t>at </a:t>
                      </a:r>
                      <a:r>
                        <a:rPr lang="en-GB" sz="1100" dirty="0">
                          <a:effectLst/>
                        </a:rPr>
                        <a:t>discharge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63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Device technique checked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83%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Written plan at discharge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98%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Advised GP at a week/ 2 days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95%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6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else did we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Keep it </a:t>
            </a:r>
            <a:r>
              <a:rPr lang="en-GB" dirty="0" smtClean="0"/>
              <a:t>simple – simple technology, few things to go wrong</a:t>
            </a:r>
            <a:endParaRPr lang="en-GB" dirty="0"/>
          </a:p>
          <a:p>
            <a:r>
              <a:rPr lang="en-GB" dirty="0" smtClean="0"/>
              <a:t>… keep going! Change takes time</a:t>
            </a:r>
          </a:p>
          <a:p>
            <a:r>
              <a:rPr lang="en-GB" dirty="0"/>
              <a:t>K</a:t>
            </a:r>
            <a:r>
              <a:rPr lang="en-GB" dirty="0" smtClean="0"/>
              <a:t>eep tweaking</a:t>
            </a:r>
          </a:p>
          <a:p>
            <a:r>
              <a:rPr lang="en-GB" dirty="0" smtClean="0"/>
              <a:t>Make friends with IT folks</a:t>
            </a:r>
          </a:p>
        </p:txBody>
      </p:sp>
    </p:spTree>
    <p:extLst>
      <p:ext uri="{BB962C8B-B14F-4D97-AF65-F5344CB8AC3E}">
        <p14:creationId xmlns:p14="http://schemas.microsoft.com/office/powerpoint/2010/main" val="13525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shortcomings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Output is not child-centred</a:t>
            </a:r>
          </a:p>
          <a:p>
            <a:r>
              <a:rPr lang="en-GB" dirty="0" smtClean="0"/>
              <a:t>Output is not based on traffic light system</a:t>
            </a:r>
          </a:p>
          <a:p>
            <a:r>
              <a:rPr lang="en-GB" dirty="0" smtClean="0"/>
              <a:t>Output does not match GPs or NEL </a:t>
            </a:r>
          </a:p>
          <a:p>
            <a:r>
              <a:rPr lang="en-GB" dirty="0" smtClean="0"/>
              <a:t>Maintenance requires IT knowledge and IT buy-in from </a:t>
            </a:r>
            <a:r>
              <a:rPr lang="en-GB" dirty="0" err="1" smtClean="0"/>
              <a:t>Comms</a:t>
            </a:r>
            <a:r>
              <a:rPr lang="en-GB" dirty="0" smtClean="0"/>
              <a:t> team in hospital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09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Summary of why it works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912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24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Plans-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2012: </a:t>
            </a:r>
            <a:r>
              <a:rPr lang="en-GB" dirty="0"/>
              <a:t>rate of action plans </a:t>
            </a:r>
            <a:r>
              <a:rPr lang="en-GB" dirty="0" smtClean="0"/>
              <a:t>18</a:t>
            </a:r>
            <a:r>
              <a:rPr lang="en-GB" dirty="0"/>
              <a:t>% </a:t>
            </a:r>
          </a:p>
          <a:p>
            <a:pPr lvl="0"/>
            <a:r>
              <a:rPr lang="en-GB" dirty="0" smtClean="0"/>
              <a:t>June 2013: uploaded </a:t>
            </a:r>
            <a:r>
              <a:rPr lang="en-GB" dirty="0"/>
              <a:t>the </a:t>
            </a:r>
            <a:r>
              <a:rPr lang="en-GB" dirty="0" smtClean="0"/>
              <a:t>Asthma </a:t>
            </a:r>
            <a:r>
              <a:rPr lang="en-GB" dirty="0"/>
              <a:t>UK action plans onto the intranet, and started the education regarding the need for </a:t>
            </a:r>
            <a:r>
              <a:rPr lang="en-GB" dirty="0" smtClean="0"/>
              <a:t>this</a:t>
            </a:r>
            <a:endParaRPr lang="en-GB" dirty="0"/>
          </a:p>
          <a:p>
            <a:pPr lvl="0"/>
            <a:r>
              <a:rPr lang="en-GB" dirty="0" smtClean="0"/>
              <a:t>October </a:t>
            </a:r>
            <a:r>
              <a:rPr lang="en-GB" dirty="0"/>
              <a:t>2013, the nursing discharge checklist (for all admissions) was </a:t>
            </a:r>
            <a:r>
              <a:rPr lang="en-GB" dirty="0" smtClean="0"/>
              <a:t>adjusted to include </a:t>
            </a:r>
            <a:r>
              <a:rPr lang="en-GB" dirty="0"/>
              <a:t> </a:t>
            </a:r>
            <a:r>
              <a:rPr lang="en-GB" dirty="0" smtClean="0"/>
              <a:t>wheeze plan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374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Wish list for the 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Implement as the norm in A+E as well as the ward</a:t>
            </a:r>
          </a:p>
          <a:p>
            <a:r>
              <a:rPr lang="en-GB" dirty="0" smtClean="0"/>
              <a:t>Keep input fields simple but output to be child-centred- </a:t>
            </a:r>
            <a:r>
              <a:rPr lang="en-GB" dirty="0" err="1" smtClean="0"/>
              <a:t>eg</a:t>
            </a:r>
            <a:r>
              <a:rPr lang="en-GB" dirty="0" smtClean="0"/>
              <a:t> Monkey and Me</a:t>
            </a:r>
          </a:p>
          <a:p>
            <a:r>
              <a:rPr lang="en-GB" dirty="0" smtClean="0"/>
              <a:t>If you have the tech know-how PLEASE CONTACT ME! </a:t>
            </a:r>
          </a:p>
          <a:p>
            <a:r>
              <a:rPr lang="en-GB" dirty="0" smtClean="0"/>
              <a:t>Tammy.rothenberg@nhs.net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04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Plans-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November 2013: 91% on basis of nursing checklist alone</a:t>
            </a:r>
          </a:p>
          <a:p>
            <a:pPr lvl="0"/>
            <a:r>
              <a:rPr lang="en-GB" dirty="0" smtClean="0"/>
              <a:t>In </a:t>
            </a:r>
            <a:r>
              <a:rPr lang="en-GB" dirty="0"/>
              <a:t>March 2014,  implementation of “Action plan </a:t>
            </a:r>
            <a:r>
              <a:rPr lang="en-GB" dirty="0" smtClean="0"/>
              <a:t>generator</a:t>
            </a:r>
          </a:p>
          <a:p>
            <a:pPr marL="0" lv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lvl="0"/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1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0"/>
            <a:ext cx="330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1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9249"/>
            <a:ext cx="5774958" cy="676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48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Plans-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In March 2014,  implementation of “Action plan </a:t>
            </a:r>
            <a:r>
              <a:rPr lang="en-GB" dirty="0" smtClean="0"/>
              <a:t>generator </a:t>
            </a:r>
          </a:p>
          <a:p>
            <a:pPr marL="0" lv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lvl="0"/>
            <a:r>
              <a:rPr lang="en-GB" dirty="0"/>
              <a:t>November 2014 audit:  Action plan rate 91</a:t>
            </a:r>
            <a:r>
              <a:rPr lang="en-GB" dirty="0" smtClean="0"/>
              <a:t>%. (using nursing discharge checklist)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2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July 2015: paperless </a:t>
            </a:r>
            <a:r>
              <a:rPr lang="en-GB" dirty="0"/>
              <a:t>records. </a:t>
            </a:r>
            <a:r>
              <a:rPr lang="en-GB" dirty="0" smtClean="0"/>
              <a:t>Includes pre-existing  </a:t>
            </a:r>
            <a:r>
              <a:rPr lang="en-GB" dirty="0"/>
              <a:t>discharge checklist </a:t>
            </a:r>
            <a:endParaRPr lang="en-GB" dirty="0" smtClean="0"/>
          </a:p>
          <a:p>
            <a:pPr lvl="0"/>
            <a:r>
              <a:rPr lang="en-GB" dirty="0" smtClean="0"/>
              <a:t>November 2015: our </a:t>
            </a:r>
            <a:r>
              <a:rPr lang="en-GB" dirty="0"/>
              <a:t>data dipped </a:t>
            </a:r>
            <a:r>
              <a:rPr lang="en-GB" dirty="0" smtClean="0"/>
              <a:t>to </a:t>
            </a:r>
            <a:r>
              <a:rPr lang="en-GB" dirty="0"/>
              <a:t>64% </a:t>
            </a:r>
          </a:p>
          <a:p>
            <a:pPr lvl="1"/>
            <a:r>
              <a:rPr lang="en-GB" dirty="0" smtClean="0"/>
              <a:t>? Eye off the ball due to big change</a:t>
            </a:r>
          </a:p>
          <a:p>
            <a:pPr lvl="1"/>
            <a:r>
              <a:rPr lang="en-GB" dirty="0" smtClean="0"/>
              <a:t>? Related to measurement method ? those </a:t>
            </a:r>
            <a:r>
              <a:rPr lang="en-GB" dirty="0"/>
              <a:t>collecting the data did not look at </a:t>
            </a:r>
            <a:r>
              <a:rPr lang="en-GB" dirty="0" smtClean="0"/>
              <a:t>discharge </a:t>
            </a:r>
            <a:r>
              <a:rPr lang="en-GB" dirty="0"/>
              <a:t>checklist to measure the rate of action plans, but rather, looked for a copy of the action plan.  </a:t>
            </a:r>
            <a:endParaRPr lang="en-GB" dirty="0" smtClean="0"/>
          </a:p>
          <a:p>
            <a:pPr lvl="1"/>
            <a:r>
              <a:rPr lang="en-GB" dirty="0" smtClean="0"/>
              <a:t>? Related to change to paperless, less filing</a:t>
            </a:r>
            <a:endParaRPr lang="en-GB" dirty="0"/>
          </a:p>
          <a:p>
            <a:pPr lvl="0"/>
            <a:r>
              <a:rPr lang="en-GB" dirty="0" smtClean="0"/>
              <a:t>2016: implemented </a:t>
            </a:r>
            <a:r>
              <a:rPr lang="en-GB" dirty="0"/>
              <a:t>the requirement to copy and paste the action plan into the paperless record </a:t>
            </a:r>
            <a:r>
              <a:rPr lang="en-GB" dirty="0" smtClean="0"/>
              <a:t>, ongoing education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71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Asthma action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Nov 2017</a:t>
            </a:r>
            <a:r>
              <a:rPr lang="en-GB" dirty="0"/>
              <a:t>: the rate of admissions discharged with an action plan was 98</a:t>
            </a:r>
            <a:r>
              <a:rPr lang="en-GB" dirty="0" smtClean="0"/>
              <a:t>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5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208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200" y="116632"/>
            <a:ext cx="1859280" cy="908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2" y="5740205"/>
            <a:ext cx="8640960" cy="851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Definition of action </a:t>
            </a:r>
            <a:r>
              <a:rPr lang="en-GB" dirty="0"/>
              <a:t>plan: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“a </a:t>
            </a:r>
            <a:r>
              <a:rPr lang="en-US" dirty="0"/>
              <a:t>set of written instructions given to patients or </a:t>
            </a:r>
            <a:r>
              <a:rPr lang="en-US" dirty="0" err="1"/>
              <a:t>carers</a:t>
            </a:r>
            <a:r>
              <a:rPr lang="en-US" dirty="0"/>
              <a:t> that are intended to stay in their hands until the next visit  with  instructions for daily treatment and initiation or step-up treatment for acute deterioration and which provides information regarding when to seek urgent medical </a:t>
            </a:r>
            <a:r>
              <a:rPr lang="en-US" dirty="0" smtClean="0"/>
              <a:t>consultation”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Bhogal</a:t>
            </a:r>
            <a:r>
              <a:rPr lang="en-US" dirty="0"/>
              <a:t>, </a:t>
            </a:r>
            <a:r>
              <a:rPr lang="en-US" dirty="0" err="1"/>
              <a:t>Zemek</a:t>
            </a:r>
            <a:r>
              <a:rPr lang="en-US" dirty="0"/>
              <a:t> &amp; </a:t>
            </a:r>
            <a:r>
              <a:rPr lang="en-US" dirty="0" err="1"/>
              <a:t>Ducharme</a:t>
            </a:r>
            <a:r>
              <a:rPr lang="en-US" dirty="0"/>
              <a:t>, 2006)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0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794</Words>
  <Application>Microsoft Office PowerPoint</Application>
  <PresentationFormat>On-screen Show (4:3)</PresentationFormat>
  <Paragraphs>107</Paragraphs>
  <Slides>20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Action plans at HUH</vt:lpstr>
      <vt:lpstr>Asthma Action Plans-</vt:lpstr>
      <vt:lpstr>Asthma Action Plans-</vt:lpstr>
      <vt:lpstr>PowerPoint Presentation</vt:lpstr>
      <vt:lpstr>PowerPoint Presentation</vt:lpstr>
      <vt:lpstr>Asthma Action Plans-</vt:lpstr>
      <vt:lpstr>Asthma action plans</vt:lpstr>
      <vt:lpstr>Asthma action plans</vt:lpstr>
      <vt:lpstr>  Definition of action plan: </vt:lpstr>
      <vt:lpstr> Resistance to action plan</vt:lpstr>
      <vt:lpstr>Resistance to action plan</vt:lpstr>
      <vt:lpstr>Research</vt:lpstr>
      <vt:lpstr>Cycles of PDSA</vt:lpstr>
      <vt:lpstr>What did we do? </vt:lpstr>
      <vt:lpstr>Nursing discharge checklist</vt:lpstr>
      <vt:lpstr> What else can be improved?</vt:lpstr>
      <vt:lpstr>What else did we do?</vt:lpstr>
      <vt:lpstr>shortcomings</vt:lpstr>
      <vt:lpstr> Summary of why it works</vt:lpstr>
      <vt:lpstr>Wish list for the future</vt:lpstr>
    </vt:vector>
  </TitlesOfParts>
  <Company>Homerton University Hospital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timothy.kinlock</dc:creator>
  <cp:lastModifiedBy>tammy.rothenberg</cp:lastModifiedBy>
  <cp:revision>12</cp:revision>
  <dcterms:created xsi:type="dcterms:W3CDTF">2017-11-06T17:44:17Z</dcterms:created>
  <dcterms:modified xsi:type="dcterms:W3CDTF">2018-09-04T17:43:12Z</dcterms:modified>
</cp:coreProperties>
</file>