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92" r:id="rId2"/>
  </p:sldMasterIdLst>
  <p:notesMasterIdLst>
    <p:notesMasterId r:id="rId18"/>
  </p:notesMasterIdLst>
  <p:sldIdLst>
    <p:sldId id="256" r:id="rId3"/>
    <p:sldId id="258" r:id="rId4"/>
    <p:sldId id="259" r:id="rId5"/>
    <p:sldId id="260" r:id="rId6"/>
    <p:sldId id="272" r:id="rId7"/>
    <p:sldId id="273" r:id="rId8"/>
    <p:sldId id="274" r:id="rId9"/>
    <p:sldId id="262" r:id="rId10"/>
    <p:sldId id="263" r:id="rId11"/>
    <p:sldId id="275" r:id="rId12"/>
    <p:sldId id="264" r:id="rId13"/>
    <p:sldId id="265" r:id="rId14"/>
    <p:sldId id="276" r:id="rId15"/>
    <p:sldId id="279" r:id="rId16"/>
    <p:sldId id="280" r:id="rId17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10">
          <p15:clr>
            <a:srgbClr val="A4A3A4"/>
          </p15:clr>
        </p15:guide>
        <p15:guide id="2" orient="horz" pos="4201">
          <p15:clr>
            <a:srgbClr val="A4A3A4"/>
          </p15:clr>
        </p15:guide>
        <p15:guide id="3" orient="horz" pos="4020">
          <p15:clr>
            <a:srgbClr val="A4A3A4"/>
          </p15:clr>
        </p15:guide>
        <p15:guide id="4" orient="horz" pos="119">
          <p15:clr>
            <a:srgbClr val="A4A3A4"/>
          </p15:clr>
        </p15:guide>
        <p15:guide id="5" orient="horz" pos="845">
          <p15:clr>
            <a:srgbClr val="A4A3A4"/>
          </p15:clr>
        </p15:guide>
        <p15:guide id="6" pos="158">
          <p15:clr>
            <a:srgbClr val="A4A3A4"/>
          </p15:clr>
        </p15:guide>
        <p15:guide id="7" pos="5602">
          <p15:clr>
            <a:srgbClr val="A4A3A4"/>
          </p15:clr>
        </p15:guide>
        <p15:guide id="8" pos="2835">
          <p15:clr>
            <a:srgbClr val="A4A3A4"/>
          </p15:clr>
        </p15:guide>
        <p15:guide id="9" pos="2925">
          <p15:clr>
            <a:srgbClr val="A4A3A4"/>
          </p15:clr>
        </p15:guide>
        <p15:guide id="10" pos="2880">
          <p15:clr>
            <a:srgbClr val="A4A3A4"/>
          </p15:clr>
        </p15:guide>
        <p15:guide id="11" pos="2018">
          <p15:clr>
            <a:srgbClr val="A4A3A4"/>
          </p15:clr>
        </p15:guide>
        <p15:guide id="12" pos="1973">
          <p15:clr>
            <a:srgbClr val="A4A3A4"/>
          </p15:clr>
        </p15:guide>
        <p15:guide id="13" pos="3787">
          <p15:clr>
            <a:srgbClr val="A4A3A4"/>
          </p15:clr>
        </p15:guide>
        <p15:guide id="14" pos="3742">
          <p15:clr>
            <a:srgbClr val="A4A3A4"/>
          </p15:clr>
        </p15:guide>
        <p15:guide id="15" pos="3833">
          <p15:clr>
            <a:srgbClr val="A4A3A4"/>
          </p15:clr>
        </p15:guide>
        <p15:guide id="16" pos="192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C6"/>
    <a:srgbClr val="E32486"/>
    <a:srgbClr val="33BBB1"/>
    <a:srgbClr val="A25BA0"/>
    <a:srgbClr val="0091C9"/>
    <a:srgbClr val="4F81BD"/>
    <a:srgbClr val="003893"/>
    <a:srgbClr val="04AAA2"/>
    <a:srgbClr val="E1E8F7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28" autoAdjust="0"/>
    <p:restoredTop sz="50000" autoAdjust="0"/>
  </p:normalViewPr>
  <p:slideViewPr>
    <p:cSldViewPr showGuides="1">
      <p:cViewPr>
        <p:scale>
          <a:sx n="66" d="100"/>
          <a:sy n="66" d="100"/>
        </p:scale>
        <p:origin x="-96" y="-534"/>
      </p:cViewPr>
      <p:guideLst>
        <p:guide orient="horz" pos="4110"/>
        <p:guide orient="horz" pos="4201"/>
        <p:guide orient="horz" pos="4020"/>
        <p:guide orient="horz" pos="119"/>
        <p:guide orient="horz" pos="845"/>
        <p:guide pos="158"/>
        <p:guide pos="5602"/>
        <p:guide pos="2835"/>
        <p:guide pos="2925"/>
        <p:guide pos="2880"/>
        <p:guide pos="2018"/>
        <p:guide pos="1973"/>
        <p:guide pos="3787"/>
        <p:guide pos="3742"/>
        <p:guide pos="3833"/>
        <p:guide pos="1927"/>
      </p:guideLst>
    </p:cSldViewPr>
  </p:slideViewPr>
  <p:outlineViewPr>
    <p:cViewPr>
      <p:scale>
        <a:sx n="33" d="100"/>
        <a:sy n="33" d="100"/>
      </p:scale>
      <p:origin x="42" y="25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520" y="22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2B44091-A4D1-4654-AD67-10CC05CE485F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EF00A87-77B9-4372-8F89-E17ACE83D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08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251520" y="1780721"/>
            <a:ext cx="8241688" cy="1647510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>
            <a:lvl1pPr algn="l">
              <a:defRPr sz="3600" baseline="0">
                <a:solidFill>
                  <a:srgbClr val="0072C6"/>
                </a:solidFill>
              </a:defRPr>
            </a:lvl1pPr>
          </a:lstStyle>
          <a:p>
            <a:r>
              <a:rPr lang="en-GB" dirty="0"/>
              <a:t>Document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64046" y="3500239"/>
            <a:ext cx="7344815" cy="936873"/>
          </a:xfrm>
        </p:spPr>
        <p:txBody>
          <a:bodyPr>
            <a:normAutofit/>
          </a:bodyPr>
          <a:lstStyle>
            <a:lvl1pPr algn="l">
              <a:defRPr sz="2400" baseline="0">
                <a:solidFill>
                  <a:srgbClr val="0072C6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46736" y="5085184"/>
            <a:ext cx="8313696" cy="307777"/>
          </a:xfrm>
          <a:prstGeom prst="rect">
            <a:avLst/>
          </a:prstGeom>
          <a:noFill/>
        </p:spPr>
        <p:txBody>
          <a:bodyPr wrap="square" lIns="72000" rtlCol="0">
            <a:spAutoFit/>
          </a:bodyPr>
          <a:lstStyle/>
          <a:p>
            <a:r>
              <a:rPr lang="en-US" sz="1400" i="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Supported by and</a:t>
            </a:r>
            <a:r>
              <a:rPr lang="en-US" sz="1400" i="0" baseline="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delivering for:</a:t>
            </a:r>
            <a:endParaRPr lang="en-US" sz="1400" i="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-243408"/>
            <a:ext cx="9144000" cy="1780721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6381329"/>
            <a:ext cx="9144000" cy="47667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07504" y="6486755"/>
            <a:ext cx="8956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London’s NHS </a:t>
            </a:r>
            <a:r>
              <a:rPr lang="en-US" sz="1400" b="1" dirty="0" err="1">
                <a:solidFill>
                  <a:schemeClr val="bg1"/>
                </a:solidFill>
              </a:rPr>
              <a:t>organisations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baseline="0" dirty="0">
                <a:solidFill>
                  <a:schemeClr val="bg1"/>
                </a:solidFill>
              </a:rPr>
              <a:t>include all of London’s CCGs, NHS England and Health Education England 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97488"/>
            <a:ext cx="1225161" cy="7622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38" t="39907" r="24588" b="34095"/>
          <a:stretch/>
        </p:blipFill>
        <p:spPr>
          <a:xfrm>
            <a:off x="6532474" y="5497487"/>
            <a:ext cx="2260396" cy="65823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71" b="16201"/>
          <a:stretch/>
        </p:blipFill>
        <p:spPr>
          <a:xfrm>
            <a:off x="2427030" y="5596128"/>
            <a:ext cx="992842" cy="42428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5532964"/>
            <a:ext cx="1296144" cy="62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0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568960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190800"/>
            <a:ext cx="8642350" cy="503783"/>
          </a:xfrm>
          <a:prstGeom prst="rect">
            <a:avLst/>
          </a:prstGeom>
          <a:solidFill>
            <a:srgbClr val="0091C9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440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324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32916" y="188912"/>
            <a:ext cx="1674788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kumimoji="0" lang="en-GB" sz="8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02</a:t>
            </a:r>
            <a:endParaRPr lang="en-GB" sz="880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>
                <a:solidFill>
                  <a:schemeClr val="bg1"/>
                </a:solidFill>
              </a:rPr>
              <a:t>Transforming</a:t>
            </a:r>
            <a:r>
              <a:rPr lang="en-GB" i="1" baseline="0">
                <a:solidFill>
                  <a:schemeClr val="bg1"/>
                </a:solidFill>
              </a:rPr>
              <a:t> London’s health and care together</a:t>
            </a:r>
            <a:endParaRPr lang="en-GB" i="1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523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E32486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466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and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E32486"/>
          </a:solidFill>
        </p:spPr>
        <p:txBody>
          <a:bodyPr/>
          <a:lstStyle>
            <a:lvl1pPr marL="95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2800"/>
            <a:ext cx="4249738" cy="5113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572001" y="1341438"/>
            <a:ext cx="4320480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843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273685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84888" y="1341438"/>
            <a:ext cx="2808287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2000" y="190800"/>
            <a:ext cx="8642350" cy="503783"/>
          </a:xfrm>
          <a:prstGeom prst="rect">
            <a:avLst/>
          </a:prstGeom>
          <a:solidFill>
            <a:srgbClr val="E32486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049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568960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190800"/>
            <a:ext cx="8642350" cy="503783"/>
          </a:xfrm>
          <a:prstGeom prst="rect">
            <a:avLst/>
          </a:prstGeom>
          <a:solidFill>
            <a:srgbClr val="E32486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652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25B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32916" y="188912"/>
            <a:ext cx="1674788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kumimoji="0" lang="en-GB" sz="8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03</a:t>
            </a:r>
            <a:endParaRPr lang="en-GB" sz="880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>
                <a:solidFill>
                  <a:schemeClr val="bg1"/>
                </a:solidFill>
              </a:rPr>
              <a:t>Transforming</a:t>
            </a:r>
            <a:r>
              <a:rPr lang="en-GB" i="1" baseline="0">
                <a:solidFill>
                  <a:schemeClr val="bg1"/>
                </a:solidFill>
              </a:rPr>
              <a:t> London’s health and care together</a:t>
            </a:r>
            <a:endParaRPr lang="en-GB" i="1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413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A25BA0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3975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and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A25BA0"/>
          </a:solidFill>
        </p:spPr>
        <p:txBody>
          <a:bodyPr/>
          <a:lstStyle>
            <a:lvl1pPr marL="95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2800"/>
            <a:ext cx="4249738" cy="5113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572001" y="1341438"/>
            <a:ext cx="4320480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786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273685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84888" y="1341438"/>
            <a:ext cx="2808287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2000" y="190800"/>
            <a:ext cx="8642350" cy="503783"/>
          </a:xfrm>
          <a:prstGeom prst="rect">
            <a:avLst/>
          </a:prstGeom>
          <a:solidFill>
            <a:srgbClr val="A25BA0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5243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568960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rgbClr val="0072C6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190800"/>
            <a:ext cx="8642350" cy="503783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2120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BB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32916" y="188912"/>
            <a:ext cx="1674788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kumimoji="0" lang="en-GB" sz="8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04</a:t>
            </a:r>
            <a:endParaRPr lang="en-GB" sz="880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>
                <a:solidFill>
                  <a:schemeClr val="bg1"/>
                </a:solidFill>
              </a:rPr>
              <a:t>Transforming</a:t>
            </a:r>
            <a:r>
              <a:rPr lang="en-GB" i="1" baseline="0">
                <a:solidFill>
                  <a:schemeClr val="bg1"/>
                </a:solidFill>
              </a:rPr>
              <a:t> London’s health and care together</a:t>
            </a:r>
            <a:endParaRPr lang="en-GB" i="1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560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33BBB1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2602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and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33BBB1"/>
          </a:solidFill>
        </p:spPr>
        <p:txBody>
          <a:bodyPr/>
          <a:lstStyle>
            <a:lvl1pPr marL="95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2800"/>
            <a:ext cx="4249738" cy="5113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572001" y="1341438"/>
            <a:ext cx="4320480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9560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273685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84888" y="1341438"/>
            <a:ext cx="2808287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2000" y="190800"/>
            <a:ext cx="8642350" cy="503783"/>
          </a:xfrm>
          <a:prstGeom prst="rect">
            <a:avLst/>
          </a:prstGeom>
          <a:solidFill>
            <a:srgbClr val="33BBB1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4211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568960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190800"/>
            <a:ext cx="8642350" cy="503783"/>
          </a:xfrm>
          <a:prstGeom prst="rect">
            <a:avLst/>
          </a:prstGeom>
          <a:solidFill>
            <a:srgbClr val="33BBB1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712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8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50824" y="188912"/>
            <a:ext cx="1656879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kumimoji="0" lang="en-GB" sz="8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05</a:t>
            </a:r>
            <a:endParaRPr lang="en-GB" sz="880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>
                <a:solidFill>
                  <a:schemeClr val="bg1"/>
                </a:solidFill>
              </a:rPr>
              <a:t>Transforming</a:t>
            </a:r>
            <a:r>
              <a:rPr lang="en-GB" i="1" baseline="0">
                <a:solidFill>
                  <a:schemeClr val="bg1"/>
                </a:solidFill>
              </a:rPr>
              <a:t> London’s health and care together</a:t>
            </a:r>
            <a:endParaRPr lang="en-GB" i="1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5776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2602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and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95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2800"/>
            <a:ext cx="4249738" cy="5113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572001" y="1341438"/>
            <a:ext cx="4320480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9560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273685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84888" y="1341438"/>
            <a:ext cx="2808287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2000" y="190800"/>
            <a:ext cx="8642350" cy="503783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421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95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2800"/>
            <a:ext cx="4249738" cy="5113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572001" y="1341438"/>
            <a:ext cx="4320480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0531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568960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190800"/>
            <a:ext cx="8642350" cy="503783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712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324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50824" y="188912"/>
            <a:ext cx="1656879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kumimoji="0" lang="en-GB" sz="8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06</a:t>
            </a:r>
            <a:endParaRPr lang="en-GB" sz="880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>
                <a:solidFill>
                  <a:schemeClr val="bg1"/>
                </a:solidFill>
              </a:rPr>
              <a:t>Transforming</a:t>
            </a:r>
            <a:r>
              <a:rPr lang="en-GB" i="1" baseline="0">
                <a:solidFill>
                  <a:schemeClr val="bg1"/>
                </a:solidFill>
              </a:rPr>
              <a:t> London’s health and care together</a:t>
            </a:r>
            <a:endParaRPr lang="en-GB" i="1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5206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25B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32916" y="188912"/>
            <a:ext cx="1674788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kumimoji="0" lang="en-GB" sz="8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07</a:t>
            </a:r>
            <a:endParaRPr lang="en-GB" sz="880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>
                <a:solidFill>
                  <a:schemeClr val="bg1"/>
                </a:solidFill>
              </a:rPr>
              <a:t>Transforming</a:t>
            </a:r>
            <a:r>
              <a:rPr lang="en-GB" i="1" baseline="0">
                <a:solidFill>
                  <a:schemeClr val="bg1"/>
                </a:solidFill>
              </a:rPr>
              <a:t> London’s health and care together</a:t>
            </a:r>
            <a:endParaRPr lang="en-GB" i="1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2837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BB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32916" y="188912"/>
            <a:ext cx="1674788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kumimoji="0" lang="en-GB" sz="8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09</a:t>
            </a:r>
            <a:endParaRPr lang="en-GB" sz="880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>
                <a:solidFill>
                  <a:schemeClr val="bg1"/>
                </a:solidFill>
              </a:rPr>
              <a:t>Transforming</a:t>
            </a:r>
            <a:r>
              <a:rPr lang="en-GB" i="1" baseline="0">
                <a:solidFill>
                  <a:schemeClr val="bg1"/>
                </a:solidFill>
              </a:rPr>
              <a:t> London’s health and care together</a:t>
            </a:r>
            <a:endParaRPr lang="en-GB" i="1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7939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51792" y="1660327"/>
            <a:ext cx="7848600" cy="576648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72C6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250825" y="2275200"/>
            <a:ext cx="8642350" cy="41061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" y="-244800"/>
            <a:ext cx="9144000" cy="1780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8900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4489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2178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2666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5151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21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273685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84888" y="1341438"/>
            <a:ext cx="2808287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2000" y="190800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9146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8021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6034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1021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9052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54513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27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568960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190800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57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Divider Slide 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32916" y="188912"/>
            <a:ext cx="1674788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kumimoji="0" lang="en-GB" sz="8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01</a:t>
            </a:r>
            <a:endParaRPr lang="en-GB" sz="880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>
                <a:solidFill>
                  <a:schemeClr val="bg1"/>
                </a:solidFill>
              </a:rPr>
              <a:t>Transforming</a:t>
            </a:r>
            <a:r>
              <a:rPr lang="en-GB" i="1" baseline="0">
                <a:solidFill>
                  <a:schemeClr val="bg1"/>
                </a:solidFill>
              </a:rPr>
              <a:t> London’s health and care together</a:t>
            </a:r>
            <a:endParaRPr lang="en-GB" i="1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385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91C9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181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91C9"/>
          </a:solidFill>
        </p:spPr>
        <p:txBody>
          <a:bodyPr/>
          <a:lstStyle>
            <a:lvl1pPr marL="95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2800"/>
            <a:ext cx="4249738" cy="5113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572001" y="1341438"/>
            <a:ext cx="4320480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55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273685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84888" y="1341438"/>
            <a:ext cx="2808287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2000" y="190800"/>
            <a:ext cx="8642350" cy="503783"/>
          </a:xfrm>
          <a:prstGeom prst="rect">
            <a:avLst/>
          </a:prstGeom>
          <a:solidFill>
            <a:srgbClr val="0091C9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792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50825" y="908050"/>
            <a:ext cx="8642350" cy="54737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758880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83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6" r:id="rId6"/>
    <p:sldLayoutId id="2147483750" r:id="rId7"/>
    <p:sldLayoutId id="2147483751" r:id="rId8"/>
    <p:sldLayoutId id="2147483752" r:id="rId9"/>
    <p:sldLayoutId id="2147483753" r:id="rId10"/>
    <p:sldLayoutId id="2147483657" r:id="rId11"/>
    <p:sldLayoutId id="2147483766" r:id="rId12"/>
    <p:sldLayoutId id="2147483767" r:id="rId13"/>
    <p:sldLayoutId id="2147483768" r:id="rId14"/>
    <p:sldLayoutId id="2147483769" r:id="rId15"/>
    <p:sldLayoutId id="2147483658" r:id="rId16"/>
    <p:sldLayoutId id="2147483754" r:id="rId17"/>
    <p:sldLayoutId id="2147483755" r:id="rId18"/>
    <p:sldLayoutId id="2147483756" r:id="rId19"/>
    <p:sldLayoutId id="2147483757" r:id="rId20"/>
    <p:sldLayoutId id="2147483659" r:id="rId21"/>
    <p:sldLayoutId id="2147483758" r:id="rId22"/>
    <p:sldLayoutId id="2147483759" r:id="rId23"/>
    <p:sldLayoutId id="2147483760" r:id="rId24"/>
    <p:sldLayoutId id="2147483761" r:id="rId25"/>
    <p:sldLayoutId id="2147483660" r:id="rId26"/>
    <p:sldLayoutId id="2147483762" r:id="rId27"/>
    <p:sldLayoutId id="2147483763" r:id="rId28"/>
    <p:sldLayoutId id="2147483764" r:id="rId29"/>
    <p:sldLayoutId id="2147483765" r:id="rId30"/>
    <p:sldLayoutId id="2147483661" r:id="rId31"/>
    <p:sldLayoutId id="2147483689" r:id="rId32"/>
    <p:sldLayoutId id="2147483691" r:id="rId33"/>
    <p:sldLayoutId id="2147483737" r:id="rId34"/>
  </p:sldLayoutIdLst>
  <p:hf hdr="0" ftr="0" dt="0"/>
  <p:txStyles>
    <p:titleStyle>
      <a:lvl1pPr algn="l" defTabSz="914400" rtl="0" eaLnBrk="1" latinLnBrk="0" hangingPunct="1">
        <a:spcBef>
          <a:spcPts val="60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285750" indent="-2857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539750" indent="-269875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–"/>
        <a:defRPr sz="18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809625" indent="-269875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1079500" indent="-269875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–"/>
        <a:defRPr sz="18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1E7EE-32D5-4275-AEA1-A0E6A2E4B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00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ECDS &amp; how will it impact on Asthma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64046" y="3500239"/>
            <a:ext cx="8484418" cy="936873"/>
          </a:xfrm>
        </p:spPr>
        <p:txBody>
          <a:bodyPr/>
          <a:lstStyle/>
          <a:p>
            <a:r>
              <a:rPr lang="en-GB" dirty="0"/>
              <a:t>Giles Armstrong, Consultant in Paediatric Emergency Medicine, Royal London Hospital</a:t>
            </a:r>
          </a:p>
        </p:txBody>
      </p:sp>
    </p:spTree>
    <p:extLst>
      <p:ext uri="{BB962C8B-B14F-4D97-AF65-F5344CB8AC3E}">
        <p14:creationId xmlns:p14="http://schemas.microsoft.com/office/powerpoint/2010/main" val="326751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91DACE-D28E-0C47-A9DD-3F4DEBE21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Pilot study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916D01E-940F-E84C-A7AF-11138968CEC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38F8F46-13C6-BD49-89A4-4DF2BC0E9C5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6" name="Content Placeholder 5">
            <a:extLst>
              <a:ext uri="{FF2B5EF4-FFF2-40B4-BE49-F238E27FC236}">
                <a16:creationId xmlns="" xmlns:a16="http://schemas.microsoft.com/office/drawing/2014/main" id="{7345D42C-7963-FB41-83CD-A44FA30FA33C}"/>
              </a:ext>
            </a:extLst>
          </p:cNvPr>
          <p:cNvPicPr>
            <a:picLocks noGrp="1" noChangeAspect="1"/>
          </p:cNvPicPr>
          <p:nvPr>
            <p:ph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12" y="1341438"/>
            <a:ext cx="8615576" cy="496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26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What are the </a:t>
            </a:r>
            <a:r>
              <a:rPr lang="en-GB" dirty="0" smtClean="0"/>
              <a:t>benefits </a:t>
            </a:r>
            <a:r>
              <a:rPr lang="en-GB" dirty="0"/>
              <a:t>of the ECDS for Asthma?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3924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Intended benefits of ECDS (in Asthma)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Currently poor quality in coding acute asthma episodes in patients attending 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One local study found over 60 different SNOMED CT </a:t>
            </a:r>
            <a:r>
              <a:rPr lang="en-GB" dirty="0" smtClean="0"/>
              <a:t>diagnostic codes </a:t>
            </a:r>
            <a:r>
              <a:rPr lang="en-GB" dirty="0"/>
              <a:t>used to code acute exacerbations of asthma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This leads to poor quality data for commissioners to:</a:t>
            </a:r>
          </a:p>
          <a:p>
            <a:pPr marL="571500" lvl="1"/>
            <a:r>
              <a:rPr lang="en-GB" dirty="0"/>
              <a:t>Plan local services</a:t>
            </a:r>
          </a:p>
          <a:p>
            <a:pPr marL="571500" lvl="1"/>
            <a:r>
              <a:rPr lang="en-GB" dirty="0"/>
              <a:t>Assess performance of local departments against national standards</a:t>
            </a:r>
          </a:p>
          <a:p>
            <a:pPr marL="287338" indent="-276225">
              <a:buFont typeface="Arial" panose="020B0604020202020204" pitchFamily="34" charset="0"/>
              <a:buChar char="•"/>
            </a:pPr>
            <a:r>
              <a:rPr lang="en-GB" dirty="0"/>
              <a:t>Acute wheezy </a:t>
            </a:r>
            <a:r>
              <a:rPr lang="en-GB" dirty="0" smtClean="0"/>
              <a:t>episodes in children </a:t>
            </a:r>
            <a:r>
              <a:rPr lang="en-GB" dirty="0"/>
              <a:t>can now only be diagnosed as</a:t>
            </a:r>
          </a:p>
          <a:p>
            <a:pPr marL="571500" indent="-285750">
              <a:buFont typeface="Arial" panose="020B0604020202020204" pitchFamily="34" charset="0"/>
              <a:buChar char="•"/>
            </a:pPr>
            <a:r>
              <a:rPr lang="en-GB" dirty="0"/>
              <a:t>Asthma</a:t>
            </a:r>
          </a:p>
          <a:p>
            <a:pPr marL="571500" indent="-285750">
              <a:buFont typeface="Arial" panose="020B0604020202020204" pitchFamily="34" charset="0"/>
              <a:buChar char="•"/>
            </a:pPr>
            <a:r>
              <a:rPr lang="en-GB" dirty="0"/>
              <a:t>Viral Induced Wheeze</a:t>
            </a:r>
          </a:p>
          <a:p>
            <a:pPr marL="571500" indent="-285750">
              <a:buFont typeface="Arial" panose="020B0604020202020204" pitchFamily="34" charset="0"/>
              <a:buChar char="•"/>
            </a:pPr>
            <a:r>
              <a:rPr lang="en-GB" dirty="0"/>
              <a:t>Bronchiolitis</a:t>
            </a:r>
          </a:p>
        </p:txBody>
      </p:sp>
    </p:spTree>
    <p:extLst>
      <p:ext uri="{BB962C8B-B14F-4D97-AF65-F5344CB8AC3E}">
        <p14:creationId xmlns:p14="http://schemas.microsoft.com/office/powerpoint/2010/main" val="44887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D966D8-5CCE-004C-B3B6-CE4E61C61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D2617EA-5FFE-A14A-B02A-25412D65863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3350E40-7765-E24B-888B-C39C4D5C52E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FFB4ED9E-8867-0F41-B460-8A487E1017D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Diagnosis of asthma should improve for all ED attendances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Should allow for better planning of local asthma provision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Should allow for better assessment of any system interventions for </a:t>
            </a:r>
            <a:r>
              <a:rPr lang="en-US" dirty="0" smtClean="0"/>
              <a:t>asthma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Could allow for prospective study of presenting complaint -&gt; diagnosis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79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48760263-0905-0547-825A-011CB238C6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6E29B49E-4472-E649-B411-AD2069C8D0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76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03D31A-E860-1641-97B0-956E85953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issues </a:t>
            </a:r>
            <a:r>
              <a:rPr lang="en-US" dirty="0" smtClean="0"/>
              <a:t>with implementation of </a:t>
            </a:r>
            <a:r>
              <a:rPr lang="en-US" dirty="0"/>
              <a:t>ECDS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753FAC7-C43A-D94D-BBF4-B702541478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7F09DB-67B5-5A4B-875A-E6FC29038F8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2BCFBB52-B26F-8C41-8FFF-9A88FD44707B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Still work in progress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Some specialist diagnoses missing from ECDS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Particularly an issue for </a:t>
            </a:r>
            <a:r>
              <a:rPr lang="en-US" dirty="0" err="1"/>
              <a:t>paediatrics</a:t>
            </a:r>
            <a:r>
              <a:rPr lang="en-US" dirty="0"/>
              <a:t> </a:t>
            </a:r>
            <a:r>
              <a:rPr lang="en-US" dirty="0" err="1"/>
              <a:t>e.g</a:t>
            </a:r>
            <a:r>
              <a:rPr lang="en-US" dirty="0"/>
              <a:t> Kawasaki’s missing from first version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Does rely on how well local IT  system search function interfaces with ECDS codes e.g. Kawasaki’s officially listed as </a:t>
            </a:r>
            <a:r>
              <a:rPr lang="en-US" i="1" dirty="0"/>
              <a:t>acute febrile mucocutaneous lymph node syndrome (disorder)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feedback to local ECDS leads and changes can be made.</a:t>
            </a:r>
          </a:p>
        </p:txBody>
      </p:sp>
    </p:spTree>
    <p:extLst>
      <p:ext uri="{BB962C8B-B14F-4D97-AF65-F5344CB8AC3E}">
        <p14:creationId xmlns:p14="http://schemas.microsoft.com/office/powerpoint/2010/main" val="154904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What is the ECDS?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877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Emergency Care Data Set = ECDS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Emergency Care Data Set is the new national data set for urgent &amp; emergency care.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Original Timescale:</a:t>
            </a:r>
          </a:p>
          <a:p>
            <a:pPr marL="571500" lvl="1"/>
            <a:r>
              <a:rPr lang="en-GB" dirty="0"/>
              <a:t>Implemented in Type 1 &amp; 2 units (Emergency Departments) by Oct 2017</a:t>
            </a:r>
          </a:p>
          <a:p>
            <a:pPr marL="571500" lvl="1"/>
            <a:r>
              <a:rPr lang="en-GB" dirty="0"/>
              <a:t>Implemented in Type 3 &amp; 4 units (UCC &amp; WIC) by Oct 2018</a:t>
            </a:r>
          </a:p>
          <a:p>
            <a:pPr marL="571500" lvl="1"/>
            <a:r>
              <a:rPr lang="en-GB" dirty="0"/>
              <a:t>No current timescale for introduction in Ambulatory Care but under consideration</a:t>
            </a:r>
          </a:p>
          <a:p>
            <a:pPr marL="346075" indent="-288925">
              <a:buFont typeface="Arial" panose="020B0604020202020204" pitchFamily="34" charset="0"/>
              <a:buChar char="•"/>
            </a:pPr>
            <a:r>
              <a:rPr lang="en-GB" dirty="0"/>
              <a:t>ECDS includes:</a:t>
            </a:r>
          </a:p>
          <a:p>
            <a:pPr marL="631825" lvl="1" indent="-288925"/>
            <a:r>
              <a:rPr lang="en-GB" dirty="0"/>
              <a:t>Reason for attendance</a:t>
            </a:r>
          </a:p>
          <a:p>
            <a:pPr marL="631825" lvl="1" indent="-288925"/>
            <a:r>
              <a:rPr lang="en-GB" dirty="0"/>
              <a:t>Chief complaint</a:t>
            </a:r>
          </a:p>
          <a:p>
            <a:pPr marL="631825" lvl="1" indent="-288925"/>
            <a:r>
              <a:rPr lang="en-GB" dirty="0"/>
              <a:t>Acuity</a:t>
            </a:r>
          </a:p>
          <a:p>
            <a:pPr marL="631825" lvl="1" indent="-288925"/>
            <a:r>
              <a:rPr lang="en-GB" dirty="0"/>
              <a:t>Diagnosis</a:t>
            </a:r>
          </a:p>
          <a:p>
            <a:pPr marL="28575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38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Why is ECDS needed?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72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4C5A4D-A816-E84C-9F12-D7270BCAB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data collection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B23A705-D064-BD46-A30D-C09D8C8D90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FC4DA79-2D73-A849-B31B-D5D72F07779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2A0B18D-FE74-844B-B2B6-972C3ED66ED9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Most EDs currently collect data using a system designed in the 1970s.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Significant changes in patient groups attending EDs since system designed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Poor data collection in multiple fields:</a:t>
            </a:r>
          </a:p>
          <a:p>
            <a:pPr marL="571500" lvl="1"/>
            <a:r>
              <a:rPr lang="en-US" dirty="0"/>
              <a:t>Reason for attendance  - currently only accurately collected in 5% of attendances</a:t>
            </a:r>
          </a:p>
          <a:p>
            <a:pPr marL="571500" lvl="1"/>
            <a:r>
              <a:rPr lang="en-US" dirty="0"/>
              <a:t>Acuity – not currently collected at all</a:t>
            </a:r>
          </a:p>
          <a:p>
            <a:pPr marL="571500" lvl="1"/>
            <a:r>
              <a:rPr lang="en-US" dirty="0"/>
              <a:t>Diagnosis  - multiple issues with diagnosis…..</a:t>
            </a:r>
          </a:p>
        </p:txBody>
      </p:sp>
    </p:spTree>
    <p:extLst>
      <p:ext uri="{BB962C8B-B14F-4D97-AF65-F5344CB8AC3E}">
        <p14:creationId xmlns:p14="http://schemas.microsoft.com/office/powerpoint/2010/main" val="253698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A296C2-E3A6-2549-9AEC-AFDED7DF7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Difficulties with Diagnosis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A550D09-960C-C348-915A-3AE6B533731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889309B-810E-FC45-B6E9-6B69318AB24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68FD2DFE-586F-4145-86DF-4E107F480FBF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Multiple issues with ED Diagnosis</a:t>
            </a:r>
          </a:p>
          <a:p>
            <a:pPr marL="571500" lvl="1"/>
            <a:r>
              <a:rPr lang="en-US" dirty="0"/>
              <a:t>Only 50% of attendances have a “diagnosis” recorded</a:t>
            </a:r>
          </a:p>
          <a:p>
            <a:pPr marL="571500" lvl="1"/>
            <a:r>
              <a:rPr lang="en-US" dirty="0"/>
              <a:t>But majority (74%) of recorded diagnosis are not true diagnosis  - mainly symptoms</a:t>
            </a:r>
          </a:p>
          <a:p>
            <a:pPr marL="571500" lvl="1"/>
            <a:r>
              <a:rPr lang="en-US" dirty="0"/>
              <a:t>41 of top 100 ”diagnoses” are not truly diagnoses</a:t>
            </a:r>
          </a:p>
          <a:p>
            <a:pPr marL="571500" lvl="1"/>
            <a:r>
              <a:rPr lang="en-US" dirty="0"/>
              <a:t>Even when a diagnosis is a true diagnosis there are still issues:</a:t>
            </a:r>
          </a:p>
          <a:p>
            <a:pPr marL="825500" lvl="2"/>
            <a:r>
              <a:rPr lang="en-US" dirty="0"/>
              <a:t>Some current diagnoses include – Dutch Shepherd Dog Breed, Mushroom &amp; Brassica </a:t>
            </a:r>
            <a:r>
              <a:rPr lang="en-US" dirty="0" err="1"/>
              <a:t>napus</a:t>
            </a:r>
            <a:r>
              <a:rPr lang="en-US" dirty="0"/>
              <a:t> </a:t>
            </a:r>
            <a:r>
              <a:rPr lang="en-US" dirty="0" smtClean="0"/>
              <a:t>(Rapeseed)</a:t>
            </a:r>
            <a:endParaRPr lang="en-US" dirty="0"/>
          </a:p>
          <a:p>
            <a:pPr marL="825500" lvl="2"/>
            <a:r>
              <a:rPr lang="en-US" dirty="0"/>
              <a:t>2% of all currently recorded pregnancy </a:t>
            </a:r>
            <a:r>
              <a:rPr lang="en-US" dirty="0" smtClean="0"/>
              <a:t>problems are coded as </a:t>
            </a:r>
            <a:r>
              <a:rPr lang="en-US" dirty="0" err="1" smtClean="0"/>
              <a:t>occuring</a:t>
            </a:r>
            <a:r>
              <a:rPr lang="en-US" dirty="0" smtClean="0"/>
              <a:t> </a:t>
            </a:r>
            <a:r>
              <a:rPr lang="en-US" dirty="0"/>
              <a:t>in men</a:t>
            </a:r>
          </a:p>
          <a:p>
            <a:pPr marL="825500" lvl="2"/>
            <a:endParaRPr lang="en-US" dirty="0"/>
          </a:p>
          <a:p>
            <a:pPr marL="571500"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14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EAE12F-EE8F-4D41-84C8-0DCA56F48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all the diagnosis problems?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7692525-8E63-3444-9DF7-5DC17F527B8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F35CE04-C96E-0743-B67A-0DCD8EF0648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0F0D231D-2F14-5D45-B565-911F1C23EAC2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Most ED systems currently code using SNOMED CT codes </a:t>
            </a:r>
          </a:p>
          <a:p>
            <a:pPr marL="571500" lvl="1"/>
            <a:r>
              <a:rPr lang="en-US" dirty="0"/>
              <a:t>System formed from merger of SNOMED RT (USA) &amp; CTV3 (UK) systems in 1999</a:t>
            </a:r>
          </a:p>
          <a:p>
            <a:pPr marL="571500" lvl="1"/>
            <a:r>
              <a:rPr lang="en-US" dirty="0"/>
              <a:t>Currently 311,000 concepts linked by 1, 360, 000 relationships</a:t>
            </a:r>
          </a:p>
          <a:p>
            <a:pPr marL="571500" lvl="1"/>
            <a:r>
              <a:rPr lang="en-US" dirty="0"/>
              <a:t>System is designed to be extremely comprehensive but was designed with expert coders with time to code clinical encounters </a:t>
            </a:r>
          </a:p>
          <a:p>
            <a:pPr marL="346075" indent="-277813">
              <a:buFont typeface="Arial" panose="020B0604020202020204" pitchFamily="34" charset="0"/>
              <a:buChar char="•"/>
            </a:pPr>
            <a:r>
              <a:rPr lang="en-US" dirty="0"/>
              <a:t>In ED mainly coded by:</a:t>
            </a:r>
          </a:p>
          <a:p>
            <a:pPr marL="631825" lvl="1" indent="-277813"/>
            <a:r>
              <a:rPr lang="en-US" dirty="0"/>
              <a:t>Non-expert coders.</a:t>
            </a:r>
          </a:p>
          <a:p>
            <a:pPr marL="631825" lvl="1" indent="-277813"/>
            <a:r>
              <a:rPr lang="en-US" dirty="0"/>
              <a:t>Under significant time pressure to code. </a:t>
            </a:r>
          </a:p>
          <a:p>
            <a:pPr marL="354012" indent="-285750">
              <a:buFont typeface="Arial" panose="020B0604020202020204" pitchFamily="34" charset="0"/>
              <a:buChar char="•"/>
            </a:pPr>
            <a:r>
              <a:rPr lang="en-US" dirty="0"/>
              <a:t>Results in significant mis-coding</a:t>
            </a:r>
          </a:p>
        </p:txBody>
      </p:sp>
    </p:spTree>
    <p:extLst>
      <p:ext uri="{BB962C8B-B14F-4D97-AF65-F5344CB8AC3E}">
        <p14:creationId xmlns:p14="http://schemas.microsoft.com/office/powerpoint/2010/main" val="24852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How does ECDS improve things?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05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Diagnosis under the ECDS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ECDS limits diagnosis to only approximately 750 possible diagnosis</a:t>
            </a:r>
          </a:p>
          <a:p>
            <a:pPr marL="571500" lvl="1"/>
            <a:r>
              <a:rPr lang="en-GB" dirty="0"/>
              <a:t>All are true diagnosis</a:t>
            </a:r>
          </a:p>
          <a:p>
            <a:pPr marL="571500" lvl="1"/>
            <a:r>
              <a:rPr lang="en-GB" dirty="0"/>
              <a:t>Can be qualified as suspected or confirmed</a:t>
            </a:r>
          </a:p>
          <a:p>
            <a:pPr marL="571500" lvl="1"/>
            <a:r>
              <a:rPr lang="en-GB" dirty="0"/>
              <a:t>Devised through work with RCEM</a:t>
            </a:r>
          </a:p>
          <a:p>
            <a:pPr marL="571500"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22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7 - HLP updated branding-PPT Template">
  <a:themeElements>
    <a:clrScheme name="Healthy London PPT colours">
      <a:dk1>
        <a:srgbClr val="3F3F3F"/>
      </a:dk1>
      <a:lt1>
        <a:sysClr val="window" lastClr="FFFFFF"/>
      </a:lt1>
      <a:dk2>
        <a:srgbClr val="0091C9"/>
      </a:dk2>
      <a:lt2>
        <a:srgbClr val="B4E7FE"/>
      </a:lt2>
      <a:accent1>
        <a:srgbClr val="E32486"/>
      </a:accent1>
      <a:accent2>
        <a:srgbClr val="A25BA0"/>
      </a:accent2>
      <a:accent3>
        <a:srgbClr val="33BBB1"/>
      </a:accent3>
      <a:accent4>
        <a:srgbClr val="003893"/>
      </a:accent4>
      <a:accent5>
        <a:srgbClr val="3F3F3F"/>
      </a:accent5>
      <a:accent6>
        <a:srgbClr val="0072C6"/>
      </a:accent6>
      <a:hlink>
        <a:srgbClr val="0000FF"/>
      </a:hlink>
      <a:folHlink>
        <a:srgbClr val="800080"/>
      </a:folHlink>
    </a:clrScheme>
    <a:fontScheme name="London Health Partnership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2-2017-Healthy London_PPT_template" id="{22512DFE-CEA9-874E-8258-F5D08575994B}" vid="{D26D8EE4-4177-564A-8030-A1F640E50AF3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2-2017-Healthy London_PPT_template" id="{22512DFE-CEA9-874E-8258-F5D08575994B}" vid="{9B00A163-92CA-E945-838F-7DCEE2188FF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2017 - HLP updated branding-PPT Template</Template>
  <TotalTime>327</TotalTime>
  <Words>588</Words>
  <Application>Microsoft Office PowerPoint</Application>
  <PresentationFormat>On-screen Show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2017 - HLP updated branding-PPT Template</vt:lpstr>
      <vt:lpstr>Custom Design</vt:lpstr>
      <vt:lpstr>What is the ECDS &amp; how will it impact on Asthma </vt:lpstr>
      <vt:lpstr>PowerPoint Presentation</vt:lpstr>
      <vt:lpstr>Emergency Care Data Set = ECDS</vt:lpstr>
      <vt:lpstr>PowerPoint Presentation</vt:lpstr>
      <vt:lpstr>Current data collection</vt:lpstr>
      <vt:lpstr>Difficulties with Diagnosis</vt:lpstr>
      <vt:lpstr>Why all the diagnosis problems?</vt:lpstr>
      <vt:lpstr>PowerPoint Presentation</vt:lpstr>
      <vt:lpstr>Diagnosis under the ECDS</vt:lpstr>
      <vt:lpstr>Pilot study</vt:lpstr>
      <vt:lpstr>PowerPoint Presentation</vt:lpstr>
      <vt:lpstr>Intended benefits of ECDS (in Asthma)</vt:lpstr>
      <vt:lpstr>Looking forward</vt:lpstr>
      <vt:lpstr>PowerPoint Presentation</vt:lpstr>
      <vt:lpstr>Some issues with implementation of ECDS</vt:lpstr>
    </vt:vector>
  </TitlesOfParts>
  <Company>NWLCCCG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branding slides  for 2017 – please type over</dc:title>
  <dc:creator>Georgie Herskovits</dc:creator>
  <cp:lastModifiedBy>Sara Nelson</cp:lastModifiedBy>
  <cp:revision>23</cp:revision>
  <cp:lastPrinted>2015-03-23T11:51:44Z</cp:lastPrinted>
  <dcterms:created xsi:type="dcterms:W3CDTF">2018-04-18T14:54:26Z</dcterms:created>
  <dcterms:modified xsi:type="dcterms:W3CDTF">2018-09-03T14:31:58Z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nDIP File ID">
    <vt:lpwstr>c2868a09-90a2-4f80-8d47-85ad553ef2b0</vt:lpwstr>
  </property>
</Properties>
</file>