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458" r:id="rId2"/>
    <p:sldId id="496" r:id="rId3"/>
    <p:sldId id="460" r:id="rId4"/>
    <p:sldId id="491" r:id="rId5"/>
    <p:sldId id="463" r:id="rId6"/>
    <p:sldId id="494" r:id="rId7"/>
    <p:sldId id="501" r:id="rId8"/>
    <p:sldId id="486" r:id="rId9"/>
    <p:sldId id="470" r:id="rId10"/>
    <p:sldId id="497" r:id="rId11"/>
    <p:sldId id="500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D34D23"/>
    <a:srgbClr val="000000"/>
    <a:srgbClr val="E3E1E3"/>
    <a:srgbClr val="D9D9FF"/>
    <a:srgbClr val="E08033"/>
    <a:srgbClr val="FAAC44"/>
    <a:srgbClr val="FFBF3F"/>
    <a:srgbClr val="FFC85B"/>
    <a:srgbClr val="FFD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26" autoAdjust="0"/>
    <p:restoredTop sz="98190" autoAdjust="0"/>
  </p:normalViewPr>
  <p:slideViewPr>
    <p:cSldViewPr>
      <p:cViewPr>
        <p:scale>
          <a:sx n="100" d="100"/>
          <a:sy n="100" d="100"/>
        </p:scale>
        <p:origin x="-72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347F4-E294-4133-8FFB-50320194D9E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2D882BE-5B77-42CB-966B-3A1F850B2490}">
      <dgm:prSet phldrT="[Text]" custT="1"/>
      <dgm:spPr/>
      <dgm:t>
        <a:bodyPr/>
        <a:lstStyle/>
        <a:p>
          <a:r>
            <a:rPr lang="en-GB" sz="2000" b="1" dirty="0" smtClean="0"/>
            <a:t>Case Finding</a:t>
          </a:r>
          <a:endParaRPr lang="en-GB" sz="2000" b="1" dirty="0"/>
        </a:p>
      </dgm:t>
    </dgm:pt>
    <dgm:pt modelId="{B67DCDD3-9FBB-4CA2-9C1A-A051D3190DE8}" type="parTrans" cxnId="{2B410152-B75E-43DD-90C4-4F087417C4B6}">
      <dgm:prSet/>
      <dgm:spPr/>
      <dgm:t>
        <a:bodyPr/>
        <a:lstStyle/>
        <a:p>
          <a:endParaRPr lang="en-GB" sz="3600"/>
        </a:p>
      </dgm:t>
    </dgm:pt>
    <dgm:pt modelId="{92E568A9-AD7B-41C5-8E01-644DAF9A64DD}" type="sibTrans" cxnId="{2B410152-B75E-43DD-90C4-4F087417C4B6}">
      <dgm:prSet/>
      <dgm:spPr/>
      <dgm:t>
        <a:bodyPr/>
        <a:lstStyle/>
        <a:p>
          <a:endParaRPr lang="en-GB" sz="3600"/>
        </a:p>
      </dgm:t>
    </dgm:pt>
    <dgm:pt modelId="{15AF9E00-93F8-4C1C-BAA3-6F1D60C60AD9}">
      <dgm:prSet phldrT="[Text]" custT="1"/>
      <dgm:spPr/>
      <dgm:t>
        <a:bodyPr/>
        <a:lstStyle/>
        <a:p>
          <a:r>
            <a:rPr lang="en-GB" sz="1000" dirty="0" smtClean="0"/>
            <a:t>Foundation doctor used the Dashboard to identify complex patients before the CC4C Hub MDT.</a:t>
          </a:r>
          <a:endParaRPr lang="en-GB" sz="1000" dirty="0"/>
        </a:p>
      </dgm:t>
    </dgm:pt>
    <dgm:pt modelId="{190AA820-3A5E-4532-80A1-A96F94EAEDD1}" type="parTrans" cxnId="{28688FD8-0635-4753-B563-5DEB0FF914F4}">
      <dgm:prSet/>
      <dgm:spPr/>
      <dgm:t>
        <a:bodyPr/>
        <a:lstStyle/>
        <a:p>
          <a:endParaRPr lang="en-GB" sz="3600"/>
        </a:p>
      </dgm:t>
    </dgm:pt>
    <dgm:pt modelId="{270DE6DC-6554-4181-996C-40DB9262BCF7}" type="sibTrans" cxnId="{28688FD8-0635-4753-B563-5DEB0FF914F4}">
      <dgm:prSet/>
      <dgm:spPr/>
      <dgm:t>
        <a:bodyPr/>
        <a:lstStyle/>
        <a:p>
          <a:endParaRPr lang="en-GB" sz="3600"/>
        </a:p>
      </dgm:t>
    </dgm:pt>
    <dgm:pt modelId="{9487A708-FBF4-4224-B2A4-54E877F80073}">
      <dgm:prSet phldrT="[Text]" custT="1"/>
      <dgm:spPr/>
      <dgm:t>
        <a:bodyPr/>
        <a:lstStyle/>
        <a:p>
          <a:r>
            <a:rPr lang="en-GB" sz="1000" dirty="0" smtClean="0"/>
            <a:t>Further information was gathered from their hospital notes and clinic letters.</a:t>
          </a:r>
          <a:endParaRPr lang="en-GB" sz="1000" dirty="0"/>
        </a:p>
      </dgm:t>
    </dgm:pt>
    <dgm:pt modelId="{1D84C5C0-0D9B-438C-8E19-040BC26B6D98}" type="parTrans" cxnId="{73833306-2DCF-4C23-A8C7-26F44D62E74F}">
      <dgm:prSet/>
      <dgm:spPr/>
      <dgm:t>
        <a:bodyPr/>
        <a:lstStyle/>
        <a:p>
          <a:endParaRPr lang="en-GB" sz="3600"/>
        </a:p>
      </dgm:t>
    </dgm:pt>
    <dgm:pt modelId="{52F61239-6FF8-432B-B99C-631A0F3904F0}" type="sibTrans" cxnId="{73833306-2DCF-4C23-A8C7-26F44D62E74F}">
      <dgm:prSet/>
      <dgm:spPr/>
      <dgm:t>
        <a:bodyPr/>
        <a:lstStyle/>
        <a:p>
          <a:endParaRPr lang="en-GB" sz="3600"/>
        </a:p>
      </dgm:t>
    </dgm:pt>
    <dgm:pt modelId="{ACFA9E69-D021-4736-A39A-056EE0D56915}">
      <dgm:prSet phldrT="[Text]" custT="1"/>
      <dgm:spPr/>
      <dgm:t>
        <a:bodyPr/>
        <a:lstStyle/>
        <a:p>
          <a:r>
            <a:rPr lang="en-GB" sz="2000" b="1" dirty="0" smtClean="0"/>
            <a:t>The Patient</a:t>
          </a:r>
          <a:endParaRPr lang="en-GB" sz="2000" b="1" dirty="0"/>
        </a:p>
      </dgm:t>
    </dgm:pt>
    <dgm:pt modelId="{F8A55657-5508-436F-8A81-CCA8132C7AF1}" type="parTrans" cxnId="{903E55C9-8FCA-4679-8716-300B8FFC79DB}">
      <dgm:prSet/>
      <dgm:spPr/>
      <dgm:t>
        <a:bodyPr/>
        <a:lstStyle/>
        <a:p>
          <a:endParaRPr lang="en-GB" sz="3600"/>
        </a:p>
      </dgm:t>
    </dgm:pt>
    <dgm:pt modelId="{85627CBF-5A0A-4C86-9A8B-94DF19A805F9}" type="sibTrans" cxnId="{903E55C9-8FCA-4679-8716-300B8FFC79DB}">
      <dgm:prSet/>
      <dgm:spPr/>
      <dgm:t>
        <a:bodyPr/>
        <a:lstStyle/>
        <a:p>
          <a:endParaRPr lang="en-GB" sz="3600"/>
        </a:p>
      </dgm:t>
    </dgm:pt>
    <dgm:pt modelId="{44208927-18A0-41B4-A943-5FD8FCC87A05}">
      <dgm:prSet phldrT="[Text]" custT="1"/>
      <dgm:spPr/>
      <dgm:t>
        <a:bodyPr/>
        <a:lstStyle/>
        <a:p>
          <a:r>
            <a:rPr lang="en-GB" sz="1000" dirty="0" smtClean="0"/>
            <a:t>A 15-year-old girl with frequent asthma exacerbations was selected because she had numerous A&amp;E attendances</a:t>
          </a:r>
          <a:endParaRPr lang="en-GB" sz="1000" dirty="0"/>
        </a:p>
      </dgm:t>
    </dgm:pt>
    <dgm:pt modelId="{3C4245E8-2486-4883-8452-D77BB6D0A321}" type="parTrans" cxnId="{C2A409E3-022F-44E6-8CF4-53C18BE97229}">
      <dgm:prSet/>
      <dgm:spPr/>
      <dgm:t>
        <a:bodyPr/>
        <a:lstStyle/>
        <a:p>
          <a:endParaRPr lang="en-GB" sz="3600"/>
        </a:p>
      </dgm:t>
    </dgm:pt>
    <dgm:pt modelId="{5DC797C2-1CD5-4E57-873A-89969199EE3B}" type="sibTrans" cxnId="{C2A409E3-022F-44E6-8CF4-53C18BE97229}">
      <dgm:prSet/>
      <dgm:spPr/>
      <dgm:t>
        <a:bodyPr/>
        <a:lstStyle/>
        <a:p>
          <a:endParaRPr lang="en-GB" sz="3600"/>
        </a:p>
      </dgm:t>
    </dgm:pt>
    <dgm:pt modelId="{2EF1E000-2B63-49BB-8E9A-FE939488F46B}">
      <dgm:prSet phldrT="[Text]" custT="1"/>
      <dgm:spPr/>
      <dgm:t>
        <a:bodyPr/>
        <a:lstStyle/>
        <a:p>
          <a:r>
            <a:rPr lang="en-GB" sz="1000" dirty="0" smtClean="0"/>
            <a:t>This raised questions regarding the family’s understanding of asthma and whether her asthma management required escalation.</a:t>
          </a:r>
          <a:endParaRPr lang="en-GB" sz="1000" dirty="0"/>
        </a:p>
      </dgm:t>
    </dgm:pt>
    <dgm:pt modelId="{4718B804-8A04-4603-B5B1-3BF3406E0978}" type="parTrans" cxnId="{04744B98-400D-4CFC-8544-3CE97D432F67}">
      <dgm:prSet/>
      <dgm:spPr/>
      <dgm:t>
        <a:bodyPr/>
        <a:lstStyle/>
        <a:p>
          <a:endParaRPr lang="en-GB" sz="3600"/>
        </a:p>
      </dgm:t>
    </dgm:pt>
    <dgm:pt modelId="{8A073ECE-EA32-4521-AC74-BD7F2D5E44AA}" type="sibTrans" cxnId="{04744B98-400D-4CFC-8544-3CE97D432F67}">
      <dgm:prSet/>
      <dgm:spPr/>
      <dgm:t>
        <a:bodyPr/>
        <a:lstStyle/>
        <a:p>
          <a:endParaRPr lang="en-GB" sz="3600"/>
        </a:p>
      </dgm:t>
    </dgm:pt>
    <dgm:pt modelId="{D1309224-4C76-4CA7-8E8F-DFD8272AA326}">
      <dgm:prSet phldrT="[Text]" custT="1"/>
      <dgm:spPr/>
      <dgm:t>
        <a:bodyPr/>
        <a:lstStyle/>
        <a:p>
          <a:r>
            <a:rPr lang="en-GB" sz="2000" b="1" dirty="0" smtClean="0"/>
            <a:t>Clinic</a:t>
          </a:r>
          <a:endParaRPr lang="en-GB" sz="2000" b="1" dirty="0"/>
        </a:p>
      </dgm:t>
    </dgm:pt>
    <dgm:pt modelId="{C410D919-EDE2-40FB-AD0C-D155CBE72A63}" type="parTrans" cxnId="{1213C08A-23E2-4A34-A9AC-25829CE7D9B2}">
      <dgm:prSet/>
      <dgm:spPr/>
      <dgm:t>
        <a:bodyPr/>
        <a:lstStyle/>
        <a:p>
          <a:endParaRPr lang="en-GB" sz="3600"/>
        </a:p>
      </dgm:t>
    </dgm:pt>
    <dgm:pt modelId="{01FF9216-D044-43FD-85CF-CBA48608C582}" type="sibTrans" cxnId="{1213C08A-23E2-4A34-A9AC-25829CE7D9B2}">
      <dgm:prSet/>
      <dgm:spPr/>
      <dgm:t>
        <a:bodyPr/>
        <a:lstStyle/>
        <a:p>
          <a:endParaRPr lang="en-GB" sz="3600"/>
        </a:p>
      </dgm:t>
    </dgm:pt>
    <dgm:pt modelId="{7261969A-6AA9-4B1C-9199-46FEC7339782}">
      <dgm:prSet phldrT="[Text]" custT="1"/>
      <dgm:spPr/>
      <dgm:t>
        <a:bodyPr/>
        <a:lstStyle/>
        <a:p>
          <a:r>
            <a:rPr lang="en-GB" sz="1000" dirty="0" smtClean="0"/>
            <a:t>The patient was booked for an extended Paediatric specialist appointment at their GP surgery.</a:t>
          </a:r>
          <a:endParaRPr lang="en-GB" sz="1000" dirty="0"/>
        </a:p>
      </dgm:t>
    </dgm:pt>
    <dgm:pt modelId="{2AB82EB4-B9A6-4D18-8DC8-C1B842F68B07}" type="parTrans" cxnId="{1E2E49C1-42A6-4396-9EA5-145A282BB262}">
      <dgm:prSet/>
      <dgm:spPr/>
      <dgm:t>
        <a:bodyPr/>
        <a:lstStyle/>
        <a:p>
          <a:endParaRPr lang="en-GB" sz="3600"/>
        </a:p>
      </dgm:t>
    </dgm:pt>
    <dgm:pt modelId="{139B1063-BD1E-4217-BA2C-F31418F614F6}" type="sibTrans" cxnId="{1E2E49C1-42A6-4396-9EA5-145A282BB262}">
      <dgm:prSet/>
      <dgm:spPr/>
      <dgm:t>
        <a:bodyPr/>
        <a:lstStyle/>
        <a:p>
          <a:endParaRPr lang="en-GB" sz="3600"/>
        </a:p>
      </dgm:t>
    </dgm:pt>
    <dgm:pt modelId="{540974B6-B739-4B70-97D4-B90EC26B4B37}">
      <dgm:prSet phldrT="[Text]" custT="1"/>
      <dgm:spPr/>
      <dgm:t>
        <a:bodyPr/>
        <a:lstStyle/>
        <a:p>
          <a:r>
            <a:rPr lang="en-GB" sz="1000" dirty="0" smtClean="0"/>
            <a:t>Potential patient cases were identified using WSIC Watch lists for regular primary and secondary care attenders, frequent hospital admissions, missed appointments and out-of-date care plans.</a:t>
          </a:r>
          <a:endParaRPr lang="en-GB" sz="1000" dirty="0"/>
        </a:p>
      </dgm:t>
    </dgm:pt>
    <dgm:pt modelId="{C8D87B3D-7F65-4D77-949E-B9D6905468E2}" type="parTrans" cxnId="{040EB0A3-E480-4D81-B2E4-E81D90BC9C66}">
      <dgm:prSet/>
      <dgm:spPr/>
      <dgm:t>
        <a:bodyPr/>
        <a:lstStyle/>
        <a:p>
          <a:endParaRPr lang="en-GB" sz="3600"/>
        </a:p>
      </dgm:t>
    </dgm:pt>
    <dgm:pt modelId="{FBB5C74A-DC98-41AB-AE37-7B9070A8811C}" type="sibTrans" cxnId="{040EB0A3-E480-4D81-B2E4-E81D90BC9C66}">
      <dgm:prSet/>
      <dgm:spPr/>
      <dgm:t>
        <a:bodyPr/>
        <a:lstStyle/>
        <a:p>
          <a:endParaRPr lang="en-GB" sz="3600"/>
        </a:p>
      </dgm:t>
    </dgm:pt>
    <dgm:pt modelId="{F12612F2-39D7-4889-BB13-8AFFCBBCF3CB}">
      <dgm:prSet phldrT="[Text]" custT="1"/>
      <dgm:spPr/>
      <dgm:t>
        <a:bodyPr/>
        <a:lstStyle/>
        <a:p>
          <a:r>
            <a:rPr lang="en-GB" sz="1000" dirty="0" smtClean="0"/>
            <a:t>These were summarised and sent to the Paediatric consultant running the MDT who finalised case selection.</a:t>
          </a:r>
          <a:endParaRPr lang="en-GB" sz="1000" dirty="0"/>
        </a:p>
      </dgm:t>
    </dgm:pt>
    <dgm:pt modelId="{718A9B5F-44B2-480A-AFBC-F228E56FFAAE}" type="parTrans" cxnId="{D950E303-A0EB-45B7-B37B-85619745814F}">
      <dgm:prSet/>
      <dgm:spPr/>
      <dgm:t>
        <a:bodyPr/>
        <a:lstStyle/>
        <a:p>
          <a:endParaRPr lang="en-GB" sz="3600"/>
        </a:p>
      </dgm:t>
    </dgm:pt>
    <dgm:pt modelId="{6DB42824-DD45-4FF1-9B01-5B416CD99F65}" type="sibTrans" cxnId="{D950E303-A0EB-45B7-B37B-85619745814F}">
      <dgm:prSet/>
      <dgm:spPr/>
      <dgm:t>
        <a:bodyPr/>
        <a:lstStyle/>
        <a:p>
          <a:endParaRPr lang="en-GB" sz="3600"/>
        </a:p>
      </dgm:t>
    </dgm:pt>
    <dgm:pt modelId="{B9064694-3D02-4B94-8DF7-1F3CE44B0761}">
      <dgm:prSet phldrT="[Text]" custT="1"/>
      <dgm:spPr/>
      <dgm:t>
        <a:bodyPr/>
        <a:lstStyle/>
        <a:p>
          <a:r>
            <a:rPr lang="en-GB" sz="2000" b="1" dirty="0" smtClean="0"/>
            <a:t>Outcome</a:t>
          </a:r>
          <a:endParaRPr lang="en-GB" sz="2000" b="1" dirty="0"/>
        </a:p>
      </dgm:t>
    </dgm:pt>
    <dgm:pt modelId="{AB44E055-2BD7-4A2C-B9B7-E7B1C18966EB}" type="parTrans" cxnId="{E238D3FB-74B1-48E3-A2BE-826160317376}">
      <dgm:prSet/>
      <dgm:spPr/>
      <dgm:t>
        <a:bodyPr/>
        <a:lstStyle/>
        <a:p>
          <a:endParaRPr lang="en-GB" sz="3600"/>
        </a:p>
      </dgm:t>
    </dgm:pt>
    <dgm:pt modelId="{074E8878-4384-47CE-895C-E0062503B0E2}" type="sibTrans" cxnId="{E238D3FB-74B1-48E3-A2BE-826160317376}">
      <dgm:prSet/>
      <dgm:spPr/>
      <dgm:t>
        <a:bodyPr/>
        <a:lstStyle/>
        <a:p>
          <a:endParaRPr lang="en-GB" sz="3600"/>
        </a:p>
      </dgm:t>
    </dgm:pt>
    <dgm:pt modelId="{2289A106-4763-427E-8CF4-525F5572E977}">
      <dgm:prSet phldrT="[Text]" custT="1"/>
      <dgm:spPr/>
      <dgm:t>
        <a:bodyPr/>
        <a:lstStyle/>
        <a:p>
          <a:r>
            <a:rPr lang="en-GB" sz="1000" dirty="0" smtClean="0"/>
            <a:t>As a result of being identified using the Dashboard tool as a case for discussion and review, the patient and her family were seen by a Paediatric specialist in a community environment.</a:t>
          </a:r>
          <a:endParaRPr lang="en-GB" sz="1000" dirty="0"/>
        </a:p>
      </dgm:t>
    </dgm:pt>
    <dgm:pt modelId="{E1580852-A79D-43F1-ADF8-6D16B4CFBC98}" type="parTrans" cxnId="{35E3F005-7F52-4748-AEA2-D37C766278CC}">
      <dgm:prSet/>
      <dgm:spPr/>
      <dgm:t>
        <a:bodyPr/>
        <a:lstStyle/>
        <a:p>
          <a:endParaRPr lang="en-GB" sz="3600"/>
        </a:p>
      </dgm:t>
    </dgm:pt>
    <dgm:pt modelId="{DB86C3CF-2D6D-4B4F-9B78-62E81A4CE905}" type="sibTrans" cxnId="{35E3F005-7F52-4748-AEA2-D37C766278CC}">
      <dgm:prSet/>
      <dgm:spPr/>
      <dgm:t>
        <a:bodyPr/>
        <a:lstStyle/>
        <a:p>
          <a:endParaRPr lang="en-GB" sz="3600"/>
        </a:p>
      </dgm:t>
    </dgm:pt>
    <dgm:pt modelId="{858EF66A-596C-40AF-BB2B-57C2AAC5643A}">
      <dgm:prSet phldrT="[Text]" custT="1"/>
      <dgm:spPr/>
      <dgm:t>
        <a:bodyPr/>
        <a:lstStyle/>
        <a:p>
          <a:r>
            <a:rPr lang="en-GB" sz="1000" dirty="0" smtClean="0"/>
            <a:t>As well as optimising the patient’s asthma management medically, the patient and family were given support and education to help optimise her management conservatively.</a:t>
          </a:r>
          <a:endParaRPr lang="en-GB" sz="1000" dirty="0"/>
        </a:p>
      </dgm:t>
    </dgm:pt>
    <dgm:pt modelId="{CC64B6D8-45D2-4227-A09C-91A48FF8A453}" type="parTrans" cxnId="{FA37ED50-C024-4BBF-B475-3FEC2947E8FB}">
      <dgm:prSet/>
      <dgm:spPr/>
      <dgm:t>
        <a:bodyPr/>
        <a:lstStyle/>
        <a:p>
          <a:endParaRPr lang="en-GB" sz="3600"/>
        </a:p>
      </dgm:t>
    </dgm:pt>
    <dgm:pt modelId="{F88C8E33-99AC-4175-BD38-AA4D76A476EC}" type="sibTrans" cxnId="{FA37ED50-C024-4BBF-B475-3FEC2947E8FB}">
      <dgm:prSet/>
      <dgm:spPr/>
      <dgm:t>
        <a:bodyPr/>
        <a:lstStyle/>
        <a:p>
          <a:endParaRPr lang="en-GB" sz="3600"/>
        </a:p>
      </dgm:t>
    </dgm:pt>
    <dgm:pt modelId="{49D2ECC8-D56F-45DE-A308-DC6DEB8BEFF9}">
      <dgm:prSet phldrT="[Text]" custT="1"/>
      <dgm:spPr/>
      <dgm:t>
        <a:bodyPr/>
        <a:lstStyle/>
        <a:p>
          <a:r>
            <a:rPr lang="en-GB" sz="1000" dirty="0" smtClean="0"/>
            <a:t>It also allowed health promotion for the parents to stop smoking.</a:t>
          </a:r>
          <a:endParaRPr lang="en-GB" sz="1000" dirty="0"/>
        </a:p>
      </dgm:t>
    </dgm:pt>
    <dgm:pt modelId="{7AB18734-304A-4931-8F7F-AC5BBEF67A12}" type="parTrans" cxnId="{FF128AC0-D8B6-4A98-9074-9778C94BEC94}">
      <dgm:prSet/>
      <dgm:spPr/>
      <dgm:t>
        <a:bodyPr/>
        <a:lstStyle/>
        <a:p>
          <a:endParaRPr lang="en-GB" sz="3600"/>
        </a:p>
      </dgm:t>
    </dgm:pt>
    <dgm:pt modelId="{F90322C4-1A26-46EE-B02F-4B821DE9BA0C}" type="sibTrans" cxnId="{FF128AC0-D8B6-4A98-9074-9778C94BEC94}">
      <dgm:prSet/>
      <dgm:spPr/>
      <dgm:t>
        <a:bodyPr/>
        <a:lstStyle/>
        <a:p>
          <a:endParaRPr lang="en-GB" sz="3600"/>
        </a:p>
      </dgm:t>
    </dgm:pt>
    <dgm:pt modelId="{5880447F-7631-4A32-AB1A-6C91DCF8B603}">
      <dgm:prSet phldrT="[Text]" custT="1"/>
      <dgm:spPr/>
      <dgm:t>
        <a:bodyPr/>
        <a:lstStyle/>
        <a:p>
          <a:r>
            <a:rPr lang="en-GB" sz="1000" dirty="0" smtClean="0"/>
            <a:t>This allowed for an in depth discussion with the patient and her parents regarding avoiding asthma triggers, further conservative management measures such as using a peak flow diary, and medical management.</a:t>
          </a:r>
          <a:endParaRPr lang="en-GB" sz="1000" dirty="0"/>
        </a:p>
      </dgm:t>
    </dgm:pt>
    <dgm:pt modelId="{8F3254FC-5398-4AC2-A627-A9326694DE72}" type="parTrans" cxnId="{2A7FC5B6-957D-42EF-98BB-262ECFB6800D}">
      <dgm:prSet/>
      <dgm:spPr/>
      <dgm:t>
        <a:bodyPr/>
        <a:lstStyle/>
        <a:p>
          <a:endParaRPr lang="en-GB" sz="3600"/>
        </a:p>
      </dgm:t>
    </dgm:pt>
    <dgm:pt modelId="{0D2911D0-785A-4499-9505-A2C2339AFF4E}" type="sibTrans" cxnId="{2A7FC5B6-957D-42EF-98BB-262ECFB6800D}">
      <dgm:prSet/>
      <dgm:spPr/>
      <dgm:t>
        <a:bodyPr/>
        <a:lstStyle/>
        <a:p>
          <a:endParaRPr lang="en-GB" sz="3600"/>
        </a:p>
      </dgm:t>
    </dgm:pt>
    <dgm:pt modelId="{012109E8-C9C8-4DBC-A9AE-16F3978EA70D}">
      <dgm:prSet phldrT="[Text]" custT="1"/>
      <dgm:spPr/>
      <dgm:t>
        <a:bodyPr/>
        <a:lstStyle/>
        <a:p>
          <a:r>
            <a:rPr lang="en-GB" sz="1000" dirty="0" smtClean="0"/>
            <a:t>It was identified that her parents smoked at home, a common asthma exacerbation trigger, and they were signposted to smoking cessation services.</a:t>
          </a:r>
          <a:endParaRPr lang="en-GB" sz="1000" dirty="0"/>
        </a:p>
      </dgm:t>
    </dgm:pt>
    <dgm:pt modelId="{A33BF375-A9FD-46AE-B813-5B931543C927}" type="parTrans" cxnId="{D6A6F69E-7E37-46F3-8685-551E55D8F025}">
      <dgm:prSet/>
      <dgm:spPr/>
      <dgm:t>
        <a:bodyPr/>
        <a:lstStyle/>
        <a:p>
          <a:endParaRPr lang="en-GB" sz="3600"/>
        </a:p>
      </dgm:t>
    </dgm:pt>
    <dgm:pt modelId="{C48BCBD2-1793-485D-893C-8DC1AB785A0E}" type="sibTrans" cxnId="{D6A6F69E-7E37-46F3-8685-551E55D8F025}">
      <dgm:prSet/>
      <dgm:spPr/>
      <dgm:t>
        <a:bodyPr/>
        <a:lstStyle/>
        <a:p>
          <a:endParaRPr lang="en-GB" sz="3600"/>
        </a:p>
      </dgm:t>
    </dgm:pt>
    <dgm:pt modelId="{588E17AD-306D-4916-ADEC-94802AE7A26C}">
      <dgm:prSet phldrT="[Text]" custT="1"/>
      <dgm:spPr/>
      <dgm:t>
        <a:bodyPr/>
        <a:lstStyle/>
        <a:p>
          <a:r>
            <a:rPr lang="en-GB" sz="1000" dirty="0" smtClean="0"/>
            <a:t>Using the Case finding list and viewing the Asthma Radar at the MDT</a:t>
          </a:r>
          <a:endParaRPr lang="en-GB" sz="1000" dirty="0"/>
        </a:p>
      </dgm:t>
    </dgm:pt>
    <dgm:pt modelId="{86BA599A-374C-433D-A643-FF1EEFD56DAB}" type="parTrans" cxnId="{340247BC-FFE6-4BCA-A75B-D792A4CFBDF4}">
      <dgm:prSet/>
      <dgm:spPr/>
      <dgm:t>
        <a:bodyPr/>
        <a:lstStyle/>
        <a:p>
          <a:endParaRPr lang="en-GB" sz="3200"/>
        </a:p>
      </dgm:t>
    </dgm:pt>
    <dgm:pt modelId="{D5046376-7808-45B7-8C03-34A4D12278FE}" type="sibTrans" cxnId="{340247BC-FFE6-4BCA-A75B-D792A4CFBDF4}">
      <dgm:prSet/>
      <dgm:spPr/>
      <dgm:t>
        <a:bodyPr/>
        <a:lstStyle/>
        <a:p>
          <a:endParaRPr lang="en-GB" sz="3200"/>
        </a:p>
      </dgm:t>
    </dgm:pt>
    <dgm:pt modelId="{04FA88C8-972B-4F9B-86C0-FC3911AB8D4E}">
      <dgm:prSet phldrT="[Text]" custT="1"/>
      <dgm:spPr/>
      <dgm:t>
        <a:bodyPr/>
        <a:lstStyle/>
        <a:p>
          <a:r>
            <a:rPr lang="en-GB" sz="1000" dirty="0" smtClean="0"/>
            <a:t>The patient activity screen was viewed and noted that she numerous primary care attendances. </a:t>
          </a:r>
          <a:endParaRPr lang="en-GB" sz="1000" dirty="0"/>
        </a:p>
      </dgm:t>
    </dgm:pt>
    <dgm:pt modelId="{3D95EC4E-1B5C-4552-9975-D66AABCDDE8E}" type="parTrans" cxnId="{00A959EF-5946-4C03-B559-3001161B063C}">
      <dgm:prSet/>
      <dgm:spPr/>
      <dgm:t>
        <a:bodyPr/>
        <a:lstStyle/>
        <a:p>
          <a:endParaRPr lang="en-GB" sz="3200"/>
        </a:p>
      </dgm:t>
    </dgm:pt>
    <dgm:pt modelId="{31BB7D09-DC73-4971-BFEA-6C192F629B56}" type="sibTrans" cxnId="{00A959EF-5946-4C03-B559-3001161B063C}">
      <dgm:prSet/>
      <dgm:spPr/>
      <dgm:t>
        <a:bodyPr/>
        <a:lstStyle/>
        <a:p>
          <a:endParaRPr lang="en-GB" sz="3200"/>
        </a:p>
      </dgm:t>
    </dgm:pt>
    <dgm:pt modelId="{B33A7358-35D3-4F00-BA27-598B2BEAD406}" type="pres">
      <dgm:prSet presAssocID="{CB8347F4-E294-4133-8FFB-50320194D9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1A5E31-CB6D-44BA-B423-B09415F4A98F}" type="pres">
      <dgm:prSet presAssocID="{52D882BE-5B77-42CB-966B-3A1F850B2490}" presName="composite" presStyleCnt="0"/>
      <dgm:spPr/>
      <dgm:t>
        <a:bodyPr/>
        <a:lstStyle/>
        <a:p>
          <a:endParaRPr lang="en-GB"/>
        </a:p>
      </dgm:t>
    </dgm:pt>
    <dgm:pt modelId="{41C503D8-3D04-454C-9C7F-A13571133D17}" type="pres">
      <dgm:prSet presAssocID="{52D882BE-5B77-42CB-966B-3A1F850B24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AB5BCB-E484-4E91-87D6-3A8CB8EFDF48}" type="pres">
      <dgm:prSet presAssocID="{52D882BE-5B77-42CB-966B-3A1F850B2490}" presName="descendantText" presStyleLbl="alignAcc1" presStyleIdx="0" presStyleCnt="4" custScaleY="996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8BFEAD-436A-4685-8CEA-39BC854A341B}" type="pres">
      <dgm:prSet presAssocID="{92E568A9-AD7B-41C5-8E01-644DAF9A64DD}" presName="sp" presStyleCnt="0"/>
      <dgm:spPr/>
      <dgm:t>
        <a:bodyPr/>
        <a:lstStyle/>
        <a:p>
          <a:endParaRPr lang="en-GB"/>
        </a:p>
      </dgm:t>
    </dgm:pt>
    <dgm:pt modelId="{D0CB5928-D4B2-4F1F-9E84-4F75F2C2FEFF}" type="pres">
      <dgm:prSet presAssocID="{ACFA9E69-D021-4736-A39A-056EE0D56915}" presName="composite" presStyleCnt="0"/>
      <dgm:spPr/>
      <dgm:t>
        <a:bodyPr/>
        <a:lstStyle/>
        <a:p>
          <a:endParaRPr lang="en-GB"/>
        </a:p>
      </dgm:t>
    </dgm:pt>
    <dgm:pt modelId="{F46F9F20-6289-4389-8F61-4373D150A3D9}" type="pres">
      <dgm:prSet presAssocID="{ACFA9E69-D021-4736-A39A-056EE0D5691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88A34F-16E2-4421-BDD1-2B276CAD158C}" type="pres">
      <dgm:prSet presAssocID="{ACFA9E69-D021-4736-A39A-056EE0D5691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01A14F-28A4-4639-B926-48D00EF69339}" type="pres">
      <dgm:prSet presAssocID="{85627CBF-5A0A-4C86-9A8B-94DF19A805F9}" presName="sp" presStyleCnt="0"/>
      <dgm:spPr/>
      <dgm:t>
        <a:bodyPr/>
        <a:lstStyle/>
        <a:p>
          <a:endParaRPr lang="en-GB"/>
        </a:p>
      </dgm:t>
    </dgm:pt>
    <dgm:pt modelId="{85516611-B988-40C5-912D-8BB41CF8E65C}" type="pres">
      <dgm:prSet presAssocID="{D1309224-4C76-4CA7-8E8F-DFD8272AA326}" presName="composite" presStyleCnt="0"/>
      <dgm:spPr/>
      <dgm:t>
        <a:bodyPr/>
        <a:lstStyle/>
        <a:p>
          <a:endParaRPr lang="en-GB"/>
        </a:p>
      </dgm:t>
    </dgm:pt>
    <dgm:pt modelId="{A13322E4-7E4B-4E9D-A826-4C8D9BCC5E28}" type="pres">
      <dgm:prSet presAssocID="{D1309224-4C76-4CA7-8E8F-DFD8272AA32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DF6C7-7542-4DC7-95C5-507B8AA5538A}" type="pres">
      <dgm:prSet presAssocID="{D1309224-4C76-4CA7-8E8F-DFD8272AA32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65B97-8F8F-4657-97B1-24F735C7A3AF}" type="pres">
      <dgm:prSet presAssocID="{01FF9216-D044-43FD-85CF-CBA48608C582}" presName="sp" presStyleCnt="0"/>
      <dgm:spPr/>
      <dgm:t>
        <a:bodyPr/>
        <a:lstStyle/>
        <a:p>
          <a:endParaRPr lang="en-GB"/>
        </a:p>
      </dgm:t>
    </dgm:pt>
    <dgm:pt modelId="{055982A3-FF84-4AC5-9A05-D6FC56138EE2}" type="pres">
      <dgm:prSet presAssocID="{B9064694-3D02-4B94-8DF7-1F3CE44B0761}" presName="composite" presStyleCnt="0"/>
      <dgm:spPr/>
      <dgm:t>
        <a:bodyPr/>
        <a:lstStyle/>
        <a:p>
          <a:endParaRPr lang="en-GB"/>
        </a:p>
      </dgm:t>
    </dgm:pt>
    <dgm:pt modelId="{F494C223-B941-4217-9780-7043F2FA146D}" type="pres">
      <dgm:prSet presAssocID="{B9064694-3D02-4B94-8DF7-1F3CE44B076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DFDA8F-1D48-41E7-B257-885D93D5A2DB}" type="pres">
      <dgm:prSet presAssocID="{B9064694-3D02-4B94-8DF7-1F3CE44B076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A6F69E-7E37-46F3-8685-551E55D8F025}" srcId="{D1309224-4C76-4CA7-8E8F-DFD8272AA326}" destId="{012109E8-C9C8-4DBC-A9AE-16F3978EA70D}" srcOrd="2" destOrd="0" parTransId="{A33BF375-A9FD-46AE-B813-5B931543C927}" sibTransId="{C48BCBD2-1793-485D-893C-8DC1AB785A0E}"/>
    <dgm:cxn modelId="{CB917012-21EE-4A47-A034-03BBB96E16AF}" type="presOf" srcId="{B9064694-3D02-4B94-8DF7-1F3CE44B0761}" destId="{F494C223-B941-4217-9780-7043F2FA146D}" srcOrd="0" destOrd="0" presId="urn:microsoft.com/office/officeart/2005/8/layout/chevron2"/>
    <dgm:cxn modelId="{C2A409E3-022F-44E6-8CF4-53C18BE97229}" srcId="{ACFA9E69-D021-4736-A39A-056EE0D56915}" destId="{44208927-18A0-41B4-A943-5FD8FCC87A05}" srcOrd="1" destOrd="0" parTransId="{3C4245E8-2486-4883-8452-D77BB6D0A321}" sibTransId="{5DC797C2-1CD5-4E57-873A-89969199EE3B}"/>
    <dgm:cxn modelId="{DBAB2CED-8D6A-4F37-BE45-82A9EC954C89}" type="presOf" srcId="{5880447F-7631-4A32-AB1A-6C91DCF8B603}" destId="{A53DF6C7-7542-4DC7-95C5-507B8AA5538A}" srcOrd="0" destOrd="1" presId="urn:microsoft.com/office/officeart/2005/8/layout/chevron2"/>
    <dgm:cxn modelId="{D950E303-A0EB-45B7-B37B-85619745814F}" srcId="{52D882BE-5B77-42CB-966B-3A1F850B2490}" destId="{F12612F2-39D7-4889-BB13-8AFFCBBCF3CB}" srcOrd="3" destOrd="0" parTransId="{718A9B5F-44B2-480A-AFBC-F228E56FFAAE}" sibTransId="{6DB42824-DD45-4FF1-9B01-5B416CD99F65}"/>
    <dgm:cxn modelId="{FA37ED50-C024-4BBF-B475-3FEC2947E8FB}" srcId="{B9064694-3D02-4B94-8DF7-1F3CE44B0761}" destId="{858EF66A-596C-40AF-BB2B-57C2AAC5643A}" srcOrd="1" destOrd="0" parTransId="{CC64B6D8-45D2-4227-A09C-91A48FF8A453}" sibTransId="{F88C8E33-99AC-4175-BD38-AA4D76A476EC}"/>
    <dgm:cxn modelId="{340247BC-FFE6-4BCA-A75B-D792A4CFBDF4}" srcId="{ACFA9E69-D021-4736-A39A-056EE0D56915}" destId="{588E17AD-306D-4916-ADEC-94802AE7A26C}" srcOrd="0" destOrd="0" parTransId="{86BA599A-374C-433D-A643-FF1EEFD56DAB}" sibTransId="{D5046376-7808-45B7-8C03-34A4D12278FE}"/>
    <dgm:cxn modelId="{4BC96138-7696-40CF-B65B-15E60B99A120}" type="presOf" srcId="{858EF66A-596C-40AF-BB2B-57C2AAC5643A}" destId="{04DFDA8F-1D48-41E7-B257-885D93D5A2DB}" srcOrd="0" destOrd="1" presId="urn:microsoft.com/office/officeart/2005/8/layout/chevron2"/>
    <dgm:cxn modelId="{E238D3FB-74B1-48E3-A2BE-826160317376}" srcId="{CB8347F4-E294-4133-8FFB-50320194D9EC}" destId="{B9064694-3D02-4B94-8DF7-1F3CE44B0761}" srcOrd="3" destOrd="0" parTransId="{AB44E055-2BD7-4A2C-B9B7-E7B1C18966EB}" sibTransId="{074E8878-4384-47CE-895C-E0062503B0E2}"/>
    <dgm:cxn modelId="{0B8515D4-6308-4E8B-9115-8D7A348912AD}" type="presOf" srcId="{15AF9E00-93F8-4C1C-BAA3-6F1D60C60AD9}" destId="{41AB5BCB-E484-4E91-87D6-3A8CB8EFDF48}" srcOrd="0" destOrd="0" presId="urn:microsoft.com/office/officeart/2005/8/layout/chevron2"/>
    <dgm:cxn modelId="{35E3F005-7F52-4748-AEA2-D37C766278CC}" srcId="{B9064694-3D02-4B94-8DF7-1F3CE44B0761}" destId="{2289A106-4763-427E-8CF4-525F5572E977}" srcOrd="0" destOrd="0" parTransId="{E1580852-A79D-43F1-ADF8-6D16B4CFBC98}" sibTransId="{DB86C3CF-2D6D-4B4F-9B78-62E81A4CE905}"/>
    <dgm:cxn modelId="{E24AB11C-7134-4950-84E7-B4AA6EBE8370}" type="presOf" srcId="{F12612F2-39D7-4889-BB13-8AFFCBBCF3CB}" destId="{41AB5BCB-E484-4E91-87D6-3A8CB8EFDF48}" srcOrd="0" destOrd="3" presId="urn:microsoft.com/office/officeart/2005/8/layout/chevron2"/>
    <dgm:cxn modelId="{361B117F-E661-487A-8CDC-719BDE7C60EC}" type="presOf" srcId="{7261969A-6AA9-4B1C-9199-46FEC7339782}" destId="{A53DF6C7-7542-4DC7-95C5-507B8AA5538A}" srcOrd="0" destOrd="0" presId="urn:microsoft.com/office/officeart/2005/8/layout/chevron2"/>
    <dgm:cxn modelId="{9CD056D8-C0A1-410F-9762-C4AD090A7244}" type="presOf" srcId="{44208927-18A0-41B4-A943-5FD8FCC87A05}" destId="{9088A34F-16E2-4421-BDD1-2B276CAD158C}" srcOrd="0" destOrd="1" presId="urn:microsoft.com/office/officeart/2005/8/layout/chevron2"/>
    <dgm:cxn modelId="{FF128AC0-D8B6-4A98-9074-9778C94BEC94}" srcId="{B9064694-3D02-4B94-8DF7-1F3CE44B0761}" destId="{49D2ECC8-D56F-45DE-A308-DC6DEB8BEFF9}" srcOrd="2" destOrd="0" parTransId="{7AB18734-304A-4931-8F7F-AC5BBEF67A12}" sibTransId="{F90322C4-1A26-46EE-B02F-4B821DE9BA0C}"/>
    <dgm:cxn modelId="{3F96212A-880D-4F94-84FC-04FD17AA3D85}" type="presOf" srcId="{2EF1E000-2B63-49BB-8E9A-FE939488F46B}" destId="{9088A34F-16E2-4421-BDD1-2B276CAD158C}" srcOrd="0" destOrd="3" presId="urn:microsoft.com/office/officeart/2005/8/layout/chevron2"/>
    <dgm:cxn modelId="{1E2E49C1-42A6-4396-9EA5-145A282BB262}" srcId="{D1309224-4C76-4CA7-8E8F-DFD8272AA326}" destId="{7261969A-6AA9-4B1C-9199-46FEC7339782}" srcOrd="0" destOrd="0" parTransId="{2AB82EB4-B9A6-4D18-8DC8-C1B842F68B07}" sibTransId="{139B1063-BD1E-4217-BA2C-F31418F614F6}"/>
    <dgm:cxn modelId="{DB1B600F-AEC8-4A1F-8066-87986CA79844}" type="presOf" srcId="{2289A106-4763-427E-8CF4-525F5572E977}" destId="{04DFDA8F-1D48-41E7-B257-885D93D5A2DB}" srcOrd="0" destOrd="0" presId="urn:microsoft.com/office/officeart/2005/8/layout/chevron2"/>
    <dgm:cxn modelId="{00A959EF-5946-4C03-B559-3001161B063C}" srcId="{ACFA9E69-D021-4736-A39A-056EE0D56915}" destId="{04FA88C8-972B-4F9B-86C0-FC3911AB8D4E}" srcOrd="2" destOrd="0" parTransId="{3D95EC4E-1B5C-4552-9975-D66AABCDDE8E}" sibTransId="{31BB7D09-DC73-4971-BFEA-6C192F629B56}"/>
    <dgm:cxn modelId="{D867E046-93F6-423F-8B25-DDA0504EA1F7}" type="presOf" srcId="{52D882BE-5B77-42CB-966B-3A1F850B2490}" destId="{41C503D8-3D04-454C-9C7F-A13571133D17}" srcOrd="0" destOrd="0" presId="urn:microsoft.com/office/officeart/2005/8/layout/chevron2"/>
    <dgm:cxn modelId="{73833306-2DCF-4C23-A8C7-26F44D62E74F}" srcId="{52D882BE-5B77-42CB-966B-3A1F850B2490}" destId="{9487A708-FBF4-4224-B2A4-54E877F80073}" srcOrd="2" destOrd="0" parTransId="{1D84C5C0-0D9B-438C-8E19-040BC26B6D98}" sibTransId="{52F61239-6FF8-432B-B99C-631A0F3904F0}"/>
    <dgm:cxn modelId="{FE2724FC-83B6-488D-A533-93B64A8183A5}" type="presOf" srcId="{ACFA9E69-D021-4736-A39A-056EE0D56915}" destId="{F46F9F20-6289-4389-8F61-4373D150A3D9}" srcOrd="0" destOrd="0" presId="urn:microsoft.com/office/officeart/2005/8/layout/chevron2"/>
    <dgm:cxn modelId="{2A7FC5B6-957D-42EF-98BB-262ECFB6800D}" srcId="{D1309224-4C76-4CA7-8E8F-DFD8272AA326}" destId="{5880447F-7631-4A32-AB1A-6C91DCF8B603}" srcOrd="1" destOrd="0" parTransId="{8F3254FC-5398-4AC2-A627-A9326694DE72}" sibTransId="{0D2911D0-785A-4499-9505-A2C2339AFF4E}"/>
    <dgm:cxn modelId="{BE970235-02F6-4F9C-95A5-907379CB1B2B}" type="presOf" srcId="{9487A708-FBF4-4224-B2A4-54E877F80073}" destId="{41AB5BCB-E484-4E91-87D6-3A8CB8EFDF48}" srcOrd="0" destOrd="2" presId="urn:microsoft.com/office/officeart/2005/8/layout/chevron2"/>
    <dgm:cxn modelId="{903E55C9-8FCA-4679-8716-300B8FFC79DB}" srcId="{CB8347F4-E294-4133-8FFB-50320194D9EC}" destId="{ACFA9E69-D021-4736-A39A-056EE0D56915}" srcOrd="1" destOrd="0" parTransId="{F8A55657-5508-436F-8A81-CCA8132C7AF1}" sibTransId="{85627CBF-5A0A-4C86-9A8B-94DF19A805F9}"/>
    <dgm:cxn modelId="{E84F6FB2-FB5D-4095-8D30-942EA959CC73}" type="presOf" srcId="{04FA88C8-972B-4F9B-86C0-FC3911AB8D4E}" destId="{9088A34F-16E2-4421-BDD1-2B276CAD158C}" srcOrd="0" destOrd="2" presId="urn:microsoft.com/office/officeart/2005/8/layout/chevron2"/>
    <dgm:cxn modelId="{B3892F99-DE05-45C4-806E-5352200B8364}" type="presOf" srcId="{D1309224-4C76-4CA7-8E8F-DFD8272AA326}" destId="{A13322E4-7E4B-4E9D-A826-4C8D9BCC5E28}" srcOrd="0" destOrd="0" presId="urn:microsoft.com/office/officeart/2005/8/layout/chevron2"/>
    <dgm:cxn modelId="{2B410152-B75E-43DD-90C4-4F087417C4B6}" srcId="{CB8347F4-E294-4133-8FFB-50320194D9EC}" destId="{52D882BE-5B77-42CB-966B-3A1F850B2490}" srcOrd="0" destOrd="0" parTransId="{B67DCDD3-9FBB-4CA2-9C1A-A051D3190DE8}" sibTransId="{92E568A9-AD7B-41C5-8E01-644DAF9A64DD}"/>
    <dgm:cxn modelId="{28688FD8-0635-4753-B563-5DEB0FF914F4}" srcId="{52D882BE-5B77-42CB-966B-3A1F850B2490}" destId="{15AF9E00-93F8-4C1C-BAA3-6F1D60C60AD9}" srcOrd="0" destOrd="0" parTransId="{190AA820-3A5E-4532-80A1-A96F94EAEDD1}" sibTransId="{270DE6DC-6554-4181-996C-40DB9262BCF7}"/>
    <dgm:cxn modelId="{04744B98-400D-4CFC-8544-3CE97D432F67}" srcId="{ACFA9E69-D021-4736-A39A-056EE0D56915}" destId="{2EF1E000-2B63-49BB-8E9A-FE939488F46B}" srcOrd="3" destOrd="0" parTransId="{4718B804-8A04-4603-B5B1-3BF3406E0978}" sibTransId="{8A073ECE-EA32-4521-AC74-BD7F2D5E44AA}"/>
    <dgm:cxn modelId="{01FF9EF5-FD68-41BB-A5EC-C5831254E9B5}" type="presOf" srcId="{49D2ECC8-D56F-45DE-A308-DC6DEB8BEFF9}" destId="{04DFDA8F-1D48-41E7-B257-885D93D5A2DB}" srcOrd="0" destOrd="2" presId="urn:microsoft.com/office/officeart/2005/8/layout/chevron2"/>
    <dgm:cxn modelId="{1213C08A-23E2-4A34-A9AC-25829CE7D9B2}" srcId="{CB8347F4-E294-4133-8FFB-50320194D9EC}" destId="{D1309224-4C76-4CA7-8E8F-DFD8272AA326}" srcOrd="2" destOrd="0" parTransId="{C410D919-EDE2-40FB-AD0C-D155CBE72A63}" sibTransId="{01FF9216-D044-43FD-85CF-CBA48608C582}"/>
    <dgm:cxn modelId="{040EB0A3-E480-4D81-B2E4-E81D90BC9C66}" srcId="{52D882BE-5B77-42CB-966B-3A1F850B2490}" destId="{540974B6-B739-4B70-97D4-B90EC26B4B37}" srcOrd="1" destOrd="0" parTransId="{C8D87B3D-7F65-4D77-949E-B9D6905468E2}" sibTransId="{FBB5C74A-DC98-41AB-AE37-7B9070A8811C}"/>
    <dgm:cxn modelId="{A3F316D6-E685-4DB7-B762-01ED1C5987DA}" type="presOf" srcId="{588E17AD-306D-4916-ADEC-94802AE7A26C}" destId="{9088A34F-16E2-4421-BDD1-2B276CAD158C}" srcOrd="0" destOrd="0" presId="urn:microsoft.com/office/officeart/2005/8/layout/chevron2"/>
    <dgm:cxn modelId="{7AD939AE-506F-417A-90FD-555707A79BF5}" type="presOf" srcId="{012109E8-C9C8-4DBC-A9AE-16F3978EA70D}" destId="{A53DF6C7-7542-4DC7-95C5-507B8AA5538A}" srcOrd="0" destOrd="2" presId="urn:microsoft.com/office/officeart/2005/8/layout/chevron2"/>
    <dgm:cxn modelId="{4364A3A4-0C30-4698-B836-45ADB7C36316}" type="presOf" srcId="{540974B6-B739-4B70-97D4-B90EC26B4B37}" destId="{41AB5BCB-E484-4E91-87D6-3A8CB8EFDF48}" srcOrd="0" destOrd="1" presId="urn:microsoft.com/office/officeart/2005/8/layout/chevron2"/>
    <dgm:cxn modelId="{36D53155-EA23-4B66-A912-C18E184CAD1F}" type="presOf" srcId="{CB8347F4-E294-4133-8FFB-50320194D9EC}" destId="{B33A7358-35D3-4F00-BA27-598B2BEAD406}" srcOrd="0" destOrd="0" presId="urn:microsoft.com/office/officeart/2005/8/layout/chevron2"/>
    <dgm:cxn modelId="{B4F1948A-90C5-4B02-BD84-F955200DBC7C}" type="presParOf" srcId="{B33A7358-35D3-4F00-BA27-598B2BEAD406}" destId="{BC1A5E31-CB6D-44BA-B423-B09415F4A98F}" srcOrd="0" destOrd="0" presId="urn:microsoft.com/office/officeart/2005/8/layout/chevron2"/>
    <dgm:cxn modelId="{49735428-D9C4-4778-B5DB-62010178C7CC}" type="presParOf" srcId="{BC1A5E31-CB6D-44BA-B423-B09415F4A98F}" destId="{41C503D8-3D04-454C-9C7F-A13571133D17}" srcOrd="0" destOrd="0" presId="urn:microsoft.com/office/officeart/2005/8/layout/chevron2"/>
    <dgm:cxn modelId="{DD5F0DC7-0E87-4CAB-8FC1-0C5263E340C2}" type="presParOf" srcId="{BC1A5E31-CB6D-44BA-B423-B09415F4A98F}" destId="{41AB5BCB-E484-4E91-87D6-3A8CB8EFDF48}" srcOrd="1" destOrd="0" presId="urn:microsoft.com/office/officeart/2005/8/layout/chevron2"/>
    <dgm:cxn modelId="{6AC2057E-BBC7-44E3-9569-A33F55576219}" type="presParOf" srcId="{B33A7358-35D3-4F00-BA27-598B2BEAD406}" destId="{268BFEAD-436A-4685-8CEA-39BC854A341B}" srcOrd="1" destOrd="0" presId="urn:microsoft.com/office/officeart/2005/8/layout/chevron2"/>
    <dgm:cxn modelId="{9E1593F9-A95B-422B-86C2-F858709E597D}" type="presParOf" srcId="{B33A7358-35D3-4F00-BA27-598B2BEAD406}" destId="{D0CB5928-D4B2-4F1F-9E84-4F75F2C2FEFF}" srcOrd="2" destOrd="0" presId="urn:microsoft.com/office/officeart/2005/8/layout/chevron2"/>
    <dgm:cxn modelId="{19071FC4-E00A-477F-9649-9E54E85C336D}" type="presParOf" srcId="{D0CB5928-D4B2-4F1F-9E84-4F75F2C2FEFF}" destId="{F46F9F20-6289-4389-8F61-4373D150A3D9}" srcOrd="0" destOrd="0" presId="urn:microsoft.com/office/officeart/2005/8/layout/chevron2"/>
    <dgm:cxn modelId="{190EBF36-BFA3-4FFD-9F09-94686FF9A566}" type="presParOf" srcId="{D0CB5928-D4B2-4F1F-9E84-4F75F2C2FEFF}" destId="{9088A34F-16E2-4421-BDD1-2B276CAD158C}" srcOrd="1" destOrd="0" presId="urn:microsoft.com/office/officeart/2005/8/layout/chevron2"/>
    <dgm:cxn modelId="{4A956A8B-772D-4548-B6D2-2E381AFA678A}" type="presParOf" srcId="{B33A7358-35D3-4F00-BA27-598B2BEAD406}" destId="{E501A14F-28A4-4639-B926-48D00EF69339}" srcOrd="3" destOrd="0" presId="urn:microsoft.com/office/officeart/2005/8/layout/chevron2"/>
    <dgm:cxn modelId="{DC94C083-3446-4CEF-ADC8-634B771E4C34}" type="presParOf" srcId="{B33A7358-35D3-4F00-BA27-598B2BEAD406}" destId="{85516611-B988-40C5-912D-8BB41CF8E65C}" srcOrd="4" destOrd="0" presId="urn:microsoft.com/office/officeart/2005/8/layout/chevron2"/>
    <dgm:cxn modelId="{C6DB5B2E-96A8-4660-A17A-88061C172907}" type="presParOf" srcId="{85516611-B988-40C5-912D-8BB41CF8E65C}" destId="{A13322E4-7E4B-4E9D-A826-4C8D9BCC5E28}" srcOrd="0" destOrd="0" presId="urn:microsoft.com/office/officeart/2005/8/layout/chevron2"/>
    <dgm:cxn modelId="{93F4D091-44D8-4639-AF37-0359047D5349}" type="presParOf" srcId="{85516611-B988-40C5-912D-8BB41CF8E65C}" destId="{A53DF6C7-7542-4DC7-95C5-507B8AA5538A}" srcOrd="1" destOrd="0" presId="urn:microsoft.com/office/officeart/2005/8/layout/chevron2"/>
    <dgm:cxn modelId="{75915F94-D949-45B3-A423-293F32A09EAB}" type="presParOf" srcId="{B33A7358-35D3-4F00-BA27-598B2BEAD406}" destId="{9E065B97-8F8F-4657-97B1-24F735C7A3AF}" srcOrd="5" destOrd="0" presId="urn:microsoft.com/office/officeart/2005/8/layout/chevron2"/>
    <dgm:cxn modelId="{AA1ADAEE-73D8-4445-94FC-61A37069DC79}" type="presParOf" srcId="{B33A7358-35D3-4F00-BA27-598B2BEAD406}" destId="{055982A3-FF84-4AC5-9A05-D6FC56138EE2}" srcOrd="6" destOrd="0" presId="urn:microsoft.com/office/officeart/2005/8/layout/chevron2"/>
    <dgm:cxn modelId="{F5C49C55-8208-40C9-A7E3-162B102D9B09}" type="presParOf" srcId="{055982A3-FF84-4AC5-9A05-D6FC56138EE2}" destId="{F494C223-B941-4217-9780-7043F2FA146D}" srcOrd="0" destOrd="0" presId="urn:microsoft.com/office/officeart/2005/8/layout/chevron2"/>
    <dgm:cxn modelId="{D757EE8A-2895-4155-93D5-92AD47463065}" type="presParOf" srcId="{055982A3-FF84-4AC5-9A05-D6FC56138EE2}" destId="{04DFDA8F-1D48-41E7-B257-885D93D5A2D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38ACA-BBAC-4618-A62B-CEF4E024AA01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Page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4502-ABC9-488E-86F6-B948B1B2C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087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35200-2EF7-431A-A76E-637A62167F0E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Page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6F4F8-E750-4354-A10F-D1845B36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600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F4F8-E750-4354-A10F-D1845B363143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4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F4F8-E750-4354-A10F-D1845B363143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Page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7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 rot="7105747">
            <a:off x="-552771" y="531469"/>
            <a:ext cx="4566920" cy="3839458"/>
            <a:chOff x="0" y="0"/>
            <a:chExt cx="12997392" cy="10901071"/>
          </a:xfrm>
          <a:effectLst>
            <a:reflection stA="54000" endPos="65000" dist="50800" dir="5400000" sy="-100000" algn="bl" rotWithShape="0"/>
          </a:effectLst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6228692" y="3512041"/>
              <a:ext cx="2890024" cy="1124526"/>
            </a:xfrm>
            <a:prstGeom prst="line">
              <a:avLst/>
            </a:prstGeom>
            <a:ln w="5715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 userDrawn="1"/>
          </p:nvSpPr>
          <p:spPr>
            <a:xfrm>
              <a:off x="6984776" y="1252183"/>
              <a:ext cx="1188000" cy="1188000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196587" y="0"/>
              <a:ext cx="1188000" cy="1188000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flipH="1" flipV="1">
              <a:off x="3163816" y="3250192"/>
              <a:ext cx="3064876" cy="1386375"/>
            </a:xfrm>
            <a:prstGeom prst="line">
              <a:avLst/>
            </a:prstGeom>
            <a:ln w="571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2764428" y="4636567"/>
              <a:ext cx="3481392" cy="17635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648001" y="4683202"/>
              <a:ext cx="5580691" cy="276157"/>
            </a:xfrm>
            <a:prstGeom prst="line">
              <a:avLst/>
            </a:prstGeom>
            <a:ln w="5715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 flipV="1">
              <a:off x="4844588" y="648000"/>
              <a:ext cx="1384104" cy="4064100"/>
            </a:xfrm>
            <a:prstGeom prst="line">
              <a:avLst/>
            </a:prstGeom>
            <a:ln w="5715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5912218" y="4683202"/>
              <a:ext cx="333602" cy="502971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 flipV="1">
              <a:off x="6245820" y="4712100"/>
              <a:ext cx="954908" cy="2336009"/>
            </a:xfrm>
            <a:prstGeom prst="line">
              <a:avLst/>
            </a:prstGeom>
            <a:ln w="57150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 flipV="1">
              <a:off x="6228692" y="4636567"/>
              <a:ext cx="3132276" cy="241154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569816" y="4636567"/>
              <a:ext cx="3676004" cy="421225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968552" y="4636567"/>
              <a:ext cx="1277268" cy="27000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 flipV="1">
              <a:off x="6245820" y="4636567"/>
              <a:ext cx="5275388" cy="648000"/>
            </a:xfrm>
            <a:prstGeom prst="line">
              <a:avLst/>
            </a:prstGeom>
            <a:ln w="5715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844588" y="7198060"/>
              <a:ext cx="671630" cy="111074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844588" y="7198060"/>
              <a:ext cx="0" cy="136280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H="1">
              <a:off x="4505124" y="7198060"/>
              <a:ext cx="339464" cy="75760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H="1">
              <a:off x="3954000" y="7198060"/>
              <a:ext cx="890588" cy="635173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H="1">
              <a:off x="1188000" y="8782290"/>
              <a:ext cx="1329720" cy="147062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2537466" y="8782290"/>
              <a:ext cx="594000" cy="73531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859484" y="9640634"/>
              <a:ext cx="863790" cy="367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H="1">
              <a:off x="4841722" y="9668948"/>
              <a:ext cx="1063957" cy="58397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H="1">
              <a:off x="5536640" y="9712919"/>
              <a:ext cx="322846" cy="936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H="1">
              <a:off x="6678587" y="7048109"/>
              <a:ext cx="522141" cy="908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128792" y="7048695"/>
              <a:ext cx="135703" cy="1733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128792" y="7120703"/>
              <a:ext cx="544912" cy="755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159944" y="7048695"/>
              <a:ext cx="868066" cy="233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228692" y="4671399"/>
              <a:ext cx="1035803" cy="131521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flipH="1">
              <a:off x="2116427" y="6298877"/>
              <a:ext cx="605763" cy="89918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flipH="1">
              <a:off x="1584176" y="6328615"/>
              <a:ext cx="1109820" cy="71949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flipH="1" flipV="1">
              <a:off x="1943466" y="6298877"/>
              <a:ext cx="750530" cy="2973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2736304" y="6328615"/>
              <a:ext cx="28124" cy="869445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H="1">
              <a:off x="2419308" y="3204859"/>
              <a:ext cx="795183" cy="434722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H="1" flipV="1">
              <a:off x="2116427" y="3204859"/>
              <a:ext cx="1078296" cy="45333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 flipV="1">
              <a:off x="1584176" y="2494215"/>
              <a:ext cx="1638280" cy="764379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H="1" flipV="1">
              <a:off x="3757816" y="2440183"/>
              <a:ext cx="2470876" cy="223121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6228692" y="2440184"/>
              <a:ext cx="223526" cy="2243018"/>
            </a:xfrm>
            <a:prstGeom prst="line">
              <a:avLst/>
            </a:prstGeom>
            <a:ln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H="1">
              <a:off x="6174692" y="1846183"/>
              <a:ext cx="1419285" cy="2825216"/>
            </a:xfrm>
            <a:prstGeom prst="line">
              <a:avLst/>
            </a:prstGeom>
            <a:ln w="5715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H="1" flipV="1">
              <a:off x="6228693" y="4671399"/>
              <a:ext cx="2654821" cy="1315212"/>
            </a:xfrm>
            <a:prstGeom prst="line">
              <a:avLst/>
            </a:prstGeom>
            <a:ln w="5715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H="1" flipV="1">
              <a:off x="9254663" y="7048696"/>
              <a:ext cx="1834569" cy="287959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H="1" flipV="1">
              <a:off x="9361040" y="7048695"/>
              <a:ext cx="297676" cy="90778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flipH="1" flipV="1">
              <a:off x="9361040" y="7066631"/>
              <a:ext cx="810907" cy="594000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flipH="1" flipV="1">
              <a:off x="11512021" y="5284567"/>
              <a:ext cx="729339" cy="702044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H="1" flipV="1">
              <a:off x="11521210" y="5284567"/>
              <a:ext cx="720150" cy="233771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flipH="1">
              <a:off x="11529594" y="4311359"/>
              <a:ext cx="1071806" cy="937136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 userDrawn="1"/>
          </p:nvSpPr>
          <p:spPr>
            <a:xfrm>
              <a:off x="5264218" y="10433071"/>
              <a:ext cx="468000" cy="46800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608568" y="8416903"/>
              <a:ext cx="468000" cy="46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5220632" y="8020855"/>
              <a:ext cx="468000" cy="46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176520" y="7876655"/>
              <a:ext cx="468000" cy="46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3096344" y="9424919"/>
              <a:ext cx="468000" cy="46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1116176" y="9893063"/>
              <a:ext cx="468000" cy="46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2537466" y="7175410"/>
              <a:ext cx="468000" cy="46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4399010" y="10145039"/>
              <a:ext cx="468000" cy="46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6660351" y="9861637"/>
              <a:ext cx="468000" cy="46800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1" name="Oval 60"/>
            <p:cNvSpPr/>
            <p:nvPr userDrawn="1"/>
          </p:nvSpPr>
          <p:spPr>
            <a:xfrm>
              <a:off x="6410142" y="7822807"/>
              <a:ext cx="468000" cy="46800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026304" y="8650903"/>
              <a:ext cx="468000" cy="46800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3" name="Oval 62"/>
            <p:cNvSpPr/>
            <p:nvPr userDrawn="1"/>
          </p:nvSpPr>
          <p:spPr>
            <a:xfrm>
              <a:off x="1943466" y="7093810"/>
              <a:ext cx="468000" cy="46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1296144" y="6832671"/>
              <a:ext cx="468000" cy="46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1548224" y="6076639"/>
              <a:ext cx="468000" cy="46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6" name="Oval 65"/>
            <p:cNvSpPr/>
            <p:nvPr userDrawn="1"/>
          </p:nvSpPr>
          <p:spPr>
            <a:xfrm>
              <a:off x="2088232" y="3520303"/>
              <a:ext cx="468000" cy="46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1872208" y="2985767"/>
              <a:ext cx="468000" cy="46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1332200" y="2260215"/>
              <a:ext cx="468000" cy="46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7534821" y="7675834"/>
              <a:ext cx="468000" cy="46800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8002716" y="7098552"/>
              <a:ext cx="468000" cy="468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7120719" y="5824559"/>
              <a:ext cx="468000" cy="468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9469104" y="7876839"/>
              <a:ext cx="468000" cy="468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10045168" y="7516799"/>
              <a:ext cx="468000" cy="468000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11125288" y="7120703"/>
              <a:ext cx="468000" cy="46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12529392" y="3944105"/>
              <a:ext cx="468000" cy="46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12241360" y="5284551"/>
              <a:ext cx="468000" cy="46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12169352" y="5896567"/>
              <a:ext cx="468000" cy="4680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78" name="Straight Connector 77"/>
            <p:cNvCxnSpPr/>
            <p:nvPr userDrawn="1"/>
          </p:nvCxnSpPr>
          <p:spPr>
            <a:xfrm flipH="1" flipV="1">
              <a:off x="9073008" y="3492614"/>
              <a:ext cx="1098939" cy="116884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flipH="1">
              <a:off x="9081392" y="2987973"/>
              <a:ext cx="1233798" cy="468568"/>
            </a:xfrm>
            <a:prstGeom prst="line">
              <a:avLst/>
            </a:prstGeom>
            <a:ln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 userDrawn="1"/>
          </p:nvSpPr>
          <p:spPr>
            <a:xfrm>
              <a:off x="10171947" y="2695699"/>
              <a:ext cx="468000" cy="46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9811168" y="3327693"/>
              <a:ext cx="468000" cy="46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3564344" y="2185409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3708464" y="7588807"/>
              <a:ext cx="468000" cy="46800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8605008" y="5716599"/>
              <a:ext cx="468000" cy="46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6245820" y="2185409"/>
              <a:ext cx="468000" cy="468000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4968552" y="3376567"/>
              <a:ext cx="2520280" cy="252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8470716" y="2864041"/>
              <a:ext cx="1188000" cy="1188000"/>
            </a:xfrm>
            <a:prstGeom prst="ellipse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10873208" y="4636567"/>
              <a:ext cx="1188000" cy="1188000"/>
            </a:xfrm>
            <a:prstGeom prst="ellipse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8712968" y="6472631"/>
              <a:ext cx="1188000" cy="1188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6552728" y="6472484"/>
              <a:ext cx="1188000" cy="118800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5264218" y="9064919"/>
              <a:ext cx="1188000" cy="118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1943466" y="820082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0" y="4311359"/>
              <a:ext cx="1188000" cy="11880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2569816" y="2656192"/>
              <a:ext cx="1188000" cy="11880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2116427" y="5752109"/>
              <a:ext cx="1188000" cy="1188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4247722" y="6688655"/>
              <a:ext cx="1188000" cy="118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GB" sz="110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97" name="Oval 92"/>
          <p:cNvSpPr>
            <a:spLocks noChangeArrowheads="1"/>
          </p:cNvSpPr>
          <p:nvPr userDrawn="1"/>
        </p:nvSpPr>
        <p:spPr bwMode="auto">
          <a:xfrm>
            <a:off x="3324832" y="692696"/>
            <a:ext cx="444162" cy="429597"/>
          </a:xfrm>
          <a:prstGeom prst="ellipse">
            <a:avLst/>
          </a:prstGeom>
          <a:solidFill>
            <a:srgbClr val="00B050"/>
          </a:solidFill>
          <a:ln w="9525" algn="in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93"/>
          <p:cNvSpPr>
            <a:spLocks noChangeArrowheads="1"/>
          </p:cNvSpPr>
          <p:nvPr userDrawn="1"/>
        </p:nvSpPr>
        <p:spPr bwMode="auto">
          <a:xfrm>
            <a:off x="1399815" y="4155943"/>
            <a:ext cx="350304" cy="353177"/>
          </a:xfrm>
          <a:prstGeom prst="ellipse">
            <a:avLst/>
          </a:prstGeom>
          <a:solidFill>
            <a:srgbClr val="FFC000"/>
          </a:solidFill>
          <a:ln w="9525" algn="in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94"/>
          <p:cNvSpPr>
            <a:spLocks noChangeArrowheads="1"/>
          </p:cNvSpPr>
          <p:nvPr userDrawn="1"/>
        </p:nvSpPr>
        <p:spPr bwMode="auto">
          <a:xfrm>
            <a:off x="3599141" y="1844824"/>
            <a:ext cx="396795" cy="369237"/>
          </a:xfrm>
          <a:prstGeom prst="ellipse">
            <a:avLst/>
          </a:prstGeom>
          <a:solidFill>
            <a:srgbClr val="00B0F0"/>
          </a:solidFill>
          <a:ln w="9525" algn="in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itle 1"/>
          <p:cNvSpPr txBox="1">
            <a:spLocks/>
          </p:cNvSpPr>
          <p:nvPr userDrawn="1"/>
        </p:nvSpPr>
        <p:spPr>
          <a:xfrm>
            <a:off x="2987824" y="2944774"/>
            <a:ext cx="5648623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700" b="1" dirty="0" smtClean="0">
                <a:solidFill>
                  <a:srgbClr val="280039"/>
                </a:solidFill>
                <a:latin typeface="Franklin Gothic Medium"/>
              </a:rPr>
              <a:t>Whole systems integrated care</a:t>
            </a:r>
            <a:br>
              <a:rPr lang="en-GB" sz="2700" b="1" dirty="0" smtClean="0">
                <a:solidFill>
                  <a:srgbClr val="280039"/>
                </a:solidFill>
                <a:latin typeface="Franklin Gothic Medium"/>
              </a:rPr>
            </a:br>
            <a:r>
              <a:rPr lang="en-GB" sz="2700" b="1" dirty="0" smtClean="0">
                <a:solidFill>
                  <a:srgbClr val="280039"/>
                </a:solidFill>
                <a:latin typeface="Franklin Gothic Medium"/>
              </a:rPr>
              <a:t>(WSIC) Dashboards</a:t>
            </a:r>
            <a:br>
              <a:rPr lang="en-GB" sz="2700" b="1" dirty="0" smtClean="0">
                <a:solidFill>
                  <a:srgbClr val="280039"/>
                </a:solidFill>
                <a:latin typeface="Franklin Gothic Medium"/>
              </a:rPr>
            </a:br>
            <a:r>
              <a:rPr lang="en-GB" sz="2700" b="1" dirty="0" smtClean="0">
                <a:solidFill>
                  <a:srgbClr val="280039"/>
                </a:solidFill>
                <a:latin typeface="Franklin Gothic Medium"/>
              </a:rPr>
              <a:t>Collaboration of NWL CCGs</a:t>
            </a:r>
            <a:endParaRPr lang="en-GB" sz="2700" b="1" dirty="0">
              <a:solidFill>
                <a:srgbClr val="280039"/>
              </a:solidFill>
              <a:latin typeface="Franklin Gothic Medium"/>
            </a:endParaRPr>
          </a:p>
        </p:txBody>
      </p:sp>
      <p:sp>
        <p:nvSpPr>
          <p:cNvPr id="104" name="Slide Number Placeholder 5"/>
          <p:cNvSpPr txBox="1">
            <a:spLocks/>
          </p:cNvSpPr>
          <p:nvPr userDrawn="1"/>
        </p:nvSpPr>
        <p:spPr>
          <a:xfrm>
            <a:off x="6908645" y="26875"/>
            <a:ext cx="2218055" cy="487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GB" sz="800" b="1" dirty="0">
                <a:solidFill>
                  <a:srgbClr val="0070C0"/>
                </a:solidFill>
                <a:ea typeface="Calibri"/>
                <a:cs typeface="Times New Roman"/>
              </a:rPr>
              <a:t>North West London Collaboration of Clinical Commissioning Groups</a:t>
            </a:r>
            <a:endParaRPr lang="en-GB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120" name="Picture 5" descr="Description: Description: NHS RGB smal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64" y="33563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1" name="Picture 9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39" y="6318863"/>
            <a:ext cx="1974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7" name="Oval 93"/>
          <p:cNvSpPr>
            <a:spLocks noChangeArrowheads="1"/>
          </p:cNvSpPr>
          <p:nvPr userDrawn="1"/>
        </p:nvSpPr>
        <p:spPr bwMode="auto">
          <a:xfrm>
            <a:off x="2432426" y="3933056"/>
            <a:ext cx="350304" cy="353177"/>
          </a:xfrm>
          <a:prstGeom prst="ellipse">
            <a:avLst/>
          </a:prstGeom>
          <a:solidFill>
            <a:schemeClr val="accent6"/>
          </a:solidFill>
          <a:ln w="9525" algn="in">
            <a:solidFill>
              <a:schemeClr val="accent6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val 93"/>
          <p:cNvSpPr>
            <a:spLocks noChangeArrowheads="1"/>
          </p:cNvSpPr>
          <p:nvPr userDrawn="1"/>
        </p:nvSpPr>
        <p:spPr bwMode="auto">
          <a:xfrm>
            <a:off x="108614" y="2362808"/>
            <a:ext cx="350304" cy="353177"/>
          </a:xfrm>
          <a:prstGeom prst="ellipse">
            <a:avLst/>
          </a:prstGeom>
          <a:solidFill>
            <a:schemeClr val="accent1"/>
          </a:solidFill>
          <a:ln w="9525" algn="in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Subtitle 2"/>
          <p:cNvSpPr txBox="1">
            <a:spLocks/>
          </p:cNvSpPr>
          <p:nvPr userDrawn="1"/>
        </p:nvSpPr>
        <p:spPr>
          <a:xfrm>
            <a:off x="3066325" y="4139634"/>
            <a:ext cx="6511131" cy="549178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all" spc="4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j-ea"/>
              <a:cs typeface="Tunga" pitchFamily="2"/>
            </a:endParaRPr>
          </a:p>
        </p:txBody>
      </p:sp>
      <p:sp>
        <p:nvSpPr>
          <p:cNvPr id="103" name="Subtitle 2"/>
          <p:cNvSpPr txBox="1">
            <a:spLocks/>
          </p:cNvSpPr>
          <p:nvPr userDrawn="1"/>
        </p:nvSpPr>
        <p:spPr>
          <a:xfrm>
            <a:off x="3044781" y="4161705"/>
            <a:ext cx="6511131" cy="549178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all" spc="4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8452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7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4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8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/>
          <a:stretch/>
        </p:blipFill>
        <p:spPr bwMode="auto">
          <a:xfrm>
            <a:off x="13717" y="188640"/>
            <a:ext cx="3724905" cy="3567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Date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7438" r="-201"/>
          <a:stretch/>
        </p:blipFill>
        <p:spPr>
          <a:xfrm>
            <a:off x="3353102" y="6330876"/>
            <a:ext cx="2515235" cy="47021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Date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85" name="Picture 28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7438" r="-201"/>
          <a:stretch/>
        </p:blipFill>
        <p:spPr>
          <a:xfrm>
            <a:off x="3353102" y="6330876"/>
            <a:ext cx="2515235" cy="47021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4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99D11-6939-43BE-B6D6-08811C11BE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12/06/2018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Page 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D9D1-8497-4823-AF2E-100181EF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6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tif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/>
          <a:stretch/>
        </p:blipFill>
        <p:spPr bwMode="auto">
          <a:xfrm>
            <a:off x="-63921" y="4"/>
            <a:ext cx="3724905" cy="3567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643813" cy="468312"/>
          </a:xfrm>
        </p:spPr>
        <p:txBody>
          <a:bodyPr>
            <a:normAutofit fontScale="90000"/>
          </a:bodyPr>
          <a:lstStyle/>
          <a:p>
            <a:pPr algn="l"/>
            <a:r>
              <a:rPr lang="en-GB" sz="2200" b="1" dirty="0">
                <a:solidFill>
                  <a:srgbClr val="2E0042"/>
                </a:solidFill>
                <a:latin typeface="+mn-lt"/>
                <a:ea typeface="Frutiger Black" charset="0"/>
                <a:cs typeface="Frutiger Black" charset="0"/>
              </a:rPr>
              <a:t>Using WSIC Dashboard to aid complex patient care </a:t>
            </a:r>
            <a:br>
              <a:rPr lang="en-GB" sz="2200" b="1" dirty="0">
                <a:solidFill>
                  <a:srgbClr val="2E0042"/>
                </a:solidFill>
                <a:latin typeface="+mn-lt"/>
                <a:ea typeface="Frutiger Black" charset="0"/>
                <a:cs typeface="Frutiger Black" charset="0"/>
              </a:rPr>
            </a:br>
            <a:r>
              <a:rPr lang="en-GB" sz="2200" b="1" dirty="0">
                <a:solidFill>
                  <a:srgbClr val="2E0042"/>
                </a:solidFill>
                <a:latin typeface="+mn-lt"/>
                <a:ea typeface="Frutiger Black" charset="0"/>
                <a:cs typeface="Frutiger Black" charset="0"/>
              </a:rPr>
              <a:t>CC4C Hub MDTs - Asthma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0326042"/>
              </p:ext>
            </p:extLst>
          </p:nvPr>
        </p:nvGraphicFramePr>
        <p:xfrm>
          <a:off x="36041" y="836613"/>
          <a:ext cx="648017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t="31081" r="20342" b="3007"/>
          <a:stretch/>
        </p:blipFill>
        <p:spPr bwMode="auto">
          <a:xfrm>
            <a:off x="6732245" y="1423063"/>
            <a:ext cx="2275907" cy="135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5" y="3004147"/>
            <a:ext cx="2275907" cy="146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greali\AppData\Local\Microsoft\Windows\Temporary Internet Files\Content.Outlook\19MV3JMW\Release v9 0 - Activity Summar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4" y="4663425"/>
            <a:ext cx="2275909" cy="150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230725" y="116636"/>
            <a:ext cx="2771800" cy="576064"/>
          </a:xfrm>
          <a:prstGeom prst="rect">
            <a:avLst/>
          </a:prstGeom>
        </p:spPr>
        <p:txBody>
          <a:bodyPr vert="horz" wrap="square" lIns="81461" tIns="40730" rIns="81461" bIns="40730" rtlCol="0" anchor="ctr">
            <a:noAutofit/>
          </a:bodyPr>
          <a:lstStyle/>
          <a:p>
            <a:pPr algn="r">
              <a:lnSpc>
                <a:spcPct val="115000"/>
              </a:lnSpc>
              <a:spcAft>
                <a:spcPts val="891"/>
              </a:spcAft>
            </a:pPr>
            <a:r>
              <a:rPr lang="en-GB" sz="9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North West London Collaboration of Clinical Commissioning Groups</a:t>
            </a:r>
            <a:endParaRPr lang="en-GB" sz="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9" descr="Description: NHS RGB small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28" y="96055"/>
            <a:ext cx="361632" cy="14573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892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13" y="1535881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Under 18 YTD 2017  </a:t>
            </a:r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pPr lvl="0"/>
            <a:r>
              <a:rPr lang="en-GB" dirty="0"/>
              <a:t>Numbers of patients who have an asthma management plan- </a:t>
            </a:r>
            <a:r>
              <a:rPr lang="en-GB" b="1" dirty="0"/>
              <a:t>7,678</a:t>
            </a:r>
            <a:endParaRPr lang="en-GB" dirty="0"/>
          </a:p>
          <a:p>
            <a:pPr lvl="0"/>
            <a:r>
              <a:rPr lang="en-GB" dirty="0"/>
              <a:t>Numbers of patients who have been shown how to use inhaler effectively </a:t>
            </a:r>
            <a:r>
              <a:rPr lang="en-GB" dirty="0" smtClean="0"/>
              <a:t>– </a:t>
            </a:r>
            <a:r>
              <a:rPr lang="en-GB" b="1" dirty="0"/>
              <a:t>11,421</a:t>
            </a:r>
            <a:endParaRPr lang="en-GB" dirty="0"/>
          </a:p>
          <a:p>
            <a:pPr lvl="0"/>
            <a:r>
              <a:rPr lang="en-GB" dirty="0"/>
              <a:t>Numbers of patients of have had an Annual review – </a:t>
            </a:r>
            <a:r>
              <a:rPr lang="en-GB" b="1" dirty="0"/>
              <a:t>33,854</a:t>
            </a:r>
          </a:p>
          <a:p>
            <a:endParaRPr lang="en-GB" b="1" dirty="0" smtClean="0"/>
          </a:p>
          <a:p>
            <a:r>
              <a:rPr lang="en-GB" b="1" dirty="0" smtClean="0"/>
              <a:t>Under </a:t>
            </a:r>
            <a:r>
              <a:rPr lang="en-GB" b="1" dirty="0"/>
              <a:t>18 YTD 2018 </a:t>
            </a:r>
            <a:endParaRPr lang="en-GB" dirty="0"/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Numbers of patients who have an asthma management plan- </a:t>
            </a:r>
            <a:r>
              <a:rPr lang="en-GB" b="1" dirty="0">
                <a:solidFill>
                  <a:srgbClr val="00B050"/>
                </a:solidFill>
              </a:rPr>
              <a:t>17,796</a:t>
            </a:r>
            <a:endParaRPr lang="en-GB" dirty="0">
              <a:solidFill>
                <a:srgbClr val="00B050"/>
              </a:solidFill>
            </a:endParaRPr>
          </a:p>
          <a:p>
            <a:pPr lvl="0"/>
            <a:r>
              <a:rPr lang="en-GB" dirty="0"/>
              <a:t>Numbers of patients who have been shown how to use inhaler effectively </a:t>
            </a:r>
            <a:r>
              <a:rPr lang="en-GB" dirty="0" smtClean="0"/>
              <a:t>– </a:t>
            </a:r>
            <a:r>
              <a:rPr lang="en-GB" b="1" dirty="0">
                <a:solidFill>
                  <a:srgbClr val="00B050"/>
                </a:solidFill>
              </a:rPr>
              <a:t>15,928</a:t>
            </a:r>
            <a:endParaRPr lang="en-GB" dirty="0">
              <a:solidFill>
                <a:srgbClr val="00B050"/>
              </a:solidFill>
            </a:endParaRPr>
          </a:p>
          <a:p>
            <a:pPr lvl="0"/>
            <a:r>
              <a:rPr lang="en-GB" dirty="0"/>
              <a:t>Numbers of patients of have had an Annual review – </a:t>
            </a:r>
            <a:r>
              <a:rPr lang="en-GB" b="1" dirty="0">
                <a:solidFill>
                  <a:srgbClr val="00B050"/>
                </a:solidFill>
              </a:rPr>
              <a:t>36,778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  </a:t>
            </a:r>
          </a:p>
          <a:p>
            <a:pPr lvl="0"/>
            <a:endParaRPr lang="en-GB" b="1" dirty="0"/>
          </a:p>
          <a:p>
            <a:pPr lvl="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1442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kern="0" dirty="0">
                <a:solidFill>
                  <a:srgbClr val="280039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Key indicators  for YTD 2017 and 2018</a:t>
            </a:r>
          </a:p>
        </p:txBody>
      </p:sp>
    </p:spTree>
    <p:extLst>
      <p:ext uri="{BB962C8B-B14F-4D97-AF65-F5344CB8AC3E}">
        <p14:creationId xmlns:p14="http://schemas.microsoft.com/office/powerpoint/2010/main" val="163743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36" y="166021"/>
            <a:ext cx="8229600" cy="4369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kern="0" dirty="0" smtClean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Introduction</a:t>
            </a:r>
            <a:endParaRPr lang="en-GB" sz="2800" b="1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528" y="1124744"/>
            <a:ext cx="8424936" cy="4752528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28575" algn="in">
            <a:solidFill>
              <a:srgbClr val="E36C0A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Where did it come from?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Started approximately 5 years ago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NWL was chosen for the Integrated Care Pilot (ICP)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To use integrated care data to understand the population, to find innovative was of working together to better support the needs of the population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Years of work setting up Governance to allow information sharing between providers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NWL Information Governance Group established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Information Sharing Agreement (ISA) created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Data Controllers signing up to the ISA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Dashboards were developed to support the work that developed into Whole Systems Integrated Care (WSIC)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Clinical Advisory Group (CAG) set up to lead the direction of the development of the dashboards</a:t>
            </a:r>
          </a:p>
          <a:p>
            <a:pPr lvl="0">
              <a:spcBef>
                <a:spcPct val="20000"/>
              </a:spcBef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1112" y="116632"/>
            <a:ext cx="8969400" cy="6480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0" baseline="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280039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Who is developing the WSIC Dashboards?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280039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884039"/>
            <a:ext cx="889840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50" b="0" i="0" u="none" strike="noStrike" kern="0" cap="none" spc="0" normalizeH="0" baseline="0" noProof="0" dirty="0">
                <a:ln>
                  <a:noFill/>
                </a:ln>
                <a:solidFill>
                  <a:srgbClr val="280039"/>
                </a:solidFill>
                <a:effectLst/>
                <a:uLnTx/>
                <a:uFillTx/>
              </a:rPr>
              <a:t> </a:t>
            </a:r>
            <a:r>
              <a:rPr kumimoji="0" lang="en-GB" sz="19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Key enabler to North West London’s </a:t>
            </a:r>
            <a:r>
              <a:rPr lang="en-GB" sz="1950" b="1" kern="0" dirty="0">
                <a:solidFill>
                  <a:srgbClr val="0070C0"/>
                </a:solidFill>
              </a:rPr>
              <a:t>Sustainability and Transformation Plans (STPs) </a:t>
            </a:r>
          </a:p>
        </p:txBody>
      </p:sp>
      <p:pic>
        <p:nvPicPr>
          <p:cNvPr id="7" name="Picture 6" descr="Slide-1-logos-fla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/>
          <a:stretch/>
        </p:blipFill>
        <p:spPr>
          <a:xfrm>
            <a:off x="0" y="1916832"/>
            <a:ext cx="9144000" cy="538929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1112" y="1556792"/>
            <a:ext cx="8794800" cy="943903"/>
          </a:xfrm>
          <a:prstGeom prst="roundRect">
            <a:avLst/>
          </a:prstGeom>
          <a:solidFill>
            <a:srgbClr val="8D3896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6AC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facts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00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Over 2 Million People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£4bn Annual Health &amp; Care Spend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Local Boroughs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CCGs &amp; Local Authorities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373 GP Practices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Acute &amp; Specialist Hospitals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Mental Health Trusts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C0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Community Health Trusts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8041059" y="6381327"/>
            <a:ext cx="964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Page 1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4004524" cy="426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1112" y="116632"/>
            <a:ext cx="8969400" cy="6480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0" baseline="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280039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Data Sharing in NWL and the ISA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280039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7" y="836712"/>
            <a:ext cx="4776937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The purposes of the information sharing are to enable: </a:t>
            </a:r>
            <a:endParaRPr lang="en-GB" sz="1400" dirty="0" smtClean="0"/>
          </a:p>
          <a:p>
            <a:endParaRPr lang="en-GB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400" b="1" dirty="0"/>
              <a:t>Care Planning Purpose </a:t>
            </a:r>
            <a:r>
              <a:rPr lang="en-GB" sz="1400" b="1" dirty="0" smtClean="0"/>
              <a:t>- </a:t>
            </a:r>
            <a:r>
              <a:rPr lang="en-GB" sz="1400" dirty="0" smtClean="0"/>
              <a:t>any </a:t>
            </a:r>
            <a:r>
              <a:rPr lang="en-GB" sz="1400" dirty="0"/>
              <a:t>Provider Partner providing Direct Care to a patient who has consented to access that patient's Individual Integrated Care Record electronically for the purpose of providing Direct </a:t>
            </a:r>
            <a:r>
              <a:rPr lang="en-GB" sz="1400" dirty="0" smtClean="0"/>
              <a:t>Care.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400" b="1" dirty="0"/>
              <a:t>Case Finding Purpose </a:t>
            </a:r>
            <a:r>
              <a:rPr lang="en-GB" sz="1400" dirty="0" smtClean="0"/>
              <a:t>- Provider </a:t>
            </a:r>
            <a:r>
              <a:rPr lang="en-GB" sz="1400" dirty="0"/>
              <a:t>Partners to access information from the Whole Systems Integrated Care Record about their own patients, to support their identification of patients suitable for targeted </a:t>
            </a:r>
            <a:r>
              <a:rPr lang="en-GB" sz="1400" dirty="0" smtClean="0"/>
              <a:t>care.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400" b="1" dirty="0" smtClean="0"/>
              <a:t>De-identification </a:t>
            </a:r>
            <a:r>
              <a:rPr lang="en-GB" sz="1400" b="1" dirty="0"/>
              <a:t>Purpose </a:t>
            </a:r>
            <a:r>
              <a:rPr lang="en-GB" sz="1400" dirty="0" smtClean="0"/>
              <a:t>- the </a:t>
            </a:r>
            <a:r>
              <a:rPr lang="en-GB" sz="1400" dirty="0"/>
              <a:t>Host of the arrangement to de-identify shared information so that it may be used for the commissioning purposes of CCG </a:t>
            </a:r>
            <a:r>
              <a:rPr lang="en-GB" sz="1400" dirty="0" smtClean="0"/>
              <a:t>Partners.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400" b="1" dirty="0" smtClean="0"/>
              <a:t>Patient </a:t>
            </a:r>
            <a:r>
              <a:rPr lang="en-GB" sz="1400" b="1" dirty="0"/>
              <a:t>Access Purpose </a:t>
            </a:r>
            <a:r>
              <a:rPr lang="en-GB" sz="1400" dirty="0" smtClean="0"/>
              <a:t>- the </a:t>
            </a:r>
            <a:r>
              <a:rPr lang="en-GB" sz="1400" dirty="0"/>
              <a:t>development of Patient Access </a:t>
            </a:r>
            <a:r>
              <a:rPr lang="en-GB" sz="1400" dirty="0" smtClean="0"/>
              <a:t>Services to </a:t>
            </a:r>
            <a:r>
              <a:rPr lang="en-GB" sz="1400" dirty="0"/>
              <a:t>enable patients and their carers to access their </a:t>
            </a:r>
            <a:r>
              <a:rPr lang="en-GB" sz="1400" dirty="0" smtClean="0"/>
              <a:t>records.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400" b="1" dirty="0" smtClean="0"/>
              <a:t>Maintenance </a:t>
            </a:r>
            <a:r>
              <a:rPr lang="en-GB" sz="1400" b="1" dirty="0"/>
              <a:t>Purpose </a:t>
            </a:r>
            <a:r>
              <a:rPr lang="en-GB" sz="1400" dirty="0"/>
              <a:t>- the Host of the arrangement to maintain the Whole Systems Integrated Care Record, including by human intervention where required to ensure data integrity.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242813" y="5373216"/>
            <a:ext cx="699348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Patients CAN OPT OUT of data sharing</a:t>
            </a:r>
          </a:p>
          <a:p>
            <a:endParaRPr lang="en-GB" sz="1600" b="1" u="sng" dirty="0"/>
          </a:p>
          <a:p>
            <a:r>
              <a:rPr lang="en-GB" sz="1600" b="1" u="sng" dirty="0" smtClean="0"/>
              <a:t>ISA being re-written in early 2018</a:t>
            </a:r>
            <a:endParaRPr lang="en-GB" sz="1600" b="1" u="sng" dirty="0"/>
          </a:p>
          <a:p>
            <a:pPr marL="285750" indent="-285750">
              <a:buFont typeface="Arial" pitchFamily="34" charset="0"/>
              <a:buChar char="•"/>
            </a:pPr>
            <a:endParaRPr lang="en-GB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8226288" y="6326186"/>
            <a:ext cx="782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Page 2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3426" y="44624"/>
            <a:ext cx="8933070" cy="8798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kern="0" dirty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Whole Systems Integrated Care (WSIC) </a:t>
            </a:r>
            <a:r>
              <a:rPr lang="en-GB" sz="2400" b="1" kern="0" dirty="0" smtClean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solution</a:t>
            </a:r>
            <a:endParaRPr lang="en-GB" sz="2400" b="1" kern="0" dirty="0">
              <a:solidFill>
                <a:srgbClr val="28003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699792" y="5775647"/>
            <a:ext cx="1433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Clinical teams in secondary care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7584" y="5703639"/>
            <a:ext cx="1056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Care Coordinators</a:t>
            </a:r>
          </a:p>
        </p:txBody>
      </p:sp>
      <p:sp>
        <p:nvSpPr>
          <p:cNvPr id="106" name="Round Same Side Corner Rectangle 105"/>
          <p:cNvSpPr/>
          <p:nvPr/>
        </p:nvSpPr>
        <p:spPr>
          <a:xfrm>
            <a:off x="452628" y="1765814"/>
            <a:ext cx="8238744" cy="1561717"/>
          </a:xfrm>
          <a:prstGeom prst="round2SameRect">
            <a:avLst>
              <a:gd name="adj1" fmla="val 0"/>
              <a:gd name="adj2" fmla="val 19805"/>
            </a:avLst>
          </a:prstGeom>
          <a:solidFill>
            <a:srgbClr val="B3A2C7"/>
          </a:solidFill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WSIC Data Warehouse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35" y="1482515"/>
            <a:ext cx="260821" cy="275985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7655725" y="5710149"/>
            <a:ext cx="94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Researchers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34146" y="1311346"/>
            <a:ext cx="10084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rgbClr val="F48221"/>
                </a:solidFill>
                <a:latin typeface="+mj-lt"/>
                <a:ea typeface="Frutiger Black" charset="0"/>
                <a:cs typeface="Frutiger Black" charset="0"/>
              </a:rPr>
              <a:t>Local Authorities</a:t>
            </a:r>
            <a:endParaRPr lang="en-US" sz="1100" b="1" dirty="0">
              <a:solidFill>
                <a:srgbClr val="280039"/>
              </a:solidFill>
              <a:latin typeface="+mj-lt"/>
              <a:ea typeface="Frutiger Black" charset="0"/>
              <a:cs typeface="Frutiger Black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331173" y="1446024"/>
            <a:ext cx="1145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48221"/>
                </a:solidFill>
                <a:latin typeface="+mj-lt"/>
                <a:ea typeface="Frutiger Black" charset="0"/>
                <a:cs typeface="Frutiger Black" charset="0"/>
              </a:rPr>
              <a:t>Community</a:t>
            </a:r>
            <a:endParaRPr lang="en-US" sz="1100" b="1" dirty="0">
              <a:solidFill>
                <a:srgbClr val="280039"/>
              </a:solidFill>
              <a:latin typeface="+mj-lt"/>
              <a:ea typeface="Frutiger Black" charset="0"/>
              <a:cs typeface="Frutiger Black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1224425" y="1099526"/>
            <a:ext cx="1346970" cy="668797"/>
            <a:chOff x="4049551" y="1104019"/>
            <a:chExt cx="1346970" cy="668797"/>
          </a:xfrm>
        </p:grpSpPr>
        <p:sp>
          <p:nvSpPr>
            <p:cNvPr id="112" name="Rectangle 111"/>
            <p:cNvSpPr/>
            <p:nvPr/>
          </p:nvSpPr>
          <p:spPr>
            <a:xfrm>
              <a:off x="4188459" y="1264129"/>
              <a:ext cx="1083282" cy="101015"/>
            </a:xfrm>
            <a:prstGeom prst="rect">
              <a:avLst/>
            </a:prstGeom>
            <a:solidFill>
              <a:srgbClr val="8D389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ound Same Side Corner Rectangle 112"/>
            <p:cNvSpPr/>
            <p:nvPr/>
          </p:nvSpPr>
          <p:spPr>
            <a:xfrm>
              <a:off x="4049551" y="1340715"/>
              <a:ext cx="1346970" cy="400404"/>
            </a:xfrm>
            <a:prstGeom prst="round2SameRect">
              <a:avLst>
                <a:gd name="adj1" fmla="val 11294"/>
                <a:gd name="adj2" fmla="val 0"/>
              </a:avLst>
            </a:prstGeom>
            <a:solidFill>
              <a:srgbClr val="8D389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382702" y="1251349"/>
              <a:ext cx="72008" cy="521467"/>
            </a:xfrm>
            <a:prstGeom prst="rect">
              <a:avLst/>
            </a:prstGeom>
            <a:solidFill>
              <a:srgbClr val="8D3896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961023" y="1251349"/>
              <a:ext cx="72008" cy="521467"/>
            </a:xfrm>
            <a:prstGeom prst="rect">
              <a:avLst/>
            </a:prstGeom>
            <a:solidFill>
              <a:srgbClr val="8D3896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ound Same Side Corner Rectangle 115"/>
            <p:cNvSpPr/>
            <p:nvPr/>
          </p:nvSpPr>
          <p:spPr>
            <a:xfrm>
              <a:off x="4630761" y="1546919"/>
              <a:ext cx="158628" cy="1898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riangle 21"/>
            <p:cNvSpPr/>
            <p:nvPr/>
          </p:nvSpPr>
          <p:spPr>
            <a:xfrm>
              <a:off x="4328122" y="1104019"/>
              <a:ext cx="758868" cy="124215"/>
            </a:xfrm>
            <a:prstGeom prst="triangle">
              <a:avLst/>
            </a:prstGeom>
            <a:solidFill>
              <a:srgbClr val="8D3896">
                <a:lumMod val="50000"/>
              </a:srgbClr>
            </a:solidFill>
            <a:ln w="25400" cap="flat" cmpd="sng" algn="ctr">
              <a:solidFill>
                <a:srgbClr val="8D3896">
                  <a:lumMod val="50000"/>
                </a:srgbClr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116450" y="1407658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252492" y="1407317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116450" y="1579127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252492" y="1578786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5100452" y="1407317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5236494" y="1406976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5100452" y="1578786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5236494" y="1578445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4534349" y="1343750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4676006" y="1343579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4824176" y="1344559"/>
              <a:ext cx="68621" cy="109109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Round Same Side Corner Rectangle 128"/>
            <p:cNvSpPr/>
            <p:nvPr/>
          </p:nvSpPr>
          <p:spPr>
            <a:xfrm>
              <a:off x="4591433" y="1504005"/>
              <a:ext cx="232247" cy="252739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2044529" y="5710150"/>
            <a:ext cx="5422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GPs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48" y="1247154"/>
            <a:ext cx="870214" cy="495961"/>
          </a:xfrm>
          <a:prstGeom prst="rect">
            <a:avLst/>
          </a:prstGeom>
        </p:spPr>
      </p:pic>
      <p:grpSp>
        <p:nvGrpSpPr>
          <p:cNvPr id="132" name="Group 131"/>
          <p:cNvGrpSpPr>
            <a:grpSpLocks noChangeAspect="1"/>
          </p:cNvGrpSpPr>
          <p:nvPr/>
        </p:nvGrpSpPr>
        <p:grpSpPr>
          <a:xfrm>
            <a:off x="4528959" y="1099526"/>
            <a:ext cx="1234636" cy="645731"/>
            <a:chOff x="2022603" y="1321378"/>
            <a:chExt cx="817133" cy="399913"/>
          </a:xfrm>
        </p:grpSpPr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>
              <a:off x="2022603" y="1321378"/>
              <a:ext cx="817133" cy="399913"/>
              <a:chOff x="4637074" y="1135127"/>
              <a:chExt cx="1087604" cy="532284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4637074" y="1135127"/>
                <a:ext cx="1087604" cy="532284"/>
                <a:chOff x="4637074" y="1135127"/>
                <a:chExt cx="1087604" cy="532284"/>
              </a:xfrm>
            </p:grpSpPr>
            <p:sp>
              <p:nvSpPr>
                <p:cNvPr id="140" name="Triangle 37"/>
                <p:cNvSpPr/>
                <p:nvPr/>
              </p:nvSpPr>
              <p:spPr>
                <a:xfrm>
                  <a:off x="4638944" y="1135127"/>
                  <a:ext cx="1085733" cy="185361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8D3896">
                    <a:lumMod val="50000"/>
                  </a:srgbClr>
                </a:solidFill>
                <a:ln w="25400" cap="flat" cmpd="sng" algn="ctr">
                  <a:solidFill>
                    <a:srgbClr val="8D389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4637074" y="1328028"/>
                  <a:ext cx="1087604" cy="339383"/>
                </a:xfrm>
                <a:prstGeom prst="rect">
                  <a:avLst/>
                </a:prstGeom>
                <a:solidFill>
                  <a:srgbClr val="8D3896">
                    <a:lumMod val="50000"/>
                  </a:srgbClr>
                </a:solidFill>
                <a:ln w="25400" cap="flat" cmpd="sng" algn="ctr">
                  <a:solidFill>
                    <a:srgbClr val="8D389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4744405" y="1425659"/>
                <a:ext cx="270766" cy="231952"/>
                <a:chOff x="4744405" y="1425659"/>
                <a:chExt cx="270766" cy="231952"/>
              </a:xfrm>
            </p:grpSpPr>
            <p:sp>
              <p:nvSpPr>
                <p:cNvPr id="138" name="Round Same Side Corner Rectangle 137"/>
                <p:cNvSpPr/>
                <p:nvPr/>
              </p:nvSpPr>
              <p:spPr>
                <a:xfrm>
                  <a:off x="4744405" y="1425659"/>
                  <a:ext cx="122619" cy="231952"/>
                </a:xfrm>
                <a:prstGeom prst="round2SameRect">
                  <a:avLst>
                    <a:gd name="adj1" fmla="val 8993"/>
                    <a:gd name="adj2" fmla="val 0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ound Same Side Corner Rectangle 138"/>
                <p:cNvSpPr/>
                <p:nvPr/>
              </p:nvSpPr>
              <p:spPr>
                <a:xfrm>
                  <a:off x="4892552" y="1425659"/>
                  <a:ext cx="122619" cy="231952"/>
                </a:xfrm>
                <a:prstGeom prst="round2SameRect">
                  <a:avLst>
                    <a:gd name="adj1" fmla="val 8993"/>
                    <a:gd name="adj2" fmla="val 0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4" name="Rounded Rectangle 133"/>
            <p:cNvSpPr/>
            <p:nvPr/>
          </p:nvSpPr>
          <p:spPr>
            <a:xfrm>
              <a:off x="2479892" y="1551493"/>
              <a:ext cx="95261" cy="102188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2586190" y="1553219"/>
              <a:ext cx="95261" cy="102188"/>
            </a:xfrm>
            <a:prstGeom prst="roundRect">
              <a:avLst>
                <a:gd name="adj" fmla="val 9326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5104153" y="1088699"/>
            <a:ext cx="691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 dirty="0">
                <a:solidFill>
                  <a:srgbClr val="FFFFFF"/>
                </a:solidFill>
                <a:latin typeface="+mj-lt"/>
                <a:ea typeface="Frutiger 55 Roman" charset="0"/>
                <a:cs typeface="Frutiger 55 Roman" charset="0"/>
              </a:rPr>
              <a:t>GP Practice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2771800" y="1193166"/>
            <a:ext cx="641321" cy="541199"/>
            <a:chOff x="3089224" y="1193166"/>
            <a:chExt cx="641321" cy="541199"/>
          </a:xfrm>
        </p:grpSpPr>
        <p:sp>
          <p:nvSpPr>
            <p:cNvPr id="144" name="Triangle 250"/>
            <p:cNvSpPr>
              <a:spLocks noChangeAspect="1"/>
            </p:cNvSpPr>
            <p:nvPr/>
          </p:nvSpPr>
          <p:spPr>
            <a:xfrm>
              <a:off x="3134740" y="1193166"/>
              <a:ext cx="553249" cy="218288"/>
            </a:xfrm>
            <a:prstGeom prst="triangle">
              <a:avLst/>
            </a:prstGeom>
            <a:solidFill>
              <a:srgbClr val="FFFFFF"/>
            </a:solidFill>
            <a:ln w="127000" cap="flat" cmpd="sng" algn="ctr">
              <a:solidFill>
                <a:srgbClr val="8D3896">
                  <a:lumMod val="50000"/>
                </a:srgbClr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riangle 145"/>
            <p:cNvSpPr>
              <a:spLocks noChangeAspect="1"/>
            </p:cNvSpPr>
            <p:nvPr/>
          </p:nvSpPr>
          <p:spPr>
            <a:xfrm>
              <a:off x="3089224" y="1207636"/>
              <a:ext cx="641321" cy="252000"/>
            </a:xfrm>
            <a:prstGeom prst="triangle">
              <a:avLst/>
            </a:prstGeom>
            <a:solidFill>
              <a:srgbClr val="8D3896">
                <a:lumMod val="50000"/>
              </a:srgbClr>
            </a:solidFill>
            <a:ln w="57150" cap="flat" cmpd="sng" algn="ctr">
              <a:solidFill>
                <a:srgbClr val="FF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Triangle 298"/>
            <p:cNvSpPr>
              <a:spLocks noChangeAspect="1"/>
            </p:cNvSpPr>
            <p:nvPr/>
          </p:nvSpPr>
          <p:spPr>
            <a:xfrm>
              <a:off x="3199412" y="1261370"/>
              <a:ext cx="423133" cy="166265"/>
            </a:xfrm>
            <a:prstGeom prst="triangle">
              <a:avLst/>
            </a:prstGeom>
            <a:solidFill>
              <a:srgbClr val="8D3896">
                <a:lumMod val="50000"/>
              </a:srgbClr>
            </a:solidFill>
            <a:ln w="63500" cap="flat" cmpd="sng" algn="ctr">
              <a:solidFill>
                <a:srgbClr val="8D3896">
                  <a:lumMod val="50000"/>
                </a:srgbClr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ound Same Side Corner Rectangle 146"/>
            <p:cNvSpPr/>
            <p:nvPr/>
          </p:nvSpPr>
          <p:spPr>
            <a:xfrm>
              <a:off x="3171308" y="1413456"/>
              <a:ext cx="502224" cy="320909"/>
            </a:xfrm>
            <a:prstGeom prst="round2SameRect">
              <a:avLst>
                <a:gd name="adj1" fmla="val 8993"/>
                <a:gd name="adj2" fmla="val 0"/>
              </a:avLst>
            </a:prstGeom>
            <a:solidFill>
              <a:srgbClr val="8D389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8" name="Round Same Side Corner Rectangle 147"/>
          <p:cNvSpPr>
            <a:spLocks noChangeAspect="1"/>
          </p:cNvSpPr>
          <p:nvPr/>
        </p:nvSpPr>
        <p:spPr>
          <a:xfrm>
            <a:off x="2954998" y="1550989"/>
            <a:ext cx="93268" cy="188545"/>
          </a:xfrm>
          <a:prstGeom prst="round2SameRect">
            <a:avLst>
              <a:gd name="adj1" fmla="val 8993"/>
              <a:gd name="adj2" fmla="val 0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037761" y="4465510"/>
            <a:ext cx="1435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Long Term Condition Management Tools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83559" y="4420592"/>
            <a:ext cx="1250699" cy="40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Integrated Patient Summary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88053" y="4456467"/>
            <a:ext cx="1065831" cy="40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Case Finding Tools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3" y="3799386"/>
            <a:ext cx="939990" cy="614609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62" y="3771871"/>
            <a:ext cx="997769" cy="672847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265485" y="1712476"/>
            <a:ext cx="8608053" cy="57875"/>
          </a:xfrm>
          <a:prstGeom prst="rect">
            <a:avLst/>
          </a:prstGeom>
          <a:solidFill>
            <a:srgbClr val="4D4D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7803" y="1906991"/>
            <a:ext cx="231145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Derived Measures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Long Term Conditions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electronic Frailty Index (eFI)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Spend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5450144" y="2471300"/>
            <a:ext cx="596614" cy="129931"/>
            <a:chOff x="4247649" y="2220781"/>
            <a:chExt cx="721902" cy="157216"/>
          </a:xfrm>
        </p:grpSpPr>
        <p:sp>
          <p:nvSpPr>
            <p:cNvPr id="157" name="Rounded Rectangle 156"/>
            <p:cNvSpPr/>
            <p:nvPr/>
          </p:nvSpPr>
          <p:spPr>
            <a:xfrm>
              <a:off x="4247649" y="2220781"/>
              <a:ext cx="309535" cy="151595"/>
            </a:xfrm>
            <a:prstGeom prst="roundRect">
              <a:avLst>
                <a:gd name="adj" fmla="val 50000"/>
              </a:avLst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4660016" y="2226402"/>
              <a:ext cx="309535" cy="151595"/>
            </a:xfrm>
            <a:prstGeom prst="roundRect">
              <a:avLst>
                <a:gd name="adj" fmla="val 50000"/>
              </a:avLst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4457390" y="2266410"/>
              <a:ext cx="309535" cy="6465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25400" cap="flat" cmpd="sng" algn="ctr">
              <a:solidFill>
                <a:srgbClr val="E6E1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641396" y="1923397"/>
            <a:ext cx="173663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Reference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Organisation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BNF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Postcode ‘out codes’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9185" y="3356992"/>
            <a:ext cx="400110" cy="166893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DE-IDENTIFIED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582968" y="5711662"/>
            <a:ext cx="493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ACPs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1001762" y="3523831"/>
            <a:ext cx="7140477" cy="0"/>
            <a:chOff x="1009483" y="4149080"/>
            <a:chExt cx="7140477" cy="0"/>
          </a:xfrm>
        </p:grpSpPr>
        <p:grpSp>
          <p:nvGrpSpPr>
            <p:cNvPr id="164" name="Group 163"/>
            <p:cNvGrpSpPr/>
            <p:nvPr/>
          </p:nvGrpSpPr>
          <p:grpSpPr>
            <a:xfrm>
              <a:off x="1009483" y="4149080"/>
              <a:ext cx="7140477" cy="0"/>
              <a:chOff x="1292181" y="3912282"/>
              <a:chExt cx="6491343" cy="0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1292181" y="3912282"/>
                <a:ext cx="6491343" cy="0"/>
              </a:xfrm>
              <a:prstGeom prst="line">
                <a:avLst/>
              </a:prstGeom>
              <a:noFill/>
              <a:ln w="22225" cap="flat" cmpd="sng" algn="ctr">
                <a:solidFill>
                  <a:srgbClr val="371149"/>
                </a:solidFill>
                <a:prstDash val="solid"/>
                <a:headEnd type="oval" w="lg" len="lg"/>
                <a:tailEnd type="oval" w="lg" len="lg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3736622" y="3912282"/>
                <a:ext cx="1602460" cy="0"/>
              </a:xfrm>
              <a:prstGeom prst="line">
                <a:avLst/>
              </a:prstGeom>
              <a:noFill/>
              <a:ln w="22225" cap="flat" cmpd="sng" algn="ctr">
                <a:solidFill>
                  <a:srgbClr val="371149"/>
                </a:solidFill>
                <a:prstDash val="solid"/>
                <a:headEnd type="oval" w="lg" len="lg"/>
                <a:tailEnd type="oval" w="lg" len="lg"/>
              </a:ln>
              <a:effectLst/>
            </p:spPr>
          </p:cxnSp>
        </p:grpSp>
        <p:cxnSp>
          <p:nvCxnSpPr>
            <p:cNvPr id="165" name="Straight Connector 164"/>
            <p:cNvCxnSpPr/>
            <p:nvPr/>
          </p:nvCxnSpPr>
          <p:spPr>
            <a:xfrm flipH="1">
              <a:off x="2293717" y="4149080"/>
              <a:ext cx="4572008" cy="0"/>
            </a:xfrm>
            <a:prstGeom prst="line">
              <a:avLst/>
            </a:prstGeom>
            <a:noFill/>
            <a:ln w="22225" cap="flat" cmpd="sng" algn="ctr">
              <a:solidFill>
                <a:srgbClr val="371149"/>
              </a:solidFill>
              <a:prstDash val="solid"/>
              <a:headEnd type="oval" w="lg" len="lg"/>
              <a:tailEnd type="oval" w="lg" len="lg"/>
            </a:ln>
            <a:effectLst/>
          </p:spPr>
        </p:cxnSp>
      </p:grpSp>
      <p:sp>
        <p:nvSpPr>
          <p:cNvPr id="168" name="TextBox 167"/>
          <p:cNvSpPr txBox="1"/>
          <p:nvPr/>
        </p:nvSpPr>
        <p:spPr>
          <a:xfrm>
            <a:off x="5050015" y="4472570"/>
            <a:ext cx="891168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Population Health</a:t>
            </a: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65" y="5229025"/>
            <a:ext cx="376245" cy="401667"/>
          </a:xfrm>
          <a:prstGeom prst="rect">
            <a:avLst/>
          </a:prstGeom>
        </p:spPr>
      </p:pic>
      <p:grpSp>
        <p:nvGrpSpPr>
          <p:cNvPr id="170" name="Group 169"/>
          <p:cNvGrpSpPr/>
          <p:nvPr/>
        </p:nvGrpSpPr>
        <p:grpSpPr>
          <a:xfrm>
            <a:off x="5153818" y="5193269"/>
            <a:ext cx="656584" cy="527913"/>
            <a:chOff x="2003130" y="5388191"/>
            <a:chExt cx="656584" cy="527913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3130" y="5388191"/>
              <a:ext cx="376245" cy="406022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3469" y="5390369"/>
              <a:ext cx="376245" cy="401667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4782" y="5514437"/>
              <a:ext cx="376245" cy="401667"/>
            </a:xfrm>
            <a:prstGeom prst="rect">
              <a:avLst/>
            </a:prstGeom>
          </p:spPr>
        </p:pic>
      </p:grpSp>
      <p:pic>
        <p:nvPicPr>
          <p:cNvPr id="174" name="Picture 1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850" y="5324734"/>
            <a:ext cx="376245" cy="401667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7765699" y="5205934"/>
            <a:ext cx="693494" cy="496686"/>
            <a:chOff x="5149055" y="5533101"/>
            <a:chExt cx="693494" cy="496686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9055" y="5533101"/>
              <a:ext cx="357203" cy="38616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5346" y="5533394"/>
              <a:ext cx="357203" cy="386166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9003" y="5643621"/>
              <a:ext cx="357203" cy="386166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6386600" y="5157192"/>
            <a:ext cx="883286" cy="571290"/>
            <a:chOff x="6049313" y="5191663"/>
            <a:chExt cx="883286" cy="571290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49313" y="5211344"/>
              <a:ext cx="386129" cy="417437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6470" y="5191663"/>
              <a:ext cx="386129" cy="417437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2782" y="5345516"/>
              <a:ext cx="386129" cy="417437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3030464" y="5256057"/>
            <a:ext cx="824218" cy="521105"/>
            <a:chOff x="6268099" y="4430422"/>
            <a:chExt cx="824218" cy="521105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68099" y="4430422"/>
              <a:ext cx="398107" cy="430386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5114" y="4455957"/>
              <a:ext cx="357203" cy="386166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6293" y="4534090"/>
              <a:ext cx="386129" cy="417437"/>
            </a:xfrm>
            <a:prstGeom prst="rect">
              <a:avLst/>
            </a:prstGeom>
          </p:spPr>
        </p:pic>
      </p:grpSp>
      <p:pic>
        <p:nvPicPr>
          <p:cNvPr id="187" name="Picture 1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9971" y="5316734"/>
            <a:ext cx="371578" cy="411748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3667081" y="1925801"/>
            <a:ext cx="173663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Core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Activity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Prescriptions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Demographics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3070657" y="2475945"/>
            <a:ext cx="596614" cy="129931"/>
            <a:chOff x="4247649" y="2220781"/>
            <a:chExt cx="721902" cy="157216"/>
          </a:xfrm>
        </p:grpSpPr>
        <p:sp>
          <p:nvSpPr>
            <p:cNvPr id="190" name="Rounded Rectangle 189"/>
            <p:cNvSpPr/>
            <p:nvPr/>
          </p:nvSpPr>
          <p:spPr>
            <a:xfrm>
              <a:off x="4247649" y="2220781"/>
              <a:ext cx="309535" cy="151595"/>
            </a:xfrm>
            <a:prstGeom prst="roundRect">
              <a:avLst>
                <a:gd name="adj" fmla="val 50000"/>
              </a:avLst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4660016" y="2226402"/>
              <a:ext cx="309535" cy="151595"/>
            </a:xfrm>
            <a:prstGeom prst="roundRect">
              <a:avLst>
                <a:gd name="adj" fmla="val 50000"/>
              </a:avLst>
            </a:prstGeom>
            <a:noFill/>
            <a:ln w="508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4457390" y="2266410"/>
              <a:ext cx="309535" cy="6465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25400" cap="flat" cmpd="sng" algn="ctr">
              <a:solidFill>
                <a:srgbClr val="E6E1E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6231844" y="4542144"/>
            <a:ext cx="1078314" cy="24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Benchmarking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709088" y="3756747"/>
            <a:ext cx="366771" cy="273944"/>
          </a:xfrm>
          <a:prstGeom prst="rect">
            <a:avLst/>
          </a:prstGeom>
          <a:solidFill>
            <a:srgbClr val="E6E1E9"/>
          </a:solidFill>
          <a:ln w="19050" cap="flat" cmpd="sng" algn="ctr">
            <a:solidFill>
              <a:srgbClr val="8D389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8237677" y="3934917"/>
            <a:ext cx="366771" cy="273944"/>
          </a:xfrm>
          <a:prstGeom prst="rect">
            <a:avLst/>
          </a:prstGeom>
          <a:solidFill>
            <a:srgbClr val="E6E1E9"/>
          </a:solidFill>
          <a:ln w="19050" cap="flat" cmpd="sng" algn="ctr">
            <a:solidFill>
              <a:srgbClr val="8D389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709088" y="4125272"/>
            <a:ext cx="366771" cy="273944"/>
          </a:xfrm>
          <a:prstGeom prst="rect">
            <a:avLst/>
          </a:prstGeom>
          <a:solidFill>
            <a:srgbClr val="E6E1E9"/>
          </a:solidFill>
          <a:ln w="19050" cap="flat" cmpd="sng" algn="ctr">
            <a:solidFill>
              <a:srgbClr val="8D389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611847" y="4510281"/>
            <a:ext cx="980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De-identified dataset</a:t>
            </a: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5108" y="3691803"/>
            <a:ext cx="900185" cy="793432"/>
          </a:xfrm>
          <a:prstGeom prst="rect">
            <a:avLst/>
          </a:prstGeom>
        </p:spPr>
      </p:pic>
      <p:cxnSp>
        <p:nvCxnSpPr>
          <p:cNvPr id="199" name="Straight Connector 198"/>
          <p:cNvCxnSpPr>
            <a:stCxn id="194" idx="3"/>
            <a:endCxn id="195" idx="1"/>
          </p:cNvCxnSpPr>
          <p:nvPr/>
        </p:nvCxnSpPr>
        <p:spPr>
          <a:xfrm>
            <a:off x="8075859" y="3893719"/>
            <a:ext cx="161818" cy="178170"/>
          </a:xfrm>
          <a:prstGeom prst="line">
            <a:avLst/>
          </a:prstGeom>
          <a:noFill/>
          <a:ln w="19050" cap="flat" cmpd="sng" algn="ctr">
            <a:solidFill>
              <a:srgbClr val="1778A1">
                <a:lumMod val="50000"/>
              </a:srgbClr>
            </a:solidFill>
            <a:prstDash val="solid"/>
          </a:ln>
          <a:effectLst/>
        </p:spPr>
      </p:cxnSp>
      <p:cxnSp>
        <p:nvCxnSpPr>
          <p:cNvPr id="200" name="Straight Connector 199"/>
          <p:cNvCxnSpPr>
            <a:stCxn id="196" idx="3"/>
            <a:endCxn id="195" idx="1"/>
          </p:cNvCxnSpPr>
          <p:nvPr/>
        </p:nvCxnSpPr>
        <p:spPr>
          <a:xfrm flipV="1">
            <a:off x="8075859" y="4071889"/>
            <a:ext cx="161818" cy="190355"/>
          </a:xfrm>
          <a:prstGeom prst="line">
            <a:avLst/>
          </a:prstGeom>
          <a:noFill/>
          <a:ln w="19050" cap="flat" cmpd="sng" algn="ctr">
            <a:solidFill>
              <a:srgbClr val="1778A1">
                <a:lumMod val="50000"/>
              </a:srgbClr>
            </a:solidFill>
            <a:prstDash val="solid"/>
          </a:ln>
          <a:effectLst/>
        </p:spPr>
      </p:cxnSp>
      <p:pic>
        <p:nvPicPr>
          <p:cNvPr id="201" name="Picture 2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483" y="5228139"/>
            <a:ext cx="376245" cy="401667"/>
          </a:xfrm>
          <a:prstGeom prst="rect">
            <a:avLst/>
          </a:prstGeom>
        </p:spPr>
      </p:pic>
      <p:pic>
        <p:nvPicPr>
          <p:cNvPr id="202" name="Picture 2" descr="\\nwlondon.local\nwl\Informatics\WHYSE\WSIC\Development\Release Notes &amp; Summaries\Feature screenshots\Hounslow ACP view with Tooltip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7441" r="20877" b="19792"/>
          <a:stretch/>
        </p:blipFill>
        <p:spPr bwMode="auto">
          <a:xfrm>
            <a:off x="6303164" y="3749056"/>
            <a:ext cx="939130" cy="55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5946" r="12500"/>
          <a:stretch/>
        </p:blipFill>
        <p:spPr bwMode="auto">
          <a:xfrm>
            <a:off x="5061489" y="3749794"/>
            <a:ext cx="937147" cy="6537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4" name="Rectangle 203"/>
          <p:cNvSpPr/>
          <p:nvPr/>
        </p:nvSpPr>
        <p:spPr>
          <a:xfrm>
            <a:off x="29280" y="5692741"/>
            <a:ext cx="1056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District Nurses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8" name="Round Same Side Corner Rectangle 217"/>
          <p:cNvSpPr/>
          <p:nvPr/>
        </p:nvSpPr>
        <p:spPr>
          <a:xfrm>
            <a:off x="7636087" y="692696"/>
            <a:ext cx="669934" cy="1036217"/>
          </a:xfrm>
          <a:prstGeom prst="round2SameRect">
            <a:avLst>
              <a:gd name="adj1" fmla="val 8993"/>
              <a:gd name="adj2" fmla="val 0"/>
            </a:avLst>
          </a:prstGeom>
          <a:solidFill>
            <a:srgbClr val="8D3896">
              <a:lumMod val="5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9" name="Table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83688"/>
              </p:ext>
            </p:extLst>
          </p:nvPr>
        </p:nvGraphicFramePr>
        <p:xfrm>
          <a:off x="7700817" y="738964"/>
          <a:ext cx="545228" cy="933912"/>
        </p:xfrm>
        <a:graphic>
          <a:graphicData uri="http://schemas.openxmlformats.org/drawingml/2006/table">
            <a:tbl>
              <a:tblPr/>
              <a:tblGrid>
                <a:gridCol w="136307"/>
                <a:gridCol w="136307"/>
                <a:gridCol w="136307"/>
                <a:gridCol w="136307"/>
              </a:tblGrid>
              <a:tr h="155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5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5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5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5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5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20" name="Group 219"/>
          <p:cNvGrpSpPr/>
          <p:nvPr/>
        </p:nvGrpSpPr>
        <p:grpSpPr>
          <a:xfrm>
            <a:off x="6804128" y="918990"/>
            <a:ext cx="1150260" cy="809923"/>
            <a:chOff x="4730052" y="2738920"/>
            <a:chExt cx="1150260" cy="809923"/>
          </a:xfrm>
        </p:grpSpPr>
        <p:sp>
          <p:nvSpPr>
            <p:cNvPr id="221" name="Round Same Side Corner Rectangle 220"/>
            <p:cNvSpPr/>
            <p:nvPr/>
          </p:nvSpPr>
          <p:spPr>
            <a:xfrm>
              <a:off x="4730052" y="2738920"/>
              <a:ext cx="1150260" cy="809923"/>
            </a:xfrm>
            <a:prstGeom prst="round2SameRect">
              <a:avLst>
                <a:gd name="adj1" fmla="val 8993"/>
                <a:gd name="adj2" fmla="val 0"/>
              </a:avLst>
            </a:prstGeom>
            <a:solidFill>
              <a:srgbClr val="8D3896">
                <a:lumMod val="5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Round Same Side Corner Rectangle 221"/>
            <p:cNvSpPr/>
            <p:nvPr/>
          </p:nvSpPr>
          <p:spPr>
            <a:xfrm>
              <a:off x="5531162" y="3316891"/>
              <a:ext cx="122619" cy="231952"/>
            </a:xfrm>
            <a:prstGeom prst="round2SameRect">
              <a:avLst>
                <a:gd name="adj1" fmla="val 8993"/>
                <a:gd name="adj2" fmla="val 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Round Same Side Corner Rectangle 222"/>
            <p:cNvSpPr/>
            <p:nvPr/>
          </p:nvSpPr>
          <p:spPr>
            <a:xfrm>
              <a:off x="5679309" y="3316891"/>
              <a:ext cx="122619" cy="231952"/>
            </a:xfrm>
            <a:prstGeom prst="round2SameRect">
              <a:avLst>
                <a:gd name="adj1" fmla="val 8993"/>
                <a:gd name="adj2" fmla="val 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Cross 223"/>
            <p:cNvSpPr>
              <a:spLocks noChangeAspect="1"/>
            </p:cNvSpPr>
            <p:nvPr/>
          </p:nvSpPr>
          <p:spPr>
            <a:xfrm>
              <a:off x="5572615" y="2852722"/>
              <a:ext cx="180000" cy="180000"/>
            </a:xfrm>
            <a:prstGeom prst="plus">
              <a:avLst>
                <a:gd name="adj" fmla="val 37467"/>
              </a:avLst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25" name="Table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97203"/>
              </p:ext>
            </p:extLst>
          </p:nvPr>
        </p:nvGraphicFramePr>
        <p:xfrm>
          <a:off x="6879340" y="1011294"/>
          <a:ext cx="681535" cy="650680"/>
        </p:xfrm>
        <a:graphic>
          <a:graphicData uri="http://schemas.openxmlformats.org/drawingml/2006/table">
            <a:tbl>
              <a:tblPr/>
              <a:tblGrid>
                <a:gridCol w="136307"/>
                <a:gridCol w="136307"/>
                <a:gridCol w="136307"/>
                <a:gridCol w="136307"/>
                <a:gridCol w="136307"/>
              </a:tblGrid>
              <a:tr h="162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2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2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2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D389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1" name="Rectangle 230"/>
          <p:cNvSpPr/>
          <p:nvPr/>
        </p:nvSpPr>
        <p:spPr>
          <a:xfrm>
            <a:off x="6887615" y="679927"/>
            <a:ext cx="774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48221"/>
                </a:solidFill>
                <a:latin typeface="+mj-lt"/>
                <a:ea typeface="Frutiger Black" charset="0"/>
                <a:cs typeface="Frutiger Black" charset="0"/>
              </a:rPr>
              <a:t>Hospitals</a:t>
            </a:r>
            <a:endParaRPr lang="en-US" sz="1200" b="1" dirty="0">
              <a:solidFill>
                <a:srgbClr val="280039"/>
              </a:solidFill>
              <a:latin typeface="+mj-lt"/>
              <a:ea typeface="Frutiger Black" charset="0"/>
              <a:cs typeface="Frutiger Black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" name="Date Placeholder 1"/>
          <p:cNvSpPr txBox="1">
            <a:spLocks/>
          </p:cNvSpPr>
          <p:nvPr/>
        </p:nvSpPr>
        <p:spPr>
          <a:xfrm>
            <a:off x="8226288" y="6326186"/>
            <a:ext cx="782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Page 3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700789"/>
            <a:ext cx="69847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kern="0" dirty="0" smtClean="0">
                <a:solidFill>
                  <a:srgbClr val="471C4B"/>
                </a:solidFill>
                <a:cs typeface="Calibri"/>
              </a:rPr>
              <a:t>Care Professionals Dashboards</a:t>
            </a:r>
            <a:endParaRPr lang="en-GB" sz="2000" b="1" kern="0" dirty="0">
              <a:solidFill>
                <a:srgbClr val="471C4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3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Date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0832"/>
            <a:ext cx="8066509" cy="54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4600" y="44624"/>
            <a:ext cx="8794800" cy="576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kern="0" dirty="0" smtClean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Patient Segments</a:t>
            </a:r>
            <a:endParaRPr lang="en-GB" sz="2400" b="1" kern="0" dirty="0">
              <a:solidFill>
                <a:srgbClr val="28003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78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589241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The WSIC Dashboard Clinical Advisory Group is continually evolving the product in response to prioritised user feedback</a:t>
            </a:r>
            <a:endParaRPr lang="en-GB" sz="2000" b="1" dirty="0"/>
          </a:p>
        </p:txBody>
      </p:sp>
      <p:pic>
        <p:nvPicPr>
          <p:cNvPr id="4" name="Picture 2" descr="C:\Users\greali\AppData\Local\Microsoft\Windows\Temporary Internet Files\Content.Outlook\19MV3JMW\Release v9 0 - Activity 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" y="620689"/>
            <a:ext cx="86409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4600" y="44624"/>
            <a:ext cx="8794800" cy="576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kern="0" dirty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The patient activity summary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8226288" y="6326186"/>
            <a:ext cx="782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Page 8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03509" y="5445224"/>
            <a:ext cx="8516963" cy="792088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28575" algn="in">
            <a:solidFill>
              <a:srgbClr val="E36C0A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800"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Patient level radar showing patients diagnosed with Asthma, prescriptions, number of asthma admissions and date of last Asthma review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800"/>
              <a:buFont typeface="Arial" pitchFamily="34" charset="0"/>
              <a:buChar char="•"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Use to identify asthma patients who are having exacerbations and require a review of care and prescriptions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4600" y="33840"/>
            <a:ext cx="8794800" cy="3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kern="0" dirty="0" smtClean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Specific LTC Dashboards: Asthma </a:t>
            </a:r>
            <a:r>
              <a:rPr lang="en-GB" sz="2400" b="1" kern="0" dirty="0">
                <a:solidFill>
                  <a:srgbClr val="280039"/>
                </a:solidFill>
                <a:ea typeface="Arial Unicode MS" pitchFamily="34" charset="-128"/>
                <a:cs typeface="Arial Unicode MS" pitchFamily="34" charset="-128"/>
              </a:rPr>
              <a:t>Radar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0688"/>
            <a:ext cx="8239125" cy="46386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1ED94-AF28-43C8-91D8-E079101A4F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8226288" y="6326186"/>
            <a:ext cx="782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Page 11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23506</TotalTime>
  <Words>829</Words>
  <Application>Microsoft Office PowerPoint</Application>
  <PresentationFormat>On-screen Show (4:3)</PresentationFormat>
  <Paragraphs>116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WSIC Dashboard to aid complex patient care  CC4C Hub MDTs - Asthma</vt:lpstr>
      <vt:lpstr>PowerPoint Presentation</vt:lpstr>
    </vt:vector>
  </TitlesOfParts>
  <Company>NWL Collaboration of CCG's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Murray</dc:creator>
  <cp:lastModifiedBy>Sara Nelson</cp:lastModifiedBy>
  <cp:revision>807</cp:revision>
  <cp:lastPrinted>2018-02-20T10:46:55Z</cp:lastPrinted>
  <dcterms:created xsi:type="dcterms:W3CDTF">2015-11-09T15:14:48Z</dcterms:created>
  <dcterms:modified xsi:type="dcterms:W3CDTF">2018-08-31T09:49:09Z</dcterms:modified>
</cp:coreProperties>
</file>