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2" r:id="rId2"/>
  </p:sldMasterIdLst>
  <p:notesMasterIdLst>
    <p:notesMasterId r:id="rId27"/>
  </p:notesMasterIdLst>
  <p:sldIdLst>
    <p:sldId id="256" r:id="rId3"/>
    <p:sldId id="280" r:id="rId4"/>
    <p:sldId id="265" r:id="rId5"/>
    <p:sldId id="281" r:id="rId6"/>
    <p:sldId id="286" r:id="rId7"/>
    <p:sldId id="266" r:id="rId8"/>
    <p:sldId id="267" r:id="rId9"/>
    <p:sldId id="273" r:id="rId10"/>
    <p:sldId id="274" r:id="rId11"/>
    <p:sldId id="259" r:id="rId12"/>
    <p:sldId id="257" r:id="rId13"/>
    <p:sldId id="261" r:id="rId14"/>
    <p:sldId id="262" r:id="rId15"/>
    <p:sldId id="263" r:id="rId16"/>
    <p:sldId id="264" r:id="rId17"/>
    <p:sldId id="271" r:id="rId18"/>
    <p:sldId id="272" r:id="rId19"/>
    <p:sldId id="285" r:id="rId20"/>
    <p:sldId id="283" r:id="rId21"/>
    <p:sldId id="277" r:id="rId22"/>
    <p:sldId id="284" r:id="rId23"/>
    <p:sldId id="275" r:id="rId24"/>
    <p:sldId id="269" r:id="rId25"/>
    <p:sldId id="258" r:id="rId26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10">
          <p15:clr>
            <a:srgbClr val="A4A3A4"/>
          </p15:clr>
        </p15:guide>
        <p15:guide id="2" orient="horz" pos="4201">
          <p15:clr>
            <a:srgbClr val="A4A3A4"/>
          </p15:clr>
        </p15:guide>
        <p15:guide id="3" orient="horz" pos="4020">
          <p15:clr>
            <a:srgbClr val="A4A3A4"/>
          </p15:clr>
        </p15:guide>
        <p15:guide id="4" orient="horz" pos="119">
          <p15:clr>
            <a:srgbClr val="A4A3A4"/>
          </p15:clr>
        </p15:guide>
        <p15:guide id="5" orient="horz" pos="845">
          <p15:clr>
            <a:srgbClr val="A4A3A4"/>
          </p15:clr>
        </p15:guide>
        <p15:guide id="6" pos="158">
          <p15:clr>
            <a:srgbClr val="A4A3A4"/>
          </p15:clr>
        </p15:guide>
        <p15:guide id="7" pos="5602">
          <p15:clr>
            <a:srgbClr val="A4A3A4"/>
          </p15:clr>
        </p15:guide>
        <p15:guide id="8" pos="2835">
          <p15:clr>
            <a:srgbClr val="A4A3A4"/>
          </p15:clr>
        </p15:guide>
        <p15:guide id="9" pos="2925">
          <p15:clr>
            <a:srgbClr val="A4A3A4"/>
          </p15:clr>
        </p15:guide>
        <p15:guide id="10" pos="2880">
          <p15:clr>
            <a:srgbClr val="A4A3A4"/>
          </p15:clr>
        </p15:guide>
        <p15:guide id="11" pos="2018">
          <p15:clr>
            <a:srgbClr val="A4A3A4"/>
          </p15:clr>
        </p15:guide>
        <p15:guide id="12" pos="1973">
          <p15:clr>
            <a:srgbClr val="A4A3A4"/>
          </p15:clr>
        </p15:guide>
        <p15:guide id="13" pos="3787">
          <p15:clr>
            <a:srgbClr val="A4A3A4"/>
          </p15:clr>
        </p15:guide>
        <p15:guide id="14" pos="3742">
          <p15:clr>
            <a:srgbClr val="A4A3A4"/>
          </p15:clr>
        </p15:guide>
        <p15:guide id="15" pos="3833">
          <p15:clr>
            <a:srgbClr val="A4A3A4"/>
          </p15:clr>
        </p15:guide>
        <p15:guide id="16" pos="19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C9"/>
    <a:srgbClr val="0072C6"/>
    <a:srgbClr val="E32486"/>
    <a:srgbClr val="33BBB1"/>
    <a:srgbClr val="A25BA0"/>
    <a:srgbClr val="4F81BD"/>
    <a:srgbClr val="003893"/>
    <a:srgbClr val="04AAA2"/>
    <a:srgbClr val="E1E8F7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53" autoAdjust="0"/>
    <p:restoredTop sz="80180" autoAdjust="0"/>
  </p:normalViewPr>
  <p:slideViewPr>
    <p:cSldViewPr showGuides="1">
      <p:cViewPr>
        <p:scale>
          <a:sx n="70" d="100"/>
          <a:sy n="70" d="100"/>
        </p:scale>
        <p:origin x="-2010" y="-96"/>
      </p:cViewPr>
      <p:guideLst>
        <p:guide orient="horz" pos="4110"/>
        <p:guide orient="horz" pos="4201"/>
        <p:guide orient="horz" pos="4020"/>
        <p:guide orient="horz" pos="119"/>
        <p:guide orient="horz" pos="845"/>
        <p:guide pos="158"/>
        <p:guide pos="5602"/>
        <p:guide pos="2835"/>
        <p:guide pos="2925"/>
        <p:guide pos="2880"/>
        <p:guide pos="2018"/>
        <p:guide pos="1973"/>
        <p:guide pos="3787"/>
        <p:guide pos="3742"/>
        <p:guide pos="3833"/>
        <p:guide pos="1927"/>
      </p:guideLst>
    </p:cSldViewPr>
  </p:slideViewPr>
  <p:outlineViewPr>
    <p:cViewPr>
      <p:scale>
        <a:sx n="33" d="100"/>
        <a:sy n="33" d="100"/>
      </p:scale>
      <p:origin x="42" y="25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958" y="-11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wlondon.local\clientzone\HLP\HLP\00%20Progs\02%20CYP\03%20Deliverables\1%20Asthma%20&amp;%20LTC\2.%20Asthma%20Campaign\Comms%20and%20Engagement\Graphs\Graph%20data%20CYP%20hospital%20addmissons%202011-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wlondon.local\clientzone\HLP\HLP\00%20Progs\02%20CYP\03%20Deliverables\1%20Asthma%20&amp;%20LTC\2.%20Asthma%20Campaign\Comms%20and%20Engagement\Graphs\Graph%20data%20CYP%20hospital%20addmissons%202011-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935509849822033E-2"/>
          <c:y val="2.9140471614276561E-2"/>
          <c:w val="0.752027673806275"/>
          <c:h val="0.81586831173662344"/>
        </c:manualLayout>
      </c:layout>
      <c:lineChart>
        <c:grouping val="standar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Age 0-14</c:v>
                </c:pt>
              </c:strCache>
            </c:strRef>
          </c:tx>
          <c:marker>
            <c:symbol val="none"/>
          </c:marker>
          <c:cat>
            <c:numRef>
              <c:f>Sheet1!$B$4:$F$4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Sheet1!$B$5:$F$5</c:f>
              <c:numCache>
                <c:formatCode>General</c:formatCode>
                <c:ptCount val="5"/>
                <c:pt idx="0">
                  <c:v>21</c:v>
                </c:pt>
                <c:pt idx="1">
                  <c:v>29</c:v>
                </c:pt>
                <c:pt idx="2">
                  <c:v>26</c:v>
                </c:pt>
                <c:pt idx="3">
                  <c:v>16</c:v>
                </c:pt>
                <c:pt idx="4">
                  <c:v>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Age 15-24</c:v>
                </c:pt>
              </c:strCache>
            </c:strRef>
          </c:tx>
          <c:marker>
            <c:symbol val="none"/>
          </c:marker>
          <c:cat>
            <c:numRef>
              <c:f>Sheet1!$B$4:$F$4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Sheet1!$B$6:$F$6</c:f>
              <c:numCache>
                <c:formatCode>General</c:formatCode>
                <c:ptCount val="5"/>
                <c:pt idx="0">
                  <c:v>16</c:v>
                </c:pt>
                <c:pt idx="1">
                  <c:v>13</c:v>
                </c:pt>
                <c:pt idx="2">
                  <c:v>19</c:v>
                </c:pt>
                <c:pt idx="3">
                  <c:v>14</c:v>
                </c:pt>
                <c:pt idx="4">
                  <c:v>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Sheet1!$A$7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numRef>
              <c:f>Sheet1!$B$4:$F$4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Sheet1!$B$7:$F$7</c:f>
              <c:numCache>
                <c:formatCode>General</c:formatCode>
                <c:ptCount val="5"/>
                <c:pt idx="0">
                  <c:v>37</c:v>
                </c:pt>
                <c:pt idx="1">
                  <c:v>42</c:v>
                </c:pt>
                <c:pt idx="2">
                  <c:v>45</c:v>
                </c:pt>
                <c:pt idx="3">
                  <c:v>30</c:v>
                </c:pt>
                <c:pt idx="4">
                  <c:v>25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Sheet1!$A$8</c:f>
              <c:strCache>
                <c:ptCount val="1"/>
              </c:strCache>
            </c:strRef>
          </c:tx>
          <c:marker>
            <c:symbol val="none"/>
          </c:marker>
          <c:cat>
            <c:numRef>
              <c:f>Sheet1!$B$4:$F$4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Sheet1!$B$8:$F$8</c:f>
              <c:numCache>
                <c:formatCode>General</c:formatCode>
                <c:ptCount val="5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749056"/>
        <c:axId val="116750592"/>
      </c:lineChart>
      <c:catAx>
        <c:axId val="11674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750592"/>
        <c:crosses val="autoZero"/>
        <c:auto val="1"/>
        <c:lblAlgn val="ctr"/>
        <c:lblOffset val="100"/>
        <c:noMultiLvlLbl val="0"/>
      </c:catAx>
      <c:valAx>
        <c:axId val="116750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749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990448199853053"/>
          <c:y val="0.29002491702210886"/>
          <c:w val="0.14127847171197649"/>
          <c:h val="0.29722703761630848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2011/12</c:v>
                </c:pt>
              </c:strCache>
            </c:strRef>
          </c:tx>
          <c:marker>
            <c:symbol val="none"/>
          </c:marker>
          <c:cat>
            <c:multiLvlStrRef>
              <c:f>Sheet1!$A$2:$B$32</c:f>
              <c:multiLvlStrCache>
                <c:ptCount val="31"/>
                <c:lvl>
                  <c:pt idx="0">
                    <c:v>England</c:v>
                  </c:pt>
                  <c:pt idx="1">
                    <c:v>London</c:v>
                  </c:pt>
                  <c:pt idx="2">
                    <c:v>Barnet </c:v>
                  </c:pt>
                  <c:pt idx="3">
                    <c:v>Camden </c:v>
                  </c:pt>
                  <c:pt idx="4">
                    <c:v>Enfield </c:v>
                  </c:pt>
                  <c:pt idx="5">
                    <c:v>Haringey </c:v>
                  </c:pt>
                  <c:pt idx="6">
                    <c:v>Islington </c:v>
                  </c:pt>
                  <c:pt idx="7">
                    <c:v>Barking And Dagenham </c:v>
                  </c:pt>
                  <c:pt idx="8">
                    <c:v>City And Hackney </c:v>
                  </c:pt>
                  <c:pt idx="9">
                    <c:v>Havering </c:v>
                  </c:pt>
                  <c:pt idx="10">
                    <c:v>Newham </c:v>
                  </c:pt>
                  <c:pt idx="11">
                    <c:v>Redbridge </c:v>
                  </c:pt>
                  <c:pt idx="12">
                    <c:v>Tower Hamlets </c:v>
                  </c:pt>
                  <c:pt idx="13">
                    <c:v>Waltham Forest </c:v>
                  </c:pt>
                  <c:pt idx="14">
                    <c:v>Brent </c:v>
                  </c:pt>
                  <c:pt idx="15">
                    <c:v>Central London (Westminster) </c:v>
                  </c:pt>
                  <c:pt idx="16">
                    <c:v>Ealing </c:v>
                  </c:pt>
                  <c:pt idx="17">
                    <c:v>Hammersmith And Fulham </c:v>
                  </c:pt>
                  <c:pt idx="18">
                    <c:v>Harrow </c:v>
                  </c:pt>
                  <c:pt idx="19">
                    <c:v>Hillingdon </c:v>
                  </c:pt>
                  <c:pt idx="20">
                    <c:v>Hounslow </c:v>
                  </c:pt>
                  <c:pt idx="21">
                    <c:v>West London (K&amp;C &amp; QPP) </c:v>
                  </c:pt>
                  <c:pt idx="22">
                    <c:v>Bexley </c:v>
                  </c:pt>
                  <c:pt idx="23">
                    <c:v>Bromley </c:v>
                  </c:pt>
                  <c:pt idx="24">
                    <c:v>Greenwich </c:v>
                  </c:pt>
                  <c:pt idx="25">
                    <c:v>Lewisham </c:v>
                  </c:pt>
                  <c:pt idx="26">
                    <c:v>Southwark </c:v>
                  </c:pt>
                  <c:pt idx="27">
                    <c:v>Lambeth </c:v>
                  </c:pt>
                  <c:pt idx="28">
                    <c:v>Croydon </c:v>
                  </c:pt>
                  <c:pt idx="29">
                    <c:v>Kingston </c:v>
                  </c:pt>
                  <c:pt idx="30">
                    <c:v>Merton </c:v>
                  </c:pt>
                </c:lvl>
                <c:lvl>
                  <c:pt idx="2">
                    <c:v>North Central</c:v>
                  </c:pt>
                  <c:pt idx="7">
                    <c:v>North East</c:v>
                  </c:pt>
                  <c:pt idx="14">
                    <c:v>North West</c:v>
                  </c:pt>
                  <c:pt idx="22">
                    <c:v>South East</c:v>
                  </c:pt>
                  <c:pt idx="28">
                    <c:v>South West</c:v>
                  </c:pt>
                </c:lvl>
              </c:multiLvlStrCache>
            </c:multiLvlStr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192.83418133047499</c:v>
                </c:pt>
                <c:pt idx="1">
                  <c:v>195.11056690091101</c:v>
                </c:pt>
                <c:pt idx="2">
                  <c:v>134.63708869999999</c:v>
                </c:pt>
                <c:pt idx="3">
                  <c:v>144.27932480000001</c:v>
                </c:pt>
                <c:pt idx="4">
                  <c:v>128.66321600000001</c:v>
                </c:pt>
                <c:pt idx="5">
                  <c:v>168.8711935</c:v>
                </c:pt>
                <c:pt idx="6">
                  <c:v>287.0874973</c:v>
                </c:pt>
                <c:pt idx="7">
                  <c:v>249.5667244</c:v>
                </c:pt>
                <c:pt idx="8">
                  <c:v>210.16979910000001</c:v>
                </c:pt>
                <c:pt idx="9">
                  <c:v>128.4929291</c:v>
                </c:pt>
                <c:pt idx="10">
                  <c:v>214.8341278</c:v>
                </c:pt>
                <c:pt idx="11">
                  <c:v>252.13478760000001</c:v>
                </c:pt>
                <c:pt idx="12">
                  <c:v>147.95230789999999</c:v>
                </c:pt>
                <c:pt idx="13">
                  <c:v>322.02998580000002</c:v>
                </c:pt>
                <c:pt idx="14">
                  <c:v>225.88425899999999</c:v>
                </c:pt>
                <c:pt idx="15">
                  <c:v>99.844757509999994</c:v>
                </c:pt>
                <c:pt idx="16">
                  <c:v>253.65669700000001</c:v>
                </c:pt>
                <c:pt idx="17">
                  <c:v>178.856493</c:v>
                </c:pt>
                <c:pt idx="18">
                  <c:v>250.1526667</c:v>
                </c:pt>
                <c:pt idx="19">
                  <c:v>143.00781180000001</c:v>
                </c:pt>
                <c:pt idx="20">
                  <c:v>144.44403030000001</c:v>
                </c:pt>
                <c:pt idx="21">
                  <c:v>141.37272920000001</c:v>
                </c:pt>
                <c:pt idx="22">
                  <c:v>166.3401471</c:v>
                </c:pt>
                <c:pt idx="23">
                  <c:v>151.67829990000001</c:v>
                </c:pt>
                <c:pt idx="24">
                  <c:v>155.34704529999999</c:v>
                </c:pt>
                <c:pt idx="25">
                  <c:v>272.43542539999999</c:v>
                </c:pt>
                <c:pt idx="26">
                  <c:v>234.81672019999999</c:v>
                </c:pt>
                <c:pt idx="27">
                  <c:v>268.17143779999998</c:v>
                </c:pt>
                <c:pt idx="28">
                  <c:v>295.34287430000001</c:v>
                </c:pt>
                <c:pt idx="29">
                  <c:v>151.87676289999999</c:v>
                </c:pt>
                <c:pt idx="30">
                  <c:v>179.1269092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2012/13</c:v>
                </c:pt>
              </c:strCache>
            </c:strRef>
          </c:tx>
          <c:marker>
            <c:symbol val="none"/>
          </c:marker>
          <c:cat>
            <c:multiLvlStrRef>
              <c:f>Sheet1!$A$2:$B$32</c:f>
              <c:multiLvlStrCache>
                <c:ptCount val="31"/>
                <c:lvl>
                  <c:pt idx="0">
                    <c:v>England</c:v>
                  </c:pt>
                  <c:pt idx="1">
                    <c:v>London</c:v>
                  </c:pt>
                  <c:pt idx="2">
                    <c:v>Barnet </c:v>
                  </c:pt>
                  <c:pt idx="3">
                    <c:v>Camden </c:v>
                  </c:pt>
                  <c:pt idx="4">
                    <c:v>Enfield </c:v>
                  </c:pt>
                  <c:pt idx="5">
                    <c:v>Haringey </c:v>
                  </c:pt>
                  <c:pt idx="6">
                    <c:v>Islington </c:v>
                  </c:pt>
                  <c:pt idx="7">
                    <c:v>Barking And Dagenham </c:v>
                  </c:pt>
                  <c:pt idx="8">
                    <c:v>City And Hackney </c:v>
                  </c:pt>
                  <c:pt idx="9">
                    <c:v>Havering </c:v>
                  </c:pt>
                  <c:pt idx="10">
                    <c:v>Newham </c:v>
                  </c:pt>
                  <c:pt idx="11">
                    <c:v>Redbridge </c:v>
                  </c:pt>
                  <c:pt idx="12">
                    <c:v>Tower Hamlets </c:v>
                  </c:pt>
                  <c:pt idx="13">
                    <c:v>Waltham Forest </c:v>
                  </c:pt>
                  <c:pt idx="14">
                    <c:v>Brent </c:v>
                  </c:pt>
                  <c:pt idx="15">
                    <c:v>Central London (Westminster) </c:v>
                  </c:pt>
                  <c:pt idx="16">
                    <c:v>Ealing </c:v>
                  </c:pt>
                  <c:pt idx="17">
                    <c:v>Hammersmith And Fulham </c:v>
                  </c:pt>
                  <c:pt idx="18">
                    <c:v>Harrow </c:v>
                  </c:pt>
                  <c:pt idx="19">
                    <c:v>Hillingdon </c:v>
                  </c:pt>
                  <c:pt idx="20">
                    <c:v>Hounslow </c:v>
                  </c:pt>
                  <c:pt idx="21">
                    <c:v>West London (K&amp;C &amp; QPP) </c:v>
                  </c:pt>
                  <c:pt idx="22">
                    <c:v>Bexley </c:v>
                  </c:pt>
                  <c:pt idx="23">
                    <c:v>Bromley </c:v>
                  </c:pt>
                  <c:pt idx="24">
                    <c:v>Greenwich </c:v>
                  </c:pt>
                  <c:pt idx="25">
                    <c:v>Lewisham </c:v>
                  </c:pt>
                  <c:pt idx="26">
                    <c:v>Southwark </c:v>
                  </c:pt>
                  <c:pt idx="27">
                    <c:v>Lambeth </c:v>
                  </c:pt>
                  <c:pt idx="28">
                    <c:v>Croydon </c:v>
                  </c:pt>
                  <c:pt idx="29">
                    <c:v>Kingston </c:v>
                  </c:pt>
                  <c:pt idx="30">
                    <c:v>Merton </c:v>
                  </c:pt>
                </c:lvl>
                <c:lvl>
                  <c:pt idx="2">
                    <c:v>North Central</c:v>
                  </c:pt>
                  <c:pt idx="7">
                    <c:v>North East</c:v>
                  </c:pt>
                  <c:pt idx="14">
                    <c:v>North West</c:v>
                  </c:pt>
                  <c:pt idx="22">
                    <c:v>South East</c:v>
                  </c:pt>
                  <c:pt idx="28">
                    <c:v>South West</c:v>
                  </c:pt>
                </c:lvl>
              </c:multiLvlStrCache>
            </c:multiLvlStr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219.60929287133601</c:v>
                </c:pt>
                <c:pt idx="1">
                  <c:v>207.86575229115701</c:v>
                </c:pt>
                <c:pt idx="2">
                  <c:v>129.67132340000001</c:v>
                </c:pt>
                <c:pt idx="3">
                  <c:v>183.40631379999999</c:v>
                </c:pt>
                <c:pt idx="4">
                  <c:v>142.6078569</c:v>
                </c:pt>
                <c:pt idx="5">
                  <c:v>211.01129940000001</c:v>
                </c:pt>
                <c:pt idx="6">
                  <c:v>230.70011410000001</c:v>
                </c:pt>
                <c:pt idx="7">
                  <c:v>213.518066</c:v>
                </c:pt>
                <c:pt idx="8">
                  <c:v>283.82960509999998</c:v>
                </c:pt>
                <c:pt idx="9">
                  <c:v>103.6307783</c:v>
                </c:pt>
                <c:pt idx="10">
                  <c:v>286.76073300000002</c:v>
                </c:pt>
                <c:pt idx="11">
                  <c:v>219.7255504</c:v>
                </c:pt>
                <c:pt idx="12">
                  <c:v>153.0675698</c:v>
                </c:pt>
                <c:pt idx="13">
                  <c:v>279.41002150000003</c:v>
                </c:pt>
                <c:pt idx="14">
                  <c:v>224.6073787</c:v>
                </c:pt>
                <c:pt idx="15">
                  <c:v>111.4713582</c:v>
                </c:pt>
                <c:pt idx="16">
                  <c:v>271.30867050000001</c:v>
                </c:pt>
                <c:pt idx="17">
                  <c:v>156.4123773</c:v>
                </c:pt>
                <c:pt idx="18">
                  <c:v>246.6212883</c:v>
                </c:pt>
                <c:pt idx="19">
                  <c:v>145.2255643</c:v>
                </c:pt>
                <c:pt idx="20">
                  <c:v>137.15560379999999</c:v>
                </c:pt>
                <c:pt idx="21">
                  <c:v>146.50941320000001</c:v>
                </c:pt>
                <c:pt idx="22">
                  <c:v>174.9520263</c:v>
                </c:pt>
                <c:pt idx="23">
                  <c:v>115.4272553</c:v>
                </c:pt>
                <c:pt idx="24">
                  <c:v>228.12820809999999</c:v>
                </c:pt>
                <c:pt idx="25">
                  <c:v>375.37429559999998</c:v>
                </c:pt>
                <c:pt idx="26">
                  <c:v>254.86192109999999</c:v>
                </c:pt>
                <c:pt idx="27">
                  <c:v>260.51060080000002</c:v>
                </c:pt>
                <c:pt idx="28">
                  <c:v>349.40752170000002</c:v>
                </c:pt>
                <c:pt idx="29">
                  <c:v>167.2918512</c:v>
                </c:pt>
                <c:pt idx="30">
                  <c:v>207.73555260000001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2013/14</c:v>
                </c:pt>
              </c:strCache>
            </c:strRef>
          </c:tx>
          <c:marker>
            <c:symbol val="none"/>
          </c:marker>
          <c:cat>
            <c:multiLvlStrRef>
              <c:f>Sheet1!$A$2:$B$32</c:f>
              <c:multiLvlStrCache>
                <c:ptCount val="31"/>
                <c:lvl>
                  <c:pt idx="0">
                    <c:v>England</c:v>
                  </c:pt>
                  <c:pt idx="1">
                    <c:v>London</c:v>
                  </c:pt>
                  <c:pt idx="2">
                    <c:v>Barnet </c:v>
                  </c:pt>
                  <c:pt idx="3">
                    <c:v>Camden </c:v>
                  </c:pt>
                  <c:pt idx="4">
                    <c:v>Enfield </c:v>
                  </c:pt>
                  <c:pt idx="5">
                    <c:v>Haringey </c:v>
                  </c:pt>
                  <c:pt idx="6">
                    <c:v>Islington </c:v>
                  </c:pt>
                  <c:pt idx="7">
                    <c:v>Barking And Dagenham </c:v>
                  </c:pt>
                  <c:pt idx="8">
                    <c:v>City And Hackney </c:v>
                  </c:pt>
                  <c:pt idx="9">
                    <c:v>Havering </c:v>
                  </c:pt>
                  <c:pt idx="10">
                    <c:v>Newham </c:v>
                  </c:pt>
                  <c:pt idx="11">
                    <c:v>Redbridge </c:v>
                  </c:pt>
                  <c:pt idx="12">
                    <c:v>Tower Hamlets </c:v>
                  </c:pt>
                  <c:pt idx="13">
                    <c:v>Waltham Forest </c:v>
                  </c:pt>
                  <c:pt idx="14">
                    <c:v>Brent </c:v>
                  </c:pt>
                  <c:pt idx="15">
                    <c:v>Central London (Westminster) </c:v>
                  </c:pt>
                  <c:pt idx="16">
                    <c:v>Ealing </c:v>
                  </c:pt>
                  <c:pt idx="17">
                    <c:v>Hammersmith And Fulham </c:v>
                  </c:pt>
                  <c:pt idx="18">
                    <c:v>Harrow </c:v>
                  </c:pt>
                  <c:pt idx="19">
                    <c:v>Hillingdon </c:v>
                  </c:pt>
                  <c:pt idx="20">
                    <c:v>Hounslow </c:v>
                  </c:pt>
                  <c:pt idx="21">
                    <c:v>West London (K&amp;C &amp; QPP) </c:v>
                  </c:pt>
                  <c:pt idx="22">
                    <c:v>Bexley </c:v>
                  </c:pt>
                  <c:pt idx="23">
                    <c:v>Bromley </c:v>
                  </c:pt>
                  <c:pt idx="24">
                    <c:v>Greenwich </c:v>
                  </c:pt>
                  <c:pt idx="25">
                    <c:v>Lewisham </c:v>
                  </c:pt>
                  <c:pt idx="26">
                    <c:v>Southwark </c:v>
                  </c:pt>
                  <c:pt idx="27">
                    <c:v>Lambeth </c:v>
                  </c:pt>
                  <c:pt idx="28">
                    <c:v>Croydon </c:v>
                  </c:pt>
                  <c:pt idx="29">
                    <c:v>Kingston </c:v>
                  </c:pt>
                  <c:pt idx="30">
                    <c:v>Merton </c:v>
                  </c:pt>
                </c:lvl>
                <c:lvl>
                  <c:pt idx="2">
                    <c:v>North Central</c:v>
                  </c:pt>
                  <c:pt idx="7">
                    <c:v>North East</c:v>
                  </c:pt>
                  <c:pt idx="14">
                    <c:v>North West</c:v>
                  </c:pt>
                  <c:pt idx="22">
                    <c:v>South East</c:v>
                  </c:pt>
                  <c:pt idx="28">
                    <c:v>South West</c:v>
                  </c:pt>
                </c:lvl>
              </c:multiLvlStrCache>
            </c:multiLvlStrRef>
          </c:cat>
          <c:val>
            <c:numRef>
              <c:f>Sheet1!$E$2:$E$32</c:f>
              <c:numCache>
                <c:formatCode>General</c:formatCode>
                <c:ptCount val="31"/>
                <c:pt idx="0">
                  <c:v>194.08275040618901</c:v>
                </c:pt>
                <c:pt idx="1">
                  <c:v>199.613693099241</c:v>
                </c:pt>
                <c:pt idx="2">
                  <c:v>106.6411308</c:v>
                </c:pt>
                <c:pt idx="3">
                  <c:v>141.8012301</c:v>
                </c:pt>
                <c:pt idx="4">
                  <c:v>141.74606499999999</c:v>
                </c:pt>
                <c:pt idx="5">
                  <c:v>185.94042469999999</c:v>
                </c:pt>
                <c:pt idx="6">
                  <c:v>248.28271119999999</c:v>
                </c:pt>
                <c:pt idx="7">
                  <c:v>162.99032919999999</c:v>
                </c:pt>
                <c:pt idx="8">
                  <c:v>229.18303689999999</c:v>
                </c:pt>
                <c:pt idx="9">
                  <c:v>115.304789</c:v>
                </c:pt>
                <c:pt idx="10">
                  <c:v>213.94398749999999</c:v>
                </c:pt>
                <c:pt idx="11">
                  <c:v>203.54519110000001</c:v>
                </c:pt>
                <c:pt idx="12">
                  <c:v>171.59552919999999</c:v>
                </c:pt>
                <c:pt idx="13">
                  <c:v>339.07576039999998</c:v>
                </c:pt>
                <c:pt idx="14">
                  <c:v>249.99381199999999</c:v>
                </c:pt>
                <c:pt idx="15">
                  <c:v>107.02998100000001</c:v>
                </c:pt>
                <c:pt idx="16">
                  <c:v>238.7065289</c:v>
                </c:pt>
                <c:pt idx="17">
                  <c:v>137.44396520000001</c:v>
                </c:pt>
                <c:pt idx="18">
                  <c:v>246.23416700000001</c:v>
                </c:pt>
                <c:pt idx="19">
                  <c:v>143.8041757</c:v>
                </c:pt>
                <c:pt idx="20">
                  <c:v>137.29166359999999</c:v>
                </c:pt>
                <c:pt idx="21">
                  <c:v>164.921053</c:v>
                </c:pt>
                <c:pt idx="22">
                  <c:v>174.81880760000001</c:v>
                </c:pt>
                <c:pt idx="23">
                  <c:v>143.4739289</c:v>
                </c:pt>
                <c:pt idx="24">
                  <c:v>206.13251539999999</c:v>
                </c:pt>
                <c:pt idx="25">
                  <c:v>236.17526179999999</c:v>
                </c:pt>
                <c:pt idx="26">
                  <c:v>252.980671</c:v>
                </c:pt>
                <c:pt idx="27">
                  <c:v>303.19797010000002</c:v>
                </c:pt>
                <c:pt idx="28">
                  <c:v>359.36624710000001</c:v>
                </c:pt>
                <c:pt idx="29">
                  <c:v>121.2925668</c:v>
                </c:pt>
                <c:pt idx="30">
                  <c:v>231.18237400000001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2014/15</c:v>
                </c:pt>
              </c:strCache>
            </c:strRef>
          </c:tx>
          <c:marker>
            <c:symbol val="none"/>
          </c:marker>
          <c:cat>
            <c:multiLvlStrRef>
              <c:f>Sheet1!$A$2:$B$32</c:f>
              <c:multiLvlStrCache>
                <c:ptCount val="31"/>
                <c:lvl>
                  <c:pt idx="0">
                    <c:v>England</c:v>
                  </c:pt>
                  <c:pt idx="1">
                    <c:v>London</c:v>
                  </c:pt>
                  <c:pt idx="2">
                    <c:v>Barnet </c:v>
                  </c:pt>
                  <c:pt idx="3">
                    <c:v>Camden </c:v>
                  </c:pt>
                  <c:pt idx="4">
                    <c:v>Enfield </c:v>
                  </c:pt>
                  <c:pt idx="5">
                    <c:v>Haringey </c:v>
                  </c:pt>
                  <c:pt idx="6">
                    <c:v>Islington </c:v>
                  </c:pt>
                  <c:pt idx="7">
                    <c:v>Barking And Dagenham </c:v>
                  </c:pt>
                  <c:pt idx="8">
                    <c:v>City And Hackney </c:v>
                  </c:pt>
                  <c:pt idx="9">
                    <c:v>Havering </c:v>
                  </c:pt>
                  <c:pt idx="10">
                    <c:v>Newham </c:v>
                  </c:pt>
                  <c:pt idx="11">
                    <c:v>Redbridge </c:v>
                  </c:pt>
                  <c:pt idx="12">
                    <c:v>Tower Hamlets </c:v>
                  </c:pt>
                  <c:pt idx="13">
                    <c:v>Waltham Forest </c:v>
                  </c:pt>
                  <c:pt idx="14">
                    <c:v>Brent </c:v>
                  </c:pt>
                  <c:pt idx="15">
                    <c:v>Central London (Westminster) </c:v>
                  </c:pt>
                  <c:pt idx="16">
                    <c:v>Ealing </c:v>
                  </c:pt>
                  <c:pt idx="17">
                    <c:v>Hammersmith And Fulham </c:v>
                  </c:pt>
                  <c:pt idx="18">
                    <c:v>Harrow </c:v>
                  </c:pt>
                  <c:pt idx="19">
                    <c:v>Hillingdon </c:v>
                  </c:pt>
                  <c:pt idx="20">
                    <c:v>Hounslow </c:v>
                  </c:pt>
                  <c:pt idx="21">
                    <c:v>West London (K&amp;C &amp; QPP) </c:v>
                  </c:pt>
                  <c:pt idx="22">
                    <c:v>Bexley </c:v>
                  </c:pt>
                  <c:pt idx="23">
                    <c:v>Bromley </c:v>
                  </c:pt>
                  <c:pt idx="24">
                    <c:v>Greenwich </c:v>
                  </c:pt>
                  <c:pt idx="25">
                    <c:v>Lewisham </c:v>
                  </c:pt>
                  <c:pt idx="26">
                    <c:v>Southwark </c:v>
                  </c:pt>
                  <c:pt idx="27">
                    <c:v>Lambeth </c:v>
                  </c:pt>
                  <c:pt idx="28">
                    <c:v>Croydon </c:v>
                  </c:pt>
                  <c:pt idx="29">
                    <c:v>Kingston </c:v>
                  </c:pt>
                  <c:pt idx="30">
                    <c:v>Merton </c:v>
                  </c:pt>
                </c:lvl>
                <c:lvl>
                  <c:pt idx="2">
                    <c:v>North Central</c:v>
                  </c:pt>
                  <c:pt idx="7">
                    <c:v>North East</c:v>
                  </c:pt>
                  <c:pt idx="14">
                    <c:v>North West</c:v>
                  </c:pt>
                  <c:pt idx="22">
                    <c:v>South East</c:v>
                  </c:pt>
                  <c:pt idx="28">
                    <c:v>South West</c:v>
                  </c:pt>
                </c:lvl>
              </c:multiLvlStrCache>
            </c:multiLvlStrRef>
          </c:cat>
          <c:val>
            <c:numRef>
              <c:f>Sheet1!$F$2:$F$32</c:f>
              <c:numCache>
                <c:formatCode>General</c:formatCode>
                <c:ptCount val="31"/>
                <c:pt idx="0">
                  <c:v>213.12309058355899</c:v>
                </c:pt>
                <c:pt idx="1">
                  <c:v>208.013120724168</c:v>
                </c:pt>
                <c:pt idx="2">
                  <c:v>138.1895442</c:v>
                </c:pt>
                <c:pt idx="3">
                  <c:v>181.68685160000001</c:v>
                </c:pt>
                <c:pt idx="4">
                  <c:v>205.90037810000001</c:v>
                </c:pt>
                <c:pt idx="5">
                  <c:v>183.49359469999999</c:v>
                </c:pt>
                <c:pt idx="6">
                  <c:v>286.71106270000001</c:v>
                </c:pt>
                <c:pt idx="7">
                  <c:v>220.8094653</c:v>
                </c:pt>
                <c:pt idx="8">
                  <c:v>154.74317009999999</c:v>
                </c:pt>
                <c:pt idx="9">
                  <c:v>154.28077730000001</c:v>
                </c:pt>
                <c:pt idx="10">
                  <c:v>246.71416790000001</c:v>
                </c:pt>
                <c:pt idx="11">
                  <c:v>226.73018590000001</c:v>
                </c:pt>
                <c:pt idx="12">
                  <c:v>199.2518997</c:v>
                </c:pt>
                <c:pt idx="13">
                  <c:v>254.64554179999999</c:v>
                </c:pt>
                <c:pt idx="14">
                  <c:v>223.6897132</c:v>
                </c:pt>
                <c:pt idx="15">
                  <c:v>117.36877269999999</c:v>
                </c:pt>
                <c:pt idx="16">
                  <c:v>186.5138082</c:v>
                </c:pt>
                <c:pt idx="17">
                  <c:v>112.3255036</c:v>
                </c:pt>
                <c:pt idx="18">
                  <c:v>238.9053054</c:v>
                </c:pt>
                <c:pt idx="19">
                  <c:v>186.9044165</c:v>
                </c:pt>
                <c:pt idx="20">
                  <c:v>146.19840719999999</c:v>
                </c:pt>
                <c:pt idx="21">
                  <c:v>127.8588067</c:v>
                </c:pt>
                <c:pt idx="22">
                  <c:v>189.62721099999999</c:v>
                </c:pt>
                <c:pt idx="23">
                  <c:v>126.6433959</c:v>
                </c:pt>
                <c:pt idx="24">
                  <c:v>295.24653089999998</c:v>
                </c:pt>
                <c:pt idx="25">
                  <c:v>257.9957655</c:v>
                </c:pt>
                <c:pt idx="26">
                  <c:v>275.7655962</c:v>
                </c:pt>
                <c:pt idx="27">
                  <c:v>307.43518010000003</c:v>
                </c:pt>
                <c:pt idx="28">
                  <c:v>348.45393189999999</c:v>
                </c:pt>
                <c:pt idx="29">
                  <c:v>213.62428209999999</c:v>
                </c:pt>
                <c:pt idx="30">
                  <c:v>226.85376310000001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2015/16</c:v>
                </c:pt>
              </c:strCache>
            </c:strRef>
          </c:tx>
          <c:marker>
            <c:symbol val="none"/>
          </c:marker>
          <c:cat>
            <c:multiLvlStrRef>
              <c:f>Sheet1!$A$2:$B$32</c:f>
              <c:multiLvlStrCache>
                <c:ptCount val="31"/>
                <c:lvl>
                  <c:pt idx="0">
                    <c:v>England</c:v>
                  </c:pt>
                  <c:pt idx="1">
                    <c:v>London</c:v>
                  </c:pt>
                  <c:pt idx="2">
                    <c:v>Barnet </c:v>
                  </c:pt>
                  <c:pt idx="3">
                    <c:v>Camden </c:v>
                  </c:pt>
                  <c:pt idx="4">
                    <c:v>Enfield </c:v>
                  </c:pt>
                  <c:pt idx="5">
                    <c:v>Haringey </c:v>
                  </c:pt>
                  <c:pt idx="6">
                    <c:v>Islington </c:v>
                  </c:pt>
                  <c:pt idx="7">
                    <c:v>Barking And Dagenham </c:v>
                  </c:pt>
                  <c:pt idx="8">
                    <c:v>City And Hackney </c:v>
                  </c:pt>
                  <c:pt idx="9">
                    <c:v>Havering </c:v>
                  </c:pt>
                  <c:pt idx="10">
                    <c:v>Newham </c:v>
                  </c:pt>
                  <c:pt idx="11">
                    <c:v>Redbridge </c:v>
                  </c:pt>
                  <c:pt idx="12">
                    <c:v>Tower Hamlets </c:v>
                  </c:pt>
                  <c:pt idx="13">
                    <c:v>Waltham Forest </c:v>
                  </c:pt>
                  <c:pt idx="14">
                    <c:v>Brent </c:v>
                  </c:pt>
                  <c:pt idx="15">
                    <c:v>Central London (Westminster) </c:v>
                  </c:pt>
                  <c:pt idx="16">
                    <c:v>Ealing </c:v>
                  </c:pt>
                  <c:pt idx="17">
                    <c:v>Hammersmith And Fulham </c:v>
                  </c:pt>
                  <c:pt idx="18">
                    <c:v>Harrow </c:v>
                  </c:pt>
                  <c:pt idx="19">
                    <c:v>Hillingdon </c:v>
                  </c:pt>
                  <c:pt idx="20">
                    <c:v>Hounslow </c:v>
                  </c:pt>
                  <c:pt idx="21">
                    <c:v>West London (K&amp;C &amp; QPP) </c:v>
                  </c:pt>
                  <c:pt idx="22">
                    <c:v>Bexley </c:v>
                  </c:pt>
                  <c:pt idx="23">
                    <c:v>Bromley </c:v>
                  </c:pt>
                  <c:pt idx="24">
                    <c:v>Greenwich </c:v>
                  </c:pt>
                  <c:pt idx="25">
                    <c:v>Lewisham </c:v>
                  </c:pt>
                  <c:pt idx="26">
                    <c:v>Southwark </c:v>
                  </c:pt>
                  <c:pt idx="27">
                    <c:v>Lambeth </c:v>
                  </c:pt>
                  <c:pt idx="28">
                    <c:v>Croydon </c:v>
                  </c:pt>
                  <c:pt idx="29">
                    <c:v>Kingston </c:v>
                  </c:pt>
                  <c:pt idx="30">
                    <c:v>Merton </c:v>
                  </c:pt>
                </c:lvl>
                <c:lvl>
                  <c:pt idx="2">
                    <c:v>North Central</c:v>
                  </c:pt>
                  <c:pt idx="7">
                    <c:v>North East</c:v>
                  </c:pt>
                  <c:pt idx="14">
                    <c:v>North West</c:v>
                  </c:pt>
                  <c:pt idx="22">
                    <c:v>South East</c:v>
                  </c:pt>
                  <c:pt idx="28">
                    <c:v>South West</c:v>
                  </c:pt>
                </c:lvl>
              </c:multiLvlStrCache>
            </c:multiLvlStrRef>
          </c:cat>
          <c:val>
            <c:numRef>
              <c:f>Sheet1!$G$2:$G$32</c:f>
              <c:numCache>
                <c:formatCode>General</c:formatCode>
                <c:ptCount val="31"/>
                <c:pt idx="0">
                  <c:v>198.639601975212</c:v>
                </c:pt>
                <c:pt idx="1">
                  <c:v>190.89927468720199</c:v>
                </c:pt>
                <c:pt idx="2">
                  <c:v>103.9366538</c:v>
                </c:pt>
                <c:pt idx="3">
                  <c:v>167.9616437</c:v>
                </c:pt>
                <c:pt idx="4">
                  <c:v>165.7667898</c:v>
                </c:pt>
                <c:pt idx="5">
                  <c:v>162.31008199999999</c:v>
                </c:pt>
                <c:pt idx="6">
                  <c:v>219.22926620000001</c:v>
                </c:pt>
                <c:pt idx="7">
                  <c:v>242.67208579999999</c:v>
                </c:pt>
                <c:pt idx="8">
                  <c:v>185.6435644</c:v>
                </c:pt>
                <c:pt idx="9">
                  <c:v>157.81375349999999</c:v>
                </c:pt>
                <c:pt idx="10">
                  <c:v>219.15383550000001</c:v>
                </c:pt>
                <c:pt idx="11">
                  <c:v>216.96206889999999</c:v>
                </c:pt>
                <c:pt idx="12">
                  <c:v>220.88826929999999</c:v>
                </c:pt>
                <c:pt idx="13">
                  <c:v>178.77683379999999</c:v>
                </c:pt>
                <c:pt idx="14">
                  <c:v>230.5816452</c:v>
                </c:pt>
                <c:pt idx="15">
                  <c:v>113.1551834</c:v>
                </c:pt>
                <c:pt idx="16">
                  <c:v>203.84589249999999</c:v>
                </c:pt>
                <c:pt idx="17">
                  <c:v>111.5660237</c:v>
                </c:pt>
                <c:pt idx="18">
                  <c:v>189.257541</c:v>
                </c:pt>
                <c:pt idx="19">
                  <c:v>167.75985589999999</c:v>
                </c:pt>
                <c:pt idx="20">
                  <c:v>138.95653669999999</c:v>
                </c:pt>
                <c:pt idx="21">
                  <c:v>135.86256330000001</c:v>
                </c:pt>
                <c:pt idx="22">
                  <c:v>170.43538169999999</c:v>
                </c:pt>
                <c:pt idx="23">
                  <c:v>163.0946758</c:v>
                </c:pt>
                <c:pt idx="24">
                  <c:v>306.90434859999999</c:v>
                </c:pt>
                <c:pt idx="25">
                  <c:v>285.84132629999999</c:v>
                </c:pt>
                <c:pt idx="26">
                  <c:v>217.63652859999999</c:v>
                </c:pt>
                <c:pt idx="27">
                  <c:v>270.58952799999997</c:v>
                </c:pt>
                <c:pt idx="28">
                  <c:v>282.89013879999999</c:v>
                </c:pt>
                <c:pt idx="29">
                  <c:v>140.2924318</c:v>
                </c:pt>
                <c:pt idx="30">
                  <c:v>177.44225059999999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Sheet1!$H$1</c:f>
              <c:strCache>
                <c:ptCount val="1"/>
                <c:pt idx="0">
                  <c:v>2016/17</c:v>
                </c:pt>
              </c:strCache>
            </c:strRef>
          </c:tx>
          <c:marker>
            <c:symbol val="none"/>
          </c:marker>
          <c:cat>
            <c:multiLvlStrRef>
              <c:f>Sheet1!$A$2:$B$32</c:f>
              <c:multiLvlStrCache>
                <c:ptCount val="31"/>
                <c:lvl>
                  <c:pt idx="0">
                    <c:v>England</c:v>
                  </c:pt>
                  <c:pt idx="1">
                    <c:v>London</c:v>
                  </c:pt>
                  <c:pt idx="2">
                    <c:v>Barnet </c:v>
                  </c:pt>
                  <c:pt idx="3">
                    <c:v>Camden </c:v>
                  </c:pt>
                  <c:pt idx="4">
                    <c:v>Enfield </c:v>
                  </c:pt>
                  <c:pt idx="5">
                    <c:v>Haringey </c:v>
                  </c:pt>
                  <c:pt idx="6">
                    <c:v>Islington </c:v>
                  </c:pt>
                  <c:pt idx="7">
                    <c:v>Barking And Dagenham </c:v>
                  </c:pt>
                  <c:pt idx="8">
                    <c:v>City And Hackney </c:v>
                  </c:pt>
                  <c:pt idx="9">
                    <c:v>Havering </c:v>
                  </c:pt>
                  <c:pt idx="10">
                    <c:v>Newham </c:v>
                  </c:pt>
                  <c:pt idx="11">
                    <c:v>Redbridge </c:v>
                  </c:pt>
                  <c:pt idx="12">
                    <c:v>Tower Hamlets </c:v>
                  </c:pt>
                  <c:pt idx="13">
                    <c:v>Waltham Forest </c:v>
                  </c:pt>
                  <c:pt idx="14">
                    <c:v>Brent </c:v>
                  </c:pt>
                  <c:pt idx="15">
                    <c:v>Central London (Westminster) </c:v>
                  </c:pt>
                  <c:pt idx="16">
                    <c:v>Ealing </c:v>
                  </c:pt>
                  <c:pt idx="17">
                    <c:v>Hammersmith And Fulham </c:v>
                  </c:pt>
                  <c:pt idx="18">
                    <c:v>Harrow </c:v>
                  </c:pt>
                  <c:pt idx="19">
                    <c:v>Hillingdon </c:v>
                  </c:pt>
                  <c:pt idx="20">
                    <c:v>Hounslow </c:v>
                  </c:pt>
                  <c:pt idx="21">
                    <c:v>West London (K&amp;C &amp; QPP) </c:v>
                  </c:pt>
                  <c:pt idx="22">
                    <c:v>Bexley </c:v>
                  </c:pt>
                  <c:pt idx="23">
                    <c:v>Bromley </c:v>
                  </c:pt>
                  <c:pt idx="24">
                    <c:v>Greenwich </c:v>
                  </c:pt>
                  <c:pt idx="25">
                    <c:v>Lewisham </c:v>
                  </c:pt>
                  <c:pt idx="26">
                    <c:v>Southwark </c:v>
                  </c:pt>
                  <c:pt idx="27">
                    <c:v>Lambeth </c:v>
                  </c:pt>
                  <c:pt idx="28">
                    <c:v>Croydon </c:v>
                  </c:pt>
                  <c:pt idx="29">
                    <c:v>Kingston </c:v>
                  </c:pt>
                  <c:pt idx="30">
                    <c:v>Merton </c:v>
                  </c:pt>
                </c:lvl>
                <c:lvl>
                  <c:pt idx="2">
                    <c:v>North Central</c:v>
                  </c:pt>
                  <c:pt idx="7">
                    <c:v>North East</c:v>
                  </c:pt>
                  <c:pt idx="14">
                    <c:v>North West</c:v>
                  </c:pt>
                  <c:pt idx="22">
                    <c:v>South East</c:v>
                  </c:pt>
                  <c:pt idx="28">
                    <c:v>South West</c:v>
                  </c:pt>
                </c:lvl>
              </c:multiLvlStrCache>
            </c:multiLvlStrRef>
          </c:cat>
          <c:val>
            <c:numRef>
              <c:f>Sheet1!$H$2:$H$32</c:f>
              <c:numCache>
                <c:formatCode>General</c:formatCode>
                <c:ptCount val="31"/>
                <c:pt idx="0">
                  <c:v>199.7</c:v>
                </c:pt>
                <c:pt idx="1">
                  <c:v>197.772232703383</c:v>
                </c:pt>
                <c:pt idx="2">
                  <c:v>130.18</c:v>
                </c:pt>
                <c:pt idx="3">
                  <c:v>140.22999999999999</c:v>
                </c:pt>
                <c:pt idx="4">
                  <c:v>187.81</c:v>
                </c:pt>
                <c:pt idx="5">
                  <c:v>188.54</c:v>
                </c:pt>
                <c:pt idx="6">
                  <c:v>198.95</c:v>
                </c:pt>
                <c:pt idx="7">
                  <c:v>195.79</c:v>
                </c:pt>
                <c:pt idx="8">
                  <c:v>206.84</c:v>
                </c:pt>
                <c:pt idx="9">
                  <c:v>103.35</c:v>
                </c:pt>
                <c:pt idx="10">
                  <c:v>270.3</c:v>
                </c:pt>
                <c:pt idx="11">
                  <c:v>208.68</c:v>
                </c:pt>
                <c:pt idx="12">
                  <c:v>202.26</c:v>
                </c:pt>
                <c:pt idx="13">
                  <c:v>252.27</c:v>
                </c:pt>
                <c:pt idx="14">
                  <c:v>218.04</c:v>
                </c:pt>
                <c:pt idx="15">
                  <c:v>187.13</c:v>
                </c:pt>
                <c:pt idx="16">
                  <c:v>149.38</c:v>
                </c:pt>
                <c:pt idx="17">
                  <c:v>121.43</c:v>
                </c:pt>
                <c:pt idx="18">
                  <c:v>176.55</c:v>
                </c:pt>
                <c:pt idx="19">
                  <c:v>164.1</c:v>
                </c:pt>
                <c:pt idx="20">
                  <c:v>166.89</c:v>
                </c:pt>
                <c:pt idx="21">
                  <c:v>150.4</c:v>
                </c:pt>
                <c:pt idx="22">
                  <c:v>177.72</c:v>
                </c:pt>
                <c:pt idx="23">
                  <c:v>161.16</c:v>
                </c:pt>
                <c:pt idx="24">
                  <c:v>242.79</c:v>
                </c:pt>
                <c:pt idx="25">
                  <c:v>298.20999999999998</c:v>
                </c:pt>
                <c:pt idx="26">
                  <c:v>251.96</c:v>
                </c:pt>
                <c:pt idx="27">
                  <c:v>284.73</c:v>
                </c:pt>
                <c:pt idx="28">
                  <c:v>331.19</c:v>
                </c:pt>
                <c:pt idx="29">
                  <c:v>152.65</c:v>
                </c:pt>
                <c:pt idx="30">
                  <c:v>189.91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110400"/>
        <c:axId val="109111936"/>
      </c:lineChart>
      <c:catAx>
        <c:axId val="109110400"/>
        <c:scaling>
          <c:orientation val="minMax"/>
        </c:scaling>
        <c:delete val="0"/>
        <c:axPos val="b"/>
        <c:majorTickMark val="out"/>
        <c:minorTickMark val="none"/>
        <c:tickLblPos val="nextTo"/>
        <c:crossAx val="109111936"/>
        <c:crosses val="autoZero"/>
        <c:auto val="1"/>
        <c:lblAlgn val="ctr"/>
        <c:lblOffset val="100"/>
        <c:noMultiLvlLbl val="0"/>
      </c:catAx>
      <c:valAx>
        <c:axId val="109111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91104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2011/12</c:v>
                </c:pt>
              </c:strCache>
            </c:strRef>
          </c:tx>
          <c:invertIfNegative val="0"/>
          <c:cat>
            <c:multiLvlStrRef>
              <c:f>Sheet1!$A$2:$B$35</c:f>
              <c:multiLvlStrCache>
                <c:ptCount val="34"/>
                <c:lvl>
                  <c:pt idx="0">
                    <c:v>England</c:v>
                  </c:pt>
                  <c:pt idx="1">
                    <c:v>London</c:v>
                  </c:pt>
                  <c:pt idx="2">
                    <c:v>Barnet </c:v>
                  </c:pt>
                  <c:pt idx="3">
                    <c:v>Camden </c:v>
                  </c:pt>
                  <c:pt idx="4">
                    <c:v>Enfield </c:v>
                  </c:pt>
                  <c:pt idx="5">
                    <c:v>Haringey </c:v>
                  </c:pt>
                  <c:pt idx="6">
                    <c:v>Islington </c:v>
                  </c:pt>
                  <c:pt idx="7">
                    <c:v>Barking And Dagenham </c:v>
                  </c:pt>
                  <c:pt idx="8">
                    <c:v>City And Hackney </c:v>
                  </c:pt>
                  <c:pt idx="9">
                    <c:v>Havering </c:v>
                  </c:pt>
                  <c:pt idx="10">
                    <c:v>Newham </c:v>
                  </c:pt>
                  <c:pt idx="11">
                    <c:v>Redbridge </c:v>
                  </c:pt>
                  <c:pt idx="12">
                    <c:v>Tower Hamlets </c:v>
                  </c:pt>
                  <c:pt idx="13">
                    <c:v>Waltham Forest </c:v>
                  </c:pt>
                  <c:pt idx="14">
                    <c:v>Brent </c:v>
                  </c:pt>
                  <c:pt idx="15">
                    <c:v>Central London (Westminster) </c:v>
                  </c:pt>
                  <c:pt idx="16">
                    <c:v>Ealing </c:v>
                  </c:pt>
                  <c:pt idx="17">
                    <c:v>Hammersmith And Fulham </c:v>
                  </c:pt>
                  <c:pt idx="18">
                    <c:v>Harrow </c:v>
                  </c:pt>
                  <c:pt idx="19">
                    <c:v>Hillingdon </c:v>
                  </c:pt>
                  <c:pt idx="20">
                    <c:v>Hounslow </c:v>
                  </c:pt>
                  <c:pt idx="21">
                    <c:v>West London (K&amp;C &amp; QPP) </c:v>
                  </c:pt>
                  <c:pt idx="22">
                    <c:v>Bexley </c:v>
                  </c:pt>
                  <c:pt idx="23">
                    <c:v>Bromley </c:v>
                  </c:pt>
                  <c:pt idx="24">
                    <c:v>Greenwich </c:v>
                  </c:pt>
                  <c:pt idx="25">
                    <c:v>Lewisham </c:v>
                  </c:pt>
                  <c:pt idx="26">
                    <c:v>Southwark </c:v>
                  </c:pt>
                  <c:pt idx="27">
                    <c:v>Lambeth </c:v>
                  </c:pt>
                  <c:pt idx="28">
                    <c:v>Croydon </c:v>
                  </c:pt>
                  <c:pt idx="29">
                    <c:v>Kingston </c:v>
                  </c:pt>
                  <c:pt idx="30">
                    <c:v>Merton </c:v>
                  </c:pt>
                  <c:pt idx="31">
                    <c:v>Richmond </c:v>
                  </c:pt>
                  <c:pt idx="32">
                    <c:v>Sutton </c:v>
                  </c:pt>
                  <c:pt idx="33">
                    <c:v>Wandsworth </c:v>
                  </c:pt>
                </c:lvl>
                <c:lvl>
                  <c:pt idx="2">
                    <c:v>North Central</c:v>
                  </c:pt>
                  <c:pt idx="7">
                    <c:v>North East</c:v>
                  </c:pt>
                  <c:pt idx="14">
                    <c:v>North West</c:v>
                  </c:pt>
                  <c:pt idx="22">
                    <c:v>South East</c:v>
                  </c:pt>
                  <c:pt idx="28">
                    <c:v>South West</c:v>
                  </c:pt>
                </c:lvl>
              </c:multiLvlStrCache>
            </c:multiLvlStrRef>
          </c:cat>
          <c:val>
            <c:numRef>
              <c:f>Sheet1!$C$2:$C$35</c:f>
              <c:numCache>
                <c:formatCode>General</c:formatCode>
                <c:ptCount val="34"/>
                <c:pt idx="0">
                  <c:v>192.83418133047499</c:v>
                </c:pt>
                <c:pt idx="1">
                  <c:v>195.11056690091101</c:v>
                </c:pt>
                <c:pt idx="2">
                  <c:v>134.63708869999999</c:v>
                </c:pt>
                <c:pt idx="3">
                  <c:v>144.27932480000001</c:v>
                </c:pt>
                <c:pt idx="4">
                  <c:v>128.66321600000001</c:v>
                </c:pt>
                <c:pt idx="5">
                  <c:v>168.8711935</c:v>
                </c:pt>
                <c:pt idx="6">
                  <c:v>287.0874973</c:v>
                </c:pt>
                <c:pt idx="7">
                  <c:v>249.5667244</c:v>
                </c:pt>
                <c:pt idx="8">
                  <c:v>210.16979910000001</c:v>
                </c:pt>
                <c:pt idx="9">
                  <c:v>128.4929291</c:v>
                </c:pt>
                <c:pt idx="10">
                  <c:v>214.8341278</c:v>
                </c:pt>
                <c:pt idx="11">
                  <c:v>252.13478760000001</c:v>
                </c:pt>
                <c:pt idx="12">
                  <c:v>147.95230789999999</c:v>
                </c:pt>
                <c:pt idx="13">
                  <c:v>322.02998580000002</c:v>
                </c:pt>
                <c:pt idx="14">
                  <c:v>225.88425899999999</c:v>
                </c:pt>
                <c:pt idx="15">
                  <c:v>99.844757509999994</c:v>
                </c:pt>
                <c:pt idx="16">
                  <c:v>253.65669700000001</c:v>
                </c:pt>
                <c:pt idx="17">
                  <c:v>178.856493</c:v>
                </c:pt>
                <c:pt idx="18">
                  <c:v>250.1526667</c:v>
                </c:pt>
                <c:pt idx="19">
                  <c:v>143.00781180000001</c:v>
                </c:pt>
                <c:pt idx="20">
                  <c:v>144.44403030000001</c:v>
                </c:pt>
                <c:pt idx="21">
                  <c:v>141.37272920000001</c:v>
                </c:pt>
                <c:pt idx="22">
                  <c:v>166.3401471</c:v>
                </c:pt>
                <c:pt idx="23">
                  <c:v>151.67829990000001</c:v>
                </c:pt>
                <c:pt idx="24">
                  <c:v>155.34704529999999</c:v>
                </c:pt>
                <c:pt idx="25">
                  <c:v>272.43542539999999</c:v>
                </c:pt>
                <c:pt idx="26">
                  <c:v>234.81672019999999</c:v>
                </c:pt>
                <c:pt idx="27">
                  <c:v>268.17143779999998</c:v>
                </c:pt>
                <c:pt idx="28">
                  <c:v>295.34287430000001</c:v>
                </c:pt>
                <c:pt idx="29">
                  <c:v>151.87676289999999</c:v>
                </c:pt>
                <c:pt idx="30">
                  <c:v>179.1269092</c:v>
                </c:pt>
                <c:pt idx="31">
                  <c:v>106.8769641</c:v>
                </c:pt>
                <c:pt idx="32">
                  <c:v>144.28939800000001</c:v>
                </c:pt>
                <c:pt idx="33">
                  <c:v>97.974306979999994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2012/13</c:v>
                </c:pt>
              </c:strCache>
            </c:strRef>
          </c:tx>
          <c:invertIfNegative val="0"/>
          <c:cat>
            <c:multiLvlStrRef>
              <c:f>Sheet1!$A$2:$B$35</c:f>
              <c:multiLvlStrCache>
                <c:ptCount val="34"/>
                <c:lvl>
                  <c:pt idx="0">
                    <c:v>England</c:v>
                  </c:pt>
                  <c:pt idx="1">
                    <c:v>London</c:v>
                  </c:pt>
                  <c:pt idx="2">
                    <c:v>Barnet </c:v>
                  </c:pt>
                  <c:pt idx="3">
                    <c:v>Camden </c:v>
                  </c:pt>
                  <c:pt idx="4">
                    <c:v>Enfield </c:v>
                  </c:pt>
                  <c:pt idx="5">
                    <c:v>Haringey </c:v>
                  </c:pt>
                  <c:pt idx="6">
                    <c:v>Islington </c:v>
                  </c:pt>
                  <c:pt idx="7">
                    <c:v>Barking And Dagenham </c:v>
                  </c:pt>
                  <c:pt idx="8">
                    <c:v>City And Hackney </c:v>
                  </c:pt>
                  <c:pt idx="9">
                    <c:v>Havering </c:v>
                  </c:pt>
                  <c:pt idx="10">
                    <c:v>Newham </c:v>
                  </c:pt>
                  <c:pt idx="11">
                    <c:v>Redbridge </c:v>
                  </c:pt>
                  <c:pt idx="12">
                    <c:v>Tower Hamlets </c:v>
                  </c:pt>
                  <c:pt idx="13">
                    <c:v>Waltham Forest </c:v>
                  </c:pt>
                  <c:pt idx="14">
                    <c:v>Brent </c:v>
                  </c:pt>
                  <c:pt idx="15">
                    <c:v>Central London (Westminster) </c:v>
                  </c:pt>
                  <c:pt idx="16">
                    <c:v>Ealing </c:v>
                  </c:pt>
                  <c:pt idx="17">
                    <c:v>Hammersmith And Fulham </c:v>
                  </c:pt>
                  <c:pt idx="18">
                    <c:v>Harrow </c:v>
                  </c:pt>
                  <c:pt idx="19">
                    <c:v>Hillingdon </c:v>
                  </c:pt>
                  <c:pt idx="20">
                    <c:v>Hounslow </c:v>
                  </c:pt>
                  <c:pt idx="21">
                    <c:v>West London (K&amp;C &amp; QPP) </c:v>
                  </c:pt>
                  <c:pt idx="22">
                    <c:v>Bexley </c:v>
                  </c:pt>
                  <c:pt idx="23">
                    <c:v>Bromley </c:v>
                  </c:pt>
                  <c:pt idx="24">
                    <c:v>Greenwich </c:v>
                  </c:pt>
                  <c:pt idx="25">
                    <c:v>Lewisham </c:v>
                  </c:pt>
                  <c:pt idx="26">
                    <c:v>Southwark </c:v>
                  </c:pt>
                  <c:pt idx="27">
                    <c:v>Lambeth </c:v>
                  </c:pt>
                  <c:pt idx="28">
                    <c:v>Croydon </c:v>
                  </c:pt>
                  <c:pt idx="29">
                    <c:v>Kingston </c:v>
                  </c:pt>
                  <c:pt idx="30">
                    <c:v>Merton </c:v>
                  </c:pt>
                  <c:pt idx="31">
                    <c:v>Richmond </c:v>
                  </c:pt>
                  <c:pt idx="32">
                    <c:v>Sutton </c:v>
                  </c:pt>
                  <c:pt idx="33">
                    <c:v>Wandsworth </c:v>
                  </c:pt>
                </c:lvl>
                <c:lvl>
                  <c:pt idx="2">
                    <c:v>North Central</c:v>
                  </c:pt>
                  <c:pt idx="7">
                    <c:v>North East</c:v>
                  </c:pt>
                  <c:pt idx="14">
                    <c:v>North West</c:v>
                  </c:pt>
                  <c:pt idx="22">
                    <c:v>South East</c:v>
                  </c:pt>
                  <c:pt idx="28">
                    <c:v>South West</c:v>
                  </c:pt>
                </c:lvl>
              </c:multiLvlStrCache>
            </c:multiLvlStrRef>
          </c:cat>
          <c:val>
            <c:numRef>
              <c:f>Sheet1!$D$2:$D$35</c:f>
              <c:numCache>
                <c:formatCode>General</c:formatCode>
                <c:ptCount val="34"/>
                <c:pt idx="0">
                  <c:v>219.60929287133601</c:v>
                </c:pt>
                <c:pt idx="1">
                  <c:v>207.86575229115701</c:v>
                </c:pt>
                <c:pt idx="2">
                  <c:v>129.67132340000001</c:v>
                </c:pt>
                <c:pt idx="3">
                  <c:v>183.40631379999999</c:v>
                </c:pt>
                <c:pt idx="4">
                  <c:v>142.6078569</c:v>
                </c:pt>
                <c:pt idx="5">
                  <c:v>211.01129940000001</c:v>
                </c:pt>
                <c:pt idx="6">
                  <c:v>230.70011410000001</c:v>
                </c:pt>
                <c:pt idx="7">
                  <c:v>213.518066</c:v>
                </c:pt>
                <c:pt idx="8">
                  <c:v>283.82960509999998</c:v>
                </c:pt>
                <c:pt idx="9">
                  <c:v>103.6307783</c:v>
                </c:pt>
                <c:pt idx="10">
                  <c:v>286.76073300000002</c:v>
                </c:pt>
                <c:pt idx="11">
                  <c:v>219.7255504</c:v>
                </c:pt>
                <c:pt idx="12">
                  <c:v>153.0675698</c:v>
                </c:pt>
                <c:pt idx="13">
                  <c:v>279.41002150000003</c:v>
                </c:pt>
                <c:pt idx="14">
                  <c:v>224.6073787</c:v>
                </c:pt>
                <c:pt idx="15">
                  <c:v>111.4713582</c:v>
                </c:pt>
                <c:pt idx="16">
                  <c:v>271.30867050000001</c:v>
                </c:pt>
                <c:pt idx="17">
                  <c:v>156.4123773</c:v>
                </c:pt>
                <c:pt idx="18">
                  <c:v>246.6212883</c:v>
                </c:pt>
                <c:pt idx="19">
                  <c:v>145.2255643</c:v>
                </c:pt>
                <c:pt idx="20">
                  <c:v>137.15560379999999</c:v>
                </c:pt>
                <c:pt idx="21">
                  <c:v>146.50941320000001</c:v>
                </c:pt>
                <c:pt idx="22">
                  <c:v>174.9520263</c:v>
                </c:pt>
                <c:pt idx="23">
                  <c:v>115.4272553</c:v>
                </c:pt>
                <c:pt idx="24">
                  <c:v>228.12820809999999</c:v>
                </c:pt>
                <c:pt idx="25">
                  <c:v>375.37429559999998</c:v>
                </c:pt>
                <c:pt idx="26">
                  <c:v>254.86192109999999</c:v>
                </c:pt>
                <c:pt idx="27">
                  <c:v>260.51060080000002</c:v>
                </c:pt>
                <c:pt idx="28">
                  <c:v>349.40752170000002</c:v>
                </c:pt>
                <c:pt idx="29">
                  <c:v>167.2918512</c:v>
                </c:pt>
                <c:pt idx="30">
                  <c:v>207.73555260000001</c:v>
                </c:pt>
                <c:pt idx="31">
                  <c:v>92.059637109999997</c:v>
                </c:pt>
                <c:pt idx="32">
                  <c:v>141.23639729999999</c:v>
                </c:pt>
                <c:pt idx="33">
                  <c:v>141.9199745</c:v>
                </c:pt>
              </c:numCache>
            </c:numRef>
          </c:val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2013/14</c:v>
                </c:pt>
              </c:strCache>
            </c:strRef>
          </c:tx>
          <c:invertIfNegative val="0"/>
          <c:cat>
            <c:multiLvlStrRef>
              <c:f>Sheet1!$A$2:$B$35</c:f>
              <c:multiLvlStrCache>
                <c:ptCount val="34"/>
                <c:lvl>
                  <c:pt idx="0">
                    <c:v>England</c:v>
                  </c:pt>
                  <c:pt idx="1">
                    <c:v>London</c:v>
                  </c:pt>
                  <c:pt idx="2">
                    <c:v>Barnet </c:v>
                  </c:pt>
                  <c:pt idx="3">
                    <c:v>Camden </c:v>
                  </c:pt>
                  <c:pt idx="4">
                    <c:v>Enfield </c:v>
                  </c:pt>
                  <c:pt idx="5">
                    <c:v>Haringey </c:v>
                  </c:pt>
                  <c:pt idx="6">
                    <c:v>Islington </c:v>
                  </c:pt>
                  <c:pt idx="7">
                    <c:v>Barking And Dagenham </c:v>
                  </c:pt>
                  <c:pt idx="8">
                    <c:v>City And Hackney </c:v>
                  </c:pt>
                  <c:pt idx="9">
                    <c:v>Havering </c:v>
                  </c:pt>
                  <c:pt idx="10">
                    <c:v>Newham </c:v>
                  </c:pt>
                  <c:pt idx="11">
                    <c:v>Redbridge </c:v>
                  </c:pt>
                  <c:pt idx="12">
                    <c:v>Tower Hamlets </c:v>
                  </c:pt>
                  <c:pt idx="13">
                    <c:v>Waltham Forest </c:v>
                  </c:pt>
                  <c:pt idx="14">
                    <c:v>Brent </c:v>
                  </c:pt>
                  <c:pt idx="15">
                    <c:v>Central London (Westminster) </c:v>
                  </c:pt>
                  <c:pt idx="16">
                    <c:v>Ealing </c:v>
                  </c:pt>
                  <c:pt idx="17">
                    <c:v>Hammersmith And Fulham </c:v>
                  </c:pt>
                  <c:pt idx="18">
                    <c:v>Harrow </c:v>
                  </c:pt>
                  <c:pt idx="19">
                    <c:v>Hillingdon </c:v>
                  </c:pt>
                  <c:pt idx="20">
                    <c:v>Hounslow </c:v>
                  </c:pt>
                  <c:pt idx="21">
                    <c:v>West London (K&amp;C &amp; QPP) </c:v>
                  </c:pt>
                  <c:pt idx="22">
                    <c:v>Bexley </c:v>
                  </c:pt>
                  <c:pt idx="23">
                    <c:v>Bromley </c:v>
                  </c:pt>
                  <c:pt idx="24">
                    <c:v>Greenwich </c:v>
                  </c:pt>
                  <c:pt idx="25">
                    <c:v>Lewisham </c:v>
                  </c:pt>
                  <c:pt idx="26">
                    <c:v>Southwark </c:v>
                  </c:pt>
                  <c:pt idx="27">
                    <c:v>Lambeth </c:v>
                  </c:pt>
                  <c:pt idx="28">
                    <c:v>Croydon </c:v>
                  </c:pt>
                  <c:pt idx="29">
                    <c:v>Kingston </c:v>
                  </c:pt>
                  <c:pt idx="30">
                    <c:v>Merton </c:v>
                  </c:pt>
                  <c:pt idx="31">
                    <c:v>Richmond </c:v>
                  </c:pt>
                  <c:pt idx="32">
                    <c:v>Sutton </c:v>
                  </c:pt>
                  <c:pt idx="33">
                    <c:v>Wandsworth </c:v>
                  </c:pt>
                </c:lvl>
                <c:lvl>
                  <c:pt idx="2">
                    <c:v>North Central</c:v>
                  </c:pt>
                  <c:pt idx="7">
                    <c:v>North East</c:v>
                  </c:pt>
                  <c:pt idx="14">
                    <c:v>North West</c:v>
                  </c:pt>
                  <c:pt idx="22">
                    <c:v>South East</c:v>
                  </c:pt>
                  <c:pt idx="28">
                    <c:v>South West</c:v>
                  </c:pt>
                </c:lvl>
              </c:multiLvlStrCache>
            </c:multiLvlStrRef>
          </c:cat>
          <c:val>
            <c:numRef>
              <c:f>Sheet1!$E$2:$E$35</c:f>
              <c:numCache>
                <c:formatCode>General</c:formatCode>
                <c:ptCount val="34"/>
                <c:pt idx="0">
                  <c:v>194.08275040618901</c:v>
                </c:pt>
                <c:pt idx="1">
                  <c:v>199.613693099241</c:v>
                </c:pt>
                <c:pt idx="2">
                  <c:v>106.6411308</c:v>
                </c:pt>
                <c:pt idx="3">
                  <c:v>141.8012301</c:v>
                </c:pt>
                <c:pt idx="4">
                  <c:v>141.74606499999999</c:v>
                </c:pt>
                <c:pt idx="5">
                  <c:v>185.94042469999999</c:v>
                </c:pt>
                <c:pt idx="6">
                  <c:v>248.28271119999999</c:v>
                </c:pt>
                <c:pt idx="7">
                  <c:v>162.99032919999999</c:v>
                </c:pt>
                <c:pt idx="8">
                  <c:v>229.18303689999999</c:v>
                </c:pt>
                <c:pt idx="9">
                  <c:v>115.304789</c:v>
                </c:pt>
                <c:pt idx="10">
                  <c:v>213.94398749999999</c:v>
                </c:pt>
                <c:pt idx="11">
                  <c:v>203.54519110000001</c:v>
                </c:pt>
                <c:pt idx="12">
                  <c:v>171.59552919999999</c:v>
                </c:pt>
                <c:pt idx="13">
                  <c:v>339.07576039999998</c:v>
                </c:pt>
                <c:pt idx="14">
                  <c:v>249.99381199999999</c:v>
                </c:pt>
                <c:pt idx="15">
                  <c:v>107.02998100000001</c:v>
                </c:pt>
                <c:pt idx="16">
                  <c:v>238.7065289</c:v>
                </c:pt>
                <c:pt idx="17">
                  <c:v>137.44396520000001</c:v>
                </c:pt>
                <c:pt idx="18">
                  <c:v>246.23416700000001</c:v>
                </c:pt>
                <c:pt idx="19">
                  <c:v>143.8041757</c:v>
                </c:pt>
                <c:pt idx="20">
                  <c:v>137.29166359999999</c:v>
                </c:pt>
                <c:pt idx="21">
                  <c:v>164.921053</c:v>
                </c:pt>
                <c:pt idx="22">
                  <c:v>174.81880760000001</c:v>
                </c:pt>
                <c:pt idx="23">
                  <c:v>143.4739289</c:v>
                </c:pt>
                <c:pt idx="24">
                  <c:v>206.13251539999999</c:v>
                </c:pt>
                <c:pt idx="25">
                  <c:v>236.17526179999999</c:v>
                </c:pt>
                <c:pt idx="26">
                  <c:v>252.980671</c:v>
                </c:pt>
                <c:pt idx="27">
                  <c:v>303.19797010000002</c:v>
                </c:pt>
                <c:pt idx="28">
                  <c:v>359.36624710000001</c:v>
                </c:pt>
                <c:pt idx="29">
                  <c:v>121.2925668</c:v>
                </c:pt>
                <c:pt idx="30">
                  <c:v>231.18237400000001</c:v>
                </c:pt>
                <c:pt idx="31">
                  <c:v>77.204510459999995</c:v>
                </c:pt>
                <c:pt idx="32">
                  <c:v>183.77431609999999</c:v>
                </c:pt>
                <c:pt idx="33">
                  <c:v>189.83436950000001</c:v>
                </c:pt>
              </c:numCache>
            </c:numRef>
          </c:val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2014/15</c:v>
                </c:pt>
              </c:strCache>
            </c:strRef>
          </c:tx>
          <c:invertIfNegative val="0"/>
          <c:cat>
            <c:multiLvlStrRef>
              <c:f>Sheet1!$A$2:$B$35</c:f>
              <c:multiLvlStrCache>
                <c:ptCount val="34"/>
                <c:lvl>
                  <c:pt idx="0">
                    <c:v>England</c:v>
                  </c:pt>
                  <c:pt idx="1">
                    <c:v>London</c:v>
                  </c:pt>
                  <c:pt idx="2">
                    <c:v>Barnet </c:v>
                  </c:pt>
                  <c:pt idx="3">
                    <c:v>Camden </c:v>
                  </c:pt>
                  <c:pt idx="4">
                    <c:v>Enfield </c:v>
                  </c:pt>
                  <c:pt idx="5">
                    <c:v>Haringey </c:v>
                  </c:pt>
                  <c:pt idx="6">
                    <c:v>Islington </c:v>
                  </c:pt>
                  <c:pt idx="7">
                    <c:v>Barking And Dagenham </c:v>
                  </c:pt>
                  <c:pt idx="8">
                    <c:v>City And Hackney </c:v>
                  </c:pt>
                  <c:pt idx="9">
                    <c:v>Havering </c:v>
                  </c:pt>
                  <c:pt idx="10">
                    <c:v>Newham </c:v>
                  </c:pt>
                  <c:pt idx="11">
                    <c:v>Redbridge </c:v>
                  </c:pt>
                  <c:pt idx="12">
                    <c:v>Tower Hamlets </c:v>
                  </c:pt>
                  <c:pt idx="13">
                    <c:v>Waltham Forest </c:v>
                  </c:pt>
                  <c:pt idx="14">
                    <c:v>Brent </c:v>
                  </c:pt>
                  <c:pt idx="15">
                    <c:v>Central London (Westminster) </c:v>
                  </c:pt>
                  <c:pt idx="16">
                    <c:v>Ealing </c:v>
                  </c:pt>
                  <c:pt idx="17">
                    <c:v>Hammersmith And Fulham </c:v>
                  </c:pt>
                  <c:pt idx="18">
                    <c:v>Harrow </c:v>
                  </c:pt>
                  <c:pt idx="19">
                    <c:v>Hillingdon </c:v>
                  </c:pt>
                  <c:pt idx="20">
                    <c:v>Hounslow </c:v>
                  </c:pt>
                  <c:pt idx="21">
                    <c:v>West London (K&amp;C &amp; QPP) </c:v>
                  </c:pt>
                  <c:pt idx="22">
                    <c:v>Bexley </c:v>
                  </c:pt>
                  <c:pt idx="23">
                    <c:v>Bromley </c:v>
                  </c:pt>
                  <c:pt idx="24">
                    <c:v>Greenwich </c:v>
                  </c:pt>
                  <c:pt idx="25">
                    <c:v>Lewisham </c:v>
                  </c:pt>
                  <c:pt idx="26">
                    <c:v>Southwark </c:v>
                  </c:pt>
                  <c:pt idx="27">
                    <c:v>Lambeth </c:v>
                  </c:pt>
                  <c:pt idx="28">
                    <c:v>Croydon </c:v>
                  </c:pt>
                  <c:pt idx="29">
                    <c:v>Kingston </c:v>
                  </c:pt>
                  <c:pt idx="30">
                    <c:v>Merton </c:v>
                  </c:pt>
                  <c:pt idx="31">
                    <c:v>Richmond </c:v>
                  </c:pt>
                  <c:pt idx="32">
                    <c:v>Sutton </c:v>
                  </c:pt>
                  <c:pt idx="33">
                    <c:v>Wandsworth </c:v>
                  </c:pt>
                </c:lvl>
                <c:lvl>
                  <c:pt idx="2">
                    <c:v>North Central</c:v>
                  </c:pt>
                  <c:pt idx="7">
                    <c:v>North East</c:v>
                  </c:pt>
                  <c:pt idx="14">
                    <c:v>North West</c:v>
                  </c:pt>
                  <c:pt idx="22">
                    <c:v>South East</c:v>
                  </c:pt>
                  <c:pt idx="28">
                    <c:v>South West</c:v>
                  </c:pt>
                </c:lvl>
              </c:multiLvlStrCache>
            </c:multiLvlStrRef>
          </c:cat>
          <c:val>
            <c:numRef>
              <c:f>Sheet1!$F$2:$F$35</c:f>
              <c:numCache>
                <c:formatCode>General</c:formatCode>
                <c:ptCount val="34"/>
                <c:pt idx="0">
                  <c:v>213.12309058355899</c:v>
                </c:pt>
                <c:pt idx="1">
                  <c:v>208.013120724168</c:v>
                </c:pt>
                <c:pt idx="2">
                  <c:v>138.1895442</c:v>
                </c:pt>
                <c:pt idx="3">
                  <c:v>181.68685160000001</c:v>
                </c:pt>
                <c:pt idx="4">
                  <c:v>205.90037810000001</c:v>
                </c:pt>
                <c:pt idx="5">
                  <c:v>183.49359469999999</c:v>
                </c:pt>
                <c:pt idx="6">
                  <c:v>286.71106270000001</c:v>
                </c:pt>
                <c:pt idx="7">
                  <c:v>220.8094653</c:v>
                </c:pt>
                <c:pt idx="8">
                  <c:v>154.74317009999999</c:v>
                </c:pt>
                <c:pt idx="9">
                  <c:v>154.28077730000001</c:v>
                </c:pt>
                <c:pt idx="10">
                  <c:v>246.71416790000001</c:v>
                </c:pt>
                <c:pt idx="11">
                  <c:v>226.73018590000001</c:v>
                </c:pt>
                <c:pt idx="12">
                  <c:v>199.2518997</c:v>
                </c:pt>
                <c:pt idx="13">
                  <c:v>254.64554179999999</c:v>
                </c:pt>
                <c:pt idx="14">
                  <c:v>223.6897132</c:v>
                </c:pt>
                <c:pt idx="15">
                  <c:v>117.36877269999999</c:v>
                </c:pt>
                <c:pt idx="16">
                  <c:v>186.5138082</c:v>
                </c:pt>
                <c:pt idx="17">
                  <c:v>112.3255036</c:v>
                </c:pt>
                <c:pt idx="18">
                  <c:v>238.9053054</c:v>
                </c:pt>
                <c:pt idx="19">
                  <c:v>186.9044165</c:v>
                </c:pt>
                <c:pt idx="20">
                  <c:v>146.19840719999999</c:v>
                </c:pt>
                <c:pt idx="21">
                  <c:v>127.8588067</c:v>
                </c:pt>
                <c:pt idx="22">
                  <c:v>189.62721099999999</c:v>
                </c:pt>
                <c:pt idx="23">
                  <c:v>126.6433959</c:v>
                </c:pt>
                <c:pt idx="24">
                  <c:v>295.24653089999998</c:v>
                </c:pt>
                <c:pt idx="25">
                  <c:v>257.9957655</c:v>
                </c:pt>
                <c:pt idx="26">
                  <c:v>275.7655962</c:v>
                </c:pt>
                <c:pt idx="27">
                  <c:v>307.43518010000003</c:v>
                </c:pt>
                <c:pt idx="28">
                  <c:v>348.45393189999999</c:v>
                </c:pt>
                <c:pt idx="29">
                  <c:v>213.62428209999999</c:v>
                </c:pt>
                <c:pt idx="30">
                  <c:v>226.85376310000001</c:v>
                </c:pt>
                <c:pt idx="31">
                  <c:v>109.75465610000001</c:v>
                </c:pt>
                <c:pt idx="32">
                  <c:v>165.76466790000001</c:v>
                </c:pt>
                <c:pt idx="33">
                  <c:v>168.26173320000001</c:v>
                </c:pt>
              </c:numCache>
            </c:numRef>
          </c:val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2015/16</c:v>
                </c:pt>
              </c:strCache>
            </c:strRef>
          </c:tx>
          <c:invertIfNegative val="0"/>
          <c:cat>
            <c:multiLvlStrRef>
              <c:f>Sheet1!$A$2:$B$35</c:f>
              <c:multiLvlStrCache>
                <c:ptCount val="34"/>
                <c:lvl>
                  <c:pt idx="0">
                    <c:v>England</c:v>
                  </c:pt>
                  <c:pt idx="1">
                    <c:v>London</c:v>
                  </c:pt>
                  <c:pt idx="2">
                    <c:v>Barnet </c:v>
                  </c:pt>
                  <c:pt idx="3">
                    <c:v>Camden </c:v>
                  </c:pt>
                  <c:pt idx="4">
                    <c:v>Enfield </c:v>
                  </c:pt>
                  <c:pt idx="5">
                    <c:v>Haringey </c:v>
                  </c:pt>
                  <c:pt idx="6">
                    <c:v>Islington </c:v>
                  </c:pt>
                  <c:pt idx="7">
                    <c:v>Barking And Dagenham </c:v>
                  </c:pt>
                  <c:pt idx="8">
                    <c:v>City And Hackney </c:v>
                  </c:pt>
                  <c:pt idx="9">
                    <c:v>Havering </c:v>
                  </c:pt>
                  <c:pt idx="10">
                    <c:v>Newham </c:v>
                  </c:pt>
                  <c:pt idx="11">
                    <c:v>Redbridge </c:v>
                  </c:pt>
                  <c:pt idx="12">
                    <c:v>Tower Hamlets </c:v>
                  </c:pt>
                  <c:pt idx="13">
                    <c:v>Waltham Forest </c:v>
                  </c:pt>
                  <c:pt idx="14">
                    <c:v>Brent </c:v>
                  </c:pt>
                  <c:pt idx="15">
                    <c:v>Central London (Westminster) </c:v>
                  </c:pt>
                  <c:pt idx="16">
                    <c:v>Ealing </c:v>
                  </c:pt>
                  <c:pt idx="17">
                    <c:v>Hammersmith And Fulham </c:v>
                  </c:pt>
                  <c:pt idx="18">
                    <c:v>Harrow </c:v>
                  </c:pt>
                  <c:pt idx="19">
                    <c:v>Hillingdon </c:v>
                  </c:pt>
                  <c:pt idx="20">
                    <c:v>Hounslow </c:v>
                  </c:pt>
                  <c:pt idx="21">
                    <c:v>West London (K&amp;C &amp; QPP) </c:v>
                  </c:pt>
                  <c:pt idx="22">
                    <c:v>Bexley </c:v>
                  </c:pt>
                  <c:pt idx="23">
                    <c:v>Bromley </c:v>
                  </c:pt>
                  <c:pt idx="24">
                    <c:v>Greenwich </c:v>
                  </c:pt>
                  <c:pt idx="25">
                    <c:v>Lewisham </c:v>
                  </c:pt>
                  <c:pt idx="26">
                    <c:v>Southwark </c:v>
                  </c:pt>
                  <c:pt idx="27">
                    <c:v>Lambeth </c:v>
                  </c:pt>
                  <c:pt idx="28">
                    <c:v>Croydon </c:v>
                  </c:pt>
                  <c:pt idx="29">
                    <c:v>Kingston </c:v>
                  </c:pt>
                  <c:pt idx="30">
                    <c:v>Merton </c:v>
                  </c:pt>
                  <c:pt idx="31">
                    <c:v>Richmond </c:v>
                  </c:pt>
                  <c:pt idx="32">
                    <c:v>Sutton </c:v>
                  </c:pt>
                  <c:pt idx="33">
                    <c:v>Wandsworth </c:v>
                  </c:pt>
                </c:lvl>
                <c:lvl>
                  <c:pt idx="2">
                    <c:v>North Central</c:v>
                  </c:pt>
                  <c:pt idx="7">
                    <c:v>North East</c:v>
                  </c:pt>
                  <c:pt idx="14">
                    <c:v>North West</c:v>
                  </c:pt>
                  <c:pt idx="22">
                    <c:v>South East</c:v>
                  </c:pt>
                  <c:pt idx="28">
                    <c:v>South West</c:v>
                  </c:pt>
                </c:lvl>
              </c:multiLvlStrCache>
            </c:multiLvlStrRef>
          </c:cat>
          <c:val>
            <c:numRef>
              <c:f>Sheet1!$G$2:$G$35</c:f>
              <c:numCache>
                <c:formatCode>General</c:formatCode>
                <c:ptCount val="34"/>
                <c:pt idx="0">
                  <c:v>198.639601975212</c:v>
                </c:pt>
                <c:pt idx="1">
                  <c:v>190.89927468720199</c:v>
                </c:pt>
                <c:pt idx="2">
                  <c:v>103.9366538</c:v>
                </c:pt>
                <c:pt idx="3">
                  <c:v>167.9616437</c:v>
                </c:pt>
                <c:pt idx="4">
                  <c:v>165.7667898</c:v>
                </c:pt>
                <c:pt idx="5">
                  <c:v>162.31008199999999</c:v>
                </c:pt>
                <c:pt idx="6">
                  <c:v>219.22926620000001</c:v>
                </c:pt>
                <c:pt idx="7">
                  <c:v>242.67208579999999</c:v>
                </c:pt>
                <c:pt idx="8">
                  <c:v>185.6435644</c:v>
                </c:pt>
                <c:pt idx="9">
                  <c:v>157.81375349999999</c:v>
                </c:pt>
                <c:pt idx="10">
                  <c:v>219.15383550000001</c:v>
                </c:pt>
                <c:pt idx="11">
                  <c:v>216.96206889999999</c:v>
                </c:pt>
                <c:pt idx="12">
                  <c:v>220.88826929999999</c:v>
                </c:pt>
                <c:pt idx="13">
                  <c:v>178.77683379999999</c:v>
                </c:pt>
                <c:pt idx="14">
                  <c:v>230.5816452</c:v>
                </c:pt>
                <c:pt idx="15">
                  <c:v>113.1551834</c:v>
                </c:pt>
                <c:pt idx="16">
                  <c:v>203.84589249999999</c:v>
                </c:pt>
                <c:pt idx="17">
                  <c:v>111.5660237</c:v>
                </c:pt>
                <c:pt idx="18">
                  <c:v>189.257541</c:v>
                </c:pt>
                <c:pt idx="19">
                  <c:v>167.75985589999999</c:v>
                </c:pt>
                <c:pt idx="20">
                  <c:v>138.95653669999999</c:v>
                </c:pt>
                <c:pt idx="21">
                  <c:v>135.86256330000001</c:v>
                </c:pt>
                <c:pt idx="22">
                  <c:v>170.43538169999999</c:v>
                </c:pt>
                <c:pt idx="23">
                  <c:v>163.0946758</c:v>
                </c:pt>
                <c:pt idx="24">
                  <c:v>306.90434859999999</c:v>
                </c:pt>
                <c:pt idx="25">
                  <c:v>285.84132629999999</c:v>
                </c:pt>
                <c:pt idx="26">
                  <c:v>217.63652859999999</c:v>
                </c:pt>
                <c:pt idx="27">
                  <c:v>270.58952799999997</c:v>
                </c:pt>
                <c:pt idx="28">
                  <c:v>282.89013879999999</c:v>
                </c:pt>
                <c:pt idx="29">
                  <c:v>140.2924318</c:v>
                </c:pt>
                <c:pt idx="30">
                  <c:v>177.44225059999999</c:v>
                </c:pt>
                <c:pt idx="31">
                  <c:v>135.11210149999999</c:v>
                </c:pt>
                <c:pt idx="32">
                  <c:v>113.47757590000001</c:v>
                </c:pt>
                <c:pt idx="33">
                  <c:v>124.9388886</c:v>
                </c:pt>
              </c:numCache>
            </c:numRef>
          </c:val>
        </c:ser>
        <c:ser>
          <c:idx val="5"/>
          <c:order val="5"/>
          <c:tx>
            <c:strRef>
              <c:f>Sheet1!$H$1</c:f>
              <c:strCache>
                <c:ptCount val="1"/>
                <c:pt idx="0">
                  <c:v>2016/17</c:v>
                </c:pt>
              </c:strCache>
            </c:strRef>
          </c:tx>
          <c:invertIfNegative val="0"/>
          <c:cat>
            <c:multiLvlStrRef>
              <c:f>Sheet1!$A$2:$B$35</c:f>
              <c:multiLvlStrCache>
                <c:ptCount val="34"/>
                <c:lvl>
                  <c:pt idx="0">
                    <c:v>England</c:v>
                  </c:pt>
                  <c:pt idx="1">
                    <c:v>London</c:v>
                  </c:pt>
                  <c:pt idx="2">
                    <c:v>Barnet </c:v>
                  </c:pt>
                  <c:pt idx="3">
                    <c:v>Camden </c:v>
                  </c:pt>
                  <c:pt idx="4">
                    <c:v>Enfield </c:v>
                  </c:pt>
                  <c:pt idx="5">
                    <c:v>Haringey </c:v>
                  </c:pt>
                  <c:pt idx="6">
                    <c:v>Islington </c:v>
                  </c:pt>
                  <c:pt idx="7">
                    <c:v>Barking And Dagenham </c:v>
                  </c:pt>
                  <c:pt idx="8">
                    <c:v>City And Hackney </c:v>
                  </c:pt>
                  <c:pt idx="9">
                    <c:v>Havering </c:v>
                  </c:pt>
                  <c:pt idx="10">
                    <c:v>Newham </c:v>
                  </c:pt>
                  <c:pt idx="11">
                    <c:v>Redbridge </c:v>
                  </c:pt>
                  <c:pt idx="12">
                    <c:v>Tower Hamlets </c:v>
                  </c:pt>
                  <c:pt idx="13">
                    <c:v>Waltham Forest </c:v>
                  </c:pt>
                  <c:pt idx="14">
                    <c:v>Brent </c:v>
                  </c:pt>
                  <c:pt idx="15">
                    <c:v>Central London (Westminster) </c:v>
                  </c:pt>
                  <c:pt idx="16">
                    <c:v>Ealing </c:v>
                  </c:pt>
                  <c:pt idx="17">
                    <c:v>Hammersmith And Fulham </c:v>
                  </c:pt>
                  <c:pt idx="18">
                    <c:v>Harrow </c:v>
                  </c:pt>
                  <c:pt idx="19">
                    <c:v>Hillingdon </c:v>
                  </c:pt>
                  <c:pt idx="20">
                    <c:v>Hounslow </c:v>
                  </c:pt>
                  <c:pt idx="21">
                    <c:v>West London (K&amp;C &amp; QPP) </c:v>
                  </c:pt>
                  <c:pt idx="22">
                    <c:v>Bexley </c:v>
                  </c:pt>
                  <c:pt idx="23">
                    <c:v>Bromley </c:v>
                  </c:pt>
                  <c:pt idx="24">
                    <c:v>Greenwich </c:v>
                  </c:pt>
                  <c:pt idx="25">
                    <c:v>Lewisham </c:v>
                  </c:pt>
                  <c:pt idx="26">
                    <c:v>Southwark </c:v>
                  </c:pt>
                  <c:pt idx="27">
                    <c:v>Lambeth </c:v>
                  </c:pt>
                  <c:pt idx="28">
                    <c:v>Croydon </c:v>
                  </c:pt>
                  <c:pt idx="29">
                    <c:v>Kingston </c:v>
                  </c:pt>
                  <c:pt idx="30">
                    <c:v>Merton </c:v>
                  </c:pt>
                  <c:pt idx="31">
                    <c:v>Richmond </c:v>
                  </c:pt>
                  <c:pt idx="32">
                    <c:v>Sutton </c:v>
                  </c:pt>
                  <c:pt idx="33">
                    <c:v>Wandsworth </c:v>
                  </c:pt>
                </c:lvl>
                <c:lvl>
                  <c:pt idx="2">
                    <c:v>North Central</c:v>
                  </c:pt>
                  <c:pt idx="7">
                    <c:v>North East</c:v>
                  </c:pt>
                  <c:pt idx="14">
                    <c:v>North West</c:v>
                  </c:pt>
                  <c:pt idx="22">
                    <c:v>South East</c:v>
                  </c:pt>
                  <c:pt idx="28">
                    <c:v>South West</c:v>
                  </c:pt>
                </c:lvl>
              </c:multiLvlStrCache>
            </c:multiLvlStrRef>
          </c:cat>
          <c:val>
            <c:numRef>
              <c:f>Sheet1!$H$2:$H$35</c:f>
              <c:numCache>
                <c:formatCode>General</c:formatCode>
                <c:ptCount val="34"/>
                <c:pt idx="0">
                  <c:v>199.7</c:v>
                </c:pt>
                <c:pt idx="1">
                  <c:v>197.772232703383</c:v>
                </c:pt>
                <c:pt idx="2">
                  <c:v>130.18</c:v>
                </c:pt>
                <c:pt idx="3">
                  <c:v>140.22999999999999</c:v>
                </c:pt>
                <c:pt idx="4">
                  <c:v>187.81</c:v>
                </c:pt>
                <c:pt idx="5">
                  <c:v>188.54</c:v>
                </c:pt>
                <c:pt idx="6">
                  <c:v>198.95</c:v>
                </c:pt>
                <c:pt idx="7">
                  <c:v>195.79</c:v>
                </c:pt>
                <c:pt idx="8">
                  <c:v>206.84</c:v>
                </c:pt>
                <c:pt idx="9">
                  <c:v>103.35</c:v>
                </c:pt>
                <c:pt idx="10">
                  <c:v>270.3</c:v>
                </c:pt>
                <c:pt idx="11">
                  <c:v>208.68</c:v>
                </c:pt>
                <c:pt idx="12">
                  <c:v>202.26</c:v>
                </c:pt>
                <c:pt idx="13">
                  <c:v>252.27</c:v>
                </c:pt>
                <c:pt idx="14">
                  <c:v>218.04</c:v>
                </c:pt>
                <c:pt idx="15">
                  <c:v>187.13</c:v>
                </c:pt>
                <c:pt idx="16">
                  <c:v>149.38</c:v>
                </c:pt>
                <c:pt idx="17">
                  <c:v>121.43</c:v>
                </c:pt>
                <c:pt idx="18">
                  <c:v>176.55</c:v>
                </c:pt>
                <c:pt idx="19">
                  <c:v>164.1</c:v>
                </c:pt>
                <c:pt idx="20">
                  <c:v>166.89</c:v>
                </c:pt>
                <c:pt idx="21">
                  <c:v>150.4</c:v>
                </c:pt>
                <c:pt idx="22">
                  <c:v>177.72</c:v>
                </c:pt>
                <c:pt idx="23">
                  <c:v>161.16</c:v>
                </c:pt>
                <c:pt idx="24">
                  <c:v>242.79</c:v>
                </c:pt>
                <c:pt idx="25">
                  <c:v>298.20999999999998</c:v>
                </c:pt>
                <c:pt idx="26">
                  <c:v>251.96</c:v>
                </c:pt>
                <c:pt idx="27">
                  <c:v>284.73</c:v>
                </c:pt>
                <c:pt idx="28">
                  <c:v>331.19</c:v>
                </c:pt>
                <c:pt idx="29">
                  <c:v>152.65</c:v>
                </c:pt>
                <c:pt idx="30">
                  <c:v>189.91</c:v>
                </c:pt>
                <c:pt idx="31">
                  <c:v>124</c:v>
                </c:pt>
                <c:pt idx="32">
                  <c:v>150.93</c:v>
                </c:pt>
                <c:pt idx="33">
                  <c:v>154.09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486464"/>
        <c:axId val="109488000"/>
      </c:barChart>
      <c:catAx>
        <c:axId val="109486464"/>
        <c:scaling>
          <c:orientation val="minMax"/>
        </c:scaling>
        <c:delete val="0"/>
        <c:axPos val="b"/>
        <c:majorTickMark val="out"/>
        <c:minorTickMark val="none"/>
        <c:tickLblPos val="nextTo"/>
        <c:crossAx val="109488000"/>
        <c:crosses val="autoZero"/>
        <c:auto val="1"/>
        <c:lblAlgn val="ctr"/>
        <c:lblOffset val="100"/>
        <c:noMultiLvlLbl val="0"/>
      </c:catAx>
      <c:valAx>
        <c:axId val="109488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94864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2011/12</c:v>
                </c:pt>
              </c:strCache>
            </c:strRef>
          </c:tx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England</c:v>
                  </c:pt>
                  <c:pt idx="1">
                    <c:v>London</c:v>
                  </c:pt>
                  <c:pt idx="2">
                    <c:v>Barnet </c:v>
                  </c:pt>
                  <c:pt idx="3">
                    <c:v>Camden </c:v>
                  </c:pt>
                  <c:pt idx="4">
                    <c:v>Enfield </c:v>
                  </c:pt>
                  <c:pt idx="5">
                    <c:v>Haringey </c:v>
                  </c:pt>
                  <c:pt idx="6">
                    <c:v>Islington </c:v>
                  </c:pt>
                </c:lvl>
                <c:lvl>
                  <c:pt idx="2">
                    <c:v>North Central</c:v>
                  </c:pt>
                </c:lvl>
              </c:multiLvlStrCache>
            </c:multiLvl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192.83418133047499</c:v>
                </c:pt>
                <c:pt idx="1">
                  <c:v>195.11056690091101</c:v>
                </c:pt>
                <c:pt idx="2">
                  <c:v>134.63708869999999</c:v>
                </c:pt>
                <c:pt idx="3">
                  <c:v>144.27932480000001</c:v>
                </c:pt>
                <c:pt idx="4">
                  <c:v>128.66321600000001</c:v>
                </c:pt>
                <c:pt idx="5">
                  <c:v>168.8711935</c:v>
                </c:pt>
                <c:pt idx="6">
                  <c:v>287.0874973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2012/13</c:v>
                </c:pt>
              </c:strCache>
            </c:strRef>
          </c:tx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England</c:v>
                  </c:pt>
                  <c:pt idx="1">
                    <c:v>London</c:v>
                  </c:pt>
                  <c:pt idx="2">
                    <c:v>Barnet </c:v>
                  </c:pt>
                  <c:pt idx="3">
                    <c:v>Camden </c:v>
                  </c:pt>
                  <c:pt idx="4">
                    <c:v>Enfield </c:v>
                  </c:pt>
                  <c:pt idx="5">
                    <c:v>Haringey </c:v>
                  </c:pt>
                  <c:pt idx="6">
                    <c:v>Islington </c:v>
                  </c:pt>
                </c:lvl>
                <c:lvl>
                  <c:pt idx="2">
                    <c:v>North Central</c:v>
                  </c:pt>
                </c:lvl>
              </c:multiLvlStrCache>
            </c:multiLvl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219.60929287133601</c:v>
                </c:pt>
                <c:pt idx="1">
                  <c:v>207.86575229115701</c:v>
                </c:pt>
                <c:pt idx="2">
                  <c:v>129.67132340000001</c:v>
                </c:pt>
                <c:pt idx="3">
                  <c:v>183.40631379999999</c:v>
                </c:pt>
                <c:pt idx="4">
                  <c:v>142.6078569</c:v>
                </c:pt>
                <c:pt idx="5">
                  <c:v>211.01129940000001</c:v>
                </c:pt>
                <c:pt idx="6">
                  <c:v>230.70011410000001</c:v>
                </c:pt>
              </c:numCache>
            </c:numRef>
          </c:val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2013/14</c:v>
                </c:pt>
              </c:strCache>
            </c:strRef>
          </c:tx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England</c:v>
                  </c:pt>
                  <c:pt idx="1">
                    <c:v>London</c:v>
                  </c:pt>
                  <c:pt idx="2">
                    <c:v>Barnet </c:v>
                  </c:pt>
                  <c:pt idx="3">
                    <c:v>Camden </c:v>
                  </c:pt>
                  <c:pt idx="4">
                    <c:v>Enfield </c:v>
                  </c:pt>
                  <c:pt idx="5">
                    <c:v>Haringey </c:v>
                  </c:pt>
                  <c:pt idx="6">
                    <c:v>Islington </c:v>
                  </c:pt>
                </c:lvl>
                <c:lvl>
                  <c:pt idx="2">
                    <c:v>North Central</c:v>
                  </c:pt>
                </c:lvl>
              </c:multiLvlStrCache>
            </c:multiLvl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194.08275040618901</c:v>
                </c:pt>
                <c:pt idx="1">
                  <c:v>199.613693099241</c:v>
                </c:pt>
                <c:pt idx="2">
                  <c:v>106.6411308</c:v>
                </c:pt>
                <c:pt idx="3">
                  <c:v>141.8012301</c:v>
                </c:pt>
                <c:pt idx="4">
                  <c:v>141.74606499999999</c:v>
                </c:pt>
                <c:pt idx="5">
                  <c:v>185.94042469999999</c:v>
                </c:pt>
                <c:pt idx="6">
                  <c:v>248.28271119999999</c:v>
                </c:pt>
              </c:numCache>
            </c:numRef>
          </c:val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2014/15</c:v>
                </c:pt>
              </c:strCache>
            </c:strRef>
          </c:tx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England</c:v>
                  </c:pt>
                  <c:pt idx="1">
                    <c:v>London</c:v>
                  </c:pt>
                  <c:pt idx="2">
                    <c:v>Barnet </c:v>
                  </c:pt>
                  <c:pt idx="3">
                    <c:v>Camden </c:v>
                  </c:pt>
                  <c:pt idx="4">
                    <c:v>Enfield </c:v>
                  </c:pt>
                  <c:pt idx="5">
                    <c:v>Haringey </c:v>
                  </c:pt>
                  <c:pt idx="6">
                    <c:v>Islington </c:v>
                  </c:pt>
                </c:lvl>
                <c:lvl>
                  <c:pt idx="2">
                    <c:v>North Central</c:v>
                  </c:pt>
                </c:lvl>
              </c:multiLvlStrCache>
            </c:multiLvl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213.12309058355899</c:v>
                </c:pt>
                <c:pt idx="1">
                  <c:v>208.013120724168</c:v>
                </c:pt>
                <c:pt idx="2">
                  <c:v>138.1895442</c:v>
                </c:pt>
                <c:pt idx="3">
                  <c:v>181.68685160000001</c:v>
                </c:pt>
                <c:pt idx="4">
                  <c:v>205.90037810000001</c:v>
                </c:pt>
                <c:pt idx="5">
                  <c:v>183.49359469999999</c:v>
                </c:pt>
                <c:pt idx="6">
                  <c:v>286.71106270000001</c:v>
                </c:pt>
              </c:numCache>
            </c:numRef>
          </c:val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2015/16</c:v>
                </c:pt>
              </c:strCache>
            </c:strRef>
          </c:tx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England</c:v>
                  </c:pt>
                  <c:pt idx="1">
                    <c:v>London</c:v>
                  </c:pt>
                  <c:pt idx="2">
                    <c:v>Barnet </c:v>
                  </c:pt>
                  <c:pt idx="3">
                    <c:v>Camden </c:v>
                  </c:pt>
                  <c:pt idx="4">
                    <c:v>Enfield </c:v>
                  </c:pt>
                  <c:pt idx="5">
                    <c:v>Haringey </c:v>
                  </c:pt>
                  <c:pt idx="6">
                    <c:v>Islington </c:v>
                  </c:pt>
                </c:lvl>
                <c:lvl>
                  <c:pt idx="2">
                    <c:v>North Central</c:v>
                  </c:pt>
                </c:lvl>
              </c:multiLvlStrCache>
            </c:multiLvl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198.639601975212</c:v>
                </c:pt>
                <c:pt idx="1">
                  <c:v>190.89927468720199</c:v>
                </c:pt>
                <c:pt idx="2">
                  <c:v>103.9366538</c:v>
                </c:pt>
                <c:pt idx="3">
                  <c:v>167.9616437</c:v>
                </c:pt>
                <c:pt idx="4">
                  <c:v>165.7667898</c:v>
                </c:pt>
                <c:pt idx="5">
                  <c:v>162.31008199999999</c:v>
                </c:pt>
                <c:pt idx="6">
                  <c:v>219.22926620000001</c:v>
                </c:pt>
              </c:numCache>
            </c:numRef>
          </c:val>
        </c:ser>
        <c:ser>
          <c:idx val="5"/>
          <c:order val="5"/>
          <c:tx>
            <c:strRef>
              <c:f>Sheet1!$H$1</c:f>
              <c:strCache>
                <c:ptCount val="1"/>
                <c:pt idx="0">
                  <c:v>2016/17</c:v>
                </c:pt>
              </c:strCache>
            </c:strRef>
          </c:tx>
          <c:invertIfNegative val="0"/>
          <c:cat>
            <c:multiLvlStrRef>
              <c:f>Sheet1!$A$2:$B$8</c:f>
              <c:multiLvlStrCache>
                <c:ptCount val="7"/>
                <c:lvl>
                  <c:pt idx="0">
                    <c:v>England</c:v>
                  </c:pt>
                  <c:pt idx="1">
                    <c:v>London</c:v>
                  </c:pt>
                  <c:pt idx="2">
                    <c:v>Barnet </c:v>
                  </c:pt>
                  <c:pt idx="3">
                    <c:v>Camden </c:v>
                  </c:pt>
                  <c:pt idx="4">
                    <c:v>Enfield </c:v>
                  </c:pt>
                  <c:pt idx="5">
                    <c:v>Haringey </c:v>
                  </c:pt>
                  <c:pt idx="6">
                    <c:v>Islington </c:v>
                  </c:pt>
                </c:lvl>
                <c:lvl>
                  <c:pt idx="2">
                    <c:v>North Central</c:v>
                  </c:pt>
                </c:lvl>
              </c:multiLvlStrCache>
            </c:multiLvlStrRef>
          </c:cat>
          <c:val>
            <c:numRef>
              <c:f>Sheet1!$H$2:$H$8</c:f>
              <c:numCache>
                <c:formatCode>General</c:formatCode>
                <c:ptCount val="7"/>
                <c:pt idx="0">
                  <c:v>199.7</c:v>
                </c:pt>
                <c:pt idx="1">
                  <c:v>197.772232703383</c:v>
                </c:pt>
                <c:pt idx="2">
                  <c:v>130.18</c:v>
                </c:pt>
                <c:pt idx="3">
                  <c:v>140.22999999999999</c:v>
                </c:pt>
                <c:pt idx="4">
                  <c:v>187.81</c:v>
                </c:pt>
                <c:pt idx="5">
                  <c:v>188.54</c:v>
                </c:pt>
                <c:pt idx="6">
                  <c:v>198.95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818688"/>
        <c:axId val="116820224"/>
      </c:barChart>
      <c:catAx>
        <c:axId val="116818688"/>
        <c:scaling>
          <c:orientation val="minMax"/>
        </c:scaling>
        <c:delete val="0"/>
        <c:axPos val="b"/>
        <c:majorTickMark val="out"/>
        <c:minorTickMark val="none"/>
        <c:tickLblPos val="nextTo"/>
        <c:crossAx val="116820224"/>
        <c:crosses val="autoZero"/>
        <c:auto val="1"/>
        <c:lblAlgn val="ctr"/>
        <c:lblOffset val="100"/>
        <c:noMultiLvlLbl val="0"/>
      </c:catAx>
      <c:valAx>
        <c:axId val="116820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8186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multiLvlStrRef>
              <c:f>Sheet1!$A$9:$B$15</c:f>
              <c:multiLvlStrCache>
                <c:ptCount val="7"/>
                <c:lvl>
                  <c:pt idx="0">
                    <c:v>Barking And Dagenham </c:v>
                  </c:pt>
                  <c:pt idx="1">
                    <c:v>City And Hackney </c:v>
                  </c:pt>
                  <c:pt idx="2">
                    <c:v>Havering </c:v>
                  </c:pt>
                  <c:pt idx="3">
                    <c:v>Newham </c:v>
                  </c:pt>
                  <c:pt idx="4">
                    <c:v>Redbridge </c:v>
                  </c:pt>
                  <c:pt idx="5">
                    <c:v>Tower Hamlets </c:v>
                  </c:pt>
                  <c:pt idx="6">
                    <c:v>Waltham Forest </c:v>
                  </c:pt>
                </c:lvl>
                <c:lvl>
                  <c:pt idx="0">
                    <c:v>North East</c:v>
                  </c:pt>
                </c:lvl>
              </c:multiLvlStrCache>
            </c:multiLvlStrRef>
          </c:cat>
          <c:val>
            <c:numRef>
              <c:f>Sheet1!$C$9:$C$15</c:f>
              <c:numCache>
                <c:formatCode>General</c:formatCode>
                <c:ptCount val="7"/>
                <c:pt idx="0">
                  <c:v>249.5667244</c:v>
                </c:pt>
                <c:pt idx="1">
                  <c:v>210.16979910000001</c:v>
                </c:pt>
                <c:pt idx="2">
                  <c:v>128.4929291</c:v>
                </c:pt>
                <c:pt idx="3">
                  <c:v>214.8341278</c:v>
                </c:pt>
                <c:pt idx="4">
                  <c:v>252.13478760000001</c:v>
                </c:pt>
                <c:pt idx="5">
                  <c:v>147.95230789999999</c:v>
                </c:pt>
                <c:pt idx="6">
                  <c:v>322.02998580000002</c:v>
                </c:pt>
              </c:numCache>
            </c:numRef>
          </c:val>
        </c:ser>
        <c:ser>
          <c:idx val="1"/>
          <c:order val="1"/>
          <c:invertIfNegative val="0"/>
          <c:cat>
            <c:multiLvlStrRef>
              <c:f>Sheet1!$A$9:$B$15</c:f>
              <c:multiLvlStrCache>
                <c:ptCount val="7"/>
                <c:lvl>
                  <c:pt idx="0">
                    <c:v>Barking And Dagenham </c:v>
                  </c:pt>
                  <c:pt idx="1">
                    <c:v>City And Hackney </c:v>
                  </c:pt>
                  <c:pt idx="2">
                    <c:v>Havering </c:v>
                  </c:pt>
                  <c:pt idx="3">
                    <c:v>Newham </c:v>
                  </c:pt>
                  <c:pt idx="4">
                    <c:v>Redbridge </c:v>
                  </c:pt>
                  <c:pt idx="5">
                    <c:v>Tower Hamlets </c:v>
                  </c:pt>
                  <c:pt idx="6">
                    <c:v>Waltham Forest </c:v>
                  </c:pt>
                </c:lvl>
                <c:lvl>
                  <c:pt idx="0">
                    <c:v>North East</c:v>
                  </c:pt>
                </c:lvl>
              </c:multiLvlStrCache>
            </c:multiLvlStrRef>
          </c:cat>
          <c:val>
            <c:numRef>
              <c:f>Sheet1!$D$9:$D$15</c:f>
              <c:numCache>
                <c:formatCode>General</c:formatCode>
                <c:ptCount val="7"/>
                <c:pt idx="0">
                  <c:v>213.518066</c:v>
                </c:pt>
                <c:pt idx="1">
                  <c:v>283.82960509999998</c:v>
                </c:pt>
                <c:pt idx="2">
                  <c:v>103.6307783</c:v>
                </c:pt>
                <c:pt idx="3">
                  <c:v>286.76073300000002</c:v>
                </c:pt>
                <c:pt idx="4">
                  <c:v>219.7255504</c:v>
                </c:pt>
                <c:pt idx="5">
                  <c:v>153.0675698</c:v>
                </c:pt>
                <c:pt idx="6">
                  <c:v>279.41002150000003</c:v>
                </c:pt>
              </c:numCache>
            </c:numRef>
          </c:val>
        </c:ser>
        <c:ser>
          <c:idx val="2"/>
          <c:order val="2"/>
          <c:invertIfNegative val="0"/>
          <c:cat>
            <c:multiLvlStrRef>
              <c:f>Sheet1!$A$9:$B$15</c:f>
              <c:multiLvlStrCache>
                <c:ptCount val="7"/>
                <c:lvl>
                  <c:pt idx="0">
                    <c:v>Barking And Dagenham </c:v>
                  </c:pt>
                  <c:pt idx="1">
                    <c:v>City And Hackney </c:v>
                  </c:pt>
                  <c:pt idx="2">
                    <c:v>Havering </c:v>
                  </c:pt>
                  <c:pt idx="3">
                    <c:v>Newham </c:v>
                  </c:pt>
                  <c:pt idx="4">
                    <c:v>Redbridge </c:v>
                  </c:pt>
                  <c:pt idx="5">
                    <c:v>Tower Hamlets </c:v>
                  </c:pt>
                  <c:pt idx="6">
                    <c:v>Waltham Forest </c:v>
                  </c:pt>
                </c:lvl>
                <c:lvl>
                  <c:pt idx="0">
                    <c:v>North East</c:v>
                  </c:pt>
                </c:lvl>
              </c:multiLvlStrCache>
            </c:multiLvlStrRef>
          </c:cat>
          <c:val>
            <c:numRef>
              <c:f>Sheet1!$E$9:$E$15</c:f>
              <c:numCache>
                <c:formatCode>General</c:formatCode>
                <c:ptCount val="7"/>
                <c:pt idx="0">
                  <c:v>162.99032919999999</c:v>
                </c:pt>
                <c:pt idx="1">
                  <c:v>229.18303689999999</c:v>
                </c:pt>
                <c:pt idx="2">
                  <c:v>115.304789</c:v>
                </c:pt>
                <c:pt idx="3">
                  <c:v>213.94398749999999</c:v>
                </c:pt>
                <c:pt idx="4">
                  <c:v>203.54519110000001</c:v>
                </c:pt>
                <c:pt idx="5">
                  <c:v>171.59552919999999</c:v>
                </c:pt>
                <c:pt idx="6">
                  <c:v>339.07576039999998</c:v>
                </c:pt>
              </c:numCache>
            </c:numRef>
          </c:val>
        </c:ser>
        <c:ser>
          <c:idx val="3"/>
          <c:order val="3"/>
          <c:invertIfNegative val="0"/>
          <c:cat>
            <c:multiLvlStrRef>
              <c:f>Sheet1!$A$9:$B$15</c:f>
              <c:multiLvlStrCache>
                <c:ptCount val="7"/>
                <c:lvl>
                  <c:pt idx="0">
                    <c:v>Barking And Dagenham </c:v>
                  </c:pt>
                  <c:pt idx="1">
                    <c:v>City And Hackney </c:v>
                  </c:pt>
                  <c:pt idx="2">
                    <c:v>Havering </c:v>
                  </c:pt>
                  <c:pt idx="3">
                    <c:v>Newham </c:v>
                  </c:pt>
                  <c:pt idx="4">
                    <c:v>Redbridge </c:v>
                  </c:pt>
                  <c:pt idx="5">
                    <c:v>Tower Hamlets </c:v>
                  </c:pt>
                  <c:pt idx="6">
                    <c:v>Waltham Forest </c:v>
                  </c:pt>
                </c:lvl>
                <c:lvl>
                  <c:pt idx="0">
                    <c:v>North East</c:v>
                  </c:pt>
                </c:lvl>
              </c:multiLvlStrCache>
            </c:multiLvlStrRef>
          </c:cat>
          <c:val>
            <c:numRef>
              <c:f>Sheet1!$F$9:$F$15</c:f>
              <c:numCache>
                <c:formatCode>General</c:formatCode>
                <c:ptCount val="7"/>
                <c:pt idx="0">
                  <c:v>220.8094653</c:v>
                </c:pt>
                <c:pt idx="1">
                  <c:v>154.74317009999999</c:v>
                </c:pt>
                <c:pt idx="2">
                  <c:v>154.28077730000001</c:v>
                </c:pt>
                <c:pt idx="3">
                  <c:v>246.71416790000001</c:v>
                </c:pt>
                <c:pt idx="4">
                  <c:v>226.73018590000001</c:v>
                </c:pt>
                <c:pt idx="5">
                  <c:v>199.2518997</c:v>
                </c:pt>
                <c:pt idx="6">
                  <c:v>254.64554179999999</c:v>
                </c:pt>
              </c:numCache>
            </c:numRef>
          </c:val>
        </c:ser>
        <c:ser>
          <c:idx val="4"/>
          <c:order val="4"/>
          <c:invertIfNegative val="0"/>
          <c:cat>
            <c:multiLvlStrRef>
              <c:f>Sheet1!$A$9:$B$15</c:f>
              <c:multiLvlStrCache>
                <c:ptCount val="7"/>
                <c:lvl>
                  <c:pt idx="0">
                    <c:v>Barking And Dagenham </c:v>
                  </c:pt>
                  <c:pt idx="1">
                    <c:v>City And Hackney </c:v>
                  </c:pt>
                  <c:pt idx="2">
                    <c:v>Havering </c:v>
                  </c:pt>
                  <c:pt idx="3">
                    <c:v>Newham </c:v>
                  </c:pt>
                  <c:pt idx="4">
                    <c:v>Redbridge </c:v>
                  </c:pt>
                  <c:pt idx="5">
                    <c:v>Tower Hamlets </c:v>
                  </c:pt>
                  <c:pt idx="6">
                    <c:v>Waltham Forest </c:v>
                  </c:pt>
                </c:lvl>
                <c:lvl>
                  <c:pt idx="0">
                    <c:v>North East</c:v>
                  </c:pt>
                </c:lvl>
              </c:multiLvlStrCache>
            </c:multiLvlStrRef>
          </c:cat>
          <c:val>
            <c:numRef>
              <c:f>Sheet1!$G$9:$G$15</c:f>
              <c:numCache>
                <c:formatCode>General</c:formatCode>
                <c:ptCount val="7"/>
                <c:pt idx="0">
                  <c:v>242.67208579999999</c:v>
                </c:pt>
                <c:pt idx="1">
                  <c:v>185.6435644</c:v>
                </c:pt>
                <c:pt idx="2">
                  <c:v>157.81375349999999</c:v>
                </c:pt>
                <c:pt idx="3">
                  <c:v>219.15383550000001</c:v>
                </c:pt>
                <c:pt idx="4">
                  <c:v>216.96206889999999</c:v>
                </c:pt>
                <c:pt idx="5">
                  <c:v>220.88826929999999</c:v>
                </c:pt>
                <c:pt idx="6">
                  <c:v>178.77683379999999</c:v>
                </c:pt>
              </c:numCache>
            </c:numRef>
          </c:val>
        </c:ser>
        <c:ser>
          <c:idx val="5"/>
          <c:order val="5"/>
          <c:invertIfNegative val="0"/>
          <c:cat>
            <c:multiLvlStrRef>
              <c:f>Sheet1!$A$9:$B$15</c:f>
              <c:multiLvlStrCache>
                <c:ptCount val="7"/>
                <c:lvl>
                  <c:pt idx="0">
                    <c:v>Barking And Dagenham </c:v>
                  </c:pt>
                  <c:pt idx="1">
                    <c:v>City And Hackney </c:v>
                  </c:pt>
                  <c:pt idx="2">
                    <c:v>Havering </c:v>
                  </c:pt>
                  <c:pt idx="3">
                    <c:v>Newham </c:v>
                  </c:pt>
                  <c:pt idx="4">
                    <c:v>Redbridge </c:v>
                  </c:pt>
                  <c:pt idx="5">
                    <c:v>Tower Hamlets </c:v>
                  </c:pt>
                  <c:pt idx="6">
                    <c:v>Waltham Forest </c:v>
                  </c:pt>
                </c:lvl>
                <c:lvl>
                  <c:pt idx="0">
                    <c:v>North East</c:v>
                  </c:pt>
                </c:lvl>
              </c:multiLvlStrCache>
            </c:multiLvlStrRef>
          </c:cat>
          <c:val>
            <c:numRef>
              <c:f>Sheet1!$H$9:$H$15</c:f>
              <c:numCache>
                <c:formatCode>General</c:formatCode>
                <c:ptCount val="7"/>
                <c:pt idx="0">
                  <c:v>195.79</c:v>
                </c:pt>
                <c:pt idx="1">
                  <c:v>206.84</c:v>
                </c:pt>
                <c:pt idx="2">
                  <c:v>103.35</c:v>
                </c:pt>
                <c:pt idx="3">
                  <c:v>270.3</c:v>
                </c:pt>
                <c:pt idx="4">
                  <c:v>208.68</c:v>
                </c:pt>
                <c:pt idx="5">
                  <c:v>202.26</c:v>
                </c:pt>
                <c:pt idx="6">
                  <c:v>252.27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009792"/>
        <c:axId val="117011584"/>
      </c:barChart>
      <c:catAx>
        <c:axId val="117009792"/>
        <c:scaling>
          <c:orientation val="minMax"/>
        </c:scaling>
        <c:delete val="0"/>
        <c:axPos val="b"/>
        <c:majorTickMark val="out"/>
        <c:minorTickMark val="none"/>
        <c:tickLblPos val="nextTo"/>
        <c:crossAx val="117011584"/>
        <c:crosses val="autoZero"/>
        <c:auto val="1"/>
        <c:lblAlgn val="ctr"/>
        <c:lblOffset val="100"/>
        <c:noMultiLvlLbl val="0"/>
      </c:catAx>
      <c:valAx>
        <c:axId val="117011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009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multiLvlStrRef>
              <c:f>Sheet1!$A$16:$B$23</c:f>
              <c:multiLvlStrCache>
                <c:ptCount val="8"/>
                <c:lvl>
                  <c:pt idx="0">
                    <c:v>Brent </c:v>
                  </c:pt>
                  <c:pt idx="1">
                    <c:v>Central London (Westminster) </c:v>
                  </c:pt>
                  <c:pt idx="2">
                    <c:v>Ealing </c:v>
                  </c:pt>
                  <c:pt idx="3">
                    <c:v>Hammersmith And Fulham </c:v>
                  </c:pt>
                  <c:pt idx="4">
                    <c:v>Harrow </c:v>
                  </c:pt>
                  <c:pt idx="5">
                    <c:v>Hillingdon </c:v>
                  </c:pt>
                  <c:pt idx="6">
                    <c:v>Hounslow </c:v>
                  </c:pt>
                  <c:pt idx="7">
                    <c:v>West London (K&amp;C &amp; QPP) </c:v>
                  </c:pt>
                </c:lvl>
                <c:lvl>
                  <c:pt idx="0">
                    <c:v>North West</c:v>
                  </c:pt>
                </c:lvl>
              </c:multiLvlStrCache>
            </c:multiLvlStrRef>
          </c:cat>
          <c:val>
            <c:numRef>
              <c:f>Sheet1!$C$16:$C$23</c:f>
              <c:numCache>
                <c:formatCode>General</c:formatCode>
                <c:ptCount val="8"/>
                <c:pt idx="0">
                  <c:v>225.88425899999999</c:v>
                </c:pt>
                <c:pt idx="1">
                  <c:v>99.844757509999994</c:v>
                </c:pt>
                <c:pt idx="2">
                  <c:v>253.65669700000001</c:v>
                </c:pt>
                <c:pt idx="3">
                  <c:v>178.856493</c:v>
                </c:pt>
                <c:pt idx="4">
                  <c:v>250.1526667</c:v>
                </c:pt>
                <c:pt idx="5">
                  <c:v>143.00781180000001</c:v>
                </c:pt>
                <c:pt idx="6">
                  <c:v>144.44403030000001</c:v>
                </c:pt>
                <c:pt idx="7">
                  <c:v>141.37272920000001</c:v>
                </c:pt>
              </c:numCache>
            </c:numRef>
          </c:val>
        </c:ser>
        <c:ser>
          <c:idx val="1"/>
          <c:order val="1"/>
          <c:invertIfNegative val="0"/>
          <c:cat>
            <c:multiLvlStrRef>
              <c:f>Sheet1!$A$16:$B$23</c:f>
              <c:multiLvlStrCache>
                <c:ptCount val="8"/>
                <c:lvl>
                  <c:pt idx="0">
                    <c:v>Brent </c:v>
                  </c:pt>
                  <c:pt idx="1">
                    <c:v>Central London (Westminster) </c:v>
                  </c:pt>
                  <c:pt idx="2">
                    <c:v>Ealing </c:v>
                  </c:pt>
                  <c:pt idx="3">
                    <c:v>Hammersmith And Fulham </c:v>
                  </c:pt>
                  <c:pt idx="4">
                    <c:v>Harrow </c:v>
                  </c:pt>
                  <c:pt idx="5">
                    <c:v>Hillingdon </c:v>
                  </c:pt>
                  <c:pt idx="6">
                    <c:v>Hounslow </c:v>
                  </c:pt>
                  <c:pt idx="7">
                    <c:v>West London (K&amp;C &amp; QPP) </c:v>
                  </c:pt>
                </c:lvl>
                <c:lvl>
                  <c:pt idx="0">
                    <c:v>North West</c:v>
                  </c:pt>
                </c:lvl>
              </c:multiLvlStrCache>
            </c:multiLvlStrRef>
          </c:cat>
          <c:val>
            <c:numRef>
              <c:f>Sheet1!$D$16:$D$23</c:f>
              <c:numCache>
                <c:formatCode>General</c:formatCode>
                <c:ptCount val="8"/>
                <c:pt idx="0">
                  <c:v>224.6073787</c:v>
                </c:pt>
                <c:pt idx="1">
                  <c:v>111.4713582</c:v>
                </c:pt>
                <c:pt idx="2">
                  <c:v>271.30867050000001</c:v>
                </c:pt>
                <c:pt idx="3">
                  <c:v>156.4123773</c:v>
                </c:pt>
                <c:pt idx="4">
                  <c:v>246.6212883</c:v>
                </c:pt>
                <c:pt idx="5">
                  <c:v>145.2255643</c:v>
                </c:pt>
                <c:pt idx="6">
                  <c:v>137.15560379999999</c:v>
                </c:pt>
                <c:pt idx="7">
                  <c:v>146.50941320000001</c:v>
                </c:pt>
              </c:numCache>
            </c:numRef>
          </c:val>
        </c:ser>
        <c:ser>
          <c:idx val="2"/>
          <c:order val="2"/>
          <c:invertIfNegative val="0"/>
          <c:cat>
            <c:multiLvlStrRef>
              <c:f>Sheet1!$A$16:$B$23</c:f>
              <c:multiLvlStrCache>
                <c:ptCount val="8"/>
                <c:lvl>
                  <c:pt idx="0">
                    <c:v>Brent </c:v>
                  </c:pt>
                  <c:pt idx="1">
                    <c:v>Central London (Westminster) </c:v>
                  </c:pt>
                  <c:pt idx="2">
                    <c:v>Ealing </c:v>
                  </c:pt>
                  <c:pt idx="3">
                    <c:v>Hammersmith And Fulham </c:v>
                  </c:pt>
                  <c:pt idx="4">
                    <c:v>Harrow </c:v>
                  </c:pt>
                  <c:pt idx="5">
                    <c:v>Hillingdon </c:v>
                  </c:pt>
                  <c:pt idx="6">
                    <c:v>Hounslow </c:v>
                  </c:pt>
                  <c:pt idx="7">
                    <c:v>West London (K&amp;C &amp; QPP) </c:v>
                  </c:pt>
                </c:lvl>
                <c:lvl>
                  <c:pt idx="0">
                    <c:v>North West</c:v>
                  </c:pt>
                </c:lvl>
              </c:multiLvlStrCache>
            </c:multiLvlStrRef>
          </c:cat>
          <c:val>
            <c:numRef>
              <c:f>Sheet1!$E$16:$E$23</c:f>
              <c:numCache>
                <c:formatCode>General</c:formatCode>
                <c:ptCount val="8"/>
                <c:pt idx="0">
                  <c:v>249.99381199999999</c:v>
                </c:pt>
                <c:pt idx="1">
                  <c:v>107.02998100000001</c:v>
                </c:pt>
                <c:pt idx="2">
                  <c:v>238.7065289</c:v>
                </c:pt>
                <c:pt idx="3">
                  <c:v>137.44396520000001</c:v>
                </c:pt>
                <c:pt idx="4">
                  <c:v>246.23416700000001</c:v>
                </c:pt>
                <c:pt idx="5">
                  <c:v>143.8041757</c:v>
                </c:pt>
                <c:pt idx="6">
                  <c:v>137.29166359999999</c:v>
                </c:pt>
                <c:pt idx="7">
                  <c:v>164.921053</c:v>
                </c:pt>
              </c:numCache>
            </c:numRef>
          </c:val>
        </c:ser>
        <c:ser>
          <c:idx val="3"/>
          <c:order val="3"/>
          <c:invertIfNegative val="0"/>
          <c:cat>
            <c:multiLvlStrRef>
              <c:f>Sheet1!$A$16:$B$23</c:f>
              <c:multiLvlStrCache>
                <c:ptCount val="8"/>
                <c:lvl>
                  <c:pt idx="0">
                    <c:v>Brent </c:v>
                  </c:pt>
                  <c:pt idx="1">
                    <c:v>Central London (Westminster) </c:v>
                  </c:pt>
                  <c:pt idx="2">
                    <c:v>Ealing </c:v>
                  </c:pt>
                  <c:pt idx="3">
                    <c:v>Hammersmith And Fulham </c:v>
                  </c:pt>
                  <c:pt idx="4">
                    <c:v>Harrow </c:v>
                  </c:pt>
                  <c:pt idx="5">
                    <c:v>Hillingdon </c:v>
                  </c:pt>
                  <c:pt idx="6">
                    <c:v>Hounslow </c:v>
                  </c:pt>
                  <c:pt idx="7">
                    <c:v>West London (K&amp;C &amp; QPP) </c:v>
                  </c:pt>
                </c:lvl>
                <c:lvl>
                  <c:pt idx="0">
                    <c:v>North West</c:v>
                  </c:pt>
                </c:lvl>
              </c:multiLvlStrCache>
            </c:multiLvlStrRef>
          </c:cat>
          <c:val>
            <c:numRef>
              <c:f>Sheet1!$F$16:$F$23</c:f>
              <c:numCache>
                <c:formatCode>General</c:formatCode>
                <c:ptCount val="8"/>
                <c:pt idx="0">
                  <c:v>223.6897132</c:v>
                </c:pt>
                <c:pt idx="1">
                  <c:v>117.36877269999999</c:v>
                </c:pt>
                <c:pt idx="2">
                  <c:v>186.5138082</c:v>
                </c:pt>
                <c:pt idx="3">
                  <c:v>112.3255036</c:v>
                </c:pt>
                <c:pt idx="4">
                  <c:v>238.9053054</c:v>
                </c:pt>
                <c:pt idx="5">
                  <c:v>186.9044165</c:v>
                </c:pt>
                <c:pt idx="6">
                  <c:v>146.19840719999999</c:v>
                </c:pt>
                <c:pt idx="7">
                  <c:v>127.8588067</c:v>
                </c:pt>
              </c:numCache>
            </c:numRef>
          </c:val>
        </c:ser>
        <c:ser>
          <c:idx val="4"/>
          <c:order val="4"/>
          <c:invertIfNegative val="0"/>
          <c:cat>
            <c:multiLvlStrRef>
              <c:f>Sheet1!$A$16:$B$23</c:f>
              <c:multiLvlStrCache>
                <c:ptCount val="8"/>
                <c:lvl>
                  <c:pt idx="0">
                    <c:v>Brent </c:v>
                  </c:pt>
                  <c:pt idx="1">
                    <c:v>Central London (Westminster) </c:v>
                  </c:pt>
                  <c:pt idx="2">
                    <c:v>Ealing </c:v>
                  </c:pt>
                  <c:pt idx="3">
                    <c:v>Hammersmith And Fulham </c:v>
                  </c:pt>
                  <c:pt idx="4">
                    <c:v>Harrow </c:v>
                  </c:pt>
                  <c:pt idx="5">
                    <c:v>Hillingdon </c:v>
                  </c:pt>
                  <c:pt idx="6">
                    <c:v>Hounslow </c:v>
                  </c:pt>
                  <c:pt idx="7">
                    <c:v>West London (K&amp;C &amp; QPP) </c:v>
                  </c:pt>
                </c:lvl>
                <c:lvl>
                  <c:pt idx="0">
                    <c:v>North West</c:v>
                  </c:pt>
                </c:lvl>
              </c:multiLvlStrCache>
            </c:multiLvlStrRef>
          </c:cat>
          <c:val>
            <c:numRef>
              <c:f>Sheet1!$G$16:$G$23</c:f>
              <c:numCache>
                <c:formatCode>General</c:formatCode>
                <c:ptCount val="8"/>
                <c:pt idx="0">
                  <c:v>230.5816452</c:v>
                </c:pt>
                <c:pt idx="1">
                  <c:v>113.1551834</c:v>
                </c:pt>
                <c:pt idx="2">
                  <c:v>203.84589249999999</c:v>
                </c:pt>
                <c:pt idx="3">
                  <c:v>111.5660237</c:v>
                </c:pt>
                <c:pt idx="4">
                  <c:v>189.257541</c:v>
                </c:pt>
                <c:pt idx="5">
                  <c:v>167.75985589999999</c:v>
                </c:pt>
                <c:pt idx="6">
                  <c:v>138.95653669999999</c:v>
                </c:pt>
                <c:pt idx="7">
                  <c:v>135.86256330000001</c:v>
                </c:pt>
              </c:numCache>
            </c:numRef>
          </c:val>
        </c:ser>
        <c:ser>
          <c:idx val="5"/>
          <c:order val="5"/>
          <c:invertIfNegative val="0"/>
          <c:cat>
            <c:multiLvlStrRef>
              <c:f>Sheet1!$A$16:$B$23</c:f>
              <c:multiLvlStrCache>
                <c:ptCount val="8"/>
                <c:lvl>
                  <c:pt idx="0">
                    <c:v>Brent </c:v>
                  </c:pt>
                  <c:pt idx="1">
                    <c:v>Central London (Westminster) </c:v>
                  </c:pt>
                  <c:pt idx="2">
                    <c:v>Ealing </c:v>
                  </c:pt>
                  <c:pt idx="3">
                    <c:v>Hammersmith And Fulham </c:v>
                  </c:pt>
                  <c:pt idx="4">
                    <c:v>Harrow </c:v>
                  </c:pt>
                  <c:pt idx="5">
                    <c:v>Hillingdon </c:v>
                  </c:pt>
                  <c:pt idx="6">
                    <c:v>Hounslow </c:v>
                  </c:pt>
                  <c:pt idx="7">
                    <c:v>West London (K&amp;C &amp; QPP) </c:v>
                  </c:pt>
                </c:lvl>
                <c:lvl>
                  <c:pt idx="0">
                    <c:v>North West</c:v>
                  </c:pt>
                </c:lvl>
              </c:multiLvlStrCache>
            </c:multiLvlStrRef>
          </c:cat>
          <c:val>
            <c:numRef>
              <c:f>Sheet1!$H$16:$H$23</c:f>
              <c:numCache>
                <c:formatCode>General</c:formatCode>
                <c:ptCount val="8"/>
                <c:pt idx="0">
                  <c:v>218.04</c:v>
                </c:pt>
                <c:pt idx="1">
                  <c:v>187.13</c:v>
                </c:pt>
                <c:pt idx="2">
                  <c:v>149.38</c:v>
                </c:pt>
                <c:pt idx="3">
                  <c:v>121.43</c:v>
                </c:pt>
                <c:pt idx="4">
                  <c:v>176.55</c:v>
                </c:pt>
                <c:pt idx="5">
                  <c:v>164.1</c:v>
                </c:pt>
                <c:pt idx="6">
                  <c:v>166.89</c:v>
                </c:pt>
                <c:pt idx="7">
                  <c:v>150.4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368576"/>
        <c:axId val="114892800"/>
      </c:barChart>
      <c:catAx>
        <c:axId val="125368576"/>
        <c:scaling>
          <c:orientation val="minMax"/>
        </c:scaling>
        <c:delete val="0"/>
        <c:axPos val="b"/>
        <c:majorTickMark val="out"/>
        <c:minorTickMark val="none"/>
        <c:tickLblPos val="nextTo"/>
        <c:crossAx val="114892800"/>
        <c:crosses val="autoZero"/>
        <c:auto val="1"/>
        <c:lblAlgn val="ctr"/>
        <c:lblOffset val="100"/>
        <c:noMultiLvlLbl val="0"/>
      </c:catAx>
      <c:valAx>
        <c:axId val="114892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53685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Sheet1!$C$30</c:f>
              <c:strCache>
                <c:ptCount val="1"/>
                <c:pt idx="0">
                  <c:v>2011/12</c:v>
                </c:pt>
              </c:strCache>
            </c:strRef>
          </c:tx>
          <c:invertIfNegative val="0"/>
          <c:cat>
            <c:multiLvlStrRef>
              <c:f>Sheet1!$A$31:$B$38</c:f>
              <c:multiLvlStrCache>
                <c:ptCount val="8"/>
                <c:lvl>
                  <c:pt idx="0">
                    <c:v>England</c:v>
                  </c:pt>
                  <c:pt idx="1">
                    <c:v>London</c:v>
                  </c:pt>
                  <c:pt idx="2">
                    <c:v>Croydon </c:v>
                  </c:pt>
                  <c:pt idx="3">
                    <c:v>Kingston </c:v>
                  </c:pt>
                  <c:pt idx="4">
                    <c:v>Merton </c:v>
                  </c:pt>
                  <c:pt idx="5">
                    <c:v>Richmond </c:v>
                  </c:pt>
                  <c:pt idx="6">
                    <c:v>Sutton </c:v>
                  </c:pt>
                  <c:pt idx="7">
                    <c:v>Wandsworth </c:v>
                  </c:pt>
                </c:lvl>
                <c:lvl>
                  <c:pt idx="2">
                    <c:v>South West</c:v>
                  </c:pt>
                </c:lvl>
              </c:multiLvlStrCache>
            </c:multiLvlStrRef>
          </c:cat>
          <c:val>
            <c:numRef>
              <c:f>Sheet1!$C$31:$C$38</c:f>
              <c:numCache>
                <c:formatCode>General</c:formatCode>
                <c:ptCount val="8"/>
                <c:pt idx="0">
                  <c:v>192.83418133047499</c:v>
                </c:pt>
                <c:pt idx="1">
                  <c:v>195.11056690091101</c:v>
                </c:pt>
                <c:pt idx="2">
                  <c:v>295.34287430000001</c:v>
                </c:pt>
                <c:pt idx="3">
                  <c:v>151.87676289999999</c:v>
                </c:pt>
                <c:pt idx="4">
                  <c:v>179.1269092</c:v>
                </c:pt>
                <c:pt idx="5">
                  <c:v>106.8769641</c:v>
                </c:pt>
                <c:pt idx="6">
                  <c:v>144.28939800000001</c:v>
                </c:pt>
                <c:pt idx="7">
                  <c:v>97.974306979999994</c:v>
                </c:pt>
              </c:numCache>
            </c:numRef>
          </c:val>
        </c:ser>
        <c:ser>
          <c:idx val="1"/>
          <c:order val="1"/>
          <c:tx>
            <c:strRef>
              <c:f>Sheet1!$D$30</c:f>
              <c:strCache>
                <c:ptCount val="1"/>
                <c:pt idx="0">
                  <c:v>2012/13</c:v>
                </c:pt>
              </c:strCache>
            </c:strRef>
          </c:tx>
          <c:invertIfNegative val="0"/>
          <c:cat>
            <c:multiLvlStrRef>
              <c:f>Sheet1!$A$31:$B$38</c:f>
              <c:multiLvlStrCache>
                <c:ptCount val="8"/>
                <c:lvl>
                  <c:pt idx="0">
                    <c:v>England</c:v>
                  </c:pt>
                  <c:pt idx="1">
                    <c:v>London</c:v>
                  </c:pt>
                  <c:pt idx="2">
                    <c:v>Croydon </c:v>
                  </c:pt>
                  <c:pt idx="3">
                    <c:v>Kingston </c:v>
                  </c:pt>
                  <c:pt idx="4">
                    <c:v>Merton </c:v>
                  </c:pt>
                  <c:pt idx="5">
                    <c:v>Richmond </c:v>
                  </c:pt>
                  <c:pt idx="6">
                    <c:v>Sutton </c:v>
                  </c:pt>
                  <c:pt idx="7">
                    <c:v>Wandsworth </c:v>
                  </c:pt>
                </c:lvl>
                <c:lvl>
                  <c:pt idx="2">
                    <c:v>South West</c:v>
                  </c:pt>
                </c:lvl>
              </c:multiLvlStrCache>
            </c:multiLvlStrRef>
          </c:cat>
          <c:val>
            <c:numRef>
              <c:f>Sheet1!$D$31:$D$38</c:f>
              <c:numCache>
                <c:formatCode>General</c:formatCode>
                <c:ptCount val="8"/>
                <c:pt idx="0">
                  <c:v>219.60929287133601</c:v>
                </c:pt>
                <c:pt idx="1">
                  <c:v>207.86575229115701</c:v>
                </c:pt>
                <c:pt idx="2">
                  <c:v>349.40752170000002</c:v>
                </c:pt>
                <c:pt idx="3">
                  <c:v>167.2918512</c:v>
                </c:pt>
                <c:pt idx="4">
                  <c:v>207.73555260000001</c:v>
                </c:pt>
                <c:pt idx="5">
                  <c:v>92.059637109999997</c:v>
                </c:pt>
                <c:pt idx="6">
                  <c:v>141.23639729999999</c:v>
                </c:pt>
                <c:pt idx="7">
                  <c:v>141.9199745</c:v>
                </c:pt>
              </c:numCache>
            </c:numRef>
          </c:val>
        </c:ser>
        <c:ser>
          <c:idx val="2"/>
          <c:order val="2"/>
          <c:tx>
            <c:strRef>
              <c:f>Sheet1!$E$30</c:f>
              <c:strCache>
                <c:ptCount val="1"/>
                <c:pt idx="0">
                  <c:v>2013/14</c:v>
                </c:pt>
              </c:strCache>
            </c:strRef>
          </c:tx>
          <c:invertIfNegative val="0"/>
          <c:cat>
            <c:multiLvlStrRef>
              <c:f>Sheet1!$A$31:$B$38</c:f>
              <c:multiLvlStrCache>
                <c:ptCount val="8"/>
                <c:lvl>
                  <c:pt idx="0">
                    <c:v>England</c:v>
                  </c:pt>
                  <c:pt idx="1">
                    <c:v>London</c:v>
                  </c:pt>
                  <c:pt idx="2">
                    <c:v>Croydon </c:v>
                  </c:pt>
                  <c:pt idx="3">
                    <c:v>Kingston </c:v>
                  </c:pt>
                  <c:pt idx="4">
                    <c:v>Merton </c:v>
                  </c:pt>
                  <c:pt idx="5">
                    <c:v>Richmond </c:v>
                  </c:pt>
                  <c:pt idx="6">
                    <c:v>Sutton </c:v>
                  </c:pt>
                  <c:pt idx="7">
                    <c:v>Wandsworth </c:v>
                  </c:pt>
                </c:lvl>
                <c:lvl>
                  <c:pt idx="2">
                    <c:v>South West</c:v>
                  </c:pt>
                </c:lvl>
              </c:multiLvlStrCache>
            </c:multiLvlStrRef>
          </c:cat>
          <c:val>
            <c:numRef>
              <c:f>Sheet1!$E$31:$E$38</c:f>
              <c:numCache>
                <c:formatCode>General</c:formatCode>
                <c:ptCount val="8"/>
                <c:pt idx="0">
                  <c:v>194.08275040618901</c:v>
                </c:pt>
                <c:pt idx="1">
                  <c:v>199.613693099241</c:v>
                </c:pt>
                <c:pt idx="2">
                  <c:v>359.36624710000001</c:v>
                </c:pt>
                <c:pt idx="3">
                  <c:v>121.2925668</c:v>
                </c:pt>
                <c:pt idx="4">
                  <c:v>231.18237400000001</c:v>
                </c:pt>
                <c:pt idx="5">
                  <c:v>77.204510459999995</c:v>
                </c:pt>
                <c:pt idx="6">
                  <c:v>183.77431609999999</c:v>
                </c:pt>
                <c:pt idx="7">
                  <c:v>189.83436950000001</c:v>
                </c:pt>
              </c:numCache>
            </c:numRef>
          </c:val>
        </c:ser>
        <c:ser>
          <c:idx val="3"/>
          <c:order val="3"/>
          <c:tx>
            <c:strRef>
              <c:f>Sheet1!$F$30</c:f>
              <c:strCache>
                <c:ptCount val="1"/>
                <c:pt idx="0">
                  <c:v>2014/15</c:v>
                </c:pt>
              </c:strCache>
            </c:strRef>
          </c:tx>
          <c:invertIfNegative val="0"/>
          <c:cat>
            <c:multiLvlStrRef>
              <c:f>Sheet1!$A$31:$B$38</c:f>
              <c:multiLvlStrCache>
                <c:ptCount val="8"/>
                <c:lvl>
                  <c:pt idx="0">
                    <c:v>England</c:v>
                  </c:pt>
                  <c:pt idx="1">
                    <c:v>London</c:v>
                  </c:pt>
                  <c:pt idx="2">
                    <c:v>Croydon </c:v>
                  </c:pt>
                  <c:pt idx="3">
                    <c:v>Kingston </c:v>
                  </c:pt>
                  <c:pt idx="4">
                    <c:v>Merton </c:v>
                  </c:pt>
                  <c:pt idx="5">
                    <c:v>Richmond </c:v>
                  </c:pt>
                  <c:pt idx="6">
                    <c:v>Sutton </c:v>
                  </c:pt>
                  <c:pt idx="7">
                    <c:v>Wandsworth </c:v>
                  </c:pt>
                </c:lvl>
                <c:lvl>
                  <c:pt idx="2">
                    <c:v>South West</c:v>
                  </c:pt>
                </c:lvl>
              </c:multiLvlStrCache>
            </c:multiLvlStrRef>
          </c:cat>
          <c:val>
            <c:numRef>
              <c:f>Sheet1!$F$31:$F$38</c:f>
              <c:numCache>
                <c:formatCode>General</c:formatCode>
                <c:ptCount val="8"/>
                <c:pt idx="0">
                  <c:v>213.12309058355899</c:v>
                </c:pt>
                <c:pt idx="1">
                  <c:v>208.013120724168</c:v>
                </c:pt>
                <c:pt idx="2">
                  <c:v>348.45393189999999</c:v>
                </c:pt>
                <c:pt idx="3">
                  <c:v>213.62428209999999</c:v>
                </c:pt>
                <c:pt idx="4">
                  <c:v>226.85376310000001</c:v>
                </c:pt>
                <c:pt idx="5">
                  <c:v>109.75465610000001</c:v>
                </c:pt>
                <c:pt idx="6">
                  <c:v>165.76466790000001</c:v>
                </c:pt>
                <c:pt idx="7">
                  <c:v>168.26173320000001</c:v>
                </c:pt>
              </c:numCache>
            </c:numRef>
          </c:val>
        </c:ser>
        <c:ser>
          <c:idx val="4"/>
          <c:order val="4"/>
          <c:tx>
            <c:strRef>
              <c:f>Sheet1!$G$30</c:f>
              <c:strCache>
                <c:ptCount val="1"/>
                <c:pt idx="0">
                  <c:v>2015/16</c:v>
                </c:pt>
              </c:strCache>
            </c:strRef>
          </c:tx>
          <c:invertIfNegative val="0"/>
          <c:cat>
            <c:multiLvlStrRef>
              <c:f>Sheet1!$A$31:$B$38</c:f>
              <c:multiLvlStrCache>
                <c:ptCount val="8"/>
                <c:lvl>
                  <c:pt idx="0">
                    <c:v>England</c:v>
                  </c:pt>
                  <c:pt idx="1">
                    <c:v>London</c:v>
                  </c:pt>
                  <c:pt idx="2">
                    <c:v>Croydon </c:v>
                  </c:pt>
                  <c:pt idx="3">
                    <c:v>Kingston </c:v>
                  </c:pt>
                  <c:pt idx="4">
                    <c:v>Merton </c:v>
                  </c:pt>
                  <c:pt idx="5">
                    <c:v>Richmond </c:v>
                  </c:pt>
                  <c:pt idx="6">
                    <c:v>Sutton </c:v>
                  </c:pt>
                  <c:pt idx="7">
                    <c:v>Wandsworth </c:v>
                  </c:pt>
                </c:lvl>
                <c:lvl>
                  <c:pt idx="2">
                    <c:v>South West</c:v>
                  </c:pt>
                </c:lvl>
              </c:multiLvlStrCache>
            </c:multiLvlStrRef>
          </c:cat>
          <c:val>
            <c:numRef>
              <c:f>Sheet1!$G$31:$G$38</c:f>
              <c:numCache>
                <c:formatCode>General</c:formatCode>
                <c:ptCount val="8"/>
                <c:pt idx="0">
                  <c:v>198.639601975212</c:v>
                </c:pt>
                <c:pt idx="1">
                  <c:v>190.89927468720199</c:v>
                </c:pt>
                <c:pt idx="2">
                  <c:v>282.89013879999999</c:v>
                </c:pt>
                <c:pt idx="3">
                  <c:v>140.2924318</c:v>
                </c:pt>
                <c:pt idx="4">
                  <c:v>177.44225059999999</c:v>
                </c:pt>
                <c:pt idx="5">
                  <c:v>135.11210149999999</c:v>
                </c:pt>
                <c:pt idx="6">
                  <c:v>113.47757590000001</c:v>
                </c:pt>
                <c:pt idx="7">
                  <c:v>124.9388886</c:v>
                </c:pt>
              </c:numCache>
            </c:numRef>
          </c:val>
        </c:ser>
        <c:ser>
          <c:idx val="5"/>
          <c:order val="5"/>
          <c:tx>
            <c:strRef>
              <c:f>Sheet1!$H$30</c:f>
              <c:strCache>
                <c:ptCount val="1"/>
                <c:pt idx="0">
                  <c:v>2016/17</c:v>
                </c:pt>
              </c:strCache>
            </c:strRef>
          </c:tx>
          <c:invertIfNegative val="0"/>
          <c:cat>
            <c:multiLvlStrRef>
              <c:f>Sheet1!$A$31:$B$38</c:f>
              <c:multiLvlStrCache>
                <c:ptCount val="8"/>
                <c:lvl>
                  <c:pt idx="0">
                    <c:v>England</c:v>
                  </c:pt>
                  <c:pt idx="1">
                    <c:v>London</c:v>
                  </c:pt>
                  <c:pt idx="2">
                    <c:v>Croydon </c:v>
                  </c:pt>
                  <c:pt idx="3">
                    <c:v>Kingston </c:v>
                  </c:pt>
                  <c:pt idx="4">
                    <c:v>Merton </c:v>
                  </c:pt>
                  <c:pt idx="5">
                    <c:v>Richmond </c:v>
                  </c:pt>
                  <c:pt idx="6">
                    <c:v>Sutton </c:v>
                  </c:pt>
                  <c:pt idx="7">
                    <c:v>Wandsworth </c:v>
                  </c:pt>
                </c:lvl>
                <c:lvl>
                  <c:pt idx="2">
                    <c:v>South West</c:v>
                  </c:pt>
                </c:lvl>
              </c:multiLvlStrCache>
            </c:multiLvlStrRef>
          </c:cat>
          <c:val>
            <c:numRef>
              <c:f>Sheet1!$H$31:$H$38</c:f>
              <c:numCache>
                <c:formatCode>General</c:formatCode>
                <c:ptCount val="8"/>
                <c:pt idx="0">
                  <c:v>199.7</c:v>
                </c:pt>
                <c:pt idx="1">
                  <c:v>197.772232703383</c:v>
                </c:pt>
                <c:pt idx="2">
                  <c:v>331.19</c:v>
                </c:pt>
                <c:pt idx="3">
                  <c:v>152.65</c:v>
                </c:pt>
                <c:pt idx="4">
                  <c:v>189.91</c:v>
                </c:pt>
                <c:pt idx="5">
                  <c:v>124</c:v>
                </c:pt>
                <c:pt idx="6">
                  <c:v>150.93</c:v>
                </c:pt>
                <c:pt idx="7">
                  <c:v>154.09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733184"/>
        <c:axId val="130734720"/>
      </c:barChart>
      <c:catAx>
        <c:axId val="130733184"/>
        <c:scaling>
          <c:orientation val="minMax"/>
        </c:scaling>
        <c:delete val="0"/>
        <c:axPos val="b"/>
        <c:majorTickMark val="out"/>
        <c:minorTickMark val="none"/>
        <c:tickLblPos val="nextTo"/>
        <c:crossAx val="130734720"/>
        <c:crosses val="autoZero"/>
        <c:auto val="1"/>
        <c:lblAlgn val="ctr"/>
        <c:lblOffset val="100"/>
        <c:noMultiLvlLbl val="0"/>
      </c:catAx>
      <c:valAx>
        <c:axId val="130734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7331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2B44091-A4D1-4654-AD67-10CC05CE485F}" type="datetimeFigureOut">
              <a:rPr lang="en-GB" smtClean="0"/>
              <a:t>03/09/2018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EF00A87-77B9-4372-8F89-E17ACE83D28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0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 role The</a:t>
            </a:r>
            <a:r>
              <a:rPr lang="en-GB" baseline="0" dirty="0" smtClean="0"/>
              <a:t> next 3 sessions are about the use of data to help with your local improvements and to gain some agreement around what we should be collecting </a:t>
            </a:r>
            <a:r>
              <a:rPr lang="en-GB" baseline="0" dirty="0" err="1" smtClean="0"/>
              <a:t>acrss</a:t>
            </a:r>
            <a:r>
              <a:rPr lang="en-GB" baseline="0" dirty="0" smtClean="0"/>
              <a:t> London to demonstrate large scale change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A87-77B9-4372-8F89-E17ACE83D28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901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Giles will cover the emergency data set shortly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A87-77B9-4372-8F89-E17ACE83D28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501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Wandsworth</a:t>
            </a:r>
            <a:r>
              <a:rPr lang="en-GB" dirty="0" smtClean="0"/>
              <a:t>, Haringey, Westminster topped league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A87-77B9-4372-8F89-E17ACE83D28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1629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Are there any similarities in </a:t>
            </a:r>
            <a:r>
              <a:rPr lang="en-GB" smtClean="0"/>
              <a:t>these populations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74A09-54B4-454C-B097-E0B8DCC5CF9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61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Are these realists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A87-77B9-4372-8F89-E17ACE83D287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145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Are these realists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A87-77B9-4372-8F89-E17ACE83D287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14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51520" y="1780721"/>
            <a:ext cx="8241688" cy="1647510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algn="l">
              <a:defRPr sz="3600" baseline="0">
                <a:solidFill>
                  <a:srgbClr val="0072C6"/>
                </a:solidFill>
              </a:defRPr>
            </a:lvl1pPr>
          </a:lstStyle>
          <a:p>
            <a:r>
              <a:rPr lang="en-GB" dirty="0" smtClean="0"/>
              <a:t>Document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64046" y="3500239"/>
            <a:ext cx="7344815" cy="936873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46736" y="5085184"/>
            <a:ext cx="8313696" cy="307777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n-US" sz="1400" i="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Supported by and</a:t>
            </a:r>
            <a:r>
              <a:rPr lang="en-US" sz="1400" i="0" baseline="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delivering for:</a:t>
            </a:r>
            <a:endParaRPr lang="en-US" sz="1400" i="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48"/>
          <a:stretch/>
        </p:blipFill>
        <p:spPr>
          <a:xfrm>
            <a:off x="35496" y="-243408"/>
            <a:ext cx="6620075" cy="174566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6381329"/>
            <a:ext cx="9144000" cy="4766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07504" y="6486755"/>
            <a:ext cx="8956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London’s NHS organisations </a:t>
            </a:r>
            <a:r>
              <a:rPr lang="en-US" sz="1400" b="1" baseline="0" dirty="0" smtClean="0">
                <a:solidFill>
                  <a:schemeClr val="bg1"/>
                </a:solidFill>
              </a:rPr>
              <a:t>include all of London’s CCGs, </a:t>
            </a:r>
            <a:r>
              <a:rPr lang="en-US" sz="1400" b="1" baseline="0" smtClean="0">
                <a:solidFill>
                  <a:schemeClr val="bg1"/>
                </a:solidFill>
              </a:rPr>
              <a:t>NHS England and Health </a:t>
            </a:r>
            <a:r>
              <a:rPr lang="en-US" sz="1400" b="1" baseline="0" dirty="0" smtClean="0">
                <a:solidFill>
                  <a:schemeClr val="bg1"/>
                </a:solidFill>
              </a:rPr>
              <a:t>Education England 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97488"/>
            <a:ext cx="1225161" cy="7622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8" t="39907" r="24588" b="34095"/>
          <a:stretch/>
        </p:blipFill>
        <p:spPr>
          <a:xfrm>
            <a:off x="6532474" y="5497487"/>
            <a:ext cx="2260396" cy="6582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1" b="16201"/>
          <a:stretch/>
        </p:blipFill>
        <p:spPr>
          <a:xfrm>
            <a:off x="2427030" y="5596128"/>
            <a:ext cx="992842" cy="4242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532964"/>
            <a:ext cx="1296144" cy="6227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571" y="404664"/>
            <a:ext cx="2164901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3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792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440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02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523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466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843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04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65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03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41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397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786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1772816"/>
            <a:ext cx="8241688" cy="1647510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algn="l">
              <a:defRPr sz="3600" baseline="0">
                <a:solidFill>
                  <a:srgbClr val="0091C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624" y="4454488"/>
            <a:ext cx="3419872" cy="15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571" y="404664"/>
            <a:ext cx="2164901" cy="504056"/>
          </a:xfrm>
          <a:prstGeom prst="rect">
            <a:avLst/>
          </a:prstGeom>
        </p:spPr>
      </p:pic>
      <p:sp>
        <p:nvSpPr>
          <p:cNvPr id="1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51521" y="5013176"/>
            <a:ext cx="7344815" cy="1512168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rgbClr val="0091C9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4497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03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212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04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5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260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956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421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71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4" y="188912"/>
            <a:ext cx="1656879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05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57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260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956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52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421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71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4" y="188912"/>
            <a:ext cx="1656879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06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520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07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283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09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79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1792" y="1660327"/>
            <a:ext cx="7848600" cy="5766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72C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50825" y="2275200"/>
            <a:ext cx="8642350" cy="41061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-244800"/>
            <a:ext cx="9144000" cy="17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9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5AE4E7-58C7-4BB0-8F1D-BD9FED43ECBB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1DCC-38E1-4AA5-97E4-4E2AB299E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5542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5AE4E7-58C7-4BB0-8F1D-BD9FED43ECBB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1DCC-38E1-4AA5-97E4-4E2AB299E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259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5AE4E7-58C7-4BB0-8F1D-BD9FED43ECBB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1DCC-38E1-4AA5-97E4-4E2AB299E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5942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448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053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2178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2666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5151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2112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8021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6034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1021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9052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5451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277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91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571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01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385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18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55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50825" y="908050"/>
            <a:ext cx="8642350" cy="5473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58880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83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7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750" r:id="rId8"/>
    <p:sldLayoutId id="2147483751" r:id="rId9"/>
    <p:sldLayoutId id="2147483752" r:id="rId10"/>
    <p:sldLayoutId id="2147483753" r:id="rId11"/>
    <p:sldLayoutId id="2147483657" r:id="rId12"/>
    <p:sldLayoutId id="2147483766" r:id="rId13"/>
    <p:sldLayoutId id="2147483767" r:id="rId14"/>
    <p:sldLayoutId id="2147483768" r:id="rId15"/>
    <p:sldLayoutId id="2147483769" r:id="rId16"/>
    <p:sldLayoutId id="2147483658" r:id="rId17"/>
    <p:sldLayoutId id="2147483754" r:id="rId18"/>
    <p:sldLayoutId id="2147483755" r:id="rId19"/>
    <p:sldLayoutId id="2147483756" r:id="rId20"/>
    <p:sldLayoutId id="2147483757" r:id="rId21"/>
    <p:sldLayoutId id="2147483659" r:id="rId22"/>
    <p:sldLayoutId id="2147483758" r:id="rId23"/>
    <p:sldLayoutId id="2147483759" r:id="rId24"/>
    <p:sldLayoutId id="2147483760" r:id="rId25"/>
    <p:sldLayoutId id="2147483761" r:id="rId26"/>
    <p:sldLayoutId id="2147483660" r:id="rId27"/>
    <p:sldLayoutId id="2147483762" r:id="rId28"/>
    <p:sldLayoutId id="2147483763" r:id="rId29"/>
    <p:sldLayoutId id="2147483764" r:id="rId30"/>
    <p:sldLayoutId id="2147483765" r:id="rId31"/>
    <p:sldLayoutId id="2147483661" r:id="rId32"/>
    <p:sldLayoutId id="2147483689" r:id="rId33"/>
    <p:sldLayoutId id="2147483691" r:id="rId34"/>
    <p:sldLayoutId id="2147483737" r:id="rId35"/>
    <p:sldLayoutId id="2147483771" r:id="rId36"/>
    <p:sldLayoutId id="2147483772" r:id="rId37"/>
    <p:sldLayoutId id="2147483773" r:id="rId3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ts val="60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809625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107950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00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snc.org.uk/services-commissioning/essential-services/quality-payments/" TargetMode="External"/><Relationship Id="rId3" Type="http://schemas.openxmlformats.org/officeDocument/2006/relationships/hyperlink" Target="https://digital.nhs.uk/data-and-information/data-tools-and-services/data-services/hospital-episode-statistics" TargetMode="External"/><Relationship Id="rId7" Type="http://schemas.openxmlformats.org/officeDocument/2006/relationships/hyperlink" Target="https://www.nhsbsa.nhs.uk/epact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hsbsa.nhs.uk/information-services-portal-isp" TargetMode="External"/><Relationship Id="rId11" Type="http://schemas.openxmlformats.org/officeDocument/2006/relationships/hyperlink" Target="https://www.asthma.org.uk/about/media/news/two-thirds-of-people-with-asthma-still-not-receiving-basic-care-finds-asthma-uk-report/" TargetMode="External"/><Relationship Id="rId5" Type="http://schemas.openxmlformats.org/officeDocument/2006/relationships/hyperlink" Target="https://www.nhsbsa.nhs.uk/" TargetMode="External"/><Relationship Id="rId10" Type="http://schemas.openxmlformats.org/officeDocument/2006/relationships/hyperlink" Target="http://gpcontract.co.uk/" TargetMode="External"/><Relationship Id="rId4" Type="http://schemas.openxmlformats.org/officeDocument/2006/relationships/hyperlink" Target="https://www.ons.gov.uk/" TargetMode="External"/><Relationship Id="rId9" Type="http://schemas.openxmlformats.org/officeDocument/2006/relationships/hyperlink" Target="https://www.prescqipp.info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Sara.nelson@nhs.n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ukcar.ac.uk/asthma-observatory" TargetMode="External"/><Relationship Id="rId3" Type="http://schemas.openxmlformats.org/officeDocument/2006/relationships/hyperlink" Target="https://fingertips.phe.org.uk/profile-group/child-health/profile/child-health-overview" TargetMode="External"/><Relationship Id="rId7" Type="http://schemas.openxmlformats.org/officeDocument/2006/relationships/hyperlink" Target="https://www.asthma.org.uk/get-involved/campaigns/data-visualisation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england.nhs.uk/rightcare/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cplondon.ac.uk/projects/national-asthma-and-copd-audit-programme-nacap-secondary-care-workstream-paediatric-asthma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3.png"/><Relationship Id="rId4" Type="http://schemas.openxmlformats.org/officeDocument/2006/relationships/hyperlink" Target="https://fingertips.phe.org.uk/profile-group/child-health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80721"/>
            <a:ext cx="8136904" cy="1647510"/>
          </a:xfrm>
        </p:spPr>
        <p:txBody>
          <a:bodyPr/>
          <a:lstStyle/>
          <a:p>
            <a:r>
              <a:rPr lang="en-GB" b="1" dirty="0"/>
              <a:t>Using data for improvement </a:t>
            </a:r>
            <a:r>
              <a:rPr lang="en-GB" b="1" dirty="0" smtClean="0"/>
              <a:t>in asthma care across </a:t>
            </a:r>
            <a:r>
              <a:rPr lang="en-GB" b="1" dirty="0"/>
              <a:t>London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3500239"/>
            <a:ext cx="8280920" cy="936873"/>
          </a:xfrm>
        </p:spPr>
        <p:txBody>
          <a:bodyPr/>
          <a:lstStyle/>
          <a:p>
            <a:r>
              <a:rPr lang="en-GB" dirty="0" smtClean="0"/>
              <a:t>Sara Nelson, RGN, QN</a:t>
            </a:r>
            <a:endParaRPr lang="en-GB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51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London CCG hospital admission trends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2011/12 to 2016/17 (per 100,000)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10</a:t>
            </a:fld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881543424"/>
              </p:ext>
            </p:extLst>
          </p:nvPr>
        </p:nvGraphicFramePr>
        <p:xfrm>
          <a:off x="250825" y="1341438"/>
          <a:ext cx="8642350" cy="49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9413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London CCGs annual admissions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2011/12 to 2016/17 (per 100,000)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11</a:t>
            </a:fld>
            <a:endParaRPr lang="en-GB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556658223"/>
              </p:ext>
            </p:extLst>
          </p:nvPr>
        </p:nvGraphicFramePr>
        <p:xfrm>
          <a:off x="250825" y="1341438"/>
          <a:ext cx="8642350" cy="49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9296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North Central London STP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12</a:t>
            </a:fld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5"/>
          </p:nvPr>
        </p:nvGraphicFramePr>
        <p:xfrm>
          <a:off x="250825" y="1341438"/>
          <a:ext cx="8642350" cy="49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8176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North East London STP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13</a:t>
            </a:fld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757865075"/>
              </p:ext>
            </p:extLst>
          </p:nvPr>
        </p:nvGraphicFramePr>
        <p:xfrm>
          <a:off x="250825" y="1341438"/>
          <a:ext cx="8642350" cy="49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9795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North West London STP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14</a:t>
            </a:fld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5"/>
          </p:nvPr>
        </p:nvGraphicFramePr>
        <p:xfrm>
          <a:off x="250825" y="1341438"/>
          <a:ext cx="8642350" cy="49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0911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South West London STP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15</a:t>
            </a:fld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5"/>
          </p:nvPr>
        </p:nvGraphicFramePr>
        <p:xfrm>
          <a:off x="250825" y="1341438"/>
          <a:ext cx="8642350" cy="49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8259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Asthma management plans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5536" y="6093296"/>
            <a:ext cx="8642350" cy="432047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/>
              <a:t>Percentage of Lambeth </a:t>
            </a:r>
            <a:r>
              <a:rPr lang="en-GB" b="1" dirty="0" err="1"/>
              <a:t>DataNet</a:t>
            </a:r>
            <a:r>
              <a:rPr lang="en-GB" b="1" dirty="0"/>
              <a:t> patients aged under 18 years registered on 30/04/2018 with Asthma management plan (663.. or 8CR0.) recorded by Lambeth LSOA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323528" y="836712"/>
            <a:ext cx="7071926" cy="49672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8224" y="141277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Green</a:t>
            </a:r>
            <a:r>
              <a:rPr lang="en-GB" dirty="0" smtClean="0"/>
              <a:t>- Only 2% recorded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483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Annual Review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5536" y="6237312"/>
            <a:ext cx="8642350" cy="432047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Percentage of Lambeth </a:t>
            </a:r>
            <a:r>
              <a:rPr lang="en-GB" b="1" dirty="0" err="1"/>
              <a:t>DataNet</a:t>
            </a:r>
            <a:r>
              <a:rPr lang="en-GB" b="1" dirty="0"/>
              <a:t> patients aged under 18 years registered on 30/04/2018 with Asthma annual review recorded by Lambeth LSOA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827584" y="764704"/>
            <a:ext cx="7071926" cy="49672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2240" y="141277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Green</a:t>
            </a:r>
            <a:r>
              <a:rPr lang="en-GB" dirty="0" smtClean="0"/>
              <a:t> only 12% recorded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153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 </a:t>
            </a:r>
            <a:br>
              <a:rPr lang="en-GB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 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9100"/>
            <a:ext cx="8467090" cy="538162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07504" y="2351489"/>
            <a:ext cx="1523855" cy="3016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900" b="1" dirty="0"/>
              <a:t>To </a:t>
            </a:r>
            <a:r>
              <a:rPr lang="en-GB" sz="900" b="1" dirty="0" smtClean="0"/>
              <a:t>ensure </a:t>
            </a:r>
            <a:r>
              <a:rPr lang="en-GB" sz="900" b="1" dirty="0"/>
              <a:t>all </a:t>
            </a:r>
            <a:r>
              <a:rPr lang="en-GB" sz="900" b="1" dirty="0" smtClean="0"/>
              <a:t>children and</a:t>
            </a:r>
            <a:r>
              <a:rPr lang="en-GB" sz="900" dirty="0" smtClean="0"/>
              <a:t> </a:t>
            </a:r>
            <a:r>
              <a:rPr lang="en-GB" sz="900" b="1" dirty="0" smtClean="0"/>
              <a:t>young </a:t>
            </a:r>
            <a:r>
              <a:rPr lang="en-GB" sz="900" b="1" dirty="0"/>
              <a:t>people in </a:t>
            </a:r>
            <a:r>
              <a:rPr lang="en-GB" sz="900" b="1" dirty="0" smtClean="0"/>
              <a:t>London</a:t>
            </a:r>
            <a:r>
              <a:rPr lang="en-GB" sz="900" dirty="0" smtClean="0"/>
              <a:t> </a:t>
            </a:r>
            <a:r>
              <a:rPr lang="en-GB" sz="900" b="1" dirty="0" smtClean="0"/>
              <a:t>with </a:t>
            </a:r>
            <a:r>
              <a:rPr lang="en-GB" sz="900" b="1" dirty="0"/>
              <a:t>asthma </a:t>
            </a:r>
            <a:r>
              <a:rPr lang="en-GB" sz="900" b="1" dirty="0" smtClean="0"/>
              <a:t>receive</a:t>
            </a:r>
            <a:r>
              <a:rPr lang="en-GB" sz="900" dirty="0" smtClean="0"/>
              <a:t> </a:t>
            </a:r>
            <a:r>
              <a:rPr lang="en-GB" sz="900" b="1" dirty="0" smtClean="0"/>
              <a:t>effective asthma </a:t>
            </a:r>
            <a:r>
              <a:rPr lang="en-GB" sz="900" b="1" dirty="0"/>
              <a:t>care </a:t>
            </a:r>
            <a:r>
              <a:rPr lang="en-GB" sz="900" b="1" dirty="0" smtClean="0"/>
              <a:t>and outcomes improve for</a:t>
            </a:r>
            <a:r>
              <a:rPr lang="en-GB" sz="900" dirty="0" smtClean="0"/>
              <a:t> </a:t>
            </a:r>
            <a:r>
              <a:rPr lang="en-GB" sz="900" b="1" dirty="0" smtClean="0"/>
              <a:t>those </a:t>
            </a:r>
            <a:r>
              <a:rPr lang="en-GB" sz="900" b="1" dirty="0"/>
              <a:t>with </a:t>
            </a:r>
            <a:r>
              <a:rPr lang="en-GB" sz="900" b="1" dirty="0" smtClean="0"/>
              <a:t>asthma</a:t>
            </a:r>
            <a:r>
              <a:rPr lang="en-GB" sz="900" dirty="0" smtClean="0"/>
              <a:t> </a:t>
            </a:r>
            <a:r>
              <a:rPr lang="en-GB" sz="900" b="1" dirty="0" smtClean="0"/>
              <a:t>(need </a:t>
            </a:r>
          </a:p>
          <a:p>
            <a:r>
              <a:rPr lang="en-GB" sz="900" b="1" dirty="0" smtClean="0"/>
              <a:t>to quantify</a:t>
            </a:r>
            <a:r>
              <a:rPr lang="en-GB" sz="900" dirty="0" smtClean="0"/>
              <a:t> </a:t>
            </a:r>
            <a:r>
              <a:rPr lang="en-GB" sz="900" b="1" dirty="0" smtClean="0"/>
              <a:t>reduction in admissions, PICU/deaths</a:t>
            </a:r>
            <a:r>
              <a:rPr lang="en-GB" sz="900" dirty="0" smtClean="0"/>
              <a:t> </a:t>
            </a:r>
            <a:r>
              <a:rPr lang="en-GB" sz="900" b="1" dirty="0" smtClean="0"/>
              <a:t>costs, life </a:t>
            </a:r>
            <a:r>
              <a:rPr lang="en-GB" sz="900" b="1" dirty="0"/>
              <a:t>impact</a:t>
            </a:r>
            <a:r>
              <a:rPr lang="en-GB" sz="900" b="1" dirty="0" smtClean="0"/>
              <a:t>? Etc.)</a:t>
            </a:r>
            <a:endParaRPr lang="en-GB" sz="900" dirty="0"/>
          </a:p>
          <a:p>
            <a:pPr marL="171450" indent="-171450">
              <a:buFont typeface="Arial" pitchFamily="34" charset="0"/>
              <a:buChar char="•"/>
            </a:pPr>
            <a:r>
              <a:rPr lang="en-GB" sz="900" b="1" dirty="0" smtClean="0"/>
              <a:t>Reduce admissions by XXX% </a:t>
            </a:r>
            <a:endParaRPr lang="en-GB" sz="900" b="1" dirty="0"/>
          </a:p>
          <a:p>
            <a:pPr marL="171450" indent="-171450">
              <a:buFont typeface="Arial" pitchFamily="34" charset="0"/>
              <a:buChar char="•"/>
            </a:pPr>
            <a:r>
              <a:rPr lang="en-GB" sz="900" b="1" dirty="0" smtClean="0"/>
              <a:t>Reduce ED/UEC</a:t>
            </a:r>
            <a:r>
              <a:rPr lang="en-GB" sz="900" dirty="0"/>
              <a:t> </a:t>
            </a:r>
            <a:r>
              <a:rPr lang="en-GB" sz="900" b="1" dirty="0" smtClean="0"/>
              <a:t>attendance by  XXX </a:t>
            </a:r>
            <a:r>
              <a:rPr lang="en-GB" sz="900" b="1" dirty="0"/>
              <a:t>%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900" b="1" dirty="0" smtClean="0"/>
              <a:t>Each organisation to increase uptake </a:t>
            </a:r>
            <a:r>
              <a:rPr lang="en-GB" sz="900" b="1" dirty="0"/>
              <a:t>of asthma </a:t>
            </a:r>
            <a:r>
              <a:rPr lang="en-GB" sz="900" b="1" dirty="0" smtClean="0"/>
              <a:t>action plans </a:t>
            </a:r>
            <a:r>
              <a:rPr lang="en-GB" sz="900" b="1" dirty="0"/>
              <a:t>by ? 10</a:t>
            </a:r>
            <a:r>
              <a:rPr lang="en-GB" sz="900" b="1" dirty="0" smtClean="0"/>
              <a:t>%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900" b="1" dirty="0" smtClean="0"/>
              <a:t>Reduce  asthma deaths across capital to 0</a:t>
            </a:r>
            <a:endParaRPr lang="en-GB" sz="900" dirty="0"/>
          </a:p>
          <a:p>
            <a:pPr algn="ctr"/>
            <a:endParaRPr lang="en-US" sz="1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744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420144" y="1853208"/>
            <a:ext cx="20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982709" y="1543701"/>
            <a:ext cx="150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Asthma in STP planning</a:t>
            </a:r>
            <a:endParaRPr lang="en-GB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2051720" y="2519318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Improve diagnosis</a:t>
            </a:r>
            <a:endParaRPr lang="en-GB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1907704" y="3542819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Improve management, review</a:t>
            </a:r>
            <a:endParaRPr lang="en-GB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1982709" y="4581128"/>
            <a:ext cx="13832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Develop workforce</a:t>
            </a:r>
            <a:endParaRPr lang="en-GB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2108798" y="5589240"/>
            <a:ext cx="13830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Improve self care</a:t>
            </a:r>
            <a:endParaRPr lang="en-GB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4067943" y="1281536"/>
            <a:ext cx="1911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 </a:t>
            </a:r>
            <a:r>
              <a:rPr lang="en-GB" sz="1000" dirty="0" smtClean="0"/>
              <a:t>   Asthma networks peer reviews</a:t>
            </a:r>
            <a:endParaRPr lang="en-GB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4221671" y="1526595"/>
            <a:ext cx="1430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Clear asthma pathways</a:t>
            </a:r>
            <a:endParaRPr lang="en-GB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4211960" y="1742619"/>
            <a:ext cx="13356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Support for STPs (LLA)</a:t>
            </a:r>
            <a:endParaRPr lang="en-GB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4211960" y="2318683"/>
            <a:ext cx="11256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Prevalence finder </a:t>
            </a:r>
            <a:endParaRPr lang="en-GB" sz="1000" dirty="0"/>
          </a:p>
        </p:txBody>
      </p:sp>
      <p:sp>
        <p:nvSpPr>
          <p:cNvPr id="30" name="TextBox 29"/>
          <p:cNvSpPr txBox="1"/>
          <p:nvPr/>
        </p:nvSpPr>
        <p:spPr>
          <a:xfrm>
            <a:off x="4211960" y="2492897"/>
            <a:ext cx="9685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Recording QOF</a:t>
            </a:r>
            <a:endParaRPr lang="en-GB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4164594" y="2702663"/>
            <a:ext cx="16939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50" dirty="0" smtClean="0"/>
              <a:t>Protocols on diagnostics in primary care</a:t>
            </a:r>
            <a:endParaRPr lang="en-GB" sz="750" dirty="0"/>
          </a:p>
        </p:txBody>
      </p:sp>
      <p:sp>
        <p:nvSpPr>
          <p:cNvPr id="32" name="TextBox 31"/>
          <p:cNvSpPr txBox="1"/>
          <p:nvPr/>
        </p:nvSpPr>
        <p:spPr>
          <a:xfrm>
            <a:off x="4211960" y="3295460"/>
            <a:ext cx="16180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#</a:t>
            </a:r>
            <a:r>
              <a:rPr lang="en-GB" sz="900" dirty="0" err="1" smtClean="0"/>
              <a:t>AskAboutAsthma</a:t>
            </a:r>
            <a:r>
              <a:rPr lang="en-GB" sz="900" dirty="0" smtClean="0"/>
              <a:t> campaign</a:t>
            </a:r>
            <a:endParaRPr lang="en-GB" sz="900" dirty="0"/>
          </a:p>
        </p:txBody>
      </p:sp>
      <p:sp>
        <p:nvSpPr>
          <p:cNvPr id="33" name="TextBox 32"/>
          <p:cNvSpPr txBox="1"/>
          <p:nvPr/>
        </p:nvSpPr>
        <p:spPr>
          <a:xfrm flipH="1">
            <a:off x="4233106" y="3494639"/>
            <a:ext cx="1491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Asthma friendly practices</a:t>
            </a:r>
            <a:endParaRPr lang="en-GB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4932040" y="3933056"/>
            <a:ext cx="184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800" dirty="0"/>
          </a:p>
        </p:txBody>
      </p:sp>
      <p:sp>
        <p:nvSpPr>
          <p:cNvPr id="35" name="Rectangle 34"/>
          <p:cNvSpPr/>
          <p:nvPr/>
        </p:nvSpPr>
        <p:spPr>
          <a:xfrm>
            <a:off x="4229467" y="3717032"/>
            <a:ext cx="163867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50" dirty="0" smtClean="0"/>
              <a:t>Learning from deaths, auditing ED attendances/admissions</a:t>
            </a:r>
            <a:endParaRPr lang="en-GB" sz="650" dirty="0"/>
          </a:p>
        </p:txBody>
      </p:sp>
      <p:sp>
        <p:nvSpPr>
          <p:cNvPr id="36" name="TextBox 35"/>
          <p:cNvSpPr txBox="1"/>
          <p:nvPr/>
        </p:nvSpPr>
        <p:spPr>
          <a:xfrm>
            <a:off x="5023492" y="45223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3995936" y="4319694"/>
            <a:ext cx="1451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 </a:t>
            </a:r>
            <a:r>
              <a:rPr lang="en-GB" sz="1100" dirty="0" smtClean="0"/>
              <a:t>      GP training</a:t>
            </a:r>
            <a:endParaRPr lang="en-GB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4050156" y="4550931"/>
            <a:ext cx="15299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      Pharmacist training</a:t>
            </a:r>
            <a:endParaRPr lang="en-GB" sz="1000" dirty="0"/>
          </a:p>
        </p:txBody>
      </p:sp>
      <p:sp>
        <p:nvSpPr>
          <p:cNvPr id="39" name="TextBox 38"/>
          <p:cNvSpPr txBox="1"/>
          <p:nvPr/>
        </p:nvSpPr>
        <p:spPr>
          <a:xfrm>
            <a:off x="4227968" y="4756323"/>
            <a:ext cx="14289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Practice nurse training</a:t>
            </a:r>
            <a:endParaRPr lang="en-GB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4256685" y="5424519"/>
            <a:ext cx="16018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Digital health passport adoption</a:t>
            </a:r>
            <a:endParaRPr lang="en-GB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4164595" y="5581719"/>
            <a:ext cx="163154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50" dirty="0" smtClean="0"/>
              <a:t>Asthma management plans and inhaler technique </a:t>
            </a:r>
            <a:endParaRPr lang="en-GB" sz="650" dirty="0"/>
          </a:p>
        </p:txBody>
      </p:sp>
      <p:sp>
        <p:nvSpPr>
          <p:cNvPr id="7" name="TextBox 6"/>
          <p:cNvSpPr txBox="1"/>
          <p:nvPr/>
        </p:nvSpPr>
        <p:spPr>
          <a:xfrm>
            <a:off x="4256685" y="5614890"/>
            <a:ext cx="1546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00" dirty="0" smtClean="0"/>
          </a:p>
          <a:p>
            <a:r>
              <a:rPr lang="en-GB" sz="1100" dirty="0" smtClean="0"/>
              <a:t>Asthma friendly schools</a:t>
            </a:r>
            <a:endParaRPr lang="en-GB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6880835" y="1143036"/>
            <a:ext cx="17347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Promote asthma ambitions</a:t>
            </a:r>
            <a:endParaRPr lang="en-GB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6660232" y="1404647"/>
            <a:ext cx="19319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Update and implement standards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81046" y="1611518"/>
            <a:ext cx="1834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Development of severe </a:t>
            </a:r>
            <a:r>
              <a:rPr lang="en-GB" sz="600" dirty="0" smtClean="0"/>
              <a:t>asthma </a:t>
            </a:r>
            <a:r>
              <a:rPr lang="en-GB" sz="600" dirty="0"/>
              <a:t>Use Asthma CQUIN funding to establish networks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48264" y="1853208"/>
            <a:ext cx="1643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Roll out asthma dashboard</a:t>
            </a:r>
            <a:endParaRPr lang="en-GB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6660232" y="2123565"/>
            <a:ext cx="22990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Complete and validate prevalence finder</a:t>
            </a:r>
            <a:endParaRPr lang="en-GB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6601535" y="2369786"/>
            <a:ext cx="2362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Promote </a:t>
            </a:r>
            <a:r>
              <a:rPr lang="en-GB" sz="1000" dirty="0" smtClean="0"/>
              <a:t>EMIS/Systm1/Vision </a:t>
            </a:r>
            <a:r>
              <a:rPr lang="en-GB" sz="1000" dirty="0"/>
              <a:t>templates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37532" y="2607828"/>
            <a:ext cx="14189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Promote asthma toolkit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29350" y="2852936"/>
            <a:ext cx="20136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Support new diagnostic techniques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81045" y="3156960"/>
            <a:ext cx="1961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Run awareness campaign - public and </a:t>
            </a:r>
            <a:r>
              <a:rPr lang="en-GB" sz="700" dirty="0" smtClean="0"/>
              <a:t>professionals  - ensure wide engagement</a:t>
            </a:r>
            <a:endParaRPr lang="en-GB" sz="700" dirty="0"/>
          </a:p>
        </p:txBody>
      </p:sp>
      <p:sp>
        <p:nvSpPr>
          <p:cNvPr id="23" name="TextBox 22"/>
          <p:cNvSpPr txBox="1"/>
          <p:nvPr/>
        </p:nvSpPr>
        <p:spPr>
          <a:xfrm>
            <a:off x="6672634" y="3429000"/>
            <a:ext cx="19318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Develop and monitor training materials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68278" y="3645024"/>
            <a:ext cx="2440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Rollout </a:t>
            </a:r>
            <a:r>
              <a:rPr lang="en-GB" sz="1000" dirty="0"/>
              <a:t>CDOP asthma death checklist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27138" y="3877747"/>
            <a:ext cx="29400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Promote asthma friendly GP practices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60232" y="4190891"/>
            <a:ext cx="2910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Develop online training materials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27136" y="4422896"/>
            <a:ext cx="23321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Amend, roll out </a:t>
            </a:r>
            <a:r>
              <a:rPr lang="en-GB" sz="900" dirty="0"/>
              <a:t>pharmacy inhaler </a:t>
            </a:r>
            <a:r>
              <a:rPr lang="en-GB" sz="900" dirty="0" smtClean="0"/>
              <a:t>protocol</a:t>
            </a:r>
            <a:endParaRPr lang="en-GB" sz="900" dirty="0"/>
          </a:p>
        </p:txBody>
      </p:sp>
      <p:sp>
        <p:nvSpPr>
          <p:cNvPr id="47" name="TextBox 46"/>
          <p:cNvSpPr txBox="1"/>
          <p:nvPr/>
        </p:nvSpPr>
        <p:spPr>
          <a:xfrm>
            <a:off x="6657713" y="4663584"/>
            <a:ext cx="20233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Share learning group consultations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660231" y="4909804"/>
            <a:ext cx="20828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Promote online and other training</a:t>
            </a:r>
            <a:endParaRPr lang="en-GB" sz="1000" dirty="0"/>
          </a:p>
        </p:txBody>
      </p:sp>
      <p:sp>
        <p:nvSpPr>
          <p:cNvPr id="49" name="TextBox 48"/>
          <p:cNvSpPr txBox="1"/>
          <p:nvPr/>
        </p:nvSpPr>
        <p:spPr>
          <a:xfrm>
            <a:off x="6627137" y="5229200"/>
            <a:ext cx="19428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Promote asthma management in schools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43684" y="5498326"/>
            <a:ext cx="19097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Complete beta phase digital health passport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27138" y="5733256"/>
            <a:ext cx="1926338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50" dirty="0"/>
              <a:t>Evaluate asthma in schools project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618751" y="5949280"/>
            <a:ext cx="29938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Shared asthma plan (GP and schools)</a:t>
            </a:r>
            <a:endParaRPr lang="en-GB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02" y="162987"/>
            <a:ext cx="86455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006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should we all be measuring across London?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 smtClean="0"/>
              <a:t>Aims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GB" b="1" dirty="0"/>
              <a:t>Drive effectiveness, efficiencies and collaborative working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/>
              <a:t>Increased care co-ordination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/>
              <a:t>Improved care structures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/>
              <a:t>Care closer to home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/>
              <a:t>Increased performance against standards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/>
              <a:t>Take duplication out of the system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/>
              <a:t>Reduced days off school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/>
              <a:t>Reduced unsecure Urgent care and ED attendance and admissions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/>
              <a:t>Increased uptake in flu vaccinations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/>
              <a:t>Increased prescriptions  for preventer medications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/>
              <a:t>Decreased prescriptions for reliever medications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198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791815"/>
          </a:xfrm>
        </p:spPr>
        <p:txBody>
          <a:bodyPr/>
          <a:lstStyle/>
          <a:p>
            <a:r>
              <a:rPr lang="en-GB" dirty="0" smtClean="0"/>
              <a:t>Where can you find the data for pathway improvements?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23529" y="1124744"/>
            <a:ext cx="8569646" cy="5400600"/>
          </a:xfrm>
        </p:spPr>
        <p:txBody>
          <a:bodyPr>
            <a:normAutofit fontScale="92500" lnSpcReduction="10000"/>
          </a:bodyPr>
          <a:lstStyle/>
          <a:p>
            <a:pPr marL="520700" indent="-342900">
              <a:buFont typeface="Arial" pitchFamily="34" charset="0"/>
              <a:buChar char="•"/>
            </a:pPr>
            <a:r>
              <a:rPr lang="en-GB" b="1" dirty="0"/>
              <a:t>Ambulance </a:t>
            </a:r>
            <a:r>
              <a:rPr lang="en-GB" b="1" dirty="0" smtClean="0"/>
              <a:t>data </a:t>
            </a:r>
            <a:r>
              <a:rPr lang="en-GB" dirty="0" smtClean="0"/>
              <a:t>– LAS (new section of toolkit)</a:t>
            </a:r>
            <a:endParaRPr lang="en-GB" dirty="0"/>
          </a:p>
          <a:p>
            <a:pPr marL="520700" indent="-342900">
              <a:buFont typeface="Arial" pitchFamily="34" charset="0"/>
              <a:buChar char="•"/>
            </a:pPr>
            <a:r>
              <a:rPr lang="en-GB" b="1" dirty="0" smtClean="0"/>
              <a:t>Acute care </a:t>
            </a:r>
            <a:r>
              <a:rPr lang="en-GB" dirty="0" smtClean="0"/>
              <a:t>- </a:t>
            </a:r>
            <a:r>
              <a:rPr lang="en-GB" b="1" dirty="0"/>
              <a:t>Emergency </a:t>
            </a:r>
            <a:r>
              <a:rPr lang="en-GB" b="1" dirty="0" smtClean="0"/>
              <a:t>care- </a:t>
            </a:r>
            <a:r>
              <a:rPr lang="en-GB" dirty="0" smtClean="0">
                <a:hlinkClick r:id="rId3"/>
              </a:rPr>
              <a:t>HES</a:t>
            </a:r>
            <a:r>
              <a:rPr lang="en-GB" dirty="0"/>
              <a:t>, </a:t>
            </a:r>
            <a:r>
              <a:rPr lang="en-GB" dirty="0" smtClean="0"/>
              <a:t>ECDS</a:t>
            </a:r>
          </a:p>
          <a:p>
            <a:pPr marL="520700" indent="-342900">
              <a:buFont typeface="Arial" pitchFamily="34" charset="0"/>
              <a:buChar char="•"/>
            </a:pPr>
            <a:r>
              <a:rPr lang="en-GB" b="1" dirty="0" smtClean="0"/>
              <a:t>Admission - </a:t>
            </a:r>
            <a:r>
              <a:rPr lang="en-GB" dirty="0" smtClean="0"/>
              <a:t>Hospital episodes statistics </a:t>
            </a:r>
            <a:r>
              <a:rPr lang="en-GB" dirty="0">
                <a:hlinkClick r:id="rId3"/>
              </a:rPr>
              <a:t>HES </a:t>
            </a:r>
            <a:endParaRPr lang="en-GB" dirty="0" smtClean="0"/>
          </a:p>
          <a:p>
            <a:pPr marL="520700" indent="-342900">
              <a:buFont typeface="Arial" pitchFamily="34" charset="0"/>
              <a:buChar char="•"/>
            </a:pPr>
            <a:r>
              <a:rPr lang="en-GB" b="1" dirty="0" smtClean="0"/>
              <a:t>Outpatient care </a:t>
            </a:r>
            <a:r>
              <a:rPr lang="en-GB" dirty="0" smtClean="0"/>
              <a:t>– HES  </a:t>
            </a:r>
          </a:p>
          <a:p>
            <a:pPr marL="520700" indent="-342900">
              <a:buFont typeface="Arial" pitchFamily="34" charset="0"/>
              <a:buChar char="•"/>
            </a:pPr>
            <a:r>
              <a:rPr lang="en-GB" b="1" dirty="0" smtClean="0"/>
              <a:t>Mortalit</a:t>
            </a:r>
            <a:r>
              <a:rPr lang="en-GB" dirty="0" smtClean="0"/>
              <a:t>y </a:t>
            </a:r>
            <a:r>
              <a:rPr lang="en-GB" b="1" dirty="0" smtClean="0"/>
              <a:t>and Morbidity </a:t>
            </a:r>
            <a:r>
              <a:rPr lang="en-GB" dirty="0" smtClean="0">
                <a:hlinkClick r:id="rId4"/>
              </a:rPr>
              <a:t>ONS</a:t>
            </a:r>
            <a:r>
              <a:rPr lang="en-GB" dirty="0" smtClean="0"/>
              <a:t> </a:t>
            </a:r>
            <a:r>
              <a:rPr lang="en-GB" dirty="0"/>
              <a:t>– Outcomes rates 30 &amp; 90 day, </a:t>
            </a:r>
            <a:endParaRPr lang="en-GB" dirty="0" smtClean="0"/>
          </a:p>
          <a:p>
            <a:pPr marL="520700" indent="-342900">
              <a:buFont typeface="Arial" pitchFamily="34" charset="0"/>
              <a:buChar char="•"/>
            </a:pPr>
            <a:r>
              <a:rPr lang="en-GB" b="1" dirty="0" smtClean="0"/>
              <a:t>Pharmacy data </a:t>
            </a:r>
          </a:p>
          <a:p>
            <a:pPr marL="882650" lvl="2" indent="-342900"/>
            <a:r>
              <a:rPr lang="en-GB" dirty="0" smtClean="0">
                <a:hlinkClick r:id="rId5"/>
              </a:rPr>
              <a:t>NHS Business services Authority</a:t>
            </a:r>
            <a:endParaRPr lang="en-GB" dirty="0" smtClean="0"/>
          </a:p>
          <a:p>
            <a:pPr marL="882650" lvl="2" indent="-342900"/>
            <a:r>
              <a:rPr lang="en-GB" dirty="0" smtClean="0">
                <a:hlinkClick r:id="rId6"/>
              </a:rPr>
              <a:t>Prescription information services</a:t>
            </a:r>
            <a:endParaRPr lang="en-GB" dirty="0" smtClean="0"/>
          </a:p>
          <a:p>
            <a:pPr marL="882650" lvl="2" indent="-342900"/>
            <a:r>
              <a:rPr lang="en-GB" dirty="0" smtClean="0">
                <a:hlinkClick r:id="rId7"/>
              </a:rPr>
              <a:t>ePACT2</a:t>
            </a:r>
            <a:endParaRPr lang="en-GB" dirty="0" smtClean="0"/>
          </a:p>
          <a:p>
            <a:pPr marL="882650" lvl="2" indent="-342900"/>
            <a:r>
              <a:rPr lang="en-GB" dirty="0" smtClean="0">
                <a:hlinkClick r:id="rId8"/>
              </a:rPr>
              <a:t>MUR and pharmacy quality payments</a:t>
            </a:r>
            <a:endParaRPr lang="en-GB" dirty="0" smtClean="0"/>
          </a:p>
          <a:p>
            <a:pPr marL="882650" lvl="2" indent="-342900"/>
            <a:r>
              <a:rPr lang="en-GB" dirty="0" smtClean="0">
                <a:hlinkClick r:id="rId9"/>
              </a:rPr>
              <a:t>PresQuip</a:t>
            </a:r>
            <a:endParaRPr lang="en-GB" dirty="0" smtClean="0"/>
          </a:p>
          <a:p>
            <a:pPr marL="520700" indent="-342900">
              <a:buFont typeface="Arial" pitchFamily="34" charset="0"/>
              <a:buChar char="•"/>
            </a:pPr>
            <a:r>
              <a:rPr lang="en-GB" b="1" dirty="0" smtClean="0"/>
              <a:t>Primary Care  </a:t>
            </a:r>
            <a:r>
              <a:rPr lang="en-GB" dirty="0" smtClean="0"/>
              <a:t>-QOF</a:t>
            </a:r>
            <a:r>
              <a:rPr lang="en-GB" sz="2000" dirty="0" smtClean="0">
                <a:hlinkClick r:id="rId10"/>
              </a:rPr>
              <a:t> </a:t>
            </a:r>
            <a:r>
              <a:rPr lang="en-GB" sz="2000" dirty="0">
                <a:hlinkClick r:id="rId10"/>
              </a:rPr>
              <a:t>http://gpcontract.co.uk/</a:t>
            </a:r>
            <a:r>
              <a:rPr lang="en-GB" sz="2000" dirty="0"/>
              <a:t> - (GP Practices) </a:t>
            </a:r>
            <a:endParaRPr lang="en-GB" sz="2000" dirty="0" smtClean="0"/>
          </a:p>
          <a:p>
            <a:pPr marL="520700" indent="-342900">
              <a:buFont typeface="Arial" pitchFamily="34" charset="0"/>
              <a:buChar char="•"/>
            </a:pPr>
            <a:r>
              <a:rPr lang="en-GB" b="1" dirty="0" smtClean="0"/>
              <a:t>PROMS/PREMs- </a:t>
            </a:r>
            <a:r>
              <a:rPr lang="en-GB" dirty="0" smtClean="0"/>
              <a:t>Asthma UK </a:t>
            </a:r>
            <a:r>
              <a:rPr lang="en-GB" dirty="0" smtClean="0">
                <a:hlinkClick r:id="rId11"/>
              </a:rPr>
              <a:t>Annual survey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885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			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should we be measuring across London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238693"/>
              </p:ext>
            </p:extLst>
          </p:nvPr>
        </p:nvGraphicFramePr>
        <p:xfrm>
          <a:off x="323528" y="764705"/>
          <a:ext cx="8064897" cy="5978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  <a:gridCol w="1008112"/>
                <a:gridCol w="2520281"/>
              </a:tblGrid>
              <a:tr h="504055">
                <a:tc>
                  <a:txBody>
                    <a:bodyPr/>
                    <a:lstStyle/>
                    <a:p>
                      <a:r>
                        <a:rPr lang="en-GB" dirty="0" smtClean="0"/>
                        <a:t>Measurement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Source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Target</a:t>
                      </a:r>
                      <a:endParaRPr lang="en-GB" dirty="0"/>
                    </a:p>
                  </a:txBody>
                  <a:tcPr/>
                </a:tc>
              </a:tr>
              <a:tr h="422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Numbers on asthma register (prevalence)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QOF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Aim for 9-10%</a:t>
                      </a:r>
                      <a:endParaRPr lang="en-GB" dirty="0"/>
                    </a:p>
                  </a:txBody>
                  <a:tcPr/>
                </a:tc>
              </a:tr>
              <a:tr h="422499">
                <a:tc>
                  <a:txBody>
                    <a:bodyPr/>
                    <a:lstStyle/>
                    <a:p>
                      <a:r>
                        <a:rPr lang="en-GB" dirty="0" smtClean="0"/>
                        <a:t>Record of smoking (&gt;14)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QOF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Reduce by</a:t>
                      </a:r>
                      <a:endParaRPr lang="en-GB" dirty="0"/>
                    </a:p>
                  </a:txBody>
                  <a:tcPr/>
                </a:tc>
              </a:tr>
              <a:tr h="422499">
                <a:tc>
                  <a:txBody>
                    <a:bodyPr/>
                    <a:lstStyle/>
                    <a:p>
                      <a:r>
                        <a:rPr lang="en-GB" dirty="0" smtClean="0"/>
                        <a:t>% of patients who have had an annual review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QOF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80% by 2019 </a:t>
                      </a:r>
                    </a:p>
                    <a:p>
                      <a:r>
                        <a:rPr lang="en-GB" dirty="0" smtClean="0"/>
                        <a:t>95% by 2020</a:t>
                      </a:r>
                      <a:endParaRPr lang="en-GB" dirty="0"/>
                    </a:p>
                  </a:txBody>
                  <a:tcPr/>
                </a:tc>
              </a:tr>
              <a:tr h="422499">
                <a:tc>
                  <a:txBody>
                    <a:bodyPr/>
                    <a:lstStyle/>
                    <a:p>
                      <a:r>
                        <a:rPr lang="en-GB" dirty="0" smtClean="0"/>
                        <a:t>% of patients had</a:t>
                      </a:r>
                      <a:r>
                        <a:rPr lang="en-GB" baseline="0" dirty="0" smtClean="0"/>
                        <a:t> inhaler technique checked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50%</a:t>
                      </a:r>
                      <a:r>
                        <a:rPr lang="en-GB" baseline="0" dirty="0" smtClean="0"/>
                        <a:t> of </a:t>
                      </a:r>
                      <a:r>
                        <a:rPr lang="en-GB" baseline="0" dirty="0" err="1" smtClean="0"/>
                        <a:t>pts</a:t>
                      </a:r>
                      <a:r>
                        <a:rPr lang="en-GB" baseline="0" dirty="0" smtClean="0"/>
                        <a:t> on register by 2019 80% by 2020</a:t>
                      </a:r>
                      <a:endParaRPr lang="en-GB" dirty="0"/>
                    </a:p>
                  </a:txBody>
                  <a:tcPr/>
                </a:tc>
              </a:tr>
              <a:tr h="422499">
                <a:tc>
                  <a:txBody>
                    <a:bodyPr/>
                    <a:lstStyle/>
                    <a:p>
                      <a:r>
                        <a:rPr lang="en-GB" dirty="0" smtClean="0"/>
                        <a:t>% of patients given an asthma management plan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Audit/</a:t>
                      </a:r>
                    </a:p>
                    <a:p>
                      <a:r>
                        <a:rPr lang="en-GB" dirty="0" smtClean="0"/>
                        <a:t>QOF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75% by 2019</a:t>
                      </a:r>
                    </a:p>
                    <a:p>
                      <a:r>
                        <a:rPr lang="en-GB" dirty="0" smtClean="0"/>
                        <a:t>100% by 2010</a:t>
                      </a:r>
                      <a:endParaRPr lang="en-GB" dirty="0"/>
                    </a:p>
                  </a:txBody>
                  <a:tcPr/>
                </a:tc>
              </a:tr>
              <a:tr h="422499">
                <a:tc>
                  <a:txBody>
                    <a:bodyPr/>
                    <a:lstStyle/>
                    <a:p>
                      <a:r>
                        <a:rPr lang="en-GB" dirty="0" smtClean="0"/>
                        <a:t>Increase in preventer inhalers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Px</a:t>
                      </a:r>
                      <a:r>
                        <a:rPr lang="en-GB" dirty="0" smtClean="0"/>
                        <a:t> data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? %</a:t>
                      </a:r>
                      <a:endParaRPr lang="en-GB" dirty="0"/>
                    </a:p>
                  </a:txBody>
                  <a:tcPr/>
                </a:tc>
              </a:tr>
              <a:tr h="329934">
                <a:tc>
                  <a:txBody>
                    <a:bodyPr/>
                    <a:lstStyle/>
                    <a:p>
                      <a:r>
                        <a:rPr lang="en-GB" dirty="0" smtClean="0"/>
                        <a:t>Reduction</a:t>
                      </a:r>
                      <a:r>
                        <a:rPr lang="en-GB" baseline="0" dirty="0" smtClean="0"/>
                        <a:t> in reliever inhalers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Px</a:t>
                      </a:r>
                      <a:r>
                        <a:rPr lang="en-GB" dirty="0" smtClean="0"/>
                        <a:t> data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? %</a:t>
                      </a:r>
                      <a:endParaRPr lang="en-GB" dirty="0"/>
                    </a:p>
                  </a:txBody>
                  <a:tcPr/>
                </a:tc>
              </a:tr>
              <a:tr h="422499">
                <a:tc>
                  <a:txBody>
                    <a:bodyPr/>
                    <a:lstStyle/>
                    <a:p>
                      <a:r>
                        <a:rPr lang="en-GB" dirty="0" smtClean="0"/>
                        <a:t>Increase</a:t>
                      </a:r>
                      <a:r>
                        <a:rPr lang="en-GB" baseline="0" dirty="0" smtClean="0"/>
                        <a:t> in 48 hour or monthly follow 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HES/</a:t>
                      </a:r>
                    </a:p>
                    <a:p>
                      <a:r>
                        <a:rPr lang="en-GB" dirty="0" smtClean="0"/>
                        <a:t>QOF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50% by 2019</a:t>
                      </a:r>
                    </a:p>
                    <a:p>
                      <a:r>
                        <a:rPr lang="en-GB" dirty="0" smtClean="0"/>
                        <a:t>75% by 2019</a:t>
                      </a:r>
                      <a:endParaRPr lang="en-GB" dirty="0"/>
                    </a:p>
                  </a:txBody>
                  <a:tcPr/>
                </a:tc>
              </a:tr>
              <a:tr h="422499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% patients on register or discharged with an assessment of peak flow and/or 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HES/ QOF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50%??</a:t>
                      </a:r>
                      <a:endParaRPr lang="en-GB" dirty="0"/>
                    </a:p>
                  </a:txBody>
                  <a:tcPr/>
                </a:tc>
              </a:tr>
              <a:tr h="422499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% of CYP given  flu </a:t>
                      </a:r>
                      <a:r>
                        <a:rPr lang="en-GB" baseline="0" dirty="0" err="1" smtClean="0"/>
                        <a:t>immunication</a:t>
                      </a:r>
                      <a:endParaRPr lang="en-GB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QOF </a:t>
                      </a:r>
                      <a:r>
                        <a:rPr lang="en-GB" dirty="0" err="1" smtClean="0"/>
                        <a:t>px</a:t>
                      </a:r>
                      <a:r>
                        <a:rPr lang="en-GB" dirty="0" smtClean="0"/>
                        <a:t> data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75% ?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260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			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should we be measuring across London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830141"/>
              </p:ext>
            </p:extLst>
          </p:nvPr>
        </p:nvGraphicFramePr>
        <p:xfrm>
          <a:off x="323528" y="980728"/>
          <a:ext cx="8064897" cy="58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1152128"/>
                <a:gridCol w="2592289"/>
              </a:tblGrid>
              <a:tr h="432048">
                <a:tc>
                  <a:txBody>
                    <a:bodyPr/>
                    <a:lstStyle/>
                    <a:p>
                      <a:r>
                        <a:rPr lang="en-GB" dirty="0" smtClean="0"/>
                        <a:t>Measurement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Source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Target</a:t>
                      </a:r>
                      <a:endParaRPr lang="en-GB" dirty="0"/>
                    </a:p>
                  </a:txBody>
                  <a:tcPr/>
                </a:tc>
              </a:tr>
              <a:tr h="422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Number of Urgent care attendances for asthma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Reduction by  10%? on last years</a:t>
                      </a:r>
                      <a:endParaRPr lang="en-GB" dirty="0"/>
                    </a:p>
                  </a:txBody>
                  <a:tcPr/>
                </a:tc>
              </a:tr>
              <a:tr h="422499">
                <a:tc>
                  <a:txBody>
                    <a:bodyPr/>
                    <a:lstStyle/>
                    <a:p>
                      <a:r>
                        <a:rPr lang="en-GB" dirty="0" smtClean="0"/>
                        <a:t>Number of</a:t>
                      </a:r>
                      <a:r>
                        <a:rPr lang="en-GB" baseline="0" dirty="0" smtClean="0"/>
                        <a:t> asthma </a:t>
                      </a:r>
                      <a:r>
                        <a:rPr lang="en-GB" dirty="0" smtClean="0"/>
                        <a:t> ED</a:t>
                      </a:r>
                      <a:r>
                        <a:rPr lang="en-GB" baseline="0" dirty="0" smtClean="0"/>
                        <a:t> attendances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Reduction by 10%? on last years</a:t>
                      </a:r>
                      <a:endParaRPr lang="en-GB" dirty="0"/>
                    </a:p>
                  </a:txBody>
                  <a:tcPr/>
                </a:tc>
              </a:tr>
              <a:tr h="422499">
                <a:tc>
                  <a:txBody>
                    <a:bodyPr/>
                    <a:lstStyle/>
                    <a:p>
                      <a:r>
                        <a:rPr lang="en-GB" dirty="0" smtClean="0"/>
                        <a:t>Number of CYP admissions for asthma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Reduction by %105 on last years</a:t>
                      </a:r>
                      <a:endParaRPr lang="en-GB" dirty="0"/>
                    </a:p>
                  </a:txBody>
                  <a:tcPr/>
                </a:tc>
              </a:tr>
              <a:tr h="699472">
                <a:tc>
                  <a:txBody>
                    <a:bodyPr/>
                    <a:lstStyle/>
                    <a:p>
                      <a:r>
                        <a:rPr lang="en-GB" dirty="0" smtClean="0"/>
                        <a:t>Number of readmissions/ re-attendance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Reduction by ?10% on last years</a:t>
                      </a:r>
                      <a:endParaRPr lang="en-GB" dirty="0"/>
                    </a:p>
                  </a:txBody>
                  <a:tcPr/>
                </a:tc>
              </a:tr>
              <a:tr h="422499">
                <a:tc>
                  <a:txBody>
                    <a:bodyPr/>
                    <a:lstStyle/>
                    <a:p>
                      <a:r>
                        <a:rPr lang="en-GB" dirty="0" smtClean="0"/>
                        <a:t>Numbers seen in hub or community</a:t>
                      </a:r>
                      <a:r>
                        <a:rPr lang="en-GB" baseline="0" dirty="0" smtClean="0"/>
                        <a:t> clinic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80% of children seen outside</a:t>
                      </a:r>
                      <a:r>
                        <a:rPr lang="en-GB" baseline="0" dirty="0" smtClean="0"/>
                        <a:t> acute hospital setting</a:t>
                      </a:r>
                      <a:endParaRPr lang="en-GB" dirty="0"/>
                    </a:p>
                  </a:txBody>
                  <a:tcPr/>
                </a:tc>
              </a:tr>
              <a:tr h="608417">
                <a:tc>
                  <a:txBody>
                    <a:bodyPr/>
                    <a:lstStyle/>
                    <a:p>
                      <a:r>
                        <a:rPr lang="en-GB" dirty="0" smtClean="0"/>
                        <a:t>Numbers of asthma friendly schools by borough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?</a:t>
                      </a:r>
                    </a:p>
                  </a:txBody>
                  <a:tcPr/>
                </a:tc>
              </a:tr>
              <a:tr h="422499">
                <a:tc>
                  <a:txBody>
                    <a:bodyPr/>
                    <a:lstStyle/>
                    <a:p>
                      <a:r>
                        <a:rPr lang="en-GB" dirty="0" smtClean="0"/>
                        <a:t>Numbers /names of asthma leads/champions per organisation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22499">
                <a:tc>
                  <a:txBody>
                    <a:bodyPr/>
                    <a:lstStyle/>
                    <a:p>
                      <a:r>
                        <a:rPr lang="en-GB" dirty="0" smtClean="0"/>
                        <a:t>? Diagnostic standard- what should it be?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91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7705551" cy="4967287"/>
          </a:xfrm>
        </p:spPr>
        <p:txBody>
          <a:bodyPr>
            <a:normAutofit/>
          </a:bodyPr>
          <a:lstStyle/>
          <a:p>
            <a:r>
              <a:rPr lang="en-GB" sz="2800" dirty="0" smtClean="0"/>
              <a:t>Improving data sharing and use of technology</a:t>
            </a:r>
          </a:p>
          <a:p>
            <a:r>
              <a:rPr lang="en-GB" sz="2800" dirty="0" smtClean="0"/>
              <a:t>Smart inhalers</a:t>
            </a:r>
          </a:p>
          <a:p>
            <a:r>
              <a:rPr lang="en-GB" sz="2800" dirty="0" smtClean="0"/>
              <a:t>Digital health passport / apps</a:t>
            </a:r>
            <a:endParaRPr lang="en-GB" sz="2800" dirty="0"/>
          </a:p>
        </p:txBody>
      </p:sp>
      <p:pic>
        <p:nvPicPr>
          <p:cNvPr id="2050" name="Picture 2" descr="https://www.asthma.org.uk/globalassets/get-involved/external-affairs-campaigns/publications/data-report/data-sharing-report-cover.png?preset=25x17_desk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4362475" cy="296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488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  <a:solidFill>
            <a:schemeClr val="accent6"/>
          </a:solidFill>
        </p:spPr>
        <p:txBody>
          <a:bodyPr/>
          <a:lstStyle/>
          <a:p>
            <a:r>
              <a:rPr lang="en-GB" dirty="0" smtClean="0"/>
              <a:t>We would like to see the Finland effect!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24744"/>
            <a:ext cx="6919615" cy="511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19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025664" cy="2232248"/>
          </a:xfrm>
        </p:spPr>
        <p:txBody>
          <a:bodyPr>
            <a:normAutofit fontScale="90000"/>
          </a:bodyPr>
          <a:lstStyle/>
          <a:p>
            <a:r>
              <a:rPr lang="en-GB" dirty="0"/>
              <a:t>All the work we do with our partners moves us closer towards our goal to make London the healthiest global city.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7544" y="4005064"/>
            <a:ext cx="7128792" cy="1944216"/>
          </a:xfrm>
        </p:spPr>
        <p:txBody>
          <a:bodyPr>
            <a:normAutofit lnSpcReduction="10000"/>
          </a:bodyPr>
          <a:lstStyle/>
          <a:p>
            <a:pPr lvl="0"/>
            <a:r>
              <a:rPr lang="en-GB" b="1" dirty="0" smtClean="0">
                <a:hlinkClick r:id="rId2"/>
              </a:rPr>
              <a:t>Sara.nelson@nhs.net</a:t>
            </a:r>
            <a:endParaRPr lang="en-GB" b="1" dirty="0" smtClean="0"/>
          </a:p>
          <a:p>
            <a:pPr lvl="0"/>
            <a:r>
              <a:rPr lang="en-GB" b="1" dirty="0" smtClean="0"/>
              <a:t>www.healthylondon.org</a:t>
            </a:r>
            <a:endParaRPr lang="en-GB" b="1" dirty="0"/>
          </a:p>
          <a:p>
            <a:pPr lvl="0"/>
            <a:r>
              <a:rPr lang="en-GB" b="1" dirty="0" smtClean="0"/>
              <a:t>england.healthylondon@nhs.net</a:t>
            </a:r>
            <a:endParaRPr lang="en-GB" b="1" dirty="0"/>
          </a:p>
          <a:p>
            <a:pPr lvl="0"/>
            <a:r>
              <a:rPr lang="en-GB" b="1" dirty="0"/>
              <a:t>@</a:t>
            </a:r>
            <a:r>
              <a:rPr lang="en-GB" b="1" dirty="0" err="1"/>
              <a:t>healthyLDN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744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can you find the data </a:t>
            </a:r>
            <a:r>
              <a:rPr lang="en-GB" dirty="0" err="1" smtClean="0"/>
              <a:t>cont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23528" y="764704"/>
            <a:ext cx="6479422" cy="4688071"/>
          </a:xfrm>
        </p:spPr>
        <p:txBody>
          <a:bodyPr/>
          <a:lstStyle/>
          <a:p>
            <a:r>
              <a:rPr lang="en-GB" b="1" dirty="0" smtClean="0"/>
              <a:t>Fingertips</a:t>
            </a:r>
            <a:r>
              <a:rPr lang="en-GB" dirty="0" smtClean="0"/>
              <a:t>					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3696" t="13712" r="14230" b="6146"/>
          <a:stretch/>
        </p:blipFill>
        <p:spPr bwMode="auto">
          <a:xfrm>
            <a:off x="232569" y="1340768"/>
            <a:ext cx="3625984" cy="223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2569" y="374861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hlinkClick r:id="rId3"/>
              </a:rPr>
              <a:t>https://</a:t>
            </a:r>
            <a:r>
              <a:rPr lang="en-GB" sz="1200" dirty="0" smtClean="0">
                <a:hlinkClick r:id="rId3"/>
              </a:rPr>
              <a:t>fingertips.phe.org.uk/profile-group/child-health/profile/child-health-overview</a:t>
            </a:r>
            <a:endParaRPr lang="en-GB" sz="1200" dirty="0" smtClean="0"/>
          </a:p>
          <a:p>
            <a:endParaRPr lang="en-GB" sz="1200" dirty="0"/>
          </a:p>
        </p:txBody>
      </p:sp>
      <p:pic>
        <p:nvPicPr>
          <p:cNvPr id="8" name="Picture 7"/>
          <p:cNvPicPr/>
          <p:nvPr/>
        </p:nvPicPr>
        <p:blipFill rotWithShape="1">
          <a:blip r:embed="rId4"/>
          <a:srcRect l="10823" t="11049" r="20968" b="10259"/>
          <a:stretch/>
        </p:blipFill>
        <p:spPr bwMode="auto">
          <a:xfrm>
            <a:off x="4621517" y="1669337"/>
            <a:ext cx="4296514" cy="27433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NHS RightCare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507" y="820022"/>
            <a:ext cx="1560287" cy="104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24166" y="4516190"/>
            <a:ext cx="273619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hlinkClick r:id="rId6"/>
              </a:rPr>
              <a:t>https://www.england.nhs.uk/rightcare</a:t>
            </a:r>
            <a:r>
              <a:rPr lang="en-GB" sz="1200" dirty="0" smtClean="0">
                <a:hlinkClick r:id="rId6"/>
              </a:rPr>
              <a:t>/</a:t>
            </a:r>
            <a:endParaRPr lang="en-GB" sz="1200" dirty="0" smtClean="0"/>
          </a:p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29048" y="5031911"/>
            <a:ext cx="85914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Asthma </a:t>
            </a:r>
            <a:r>
              <a:rPr lang="en-GB" b="1" dirty="0" smtClean="0"/>
              <a:t>UK Data Portal </a:t>
            </a:r>
            <a:r>
              <a:rPr lang="en-GB" sz="1200" dirty="0">
                <a:hlinkClick r:id="rId7"/>
              </a:rPr>
              <a:t>https://</a:t>
            </a:r>
            <a:r>
              <a:rPr lang="en-GB" sz="1200" dirty="0" smtClean="0">
                <a:hlinkClick r:id="rId7"/>
              </a:rPr>
              <a:t>www.asthma.org.uk/get-involved/campaigns/data-visualisations</a:t>
            </a:r>
            <a:endParaRPr lang="en-GB" sz="1200" dirty="0" smtClean="0"/>
          </a:p>
          <a:p>
            <a:endParaRPr lang="en-GB" dirty="0"/>
          </a:p>
          <a:p>
            <a:r>
              <a:rPr lang="en-GB" b="1" dirty="0" smtClean="0"/>
              <a:t>AUKUR Observatory</a:t>
            </a:r>
            <a:r>
              <a:rPr lang="en-GB" dirty="0" smtClean="0"/>
              <a:t>: </a:t>
            </a:r>
            <a:r>
              <a:rPr lang="en-GB" sz="1200" dirty="0" smtClean="0">
                <a:hlinkClick r:id="rId8"/>
              </a:rPr>
              <a:t>https</a:t>
            </a:r>
            <a:r>
              <a:rPr lang="en-GB" sz="1200" dirty="0">
                <a:hlinkClick r:id="rId8"/>
              </a:rPr>
              <a:t>://</a:t>
            </a:r>
            <a:r>
              <a:rPr lang="en-GB" sz="1200" dirty="0" smtClean="0">
                <a:hlinkClick r:id="rId8"/>
              </a:rPr>
              <a:t>www.aukcar.ac.uk/asthma-observatory</a:t>
            </a:r>
            <a:endParaRPr lang="en-GB" sz="1200" dirty="0" smtClean="0"/>
          </a:p>
          <a:p>
            <a:endParaRPr lang="en-GB" sz="1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676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National Paediatric Asthma Audit 2015 results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Nov 2015 Findings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539551" y="1341439"/>
            <a:ext cx="8353623" cy="1871538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Most aspects of discharge planning suboptimal </a:t>
            </a:r>
            <a:r>
              <a:rPr lang="en-GB" b="1" dirty="0" smtClean="0"/>
              <a:t>&lt;60% had asthma action plan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Only </a:t>
            </a:r>
            <a:r>
              <a:rPr lang="en-GB" b="1" dirty="0" smtClean="0"/>
              <a:t>10% of children </a:t>
            </a:r>
            <a:r>
              <a:rPr lang="en-GB" dirty="0" smtClean="0"/>
              <a:t>≥ 5 years </a:t>
            </a:r>
            <a:r>
              <a:rPr lang="en-GB" b="1" dirty="0" smtClean="0"/>
              <a:t>had peak flow </a:t>
            </a:r>
            <a:r>
              <a:rPr lang="en-GB" dirty="0" smtClean="0"/>
              <a:t>measured at initial assessment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/>
              <a:t>&lt;50%had key components of care </a:t>
            </a:r>
            <a:r>
              <a:rPr lang="en-GB" dirty="0" err="1" smtClean="0"/>
              <a:t>eg</a:t>
            </a:r>
            <a:r>
              <a:rPr lang="en-GB" dirty="0" smtClean="0"/>
              <a:t> information, inhaler device technique check and plan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/>
              <a:t>Only 24%</a:t>
            </a:r>
            <a:r>
              <a:rPr lang="en-GB" dirty="0" smtClean="0"/>
              <a:t> advised to </a:t>
            </a:r>
            <a:r>
              <a:rPr lang="en-GB" b="1" dirty="0" smtClean="0"/>
              <a:t>see GP within 2 working days </a:t>
            </a:r>
            <a:r>
              <a:rPr lang="en-GB" dirty="0" smtClean="0"/>
              <a:t>of admission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/>
              <a:t>15% of CYP readmitted </a:t>
            </a:r>
            <a:r>
              <a:rPr lang="en-GB" dirty="0" smtClean="0"/>
              <a:t>(Nov 15-Jan 16)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69722" y="3933056"/>
            <a:ext cx="823472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Commencing June 2019</a:t>
            </a:r>
          </a:p>
          <a:p>
            <a:r>
              <a:rPr lang="en-GB" dirty="0"/>
              <a:t>Secondary care audit at discharge (</a:t>
            </a:r>
            <a:r>
              <a:rPr lang="en-GB" dirty="0" err="1"/>
              <a:t>incl</a:t>
            </a:r>
            <a:r>
              <a:rPr lang="en-GB" dirty="0"/>
              <a:t> other areas of </a:t>
            </a:r>
            <a:r>
              <a:rPr lang="en-GB" dirty="0" smtClean="0"/>
              <a:t>pathway </a:t>
            </a:r>
            <a:r>
              <a:rPr lang="en-GB" dirty="0"/>
              <a:t>&amp; </a:t>
            </a:r>
            <a:r>
              <a:rPr lang="en-GB" dirty="0" smtClean="0"/>
              <a:t>snapshot)</a:t>
            </a:r>
          </a:p>
          <a:p>
            <a:r>
              <a:rPr lang="en-GB" dirty="0" smtClean="0"/>
              <a:t>Paediatric </a:t>
            </a:r>
            <a:r>
              <a:rPr lang="en-GB" dirty="0"/>
              <a:t>asthma –clinical and organisational (0-5yrs and 6-19 </a:t>
            </a:r>
            <a:r>
              <a:rPr lang="en-GB" dirty="0" err="1" smtClean="0"/>
              <a:t>yrs</a:t>
            </a:r>
            <a:r>
              <a:rPr lang="en-GB" dirty="0" smtClean="0"/>
              <a:t>)</a:t>
            </a:r>
          </a:p>
          <a:p>
            <a:r>
              <a:rPr lang="en-GB" dirty="0" smtClean="0"/>
              <a:t>Adult </a:t>
            </a:r>
            <a:r>
              <a:rPr lang="en-GB" dirty="0"/>
              <a:t>COPD and asthma – clinical and </a:t>
            </a:r>
            <a:r>
              <a:rPr lang="en-GB" dirty="0" smtClean="0"/>
              <a:t>organisational</a:t>
            </a:r>
          </a:p>
          <a:p>
            <a:endParaRPr lang="en-GB" sz="1400" dirty="0">
              <a:hlinkClick r:id="rId2"/>
            </a:endParaRPr>
          </a:p>
          <a:p>
            <a:endParaRPr lang="en-GB" sz="1400" dirty="0" smtClean="0">
              <a:hlinkClick r:id="rId2"/>
            </a:endParaRPr>
          </a:p>
          <a:p>
            <a:r>
              <a:rPr lang="en-GB" sz="1400" dirty="0" smtClean="0">
                <a:hlinkClick r:id="rId2"/>
              </a:rPr>
              <a:t>https</a:t>
            </a:r>
            <a:r>
              <a:rPr lang="en-GB" sz="1400" dirty="0">
                <a:hlinkClick r:id="rId2"/>
              </a:rPr>
              <a:t>://www.rcplondon.ac.uk/projects/national-asthma-and-copd-audit-programme-nacap-secondary-care-workstream-paediatric-asthma</a:t>
            </a:r>
            <a:endParaRPr lang="en-GB" sz="1400" dirty="0"/>
          </a:p>
          <a:p>
            <a:pPr marL="882650" lvl="2" indent="-342900"/>
            <a:endParaRPr lang="en-GB" sz="1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9722" y="3284984"/>
            <a:ext cx="8522758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marL="95250" indent="0"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National COPD and asthma audit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702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London Data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1385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447764" y="5809132"/>
            <a:ext cx="3672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Hospital admissions for asthma (under 19 years) </a:t>
            </a:r>
            <a:r>
              <a:rPr lang="en-GB" dirty="0" smtClean="0"/>
              <a:t>2010/11</a:t>
            </a:r>
            <a:endParaRPr lang="en-GB" dirty="0"/>
          </a:p>
        </p:txBody>
      </p:sp>
      <p:pic>
        <p:nvPicPr>
          <p:cNvPr id="8" name="Content Placeholder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0" t="-4763" r="46624" b="2356"/>
          <a:stretch/>
        </p:blipFill>
        <p:spPr bwMode="auto">
          <a:xfrm>
            <a:off x="944408" y="719635"/>
            <a:ext cx="6679120" cy="5040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Emergency admissions 2010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372200" y="719635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Wandsworth</a:t>
            </a:r>
            <a:r>
              <a:rPr lang="en-GB" b="1" dirty="0"/>
              <a:t>, Haringey, Westminster topped league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345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30812" t="19848" r="27341" b="20860"/>
          <a:stretch/>
        </p:blipFill>
        <p:spPr bwMode="auto">
          <a:xfrm>
            <a:off x="4788024" y="1196752"/>
            <a:ext cx="3888432" cy="3960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87624" y="6190126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Hospital admissions for asthma (under 19 years) </a:t>
            </a:r>
            <a:r>
              <a:rPr lang="en-GB" b="1" dirty="0" smtClean="0"/>
              <a:t>2016/17 </a:t>
            </a:r>
            <a:r>
              <a:rPr lang="en-GB" sz="1200" dirty="0">
                <a:hlinkClick r:id="rId4"/>
              </a:rPr>
              <a:t>https://</a:t>
            </a:r>
            <a:r>
              <a:rPr lang="en-GB" sz="1200" dirty="0" smtClean="0">
                <a:hlinkClick r:id="rId4"/>
              </a:rPr>
              <a:t>fingertips.phe.org.uk/profile-group/child-health</a:t>
            </a:r>
            <a:endParaRPr lang="en-GB" sz="1200" dirty="0" smtClean="0"/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Emergency admissions 2016 - 17</a:t>
            </a:r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05" y="980728"/>
            <a:ext cx="38100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80" y="544522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Croydon, Lewisham and Lambeth top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165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Deaths from Asthma 2012-2016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8</a:t>
            </a:fld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232847942"/>
              </p:ext>
            </p:extLst>
          </p:nvPr>
        </p:nvGraphicFramePr>
        <p:xfrm>
          <a:off x="251520" y="1052736"/>
          <a:ext cx="8642350" cy="49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7035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#</a:t>
            </a:r>
            <a:r>
              <a:rPr lang="en-GB" dirty="0" err="1" smtClean="0"/>
              <a:t>AskAboutAsthma</a:t>
            </a:r>
            <a:r>
              <a:rPr lang="en-GB" dirty="0" smtClean="0"/>
              <a:t> now -Week 38!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1559" y="692696"/>
            <a:ext cx="8281615" cy="432047"/>
          </a:xfrm>
        </p:spPr>
        <p:txBody>
          <a:bodyPr/>
          <a:lstStyle/>
          <a:p>
            <a:r>
              <a:rPr lang="en-GB" dirty="0" smtClean="0"/>
              <a:t>Male						Female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9"/>
          <a:stretch/>
        </p:blipFill>
        <p:spPr bwMode="auto">
          <a:xfrm>
            <a:off x="683568" y="1340768"/>
            <a:ext cx="7646459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76332"/>
      </p:ext>
    </p:extLst>
  </p:cSld>
  <p:clrMapOvr>
    <a:masterClrMapping/>
  </p:clrMapOvr>
</p:sld>
</file>

<file path=ppt/theme/theme1.xml><?xml version="1.0" encoding="utf-8"?>
<a:theme xmlns:a="http://schemas.openxmlformats.org/drawingml/2006/main" name="2018 - HLP updated branding-PPT Template">
  <a:themeElements>
    <a:clrScheme name="Healthy London PPT colours">
      <a:dk1>
        <a:srgbClr val="3F3F3F"/>
      </a:dk1>
      <a:lt1>
        <a:sysClr val="window" lastClr="FFFFFF"/>
      </a:lt1>
      <a:dk2>
        <a:srgbClr val="0091C9"/>
      </a:dk2>
      <a:lt2>
        <a:srgbClr val="B4E7FE"/>
      </a:lt2>
      <a:accent1>
        <a:srgbClr val="E32486"/>
      </a:accent1>
      <a:accent2>
        <a:srgbClr val="A25BA0"/>
      </a:accent2>
      <a:accent3>
        <a:srgbClr val="33BBB1"/>
      </a:accent3>
      <a:accent4>
        <a:srgbClr val="003893"/>
      </a:accent4>
      <a:accent5>
        <a:srgbClr val="3F3F3F"/>
      </a:accent5>
      <a:accent6>
        <a:srgbClr val="0072C6"/>
      </a:accent6>
      <a:hlink>
        <a:srgbClr val="0000FF"/>
      </a:hlink>
      <a:folHlink>
        <a:srgbClr val="800080"/>
      </a:folHlink>
    </a:clrScheme>
    <a:fontScheme name="London Health Partnership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-2017-Healthy London_PPT_template" id="{22512DFE-CEA9-874E-8258-F5D08575994B}" vid="{D26D8EE4-4177-564A-8030-A1F640E50AF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-2017-Healthy London_PPT_template" id="{22512DFE-CEA9-874E-8258-F5D08575994B}" vid="{9B00A163-92CA-E945-838F-7DCEE2188FF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2018 - HLP updated branding-PPT Template</Template>
  <TotalTime>534</TotalTime>
  <Words>1093</Words>
  <Application>Microsoft Office PowerPoint</Application>
  <PresentationFormat>On-screen Show (4:3)</PresentationFormat>
  <Paragraphs>224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2018 - HLP updated branding-PPT Template</vt:lpstr>
      <vt:lpstr>Custom Design</vt:lpstr>
      <vt:lpstr>Using data for improvement in asthma care across London </vt:lpstr>
      <vt:lpstr>Where can you find the data for pathway improvements?</vt:lpstr>
      <vt:lpstr>Where can you find the data cont?</vt:lpstr>
      <vt:lpstr>National Paediatric Asthma Audit 2015 results</vt:lpstr>
      <vt:lpstr>PowerPoint Presentation</vt:lpstr>
      <vt:lpstr>PowerPoint Presentation</vt:lpstr>
      <vt:lpstr>PowerPoint Presentation</vt:lpstr>
      <vt:lpstr>Deaths from Asthma 2012-2016</vt:lpstr>
      <vt:lpstr>Why #AskAboutAsthma now -Week 38!</vt:lpstr>
      <vt:lpstr>London CCG hospital admission trends</vt:lpstr>
      <vt:lpstr>London CCGs annual admissions</vt:lpstr>
      <vt:lpstr>North Central London STP</vt:lpstr>
      <vt:lpstr>North East London STP</vt:lpstr>
      <vt:lpstr>North West London STP </vt:lpstr>
      <vt:lpstr>South West London STP</vt:lpstr>
      <vt:lpstr>Asthma management plans</vt:lpstr>
      <vt:lpstr>Annual Review</vt:lpstr>
      <vt:lpstr>   </vt:lpstr>
      <vt:lpstr>What should we all be measuring across London?</vt:lpstr>
      <vt:lpstr>What should we be measuring across London</vt:lpstr>
      <vt:lpstr>What should we be measuring across London</vt:lpstr>
      <vt:lpstr>Future</vt:lpstr>
      <vt:lpstr>We would like to see the Finland effect!</vt:lpstr>
      <vt:lpstr>All the work we do with our partners moves us closer towards our goal to make London the healthiest global city. </vt:lpstr>
    </vt:vector>
  </TitlesOfParts>
  <Company>NWLCCCG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 admissions trends Asthma 2011-2017</dc:title>
  <dc:creator>Kim Boyle</dc:creator>
  <cp:lastModifiedBy>Sara Nelson</cp:lastModifiedBy>
  <cp:revision>39</cp:revision>
  <cp:lastPrinted>2015-03-23T11:51:44Z</cp:lastPrinted>
  <dcterms:created xsi:type="dcterms:W3CDTF">2018-08-29T12:05:58Z</dcterms:created>
  <dcterms:modified xsi:type="dcterms:W3CDTF">2018-09-03T20:40:12Z</dcterms:modified>
</cp:coreProperties>
</file>