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479" r:id="rId3"/>
    <p:sldId id="690" r:id="rId4"/>
    <p:sldId id="691" r:id="rId5"/>
    <p:sldId id="693" r:id="rId6"/>
    <p:sldId id="713" r:id="rId7"/>
    <p:sldId id="704" r:id="rId8"/>
    <p:sldId id="714" r:id="rId9"/>
    <p:sldId id="71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929" autoAdjust="0"/>
    <p:restoredTop sz="94740" autoAdjust="0"/>
  </p:normalViewPr>
  <p:slideViewPr>
    <p:cSldViewPr snapToGrid="0" snapToObjects="1">
      <p:cViewPr varScale="1">
        <p:scale>
          <a:sx n="112" d="100"/>
          <a:sy n="112" d="100"/>
        </p:scale>
        <p:origin x="-15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342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D3857-6A81-8842-B1B5-6512B134F83F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F4F98-C51F-AA4E-8A1F-589D40288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40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49F82-FFB7-C348-9E7C-D692F56CD4DF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8F66C-8009-604E-A441-9FAB239FCF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0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8F66C-8009-604E-A441-9FAB239FCFE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775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8F66C-8009-604E-A441-9FAB239FCFE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424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8F66C-8009-604E-A441-9FAB239FCFE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871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8F66C-8009-604E-A441-9FAB239FCFE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202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ADC8-C56C-6F46-9ECB-C32EC1A91852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6B06-6BCA-9845-B5D7-093AC6DE60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Wall-Floor-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04" y="0"/>
            <a:ext cx="92014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2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ADC8-C56C-6F46-9ECB-C32EC1A91852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6B06-6BCA-9845-B5D7-093AC6DE60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745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ADC8-C56C-6F46-9ECB-C32EC1A91852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6B06-6BCA-9845-B5D7-093AC6DE60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864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651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ADC8-C56C-6F46-9ECB-C32EC1A91852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6B06-6BCA-9845-B5D7-093AC6DE60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Wall-Floor-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04" y="0"/>
            <a:ext cx="92014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08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ADC8-C56C-6F46-9ECB-C32EC1A91852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6B06-6BCA-9845-B5D7-093AC6DE60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Wall-Floor-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04" y="0"/>
            <a:ext cx="92014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85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ADC8-C56C-6F46-9ECB-C32EC1A91852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6B06-6BCA-9845-B5D7-093AC6DE60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Wall-Floor-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04" y="0"/>
            <a:ext cx="92014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5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ADC8-C56C-6F46-9ECB-C32EC1A91852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6B06-6BCA-9845-B5D7-093AC6DE60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ADC8-C56C-6F46-9ECB-C32EC1A91852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6B06-6BCA-9845-B5D7-093AC6DE60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52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ADC8-C56C-6F46-9ECB-C32EC1A91852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6B06-6BCA-9845-B5D7-093AC6DE60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17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ADC8-C56C-6F46-9ECB-C32EC1A91852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6B06-6BCA-9845-B5D7-093AC6DE60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835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ADC8-C56C-6F46-9ECB-C32EC1A91852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6B06-6BCA-9845-B5D7-093AC6DE60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788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0ADC8-C56C-6F46-9ECB-C32EC1A91852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6B06-6BCA-9845-B5D7-093AC6DE60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Wall-Floor-BG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04" y="0"/>
            <a:ext cx="92014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11113"/>
            <a:ext cx="3921125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6259513"/>
            <a:ext cx="9255125" cy="622300"/>
          </a:xfrm>
          <a:prstGeom prst="rect">
            <a:avLst/>
          </a:prstGeom>
          <a:solidFill>
            <a:srgbClr val="0046AA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46AA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pic>
        <p:nvPicPr>
          <p:cNvPr id="3076" name="Picture 11" descr="Slough Logo Hand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6299200"/>
            <a:ext cx="519113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3"/>
          <p:cNvSpPr txBox="1">
            <a:spLocks/>
          </p:cNvSpPr>
          <p:nvPr/>
        </p:nvSpPr>
        <p:spPr>
          <a:xfrm>
            <a:off x="8721725" y="6454775"/>
            <a:ext cx="500063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1320B009-D3A2-414A-9D52-CC17681903F0}" type="slidenum">
              <a:rPr lang="en-US" smtClean="0">
                <a:solidFill>
                  <a:srgbClr val="0046AA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46AA"/>
              </a:solidFill>
            </a:endParaRPr>
          </a:p>
        </p:txBody>
      </p:sp>
      <p:sp>
        <p:nvSpPr>
          <p:cNvPr id="3078" name="Rectangle 1"/>
          <p:cNvSpPr>
            <a:spLocks noChangeArrowheads="1"/>
          </p:cNvSpPr>
          <p:nvPr/>
        </p:nvSpPr>
        <p:spPr bwMode="auto">
          <a:xfrm>
            <a:off x="255588" y="6357938"/>
            <a:ext cx="3654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Slough Clinical Commissioning Group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georgina@elcworks.co.u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lp.cyp-programme@nhs.net" TargetMode="External"/><Relationship Id="rId4" Type="http://schemas.openxmlformats.org/officeDocument/2006/relationships/hyperlink" Target="mailto:a.marote@nhs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1" y="412039"/>
            <a:ext cx="8723352" cy="1470025"/>
          </a:xfrm>
        </p:spPr>
        <p:txBody>
          <a:bodyPr>
            <a:normAutofit fontScale="90000"/>
          </a:bodyPr>
          <a:lstStyle/>
          <a:p>
            <a:r>
              <a:rPr lang="en-US" sz="8000" b="1" dirty="0"/>
              <a:t/>
            </a:r>
            <a:br>
              <a:rPr lang="en-US" sz="8000" b="1" dirty="0"/>
            </a:br>
            <a:r>
              <a:rPr lang="en-US" sz="6700" b="1" dirty="0"/>
              <a:t/>
            </a:r>
            <a:br>
              <a:rPr lang="en-US" sz="6700" b="1" dirty="0"/>
            </a:br>
            <a:r>
              <a:rPr lang="en-US" sz="6700" b="1" dirty="0"/>
              <a:t/>
            </a:r>
            <a:br>
              <a:rPr lang="en-US" sz="6700" b="1" dirty="0"/>
            </a:br>
            <a:r>
              <a:rPr lang="en-US" sz="6700" b="1" dirty="0"/>
              <a:t/>
            </a:r>
            <a:br>
              <a:rPr lang="en-US" sz="6700" b="1" dirty="0"/>
            </a:br>
            <a:r>
              <a:rPr lang="en-US" sz="6700" b="1" dirty="0"/>
              <a:t/>
            </a:r>
            <a:br>
              <a:rPr lang="en-US" sz="6700" b="1" dirty="0"/>
            </a:br>
            <a:r>
              <a:rPr lang="en-US" sz="6000" b="1" dirty="0"/>
              <a:t>Improving Asthma Management Through Group Consultations</a:t>
            </a:r>
            <a:r>
              <a:rPr lang="en-US" sz="5300" b="1" dirty="0"/>
              <a:t/>
            </a:r>
            <a:br>
              <a:rPr lang="en-US" sz="5300" b="1" dirty="0"/>
            </a:br>
            <a:r>
              <a:rPr lang="en-US" sz="4000" b="1" dirty="0"/>
              <a:t>Georgina Craig, Group </a:t>
            </a:r>
            <a:r>
              <a:rPr lang="en-US" sz="4000" b="1" dirty="0" smtClean="0"/>
              <a:t>Consultations </a:t>
            </a:r>
            <a:r>
              <a:rPr lang="en-US" sz="4000" b="1" dirty="0"/>
              <a:t>Lead, the ELC Programme</a:t>
            </a:r>
            <a:r>
              <a:rPr lang="en-US" sz="5300" b="1" dirty="0"/>
              <a:t/>
            </a:r>
            <a:br>
              <a:rPr lang="en-US" sz="5300" b="1" dirty="0"/>
            </a:br>
            <a:r>
              <a:rPr lang="en-US" sz="4000" b="1" dirty="0"/>
              <a:t>05 September 2018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en-US" sz="3600" b="1" dirty="0"/>
          </a:p>
        </p:txBody>
      </p:sp>
      <p:pic>
        <p:nvPicPr>
          <p:cNvPr id="4" name="Picture 3" descr="Three-Men-on-Fro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1" y="4997450"/>
            <a:ext cx="2425700" cy="2070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4670F2C-85E3-8D44-8407-94F46EFB6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983" y="5932714"/>
            <a:ext cx="4783017" cy="92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52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  </a:t>
            </a:r>
            <a:endParaRPr lang="en-US" sz="4800" dirty="0"/>
          </a:p>
        </p:txBody>
      </p:sp>
      <p:pic>
        <p:nvPicPr>
          <p:cNvPr id="6" name="Picture 5" descr="10%20high%20impact%20changes%20to%20free%20GP%20capacity%5B1%5D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" t="24269" r="49176" b="56626"/>
          <a:stretch/>
        </p:blipFill>
        <p:spPr bwMode="auto">
          <a:xfrm>
            <a:off x="194553" y="274638"/>
            <a:ext cx="8793804" cy="634017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5-Point Star 6"/>
          <p:cNvSpPr/>
          <p:nvPr/>
        </p:nvSpPr>
        <p:spPr>
          <a:xfrm>
            <a:off x="7626485" y="4221804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62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65" y="589213"/>
            <a:ext cx="877049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Not patient education, self help nor a peer support group, group consultations are planned 1:1 reviews and clinical care delivered in a supported group setting </a:t>
            </a:r>
            <a:br>
              <a:rPr lang="en-US" b="1" dirty="0"/>
            </a:br>
            <a:endParaRPr lang="en-US" b="1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3510" y="1219200"/>
            <a:ext cx="8141840" cy="542871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rcRect t="613" b="613"/>
          <a:stretch>
            <a:fillRect/>
          </a:stretch>
        </p:blipFill>
        <p:spPr>
          <a:xfrm>
            <a:off x="2755850" y="2859550"/>
            <a:ext cx="4129220" cy="2278219"/>
          </a:xfrm>
          <a:prstGeom prst="rect">
            <a:avLst/>
          </a:prstGeom>
        </p:spPr>
      </p:pic>
      <p:pic>
        <p:nvPicPr>
          <p:cNvPr id="8" name="Picture 7" descr="IMG_01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088" y="3998563"/>
            <a:ext cx="2591502" cy="2278413"/>
          </a:xfrm>
          <a:prstGeom prst="rect">
            <a:avLst/>
          </a:prstGeom>
        </p:spPr>
      </p:pic>
      <p:pic>
        <p:nvPicPr>
          <p:cNvPr id="9" name="Picture 8" descr="IMG_015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50837" y="4066404"/>
            <a:ext cx="2705277" cy="202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50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459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Group consultations are</a:t>
            </a:r>
            <a:r>
              <a:rPr lang="is-IS" b="1" dirty="0">
                <a:solidFill>
                  <a:srgbClr val="000000"/>
                </a:solidFill>
              </a:rPr>
              <a:t>…</a:t>
            </a:r>
            <a:r>
              <a:rPr lang="en-US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7" y="1305614"/>
            <a:ext cx="8534400" cy="4525963"/>
          </a:xfrm>
        </p:spPr>
        <p:txBody>
          <a:bodyPr>
            <a:normAutofit fontScale="92500"/>
          </a:bodyPr>
          <a:lstStyle/>
          <a:p>
            <a:r>
              <a:rPr lang="en-US" sz="2800" b="1" dirty="0"/>
              <a:t>An alternative way of consulting with patients </a:t>
            </a:r>
          </a:p>
          <a:p>
            <a:r>
              <a:rPr lang="en-US" sz="2800" b="1" dirty="0"/>
              <a:t>Individual clinical consultations delivered in a supportive peer group setting </a:t>
            </a:r>
          </a:p>
          <a:p>
            <a:r>
              <a:rPr lang="en-US" sz="2800" b="1" dirty="0"/>
              <a:t>Also known as “shared medical appointments” (SMAs)  </a:t>
            </a:r>
          </a:p>
          <a:p>
            <a:r>
              <a:rPr lang="en-US" sz="2800" b="1" dirty="0"/>
              <a:t>A consultation where 10 -15 people with a similar condition or set of clinical problems are reviewed and supported</a:t>
            </a:r>
          </a:p>
          <a:p>
            <a:r>
              <a:rPr lang="en-US" sz="2800" b="1" dirty="0"/>
              <a:t>Managed by a process facilitator</a:t>
            </a:r>
          </a:p>
          <a:p>
            <a:r>
              <a:rPr lang="en-US" sz="2800" b="1" dirty="0"/>
              <a:t>1.5 - 2 hours long, with the clinician present for around half the time</a:t>
            </a:r>
          </a:p>
        </p:txBody>
      </p:sp>
    </p:spTree>
    <p:extLst>
      <p:ext uri="{BB962C8B-B14F-4D97-AF65-F5344CB8AC3E}">
        <p14:creationId xmlns:p14="http://schemas.microsoft.com/office/powerpoint/2010/main" val="1532716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009" t="16780" r="6817" b="12405"/>
          <a:stretch/>
        </p:blipFill>
        <p:spPr>
          <a:xfrm>
            <a:off x="-1160988" y="0"/>
            <a:ext cx="10771918" cy="708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85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196" y="-1"/>
            <a:ext cx="9494196" cy="706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25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459"/>
            <a:ext cx="8229600" cy="1143000"/>
          </a:xfrm>
        </p:spPr>
        <p:txBody>
          <a:bodyPr>
            <a:normAutofit/>
          </a:bodyPr>
          <a:lstStyle/>
          <a:p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7" y="1305614"/>
            <a:ext cx="85344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dirty="0"/>
              <a:t>My experience of introducing group consultations:</a:t>
            </a:r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3600" b="1" dirty="0"/>
              <a:t>Ana </a:t>
            </a:r>
            <a:r>
              <a:rPr lang="en-US" sz="3600" b="1" dirty="0" err="1"/>
              <a:t>Marote</a:t>
            </a:r>
            <a:r>
              <a:rPr lang="en-US" sz="3600" b="1" dirty="0"/>
              <a:t>, Asthma </a:t>
            </a:r>
            <a:r>
              <a:rPr lang="en-US" sz="3600" b="1" dirty="0" err="1"/>
              <a:t>Paediatric</a:t>
            </a:r>
            <a:r>
              <a:rPr lang="en-US" sz="3600" b="1" dirty="0"/>
              <a:t> Clinical Nurse Specialist, Whittington</a:t>
            </a:r>
          </a:p>
        </p:txBody>
      </p:sp>
    </p:spTree>
    <p:extLst>
      <p:ext uri="{BB962C8B-B14F-4D97-AF65-F5344CB8AC3E}">
        <p14:creationId xmlns:p14="http://schemas.microsoft.com/office/powerpoint/2010/main" val="272460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459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For more information: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7" y="1305614"/>
            <a:ext cx="8534400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600" b="1" dirty="0"/>
              <a:t>Georgina Craig, The ELC </a:t>
            </a:r>
            <a:r>
              <a:rPr lang="en-US" sz="3600" b="1" dirty="0" err="1"/>
              <a:t>Programme</a:t>
            </a:r>
            <a:endParaRPr lang="en-US" sz="3600" b="1" dirty="0"/>
          </a:p>
          <a:p>
            <a:pPr marL="0" indent="0" algn="ctr">
              <a:buNone/>
            </a:pPr>
            <a:r>
              <a:rPr lang="en-US" sz="3600" b="1" dirty="0"/>
              <a:t>Tel: 07879 480005</a:t>
            </a:r>
          </a:p>
          <a:p>
            <a:pPr marL="0" indent="0" algn="ctr">
              <a:buNone/>
            </a:pPr>
            <a:r>
              <a:rPr lang="en-US" sz="3600" b="1" dirty="0"/>
              <a:t>Twitter: @</a:t>
            </a:r>
            <a:r>
              <a:rPr lang="en-US" sz="3600" b="1" dirty="0" err="1"/>
              <a:t>GCAssoc</a:t>
            </a:r>
            <a:endParaRPr lang="en-US" sz="3600" b="1"/>
          </a:p>
          <a:p>
            <a:pPr marL="0" indent="0" algn="ctr">
              <a:buNone/>
            </a:pPr>
            <a:r>
              <a:rPr lang="en-US" sz="3600" b="1"/>
              <a:t>Email</a:t>
            </a:r>
            <a:r>
              <a:rPr lang="en-US" sz="3600" b="1" dirty="0"/>
              <a:t>: </a:t>
            </a:r>
            <a:r>
              <a:rPr lang="en-US" sz="3600" b="1" dirty="0">
                <a:hlinkClick r:id="rId3"/>
              </a:rPr>
              <a:t>georgina@elcworks.co.uk</a:t>
            </a:r>
            <a:endParaRPr lang="en-US" sz="3600" b="1" dirty="0"/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3600" b="1" dirty="0"/>
              <a:t>Ana </a:t>
            </a:r>
            <a:r>
              <a:rPr lang="en-US" sz="3600" b="1" dirty="0" err="1"/>
              <a:t>Marote</a:t>
            </a:r>
            <a:r>
              <a:rPr lang="en-US" sz="3600" b="1" dirty="0"/>
              <a:t>:</a:t>
            </a:r>
          </a:p>
          <a:p>
            <a:pPr marL="0" indent="0" algn="ctr">
              <a:buNone/>
            </a:pPr>
            <a:r>
              <a:rPr lang="en-US" sz="3600" b="1" dirty="0"/>
              <a:t>Email: </a:t>
            </a:r>
            <a:r>
              <a:rPr lang="en-US" sz="3600" b="1" dirty="0">
                <a:hlinkClick r:id="rId4"/>
              </a:rPr>
              <a:t>a.marote@nhs.net</a:t>
            </a:r>
            <a:endParaRPr lang="en-US" sz="3600" b="1" dirty="0"/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3600" b="1" dirty="0"/>
              <a:t>HLP team:</a:t>
            </a:r>
          </a:p>
          <a:p>
            <a:pPr marL="0" indent="0" algn="ctr">
              <a:buNone/>
            </a:pPr>
            <a:r>
              <a:rPr lang="en-US" sz="3600" b="1" dirty="0"/>
              <a:t>Email: </a:t>
            </a:r>
            <a:r>
              <a:rPr lang="en-US" sz="3600" b="1" dirty="0">
                <a:hlinkClick r:id="rId5"/>
              </a:rPr>
              <a:t>hlp.cyp-programme@nhs.net</a:t>
            </a:r>
            <a:endParaRPr lang="en-US" sz="3600" b="1" dirty="0"/>
          </a:p>
          <a:p>
            <a:pPr marL="0" indent="0" algn="ctr"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77403175"/>
      </p:ext>
    </p:extLst>
  </p:cSld>
  <p:clrMapOvr>
    <a:masterClrMapping/>
  </p:clrMapOvr>
</p:sld>
</file>

<file path=ppt/theme/theme1.xml><?xml version="1.0" encoding="utf-8"?>
<a:theme xmlns:a="http://schemas.openxmlformats.org/drawingml/2006/main" name="Group Consultations Slide Set Templat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Group Consultations Slide Set Template .potx</Template>
  <TotalTime>15372</TotalTime>
  <Words>127</Words>
  <Application>Microsoft Office PowerPoint</Application>
  <PresentationFormat>On-screen Show (4:3)</PresentationFormat>
  <Paragraphs>28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Group Consultations Slide Set Template </vt:lpstr>
      <vt:lpstr>Custom Design</vt:lpstr>
      <vt:lpstr>     Improving Asthma Management Through Group Consultations Georgina Craig, Group Consultations Lead, the ELC Programme 05 September 2018   </vt:lpstr>
      <vt:lpstr>PowerPoint Presentation</vt:lpstr>
      <vt:lpstr>  Not patient education, self help nor a peer support group, group consultations are planned 1:1 reviews and clinical care delivered in a supported group setting  </vt:lpstr>
      <vt:lpstr>Group consultations are… </vt:lpstr>
      <vt:lpstr>PowerPoint Presentation</vt:lpstr>
      <vt:lpstr>PowerPoint Presentation</vt:lpstr>
      <vt:lpstr>PowerPoint Presentation</vt:lpstr>
      <vt:lpstr>For more information:</vt:lpstr>
    </vt:vector>
  </TitlesOfParts>
  <Company>TDMC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Cannon</dc:creator>
  <cp:lastModifiedBy>Sara Nelson</cp:lastModifiedBy>
  <cp:revision>514</cp:revision>
  <cp:lastPrinted>2016-08-29T18:39:30Z</cp:lastPrinted>
  <dcterms:created xsi:type="dcterms:W3CDTF">2014-11-16T15:36:01Z</dcterms:created>
  <dcterms:modified xsi:type="dcterms:W3CDTF">2018-09-04T16:07:40Z</dcterms:modified>
</cp:coreProperties>
</file>