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63"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6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01E9C-380E-4DC1-88AD-5BBF63E991F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CA55258-272A-46E3-A9B7-03CE7925E560}">
      <dgm:prSet phldrT="[Text]"/>
      <dgm:spPr>
        <a:solidFill>
          <a:schemeClr val="accent6"/>
        </a:solidFill>
        <a:ln>
          <a:solidFill>
            <a:schemeClr val="tx2"/>
          </a:solidFill>
        </a:ln>
      </dgm:spPr>
      <dgm:t>
        <a:bodyPr/>
        <a:lstStyle/>
        <a:p>
          <a:r>
            <a:rPr lang="en-GB" dirty="0" smtClean="0"/>
            <a:t>Timing</a:t>
          </a:r>
          <a:endParaRPr lang="en-GB" dirty="0"/>
        </a:p>
      </dgm:t>
    </dgm:pt>
    <dgm:pt modelId="{91AA741B-9ACE-433D-A082-75D76BCB537C}" type="parTrans" cxnId="{B8B3E1E6-AA41-4BBB-9036-1A34F9C6DC0B}">
      <dgm:prSet/>
      <dgm:spPr/>
      <dgm:t>
        <a:bodyPr/>
        <a:lstStyle/>
        <a:p>
          <a:endParaRPr lang="en-GB"/>
        </a:p>
      </dgm:t>
    </dgm:pt>
    <dgm:pt modelId="{9401BA11-4146-419F-B44C-800F95C38509}" type="sibTrans" cxnId="{B8B3E1E6-AA41-4BBB-9036-1A34F9C6DC0B}">
      <dgm:prSet/>
      <dgm:spPr/>
      <dgm:t>
        <a:bodyPr/>
        <a:lstStyle/>
        <a:p>
          <a:endParaRPr lang="en-GB"/>
        </a:p>
      </dgm:t>
    </dgm:pt>
    <dgm:pt modelId="{DA0498CF-4CAB-4CBB-92FA-EC50F34C801D}">
      <dgm:prSet phldrT="[Text]"/>
      <dgm:spPr>
        <a:ln>
          <a:solidFill>
            <a:schemeClr val="tx2"/>
          </a:solidFill>
        </a:ln>
      </dgm:spPr>
      <dgm:t>
        <a:bodyPr/>
        <a:lstStyle/>
        <a:p>
          <a:r>
            <a:rPr lang="en-GB" dirty="0" smtClean="0"/>
            <a:t>Ensure that training is closely followed by launch of the programme to keep momentum going</a:t>
          </a:r>
          <a:endParaRPr lang="en-GB" dirty="0"/>
        </a:p>
      </dgm:t>
    </dgm:pt>
    <dgm:pt modelId="{0E55A4CF-7B79-4767-BB7B-B367BC9D24CB}" type="parTrans" cxnId="{EB2C77AC-F157-41F3-A8CF-3F209319A8D4}">
      <dgm:prSet/>
      <dgm:spPr/>
      <dgm:t>
        <a:bodyPr/>
        <a:lstStyle/>
        <a:p>
          <a:endParaRPr lang="en-GB"/>
        </a:p>
      </dgm:t>
    </dgm:pt>
    <dgm:pt modelId="{56EAC879-DFDF-4606-B630-3F0797C1B0A9}" type="sibTrans" cxnId="{EB2C77AC-F157-41F3-A8CF-3F209319A8D4}">
      <dgm:prSet/>
      <dgm:spPr/>
      <dgm:t>
        <a:bodyPr/>
        <a:lstStyle/>
        <a:p>
          <a:endParaRPr lang="en-GB"/>
        </a:p>
      </dgm:t>
    </dgm:pt>
    <dgm:pt modelId="{4B464ED4-3E04-4DEE-B5DB-F773FF239837}">
      <dgm:prSet phldrT="[Text]"/>
      <dgm:spPr>
        <a:solidFill>
          <a:schemeClr val="accent3"/>
        </a:solidFill>
        <a:ln>
          <a:solidFill>
            <a:schemeClr val="accent3"/>
          </a:solidFill>
        </a:ln>
      </dgm:spPr>
      <dgm:t>
        <a:bodyPr/>
        <a:lstStyle/>
        <a:p>
          <a:r>
            <a:rPr lang="en-GB" dirty="0" smtClean="0"/>
            <a:t>Patient recruitment</a:t>
          </a:r>
          <a:endParaRPr lang="en-GB" dirty="0"/>
        </a:p>
      </dgm:t>
    </dgm:pt>
    <dgm:pt modelId="{105FA94D-37B1-4DB5-B14B-80AF9E32764C}" type="parTrans" cxnId="{4DF66630-14FD-4C1D-A9F4-0BA1C8FFCA05}">
      <dgm:prSet/>
      <dgm:spPr/>
      <dgm:t>
        <a:bodyPr/>
        <a:lstStyle/>
        <a:p>
          <a:endParaRPr lang="en-GB"/>
        </a:p>
      </dgm:t>
    </dgm:pt>
    <dgm:pt modelId="{DB346B36-D4E6-41F2-BCD1-A3270AB5F8DD}" type="sibTrans" cxnId="{4DF66630-14FD-4C1D-A9F4-0BA1C8FFCA05}">
      <dgm:prSet/>
      <dgm:spPr/>
      <dgm:t>
        <a:bodyPr/>
        <a:lstStyle/>
        <a:p>
          <a:endParaRPr lang="en-GB"/>
        </a:p>
      </dgm:t>
    </dgm:pt>
    <dgm:pt modelId="{080C1262-313E-435D-9188-931DEFBEE4B7}">
      <dgm:prSet phldrT="[Text]"/>
      <dgm:spPr>
        <a:ln>
          <a:solidFill>
            <a:schemeClr val="accent3"/>
          </a:solidFill>
        </a:ln>
      </dgm:spPr>
      <dgm:t>
        <a:bodyPr/>
        <a:lstStyle/>
        <a:p>
          <a:r>
            <a:rPr lang="en-GB" dirty="0" smtClean="0"/>
            <a:t>CYP do not often visit the pharmacist – targeted recruitment may improve this</a:t>
          </a:r>
          <a:endParaRPr lang="en-GB" dirty="0"/>
        </a:p>
      </dgm:t>
    </dgm:pt>
    <dgm:pt modelId="{7B53A8BA-1D4B-4E7C-B87B-0465ACAADBED}" type="parTrans" cxnId="{CEE91EC8-710B-4528-88BB-D85CC945611A}">
      <dgm:prSet/>
      <dgm:spPr/>
      <dgm:t>
        <a:bodyPr/>
        <a:lstStyle/>
        <a:p>
          <a:endParaRPr lang="en-GB"/>
        </a:p>
      </dgm:t>
    </dgm:pt>
    <dgm:pt modelId="{E86196A6-C45B-4C2D-9BAE-004D0B487C5F}" type="sibTrans" cxnId="{CEE91EC8-710B-4528-88BB-D85CC945611A}">
      <dgm:prSet/>
      <dgm:spPr/>
      <dgm:t>
        <a:bodyPr/>
        <a:lstStyle/>
        <a:p>
          <a:endParaRPr lang="en-GB"/>
        </a:p>
      </dgm:t>
    </dgm:pt>
    <dgm:pt modelId="{4ED4D2A0-9498-419B-93EB-09A78A43C42B}">
      <dgm:prSet phldrT="[Text]"/>
      <dgm:spPr/>
      <dgm:t>
        <a:bodyPr/>
        <a:lstStyle/>
        <a:p>
          <a:r>
            <a:rPr lang="en-GB" dirty="0" err="1" smtClean="0"/>
            <a:t>Comms</a:t>
          </a:r>
          <a:endParaRPr lang="en-GB" dirty="0"/>
        </a:p>
      </dgm:t>
    </dgm:pt>
    <dgm:pt modelId="{85A9AE63-0DDC-4828-B9EA-857B588F0AC6}" type="parTrans" cxnId="{FB57572D-EBCE-4284-A10E-0B22E078865B}">
      <dgm:prSet/>
      <dgm:spPr/>
      <dgm:t>
        <a:bodyPr/>
        <a:lstStyle/>
        <a:p>
          <a:endParaRPr lang="en-GB"/>
        </a:p>
      </dgm:t>
    </dgm:pt>
    <dgm:pt modelId="{D58F2DAA-50CE-4DC4-9AFD-008848BF0568}" type="sibTrans" cxnId="{FB57572D-EBCE-4284-A10E-0B22E078865B}">
      <dgm:prSet/>
      <dgm:spPr/>
      <dgm:t>
        <a:bodyPr/>
        <a:lstStyle/>
        <a:p>
          <a:endParaRPr lang="en-GB"/>
        </a:p>
      </dgm:t>
    </dgm:pt>
    <dgm:pt modelId="{77CB8591-4D19-490A-9025-D8BB29D3D8CA}">
      <dgm:prSet phldrT="[Text]"/>
      <dgm:spPr/>
      <dgm:t>
        <a:bodyPr/>
        <a:lstStyle/>
        <a:p>
          <a:r>
            <a:rPr lang="en-GB" dirty="0" smtClean="0"/>
            <a:t>Effective and targeted recruitment of pharmacists is needed: adequate notice, convenient timing and location, numbers of patients seen </a:t>
          </a:r>
          <a:r>
            <a:rPr lang="en-GB" dirty="0" err="1" smtClean="0"/>
            <a:t>etc</a:t>
          </a:r>
          <a:endParaRPr lang="en-GB" dirty="0"/>
        </a:p>
      </dgm:t>
    </dgm:pt>
    <dgm:pt modelId="{1D863EF6-FC61-4C8C-86BD-7AE266CD45F2}" type="parTrans" cxnId="{F32EE5F9-CDDB-454B-8D50-39E349B0733B}">
      <dgm:prSet/>
      <dgm:spPr/>
      <dgm:t>
        <a:bodyPr/>
        <a:lstStyle/>
        <a:p>
          <a:endParaRPr lang="en-GB"/>
        </a:p>
      </dgm:t>
    </dgm:pt>
    <dgm:pt modelId="{CCBBF9E6-5450-485B-ABAC-299A0FF11446}" type="sibTrans" cxnId="{F32EE5F9-CDDB-454B-8D50-39E349B0733B}">
      <dgm:prSet/>
      <dgm:spPr/>
      <dgm:t>
        <a:bodyPr/>
        <a:lstStyle/>
        <a:p>
          <a:endParaRPr lang="en-GB"/>
        </a:p>
      </dgm:t>
    </dgm:pt>
    <dgm:pt modelId="{685A68F3-3F62-467E-AB91-1D7D8F25ACA8}">
      <dgm:prSet phldrT="[Text]"/>
      <dgm:spPr>
        <a:ln>
          <a:solidFill>
            <a:schemeClr val="accent3"/>
          </a:solidFill>
        </a:ln>
      </dgm:spPr>
      <dgm:t>
        <a:bodyPr/>
        <a:lstStyle/>
        <a:p>
          <a:r>
            <a:rPr lang="en-GB" dirty="0" smtClean="0"/>
            <a:t>Using text messages, as for smoking cessation programmes, was suggested</a:t>
          </a:r>
          <a:endParaRPr lang="en-GB" dirty="0"/>
        </a:p>
      </dgm:t>
    </dgm:pt>
    <dgm:pt modelId="{C5C99A72-8FE6-4426-92B0-37860485EA4C}" type="parTrans" cxnId="{958CDAF5-5FE1-4E06-8E8F-8548968D8181}">
      <dgm:prSet/>
      <dgm:spPr/>
      <dgm:t>
        <a:bodyPr/>
        <a:lstStyle/>
        <a:p>
          <a:endParaRPr lang="en-GB"/>
        </a:p>
      </dgm:t>
    </dgm:pt>
    <dgm:pt modelId="{8D3963ED-5EDD-4B05-A0C9-E1E6C383D02B}" type="sibTrans" cxnId="{958CDAF5-5FE1-4E06-8E8F-8548968D8181}">
      <dgm:prSet/>
      <dgm:spPr/>
      <dgm:t>
        <a:bodyPr/>
        <a:lstStyle/>
        <a:p>
          <a:endParaRPr lang="en-GB"/>
        </a:p>
      </dgm:t>
    </dgm:pt>
    <dgm:pt modelId="{5A209076-AF85-448D-AE0C-511F583FB74A}">
      <dgm:prSet phldrT="[Text]"/>
      <dgm:spPr/>
      <dgm:t>
        <a:bodyPr/>
        <a:lstStyle/>
        <a:p>
          <a:r>
            <a:rPr lang="en-GB" dirty="0" smtClean="0"/>
            <a:t>Ensure claims process is clear</a:t>
          </a:r>
          <a:endParaRPr lang="en-GB" dirty="0"/>
        </a:p>
      </dgm:t>
    </dgm:pt>
    <dgm:pt modelId="{45C926DF-D548-4D1C-8262-AE631CE5383D}" type="parTrans" cxnId="{CE8EF171-BAD3-4E96-889F-B2BB5DC87ABE}">
      <dgm:prSet/>
      <dgm:spPr/>
      <dgm:t>
        <a:bodyPr/>
        <a:lstStyle/>
        <a:p>
          <a:endParaRPr lang="en-GB"/>
        </a:p>
      </dgm:t>
    </dgm:pt>
    <dgm:pt modelId="{8AB885F7-41D1-41B4-B7D0-4E17AE27ED26}" type="sibTrans" cxnId="{CE8EF171-BAD3-4E96-889F-B2BB5DC87ABE}">
      <dgm:prSet/>
      <dgm:spPr/>
      <dgm:t>
        <a:bodyPr/>
        <a:lstStyle/>
        <a:p>
          <a:endParaRPr lang="en-GB"/>
        </a:p>
      </dgm:t>
    </dgm:pt>
    <dgm:pt modelId="{47E621C9-2839-4C8E-992C-FDDEF4454501}">
      <dgm:prSet phldrT="[Text]"/>
      <dgm:spPr>
        <a:ln>
          <a:solidFill>
            <a:schemeClr val="accent3"/>
          </a:solidFill>
        </a:ln>
      </dgm:spPr>
      <dgm:t>
        <a:bodyPr/>
        <a:lstStyle/>
        <a:p>
          <a:r>
            <a:rPr lang="en-GB" dirty="0" smtClean="0"/>
            <a:t>Roll out over a larger area (more surgeries, more pharmacies) would improve patient recruitment</a:t>
          </a:r>
          <a:endParaRPr lang="en-GB" dirty="0"/>
        </a:p>
      </dgm:t>
    </dgm:pt>
    <dgm:pt modelId="{3476B780-72B1-4E25-811B-4D0D2DE70FF0}" type="parTrans" cxnId="{479BE19A-866B-4A11-BF6D-955BD0AE9FA2}">
      <dgm:prSet/>
      <dgm:spPr/>
      <dgm:t>
        <a:bodyPr/>
        <a:lstStyle/>
        <a:p>
          <a:endParaRPr lang="en-GB"/>
        </a:p>
      </dgm:t>
    </dgm:pt>
    <dgm:pt modelId="{03B2E182-FDDD-4A94-A54A-A1C5E7BD863A}" type="sibTrans" cxnId="{479BE19A-866B-4A11-BF6D-955BD0AE9FA2}">
      <dgm:prSet/>
      <dgm:spPr/>
      <dgm:t>
        <a:bodyPr/>
        <a:lstStyle/>
        <a:p>
          <a:endParaRPr lang="en-GB"/>
        </a:p>
      </dgm:t>
    </dgm:pt>
    <dgm:pt modelId="{F8C5284E-B484-4592-B4BF-97A040FF9F6D}">
      <dgm:prSet phldrT="[Text]"/>
      <dgm:spPr/>
      <dgm:t>
        <a:bodyPr/>
        <a:lstStyle/>
        <a:p>
          <a:r>
            <a:rPr lang="en-GB" dirty="0" smtClean="0"/>
            <a:t>Whole-area approach easier from </a:t>
          </a:r>
          <a:r>
            <a:rPr lang="en-GB" dirty="0" err="1" smtClean="0"/>
            <a:t>comms</a:t>
          </a:r>
          <a:r>
            <a:rPr lang="en-GB" dirty="0" smtClean="0"/>
            <a:t> perspective</a:t>
          </a:r>
          <a:endParaRPr lang="en-GB" dirty="0"/>
        </a:p>
      </dgm:t>
    </dgm:pt>
    <dgm:pt modelId="{D7390BF0-354A-475D-ABD7-55A213205AA7}" type="parTrans" cxnId="{F3752D00-1595-4E24-BAC8-0F06FE1B8F5C}">
      <dgm:prSet/>
      <dgm:spPr/>
      <dgm:t>
        <a:bodyPr/>
        <a:lstStyle/>
        <a:p>
          <a:endParaRPr lang="en-GB"/>
        </a:p>
      </dgm:t>
    </dgm:pt>
    <dgm:pt modelId="{61A85CA9-68FD-48CC-B31D-00D1FBFC1588}" type="sibTrans" cxnId="{F3752D00-1595-4E24-BAC8-0F06FE1B8F5C}">
      <dgm:prSet/>
      <dgm:spPr/>
      <dgm:t>
        <a:bodyPr/>
        <a:lstStyle/>
        <a:p>
          <a:endParaRPr lang="en-GB"/>
        </a:p>
      </dgm:t>
    </dgm:pt>
    <dgm:pt modelId="{B464EF3D-9564-450A-8A25-4C240D65690B}" type="pres">
      <dgm:prSet presAssocID="{3B201E9C-380E-4DC1-88AD-5BBF63E991FD}" presName="linearFlow" presStyleCnt="0">
        <dgm:presLayoutVars>
          <dgm:dir/>
          <dgm:animLvl val="lvl"/>
          <dgm:resizeHandles val="exact"/>
        </dgm:presLayoutVars>
      </dgm:prSet>
      <dgm:spPr/>
      <dgm:t>
        <a:bodyPr/>
        <a:lstStyle/>
        <a:p>
          <a:endParaRPr lang="en-GB"/>
        </a:p>
      </dgm:t>
    </dgm:pt>
    <dgm:pt modelId="{6214BDEA-7FB5-4B59-9485-F4BBD6E1F38A}" type="pres">
      <dgm:prSet presAssocID="{5CA55258-272A-46E3-A9B7-03CE7925E560}" presName="composite" presStyleCnt="0"/>
      <dgm:spPr/>
    </dgm:pt>
    <dgm:pt modelId="{1F2F4BAA-69CE-422E-8712-46C3AAE628E8}" type="pres">
      <dgm:prSet presAssocID="{5CA55258-272A-46E3-A9B7-03CE7925E560}" presName="parentText" presStyleLbl="alignNode1" presStyleIdx="0" presStyleCnt="3">
        <dgm:presLayoutVars>
          <dgm:chMax val="1"/>
          <dgm:bulletEnabled val="1"/>
        </dgm:presLayoutVars>
      </dgm:prSet>
      <dgm:spPr/>
      <dgm:t>
        <a:bodyPr/>
        <a:lstStyle/>
        <a:p>
          <a:endParaRPr lang="en-GB"/>
        </a:p>
      </dgm:t>
    </dgm:pt>
    <dgm:pt modelId="{6E71C5A6-C2E7-4BEE-9E9D-8331C3C721BF}" type="pres">
      <dgm:prSet presAssocID="{5CA55258-272A-46E3-A9B7-03CE7925E560}" presName="descendantText" presStyleLbl="alignAcc1" presStyleIdx="0" presStyleCnt="3">
        <dgm:presLayoutVars>
          <dgm:bulletEnabled val="1"/>
        </dgm:presLayoutVars>
      </dgm:prSet>
      <dgm:spPr/>
      <dgm:t>
        <a:bodyPr/>
        <a:lstStyle/>
        <a:p>
          <a:endParaRPr lang="en-GB"/>
        </a:p>
      </dgm:t>
    </dgm:pt>
    <dgm:pt modelId="{5A9DAD22-644E-4F96-9763-56070DE4CA98}" type="pres">
      <dgm:prSet presAssocID="{9401BA11-4146-419F-B44C-800F95C38509}" presName="sp" presStyleCnt="0"/>
      <dgm:spPr/>
    </dgm:pt>
    <dgm:pt modelId="{4359D55B-7BB8-4A6C-ABC2-092E86B7B2EA}" type="pres">
      <dgm:prSet presAssocID="{4B464ED4-3E04-4DEE-B5DB-F773FF239837}" presName="composite" presStyleCnt="0"/>
      <dgm:spPr/>
    </dgm:pt>
    <dgm:pt modelId="{82F87E7D-3AAE-442B-9AD1-574E668DA6FE}" type="pres">
      <dgm:prSet presAssocID="{4B464ED4-3E04-4DEE-B5DB-F773FF239837}" presName="parentText" presStyleLbl="alignNode1" presStyleIdx="1" presStyleCnt="3">
        <dgm:presLayoutVars>
          <dgm:chMax val="1"/>
          <dgm:bulletEnabled val="1"/>
        </dgm:presLayoutVars>
      </dgm:prSet>
      <dgm:spPr/>
      <dgm:t>
        <a:bodyPr/>
        <a:lstStyle/>
        <a:p>
          <a:endParaRPr lang="en-GB"/>
        </a:p>
      </dgm:t>
    </dgm:pt>
    <dgm:pt modelId="{FD8B3CAA-C9DC-4E45-B21B-DC67B8C88E0D}" type="pres">
      <dgm:prSet presAssocID="{4B464ED4-3E04-4DEE-B5DB-F773FF239837}" presName="descendantText" presStyleLbl="alignAcc1" presStyleIdx="1" presStyleCnt="3">
        <dgm:presLayoutVars>
          <dgm:bulletEnabled val="1"/>
        </dgm:presLayoutVars>
      </dgm:prSet>
      <dgm:spPr/>
      <dgm:t>
        <a:bodyPr/>
        <a:lstStyle/>
        <a:p>
          <a:endParaRPr lang="en-GB"/>
        </a:p>
      </dgm:t>
    </dgm:pt>
    <dgm:pt modelId="{A77B2608-6675-4AE5-A9F4-CF8BE042AB7E}" type="pres">
      <dgm:prSet presAssocID="{DB346B36-D4E6-41F2-BCD1-A3270AB5F8DD}" presName="sp" presStyleCnt="0"/>
      <dgm:spPr/>
    </dgm:pt>
    <dgm:pt modelId="{4EFF898E-C641-41B9-92BC-B911ED728FC5}" type="pres">
      <dgm:prSet presAssocID="{4ED4D2A0-9498-419B-93EB-09A78A43C42B}" presName="composite" presStyleCnt="0"/>
      <dgm:spPr/>
    </dgm:pt>
    <dgm:pt modelId="{E26529D1-448F-43A1-ADD8-1FD6B3EAC426}" type="pres">
      <dgm:prSet presAssocID="{4ED4D2A0-9498-419B-93EB-09A78A43C42B}" presName="parentText" presStyleLbl="alignNode1" presStyleIdx="2" presStyleCnt="3">
        <dgm:presLayoutVars>
          <dgm:chMax val="1"/>
          <dgm:bulletEnabled val="1"/>
        </dgm:presLayoutVars>
      </dgm:prSet>
      <dgm:spPr/>
      <dgm:t>
        <a:bodyPr/>
        <a:lstStyle/>
        <a:p>
          <a:endParaRPr lang="en-GB"/>
        </a:p>
      </dgm:t>
    </dgm:pt>
    <dgm:pt modelId="{C077CEF1-A378-428D-AA32-BBECBC17F8A2}" type="pres">
      <dgm:prSet presAssocID="{4ED4D2A0-9498-419B-93EB-09A78A43C42B}" presName="descendantText" presStyleLbl="alignAcc1" presStyleIdx="2" presStyleCnt="3">
        <dgm:presLayoutVars>
          <dgm:bulletEnabled val="1"/>
        </dgm:presLayoutVars>
      </dgm:prSet>
      <dgm:spPr/>
      <dgm:t>
        <a:bodyPr/>
        <a:lstStyle/>
        <a:p>
          <a:endParaRPr lang="en-GB"/>
        </a:p>
      </dgm:t>
    </dgm:pt>
  </dgm:ptLst>
  <dgm:cxnLst>
    <dgm:cxn modelId="{5A675359-17F4-4FE5-8D7C-F3CC7E60F366}" type="presOf" srcId="{77CB8591-4D19-490A-9025-D8BB29D3D8CA}" destId="{C077CEF1-A378-428D-AA32-BBECBC17F8A2}" srcOrd="0" destOrd="0" presId="urn:microsoft.com/office/officeart/2005/8/layout/chevron2"/>
    <dgm:cxn modelId="{B696A9FE-6B96-4825-9CB8-061FC9B16C85}" type="presOf" srcId="{4ED4D2A0-9498-419B-93EB-09A78A43C42B}" destId="{E26529D1-448F-43A1-ADD8-1FD6B3EAC426}" srcOrd="0" destOrd="0" presId="urn:microsoft.com/office/officeart/2005/8/layout/chevron2"/>
    <dgm:cxn modelId="{80879438-DA43-474C-A981-561D1A0A95AF}" type="presOf" srcId="{3B201E9C-380E-4DC1-88AD-5BBF63E991FD}" destId="{B464EF3D-9564-450A-8A25-4C240D65690B}" srcOrd="0" destOrd="0" presId="urn:microsoft.com/office/officeart/2005/8/layout/chevron2"/>
    <dgm:cxn modelId="{F32EE5F9-CDDB-454B-8D50-39E349B0733B}" srcId="{4ED4D2A0-9498-419B-93EB-09A78A43C42B}" destId="{77CB8591-4D19-490A-9025-D8BB29D3D8CA}" srcOrd="0" destOrd="0" parTransId="{1D863EF6-FC61-4C8C-86BD-7AE266CD45F2}" sibTransId="{CCBBF9E6-5450-485B-ABAC-299A0FF11446}"/>
    <dgm:cxn modelId="{D19F66DA-00C9-49FE-91DB-2E4DA87AEAB1}" type="presOf" srcId="{5CA55258-272A-46E3-A9B7-03CE7925E560}" destId="{1F2F4BAA-69CE-422E-8712-46C3AAE628E8}" srcOrd="0" destOrd="0" presId="urn:microsoft.com/office/officeart/2005/8/layout/chevron2"/>
    <dgm:cxn modelId="{B8B3E1E6-AA41-4BBB-9036-1A34F9C6DC0B}" srcId="{3B201E9C-380E-4DC1-88AD-5BBF63E991FD}" destId="{5CA55258-272A-46E3-A9B7-03CE7925E560}" srcOrd="0" destOrd="0" parTransId="{91AA741B-9ACE-433D-A082-75D76BCB537C}" sibTransId="{9401BA11-4146-419F-B44C-800F95C38509}"/>
    <dgm:cxn modelId="{CE8EF171-BAD3-4E96-889F-B2BB5DC87ABE}" srcId="{4ED4D2A0-9498-419B-93EB-09A78A43C42B}" destId="{5A209076-AF85-448D-AE0C-511F583FB74A}" srcOrd="1" destOrd="0" parTransId="{45C926DF-D548-4D1C-8262-AE631CE5383D}" sibTransId="{8AB885F7-41D1-41B4-B7D0-4E17AE27ED26}"/>
    <dgm:cxn modelId="{479BE19A-866B-4A11-BF6D-955BD0AE9FA2}" srcId="{4B464ED4-3E04-4DEE-B5DB-F773FF239837}" destId="{47E621C9-2839-4C8E-992C-FDDEF4454501}" srcOrd="2" destOrd="0" parTransId="{3476B780-72B1-4E25-811B-4D0D2DE70FF0}" sibTransId="{03B2E182-FDDD-4A94-A54A-A1C5E7BD863A}"/>
    <dgm:cxn modelId="{DEE5D102-A6E4-408D-8E38-093C1C520EF0}" type="presOf" srcId="{685A68F3-3F62-467E-AB91-1D7D8F25ACA8}" destId="{FD8B3CAA-C9DC-4E45-B21B-DC67B8C88E0D}" srcOrd="0" destOrd="1" presId="urn:microsoft.com/office/officeart/2005/8/layout/chevron2"/>
    <dgm:cxn modelId="{FB57572D-EBCE-4284-A10E-0B22E078865B}" srcId="{3B201E9C-380E-4DC1-88AD-5BBF63E991FD}" destId="{4ED4D2A0-9498-419B-93EB-09A78A43C42B}" srcOrd="2" destOrd="0" parTransId="{85A9AE63-0DDC-4828-B9EA-857B588F0AC6}" sibTransId="{D58F2DAA-50CE-4DC4-9AFD-008848BF0568}"/>
    <dgm:cxn modelId="{C4F8FC6F-D55E-41A7-B78D-1B62AA1869C1}" type="presOf" srcId="{DA0498CF-4CAB-4CBB-92FA-EC50F34C801D}" destId="{6E71C5A6-C2E7-4BEE-9E9D-8331C3C721BF}" srcOrd="0" destOrd="0" presId="urn:microsoft.com/office/officeart/2005/8/layout/chevron2"/>
    <dgm:cxn modelId="{0E731F50-6262-4E6E-A7B5-38B9C05A87ED}" type="presOf" srcId="{4B464ED4-3E04-4DEE-B5DB-F773FF239837}" destId="{82F87E7D-3AAE-442B-9AD1-574E668DA6FE}" srcOrd="0" destOrd="0" presId="urn:microsoft.com/office/officeart/2005/8/layout/chevron2"/>
    <dgm:cxn modelId="{F3752D00-1595-4E24-BAC8-0F06FE1B8F5C}" srcId="{4ED4D2A0-9498-419B-93EB-09A78A43C42B}" destId="{F8C5284E-B484-4592-B4BF-97A040FF9F6D}" srcOrd="2" destOrd="0" parTransId="{D7390BF0-354A-475D-ABD7-55A213205AA7}" sibTransId="{61A85CA9-68FD-48CC-B31D-00D1FBFC1588}"/>
    <dgm:cxn modelId="{CEE91EC8-710B-4528-88BB-D85CC945611A}" srcId="{4B464ED4-3E04-4DEE-B5DB-F773FF239837}" destId="{080C1262-313E-435D-9188-931DEFBEE4B7}" srcOrd="0" destOrd="0" parTransId="{7B53A8BA-1D4B-4E7C-B87B-0465ACAADBED}" sibTransId="{E86196A6-C45B-4C2D-9BAE-004D0B487C5F}"/>
    <dgm:cxn modelId="{A5759817-570A-4C3D-BB67-05200A5D00AE}" type="presOf" srcId="{F8C5284E-B484-4592-B4BF-97A040FF9F6D}" destId="{C077CEF1-A378-428D-AA32-BBECBC17F8A2}" srcOrd="0" destOrd="2" presId="urn:microsoft.com/office/officeart/2005/8/layout/chevron2"/>
    <dgm:cxn modelId="{26245A1A-7D56-4AB1-B404-EE269A16BA98}" type="presOf" srcId="{5A209076-AF85-448D-AE0C-511F583FB74A}" destId="{C077CEF1-A378-428D-AA32-BBECBC17F8A2}" srcOrd="0" destOrd="1" presId="urn:microsoft.com/office/officeart/2005/8/layout/chevron2"/>
    <dgm:cxn modelId="{EB2C77AC-F157-41F3-A8CF-3F209319A8D4}" srcId="{5CA55258-272A-46E3-A9B7-03CE7925E560}" destId="{DA0498CF-4CAB-4CBB-92FA-EC50F34C801D}" srcOrd="0" destOrd="0" parTransId="{0E55A4CF-7B79-4767-BB7B-B367BC9D24CB}" sibTransId="{56EAC879-DFDF-4606-B630-3F0797C1B0A9}"/>
    <dgm:cxn modelId="{958CDAF5-5FE1-4E06-8E8F-8548968D8181}" srcId="{4B464ED4-3E04-4DEE-B5DB-F773FF239837}" destId="{685A68F3-3F62-467E-AB91-1D7D8F25ACA8}" srcOrd="1" destOrd="0" parTransId="{C5C99A72-8FE6-4426-92B0-37860485EA4C}" sibTransId="{8D3963ED-5EDD-4B05-A0C9-E1E6C383D02B}"/>
    <dgm:cxn modelId="{D176D447-FF6C-4011-A567-D33A46D1D4FE}" type="presOf" srcId="{080C1262-313E-435D-9188-931DEFBEE4B7}" destId="{FD8B3CAA-C9DC-4E45-B21B-DC67B8C88E0D}" srcOrd="0" destOrd="0" presId="urn:microsoft.com/office/officeart/2005/8/layout/chevron2"/>
    <dgm:cxn modelId="{B79278D4-2578-43D8-9B0D-EDB32E2611D0}" type="presOf" srcId="{47E621C9-2839-4C8E-992C-FDDEF4454501}" destId="{FD8B3CAA-C9DC-4E45-B21B-DC67B8C88E0D}" srcOrd="0" destOrd="2" presId="urn:microsoft.com/office/officeart/2005/8/layout/chevron2"/>
    <dgm:cxn modelId="{4DF66630-14FD-4C1D-A9F4-0BA1C8FFCA05}" srcId="{3B201E9C-380E-4DC1-88AD-5BBF63E991FD}" destId="{4B464ED4-3E04-4DEE-B5DB-F773FF239837}" srcOrd="1" destOrd="0" parTransId="{105FA94D-37B1-4DB5-B14B-80AF9E32764C}" sibTransId="{DB346B36-D4E6-41F2-BCD1-A3270AB5F8DD}"/>
    <dgm:cxn modelId="{25E02CDC-6E58-4DF2-B62D-1E6EFAED86C4}" type="presParOf" srcId="{B464EF3D-9564-450A-8A25-4C240D65690B}" destId="{6214BDEA-7FB5-4B59-9485-F4BBD6E1F38A}" srcOrd="0" destOrd="0" presId="urn:microsoft.com/office/officeart/2005/8/layout/chevron2"/>
    <dgm:cxn modelId="{CCE10F23-CC98-42B1-9772-67A2D93330DD}" type="presParOf" srcId="{6214BDEA-7FB5-4B59-9485-F4BBD6E1F38A}" destId="{1F2F4BAA-69CE-422E-8712-46C3AAE628E8}" srcOrd="0" destOrd="0" presId="urn:microsoft.com/office/officeart/2005/8/layout/chevron2"/>
    <dgm:cxn modelId="{687BDAF5-7719-4259-8D19-6AB3AD003646}" type="presParOf" srcId="{6214BDEA-7FB5-4B59-9485-F4BBD6E1F38A}" destId="{6E71C5A6-C2E7-4BEE-9E9D-8331C3C721BF}" srcOrd="1" destOrd="0" presId="urn:microsoft.com/office/officeart/2005/8/layout/chevron2"/>
    <dgm:cxn modelId="{9B9D0BE6-D864-4C48-B56E-090CDB7885D4}" type="presParOf" srcId="{B464EF3D-9564-450A-8A25-4C240D65690B}" destId="{5A9DAD22-644E-4F96-9763-56070DE4CA98}" srcOrd="1" destOrd="0" presId="urn:microsoft.com/office/officeart/2005/8/layout/chevron2"/>
    <dgm:cxn modelId="{9230913B-6DB7-4EC5-9F45-C1848984A137}" type="presParOf" srcId="{B464EF3D-9564-450A-8A25-4C240D65690B}" destId="{4359D55B-7BB8-4A6C-ABC2-092E86B7B2EA}" srcOrd="2" destOrd="0" presId="urn:microsoft.com/office/officeart/2005/8/layout/chevron2"/>
    <dgm:cxn modelId="{3D7C854F-25AA-4C44-9303-858851288027}" type="presParOf" srcId="{4359D55B-7BB8-4A6C-ABC2-092E86B7B2EA}" destId="{82F87E7D-3AAE-442B-9AD1-574E668DA6FE}" srcOrd="0" destOrd="0" presId="urn:microsoft.com/office/officeart/2005/8/layout/chevron2"/>
    <dgm:cxn modelId="{7DF49C6B-B83B-4BB4-B019-6EF0E465DCA5}" type="presParOf" srcId="{4359D55B-7BB8-4A6C-ABC2-092E86B7B2EA}" destId="{FD8B3CAA-C9DC-4E45-B21B-DC67B8C88E0D}" srcOrd="1" destOrd="0" presId="urn:microsoft.com/office/officeart/2005/8/layout/chevron2"/>
    <dgm:cxn modelId="{AC48AEB6-8DF0-4A2C-BC5D-2C64EC435EFE}" type="presParOf" srcId="{B464EF3D-9564-450A-8A25-4C240D65690B}" destId="{A77B2608-6675-4AE5-A9F4-CF8BE042AB7E}" srcOrd="3" destOrd="0" presId="urn:microsoft.com/office/officeart/2005/8/layout/chevron2"/>
    <dgm:cxn modelId="{5A6A826A-267C-43B0-BF1D-1DE31EFEC4DF}" type="presParOf" srcId="{B464EF3D-9564-450A-8A25-4C240D65690B}" destId="{4EFF898E-C641-41B9-92BC-B911ED728FC5}" srcOrd="4" destOrd="0" presId="urn:microsoft.com/office/officeart/2005/8/layout/chevron2"/>
    <dgm:cxn modelId="{87822C58-A1A1-4F16-957C-4E849D80214B}" type="presParOf" srcId="{4EFF898E-C641-41B9-92BC-B911ED728FC5}" destId="{E26529D1-448F-43A1-ADD8-1FD6B3EAC426}" srcOrd="0" destOrd="0" presId="urn:microsoft.com/office/officeart/2005/8/layout/chevron2"/>
    <dgm:cxn modelId="{7CE8FCD2-143B-4AA8-AC9A-4A4BCB69F906}" type="presParOf" srcId="{4EFF898E-C641-41B9-92BC-B911ED728FC5}" destId="{C077CEF1-A378-428D-AA32-BBECBC17F8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F4BAA-69CE-422E-8712-46C3AAE628E8}">
      <dsp:nvSpPr>
        <dsp:cNvPr id="0" name=""/>
        <dsp:cNvSpPr/>
      </dsp:nvSpPr>
      <dsp:spPr>
        <a:xfrm rot="5400000">
          <a:off x="-288302" y="288880"/>
          <a:ext cx="1922016" cy="1345411"/>
        </a:xfrm>
        <a:prstGeom prst="chevron">
          <a:avLst/>
        </a:prstGeom>
        <a:solidFill>
          <a:schemeClr val="accent6"/>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Timing</a:t>
          </a:r>
          <a:endParaRPr lang="en-GB" sz="2000" kern="1200" dirty="0"/>
        </a:p>
      </dsp:txBody>
      <dsp:txXfrm rot="-5400000">
        <a:off x="1" y="673284"/>
        <a:ext cx="1345411" cy="576605"/>
      </dsp:txXfrm>
    </dsp:sp>
    <dsp:sp modelId="{6E71C5A6-C2E7-4BEE-9E9D-8331C3C721BF}">
      <dsp:nvSpPr>
        <dsp:cNvPr id="0" name=""/>
        <dsp:cNvSpPr/>
      </dsp:nvSpPr>
      <dsp:spPr>
        <a:xfrm rot="5400000">
          <a:off x="4369224" y="-3023235"/>
          <a:ext cx="1249310" cy="7296937"/>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Ensure that training is closely followed by launch of the programme to keep momentum going</a:t>
          </a:r>
          <a:endParaRPr lang="en-GB" sz="1500" kern="1200" dirty="0"/>
        </a:p>
      </dsp:txBody>
      <dsp:txXfrm rot="-5400000">
        <a:off x="1345411" y="61564"/>
        <a:ext cx="7235951" cy="1127338"/>
      </dsp:txXfrm>
    </dsp:sp>
    <dsp:sp modelId="{82F87E7D-3AAE-442B-9AD1-574E668DA6FE}">
      <dsp:nvSpPr>
        <dsp:cNvPr id="0" name=""/>
        <dsp:cNvSpPr/>
      </dsp:nvSpPr>
      <dsp:spPr>
        <a:xfrm rot="5400000">
          <a:off x="-288302" y="2019694"/>
          <a:ext cx="1922016" cy="1345411"/>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Patient recruitment</a:t>
          </a:r>
          <a:endParaRPr lang="en-GB" sz="2000" kern="1200" dirty="0"/>
        </a:p>
      </dsp:txBody>
      <dsp:txXfrm rot="-5400000">
        <a:off x="1" y="2404098"/>
        <a:ext cx="1345411" cy="576605"/>
      </dsp:txXfrm>
    </dsp:sp>
    <dsp:sp modelId="{FD8B3CAA-C9DC-4E45-B21B-DC67B8C88E0D}">
      <dsp:nvSpPr>
        <dsp:cNvPr id="0" name=""/>
        <dsp:cNvSpPr/>
      </dsp:nvSpPr>
      <dsp:spPr>
        <a:xfrm rot="5400000">
          <a:off x="4369224" y="-1292421"/>
          <a:ext cx="1249310" cy="7296937"/>
        </a:xfrm>
        <a:prstGeom prst="round2Same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CYP do not often visit the pharmacist – targeted recruitment may improve this</a:t>
          </a:r>
          <a:endParaRPr lang="en-GB" sz="1500" kern="1200" dirty="0"/>
        </a:p>
        <a:p>
          <a:pPr marL="114300" lvl="1" indent="-114300" algn="l" defTabSz="666750">
            <a:lnSpc>
              <a:spcPct val="90000"/>
            </a:lnSpc>
            <a:spcBef>
              <a:spcPct val="0"/>
            </a:spcBef>
            <a:spcAft>
              <a:spcPct val="15000"/>
            </a:spcAft>
            <a:buChar char="••"/>
          </a:pPr>
          <a:r>
            <a:rPr lang="en-GB" sz="1500" kern="1200" dirty="0" smtClean="0"/>
            <a:t>Using text messages, as for smoking cessation programmes, was suggested</a:t>
          </a:r>
          <a:endParaRPr lang="en-GB" sz="1500" kern="1200" dirty="0"/>
        </a:p>
        <a:p>
          <a:pPr marL="114300" lvl="1" indent="-114300" algn="l" defTabSz="666750">
            <a:lnSpc>
              <a:spcPct val="90000"/>
            </a:lnSpc>
            <a:spcBef>
              <a:spcPct val="0"/>
            </a:spcBef>
            <a:spcAft>
              <a:spcPct val="15000"/>
            </a:spcAft>
            <a:buChar char="••"/>
          </a:pPr>
          <a:r>
            <a:rPr lang="en-GB" sz="1500" kern="1200" dirty="0" smtClean="0"/>
            <a:t>Roll out over a larger area (more surgeries, more pharmacies) would improve patient recruitment</a:t>
          </a:r>
          <a:endParaRPr lang="en-GB" sz="1500" kern="1200" dirty="0"/>
        </a:p>
      </dsp:txBody>
      <dsp:txXfrm rot="-5400000">
        <a:off x="1345411" y="1792378"/>
        <a:ext cx="7235951" cy="1127338"/>
      </dsp:txXfrm>
    </dsp:sp>
    <dsp:sp modelId="{E26529D1-448F-43A1-ADD8-1FD6B3EAC426}">
      <dsp:nvSpPr>
        <dsp:cNvPr id="0" name=""/>
        <dsp:cNvSpPr/>
      </dsp:nvSpPr>
      <dsp:spPr>
        <a:xfrm rot="5400000">
          <a:off x="-288302" y="3750508"/>
          <a:ext cx="1922016" cy="13454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err="1" smtClean="0"/>
            <a:t>Comms</a:t>
          </a:r>
          <a:endParaRPr lang="en-GB" sz="2000" kern="1200" dirty="0"/>
        </a:p>
      </dsp:txBody>
      <dsp:txXfrm rot="-5400000">
        <a:off x="1" y="4134912"/>
        <a:ext cx="1345411" cy="576605"/>
      </dsp:txXfrm>
    </dsp:sp>
    <dsp:sp modelId="{C077CEF1-A378-428D-AA32-BBECBC17F8A2}">
      <dsp:nvSpPr>
        <dsp:cNvPr id="0" name=""/>
        <dsp:cNvSpPr/>
      </dsp:nvSpPr>
      <dsp:spPr>
        <a:xfrm rot="5400000">
          <a:off x="4369224" y="438392"/>
          <a:ext cx="1249310" cy="72969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Effective and targeted recruitment of pharmacists is needed: adequate notice, convenient timing and location, numbers of patients seen </a:t>
          </a:r>
          <a:r>
            <a:rPr lang="en-GB" sz="1500" kern="1200" dirty="0" err="1" smtClean="0"/>
            <a:t>etc</a:t>
          </a:r>
          <a:endParaRPr lang="en-GB" sz="1500" kern="1200" dirty="0"/>
        </a:p>
        <a:p>
          <a:pPr marL="114300" lvl="1" indent="-114300" algn="l" defTabSz="666750">
            <a:lnSpc>
              <a:spcPct val="90000"/>
            </a:lnSpc>
            <a:spcBef>
              <a:spcPct val="0"/>
            </a:spcBef>
            <a:spcAft>
              <a:spcPct val="15000"/>
            </a:spcAft>
            <a:buChar char="••"/>
          </a:pPr>
          <a:r>
            <a:rPr lang="en-GB" sz="1500" kern="1200" dirty="0" smtClean="0"/>
            <a:t>Ensure claims process is clear</a:t>
          </a:r>
          <a:endParaRPr lang="en-GB" sz="1500" kern="1200" dirty="0"/>
        </a:p>
        <a:p>
          <a:pPr marL="114300" lvl="1" indent="-114300" algn="l" defTabSz="666750">
            <a:lnSpc>
              <a:spcPct val="90000"/>
            </a:lnSpc>
            <a:spcBef>
              <a:spcPct val="0"/>
            </a:spcBef>
            <a:spcAft>
              <a:spcPct val="15000"/>
            </a:spcAft>
            <a:buChar char="••"/>
          </a:pPr>
          <a:r>
            <a:rPr lang="en-GB" sz="1500" kern="1200" dirty="0" smtClean="0"/>
            <a:t>Whole-area approach easier from </a:t>
          </a:r>
          <a:r>
            <a:rPr lang="en-GB" sz="1500" kern="1200" dirty="0" err="1" smtClean="0"/>
            <a:t>comms</a:t>
          </a:r>
          <a:r>
            <a:rPr lang="en-GB" sz="1500" kern="1200" dirty="0" smtClean="0"/>
            <a:t> perspective</a:t>
          </a:r>
          <a:endParaRPr lang="en-GB" sz="1500" kern="1200" dirty="0"/>
        </a:p>
      </dsp:txBody>
      <dsp:txXfrm rot="-5400000">
        <a:off x="1345411" y="3523191"/>
        <a:ext cx="7235951" cy="11273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59A16-694E-440E-8269-08084D8345A8}" type="datetimeFigureOut">
              <a:rPr lang="en-GB" smtClean="0"/>
              <a:t>06/09/2018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C9929-A253-4094-8F6C-6E255C0CC946}" type="slidenum">
              <a:rPr lang="en-GB" smtClean="0"/>
              <a:t>‹#›</a:t>
            </a:fld>
            <a:endParaRPr lang="en-GB"/>
          </a:p>
        </p:txBody>
      </p:sp>
    </p:spTree>
    <p:extLst>
      <p:ext uri="{BB962C8B-B14F-4D97-AF65-F5344CB8AC3E}">
        <p14:creationId xmlns:p14="http://schemas.microsoft.com/office/powerpoint/2010/main" val="412004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807" y="686311"/>
            <a:ext cx="5006387" cy="342863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964EB3-C51A-4F0B-B566-9AE5072030F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9012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964EB3-C51A-4F0B-B566-9AE5072030F1}"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71465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807" y="686311"/>
            <a:ext cx="5006387" cy="342863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964EB3-C51A-4F0B-B566-9AE5072030F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380533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8"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8"/>
            <a:ext cx="8313696"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6"/>
            <a:ext cx="9144000" cy="1780721"/>
          </a:xfrm>
          <a:prstGeom prst="rect">
            <a:avLst/>
          </a:prstGeom>
        </p:spPr>
      </p:pic>
      <p:sp>
        <p:nvSpPr>
          <p:cNvPr id="16" name="Rectangle 15"/>
          <p:cNvSpPr/>
          <p:nvPr userDrawn="1"/>
        </p:nvSpPr>
        <p:spPr>
          <a:xfrm>
            <a:off x="0" y="6381333"/>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6" y="6486759"/>
            <a:ext cx="8956724" cy="307777"/>
          </a:xfrm>
          <a:prstGeom prst="rect">
            <a:avLst/>
          </a:prstGeom>
          <a:noFill/>
        </p:spPr>
        <p:txBody>
          <a:bodyPr wrap="square" rtlCol="0">
            <a:spAutoFit/>
          </a:bodyPr>
          <a:lstStyle/>
          <a:p>
            <a:r>
              <a:rPr lang="en-US" sz="1400" b="1" dirty="0">
                <a:solidFill>
                  <a:prstClr val="white"/>
                </a:solidFill>
              </a:rPr>
              <a:t>London’s NHS organisations include all of London’s CCGs, </a:t>
            </a:r>
            <a:r>
              <a:rPr lang="en-US" sz="1400" b="1">
                <a:solidFill>
                  <a:prstClr val="white"/>
                </a:solidFill>
              </a:rPr>
              <a:t>NHS England and Health </a:t>
            </a:r>
            <a:r>
              <a:rPr lang="en-US" sz="1400" b="1" dirty="0">
                <a:solidFill>
                  <a:prstClr val="white"/>
                </a:solidFill>
              </a:rPr>
              <a:t>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5497492"/>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6" y="5497491"/>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32936190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15024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054076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2"/>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6899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4"/>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0255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124642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47794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15280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2"/>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95830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4"/>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117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293594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2"/>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44398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813544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234124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2"/>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73472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4"/>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30886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328726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322066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6"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914217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2"/>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69763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4"/>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31430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336590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4"/>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382306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518364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6"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945020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320789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5866024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7"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32028553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37106DC3-D787-457A-AA15-AFF3DD6E61E6}" type="datetime1">
              <a:rPr lang="en-GB">
                <a:solidFill>
                  <a:srgbClr val="3F3F3F"/>
                </a:solidFill>
              </a:rPr>
              <a:pPr/>
              <a:t>06/09/2018</a:t>
            </a:fld>
            <a:endParaRPr lang="en-GB">
              <a:solidFill>
                <a:srgbClr val="3F3F3F"/>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solidFill>
                <a:srgbClr val="3F3F3F">
                  <a:tint val="75000"/>
                </a:srgbClr>
              </a:solidFill>
            </a:endParaRPr>
          </a:p>
        </p:txBody>
      </p:sp>
      <p:sp>
        <p:nvSpPr>
          <p:cNvPr id="6" name="Slide Number Placeholder 5"/>
          <p:cNvSpPr>
            <a:spLocks noGrp="1"/>
          </p:cNvSpPr>
          <p:nvPr>
            <p:ph type="sldNum" sz="quarter" idx="12"/>
          </p:nvPr>
        </p:nvSpPr>
        <p:spPr/>
        <p:txBody>
          <a:bodyPr/>
          <a:lstStyle/>
          <a:p>
            <a:fld id="{FC328AEA-3148-44D9-84E6-ACD35E8A2033}"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76384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761136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33153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966794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2"/>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92011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4"/>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88319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0"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18869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7"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32"/>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3464715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healthylondon.org/resource/london-asthma-toolkit/pharm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8568952" cy="1647510"/>
          </a:xfrm>
        </p:spPr>
        <p:txBody>
          <a:bodyPr>
            <a:normAutofit/>
          </a:bodyPr>
          <a:lstStyle/>
          <a:p>
            <a:r>
              <a:rPr lang="en-GB" dirty="0" smtClean="0"/>
              <a:t>Asthma inhaler pharmacy review project</a:t>
            </a:r>
            <a:endParaRPr lang="en-GB" dirty="0"/>
          </a:p>
        </p:txBody>
      </p:sp>
      <p:sp>
        <p:nvSpPr>
          <p:cNvPr id="3" name="Text Placeholder 2"/>
          <p:cNvSpPr>
            <a:spLocks noGrp="1"/>
          </p:cNvSpPr>
          <p:nvPr>
            <p:ph type="body" sz="quarter" idx="10"/>
          </p:nvPr>
        </p:nvSpPr>
        <p:spPr>
          <a:xfrm>
            <a:off x="264046" y="3500239"/>
            <a:ext cx="8484418" cy="936873"/>
          </a:xfrm>
        </p:spPr>
        <p:txBody>
          <a:bodyPr>
            <a:normAutofit fontScale="92500"/>
          </a:bodyPr>
          <a:lstStyle/>
          <a:p>
            <a:r>
              <a:rPr lang="en-GB" dirty="0" smtClean="0"/>
              <a:t>Christine Kirkpatrick and Georgie Herskovits, Programme Managers </a:t>
            </a:r>
          </a:p>
          <a:p>
            <a:r>
              <a:rPr lang="en-GB" dirty="0" smtClean="0"/>
              <a:t>Children and Young People’s team, HLP</a:t>
            </a:r>
            <a:endParaRPr lang="en-GB" dirty="0"/>
          </a:p>
        </p:txBody>
      </p:sp>
    </p:spTree>
    <p:extLst>
      <p:ext uri="{BB962C8B-B14F-4D97-AF65-F5344CB8AC3E}">
        <p14:creationId xmlns:p14="http://schemas.microsoft.com/office/powerpoint/2010/main" val="309597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p:cNvSpPr txBox="1">
            <a:spLocks/>
          </p:cNvSpPr>
          <p:nvPr/>
        </p:nvSpPr>
        <p:spPr>
          <a:xfrm>
            <a:off x="250827" y="188912"/>
            <a:ext cx="8642350" cy="503783"/>
          </a:xfrm>
          <a:prstGeom prst="rect">
            <a:avLst/>
          </a:prstGeom>
          <a:solidFill>
            <a:schemeClr val="accent6"/>
          </a:solidFill>
        </p:spPr>
        <p:txBody>
          <a:bodyPr anchor="ctr"/>
          <a:lstStyle>
            <a:lvl1pPr algn="ctr" defTabSz="914400" rtl="0" eaLnBrk="1" latinLnBrk="0" hangingPunct="1">
              <a:spcBef>
                <a:spcPts val="600"/>
              </a:spcBef>
              <a:buNone/>
              <a:defRPr sz="6000" kern="1200" baseline="0">
                <a:solidFill>
                  <a:schemeClr val="bg1"/>
                </a:solidFill>
                <a:latin typeface="+mj-lt"/>
                <a:ea typeface="+mj-ea"/>
                <a:cs typeface="+mj-cs"/>
              </a:defRPr>
            </a:lvl1pPr>
          </a:lstStyle>
          <a:p>
            <a:pPr algn="l"/>
            <a:r>
              <a:rPr lang="en-GB" sz="2500" dirty="0" smtClean="0">
                <a:solidFill>
                  <a:prstClr val="white"/>
                </a:solidFill>
              </a:rPr>
              <a:t>Project overview</a:t>
            </a:r>
            <a:endParaRPr lang="en-GB" sz="2500" dirty="0">
              <a:solidFill>
                <a:prstClr val="white"/>
              </a:solidFill>
            </a:endParaRPr>
          </a:p>
        </p:txBody>
      </p:sp>
      <p:sp>
        <p:nvSpPr>
          <p:cNvPr id="2" name="Rectangle 1"/>
          <p:cNvSpPr/>
          <p:nvPr/>
        </p:nvSpPr>
        <p:spPr>
          <a:xfrm>
            <a:off x="250827" y="913489"/>
            <a:ext cx="8281615" cy="4524315"/>
          </a:xfrm>
          <a:prstGeom prst="rect">
            <a:avLst/>
          </a:prstGeom>
        </p:spPr>
        <p:txBody>
          <a:bodyPr wrap="square">
            <a:spAutoFit/>
          </a:bodyPr>
          <a:lstStyle/>
          <a:p>
            <a:pPr marL="285750" indent="-285750">
              <a:buFont typeface="Arial" pitchFamily="34" charset="0"/>
              <a:buChar char="•"/>
            </a:pPr>
            <a:r>
              <a:rPr lang="en-GB" sz="2400" dirty="0">
                <a:solidFill>
                  <a:srgbClr val="3F3F3F"/>
                </a:solidFill>
              </a:rPr>
              <a:t>Opportunistic review of </a:t>
            </a:r>
            <a:r>
              <a:rPr lang="en-GB" sz="2400" dirty="0">
                <a:solidFill>
                  <a:srgbClr val="3F3F3F"/>
                </a:solidFill>
              </a:rPr>
              <a:t>asthma </a:t>
            </a:r>
            <a:r>
              <a:rPr lang="en-GB" sz="2400" dirty="0">
                <a:solidFill>
                  <a:srgbClr val="3F3F3F"/>
                </a:solidFill>
              </a:rPr>
              <a:t>inhaler use </a:t>
            </a:r>
            <a:r>
              <a:rPr lang="en-GB" sz="2400" dirty="0">
                <a:solidFill>
                  <a:srgbClr val="3F3F3F"/>
                </a:solidFill>
              </a:rPr>
              <a:t>in </a:t>
            </a:r>
            <a:r>
              <a:rPr lang="en-GB" sz="2400" dirty="0">
                <a:solidFill>
                  <a:srgbClr val="3F3F3F"/>
                </a:solidFill>
              </a:rPr>
              <a:t>5-24 </a:t>
            </a:r>
            <a:r>
              <a:rPr lang="en-GB" sz="2400" dirty="0">
                <a:solidFill>
                  <a:srgbClr val="3F3F3F"/>
                </a:solidFill>
              </a:rPr>
              <a:t>year </a:t>
            </a:r>
            <a:r>
              <a:rPr lang="en-GB" sz="2400" dirty="0">
                <a:solidFill>
                  <a:srgbClr val="3F3F3F"/>
                </a:solidFill>
              </a:rPr>
              <a:t>olds – pilot of protocol</a:t>
            </a:r>
            <a:endParaRPr lang="en-GB" sz="2400" dirty="0">
              <a:solidFill>
                <a:srgbClr val="3F3F3F"/>
              </a:solidFill>
            </a:endParaRPr>
          </a:p>
          <a:p>
            <a:pPr marL="285750" indent="-285750">
              <a:buFont typeface="Arial" pitchFamily="34" charset="0"/>
              <a:buChar char="•"/>
            </a:pPr>
            <a:endParaRPr lang="en-GB" sz="2400" dirty="0">
              <a:solidFill>
                <a:srgbClr val="3F3F3F"/>
              </a:solidFill>
            </a:endParaRPr>
          </a:p>
          <a:p>
            <a:pPr marL="285750" indent="-285750">
              <a:buFont typeface="Arial" pitchFamily="34" charset="0"/>
              <a:buChar char="•"/>
            </a:pPr>
            <a:r>
              <a:rPr lang="en-GB" sz="2400" dirty="0">
                <a:solidFill>
                  <a:srgbClr val="3F3F3F"/>
                </a:solidFill>
              </a:rPr>
              <a:t>Launched September 2017 in London Borough of Bexley</a:t>
            </a:r>
          </a:p>
          <a:p>
            <a:pPr marL="285750" indent="-285750">
              <a:buFont typeface="Arial" pitchFamily="34" charset="0"/>
              <a:buChar char="•"/>
            </a:pPr>
            <a:endParaRPr lang="en-GB" sz="2400" dirty="0">
              <a:solidFill>
                <a:srgbClr val="3F3F3F"/>
              </a:solidFill>
            </a:endParaRPr>
          </a:p>
          <a:p>
            <a:pPr marL="285750" lvl="1" indent="-285750">
              <a:buFont typeface="Arial" pitchFamily="34" charset="0"/>
              <a:buChar char="•"/>
            </a:pPr>
            <a:r>
              <a:rPr lang="en-GB" sz="2400" dirty="0">
                <a:solidFill>
                  <a:srgbClr val="3F3F3F"/>
                </a:solidFill>
              </a:rPr>
              <a:t>Piloted </a:t>
            </a:r>
            <a:r>
              <a:rPr lang="en-GB" sz="2400" dirty="0">
                <a:solidFill>
                  <a:srgbClr val="3F3F3F"/>
                </a:solidFill>
              </a:rPr>
              <a:t>in </a:t>
            </a:r>
            <a:r>
              <a:rPr lang="en-GB" sz="2400" dirty="0">
                <a:solidFill>
                  <a:srgbClr val="3F3F3F"/>
                </a:solidFill>
              </a:rPr>
              <a:t>three GP practices and 15 surrounding pharmacies</a:t>
            </a:r>
            <a:endParaRPr lang="en-GB" sz="2400" dirty="0">
              <a:solidFill>
                <a:srgbClr val="3F3F3F"/>
              </a:solidFill>
            </a:endParaRPr>
          </a:p>
          <a:p>
            <a:pPr marL="285750" indent="-285750">
              <a:buFont typeface="Arial" pitchFamily="34" charset="0"/>
              <a:buChar char="•"/>
            </a:pPr>
            <a:endParaRPr lang="en-GB" sz="2400" b="1" dirty="0">
              <a:solidFill>
                <a:srgbClr val="3F3F3F"/>
              </a:solidFill>
            </a:endParaRPr>
          </a:p>
          <a:p>
            <a:pPr marL="285750" indent="-285750">
              <a:buFont typeface="Arial" pitchFamily="34" charset="0"/>
              <a:buChar char="•"/>
            </a:pPr>
            <a:r>
              <a:rPr lang="en-GB" sz="2400" dirty="0">
                <a:solidFill>
                  <a:srgbClr val="3F3F3F"/>
                </a:solidFill>
              </a:rPr>
              <a:t>Captured </a:t>
            </a:r>
            <a:r>
              <a:rPr lang="en-GB" sz="2400" dirty="0">
                <a:solidFill>
                  <a:srgbClr val="3F3F3F"/>
                </a:solidFill>
              </a:rPr>
              <a:t>on online template</a:t>
            </a:r>
          </a:p>
          <a:p>
            <a:pPr marL="285750" indent="-285750">
              <a:buFont typeface="Arial" pitchFamily="34" charset="0"/>
              <a:buChar char="•"/>
            </a:pPr>
            <a:endParaRPr lang="en-GB" sz="2400" dirty="0">
              <a:solidFill>
                <a:srgbClr val="3F3F3F"/>
              </a:solidFill>
            </a:endParaRPr>
          </a:p>
          <a:p>
            <a:pPr marL="285750" indent="-285750">
              <a:buFont typeface="Arial" pitchFamily="34" charset="0"/>
              <a:buChar char="•"/>
            </a:pPr>
            <a:r>
              <a:rPr lang="en-GB" sz="2400" dirty="0">
                <a:solidFill>
                  <a:srgbClr val="3F3F3F"/>
                </a:solidFill>
              </a:rPr>
              <a:t>Notification and any follow up needed communicated directly to GP practice. </a:t>
            </a:r>
            <a:endParaRPr lang="en-GB" sz="2000" dirty="0">
              <a:solidFill>
                <a:srgbClr val="3F3F3F"/>
              </a:solidFill>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1520" y="981556"/>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1520" y="2060851"/>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0825" y="2807655"/>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0825" y="3959783"/>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1520" y="4653140"/>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ular Callout 8"/>
          <p:cNvSpPr/>
          <p:nvPr/>
        </p:nvSpPr>
        <p:spPr>
          <a:xfrm>
            <a:off x="4283968" y="5121876"/>
            <a:ext cx="4536504" cy="1656184"/>
          </a:xfrm>
          <a:prstGeom prst="wedgeRectCallout">
            <a:avLst>
              <a:gd name="adj1" fmla="val -59201"/>
              <a:gd name="adj2" fmla="val -35123"/>
            </a:avLst>
          </a:prstGeom>
          <a:solidFill>
            <a:schemeClr val="tx2"/>
          </a:solidFill>
          <a:ln w="25400" cap="flat" cmpd="sng" algn="ctr">
            <a:noFill/>
            <a:prstDash val="solid"/>
          </a:ln>
          <a:effectLst/>
        </p:spPr>
        <p:txBody>
          <a:bodyPr lIns="180000" tIns="144000" rIns="180000" rtlCol="0" anchor="t" anchorCtr="0"/>
          <a:lstStyle/>
          <a:p>
            <a:pPr>
              <a:defRPr/>
            </a:pPr>
            <a:r>
              <a:rPr lang="en-GB" kern="0" dirty="0">
                <a:solidFill>
                  <a:sysClr val="window" lastClr="FFFFFF"/>
                </a:solidFill>
              </a:rPr>
              <a:t>“60-70</a:t>
            </a:r>
            <a:r>
              <a:rPr lang="en-GB" kern="0" dirty="0">
                <a:solidFill>
                  <a:sysClr val="window" lastClr="FFFFFF"/>
                </a:solidFill>
              </a:rPr>
              <a:t>% of CYP are not using their inhalers properly and are going back to their GPs and having their medication increased or </a:t>
            </a:r>
            <a:r>
              <a:rPr lang="en-GB" kern="0" dirty="0">
                <a:solidFill>
                  <a:sysClr val="window" lastClr="FFFFFF"/>
                </a:solidFill>
              </a:rPr>
              <a:t>changed” Bexley pharmacist</a:t>
            </a:r>
            <a:endParaRPr lang="en-GB" kern="0" dirty="0">
              <a:solidFill>
                <a:sysClr val="window" lastClr="FFFFFF"/>
              </a:solidFill>
            </a:endParaRPr>
          </a:p>
        </p:txBody>
      </p:sp>
    </p:spTree>
    <p:extLst>
      <p:ext uri="{BB962C8B-B14F-4D97-AF65-F5344CB8AC3E}">
        <p14:creationId xmlns:p14="http://schemas.microsoft.com/office/powerpoint/2010/main" val="1983498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072" y="260648"/>
            <a:ext cx="5975847" cy="720080"/>
          </a:xfrm>
        </p:spPr>
        <p:txBody>
          <a:bodyPr/>
          <a:lstStyle/>
          <a:p>
            <a:r>
              <a:rPr lang="en-GB" sz="1600" b="1" dirty="0" smtClean="0">
                <a:solidFill>
                  <a:schemeClr val="tx1"/>
                </a:solidFill>
              </a:rPr>
              <a:t>Sonar online platform</a:t>
            </a:r>
            <a:endParaRPr lang="en-GB" sz="1600" b="1" dirty="0">
              <a:solidFill>
                <a:schemeClr val="tx1"/>
              </a:solidFill>
            </a:endParaRPr>
          </a:p>
        </p:txBody>
      </p:sp>
      <p:sp>
        <p:nvSpPr>
          <p:cNvPr id="4" name="Slide Number Placeholder 3"/>
          <p:cNvSpPr>
            <a:spLocks noGrp="1"/>
          </p:cNvSpPr>
          <p:nvPr>
            <p:ph type="sldNum" sz="quarter" idx="12"/>
          </p:nvPr>
        </p:nvSpPr>
        <p:spPr/>
        <p:txBody>
          <a:bodyPr/>
          <a:lstStyle/>
          <a:p>
            <a:fld id="{FC328AEA-3148-44D9-84E6-ACD35E8A2033}" type="slidenum">
              <a:rPr lang="en-GB" smtClean="0">
                <a:solidFill>
                  <a:srgbClr val="3F3F3F">
                    <a:lumMod val="50000"/>
                  </a:srgbClr>
                </a:solidFill>
              </a:rPr>
              <a:pPr/>
              <a:t>3</a:t>
            </a:fld>
            <a:endParaRPr lang="en-GB">
              <a:solidFill>
                <a:srgbClr val="3F3F3F">
                  <a:lumMod val="50000"/>
                </a:srgbClr>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4158407" cy="4114973"/>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43857" y="1124744"/>
            <a:ext cx="4305915" cy="4339694"/>
          </a:xfrm>
          <a:prstGeom prst="rect">
            <a:avLst/>
          </a:prstGeom>
          <a:noFill/>
          <a:ln>
            <a:noFill/>
          </a:ln>
        </p:spPr>
      </p:pic>
    </p:spTree>
    <p:extLst>
      <p:ext uri="{BB962C8B-B14F-4D97-AF65-F5344CB8AC3E}">
        <p14:creationId xmlns:p14="http://schemas.microsoft.com/office/powerpoint/2010/main" val="323308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p:cNvSpPr txBox="1">
            <a:spLocks/>
          </p:cNvSpPr>
          <p:nvPr/>
        </p:nvSpPr>
        <p:spPr>
          <a:xfrm>
            <a:off x="250827" y="188916"/>
            <a:ext cx="8642350" cy="503783"/>
          </a:xfrm>
          <a:prstGeom prst="rect">
            <a:avLst/>
          </a:prstGeom>
          <a:solidFill>
            <a:schemeClr val="accent6"/>
          </a:solidFill>
        </p:spPr>
        <p:txBody>
          <a:bodyPr anchor="ctr"/>
          <a:lstStyle>
            <a:lvl1pPr algn="ctr" defTabSz="914400" rtl="0" eaLnBrk="1" latinLnBrk="0" hangingPunct="1">
              <a:spcBef>
                <a:spcPts val="600"/>
              </a:spcBef>
              <a:buNone/>
              <a:defRPr sz="6000" kern="1200" baseline="0">
                <a:solidFill>
                  <a:schemeClr val="bg1"/>
                </a:solidFill>
                <a:latin typeface="+mj-lt"/>
                <a:ea typeface="+mj-ea"/>
                <a:cs typeface="+mj-cs"/>
              </a:defRPr>
            </a:lvl1pPr>
          </a:lstStyle>
          <a:p>
            <a:pPr algn="l"/>
            <a:r>
              <a:rPr lang="en-GB" sz="2500" dirty="0" smtClean="0">
                <a:solidFill>
                  <a:prstClr val="white"/>
                </a:solidFill>
              </a:rPr>
              <a:t>Key learning points</a:t>
            </a:r>
            <a:endParaRPr lang="en-GB" sz="2500" dirty="0">
              <a:solidFill>
                <a:prstClr val="white"/>
              </a:solidFill>
            </a:endParaRPr>
          </a:p>
        </p:txBody>
      </p:sp>
      <p:sp>
        <p:nvSpPr>
          <p:cNvPr id="2" name="Rectangle 1"/>
          <p:cNvSpPr/>
          <p:nvPr/>
        </p:nvSpPr>
        <p:spPr>
          <a:xfrm>
            <a:off x="250827" y="1443841"/>
            <a:ext cx="7951343" cy="707886"/>
          </a:xfrm>
          <a:prstGeom prst="rect">
            <a:avLst/>
          </a:prstGeom>
        </p:spPr>
        <p:txBody>
          <a:bodyPr wrap="square">
            <a:spAutoFit/>
          </a:bodyPr>
          <a:lstStyle/>
          <a:p>
            <a:pPr marL="285750" indent="-285750">
              <a:buFont typeface="Arial" pitchFamily="34" charset="0"/>
              <a:buChar char="•"/>
            </a:pPr>
            <a:endParaRPr lang="en-GB" sz="2000" dirty="0">
              <a:solidFill>
                <a:srgbClr val="3F3F3F"/>
              </a:solidFill>
            </a:endParaRPr>
          </a:p>
          <a:p>
            <a:pPr marL="285750" indent="-285750">
              <a:buFont typeface="Arial" pitchFamily="34" charset="0"/>
              <a:buChar char="•"/>
            </a:pPr>
            <a:endParaRPr lang="en-GB" sz="2000" dirty="0">
              <a:solidFill>
                <a:srgbClr val="3F3F3F"/>
              </a:solidFill>
            </a:endParaRPr>
          </a:p>
        </p:txBody>
      </p:sp>
      <p:graphicFrame>
        <p:nvGraphicFramePr>
          <p:cNvPr id="4" name="Diagram 3"/>
          <p:cNvGraphicFramePr/>
          <p:nvPr>
            <p:extLst>
              <p:ext uri="{D42A27DB-BD31-4B8C-83A1-F6EECF244321}">
                <p14:modId xmlns:p14="http://schemas.microsoft.com/office/powerpoint/2010/main" val="2974160016"/>
              </p:ext>
            </p:extLst>
          </p:nvPr>
        </p:nvGraphicFramePr>
        <p:xfrm>
          <a:off x="250826" y="873760"/>
          <a:ext cx="8642349"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151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p:cNvSpPr txBox="1">
            <a:spLocks/>
          </p:cNvSpPr>
          <p:nvPr/>
        </p:nvSpPr>
        <p:spPr>
          <a:xfrm>
            <a:off x="250827" y="188916"/>
            <a:ext cx="8642350" cy="503783"/>
          </a:xfrm>
          <a:prstGeom prst="rect">
            <a:avLst/>
          </a:prstGeom>
          <a:solidFill>
            <a:schemeClr val="accent6"/>
          </a:solidFill>
        </p:spPr>
        <p:txBody>
          <a:bodyPr anchor="ctr"/>
          <a:lstStyle>
            <a:lvl1pPr algn="ctr" defTabSz="914400" rtl="0" eaLnBrk="1" latinLnBrk="0" hangingPunct="1">
              <a:spcBef>
                <a:spcPts val="600"/>
              </a:spcBef>
              <a:buNone/>
              <a:defRPr sz="6000" kern="1200" baseline="0">
                <a:solidFill>
                  <a:schemeClr val="bg1"/>
                </a:solidFill>
                <a:latin typeface="+mj-lt"/>
                <a:ea typeface="+mj-ea"/>
                <a:cs typeface="+mj-cs"/>
              </a:defRPr>
            </a:lvl1pPr>
          </a:lstStyle>
          <a:p>
            <a:pPr algn="l"/>
            <a:r>
              <a:rPr lang="en-GB" sz="2500" dirty="0" smtClean="0">
                <a:solidFill>
                  <a:prstClr val="white"/>
                </a:solidFill>
              </a:rPr>
              <a:t>Pharmacy project: Next steps</a:t>
            </a:r>
            <a:endParaRPr lang="en-GB" sz="2500" dirty="0">
              <a:solidFill>
                <a:prstClr val="white"/>
              </a:solidFill>
            </a:endParaRPr>
          </a:p>
        </p:txBody>
      </p:sp>
      <p:sp>
        <p:nvSpPr>
          <p:cNvPr id="2" name="Rectangle 1"/>
          <p:cNvSpPr/>
          <p:nvPr/>
        </p:nvSpPr>
        <p:spPr>
          <a:xfrm>
            <a:off x="250827" y="849481"/>
            <a:ext cx="7951343" cy="3477875"/>
          </a:xfrm>
          <a:prstGeom prst="rect">
            <a:avLst/>
          </a:prstGeom>
        </p:spPr>
        <p:txBody>
          <a:bodyPr wrap="square">
            <a:spAutoFit/>
          </a:bodyPr>
          <a:lstStyle/>
          <a:p>
            <a:pPr marL="342900" indent="-342900">
              <a:buFont typeface="Arial" pitchFamily="34" charset="0"/>
              <a:buChar char="•"/>
            </a:pPr>
            <a:r>
              <a:rPr lang="en-GB" sz="2000" dirty="0">
                <a:solidFill>
                  <a:srgbClr val="3F3F3F"/>
                </a:solidFill>
              </a:rPr>
              <a:t>Bexley CCG is now looking to expand the </a:t>
            </a:r>
            <a:r>
              <a:rPr lang="en-GB" sz="2000" dirty="0">
                <a:solidFill>
                  <a:srgbClr val="3F3F3F"/>
                </a:solidFill>
              </a:rPr>
              <a:t>programme </a:t>
            </a:r>
            <a:r>
              <a:rPr lang="en-GB" sz="2000" dirty="0">
                <a:solidFill>
                  <a:srgbClr val="3F3F3F"/>
                </a:solidFill>
              </a:rPr>
              <a:t>borough-wide and increase </a:t>
            </a:r>
            <a:r>
              <a:rPr lang="en-GB" sz="2000" dirty="0">
                <a:solidFill>
                  <a:srgbClr val="3F3F3F"/>
                </a:solidFill>
              </a:rPr>
              <a:t>the eligibility </a:t>
            </a:r>
            <a:r>
              <a:rPr lang="en-GB" sz="2000" dirty="0">
                <a:solidFill>
                  <a:srgbClr val="3F3F3F"/>
                </a:solidFill>
              </a:rPr>
              <a:t>age range up to </a:t>
            </a:r>
            <a:r>
              <a:rPr lang="en-GB" sz="2000" dirty="0">
                <a:solidFill>
                  <a:srgbClr val="3F3F3F"/>
                </a:solidFill>
              </a:rPr>
              <a:t>35</a:t>
            </a:r>
            <a:r>
              <a:rPr lang="en-GB" sz="2000" dirty="0">
                <a:solidFill>
                  <a:srgbClr val="3F3F3F"/>
                </a:solidFill>
              </a:rPr>
              <a:t>. </a:t>
            </a:r>
          </a:p>
          <a:p>
            <a:pPr marL="342900" indent="-342900">
              <a:buFont typeface="Arial" pitchFamily="34" charset="0"/>
              <a:buChar char="•"/>
            </a:pPr>
            <a:endParaRPr lang="en-GB" sz="2000" dirty="0">
              <a:solidFill>
                <a:srgbClr val="3F3F3F"/>
              </a:solidFill>
            </a:endParaRPr>
          </a:p>
          <a:p>
            <a:pPr marL="342900" indent="-342900">
              <a:buFont typeface="Arial" pitchFamily="34" charset="0"/>
              <a:buChar char="•"/>
            </a:pPr>
            <a:r>
              <a:rPr lang="en-GB" sz="2000" dirty="0">
                <a:solidFill>
                  <a:srgbClr val="3F3F3F"/>
                </a:solidFill>
              </a:rPr>
              <a:t>Greenwich is looking </a:t>
            </a:r>
            <a:r>
              <a:rPr lang="en-GB" sz="2000" dirty="0">
                <a:solidFill>
                  <a:srgbClr val="3F3F3F"/>
                </a:solidFill>
              </a:rPr>
              <a:t>to use the learning to develop </a:t>
            </a:r>
            <a:r>
              <a:rPr lang="en-GB" sz="2000" dirty="0">
                <a:solidFill>
                  <a:srgbClr val="3F3F3F"/>
                </a:solidFill>
              </a:rPr>
              <a:t>a similar scheme. </a:t>
            </a:r>
            <a:endParaRPr lang="en-GB" sz="2000" dirty="0">
              <a:solidFill>
                <a:srgbClr val="3F3F3F"/>
              </a:solidFill>
            </a:endParaRPr>
          </a:p>
          <a:p>
            <a:pPr marL="342900" indent="-342900">
              <a:buFont typeface="Arial" pitchFamily="34" charset="0"/>
              <a:buChar char="•"/>
            </a:pPr>
            <a:endParaRPr lang="en-GB" sz="2000" dirty="0">
              <a:solidFill>
                <a:srgbClr val="3F3F3F"/>
              </a:solidFill>
            </a:endParaRPr>
          </a:p>
          <a:p>
            <a:pPr marL="342900" indent="-342900">
              <a:buFont typeface="Arial" pitchFamily="34" charset="0"/>
              <a:buChar char="•"/>
            </a:pPr>
            <a:r>
              <a:rPr lang="en-GB" sz="2000" dirty="0">
                <a:solidFill>
                  <a:srgbClr val="3F3F3F"/>
                </a:solidFill>
              </a:rPr>
              <a:t>The platform is to be offered for free to all interested CCGs in </a:t>
            </a:r>
            <a:r>
              <a:rPr lang="en-GB" sz="2000" dirty="0">
                <a:solidFill>
                  <a:srgbClr val="3F3F3F"/>
                </a:solidFill>
              </a:rPr>
              <a:t>London by Sonar Informatics. </a:t>
            </a:r>
          </a:p>
          <a:p>
            <a:pPr marL="342900" indent="-342900">
              <a:buFont typeface="Arial" pitchFamily="34" charset="0"/>
              <a:buChar char="•"/>
            </a:pPr>
            <a:endParaRPr lang="en-GB" sz="2000" dirty="0">
              <a:solidFill>
                <a:srgbClr val="3F3F3F"/>
              </a:solidFill>
            </a:endParaRPr>
          </a:p>
          <a:p>
            <a:pPr marL="342900" indent="-342900">
              <a:buFont typeface="Arial" pitchFamily="34" charset="0"/>
              <a:buChar char="•"/>
            </a:pPr>
            <a:r>
              <a:rPr lang="en-GB" sz="2000" dirty="0">
                <a:solidFill>
                  <a:srgbClr val="3F3F3F"/>
                </a:solidFill>
              </a:rPr>
              <a:t>The CYP team will </a:t>
            </a:r>
            <a:r>
              <a:rPr lang="en-GB" sz="2000" dirty="0">
                <a:solidFill>
                  <a:srgbClr val="3F3F3F"/>
                </a:solidFill>
              </a:rPr>
              <a:t>promote </a:t>
            </a:r>
            <a:r>
              <a:rPr lang="en-GB" sz="2000" dirty="0">
                <a:solidFill>
                  <a:srgbClr val="3F3F3F"/>
                </a:solidFill>
              </a:rPr>
              <a:t>this and the project more generally </a:t>
            </a:r>
            <a:r>
              <a:rPr lang="en-GB" sz="2000" dirty="0">
                <a:solidFill>
                  <a:srgbClr val="3F3F3F"/>
                </a:solidFill>
              </a:rPr>
              <a:t>through the CYP toolkit</a:t>
            </a:r>
            <a:r>
              <a:rPr lang="en-GB" sz="2000" dirty="0">
                <a:solidFill>
                  <a:srgbClr val="3F3F3F"/>
                </a:solidFill>
              </a:rPr>
              <a:t>.</a:t>
            </a:r>
          </a:p>
        </p:txBody>
      </p:sp>
      <p:sp>
        <p:nvSpPr>
          <p:cNvPr id="3" name="TextBox 2"/>
          <p:cNvSpPr txBox="1"/>
          <p:nvPr/>
        </p:nvSpPr>
        <p:spPr>
          <a:xfrm>
            <a:off x="993546" y="4652802"/>
            <a:ext cx="706940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solidFill>
                  <a:srgbClr val="3F3F3F"/>
                </a:solidFill>
              </a:rPr>
              <a:t>“A lot is growing from both  the asthma in pharmacies and the group consultations projects …Even just raising the profile of asthma last year may have had an effect as we have had a drop in numbers of children attending A&amp;E </a:t>
            </a:r>
            <a:r>
              <a:rPr lang="en-GB" dirty="0">
                <a:solidFill>
                  <a:srgbClr val="3F3F3F"/>
                </a:solidFill>
              </a:rPr>
              <a:t>and </a:t>
            </a:r>
            <a:r>
              <a:rPr lang="en-GB" dirty="0">
                <a:solidFill>
                  <a:srgbClr val="3F3F3F"/>
                </a:solidFill>
              </a:rPr>
              <a:t>also on admissions it seems</a:t>
            </a:r>
            <a:r>
              <a:rPr lang="en-GB" dirty="0">
                <a:solidFill>
                  <a:srgbClr val="3F3F3F"/>
                </a:solidFill>
              </a:rPr>
              <a:t>”</a:t>
            </a:r>
          </a:p>
          <a:p>
            <a:endParaRPr lang="en-GB" dirty="0">
              <a:solidFill>
                <a:srgbClr val="3F3F3F"/>
              </a:solidFill>
            </a:endParaRPr>
          </a:p>
          <a:p>
            <a:pPr algn="r"/>
            <a:r>
              <a:rPr lang="en-GB" dirty="0">
                <a:solidFill>
                  <a:srgbClr val="3F3F3F"/>
                </a:solidFill>
              </a:rPr>
              <a:t>[Karen Upton, GP safeguarding and asthma lead, Bexley]</a:t>
            </a:r>
            <a:endParaRPr lang="en-GB" dirty="0">
              <a:solidFill>
                <a:srgbClr val="3F3F3F"/>
              </a:solidFill>
            </a:endParaRP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0825" y="961373"/>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1520" y="1814678"/>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1520" y="2688440"/>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251520" y="3623156"/>
            <a:ext cx="390422" cy="3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926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009" y="745455"/>
            <a:ext cx="3456384" cy="408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2500" dirty="0" smtClean="0"/>
              <a:t>Resources and support</a:t>
            </a:r>
            <a:endParaRPr lang="en-GB" sz="2500"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6</a:t>
            </a:fld>
            <a:endParaRPr lang="en-GB" dirty="0">
              <a:solidFill>
                <a:srgbClr val="3F3F3F">
                  <a:lumMod val="50000"/>
                </a:srgbClr>
              </a:solidFill>
            </a:endParaRPr>
          </a:p>
        </p:txBody>
      </p:sp>
      <p:sp>
        <p:nvSpPr>
          <p:cNvPr id="5" name="Rectangle 4"/>
          <p:cNvSpPr/>
          <p:nvPr/>
        </p:nvSpPr>
        <p:spPr>
          <a:xfrm>
            <a:off x="250827" y="849481"/>
            <a:ext cx="7951343" cy="1938992"/>
          </a:xfrm>
          <a:prstGeom prst="rect">
            <a:avLst/>
          </a:prstGeom>
        </p:spPr>
        <p:txBody>
          <a:bodyPr wrap="square">
            <a:spAutoFit/>
          </a:bodyPr>
          <a:lstStyle/>
          <a:p>
            <a:pPr marL="342900" indent="-342900">
              <a:buFont typeface="Arial" pitchFamily="34" charset="0"/>
              <a:buChar char="•"/>
            </a:pPr>
            <a:r>
              <a:rPr lang="en-GB" sz="2000" dirty="0">
                <a:solidFill>
                  <a:srgbClr val="3F3F3F"/>
                </a:solidFill>
              </a:rPr>
              <a:t>New CYP primary care toolkit – </a:t>
            </a:r>
          </a:p>
          <a:p>
            <a:r>
              <a:rPr lang="en-GB" sz="2000" dirty="0">
                <a:solidFill>
                  <a:srgbClr val="3F3F3F"/>
                </a:solidFill>
              </a:rPr>
              <a:t> </a:t>
            </a:r>
            <a:r>
              <a:rPr lang="en-GB" sz="2000" dirty="0">
                <a:solidFill>
                  <a:srgbClr val="3F3F3F"/>
                </a:solidFill>
              </a:rPr>
              <a:t>    pharmacy section</a:t>
            </a:r>
          </a:p>
          <a:p>
            <a:pPr marL="342900" indent="-342900">
              <a:buFont typeface="Arial" pitchFamily="34" charset="0"/>
              <a:buChar char="•"/>
            </a:pPr>
            <a:r>
              <a:rPr lang="en-GB" sz="2000" dirty="0">
                <a:solidFill>
                  <a:srgbClr val="3F3F3F"/>
                </a:solidFill>
              </a:rPr>
              <a:t>Film of lead pharmacist</a:t>
            </a:r>
          </a:p>
          <a:p>
            <a:pPr marL="342900" indent="-342900">
              <a:buFont typeface="Arial" pitchFamily="34" charset="0"/>
              <a:buChar char="•"/>
            </a:pPr>
            <a:r>
              <a:rPr lang="en-GB" sz="2000" dirty="0">
                <a:solidFill>
                  <a:srgbClr val="3F3F3F"/>
                </a:solidFill>
              </a:rPr>
              <a:t>Case study</a:t>
            </a:r>
          </a:p>
          <a:p>
            <a:pPr marL="342900" indent="-342900">
              <a:buFont typeface="Arial" pitchFamily="34" charset="0"/>
              <a:buChar char="•"/>
            </a:pPr>
            <a:r>
              <a:rPr lang="en-GB" sz="2000" dirty="0">
                <a:solidFill>
                  <a:srgbClr val="3F3F3F"/>
                </a:solidFill>
              </a:rPr>
              <a:t>Posters</a:t>
            </a:r>
          </a:p>
          <a:p>
            <a:pPr marL="342900" indent="-342900">
              <a:buFont typeface="Arial" pitchFamily="34" charset="0"/>
              <a:buChar char="•"/>
            </a:pPr>
            <a:r>
              <a:rPr lang="en-GB" sz="2000" dirty="0">
                <a:solidFill>
                  <a:srgbClr val="3F3F3F"/>
                </a:solidFill>
              </a:rPr>
              <a:t>Training slides and more</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23" t="8240" r="24874" b="10073"/>
          <a:stretch/>
        </p:blipFill>
        <p:spPr bwMode="auto">
          <a:xfrm>
            <a:off x="258977" y="2753755"/>
            <a:ext cx="5280495" cy="39515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840" t="7799" r="44395" b="31899"/>
          <a:stretch/>
        </p:blipFill>
        <p:spPr bwMode="auto">
          <a:xfrm>
            <a:off x="4226498" y="3624882"/>
            <a:ext cx="4607895" cy="32051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42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eLearning for community pharmacists</a:t>
            </a:r>
            <a:endParaRPr lang="en-GB" dirty="0"/>
          </a:p>
        </p:txBody>
      </p:sp>
      <p:sp>
        <p:nvSpPr>
          <p:cNvPr id="3" name="Text Placeholder 2"/>
          <p:cNvSpPr>
            <a:spLocks noGrp="1"/>
          </p:cNvSpPr>
          <p:nvPr>
            <p:ph type="body" sz="quarter" idx="12"/>
          </p:nvPr>
        </p:nvSpPr>
        <p:spPr/>
        <p:txBody>
          <a:bodyPr/>
          <a:lstStyle/>
          <a:p>
            <a:r>
              <a:rPr lang="en-GB" dirty="0" smtClean="0"/>
              <a:t>Developed by Education for Health</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7</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r>
              <a:rPr lang="en-GB" dirty="0" smtClean="0"/>
              <a:t>A free resource that we encourage pharmacists to use as part of </a:t>
            </a:r>
            <a:r>
              <a:rPr lang="en-GB" dirty="0" err="1" smtClean="0"/>
              <a:t>ongoing</a:t>
            </a:r>
            <a:r>
              <a:rPr lang="en-GB" dirty="0" smtClean="0"/>
              <a:t> CPD and training</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66" y="2636913"/>
            <a:ext cx="5508104" cy="38398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5"/>
          <p:cNvPicPr>
            <a:picLocks noChangeAspect="1"/>
          </p:cNvPicPr>
          <p:nvPr/>
        </p:nvPicPr>
        <p:blipFill rotWithShape="1">
          <a:blip r:embed="rId3"/>
          <a:srcRect l="24230" t="350" r="24962" b="42143"/>
          <a:stretch/>
        </p:blipFill>
        <p:spPr>
          <a:xfrm>
            <a:off x="3779912" y="1772817"/>
            <a:ext cx="5038866" cy="3208071"/>
          </a:xfrm>
          <a:prstGeom prst="rect">
            <a:avLst/>
          </a:prstGeom>
        </p:spPr>
      </p:pic>
      <p:sp>
        <p:nvSpPr>
          <p:cNvPr id="8" name="TextBox 7"/>
          <p:cNvSpPr txBox="1"/>
          <p:nvPr/>
        </p:nvSpPr>
        <p:spPr>
          <a:xfrm>
            <a:off x="5975649" y="5229202"/>
            <a:ext cx="3060848" cy="923330"/>
          </a:xfrm>
          <a:prstGeom prst="rect">
            <a:avLst/>
          </a:prstGeom>
          <a:noFill/>
        </p:spPr>
        <p:txBody>
          <a:bodyPr wrap="square" rtlCol="0">
            <a:spAutoFit/>
          </a:bodyPr>
          <a:lstStyle/>
          <a:p>
            <a:r>
              <a:rPr lang="en-GB" dirty="0">
                <a:solidFill>
                  <a:srgbClr val="3F3F3F"/>
                </a:solidFill>
                <a:hlinkClick r:id="rId4"/>
              </a:rPr>
              <a:t>https://www.healthylondon.org/resource/london-asthma-toolkit/pharmacy</a:t>
            </a:r>
            <a:r>
              <a:rPr lang="en-GB" dirty="0">
                <a:solidFill>
                  <a:srgbClr val="3F3F3F"/>
                </a:solidFill>
                <a:hlinkClick r:id="rId4"/>
              </a:rPr>
              <a:t>/</a:t>
            </a:r>
            <a:r>
              <a:rPr lang="en-GB" dirty="0">
                <a:solidFill>
                  <a:srgbClr val="3F3F3F"/>
                </a:solidFill>
              </a:rPr>
              <a:t> </a:t>
            </a:r>
            <a:endParaRPr lang="en-GB" dirty="0">
              <a:solidFill>
                <a:srgbClr val="3F3F3F"/>
              </a:solidFill>
            </a:endParaRPr>
          </a:p>
        </p:txBody>
      </p:sp>
    </p:spTree>
    <p:extLst>
      <p:ext uri="{BB962C8B-B14F-4D97-AF65-F5344CB8AC3E}">
        <p14:creationId xmlns:p14="http://schemas.microsoft.com/office/powerpoint/2010/main" val="230082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389</Words>
  <Application>Microsoft Office PowerPoint</Application>
  <PresentationFormat>On-screen Show (4:3)</PresentationFormat>
  <Paragraphs>54</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1_2017 - HLP updated branding-PPT Template</vt:lpstr>
      <vt:lpstr>Asthma inhaler pharmacy review project</vt:lpstr>
      <vt:lpstr>PowerPoint Presentation</vt:lpstr>
      <vt:lpstr>Sonar online platform</vt:lpstr>
      <vt:lpstr>PowerPoint Presentation</vt:lpstr>
      <vt:lpstr>PowerPoint Presentation</vt:lpstr>
      <vt:lpstr>Resources and support</vt:lpstr>
      <vt:lpstr>eLearning for community pharmacists</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inhaler pharmacy review project</dc:title>
  <dc:creator>Georgie Herskovits</dc:creator>
  <cp:lastModifiedBy>Georgie Herskovits</cp:lastModifiedBy>
  <cp:revision>2</cp:revision>
  <dcterms:created xsi:type="dcterms:W3CDTF">2018-09-06T11:41:47Z</dcterms:created>
  <dcterms:modified xsi:type="dcterms:W3CDTF">2018-09-06T12:07:02Z</dcterms:modified>
</cp:coreProperties>
</file>