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B3026-B7BB-44E8-BEC2-BC0DBEE12FB7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71B7B-2E71-4BDD-8220-8C32487D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09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568B-8D02-41D2-9601-A7C587BF81BD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68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**NEW**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5C8-BEC6-4337-98F1-C17DB97E932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9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**Addition</a:t>
            </a:r>
            <a:r>
              <a:rPr lang="en-GB" baseline="0" dirty="0" smtClean="0"/>
              <a:t> of ACT** RCP mandatory for </a:t>
            </a:r>
            <a:r>
              <a:rPr lang="en-GB" baseline="0" dirty="0" err="1" smtClean="0"/>
              <a:t>QoF</a:t>
            </a:r>
            <a:r>
              <a:rPr lang="en-GB" baseline="0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5C8-BEC6-4337-98F1-C17DB97E932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237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**NO change**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5C8-BEC6-4337-98F1-C17DB97E93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179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Changes:</a:t>
            </a:r>
          </a:p>
          <a:p>
            <a:r>
              <a:rPr lang="en-GB" dirty="0" smtClean="0"/>
              <a:t>To highlight</a:t>
            </a:r>
            <a:r>
              <a:rPr lang="en-GB" baseline="0" dirty="0" smtClean="0"/>
              <a:t> if salbutamol has been taking recently as PEF is a false negative so needs to be indicated here.</a:t>
            </a:r>
          </a:p>
          <a:p>
            <a:r>
              <a:rPr lang="en-GB" baseline="0" dirty="0" smtClean="0"/>
              <a:t>Best peak flow in 12 months – remember this changes every year as the patient grows. Essential to ensure height has been measured recently. </a:t>
            </a:r>
          </a:p>
          <a:p>
            <a:r>
              <a:rPr lang="en-GB" baseline="0" dirty="0" smtClean="0"/>
              <a:t>Peak flow meter should only be issued to patients who can interpret results.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5C8-BEC6-4337-98F1-C17DB97E932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271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**NEW**</a:t>
            </a:r>
            <a:r>
              <a:rPr lang="en-GB" baseline="0" dirty="0" smtClean="0"/>
              <a:t> </a:t>
            </a:r>
          </a:p>
          <a:p>
            <a:r>
              <a:rPr lang="en-GB" dirty="0" smtClean="0"/>
              <a:t>Standardised so that all</a:t>
            </a:r>
            <a:r>
              <a:rPr lang="en-GB" baseline="0" dirty="0" smtClean="0"/>
              <a:t> HCP assessing patient are consistent.</a:t>
            </a:r>
          </a:p>
          <a:p>
            <a:r>
              <a:rPr lang="en-GB" baseline="0" dirty="0" smtClean="0"/>
              <a:t>Resources for teaching inhaler technique.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5C8-BEC6-4337-98F1-C17DB97E932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957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**before stepping patients up – conside</a:t>
            </a:r>
            <a:r>
              <a:rPr lang="en-GB" baseline="0" dirty="0" smtClean="0"/>
              <a:t>r the following:</a:t>
            </a:r>
          </a:p>
          <a:p>
            <a:r>
              <a:rPr lang="en-GB" baseline="0" dirty="0" smtClean="0"/>
              <a:t>Non adherence. Inhaler technique. Smoking. </a:t>
            </a:r>
          </a:p>
          <a:p>
            <a:r>
              <a:rPr lang="en-GB" baseline="0" dirty="0" smtClean="0"/>
              <a:t>Low dose: 200-400mcg BDP</a:t>
            </a:r>
          </a:p>
          <a:p>
            <a:r>
              <a:rPr lang="en-GB" baseline="0" dirty="0" smtClean="0"/>
              <a:t>Normal dose: up to 800mcg BDP</a:t>
            </a:r>
          </a:p>
          <a:p>
            <a:r>
              <a:rPr lang="en-GB" baseline="0" dirty="0" smtClean="0"/>
              <a:t>High dose: &gt; 800mcg BDP.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5C8-BEC6-4337-98F1-C17DB97E932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60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54428" y="89599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Arial"/>
                <a:cs typeface="Arial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dirty="0" smtClean="0"/>
              <a:t>Click to edit Master subtitle style</a:t>
            </a:r>
            <a:endParaRPr kumimoji="0" lang="en-US" dirty="0"/>
          </a:p>
        </p:txBody>
      </p:sp>
      <p:pic>
        <p:nvPicPr>
          <p:cNvPr id="15" name="Picture 14" descr="ba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91563"/>
            <a:ext cx="9144000" cy="200883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505930"/>
            <a:ext cx="8229600" cy="1470025"/>
          </a:xfrm>
        </p:spPr>
        <p:txBody>
          <a:bodyPr anchor="ctr"/>
          <a:lstStyle>
            <a:lvl1pPr algn="ctr">
              <a:defRPr lang="en-US" b="0" i="0" dirty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kumimoji="0" lang="en-GB" dirty="0" smtClean="0"/>
              <a:t>Click to edit Master title style</a:t>
            </a:r>
            <a:endParaRPr kumimoji="0" lang="en-US" dirty="0"/>
          </a:p>
        </p:txBody>
      </p:sp>
      <p:pic>
        <p:nvPicPr>
          <p:cNvPr id="19" name="Picture 18" descr="City and Hackney Clinical Commissioning GroupCOL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477000" y="5562600"/>
            <a:ext cx="2133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18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77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3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54428" y="89599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Arial"/>
                <a:cs typeface="Arial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dirty="0" smtClean="0"/>
              <a:t>Click to edit Master subtitle style</a:t>
            </a:r>
            <a:endParaRPr kumimoji="0" lang="en-US" dirty="0"/>
          </a:p>
        </p:txBody>
      </p:sp>
      <p:pic>
        <p:nvPicPr>
          <p:cNvPr id="15" name="Picture 14" descr="ba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91563"/>
            <a:ext cx="9144000" cy="200883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505930"/>
            <a:ext cx="8229600" cy="1470025"/>
          </a:xfrm>
        </p:spPr>
        <p:txBody>
          <a:bodyPr anchor="ctr"/>
          <a:lstStyle>
            <a:lvl1pPr algn="ctr">
              <a:defRPr lang="en-US" b="0" i="0" dirty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kumimoji="0" lang="en-GB" dirty="0" smtClean="0"/>
              <a:t>Click to edit Master title style</a:t>
            </a:r>
            <a:endParaRPr kumimoji="0" lang="en-US" dirty="0"/>
          </a:p>
        </p:txBody>
      </p:sp>
      <p:pic>
        <p:nvPicPr>
          <p:cNvPr id="19" name="Picture 18" descr="City and Hackney Clinical Commissioning GroupCOL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477000" y="5562600"/>
            <a:ext cx="2133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28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79315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98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86598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0961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740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4675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5690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0272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81093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831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30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728" y="5895170"/>
            <a:ext cx="1583456" cy="64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ity-and-Hackney-CCG-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10167"/>
            <a:ext cx="4969247" cy="1170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orang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638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908721"/>
            <a:ext cx="6336704" cy="151216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984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1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7238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264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09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902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42101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pPr defTabSz="457200"/>
            <a:fld id="{42054725-1699-CC43-9367-428C941DB9CE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4897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d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ounded Rectangle 7"/>
          <p:cNvSpPr/>
          <p:nvPr/>
        </p:nvSpPr>
        <p:spPr>
          <a:xfrm>
            <a:off x="64008" y="69755"/>
            <a:ext cx="900379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Picture 9" descr="Orange bar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200" y="762000"/>
            <a:ext cx="8991600" cy="586777"/>
          </a:xfrm>
          <a:prstGeom prst="rect">
            <a:avLst/>
          </a:prstGeom>
        </p:spPr>
      </p:pic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GB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GB" dirty="0" smtClean="0"/>
              <a:t>Click to edit Master text styles</a:t>
            </a:r>
          </a:p>
          <a:p>
            <a:pPr lvl="1" eaLnBrk="1" latinLnBrk="0" hangingPunct="1"/>
            <a:r>
              <a:rPr kumimoji="0" lang="en-GB" dirty="0" smtClean="0"/>
              <a:t>Second level</a:t>
            </a:r>
          </a:p>
          <a:p>
            <a:pPr lvl="2" eaLnBrk="1" latinLnBrk="0" hangingPunct="1"/>
            <a:r>
              <a:rPr kumimoji="0" lang="en-GB" dirty="0" smtClean="0"/>
              <a:t>Third level</a:t>
            </a:r>
          </a:p>
          <a:p>
            <a:pPr lvl="3" eaLnBrk="1" latinLnBrk="0" hangingPunct="1"/>
            <a:r>
              <a:rPr kumimoji="0" lang="en-GB" dirty="0" smtClean="0"/>
              <a:t>Fourth level</a:t>
            </a:r>
          </a:p>
          <a:p>
            <a:pPr lvl="4" eaLnBrk="1" latinLnBrk="0" hangingPunct="1"/>
            <a:r>
              <a:rPr kumimoji="0" lang="en-GB" dirty="0" smtClean="0"/>
              <a:t>Fifth level</a:t>
            </a:r>
            <a:endParaRPr kumimoji="0" lang="en-US" dirty="0"/>
          </a:p>
        </p:txBody>
      </p:sp>
      <p:pic>
        <p:nvPicPr>
          <p:cNvPr id="11" name="Picture 10" descr="City and Hackney Clinical Commissioning GroupCOL.eps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6"/>
              <a:stretch>
                <a:fillRect/>
              </a:stretch>
            </p:blipFill>
          </mc:Choice>
          <mc:Fallback>
            <p:blipFill>
              <a:blip r:embed="rId17"/>
              <a:stretch>
                <a:fillRect/>
              </a:stretch>
            </p:blipFill>
          </mc:Fallback>
        </mc:AlternateContent>
        <p:spPr>
          <a:xfrm>
            <a:off x="6477000" y="5562600"/>
            <a:ext cx="2133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7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None/>
        <a:defRPr kumimoji="0" sz="2600" kern="1200">
          <a:solidFill>
            <a:schemeClr val="tx1"/>
          </a:solidFill>
          <a:latin typeface="Arial"/>
          <a:ea typeface="+mn-ea"/>
          <a:cs typeface="Arial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None/>
        <a:defRPr kumimoji="0"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None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None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None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ounded Rectangle 7"/>
          <p:cNvSpPr/>
          <p:nvPr/>
        </p:nvSpPr>
        <p:spPr>
          <a:xfrm>
            <a:off x="64008" y="69755"/>
            <a:ext cx="900379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Picture 9" descr="Orange bar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200" y="762000"/>
            <a:ext cx="8991600" cy="586777"/>
          </a:xfrm>
          <a:prstGeom prst="rect">
            <a:avLst/>
          </a:prstGeom>
        </p:spPr>
      </p:pic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GB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GB" dirty="0" smtClean="0"/>
              <a:t>Click to edit Master text styles</a:t>
            </a:r>
          </a:p>
          <a:p>
            <a:pPr lvl="1" eaLnBrk="1" latinLnBrk="0" hangingPunct="1"/>
            <a:r>
              <a:rPr kumimoji="0" lang="en-GB" dirty="0" smtClean="0"/>
              <a:t>Second level</a:t>
            </a:r>
          </a:p>
          <a:p>
            <a:pPr lvl="2" eaLnBrk="1" latinLnBrk="0" hangingPunct="1"/>
            <a:r>
              <a:rPr kumimoji="0" lang="en-GB" dirty="0" smtClean="0"/>
              <a:t>Third level</a:t>
            </a:r>
          </a:p>
          <a:p>
            <a:pPr lvl="3" eaLnBrk="1" latinLnBrk="0" hangingPunct="1"/>
            <a:r>
              <a:rPr kumimoji="0" lang="en-GB" dirty="0" smtClean="0"/>
              <a:t>Fourth level</a:t>
            </a:r>
          </a:p>
          <a:p>
            <a:pPr lvl="4" eaLnBrk="1" latinLnBrk="0" hangingPunct="1"/>
            <a:r>
              <a:rPr kumimoji="0" lang="en-GB" dirty="0" smtClean="0"/>
              <a:t>Fifth level</a:t>
            </a:r>
            <a:endParaRPr kumimoji="0" lang="en-US" dirty="0"/>
          </a:p>
        </p:txBody>
      </p:sp>
      <p:pic>
        <p:nvPicPr>
          <p:cNvPr id="11" name="Picture 10" descr="City and Hackney Clinical Commissioning GroupCOL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6"/>
              <a:stretch>
                <a:fillRect/>
              </a:stretch>
            </p:blipFill>
          </mc:Choice>
          <mc:Fallback>
            <p:blipFill>
              <a:blip r:embed="rId17"/>
              <a:stretch>
                <a:fillRect/>
              </a:stretch>
            </p:blipFill>
          </mc:Fallback>
        </mc:AlternateContent>
        <p:spPr>
          <a:xfrm>
            <a:off x="6477000" y="5562600"/>
            <a:ext cx="2133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3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None/>
        <a:defRPr kumimoji="0" sz="2600" kern="1200">
          <a:solidFill>
            <a:schemeClr val="tx1"/>
          </a:solidFill>
          <a:latin typeface="Arial"/>
          <a:ea typeface="+mn-ea"/>
          <a:cs typeface="Arial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None/>
        <a:defRPr kumimoji="0"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None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None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None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asthma.org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hma.org.uk/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hetal.dhruve@nh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ightbreathe.com/" TargetMode="External"/><Relationship Id="rId4" Type="http://schemas.openxmlformats.org/officeDocument/2006/relationships/hyperlink" Target="https://www.respiratoryfutures.org.uk/media/69775/ukig-inhaler-standards-january-2017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6400800" cy="2952328"/>
          </a:xfrm>
        </p:spPr>
        <p:txBody>
          <a:bodyPr>
            <a:normAutofit fontScale="70000" lnSpcReduction="20000"/>
          </a:bodyPr>
          <a:lstStyle/>
          <a:p>
            <a:r>
              <a:rPr lang="en-GB" sz="6300" dirty="0" smtClean="0"/>
              <a:t>Asthma Annual Reviews</a:t>
            </a:r>
          </a:p>
          <a:p>
            <a:endParaRPr lang="en-GB" dirty="0"/>
          </a:p>
          <a:p>
            <a:r>
              <a:rPr lang="en-GB" sz="5900" dirty="0" err="1" smtClean="0"/>
              <a:t>Hetal</a:t>
            </a:r>
            <a:r>
              <a:rPr lang="en-GB" sz="5900" dirty="0" smtClean="0"/>
              <a:t> </a:t>
            </a:r>
            <a:r>
              <a:rPr lang="en-GB" sz="5900" dirty="0" err="1" smtClean="0"/>
              <a:t>Dhruve</a:t>
            </a:r>
            <a:r>
              <a:rPr lang="en-GB" sz="5900" dirty="0" smtClean="0"/>
              <a:t> </a:t>
            </a:r>
          </a:p>
          <a:p>
            <a:r>
              <a:rPr lang="en-GB" sz="5700" dirty="0" smtClean="0"/>
              <a:t>Presented by </a:t>
            </a:r>
            <a:r>
              <a:rPr lang="en-GB" sz="5700" dirty="0" err="1" smtClean="0"/>
              <a:t>Anh</a:t>
            </a:r>
            <a:r>
              <a:rPr lang="en-GB" sz="5700" dirty="0" smtClean="0"/>
              <a:t> Vu</a:t>
            </a:r>
          </a:p>
          <a:p>
            <a:r>
              <a:rPr lang="en-GB" sz="3400" dirty="0" smtClean="0"/>
              <a:t>5</a:t>
            </a:r>
            <a:r>
              <a:rPr lang="en-GB" sz="3400" baseline="30000" dirty="0" smtClean="0"/>
              <a:t>th</a:t>
            </a:r>
            <a:r>
              <a:rPr lang="en-GB" sz="3400" dirty="0" smtClean="0"/>
              <a:t> September 2018 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6611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Severity 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27984" y="5013176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Although removed for BTS/SIGN 2016 guidelines, required by </a:t>
            </a:r>
            <a:r>
              <a:rPr lang="en-GB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QoF</a:t>
            </a:r>
            <a:r>
              <a:rPr lang="en-GB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GB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4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plan </a:t>
            </a:r>
            <a:r>
              <a:rPr lang="en-GB" smtClean="0"/>
              <a:t>and follow up 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29600" cy="238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4005064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Action Plans are often generated and given to the patient but not completed correctly.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Ensure the following is correct: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Name, Colour and dose of preventer inhaler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How and when to use the reliever inhaler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What to do with worsening symptoms  (PEF &lt; 80% annual best)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What to do in the event of an exacerbation (PEF &lt; 60% annual best)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0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Wheeze Plan 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00200"/>
            <a:ext cx="8496944" cy="498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28184" y="6558338"/>
            <a:ext cx="2376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dirty="0" smtClean="0">
                <a:solidFill>
                  <a:schemeClr val="accent1"/>
                </a:solidFill>
              </a:rPr>
              <a:t>www.monkeywellbeing.com</a:t>
            </a:r>
            <a:endParaRPr lang="en-GB" sz="1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73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 6-11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82" y="1340768"/>
            <a:ext cx="4176464" cy="519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46" y="1340768"/>
            <a:ext cx="4131402" cy="5191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94595" y="638827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dirty="0" smtClean="0">
                <a:hlinkClick r:id="rId4"/>
              </a:rPr>
              <a:t>www.asthma.org.uk</a:t>
            </a:r>
            <a:endParaRPr lang="en-GB" sz="1000" b="1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4699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 &gt; 12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56" y="1340768"/>
            <a:ext cx="863834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70800" y="6412686"/>
            <a:ext cx="12731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000" b="1" dirty="0">
                <a:hlinkClick r:id="rId3"/>
              </a:rPr>
              <a:t>www.asthma.org.uk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201805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email </a:t>
            </a:r>
            <a:r>
              <a:rPr lang="en-GB" dirty="0" smtClean="0">
                <a:hlinkClick r:id="rId2"/>
              </a:rPr>
              <a:t>hetal.dhruve@nhs.net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64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Currently..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QoF</a:t>
            </a:r>
            <a:r>
              <a:rPr lang="en-GB" dirty="0" smtClean="0"/>
              <a:t> targets achieved for asthma reviews</a:t>
            </a:r>
          </a:p>
          <a:p>
            <a:r>
              <a:rPr lang="en-GB" dirty="0" smtClean="0"/>
              <a:t>Self management plans issued </a:t>
            </a:r>
          </a:p>
          <a:p>
            <a:r>
              <a:rPr lang="en-GB" dirty="0" smtClean="0"/>
              <a:t>Payments received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However</a:t>
            </a:r>
            <a:endParaRPr lang="en-GB" dirty="0"/>
          </a:p>
          <a:p>
            <a:r>
              <a:rPr lang="en-GB" dirty="0" smtClean="0"/>
              <a:t>Rise in number of children dying with asthma in the UK</a:t>
            </a:r>
          </a:p>
          <a:p>
            <a:pPr lvl="1"/>
            <a:r>
              <a:rPr lang="en-GB" dirty="0" smtClean="0"/>
              <a:t>2016: 14 children died with asthma</a:t>
            </a:r>
          </a:p>
          <a:p>
            <a:pPr lvl="1"/>
            <a:r>
              <a:rPr lang="en-GB" dirty="0" smtClean="0"/>
              <a:t>2017: 17 children died with asthma </a:t>
            </a:r>
          </a:p>
          <a:p>
            <a:pPr lvl="1"/>
            <a:r>
              <a:rPr lang="en-GB" dirty="0" smtClean="0"/>
              <a:t>Approx. 4000 admissions per year  </a:t>
            </a:r>
            <a:r>
              <a:rPr lang="en-GB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https://www.ons.gov.uk</a:t>
            </a:r>
            <a:endParaRPr lang="en-GB" sz="1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5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Adherence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9126" y="1600200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Adherence </a:t>
            </a:r>
            <a:r>
              <a:rPr lang="en-GB" sz="1800" dirty="0"/>
              <a:t>is a key component of asthma management and yet studies have shown that in all severities of asthma, adherence to inhaled therapies is poor, with rates of non-adherence ranging from 30-70</a:t>
            </a:r>
            <a:r>
              <a:rPr lang="en-GB" sz="1800" dirty="0" smtClean="0"/>
              <a:t>%</a:t>
            </a:r>
            <a:r>
              <a:rPr lang="en-GB" sz="1800" dirty="0"/>
              <a:t>.</a:t>
            </a:r>
            <a:r>
              <a:rPr lang="en-GB" sz="1800" dirty="0" smtClean="0"/>
              <a:t> </a:t>
            </a:r>
            <a:endParaRPr lang="en-GB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84" y="2722307"/>
            <a:ext cx="8208912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9126" y="4221088"/>
            <a:ext cx="8195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Every asthma review should include the number of inhaler issued in 12months; both ICS and SABA. This can give you an insight into the way in which the patient is managing their asthma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Clenil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x 2 in 12 months.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              Salbutamol x 12 in 12months.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This clearly suggests that the patient is non adherent to their ICS and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using their salbutamol to manage their asthma symptoms. 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6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of Life 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52" y="2802969"/>
            <a:ext cx="8183252" cy="386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6800" y="1340768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QoF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requires completion of the 3 RCP questions. The Asthma Control Test (ACT) adds to the RCP questions to give provide a score and suggests a level of control. Interestingly it also includes how well the patient thinks their asthma is controlled (Q5) – and often despite being symptomatic, patients suggest that they think their asthma is well controlled. It is important to realign expectations of good asthma control. 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0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good asthma control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No exacerbations </a:t>
            </a:r>
            <a:endParaRPr lang="en-GB" dirty="0"/>
          </a:p>
          <a:p>
            <a:pPr lvl="0"/>
            <a:r>
              <a:rPr lang="en-US" dirty="0"/>
              <a:t>No daytime symptoms </a:t>
            </a:r>
            <a:endParaRPr lang="en-GB" dirty="0"/>
          </a:p>
          <a:p>
            <a:pPr lvl="0"/>
            <a:r>
              <a:rPr lang="en-US" dirty="0"/>
              <a:t>No need for rescue medication </a:t>
            </a:r>
            <a:endParaRPr lang="en-GB" dirty="0"/>
          </a:p>
          <a:p>
            <a:pPr lvl="0"/>
            <a:r>
              <a:rPr lang="en-US" dirty="0"/>
              <a:t>No night time wakening due to asthma  </a:t>
            </a:r>
            <a:endParaRPr lang="en-GB" dirty="0"/>
          </a:p>
          <a:p>
            <a:pPr lvl="0"/>
            <a:r>
              <a:rPr lang="en-US" dirty="0"/>
              <a:t>No limitations on activity- including exercise</a:t>
            </a:r>
            <a:endParaRPr lang="en-GB" dirty="0"/>
          </a:p>
          <a:p>
            <a:pPr lvl="0"/>
            <a:r>
              <a:rPr lang="en-US" dirty="0"/>
              <a:t>Normal lung function; in terms of FEV1 and PEF &gt; 80% predicted. </a:t>
            </a:r>
            <a:endParaRPr lang="en-GB" dirty="0"/>
          </a:p>
          <a:p>
            <a:pPr lvl="0"/>
            <a:r>
              <a:rPr lang="en-US" dirty="0"/>
              <a:t>Minimal side effects from medication. </a:t>
            </a:r>
            <a:endParaRPr lang="en-GB" dirty="0"/>
          </a:p>
          <a:p>
            <a:pPr marL="0" indent="0" algn="r">
              <a:buNone/>
            </a:pPr>
            <a:r>
              <a:rPr lang="en-GB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BTS/SIGN guidelines 2016</a:t>
            </a:r>
          </a:p>
        </p:txBody>
      </p:sp>
    </p:spTree>
    <p:extLst>
      <p:ext uri="{BB962C8B-B14F-4D97-AF65-F5344CB8AC3E}">
        <p14:creationId xmlns:p14="http://schemas.microsoft.com/office/powerpoint/2010/main" val="18837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Exacerbations 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" y="2420888"/>
            <a:ext cx="822960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34076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 a child to have good asthma control, they should not be exacerbating. If the patient is experiencing exacerbations, a referral to a specialist should be made.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Peak flow 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29011"/>
            <a:ext cx="8229600" cy="279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340768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 good quality peak flow can be difficult to achieve for a child, but when done well is a good motivating tool for older children. 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If the peak flow (when done well), is significantly below that expected and the patient is experiencing symptoms – an intervention needs to be made. 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Remember to ensure the patient’s height has been updated to obtain the correct predicted PEF. 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03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Inhaler technique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17" y="1340768"/>
            <a:ext cx="8352928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0924" y="3732227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90% of patients do not know how to use a MDI.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91% of HCP who teach these patients, do not know how to use a MDI!</a:t>
            </a:r>
          </a:p>
          <a:p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Spacer increase drug delivery by 20% and should be offered to all patients. 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Patients are given different instructions from different HCPs. </a:t>
            </a:r>
          </a:p>
          <a:p>
            <a:pPr marL="285750" indent="-285750">
              <a:buFont typeface="Wingdings"/>
              <a:buChar char="Ø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Using the 7 steps can help standardise inhaler technique assessment. </a:t>
            </a:r>
          </a:p>
          <a:p>
            <a:pPr marL="285750" indent="-285750">
              <a:buFont typeface="Wingdings"/>
              <a:buChar char="Ø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All HCPs should use the UK inhaler group  - inhaler standards and competency document to ensure they are competent in teaching inhaler technique. </a:t>
            </a:r>
            <a:r>
              <a:rPr lang="en-GB" sz="1400" dirty="0">
                <a:latin typeface="Arial" pitchFamily="34" charset="0"/>
                <a:cs typeface="Arial" pitchFamily="34" charset="0"/>
                <a:hlinkClick r:id="rId4"/>
              </a:rPr>
              <a:t>https://</a:t>
            </a:r>
            <a:r>
              <a:rPr lang="en-GB" sz="1400" dirty="0" smtClean="0">
                <a:latin typeface="Arial" pitchFamily="34" charset="0"/>
                <a:cs typeface="Arial" pitchFamily="34" charset="0"/>
                <a:hlinkClick r:id="rId4"/>
              </a:rPr>
              <a:t>www.respiratoryfutures.org.uk/media/69775/ukig-inhaler-standards-january-2017.pdf</a:t>
            </a: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/>
              <a:buChar char="Ø"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Several resources available:</a:t>
            </a:r>
          </a:p>
          <a:p>
            <a:pPr marL="742950" lvl="1" indent="-285750">
              <a:buFont typeface="Wingdings"/>
              <a:buChar char="Ø"/>
            </a:pPr>
            <a:r>
              <a:rPr lang="en-GB" sz="1400" dirty="0" smtClean="0">
                <a:latin typeface="Arial" pitchFamily="34" charset="0"/>
                <a:cs typeface="Arial" pitchFamily="34" charset="0"/>
                <a:hlinkClick r:id="rId5"/>
              </a:rPr>
              <a:t>www.rightbreathe.com</a:t>
            </a: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/>
              <a:buChar char="Ø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Flashcards (available on the HLP website).  </a:t>
            </a:r>
          </a:p>
          <a:p>
            <a:pPr marL="742950" lvl="1" indent="-285750">
              <a:buFont typeface="Wingdings"/>
              <a:buChar char="Ø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Community pharmacist 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68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Community pharmacists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Great resource for patients with respiratory conditions. </a:t>
            </a:r>
          </a:p>
          <a:p>
            <a:r>
              <a:rPr lang="en-GB" dirty="0" smtClean="0"/>
              <a:t>Utilising the national schemes of NMS and MURs. </a:t>
            </a:r>
          </a:p>
          <a:p>
            <a:pPr lvl="1">
              <a:buFont typeface="Wingdings"/>
              <a:buChar char="Ø"/>
            </a:pPr>
            <a:r>
              <a:rPr lang="en-GB" dirty="0" smtClean="0"/>
              <a:t>Inhaler technique</a:t>
            </a:r>
          </a:p>
          <a:p>
            <a:pPr lvl="1">
              <a:buFont typeface="Wingdings"/>
              <a:buChar char="Ø"/>
            </a:pPr>
            <a:r>
              <a:rPr lang="en-GB" dirty="0" smtClean="0"/>
              <a:t>Importance of adherence </a:t>
            </a:r>
          </a:p>
          <a:p>
            <a:pPr lvl="1">
              <a:buFont typeface="Wingdings"/>
              <a:buChar char="Ø"/>
            </a:pPr>
            <a:r>
              <a:rPr lang="en-GB" dirty="0" smtClean="0"/>
              <a:t>Self management</a:t>
            </a:r>
          </a:p>
          <a:p>
            <a:pPr lvl="1">
              <a:buFont typeface="Wingdings"/>
              <a:buChar char="Ø"/>
            </a:pPr>
            <a:r>
              <a:rPr lang="en-GB" dirty="0" smtClean="0"/>
              <a:t>Smoking cessation. 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468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6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796</Words>
  <Application>Microsoft Office PowerPoint</Application>
  <PresentationFormat>On-screen Show (4:3)</PresentationFormat>
  <Paragraphs>99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6_Equity</vt:lpstr>
      <vt:lpstr>7_Equity</vt:lpstr>
      <vt:lpstr>PowerPoint Presentation</vt:lpstr>
      <vt:lpstr>Currently.. </vt:lpstr>
      <vt:lpstr>Adherence </vt:lpstr>
      <vt:lpstr>Quality of Life </vt:lpstr>
      <vt:lpstr>What is good asthma control </vt:lpstr>
      <vt:lpstr>Exacerbations </vt:lpstr>
      <vt:lpstr>Peak flow </vt:lpstr>
      <vt:lpstr>Inhaler technique </vt:lpstr>
      <vt:lpstr>Community pharmacists </vt:lpstr>
      <vt:lpstr>Asthma Severity </vt:lpstr>
      <vt:lpstr>Action plan and follow up </vt:lpstr>
      <vt:lpstr>Wheeze Plan </vt:lpstr>
      <vt:lpstr>Asthma Action plan 6-11 </vt:lpstr>
      <vt:lpstr>Asthma Action plan &gt; 12 </vt:lpstr>
      <vt:lpstr>Any 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Vu</dc:creator>
  <cp:lastModifiedBy>Sara Nelson</cp:lastModifiedBy>
  <cp:revision>3</cp:revision>
  <dcterms:created xsi:type="dcterms:W3CDTF">2018-08-14T13:37:00Z</dcterms:created>
  <dcterms:modified xsi:type="dcterms:W3CDTF">2018-08-30T16:52:20Z</dcterms:modified>
</cp:coreProperties>
</file>