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  <p:sldMasterId id="2147484044" r:id="rId3"/>
    <p:sldMasterId id="2147484080" r:id="rId4"/>
  </p:sldMasterIdLst>
  <p:notesMasterIdLst>
    <p:notesMasterId r:id="rId28"/>
  </p:notesMasterIdLst>
  <p:sldIdLst>
    <p:sldId id="256" r:id="rId5"/>
    <p:sldId id="338" r:id="rId6"/>
    <p:sldId id="335" r:id="rId7"/>
    <p:sldId id="257" r:id="rId8"/>
    <p:sldId id="261" r:id="rId9"/>
    <p:sldId id="270" r:id="rId10"/>
    <p:sldId id="332" r:id="rId11"/>
    <p:sldId id="333" r:id="rId12"/>
    <p:sldId id="279" r:id="rId13"/>
    <p:sldId id="280" r:id="rId14"/>
    <p:sldId id="282" r:id="rId15"/>
    <p:sldId id="283" r:id="rId16"/>
    <p:sldId id="277" r:id="rId17"/>
    <p:sldId id="272" r:id="rId18"/>
    <p:sldId id="267" r:id="rId19"/>
    <p:sldId id="275" r:id="rId20"/>
    <p:sldId id="273" r:id="rId21"/>
    <p:sldId id="274" r:id="rId22"/>
    <p:sldId id="264" r:id="rId23"/>
    <p:sldId id="326" r:id="rId24"/>
    <p:sldId id="330" r:id="rId25"/>
    <p:sldId id="337" r:id="rId26"/>
    <p:sldId id="331" r:id="rId2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F8535E-DCC0-403F-B290-EB3F2C6D6B91}">
          <p14:sldIdLst>
            <p14:sldId id="256"/>
            <p14:sldId id="338"/>
            <p14:sldId id="335"/>
            <p14:sldId id="257"/>
            <p14:sldId id="261"/>
            <p14:sldId id="270"/>
            <p14:sldId id="332"/>
            <p14:sldId id="333"/>
            <p14:sldId id="279"/>
            <p14:sldId id="280"/>
            <p14:sldId id="282"/>
            <p14:sldId id="283"/>
            <p14:sldId id="277"/>
            <p14:sldId id="272"/>
            <p14:sldId id="267"/>
            <p14:sldId id="275"/>
            <p14:sldId id="273"/>
            <p14:sldId id="274"/>
            <p14:sldId id="264"/>
            <p14:sldId id="326"/>
            <p14:sldId id="330"/>
            <p14:sldId id="337"/>
            <p14:sldId id="3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91C9"/>
    <a:srgbClr val="E1E8F7"/>
    <a:srgbClr val="0072C6"/>
    <a:srgbClr val="E32486"/>
    <a:srgbClr val="33BBB1"/>
    <a:srgbClr val="A25BA0"/>
    <a:srgbClr val="003893"/>
    <a:srgbClr val="04AAA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3" autoAdjust="0"/>
    <p:restoredTop sz="89385" autoAdjust="0"/>
  </p:normalViewPr>
  <p:slideViewPr>
    <p:cSldViewPr showGuides="1">
      <p:cViewPr>
        <p:scale>
          <a:sx n="90" d="100"/>
          <a:sy n="90" d="100"/>
        </p:scale>
        <p:origin x="-1133" y="-77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02/09/2018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54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0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33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03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0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33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33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6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22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6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quick demo of the portal – bear</a:t>
            </a:r>
            <a:r>
              <a:rPr lang="en-GB" baseline="0" dirty="0" smtClean="0"/>
              <a:t> with me!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61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quick demo of the portal – bear</a:t>
            </a:r>
            <a:r>
              <a:rPr lang="en-GB" baseline="0" dirty="0" smtClean="0"/>
              <a:t> with me!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614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60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60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0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00A87-77B9-4372-8F89-E17ACE83D28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0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184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i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Supported by and</a:t>
            </a:r>
            <a:r>
              <a:rPr lang="en-US" sz="1400" i="0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delivering for:</a:t>
            </a:r>
            <a:endParaRPr lang="en-US" sz="1400" i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8"/>
          <a:stretch/>
        </p:blipFill>
        <p:spPr>
          <a:xfrm>
            <a:off x="35496" y="-243408"/>
            <a:ext cx="6620075" cy="17456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29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4" y="6486755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London’s NHS organisations </a:t>
            </a:r>
            <a:r>
              <a:rPr lang="en-US" sz="1400" b="1" baseline="0" dirty="0" smtClean="0">
                <a:solidFill>
                  <a:schemeClr val="bg1"/>
                </a:solidFill>
              </a:rPr>
              <a:t>include all of London’s CCGs, </a:t>
            </a:r>
            <a:r>
              <a:rPr lang="en-US" sz="1400" b="1" baseline="0" smtClean="0">
                <a:solidFill>
                  <a:schemeClr val="bg1"/>
                </a:solidFill>
              </a:rPr>
              <a:t>NHS England and Health </a:t>
            </a:r>
            <a:r>
              <a:rPr lang="en-US" sz="1400" b="1" baseline="0" dirty="0" smtClean="0">
                <a:solidFill>
                  <a:schemeClr val="bg1"/>
                </a:solidFill>
              </a:rPr>
              <a:t>Education England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7488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4" y="5497487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1" y="404664"/>
            <a:ext cx="216490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9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9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8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0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9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4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2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2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5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3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6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9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6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0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9" y="188919"/>
            <a:ext cx="1656879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0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2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1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5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3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38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4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9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3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3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9" y="188919"/>
            <a:ext cx="1656879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9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9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5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9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0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7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2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7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5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4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4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5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9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78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91C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4454488"/>
            <a:ext cx="3419872" cy="15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1" y="404664"/>
            <a:ext cx="2164901" cy="504056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1521" y="5013176"/>
            <a:ext cx="7344815" cy="1512168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49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1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9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42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780721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3500239"/>
            <a:ext cx="7344815" cy="936873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6736" y="5085184"/>
            <a:ext cx="8313696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US" sz="1400" dirty="0" smtClean="0">
                <a:solidFill>
                  <a:srgbClr val="3F3F3F">
                    <a:lumMod val="60000"/>
                    <a:lumOff val="40000"/>
                  </a:srgbClr>
                </a:solidFill>
              </a:rPr>
              <a:t>Supported by and delivering for:</a:t>
            </a:r>
            <a:endParaRPr lang="en-US" sz="1400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8"/>
          <a:stretch/>
        </p:blipFill>
        <p:spPr>
          <a:xfrm>
            <a:off x="35496" y="-243408"/>
            <a:ext cx="6620075" cy="174566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381329"/>
            <a:ext cx="9144000" cy="476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07504" y="6486755"/>
            <a:ext cx="895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London’s NHS organisations include all of London’s CCGs, </a:t>
            </a:r>
            <a:r>
              <a:rPr lang="en-US" sz="1400" b="1" smtClean="0">
                <a:solidFill>
                  <a:prstClr val="white"/>
                </a:solidFill>
              </a:rPr>
              <a:t>NHS England and Health </a:t>
            </a:r>
            <a:r>
              <a:rPr lang="en-US" sz="1400" b="1" dirty="0" smtClean="0">
                <a:solidFill>
                  <a:prstClr val="white"/>
                </a:solidFill>
              </a:rPr>
              <a:t>Education England </a:t>
            </a:r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7488"/>
            <a:ext cx="1225161" cy="76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t="39907" r="24588" b="34095"/>
          <a:stretch/>
        </p:blipFill>
        <p:spPr>
          <a:xfrm>
            <a:off x="6532474" y="5497487"/>
            <a:ext cx="2260396" cy="65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1" b="16201"/>
          <a:stretch/>
        </p:blipFill>
        <p:spPr>
          <a:xfrm>
            <a:off x="2427030" y="5596128"/>
            <a:ext cx="992842" cy="42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32964"/>
            <a:ext cx="1296144" cy="622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1" y="404664"/>
            <a:ext cx="216490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41688" cy="164751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91C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4454488"/>
            <a:ext cx="3419872" cy="15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1" y="404664"/>
            <a:ext cx="2164901" cy="504056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1521" y="5013176"/>
            <a:ext cx="7344815" cy="1512168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84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0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2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6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4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7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5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1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7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9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 indent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5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0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4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6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1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2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04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0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12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7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05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0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4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6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7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1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06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4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07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9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8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 smtClean="0">
                <a:solidFill>
                  <a:prstClr val="white"/>
                </a:solidFill>
                <a:latin typeface="Arial Black"/>
              </a:rPr>
              <a:t>09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prstClr val="white"/>
                </a:solidFill>
              </a:rPr>
              <a:t>Transforming London’s health and care together</a:t>
            </a:r>
            <a:endParaRPr lang="en-GB" i="1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0825" y="2275200"/>
            <a:ext cx="8642350" cy="4106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44800"/>
            <a:ext cx="9144000" cy="17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6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51" y="2204894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16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8"/>
            <a:ext cx="9144000" cy="40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0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2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3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5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3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05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9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0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9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01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2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9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5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3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0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342800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38"/>
            <a:ext cx="432048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9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1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5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9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02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7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2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5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3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6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91" y="1341439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5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4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9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7" y="1341439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5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0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36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9"/>
            <a:ext cx="1674788" cy="115252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GB" sz="8800" dirty="0">
                <a:solidFill>
                  <a:prstClr val="white"/>
                </a:solidFill>
                <a:latin typeface="Arial Black"/>
              </a:rPr>
              <a:t>03</a:t>
            </a:r>
            <a:endParaRPr lang="en-GB" sz="8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prstClr val="white"/>
                </a:solidFill>
              </a:rPr>
              <a:t>Transforming London’s health and care together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0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7" y="692702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1341444"/>
            <a:ext cx="8642350" cy="496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60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188916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952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7" y="692697"/>
            <a:ext cx="8642350" cy="360040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6" y="1342805"/>
            <a:ext cx="4249738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4572001" y="1341443"/>
            <a:ext cx="4320480" cy="511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1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7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750" r:id="rId8"/>
    <p:sldLayoutId id="2147483751" r:id="rId9"/>
    <p:sldLayoutId id="2147483752" r:id="rId10"/>
    <p:sldLayoutId id="2147483753" r:id="rId11"/>
    <p:sldLayoutId id="2147483657" r:id="rId12"/>
    <p:sldLayoutId id="2147483766" r:id="rId13"/>
    <p:sldLayoutId id="2147483767" r:id="rId14"/>
    <p:sldLayoutId id="2147483768" r:id="rId15"/>
    <p:sldLayoutId id="2147483769" r:id="rId16"/>
    <p:sldLayoutId id="2147483658" r:id="rId17"/>
    <p:sldLayoutId id="2147483754" r:id="rId18"/>
    <p:sldLayoutId id="2147483755" r:id="rId19"/>
    <p:sldLayoutId id="2147483756" r:id="rId20"/>
    <p:sldLayoutId id="2147483757" r:id="rId21"/>
    <p:sldLayoutId id="2147483659" r:id="rId22"/>
    <p:sldLayoutId id="2147483758" r:id="rId23"/>
    <p:sldLayoutId id="2147483759" r:id="rId24"/>
    <p:sldLayoutId id="2147483760" r:id="rId25"/>
    <p:sldLayoutId id="2147483761" r:id="rId26"/>
    <p:sldLayoutId id="2147483660" r:id="rId27"/>
    <p:sldLayoutId id="2147483762" r:id="rId28"/>
    <p:sldLayoutId id="2147483763" r:id="rId29"/>
    <p:sldLayoutId id="2147483764" r:id="rId30"/>
    <p:sldLayoutId id="2147483765" r:id="rId31"/>
    <p:sldLayoutId id="2147483661" r:id="rId32"/>
    <p:sldLayoutId id="2147483689" r:id="rId33"/>
    <p:sldLayoutId id="2147483691" r:id="rId34"/>
    <p:sldLayoutId id="2147483737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4062" r:id="rId18"/>
    <p:sldLayoutId id="2147484063" r:id="rId19"/>
    <p:sldLayoutId id="2147484064" r:id="rId20"/>
    <p:sldLayoutId id="2147484065" r:id="rId21"/>
    <p:sldLayoutId id="2147484066" r:id="rId22"/>
    <p:sldLayoutId id="2147484067" r:id="rId23"/>
    <p:sldLayoutId id="2147484068" r:id="rId24"/>
    <p:sldLayoutId id="2147484069" r:id="rId25"/>
    <p:sldLayoutId id="2147484070" r:id="rId26"/>
    <p:sldLayoutId id="2147484071" r:id="rId27"/>
    <p:sldLayoutId id="2147484072" r:id="rId28"/>
    <p:sldLayoutId id="2147484073" r:id="rId29"/>
    <p:sldLayoutId id="2147484074" r:id="rId30"/>
    <p:sldLayoutId id="2147484075" r:id="rId31"/>
    <p:sldLayoutId id="2147484076" r:id="rId32"/>
    <p:sldLayoutId id="2147484077" r:id="rId33"/>
    <p:sldLayoutId id="2147484078" r:id="rId34"/>
    <p:sldLayoutId id="2147484079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7" y="908051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  <p:sldLayoutId id="2147484098" r:id="rId18"/>
    <p:sldLayoutId id="2147484099" r:id="rId19"/>
    <p:sldLayoutId id="2147484100" r:id="rId20"/>
    <p:sldLayoutId id="2147484101" r:id="rId21"/>
    <p:sldLayoutId id="2147484102" r:id="rId22"/>
    <p:sldLayoutId id="2147484103" r:id="rId23"/>
    <p:sldLayoutId id="2147484104" r:id="rId24"/>
    <p:sldLayoutId id="2147484105" r:id="rId25"/>
    <p:sldLayoutId id="2147484106" r:id="rId26"/>
    <p:sldLayoutId id="2147484107" r:id="rId27"/>
    <p:sldLayoutId id="2147484108" r:id="rId28"/>
    <p:sldLayoutId id="2147484109" r:id="rId29"/>
    <p:sldLayoutId id="2147484110" r:id="rId30"/>
    <p:sldLayoutId id="2147484111" r:id="rId31"/>
    <p:sldLayoutId id="2147484112" r:id="rId32"/>
    <p:sldLayoutId id="2147484113" r:id="rId33"/>
    <p:sldLayoutId id="2147484114" r:id="rId34"/>
    <p:sldLayoutId id="2147484115" r:id="rId3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healthylondon.org/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piernetwork.org/star.html" TargetMode="Externa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80721"/>
            <a:ext cx="8712968" cy="928199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Paediatric Critical Care in Practice (PCCP)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2420888"/>
            <a:ext cx="8484418" cy="93687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Supporting the development of highly skilled paediatric </a:t>
            </a:r>
            <a:r>
              <a:rPr lang="en-GB" sz="1800" dirty="0" smtClean="0"/>
              <a:t>high </a:t>
            </a:r>
            <a:r>
              <a:rPr lang="en-GB" sz="1800" dirty="0"/>
              <a:t>d</a:t>
            </a:r>
            <a:r>
              <a:rPr lang="en-GB" sz="1800" dirty="0" smtClean="0"/>
              <a:t>ependency </a:t>
            </a:r>
            <a:r>
              <a:rPr lang="en-GB" sz="1800" dirty="0"/>
              <a:t>c</a:t>
            </a:r>
            <a:r>
              <a:rPr lang="en-GB" sz="1800" dirty="0" smtClean="0"/>
              <a:t>are </a:t>
            </a:r>
            <a:endParaRPr lang="en-GB" sz="1800" dirty="0" smtClean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21297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2C6"/>
                </a:solidFill>
              </a:rPr>
              <a:t>Tracy Parr</a:t>
            </a:r>
            <a:endParaRPr lang="en-GB" sz="2000" b="1" dirty="0">
              <a:solidFill>
                <a:srgbClr val="0072C6"/>
              </a:solidFill>
            </a:endParaRPr>
          </a:p>
          <a:p>
            <a:r>
              <a:rPr lang="en-GB" sz="2000" dirty="0" smtClean="0">
                <a:solidFill>
                  <a:srgbClr val="0072C6"/>
                </a:solidFill>
              </a:rPr>
              <a:t>Director of Transformation, Children and Young People’s </a:t>
            </a:r>
            <a:r>
              <a:rPr lang="en-GB" sz="2000" dirty="0" smtClean="0">
                <a:solidFill>
                  <a:srgbClr val="0072C6"/>
                </a:solidFill>
              </a:rPr>
              <a:t>Pr</a:t>
            </a:r>
            <a:r>
              <a:rPr lang="en-GB" sz="2000" dirty="0">
                <a:solidFill>
                  <a:srgbClr val="0072C6"/>
                </a:solidFill>
              </a:rPr>
              <a:t>o</a:t>
            </a:r>
            <a:r>
              <a:rPr lang="en-GB" sz="2000" dirty="0" smtClean="0">
                <a:solidFill>
                  <a:srgbClr val="0072C6"/>
                </a:solidFill>
              </a:rPr>
              <a:t>gramme</a:t>
            </a:r>
          </a:p>
          <a:p>
            <a:r>
              <a:rPr lang="en-GB" sz="2000" dirty="0" smtClean="0">
                <a:solidFill>
                  <a:srgbClr val="0072C6"/>
                </a:solidFill>
              </a:rPr>
              <a:t>Healthy London Partnership</a:t>
            </a:r>
          </a:p>
          <a:p>
            <a:endParaRPr lang="en-GB" sz="2000" dirty="0" smtClean="0">
              <a:solidFill>
                <a:srgbClr val="0072C6"/>
              </a:solidFill>
            </a:endParaRPr>
          </a:p>
          <a:p>
            <a:r>
              <a:rPr lang="en-GB" sz="2000" dirty="0" smtClean="0">
                <a:solidFill>
                  <a:srgbClr val="0072C6"/>
                </a:solidFill>
              </a:rPr>
              <a:t>Association of Chief Children’s Nurses</a:t>
            </a:r>
          </a:p>
          <a:p>
            <a:r>
              <a:rPr lang="en-GB" sz="2000" dirty="0" smtClean="0">
                <a:solidFill>
                  <a:srgbClr val="0072C6"/>
                </a:solidFill>
              </a:rPr>
              <a:t>September 7</a:t>
            </a:r>
            <a:r>
              <a:rPr lang="en-GB" sz="2000" baseline="30000" dirty="0" smtClean="0">
                <a:solidFill>
                  <a:srgbClr val="0072C6"/>
                </a:solidFill>
              </a:rPr>
              <a:t>th</a:t>
            </a:r>
            <a:r>
              <a:rPr lang="en-GB" sz="2000" dirty="0" smtClean="0">
                <a:solidFill>
                  <a:srgbClr val="0072C6"/>
                </a:solidFill>
              </a:rPr>
              <a:t> 2018</a:t>
            </a:r>
            <a:endParaRPr lang="en-GB" sz="2000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latform </a:t>
            </a:r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2789"/>
            <a:ext cx="6408712" cy="384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94116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re-reading materials </a:t>
            </a:r>
            <a:r>
              <a:rPr lang="en-US" dirty="0" smtClean="0"/>
              <a:t>recommended </a:t>
            </a:r>
            <a:r>
              <a:rPr lang="en-US" dirty="0"/>
              <a:t>by the working </a:t>
            </a:r>
            <a:r>
              <a:rPr lang="en-US" dirty="0" smtClean="0"/>
              <a:t>group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All pre-reading texts are contained within the </a:t>
            </a:r>
            <a:r>
              <a:rPr lang="en-US" b="1" dirty="0"/>
              <a:t>resource library 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8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styles - </a:t>
            </a:r>
            <a:r>
              <a:rPr lang="en-GB" dirty="0" err="1"/>
              <a:t>infographics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 descr="Screen Shot 2018-06-16 at 21.5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3548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styles – drag and drop 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 descr="Screen Shot 2018-06-16 at 22.0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248081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Learning styles – diagrams (</a:t>
            </a:r>
            <a:r>
              <a:rPr lang="en-GB" sz="2000" dirty="0" smtClean="0"/>
              <a:t>downloadable PDFs)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 descr="Screen Shot 2018-06-16 at 21.38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352928" cy="54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</a:t>
            </a:r>
            <a:r>
              <a:rPr lang="en-GB" dirty="0" smtClean="0"/>
              <a:t>styles – pop-outs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89018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</a:t>
            </a:r>
            <a:r>
              <a:rPr lang="en-GB" dirty="0" smtClean="0"/>
              <a:t>styles – case scenarios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7842" y="5733256"/>
            <a:ext cx="824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All modules feature </a:t>
            </a:r>
            <a:r>
              <a:rPr lang="en-US" sz="1600" b="1" dirty="0"/>
              <a:t>case scenarios </a:t>
            </a:r>
            <a:r>
              <a:rPr lang="en-US" sz="1600" dirty="0"/>
              <a:t>which encourage participants </a:t>
            </a:r>
            <a:r>
              <a:rPr lang="en-US" sz="1600" dirty="0" smtClean="0"/>
              <a:t>testing of theoretical understanding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2" y="836712"/>
            <a:ext cx="800371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9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</a:t>
            </a:r>
            <a:r>
              <a:rPr lang="en-GB" dirty="0" smtClean="0"/>
              <a:t>styles - MCQs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870" y="4581128"/>
            <a:ext cx="87129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b="1" dirty="0"/>
              <a:t>S</a:t>
            </a:r>
            <a:r>
              <a:rPr lang="en-US" sz="1600" b="1" dirty="0" smtClean="0"/>
              <a:t>ingle </a:t>
            </a:r>
            <a:r>
              <a:rPr lang="en-US" sz="1600" b="1" dirty="0"/>
              <a:t>select </a:t>
            </a:r>
            <a:r>
              <a:rPr lang="en-US" sz="1600" dirty="0"/>
              <a:t>and </a:t>
            </a:r>
            <a:r>
              <a:rPr lang="en-US" sz="1600" b="1" dirty="0"/>
              <a:t>multiple choice questions </a:t>
            </a:r>
            <a:r>
              <a:rPr lang="en-US" sz="1600" dirty="0"/>
              <a:t>about how they would respond to the scenario, and what actions they might take.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Once </a:t>
            </a:r>
            <a:r>
              <a:rPr lang="en-US" sz="1600" dirty="0"/>
              <a:t>answered, participants are given </a:t>
            </a:r>
            <a:r>
              <a:rPr lang="en-US" sz="1600" b="1" dirty="0"/>
              <a:t>further theoretical information </a:t>
            </a:r>
            <a:r>
              <a:rPr lang="en-US" sz="1600" dirty="0"/>
              <a:t>to confirm the correct answer, and then the </a:t>
            </a:r>
            <a:r>
              <a:rPr lang="en-US" sz="1600" b="1" dirty="0"/>
              <a:t>next set of facts </a:t>
            </a:r>
            <a:r>
              <a:rPr lang="en-US" sz="1600" dirty="0"/>
              <a:t>for the </a:t>
            </a:r>
            <a:r>
              <a:rPr lang="en-US" sz="1600" dirty="0" smtClean="0"/>
              <a:t>scenario</a:t>
            </a: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This style of </a:t>
            </a:r>
            <a:r>
              <a:rPr lang="en-US" sz="1600" b="1" dirty="0"/>
              <a:t>reiterative learning </a:t>
            </a:r>
            <a:r>
              <a:rPr lang="en-US" sz="1600" dirty="0"/>
              <a:t>is proven to support retention and understanding, helping participants to understand </a:t>
            </a:r>
            <a:r>
              <a:rPr lang="en-US" sz="1600" dirty="0" smtClean="0"/>
              <a:t>gaps </a:t>
            </a:r>
            <a:r>
              <a:rPr lang="en-US" sz="1600" dirty="0"/>
              <a:t>in </a:t>
            </a:r>
            <a:r>
              <a:rPr lang="en-US" sz="1600" dirty="0" smtClean="0"/>
              <a:t>knowledge</a:t>
            </a:r>
            <a:endParaRPr lang="en-US" sz="1300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715997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2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record of learning for the participant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4582"/>
            <a:ext cx="6912768" cy="411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229200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On completion of each </a:t>
            </a:r>
            <a:r>
              <a:rPr lang="en-US" sz="1600" dirty="0" smtClean="0"/>
              <a:t>module a </a:t>
            </a:r>
            <a:r>
              <a:rPr lang="en-US" sz="1600" b="1" dirty="0" smtClean="0"/>
              <a:t>downloadable PDF </a:t>
            </a:r>
            <a:r>
              <a:rPr lang="en-US" sz="1600" b="1" dirty="0"/>
              <a:t>certificate </a:t>
            </a:r>
            <a:r>
              <a:rPr lang="en-US" sz="1600" dirty="0" smtClean="0"/>
              <a:t>is</a:t>
            </a:r>
            <a:r>
              <a:rPr lang="en-US" sz="1600" b="1" dirty="0" smtClean="0"/>
              <a:t> </a:t>
            </a:r>
            <a:r>
              <a:rPr lang="en-US" sz="1600" dirty="0" smtClean="0"/>
              <a:t>generated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This can be used as </a:t>
            </a:r>
            <a:r>
              <a:rPr lang="en-US" sz="1600" b="1" dirty="0" smtClean="0"/>
              <a:t>evidence of CPD </a:t>
            </a:r>
            <a:r>
              <a:rPr lang="en-US" sz="1600" dirty="0" smtClean="0"/>
              <a:t>in a revalidation </a:t>
            </a:r>
            <a:r>
              <a:rPr lang="en-US" sz="1600" dirty="0" smtClean="0"/>
              <a:t>portfolio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/>
              <a:t>All certificates </a:t>
            </a:r>
            <a:r>
              <a:rPr lang="en-US" sz="1600" b="1" dirty="0" smtClean="0"/>
              <a:t>accessible </a:t>
            </a:r>
            <a:r>
              <a:rPr lang="en-US" sz="1600" b="1" dirty="0"/>
              <a:t>via the participant’s user </a:t>
            </a:r>
            <a:r>
              <a:rPr lang="en-US" sz="1600" b="1" dirty="0" smtClean="0"/>
              <a:t>profile  </a:t>
            </a:r>
            <a:endParaRPr lang="en-US" sz="16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ource-library-desk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476672"/>
            <a:ext cx="8712968" cy="510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xtensive </a:t>
            </a:r>
            <a:r>
              <a:rPr lang="en-GB" dirty="0"/>
              <a:t>resource library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122" name="F6370392-710A-43FB-91BA-8AB09129F11E" descr="B3F14420-9116-4B21-9C64-8D9FCAADBB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64299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40" y="4869160"/>
            <a:ext cx="9036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600" dirty="0" smtClean="0"/>
              <a:t>Useful </a:t>
            </a:r>
            <a:r>
              <a:rPr lang="en-GB" sz="1600" b="1" dirty="0" smtClean="0"/>
              <a:t>resources</a:t>
            </a:r>
            <a:r>
              <a:rPr lang="en-GB" sz="1600" dirty="0" smtClean="0"/>
              <a:t> logged from </a:t>
            </a:r>
            <a:r>
              <a:rPr lang="en-GB" sz="1600" dirty="0"/>
              <a:t>a range of </a:t>
            </a:r>
            <a:r>
              <a:rPr lang="en-GB" sz="1600" dirty="0" smtClean="0"/>
              <a:t>sources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/>
              <a:t>Each </a:t>
            </a:r>
            <a:r>
              <a:rPr lang="en-GB" sz="1600" b="1" dirty="0" smtClean="0"/>
              <a:t>categorised</a:t>
            </a:r>
            <a:r>
              <a:rPr lang="en-GB" sz="1600" dirty="0" smtClean="0"/>
              <a:t> </a:t>
            </a:r>
            <a:r>
              <a:rPr lang="en-GB" sz="1600" dirty="0"/>
              <a:t>according to the topic and subject it relates </a:t>
            </a:r>
            <a:r>
              <a:rPr lang="en-GB" sz="1600" dirty="0" smtClean="0"/>
              <a:t>to</a:t>
            </a:r>
          </a:p>
          <a:p>
            <a:r>
              <a:rPr lang="en-GB" sz="1600" dirty="0" smtClean="0"/>
              <a:t> </a:t>
            </a:r>
            <a:endParaRPr lang="en-GB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1600" dirty="0"/>
              <a:t>Each resource has been </a:t>
            </a:r>
            <a:r>
              <a:rPr lang="en-GB" sz="1600" b="1" dirty="0" smtClean="0"/>
              <a:t>nominated by </a:t>
            </a:r>
            <a:r>
              <a:rPr lang="en-GB" sz="1600" b="1" dirty="0" smtClean="0"/>
              <a:t>working </a:t>
            </a:r>
            <a:r>
              <a:rPr lang="en-GB" sz="1600" b="1" dirty="0" smtClean="0"/>
              <a:t>groups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6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GB" sz="1600" b="1" dirty="0"/>
              <a:t>M</a:t>
            </a:r>
            <a:r>
              <a:rPr lang="en-GB" sz="1600" b="1" dirty="0" smtClean="0"/>
              <a:t>obile </a:t>
            </a:r>
            <a:r>
              <a:rPr lang="en-GB" sz="1600" b="1" dirty="0"/>
              <a:t>compatible</a:t>
            </a:r>
            <a:r>
              <a:rPr lang="en-GB" sz="1600" dirty="0"/>
              <a:t>, so </a:t>
            </a:r>
            <a:r>
              <a:rPr lang="en-GB" sz="1600" dirty="0" smtClean="0"/>
              <a:t>can </a:t>
            </a:r>
            <a:r>
              <a:rPr lang="en-GB" sz="1600" dirty="0"/>
              <a:t>be accessed on a ward at 3am via a mobile</a:t>
            </a:r>
            <a:r>
              <a:rPr lang="en-GB" sz="1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0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0" y="764704"/>
            <a:ext cx="8847213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0" y="3356992"/>
            <a:ext cx="8847213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0" y="5445224"/>
            <a:ext cx="8841937" cy="1296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6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r>
              <a:rPr lang="en-GB" dirty="0" smtClean="0"/>
              <a:t>Healthy London Partnership (HLP)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23528" y="980729"/>
            <a:ext cx="8640960" cy="5427840"/>
          </a:xfrm>
        </p:spPr>
        <p:txBody>
          <a:bodyPr>
            <a:noAutofit/>
          </a:bodyPr>
          <a:lstStyle/>
          <a:p>
            <a:r>
              <a:rPr lang="en-GB" sz="1600" dirty="0" smtClean="0"/>
              <a:t>We aim to make London the healthiest global city in the world by working with our partners </a:t>
            </a:r>
            <a:r>
              <a:rPr lang="en-GB" sz="1600" dirty="0"/>
              <a:t>for </a:t>
            </a:r>
            <a:r>
              <a:rPr lang="en-GB" sz="1600" dirty="0" smtClean="0"/>
              <a:t>Londoners </a:t>
            </a:r>
            <a:r>
              <a:rPr lang="en-GB" sz="1600" dirty="0"/>
              <a:t>to </a:t>
            </a:r>
            <a:r>
              <a:rPr lang="en-GB" sz="1600" dirty="0" smtClean="0"/>
              <a:t>improve </a:t>
            </a:r>
            <a:r>
              <a:rPr lang="en-GB" sz="1600" dirty="0"/>
              <a:t>health and </a:t>
            </a:r>
            <a:r>
              <a:rPr lang="en-GB" sz="1600" dirty="0" smtClean="0"/>
              <a:t>care, </a:t>
            </a:r>
            <a:r>
              <a:rPr lang="en-GB" sz="1600" dirty="0"/>
              <a:t>so everyone can live healthier lives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b="1" dirty="0" smtClean="0">
                <a:solidFill>
                  <a:srgbClr val="0070C0"/>
                </a:solidFill>
              </a:rPr>
              <a:t>Purpose</a:t>
            </a:r>
            <a:endParaRPr lang="en-GB" sz="1600" dirty="0">
              <a:solidFill>
                <a:srgbClr val="0070C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b="1" dirty="0"/>
              <a:t>Bring together partners </a:t>
            </a:r>
            <a:r>
              <a:rPr lang="en-GB" sz="1600" dirty="0"/>
              <a:t>with improvement and transformation experts and </a:t>
            </a:r>
            <a:r>
              <a:rPr lang="en-GB" sz="1600" dirty="0" smtClean="0"/>
              <a:t>Londoners</a:t>
            </a:r>
            <a:r>
              <a:rPr lang="en-GB" sz="1600" dirty="0"/>
              <a:t>, to work towards the common goals set out in </a:t>
            </a:r>
            <a:r>
              <a:rPr lang="en-GB" sz="1600" i="1" dirty="0"/>
              <a:t>Better Health for London</a:t>
            </a:r>
            <a:r>
              <a:rPr lang="en-GB" sz="1600" dirty="0"/>
              <a:t>, </a:t>
            </a:r>
            <a:r>
              <a:rPr lang="en-GB" sz="1600" i="1" dirty="0"/>
              <a:t>NHS Five Year Forward View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GB" sz="1600" dirty="0"/>
              <a:t>the </a:t>
            </a:r>
            <a:r>
              <a:rPr lang="en-GB" sz="1600" i="1" dirty="0"/>
              <a:t>Devolution agreement</a:t>
            </a:r>
            <a:r>
              <a:rPr lang="en-GB" sz="16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b="1" dirty="0"/>
              <a:t>Develop an evidence base </a:t>
            </a:r>
            <a:r>
              <a:rPr lang="en-GB" sz="1600" dirty="0" smtClean="0"/>
              <a:t>so we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inspire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London to be the best it can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be, </a:t>
            </a:r>
            <a:r>
              <a:rPr lang="en-GB" sz="1600" dirty="0" smtClean="0"/>
              <a:t>gathering insight and data, building on local successes and sharing </a:t>
            </a:r>
            <a:r>
              <a:rPr lang="en-GB" sz="1600" dirty="0"/>
              <a:t>learning and best </a:t>
            </a:r>
            <a:r>
              <a:rPr lang="en-GB" sz="1600" dirty="0" smtClean="0"/>
              <a:t>practice.</a:t>
            </a: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b="1" dirty="0"/>
              <a:t>Tackle </a:t>
            </a:r>
            <a:r>
              <a:rPr lang="en-US" sz="1600" b="1" dirty="0" smtClean="0"/>
              <a:t>issues best </a:t>
            </a:r>
            <a:r>
              <a:rPr lang="en-US" sz="1600" b="1" dirty="0"/>
              <a:t>solved </a:t>
            </a:r>
            <a:r>
              <a:rPr lang="en-US" sz="1600" b="1" dirty="0" smtClean="0"/>
              <a:t>‘once </a:t>
            </a:r>
            <a:r>
              <a:rPr lang="en-US" sz="1600" b="1" dirty="0"/>
              <a:t>for </a:t>
            </a:r>
            <a:r>
              <a:rPr lang="en-US" sz="1600" b="1" dirty="0" smtClean="0"/>
              <a:t>London’ </a:t>
            </a:r>
            <a:r>
              <a:rPr lang="en-US" sz="1600" dirty="0"/>
              <a:t>by pooling resources and attracting additional funding </a:t>
            </a:r>
            <a:r>
              <a:rPr lang="en-GB" sz="1600" dirty="0"/>
              <a:t>to specific London issues like homelessness or access to GPs. </a:t>
            </a:r>
            <a:endParaRPr lang="en-GB" sz="1600" dirty="0" smtClean="0"/>
          </a:p>
          <a:p>
            <a:pPr lvl="0"/>
            <a:r>
              <a:rPr lang="en-GB" sz="1600" dirty="0" smtClean="0"/>
              <a:t>Provide </a:t>
            </a:r>
            <a:r>
              <a:rPr lang="en-GB" sz="1600" dirty="0" smtClean="0"/>
              <a:t>the strategic </a:t>
            </a:r>
            <a:r>
              <a:rPr lang="en-GB" sz="1600" dirty="0"/>
              <a:t>challenge and </a:t>
            </a:r>
            <a:r>
              <a:rPr lang="en-GB" sz="1600" dirty="0" smtClean="0"/>
              <a:t>robust </a:t>
            </a:r>
            <a:r>
              <a:rPr lang="en-GB" sz="1600" dirty="0"/>
              <a:t>governance </a:t>
            </a:r>
            <a:r>
              <a:rPr lang="en-GB" sz="1600" dirty="0" smtClean="0"/>
              <a:t>through </a:t>
            </a:r>
            <a:r>
              <a:rPr lang="en-GB" sz="1600" dirty="0"/>
              <a:t>the London Health Board and the London Strategic Partnership Board. </a:t>
            </a:r>
            <a:endParaRPr lang="en-GB" sz="1600" dirty="0" smtClean="0"/>
          </a:p>
          <a:p>
            <a:pPr lvl="0"/>
            <a:r>
              <a:rPr lang="en-GB" sz="1600" u="sng" dirty="0" smtClean="0">
                <a:hlinkClick r:id="rId2"/>
              </a:rPr>
              <a:t>www.healthylondon.org/</a:t>
            </a:r>
            <a:endParaRPr lang="en-GB" sz="1600" u="sng" dirty="0" smtClean="0"/>
          </a:p>
          <a:p>
            <a:pPr lvl="0"/>
            <a:endParaRPr lang="en-GB" sz="1600" dirty="0"/>
          </a:p>
          <a:p>
            <a:r>
              <a:rPr lang="en-GB" sz="1600" dirty="0"/>
              <a:t> </a:t>
            </a:r>
          </a:p>
          <a:p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09120"/>
            <a:ext cx="2138527" cy="19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 to face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20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73703" y="836712"/>
            <a:ext cx="8642350" cy="540000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dirty="0"/>
              <a:t>To augment the e-learning </a:t>
            </a:r>
            <a:r>
              <a:rPr lang="en-GB" sz="1600" dirty="0" smtClean="0"/>
              <a:t>platform each </a:t>
            </a:r>
            <a:r>
              <a:rPr lang="en-GB" sz="1600" dirty="0"/>
              <a:t>trust is suggested to hold a </a:t>
            </a:r>
            <a:r>
              <a:rPr lang="en-GB" sz="1600" b="1" dirty="0"/>
              <a:t>multi-professional </a:t>
            </a:r>
            <a:r>
              <a:rPr lang="en-GB" sz="1600" b="1" dirty="0" smtClean="0"/>
              <a:t>face </a:t>
            </a:r>
            <a:r>
              <a:rPr lang="en-GB" sz="1600" b="1" dirty="0"/>
              <a:t>to face assessment day </a:t>
            </a:r>
            <a:r>
              <a:rPr lang="en-GB" sz="1600" b="1" dirty="0" smtClean="0"/>
              <a:t>using </a:t>
            </a:r>
            <a:r>
              <a:rPr lang="en-GB" sz="1600" b="1" dirty="0"/>
              <a:t>simulation </a:t>
            </a:r>
            <a:endParaRPr lang="en-GB" sz="16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dirty="0" smtClean="0"/>
              <a:t>The </a:t>
            </a:r>
            <a:r>
              <a:rPr lang="en-GB" sz="1600" b="1" dirty="0"/>
              <a:t>simulation can be high or low fidelity </a:t>
            </a:r>
            <a:r>
              <a:rPr lang="en-GB" sz="1600" dirty="0"/>
              <a:t>and should </a:t>
            </a:r>
            <a:r>
              <a:rPr lang="en-GB" sz="1600" b="1" dirty="0"/>
              <a:t>reinforce the theory </a:t>
            </a:r>
            <a:r>
              <a:rPr lang="en-GB" sz="1600" dirty="0"/>
              <a:t>that candidates have </a:t>
            </a:r>
            <a:r>
              <a:rPr lang="en-GB" sz="1600" b="1" dirty="0"/>
              <a:t>learnt on their e-learning modules</a:t>
            </a:r>
            <a:r>
              <a:rPr lang="en-GB" sz="1600" dirty="0"/>
              <a:t>. </a:t>
            </a:r>
            <a:endParaRPr lang="en-GB" sz="16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600" dirty="0" smtClean="0">
                <a:hlinkClick r:id="rId2"/>
              </a:rPr>
              <a:t>Simulation </a:t>
            </a:r>
            <a:r>
              <a:rPr lang="en-GB" sz="1600" dirty="0">
                <a:hlinkClick r:id="rId2"/>
              </a:rPr>
              <a:t>Tools and Resources (</a:t>
            </a:r>
            <a:r>
              <a:rPr lang="en-GB" sz="1600" dirty="0" smtClean="0">
                <a:hlinkClick r:id="rId2"/>
              </a:rPr>
              <a:t>STAR) </a:t>
            </a:r>
            <a:r>
              <a:rPr lang="en-GB" sz="1600" dirty="0" smtClean="0"/>
              <a:t>, an </a:t>
            </a:r>
            <a:r>
              <a:rPr lang="en-GB" sz="1600" dirty="0"/>
              <a:t>a</a:t>
            </a:r>
            <a:r>
              <a:rPr lang="en-GB" sz="1600" dirty="0" smtClean="0"/>
              <a:t>pp </a:t>
            </a:r>
            <a:r>
              <a:rPr lang="en-GB" sz="1600" dirty="0"/>
              <a:t>developed by Wessex </a:t>
            </a:r>
            <a:r>
              <a:rPr lang="en-GB" sz="1600" dirty="0" smtClean="0"/>
              <a:t>University, is </a:t>
            </a:r>
            <a:r>
              <a:rPr lang="en-GB" sz="1600" dirty="0"/>
              <a:t>a valuable resource for all staff and </a:t>
            </a:r>
            <a:r>
              <a:rPr lang="en-GB" sz="1600" b="1" dirty="0"/>
              <a:t>free to use</a:t>
            </a:r>
            <a:r>
              <a:rPr lang="en-GB" sz="1600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3" y="3068960"/>
            <a:ext cx="84249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3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 to face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21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980728"/>
            <a:ext cx="8642350" cy="532799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Individual departments may like to </a:t>
            </a:r>
            <a:r>
              <a:rPr lang="en-GB" b="1" dirty="0"/>
              <a:t>adapt the teaching to reflect real life scenarios their teams have faced</a:t>
            </a:r>
            <a:r>
              <a:rPr lang="en-GB" dirty="0"/>
              <a:t>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It is not envisaged that the face to face assessment be used to attribute any qualification in HDU care to the staff member.  </a:t>
            </a:r>
            <a:r>
              <a:rPr lang="en-GB" b="1" dirty="0"/>
              <a:t>It should demonstrate a structured </a:t>
            </a:r>
            <a:r>
              <a:rPr lang="en-GB" b="1" dirty="0" smtClean="0"/>
              <a:t>     A </a:t>
            </a:r>
            <a:r>
              <a:rPr lang="en-GB" b="1" dirty="0"/>
              <a:t>– E assessment and leadership skills as relevant to their role</a:t>
            </a:r>
            <a:r>
              <a:rPr lang="en-GB" dirty="0"/>
              <a:t>.  The focus should be on team </a:t>
            </a:r>
            <a:r>
              <a:rPr lang="en-GB" b="1" dirty="0"/>
              <a:t>working in the best interests of the child, using clinical cases to strengthen understanding and clinical decision making.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It is suggested that each day has a faculty of medical and nursing lead, that </a:t>
            </a:r>
            <a:r>
              <a:rPr lang="en-GB" b="1" dirty="0"/>
              <a:t>scenarios</a:t>
            </a:r>
            <a:r>
              <a:rPr lang="en-GB" dirty="0"/>
              <a:t> are used in conjunction with </a:t>
            </a:r>
            <a:r>
              <a:rPr lang="en-GB" b="1" dirty="0"/>
              <a:t>local guidelines </a:t>
            </a:r>
            <a:r>
              <a:rPr lang="en-GB" dirty="0"/>
              <a:t>and </a:t>
            </a:r>
            <a:r>
              <a:rPr lang="en-GB" b="1" dirty="0"/>
              <a:t>that team working, communication </a:t>
            </a:r>
            <a:r>
              <a:rPr lang="en-GB" dirty="0"/>
              <a:t>and </a:t>
            </a:r>
            <a:r>
              <a:rPr lang="en-GB" b="1" dirty="0"/>
              <a:t>human factors </a:t>
            </a:r>
            <a:r>
              <a:rPr lang="en-GB" dirty="0"/>
              <a:t>are included as an addition to the </a:t>
            </a:r>
            <a:r>
              <a:rPr lang="en-GB" b="1" dirty="0"/>
              <a:t>clinical outcomes.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24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 since launch </a:t>
            </a:r>
            <a:r>
              <a:rPr lang="en-GB" dirty="0" smtClean="0"/>
              <a:t>August 2018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22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226 registrations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177 verified registrations (98 </a:t>
            </a:r>
            <a:r>
              <a:rPr lang="en-GB" dirty="0" smtClean="0"/>
              <a:t>nurses, 74 </a:t>
            </a:r>
            <a:r>
              <a:rPr lang="en-GB" dirty="0"/>
              <a:t>doctors and 5 </a:t>
            </a:r>
            <a:r>
              <a:rPr lang="en-GB" dirty="0" smtClean="0"/>
              <a:t>AHPs – varying </a:t>
            </a:r>
            <a:r>
              <a:rPr lang="en-GB" dirty="0"/>
              <a:t>bands)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128 log-ins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44 </a:t>
            </a:r>
            <a:r>
              <a:rPr lang="en-GB" dirty="0"/>
              <a:t>completed modules by 19 people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Completed </a:t>
            </a:r>
            <a:r>
              <a:rPr lang="en-GB" dirty="0"/>
              <a:t>modules:</a:t>
            </a:r>
          </a:p>
          <a:p>
            <a:pPr marL="571500" lvl="1"/>
            <a:r>
              <a:rPr lang="en-GB" dirty="0"/>
              <a:t>19 seizures</a:t>
            </a:r>
          </a:p>
          <a:p>
            <a:pPr marL="571500" lvl="1"/>
            <a:r>
              <a:rPr lang="en-GB" dirty="0"/>
              <a:t>10 sepsis</a:t>
            </a:r>
          </a:p>
          <a:p>
            <a:pPr marL="571500" lvl="1"/>
            <a:r>
              <a:rPr lang="en-GB" dirty="0"/>
              <a:t>7 asthma</a:t>
            </a:r>
          </a:p>
          <a:p>
            <a:pPr marL="571500" lvl="1"/>
            <a:r>
              <a:rPr lang="en-GB" dirty="0"/>
              <a:t>5 neonatal collapse</a:t>
            </a:r>
          </a:p>
          <a:p>
            <a:pPr marL="571500" lvl="1"/>
            <a:r>
              <a:rPr lang="en-GB" dirty="0"/>
              <a:t>3 DKA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119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ext steps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23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5" y="1053331"/>
            <a:ext cx="8642350" cy="5472013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Further </a:t>
            </a:r>
            <a:r>
              <a:rPr lang="en-GB" dirty="0" smtClean="0"/>
              <a:t>engagement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Add further modules (Autumn roll out)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Accreditation (e.g. RCPCH)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Attempt to make part of Trust mandatory training for paediatric staff</a:t>
            </a:r>
          </a:p>
        </p:txBody>
      </p:sp>
    </p:spTree>
    <p:extLst>
      <p:ext uri="{BB962C8B-B14F-4D97-AF65-F5344CB8AC3E}">
        <p14:creationId xmlns:p14="http://schemas.microsoft.com/office/powerpoint/2010/main" val="266265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Paediatric Critical Care Level 1 and 2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>
                <a:solidFill>
                  <a:srgbClr val="3F3F3F">
                    <a:lumMod val="50000"/>
                  </a:srgbClr>
                </a:solidFill>
              </a:rPr>
              <a:pPr/>
              <a:t>3</a:t>
            </a:fld>
            <a:endParaRPr lang="en-GB" dirty="0">
              <a:solidFill>
                <a:srgbClr val="3F3F3F">
                  <a:lumMod val="50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0827" y="980728"/>
            <a:ext cx="8642350" cy="532800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Paediatric Critical Care (PCC) Standards (Level 1 and 2) published 2016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London HDU data </a:t>
            </a:r>
            <a:r>
              <a:rPr lang="en-GB" sz="1600" dirty="0"/>
              <a:t>audit </a:t>
            </a:r>
            <a:r>
              <a:rPr lang="en-GB" sz="1600" dirty="0" smtClean="0"/>
              <a:t>undertaken </a:t>
            </a:r>
            <a:r>
              <a:rPr lang="en-GB" sz="1600" dirty="0"/>
              <a:t>in 2016/17 and summary report published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Peer reviews PICU CQUIN HLP supported GOSH, Royal London and St Mary’s (</a:t>
            </a:r>
            <a:r>
              <a:rPr lang="en-GB" sz="1600" i="1" dirty="0" smtClean="0"/>
              <a:t>including Whittington, </a:t>
            </a:r>
            <a:r>
              <a:rPr lang="en-GB" sz="1600" i="1" dirty="0"/>
              <a:t>B</a:t>
            </a:r>
            <a:r>
              <a:rPr lang="en-GB" sz="1600" i="1" dirty="0" smtClean="0"/>
              <a:t>arnet, North Middlesex, </a:t>
            </a:r>
            <a:r>
              <a:rPr lang="en-GB" sz="1600" i="1" dirty="0"/>
              <a:t>N</a:t>
            </a:r>
            <a:r>
              <a:rPr lang="en-GB" sz="1600" i="1" dirty="0" smtClean="0"/>
              <a:t>ewham, </a:t>
            </a:r>
            <a:r>
              <a:rPr lang="en-GB" sz="1600" i="1" dirty="0"/>
              <a:t>W</a:t>
            </a:r>
            <a:r>
              <a:rPr lang="en-GB" sz="1600" i="1" dirty="0" smtClean="0"/>
              <a:t>hipps Cross, </a:t>
            </a:r>
            <a:r>
              <a:rPr lang="en-GB" sz="1600" i="1" dirty="0"/>
              <a:t>H</a:t>
            </a:r>
            <a:r>
              <a:rPr lang="en-GB" sz="1600" i="1" dirty="0" smtClean="0"/>
              <a:t>omerton, Queens Romford, Northwick Park, Hillingdon and Watford</a:t>
            </a:r>
            <a:r>
              <a:rPr lang="en-GB" sz="1600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The peer reviews identified that there had already been improvements in </a:t>
            </a:r>
            <a:r>
              <a:rPr lang="en-GB" sz="1600" dirty="0" smtClean="0"/>
              <a:t>paediatric </a:t>
            </a:r>
            <a:r>
              <a:rPr lang="en-GB" sz="1600" dirty="0"/>
              <a:t>c</a:t>
            </a:r>
            <a:r>
              <a:rPr lang="en-GB" sz="1600" dirty="0" smtClean="0"/>
              <a:t>ritical </a:t>
            </a:r>
            <a:r>
              <a:rPr lang="en-GB" sz="1600" dirty="0"/>
              <a:t>c</a:t>
            </a:r>
            <a:r>
              <a:rPr lang="en-GB" sz="1600" dirty="0" smtClean="0"/>
              <a:t>are across all inpatient units since </a:t>
            </a:r>
            <a:r>
              <a:rPr lang="en-GB" sz="1600" dirty="0" smtClean="0"/>
              <a:t>the Acute Paediatric Peer Reviews undertaken by HLP in 2016/17.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6" t="14306" r="16640" b="4242"/>
          <a:stretch/>
        </p:blipFill>
        <p:spPr bwMode="auto">
          <a:xfrm>
            <a:off x="1043608" y="3419710"/>
            <a:ext cx="2304256" cy="31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46106"/>
            <a:ext cx="3528392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09" y="5733256"/>
            <a:ext cx="9144000" cy="864096"/>
          </a:xfrm>
          <a:prstGeom prst="rect">
            <a:avLst/>
          </a:prstGeom>
          <a:solidFill>
            <a:srgbClr val="E32486">
              <a:alpha val="23000"/>
            </a:srgbClr>
          </a:solidFill>
          <a:ln>
            <a:solidFill>
              <a:srgbClr val="E32486">
                <a:alpha val="2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5" y="4437112"/>
            <a:ext cx="9144000" cy="864096"/>
          </a:xfrm>
          <a:prstGeom prst="rect">
            <a:avLst/>
          </a:prstGeom>
          <a:solidFill>
            <a:srgbClr val="33BBB1">
              <a:alpha val="23000"/>
            </a:srgbClr>
          </a:solidFill>
          <a:ln>
            <a:solidFill>
              <a:srgbClr val="33BBB1">
                <a:alpha val="2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212976"/>
            <a:ext cx="9144000" cy="864096"/>
          </a:xfrm>
          <a:prstGeom prst="rect">
            <a:avLst/>
          </a:prstGeom>
          <a:solidFill>
            <a:srgbClr val="A25BA0">
              <a:alpha val="23000"/>
            </a:srgbClr>
          </a:solidFill>
          <a:ln>
            <a:solidFill>
              <a:srgbClr val="33BBB1">
                <a:alpha val="2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PCCP </a:t>
            </a:r>
            <a:r>
              <a:rPr lang="en-GB" dirty="0" smtClean="0"/>
              <a:t>development using clinical experts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51520" y="2780928"/>
            <a:ext cx="3529087" cy="4967287"/>
          </a:xfrm>
        </p:spPr>
        <p:txBody>
          <a:bodyPr/>
          <a:lstStyle/>
          <a:p>
            <a:r>
              <a:rPr lang="en-GB" b="1" dirty="0" smtClean="0"/>
              <a:t>Steering </a:t>
            </a:r>
            <a:r>
              <a:rPr lang="en-GB" b="1" dirty="0" smtClean="0"/>
              <a:t>Group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Nathan Askew</a:t>
            </a:r>
            <a:br>
              <a:rPr lang="en-GB" sz="1600" dirty="0" smtClean="0"/>
            </a:br>
            <a:r>
              <a:rPr lang="en-GB" sz="1400" dirty="0" smtClean="0"/>
              <a:t>Director of Nursing, Chelsea &amp; Westminster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Shelley </a:t>
            </a:r>
            <a:r>
              <a:rPr lang="en-GB" sz="1600" dirty="0" err="1" smtClean="0"/>
              <a:t>Riphagen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400" dirty="0" smtClean="0"/>
              <a:t>Consultant Paediatric Intensive Care, </a:t>
            </a:r>
            <a:r>
              <a:rPr lang="en-GB" sz="1400" dirty="0" err="1" smtClean="0"/>
              <a:t>Evelina</a:t>
            </a:r>
            <a:r>
              <a:rPr lang="en-GB" sz="1400" dirty="0" smtClean="0"/>
              <a:t>/South London </a:t>
            </a:r>
            <a:r>
              <a:rPr lang="en-GB" sz="1400" dirty="0" smtClean="0"/>
              <a:t>R</a:t>
            </a:r>
            <a:r>
              <a:rPr lang="en-GB" sz="1400" dirty="0" smtClean="0"/>
              <a:t>etrieval Service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GB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John </a:t>
            </a:r>
            <a:r>
              <a:rPr lang="en-GB" sz="1600" dirty="0" err="1" smtClean="0"/>
              <a:t>Moreiras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400" dirty="0" smtClean="0"/>
              <a:t>Consultant Paediatrician, </a:t>
            </a:r>
            <a:r>
              <a:rPr lang="en-GB" sz="1400" dirty="0" smtClean="0"/>
              <a:t>Whittington </a:t>
            </a:r>
            <a:endParaRPr lang="en-GB" sz="16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292080" y="2782193"/>
            <a:ext cx="3529087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Working groups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/>
              <a:t>Focusing </a:t>
            </a:r>
            <a:r>
              <a:rPr lang="en-GB" sz="1600" dirty="0" smtClean="0"/>
              <a:t>on neurology and sepsis</a:t>
            </a:r>
            <a:br>
              <a:rPr lang="en-GB" sz="1600" dirty="0" smtClean="0"/>
            </a:br>
            <a:endParaRPr lang="en-GB" dirty="0" smtClean="0"/>
          </a:p>
          <a:p>
            <a:pPr>
              <a:lnSpc>
                <a:spcPct val="150000"/>
              </a:lnSpc>
            </a:pPr>
            <a:endParaRPr lang="en-GB" sz="6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600" dirty="0" smtClean="0"/>
              <a:t>Focusing on cardiac, endocrine and metabolic</a:t>
            </a:r>
            <a:br>
              <a:rPr lang="en-GB" sz="1600" dirty="0" smtClean="0"/>
            </a:br>
            <a:endParaRPr lang="en-GB" sz="1600" dirty="0" smtClean="0"/>
          </a:p>
          <a:p>
            <a:pPr>
              <a:lnSpc>
                <a:spcPct val="150000"/>
              </a:lnSpc>
            </a:pPr>
            <a:endParaRPr lang="en-GB" sz="1600" dirty="0" smtClean="0"/>
          </a:p>
          <a:p>
            <a:pPr>
              <a:lnSpc>
                <a:spcPct val="150000"/>
              </a:lnSpc>
            </a:pPr>
            <a:r>
              <a:rPr lang="en-GB" sz="1600" dirty="0" smtClean="0"/>
              <a:t>Focusing </a:t>
            </a:r>
            <a:r>
              <a:rPr lang="en-GB" sz="1600" dirty="0" smtClean="0"/>
              <a:t>on respiratory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51920" y="3501008"/>
            <a:ext cx="1152128" cy="288032"/>
          </a:xfrm>
          <a:prstGeom prst="rightArrow">
            <a:avLst/>
          </a:prstGeom>
          <a:solidFill>
            <a:srgbClr val="A25BA0"/>
          </a:solidFill>
          <a:ln>
            <a:solidFill>
              <a:srgbClr val="A25B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51920" y="4581128"/>
            <a:ext cx="1152128" cy="288032"/>
          </a:xfrm>
          <a:prstGeom prst="rightArrow">
            <a:avLst/>
          </a:prstGeom>
          <a:solidFill>
            <a:srgbClr val="33BBB1"/>
          </a:solidFill>
          <a:ln>
            <a:solidFill>
              <a:srgbClr val="33BB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51920" y="6021288"/>
            <a:ext cx="1152128" cy="288032"/>
          </a:xfrm>
          <a:prstGeom prst="rightArrow">
            <a:avLst/>
          </a:prstGeom>
          <a:solidFill>
            <a:srgbClr val="E32486"/>
          </a:solidFill>
          <a:ln>
            <a:solidFill>
              <a:srgbClr val="E32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6" y="764704"/>
            <a:ext cx="36099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406" y="1628800"/>
            <a:ext cx="8258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Funded by Health Education England (London)</a:t>
            </a:r>
          </a:p>
          <a:p>
            <a:r>
              <a:rPr lang="en-GB" dirty="0" smtClean="0"/>
              <a:t>Technical development by independent supplier (</a:t>
            </a:r>
            <a:r>
              <a:rPr lang="en-GB" dirty="0" err="1"/>
              <a:t>B</a:t>
            </a:r>
            <a:r>
              <a:rPr lang="en-GB" dirty="0" err="1" smtClean="0"/>
              <a:t>rickwall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Content developed by London clinicians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2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Topics covered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547663" y="1341438"/>
            <a:ext cx="3888433" cy="5183906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0072C6"/>
                </a:solidFill>
              </a:rPr>
              <a:t>Neurology</a:t>
            </a:r>
          </a:p>
          <a:p>
            <a:r>
              <a:rPr lang="en-GB" sz="1600" dirty="0" smtClean="0"/>
              <a:t>Seizures</a:t>
            </a:r>
          </a:p>
          <a:p>
            <a:r>
              <a:rPr lang="en-GB" sz="1600" dirty="0" err="1" smtClean="0"/>
              <a:t>Meningioencephalitis</a:t>
            </a:r>
            <a:endParaRPr lang="en-GB" sz="1600" dirty="0" smtClean="0"/>
          </a:p>
          <a:p>
            <a:r>
              <a:rPr lang="en-GB" sz="1600" dirty="0" err="1" smtClean="0"/>
              <a:t>Neuro</a:t>
            </a:r>
            <a:r>
              <a:rPr lang="en-GB" sz="1600" dirty="0" smtClean="0"/>
              <a:t> recognition and protection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0072C6"/>
                </a:solidFill>
              </a:rPr>
              <a:t>Respiratory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Asthma</a:t>
            </a:r>
          </a:p>
          <a:p>
            <a:r>
              <a:rPr lang="en-GB" sz="1600" dirty="0" smtClean="0"/>
              <a:t>Bronchiolitis</a:t>
            </a:r>
          </a:p>
          <a:p>
            <a:r>
              <a:rPr lang="en-GB" sz="1600" dirty="0" smtClean="0"/>
              <a:t>Non invasive ventilation</a:t>
            </a:r>
          </a:p>
          <a:p>
            <a:endParaRPr lang="en-GB" sz="1600" dirty="0"/>
          </a:p>
          <a:p>
            <a:r>
              <a:rPr lang="en-GB" b="1" dirty="0" smtClean="0">
                <a:solidFill>
                  <a:srgbClr val="0072C6"/>
                </a:solidFill>
              </a:rPr>
              <a:t>Endocrine and metabolic</a:t>
            </a:r>
          </a:p>
          <a:p>
            <a:r>
              <a:rPr lang="en-GB" sz="1600" dirty="0" smtClean="0"/>
              <a:t>Diabetic ketoacidosis</a:t>
            </a:r>
          </a:p>
          <a:p>
            <a:r>
              <a:rPr lang="en-GB" sz="1600" dirty="0" smtClean="0"/>
              <a:t>Acute abdomen</a:t>
            </a:r>
            <a:endParaRPr lang="en-GB" sz="1600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724128" y="1340768"/>
            <a:ext cx="3240360" cy="51839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rgbClr val="0072C6"/>
                </a:solidFill>
              </a:rPr>
              <a:t>Cardiac</a:t>
            </a:r>
          </a:p>
          <a:p>
            <a:r>
              <a:rPr lang="en-GB" sz="1600" dirty="0" smtClean="0"/>
              <a:t>Neonatal collapse</a:t>
            </a:r>
          </a:p>
          <a:p>
            <a:r>
              <a:rPr lang="en-GB" sz="1600" dirty="0" smtClean="0"/>
              <a:t>Interacting vasoactive medicines</a:t>
            </a:r>
          </a:p>
          <a:p>
            <a:r>
              <a:rPr lang="en-US" sz="1600" dirty="0">
                <a:solidFill>
                  <a:schemeClr val="tx1"/>
                </a:solidFill>
                <a:latin typeface="Arial (Body)"/>
                <a:ea typeface="Lucida Grande"/>
                <a:cs typeface="Arial (Body)"/>
              </a:rPr>
              <a:t>Supraventricular tachycardia </a:t>
            </a:r>
            <a:endParaRPr lang="en-US" sz="1600" dirty="0" smtClean="0">
              <a:solidFill>
                <a:schemeClr val="tx1"/>
              </a:solidFill>
              <a:latin typeface="Arial (Body)"/>
              <a:ea typeface="Lucida Grande"/>
              <a:cs typeface="Arial (Body)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 (Body)"/>
                <a:ea typeface="Lucida Grande"/>
                <a:cs typeface="Arial (Body)"/>
              </a:rPr>
              <a:t>Cardiac </a:t>
            </a:r>
            <a:r>
              <a:rPr lang="en-US" sz="1600" dirty="0" smtClean="0">
                <a:solidFill>
                  <a:schemeClr val="tx1"/>
                </a:solidFill>
                <a:latin typeface="Arial (Body)"/>
                <a:ea typeface="Lucida Grande"/>
                <a:cs typeface="Arial (Body)"/>
              </a:rPr>
              <a:t>failure</a:t>
            </a:r>
            <a:endParaRPr lang="en-GB" sz="1600" dirty="0" smtClean="0">
              <a:solidFill>
                <a:schemeClr val="tx1"/>
              </a:solidFill>
              <a:latin typeface="Arial (Body)"/>
              <a:cs typeface="Arial (Body)"/>
            </a:endParaRPr>
          </a:p>
          <a:p>
            <a:endParaRPr lang="en-GB" b="1" dirty="0" smtClean="0"/>
          </a:p>
          <a:p>
            <a:r>
              <a:rPr lang="en-GB" b="1" dirty="0" smtClean="0">
                <a:solidFill>
                  <a:srgbClr val="0072C6"/>
                </a:solidFill>
              </a:rPr>
              <a:t>Sepsis</a:t>
            </a:r>
          </a:p>
        </p:txBody>
      </p:sp>
      <p:pic>
        <p:nvPicPr>
          <p:cNvPr id="7" name="Picture 6" descr="Screen Shot 2018-06-16 at 20.28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1002185" cy="980728"/>
          </a:xfrm>
          <a:prstGeom prst="rect">
            <a:avLst/>
          </a:prstGeom>
        </p:spPr>
      </p:pic>
      <p:pic>
        <p:nvPicPr>
          <p:cNvPr id="8" name="Picture 7" descr="Screen Shot 2018-06-16 at 20.28.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1016143" cy="936104"/>
          </a:xfrm>
          <a:prstGeom prst="rect">
            <a:avLst/>
          </a:prstGeom>
        </p:spPr>
      </p:pic>
      <p:pic>
        <p:nvPicPr>
          <p:cNvPr id="9" name="Picture 8" descr="Screen Shot 2018-06-16 at 20.27.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1218312" cy="936104"/>
          </a:xfrm>
          <a:prstGeom prst="rect">
            <a:avLst/>
          </a:prstGeom>
        </p:spPr>
      </p:pic>
      <p:pic>
        <p:nvPicPr>
          <p:cNvPr id="10" name="Picture 9" descr="Screen Shot 2018-06-16 at 20.30.5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7192"/>
            <a:ext cx="1098264" cy="936104"/>
          </a:xfrm>
          <a:prstGeom prst="rect">
            <a:avLst/>
          </a:prstGeom>
        </p:spPr>
      </p:pic>
      <p:pic>
        <p:nvPicPr>
          <p:cNvPr id="11" name="Picture 10" descr="Screen Shot 2018-06-16 at 20.30.3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923393" cy="10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ome </a:t>
            </a:r>
            <a:r>
              <a:rPr lang="en-GB" dirty="0" smtClean="0"/>
              <a:t>page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9150"/>
            <a:ext cx="8637598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latform </a:t>
            </a:r>
            <a:r>
              <a:rPr lang="en-GB" dirty="0" smtClean="0"/>
              <a:t>dashboard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latform </a:t>
            </a:r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3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latform </a:t>
            </a:r>
            <a:r>
              <a:rPr lang="en-GB" dirty="0" smtClean="0"/>
              <a:t>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b="1" dirty="0" smtClean="0"/>
              <a:t>easurable </a:t>
            </a:r>
            <a:r>
              <a:rPr lang="en-US" b="1" dirty="0"/>
              <a:t>learning objectives</a:t>
            </a:r>
            <a:r>
              <a:rPr lang="en-US" dirty="0"/>
              <a:t>, stated at the beginning of each module 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An </a:t>
            </a:r>
            <a:r>
              <a:rPr lang="en-US" b="1" dirty="0"/>
              <a:t>approximate completion time </a:t>
            </a:r>
            <a:r>
              <a:rPr lang="en-US" dirty="0"/>
              <a:t>– </a:t>
            </a:r>
            <a:r>
              <a:rPr lang="en-US" dirty="0" smtClean="0"/>
              <a:t>with save </a:t>
            </a:r>
            <a:r>
              <a:rPr lang="en-US" dirty="0"/>
              <a:t>and quit </a:t>
            </a:r>
            <a:r>
              <a:rPr lang="en-US" dirty="0" smtClean="0"/>
              <a:t>function)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From </a:t>
            </a:r>
            <a:r>
              <a:rPr lang="en-US" dirty="0"/>
              <a:t>experience (</a:t>
            </a:r>
            <a:r>
              <a:rPr lang="en-US" dirty="0" err="1"/>
              <a:t>Brickwall</a:t>
            </a:r>
            <a:r>
              <a:rPr lang="en-US" dirty="0"/>
              <a:t>), participants like </a:t>
            </a:r>
            <a:r>
              <a:rPr lang="en-US" b="1" dirty="0"/>
              <a:t>short bursts of </a:t>
            </a:r>
            <a:r>
              <a:rPr lang="en-US" b="1" dirty="0" smtClean="0"/>
              <a:t>learning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All </a:t>
            </a:r>
            <a:r>
              <a:rPr lang="en-US" dirty="0" smtClean="0"/>
              <a:t>modules take around </a:t>
            </a:r>
            <a:r>
              <a:rPr lang="en-US" b="1" dirty="0" smtClean="0"/>
              <a:t>30 </a:t>
            </a:r>
            <a:r>
              <a:rPr lang="en-US" b="1" dirty="0"/>
              <a:t>minutes or less to complete</a:t>
            </a:r>
            <a:r>
              <a:rPr lang="en-US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3" y="836712"/>
            <a:ext cx="6399030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P PCCP Launch Event Slides 16 06 18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D26D8EE4-4177-564A-8030-A1F640E50AF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9B00A163-92CA-E945-838F-7DCEE2188FF8}"/>
    </a:ext>
  </a:extLst>
</a:theme>
</file>

<file path=ppt/theme/theme3.xml><?xml version="1.0" encoding="utf-8"?>
<a:theme xmlns:a="http://schemas.openxmlformats.org/drawingml/2006/main" name="1_HLP PCCP Launch Event Slides 16 06 18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-2017-Healthy London_PPT_template" id="{22512DFE-CEA9-874E-8258-F5D08575994B}" vid="{D26D8EE4-4177-564A-8030-A1F640E50AF3}"/>
    </a:ext>
  </a:extLst>
</a:theme>
</file>

<file path=ppt/theme/theme4.xml><?xml version="1.0" encoding="utf-8"?>
<a:theme xmlns:a="http://schemas.openxmlformats.org/drawingml/2006/main" name="Healthy London_Powerpoint template v2">
  <a:themeElements>
    <a:clrScheme name="Healthy London PPT colours">
      <a:dk1>
        <a:srgbClr val="3F3F3F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HLP PCCP Launch Event Slides 16 06 18</Template>
  <TotalTime>2532</TotalTime>
  <Words>956</Words>
  <Application>Microsoft Office PowerPoint</Application>
  <PresentationFormat>On-screen Show (4:3)</PresentationFormat>
  <Paragraphs>170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HLP PCCP Launch Event Slides 16 06 18</vt:lpstr>
      <vt:lpstr>Custom Design</vt:lpstr>
      <vt:lpstr>1_HLP PCCP Launch Event Slides 16 06 18</vt:lpstr>
      <vt:lpstr>Healthy London_Powerpoint template v2</vt:lpstr>
      <vt:lpstr>Paediatric Critical Care in Practice (PCCP) </vt:lpstr>
      <vt:lpstr>Healthy London Partnership (HLP)</vt:lpstr>
      <vt:lpstr>Paediatric Critical Care Level 1 and 2 </vt:lpstr>
      <vt:lpstr>PCCP development using clinical experts</vt:lpstr>
      <vt:lpstr>Modules</vt:lpstr>
      <vt:lpstr>Home page</vt:lpstr>
      <vt:lpstr>Platform dashboard</vt:lpstr>
      <vt:lpstr>Platform resources</vt:lpstr>
      <vt:lpstr>Platform features</vt:lpstr>
      <vt:lpstr>Platform features</vt:lpstr>
      <vt:lpstr>Learning styles - infographics</vt:lpstr>
      <vt:lpstr>Learning styles – drag and drop activity</vt:lpstr>
      <vt:lpstr>Learning styles – diagrams (downloadable PDFs)</vt:lpstr>
      <vt:lpstr>Learning styles – pop-outs</vt:lpstr>
      <vt:lpstr>Learning styles – case scenarios</vt:lpstr>
      <vt:lpstr>Learning styles - MCQs</vt:lpstr>
      <vt:lpstr>A record of learning for the participant</vt:lpstr>
      <vt:lpstr>Extensive resource library</vt:lpstr>
      <vt:lpstr>Initial feedback</vt:lpstr>
      <vt:lpstr>Face to face assessment</vt:lpstr>
      <vt:lpstr>Face to face assessment</vt:lpstr>
      <vt:lpstr>Update since launch August 2018</vt:lpstr>
      <vt:lpstr>Next steps</vt:lpstr>
    </vt:vector>
  </TitlesOfParts>
  <Company>NWLCCCG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Critical Care in Practice (PCCP)</dc:title>
  <dc:creator>Andy Martin</dc:creator>
  <cp:lastModifiedBy>Tracy Parr</cp:lastModifiedBy>
  <cp:revision>196</cp:revision>
  <cp:lastPrinted>2015-03-23T11:51:44Z</cp:lastPrinted>
  <dcterms:created xsi:type="dcterms:W3CDTF">2018-06-18T13:10:03Z</dcterms:created>
  <dcterms:modified xsi:type="dcterms:W3CDTF">2018-09-02T13:20:00Z</dcterms:modified>
</cp:coreProperties>
</file>