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92" r:id="rId2"/>
    <p:sldId id="293" r:id="rId3"/>
    <p:sldId id="294" r:id="rId4"/>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E3FD"/>
    <a:srgbClr val="33CCFF"/>
    <a:srgbClr val="067BC3"/>
    <a:srgbClr val="7DC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17" autoAdjust="0"/>
    <p:restoredTop sz="34477" autoAdjust="0"/>
  </p:normalViewPr>
  <p:slideViewPr>
    <p:cSldViewPr>
      <p:cViewPr>
        <p:scale>
          <a:sx n="70" d="100"/>
          <a:sy n="70" d="100"/>
        </p:scale>
        <p:origin x="-2242" y="-5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4002" y="102"/>
      </p:cViewPr>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8511" cy="498884"/>
          </a:xfrm>
          <a:prstGeom prst="rect">
            <a:avLst/>
          </a:prstGeom>
        </p:spPr>
        <p:txBody>
          <a:bodyPr vert="horz" lIns="92583" tIns="46292" rIns="92583" bIns="46292" rtlCol="0"/>
          <a:lstStyle>
            <a:lvl1pPr algn="l">
              <a:defRPr sz="1200"/>
            </a:lvl1pPr>
          </a:lstStyle>
          <a:p>
            <a:endParaRPr lang="en-GB" dirty="0"/>
          </a:p>
        </p:txBody>
      </p:sp>
      <p:sp>
        <p:nvSpPr>
          <p:cNvPr id="3" name="Date Placeholder 2"/>
          <p:cNvSpPr>
            <a:spLocks noGrp="1"/>
          </p:cNvSpPr>
          <p:nvPr>
            <p:ph type="dt" sz="quarter" idx="1"/>
          </p:nvPr>
        </p:nvSpPr>
        <p:spPr>
          <a:xfrm>
            <a:off x="3855499" y="0"/>
            <a:ext cx="2948511" cy="498884"/>
          </a:xfrm>
          <a:prstGeom prst="rect">
            <a:avLst/>
          </a:prstGeom>
        </p:spPr>
        <p:txBody>
          <a:bodyPr vert="horz" lIns="92583" tIns="46292" rIns="92583" bIns="46292" rtlCol="0"/>
          <a:lstStyle>
            <a:lvl1pPr algn="r">
              <a:defRPr sz="1200"/>
            </a:lvl1pPr>
          </a:lstStyle>
          <a:p>
            <a:fld id="{B073CCFA-3936-4168-A800-7505E0F17E6F}" type="datetimeFigureOut">
              <a:rPr lang="en-GB" smtClean="0"/>
              <a:t>08/05/2018</a:t>
            </a:fld>
            <a:endParaRPr lang="en-GB" dirty="0"/>
          </a:p>
        </p:txBody>
      </p:sp>
      <p:sp>
        <p:nvSpPr>
          <p:cNvPr id="4" name="Footer Placeholder 3"/>
          <p:cNvSpPr>
            <a:spLocks noGrp="1"/>
          </p:cNvSpPr>
          <p:nvPr>
            <p:ph type="ftr" sz="quarter" idx="2"/>
          </p:nvPr>
        </p:nvSpPr>
        <p:spPr>
          <a:xfrm>
            <a:off x="0" y="9445216"/>
            <a:ext cx="2948511" cy="498884"/>
          </a:xfrm>
          <a:prstGeom prst="rect">
            <a:avLst/>
          </a:prstGeom>
        </p:spPr>
        <p:txBody>
          <a:bodyPr vert="horz" lIns="92583" tIns="46292" rIns="92583" bIns="46292"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5499" y="9445216"/>
            <a:ext cx="2948511" cy="498884"/>
          </a:xfrm>
          <a:prstGeom prst="rect">
            <a:avLst/>
          </a:prstGeom>
        </p:spPr>
        <p:txBody>
          <a:bodyPr vert="horz" lIns="92583" tIns="46292" rIns="92583" bIns="46292" rtlCol="0" anchor="b"/>
          <a:lstStyle>
            <a:lvl1pPr algn="r">
              <a:defRPr sz="1200"/>
            </a:lvl1pPr>
          </a:lstStyle>
          <a:p>
            <a:fld id="{0E35D648-699D-4766-B1CA-96C866539098}" type="slidenum">
              <a:rPr lang="en-GB" smtClean="0"/>
              <a:t>‹#›</a:t>
            </a:fld>
            <a:endParaRPr lang="en-GB" dirty="0"/>
          </a:p>
        </p:txBody>
      </p:sp>
    </p:spTree>
    <p:extLst>
      <p:ext uri="{BB962C8B-B14F-4D97-AF65-F5344CB8AC3E}">
        <p14:creationId xmlns:p14="http://schemas.microsoft.com/office/powerpoint/2010/main" val="1053764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8511" cy="497285"/>
          </a:xfrm>
          <a:prstGeom prst="rect">
            <a:avLst/>
          </a:prstGeom>
        </p:spPr>
        <p:txBody>
          <a:bodyPr vert="horz" lIns="92583" tIns="46292" rIns="92583" bIns="46292" rtlCol="0"/>
          <a:lstStyle>
            <a:lvl1pPr algn="l">
              <a:defRPr sz="1200"/>
            </a:lvl1pPr>
          </a:lstStyle>
          <a:p>
            <a:endParaRPr lang="en-GB" dirty="0"/>
          </a:p>
        </p:txBody>
      </p:sp>
      <p:sp>
        <p:nvSpPr>
          <p:cNvPr id="3" name="Date Placeholder 2"/>
          <p:cNvSpPr>
            <a:spLocks noGrp="1"/>
          </p:cNvSpPr>
          <p:nvPr>
            <p:ph type="dt" idx="1"/>
          </p:nvPr>
        </p:nvSpPr>
        <p:spPr>
          <a:xfrm>
            <a:off x="3855499" y="2"/>
            <a:ext cx="2948511" cy="497285"/>
          </a:xfrm>
          <a:prstGeom prst="rect">
            <a:avLst/>
          </a:prstGeom>
        </p:spPr>
        <p:txBody>
          <a:bodyPr vert="horz" lIns="92583" tIns="46292" rIns="92583" bIns="46292" rtlCol="0"/>
          <a:lstStyle>
            <a:lvl1pPr algn="r">
              <a:defRPr sz="1200"/>
            </a:lvl1pPr>
          </a:lstStyle>
          <a:p>
            <a:fld id="{89173449-E29F-4CF8-AC81-E9C1F846A25B}" type="datetimeFigureOut">
              <a:rPr lang="en-GB" smtClean="0"/>
              <a:t>08/05/2018</a:t>
            </a:fld>
            <a:endParaRPr lang="en-GB" dirty="0"/>
          </a:p>
        </p:txBody>
      </p:sp>
      <p:sp>
        <p:nvSpPr>
          <p:cNvPr id="4" name="Slide Image Placeholder 3"/>
          <p:cNvSpPr>
            <a:spLocks noGrp="1" noRot="1" noChangeAspect="1"/>
          </p:cNvSpPr>
          <p:nvPr>
            <p:ph type="sldImg" idx="2"/>
          </p:nvPr>
        </p:nvSpPr>
        <p:spPr>
          <a:xfrm>
            <a:off x="915988" y="744538"/>
            <a:ext cx="4973637" cy="3730625"/>
          </a:xfrm>
          <a:prstGeom prst="rect">
            <a:avLst/>
          </a:prstGeom>
          <a:noFill/>
          <a:ln w="12700">
            <a:solidFill>
              <a:prstClr val="black"/>
            </a:solidFill>
          </a:ln>
        </p:spPr>
        <p:txBody>
          <a:bodyPr vert="horz" lIns="92583" tIns="46292" rIns="92583" bIns="46292" rtlCol="0" anchor="ctr"/>
          <a:lstStyle/>
          <a:p>
            <a:endParaRPr lang="en-GB" dirty="0"/>
          </a:p>
        </p:txBody>
      </p:sp>
      <p:sp>
        <p:nvSpPr>
          <p:cNvPr id="5" name="Notes Placeholder 4"/>
          <p:cNvSpPr>
            <a:spLocks noGrp="1"/>
          </p:cNvSpPr>
          <p:nvPr>
            <p:ph type="body" sz="quarter" idx="3"/>
          </p:nvPr>
        </p:nvSpPr>
        <p:spPr>
          <a:xfrm>
            <a:off x="681044" y="4723409"/>
            <a:ext cx="5443528" cy="4475565"/>
          </a:xfrm>
          <a:prstGeom prst="rect">
            <a:avLst/>
          </a:prstGeom>
        </p:spPr>
        <p:txBody>
          <a:bodyPr vert="horz" lIns="92583" tIns="46292" rIns="92583" bIns="4629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216"/>
            <a:ext cx="2948511" cy="497284"/>
          </a:xfrm>
          <a:prstGeom prst="rect">
            <a:avLst/>
          </a:prstGeom>
        </p:spPr>
        <p:txBody>
          <a:bodyPr vert="horz" lIns="92583" tIns="46292" rIns="92583" bIns="46292"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5499" y="9445216"/>
            <a:ext cx="2948511" cy="497284"/>
          </a:xfrm>
          <a:prstGeom prst="rect">
            <a:avLst/>
          </a:prstGeom>
        </p:spPr>
        <p:txBody>
          <a:bodyPr vert="horz" lIns="92583" tIns="46292" rIns="92583" bIns="46292" rtlCol="0" anchor="b"/>
          <a:lstStyle>
            <a:lvl1pPr algn="r">
              <a:defRPr sz="1200"/>
            </a:lvl1pPr>
          </a:lstStyle>
          <a:p>
            <a:fld id="{789561AB-CC99-4411-9DF0-EEE383C01A31}" type="slidenum">
              <a:rPr lang="en-GB" smtClean="0"/>
              <a:t>‹#›</a:t>
            </a:fld>
            <a:endParaRPr lang="en-GB" dirty="0"/>
          </a:p>
        </p:txBody>
      </p:sp>
    </p:spTree>
    <p:extLst>
      <p:ext uri="{BB962C8B-B14F-4D97-AF65-F5344CB8AC3E}">
        <p14:creationId xmlns:p14="http://schemas.microsoft.com/office/powerpoint/2010/main" val="3744793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89561AB-CC99-4411-9DF0-EEE383C01A31}" type="slidenum">
              <a:rPr lang="en-GB" smtClean="0"/>
              <a:t>1</a:t>
            </a:fld>
            <a:endParaRPr lang="en-GB" dirty="0"/>
          </a:p>
        </p:txBody>
      </p:sp>
    </p:spTree>
    <p:extLst>
      <p:ext uri="{BB962C8B-B14F-4D97-AF65-F5344CB8AC3E}">
        <p14:creationId xmlns:p14="http://schemas.microsoft.com/office/powerpoint/2010/main" val="2057848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2ACE457-B196-471B-9493-67830A272018}" type="datetime1">
              <a:rPr lang="en-GB" smtClean="0"/>
              <a:t>08/05/2018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0F1D65C-577C-4062-AC16-39D77F1F033C}" type="slidenum">
              <a:rPr lang="en-GB" smtClean="0"/>
              <a:t>‹#›</a:t>
            </a:fld>
            <a:endParaRPr lang="en-GB" dirty="0"/>
          </a:p>
        </p:txBody>
      </p:sp>
      <p:pic>
        <p:nvPicPr>
          <p:cNvPr id="7" name="Picture 6" descr="Islington col.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5515" y="305999"/>
            <a:ext cx="4281761" cy="1106875"/>
          </a:xfrm>
          <a:prstGeom prst="rect">
            <a:avLst/>
          </a:prstGeom>
        </p:spPr>
      </p:pic>
      <p:pic>
        <p:nvPicPr>
          <p:cNvPr id="10" name="Picture 9" descr="Powerpoint_Image-10.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420" y="2012585"/>
            <a:ext cx="3526120" cy="3720735"/>
          </a:xfrm>
          <a:prstGeom prst="rect">
            <a:avLst/>
          </a:prstGeom>
        </p:spPr>
      </p:pic>
    </p:spTree>
    <p:extLst>
      <p:ext uri="{BB962C8B-B14F-4D97-AF65-F5344CB8AC3E}">
        <p14:creationId xmlns:p14="http://schemas.microsoft.com/office/powerpoint/2010/main" val="16801361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0AACD3-54E0-4DF4-B71B-5970F651181B}" type="datetime1">
              <a:rPr lang="en-GB" smtClean="0"/>
              <a:t>08/05/2018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0F1D65C-577C-4062-AC16-39D77F1F033C}" type="slidenum">
              <a:rPr lang="en-GB" smtClean="0"/>
              <a:t>‹#›</a:t>
            </a:fld>
            <a:endParaRPr lang="en-GB" dirty="0"/>
          </a:p>
        </p:txBody>
      </p:sp>
    </p:spTree>
    <p:extLst>
      <p:ext uri="{BB962C8B-B14F-4D97-AF65-F5344CB8AC3E}">
        <p14:creationId xmlns:p14="http://schemas.microsoft.com/office/powerpoint/2010/main" val="321959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0335FD-3D6A-46B8-9A9C-3C5C5614473C}" type="datetime1">
              <a:rPr lang="en-GB" smtClean="0"/>
              <a:t>08/05/2018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0F1D65C-577C-4062-AC16-39D77F1F033C}" type="slidenum">
              <a:rPr lang="en-GB" smtClean="0"/>
              <a:t>‹#›</a:t>
            </a:fld>
            <a:endParaRPr lang="en-GB" dirty="0"/>
          </a:p>
        </p:txBody>
      </p:sp>
    </p:spTree>
    <p:extLst>
      <p:ext uri="{BB962C8B-B14F-4D97-AF65-F5344CB8AC3E}">
        <p14:creationId xmlns:p14="http://schemas.microsoft.com/office/powerpoint/2010/main" val="261458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685F2A-9670-4D45-A410-5A566F8E59E3}" type="datetime1">
              <a:rPr lang="en-GB" smtClean="0"/>
              <a:t>08/05/2018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0F1D65C-577C-4062-AC16-39D77F1F033C}" type="slidenum">
              <a:rPr lang="en-GB" smtClean="0"/>
              <a:t>‹#›</a:t>
            </a:fld>
            <a:endParaRPr lang="en-GB" dirty="0"/>
          </a:p>
        </p:txBody>
      </p:sp>
      <p:sp>
        <p:nvSpPr>
          <p:cNvPr id="7" name="Round Diagonal Corner Rectangle 6"/>
          <p:cNvSpPr/>
          <p:nvPr userDrawn="1"/>
        </p:nvSpPr>
        <p:spPr>
          <a:xfrm>
            <a:off x="467544" y="260648"/>
            <a:ext cx="8208912" cy="1152128"/>
          </a:xfrm>
          <a:prstGeom prst="round2DiagRect">
            <a:avLst/>
          </a:prstGeom>
          <a:solidFill>
            <a:srgbClr val="7DCB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1839951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9980B-B6A4-4967-A33A-B22995B688D7}" type="datetime1">
              <a:rPr lang="en-GB" smtClean="0"/>
              <a:t>08/05/2018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0F1D65C-577C-4062-AC16-39D77F1F033C}" type="slidenum">
              <a:rPr lang="en-GB" smtClean="0"/>
              <a:t>‹#›</a:t>
            </a:fld>
            <a:endParaRPr lang="en-GB" dirty="0"/>
          </a:p>
        </p:txBody>
      </p:sp>
    </p:spTree>
    <p:extLst>
      <p:ext uri="{BB962C8B-B14F-4D97-AF65-F5344CB8AC3E}">
        <p14:creationId xmlns:p14="http://schemas.microsoft.com/office/powerpoint/2010/main" val="1946281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8640CA9-1B68-41B4-8CE4-69B1206BA309}" type="datetime1">
              <a:rPr lang="en-GB" smtClean="0"/>
              <a:t>08/05/2018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0F1D65C-577C-4062-AC16-39D77F1F033C}" type="slidenum">
              <a:rPr lang="en-GB" smtClean="0"/>
              <a:t>‹#›</a:t>
            </a:fld>
            <a:endParaRPr lang="en-GB" dirty="0"/>
          </a:p>
        </p:txBody>
      </p:sp>
    </p:spTree>
    <p:extLst>
      <p:ext uri="{BB962C8B-B14F-4D97-AF65-F5344CB8AC3E}">
        <p14:creationId xmlns:p14="http://schemas.microsoft.com/office/powerpoint/2010/main" val="3549225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48720C-E94F-4060-B7D8-4C4254052CD1}" type="datetime1">
              <a:rPr lang="en-GB" smtClean="0"/>
              <a:t>08/05/2018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0F1D65C-577C-4062-AC16-39D77F1F033C}" type="slidenum">
              <a:rPr lang="en-GB" smtClean="0"/>
              <a:t>‹#›</a:t>
            </a:fld>
            <a:endParaRPr lang="en-GB" dirty="0"/>
          </a:p>
        </p:txBody>
      </p:sp>
    </p:spTree>
    <p:extLst>
      <p:ext uri="{BB962C8B-B14F-4D97-AF65-F5344CB8AC3E}">
        <p14:creationId xmlns:p14="http://schemas.microsoft.com/office/powerpoint/2010/main" val="3322312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868161-2CD4-4625-BB56-4F28956B3B75}" type="datetime1">
              <a:rPr lang="en-GB" smtClean="0"/>
              <a:t>08/05/2018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0F1D65C-577C-4062-AC16-39D77F1F033C}" type="slidenum">
              <a:rPr lang="en-GB" smtClean="0"/>
              <a:t>‹#›</a:t>
            </a:fld>
            <a:endParaRPr lang="en-GB" dirty="0"/>
          </a:p>
        </p:txBody>
      </p:sp>
    </p:spTree>
    <p:extLst>
      <p:ext uri="{BB962C8B-B14F-4D97-AF65-F5344CB8AC3E}">
        <p14:creationId xmlns:p14="http://schemas.microsoft.com/office/powerpoint/2010/main" val="4008083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40465-D0AB-4B19-AF24-25AF9FB87212}" type="datetime1">
              <a:rPr lang="en-GB" smtClean="0"/>
              <a:t>08/05/2018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0F1D65C-577C-4062-AC16-39D77F1F033C}" type="slidenum">
              <a:rPr lang="en-GB" smtClean="0"/>
              <a:t>‹#›</a:t>
            </a:fld>
            <a:endParaRPr lang="en-GB" dirty="0"/>
          </a:p>
        </p:txBody>
      </p:sp>
    </p:spTree>
    <p:extLst>
      <p:ext uri="{BB962C8B-B14F-4D97-AF65-F5344CB8AC3E}">
        <p14:creationId xmlns:p14="http://schemas.microsoft.com/office/powerpoint/2010/main" val="2688544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0DD757-4D6B-416C-B345-D3B29E9A3A0C}" type="datetime1">
              <a:rPr lang="en-GB" smtClean="0"/>
              <a:t>08/05/2018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0F1D65C-577C-4062-AC16-39D77F1F033C}" type="slidenum">
              <a:rPr lang="en-GB" smtClean="0"/>
              <a:t>‹#›</a:t>
            </a:fld>
            <a:endParaRPr lang="en-GB" dirty="0"/>
          </a:p>
        </p:txBody>
      </p:sp>
    </p:spTree>
    <p:extLst>
      <p:ext uri="{BB962C8B-B14F-4D97-AF65-F5344CB8AC3E}">
        <p14:creationId xmlns:p14="http://schemas.microsoft.com/office/powerpoint/2010/main" val="2040721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A70B06-EF66-4C31-A897-93E119299358}" type="datetime1">
              <a:rPr lang="en-GB" smtClean="0"/>
              <a:t>08/05/2018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0F1D65C-577C-4062-AC16-39D77F1F033C}" type="slidenum">
              <a:rPr lang="en-GB" smtClean="0"/>
              <a:t>‹#›</a:t>
            </a:fld>
            <a:endParaRPr lang="en-GB" dirty="0"/>
          </a:p>
        </p:txBody>
      </p:sp>
    </p:spTree>
    <p:extLst>
      <p:ext uri="{BB962C8B-B14F-4D97-AF65-F5344CB8AC3E}">
        <p14:creationId xmlns:p14="http://schemas.microsoft.com/office/powerpoint/2010/main" val="1538462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8DBAD-0439-4833-BEFC-44217ACB53EB}" type="datetime1">
              <a:rPr lang="en-GB" smtClean="0"/>
              <a:t>08/05/2018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1D65C-577C-4062-AC16-39D77F1F033C}" type="slidenum">
              <a:rPr lang="en-GB" smtClean="0"/>
              <a:pPr/>
              <a:t>‹#›</a:t>
            </a:fld>
            <a:r>
              <a:rPr lang="en-GB" dirty="0" smtClean="0"/>
              <a:t>of 14</a:t>
            </a:r>
          </a:p>
        </p:txBody>
      </p:sp>
    </p:spTree>
    <p:extLst>
      <p:ext uri="{BB962C8B-B14F-4D97-AF65-F5344CB8AC3E}">
        <p14:creationId xmlns:p14="http://schemas.microsoft.com/office/powerpoint/2010/main" val="2435220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dirty="0">
              <a:latin typeface="Arial" panose="020B0604020202020204" pitchFamily="34" charset="0"/>
              <a:cs typeface="Arial" panose="020B0604020202020204" pitchFamily="34" charset="0"/>
            </a:endParaRPr>
          </a:p>
        </p:txBody>
      </p:sp>
      <p:sp>
        <p:nvSpPr>
          <p:cNvPr id="9" name="Rounded Rectangle 8"/>
          <p:cNvSpPr/>
          <p:nvPr/>
        </p:nvSpPr>
        <p:spPr>
          <a:xfrm>
            <a:off x="475691" y="844408"/>
            <a:ext cx="8229600" cy="5753031"/>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Arial" panose="020B0604020202020204" pitchFamily="34" charset="0"/>
              <a:buChar char="•"/>
            </a:pPr>
            <a:r>
              <a:rPr lang="en-GB" sz="1600" dirty="0" smtClean="0">
                <a:solidFill>
                  <a:schemeClr val="tx1"/>
                </a:solidFill>
              </a:rPr>
              <a:t>Tom (14yrs) has asthma and lives at home with his Mum, brother (2yrs) and sister (12yrs)</a:t>
            </a:r>
          </a:p>
          <a:p>
            <a:pPr marL="285750" indent="-285750">
              <a:buFont typeface="Arial" panose="020B0604020202020204" pitchFamily="34" charset="0"/>
              <a:buChar char="•"/>
            </a:pPr>
            <a:r>
              <a:rPr lang="en-GB" sz="1600" dirty="0" smtClean="0">
                <a:solidFill>
                  <a:schemeClr val="tx1"/>
                </a:solidFill>
              </a:rPr>
              <a:t>Last winter Tom was admitted into Hospital @ Home with a respiratory tract infection and exacerbation of his asthma.</a:t>
            </a:r>
          </a:p>
          <a:p>
            <a:pPr marL="285750" indent="-285750">
              <a:buFont typeface="Arial" panose="020B0604020202020204" pitchFamily="34" charset="0"/>
              <a:buChar char="•"/>
            </a:pPr>
            <a:r>
              <a:rPr lang="en-GB" sz="1600" dirty="0" smtClean="0">
                <a:solidFill>
                  <a:schemeClr val="tx1"/>
                </a:solidFill>
              </a:rPr>
              <a:t>2 weeks ago Tom was admitted into hospital with exacerbation of asthma. During his admission slight concerns were raised by the nurses due to Mum’s behaviour; She seemed overly stressed, angry towards the children and would leave the ward regularly for cigarette breaks. </a:t>
            </a:r>
          </a:p>
          <a:p>
            <a:pPr marL="285750" indent="-285750">
              <a:buFont typeface="Arial" panose="020B0604020202020204" pitchFamily="34" charset="0"/>
              <a:buChar char="•"/>
            </a:pPr>
            <a:r>
              <a:rPr lang="en-GB" sz="1600" dirty="0" smtClean="0">
                <a:solidFill>
                  <a:schemeClr val="tx1"/>
                </a:solidFill>
              </a:rPr>
              <a:t>Tom was discharged home with an asthma care plan and told to visit his GP in 48hrs.</a:t>
            </a:r>
          </a:p>
          <a:p>
            <a:pPr marL="285750" indent="-285750">
              <a:buFont typeface="Arial" panose="020B0604020202020204" pitchFamily="34" charset="0"/>
              <a:buChar char="•"/>
            </a:pPr>
            <a:r>
              <a:rPr lang="en-GB" sz="1600" dirty="0" smtClean="0">
                <a:solidFill>
                  <a:schemeClr val="tx1"/>
                </a:solidFill>
              </a:rPr>
              <a:t>2 weeks later Tom was readmitted to hospital with another exacerbation of his asthma, this time whilst at school. Mum raised concerns to the paediatrician about management of his asthma whilst he was at school.  </a:t>
            </a:r>
          </a:p>
          <a:p>
            <a:pPr marL="285750" indent="-285750">
              <a:buFont typeface="Arial" panose="020B0604020202020204" pitchFamily="34" charset="0"/>
              <a:buChar char="•"/>
            </a:pPr>
            <a:r>
              <a:rPr lang="en-GB" sz="1600" dirty="0" smtClean="0">
                <a:solidFill>
                  <a:schemeClr val="tx1"/>
                </a:solidFill>
              </a:rPr>
              <a:t>The paediatrician realises he has an integrated care network meeting at the end of the week and Tom is registered with a GP practice from the network. </a:t>
            </a:r>
          </a:p>
          <a:p>
            <a:pPr marL="285750" indent="-285750">
              <a:buFont typeface="Arial" panose="020B0604020202020204" pitchFamily="34" charset="0"/>
              <a:buChar char="•"/>
            </a:pPr>
            <a:r>
              <a:rPr lang="en-GB" sz="1600" dirty="0" smtClean="0">
                <a:solidFill>
                  <a:schemeClr val="tx1"/>
                </a:solidFill>
              </a:rPr>
              <a:t>The paediatrician meets with Mum to ask for her consent to present at the network. </a:t>
            </a:r>
          </a:p>
          <a:p>
            <a:pPr marL="285750" indent="-285750">
              <a:buFont typeface="Arial" panose="020B0604020202020204" pitchFamily="34" charset="0"/>
              <a:buChar char="•"/>
            </a:pPr>
            <a:r>
              <a:rPr lang="en-GB" sz="1600" dirty="0" smtClean="0">
                <a:solidFill>
                  <a:schemeClr val="tx1"/>
                </a:solidFill>
              </a:rPr>
              <a:t>During the meeting Mum discloses that she’s been finding it difficult to manage with 3 children on her own, her youngest didn’t meet his speech and language milestone at his last developmental checks, her eldest child has low mood again and has been self harming and Tom’s asthma has been difficult to manage.</a:t>
            </a:r>
          </a:p>
        </p:txBody>
      </p:sp>
      <p:sp>
        <p:nvSpPr>
          <p:cNvPr id="4" name="Rounded Rectangle 3"/>
          <p:cNvSpPr/>
          <p:nvPr/>
        </p:nvSpPr>
        <p:spPr>
          <a:xfrm>
            <a:off x="475691" y="188550"/>
            <a:ext cx="8128869" cy="504069"/>
          </a:xfrm>
          <a:prstGeom prst="roundRect">
            <a:avLst/>
          </a:prstGeom>
          <a:solidFill>
            <a:srgbClr val="33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400" b="1" dirty="0" smtClean="0">
                <a:latin typeface="Arial" panose="020B0604020202020204" pitchFamily="34" charset="0"/>
                <a:cs typeface="Arial" panose="020B0604020202020204" pitchFamily="34" charset="0"/>
              </a:rPr>
              <a:t>TOM’S STORY</a:t>
            </a:r>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977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07380" y="764984"/>
            <a:ext cx="3034650" cy="2736026"/>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HEALTH VISITOR</a:t>
            </a:r>
          </a:p>
          <a:p>
            <a:pPr algn="ctr"/>
            <a:r>
              <a:rPr lang="en-GB" sz="1400" dirty="0" smtClean="0">
                <a:solidFill>
                  <a:schemeClr val="tx1"/>
                </a:solidFill>
              </a:rPr>
              <a:t>Knows Tom’s 2yr old brother, through delivering the healthy child program and aware he did not meet his speech and language milestone. Mum not engaged with the children’s centre. </a:t>
            </a:r>
            <a:r>
              <a:rPr lang="en-GB" sz="1400" b="1" dirty="0" smtClean="0">
                <a:solidFill>
                  <a:schemeClr val="tx1"/>
                </a:solidFill>
              </a:rPr>
              <a:t>Action</a:t>
            </a:r>
            <a:r>
              <a:rPr lang="en-GB" sz="1400" dirty="0" smtClean="0">
                <a:solidFill>
                  <a:schemeClr val="tx1"/>
                </a:solidFill>
              </a:rPr>
              <a:t> Will contact Mum about review, get her engaged in the children’s centre and free nursery placement in September.</a:t>
            </a:r>
          </a:p>
        </p:txBody>
      </p:sp>
      <p:pic>
        <p:nvPicPr>
          <p:cNvPr id="7" name="Picture 6" descr="Powerpoint_Image-08.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8573" y="1761999"/>
            <a:ext cx="2919708" cy="2974463"/>
          </a:xfrm>
          <a:prstGeom prst="rect">
            <a:avLst/>
          </a:prstGeom>
        </p:spPr>
      </p:pic>
      <p:sp>
        <p:nvSpPr>
          <p:cNvPr id="8" name="Rounded Rectangle 7"/>
          <p:cNvSpPr/>
          <p:nvPr/>
        </p:nvSpPr>
        <p:spPr>
          <a:xfrm>
            <a:off x="107380" y="3687835"/>
            <a:ext cx="3211192" cy="1613426"/>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CAMHS</a:t>
            </a:r>
          </a:p>
          <a:p>
            <a:pPr algn="ctr"/>
            <a:r>
              <a:rPr lang="en-GB" sz="1400" dirty="0" smtClean="0">
                <a:solidFill>
                  <a:schemeClr val="tx1"/>
                </a:solidFill>
              </a:rPr>
              <a:t>Tom’s 12yr old sister was known to CAMHS service for low mood and challenging behaviour following the death of the Father. </a:t>
            </a:r>
            <a:r>
              <a:rPr lang="en-GB" sz="1400" b="1" dirty="0" smtClean="0">
                <a:solidFill>
                  <a:schemeClr val="tx1"/>
                </a:solidFill>
              </a:rPr>
              <a:t>Action </a:t>
            </a:r>
            <a:r>
              <a:rPr lang="en-GB" sz="1400" dirty="0" smtClean="0">
                <a:solidFill>
                  <a:schemeClr val="tx1"/>
                </a:solidFill>
              </a:rPr>
              <a:t>To follow up with sister again.</a:t>
            </a:r>
          </a:p>
        </p:txBody>
      </p:sp>
      <p:sp>
        <p:nvSpPr>
          <p:cNvPr id="9" name="Rounded Rectangle 8"/>
          <p:cNvSpPr/>
          <p:nvPr/>
        </p:nvSpPr>
        <p:spPr>
          <a:xfrm>
            <a:off x="6363197" y="5138203"/>
            <a:ext cx="2634669" cy="1315217"/>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FAMILIES FIRST</a:t>
            </a:r>
          </a:p>
          <a:p>
            <a:pPr algn="ctr"/>
            <a:r>
              <a:rPr lang="en-GB" sz="1400" dirty="0" smtClean="0">
                <a:solidFill>
                  <a:schemeClr val="tx1"/>
                </a:solidFill>
              </a:rPr>
              <a:t>Doesn’t know the family and advises that a referral should be made </a:t>
            </a:r>
            <a:r>
              <a:rPr lang="en-GB" sz="1400" b="1" dirty="0" smtClean="0">
                <a:solidFill>
                  <a:schemeClr val="tx1"/>
                </a:solidFill>
              </a:rPr>
              <a:t>Action </a:t>
            </a:r>
            <a:r>
              <a:rPr lang="en-GB" sz="1400" dirty="0" smtClean="0">
                <a:solidFill>
                  <a:schemeClr val="tx1"/>
                </a:solidFill>
              </a:rPr>
              <a:t>Visit family, TAF and family plan.</a:t>
            </a:r>
            <a:endParaRPr lang="en-GB" sz="1400" b="1" dirty="0" smtClean="0">
              <a:solidFill>
                <a:schemeClr val="tx1"/>
              </a:solidFill>
            </a:endParaRPr>
          </a:p>
        </p:txBody>
      </p:sp>
      <p:sp>
        <p:nvSpPr>
          <p:cNvPr id="10" name="Rounded Rectangle 9"/>
          <p:cNvSpPr/>
          <p:nvPr/>
        </p:nvSpPr>
        <p:spPr>
          <a:xfrm>
            <a:off x="3318572" y="764630"/>
            <a:ext cx="2055767" cy="1656230"/>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PAEDIATRICIAN </a:t>
            </a:r>
          </a:p>
          <a:p>
            <a:pPr algn="ctr"/>
            <a:r>
              <a:rPr lang="en-GB" sz="1400" dirty="0" smtClean="0">
                <a:solidFill>
                  <a:schemeClr val="tx1"/>
                </a:solidFill>
              </a:rPr>
              <a:t>Presents Tom at the integrated care network</a:t>
            </a:r>
            <a:r>
              <a:rPr lang="en-GB" sz="1600" dirty="0" smtClean="0">
                <a:solidFill>
                  <a:schemeClr val="tx1"/>
                </a:solidFill>
              </a:rPr>
              <a:t>.</a:t>
            </a:r>
          </a:p>
        </p:txBody>
      </p:sp>
      <p:sp>
        <p:nvSpPr>
          <p:cNvPr id="11" name="Rounded Rectangle 10"/>
          <p:cNvSpPr/>
          <p:nvPr/>
        </p:nvSpPr>
        <p:spPr>
          <a:xfrm>
            <a:off x="5508129" y="764984"/>
            <a:ext cx="3346475" cy="1765057"/>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SCHOOL NURSE</a:t>
            </a:r>
          </a:p>
          <a:p>
            <a:pPr algn="ctr"/>
            <a:r>
              <a:rPr lang="en-GB" sz="1400" dirty="0" smtClean="0">
                <a:solidFill>
                  <a:schemeClr val="tx1"/>
                </a:solidFill>
              </a:rPr>
              <a:t>Tom is known to school nursing team due to the healthy child program, his persistent absenteeism and asthma care planning in school. </a:t>
            </a:r>
            <a:r>
              <a:rPr lang="en-GB" sz="1400" b="1" dirty="0" smtClean="0">
                <a:solidFill>
                  <a:schemeClr val="tx1"/>
                </a:solidFill>
              </a:rPr>
              <a:t>Action </a:t>
            </a:r>
            <a:r>
              <a:rPr lang="en-GB" sz="1400" dirty="0" smtClean="0">
                <a:solidFill>
                  <a:schemeClr val="tx1"/>
                </a:solidFill>
              </a:rPr>
              <a:t>Up date his care plan. Ensure key staff are trained in care plan.</a:t>
            </a:r>
          </a:p>
        </p:txBody>
      </p:sp>
      <p:sp>
        <p:nvSpPr>
          <p:cNvPr id="12" name="Rounded Rectangle 11"/>
          <p:cNvSpPr/>
          <p:nvPr/>
        </p:nvSpPr>
        <p:spPr>
          <a:xfrm>
            <a:off x="6012199" y="2601692"/>
            <a:ext cx="2842405" cy="2339518"/>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600" b="1" dirty="0" smtClean="0">
                <a:solidFill>
                  <a:schemeClr val="tx1"/>
                </a:solidFill>
              </a:rPr>
              <a:t>CHILDREN’S NURSE</a:t>
            </a:r>
          </a:p>
          <a:p>
            <a:pPr algn="ctr"/>
            <a:r>
              <a:rPr lang="en-GB" sz="1400" dirty="0" smtClean="0">
                <a:solidFill>
                  <a:schemeClr val="tx1"/>
                </a:solidFill>
              </a:rPr>
              <a:t>Tom was admitted to Hospital @ Home following a respiratory infection last winter. Aware of the home environment and Mum’s smoking. </a:t>
            </a:r>
            <a:r>
              <a:rPr lang="en-GB" sz="1400" b="1" dirty="0" smtClean="0">
                <a:solidFill>
                  <a:schemeClr val="tx1"/>
                </a:solidFill>
              </a:rPr>
              <a:t>Action </a:t>
            </a:r>
            <a:r>
              <a:rPr lang="en-GB" sz="1400" dirty="0" smtClean="0">
                <a:solidFill>
                  <a:schemeClr val="tx1"/>
                </a:solidFill>
              </a:rPr>
              <a:t>Tom to be seen by the Children’s Nurses in Primary Care for 48hr review.</a:t>
            </a:r>
          </a:p>
        </p:txBody>
      </p:sp>
      <p:sp>
        <p:nvSpPr>
          <p:cNvPr id="13" name="Rounded Rectangle 12"/>
          <p:cNvSpPr/>
          <p:nvPr/>
        </p:nvSpPr>
        <p:spPr>
          <a:xfrm>
            <a:off x="3142030" y="4634290"/>
            <a:ext cx="2870169" cy="1977518"/>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GP</a:t>
            </a:r>
          </a:p>
          <a:p>
            <a:pPr algn="ctr"/>
            <a:r>
              <a:rPr lang="en-GB" sz="1400" dirty="0">
                <a:solidFill>
                  <a:schemeClr val="tx1"/>
                </a:solidFill>
              </a:rPr>
              <a:t>K</a:t>
            </a:r>
            <a:r>
              <a:rPr lang="en-GB" sz="1400" dirty="0" smtClean="0">
                <a:solidFill>
                  <a:schemeClr val="tx1"/>
                </a:solidFill>
              </a:rPr>
              <a:t>nows the whole family and aware that Mum lost her partner whilst pregnant with Tom’s youngest sibling and has been treated for depression.</a:t>
            </a:r>
          </a:p>
        </p:txBody>
      </p:sp>
      <p:sp>
        <p:nvSpPr>
          <p:cNvPr id="14" name="Rounded Rectangle 13"/>
          <p:cNvSpPr/>
          <p:nvPr/>
        </p:nvSpPr>
        <p:spPr>
          <a:xfrm>
            <a:off x="431425" y="5623048"/>
            <a:ext cx="2386560" cy="1118411"/>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TRAINEE GP</a:t>
            </a:r>
          </a:p>
          <a:p>
            <a:pPr algn="ctr"/>
            <a:r>
              <a:rPr lang="en-GB" sz="1400" dirty="0" smtClean="0">
                <a:solidFill>
                  <a:schemeClr val="tx1"/>
                </a:solidFill>
              </a:rPr>
              <a:t>Learns about the roles of the children’s multidisciplinary team.</a:t>
            </a:r>
          </a:p>
        </p:txBody>
      </p:sp>
      <p:sp>
        <p:nvSpPr>
          <p:cNvPr id="16" name="Rounded Rectangle 15"/>
          <p:cNvSpPr/>
          <p:nvPr/>
        </p:nvSpPr>
        <p:spPr>
          <a:xfrm>
            <a:off x="156361" y="188550"/>
            <a:ext cx="8841505" cy="487254"/>
          </a:xfrm>
          <a:prstGeom prst="roundRect">
            <a:avLst/>
          </a:prstGeom>
          <a:solidFill>
            <a:srgbClr val="33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400" b="1" dirty="0" smtClean="0">
                <a:solidFill>
                  <a:schemeClr val="bg1"/>
                </a:solidFill>
              </a:rPr>
              <a:t>INTEGRATED NETWORK MEETING </a:t>
            </a:r>
          </a:p>
        </p:txBody>
      </p:sp>
    </p:spTree>
    <p:extLst>
      <p:ext uri="{BB962C8B-B14F-4D97-AF65-F5344CB8AC3E}">
        <p14:creationId xmlns:p14="http://schemas.microsoft.com/office/powerpoint/2010/main" val="120231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51400" y="764630"/>
            <a:ext cx="2678903" cy="2188136"/>
          </a:xfrm>
          <a:prstGeom prst="roundRect">
            <a:avLst/>
          </a:prstGeom>
          <a:solidFill>
            <a:schemeClr val="accent3">
              <a:lumMod val="20000"/>
              <a:lumOff val="8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HEALTH VISITOR</a:t>
            </a:r>
          </a:p>
          <a:p>
            <a:pPr algn="ctr"/>
            <a:r>
              <a:rPr lang="en-GB" sz="1600" dirty="0" smtClean="0">
                <a:solidFill>
                  <a:schemeClr val="tx1"/>
                </a:solidFill>
              </a:rPr>
              <a:t>Contacted Mum and got her engaged in community events at her local children’s centre. Mum has got a free 2yr nursery placement for Tom’s brother. </a:t>
            </a:r>
          </a:p>
        </p:txBody>
      </p:sp>
      <p:pic>
        <p:nvPicPr>
          <p:cNvPr id="7" name="Picture 6" descr="Powerpoint_Image-08.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4625" y="1565272"/>
            <a:ext cx="3120687" cy="3179211"/>
          </a:xfrm>
          <a:prstGeom prst="rect">
            <a:avLst/>
          </a:prstGeom>
        </p:spPr>
      </p:pic>
      <p:sp>
        <p:nvSpPr>
          <p:cNvPr id="8" name="Rounded Rectangle 7"/>
          <p:cNvSpPr/>
          <p:nvPr/>
        </p:nvSpPr>
        <p:spPr>
          <a:xfrm>
            <a:off x="189614" y="3068950"/>
            <a:ext cx="2386560" cy="2088290"/>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CAMHS</a:t>
            </a:r>
          </a:p>
          <a:p>
            <a:pPr algn="ctr"/>
            <a:r>
              <a:rPr lang="en-GB" sz="1600" dirty="0" smtClean="0">
                <a:solidFill>
                  <a:schemeClr val="tx1"/>
                </a:solidFill>
              </a:rPr>
              <a:t>Tom’s sister has started to see CAMHS in school, is beginning to feel better and has stopped self harming.</a:t>
            </a:r>
          </a:p>
        </p:txBody>
      </p:sp>
      <p:sp>
        <p:nvSpPr>
          <p:cNvPr id="9" name="Rounded Rectangle 8"/>
          <p:cNvSpPr/>
          <p:nvPr/>
        </p:nvSpPr>
        <p:spPr>
          <a:xfrm>
            <a:off x="5436120" y="4758851"/>
            <a:ext cx="3528489" cy="1951542"/>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FAMILIES FIRST</a:t>
            </a:r>
          </a:p>
          <a:p>
            <a:pPr algn="ctr"/>
            <a:r>
              <a:rPr lang="en-GB" sz="1600" dirty="0" smtClean="0">
                <a:solidFill>
                  <a:schemeClr val="tx1"/>
                </a:solidFill>
              </a:rPr>
              <a:t>Has developed a whole family plan following a team around the family meeting. Encouraged Mum to see the GP and visit her local children’s centre. Supporting Mum with harm reduction strategy. </a:t>
            </a:r>
          </a:p>
        </p:txBody>
      </p:sp>
      <p:sp>
        <p:nvSpPr>
          <p:cNvPr id="10" name="Rounded Rectangle 9"/>
          <p:cNvSpPr/>
          <p:nvPr/>
        </p:nvSpPr>
        <p:spPr>
          <a:xfrm>
            <a:off x="3236671" y="751338"/>
            <a:ext cx="2386560" cy="1368190"/>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PAEDIATRICIAN </a:t>
            </a:r>
          </a:p>
          <a:p>
            <a:pPr algn="ctr"/>
            <a:r>
              <a:rPr lang="en-GB" sz="1600" dirty="0" smtClean="0">
                <a:solidFill>
                  <a:schemeClr val="tx1"/>
                </a:solidFill>
              </a:rPr>
              <a:t>Has not seen Tom.</a:t>
            </a:r>
          </a:p>
        </p:txBody>
      </p:sp>
      <p:sp>
        <p:nvSpPr>
          <p:cNvPr id="11" name="Rounded Rectangle 10"/>
          <p:cNvSpPr/>
          <p:nvPr/>
        </p:nvSpPr>
        <p:spPr>
          <a:xfrm>
            <a:off x="5724160" y="751338"/>
            <a:ext cx="3240449" cy="1579012"/>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SCHOOL NURSE</a:t>
            </a:r>
          </a:p>
          <a:p>
            <a:pPr algn="ctr"/>
            <a:r>
              <a:rPr lang="en-GB" sz="1600" dirty="0" smtClean="0">
                <a:solidFill>
                  <a:schemeClr val="tx1"/>
                </a:solidFill>
              </a:rPr>
              <a:t>Tom has returned to school. He has met with the school nurse, his care plan has been updated and key staff have been trained. </a:t>
            </a:r>
          </a:p>
        </p:txBody>
      </p:sp>
      <p:sp>
        <p:nvSpPr>
          <p:cNvPr id="12" name="Rounded Rectangle 11"/>
          <p:cNvSpPr/>
          <p:nvPr/>
        </p:nvSpPr>
        <p:spPr>
          <a:xfrm>
            <a:off x="6297372" y="2420860"/>
            <a:ext cx="2602590" cy="2188137"/>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600" b="1" dirty="0" smtClean="0">
                <a:solidFill>
                  <a:schemeClr val="tx1"/>
                </a:solidFill>
              </a:rPr>
              <a:t>CHILDREN’S NURSE</a:t>
            </a:r>
          </a:p>
          <a:p>
            <a:pPr algn="ctr"/>
            <a:r>
              <a:rPr lang="en-GB" sz="1600" dirty="0" smtClean="0">
                <a:solidFill>
                  <a:schemeClr val="tx1"/>
                </a:solidFill>
              </a:rPr>
              <a:t>Tom had his 48hr asthma review in the Children’s Nurses in Primary Care clinic following discharge. His asthma has been well controlled.</a:t>
            </a:r>
          </a:p>
        </p:txBody>
      </p:sp>
      <p:sp>
        <p:nvSpPr>
          <p:cNvPr id="13" name="Rounded Rectangle 12"/>
          <p:cNvSpPr/>
          <p:nvPr/>
        </p:nvSpPr>
        <p:spPr>
          <a:xfrm>
            <a:off x="2663735" y="4717908"/>
            <a:ext cx="2664369" cy="1903266"/>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GP</a:t>
            </a:r>
          </a:p>
          <a:p>
            <a:pPr algn="ctr"/>
            <a:r>
              <a:rPr lang="en-GB" sz="1600" dirty="0" smtClean="0">
                <a:solidFill>
                  <a:schemeClr val="tx1"/>
                </a:solidFill>
              </a:rPr>
              <a:t>Mum has visited the GP and is beginning to feel she can cope better. She is has been booked on a smoking cessation course.</a:t>
            </a:r>
          </a:p>
        </p:txBody>
      </p:sp>
      <p:sp>
        <p:nvSpPr>
          <p:cNvPr id="14" name="Rounded Rectangle 13"/>
          <p:cNvSpPr/>
          <p:nvPr/>
        </p:nvSpPr>
        <p:spPr>
          <a:xfrm>
            <a:off x="189614" y="5265975"/>
            <a:ext cx="2386560" cy="1403475"/>
          </a:xfrm>
          <a:prstGeom prst="roundRect">
            <a:avLst/>
          </a:prstGeom>
          <a:solidFill>
            <a:srgbClr val="B9E3F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600" b="1" dirty="0" smtClean="0">
                <a:solidFill>
                  <a:schemeClr val="tx1"/>
                </a:solidFill>
              </a:rPr>
              <a:t>TRAINEE GP</a:t>
            </a:r>
          </a:p>
          <a:p>
            <a:pPr algn="ctr"/>
            <a:r>
              <a:rPr lang="en-GB" sz="1600" dirty="0" smtClean="0">
                <a:solidFill>
                  <a:schemeClr val="tx1"/>
                </a:solidFill>
              </a:rPr>
              <a:t>Feels excited about integrated care and the difference it can make.</a:t>
            </a:r>
          </a:p>
        </p:txBody>
      </p:sp>
      <p:sp>
        <p:nvSpPr>
          <p:cNvPr id="15" name="Rounded Rectangle 14"/>
          <p:cNvSpPr/>
          <p:nvPr/>
        </p:nvSpPr>
        <p:spPr>
          <a:xfrm>
            <a:off x="215454" y="-1323660"/>
            <a:ext cx="3806306" cy="41895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2000" b="1" dirty="0" smtClean="0">
              <a:solidFill>
                <a:schemeClr val="tx1"/>
              </a:solidFill>
            </a:endParaRPr>
          </a:p>
        </p:txBody>
      </p:sp>
      <p:sp>
        <p:nvSpPr>
          <p:cNvPr id="16" name="Rounded Rectangle 15"/>
          <p:cNvSpPr/>
          <p:nvPr/>
        </p:nvSpPr>
        <p:spPr>
          <a:xfrm>
            <a:off x="156361" y="188550"/>
            <a:ext cx="8841505" cy="487254"/>
          </a:xfrm>
          <a:prstGeom prst="roundRect">
            <a:avLst/>
          </a:prstGeom>
          <a:solidFill>
            <a:srgbClr val="33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400" b="1" dirty="0" smtClean="0">
                <a:solidFill>
                  <a:schemeClr val="bg1"/>
                </a:solidFill>
              </a:rPr>
              <a:t>INTEGRATED NETWORK MEETING 6 WEEKS LATER </a:t>
            </a:r>
          </a:p>
        </p:txBody>
      </p:sp>
    </p:spTree>
    <p:extLst>
      <p:ext uri="{BB962C8B-B14F-4D97-AF65-F5344CB8AC3E}">
        <p14:creationId xmlns:p14="http://schemas.microsoft.com/office/powerpoint/2010/main" val="4024306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3307</TotalTime>
  <Words>685</Words>
  <Application>Microsoft Office PowerPoint</Application>
  <PresentationFormat>On-screen Show (4:3)</PresentationFormat>
  <Paragraphs>44</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Pritchard, John - Communications and Media Officer</dc:creator>
  <cp:lastModifiedBy>Georgie Herskovits</cp:lastModifiedBy>
  <cp:revision>313</cp:revision>
  <cp:lastPrinted>2017-02-14T15:29:09Z</cp:lastPrinted>
  <dcterms:created xsi:type="dcterms:W3CDTF">2015-09-02T10:51:06Z</dcterms:created>
  <dcterms:modified xsi:type="dcterms:W3CDTF">2018-05-08T13:00:10Z</dcterms:modified>
</cp:coreProperties>
</file>