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22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431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149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149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503783"/>
          </a:xfrm>
          <a:prstGeom prst="rect">
            <a:avLst/>
          </a:prstGeom>
          <a:solidFill>
            <a:srgbClr val="0072C6"/>
          </a:solidFill>
        </p:spPr>
        <p:txBody>
          <a:bodyPr/>
          <a:lstStyle>
            <a:lvl1pPr marL="95250" indent="0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5" y="692696"/>
            <a:ext cx="8642350" cy="432047"/>
          </a:xfrm>
        </p:spPr>
        <p:txBody>
          <a:bodyPr>
            <a:normAutofit/>
          </a:bodyPr>
          <a:lstStyle>
            <a:lvl1pPr marL="177800" indent="0">
              <a:defRPr sz="2200" baseline="0">
                <a:solidFill>
                  <a:schemeClr val="accent5"/>
                </a:solidFill>
                <a:latin typeface="+mn-lt"/>
              </a:defRPr>
            </a:lvl1pPr>
          </a:lstStyle>
          <a:p>
            <a:pPr lvl="0"/>
            <a:r>
              <a:rPr lang="en-GB" dirty="0" smtClean="0"/>
              <a:t>Subtitle 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5"/>
          </p:nvPr>
        </p:nvSpPr>
        <p:spPr>
          <a:xfrm>
            <a:off x="250825" y="1341438"/>
            <a:ext cx="8642350" cy="4967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034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03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57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37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480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37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96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294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203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92956-48ED-4C2C-B331-4F9E8E140F8C}" type="datetimeFigureOut">
              <a:rPr lang="en-GB" smtClean="0"/>
              <a:t>02/08/2018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20FB5-5284-4CD5-801D-B7890C9C2B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13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  <p:sldLayoutId id="214748366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Current Financial costs to CCGs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0825" y="692696"/>
            <a:ext cx="8642350" cy="576064"/>
          </a:xfrm>
        </p:spPr>
        <p:txBody>
          <a:bodyPr>
            <a:normAutofit fontScale="32500" lnSpcReduction="20000"/>
          </a:bodyPr>
          <a:lstStyle/>
          <a:p>
            <a:r>
              <a:rPr lang="en-GB" sz="4900" dirty="0"/>
              <a:t>The current costs of the attendances which could have attended another model according to the analysis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3986778852"/>
              </p:ext>
            </p:extLst>
          </p:nvPr>
        </p:nvGraphicFramePr>
        <p:xfrm>
          <a:off x="250825" y="1341438"/>
          <a:ext cx="864235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470"/>
                <a:gridCol w="1728470"/>
                <a:gridCol w="1728470"/>
                <a:gridCol w="1728470"/>
                <a:gridCol w="172847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Model</a:t>
                      </a:r>
                      <a:r>
                        <a:rPr lang="en-GB" baseline="0" dirty="0" smtClean="0"/>
                        <a:t>: enhanced illness and assessment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 of eligible patients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Eligible patients as a proportion of total (%)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Total Costs (£)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Average cost per patient (£)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Acute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illness team for CYP</a:t>
                      </a:r>
                      <a:endParaRPr lang="en-GB" sz="1800" u="none" strike="noStrike" dirty="0" smtClean="0">
                        <a:effectLst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381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37,359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Walk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in Centre for Illness in CYP</a:t>
                      </a:r>
                      <a:endParaRPr lang="en-GB" sz="1800" u="none" strike="noStrike" dirty="0" smtClean="0">
                        <a:effectLst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732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84,843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116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Multi-Specialty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Community Provider for CYP </a:t>
                      </a:r>
                      <a:endParaRPr lang="en-GB" sz="1800" u="none" strike="noStrike" dirty="0" smtClean="0">
                        <a:effectLst/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706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75,481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107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586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Current Financial costs to CCGs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0825" y="692696"/>
            <a:ext cx="8642350" cy="576064"/>
          </a:xfrm>
        </p:spPr>
        <p:txBody>
          <a:bodyPr>
            <a:normAutofit fontScale="32500" lnSpcReduction="20000"/>
          </a:bodyPr>
          <a:lstStyle/>
          <a:p>
            <a:r>
              <a:rPr lang="en-GB" sz="4900" dirty="0"/>
              <a:t>The current costs of the attendances which could have attended another model according to the analysis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3119855040"/>
              </p:ext>
            </p:extLst>
          </p:nvPr>
        </p:nvGraphicFramePr>
        <p:xfrm>
          <a:off x="250825" y="1341438"/>
          <a:ext cx="864235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470"/>
                <a:gridCol w="1728609"/>
                <a:gridCol w="1728331"/>
                <a:gridCol w="1728470"/>
                <a:gridCol w="172847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aseline="0" dirty="0" smtClean="0"/>
                        <a:t>Comprehensive and assessment management models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Number of eligible patients 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dirty="0" smtClean="0">
                          <a:effectLst/>
                        </a:rPr>
                        <a:t>Eligible patients as a proportion of total (%)</a:t>
                      </a:r>
                    </a:p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dirty="0" smtClean="0">
                          <a:effectLst/>
                        </a:rPr>
                        <a:t>Total Costs (£)</a:t>
                      </a:r>
                    </a:p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u="none" strike="noStrike" dirty="0" smtClean="0">
                          <a:effectLst/>
                        </a:rPr>
                        <a:t>Average cost per patient (£)</a:t>
                      </a:r>
                    </a:p>
                    <a:p>
                      <a:pPr algn="ctr"/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Walk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in centre for Illness and Injury for CYP</a:t>
                      </a:r>
                      <a:endParaRPr lang="en-GB" sz="1800" u="none" strike="noStrike" dirty="0" smtClean="0">
                        <a:effectLst/>
                      </a:endParaRPr>
                    </a:p>
                    <a:p>
                      <a:pPr algn="l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1692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192,927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114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PACS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Acute Health Centre for CYP</a:t>
                      </a:r>
                      <a:endParaRPr lang="en-GB" sz="1800" u="none" strike="noStrike" dirty="0" smtClean="0">
                        <a:effectLst/>
                      </a:endParaRPr>
                    </a:p>
                    <a:p>
                      <a:pPr algn="l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1988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236,230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119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PACS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for CYP with</a:t>
                      </a:r>
                      <a:endParaRPr lang="en-GB" sz="1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Educational intervention</a:t>
                      </a:r>
                    </a:p>
                    <a:p>
                      <a:pPr algn="l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2117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253,868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663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Current Financial costs to CCGs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0825" y="692696"/>
            <a:ext cx="8642350" cy="576064"/>
          </a:xfrm>
        </p:spPr>
        <p:txBody>
          <a:bodyPr>
            <a:normAutofit fontScale="32500" lnSpcReduction="20000"/>
          </a:bodyPr>
          <a:lstStyle/>
          <a:p>
            <a:r>
              <a:rPr lang="en-GB" sz="4900" dirty="0"/>
              <a:t>The current costs of the attendances which could have attended another model according to the analysis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FC524A1-7B6A-464D-B8BC-8FE2E057339E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5"/>
            <p:extLst>
              <p:ext uri="{D42A27DB-BD31-4B8C-83A1-F6EECF244321}">
                <p14:modId xmlns:p14="http://schemas.microsoft.com/office/powerpoint/2010/main" val="1452516315"/>
              </p:ext>
            </p:extLst>
          </p:nvPr>
        </p:nvGraphicFramePr>
        <p:xfrm>
          <a:off x="250825" y="1341438"/>
          <a:ext cx="864235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470"/>
                <a:gridCol w="1728470"/>
                <a:gridCol w="1728470"/>
                <a:gridCol w="1728470"/>
                <a:gridCol w="172847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Enhanced</a:t>
                      </a:r>
                      <a:r>
                        <a:rPr lang="en-GB" baseline="0" dirty="0" smtClean="0"/>
                        <a:t> General Practice models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Number of eligible patients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Eligible patients as a proportion of total (%)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Total Costs (£)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 smtClean="0">
                          <a:effectLst/>
                        </a:rPr>
                        <a:t>Average cost per patient (£)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Enhanced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GP Practice</a:t>
                      </a:r>
                      <a:endParaRPr lang="en-GB" sz="1800" u="none" strike="noStrike" dirty="0" smtClean="0">
                        <a:effectLst/>
                      </a:endParaRPr>
                    </a:p>
                    <a:p>
                      <a:pPr algn="l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747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28%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80,940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108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Enhanced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GP w/</a:t>
                      </a:r>
                      <a:endParaRPr lang="en-GB" sz="18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GB" sz="1800" u="none" strike="noStrike" dirty="0" smtClean="0">
                          <a:effectLst/>
                        </a:rPr>
                        <a:t>Educational intervention</a:t>
                      </a:r>
                      <a:endParaRPr lang="en-GB" sz="1800" b="1" i="0" u="none" strike="noStrike" dirty="0" smtClean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1253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47%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137,819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110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GP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federation for CYP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1180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45%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121,470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103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u="none" strike="noStrike" dirty="0" smtClean="0">
                          <a:effectLst/>
                        </a:rPr>
                        <a:t>GP</a:t>
                      </a:r>
                      <a:r>
                        <a:rPr lang="en-GB" sz="1800" u="none" strike="noStrike" baseline="0" dirty="0" smtClean="0">
                          <a:effectLst/>
                        </a:rPr>
                        <a:t> Fed. With educational intervention </a:t>
                      </a:r>
                      <a:endParaRPr lang="en-GB" sz="1800" u="none" strike="noStrike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1438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54%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154,913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108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48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248</Words>
  <Application>Microsoft Office PowerPoint</Application>
  <PresentationFormat>On-screen Show (4:3)</PresentationFormat>
  <Paragraphs>76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Current Financial costs to CCGs </vt:lpstr>
      <vt:lpstr>Current Financial costs to CCGs </vt:lpstr>
      <vt:lpstr>Current Financial costs to CCGs </vt:lpstr>
    </vt:vector>
  </TitlesOfParts>
  <Company>NWLCCCG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Financial costs to CCGs</dc:title>
  <dc:creator>Francesca White</dc:creator>
  <cp:lastModifiedBy>Ayesha Todd</cp:lastModifiedBy>
  <cp:revision>2</cp:revision>
  <dcterms:created xsi:type="dcterms:W3CDTF">2016-11-10T13:10:31Z</dcterms:created>
  <dcterms:modified xsi:type="dcterms:W3CDTF">2018-08-02T13:22:33Z</dcterms:modified>
</cp:coreProperties>
</file>