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70" r:id="rId3"/>
    <p:sldId id="257" r:id="rId4"/>
    <p:sldId id="271" r:id="rId5"/>
    <p:sldId id="259" r:id="rId6"/>
    <p:sldId id="272" r:id="rId7"/>
    <p:sldId id="273" r:id="rId8"/>
    <p:sldId id="274" r:id="rId9"/>
    <p:sldId id="275" r:id="rId10"/>
    <p:sldId id="276" r:id="rId11"/>
    <p:sldId id="277" r:id="rId12"/>
    <p:sldId id="278" r:id="rId13"/>
    <p:sldId id="26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2" d="100"/>
          <a:sy n="92" d="100"/>
        </p:scale>
        <p:origin x="-1176" y="-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72D486-663A-8043-BA7C-B83FE7C939F3}" type="datetimeFigureOut">
              <a:rPr lang="en-US" smtClean="0"/>
              <a:t>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2E8AA4-845F-494E-88AA-87CFB75FE1CE}" type="slidenum">
              <a:rPr lang="en-US" smtClean="0"/>
              <a:t>‹#›</a:t>
            </a:fld>
            <a:endParaRPr lang="en-US"/>
          </a:p>
        </p:txBody>
      </p:sp>
    </p:spTree>
    <p:extLst>
      <p:ext uri="{BB962C8B-B14F-4D97-AF65-F5344CB8AC3E}">
        <p14:creationId xmlns:p14="http://schemas.microsoft.com/office/powerpoint/2010/main" val="21465331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9B10B7D-5277-FB4A-B5C1-9A16F5BA1A11}" type="slidenum">
              <a:rPr lang="en-GB"/>
              <a:pPr eaLnBrk="1" hangingPunct="1"/>
              <a:t>2</a:t>
            </a:fld>
            <a:endParaRPr lang="en-GB"/>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360776" y="4343144"/>
            <a:ext cx="6136448"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a:t>NOTES FOR PRESENTERS:</a:t>
            </a:r>
          </a:p>
          <a:p>
            <a:pPr eaLnBrk="1" hangingPunct="1"/>
            <a:r>
              <a:rPr lang="en-GB" b="1"/>
              <a:t>Key points to raise:</a:t>
            </a:r>
          </a:p>
          <a:p>
            <a:r>
              <a:rPr lang="en-GB"/>
              <a:t>The term </a:t>
            </a:r>
            <a:r>
              <a:rPr lang="ja-JP" altLang="en-GB"/>
              <a:t>‘</a:t>
            </a:r>
            <a:r>
              <a:rPr lang="en-GB"/>
              <a:t>bedwetting</a:t>
            </a:r>
            <a:r>
              <a:rPr lang="ja-JP" altLang="en-GB"/>
              <a:t>’</a:t>
            </a:r>
            <a:r>
              <a:rPr lang="en-GB"/>
              <a:t> is used in this guideline to describe the symptom of involuntary wetting during sleep without any inherent suggestion of frequency of bedwetting or pathophysiology.  </a:t>
            </a:r>
          </a:p>
          <a:p>
            <a:r>
              <a:rPr lang="en-GB"/>
              <a:t>Bedwetting is a widespread and distressing condition that can have a deep impact on a child or young person</a:t>
            </a:r>
            <a:r>
              <a:rPr lang="ja-JP" altLang="en-GB"/>
              <a:t>’</a:t>
            </a:r>
            <a:r>
              <a:rPr lang="en-GB"/>
              <a:t>s behaviour, emotional wellbeing and social life. It is also very stressful for the parents or carers. The prevalence of bedwetting decreases with age. Bedwetting less than 2 nights a week has a prevalence of 21% at about 4 and a half years and 8% at 9 and a half years. More frequent bedwetting is less common and has a prevalence of 8% at 4 and a half years and 1.5% at 9 and a half years</a:t>
            </a:r>
            <a:r>
              <a:rPr lang="en-GB" baseline="30000"/>
              <a:t>1</a:t>
            </a:r>
            <a:r>
              <a:rPr lang="en-GB"/>
              <a:t>.</a:t>
            </a:r>
          </a:p>
          <a:p>
            <a:r>
              <a:rPr lang="en-GB"/>
              <a:t>The causes of bedwetting are not fully understood. Bedwetting can be considered to be a symptom that may result from a combination of different predisposing factors. There are a number of different disturbances of physiology that may be associated with the development of bedwetting. These disturbances may be categorised as sleep arousal difficulties, polyuria and bladder dysfunction. It also runs in families. </a:t>
            </a:r>
          </a:p>
          <a:p>
            <a:r>
              <a:rPr lang="en-GB"/>
              <a:t>Children and young people with bedwetting may also have symptoms related to the urinary tract during the day. A history of daytime urinary symptoms may be important in determining the approach to management of bedwetting and so the assessment sections include questions about daytime urinary symptoms and how the answers to these may influence the approach to managing bedwetting. However, the management of daytime urinary symptoms is outside the scope of this guideline.</a:t>
            </a:r>
          </a:p>
          <a:p>
            <a:r>
              <a:rPr lang="en-GB"/>
              <a:t>The treatment of bedwetting has a positive effect on the self-esteem of children. Healthcare professionals, working in a variety of settings, should persist in offering different treatments and treatment combinations if the first-choice treatment is not successful. </a:t>
            </a:r>
          </a:p>
          <a:p>
            <a:r>
              <a:rPr lang="en-GB"/>
              <a:t>The guideline will assume that prescribers will use a drug</a:t>
            </a:r>
            <a:r>
              <a:rPr lang="ja-JP" altLang="en-GB"/>
              <a:t>’</a:t>
            </a:r>
            <a:r>
              <a:rPr lang="en-GB"/>
              <a:t>s summary of product characteristics to inform decisions made with individual patients.</a:t>
            </a:r>
          </a:p>
          <a:p>
            <a:r>
              <a:rPr lang="en-GB" b="1"/>
              <a:t>References</a:t>
            </a:r>
          </a:p>
          <a:p>
            <a:r>
              <a:rPr lang="en-GB"/>
              <a:t>1. Butler RJ, Heron J (2008) The prevalence of infrequent bedwetting and nocturnal enuresis in childhood: A large British cohort. Scandinavian Journal of Urology and Nephrology 42: 257–64</a:t>
            </a:r>
            <a:endParaRPr lang="en-GB" b="1"/>
          </a:p>
          <a:p>
            <a:pPr eaLnBrk="1" hangingPunct="1"/>
            <a:endParaRPr lang="en-US" b="1" i="1"/>
          </a:p>
          <a:p>
            <a:pPr eaLnBrk="1" hangingPunct="1"/>
            <a:endParaRPr lang="en-GB" i="1"/>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a:t>
            </a:r>
            <a:r>
              <a:rPr lang="en-US" baseline="0" dirty="0" smtClean="0"/>
              <a:t> be made if no improvement after initial treatments or if underlying pathology requires secondary care input.</a:t>
            </a:r>
            <a:endParaRPr lang="en-US" dirty="0"/>
          </a:p>
        </p:txBody>
      </p:sp>
      <p:sp>
        <p:nvSpPr>
          <p:cNvPr id="4" name="Slide Number Placeholder 3"/>
          <p:cNvSpPr>
            <a:spLocks noGrp="1"/>
          </p:cNvSpPr>
          <p:nvPr>
            <p:ph type="sldNum" sz="quarter" idx="10"/>
          </p:nvPr>
        </p:nvSpPr>
        <p:spPr/>
        <p:txBody>
          <a:bodyPr/>
          <a:lstStyle/>
          <a:p>
            <a:fld id="{AB2E8AA4-845F-494E-88AA-87CFB75FE1CE}" type="slidenum">
              <a:rPr lang="en-US" smtClean="0"/>
              <a:t>11</a:t>
            </a:fld>
            <a:endParaRPr lang="en-US"/>
          </a:p>
        </p:txBody>
      </p:sp>
    </p:spTree>
    <p:extLst>
      <p:ext uri="{BB962C8B-B14F-4D97-AF65-F5344CB8AC3E}">
        <p14:creationId xmlns:p14="http://schemas.microsoft.com/office/powerpoint/2010/main" val="689398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AB2E8AA4-845F-494E-88AA-87CFB75FE1CE}" type="slidenum">
              <a:rPr lang="en-US" smtClean="0"/>
              <a:t>3</a:t>
            </a:fld>
            <a:endParaRPr lang="en-US"/>
          </a:p>
        </p:txBody>
      </p:sp>
    </p:spTree>
    <p:extLst>
      <p:ext uri="{BB962C8B-B14F-4D97-AF65-F5344CB8AC3E}">
        <p14:creationId xmlns:p14="http://schemas.microsoft.com/office/powerpoint/2010/main" val="4273193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CF13297-C009-894F-92A2-8137113E5D39}" type="slidenum">
              <a:rPr lang="en-GB"/>
              <a:pPr eaLnBrk="1" hangingPunct="1"/>
              <a:t>4</a:t>
            </a:fld>
            <a:endParaRPr lang="en-GB"/>
          </a:p>
        </p:txBody>
      </p:sp>
      <p:sp>
        <p:nvSpPr>
          <p:cNvPr id="29699"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615442" y="4306586"/>
            <a:ext cx="5702211" cy="4666320"/>
          </a:xfrm>
          <a:ln/>
        </p:spPr>
        <p:txBody>
          <a:bodyPr/>
          <a:lstStyle/>
          <a:p>
            <a:pPr eaLnBrk="1" hangingPunct="1">
              <a:spcBef>
                <a:spcPct val="0"/>
              </a:spcBef>
            </a:pPr>
            <a:r>
              <a:rPr lang="en-GB" b="1"/>
              <a:t>NOTES FOR PRESENTERS:</a:t>
            </a:r>
          </a:p>
          <a:p>
            <a:pPr eaLnBrk="1" hangingPunct="1">
              <a:spcBef>
                <a:spcPct val="0"/>
              </a:spcBef>
            </a:pPr>
            <a:r>
              <a:rPr lang="en-GB" b="1"/>
              <a:t>These are not key priority recommendations but have been included because they are important to ensure the child or young person received the appropriate treatment. </a:t>
            </a:r>
          </a:p>
          <a:p>
            <a:pPr eaLnBrk="1" hangingPunct="1">
              <a:spcBef>
                <a:spcPct val="0"/>
              </a:spcBef>
            </a:pPr>
            <a:r>
              <a:rPr lang="en-GB" b="1"/>
              <a:t>Recommendations in full:</a:t>
            </a:r>
          </a:p>
          <a:p>
            <a:pPr>
              <a:spcBef>
                <a:spcPct val="0"/>
              </a:spcBef>
              <a:buFontTx/>
              <a:buChar char="•"/>
            </a:pPr>
            <a:r>
              <a:rPr lang="en-GB">
                <a:cs typeface="Arial" charset="0"/>
              </a:rPr>
              <a:t> Ask whether the bedwetting started in the last few days or weeks. If so, consider whether this is a presentation of a systemic illness. </a:t>
            </a:r>
            <a:r>
              <a:rPr lang="en-GB" b="1">
                <a:cs typeface="Arial" charset="0"/>
              </a:rPr>
              <a:t>[1.3.1]</a:t>
            </a:r>
          </a:p>
          <a:p>
            <a:pPr>
              <a:spcBef>
                <a:spcPct val="0"/>
              </a:spcBef>
              <a:buFontTx/>
              <a:buChar char="•"/>
            </a:pPr>
            <a:r>
              <a:rPr lang="en-GB">
                <a:cs typeface="Arial" charset="0"/>
              </a:rPr>
              <a:t> Ask if the child or young person had previously been dry at night without assistance for 6 months. If so, enquire about any possible medical, emotional or physical triggers, and consider whether assessment and treatment is needed for any identified triggers. </a:t>
            </a:r>
            <a:r>
              <a:rPr lang="en-GB" b="1">
                <a:cs typeface="Arial" charset="0"/>
              </a:rPr>
              <a:t>[1.3.2] </a:t>
            </a:r>
            <a:endParaRPr lang="en-GB">
              <a:cs typeface="Arial" charset="0"/>
            </a:endParaRPr>
          </a:p>
          <a:p>
            <a:pPr>
              <a:spcBef>
                <a:spcPct val="0"/>
              </a:spcBef>
              <a:buFontTx/>
              <a:buChar char="•"/>
            </a:pPr>
            <a:r>
              <a:rPr lang="en-GB"/>
              <a:t> Ask about the pattern of bedwetting, including questions such as: how many nights a week does bedwetting occur, how many times a night does bedwetting occur, does there seem to be a large amount of urine, at what times of night does the bedwetting occur, does the child or young person wake up after bedwetting? </a:t>
            </a:r>
            <a:r>
              <a:rPr lang="en-GB" b="1"/>
              <a:t>[1.3.3] </a:t>
            </a:r>
          </a:p>
          <a:p>
            <a:pPr>
              <a:spcBef>
                <a:spcPct val="0"/>
              </a:spcBef>
              <a:buFontTx/>
              <a:buChar char="•"/>
            </a:pPr>
            <a:r>
              <a:rPr lang="en-GB"/>
              <a:t> Ask about the presence of daytime symptoms in a child or young person with bedwetting, including: daytime frequency (that is, passing urine more than seven times a day), daytime urgency, daytime wetting, passing urine infrequently (fewer than four times a day), abdominal straining or poor urinary stream, pain passing urine. </a:t>
            </a:r>
            <a:r>
              <a:rPr lang="en-GB" b="1"/>
              <a:t>[1.3.4]</a:t>
            </a:r>
          </a:p>
          <a:p>
            <a:pPr>
              <a:spcBef>
                <a:spcPct val="0"/>
              </a:spcBef>
              <a:buFontTx/>
              <a:buChar char="•"/>
            </a:pPr>
            <a:r>
              <a:rPr lang="en-GB"/>
              <a:t> Ask about daytime toileting patterns in a child or young person with bedwetting, including: whether daytime symptoms occur only in some situations, avoidance of toilets at school or other settings, whether the child or young person goes to the toilet more or less frequently than his or her peers. </a:t>
            </a:r>
            <a:r>
              <a:rPr lang="en-GB" b="1"/>
              <a:t>[1.3.5]</a:t>
            </a:r>
          </a:p>
          <a:p>
            <a:pPr>
              <a:spcBef>
                <a:spcPct val="0"/>
              </a:spcBef>
              <a:buFontTx/>
              <a:buChar char="•"/>
            </a:pPr>
            <a:r>
              <a:rPr lang="en-GB"/>
              <a:t> Ask about the child or young person's fluid intake throughout the day. In particular, ask whether the child or young person, or the parents or carers are restricting fluids. </a:t>
            </a:r>
            <a:r>
              <a:rPr lang="en-GB" b="1"/>
              <a:t>[1.3.6] </a:t>
            </a:r>
          </a:p>
          <a:p>
            <a:pPr>
              <a:spcBef>
                <a:spcPct val="0"/>
              </a:spcBef>
            </a:pPr>
            <a:r>
              <a:rPr lang="en-GB"/>
              <a:t>Assess whether the child or young person has any comorbidities or there are other factors to consider, in particular:</a:t>
            </a:r>
          </a:p>
          <a:p>
            <a:pPr lvl="1">
              <a:spcBef>
                <a:spcPct val="0"/>
              </a:spcBef>
              <a:buFont typeface="Arial" charset="0"/>
              <a:buChar char="–"/>
            </a:pPr>
            <a:r>
              <a:rPr lang="en-GB"/>
              <a:t> constipation and/or soiling </a:t>
            </a:r>
          </a:p>
          <a:p>
            <a:pPr lvl="1">
              <a:spcBef>
                <a:spcPct val="0"/>
              </a:spcBef>
              <a:buFont typeface="Arial" charset="0"/>
              <a:buChar char="–"/>
            </a:pPr>
            <a:r>
              <a:rPr lang="en-GB"/>
              <a:t> developmental, attention or learning difficulties </a:t>
            </a:r>
          </a:p>
          <a:p>
            <a:pPr lvl="1">
              <a:spcBef>
                <a:spcPct val="0"/>
              </a:spcBef>
              <a:buFont typeface="Arial" charset="0"/>
              <a:buChar char="–"/>
            </a:pPr>
            <a:r>
              <a:rPr lang="en-GB"/>
              <a:t> diabetes mellitus</a:t>
            </a:r>
          </a:p>
          <a:p>
            <a:pPr lvl="1">
              <a:spcBef>
                <a:spcPct val="0"/>
              </a:spcBef>
              <a:buFont typeface="Arial" charset="0"/>
              <a:buChar char="–"/>
            </a:pPr>
            <a:r>
              <a:rPr lang="en-GB"/>
              <a:t> behavioural or emotional problems</a:t>
            </a:r>
          </a:p>
          <a:p>
            <a:pPr lvl="1">
              <a:spcBef>
                <a:spcPct val="0"/>
              </a:spcBef>
              <a:buFont typeface="Arial" charset="0"/>
              <a:buChar char="–"/>
            </a:pPr>
            <a:r>
              <a:rPr lang="en-GB"/>
              <a:t> family problems or vulnerable child or family. </a:t>
            </a:r>
            <a:r>
              <a:rPr lang="en-GB" b="1"/>
              <a:t>[1.3.9] </a:t>
            </a:r>
          </a:p>
          <a:p>
            <a:pPr lvl="1"/>
            <a:r>
              <a:rPr lang="en-GB"/>
              <a:t>See pages 6-8 of the quick reference guide for more details about assessment and investigation</a:t>
            </a:r>
          </a:p>
          <a:p>
            <a:pPr lvl="1">
              <a:spcBef>
                <a:spcPct val="0"/>
              </a:spcBef>
            </a:pPr>
            <a:endParaRPr lang="en-GB"/>
          </a:p>
          <a:p>
            <a:pPr lvl="1">
              <a:spcBef>
                <a:spcPct val="0"/>
              </a:spcBef>
            </a:pPr>
            <a:endParaRPr lang="en-GB"/>
          </a:p>
          <a:p>
            <a:pPr lvl="1">
              <a:spcBef>
                <a:spcPct val="0"/>
              </a:spcBef>
            </a:pPr>
            <a:endParaRPr lang="en-GB"/>
          </a:p>
          <a:p>
            <a:pPr lvl="1">
              <a:spcBef>
                <a:spcPct val="0"/>
              </a:spcBef>
            </a:pPr>
            <a:endParaRPr lang="en-GB"/>
          </a:p>
          <a:p>
            <a:pPr lvl="1">
              <a:spcBef>
                <a:spcPct val="0"/>
              </a:spcBef>
            </a:pPr>
            <a:endParaRPr lang="en-GB"/>
          </a:p>
          <a:p>
            <a:pPr lvl="1">
              <a:spcBef>
                <a:spcPct val="0"/>
              </a:spcBef>
            </a:pPr>
            <a:endParaRPr lang="en-GB"/>
          </a:p>
          <a:p>
            <a:pPr>
              <a:spcBef>
                <a:spcPct val="0"/>
              </a:spcBef>
            </a:pPr>
            <a:endParaRPr lang="en-GB" b="1"/>
          </a:p>
          <a:p>
            <a:pPr eaLnBrk="1" hangingPunct="1">
              <a:spcBef>
                <a:spcPct val="0"/>
              </a:spcBef>
            </a:pPr>
            <a:endParaRPr lang="en-US"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If</a:t>
            </a:r>
            <a:r>
              <a:rPr lang="en-US" baseline="0" dirty="0" smtClean="0"/>
              <a:t> any of the above then discuss or refer to </a:t>
            </a:r>
            <a:r>
              <a:rPr lang="en-US" baseline="0" dirty="0" err="1" smtClean="0"/>
              <a:t>paediatrics</a:t>
            </a:r>
            <a:endParaRPr lang="en-US" baseline="0" dirty="0" smtClean="0"/>
          </a:p>
          <a:p>
            <a:pPr marL="171450" indent="-171450">
              <a:buFont typeface="Arial"/>
              <a:buChar char="•"/>
            </a:pPr>
            <a:r>
              <a:rPr lang="en-US" baseline="0" dirty="0" smtClean="0"/>
              <a:t>Important to think if there is another diagnosis</a:t>
            </a:r>
          </a:p>
        </p:txBody>
      </p:sp>
      <p:sp>
        <p:nvSpPr>
          <p:cNvPr id="4" name="Slide Number Placeholder 3"/>
          <p:cNvSpPr>
            <a:spLocks noGrp="1"/>
          </p:cNvSpPr>
          <p:nvPr>
            <p:ph type="sldNum" sz="quarter" idx="10"/>
          </p:nvPr>
        </p:nvSpPr>
        <p:spPr/>
        <p:txBody>
          <a:bodyPr/>
          <a:lstStyle/>
          <a:p>
            <a:fld id="{AB2E8AA4-845F-494E-88AA-87CFB75FE1CE}" type="slidenum">
              <a:rPr lang="en-US" smtClean="0"/>
              <a:t>5</a:t>
            </a:fld>
            <a:endParaRPr lang="en-US"/>
          </a:p>
        </p:txBody>
      </p:sp>
    </p:spTree>
    <p:extLst>
      <p:ext uri="{BB962C8B-B14F-4D97-AF65-F5344CB8AC3E}">
        <p14:creationId xmlns:p14="http://schemas.microsoft.com/office/powerpoint/2010/main" val="3435197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BDF10BB-E77E-5649-9A9C-1FCE537CC2E3}" type="slidenum">
              <a:rPr lang="en-GB"/>
              <a:pPr eaLnBrk="1" hangingPunct="1"/>
              <a:t>6</a:t>
            </a:fld>
            <a:endParaRPr lang="en-GB"/>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ln/>
        </p:spPr>
        <p:txBody>
          <a:bodyPr/>
          <a:lstStyle/>
          <a:p>
            <a:pPr eaLnBrk="1" hangingPunct="1"/>
            <a:r>
              <a:rPr lang="en-GB" b="1"/>
              <a:t>NOTES FOR PRESENTERS:</a:t>
            </a:r>
          </a:p>
          <a:p>
            <a:pPr eaLnBrk="1" hangingPunct="1"/>
            <a:r>
              <a:rPr lang="en-US" b="1"/>
              <a:t>Recommendations in full:</a:t>
            </a:r>
            <a:endParaRPr lang="en-GB" b="1"/>
          </a:p>
          <a:p>
            <a:pPr eaLnBrk="1" hangingPunct="1">
              <a:buFontTx/>
              <a:buChar char="•"/>
            </a:pPr>
            <a:r>
              <a:rPr lang="en-GB"/>
              <a:t> Explain the condition, the effect and aims of treatment, and the risks and benefits of the possible treatments to the child or young person and parents or carers (see recommendations 1.8.13 and 1.10.9). </a:t>
            </a:r>
            <a:r>
              <a:rPr lang="en-GB" b="1"/>
              <a:t>[1.4.1] </a:t>
            </a:r>
          </a:p>
          <a:p>
            <a:pPr>
              <a:buFontTx/>
              <a:buChar char="•"/>
            </a:pPr>
            <a:r>
              <a:rPr lang="en-GB"/>
              <a:t> Clarify what the child or young person and parents or carers hope the treatment will achieve. Ask whether short-term dryness is a priority for family or recreational reasons (for example, for a sleep-over). </a:t>
            </a:r>
            <a:r>
              <a:rPr lang="en-GB" b="1"/>
              <a:t>[1.4.2] </a:t>
            </a:r>
          </a:p>
          <a:p>
            <a:pPr>
              <a:buFontTx/>
              <a:buChar char="•"/>
            </a:pPr>
            <a:r>
              <a:rPr lang="en-GB"/>
              <a:t> Explore the child or young person</a:t>
            </a:r>
            <a:r>
              <a:rPr lang="ja-JP" altLang="en-GB"/>
              <a:t>’</a:t>
            </a:r>
            <a:r>
              <a:rPr lang="en-GB"/>
              <a:t>s views about their bedwetting, including:</a:t>
            </a:r>
          </a:p>
          <a:p>
            <a:pPr lvl="1">
              <a:buFont typeface="Arial" charset="0"/>
              <a:buChar char="–"/>
            </a:pPr>
            <a:r>
              <a:rPr lang="en-GB"/>
              <a:t> what they think the main problem is</a:t>
            </a:r>
          </a:p>
          <a:p>
            <a:pPr lvl="1">
              <a:buFont typeface="Arial" charset="0"/>
              <a:buChar char="–"/>
            </a:pPr>
            <a:r>
              <a:rPr lang="en-GB"/>
              <a:t> whether they think the problem needs treatment. </a:t>
            </a:r>
            <a:r>
              <a:rPr lang="en-GB" b="1"/>
              <a:t>[1.4.3]</a:t>
            </a:r>
          </a:p>
          <a:p>
            <a:endParaRPr lang="en-GB"/>
          </a:p>
          <a:p>
            <a:r>
              <a:rPr lang="en-GB"/>
              <a:t>Recommendation </a:t>
            </a:r>
            <a:r>
              <a:rPr lang="en-GB" b="1"/>
              <a:t>1.4.5</a:t>
            </a:r>
            <a:r>
              <a:rPr lang="en-GB"/>
              <a:t> is shown</a:t>
            </a:r>
            <a:r>
              <a:rPr lang="en-GB" b="1"/>
              <a:t> </a:t>
            </a:r>
            <a:r>
              <a:rPr lang="en-GB"/>
              <a:t>in full on the slide. (Bullet 4)</a:t>
            </a:r>
            <a:endParaRPr lang="en-GB" b="1"/>
          </a:p>
          <a:p>
            <a:endParaRPr lang="en-US" b="1"/>
          </a:p>
          <a:p>
            <a:r>
              <a:rPr lang="en-US" b="1"/>
              <a:t>Related recommendations:</a:t>
            </a:r>
            <a:endParaRPr lang="en-GB" b="1"/>
          </a:p>
          <a:p>
            <a:pPr>
              <a:buFontTx/>
              <a:buChar char="•"/>
            </a:pPr>
            <a:r>
              <a:rPr lang="en-GB"/>
              <a:t> Explore and assess the ability of the family to cope with using an alarm for the treatment of bedwetting. </a:t>
            </a:r>
            <a:r>
              <a:rPr lang="en-GB" b="1"/>
              <a:t>[1.4.4]</a:t>
            </a:r>
          </a:p>
          <a:p>
            <a:endParaRPr lang="en-GB" b="1"/>
          </a:p>
          <a:p>
            <a:r>
              <a:rPr lang="en-GB"/>
              <a:t>See page 9 of the quick reference guide for more details about planning management</a:t>
            </a:r>
          </a:p>
          <a:p>
            <a:pPr lvl="1"/>
            <a:endParaRPr lang="en-GB" b="1"/>
          </a:p>
          <a:p>
            <a:pPr eaLnBrk="1" hangingPunct="1">
              <a:lnSpc>
                <a:spcPct val="80000"/>
              </a:lnSpc>
            </a:pPr>
            <a:endParaRPr lang="en-US" b="1" i="1"/>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b="1" dirty="0" smtClean="0"/>
              <a:t>Recommendations in full:</a:t>
            </a:r>
          </a:p>
          <a:p>
            <a:pPr>
              <a:buFontTx/>
              <a:buChar char="•"/>
            </a:pPr>
            <a:r>
              <a:rPr lang="en-GB" dirty="0" smtClean="0"/>
              <a:t> Explain that reward systems with positive rewards for agreed behaviour rather than dry nights should be used either alone or in conjunction with other treatments for bedwetting. For example, rewards may be given for:</a:t>
            </a:r>
          </a:p>
          <a:p>
            <a:pPr lvl="1">
              <a:buFont typeface="Arial" charset="0"/>
              <a:buChar char="–"/>
            </a:pPr>
            <a:r>
              <a:rPr lang="en-GB" dirty="0" smtClean="0"/>
              <a:t> drinking recommended levels of fluid during the day</a:t>
            </a:r>
          </a:p>
          <a:p>
            <a:pPr lvl="1">
              <a:buFont typeface="Arial" charset="0"/>
              <a:buChar char="–"/>
            </a:pPr>
            <a:r>
              <a:rPr lang="en-GB" dirty="0" smtClean="0"/>
              <a:t> using the toilet to pass urine before sleep </a:t>
            </a:r>
          </a:p>
          <a:p>
            <a:pPr lvl="1">
              <a:buFont typeface="Arial" charset="0"/>
              <a:buChar char="–"/>
            </a:pPr>
            <a:r>
              <a:rPr lang="en-GB" dirty="0" smtClean="0"/>
              <a:t> engaging in management (for example, taking medication or helping to change sheets). </a:t>
            </a:r>
            <a:r>
              <a:rPr lang="en-GB" b="1" dirty="0" smtClean="0"/>
              <a:t>[1.7.1] </a:t>
            </a:r>
          </a:p>
          <a:p>
            <a:pPr eaLnBrk="1" hangingPunct="1">
              <a:buFontTx/>
              <a:buChar char="•"/>
            </a:pPr>
            <a:r>
              <a:rPr lang="en-GB" dirty="0" smtClean="0"/>
              <a:t> Recommendation </a:t>
            </a:r>
            <a:r>
              <a:rPr lang="en-GB" b="1" dirty="0" smtClean="0"/>
              <a:t>1.7.2</a:t>
            </a:r>
            <a:r>
              <a:rPr lang="en-GB" dirty="0" smtClean="0"/>
              <a:t> is shown in full on the slide. (Bullet 2) </a:t>
            </a:r>
          </a:p>
          <a:p>
            <a:pPr eaLnBrk="1" hangingPunct="1">
              <a:buFontTx/>
              <a:buChar char="•"/>
            </a:pPr>
            <a:r>
              <a:rPr lang="en-GB" dirty="0" smtClean="0"/>
              <a:t> Advise parents or carers to try a reward system alone (as described in recommendation 1.7.1) for the initial treatment of bedwetting in young children who have some dry nights. </a:t>
            </a:r>
            <a:r>
              <a:rPr lang="en-GB" b="1" dirty="0" smtClean="0"/>
              <a:t>[1.7.3] </a:t>
            </a:r>
            <a:endParaRPr lang="en-GB" dirty="0" smtClean="0"/>
          </a:p>
          <a:p>
            <a:endParaRPr lang="en-US" dirty="0"/>
          </a:p>
        </p:txBody>
      </p:sp>
      <p:sp>
        <p:nvSpPr>
          <p:cNvPr id="4" name="Slide Number Placeholder 3"/>
          <p:cNvSpPr>
            <a:spLocks noGrp="1"/>
          </p:cNvSpPr>
          <p:nvPr>
            <p:ph type="sldNum" sz="quarter" idx="10"/>
          </p:nvPr>
        </p:nvSpPr>
        <p:spPr/>
        <p:txBody>
          <a:bodyPr/>
          <a:lstStyle/>
          <a:p>
            <a:fld id="{AB2E8AA4-845F-494E-88AA-87CFB75FE1CE}" type="slidenum">
              <a:rPr lang="en-US" smtClean="0"/>
              <a:t>7</a:t>
            </a:fld>
            <a:endParaRPr lang="en-US"/>
          </a:p>
        </p:txBody>
      </p:sp>
    </p:spTree>
    <p:extLst>
      <p:ext uri="{BB962C8B-B14F-4D97-AF65-F5344CB8AC3E}">
        <p14:creationId xmlns:p14="http://schemas.microsoft.com/office/powerpoint/2010/main" val="3259055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FD8BBA08-428E-B04E-841F-CCEB02E4EDD7}" type="slidenum">
              <a:rPr lang="en-GB"/>
              <a:pPr eaLnBrk="1" hangingPunct="1"/>
              <a:t>8</a:t>
            </a:fld>
            <a:endParaRPr lang="en-GB"/>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540348" y="4343144"/>
            <a:ext cx="5777305"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63"/>
              </a:spcBef>
            </a:pPr>
            <a:r>
              <a:rPr lang="en-GB" b="1"/>
              <a:t>NOTES FOR PRESENTERS:</a:t>
            </a:r>
          </a:p>
          <a:p>
            <a:pPr eaLnBrk="1" hangingPunct="1">
              <a:spcBef>
                <a:spcPts val="363"/>
              </a:spcBef>
            </a:pPr>
            <a:r>
              <a:rPr lang="en-GB" b="1"/>
              <a:t>Recommendation in full:</a:t>
            </a:r>
          </a:p>
          <a:p>
            <a:pPr eaLnBrk="1" hangingPunct="1">
              <a:spcBef>
                <a:spcPts val="363"/>
              </a:spcBef>
            </a:pPr>
            <a:r>
              <a:rPr lang="en-GB"/>
              <a:t>Offer an alarm as the first-line treatment to children and young people whose bedwetting has not responded to advice on fluids, toileting or an appropriate reward system, unless:</a:t>
            </a:r>
          </a:p>
          <a:p>
            <a:pPr lvl="1">
              <a:spcBef>
                <a:spcPts val="363"/>
              </a:spcBef>
            </a:pPr>
            <a:r>
              <a:rPr lang="en-GB"/>
              <a:t>- an alarm is considered undesirable to the child or young person or their parents or carers </a:t>
            </a:r>
            <a:r>
              <a:rPr lang="en-GB" b="1"/>
              <a:t>or</a:t>
            </a:r>
            <a:endParaRPr lang="en-GB"/>
          </a:p>
          <a:p>
            <a:pPr lvl="1">
              <a:spcBef>
                <a:spcPts val="363"/>
              </a:spcBef>
            </a:pPr>
            <a:r>
              <a:rPr lang="en-GB"/>
              <a:t>- an alarm is considered inappropriate, particularly if:</a:t>
            </a:r>
          </a:p>
          <a:p>
            <a:pPr lvl="2">
              <a:spcBef>
                <a:spcPts val="363"/>
              </a:spcBef>
              <a:buFontTx/>
              <a:buChar char="•"/>
            </a:pPr>
            <a:r>
              <a:rPr lang="en-GB"/>
              <a:t> bedwetting is very infrequent (that is, less than 1–2 wet beds per week) </a:t>
            </a:r>
          </a:p>
          <a:p>
            <a:pPr lvl="2">
              <a:spcBef>
                <a:spcPts val="363"/>
              </a:spcBef>
              <a:buFontTx/>
              <a:buChar char="•"/>
            </a:pPr>
            <a:r>
              <a:rPr lang="en-GB"/>
              <a:t> the parents or carers are having emotional difficulty coping with the burden of bedwetting</a:t>
            </a:r>
          </a:p>
          <a:p>
            <a:pPr lvl="2">
              <a:spcBef>
                <a:spcPts val="363"/>
              </a:spcBef>
              <a:buFontTx/>
              <a:buChar char="•"/>
            </a:pPr>
            <a:r>
              <a:rPr lang="en-GB"/>
              <a:t> the parents or carers are expressing anger, negativity or blame towards the child or young person. </a:t>
            </a:r>
            <a:r>
              <a:rPr lang="en-GB" b="1"/>
              <a:t>[1.8.1]</a:t>
            </a:r>
          </a:p>
          <a:p>
            <a:pPr eaLnBrk="1" hangingPunct="1">
              <a:spcBef>
                <a:spcPts val="363"/>
              </a:spcBef>
            </a:pPr>
            <a:r>
              <a:rPr lang="en-US" b="1"/>
              <a:t>Related recommendations: </a:t>
            </a:r>
          </a:p>
          <a:p>
            <a:pPr eaLnBrk="1" hangingPunct="1">
              <a:spcBef>
                <a:spcPts val="363"/>
              </a:spcBef>
              <a:buFontTx/>
              <a:buChar char="•"/>
            </a:pPr>
            <a:r>
              <a:rPr lang="en-GB"/>
              <a:t> Do not exclude alarm treatment as an option for bedwetting in children and young people with: </a:t>
            </a:r>
          </a:p>
          <a:p>
            <a:pPr lvl="1">
              <a:spcBef>
                <a:spcPts val="363"/>
              </a:spcBef>
              <a:buFont typeface="Arial" charset="0"/>
              <a:buChar char="–"/>
            </a:pPr>
            <a:r>
              <a:rPr lang="en-GB"/>
              <a:t> daytime symptoms as well as bedwetting</a:t>
            </a:r>
          </a:p>
          <a:p>
            <a:pPr lvl="1">
              <a:spcBef>
                <a:spcPts val="363"/>
              </a:spcBef>
              <a:buFont typeface="Arial" charset="0"/>
              <a:buChar char="–"/>
            </a:pPr>
            <a:r>
              <a:rPr lang="en-GB"/>
              <a:t> secondary bedwetting. </a:t>
            </a:r>
            <a:r>
              <a:rPr lang="en-GB" b="1"/>
              <a:t>[1.8.5] </a:t>
            </a:r>
          </a:p>
          <a:p>
            <a:pPr>
              <a:spcBef>
                <a:spcPts val="363"/>
              </a:spcBef>
              <a:buFontTx/>
              <a:buChar char="•"/>
            </a:pPr>
            <a:r>
              <a:rPr lang="en-GB"/>
              <a:t> Consider an alternative type of alarm (for example, a vibrating alarm) for the treatment of bedwetting in children and young people who have a hearing impairment. </a:t>
            </a:r>
            <a:r>
              <a:rPr lang="en-GB" b="1"/>
              <a:t>[1.8.6]</a:t>
            </a:r>
          </a:p>
          <a:p>
            <a:pPr>
              <a:spcBef>
                <a:spcPts val="363"/>
              </a:spcBef>
              <a:buFontTx/>
              <a:buChar char="•"/>
            </a:pPr>
            <a:r>
              <a:rPr lang="en-GB"/>
              <a:t> Consider an alarm for the treatment of bedwetting in children and young people with learning difficulties and/or physical disabilities. Tailor the type of alarm to each individual's needs and abilities.</a:t>
            </a:r>
            <a:r>
              <a:rPr lang="en-GB" b="1"/>
              <a:t> [1.8.7] </a:t>
            </a:r>
          </a:p>
          <a:p>
            <a:pPr>
              <a:spcBef>
                <a:spcPts val="363"/>
              </a:spcBef>
              <a:buFontTx/>
              <a:buChar char="•"/>
            </a:pPr>
            <a:r>
              <a:rPr lang="en-GB"/>
              <a:t> Consider an alarm for the treatment of bedwetting in children under 7 years, depending on their ability, maturity, motivation and understanding of the alarm. </a:t>
            </a:r>
            <a:r>
              <a:rPr lang="en-GB" b="1"/>
              <a:t>[1.8.8]</a:t>
            </a:r>
          </a:p>
          <a:p>
            <a:pPr eaLnBrk="1" hangingPunct="1">
              <a:spcBef>
                <a:spcPts val="363"/>
              </a:spcBef>
            </a:pPr>
            <a:r>
              <a:rPr lang="en-US"/>
              <a:t>These recommendations are closely linked to recommendation 1.4.4  and 1.4.5 in the planning management slide (slide 9) </a:t>
            </a:r>
          </a:p>
          <a:p>
            <a:pPr eaLnBrk="1" hangingPunct="1">
              <a:spcBef>
                <a:spcPts val="363"/>
              </a:spcBef>
            </a:pPr>
            <a:r>
              <a:rPr lang="en-US"/>
              <a:t>See the initial treatment pathway on page 13, which covers who should receive alarm treatment.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C0F58A13-38C9-3B40-AC7A-6E90F16FB278}" type="slidenum">
              <a:rPr lang="en-GB"/>
              <a:pPr eaLnBrk="1" hangingPunct="1"/>
              <a:t>9</a:t>
            </a:fld>
            <a:endParaRPr lang="en-GB"/>
          </a:p>
        </p:txBody>
      </p:sp>
      <p:sp>
        <p:nvSpPr>
          <p:cNvPr id="36867"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507699" y="4343144"/>
            <a:ext cx="5989526" cy="4465980"/>
          </a:xfrm>
          <a:ln/>
        </p:spPr>
        <p:txBody>
          <a:bodyPr/>
          <a:lstStyle/>
          <a:p>
            <a:pPr eaLnBrk="1" hangingPunct="1">
              <a:spcBef>
                <a:spcPct val="0"/>
              </a:spcBef>
            </a:pPr>
            <a:r>
              <a:rPr lang="en-GB" b="1"/>
              <a:t>NOTES FOR PRESENTERS:</a:t>
            </a:r>
          </a:p>
          <a:p>
            <a:pPr eaLnBrk="1" hangingPunct="1">
              <a:spcBef>
                <a:spcPct val="0"/>
              </a:spcBef>
            </a:pPr>
            <a:r>
              <a:rPr lang="en-GB" b="1"/>
              <a:t>Recommendations in full: </a:t>
            </a:r>
          </a:p>
          <a:p>
            <a:pPr>
              <a:spcBef>
                <a:spcPct val="0"/>
              </a:spcBef>
            </a:pPr>
            <a:r>
              <a:rPr lang="en-GB"/>
              <a:t>Recommendation </a:t>
            </a:r>
            <a:r>
              <a:rPr lang="en-GB" b="1"/>
              <a:t>1.10.1</a:t>
            </a:r>
            <a:r>
              <a:rPr lang="en-GB"/>
              <a:t> is</a:t>
            </a:r>
            <a:r>
              <a:rPr lang="en-GB" b="1"/>
              <a:t> </a:t>
            </a:r>
            <a:r>
              <a:rPr lang="en-GB"/>
              <a:t>shown in full on the slide. (Bullet 1). See slide 12 for more information about when an alarm is inappropriate</a:t>
            </a:r>
            <a:endParaRPr lang="en-GB" b="1"/>
          </a:p>
          <a:p>
            <a:pPr>
              <a:spcBef>
                <a:spcPct val="0"/>
              </a:spcBef>
              <a:buFontTx/>
              <a:buChar char="•"/>
            </a:pPr>
            <a:r>
              <a:rPr lang="en-GB"/>
              <a:t> In children and young people who have failed to achieve complete dryness after 1 to 2 weeks of the initial dose of desmopressin (200 micrograms for Desmotabs or 120 micrograms for DesmoMelt), consider increasing the dose (to 400 micrograms for Desmotabs or 240 micrograms for DesmoMelt). </a:t>
            </a:r>
            <a:r>
              <a:rPr lang="en-GB" b="1"/>
              <a:t>[1.10.4]</a:t>
            </a:r>
            <a:r>
              <a:rPr lang="en-GB"/>
              <a:t> </a:t>
            </a:r>
            <a:endParaRPr lang="en-GB" b="1"/>
          </a:p>
          <a:p>
            <a:pPr>
              <a:spcBef>
                <a:spcPct val="0"/>
              </a:spcBef>
              <a:buFontTx/>
              <a:buChar char="•"/>
            </a:pPr>
            <a:r>
              <a:rPr lang="en-GB"/>
              <a:t> If offering desmopressin for bedwetting, inform the child or young person and their parents or carers:</a:t>
            </a:r>
          </a:p>
          <a:p>
            <a:pPr marL="179388" lvl="1">
              <a:spcBef>
                <a:spcPct val="0"/>
              </a:spcBef>
              <a:buFont typeface="Arial" charset="0"/>
              <a:buChar char="–"/>
            </a:pPr>
            <a:r>
              <a:rPr lang="en-GB"/>
              <a:t> that many children and young people, but not all, will experience a reduction in wetness</a:t>
            </a:r>
          </a:p>
          <a:p>
            <a:pPr marL="179388" lvl="1">
              <a:spcBef>
                <a:spcPct val="0"/>
              </a:spcBef>
              <a:buFont typeface="Arial" charset="0"/>
              <a:buChar char="–"/>
            </a:pPr>
            <a:r>
              <a:rPr lang="en-GB"/>
              <a:t> that many children and young people, but not all, will relapse when treatment is withdrawn</a:t>
            </a:r>
          </a:p>
          <a:p>
            <a:pPr marL="179388" lvl="1">
              <a:spcBef>
                <a:spcPct val="0"/>
              </a:spcBef>
              <a:buFont typeface="Arial" charset="0"/>
              <a:buChar char="–"/>
            </a:pPr>
            <a:r>
              <a:rPr lang="en-GB"/>
              <a:t> how desmopressin works</a:t>
            </a:r>
          </a:p>
          <a:p>
            <a:pPr marL="179388" lvl="1">
              <a:spcBef>
                <a:spcPct val="0"/>
              </a:spcBef>
              <a:buFont typeface="Arial" charset="0"/>
              <a:buChar char="–"/>
            </a:pPr>
            <a:r>
              <a:rPr lang="en-GB"/>
              <a:t> of the importance of fluid restriction from 1 hour before until 8 hours after taking desmopressin</a:t>
            </a:r>
          </a:p>
          <a:p>
            <a:pPr marL="179388" lvl="1">
              <a:spcBef>
                <a:spcPct val="0"/>
              </a:spcBef>
              <a:buFont typeface="Arial" charset="0"/>
              <a:buChar char="–"/>
            </a:pPr>
            <a:r>
              <a:rPr lang="en-GB"/>
              <a:t> that it should be taken at bedtime</a:t>
            </a:r>
          </a:p>
          <a:p>
            <a:pPr marL="179388" lvl="1">
              <a:spcBef>
                <a:spcPct val="0"/>
              </a:spcBef>
              <a:buFont typeface="Arial" charset="0"/>
              <a:buChar char="–"/>
            </a:pPr>
            <a:r>
              <a:rPr lang="en-GB"/>
              <a:t> if appropriate, how to increase the dose if there is an inadequate response to the starting dose </a:t>
            </a:r>
          </a:p>
          <a:p>
            <a:pPr marL="179388" lvl="1">
              <a:spcBef>
                <a:spcPct val="0"/>
              </a:spcBef>
              <a:buFont typeface="Arial" charset="0"/>
              <a:buChar char="–"/>
            </a:pPr>
            <a:r>
              <a:rPr lang="en-GB"/>
              <a:t> to continue treatment with desmopressin for 3 months</a:t>
            </a:r>
          </a:p>
          <a:p>
            <a:pPr marL="179388" lvl="1">
              <a:spcBef>
                <a:spcPct val="0"/>
              </a:spcBef>
              <a:buFont typeface="Arial" charset="0"/>
              <a:buChar char="–"/>
            </a:pPr>
            <a:r>
              <a:rPr lang="en-GB"/>
              <a:t> that repeated courses of desmopressin can be used. </a:t>
            </a:r>
            <a:r>
              <a:rPr lang="en-GB" b="1"/>
              <a:t>[1.10.9] </a:t>
            </a:r>
          </a:p>
          <a:p>
            <a:pPr eaLnBrk="1" hangingPunct="1">
              <a:spcBef>
                <a:spcPct val="0"/>
              </a:spcBef>
            </a:pPr>
            <a:r>
              <a:rPr lang="en-US" b="1"/>
              <a:t>Related recommendations:</a:t>
            </a:r>
          </a:p>
          <a:p>
            <a:pPr>
              <a:spcBef>
                <a:spcPct val="0"/>
              </a:spcBef>
              <a:buFontTx/>
              <a:buChar char="•"/>
            </a:pPr>
            <a:r>
              <a:rPr lang="en-GB"/>
              <a:t>  Consider desmopressin for children aged 5–7 years if treatment is required and:</a:t>
            </a:r>
          </a:p>
          <a:p>
            <a:pPr marL="179388" lvl="1">
              <a:buFontTx/>
              <a:buChar char="•"/>
            </a:pPr>
            <a:r>
              <a:rPr lang="en-GB"/>
              <a:t> rapid-onset and/or short-term improvement in bedwetting is the priority of treatment </a:t>
            </a:r>
            <a:r>
              <a:rPr lang="en-GB" b="1"/>
              <a:t>or</a:t>
            </a:r>
            <a:endParaRPr lang="en-GB"/>
          </a:p>
          <a:p>
            <a:pPr marL="179388" lvl="1">
              <a:buFontTx/>
              <a:buChar char="•"/>
            </a:pPr>
            <a:r>
              <a:rPr lang="en-GB"/>
              <a:t> an alarm is inappropriate or undesirable (see recommendation 1.8.1, slide 12). </a:t>
            </a:r>
            <a:r>
              <a:rPr lang="en-GB" b="1"/>
              <a:t>[1.10.2]</a:t>
            </a:r>
          </a:p>
          <a:p>
            <a:pPr>
              <a:spcBef>
                <a:spcPct val="0"/>
              </a:spcBef>
              <a:buFontTx/>
              <a:buChar char="•"/>
            </a:pPr>
            <a:r>
              <a:rPr lang="en-GB"/>
              <a:t> Assess the response to desmopressin at 4 weeks and continue treatment for 3 months if there are signs of a response. Consider stopping if there are no signs of response. Signs of response include: smaller wet patches, fewer wetting episodes per night, fewer wet nights. </a:t>
            </a:r>
            <a:r>
              <a:rPr lang="en-GB" b="1"/>
              <a:t>[1.10.5]</a:t>
            </a:r>
          </a:p>
          <a:p>
            <a:pPr eaLnBrk="1" hangingPunct="1">
              <a:spcBef>
                <a:spcPct val="0"/>
              </a:spcBef>
              <a:buFontTx/>
              <a:buChar char="•"/>
            </a:pPr>
            <a:r>
              <a:rPr lang="en-GB"/>
              <a:t> Consider advising that desmopressin should be taken 1–2 hours before bedtime in children and young people with bedwetting that has either partially responded or not responded to desmopressin taken at bedtime. Ensure that the child or young person can comply with fluid restriction starting from 1 hour before the drug is taken. </a:t>
            </a:r>
            <a:r>
              <a:rPr lang="en-GB" b="1"/>
              <a:t>[1.10.10]</a:t>
            </a:r>
          </a:p>
          <a:p>
            <a:pPr>
              <a:spcBef>
                <a:spcPct val="0"/>
              </a:spcBef>
              <a:buFontTx/>
              <a:buChar char="•"/>
            </a:pPr>
            <a:r>
              <a:rPr lang="en-GB"/>
              <a:t> Consider continuing treatment with desmopressin for children and young people with bedwetting that has partially responded, as bedwetting may improve for up to 6 months after starting treatment. </a:t>
            </a:r>
            <a:r>
              <a:rPr lang="en-GB" b="1"/>
              <a:t>[1.10.11]</a:t>
            </a:r>
          </a:p>
          <a:p>
            <a:pPr>
              <a:spcBef>
                <a:spcPct val="0"/>
              </a:spcBef>
            </a:pPr>
            <a:r>
              <a:rPr lang="en-GB"/>
              <a:t>See page 13 and 16 of the quick reference guide for more information about desmopressin treatment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CD97E497-4695-7C46-83B3-2A3335CD6359}" type="slidenum">
              <a:rPr lang="en-GB"/>
              <a:pPr eaLnBrk="1" hangingPunct="1"/>
              <a:t>10</a:t>
            </a:fld>
            <a:endParaRPr lang="en-GB"/>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a:t>NOTES FOR PRESENTERS:</a:t>
            </a:r>
          </a:p>
          <a:p>
            <a:pPr eaLnBrk="1" hangingPunct="1"/>
            <a:r>
              <a:rPr lang="en-GB" b="1"/>
              <a:t>These are not key priorities but have been included to highlight the important points to consider when treating bedwetting with desmopressin</a:t>
            </a:r>
          </a:p>
          <a:p>
            <a:pPr eaLnBrk="1" hangingPunct="1"/>
            <a:r>
              <a:rPr lang="en-GB" b="1"/>
              <a:t>Recommendations in full:</a:t>
            </a:r>
          </a:p>
          <a:p>
            <a:pPr eaLnBrk="1" hangingPunct="1">
              <a:buFontTx/>
              <a:buChar char="•"/>
            </a:pPr>
            <a:r>
              <a:rPr lang="en-GB"/>
              <a:t> Do not exclude desmopressin as an option for the management of bedwetting in children and young people who also have daytime symptoms. However, do not use desmopressin in the treatment of children and young people who only have daytime wetting. </a:t>
            </a:r>
            <a:r>
              <a:rPr lang="en-GB" b="1"/>
              <a:t>[1.10.3]</a:t>
            </a:r>
          </a:p>
          <a:p>
            <a:pPr>
              <a:buFontTx/>
              <a:buChar char="•"/>
            </a:pPr>
            <a:r>
              <a:rPr lang="en-GB"/>
              <a:t> Do not exclude desmopressin as an option for the treatment of bedwetting in children and young people with sickle cell disease if an alarm is inappropriate or undesirable and they can comply with night-time fluid restriction. Provide advice about withdrawal of desmopressin at times of sickle cell crisis.  </a:t>
            </a:r>
            <a:r>
              <a:rPr lang="en-GB" b="1"/>
              <a:t>[1.10.6]</a:t>
            </a:r>
          </a:p>
          <a:p>
            <a:pPr>
              <a:buFontTx/>
              <a:buChar char="•"/>
            </a:pPr>
            <a:r>
              <a:rPr lang="en-GB"/>
              <a:t> Do not exclude desmopressin as an option for the treatment of bedwetting in children and young people with emotional, attention or behavioural problems or developmental and learning difficulties if an alarm is inappropriate or undesirable and they can comply with night-time fluid restriction. </a:t>
            </a:r>
            <a:r>
              <a:rPr lang="en-GB" b="1"/>
              <a:t>[1.10.7]</a:t>
            </a:r>
          </a:p>
          <a:p>
            <a:pPr>
              <a:buFontTx/>
              <a:buChar char="•"/>
            </a:pPr>
            <a:r>
              <a:rPr lang="en-GB"/>
              <a:t> Do not routinely measure weight, serum electrolytes, blood pressure and urine osmolality in children and young people being treated with desmopressin for bedwetting. </a:t>
            </a:r>
            <a:r>
              <a:rPr lang="en-GB" b="1"/>
              <a:t>[1.10.8]</a:t>
            </a:r>
          </a:p>
          <a:p>
            <a:pPr eaLnBrk="1" hangingPunct="1"/>
            <a:endParaRPr lang="en-US" b="1" i="1"/>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904EDD5-6D83-A54E-8233-F9A8AA08B970}" type="datetimeFigureOut">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993084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904EDD5-6D83-A54E-8233-F9A8AA08B970}" type="datetimeFigureOut">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1154504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904EDD5-6D83-A54E-8233-F9A8AA08B970}" type="datetimeFigureOut">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2188447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904EDD5-6D83-A54E-8233-F9A8AA08B970}" type="datetimeFigureOut">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3238732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904EDD5-6D83-A54E-8233-F9A8AA08B970}" type="datetimeFigureOut">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3042678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904EDD5-6D83-A54E-8233-F9A8AA08B970}" type="datetimeFigureOut">
              <a:rPr lang="en-US" smtClean="0"/>
              <a:t>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324663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904EDD5-6D83-A54E-8233-F9A8AA08B970}" type="datetimeFigureOut">
              <a:rPr lang="en-US" smtClean="0"/>
              <a:t>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317067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904EDD5-6D83-A54E-8233-F9A8AA08B970}" type="datetimeFigureOut">
              <a:rPr lang="en-US" smtClean="0"/>
              <a:t>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372459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4EDD5-6D83-A54E-8233-F9A8AA08B970}" type="datetimeFigureOut">
              <a:rPr lang="en-US" smtClean="0"/>
              <a:t>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1059238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904EDD5-6D83-A54E-8233-F9A8AA08B970}" type="datetimeFigureOut">
              <a:rPr lang="en-US" smtClean="0"/>
              <a:t>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1964579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904EDD5-6D83-A54E-8233-F9A8AA08B970}" type="datetimeFigureOut">
              <a:rPr lang="en-US" smtClean="0"/>
              <a:t>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14CEB-0D25-5C4B-B132-2F6E77C23958}" type="slidenum">
              <a:rPr lang="en-US" smtClean="0"/>
              <a:t>‹#›</a:t>
            </a:fld>
            <a:endParaRPr lang="en-US"/>
          </a:p>
        </p:txBody>
      </p:sp>
    </p:spTree>
    <p:extLst>
      <p:ext uri="{BB962C8B-B14F-4D97-AF65-F5344CB8AC3E}">
        <p14:creationId xmlns:p14="http://schemas.microsoft.com/office/powerpoint/2010/main" val="3966163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4EDD5-6D83-A54E-8233-F9A8AA08B970}" type="datetimeFigureOut">
              <a:rPr lang="en-US" smtClean="0"/>
              <a:t>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14CEB-0D25-5C4B-B132-2F6E77C23958}" type="slidenum">
              <a:rPr lang="en-US" smtClean="0"/>
              <a:t>‹#›</a:t>
            </a:fld>
            <a:endParaRPr lang="en-US"/>
          </a:p>
        </p:txBody>
      </p:sp>
    </p:spTree>
    <p:extLst>
      <p:ext uri="{BB962C8B-B14F-4D97-AF65-F5344CB8AC3E}">
        <p14:creationId xmlns:p14="http://schemas.microsoft.com/office/powerpoint/2010/main" val="1150352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general.paediatrics@nhs.ne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guysandstthomas.nhs.uk/our-"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general.paediatrics@nhs.net"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30625"/>
            <a:ext cx="7772400" cy="1309601"/>
          </a:xfrm>
        </p:spPr>
        <p:txBody>
          <a:bodyPr>
            <a:normAutofit/>
          </a:bodyPr>
          <a:lstStyle/>
          <a:p>
            <a:r>
              <a:rPr lang="en-US" dirty="0" smtClean="0"/>
              <a:t>Nocturnal Enuresis in children</a:t>
            </a:r>
            <a:endParaRPr lang="en-US" dirty="0"/>
          </a:p>
        </p:txBody>
      </p:sp>
      <p:sp>
        <p:nvSpPr>
          <p:cNvPr id="3" name="Subtitle 2"/>
          <p:cNvSpPr>
            <a:spLocks noGrp="1"/>
          </p:cNvSpPr>
          <p:nvPr>
            <p:ph type="subTitle" idx="1"/>
          </p:nvPr>
        </p:nvSpPr>
        <p:spPr>
          <a:xfrm>
            <a:off x="302224" y="4762500"/>
            <a:ext cx="4476550" cy="1752600"/>
          </a:xfrm>
        </p:spPr>
        <p:txBody>
          <a:bodyPr/>
          <a:lstStyle/>
          <a:p>
            <a:pPr algn="l"/>
            <a:r>
              <a:rPr lang="en-US" dirty="0" err="1" smtClean="0"/>
              <a:t>Dr</a:t>
            </a:r>
            <a:r>
              <a:rPr lang="en-US" dirty="0" smtClean="0"/>
              <a:t> C Macaulay</a:t>
            </a:r>
          </a:p>
          <a:p>
            <a:pPr algn="l"/>
            <a:r>
              <a:rPr lang="en-US" dirty="0" err="1" smtClean="0"/>
              <a:t>Dr</a:t>
            </a:r>
            <a:r>
              <a:rPr lang="en-US" dirty="0" smtClean="0"/>
              <a:t> C </a:t>
            </a:r>
            <a:r>
              <a:rPr lang="en-US" dirty="0" err="1" smtClean="0"/>
              <a:t>Lemer</a:t>
            </a:r>
            <a:endParaRPr lang="en-US" dirty="0" smtClean="0"/>
          </a:p>
          <a:p>
            <a:pPr algn="l"/>
            <a:r>
              <a:rPr lang="en-US" dirty="0" err="1" smtClean="0"/>
              <a:t>Dr</a:t>
            </a:r>
            <a:r>
              <a:rPr lang="en-US" dirty="0" smtClean="0"/>
              <a:t> R Bhatt</a:t>
            </a:r>
            <a:endParaRPr lang="en-US" dirty="0"/>
          </a:p>
        </p:txBody>
      </p:sp>
      <p:pic>
        <p:nvPicPr>
          <p:cNvPr id="4" name="Picture 3"/>
          <p:cNvPicPr>
            <a:picLocks noChangeAspect="1"/>
          </p:cNvPicPr>
          <p:nvPr/>
        </p:nvPicPr>
        <p:blipFill>
          <a:blip r:embed="rId2"/>
          <a:stretch>
            <a:fillRect/>
          </a:stretch>
        </p:blipFill>
        <p:spPr>
          <a:xfrm>
            <a:off x="6217616" y="5067300"/>
            <a:ext cx="2489200" cy="1447800"/>
          </a:xfrm>
          <a:prstGeom prst="rect">
            <a:avLst/>
          </a:prstGeom>
        </p:spPr>
      </p:pic>
    </p:spTree>
    <p:extLst>
      <p:ext uri="{BB962C8B-B14F-4D97-AF65-F5344CB8AC3E}">
        <p14:creationId xmlns:p14="http://schemas.microsoft.com/office/powerpoint/2010/main" val="526693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163598" y="1164316"/>
            <a:ext cx="8656552" cy="5361897"/>
          </a:xfrm>
        </p:spPr>
        <p:txBody>
          <a:bodyPr>
            <a:normAutofit lnSpcReduction="10000"/>
          </a:bodyPr>
          <a:lstStyle/>
          <a:p>
            <a:pPr marL="288000" lvl="1" indent="0" eaLnBrk="1" hangingPunct="1">
              <a:spcAft>
                <a:spcPts val="1200"/>
              </a:spcAft>
              <a:buFontTx/>
              <a:buNone/>
              <a:defRPr/>
            </a:pPr>
            <a:r>
              <a:rPr lang="en-GB" dirty="0" smtClean="0"/>
              <a:t>Do not exclude desmopressin as an option for the management of bedwetting in children and young people:</a:t>
            </a:r>
          </a:p>
          <a:p>
            <a:pPr marL="1080000" lvl="2" indent="-180000" eaLnBrk="1" hangingPunct="1">
              <a:spcAft>
                <a:spcPts val="1200"/>
              </a:spcAft>
              <a:buFont typeface="Arial" pitchFamily="34" charset="0"/>
              <a:buChar char="•"/>
              <a:defRPr/>
            </a:pPr>
            <a:r>
              <a:rPr lang="en-GB" sz="2400" dirty="0" smtClean="0"/>
              <a:t>who also have daytime symptoms. However, do not use in only daytime wetting</a:t>
            </a:r>
          </a:p>
          <a:p>
            <a:pPr marL="1080000" lvl="2" indent="-180000" eaLnBrk="1" hangingPunct="1">
              <a:spcAft>
                <a:spcPts val="1200"/>
              </a:spcAft>
              <a:buFont typeface="Arial" pitchFamily="34" charset="0"/>
              <a:buChar char="•"/>
              <a:defRPr/>
            </a:pPr>
            <a:r>
              <a:rPr lang="en-GB" sz="2400" dirty="0" smtClean="0"/>
              <a:t>with sickle cell disease*</a:t>
            </a:r>
          </a:p>
          <a:p>
            <a:pPr marL="1080000" lvl="2" indent="-180000" eaLnBrk="1" hangingPunct="1">
              <a:spcAft>
                <a:spcPts val="1200"/>
              </a:spcAft>
              <a:buFont typeface="Arial" pitchFamily="34" charset="0"/>
              <a:buChar char="•"/>
              <a:defRPr/>
            </a:pPr>
            <a:r>
              <a:rPr lang="en-GB" sz="2400" dirty="0" smtClean="0"/>
              <a:t>with emotional, attention or behavioural problems or developmental or learning difficulties*.</a:t>
            </a:r>
          </a:p>
          <a:p>
            <a:pPr marL="288000" lvl="1" indent="0" eaLnBrk="1" hangingPunct="1">
              <a:spcAft>
                <a:spcPts val="1200"/>
              </a:spcAft>
              <a:buFontTx/>
              <a:buNone/>
              <a:defRPr/>
            </a:pPr>
            <a:r>
              <a:rPr lang="en-GB" dirty="0" smtClean="0"/>
              <a:t>Do not routinely measure weight, serum electrolytes, blood pressure or serum </a:t>
            </a:r>
            <a:r>
              <a:rPr lang="en-GB" dirty="0" err="1" smtClean="0"/>
              <a:t>osmolality</a:t>
            </a:r>
            <a:r>
              <a:rPr lang="en-GB" dirty="0" smtClean="0"/>
              <a:t>.</a:t>
            </a:r>
          </a:p>
          <a:p>
            <a:pPr marL="544513" lvl="1" indent="-282575" eaLnBrk="1" hangingPunct="1">
              <a:buFontTx/>
              <a:buNone/>
              <a:defRPr/>
            </a:pPr>
            <a:r>
              <a:rPr lang="en-GB" sz="1800" dirty="0" smtClean="0"/>
              <a:t>* If they can comply with night time fluid restriction.</a:t>
            </a:r>
          </a:p>
        </p:txBody>
      </p:sp>
      <p:sp>
        <p:nvSpPr>
          <p:cNvPr id="16387" name="Rectangle 5"/>
          <p:cNvSpPr>
            <a:spLocks noGrp="1" noChangeArrowheads="1"/>
          </p:cNvSpPr>
          <p:nvPr>
            <p:ph type="title"/>
          </p:nvPr>
        </p:nvSpPr>
        <p:spPr>
          <a:xfrm>
            <a:off x="163598" y="192245"/>
            <a:ext cx="6769100" cy="778019"/>
          </a:xfrm>
        </p:spPr>
        <p:txBody>
          <a:bodyPr>
            <a:normAutofit/>
          </a:bodyPr>
          <a:lstStyle/>
          <a:p>
            <a:pPr algn="l" eaLnBrk="1" hangingPunct="1"/>
            <a:r>
              <a:rPr lang="en-GB" dirty="0" err="1"/>
              <a:t>Desmopressin</a:t>
            </a:r>
            <a:r>
              <a:rPr lang="en-GB" dirty="0"/>
              <a:t>: other factors</a:t>
            </a:r>
          </a:p>
        </p:txBody>
      </p:sp>
    </p:spTree>
    <p:extLst>
      <p:ext uri="{BB962C8B-B14F-4D97-AF65-F5344CB8AC3E}">
        <p14:creationId xmlns:p14="http://schemas.microsoft.com/office/powerpoint/2010/main" val="25843242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8549"/>
          </a:xfrm>
        </p:spPr>
        <p:txBody>
          <a:bodyPr>
            <a:normAutofit fontScale="90000"/>
          </a:bodyPr>
          <a:lstStyle/>
          <a:p>
            <a:pPr algn="l"/>
            <a:r>
              <a:rPr lang="en-US" dirty="0" smtClean="0"/>
              <a:t>Referrals</a:t>
            </a:r>
            <a:endParaRPr lang="en-US" dirty="0"/>
          </a:p>
        </p:txBody>
      </p:sp>
      <p:sp>
        <p:nvSpPr>
          <p:cNvPr id="3" name="Content Placeholder 2"/>
          <p:cNvSpPr>
            <a:spLocks noGrp="1"/>
          </p:cNvSpPr>
          <p:nvPr>
            <p:ph idx="1"/>
          </p:nvPr>
        </p:nvSpPr>
        <p:spPr>
          <a:xfrm>
            <a:off x="457200" y="1305446"/>
            <a:ext cx="8229600" cy="4820717"/>
          </a:xfrm>
        </p:spPr>
        <p:txBody>
          <a:bodyPr>
            <a:normAutofit fontScale="77500" lnSpcReduction="20000"/>
          </a:bodyPr>
          <a:lstStyle/>
          <a:p>
            <a:pPr marL="0" indent="0">
              <a:buNone/>
            </a:pPr>
            <a:r>
              <a:rPr lang="en-US" b="1" dirty="0" smtClean="0"/>
              <a:t>General </a:t>
            </a:r>
            <a:r>
              <a:rPr lang="en-US" b="1" dirty="0" err="1"/>
              <a:t>paediatrics</a:t>
            </a:r>
            <a:r>
              <a:rPr lang="en-US" b="1" dirty="0"/>
              <a:t>: KCH </a:t>
            </a:r>
            <a:r>
              <a:rPr lang="en-US" dirty="0"/>
              <a:t>: via Choose and </a:t>
            </a:r>
            <a:r>
              <a:rPr lang="en-US" dirty="0" smtClean="0"/>
              <a:t>Book</a:t>
            </a:r>
            <a:endParaRPr lang="en-GB" dirty="0"/>
          </a:p>
          <a:p>
            <a:pPr marL="0" indent="0">
              <a:buNone/>
            </a:pPr>
            <a:r>
              <a:rPr lang="en-US" b="1" dirty="0" err="1" smtClean="0"/>
              <a:t>Evelina</a:t>
            </a:r>
            <a:r>
              <a:rPr lang="en-US" b="1" dirty="0" smtClean="0"/>
              <a:t> </a:t>
            </a:r>
            <a:r>
              <a:rPr lang="en-US" dirty="0"/>
              <a:t>: </a:t>
            </a:r>
            <a:r>
              <a:rPr lang="en-US" b="1" dirty="0"/>
              <a:t>Letter to General </a:t>
            </a:r>
            <a:r>
              <a:rPr lang="en-US" b="1" dirty="0" err="1"/>
              <a:t>Paediatrics</a:t>
            </a:r>
            <a:r>
              <a:rPr lang="en-US" b="1" dirty="0"/>
              <a:t> </a:t>
            </a:r>
            <a:r>
              <a:rPr lang="en-US" dirty="0"/>
              <a:t>by:</a:t>
            </a:r>
            <a:endParaRPr lang="en-GB" b="1" dirty="0"/>
          </a:p>
          <a:p>
            <a:pPr marL="0" lvl="0" indent="0">
              <a:buNone/>
            </a:pPr>
            <a:r>
              <a:rPr lang="en-US" b="1" dirty="0"/>
              <a:t>Post </a:t>
            </a:r>
            <a:r>
              <a:rPr lang="en-US" dirty="0"/>
              <a:t>: Sky Level 6, </a:t>
            </a:r>
            <a:r>
              <a:rPr lang="en-US" dirty="0" err="1"/>
              <a:t>Evelina</a:t>
            </a:r>
            <a:r>
              <a:rPr lang="en-US" dirty="0"/>
              <a:t> Children’s Hospital</a:t>
            </a:r>
            <a:endParaRPr lang="en-GB" dirty="0"/>
          </a:p>
          <a:p>
            <a:pPr marL="0" indent="0">
              <a:buNone/>
            </a:pPr>
            <a:r>
              <a:rPr lang="en-US" b="1" dirty="0" smtClean="0"/>
              <a:t>Fax</a:t>
            </a:r>
            <a:r>
              <a:rPr lang="en-US" b="1" dirty="0"/>
              <a:t>: </a:t>
            </a:r>
            <a:r>
              <a:rPr lang="en-US" dirty="0"/>
              <a:t>020 7188 4612, or </a:t>
            </a:r>
            <a:r>
              <a:rPr lang="en-US" b="1" dirty="0"/>
              <a:t>Tel: </a:t>
            </a:r>
            <a:r>
              <a:rPr lang="en-US" dirty="0" smtClean="0"/>
              <a:t>02071884783</a:t>
            </a:r>
            <a:endParaRPr lang="en-GB" dirty="0"/>
          </a:p>
          <a:p>
            <a:pPr marL="0" indent="0">
              <a:buNone/>
            </a:pPr>
            <a:r>
              <a:rPr lang="en-US" b="1" dirty="0" smtClean="0"/>
              <a:t>Emai</a:t>
            </a:r>
            <a:r>
              <a:rPr lang="en-US" dirty="0" smtClean="0"/>
              <a:t>l</a:t>
            </a:r>
            <a:r>
              <a:rPr lang="en-US" dirty="0"/>
              <a:t>: </a:t>
            </a:r>
            <a:r>
              <a:rPr lang="en-US" dirty="0">
                <a:hlinkClick r:id="rId3"/>
              </a:rPr>
              <a:t>general.paediatrics@</a:t>
            </a:r>
            <a:r>
              <a:rPr lang="en-US" dirty="0" smtClean="0">
                <a:hlinkClick r:id="rId3"/>
              </a:rPr>
              <a:t>nhs.net</a:t>
            </a:r>
            <a:endParaRPr lang="en-GB" dirty="0"/>
          </a:p>
          <a:p>
            <a:pPr marL="0" indent="0">
              <a:buNone/>
            </a:pPr>
            <a:r>
              <a:rPr lang="en-US" b="1" dirty="0" smtClean="0"/>
              <a:t>OR</a:t>
            </a:r>
            <a:endParaRPr lang="en-GB" b="1" dirty="0"/>
          </a:p>
          <a:p>
            <a:pPr marL="0" lvl="0" indent="0">
              <a:buNone/>
            </a:pPr>
            <a:r>
              <a:rPr lang="en-US" b="1" dirty="0"/>
              <a:t>Referral to Community Services (</a:t>
            </a:r>
            <a:r>
              <a:rPr lang="en-US" b="1" dirty="0" err="1"/>
              <a:t>incl</a:t>
            </a:r>
            <a:r>
              <a:rPr lang="en-US" b="1" dirty="0"/>
              <a:t> enuresis clinic) </a:t>
            </a:r>
            <a:r>
              <a:rPr lang="en-US" b="1" dirty="0" err="1"/>
              <a:t>Lambeth</a:t>
            </a:r>
            <a:r>
              <a:rPr lang="en-US" b="1" dirty="0"/>
              <a:t> </a:t>
            </a:r>
            <a:r>
              <a:rPr lang="en-US" dirty="0"/>
              <a:t>: Mary Sheridan Centre </a:t>
            </a:r>
            <a:r>
              <a:rPr lang="en-US" b="1" dirty="0" err="1"/>
              <a:t>Southwark</a:t>
            </a:r>
            <a:r>
              <a:rPr lang="en-US" b="1" dirty="0"/>
              <a:t> </a:t>
            </a:r>
            <a:r>
              <a:rPr lang="en-US" dirty="0"/>
              <a:t>: Sunshine </a:t>
            </a:r>
            <a:r>
              <a:rPr lang="en-US" dirty="0" smtClean="0"/>
              <a:t>House</a:t>
            </a:r>
            <a:r>
              <a:rPr lang="en-GB" dirty="0"/>
              <a:t> </a:t>
            </a:r>
            <a:endParaRPr lang="en-GB" dirty="0" smtClean="0"/>
          </a:p>
          <a:p>
            <a:pPr lvl="0"/>
            <a:r>
              <a:rPr lang="en-US" dirty="0" smtClean="0"/>
              <a:t>Link </a:t>
            </a:r>
            <a:r>
              <a:rPr lang="en-US" dirty="0"/>
              <a:t>to access referral form/contacts : </a:t>
            </a:r>
            <a:r>
              <a:rPr lang="en-US" dirty="0">
                <a:hlinkClick r:id="rId4"/>
              </a:rPr>
              <a:t>http://www.guysandstthomas.nhs.uk/our-­‐ </a:t>
            </a:r>
            <a:r>
              <a:rPr lang="en-US" u="sng" dirty="0"/>
              <a:t>services/community-­‐</a:t>
            </a:r>
            <a:r>
              <a:rPr lang="en-US" u="sng" dirty="0" err="1"/>
              <a:t>paediatric</a:t>
            </a:r>
            <a:r>
              <a:rPr lang="en-US" u="sng" dirty="0"/>
              <a:t>-­‐services/</a:t>
            </a:r>
            <a:r>
              <a:rPr lang="en-US" u="sng" dirty="0" err="1"/>
              <a:t>referrals.aspx</a:t>
            </a:r>
            <a:r>
              <a:rPr lang="en-US" u="sng" dirty="0"/>
              <a:t>   </a:t>
            </a:r>
            <a:r>
              <a:rPr lang="en-US" dirty="0" smtClean="0"/>
              <a:t>020</a:t>
            </a:r>
            <a:r>
              <a:rPr lang="en-GB" dirty="0"/>
              <a:t> </a:t>
            </a:r>
            <a:r>
              <a:rPr lang="en-US" dirty="0" smtClean="0"/>
              <a:t>7188 </a:t>
            </a:r>
            <a:r>
              <a:rPr lang="en-US" dirty="0"/>
              <a:t>4683 for queries OR</a:t>
            </a:r>
            <a:endParaRPr lang="en-GB" dirty="0"/>
          </a:p>
          <a:p>
            <a:r>
              <a:rPr lang="en-US" dirty="0"/>
              <a:t>Enuresis Alarm dispensing Clinic (sunshine house or MSC)</a:t>
            </a:r>
            <a:endParaRPr lang="en-GB" dirty="0"/>
          </a:p>
          <a:p>
            <a:endParaRPr lang="en-US" dirty="0"/>
          </a:p>
        </p:txBody>
      </p:sp>
    </p:spTree>
    <p:extLst>
      <p:ext uri="{BB962C8B-B14F-4D97-AF65-F5344CB8AC3E}">
        <p14:creationId xmlns:p14="http://schemas.microsoft.com/office/powerpoint/2010/main" val="96570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89678"/>
          </a:xfrm>
        </p:spPr>
        <p:txBody>
          <a:bodyPr/>
          <a:lstStyle/>
          <a:p>
            <a:pPr algn="l"/>
            <a:r>
              <a:rPr lang="en-US" dirty="0" smtClean="0"/>
              <a:t>Take Home Messages</a:t>
            </a:r>
            <a:endParaRPr lang="en-US" dirty="0"/>
          </a:p>
        </p:txBody>
      </p:sp>
      <p:sp>
        <p:nvSpPr>
          <p:cNvPr id="3" name="Content Placeholder 2"/>
          <p:cNvSpPr>
            <a:spLocks noGrp="1"/>
          </p:cNvSpPr>
          <p:nvPr>
            <p:ph idx="1"/>
          </p:nvPr>
        </p:nvSpPr>
        <p:spPr/>
        <p:txBody>
          <a:bodyPr/>
          <a:lstStyle/>
          <a:p>
            <a:r>
              <a:rPr lang="en-US" dirty="0" smtClean="0"/>
              <a:t>Take a holistic approach</a:t>
            </a:r>
          </a:p>
          <a:p>
            <a:r>
              <a:rPr lang="en-US" dirty="0" smtClean="0"/>
              <a:t>Important to stress that this is common and child </a:t>
            </a:r>
            <a:r>
              <a:rPr lang="en-US" dirty="0" err="1" smtClean="0"/>
              <a:t>shouldn</a:t>
            </a:r>
            <a:r>
              <a:rPr lang="fr-FR" dirty="0" smtClean="0"/>
              <a:t>’</a:t>
            </a:r>
            <a:r>
              <a:rPr lang="en-US" dirty="0" smtClean="0"/>
              <a:t>t be blamed</a:t>
            </a:r>
          </a:p>
          <a:p>
            <a:r>
              <a:rPr lang="en-US" dirty="0" smtClean="0"/>
              <a:t>Explore if previously dry, is there a trigger?</a:t>
            </a:r>
          </a:p>
          <a:p>
            <a:r>
              <a:rPr lang="en-US" dirty="0" smtClean="0"/>
              <a:t>Is there any signs of maltreatment in this child?</a:t>
            </a:r>
          </a:p>
          <a:p>
            <a:r>
              <a:rPr lang="en-US" dirty="0" smtClean="0"/>
              <a:t>Treatment needs to be tailored to the child and family</a:t>
            </a:r>
          </a:p>
        </p:txBody>
      </p:sp>
    </p:spTree>
    <p:extLst>
      <p:ext uri="{BB962C8B-B14F-4D97-AF65-F5344CB8AC3E}">
        <p14:creationId xmlns:p14="http://schemas.microsoft.com/office/powerpoint/2010/main" val="817004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4766"/>
          </a:xfrm>
        </p:spPr>
        <p:txBody>
          <a:bodyPr>
            <a:normAutofit fontScale="90000"/>
          </a:bodyPr>
          <a:lstStyle/>
          <a:p>
            <a:pPr algn="l"/>
            <a:r>
              <a:rPr lang="en-US" dirty="0" smtClean="0"/>
              <a:t>Resources</a:t>
            </a:r>
            <a:endParaRPr lang="en-US" dirty="0"/>
          </a:p>
        </p:txBody>
      </p:sp>
      <p:sp>
        <p:nvSpPr>
          <p:cNvPr id="3" name="Content Placeholder 2"/>
          <p:cNvSpPr>
            <a:spLocks noGrp="1"/>
          </p:cNvSpPr>
          <p:nvPr>
            <p:ph idx="1"/>
          </p:nvPr>
        </p:nvSpPr>
        <p:spPr>
          <a:xfrm>
            <a:off x="457200" y="1349526"/>
            <a:ext cx="8229600" cy="4525963"/>
          </a:xfrm>
        </p:spPr>
        <p:txBody>
          <a:bodyPr/>
          <a:lstStyle/>
          <a:p>
            <a:r>
              <a:rPr lang="en-US" dirty="0"/>
              <a:t>https://</a:t>
            </a:r>
            <a:r>
              <a:rPr lang="en-US" dirty="0" err="1"/>
              <a:t>www.nice.org.uk</a:t>
            </a:r>
            <a:r>
              <a:rPr lang="en-US" dirty="0"/>
              <a:t>/guidance/ng1</a:t>
            </a:r>
          </a:p>
        </p:txBody>
      </p:sp>
    </p:spTree>
    <p:extLst>
      <p:ext uri="{BB962C8B-B14F-4D97-AF65-F5344CB8AC3E}">
        <p14:creationId xmlns:p14="http://schemas.microsoft.com/office/powerpoint/2010/main" val="1526734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title"/>
          </p:nvPr>
        </p:nvSpPr>
        <p:spPr>
          <a:xfrm>
            <a:off x="457200" y="274638"/>
            <a:ext cx="8229600" cy="766190"/>
          </a:xfrm>
        </p:spPr>
        <p:txBody>
          <a:bodyPr/>
          <a:lstStyle/>
          <a:p>
            <a:pPr algn="l" eaLnBrk="1" hangingPunct="1"/>
            <a:r>
              <a:rPr lang="en-GB" dirty="0"/>
              <a:t>Background</a:t>
            </a:r>
          </a:p>
        </p:txBody>
      </p:sp>
      <p:sp>
        <p:nvSpPr>
          <p:cNvPr id="4099" name="Rectangle 8"/>
          <p:cNvSpPr>
            <a:spLocks noGrp="1" noChangeArrowheads="1"/>
          </p:cNvSpPr>
          <p:nvPr>
            <p:ph type="body" idx="1"/>
          </p:nvPr>
        </p:nvSpPr>
        <p:spPr>
          <a:xfrm>
            <a:off x="457200" y="1270163"/>
            <a:ext cx="8362950" cy="4904242"/>
          </a:xfrm>
        </p:spPr>
        <p:txBody>
          <a:bodyPr>
            <a:normAutofit/>
          </a:bodyPr>
          <a:lstStyle/>
          <a:p>
            <a:pPr marL="539750" indent="-277813" eaLnBrk="1" hangingPunct="1">
              <a:buFontTx/>
              <a:buChar char="•"/>
              <a:tabLst>
                <a:tab pos="261938" algn="l"/>
              </a:tabLst>
            </a:pPr>
            <a:r>
              <a:rPr lang="en-GB" dirty="0">
                <a:latin typeface="+mj-lt"/>
              </a:rPr>
              <a:t>Involuntary wetting during sleep without any inherent suggestions of frequency of bedwetting or pathophysiology</a:t>
            </a:r>
          </a:p>
          <a:p>
            <a:pPr marL="539750" indent="-277813" eaLnBrk="1" hangingPunct="1">
              <a:buFontTx/>
              <a:buChar char="•"/>
              <a:tabLst>
                <a:tab pos="261938" algn="l"/>
              </a:tabLst>
            </a:pPr>
            <a:r>
              <a:rPr lang="en-GB" dirty="0">
                <a:latin typeface="+mj-lt"/>
              </a:rPr>
              <a:t>Prevalence decreases with age </a:t>
            </a:r>
          </a:p>
          <a:p>
            <a:pPr marL="539750" indent="-277813" eaLnBrk="1" hangingPunct="1">
              <a:buFontTx/>
              <a:buChar char="•"/>
              <a:tabLst>
                <a:tab pos="261938" algn="l"/>
              </a:tabLst>
            </a:pPr>
            <a:r>
              <a:rPr lang="en-GB" dirty="0">
                <a:latin typeface="+mj-lt"/>
              </a:rPr>
              <a:t>Causes not fully understood</a:t>
            </a:r>
          </a:p>
          <a:p>
            <a:pPr marL="539750" indent="-277813" eaLnBrk="1" hangingPunct="1">
              <a:buFontTx/>
              <a:buChar char="•"/>
              <a:tabLst>
                <a:tab pos="261938" algn="l"/>
              </a:tabLst>
            </a:pPr>
            <a:r>
              <a:rPr lang="en-GB" dirty="0">
                <a:latin typeface="+mj-lt"/>
              </a:rPr>
              <a:t>Treatment has a positive effect on the self-esteem of children and young people. </a:t>
            </a:r>
          </a:p>
        </p:txBody>
      </p:sp>
    </p:spTree>
    <p:extLst>
      <p:ext uri="{BB962C8B-B14F-4D97-AF65-F5344CB8AC3E}">
        <p14:creationId xmlns:p14="http://schemas.microsoft.com/office/powerpoint/2010/main" val="1851897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189"/>
          </a:xfrm>
        </p:spPr>
        <p:txBody>
          <a:bodyPr/>
          <a:lstStyle/>
          <a:p>
            <a:pPr algn="l"/>
            <a:r>
              <a:rPr lang="en-US" dirty="0" smtClean="0"/>
              <a:t>Incidence</a:t>
            </a:r>
            <a:endParaRPr lang="en-US" dirty="0"/>
          </a:p>
        </p:txBody>
      </p:sp>
      <p:sp>
        <p:nvSpPr>
          <p:cNvPr id="9" name="Content Placeholder 8"/>
          <p:cNvSpPr>
            <a:spLocks noGrp="1"/>
          </p:cNvSpPr>
          <p:nvPr>
            <p:ph idx="1"/>
          </p:nvPr>
        </p:nvSpPr>
        <p:spPr/>
        <p:txBody>
          <a:bodyPr/>
          <a:lstStyle/>
          <a:p>
            <a:r>
              <a:rPr lang="en-GB" dirty="0">
                <a:latin typeface="+mj-lt"/>
              </a:rPr>
              <a:t>Bedwetting less than 2 nights a week has a prevalence of 21% at about 4 </a:t>
            </a:r>
            <a:r>
              <a:rPr lang="en-GB" dirty="0" smtClean="0">
                <a:latin typeface="+mj-lt"/>
              </a:rPr>
              <a:t>1/2 </a:t>
            </a:r>
            <a:r>
              <a:rPr lang="en-GB" dirty="0">
                <a:latin typeface="+mj-lt"/>
              </a:rPr>
              <a:t>years and 8% at 9 </a:t>
            </a:r>
            <a:r>
              <a:rPr lang="en-GB" dirty="0" smtClean="0">
                <a:latin typeface="+mj-lt"/>
              </a:rPr>
              <a:t>1/2years.</a:t>
            </a:r>
          </a:p>
          <a:p>
            <a:r>
              <a:rPr lang="en-GB" dirty="0" smtClean="0">
                <a:latin typeface="+mj-lt"/>
              </a:rPr>
              <a:t> </a:t>
            </a:r>
            <a:r>
              <a:rPr lang="en-GB" dirty="0">
                <a:latin typeface="+mj-lt"/>
              </a:rPr>
              <a:t>More frequent bedwetting is less common and has a prevalence of 8% at 4 and a half years and 1.5% at 9 and a half </a:t>
            </a:r>
            <a:r>
              <a:rPr lang="en-GB" dirty="0" smtClean="0">
                <a:latin typeface="+mj-lt"/>
              </a:rPr>
              <a:t>year.</a:t>
            </a:r>
            <a:endParaRPr lang="en-GB" dirty="0">
              <a:latin typeface="+mj-lt"/>
            </a:endParaRPr>
          </a:p>
          <a:p>
            <a:endParaRPr lang="en-US" dirty="0"/>
          </a:p>
        </p:txBody>
      </p:sp>
    </p:spTree>
    <p:extLst>
      <p:ext uri="{BB962C8B-B14F-4D97-AF65-F5344CB8AC3E}">
        <p14:creationId xmlns:p14="http://schemas.microsoft.com/office/powerpoint/2010/main" val="348025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p:nvPr>
        </p:nvSpPr>
        <p:spPr>
          <a:xfrm>
            <a:off x="207056" y="240393"/>
            <a:ext cx="7488237" cy="866321"/>
          </a:xfrm>
        </p:spPr>
        <p:txBody>
          <a:bodyPr>
            <a:normAutofit/>
          </a:bodyPr>
          <a:lstStyle/>
          <a:p>
            <a:pPr algn="l" eaLnBrk="1" hangingPunct="1"/>
            <a:r>
              <a:rPr lang="en-GB" dirty="0"/>
              <a:t>Assessment and </a:t>
            </a:r>
            <a:r>
              <a:rPr lang="en-GB" dirty="0" smtClean="0"/>
              <a:t>investigation </a:t>
            </a:r>
            <a:endParaRPr lang="en-GB" dirty="0"/>
          </a:p>
        </p:txBody>
      </p:sp>
      <p:sp>
        <p:nvSpPr>
          <p:cNvPr id="8196" name="Content Placeholder 5"/>
          <p:cNvSpPr>
            <a:spLocks noGrp="1"/>
          </p:cNvSpPr>
          <p:nvPr>
            <p:ph idx="1"/>
          </p:nvPr>
        </p:nvSpPr>
        <p:spPr>
          <a:xfrm>
            <a:off x="207056" y="1155246"/>
            <a:ext cx="8388350" cy="5303611"/>
          </a:xfrm>
        </p:spPr>
        <p:txBody>
          <a:bodyPr>
            <a:normAutofit/>
          </a:bodyPr>
          <a:lstStyle/>
          <a:p>
            <a:pPr marL="0" lvl="1" indent="0" eaLnBrk="1" hangingPunct="1">
              <a:spcBef>
                <a:spcPct val="0"/>
              </a:spcBef>
              <a:buFontTx/>
              <a:buNone/>
            </a:pPr>
            <a:r>
              <a:rPr lang="en-GB" dirty="0">
                <a:latin typeface="+mj-lt"/>
              </a:rPr>
              <a:t>History taking </a:t>
            </a:r>
          </a:p>
          <a:p>
            <a:pPr marL="0" lvl="1" indent="0" eaLnBrk="1" hangingPunct="1">
              <a:spcBef>
                <a:spcPct val="0"/>
              </a:spcBef>
              <a:buFontTx/>
              <a:buNone/>
            </a:pPr>
            <a:endParaRPr lang="en-GB" dirty="0">
              <a:latin typeface="+mj-lt"/>
            </a:endParaRPr>
          </a:p>
          <a:p>
            <a:pPr marL="457200" lvl="1" indent="-457200">
              <a:spcBef>
                <a:spcPct val="0"/>
              </a:spcBef>
            </a:pPr>
            <a:r>
              <a:rPr lang="en-GB" dirty="0">
                <a:latin typeface="+mj-lt"/>
              </a:rPr>
              <a:t>Ask about onset of bedwetting, pattern of bedwetting, daytime symptoms, toileting patterns, fluid intake and practical issues.</a:t>
            </a:r>
          </a:p>
          <a:p>
            <a:pPr marL="0" lvl="1" indent="0" eaLnBrk="1" hangingPunct="1">
              <a:spcBef>
                <a:spcPct val="0"/>
              </a:spcBef>
              <a:buFontTx/>
              <a:buNone/>
            </a:pPr>
            <a:endParaRPr lang="en-GB" dirty="0">
              <a:latin typeface="+mj-lt"/>
            </a:endParaRPr>
          </a:p>
          <a:p>
            <a:pPr marL="457200" lvl="1" indent="-457200">
              <a:spcBef>
                <a:spcPct val="0"/>
              </a:spcBef>
            </a:pPr>
            <a:r>
              <a:rPr lang="en-GB" dirty="0">
                <a:latin typeface="+mj-lt"/>
              </a:rPr>
              <a:t>Assess for comorbidities and other factors that may be associated with bedwetting</a:t>
            </a:r>
            <a:r>
              <a:rPr lang="en-GB" dirty="0" smtClean="0">
                <a:latin typeface="+mj-lt"/>
              </a:rPr>
              <a:t>.</a:t>
            </a:r>
          </a:p>
          <a:p>
            <a:pPr marL="857250" lvl="2" indent="-457200">
              <a:spcBef>
                <a:spcPct val="0"/>
              </a:spcBef>
            </a:pPr>
            <a:r>
              <a:rPr lang="en-GB" dirty="0" smtClean="0">
                <a:latin typeface="+mj-lt"/>
              </a:rPr>
              <a:t>Important to treat these such as constipation</a:t>
            </a:r>
          </a:p>
          <a:p>
            <a:pPr marL="857250" lvl="2" indent="-457200">
              <a:spcBef>
                <a:spcPct val="0"/>
              </a:spcBef>
            </a:pPr>
            <a:endParaRPr lang="en-GB" dirty="0">
              <a:latin typeface="+mj-lt"/>
            </a:endParaRPr>
          </a:p>
          <a:p>
            <a:pPr marL="457200" lvl="1" indent="-457200">
              <a:spcBef>
                <a:spcPct val="0"/>
              </a:spcBef>
            </a:pPr>
            <a:r>
              <a:rPr lang="en-US" dirty="0">
                <a:latin typeface="+mj-lt"/>
              </a:rPr>
              <a:t>Explore psychosocial situation – are there any triggers?</a:t>
            </a:r>
            <a:endParaRPr lang="en-GB" sz="3200" dirty="0">
              <a:latin typeface="+mj-lt"/>
            </a:endParaRPr>
          </a:p>
          <a:p>
            <a:pPr marL="457200" lvl="1" indent="-457200">
              <a:spcBef>
                <a:spcPct val="0"/>
              </a:spcBef>
            </a:pPr>
            <a:endParaRPr lang="en-GB" dirty="0">
              <a:latin typeface="Arial" charset="0"/>
            </a:endParaRPr>
          </a:p>
          <a:p>
            <a:pPr marL="0" lvl="1" indent="0" eaLnBrk="1" hangingPunct="1">
              <a:spcBef>
                <a:spcPct val="0"/>
              </a:spcBef>
              <a:buFontTx/>
              <a:buNone/>
            </a:pPr>
            <a:endParaRPr lang="en-GB" dirty="0">
              <a:latin typeface="Arial" charset="0"/>
            </a:endParaRPr>
          </a:p>
          <a:p>
            <a:endParaRPr lang="en-GB" dirty="0">
              <a:latin typeface="Arial" charset="0"/>
            </a:endParaRPr>
          </a:p>
        </p:txBody>
      </p:sp>
    </p:spTree>
    <p:extLst>
      <p:ext uri="{BB962C8B-B14F-4D97-AF65-F5344CB8AC3E}">
        <p14:creationId xmlns:p14="http://schemas.microsoft.com/office/powerpoint/2010/main" val="3938096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0772" y="274638"/>
            <a:ext cx="7066027" cy="794901"/>
          </a:xfrm>
        </p:spPr>
        <p:txBody>
          <a:bodyPr/>
          <a:lstStyle/>
          <a:p>
            <a:pPr algn="l"/>
            <a:r>
              <a:rPr lang="en-US" dirty="0" smtClean="0"/>
              <a:t>Red Flags</a:t>
            </a:r>
            <a:endParaRPr lang="en-US" dirty="0"/>
          </a:p>
        </p:txBody>
      </p:sp>
      <p:pic>
        <p:nvPicPr>
          <p:cNvPr id="6" name="Picture 5"/>
          <p:cNvPicPr>
            <a:picLocks noChangeAspect="1"/>
          </p:cNvPicPr>
          <p:nvPr/>
        </p:nvPicPr>
        <p:blipFill>
          <a:blip r:embed="rId3"/>
          <a:stretch>
            <a:fillRect/>
          </a:stretch>
        </p:blipFill>
        <p:spPr>
          <a:xfrm>
            <a:off x="188805" y="21937"/>
            <a:ext cx="1431967" cy="1431967"/>
          </a:xfrm>
          <a:prstGeom prst="rect">
            <a:avLst/>
          </a:prstGeom>
        </p:spPr>
      </p:pic>
      <p:sp>
        <p:nvSpPr>
          <p:cNvPr id="7" name="Text Box 1"/>
          <p:cNvSpPr txBox="1">
            <a:spLocks noChangeArrowheads="1"/>
          </p:cNvSpPr>
          <p:nvPr/>
        </p:nvSpPr>
        <p:spPr bwMode="auto">
          <a:xfrm>
            <a:off x="5656044" y="1625393"/>
            <a:ext cx="3030755" cy="4247317"/>
          </a:xfrm>
          <a:prstGeom prst="rect">
            <a:avLst/>
          </a:prstGeom>
          <a:solidFill>
            <a:srgbClr val="FFFB00"/>
          </a:solidFill>
          <a:ln w="19050">
            <a:solidFill>
              <a:srgbClr val="000000"/>
            </a:solidFill>
            <a:miter lim="800000"/>
            <a:headEnd/>
            <a:tailEnd/>
          </a:ln>
        </p:spPr>
        <p:txBody>
          <a:bodyPr vert="horz" wrap="square" lIns="0" tIns="0" rIns="0" bIns="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247650" lvl="0" indent="0" defTabSz="914400" rtl="0" eaLnBrk="1" fontAlgn="base" latinLnBrk="0" hangingPunct="1">
              <a:lnSpc>
                <a:spcPct val="100000"/>
              </a:lnSpc>
              <a:spcBef>
                <a:spcPts val="375"/>
              </a:spcBef>
              <a:spcAft>
                <a:spcPct val="0"/>
              </a:spcAft>
              <a:buClrTx/>
              <a:buSzTx/>
              <a:buFontTx/>
              <a:buNone/>
              <a:tabLst/>
            </a:pPr>
            <a:r>
              <a:rPr kumimoji="0" lang="en-US" sz="1400" b="1" i="0" u="sng" strike="noStrike" cap="none" normalizeH="0" baseline="0" dirty="0">
                <a:ln>
                  <a:noFill/>
                </a:ln>
                <a:solidFill>
                  <a:schemeClr val="tx1"/>
                </a:solidFill>
                <a:effectLst/>
                <a:latin typeface="Calibri" charset="0"/>
                <a:ea typeface="ÇlÇr ñæí©" charset="0"/>
              </a:rPr>
              <a:t>For same/next day </a:t>
            </a:r>
            <a:r>
              <a:rPr kumimoji="0" lang="en-US" sz="1400" b="1" i="0" u="sng" strike="noStrike" cap="none" normalizeH="0" baseline="0" dirty="0" err="1">
                <a:ln>
                  <a:noFill/>
                </a:ln>
                <a:solidFill>
                  <a:schemeClr val="tx1"/>
                </a:solidFill>
                <a:effectLst/>
                <a:latin typeface="Calibri" charset="0"/>
                <a:ea typeface="ÇlÇr ñæí©" charset="0"/>
              </a:rPr>
              <a:t>Paediatric</a:t>
            </a:r>
            <a:r>
              <a:rPr kumimoji="0" lang="en-US" sz="1400" b="1" i="0" u="sng" strike="noStrike" cap="none" normalizeH="0" baseline="0" dirty="0">
                <a:ln>
                  <a:noFill/>
                </a:ln>
                <a:solidFill>
                  <a:schemeClr val="tx1"/>
                </a:solidFill>
                <a:effectLst/>
                <a:latin typeface="Calibri" charset="0"/>
                <a:ea typeface="ÇlÇr ñæí©" charset="0"/>
              </a:rPr>
              <a:t> advice from </a:t>
            </a:r>
            <a:r>
              <a:rPr kumimoji="0" lang="en-US" sz="1400" b="1" i="0" u="sng" strike="noStrike" cap="none" normalizeH="0" baseline="0" dirty="0" err="1">
                <a:ln>
                  <a:noFill/>
                </a:ln>
                <a:solidFill>
                  <a:schemeClr val="tx1"/>
                </a:solidFill>
                <a:effectLst/>
                <a:latin typeface="Calibri" charset="0"/>
                <a:ea typeface="ÇlÇr ñæí©" charset="0"/>
              </a:rPr>
              <a:t>Paediatric</a:t>
            </a:r>
            <a:r>
              <a:rPr kumimoji="0" lang="en-US" sz="1400" b="1" i="0" u="sng" strike="noStrike" cap="none" normalizeH="0" baseline="0" dirty="0">
                <a:ln>
                  <a:noFill/>
                </a:ln>
                <a:solidFill>
                  <a:schemeClr val="tx1"/>
                </a:solidFill>
                <a:effectLst/>
                <a:latin typeface="Calibri" charset="0"/>
                <a:ea typeface="ÇlÇr ñæí©" charset="0"/>
              </a:rPr>
              <a:t> consultant:</a:t>
            </a:r>
            <a:endParaRPr kumimoji="0" lang="en-US" sz="1400" b="0" i="0" u="none" strike="noStrike" cap="none" normalizeH="0" baseline="0" dirty="0">
              <a:ln>
                <a:noFill/>
              </a:ln>
              <a:solidFill>
                <a:schemeClr val="tx1"/>
              </a:solidFill>
              <a:effectLst/>
              <a:latin typeface="Calibri" charset="0"/>
              <a:ea typeface="Calibri" charset="0"/>
            </a:endParaRPr>
          </a:p>
          <a:p>
            <a:pPr marL="0" marR="0" lvl="0" indent="0" defTabSz="914400" rtl="0" eaLnBrk="1" fontAlgn="base" latinLnBrk="0" hangingPunct="1">
              <a:lnSpc>
                <a:spcPct val="100000"/>
              </a:lnSpc>
              <a:spcBef>
                <a:spcPts val="50"/>
              </a:spcBef>
              <a:spcAft>
                <a:spcPct val="0"/>
              </a:spcAft>
              <a:buClrTx/>
              <a:buSzTx/>
              <a:buFontTx/>
              <a:buNone/>
              <a:tabLst/>
            </a:pPr>
            <a:endParaRPr kumimoji="0" lang="en-US" sz="1400" b="0" i="0" u="none" strike="noStrike" cap="none" normalizeH="0" baseline="0" dirty="0">
              <a:ln>
                <a:noFill/>
              </a:ln>
              <a:solidFill>
                <a:schemeClr val="tx1"/>
              </a:solidFill>
              <a:effectLst/>
              <a:latin typeface="Calibri" charset="0"/>
              <a:ea typeface="Calibri" charset="0"/>
            </a:endParaRPr>
          </a:p>
          <a:p>
            <a:pPr marL="0" marR="538163" lvl="0" indent="0"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Calibri" charset="0"/>
                <a:ea typeface="Calibri" charset="0"/>
              </a:rPr>
              <a:t>Evelina</a:t>
            </a:r>
            <a:r>
              <a:rPr kumimoji="0" lang="en-US" sz="1400" b="1" i="0" u="none" strike="noStrike" cap="none" normalizeH="0" baseline="0" dirty="0">
                <a:ln>
                  <a:noFill/>
                </a:ln>
                <a:solidFill>
                  <a:schemeClr val="tx1"/>
                </a:solidFill>
                <a:effectLst/>
                <a:latin typeface="Calibri" charset="0"/>
                <a:ea typeface="Calibri" charset="0"/>
              </a:rPr>
              <a:t> : Phone </a:t>
            </a:r>
            <a:r>
              <a:rPr kumimoji="0" lang="en-US" sz="1400" b="0" i="0" u="none" strike="noStrike" cap="none" normalizeH="0" baseline="0" dirty="0">
                <a:ln>
                  <a:noFill/>
                </a:ln>
                <a:solidFill>
                  <a:schemeClr val="tx1"/>
                </a:solidFill>
                <a:effectLst/>
                <a:latin typeface="Calibri" charset="0"/>
                <a:ea typeface="Calibri" charset="0"/>
              </a:rPr>
              <a:t>: 07557 159092 (11am-­‐7pm    Mon-­‐Fri)</a:t>
            </a:r>
          </a:p>
          <a:p>
            <a:pPr marL="0" marR="1065213" lvl="0" indent="0"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Calibri" charset="0"/>
                <a:ea typeface="Calibri" charset="0"/>
              </a:rPr>
              <a:t>Evelina</a:t>
            </a:r>
            <a:r>
              <a:rPr kumimoji="0" lang="en-US" sz="1400" b="1" i="0" u="none" strike="noStrike" cap="none" normalizeH="0" baseline="0" dirty="0">
                <a:ln>
                  <a:noFill/>
                </a:ln>
                <a:solidFill>
                  <a:schemeClr val="tx1"/>
                </a:solidFill>
                <a:effectLst/>
                <a:latin typeface="Calibri" charset="0"/>
                <a:ea typeface="Calibri" charset="0"/>
              </a:rPr>
              <a:t> : Email: </a:t>
            </a:r>
            <a:r>
              <a:rPr kumimoji="0" lang="en-US" sz="1400" b="0" i="0" u="sng" strike="noStrike" cap="none" normalizeH="0" baseline="0" dirty="0">
                <a:ln>
                  <a:noFill/>
                </a:ln>
                <a:solidFill>
                  <a:srgbClr val="0000FF"/>
                </a:solidFill>
                <a:effectLst/>
                <a:latin typeface="Calibri" charset="0"/>
                <a:hlinkClick r:id="rId4"/>
              </a:rPr>
              <a:t>general.paediatrics@nhs.net </a:t>
            </a:r>
            <a:r>
              <a:rPr kumimoji="0" lang="en-US" sz="1400" b="0" i="0" u="none" strike="noStrike" cap="none" normalizeH="0" baseline="0" dirty="0">
                <a:ln>
                  <a:noFill/>
                </a:ln>
                <a:solidFill>
                  <a:schemeClr val="tx1"/>
                </a:solidFill>
                <a:effectLst/>
                <a:latin typeface="Calibri" charset="0"/>
                <a:ea typeface="Calibri" charset="0"/>
              </a:rPr>
              <a:t>(answer within 24hrs on weekdays</a:t>
            </a:r>
            <a:r>
              <a:rPr kumimoji="0" lang="en-US" sz="1400" b="0" i="0" u="none" strike="noStrike" cap="none" normalizeH="0" baseline="0" dirty="0" smtClean="0">
                <a:ln>
                  <a:noFill/>
                </a:ln>
                <a:solidFill>
                  <a:schemeClr val="tx1"/>
                </a:solidFill>
                <a:effectLst/>
                <a:latin typeface="Calibri" charset="0"/>
                <a:ea typeface="Calibri" charset="0"/>
              </a:rPr>
              <a:t>)</a:t>
            </a:r>
          </a:p>
          <a:p>
            <a:pPr marL="0" marR="1065213" lvl="0" indent="0"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Calibri" charset="0"/>
              <a:ea typeface="Calibri"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libri" charset="0"/>
                <a:ea typeface="Calibri" charset="0"/>
              </a:rPr>
              <a:t>KCH :    Phone: </a:t>
            </a:r>
            <a:r>
              <a:rPr kumimoji="0" lang="en-US" sz="1400" b="0" i="0" u="none" strike="noStrike" cap="none" normalizeH="0" baseline="0" dirty="0">
                <a:ln>
                  <a:noFill/>
                </a:ln>
                <a:solidFill>
                  <a:schemeClr val="tx1"/>
                </a:solidFill>
                <a:effectLst/>
                <a:latin typeface="Calibri" charset="0"/>
                <a:ea typeface="Calibri" charset="0"/>
              </a:rPr>
              <a:t>02032996613</a:t>
            </a:r>
          </a:p>
          <a:p>
            <a:pPr marL="0" marR="471488" lvl="0" indent="0" defTabSz="914400" rtl="0" eaLnBrk="1" fontAlgn="base" latinLnBrk="0" hangingPunct="1">
              <a:lnSpc>
                <a:spcPct val="100000"/>
              </a:lnSpc>
              <a:spcBef>
                <a:spcPts val="63"/>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Calibri" charset="0"/>
              </a:rPr>
              <a:t>(option 3), (8.30am – midnight Mon-­‐Fri,  8 30am -­‐    8pm weekend)</a:t>
            </a:r>
            <a:endParaRPr kumimoji="0" lang="en-US" sz="1400" b="0" i="0" u="none" strike="noStrike" cap="none" normalizeH="0" baseline="0" dirty="0">
              <a:ln>
                <a:noFill/>
              </a:ln>
              <a:solidFill>
                <a:schemeClr val="tx1"/>
              </a:solidFill>
              <a:effectLst/>
              <a:latin typeface="Times New Roman" charset="0"/>
              <a:ea typeface="Calibri" charset="0"/>
            </a:endParaRPr>
          </a:p>
          <a:p>
            <a:pPr marL="0" marR="463550" lvl="0" indent="0"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libri" charset="0"/>
                <a:ea typeface="Calibri" charset="0"/>
              </a:rPr>
              <a:t>KCH : Email </a:t>
            </a:r>
            <a:r>
              <a:rPr kumimoji="0" lang="en-US" sz="1400" b="0" i="0" u="none" strike="noStrike" cap="none" normalizeH="0" baseline="0" dirty="0">
                <a:ln>
                  <a:noFill/>
                </a:ln>
                <a:solidFill>
                  <a:schemeClr val="tx1"/>
                </a:solidFill>
                <a:effectLst/>
                <a:latin typeface="Calibri" charset="0"/>
                <a:ea typeface="Calibri" charset="0"/>
              </a:rPr>
              <a:t>:via Choose and Book for a response within 24 </a:t>
            </a:r>
            <a:r>
              <a:rPr kumimoji="0" lang="en-US" sz="1400" b="0" i="0" u="none" strike="noStrike" cap="none" normalizeH="0" baseline="0" dirty="0" err="1">
                <a:ln>
                  <a:noFill/>
                </a:ln>
                <a:solidFill>
                  <a:schemeClr val="tx1"/>
                </a:solidFill>
                <a:effectLst/>
                <a:latin typeface="Calibri" charset="0"/>
                <a:ea typeface="Calibri" charset="0"/>
              </a:rPr>
              <a:t>hrs</a:t>
            </a:r>
            <a:r>
              <a:rPr kumimoji="0" lang="en-US" sz="1400" b="0" i="0" u="none" strike="noStrike" cap="none" normalizeH="0" baseline="0" dirty="0">
                <a:ln>
                  <a:noFill/>
                </a:ln>
                <a:solidFill>
                  <a:schemeClr val="tx1"/>
                </a:solidFill>
                <a:effectLst/>
                <a:latin typeface="Calibri" charset="0"/>
                <a:ea typeface="Calibri" charset="0"/>
              </a:rPr>
              <a:t> </a:t>
            </a:r>
            <a:r>
              <a:rPr kumimoji="0" lang="en-US" sz="1400" b="0" i="0" u="none" strike="noStrike" cap="none" normalizeH="0" baseline="0" dirty="0">
                <a:ln>
                  <a:noFill/>
                </a:ln>
                <a:solidFill>
                  <a:schemeClr val="tx1"/>
                </a:solidFill>
                <a:effectLst/>
                <a:ea typeface="Arial" charset="0"/>
              </a:rPr>
              <a:t>Mon-Fri.</a:t>
            </a:r>
            <a:endParaRPr kumimoji="0" lang="en-US" sz="1400" b="0" i="0" u="none" strike="noStrike" cap="none" normalizeH="0" baseline="0" dirty="0">
              <a:ln>
                <a:noFill/>
              </a:ln>
              <a:solidFill>
                <a:schemeClr val="tx1"/>
              </a:solidFill>
              <a:effectLst/>
            </a:endParaRPr>
          </a:p>
        </p:txBody>
      </p:sp>
      <p:sp>
        <p:nvSpPr>
          <p:cNvPr id="5133" name="Rectangle 5132"/>
          <p:cNvSpPr/>
          <p:nvPr/>
        </p:nvSpPr>
        <p:spPr>
          <a:xfrm>
            <a:off x="416187" y="1582783"/>
            <a:ext cx="4572000" cy="4247317"/>
          </a:xfrm>
          <a:prstGeom prst="rect">
            <a:avLst/>
          </a:prstGeom>
          <a:ln w="19050">
            <a:solidFill>
              <a:srgbClr val="FF0000"/>
            </a:solidFill>
          </a:ln>
        </p:spPr>
        <p:txBody>
          <a:bodyPr>
            <a:spAutoFit/>
          </a:bodyPr>
          <a:lstStyle/>
          <a:p>
            <a:pPr marL="285750" indent="-285750">
              <a:buFont typeface="Arial"/>
              <a:buChar char="•"/>
            </a:pPr>
            <a:r>
              <a:rPr lang="en-US" dirty="0" smtClean="0"/>
              <a:t>Daytime </a:t>
            </a:r>
            <a:r>
              <a:rPr lang="en-US" dirty="0"/>
              <a:t>and night </a:t>
            </a:r>
            <a:r>
              <a:rPr lang="en-US" dirty="0" smtClean="0"/>
              <a:t>symptoms:</a:t>
            </a:r>
            <a:endParaRPr lang="en-GB" dirty="0"/>
          </a:p>
          <a:p>
            <a:r>
              <a:rPr lang="en-US" dirty="0" smtClean="0"/>
              <a:t>Frequency</a:t>
            </a:r>
            <a:r>
              <a:rPr lang="en-US" dirty="0"/>
              <a:t>, urgency, wetting,</a:t>
            </a:r>
            <a:endParaRPr lang="en-GB" dirty="0"/>
          </a:p>
          <a:p>
            <a:pPr marL="285750" lvl="0" indent="-285750">
              <a:buFont typeface="Arial"/>
              <a:buChar char="•"/>
            </a:pPr>
            <a:r>
              <a:rPr lang="en-US" dirty="0"/>
              <a:t>Poor stream</a:t>
            </a:r>
            <a:endParaRPr lang="en-GB" dirty="0"/>
          </a:p>
          <a:p>
            <a:pPr marL="285750" lvl="0" indent="-285750">
              <a:buFont typeface="Arial"/>
              <a:buChar char="•"/>
            </a:pPr>
            <a:r>
              <a:rPr lang="en-US" dirty="0"/>
              <a:t>Dysuria</a:t>
            </a:r>
            <a:endParaRPr lang="en-GB" dirty="0"/>
          </a:p>
          <a:p>
            <a:pPr marL="285750" lvl="0" indent="-285750">
              <a:buFont typeface="Arial"/>
              <a:buChar char="•"/>
            </a:pPr>
            <a:r>
              <a:rPr lang="en-US" dirty="0"/>
              <a:t>Recurrent UTIs – see UTI guidance</a:t>
            </a:r>
            <a:endParaRPr lang="en-GB" dirty="0"/>
          </a:p>
          <a:p>
            <a:pPr marL="285750" lvl="0" indent="-285750">
              <a:buFont typeface="Arial"/>
              <a:buChar char="•"/>
            </a:pPr>
            <a:r>
              <a:rPr lang="en-US" dirty="0"/>
              <a:t>Safeguarding concerns</a:t>
            </a:r>
            <a:endParaRPr lang="en-GB" dirty="0"/>
          </a:p>
          <a:p>
            <a:pPr marL="285750" lvl="0" indent="-285750">
              <a:buFont typeface="Arial"/>
              <a:buChar char="•"/>
            </a:pPr>
            <a:r>
              <a:rPr lang="en-US" dirty="0"/>
              <a:t>Any known neurological problems </a:t>
            </a:r>
            <a:endParaRPr lang="en-US" dirty="0" smtClean="0"/>
          </a:p>
          <a:p>
            <a:pPr lvl="0"/>
            <a:endParaRPr lang="en-US" dirty="0"/>
          </a:p>
          <a:p>
            <a:pPr lvl="0"/>
            <a:r>
              <a:rPr lang="en-US" dirty="0" smtClean="0"/>
              <a:t>On </a:t>
            </a:r>
            <a:r>
              <a:rPr lang="en-US" dirty="0"/>
              <a:t>examination:</a:t>
            </a:r>
            <a:endParaRPr lang="en-GB" dirty="0"/>
          </a:p>
          <a:p>
            <a:pPr lvl="0"/>
            <a:r>
              <a:rPr lang="en-US" dirty="0"/>
              <a:t>Abdominal </a:t>
            </a:r>
            <a:r>
              <a:rPr lang="en-US" dirty="0" smtClean="0"/>
              <a:t>mass</a:t>
            </a:r>
            <a:r>
              <a:rPr lang="en-US" dirty="0"/>
              <a:t/>
            </a:r>
            <a:br>
              <a:rPr lang="en-US" dirty="0"/>
            </a:br>
            <a:r>
              <a:rPr lang="en-US" dirty="0"/>
              <a:t>Abnormal spine/neurology</a:t>
            </a:r>
            <a:endParaRPr lang="en-GB" dirty="0"/>
          </a:p>
          <a:p>
            <a:r>
              <a:rPr lang="en-US" dirty="0"/>
              <a:t> </a:t>
            </a:r>
            <a:endParaRPr lang="en-GB" dirty="0"/>
          </a:p>
          <a:p>
            <a:r>
              <a:rPr lang="en-US" dirty="0"/>
              <a:t>There may be underlying pathology: consider discussion with same/next day consultant advice </a:t>
            </a:r>
            <a:r>
              <a:rPr lang="en-US" dirty="0" smtClean="0"/>
              <a:t>service</a:t>
            </a:r>
            <a:endParaRPr lang="en-GB" dirty="0"/>
          </a:p>
        </p:txBody>
      </p:sp>
    </p:spTree>
    <p:extLst>
      <p:ext uri="{BB962C8B-B14F-4D97-AF65-F5344CB8AC3E}">
        <p14:creationId xmlns:p14="http://schemas.microsoft.com/office/powerpoint/2010/main" val="1065796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264596" y="1372615"/>
            <a:ext cx="8484117" cy="5485385"/>
          </a:xfrm>
        </p:spPr>
        <p:txBody>
          <a:bodyPr>
            <a:normAutofit fontScale="70000" lnSpcReduction="20000"/>
          </a:bodyPr>
          <a:lstStyle/>
          <a:p>
            <a:pPr marL="144463" indent="0">
              <a:spcAft>
                <a:spcPts val="2000"/>
              </a:spcAft>
            </a:pPr>
            <a:r>
              <a:rPr lang="en-GB" dirty="0">
                <a:latin typeface="+mj-lt"/>
              </a:rPr>
              <a:t> Explain the condition and possible treatments with the child or young person and parents or carers</a:t>
            </a:r>
          </a:p>
          <a:p>
            <a:pPr marL="144463" indent="0">
              <a:spcAft>
                <a:spcPts val="2000"/>
              </a:spcAft>
            </a:pPr>
            <a:r>
              <a:rPr lang="en-GB" dirty="0">
                <a:latin typeface="+mj-lt"/>
              </a:rPr>
              <a:t> Clarify what the child or young person and parents or carers hope the treatment will achieve </a:t>
            </a:r>
          </a:p>
          <a:p>
            <a:pPr marL="144463" indent="0">
              <a:spcAft>
                <a:spcPts val="2000"/>
              </a:spcAft>
            </a:pPr>
            <a:r>
              <a:rPr lang="en-GB" dirty="0">
                <a:latin typeface="+mj-lt"/>
              </a:rPr>
              <a:t> Explore the child or young person</a:t>
            </a:r>
            <a:r>
              <a:rPr lang="ja-JP" altLang="en-GB" dirty="0">
                <a:latin typeface="+mj-lt"/>
              </a:rPr>
              <a:t>’</a:t>
            </a:r>
            <a:r>
              <a:rPr lang="en-GB" dirty="0">
                <a:latin typeface="+mj-lt"/>
              </a:rPr>
              <a:t>s views about their bedwetting</a:t>
            </a:r>
          </a:p>
          <a:p>
            <a:pPr marL="144463" indent="0">
              <a:spcAft>
                <a:spcPts val="2000"/>
              </a:spcAft>
            </a:pPr>
            <a:r>
              <a:rPr lang="en-GB" dirty="0">
                <a:latin typeface="+mj-lt"/>
              </a:rPr>
              <a:t> Consider whether or not it is appropriate to offer alarm or drug </a:t>
            </a:r>
            <a:r>
              <a:rPr lang="en-GB" dirty="0" smtClean="0">
                <a:latin typeface="+mj-lt"/>
              </a:rPr>
              <a:t>treatment</a:t>
            </a:r>
            <a:endParaRPr lang="en-GB" dirty="0">
              <a:latin typeface="+mj-lt"/>
            </a:endParaRPr>
          </a:p>
          <a:p>
            <a:pPr marL="544513" lvl="1" indent="0">
              <a:spcAft>
                <a:spcPts val="2000"/>
              </a:spcAft>
            </a:pPr>
            <a:r>
              <a:rPr lang="en-GB" dirty="0" smtClean="0">
                <a:latin typeface="+mj-lt"/>
              </a:rPr>
              <a:t>depending </a:t>
            </a:r>
            <a:r>
              <a:rPr lang="en-GB" dirty="0">
                <a:latin typeface="+mj-lt"/>
              </a:rPr>
              <a:t>on the age of the child or young person, </a:t>
            </a:r>
            <a:endParaRPr lang="en-GB" dirty="0" smtClean="0">
              <a:latin typeface="+mj-lt"/>
            </a:endParaRPr>
          </a:p>
          <a:p>
            <a:pPr marL="544513" lvl="1" indent="0">
              <a:spcAft>
                <a:spcPts val="2000"/>
              </a:spcAft>
            </a:pPr>
            <a:r>
              <a:rPr lang="en-GB" dirty="0" smtClean="0">
                <a:latin typeface="+mj-lt"/>
              </a:rPr>
              <a:t>the </a:t>
            </a:r>
            <a:r>
              <a:rPr lang="en-GB" dirty="0">
                <a:latin typeface="+mj-lt"/>
              </a:rPr>
              <a:t>frequency of bedwetting </a:t>
            </a:r>
            <a:endParaRPr lang="en-GB" dirty="0" smtClean="0">
              <a:latin typeface="+mj-lt"/>
            </a:endParaRPr>
          </a:p>
          <a:p>
            <a:pPr marL="544513" lvl="1" indent="0">
              <a:spcAft>
                <a:spcPts val="2000"/>
              </a:spcAft>
            </a:pPr>
            <a:r>
              <a:rPr lang="en-GB" dirty="0" smtClean="0">
                <a:latin typeface="+mj-lt"/>
              </a:rPr>
              <a:t>motivation </a:t>
            </a:r>
            <a:r>
              <a:rPr lang="en-GB" dirty="0">
                <a:latin typeface="+mj-lt"/>
              </a:rPr>
              <a:t>and needs of the child </a:t>
            </a:r>
            <a:r>
              <a:rPr lang="en-GB" dirty="0" smtClean="0">
                <a:latin typeface="+mj-lt"/>
              </a:rPr>
              <a:t>or young </a:t>
            </a:r>
            <a:r>
              <a:rPr lang="en-GB" dirty="0">
                <a:latin typeface="+mj-lt"/>
              </a:rPr>
              <a:t>person and their </a:t>
            </a:r>
            <a:r>
              <a:rPr lang="en-GB" dirty="0" smtClean="0">
                <a:latin typeface="+mj-lt"/>
              </a:rPr>
              <a:t>family</a:t>
            </a:r>
            <a:endParaRPr lang="en-GB" dirty="0">
              <a:latin typeface="+mj-lt"/>
            </a:endParaRPr>
          </a:p>
          <a:p>
            <a:pPr marL="544513" lvl="1" indent="0" eaLnBrk="1" hangingPunct="1">
              <a:spcAft>
                <a:spcPts val="2400"/>
              </a:spcAft>
              <a:buFontTx/>
              <a:buNone/>
            </a:pPr>
            <a:endParaRPr lang="en-GB" dirty="0">
              <a:latin typeface="Arial" charset="0"/>
            </a:endParaRPr>
          </a:p>
          <a:p>
            <a:pPr marL="544513" lvl="1" indent="0" eaLnBrk="1" hangingPunct="1">
              <a:buFontTx/>
              <a:buNone/>
            </a:pPr>
            <a:endParaRPr lang="en-GB" dirty="0">
              <a:latin typeface="Arial" charset="0"/>
            </a:endParaRPr>
          </a:p>
        </p:txBody>
      </p:sp>
      <p:sp>
        <p:nvSpPr>
          <p:cNvPr id="10243" name="Rectangle 5"/>
          <p:cNvSpPr>
            <a:spLocks noGrp="1" noChangeArrowheads="1"/>
          </p:cNvSpPr>
          <p:nvPr>
            <p:ph type="title"/>
          </p:nvPr>
        </p:nvSpPr>
        <p:spPr>
          <a:xfrm>
            <a:off x="457200" y="274638"/>
            <a:ext cx="8229600" cy="766190"/>
          </a:xfrm>
        </p:spPr>
        <p:txBody>
          <a:bodyPr/>
          <a:lstStyle/>
          <a:p>
            <a:pPr algn="l" eaLnBrk="1" hangingPunct="1"/>
            <a:r>
              <a:rPr lang="en-GB" dirty="0"/>
              <a:t>Planning management</a:t>
            </a:r>
          </a:p>
        </p:txBody>
      </p:sp>
    </p:spTree>
    <p:extLst>
      <p:ext uri="{BB962C8B-B14F-4D97-AF65-F5344CB8AC3E}">
        <p14:creationId xmlns:p14="http://schemas.microsoft.com/office/powerpoint/2010/main" val="1127371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5884"/>
            <a:ext cx="8229600" cy="4525963"/>
          </a:xfrm>
        </p:spPr>
        <p:txBody>
          <a:bodyPr>
            <a:normAutofit/>
          </a:bodyPr>
          <a:lstStyle/>
          <a:p>
            <a:pPr marL="0" indent="0">
              <a:buNone/>
            </a:pPr>
            <a:r>
              <a:rPr lang="en-US" dirty="0" smtClean="0"/>
              <a:t>Give </a:t>
            </a:r>
            <a:r>
              <a:rPr lang="en-US" dirty="0"/>
              <a:t>general advice:</a:t>
            </a:r>
            <a:endParaRPr lang="en-GB" sz="3600" dirty="0"/>
          </a:p>
          <a:p>
            <a:pPr lvl="0"/>
            <a:r>
              <a:rPr lang="en-US" dirty="0"/>
              <a:t>Don’t restrict fluid intake</a:t>
            </a:r>
            <a:endParaRPr lang="en-GB" sz="4400" dirty="0"/>
          </a:p>
          <a:p>
            <a:pPr lvl="0"/>
            <a:r>
              <a:rPr lang="en-US" dirty="0"/>
              <a:t>Avoid drinks after </a:t>
            </a:r>
            <a:r>
              <a:rPr lang="en-US" dirty="0" smtClean="0"/>
              <a:t>6pm</a:t>
            </a:r>
            <a:endParaRPr lang="en-US" sz="3600" dirty="0"/>
          </a:p>
          <a:p>
            <a:pPr lvl="0"/>
            <a:r>
              <a:rPr lang="en-US" dirty="0" smtClean="0"/>
              <a:t>Avoid </a:t>
            </a:r>
            <a:r>
              <a:rPr lang="en-US" dirty="0"/>
              <a:t>caffeinated drinks</a:t>
            </a:r>
            <a:endParaRPr lang="en-GB" sz="4400" dirty="0"/>
          </a:p>
          <a:p>
            <a:pPr lvl="0"/>
            <a:r>
              <a:rPr lang="en-US" dirty="0"/>
              <a:t>Regular toileting during the day</a:t>
            </a:r>
            <a:endParaRPr lang="en-GB" sz="4400" dirty="0"/>
          </a:p>
          <a:p>
            <a:pPr lvl="1"/>
            <a:r>
              <a:rPr lang="en-US" dirty="0"/>
              <a:t>Suggest reward chart for those who have some dry nights</a:t>
            </a:r>
            <a:endParaRPr lang="en-GB" sz="4000" dirty="0"/>
          </a:p>
          <a:p>
            <a:endParaRPr lang="en-US" dirty="0"/>
          </a:p>
        </p:txBody>
      </p:sp>
    </p:spTree>
    <p:extLst>
      <p:ext uri="{BB962C8B-B14F-4D97-AF65-F5344CB8AC3E}">
        <p14:creationId xmlns:p14="http://schemas.microsoft.com/office/powerpoint/2010/main" val="3021317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type="title"/>
          </p:nvPr>
        </p:nvSpPr>
        <p:spPr>
          <a:xfrm>
            <a:off x="457200" y="274638"/>
            <a:ext cx="8229600" cy="695626"/>
          </a:xfrm>
        </p:spPr>
        <p:txBody>
          <a:bodyPr/>
          <a:lstStyle/>
          <a:p>
            <a:pPr algn="l" eaLnBrk="1" hangingPunct="1"/>
            <a:r>
              <a:rPr lang="en-GB" sz="3200" dirty="0"/>
              <a:t>Initial treatment: </a:t>
            </a:r>
            <a:r>
              <a:rPr lang="en-GB" sz="3200" dirty="0" smtClean="0"/>
              <a:t>alarms</a:t>
            </a:r>
            <a:endParaRPr lang="en-GB" sz="3200" dirty="0"/>
          </a:p>
        </p:txBody>
      </p:sp>
      <p:sp>
        <p:nvSpPr>
          <p:cNvPr id="13315" name="Rectangle 3"/>
          <p:cNvSpPr>
            <a:spLocks noGrp="1" noChangeArrowheads="1"/>
          </p:cNvSpPr>
          <p:nvPr>
            <p:ph sz="half" idx="1"/>
          </p:nvPr>
        </p:nvSpPr>
        <p:spPr>
          <a:xfrm>
            <a:off x="4067175" y="3933825"/>
            <a:ext cx="4027488" cy="4608513"/>
          </a:xfrm>
        </p:spPr>
        <p:txBody>
          <a:bodyPr/>
          <a:lstStyle/>
          <a:p>
            <a:pPr marL="542925" lvl="2" indent="-282575" eaLnBrk="1" hangingPunct="1"/>
            <a:endParaRPr lang="en-GB">
              <a:latin typeface="+mj-lt"/>
            </a:endParaRPr>
          </a:p>
          <a:p>
            <a:pPr marL="544513" lvl="1" indent="-282575" eaLnBrk="1" hangingPunct="1"/>
            <a:endParaRPr lang="en-GB">
              <a:latin typeface="+mj-lt"/>
            </a:endParaRPr>
          </a:p>
        </p:txBody>
      </p:sp>
      <p:sp>
        <p:nvSpPr>
          <p:cNvPr id="13316" name="Content Placeholder 4"/>
          <p:cNvSpPr>
            <a:spLocks noGrp="1"/>
          </p:cNvSpPr>
          <p:nvPr>
            <p:ph sz="half" idx="2"/>
          </p:nvPr>
        </p:nvSpPr>
        <p:spPr>
          <a:xfrm>
            <a:off x="457200" y="1118055"/>
            <a:ext cx="7848600" cy="5157787"/>
          </a:xfrm>
        </p:spPr>
        <p:txBody>
          <a:bodyPr/>
          <a:lstStyle/>
          <a:p>
            <a:pPr marL="287338" lvl="1" indent="-287338" eaLnBrk="1" hangingPunct="1"/>
            <a:r>
              <a:rPr lang="en-GB" dirty="0" smtClean="0">
                <a:latin typeface="+mj-lt"/>
              </a:rPr>
              <a:t>first</a:t>
            </a:r>
            <a:r>
              <a:rPr lang="en-GB" dirty="0">
                <a:latin typeface="+mj-lt"/>
              </a:rPr>
              <a:t>-line treatment to children and young people </a:t>
            </a:r>
            <a:r>
              <a:rPr lang="en-GB" dirty="0" smtClean="0">
                <a:latin typeface="+mj-lt"/>
              </a:rPr>
              <a:t>who have not </a:t>
            </a:r>
            <a:r>
              <a:rPr lang="en-GB" dirty="0">
                <a:latin typeface="+mj-lt"/>
              </a:rPr>
              <a:t>responded to advice on fluids, toileting or an appropriate reward </a:t>
            </a:r>
            <a:r>
              <a:rPr lang="en-GB" dirty="0" smtClean="0">
                <a:latin typeface="+mj-lt"/>
              </a:rPr>
              <a:t>system</a:t>
            </a:r>
          </a:p>
          <a:p>
            <a:pPr marL="287338" lvl="1" indent="-287338" eaLnBrk="1" hangingPunct="1"/>
            <a:r>
              <a:rPr lang="en-GB" dirty="0" smtClean="0">
                <a:latin typeface="+mj-lt"/>
              </a:rPr>
              <a:t>Alarm </a:t>
            </a:r>
            <a:r>
              <a:rPr lang="en-GB" dirty="0">
                <a:latin typeface="+mj-lt"/>
              </a:rPr>
              <a:t>may be inappropriate when:</a:t>
            </a:r>
          </a:p>
          <a:p>
            <a:pPr marL="719138" lvl="2" indent="-287338" eaLnBrk="1" hangingPunct="1">
              <a:buFontTx/>
              <a:buChar char="•"/>
            </a:pPr>
            <a:r>
              <a:rPr lang="en-GB" sz="2400" dirty="0">
                <a:latin typeface="+mj-lt"/>
              </a:rPr>
              <a:t>bedwetting is very infrequent (that is, less than 1–2 wet beds per week) </a:t>
            </a:r>
          </a:p>
          <a:p>
            <a:pPr marL="719138" lvl="2" indent="-287338" eaLnBrk="1" hangingPunct="1">
              <a:buFontTx/>
              <a:buChar char="•"/>
            </a:pPr>
            <a:r>
              <a:rPr lang="en-GB" sz="2400" dirty="0">
                <a:latin typeface="+mj-lt"/>
              </a:rPr>
              <a:t> the parents or carers are having emotional difficulty coping with the burden of bedwetting</a:t>
            </a:r>
          </a:p>
          <a:p>
            <a:pPr marL="719138" lvl="2" indent="-287338" eaLnBrk="1" hangingPunct="1">
              <a:buFontTx/>
              <a:buChar char="•"/>
            </a:pPr>
            <a:r>
              <a:rPr lang="en-GB" sz="2400" dirty="0">
                <a:latin typeface="+mj-lt"/>
              </a:rPr>
              <a:t>the parents or carers are expressing </a:t>
            </a:r>
            <a:r>
              <a:rPr lang="en-GB" sz="2400" dirty="0" smtClean="0">
                <a:latin typeface="+mj-lt"/>
              </a:rPr>
              <a:t>anger</a:t>
            </a:r>
            <a:r>
              <a:rPr lang="en-GB" sz="2400" dirty="0">
                <a:latin typeface="+mj-lt"/>
              </a:rPr>
              <a:t>, negativity or blame </a:t>
            </a:r>
            <a:r>
              <a:rPr lang="en-GB" sz="2400" dirty="0" smtClean="0">
                <a:latin typeface="+mj-lt"/>
              </a:rPr>
              <a:t>towards the </a:t>
            </a:r>
            <a:r>
              <a:rPr lang="en-GB" sz="2400" dirty="0">
                <a:latin typeface="+mj-lt"/>
              </a:rPr>
              <a:t>child or young person</a:t>
            </a:r>
          </a:p>
        </p:txBody>
      </p:sp>
    </p:spTree>
    <p:extLst>
      <p:ext uri="{BB962C8B-B14F-4D97-AF65-F5344CB8AC3E}">
        <p14:creationId xmlns:p14="http://schemas.microsoft.com/office/powerpoint/2010/main" val="3719807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370435" y="1270163"/>
            <a:ext cx="8449715" cy="4535325"/>
          </a:xfrm>
        </p:spPr>
        <p:txBody>
          <a:bodyPr/>
          <a:lstStyle/>
          <a:p>
            <a:pPr>
              <a:defRPr/>
            </a:pPr>
            <a:r>
              <a:rPr lang="en-GB" dirty="0" smtClean="0">
                <a:ea typeface="+mn-ea"/>
              </a:rPr>
              <a:t>Offer desmopressin to children and young people over 7 years, if:</a:t>
            </a:r>
          </a:p>
          <a:p>
            <a:pPr indent="0">
              <a:buNone/>
              <a:defRPr/>
            </a:pPr>
            <a:endParaRPr lang="en-GB" dirty="0"/>
          </a:p>
          <a:p>
            <a:pPr indent="0">
              <a:buNone/>
              <a:defRPr/>
            </a:pPr>
            <a:r>
              <a:rPr lang="en-GB" dirty="0" smtClean="0">
                <a:ea typeface="+mn-ea"/>
                <a:cs typeface="+mn-cs"/>
              </a:rPr>
              <a:t>rapid-onset and/or short-term improvement in bedwetting is the priority of treatment </a:t>
            </a:r>
            <a:endParaRPr lang="en-GB" b="1" dirty="0"/>
          </a:p>
          <a:p>
            <a:pPr indent="0" algn="ctr">
              <a:buNone/>
              <a:defRPr/>
            </a:pPr>
            <a:r>
              <a:rPr lang="en-GB" b="1" dirty="0" smtClean="0">
                <a:ea typeface="+mn-ea"/>
                <a:cs typeface="+mn-cs"/>
              </a:rPr>
              <a:t>Or</a:t>
            </a:r>
            <a:endParaRPr lang="en-GB" b="1" dirty="0"/>
          </a:p>
          <a:p>
            <a:pPr indent="0">
              <a:buNone/>
              <a:defRPr/>
            </a:pPr>
            <a:r>
              <a:rPr lang="en-GB" dirty="0" smtClean="0">
                <a:ea typeface="+mn-ea"/>
                <a:cs typeface="+mn-cs"/>
              </a:rPr>
              <a:t>an alarm is inappropriate or undesirable</a:t>
            </a:r>
          </a:p>
        </p:txBody>
      </p:sp>
      <p:sp>
        <p:nvSpPr>
          <p:cNvPr id="15363" name="Rectangle 5"/>
          <p:cNvSpPr>
            <a:spLocks noGrp="1" noChangeArrowheads="1"/>
          </p:cNvSpPr>
          <p:nvPr>
            <p:ph type="title"/>
          </p:nvPr>
        </p:nvSpPr>
        <p:spPr>
          <a:xfrm>
            <a:off x="160122" y="263683"/>
            <a:ext cx="8064500" cy="706581"/>
          </a:xfrm>
        </p:spPr>
        <p:txBody>
          <a:bodyPr>
            <a:normAutofit fontScale="90000"/>
          </a:bodyPr>
          <a:lstStyle/>
          <a:p>
            <a:pPr algn="l" eaLnBrk="1" hangingPunct="1"/>
            <a:r>
              <a:rPr lang="en-GB" dirty="0"/>
              <a:t>Initial treatment: </a:t>
            </a:r>
            <a:r>
              <a:rPr lang="en-GB" dirty="0" err="1"/>
              <a:t>desmopressin</a:t>
            </a:r>
            <a:endParaRPr lang="en-GB" dirty="0"/>
          </a:p>
        </p:txBody>
      </p:sp>
    </p:spTree>
    <p:extLst>
      <p:ext uri="{BB962C8B-B14F-4D97-AF65-F5344CB8AC3E}">
        <p14:creationId xmlns:p14="http://schemas.microsoft.com/office/powerpoint/2010/main" val="1472666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TotalTime>
  <Words>2442</Words>
  <Application>Microsoft Office PowerPoint</Application>
  <PresentationFormat>On-screen Show (4:3)</PresentationFormat>
  <Paragraphs>205</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Nocturnal Enuresis in children</vt:lpstr>
      <vt:lpstr>Background</vt:lpstr>
      <vt:lpstr>Incidence</vt:lpstr>
      <vt:lpstr>Assessment and investigation </vt:lpstr>
      <vt:lpstr>Red Flags</vt:lpstr>
      <vt:lpstr>Planning management</vt:lpstr>
      <vt:lpstr>PowerPoint Presentation</vt:lpstr>
      <vt:lpstr>Initial treatment: alarms</vt:lpstr>
      <vt:lpstr>Initial treatment: desmopressin</vt:lpstr>
      <vt:lpstr>Desmopressin: other factors</vt:lpstr>
      <vt:lpstr>Referrals</vt:lpstr>
      <vt:lpstr>Take Home Messages</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Rakhee Bhatt</dc:creator>
  <cp:lastModifiedBy>Reena Bhat</cp:lastModifiedBy>
  <cp:revision>23</cp:revision>
  <dcterms:created xsi:type="dcterms:W3CDTF">2015-11-17T22:18:19Z</dcterms:created>
  <dcterms:modified xsi:type="dcterms:W3CDTF">2017-02-06T09:40:18Z</dcterms:modified>
</cp:coreProperties>
</file>