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2"/>
  </p:notesMasterIdLst>
  <p:sldIdLst>
    <p:sldId id="261" r:id="rId3"/>
    <p:sldId id="439" r:id="rId4"/>
    <p:sldId id="446" r:id="rId5"/>
    <p:sldId id="546" r:id="rId6"/>
    <p:sldId id="549" r:id="rId7"/>
    <p:sldId id="555" r:id="rId8"/>
    <p:sldId id="562" r:id="rId9"/>
    <p:sldId id="434" r:id="rId10"/>
    <p:sldId id="556" r:id="rId11"/>
    <p:sldId id="450" r:id="rId12"/>
    <p:sldId id="499" r:id="rId13"/>
    <p:sldId id="541" r:id="rId14"/>
    <p:sldId id="557" r:id="rId15"/>
    <p:sldId id="558" r:id="rId16"/>
    <p:sldId id="561" r:id="rId17"/>
    <p:sldId id="559" r:id="rId18"/>
    <p:sldId id="560" r:id="rId19"/>
    <p:sldId id="553" r:id="rId20"/>
    <p:sldId id="55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B547FF-6346-2049-8803-8BC1AF5B1213}">
          <p14:sldIdLst>
            <p14:sldId id="261"/>
          </p14:sldIdLst>
        </p14:section>
        <p14:section name="Intros and setting the scene" id="{661108B2-BBF9-B64C-B4CA-481046686303}">
          <p14:sldIdLst>
            <p14:sldId id="439"/>
            <p14:sldId id="446"/>
            <p14:sldId id="546"/>
            <p14:sldId id="549"/>
            <p14:sldId id="555"/>
            <p14:sldId id="562"/>
            <p14:sldId id="434"/>
            <p14:sldId id="556"/>
            <p14:sldId id="450"/>
            <p14:sldId id="499"/>
            <p14:sldId id="541"/>
            <p14:sldId id="557"/>
            <p14:sldId id="558"/>
            <p14:sldId id="561"/>
            <p14:sldId id="559"/>
            <p14:sldId id="560"/>
          </p14:sldIdLst>
        </p14:section>
        <p14:section name="What Group Consultations are and benefits " id="{86ECB41C-971F-1A44-A1AE-8F373465D012}">
          <p14:sldIdLst/>
        </p14:section>
        <p14:section name="CSF's and Essence of GC " id="{9A45CC4F-52F2-7D4B-A171-92AF0E2770CD}">
          <p14:sldIdLst/>
        </p14:section>
        <p14:section name="working together to deliver GC" id="{07D2E138-007F-5B46-851D-942CAC76473B}">
          <p14:sldIdLst>
            <p14:sldId id="553"/>
            <p14:sldId id="554"/>
          </p14:sldIdLst>
        </p14:section>
        <p14:section name="Summary ,next steps and close" id="{7CDA58AD-2627-4546-B743-7F483B40666E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8"/>
    <p:restoredTop sz="94697"/>
  </p:normalViewPr>
  <p:slideViewPr>
    <p:cSldViewPr snapToGrid="0" snapToObjects="1">
      <p:cViewPr varScale="1">
        <p:scale>
          <a:sx n="85" d="100"/>
          <a:sy n="85" d="100"/>
        </p:scale>
        <p:origin x="-153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2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49F82-FFB7-C348-9E7C-D692F56CD4DF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8F66C-8009-604E-A441-9FAB239FCF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0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ADC8-C56C-6F46-9ECB-C32EC1A91852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6B06-6BCA-9845-B5D7-093AC6DE60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Wall-Floor-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04" y="0"/>
            <a:ext cx="9201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2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ADC8-C56C-6F46-9ECB-C32EC1A91852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6B06-6BCA-9845-B5D7-093AC6DE6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4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ADC8-C56C-6F46-9ECB-C32EC1A91852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6B06-6BCA-9845-B5D7-093AC6DE6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64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65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ADC8-C56C-6F46-9ECB-C32EC1A91852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6B06-6BCA-9845-B5D7-093AC6DE60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Wall-Floor-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04" y="0"/>
            <a:ext cx="9201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0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ADC8-C56C-6F46-9ECB-C32EC1A91852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6B06-6BCA-9845-B5D7-093AC6DE60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Wall-Floor-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04" y="0"/>
            <a:ext cx="9201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8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ADC8-C56C-6F46-9ECB-C32EC1A91852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6B06-6BCA-9845-B5D7-093AC6DE60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Wall-Floor-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04" y="0"/>
            <a:ext cx="9201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5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ADC8-C56C-6F46-9ECB-C32EC1A91852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6B06-6BCA-9845-B5D7-093AC6DE6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ADC8-C56C-6F46-9ECB-C32EC1A91852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6B06-6BCA-9845-B5D7-093AC6DE6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2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ADC8-C56C-6F46-9ECB-C32EC1A91852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6B06-6BCA-9845-B5D7-093AC6DE6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7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ADC8-C56C-6F46-9ECB-C32EC1A91852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6B06-6BCA-9845-B5D7-093AC6DE6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83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ADC8-C56C-6F46-9ECB-C32EC1A91852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6B06-6BCA-9845-B5D7-093AC6DE6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8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0ADC8-C56C-6F46-9ECB-C32EC1A91852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6B06-6BCA-9845-B5D7-093AC6DE60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Wall-Floor-BG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04" y="0"/>
            <a:ext cx="9201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11113"/>
            <a:ext cx="3921125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6259513"/>
            <a:ext cx="9255125" cy="622300"/>
          </a:xfrm>
          <a:prstGeom prst="rect">
            <a:avLst/>
          </a:prstGeom>
          <a:solidFill>
            <a:srgbClr val="0046AA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46AA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pic>
        <p:nvPicPr>
          <p:cNvPr id="3076" name="Picture 11" descr="Slough Logo Han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6299200"/>
            <a:ext cx="51911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/>
        </p:nvSpPr>
        <p:spPr>
          <a:xfrm>
            <a:off x="8721725" y="6454775"/>
            <a:ext cx="500063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320B009-D3A2-414A-9D52-CC17681903F0}" type="slidenum">
              <a:rPr lang="en-US" smtClean="0">
                <a:solidFill>
                  <a:srgbClr val="0046AA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 smtClean="0">
              <a:solidFill>
                <a:srgbClr val="0046AA"/>
              </a:solidFill>
            </a:endParaRPr>
          </a:p>
        </p:txBody>
      </p:sp>
      <p:sp>
        <p:nvSpPr>
          <p:cNvPr id="3078" name="Rectangle 1"/>
          <p:cNvSpPr>
            <a:spLocks noChangeArrowheads="1"/>
          </p:cNvSpPr>
          <p:nvPr/>
        </p:nvSpPr>
        <p:spPr bwMode="auto">
          <a:xfrm>
            <a:off x="255588" y="6357938"/>
            <a:ext cx="3654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Slough Clinical Commissioning Group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georgina@elcworks.co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ree-Men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18" y="2628628"/>
            <a:ext cx="4512480" cy="3977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69273" y="961907"/>
            <a:ext cx="9313334" cy="2123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cs typeface="Myriad Pro"/>
              </a:rPr>
              <a:t>Group </a:t>
            </a:r>
            <a:r>
              <a:rPr lang="en-US" sz="4400" b="1" dirty="0">
                <a:cs typeface="Myriad Pro"/>
              </a:rPr>
              <a:t>c</a:t>
            </a:r>
            <a:r>
              <a:rPr lang="en-US" sz="4400" b="1" dirty="0" smtClean="0">
                <a:cs typeface="Myriad Pro"/>
              </a:rPr>
              <a:t>onsultations </a:t>
            </a:r>
          </a:p>
          <a:p>
            <a:pPr algn="ctr"/>
            <a:r>
              <a:rPr lang="en-US" sz="4400" b="1" dirty="0" smtClean="0">
                <a:cs typeface="Myriad Pro"/>
              </a:rPr>
              <a:t>in primary care</a:t>
            </a:r>
          </a:p>
          <a:p>
            <a:pPr algn="ctr"/>
            <a:endParaRPr lang="en-US" sz="4400" b="1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77199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8606" y="0"/>
            <a:ext cx="10548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265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Published Research Evidence</a:t>
            </a:r>
            <a:br>
              <a:rPr lang="en-US" b="1" dirty="0" smtClean="0"/>
            </a:br>
            <a:r>
              <a:rPr lang="en-US" sz="2400" u="sng" dirty="0"/>
              <a:t>http://</a:t>
            </a:r>
            <a:r>
              <a:rPr lang="en-US" sz="2400" u="sng" dirty="0" err="1"/>
              <a:t>www.ncbi.nlm.nih.gov</a:t>
            </a:r>
            <a:r>
              <a:rPr lang="en-US" sz="2400" u="sng" dirty="0"/>
              <a:t>/books/NBK99785/</a:t>
            </a:r>
            <a:r>
              <a:rPr lang="en-US" sz="2400" dirty="0"/>
              <a:t> </a:t>
            </a:r>
            <a:r>
              <a:rPr lang="en-US" sz="2400" b="1" dirty="0" smtClean="0"/>
              <a:t> </a:t>
            </a:r>
            <a:br>
              <a:rPr lang="en-US" sz="2400" b="1" dirty="0" smtClean="0"/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77272"/>
            <a:ext cx="8458200" cy="53488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3600" b="1" dirty="0" smtClean="0"/>
              <a:t>Group consultations compared to control:</a:t>
            </a:r>
          </a:p>
          <a:p>
            <a:r>
              <a:rPr lang="en-US" sz="2800" b="1" dirty="0" smtClean="0"/>
              <a:t>Improve blood pressure control</a:t>
            </a:r>
          </a:p>
          <a:p>
            <a:r>
              <a:rPr lang="en-US" sz="2800" b="1" dirty="0" smtClean="0"/>
              <a:t>Improve blood glucose control</a:t>
            </a:r>
          </a:p>
          <a:p>
            <a:r>
              <a:rPr lang="en-US" sz="2800" b="1" dirty="0" smtClean="0"/>
              <a:t>Improve health related quality of life (bigger when using a condition specific </a:t>
            </a:r>
            <a:r>
              <a:rPr lang="en-US" sz="2800" b="1" dirty="0" err="1" smtClean="0"/>
              <a:t>QoL</a:t>
            </a:r>
            <a:r>
              <a:rPr lang="en-US" sz="2800" b="1" dirty="0" smtClean="0"/>
              <a:t> measure)</a:t>
            </a:r>
          </a:p>
          <a:p>
            <a:r>
              <a:rPr lang="en-US" sz="2800" b="1" dirty="0" smtClean="0"/>
              <a:t>Reduce hospital admissions and A&amp;E attendance, including in older adults</a:t>
            </a:r>
          </a:p>
          <a:p>
            <a:r>
              <a:rPr lang="en-US" sz="2800" b="1" dirty="0" smtClean="0"/>
              <a:t>Improve patient experience and satisfaction</a:t>
            </a:r>
          </a:p>
        </p:txBody>
      </p:sp>
    </p:spTree>
    <p:extLst>
      <p:ext uri="{BB962C8B-B14F-4D97-AF65-F5344CB8AC3E}">
        <p14:creationId xmlns:p14="http://schemas.microsoft.com/office/powerpoint/2010/main" val="39425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1444"/>
            <a:ext cx="9004506" cy="1143000"/>
          </a:xfrm>
        </p:spPr>
        <p:txBody>
          <a:bodyPr>
            <a:noAutofit/>
          </a:bodyPr>
          <a:lstStyle/>
          <a:p>
            <a:r>
              <a:rPr lang="en-US" b="1" dirty="0"/>
              <a:t>B</a:t>
            </a:r>
            <a:r>
              <a:rPr lang="en-US" b="1" dirty="0" smtClean="0"/>
              <a:t>enefits from interim analysis:</a:t>
            </a:r>
            <a:br>
              <a:rPr lang="en-US" b="1" dirty="0" smtClean="0"/>
            </a:br>
            <a:r>
              <a:rPr lang="en-US" b="1" dirty="0" smtClean="0"/>
              <a:t> Slough CCG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25" y="1600200"/>
            <a:ext cx="8893875" cy="504709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Frequent attenders are attending less frequently </a:t>
            </a:r>
          </a:p>
          <a:p>
            <a:r>
              <a:rPr lang="en-US" sz="2800" b="1" dirty="0" smtClean="0"/>
              <a:t>DNAs for routine follow up reducing</a:t>
            </a:r>
          </a:p>
          <a:p>
            <a:r>
              <a:rPr lang="en-US" sz="2800" b="1" dirty="0" smtClean="0"/>
              <a:t>GPs like working this way</a:t>
            </a:r>
            <a:r>
              <a:rPr lang="en-US" sz="2800" b="1" dirty="0"/>
              <a:t> </a:t>
            </a:r>
            <a:r>
              <a:rPr lang="en-US" sz="2800" b="1" dirty="0" smtClean="0"/>
              <a:t>and find it liberating and rewarding </a:t>
            </a:r>
          </a:p>
          <a:p>
            <a:r>
              <a:rPr lang="en-US" sz="2800" b="1" dirty="0"/>
              <a:t>B</a:t>
            </a:r>
            <a:r>
              <a:rPr lang="en-US" sz="2800" b="1" dirty="0" smtClean="0"/>
              <a:t>etter quality conversations and outcomes than one to one consultations</a:t>
            </a:r>
          </a:p>
          <a:p>
            <a:r>
              <a:rPr lang="en-US" sz="2800" b="1" dirty="0" smtClean="0"/>
              <a:t>Saves GP time; highly productive</a:t>
            </a:r>
          </a:p>
          <a:p>
            <a:r>
              <a:rPr lang="en-US" sz="2800" b="1" dirty="0" smtClean="0"/>
              <a:t>Work best for complex, poorly controlled patients </a:t>
            </a:r>
          </a:p>
          <a:p>
            <a:r>
              <a:rPr lang="en-US" sz="2800" b="1" dirty="0" smtClean="0"/>
              <a:t>Improve patient compliance with monitoring and reviews</a:t>
            </a:r>
          </a:p>
          <a:p>
            <a:r>
              <a:rPr lang="en-US" sz="2800" b="1" dirty="0" smtClean="0"/>
              <a:t>Nurtures clinical and patient leadership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 algn="ctr">
              <a:buNone/>
            </a:pPr>
            <a:r>
              <a:rPr lang="en-US" sz="2800" b="1" dirty="0"/>
              <a:t>“Patients love </a:t>
            </a:r>
            <a:r>
              <a:rPr lang="en-US" sz="2800" b="1" dirty="0" smtClean="0"/>
              <a:t>them </a:t>
            </a:r>
            <a:r>
              <a:rPr lang="en-US" sz="2800" b="1" dirty="0"/>
              <a:t>and by 3</a:t>
            </a:r>
            <a:r>
              <a:rPr lang="en-US" sz="2800" b="1" baseline="30000" dirty="0"/>
              <a:t>rd</a:t>
            </a:r>
            <a:r>
              <a:rPr lang="en-US" sz="2800" b="1" dirty="0"/>
              <a:t> session, they want to take over”</a:t>
            </a:r>
          </a:p>
        </p:txBody>
      </p:sp>
    </p:spTree>
    <p:extLst>
      <p:ext uri="{BB962C8B-B14F-4D97-AF65-F5344CB8AC3E}">
        <p14:creationId xmlns:p14="http://schemas.microsoft.com/office/powerpoint/2010/main" val="272590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1444"/>
            <a:ext cx="9004506" cy="1143000"/>
          </a:xfrm>
        </p:spPr>
        <p:txBody>
          <a:bodyPr>
            <a:noAutofit/>
          </a:bodyPr>
          <a:lstStyle/>
          <a:p>
            <a:r>
              <a:rPr lang="en-US" b="1" dirty="0"/>
              <a:t>B</a:t>
            </a:r>
            <a:r>
              <a:rPr lang="en-US" b="1" dirty="0" smtClean="0"/>
              <a:t>enefits from Croydon CCG independent evaluation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25" y="1600200"/>
            <a:ext cx="8893875" cy="5047090"/>
          </a:xfrm>
        </p:spPr>
        <p:txBody>
          <a:bodyPr>
            <a:normAutofit/>
          </a:bodyPr>
          <a:lstStyle/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/>
              <a:t>High levels of patient satisfaction and acceptability</a:t>
            </a:r>
          </a:p>
          <a:p>
            <a:r>
              <a:rPr lang="en-US" sz="2800" b="1" dirty="0" smtClean="0"/>
              <a:t>High levels of clinician satisfaction and acceptability, including GP perception that group consultations save time</a:t>
            </a:r>
          </a:p>
          <a:p>
            <a:r>
              <a:rPr lang="en-US" sz="2800" b="1" dirty="0" smtClean="0"/>
              <a:t>Improved blood glucose control (greater impact in poorly controlled patients) </a:t>
            </a:r>
          </a:p>
        </p:txBody>
      </p:sp>
    </p:spTree>
    <p:extLst>
      <p:ext uri="{BB962C8B-B14F-4D97-AF65-F5344CB8AC3E}">
        <p14:creationId xmlns:p14="http://schemas.microsoft.com/office/powerpoint/2010/main" val="230488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0825" y="1600200"/>
            <a:ext cx="8893175" cy="50466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ADD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Asthma- Impact on lif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64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sz="4000" b="1" dirty="0">
                <a:solidFill>
                  <a:srgbClr val="0091CF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4000" b="1" dirty="0">
                <a:solidFill>
                  <a:srgbClr val="0091CF"/>
                </a:solidFill>
                <a:latin typeface="Calibri" charset="0"/>
                <a:ea typeface="ヒラギノ角ゴ Pro W3" charset="0"/>
                <a:cs typeface="ヒラギノ角ゴ Pro W3" charset="0"/>
              </a:rPr>
            </a:br>
            <a:r>
              <a:rPr lang="en-US" sz="4000" b="1" dirty="0">
                <a:solidFill>
                  <a:srgbClr val="0091CF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4000" b="1" dirty="0">
                <a:solidFill>
                  <a:srgbClr val="0091CF"/>
                </a:solidFill>
                <a:latin typeface="Calibri" charset="0"/>
                <a:ea typeface="ヒラギノ角ゴ Pro W3" charset="0"/>
                <a:cs typeface="ヒラギノ角ゴ Pro W3" charset="0"/>
              </a:rPr>
            </a:br>
            <a:endParaRPr lang="en-US" sz="4000" b="1" dirty="0">
              <a:solidFill>
                <a:srgbClr val="FF0000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2" name="Picture 1" descr="Asthma South Asian communities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83"/>
            <a:ext cx="9144000" cy="682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9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0825" y="1600200"/>
            <a:ext cx="8893175" cy="50466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ADD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6" descr="A great asthma care experi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68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0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Asthma outcomes equ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18" y="0"/>
            <a:ext cx="9252418" cy="663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0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1444"/>
            <a:ext cx="9004506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How might you apply group consultations?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25" y="1319918"/>
            <a:ext cx="8893875" cy="4806246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Proactive planned care and management of children and young people with complex long term conditions?</a:t>
            </a:r>
          </a:p>
          <a:p>
            <a:r>
              <a:rPr lang="en-US" sz="2800" b="1" dirty="0" smtClean="0"/>
              <a:t>Shared group consultations with specialists or pharmacists?</a:t>
            </a:r>
          </a:p>
          <a:p>
            <a:r>
              <a:rPr lang="en-US" sz="2800" b="1" dirty="0"/>
              <a:t>R</a:t>
            </a:r>
            <a:r>
              <a:rPr lang="en-US" sz="2800" b="1" dirty="0" smtClean="0"/>
              <a:t>outine follow up of families with young children e.g. annual asthma reviews? Flu jabs?</a:t>
            </a:r>
          </a:p>
          <a:p>
            <a:r>
              <a:rPr lang="en-US" sz="2800" b="1" dirty="0" smtClean="0"/>
              <a:t>Targeted  group consultations to </a:t>
            </a:r>
            <a:r>
              <a:rPr lang="en-US" sz="2800" b="1" dirty="0" smtClean="0"/>
              <a:t>preempt </a:t>
            </a:r>
            <a:r>
              <a:rPr lang="en-US" sz="2800" b="1" dirty="0" smtClean="0"/>
              <a:t>peaks in unplanned attendance e.g. “Week 38 Rule” (</a:t>
            </a:r>
            <a:r>
              <a:rPr lang="en-GB" sz="2800" b="1" dirty="0" smtClean="0"/>
              <a:t>spike </a:t>
            </a:r>
            <a:r>
              <a:rPr lang="en-GB" sz="2800" b="1" dirty="0"/>
              <a:t>in admissions </a:t>
            </a:r>
            <a:r>
              <a:rPr lang="en-GB" sz="2800" b="1" dirty="0" smtClean="0"/>
              <a:t>first </a:t>
            </a:r>
            <a:r>
              <a:rPr lang="en-GB" sz="2800" b="1" dirty="0"/>
              <a:t>week back at </a:t>
            </a:r>
            <a:r>
              <a:rPr lang="en-GB" sz="2800" b="1" dirty="0" smtClean="0"/>
              <a:t>school)</a:t>
            </a:r>
            <a:endParaRPr lang="en-US" sz="2800" b="1" dirty="0" smtClean="0"/>
          </a:p>
          <a:p>
            <a:r>
              <a:rPr lang="en-US" sz="2800" b="1" dirty="0" smtClean="0"/>
              <a:t> Focused work to improve outcomes with: frequent attender families, looked after children, children with high unplanned hospital admissions?</a:t>
            </a:r>
          </a:p>
          <a:p>
            <a:r>
              <a:rPr lang="en-US" sz="2800" b="1" dirty="0" smtClean="0"/>
              <a:t>OTHER?</a:t>
            </a:r>
            <a:endParaRPr lang="en-US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122747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F</a:t>
            </a:r>
            <a:r>
              <a:rPr lang="en-US" b="1" dirty="0" smtClean="0"/>
              <a:t>ind out more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839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 smtClean="0"/>
              <a:t>Georgina Craig</a:t>
            </a:r>
          </a:p>
          <a:p>
            <a:pPr marL="0" indent="0" algn="ctr">
              <a:buNone/>
            </a:pPr>
            <a:r>
              <a:rPr lang="en-US" sz="2800" b="1" dirty="0" smtClean="0"/>
              <a:t>National Director, The ELC </a:t>
            </a:r>
            <a:r>
              <a:rPr lang="en-US" sz="2800" b="1" dirty="0" err="1" smtClean="0"/>
              <a:t>Programme</a:t>
            </a:r>
            <a:endParaRPr lang="en-US" sz="2800" b="1" dirty="0" smtClean="0"/>
          </a:p>
          <a:p>
            <a:pPr marL="0" indent="0" algn="ctr">
              <a:buNone/>
            </a:pPr>
            <a:r>
              <a:rPr lang="en-US" sz="2800" b="1" dirty="0" smtClean="0"/>
              <a:t>Tel: 07879 480005</a:t>
            </a:r>
          </a:p>
          <a:p>
            <a:pPr marL="0" indent="0" algn="ctr">
              <a:buNone/>
            </a:pPr>
            <a:r>
              <a:rPr lang="en-US" sz="2800" b="1" dirty="0" smtClean="0"/>
              <a:t>Email: </a:t>
            </a:r>
            <a:r>
              <a:rPr lang="en-US" sz="2800" b="1" dirty="0" smtClean="0">
                <a:hlinkClick r:id="rId2"/>
              </a:rPr>
              <a:t>georgina@elcworks.co.uk</a:t>
            </a:r>
            <a:endParaRPr lang="en-US" sz="2800" b="1" dirty="0" smtClean="0"/>
          </a:p>
          <a:p>
            <a:pPr marL="0" indent="0" algn="ctr">
              <a:buNone/>
            </a:pPr>
            <a:r>
              <a:rPr lang="en-US" sz="2800" b="1" dirty="0" smtClean="0"/>
              <a:t>Twitter: @</a:t>
            </a:r>
            <a:r>
              <a:rPr lang="en-US" sz="2800" b="1" dirty="0" err="1" smtClean="0"/>
              <a:t>GCAssoc</a:t>
            </a:r>
            <a:r>
              <a:rPr lang="en-US" sz="2800" b="1" dirty="0" smtClean="0"/>
              <a:t> @</a:t>
            </a:r>
            <a:r>
              <a:rPr lang="en-US" sz="2800" b="1" dirty="0" err="1" smtClean="0"/>
              <a:t>elcworks</a:t>
            </a:r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4" name="Picture 3" descr="Three-Men-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32" y="5596848"/>
            <a:ext cx="1430767" cy="126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9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Purpose of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18" y="1176812"/>
            <a:ext cx="8850482" cy="52974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Share with you:</a:t>
            </a:r>
            <a:endParaRPr lang="en-US" sz="2800" b="1" dirty="0" smtClean="0"/>
          </a:p>
          <a:p>
            <a:pPr lvl="1"/>
            <a:r>
              <a:rPr lang="en-US" b="1" dirty="0"/>
              <a:t>What group consultations are; what they are not Why </a:t>
            </a:r>
            <a:r>
              <a:rPr lang="en-US" b="1" dirty="0" smtClean="0"/>
              <a:t>group </a:t>
            </a:r>
            <a:r>
              <a:rPr lang="en-US" b="1" dirty="0"/>
              <a:t>c</a:t>
            </a:r>
            <a:r>
              <a:rPr lang="en-US" b="1" dirty="0" smtClean="0"/>
              <a:t>onsultations matter right now</a:t>
            </a:r>
          </a:p>
          <a:p>
            <a:pPr lvl="1"/>
            <a:r>
              <a:rPr lang="en-US" b="1" dirty="0"/>
              <a:t>The evidence </a:t>
            </a:r>
            <a:r>
              <a:rPr lang="en-US" b="1" dirty="0" smtClean="0"/>
              <a:t>of impact</a:t>
            </a:r>
          </a:p>
          <a:p>
            <a:pPr lvl="1"/>
            <a:r>
              <a:rPr lang="en-US" b="1" dirty="0" smtClean="0"/>
              <a:t>How you might apply group consultations to support children and young people with long term health issues </a:t>
            </a:r>
            <a:endParaRPr lang="en-US" sz="28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7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</a:t>
            </a:r>
            <a:r>
              <a:rPr lang="en-US" b="1" dirty="0" smtClean="0"/>
              <a:t>roup consultations are</a:t>
            </a:r>
            <a:r>
              <a:rPr lang="is-IS" b="1" dirty="0" smtClean="0"/>
              <a:t>…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/>
              <a:t>An alternative way of consulting with children and parents </a:t>
            </a:r>
          </a:p>
          <a:p>
            <a:r>
              <a:rPr lang="en-US" sz="2800" b="1" dirty="0" smtClean="0"/>
              <a:t>Individual one to one clinical consultations delivered in a supportive group setting </a:t>
            </a:r>
          </a:p>
          <a:p>
            <a:r>
              <a:rPr lang="en-US" sz="2800" b="1" dirty="0" smtClean="0"/>
              <a:t>10 -15 families with a similar condition or set of clinical problems </a:t>
            </a:r>
          </a:p>
          <a:p>
            <a:r>
              <a:rPr lang="en-US" sz="2800" b="1" dirty="0" smtClean="0"/>
              <a:t>Consultation process managed by a trained facilitator</a:t>
            </a:r>
          </a:p>
          <a:p>
            <a:r>
              <a:rPr lang="en-US" sz="2800" b="1" dirty="0" smtClean="0"/>
              <a:t>1.5 hours long, with the clinician present for around 45 minutes (half the time)</a:t>
            </a:r>
          </a:p>
        </p:txBody>
      </p:sp>
    </p:spTree>
    <p:extLst>
      <p:ext uri="{BB962C8B-B14F-4D97-AF65-F5344CB8AC3E}">
        <p14:creationId xmlns:p14="http://schemas.microsoft.com/office/powerpoint/2010/main" val="35818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Group Consultations are not</a:t>
            </a:r>
            <a:r>
              <a:rPr lang="is-IS" b="1" dirty="0" smtClean="0"/>
              <a:t>…..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b="1" dirty="0" smtClean="0"/>
              <a:t>Health education</a:t>
            </a:r>
          </a:p>
          <a:p>
            <a:pPr marL="0" indent="0">
              <a:buNone/>
            </a:pPr>
            <a:endParaRPr lang="en-US" sz="2800" b="1" dirty="0" smtClean="0"/>
          </a:p>
          <a:p>
            <a:r>
              <a:rPr lang="en-US" sz="2800" b="1" dirty="0" smtClean="0"/>
              <a:t>Self help or peer support groups</a:t>
            </a:r>
          </a:p>
          <a:p>
            <a:pPr marL="0" indent="0">
              <a:buNone/>
            </a:pPr>
            <a:endParaRPr lang="en-US" sz="2800" b="1" dirty="0" smtClean="0"/>
          </a:p>
          <a:p>
            <a:r>
              <a:rPr lang="en-US" sz="2800" b="1" dirty="0" smtClean="0"/>
              <a:t> Behavioral medicine </a:t>
            </a:r>
            <a:r>
              <a:rPr lang="en-US" sz="2800" b="1" dirty="0" err="1" smtClean="0"/>
              <a:t>programmes</a:t>
            </a:r>
            <a:r>
              <a:rPr lang="en-US" sz="2800" b="1" dirty="0" smtClean="0"/>
              <a:t> </a:t>
            </a:r>
          </a:p>
          <a:p>
            <a:pPr marL="0" indent="0">
              <a:buNone/>
            </a:pPr>
            <a:endParaRPr lang="en-US" sz="2800" b="1" dirty="0" smtClean="0"/>
          </a:p>
          <a:p>
            <a:r>
              <a:rPr lang="en-US" sz="2800" b="1" dirty="0" smtClean="0"/>
              <a:t>A psychological intervention; group therapy </a:t>
            </a:r>
          </a:p>
          <a:p>
            <a:endParaRPr lang="en-US" sz="2800" b="1" dirty="0"/>
          </a:p>
          <a:p>
            <a:r>
              <a:rPr lang="en-US" sz="2800" b="1" dirty="0" smtClean="0"/>
              <a:t>Expert patient interventions</a:t>
            </a:r>
          </a:p>
          <a:p>
            <a:pPr marL="0" indent="0" algn="ctr">
              <a:buNone/>
            </a:pPr>
            <a:endParaRPr lang="en-US" sz="2800" b="1" dirty="0" smtClean="0"/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They replace rather than become an adjunct to clinical care</a:t>
            </a:r>
          </a:p>
          <a:p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18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10" y="0"/>
            <a:ext cx="9233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6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Why group </a:t>
            </a:r>
            <a:r>
              <a:rPr lang="en-US" b="1" dirty="0"/>
              <a:t>c</a:t>
            </a:r>
            <a:r>
              <a:rPr lang="en-US" b="1" dirty="0" smtClean="0"/>
              <a:t>onsultations </a:t>
            </a:r>
            <a:br>
              <a:rPr lang="en-US" b="1" dirty="0" smtClean="0"/>
            </a:br>
            <a:r>
              <a:rPr lang="en-US" b="1" dirty="0" smtClean="0"/>
              <a:t>matter right now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We need for innovation and new models of primary care </a:t>
            </a:r>
          </a:p>
          <a:p>
            <a:r>
              <a:rPr lang="en-US" sz="2800" b="1" dirty="0" smtClean="0"/>
              <a:t>We need to create capacity and time to care  </a:t>
            </a:r>
          </a:p>
          <a:p>
            <a:r>
              <a:rPr lang="en-US" sz="2800" b="1" dirty="0" smtClean="0"/>
              <a:t>We need to spread specialist knowledge</a:t>
            </a:r>
            <a:endParaRPr lang="en-US" sz="2800" b="1" dirty="0"/>
          </a:p>
          <a:p>
            <a:r>
              <a:rPr lang="en-US" sz="2800" b="1" dirty="0" smtClean="0"/>
              <a:t>We need to improve staff wellbeing: reinvigorate clinical practice ; reduce frustration, stress, burnout and </a:t>
            </a:r>
            <a:r>
              <a:rPr lang="en-US" sz="2800" b="1" dirty="0" err="1" smtClean="0"/>
              <a:t>depersonalisation</a:t>
            </a:r>
            <a:endParaRPr lang="en-US" sz="28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3550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mmary benefits-group-consultations v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0"/>
          <a:stretch/>
        </p:blipFill>
        <p:spPr>
          <a:xfrm>
            <a:off x="0" y="-123917"/>
            <a:ext cx="9143999" cy="683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Why people love  group  consultations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dirty="0" smtClean="0"/>
              <a:t>Continuity of </a:t>
            </a:r>
            <a:r>
              <a:rPr lang="en-US" sz="2800" b="1" dirty="0" err="1" smtClean="0"/>
              <a:t>carer</a:t>
            </a:r>
            <a:endParaRPr lang="en-US" sz="2800" b="1" dirty="0"/>
          </a:p>
          <a:p>
            <a:r>
              <a:rPr lang="en-US" sz="2800" b="1" dirty="0" smtClean="0"/>
              <a:t>Longer with their clinician (they perceive contact of 45-60 minutes)</a:t>
            </a:r>
          </a:p>
          <a:p>
            <a:r>
              <a:rPr lang="en-US" sz="2800" b="1" dirty="0" smtClean="0"/>
              <a:t>Time to discuss the things that matter to me</a:t>
            </a:r>
            <a:endParaRPr lang="en-US" sz="2800" b="1" dirty="0"/>
          </a:p>
          <a:p>
            <a:r>
              <a:rPr lang="en-US" sz="2800" b="1" dirty="0" smtClean="0"/>
              <a:t>Systematic and proactive </a:t>
            </a:r>
            <a:r>
              <a:rPr lang="en-US" sz="2800" b="1" dirty="0"/>
              <a:t>follow up and </a:t>
            </a:r>
            <a:r>
              <a:rPr lang="en-US" sz="2800" b="1" dirty="0" smtClean="0"/>
              <a:t>review</a:t>
            </a:r>
            <a:endParaRPr lang="en-US" sz="2800" b="1" dirty="0"/>
          </a:p>
          <a:p>
            <a:r>
              <a:rPr lang="en-US" sz="2800" b="1" dirty="0" smtClean="0"/>
              <a:t>A focus on personal goals and the family taking control</a:t>
            </a:r>
          </a:p>
          <a:p>
            <a:r>
              <a:rPr lang="en-US" sz="2800" b="1" dirty="0" smtClean="0"/>
              <a:t>Connection with and support from </a:t>
            </a:r>
            <a:r>
              <a:rPr lang="en-US" sz="2800" b="1" dirty="0"/>
              <a:t>people </a:t>
            </a:r>
            <a:r>
              <a:rPr lang="en-US" sz="2800" b="1" dirty="0" smtClean="0"/>
              <a:t>with </a:t>
            </a:r>
            <a:r>
              <a:rPr lang="en-US" sz="2800" b="1" dirty="0"/>
              <a:t>the </a:t>
            </a:r>
            <a:r>
              <a:rPr lang="en-US" sz="2800" b="1" dirty="0" smtClean="0"/>
              <a:t>similar experience (peers)</a:t>
            </a:r>
          </a:p>
          <a:p>
            <a:r>
              <a:rPr lang="en-US" sz="2800" b="1" dirty="0"/>
              <a:t>A</a:t>
            </a:r>
            <a:r>
              <a:rPr lang="en-US" sz="2800" b="1" dirty="0" smtClean="0"/>
              <a:t>nswers to questions they wouldn’t think or dare to ask</a:t>
            </a:r>
            <a:endParaRPr lang="en-US" sz="2800" dirty="0"/>
          </a:p>
          <a:p>
            <a:pPr marL="0" indent="0" algn="ctr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9070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Why professionals love  group  consultations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Less repetition</a:t>
            </a:r>
          </a:p>
          <a:p>
            <a:r>
              <a:rPr lang="en-US" sz="2800" b="1" dirty="0" smtClean="0"/>
              <a:t>Less professional isolation</a:t>
            </a:r>
          </a:p>
          <a:p>
            <a:r>
              <a:rPr lang="en-US" sz="2800" b="1" dirty="0" smtClean="0"/>
              <a:t>Longer with patients (45-60 minutes)</a:t>
            </a:r>
          </a:p>
          <a:p>
            <a:r>
              <a:rPr lang="en-US" sz="2800" b="1" dirty="0" smtClean="0"/>
              <a:t>Getting to the bottom of the story </a:t>
            </a:r>
          </a:p>
          <a:p>
            <a:r>
              <a:rPr lang="en-US" sz="2800" b="1" dirty="0" smtClean="0"/>
              <a:t>Seeing ‘light bulb moments’ and tangible changes in real time</a:t>
            </a:r>
          </a:p>
          <a:p>
            <a:r>
              <a:rPr lang="en-US" sz="2800" b="1" dirty="0" smtClean="0"/>
              <a:t>Expert patient input that supports their message (patients learning from each other)</a:t>
            </a:r>
          </a:p>
          <a:p>
            <a:r>
              <a:rPr lang="en-US" sz="2800" b="1" dirty="0" smtClean="0"/>
              <a:t>Fewer DNAs and frequent attenders attend less</a:t>
            </a:r>
          </a:p>
          <a:p>
            <a:r>
              <a:rPr lang="en-US" sz="2800" b="1" dirty="0" smtClean="0"/>
              <a:t>Impact especially in poorly controlled patients</a:t>
            </a:r>
          </a:p>
          <a:p>
            <a:r>
              <a:rPr lang="en-US" sz="2800" b="1" dirty="0" smtClean="0"/>
              <a:t>An </a:t>
            </a:r>
            <a:r>
              <a:rPr lang="en-US" sz="2800" b="1" dirty="0" err="1" smtClean="0"/>
              <a:t>energising</a:t>
            </a:r>
            <a:r>
              <a:rPr lang="en-US" sz="2800" b="1" dirty="0" smtClean="0"/>
              <a:t> way to practice</a:t>
            </a:r>
          </a:p>
          <a:p>
            <a:pPr marL="0" indent="0" algn="ctr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232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oup Consultations Slide Set Templat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Group Consultations Slide Set Template .potx</Template>
  <TotalTime>11994</TotalTime>
  <Words>624</Words>
  <Application>Microsoft Office PowerPoint</Application>
  <PresentationFormat>On-screen Show (4:3)</PresentationFormat>
  <Paragraphs>96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Group Consultations Slide Set Template </vt:lpstr>
      <vt:lpstr>Custom Design</vt:lpstr>
      <vt:lpstr>PowerPoint Presentation</vt:lpstr>
      <vt:lpstr>Purpose of discussion</vt:lpstr>
      <vt:lpstr>Group consultations are… </vt:lpstr>
      <vt:lpstr>Group Consultations are not….. </vt:lpstr>
      <vt:lpstr>PowerPoint Presentation</vt:lpstr>
      <vt:lpstr>Why group consultations  matter right now</vt:lpstr>
      <vt:lpstr>PowerPoint Presentation</vt:lpstr>
      <vt:lpstr>Why people love  group  consultations</vt:lpstr>
      <vt:lpstr>Why professionals love  group  consultations</vt:lpstr>
      <vt:lpstr>PowerPoint Presentation</vt:lpstr>
      <vt:lpstr>Published Research Evidence http://www.ncbi.nlm.nih.gov/books/NBK99785/   </vt:lpstr>
      <vt:lpstr>Benefits from interim analysis:  Slough CCG</vt:lpstr>
      <vt:lpstr>Benefits from Croydon CCG independent evaluation</vt:lpstr>
      <vt:lpstr>PowerPoint Presentation</vt:lpstr>
      <vt:lpstr>  </vt:lpstr>
      <vt:lpstr>PowerPoint Presentation</vt:lpstr>
      <vt:lpstr>PowerPoint Presentation</vt:lpstr>
      <vt:lpstr>How might you apply group consultations?</vt:lpstr>
      <vt:lpstr>Find out more</vt:lpstr>
    </vt:vector>
  </TitlesOfParts>
  <Company>TDMC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Cannon</dc:creator>
  <cp:lastModifiedBy>Georgie Herskovits</cp:lastModifiedBy>
  <cp:revision>330</cp:revision>
  <dcterms:created xsi:type="dcterms:W3CDTF">2014-11-16T15:36:01Z</dcterms:created>
  <dcterms:modified xsi:type="dcterms:W3CDTF">2017-05-16T11:29:32Z</dcterms:modified>
</cp:coreProperties>
</file>