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2" r:id="rId2"/>
    <p:sldMasterId id="2147483770" r:id="rId3"/>
    <p:sldMasterId id="2147483774" r:id="rId4"/>
    <p:sldMasterId id="2147483802" r:id="rId5"/>
    <p:sldMasterId id="2147483814" r:id="rId6"/>
    <p:sldMasterId id="2147483853" r:id="rId7"/>
    <p:sldMasterId id="2147483866" r:id="rId8"/>
  </p:sldMasterIdLst>
  <p:notesMasterIdLst>
    <p:notesMasterId r:id="rId43"/>
  </p:notesMasterIdLst>
  <p:sldIdLst>
    <p:sldId id="256" r:id="rId9"/>
    <p:sldId id="368" r:id="rId10"/>
    <p:sldId id="416" r:id="rId11"/>
    <p:sldId id="410" r:id="rId12"/>
    <p:sldId id="411" r:id="rId13"/>
    <p:sldId id="412" r:id="rId14"/>
    <p:sldId id="418" r:id="rId15"/>
    <p:sldId id="414" r:id="rId16"/>
    <p:sldId id="415" r:id="rId17"/>
    <p:sldId id="367" r:id="rId18"/>
    <p:sldId id="401" r:id="rId19"/>
    <p:sldId id="389" r:id="rId20"/>
    <p:sldId id="373" r:id="rId21"/>
    <p:sldId id="388" r:id="rId22"/>
    <p:sldId id="369" r:id="rId23"/>
    <p:sldId id="408" r:id="rId24"/>
    <p:sldId id="392" r:id="rId25"/>
    <p:sldId id="393" r:id="rId26"/>
    <p:sldId id="372" r:id="rId27"/>
    <p:sldId id="403" r:id="rId28"/>
    <p:sldId id="387" r:id="rId29"/>
    <p:sldId id="404" r:id="rId30"/>
    <p:sldId id="391" r:id="rId31"/>
    <p:sldId id="395" r:id="rId32"/>
    <p:sldId id="396" r:id="rId33"/>
    <p:sldId id="407" r:id="rId34"/>
    <p:sldId id="397" r:id="rId35"/>
    <p:sldId id="405" r:id="rId36"/>
    <p:sldId id="398" r:id="rId37"/>
    <p:sldId id="381" r:id="rId38"/>
    <p:sldId id="348" r:id="rId39"/>
    <p:sldId id="406" r:id="rId40"/>
    <p:sldId id="399" r:id="rId41"/>
    <p:sldId id="400" r:id="rId42"/>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110">
          <p15:clr>
            <a:srgbClr val="A4A3A4"/>
          </p15:clr>
        </p15:guide>
        <p15:guide id="2" orient="horz" pos="4201">
          <p15:clr>
            <a:srgbClr val="A4A3A4"/>
          </p15:clr>
        </p15:guide>
        <p15:guide id="3" orient="horz" pos="4020">
          <p15:clr>
            <a:srgbClr val="A4A3A4"/>
          </p15:clr>
        </p15:guide>
        <p15:guide id="4" orient="horz" pos="119">
          <p15:clr>
            <a:srgbClr val="A4A3A4"/>
          </p15:clr>
        </p15:guide>
        <p15:guide id="5" orient="horz" pos="845">
          <p15:clr>
            <a:srgbClr val="A4A3A4"/>
          </p15:clr>
        </p15:guide>
        <p15:guide id="6" pos="158">
          <p15:clr>
            <a:srgbClr val="A4A3A4"/>
          </p15:clr>
        </p15:guide>
        <p15:guide id="7" pos="5602">
          <p15:clr>
            <a:srgbClr val="A4A3A4"/>
          </p15:clr>
        </p15:guide>
        <p15:guide id="8" pos="2835">
          <p15:clr>
            <a:srgbClr val="A4A3A4"/>
          </p15:clr>
        </p15:guide>
        <p15:guide id="9" pos="2925">
          <p15:clr>
            <a:srgbClr val="A4A3A4"/>
          </p15:clr>
        </p15:guide>
        <p15:guide id="10" pos="2880">
          <p15:clr>
            <a:srgbClr val="A4A3A4"/>
          </p15:clr>
        </p15:guide>
        <p15:guide id="11" pos="2018">
          <p15:clr>
            <a:srgbClr val="A4A3A4"/>
          </p15:clr>
        </p15:guide>
        <p15:guide id="12" pos="1973">
          <p15:clr>
            <a:srgbClr val="A4A3A4"/>
          </p15:clr>
        </p15:guide>
        <p15:guide id="13" pos="3787">
          <p15:clr>
            <a:srgbClr val="A4A3A4"/>
          </p15:clr>
        </p15:guide>
        <p15:guide id="14" pos="3742">
          <p15:clr>
            <a:srgbClr val="A4A3A4"/>
          </p15:clr>
        </p15:guide>
        <p15:guide id="15" pos="3833">
          <p15:clr>
            <a:srgbClr val="A4A3A4"/>
          </p15:clr>
        </p15:guide>
        <p15:guide id="16" pos="1927">
          <p15:clr>
            <a:srgbClr val="A4A3A4"/>
          </p15:clr>
        </p15:guide>
      </p15:sldGuideLst>
    </p:ext>
    <p:ext uri="{2D200454-40CA-4A62-9FC3-DE9A4176ACB9}">
      <p15:notesGuideLst xmlns:p15="http://schemas.microsoft.com/office/powerpoint/2012/main" xmlns="">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Neill, Kate" initials="O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BBB1"/>
    <a:srgbClr val="04AAA2"/>
    <a:srgbClr val="0091C9"/>
    <a:srgbClr val="E32486"/>
    <a:srgbClr val="A25BA0"/>
    <a:srgbClr val="4F81BD"/>
    <a:srgbClr val="0072C6"/>
    <a:srgbClr val="003893"/>
    <a:srgbClr val="E1E8F7"/>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0" autoAdjust="0"/>
    <p:restoredTop sz="94820" autoAdjust="0"/>
  </p:normalViewPr>
  <p:slideViewPr>
    <p:cSldViewPr showGuides="1">
      <p:cViewPr>
        <p:scale>
          <a:sx n="86" d="100"/>
          <a:sy n="86" d="100"/>
        </p:scale>
        <p:origin x="-156" y="216"/>
      </p:cViewPr>
      <p:guideLst>
        <p:guide orient="horz" pos="4110"/>
        <p:guide orient="horz" pos="4201"/>
        <p:guide orient="horz" pos="4020"/>
        <p:guide orient="horz" pos="119"/>
        <p:guide orient="horz" pos="845"/>
        <p:guide pos="158"/>
        <p:guide pos="5602"/>
        <p:guide pos="2835"/>
        <p:guide pos="2925"/>
        <p:guide pos="2880"/>
        <p:guide pos="2018"/>
        <p:guide pos="1973"/>
        <p:guide pos="3787"/>
        <p:guide pos="3742"/>
        <p:guide pos="3833"/>
        <p:guide pos="192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2958" y="-11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EC4E21-1D11-3843-9EAA-CC3F4A6505E2}" type="doc">
      <dgm:prSet loTypeId="urn:microsoft.com/office/officeart/2005/8/layout/radial6" loCatId="" qsTypeId="urn:microsoft.com/office/officeart/2005/8/quickstyle/simple4" qsCatId="simple" csTypeId="urn:microsoft.com/office/officeart/2005/8/colors/colorful3" csCatId="colorful" phldr="1"/>
      <dgm:spPr/>
      <dgm:t>
        <a:bodyPr/>
        <a:lstStyle/>
        <a:p>
          <a:endParaRPr lang="en-US"/>
        </a:p>
      </dgm:t>
    </dgm:pt>
    <dgm:pt modelId="{A8F8C4D9-DA3D-0F4B-BFC9-CEFB7DAEBFAC}">
      <dgm:prSet phldrT="[Text]"/>
      <dgm:spPr/>
      <dgm:t>
        <a:bodyPr/>
        <a:lstStyle/>
        <a:p>
          <a:r>
            <a:rPr lang="en-US" dirty="0"/>
            <a:t>Home</a:t>
          </a:r>
        </a:p>
        <a:p>
          <a:endParaRPr lang="en-US" dirty="0"/>
        </a:p>
        <a:p>
          <a:endParaRPr lang="en-US" dirty="0"/>
        </a:p>
        <a:p>
          <a:endParaRPr lang="en-US" dirty="0"/>
        </a:p>
      </dgm:t>
    </dgm:pt>
    <dgm:pt modelId="{B83C2F9D-49EA-9E44-AE25-EF90CE9EE144}" type="parTrans" cxnId="{09D51085-2CE1-3447-AB3E-D5552F93A68E}">
      <dgm:prSet/>
      <dgm:spPr/>
      <dgm:t>
        <a:bodyPr/>
        <a:lstStyle/>
        <a:p>
          <a:endParaRPr lang="en-US"/>
        </a:p>
      </dgm:t>
    </dgm:pt>
    <dgm:pt modelId="{597269B0-3B22-5E4A-8792-41EF649240EE}" type="sibTrans" cxnId="{09D51085-2CE1-3447-AB3E-D5552F93A68E}">
      <dgm:prSet/>
      <dgm:spPr>
        <a:noFill/>
      </dgm:spPr>
      <dgm:t>
        <a:bodyPr/>
        <a:lstStyle/>
        <a:p>
          <a:endParaRPr lang="en-US"/>
        </a:p>
      </dgm:t>
    </dgm:pt>
    <dgm:pt modelId="{23B906DE-0716-B749-92AE-FDB94AC84128}">
      <dgm:prSet phldrT="[Text]"/>
      <dgm:spPr/>
      <dgm:t>
        <a:bodyPr/>
        <a:lstStyle/>
        <a:p>
          <a:r>
            <a:rPr lang="en-US" dirty="0"/>
            <a:t>School</a:t>
          </a:r>
        </a:p>
        <a:p>
          <a:endParaRPr lang="en-US" dirty="0"/>
        </a:p>
        <a:p>
          <a:endParaRPr lang="en-US" dirty="0"/>
        </a:p>
        <a:p>
          <a:endParaRPr lang="en-US" dirty="0"/>
        </a:p>
        <a:p>
          <a:endParaRPr lang="en-US" dirty="0"/>
        </a:p>
      </dgm:t>
    </dgm:pt>
    <dgm:pt modelId="{2B68D55D-DAC4-F040-B9FA-1EE0664E3D23}" type="parTrans" cxnId="{B61B0D34-17AE-EF44-8529-95E176CD02D8}">
      <dgm:prSet/>
      <dgm:spPr/>
      <dgm:t>
        <a:bodyPr/>
        <a:lstStyle/>
        <a:p>
          <a:endParaRPr lang="en-US"/>
        </a:p>
      </dgm:t>
    </dgm:pt>
    <dgm:pt modelId="{A73C7ED7-C13B-D44C-8F31-37D4240B213B}" type="sibTrans" cxnId="{B61B0D34-17AE-EF44-8529-95E176CD02D8}">
      <dgm:prSet/>
      <dgm:spPr>
        <a:noFill/>
      </dgm:spPr>
      <dgm:t>
        <a:bodyPr/>
        <a:lstStyle/>
        <a:p>
          <a:endParaRPr lang="en-US"/>
        </a:p>
      </dgm:t>
    </dgm:pt>
    <dgm:pt modelId="{77F916D6-F8EF-8046-9AAF-76DF15FC4FBB}">
      <dgm:prSet phldrT="[Text]"/>
      <dgm:spPr/>
      <dgm:t>
        <a:bodyPr/>
        <a:lstStyle/>
        <a:p>
          <a:r>
            <a:rPr lang="en-US" dirty="0"/>
            <a:t> 2</a:t>
          </a:r>
          <a:r>
            <a:rPr lang="en-US" baseline="30000" dirty="0"/>
            <a:t>nd</a:t>
          </a:r>
          <a:r>
            <a:rPr lang="en-US" dirty="0"/>
            <a:t> / 3ry</a:t>
          </a:r>
        </a:p>
        <a:p>
          <a:r>
            <a:rPr lang="en-US" dirty="0"/>
            <a:t>Hospital Care</a:t>
          </a:r>
        </a:p>
        <a:p>
          <a:endParaRPr lang="en-US" dirty="0"/>
        </a:p>
        <a:p>
          <a:endParaRPr lang="en-US" dirty="0"/>
        </a:p>
        <a:p>
          <a:endParaRPr lang="en-US" dirty="0"/>
        </a:p>
      </dgm:t>
    </dgm:pt>
    <dgm:pt modelId="{37407547-5DD2-9344-A1EF-8DBEFB41FEA8}" type="parTrans" cxnId="{5615A643-6339-6C4B-820F-CE3A68655994}">
      <dgm:prSet/>
      <dgm:spPr/>
      <dgm:t>
        <a:bodyPr/>
        <a:lstStyle/>
        <a:p>
          <a:endParaRPr lang="en-US"/>
        </a:p>
      </dgm:t>
    </dgm:pt>
    <dgm:pt modelId="{E4F11010-58E5-7447-9C9F-F6D2638B77F9}" type="sibTrans" cxnId="{5615A643-6339-6C4B-820F-CE3A68655994}">
      <dgm:prSet/>
      <dgm:spPr>
        <a:noFill/>
      </dgm:spPr>
      <dgm:t>
        <a:bodyPr/>
        <a:lstStyle/>
        <a:p>
          <a:endParaRPr lang="en-US"/>
        </a:p>
      </dgm:t>
    </dgm:pt>
    <dgm:pt modelId="{A0802524-35EF-2F4A-8B61-BDB8BC9A0D8D}">
      <dgm:prSet phldrT="[Text]"/>
      <dgm:spPr/>
      <dgm:t>
        <a:bodyPr/>
        <a:lstStyle/>
        <a:p>
          <a:r>
            <a:rPr lang="en-US" dirty="0"/>
            <a:t>Primary Care</a:t>
          </a:r>
        </a:p>
        <a:p>
          <a:endParaRPr lang="en-US" dirty="0"/>
        </a:p>
        <a:p>
          <a:endParaRPr lang="en-US" dirty="0"/>
        </a:p>
        <a:p>
          <a:endParaRPr lang="en-US" dirty="0"/>
        </a:p>
        <a:p>
          <a:endParaRPr lang="en-US" dirty="0"/>
        </a:p>
      </dgm:t>
    </dgm:pt>
    <dgm:pt modelId="{123921C7-4E6E-3146-8BF8-5FA18F3DAE5C}" type="parTrans" cxnId="{85027312-CA8B-4843-A6C5-4C1C3205C758}">
      <dgm:prSet/>
      <dgm:spPr/>
      <dgm:t>
        <a:bodyPr/>
        <a:lstStyle/>
        <a:p>
          <a:endParaRPr lang="en-US"/>
        </a:p>
      </dgm:t>
    </dgm:pt>
    <dgm:pt modelId="{E9D04D73-3E5B-474B-B0D4-D9CECD8F8E1D}" type="sibTrans" cxnId="{85027312-CA8B-4843-A6C5-4C1C3205C758}">
      <dgm:prSet/>
      <dgm:spPr/>
      <dgm:t>
        <a:bodyPr/>
        <a:lstStyle/>
        <a:p>
          <a:endParaRPr lang="en-US"/>
        </a:p>
      </dgm:t>
    </dgm:pt>
    <dgm:pt modelId="{5FD44DBD-8C76-3146-8EF4-A8B229065791}">
      <dgm:prSet/>
      <dgm:spPr/>
      <dgm:t>
        <a:bodyPr/>
        <a:lstStyle/>
        <a:p>
          <a:endParaRPr lang="en-US" dirty="0"/>
        </a:p>
      </dgm:t>
    </dgm:pt>
    <dgm:pt modelId="{E9F90C5F-F890-F449-A76C-183514A4939E}" type="parTrans" cxnId="{25F72932-A6A9-4244-BA7E-029AA54C23FF}">
      <dgm:prSet/>
      <dgm:spPr/>
      <dgm:t>
        <a:bodyPr/>
        <a:lstStyle/>
        <a:p>
          <a:endParaRPr lang="en-US"/>
        </a:p>
      </dgm:t>
    </dgm:pt>
    <dgm:pt modelId="{3B61151F-6099-294A-9E7C-CBC9AE2EC4CE}" type="sibTrans" cxnId="{25F72932-A6A9-4244-BA7E-029AA54C23FF}">
      <dgm:prSet/>
      <dgm:spPr>
        <a:noFill/>
      </dgm:spPr>
      <dgm:t>
        <a:bodyPr/>
        <a:lstStyle/>
        <a:p>
          <a:endParaRPr lang="en-US"/>
        </a:p>
      </dgm:t>
    </dgm:pt>
    <dgm:pt modelId="{9220AEBF-6A6C-4B43-8E9A-4B617DC0543E}">
      <dgm:prSet/>
      <dgm:spPr/>
      <dgm:t>
        <a:bodyPr/>
        <a:lstStyle/>
        <a:p>
          <a:r>
            <a:rPr lang="en-US" dirty="0"/>
            <a:t>School Nurse</a:t>
          </a:r>
        </a:p>
      </dgm:t>
    </dgm:pt>
    <dgm:pt modelId="{F02D6C5E-3570-8D44-857D-B63028E8260A}" type="parTrans" cxnId="{66E16716-BC26-5448-8EA3-02E9BE6A6667}">
      <dgm:prSet/>
      <dgm:spPr/>
      <dgm:t>
        <a:bodyPr/>
        <a:lstStyle/>
        <a:p>
          <a:endParaRPr lang="en-US"/>
        </a:p>
      </dgm:t>
    </dgm:pt>
    <dgm:pt modelId="{87516F66-055B-5C4B-A952-0115782AD1B9}" type="sibTrans" cxnId="{66E16716-BC26-5448-8EA3-02E9BE6A6667}">
      <dgm:prSet/>
      <dgm:spPr/>
      <dgm:t>
        <a:bodyPr/>
        <a:lstStyle/>
        <a:p>
          <a:endParaRPr lang="en-US"/>
        </a:p>
      </dgm:t>
    </dgm:pt>
    <dgm:pt modelId="{0107A0FD-F1C9-6D49-A064-C0237004E32B}">
      <dgm:prSet phldrT="[Text]" custT="1"/>
      <dgm:spPr>
        <a:noFill/>
        <a:ln w="38100" cap="rnd" cmpd="dbl">
          <a:round/>
        </a:ln>
      </dgm:spPr>
      <dgm:t>
        <a:bodyPr/>
        <a:lstStyle/>
        <a:p>
          <a:r>
            <a:rPr lang="en-US" sz="800" dirty="0"/>
            <a:t>Source R Chavasse , St Georges </a:t>
          </a:r>
        </a:p>
      </dgm:t>
    </dgm:pt>
    <dgm:pt modelId="{EC35EC3F-E213-B14B-B379-D595386ED57C}" type="sibTrans" cxnId="{02306860-5E52-0C40-84C9-56DA2E8636C1}">
      <dgm:prSet/>
      <dgm:spPr/>
      <dgm:t>
        <a:bodyPr/>
        <a:lstStyle/>
        <a:p>
          <a:endParaRPr lang="en-US"/>
        </a:p>
      </dgm:t>
    </dgm:pt>
    <dgm:pt modelId="{56873EB5-2C7F-FD45-B9EF-A3A79910CC5A}" type="parTrans" cxnId="{02306860-5E52-0C40-84C9-56DA2E8636C1}">
      <dgm:prSet/>
      <dgm:spPr/>
      <dgm:t>
        <a:bodyPr/>
        <a:lstStyle/>
        <a:p>
          <a:endParaRPr lang="en-US"/>
        </a:p>
      </dgm:t>
    </dgm:pt>
    <dgm:pt modelId="{66CDE9D7-F4D3-4D1C-B955-49FFA030450C}">
      <dgm:prSet/>
      <dgm:spPr/>
      <dgm:t>
        <a:bodyPr/>
        <a:lstStyle/>
        <a:p>
          <a:endParaRPr lang="en-GB"/>
        </a:p>
      </dgm:t>
    </dgm:pt>
    <dgm:pt modelId="{C296A14B-93AF-4C22-B9B1-44A39F29ED9E}" type="parTrans" cxnId="{6545C05A-E7E7-4915-8AF5-5D75F4DD2299}">
      <dgm:prSet/>
      <dgm:spPr/>
      <dgm:t>
        <a:bodyPr/>
        <a:lstStyle/>
        <a:p>
          <a:endParaRPr lang="en-US"/>
        </a:p>
      </dgm:t>
    </dgm:pt>
    <dgm:pt modelId="{E49B65A8-29F7-42DB-AE45-6DC274F9E9AD}" type="sibTrans" cxnId="{6545C05A-E7E7-4915-8AF5-5D75F4DD2299}">
      <dgm:prSet/>
      <dgm:spPr/>
      <dgm:t>
        <a:bodyPr/>
        <a:lstStyle/>
        <a:p>
          <a:endParaRPr lang="en-US"/>
        </a:p>
      </dgm:t>
    </dgm:pt>
    <dgm:pt modelId="{AF4C283B-3B09-9D4D-9F5F-2389F0F729B8}" type="pres">
      <dgm:prSet presAssocID="{D3EC4E21-1D11-3843-9EAA-CC3F4A6505E2}" presName="Name0" presStyleCnt="0">
        <dgm:presLayoutVars>
          <dgm:chMax val="1"/>
          <dgm:dir/>
          <dgm:animLvl val="ctr"/>
          <dgm:resizeHandles val="exact"/>
        </dgm:presLayoutVars>
      </dgm:prSet>
      <dgm:spPr/>
      <dgm:t>
        <a:bodyPr/>
        <a:lstStyle/>
        <a:p>
          <a:endParaRPr lang="en-GB"/>
        </a:p>
      </dgm:t>
    </dgm:pt>
    <dgm:pt modelId="{8CA8D750-D866-504E-998E-7D3C976E6BEB}" type="pres">
      <dgm:prSet presAssocID="{0107A0FD-F1C9-6D49-A064-C0237004E32B}" presName="centerShape" presStyleLbl="node0" presStyleIdx="0" presStyleCnt="1" custLinFactNeighborX="81141" custLinFactNeighborY="-43425"/>
      <dgm:spPr/>
      <dgm:t>
        <a:bodyPr/>
        <a:lstStyle/>
        <a:p>
          <a:endParaRPr lang="en-GB"/>
        </a:p>
      </dgm:t>
    </dgm:pt>
    <dgm:pt modelId="{19CCEA01-71BD-0947-B1E9-E9BA13B799AA}" type="pres">
      <dgm:prSet presAssocID="{A8F8C4D9-DA3D-0F4B-BFC9-CEFB7DAEBFAC}" presName="node" presStyleLbl="node1" presStyleIdx="0" presStyleCnt="6" custScaleX="155216" custScaleY="156582" custRadScaleRad="103364" custRadScaleInc="20574">
        <dgm:presLayoutVars>
          <dgm:bulletEnabled val="1"/>
        </dgm:presLayoutVars>
      </dgm:prSet>
      <dgm:spPr/>
      <dgm:t>
        <a:bodyPr/>
        <a:lstStyle/>
        <a:p>
          <a:endParaRPr lang="en-GB"/>
        </a:p>
      </dgm:t>
    </dgm:pt>
    <dgm:pt modelId="{B42E3854-9023-5046-B991-253931409FE1}" type="pres">
      <dgm:prSet presAssocID="{A8F8C4D9-DA3D-0F4B-BFC9-CEFB7DAEBFAC}" presName="dummy" presStyleCnt="0"/>
      <dgm:spPr/>
    </dgm:pt>
    <dgm:pt modelId="{FDAEBFF4-7123-C548-9959-E777F347B4BF}" type="pres">
      <dgm:prSet presAssocID="{597269B0-3B22-5E4A-8792-41EF649240EE}" presName="sibTrans" presStyleLbl="sibTrans2D1" presStyleIdx="0" presStyleCnt="6" custLinFactNeighborX="1368"/>
      <dgm:spPr/>
      <dgm:t>
        <a:bodyPr/>
        <a:lstStyle/>
        <a:p>
          <a:endParaRPr lang="en-GB"/>
        </a:p>
      </dgm:t>
    </dgm:pt>
    <dgm:pt modelId="{B42326D3-32D7-CF45-88D2-B0728CAA88DA}" type="pres">
      <dgm:prSet presAssocID="{9220AEBF-6A6C-4B43-8E9A-4B617DC0543E}" presName="node" presStyleLbl="node1" presStyleIdx="1" presStyleCnt="6" custScaleX="62302" custScaleY="59426">
        <dgm:presLayoutVars>
          <dgm:bulletEnabled val="1"/>
        </dgm:presLayoutVars>
      </dgm:prSet>
      <dgm:spPr/>
      <dgm:t>
        <a:bodyPr/>
        <a:lstStyle/>
        <a:p>
          <a:endParaRPr lang="en-GB"/>
        </a:p>
      </dgm:t>
    </dgm:pt>
    <dgm:pt modelId="{41831C11-19BF-C145-A6FE-78439D14757A}" type="pres">
      <dgm:prSet presAssocID="{9220AEBF-6A6C-4B43-8E9A-4B617DC0543E}" presName="dummy" presStyleCnt="0"/>
      <dgm:spPr/>
    </dgm:pt>
    <dgm:pt modelId="{25B2F705-AAC5-5749-A2BF-DD4BD57C7643}" type="pres">
      <dgm:prSet presAssocID="{87516F66-055B-5C4B-A952-0115782AD1B9}" presName="sibTrans" presStyleLbl="sibTrans2D1" presStyleIdx="1" presStyleCnt="6"/>
      <dgm:spPr/>
      <dgm:t>
        <a:bodyPr/>
        <a:lstStyle/>
        <a:p>
          <a:endParaRPr lang="en-GB"/>
        </a:p>
      </dgm:t>
    </dgm:pt>
    <dgm:pt modelId="{53472D82-6C10-AE43-9CF8-38B969A510FE}" type="pres">
      <dgm:prSet presAssocID="{23B906DE-0716-B749-92AE-FDB94AC84128}" presName="node" presStyleLbl="node1" presStyleIdx="2" presStyleCnt="6" custScaleX="155216" custScaleY="156582" custRadScaleRad="101249" custRadScaleInc="-48378">
        <dgm:presLayoutVars>
          <dgm:bulletEnabled val="1"/>
        </dgm:presLayoutVars>
      </dgm:prSet>
      <dgm:spPr/>
      <dgm:t>
        <a:bodyPr/>
        <a:lstStyle/>
        <a:p>
          <a:endParaRPr lang="en-GB"/>
        </a:p>
      </dgm:t>
    </dgm:pt>
    <dgm:pt modelId="{D7EC23C2-DD95-4B4C-91A4-514BF440B11C}" type="pres">
      <dgm:prSet presAssocID="{23B906DE-0716-B749-92AE-FDB94AC84128}" presName="dummy" presStyleCnt="0"/>
      <dgm:spPr/>
    </dgm:pt>
    <dgm:pt modelId="{832A2E31-5F63-F24B-9576-621BA2C91232}" type="pres">
      <dgm:prSet presAssocID="{A73C7ED7-C13B-D44C-8F31-37D4240B213B}" presName="sibTrans" presStyleLbl="sibTrans2D1" presStyleIdx="2" presStyleCnt="6"/>
      <dgm:spPr/>
      <dgm:t>
        <a:bodyPr/>
        <a:lstStyle/>
        <a:p>
          <a:endParaRPr lang="en-GB"/>
        </a:p>
      </dgm:t>
    </dgm:pt>
    <dgm:pt modelId="{2DFDB7CD-F79F-2A4C-8144-4B99B2CE24B4}" type="pres">
      <dgm:prSet presAssocID="{77F916D6-F8EF-8046-9AAF-76DF15FC4FBB}" presName="node" presStyleLbl="node1" presStyleIdx="3" presStyleCnt="6" custScaleX="155216" custScaleY="156582">
        <dgm:presLayoutVars>
          <dgm:bulletEnabled val="1"/>
        </dgm:presLayoutVars>
      </dgm:prSet>
      <dgm:spPr/>
      <dgm:t>
        <a:bodyPr/>
        <a:lstStyle/>
        <a:p>
          <a:endParaRPr lang="en-GB"/>
        </a:p>
      </dgm:t>
    </dgm:pt>
    <dgm:pt modelId="{021F707E-26D7-064F-A293-FBB7E908FB7A}" type="pres">
      <dgm:prSet presAssocID="{77F916D6-F8EF-8046-9AAF-76DF15FC4FBB}" presName="dummy" presStyleCnt="0"/>
      <dgm:spPr/>
    </dgm:pt>
    <dgm:pt modelId="{323599B9-450F-3146-87CF-F849CA00257A}" type="pres">
      <dgm:prSet presAssocID="{E4F11010-58E5-7447-9C9F-F6D2638B77F9}" presName="sibTrans" presStyleLbl="sibTrans2D1" presStyleIdx="3" presStyleCnt="6"/>
      <dgm:spPr/>
      <dgm:t>
        <a:bodyPr/>
        <a:lstStyle/>
        <a:p>
          <a:endParaRPr lang="en-GB"/>
        </a:p>
      </dgm:t>
    </dgm:pt>
    <dgm:pt modelId="{96B7F5E9-3807-BF48-8ECB-6BAE267FE286}" type="pres">
      <dgm:prSet presAssocID="{A0802524-35EF-2F4A-8B61-BDB8BC9A0D8D}" presName="node" presStyleLbl="node1" presStyleIdx="4" presStyleCnt="6" custScaleX="155216" custScaleY="156582" custRadScaleRad="100620" custRadScaleInc="53329">
        <dgm:presLayoutVars>
          <dgm:bulletEnabled val="1"/>
        </dgm:presLayoutVars>
      </dgm:prSet>
      <dgm:spPr/>
      <dgm:t>
        <a:bodyPr/>
        <a:lstStyle/>
        <a:p>
          <a:endParaRPr lang="en-GB"/>
        </a:p>
      </dgm:t>
    </dgm:pt>
    <dgm:pt modelId="{57CDC30D-EF3F-0F4F-A5A3-EC5C7CDD0259}" type="pres">
      <dgm:prSet presAssocID="{A0802524-35EF-2F4A-8B61-BDB8BC9A0D8D}" presName="dummy" presStyleCnt="0"/>
      <dgm:spPr/>
    </dgm:pt>
    <dgm:pt modelId="{4EF8B076-D111-9849-AC37-1635CDD193FA}" type="pres">
      <dgm:prSet presAssocID="{E9D04D73-3E5B-474B-B0D4-D9CECD8F8E1D}" presName="sibTrans" presStyleLbl="sibTrans2D1" presStyleIdx="4" presStyleCnt="6"/>
      <dgm:spPr/>
      <dgm:t>
        <a:bodyPr/>
        <a:lstStyle/>
        <a:p>
          <a:endParaRPr lang="en-GB"/>
        </a:p>
      </dgm:t>
    </dgm:pt>
    <dgm:pt modelId="{D67FAA6C-B694-D740-A77C-19726B10EC0C}" type="pres">
      <dgm:prSet presAssocID="{5FD44DBD-8C76-3146-8EF4-A8B229065791}" presName="node" presStyleLbl="node1" presStyleIdx="5" presStyleCnt="6" custScaleX="61831" custScaleY="59426" custRadScaleRad="92266" custRadScaleInc="9405">
        <dgm:presLayoutVars>
          <dgm:bulletEnabled val="1"/>
        </dgm:presLayoutVars>
      </dgm:prSet>
      <dgm:spPr/>
      <dgm:t>
        <a:bodyPr/>
        <a:lstStyle/>
        <a:p>
          <a:endParaRPr lang="en-GB"/>
        </a:p>
      </dgm:t>
    </dgm:pt>
    <dgm:pt modelId="{1C23F6C3-F503-F24A-B211-4027DD8A34CE}" type="pres">
      <dgm:prSet presAssocID="{5FD44DBD-8C76-3146-8EF4-A8B229065791}" presName="dummy" presStyleCnt="0"/>
      <dgm:spPr/>
    </dgm:pt>
    <dgm:pt modelId="{2B996748-A73C-9242-BAC0-62169576162E}" type="pres">
      <dgm:prSet presAssocID="{3B61151F-6099-294A-9E7C-CBC9AE2EC4CE}" presName="sibTrans" presStyleLbl="sibTrans2D1" presStyleIdx="5" presStyleCnt="6"/>
      <dgm:spPr/>
      <dgm:t>
        <a:bodyPr/>
        <a:lstStyle/>
        <a:p>
          <a:endParaRPr lang="en-GB"/>
        </a:p>
      </dgm:t>
    </dgm:pt>
  </dgm:ptLst>
  <dgm:cxnLst>
    <dgm:cxn modelId="{00CB81B3-D542-4038-95E2-388D4EE826F8}" type="presOf" srcId="{5FD44DBD-8C76-3146-8EF4-A8B229065791}" destId="{D67FAA6C-B694-D740-A77C-19726B10EC0C}" srcOrd="0" destOrd="0" presId="urn:microsoft.com/office/officeart/2005/8/layout/radial6"/>
    <dgm:cxn modelId="{C4E7E219-87FD-4D6C-8733-03030A0EAD4F}" type="presOf" srcId="{0107A0FD-F1C9-6D49-A064-C0237004E32B}" destId="{8CA8D750-D866-504E-998E-7D3C976E6BEB}" srcOrd="0" destOrd="0" presId="urn:microsoft.com/office/officeart/2005/8/layout/radial6"/>
    <dgm:cxn modelId="{D70B3216-BB32-40EA-A41A-AF115F732106}" type="presOf" srcId="{E4F11010-58E5-7447-9C9F-F6D2638B77F9}" destId="{323599B9-450F-3146-87CF-F849CA00257A}" srcOrd="0" destOrd="0" presId="urn:microsoft.com/office/officeart/2005/8/layout/radial6"/>
    <dgm:cxn modelId="{B61B0D34-17AE-EF44-8529-95E176CD02D8}" srcId="{0107A0FD-F1C9-6D49-A064-C0237004E32B}" destId="{23B906DE-0716-B749-92AE-FDB94AC84128}" srcOrd="2" destOrd="0" parTransId="{2B68D55D-DAC4-F040-B9FA-1EE0664E3D23}" sibTransId="{A73C7ED7-C13B-D44C-8F31-37D4240B213B}"/>
    <dgm:cxn modelId="{25F72932-A6A9-4244-BA7E-029AA54C23FF}" srcId="{0107A0FD-F1C9-6D49-A064-C0237004E32B}" destId="{5FD44DBD-8C76-3146-8EF4-A8B229065791}" srcOrd="5" destOrd="0" parTransId="{E9F90C5F-F890-F449-A76C-183514A4939E}" sibTransId="{3B61151F-6099-294A-9E7C-CBC9AE2EC4CE}"/>
    <dgm:cxn modelId="{4B984362-488C-4B92-A966-D9B93478189B}" type="presOf" srcId="{D3EC4E21-1D11-3843-9EAA-CC3F4A6505E2}" destId="{AF4C283B-3B09-9D4D-9F5F-2389F0F729B8}" srcOrd="0" destOrd="0" presId="urn:microsoft.com/office/officeart/2005/8/layout/radial6"/>
    <dgm:cxn modelId="{D1DF709F-BC86-4B34-B4BD-0BE283DA32AF}" type="presOf" srcId="{A8F8C4D9-DA3D-0F4B-BFC9-CEFB7DAEBFAC}" destId="{19CCEA01-71BD-0947-B1E9-E9BA13B799AA}" srcOrd="0" destOrd="0" presId="urn:microsoft.com/office/officeart/2005/8/layout/radial6"/>
    <dgm:cxn modelId="{F471D609-D2B8-4019-9816-BF039D9627DF}" type="presOf" srcId="{77F916D6-F8EF-8046-9AAF-76DF15FC4FBB}" destId="{2DFDB7CD-F79F-2A4C-8144-4B99B2CE24B4}" srcOrd="0" destOrd="0" presId="urn:microsoft.com/office/officeart/2005/8/layout/radial6"/>
    <dgm:cxn modelId="{0E13FC56-9EA4-473D-83AB-16FE9718591A}" type="presOf" srcId="{87516F66-055B-5C4B-A952-0115782AD1B9}" destId="{25B2F705-AAC5-5749-A2BF-DD4BD57C7643}" srcOrd="0" destOrd="0" presId="urn:microsoft.com/office/officeart/2005/8/layout/radial6"/>
    <dgm:cxn modelId="{00B8871B-57A9-4619-A3FE-62E51DDB59DC}" type="presOf" srcId="{E9D04D73-3E5B-474B-B0D4-D9CECD8F8E1D}" destId="{4EF8B076-D111-9849-AC37-1635CDD193FA}" srcOrd="0" destOrd="0" presId="urn:microsoft.com/office/officeart/2005/8/layout/radial6"/>
    <dgm:cxn modelId="{02306860-5E52-0C40-84C9-56DA2E8636C1}" srcId="{D3EC4E21-1D11-3843-9EAA-CC3F4A6505E2}" destId="{0107A0FD-F1C9-6D49-A064-C0237004E32B}" srcOrd="0" destOrd="0" parTransId="{56873EB5-2C7F-FD45-B9EF-A3A79910CC5A}" sibTransId="{EC35EC3F-E213-B14B-B379-D595386ED57C}"/>
    <dgm:cxn modelId="{09D51085-2CE1-3447-AB3E-D5552F93A68E}" srcId="{0107A0FD-F1C9-6D49-A064-C0237004E32B}" destId="{A8F8C4D9-DA3D-0F4B-BFC9-CEFB7DAEBFAC}" srcOrd="0" destOrd="0" parTransId="{B83C2F9D-49EA-9E44-AE25-EF90CE9EE144}" sibTransId="{597269B0-3B22-5E4A-8792-41EF649240EE}"/>
    <dgm:cxn modelId="{85027312-CA8B-4843-A6C5-4C1C3205C758}" srcId="{0107A0FD-F1C9-6D49-A064-C0237004E32B}" destId="{A0802524-35EF-2F4A-8B61-BDB8BC9A0D8D}" srcOrd="4" destOrd="0" parTransId="{123921C7-4E6E-3146-8BF8-5FA18F3DAE5C}" sibTransId="{E9D04D73-3E5B-474B-B0D4-D9CECD8F8E1D}"/>
    <dgm:cxn modelId="{E23FD3F1-C2F3-498F-B976-AFFCA11EB122}" type="presOf" srcId="{23B906DE-0716-B749-92AE-FDB94AC84128}" destId="{53472D82-6C10-AE43-9CF8-38B969A510FE}" srcOrd="0" destOrd="0" presId="urn:microsoft.com/office/officeart/2005/8/layout/radial6"/>
    <dgm:cxn modelId="{55422E95-12DD-43AB-B503-D4E2C97D8CD1}" type="presOf" srcId="{A73C7ED7-C13B-D44C-8F31-37D4240B213B}" destId="{832A2E31-5F63-F24B-9576-621BA2C91232}" srcOrd="0" destOrd="0" presId="urn:microsoft.com/office/officeart/2005/8/layout/radial6"/>
    <dgm:cxn modelId="{8E06A7E4-C30E-4716-B55A-E85BBD42C6C5}" type="presOf" srcId="{3B61151F-6099-294A-9E7C-CBC9AE2EC4CE}" destId="{2B996748-A73C-9242-BAC0-62169576162E}" srcOrd="0" destOrd="0" presId="urn:microsoft.com/office/officeart/2005/8/layout/radial6"/>
    <dgm:cxn modelId="{66E16716-BC26-5448-8EA3-02E9BE6A6667}" srcId="{0107A0FD-F1C9-6D49-A064-C0237004E32B}" destId="{9220AEBF-6A6C-4B43-8E9A-4B617DC0543E}" srcOrd="1" destOrd="0" parTransId="{F02D6C5E-3570-8D44-857D-B63028E8260A}" sibTransId="{87516F66-055B-5C4B-A952-0115782AD1B9}"/>
    <dgm:cxn modelId="{6E061ED8-4496-43B0-8D47-058EE801BE41}" type="presOf" srcId="{597269B0-3B22-5E4A-8792-41EF649240EE}" destId="{FDAEBFF4-7123-C548-9959-E777F347B4BF}" srcOrd="0" destOrd="0" presId="urn:microsoft.com/office/officeart/2005/8/layout/radial6"/>
    <dgm:cxn modelId="{5615A643-6339-6C4B-820F-CE3A68655994}" srcId="{0107A0FD-F1C9-6D49-A064-C0237004E32B}" destId="{77F916D6-F8EF-8046-9AAF-76DF15FC4FBB}" srcOrd="3" destOrd="0" parTransId="{37407547-5DD2-9344-A1EF-8DBEFB41FEA8}" sibTransId="{E4F11010-58E5-7447-9C9F-F6D2638B77F9}"/>
    <dgm:cxn modelId="{6545C05A-E7E7-4915-8AF5-5D75F4DD2299}" srcId="{D3EC4E21-1D11-3843-9EAA-CC3F4A6505E2}" destId="{66CDE9D7-F4D3-4D1C-B955-49FFA030450C}" srcOrd="1" destOrd="0" parTransId="{C296A14B-93AF-4C22-B9B1-44A39F29ED9E}" sibTransId="{E49B65A8-29F7-42DB-AE45-6DC274F9E9AD}"/>
    <dgm:cxn modelId="{E92BF4C2-D457-43F3-832B-137845508183}" type="presOf" srcId="{9220AEBF-6A6C-4B43-8E9A-4B617DC0543E}" destId="{B42326D3-32D7-CF45-88D2-B0728CAA88DA}" srcOrd="0" destOrd="0" presId="urn:microsoft.com/office/officeart/2005/8/layout/radial6"/>
    <dgm:cxn modelId="{0302295C-4C8E-491F-889E-CF3B2CC1AA04}" type="presOf" srcId="{A0802524-35EF-2F4A-8B61-BDB8BC9A0D8D}" destId="{96B7F5E9-3807-BF48-8ECB-6BAE267FE286}" srcOrd="0" destOrd="0" presId="urn:microsoft.com/office/officeart/2005/8/layout/radial6"/>
    <dgm:cxn modelId="{FCC3D81E-8438-4EB0-86CB-3C09B729FD6C}" type="presParOf" srcId="{AF4C283B-3B09-9D4D-9F5F-2389F0F729B8}" destId="{8CA8D750-D866-504E-998E-7D3C976E6BEB}" srcOrd="0" destOrd="0" presId="urn:microsoft.com/office/officeart/2005/8/layout/radial6"/>
    <dgm:cxn modelId="{9771B5DB-81DE-4155-9CA2-F1A928218E0D}" type="presParOf" srcId="{AF4C283B-3B09-9D4D-9F5F-2389F0F729B8}" destId="{19CCEA01-71BD-0947-B1E9-E9BA13B799AA}" srcOrd="1" destOrd="0" presId="urn:microsoft.com/office/officeart/2005/8/layout/radial6"/>
    <dgm:cxn modelId="{30A263EF-9F65-4655-B5B0-9D0341DF3CF1}" type="presParOf" srcId="{AF4C283B-3B09-9D4D-9F5F-2389F0F729B8}" destId="{B42E3854-9023-5046-B991-253931409FE1}" srcOrd="2" destOrd="0" presId="urn:microsoft.com/office/officeart/2005/8/layout/radial6"/>
    <dgm:cxn modelId="{EDE414DC-4ADF-43E0-A535-86DB6D86C47B}" type="presParOf" srcId="{AF4C283B-3B09-9D4D-9F5F-2389F0F729B8}" destId="{FDAEBFF4-7123-C548-9959-E777F347B4BF}" srcOrd="3" destOrd="0" presId="urn:microsoft.com/office/officeart/2005/8/layout/radial6"/>
    <dgm:cxn modelId="{3BB2F95E-9268-48C7-B042-5B4C8D0ED96E}" type="presParOf" srcId="{AF4C283B-3B09-9D4D-9F5F-2389F0F729B8}" destId="{B42326D3-32D7-CF45-88D2-B0728CAA88DA}" srcOrd="4" destOrd="0" presId="urn:microsoft.com/office/officeart/2005/8/layout/radial6"/>
    <dgm:cxn modelId="{C7F3605C-0BFB-4010-9B7D-1802A30D4499}" type="presParOf" srcId="{AF4C283B-3B09-9D4D-9F5F-2389F0F729B8}" destId="{41831C11-19BF-C145-A6FE-78439D14757A}" srcOrd="5" destOrd="0" presId="urn:microsoft.com/office/officeart/2005/8/layout/radial6"/>
    <dgm:cxn modelId="{22E4E2F8-3991-4608-B822-3F0C1CFF7403}" type="presParOf" srcId="{AF4C283B-3B09-9D4D-9F5F-2389F0F729B8}" destId="{25B2F705-AAC5-5749-A2BF-DD4BD57C7643}" srcOrd="6" destOrd="0" presId="urn:microsoft.com/office/officeart/2005/8/layout/radial6"/>
    <dgm:cxn modelId="{283C5FEC-C242-4E40-B53C-77ABCF4E0246}" type="presParOf" srcId="{AF4C283B-3B09-9D4D-9F5F-2389F0F729B8}" destId="{53472D82-6C10-AE43-9CF8-38B969A510FE}" srcOrd="7" destOrd="0" presId="urn:microsoft.com/office/officeart/2005/8/layout/radial6"/>
    <dgm:cxn modelId="{326BA888-7F54-47F3-B356-F0CD68B9736C}" type="presParOf" srcId="{AF4C283B-3B09-9D4D-9F5F-2389F0F729B8}" destId="{D7EC23C2-DD95-4B4C-91A4-514BF440B11C}" srcOrd="8" destOrd="0" presId="urn:microsoft.com/office/officeart/2005/8/layout/radial6"/>
    <dgm:cxn modelId="{94A1515E-B5A3-4510-B89D-F38A877D8090}" type="presParOf" srcId="{AF4C283B-3B09-9D4D-9F5F-2389F0F729B8}" destId="{832A2E31-5F63-F24B-9576-621BA2C91232}" srcOrd="9" destOrd="0" presId="urn:microsoft.com/office/officeart/2005/8/layout/radial6"/>
    <dgm:cxn modelId="{0C04B140-2A40-4D40-8299-C1583DAF4A36}" type="presParOf" srcId="{AF4C283B-3B09-9D4D-9F5F-2389F0F729B8}" destId="{2DFDB7CD-F79F-2A4C-8144-4B99B2CE24B4}" srcOrd="10" destOrd="0" presId="urn:microsoft.com/office/officeart/2005/8/layout/radial6"/>
    <dgm:cxn modelId="{3BBB0221-C8ED-446E-AEEE-D0AB00179FD4}" type="presParOf" srcId="{AF4C283B-3B09-9D4D-9F5F-2389F0F729B8}" destId="{021F707E-26D7-064F-A293-FBB7E908FB7A}" srcOrd="11" destOrd="0" presId="urn:microsoft.com/office/officeart/2005/8/layout/radial6"/>
    <dgm:cxn modelId="{D2A03BF4-428C-4D0C-AFEB-05A19EB3A360}" type="presParOf" srcId="{AF4C283B-3B09-9D4D-9F5F-2389F0F729B8}" destId="{323599B9-450F-3146-87CF-F849CA00257A}" srcOrd="12" destOrd="0" presId="urn:microsoft.com/office/officeart/2005/8/layout/radial6"/>
    <dgm:cxn modelId="{3E2A29DB-0185-4DD7-A40D-D5503F5B5FCC}" type="presParOf" srcId="{AF4C283B-3B09-9D4D-9F5F-2389F0F729B8}" destId="{96B7F5E9-3807-BF48-8ECB-6BAE267FE286}" srcOrd="13" destOrd="0" presId="urn:microsoft.com/office/officeart/2005/8/layout/radial6"/>
    <dgm:cxn modelId="{21D6FB0E-F544-41CE-83B9-123BB945B265}" type="presParOf" srcId="{AF4C283B-3B09-9D4D-9F5F-2389F0F729B8}" destId="{57CDC30D-EF3F-0F4F-A5A3-EC5C7CDD0259}" srcOrd="14" destOrd="0" presId="urn:microsoft.com/office/officeart/2005/8/layout/radial6"/>
    <dgm:cxn modelId="{CEF9F106-5F30-4130-8A77-9B7F258B0498}" type="presParOf" srcId="{AF4C283B-3B09-9D4D-9F5F-2389F0F729B8}" destId="{4EF8B076-D111-9849-AC37-1635CDD193FA}" srcOrd="15" destOrd="0" presId="urn:microsoft.com/office/officeart/2005/8/layout/radial6"/>
    <dgm:cxn modelId="{42CA3E1E-3CC6-4FA4-BDD3-A64B89DD3F81}" type="presParOf" srcId="{AF4C283B-3B09-9D4D-9F5F-2389F0F729B8}" destId="{D67FAA6C-B694-D740-A77C-19726B10EC0C}" srcOrd="16" destOrd="0" presId="urn:microsoft.com/office/officeart/2005/8/layout/radial6"/>
    <dgm:cxn modelId="{2794B886-8414-4CDD-8014-7BF4DE3C4720}" type="presParOf" srcId="{AF4C283B-3B09-9D4D-9F5F-2389F0F729B8}" destId="{1C23F6C3-F503-F24A-B211-4027DD8A34CE}" srcOrd="17" destOrd="0" presId="urn:microsoft.com/office/officeart/2005/8/layout/radial6"/>
    <dgm:cxn modelId="{2E04A70B-919C-4E40-B3F8-E6A979F17D2C}" type="presParOf" srcId="{AF4C283B-3B09-9D4D-9F5F-2389F0F729B8}" destId="{2B996748-A73C-9242-BAC0-62169576162E}"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6661" tIns="48331" rIns="96661" bIns="48331" rtlCol="0"/>
          <a:lstStyle>
            <a:lvl1pPr algn="r">
              <a:defRPr sz="1300"/>
            </a:lvl1pPr>
          </a:lstStyle>
          <a:p>
            <a:fld id="{32B44091-A4D1-4654-AD67-10CC05CE485F}" type="datetimeFigureOut">
              <a:rPr lang="en-GB" smtClean="0"/>
              <a:t>16/05/2017</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6661" tIns="48331" rIns="96661" bIns="48331" rtlCol="0" anchor="b"/>
          <a:lstStyle>
            <a:lvl1pPr algn="r">
              <a:defRPr sz="1300"/>
            </a:lvl1pPr>
          </a:lstStyle>
          <a:p>
            <a:fld id="{5EF00A87-77B9-4372-8F89-E17ACE83D287}" type="slidenum">
              <a:rPr lang="en-GB" smtClean="0"/>
              <a:t>‹#›</a:t>
            </a:fld>
            <a:endParaRPr lang="en-GB"/>
          </a:p>
        </p:txBody>
      </p:sp>
    </p:spTree>
    <p:extLst>
      <p:ext uri="{BB962C8B-B14F-4D97-AF65-F5344CB8AC3E}">
        <p14:creationId xmlns:p14="http://schemas.microsoft.com/office/powerpoint/2010/main" val="441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D4FF1F9-D43E-457F-81AA-805B211B30C8}"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10309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Courier New" panose="02070309020205020404" pitchFamily="49" charset="0"/>
              <a:buChar char="o"/>
            </a:pPr>
            <a:r>
              <a:rPr lang="en-GB" dirty="0" smtClean="0"/>
              <a:t>high variation in diagnosis, treatment and care</a:t>
            </a:r>
          </a:p>
          <a:p>
            <a:pPr lvl="1">
              <a:buFont typeface="Courier New" panose="02070309020205020404" pitchFamily="49" charset="0"/>
              <a:buChar char="o"/>
            </a:pPr>
            <a:r>
              <a:rPr lang="en-GB" dirty="0" smtClean="0"/>
              <a:t>high number of respiratory deaths</a:t>
            </a:r>
          </a:p>
          <a:p>
            <a:pPr lvl="1">
              <a:buFont typeface="Courier New" panose="02070309020205020404" pitchFamily="49" charset="0"/>
              <a:buChar char="o"/>
            </a:pPr>
            <a:r>
              <a:rPr lang="en-GB" dirty="0" smtClean="0"/>
              <a:t>high rates of admission to hospital </a:t>
            </a:r>
          </a:p>
          <a:p>
            <a:pPr lvl="1">
              <a:buFont typeface="Courier New" panose="02070309020205020404" pitchFamily="49" charset="0"/>
              <a:buChar char="o"/>
            </a:pPr>
            <a:r>
              <a:rPr lang="en-GB" dirty="0" smtClean="0"/>
              <a:t>low numbers of children with an asthma plan or having had an asthma review </a:t>
            </a:r>
          </a:p>
          <a:p>
            <a:endParaRPr lang="en-GB" dirty="0"/>
          </a:p>
        </p:txBody>
      </p:sp>
      <p:sp>
        <p:nvSpPr>
          <p:cNvPr id="4" name="Slide Number Placeholder 3"/>
          <p:cNvSpPr>
            <a:spLocks noGrp="1"/>
          </p:cNvSpPr>
          <p:nvPr>
            <p:ph type="sldNum" sz="quarter" idx="10"/>
          </p:nvPr>
        </p:nvSpPr>
        <p:spPr/>
        <p:txBody>
          <a:bodyPr/>
          <a:lstStyle/>
          <a:p>
            <a:fld id="{8EBEE61E-28E6-4DBD-80E8-73299C332610}"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951925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smtClean="0">
                <a:solidFill>
                  <a:srgbClr val="0072C6"/>
                </a:solidFill>
              </a:rPr>
              <a:t>14 ambitions across specific areas</a:t>
            </a:r>
          </a:p>
          <a:p>
            <a:pPr marL="285750" lvl="2" indent="-285750">
              <a:buFont typeface="Arial" panose="020B0604020202020204" pitchFamily="34" charset="0"/>
              <a:buChar char="•"/>
            </a:pPr>
            <a:r>
              <a:rPr lang="en-GB" dirty="0" smtClean="0">
                <a:solidFill>
                  <a:srgbClr val="0072C6"/>
                </a:solidFill>
              </a:rPr>
              <a:t>System-wide</a:t>
            </a:r>
          </a:p>
          <a:p>
            <a:pPr marL="285750" lvl="2" indent="-285750">
              <a:buFont typeface="Arial" panose="020B0604020202020204" pitchFamily="34" charset="0"/>
              <a:buChar char="•"/>
            </a:pPr>
            <a:r>
              <a:rPr lang="en-GB" dirty="0" smtClean="0">
                <a:solidFill>
                  <a:srgbClr val="0072C6"/>
                </a:solidFill>
              </a:rPr>
              <a:t>Patient and family support</a:t>
            </a:r>
          </a:p>
          <a:p>
            <a:pPr marL="285750" lvl="2" indent="-285750">
              <a:buFont typeface="Arial" panose="020B0604020202020204" pitchFamily="34" charset="0"/>
              <a:buChar char="•"/>
            </a:pPr>
            <a:r>
              <a:rPr lang="en-GB" dirty="0" smtClean="0">
                <a:solidFill>
                  <a:srgbClr val="0072C6"/>
                </a:solidFill>
              </a:rPr>
              <a:t>Schools</a:t>
            </a:r>
          </a:p>
          <a:p>
            <a:pPr marL="285750" lvl="2" indent="-285750">
              <a:buFont typeface="Arial" panose="020B0604020202020204" pitchFamily="34" charset="0"/>
              <a:buChar char="•"/>
            </a:pPr>
            <a:r>
              <a:rPr lang="en-GB" dirty="0" smtClean="0">
                <a:solidFill>
                  <a:srgbClr val="0072C6"/>
                </a:solidFill>
              </a:rPr>
              <a:t>Acute and high risk care</a:t>
            </a:r>
          </a:p>
          <a:p>
            <a:pPr marL="285750" lvl="2" indent="-285750">
              <a:buFont typeface="Arial" panose="020B0604020202020204" pitchFamily="34" charset="0"/>
              <a:buChar char="•"/>
            </a:pPr>
            <a:r>
              <a:rPr lang="en-GB" dirty="0" smtClean="0">
                <a:solidFill>
                  <a:srgbClr val="0072C6"/>
                </a:solidFill>
              </a:rPr>
              <a:t>Integration and co-ordination</a:t>
            </a:r>
          </a:p>
          <a:p>
            <a:pPr marL="285750" lvl="2" indent="-285750">
              <a:buFont typeface="Arial" panose="020B0604020202020204" pitchFamily="34" charset="0"/>
              <a:buChar char="•"/>
            </a:pPr>
            <a:r>
              <a:rPr lang="en-GB" dirty="0" smtClean="0">
                <a:solidFill>
                  <a:srgbClr val="0072C6"/>
                </a:solidFill>
              </a:rPr>
              <a:t>Discharge planning</a:t>
            </a:r>
          </a:p>
          <a:p>
            <a:pPr marL="285750" lvl="2" indent="-285750">
              <a:buFont typeface="Arial" panose="020B0604020202020204" pitchFamily="34" charset="0"/>
              <a:buChar char="•"/>
            </a:pPr>
            <a:r>
              <a:rPr lang="en-GB" dirty="0" smtClean="0">
                <a:solidFill>
                  <a:srgbClr val="0072C6"/>
                </a:solidFill>
              </a:rPr>
              <a:t>Transition</a:t>
            </a:r>
          </a:p>
          <a:p>
            <a:pPr marL="285750" lvl="2" indent="-285750">
              <a:buFont typeface="Arial" panose="020B0604020202020204" pitchFamily="34" charset="0"/>
              <a:buChar char="•"/>
            </a:pPr>
            <a:r>
              <a:rPr lang="en-GB" dirty="0" smtClean="0">
                <a:solidFill>
                  <a:srgbClr val="0072C6"/>
                </a:solidFill>
              </a:rPr>
              <a:t>Effective and consistent prescribing</a:t>
            </a:r>
          </a:p>
          <a:p>
            <a:pPr marL="285750" lvl="2" indent="-285750">
              <a:buFont typeface="Arial" panose="020B0604020202020204" pitchFamily="34" charset="0"/>
              <a:buChar char="•"/>
            </a:pPr>
            <a:r>
              <a:rPr lang="en-GB" dirty="0" smtClean="0">
                <a:solidFill>
                  <a:srgbClr val="0072C6"/>
                </a:solidFill>
              </a:rPr>
              <a:t>Workforce education and training</a:t>
            </a:r>
          </a:p>
          <a:p>
            <a:pPr marL="285750" indent="-285750">
              <a:buFont typeface="Arial" panose="020B0604020202020204" pitchFamily="34" charset="0"/>
              <a:buChar char="•"/>
            </a:pPr>
            <a:r>
              <a:rPr lang="en-GB" dirty="0" smtClean="0">
                <a:solidFill>
                  <a:srgbClr val="0072C6"/>
                </a:solidFill>
              </a:rPr>
              <a:t>All settings:  Primary care, Secondary and tertiary care, Community pharmacies, schools, Self care</a:t>
            </a:r>
          </a:p>
          <a:p>
            <a:pPr marL="285750" indent="-285750">
              <a:buFont typeface="Arial" panose="020B0604020202020204" pitchFamily="34" charset="0"/>
              <a:buChar char="•"/>
            </a:pPr>
            <a:r>
              <a:rPr lang="en-GB" dirty="0" smtClean="0"/>
              <a:t>Developed through the children and young people’s asthma leadership group</a:t>
            </a:r>
          </a:p>
          <a:p>
            <a:pPr marL="285750" indent="-285750">
              <a:buFont typeface="Arial" panose="020B0604020202020204" pitchFamily="34" charset="0"/>
              <a:buChar char="•"/>
            </a:pPr>
            <a:r>
              <a:rPr lang="en-GB" dirty="0" smtClean="0"/>
              <a:t>Prepared by collating a collection of standards already in existence, building on London Quality Standards, Primary Care Strategic Commissioning Framework and London Acute Care Standards for CYP </a:t>
            </a:r>
            <a:endParaRPr lang="en-GB" sz="2000" dirty="0" smtClean="0"/>
          </a:p>
          <a:p>
            <a:r>
              <a:rPr lang="en-GB" b="1" dirty="0" smtClean="0"/>
              <a:t>Purpose</a:t>
            </a:r>
          </a:p>
          <a:p>
            <a:pPr marL="285750" indent="-285750">
              <a:buFont typeface="Arial" panose="020B0604020202020204" pitchFamily="34" charset="0"/>
              <a:buChar char="•"/>
            </a:pPr>
            <a:r>
              <a:rPr lang="en-GB" dirty="0" smtClean="0"/>
              <a:t>Essential </a:t>
            </a:r>
            <a:r>
              <a:rPr lang="en-GB" b="1" dirty="0" smtClean="0">
                <a:solidFill>
                  <a:schemeClr val="tx2"/>
                </a:solidFill>
              </a:rPr>
              <a:t>guide for commissioners and providers</a:t>
            </a:r>
          </a:p>
          <a:p>
            <a:pPr marL="285750" indent="-285750">
              <a:buFont typeface="Arial" panose="020B0604020202020204" pitchFamily="34" charset="0"/>
              <a:buChar char="•"/>
            </a:pPr>
            <a:r>
              <a:rPr lang="en-GB" dirty="0" smtClean="0"/>
              <a:t>Ensure </a:t>
            </a:r>
            <a:r>
              <a:rPr lang="en-GB" b="1" dirty="0" smtClean="0">
                <a:solidFill>
                  <a:schemeClr val="tx2"/>
                </a:solidFill>
              </a:rPr>
              <a:t>responsible lead </a:t>
            </a:r>
            <a:r>
              <a:rPr lang="en-GB" dirty="0" smtClean="0"/>
              <a:t>for asthma in each organisation </a:t>
            </a:r>
          </a:p>
          <a:p>
            <a:pPr marL="285750" indent="-285750">
              <a:buFont typeface="Arial" panose="020B0604020202020204" pitchFamily="34" charset="0"/>
              <a:buChar char="•"/>
            </a:pPr>
            <a:r>
              <a:rPr lang="en-GB" dirty="0" smtClean="0"/>
              <a:t>Improve </a:t>
            </a:r>
            <a:r>
              <a:rPr lang="en-GB" b="1" dirty="0" smtClean="0">
                <a:solidFill>
                  <a:schemeClr val="tx2"/>
                </a:solidFill>
              </a:rPr>
              <a:t>consistency and quality </a:t>
            </a:r>
            <a:r>
              <a:rPr lang="en-GB" dirty="0" smtClean="0"/>
              <a:t>in CYP services and </a:t>
            </a:r>
            <a:r>
              <a:rPr lang="en-GB" b="1" dirty="0" smtClean="0">
                <a:solidFill>
                  <a:schemeClr val="tx2"/>
                </a:solidFill>
              </a:rPr>
              <a:t>reduce variation</a:t>
            </a:r>
          </a:p>
          <a:p>
            <a:pPr marL="285750" indent="-285750">
              <a:buFont typeface="Arial" panose="020B0604020202020204" pitchFamily="34" charset="0"/>
              <a:buChar char="•"/>
            </a:pPr>
            <a:r>
              <a:rPr lang="en-GB" b="1" dirty="0" smtClean="0">
                <a:solidFill>
                  <a:schemeClr val="tx2"/>
                </a:solidFill>
              </a:rPr>
              <a:t>Minimum standards </a:t>
            </a:r>
            <a:r>
              <a:rPr lang="en-GB" dirty="0" smtClean="0"/>
              <a:t>of care in one place</a:t>
            </a:r>
          </a:p>
          <a:p>
            <a:pPr marL="0" lvl="2" indent="0">
              <a:buNone/>
            </a:pPr>
            <a:r>
              <a:rPr lang="en-GB" dirty="0" smtClean="0"/>
              <a:t>It cuts across all organisations and covers: patient and family support; schools; acute and high risk care; integration and co-ordination; discharge planning; transition; effective and consistent prescribing; workforce education and training</a:t>
            </a:r>
          </a:p>
          <a:p>
            <a:endParaRPr lang="en-GB" dirty="0"/>
          </a:p>
        </p:txBody>
      </p:sp>
      <p:sp>
        <p:nvSpPr>
          <p:cNvPr id="4" name="Slide Number Placeholder 3"/>
          <p:cNvSpPr>
            <a:spLocks noGrp="1"/>
          </p:cNvSpPr>
          <p:nvPr>
            <p:ph type="sldNum" sz="quarter" idx="10"/>
          </p:nvPr>
        </p:nvSpPr>
        <p:spPr/>
        <p:txBody>
          <a:bodyPr/>
          <a:lstStyle/>
          <a:p>
            <a:fld id="{8EBEE61E-28E6-4DBD-80E8-73299C332610}"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32686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Network approach which includes primary care community nursing services, schools and local pharmacy</a:t>
            </a:r>
          </a:p>
          <a:p>
            <a:pPr marL="285750" indent="-285750">
              <a:buFont typeface="Arial" charset="0"/>
              <a:buChar char="•"/>
            </a:pPr>
            <a:r>
              <a:rPr lang="en-GB" sz="1200" dirty="0" smtClean="0">
                <a:solidFill>
                  <a:srgbClr val="0072C6"/>
                </a:solidFill>
              </a:rPr>
              <a:t>The formation of a critical mass of well-educated professionals dedicated to the continuous improvements in care of CYP with asthma is essential. </a:t>
            </a:r>
          </a:p>
          <a:p>
            <a:pPr marL="171450" indent="-171450">
              <a:buFont typeface="Arial" pitchFamily="34" charset="0"/>
              <a:buChar char="•"/>
            </a:pPr>
            <a:r>
              <a:rPr lang="en-GB" sz="1200" dirty="0" smtClean="0">
                <a:solidFill>
                  <a:srgbClr val="0072C6"/>
                </a:solidFill>
              </a:rPr>
              <a:t> Aiming for earlier diagnosis, more confident treatment, the early identification of risks, and the sharing of expertise at a local level. </a:t>
            </a:r>
          </a:p>
          <a:p>
            <a:pPr marL="285750" indent="-285750">
              <a:buFont typeface="Arial" charset="0"/>
              <a:buChar char="•"/>
            </a:pPr>
            <a:r>
              <a:rPr lang="en-GB" sz="1200" dirty="0" smtClean="0">
                <a:solidFill>
                  <a:srgbClr val="0072C6"/>
                </a:solidFill>
              </a:rPr>
              <a:t>Creating good asthma control in childhood aiming for the knock-on benefit in the adult years. </a:t>
            </a:r>
          </a:p>
          <a:p>
            <a:pPr marL="285750" indent="-285750">
              <a:buFont typeface="Arial" charset="0"/>
              <a:buChar char="•"/>
            </a:pPr>
            <a:endParaRPr lang="en-GB" sz="1200" dirty="0" smtClean="0">
              <a:solidFill>
                <a:srgbClr val="0072C6"/>
              </a:solidFill>
            </a:endParaRPr>
          </a:p>
          <a:p>
            <a:pPr marL="285750" indent="-285750">
              <a:buFont typeface="Arial" charset="0"/>
              <a:buChar char="•"/>
            </a:pPr>
            <a:r>
              <a:rPr lang="en-GB" sz="1200" dirty="0" smtClean="0">
                <a:solidFill>
                  <a:srgbClr val="0072C6"/>
                </a:solidFill>
              </a:rPr>
              <a:t>Creating a pivot point around which acute paediatrics in a primary care setting could be developed, and likewise could augment the skill sets of the adult focused respiratory team. </a:t>
            </a:r>
            <a:endParaRPr lang="en-US" sz="1200" dirty="0" smtClean="0">
              <a:solidFill>
                <a:srgbClr val="0072C6"/>
              </a:solidFill>
            </a:endParaRPr>
          </a:p>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21058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It is possible there would be a slight rise in drug costs as patients were prescribed more appropriately.  This is what was found in the Finnish study 2 . Between 30% and 50% of prescribed medicines for long-term conditions are not taken as recommended. We need to make sure our children are receiving support to take their medicines so they receive the health benefits and the NHS gets value for money from those drugs dispensed. </a:t>
            </a:r>
          </a:p>
        </p:txBody>
      </p:sp>
      <p:sp>
        <p:nvSpPr>
          <p:cNvPr id="4" name="Slide Number Placeholder 3"/>
          <p:cNvSpPr>
            <a:spLocks noGrp="1"/>
          </p:cNvSpPr>
          <p:nvPr>
            <p:ph type="sldNum" sz="quarter" idx="10"/>
          </p:nvPr>
        </p:nvSpPr>
        <p:spPr/>
        <p:txBody>
          <a:bodyPr/>
          <a:lstStyle/>
          <a:p>
            <a:fld id="{8EBEE61E-28E6-4DBD-80E8-73299C332610}"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983347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124744"/>
            <a:ext cx="8241688" cy="1008112"/>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6" y="2204864"/>
            <a:ext cx="7344815" cy="504825"/>
          </a:xfrm>
        </p:spPr>
        <p:txBody>
          <a:bodyPr>
            <a:normAutofit/>
          </a:bodyPr>
          <a:lstStyle>
            <a:lvl1pPr algn="l">
              <a:defRPr sz="2400" baseline="0">
                <a:solidFill>
                  <a:srgbClr val="0072C6"/>
                </a:solidFill>
                <a:latin typeface="+mn-lt"/>
              </a:defRPr>
            </a:lvl1pPr>
          </a:lstStyle>
          <a:p>
            <a:pPr lvl="0"/>
            <a:r>
              <a:rPr lang="en-GB" dirty="0"/>
              <a:t>Subtitle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9297" y="476672"/>
            <a:ext cx="1067159" cy="432048"/>
          </a:xfrm>
          <a:prstGeom prst="rect">
            <a:avLst/>
          </a:prstGeom>
        </p:spPr>
      </p:pic>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2936"/>
            <a:ext cx="9144000" cy="4033332"/>
          </a:xfrm>
          <a:prstGeom prst="rect">
            <a:avLst/>
          </a:prstGeom>
        </p:spPr>
      </p:pic>
    </p:spTree>
    <p:extLst>
      <p:ext uri="{BB962C8B-B14F-4D97-AF65-F5344CB8AC3E}">
        <p14:creationId xmlns:p14="http://schemas.microsoft.com/office/powerpoint/2010/main" val="179813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4584407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B49689D-FEC2-4029-949E-E27E4E0EFBCD}" type="datetimeFigureOut">
              <a:rPr lang="en-GB" smtClean="0"/>
              <a:t>16/05/2017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7F822C-6B78-4914-87D8-AB2D7D3B8B7A}" type="slidenum">
              <a:rPr lang="en-GB" smtClean="0"/>
              <a:t>‹#›</a:t>
            </a:fld>
            <a:endParaRPr lang="en-GB"/>
          </a:p>
        </p:txBody>
      </p:sp>
    </p:spTree>
    <p:extLst>
      <p:ext uri="{BB962C8B-B14F-4D97-AF65-F5344CB8AC3E}">
        <p14:creationId xmlns:p14="http://schemas.microsoft.com/office/powerpoint/2010/main" val="29500459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34CC423-59EC-4223-8D7F-1926BF95918F}" type="datetimeFigureOut">
              <a:rPr lang="en-GB" smtClean="0">
                <a:solidFill>
                  <a:prstClr val="black">
                    <a:tint val="75000"/>
                  </a:prstClr>
                </a:solidFill>
              </a:rPr>
              <a:pPr/>
              <a:t>16/05/2017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E83B5CE-24E8-4A84-8D1C-96298C2EDB8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65280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4CC423-59EC-4223-8D7F-1926BF95918F}" type="datetimeFigureOut">
              <a:rPr lang="en-GB" smtClean="0">
                <a:solidFill>
                  <a:prstClr val="black">
                    <a:tint val="75000"/>
                  </a:prstClr>
                </a:solidFill>
              </a:rPr>
              <a:pPr/>
              <a:t>16/05/2017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E83B5CE-24E8-4A84-8D1C-96298C2EDB8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49280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CC423-59EC-4223-8D7F-1926BF95918F}" type="datetimeFigureOut">
              <a:rPr lang="en-GB" smtClean="0">
                <a:solidFill>
                  <a:prstClr val="black">
                    <a:tint val="75000"/>
                  </a:prstClr>
                </a:solidFill>
              </a:rPr>
              <a:pPr/>
              <a:t>16/05/2017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E83B5CE-24E8-4A84-8D1C-96298C2EDB8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6440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4CC423-59EC-4223-8D7F-1926BF95918F}" type="datetimeFigureOut">
              <a:rPr lang="en-GB" smtClean="0">
                <a:solidFill>
                  <a:prstClr val="black">
                    <a:tint val="75000"/>
                  </a:prstClr>
                </a:solidFill>
              </a:rPr>
              <a:pPr/>
              <a:t>16/05/2017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E83B5CE-24E8-4A84-8D1C-96298C2EDB8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722940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34CC423-59EC-4223-8D7F-1926BF95918F}" type="datetimeFigureOut">
              <a:rPr lang="en-GB" smtClean="0">
                <a:solidFill>
                  <a:prstClr val="black">
                    <a:tint val="75000"/>
                  </a:prstClr>
                </a:solidFill>
              </a:rPr>
              <a:pPr/>
              <a:t>16/05/2017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E83B5CE-24E8-4A84-8D1C-96298C2EDB8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9520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34CC423-59EC-4223-8D7F-1926BF95918F}" type="datetimeFigureOut">
              <a:rPr lang="en-GB" smtClean="0">
                <a:solidFill>
                  <a:prstClr val="black">
                    <a:tint val="75000"/>
                  </a:prstClr>
                </a:solidFill>
              </a:rPr>
              <a:pPr/>
              <a:t>16/05/2017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E83B5CE-24E8-4A84-8D1C-96298C2EDB8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1720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CC423-59EC-4223-8D7F-1926BF95918F}" type="datetimeFigureOut">
              <a:rPr lang="en-GB" smtClean="0">
                <a:solidFill>
                  <a:prstClr val="black">
                    <a:tint val="75000"/>
                  </a:prstClr>
                </a:solidFill>
              </a:rPr>
              <a:pPr/>
              <a:t>16/05/2017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E83B5CE-24E8-4A84-8D1C-96298C2EDB8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09951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CC423-59EC-4223-8D7F-1926BF95918F}" type="datetimeFigureOut">
              <a:rPr lang="en-GB" smtClean="0">
                <a:solidFill>
                  <a:prstClr val="black">
                    <a:tint val="75000"/>
                  </a:prstClr>
                </a:solidFill>
              </a:rPr>
              <a:pPr/>
              <a:t>16/05/2017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E83B5CE-24E8-4A84-8D1C-96298C2EDB8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97838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CC423-59EC-4223-8D7F-1926BF95918F}" type="datetimeFigureOut">
              <a:rPr lang="en-GB" smtClean="0">
                <a:solidFill>
                  <a:prstClr val="black">
                    <a:tint val="75000"/>
                  </a:prstClr>
                </a:solidFill>
              </a:rPr>
              <a:pPr/>
              <a:t>16/05/2017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E83B5CE-24E8-4A84-8D1C-96298C2EDB8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7684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7495231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4CC423-59EC-4223-8D7F-1926BF95918F}" type="datetimeFigureOut">
              <a:rPr lang="en-GB" smtClean="0">
                <a:solidFill>
                  <a:prstClr val="black">
                    <a:tint val="75000"/>
                  </a:prstClr>
                </a:solidFill>
              </a:rPr>
              <a:pPr/>
              <a:t>16/05/2017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E83B5CE-24E8-4A84-8D1C-96298C2EDB8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40591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4CC423-59EC-4223-8D7F-1926BF95918F}" type="datetimeFigureOut">
              <a:rPr lang="en-GB" smtClean="0">
                <a:solidFill>
                  <a:prstClr val="black">
                    <a:tint val="75000"/>
                  </a:prstClr>
                </a:solidFill>
              </a:rPr>
              <a:pPr/>
              <a:t>16/05/2017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E83B5CE-24E8-4A84-8D1C-96298C2EDB8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28274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8" y="188916"/>
            <a:ext cx="8642351" cy="503783"/>
          </a:xfrm>
          <a:prstGeom prst="rect">
            <a:avLst/>
          </a:prstGeom>
          <a:solidFill>
            <a:srgbClr val="0072C6"/>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8" y="692697"/>
            <a:ext cx="8642351" cy="432047"/>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8" y="1341440"/>
            <a:ext cx="8642351" cy="50398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329807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5871" b="12239"/>
          <a:stretch/>
        </p:blipFill>
        <p:spPr>
          <a:xfrm>
            <a:off x="0" y="2636915"/>
            <a:ext cx="9144000" cy="4244455"/>
          </a:xfrm>
          <a:prstGeom prst="rect">
            <a:avLst/>
          </a:prstGeom>
        </p:spPr>
      </p:pic>
      <p:sp>
        <p:nvSpPr>
          <p:cNvPr id="6" name="Title 5"/>
          <p:cNvSpPr>
            <a:spLocks noGrp="1"/>
          </p:cNvSpPr>
          <p:nvPr>
            <p:ph type="title" hasCustomPrompt="1"/>
          </p:nvPr>
        </p:nvSpPr>
        <p:spPr>
          <a:xfrm>
            <a:off x="251520" y="1124745"/>
            <a:ext cx="8241688" cy="1008112"/>
          </a:xfrm>
          <a:prstGeom prst="rect">
            <a:avLst/>
          </a:prstGeom>
          <a:noFill/>
        </p:spPr>
        <p:txBody>
          <a:bodyPr>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50" y="2204864"/>
            <a:ext cx="7344815" cy="504825"/>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9301" y="476672"/>
            <a:ext cx="1067159" cy="432048"/>
          </a:xfrm>
          <a:prstGeom prst="rect">
            <a:avLst/>
          </a:prstGeom>
        </p:spPr>
      </p:pic>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7861738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8" y="188916"/>
            <a:ext cx="8642351" cy="503783"/>
          </a:xfrm>
          <a:prstGeom prst="rect">
            <a:avLst/>
          </a:prstGeom>
          <a:solidFill>
            <a:srgbClr val="0072C6"/>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8" y="692697"/>
            <a:ext cx="8642351" cy="432047"/>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8" y="1341440"/>
            <a:ext cx="8642351" cy="50398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7919904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8" y="188916"/>
            <a:ext cx="8642351" cy="503783"/>
          </a:xfrm>
          <a:prstGeom prst="rect">
            <a:avLst/>
          </a:prstGeom>
          <a:solidFill>
            <a:srgbClr val="0072C6"/>
          </a:solidFill>
        </p:spPr>
        <p:txBody>
          <a:bodyPr/>
          <a:lstStyle>
            <a:lvl1pPr>
              <a:defRPr>
                <a:solidFill>
                  <a:schemeClr val="bg1"/>
                </a:solidFill>
              </a:defRPr>
            </a:lvl1pPr>
          </a:lstStyle>
          <a:p>
            <a:r>
              <a:rPr lang="en-US" smtClean="0"/>
              <a:t>Click to edit Master title style</a:t>
            </a:r>
            <a:endParaRPr lang="en-GB" dirty="0"/>
          </a:p>
        </p:txBody>
      </p:sp>
      <p:sp>
        <p:nvSpPr>
          <p:cNvPr id="10" name="Text Placeholder 9"/>
          <p:cNvSpPr>
            <a:spLocks noGrp="1"/>
          </p:cNvSpPr>
          <p:nvPr>
            <p:ph type="body" sz="quarter" idx="11"/>
          </p:nvPr>
        </p:nvSpPr>
        <p:spPr>
          <a:xfrm>
            <a:off x="250825" y="1341438"/>
            <a:ext cx="4249739"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4643442" y="1341438"/>
            <a:ext cx="424973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3" name="Text Placeholder 7"/>
          <p:cNvSpPr>
            <a:spLocks noGrp="1"/>
          </p:cNvSpPr>
          <p:nvPr>
            <p:ph type="body" sz="quarter" idx="13" hasCustomPrompt="1"/>
          </p:nvPr>
        </p:nvSpPr>
        <p:spPr>
          <a:xfrm>
            <a:off x="250828" y="692697"/>
            <a:ext cx="8642351" cy="360040"/>
          </a:xfrm>
        </p:spPr>
        <p:txBody>
          <a:bodyPr>
            <a:normAutofit/>
          </a:bodyPr>
          <a:lstStyle>
            <a:lvl1pPr>
              <a:defRPr sz="2200" baseline="0">
                <a:solidFill>
                  <a:srgbClr val="0072C6"/>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03887861"/>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8" y="188916"/>
            <a:ext cx="8642351"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7" y="1341438"/>
            <a:ext cx="2736851"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3"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8" y="692697"/>
            <a:ext cx="8642351" cy="360040"/>
          </a:xfrm>
        </p:spPr>
        <p:txBody>
          <a:bodyPr>
            <a:normAutofit/>
          </a:bodyPr>
          <a:lstStyle>
            <a:lvl1pPr>
              <a:defRPr sz="2200" baseline="0">
                <a:solidFill>
                  <a:srgbClr val="0072C6"/>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3" y="190800"/>
            <a:ext cx="8642351"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633927985"/>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8" y="188916"/>
            <a:ext cx="8642351"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8" y="692697"/>
            <a:ext cx="8642351" cy="360040"/>
          </a:xfrm>
        </p:spPr>
        <p:txBody>
          <a:bodyPr>
            <a:normAutofit/>
          </a:bodyPr>
          <a:lstStyle>
            <a:lvl1pPr>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1"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9049238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50828" y="188916"/>
            <a:ext cx="8642351" cy="503783"/>
          </a:xfrm>
          <a:prstGeom prst="rect">
            <a:avLst/>
          </a:prstGeom>
        </p:spPr>
        <p:txBody>
          <a:bodyPr/>
          <a:lstStyle/>
          <a:p>
            <a:r>
              <a:rPr lang="en-US" smtClean="0"/>
              <a:t>Click to edit Master title style</a:t>
            </a:r>
            <a:endParaRPr lang="en-GB"/>
          </a:p>
        </p:txBody>
      </p:sp>
      <p:sp>
        <p:nvSpPr>
          <p:cNvPr id="4" name="Text Placeholder 7"/>
          <p:cNvSpPr>
            <a:spLocks noGrp="1"/>
          </p:cNvSpPr>
          <p:nvPr>
            <p:ph type="body" sz="quarter" idx="14" hasCustomPrompt="1"/>
          </p:nvPr>
        </p:nvSpPr>
        <p:spPr>
          <a:xfrm>
            <a:off x="250828" y="692697"/>
            <a:ext cx="8642351" cy="360040"/>
          </a:xfrm>
        </p:spPr>
        <p:txBody>
          <a:bodyPr>
            <a:normAutofit/>
          </a:bodyPr>
          <a:lstStyle>
            <a:lvl1pPr>
              <a:defRPr sz="2200" baseline="0">
                <a:solidFill>
                  <a:srgbClr val="0072C6"/>
                </a:solidFill>
                <a:latin typeface="+mn-lt"/>
              </a:defRPr>
            </a:lvl1pPr>
          </a:lstStyle>
          <a:p>
            <a:pPr lvl="0"/>
            <a:r>
              <a:rPr lang="en-GB" dirty="0" smtClean="0"/>
              <a:t>Subtitle </a:t>
            </a:r>
            <a:endParaRPr lang="en-GB" dirty="0"/>
          </a:p>
        </p:txBody>
      </p:sp>
      <p:sp>
        <p:nvSpPr>
          <p:cNvPr id="5" name="Title 1"/>
          <p:cNvSpPr txBox="1">
            <a:spLocks/>
          </p:cNvSpPr>
          <p:nvPr userDrawn="1"/>
        </p:nvSpPr>
        <p:spPr>
          <a:xfrm>
            <a:off x="252003" y="190800"/>
            <a:ext cx="8642351"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44817491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70"/>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8"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6" name="Straight Connector 5"/>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410948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24665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8" y="188916"/>
            <a:ext cx="8642351" cy="503783"/>
          </a:xfrm>
          <a:prstGeom prst="rect">
            <a:avLst/>
          </a:prstGeom>
          <a:solidFill>
            <a:srgbClr val="0091C9"/>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8" y="692697"/>
            <a:ext cx="8642351" cy="432047"/>
          </a:xfrm>
        </p:spPr>
        <p:txBody>
          <a:bodyPr>
            <a:normAutofit/>
          </a:bodyPr>
          <a:lstStyle>
            <a:lvl1pPr marL="177800" indent="0">
              <a:defRPr sz="2200" baseline="0">
                <a:solidFill>
                  <a:srgbClr val="0091C9"/>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8" y="1341440"/>
            <a:ext cx="8642351"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1189861"/>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70"/>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8"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44072280"/>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8" y="188916"/>
            <a:ext cx="8642351" cy="503783"/>
          </a:xfrm>
          <a:prstGeom prst="rect">
            <a:avLst/>
          </a:prstGeom>
          <a:solidFill>
            <a:srgbClr val="E32486"/>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8" y="692697"/>
            <a:ext cx="8642351" cy="432047"/>
          </a:xfrm>
        </p:spPr>
        <p:txBody>
          <a:bodyPr>
            <a:normAutofit/>
          </a:bodyPr>
          <a:lstStyle>
            <a:lvl1pPr marL="177800" indent="0">
              <a:defRPr sz="2200" baseline="0">
                <a:solidFill>
                  <a:srgbClr val="E32486"/>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8" y="1341440"/>
            <a:ext cx="8642351"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83196502"/>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70"/>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8"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70259573"/>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8" y="188916"/>
            <a:ext cx="8642351" cy="503783"/>
          </a:xfrm>
          <a:prstGeom prst="rect">
            <a:avLst/>
          </a:prstGeom>
          <a:solidFill>
            <a:srgbClr val="A25BA0"/>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8" y="692697"/>
            <a:ext cx="8642351" cy="432047"/>
          </a:xfrm>
        </p:spPr>
        <p:txBody>
          <a:bodyPr>
            <a:normAutofit/>
          </a:bodyPr>
          <a:lstStyle>
            <a:lvl1pPr marL="177800" indent="0">
              <a:defRPr sz="2200" baseline="0">
                <a:solidFill>
                  <a:srgbClr val="A25BA0"/>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8" y="1341440"/>
            <a:ext cx="8642351"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57313179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70"/>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8"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95218257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8" y="188916"/>
            <a:ext cx="8642351" cy="503783"/>
          </a:xfrm>
          <a:prstGeom prst="rect">
            <a:avLst/>
          </a:prstGeom>
          <a:solidFill>
            <a:srgbClr val="33BBB1"/>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8" y="692697"/>
            <a:ext cx="8642351" cy="432047"/>
          </a:xfrm>
        </p:spPr>
        <p:txBody>
          <a:bodyPr>
            <a:normAutofit/>
          </a:bodyPr>
          <a:lstStyle>
            <a:lvl1pPr marL="177800" indent="0">
              <a:defRPr sz="2200" baseline="0">
                <a:solidFill>
                  <a:srgbClr val="33BBB1"/>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8" y="1341440"/>
            <a:ext cx="8642351"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2339399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70"/>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3558335"/>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8" y="188916"/>
            <a:ext cx="8642351" cy="503783"/>
          </a:xfrm>
          <a:prstGeom prst="rect">
            <a:avLst/>
          </a:prstGeom>
          <a:solidFill>
            <a:srgbClr val="003893"/>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8" y="692697"/>
            <a:ext cx="8642351" cy="432047"/>
          </a:xfrm>
        </p:spPr>
        <p:txBody>
          <a:bodyPr>
            <a:normAutofit/>
          </a:bodyPr>
          <a:lstStyle>
            <a:lvl1pPr marL="177800" indent="0">
              <a:defRPr sz="2200" baseline="0">
                <a:solidFill>
                  <a:srgbClr val="003893"/>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8" y="1341440"/>
            <a:ext cx="8642351"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5770952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70"/>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677163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584359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70"/>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8"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6310588"/>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70"/>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8"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37056036"/>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1"/>
            <a:ext cx="9144000" cy="1687711"/>
          </a:xfrm>
          <a:prstGeom prst="rect">
            <a:avLst/>
          </a:prstGeom>
        </p:spPr>
      </p:pic>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7" name="Text Placeholder 6"/>
          <p:cNvSpPr>
            <a:spLocks noGrp="1"/>
          </p:cNvSpPr>
          <p:nvPr>
            <p:ph type="body" sz="quarter" idx="11"/>
          </p:nvPr>
        </p:nvSpPr>
        <p:spPr>
          <a:xfrm>
            <a:off x="252003" y="2276625"/>
            <a:ext cx="87852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52573855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85" r="-1"/>
          <a:stretch/>
        </p:blipFill>
        <p:spPr>
          <a:xfrm>
            <a:off x="0" y="0"/>
            <a:ext cx="9136235" cy="1098352"/>
          </a:xfrm>
          <a:prstGeom prst="rect">
            <a:avLst/>
          </a:prstGeom>
        </p:spPr>
      </p:pic>
      <p:sp>
        <p:nvSpPr>
          <p:cNvPr id="5" name="Content Placeholder 4"/>
          <p:cNvSpPr>
            <a:spLocks noGrp="1"/>
          </p:cNvSpPr>
          <p:nvPr>
            <p:ph sz="quarter" idx="10"/>
          </p:nvPr>
        </p:nvSpPr>
        <p:spPr>
          <a:xfrm>
            <a:off x="234000" y="648002"/>
            <a:ext cx="8658480" cy="980800"/>
          </a:xfrm>
        </p:spPr>
        <p:txBody>
          <a:bodyPr anchor="ctr">
            <a:normAutofit/>
          </a:bodyPr>
          <a:lstStyle>
            <a:lvl1pPr algn="ctr">
              <a:defRPr sz="2400" b="1">
                <a:solidFill>
                  <a:srgbClr val="0072C6"/>
                </a:solidFill>
              </a:defRPr>
            </a:lvl1pPr>
            <a:lvl2pPr>
              <a:defRPr>
                <a:solidFill>
                  <a:srgbClr val="0072C6"/>
                </a:solidFill>
              </a:defRPr>
            </a:lvl2pPr>
            <a:lvl3pPr>
              <a:defRPr>
                <a:solidFill>
                  <a:srgbClr val="0072C6"/>
                </a:solidFill>
              </a:defRPr>
            </a:lvl3pPr>
            <a:lvl4pPr>
              <a:defRPr>
                <a:solidFill>
                  <a:srgbClr val="0072C6"/>
                </a:solidFill>
              </a:defRPr>
            </a:lvl4pPr>
            <a:lvl5pPr>
              <a:defRPr>
                <a:solidFill>
                  <a:srgbClr val="0072C6"/>
                </a:solidFill>
              </a:defRPr>
            </a:lvl5pPr>
          </a:lstStyle>
          <a:p>
            <a:pPr lvl="0"/>
            <a:r>
              <a:rPr lang="en-US" smtClean="0"/>
              <a:t>Click to edit Master text styles</a:t>
            </a:r>
          </a:p>
        </p:txBody>
      </p:sp>
      <p:sp>
        <p:nvSpPr>
          <p:cNvPr id="7" name="Content Placeholder 6"/>
          <p:cNvSpPr>
            <a:spLocks noGrp="1"/>
          </p:cNvSpPr>
          <p:nvPr>
            <p:ph sz="quarter" idx="11"/>
          </p:nvPr>
        </p:nvSpPr>
        <p:spPr>
          <a:xfrm>
            <a:off x="250829" y="1659600"/>
            <a:ext cx="8641655" cy="4321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43622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116049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87652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93413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3397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8786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8290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0524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772212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19456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335577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9053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18520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507283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13793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44000" cy="1687711"/>
          </a:xfrm>
          <a:prstGeom prst="rect">
            <a:avLst/>
          </a:prstGeom>
        </p:spPr>
      </p:pic>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250825"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3890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85" r="-1"/>
          <a:stretch/>
        </p:blipFill>
        <p:spPr>
          <a:xfrm>
            <a:off x="0" y="0"/>
            <a:ext cx="9136234" cy="1098352"/>
          </a:xfrm>
          <a:prstGeom prst="rect">
            <a:avLst/>
          </a:prstGeom>
        </p:spPr>
      </p:pic>
      <p:sp>
        <p:nvSpPr>
          <p:cNvPr id="5" name="Content Placeholder 4"/>
          <p:cNvSpPr>
            <a:spLocks noGrp="1"/>
          </p:cNvSpPr>
          <p:nvPr>
            <p:ph sz="quarter" idx="10"/>
          </p:nvPr>
        </p:nvSpPr>
        <p:spPr>
          <a:xfrm>
            <a:off x="234000" y="648001"/>
            <a:ext cx="8658480" cy="980800"/>
          </a:xfrm>
        </p:spPr>
        <p:txBody>
          <a:bodyPr anchor="ctr">
            <a:normAutofit/>
          </a:bodyPr>
          <a:lstStyle>
            <a:lvl1pPr algn="ctr">
              <a:defRPr sz="2400" b="1">
                <a:solidFill>
                  <a:srgbClr val="0072C6"/>
                </a:solidFill>
              </a:defRPr>
            </a:lvl1pPr>
            <a:lvl2pPr>
              <a:defRPr>
                <a:solidFill>
                  <a:srgbClr val="0072C6"/>
                </a:solidFill>
              </a:defRPr>
            </a:lvl2pPr>
            <a:lvl3pPr>
              <a:defRPr>
                <a:solidFill>
                  <a:srgbClr val="0072C6"/>
                </a:solidFill>
              </a:defRPr>
            </a:lvl3pPr>
            <a:lvl4pPr>
              <a:defRPr>
                <a:solidFill>
                  <a:srgbClr val="0072C6"/>
                </a:solidFill>
              </a:defRPr>
            </a:lvl4pPr>
            <a:lvl5pPr>
              <a:defRPr>
                <a:solidFill>
                  <a:srgbClr val="0072C6"/>
                </a:solidFill>
              </a:defRPr>
            </a:lvl5pPr>
          </a:lstStyle>
          <a:p>
            <a:pPr lvl="0"/>
            <a:r>
              <a:rPr lang="en-US"/>
              <a:t>Click to edit Master text styles</a:t>
            </a:r>
          </a:p>
        </p:txBody>
      </p:sp>
      <p:sp>
        <p:nvSpPr>
          <p:cNvPr id="7" name="Content Placeholder 6"/>
          <p:cNvSpPr>
            <a:spLocks noGrp="1"/>
          </p:cNvSpPr>
          <p:nvPr>
            <p:ph sz="quarter" idx="11"/>
          </p:nvPr>
        </p:nvSpPr>
        <p:spPr>
          <a:xfrm>
            <a:off x="250824" y="1659600"/>
            <a:ext cx="8641655" cy="4321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956293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1945448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1639217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2264266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99851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248914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34082112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1644802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1154603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1389102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16059052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15325451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a:p>
        </p:txBody>
      </p:sp>
    </p:spTree>
    <p:extLst>
      <p:ext uri="{BB962C8B-B14F-4D97-AF65-F5344CB8AC3E}">
        <p14:creationId xmlns:p14="http://schemas.microsoft.com/office/powerpoint/2010/main" val="34612776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D2DB85-079B-E748-91BD-EA54DA0FFEE8}" type="datetimeFigureOut">
              <a:rPr lang="en-US" smtClean="0">
                <a:solidFill>
                  <a:prstClr val="black">
                    <a:tint val="75000"/>
                  </a:prstClr>
                </a:solidFill>
              </a:rPr>
              <a:pPr/>
              <a:t>5/16/2017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4148964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114D1-0215-1D47-99C9-8839E49B0B8E}" type="datetimeFigureOut">
              <a:rPr lang="en-US" smtClean="0">
                <a:solidFill>
                  <a:prstClr val="black">
                    <a:tint val="75000"/>
                  </a:prstClr>
                </a:solidFill>
              </a:rPr>
              <a:pPr/>
              <a:t>5/16/2017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pic>
        <p:nvPicPr>
          <p:cNvPr id="6" name="Picture 5" descr="2.jpg"/>
          <p:cNvPicPr>
            <a:picLocks noChangeAspect="1"/>
          </p:cNvPicPr>
          <p:nvPr/>
        </p:nvPicPr>
        <p:blipFill>
          <a:blip r:embed="rId2"/>
          <a:stretch>
            <a:fillRect/>
          </a:stretch>
        </p:blipFill>
        <p:spPr>
          <a:xfrm>
            <a:off x="0" y="0"/>
            <a:ext cx="9144000" cy="6808453"/>
          </a:xfrm>
          <a:prstGeom prst="rect">
            <a:avLst/>
          </a:prstGeom>
        </p:spPr>
      </p:pic>
    </p:spTree>
    <p:extLst>
      <p:ext uri="{BB962C8B-B14F-4D97-AF65-F5344CB8AC3E}">
        <p14:creationId xmlns:p14="http://schemas.microsoft.com/office/powerpoint/2010/main" val="4356163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71114D1-0215-1D47-99C9-8839E49B0B8E}" type="datetimeFigureOut">
              <a:rPr lang="en-US" smtClean="0">
                <a:solidFill>
                  <a:prstClr val="black">
                    <a:tint val="75000"/>
                  </a:prstClr>
                </a:solidFill>
              </a:rPr>
              <a:pPr/>
              <a:t>5/16/2017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640408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35712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D2DB85-079B-E748-91BD-EA54DA0FFEE8}" type="datetimeFigureOut">
              <a:rPr lang="en-US" smtClean="0">
                <a:solidFill>
                  <a:prstClr val="black">
                    <a:tint val="75000"/>
                  </a:prstClr>
                </a:solidFill>
              </a:rPr>
              <a:pPr/>
              <a:t>5/16/2017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3800086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114D1-0215-1D47-99C9-8839E49B0B8E}" type="datetimeFigureOut">
              <a:rPr lang="en-US" smtClean="0">
                <a:solidFill>
                  <a:prstClr val="black">
                    <a:tint val="75000"/>
                  </a:prstClr>
                </a:solidFill>
              </a:rPr>
              <a:pPr/>
              <a:t>5/16/2017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pic>
        <p:nvPicPr>
          <p:cNvPr id="6" name="Picture 5" descr="2.jpg"/>
          <p:cNvPicPr>
            <a:picLocks noChangeAspect="1"/>
          </p:cNvPicPr>
          <p:nvPr/>
        </p:nvPicPr>
        <p:blipFill>
          <a:blip r:embed="rId2"/>
          <a:stretch>
            <a:fillRect/>
          </a:stretch>
        </p:blipFill>
        <p:spPr>
          <a:xfrm>
            <a:off x="0" y="0"/>
            <a:ext cx="9144000" cy="6808453"/>
          </a:xfrm>
          <a:prstGeom prst="rect">
            <a:avLst/>
          </a:prstGeom>
        </p:spPr>
      </p:pic>
    </p:spTree>
    <p:extLst>
      <p:ext uri="{BB962C8B-B14F-4D97-AF65-F5344CB8AC3E}">
        <p14:creationId xmlns:p14="http://schemas.microsoft.com/office/powerpoint/2010/main" val="4063099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EB3AC34-D23F-4C2F-90DB-DDD856282339}" type="datetimeFigureOut">
              <a:rPr lang="en-GB" smtClean="0">
                <a:solidFill>
                  <a:prstClr val="black">
                    <a:tint val="75000"/>
                  </a:prstClr>
                </a:solidFill>
              </a:rPr>
              <a:pPr/>
              <a:t>16/05/2017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5345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B3AC34-D23F-4C2F-90DB-DDD856282339}" type="datetimeFigureOut">
              <a:rPr lang="en-GB" smtClean="0">
                <a:solidFill>
                  <a:prstClr val="black">
                    <a:tint val="75000"/>
                  </a:prstClr>
                </a:solidFill>
              </a:rPr>
              <a:pPr/>
              <a:t>16/05/2017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50939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B3AC34-D23F-4C2F-90DB-DDD856282339}" type="datetimeFigureOut">
              <a:rPr lang="en-GB" smtClean="0">
                <a:solidFill>
                  <a:prstClr val="black">
                    <a:tint val="75000"/>
                  </a:prstClr>
                </a:solidFill>
              </a:rPr>
              <a:pPr/>
              <a:t>16/05/2017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94698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EB3AC34-D23F-4C2F-90DB-DDD856282339}" type="datetimeFigureOut">
              <a:rPr lang="en-GB" smtClean="0">
                <a:solidFill>
                  <a:prstClr val="black">
                    <a:tint val="75000"/>
                  </a:prstClr>
                </a:solidFill>
              </a:rPr>
              <a:pPr/>
              <a:t>16/05/2017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43008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EB3AC34-D23F-4C2F-90DB-DDD856282339}" type="datetimeFigureOut">
              <a:rPr lang="en-GB" smtClean="0">
                <a:solidFill>
                  <a:prstClr val="black">
                    <a:tint val="75000"/>
                  </a:prstClr>
                </a:solidFill>
              </a:rPr>
              <a:pPr/>
              <a:t>16/05/2017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52913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EB3AC34-D23F-4C2F-90DB-DDD856282339}" type="datetimeFigureOut">
              <a:rPr lang="en-GB" smtClean="0">
                <a:solidFill>
                  <a:prstClr val="black">
                    <a:tint val="75000"/>
                  </a:prstClr>
                </a:solidFill>
              </a:rPr>
              <a:pPr/>
              <a:t>16/05/2017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63687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3AC34-D23F-4C2F-90DB-DDD856282339}" type="datetimeFigureOut">
              <a:rPr lang="en-GB" smtClean="0">
                <a:solidFill>
                  <a:prstClr val="black">
                    <a:tint val="75000"/>
                  </a:prstClr>
                </a:solidFill>
              </a:rPr>
              <a:pPr/>
              <a:t>16/05/2017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52796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B3AC34-D23F-4C2F-90DB-DDD856282339}" type="datetimeFigureOut">
              <a:rPr lang="en-GB" smtClean="0">
                <a:solidFill>
                  <a:prstClr val="black">
                    <a:tint val="75000"/>
                  </a:prstClr>
                </a:solidFill>
              </a:rPr>
              <a:pPr/>
              <a:t>16/05/2017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677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443858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B3AC34-D23F-4C2F-90DB-DDD856282339}" type="datetimeFigureOut">
              <a:rPr lang="en-GB" smtClean="0">
                <a:solidFill>
                  <a:prstClr val="black">
                    <a:tint val="75000"/>
                  </a:prstClr>
                </a:solidFill>
              </a:rPr>
              <a:pPr/>
              <a:t>16/05/2017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92085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B3AC34-D23F-4C2F-90DB-DDD856282339}" type="datetimeFigureOut">
              <a:rPr lang="en-GB" smtClean="0">
                <a:solidFill>
                  <a:prstClr val="black">
                    <a:tint val="75000"/>
                  </a:prstClr>
                </a:solidFill>
              </a:rPr>
              <a:pPr/>
              <a:t>16/05/2017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18229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B3AC34-D23F-4C2F-90DB-DDD856282339}" type="datetimeFigureOut">
              <a:rPr lang="en-GB" smtClean="0">
                <a:solidFill>
                  <a:prstClr val="black">
                    <a:tint val="75000"/>
                  </a:prstClr>
                </a:solidFill>
              </a:rPr>
              <a:pPr/>
              <a:t>16/05/2017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5605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124744"/>
            <a:ext cx="8241688" cy="1008112"/>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6" y="2204864"/>
            <a:ext cx="7344815" cy="504825"/>
          </a:xfrm>
        </p:spPr>
        <p:txBody>
          <a:bodyPr>
            <a:normAutofit/>
          </a:bodyPr>
          <a:lstStyle>
            <a:lvl1pPr algn="l">
              <a:defRPr sz="2400" baseline="0">
                <a:solidFill>
                  <a:srgbClr val="0072C6"/>
                </a:solidFill>
                <a:latin typeface="+mn-lt"/>
              </a:defRPr>
            </a:lvl1pPr>
          </a:lstStyle>
          <a:p>
            <a:pPr lvl="0"/>
            <a:r>
              <a:rPr lang="en-GB" dirty="0"/>
              <a:t>Subtitle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9297" y="476672"/>
            <a:ext cx="1067159" cy="432048"/>
          </a:xfrm>
          <a:prstGeom prst="rect">
            <a:avLst/>
          </a:prstGeom>
        </p:spPr>
      </p:pic>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2936"/>
            <a:ext cx="9144000" cy="4033332"/>
          </a:xfrm>
          <a:prstGeom prst="rect">
            <a:avLst/>
          </a:prstGeom>
        </p:spPr>
      </p:pic>
    </p:spTree>
    <p:extLst>
      <p:ext uri="{BB962C8B-B14F-4D97-AF65-F5344CB8AC3E}">
        <p14:creationId xmlns:p14="http://schemas.microsoft.com/office/powerpoint/2010/main" val="22438071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23929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08698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661319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30572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631216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1013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1811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86712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2360142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586639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8490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077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60621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51153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5486945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70105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553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85590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69267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2139257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697487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283176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38312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82912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1751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820447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5910588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20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057924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43779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633024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4958860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028671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307054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540757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44000" cy="1687711"/>
          </a:xfrm>
          <a:prstGeom prst="rect">
            <a:avLst/>
          </a:prstGeom>
        </p:spPr>
      </p:pic>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86854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85" r="-1"/>
          <a:stretch/>
        </p:blipFill>
        <p:spPr>
          <a:xfrm>
            <a:off x="0" y="0"/>
            <a:ext cx="9136234" cy="1098352"/>
          </a:xfrm>
          <a:prstGeom prst="rect">
            <a:avLst/>
          </a:prstGeom>
        </p:spPr>
      </p:pic>
      <p:sp>
        <p:nvSpPr>
          <p:cNvPr id="5" name="Content Placeholder 4"/>
          <p:cNvSpPr>
            <a:spLocks noGrp="1"/>
          </p:cNvSpPr>
          <p:nvPr>
            <p:ph sz="quarter" idx="10"/>
          </p:nvPr>
        </p:nvSpPr>
        <p:spPr>
          <a:xfrm>
            <a:off x="234000" y="648001"/>
            <a:ext cx="8658480" cy="980800"/>
          </a:xfrm>
        </p:spPr>
        <p:txBody>
          <a:bodyPr anchor="ctr">
            <a:normAutofit/>
          </a:bodyPr>
          <a:lstStyle>
            <a:lvl1pPr algn="ctr">
              <a:defRPr sz="2400" b="1">
                <a:solidFill>
                  <a:srgbClr val="0072C6"/>
                </a:solidFill>
              </a:defRPr>
            </a:lvl1pPr>
            <a:lvl2pPr>
              <a:defRPr>
                <a:solidFill>
                  <a:srgbClr val="0072C6"/>
                </a:solidFill>
              </a:defRPr>
            </a:lvl2pPr>
            <a:lvl3pPr>
              <a:defRPr>
                <a:solidFill>
                  <a:srgbClr val="0072C6"/>
                </a:solidFill>
              </a:defRPr>
            </a:lvl3pPr>
            <a:lvl4pPr>
              <a:defRPr>
                <a:solidFill>
                  <a:srgbClr val="0072C6"/>
                </a:solidFill>
              </a:defRPr>
            </a:lvl4pPr>
            <a:lvl5pPr>
              <a:defRPr>
                <a:solidFill>
                  <a:srgbClr val="0072C6"/>
                </a:solidFill>
              </a:defRPr>
            </a:lvl5pPr>
          </a:lstStyle>
          <a:p>
            <a:pPr lvl="0"/>
            <a:r>
              <a:rPr lang="en-US"/>
              <a:t>Click to edit Master text styles</a:t>
            </a:r>
          </a:p>
        </p:txBody>
      </p:sp>
      <p:sp>
        <p:nvSpPr>
          <p:cNvPr id="7" name="Content Placeholder 6"/>
          <p:cNvSpPr>
            <a:spLocks noGrp="1"/>
          </p:cNvSpPr>
          <p:nvPr>
            <p:ph sz="quarter" idx="11"/>
          </p:nvPr>
        </p:nvSpPr>
        <p:spPr>
          <a:xfrm>
            <a:off x="250824" y="1659600"/>
            <a:ext cx="8641655" cy="4321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92515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49689D-FEC2-4029-949E-E27E4E0EFBCD}" type="datetimeFigureOut">
              <a:rPr lang="en-GB" smtClean="0"/>
              <a:t>16/05/2017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F822C-6B78-4914-87D8-AB2D7D3B8B7A}" type="slidenum">
              <a:rPr lang="en-GB" smtClean="0"/>
              <a:t>‹#›</a:t>
            </a:fld>
            <a:endParaRPr lang="en-GB"/>
          </a:p>
        </p:txBody>
      </p:sp>
    </p:spTree>
    <p:extLst>
      <p:ext uri="{BB962C8B-B14F-4D97-AF65-F5344CB8AC3E}">
        <p14:creationId xmlns:p14="http://schemas.microsoft.com/office/powerpoint/2010/main" val="28584144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B49689D-FEC2-4029-949E-E27E4E0EFBCD}" type="datetimeFigureOut">
              <a:rPr lang="en-GB" smtClean="0"/>
              <a:t>16/05/2017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7F822C-6B78-4914-87D8-AB2D7D3B8B7A}" type="slidenum">
              <a:rPr lang="en-GB" smtClean="0"/>
              <a:t>‹#›</a:t>
            </a:fld>
            <a:endParaRPr lang="en-GB"/>
          </a:p>
        </p:txBody>
      </p:sp>
    </p:spTree>
    <p:extLst>
      <p:ext uri="{BB962C8B-B14F-4D97-AF65-F5344CB8AC3E}">
        <p14:creationId xmlns:p14="http://schemas.microsoft.com/office/powerpoint/2010/main" val="122495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image" Target="../media/image6.jpeg"/><Relationship Id="rId4"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theme" Target="../theme/theme6.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7.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44683610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750" r:id="rId7"/>
    <p:sldLayoutId id="2147483751" r:id="rId8"/>
    <p:sldLayoutId id="2147483752" r:id="rId9"/>
    <p:sldLayoutId id="2147483753" r:id="rId10"/>
    <p:sldLayoutId id="2147483657" r:id="rId11"/>
    <p:sldLayoutId id="2147483766" r:id="rId12"/>
    <p:sldLayoutId id="2147483767" r:id="rId13"/>
    <p:sldLayoutId id="2147483768" r:id="rId14"/>
    <p:sldLayoutId id="2147483769" r:id="rId15"/>
    <p:sldLayoutId id="2147483658" r:id="rId16"/>
    <p:sldLayoutId id="2147483754" r:id="rId17"/>
    <p:sldLayoutId id="2147483755" r:id="rId18"/>
    <p:sldLayoutId id="2147483756" r:id="rId19"/>
    <p:sldLayoutId id="2147483757" r:id="rId20"/>
    <p:sldLayoutId id="2147483659" r:id="rId21"/>
    <p:sldLayoutId id="2147483758" r:id="rId22"/>
    <p:sldLayoutId id="2147483759" r:id="rId23"/>
    <p:sldLayoutId id="2147483760" r:id="rId24"/>
    <p:sldLayoutId id="2147483761" r:id="rId25"/>
    <p:sldLayoutId id="2147483660" r:id="rId26"/>
    <p:sldLayoutId id="2147483762" r:id="rId27"/>
    <p:sldLayoutId id="2147483763" r:id="rId28"/>
    <p:sldLayoutId id="2147483764" r:id="rId29"/>
    <p:sldLayoutId id="2147483765" r:id="rId30"/>
    <p:sldLayoutId id="2147483661" r:id="rId31"/>
    <p:sldLayoutId id="2147483689" r:id="rId32"/>
    <p:sldLayoutId id="2147483691" r:id="rId33"/>
    <p:sldLayoutId id="2147483737" r:id="rId34"/>
    <p:sldLayoutId id="2147483749" r:id="rId35"/>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1E7EE-32D5-4275-AEA1-A0E6A2E4B10F}" type="slidenum">
              <a:rPr lang="en-GB" smtClean="0"/>
              <a:t>‹#›</a:t>
            </a:fld>
            <a:endParaRPr lang="en-GB"/>
          </a:p>
        </p:txBody>
      </p:sp>
    </p:spTree>
    <p:extLst>
      <p:ext uri="{BB962C8B-B14F-4D97-AF65-F5344CB8AC3E}">
        <p14:creationId xmlns:p14="http://schemas.microsoft.com/office/powerpoint/2010/main" val="37600058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10" name="Picture 9" descr="first.jpg"/>
          <p:cNvPicPr>
            <a:picLocks noChangeAspect="1"/>
          </p:cNvPicPr>
          <p:nvPr/>
        </p:nvPicPr>
        <p:blipFill>
          <a:blip r:embed="rId6"/>
          <a:stretch>
            <a:fillRect/>
          </a:stretch>
        </p:blipFill>
        <p:spPr>
          <a:xfrm>
            <a:off x="0" y="-10837"/>
            <a:ext cx="9144000" cy="6808453"/>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7D2DB85-079B-E748-91BD-EA54DA0FFEE8}" type="datetimeFigureOut">
              <a:rPr lang="en-US" smtClean="0">
                <a:solidFill>
                  <a:prstClr val="black">
                    <a:tint val="75000"/>
                  </a:prstClr>
                </a:solidFill>
              </a:rPr>
              <a:pPr defTabSz="457200"/>
              <a:t>5/16/2017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27099B5-6780-F947-ABAA-5297FB1D2A2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82145784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0" name="Picture 9" descr="first.jpg"/>
          <p:cNvPicPr>
            <a:picLocks noChangeAspect="1"/>
          </p:cNvPicPr>
          <p:nvPr/>
        </p:nvPicPr>
        <p:blipFill>
          <a:blip r:embed="rId5"/>
          <a:stretch>
            <a:fillRect/>
          </a:stretch>
        </p:blipFill>
        <p:spPr>
          <a:xfrm>
            <a:off x="0" y="-10837"/>
            <a:ext cx="9144000" cy="6808453"/>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7D2DB85-079B-E748-91BD-EA54DA0FFEE8}" type="datetimeFigureOut">
              <a:rPr lang="en-US" smtClean="0">
                <a:solidFill>
                  <a:prstClr val="black">
                    <a:tint val="75000"/>
                  </a:prstClr>
                </a:solidFill>
              </a:rPr>
              <a:pPr defTabSz="457200"/>
              <a:t>5/16/2017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27099B5-6780-F947-ABAA-5297FB1D2A22}"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582586563"/>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3AC34-D23F-4C2F-90DB-DDD856282339}" type="datetimeFigureOut">
              <a:rPr lang="en-GB" smtClean="0">
                <a:solidFill>
                  <a:prstClr val="black">
                    <a:tint val="75000"/>
                  </a:prstClr>
                </a:solidFill>
              </a:rPr>
              <a:pPr/>
              <a:t>16/05/2017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869638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3F3F3F">
                  <a:tint val="75000"/>
                </a:srgbClr>
              </a:solidFill>
            </a:endParaRPr>
          </a:p>
        </p:txBody>
      </p:sp>
    </p:spTree>
    <p:extLst>
      <p:ext uri="{BB962C8B-B14F-4D97-AF65-F5344CB8AC3E}">
        <p14:creationId xmlns:p14="http://schemas.microsoft.com/office/powerpoint/2010/main" val="10493837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 id="2147483850" r:id="rId36"/>
    <p:sldLayoutId id="2147483851" r:id="rId37"/>
    <p:sldLayoutId id="2147483852" r:id="rId38"/>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CC423-59EC-4223-8D7F-1926BF95918F}" type="datetimeFigureOut">
              <a:rPr lang="en-GB" smtClean="0">
                <a:solidFill>
                  <a:prstClr val="black">
                    <a:tint val="75000"/>
                  </a:prstClr>
                </a:solidFill>
              </a:rPr>
              <a:pPr/>
              <a:t>16/05/2017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3B5CE-24E8-4A84-8D1C-96298C2EDB8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6923951"/>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8" y="908050"/>
            <a:ext cx="8642351"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31"/>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05070444"/>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4" r:id="rId18"/>
    <p:sldLayoutId id="2147483885" r:id="rId19"/>
    <p:sldLayoutId id="2147483886" r:id="rId20"/>
    <p:sldLayoutId id="2147483887" r:id="rId21"/>
  </p:sldLayoutIdLst>
  <p:timing>
    <p:tnLst>
      <p:par>
        <p:cTn id="1" dur="indefinite" restart="never" nodeType="tmRoot"/>
      </p:par>
    </p:tnLst>
  </p:timing>
  <p:hf hd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emf"/><Relationship Id="rId1" Type="http://schemas.openxmlformats.org/officeDocument/2006/relationships/slideLayout" Target="../slideLayouts/slideLayout5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Layout" Target="../diagrams/layout1.xml"/><Relationship Id="rId7" Type="http://schemas.openxmlformats.org/officeDocument/2006/relationships/image" Target="../media/image40.wmf"/><Relationship Id="rId12" Type="http://schemas.openxmlformats.org/officeDocument/2006/relationships/image" Target="../media/image45.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openxmlformats.org/officeDocument/2006/relationships/image" Target="../media/image44.png"/><Relationship Id="rId5" Type="http://schemas.openxmlformats.org/officeDocument/2006/relationships/diagramColors" Target="../diagrams/colors1.xml"/><Relationship Id="rId10" Type="http://schemas.openxmlformats.org/officeDocument/2006/relationships/image" Target="../media/image43.jpeg"/><Relationship Id="rId4" Type="http://schemas.openxmlformats.org/officeDocument/2006/relationships/diagramQuickStyle" Target="../diagrams/quickStyle1.xml"/><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app.box.com/s/h0sfrrmdczgcu9tk3fuweryugb2ghi7a" TargetMode="External"/><Relationship Id="rId7"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1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gif"/><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pharmacyhub.educationforhealth.org/"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A2iNQE7utRE" TargetMode="External"/><Relationship Id="rId3" Type="http://schemas.openxmlformats.org/officeDocument/2006/relationships/image" Target="../media/image25.png"/><Relationship Id="rId7" Type="http://schemas.openxmlformats.org/officeDocument/2006/relationships/hyperlink" Target="https://www.youtube.com/watch?v=kCAzCmI-R_k" TargetMode="External"/><Relationship Id="rId2" Type="http://schemas.openxmlformats.org/officeDocument/2006/relationships/hyperlink" Target="https://www.healthylondon.org/children-and-young-people/london-asthma-toolkit" TargetMode="External"/><Relationship Id="rId1" Type="http://schemas.openxmlformats.org/officeDocument/2006/relationships/slideLayout" Target="../slideLayouts/slideLayout114.xml"/><Relationship Id="rId6" Type="http://schemas.openxmlformats.org/officeDocument/2006/relationships/hyperlink" Target="https://www.youtube.com/watch?v=bIb80lOjoO8" TargetMode="External"/><Relationship Id="rId5" Type="http://schemas.openxmlformats.org/officeDocument/2006/relationships/hyperlink" Target="https://www.youtube.com/watch?v=UK8wHN0sdJ0" TargetMode="External"/><Relationship Id="rId4" Type="http://schemas.openxmlformats.org/officeDocument/2006/relationships/hyperlink" Target="https://www.youtube.com/watch?v=ikdAB9qyk9U" TargetMode="External"/><Relationship Id="rId9" Type="http://schemas.openxmlformats.org/officeDocument/2006/relationships/hyperlink" Target="https://www.youtube.com/watch?v=iNPSFal0OI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424936" cy="1440160"/>
          </a:xfrm>
        </p:spPr>
        <p:txBody>
          <a:bodyPr>
            <a:noAutofit/>
          </a:bodyPr>
          <a:lstStyle/>
          <a:p>
            <a:r>
              <a:rPr lang="en-GB" sz="2000" dirty="0"/>
              <a:t>Healthy London Partnerships </a:t>
            </a:r>
            <a:br>
              <a:rPr lang="en-GB" sz="2000" dirty="0"/>
            </a:br>
            <a:r>
              <a:rPr lang="en-GB" sz="2000" dirty="0"/>
              <a:t>Children and Young People</a:t>
            </a:r>
            <a:br>
              <a:rPr lang="en-GB" sz="2000" dirty="0"/>
            </a:br>
            <a:r>
              <a:rPr lang="en-GB" sz="2000" dirty="0"/>
              <a:t/>
            </a:r>
            <a:br>
              <a:rPr lang="en-GB" sz="2000" dirty="0"/>
            </a:br>
            <a:r>
              <a:rPr lang="en-GB" sz="2000" dirty="0"/>
              <a:t>Bexley Asthma Assessment Project in </a:t>
            </a:r>
            <a:r>
              <a:rPr lang="en-GB" sz="2000" dirty="0" smtClean="0"/>
              <a:t>Pharmacies, </a:t>
            </a:r>
            <a:br>
              <a:rPr lang="en-GB" sz="2000" dirty="0" smtClean="0"/>
            </a:br>
            <a:r>
              <a:rPr lang="en-GB" sz="2000" dirty="0" smtClean="0"/>
              <a:t>15</a:t>
            </a:r>
            <a:r>
              <a:rPr lang="en-GB" sz="2000" baseline="30000" dirty="0" smtClean="0"/>
              <a:t>th</a:t>
            </a:r>
            <a:r>
              <a:rPr lang="en-GB" sz="2000" dirty="0" smtClean="0"/>
              <a:t> and 22</a:t>
            </a:r>
            <a:r>
              <a:rPr lang="en-GB" sz="2000" baseline="30000" dirty="0" smtClean="0"/>
              <a:t>nd</a:t>
            </a:r>
            <a:r>
              <a:rPr lang="en-GB" sz="2000" dirty="0" smtClean="0"/>
              <a:t> May 2017 </a:t>
            </a:r>
            <a:endParaRPr lang="en-GB" sz="2000" dirty="0"/>
          </a:p>
        </p:txBody>
      </p:sp>
      <p:sp>
        <p:nvSpPr>
          <p:cNvPr id="3" name="Text Placeholder 2"/>
          <p:cNvSpPr>
            <a:spLocks noGrp="1"/>
          </p:cNvSpPr>
          <p:nvPr>
            <p:ph type="body" sz="quarter" idx="10"/>
          </p:nvPr>
        </p:nvSpPr>
        <p:spPr>
          <a:xfrm>
            <a:off x="251520" y="2132856"/>
            <a:ext cx="8484418" cy="864096"/>
          </a:xfrm>
        </p:spPr>
        <p:txBody>
          <a:bodyPr>
            <a:normAutofit/>
          </a:bodyPr>
          <a:lstStyle/>
          <a:p>
            <a:r>
              <a:rPr lang="en-GB" sz="2000" b="1" dirty="0" smtClean="0"/>
              <a:t>Pre service launch for GPs and Pharmacies </a:t>
            </a:r>
            <a:endParaRPr lang="en-GB" sz="2000" b="1" dirty="0"/>
          </a:p>
          <a:p>
            <a:r>
              <a:rPr lang="en-GB" sz="2000" b="1" dirty="0"/>
              <a:t>Donal Markey, Pharmacy Advisor NHS England (London)</a:t>
            </a:r>
          </a:p>
        </p:txBody>
      </p:sp>
    </p:spTree>
    <p:extLst>
      <p:ext uri="{BB962C8B-B14F-4D97-AF65-F5344CB8AC3E}">
        <p14:creationId xmlns:p14="http://schemas.microsoft.com/office/powerpoint/2010/main" val="3306625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evidence: facts about asthma in the UK</a:t>
            </a:r>
          </a:p>
        </p:txBody>
      </p:sp>
      <p:sp>
        <p:nvSpPr>
          <p:cNvPr id="3" name="Text Placeholder 2"/>
          <p:cNvSpPr>
            <a:spLocks noGrp="1"/>
          </p:cNvSpPr>
          <p:nvPr>
            <p:ph type="body" sz="quarter" idx="12"/>
          </p:nvPr>
        </p:nvSpPr>
        <p:spPr/>
        <p:txBody>
          <a:bodyPr/>
          <a:lstStyle/>
          <a:p>
            <a:r>
              <a:rPr lang="en-GB" dirty="0"/>
              <a:t>Community Pharmacy has a role in asthma management</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10</a:t>
            </a:fld>
            <a:endParaRPr lang="en-GB" dirty="0"/>
          </a:p>
        </p:txBody>
      </p:sp>
      <p:pic>
        <p:nvPicPr>
          <p:cNvPr id="6" name="Content Placeholder 5"/>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50825" y="1664494"/>
            <a:ext cx="8642350" cy="4321175"/>
          </a:xfrm>
        </p:spPr>
      </p:pic>
    </p:spTree>
    <p:extLst>
      <p:ext uri="{BB962C8B-B14F-4D97-AF65-F5344CB8AC3E}">
        <p14:creationId xmlns:p14="http://schemas.microsoft.com/office/powerpoint/2010/main" val="1859727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Background to service concept </a:t>
            </a:r>
          </a:p>
        </p:txBody>
      </p:sp>
      <p:sp>
        <p:nvSpPr>
          <p:cNvPr id="3" name="Slide Number Placeholder 2"/>
          <p:cNvSpPr>
            <a:spLocks noGrp="1"/>
          </p:cNvSpPr>
          <p:nvPr>
            <p:ph type="sldNum" sz="quarter" idx="11"/>
          </p:nvPr>
        </p:nvSpPr>
        <p:spPr/>
        <p:txBody>
          <a:bodyPr/>
          <a:lstStyle/>
          <a:p>
            <a:fld id="{8FC524A1-7B6A-464D-B8BC-8FE2E057339E}" type="slidenum">
              <a:rPr lang="en-GB" smtClean="0"/>
              <a:pPr/>
              <a:t>11</a:t>
            </a:fld>
            <a:endParaRPr lang="en-GB" dirty="0"/>
          </a:p>
        </p:txBody>
      </p:sp>
    </p:spTree>
    <p:extLst>
      <p:ext uri="{BB962C8B-B14F-4D97-AF65-F5344CB8AC3E}">
        <p14:creationId xmlns:p14="http://schemas.microsoft.com/office/powerpoint/2010/main" val="389095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Overriding Principle </a:t>
            </a:r>
          </a:p>
        </p:txBody>
      </p:sp>
      <p:sp>
        <p:nvSpPr>
          <p:cNvPr id="7" name="Text Placeholder 6"/>
          <p:cNvSpPr>
            <a:spLocks noGrp="1"/>
          </p:cNvSpPr>
          <p:nvPr>
            <p:ph type="body" sz="quarter" idx="12"/>
          </p:nvPr>
        </p:nvSpPr>
        <p:spPr/>
        <p:txBody>
          <a:bodyPr/>
          <a:lstStyle/>
          <a:p>
            <a:r>
              <a:rPr lang="en-GB" dirty="0"/>
              <a:t>Inclusion of pharmacies in Bexley asthma management pathway</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12</a:t>
            </a:fld>
            <a:endParaRPr lang="en-GB" dirty="0"/>
          </a:p>
        </p:txBody>
      </p:sp>
      <p:pic>
        <p:nvPicPr>
          <p:cNvPr id="12" name="Content Placeholder 11"/>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827584" y="2276475"/>
            <a:ext cx="3145536" cy="2084832"/>
          </a:xfrm>
        </p:spPr>
      </p:pic>
      <p:sp>
        <p:nvSpPr>
          <p:cNvPr id="9" name="Content Placeholder 8"/>
          <p:cNvSpPr>
            <a:spLocks noGrp="1"/>
          </p:cNvSpPr>
          <p:nvPr>
            <p:ph sz="quarter" idx="4294967295"/>
          </p:nvPr>
        </p:nvSpPr>
        <p:spPr>
          <a:xfrm>
            <a:off x="4822825" y="2276475"/>
            <a:ext cx="4321175" cy="4176713"/>
          </a:xfrm>
        </p:spPr>
        <p:txBody>
          <a:bodyPr>
            <a:normAutofit fontScale="92500" lnSpcReduction="10000"/>
          </a:bodyPr>
          <a:lstStyle/>
          <a:p>
            <a:r>
              <a:rPr lang="en-GB" dirty="0"/>
              <a:t>“</a:t>
            </a:r>
            <a:r>
              <a:rPr lang="en-GB" sz="2400" i="1" dirty="0"/>
              <a:t>Take what currently exists and work with what you have got</a:t>
            </a:r>
            <a:r>
              <a:rPr lang="en-GB" sz="2400" dirty="0"/>
              <a:t>… </a:t>
            </a:r>
            <a:r>
              <a:rPr lang="en-GB" sz="2400" i="1" dirty="0"/>
              <a:t>in many cases systems of care just need to join up more effectively as opposed to overlaying a whole new intervention or pathway</a:t>
            </a:r>
            <a:r>
              <a:rPr lang="en-GB" sz="2400" dirty="0"/>
              <a:t>”</a:t>
            </a:r>
          </a:p>
          <a:p>
            <a:endParaRPr lang="en-GB" sz="2400" dirty="0"/>
          </a:p>
          <a:p>
            <a:endParaRPr lang="en-GB" sz="2400" dirty="0"/>
          </a:p>
          <a:p>
            <a:r>
              <a:rPr lang="en-GB" sz="2400" dirty="0" err="1"/>
              <a:t>Mando</a:t>
            </a:r>
            <a:r>
              <a:rPr lang="en-GB" sz="2400" dirty="0"/>
              <a:t> Watson Consultant </a:t>
            </a:r>
            <a:r>
              <a:rPr lang="en-GB" sz="2400" dirty="0" err="1"/>
              <a:t>Paediatrian</a:t>
            </a:r>
            <a:r>
              <a:rPr lang="en-GB" sz="2400" dirty="0"/>
              <a:t> , Imperial College Healthcare NHS Trust </a:t>
            </a:r>
          </a:p>
          <a:p>
            <a:r>
              <a:rPr lang="en-GB" dirty="0"/>
              <a:t> </a:t>
            </a:r>
          </a:p>
        </p:txBody>
      </p:sp>
    </p:spTree>
    <p:extLst>
      <p:ext uri="{BB962C8B-B14F-4D97-AF65-F5344CB8AC3E}">
        <p14:creationId xmlns:p14="http://schemas.microsoft.com/office/powerpoint/2010/main" val="3606101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Community Pharmacy Services</a:t>
            </a:r>
          </a:p>
        </p:txBody>
      </p:sp>
      <p:sp>
        <p:nvSpPr>
          <p:cNvPr id="5" name="Text Placeholder 4"/>
          <p:cNvSpPr>
            <a:spLocks noGrp="1"/>
          </p:cNvSpPr>
          <p:nvPr>
            <p:ph type="body" sz="quarter" idx="12"/>
          </p:nvPr>
        </p:nvSpPr>
        <p:spPr/>
        <p:txBody>
          <a:bodyPr/>
          <a:lstStyle/>
          <a:p>
            <a:r>
              <a:rPr lang="en-GB" dirty="0"/>
              <a:t>Categories &amp; Funding sources</a:t>
            </a:r>
          </a:p>
        </p:txBody>
      </p:sp>
      <p:pic>
        <p:nvPicPr>
          <p:cNvPr id="9" name="Content Placeholder 8"/>
          <p:cNvPicPr>
            <a:picLocks noGrp="1" noChangeAspect="1"/>
          </p:cNvPicPr>
          <p:nvPr>
            <p:ph sz="quarter" idx="15"/>
          </p:nvPr>
        </p:nvPicPr>
        <p:blipFill>
          <a:blip r:embed="rId2"/>
          <a:stretch>
            <a:fillRect/>
          </a:stretch>
        </p:blipFill>
        <p:spPr>
          <a:xfrm>
            <a:off x="1705132" y="2130964"/>
            <a:ext cx="5733736" cy="3388235"/>
          </a:xfrm>
          <a:prstGeom prst="rect">
            <a:avLst/>
          </a:prstGeom>
        </p:spPr>
      </p:pic>
    </p:spTree>
    <p:extLst>
      <p:ext uri="{BB962C8B-B14F-4D97-AF65-F5344CB8AC3E}">
        <p14:creationId xmlns:p14="http://schemas.microsoft.com/office/powerpoint/2010/main" val="2124961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Asthma Assessment in the Pharmacy</a:t>
            </a:r>
          </a:p>
        </p:txBody>
      </p:sp>
      <p:sp>
        <p:nvSpPr>
          <p:cNvPr id="3" name="Text Placeholder 2"/>
          <p:cNvSpPr>
            <a:spLocks noGrp="1"/>
          </p:cNvSpPr>
          <p:nvPr>
            <p:ph type="body" sz="quarter" idx="12"/>
          </p:nvPr>
        </p:nvSpPr>
        <p:spPr/>
        <p:txBody>
          <a:bodyPr/>
          <a:lstStyle/>
          <a:p>
            <a:r>
              <a:rPr lang="en-GB" dirty="0"/>
              <a:t>What we </a:t>
            </a:r>
            <a:r>
              <a:rPr lang="en-GB" b="1" dirty="0"/>
              <a:t>ARE</a:t>
            </a:r>
            <a:r>
              <a:rPr lang="en-GB" dirty="0"/>
              <a:t> asking </a:t>
            </a:r>
            <a:r>
              <a:rPr lang="en-GB" dirty="0" smtClean="0"/>
              <a:t>pharmacies to </a:t>
            </a:r>
            <a:r>
              <a:rPr lang="en-GB" dirty="0"/>
              <a:t>do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14</a:t>
            </a:fld>
            <a:endParaRPr lang="en-GB" dirty="0"/>
          </a:p>
        </p:txBody>
      </p:sp>
      <p:sp>
        <p:nvSpPr>
          <p:cNvPr id="5" name="Content Placeholder 4"/>
          <p:cNvSpPr>
            <a:spLocks noGrp="1"/>
          </p:cNvSpPr>
          <p:nvPr>
            <p:ph sz="quarter" idx="15"/>
          </p:nvPr>
        </p:nvSpPr>
        <p:spPr/>
        <p:txBody>
          <a:bodyPr/>
          <a:lstStyle/>
          <a:p>
            <a:pPr marL="285750" indent="-285750">
              <a:buFont typeface="Arial" panose="020B0604020202020204" pitchFamily="34" charset="0"/>
              <a:buChar char="•"/>
            </a:pPr>
            <a:r>
              <a:rPr lang="en-GB" dirty="0"/>
              <a:t>Competent in </a:t>
            </a:r>
          </a:p>
          <a:p>
            <a:pPr marL="571500" lvl="1"/>
            <a:r>
              <a:rPr lang="en-GB" dirty="0"/>
              <a:t>understanding the management of asthma</a:t>
            </a:r>
          </a:p>
          <a:p>
            <a:pPr marL="571500" lvl="1"/>
            <a:r>
              <a:rPr lang="en-GB" dirty="0"/>
              <a:t>promoting good inhaler technique in children &amp; adults</a:t>
            </a:r>
          </a:p>
          <a:p>
            <a:pPr marL="571500" lvl="1"/>
            <a:r>
              <a:rPr lang="en-GB" dirty="0"/>
              <a:t>promoting effective use of appropriate spacers devices</a:t>
            </a:r>
          </a:p>
          <a:p>
            <a:pPr marL="571500" lvl="1"/>
            <a:r>
              <a:rPr lang="en-GB" dirty="0"/>
              <a:t>providing </a:t>
            </a:r>
            <a:r>
              <a:rPr lang="en-GB" dirty="0" smtClean="0"/>
              <a:t>advanced services (Medicines Use Reviews) </a:t>
            </a:r>
            <a:endParaRPr lang="en-GB" dirty="0"/>
          </a:p>
          <a:p>
            <a:pPr marL="571500" lvl="1"/>
            <a:r>
              <a:rPr lang="en-GB" dirty="0"/>
              <a:t>performing inhaler surveillance </a:t>
            </a:r>
            <a:r>
              <a:rPr lang="en-GB" dirty="0" smtClean="0"/>
              <a:t>( Quality Payment</a:t>
            </a:r>
            <a:r>
              <a:rPr lang="en-GB" dirty="0"/>
              <a:t>)</a:t>
            </a:r>
          </a:p>
          <a:p>
            <a:pPr marL="285750" indent="-285750">
              <a:buFont typeface="Arial" panose="020B0604020202020204" pitchFamily="34" charset="0"/>
              <a:buChar char="•"/>
            </a:pPr>
            <a:r>
              <a:rPr lang="en-GB" dirty="0"/>
              <a:t>Learn how to use an e-template to record information and send it to the GP</a:t>
            </a:r>
          </a:p>
          <a:p>
            <a:pPr marL="285750" indent="-285750">
              <a:buFont typeface="Arial" panose="020B0604020202020204" pitchFamily="34" charset="0"/>
              <a:buChar char="•"/>
            </a:pPr>
            <a:r>
              <a:rPr lang="en-GB" dirty="0"/>
              <a:t>Talk to your local GPs and Practice Nurses about your referrals</a:t>
            </a:r>
          </a:p>
          <a:p>
            <a:pPr marL="285750" indent="-285750">
              <a:buFont typeface="Arial" panose="020B0604020202020204" pitchFamily="34" charset="0"/>
              <a:buChar char="•"/>
            </a:pPr>
            <a:r>
              <a:rPr lang="en-GB" dirty="0"/>
              <a:t>Follow up with patients </a:t>
            </a:r>
          </a:p>
          <a:p>
            <a:pPr marL="285750" indent="-285750">
              <a:buFont typeface="Arial" panose="020B0604020202020204" pitchFamily="34" charset="0"/>
              <a:buChar char="•"/>
            </a:pPr>
            <a:r>
              <a:rPr lang="en-GB" dirty="0"/>
              <a:t>Participate in evaluation of the service</a:t>
            </a:r>
          </a:p>
          <a:p>
            <a:pPr marL="285750" indent="-285750">
              <a:buFont typeface="Arial" panose="020B0604020202020204" pitchFamily="34" charset="0"/>
              <a:buChar char="•"/>
            </a:pPr>
            <a:r>
              <a:rPr lang="en-GB" dirty="0"/>
              <a:t>Service continuity and remain engaged </a:t>
            </a:r>
          </a:p>
          <a:p>
            <a:endParaRPr lang="en-GB" dirty="0"/>
          </a:p>
          <a:p>
            <a:endParaRPr lang="en-GB" dirty="0"/>
          </a:p>
        </p:txBody>
      </p:sp>
    </p:spTree>
    <p:extLst>
      <p:ext uri="{BB962C8B-B14F-4D97-AF65-F5344CB8AC3E}">
        <p14:creationId xmlns:p14="http://schemas.microsoft.com/office/powerpoint/2010/main" val="2804424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Asthma assessment in the Pharmacy</a:t>
            </a:r>
          </a:p>
        </p:txBody>
      </p:sp>
      <p:sp>
        <p:nvSpPr>
          <p:cNvPr id="3" name="Text Placeholder 2"/>
          <p:cNvSpPr>
            <a:spLocks noGrp="1"/>
          </p:cNvSpPr>
          <p:nvPr>
            <p:ph type="body" sz="quarter" idx="13"/>
          </p:nvPr>
        </p:nvSpPr>
        <p:spPr/>
        <p:txBody>
          <a:bodyPr/>
          <a:lstStyle/>
          <a:p>
            <a:r>
              <a:rPr lang="en-GB" dirty="0"/>
              <a:t>What we are </a:t>
            </a:r>
            <a:r>
              <a:rPr lang="en-GB" b="1" dirty="0"/>
              <a:t>NOT</a:t>
            </a:r>
            <a:r>
              <a:rPr lang="en-GB" dirty="0"/>
              <a:t> asking you to do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15</a:t>
            </a:fld>
            <a:endParaRPr lang="en-GB" dirty="0"/>
          </a:p>
        </p:txBody>
      </p:sp>
      <p:sp>
        <p:nvSpPr>
          <p:cNvPr id="5" name="Content Placeholder 4"/>
          <p:cNvSpPr>
            <a:spLocks noGrp="1"/>
          </p:cNvSpPr>
          <p:nvPr>
            <p:ph sz="quarter" idx="15"/>
          </p:nvPr>
        </p:nvSpPr>
        <p:spPr/>
        <p:txBody>
          <a:bodyPr/>
          <a:lstStyle/>
          <a:p>
            <a:pPr marL="285750" indent="-285750">
              <a:buFont typeface="Arial" panose="020B0604020202020204" pitchFamily="34" charset="0"/>
              <a:buChar char="•"/>
            </a:pPr>
            <a:r>
              <a:rPr lang="en-GB" dirty="0"/>
              <a:t>Diagnose Asthma</a:t>
            </a:r>
          </a:p>
          <a:p>
            <a:pPr marL="285750" indent="-285750">
              <a:buFont typeface="Arial" panose="020B0604020202020204" pitchFamily="34" charset="0"/>
              <a:buChar char="•"/>
            </a:pPr>
            <a:r>
              <a:rPr lang="en-GB" dirty="0"/>
              <a:t>Specialists in asthma management in children &amp; adults</a:t>
            </a:r>
          </a:p>
          <a:p>
            <a:pPr marL="285750" indent="-285750">
              <a:buFont typeface="Arial" panose="020B0604020202020204" pitchFamily="34" charset="0"/>
              <a:buChar char="•"/>
            </a:pPr>
            <a:r>
              <a:rPr lang="en-GB" dirty="0"/>
              <a:t>Retrain as specialist pharmacists</a:t>
            </a:r>
          </a:p>
          <a:p>
            <a:pPr marL="285750" indent="-285750">
              <a:buFont typeface="Arial" panose="020B0604020202020204" pitchFamily="34" charset="0"/>
              <a:buChar char="•"/>
            </a:pPr>
            <a:r>
              <a:rPr lang="en-GB" dirty="0"/>
              <a:t>Be a Prescribers</a:t>
            </a:r>
          </a:p>
          <a:p>
            <a:pPr marL="285750" indent="-285750">
              <a:buFont typeface="Arial" panose="020B0604020202020204" pitchFamily="34" charset="0"/>
              <a:buChar char="•"/>
            </a:pPr>
            <a:r>
              <a:rPr lang="en-GB" dirty="0"/>
              <a:t>Read long and complicated service specifications</a:t>
            </a:r>
          </a:p>
          <a:p>
            <a:pPr marL="285750" indent="-285750">
              <a:buFont typeface="Arial" panose="020B0604020202020204" pitchFamily="34" charset="0"/>
              <a:buChar char="•"/>
            </a:pPr>
            <a:r>
              <a:rPr lang="en-GB" dirty="0"/>
              <a:t>Spend excessive amounts of time studying and preparing for a service</a:t>
            </a:r>
          </a:p>
          <a:p>
            <a:endParaRPr lang="en-GB" dirty="0"/>
          </a:p>
        </p:txBody>
      </p:sp>
      <p:pic>
        <p:nvPicPr>
          <p:cNvPr id="8" name="Content Placeholder 7"/>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4572000" y="1916832"/>
            <a:ext cx="4045505" cy="2700000"/>
          </a:xfrm>
        </p:spPr>
      </p:pic>
    </p:spTree>
    <p:extLst>
      <p:ext uri="{BB962C8B-B14F-4D97-AF65-F5344CB8AC3E}">
        <p14:creationId xmlns:p14="http://schemas.microsoft.com/office/powerpoint/2010/main" val="556211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Asthma Assessment in the Pharmacy</a:t>
            </a:r>
          </a:p>
        </p:txBody>
      </p:sp>
      <p:sp>
        <p:nvSpPr>
          <p:cNvPr id="3" name="Text Placeholder 2"/>
          <p:cNvSpPr>
            <a:spLocks noGrp="1"/>
          </p:cNvSpPr>
          <p:nvPr>
            <p:ph type="body" sz="quarter" idx="12"/>
          </p:nvPr>
        </p:nvSpPr>
        <p:spPr/>
        <p:txBody>
          <a:bodyPr/>
          <a:lstStyle/>
          <a:p>
            <a:r>
              <a:rPr lang="en-GB" dirty="0"/>
              <a:t>What we </a:t>
            </a:r>
            <a:r>
              <a:rPr lang="en-GB" b="1" dirty="0"/>
              <a:t>ARE</a:t>
            </a:r>
            <a:r>
              <a:rPr lang="en-GB" dirty="0"/>
              <a:t> asking </a:t>
            </a:r>
            <a:r>
              <a:rPr lang="en-GB" dirty="0" smtClean="0"/>
              <a:t>GP Practice to </a:t>
            </a:r>
            <a:r>
              <a:rPr lang="en-GB" dirty="0"/>
              <a:t>do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16</a:t>
            </a:fld>
            <a:endParaRPr lang="en-GB" dirty="0"/>
          </a:p>
        </p:txBody>
      </p:sp>
      <p:sp>
        <p:nvSpPr>
          <p:cNvPr id="5" name="Content Placeholder 4"/>
          <p:cNvSpPr>
            <a:spLocks noGrp="1"/>
          </p:cNvSpPr>
          <p:nvPr>
            <p:ph sz="quarter" idx="15"/>
          </p:nvPr>
        </p:nvSpPr>
        <p:spPr/>
        <p:txBody>
          <a:bodyPr/>
          <a:lstStyle/>
          <a:p>
            <a:pPr marL="285750" indent="-285750">
              <a:buFont typeface="Arial" panose="020B0604020202020204" pitchFamily="34" charset="0"/>
              <a:buChar char="•"/>
            </a:pPr>
            <a:r>
              <a:rPr lang="en-GB" dirty="0" smtClean="0"/>
              <a:t>Support the local asthma pathway </a:t>
            </a:r>
            <a:endParaRPr lang="en-GB" dirty="0"/>
          </a:p>
          <a:p>
            <a:pPr marL="285750" indent="-285750">
              <a:buFont typeface="Arial" panose="020B0604020202020204" pitchFamily="34" charset="0"/>
              <a:buChar char="•"/>
            </a:pPr>
            <a:r>
              <a:rPr lang="en-GB" dirty="0" smtClean="0"/>
              <a:t>Process in place to accept the information from the pharmacy</a:t>
            </a:r>
          </a:p>
          <a:p>
            <a:pPr marL="285750" indent="-285750">
              <a:buFont typeface="Arial" panose="020B0604020202020204" pitchFamily="34" charset="0"/>
              <a:buChar char="•"/>
            </a:pPr>
            <a:r>
              <a:rPr lang="en-GB" dirty="0" smtClean="0"/>
              <a:t>Utilise the information in Asthma Reviews</a:t>
            </a:r>
          </a:p>
          <a:p>
            <a:pPr marL="285750" indent="-285750">
              <a:buFont typeface="Arial" panose="020B0604020202020204" pitchFamily="34" charset="0"/>
              <a:buChar char="•"/>
            </a:pPr>
            <a:r>
              <a:rPr lang="en-GB" dirty="0" smtClean="0"/>
              <a:t>Consider utilising pharmacies to target patients </a:t>
            </a:r>
          </a:p>
          <a:p>
            <a:pPr marL="285750" indent="-285750">
              <a:buFont typeface="Arial" panose="020B0604020202020204" pitchFamily="34" charset="0"/>
              <a:buChar char="•"/>
            </a:pPr>
            <a:r>
              <a:rPr lang="en-GB" dirty="0" smtClean="0"/>
              <a:t>Liaise with your </a:t>
            </a:r>
            <a:r>
              <a:rPr lang="en-GB" dirty="0"/>
              <a:t>local </a:t>
            </a:r>
            <a:r>
              <a:rPr lang="en-GB" dirty="0" smtClean="0"/>
              <a:t>pharmacies and HLP</a:t>
            </a:r>
            <a:endParaRPr lang="en-GB" dirty="0"/>
          </a:p>
          <a:p>
            <a:pPr marL="285750" indent="-285750">
              <a:buFont typeface="Arial" panose="020B0604020202020204" pitchFamily="34" charset="0"/>
              <a:buChar char="•"/>
            </a:pPr>
            <a:r>
              <a:rPr lang="en-GB" dirty="0"/>
              <a:t>Follow up with patients </a:t>
            </a:r>
          </a:p>
          <a:p>
            <a:pPr marL="285750" indent="-285750">
              <a:buFont typeface="Arial" panose="020B0604020202020204" pitchFamily="34" charset="0"/>
              <a:buChar char="•"/>
            </a:pPr>
            <a:r>
              <a:rPr lang="en-GB" dirty="0" smtClean="0"/>
              <a:t>Feedback and participate in the evaluation </a:t>
            </a:r>
            <a:r>
              <a:rPr lang="en-GB" dirty="0"/>
              <a:t>of the service</a:t>
            </a:r>
          </a:p>
          <a:p>
            <a:pPr marL="285750" indent="-285750">
              <a:buFont typeface="Arial" panose="020B0604020202020204" pitchFamily="34" charset="0"/>
              <a:buChar char="•"/>
            </a:pPr>
            <a:r>
              <a:rPr lang="en-GB" dirty="0"/>
              <a:t>Service continuity and remain engaged </a:t>
            </a:r>
          </a:p>
          <a:p>
            <a:endParaRPr lang="en-GB" dirty="0"/>
          </a:p>
          <a:p>
            <a:endParaRPr lang="en-GB" dirty="0"/>
          </a:p>
        </p:txBody>
      </p:sp>
    </p:spTree>
    <p:extLst>
      <p:ext uri="{BB962C8B-B14F-4D97-AF65-F5344CB8AC3E}">
        <p14:creationId xmlns:p14="http://schemas.microsoft.com/office/powerpoint/2010/main" val="2647975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altLang="en-US" dirty="0">
                <a:latin typeface="Arial Bold" panose="020B0704020202020204" pitchFamily="34" charset="0"/>
                <a:cs typeface="Arial Bold" panose="020B0704020202020204" pitchFamily="34" charset="0"/>
              </a:rPr>
              <a:t>SIMPLE Asthma Care</a:t>
            </a:r>
          </a:p>
        </p:txBody>
      </p:sp>
      <p:sp>
        <p:nvSpPr>
          <p:cNvPr id="2" name="Text Placeholder 1"/>
          <p:cNvSpPr>
            <a:spLocks noGrp="1"/>
          </p:cNvSpPr>
          <p:nvPr>
            <p:ph type="body" sz="quarter" idx="12"/>
          </p:nvPr>
        </p:nvSpPr>
        <p:spPr/>
        <p:txBody>
          <a:bodyPr/>
          <a:lstStyle/>
          <a:p>
            <a:r>
              <a:rPr lang="en-GB" dirty="0"/>
              <a:t>Getting it right!</a:t>
            </a:r>
          </a:p>
        </p:txBody>
      </p:sp>
      <p:sp>
        <p:nvSpPr>
          <p:cNvPr id="25603" name="Content Placeholder 2"/>
          <p:cNvSpPr>
            <a:spLocks noGrp="1"/>
          </p:cNvSpPr>
          <p:nvPr>
            <p:ph sz="quarter" idx="15"/>
          </p:nvPr>
        </p:nvSpPr>
        <p:spPr/>
        <p:txBody>
          <a:bodyPr/>
          <a:lstStyle/>
          <a:p>
            <a:pPr eaLnBrk="1" hangingPunct="1"/>
            <a:r>
              <a:rPr lang="en-GB" altLang="en-US" sz="2800" dirty="0">
                <a:solidFill>
                  <a:srgbClr val="FF0000"/>
                </a:solidFill>
                <a:latin typeface="Arial" panose="020B0604020202020204" pitchFamily="34" charset="0"/>
                <a:cs typeface="Arial" panose="020B0604020202020204" pitchFamily="34" charset="0"/>
              </a:rPr>
              <a:t>S 	</a:t>
            </a:r>
            <a:r>
              <a:rPr lang="en-GB" altLang="en-US" sz="2800" dirty="0" err="1">
                <a:latin typeface="Arial" panose="020B0604020202020204" pitchFamily="34" charset="0"/>
                <a:cs typeface="Arial" panose="020B0604020202020204" pitchFamily="34" charset="0"/>
              </a:rPr>
              <a:t>tepwise</a:t>
            </a:r>
            <a:r>
              <a:rPr lang="en-GB" altLang="en-US" sz="2800" dirty="0">
                <a:latin typeface="Arial" panose="020B0604020202020204" pitchFamily="34" charset="0"/>
                <a:cs typeface="Arial" panose="020B0604020202020204" pitchFamily="34" charset="0"/>
              </a:rPr>
              <a:t> pharmacological management</a:t>
            </a:r>
            <a:br>
              <a:rPr lang="en-GB" altLang="en-US" sz="2800" dirty="0">
                <a:latin typeface="Arial" panose="020B0604020202020204" pitchFamily="34" charset="0"/>
                <a:cs typeface="Arial" panose="020B0604020202020204" pitchFamily="34" charset="0"/>
              </a:rPr>
            </a:br>
            <a:r>
              <a:rPr lang="en-GB" altLang="en-US" sz="2800" dirty="0">
                <a:latin typeface="Arial" panose="020B0604020202020204" pitchFamily="34" charset="0"/>
                <a:cs typeface="Arial" panose="020B0604020202020204" pitchFamily="34" charset="0"/>
              </a:rPr>
              <a:t>		Inhaled </a:t>
            </a:r>
            <a:r>
              <a:rPr lang="en-GB" altLang="en-US" sz="2800" dirty="0" err="1">
                <a:latin typeface="Arial" panose="020B0604020202020204" pitchFamily="34" charset="0"/>
                <a:cs typeface="Arial" panose="020B0604020202020204" pitchFamily="34" charset="0"/>
              </a:rPr>
              <a:t>Cortic</a:t>
            </a:r>
            <a:r>
              <a:rPr lang="en-GB" altLang="en-US" sz="2800" dirty="0" err="1">
                <a:solidFill>
                  <a:srgbClr val="FF0000"/>
                </a:solidFill>
                <a:latin typeface="Arial" panose="020B0604020202020204" pitchFamily="34" charset="0"/>
                <a:cs typeface="Arial" panose="020B0604020202020204" pitchFamily="34" charset="0"/>
              </a:rPr>
              <a:t>S</a:t>
            </a:r>
            <a:r>
              <a:rPr lang="en-GB" altLang="en-US" sz="2800" dirty="0" err="1">
                <a:latin typeface="Arial" panose="020B0604020202020204" pitchFamily="34" charset="0"/>
                <a:cs typeface="Arial" panose="020B0604020202020204" pitchFamily="34" charset="0"/>
              </a:rPr>
              <a:t>teroids</a:t>
            </a:r>
            <a:endParaRPr lang="en-GB" altLang="en-US" sz="2800" dirty="0">
              <a:solidFill>
                <a:srgbClr val="FF0000"/>
              </a:solidFill>
              <a:latin typeface="Arial" panose="020B0604020202020204" pitchFamily="34" charset="0"/>
              <a:cs typeface="Arial" panose="020B0604020202020204" pitchFamily="34" charset="0"/>
            </a:endParaRPr>
          </a:p>
          <a:p>
            <a:pPr eaLnBrk="1" hangingPunct="1"/>
            <a:r>
              <a:rPr lang="en-GB" altLang="en-US" sz="2800" dirty="0">
                <a:solidFill>
                  <a:srgbClr val="FF0000"/>
                </a:solidFill>
                <a:latin typeface="Arial" panose="020B0604020202020204" pitchFamily="34" charset="0"/>
                <a:cs typeface="Arial" panose="020B0604020202020204" pitchFamily="34" charset="0"/>
              </a:rPr>
              <a:t>I 	</a:t>
            </a:r>
            <a:r>
              <a:rPr lang="en-GB" altLang="en-US" sz="2800" dirty="0" err="1">
                <a:latin typeface="Arial" panose="020B0604020202020204" pitchFamily="34" charset="0"/>
                <a:cs typeface="Arial" panose="020B0604020202020204" pitchFamily="34" charset="0"/>
              </a:rPr>
              <a:t>nhaler</a:t>
            </a:r>
            <a:r>
              <a:rPr lang="en-GB" altLang="en-US" sz="2800" dirty="0">
                <a:latin typeface="Arial" panose="020B0604020202020204" pitchFamily="34" charset="0"/>
                <a:cs typeface="Arial" panose="020B0604020202020204" pitchFamily="34" charset="0"/>
              </a:rPr>
              <a:t> technique and device suitable 		    			for age</a:t>
            </a:r>
          </a:p>
          <a:p>
            <a:pPr eaLnBrk="1" hangingPunct="1"/>
            <a:r>
              <a:rPr lang="en-GB" altLang="en-US" sz="2800" dirty="0">
                <a:solidFill>
                  <a:srgbClr val="FF0000"/>
                </a:solidFill>
                <a:latin typeface="Arial" panose="020B0604020202020204" pitchFamily="34" charset="0"/>
                <a:cs typeface="Arial" panose="020B0604020202020204" pitchFamily="34" charset="0"/>
              </a:rPr>
              <a:t>M 	</a:t>
            </a:r>
            <a:r>
              <a:rPr lang="en-GB" altLang="en-US" sz="2800" dirty="0" err="1">
                <a:latin typeface="Arial" panose="020B0604020202020204" pitchFamily="34" charset="0"/>
                <a:cs typeface="Arial" panose="020B0604020202020204" pitchFamily="34" charset="0"/>
              </a:rPr>
              <a:t>onitor</a:t>
            </a:r>
            <a:r>
              <a:rPr lang="en-GB" altLang="en-US" sz="2800" dirty="0">
                <a:latin typeface="Arial" panose="020B0604020202020204" pitchFamily="34" charset="0"/>
                <a:cs typeface="Arial" panose="020B0604020202020204" pitchFamily="34" charset="0"/>
              </a:rPr>
              <a:t> control (ACT, B2 agonist use, 					preventer uptake)</a:t>
            </a:r>
          </a:p>
          <a:p>
            <a:pPr eaLnBrk="1" hangingPunct="1"/>
            <a:r>
              <a:rPr lang="en-GB" altLang="en-US" sz="2800" dirty="0">
                <a:solidFill>
                  <a:srgbClr val="FF0000"/>
                </a:solidFill>
                <a:latin typeface="Arial" panose="020B0604020202020204" pitchFamily="34" charset="0"/>
                <a:cs typeface="Arial" panose="020B0604020202020204" pitchFamily="34" charset="0"/>
              </a:rPr>
              <a:t>P</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ersonalised</a:t>
            </a:r>
            <a:r>
              <a:rPr lang="en-GB" altLang="en-US" sz="2800" dirty="0">
                <a:latin typeface="Arial" panose="020B0604020202020204" pitchFamily="34" charset="0"/>
                <a:cs typeface="Arial" panose="020B0604020202020204" pitchFamily="34" charset="0"/>
              </a:rPr>
              <a:t> Asthma Action Plan</a:t>
            </a:r>
          </a:p>
          <a:p>
            <a:pPr eaLnBrk="1" hangingPunct="1"/>
            <a:r>
              <a:rPr lang="en-GB" altLang="en-US" sz="2800" dirty="0">
                <a:solidFill>
                  <a:srgbClr val="FF0000"/>
                </a:solidFill>
                <a:latin typeface="Arial" panose="020B0604020202020204" pitchFamily="34" charset="0"/>
                <a:cs typeface="Arial" panose="020B0604020202020204" pitchFamily="34" charset="0"/>
              </a:rPr>
              <a:t>L 	</a:t>
            </a:r>
            <a:r>
              <a:rPr lang="en-GB" altLang="en-US" sz="2800" dirty="0" err="1">
                <a:latin typeface="Arial" panose="020B0604020202020204" pitchFamily="34" charset="0"/>
                <a:cs typeface="Arial" panose="020B0604020202020204" pitchFamily="34" charset="0"/>
              </a:rPr>
              <a:t>ifestyle</a:t>
            </a:r>
            <a:r>
              <a:rPr lang="en-GB" altLang="en-US" sz="2800" dirty="0">
                <a:latin typeface="Arial" panose="020B0604020202020204" pitchFamily="34" charset="0"/>
                <a:cs typeface="Arial" panose="020B0604020202020204" pitchFamily="34" charset="0"/>
              </a:rPr>
              <a:t>. </a:t>
            </a:r>
            <a:r>
              <a:rPr lang="en-GB" altLang="en-US" sz="2800" dirty="0">
                <a:solidFill>
                  <a:srgbClr val="FF0000"/>
                </a:solidFill>
                <a:latin typeface="Arial" panose="020B0604020202020204" pitchFamily="34" charset="0"/>
                <a:cs typeface="Arial" panose="020B0604020202020204" pitchFamily="34" charset="0"/>
              </a:rPr>
              <a:t>L</a:t>
            </a:r>
            <a:r>
              <a:rPr lang="en-GB" altLang="en-US" sz="2800" dirty="0">
                <a:latin typeface="Arial" panose="020B0604020202020204" pitchFamily="34" charset="0"/>
                <a:cs typeface="Arial" panose="020B0604020202020204" pitchFamily="34" charset="0"/>
              </a:rPr>
              <a:t>earn symptoms and triggers</a:t>
            </a:r>
          </a:p>
          <a:p>
            <a:pPr eaLnBrk="1" hangingPunct="1"/>
            <a:r>
              <a:rPr lang="en-GB" altLang="en-US" sz="2800" dirty="0">
                <a:solidFill>
                  <a:srgbClr val="FF0000"/>
                </a:solidFill>
                <a:latin typeface="Arial" panose="020B0604020202020204" pitchFamily="34" charset="0"/>
                <a:cs typeface="Arial" panose="020B0604020202020204" pitchFamily="34" charset="0"/>
              </a:rPr>
              <a:t>E 	</a:t>
            </a:r>
            <a:r>
              <a:rPr lang="en-GB" altLang="en-US" sz="2800" dirty="0" err="1">
                <a:latin typeface="Arial" panose="020B0604020202020204" pitchFamily="34" charset="0"/>
                <a:cs typeface="Arial" panose="020B0604020202020204" pitchFamily="34" charset="0"/>
              </a:rPr>
              <a:t>ducation</a:t>
            </a:r>
            <a:r>
              <a:rPr lang="en-GB" altLang="en-US" sz="2800" dirty="0">
                <a:latin typeface="Arial" panose="020B0604020202020204" pitchFamily="34" charset="0"/>
                <a:cs typeface="Arial" panose="020B0604020202020204" pitchFamily="34" charset="0"/>
              </a:rPr>
              <a:t>  / </a:t>
            </a:r>
            <a:r>
              <a:rPr lang="en-GB" altLang="en-US" sz="2800" dirty="0">
                <a:solidFill>
                  <a:srgbClr val="FF0000"/>
                </a:solidFill>
                <a:latin typeface="Arial" panose="020B0604020202020204" pitchFamily="34" charset="0"/>
                <a:cs typeface="Arial" panose="020B0604020202020204" pitchFamily="34" charset="0"/>
              </a:rPr>
              <a:t>E</a:t>
            </a:r>
            <a:r>
              <a:rPr lang="en-GB" altLang="en-US" sz="2800" dirty="0">
                <a:latin typeface="Arial" panose="020B0604020202020204" pitchFamily="34" charset="0"/>
                <a:cs typeface="Arial" panose="020B0604020202020204" pitchFamily="34" charset="0"/>
              </a:rPr>
              <a:t>TS / </a:t>
            </a:r>
            <a:r>
              <a:rPr lang="en-GB" altLang="en-US" sz="2800" dirty="0">
                <a:solidFill>
                  <a:srgbClr val="FF0000"/>
                </a:solidFill>
                <a:latin typeface="Arial" panose="020B0604020202020204" pitchFamily="34" charset="0"/>
                <a:cs typeface="Arial" panose="020B0604020202020204" pitchFamily="34" charset="0"/>
              </a:rPr>
              <a:t>E</a:t>
            </a:r>
            <a:r>
              <a:rPr lang="en-GB" altLang="en-US" sz="2800" dirty="0">
                <a:latin typeface="Arial" panose="020B0604020202020204" pitchFamily="34" charset="0"/>
                <a:cs typeface="Arial" panose="020B0604020202020204" pitchFamily="34" charset="0"/>
              </a:rPr>
              <a:t>very Time</a:t>
            </a:r>
          </a:p>
        </p:txBody>
      </p:sp>
    </p:spTree>
    <p:extLst>
      <p:ext uri="{BB962C8B-B14F-4D97-AF65-F5344CB8AC3E}">
        <p14:creationId xmlns:p14="http://schemas.microsoft.com/office/powerpoint/2010/main" val="1630478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altLang="en-US" dirty="0">
                <a:latin typeface="Arial Bold" panose="020B0704020202020204" pitchFamily="34" charset="0"/>
                <a:cs typeface="Arial Bold" panose="020B0704020202020204" pitchFamily="34" charset="0"/>
              </a:rPr>
              <a:t>Inhaler Technique</a:t>
            </a:r>
          </a:p>
        </p:txBody>
      </p:sp>
      <p:sp>
        <p:nvSpPr>
          <p:cNvPr id="2" name="Text Placeholder 1"/>
          <p:cNvSpPr>
            <a:spLocks noGrp="1"/>
          </p:cNvSpPr>
          <p:nvPr>
            <p:ph type="body" sz="quarter" idx="12"/>
          </p:nvPr>
        </p:nvSpPr>
        <p:spPr/>
        <p:txBody>
          <a:bodyPr/>
          <a:lstStyle/>
          <a:p>
            <a:r>
              <a:rPr lang="en-GB" dirty="0"/>
              <a:t>Back to BASICs</a:t>
            </a:r>
          </a:p>
        </p:txBody>
      </p:sp>
      <p:sp>
        <p:nvSpPr>
          <p:cNvPr id="26627" name="Content Placeholder 2"/>
          <p:cNvSpPr>
            <a:spLocks noGrp="1"/>
          </p:cNvSpPr>
          <p:nvPr>
            <p:ph sz="quarter" idx="15"/>
          </p:nvPr>
        </p:nvSpPr>
        <p:spPr/>
        <p:txBody>
          <a:bodyPr/>
          <a:lstStyle/>
          <a:p>
            <a:pPr eaLnBrk="1" hangingPunct="1"/>
            <a:r>
              <a:rPr lang="en-GB" altLang="en-US" sz="4000" dirty="0">
                <a:solidFill>
                  <a:srgbClr val="FF0000"/>
                </a:solidFill>
                <a:latin typeface="Arial" panose="020B0604020202020204" pitchFamily="34" charset="0"/>
                <a:cs typeface="Arial" panose="020B0604020202020204" pitchFamily="34" charset="0"/>
              </a:rPr>
              <a:t>B</a:t>
            </a:r>
            <a:r>
              <a:rPr lang="en-GB" altLang="en-US" sz="4000" dirty="0">
                <a:latin typeface="Arial" panose="020B0604020202020204" pitchFamily="34" charset="0"/>
                <a:cs typeface="Arial" panose="020B0604020202020204" pitchFamily="34" charset="0"/>
              </a:rPr>
              <a:t> 	</a:t>
            </a:r>
            <a:r>
              <a:rPr lang="en-GB" altLang="en-US" sz="4000" dirty="0" err="1">
                <a:latin typeface="Arial" panose="020B0604020202020204" pitchFamily="34" charset="0"/>
                <a:cs typeface="Arial" panose="020B0604020202020204" pitchFamily="34" charset="0"/>
              </a:rPr>
              <a:t>enefit</a:t>
            </a:r>
            <a:endParaRPr lang="en-GB" altLang="en-US" sz="4000" dirty="0">
              <a:latin typeface="Arial" panose="020B0604020202020204" pitchFamily="34" charset="0"/>
              <a:cs typeface="Arial" panose="020B0604020202020204" pitchFamily="34" charset="0"/>
            </a:endParaRPr>
          </a:p>
          <a:p>
            <a:pPr eaLnBrk="1" hangingPunct="1"/>
            <a:r>
              <a:rPr lang="en-GB" altLang="en-US" sz="4000" dirty="0">
                <a:solidFill>
                  <a:srgbClr val="FF0000"/>
                </a:solidFill>
                <a:latin typeface="Arial" panose="020B0604020202020204" pitchFamily="34" charset="0"/>
                <a:cs typeface="Arial" panose="020B0604020202020204" pitchFamily="34" charset="0"/>
              </a:rPr>
              <a:t>A	</a:t>
            </a:r>
            <a:r>
              <a:rPr lang="en-GB" altLang="en-US" sz="4000" dirty="0" err="1">
                <a:latin typeface="Arial" panose="020B0604020202020204" pitchFamily="34" charset="0"/>
                <a:cs typeface="Arial" panose="020B0604020202020204" pitchFamily="34" charset="0"/>
              </a:rPr>
              <a:t>sthmatics</a:t>
            </a:r>
            <a:r>
              <a:rPr lang="en-GB" altLang="en-US" sz="4000" dirty="0">
                <a:latin typeface="Arial" panose="020B0604020202020204" pitchFamily="34" charset="0"/>
                <a:cs typeface="Arial" panose="020B0604020202020204" pitchFamily="34" charset="0"/>
              </a:rPr>
              <a:t/>
            </a:r>
            <a:br>
              <a:rPr lang="en-GB" altLang="en-US" sz="4000" dirty="0">
                <a:latin typeface="Arial" panose="020B0604020202020204" pitchFamily="34" charset="0"/>
                <a:cs typeface="Arial" panose="020B0604020202020204" pitchFamily="34" charset="0"/>
              </a:rPr>
            </a:br>
            <a:r>
              <a:rPr lang="en-GB" altLang="en-US" sz="1800" dirty="0">
                <a:latin typeface="Arial" panose="020B0604020202020204" pitchFamily="34" charset="0"/>
                <a:cs typeface="Arial" panose="020B0604020202020204" pitchFamily="34" charset="0"/>
              </a:rPr>
              <a:t>with</a:t>
            </a:r>
            <a:r>
              <a:rPr lang="en-GB" altLang="en-US" sz="4000" dirty="0">
                <a:latin typeface="Arial" panose="020B0604020202020204" pitchFamily="34" charset="0"/>
                <a:cs typeface="Arial" panose="020B0604020202020204" pitchFamily="34" charset="0"/>
              </a:rPr>
              <a:t>  </a:t>
            </a:r>
          </a:p>
          <a:p>
            <a:pPr eaLnBrk="1" hangingPunct="1"/>
            <a:r>
              <a:rPr lang="en-GB" altLang="en-US" sz="4000" dirty="0">
                <a:solidFill>
                  <a:srgbClr val="FF0000"/>
                </a:solidFill>
                <a:latin typeface="Arial" panose="020B0604020202020204" pitchFamily="34" charset="0"/>
                <a:cs typeface="Arial" panose="020B0604020202020204" pitchFamily="34" charset="0"/>
              </a:rPr>
              <a:t>S</a:t>
            </a:r>
            <a:r>
              <a:rPr lang="en-GB" altLang="en-US" sz="4000" dirty="0">
                <a:latin typeface="Arial" panose="020B0604020202020204" pitchFamily="34" charset="0"/>
                <a:cs typeface="Arial" panose="020B0604020202020204" pitchFamily="34" charset="0"/>
              </a:rPr>
              <a:t> 	</a:t>
            </a:r>
            <a:r>
              <a:rPr lang="en-GB" altLang="en-US" sz="4000" dirty="0" err="1">
                <a:latin typeface="Arial" panose="020B0604020202020204" pitchFamily="34" charset="0"/>
                <a:cs typeface="Arial" panose="020B0604020202020204" pitchFamily="34" charset="0"/>
              </a:rPr>
              <a:t>uitable</a:t>
            </a:r>
            <a:endParaRPr lang="en-GB" altLang="en-US" sz="4000" dirty="0">
              <a:latin typeface="Arial" panose="020B0604020202020204" pitchFamily="34" charset="0"/>
              <a:cs typeface="Arial" panose="020B0604020202020204" pitchFamily="34" charset="0"/>
            </a:endParaRPr>
          </a:p>
          <a:p>
            <a:pPr eaLnBrk="1" hangingPunct="1"/>
            <a:r>
              <a:rPr lang="en-GB" altLang="en-US" sz="4000" dirty="0">
                <a:solidFill>
                  <a:srgbClr val="FF0000"/>
                </a:solidFill>
                <a:latin typeface="Arial" panose="020B0604020202020204" pitchFamily="34" charset="0"/>
                <a:cs typeface="Arial" panose="020B0604020202020204" pitchFamily="34" charset="0"/>
              </a:rPr>
              <a:t>I</a:t>
            </a:r>
            <a:r>
              <a:rPr lang="en-GB" altLang="en-US" sz="4000" dirty="0">
                <a:latin typeface="Arial" panose="020B0604020202020204" pitchFamily="34" charset="0"/>
                <a:cs typeface="Arial" panose="020B0604020202020204" pitchFamily="34" charset="0"/>
              </a:rPr>
              <a:t> 	</a:t>
            </a:r>
            <a:r>
              <a:rPr lang="en-GB" altLang="en-US" sz="4000" dirty="0" err="1">
                <a:latin typeface="Arial" panose="020B0604020202020204" pitchFamily="34" charset="0"/>
                <a:cs typeface="Arial" panose="020B0604020202020204" pitchFamily="34" charset="0"/>
              </a:rPr>
              <a:t>nhalers</a:t>
            </a:r>
            <a:r>
              <a:rPr lang="en-GB" altLang="en-US" sz="4000" dirty="0">
                <a:latin typeface="Arial" panose="020B0604020202020204" pitchFamily="34" charset="0"/>
                <a:cs typeface="Arial" panose="020B0604020202020204" pitchFamily="34" charset="0"/>
              </a:rPr>
              <a:t> &amp;</a:t>
            </a:r>
          </a:p>
          <a:p>
            <a:pPr eaLnBrk="1" hangingPunct="1"/>
            <a:r>
              <a:rPr lang="en-GB" altLang="en-US" sz="4000" dirty="0">
                <a:solidFill>
                  <a:srgbClr val="FF0000"/>
                </a:solidFill>
                <a:latin typeface="Arial" panose="020B0604020202020204" pitchFamily="34" charset="0"/>
                <a:cs typeface="Arial" panose="020B0604020202020204" pitchFamily="34" charset="0"/>
              </a:rPr>
              <a:t>C</a:t>
            </a:r>
            <a:r>
              <a:rPr lang="en-GB" altLang="en-US" sz="4000" dirty="0">
                <a:latin typeface="Arial" panose="020B0604020202020204" pitchFamily="34" charset="0"/>
                <a:cs typeface="Arial" panose="020B0604020202020204" pitchFamily="34" charset="0"/>
              </a:rPr>
              <a:t> 	</a:t>
            </a:r>
            <a:r>
              <a:rPr lang="en-GB" altLang="en-US" sz="4000" dirty="0" err="1">
                <a:latin typeface="Arial" panose="020B0604020202020204" pitchFamily="34" charset="0"/>
                <a:cs typeface="Arial" panose="020B0604020202020204" pitchFamily="34" charset="0"/>
              </a:rPr>
              <a:t>hamber</a:t>
            </a:r>
            <a:endParaRPr lang="en-GB" altLang="en-US" sz="4000" dirty="0">
              <a:latin typeface="Arial" panose="020B0604020202020204" pitchFamily="34" charset="0"/>
              <a:cs typeface="Arial" panose="020B0604020202020204" pitchFamily="34" charset="0"/>
            </a:endParaRPr>
          </a:p>
        </p:txBody>
      </p:sp>
      <p:pic>
        <p:nvPicPr>
          <p:cNvPr id="26628" name="Picture 4" descr="http://4.bp.blogspot.com/-Yt9cU2XsmL0/T31FTwxeeJI/AAAAAAAAASQ/bEDF7olV8pU/s320/asth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0" y="4119563"/>
            <a:ext cx="317023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5"/>
          <p:cNvSpPr>
            <a:spLocks noChangeArrowheads="1"/>
          </p:cNvSpPr>
          <p:nvPr/>
        </p:nvSpPr>
        <p:spPr bwMode="auto">
          <a:xfrm>
            <a:off x="4787900" y="3451225"/>
            <a:ext cx="391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5C068C"/>
              </a:buClr>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3E1F81"/>
              </a:buClr>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2800" b="0" i="0" u="none" strike="noStrike" kern="1200" cap="none" spc="0" normalizeH="0" baseline="0" noProof="0">
                <a:ln>
                  <a:noFill/>
                </a:ln>
                <a:solidFill>
                  <a:srgbClr val="00B0F0"/>
                </a:solidFill>
                <a:effectLst/>
                <a:uLnTx/>
                <a:uFillTx/>
                <a:latin typeface="Calibri" panose="020F0502020204030204" pitchFamily="34" charset="0"/>
                <a:ea typeface="MS PGothic" panose="020B0600070205080204" pitchFamily="34" charset="-128"/>
                <a:cs typeface="Arial" panose="020B0604020202020204" pitchFamily="34" charset="0"/>
              </a:rPr>
              <a:t>5 tidal breath technique</a:t>
            </a:r>
          </a:p>
        </p:txBody>
      </p:sp>
      <p:pic>
        <p:nvPicPr>
          <p:cNvPr id="266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4100" y="855663"/>
            <a:ext cx="3619500"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122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4"/>
          <p:cNvPicPr>
            <a:picLocks noGrp="1" noChangeAspect="1" noChangeArrowheads="1"/>
          </p:cNvPicPr>
          <p:nvPr>
            <p:ph idx="1"/>
          </p:nvPr>
        </p:nvPicPr>
        <p:blipFill rotWithShape="1">
          <a:blip r:embed="rId2">
            <a:clrChange>
              <a:clrFrom>
                <a:srgbClr val="000000"/>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52707" t="37124" r="29391" b="50249"/>
          <a:stretch/>
        </p:blipFill>
        <p:spPr bwMode="auto">
          <a:xfrm>
            <a:off x="4860032" y="3114680"/>
            <a:ext cx="1542548" cy="5715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9512" y="116632"/>
            <a:ext cx="54006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D5E60"/>
                </a:solidFill>
                <a:effectLst/>
                <a:uLnTx/>
                <a:uFillTx/>
                <a:latin typeface="Frutiger-Bold"/>
                <a:ea typeface="+mn-ea"/>
                <a:cs typeface="+mn-cs"/>
              </a:rPr>
              <a:t>Healthy London Partnership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D5E60"/>
                </a:solidFill>
                <a:effectLst/>
                <a:uLnTx/>
                <a:uFillTx/>
                <a:latin typeface="Frutiger-Bold"/>
                <a:ea typeface="+mn-ea"/>
                <a:cs typeface="+mn-cs"/>
              </a:rPr>
              <a:t>Children and Young People’s programme</a:t>
            </a:r>
          </a:p>
        </p:txBody>
      </p:sp>
      <p:sp>
        <p:nvSpPr>
          <p:cNvPr id="5" name="Rectangle 4"/>
          <p:cNvSpPr/>
          <p:nvPr/>
        </p:nvSpPr>
        <p:spPr>
          <a:xfrm>
            <a:off x="179512" y="692696"/>
            <a:ext cx="473334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A21E58"/>
                </a:solidFill>
                <a:effectLst/>
                <a:uLnTx/>
                <a:uFillTx/>
                <a:latin typeface="Frutiger-Roman"/>
                <a:ea typeface="+mn-ea"/>
                <a:cs typeface="+mn-cs"/>
              </a:rPr>
              <a:t>Pharmacy services in England: </a:t>
            </a:r>
            <a:r>
              <a:rPr kumimoji="0" lang="en-GB" sz="1800" b="0" i="1" u="none" strike="noStrike" kern="1200" cap="none" spc="0" normalizeH="0" baseline="0" noProof="0" dirty="0">
                <a:ln>
                  <a:noFill/>
                </a:ln>
                <a:solidFill>
                  <a:srgbClr val="A21E58"/>
                </a:solidFill>
                <a:effectLst/>
                <a:uLnTx/>
                <a:uFillTx/>
                <a:latin typeface="Frutiger-Italic"/>
                <a:ea typeface="+mn-ea"/>
                <a:cs typeface="+mn-cs"/>
              </a:rPr>
              <a:t>Key facts 2015/16</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8" name="Picture 4"/>
          <p:cNvPicPr>
            <a:picLocks noChangeAspect="1" noChangeArrowheads="1"/>
          </p:cNvPicPr>
          <p:nvPr/>
        </p:nvPicPr>
        <p:blipFill>
          <a:blip r:embed="rId2">
            <a:clrChange>
              <a:clrFrom>
                <a:srgbClr val="000000"/>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185346"/>
            <a:ext cx="9083998" cy="563784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990402" y="3642098"/>
            <a:ext cx="1348663" cy="45719"/>
          </a:xfrm>
          <a:prstGeom prst="rect">
            <a:avLst/>
          </a:prstGeom>
          <a:solidFill>
            <a:srgbClr val="4B6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A21E58"/>
              </a:solidFill>
              <a:effectLst/>
              <a:uLnTx/>
              <a:uFillTx/>
              <a:latin typeface="Calibri"/>
              <a:ea typeface="+mn-ea"/>
              <a:cs typeface="+mn-cs"/>
            </a:endParaRPr>
          </a:p>
        </p:txBody>
      </p:sp>
      <p:sp>
        <p:nvSpPr>
          <p:cNvPr id="7" name="Rectangle 6"/>
          <p:cNvSpPr/>
          <p:nvPr/>
        </p:nvSpPr>
        <p:spPr>
          <a:xfrm>
            <a:off x="8907764" y="692696"/>
            <a:ext cx="236236" cy="4896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139943" y="3769691"/>
            <a:ext cx="2088232"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504D">
                    <a:lumMod val="75000"/>
                  </a:srgbClr>
                </a:solidFill>
                <a:effectLst/>
                <a:uLnTx/>
                <a:uFillTx/>
                <a:latin typeface="Arial" panose="020B0604020202020204" pitchFamily="34" charset="0"/>
                <a:ea typeface="+mn-ea"/>
                <a:cs typeface="Arial" panose="020B0604020202020204" pitchFamily="34" charset="0"/>
              </a:rPr>
              <a:t>£9.27 billion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was the cost of prescriptions dispensed in the community </a:t>
            </a:r>
            <a:endParaRPr kumimoji="0" lang="en-GB" sz="1600" b="0" i="0" u="none" strike="noStrike" kern="1200" cap="none" spc="0" normalizeH="0" baseline="0" noProof="0" dirty="0">
              <a:ln>
                <a:noFill/>
              </a:ln>
              <a:solidFill>
                <a:srgbClr val="5D5E60"/>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a:xfrm>
            <a:off x="6668012" y="1532266"/>
            <a:ext cx="223975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C0504D">
                    <a:lumMod val="75000"/>
                  </a:srgbClr>
                </a:solidFill>
                <a:effectLst/>
                <a:uLnTx/>
                <a:uFillTx/>
                <a:latin typeface="Arial"/>
                <a:ea typeface="+mn-ea"/>
                <a:cs typeface="+mn-cs"/>
              </a:rPr>
              <a:t>11,688</a:t>
            </a:r>
            <a:r>
              <a:rPr kumimoji="0" lang="en-GB" sz="1800" b="0" i="0" u="none" strike="noStrike" kern="1200" cap="none" spc="0" normalizeH="0" baseline="0" noProof="0" dirty="0">
                <a:ln>
                  <a:noFill/>
                </a:ln>
                <a:solidFill>
                  <a:srgbClr val="3F3F3F"/>
                </a:solidFill>
                <a:effectLst/>
                <a:uLnTx/>
                <a:uFillTx/>
                <a:latin typeface="Arial"/>
                <a:ea typeface="+mn-ea"/>
                <a:cs typeface="+mn-cs"/>
              </a:rPr>
              <a:t> community pharmacies in England and </a:t>
            </a:r>
            <a:r>
              <a:rPr kumimoji="0" lang="en-GB" sz="1800" b="0" i="0" u="none" strike="noStrike" kern="1200" cap="none" spc="0" normalizeH="0" baseline="0" noProof="0" dirty="0">
                <a:ln>
                  <a:noFill/>
                </a:ln>
                <a:solidFill>
                  <a:srgbClr val="C0504D">
                    <a:lumMod val="75000"/>
                  </a:srgbClr>
                </a:solidFill>
                <a:effectLst/>
                <a:uLnTx/>
                <a:uFillTx/>
                <a:latin typeface="Arial"/>
                <a:ea typeface="+mn-ea"/>
                <a:cs typeface="+mn-cs"/>
              </a:rPr>
              <a:t>1862 in London </a:t>
            </a:r>
            <a:endParaRPr kumimoji="0" lang="en-GB" sz="1200" b="0" i="0" u="none" strike="noStrike" kern="1200" cap="none" spc="0" normalizeH="0" baseline="0" noProof="0" dirty="0">
              <a:ln>
                <a:noFill/>
              </a:ln>
              <a:solidFill>
                <a:srgbClr val="C0504D">
                  <a:lumMod val="75000"/>
                </a:srgbClr>
              </a:solidFill>
              <a:effectLst/>
              <a:uLnTx/>
              <a:uFillTx/>
              <a:latin typeface="Frutiger-Roman"/>
              <a:ea typeface="+mn-ea"/>
              <a:cs typeface="+mn-cs"/>
            </a:endParaRPr>
          </a:p>
        </p:txBody>
      </p:sp>
      <p:sp>
        <p:nvSpPr>
          <p:cNvPr id="10" name="Rectangle 9"/>
          <p:cNvSpPr/>
          <p:nvPr/>
        </p:nvSpPr>
        <p:spPr>
          <a:xfrm>
            <a:off x="2771800" y="4254187"/>
            <a:ext cx="1296144" cy="14003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TrajanPro-Bold"/>
                <a:ea typeface="+mn-ea"/>
                <a:cs typeface="+mn-cs"/>
              </a:rPr>
              <a:t>34.4 m</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400" b="0" i="0" u="none" strike="noStrike" kern="1200" cap="none" spc="0" normalizeH="0" baseline="0" noProof="0" dirty="0">
                <a:ln>
                  <a:noFill/>
                </a:ln>
                <a:solidFill>
                  <a:srgbClr val="3F3F3F"/>
                </a:solidFill>
                <a:effectLst/>
                <a:uLnTx/>
                <a:uFillTx/>
                <a:latin typeface="Arial"/>
                <a:ea typeface="+mn-ea"/>
                <a:cs typeface="+mn-cs"/>
              </a:rPr>
              <a:t>Simvastatin was the most prescribed chemical</a:t>
            </a:r>
            <a:endParaRPr kumimoji="0" lang="en-GB" sz="1400" b="1" i="0" u="none" strike="noStrike" kern="1200" cap="none" spc="0" normalizeH="0" baseline="0" noProof="0" dirty="0">
              <a:ln>
                <a:noFill/>
              </a:ln>
              <a:solidFill>
                <a:srgbClr val="000000"/>
              </a:solidFill>
              <a:effectLst/>
              <a:uLnTx/>
              <a:uFillTx/>
              <a:latin typeface="Frutiger-Bold"/>
              <a:ea typeface="+mn-ea"/>
              <a:cs typeface="+mn-cs"/>
            </a:endParaRPr>
          </a:p>
        </p:txBody>
      </p:sp>
      <p:sp>
        <p:nvSpPr>
          <p:cNvPr id="11" name="Rectangle 10"/>
          <p:cNvSpPr/>
          <p:nvPr/>
        </p:nvSpPr>
        <p:spPr>
          <a:xfrm>
            <a:off x="1835696" y="1199277"/>
            <a:ext cx="3871237"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C0504D">
                    <a:lumMod val="75000"/>
                  </a:srgbClr>
                </a:solidFill>
                <a:effectLst/>
                <a:uLnTx/>
                <a:uFillTx/>
                <a:latin typeface="Arial"/>
                <a:ea typeface="+mn-ea"/>
                <a:cs typeface="+mn-cs"/>
              </a:rPr>
              <a:t>7.8m </a:t>
            </a:r>
            <a:r>
              <a:rPr kumimoji="0" lang="en-GB" sz="1800" b="0" i="0" u="none" strike="noStrike" kern="1200" cap="none" spc="0" normalizeH="0" baseline="0" noProof="0" dirty="0">
                <a:ln>
                  <a:noFill/>
                </a:ln>
                <a:solidFill>
                  <a:prstClr val="black"/>
                </a:solidFill>
                <a:effectLst/>
                <a:uLnTx/>
                <a:uFillTx/>
                <a:latin typeface="Arial"/>
                <a:ea typeface="+mn-ea"/>
                <a:cs typeface="+mn-cs"/>
              </a:rPr>
              <a:t>items of Fluticasone Propionate (inhaled) dispensed </a:t>
            </a:r>
            <a:endParaRPr kumimoji="0" lang="en-GB" sz="1200" b="1" i="0" u="none" strike="noStrike" kern="1200" cap="none" spc="0" normalizeH="0" baseline="0" noProof="0" dirty="0">
              <a:ln>
                <a:noFill/>
              </a:ln>
              <a:solidFill>
                <a:prstClr val="black"/>
              </a:solidFill>
              <a:effectLst/>
              <a:uLnTx/>
              <a:uFillTx/>
              <a:latin typeface="Frutiger-Bold"/>
              <a:ea typeface="+mn-ea"/>
              <a:cs typeface="+mn-cs"/>
            </a:endParaRPr>
          </a:p>
        </p:txBody>
      </p:sp>
      <p:sp>
        <p:nvSpPr>
          <p:cNvPr id="14" name="Rectangle 13"/>
          <p:cNvSpPr/>
          <p:nvPr/>
        </p:nvSpPr>
        <p:spPr>
          <a:xfrm>
            <a:off x="102221" y="1999508"/>
            <a:ext cx="1584176"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504D">
                    <a:lumMod val="75000"/>
                  </a:srgbClr>
                </a:solidFill>
                <a:effectLst/>
                <a:uLnTx/>
                <a:uFillTx/>
                <a:latin typeface="Arial"/>
                <a:ea typeface="+mn-ea"/>
                <a:cs typeface="+mn-cs"/>
              </a:rPr>
              <a:t>1.08 billion </a:t>
            </a:r>
            <a:r>
              <a:rPr kumimoji="0" lang="en-GB" sz="1600" b="0" i="0" u="none" strike="noStrike" kern="1200" cap="none" spc="0" normalizeH="0" baseline="0" noProof="0" dirty="0">
                <a:ln>
                  <a:noFill/>
                </a:ln>
                <a:solidFill>
                  <a:srgbClr val="3F3F3F"/>
                </a:solidFill>
                <a:effectLst/>
                <a:uLnTx/>
                <a:uFillTx/>
                <a:latin typeface="Arial"/>
                <a:ea typeface="+mn-ea"/>
                <a:cs typeface="+mn-cs"/>
              </a:rPr>
              <a:t>prescription items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F3F3F"/>
                </a:solidFill>
                <a:effectLst/>
                <a:uLnTx/>
                <a:uFillTx/>
                <a:latin typeface="Arial"/>
                <a:ea typeface="+mn-ea"/>
                <a:cs typeface="+mn-cs"/>
              </a:rPr>
              <a:t>dispensed in the community </a:t>
            </a:r>
            <a:endParaRPr kumimoji="0" lang="en-GB" sz="1600" b="1" i="0" u="none" strike="noStrike" kern="1200" cap="none" spc="0" normalizeH="0" baseline="0" noProof="0" dirty="0">
              <a:ln>
                <a:noFill/>
              </a:ln>
              <a:solidFill>
                <a:srgbClr val="5D5E60"/>
              </a:solidFill>
              <a:effectLst/>
              <a:uLnTx/>
              <a:uFillTx/>
              <a:latin typeface="Frutiger-Bold"/>
              <a:ea typeface="+mn-ea"/>
              <a:cs typeface="+mn-cs"/>
            </a:endParaRPr>
          </a:p>
        </p:txBody>
      </p:sp>
      <p:sp>
        <p:nvSpPr>
          <p:cNvPr id="22" name="Rectangle 21"/>
          <p:cNvSpPr/>
          <p:nvPr/>
        </p:nvSpPr>
        <p:spPr>
          <a:xfrm>
            <a:off x="4964708" y="3322947"/>
            <a:ext cx="1508683" cy="2546851"/>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800" b="0" i="0" u="none" strike="noStrike" kern="1200" cap="none" spc="0" normalizeH="0" baseline="0" noProof="0" dirty="0">
                <a:ln>
                  <a:noFill/>
                </a:ln>
                <a:effectLst/>
                <a:uLnTx/>
                <a:uFillTx/>
                <a:latin typeface="Arial"/>
                <a:ea typeface="+mn-ea"/>
                <a:cs typeface="+mn-cs"/>
              </a:rPr>
              <a:t>Fluticasone Propionate (inhaled)  remains the highest costing medicine at £376m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21" name="Rectangle 20"/>
          <p:cNvSpPr/>
          <p:nvPr/>
        </p:nvSpPr>
        <p:spPr>
          <a:xfrm>
            <a:off x="7255202" y="4797152"/>
            <a:ext cx="1082437"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Arial"/>
                <a:ea typeface="+mn-ea"/>
                <a:cs typeface="+mn-cs"/>
              </a:rPr>
              <a:t>35.4% of items dispensed by EPS </a:t>
            </a:r>
            <a:endParaRPr kumimoji="0" lang="en-GB" sz="1400" b="0" i="0" u="none" strike="noStrike" kern="1200" cap="none" spc="0" normalizeH="0" baseline="0" noProof="0" dirty="0">
              <a:ln>
                <a:noFill/>
              </a:ln>
              <a:effectLst/>
              <a:uLnTx/>
              <a:uFillTx/>
              <a:latin typeface="Calibri"/>
              <a:ea typeface="+mn-ea"/>
              <a:cs typeface="+mn-cs"/>
            </a:endParaRPr>
          </a:p>
        </p:txBody>
      </p:sp>
      <p:grpSp>
        <p:nvGrpSpPr>
          <p:cNvPr id="25" name="Group 24"/>
          <p:cNvGrpSpPr/>
          <p:nvPr/>
        </p:nvGrpSpPr>
        <p:grpSpPr>
          <a:xfrm>
            <a:off x="5321049" y="260648"/>
            <a:ext cx="3636172" cy="817189"/>
            <a:chOff x="5508104" y="142694"/>
            <a:chExt cx="3636172" cy="817189"/>
          </a:xfrm>
        </p:grpSpPr>
        <p:pic>
          <p:nvPicPr>
            <p:cNvPr id="1033" name="Picture 9" descr="R:\CB N Drive\5.0 Transformation\Healthy London Partnership\00 Programmes\02 CYP\04 Communications\CYP graphics\white-teen-bo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88640"/>
              <a:ext cx="505426" cy="7712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CB N Drive\5.0 Transformation\Healthy London Partnership\00 Programmes\02 CYP\04 Communications\CYP graphics\black-woman-w-chil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2008" y="142694"/>
              <a:ext cx="899786" cy="81718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R:\CB N Drive\5.0 Transformation\Healthy London Partnership\00 Programmes\02 CYP\04 Communications\CYP graphics\white-woman-w-pra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6514" y="188640"/>
              <a:ext cx="975761"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CB N Drive\5.0 Transformation\Healthy London Partnership\00 Programmes\02 CYP\04 Communications\CYP graphics\white-teen-brunette-gir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9207" y="198776"/>
              <a:ext cx="523569" cy="705023"/>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R:\CB N Drive\5.0 Transformation\Healthy London Partnership\00 Programmes\02 CYP\04 Communications\CYP graphics\white-woman-w-chil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2739" y="188641"/>
              <a:ext cx="465212" cy="7428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CB N Drive\5.0 Transformation\Healthy London Partnership\00 Programmes\02 CYP\04 Communications\CYP graphics\black-man-w-pram.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15345" y="173782"/>
              <a:ext cx="1028931" cy="75931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2465923" y="2132430"/>
            <a:ext cx="2683183" cy="1077218"/>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0" i="0" u="none" strike="noStrike" kern="1200" cap="none" spc="0" normalizeH="0" baseline="0" noProof="0" dirty="0">
                <a:ln>
                  <a:noFill/>
                </a:ln>
                <a:solidFill>
                  <a:srgbClr val="C0504D">
                    <a:lumMod val="75000"/>
                  </a:srgbClr>
                </a:solidFill>
                <a:effectLst/>
                <a:uLnTx/>
                <a:uFillTx/>
                <a:latin typeface="Arial"/>
                <a:ea typeface="+mn-ea"/>
                <a:cs typeface="+mn-cs"/>
              </a:rPr>
              <a:t>3.3 </a:t>
            </a:r>
            <a:r>
              <a:rPr kumimoji="0" lang="en-GB" sz="1600" b="0" i="0" u="none" strike="noStrike" kern="1200" cap="none" spc="0" normalizeH="0" baseline="0" noProof="0" dirty="0">
                <a:ln>
                  <a:noFill/>
                </a:ln>
                <a:solidFill>
                  <a:prstClr val="black"/>
                </a:solidFill>
                <a:effectLst/>
                <a:uLnTx/>
                <a:uFillTx/>
                <a:latin typeface="Arial"/>
                <a:ea typeface="+mn-ea"/>
                <a:cs typeface="+mn-cs"/>
              </a:rPr>
              <a:t>million Medicine Use Reviews , average of </a:t>
            </a:r>
            <a:r>
              <a:rPr kumimoji="0" lang="en-GB" sz="1600" b="0" i="0" u="none" strike="noStrike" kern="1200" cap="none" spc="0" normalizeH="0" baseline="0" noProof="0" dirty="0">
                <a:ln>
                  <a:noFill/>
                </a:ln>
                <a:solidFill>
                  <a:srgbClr val="C0504D">
                    <a:lumMod val="75000"/>
                  </a:srgbClr>
                </a:solidFill>
                <a:effectLst/>
                <a:uLnTx/>
                <a:uFillTx/>
                <a:latin typeface="Arial"/>
                <a:ea typeface="+mn-ea"/>
                <a:cs typeface="+mn-cs"/>
              </a:rPr>
              <a:t>280 </a:t>
            </a:r>
            <a:r>
              <a:rPr kumimoji="0" lang="en-GB" sz="1600" b="0" i="0" u="none" strike="noStrike" kern="1200" cap="none" spc="0" normalizeH="0" baseline="0" noProof="0" dirty="0">
                <a:ln>
                  <a:noFill/>
                </a:ln>
                <a:solidFill>
                  <a:prstClr val="black"/>
                </a:solidFill>
                <a:effectLst/>
                <a:uLnTx/>
                <a:uFillTx/>
                <a:latin typeface="Arial"/>
                <a:ea typeface="+mn-ea"/>
                <a:cs typeface="+mn-cs"/>
              </a:rPr>
              <a:t>per annum for a London Pharmacy</a:t>
            </a:r>
          </a:p>
        </p:txBody>
      </p:sp>
      <p:sp>
        <p:nvSpPr>
          <p:cNvPr id="13" name="Rectangle 12"/>
          <p:cNvSpPr/>
          <p:nvPr/>
        </p:nvSpPr>
        <p:spPr>
          <a:xfrm>
            <a:off x="5430392" y="5858768"/>
            <a:ext cx="3544513" cy="830997"/>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0" i="0" u="none" strike="noStrike" kern="1200" cap="none" spc="0" normalizeH="0" baseline="0" noProof="0" dirty="0">
                <a:ln>
                  <a:noFill/>
                </a:ln>
                <a:effectLst/>
                <a:uLnTx/>
                <a:uFillTx/>
                <a:latin typeface="Arial"/>
                <a:ea typeface="+mn-ea"/>
                <a:cs typeface="+mn-cs"/>
              </a:rPr>
              <a:t>821,893 New Medicines Services interventions, average </a:t>
            </a:r>
            <a:r>
              <a:rPr kumimoji="0" lang="en-GB" sz="1600" b="0" i="0" u="none" strike="noStrike" kern="1200" cap="none" spc="0" normalizeH="0" baseline="0" noProof="0" dirty="0">
                <a:ln>
                  <a:noFill/>
                </a:ln>
                <a:solidFill>
                  <a:srgbClr val="C00000"/>
                </a:solidFill>
                <a:effectLst/>
                <a:uLnTx/>
                <a:uFillTx/>
                <a:latin typeface="Arial"/>
                <a:ea typeface="+mn-ea"/>
                <a:cs typeface="+mn-cs"/>
              </a:rPr>
              <a:t>78</a:t>
            </a:r>
            <a:r>
              <a:rPr kumimoji="0" lang="en-GB" sz="1600" b="0" i="0" u="none" strike="noStrike" kern="1200" cap="none" spc="0" normalizeH="0" baseline="0" noProof="0" dirty="0">
                <a:ln>
                  <a:noFill/>
                </a:ln>
                <a:effectLst/>
                <a:uLnTx/>
                <a:uFillTx/>
                <a:latin typeface="Arial"/>
                <a:ea typeface="+mn-ea"/>
                <a:cs typeface="+mn-cs"/>
              </a:rPr>
              <a:t> per annum for a London Pharmacy </a:t>
            </a:r>
          </a:p>
        </p:txBody>
      </p:sp>
    </p:spTree>
    <p:extLst>
      <p:ext uri="{BB962C8B-B14F-4D97-AF65-F5344CB8AC3E}">
        <p14:creationId xmlns:p14="http://schemas.microsoft.com/office/powerpoint/2010/main" val="3942874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GB" dirty="0"/>
              <a:t>Aims &amp; Objectives </a:t>
            </a:r>
          </a:p>
        </p:txBody>
      </p:sp>
      <p:sp>
        <p:nvSpPr>
          <p:cNvPr id="3" name="Text Placeholder 2"/>
          <p:cNvSpPr>
            <a:spLocks noGrp="1"/>
          </p:cNvSpPr>
          <p:nvPr>
            <p:ph type="body" sz="quarter" idx="12"/>
          </p:nvPr>
        </p:nvSpPr>
        <p:spPr/>
        <p:txBody>
          <a:bodyPr/>
          <a:lstStyle/>
          <a:p>
            <a:r>
              <a:rPr lang="en-GB" dirty="0"/>
              <a:t>Bexley Asthma Assessment Project in Pharmacies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a:t>
            </a:fld>
            <a:endParaRPr lang="en-GB" dirty="0"/>
          </a:p>
        </p:txBody>
      </p:sp>
      <p:sp>
        <p:nvSpPr>
          <p:cNvPr id="5" name="Content Placeholder 4"/>
          <p:cNvSpPr>
            <a:spLocks noGrp="1"/>
          </p:cNvSpPr>
          <p:nvPr>
            <p:ph sz="quarter" idx="15"/>
          </p:nvPr>
        </p:nvSpPr>
        <p:spPr/>
        <p:txBody>
          <a:bodyPr/>
          <a:lstStyle/>
          <a:p>
            <a:pPr marL="285750" indent="-285750">
              <a:buFont typeface="Arial" panose="020B0604020202020204" pitchFamily="34" charset="0"/>
              <a:buChar char="•"/>
            </a:pPr>
            <a:r>
              <a:rPr lang="en-GB" dirty="0"/>
              <a:t>What is the service model?</a:t>
            </a:r>
          </a:p>
          <a:p>
            <a:pPr marL="285750" indent="-285750">
              <a:buFont typeface="Arial" panose="020B0604020202020204" pitchFamily="34" charset="0"/>
              <a:buChar char="•"/>
            </a:pPr>
            <a:r>
              <a:rPr lang="en-GB" dirty="0" smtClean="0"/>
              <a:t>What the benefits?</a:t>
            </a:r>
            <a:endParaRPr lang="en-GB" dirty="0"/>
          </a:p>
          <a:p>
            <a:pPr marL="285750" indent="-285750">
              <a:buFont typeface="Arial" panose="020B0604020202020204" pitchFamily="34" charset="0"/>
              <a:buChar char="•"/>
            </a:pPr>
            <a:r>
              <a:rPr lang="en-GB" dirty="0" smtClean="0"/>
              <a:t>What are the measurable outcomes?</a:t>
            </a:r>
          </a:p>
          <a:p>
            <a:pPr marL="285750" indent="-285750">
              <a:buFont typeface="Arial" panose="020B0604020202020204" pitchFamily="34" charset="0"/>
              <a:buChar char="•"/>
            </a:pPr>
            <a:r>
              <a:rPr lang="en-GB" dirty="0" smtClean="0"/>
              <a:t>Funding</a:t>
            </a:r>
            <a:endParaRPr lang="en-GB" dirty="0"/>
          </a:p>
          <a:p>
            <a:pPr marL="285750" indent="-285750">
              <a:buFont typeface="Arial" panose="020B0604020202020204" pitchFamily="34" charset="0"/>
              <a:buChar char="•"/>
            </a:pPr>
            <a:r>
              <a:rPr lang="en-GB" dirty="0" smtClean="0"/>
              <a:t>Training </a:t>
            </a:r>
            <a:r>
              <a:rPr lang="en-GB" dirty="0"/>
              <a:t>&amp; Competency</a:t>
            </a:r>
          </a:p>
          <a:p>
            <a:pPr marL="285750" indent="-285750">
              <a:buFont typeface="Arial" panose="020B0604020202020204" pitchFamily="34" charset="0"/>
              <a:buChar char="•"/>
            </a:pPr>
            <a:r>
              <a:rPr lang="en-GB" dirty="0"/>
              <a:t>Timelines</a:t>
            </a:r>
          </a:p>
          <a:p>
            <a:pPr marL="285750" indent="-285750">
              <a:buFont typeface="Arial" panose="020B0604020202020204" pitchFamily="34" charset="0"/>
              <a:buChar char="•"/>
            </a:pPr>
            <a:r>
              <a:rPr lang="en-GB" dirty="0"/>
              <a:t>Evaluation</a:t>
            </a:r>
          </a:p>
        </p:txBody>
      </p:sp>
    </p:spTree>
    <p:extLst>
      <p:ext uri="{BB962C8B-B14F-4D97-AF65-F5344CB8AC3E}">
        <p14:creationId xmlns:p14="http://schemas.microsoft.com/office/powerpoint/2010/main" val="3532283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Asthma Management Pathways</a:t>
            </a:r>
          </a:p>
        </p:txBody>
      </p:sp>
      <p:sp>
        <p:nvSpPr>
          <p:cNvPr id="3" name="Slide Number Placeholder 2"/>
          <p:cNvSpPr>
            <a:spLocks noGrp="1"/>
          </p:cNvSpPr>
          <p:nvPr>
            <p:ph type="sldNum" sz="quarter" idx="11"/>
          </p:nvPr>
        </p:nvSpPr>
        <p:spPr/>
        <p:txBody>
          <a:bodyPr/>
          <a:lstStyle/>
          <a:p>
            <a:fld id="{8FC524A1-7B6A-464D-B8BC-8FE2E057339E}" type="slidenum">
              <a:rPr lang="en-GB" smtClean="0"/>
              <a:pPr/>
              <a:t>20</a:t>
            </a:fld>
            <a:endParaRPr lang="en-GB" dirty="0"/>
          </a:p>
        </p:txBody>
      </p:sp>
    </p:spTree>
    <p:extLst>
      <p:ext uri="{BB962C8B-B14F-4D97-AF65-F5344CB8AC3E}">
        <p14:creationId xmlns:p14="http://schemas.microsoft.com/office/powerpoint/2010/main" val="1525630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a:latin typeface="Arial Bold" panose="020B0704020202020204" pitchFamily="34" charset="0"/>
                <a:cs typeface="Arial Bold" panose="020B0704020202020204" pitchFamily="34" charset="0"/>
              </a:rPr>
              <a:t>The current situation</a:t>
            </a:r>
          </a:p>
        </p:txBody>
      </p:sp>
      <p:sp>
        <p:nvSpPr>
          <p:cNvPr id="2" name="Text Placeholder 1"/>
          <p:cNvSpPr>
            <a:spLocks noGrp="1"/>
          </p:cNvSpPr>
          <p:nvPr>
            <p:ph type="body" sz="quarter" idx="12"/>
          </p:nvPr>
        </p:nvSpPr>
        <p:spPr/>
        <p:txBody>
          <a:bodyPr/>
          <a:lstStyle/>
          <a:p>
            <a:r>
              <a:rPr lang="en-GB" dirty="0"/>
              <a:t>Should be better for patients. What could we do better?</a:t>
            </a:r>
          </a:p>
        </p:txBody>
      </p:sp>
      <p:graphicFrame>
        <p:nvGraphicFramePr>
          <p:cNvPr id="4" name="Content Placeholder 3"/>
          <p:cNvGraphicFramePr>
            <a:graphicFrameLocks noGrp="1"/>
          </p:cNvGraphicFramePr>
          <p:nvPr>
            <p:ph sz="quarter" idx="15"/>
            <p:extLst>
              <p:ext uri="{D42A27DB-BD31-4B8C-83A1-F6EECF244321}">
                <p14:modId xmlns:p14="http://schemas.microsoft.com/office/powerpoint/2010/main" val="2593636307"/>
              </p:ext>
            </p:extLst>
          </p:nvPr>
        </p:nvGraphicFramePr>
        <p:xfrm>
          <a:off x="250825" y="1341438"/>
          <a:ext cx="8642350" cy="496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6" name="Straight Arrow Connector 15"/>
          <p:cNvCxnSpPr>
            <a:cxnSpLocks noChangeShapeType="1"/>
          </p:cNvCxnSpPr>
          <p:nvPr/>
        </p:nvCxnSpPr>
        <p:spPr bwMode="auto">
          <a:xfrm>
            <a:off x="4556125" y="2960688"/>
            <a:ext cx="23813" cy="1874837"/>
          </a:xfrm>
          <a:prstGeom prst="straightConnector1">
            <a:avLst/>
          </a:prstGeom>
          <a:noFill/>
          <a:ln w="50800" cmpd="dbl">
            <a:solidFill>
              <a:srgbClr val="FF0000"/>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flipH="1">
            <a:off x="3682222" y="4032427"/>
            <a:ext cx="1889125" cy="15875"/>
          </a:xfrm>
          <a:prstGeom prst="straightConnector1">
            <a:avLst/>
          </a:prstGeom>
          <a:noFill/>
          <a:ln w="34925" cmpd="dbl">
            <a:solidFill>
              <a:srgbClr val="FF0000"/>
            </a:solidFill>
            <a:prstDash val="sysDash"/>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a:off x="5008563" y="2851150"/>
            <a:ext cx="674687" cy="962025"/>
          </a:xfrm>
          <a:prstGeom prst="straightConnector1">
            <a:avLst/>
          </a:prstGeom>
          <a:noFill/>
          <a:ln w="38100" cmpd="dbl">
            <a:solidFill>
              <a:srgbClr val="FF0000"/>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flipH="1">
            <a:off x="3363913" y="2624138"/>
            <a:ext cx="506412" cy="219075"/>
          </a:xfrm>
          <a:prstGeom prst="straightConnector1">
            <a:avLst/>
          </a:prstGeom>
          <a:noFill/>
          <a:ln w="38100" cmpd="dbl">
            <a:solidFill>
              <a:srgbClr val="FF0000"/>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Straight Arrow Connector 27"/>
          <p:cNvCxnSpPr>
            <a:cxnSpLocks noChangeShapeType="1"/>
          </p:cNvCxnSpPr>
          <p:nvPr/>
        </p:nvCxnSpPr>
        <p:spPr bwMode="auto">
          <a:xfrm>
            <a:off x="3413125" y="4629150"/>
            <a:ext cx="762000" cy="577850"/>
          </a:xfrm>
          <a:prstGeom prst="straightConnector1">
            <a:avLst/>
          </a:prstGeom>
          <a:noFill/>
          <a:ln w="50800" cmpd="dbl">
            <a:solidFill>
              <a:srgbClr val="FF0000"/>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2" name="Straight Arrow Connector 31"/>
          <p:cNvCxnSpPr>
            <a:cxnSpLocks noChangeShapeType="1"/>
          </p:cNvCxnSpPr>
          <p:nvPr/>
        </p:nvCxnSpPr>
        <p:spPr bwMode="auto">
          <a:xfrm>
            <a:off x="3289300" y="3155950"/>
            <a:ext cx="1069975" cy="1679575"/>
          </a:xfrm>
          <a:prstGeom prst="straightConnector1">
            <a:avLst/>
          </a:prstGeom>
          <a:noFill/>
          <a:ln w="38100" cmpd="dbl">
            <a:solidFill>
              <a:srgbClr val="FF6666"/>
            </a:solidFill>
            <a:prstDash val="dash"/>
            <a:round/>
            <a:headEnd type="arrow"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3" name="Straight Arrow Connector 32"/>
          <p:cNvCxnSpPr>
            <a:cxnSpLocks noChangeShapeType="1"/>
          </p:cNvCxnSpPr>
          <p:nvPr/>
        </p:nvCxnSpPr>
        <p:spPr bwMode="auto">
          <a:xfrm flipH="1">
            <a:off x="4772025" y="3155950"/>
            <a:ext cx="1004888" cy="1679575"/>
          </a:xfrm>
          <a:prstGeom prst="straightConnector1">
            <a:avLst/>
          </a:prstGeom>
          <a:noFill/>
          <a:ln w="38100" cmpd="dbl">
            <a:solidFill>
              <a:srgbClr val="FF6666"/>
            </a:solidFill>
            <a:prstDash val="dash"/>
            <a:round/>
            <a:headEnd type="arrow"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flipH="1">
            <a:off x="3289300" y="2801938"/>
            <a:ext cx="762000" cy="873125"/>
          </a:xfrm>
          <a:prstGeom prst="straightConnector1">
            <a:avLst/>
          </a:prstGeom>
          <a:noFill/>
          <a:ln w="57150" cmpd="dbl">
            <a:solidFill>
              <a:srgbClr val="FF0000"/>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flipH="1">
            <a:off x="5135563" y="4835525"/>
            <a:ext cx="547687" cy="371475"/>
          </a:xfrm>
          <a:prstGeom prst="straightConnector1">
            <a:avLst/>
          </a:prstGeom>
          <a:noFill/>
          <a:ln w="38100" cmpd="dbl">
            <a:solidFill>
              <a:srgbClr val="FF6666"/>
            </a:solidFill>
            <a:prstDash val="dash"/>
            <a:round/>
            <a:headEnd type="arrow"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 name="Straight Arrow Connector 28"/>
          <p:cNvCxnSpPr>
            <a:cxnSpLocks noChangeShapeType="1"/>
          </p:cNvCxnSpPr>
          <p:nvPr/>
        </p:nvCxnSpPr>
        <p:spPr bwMode="auto">
          <a:xfrm flipH="1" flipV="1">
            <a:off x="5230813" y="2620963"/>
            <a:ext cx="546100" cy="230187"/>
          </a:xfrm>
          <a:prstGeom prst="straightConnector1">
            <a:avLst/>
          </a:prstGeom>
          <a:noFill/>
          <a:ln w="38100" cmpd="dbl">
            <a:solidFill>
              <a:srgbClr val="FF0000"/>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1518" name="Picture 14" descr="C:\Program Files\Microsoft Office\MEDIA\CAGCAT10\j0216724.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9277" y="1777140"/>
            <a:ext cx="72548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Users\chavar00\AppData\Local\Microsoft\Windows\Temporary Internet Files\Content.IE5\FYQ8ZELD\shutterstock-11175322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09006" y="4181475"/>
            <a:ext cx="8826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Users\chavar00\AppData\Local\Microsoft\Windows\Temporary Internet Files\Content.IE5\Z32FS8QE\Web_icons_Pharmacy_002[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17800" y="2717801"/>
            <a:ext cx="47783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8" descr="C:\Users\chavar00\AppData\Local\Microsoft\Windows\Temporary Internet Files\Content.IE5\H4QZLT5O\backtoschoolclipartrg2[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27352" y="4233863"/>
            <a:ext cx="10922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9" descr="C:\Users\chavar00\AppData\Local\Microsoft\Windows\Temporary Internet Files\Content.IE5\FYQ8ZELD\800px-Sign_hospital.svg[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81609" y="5765799"/>
            <a:ext cx="6953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12"/>
          <a:stretch>
            <a:fillRect/>
          </a:stretch>
        </p:blipFill>
        <p:spPr>
          <a:xfrm>
            <a:off x="2051705" y="3135913"/>
            <a:ext cx="1237595" cy="792549"/>
          </a:xfrm>
          <a:prstGeom prst="rect">
            <a:avLst/>
          </a:prstGeom>
        </p:spPr>
      </p:pic>
      <p:pic>
        <p:nvPicPr>
          <p:cNvPr id="23" name="Picture 22"/>
          <p:cNvPicPr>
            <a:picLocks noChangeAspect="1"/>
          </p:cNvPicPr>
          <p:nvPr/>
        </p:nvPicPr>
        <p:blipFill>
          <a:blip r:embed="rId12"/>
          <a:stretch>
            <a:fillRect/>
          </a:stretch>
        </p:blipFill>
        <p:spPr>
          <a:xfrm>
            <a:off x="2920021" y="2251416"/>
            <a:ext cx="1237595" cy="792549"/>
          </a:xfrm>
          <a:prstGeom prst="rect">
            <a:avLst/>
          </a:prstGeom>
        </p:spPr>
      </p:pic>
    </p:spTree>
    <p:extLst>
      <p:ext uri="{BB962C8B-B14F-4D97-AF65-F5344CB8AC3E}">
        <p14:creationId xmlns:p14="http://schemas.microsoft.com/office/powerpoint/2010/main" val="286835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Service Model in the Pharmacy</a:t>
            </a:r>
          </a:p>
        </p:txBody>
      </p:sp>
      <p:sp>
        <p:nvSpPr>
          <p:cNvPr id="3" name="Slide Number Placeholder 2"/>
          <p:cNvSpPr>
            <a:spLocks noGrp="1"/>
          </p:cNvSpPr>
          <p:nvPr>
            <p:ph type="sldNum" sz="quarter" idx="11"/>
          </p:nvPr>
        </p:nvSpPr>
        <p:spPr/>
        <p:txBody>
          <a:bodyPr/>
          <a:lstStyle/>
          <a:p>
            <a:fld id="{8FC524A1-7B6A-464D-B8BC-8FE2E057339E}" type="slidenum">
              <a:rPr lang="en-GB" smtClean="0"/>
              <a:pPr/>
              <a:t>22</a:t>
            </a:fld>
            <a:endParaRPr lang="en-GB" dirty="0"/>
          </a:p>
        </p:txBody>
      </p:sp>
    </p:spTree>
    <p:extLst>
      <p:ext uri="{BB962C8B-B14F-4D97-AF65-F5344CB8AC3E}">
        <p14:creationId xmlns:p14="http://schemas.microsoft.com/office/powerpoint/2010/main" val="2826387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Sum  </a:t>
            </a:r>
          </a:p>
        </p:txBody>
      </p:sp>
      <p:sp>
        <p:nvSpPr>
          <p:cNvPr id="3" name="Text Placeholder 2"/>
          <p:cNvSpPr>
            <a:spLocks noGrp="1"/>
          </p:cNvSpPr>
          <p:nvPr>
            <p:ph type="body" sz="quarter" idx="12"/>
          </p:nvPr>
        </p:nvSpPr>
        <p:spPr/>
        <p:txBody>
          <a:bodyPr>
            <a:normAutofit fontScale="92500"/>
          </a:bodyPr>
          <a:lstStyle/>
          <a:p>
            <a:r>
              <a:rPr lang="en-GB" dirty="0"/>
              <a:t>Service Model utilises ADVANCED SERVICES &amp; QUALITY PAYMENTS </a:t>
            </a:r>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23</a:t>
            </a:fld>
            <a:endParaRPr lang="en-GB" dirty="0">
              <a:solidFill>
                <a:srgbClr val="3F3F3F">
                  <a:lumMod val="50000"/>
                </a:srgbClr>
              </a:solidFill>
            </a:endParaRPr>
          </a:p>
        </p:txBody>
      </p:sp>
      <p:sp>
        <p:nvSpPr>
          <p:cNvPr id="5" name="Content Placeholder 4"/>
          <p:cNvSpPr>
            <a:spLocks noGrp="1"/>
          </p:cNvSpPr>
          <p:nvPr>
            <p:ph sz="quarter" idx="15"/>
          </p:nvPr>
        </p:nvSpPr>
        <p:spPr/>
        <p:txBody>
          <a:bodyPr/>
          <a:lstStyle/>
          <a:p>
            <a:pPr marL="285750" indent="-285750">
              <a:buFont typeface="Arial" panose="020B0604020202020204" pitchFamily="34" charset="0"/>
              <a:buChar char="•"/>
            </a:pPr>
            <a:r>
              <a:rPr lang="en-GB" dirty="0"/>
              <a:t>This is NOT a new service </a:t>
            </a:r>
          </a:p>
          <a:p>
            <a:pPr marL="285750" indent="-285750">
              <a:buFont typeface="Arial" panose="020B0604020202020204" pitchFamily="34" charset="0"/>
              <a:buChar char="•"/>
            </a:pPr>
            <a:r>
              <a:rPr lang="en-GB" dirty="0"/>
              <a:t>This is not an enhanced service</a:t>
            </a:r>
          </a:p>
          <a:p>
            <a:pPr marL="285750" indent="-285750">
              <a:buFont typeface="Arial" panose="020B0604020202020204" pitchFamily="34" charset="0"/>
              <a:buChar char="•"/>
            </a:pPr>
            <a:r>
              <a:rPr lang="en-GB" dirty="0"/>
              <a:t>No additional service specification </a:t>
            </a:r>
          </a:p>
          <a:p>
            <a:pPr marL="285750" indent="-285750">
              <a:buFont typeface="Arial" panose="020B0604020202020204" pitchFamily="34" charset="0"/>
              <a:buChar char="•"/>
            </a:pPr>
            <a:r>
              <a:rPr lang="en-GB" dirty="0"/>
              <a:t>Pharmacies are already commissioned to provide the services we seek to promote good asthma management in pharmacies </a:t>
            </a:r>
          </a:p>
          <a:p>
            <a:pPr marL="285750" indent="-285750">
              <a:buFont typeface="Arial" panose="020B0604020202020204" pitchFamily="34" charset="0"/>
              <a:buChar char="•"/>
            </a:pPr>
            <a:r>
              <a:rPr lang="en-GB" dirty="0"/>
              <a:t>No additional fee structure</a:t>
            </a:r>
          </a:p>
          <a:p>
            <a:pPr marL="285750" indent="-285750">
              <a:buFont typeface="Arial" panose="020B0604020202020204" pitchFamily="34" charset="0"/>
              <a:buChar char="•"/>
            </a:pPr>
            <a:r>
              <a:rPr lang="en-GB" dirty="0"/>
              <a:t>Payment is claimed through advanced services and quality payments</a:t>
            </a:r>
          </a:p>
        </p:txBody>
      </p:sp>
    </p:spTree>
    <p:extLst>
      <p:ext uri="{BB962C8B-B14F-4D97-AF65-F5344CB8AC3E}">
        <p14:creationId xmlns:p14="http://schemas.microsoft.com/office/powerpoint/2010/main" val="2687449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Patient Cohort  </a:t>
            </a:r>
          </a:p>
        </p:txBody>
      </p:sp>
      <p:sp>
        <p:nvSpPr>
          <p:cNvPr id="3" name="Text Placeholder 2"/>
          <p:cNvSpPr>
            <a:spLocks noGrp="1"/>
          </p:cNvSpPr>
          <p:nvPr>
            <p:ph type="body" sz="quarter" idx="12"/>
          </p:nvPr>
        </p:nvSpPr>
        <p:spPr/>
        <p:txBody>
          <a:bodyPr/>
          <a:lstStyle/>
          <a:p>
            <a:r>
              <a:rPr lang="en-GB" dirty="0"/>
              <a:t>Who are we aiming this service at?</a:t>
            </a:r>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24</a:t>
            </a:fld>
            <a:endParaRPr lang="en-GB" dirty="0">
              <a:solidFill>
                <a:srgbClr val="3F3F3F">
                  <a:lumMod val="50000"/>
                </a:srgbClr>
              </a:solidFill>
            </a:endParaRPr>
          </a:p>
        </p:txBody>
      </p:sp>
      <p:sp>
        <p:nvSpPr>
          <p:cNvPr id="5" name="Content Placeholder 4"/>
          <p:cNvSpPr>
            <a:spLocks noGrp="1"/>
          </p:cNvSpPr>
          <p:nvPr>
            <p:ph sz="quarter" idx="15"/>
          </p:nvPr>
        </p:nvSpPr>
        <p:spPr/>
        <p:txBody>
          <a:bodyPr/>
          <a:lstStyle/>
          <a:p>
            <a:pPr marL="285750" indent="-285750">
              <a:buFont typeface="Arial" panose="020B0604020202020204" pitchFamily="34" charset="0"/>
              <a:buChar char="•"/>
            </a:pPr>
            <a:r>
              <a:rPr lang="en-GB" dirty="0"/>
              <a:t>Children &amp; Young people aged between 5 – 25 years of age</a:t>
            </a:r>
          </a:p>
          <a:p>
            <a:pPr marL="285750" indent="-285750">
              <a:buFont typeface="Arial" panose="020B0604020202020204" pitchFamily="34" charset="0"/>
              <a:buChar char="•"/>
            </a:pPr>
            <a:r>
              <a:rPr lang="en-GB" dirty="0"/>
              <a:t>May or may not have a diagnosis of asthma</a:t>
            </a:r>
          </a:p>
          <a:p>
            <a:pPr marL="285750" indent="-285750">
              <a:buFont typeface="Arial" panose="020B0604020202020204" pitchFamily="34" charset="0"/>
              <a:buChar char="•"/>
            </a:pPr>
            <a:r>
              <a:rPr lang="en-GB" dirty="0"/>
              <a:t>Should be registered with a local participating practice </a:t>
            </a:r>
          </a:p>
          <a:p>
            <a:pPr marL="285750" indent="-285750">
              <a:buFont typeface="Arial" panose="020B0604020202020204" pitchFamily="34" charset="0"/>
              <a:buChar char="•"/>
            </a:pPr>
            <a:r>
              <a:rPr lang="en-GB" dirty="0"/>
              <a:t>Meet the criteria for PI , MUR or NMS</a:t>
            </a:r>
          </a:p>
          <a:p>
            <a:pPr marL="285750" indent="-285750">
              <a:buFont typeface="Arial" panose="020B0604020202020204" pitchFamily="34" charset="0"/>
              <a:buChar char="•"/>
            </a:pPr>
            <a:r>
              <a:rPr lang="en-GB" dirty="0"/>
              <a:t>Patients who would benefit from an asthma review at their GP Practice</a:t>
            </a:r>
          </a:p>
          <a:p>
            <a:pPr marL="285750" indent="-285750">
              <a:buFont typeface="Arial" panose="020B0604020202020204" pitchFamily="34" charset="0"/>
              <a:buChar char="•"/>
            </a:pPr>
            <a:r>
              <a:rPr lang="en-GB" dirty="0"/>
              <a:t>Patients who would benefit from an inhaler technique assessment </a:t>
            </a:r>
          </a:p>
          <a:p>
            <a:endParaRPr lang="en-GB" dirty="0"/>
          </a:p>
        </p:txBody>
      </p:sp>
    </p:spTree>
    <p:extLst>
      <p:ext uri="{BB962C8B-B14F-4D97-AF65-F5344CB8AC3E}">
        <p14:creationId xmlns:p14="http://schemas.microsoft.com/office/powerpoint/2010/main" val="142688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 double Payment </a:t>
            </a:r>
            <a:endParaRPr lang="en-GB" dirty="0"/>
          </a:p>
        </p:txBody>
      </p:sp>
      <p:sp>
        <p:nvSpPr>
          <p:cNvPr id="3" name="Text Placeholder 2"/>
          <p:cNvSpPr>
            <a:spLocks noGrp="1"/>
          </p:cNvSpPr>
          <p:nvPr>
            <p:ph type="body" sz="quarter" idx="12"/>
          </p:nvPr>
        </p:nvSpPr>
        <p:spPr/>
        <p:txBody>
          <a:bodyPr/>
          <a:lstStyle/>
          <a:p>
            <a:r>
              <a:rPr lang="en-GB" dirty="0" smtClean="0"/>
              <a:t>Opportunity to extract information/intelligence from the pharmacy </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25</a:t>
            </a:fld>
            <a:endParaRPr lang="en-GB" dirty="0">
              <a:solidFill>
                <a:srgbClr val="3F3F3F">
                  <a:lumMod val="50000"/>
                </a:srgbClr>
              </a:solidFill>
            </a:endParaRPr>
          </a:p>
        </p:txBody>
      </p:sp>
      <p:sp>
        <p:nvSpPr>
          <p:cNvPr id="5" name="Content Placeholder 4"/>
          <p:cNvSpPr>
            <a:spLocks noGrp="1"/>
          </p:cNvSpPr>
          <p:nvPr>
            <p:ph sz="quarter" idx="15"/>
          </p:nvPr>
        </p:nvSpPr>
        <p:spPr/>
        <p:txBody>
          <a:bodyPr/>
          <a:lstStyle/>
          <a:p>
            <a:pPr marL="342900" lvl="0" indent="-342900">
              <a:lnSpc>
                <a:spcPct val="107000"/>
              </a:lnSpc>
              <a:spcAft>
                <a:spcPts val="0"/>
              </a:spcAft>
              <a:buFont typeface="Symbol" panose="05050102010706020507" pitchFamily="18" charset="2"/>
              <a:buChar char=""/>
            </a:pPr>
            <a:r>
              <a:rPr lang="en-GB" dirty="0" smtClean="0">
                <a:latin typeface="Calibri" panose="020F0502020204030204" pitchFamily="34" charset="0"/>
                <a:ea typeface="Calibri" panose="020F0502020204030204" pitchFamily="34" charset="0"/>
                <a:cs typeface="Calibri" panose="020F0502020204030204" pitchFamily="34" charset="0"/>
              </a:rPr>
              <a:t>Pharmacists are NOT performing an asthma review</a:t>
            </a:r>
            <a:endParaRPr lang="en-GB"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Symbol" panose="05050102010706020507" pitchFamily="18" charset="2"/>
              <a:buChar char=""/>
            </a:pPr>
            <a:r>
              <a:rPr lang="en-GB" dirty="0" smtClean="0">
                <a:latin typeface="Calibri" panose="020F0502020204030204" pitchFamily="34" charset="0"/>
                <a:ea typeface="Calibri" panose="020F0502020204030204" pitchFamily="34" charset="0"/>
                <a:cs typeface="Calibri" panose="020F0502020204030204" pitchFamily="34" charset="0"/>
              </a:rPr>
              <a:t>Pharmacists can pick up information which the GP Practice may not know which can aid the practice in the asthma review </a:t>
            </a:r>
          </a:p>
          <a:p>
            <a:pPr marL="628650" lvl="1" indent="-342900">
              <a:lnSpc>
                <a:spcPct val="107000"/>
              </a:lnSpc>
              <a:spcAft>
                <a:spcPts val="0"/>
              </a:spcAft>
              <a:buFont typeface="Symbol" panose="05050102010706020507" pitchFamily="18" charset="2"/>
              <a:buChar char=""/>
            </a:pPr>
            <a:r>
              <a:rPr lang="en-GB" dirty="0" smtClean="0">
                <a:latin typeface="Calibri" panose="020F0502020204030204" pitchFamily="34" charset="0"/>
                <a:ea typeface="Calibri" panose="020F0502020204030204" pitchFamily="34" charset="0"/>
                <a:cs typeface="Calibri" panose="020F0502020204030204" pitchFamily="34" charset="0"/>
              </a:rPr>
              <a:t>Patient </a:t>
            </a:r>
            <a:r>
              <a:rPr lang="en-GB" dirty="0">
                <a:latin typeface="Calibri" panose="020F0502020204030204" pitchFamily="34" charset="0"/>
                <a:ea typeface="Calibri" panose="020F0502020204030204" pitchFamily="34" charset="0"/>
                <a:cs typeface="Calibri" panose="020F0502020204030204" pitchFamily="34" charset="0"/>
              </a:rPr>
              <a:t>emergency supply requests for inhalers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628650" lvl="1" indent="-342900">
              <a:lnSpc>
                <a:spcPct val="107000"/>
              </a:lnSpc>
              <a:spcAft>
                <a:spcPts val="0"/>
              </a:spcAft>
              <a:buFont typeface="Symbol" panose="05050102010706020507" pitchFamily="18" charset="2"/>
              <a:buChar char=""/>
            </a:pPr>
            <a:r>
              <a:rPr lang="en-GB" dirty="0" smtClean="0">
                <a:latin typeface="Calibri" panose="020F0502020204030204" pitchFamily="34" charset="0"/>
                <a:ea typeface="Calibri" panose="020F0502020204030204" pitchFamily="34" charset="0"/>
                <a:cs typeface="Calibri" panose="020F0502020204030204" pitchFamily="34" charset="0"/>
              </a:rPr>
              <a:t>Dispensing out </a:t>
            </a:r>
            <a:r>
              <a:rPr lang="en-GB" dirty="0">
                <a:latin typeface="Calibri" panose="020F0502020204030204" pitchFamily="34" charset="0"/>
                <a:ea typeface="Calibri" panose="020F0502020204030204" pitchFamily="34" charset="0"/>
                <a:cs typeface="Calibri" panose="020F0502020204030204" pitchFamily="34" charset="0"/>
              </a:rPr>
              <a:t>of hours or urgent prescriptions for inhalers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628650" lvl="1" indent="-342900">
              <a:lnSpc>
                <a:spcPct val="107000"/>
              </a:lnSpc>
              <a:spcAft>
                <a:spcPts val="0"/>
              </a:spcAft>
              <a:buFont typeface="Symbol" panose="05050102010706020507" pitchFamily="18" charset="2"/>
              <a:buChar char=""/>
            </a:pPr>
            <a:r>
              <a:rPr lang="en-GB" dirty="0" smtClean="0">
                <a:latin typeface="Calibri" panose="020F0502020204030204" pitchFamily="34" charset="0"/>
                <a:ea typeface="Calibri" panose="020F0502020204030204" pitchFamily="34" charset="0"/>
                <a:cs typeface="Calibri" panose="020F0502020204030204" pitchFamily="34" charset="0"/>
              </a:rPr>
              <a:t>Requests for </a:t>
            </a:r>
            <a:r>
              <a:rPr lang="en-GB" dirty="0">
                <a:latin typeface="Calibri" panose="020F0502020204030204" pitchFamily="34" charset="0"/>
                <a:ea typeface="Calibri" panose="020F0502020204030204" pitchFamily="34" charset="0"/>
                <a:cs typeface="Calibri" panose="020F0502020204030204" pitchFamily="34" charset="0"/>
              </a:rPr>
              <a:t>emergency supply </a:t>
            </a:r>
            <a:r>
              <a:rPr lang="en-GB" dirty="0" smtClean="0">
                <a:latin typeface="Calibri" panose="020F0502020204030204" pitchFamily="34" charset="0"/>
                <a:ea typeface="Calibri" panose="020F0502020204030204" pitchFamily="34" charset="0"/>
                <a:cs typeface="Calibri" panose="020F0502020204030204" pitchFamily="34" charset="0"/>
              </a:rPr>
              <a:t>through </a:t>
            </a:r>
            <a:r>
              <a:rPr lang="en-GB" dirty="0">
                <a:latin typeface="Calibri" panose="020F0502020204030204" pitchFamily="34" charset="0"/>
                <a:ea typeface="Calibri" panose="020F0502020204030204" pitchFamily="34" charset="0"/>
                <a:cs typeface="Calibri" panose="020F0502020204030204" pitchFamily="34" charset="0"/>
              </a:rPr>
              <a:t>the NUMSAS service for </a:t>
            </a:r>
            <a:r>
              <a:rPr lang="en-GB" dirty="0" smtClean="0">
                <a:latin typeface="Calibri" panose="020F0502020204030204" pitchFamily="34" charset="0"/>
                <a:ea typeface="Calibri" panose="020F0502020204030204" pitchFamily="34" charset="0"/>
                <a:cs typeface="Calibri" panose="020F0502020204030204" pitchFamily="34" charset="0"/>
              </a:rPr>
              <a:t>inhalers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628650" lvl="1"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Monitoring non-collection of prescriptions for inhalers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628650" lvl="1"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rPr>
              <a:t>Monitoring over the counter purchase by asthma patients e.g. cough &amp; cold </a:t>
            </a:r>
            <a:r>
              <a:rPr lang="en-GB" dirty="0" smtClean="0">
                <a:latin typeface="Calibri" panose="020F0502020204030204" pitchFamily="34" charset="0"/>
                <a:ea typeface="Calibri" panose="020F0502020204030204" pitchFamily="34" charset="0"/>
              </a:rPr>
              <a:t>symptoms</a:t>
            </a:r>
          </a:p>
          <a:p>
            <a:pPr marL="628650" lvl="1" indent="-342900">
              <a:lnSpc>
                <a:spcPct val="107000"/>
              </a:lnSpc>
              <a:spcAft>
                <a:spcPts val="800"/>
              </a:spcAft>
              <a:buFont typeface="Symbol" panose="05050102010706020507" pitchFamily="18" charset="2"/>
              <a:buChar char=""/>
            </a:pPr>
            <a:r>
              <a:rPr lang="en-GB" dirty="0" smtClean="0">
                <a:latin typeface="Calibri" panose="020F0502020204030204" pitchFamily="34" charset="0"/>
                <a:ea typeface="Calibri" panose="020F0502020204030204" pitchFamily="34" charset="0"/>
                <a:cs typeface="Calibri" panose="020F0502020204030204" pitchFamily="34" charset="0"/>
              </a:rPr>
              <a:t>Inhaler surveillance - </a:t>
            </a:r>
            <a:r>
              <a:rPr lang="en-GB" dirty="0">
                <a:latin typeface="Calibri" panose="020F0502020204030204" pitchFamily="34" charset="0"/>
                <a:ea typeface="Calibri" panose="020F0502020204030204" pitchFamily="34" charset="0"/>
                <a:cs typeface="Calibri" panose="020F0502020204030204" pitchFamily="34" charset="0"/>
              </a:rPr>
              <a:t>SABA inhalers </a:t>
            </a:r>
            <a:r>
              <a:rPr lang="en-GB" dirty="0" smtClean="0">
                <a:latin typeface="Calibri" panose="020F0502020204030204" pitchFamily="34" charset="0"/>
                <a:ea typeface="Calibri" panose="020F0502020204030204" pitchFamily="34" charset="0"/>
                <a:cs typeface="Calibri" panose="020F0502020204030204" pitchFamily="34" charset="0"/>
              </a:rPr>
              <a:t>this will include all of the above scenarios which the GP Practice system may not pick up. </a:t>
            </a:r>
          </a:p>
          <a:p>
            <a:pPr marL="628650" lvl="1" indent="-342900">
              <a:lnSpc>
                <a:spcPct val="107000"/>
              </a:lnSpc>
              <a:spcAft>
                <a:spcPts val="800"/>
              </a:spcAft>
              <a:buFont typeface="Symbol" panose="05050102010706020507" pitchFamily="18" charset="2"/>
              <a:buChar char=""/>
            </a:pPr>
            <a:r>
              <a:rPr lang="en-GB" dirty="0" smtClean="0">
                <a:latin typeface="Calibri" panose="020F0502020204030204" pitchFamily="34" charset="0"/>
                <a:ea typeface="Calibri" panose="020F0502020204030204" pitchFamily="34" charset="0"/>
                <a:cs typeface="Calibri" panose="020F0502020204030204" pitchFamily="34" charset="0"/>
              </a:rPr>
              <a:t>Pharmacies have access </a:t>
            </a:r>
            <a:r>
              <a:rPr lang="en-GB" dirty="0">
                <a:latin typeface="Calibri" panose="020F0502020204030204" pitchFamily="34" charset="0"/>
                <a:ea typeface="Calibri" panose="020F0502020204030204" pitchFamily="34" charset="0"/>
                <a:cs typeface="Calibri" panose="020F0502020204030204" pitchFamily="34" charset="0"/>
              </a:rPr>
              <a:t>to summary care records (SCR)</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1" indent="0">
              <a:lnSpc>
                <a:spcPct val="107000"/>
              </a:lnSpc>
              <a:spcAft>
                <a:spcPts val="800"/>
              </a:spcAft>
              <a:buNone/>
            </a:pPr>
            <a:endParaRPr lang="en-GB" dirty="0"/>
          </a:p>
        </p:txBody>
      </p:sp>
    </p:spTree>
    <p:extLst>
      <p:ext uri="{BB962C8B-B14F-4D97-AF65-F5344CB8AC3E}">
        <p14:creationId xmlns:p14="http://schemas.microsoft.com/office/powerpoint/2010/main" val="30212429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Patient recruitment </a:t>
            </a:r>
          </a:p>
        </p:txBody>
      </p:sp>
      <p:sp>
        <p:nvSpPr>
          <p:cNvPr id="3" name="Text Placeholder 2"/>
          <p:cNvSpPr>
            <a:spLocks noGrp="1"/>
          </p:cNvSpPr>
          <p:nvPr>
            <p:ph type="body" sz="quarter" idx="12"/>
          </p:nvPr>
        </p:nvSpPr>
        <p:spPr/>
        <p:txBody>
          <a:bodyPr/>
          <a:lstStyle/>
          <a:p>
            <a:r>
              <a:rPr lang="en-GB" dirty="0"/>
              <a:t>Opportunistic </a:t>
            </a:r>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26</a:t>
            </a:fld>
            <a:endParaRPr lang="en-GB" dirty="0">
              <a:solidFill>
                <a:srgbClr val="3F3F3F">
                  <a:lumMod val="50000"/>
                </a:srgbClr>
              </a:solidFill>
            </a:endParaRPr>
          </a:p>
        </p:txBody>
      </p:sp>
      <p:sp>
        <p:nvSpPr>
          <p:cNvPr id="5" name="Content Placeholder 4"/>
          <p:cNvSpPr>
            <a:spLocks noGrp="1"/>
          </p:cNvSpPr>
          <p:nvPr>
            <p:ph sz="quarter" idx="15"/>
          </p:nvPr>
        </p:nvSpPr>
        <p:spPr/>
        <p:txBody>
          <a:bodyPr/>
          <a:lstStyle/>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Detecting patients for a Medicines Use Review (MUR) or the New Medicines Service (NMS)….PMR prompts</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Monitoring the number of SABA inhalers dispensed in a rolling 6-month period through the pharmacy patient medication records (PMR) or through routine or opportunistic access to summary care records (SCR)</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Monitoring patient emergency supply requests for inhalers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Monitoring out of hours or urgent prescriptions for inhalers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Monitoring emergency supply request through the NUMSAS service for inhalers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Monitoring repeat prescription requests for inhalers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Monitoring non-collection of prescriptions for inhalers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rPr>
              <a:t>Monitoring over the counter purchase by asthma patients e.g. cough &amp; cold symptoms</a:t>
            </a:r>
            <a:endParaRPr lang="en-GB" dirty="0"/>
          </a:p>
        </p:txBody>
      </p:sp>
    </p:spTree>
    <p:extLst>
      <p:ext uri="{BB962C8B-B14F-4D97-AF65-F5344CB8AC3E}">
        <p14:creationId xmlns:p14="http://schemas.microsoft.com/office/powerpoint/2010/main" val="1639226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Patient recruitment </a:t>
            </a:r>
          </a:p>
        </p:txBody>
      </p:sp>
      <p:sp>
        <p:nvSpPr>
          <p:cNvPr id="3" name="Text Placeholder 2"/>
          <p:cNvSpPr>
            <a:spLocks noGrp="1"/>
          </p:cNvSpPr>
          <p:nvPr>
            <p:ph type="body" sz="quarter" idx="12"/>
          </p:nvPr>
        </p:nvSpPr>
        <p:spPr/>
        <p:txBody>
          <a:bodyPr/>
          <a:lstStyle/>
          <a:p>
            <a:r>
              <a:rPr lang="en-GB" dirty="0"/>
              <a:t>Co-ordinating care with GP Practice </a:t>
            </a:r>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27</a:t>
            </a:fld>
            <a:endParaRPr lang="en-GB" dirty="0">
              <a:solidFill>
                <a:srgbClr val="3F3F3F">
                  <a:lumMod val="50000"/>
                </a:srgbClr>
              </a:solidFill>
            </a:endParaRPr>
          </a:p>
        </p:txBody>
      </p:sp>
      <p:sp>
        <p:nvSpPr>
          <p:cNvPr id="5" name="Content Placeholder 4"/>
          <p:cNvSpPr>
            <a:spLocks noGrp="1"/>
          </p:cNvSpPr>
          <p:nvPr>
            <p:ph sz="quarter" idx="15"/>
          </p:nvPr>
        </p:nvSpPr>
        <p:spPr/>
        <p:txBody>
          <a:bodyPr/>
          <a:lstStyle/>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Non-attendance for asthma reviews at GP Practice</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Patients who attend asthma reviews at GP Practice without  their inhalers </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Large patient cohorts – help GP practice to stratify the patients</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Part gather data in the pharmacy which will support patient records in the GP Practice – QOF and in asthma reviews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Highlight access to inhalers in an emergency scenario - OOH prescriptions, NUMSAS supplies or requests in the pharmacy</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Highlighting non-collection of prescriptions for inhalers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rPr>
              <a:t>Highlighting inappropriate self care by asthma patients e.g. cough &amp; cold symptoms</a:t>
            </a:r>
            <a:endParaRPr lang="en-GB" dirty="0"/>
          </a:p>
        </p:txBody>
      </p:sp>
    </p:spTree>
    <p:extLst>
      <p:ext uri="{BB962C8B-B14F-4D97-AF65-F5344CB8AC3E}">
        <p14:creationId xmlns:p14="http://schemas.microsoft.com/office/powerpoint/2010/main" val="3252470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Training &amp; Competence</a:t>
            </a:r>
          </a:p>
        </p:txBody>
      </p: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28</a:t>
            </a:fld>
            <a:endParaRPr lang="en-GB" dirty="0">
              <a:solidFill>
                <a:srgbClr val="3F3F3F">
                  <a:lumMod val="50000"/>
                </a:srgbClr>
              </a:solidFill>
            </a:endParaRPr>
          </a:p>
        </p:txBody>
      </p:sp>
    </p:spTree>
    <p:extLst>
      <p:ext uri="{BB962C8B-B14F-4D97-AF65-F5344CB8AC3E}">
        <p14:creationId xmlns:p14="http://schemas.microsoft.com/office/powerpoint/2010/main" val="1370474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&amp; Competence </a:t>
            </a:r>
          </a:p>
        </p:txBody>
      </p:sp>
      <p:sp>
        <p:nvSpPr>
          <p:cNvPr id="3" name="Text Placeholder 2"/>
          <p:cNvSpPr>
            <a:spLocks noGrp="1"/>
          </p:cNvSpPr>
          <p:nvPr>
            <p:ph type="body" sz="quarter" idx="12"/>
          </p:nvPr>
        </p:nvSpPr>
        <p:spPr/>
        <p:txBody>
          <a:bodyPr/>
          <a:lstStyle/>
          <a:p>
            <a:r>
              <a:rPr lang="en-GB" dirty="0"/>
              <a:t>Numerous resources – Inhaler technique </a:t>
            </a:r>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29</a:t>
            </a:fld>
            <a:endParaRPr lang="en-GB" dirty="0">
              <a:solidFill>
                <a:srgbClr val="3F3F3F">
                  <a:lumMod val="50000"/>
                </a:srgbClr>
              </a:solidFill>
            </a:endParaRPr>
          </a:p>
        </p:txBody>
      </p:sp>
      <p:sp>
        <p:nvSpPr>
          <p:cNvPr id="5" name="Content Placeholder 4"/>
          <p:cNvSpPr>
            <a:spLocks noGrp="1"/>
          </p:cNvSpPr>
          <p:nvPr>
            <p:ph sz="quarter" idx="15"/>
          </p:nvPr>
        </p:nvSpPr>
        <p:spPr/>
        <p:txBody>
          <a:bodyPr/>
          <a:lstStyle/>
          <a:p>
            <a:pPr marL="285750" indent="-285750">
              <a:buFont typeface="Arial" panose="020B0604020202020204" pitchFamily="34" charset="0"/>
              <a:buChar char="•"/>
            </a:pPr>
            <a:r>
              <a:rPr lang="en-GB" dirty="0"/>
              <a:t>Healthy London Partnerships - Asthma Tool Kit  </a:t>
            </a:r>
          </a:p>
          <a:p>
            <a:pPr marL="285750" indent="-285750">
              <a:buFont typeface="Arial" panose="020B0604020202020204" pitchFamily="34" charset="0"/>
              <a:buChar char="•"/>
            </a:pPr>
            <a:r>
              <a:rPr lang="en-GB" dirty="0"/>
              <a:t>Healthy London Partnerships – On line training Pharmacists &amp; Inhaler Technique</a:t>
            </a:r>
          </a:p>
          <a:p>
            <a:pPr marL="285750" indent="-285750">
              <a:buFont typeface="Arial" panose="020B0604020202020204" pitchFamily="34" charset="0"/>
              <a:buChar char="•"/>
            </a:pPr>
            <a:r>
              <a:rPr lang="en-GB" dirty="0"/>
              <a:t>SE London – Respiratory Disease Management training for Pharmacists</a:t>
            </a:r>
          </a:p>
          <a:p>
            <a:pPr marL="285750" indent="-285750">
              <a:buFont typeface="Arial" panose="020B0604020202020204" pitchFamily="34" charset="0"/>
              <a:buChar char="•"/>
            </a:pPr>
            <a:r>
              <a:rPr lang="en-GB" dirty="0"/>
              <a:t>Asthma UK</a:t>
            </a:r>
          </a:p>
          <a:p>
            <a:pPr marL="285750" indent="-285750">
              <a:buFont typeface="Arial" panose="020B0604020202020204" pitchFamily="34" charset="0"/>
              <a:buChar char="•"/>
            </a:pPr>
            <a:r>
              <a:rPr lang="en-GB" dirty="0"/>
              <a:t>PSNC</a:t>
            </a:r>
          </a:p>
          <a:p>
            <a:pPr marL="285750" indent="-285750">
              <a:buFont typeface="Arial" panose="020B0604020202020204" pitchFamily="34" charset="0"/>
              <a:buChar char="•"/>
            </a:pPr>
            <a:r>
              <a:rPr lang="en-GB" dirty="0"/>
              <a:t>Local LPC</a:t>
            </a:r>
          </a:p>
          <a:p>
            <a:pPr marL="285750" indent="-285750">
              <a:buFont typeface="Arial" panose="020B0604020202020204" pitchFamily="34" charset="0"/>
              <a:buChar char="•"/>
            </a:pPr>
            <a:r>
              <a:rPr lang="en-GB" dirty="0"/>
              <a:t>NHS England –London region Team </a:t>
            </a:r>
          </a:p>
          <a:p>
            <a:endParaRPr lang="en-GB" dirty="0"/>
          </a:p>
          <a:p>
            <a:r>
              <a:rPr lang="en-GB" dirty="0"/>
              <a:t>New Resource</a:t>
            </a:r>
          </a:p>
          <a:p>
            <a:r>
              <a:rPr lang="en-GB" i="1" dirty="0" err="1"/>
              <a:t>RightBreathe</a:t>
            </a:r>
            <a:endParaRPr lang="en-GB" i="1" dirty="0"/>
          </a:p>
          <a:p>
            <a:endParaRPr lang="en-GB" dirty="0"/>
          </a:p>
        </p:txBody>
      </p:sp>
    </p:spTree>
    <p:extLst>
      <p:ext uri="{BB962C8B-B14F-4D97-AF65-F5344CB8AC3E}">
        <p14:creationId xmlns:p14="http://schemas.microsoft.com/office/powerpoint/2010/main" val="3738073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fontScale="90000"/>
          </a:bodyPr>
          <a:lstStyle/>
          <a:p>
            <a:r>
              <a:rPr lang="en-GB" dirty="0" smtClean="0"/>
              <a:t>Why do we need to do this?</a:t>
            </a:r>
            <a:endParaRPr lang="en-GB" dirty="0"/>
          </a:p>
        </p:txBody>
      </p:sp>
      <p:sp>
        <p:nvSpPr>
          <p:cNvPr id="4" name="Text Placeholder 3"/>
          <p:cNvSpPr>
            <a:spLocks noGrp="1"/>
          </p:cNvSpPr>
          <p:nvPr>
            <p:ph type="body" sz="quarter" idx="13"/>
          </p:nvPr>
        </p:nvSpPr>
        <p:spPr/>
        <p:txBody>
          <a:bodyPr>
            <a:normAutofit/>
          </a:bodyPr>
          <a:lstStyle/>
          <a:p>
            <a:endParaRPr lang="en-GB" dirty="0" smtClean="0">
              <a:hlinkClick r:id="rId3"/>
            </a:endParaRPr>
          </a:p>
          <a:p>
            <a:endParaRPr lang="en-GB" dirty="0">
              <a:hlinkClick r:id="rId3"/>
            </a:endParaRPr>
          </a:p>
          <a:p>
            <a:endParaRPr lang="en-GB" dirty="0" smtClean="0">
              <a:hlinkClick r:id="rId3"/>
            </a:endParaRPr>
          </a:p>
          <a:p>
            <a:endParaRPr lang="en-GB" dirty="0">
              <a:hlinkClick r:id="rId3"/>
            </a:endParaRPr>
          </a:p>
          <a:p>
            <a:endParaRPr lang="en-GB" dirty="0" smtClean="0">
              <a:hlinkClick r:id="rId3"/>
            </a:endParaRPr>
          </a:p>
          <a:p>
            <a:pPr marL="0" indent="0" algn="ctr">
              <a:buNone/>
            </a:pPr>
            <a:r>
              <a:rPr lang="en-GB" b="1" dirty="0" smtClean="0"/>
              <a:t>The </a:t>
            </a:r>
            <a:r>
              <a:rPr lang="en-GB" b="1" dirty="0"/>
              <a:t>Ella Roberta </a:t>
            </a:r>
            <a:r>
              <a:rPr lang="en-GB" b="1" dirty="0" smtClean="0"/>
              <a:t>story</a:t>
            </a:r>
          </a:p>
          <a:p>
            <a:pPr marL="0" indent="0" algn="ctr">
              <a:buNone/>
            </a:pPr>
            <a:r>
              <a:rPr lang="en-GB" sz="1700" dirty="0" smtClean="0">
                <a:hlinkClick r:id=""/>
              </a:rPr>
              <a:t>https</a:t>
            </a:r>
            <a:r>
              <a:rPr lang="en-GB" sz="1700" dirty="0">
                <a:hlinkClick r:id="rId3"/>
              </a:rPr>
              <a:t>://</a:t>
            </a:r>
            <a:r>
              <a:rPr lang="en-GB" sz="1700" dirty="0" smtClean="0">
                <a:hlinkClick r:id="rId3"/>
              </a:rPr>
              <a:t>app.box.com/s/h0sfrrmdczgcu9tk3fuweryugb2ghi7a</a:t>
            </a:r>
            <a:endParaRPr lang="en-GB" sz="1700" dirty="0" smtClean="0"/>
          </a:p>
          <a:p>
            <a:endParaRPr lang="en-GB" dirty="0"/>
          </a:p>
        </p:txBody>
      </p:sp>
      <p:sp>
        <p:nvSpPr>
          <p:cNvPr id="5" name="Slide Number Placeholder 4"/>
          <p:cNvSpPr>
            <a:spLocks noGrp="1"/>
          </p:cNvSpPr>
          <p:nvPr>
            <p:ph type="sldNum" sz="quarter" idx="14"/>
          </p:nvPr>
        </p:nvSpPr>
        <p:spPr/>
        <p:txBody>
          <a:bodyPr/>
          <a:lstStyle/>
          <a:p>
            <a:fld id="{8FC524A1-7B6A-464D-B8BC-8FE2E057339E}" type="slidenum">
              <a:rPr lang="en-GB" smtClean="0">
                <a:solidFill>
                  <a:srgbClr val="3F3F3F">
                    <a:lumMod val="50000"/>
                  </a:srgbClr>
                </a:solidFill>
              </a:rPr>
              <a:pPr/>
              <a:t>3</a:t>
            </a:fld>
            <a:endParaRPr lang="en-GB" dirty="0">
              <a:solidFill>
                <a:srgbClr val="3F3F3F">
                  <a:lumMod val="50000"/>
                </a:srgbClr>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5682" y="1124744"/>
            <a:ext cx="2036349" cy="2740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1165424"/>
            <a:ext cx="2367643"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848" y="2494797"/>
            <a:ext cx="1587979" cy="158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C:\Users\nelsar\AppData\Local\Microsoft\Windows\Temporary Internet Files\Content.Outlook\PRJ5XOPM\output_qLloJD.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9832" y="5301208"/>
            <a:ext cx="3024336"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046958">
            <a:off x="826001" y="1771233"/>
            <a:ext cx="1703886" cy="170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210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68780" y="5985164"/>
            <a:ext cx="300643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a:ea typeface="+mn-ea"/>
                <a:cs typeface="+mn-cs"/>
              </a:rPr>
              <a:t>www.myhealth.london.nhs.uk</a:t>
            </a:r>
          </a:p>
        </p:txBody>
      </p:sp>
      <p:pic>
        <p:nvPicPr>
          <p:cNvPr id="6" name="Content Placeholder 5"/>
          <p:cNvPicPr>
            <a:picLocks noGrp="1" noChangeAspect="1"/>
          </p:cNvPicPr>
          <p:nvPr>
            <p:ph idx="1"/>
          </p:nvPr>
        </p:nvPicPr>
        <p:blipFill rotWithShape="1">
          <a:blip r:embed="rId2"/>
          <a:srcRect l="24182" t="8309" r="24524" b="35247"/>
          <a:stretch/>
        </p:blipFill>
        <p:spPr>
          <a:xfrm>
            <a:off x="1251028" y="1404740"/>
            <a:ext cx="6641939" cy="4111200"/>
          </a:xfrm>
          <a:prstGeom prst="rect">
            <a:avLst/>
          </a:prstGeom>
        </p:spPr>
      </p:pic>
      <p:sp>
        <p:nvSpPr>
          <p:cNvPr id="9" name="Title 3"/>
          <p:cNvSpPr>
            <a:spLocks noGrp="1"/>
          </p:cNvSpPr>
          <p:nvPr>
            <p:ph type="title"/>
          </p:nvPr>
        </p:nvSpPr>
        <p:spPr>
          <a:xfrm>
            <a:off x="457200" y="245974"/>
            <a:ext cx="8229600" cy="1200329"/>
          </a:xfrm>
          <a:prstGeom prst="rect">
            <a:avLst/>
          </a:prstGeom>
        </p:spPr>
        <p:txBody>
          <a:bodyPr wrap="square">
            <a:spAutoFit/>
          </a:bodyPr>
          <a:lstStyle/>
          <a:p>
            <a:r>
              <a:rPr lang="en-GB" sz="3600" dirty="0">
                <a:solidFill>
                  <a:schemeClr val="tx2">
                    <a:lumMod val="75000"/>
                  </a:schemeClr>
                </a:solidFill>
              </a:rPr>
              <a:t>Healthy London Partnership</a:t>
            </a:r>
            <a:br>
              <a:rPr lang="en-GB" sz="3600" dirty="0">
                <a:solidFill>
                  <a:schemeClr val="tx2">
                    <a:lumMod val="75000"/>
                  </a:schemeClr>
                </a:solidFill>
              </a:rPr>
            </a:br>
            <a:r>
              <a:rPr lang="en-GB" sz="3600" dirty="0">
                <a:solidFill>
                  <a:schemeClr val="tx2">
                    <a:lumMod val="75000"/>
                  </a:schemeClr>
                </a:solidFill>
              </a:rPr>
              <a:t> </a:t>
            </a:r>
            <a:r>
              <a:rPr lang="en-GB" sz="3600" dirty="0">
                <a:solidFill>
                  <a:schemeClr val="tx2">
                    <a:lumMod val="60000"/>
                    <a:lumOff val="40000"/>
                  </a:schemeClr>
                </a:solidFill>
              </a:rPr>
              <a:t>Learning materials - video content </a:t>
            </a:r>
          </a:p>
        </p:txBody>
      </p:sp>
    </p:spTree>
    <p:extLst>
      <p:ext uri="{BB962C8B-B14F-4D97-AF65-F5344CB8AC3E}">
        <p14:creationId xmlns:p14="http://schemas.microsoft.com/office/powerpoint/2010/main" val="3058817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Feedback </a:t>
            </a:r>
          </a:p>
        </p:txBody>
      </p:sp>
      <p:sp>
        <p:nvSpPr>
          <p:cNvPr id="7" name="Text Placeholder 6"/>
          <p:cNvSpPr>
            <a:spLocks noGrp="1"/>
          </p:cNvSpPr>
          <p:nvPr>
            <p:ph type="body" sz="quarter" idx="12"/>
          </p:nvPr>
        </p:nvSpPr>
        <p:spPr/>
        <p:txBody>
          <a:bodyPr>
            <a:normAutofit/>
          </a:bodyPr>
          <a:lstStyle/>
          <a:p>
            <a:r>
              <a:rPr lang="en-GB" b="1" dirty="0">
                <a:solidFill>
                  <a:schemeClr val="tx1">
                    <a:lumMod val="50000"/>
                  </a:schemeClr>
                </a:solidFill>
              </a:rPr>
              <a:t>Community Pharmacists</a:t>
            </a:r>
          </a:p>
        </p:txBody>
      </p:sp>
      <p:sp>
        <p:nvSpPr>
          <p:cNvPr id="4" name="Slide Number Placeholder 3"/>
          <p:cNvSpPr>
            <a:spLocks noGrp="1"/>
          </p:cNvSpPr>
          <p:nvPr>
            <p:ph type="sldNum" sz="quarter" idx="14"/>
          </p:nvPr>
        </p:nvSpPr>
        <p:spPr/>
        <p:txBody>
          <a:bodyPr/>
          <a:lstStyle/>
          <a:p>
            <a:fld id="{8FC524A1-7B6A-464D-B8BC-8FE2E057339E}" type="slidenum">
              <a:rPr lang="en-GB" smtClean="0"/>
              <a:pPr/>
              <a:t>31</a:t>
            </a:fld>
            <a:endParaRPr lang="en-GB" dirty="0"/>
          </a:p>
        </p:txBody>
      </p:sp>
      <p:sp>
        <p:nvSpPr>
          <p:cNvPr id="8" name="Content Placeholder 7"/>
          <p:cNvSpPr>
            <a:spLocks noGrp="1"/>
          </p:cNvSpPr>
          <p:nvPr>
            <p:ph sz="quarter" idx="15"/>
          </p:nvPr>
        </p:nvSpPr>
        <p:spPr>
          <a:xfrm>
            <a:off x="250826" y="1196752"/>
            <a:ext cx="8642350" cy="5256584"/>
          </a:xfrm>
          <a:solidFill>
            <a:srgbClr val="33BBB1"/>
          </a:solidFill>
        </p:spPr>
        <p:txBody>
          <a:bodyPr>
            <a:normAutofit/>
          </a:bodyPr>
          <a:lstStyle/>
          <a:p>
            <a:pPr algn="ctr"/>
            <a:r>
              <a:rPr lang="en-GB" sz="4000" b="1" dirty="0">
                <a:solidFill>
                  <a:schemeClr val="bg1"/>
                </a:solidFill>
              </a:rPr>
              <a:t>“</a:t>
            </a:r>
            <a:r>
              <a:rPr lang="en-GB" sz="4000" b="1" i="1" dirty="0">
                <a:solidFill>
                  <a:schemeClr val="bg1"/>
                </a:solidFill>
              </a:rPr>
              <a:t>This is a fantastic tool kit for Asthma in Children. Thanks. I have asked all our pharmacists to do this course</a:t>
            </a:r>
            <a:r>
              <a:rPr lang="en-GB" sz="4000" b="1" dirty="0">
                <a:solidFill>
                  <a:schemeClr val="bg1"/>
                </a:solidFill>
              </a:rPr>
              <a:t>” </a:t>
            </a:r>
          </a:p>
          <a:p>
            <a:pPr algn="ctr"/>
            <a:r>
              <a:rPr lang="en-GB" sz="2600" b="1" dirty="0">
                <a:solidFill>
                  <a:schemeClr val="bg1"/>
                </a:solidFill>
              </a:rPr>
              <a:t>Dinesh Patel,</a:t>
            </a:r>
          </a:p>
          <a:p>
            <a:pPr algn="ctr"/>
            <a:r>
              <a:rPr lang="en-GB" sz="2600" b="1" dirty="0">
                <a:solidFill>
                  <a:schemeClr val="bg1"/>
                </a:solidFill>
              </a:rPr>
              <a:t>Pharmacist ( Proprietor), </a:t>
            </a:r>
          </a:p>
          <a:p>
            <a:pPr algn="ctr"/>
            <a:r>
              <a:rPr lang="en-GB" sz="2600" b="1" dirty="0">
                <a:solidFill>
                  <a:schemeClr val="bg1"/>
                </a:solidFill>
              </a:rPr>
              <a:t>Temple Pharmacy, </a:t>
            </a:r>
          </a:p>
          <a:p>
            <a:pPr algn="ctr"/>
            <a:r>
              <a:rPr lang="en-GB" sz="2600" b="1" dirty="0" err="1">
                <a:solidFill>
                  <a:schemeClr val="bg1"/>
                </a:solidFill>
              </a:rPr>
              <a:t>Pitshanger</a:t>
            </a:r>
            <a:r>
              <a:rPr lang="en-GB" sz="2600" b="1" dirty="0">
                <a:solidFill>
                  <a:schemeClr val="bg1"/>
                </a:solidFill>
              </a:rPr>
              <a:t> Lane, </a:t>
            </a:r>
          </a:p>
          <a:p>
            <a:pPr algn="ctr"/>
            <a:r>
              <a:rPr lang="en-GB" sz="2600" b="1" dirty="0">
                <a:solidFill>
                  <a:schemeClr val="bg1"/>
                </a:solidFill>
              </a:rPr>
              <a:t>Ealing.</a:t>
            </a:r>
          </a:p>
        </p:txBody>
      </p:sp>
    </p:spTree>
    <p:extLst>
      <p:ext uri="{BB962C8B-B14F-4D97-AF65-F5344CB8AC3E}">
        <p14:creationId xmlns:p14="http://schemas.microsoft.com/office/powerpoint/2010/main" val="1235587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Timeline, Next Steps, Evaluation</a:t>
            </a:r>
          </a:p>
        </p:txBody>
      </p: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32</a:t>
            </a:fld>
            <a:endParaRPr lang="en-GB" dirty="0">
              <a:solidFill>
                <a:srgbClr val="3F3F3F">
                  <a:lumMod val="50000"/>
                </a:srgbClr>
              </a:solidFill>
            </a:endParaRPr>
          </a:p>
        </p:txBody>
      </p:sp>
    </p:spTree>
    <p:extLst>
      <p:ext uri="{BB962C8B-B14F-4D97-AF65-F5344CB8AC3E}">
        <p14:creationId xmlns:p14="http://schemas.microsoft.com/office/powerpoint/2010/main" val="3563787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Timelines, Next Steps , Evaluation </a:t>
            </a:r>
          </a:p>
        </p:txBody>
      </p:sp>
      <p:sp>
        <p:nvSpPr>
          <p:cNvPr id="3" name="Text Placeholder 2"/>
          <p:cNvSpPr>
            <a:spLocks noGrp="1"/>
          </p:cNvSpPr>
          <p:nvPr>
            <p:ph type="body" sz="quarter" idx="12"/>
          </p:nvPr>
        </p:nvSpPr>
        <p:spPr/>
        <p:txBody>
          <a:bodyPr/>
          <a:lstStyle/>
          <a:p>
            <a:r>
              <a:rPr lang="en-GB" dirty="0"/>
              <a:t>12 month project </a:t>
            </a:r>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33</a:t>
            </a:fld>
            <a:endParaRPr lang="en-GB" dirty="0">
              <a:solidFill>
                <a:srgbClr val="3F3F3F">
                  <a:lumMod val="50000"/>
                </a:srgbClr>
              </a:solidFill>
            </a:endParaRPr>
          </a:p>
        </p:txBody>
      </p:sp>
      <p:sp>
        <p:nvSpPr>
          <p:cNvPr id="5" name="Content Placeholder 4"/>
          <p:cNvSpPr>
            <a:spLocks noGrp="1"/>
          </p:cNvSpPr>
          <p:nvPr>
            <p:ph sz="quarter" idx="15"/>
          </p:nvPr>
        </p:nvSpPr>
        <p:spPr/>
        <p:txBody>
          <a:bodyPr/>
          <a:lstStyle/>
          <a:p>
            <a:r>
              <a:rPr lang="en-GB" u="sng" dirty="0"/>
              <a:t>Timelines</a:t>
            </a:r>
          </a:p>
          <a:p>
            <a:r>
              <a:rPr lang="en-GB" dirty="0"/>
              <a:t>Start date </a:t>
            </a:r>
            <a:r>
              <a:rPr lang="en-GB" dirty="0" smtClean="0"/>
              <a:t>01.06.17</a:t>
            </a:r>
            <a:endParaRPr lang="en-GB" dirty="0"/>
          </a:p>
          <a:p>
            <a:r>
              <a:rPr lang="en-GB" dirty="0"/>
              <a:t>Quarterly reviews</a:t>
            </a:r>
          </a:p>
          <a:p>
            <a:r>
              <a:rPr lang="en-GB" dirty="0" err="1"/>
              <a:t>Darsi</a:t>
            </a:r>
            <a:r>
              <a:rPr lang="en-GB" dirty="0"/>
              <a:t> Fellow to support the review – academic publications </a:t>
            </a:r>
            <a:r>
              <a:rPr lang="en-GB" dirty="0" err="1"/>
              <a:t>etc</a:t>
            </a:r>
            <a:endParaRPr lang="en-GB" dirty="0"/>
          </a:p>
          <a:p>
            <a:r>
              <a:rPr lang="en-GB" dirty="0"/>
              <a:t>Support within Healthy London Partnerships </a:t>
            </a:r>
          </a:p>
          <a:p>
            <a:r>
              <a:rPr lang="en-GB" u="sng" dirty="0"/>
              <a:t>Next Step</a:t>
            </a:r>
          </a:p>
          <a:p>
            <a:r>
              <a:rPr lang="en-GB" dirty="0"/>
              <a:t>Feedback from pharmacists</a:t>
            </a:r>
          </a:p>
          <a:p>
            <a:r>
              <a:rPr lang="en-GB"/>
              <a:t>MDT </a:t>
            </a:r>
            <a:r>
              <a:rPr lang="en-GB" smtClean="0"/>
              <a:t>meeting </a:t>
            </a:r>
            <a:r>
              <a:rPr lang="en-GB" dirty="0"/>
              <a:t>with Local GP Practices</a:t>
            </a:r>
          </a:p>
        </p:txBody>
      </p:sp>
    </p:spTree>
    <p:extLst>
      <p:ext uri="{BB962C8B-B14F-4D97-AF65-F5344CB8AC3E}">
        <p14:creationId xmlns:p14="http://schemas.microsoft.com/office/powerpoint/2010/main" val="41520618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Evaluation </a:t>
            </a:r>
          </a:p>
        </p:txBody>
      </p:sp>
      <p:sp>
        <p:nvSpPr>
          <p:cNvPr id="3" name="Text Placeholder 2"/>
          <p:cNvSpPr>
            <a:spLocks noGrp="1"/>
          </p:cNvSpPr>
          <p:nvPr>
            <p:ph type="body" sz="quarter" idx="12"/>
          </p:nvPr>
        </p:nvSpPr>
        <p:spPr/>
        <p:txBody>
          <a:bodyPr/>
          <a:lstStyle/>
          <a:p>
            <a:r>
              <a:rPr lang="en-GB" dirty="0"/>
              <a:t>Co-designing – need local input to identify measurable outcomes   </a:t>
            </a:r>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34</a:t>
            </a:fld>
            <a:endParaRPr lang="en-GB" dirty="0">
              <a:solidFill>
                <a:srgbClr val="3F3F3F">
                  <a:lumMod val="50000"/>
                </a:srgbClr>
              </a:solidFill>
            </a:endParaRPr>
          </a:p>
        </p:txBody>
      </p:sp>
      <p:sp>
        <p:nvSpPr>
          <p:cNvPr id="5" name="Content Placeholder 4"/>
          <p:cNvSpPr>
            <a:spLocks noGrp="1"/>
          </p:cNvSpPr>
          <p:nvPr>
            <p:ph sz="quarter" idx="15"/>
          </p:nvPr>
        </p:nvSpPr>
        <p:spPr/>
        <p:txBody>
          <a:bodyPr>
            <a:normAutofit lnSpcReduction="10000"/>
          </a:bodyPr>
          <a:lstStyle/>
          <a:p>
            <a:r>
              <a:rPr lang="en-GB" u="sng" dirty="0"/>
              <a:t>GP Practice</a:t>
            </a:r>
          </a:p>
          <a:p>
            <a:pPr marL="285750" indent="-285750">
              <a:buFont typeface="Arial" panose="020B0604020202020204" pitchFamily="34" charset="0"/>
              <a:buChar char="•"/>
            </a:pPr>
            <a:r>
              <a:rPr lang="en-GB" dirty="0"/>
              <a:t>Impact on patient care &amp; local practice</a:t>
            </a:r>
          </a:p>
          <a:p>
            <a:pPr marL="285750" indent="-285750">
              <a:buFont typeface="Arial" panose="020B0604020202020204" pitchFamily="34" charset="0"/>
              <a:buChar char="•"/>
            </a:pPr>
            <a:r>
              <a:rPr lang="en-GB" dirty="0"/>
              <a:t>Quality and relevance of the information </a:t>
            </a:r>
          </a:p>
          <a:p>
            <a:r>
              <a:rPr lang="en-GB" u="sng" dirty="0"/>
              <a:t>Pharmacy </a:t>
            </a:r>
          </a:p>
          <a:p>
            <a:pPr marL="285750" indent="-285750">
              <a:buFont typeface="Arial" panose="020B0604020202020204" pitchFamily="34" charset="0"/>
              <a:buChar char="•"/>
            </a:pPr>
            <a:r>
              <a:rPr lang="en-GB" dirty="0"/>
              <a:t>Ease of administration</a:t>
            </a:r>
          </a:p>
          <a:p>
            <a:pPr marL="285750" indent="-285750">
              <a:buFont typeface="Arial" panose="020B0604020202020204" pitchFamily="34" charset="0"/>
              <a:buChar char="•"/>
            </a:pPr>
            <a:r>
              <a:rPr lang="en-GB" dirty="0"/>
              <a:t>Use of the </a:t>
            </a:r>
            <a:r>
              <a:rPr lang="en-GB" dirty="0" err="1"/>
              <a:t>eTemplate</a:t>
            </a:r>
            <a:endParaRPr lang="en-GB" dirty="0"/>
          </a:p>
          <a:p>
            <a:pPr marL="285750" indent="-285750">
              <a:buFont typeface="Arial" panose="020B0604020202020204" pitchFamily="34" charset="0"/>
              <a:buChar char="•"/>
            </a:pPr>
            <a:r>
              <a:rPr lang="en-GB" dirty="0"/>
              <a:t>Service model based on Pi, MUR, NMs &amp; quality payments</a:t>
            </a:r>
          </a:p>
          <a:p>
            <a:pPr marL="285750" indent="-285750">
              <a:buFont typeface="Arial" panose="020B0604020202020204" pitchFamily="34" charset="0"/>
              <a:buChar char="•"/>
            </a:pPr>
            <a:r>
              <a:rPr lang="en-GB" dirty="0"/>
              <a:t>Training &amp; competence</a:t>
            </a:r>
          </a:p>
          <a:p>
            <a:r>
              <a:rPr lang="en-GB" u="sng" dirty="0"/>
              <a:t>Patients</a:t>
            </a:r>
          </a:p>
          <a:p>
            <a:pPr marL="285750" indent="-285750">
              <a:buFont typeface="Arial" panose="020B0604020202020204" pitchFamily="34" charset="0"/>
              <a:buChar char="•"/>
            </a:pPr>
            <a:r>
              <a:rPr lang="en-GB" dirty="0"/>
              <a:t>Satisfaction with the service </a:t>
            </a:r>
          </a:p>
          <a:p>
            <a:pPr marL="285750" indent="-285750">
              <a:buFont typeface="Arial" panose="020B0604020202020204" pitchFamily="34" charset="0"/>
              <a:buChar char="•"/>
            </a:pPr>
            <a:r>
              <a:rPr lang="en-GB" dirty="0"/>
              <a:t>Access</a:t>
            </a:r>
          </a:p>
          <a:p>
            <a:pPr marL="285750" indent="-285750">
              <a:buFont typeface="Arial" panose="020B0604020202020204" pitchFamily="34" charset="0"/>
              <a:buChar char="•"/>
            </a:pPr>
            <a:r>
              <a:rPr lang="en-GB" dirty="0"/>
              <a:t>Benefits to health and well being </a:t>
            </a:r>
          </a:p>
        </p:txBody>
      </p:sp>
    </p:spTree>
    <p:extLst>
      <p:ext uri="{BB962C8B-B14F-4D97-AF65-F5344CB8AC3E}">
        <p14:creationId xmlns:p14="http://schemas.microsoft.com/office/powerpoint/2010/main" val="3902697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318195" y="636877"/>
            <a:ext cx="8640960" cy="6081303"/>
          </a:xfrm>
          <a:prstGeom prst="rect">
            <a:avLst/>
          </a:prstGeom>
          <a:solidFill>
            <a:schemeClr val="accent3"/>
          </a:solidFill>
        </p:spPr>
        <p:txBody>
          <a:bodyPr/>
          <a:lstStyle/>
          <a:p>
            <a:endParaRPr lang="en-GB" dirty="0"/>
          </a:p>
        </p:txBody>
      </p:sp>
      <p:sp>
        <p:nvSpPr>
          <p:cNvPr id="5" name="Slide Number Placeholder 4"/>
          <p:cNvSpPr>
            <a:spLocks noGrp="1"/>
          </p:cNvSpPr>
          <p:nvPr>
            <p:ph type="sldNum" sz="quarter" idx="14"/>
          </p:nvPr>
        </p:nvSpPr>
        <p:spPr/>
        <p:txBody>
          <a:bodyPr/>
          <a:lstStyle/>
          <a:p>
            <a:fld id="{8FC524A1-7B6A-464D-B8BC-8FE2E057339E}" type="slidenum">
              <a:rPr lang="en-GB" smtClean="0">
                <a:solidFill>
                  <a:srgbClr val="3F3F3F">
                    <a:lumMod val="50000"/>
                  </a:srgbClr>
                </a:solidFill>
              </a:rPr>
              <a:pPr/>
              <a:t>4</a:t>
            </a:fld>
            <a:endParaRPr lang="en-GB" dirty="0">
              <a:solidFill>
                <a:srgbClr val="3F3F3F">
                  <a:lumMod val="50000"/>
                </a:srgbClr>
              </a:solidFill>
            </a:endParaRPr>
          </a:p>
        </p:txBody>
      </p:sp>
      <p:pic>
        <p:nvPicPr>
          <p:cNvPr id="1028" name="Picture 4" descr="C:\Users\nelsar\AppData\Local\Microsoft\Windows\Temporary Internet Files\Content.Outlook\PRJ5XOPM\output_qLloJ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692696"/>
            <a:ext cx="4320480" cy="21602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72220" y="2790541"/>
            <a:ext cx="2520280" cy="2092881"/>
          </a:xfrm>
          <a:prstGeom prst="rect">
            <a:avLst/>
          </a:prstGeom>
          <a:noFill/>
        </p:spPr>
        <p:txBody>
          <a:bodyPr wrap="square" rtlCol="0">
            <a:spAutoFit/>
          </a:bodyPr>
          <a:lstStyle/>
          <a:p>
            <a:pPr>
              <a:defRPr/>
            </a:pPr>
            <a:r>
              <a:rPr lang="en-GB" sz="1600" b="1" kern="0" dirty="0">
                <a:solidFill>
                  <a:sysClr val="window" lastClr="FFFFFF"/>
                </a:solidFill>
                <a:cs typeface="Arial" pitchFamily="34" charset="0"/>
              </a:rPr>
              <a:t>London has a</a:t>
            </a:r>
            <a:r>
              <a:rPr lang="en-GB" sz="3200" b="1" kern="0" dirty="0">
                <a:solidFill>
                  <a:sysClr val="window" lastClr="FFFFFF"/>
                </a:solidFill>
                <a:cs typeface="Arial" pitchFamily="34" charset="0"/>
              </a:rPr>
              <a:t> high rate </a:t>
            </a:r>
            <a:r>
              <a:rPr lang="en-GB" sz="1600" b="1" kern="0" dirty="0">
                <a:solidFill>
                  <a:sysClr val="window" lastClr="FFFFFF"/>
                </a:solidFill>
                <a:cs typeface="Arial" pitchFamily="34" charset="0"/>
              </a:rPr>
              <a:t>of asthma-related emergency admissions for children. </a:t>
            </a:r>
          </a:p>
          <a:p>
            <a:pPr>
              <a:defRPr/>
            </a:pPr>
            <a:endParaRPr lang="en-GB" kern="0" dirty="0">
              <a:solidFill>
                <a:sysClr val="windowText" lastClr="000000"/>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628800"/>
            <a:ext cx="244827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45704" y="2276873"/>
            <a:ext cx="2226096" cy="1138773"/>
          </a:xfrm>
          <a:prstGeom prst="rect">
            <a:avLst/>
          </a:prstGeom>
          <a:noFill/>
        </p:spPr>
        <p:txBody>
          <a:bodyPr wrap="square" rtlCol="0">
            <a:spAutoFit/>
          </a:bodyPr>
          <a:lstStyle/>
          <a:p>
            <a:pPr algn="ctr"/>
            <a:r>
              <a:rPr lang="en-GB" sz="1600" b="1" dirty="0">
                <a:solidFill>
                  <a:prstClr val="white"/>
                </a:solidFill>
                <a:cs typeface="Arial" pitchFamily="34" charset="0"/>
              </a:rPr>
              <a:t>3 pupils in every classroom have </a:t>
            </a:r>
          </a:p>
          <a:p>
            <a:pPr algn="ctr"/>
            <a:r>
              <a:rPr lang="en-GB" sz="1600" b="1" dirty="0">
                <a:solidFill>
                  <a:prstClr val="white"/>
                </a:solidFill>
                <a:cs typeface="Arial" pitchFamily="34" charset="0"/>
              </a:rPr>
              <a:t>asthma</a:t>
            </a:r>
          </a:p>
          <a:p>
            <a:endParaRPr lang="en-GB" sz="2000" dirty="0">
              <a:solidFill>
                <a:srgbClr val="0072C6"/>
              </a:solidFill>
            </a:endParaRPr>
          </a:p>
        </p:txBody>
      </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5328" y="4427818"/>
            <a:ext cx="237626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7826" y="4678279"/>
            <a:ext cx="2868166" cy="191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046958">
            <a:off x="398405" y="4583828"/>
            <a:ext cx="1703886" cy="170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45783" y="4884745"/>
            <a:ext cx="2139181" cy="146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15816" y="2967887"/>
            <a:ext cx="1735364" cy="1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Content Placeholder 2"/>
          <p:cNvSpPr txBox="1">
            <a:spLocks noGrp="1"/>
          </p:cNvSpPr>
          <p:nvPr>
            <p:ph type="title"/>
          </p:nvPr>
        </p:nvSpPr>
        <p:spPr>
          <a:xfrm>
            <a:off x="250828" y="188916"/>
            <a:ext cx="8642351" cy="431772"/>
          </a:xfrm>
          <a:prstGeom prst="rect">
            <a:avLst/>
          </a:prstGeom>
          <a:solidFill>
            <a:schemeClr val="accent4"/>
          </a:solidFill>
        </p:spPr>
        <p:txBody>
          <a:bodyPr>
            <a:normAutofit fontScale="90000"/>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smtClean="0">
                <a:solidFill>
                  <a:schemeClr val="bg1"/>
                </a:solidFill>
                <a:latin typeface="Arial" panose="020B0604020202020204" pitchFamily="34" charset="0"/>
                <a:cs typeface="Arial" panose="020B0604020202020204" pitchFamily="34" charset="0"/>
              </a:rPr>
              <a:t>Issues in London</a:t>
            </a:r>
          </a:p>
          <a:p>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3287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GB" sz="2000" dirty="0"/>
              <a:t>London's </a:t>
            </a:r>
            <a:r>
              <a:rPr lang="en-GB" sz="2000" dirty="0" smtClean="0"/>
              <a:t>ambitions and standards for </a:t>
            </a:r>
            <a:r>
              <a:rPr lang="en-GB" sz="2000" dirty="0"/>
              <a:t>asthma care in CYP</a:t>
            </a:r>
          </a:p>
        </p:txBody>
      </p:sp>
      <p:sp>
        <p:nvSpPr>
          <p:cNvPr id="5" name="Slide Number Placeholder 4"/>
          <p:cNvSpPr>
            <a:spLocks noGrp="1"/>
          </p:cNvSpPr>
          <p:nvPr>
            <p:ph type="sldNum" sz="quarter" idx="14"/>
          </p:nvPr>
        </p:nvSpPr>
        <p:spPr/>
        <p:txBody>
          <a:bodyPr/>
          <a:lstStyle/>
          <a:p>
            <a:fld id="{8FC524A1-7B6A-464D-B8BC-8FE2E057339E}" type="slidenum">
              <a:rPr lang="en-GB" smtClean="0">
                <a:solidFill>
                  <a:srgbClr val="3F3F3F">
                    <a:lumMod val="50000"/>
                  </a:srgbClr>
                </a:solidFill>
              </a:rPr>
              <a:pPr/>
              <a:t>5</a:t>
            </a:fld>
            <a:endParaRPr lang="en-GB" dirty="0">
              <a:solidFill>
                <a:srgbClr val="3F3F3F">
                  <a:lumMod val="50000"/>
                </a:srgbClr>
              </a:solidFill>
            </a:endParaRPr>
          </a:p>
        </p:txBody>
      </p:sp>
      <p:sp>
        <p:nvSpPr>
          <p:cNvPr id="4" name="Content Placeholder 3"/>
          <p:cNvSpPr>
            <a:spLocks noGrp="1"/>
          </p:cNvSpPr>
          <p:nvPr>
            <p:ph sz="quarter" idx="15"/>
          </p:nvPr>
        </p:nvSpPr>
        <p:spPr/>
        <p:txBody>
          <a:bodyPr/>
          <a:lstStyle/>
          <a:p>
            <a:endParaRPr lang="en-GB"/>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52" y="980728"/>
            <a:ext cx="5510628" cy="52565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4520" y="1013406"/>
            <a:ext cx="1980905" cy="2810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3495959"/>
            <a:ext cx="2067518" cy="284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700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828" y="188915"/>
            <a:ext cx="8642351" cy="1081984"/>
          </a:xfrm>
          <a:solidFill>
            <a:schemeClr val="accent4"/>
          </a:solidFill>
        </p:spPr>
        <p:txBody>
          <a:bodyPr/>
          <a:lstStyle/>
          <a:p>
            <a:r>
              <a:rPr lang="en-GB" dirty="0" smtClean="0"/>
              <a:t>London Programme: Co-ordinated Care</a:t>
            </a:r>
            <a:r>
              <a:rPr lang="en-GB" sz="1800" dirty="0"/>
              <a:t/>
            </a:r>
            <a:br>
              <a:rPr lang="en-GB" sz="1800" dirty="0"/>
            </a:br>
            <a:r>
              <a:rPr lang="en-GB" sz="1800" dirty="0"/>
              <a:t>Improving the pathway (using drivers of 5 </a:t>
            </a:r>
            <a:r>
              <a:rPr lang="en-GB" sz="1800" dirty="0" smtClean="0"/>
              <a:t>Year Forward View) and creating a social movement for change</a:t>
            </a:r>
            <a:endParaRPr lang="en-GB" sz="1800" dirty="0"/>
          </a:p>
        </p:txBody>
      </p:sp>
      <p:sp>
        <p:nvSpPr>
          <p:cNvPr id="2" name="Slide Number Placeholder 1"/>
          <p:cNvSpPr>
            <a:spLocks noGrp="1"/>
          </p:cNvSpPr>
          <p:nvPr>
            <p:ph type="sldNum" sz="quarter" idx="14"/>
          </p:nvPr>
        </p:nvSpPr>
        <p:spPr/>
        <p:txBody>
          <a:bodyPr/>
          <a:lstStyle/>
          <a:p>
            <a:fld id="{8FC524A1-7B6A-464D-B8BC-8FE2E057339E}" type="slidenum">
              <a:rPr lang="en-GB" smtClean="0">
                <a:solidFill>
                  <a:srgbClr val="3F3F3F">
                    <a:lumMod val="50000"/>
                  </a:srgbClr>
                </a:solidFill>
              </a:rPr>
              <a:pPr/>
              <a:t>6</a:t>
            </a:fld>
            <a:endParaRPr lang="en-GB" dirty="0">
              <a:solidFill>
                <a:srgbClr val="3F3F3F">
                  <a:lumMod val="50000"/>
                </a:srgbClr>
              </a:solidFill>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700808"/>
            <a:ext cx="6143328" cy="3970506"/>
          </a:xfrm>
          <a:prstGeom prst="rect">
            <a:avLst/>
          </a:prstGeom>
          <a:noFill/>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4413943" y="5949280"/>
            <a:ext cx="4320480" cy="579120"/>
          </a:xfrm>
          <a:prstGeom prst="rect">
            <a:avLst/>
          </a:prstGeom>
          <a:noFill/>
        </p:spPr>
      </p:pic>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4036886" y="1270899"/>
            <a:ext cx="4608512" cy="429910"/>
          </a:xfrm>
          <a:prstGeom prst="rect">
            <a:avLst/>
          </a:prstGeom>
          <a:noFill/>
        </p:spPr>
      </p:pic>
      <p:sp>
        <p:nvSpPr>
          <p:cNvPr id="4" name="Rectangle 3"/>
          <p:cNvSpPr/>
          <p:nvPr/>
        </p:nvSpPr>
        <p:spPr>
          <a:xfrm>
            <a:off x="390473" y="1311720"/>
            <a:ext cx="4397551" cy="5155257"/>
          </a:xfrm>
          <a:prstGeom prst="rect">
            <a:avLst/>
          </a:prstGeom>
        </p:spPr>
        <p:txBody>
          <a:bodyPr wrap="square">
            <a:spAutoFit/>
          </a:bodyPr>
          <a:lstStyle/>
          <a:p>
            <a:pPr eaLnBrk="0" fontAlgn="base" hangingPunct="0">
              <a:lnSpc>
                <a:spcPct val="150000"/>
              </a:lnSpc>
              <a:spcAft>
                <a:spcPct val="0"/>
              </a:spcAft>
            </a:pPr>
            <a:r>
              <a:rPr lang="en-US" altLang="en-US" b="1" dirty="0">
                <a:solidFill>
                  <a:srgbClr val="0072C6"/>
                </a:solidFill>
                <a:ea typeface="Calibri" pitchFamily="34" charset="0"/>
              </a:rPr>
              <a:t>Standards:</a:t>
            </a:r>
          </a:p>
          <a:p>
            <a:pPr eaLnBrk="0" fontAlgn="base" hangingPunct="0">
              <a:lnSpc>
                <a:spcPct val="150000"/>
              </a:lnSpc>
              <a:spcAft>
                <a:spcPct val="0"/>
              </a:spcAft>
            </a:pPr>
            <a:r>
              <a:rPr lang="en-US" altLang="en-US" b="1" dirty="0">
                <a:solidFill>
                  <a:srgbClr val="0072C6"/>
                </a:solidFill>
                <a:ea typeface="Calibri" pitchFamily="34" charset="0"/>
              </a:rPr>
              <a:t>Toolkit:</a:t>
            </a:r>
          </a:p>
          <a:p>
            <a:pPr eaLnBrk="0" fontAlgn="base" hangingPunct="0">
              <a:lnSpc>
                <a:spcPct val="150000"/>
              </a:lnSpc>
              <a:spcAft>
                <a:spcPct val="0"/>
              </a:spcAft>
            </a:pPr>
            <a:r>
              <a:rPr lang="en-US" altLang="en-US" b="1" dirty="0">
                <a:solidFill>
                  <a:srgbClr val="0072C6"/>
                </a:solidFill>
                <a:ea typeface="Calibri" pitchFamily="34" charset="0"/>
              </a:rPr>
              <a:t>Communication strategy:</a:t>
            </a:r>
          </a:p>
          <a:p>
            <a:pPr eaLnBrk="0" fontAlgn="base" hangingPunct="0">
              <a:lnSpc>
                <a:spcPct val="150000"/>
              </a:lnSpc>
              <a:spcAft>
                <a:spcPct val="0"/>
              </a:spcAft>
            </a:pPr>
            <a:r>
              <a:rPr lang="en-US" altLang="en-US" b="1" dirty="0">
                <a:solidFill>
                  <a:srgbClr val="0072C6"/>
                </a:solidFill>
                <a:ea typeface="Calibri" pitchFamily="34" charset="0"/>
              </a:rPr>
              <a:t>Digital:</a:t>
            </a:r>
          </a:p>
          <a:p>
            <a:pPr eaLnBrk="0" fontAlgn="base" hangingPunct="0">
              <a:lnSpc>
                <a:spcPct val="150000"/>
              </a:lnSpc>
              <a:spcAft>
                <a:spcPct val="0"/>
              </a:spcAft>
            </a:pPr>
            <a:r>
              <a:rPr lang="en-US" altLang="en-US" b="1" dirty="0">
                <a:solidFill>
                  <a:srgbClr val="0072C6"/>
                </a:solidFill>
                <a:ea typeface="Calibri" pitchFamily="34" charset="0"/>
              </a:rPr>
              <a:t>Education strategy:</a:t>
            </a:r>
          </a:p>
          <a:p>
            <a:pPr marL="742950" lvl="1" indent="-285750" eaLnBrk="0" fontAlgn="base" hangingPunct="0">
              <a:spcAft>
                <a:spcPct val="0"/>
              </a:spcAft>
              <a:buFont typeface="Arial" pitchFamily="34" charset="0"/>
              <a:buChar char="•"/>
            </a:pPr>
            <a:r>
              <a:rPr lang="en-US" altLang="en-US" dirty="0">
                <a:solidFill>
                  <a:srgbClr val="404040"/>
                </a:solidFill>
                <a:ea typeface="Calibri" pitchFamily="34" charset="0"/>
              </a:rPr>
              <a:t>Health professionals</a:t>
            </a:r>
            <a:endParaRPr lang="en-US" altLang="en-US" dirty="0">
              <a:solidFill>
                <a:prstClr val="black"/>
              </a:solidFill>
            </a:endParaRPr>
          </a:p>
          <a:p>
            <a:pPr marL="742950" lvl="1" indent="-285750" eaLnBrk="0" fontAlgn="base" hangingPunct="0">
              <a:spcAft>
                <a:spcPct val="0"/>
              </a:spcAft>
              <a:buFont typeface="Arial" pitchFamily="34" charset="0"/>
              <a:buChar char="•"/>
            </a:pPr>
            <a:r>
              <a:rPr lang="en-US" altLang="en-US" dirty="0">
                <a:solidFill>
                  <a:srgbClr val="404040"/>
                </a:solidFill>
                <a:ea typeface="Calibri" pitchFamily="34" charset="0"/>
              </a:rPr>
              <a:t>Schools</a:t>
            </a:r>
            <a:endParaRPr lang="en-US" altLang="en-US" dirty="0">
              <a:solidFill>
                <a:prstClr val="black"/>
              </a:solidFill>
            </a:endParaRPr>
          </a:p>
          <a:p>
            <a:pPr marL="742950" lvl="1" indent="-285750" eaLnBrk="0" fontAlgn="base" hangingPunct="0">
              <a:spcAft>
                <a:spcPct val="0"/>
              </a:spcAft>
              <a:buFont typeface="Arial" pitchFamily="34" charset="0"/>
              <a:buChar char="•"/>
            </a:pPr>
            <a:r>
              <a:rPr lang="en-US" altLang="en-US" dirty="0">
                <a:solidFill>
                  <a:srgbClr val="404040"/>
                </a:solidFill>
                <a:ea typeface="Calibri" pitchFamily="34" charset="0"/>
              </a:rPr>
              <a:t>Pharmacy </a:t>
            </a:r>
            <a:r>
              <a:rPr lang="en-US" altLang="en-US" sz="1400" dirty="0">
                <a:solidFill>
                  <a:srgbClr val="404040"/>
                </a:solidFill>
                <a:ea typeface="Calibri" pitchFamily="34" charset="0"/>
                <a:hlinkClick r:id="rId6"/>
              </a:rPr>
              <a:t>https://pharmacyhub.educationforhealth.org/</a:t>
            </a:r>
            <a:endParaRPr lang="en-US" altLang="en-US" sz="1400" dirty="0">
              <a:solidFill>
                <a:srgbClr val="404040"/>
              </a:solidFill>
              <a:ea typeface="Calibri" pitchFamily="34" charset="0"/>
            </a:endParaRPr>
          </a:p>
          <a:p>
            <a:pPr eaLnBrk="0" fontAlgn="base" hangingPunct="0">
              <a:lnSpc>
                <a:spcPct val="150000"/>
              </a:lnSpc>
              <a:spcAft>
                <a:spcPct val="0"/>
              </a:spcAft>
            </a:pPr>
            <a:r>
              <a:rPr lang="en-US" altLang="en-US" b="1" dirty="0">
                <a:solidFill>
                  <a:srgbClr val="0072C6"/>
                </a:solidFill>
                <a:ea typeface="Calibri" pitchFamily="34" charset="0"/>
              </a:rPr>
              <a:t>Prevention </a:t>
            </a:r>
            <a:r>
              <a:rPr lang="en-US" altLang="en-US" b="1" dirty="0" err="1">
                <a:solidFill>
                  <a:srgbClr val="0072C6"/>
                </a:solidFill>
                <a:ea typeface="Calibri" pitchFamily="34" charset="0"/>
              </a:rPr>
              <a:t>programme</a:t>
            </a:r>
            <a:r>
              <a:rPr lang="en-US" altLang="en-US" b="1" dirty="0">
                <a:solidFill>
                  <a:srgbClr val="0072C6"/>
                </a:solidFill>
                <a:ea typeface="Calibri" pitchFamily="34" charset="0"/>
              </a:rPr>
              <a:t>:</a:t>
            </a:r>
            <a:endParaRPr lang="en-US" altLang="en-US" b="1" dirty="0">
              <a:solidFill>
                <a:srgbClr val="0072C6"/>
              </a:solidFill>
            </a:endParaRPr>
          </a:p>
          <a:p>
            <a:pPr marL="742950" lvl="1" indent="-285750" eaLnBrk="0" fontAlgn="base" hangingPunct="0">
              <a:spcAft>
                <a:spcPct val="0"/>
              </a:spcAft>
              <a:buFont typeface="Arial" pitchFamily="34" charset="0"/>
              <a:buChar char="•"/>
            </a:pPr>
            <a:r>
              <a:rPr lang="en-US" altLang="en-US" dirty="0">
                <a:solidFill>
                  <a:srgbClr val="404040"/>
                </a:solidFill>
                <a:ea typeface="Calibri" pitchFamily="34" charset="0"/>
              </a:rPr>
              <a:t>Schools </a:t>
            </a:r>
            <a:endParaRPr lang="en-US" altLang="en-US" dirty="0">
              <a:solidFill>
                <a:prstClr val="black"/>
              </a:solidFill>
            </a:endParaRPr>
          </a:p>
          <a:p>
            <a:pPr marL="742950" lvl="1" indent="-285750" eaLnBrk="0" fontAlgn="base" hangingPunct="0">
              <a:spcAft>
                <a:spcPct val="0"/>
              </a:spcAft>
              <a:buFont typeface="Arial" pitchFamily="34" charset="0"/>
              <a:buChar char="•"/>
            </a:pPr>
            <a:r>
              <a:rPr lang="en-US" altLang="en-US" dirty="0">
                <a:solidFill>
                  <a:srgbClr val="404040"/>
                </a:solidFill>
                <a:ea typeface="Calibri" pitchFamily="34" charset="0"/>
              </a:rPr>
              <a:t>Smoking</a:t>
            </a:r>
          </a:p>
          <a:p>
            <a:pPr eaLnBrk="0" fontAlgn="base" hangingPunct="0">
              <a:lnSpc>
                <a:spcPct val="150000"/>
              </a:lnSpc>
              <a:spcAft>
                <a:spcPct val="0"/>
              </a:spcAft>
            </a:pPr>
            <a:r>
              <a:rPr lang="en-US" altLang="en-US" b="1" dirty="0">
                <a:solidFill>
                  <a:srgbClr val="0072C6"/>
                </a:solidFill>
                <a:ea typeface="Calibri" pitchFamily="34" charset="0"/>
              </a:rPr>
              <a:t>Commissioning strategy:</a:t>
            </a:r>
          </a:p>
          <a:p>
            <a:pPr marL="742950" lvl="1" indent="-285750" eaLnBrk="0" fontAlgn="base" hangingPunct="0">
              <a:spcAft>
                <a:spcPct val="0"/>
              </a:spcAft>
              <a:buFont typeface="Arial" pitchFamily="34" charset="0"/>
              <a:buChar char="•"/>
            </a:pPr>
            <a:r>
              <a:rPr lang="en-US" altLang="en-US" dirty="0">
                <a:solidFill>
                  <a:srgbClr val="404040"/>
                </a:solidFill>
              </a:rPr>
              <a:t>Commissioning development </a:t>
            </a:r>
            <a:r>
              <a:rPr lang="en-US" altLang="en-US" dirty="0" err="1">
                <a:solidFill>
                  <a:srgbClr val="404040"/>
                </a:solidFill>
              </a:rPr>
              <a:t>programme</a:t>
            </a:r>
            <a:endParaRPr lang="en-US" altLang="en-US" dirty="0">
              <a:solidFill>
                <a:prstClr val="black"/>
              </a:solidFill>
            </a:endParaRPr>
          </a:p>
        </p:txBody>
      </p:sp>
    </p:spTree>
    <p:extLst>
      <p:ext uri="{BB962C8B-B14F-4D97-AF65-F5344CB8AC3E}">
        <p14:creationId xmlns:p14="http://schemas.microsoft.com/office/powerpoint/2010/main" val="2851370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pPr algn="ctr"/>
            <a:r>
              <a:rPr lang="en-GB" dirty="0" smtClean="0"/>
              <a:t>On-line Asthma Toolkit</a:t>
            </a:r>
            <a:endParaRPr lang="en-GB" dirty="0"/>
          </a:p>
        </p:txBody>
      </p:sp>
      <p:sp>
        <p:nvSpPr>
          <p:cNvPr id="3" name="Text Placeholder 2"/>
          <p:cNvSpPr>
            <a:spLocks noGrp="1"/>
          </p:cNvSpPr>
          <p:nvPr>
            <p:ph type="body" sz="quarter" idx="12"/>
          </p:nvPr>
        </p:nvSpPr>
        <p:spPr>
          <a:xfrm>
            <a:off x="262160" y="836712"/>
            <a:ext cx="8642351" cy="1080120"/>
          </a:xfrm>
        </p:spPr>
        <p:txBody>
          <a:bodyPr>
            <a:normAutofit/>
          </a:bodyPr>
          <a:lstStyle/>
          <a:p>
            <a:r>
              <a:rPr lang="en-GB" b="1" dirty="0" smtClean="0"/>
              <a:t>Support across the system to improve asthma care</a:t>
            </a:r>
          </a:p>
          <a:p>
            <a:r>
              <a:rPr lang="en-GB" sz="1800" dirty="0">
                <a:hlinkClick r:id="rId2"/>
              </a:rPr>
              <a:t>https://</a:t>
            </a:r>
            <a:r>
              <a:rPr lang="en-GB" sz="1800" dirty="0" smtClean="0">
                <a:hlinkClick r:id="rId2"/>
              </a:rPr>
              <a:t>www.healthylondon.org/children-and-young-people/london-asthma-toolkit</a:t>
            </a:r>
            <a:endParaRPr lang="en-GB" sz="1800" dirty="0" smtClean="0"/>
          </a:p>
          <a:p>
            <a:endParaRPr lang="en-GB" dirty="0"/>
          </a:p>
        </p:txBody>
      </p:sp>
      <p:pic>
        <p:nvPicPr>
          <p:cNvPr id="6" name="Picture 5"/>
          <p:cNvPicPr>
            <a:picLocks noChangeAspect="1"/>
          </p:cNvPicPr>
          <p:nvPr/>
        </p:nvPicPr>
        <p:blipFill>
          <a:blip r:embed="rId3"/>
          <a:stretch>
            <a:fillRect/>
          </a:stretch>
        </p:blipFill>
        <p:spPr>
          <a:xfrm>
            <a:off x="503508" y="2078524"/>
            <a:ext cx="4035960" cy="3759945"/>
          </a:xfrm>
          <a:prstGeom prst="rect">
            <a:avLst/>
          </a:prstGeom>
        </p:spPr>
      </p:pic>
      <p:sp>
        <p:nvSpPr>
          <p:cNvPr id="5" name="Rectangle 4"/>
          <p:cNvSpPr/>
          <p:nvPr/>
        </p:nvSpPr>
        <p:spPr>
          <a:xfrm>
            <a:off x="4716016" y="2519640"/>
            <a:ext cx="4158208" cy="2877711"/>
          </a:xfrm>
          <a:prstGeom prst="rect">
            <a:avLst/>
          </a:prstGeom>
        </p:spPr>
        <p:txBody>
          <a:bodyPr wrap="square">
            <a:spAutoFit/>
          </a:bodyPr>
          <a:lstStyle/>
          <a:p>
            <a:pPr>
              <a:spcAft>
                <a:spcPts val="600"/>
              </a:spcAft>
            </a:pPr>
            <a:r>
              <a:rPr lang="en-GB" sz="1400" b="1" dirty="0" smtClean="0">
                <a:solidFill>
                  <a:srgbClr val="0072C6"/>
                </a:solidFill>
              </a:rPr>
              <a:t>Overarching asthma toolkit film: </a:t>
            </a:r>
            <a:r>
              <a:rPr lang="en-GB" sz="1200" u="sng" dirty="0" smtClean="0">
                <a:solidFill>
                  <a:srgbClr val="0072C6"/>
                </a:solidFill>
                <a:hlinkClick r:id="rId4"/>
              </a:rPr>
              <a:t>https://www.youtube.com/watch?v=ikdAB9qyk9U</a:t>
            </a:r>
            <a:endParaRPr lang="en-GB" sz="1200" dirty="0" smtClean="0">
              <a:solidFill>
                <a:srgbClr val="0072C6"/>
              </a:solidFill>
            </a:endParaRPr>
          </a:p>
          <a:p>
            <a:pPr>
              <a:spcAft>
                <a:spcPts val="600"/>
              </a:spcAft>
            </a:pPr>
            <a:r>
              <a:rPr lang="en-GB" sz="1400" b="1" dirty="0" smtClean="0">
                <a:solidFill>
                  <a:srgbClr val="0072C6"/>
                </a:solidFill>
              </a:rPr>
              <a:t>Hospital care: </a:t>
            </a:r>
            <a:r>
              <a:rPr lang="en-GB" sz="1200" u="sng" dirty="0" smtClean="0">
                <a:solidFill>
                  <a:srgbClr val="0072C6"/>
                </a:solidFill>
                <a:hlinkClick r:id="rId5"/>
              </a:rPr>
              <a:t>https://www.youtube.com/watch?v=UK8wHN0sdJ0</a:t>
            </a:r>
            <a:endParaRPr lang="en-GB" sz="1200" dirty="0" smtClean="0">
              <a:solidFill>
                <a:srgbClr val="0072C6"/>
              </a:solidFill>
            </a:endParaRPr>
          </a:p>
          <a:p>
            <a:pPr>
              <a:spcAft>
                <a:spcPts val="600"/>
              </a:spcAft>
            </a:pPr>
            <a:r>
              <a:rPr lang="en-GB" sz="1400" b="1" dirty="0" smtClean="0">
                <a:solidFill>
                  <a:srgbClr val="0072C6"/>
                </a:solidFill>
              </a:rPr>
              <a:t>Schools: </a:t>
            </a:r>
            <a:r>
              <a:rPr lang="en-GB" sz="1200" u="sng" dirty="0" smtClean="0">
                <a:solidFill>
                  <a:srgbClr val="0072C6"/>
                </a:solidFill>
                <a:hlinkClick r:id="rId6"/>
              </a:rPr>
              <a:t>https://www.youtube.com/watch?v=bIb80lOjoO8</a:t>
            </a:r>
            <a:endParaRPr lang="en-GB" sz="1200" dirty="0" smtClean="0">
              <a:solidFill>
                <a:srgbClr val="0072C6"/>
              </a:solidFill>
            </a:endParaRPr>
          </a:p>
          <a:p>
            <a:pPr>
              <a:spcAft>
                <a:spcPts val="600"/>
              </a:spcAft>
            </a:pPr>
            <a:r>
              <a:rPr lang="en-GB" sz="1400" b="1" dirty="0" smtClean="0">
                <a:solidFill>
                  <a:srgbClr val="0072C6"/>
                </a:solidFill>
              </a:rPr>
              <a:t>Pharmacy: </a:t>
            </a:r>
            <a:r>
              <a:rPr lang="en-GB" sz="1200" u="sng" dirty="0" smtClean="0">
                <a:solidFill>
                  <a:srgbClr val="0072C6"/>
                </a:solidFill>
                <a:hlinkClick r:id="rId7"/>
              </a:rPr>
              <a:t>https://www.youtube.com/watch?v=kCAzCmI-R_k</a:t>
            </a:r>
            <a:endParaRPr lang="en-GB" sz="1200" dirty="0" smtClean="0">
              <a:solidFill>
                <a:srgbClr val="0072C6"/>
              </a:solidFill>
            </a:endParaRPr>
          </a:p>
          <a:p>
            <a:pPr>
              <a:spcAft>
                <a:spcPts val="600"/>
              </a:spcAft>
            </a:pPr>
            <a:r>
              <a:rPr lang="en-GB" sz="1400" b="1" dirty="0" smtClean="0">
                <a:solidFill>
                  <a:srgbClr val="0072C6"/>
                </a:solidFill>
              </a:rPr>
              <a:t>Primary and community care: </a:t>
            </a:r>
            <a:r>
              <a:rPr lang="en-GB" sz="1200" u="sng" dirty="0" smtClean="0">
                <a:solidFill>
                  <a:srgbClr val="0072C6"/>
                </a:solidFill>
                <a:hlinkClick r:id="rId8"/>
              </a:rPr>
              <a:t>https://www.youtube.com/watch?v=A2iNQE7utRE</a:t>
            </a:r>
            <a:endParaRPr lang="en-GB" sz="1200" dirty="0" smtClean="0">
              <a:solidFill>
                <a:srgbClr val="0072C6"/>
              </a:solidFill>
            </a:endParaRPr>
          </a:p>
          <a:p>
            <a:pPr>
              <a:spcAft>
                <a:spcPts val="600"/>
              </a:spcAft>
            </a:pPr>
            <a:r>
              <a:rPr lang="en-GB" sz="1400" b="1" dirty="0" smtClean="0">
                <a:solidFill>
                  <a:srgbClr val="0072C6"/>
                </a:solidFill>
              </a:rPr>
              <a:t>Parents and carers: </a:t>
            </a:r>
            <a:r>
              <a:rPr lang="en-GB" sz="1200" u="sng" dirty="0" smtClean="0">
                <a:solidFill>
                  <a:srgbClr val="0072C6"/>
                </a:solidFill>
                <a:hlinkClick r:id="rId9"/>
              </a:rPr>
              <a:t>https://www.youtube.com/watch?v=iNPSFal0OIM</a:t>
            </a:r>
            <a:endParaRPr lang="en-GB" sz="1200" dirty="0">
              <a:solidFill>
                <a:srgbClr val="0072C6"/>
              </a:solidFill>
            </a:endParaRPr>
          </a:p>
        </p:txBody>
      </p:sp>
    </p:spTree>
    <p:extLst>
      <p:ext uri="{BB962C8B-B14F-4D97-AF65-F5344CB8AC3E}">
        <p14:creationId xmlns:p14="http://schemas.microsoft.com/office/powerpoint/2010/main" val="1116971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GB" dirty="0"/>
              <a:t>The Cost in London</a:t>
            </a:r>
          </a:p>
        </p:txBody>
      </p:sp>
      <p:sp>
        <p:nvSpPr>
          <p:cNvPr id="4" name="Text Placeholder 3"/>
          <p:cNvSpPr>
            <a:spLocks noGrp="1"/>
          </p:cNvSpPr>
          <p:nvPr>
            <p:ph type="body" sz="quarter" idx="4294967295"/>
          </p:nvPr>
        </p:nvSpPr>
        <p:spPr>
          <a:xfrm>
            <a:off x="179512" y="836712"/>
            <a:ext cx="8642351" cy="5832376"/>
          </a:xfrm>
          <a:prstGeom prst="rect">
            <a:avLst/>
          </a:prstGeom>
        </p:spPr>
        <p:txBody>
          <a:bodyPr>
            <a:normAutofit/>
          </a:bodyPr>
          <a:lstStyle/>
          <a:p>
            <a:pPr marL="285750" indent="-285750">
              <a:buFont typeface="Arial" pitchFamily="34" charset="0"/>
              <a:buChar char="•"/>
            </a:pPr>
            <a:r>
              <a:rPr lang="en-GB" sz="2400" dirty="0"/>
              <a:t>The current cost of emergency admissions per 100,000 population based on £702 PBR rate equates to London spending </a:t>
            </a:r>
            <a:r>
              <a:rPr lang="en-GB" sz="2400" b="1" dirty="0"/>
              <a:t>£4.6 million </a:t>
            </a:r>
            <a:r>
              <a:rPr lang="en-GB" sz="2400" dirty="0"/>
              <a:t>per year. </a:t>
            </a:r>
          </a:p>
          <a:p>
            <a:pPr marL="285750" indent="-285750">
              <a:buFont typeface="Arial" pitchFamily="34" charset="0"/>
              <a:buChar char="•"/>
            </a:pPr>
            <a:r>
              <a:rPr lang="en-GB" sz="2400" dirty="0"/>
              <a:t>If </a:t>
            </a:r>
            <a:r>
              <a:rPr lang="en-GB" sz="2400" b="1" dirty="0"/>
              <a:t>60%</a:t>
            </a:r>
            <a:r>
              <a:rPr lang="en-GB" sz="2400" dirty="0"/>
              <a:t> of child emergency admissions for asthma were prevented, this would mean asthma admissions would cost London £1.8 million amounting to around </a:t>
            </a:r>
            <a:r>
              <a:rPr lang="en-GB" sz="2400" b="1" dirty="0"/>
              <a:t>£2.8 million in savings across London.  </a:t>
            </a:r>
          </a:p>
          <a:p>
            <a:pPr marL="285750" indent="-285750">
              <a:buFont typeface="Arial" pitchFamily="34" charset="0"/>
              <a:buChar char="•"/>
            </a:pPr>
            <a:r>
              <a:rPr lang="en-GB" sz="2400" dirty="0"/>
              <a:t>If CCGs were able to achieve the </a:t>
            </a:r>
            <a:r>
              <a:rPr lang="en-GB" sz="2400" b="1" dirty="0"/>
              <a:t>75%</a:t>
            </a:r>
            <a:r>
              <a:rPr lang="en-GB" sz="2400" dirty="0"/>
              <a:t> reduction this would be even greater at </a:t>
            </a:r>
            <a:r>
              <a:rPr lang="en-GB" sz="2400" b="1" dirty="0"/>
              <a:t>around £3.5 million savings.</a:t>
            </a:r>
          </a:p>
          <a:p>
            <a:r>
              <a:rPr lang="en-GB" sz="2400" dirty="0"/>
              <a:t>If adult asthma was included in the plans there would be even greater returns</a:t>
            </a:r>
            <a:r>
              <a:rPr lang="en-GB" sz="2400" dirty="0" smtClean="0"/>
              <a:t>.</a:t>
            </a:r>
            <a:endParaRPr lang="en-GB" sz="2400" dirty="0"/>
          </a:p>
          <a:p>
            <a:pPr marL="285750" indent="-285750">
              <a:buFont typeface="Arial" pitchFamily="34" charset="0"/>
              <a:buChar char="•"/>
            </a:pPr>
            <a:r>
              <a:rPr lang="en-GB" sz="2400" dirty="0"/>
              <a:t>Combined prescribing costs for bronchodilators and corticosteroids alone, in children and adults, is £1 billion in England and </a:t>
            </a:r>
            <a:r>
              <a:rPr lang="en-GB" sz="2400" b="1" dirty="0"/>
              <a:t>£100 million </a:t>
            </a:r>
            <a:r>
              <a:rPr lang="en-GB" sz="2400" dirty="0"/>
              <a:t>in</a:t>
            </a:r>
            <a:r>
              <a:rPr lang="en-GB" sz="2400" b="1" dirty="0"/>
              <a:t> London</a:t>
            </a:r>
            <a:r>
              <a:rPr lang="en-GB" sz="2400" dirty="0"/>
              <a:t>.</a:t>
            </a:r>
          </a:p>
          <a:p>
            <a:pPr marL="285750" indent="-285750">
              <a:buFont typeface="Arial" pitchFamily="34" charset="0"/>
              <a:buChar char="•"/>
            </a:pPr>
            <a:endParaRPr lang="en-GB" dirty="0"/>
          </a:p>
        </p:txBody>
      </p:sp>
      <p:sp>
        <p:nvSpPr>
          <p:cNvPr id="5" name="Slide Number Placeholder 4"/>
          <p:cNvSpPr>
            <a:spLocks noGrp="1"/>
          </p:cNvSpPr>
          <p:nvPr>
            <p:ph type="sldNum" sz="quarter" idx="14"/>
          </p:nvPr>
        </p:nvSpPr>
        <p:spPr/>
        <p:txBody>
          <a:bodyPr/>
          <a:lstStyle/>
          <a:p>
            <a:fld id="{8FC524A1-7B6A-464D-B8BC-8FE2E057339E}" type="slidenum">
              <a:rPr lang="en-GB" smtClean="0">
                <a:solidFill>
                  <a:srgbClr val="3F3F3F">
                    <a:lumMod val="50000"/>
                  </a:srgbClr>
                </a:solidFill>
              </a:rPr>
              <a:pPr/>
              <a:t>8</a:t>
            </a:fld>
            <a:endParaRPr lang="en-GB" dirty="0">
              <a:solidFill>
                <a:srgbClr val="3F3F3F">
                  <a:lumMod val="50000"/>
                </a:srgbClr>
              </a:solidFill>
            </a:endParaRPr>
          </a:p>
        </p:txBody>
      </p:sp>
    </p:spTree>
    <p:extLst>
      <p:ext uri="{BB962C8B-B14F-4D97-AF65-F5344CB8AC3E}">
        <p14:creationId xmlns:p14="http://schemas.microsoft.com/office/powerpoint/2010/main" val="3559665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GB" dirty="0"/>
              <a:t>Its not just the money</a:t>
            </a:r>
          </a:p>
        </p:txBody>
      </p:sp>
      <p:sp>
        <p:nvSpPr>
          <p:cNvPr id="4" name="Text Placeholder 3"/>
          <p:cNvSpPr>
            <a:spLocks noGrp="1"/>
          </p:cNvSpPr>
          <p:nvPr>
            <p:ph type="body" sz="quarter" idx="4294967295"/>
          </p:nvPr>
        </p:nvSpPr>
        <p:spPr>
          <a:xfrm>
            <a:off x="251520" y="1052736"/>
            <a:ext cx="8642351" cy="5183187"/>
          </a:xfrm>
          <a:prstGeom prst="rect">
            <a:avLst/>
          </a:prstGeom>
        </p:spPr>
        <p:txBody>
          <a:bodyPr/>
          <a:lstStyle/>
          <a:p>
            <a:r>
              <a:rPr lang="en-GB" sz="2000" dirty="0"/>
              <a:t>These costs include diagnosis, acute and primary care, and medications, but there are significant indirect costs, beyond healthcare, to the wider economy:</a:t>
            </a:r>
          </a:p>
          <a:p>
            <a:r>
              <a:rPr lang="en-GB" sz="2000" dirty="0"/>
              <a:t>•A child with poorly controlled asthma </a:t>
            </a:r>
            <a:r>
              <a:rPr lang="en-GB" sz="2000" b="1" dirty="0"/>
              <a:t>is three times more likely to take time off school </a:t>
            </a:r>
            <a:r>
              <a:rPr lang="en-GB" sz="2000" dirty="0"/>
              <a:t>than a child whose condition is well controlled.</a:t>
            </a:r>
          </a:p>
          <a:p>
            <a:r>
              <a:rPr lang="en-GB" sz="2000" dirty="0"/>
              <a:t>•Poor school attendance is likely to have a detrimental effect on </a:t>
            </a:r>
            <a:r>
              <a:rPr lang="en-GB" sz="2000" b="1" dirty="0"/>
              <a:t>emotional wellbeing </a:t>
            </a:r>
            <a:r>
              <a:rPr lang="en-GB" sz="2000" dirty="0"/>
              <a:t>and </a:t>
            </a:r>
            <a:r>
              <a:rPr lang="en-GB" sz="2000" b="1" dirty="0"/>
              <a:t>educational attainment</a:t>
            </a:r>
            <a:r>
              <a:rPr lang="en-GB" sz="2000" dirty="0"/>
              <a:t>.</a:t>
            </a:r>
          </a:p>
          <a:p>
            <a:r>
              <a:rPr lang="en-GB" sz="2000" dirty="0"/>
              <a:t>•A carer </a:t>
            </a:r>
            <a:r>
              <a:rPr lang="en-GB" sz="2000" b="1" dirty="0"/>
              <a:t>is four times more likely to take time off work</a:t>
            </a:r>
            <a:r>
              <a:rPr lang="en-GB" sz="2000" dirty="0"/>
              <a:t>, with a further effect on their own productivity.</a:t>
            </a:r>
          </a:p>
          <a:p>
            <a:endParaRPr lang="en-GB" dirty="0"/>
          </a:p>
        </p:txBody>
      </p:sp>
      <p:sp>
        <p:nvSpPr>
          <p:cNvPr id="5" name="Slide Number Placeholder 4"/>
          <p:cNvSpPr>
            <a:spLocks noGrp="1"/>
          </p:cNvSpPr>
          <p:nvPr>
            <p:ph type="sldNum" sz="quarter" idx="14"/>
          </p:nvPr>
        </p:nvSpPr>
        <p:spPr/>
        <p:txBody>
          <a:bodyPr/>
          <a:lstStyle/>
          <a:p>
            <a:fld id="{8FC524A1-7B6A-464D-B8BC-8FE2E057339E}" type="slidenum">
              <a:rPr lang="en-GB" smtClean="0">
                <a:solidFill>
                  <a:srgbClr val="3F3F3F">
                    <a:lumMod val="50000"/>
                  </a:srgbClr>
                </a:solidFill>
              </a:rPr>
              <a:pPr/>
              <a:t>9</a:t>
            </a:fld>
            <a:endParaRPr lang="en-GB" dirty="0">
              <a:solidFill>
                <a:srgbClr val="3F3F3F">
                  <a:lumMod val="50000"/>
                </a:srgb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293096"/>
            <a:ext cx="4095344" cy="183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865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lthy London_Asthma ppt">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FH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EFH 1" id="{8FF96915-FBA4-455F-8BB6-E1B4AB7D90B4}" vid="{276F74EC-55D4-4882-B1AF-D7E2AEF2545F}"/>
    </a:ext>
  </a:extLst>
</a:theme>
</file>

<file path=ppt/theme/theme4.xml><?xml version="1.0" encoding="utf-8"?>
<a:theme xmlns:a="http://schemas.openxmlformats.org/drawingml/2006/main" name="EFH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EFH 1" id="{8FF96915-FBA4-455F-8BB6-E1B4AB7D90B4}" vid="{276F74EC-55D4-4882-B1AF-D7E2AEF2545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Healthy London_Powerpoint template v2">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Healthy London_Powerpoint template v1">
  <a:themeElements>
    <a:clrScheme name="London Health Partnership">
      <a:dk1>
        <a:srgbClr val="0072C6"/>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Healthy London_Asthma ppt</Template>
  <TotalTime>1158</TotalTime>
  <Words>1859</Words>
  <Application>Microsoft Office PowerPoint</Application>
  <PresentationFormat>On-screen Show (4:3)</PresentationFormat>
  <Paragraphs>304</Paragraphs>
  <Slides>34</Slides>
  <Notes>5</Notes>
  <HiddenSlides>0</HiddenSlides>
  <MMClips>0</MMClips>
  <ScaleCrop>false</ScaleCrop>
  <HeadingPairs>
    <vt:vector size="4" baseType="variant">
      <vt:variant>
        <vt:lpstr>Theme</vt:lpstr>
      </vt:variant>
      <vt:variant>
        <vt:i4>8</vt:i4>
      </vt:variant>
      <vt:variant>
        <vt:lpstr>Slide Titles</vt:lpstr>
      </vt:variant>
      <vt:variant>
        <vt:i4>34</vt:i4>
      </vt:variant>
    </vt:vector>
  </HeadingPairs>
  <TitlesOfParts>
    <vt:vector size="42" baseType="lpstr">
      <vt:lpstr>Healthy London_Asthma ppt</vt:lpstr>
      <vt:lpstr>Custom Design</vt:lpstr>
      <vt:lpstr>1_EFH 1</vt:lpstr>
      <vt:lpstr>EFH 1</vt:lpstr>
      <vt:lpstr>Office Theme</vt:lpstr>
      <vt:lpstr>1_Healthy London_Powerpoint template v2</vt:lpstr>
      <vt:lpstr>1_Office Theme</vt:lpstr>
      <vt:lpstr>Healthy London_Powerpoint template v1</vt:lpstr>
      <vt:lpstr>Healthy London Partnerships  Children and Young People  Bexley Asthma Assessment Project in Pharmacies,  15th and 22nd May 2017 </vt:lpstr>
      <vt:lpstr>Aims &amp; Objectives </vt:lpstr>
      <vt:lpstr>Why do we need to do this?</vt:lpstr>
      <vt:lpstr>Issues in London </vt:lpstr>
      <vt:lpstr>London's ambitions and standards for asthma care in CYP</vt:lpstr>
      <vt:lpstr>London Programme: Co-ordinated Care Improving the pathway (using drivers of 5 Year Forward View) and creating a social movement for change</vt:lpstr>
      <vt:lpstr>On-line Asthma Toolkit</vt:lpstr>
      <vt:lpstr>The Cost in London</vt:lpstr>
      <vt:lpstr>Its not just the money</vt:lpstr>
      <vt:lpstr>The evidence: facts about asthma in the UK</vt:lpstr>
      <vt:lpstr>PowerPoint Presentation</vt:lpstr>
      <vt:lpstr>Overriding Principle </vt:lpstr>
      <vt:lpstr>Community Pharmacy Services</vt:lpstr>
      <vt:lpstr>Asthma Assessment in the Pharmacy</vt:lpstr>
      <vt:lpstr>Asthma assessment in the Pharmacy</vt:lpstr>
      <vt:lpstr>Asthma Assessment in the Pharmacy</vt:lpstr>
      <vt:lpstr>SIMPLE Asthma Care</vt:lpstr>
      <vt:lpstr>Inhaler Technique</vt:lpstr>
      <vt:lpstr>PowerPoint Presentation</vt:lpstr>
      <vt:lpstr>PowerPoint Presentation</vt:lpstr>
      <vt:lpstr>The current situation</vt:lpstr>
      <vt:lpstr>PowerPoint Presentation</vt:lpstr>
      <vt:lpstr>Global Sum  </vt:lpstr>
      <vt:lpstr>Patient Cohort  </vt:lpstr>
      <vt:lpstr>No double Payment </vt:lpstr>
      <vt:lpstr>Patient recruitment </vt:lpstr>
      <vt:lpstr>Patient recruitment </vt:lpstr>
      <vt:lpstr>PowerPoint Presentation</vt:lpstr>
      <vt:lpstr>Training &amp; Competence </vt:lpstr>
      <vt:lpstr>Healthy London Partnership  Learning materials - video content </vt:lpstr>
      <vt:lpstr>Feedback </vt:lpstr>
      <vt:lpstr>PowerPoint Presentation</vt:lpstr>
      <vt:lpstr>Timelines, Next Steps , Evaluation </vt:lpstr>
      <vt:lpstr>Evaluation </vt:lpstr>
    </vt:vector>
  </TitlesOfParts>
  <Company>IMS3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Pharmacy in Asthma Management</dc:title>
  <dc:creator>Donal Markey</dc:creator>
  <cp:lastModifiedBy>Wadsworth, Saejal</cp:lastModifiedBy>
  <cp:revision>90</cp:revision>
  <cp:lastPrinted>2015-10-13T14:39:57Z</cp:lastPrinted>
  <dcterms:created xsi:type="dcterms:W3CDTF">2015-10-13T10:28:20Z</dcterms:created>
  <dcterms:modified xsi:type="dcterms:W3CDTF">2017-05-16T07:52:56Z</dcterms:modified>
</cp:coreProperties>
</file>