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05"/>
  </p:normalViewPr>
  <p:slideViewPr>
    <p:cSldViewPr>
      <p:cViewPr>
        <p:scale>
          <a:sx n="107" d="100"/>
          <a:sy n="107" d="100"/>
        </p:scale>
        <p:origin x="-754" y="5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East End Health Network</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B5A1830-4C77-43A3-9409-C71869582719}" type="datetimeFigureOut">
              <a:rPr lang="en-US" smtClean="0"/>
              <a:t>6/20/2018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37A1D8F-1E00-49A9-9B34-690F7F554444}" type="slidenum">
              <a:rPr lang="en-US" smtClean="0"/>
              <a:t>‹#›</a:t>
            </a:fld>
            <a:endParaRPr lang="en-US"/>
          </a:p>
        </p:txBody>
      </p:sp>
    </p:spTree>
    <p:extLst>
      <p:ext uri="{BB962C8B-B14F-4D97-AF65-F5344CB8AC3E}">
        <p14:creationId xmlns:p14="http://schemas.microsoft.com/office/powerpoint/2010/main" val="2755160022"/>
      </p:ext>
    </p:extLst>
  </p:cSld>
  <p:clrMap bg1="lt1" tx1="dk1" bg2="lt2" tx2="dk2" accent1="accent1" accent2="accent2" accent3="accent3" accent4="accent4" accent5="accent5" accent6="accent6" hlink="hlink" folHlink="folHlink"/>
  <p:hf sldNum="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East End Health Network</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AD5D59-AD30-435F-AF08-6569BA117661}" type="datetimeFigureOut">
              <a:rPr lang="en-US" smtClean="0"/>
              <a:t>6/20/2018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8A3798-D3F5-4F35-B9C8-3373DEAAB2A1}" type="slidenum">
              <a:rPr lang="en-US" smtClean="0"/>
              <a:t>‹#›</a:t>
            </a:fld>
            <a:endParaRPr lang="en-US"/>
          </a:p>
        </p:txBody>
      </p:sp>
    </p:spTree>
    <p:extLst>
      <p:ext uri="{BB962C8B-B14F-4D97-AF65-F5344CB8AC3E}">
        <p14:creationId xmlns:p14="http://schemas.microsoft.com/office/powerpoint/2010/main" val="1052256582"/>
      </p:ext>
    </p:extLst>
  </p:cSld>
  <p:clrMap bg1="lt1" tx1="dk1" bg2="lt2" tx2="dk2" accent1="accent1" accent2="accent2" accent3="accent3" accent4="accent4" accent5="accent5" accent6="accent6" hlink="hlink" folHlink="folHlink"/>
  <p:hf sldNum="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Header Placeholder 5"/>
          <p:cNvSpPr>
            <a:spLocks noGrp="1"/>
          </p:cNvSpPr>
          <p:nvPr>
            <p:ph type="hdr" sz="quarter" idx="12"/>
          </p:nvPr>
        </p:nvSpPr>
        <p:spPr/>
        <p:txBody>
          <a:bodyPr/>
          <a:lstStyle/>
          <a:p>
            <a:r>
              <a:rPr lang="en-US" smtClean="0"/>
              <a:t>East End Health Network</a:t>
            </a:r>
            <a:endParaRPr lang="en-US"/>
          </a:p>
        </p:txBody>
      </p:sp>
      <p:sp>
        <p:nvSpPr>
          <p:cNvPr id="7" name="Date Placeholder 6"/>
          <p:cNvSpPr>
            <a:spLocks noGrp="1"/>
          </p:cNvSpPr>
          <p:nvPr>
            <p:ph type="dt" idx="13"/>
          </p:nvPr>
        </p:nvSpPr>
        <p:spPr/>
        <p:txBody>
          <a:bodyPr/>
          <a:lstStyle/>
          <a:p>
            <a:fld id="{440B1772-7732-49E2-AEAD-735F09DBAF88}" type="datetime1">
              <a:rPr lang="en-US" smtClean="0"/>
              <a:t>6/20/2018</a:t>
            </a:fld>
            <a:endParaRPr lang="en-US"/>
          </a:p>
        </p:txBody>
      </p:sp>
    </p:spTree>
    <p:extLst>
      <p:ext uri="{BB962C8B-B14F-4D97-AF65-F5344CB8AC3E}">
        <p14:creationId xmlns:p14="http://schemas.microsoft.com/office/powerpoint/2010/main" val="39517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A2317F-6EFB-4FC6-AA9D-FCB7CDB1DEAA}" type="datetimeFigureOut">
              <a:rPr lang="en-US" smtClean="0"/>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3313BD-AB59-42F2-85A3-307113375844}" type="slidenum">
              <a:rPr lang="en-US" smtClean="0"/>
              <a:t>‹#›</a:t>
            </a:fld>
            <a:endParaRPr lang="en-US"/>
          </a:p>
        </p:txBody>
      </p:sp>
    </p:spTree>
    <p:extLst>
      <p:ext uri="{BB962C8B-B14F-4D97-AF65-F5344CB8AC3E}">
        <p14:creationId xmlns:p14="http://schemas.microsoft.com/office/powerpoint/2010/main" val="4013137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A2317F-6EFB-4FC6-AA9D-FCB7CDB1DEAA}" type="datetimeFigureOut">
              <a:rPr lang="en-US" smtClean="0"/>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3313BD-AB59-42F2-85A3-307113375844}" type="slidenum">
              <a:rPr lang="en-US" smtClean="0"/>
              <a:t>‹#›</a:t>
            </a:fld>
            <a:endParaRPr lang="en-US"/>
          </a:p>
        </p:txBody>
      </p:sp>
    </p:spTree>
    <p:extLst>
      <p:ext uri="{BB962C8B-B14F-4D97-AF65-F5344CB8AC3E}">
        <p14:creationId xmlns:p14="http://schemas.microsoft.com/office/powerpoint/2010/main" val="1780213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A2317F-6EFB-4FC6-AA9D-FCB7CDB1DEAA}" type="datetimeFigureOut">
              <a:rPr lang="en-US" smtClean="0"/>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3313BD-AB59-42F2-85A3-307113375844}" type="slidenum">
              <a:rPr lang="en-US" smtClean="0"/>
              <a:t>‹#›</a:t>
            </a:fld>
            <a:endParaRPr lang="en-US"/>
          </a:p>
        </p:txBody>
      </p:sp>
    </p:spTree>
    <p:extLst>
      <p:ext uri="{BB962C8B-B14F-4D97-AF65-F5344CB8AC3E}">
        <p14:creationId xmlns:p14="http://schemas.microsoft.com/office/powerpoint/2010/main" val="2024242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A2317F-6EFB-4FC6-AA9D-FCB7CDB1DEAA}" type="datetimeFigureOut">
              <a:rPr lang="en-US" smtClean="0"/>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3313BD-AB59-42F2-85A3-307113375844}" type="slidenum">
              <a:rPr lang="en-US" smtClean="0"/>
              <a:t>‹#›</a:t>
            </a:fld>
            <a:endParaRPr lang="en-US"/>
          </a:p>
        </p:txBody>
      </p:sp>
    </p:spTree>
    <p:extLst>
      <p:ext uri="{BB962C8B-B14F-4D97-AF65-F5344CB8AC3E}">
        <p14:creationId xmlns:p14="http://schemas.microsoft.com/office/powerpoint/2010/main" val="4026563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A2317F-6EFB-4FC6-AA9D-FCB7CDB1DEAA}" type="datetimeFigureOut">
              <a:rPr lang="en-US" smtClean="0"/>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3313BD-AB59-42F2-85A3-307113375844}" type="slidenum">
              <a:rPr lang="en-US" smtClean="0"/>
              <a:t>‹#›</a:t>
            </a:fld>
            <a:endParaRPr lang="en-US"/>
          </a:p>
        </p:txBody>
      </p:sp>
    </p:spTree>
    <p:extLst>
      <p:ext uri="{BB962C8B-B14F-4D97-AF65-F5344CB8AC3E}">
        <p14:creationId xmlns:p14="http://schemas.microsoft.com/office/powerpoint/2010/main" val="1128801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A2317F-6EFB-4FC6-AA9D-FCB7CDB1DEAA}" type="datetimeFigureOut">
              <a:rPr lang="en-US" smtClean="0"/>
              <a:t>6/20/2018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3313BD-AB59-42F2-85A3-307113375844}" type="slidenum">
              <a:rPr lang="en-US" smtClean="0"/>
              <a:t>‹#›</a:t>
            </a:fld>
            <a:endParaRPr lang="en-US"/>
          </a:p>
        </p:txBody>
      </p:sp>
    </p:spTree>
    <p:extLst>
      <p:ext uri="{BB962C8B-B14F-4D97-AF65-F5344CB8AC3E}">
        <p14:creationId xmlns:p14="http://schemas.microsoft.com/office/powerpoint/2010/main" val="1500472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A2317F-6EFB-4FC6-AA9D-FCB7CDB1DEAA}" type="datetimeFigureOut">
              <a:rPr lang="en-US" smtClean="0"/>
              <a:t>6/20/2018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3313BD-AB59-42F2-85A3-307113375844}" type="slidenum">
              <a:rPr lang="en-US" smtClean="0"/>
              <a:t>‹#›</a:t>
            </a:fld>
            <a:endParaRPr lang="en-US"/>
          </a:p>
        </p:txBody>
      </p:sp>
    </p:spTree>
    <p:extLst>
      <p:ext uri="{BB962C8B-B14F-4D97-AF65-F5344CB8AC3E}">
        <p14:creationId xmlns:p14="http://schemas.microsoft.com/office/powerpoint/2010/main" val="480118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A2317F-6EFB-4FC6-AA9D-FCB7CDB1DEAA}" type="datetimeFigureOut">
              <a:rPr lang="en-US" smtClean="0"/>
              <a:t>6/20/2018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3313BD-AB59-42F2-85A3-307113375844}" type="slidenum">
              <a:rPr lang="en-US" smtClean="0"/>
              <a:t>‹#›</a:t>
            </a:fld>
            <a:endParaRPr lang="en-US"/>
          </a:p>
        </p:txBody>
      </p:sp>
    </p:spTree>
    <p:extLst>
      <p:ext uri="{BB962C8B-B14F-4D97-AF65-F5344CB8AC3E}">
        <p14:creationId xmlns:p14="http://schemas.microsoft.com/office/powerpoint/2010/main" val="3485333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A2317F-6EFB-4FC6-AA9D-FCB7CDB1DEAA}" type="datetimeFigureOut">
              <a:rPr lang="en-US" smtClean="0"/>
              <a:t>6/20/2018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3313BD-AB59-42F2-85A3-307113375844}" type="slidenum">
              <a:rPr lang="en-US" smtClean="0"/>
              <a:t>‹#›</a:t>
            </a:fld>
            <a:endParaRPr lang="en-US"/>
          </a:p>
        </p:txBody>
      </p:sp>
    </p:spTree>
    <p:extLst>
      <p:ext uri="{BB962C8B-B14F-4D97-AF65-F5344CB8AC3E}">
        <p14:creationId xmlns:p14="http://schemas.microsoft.com/office/powerpoint/2010/main" val="4323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A2317F-6EFB-4FC6-AA9D-FCB7CDB1DEAA}" type="datetimeFigureOut">
              <a:rPr lang="en-US" smtClean="0"/>
              <a:t>6/20/2018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3313BD-AB59-42F2-85A3-307113375844}" type="slidenum">
              <a:rPr lang="en-US" smtClean="0"/>
              <a:t>‹#›</a:t>
            </a:fld>
            <a:endParaRPr lang="en-US"/>
          </a:p>
        </p:txBody>
      </p:sp>
    </p:spTree>
    <p:extLst>
      <p:ext uri="{BB962C8B-B14F-4D97-AF65-F5344CB8AC3E}">
        <p14:creationId xmlns:p14="http://schemas.microsoft.com/office/powerpoint/2010/main" val="2777457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A2317F-6EFB-4FC6-AA9D-FCB7CDB1DEAA}" type="datetimeFigureOut">
              <a:rPr lang="en-US" smtClean="0"/>
              <a:t>6/20/2018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3313BD-AB59-42F2-85A3-307113375844}" type="slidenum">
              <a:rPr lang="en-US" smtClean="0"/>
              <a:t>‹#›</a:t>
            </a:fld>
            <a:endParaRPr lang="en-US"/>
          </a:p>
        </p:txBody>
      </p:sp>
    </p:spTree>
    <p:extLst>
      <p:ext uri="{BB962C8B-B14F-4D97-AF65-F5344CB8AC3E}">
        <p14:creationId xmlns:p14="http://schemas.microsoft.com/office/powerpoint/2010/main" val="3135689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A2317F-6EFB-4FC6-AA9D-FCB7CDB1DEAA}" type="datetimeFigureOut">
              <a:rPr lang="en-US" smtClean="0"/>
              <a:t>6/20/2018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3313BD-AB59-42F2-85A3-307113375844}" type="slidenum">
              <a:rPr lang="en-US" smtClean="0"/>
              <a:t>‹#›</a:t>
            </a:fld>
            <a:endParaRPr lang="en-US"/>
          </a:p>
        </p:txBody>
      </p:sp>
    </p:spTree>
    <p:extLst>
      <p:ext uri="{BB962C8B-B14F-4D97-AF65-F5344CB8AC3E}">
        <p14:creationId xmlns:p14="http://schemas.microsoft.com/office/powerpoint/2010/main" val="1622188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179513" y="125522"/>
            <a:ext cx="7414284" cy="457200"/>
          </a:xfrm>
          <a:prstGeom prst="rect">
            <a:avLst/>
          </a:prstGeom>
          <a:extLst/>
        </p:spPr>
        <p:style>
          <a:lnRef idx="1">
            <a:schemeClr val="dk1"/>
          </a:lnRef>
          <a:fillRef idx="2">
            <a:schemeClr val="dk1"/>
          </a:fillRef>
          <a:effectRef idx="1">
            <a:schemeClr val="dk1"/>
          </a:effectRef>
          <a:fontRef idx="minor">
            <a:schemeClr val="dk1"/>
          </a:fontRef>
        </p:style>
        <p:txBody>
          <a:bodyPr rot="0" vert="horz" wrap="square" lIns="91440" tIns="45720" rIns="91440" bIns="45720" anchor="ctr" anchorCtr="0" upright="1">
            <a:noAutofit/>
          </a:bodyPr>
          <a:lstStyle/>
          <a:p>
            <a:pPr>
              <a:spcAft>
                <a:spcPts val="0"/>
              </a:spcAft>
              <a:tabLst>
                <a:tab pos="2971800" algn="ctr"/>
                <a:tab pos="5943600" algn="r"/>
              </a:tabLst>
            </a:pPr>
            <a:r>
              <a:rPr lang="en-US" sz="2400" b="1" u="sng" dirty="0">
                <a:solidFill>
                  <a:srgbClr val="FFFFFF"/>
                </a:solidFill>
                <a:effectLst/>
                <a:latin typeface="Calibri"/>
                <a:ea typeface="Calibri"/>
                <a:cs typeface="Times New Roman"/>
              </a:rPr>
              <a:t> </a:t>
            </a:r>
            <a:r>
              <a:rPr lang="en-US" sz="2400" b="1" u="sng" dirty="0" err="1" smtClean="0">
                <a:solidFill>
                  <a:srgbClr val="FFFFFF"/>
                </a:solidFill>
                <a:effectLst/>
                <a:latin typeface="Calibri"/>
                <a:ea typeface="Calibri"/>
                <a:cs typeface="Times New Roman"/>
              </a:rPr>
              <a:t>Immunisation</a:t>
            </a:r>
            <a:r>
              <a:rPr lang="en-US" sz="2400" b="1" u="sng" dirty="0" smtClean="0">
                <a:solidFill>
                  <a:srgbClr val="FFFFFF"/>
                </a:solidFill>
                <a:effectLst/>
                <a:latin typeface="Calibri"/>
                <a:ea typeface="Calibri"/>
                <a:cs typeface="Times New Roman"/>
              </a:rPr>
              <a:t> and Vaccination Recall</a:t>
            </a:r>
            <a:endParaRPr lang="en-US" sz="2000" b="1" u="sng" dirty="0">
              <a:effectLst/>
              <a:latin typeface="Calibri"/>
              <a:ea typeface="Calibri"/>
              <a:cs typeface="Times New Roman"/>
            </a:endParaRPr>
          </a:p>
        </p:txBody>
      </p:sp>
      <p:pic>
        <p:nvPicPr>
          <p:cNvPr id="7" name="Picture 6"/>
          <p:cNvPicPr/>
          <p:nvPr/>
        </p:nvPicPr>
        <p:blipFill rotWithShape="1">
          <a:blip r:embed="rId3">
            <a:extLst>
              <a:ext uri="{28A0092B-C50C-407E-A947-70E740481C1C}">
                <a14:useLocalDpi xmlns:a14="http://schemas.microsoft.com/office/drawing/2010/main" val="0"/>
              </a:ext>
            </a:extLst>
          </a:blip>
          <a:srcRect t="8451" b="16901"/>
          <a:stretch/>
        </p:blipFill>
        <p:spPr bwMode="auto">
          <a:xfrm>
            <a:off x="7593797" y="127427"/>
            <a:ext cx="1407794" cy="446405"/>
          </a:xfrm>
          <a:prstGeom prst="rect">
            <a:avLst/>
          </a:prstGeom>
          <a:ln w="3175">
            <a:solidFill>
              <a:srgbClr val="92D050"/>
            </a:solidFill>
          </a:ln>
          <a:extLst>
            <a:ext uri="{53640926-AAD7-44D8-BBD7-CCE9431645EC}">
              <a14:shadowObscured xmlns:a14="http://schemas.microsoft.com/office/drawing/2010/main"/>
            </a:ext>
          </a:extLst>
        </p:spPr>
      </p:pic>
      <p:sp>
        <p:nvSpPr>
          <p:cNvPr id="8"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FFFFFF"/>
                </a:solidFill>
                <a:effectLst/>
                <a:latin typeface="Calibri" pitchFamily="34" charset="0"/>
                <a:ea typeface="Calibri" pitchFamily="34" charset="0"/>
                <a:cs typeface="Times New Roman" pitchFamily="18" charset="0"/>
              </a:rPr>
              <a:t>     </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2"/>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FFFFFF"/>
                </a:solidFill>
                <a:effectLst/>
                <a:latin typeface="Calibri" pitchFamily="34" charset="0"/>
                <a:ea typeface="Calibri" pitchFamily="34" charset="0"/>
                <a:cs typeface="Times New Roman" pitchFamily="18" charset="0"/>
              </a:rPr>
              <a:t>     </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3"/>
          <p:cNvSpPr>
            <a:spLocks noChangeArrowheads="1"/>
          </p:cNvSpPr>
          <p:nvPr/>
        </p:nvSpPr>
        <p:spPr bwMode="auto">
          <a:xfrm>
            <a:off x="304800" y="304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FFFFFF"/>
                </a:solidFill>
                <a:effectLst/>
                <a:latin typeface="Calibri" pitchFamily="34" charset="0"/>
                <a:ea typeface="Calibri" pitchFamily="34" charset="0"/>
                <a:cs typeface="Times New Roman" pitchFamily="18" charset="0"/>
              </a:rPr>
              <a:t>     </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Text Box 6"/>
          <p:cNvSpPr txBox="1"/>
          <p:nvPr/>
        </p:nvSpPr>
        <p:spPr>
          <a:xfrm>
            <a:off x="923606" y="6381328"/>
            <a:ext cx="7296785" cy="3810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US" sz="1000">
                <a:solidFill>
                  <a:srgbClr val="808080"/>
                </a:solidFill>
                <a:effectLst/>
                <a:ea typeface="Calibri"/>
                <a:cs typeface="Times New Roman"/>
              </a:rPr>
              <a:t>East End Health Network Co Ltd | 1st Floor - Room F12 | The Spitalfields Practice | 20 Old Montague Street | London E1 5PB</a:t>
            </a:r>
            <a:endParaRPr lang="en-US" sz="1200">
              <a:effectLst/>
              <a:ea typeface="Calibri"/>
              <a:cs typeface="Times New Roman"/>
            </a:endParaRPr>
          </a:p>
          <a:p>
            <a:pPr algn="ctr">
              <a:spcAft>
                <a:spcPts val="0"/>
              </a:spcAft>
            </a:pPr>
            <a:r>
              <a:rPr lang="en-US" sz="1000">
                <a:solidFill>
                  <a:srgbClr val="808080"/>
                </a:solidFill>
                <a:effectLst/>
                <a:ea typeface="Calibri"/>
                <a:cs typeface="Times New Roman"/>
              </a:rPr>
              <a:t>Tel: 0207 650 1938/1939 | Fax: 0207 650 1920 | Web: eehn.co.uk | Email:eehn.nw2@nhs.net</a:t>
            </a:r>
            <a:endParaRPr lang="en-US" sz="1200">
              <a:effectLst/>
              <a:ea typeface="Calibri"/>
              <a:cs typeface="Times New Roman"/>
            </a:endParaRPr>
          </a:p>
        </p:txBody>
      </p:sp>
      <p:sp>
        <p:nvSpPr>
          <p:cNvPr id="12" name="Rounded Rectangle 11"/>
          <p:cNvSpPr/>
          <p:nvPr/>
        </p:nvSpPr>
        <p:spPr>
          <a:xfrm>
            <a:off x="304800" y="836712"/>
            <a:ext cx="2611016" cy="432048"/>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en-GB" sz="1400" b="1" u="sng" dirty="0" smtClean="0"/>
              <a:t>Network Administrative</a:t>
            </a:r>
          </a:p>
          <a:p>
            <a:pPr algn="ctr"/>
            <a:r>
              <a:rPr lang="en-GB" sz="1400" b="1" u="sng" dirty="0" smtClean="0"/>
              <a:t> Co-ordinator </a:t>
            </a:r>
            <a:endParaRPr lang="en-US" sz="1400" b="1" u="sng" dirty="0"/>
          </a:p>
        </p:txBody>
      </p:sp>
      <p:sp>
        <p:nvSpPr>
          <p:cNvPr id="13" name="Rounded Rectangle 12"/>
          <p:cNvSpPr/>
          <p:nvPr/>
        </p:nvSpPr>
        <p:spPr>
          <a:xfrm>
            <a:off x="3203848" y="709464"/>
            <a:ext cx="5688632" cy="711696"/>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GB" sz="1200" dirty="0" smtClean="0"/>
              <a:t>Dedicated time is spent every week to recall patients. Monthly recall list are produced in the first week and saved in the practice shared drive as well as being emailed over to individual practice nurses and practice managers.</a:t>
            </a:r>
            <a:endParaRPr lang="en-US" sz="1200" dirty="0"/>
          </a:p>
        </p:txBody>
      </p:sp>
      <p:sp>
        <p:nvSpPr>
          <p:cNvPr id="16" name="Rounded Rectangle 15"/>
          <p:cNvSpPr/>
          <p:nvPr/>
        </p:nvSpPr>
        <p:spPr>
          <a:xfrm>
            <a:off x="304800" y="1630896"/>
            <a:ext cx="2611016" cy="432048"/>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en-GB" sz="1400" b="1" u="sng" dirty="0" smtClean="0"/>
              <a:t>Recall List</a:t>
            </a:r>
            <a:endParaRPr lang="en-US" sz="1400" b="1" u="sng" dirty="0"/>
          </a:p>
        </p:txBody>
      </p:sp>
      <p:sp>
        <p:nvSpPr>
          <p:cNvPr id="17" name="Rounded Rectangle 16"/>
          <p:cNvSpPr/>
          <p:nvPr/>
        </p:nvSpPr>
        <p:spPr>
          <a:xfrm>
            <a:off x="304800" y="2585467"/>
            <a:ext cx="2611016" cy="432048"/>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en-GB" sz="1400" b="1" u="sng" dirty="0" smtClean="0"/>
              <a:t>Decline Patients</a:t>
            </a:r>
            <a:endParaRPr lang="en-US" sz="1400" b="1" u="sng" dirty="0"/>
          </a:p>
        </p:txBody>
      </p:sp>
      <p:sp>
        <p:nvSpPr>
          <p:cNvPr id="18" name="Rounded Rectangle 17"/>
          <p:cNvSpPr/>
          <p:nvPr/>
        </p:nvSpPr>
        <p:spPr>
          <a:xfrm>
            <a:off x="3220616" y="1560984"/>
            <a:ext cx="5671864" cy="571872"/>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GB" sz="1200" dirty="0" smtClean="0"/>
              <a:t>Quarterly searches are run at the beginning of each quarter. Pts are on the list are prioritised and recalled crossing checking with the monthly recall list. </a:t>
            </a:r>
            <a:endParaRPr lang="en-US" sz="1200" dirty="0"/>
          </a:p>
        </p:txBody>
      </p:sp>
      <p:sp>
        <p:nvSpPr>
          <p:cNvPr id="19" name="Rounded Rectangle 18"/>
          <p:cNvSpPr/>
          <p:nvPr/>
        </p:nvSpPr>
        <p:spPr>
          <a:xfrm>
            <a:off x="3203848" y="2317998"/>
            <a:ext cx="5688632" cy="966986"/>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GB" sz="1200" dirty="0" smtClean="0"/>
              <a:t>Every patient on the list are recalled, patients who decline are always  asked why they are declining and whether they would like an appointment with the nurse or named GP to discuss any concerns they may have regarding the vaccine. 99% of the time parents refuse the offer of an appointment. A list of the decline patients are sent to practice nurses and practice managers for nurses to make contact. </a:t>
            </a:r>
            <a:endParaRPr lang="en-US" sz="1200" dirty="0"/>
          </a:p>
        </p:txBody>
      </p:sp>
      <p:sp>
        <p:nvSpPr>
          <p:cNvPr id="20" name="Rounded Rectangle 19"/>
          <p:cNvSpPr/>
          <p:nvPr/>
        </p:nvSpPr>
        <p:spPr>
          <a:xfrm>
            <a:off x="304800" y="3918676"/>
            <a:ext cx="2611016" cy="432048"/>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en-GB" sz="1400" b="1" u="sng" dirty="0" smtClean="0"/>
              <a:t>Ghost Patients</a:t>
            </a:r>
            <a:endParaRPr lang="en-US" sz="1400" b="1" u="sng" dirty="0"/>
          </a:p>
        </p:txBody>
      </p:sp>
      <p:sp>
        <p:nvSpPr>
          <p:cNvPr id="21" name="Rounded Rectangle 20"/>
          <p:cNvSpPr/>
          <p:nvPr/>
        </p:nvSpPr>
        <p:spPr>
          <a:xfrm>
            <a:off x="3212232" y="3429000"/>
            <a:ext cx="5671864" cy="1411400"/>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GB" sz="1200" dirty="0" smtClean="0"/>
              <a:t>Suspected ghost patients are called and sent letters. A log of when they were last seen at the practice is made along with household information i.e. if other members of the family are also registered at the practice or not. This information is then sent to practice nurses and practice managers to send out ghost letters and if no response is received than they are removed from the practice register. This usually takes 4 weeks hence why the quarterly updates/follow ups are done at the beginning of each quarter.</a:t>
            </a:r>
            <a:endParaRPr lang="en-US" sz="1200" dirty="0"/>
          </a:p>
        </p:txBody>
      </p:sp>
      <p:sp>
        <p:nvSpPr>
          <p:cNvPr id="22" name="Rounded Rectangle 21"/>
          <p:cNvSpPr/>
          <p:nvPr/>
        </p:nvSpPr>
        <p:spPr>
          <a:xfrm>
            <a:off x="3220616" y="5017368"/>
            <a:ext cx="5671864" cy="1075928"/>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GB" sz="1200" dirty="0" smtClean="0"/>
              <a:t>Unfortunately there are few patients that are vaccinated before or after their birth date/recommended age. These patients come up of the recall list of not being vaccinated as they were not vaccinated in the recommended time frame/ age group. Frequent </a:t>
            </a:r>
            <a:r>
              <a:rPr lang="en-GB" sz="1200" dirty="0" err="1" smtClean="0"/>
              <a:t>DNA’ers</a:t>
            </a:r>
            <a:r>
              <a:rPr lang="en-GB" sz="1200" dirty="0" smtClean="0"/>
              <a:t> and hard to reach patients usually are the reason for late vaccinations. </a:t>
            </a:r>
            <a:endParaRPr lang="en-US" sz="1200" dirty="0"/>
          </a:p>
        </p:txBody>
      </p:sp>
      <p:sp>
        <p:nvSpPr>
          <p:cNvPr id="23" name="Rounded Rectangle 22"/>
          <p:cNvSpPr/>
          <p:nvPr/>
        </p:nvSpPr>
        <p:spPr>
          <a:xfrm>
            <a:off x="304800" y="5334930"/>
            <a:ext cx="2611016" cy="432048"/>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en-GB" sz="1400" b="1" u="sng" dirty="0" smtClean="0"/>
              <a:t>Early/Late Vaccinations</a:t>
            </a:r>
            <a:endParaRPr lang="en-US" sz="1400" b="1" u="sng" dirty="0"/>
          </a:p>
        </p:txBody>
      </p:sp>
    </p:spTree>
    <p:extLst>
      <p:ext uri="{BB962C8B-B14F-4D97-AF65-F5344CB8AC3E}">
        <p14:creationId xmlns:p14="http://schemas.microsoft.com/office/powerpoint/2010/main" val="1008859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79513" y="125522"/>
            <a:ext cx="7414284" cy="457200"/>
          </a:xfrm>
          <a:prstGeom prst="rect">
            <a:avLst/>
          </a:prstGeom>
          <a:extLst/>
        </p:spPr>
        <p:style>
          <a:lnRef idx="1">
            <a:schemeClr val="dk1"/>
          </a:lnRef>
          <a:fillRef idx="2">
            <a:schemeClr val="dk1"/>
          </a:fillRef>
          <a:effectRef idx="1">
            <a:schemeClr val="dk1"/>
          </a:effectRef>
          <a:fontRef idx="minor">
            <a:schemeClr val="dk1"/>
          </a:fontRef>
        </p:style>
        <p:txBody>
          <a:bodyPr rot="0" vert="horz" wrap="square" lIns="91440" tIns="45720" rIns="91440" bIns="45720" anchor="ctr" anchorCtr="0" upright="1">
            <a:noAutofit/>
          </a:bodyPr>
          <a:lstStyle/>
          <a:p>
            <a:pPr>
              <a:spcAft>
                <a:spcPts val="0"/>
              </a:spcAft>
              <a:tabLst>
                <a:tab pos="2971800" algn="ctr"/>
                <a:tab pos="5943600" algn="r"/>
              </a:tabLst>
            </a:pPr>
            <a:r>
              <a:rPr lang="en-US" sz="2400" b="1" u="sng" dirty="0">
                <a:solidFill>
                  <a:srgbClr val="FFFFFF"/>
                </a:solidFill>
                <a:effectLst/>
                <a:latin typeface="Calibri"/>
                <a:ea typeface="Calibri"/>
                <a:cs typeface="Times New Roman"/>
              </a:rPr>
              <a:t> </a:t>
            </a:r>
            <a:r>
              <a:rPr lang="en-US" sz="2400" b="1" u="sng" dirty="0" err="1" smtClean="0">
                <a:solidFill>
                  <a:srgbClr val="FFFFFF"/>
                </a:solidFill>
                <a:effectLst/>
                <a:latin typeface="Calibri"/>
                <a:ea typeface="Calibri"/>
                <a:cs typeface="Times New Roman"/>
              </a:rPr>
              <a:t>Immunisation</a:t>
            </a:r>
            <a:r>
              <a:rPr lang="en-US" sz="2400" b="1" u="sng" dirty="0" smtClean="0">
                <a:solidFill>
                  <a:srgbClr val="FFFFFF"/>
                </a:solidFill>
                <a:effectLst/>
                <a:latin typeface="Calibri"/>
                <a:ea typeface="Calibri"/>
                <a:cs typeface="Times New Roman"/>
              </a:rPr>
              <a:t> and Vaccination Recall</a:t>
            </a:r>
            <a:endParaRPr lang="en-US" sz="2000" b="1" u="sng" dirty="0">
              <a:effectLst/>
              <a:latin typeface="Calibri"/>
              <a:ea typeface="Calibri"/>
              <a:cs typeface="Times New Roman"/>
            </a:endParaRPr>
          </a:p>
        </p:txBody>
      </p:sp>
      <p:pic>
        <p:nvPicPr>
          <p:cNvPr id="5" name="Picture 4"/>
          <p:cNvPicPr/>
          <p:nvPr/>
        </p:nvPicPr>
        <p:blipFill rotWithShape="1">
          <a:blip r:embed="rId2">
            <a:extLst>
              <a:ext uri="{28A0092B-C50C-407E-A947-70E740481C1C}">
                <a14:useLocalDpi xmlns:a14="http://schemas.microsoft.com/office/drawing/2010/main" val="0"/>
              </a:ext>
            </a:extLst>
          </a:blip>
          <a:srcRect t="8451" b="16901"/>
          <a:stretch/>
        </p:blipFill>
        <p:spPr bwMode="auto">
          <a:xfrm>
            <a:off x="7593797" y="127427"/>
            <a:ext cx="1407794" cy="446405"/>
          </a:xfrm>
          <a:prstGeom prst="rect">
            <a:avLst/>
          </a:prstGeom>
          <a:ln w="3175">
            <a:solidFill>
              <a:srgbClr val="92D050"/>
            </a:solidFill>
          </a:ln>
          <a:extLst>
            <a:ext uri="{53640926-AAD7-44D8-BBD7-CCE9431645EC}">
              <a14:shadowObscured xmlns:a14="http://schemas.microsoft.com/office/drawing/2010/main"/>
            </a:ext>
          </a:extLst>
        </p:spPr>
      </p:pic>
      <p:sp>
        <p:nvSpPr>
          <p:cNvPr id="6" name="Rectangle 3"/>
          <p:cNvSpPr>
            <a:spLocks noChangeArrowheads="1"/>
          </p:cNvSpPr>
          <p:nvPr/>
        </p:nvSpPr>
        <p:spPr bwMode="auto">
          <a:xfrm>
            <a:off x="304800" y="304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FFFFFF"/>
                </a:solidFill>
                <a:effectLst/>
                <a:latin typeface="Calibri" pitchFamily="34" charset="0"/>
                <a:ea typeface="Calibri" pitchFamily="34" charset="0"/>
                <a:cs typeface="Times New Roman" pitchFamily="18" charset="0"/>
              </a:rPr>
              <a:t>     </a:t>
            </a:r>
            <a:endParaRPr kumimoji="0" lang="en-US" alt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 Box 6"/>
          <p:cNvSpPr txBox="1"/>
          <p:nvPr/>
        </p:nvSpPr>
        <p:spPr>
          <a:xfrm>
            <a:off x="923606" y="6381328"/>
            <a:ext cx="7296785" cy="3810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US" sz="1000">
                <a:solidFill>
                  <a:srgbClr val="808080"/>
                </a:solidFill>
                <a:effectLst/>
                <a:ea typeface="Calibri"/>
                <a:cs typeface="Times New Roman"/>
              </a:rPr>
              <a:t>East End Health Network Co Ltd | 1st Floor - Room F12 | The Spitalfields Practice | 20 Old Montague Street | London E1 5PB</a:t>
            </a:r>
            <a:endParaRPr lang="en-US" sz="1200">
              <a:effectLst/>
              <a:ea typeface="Calibri"/>
              <a:cs typeface="Times New Roman"/>
            </a:endParaRPr>
          </a:p>
          <a:p>
            <a:pPr algn="ctr">
              <a:spcAft>
                <a:spcPts val="0"/>
              </a:spcAft>
            </a:pPr>
            <a:r>
              <a:rPr lang="en-US" sz="1000">
                <a:solidFill>
                  <a:srgbClr val="808080"/>
                </a:solidFill>
                <a:effectLst/>
                <a:ea typeface="Calibri"/>
                <a:cs typeface="Times New Roman"/>
              </a:rPr>
              <a:t>Tel: 0207 650 1938/1939 | Fax: 0207 650 1920 | Web: eehn.co.uk | Email:eehn.nw2@nhs.net</a:t>
            </a:r>
            <a:endParaRPr lang="en-US" sz="1200">
              <a:effectLst/>
              <a:ea typeface="Calibri"/>
              <a:cs typeface="Times New Roman"/>
            </a:endParaRPr>
          </a:p>
        </p:txBody>
      </p:sp>
      <p:sp>
        <p:nvSpPr>
          <p:cNvPr id="8" name="Rounded Rectangle 7"/>
          <p:cNvSpPr/>
          <p:nvPr/>
        </p:nvSpPr>
        <p:spPr>
          <a:xfrm>
            <a:off x="3220616" y="4581128"/>
            <a:ext cx="5671864" cy="1075928"/>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GB" sz="1200" dirty="0" smtClean="0"/>
              <a:t>Practice meetings are attended once a month. Any queries relating to </a:t>
            </a:r>
            <a:r>
              <a:rPr lang="en-GB" sz="1200" dirty="0" err="1" smtClean="0"/>
              <a:t>imms</a:t>
            </a:r>
            <a:r>
              <a:rPr lang="en-GB" sz="1200" dirty="0" smtClean="0"/>
              <a:t> and </a:t>
            </a:r>
            <a:r>
              <a:rPr lang="en-GB" sz="1200" dirty="0" err="1" smtClean="0"/>
              <a:t>Vaccs</a:t>
            </a:r>
            <a:r>
              <a:rPr lang="en-GB" sz="1200" dirty="0" smtClean="0"/>
              <a:t> are discussed at the meeting. Decline and hard to reach patients are passed onto the nursing team. Best practice is also shared  and areas where practice/s are doing well/poor is also highlighted.</a:t>
            </a:r>
            <a:endParaRPr lang="en-US" sz="1200" dirty="0"/>
          </a:p>
        </p:txBody>
      </p:sp>
      <p:sp>
        <p:nvSpPr>
          <p:cNvPr id="9" name="Rounded Rectangle 8"/>
          <p:cNvSpPr/>
          <p:nvPr/>
        </p:nvSpPr>
        <p:spPr>
          <a:xfrm>
            <a:off x="304800" y="4898690"/>
            <a:ext cx="2611016" cy="432048"/>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en-GB" sz="1400" b="1" u="sng" dirty="0" smtClean="0"/>
              <a:t>Practice Meetings</a:t>
            </a:r>
            <a:endParaRPr lang="en-US" sz="1400" b="1" u="sng" dirty="0"/>
          </a:p>
        </p:txBody>
      </p:sp>
      <p:sp>
        <p:nvSpPr>
          <p:cNvPr id="10" name="Rounded Rectangle 9"/>
          <p:cNvSpPr/>
          <p:nvPr/>
        </p:nvSpPr>
        <p:spPr>
          <a:xfrm>
            <a:off x="3220616" y="769622"/>
            <a:ext cx="5671864" cy="1291225"/>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GB" sz="1200" dirty="0" smtClean="0"/>
              <a:t>Letters are sent out to Patients who have </a:t>
            </a:r>
            <a:r>
              <a:rPr lang="en-GB" sz="1200" dirty="0" err="1" smtClean="0"/>
              <a:t>DNA’d</a:t>
            </a:r>
            <a:r>
              <a:rPr lang="en-GB" sz="1200" dirty="0" smtClean="0"/>
              <a:t> 3 time requesting for them to call the practice and book an appointment. Patients are also called by GP’s or a Practice nurse  if no contact is made by the patient. </a:t>
            </a:r>
          </a:p>
          <a:p>
            <a:pPr algn="ctr"/>
            <a:r>
              <a:rPr lang="en-GB" sz="1200" dirty="0" smtClean="0"/>
              <a:t>Patients who have </a:t>
            </a:r>
            <a:r>
              <a:rPr lang="en-GB" sz="1200" dirty="0" err="1" smtClean="0"/>
              <a:t>dna’d</a:t>
            </a:r>
            <a:r>
              <a:rPr lang="en-GB" sz="1200" dirty="0" smtClean="0"/>
              <a:t> 1 or 2 appointments are reminded when making the 3</a:t>
            </a:r>
            <a:r>
              <a:rPr lang="en-GB" sz="1200" baseline="30000" dirty="0" smtClean="0"/>
              <a:t>rd</a:t>
            </a:r>
            <a:r>
              <a:rPr lang="en-GB" sz="1200" dirty="0" smtClean="0"/>
              <a:t> appointment that they have </a:t>
            </a:r>
            <a:r>
              <a:rPr lang="en-GB" sz="1200" dirty="0" err="1" smtClean="0"/>
              <a:t>dna’d</a:t>
            </a:r>
            <a:r>
              <a:rPr lang="en-GB" sz="1200" dirty="0" smtClean="0"/>
              <a:t> previous appointments and if for whatever reason they are unable to attend they must notify the practice and reschedule/ cancel the appointment.</a:t>
            </a:r>
            <a:endParaRPr lang="en-US" sz="1200" dirty="0"/>
          </a:p>
        </p:txBody>
      </p:sp>
      <p:sp>
        <p:nvSpPr>
          <p:cNvPr id="11" name="Rounded Rectangle 10"/>
          <p:cNvSpPr/>
          <p:nvPr/>
        </p:nvSpPr>
        <p:spPr>
          <a:xfrm>
            <a:off x="304800" y="1199210"/>
            <a:ext cx="2611016" cy="432048"/>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en-GB" sz="1400" b="1" u="sng" dirty="0" smtClean="0"/>
              <a:t>DNA’s</a:t>
            </a:r>
            <a:endParaRPr lang="en-US" sz="1400" b="1" u="sng" dirty="0"/>
          </a:p>
        </p:txBody>
      </p:sp>
      <p:sp>
        <p:nvSpPr>
          <p:cNvPr id="16" name="Rounded Rectangle 15"/>
          <p:cNvSpPr/>
          <p:nvPr/>
        </p:nvSpPr>
        <p:spPr>
          <a:xfrm>
            <a:off x="3251698" y="2276872"/>
            <a:ext cx="5671864" cy="1075928"/>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GB" sz="1200" dirty="0" smtClean="0"/>
              <a:t>All appointments booked are sent reminder text messages at the beginning of the week and also the day before the appointment. When booking the appointments patients are asked to confirm their mobile number and reminded that a text message will be sent and if they are unable to attend the appointment they must call and reschedule/cancel their appointment. </a:t>
            </a:r>
            <a:endParaRPr lang="en-US" sz="1200" dirty="0"/>
          </a:p>
        </p:txBody>
      </p:sp>
      <p:sp>
        <p:nvSpPr>
          <p:cNvPr id="17" name="Rounded Rectangle 16"/>
          <p:cNvSpPr/>
          <p:nvPr/>
        </p:nvSpPr>
        <p:spPr>
          <a:xfrm>
            <a:off x="335882" y="2586350"/>
            <a:ext cx="2611016" cy="432048"/>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en-GB" sz="1400" b="1" u="sng" dirty="0" smtClean="0"/>
              <a:t>Reminder Text Message</a:t>
            </a:r>
            <a:endParaRPr lang="en-US" sz="1400" b="1" u="sng" dirty="0"/>
          </a:p>
        </p:txBody>
      </p:sp>
      <p:sp>
        <p:nvSpPr>
          <p:cNvPr id="18" name="Rounded Rectangle 17"/>
          <p:cNvSpPr/>
          <p:nvPr/>
        </p:nvSpPr>
        <p:spPr>
          <a:xfrm>
            <a:off x="3220616" y="3501008"/>
            <a:ext cx="5671864" cy="792088"/>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GB" sz="1200" dirty="0" smtClean="0"/>
              <a:t>Some patients prefer to have a Appointment Confirmation Letter and this is sent out upon request. Patient at the same time are reminded they will also be sent a reminder text message. (Please see above)</a:t>
            </a:r>
            <a:endParaRPr lang="en-US" sz="1200" dirty="0"/>
          </a:p>
        </p:txBody>
      </p:sp>
      <p:sp>
        <p:nvSpPr>
          <p:cNvPr id="19" name="Rounded Rectangle 18"/>
          <p:cNvSpPr/>
          <p:nvPr/>
        </p:nvSpPr>
        <p:spPr>
          <a:xfrm>
            <a:off x="304800" y="3681028"/>
            <a:ext cx="2611016" cy="432048"/>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lang="en-GB" sz="1400" b="1" u="sng" dirty="0" smtClean="0"/>
              <a:t>Appointment confirmation Letter</a:t>
            </a:r>
            <a:endParaRPr lang="en-US" sz="1400" b="1" u="sng" dirty="0"/>
          </a:p>
        </p:txBody>
      </p:sp>
    </p:spTree>
    <p:extLst>
      <p:ext uri="{BB962C8B-B14F-4D97-AF65-F5344CB8AC3E}">
        <p14:creationId xmlns:p14="http://schemas.microsoft.com/office/powerpoint/2010/main" val="1163980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3" y="908720"/>
            <a:ext cx="8568952" cy="5339923"/>
          </a:xfrm>
          <a:prstGeom prst="rect">
            <a:avLst/>
          </a:prstGeom>
        </p:spPr>
        <p:txBody>
          <a:bodyPr wrap="square">
            <a:spAutoFit/>
          </a:bodyPr>
          <a:lstStyle/>
          <a:p>
            <a:r>
              <a:rPr lang="en-US" sz="1100" b="1" u="sng" dirty="0"/>
              <a:t>To book appointment on the phone </a:t>
            </a:r>
            <a:endParaRPr lang="en-US" sz="1100" dirty="0"/>
          </a:p>
          <a:p>
            <a:r>
              <a:rPr lang="en-US" sz="1100" dirty="0"/>
              <a:t> </a:t>
            </a:r>
          </a:p>
          <a:p>
            <a:r>
              <a:rPr lang="en-US" sz="1100" i="1" dirty="0"/>
              <a:t>“Good morning/afternoon. My name is (NAME) I am calling from (PRACTICE NAME) may I speak to the parent of (PATIENT NAME)”</a:t>
            </a:r>
          </a:p>
          <a:p>
            <a:r>
              <a:rPr lang="en-US" sz="1100" i="1" dirty="0"/>
              <a:t>“Can you please confirm the patient’s DOB as part of the confidentiality routine we follow”</a:t>
            </a:r>
          </a:p>
          <a:p>
            <a:r>
              <a:rPr lang="en-US" sz="1100" b="1" dirty="0"/>
              <a:t>Once the parent has confirmed</a:t>
            </a:r>
            <a:r>
              <a:rPr lang="en-US" sz="1100" dirty="0"/>
              <a:t> </a:t>
            </a:r>
            <a:r>
              <a:rPr lang="en-US" sz="1100" i="1" dirty="0"/>
              <a:t>“Thank you</a:t>
            </a:r>
            <a:r>
              <a:rPr lang="en-US" sz="1100" i="1" dirty="0" smtClean="0"/>
              <a:t>”</a:t>
            </a:r>
          </a:p>
          <a:p>
            <a:endParaRPr lang="en-US" sz="1100" dirty="0"/>
          </a:p>
          <a:p>
            <a:r>
              <a:rPr lang="en-US" sz="1100" dirty="0"/>
              <a:t>“</a:t>
            </a:r>
            <a:r>
              <a:rPr lang="en-US" sz="1100" i="1" dirty="0"/>
              <a:t>The reason why I am calling is to book an appointment for (PATIENT’S NAME) for his/her </a:t>
            </a:r>
            <a:r>
              <a:rPr lang="en-US" sz="1100" i="1" dirty="0" smtClean="0"/>
              <a:t>Childhood </a:t>
            </a:r>
            <a:r>
              <a:rPr lang="en-US" sz="1100" i="1" dirty="0" err="1" smtClean="0"/>
              <a:t>immunisation</a:t>
            </a:r>
            <a:r>
              <a:rPr lang="en-US" sz="1100" i="1" dirty="0" smtClean="0"/>
              <a:t>”</a:t>
            </a:r>
            <a:endParaRPr lang="en-US" sz="1100" i="1" dirty="0"/>
          </a:p>
          <a:p>
            <a:r>
              <a:rPr lang="en-US" sz="1100" i="1" dirty="0"/>
              <a:t> </a:t>
            </a:r>
            <a:r>
              <a:rPr lang="en-US" sz="1100" i="1" dirty="0" smtClean="0"/>
              <a:t>“Is </a:t>
            </a:r>
            <a:r>
              <a:rPr lang="en-US" sz="1100" i="1" dirty="0"/>
              <a:t>it okay for me to </a:t>
            </a:r>
            <a:r>
              <a:rPr lang="en-US" sz="1100" i="1" dirty="0" smtClean="0"/>
              <a:t>him/her </a:t>
            </a:r>
            <a:r>
              <a:rPr lang="en-US" sz="1100" i="1" dirty="0"/>
              <a:t>for an appointment</a:t>
            </a:r>
            <a:r>
              <a:rPr lang="en-US" sz="1100" i="1" dirty="0" smtClean="0"/>
              <a:t>?”</a:t>
            </a:r>
          </a:p>
          <a:p>
            <a:endParaRPr lang="en-US" sz="1100" dirty="0"/>
          </a:p>
          <a:p>
            <a:r>
              <a:rPr lang="en-US" sz="1100" b="1" dirty="0"/>
              <a:t>Parent gives </a:t>
            </a:r>
            <a:r>
              <a:rPr lang="en-US" sz="1100" b="1" dirty="0" smtClean="0"/>
              <a:t>consent</a:t>
            </a:r>
            <a:endParaRPr lang="en-GB" sz="1100" dirty="0" smtClean="0"/>
          </a:p>
          <a:p>
            <a:r>
              <a:rPr lang="en-GB" sz="1100" dirty="0" smtClean="0"/>
              <a:t>Check for availability </a:t>
            </a:r>
          </a:p>
          <a:p>
            <a:r>
              <a:rPr lang="en-GB" sz="1100" dirty="0" smtClean="0"/>
              <a:t>“</a:t>
            </a:r>
            <a:r>
              <a:rPr lang="en-GB" sz="1100" i="1" dirty="0" smtClean="0"/>
              <a:t>The next available appointment we have is on DATE at TIME with NURSE NAME”</a:t>
            </a:r>
          </a:p>
          <a:p>
            <a:endParaRPr lang="en-GB" sz="1100" i="1" dirty="0" smtClean="0"/>
          </a:p>
          <a:p>
            <a:r>
              <a:rPr lang="en-GB" sz="1100" b="1" dirty="0" smtClean="0"/>
              <a:t>Parent accepts Appointment</a:t>
            </a:r>
          </a:p>
          <a:p>
            <a:r>
              <a:rPr lang="en-GB" sz="1100" dirty="0" smtClean="0"/>
              <a:t>“I would like to confirm PATIENT NAME appointment is booked for the DATE at TIME with NURSE NAME”</a:t>
            </a:r>
          </a:p>
          <a:p>
            <a:r>
              <a:rPr lang="en-GB" sz="1100" i="1" dirty="0" smtClean="0"/>
              <a:t>“can I just confirm your mobile number is MOBILE NUMBER” </a:t>
            </a:r>
            <a:r>
              <a:rPr lang="en-GB" sz="1100" b="1" dirty="0" smtClean="0"/>
              <a:t>Parent confirms</a:t>
            </a:r>
          </a:p>
          <a:p>
            <a:r>
              <a:rPr lang="en-GB" sz="1100" i="1" dirty="0" smtClean="0"/>
              <a:t>“A reminder text message will be sent at the beginning of the week, if you are unable to attend the appointment please cancel/reschedule the appointment by calling the practice and we will be happy to do that for you.”</a:t>
            </a:r>
          </a:p>
          <a:p>
            <a:endParaRPr lang="en-GB" sz="1100" dirty="0"/>
          </a:p>
          <a:p>
            <a:r>
              <a:rPr lang="en-GB" sz="1100" b="1" dirty="0" smtClean="0"/>
              <a:t>If no mobile number is saved on </a:t>
            </a:r>
            <a:r>
              <a:rPr lang="en-GB" sz="1100" b="1" dirty="0" err="1" smtClean="0"/>
              <a:t>emis</a:t>
            </a:r>
            <a:endParaRPr lang="en-GB" sz="1100" b="1" dirty="0" smtClean="0"/>
          </a:p>
          <a:p>
            <a:r>
              <a:rPr lang="en-GB" sz="1100" dirty="0" smtClean="0"/>
              <a:t>“Can I take your mobile number so a reminder text message can be sent”</a:t>
            </a:r>
          </a:p>
          <a:p>
            <a:endParaRPr lang="en-US" sz="1100" dirty="0"/>
          </a:p>
          <a:p>
            <a:r>
              <a:rPr lang="en-US" sz="1100" dirty="0" smtClean="0"/>
              <a:t> “</a:t>
            </a:r>
            <a:r>
              <a:rPr lang="en-US" sz="1100" dirty="0"/>
              <a:t>Thank </a:t>
            </a:r>
            <a:r>
              <a:rPr lang="en-US" sz="1100" dirty="0" smtClean="0"/>
              <a:t>you and Bye”</a:t>
            </a:r>
            <a:endParaRPr lang="en-US" sz="1100" dirty="0"/>
          </a:p>
          <a:p>
            <a:r>
              <a:rPr lang="en-US" sz="1100" dirty="0"/>
              <a:t> </a:t>
            </a:r>
          </a:p>
          <a:p>
            <a:r>
              <a:rPr lang="en-US" sz="1100" b="1" dirty="0"/>
              <a:t>Parent declines vaccination</a:t>
            </a:r>
            <a:endParaRPr lang="en-US" sz="1100" dirty="0"/>
          </a:p>
          <a:p>
            <a:r>
              <a:rPr lang="en-US" sz="1100" dirty="0"/>
              <a:t> </a:t>
            </a:r>
          </a:p>
          <a:p>
            <a:r>
              <a:rPr lang="en-US" sz="1100" dirty="0"/>
              <a:t>“</a:t>
            </a:r>
            <a:r>
              <a:rPr lang="en-US" sz="1100" i="1" dirty="0"/>
              <a:t>May I please know the reason why you are declining the Vaccination</a:t>
            </a:r>
            <a:r>
              <a:rPr lang="en-US" sz="1100" i="1" dirty="0" smtClean="0"/>
              <a:t>?”</a:t>
            </a:r>
            <a:endParaRPr lang="en-US" sz="1100" i="1" dirty="0"/>
          </a:p>
          <a:p>
            <a:r>
              <a:rPr lang="en-US" sz="1100" i="1" dirty="0"/>
              <a:t>“I can offer you an appointment with our Nurse or GP to discuss any concerns you may have</a:t>
            </a:r>
            <a:r>
              <a:rPr lang="en-US" sz="1100" i="1" dirty="0" smtClean="0"/>
              <a:t>”</a:t>
            </a:r>
            <a:endParaRPr lang="en-US" sz="1100" i="1" dirty="0"/>
          </a:p>
          <a:p>
            <a:r>
              <a:rPr lang="en-US" sz="1100" i="1" dirty="0"/>
              <a:t>“If you do change your mind please give us a call at the practice and we can book the patient in for an appointment</a:t>
            </a:r>
            <a:r>
              <a:rPr lang="en-US" sz="1100" i="1" dirty="0" smtClean="0"/>
              <a:t>”</a:t>
            </a:r>
            <a:endParaRPr lang="en-US" sz="1100" i="1" dirty="0"/>
          </a:p>
          <a:p>
            <a:r>
              <a:rPr lang="en-US" sz="1100" i="1" dirty="0"/>
              <a:t>“Thank you”</a:t>
            </a:r>
          </a:p>
        </p:txBody>
      </p:sp>
      <p:sp>
        <p:nvSpPr>
          <p:cNvPr id="5" name="Rectangle 4"/>
          <p:cNvSpPr>
            <a:spLocks noChangeArrowheads="1"/>
          </p:cNvSpPr>
          <p:nvPr/>
        </p:nvSpPr>
        <p:spPr bwMode="auto">
          <a:xfrm>
            <a:off x="179513" y="125522"/>
            <a:ext cx="7414284" cy="457200"/>
          </a:xfrm>
          <a:prstGeom prst="rect">
            <a:avLst/>
          </a:prstGeom>
          <a:extLst/>
        </p:spPr>
        <p:style>
          <a:lnRef idx="1">
            <a:schemeClr val="dk1"/>
          </a:lnRef>
          <a:fillRef idx="2">
            <a:schemeClr val="dk1"/>
          </a:fillRef>
          <a:effectRef idx="1">
            <a:schemeClr val="dk1"/>
          </a:effectRef>
          <a:fontRef idx="minor">
            <a:schemeClr val="dk1"/>
          </a:fontRef>
        </p:style>
        <p:txBody>
          <a:bodyPr rot="0" vert="horz" wrap="square" lIns="91440" tIns="45720" rIns="91440" bIns="45720" anchor="ctr" anchorCtr="0" upright="1">
            <a:noAutofit/>
          </a:bodyPr>
          <a:lstStyle/>
          <a:p>
            <a:pPr>
              <a:spcAft>
                <a:spcPts val="0"/>
              </a:spcAft>
              <a:tabLst>
                <a:tab pos="2971800" algn="ctr"/>
                <a:tab pos="5943600" algn="r"/>
              </a:tabLst>
            </a:pPr>
            <a:r>
              <a:rPr lang="en-US" sz="2400" b="1" u="sng" dirty="0">
                <a:solidFill>
                  <a:srgbClr val="FFFFFF"/>
                </a:solidFill>
                <a:effectLst/>
                <a:latin typeface="Calibri"/>
                <a:ea typeface="Calibri"/>
                <a:cs typeface="Times New Roman"/>
              </a:rPr>
              <a:t> </a:t>
            </a:r>
            <a:r>
              <a:rPr lang="en-US" sz="2400" b="1" u="sng" dirty="0" err="1" smtClean="0">
                <a:solidFill>
                  <a:srgbClr val="FFFFFF"/>
                </a:solidFill>
                <a:effectLst/>
                <a:latin typeface="Calibri"/>
                <a:ea typeface="Calibri"/>
                <a:cs typeface="Times New Roman"/>
              </a:rPr>
              <a:t>Immunisation</a:t>
            </a:r>
            <a:r>
              <a:rPr lang="en-US" sz="2400" b="1" u="sng" dirty="0" smtClean="0">
                <a:solidFill>
                  <a:srgbClr val="FFFFFF"/>
                </a:solidFill>
                <a:effectLst/>
                <a:latin typeface="Calibri"/>
                <a:ea typeface="Calibri"/>
                <a:cs typeface="Times New Roman"/>
              </a:rPr>
              <a:t> and Vaccination Script</a:t>
            </a:r>
            <a:endParaRPr lang="en-US" sz="2000" b="1" u="sng" dirty="0">
              <a:effectLst/>
              <a:latin typeface="Calibri"/>
              <a:ea typeface="Calibri"/>
              <a:cs typeface="Times New Roman"/>
            </a:endParaRPr>
          </a:p>
        </p:txBody>
      </p:sp>
      <p:pic>
        <p:nvPicPr>
          <p:cNvPr id="6" name="Picture 5"/>
          <p:cNvPicPr/>
          <p:nvPr/>
        </p:nvPicPr>
        <p:blipFill rotWithShape="1">
          <a:blip r:embed="rId2">
            <a:extLst>
              <a:ext uri="{28A0092B-C50C-407E-A947-70E740481C1C}">
                <a14:useLocalDpi xmlns:a14="http://schemas.microsoft.com/office/drawing/2010/main" val="0"/>
              </a:ext>
            </a:extLst>
          </a:blip>
          <a:srcRect t="8451" b="16901"/>
          <a:stretch/>
        </p:blipFill>
        <p:spPr bwMode="auto">
          <a:xfrm>
            <a:off x="7593797" y="127427"/>
            <a:ext cx="1407794" cy="446405"/>
          </a:xfrm>
          <a:prstGeom prst="rect">
            <a:avLst/>
          </a:prstGeom>
          <a:ln w="3175">
            <a:solidFill>
              <a:srgbClr val="92D050"/>
            </a:solidFill>
          </a:ln>
          <a:extLst>
            <a:ext uri="{53640926-AAD7-44D8-BBD7-CCE9431645EC}">
              <a14:shadowObscured xmlns:a14="http://schemas.microsoft.com/office/drawing/2010/main"/>
            </a:ext>
          </a:extLst>
        </p:spPr>
      </p:pic>
      <p:sp>
        <p:nvSpPr>
          <p:cNvPr id="7" name="Text Box 6"/>
          <p:cNvSpPr txBox="1"/>
          <p:nvPr/>
        </p:nvSpPr>
        <p:spPr>
          <a:xfrm>
            <a:off x="923606" y="6381328"/>
            <a:ext cx="7296785" cy="38100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US" sz="1000">
                <a:solidFill>
                  <a:srgbClr val="808080"/>
                </a:solidFill>
                <a:effectLst/>
                <a:ea typeface="Calibri"/>
                <a:cs typeface="Times New Roman"/>
              </a:rPr>
              <a:t>East End Health Network Co Ltd | 1st Floor - Room F12 | The Spitalfields Practice | 20 Old Montague Street | London E1 5PB</a:t>
            </a:r>
            <a:endParaRPr lang="en-US" sz="1200">
              <a:effectLst/>
              <a:ea typeface="Calibri"/>
              <a:cs typeface="Times New Roman"/>
            </a:endParaRPr>
          </a:p>
          <a:p>
            <a:pPr algn="ctr">
              <a:spcAft>
                <a:spcPts val="0"/>
              </a:spcAft>
            </a:pPr>
            <a:r>
              <a:rPr lang="en-US" sz="1000">
                <a:solidFill>
                  <a:srgbClr val="808080"/>
                </a:solidFill>
                <a:effectLst/>
                <a:ea typeface="Calibri"/>
                <a:cs typeface="Times New Roman"/>
              </a:rPr>
              <a:t>Tel: 0207 650 1938/1939 | Fax: 0207 650 1920 | Web: eehn.co.uk | Email:eehn.nw2@nhs.net</a:t>
            </a:r>
            <a:endParaRPr lang="en-US" sz="1200">
              <a:effectLst/>
              <a:ea typeface="Calibri"/>
              <a:cs typeface="Times New Roman"/>
            </a:endParaRPr>
          </a:p>
        </p:txBody>
      </p:sp>
    </p:spTree>
    <p:extLst>
      <p:ext uri="{BB962C8B-B14F-4D97-AF65-F5344CB8AC3E}">
        <p14:creationId xmlns:p14="http://schemas.microsoft.com/office/powerpoint/2010/main" val="8016405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TotalTime>
  <Words>690</Words>
  <Application>Microsoft Office PowerPoint</Application>
  <PresentationFormat>On-screen Show (4:3)</PresentationFormat>
  <Paragraphs>64</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Salisbury, Patrick</dc:creator>
  <cp:lastModifiedBy>Ayesha Todd</cp:lastModifiedBy>
  <cp:revision>20</cp:revision>
  <dcterms:created xsi:type="dcterms:W3CDTF">2018-05-11T08:45:28Z</dcterms:created>
  <dcterms:modified xsi:type="dcterms:W3CDTF">2018-06-20T15:08:04Z</dcterms:modified>
</cp:coreProperties>
</file>