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21" r:id="rId4"/>
    <p:sldMasterId id="2147483743" r:id="rId5"/>
    <p:sldMasterId id="2147483780" r:id="rId6"/>
  </p:sldMasterIdLst>
  <p:notesMasterIdLst>
    <p:notesMasterId r:id="rId83"/>
  </p:notesMasterIdLst>
  <p:sldIdLst>
    <p:sldId id="285" r:id="rId7"/>
    <p:sldId id="287" r:id="rId8"/>
    <p:sldId id="286" r:id="rId9"/>
    <p:sldId id="256" r:id="rId10"/>
    <p:sldId id="257" r:id="rId11"/>
    <p:sldId id="259" r:id="rId12"/>
    <p:sldId id="258"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32" r:id="rId80"/>
    <p:sldId id="333" r:id="rId81"/>
    <p:sldId id="334"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7" d="100"/>
          <a:sy n="87" d="100"/>
        </p:scale>
        <p:origin x="-1224" y="19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aura\Downloads\Bexley_Asthma%20Audit%20by%20Ag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aura\Downloads\Bexley_Asthma%20Audit%20by%20Ag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aura\Downloads\Bexley_Asthma%20Audit%20by%20Age%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a:pPr>
            <a:r>
              <a:rPr lang="en-US" sz="1050"/>
              <a:t>Number of Asthma Emergency Admissions by CCG's in London </a:t>
            </a:r>
          </a:p>
          <a:p>
            <a:pPr>
              <a:defRPr sz="1050"/>
            </a:pPr>
            <a:r>
              <a:rPr lang="en-US" sz="1050"/>
              <a:t>2013/14 and 2014/15</a:t>
            </a:r>
          </a:p>
          <a:p>
            <a:pPr>
              <a:defRPr sz="1050"/>
            </a:pPr>
            <a:r>
              <a:rPr lang="en-US" sz="1050"/>
              <a:t>(Source data: HES)</a:t>
            </a:r>
          </a:p>
        </c:rich>
      </c:tx>
      <c:layout>
        <c:manualLayout>
          <c:xMode val="edge"/>
          <c:yMode val="edge"/>
          <c:x val="0.2956832499362716"/>
          <c:y val="3.6680405933676627E-3"/>
        </c:manualLayout>
      </c:layout>
      <c:overlay val="0"/>
    </c:title>
    <c:autoTitleDeleted val="0"/>
    <c:plotArea>
      <c:layout>
        <c:manualLayout>
          <c:layoutTarget val="inner"/>
          <c:xMode val="edge"/>
          <c:yMode val="edge"/>
          <c:x val="0.15664218023996487"/>
          <c:y val="0.17212478741330783"/>
          <c:w val="0.78590149792678354"/>
          <c:h val="0.40779704495527996"/>
        </c:manualLayout>
      </c:layout>
      <c:barChart>
        <c:barDir val="col"/>
        <c:grouping val="clustered"/>
        <c:varyColors val="0"/>
        <c:ser>
          <c:idx val="0"/>
          <c:order val="0"/>
          <c:tx>
            <c:strRef>
              <c:f>'[Bexley_Asthma Audit by Age.xlsx]Hospital EmergAdmissionCharts'!$B$21</c:f>
              <c:strCache>
                <c:ptCount val="1"/>
                <c:pt idx="0">
                  <c:v>1314</c:v>
                </c:pt>
              </c:strCache>
            </c:strRef>
          </c:tx>
          <c:invertIfNegative val="0"/>
          <c:cat>
            <c:strRef>
              <c:f>'[Bexley_Asthma Audit by Age.xlsx]Hospital EmergAdmissionCharts'!$A$22:$A$53</c:f>
              <c:strCache>
                <c:ptCount val="32"/>
                <c:pt idx="0">
                  <c:v>NHS CENTRAL LONDON (WESTMINSTER) CCG</c:v>
                </c:pt>
                <c:pt idx="1">
                  <c:v>NHS HAMMERSMITH AND FULHAM CCG</c:v>
                </c:pt>
                <c:pt idx="2">
                  <c:v>NHS WEST LONDON CCG</c:v>
                </c:pt>
                <c:pt idx="3">
                  <c:v>NHS RICHMOND CCG</c:v>
                </c:pt>
                <c:pt idx="4">
                  <c:v>NHS SUTTON CCG</c:v>
                </c:pt>
                <c:pt idx="5">
                  <c:v>NHS CAMDEN CCG</c:v>
                </c:pt>
                <c:pt idx="6">
                  <c:v>NHS HAVERING CCG</c:v>
                </c:pt>
                <c:pt idx="7">
                  <c:v>NHS BROMLEY CCG</c:v>
                </c:pt>
                <c:pt idx="8">
                  <c:v>NHS KINGSTON CCG</c:v>
                </c:pt>
                <c:pt idx="9">
                  <c:v>NHS HOUNSLOW CCG</c:v>
                </c:pt>
                <c:pt idx="10">
                  <c:v>NHS CITY AND HACKNEY CCG</c:v>
                </c:pt>
                <c:pt idx="11">
                  <c:v>NHS MERTON CCG</c:v>
                </c:pt>
                <c:pt idx="12">
                  <c:v>NHS BARNET CCG</c:v>
                </c:pt>
                <c:pt idx="13">
                  <c:v>NHS HARINGEY CCG</c:v>
                </c:pt>
                <c:pt idx="14">
                  <c:v>NHS ISLINGTON CCG</c:v>
                </c:pt>
                <c:pt idx="15">
                  <c:v>NHS TOWER HAMLETS CCG</c:v>
                </c:pt>
                <c:pt idx="16">
                  <c:v>NHS HILLINGDON CCG</c:v>
                </c:pt>
                <c:pt idx="17">
                  <c:v>NHS BEXLEY CCG</c:v>
                </c:pt>
                <c:pt idx="18">
                  <c:v>NHS HARROW CCG</c:v>
                </c:pt>
                <c:pt idx="19">
                  <c:v>NHS WANDSWORTH CCG</c:v>
                </c:pt>
                <c:pt idx="20">
                  <c:v>NHS BARKING AND DAGENHAM CCG</c:v>
                </c:pt>
                <c:pt idx="21">
                  <c:v>NHS ENFIELD CCG</c:v>
                </c:pt>
                <c:pt idx="22">
                  <c:v>NHS REDBRIDGE CCG</c:v>
                </c:pt>
                <c:pt idx="23">
                  <c:v>NHS EALING CCG</c:v>
                </c:pt>
                <c:pt idx="24">
                  <c:v>NHS LEWISHAM CCG</c:v>
                </c:pt>
                <c:pt idx="25">
                  <c:v>NHS WALTHAM FOREST CCG</c:v>
                </c:pt>
                <c:pt idx="26">
                  <c:v>NHS SOUTHWARK CCG</c:v>
                </c:pt>
                <c:pt idx="27">
                  <c:v>NHS BRENT CCG</c:v>
                </c:pt>
                <c:pt idx="28">
                  <c:v>NHS GREENWICH CCG</c:v>
                </c:pt>
                <c:pt idx="29">
                  <c:v>NHS NEWHAM CCG</c:v>
                </c:pt>
                <c:pt idx="30">
                  <c:v>NHS LAMBETH CCG</c:v>
                </c:pt>
                <c:pt idx="31">
                  <c:v>NHS CROYDON CCG</c:v>
                </c:pt>
              </c:strCache>
            </c:strRef>
          </c:cat>
          <c:val>
            <c:numRef>
              <c:f>'[Bexley_Asthma Audit by Age.xlsx]Hospital EmergAdmissionCharts'!$B$22:$B$53</c:f>
              <c:numCache>
                <c:formatCode>General</c:formatCode>
                <c:ptCount val="32"/>
                <c:pt idx="0">
                  <c:v>38</c:v>
                </c:pt>
                <c:pt idx="1">
                  <c:v>62</c:v>
                </c:pt>
                <c:pt idx="2">
                  <c:v>73</c:v>
                </c:pt>
                <c:pt idx="3">
                  <c:v>44</c:v>
                </c:pt>
                <c:pt idx="4">
                  <c:v>101</c:v>
                </c:pt>
                <c:pt idx="5">
                  <c:v>64</c:v>
                </c:pt>
                <c:pt idx="6">
                  <c:v>66</c:v>
                </c:pt>
                <c:pt idx="7">
                  <c:v>114</c:v>
                </c:pt>
                <c:pt idx="8">
                  <c:v>54</c:v>
                </c:pt>
                <c:pt idx="9">
                  <c:v>112</c:v>
                </c:pt>
                <c:pt idx="10">
                  <c:v>160</c:v>
                </c:pt>
                <c:pt idx="11">
                  <c:v>118</c:v>
                </c:pt>
                <c:pt idx="12">
                  <c:v>109</c:v>
                </c:pt>
                <c:pt idx="13">
                  <c:v>131</c:v>
                </c:pt>
                <c:pt idx="14">
                  <c:v>106</c:v>
                </c:pt>
                <c:pt idx="15">
                  <c:v>112</c:v>
                </c:pt>
                <c:pt idx="16">
                  <c:v>107</c:v>
                </c:pt>
                <c:pt idx="17">
                  <c:v>131</c:v>
                </c:pt>
                <c:pt idx="18">
                  <c:v>156</c:v>
                </c:pt>
                <c:pt idx="19">
                  <c:v>149</c:v>
                </c:pt>
                <c:pt idx="20">
                  <c:v>98</c:v>
                </c:pt>
                <c:pt idx="21">
                  <c:v>124</c:v>
                </c:pt>
                <c:pt idx="22">
                  <c:v>156</c:v>
                </c:pt>
                <c:pt idx="23">
                  <c:v>235</c:v>
                </c:pt>
                <c:pt idx="24">
                  <c:v>187</c:v>
                </c:pt>
                <c:pt idx="25">
                  <c:v>261</c:v>
                </c:pt>
                <c:pt idx="26">
                  <c:v>188</c:v>
                </c:pt>
                <c:pt idx="27">
                  <c:v>256</c:v>
                </c:pt>
                <c:pt idx="28">
                  <c:v>172</c:v>
                </c:pt>
                <c:pt idx="29">
                  <c:v>212</c:v>
                </c:pt>
                <c:pt idx="30">
                  <c:v>280</c:v>
                </c:pt>
                <c:pt idx="31">
                  <c:v>340</c:v>
                </c:pt>
              </c:numCache>
            </c:numRef>
          </c:val>
        </c:ser>
        <c:ser>
          <c:idx val="1"/>
          <c:order val="1"/>
          <c:tx>
            <c:strRef>
              <c:f>'[Bexley_Asthma Audit by Age.xlsx]Hospital EmergAdmissionCharts'!$C$21</c:f>
              <c:strCache>
                <c:ptCount val="1"/>
                <c:pt idx="0">
                  <c:v>1415</c:v>
                </c:pt>
              </c:strCache>
            </c:strRef>
          </c:tx>
          <c:invertIfNegative val="0"/>
          <c:cat>
            <c:strRef>
              <c:f>'[Bexley_Asthma Audit by Age.xlsx]Hospital EmergAdmissionCharts'!$A$22:$A$53</c:f>
              <c:strCache>
                <c:ptCount val="32"/>
                <c:pt idx="0">
                  <c:v>NHS CENTRAL LONDON (WESTMINSTER) CCG</c:v>
                </c:pt>
                <c:pt idx="1">
                  <c:v>NHS HAMMERSMITH AND FULHAM CCG</c:v>
                </c:pt>
                <c:pt idx="2">
                  <c:v>NHS WEST LONDON CCG</c:v>
                </c:pt>
                <c:pt idx="3">
                  <c:v>NHS RICHMOND CCG</c:v>
                </c:pt>
                <c:pt idx="4">
                  <c:v>NHS SUTTON CCG</c:v>
                </c:pt>
                <c:pt idx="5">
                  <c:v>NHS CAMDEN CCG</c:v>
                </c:pt>
                <c:pt idx="6">
                  <c:v>NHS HAVERING CCG</c:v>
                </c:pt>
                <c:pt idx="7">
                  <c:v>NHS BROMLEY CCG</c:v>
                </c:pt>
                <c:pt idx="8">
                  <c:v>NHS KINGSTON CCG</c:v>
                </c:pt>
                <c:pt idx="9">
                  <c:v>NHS HOUNSLOW CCG</c:v>
                </c:pt>
                <c:pt idx="10">
                  <c:v>NHS CITY AND HACKNEY CCG</c:v>
                </c:pt>
                <c:pt idx="11">
                  <c:v>NHS MERTON CCG</c:v>
                </c:pt>
                <c:pt idx="12">
                  <c:v>NHS BARNET CCG</c:v>
                </c:pt>
                <c:pt idx="13">
                  <c:v>NHS HARINGEY CCG</c:v>
                </c:pt>
                <c:pt idx="14">
                  <c:v>NHS ISLINGTON CCG</c:v>
                </c:pt>
                <c:pt idx="15">
                  <c:v>NHS TOWER HAMLETS CCG</c:v>
                </c:pt>
                <c:pt idx="16">
                  <c:v>NHS HILLINGDON CCG</c:v>
                </c:pt>
                <c:pt idx="17">
                  <c:v>NHS BEXLEY CCG</c:v>
                </c:pt>
                <c:pt idx="18">
                  <c:v>NHS HARROW CCG</c:v>
                </c:pt>
                <c:pt idx="19">
                  <c:v>NHS WANDSWORTH CCG</c:v>
                </c:pt>
                <c:pt idx="20">
                  <c:v>NHS BARKING AND DAGENHAM CCG</c:v>
                </c:pt>
                <c:pt idx="21">
                  <c:v>NHS ENFIELD CCG</c:v>
                </c:pt>
                <c:pt idx="22">
                  <c:v>NHS REDBRIDGE CCG</c:v>
                </c:pt>
                <c:pt idx="23">
                  <c:v>NHS EALING CCG</c:v>
                </c:pt>
                <c:pt idx="24">
                  <c:v>NHS LEWISHAM CCG</c:v>
                </c:pt>
                <c:pt idx="25">
                  <c:v>NHS WALTHAM FOREST CCG</c:v>
                </c:pt>
                <c:pt idx="26">
                  <c:v>NHS SOUTHWARK CCG</c:v>
                </c:pt>
                <c:pt idx="27">
                  <c:v>NHS BRENT CCG</c:v>
                </c:pt>
                <c:pt idx="28">
                  <c:v>NHS GREENWICH CCG</c:v>
                </c:pt>
                <c:pt idx="29">
                  <c:v>NHS NEWHAM CCG</c:v>
                </c:pt>
                <c:pt idx="30">
                  <c:v>NHS LAMBETH CCG</c:v>
                </c:pt>
                <c:pt idx="31">
                  <c:v>NHS CROYDON CCG</c:v>
                </c:pt>
              </c:strCache>
            </c:strRef>
          </c:cat>
          <c:val>
            <c:numRef>
              <c:f>'[Bexley_Asthma Audit by Age.xlsx]Hospital EmergAdmissionCharts'!$C$22:$C$53</c:f>
              <c:numCache>
                <c:formatCode>General</c:formatCode>
                <c:ptCount val="32"/>
                <c:pt idx="0">
                  <c:v>43</c:v>
                </c:pt>
                <c:pt idx="1">
                  <c:v>60</c:v>
                </c:pt>
                <c:pt idx="2">
                  <c:v>63</c:v>
                </c:pt>
                <c:pt idx="3">
                  <c:v>67</c:v>
                </c:pt>
                <c:pt idx="4">
                  <c:v>86</c:v>
                </c:pt>
                <c:pt idx="5">
                  <c:v>92</c:v>
                </c:pt>
                <c:pt idx="6">
                  <c:v>94</c:v>
                </c:pt>
                <c:pt idx="7">
                  <c:v>101</c:v>
                </c:pt>
                <c:pt idx="8">
                  <c:v>105</c:v>
                </c:pt>
                <c:pt idx="9">
                  <c:v>109</c:v>
                </c:pt>
                <c:pt idx="10">
                  <c:v>113</c:v>
                </c:pt>
                <c:pt idx="11">
                  <c:v>130</c:v>
                </c:pt>
                <c:pt idx="12">
                  <c:v>135</c:v>
                </c:pt>
                <c:pt idx="13">
                  <c:v>135</c:v>
                </c:pt>
                <c:pt idx="14">
                  <c:v>140</c:v>
                </c:pt>
                <c:pt idx="15">
                  <c:v>142</c:v>
                </c:pt>
                <c:pt idx="16">
                  <c:v>143</c:v>
                </c:pt>
                <c:pt idx="17">
                  <c:v>146</c:v>
                </c:pt>
                <c:pt idx="18">
                  <c:v>153</c:v>
                </c:pt>
                <c:pt idx="19">
                  <c:v>158</c:v>
                </c:pt>
                <c:pt idx="20">
                  <c:v>159</c:v>
                </c:pt>
                <c:pt idx="21">
                  <c:v>177</c:v>
                </c:pt>
                <c:pt idx="22">
                  <c:v>179</c:v>
                </c:pt>
                <c:pt idx="23">
                  <c:v>195</c:v>
                </c:pt>
                <c:pt idx="24">
                  <c:v>195</c:v>
                </c:pt>
                <c:pt idx="25">
                  <c:v>213</c:v>
                </c:pt>
                <c:pt idx="26">
                  <c:v>227</c:v>
                </c:pt>
                <c:pt idx="27">
                  <c:v>228</c:v>
                </c:pt>
                <c:pt idx="28">
                  <c:v>245</c:v>
                </c:pt>
                <c:pt idx="29">
                  <c:v>257</c:v>
                </c:pt>
                <c:pt idx="30">
                  <c:v>288</c:v>
                </c:pt>
                <c:pt idx="31">
                  <c:v>359</c:v>
                </c:pt>
              </c:numCache>
            </c:numRef>
          </c:val>
        </c:ser>
        <c:dLbls>
          <c:showLegendKey val="0"/>
          <c:showVal val="0"/>
          <c:showCatName val="0"/>
          <c:showSerName val="0"/>
          <c:showPercent val="0"/>
          <c:showBubbleSize val="0"/>
        </c:dLbls>
        <c:gapWidth val="150"/>
        <c:axId val="145772928"/>
        <c:axId val="145774464"/>
      </c:barChart>
      <c:catAx>
        <c:axId val="145772928"/>
        <c:scaling>
          <c:orientation val="minMax"/>
        </c:scaling>
        <c:delete val="0"/>
        <c:axPos val="b"/>
        <c:majorTickMark val="out"/>
        <c:minorTickMark val="none"/>
        <c:tickLblPos val="nextTo"/>
        <c:crossAx val="145774464"/>
        <c:crosses val="autoZero"/>
        <c:auto val="1"/>
        <c:lblAlgn val="ctr"/>
        <c:lblOffset val="100"/>
        <c:noMultiLvlLbl val="0"/>
      </c:catAx>
      <c:valAx>
        <c:axId val="145774464"/>
        <c:scaling>
          <c:orientation val="minMax"/>
        </c:scaling>
        <c:delete val="0"/>
        <c:axPos val="l"/>
        <c:majorGridlines>
          <c:spPr>
            <a:ln>
              <a:solidFill>
                <a:schemeClr val="bg2"/>
              </a:solidFill>
            </a:ln>
          </c:spPr>
        </c:majorGridlines>
        <c:title>
          <c:tx>
            <c:rich>
              <a:bodyPr rot="0" vert="horz"/>
              <a:lstStyle/>
              <a:p>
                <a:pPr>
                  <a:defRPr/>
                </a:pPr>
                <a:r>
                  <a:rPr lang="en-US"/>
                  <a:t>No. of Admissions</a:t>
                </a:r>
              </a:p>
            </c:rich>
          </c:tx>
          <c:layout>
            <c:manualLayout>
              <c:xMode val="edge"/>
              <c:yMode val="edge"/>
              <c:x val="1.7406437997239915E-3"/>
              <c:y val="0.35073348843724955"/>
            </c:manualLayout>
          </c:layout>
          <c:overlay val="0"/>
        </c:title>
        <c:numFmt formatCode="General" sourceLinked="1"/>
        <c:majorTickMark val="out"/>
        <c:minorTickMark val="none"/>
        <c:tickLblPos val="nextTo"/>
        <c:txPr>
          <a:bodyPr/>
          <a:lstStyle/>
          <a:p>
            <a:pPr>
              <a:defRPr sz="900"/>
            </a:pPr>
            <a:endParaRPr lang="en-US"/>
          </a:p>
        </c:txPr>
        <c:crossAx val="145772928"/>
        <c:crosses val="autoZero"/>
        <c:crossBetween val="between"/>
      </c:valAx>
    </c:plotArea>
    <c:legend>
      <c:legendPos val="r"/>
      <c:layout>
        <c:manualLayout>
          <c:xMode val="edge"/>
          <c:yMode val="edge"/>
          <c:x val="0.69537225860594165"/>
          <c:y val="0.13369054865540381"/>
          <c:w val="0.21759555140785874"/>
          <c:h val="0.12415905212933008"/>
        </c:manualLayout>
      </c:layout>
      <c:overlay val="0"/>
      <c:txPr>
        <a:bodyPr/>
        <a:lstStyle/>
        <a:p>
          <a:pPr>
            <a:defRPr sz="1050"/>
          </a:pPr>
          <a:endParaRPr lang="en-US"/>
        </a:p>
      </c:txPr>
    </c:legend>
    <c:plotVisOnly val="0"/>
    <c:dispBlanksAs val="gap"/>
    <c:showDLblsOverMax val="0"/>
  </c:chart>
  <c:txPr>
    <a:bodyPr/>
    <a:lstStyle/>
    <a:p>
      <a:pPr>
        <a:defRPr sz="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'[Bexley_Asthma Audit by Age.xlsx]Bexley3'!$F$4</c:f>
          <c:strCache>
            <c:ptCount val="1"/>
            <c:pt idx="0">
              <c:v>Bexley Q1 - Asthma Action Plan - % Contacts (0-18yrs)</c:v>
            </c:pt>
          </c:strCache>
        </c:strRef>
      </c:tx>
      <c:layout>
        <c:manualLayout>
          <c:xMode val="edge"/>
          <c:yMode val="edge"/>
          <c:x val="0.20560504563795198"/>
          <c:y val="2.5039119516777852E-2"/>
        </c:manualLayout>
      </c:layout>
      <c:overlay val="0"/>
      <c:txPr>
        <a:bodyPr/>
        <a:lstStyle/>
        <a:p>
          <a:pPr>
            <a:defRPr sz="1100"/>
          </a:pPr>
          <a:endParaRPr lang="en-US"/>
        </a:p>
      </c:txPr>
    </c:title>
    <c:autoTitleDeleted val="0"/>
    <c:plotArea>
      <c:layout>
        <c:manualLayout>
          <c:layoutTarget val="inner"/>
          <c:xMode val="edge"/>
          <c:yMode val="edge"/>
          <c:x val="0.29797469346182476"/>
          <c:y val="0.14491406850203631"/>
          <c:w val="0.42531335196003728"/>
          <c:h val="0.82533406851518021"/>
        </c:manualLayout>
      </c:layout>
      <c:pieChart>
        <c:varyColors val="1"/>
        <c:ser>
          <c:idx val="0"/>
          <c:order val="0"/>
          <c:tx>
            <c:strRef>
              <c:f>'[Bexley_Asthma Audit by Age.xlsx]Bexley3'!$F$6</c:f>
              <c:strCache>
                <c:ptCount val="1"/>
                <c:pt idx="0">
                  <c:v>% of Contacts</c:v>
                </c:pt>
              </c:strCache>
            </c:strRef>
          </c:tx>
          <c:dPt>
            <c:idx val="0"/>
            <c:bubble3D val="0"/>
            <c:spPr>
              <a:solidFill>
                <a:schemeClr val="tx1">
                  <a:lumMod val="50000"/>
                  <a:lumOff val="50000"/>
                </a:schemeClr>
              </a:solidFill>
            </c:spPr>
          </c:dPt>
          <c:dPt>
            <c:idx val="1"/>
            <c:bubble3D val="0"/>
            <c:spPr>
              <a:solidFill>
                <a:srgbClr val="0070C0"/>
              </a:solidFill>
            </c:spPr>
          </c:dPt>
          <c:dPt>
            <c:idx val="2"/>
            <c:bubble3D val="0"/>
            <c:spPr>
              <a:solidFill>
                <a:schemeClr val="bg1"/>
              </a:solidFill>
            </c:spPr>
          </c:dPt>
          <c:dLbls>
            <c:txPr>
              <a:bodyPr/>
              <a:lstStyle/>
              <a:p>
                <a:pPr>
                  <a:defRPr sz="1100" b="1"/>
                </a:pPr>
                <a:endParaRPr lang="en-US"/>
              </a:p>
            </c:txPr>
            <c:showLegendKey val="0"/>
            <c:showVal val="0"/>
            <c:showCatName val="0"/>
            <c:showSerName val="0"/>
            <c:showPercent val="1"/>
            <c:showBubbleSize val="0"/>
            <c:showLeaderLines val="1"/>
          </c:dLbls>
          <c:cat>
            <c:strRef>
              <c:f>'[Bexley_Asthma Audit by Age.xlsx]Bexley3'!$G$5:$I$5</c:f>
              <c:strCache>
                <c:ptCount val="3"/>
                <c:pt idx="0">
                  <c:v>Don't know</c:v>
                </c:pt>
                <c:pt idx="1">
                  <c:v>No</c:v>
                </c:pt>
                <c:pt idx="2">
                  <c:v>Yes</c:v>
                </c:pt>
              </c:strCache>
            </c:strRef>
          </c:cat>
          <c:val>
            <c:numRef>
              <c:f>'[Bexley_Asthma Audit by Age.xlsx]Bexley3'!$G$6:$I$6</c:f>
              <c:numCache>
                <c:formatCode>0.0%</c:formatCode>
                <c:ptCount val="3"/>
                <c:pt idx="0">
                  <c:v>8.0321285140562242E-3</c:v>
                </c:pt>
                <c:pt idx="1">
                  <c:v>0.43775100401606426</c:v>
                </c:pt>
                <c:pt idx="2">
                  <c:v>0.55421686746987953</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77315671831343658"/>
          <c:y val="0.39609389735538264"/>
          <c:w val="0.16232715265430531"/>
          <c:h val="0.28747833721844956"/>
        </c:manualLayout>
      </c:layout>
      <c:overlay val="0"/>
      <c:txPr>
        <a:bodyPr/>
        <a:lstStyle/>
        <a:p>
          <a:pPr>
            <a:defRPr sz="1100" b="1"/>
          </a:pPr>
          <a:endParaRPr lang="en-US"/>
        </a:p>
      </c:txPr>
    </c:legend>
    <c:plotVisOnly val="0"/>
    <c:dispBlanksAs val="gap"/>
    <c:showDLblsOverMax val="0"/>
  </c:chart>
  <c:spPr>
    <a:solidFill>
      <a:schemeClr val="accent4">
        <a:lumMod val="40000"/>
        <a:lumOff val="60000"/>
      </a:schemeClr>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'[Bexley_Asthma Audit by Age (1).xlsx]Bexley3'!$F$30</c:f>
          <c:strCache>
            <c:ptCount val="1"/>
            <c:pt idx="0">
              <c:v>Bexley Q2 - Asthma - Inhaler Technique Assessment % Contacts (0-18yrs)</c:v>
            </c:pt>
          </c:strCache>
        </c:strRef>
      </c:tx>
      <c:layout/>
      <c:overlay val="0"/>
      <c:txPr>
        <a:bodyPr/>
        <a:lstStyle/>
        <a:p>
          <a:pPr>
            <a:defRPr sz="1100"/>
          </a:pPr>
          <a:endParaRPr lang="en-US"/>
        </a:p>
      </c:txPr>
    </c:title>
    <c:autoTitleDeleted val="0"/>
    <c:plotArea>
      <c:layout>
        <c:manualLayout>
          <c:layoutTarget val="inner"/>
          <c:xMode val="edge"/>
          <c:yMode val="edge"/>
          <c:x val="0.30024654982643301"/>
          <c:y val="0.19819284590952138"/>
          <c:w val="0.4020212150098153"/>
          <c:h val="0.75874414028741755"/>
        </c:manualLayout>
      </c:layout>
      <c:pieChart>
        <c:varyColors val="1"/>
        <c:ser>
          <c:idx val="0"/>
          <c:order val="0"/>
          <c:tx>
            <c:strRef>
              <c:f>'[Bexley_Asthma Audit by Age (1).xlsx]Bexley3'!$F$32</c:f>
              <c:strCache>
                <c:ptCount val="1"/>
                <c:pt idx="0">
                  <c:v>% of Contacts</c:v>
                </c:pt>
              </c:strCache>
            </c:strRef>
          </c:tx>
          <c:dPt>
            <c:idx val="0"/>
            <c:bubble3D val="0"/>
            <c:spPr>
              <a:solidFill>
                <a:schemeClr val="tx1">
                  <a:lumMod val="50000"/>
                  <a:lumOff val="50000"/>
                </a:schemeClr>
              </a:solidFill>
            </c:spPr>
          </c:dPt>
          <c:dPt>
            <c:idx val="1"/>
            <c:bubble3D val="0"/>
            <c:spPr>
              <a:solidFill>
                <a:srgbClr val="0070C0"/>
              </a:solidFill>
            </c:spPr>
          </c:dPt>
          <c:dPt>
            <c:idx val="2"/>
            <c:bubble3D val="0"/>
            <c:spPr>
              <a:solidFill>
                <a:schemeClr val="bg1"/>
              </a:solidFill>
            </c:spPr>
          </c:dPt>
          <c:dLbls>
            <c:dLbl>
              <c:idx val="0"/>
              <c:layout>
                <c:manualLayout>
                  <c:x val="-5.6272965879265091E-3"/>
                  <c:y val="7.6014757965035928E-2"/>
                </c:manualLayout>
              </c:layout>
              <c:showLegendKey val="0"/>
              <c:showVal val="0"/>
              <c:showCatName val="0"/>
              <c:showSerName val="0"/>
              <c:showPercent val="1"/>
              <c:showBubbleSize val="0"/>
            </c:dLbl>
            <c:txPr>
              <a:bodyPr/>
              <a:lstStyle/>
              <a:p>
                <a:pPr>
                  <a:defRPr sz="1100" b="1"/>
                </a:pPr>
                <a:endParaRPr lang="en-US"/>
              </a:p>
            </c:txPr>
            <c:showLegendKey val="0"/>
            <c:showVal val="0"/>
            <c:showCatName val="0"/>
            <c:showSerName val="0"/>
            <c:showPercent val="1"/>
            <c:showBubbleSize val="0"/>
            <c:showLeaderLines val="1"/>
          </c:dLbls>
          <c:cat>
            <c:strRef>
              <c:f>'[Bexley_Asthma Audit by Age (1).xlsx]Bexley3'!$G$31:$I$31</c:f>
              <c:strCache>
                <c:ptCount val="3"/>
                <c:pt idx="0">
                  <c:v>Don't know</c:v>
                </c:pt>
                <c:pt idx="1">
                  <c:v>No</c:v>
                </c:pt>
                <c:pt idx="2">
                  <c:v>Yes</c:v>
                </c:pt>
              </c:strCache>
            </c:strRef>
          </c:cat>
          <c:val>
            <c:numRef>
              <c:f>'[Bexley_Asthma Audit by Age (1).xlsx]Bexley3'!$G$32:$I$32</c:f>
              <c:numCache>
                <c:formatCode>0.0%</c:formatCode>
                <c:ptCount val="3"/>
                <c:pt idx="0">
                  <c:v>1.6064257028112448E-2</c:v>
                </c:pt>
                <c:pt idx="1">
                  <c:v>0.2971887550200803</c:v>
                </c:pt>
                <c:pt idx="2">
                  <c:v>0.68674698795180722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77315671831343658"/>
          <c:y val="0.39609389735538264"/>
          <c:w val="0.16232715265430531"/>
          <c:h val="0.28747833721844956"/>
        </c:manualLayout>
      </c:layout>
      <c:overlay val="0"/>
      <c:txPr>
        <a:bodyPr/>
        <a:lstStyle/>
        <a:p>
          <a:pPr>
            <a:defRPr sz="1100" b="1"/>
          </a:pPr>
          <a:endParaRPr lang="en-US"/>
        </a:p>
      </c:txPr>
    </c:legend>
    <c:plotVisOnly val="0"/>
    <c:dispBlanksAs val="gap"/>
    <c:showDLblsOverMax val="0"/>
  </c:chart>
  <c:spPr>
    <a:solidFill>
      <a:schemeClr val="accent4">
        <a:lumMod val="40000"/>
        <a:lumOff val="60000"/>
      </a:schemeClr>
    </a:soli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EC4E21-1D11-3843-9EAA-CC3F4A6505E2}" type="doc">
      <dgm:prSet loTypeId="urn:microsoft.com/office/officeart/2005/8/layout/radial6" loCatId="" qsTypeId="urn:microsoft.com/office/officeart/2005/8/quickstyle/simple4" qsCatId="simple" csTypeId="urn:microsoft.com/office/officeart/2005/8/colors/colorful3" csCatId="colorful" phldr="1"/>
      <dgm:spPr/>
      <dgm:t>
        <a:bodyPr/>
        <a:lstStyle/>
        <a:p>
          <a:endParaRPr lang="en-US"/>
        </a:p>
      </dgm:t>
    </dgm:pt>
    <dgm:pt modelId="{A8F8C4D9-DA3D-0F4B-BFC9-CEFB7DAEBFAC}">
      <dgm:prSet phldrT="[Text]"/>
      <dgm:spPr/>
      <dgm:t>
        <a:bodyPr/>
        <a:lstStyle/>
        <a:p>
          <a:r>
            <a:rPr lang="en-US" dirty="0"/>
            <a:t>Home</a:t>
          </a:r>
        </a:p>
        <a:p>
          <a:endParaRPr lang="en-US" dirty="0"/>
        </a:p>
        <a:p>
          <a:endParaRPr lang="en-US" dirty="0"/>
        </a:p>
        <a:p>
          <a:endParaRPr lang="en-US" dirty="0"/>
        </a:p>
      </dgm:t>
    </dgm:pt>
    <dgm:pt modelId="{B83C2F9D-49EA-9E44-AE25-EF90CE9EE144}" type="parTrans" cxnId="{09D51085-2CE1-3447-AB3E-D5552F93A68E}">
      <dgm:prSet/>
      <dgm:spPr/>
      <dgm:t>
        <a:bodyPr/>
        <a:lstStyle/>
        <a:p>
          <a:endParaRPr lang="en-US"/>
        </a:p>
      </dgm:t>
    </dgm:pt>
    <dgm:pt modelId="{597269B0-3B22-5E4A-8792-41EF649240EE}" type="sibTrans" cxnId="{09D51085-2CE1-3447-AB3E-D5552F93A68E}">
      <dgm:prSet/>
      <dgm:spPr>
        <a:noFill/>
      </dgm:spPr>
      <dgm:t>
        <a:bodyPr/>
        <a:lstStyle/>
        <a:p>
          <a:endParaRPr lang="en-US"/>
        </a:p>
      </dgm:t>
    </dgm:pt>
    <dgm:pt modelId="{23B906DE-0716-B749-92AE-FDB94AC84128}">
      <dgm:prSet phldrT="[Text]"/>
      <dgm:spPr/>
      <dgm:t>
        <a:bodyPr/>
        <a:lstStyle/>
        <a:p>
          <a:r>
            <a:rPr lang="en-US" dirty="0"/>
            <a:t>School</a:t>
          </a:r>
        </a:p>
        <a:p>
          <a:endParaRPr lang="en-US" dirty="0"/>
        </a:p>
        <a:p>
          <a:endParaRPr lang="en-US" dirty="0"/>
        </a:p>
        <a:p>
          <a:endParaRPr lang="en-US" dirty="0"/>
        </a:p>
        <a:p>
          <a:endParaRPr lang="en-US" dirty="0"/>
        </a:p>
      </dgm:t>
    </dgm:pt>
    <dgm:pt modelId="{2B68D55D-DAC4-F040-B9FA-1EE0664E3D23}" type="parTrans" cxnId="{B61B0D34-17AE-EF44-8529-95E176CD02D8}">
      <dgm:prSet/>
      <dgm:spPr/>
      <dgm:t>
        <a:bodyPr/>
        <a:lstStyle/>
        <a:p>
          <a:endParaRPr lang="en-US"/>
        </a:p>
      </dgm:t>
    </dgm:pt>
    <dgm:pt modelId="{A73C7ED7-C13B-D44C-8F31-37D4240B213B}" type="sibTrans" cxnId="{B61B0D34-17AE-EF44-8529-95E176CD02D8}">
      <dgm:prSet/>
      <dgm:spPr>
        <a:noFill/>
      </dgm:spPr>
      <dgm:t>
        <a:bodyPr/>
        <a:lstStyle/>
        <a:p>
          <a:endParaRPr lang="en-US"/>
        </a:p>
      </dgm:t>
    </dgm:pt>
    <dgm:pt modelId="{77F916D6-F8EF-8046-9AAF-76DF15FC4FBB}">
      <dgm:prSet phldrT="[Text]"/>
      <dgm:spPr/>
      <dgm:t>
        <a:bodyPr/>
        <a:lstStyle/>
        <a:p>
          <a:r>
            <a:rPr lang="en-US" dirty="0"/>
            <a:t> 2</a:t>
          </a:r>
          <a:r>
            <a:rPr lang="en-US" baseline="30000" dirty="0"/>
            <a:t>nd</a:t>
          </a:r>
          <a:r>
            <a:rPr lang="en-US" dirty="0"/>
            <a:t> / 3ry</a:t>
          </a:r>
        </a:p>
        <a:p>
          <a:r>
            <a:rPr lang="en-US" dirty="0"/>
            <a:t>Hospital Care</a:t>
          </a:r>
        </a:p>
        <a:p>
          <a:endParaRPr lang="en-US" dirty="0"/>
        </a:p>
        <a:p>
          <a:endParaRPr lang="en-US" dirty="0"/>
        </a:p>
        <a:p>
          <a:endParaRPr lang="en-US" dirty="0"/>
        </a:p>
      </dgm:t>
    </dgm:pt>
    <dgm:pt modelId="{37407547-5DD2-9344-A1EF-8DBEFB41FEA8}" type="parTrans" cxnId="{5615A643-6339-6C4B-820F-CE3A68655994}">
      <dgm:prSet/>
      <dgm:spPr/>
      <dgm:t>
        <a:bodyPr/>
        <a:lstStyle/>
        <a:p>
          <a:endParaRPr lang="en-US"/>
        </a:p>
      </dgm:t>
    </dgm:pt>
    <dgm:pt modelId="{E4F11010-58E5-7447-9C9F-F6D2638B77F9}" type="sibTrans" cxnId="{5615A643-6339-6C4B-820F-CE3A68655994}">
      <dgm:prSet/>
      <dgm:spPr>
        <a:noFill/>
      </dgm:spPr>
      <dgm:t>
        <a:bodyPr/>
        <a:lstStyle/>
        <a:p>
          <a:endParaRPr lang="en-US"/>
        </a:p>
      </dgm:t>
    </dgm:pt>
    <dgm:pt modelId="{A0802524-35EF-2F4A-8B61-BDB8BC9A0D8D}">
      <dgm:prSet phldrT="[Text]"/>
      <dgm:spPr/>
      <dgm:t>
        <a:bodyPr/>
        <a:lstStyle/>
        <a:p>
          <a:r>
            <a:rPr lang="en-US" dirty="0"/>
            <a:t>Primary Care</a:t>
          </a:r>
        </a:p>
        <a:p>
          <a:endParaRPr lang="en-US" dirty="0"/>
        </a:p>
        <a:p>
          <a:endParaRPr lang="en-US" dirty="0"/>
        </a:p>
        <a:p>
          <a:endParaRPr lang="en-US" dirty="0"/>
        </a:p>
        <a:p>
          <a:endParaRPr lang="en-US" dirty="0"/>
        </a:p>
      </dgm:t>
    </dgm:pt>
    <dgm:pt modelId="{123921C7-4E6E-3146-8BF8-5FA18F3DAE5C}" type="parTrans" cxnId="{85027312-CA8B-4843-A6C5-4C1C3205C758}">
      <dgm:prSet/>
      <dgm:spPr/>
      <dgm:t>
        <a:bodyPr/>
        <a:lstStyle/>
        <a:p>
          <a:endParaRPr lang="en-US"/>
        </a:p>
      </dgm:t>
    </dgm:pt>
    <dgm:pt modelId="{E9D04D73-3E5B-474B-B0D4-D9CECD8F8E1D}" type="sibTrans" cxnId="{85027312-CA8B-4843-A6C5-4C1C3205C758}">
      <dgm:prSet/>
      <dgm:spPr/>
      <dgm:t>
        <a:bodyPr/>
        <a:lstStyle/>
        <a:p>
          <a:endParaRPr lang="en-US"/>
        </a:p>
      </dgm:t>
    </dgm:pt>
    <dgm:pt modelId="{5FD44DBD-8C76-3146-8EF4-A8B229065791}">
      <dgm:prSet/>
      <dgm:spPr/>
      <dgm:t>
        <a:bodyPr/>
        <a:lstStyle/>
        <a:p>
          <a:endParaRPr lang="en-US" dirty="0"/>
        </a:p>
      </dgm:t>
    </dgm:pt>
    <dgm:pt modelId="{E9F90C5F-F890-F449-A76C-183514A4939E}" type="parTrans" cxnId="{25F72932-A6A9-4244-BA7E-029AA54C23FF}">
      <dgm:prSet/>
      <dgm:spPr/>
      <dgm:t>
        <a:bodyPr/>
        <a:lstStyle/>
        <a:p>
          <a:endParaRPr lang="en-US"/>
        </a:p>
      </dgm:t>
    </dgm:pt>
    <dgm:pt modelId="{3B61151F-6099-294A-9E7C-CBC9AE2EC4CE}" type="sibTrans" cxnId="{25F72932-A6A9-4244-BA7E-029AA54C23FF}">
      <dgm:prSet/>
      <dgm:spPr>
        <a:noFill/>
      </dgm:spPr>
      <dgm:t>
        <a:bodyPr/>
        <a:lstStyle/>
        <a:p>
          <a:endParaRPr lang="en-US"/>
        </a:p>
      </dgm:t>
    </dgm:pt>
    <dgm:pt modelId="{9220AEBF-6A6C-4B43-8E9A-4B617DC0543E}">
      <dgm:prSet/>
      <dgm:spPr/>
      <dgm:t>
        <a:bodyPr/>
        <a:lstStyle/>
        <a:p>
          <a:r>
            <a:rPr lang="en-US" dirty="0"/>
            <a:t>School Nurse</a:t>
          </a:r>
        </a:p>
      </dgm:t>
    </dgm:pt>
    <dgm:pt modelId="{F02D6C5E-3570-8D44-857D-B63028E8260A}" type="parTrans" cxnId="{66E16716-BC26-5448-8EA3-02E9BE6A6667}">
      <dgm:prSet/>
      <dgm:spPr/>
      <dgm:t>
        <a:bodyPr/>
        <a:lstStyle/>
        <a:p>
          <a:endParaRPr lang="en-US"/>
        </a:p>
      </dgm:t>
    </dgm:pt>
    <dgm:pt modelId="{87516F66-055B-5C4B-A952-0115782AD1B9}" type="sibTrans" cxnId="{66E16716-BC26-5448-8EA3-02E9BE6A6667}">
      <dgm:prSet/>
      <dgm:spPr/>
      <dgm:t>
        <a:bodyPr/>
        <a:lstStyle/>
        <a:p>
          <a:endParaRPr lang="en-US"/>
        </a:p>
      </dgm:t>
    </dgm:pt>
    <dgm:pt modelId="{0107A0FD-F1C9-6D49-A064-C0237004E32B}">
      <dgm:prSet phldrT="[Text]" custT="1"/>
      <dgm:spPr>
        <a:noFill/>
        <a:ln w="38100" cap="rnd" cmpd="dbl">
          <a:round/>
        </a:ln>
      </dgm:spPr>
      <dgm:t>
        <a:bodyPr/>
        <a:lstStyle/>
        <a:p>
          <a:r>
            <a:rPr lang="en-US" sz="800" dirty="0"/>
            <a:t>Source R Chavasse , St Georges </a:t>
          </a:r>
        </a:p>
      </dgm:t>
    </dgm:pt>
    <dgm:pt modelId="{EC35EC3F-E213-B14B-B379-D595386ED57C}" type="sibTrans" cxnId="{02306860-5E52-0C40-84C9-56DA2E8636C1}">
      <dgm:prSet/>
      <dgm:spPr/>
      <dgm:t>
        <a:bodyPr/>
        <a:lstStyle/>
        <a:p>
          <a:endParaRPr lang="en-US"/>
        </a:p>
      </dgm:t>
    </dgm:pt>
    <dgm:pt modelId="{56873EB5-2C7F-FD45-B9EF-A3A79910CC5A}" type="parTrans" cxnId="{02306860-5E52-0C40-84C9-56DA2E8636C1}">
      <dgm:prSet/>
      <dgm:spPr/>
      <dgm:t>
        <a:bodyPr/>
        <a:lstStyle/>
        <a:p>
          <a:endParaRPr lang="en-US"/>
        </a:p>
      </dgm:t>
    </dgm:pt>
    <dgm:pt modelId="{66CDE9D7-F4D3-4D1C-B955-49FFA030450C}">
      <dgm:prSet/>
      <dgm:spPr/>
      <dgm:t>
        <a:bodyPr/>
        <a:lstStyle/>
        <a:p>
          <a:endParaRPr lang="en-GB"/>
        </a:p>
      </dgm:t>
    </dgm:pt>
    <dgm:pt modelId="{C296A14B-93AF-4C22-B9B1-44A39F29ED9E}" type="parTrans" cxnId="{6545C05A-E7E7-4915-8AF5-5D75F4DD2299}">
      <dgm:prSet/>
      <dgm:spPr/>
      <dgm:t>
        <a:bodyPr/>
        <a:lstStyle/>
        <a:p>
          <a:endParaRPr lang="en-US"/>
        </a:p>
      </dgm:t>
    </dgm:pt>
    <dgm:pt modelId="{E49B65A8-29F7-42DB-AE45-6DC274F9E9AD}" type="sibTrans" cxnId="{6545C05A-E7E7-4915-8AF5-5D75F4DD2299}">
      <dgm:prSet/>
      <dgm:spPr/>
      <dgm:t>
        <a:bodyPr/>
        <a:lstStyle/>
        <a:p>
          <a:endParaRPr lang="en-US"/>
        </a:p>
      </dgm:t>
    </dgm:pt>
    <dgm:pt modelId="{AF4C283B-3B09-9D4D-9F5F-2389F0F729B8}" type="pres">
      <dgm:prSet presAssocID="{D3EC4E21-1D11-3843-9EAA-CC3F4A6505E2}" presName="Name0" presStyleCnt="0">
        <dgm:presLayoutVars>
          <dgm:chMax val="1"/>
          <dgm:dir/>
          <dgm:animLvl val="ctr"/>
          <dgm:resizeHandles val="exact"/>
        </dgm:presLayoutVars>
      </dgm:prSet>
      <dgm:spPr/>
      <dgm:t>
        <a:bodyPr/>
        <a:lstStyle/>
        <a:p>
          <a:endParaRPr lang="en-GB"/>
        </a:p>
      </dgm:t>
    </dgm:pt>
    <dgm:pt modelId="{8CA8D750-D866-504E-998E-7D3C976E6BEB}" type="pres">
      <dgm:prSet presAssocID="{0107A0FD-F1C9-6D49-A064-C0237004E32B}" presName="centerShape" presStyleLbl="node0" presStyleIdx="0" presStyleCnt="1" custLinFactNeighborX="81141" custLinFactNeighborY="-43425"/>
      <dgm:spPr/>
      <dgm:t>
        <a:bodyPr/>
        <a:lstStyle/>
        <a:p>
          <a:endParaRPr lang="en-GB"/>
        </a:p>
      </dgm:t>
    </dgm:pt>
    <dgm:pt modelId="{19CCEA01-71BD-0947-B1E9-E9BA13B799AA}" type="pres">
      <dgm:prSet presAssocID="{A8F8C4D9-DA3D-0F4B-BFC9-CEFB7DAEBFAC}" presName="node" presStyleLbl="node1" presStyleIdx="0" presStyleCnt="6" custScaleX="155216" custScaleY="156582" custRadScaleRad="103364" custRadScaleInc="20574">
        <dgm:presLayoutVars>
          <dgm:bulletEnabled val="1"/>
        </dgm:presLayoutVars>
      </dgm:prSet>
      <dgm:spPr/>
      <dgm:t>
        <a:bodyPr/>
        <a:lstStyle/>
        <a:p>
          <a:endParaRPr lang="en-GB"/>
        </a:p>
      </dgm:t>
    </dgm:pt>
    <dgm:pt modelId="{B42E3854-9023-5046-B991-253931409FE1}" type="pres">
      <dgm:prSet presAssocID="{A8F8C4D9-DA3D-0F4B-BFC9-CEFB7DAEBFAC}" presName="dummy" presStyleCnt="0"/>
      <dgm:spPr/>
    </dgm:pt>
    <dgm:pt modelId="{FDAEBFF4-7123-C548-9959-E777F347B4BF}" type="pres">
      <dgm:prSet presAssocID="{597269B0-3B22-5E4A-8792-41EF649240EE}" presName="sibTrans" presStyleLbl="sibTrans2D1" presStyleIdx="0" presStyleCnt="6" custLinFactNeighborX="1368"/>
      <dgm:spPr/>
      <dgm:t>
        <a:bodyPr/>
        <a:lstStyle/>
        <a:p>
          <a:endParaRPr lang="en-GB"/>
        </a:p>
      </dgm:t>
    </dgm:pt>
    <dgm:pt modelId="{B42326D3-32D7-CF45-88D2-B0728CAA88DA}" type="pres">
      <dgm:prSet presAssocID="{9220AEBF-6A6C-4B43-8E9A-4B617DC0543E}" presName="node" presStyleLbl="node1" presStyleIdx="1" presStyleCnt="6" custScaleX="62302" custScaleY="59426">
        <dgm:presLayoutVars>
          <dgm:bulletEnabled val="1"/>
        </dgm:presLayoutVars>
      </dgm:prSet>
      <dgm:spPr/>
      <dgm:t>
        <a:bodyPr/>
        <a:lstStyle/>
        <a:p>
          <a:endParaRPr lang="en-GB"/>
        </a:p>
      </dgm:t>
    </dgm:pt>
    <dgm:pt modelId="{41831C11-19BF-C145-A6FE-78439D14757A}" type="pres">
      <dgm:prSet presAssocID="{9220AEBF-6A6C-4B43-8E9A-4B617DC0543E}" presName="dummy" presStyleCnt="0"/>
      <dgm:spPr/>
    </dgm:pt>
    <dgm:pt modelId="{25B2F705-AAC5-5749-A2BF-DD4BD57C7643}" type="pres">
      <dgm:prSet presAssocID="{87516F66-055B-5C4B-A952-0115782AD1B9}" presName="sibTrans" presStyleLbl="sibTrans2D1" presStyleIdx="1" presStyleCnt="6"/>
      <dgm:spPr/>
      <dgm:t>
        <a:bodyPr/>
        <a:lstStyle/>
        <a:p>
          <a:endParaRPr lang="en-GB"/>
        </a:p>
      </dgm:t>
    </dgm:pt>
    <dgm:pt modelId="{53472D82-6C10-AE43-9CF8-38B969A510FE}" type="pres">
      <dgm:prSet presAssocID="{23B906DE-0716-B749-92AE-FDB94AC84128}" presName="node" presStyleLbl="node1" presStyleIdx="2" presStyleCnt="6" custScaleX="155216" custScaleY="156582" custRadScaleRad="101249" custRadScaleInc="-48378">
        <dgm:presLayoutVars>
          <dgm:bulletEnabled val="1"/>
        </dgm:presLayoutVars>
      </dgm:prSet>
      <dgm:spPr/>
      <dgm:t>
        <a:bodyPr/>
        <a:lstStyle/>
        <a:p>
          <a:endParaRPr lang="en-GB"/>
        </a:p>
      </dgm:t>
    </dgm:pt>
    <dgm:pt modelId="{D7EC23C2-DD95-4B4C-91A4-514BF440B11C}" type="pres">
      <dgm:prSet presAssocID="{23B906DE-0716-B749-92AE-FDB94AC84128}" presName="dummy" presStyleCnt="0"/>
      <dgm:spPr/>
    </dgm:pt>
    <dgm:pt modelId="{832A2E31-5F63-F24B-9576-621BA2C91232}" type="pres">
      <dgm:prSet presAssocID="{A73C7ED7-C13B-D44C-8F31-37D4240B213B}" presName="sibTrans" presStyleLbl="sibTrans2D1" presStyleIdx="2" presStyleCnt="6"/>
      <dgm:spPr/>
      <dgm:t>
        <a:bodyPr/>
        <a:lstStyle/>
        <a:p>
          <a:endParaRPr lang="en-GB"/>
        </a:p>
      </dgm:t>
    </dgm:pt>
    <dgm:pt modelId="{2DFDB7CD-F79F-2A4C-8144-4B99B2CE24B4}" type="pres">
      <dgm:prSet presAssocID="{77F916D6-F8EF-8046-9AAF-76DF15FC4FBB}" presName="node" presStyleLbl="node1" presStyleIdx="3" presStyleCnt="6" custScaleX="155216" custScaleY="156582">
        <dgm:presLayoutVars>
          <dgm:bulletEnabled val="1"/>
        </dgm:presLayoutVars>
      </dgm:prSet>
      <dgm:spPr/>
      <dgm:t>
        <a:bodyPr/>
        <a:lstStyle/>
        <a:p>
          <a:endParaRPr lang="en-GB"/>
        </a:p>
      </dgm:t>
    </dgm:pt>
    <dgm:pt modelId="{021F707E-26D7-064F-A293-FBB7E908FB7A}" type="pres">
      <dgm:prSet presAssocID="{77F916D6-F8EF-8046-9AAF-76DF15FC4FBB}" presName="dummy" presStyleCnt="0"/>
      <dgm:spPr/>
    </dgm:pt>
    <dgm:pt modelId="{323599B9-450F-3146-87CF-F849CA00257A}" type="pres">
      <dgm:prSet presAssocID="{E4F11010-58E5-7447-9C9F-F6D2638B77F9}" presName="sibTrans" presStyleLbl="sibTrans2D1" presStyleIdx="3" presStyleCnt="6"/>
      <dgm:spPr/>
      <dgm:t>
        <a:bodyPr/>
        <a:lstStyle/>
        <a:p>
          <a:endParaRPr lang="en-GB"/>
        </a:p>
      </dgm:t>
    </dgm:pt>
    <dgm:pt modelId="{96B7F5E9-3807-BF48-8ECB-6BAE267FE286}" type="pres">
      <dgm:prSet presAssocID="{A0802524-35EF-2F4A-8B61-BDB8BC9A0D8D}" presName="node" presStyleLbl="node1" presStyleIdx="4" presStyleCnt="6" custScaleX="155216" custScaleY="156582" custRadScaleRad="100620" custRadScaleInc="53329">
        <dgm:presLayoutVars>
          <dgm:bulletEnabled val="1"/>
        </dgm:presLayoutVars>
      </dgm:prSet>
      <dgm:spPr/>
      <dgm:t>
        <a:bodyPr/>
        <a:lstStyle/>
        <a:p>
          <a:endParaRPr lang="en-GB"/>
        </a:p>
      </dgm:t>
    </dgm:pt>
    <dgm:pt modelId="{57CDC30D-EF3F-0F4F-A5A3-EC5C7CDD0259}" type="pres">
      <dgm:prSet presAssocID="{A0802524-35EF-2F4A-8B61-BDB8BC9A0D8D}" presName="dummy" presStyleCnt="0"/>
      <dgm:spPr/>
    </dgm:pt>
    <dgm:pt modelId="{4EF8B076-D111-9849-AC37-1635CDD193FA}" type="pres">
      <dgm:prSet presAssocID="{E9D04D73-3E5B-474B-B0D4-D9CECD8F8E1D}" presName="sibTrans" presStyleLbl="sibTrans2D1" presStyleIdx="4" presStyleCnt="6"/>
      <dgm:spPr/>
      <dgm:t>
        <a:bodyPr/>
        <a:lstStyle/>
        <a:p>
          <a:endParaRPr lang="en-GB"/>
        </a:p>
      </dgm:t>
    </dgm:pt>
    <dgm:pt modelId="{D67FAA6C-B694-D740-A77C-19726B10EC0C}" type="pres">
      <dgm:prSet presAssocID="{5FD44DBD-8C76-3146-8EF4-A8B229065791}" presName="node" presStyleLbl="node1" presStyleIdx="5" presStyleCnt="6" custScaleX="61831" custScaleY="59426" custRadScaleRad="92266" custRadScaleInc="9405">
        <dgm:presLayoutVars>
          <dgm:bulletEnabled val="1"/>
        </dgm:presLayoutVars>
      </dgm:prSet>
      <dgm:spPr/>
      <dgm:t>
        <a:bodyPr/>
        <a:lstStyle/>
        <a:p>
          <a:endParaRPr lang="en-GB"/>
        </a:p>
      </dgm:t>
    </dgm:pt>
    <dgm:pt modelId="{1C23F6C3-F503-F24A-B211-4027DD8A34CE}" type="pres">
      <dgm:prSet presAssocID="{5FD44DBD-8C76-3146-8EF4-A8B229065791}" presName="dummy" presStyleCnt="0"/>
      <dgm:spPr/>
    </dgm:pt>
    <dgm:pt modelId="{2B996748-A73C-9242-BAC0-62169576162E}" type="pres">
      <dgm:prSet presAssocID="{3B61151F-6099-294A-9E7C-CBC9AE2EC4CE}" presName="sibTrans" presStyleLbl="sibTrans2D1" presStyleIdx="5" presStyleCnt="6"/>
      <dgm:spPr/>
      <dgm:t>
        <a:bodyPr/>
        <a:lstStyle/>
        <a:p>
          <a:endParaRPr lang="en-GB"/>
        </a:p>
      </dgm:t>
    </dgm:pt>
  </dgm:ptLst>
  <dgm:cxnLst>
    <dgm:cxn modelId="{836AF700-8C19-406C-B19C-519111A0CA97}" type="presOf" srcId="{77F916D6-F8EF-8046-9AAF-76DF15FC4FBB}" destId="{2DFDB7CD-F79F-2A4C-8144-4B99B2CE24B4}" srcOrd="0" destOrd="0" presId="urn:microsoft.com/office/officeart/2005/8/layout/radial6"/>
    <dgm:cxn modelId="{E5550C8D-D45B-41AC-B3AF-4F93E3FF4E49}" type="presOf" srcId="{A73C7ED7-C13B-D44C-8F31-37D4240B213B}" destId="{832A2E31-5F63-F24B-9576-621BA2C91232}" srcOrd="0" destOrd="0" presId="urn:microsoft.com/office/officeart/2005/8/layout/radial6"/>
    <dgm:cxn modelId="{55BCDDC7-0199-4DEC-B7BA-647A12E201D1}" type="presOf" srcId="{A8F8C4D9-DA3D-0F4B-BFC9-CEFB7DAEBFAC}" destId="{19CCEA01-71BD-0947-B1E9-E9BA13B799AA}" srcOrd="0" destOrd="0" presId="urn:microsoft.com/office/officeart/2005/8/layout/radial6"/>
    <dgm:cxn modelId="{6AD16559-FBC4-41A2-B7D1-69FFAD88E494}" type="presOf" srcId="{9220AEBF-6A6C-4B43-8E9A-4B617DC0543E}" destId="{B42326D3-32D7-CF45-88D2-B0728CAA88DA}" srcOrd="0" destOrd="0" presId="urn:microsoft.com/office/officeart/2005/8/layout/radial6"/>
    <dgm:cxn modelId="{E85CA18B-AA3B-4F40-9816-66BC0AE96E3E}" type="presOf" srcId="{E9D04D73-3E5B-474B-B0D4-D9CECD8F8E1D}" destId="{4EF8B076-D111-9849-AC37-1635CDD193FA}" srcOrd="0" destOrd="0" presId="urn:microsoft.com/office/officeart/2005/8/layout/radial6"/>
    <dgm:cxn modelId="{5B0D1524-8800-4F14-AA7A-C668AFE43D0E}" type="presOf" srcId="{5FD44DBD-8C76-3146-8EF4-A8B229065791}" destId="{D67FAA6C-B694-D740-A77C-19726B10EC0C}" srcOrd="0" destOrd="0" presId="urn:microsoft.com/office/officeart/2005/8/layout/radial6"/>
    <dgm:cxn modelId="{B61B0D34-17AE-EF44-8529-95E176CD02D8}" srcId="{0107A0FD-F1C9-6D49-A064-C0237004E32B}" destId="{23B906DE-0716-B749-92AE-FDB94AC84128}" srcOrd="2" destOrd="0" parTransId="{2B68D55D-DAC4-F040-B9FA-1EE0664E3D23}" sibTransId="{A73C7ED7-C13B-D44C-8F31-37D4240B213B}"/>
    <dgm:cxn modelId="{1964EF4C-5338-458F-A523-54F9E088923A}" type="presOf" srcId="{597269B0-3B22-5E4A-8792-41EF649240EE}" destId="{FDAEBFF4-7123-C548-9959-E777F347B4BF}" srcOrd="0" destOrd="0" presId="urn:microsoft.com/office/officeart/2005/8/layout/radial6"/>
    <dgm:cxn modelId="{25F72932-A6A9-4244-BA7E-029AA54C23FF}" srcId="{0107A0FD-F1C9-6D49-A064-C0237004E32B}" destId="{5FD44DBD-8C76-3146-8EF4-A8B229065791}" srcOrd="5" destOrd="0" parTransId="{E9F90C5F-F890-F449-A76C-183514A4939E}" sibTransId="{3B61151F-6099-294A-9E7C-CBC9AE2EC4CE}"/>
    <dgm:cxn modelId="{34AB6E0D-AB12-4D13-A325-E138149DCD7F}" type="presOf" srcId="{3B61151F-6099-294A-9E7C-CBC9AE2EC4CE}" destId="{2B996748-A73C-9242-BAC0-62169576162E}" srcOrd="0" destOrd="0" presId="urn:microsoft.com/office/officeart/2005/8/layout/radial6"/>
    <dgm:cxn modelId="{02306860-5E52-0C40-84C9-56DA2E8636C1}" srcId="{D3EC4E21-1D11-3843-9EAA-CC3F4A6505E2}" destId="{0107A0FD-F1C9-6D49-A064-C0237004E32B}" srcOrd="0" destOrd="0" parTransId="{56873EB5-2C7F-FD45-B9EF-A3A79910CC5A}" sibTransId="{EC35EC3F-E213-B14B-B379-D595386ED57C}"/>
    <dgm:cxn modelId="{09D51085-2CE1-3447-AB3E-D5552F93A68E}" srcId="{0107A0FD-F1C9-6D49-A064-C0237004E32B}" destId="{A8F8C4D9-DA3D-0F4B-BFC9-CEFB7DAEBFAC}" srcOrd="0" destOrd="0" parTransId="{B83C2F9D-49EA-9E44-AE25-EF90CE9EE144}" sibTransId="{597269B0-3B22-5E4A-8792-41EF649240EE}"/>
    <dgm:cxn modelId="{8B00915B-FBA2-42BC-BD6E-1BE9A0B8964F}" type="presOf" srcId="{0107A0FD-F1C9-6D49-A064-C0237004E32B}" destId="{8CA8D750-D866-504E-998E-7D3C976E6BEB}" srcOrd="0" destOrd="0" presId="urn:microsoft.com/office/officeart/2005/8/layout/radial6"/>
    <dgm:cxn modelId="{85027312-CA8B-4843-A6C5-4C1C3205C758}" srcId="{0107A0FD-F1C9-6D49-A064-C0237004E32B}" destId="{A0802524-35EF-2F4A-8B61-BDB8BC9A0D8D}" srcOrd="4" destOrd="0" parTransId="{123921C7-4E6E-3146-8BF8-5FA18F3DAE5C}" sibTransId="{E9D04D73-3E5B-474B-B0D4-D9CECD8F8E1D}"/>
    <dgm:cxn modelId="{226D0152-77EA-4149-AB41-ACD9A4759DF4}" type="presOf" srcId="{87516F66-055B-5C4B-A952-0115782AD1B9}" destId="{25B2F705-AAC5-5749-A2BF-DD4BD57C7643}" srcOrd="0" destOrd="0" presId="urn:microsoft.com/office/officeart/2005/8/layout/radial6"/>
    <dgm:cxn modelId="{66E16716-BC26-5448-8EA3-02E9BE6A6667}" srcId="{0107A0FD-F1C9-6D49-A064-C0237004E32B}" destId="{9220AEBF-6A6C-4B43-8E9A-4B617DC0543E}" srcOrd="1" destOrd="0" parTransId="{F02D6C5E-3570-8D44-857D-B63028E8260A}" sibTransId="{87516F66-055B-5C4B-A952-0115782AD1B9}"/>
    <dgm:cxn modelId="{5615A643-6339-6C4B-820F-CE3A68655994}" srcId="{0107A0FD-F1C9-6D49-A064-C0237004E32B}" destId="{77F916D6-F8EF-8046-9AAF-76DF15FC4FBB}" srcOrd="3" destOrd="0" parTransId="{37407547-5DD2-9344-A1EF-8DBEFB41FEA8}" sibTransId="{E4F11010-58E5-7447-9C9F-F6D2638B77F9}"/>
    <dgm:cxn modelId="{6545C05A-E7E7-4915-8AF5-5D75F4DD2299}" srcId="{D3EC4E21-1D11-3843-9EAA-CC3F4A6505E2}" destId="{66CDE9D7-F4D3-4D1C-B955-49FFA030450C}" srcOrd="1" destOrd="0" parTransId="{C296A14B-93AF-4C22-B9B1-44A39F29ED9E}" sibTransId="{E49B65A8-29F7-42DB-AE45-6DC274F9E9AD}"/>
    <dgm:cxn modelId="{FAA4BF7F-4620-446B-A356-CF90FCC1AF62}" type="presOf" srcId="{23B906DE-0716-B749-92AE-FDB94AC84128}" destId="{53472D82-6C10-AE43-9CF8-38B969A510FE}" srcOrd="0" destOrd="0" presId="urn:microsoft.com/office/officeart/2005/8/layout/radial6"/>
    <dgm:cxn modelId="{DD317B86-DEB9-4E7A-9C9C-F850C5B0F20E}" type="presOf" srcId="{E4F11010-58E5-7447-9C9F-F6D2638B77F9}" destId="{323599B9-450F-3146-87CF-F849CA00257A}" srcOrd="0" destOrd="0" presId="urn:microsoft.com/office/officeart/2005/8/layout/radial6"/>
    <dgm:cxn modelId="{E337C90D-ECE1-4163-B1D7-E26250292E8B}" type="presOf" srcId="{D3EC4E21-1D11-3843-9EAA-CC3F4A6505E2}" destId="{AF4C283B-3B09-9D4D-9F5F-2389F0F729B8}" srcOrd="0" destOrd="0" presId="urn:microsoft.com/office/officeart/2005/8/layout/radial6"/>
    <dgm:cxn modelId="{36865DA7-F03A-4558-BCDB-8FBB774ECBF0}" type="presOf" srcId="{A0802524-35EF-2F4A-8B61-BDB8BC9A0D8D}" destId="{96B7F5E9-3807-BF48-8ECB-6BAE267FE286}" srcOrd="0" destOrd="0" presId="urn:microsoft.com/office/officeart/2005/8/layout/radial6"/>
    <dgm:cxn modelId="{F888EC29-A6BC-4026-B075-8A1A59F4D311}" type="presParOf" srcId="{AF4C283B-3B09-9D4D-9F5F-2389F0F729B8}" destId="{8CA8D750-D866-504E-998E-7D3C976E6BEB}" srcOrd="0" destOrd="0" presId="urn:microsoft.com/office/officeart/2005/8/layout/radial6"/>
    <dgm:cxn modelId="{7F921E71-712F-4E9A-9A5F-26BF8DE60F9C}" type="presParOf" srcId="{AF4C283B-3B09-9D4D-9F5F-2389F0F729B8}" destId="{19CCEA01-71BD-0947-B1E9-E9BA13B799AA}" srcOrd="1" destOrd="0" presId="urn:microsoft.com/office/officeart/2005/8/layout/radial6"/>
    <dgm:cxn modelId="{6CA974F0-548B-4CC2-868A-83D2D5290010}" type="presParOf" srcId="{AF4C283B-3B09-9D4D-9F5F-2389F0F729B8}" destId="{B42E3854-9023-5046-B991-253931409FE1}" srcOrd="2" destOrd="0" presId="urn:microsoft.com/office/officeart/2005/8/layout/radial6"/>
    <dgm:cxn modelId="{7D0B478B-24FE-4A84-84F8-EF7A6F1C8080}" type="presParOf" srcId="{AF4C283B-3B09-9D4D-9F5F-2389F0F729B8}" destId="{FDAEBFF4-7123-C548-9959-E777F347B4BF}" srcOrd="3" destOrd="0" presId="urn:microsoft.com/office/officeart/2005/8/layout/radial6"/>
    <dgm:cxn modelId="{97BAA842-7DE9-4094-8BDF-829640D00B87}" type="presParOf" srcId="{AF4C283B-3B09-9D4D-9F5F-2389F0F729B8}" destId="{B42326D3-32D7-CF45-88D2-B0728CAA88DA}" srcOrd="4" destOrd="0" presId="urn:microsoft.com/office/officeart/2005/8/layout/radial6"/>
    <dgm:cxn modelId="{77AB475E-E24B-4AA2-9A3A-1C56F3E158AE}" type="presParOf" srcId="{AF4C283B-3B09-9D4D-9F5F-2389F0F729B8}" destId="{41831C11-19BF-C145-A6FE-78439D14757A}" srcOrd="5" destOrd="0" presId="urn:microsoft.com/office/officeart/2005/8/layout/radial6"/>
    <dgm:cxn modelId="{194A1F7C-502B-4268-B4F6-5553D595564E}" type="presParOf" srcId="{AF4C283B-3B09-9D4D-9F5F-2389F0F729B8}" destId="{25B2F705-AAC5-5749-A2BF-DD4BD57C7643}" srcOrd="6" destOrd="0" presId="urn:microsoft.com/office/officeart/2005/8/layout/radial6"/>
    <dgm:cxn modelId="{9D095B4C-D4B3-41E5-AA0C-9F7CD7A9EE82}" type="presParOf" srcId="{AF4C283B-3B09-9D4D-9F5F-2389F0F729B8}" destId="{53472D82-6C10-AE43-9CF8-38B969A510FE}" srcOrd="7" destOrd="0" presId="urn:microsoft.com/office/officeart/2005/8/layout/radial6"/>
    <dgm:cxn modelId="{E6EF0FEC-177F-4B3B-9984-F5B1C4E7672A}" type="presParOf" srcId="{AF4C283B-3B09-9D4D-9F5F-2389F0F729B8}" destId="{D7EC23C2-DD95-4B4C-91A4-514BF440B11C}" srcOrd="8" destOrd="0" presId="urn:microsoft.com/office/officeart/2005/8/layout/radial6"/>
    <dgm:cxn modelId="{FC82713D-D3A8-4642-97BD-600B178C9C5A}" type="presParOf" srcId="{AF4C283B-3B09-9D4D-9F5F-2389F0F729B8}" destId="{832A2E31-5F63-F24B-9576-621BA2C91232}" srcOrd="9" destOrd="0" presId="urn:microsoft.com/office/officeart/2005/8/layout/radial6"/>
    <dgm:cxn modelId="{3DA0EE4E-EBD0-4074-93DF-B2BDA9C3ECBD}" type="presParOf" srcId="{AF4C283B-3B09-9D4D-9F5F-2389F0F729B8}" destId="{2DFDB7CD-F79F-2A4C-8144-4B99B2CE24B4}" srcOrd="10" destOrd="0" presId="urn:microsoft.com/office/officeart/2005/8/layout/radial6"/>
    <dgm:cxn modelId="{CA3AA491-5FEF-4811-AC16-CC0D3B1EF909}" type="presParOf" srcId="{AF4C283B-3B09-9D4D-9F5F-2389F0F729B8}" destId="{021F707E-26D7-064F-A293-FBB7E908FB7A}" srcOrd="11" destOrd="0" presId="urn:microsoft.com/office/officeart/2005/8/layout/radial6"/>
    <dgm:cxn modelId="{EFC680C1-EFEC-459F-BC67-65C62F144EF0}" type="presParOf" srcId="{AF4C283B-3B09-9D4D-9F5F-2389F0F729B8}" destId="{323599B9-450F-3146-87CF-F849CA00257A}" srcOrd="12" destOrd="0" presId="urn:microsoft.com/office/officeart/2005/8/layout/radial6"/>
    <dgm:cxn modelId="{FAA10134-CC12-49D2-B2F4-197DCCB40672}" type="presParOf" srcId="{AF4C283B-3B09-9D4D-9F5F-2389F0F729B8}" destId="{96B7F5E9-3807-BF48-8ECB-6BAE267FE286}" srcOrd="13" destOrd="0" presId="urn:microsoft.com/office/officeart/2005/8/layout/radial6"/>
    <dgm:cxn modelId="{5B5E5FA0-F5A2-4908-A4AA-E036F865CC8B}" type="presParOf" srcId="{AF4C283B-3B09-9D4D-9F5F-2389F0F729B8}" destId="{57CDC30D-EF3F-0F4F-A5A3-EC5C7CDD0259}" srcOrd="14" destOrd="0" presId="urn:microsoft.com/office/officeart/2005/8/layout/radial6"/>
    <dgm:cxn modelId="{163BFF38-F737-4D1D-B0D4-43B2EC1AFB4D}" type="presParOf" srcId="{AF4C283B-3B09-9D4D-9F5F-2389F0F729B8}" destId="{4EF8B076-D111-9849-AC37-1635CDD193FA}" srcOrd="15" destOrd="0" presId="urn:microsoft.com/office/officeart/2005/8/layout/radial6"/>
    <dgm:cxn modelId="{44023B0F-2A01-4C34-AB35-678A38ECC6BC}" type="presParOf" srcId="{AF4C283B-3B09-9D4D-9F5F-2389F0F729B8}" destId="{D67FAA6C-B694-D740-A77C-19726B10EC0C}" srcOrd="16" destOrd="0" presId="urn:microsoft.com/office/officeart/2005/8/layout/radial6"/>
    <dgm:cxn modelId="{E4884C4D-9D90-4B72-93C3-9BDC0D2CE524}" type="presParOf" srcId="{AF4C283B-3B09-9D4D-9F5F-2389F0F729B8}" destId="{1C23F6C3-F503-F24A-B211-4027DD8A34CE}" srcOrd="17" destOrd="0" presId="urn:microsoft.com/office/officeart/2005/8/layout/radial6"/>
    <dgm:cxn modelId="{298C4EC9-2262-4940-9B38-3C56AF0D27FC}" type="presParOf" srcId="{AF4C283B-3B09-9D4D-9F5F-2389F0F729B8}" destId="{2B996748-A73C-9242-BAC0-62169576162E}"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EC4E21-1D11-3843-9EAA-CC3F4A6505E2}" type="doc">
      <dgm:prSet loTypeId="urn:microsoft.com/office/officeart/2005/8/layout/radial6" loCatId="" qsTypeId="urn:microsoft.com/office/officeart/2005/8/quickstyle/simple4" qsCatId="simple" csTypeId="urn:microsoft.com/office/officeart/2005/8/colors/colorful3" csCatId="colorful" phldr="1"/>
      <dgm:spPr/>
      <dgm:t>
        <a:bodyPr/>
        <a:lstStyle/>
        <a:p>
          <a:endParaRPr lang="en-US"/>
        </a:p>
      </dgm:t>
    </dgm:pt>
    <dgm:pt modelId="{A8F8C4D9-DA3D-0F4B-BFC9-CEFB7DAEBFAC}">
      <dgm:prSet phldrT="[Text]"/>
      <dgm:spPr/>
      <dgm:t>
        <a:bodyPr/>
        <a:lstStyle/>
        <a:p>
          <a:r>
            <a:rPr lang="en-US" dirty="0"/>
            <a:t>Home</a:t>
          </a:r>
        </a:p>
        <a:p>
          <a:endParaRPr lang="en-US" dirty="0"/>
        </a:p>
        <a:p>
          <a:endParaRPr lang="en-US" dirty="0"/>
        </a:p>
        <a:p>
          <a:endParaRPr lang="en-US" dirty="0"/>
        </a:p>
      </dgm:t>
    </dgm:pt>
    <dgm:pt modelId="{B83C2F9D-49EA-9E44-AE25-EF90CE9EE144}" type="parTrans" cxnId="{09D51085-2CE1-3447-AB3E-D5552F93A68E}">
      <dgm:prSet/>
      <dgm:spPr/>
      <dgm:t>
        <a:bodyPr/>
        <a:lstStyle/>
        <a:p>
          <a:endParaRPr lang="en-US"/>
        </a:p>
      </dgm:t>
    </dgm:pt>
    <dgm:pt modelId="{597269B0-3B22-5E4A-8792-41EF649240EE}" type="sibTrans" cxnId="{09D51085-2CE1-3447-AB3E-D5552F93A68E}">
      <dgm:prSet/>
      <dgm:spPr>
        <a:noFill/>
      </dgm:spPr>
      <dgm:t>
        <a:bodyPr/>
        <a:lstStyle/>
        <a:p>
          <a:endParaRPr lang="en-US"/>
        </a:p>
      </dgm:t>
    </dgm:pt>
    <dgm:pt modelId="{23B906DE-0716-B749-92AE-FDB94AC84128}">
      <dgm:prSet phldrT="[Text]"/>
      <dgm:spPr/>
      <dgm:t>
        <a:bodyPr/>
        <a:lstStyle/>
        <a:p>
          <a:r>
            <a:rPr lang="en-US" dirty="0"/>
            <a:t>School</a:t>
          </a:r>
        </a:p>
        <a:p>
          <a:endParaRPr lang="en-US" dirty="0"/>
        </a:p>
        <a:p>
          <a:endParaRPr lang="en-US" dirty="0"/>
        </a:p>
        <a:p>
          <a:endParaRPr lang="en-US" dirty="0"/>
        </a:p>
        <a:p>
          <a:endParaRPr lang="en-US" dirty="0"/>
        </a:p>
      </dgm:t>
    </dgm:pt>
    <dgm:pt modelId="{2B68D55D-DAC4-F040-B9FA-1EE0664E3D23}" type="parTrans" cxnId="{B61B0D34-17AE-EF44-8529-95E176CD02D8}">
      <dgm:prSet/>
      <dgm:spPr/>
      <dgm:t>
        <a:bodyPr/>
        <a:lstStyle/>
        <a:p>
          <a:endParaRPr lang="en-US"/>
        </a:p>
      </dgm:t>
    </dgm:pt>
    <dgm:pt modelId="{A73C7ED7-C13B-D44C-8F31-37D4240B213B}" type="sibTrans" cxnId="{B61B0D34-17AE-EF44-8529-95E176CD02D8}">
      <dgm:prSet/>
      <dgm:spPr>
        <a:noFill/>
      </dgm:spPr>
      <dgm:t>
        <a:bodyPr/>
        <a:lstStyle/>
        <a:p>
          <a:endParaRPr lang="en-US"/>
        </a:p>
      </dgm:t>
    </dgm:pt>
    <dgm:pt modelId="{77F916D6-F8EF-8046-9AAF-76DF15FC4FBB}">
      <dgm:prSet phldrT="[Text]"/>
      <dgm:spPr/>
      <dgm:t>
        <a:bodyPr/>
        <a:lstStyle/>
        <a:p>
          <a:r>
            <a:rPr lang="en-US" dirty="0"/>
            <a:t> 2</a:t>
          </a:r>
          <a:r>
            <a:rPr lang="en-US" baseline="30000" dirty="0"/>
            <a:t>nd</a:t>
          </a:r>
          <a:r>
            <a:rPr lang="en-US" dirty="0"/>
            <a:t> / 3ry</a:t>
          </a:r>
        </a:p>
        <a:p>
          <a:r>
            <a:rPr lang="en-US" dirty="0"/>
            <a:t>Hospital Care</a:t>
          </a:r>
        </a:p>
        <a:p>
          <a:endParaRPr lang="en-US" dirty="0"/>
        </a:p>
        <a:p>
          <a:endParaRPr lang="en-US" dirty="0"/>
        </a:p>
        <a:p>
          <a:endParaRPr lang="en-US" dirty="0"/>
        </a:p>
      </dgm:t>
    </dgm:pt>
    <dgm:pt modelId="{37407547-5DD2-9344-A1EF-8DBEFB41FEA8}" type="parTrans" cxnId="{5615A643-6339-6C4B-820F-CE3A68655994}">
      <dgm:prSet/>
      <dgm:spPr/>
      <dgm:t>
        <a:bodyPr/>
        <a:lstStyle/>
        <a:p>
          <a:endParaRPr lang="en-US"/>
        </a:p>
      </dgm:t>
    </dgm:pt>
    <dgm:pt modelId="{E4F11010-58E5-7447-9C9F-F6D2638B77F9}" type="sibTrans" cxnId="{5615A643-6339-6C4B-820F-CE3A68655994}">
      <dgm:prSet/>
      <dgm:spPr>
        <a:noFill/>
      </dgm:spPr>
      <dgm:t>
        <a:bodyPr/>
        <a:lstStyle/>
        <a:p>
          <a:endParaRPr lang="en-US"/>
        </a:p>
      </dgm:t>
    </dgm:pt>
    <dgm:pt modelId="{A0802524-35EF-2F4A-8B61-BDB8BC9A0D8D}">
      <dgm:prSet phldrT="[Text]"/>
      <dgm:spPr/>
      <dgm:t>
        <a:bodyPr/>
        <a:lstStyle/>
        <a:p>
          <a:r>
            <a:rPr lang="en-US" dirty="0"/>
            <a:t>Primary Care</a:t>
          </a:r>
        </a:p>
        <a:p>
          <a:endParaRPr lang="en-US" dirty="0"/>
        </a:p>
        <a:p>
          <a:endParaRPr lang="en-US" dirty="0"/>
        </a:p>
        <a:p>
          <a:endParaRPr lang="en-US" dirty="0"/>
        </a:p>
        <a:p>
          <a:endParaRPr lang="en-US" dirty="0"/>
        </a:p>
      </dgm:t>
    </dgm:pt>
    <dgm:pt modelId="{123921C7-4E6E-3146-8BF8-5FA18F3DAE5C}" type="parTrans" cxnId="{85027312-CA8B-4843-A6C5-4C1C3205C758}">
      <dgm:prSet/>
      <dgm:spPr/>
      <dgm:t>
        <a:bodyPr/>
        <a:lstStyle/>
        <a:p>
          <a:endParaRPr lang="en-US"/>
        </a:p>
      </dgm:t>
    </dgm:pt>
    <dgm:pt modelId="{E9D04D73-3E5B-474B-B0D4-D9CECD8F8E1D}" type="sibTrans" cxnId="{85027312-CA8B-4843-A6C5-4C1C3205C758}">
      <dgm:prSet/>
      <dgm:spPr/>
      <dgm:t>
        <a:bodyPr/>
        <a:lstStyle/>
        <a:p>
          <a:endParaRPr lang="en-US"/>
        </a:p>
      </dgm:t>
    </dgm:pt>
    <dgm:pt modelId="{5FD44DBD-8C76-3146-8EF4-A8B229065791}">
      <dgm:prSet/>
      <dgm:spPr/>
      <dgm:t>
        <a:bodyPr/>
        <a:lstStyle/>
        <a:p>
          <a:endParaRPr lang="en-US" dirty="0"/>
        </a:p>
      </dgm:t>
    </dgm:pt>
    <dgm:pt modelId="{E9F90C5F-F890-F449-A76C-183514A4939E}" type="parTrans" cxnId="{25F72932-A6A9-4244-BA7E-029AA54C23FF}">
      <dgm:prSet/>
      <dgm:spPr/>
      <dgm:t>
        <a:bodyPr/>
        <a:lstStyle/>
        <a:p>
          <a:endParaRPr lang="en-US"/>
        </a:p>
      </dgm:t>
    </dgm:pt>
    <dgm:pt modelId="{3B61151F-6099-294A-9E7C-CBC9AE2EC4CE}" type="sibTrans" cxnId="{25F72932-A6A9-4244-BA7E-029AA54C23FF}">
      <dgm:prSet/>
      <dgm:spPr>
        <a:noFill/>
      </dgm:spPr>
      <dgm:t>
        <a:bodyPr/>
        <a:lstStyle/>
        <a:p>
          <a:endParaRPr lang="en-US"/>
        </a:p>
      </dgm:t>
    </dgm:pt>
    <dgm:pt modelId="{9220AEBF-6A6C-4B43-8E9A-4B617DC0543E}">
      <dgm:prSet/>
      <dgm:spPr/>
      <dgm:t>
        <a:bodyPr/>
        <a:lstStyle/>
        <a:p>
          <a:r>
            <a:rPr lang="en-US" dirty="0"/>
            <a:t>School Nurse</a:t>
          </a:r>
        </a:p>
      </dgm:t>
    </dgm:pt>
    <dgm:pt modelId="{F02D6C5E-3570-8D44-857D-B63028E8260A}" type="parTrans" cxnId="{66E16716-BC26-5448-8EA3-02E9BE6A6667}">
      <dgm:prSet/>
      <dgm:spPr/>
      <dgm:t>
        <a:bodyPr/>
        <a:lstStyle/>
        <a:p>
          <a:endParaRPr lang="en-US"/>
        </a:p>
      </dgm:t>
    </dgm:pt>
    <dgm:pt modelId="{87516F66-055B-5C4B-A952-0115782AD1B9}" type="sibTrans" cxnId="{66E16716-BC26-5448-8EA3-02E9BE6A6667}">
      <dgm:prSet/>
      <dgm:spPr/>
      <dgm:t>
        <a:bodyPr/>
        <a:lstStyle/>
        <a:p>
          <a:endParaRPr lang="en-US"/>
        </a:p>
      </dgm:t>
    </dgm:pt>
    <dgm:pt modelId="{0107A0FD-F1C9-6D49-A064-C0237004E32B}">
      <dgm:prSet phldrT="[Text]" custT="1"/>
      <dgm:spPr>
        <a:noFill/>
        <a:ln w="38100" cap="rnd" cmpd="dbl">
          <a:round/>
        </a:ln>
      </dgm:spPr>
      <dgm:t>
        <a:bodyPr/>
        <a:lstStyle/>
        <a:p>
          <a:r>
            <a:rPr lang="en-US" sz="800" dirty="0"/>
            <a:t>Source R Chavasse , St Georges </a:t>
          </a:r>
        </a:p>
      </dgm:t>
    </dgm:pt>
    <dgm:pt modelId="{EC35EC3F-E213-B14B-B379-D595386ED57C}" type="sibTrans" cxnId="{02306860-5E52-0C40-84C9-56DA2E8636C1}">
      <dgm:prSet/>
      <dgm:spPr/>
      <dgm:t>
        <a:bodyPr/>
        <a:lstStyle/>
        <a:p>
          <a:endParaRPr lang="en-US"/>
        </a:p>
      </dgm:t>
    </dgm:pt>
    <dgm:pt modelId="{56873EB5-2C7F-FD45-B9EF-A3A79910CC5A}" type="parTrans" cxnId="{02306860-5E52-0C40-84C9-56DA2E8636C1}">
      <dgm:prSet/>
      <dgm:spPr/>
      <dgm:t>
        <a:bodyPr/>
        <a:lstStyle/>
        <a:p>
          <a:endParaRPr lang="en-US"/>
        </a:p>
      </dgm:t>
    </dgm:pt>
    <dgm:pt modelId="{66CDE9D7-F4D3-4D1C-B955-49FFA030450C}">
      <dgm:prSet/>
      <dgm:spPr/>
      <dgm:t>
        <a:bodyPr/>
        <a:lstStyle/>
        <a:p>
          <a:endParaRPr lang="en-GB"/>
        </a:p>
      </dgm:t>
    </dgm:pt>
    <dgm:pt modelId="{C296A14B-93AF-4C22-B9B1-44A39F29ED9E}" type="parTrans" cxnId="{6545C05A-E7E7-4915-8AF5-5D75F4DD2299}">
      <dgm:prSet/>
      <dgm:spPr/>
      <dgm:t>
        <a:bodyPr/>
        <a:lstStyle/>
        <a:p>
          <a:endParaRPr lang="en-US"/>
        </a:p>
      </dgm:t>
    </dgm:pt>
    <dgm:pt modelId="{E49B65A8-29F7-42DB-AE45-6DC274F9E9AD}" type="sibTrans" cxnId="{6545C05A-E7E7-4915-8AF5-5D75F4DD2299}">
      <dgm:prSet/>
      <dgm:spPr/>
      <dgm:t>
        <a:bodyPr/>
        <a:lstStyle/>
        <a:p>
          <a:endParaRPr lang="en-US"/>
        </a:p>
      </dgm:t>
    </dgm:pt>
    <dgm:pt modelId="{AF4C283B-3B09-9D4D-9F5F-2389F0F729B8}" type="pres">
      <dgm:prSet presAssocID="{D3EC4E21-1D11-3843-9EAA-CC3F4A6505E2}" presName="Name0" presStyleCnt="0">
        <dgm:presLayoutVars>
          <dgm:chMax val="1"/>
          <dgm:dir/>
          <dgm:animLvl val="ctr"/>
          <dgm:resizeHandles val="exact"/>
        </dgm:presLayoutVars>
      </dgm:prSet>
      <dgm:spPr/>
      <dgm:t>
        <a:bodyPr/>
        <a:lstStyle/>
        <a:p>
          <a:endParaRPr lang="en-GB"/>
        </a:p>
      </dgm:t>
    </dgm:pt>
    <dgm:pt modelId="{8CA8D750-D866-504E-998E-7D3C976E6BEB}" type="pres">
      <dgm:prSet presAssocID="{0107A0FD-F1C9-6D49-A064-C0237004E32B}" presName="centerShape" presStyleLbl="node0" presStyleIdx="0" presStyleCnt="1" custLinFactNeighborX="81141" custLinFactNeighborY="-43425"/>
      <dgm:spPr/>
      <dgm:t>
        <a:bodyPr/>
        <a:lstStyle/>
        <a:p>
          <a:endParaRPr lang="en-GB"/>
        </a:p>
      </dgm:t>
    </dgm:pt>
    <dgm:pt modelId="{19CCEA01-71BD-0947-B1E9-E9BA13B799AA}" type="pres">
      <dgm:prSet presAssocID="{A8F8C4D9-DA3D-0F4B-BFC9-CEFB7DAEBFAC}" presName="node" presStyleLbl="node1" presStyleIdx="0" presStyleCnt="6" custScaleX="155216" custScaleY="156582" custRadScaleRad="103364" custRadScaleInc="20574">
        <dgm:presLayoutVars>
          <dgm:bulletEnabled val="1"/>
        </dgm:presLayoutVars>
      </dgm:prSet>
      <dgm:spPr/>
      <dgm:t>
        <a:bodyPr/>
        <a:lstStyle/>
        <a:p>
          <a:endParaRPr lang="en-GB"/>
        </a:p>
      </dgm:t>
    </dgm:pt>
    <dgm:pt modelId="{B42E3854-9023-5046-B991-253931409FE1}" type="pres">
      <dgm:prSet presAssocID="{A8F8C4D9-DA3D-0F4B-BFC9-CEFB7DAEBFAC}" presName="dummy" presStyleCnt="0"/>
      <dgm:spPr/>
    </dgm:pt>
    <dgm:pt modelId="{FDAEBFF4-7123-C548-9959-E777F347B4BF}" type="pres">
      <dgm:prSet presAssocID="{597269B0-3B22-5E4A-8792-41EF649240EE}" presName="sibTrans" presStyleLbl="sibTrans2D1" presStyleIdx="0" presStyleCnt="6" custLinFactNeighborX="1368"/>
      <dgm:spPr/>
      <dgm:t>
        <a:bodyPr/>
        <a:lstStyle/>
        <a:p>
          <a:endParaRPr lang="en-GB"/>
        </a:p>
      </dgm:t>
    </dgm:pt>
    <dgm:pt modelId="{B42326D3-32D7-CF45-88D2-B0728CAA88DA}" type="pres">
      <dgm:prSet presAssocID="{9220AEBF-6A6C-4B43-8E9A-4B617DC0543E}" presName="node" presStyleLbl="node1" presStyleIdx="1" presStyleCnt="6" custScaleX="62302" custScaleY="59426">
        <dgm:presLayoutVars>
          <dgm:bulletEnabled val="1"/>
        </dgm:presLayoutVars>
      </dgm:prSet>
      <dgm:spPr/>
      <dgm:t>
        <a:bodyPr/>
        <a:lstStyle/>
        <a:p>
          <a:endParaRPr lang="en-GB"/>
        </a:p>
      </dgm:t>
    </dgm:pt>
    <dgm:pt modelId="{41831C11-19BF-C145-A6FE-78439D14757A}" type="pres">
      <dgm:prSet presAssocID="{9220AEBF-6A6C-4B43-8E9A-4B617DC0543E}" presName="dummy" presStyleCnt="0"/>
      <dgm:spPr/>
    </dgm:pt>
    <dgm:pt modelId="{25B2F705-AAC5-5749-A2BF-DD4BD57C7643}" type="pres">
      <dgm:prSet presAssocID="{87516F66-055B-5C4B-A952-0115782AD1B9}" presName="sibTrans" presStyleLbl="sibTrans2D1" presStyleIdx="1" presStyleCnt="6"/>
      <dgm:spPr/>
      <dgm:t>
        <a:bodyPr/>
        <a:lstStyle/>
        <a:p>
          <a:endParaRPr lang="en-GB"/>
        </a:p>
      </dgm:t>
    </dgm:pt>
    <dgm:pt modelId="{53472D82-6C10-AE43-9CF8-38B969A510FE}" type="pres">
      <dgm:prSet presAssocID="{23B906DE-0716-B749-92AE-FDB94AC84128}" presName="node" presStyleLbl="node1" presStyleIdx="2" presStyleCnt="6" custScaleX="155216" custScaleY="156582" custRadScaleRad="101249" custRadScaleInc="-48378">
        <dgm:presLayoutVars>
          <dgm:bulletEnabled val="1"/>
        </dgm:presLayoutVars>
      </dgm:prSet>
      <dgm:spPr/>
      <dgm:t>
        <a:bodyPr/>
        <a:lstStyle/>
        <a:p>
          <a:endParaRPr lang="en-GB"/>
        </a:p>
      </dgm:t>
    </dgm:pt>
    <dgm:pt modelId="{D7EC23C2-DD95-4B4C-91A4-514BF440B11C}" type="pres">
      <dgm:prSet presAssocID="{23B906DE-0716-B749-92AE-FDB94AC84128}" presName="dummy" presStyleCnt="0"/>
      <dgm:spPr/>
    </dgm:pt>
    <dgm:pt modelId="{832A2E31-5F63-F24B-9576-621BA2C91232}" type="pres">
      <dgm:prSet presAssocID="{A73C7ED7-C13B-D44C-8F31-37D4240B213B}" presName="sibTrans" presStyleLbl="sibTrans2D1" presStyleIdx="2" presStyleCnt="6"/>
      <dgm:spPr/>
      <dgm:t>
        <a:bodyPr/>
        <a:lstStyle/>
        <a:p>
          <a:endParaRPr lang="en-GB"/>
        </a:p>
      </dgm:t>
    </dgm:pt>
    <dgm:pt modelId="{2DFDB7CD-F79F-2A4C-8144-4B99B2CE24B4}" type="pres">
      <dgm:prSet presAssocID="{77F916D6-F8EF-8046-9AAF-76DF15FC4FBB}" presName="node" presStyleLbl="node1" presStyleIdx="3" presStyleCnt="6" custScaleX="155216" custScaleY="156582">
        <dgm:presLayoutVars>
          <dgm:bulletEnabled val="1"/>
        </dgm:presLayoutVars>
      </dgm:prSet>
      <dgm:spPr/>
      <dgm:t>
        <a:bodyPr/>
        <a:lstStyle/>
        <a:p>
          <a:endParaRPr lang="en-GB"/>
        </a:p>
      </dgm:t>
    </dgm:pt>
    <dgm:pt modelId="{021F707E-26D7-064F-A293-FBB7E908FB7A}" type="pres">
      <dgm:prSet presAssocID="{77F916D6-F8EF-8046-9AAF-76DF15FC4FBB}" presName="dummy" presStyleCnt="0"/>
      <dgm:spPr/>
    </dgm:pt>
    <dgm:pt modelId="{323599B9-450F-3146-87CF-F849CA00257A}" type="pres">
      <dgm:prSet presAssocID="{E4F11010-58E5-7447-9C9F-F6D2638B77F9}" presName="sibTrans" presStyleLbl="sibTrans2D1" presStyleIdx="3" presStyleCnt="6"/>
      <dgm:spPr/>
      <dgm:t>
        <a:bodyPr/>
        <a:lstStyle/>
        <a:p>
          <a:endParaRPr lang="en-GB"/>
        </a:p>
      </dgm:t>
    </dgm:pt>
    <dgm:pt modelId="{96B7F5E9-3807-BF48-8ECB-6BAE267FE286}" type="pres">
      <dgm:prSet presAssocID="{A0802524-35EF-2F4A-8B61-BDB8BC9A0D8D}" presName="node" presStyleLbl="node1" presStyleIdx="4" presStyleCnt="6" custScaleX="155216" custScaleY="156582" custRadScaleRad="100620" custRadScaleInc="53329">
        <dgm:presLayoutVars>
          <dgm:bulletEnabled val="1"/>
        </dgm:presLayoutVars>
      </dgm:prSet>
      <dgm:spPr/>
      <dgm:t>
        <a:bodyPr/>
        <a:lstStyle/>
        <a:p>
          <a:endParaRPr lang="en-GB"/>
        </a:p>
      </dgm:t>
    </dgm:pt>
    <dgm:pt modelId="{57CDC30D-EF3F-0F4F-A5A3-EC5C7CDD0259}" type="pres">
      <dgm:prSet presAssocID="{A0802524-35EF-2F4A-8B61-BDB8BC9A0D8D}" presName="dummy" presStyleCnt="0"/>
      <dgm:spPr/>
    </dgm:pt>
    <dgm:pt modelId="{4EF8B076-D111-9849-AC37-1635CDD193FA}" type="pres">
      <dgm:prSet presAssocID="{E9D04D73-3E5B-474B-B0D4-D9CECD8F8E1D}" presName="sibTrans" presStyleLbl="sibTrans2D1" presStyleIdx="4" presStyleCnt="6"/>
      <dgm:spPr/>
      <dgm:t>
        <a:bodyPr/>
        <a:lstStyle/>
        <a:p>
          <a:endParaRPr lang="en-GB"/>
        </a:p>
      </dgm:t>
    </dgm:pt>
    <dgm:pt modelId="{D67FAA6C-B694-D740-A77C-19726B10EC0C}" type="pres">
      <dgm:prSet presAssocID="{5FD44DBD-8C76-3146-8EF4-A8B229065791}" presName="node" presStyleLbl="node1" presStyleIdx="5" presStyleCnt="6" custScaleX="61831" custScaleY="59426" custRadScaleRad="92266" custRadScaleInc="9405">
        <dgm:presLayoutVars>
          <dgm:bulletEnabled val="1"/>
        </dgm:presLayoutVars>
      </dgm:prSet>
      <dgm:spPr/>
      <dgm:t>
        <a:bodyPr/>
        <a:lstStyle/>
        <a:p>
          <a:endParaRPr lang="en-GB"/>
        </a:p>
      </dgm:t>
    </dgm:pt>
    <dgm:pt modelId="{1C23F6C3-F503-F24A-B211-4027DD8A34CE}" type="pres">
      <dgm:prSet presAssocID="{5FD44DBD-8C76-3146-8EF4-A8B229065791}" presName="dummy" presStyleCnt="0"/>
      <dgm:spPr/>
    </dgm:pt>
    <dgm:pt modelId="{2B996748-A73C-9242-BAC0-62169576162E}" type="pres">
      <dgm:prSet presAssocID="{3B61151F-6099-294A-9E7C-CBC9AE2EC4CE}" presName="sibTrans" presStyleLbl="sibTrans2D1" presStyleIdx="5" presStyleCnt="6"/>
      <dgm:spPr/>
      <dgm:t>
        <a:bodyPr/>
        <a:lstStyle/>
        <a:p>
          <a:endParaRPr lang="en-GB"/>
        </a:p>
      </dgm:t>
    </dgm:pt>
  </dgm:ptLst>
  <dgm:cxnLst>
    <dgm:cxn modelId="{19A3AE74-53F0-4F49-B5C2-8093AECF3984}" type="presOf" srcId="{D3EC4E21-1D11-3843-9EAA-CC3F4A6505E2}" destId="{AF4C283B-3B09-9D4D-9F5F-2389F0F729B8}" srcOrd="0" destOrd="0" presId="urn:microsoft.com/office/officeart/2005/8/layout/radial6"/>
    <dgm:cxn modelId="{C4EA8A90-2F6E-4C65-8720-04D34EC20422}" type="presOf" srcId="{9220AEBF-6A6C-4B43-8E9A-4B617DC0543E}" destId="{B42326D3-32D7-CF45-88D2-B0728CAA88DA}" srcOrd="0" destOrd="0" presId="urn:microsoft.com/office/officeart/2005/8/layout/radial6"/>
    <dgm:cxn modelId="{B61B0D34-17AE-EF44-8529-95E176CD02D8}" srcId="{0107A0FD-F1C9-6D49-A064-C0237004E32B}" destId="{23B906DE-0716-B749-92AE-FDB94AC84128}" srcOrd="2" destOrd="0" parTransId="{2B68D55D-DAC4-F040-B9FA-1EE0664E3D23}" sibTransId="{A73C7ED7-C13B-D44C-8F31-37D4240B213B}"/>
    <dgm:cxn modelId="{25F72932-A6A9-4244-BA7E-029AA54C23FF}" srcId="{0107A0FD-F1C9-6D49-A064-C0237004E32B}" destId="{5FD44DBD-8C76-3146-8EF4-A8B229065791}" srcOrd="5" destOrd="0" parTransId="{E9F90C5F-F890-F449-A76C-183514A4939E}" sibTransId="{3B61151F-6099-294A-9E7C-CBC9AE2EC4CE}"/>
    <dgm:cxn modelId="{02306860-5E52-0C40-84C9-56DA2E8636C1}" srcId="{D3EC4E21-1D11-3843-9EAA-CC3F4A6505E2}" destId="{0107A0FD-F1C9-6D49-A064-C0237004E32B}" srcOrd="0" destOrd="0" parTransId="{56873EB5-2C7F-FD45-B9EF-A3A79910CC5A}" sibTransId="{EC35EC3F-E213-B14B-B379-D595386ED57C}"/>
    <dgm:cxn modelId="{09D51085-2CE1-3447-AB3E-D5552F93A68E}" srcId="{0107A0FD-F1C9-6D49-A064-C0237004E32B}" destId="{A8F8C4D9-DA3D-0F4B-BFC9-CEFB7DAEBFAC}" srcOrd="0" destOrd="0" parTransId="{B83C2F9D-49EA-9E44-AE25-EF90CE9EE144}" sibTransId="{597269B0-3B22-5E4A-8792-41EF649240EE}"/>
    <dgm:cxn modelId="{85027312-CA8B-4843-A6C5-4C1C3205C758}" srcId="{0107A0FD-F1C9-6D49-A064-C0237004E32B}" destId="{A0802524-35EF-2F4A-8B61-BDB8BC9A0D8D}" srcOrd="4" destOrd="0" parTransId="{123921C7-4E6E-3146-8BF8-5FA18F3DAE5C}" sibTransId="{E9D04D73-3E5B-474B-B0D4-D9CECD8F8E1D}"/>
    <dgm:cxn modelId="{67A1DD83-94AA-4ACE-80FF-0650CD7C9794}" type="presOf" srcId="{5FD44DBD-8C76-3146-8EF4-A8B229065791}" destId="{D67FAA6C-B694-D740-A77C-19726B10EC0C}" srcOrd="0" destOrd="0" presId="urn:microsoft.com/office/officeart/2005/8/layout/radial6"/>
    <dgm:cxn modelId="{CE27ADE5-5BEF-410C-B4B5-0051DA0A3649}" type="presOf" srcId="{77F916D6-F8EF-8046-9AAF-76DF15FC4FBB}" destId="{2DFDB7CD-F79F-2A4C-8144-4B99B2CE24B4}" srcOrd="0" destOrd="0" presId="urn:microsoft.com/office/officeart/2005/8/layout/radial6"/>
    <dgm:cxn modelId="{9221E464-13AB-4D31-93CF-0726F7C8083E}" type="presOf" srcId="{A0802524-35EF-2F4A-8B61-BDB8BC9A0D8D}" destId="{96B7F5E9-3807-BF48-8ECB-6BAE267FE286}" srcOrd="0" destOrd="0" presId="urn:microsoft.com/office/officeart/2005/8/layout/radial6"/>
    <dgm:cxn modelId="{0BC80768-07EF-4910-A5EC-130DF30EC5C8}" type="presOf" srcId="{3B61151F-6099-294A-9E7C-CBC9AE2EC4CE}" destId="{2B996748-A73C-9242-BAC0-62169576162E}" srcOrd="0" destOrd="0" presId="urn:microsoft.com/office/officeart/2005/8/layout/radial6"/>
    <dgm:cxn modelId="{97BDB56F-9977-4F9B-980B-A1D25A2B02AE}" type="presOf" srcId="{597269B0-3B22-5E4A-8792-41EF649240EE}" destId="{FDAEBFF4-7123-C548-9959-E777F347B4BF}" srcOrd="0" destOrd="0" presId="urn:microsoft.com/office/officeart/2005/8/layout/radial6"/>
    <dgm:cxn modelId="{66E16716-BC26-5448-8EA3-02E9BE6A6667}" srcId="{0107A0FD-F1C9-6D49-A064-C0237004E32B}" destId="{9220AEBF-6A6C-4B43-8E9A-4B617DC0543E}" srcOrd="1" destOrd="0" parTransId="{F02D6C5E-3570-8D44-857D-B63028E8260A}" sibTransId="{87516F66-055B-5C4B-A952-0115782AD1B9}"/>
    <dgm:cxn modelId="{DFCCCF24-96CC-472D-9817-88284DAA0BE5}" type="presOf" srcId="{A73C7ED7-C13B-D44C-8F31-37D4240B213B}" destId="{832A2E31-5F63-F24B-9576-621BA2C91232}" srcOrd="0" destOrd="0" presId="urn:microsoft.com/office/officeart/2005/8/layout/radial6"/>
    <dgm:cxn modelId="{D8D7A71C-617D-4BF0-826F-D5CA3BB7EC9D}" type="presOf" srcId="{E4F11010-58E5-7447-9C9F-F6D2638B77F9}" destId="{323599B9-450F-3146-87CF-F849CA00257A}" srcOrd="0" destOrd="0" presId="urn:microsoft.com/office/officeart/2005/8/layout/radial6"/>
    <dgm:cxn modelId="{0E662542-BDB1-47B7-88C5-015ACF754766}" type="presOf" srcId="{A8F8C4D9-DA3D-0F4B-BFC9-CEFB7DAEBFAC}" destId="{19CCEA01-71BD-0947-B1E9-E9BA13B799AA}" srcOrd="0" destOrd="0" presId="urn:microsoft.com/office/officeart/2005/8/layout/radial6"/>
    <dgm:cxn modelId="{5615A643-6339-6C4B-820F-CE3A68655994}" srcId="{0107A0FD-F1C9-6D49-A064-C0237004E32B}" destId="{77F916D6-F8EF-8046-9AAF-76DF15FC4FBB}" srcOrd="3" destOrd="0" parTransId="{37407547-5DD2-9344-A1EF-8DBEFB41FEA8}" sibTransId="{E4F11010-58E5-7447-9C9F-F6D2638B77F9}"/>
    <dgm:cxn modelId="{6545C05A-E7E7-4915-8AF5-5D75F4DD2299}" srcId="{D3EC4E21-1D11-3843-9EAA-CC3F4A6505E2}" destId="{66CDE9D7-F4D3-4D1C-B955-49FFA030450C}" srcOrd="1" destOrd="0" parTransId="{C296A14B-93AF-4C22-B9B1-44A39F29ED9E}" sibTransId="{E49B65A8-29F7-42DB-AE45-6DC274F9E9AD}"/>
    <dgm:cxn modelId="{17F431CA-359F-44A4-96BD-C8794CFDB3FB}" type="presOf" srcId="{E9D04D73-3E5B-474B-B0D4-D9CECD8F8E1D}" destId="{4EF8B076-D111-9849-AC37-1635CDD193FA}" srcOrd="0" destOrd="0" presId="urn:microsoft.com/office/officeart/2005/8/layout/radial6"/>
    <dgm:cxn modelId="{41EA6904-AE52-40C6-A115-9AC8A329B20B}" type="presOf" srcId="{23B906DE-0716-B749-92AE-FDB94AC84128}" destId="{53472D82-6C10-AE43-9CF8-38B969A510FE}" srcOrd="0" destOrd="0" presId="urn:microsoft.com/office/officeart/2005/8/layout/radial6"/>
    <dgm:cxn modelId="{D5FD31B9-57C1-4443-B6BB-BB1AFE83229A}" type="presOf" srcId="{0107A0FD-F1C9-6D49-A064-C0237004E32B}" destId="{8CA8D750-D866-504E-998E-7D3C976E6BEB}" srcOrd="0" destOrd="0" presId="urn:microsoft.com/office/officeart/2005/8/layout/radial6"/>
    <dgm:cxn modelId="{C1D5FA73-61E1-462D-9A2C-8E285322AD7B}" type="presOf" srcId="{87516F66-055B-5C4B-A952-0115782AD1B9}" destId="{25B2F705-AAC5-5749-A2BF-DD4BD57C7643}" srcOrd="0" destOrd="0" presId="urn:microsoft.com/office/officeart/2005/8/layout/radial6"/>
    <dgm:cxn modelId="{5AF00706-3E03-43BE-9BC6-BE50E37B3CFB}" type="presParOf" srcId="{AF4C283B-3B09-9D4D-9F5F-2389F0F729B8}" destId="{8CA8D750-D866-504E-998E-7D3C976E6BEB}" srcOrd="0" destOrd="0" presId="urn:microsoft.com/office/officeart/2005/8/layout/radial6"/>
    <dgm:cxn modelId="{F4409D6B-8D07-46CA-802B-F2FC393576CB}" type="presParOf" srcId="{AF4C283B-3B09-9D4D-9F5F-2389F0F729B8}" destId="{19CCEA01-71BD-0947-B1E9-E9BA13B799AA}" srcOrd="1" destOrd="0" presId="urn:microsoft.com/office/officeart/2005/8/layout/radial6"/>
    <dgm:cxn modelId="{40D56E60-0E81-46D8-B723-D79EE1F4FF01}" type="presParOf" srcId="{AF4C283B-3B09-9D4D-9F5F-2389F0F729B8}" destId="{B42E3854-9023-5046-B991-253931409FE1}" srcOrd="2" destOrd="0" presId="urn:microsoft.com/office/officeart/2005/8/layout/radial6"/>
    <dgm:cxn modelId="{ADCB6FF5-4C25-4868-80A1-1BB3BAFC65E9}" type="presParOf" srcId="{AF4C283B-3B09-9D4D-9F5F-2389F0F729B8}" destId="{FDAEBFF4-7123-C548-9959-E777F347B4BF}" srcOrd="3" destOrd="0" presId="urn:microsoft.com/office/officeart/2005/8/layout/radial6"/>
    <dgm:cxn modelId="{30A48314-2586-40AF-B44B-69B5FA23F54F}" type="presParOf" srcId="{AF4C283B-3B09-9D4D-9F5F-2389F0F729B8}" destId="{B42326D3-32D7-CF45-88D2-B0728CAA88DA}" srcOrd="4" destOrd="0" presId="urn:microsoft.com/office/officeart/2005/8/layout/radial6"/>
    <dgm:cxn modelId="{18F27E5E-C2BC-4CA2-9078-3224F58D89DE}" type="presParOf" srcId="{AF4C283B-3B09-9D4D-9F5F-2389F0F729B8}" destId="{41831C11-19BF-C145-A6FE-78439D14757A}" srcOrd="5" destOrd="0" presId="urn:microsoft.com/office/officeart/2005/8/layout/radial6"/>
    <dgm:cxn modelId="{6A5A9958-A7F6-4EDB-B367-82263033A27B}" type="presParOf" srcId="{AF4C283B-3B09-9D4D-9F5F-2389F0F729B8}" destId="{25B2F705-AAC5-5749-A2BF-DD4BD57C7643}" srcOrd="6" destOrd="0" presId="urn:microsoft.com/office/officeart/2005/8/layout/radial6"/>
    <dgm:cxn modelId="{6873FFA9-9817-4E51-9837-0321F6C349B8}" type="presParOf" srcId="{AF4C283B-3B09-9D4D-9F5F-2389F0F729B8}" destId="{53472D82-6C10-AE43-9CF8-38B969A510FE}" srcOrd="7" destOrd="0" presId="urn:microsoft.com/office/officeart/2005/8/layout/radial6"/>
    <dgm:cxn modelId="{8CDFB6D5-E742-4B51-A79F-BE16642E09A3}" type="presParOf" srcId="{AF4C283B-3B09-9D4D-9F5F-2389F0F729B8}" destId="{D7EC23C2-DD95-4B4C-91A4-514BF440B11C}" srcOrd="8" destOrd="0" presId="urn:microsoft.com/office/officeart/2005/8/layout/radial6"/>
    <dgm:cxn modelId="{D5483ED1-EF93-42BC-9517-F5A22298F62F}" type="presParOf" srcId="{AF4C283B-3B09-9D4D-9F5F-2389F0F729B8}" destId="{832A2E31-5F63-F24B-9576-621BA2C91232}" srcOrd="9" destOrd="0" presId="urn:microsoft.com/office/officeart/2005/8/layout/radial6"/>
    <dgm:cxn modelId="{40D32488-F89C-4E94-A43E-DB8993739522}" type="presParOf" srcId="{AF4C283B-3B09-9D4D-9F5F-2389F0F729B8}" destId="{2DFDB7CD-F79F-2A4C-8144-4B99B2CE24B4}" srcOrd="10" destOrd="0" presId="urn:microsoft.com/office/officeart/2005/8/layout/radial6"/>
    <dgm:cxn modelId="{35A17CDA-C882-43F4-8072-A01FC026F779}" type="presParOf" srcId="{AF4C283B-3B09-9D4D-9F5F-2389F0F729B8}" destId="{021F707E-26D7-064F-A293-FBB7E908FB7A}" srcOrd="11" destOrd="0" presId="urn:microsoft.com/office/officeart/2005/8/layout/radial6"/>
    <dgm:cxn modelId="{51B54F21-D29A-4208-B586-DA72F3DA0EE2}" type="presParOf" srcId="{AF4C283B-3B09-9D4D-9F5F-2389F0F729B8}" destId="{323599B9-450F-3146-87CF-F849CA00257A}" srcOrd="12" destOrd="0" presId="urn:microsoft.com/office/officeart/2005/8/layout/radial6"/>
    <dgm:cxn modelId="{3104B5D8-B0FB-4856-BFB4-749EB7ACBA9A}" type="presParOf" srcId="{AF4C283B-3B09-9D4D-9F5F-2389F0F729B8}" destId="{96B7F5E9-3807-BF48-8ECB-6BAE267FE286}" srcOrd="13" destOrd="0" presId="urn:microsoft.com/office/officeart/2005/8/layout/radial6"/>
    <dgm:cxn modelId="{C6CCF564-9E32-431E-8D39-AC1317EC33E8}" type="presParOf" srcId="{AF4C283B-3B09-9D4D-9F5F-2389F0F729B8}" destId="{57CDC30D-EF3F-0F4F-A5A3-EC5C7CDD0259}" srcOrd="14" destOrd="0" presId="urn:microsoft.com/office/officeart/2005/8/layout/radial6"/>
    <dgm:cxn modelId="{4DB66BF4-0782-4A44-9A07-6B55D5939ACF}" type="presParOf" srcId="{AF4C283B-3B09-9D4D-9F5F-2389F0F729B8}" destId="{4EF8B076-D111-9849-AC37-1635CDD193FA}" srcOrd="15" destOrd="0" presId="urn:microsoft.com/office/officeart/2005/8/layout/radial6"/>
    <dgm:cxn modelId="{24D144A0-1D1C-43E7-921F-13E700B4E329}" type="presParOf" srcId="{AF4C283B-3B09-9D4D-9F5F-2389F0F729B8}" destId="{D67FAA6C-B694-D740-A77C-19726B10EC0C}" srcOrd="16" destOrd="0" presId="urn:microsoft.com/office/officeart/2005/8/layout/radial6"/>
    <dgm:cxn modelId="{F0E01C64-9FD9-4368-B790-44F996BCC8F2}" type="presParOf" srcId="{AF4C283B-3B09-9D4D-9F5F-2389F0F729B8}" destId="{1C23F6C3-F503-F24A-B211-4027DD8A34CE}" srcOrd="17" destOrd="0" presId="urn:microsoft.com/office/officeart/2005/8/layout/radial6"/>
    <dgm:cxn modelId="{F8A85D94-5A35-4C7A-B49F-5E16D56C0623}" type="presParOf" srcId="{AF4C283B-3B09-9D4D-9F5F-2389F0F729B8}" destId="{2B996748-A73C-9242-BAC0-62169576162E}"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96748-A73C-9242-BAC0-62169576162E}">
      <dsp:nvSpPr>
        <dsp:cNvPr id="0" name=""/>
        <dsp:cNvSpPr/>
      </dsp:nvSpPr>
      <dsp:spPr>
        <a:xfrm>
          <a:off x="2567567" y="561036"/>
          <a:ext cx="3844752" cy="3844752"/>
        </a:xfrm>
        <a:prstGeom prst="blockArc">
          <a:avLst>
            <a:gd name="adj1" fmla="val 12549350"/>
            <a:gd name="adj2" fmla="val 16146179"/>
            <a:gd name="adj3" fmla="val 4525"/>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F8B076-D111-9849-AC37-1635CDD193FA}">
      <dsp:nvSpPr>
        <dsp:cNvPr id="0" name=""/>
        <dsp:cNvSpPr/>
      </dsp:nvSpPr>
      <dsp:spPr>
        <a:xfrm>
          <a:off x="2443338" y="754787"/>
          <a:ext cx="3844752" cy="3844752"/>
        </a:xfrm>
        <a:prstGeom prst="blockArc">
          <a:avLst>
            <a:gd name="adj1" fmla="val 10001706"/>
            <a:gd name="adj2" fmla="val 12970726"/>
            <a:gd name="adj3" fmla="val 4525"/>
          </a:avLst>
        </a:prstGeom>
        <a:gradFill rotWithShape="0">
          <a:gsLst>
            <a:gs pos="0">
              <a:schemeClr val="accent3">
                <a:hueOff val="1994541"/>
                <a:satOff val="34284"/>
                <a:lumOff val="-14274"/>
                <a:alphaOff val="0"/>
                <a:shade val="51000"/>
                <a:satMod val="130000"/>
              </a:schemeClr>
            </a:gs>
            <a:gs pos="80000">
              <a:schemeClr val="accent3">
                <a:hueOff val="1994541"/>
                <a:satOff val="34284"/>
                <a:lumOff val="-14274"/>
                <a:alphaOff val="0"/>
                <a:shade val="93000"/>
                <a:satMod val="130000"/>
              </a:schemeClr>
            </a:gs>
            <a:gs pos="100000">
              <a:schemeClr val="accent3">
                <a:hueOff val="1994541"/>
                <a:satOff val="34284"/>
                <a:lumOff val="-1427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3599B9-450F-3146-87CF-F849CA00257A}">
      <dsp:nvSpPr>
        <dsp:cNvPr id="0" name=""/>
        <dsp:cNvSpPr/>
      </dsp:nvSpPr>
      <dsp:spPr>
        <a:xfrm>
          <a:off x="2386462" y="561307"/>
          <a:ext cx="3844752" cy="3844752"/>
        </a:xfrm>
        <a:prstGeom prst="blockArc">
          <a:avLst>
            <a:gd name="adj1" fmla="val 5377429"/>
            <a:gd name="adj2" fmla="val 9632545"/>
            <a:gd name="adj3" fmla="val 4525"/>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32A2E31-5F63-F24B-9576-621BA2C91232}">
      <dsp:nvSpPr>
        <dsp:cNvPr id="0" name=""/>
        <dsp:cNvSpPr/>
      </dsp:nvSpPr>
      <dsp:spPr>
        <a:xfrm>
          <a:off x="2423782" y="561433"/>
          <a:ext cx="3844752" cy="3844752"/>
        </a:xfrm>
        <a:prstGeom prst="blockArc">
          <a:avLst>
            <a:gd name="adj1" fmla="val 1235057"/>
            <a:gd name="adj2" fmla="val 5445715"/>
            <a:gd name="adj3" fmla="val 4525"/>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B2F705-AAC5-5749-A2BF-DD4BD57C7643}">
      <dsp:nvSpPr>
        <dsp:cNvPr id="0" name=""/>
        <dsp:cNvSpPr/>
      </dsp:nvSpPr>
      <dsp:spPr>
        <a:xfrm>
          <a:off x="2414218" y="587482"/>
          <a:ext cx="3844752" cy="3844752"/>
        </a:xfrm>
        <a:prstGeom prst="blockArc">
          <a:avLst>
            <a:gd name="adj1" fmla="val 19744351"/>
            <a:gd name="adj2" fmla="val 1184283"/>
            <a:gd name="adj3" fmla="val 4525"/>
          </a:avLst>
        </a:prstGeom>
        <a:gradFill rotWithShape="0">
          <a:gsLst>
            <a:gs pos="0">
              <a:schemeClr val="accent3">
                <a:hueOff val="498635"/>
                <a:satOff val="8571"/>
                <a:lumOff val="-3568"/>
                <a:alphaOff val="0"/>
                <a:shade val="51000"/>
                <a:satMod val="130000"/>
              </a:schemeClr>
            </a:gs>
            <a:gs pos="80000">
              <a:schemeClr val="accent3">
                <a:hueOff val="498635"/>
                <a:satOff val="8571"/>
                <a:lumOff val="-3568"/>
                <a:alphaOff val="0"/>
                <a:shade val="93000"/>
                <a:satMod val="130000"/>
              </a:schemeClr>
            </a:gs>
            <a:gs pos="100000">
              <a:schemeClr val="accent3">
                <a:hueOff val="498635"/>
                <a:satOff val="8571"/>
                <a:lumOff val="-356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DAEBFF4-7123-C548-9959-E777F347B4BF}">
      <dsp:nvSpPr>
        <dsp:cNvPr id="0" name=""/>
        <dsp:cNvSpPr/>
      </dsp:nvSpPr>
      <dsp:spPr>
        <a:xfrm>
          <a:off x="2448283" y="555858"/>
          <a:ext cx="3844752" cy="3844752"/>
        </a:xfrm>
        <a:prstGeom prst="blockArc">
          <a:avLst>
            <a:gd name="adj1" fmla="val 16460916"/>
            <a:gd name="adj2" fmla="val 19811417"/>
            <a:gd name="adj3" fmla="val 4525"/>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CA8D750-D866-504E-998E-7D3C976E6BEB}">
      <dsp:nvSpPr>
        <dsp:cNvPr id="0" name=""/>
        <dsp:cNvSpPr/>
      </dsp:nvSpPr>
      <dsp:spPr>
        <a:xfrm>
          <a:off x="6507294" y="0"/>
          <a:ext cx="1725938" cy="1725938"/>
        </a:xfrm>
        <a:prstGeom prst="ellipse">
          <a:avLst/>
        </a:prstGeom>
        <a:noFill/>
        <a:ln w="38100" cap="rnd" cmpd="dbl">
          <a:noFill/>
          <a:round/>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t>Source R Chavasse , St Georges </a:t>
          </a:r>
        </a:p>
      </dsp:txBody>
      <dsp:txXfrm>
        <a:off x="6760052" y="252758"/>
        <a:ext cx="1220422" cy="1220422"/>
      </dsp:txXfrm>
    </dsp:sp>
    <dsp:sp modelId="{19CCEA01-71BD-0947-B1E9-E9BA13B799AA}">
      <dsp:nvSpPr>
        <dsp:cNvPr id="0" name=""/>
        <dsp:cNvSpPr/>
      </dsp:nvSpPr>
      <dsp:spPr>
        <a:xfrm>
          <a:off x="3522903" y="-341117"/>
          <a:ext cx="1875252" cy="1891755"/>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Home</a:t>
          </a:r>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dsp:txBody>
      <dsp:txXfrm>
        <a:off x="3797527" y="-64076"/>
        <a:ext cx="1326004" cy="1337673"/>
      </dsp:txXfrm>
    </dsp:sp>
    <dsp:sp modelId="{B42326D3-32D7-CF45-88D2-B0728CAA88DA}">
      <dsp:nvSpPr>
        <dsp:cNvPr id="0" name=""/>
        <dsp:cNvSpPr/>
      </dsp:nvSpPr>
      <dsp:spPr>
        <a:xfrm>
          <a:off x="5571982" y="1185222"/>
          <a:ext cx="752705" cy="717959"/>
        </a:xfrm>
        <a:prstGeom prst="ellipse">
          <a:avLst/>
        </a:prstGeom>
        <a:gradFill rotWithShape="0">
          <a:gsLst>
            <a:gs pos="0">
              <a:schemeClr val="accent3">
                <a:hueOff val="498635"/>
                <a:satOff val="8571"/>
                <a:lumOff val="-3568"/>
                <a:alphaOff val="0"/>
                <a:shade val="51000"/>
                <a:satMod val="130000"/>
              </a:schemeClr>
            </a:gs>
            <a:gs pos="80000">
              <a:schemeClr val="accent3">
                <a:hueOff val="498635"/>
                <a:satOff val="8571"/>
                <a:lumOff val="-3568"/>
                <a:alphaOff val="0"/>
                <a:shade val="93000"/>
                <a:satMod val="130000"/>
              </a:schemeClr>
            </a:gs>
            <a:gs pos="100000">
              <a:schemeClr val="accent3">
                <a:hueOff val="498635"/>
                <a:satOff val="8571"/>
                <a:lumOff val="-356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School Nurse</a:t>
          </a:r>
        </a:p>
      </dsp:txBody>
      <dsp:txXfrm>
        <a:off x="5682213" y="1290365"/>
        <a:ext cx="532243" cy="507673"/>
      </dsp:txXfrm>
    </dsp:sp>
    <dsp:sp modelId="{53472D82-6C10-AE43-9CF8-38B969A510FE}">
      <dsp:nvSpPr>
        <dsp:cNvPr id="0" name=""/>
        <dsp:cNvSpPr/>
      </dsp:nvSpPr>
      <dsp:spPr>
        <a:xfrm>
          <a:off x="5167460" y="2198518"/>
          <a:ext cx="1875252" cy="1891755"/>
        </a:xfrm>
        <a:prstGeom prst="ellipse">
          <a:avLst/>
        </a:prstGeom>
        <a:gradFill rotWithShape="0">
          <a:gsLst>
            <a:gs pos="0">
              <a:schemeClr val="accent3">
                <a:hueOff val="997270"/>
                <a:satOff val="17142"/>
                <a:lumOff val="-7137"/>
                <a:alphaOff val="0"/>
                <a:shade val="51000"/>
                <a:satMod val="130000"/>
              </a:schemeClr>
            </a:gs>
            <a:gs pos="80000">
              <a:schemeClr val="accent3">
                <a:hueOff val="997270"/>
                <a:satOff val="17142"/>
                <a:lumOff val="-7137"/>
                <a:alphaOff val="0"/>
                <a:shade val="93000"/>
                <a:satMod val="130000"/>
              </a:schemeClr>
            </a:gs>
            <a:gs pos="100000">
              <a:schemeClr val="accent3">
                <a:hueOff val="997270"/>
                <a:satOff val="17142"/>
                <a:lumOff val="-71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School</a:t>
          </a:r>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dsp:txBody>
      <dsp:txXfrm>
        <a:off x="5442084" y="2475559"/>
        <a:ext cx="1326004" cy="1337673"/>
      </dsp:txXfrm>
    </dsp:sp>
    <dsp:sp modelId="{2DFDB7CD-F79F-2A4C-8144-4B99B2CE24B4}">
      <dsp:nvSpPr>
        <dsp:cNvPr id="0" name=""/>
        <dsp:cNvSpPr/>
      </dsp:nvSpPr>
      <dsp:spPr>
        <a:xfrm>
          <a:off x="3383548" y="3416648"/>
          <a:ext cx="1875252" cy="1891755"/>
        </a:xfrm>
        <a:prstGeom prst="ellipse">
          <a:avLst/>
        </a:prstGeom>
        <a:gradFill rotWithShape="0">
          <a:gsLst>
            <a:gs pos="0">
              <a:schemeClr val="accent3">
                <a:hueOff val="1495906"/>
                <a:satOff val="25713"/>
                <a:lumOff val="-10705"/>
                <a:alphaOff val="0"/>
                <a:shade val="51000"/>
                <a:satMod val="130000"/>
              </a:schemeClr>
            </a:gs>
            <a:gs pos="80000">
              <a:schemeClr val="accent3">
                <a:hueOff val="1495906"/>
                <a:satOff val="25713"/>
                <a:lumOff val="-10705"/>
                <a:alphaOff val="0"/>
                <a:shade val="93000"/>
                <a:satMod val="130000"/>
              </a:schemeClr>
            </a:gs>
            <a:gs pos="100000">
              <a:schemeClr val="accent3">
                <a:hueOff val="1495906"/>
                <a:satOff val="25713"/>
                <a:lumOff val="-1070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 2</a:t>
          </a:r>
          <a:r>
            <a:rPr lang="en-US" sz="1200" kern="1200" baseline="30000" dirty="0"/>
            <a:t>nd</a:t>
          </a:r>
          <a:r>
            <a:rPr lang="en-US" sz="1200" kern="1200" dirty="0"/>
            <a:t> / 3ry</a:t>
          </a:r>
        </a:p>
        <a:p>
          <a:pPr lvl="0" algn="ctr" defTabSz="533400">
            <a:lnSpc>
              <a:spcPct val="90000"/>
            </a:lnSpc>
            <a:spcBef>
              <a:spcPct val="0"/>
            </a:spcBef>
            <a:spcAft>
              <a:spcPct val="35000"/>
            </a:spcAft>
          </a:pPr>
          <a:r>
            <a:rPr lang="en-US" sz="1200" kern="1200" dirty="0"/>
            <a:t>Hospital Care</a:t>
          </a:r>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dsp:txBody>
      <dsp:txXfrm>
        <a:off x="3658172" y="3693689"/>
        <a:ext cx="1326004" cy="1337673"/>
      </dsp:txXfrm>
    </dsp:sp>
    <dsp:sp modelId="{96B7F5E9-3807-BF48-8ECB-6BAE267FE286}">
      <dsp:nvSpPr>
        <dsp:cNvPr id="0" name=""/>
        <dsp:cNvSpPr/>
      </dsp:nvSpPr>
      <dsp:spPr>
        <a:xfrm>
          <a:off x="1599636" y="2163678"/>
          <a:ext cx="1875252" cy="1891755"/>
        </a:xfrm>
        <a:prstGeom prst="ellipse">
          <a:avLst/>
        </a:prstGeom>
        <a:gradFill rotWithShape="0">
          <a:gsLst>
            <a:gs pos="0">
              <a:schemeClr val="accent3">
                <a:hueOff val="1994541"/>
                <a:satOff val="34284"/>
                <a:lumOff val="-14274"/>
                <a:alphaOff val="0"/>
                <a:shade val="51000"/>
                <a:satMod val="130000"/>
              </a:schemeClr>
            </a:gs>
            <a:gs pos="80000">
              <a:schemeClr val="accent3">
                <a:hueOff val="1994541"/>
                <a:satOff val="34284"/>
                <a:lumOff val="-14274"/>
                <a:alphaOff val="0"/>
                <a:shade val="93000"/>
                <a:satMod val="130000"/>
              </a:schemeClr>
            </a:gs>
            <a:gs pos="100000">
              <a:schemeClr val="accent3">
                <a:hueOff val="1994541"/>
                <a:satOff val="34284"/>
                <a:lumOff val="-1427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Primary Care</a:t>
          </a:r>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dsp:txBody>
      <dsp:txXfrm>
        <a:off x="1874260" y="2440719"/>
        <a:ext cx="1326004" cy="1337673"/>
      </dsp:txXfrm>
    </dsp:sp>
    <dsp:sp modelId="{D67FAA6C-B694-D740-A77C-19726B10EC0C}">
      <dsp:nvSpPr>
        <dsp:cNvPr id="0" name=""/>
        <dsp:cNvSpPr/>
      </dsp:nvSpPr>
      <dsp:spPr>
        <a:xfrm>
          <a:off x="2475611" y="1209067"/>
          <a:ext cx="747015" cy="717959"/>
        </a:xfrm>
        <a:prstGeom prst="ellipse">
          <a:avLst/>
        </a:prstGeom>
        <a:gradFill rotWithShape="0">
          <a:gsLst>
            <a:gs pos="0">
              <a:schemeClr val="accent3">
                <a:hueOff val="2493176"/>
                <a:satOff val="42855"/>
                <a:lumOff val="-17842"/>
                <a:alphaOff val="0"/>
                <a:shade val="51000"/>
                <a:satMod val="130000"/>
              </a:schemeClr>
            </a:gs>
            <a:gs pos="80000">
              <a:schemeClr val="accent3">
                <a:hueOff val="2493176"/>
                <a:satOff val="42855"/>
                <a:lumOff val="-17842"/>
                <a:alphaOff val="0"/>
                <a:shade val="93000"/>
                <a:satMod val="130000"/>
              </a:schemeClr>
            </a:gs>
            <a:gs pos="100000">
              <a:schemeClr val="accent3">
                <a:hueOff val="2493176"/>
                <a:satOff val="42855"/>
                <a:lumOff val="-1784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dsp:txBody>
      <dsp:txXfrm>
        <a:off x="2585009" y="1314210"/>
        <a:ext cx="528219" cy="5076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96748-A73C-9242-BAC0-62169576162E}">
      <dsp:nvSpPr>
        <dsp:cNvPr id="0" name=""/>
        <dsp:cNvSpPr/>
      </dsp:nvSpPr>
      <dsp:spPr>
        <a:xfrm>
          <a:off x="2567567" y="561036"/>
          <a:ext cx="3844752" cy="3844752"/>
        </a:xfrm>
        <a:prstGeom prst="blockArc">
          <a:avLst>
            <a:gd name="adj1" fmla="val 12549350"/>
            <a:gd name="adj2" fmla="val 16146179"/>
            <a:gd name="adj3" fmla="val 4525"/>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F8B076-D111-9849-AC37-1635CDD193FA}">
      <dsp:nvSpPr>
        <dsp:cNvPr id="0" name=""/>
        <dsp:cNvSpPr/>
      </dsp:nvSpPr>
      <dsp:spPr>
        <a:xfrm>
          <a:off x="2443338" y="754787"/>
          <a:ext cx="3844752" cy="3844752"/>
        </a:xfrm>
        <a:prstGeom prst="blockArc">
          <a:avLst>
            <a:gd name="adj1" fmla="val 10001706"/>
            <a:gd name="adj2" fmla="val 12970726"/>
            <a:gd name="adj3" fmla="val 4525"/>
          </a:avLst>
        </a:prstGeom>
        <a:gradFill rotWithShape="0">
          <a:gsLst>
            <a:gs pos="0">
              <a:schemeClr val="accent3">
                <a:hueOff val="1994541"/>
                <a:satOff val="34284"/>
                <a:lumOff val="-14274"/>
                <a:alphaOff val="0"/>
                <a:shade val="51000"/>
                <a:satMod val="130000"/>
              </a:schemeClr>
            </a:gs>
            <a:gs pos="80000">
              <a:schemeClr val="accent3">
                <a:hueOff val="1994541"/>
                <a:satOff val="34284"/>
                <a:lumOff val="-14274"/>
                <a:alphaOff val="0"/>
                <a:shade val="93000"/>
                <a:satMod val="130000"/>
              </a:schemeClr>
            </a:gs>
            <a:gs pos="100000">
              <a:schemeClr val="accent3">
                <a:hueOff val="1994541"/>
                <a:satOff val="34284"/>
                <a:lumOff val="-1427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3599B9-450F-3146-87CF-F849CA00257A}">
      <dsp:nvSpPr>
        <dsp:cNvPr id="0" name=""/>
        <dsp:cNvSpPr/>
      </dsp:nvSpPr>
      <dsp:spPr>
        <a:xfrm>
          <a:off x="2386462" y="561307"/>
          <a:ext cx="3844752" cy="3844752"/>
        </a:xfrm>
        <a:prstGeom prst="blockArc">
          <a:avLst>
            <a:gd name="adj1" fmla="val 5377429"/>
            <a:gd name="adj2" fmla="val 9632545"/>
            <a:gd name="adj3" fmla="val 4525"/>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32A2E31-5F63-F24B-9576-621BA2C91232}">
      <dsp:nvSpPr>
        <dsp:cNvPr id="0" name=""/>
        <dsp:cNvSpPr/>
      </dsp:nvSpPr>
      <dsp:spPr>
        <a:xfrm>
          <a:off x="2423782" y="561433"/>
          <a:ext cx="3844752" cy="3844752"/>
        </a:xfrm>
        <a:prstGeom prst="blockArc">
          <a:avLst>
            <a:gd name="adj1" fmla="val 1235057"/>
            <a:gd name="adj2" fmla="val 5445715"/>
            <a:gd name="adj3" fmla="val 4525"/>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B2F705-AAC5-5749-A2BF-DD4BD57C7643}">
      <dsp:nvSpPr>
        <dsp:cNvPr id="0" name=""/>
        <dsp:cNvSpPr/>
      </dsp:nvSpPr>
      <dsp:spPr>
        <a:xfrm>
          <a:off x="2414218" y="587482"/>
          <a:ext cx="3844752" cy="3844752"/>
        </a:xfrm>
        <a:prstGeom prst="blockArc">
          <a:avLst>
            <a:gd name="adj1" fmla="val 19744351"/>
            <a:gd name="adj2" fmla="val 1184283"/>
            <a:gd name="adj3" fmla="val 4525"/>
          </a:avLst>
        </a:prstGeom>
        <a:gradFill rotWithShape="0">
          <a:gsLst>
            <a:gs pos="0">
              <a:schemeClr val="accent3">
                <a:hueOff val="498635"/>
                <a:satOff val="8571"/>
                <a:lumOff val="-3568"/>
                <a:alphaOff val="0"/>
                <a:shade val="51000"/>
                <a:satMod val="130000"/>
              </a:schemeClr>
            </a:gs>
            <a:gs pos="80000">
              <a:schemeClr val="accent3">
                <a:hueOff val="498635"/>
                <a:satOff val="8571"/>
                <a:lumOff val="-3568"/>
                <a:alphaOff val="0"/>
                <a:shade val="93000"/>
                <a:satMod val="130000"/>
              </a:schemeClr>
            </a:gs>
            <a:gs pos="100000">
              <a:schemeClr val="accent3">
                <a:hueOff val="498635"/>
                <a:satOff val="8571"/>
                <a:lumOff val="-356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DAEBFF4-7123-C548-9959-E777F347B4BF}">
      <dsp:nvSpPr>
        <dsp:cNvPr id="0" name=""/>
        <dsp:cNvSpPr/>
      </dsp:nvSpPr>
      <dsp:spPr>
        <a:xfrm>
          <a:off x="2448283" y="555858"/>
          <a:ext cx="3844752" cy="3844752"/>
        </a:xfrm>
        <a:prstGeom prst="blockArc">
          <a:avLst>
            <a:gd name="adj1" fmla="val 16460916"/>
            <a:gd name="adj2" fmla="val 19811417"/>
            <a:gd name="adj3" fmla="val 4525"/>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CA8D750-D866-504E-998E-7D3C976E6BEB}">
      <dsp:nvSpPr>
        <dsp:cNvPr id="0" name=""/>
        <dsp:cNvSpPr/>
      </dsp:nvSpPr>
      <dsp:spPr>
        <a:xfrm>
          <a:off x="6507294" y="0"/>
          <a:ext cx="1725938" cy="1725938"/>
        </a:xfrm>
        <a:prstGeom prst="ellipse">
          <a:avLst/>
        </a:prstGeom>
        <a:noFill/>
        <a:ln w="38100" cap="rnd" cmpd="dbl">
          <a:noFill/>
          <a:round/>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a:t>Source R Chavasse , St Georges </a:t>
          </a:r>
        </a:p>
      </dsp:txBody>
      <dsp:txXfrm>
        <a:off x="6760052" y="252758"/>
        <a:ext cx="1220422" cy="1220422"/>
      </dsp:txXfrm>
    </dsp:sp>
    <dsp:sp modelId="{19CCEA01-71BD-0947-B1E9-E9BA13B799AA}">
      <dsp:nvSpPr>
        <dsp:cNvPr id="0" name=""/>
        <dsp:cNvSpPr/>
      </dsp:nvSpPr>
      <dsp:spPr>
        <a:xfrm>
          <a:off x="3522903" y="-341117"/>
          <a:ext cx="1875252" cy="1891755"/>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Home</a:t>
          </a:r>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dsp:txBody>
      <dsp:txXfrm>
        <a:off x="3797527" y="-64076"/>
        <a:ext cx="1326004" cy="1337673"/>
      </dsp:txXfrm>
    </dsp:sp>
    <dsp:sp modelId="{B42326D3-32D7-CF45-88D2-B0728CAA88DA}">
      <dsp:nvSpPr>
        <dsp:cNvPr id="0" name=""/>
        <dsp:cNvSpPr/>
      </dsp:nvSpPr>
      <dsp:spPr>
        <a:xfrm>
          <a:off x="5571982" y="1185222"/>
          <a:ext cx="752705" cy="717959"/>
        </a:xfrm>
        <a:prstGeom prst="ellipse">
          <a:avLst/>
        </a:prstGeom>
        <a:gradFill rotWithShape="0">
          <a:gsLst>
            <a:gs pos="0">
              <a:schemeClr val="accent3">
                <a:hueOff val="498635"/>
                <a:satOff val="8571"/>
                <a:lumOff val="-3568"/>
                <a:alphaOff val="0"/>
                <a:shade val="51000"/>
                <a:satMod val="130000"/>
              </a:schemeClr>
            </a:gs>
            <a:gs pos="80000">
              <a:schemeClr val="accent3">
                <a:hueOff val="498635"/>
                <a:satOff val="8571"/>
                <a:lumOff val="-3568"/>
                <a:alphaOff val="0"/>
                <a:shade val="93000"/>
                <a:satMod val="130000"/>
              </a:schemeClr>
            </a:gs>
            <a:gs pos="100000">
              <a:schemeClr val="accent3">
                <a:hueOff val="498635"/>
                <a:satOff val="8571"/>
                <a:lumOff val="-356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School Nurse</a:t>
          </a:r>
        </a:p>
      </dsp:txBody>
      <dsp:txXfrm>
        <a:off x="5682213" y="1290365"/>
        <a:ext cx="532243" cy="507673"/>
      </dsp:txXfrm>
    </dsp:sp>
    <dsp:sp modelId="{53472D82-6C10-AE43-9CF8-38B969A510FE}">
      <dsp:nvSpPr>
        <dsp:cNvPr id="0" name=""/>
        <dsp:cNvSpPr/>
      </dsp:nvSpPr>
      <dsp:spPr>
        <a:xfrm>
          <a:off x="5167460" y="2198518"/>
          <a:ext cx="1875252" cy="1891755"/>
        </a:xfrm>
        <a:prstGeom prst="ellipse">
          <a:avLst/>
        </a:prstGeom>
        <a:gradFill rotWithShape="0">
          <a:gsLst>
            <a:gs pos="0">
              <a:schemeClr val="accent3">
                <a:hueOff val="997270"/>
                <a:satOff val="17142"/>
                <a:lumOff val="-7137"/>
                <a:alphaOff val="0"/>
                <a:shade val="51000"/>
                <a:satMod val="130000"/>
              </a:schemeClr>
            </a:gs>
            <a:gs pos="80000">
              <a:schemeClr val="accent3">
                <a:hueOff val="997270"/>
                <a:satOff val="17142"/>
                <a:lumOff val="-7137"/>
                <a:alphaOff val="0"/>
                <a:shade val="93000"/>
                <a:satMod val="130000"/>
              </a:schemeClr>
            </a:gs>
            <a:gs pos="100000">
              <a:schemeClr val="accent3">
                <a:hueOff val="997270"/>
                <a:satOff val="17142"/>
                <a:lumOff val="-71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School</a:t>
          </a:r>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dsp:txBody>
      <dsp:txXfrm>
        <a:off x="5442084" y="2475559"/>
        <a:ext cx="1326004" cy="1337673"/>
      </dsp:txXfrm>
    </dsp:sp>
    <dsp:sp modelId="{2DFDB7CD-F79F-2A4C-8144-4B99B2CE24B4}">
      <dsp:nvSpPr>
        <dsp:cNvPr id="0" name=""/>
        <dsp:cNvSpPr/>
      </dsp:nvSpPr>
      <dsp:spPr>
        <a:xfrm>
          <a:off x="3383548" y="3416648"/>
          <a:ext cx="1875252" cy="1891755"/>
        </a:xfrm>
        <a:prstGeom prst="ellipse">
          <a:avLst/>
        </a:prstGeom>
        <a:gradFill rotWithShape="0">
          <a:gsLst>
            <a:gs pos="0">
              <a:schemeClr val="accent3">
                <a:hueOff val="1495906"/>
                <a:satOff val="25713"/>
                <a:lumOff val="-10705"/>
                <a:alphaOff val="0"/>
                <a:shade val="51000"/>
                <a:satMod val="130000"/>
              </a:schemeClr>
            </a:gs>
            <a:gs pos="80000">
              <a:schemeClr val="accent3">
                <a:hueOff val="1495906"/>
                <a:satOff val="25713"/>
                <a:lumOff val="-10705"/>
                <a:alphaOff val="0"/>
                <a:shade val="93000"/>
                <a:satMod val="130000"/>
              </a:schemeClr>
            </a:gs>
            <a:gs pos="100000">
              <a:schemeClr val="accent3">
                <a:hueOff val="1495906"/>
                <a:satOff val="25713"/>
                <a:lumOff val="-1070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 2</a:t>
          </a:r>
          <a:r>
            <a:rPr lang="en-US" sz="1200" kern="1200" baseline="30000" dirty="0"/>
            <a:t>nd</a:t>
          </a:r>
          <a:r>
            <a:rPr lang="en-US" sz="1200" kern="1200" dirty="0"/>
            <a:t> / 3ry</a:t>
          </a:r>
        </a:p>
        <a:p>
          <a:pPr lvl="0" algn="ctr" defTabSz="533400">
            <a:lnSpc>
              <a:spcPct val="90000"/>
            </a:lnSpc>
            <a:spcBef>
              <a:spcPct val="0"/>
            </a:spcBef>
            <a:spcAft>
              <a:spcPct val="35000"/>
            </a:spcAft>
          </a:pPr>
          <a:r>
            <a:rPr lang="en-US" sz="1200" kern="1200" dirty="0"/>
            <a:t>Hospital Care</a:t>
          </a:r>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dsp:txBody>
      <dsp:txXfrm>
        <a:off x="3658172" y="3693689"/>
        <a:ext cx="1326004" cy="1337673"/>
      </dsp:txXfrm>
    </dsp:sp>
    <dsp:sp modelId="{96B7F5E9-3807-BF48-8ECB-6BAE267FE286}">
      <dsp:nvSpPr>
        <dsp:cNvPr id="0" name=""/>
        <dsp:cNvSpPr/>
      </dsp:nvSpPr>
      <dsp:spPr>
        <a:xfrm>
          <a:off x="1599636" y="2163678"/>
          <a:ext cx="1875252" cy="1891755"/>
        </a:xfrm>
        <a:prstGeom prst="ellipse">
          <a:avLst/>
        </a:prstGeom>
        <a:gradFill rotWithShape="0">
          <a:gsLst>
            <a:gs pos="0">
              <a:schemeClr val="accent3">
                <a:hueOff val="1994541"/>
                <a:satOff val="34284"/>
                <a:lumOff val="-14274"/>
                <a:alphaOff val="0"/>
                <a:shade val="51000"/>
                <a:satMod val="130000"/>
              </a:schemeClr>
            </a:gs>
            <a:gs pos="80000">
              <a:schemeClr val="accent3">
                <a:hueOff val="1994541"/>
                <a:satOff val="34284"/>
                <a:lumOff val="-14274"/>
                <a:alphaOff val="0"/>
                <a:shade val="93000"/>
                <a:satMod val="130000"/>
              </a:schemeClr>
            </a:gs>
            <a:gs pos="100000">
              <a:schemeClr val="accent3">
                <a:hueOff val="1994541"/>
                <a:satOff val="34284"/>
                <a:lumOff val="-1427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Primary Care</a:t>
          </a:r>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a:p>
          <a:pPr lvl="0" algn="ctr" defTabSz="533400">
            <a:lnSpc>
              <a:spcPct val="90000"/>
            </a:lnSpc>
            <a:spcBef>
              <a:spcPct val="0"/>
            </a:spcBef>
            <a:spcAft>
              <a:spcPct val="35000"/>
            </a:spcAft>
          </a:pPr>
          <a:endParaRPr lang="en-US" sz="1200" kern="1200" dirty="0"/>
        </a:p>
      </dsp:txBody>
      <dsp:txXfrm>
        <a:off x="1874260" y="2440719"/>
        <a:ext cx="1326004" cy="1337673"/>
      </dsp:txXfrm>
    </dsp:sp>
    <dsp:sp modelId="{D67FAA6C-B694-D740-A77C-19726B10EC0C}">
      <dsp:nvSpPr>
        <dsp:cNvPr id="0" name=""/>
        <dsp:cNvSpPr/>
      </dsp:nvSpPr>
      <dsp:spPr>
        <a:xfrm>
          <a:off x="2475611" y="1209067"/>
          <a:ext cx="747015" cy="717959"/>
        </a:xfrm>
        <a:prstGeom prst="ellipse">
          <a:avLst/>
        </a:prstGeom>
        <a:gradFill rotWithShape="0">
          <a:gsLst>
            <a:gs pos="0">
              <a:schemeClr val="accent3">
                <a:hueOff val="2493176"/>
                <a:satOff val="42855"/>
                <a:lumOff val="-17842"/>
                <a:alphaOff val="0"/>
                <a:shade val="51000"/>
                <a:satMod val="130000"/>
              </a:schemeClr>
            </a:gs>
            <a:gs pos="80000">
              <a:schemeClr val="accent3">
                <a:hueOff val="2493176"/>
                <a:satOff val="42855"/>
                <a:lumOff val="-17842"/>
                <a:alphaOff val="0"/>
                <a:shade val="93000"/>
                <a:satMod val="130000"/>
              </a:schemeClr>
            </a:gs>
            <a:gs pos="100000">
              <a:schemeClr val="accent3">
                <a:hueOff val="2493176"/>
                <a:satOff val="42855"/>
                <a:lumOff val="-1784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a:p>
      </dsp:txBody>
      <dsp:txXfrm>
        <a:off x="2585009" y="1314210"/>
        <a:ext cx="528219" cy="50767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0373FC-D65D-4A6E-8F99-D786A69C0BFA}" type="datetimeFigureOut">
              <a:rPr lang="en-GB" smtClean="0"/>
              <a:t>21/03/2017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4FF1F9-D43E-457F-81AA-805B211B30C8}" type="slidenum">
              <a:rPr lang="en-GB" smtClean="0"/>
              <a:t>‹#›</a:t>
            </a:fld>
            <a:endParaRPr lang="en-GB"/>
          </a:p>
        </p:txBody>
      </p:sp>
    </p:spTree>
    <p:extLst>
      <p:ext uri="{BB962C8B-B14F-4D97-AF65-F5344CB8AC3E}">
        <p14:creationId xmlns:p14="http://schemas.microsoft.com/office/powerpoint/2010/main" val="2529840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Collaboration of the health and social care system in London</a:t>
            </a:r>
            <a:endParaRPr lang="en-GB" dirty="0"/>
          </a:p>
        </p:txBody>
      </p:sp>
      <p:sp>
        <p:nvSpPr>
          <p:cNvPr id="4" name="Slide Number Placeholder 3"/>
          <p:cNvSpPr>
            <a:spLocks noGrp="1"/>
          </p:cNvSpPr>
          <p:nvPr>
            <p:ph type="sldNum" sz="quarter" idx="10"/>
          </p:nvPr>
        </p:nvSpPr>
        <p:spPr/>
        <p:txBody>
          <a:bodyPr/>
          <a:lstStyle/>
          <a:p>
            <a:fld id="{8EBEE61E-28E6-4DBD-80E8-73299C332610}"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048723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Urgent and emergency care link to asthma.  Mustn't simply look at end of pathway need to look further down track Variation across london</a:t>
            </a:r>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921E7F-D31F-4AB5-B125-75D59D9942D9}" type="slidenum">
              <a:rPr lang="en-GB">
                <a:solidFill>
                  <a:srgbClr val="000000"/>
                </a:solidFill>
              </a:rPr>
              <a:pPr/>
              <a:t>34</a:t>
            </a:fld>
            <a:endParaRPr lang="en-GB">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From pg65: https://www.brit-thoracic.org.uk/document-library/clinical-information/asthma/btssign-asthma-guideline-2016/</a:t>
            </a:r>
          </a:p>
          <a:p>
            <a:pPr>
              <a:spcBef>
                <a:spcPct val="0"/>
              </a:spcBef>
            </a:pPr>
            <a:r>
              <a:rPr lang="en-GB" smtClean="0"/>
              <a:t>Prescribe an inhaled short-acting β2 agonist as short term reliever therapy for all patients with symptomatic asthma.</a:t>
            </a:r>
          </a:p>
          <a:p>
            <a:pPr>
              <a:spcBef>
                <a:spcPct val="0"/>
              </a:spcBef>
            </a:pPr>
            <a:endParaRPr lang="en-GB" smtClean="0"/>
          </a:p>
          <a:p>
            <a:pPr>
              <a:spcBef>
                <a:spcPct val="0"/>
              </a:spcBef>
            </a:pPr>
            <a:r>
              <a:rPr lang="en-GB" smtClean="0"/>
              <a:t>Anyone prescribed more than one short-acting bronchodilator inhaler device a month should be identified and have their asthma assessed urgently and measures taken to improve asthma control if this is poor</a:t>
            </a:r>
          </a:p>
          <a:p>
            <a:pPr>
              <a:spcBef>
                <a:spcPct val="0"/>
              </a:spcBef>
            </a:pPr>
            <a:endParaRPr lang="en-GB" smtClean="0"/>
          </a:p>
          <a:p>
            <a:pPr>
              <a:spcBef>
                <a:spcPct val="0"/>
              </a:spcBef>
            </a:pPr>
            <a:r>
              <a:rPr lang="en-GB" smtClean="0"/>
              <a:t>Inhaled corticosteroids are the recommended preventer drug for adults and children for achieving overall treatment goals</a:t>
            </a:r>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8956FD-E99C-48E6-AAAF-29F16F5725C3}" type="slidenum">
              <a:rPr lang="en-GB">
                <a:solidFill>
                  <a:prstClr val="black"/>
                </a:solidFill>
              </a:rPr>
              <a:pPr/>
              <a:t>37</a:t>
            </a:fld>
            <a:endParaRPr lang="en-GB">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From pg73 and 74: </a:t>
            </a:r>
          </a:p>
          <a:p>
            <a:pPr>
              <a:spcBef>
                <a:spcPct val="0"/>
              </a:spcBef>
            </a:pPr>
            <a:r>
              <a:rPr lang="en-GB" smtClean="0"/>
              <a:t>https://www.brit-thoracic.org.uk/document-library/clinical-information/asthma/btssign-asthma-guideline-2016/</a:t>
            </a:r>
          </a:p>
          <a:p>
            <a:pPr eaLnBrk="0" hangingPunct="0"/>
            <a:endParaRPr lang="en-GB" smtClean="0"/>
          </a:p>
          <a:p>
            <a:pPr eaLnBrk="0" hangingPunct="0"/>
            <a:r>
              <a:rPr lang="en-GB" smtClean="0"/>
              <a:t>LABA: LABA: long-acting beta-</a:t>
            </a:r>
            <a:r>
              <a:rPr lang="el-GR" smtClean="0"/>
              <a:t>2 </a:t>
            </a:r>
            <a:r>
              <a:rPr lang="en-GB" smtClean="0"/>
              <a:t>agonist </a:t>
            </a:r>
          </a:p>
          <a:p>
            <a:pPr>
              <a:spcBef>
                <a:spcPct val="0"/>
              </a:spcBef>
            </a:pPr>
            <a:endParaRPr lang="en-GB" smtClean="0"/>
          </a:p>
          <a:p>
            <a:pPr>
              <a:spcBef>
                <a:spcPct val="0"/>
              </a:spcBef>
            </a:pPr>
            <a:r>
              <a:rPr lang="en-GB" smtClean="0"/>
              <a:t>SAFETY OF LONG-ACTING β2 AGONISTS</a:t>
            </a:r>
          </a:p>
          <a:p>
            <a:pPr>
              <a:spcBef>
                <a:spcPct val="0"/>
              </a:spcBef>
            </a:pPr>
            <a:r>
              <a:rPr lang="en-GB" smtClean="0"/>
              <a:t>Following a review in 2007 of LABA in the treatment of adults, adolescents, and children with asthma, the Medicines and Healthcare products Regulatory Agency (MHRA) further reviewed the use of LABA, specifically in children younger than 12 years of age and concluded that the benefits of these medicines used in conjunction with ICS in the control of asthma symptoms outweigh any apparent risks.</a:t>
            </a:r>
          </a:p>
          <a:p>
            <a:pPr>
              <a:spcBef>
                <a:spcPct val="0"/>
              </a:spcBef>
            </a:pPr>
            <a:endParaRPr lang="en-GB" smtClean="0"/>
          </a:p>
          <a:p>
            <a:pPr>
              <a:spcBef>
                <a:spcPct val="0"/>
              </a:spcBef>
            </a:pPr>
            <a:r>
              <a:rPr lang="en-GB" smtClean="0"/>
              <a:t>Long-acting inhaled β2 agonists should only be started in patients who are already on inhaled corticosteroids, and the inhaled corticosteroid should be continued</a:t>
            </a:r>
          </a:p>
          <a:p>
            <a:pPr>
              <a:spcBef>
                <a:spcPct val="0"/>
              </a:spcBef>
            </a:pPr>
            <a:endParaRPr lang="en-GB" smtClean="0"/>
          </a:p>
          <a:p>
            <a:pPr>
              <a:spcBef>
                <a:spcPct val="0"/>
              </a:spcBef>
            </a:pPr>
            <a:r>
              <a:rPr lang="en-GB" smtClean="0"/>
              <a:t>In efficacy studies, where there is generally good adherence, there is no difference in efficacy in giving ICS and a LABA in combination or in separate inhalers. In clinical practice it is generally considered that combination inhalers aid adherence and also have the advantage of guaranteeing that the LABA is not taken without the ICS. </a:t>
            </a:r>
          </a:p>
          <a:p>
            <a:pPr>
              <a:spcBef>
                <a:spcPct val="0"/>
              </a:spcBef>
            </a:pPr>
            <a:endParaRPr lang="en-GB" smtClean="0"/>
          </a:p>
          <a:p>
            <a:pPr>
              <a:spcBef>
                <a:spcPct val="0"/>
              </a:spcBef>
            </a:pPr>
            <a:r>
              <a:rPr lang="en-GB" smtClean="0"/>
              <a:t>Combination inhalers are recommended to: </a:t>
            </a:r>
          </a:p>
          <a:p>
            <a:pPr>
              <a:spcBef>
                <a:spcPct val="0"/>
              </a:spcBef>
            </a:pPr>
            <a:r>
              <a:rPr lang="en-GB" smtClean="0"/>
              <a:t>guarantee that the long-acting β2 agonist is not taken without inhaled corticosteroid </a:t>
            </a:r>
          </a:p>
          <a:p>
            <a:pPr>
              <a:spcBef>
                <a:spcPct val="0"/>
              </a:spcBef>
            </a:pPr>
            <a:r>
              <a:rPr lang="en-GB" smtClean="0"/>
              <a:t>improve inhaler adherence.</a:t>
            </a:r>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7E4CFA-7CFF-4EAE-AB31-4BF0F4D0E62F}" type="slidenum">
              <a:rPr lang="en-GB">
                <a:solidFill>
                  <a:prstClr val="black"/>
                </a:solidFill>
              </a:rPr>
              <a:pPr/>
              <a:t>38</a:t>
            </a:fld>
            <a:endParaRPr lang="en-GB">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There have been over 16 pieces of guidance in last few years</a:t>
            </a:r>
          </a:p>
          <a:p>
            <a:pPr>
              <a:spcBef>
                <a:spcPct val="0"/>
              </a:spcBef>
            </a:pPr>
            <a:r>
              <a:rPr lang="en-GB" smtClean="0"/>
              <a:t>Policy drivers, National guidance and standards</a:t>
            </a:r>
          </a:p>
          <a:p>
            <a:pPr>
              <a:spcBef>
                <a:spcPct val="0"/>
              </a:spcBef>
            </a:pPr>
            <a:r>
              <a:rPr lang="en-GB" smtClean="0"/>
              <a:t>Evidence we are not achieving good outcomes for asthma care in London</a:t>
            </a:r>
          </a:p>
          <a:p>
            <a:pPr lvl="1">
              <a:spcBef>
                <a:spcPct val="0"/>
              </a:spcBef>
              <a:buFont typeface="Courier New" pitchFamily="49" charset="0"/>
              <a:buChar char="o"/>
            </a:pPr>
            <a:r>
              <a:rPr lang="en-GB" smtClean="0"/>
              <a:t>high variation in diagnosis, treatment and care</a:t>
            </a:r>
          </a:p>
          <a:p>
            <a:pPr lvl="1">
              <a:spcBef>
                <a:spcPct val="0"/>
              </a:spcBef>
              <a:buFont typeface="Courier New" pitchFamily="49" charset="0"/>
              <a:buChar char="o"/>
            </a:pPr>
            <a:r>
              <a:rPr lang="en-GB" smtClean="0"/>
              <a:t>high number of respiratory deaths</a:t>
            </a:r>
          </a:p>
          <a:p>
            <a:pPr lvl="1">
              <a:spcBef>
                <a:spcPct val="0"/>
              </a:spcBef>
              <a:buFont typeface="Courier New" pitchFamily="49" charset="0"/>
              <a:buChar char="o"/>
            </a:pPr>
            <a:r>
              <a:rPr lang="en-GB" smtClean="0"/>
              <a:t>high rates of admission to hospital </a:t>
            </a:r>
          </a:p>
          <a:p>
            <a:pPr lvl="1">
              <a:spcBef>
                <a:spcPct val="0"/>
              </a:spcBef>
              <a:buFont typeface="Courier New" pitchFamily="49" charset="0"/>
              <a:buChar char="o"/>
            </a:pPr>
            <a:r>
              <a:rPr lang="en-GB" smtClean="0"/>
              <a:t>low numbers of children with an asthma plan or having had an asthma review </a:t>
            </a:r>
          </a:p>
          <a:p>
            <a:pPr lvl="1">
              <a:spcBef>
                <a:spcPct val="0"/>
              </a:spcBef>
              <a:buFont typeface="Courier New" pitchFamily="49" charset="0"/>
              <a:buChar char="o"/>
            </a:pPr>
            <a:r>
              <a:rPr lang="en-GB" smtClean="0"/>
              <a:t>CYP with asthma featuring strongly in the review of serious incidents and child deaths in London </a:t>
            </a:r>
          </a:p>
          <a:p>
            <a:pPr lvl="1">
              <a:spcBef>
                <a:spcPct val="0"/>
              </a:spcBef>
              <a:buFont typeface="Courier New" pitchFamily="49" charset="0"/>
              <a:buNone/>
            </a:pPr>
            <a:r>
              <a:rPr lang="en-GB" smtClean="0"/>
              <a:t>Despite these documents we  don’t seem to be learning so we needed something different</a:t>
            </a:r>
          </a:p>
          <a:p>
            <a:pPr>
              <a:spcBef>
                <a:spcPct val="0"/>
              </a:spcBef>
            </a:pPr>
            <a:endParaRPr lang="en-GB" smtClean="0"/>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5C42A3-1FCD-45D3-A42C-D8CCE6295386}" type="slidenum">
              <a:rPr lang="en-GB">
                <a:solidFill>
                  <a:srgbClr val="000000"/>
                </a:solidFill>
              </a:rPr>
              <a:pPr/>
              <a:t>40</a:t>
            </a:fld>
            <a:endParaRPr lang="en-GB">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Urgent and emergency care link to asthma.  Mustn't simply look at end of pathway need to look further down track Variation across london</a:t>
            </a:r>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A72A10-4518-431E-9448-4EB2FC41B292}" type="slidenum">
              <a:rPr lang="en-GB">
                <a:solidFill>
                  <a:srgbClr val="000000"/>
                </a:solidFill>
              </a:rPr>
              <a:pPr/>
              <a:t>41</a:t>
            </a:fld>
            <a:endParaRPr lang="en-GB">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There have been over 16 pieces of guidance in last few years</a:t>
            </a:r>
          </a:p>
          <a:p>
            <a:pPr>
              <a:spcBef>
                <a:spcPct val="0"/>
              </a:spcBef>
            </a:pPr>
            <a:r>
              <a:rPr lang="en-GB" smtClean="0"/>
              <a:t>Policy drivers, National guidance and standards</a:t>
            </a:r>
          </a:p>
          <a:p>
            <a:pPr>
              <a:spcBef>
                <a:spcPct val="0"/>
              </a:spcBef>
            </a:pPr>
            <a:r>
              <a:rPr lang="en-GB" smtClean="0"/>
              <a:t>Evidence we are not achieving good outcomes for asthma care in London</a:t>
            </a:r>
          </a:p>
          <a:p>
            <a:pPr lvl="1">
              <a:spcBef>
                <a:spcPct val="0"/>
              </a:spcBef>
              <a:buFont typeface="Courier New" pitchFamily="49" charset="0"/>
              <a:buChar char="o"/>
            </a:pPr>
            <a:r>
              <a:rPr lang="en-GB" smtClean="0"/>
              <a:t>high variation in diagnosis, treatment and care</a:t>
            </a:r>
          </a:p>
          <a:p>
            <a:pPr lvl="1">
              <a:spcBef>
                <a:spcPct val="0"/>
              </a:spcBef>
              <a:buFont typeface="Courier New" pitchFamily="49" charset="0"/>
              <a:buChar char="o"/>
            </a:pPr>
            <a:r>
              <a:rPr lang="en-GB" smtClean="0"/>
              <a:t>high number of respiratory deaths</a:t>
            </a:r>
          </a:p>
          <a:p>
            <a:pPr lvl="1">
              <a:spcBef>
                <a:spcPct val="0"/>
              </a:spcBef>
              <a:buFont typeface="Courier New" pitchFamily="49" charset="0"/>
              <a:buChar char="o"/>
            </a:pPr>
            <a:r>
              <a:rPr lang="en-GB" smtClean="0"/>
              <a:t>high rates of admission to hospital </a:t>
            </a:r>
          </a:p>
          <a:p>
            <a:pPr lvl="1">
              <a:spcBef>
                <a:spcPct val="0"/>
              </a:spcBef>
              <a:buFont typeface="Courier New" pitchFamily="49" charset="0"/>
              <a:buChar char="o"/>
            </a:pPr>
            <a:r>
              <a:rPr lang="en-GB" smtClean="0"/>
              <a:t>low numbers of children with an asthma plan or having had an asthma review </a:t>
            </a:r>
          </a:p>
          <a:p>
            <a:pPr lvl="1">
              <a:spcBef>
                <a:spcPct val="0"/>
              </a:spcBef>
              <a:buFont typeface="Courier New" pitchFamily="49" charset="0"/>
              <a:buChar char="o"/>
            </a:pPr>
            <a:r>
              <a:rPr lang="en-GB" smtClean="0"/>
              <a:t>CYP with asthma featuring strongly in the review of serious incidents and child deaths in London </a:t>
            </a:r>
          </a:p>
          <a:p>
            <a:pPr lvl="1">
              <a:spcBef>
                <a:spcPct val="0"/>
              </a:spcBef>
              <a:buFont typeface="Courier New" pitchFamily="49" charset="0"/>
              <a:buNone/>
            </a:pPr>
            <a:r>
              <a:rPr lang="en-GB" smtClean="0"/>
              <a:t>Despite these documents we  don’t seem to be learning so we needed something different</a:t>
            </a:r>
          </a:p>
          <a:p>
            <a:pPr>
              <a:spcBef>
                <a:spcPct val="0"/>
              </a:spcBef>
            </a:pPr>
            <a:endParaRPr lang="en-GB" smtClean="0"/>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BE92B4-FD66-4219-A2AD-C8992AB4FD87}" type="slidenum">
              <a:rPr lang="en-GB">
                <a:solidFill>
                  <a:srgbClr val="000000"/>
                </a:solidFill>
              </a:rPr>
              <a:pPr/>
              <a:t>42</a:t>
            </a:fld>
            <a:endParaRPr lang="en-GB">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GB" dirty="0"/>
              <a:t>From pg88: https://www.brit-thoracic.org.uk/document-library/clinical-information/asthma/btssign-asthma-guideline-2016/</a:t>
            </a:r>
          </a:p>
          <a:p>
            <a:pPr fontAlgn="auto">
              <a:spcBef>
                <a:spcPts val="0"/>
              </a:spcBef>
              <a:spcAft>
                <a:spcPts val="0"/>
              </a:spcAft>
              <a:defRPr/>
            </a:pPr>
            <a:endParaRPr lang="en-GB" dirty="0"/>
          </a:p>
          <a:p>
            <a:pPr fontAlgn="auto">
              <a:spcBef>
                <a:spcPts val="0"/>
              </a:spcBef>
              <a:spcAft>
                <a:spcPts val="0"/>
              </a:spcAft>
              <a:defRPr/>
            </a:pPr>
            <a:endParaRPr lang="en-GB" dirty="0"/>
          </a:p>
          <a:p>
            <a:pPr fontAlgn="auto">
              <a:spcBef>
                <a:spcPts val="0"/>
              </a:spcBef>
              <a:spcAft>
                <a:spcPts val="0"/>
              </a:spcAft>
              <a:defRPr/>
            </a:pPr>
            <a:r>
              <a:rPr lang="en-GB" dirty="0"/>
              <a:t>USE AND CARE OF SPACERS</a:t>
            </a:r>
          </a:p>
          <a:p>
            <a:pPr marL="171450" indent="-171450" fontAlgn="auto">
              <a:spcBef>
                <a:spcPts val="0"/>
              </a:spcBef>
              <a:spcAft>
                <a:spcPts val="0"/>
              </a:spcAft>
              <a:buFont typeface="Arial" panose="020B0604020202020204" pitchFamily="34" charset="0"/>
              <a:buChar char="•"/>
              <a:defRPr/>
            </a:pPr>
            <a:r>
              <a:rPr lang="en-GB" dirty="0"/>
              <a:t>The spacer should be compatible with the pMDI being used. </a:t>
            </a:r>
          </a:p>
          <a:p>
            <a:pPr marL="171450" indent="-171450" fontAlgn="auto">
              <a:spcBef>
                <a:spcPts val="0"/>
              </a:spcBef>
              <a:spcAft>
                <a:spcPts val="0"/>
              </a:spcAft>
              <a:buFont typeface="Arial" panose="020B0604020202020204" pitchFamily="34" charset="0"/>
              <a:buChar char="•"/>
              <a:defRPr/>
            </a:pPr>
            <a:r>
              <a:rPr lang="en-GB" dirty="0"/>
              <a:t>A change in spacer may alter effective dose delivered.</a:t>
            </a:r>
          </a:p>
          <a:p>
            <a:pPr marL="171450" indent="-171450" fontAlgn="auto">
              <a:spcBef>
                <a:spcPts val="0"/>
              </a:spcBef>
              <a:spcAft>
                <a:spcPts val="0"/>
              </a:spcAft>
              <a:buFont typeface="Arial" panose="020B0604020202020204" pitchFamily="34" charset="0"/>
              <a:buChar char="•"/>
              <a:defRPr/>
            </a:pPr>
            <a:r>
              <a:rPr lang="en-GB" dirty="0"/>
              <a:t>The drug should be administered by repeated single actuations of the metered dose inhaler into the spacer, each followed by inhalation.</a:t>
            </a:r>
          </a:p>
          <a:p>
            <a:pPr marL="171450" indent="-171450" fontAlgn="auto">
              <a:spcBef>
                <a:spcPts val="0"/>
              </a:spcBef>
              <a:spcAft>
                <a:spcPts val="0"/>
              </a:spcAft>
              <a:buFont typeface="Arial" panose="020B0604020202020204" pitchFamily="34" charset="0"/>
              <a:buChar char="•"/>
              <a:defRPr/>
            </a:pPr>
            <a:r>
              <a:rPr lang="en-GB" dirty="0"/>
              <a:t>There should be minimal delay between pMDI actuation and inhalation.</a:t>
            </a:r>
          </a:p>
          <a:p>
            <a:pPr marL="171450" indent="-171450" fontAlgn="auto">
              <a:spcBef>
                <a:spcPts val="0"/>
              </a:spcBef>
              <a:spcAft>
                <a:spcPts val="0"/>
              </a:spcAft>
              <a:buFont typeface="Arial" panose="020B0604020202020204" pitchFamily="34" charset="0"/>
              <a:buChar char="•"/>
              <a:defRPr/>
            </a:pPr>
            <a:r>
              <a:rPr lang="en-GB" dirty="0"/>
              <a:t>Tidal breathing is as effective as single breaths.</a:t>
            </a:r>
          </a:p>
          <a:p>
            <a:pPr marL="171450" indent="-171450" fontAlgn="auto">
              <a:spcBef>
                <a:spcPts val="0"/>
              </a:spcBef>
              <a:spcAft>
                <a:spcPts val="0"/>
              </a:spcAft>
              <a:buFont typeface="Arial" panose="020B0604020202020204" pitchFamily="34" charset="0"/>
              <a:buChar char="•"/>
              <a:defRPr/>
            </a:pPr>
            <a:r>
              <a:rPr lang="en-GB" dirty="0"/>
              <a:t>Spacers should be cleaned monthly rather than weekly as per manufacturer’s recommendations or performance is adversely affected. They should be washed in detergent and allowed to dry in air. The mouthpiece should be wiped clean of detergent before use</a:t>
            </a:r>
          </a:p>
          <a:p>
            <a:pPr marL="171450" indent="-171450" fontAlgn="auto">
              <a:spcBef>
                <a:spcPts val="0"/>
              </a:spcBef>
              <a:spcAft>
                <a:spcPts val="0"/>
              </a:spcAft>
              <a:buFont typeface="Arial" panose="020B0604020202020204" pitchFamily="34" charset="0"/>
              <a:buChar char="•"/>
              <a:defRPr/>
            </a:pPr>
            <a:r>
              <a:rPr lang="en-GB" dirty="0"/>
              <a:t>Drug delivery via a spacer may vary significantly due to static charge. Metal and other antistatic spacers are not affected in this way</a:t>
            </a:r>
          </a:p>
          <a:p>
            <a:pPr marL="171450" indent="-171450" fontAlgn="auto">
              <a:spcBef>
                <a:spcPts val="0"/>
              </a:spcBef>
              <a:spcAft>
                <a:spcPts val="0"/>
              </a:spcAft>
              <a:buFont typeface="Arial" panose="020B0604020202020204" pitchFamily="34" charset="0"/>
              <a:buChar char="•"/>
              <a:defRPr/>
            </a:pPr>
            <a:r>
              <a:rPr lang="en-GB" dirty="0"/>
              <a:t>Plastic spacers should be replaced at least every 12 months but some may need changing at six months</a:t>
            </a:r>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3CFF68-D667-4920-861E-60F6CAC453EA}" type="slidenum">
              <a:rPr lang="en-GB">
                <a:solidFill>
                  <a:prstClr val="black"/>
                </a:solidFill>
              </a:rPr>
              <a:pPr/>
              <a:t>43</a:t>
            </a:fld>
            <a:endParaRPr lang="en-GB">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Courier New" panose="02070309020205020404" pitchFamily="49" charset="0"/>
              <a:buChar char="o"/>
            </a:pPr>
            <a:r>
              <a:rPr lang="en-GB" dirty="0" smtClean="0"/>
              <a:t>high variation in diagnosis, treatment and care</a:t>
            </a:r>
          </a:p>
          <a:p>
            <a:pPr lvl="1">
              <a:buFont typeface="Courier New" panose="02070309020205020404" pitchFamily="49" charset="0"/>
              <a:buChar char="o"/>
            </a:pPr>
            <a:r>
              <a:rPr lang="en-GB" dirty="0" smtClean="0"/>
              <a:t>high number of respiratory deaths</a:t>
            </a:r>
          </a:p>
          <a:p>
            <a:pPr lvl="1">
              <a:buFont typeface="Courier New" panose="02070309020205020404" pitchFamily="49" charset="0"/>
              <a:buChar char="o"/>
            </a:pPr>
            <a:r>
              <a:rPr lang="en-GB" dirty="0" smtClean="0"/>
              <a:t>high rates of admission to hospital </a:t>
            </a:r>
          </a:p>
          <a:p>
            <a:pPr lvl="1">
              <a:buFont typeface="Courier New" panose="02070309020205020404" pitchFamily="49" charset="0"/>
              <a:buChar char="o"/>
            </a:pPr>
            <a:r>
              <a:rPr lang="en-GB" dirty="0" smtClean="0"/>
              <a:t>low numbers of children with an asthma plan or having had an asthma review </a:t>
            </a:r>
          </a:p>
          <a:p>
            <a:endParaRPr lang="en-GB" dirty="0"/>
          </a:p>
        </p:txBody>
      </p:sp>
      <p:sp>
        <p:nvSpPr>
          <p:cNvPr id="4" name="Slide Number Placeholder 3"/>
          <p:cNvSpPr>
            <a:spLocks noGrp="1"/>
          </p:cNvSpPr>
          <p:nvPr>
            <p:ph type="sldNum" sz="quarter" idx="10"/>
          </p:nvPr>
        </p:nvSpPr>
        <p:spPr/>
        <p:txBody>
          <a:bodyPr/>
          <a:lstStyle/>
          <a:p>
            <a:fld id="{8EBEE61E-28E6-4DBD-80E8-73299C332610}"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95192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Hugh</a:t>
            </a:r>
            <a:r>
              <a:rPr lang="en-GB" baseline="0" dirty="0" smtClean="0"/>
              <a:t> mortality, large variation and high numbers of admissions. </a:t>
            </a:r>
            <a:r>
              <a:rPr lang="en-GB" dirty="0" smtClean="0"/>
              <a:t>Mustn't simply</a:t>
            </a:r>
            <a:r>
              <a:rPr lang="en-GB" baseline="0" dirty="0" smtClean="0"/>
              <a:t> look at end of pathway need to look across and further down track</a:t>
            </a:r>
            <a:endParaRPr lang="en-GB" dirty="0"/>
          </a:p>
        </p:txBody>
      </p:sp>
      <p:sp>
        <p:nvSpPr>
          <p:cNvPr id="4" name="Slide Number Placeholder 3"/>
          <p:cNvSpPr>
            <a:spLocks noGrp="1"/>
          </p:cNvSpPr>
          <p:nvPr>
            <p:ph type="sldNum" sz="quarter" idx="10"/>
          </p:nvPr>
        </p:nvSpPr>
        <p:spPr/>
        <p:txBody>
          <a:bodyPr/>
          <a:lstStyle/>
          <a:p>
            <a:fld id="{5EF00A87-77B9-4372-8F89-E17ACE83D287}"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1272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There have been over 16 pieces of guidance in last few years</a:t>
            </a:r>
          </a:p>
          <a:p>
            <a:r>
              <a:rPr lang="en-GB" dirty="0" smtClean="0"/>
              <a:t>Policy drivers, National guidance and standards</a:t>
            </a:r>
          </a:p>
          <a:p>
            <a:r>
              <a:rPr lang="en-GB" dirty="0" smtClean="0"/>
              <a:t>Evidence we are not achieving good outcomes for asthma care in London</a:t>
            </a:r>
          </a:p>
          <a:p>
            <a:pPr lvl="1">
              <a:buFont typeface="Courier New" panose="02070309020205020404" pitchFamily="49" charset="0"/>
              <a:buChar char="o"/>
            </a:pPr>
            <a:r>
              <a:rPr lang="en-GB" dirty="0" smtClean="0"/>
              <a:t>high variation in diagnosis, treatment and care</a:t>
            </a:r>
          </a:p>
          <a:p>
            <a:pPr lvl="1">
              <a:buFont typeface="Courier New" panose="02070309020205020404" pitchFamily="49" charset="0"/>
              <a:buChar char="o"/>
            </a:pPr>
            <a:r>
              <a:rPr lang="en-GB" dirty="0" smtClean="0"/>
              <a:t>high number of respiratory deaths</a:t>
            </a:r>
          </a:p>
          <a:p>
            <a:pPr lvl="1">
              <a:buFont typeface="Courier New" panose="02070309020205020404" pitchFamily="49" charset="0"/>
              <a:buChar char="o"/>
            </a:pPr>
            <a:r>
              <a:rPr lang="en-GB" dirty="0" smtClean="0"/>
              <a:t>high rates of admission to hospital </a:t>
            </a:r>
          </a:p>
          <a:p>
            <a:pPr lvl="1">
              <a:buFont typeface="Courier New" panose="02070309020205020404" pitchFamily="49" charset="0"/>
              <a:buChar char="o"/>
            </a:pPr>
            <a:r>
              <a:rPr lang="en-GB" dirty="0" smtClean="0"/>
              <a:t>low numbers of children with an asthma plan or having had an asthma review </a:t>
            </a:r>
          </a:p>
          <a:p>
            <a:pPr lvl="1">
              <a:buFont typeface="Courier New" panose="02070309020205020404" pitchFamily="49" charset="0"/>
              <a:buChar char="o"/>
            </a:pPr>
            <a:r>
              <a:rPr lang="en-GB" dirty="0" smtClean="0"/>
              <a:t>CYP with asthma featuring strongly in the review of serious incidents and child deaths in London </a:t>
            </a:r>
          </a:p>
          <a:p>
            <a:endParaRPr lang="en-GB" dirty="0"/>
          </a:p>
        </p:txBody>
      </p:sp>
      <p:sp>
        <p:nvSpPr>
          <p:cNvPr id="4" name="Slide Number Placeholder 3"/>
          <p:cNvSpPr>
            <a:spLocks noGrp="1"/>
          </p:cNvSpPr>
          <p:nvPr>
            <p:ph type="sldNum" sz="quarter" idx="10"/>
          </p:nvPr>
        </p:nvSpPr>
        <p:spPr/>
        <p:txBody>
          <a:bodyPr/>
          <a:lstStyle/>
          <a:p>
            <a:fld id="{5EF00A87-77B9-4372-8F89-E17ACE83D287}"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94560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case of Tamara</a:t>
            </a:r>
            <a:r>
              <a:rPr lang="en-GB" baseline="0" dirty="0" smtClean="0"/>
              <a:t> mills and how the coroner highlights the need for coordinated care – the toolkit aims to address this - each part of the pathway and how we can improve coordinated care.</a:t>
            </a:r>
          </a:p>
          <a:p>
            <a:r>
              <a:rPr lang="en-GB" baseline="0" dirty="0" smtClean="0"/>
              <a:t>Currently a lot in the newspaper about the 9 year old boy / chess champion</a:t>
            </a:r>
            <a:endParaRPr lang="en-GB" dirty="0"/>
          </a:p>
        </p:txBody>
      </p:sp>
      <p:sp>
        <p:nvSpPr>
          <p:cNvPr id="4" name="Slide Number Placeholder 3"/>
          <p:cNvSpPr>
            <a:spLocks noGrp="1"/>
          </p:cNvSpPr>
          <p:nvPr>
            <p:ph type="sldNum" sz="quarter" idx="10"/>
          </p:nvPr>
        </p:nvSpPr>
        <p:spPr/>
        <p:txBody>
          <a:bodyPr/>
          <a:lstStyle/>
          <a:p>
            <a:fld id="{8EBEE61E-28E6-4DBD-80E8-73299C332610}"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12196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smtClean="0">
                <a:solidFill>
                  <a:srgbClr val="0072C6"/>
                </a:solidFill>
              </a:rPr>
              <a:t>14 ambitions across specific areas</a:t>
            </a:r>
          </a:p>
          <a:p>
            <a:pPr marL="285750" lvl="2" indent="-285750">
              <a:buFont typeface="Arial" panose="020B0604020202020204" pitchFamily="34" charset="0"/>
              <a:buChar char="•"/>
            </a:pPr>
            <a:r>
              <a:rPr lang="en-GB" dirty="0" smtClean="0">
                <a:solidFill>
                  <a:srgbClr val="0072C6"/>
                </a:solidFill>
              </a:rPr>
              <a:t>System-wide</a:t>
            </a:r>
          </a:p>
          <a:p>
            <a:pPr marL="285750" lvl="2" indent="-285750">
              <a:buFont typeface="Arial" panose="020B0604020202020204" pitchFamily="34" charset="0"/>
              <a:buChar char="•"/>
            </a:pPr>
            <a:r>
              <a:rPr lang="en-GB" dirty="0" smtClean="0">
                <a:solidFill>
                  <a:srgbClr val="0072C6"/>
                </a:solidFill>
              </a:rPr>
              <a:t>Patient and family support</a:t>
            </a:r>
          </a:p>
          <a:p>
            <a:pPr marL="285750" lvl="2" indent="-285750">
              <a:buFont typeface="Arial" panose="020B0604020202020204" pitchFamily="34" charset="0"/>
              <a:buChar char="•"/>
            </a:pPr>
            <a:r>
              <a:rPr lang="en-GB" dirty="0" smtClean="0">
                <a:solidFill>
                  <a:srgbClr val="0072C6"/>
                </a:solidFill>
              </a:rPr>
              <a:t>Schools</a:t>
            </a:r>
          </a:p>
          <a:p>
            <a:pPr marL="285750" lvl="2" indent="-285750">
              <a:buFont typeface="Arial" panose="020B0604020202020204" pitchFamily="34" charset="0"/>
              <a:buChar char="•"/>
            </a:pPr>
            <a:r>
              <a:rPr lang="en-GB" dirty="0" smtClean="0">
                <a:solidFill>
                  <a:srgbClr val="0072C6"/>
                </a:solidFill>
              </a:rPr>
              <a:t>Acute and high risk care</a:t>
            </a:r>
          </a:p>
          <a:p>
            <a:pPr marL="285750" lvl="2" indent="-285750">
              <a:buFont typeface="Arial" panose="020B0604020202020204" pitchFamily="34" charset="0"/>
              <a:buChar char="•"/>
            </a:pPr>
            <a:r>
              <a:rPr lang="en-GB" dirty="0" smtClean="0">
                <a:solidFill>
                  <a:srgbClr val="0072C6"/>
                </a:solidFill>
              </a:rPr>
              <a:t>Integration and co-ordination</a:t>
            </a:r>
          </a:p>
          <a:p>
            <a:pPr marL="285750" lvl="2" indent="-285750">
              <a:buFont typeface="Arial" panose="020B0604020202020204" pitchFamily="34" charset="0"/>
              <a:buChar char="•"/>
            </a:pPr>
            <a:r>
              <a:rPr lang="en-GB" dirty="0" smtClean="0">
                <a:solidFill>
                  <a:srgbClr val="0072C6"/>
                </a:solidFill>
              </a:rPr>
              <a:t>Discharge planning</a:t>
            </a:r>
          </a:p>
          <a:p>
            <a:pPr marL="285750" lvl="2" indent="-285750">
              <a:buFont typeface="Arial" panose="020B0604020202020204" pitchFamily="34" charset="0"/>
              <a:buChar char="•"/>
            </a:pPr>
            <a:r>
              <a:rPr lang="en-GB" dirty="0" smtClean="0">
                <a:solidFill>
                  <a:srgbClr val="0072C6"/>
                </a:solidFill>
              </a:rPr>
              <a:t>Transition</a:t>
            </a:r>
          </a:p>
          <a:p>
            <a:pPr marL="285750" lvl="2" indent="-285750">
              <a:buFont typeface="Arial" panose="020B0604020202020204" pitchFamily="34" charset="0"/>
              <a:buChar char="•"/>
            </a:pPr>
            <a:r>
              <a:rPr lang="en-GB" dirty="0" smtClean="0">
                <a:solidFill>
                  <a:srgbClr val="0072C6"/>
                </a:solidFill>
              </a:rPr>
              <a:t>Effective and consistent prescribing</a:t>
            </a:r>
          </a:p>
          <a:p>
            <a:pPr marL="285750" lvl="2" indent="-285750">
              <a:buFont typeface="Arial" panose="020B0604020202020204" pitchFamily="34" charset="0"/>
              <a:buChar char="•"/>
            </a:pPr>
            <a:r>
              <a:rPr lang="en-GB" dirty="0" smtClean="0">
                <a:solidFill>
                  <a:srgbClr val="0072C6"/>
                </a:solidFill>
              </a:rPr>
              <a:t>Workforce education and training</a:t>
            </a:r>
          </a:p>
          <a:p>
            <a:pPr marL="285750" indent="-285750">
              <a:buFont typeface="Arial" panose="020B0604020202020204" pitchFamily="34" charset="0"/>
              <a:buChar char="•"/>
            </a:pPr>
            <a:r>
              <a:rPr lang="en-GB" dirty="0" smtClean="0">
                <a:solidFill>
                  <a:srgbClr val="0072C6"/>
                </a:solidFill>
              </a:rPr>
              <a:t>All settings:  Primary care, Secondary and tertiary care, Community pharmacies, schools, Self care</a:t>
            </a:r>
          </a:p>
          <a:p>
            <a:pPr marL="285750" indent="-285750">
              <a:buFont typeface="Arial" panose="020B0604020202020204" pitchFamily="34" charset="0"/>
              <a:buChar char="•"/>
            </a:pPr>
            <a:r>
              <a:rPr lang="en-GB" dirty="0" smtClean="0"/>
              <a:t>Developed through the children and young people’s asthma leadership group</a:t>
            </a:r>
          </a:p>
          <a:p>
            <a:pPr marL="285750" indent="-285750">
              <a:buFont typeface="Arial" panose="020B0604020202020204" pitchFamily="34" charset="0"/>
              <a:buChar char="•"/>
            </a:pPr>
            <a:r>
              <a:rPr lang="en-GB" dirty="0" smtClean="0"/>
              <a:t>Prepared by collating a collection of standards already in existence, building on London Quality Standards, Primary Care Strategic Commissioning Framework and London Acute Care Standards for CYP </a:t>
            </a:r>
            <a:endParaRPr lang="en-GB" sz="2000" dirty="0" smtClean="0"/>
          </a:p>
          <a:p>
            <a:r>
              <a:rPr lang="en-GB" b="1" dirty="0" smtClean="0"/>
              <a:t>Purpose</a:t>
            </a:r>
          </a:p>
          <a:p>
            <a:pPr marL="285750" indent="-285750">
              <a:buFont typeface="Arial" panose="020B0604020202020204" pitchFamily="34" charset="0"/>
              <a:buChar char="•"/>
            </a:pPr>
            <a:r>
              <a:rPr lang="en-GB" dirty="0" smtClean="0"/>
              <a:t>Essential </a:t>
            </a:r>
            <a:r>
              <a:rPr lang="en-GB" b="1" dirty="0" smtClean="0">
                <a:solidFill>
                  <a:schemeClr val="tx2"/>
                </a:solidFill>
              </a:rPr>
              <a:t>guide for commissioners and providers</a:t>
            </a:r>
          </a:p>
          <a:p>
            <a:pPr marL="285750" indent="-285750">
              <a:buFont typeface="Arial" panose="020B0604020202020204" pitchFamily="34" charset="0"/>
              <a:buChar char="•"/>
            </a:pPr>
            <a:r>
              <a:rPr lang="en-GB" dirty="0" smtClean="0"/>
              <a:t>Ensure </a:t>
            </a:r>
            <a:r>
              <a:rPr lang="en-GB" b="1" dirty="0" smtClean="0">
                <a:solidFill>
                  <a:schemeClr val="tx2"/>
                </a:solidFill>
              </a:rPr>
              <a:t>responsible lead </a:t>
            </a:r>
            <a:r>
              <a:rPr lang="en-GB" dirty="0" smtClean="0"/>
              <a:t>for asthma in each organisation </a:t>
            </a:r>
          </a:p>
          <a:p>
            <a:pPr marL="285750" indent="-285750">
              <a:buFont typeface="Arial" panose="020B0604020202020204" pitchFamily="34" charset="0"/>
              <a:buChar char="•"/>
            </a:pPr>
            <a:r>
              <a:rPr lang="en-GB" dirty="0" smtClean="0"/>
              <a:t>Improve </a:t>
            </a:r>
            <a:r>
              <a:rPr lang="en-GB" b="1" dirty="0" smtClean="0">
                <a:solidFill>
                  <a:schemeClr val="tx2"/>
                </a:solidFill>
              </a:rPr>
              <a:t>consistency and quality </a:t>
            </a:r>
            <a:r>
              <a:rPr lang="en-GB" dirty="0" smtClean="0"/>
              <a:t>in CYP services and </a:t>
            </a:r>
            <a:r>
              <a:rPr lang="en-GB" b="1" dirty="0" smtClean="0">
                <a:solidFill>
                  <a:schemeClr val="tx2"/>
                </a:solidFill>
              </a:rPr>
              <a:t>reduce variation</a:t>
            </a:r>
          </a:p>
          <a:p>
            <a:pPr marL="285750" indent="-285750">
              <a:buFont typeface="Arial" panose="020B0604020202020204" pitchFamily="34" charset="0"/>
              <a:buChar char="•"/>
            </a:pPr>
            <a:r>
              <a:rPr lang="en-GB" b="1" dirty="0" smtClean="0">
                <a:solidFill>
                  <a:schemeClr val="tx2"/>
                </a:solidFill>
              </a:rPr>
              <a:t>Minimum standards </a:t>
            </a:r>
            <a:r>
              <a:rPr lang="en-GB" dirty="0" smtClean="0"/>
              <a:t>of care in one place</a:t>
            </a:r>
          </a:p>
          <a:p>
            <a:pPr marL="0" lvl="2" indent="0">
              <a:buNone/>
            </a:pPr>
            <a:r>
              <a:rPr lang="en-GB" dirty="0" smtClean="0"/>
              <a:t>It cuts across all organisations and covers: patient and family support; schools; acute and high risk care; integration and co-ordination; discharge planning; transition; effective and consistent prescribing; workforce education and training</a:t>
            </a:r>
          </a:p>
          <a:p>
            <a:endParaRPr lang="en-GB" dirty="0"/>
          </a:p>
        </p:txBody>
      </p:sp>
      <p:sp>
        <p:nvSpPr>
          <p:cNvPr id="4" name="Slide Number Placeholder 3"/>
          <p:cNvSpPr>
            <a:spLocks noGrp="1"/>
          </p:cNvSpPr>
          <p:nvPr>
            <p:ph type="sldNum" sz="quarter" idx="10"/>
          </p:nvPr>
        </p:nvSpPr>
        <p:spPr/>
        <p:txBody>
          <a:bodyPr/>
          <a:lstStyle/>
          <a:p>
            <a:fld id="{8EBEE61E-28E6-4DBD-80E8-73299C332610}"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3268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Network approach which includes primary care community nursing services, schools and local pharmacy</a:t>
            </a:r>
          </a:p>
          <a:p>
            <a:pPr marL="285750" indent="-285750">
              <a:buFont typeface="Arial" charset="0"/>
              <a:buChar char="•"/>
            </a:pPr>
            <a:r>
              <a:rPr lang="en-GB" sz="1200" dirty="0" smtClean="0">
                <a:solidFill>
                  <a:srgbClr val="0072C6"/>
                </a:solidFill>
              </a:rPr>
              <a:t>The formation of a critical mass of well-educated professionals dedicated to the continuous improvements in care of CYP with asthma is essential. </a:t>
            </a:r>
          </a:p>
          <a:p>
            <a:pPr marL="171450" indent="-171450">
              <a:buFont typeface="Arial" pitchFamily="34" charset="0"/>
              <a:buChar char="•"/>
            </a:pPr>
            <a:r>
              <a:rPr lang="en-GB" sz="1200" dirty="0" smtClean="0">
                <a:solidFill>
                  <a:srgbClr val="0072C6"/>
                </a:solidFill>
              </a:rPr>
              <a:t> Aiming for earlier diagnosis, more confident treatment, the early identification of risks, and the sharing of expertise at a local level. </a:t>
            </a:r>
          </a:p>
          <a:p>
            <a:pPr marL="285750" indent="-285750">
              <a:buFont typeface="Arial" charset="0"/>
              <a:buChar char="•"/>
            </a:pPr>
            <a:r>
              <a:rPr lang="en-GB" sz="1200" dirty="0" smtClean="0">
                <a:solidFill>
                  <a:srgbClr val="0072C6"/>
                </a:solidFill>
              </a:rPr>
              <a:t>Creating good asthma control in childhood aiming for the knock-on benefit in the adult years. </a:t>
            </a:r>
          </a:p>
          <a:p>
            <a:pPr marL="285750" indent="-285750">
              <a:buFont typeface="Arial" charset="0"/>
              <a:buChar char="•"/>
            </a:pPr>
            <a:endParaRPr lang="en-GB" sz="1200" dirty="0" smtClean="0">
              <a:solidFill>
                <a:srgbClr val="0072C6"/>
              </a:solidFill>
            </a:endParaRPr>
          </a:p>
          <a:p>
            <a:pPr marL="285750" indent="-285750">
              <a:buFont typeface="Arial" charset="0"/>
              <a:buChar char="•"/>
            </a:pPr>
            <a:r>
              <a:rPr lang="en-GB" sz="1200" dirty="0" smtClean="0">
                <a:solidFill>
                  <a:srgbClr val="0072C6"/>
                </a:solidFill>
              </a:rPr>
              <a:t>Creating a pivot point around which acute paediatrics in a primary care setting could be developed, and likewise could augment the skill sets of the adult focused respiratory team. </a:t>
            </a:r>
            <a:endParaRPr lang="en-US" sz="1200" dirty="0" smtClean="0">
              <a:solidFill>
                <a:srgbClr val="0072C6"/>
              </a:solidFill>
            </a:endParaRPr>
          </a:p>
          <a:p>
            <a:endParaRPr lang="en-GB" dirty="0"/>
          </a:p>
        </p:txBody>
      </p:sp>
      <p:sp>
        <p:nvSpPr>
          <p:cNvPr id="4" name="Slide Number Placeholder 3"/>
          <p:cNvSpPr>
            <a:spLocks noGrp="1"/>
          </p:cNvSpPr>
          <p:nvPr>
            <p:ph type="sldNum" sz="quarter" idx="10"/>
          </p:nvPr>
        </p:nvSpPr>
        <p:spPr/>
        <p:txBody>
          <a:bodyPr/>
          <a:lstStyle/>
          <a:p>
            <a:fld id="{5EF00A87-77B9-4372-8F89-E17ACE83D287}"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421058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Toolkit help organisations to implement the standards</a:t>
            </a:r>
            <a:endParaRPr lang="en-GB" dirty="0"/>
          </a:p>
        </p:txBody>
      </p:sp>
      <p:sp>
        <p:nvSpPr>
          <p:cNvPr id="4" name="Slide Number Placeholder 3"/>
          <p:cNvSpPr>
            <a:spLocks noGrp="1"/>
          </p:cNvSpPr>
          <p:nvPr>
            <p:ph type="sldNum" sz="quarter" idx="10"/>
          </p:nvPr>
        </p:nvSpPr>
        <p:spPr/>
        <p:txBody>
          <a:bodyPr/>
          <a:lstStyle/>
          <a:p>
            <a:fld id="{8EBEE61E-28E6-4DBD-80E8-73299C332610}"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912047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Urgent and emergency care link to asthma.  Mustn't simply look at end of pathway need to look further down track Variation across london</a:t>
            </a:r>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DECB4F-AE98-432A-9B8C-16BD7E15D1B8}" type="slidenum">
              <a:rPr lang="en-GB">
                <a:solidFill>
                  <a:srgbClr val="000000"/>
                </a:solidFill>
              </a:rPr>
              <a:pPr/>
              <a:t>33</a:t>
            </a:fld>
            <a:endParaRPr lang="en-GB">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61F9DF7C-D843-4165-A7B8-3895733BD6E9}" type="datetimeFigureOut">
              <a:rPr lang="en-GB" smtClean="0"/>
              <a:t>21/03/2017</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199EA5D-66D3-4E9B-A091-828AA0BBE225}"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1F9DF7C-D843-4165-A7B8-3895733BD6E9}" type="datetimeFigureOut">
              <a:rPr lang="en-GB" smtClean="0"/>
              <a:t>21/03/2017</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0199EA5D-66D3-4E9B-A091-828AA0BBE225}" type="slidenum">
              <a:rPr lang="en-GB" smtClean="0"/>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rgbClr val="0072C6"/>
                </a:solidFill>
                <a:latin typeface="+mn-lt"/>
              </a:defRPr>
            </a:lvl1pPr>
          </a:lstStyle>
          <a:p>
            <a:pPr lvl="0"/>
            <a:r>
              <a:rPr lang="en-GB" dirty="0"/>
              <a:t>Subtitle </a:t>
            </a:r>
          </a:p>
        </p:txBody>
      </p:sp>
      <p:sp>
        <p:nvSpPr>
          <p:cNvPr id="6" name="Title 1"/>
          <p:cNvSpPr txBox="1">
            <a:spLocks/>
          </p:cNvSpPr>
          <p:nvPr userDrawn="1"/>
        </p:nvSpPr>
        <p:spPr>
          <a:xfrm>
            <a:off x="251520" y="190800"/>
            <a:ext cx="8642350" cy="503783"/>
          </a:xfrm>
          <a:prstGeom prst="rect">
            <a:avLst/>
          </a:prstGeom>
          <a:solidFill>
            <a:schemeClr val="accent2"/>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41413156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33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Divider Slide </a:t>
            </a:r>
            <a:endParaRPr lang="en-GB" dirty="0"/>
          </a:p>
        </p:txBody>
      </p:sp>
      <p:sp>
        <p:nvSpPr>
          <p:cNvPr id="6" name="Rectangle 5"/>
          <p:cNvSpPr/>
          <p:nvPr userDrawn="1"/>
        </p:nvSpPr>
        <p:spPr>
          <a:xfrm>
            <a:off x="232916" y="188912"/>
            <a:ext cx="1674788" cy="1152526"/>
          </a:xfrm>
          <a:prstGeom prst="rect">
            <a:avLst/>
          </a:prstGeom>
        </p:spPr>
        <p:txBody>
          <a:bodyPr wrap="square" lIns="0" tIns="0" rIns="0" bIns="0" anchor="ctr">
            <a:noAutofit/>
          </a:bodyPr>
          <a:lstStyle/>
          <a:p>
            <a:r>
              <a:rPr lang="en-GB" sz="8800" dirty="0">
                <a:solidFill>
                  <a:prstClr val="white"/>
                </a:solidFill>
                <a:latin typeface="Arial Black"/>
              </a:rPr>
              <a:t>04</a:t>
            </a:r>
            <a:endParaRPr lang="en-GB" sz="8800" dirty="0">
              <a:solidFill>
                <a:prstClr val="white"/>
              </a:solidFill>
            </a:endParaRPr>
          </a:p>
        </p:txBody>
      </p:sp>
      <p:sp>
        <p:nvSpPr>
          <p:cNvPr id="7" name="TextBox 6"/>
          <p:cNvSpPr txBox="1"/>
          <p:nvPr userDrawn="1"/>
        </p:nvSpPr>
        <p:spPr>
          <a:xfrm>
            <a:off x="232916" y="6165304"/>
            <a:ext cx="8587556" cy="369332"/>
          </a:xfrm>
          <a:prstGeom prst="rect">
            <a:avLst/>
          </a:prstGeom>
          <a:noFill/>
        </p:spPr>
        <p:txBody>
          <a:bodyPr wrap="square" rtlCol="0">
            <a:spAutoFit/>
          </a:bodyPr>
          <a:lstStyle/>
          <a:p>
            <a:r>
              <a:rPr lang="en-GB" i="1" dirty="0">
                <a:solidFill>
                  <a:prstClr val="white"/>
                </a:solidFill>
              </a:rPr>
              <a:t>Transforming London’s health and care together</a:t>
            </a:r>
          </a:p>
        </p:txBody>
      </p:sp>
      <p:cxnSp>
        <p:nvCxnSpPr>
          <p:cNvPr id="8" name="Straight Connector 7"/>
          <p:cNvCxnSpPr/>
          <p:nvPr userDrawn="1"/>
        </p:nvCxnSpPr>
        <p:spPr>
          <a:xfrm>
            <a:off x="232916"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7202928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33BBB1"/>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hasCustomPrompt="1"/>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3154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33BBB1"/>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48606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88913"/>
            <a:ext cx="8642350" cy="503783"/>
          </a:xfrm>
          <a:prstGeom prst="rect">
            <a:avLst/>
          </a:prstGeom>
        </p:spPr>
        <p:txBody>
          <a:bodyPr/>
          <a:lstStyle>
            <a:lvl1pPr>
              <a:defRPr/>
            </a:lvl1pPr>
          </a:lstStyle>
          <a:p>
            <a:r>
              <a:rPr lang="en-US" dirty="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8" name="Title 1"/>
          <p:cNvSpPr txBox="1">
            <a:spLocks/>
          </p:cNvSpPr>
          <p:nvPr userDrawn="1"/>
        </p:nvSpPr>
        <p:spPr>
          <a:xfrm>
            <a:off x="252000" y="190800"/>
            <a:ext cx="8642350" cy="503783"/>
          </a:xfrm>
          <a:prstGeom prst="rect">
            <a:avLst/>
          </a:prstGeom>
          <a:solidFill>
            <a:srgbClr val="33BBB1"/>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5189114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6" name="Title 1"/>
          <p:cNvSpPr txBox="1">
            <a:spLocks/>
          </p:cNvSpPr>
          <p:nvPr userDrawn="1"/>
        </p:nvSpPr>
        <p:spPr>
          <a:xfrm>
            <a:off x="251520" y="190800"/>
            <a:ext cx="8642350" cy="503783"/>
          </a:xfrm>
          <a:prstGeom prst="rect">
            <a:avLst/>
          </a:prstGeom>
          <a:solidFill>
            <a:srgbClr val="33BBB1"/>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3290533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3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Divider Slide </a:t>
            </a:r>
            <a:endParaRPr lang="en-GB" dirty="0"/>
          </a:p>
        </p:txBody>
      </p:sp>
      <p:sp>
        <p:nvSpPr>
          <p:cNvPr id="6" name="Rectangle 5"/>
          <p:cNvSpPr/>
          <p:nvPr userDrawn="1"/>
        </p:nvSpPr>
        <p:spPr>
          <a:xfrm>
            <a:off x="250824" y="188912"/>
            <a:ext cx="1656879" cy="1152526"/>
          </a:xfrm>
          <a:prstGeom prst="rect">
            <a:avLst/>
          </a:prstGeom>
        </p:spPr>
        <p:txBody>
          <a:bodyPr wrap="square" lIns="0" tIns="0" rIns="0" bIns="0" anchor="ctr">
            <a:noAutofit/>
          </a:bodyPr>
          <a:lstStyle/>
          <a:p>
            <a:r>
              <a:rPr lang="en-GB" sz="8800" dirty="0">
                <a:solidFill>
                  <a:prstClr val="white"/>
                </a:solidFill>
                <a:latin typeface="Arial Black"/>
              </a:rPr>
              <a:t>05</a:t>
            </a:r>
            <a:endParaRPr lang="en-GB" sz="8800" dirty="0">
              <a:solidFill>
                <a:prstClr val="white"/>
              </a:solidFill>
            </a:endParaRPr>
          </a:p>
        </p:txBody>
      </p:sp>
      <p:sp>
        <p:nvSpPr>
          <p:cNvPr id="7" name="TextBox 6"/>
          <p:cNvSpPr txBox="1"/>
          <p:nvPr userDrawn="1"/>
        </p:nvSpPr>
        <p:spPr>
          <a:xfrm>
            <a:off x="232916" y="6165304"/>
            <a:ext cx="8587556" cy="369332"/>
          </a:xfrm>
          <a:prstGeom prst="rect">
            <a:avLst/>
          </a:prstGeom>
          <a:noFill/>
        </p:spPr>
        <p:txBody>
          <a:bodyPr wrap="square" rtlCol="0">
            <a:spAutoFit/>
          </a:bodyPr>
          <a:lstStyle/>
          <a:p>
            <a:r>
              <a:rPr lang="en-GB" i="1" dirty="0">
                <a:solidFill>
                  <a:prstClr val="white"/>
                </a:solidFill>
              </a:rPr>
              <a:t>Transforming London’s health and care together</a:t>
            </a:r>
          </a:p>
        </p:txBody>
      </p:sp>
      <p:cxnSp>
        <p:nvCxnSpPr>
          <p:cNvPr id="8" name="Straight Connector 7"/>
          <p:cNvCxnSpPr/>
          <p:nvPr userDrawn="1"/>
        </p:nvCxnSpPr>
        <p:spPr>
          <a:xfrm>
            <a:off x="232916"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9195270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chemeClr val="accent4"/>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hasCustomPrompt="1"/>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9115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chemeClr val="accent4"/>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26303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88913"/>
            <a:ext cx="8642350" cy="503783"/>
          </a:xfrm>
          <a:prstGeom prst="rect">
            <a:avLst/>
          </a:prstGeom>
        </p:spPr>
        <p:txBody>
          <a:bodyPr/>
          <a:lstStyle>
            <a:lvl1pPr>
              <a:defRPr/>
            </a:lvl1pPr>
          </a:lstStyle>
          <a:p>
            <a:r>
              <a:rPr lang="en-US" dirty="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8" name="Title 1"/>
          <p:cNvSpPr txBox="1">
            <a:spLocks/>
          </p:cNvSpPr>
          <p:nvPr userDrawn="1"/>
        </p:nvSpPr>
        <p:spPr>
          <a:xfrm>
            <a:off x="252000" y="190800"/>
            <a:ext cx="8642350" cy="503783"/>
          </a:xfrm>
          <a:prstGeom prst="rect">
            <a:avLst/>
          </a:prstGeom>
          <a:solidFill>
            <a:schemeClr val="accent4"/>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476489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1F9DF7C-D843-4165-A7B8-3895733BD6E9}" type="datetimeFigureOut">
              <a:rPr lang="en-GB" smtClean="0"/>
              <a:t>21/03/2017</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0199EA5D-66D3-4E9B-A091-828AA0BBE225}" type="slidenum">
              <a:rPr lang="en-GB" smtClean="0"/>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6" name="Title 1"/>
          <p:cNvSpPr txBox="1">
            <a:spLocks/>
          </p:cNvSpPr>
          <p:nvPr userDrawn="1"/>
        </p:nvSpPr>
        <p:spPr>
          <a:xfrm>
            <a:off x="251520" y="190800"/>
            <a:ext cx="8642350" cy="503783"/>
          </a:xfrm>
          <a:prstGeom prst="rect">
            <a:avLst/>
          </a:prstGeom>
          <a:solidFill>
            <a:schemeClr val="accent4"/>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5515759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E32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Divider Slide </a:t>
            </a:r>
            <a:endParaRPr lang="en-GB" dirty="0"/>
          </a:p>
        </p:txBody>
      </p:sp>
      <p:sp>
        <p:nvSpPr>
          <p:cNvPr id="6" name="Rectangle 5"/>
          <p:cNvSpPr/>
          <p:nvPr userDrawn="1"/>
        </p:nvSpPr>
        <p:spPr>
          <a:xfrm>
            <a:off x="250824" y="188912"/>
            <a:ext cx="1656879" cy="1152526"/>
          </a:xfrm>
          <a:prstGeom prst="rect">
            <a:avLst/>
          </a:prstGeom>
        </p:spPr>
        <p:txBody>
          <a:bodyPr wrap="square" lIns="0" tIns="0" rIns="0" bIns="0" anchor="ctr">
            <a:noAutofit/>
          </a:bodyPr>
          <a:lstStyle/>
          <a:p>
            <a:r>
              <a:rPr lang="en-GB" sz="8800" dirty="0">
                <a:solidFill>
                  <a:prstClr val="white"/>
                </a:solidFill>
                <a:latin typeface="Arial Black"/>
              </a:rPr>
              <a:t>06</a:t>
            </a:r>
            <a:endParaRPr lang="en-GB" sz="8800" dirty="0">
              <a:solidFill>
                <a:prstClr val="white"/>
              </a:solidFill>
            </a:endParaRPr>
          </a:p>
        </p:txBody>
      </p:sp>
      <p:sp>
        <p:nvSpPr>
          <p:cNvPr id="7" name="TextBox 6"/>
          <p:cNvSpPr txBox="1"/>
          <p:nvPr userDrawn="1"/>
        </p:nvSpPr>
        <p:spPr>
          <a:xfrm>
            <a:off x="232916" y="6165304"/>
            <a:ext cx="8587556" cy="369332"/>
          </a:xfrm>
          <a:prstGeom prst="rect">
            <a:avLst/>
          </a:prstGeom>
          <a:noFill/>
        </p:spPr>
        <p:txBody>
          <a:bodyPr wrap="square" rtlCol="0">
            <a:spAutoFit/>
          </a:bodyPr>
          <a:lstStyle/>
          <a:p>
            <a:r>
              <a:rPr lang="en-GB" i="1" dirty="0">
                <a:solidFill>
                  <a:prstClr val="white"/>
                </a:solidFill>
              </a:rPr>
              <a:t>Transforming London’s health and care together</a:t>
            </a:r>
          </a:p>
        </p:txBody>
      </p:sp>
      <p:cxnSp>
        <p:nvCxnSpPr>
          <p:cNvPr id="8" name="Straight Connector 7"/>
          <p:cNvCxnSpPr/>
          <p:nvPr userDrawn="1"/>
        </p:nvCxnSpPr>
        <p:spPr>
          <a:xfrm>
            <a:off x="232916"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6681580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25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Divider Slide </a:t>
            </a:r>
            <a:endParaRPr lang="en-GB" dirty="0"/>
          </a:p>
        </p:txBody>
      </p:sp>
      <p:sp>
        <p:nvSpPr>
          <p:cNvPr id="6" name="Rectangle 5"/>
          <p:cNvSpPr/>
          <p:nvPr userDrawn="1"/>
        </p:nvSpPr>
        <p:spPr>
          <a:xfrm>
            <a:off x="232916" y="188912"/>
            <a:ext cx="1674788" cy="1152526"/>
          </a:xfrm>
          <a:prstGeom prst="rect">
            <a:avLst/>
          </a:prstGeom>
        </p:spPr>
        <p:txBody>
          <a:bodyPr wrap="square" lIns="0" tIns="0" rIns="0" bIns="0" anchor="ctr">
            <a:noAutofit/>
          </a:bodyPr>
          <a:lstStyle/>
          <a:p>
            <a:r>
              <a:rPr lang="en-GB" sz="8800" dirty="0">
                <a:solidFill>
                  <a:prstClr val="white"/>
                </a:solidFill>
                <a:latin typeface="Arial Black"/>
              </a:rPr>
              <a:t>07</a:t>
            </a:r>
            <a:endParaRPr lang="en-GB" sz="8800" dirty="0">
              <a:solidFill>
                <a:prstClr val="white"/>
              </a:solidFill>
            </a:endParaRPr>
          </a:p>
        </p:txBody>
      </p:sp>
      <p:sp>
        <p:nvSpPr>
          <p:cNvPr id="7" name="TextBox 6"/>
          <p:cNvSpPr txBox="1"/>
          <p:nvPr userDrawn="1"/>
        </p:nvSpPr>
        <p:spPr>
          <a:xfrm>
            <a:off x="232916" y="6165304"/>
            <a:ext cx="8587556" cy="369332"/>
          </a:xfrm>
          <a:prstGeom prst="rect">
            <a:avLst/>
          </a:prstGeom>
          <a:noFill/>
        </p:spPr>
        <p:txBody>
          <a:bodyPr wrap="square" rtlCol="0">
            <a:spAutoFit/>
          </a:bodyPr>
          <a:lstStyle/>
          <a:p>
            <a:r>
              <a:rPr lang="en-GB" i="1" dirty="0">
                <a:solidFill>
                  <a:prstClr val="white"/>
                </a:solidFill>
              </a:rPr>
              <a:t>Transforming London’s health and care together</a:t>
            </a:r>
          </a:p>
        </p:txBody>
      </p:sp>
      <p:cxnSp>
        <p:nvCxnSpPr>
          <p:cNvPr id="8" name="Straight Connector 7"/>
          <p:cNvCxnSpPr/>
          <p:nvPr userDrawn="1"/>
        </p:nvCxnSpPr>
        <p:spPr>
          <a:xfrm>
            <a:off x="232916"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5276902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33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Divider Slide </a:t>
            </a:r>
            <a:endParaRPr lang="en-GB" dirty="0"/>
          </a:p>
        </p:txBody>
      </p:sp>
      <p:sp>
        <p:nvSpPr>
          <p:cNvPr id="6" name="Rectangle 5"/>
          <p:cNvSpPr/>
          <p:nvPr userDrawn="1"/>
        </p:nvSpPr>
        <p:spPr>
          <a:xfrm>
            <a:off x="232916" y="188912"/>
            <a:ext cx="1674788" cy="1152526"/>
          </a:xfrm>
          <a:prstGeom prst="rect">
            <a:avLst/>
          </a:prstGeom>
        </p:spPr>
        <p:txBody>
          <a:bodyPr wrap="square" lIns="0" tIns="0" rIns="0" bIns="0" anchor="ctr">
            <a:noAutofit/>
          </a:bodyPr>
          <a:lstStyle/>
          <a:p>
            <a:r>
              <a:rPr lang="en-GB" sz="8800" dirty="0">
                <a:solidFill>
                  <a:prstClr val="white"/>
                </a:solidFill>
                <a:latin typeface="Arial Black"/>
              </a:rPr>
              <a:t>09</a:t>
            </a:r>
            <a:endParaRPr lang="en-GB" sz="8800" dirty="0">
              <a:solidFill>
                <a:prstClr val="white"/>
              </a:solidFill>
            </a:endParaRPr>
          </a:p>
        </p:txBody>
      </p:sp>
      <p:sp>
        <p:nvSpPr>
          <p:cNvPr id="7" name="TextBox 6"/>
          <p:cNvSpPr txBox="1"/>
          <p:nvPr userDrawn="1"/>
        </p:nvSpPr>
        <p:spPr>
          <a:xfrm>
            <a:off x="232916" y="6165304"/>
            <a:ext cx="8587556" cy="369332"/>
          </a:xfrm>
          <a:prstGeom prst="rect">
            <a:avLst/>
          </a:prstGeom>
          <a:noFill/>
        </p:spPr>
        <p:txBody>
          <a:bodyPr wrap="square" rtlCol="0">
            <a:spAutoFit/>
          </a:bodyPr>
          <a:lstStyle/>
          <a:p>
            <a:r>
              <a:rPr lang="en-GB" i="1" dirty="0">
                <a:solidFill>
                  <a:prstClr val="white"/>
                </a:solidFill>
              </a:rPr>
              <a:t>Transforming London’s health and care together</a:t>
            </a:r>
          </a:p>
        </p:txBody>
      </p:sp>
      <p:cxnSp>
        <p:nvCxnSpPr>
          <p:cNvPr id="8" name="Straight Connector 7"/>
          <p:cNvCxnSpPr/>
          <p:nvPr userDrawn="1"/>
        </p:nvCxnSpPr>
        <p:spPr>
          <a:xfrm>
            <a:off x="232916"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0442309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84"/>
            <a:ext cx="9144000" cy="1687711"/>
          </a:xfrm>
          <a:prstGeom prst="rect">
            <a:avLst/>
          </a:prstGeom>
        </p:spPr>
      </p:pic>
      <p:sp>
        <p:nvSpPr>
          <p:cNvPr id="5" name="Text Placeholder 4"/>
          <p:cNvSpPr>
            <a:spLocks noGrp="1"/>
          </p:cNvSpPr>
          <p:nvPr>
            <p:ph type="body" sz="quarter" idx="10"/>
          </p:nvPr>
        </p:nvSpPr>
        <p:spPr>
          <a:xfrm>
            <a:off x="251792" y="1660327"/>
            <a:ext cx="7848600" cy="576648"/>
          </a:xfrm>
        </p:spPr>
        <p:txBody>
          <a:bodyPr>
            <a:normAutofit/>
          </a:bodyPr>
          <a:lstStyle>
            <a:lvl1pPr>
              <a:defRPr sz="2400" b="1">
                <a:solidFill>
                  <a:srgbClr val="0072C6"/>
                </a:solidFill>
              </a:defRPr>
            </a:lvl1pPr>
          </a:lstStyle>
          <a:p>
            <a:pPr lvl="0"/>
            <a:r>
              <a:rPr lang="en-US"/>
              <a:t>Click to edit Master text styles</a:t>
            </a:r>
          </a:p>
        </p:txBody>
      </p:sp>
      <p:sp>
        <p:nvSpPr>
          <p:cNvPr id="2" name="Slide Number Placeholder 1"/>
          <p:cNvSpPr>
            <a:spLocks noGrp="1"/>
          </p:cNvSpPr>
          <p:nvPr>
            <p:ph type="sldNum" sz="quarter" idx="12"/>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4" name="Content Placeholder 3"/>
          <p:cNvSpPr>
            <a:spLocks noGrp="1"/>
          </p:cNvSpPr>
          <p:nvPr>
            <p:ph sz="quarter" idx="13"/>
          </p:nvPr>
        </p:nvSpPr>
        <p:spPr>
          <a:xfrm>
            <a:off x="250825" y="2275200"/>
            <a:ext cx="8642350" cy="410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71938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85" r="-1"/>
          <a:stretch/>
        </p:blipFill>
        <p:spPr>
          <a:xfrm>
            <a:off x="0" y="0"/>
            <a:ext cx="9136234" cy="1098352"/>
          </a:xfrm>
          <a:prstGeom prst="rect">
            <a:avLst/>
          </a:prstGeom>
        </p:spPr>
      </p:pic>
      <p:sp>
        <p:nvSpPr>
          <p:cNvPr id="5" name="Content Placeholder 4"/>
          <p:cNvSpPr>
            <a:spLocks noGrp="1"/>
          </p:cNvSpPr>
          <p:nvPr>
            <p:ph sz="quarter" idx="10"/>
          </p:nvPr>
        </p:nvSpPr>
        <p:spPr>
          <a:xfrm>
            <a:off x="234000" y="648001"/>
            <a:ext cx="8658480" cy="980800"/>
          </a:xfrm>
        </p:spPr>
        <p:txBody>
          <a:bodyPr anchor="ctr">
            <a:normAutofit/>
          </a:bodyPr>
          <a:lstStyle>
            <a:lvl1pPr algn="ctr">
              <a:defRPr sz="2400" b="1">
                <a:solidFill>
                  <a:srgbClr val="0072C6"/>
                </a:solidFill>
              </a:defRPr>
            </a:lvl1pPr>
            <a:lvl2pPr>
              <a:defRPr>
                <a:solidFill>
                  <a:srgbClr val="0072C6"/>
                </a:solidFill>
              </a:defRPr>
            </a:lvl2pPr>
            <a:lvl3pPr>
              <a:defRPr>
                <a:solidFill>
                  <a:srgbClr val="0072C6"/>
                </a:solidFill>
              </a:defRPr>
            </a:lvl3pPr>
            <a:lvl4pPr>
              <a:defRPr>
                <a:solidFill>
                  <a:srgbClr val="0072C6"/>
                </a:solidFill>
              </a:defRPr>
            </a:lvl4pPr>
            <a:lvl5pPr>
              <a:defRPr>
                <a:solidFill>
                  <a:srgbClr val="0072C6"/>
                </a:solidFill>
              </a:defRPr>
            </a:lvl5pPr>
          </a:lstStyle>
          <a:p>
            <a:pPr lvl="0"/>
            <a:r>
              <a:rPr lang="en-US"/>
              <a:t>Click to edit Master text styles</a:t>
            </a:r>
          </a:p>
        </p:txBody>
      </p:sp>
      <p:sp>
        <p:nvSpPr>
          <p:cNvPr id="7" name="Content Placeholder 6"/>
          <p:cNvSpPr>
            <a:spLocks noGrp="1"/>
          </p:cNvSpPr>
          <p:nvPr>
            <p:ph sz="quarter" idx="11"/>
          </p:nvPr>
        </p:nvSpPr>
        <p:spPr>
          <a:xfrm>
            <a:off x="250824" y="1659600"/>
            <a:ext cx="8641655" cy="4321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p:cNvSpPr>
            <a:spLocks noGrp="1"/>
          </p:cNvSpPr>
          <p:nvPr>
            <p:ph type="sldNum" sz="quarter" idx="12"/>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7969352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srcRect/>
          <a:stretch>
            <a:fillRect/>
          </a:stretch>
        </p:blipFill>
        <p:spPr bwMode="auto">
          <a:xfrm>
            <a:off x="7608888" y="476250"/>
            <a:ext cx="1066800" cy="431800"/>
          </a:xfrm>
          <a:prstGeom prst="rect">
            <a:avLst/>
          </a:prstGeom>
          <a:noFill/>
          <a:ln w="9525">
            <a:noFill/>
            <a:miter lim="800000"/>
            <a:headEnd/>
            <a:tailEnd/>
          </a:ln>
        </p:spPr>
      </p:pic>
      <p:pic>
        <p:nvPicPr>
          <p:cNvPr id="5" name="Picture 4"/>
          <p:cNvPicPr>
            <a:picLocks noChangeAspect="1"/>
          </p:cNvPicPr>
          <p:nvPr userDrawn="1"/>
        </p:nvPicPr>
        <p:blipFill>
          <a:blip r:embed="rId3"/>
          <a:srcRect/>
          <a:stretch>
            <a:fillRect/>
          </a:stretch>
        </p:blipFill>
        <p:spPr bwMode="auto">
          <a:xfrm>
            <a:off x="0" y="2852738"/>
            <a:ext cx="9144000" cy="4033837"/>
          </a:xfrm>
          <a:prstGeom prst="rect">
            <a:avLst/>
          </a:prstGeom>
          <a:noFill/>
          <a:ln w="9525">
            <a:noFill/>
            <a:miter lim="800000"/>
            <a:headEnd/>
            <a:tailEnd/>
          </a:ln>
        </p:spPr>
      </p:pic>
      <p:sp>
        <p:nvSpPr>
          <p:cNvPr id="6" name="Title 5"/>
          <p:cNvSpPr>
            <a:spLocks noGrp="1"/>
          </p:cNvSpPr>
          <p:nvPr>
            <p:ph type="title"/>
          </p:nvPr>
        </p:nvSpPr>
        <p:spPr>
          <a:xfrm>
            <a:off x="251520" y="1124744"/>
            <a:ext cx="8241688" cy="1008112"/>
          </a:xfrm>
          <a:prstGeom prst="rect">
            <a:avLst/>
          </a:prstGeom>
          <a:noFill/>
        </p:spPr>
        <p:txBody>
          <a:bodyPr lIns="0" tIns="0" rIns="0" bIns="0">
            <a:normAutofit/>
          </a:bodyPr>
          <a:lstStyle>
            <a:lvl1pPr algn="l">
              <a:defRPr sz="3600" baseline="0">
                <a:solidFill>
                  <a:srgbClr val="0072C6"/>
                </a:solidFill>
              </a:defRPr>
            </a:lvl1pPr>
          </a:lstStyle>
          <a:p>
            <a:r>
              <a:rPr lang="en-US" dirty="0"/>
              <a:t>Click to edit Master title style</a:t>
            </a:r>
            <a:endParaRPr lang="en-GB" dirty="0"/>
          </a:p>
        </p:txBody>
      </p:sp>
      <p:sp>
        <p:nvSpPr>
          <p:cNvPr id="8" name="Text Placeholder 7"/>
          <p:cNvSpPr>
            <a:spLocks noGrp="1"/>
          </p:cNvSpPr>
          <p:nvPr>
            <p:ph type="body" sz="quarter" idx="10"/>
          </p:nvPr>
        </p:nvSpPr>
        <p:spPr>
          <a:xfrm>
            <a:off x="264046" y="2204864"/>
            <a:ext cx="7344815" cy="504825"/>
          </a:xfrm>
        </p:spPr>
        <p:txBody>
          <a:bodyPr>
            <a:normAutofit/>
          </a:bodyPr>
          <a:lstStyle>
            <a:lvl1pPr algn="l">
              <a:defRPr sz="2400" baseline="0">
                <a:solidFill>
                  <a:srgbClr val="0072C6"/>
                </a:solidFill>
                <a:latin typeface="+mn-lt"/>
              </a:defRPr>
            </a:lvl1pPr>
          </a:lstStyle>
          <a:p>
            <a:pPr lvl="0"/>
            <a:r>
              <a:rPr lang="en-US" dirty="0"/>
              <a:t>Click to edit Master text styles</a:t>
            </a:r>
          </a:p>
        </p:txBody>
      </p:sp>
      <p:sp>
        <p:nvSpPr>
          <p:cNvPr id="7" name="Slide Number Placeholder 3"/>
          <p:cNvSpPr>
            <a:spLocks noGrp="1"/>
          </p:cNvSpPr>
          <p:nvPr>
            <p:ph type="sldNum" sz="quarter" idx="11"/>
          </p:nvPr>
        </p:nvSpPr>
        <p:spPr/>
        <p:txBody>
          <a:bodyPr/>
          <a:lstStyle>
            <a:lvl1pPr>
              <a:defRPr/>
            </a:lvl1pPr>
          </a:lstStyle>
          <a:p>
            <a:pPr>
              <a:defRPr/>
            </a:pPr>
            <a:fld id="{7ED52E2C-955A-4811-9D05-A57FFB966010}"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19220290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0072C6"/>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2"/>
          <p:cNvSpPr>
            <a:spLocks noGrp="1"/>
          </p:cNvSpPr>
          <p:nvPr>
            <p:ph type="sldNum" sz="quarter" idx="16"/>
          </p:nvPr>
        </p:nvSpPr>
        <p:spPr/>
        <p:txBody>
          <a:bodyPr/>
          <a:lstStyle>
            <a:lvl1pPr>
              <a:defRPr/>
            </a:lvl1pPr>
          </a:lstStyle>
          <a:p>
            <a:pPr>
              <a:defRPr/>
            </a:pPr>
            <a:fld id="{684CDE4F-3B82-404E-B176-55EA20EB11AE}"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16345688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0072C6"/>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2"/>
          <p:cNvSpPr>
            <a:spLocks noGrp="1"/>
          </p:cNvSpPr>
          <p:nvPr>
            <p:ph type="sldNum" sz="quarter" idx="17"/>
          </p:nvPr>
        </p:nvSpPr>
        <p:spPr/>
        <p:txBody>
          <a:bodyPr/>
          <a:lstStyle>
            <a:lvl1pPr>
              <a:defRPr/>
            </a:lvl1pPr>
          </a:lstStyle>
          <a:p>
            <a:pPr>
              <a:defRPr/>
            </a:pPr>
            <a:fld id="{198B63F5-1B4B-4D6E-A56D-2CE8E04F261E}"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19347416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Three Column">
    <p:spTree>
      <p:nvGrpSpPr>
        <p:cNvPr id="1" name=""/>
        <p:cNvGrpSpPr/>
        <p:nvPr/>
      </p:nvGrpSpPr>
      <p:grpSpPr>
        <a:xfrm>
          <a:off x="0" y="0"/>
          <a:ext cx="0" cy="0"/>
          <a:chOff x="0" y="0"/>
          <a:chExt cx="0" cy="0"/>
        </a:xfrm>
      </p:grpSpPr>
      <p:sp>
        <p:nvSpPr>
          <p:cNvPr id="7" name="Title 1"/>
          <p:cNvSpPr txBox="1">
            <a:spLocks/>
          </p:cNvSpPr>
          <p:nvPr userDrawn="1"/>
        </p:nvSpPr>
        <p:spPr>
          <a:xfrm>
            <a:off x="252413" y="190500"/>
            <a:ext cx="8642350" cy="504825"/>
          </a:xfrm>
          <a:prstGeom prst="rect">
            <a:avLst/>
          </a:prstGeom>
          <a:solidFill>
            <a:srgbClr val="0072C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lvl1pPr>
              <a:defRPr/>
            </a:lvl1pPr>
          </a:lstStyle>
          <a:p>
            <a:r>
              <a:rPr lang="en-US" dirty="0"/>
              <a:t>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8" name="Slide Number Placeholder 2"/>
          <p:cNvSpPr>
            <a:spLocks noGrp="1"/>
          </p:cNvSpPr>
          <p:nvPr>
            <p:ph type="sldNum" sz="quarter" idx="15"/>
          </p:nvPr>
        </p:nvSpPr>
        <p:spPr/>
        <p:txBody>
          <a:bodyPr/>
          <a:lstStyle>
            <a:lvl1pPr>
              <a:defRPr/>
            </a:lvl1pPr>
          </a:lstStyle>
          <a:p>
            <a:pPr>
              <a:defRPr/>
            </a:pPr>
            <a:fld id="{BBFD8008-92D1-488B-8FED-EC9BC794F88C}"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180543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51520" y="1124745"/>
            <a:ext cx="8241688" cy="1008112"/>
          </a:xfrm>
          <a:prstGeom prst="rect">
            <a:avLst/>
          </a:prstGeom>
          <a:noFill/>
        </p:spPr>
        <p:txBody>
          <a:bodyPr lIns="0" tIns="0" rIns="0" bIns="0">
            <a:normAutofit/>
          </a:bodyPr>
          <a:lstStyle>
            <a:lvl1pPr algn="l">
              <a:defRPr sz="3600" baseline="0">
                <a:solidFill>
                  <a:srgbClr val="0072C6"/>
                </a:solidFill>
              </a:defRPr>
            </a:lvl1pPr>
          </a:lstStyle>
          <a:p>
            <a:r>
              <a:rPr lang="en-GB" dirty="0" smtClean="0"/>
              <a:t>Document Title</a:t>
            </a:r>
            <a:endParaRPr lang="en-GB" dirty="0"/>
          </a:p>
        </p:txBody>
      </p:sp>
      <p:sp>
        <p:nvSpPr>
          <p:cNvPr id="8" name="Text Placeholder 7"/>
          <p:cNvSpPr>
            <a:spLocks noGrp="1"/>
          </p:cNvSpPr>
          <p:nvPr>
            <p:ph type="body" sz="quarter" idx="10" hasCustomPrompt="1"/>
          </p:nvPr>
        </p:nvSpPr>
        <p:spPr>
          <a:xfrm>
            <a:off x="264050" y="2204864"/>
            <a:ext cx="7344815" cy="504825"/>
          </a:xfrm>
        </p:spPr>
        <p:txBody>
          <a:bodyPr>
            <a:normAutofit/>
          </a:bodyPr>
          <a:lstStyle>
            <a:lvl1pPr algn="l">
              <a:defRPr sz="2400" baseline="0">
                <a:solidFill>
                  <a:srgbClr val="0072C6"/>
                </a:solidFill>
                <a:latin typeface="+mn-lt"/>
              </a:defRPr>
            </a:lvl1pPr>
          </a:lstStyle>
          <a:p>
            <a:pPr lvl="0"/>
            <a:r>
              <a:rPr lang="en-GB" dirty="0" smtClean="0"/>
              <a:t>Subtitle </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9301" y="476672"/>
            <a:ext cx="1067159" cy="432048"/>
          </a:xfrm>
          <a:prstGeom prst="rect">
            <a:avLst/>
          </a:prstGeom>
        </p:spPr>
      </p:pic>
      <p:sp>
        <p:nvSpPr>
          <p:cNvPr id="4" name="Slide Number Placeholder 3"/>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2936"/>
            <a:ext cx="9144000" cy="4033332"/>
          </a:xfrm>
          <a:prstGeom prst="rect">
            <a:avLst/>
          </a:prstGeom>
        </p:spPr>
      </p:pic>
    </p:spTree>
    <p:extLst>
      <p:ext uri="{BB962C8B-B14F-4D97-AF65-F5344CB8AC3E}">
        <p14:creationId xmlns:p14="http://schemas.microsoft.com/office/powerpoint/2010/main" val="1421261633"/>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key message">
    <p:spTree>
      <p:nvGrpSpPr>
        <p:cNvPr id="1" name=""/>
        <p:cNvGrpSpPr/>
        <p:nvPr/>
      </p:nvGrpSpPr>
      <p:grpSpPr>
        <a:xfrm>
          <a:off x="0" y="0"/>
          <a:ext cx="0" cy="0"/>
          <a:chOff x="0" y="0"/>
          <a:chExt cx="0" cy="0"/>
        </a:xfrm>
      </p:grpSpPr>
      <p:sp>
        <p:nvSpPr>
          <p:cNvPr id="6" name="Title 1"/>
          <p:cNvSpPr txBox="1">
            <a:spLocks/>
          </p:cNvSpPr>
          <p:nvPr userDrawn="1"/>
        </p:nvSpPr>
        <p:spPr>
          <a:xfrm>
            <a:off x="250825" y="190500"/>
            <a:ext cx="8642350" cy="504825"/>
          </a:xfrm>
          <a:prstGeom prst="rect">
            <a:avLst/>
          </a:prstGeom>
          <a:solidFill>
            <a:srgbClr val="0072C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9" name="Slide Number Placeholder 2"/>
          <p:cNvSpPr>
            <a:spLocks noGrp="1"/>
          </p:cNvSpPr>
          <p:nvPr>
            <p:ph type="sldNum" sz="quarter" idx="14"/>
          </p:nvPr>
        </p:nvSpPr>
        <p:spPr/>
        <p:txBody>
          <a:bodyPr/>
          <a:lstStyle>
            <a:lvl1pPr>
              <a:defRPr/>
            </a:lvl1pPr>
          </a:lstStyle>
          <a:p>
            <a:pPr>
              <a:defRPr/>
            </a:pPr>
            <a:fld id="{20CDB182-66FC-44CA-A9ED-1CFD3CC96719}"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32794863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der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solidFill>
            <a:srgbClr val="0091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nchor="ctr"/>
          <a:lstStyle/>
          <a:p>
            <a:pPr algn="ctr">
              <a:defRPr/>
            </a:pPr>
            <a:endParaRPr lang="en-GB">
              <a:solidFill>
                <a:prstClr val="white"/>
              </a:solidFill>
            </a:endParaRPr>
          </a:p>
        </p:txBody>
      </p:sp>
      <p:sp>
        <p:nvSpPr>
          <p:cNvPr id="4" name="Rectangle 14"/>
          <p:cNvSpPr/>
          <p:nvPr userDrawn="1"/>
        </p:nvSpPr>
        <p:spPr>
          <a:xfrm>
            <a:off x="233363" y="188913"/>
            <a:ext cx="1674812" cy="1152525"/>
          </a:xfrm>
          <a:prstGeom prst="rect">
            <a:avLst/>
          </a:prstGeom>
        </p:spPr>
        <p:txBody>
          <a:bodyPr lIns="0" tIns="0" rIns="0" bIns="0" anchor="ctr"/>
          <a:lstStyle/>
          <a:p>
            <a:pPr>
              <a:defRPr/>
            </a:pPr>
            <a:r>
              <a:rPr lang="en-GB" sz="8800" dirty="0">
                <a:solidFill>
                  <a:prstClr val="white"/>
                </a:solidFill>
                <a:latin typeface="Arial Black"/>
              </a:rPr>
              <a:t>01</a:t>
            </a:r>
            <a:endParaRPr lang="en-GB" sz="8800" dirty="0">
              <a:solidFill>
                <a:prstClr val="white"/>
              </a:solidFill>
            </a:endParaRPr>
          </a:p>
        </p:txBody>
      </p:sp>
      <p:sp>
        <p:nvSpPr>
          <p:cNvPr id="5" name="TextBox 1"/>
          <p:cNvSpPr txBox="1"/>
          <p:nvPr userDrawn="1"/>
        </p:nvSpPr>
        <p:spPr>
          <a:xfrm>
            <a:off x="233363" y="6165850"/>
            <a:ext cx="8586787" cy="368300"/>
          </a:xfrm>
          <a:prstGeom prst="rect">
            <a:avLst/>
          </a:prstGeom>
          <a:noFill/>
        </p:spPr>
        <p:txBody>
          <a:bodyPr>
            <a:spAutoFit/>
          </a:bodyPr>
          <a:lstStyle/>
          <a:p>
            <a:pPr>
              <a:defRPr/>
            </a:pPr>
            <a:r>
              <a:rPr lang="en-GB" i="1" dirty="0">
                <a:solidFill>
                  <a:prstClr val="white"/>
                </a:solidFill>
              </a:rPr>
              <a:t>Transforming London’s health and care together</a:t>
            </a:r>
          </a:p>
        </p:txBody>
      </p:sp>
      <p:cxnSp>
        <p:nvCxnSpPr>
          <p:cNvPr id="6" name="Straight Connector 5"/>
          <p:cNvCxnSpPr/>
          <p:nvPr userDrawn="1"/>
        </p:nvCxnSpPr>
        <p:spPr>
          <a:xfrm>
            <a:off x="233363" y="6165850"/>
            <a:ext cx="8586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Click to edit Master text styles</a:t>
            </a:r>
          </a:p>
        </p:txBody>
      </p:sp>
      <p:sp>
        <p:nvSpPr>
          <p:cNvPr id="7" name="Slide Number Placeholder 2"/>
          <p:cNvSpPr>
            <a:spLocks noGrp="1"/>
          </p:cNvSpPr>
          <p:nvPr>
            <p:ph type="sldNum" sz="quarter" idx="11"/>
          </p:nvPr>
        </p:nvSpPr>
        <p:spPr/>
        <p:txBody>
          <a:bodyPr/>
          <a:lstStyle>
            <a:lvl1pPr>
              <a:defRPr/>
            </a:lvl1pPr>
          </a:lstStyle>
          <a:p>
            <a:pPr>
              <a:defRPr/>
            </a:pPr>
            <a:fld id="{980856D1-061F-4E93-ADF8-857E2646E883}"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3586312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0091C9"/>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2"/>
          <p:cNvSpPr>
            <a:spLocks noGrp="1"/>
          </p:cNvSpPr>
          <p:nvPr>
            <p:ph type="sldNum" sz="quarter" idx="16"/>
          </p:nvPr>
        </p:nvSpPr>
        <p:spPr/>
        <p:txBody>
          <a:bodyPr/>
          <a:lstStyle>
            <a:lvl1pPr>
              <a:defRPr/>
            </a:lvl1pPr>
          </a:lstStyle>
          <a:p>
            <a:pPr>
              <a:defRPr/>
            </a:pPr>
            <a:fld id="{188A5647-EB3A-478D-943E-F8599D742F6E}"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1596081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0091C9"/>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2"/>
          <p:cNvSpPr>
            <a:spLocks noGrp="1"/>
          </p:cNvSpPr>
          <p:nvPr>
            <p:ph type="sldNum" sz="quarter" idx="17"/>
          </p:nvPr>
        </p:nvSpPr>
        <p:spPr/>
        <p:txBody>
          <a:bodyPr/>
          <a:lstStyle>
            <a:lvl1pPr>
              <a:defRPr/>
            </a:lvl1pPr>
          </a:lstStyle>
          <a:p>
            <a:pPr>
              <a:defRPr/>
            </a:pPr>
            <a:fld id="{187D0BB8-C54B-4AE6-9E60-DE9A93191088}"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7939503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Three Column">
    <p:spTree>
      <p:nvGrpSpPr>
        <p:cNvPr id="1" name=""/>
        <p:cNvGrpSpPr/>
        <p:nvPr/>
      </p:nvGrpSpPr>
      <p:grpSpPr>
        <a:xfrm>
          <a:off x="0" y="0"/>
          <a:ext cx="0" cy="0"/>
          <a:chOff x="0" y="0"/>
          <a:chExt cx="0" cy="0"/>
        </a:xfrm>
      </p:grpSpPr>
      <p:sp>
        <p:nvSpPr>
          <p:cNvPr id="7" name="Title 1"/>
          <p:cNvSpPr txBox="1">
            <a:spLocks/>
          </p:cNvSpPr>
          <p:nvPr userDrawn="1"/>
        </p:nvSpPr>
        <p:spPr>
          <a:xfrm>
            <a:off x="252413" y="190500"/>
            <a:ext cx="8642350" cy="504825"/>
          </a:xfrm>
          <a:prstGeom prst="rect">
            <a:avLst/>
          </a:prstGeom>
          <a:solidFill>
            <a:srgbClr val="0091C9"/>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lvl1pPr>
              <a:defRPr/>
            </a:lvl1pPr>
          </a:lstStyle>
          <a:p>
            <a:r>
              <a:rPr lang="en-US" dirty="0"/>
              <a:t>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8" name="Slide Number Placeholder 2"/>
          <p:cNvSpPr>
            <a:spLocks noGrp="1"/>
          </p:cNvSpPr>
          <p:nvPr>
            <p:ph type="sldNum" sz="quarter" idx="15"/>
          </p:nvPr>
        </p:nvSpPr>
        <p:spPr/>
        <p:txBody>
          <a:bodyPr/>
          <a:lstStyle>
            <a:lvl1pPr>
              <a:defRPr/>
            </a:lvl1pPr>
          </a:lstStyle>
          <a:p>
            <a:pPr>
              <a:defRPr/>
            </a:pPr>
            <a:fld id="{6402BEB7-089E-4D2E-824C-50501A12A63A}"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6697275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nd key message">
    <p:spTree>
      <p:nvGrpSpPr>
        <p:cNvPr id="1" name=""/>
        <p:cNvGrpSpPr/>
        <p:nvPr/>
      </p:nvGrpSpPr>
      <p:grpSpPr>
        <a:xfrm>
          <a:off x="0" y="0"/>
          <a:ext cx="0" cy="0"/>
          <a:chOff x="0" y="0"/>
          <a:chExt cx="0" cy="0"/>
        </a:xfrm>
      </p:grpSpPr>
      <p:sp>
        <p:nvSpPr>
          <p:cNvPr id="6" name="Title 1"/>
          <p:cNvSpPr txBox="1">
            <a:spLocks/>
          </p:cNvSpPr>
          <p:nvPr userDrawn="1"/>
        </p:nvSpPr>
        <p:spPr>
          <a:xfrm>
            <a:off x="250825" y="190500"/>
            <a:ext cx="8642350" cy="504825"/>
          </a:xfrm>
          <a:prstGeom prst="rect">
            <a:avLst/>
          </a:prstGeom>
          <a:solidFill>
            <a:srgbClr val="0091C9"/>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9" name="Slide Number Placeholder 2"/>
          <p:cNvSpPr>
            <a:spLocks noGrp="1"/>
          </p:cNvSpPr>
          <p:nvPr>
            <p:ph type="sldNum" sz="quarter" idx="14"/>
          </p:nvPr>
        </p:nvSpPr>
        <p:spPr/>
        <p:txBody>
          <a:bodyPr/>
          <a:lstStyle>
            <a:lvl1pPr>
              <a:defRPr/>
            </a:lvl1pPr>
          </a:lstStyle>
          <a:p>
            <a:pPr>
              <a:defRPr/>
            </a:pPr>
            <a:fld id="{242B54CA-8CED-4439-A177-5704731F26BA}"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8482714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Devider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solidFill>
            <a:srgbClr val="E324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 name="Rectangle 5"/>
          <p:cNvSpPr/>
          <p:nvPr userDrawn="1"/>
        </p:nvSpPr>
        <p:spPr>
          <a:xfrm>
            <a:off x="233363" y="188913"/>
            <a:ext cx="1674812" cy="1152525"/>
          </a:xfrm>
          <a:prstGeom prst="rect">
            <a:avLst/>
          </a:prstGeom>
        </p:spPr>
        <p:txBody>
          <a:bodyPr lIns="0" tIns="0" rIns="0" bIns="0" anchor="ctr"/>
          <a:lstStyle/>
          <a:p>
            <a:pPr>
              <a:defRPr/>
            </a:pPr>
            <a:r>
              <a:rPr lang="en-GB" sz="8800" dirty="0">
                <a:solidFill>
                  <a:prstClr val="white"/>
                </a:solidFill>
                <a:latin typeface="Arial Black"/>
              </a:rPr>
              <a:t>02</a:t>
            </a:r>
            <a:endParaRPr lang="en-GB" sz="8800" dirty="0">
              <a:solidFill>
                <a:prstClr val="white"/>
              </a:solidFill>
            </a:endParaRPr>
          </a:p>
        </p:txBody>
      </p:sp>
      <p:sp>
        <p:nvSpPr>
          <p:cNvPr id="5" name="TextBox 6"/>
          <p:cNvSpPr txBox="1"/>
          <p:nvPr userDrawn="1"/>
        </p:nvSpPr>
        <p:spPr>
          <a:xfrm>
            <a:off x="233363" y="6165850"/>
            <a:ext cx="8586787" cy="368300"/>
          </a:xfrm>
          <a:prstGeom prst="rect">
            <a:avLst/>
          </a:prstGeom>
          <a:noFill/>
        </p:spPr>
        <p:txBody>
          <a:bodyPr>
            <a:spAutoFit/>
          </a:bodyPr>
          <a:lstStyle/>
          <a:p>
            <a:pPr>
              <a:defRPr/>
            </a:pPr>
            <a:r>
              <a:rPr lang="en-GB" i="1" dirty="0">
                <a:solidFill>
                  <a:prstClr val="white"/>
                </a:solidFill>
              </a:rPr>
              <a:t>Transforming London’s health and care together</a:t>
            </a:r>
          </a:p>
        </p:txBody>
      </p:sp>
      <p:cxnSp>
        <p:nvCxnSpPr>
          <p:cNvPr id="6" name="Straight Connector 7"/>
          <p:cNvCxnSpPr/>
          <p:nvPr userDrawn="1"/>
        </p:nvCxnSpPr>
        <p:spPr>
          <a:xfrm>
            <a:off x="233363" y="6165850"/>
            <a:ext cx="8586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Click to edit Master text styles</a:t>
            </a:r>
          </a:p>
        </p:txBody>
      </p:sp>
      <p:sp>
        <p:nvSpPr>
          <p:cNvPr id="7" name="Slide Number Placeholder 1"/>
          <p:cNvSpPr>
            <a:spLocks noGrp="1"/>
          </p:cNvSpPr>
          <p:nvPr>
            <p:ph type="sldNum" sz="quarter" idx="11"/>
          </p:nvPr>
        </p:nvSpPr>
        <p:spPr/>
        <p:txBody>
          <a:bodyPr/>
          <a:lstStyle>
            <a:lvl1pPr>
              <a:defRPr/>
            </a:lvl1pPr>
          </a:lstStyle>
          <a:p>
            <a:pPr>
              <a:defRPr/>
            </a:pPr>
            <a:fld id="{FDB94F26-1035-4937-8435-3CB48E6A7DF0}"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3867551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E32486"/>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2"/>
          <p:cNvSpPr>
            <a:spLocks noGrp="1"/>
          </p:cNvSpPr>
          <p:nvPr>
            <p:ph type="sldNum" sz="quarter" idx="16"/>
          </p:nvPr>
        </p:nvSpPr>
        <p:spPr/>
        <p:txBody>
          <a:bodyPr/>
          <a:lstStyle>
            <a:lvl1pPr>
              <a:defRPr/>
            </a:lvl1pPr>
          </a:lstStyle>
          <a:p>
            <a:pPr>
              <a:defRPr/>
            </a:pPr>
            <a:fld id="{C77858C8-8222-4B13-9758-EFFE47415EB5}"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8051770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E32486"/>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2"/>
          <p:cNvSpPr>
            <a:spLocks noGrp="1"/>
          </p:cNvSpPr>
          <p:nvPr>
            <p:ph type="sldNum" sz="quarter" idx="17"/>
          </p:nvPr>
        </p:nvSpPr>
        <p:spPr/>
        <p:txBody>
          <a:bodyPr/>
          <a:lstStyle>
            <a:lvl1pPr>
              <a:defRPr/>
            </a:lvl1pPr>
          </a:lstStyle>
          <a:p>
            <a:pPr>
              <a:defRPr/>
            </a:pPr>
            <a:fld id="{7AFAA994-6CF8-433D-8C5C-801F84AA54B8}"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1018356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Title and Three Column">
    <p:spTree>
      <p:nvGrpSpPr>
        <p:cNvPr id="1" name=""/>
        <p:cNvGrpSpPr/>
        <p:nvPr/>
      </p:nvGrpSpPr>
      <p:grpSpPr>
        <a:xfrm>
          <a:off x="0" y="0"/>
          <a:ext cx="0" cy="0"/>
          <a:chOff x="0" y="0"/>
          <a:chExt cx="0" cy="0"/>
        </a:xfrm>
      </p:grpSpPr>
      <p:sp>
        <p:nvSpPr>
          <p:cNvPr id="7" name="Title 1"/>
          <p:cNvSpPr txBox="1">
            <a:spLocks/>
          </p:cNvSpPr>
          <p:nvPr userDrawn="1"/>
        </p:nvSpPr>
        <p:spPr>
          <a:xfrm>
            <a:off x="252413" y="190500"/>
            <a:ext cx="8642350" cy="504825"/>
          </a:xfrm>
          <a:prstGeom prst="rect">
            <a:avLst/>
          </a:prstGeom>
          <a:solidFill>
            <a:srgbClr val="E3248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lvl1pPr>
              <a:defRPr/>
            </a:lvl1pPr>
          </a:lstStyle>
          <a:p>
            <a:r>
              <a:rPr lang="en-US" dirty="0"/>
              <a:t>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8" name="Slide Number Placeholder 2"/>
          <p:cNvSpPr>
            <a:spLocks noGrp="1"/>
          </p:cNvSpPr>
          <p:nvPr>
            <p:ph type="sldNum" sz="quarter" idx="15"/>
          </p:nvPr>
        </p:nvSpPr>
        <p:spPr/>
        <p:txBody>
          <a:bodyPr/>
          <a:lstStyle>
            <a:lvl1pPr>
              <a:defRPr/>
            </a:lvl1pPr>
          </a:lstStyle>
          <a:p>
            <a:pPr>
              <a:defRPr/>
            </a:pPr>
            <a:fld id="{73A4E5C0-DA57-4D48-B420-3CC3EF1EE269}"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967762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0072C6"/>
          </a:solidFill>
        </p:spPr>
        <p:txBody>
          <a:bodyPr/>
          <a:lstStyle>
            <a:lvl1pPr marL="9525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8" y="1341441"/>
            <a:ext cx="8642351"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31584644"/>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itle and key message">
    <p:spTree>
      <p:nvGrpSpPr>
        <p:cNvPr id="1" name=""/>
        <p:cNvGrpSpPr/>
        <p:nvPr/>
      </p:nvGrpSpPr>
      <p:grpSpPr>
        <a:xfrm>
          <a:off x="0" y="0"/>
          <a:ext cx="0" cy="0"/>
          <a:chOff x="0" y="0"/>
          <a:chExt cx="0" cy="0"/>
        </a:xfrm>
      </p:grpSpPr>
      <p:sp>
        <p:nvSpPr>
          <p:cNvPr id="6" name="Title 1"/>
          <p:cNvSpPr txBox="1">
            <a:spLocks/>
          </p:cNvSpPr>
          <p:nvPr userDrawn="1"/>
        </p:nvSpPr>
        <p:spPr>
          <a:xfrm>
            <a:off x="250825" y="190500"/>
            <a:ext cx="8642350" cy="504825"/>
          </a:xfrm>
          <a:prstGeom prst="rect">
            <a:avLst/>
          </a:prstGeom>
          <a:solidFill>
            <a:srgbClr val="E3248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9" name="Slide Number Placeholder 2"/>
          <p:cNvSpPr>
            <a:spLocks noGrp="1"/>
          </p:cNvSpPr>
          <p:nvPr>
            <p:ph type="sldNum" sz="quarter" idx="14"/>
          </p:nvPr>
        </p:nvSpPr>
        <p:spPr/>
        <p:txBody>
          <a:bodyPr/>
          <a:lstStyle>
            <a:lvl1pPr>
              <a:defRPr/>
            </a:lvl1pPr>
          </a:lstStyle>
          <a:p>
            <a:pPr>
              <a:defRPr/>
            </a:pPr>
            <a:fld id="{A0CD2450-6434-428C-8AEC-11B37BC7D059}"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38450152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Devider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solidFill>
            <a:srgbClr val="A25B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 name="Rectangle 5"/>
          <p:cNvSpPr/>
          <p:nvPr userDrawn="1"/>
        </p:nvSpPr>
        <p:spPr>
          <a:xfrm>
            <a:off x="233363" y="188913"/>
            <a:ext cx="1674812" cy="1152525"/>
          </a:xfrm>
          <a:prstGeom prst="rect">
            <a:avLst/>
          </a:prstGeom>
        </p:spPr>
        <p:txBody>
          <a:bodyPr lIns="0" tIns="0" rIns="0" bIns="0" anchor="ctr"/>
          <a:lstStyle/>
          <a:p>
            <a:pPr>
              <a:defRPr/>
            </a:pPr>
            <a:r>
              <a:rPr lang="en-GB" sz="8800" dirty="0">
                <a:solidFill>
                  <a:prstClr val="white"/>
                </a:solidFill>
                <a:latin typeface="Arial Black"/>
              </a:rPr>
              <a:t>03</a:t>
            </a:r>
            <a:endParaRPr lang="en-GB" sz="8800" dirty="0">
              <a:solidFill>
                <a:prstClr val="white"/>
              </a:solidFill>
            </a:endParaRPr>
          </a:p>
        </p:txBody>
      </p:sp>
      <p:sp>
        <p:nvSpPr>
          <p:cNvPr id="5" name="TextBox 6"/>
          <p:cNvSpPr txBox="1"/>
          <p:nvPr userDrawn="1"/>
        </p:nvSpPr>
        <p:spPr>
          <a:xfrm>
            <a:off x="233363" y="6165850"/>
            <a:ext cx="8586787" cy="368300"/>
          </a:xfrm>
          <a:prstGeom prst="rect">
            <a:avLst/>
          </a:prstGeom>
          <a:noFill/>
        </p:spPr>
        <p:txBody>
          <a:bodyPr>
            <a:spAutoFit/>
          </a:bodyPr>
          <a:lstStyle/>
          <a:p>
            <a:pPr>
              <a:defRPr/>
            </a:pPr>
            <a:r>
              <a:rPr lang="en-GB" i="1" dirty="0">
                <a:solidFill>
                  <a:prstClr val="white"/>
                </a:solidFill>
              </a:rPr>
              <a:t>Transforming London’s health and care together</a:t>
            </a:r>
          </a:p>
        </p:txBody>
      </p:sp>
      <p:cxnSp>
        <p:nvCxnSpPr>
          <p:cNvPr id="6" name="Straight Connector 7"/>
          <p:cNvCxnSpPr/>
          <p:nvPr userDrawn="1"/>
        </p:nvCxnSpPr>
        <p:spPr>
          <a:xfrm>
            <a:off x="233363" y="6165850"/>
            <a:ext cx="8586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Click to edit Master text styles</a:t>
            </a:r>
          </a:p>
        </p:txBody>
      </p:sp>
      <p:sp>
        <p:nvSpPr>
          <p:cNvPr id="7" name="Slide Number Placeholder 1"/>
          <p:cNvSpPr>
            <a:spLocks noGrp="1"/>
          </p:cNvSpPr>
          <p:nvPr>
            <p:ph type="sldNum" sz="quarter" idx="11"/>
          </p:nvPr>
        </p:nvSpPr>
        <p:spPr/>
        <p:txBody>
          <a:bodyPr/>
          <a:lstStyle>
            <a:lvl1pPr>
              <a:defRPr/>
            </a:lvl1pPr>
          </a:lstStyle>
          <a:p>
            <a:pPr>
              <a:defRPr/>
            </a:pPr>
            <a:fld id="{27746CBF-38EF-437D-B1E8-8778590678A9}"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945788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A25BA0"/>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2"/>
          <p:cNvSpPr>
            <a:spLocks noGrp="1"/>
          </p:cNvSpPr>
          <p:nvPr>
            <p:ph type="sldNum" sz="quarter" idx="16"/>
          </p:nvPr>
        </p:nvSpPr>
        <p:spPr/>
        <p:txBody>
          <a:bodyPr/>
          <a:lstStyle>
            <a:lvl1pPr>
              <a:defRPr/>
            </a:lvl1pPr>
          </a:lstStyle>
          <a:p>
            <a:pPr>
              <a:defRPr/>
            </a:pPr>
            <a:fld id="{E9C8A9AF-47F9-4603-A7D0-AEE6448CB935}"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42081196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A25BA0"/>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2"/>
          <p:cNvSpPr>
            <a:spLocks noGrp="1"/>
          </p:cNvSpPr>
          <p:nvPr>
            <p:ph type="sldNum" sz="quarter" idx="17"/>
          </p:nvPr>
        </p:nvSpPr>
        <p:spPr/>
        <p:txBody>
          <a:bodyPr/>
          <a:lstStyle>
            <a:lvl1pPr>
              <a:defRPr/>
            </a:lvl1pPr>
          </a:lstStyle>
          <a:p>
            <a:pPr>
              <a:defRPr/>
            </a:pPr>
            <a:fld id="{9A41864E-6AC8-48CD-A621-A0D9BE31EF04}"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812577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and Three Column">
    <p:spTree>
      <p:nvGrpSpPr>
        <p:cNvPr id="1" name=""/>
        <p:cNvGrpSpPr/>
        <p:nvPr/>
      </p:nvGrpSpPr>
      <p:grpSpPr>
        <a:xfrm>
          <a:off x="0" y="0"/>
          <a:ext cx="0" cy="0"/>
          <a:chOff x="0" y="0"/>
          <a:chExt cx="0" cy="0"/>
        </a:xfrm>
      </p:grpSpPr>
      <p:sp>
        <p:nvSpPr>
          <p:cNvPr id="7" name="Title 1"/>
          <p:cNvSpPr txBox="1">
            <a:spLocks/>
          </p:cNvSpPr>
          <p:nvPr userDrawn="1"/>
        </p:nvSpPr>
        <p:spPr>
          <a:xfrm>
            <a:off x="252413" y="190500"/>
            <a:ext cx="8642350" cy="504825"/>
          </a:xfrm>
          <a:prstGeom prst="rect">
            <a:avLst/>
          </a:prstGeom>
          <a:solidFill>
            <a:srgbClr val="A25BA0"/>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lvl1pPr>
              <a:defRPr/>
            </a:lvl1pPr>
          </a:lstStyle>
          <a:p>
            <a:r>
              <a:rPr lang="en-US" dirty="0"/>
              <a:t>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8" name="Slide Number Placeholder 2"/>
          <p:cNvSpPr>
            <a:spLocks noGrp="1"/>
          </p:cNvSpPr>
          <p:nvPr>
            <p:ph type="sldNum" sz="quarter" idx="15"/>
          </p:nvPr>
        </p:nvSpPr>
        <p:spPr/>
        <p:txBody>
          <a:bodyPr/>
          <a:lstStyle>
            <a:lvl1pPr>
              <a:defRPr/>
            </a:lvl1pPr>
          </a:lstStyle>
          <a:p>
            <a:pPr>
              <a:defRPr/>
            </a:pPr>
            <a:fld id="{2CF6513D-EEBA-46B8-9DDE-F62FF8B40A9A}"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762994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and key message">
    <p:spTree>
      <p:nvGrpSpPr>
        <p:cNvPr id="1" name=""/>
        <p:cNvGrpSpPr/>
        <p:nvPr/>
      </p:nvGrpSpPr>
      <p:grpSpPr>
        <a:xfrm>
          <a:off x="0" y="0"/>
          <a:ext cx="0" cy="0"/>
          <a:chOff x="0" y="0"/>
          <a:chExt cx="0" cy="0"/>
        </a:xfrm>
      </p:grpSpPr>
      <p:sp>
        <p:nvSpPr>
          <p:cNvPr id="6" name="Title 1"/>
          <p:cNvSpPr txBox="1">
            <a:spLocks/>
          </p:cNvSpPr>
          <p:nvPr userDrawn="1"/>
        </p:nvSpPr>
        <p:spPr>
          <a:xfrm>
            <a:off x="250825" y="190500"/>
            <a:ext cx="8642350" cy="504825"/>
          </a:xfrm>
          <a:prstGeom prst="rect">
            <a:avLst/>
          </a:prstGeom>
          <a:solidFill>
            <a:schemeClr val="accent2"/>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rgbClr val="0072C6"/>
                </a:solidFill>
                <a:latin typeface="+mn-lt"/>
              </a:defRPr>
            </a:lvl1pPr>
          </a:lstStyle>
          <a:p>
            <a:pPr lvl="0"/>
            <a:r>
              <a:rPr lang="en-US" dirty="0"/>
              <a:t>Click to edit Master text styles</a:t>
            </a:r>
          </a:p>
        </p:txBody>
      </p:sp>
      <p:sp>
        <p:nvSpPr>
          <p:cNvPr id="9" name="Slide Number Placeholder 2"/>
          <p:cNvSpPr>
            <a:spLocks noGrp="1"/>
          </p:cNvSpPr>
          <p:nvPr>
            <p:ph type="sldNum" sz="quarter" idx="14"/>
          </p:nvPr>
        </p:nvSpPr>
        <p:spPr/>
        <p:txBody>
          <a:bodyPr/>
          <a:lstStyle>
            <a:lvl1pPr>
              <a:defRPr/>
            </a:lvl1pPr>
          </a:lstStyle>
          <a:p>
            <a:pPr>
              <a:defRPr/>
            </a:pPr>
            <a:fld id="{87F4991A-AA98-4D93-AF9F-7E73F67C8C42}"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9564667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Devider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solidFill>
            <a:srgbClr val="33BB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 name="Rectangle 5"/>
          <p:cNvSpPr/>
          <p:nvPr userDrawn="1"/>
        </p:nvSpPr>
        <p:spPr>
          <a:xfrm>
            <a:off x="233363" y="188913"/>
            <a:ext cx="1674812" cy="1152525"/>
          </a:xfrm>
          <a:prstGeom prst="rect">
            <a:avLst/>
          </a:prstGeom>
        </p:spPr>
        <p:txBody>
          <a:bodyPr lIns="0" tIns="0" rIns="0" bIns="0" anchor="ctr"/>
          <a:lstStyle/>
          <a:p>
            <a:pPr>
              <a:defRPr/>
            </a:pPr>
            <a:r>
              <a:rPr lang="en-GB" sz="8800" dirty="0">
                <a:solidFill>
                  <a:prstClr val="white"/>
                </a:solidFill>
                <a:latin typeface="Arial Black"/>
              </a:rPr>
              <a:t>04</a:t>
            </a:r>
            <a:endParaRPr lang="en-GB" sz="8800" dirty="0">
              <a:solidFill>
                <a:prstClr val="white"/>
              </a:solidFill>
            </a:endParaRPr>
          </a:p>
        </p:txBody>
      </p:sp>
      <p:sp>
        <p:nvSpPr>
          <p:cNvPr id="5" name="TextBox 6"/>
          <p:cNvSpPr txBox="1"/>
          <p:nvPr userDrawn="1"/>
        </p:nvSpPr>
        <p:spPr>
          <a:xfrm>
            <a:off x="233363" y="6165850"/>
            <a:ext cx="8586787" cy="368300"/>
          </a:xfrm>
          <a:prstGeom prst="rect">
            <a:avLst/>
          </a:prstGeom>
          <a:noFill/>
        </p:spPr>
        <p:txBody>
          <a:bodyPr>
            <a:spAutoFit/>
          </a:bodyPr>
          <a:lstStyle/>
          <a:p>
            <a:pPr>
              <a:defRPr/>
            </a:pPr>
            <a:r>
              <a:rPr lang="en-GB" i="1" dirty="0">
                <a:solidFill>
                  <a:prstClr val="white"/>
                </a:solidFill>
              </a:rPr>
              <a:t>Transforming London’s health and care together</a:t>
            </a:r>
          </a:p>
        </p:txBody>
      </p:sp>
      <p:cxnSp>
        <p:nvCxnSpPr>
          <p:cNvPr id="6" name="Straight Connector 7"/>
          <p:cNvCxnSpPr/>
          <p:nvPr userDrawn="1"/>
        </p:nvCxnSpPr>
        <p:spPr>
          <a:xfrm>
            <a:off x="233363" y="6165850"/>
            <a:ext cx="8586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Click to edit Master text styles</a:t>
            </a:r>
          </a:p>
        </p:txBody>
      </p:sp>
      <p:sp>
        <p:nvSpPr>
          <p:cNvPr id="7" name="Slide Number Placeholder 1"/>
          <p:cNvSpPr>
            <a:spLocks noGrp="1"/>
          </p:cNvSpPr>
          <p:nvPr>
            <p:ph type="sldNum" sz="quarter" idx="11"/>
          </p:nvPr>
        </p:nvSpPr>
        <p:spPr/>
        <p:txBody>
          <a:bodyPr/>
          <a:lstStyle>
            <a:lvl1pPr>
              <a:defRPr/>
            </a:lvl1pPr>
          </a:lstStyle>
          <a:p>
            <a:pPr>
              <a:defRPr/>
            </a:pPr>
            <a:fld id="{48F06686-515E-45E6-A29B-FAF932176356}"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39861756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33BBB1"/>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2"/>
          <p:cNvSpPr>
            <a:spLocks noGrp="1"/>
          </p:cNvSpPr>
          <p:nvPr>
            <p:ph type="sldNum" sz="quarter" idx="16"/>
          </p:nvPr>
        </p:nvSpPr>
        <p:spPr/>
        <p:txBody>
          <a:bodyPr/>
          <a:lstStyle>
            <a:lvl1pPr>
              <a:defRPr/>
            </a:lvl1pPr>
          </a:lstStyle>
          <a:p>
            <a:pPr>
              <a:defRPr/>
            </a:pPr>
            <a:fld id="{7F339279-2807-4CE8-B8C9-2C24AA698129}"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38987355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33BBB1"/>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2"/>
          <p:cNvSpPr>
            <a:spLocks noGrp="1"/>
          </p:cNvSpPr>
          <p:nvPr>
            <p:ph type="sldNum" sz="quarter" idx="17"/>
          </p:nvPr>
        </p:nvSpPr>
        <p:spPr/>
        <p:txBody>
          <a:bodyPr/>
          <a:lstStyle>
            <a:lvl1pPr>
              <a:defRPr/>
            </a:lvl1pPr>
          </a:lstStyle>
          <a:p>
            <a:pPr>
              <a:defRPr/>
            </a:pPr>
            <a:fld id="{7BB57E60-F471-46F5-876D-007FFA9A6B9D}"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11156754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and Three Column">
    <p:spTree>
      <p:nvGrpSpPr>
        <p:cNvPr id="1" name=""/>
        <p:cNvGrpSpPr/>
        <p:nvPr/>
      </p:nvGrpSpPr>
      <p:grpSpPr>
        <a:xfrm>
          <a:off x="0" y="0"/>
          <a:ext cx="0" cy="0"/>
          <a:chOff x="0" y="0"/>
          <a:chExt cx="0" cy="0"/>
        </a:xfrm>
      </p:grpSpPr>
      <p:sp>
        <p:nvSpPr>
          <p:cNvPr id="7" name="Title 1"/>
          <p:cNvSpPr txBox="1">
            <a:spLocks/>
          </p:cNvSpPr>
          <p:nvPr userDrawn="1"/>
        </p:nvSpPr>
        <p:spPr>
          <a:xfrm>
            <a:off x="252413" y="190500"/>
            <a:ext cx="8642350" cy="504825"/>
          </a:xfrm>
          <a:prstGeom prst="rect">
            <a:avLst/>
          </a:prstGeom>
          <a:solidFill>
            <a:srgbClr val="33BBB1"/>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lvl1pPr>
              <a:defRPr/>
            </a:lvl1pPr>
          </a:lstStyle>
          <a:p>
            <a:r>
              <a:rPr lang="en-US" dirty="0"/>
              <a:t>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8" name="Slide Number Placeholder 2"/>
          <p:cNvSpPr>
            <a:spLocks noGrp="1"/>
          </p:cNvSpPr>
          <p:nvPr>
            <p:ph type="sldNum" sz="quarter" idx="15"/>
          </p:nvPr>
        </p:nvSpPr>
        <p:spPr/>
        <p:txBody>
          <a:bodyPr/>
          <a:lstStyle>
            <a:lvl1pPr>
              <a:defRPr/>
            </a:lvl1pPr>
          </a:lstStyle>
          <a:p>
            <a:pPr>
              <a:defRPr/>
            </a:pPr>
            <a:fld id="{75DB78F1-14FD-48A8-8C1E-36D24A1F2547}"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3035447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0072C6"/>
          </a:solidFill>
        </p:spPr>
        <p:txBody>
          <a:bodyPr/>
          <a:lstStyle>
            <a:lvl1pPr marL="95250" indent="0">
              <a:defRPr>
                <a:solidFill>
                  <a:schemeClr val="bg1"/>
                </a:solidFill>
              </a:defRPr>
            </a:lvl1pPr>
          </a:lstStyle>
          <a:p>
            <a:r>
              <a:rPr lang="en-US" smtClean="0"/>
              <a:t>Click to edit Master title style</a:t>
            </a:r>
            <a:endParaRPr lang="en-GB" dirty="0"/>
          </a:p>
        </p:txBody>
      </p:sp>
      <p:sp>
        <p:nvSpPr>
          <p:cNvPr id="13"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3"/>
            <a:ext cx="4249739"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6"/>
          <p:cNvSpPr>
            <a:spLocks noGrp="1"/>
          </p:cNvSpPr>
          <p:nvPr>
            <p:ph sz="quarter" idx="16"/>
          </p:nvPr>
        </p:nvSpPr>
        <p:spPr>
          <a:xfrm>
            <a:off x="4572001" y="1341439"/>
            <a:ext cx="432048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59787980"/>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Title and key message">
    <p:spTree>
      <p:nvGrpSpPr>
        <p:cNvPr id="1" name=""/>
        <p:cNvGrpSpPr/>
        <p:nvPr/>
      </p:nvGrpSpPr>
      <p:grpSpPr>
        <a:xfrm>
          <a:off x="0" y="0"/>
          <a:ext cx="0" cy="0"/>
          <a:chOff x="0" y="0"/>
          <a:chExt cx="0" cy="0"/>
        </a:xfrm>
      </p:grpSpPr>
      <p:sp>
        <p:nvSpPr>
          <p:cNvPr id="6" name="Title 1"/>
          <p:cNvSpPr txBox="1">
            <a:spLocks/>
          </p:cNvSpPr>
          <p:nvPr userDrawn="1"/>
        </p:nvSpPr>
        <p:spPr>
          <a:xfrm>
            <a:off x="250825" y="190500"/>
            <a:ext cx="8642350" cy="504825"/>
          </a:xfrm>
          <a:prstGeom prst="rect">
            <a:avLst/>
          </a:prstGeom>
          <a:solidFill>
            <a:srgbClr val="33BBB1"/>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9" name="Slide Number Placeholder 2"/>
          <p:cNvSpPr>
            <a:spLocks noGrp="1"/>
          </p:cNvSpPr>
          <p:nvPr>
            <p:ph type="sldNum" sz="quarter" idx="14"/>
          </p:nvPr>
        </p:nvSpPr>
        <p:spPr/>
        <p:txBody>
          <a:bodyPr/>
          <a:lstStyle>
            <a:lvl1pPr>
              <a:defRPr/>
            </a:lvl1pPr>
          </a:lstStyle>
          <a:p>
            <a:pPr>
              <a:defRPr/>
            </a:pPr>
            <a:fld id="{8F641449-1AA9-48BF-97D1-091DE110F183}"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6795590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Devider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solidFill>
            <a:srgbClr val="0038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 name="Rectangle 5"/>
          <p:cNvSpPr/>
          <p:nvPr userDrawn="1"/>
        </p:nvSpPr>
        <p:spPr>
          <a:xfrm>
            <a:off x="250825" y="188913"/>
            <a:ext cx="1657350" cy="1152525"/>
          </a:xfrm>
          <a:prstGeom prst="rect">
            <a:avLst/>
          </a:prstGeom>
        </p:spPr>
        <p:txBody>
          <a:bodyPr lIns="0" tIns="0" rIns="0" bIns="0" anchor="ctr"/>
          <a:lstStyle/>
          <a:p>
            <a:pPr>
              <a:defRPr/>
            </a:pPr>
            <a:r>
              <a:rPr lang="en-GB" sz="8800" dirty="0">
                <a:solidFill>
                  <a:prstClr val="white"/>
                </a:solidFill>
                <a:latin typeface="Arial Black"/>
              </a:rPr>
              <a:t>05</a:t>
            </a:r>
            <a:endParaRPr lang="en-GB" sz="8800" dirty="0">
              <a:solidFill>
                <a:prstClr val="white"/>
              </a:solidFill>
            </a:endParaRPr>
          </a:p>
        </p:txBody>
      </p:sp>
      <p:sp>
        <p:nvSpPr>
          <p:cNvPr id="5" name="TextBox 6"/>
          <p:cNvSpPr txBox="1"/>
          <p:nvPr userDrawn="1"/>
        </p:nvSpPr>
        <p:spPr>
          <a:xfrm>
            <a:off x="233363" y="6165850"/>
            <a:ext cx="8586787" cy="368300"/>
          </a:xfrm>
          <a:prstGeom prst="rect">
            <a:avLst/>
          </a:prstGeom>
          <a:noFill/>
        </p:spPr>
        <p:txBody>
          <a:bodyPr>
            <a:spAutoFit/>
          </a:bodyPr>
          <a:lstStyle/>
          <a:p>
            <a:pPr>
              <a:defRPr/>
            </a:pPr>
            <a:r>
              <a:rPr lang="en-GB" i="1" dirty="0">
                <a:solidFill>
                  <a:prstClr val="white"/>
                </a:solidFill>
              </a:rPr>
              <a:t>Transforming London’s health and care together</a:t>
            </a:r>
          </a:p>
        </p:txBody>
      </p:sp>
      <p:cxnSp>
        <p:nvCxnSpPr>
          <p:cNvPr id="6" name="Straight Connector 7"/>
          <p:cNvCxnSpPr/>
          <p:nvPr userDrawn="1"/>
        </p:nvCxnSpPr>
        <p:spPr>
          <a:xfrm>
            <a:off x="233363" y="6165850"/>
            <a:ext cx="8586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Click to edit Master text styles</a:t>
            </a:r>
          </a:p>
        </p:txBody>
      </p:sp>
      <p:sp>
        <p:nvSpPr>
          <p:cNvPr id="7" name="Slide Number Placeholder 1"/>
          <p:cNvSpPr>
            <a:spLocks noGrp="1"/>
          </p:cNvSpPr>
          <p:nvPr>
            <p:ph type="sldNum" sz="quarter" idx="11"/>
          </p:nvPr>
        </p:nvSpPr>
        <p:spPr/>
        <p:txBody>
          <a:bodyPr/>
          <a:lstStyle>
            <a:lvl1pPr>
              <a:defRPr/>
            </a:lvl1pPr>
          </a:lstStyle>
          <a:p>
            <a:pPr>
              <a:defRPr/>
            </a:pPr>
            <a:fld id="{CD916D81-3A45-4B66-A889-E7F4017A483D}"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17194148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chemeClr val="accent4"/>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2"/>
          <p:cNvSpPr>
            <a:spLocks noGrp="1"/>
          </p:cNvSpPr>
          <p:nvPr>
            <p:ph type="sldNum" sz="quarter" idx="16"/>
          </p:nvPr>
        </p:nvSpPr>
        <p:spPr/>
        <p:txBody>
          <a:bodyPr/>
          <a:lstStyle>
            <a:lvl1pPr>
              <a:defRPr/>
            </a:lvl1pPr>
          </a:lstStyle>
          <a:p>
            <a:pPr>
              <a:defRPr/>
            </a:pPr>
            <a:fld id="{C8B2F64C-306C-4F1B-9246-DE1CDC4AA881}"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4566854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chemeClr val="accent4"/>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2"/>
          <p:cNvSpPr>
            <a:spLocks noGrp="1"/>
          </p:cNvSpPr>
          <p:nvPr>
            <p:ph type="sldNum" sz="quarter" idx="17"/>
          </p:nvPr>
        </p:nvSpPr>
        <p:spPr/>
        <p:txBody>
          <a:bodyPr/>
          <a:lstStyle>
            <a:lvl1pPr>
              <a:defRPr/>
            </a:lvl1pPr>
          </a:lstStyle>
          <a:p>
            <a:pPr>
              <a:defRPr/>
            </a:pPr>
            <a:fld id="{39712126-691A-4B01-B7C5-006EE77C881E}"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9027178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_Title and Three Column">
    <p:spTree>
      <p:nvGrpSpPr>
        <p:cNvPr id="1" name=""/>
        <p:cNvGrpSpPr/>
        <p:nvPr/>
      </p:nvGrpSpPr>
      <p:grpSpPr>
        <a:xfrm>
          <a:off x="0" y="0"/>
          <a:ext cx="0" cy="0"/>
          <a:chOff x="0" y="0"/>
          <a:chExt cx="0" cy="0"/>
        </a:xfrm>
      </p:grpSpPr>
      <p:sp>
        <p:nvSpPr>
          <p:cNvPr id="7" name="Title 1"/>
          <p:cNvSpPr txBox="1">
            <a:spLocks/>
          </p:cNvSpPr>
          <p:nvPr userDrawn="1"/>
        </p:nvSpPr>
        <p:spPr>
          <a:xfrm>
            <a:off x="252413" y="190500"/>
            <a:ext cx="8642350" cy="504825"/>
          </a:xfrm>
          <a:prstGeom prst="rect">
            <a:avLst/>
          </a:prstGeom>
          <a:solidFill>
            <a:schemeClr val="accent4"/>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lvl1pPr>
              <a:defRPr/>
            </a:lvl1pPr>
          </a:lstStyle>
          <a:p>
            <a:r>
              <a:rPr lang="en-US" dirty="0"/>
              <a:t>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8" name="Slide Number Placeholder 2"/>
          <p:cNvSpPr>
            <a:spLocks noGrp="1"/>
          </p:cNvSpPr>
          <p:nvPr>
            <p:ph type="sldNum" sz="quarter" idx="15"/>
          </p:nvPr>
        </p:nvSpPr>
        <p:spPr/>
        <p:txBody>
          <a:bodyPr/>
          <a:lstStyle>
            <a:lvl1pPr>
              <a:defRPr/>
            </a:lvl1pPr>
          </a:lstStyle>
          <a:p>
            <a:pPr>
              <a:defRPr/>
            </a:pPr>
            <a:fld id="{4FCD3631-13D8-4A6C-9AA7-9F5616DAA2DD}"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34779446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Title and key message">
    <p:spTree>
      <p:nvGrpSpPr>
        <p:cNvPr id="1" name=""/>
        <p:cNvGrpSpPr/>
        <p:nvPr/>
      </p:nvGrpSpPr>
      <p:grpSpPr>
        <a:xfrm>
          <a:off x="0" y="0"/>
          <a:ext cx="0" cy="0"/>
          <a:chOff x="0" y="0"/>
          <a:chExt cx="0" cy="0"/>
        </a:xfrm>
      </p:grpSpPr>
      <p:sp>
        <p:nvSpPr>
          <p:cNvPr id="6" name="Title 1"/>
          <p:cNvSpPr txBox="1">
            <a:spLocks/>
          </p:cNvSpPr>
          <p:nvPr userDrawn="1"/>
        </p:nvSpPr>
        <p:spPr>
          <a:xfrm>
            <a:off x="250825" y="190500"/>
            <a:ext cx="8642350" cy="504825"/>
          </a:xfrm>
          <a:prstGeom prst="rect">
            <a:avLst/>
          </a:prstGeom>
          <a:solidFill>
            <a:schemeClr val="accent4"/>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defRPr/>
            </a:pPr>
            <a:r>
              <a:rPr lang="en-US" dirty="0">
                <a:solidFill>
                  <a:prstClr val="white"/>
                </a:solidFill>
              </a:rPr>
              <a:t>Click to edit Master title style</a:t>
            </a:r>
            <a:endParaRPr lang="en-GB" dirty="0">
              <a:solidFill>
                <a:prstClr val="white"/>
              </a:solidFill>
            </a:endParaRPr>
          </a:p>
        </p:txBody>
      </p:sp>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US" dirty="0"/>
              <a:t>Click to edit Master text styles</a:t>
            </a:r>
          </a:p>
        </p:txBody>
      </p:sp>
      <p:sp>
        <p:nvSpPr>
          <p:cNvPr id="9" name="Slide Number Placeholder 2"/>
          <p:cNvSpPr>
            <a:spLocks noGrp="1"/>
          </p:cNvSpPr>
          <p:nvPr>
            <p:ph type="sldNum" sz="quarter" idx="14"/>
          </p:nvPr>
        </p:nvSpPr>
        <p:spPr/>
        <p:txBody>
          <a:bodyPr/>
          <a:lstStyle>
            <a:lvl1pPr>
              <a:defRPr/>
            </a:lvl1pPr>
          </a:lstStyle>
          <a:p>
            <a:pPr>
              <a:defRPr/>
            </a:pPr>
            <a:fld id="{EA5D6CCE-5556-4365-B65E-401DD3470998}"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40324196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Devider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solidFill>
            <a:srgbClr val="E324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 name="Rectangle 5"/>
          <p:cNvSpPr/>
          <p:nvPr userDrawn="1"/>
        </p:nvSpPr>
        <p:spPr>
          <a:xfrm>
            <a:off x="250825" y="188913"/>
            <a:ext cx="1657350" cy="1152525"/>
          </a:xfrm>
          <a:prstGeom prst="rect">
            <a:avLst/>
          </a:prstGeom>
        </p:spPr>
        <p:txBody>
          <a:bodyPr lIns="0" tIns="0" rIns="0" bIns="0" anchor="ctr"/>
          <a:lstStyle/>
          <a:p>
            <a:pPr>
              <a:defRPr/>
            </a:pPr>
            <a:r>
              <a:rPr lang="en-GB" sz="8800" dirty="0">
                <a:solidFill>
                  <a:prstClr val="white"/>
                </a:solidFill>
                <a:latin typeface="Arial Black"/>
              </a:rPr>
              <a:t>06</a:t>
            </a:r>
            <a:endParaRPr lang="en-GB" sz="8800" dirty="0">
              <a:solidFill>
                <a:prstClr val="white"/>
              </a:solidFill>
            </a:endParaRPr>
          </a:p>
        </p:txBody>
      </p:sp>
      <p:sp>
        <p:nvSpPr>
          <p:cNvPr id="5" name="TextBox 6"/>
          <p:cNvSpPr txBox="1"/>
          <p:nvPr userDrawn="1"/>
        </p:nvSpPr>
        <p:spPr>
          <a:xfrm>
            <a:off x="233363" y="6165850"/>
            <a:ext cx="8586787" cy="368300"/>
          </a:xfrm>
          <a:prstGeom prst="rect">
            <a:avLst/>
          </a:prstGeom>
          <a:noFill/>
        </p:spPr>
        <p:txBody>
          <a:bodyPr>
            <a:spAutoFit/>
          </a:bodyPr>
          <a:lstStyle/>
          <a:p>
            <a:pPr>
              <a:defRPr/>
            </a:pPr>
            <a:r>
              <a:rPr lang="en-GB" i="1" dirty="0">
                <a:solidFill>
                  <a:prstClr val="white"/>
                </a:solidFill>
              </a:rPr>
              <a:t>Transforming London’s health and care together</a:t>
            </a:r>
          </a:p>
        </p:txBody>
      </p:sp>
      <p:cxnSp>
        <p:nvCxnSpPr>
          <p:cNvPr id="6" name="Straight Connector 7"/>
          <p:cNvCxnSpPr/>
          <p:nvPr userDrawn="1"/>
        </p:nvCxnSpPr>
        <p:spPr>
          <a:xfrm>
            <a:off x="233363" y="6165850"/>
            <a:ext cx="8586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Click to edit Master text styles</a:t>
            </a:r>
          </a:p>
        </p:txBody>
      </p:sp>
      <p:sp>
        <p:nvSpPr>
          <p:cNvPr id="7" name="Slide Number Placeholder 1"/>
          <p:cNvSpPr>
            <a:spLocks noGrp="1"/>
          </p:cNvSpPr>
          <p:nvPr>
            <p:ph type="sldNum" sz="quarter" idx="11"/>
          </p:nvPr>
        </p:nvSpPr>
        <p:spPr/>
        <p:txBody>
          <a:bodyPr/>
          <a:lstStyle>
            <a:lvl1pPr>
              <a:defRPr/>
            </a:lvl1pPr>
          </a:lstStyle>
          <a:p>
            <a:pPr>
              <a:defRPr/>
            </a:pPr>
            <a:fld id="{4812E68D-0075-408C-A72C-C1668C09D86D}"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31865147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Devider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solidFill>
            <a:srgbClr val="A25B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 name="Rectangle 5"/>
          <p:cNvSpPr/>
          <p:nvPr userDrawn="1"/>
        </p:nvSpPr>
        <p:spPr>
          <a:xfrm>
            <a:off x="233363" y="188913"/>
            <a:ext cx="1674812" cy="1152525"/>
          </a:xfrm>
          <a:prstGeom prst="rect">
            <a:avLst/>
          </a:prstGeom>
        </p:spPr>
        <p:txBody>
          <a:bodyPr lIns="0" tIns="0" rIns="0" bIns="0" anchor="ctr"/>
          <a:lstStyle/>
          <a:p>
            <a:pPr>
              <a:defRPr/>
            </a:pPr>
            <a:r>
              <a:rPr lang="en-GB" sz="8800" dirty="0">
                <a:solidFill>
                  <a:prstClr val="white"/>
                </a:solidFill>
                <a:latin typeface="Arial Black"/>
              </a:rPr>
              <a:t>07</a:t>
            </a:r>
            <a:endParaRPr lang="en-GB" sz="8800" dirty="0">
              <a:solidFill>
                <a:prstClr val="white"/>
              </a:solidFill>
            </a:endParaRPr>
          </a:p>
        </p:txBody>
      </p:sp>
      <p:sp>
        <p:nvSpPr>
          <p:cNvPr id="5" name="TextBox 6"/>
          <p:cNvSpPr txBox="1"/>
          <p:nvPr userDrawn="1"/>
        </p:nvSpPr>
        <p:spPr>
          <a:xfrm>
            <a:off x="233363" y="6165850"/>
            <a:ext cx="8586787" cy="368300"/>
          </a:xfrm>
          <a:prstGeom prst="rect">
            <a:avLst/>
          </a:prstGeom>
          <a:noFill/>
        </p:spPr>
        <p:txBody>
          <a:bodyPr>
            <a:spAutoFit/>
          </a:bodyPr>
          <a:lstStyle/>
          <a:p>
            <a:pPr>
              <a:defRPr/>
            </a:pPr>
            <a:r>
              <a:rPr lang="en-GB" i="1" dirty="0">
                <a:solidFill>
                  <a:prstClr val="white"/>
                </a:solidFill>
              </a:rPr>
              <a:t>Transforming London’s health and care together</a:t>
            </a:r>
          </a:p>
        </p:txBody>
      </p:sp>
      <p:cxnSp>
        <p:nvCxnSpPr>
          <p:cNvPr id="6" name="Straight Connector 7"/>
          <p:cNvCxnSpPr/>
          <p:nvPr userDrawn="1"/>
        </p:nvCxnSpPr>
        <p:spPr>
          <a:xfrm>
            <a:off x="233363" y="6165850"/>
            <a:ext cx="8586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Click to edit Master text styles</a:t>
            </a:r>
          </a:p>
        </p:txBody>
      </p:sp>
      <p:sp>
        <p:nvSpPr>
          <p:cNvPr id="7" name="Slide Number Placeholder 1"/>
          <p:cNvSpPr>
            <a:spLocks noGrp="1"/>
          </p:cNvSpPr>
          <p:nvPr>
            <p:ph type="sldNum" sz="quarter" idx="11"/>
          </p:nvPr>
        </p:nvSpPr>
        <p:spPr/>
        <p:txBody>
          <a:bodyPr/>
          <a:lstStyle>
            <a:lvl1pPr>
              <a:defRPr/>
            </a:lvl1pPr>
          </a:lstStyle>
          <a:p>
            <a:pPr>
              <a:defRPr/>
            </a:pPr>
            <a:fld id="{2794144B-67DF-4C93-AF41-9E5A12E481B6}"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15741661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Deviderslide">
    <p:spTree>
      <p:nvGrpSpPr>
        <p:cNvPr id="1" name=""/>
        <p:cNvGrpSpPr/>
        <p:nvPr/>
      </p:nvGrpSpPr>
      <p:grpSpPr>
        <a:xfrm>
          <a:off x="0" y="0"/>
          <a:ext cx="0" cy="0"/>
          <a:chOff x="0" y="0"/>
          <a:chExt cx="0" cy="0"/>
        </a:xfrm>
      </p:grpSpPr>
      <p:sp>
        <p:nvSpPr>
          <p:cNvPr id="3" name="Rectangle 3"/>
          <p:cNvSpPr/>
          <p:nvPr userDrawn="1"/>
        </p:nvSpPr>
        <p:spPr>
          <a:xfrm>
            <a:off x="0" y="0"/>
            <a:ext cx="9144000" cy="6858000"/>
          </a:xfrm>
          <a:prstGeom prst="rect">
            <a:avLst/>
          </a:prstGeom>
          <a:solidFill>
            <a:srgbClr val="33BB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4" name="Rectangle 5"/>
          <p:cNvSpPr/>
          <p:nvPr userDrawn="1"/>
        </p:nvSpPr>
        <p:spPr>
          <a:xfrm>
            <a:off x="233363" y="188913"/>
            <a:ext cx="1674812" cy="1152525"/>
          </a:xfrm>
          <a:prstGeom prst="rect">
            <a:avLst/>
          </a:prstGeom>
        </p:spPr>
        <p:txBody>
          <a:bodyPr lIns="0" tIns="0" rIns="0" bIns="0" anchor="ctr"/>
          <a:lstStyle/>
          <a:p>
            <a:pPr>
              <a:defRPr/>
            </a:pPr>
            <a:r>
              <a:rPr lang="en-GB" sz="8800" dirty="0">
                <a:solidFill>
                  <a:prstClr val="white"/>
                </a:solidFill>
                <a:latin typeface="Arial Black"/>
              </a:rPr>
              <a:t>09</a:t>
            </a:r>
            <a:endParaRPr lang="en-GB" sz="8800" dirty="0">
              <a:solidFill>
                <a:prstClr val="white"/>
              </a:solidFill>
            </a:endParaRPr>
          </a:p>
        </p:txBody>
      </p:sp>
      <p:sp>
        <p:nvSpPr>
          <p:cNvPr id="5" name="TextBox 6"/>
          <p:cNvSpPr txBox="1"/>
          <p:nvPr userDrawn="1"/>
        </p:nvSpPr>
        <p:spPr>
          <a:xfrm>
            <a:off x="233363" y="6165850"/>
            <a:ext cx="8586787" cy="368300"/>
          </a:xfrm>
          <a:prstGeom prst="rect">
            <a:avLst/>
          </a:prstGeom>
          <a:noFill/>
        </p:spPr>
        <p:txBody>
          <a:bodyPr>
            <a:spAutoFit/>
          </a:bodyPr>
          <a:lstStyle/>
          <a:p>
            <a:pPr>
              <a:defRPr/>
            </a:pPr>
            <a:r>
              <a:rPr lang="en-GB" i="1" dirty="0">
                <a:solidFill>
                  <a:prstClr val="white"/>
                </a:solidFill>
              </a:rPr>
              <a:t>Transforming London’s health and care together</a:t>
            </a:r>
          </a:p>
        </p:txBody>
      </p:sp>
      <p:cxnSp>
        <p:nvCxnSpPr>
          <p:cNvPr id="6" name="Straight Connector 7"/>
          <p:cNvCxnSpPr/>
          <p:nvPr userDrawn="1"/>
        </p:nvCxnSpPr>
        <p:spPr>
          <a:xfrm>
            <a:off x="233363" y="6165850"/>
            <a:ext cx="85867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Click to edit Master text styles</a:t>
            </a:r>
          </a:p>
        </p:txBody>
      </p:sp>
      <p:sp>
        <p:nvSpPr>
          <p:cNvPr id="7" name="Slide Number Placeholder 1"/>
          <p:cNvSpPr>
            <a:spLocks noGrp="1"/>
          </p:cNvSpPr>
          <p:nvPr>
            <p:ph type="sldNum" sz="quarter" idx="11"/>
          </p:nvPr>
        </p:nvSpPr>
        <p:spPr/>
        <p:txBody>
          <a:bodyPr/>
          <a:lstStyle>
            <a:lvl1pPr>
              <a:defRPr/>
            </a:lvl1pPr>
          </a:lstStyle>
          <a:p>
            <a:pPr>
              <a:defRPr/>
            </a:pPr>
            <a:fld id="{863D4DBD-3696-443A-858E-7EACE628C6FD}" type="slidenum">
              <a:rPr lang="en-GB">
                <a:solidFill>
                  <a:srgbClr val="3F3F3F">
                    <a:lumMod val="50000"/>
                  </a:srgbClr>
                </a:solidFill>
              </a:rPr>
              <a:pPr>
                <a:defRPr/>
              </a:pPr>
              <a:t>‹#›</a:t>
            </a:fld>
            <a:endParaRPr lang="en-GB" dirty="0">
              <a:solidFill>
                <a:srgbClr val="3F3F3F">
                  <a:lumMod val="50000"/>
                </a:srgbClr>
              </a:solidFill>
            </a:endParaRPr>
          </a:p>
        </p:txBody>
      </p:sp>
    </p:spTree>
    <p:extLst>
      <p:ext uri="{BB962C8B-B14F-4D97-AF65-F5344CB8AC3E}">
        <p14:creationId xmlns:p14="http://schemas.microsoft.com/office/powerpoint/2010/main" val="28716247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36104"/>
          </a:xfrm>
        </p:spPr>
        <p:txBody>
          <a:bodyPr/>
          <a:lstStyle>
            <a:lvl1pPr>
              <a:defRPr sz="3200"/>
            </a:lvl1pPr>
          </a:lstStyle>
          <a:p>
            <a:r>
              <a:rPr lang="en-US" dirty="0"/>
              <a:t>Click to edit Master title style</a:t>
            </a:r>
            <a:endParaRPr lang="en-GB" dirty="0"/>
          </a:p>
        </p:txBody>
      </p:sp>
      <p:sp>
        <p:nvSpPr>
          <p:cNvPr id="3" name="Content Placeholder 2"/>
          <p:cNvSpPr>
            <a:spLocks noGrp="1"/>
          </p:cNvSpPr>
          <p:nvPr>
            <p:ph idx="1"/>
          </p:nvPr>
        </p:nvSpPr>
        <p:spPr>
          <a:xfrm>
            <a:off x="457200" y="1268760"/>
            <a:ext cx="8229600" cy="4857403"/>
          </a:xfrm>
        </p:spPr>
        <p:txBody>
          <a:bodyPr/>
          <a:lstStyle>
            <a:lvl1pPr>
              <a:lnSpc>
                <a:spcPct val="114000"/>
              </a:lnSpc>
              <a:spcBef>
                <a:spcPts val="600"/>
              </a:spcBef>
              <a:defRPr sz="2400"/>
            </a:lvl1pPr>
            <a:lvl2pPr>
              <a:lnSpc>
                <a:spcPct val="114000"/>
              </a:lnSpc>
              <a:spcBef>
                <a:spcPts val="600"/>
              </a:spcBef>
              <a:defRPr sz="2000"/>
            </a:lvl2pPr>
            <a:lvl3pPr>
              <a:lnSpc>
                <a:spcPct val="114000"/>
              </a:lnSpc>
              <a:spcBef>
                <a:spcPts val="600"/>
              </a:spcBef>
              <a:defRPr sz="2000"/>
            </a:lvl3pPr>
            <a:lvl4pPr>
              <a:lnSpc>
                <a:spcPct val="114000"/>
              </a:lnSpc>
              <a:spcBef>
                <a:spcPts val="600"/>
              </a:spcBef>
              <a:defRPr sz="2000"/>
            </a:lvl4pPr>
            <a:lvl5pPr>
              <a:lnSpc>
                <a:spcPct val="114000"/>
              </a:lnSpc>
              <a:spcBef>
                <a:spcPts val="6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5"/>
          <p:cNvSpPr>
            <a:spLocks noGrp="1"/>
          </p:cNvSpPr>
          <p:nvPr>
            <p:ph type="sldNum" sz="quarter" idx="10"/>
          </p:nvPr>
        </p:nvSpPr>
        <p:spPr/>
        <p:txBody>
          <a:bodyPr/>
          <a:lstStyle>
            <a:lvl1pPr>
              <a:defRPr dirty="0"/>
            </a:lvl1pPr>
          </a:lstStyle>
          <a:p>
            <a:pPr>
              <a:defRPr/>
            </a:pPr>
            <a:r>
              <a:rPr lang="en-GB">
                <a:solidFill>
                  <a:srgbClr val="3F3F3F">
                    <a:lumMod val="50000"/>
                  </a:srgbClr>
                </a:solidFill>
              </a:rPr>
              <a:t> </a:t>
            </a:r>
            <a:fld id="{F165CEAC-1C9F-48CB-A60D-CD492DA21FAE}" type="slidenum">
              <a:rPr lang="en-GB" smtClean="0">
                <a:solidFill>
                  <a:srgbClr val="3F3F3F">
                    <a:lumMod val="50000"/>
                  </a:srgbClr>
                </a:solidFill>
              </a:rPr>
              <a:pPr>
                <a:defRPr/>
              </a:pPr>
              <a:t>‹#›</a:t>
            </a:fld>
            <a:endParaRPr lang="en-GB">
              <a:solidFill>
                <a:srgbClr val="3F3F3F">
                  <a:lumMod val="50000"/>
                </a:srgbClr>
              </a:solidFill>
            </a:endParaRPr>
          </a:p>
        </p:txBody>
      </p:sp>
    </p:spTree>
    <p:extLst>
      <p:ext uri="{BB962C8B-B14F-4D97-AF65-F5344CB8AC3E}">
        <p14:creationId xmlns:p14="http://schemas.microsoft.com/office/powerpoint/2010/main" val="4166387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8" y="188916"/>
            <a:ext cx="8642351" cy="503783"/>
          </a:xfrm>
          <a:prstGeom prst="rect">
            <a:avLst/>
          </a:prstGeom>
        </p:spPr>
        <p:txBody>
          <a:bodyPr/>
          <a:lstStyle>
            <a:lvl1pPr>
              <a:defRPr/>
            </a:lvl1pPr>
          </a:lstStyle>
          <a:p>
            <a:r>
              <a:rPr lang="en-US" dirty="0" smtClean="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11"/>
          <p:cNvSpPr>
            <a:spLocks noGrp="1"/>
          </p:cNvSpPr>
          <p:nvPr>
            <p:ph type="body" sz="quarter" idx="12"/>
          </p:nvPr>
        </p:nvSpPr>
        <p:spPr>
          <a:xfrm>
            <a:off x="3203577" y="1341438"/>
            <a:ext cx="2736851"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Text Placeholder 13"/>
          <p:cNvSpPr>
            <a:spLocks noGrp="1"/>
          </p:cNvSpPr>
          <p:nvPr>
            <p:ph type="body" sz="quarter" idx="13"/>
          </p:nvPr>
        </p:nvSpPr>
        <p:spPr>
          <a:xfrm>
            <a:off x="6084893" y="1341438"/>
            <a:ext cx="2808287"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5" name="Text Placeholder 7"/>
          <p:cNvSpPr>
            <a:spLocks noGrp="1"/>
          </p:cNvSpPr>
          <p:nvPr>
            <p:ph type="body" sz="quarter" idx="14"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8" name="Title 1"/>
          <p:cNvSpPr txBox="1">
            <a:spLocks/>
          </p:cNvSpPr>
          <p:nvPr userDrawn="1"/>
        </p:nvSpPr>
        <p:spPr>
          <a:xfrm>
            <a:off x="252003" y="190800"/>
            <a:ext cx="8642351" cy="503783"/>
          </a:xfrm>
          <a:prstGeom prst="rect">
            <a:avLst/>
          </a:prstGeom>
          <a:solidFill>
            <a:srgbClr val="0072C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5006753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p:spPr>
        <p:txBody>
          <a:bodyPr/>
          <a:lstStyle/>
          <a:p>
            <a:r>
              <a:rPr lang="en-US" smtClean="0"/>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6" name="Title 1"/>
          <p:cNvSpPr txBox="1">
            <a:spLocks/>
          </p:cNvSpPr>
          <p:nvPr userDrawn="1"/>
        </p:nvSpPr>
        <p:spPr>
          <a:xfrm>
            <a:off x="251520" y="190800"/>
            <a:ext cx="8642351" cy="503783"/>
          </a:xfrm>
          <a:prstGeom prst="rect">
            <a:avLst/>
          </a:prstGeom>
          <a:solidFill>
            <a:srgbClr val="0072C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13971198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1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15" name="Rectangle 14"/>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01</a:t>
            </a:r>
            <a:endParaRPr lang="en-GB" sz="8800" dirty="0">
              <a:solidFill>
                <a:prstClr val="white"/>
              </a:solidFill>
            </a:endParaRPr>
          </a:p>
        </p:txBody>
      </p:sp>
      <p:sp>
        <p:nvSpPr>
          <p:cNvPr id="2" name="TextBox 1"/>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6" name="Straight Connector 5"/>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5021143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0091C9"/>
          </a:solidFill>
        </p:spPr>
        <p:txBody>
          <a:bodyPr/>
          <a:lstStyle>
            <a:lvl1pPr marL="9525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8" y="1341441"/>
            <a:ext cx="8642351"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5592192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0091C9"/>
          </a:solidFill>
        </p:spPr>
        <p:txBody>
          <a:bodyPr/>
          <a:lstStyle>
            <a:lvl1pPr marL="95250" indent="0">
              <a:defRPr>
                <a:solidFill>
                  <a:schemeClr val="bg1"/>
                </a:solidFill>
              </a:defRPr>
            </a:lvl1pPr>
          </a:lstStyle>
          <a:p>
            <a:r>
              <a:rPr lang="en-US" smtClean="0"/>
              <a:t>Click to edit Master title style</a:t>
            </a:r>
            <a:endParaRPr lang="en-GB" dirty="0"/>
          </a:p>
        </p:txBody>
      </p:sp>
      <p:sp>
        <p:nvSpPr>
          <p:cNvPr id="13"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3"/>
            <a:ext cx="4249739"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6"/>
          <p:cNvSpPr>
            <a:spLocks noGrp="1"/>
          </p:cNvSpPr>
          <p:nvPr>
            <p:ph sz="quarter" idx="16"/>
          </p:nvPr>
        </p:nvSpPr>
        <p:spPr>
          <a:xfrm>
            <a:off x="4572001" y="1341439"/>
            <a:ext cx="432048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19035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1F9DF7C-D843-4165-A7B8-3895733BD6E9}" type="datetimeFigureOut">
              <a:rPr lang="en-GB" smtClean="0"/>
              <a:t>21/03/2017</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0199EA5D-66D3-4E9B-A091-828AA0BBE225}" type="slidenum">
              <a:rPr lang="en-GB" smtClean="0"/>
              <a:t>‹#›</a:t>
            </a:fld>
            <a:endParaRPr lang="en-GB"/>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8" y="188916"/>
            <a:ext cx="8642351" cy="503783"/>
          </a:xfrm>
          <a:prstGeom prst="rect">
            <a:avLst/>
          </a:prstGeom>
        </p:spPr>
        <p:txBody>
          <a:bodyPr/>
          <a:lstStyle>
            <a:lvl1pPr>
              <a:defRPr/>
            </a:lvl1pPr>
          </a:lstStyle>
          <a:p>
            <a:r>
              <a:rPr lang="en-US" dirty="0" smtClean="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11"/>
          <p:cNvSpPr>
            <a:spLocks noGrp="1"/>
          </p:cNvSpPr>
          <p:nvPr>
            <p:ph type="body" sz="quarter" idx="12"/>
          </p:nvPr>
        </p:nvSpPr>
        <p:spPr>
          <a:xfrm>
            <a:off x="3203577" y="1341438"/>
            <a:ext cx="2736851"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Text Placeholder 13"/>
          <p:cNvSpPr>
            <a:spLocks noGrp="1"/>
          </p:cNvSpPr>
          <p:nvPr>
            <p:ph type="body" sz="quarter" idx="13"/>
          </p:nvPr>
        </p:nvSpPr>
        <p:spPr>
          <a:xfrm>
            <a:off x="6084893" y="1341438"/>
            <a:ext cx="2808287"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5" name="Text Placeholder 7"/>
          <p:cNvSpPr>
            <a:spLocks noGrp="1"/>
          </p:cNvSpPr>
          <p:nvPr>
            <p:ph type="body" sz="quarter" idx="14"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8" name="Title 1"/>
          <p:cNvSpPr txBox="1">
            <a:spLocks/>
          </p:cNvSpPr>
          <p:nvPr userDrawn="1"/>
        </p:nvSpPr>
        <p:spPr>
          <a:xfrm>
            <a:off x="252003" y="190800"/>
            <a:ext cx="8642351" cy="503783"/>
          </a:xfrm>
          <a:prstGeom prst="rect">
            <a:avLst/>
          </a:prstGeom>
          <a:solidFill>
            <a:srgbClr val="0091C9"/>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9071844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p:spPr>
        <p:txBody>
          <a:bodyPr/>
          <a:lstStyle/>
          <a:p>
            <a:r>
              <a:rPr lang="en-US" smtClean="0"/>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6" name="Title 1"/>
          <p:cNvSpPr txBox="1">
            <a:spLocks/>
          </p:cNvSpPr>
          <p:nvPr userDrawn="1"/>
        </p:nvSpPr>
        <p:spPr>
          <a:xfrm>
            <a:off x="251520" y="190800"/>
            <a:ext cx="8642351" cy="503783"/>
          </a:xfrm>
          <a:prstGeom prst="rect">
            <a:avLst/>
          </a:prstGeom>
          <a:solidFill>
            <a:srgbClr val="0091C9"/>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58401894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E32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02</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93733861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E32486"/>
          </a:solidFill>
        </p:spPr>
        <p:txBody>
          <a:bodyPr/>
          <a:lstStyle>
            <a:lvl1pPr marL="9525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8" y="1341441"/>
            <a:ext cx="8642351"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597924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E32486"/>
          </a:solidFill>
        </p:spPr>
        <p:txBody>
          <a:bodyPr/>
          <a:lstStyle>
            <a:lvl1pPr marL="95250" indent="0">
              <a:defRPr>
                <a:solidFill>
                  <a:schemeClr val="bg1"/>
                </a:solidFill>
              </a:defRPr>
            </a:lvl1pPr>
          </a:lstStyle>
          <a:p>
            <a:r>
              <a:rPr lang="en-US" smtClean="0"/>
              <a:t>Click to edit Master title style</a:t>
            </a:r>
            <a:endParaRPr lang="en-GB" dirty="0"/>
          </a:p>
        </p:txBody>
      </p:sp>
      <p:sp>
        <p:nvSpPr>
          <p:cNvPr id="13"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3"/>
            <a:ext cx="4249739"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6"/>
          <p:cNvSpPr>
            <a:spLocks noGrp="1"/>
          </p:cNvSpPr>
          <p:nvPr>
            <p:ph sz="quarter" idx="16"/>
          </p:nvPr>
        </p:nvSpPr>
        <p:spPr>
          <a:xfrm>
            <a:off x="4572001" y="1341439"/>
            <a:ext cx="432048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3027443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8" y="188916"/>
            <a:ext cx="8642351" cy="503783"/>
          </a:xfrm>
          <a:prstGeom prst="rect">
            <a:avLst/>
          </a:prstGeom>
        </p:spPr>
        <p:txBody>
          <a:bodyPr/>
          <a:lstStyle>
            <a:lvl1pPr>
              <a:defRPr/>
            </a:lvl1pPr>
          </a:lstStyle>
          <a:p>
            <a:r>
              <a:rPr lang="en-US" dirty="0" smtClean="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11"/>
          <p:cNvSpPr>
            <a:spLocks noGrp="1"/>
          </p:cNvSpPr>
          <p:nvPr>
            <p:ph type="body" sz="quarter" idx="12"/>
          </p:nvPr>
        </p:nvSpPr>
        <p:spPr>
          <a:xfrm>
            <a:off x="3203577" y="1341438"/>
            <a:ext cx="2736851"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Text Placeholder 13"/>
          <p:cNvSpPr>
            <a:spLocks noGrp="1"/>
          </p:cNvSpPr>
          <p:nvPr>
            <p:ph type="body" sz="quarter" idx="13"/>
          </p:nvPr>
        </p:nvSpPr>
        <p:spPr>
          <a:xfrm>
            <a:off x="6084893" y="1341438"/>
            <a:ext cx="2808287"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5" name="Text Placeholder 7"/>
          <p:cNvSpPr>
            <a:spLocks noGrp="1"/>
          </p:cNvSpPr>
          <p:nvPr>
            <p:ph type="body" sz="quarter" idx="14"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8" name="Title 1"/>
          <p:cNvSpPr txBox="1">
            <a:spLocks/>
          </p:cNvSpPr>
          <p:nvPr userDrawn="1"/>
        </p:nvSpPr>
        <p:spPr>
          <a:xfrm>
            <a:off x="252003" y="190800"/>
            <a:ext cx="8642351" cy="503783"/>
          </a:xfrm>
          <a:prstGeom prst="rect">
            <a:avLst/>
          </a:prstGeom>
          <a:solidFill>
            <a:srgbClr val="E3248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09931595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p:spPr>
        <p:txBody>
          <a:bodyPr/>
          <a:lstStyle/>
          <a:p>
            <a:r>
              <a:rPr lang="en-US" smtClean="0"/>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6" name="Title 1"/>
          <p:cNvSpPr txBox="1">
            <a:spLocks/>
          </p:cNvSpPr>
          <p:nvPr userDrawn="1"/>
        </p:nvSpPr>
        <p:spPr>
          <a:xfrm>
            <a:off x="251520" y="190800"/>
            <a:ext cx="8642351" cy="503783"/>
          </a:xfrm>
          <a:prstGeom prst="rect">
            <a:avLst/>
          </a:prstGeom>
          <a:solidFill>
            <a:srgbClr val="E3248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744138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25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03</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34842603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A25BA0"/>
          </a:solidFill>
        </p:spPr>
        <p:txBody>
          <a:bodyPr/>
          <a:lstStyle>
            <a:lvl1pPr marL="9525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8" y="1341441"/>
            <a:ext cx="8642351"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1436308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A25BA0"/>
          </a:solidFill>
        </p:spPr>
        <p:txBody>
          <a:bodyPr/>
          <a:lstStyle>
            <a:lvl1pPr marL="95250" indent="0">
              <a:defRPr>
                <a:solidFill>
                  <a:schemeClr val="bg1"/>
                </a:solidFill>
              </a:defRPr>
            </a:lvl1pPr>
          </a:lstStyle>
          <a:p>
            <a:r>
              <a:rPr lang="en-US" smtClean="0"/>
              <a:t>Click to edit Master title style</a:t>
            </a:r>
            <a:endParaRPr lang="en-GB" dirty="0"/>
          </a:p>
        </p:txBody>
      </p:sp>
      <p:sp>
        <p:nvSpPr>
          <p:cNvPr id="13"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3"/>
            <a:ext cx="4249739"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6"/>
          <p:cNvSpPr>
            <a:spLocks noGrp="1"/>
          </p:cNvSpPr>
          <p:nvPr>
            <p:ph sz="quarter" idx="16"/>
          </p:nvPr>
        </p:nvSpPr>
        <p:spPr>
          <a:xfrm>
            <a:off x="4572001" y="1341439"/>
            <a:ext cx="432048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738880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1F9DF7C-D843-4165-A7B8-3895733BD6E9}" type="datetimeFigureOut">
              <a:rPr lang="en-GB" smtClean="0"/>
              <a:t>21/03/2017</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0199EA5D-66D3-4E9B-A091-828AA0BBE225}" type="slidenum">
              <a:rPr lang="en-GB" smtClean="0"/>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8" y="188916"/>
            <a:ext cx="8642351" cy="503783"/>
          </a:xfrm>
          <a:prstGeom prst="rect">
            <a:avLst/>
          </a:prstGeom>
        </p:spPr>
        <p:txBody>
          <a:bodyPr/>
          <a:lstStyle>
            <a:lvl1pPr>
              <a:defRPr/>
            </a:lvl1pPr>
          </a:lstStyle>
          <a:p>
            <a:r>
              <a:rPr lang="en-US" dirty="0" smtClean="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11"/>
          <p:cNvSpPr>
            <a:spLocks noGrp="1"/>
          </p:cNvSpPr>
          <p:nvPr>
            <p:ph type="body" sz="quarter" idx="12"/>
          </p:nvPr>
        </p:nvSpPr>
        <p:spPr>
          <a:xfrm>
            <a:off x="3203577" y="1341438"/>
            <a:ext cx="2736851"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Text Placeholder 13"/>
          <p:cNvSpPr>
            <a:spLocks noGrp="1"/>
          </p:cNvSpPr>
          <p:nvPr>
            <p:ph type="body" sz="quarter" idx="13"/>
          </p:nvPr>
        </p:nvSpPr>
        <p:spPr>
          <a:xfrm>
            <a:off x="6084893" y="1341438"/>
            <a:ext cx="2808287"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5" name="Text Placeholder 7"/>
          <p:cNvSpPr>
            <a:spLocks noGrp="1"/>
          </p:cNvSpPr>
          <p:nvPr>
            <p:ph type="body" sz="quarter" idx="14"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8" name="Title 1"/>
          <p:cNvSpPr txBox="1">
            <a:spLocks/>
          </p:cNvSpPr>
          <p:nvPr userDrawn="1"/>
        </p:nvSpPr>
        <p:spPr>
          <a:xfrm>
            <a:off x="252003" y="190800"/>
            <a:ext cx="8642351" cy="503783"/>
          </a:xfrm>
          <a:prstGeom prst="rect">
            <a:avLst/>
          </a:prstGeom>
          <a:solidFill>
            <a:srgbClr val="A25BA0"/>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48444467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p:spPr>
        <p:txBody>
          <a:bodyPr/>
          <a:lstStyle/>
          <a:p>
            <a:r>
              <a:rPr lang="en-US" smtClean="0"/>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rgbClr val="0072C6"/>
                </a:solidFill>
                <a:latin typeface="+mn-lt"/>
              </a:defRPr>
            </a:lvl1pPr>
          </a:lstStyle>
          <a:p>
            <a:pPr lvl="0"/>
            <a:r>
              <a:rPr lang="en-GB" dirty="0" smtClean="0"/>
              <a:t>Subtitle </a:t>
            </a:r>
            <a:endParaRPr lang="en-GB" dirty="0"/>
          </a:p>
        </p:txBody>
      </p:sp>
      <p:sp>
        <p:nvSpPr>
          <p:cNvPr id="6" name="Title 1"/>
          <p:cNvSpPr txBox="1">
            <a:spLocks/>
          </p:cNvSpPr>
          <p:nvPr userDrawn="1"/>
        </p:nvSpPr>
        <p:spPr>
          <a:xfrm>
            <a:off x="251520" y="190800"/>
            <a:ext cx="8642351" cy="503783"/>
          </a:xfrm>
          <a:prstGeom prst="rect">
            <a:avLst/>
          </a:prstGeom>
          <a:solidFill>
            <a:schemeClr val="accent2"/>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19146976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33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04</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92887682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33BBB1"/>
          </a:solidFill>
        </p:spPr>
        <p:txBody>
          <a:bodyPr/>
          <a:lstStyle>
            <a:lvl1pPr marL="9525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8" y="1341441"/>
            <a:ext cx="8642351"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7000589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33BBB1"/>
          </a:solidFill>
        </p:spPr>
        <p:txBody>
          <a:bodyPr/>
          <a:lstStyle>
            <a:lvl1pPr marL="95250" indent="0">
              <a:defRPr>
                <a:solidFill>
                  <a:schemeClr val="bg1"/>
                </a:solidFill>
              </a:defRPr>
            </a:lvl1pPr>
          </a:lstStyle>
          <a:p>
            <a:r>
              <a:rPr lang="en-US" smtClean="0"/>
              <a:t>Click to edit Master title style</a:t>
            </a:r>
            <a:endParaRPr lang="en-GB" dirty="0"/>
          </a:p>
        </p:txBody>
      </p:sp>
      <p:sp>
        <p:nvSpPr>
          <p:cNvPr id="13"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3"/>
            <a:ext cx="4249739"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6"/>
          <p:cNvSpPr>
            <a:spLocks noGrp="1"/>
          </p:cNvSpPr>
          <p:nvPr>
            <p:ph sz="quarter" idx="16"/>
          </p:nvPr>
        </p:nvSpPr>
        <p:spPr>
          <a:xfrm>
            <a:off x="4572001" y="1341439"/>
            <a:ext cx="432048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8406353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8" y="188916"/>
            <a:ext cx="8642351" cy="503783"/>
          </a:xfrm>
          <a:prstGeom prst="rect">
            <a:avLst/>
          </a:prstGeom>
        </p:spPr>
        <p:txBody>
          <a:bodyPr/>
          <a:lstStyle>
            <a:lvl1pPr>
              <a:defRPr/>
            </a:lvl1pPr>
          </a:lstStyle>
          <a:p>
            <a:r>
              <a:rPr lang="en-US" dirty="0" smtClean="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11"/>
          <p:cNvSpPr>
            <a:spLocks noGrp="1"/>
          </p:cNvSpPr>
          <p:nvPr>
            <p:ph type="body" sz="quarter" idx="12"/>
          </p:nvPr>
        </p:nvSpPr>
        <p:spPr>
          <a:xfrm>
            <a:off x="3203577" y="1341438"/>
            <a:ext cx="2736851"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Text Placeholder 13"/>
          <p:cNvSpPr>
            <a:spLocks noGrp="1"/>
          </p:cNvSpPr>
          <p:nvPr>
            <p:ph type="body" sz="quarter" idx="13"/>
          </p:nvPr>
        </p:nvSpPr>
        <p:spPr>
          <a:xfrm>
            <a:off x="6084893" y="1341438"/>
            <a:ext cx="2808287"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5" name="Text Placeholder 7"/>
          <p:cNvSpPr>
            <a:spLocks noGrp="1"/>
          </p:cNvSpPr>
          <p:nvPr>
            <p:ph type="body" sz="quarter" idx="14"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8" name="Title 1"/>
          <p:cNvSpPr txBox="1">
            <a:spLocks/>
          </p:cNvSpPr>
          <p:nvPr userDrawn="1"/>
        </p:nvSpPr>
        <p:spPr>
          <a:xfrm>
            <a:off x="252003" y="190800"/>
            <a:ext cx="8642351" cy="503783"/>
          </a:xfrm>
          <a:prstGeom prst="rect">
            <a:avLst/>
          </a:prstGeom>
          <a:solidFill>
            <a:srgbClr val="33BBB1"/>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70942830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p:spPr>
        <p:txBody>
          <a:bodyPr/>
          <a:lstStyle/>
          <a:p>
            <a:r>
              <a:rPr lang="en-US" smtClean="0"/>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6" name="Title 1"/>
          <p:cNvSpPr txBox="1">
            <a:spLocks/>
          </p:cNvSpPr>
          <p:nvPr userDrawn="1"/>
        </p:nvSpPr>
        <p:spPr>
          <a:xfrm>
            <a:off x="251520" y="190800"/>
            <a:ext cx="8642351" cy="503783"/>
          </a:xfrm>
          <a:prstGeom prst="rect">
            <a:avLst/>
          </a:prstGeom>
          <a:solidFill>
            <a:srgbClr val="33BBB1"/>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40548274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3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50824" y="188912"/>
            <a:ext cx="1656879" cy="1152526"/>
          </a:xfrm>
          <a:prstGeom prst="rect">
            <a:avLst/>
          </a:prstGeom>
        </p:spPr>
        <p:txBody>
          <a:bodyPr wrap="square" lIns="0" tIns="0" rIns="0" bIns="0" anchor="ctr">
            <a:noAutofit/>
          </a:bodyPr>
          <a:lstStyle/>
          <a:p>
            <a:r>
              <a:rPr lang="en-GB" sz="8800" dirty="0" smtClean="0">
                <a:solidFill>
                  <a:prstClr val="white"/>
                </a:solidFill>
                <a:latin typeface="Arial Black"/>
              </a:rPr>
              <a:t>05</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76828565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chemeClr val="accent4"/>
          </a:solidFill>
        </p:spPr>
        <p:txBody>
          <a:bodyPr/>
          <a:lstStyle>
            <a:lvl1pPr marL="9525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8" y="1341441"/>
            <a:ext cx="8642351"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5640593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chemeClr val="accent4"/>
          </a:solidFill>
        </p:spPr>
        <p:txBody>
          <a:bodyPr/>
          <a:lstStyle>
            <a:lvl1pPr marL="95250" indent="0">
              <a:defRPr>
                <a:solidFill>
                  <a:schemeClr val="bg1"/>
                </a:solidFill>
              </a:defRPr>
            </a:lvl1pPr>
          </a:lstStyle>
          <a:p>
            <a:r>
              <a:rPr lang="en-US" smtClean="0"/>
              <a:t>Click to edit Master title style</a:t>
            </a:r>
            <a:endParaRPr lang="en-GB" dirty="0"/>
          </a:p>
        </p:txBody>
      </p:sp>
      <p:sp>
        <p:nvSpPr>
          <p:cNvPr id="13"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3"/>
            <a:ext cx="4249739" cy="5113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6"/>
          <p:cNvSpPr>
            <a:spLocks noGrp="1"/>
          </p:cNvSpPr>
          <p:nvPr>
            <p:ph sz="quarter" idx="16"/>
          </p:nvPr>
        </p:nvSpPr>
        <p:spPr>
          <a:xfrm>
            <a:off x="4572001" y="1341439"/>
            <a:ext cx="4320480" cy="5111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546083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1F9DF7C-D843-4165-A7B8-3895733BD6E9}" type="datetimeFigureOut">
              <a:rPr lang="en-GB" smtClean="0"/>
              <a:t>21/03/2017</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0199EA5D-66D3-4E9B-A091-828AA0BBE225}" type="slidenum">
              <a:rPr lang="en-GB" smtClean="0"/>
              <a:t>‹#›</a:t>
            </a:fld>
            <a:endParaRPr lang="en-GB"/>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8" y="188916"/>
            <a:ext cx="8642351" cy="503783"/>
          </a:xfrm>
          <a:prstGeom prst="rect">
            <a:avLst/>
          </a:prstGeom>
        </p:spPr>
        <p:txBody>
          <a:bodyPr/>
          <a:lstStyle>
            <a:lvl1pPr>
              <a:defRPr/>
            </a:lvl1pPr>
          </a:lstStyle>
          <a:p>
            <a:r>
              <a:rPr lang="en-US" dirty="0" smtClean="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11"/>
          <p:cNvSpPr>
            <a:spLocks noGrp="1"/>
          </p:cNvSpPr>
          <p:nvPr>
            <p:ph type="body" sz="quarter" idx="12"/>
          </p:nvPr>
        </p:nvSpPr>
        <p:spPr>
          <a:xfrm>
            <a:off x="3203577" y="1341438"/>
            <a:ext cx="2736851"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Text Placeholder 13"/>
          <p:cNvSpPr>
            <a:spLocks noGrp="1"/>
          </p:cNvSpPr>
          <p:nvPr>
            <p:ph type="body" sz="quarter" idx="13"/>
          </p:nvPr>
        </p:nvSpPr>
        <p:spPr>
          <a:xfrm>
            <a:off x="6084893" y="1341438"/>
            <a:ext cx="2808287"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5" name="Text Placeholder 7"/>
          <p:cNvSpPr>
            <a:spLocks noGrp="1"/>
          </p:cNvSpPr>
          <p:nvPr>
            <p:ph type="body" sz="quarter" idx="14"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8" name="Title 1"/>
          <p:cNvSpPr txBox="1">
            <a:spLocks/>
          </p:cNvSpPr>
          <p:nvPr userDrawn="1"/>
        </p:nvSpPr>
        <p:spPr>
          <a:xfrm>
            <a:off x="252003" y="190800"/>
            <a:ext cx="8642351" cy="503783"/>
          </a:xfrm>
          <a:prstGeom prst="rect">
            <a:avLst/>
          </a:prstGeom>
          <a:solidFill>
            <a:schemeClr val="accent4"/>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85864917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p:spPr>
        <p:txBody>
          <a:bodyPr/>
          <a:lstStyle/>
          <a:p>
            <a:r>
              <a:rPr lang="en-US" smtClean="0"/>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hasCustomPrompt="1"/>
          </p:nvPr>
        </p:nvSpPr>
        <p:spPr>
          <a:xfrm>
            <a:off x="250828" y="692697"/>
            <a:ext cx="8642351" cy="360040"/>
          </a:xfrm>
        </p:spPr>
        <p:txBody>
          <a:bodyPr>
            <a:normAutofit/>
          </a:bodyPr>
          <a:lstStyle>
            <a:lvl1pPr marL="177800" indent="0">
              <a:defRPr sz="2200" baseline="0">
                <a:solidFill>
                  <a:schemeClr val="accent5"/>
                </a:solidFill>
                <a:latin typeface="+mn-lt"/>
              </a:defRPr>
            </a:lvl1pPr>
          </a:lstStyle>
          <a:p>
            <a:pPr lvl="0"/>
            <a:r>
              <a:rPr lang="en-GB" dirty="0" smtClean="0"/>
              <a:t>Subtitle </a:t>
            </a:r>
            <a:endParaRPr lang="en-GB" dirty="0"/>
          </a:p>
        </p:txBody>
      </p:sp>
      <p:sp>
        <p:nvSpPr>
          <p:cNvPr id="6" name="Title 1"/>
          <p:cNvSpPr txBox="1">
            <a:spLocks/>
          </p:cNvSpPr>
          <p:nvPr userDrawn="1"/>
        </p:nvSpPr>
        <p:spPr>
          <a:xfrm>
            <a:off x="251520" y="190800"/>
            <a:ext cx="8642351" cy="503783"/>
          </a:xfrm>
          <a:prstGeom prst="rect">
            <a:avLst/>
          </a:prstGeom>
          <a:solidFill>
            <a:schemeClr val="accent4"/>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65482796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E32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50824" y="188912"/>
            <a:ext cx="1656879" cy="1152526"/>
          </a:xfrm>
          <a:prstGeom prst="rect">
            <a:avLst/>
          </a:prstGeom>
        </p:spPr>
        <p:txBody>
          <a:bodyPr wrap="square" lIns="0" tIns="0" rIns="0" bIns="0" anchor="ctr">
            <a:noAutofit/>
          </a:bodyPr>
          <a:lstStyle/>
          <a:p>
            <a:r>
              <a:rPr lang="en-GB" sz="8800" dirty="0" smtClean="0">
                <a:solidFill>
                  <a:prstClr val="white"/>
                </a:solidFill>
                <a:latin typeface="Arial Black"/>
              </a:rPr>
              <a:t>06</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82095357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25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07</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38570774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33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09</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428162936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81"/>
            <a:ext cx="9144000" cy="1687711"/>
          </a:xfrm>
          <a:prstGeom prst="rect">
            <a:avLst/>
          </a:prstGeom>
        </p:spPr>
      </p:pic>
      <p:sp>
        <p:nvSpPr>
          <p:cNvPr id="5" name="Text Placeholder 4"/>
          <p:cNvSpPr>
            <a:spLocks noGrp="1"/>
          </p:cNvSpPr>
          <p:nvPr>
            <p:ph type="body" sz="quarter" idx="10"/>
          </p:nvPr>
        </p:nvSpPr>
        <p:spPr>
          <a:xfrm>
            <a:off x="251792" y="1660327"/>
            <a:ext cx="7848600" cy="576648"/>
          </a:xfrm>
        </p:spPr>
        <p:txBody>
          <a:bodyPr>
            <a:normAutofit/>
          </a:bodyPr>
          <a:lstStyle>
            <a:lvl1pPr>
              <a:defRPr sz="2400" b="1">
                <a:solidFill>
                  <a:srgbClr val="0072C6"/>
                </a:solidFill>
              </a:defRPr>
            </a:lvl1pPr>
          </a:lstStyle>
          <a:p>
            <a:pPr lvl="0"/>
            <a:r>
              <a:rPr lang="en-US" smtClean="0"/>
              <a:t>Click to edit Master text styles</a:t>
            </a:r>
          </a:p>
        </p:txBody>
      </p:sp>
      <p:sp>
        <p:nvSpPr>
          <p:cNvPr id="2" name="Slide Number Placeholder 1"/>
          <p:cNvSpPr>
            <a:spLocks noGrp="1"/>
          </p:cNvSpPr>
          <p:nvPr>
            <p:ph type="sldNum" sz="quarter" idx="12"/>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4" name="Content Placeholder 3"/>
          <p:cNvSpPr>
            <a:spLocks noGrp="1"/>
          </p:cNvSpPr>
          <p:nvPr>
            <p:ph sz="quarter" idx="13"/>
          </p:nvPr>
        </p:nvSpPr>
        <p:spPr>
          <a:xfrm>
            <a:off x="250828" y="2275200"/>
            <a:ext cx="8642351" cy="41061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5868846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85" r="-1"/>
          <a:stretch/>
        </p:blipFill>
        <p:spPr>
          <a:xfrm>
            <a:off x="0" y="0"/>
            <a:ext cx="9136235" cy="1098352"/>
          </a:xfrm>
          <a:prstGeom prst="rect">
            <a:avLst/>
          </a:prstGeom>
        </p:spPr>
      </p:pic>
      <p:sp>
        <p:nvSpPr>
          <p:cNvPr id="5" name="Content Placeholder 4"/>
          <p:cNvSpPr>
            <a:spLocks noGrp="1"/>
          </p:cNvSpPr>
          <p:nvPr>
            <p:ph sz="quarter" idx="10"/>
          </p:nvPr>
        </p:nvSpPr>
        <p:spPr>
          <a:xfrm>
            <a:off x="234000" y="648002"/>
            <a:ext cx="8658480" cy="980800"/>
          </a:xfrm>
        </p:spPr>
        <p:txBody>
          <a:bodyPr anchor="ctr">
            <a:normAutofit/>
          </a:bodyPr>
          <a:lstStyle>
            <a:lvl1pPr algn="ctr">
              <a:defRPr sz="2400" b="1">
                <a:solidFill>
                  <a:srgbClr val="0072C6"/>
                </a:solidFill>
              </a:defRPr>
            </a:lvl1pPr>
            <a:lvl2pPr>
              <a:defRPr>
                <a:solidFill>
                  <a:srgbClr val="0072C6"/>
                </a:solidFill>
              </a:defRPr>
            </a:lvl2pPr>
            <a:lvl3pPr>
              <a:defRPr>
                <a:solidFill>
                  <a:srgbClr val="0072C6"/>
                </a:solidFill>
              </a:defRPr>
            </a:lvl3pPr>
            <a:lvl4pPr>
              <a:defRPr>
                <a:solidFill>
                  <a:srgbClr val="0072C6"/>
                </a:solidFill>
              </a:defRPr>
            </a:lvl4pPr>
            <a:lvl5pPr>
              <a:defRPr>
                <a:solidFill>
                  <a:srgbClr val="0072C6"/>
                </a:solidFill>
              </a:defRPr>
            </a:lvl5pPr>
          </a:lstStyle>
          <a:p>
            <a:pPr lvl="0"/>
            <a:r>
              <a:rPr lang="en-US" smtClean="0"/>
              <a:t>Click to edit Master text styles</a:t>
            </a:r>
          </a:p>
        </p:txBody>
      </p:sp>
      <p:sp>
        <p:nvSpPr>
          <p:cNvPr id="7" name="Content Placeholder 6"/>
          <p:cNvSpPr>
            <a:spLocks noGrp="1"/>
          </p:cNvSpPr>
          <p:nvPr>
            <p:ph sz="quarter" idx="11"/>
          </p:nvPr>
        </p:nvSpPr>
        <p:spPr>
          <a:xfrm>
            <a:off x="250829" y="1659600"/>
            <a:ext cx="8641655" cy="43211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 name="Slide Number Placeholder 1"/>
          <p:cNvSpPr>
            <a:spLocks noGrp="1"/>
          </p:cNvSpPr>
          <p:nvPr>
            <p:ph type="sldNum" sz="quarter" idx="12"/>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95275182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B3AC34-D23F-4C2F-90DB-DDD856282339}" type="datetimeFigureOut">
              <a:rPr lang="en-GB" smtClean="0">
                <a:solidFill>
                  <a:prstClr val="black">
                    <a:tint val="75000"/>
                  </a:prstClr>
                </a:solidFill>
              </a:rPr>
              <a:pPr/>
              <a:t>21/03/2017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8B1CD25-86C0-4D26-9331-B7566069FD0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01601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1340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850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1F9DF7C-D843-4165-A7B8-3895733BD6E9}" type="datetimeFigureOut">
              <a:rPr lang="en-GB" smtClean="0"/>
              <a:t>21/03/2017</a:t>
            </a:fld>
            <a:endParaRPr lang="en-GB"/>
          </a:p>
        </p:txBody>
      </p:sp>
      <p:sp>
        <p:nvSpPr>
          <p:cNvPr id="8" name="Footer Placeholder 7"/>
          <p:cNvSpPr>
            <a:spLocks noGrp="1"/>
          </p:cNvSpPr>
          <p:nvPr>
            <p:ph type="ftr" sz="quarter" idx="11"/>
          </p:nvPr>
        </p:nvSpPr>
        <p:spPr/>
        <p:txBody>
          <a:bodyPr/>
          <a:lstStyle>
            <a:extLst/>
          </a:lstStyle>
          <a:p>
            <a:endParaRPr lang="en-GB"/>
          </a:p>
        </p:txBody>
      </p:sp>
      <p:sp>
        <p:nvSpPr>
          <p:cNvPr id="9" name="Slide Number Placeholder 8"/>
          <p:cNvSpPr>
            <a:spLocks noGrp="1"/>
          </p:cNvSpPr>
          <p:nvPr>
            <p:ph type="sldNum" sz="quarter" idx="12"/>
          </p:nvPr>
        </p:nvSpPr>
        <p:spPr/>
        <p:txBody>
          <a:bodyPr/>
          <a:lstStyle>
            <a:extLst/>
          </a:lstStyle>
          <a:p>
            <a:fld id="{0199EA5D-66D3-4E9B-A091-828AA0BBE225}"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8504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6138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6768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6204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32209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740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92480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0066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73596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0072C6"/>
          </a:solidFill>
        </p:spPr>
        <p:txBody>
          <a:bodyPr/>
          <a:lstStyle>
            <a:lvl1pPr marL="17780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rgbClr val="0072C6"/>
                </a:solidFill>
                <a:latin typeface="+mn-lt"/>
              </a:defRPr>
            </a:lvl1pPr>
          </a:lstStyle>
          <a:p>
            <a:pPr lvl="0"/>
            <a:r>
              <a:rPr lang="en-GB" dirty="0" smtClean="0"/>
              <a:t>Subtitle </a:t>
            </a:r>
            <a:endParaRPr lang="en-GB" dirty="0"/>
          </a:p>
        </p:txBody>
      </p:sp>
      <p:sp>
        <p:nvSpPr>
          <p:cNvPr id="7" name="Text Placeholder 6"/>
          <p:cNvSpPr>
            <a:spLocks noGrp="1"/>
          </p:cNvSpPr>
          <p:nvPr>
            <p:ph type="body" sz="quarter" idx="13"/>
          </p:nvPr>
        </p:nvSpPr>
        <p:spPr>
          <a:xfrm>
            <a:off x="250828" y="1341440"/>
            <a:ext cx="8642351" cy="50398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2536134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61F9DF7C-D843-4165-A7B8-3895733BD6E9}" type="datetimeFigureOut">
              <a:rPr lang="en-GB" smtClean="0"/>
              <a:t>21/03/2017</a:t>
            </a:fld>
            <a:endParaRPr lang="en-GB"/>
          </a:p>
        </p:txBody>
      </p:sp>
      <p:sp>
        <p:nvSpPr>
          <p:cNvPr id="4" name="Footer Placeholder 3"/>
          <p:cNvSpPr>
            <a:spLocks noGrp="1"/>
          </p:cNvSpPr>
          <p:nvPr>
            <p:ph type="ftr" sz="quarter" idx="11"/>
          </p:nvPr>
        </p:nvSpPr>
        <p:spPr/>
        <p:txBody>
          <a:bodyPr/>
          <a:lstStyle>
            <a:extLst/>
          </a:lstStyle>
          <a:p>
            <a:endParaRPr lang="en-GB"/>
          </a:p>
        </p:txBody>
      </p:sp>
      <p:sp>
        <p:nvSpPr>
          <p:cNvPr id="5" name="Slide Number Placeholder 4"/>
          <p:cNvSpPr>
            <a:spLocks noGrp="1"/>
          </p:cNvSpPr>
          <p:nvPr>
            <p:ph type="sldNum" sz="quarter" idx="12"/>
          </p:nvPr>
        </p:nvSpPr>
        <p:spPr/>
        <p:txBody>
          <a:bodyPr/>
          <a:lstStyle>
            <a:extLst/>
          </a:lstStyle>
          <a:p>
            <a:fld id="{0199EA5D-66D3-4E9B-A091-828AA0BBE225}" type="slidenum">
              <a:rPr lang="en-GB" smtClean="0"/>
              <a:t>‹#›</a:t>
            </a:fld>
            <a:endParaRPr lang="en-GB"/>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5871" b="12239"/>
          <a:stretch/>
        </p:blipFill>
        <p:spPr>
          <a:xfrm>
            <a:off x="0" y="2636915"/>
            <a:ext cx="9144000" cy="4244455"/>
          </a:xfrm>
          <a:prstGeom prst="rect">
            <a:avLst/>
          </a:prstGeom>
        </p:spPr>
      </p:pic>
      <p:sp>
        <p:nvSpPr>
          <p:cNvPr id="6" name="Title 5"/>
          <p:cNvSpPr>
            <a:spLocks noGrp="1"/>
          </p:cNvSpPr>
          <p:nvPr>
            <p:ph type="title" hasCustomPrompt="1"/>
          </p:nvPr>
        </p:nvSpPr>
        <p:spPr>
          <a:xfrm>
            <a:off x="251520" y="1124745"/>
            <a:ext cx="8241688" cy="1008112"/>
          </a:xfrm>
          <a:prstGeom prst="rect">
            <a:avLst/>
          </a:prstGeom>
          <a:noFill/>
        </p:spPr>
        <p:txBody>
          <a:bodyPr>
            <a:normAutofit/>
          </a:bodyPr>
          <a:lstStyle>
            <a:lvl1pPr algn="l">
              <a:defRPr sz="3600" baseline="0">
                <a:solidFill>
                  <a:srgbClr val="0072C6"/>
                </a:solidFill>
              </a:defRPr>
            </a:lvl1pPr>
          </a:lstStyle>
          <a:p>
            <a:r>
              <a:rPr lang="en-GB" dirty="0" smtClean="0"/>
              <a:t>Document Title</a:t>
            </a:r>
            <a:endParaRPr lang="en-GB" dirty="0"/>
          </a:p>
        </p:txBody>
      </p:sp>
      <p:sp>
        <p:nvSpPr>
          <p:cNvPr id="8" name="Text Placeholder 7"/>
          <p:cNvSpPr>
            <a:spLocks noGrp="1"/>
          </p:cNvSpPr>
          <p:nvPr>
            <p:ph type="body" sz="quarter" idx="10" hasCustomPrompt="1"/>
          </p:nvPr>
        </p:nvSpPr>
        <p:spPr>
          <a:xfrm>
            <a:off x="264050" y="2204864"/>
            <a:ext cx="7344815" cy="504825"/>
          </a:xfrm>
        </p:spPr>
        <p:txBody>
          <a:bodyPr>
            <a:normAutofit/>
          </a:bodyPr>
          <a:lstStyle>
            <a:lvl1pPr algn="l">
              <a:defRPr sz="2400" baseline="0">
                <a:solidFill>
                  <a:srgbClr val="0072C6"/>
                </a:solidFill>
                <a:latin typeface="+mn-lt"/>
              </a:defRPr>
            </a:lvl1pPr>
          </a:lstStyle>
          <a:p>
            <a:pPr lvl="0"/>
            <a:r>
              <a:rPr lang="en-GB" dirty="0" smtClean="0"/>
              <a:t>Subtitle </a:t>
            </a:r>
            <a:endParaRPr lang="en-GB"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09301" y="476672"/>
            <a:ext cx="1067159" cy="432048"/>
          </a:xfrm>
          <a:prstGeom prst="rect">
            <a:avLst/>
          </a:prstGeom>
        </p:spPr>
      </p:pic>
      <p:sp>
        <p:nvSpPr>
          <p:cNvPr id="4" name="Slide Number Placeholder 3"/>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38328077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0072C6"/>
          </a:solidFill>
        </p:spPr>
        <p:txBody>
          <a:bodyPr/>
          <a:lstStyle>
            <a:lvl1pPr marL="17780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rgbClr val="0072C6"/>
                </a:solidFill>
                <a:latin typeface="+mn-lt"/>
              </a:defRPr>
            </a:lvl1pPr>
          </a:lstStyle>
          <a:p>
            <a:pPr lvl="0"/>
            <a:r>
              <a:rPr lang="en-GB" dirty="0" smtClean="0"/>
              <a:t>Subtitle </a:t>
            </a:r>
            <a:endParaRPr lang="en-GB" dirty="0"/>
          </a:p>
        </p:txBody>
      </p:sp>
      <p:sp>
        <p:nvSpPr>
          <p:cNvPr id="7" name="Text Placeholder 6"/>
          <p:cNvSpPr>
            <a:spLocks noGrp="1"/>
          </p:cNvSpPr>
          <p:nvPr>
            <p:ph type="body" sz="quarter" idx="13"/>
          </p:nvPr>
        </p:nvSpPr>
        <p:spPr>
          <a:xfrm>
            <a:off x="250828" y="1341440"/>
            <a:ext cx="8642351" cy="50398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93392211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0072C6"/>
          </a:solidFill>
        </p:spPr>
        <p:txBody>
          <a:bodyPr/>
          <a:lstStyle>
            <a:lvl1pPr>
              <a:defRPr>
                <a:solidFill>
                  <a:schemeClr val="bg1"/>
                </a:solidFill>
              </a:defRPr>
            </a:lvl1pPr>
          </a:lstStyle>
          <a:p>
            <a:r>
              <a:rPr lang="en-US" smtClean="0"/>
              <a:t>Click to edit Master title style</a:t>
            </a:r>
            <a:endParaRPr lang="en-GB" dirty="0"/>
          </a:p>
        </p:txBody>
      </p:sp>
      <p:sp>
        <p:nvSpPr>
          <p:cNvPr id="10" name="Text Placeholder 9"/>
          <p:cNvSpPr>
            <a:spLocks noGrp="1"/>
          </p:cNvSpPr>
          <p:nvPr>
            <p:ph type="body" sz="quarter" idx="11"/>
          </p:nvPr>
        </p:nvSpPr>
        <p:spPr>
          <a:xfrm>
            <a:off x="250825" y="1341438"/>
            <a:ext cx="4249739"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11"/>
          <p:cNvSpPr>
            <a:spLocks noGrp="1"/>
          </p:cNvSpPr>
          <p:nvPr>
            <p:ph type="body" sz="quarter" idx="12"/>
          </p:nvPr>
        </p:nvSpPr>
        <p:spPr>
          <a:xfrm>
            <a:off x="4643442" y="1341438"/>
            <a:ext cx="4249737"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Text Placeholder 7"/>
          <p:cNvSpPr>
            <a:spLocks noGrp="1"/>
          </p:cNvSpPr>
          <p:nvPr>
            <p:ph type="body" sz="quarter" idx="13" hasCustomPrompt="1"/>
          </p:nvPr>
        </p:nvSpPr>
        <p:spPr>
          <a:xfrm>
            <a:off x="250828" y="692697"/>
            <a:ext cx="8642351" cy="360040"/>
          </a:xfrm>
        </p:spPr>
        <p:txBody>
          <a:bodyPr>
            <a:normAutofit/>
          </a:bodyPr>
          <a:lstStyle>
            <a:lvl1pPr>
              <a:defRPr sz="2200" baseline="0">
                <a:solidFill>
                  <a:srgbClr val="0072C6"/>
                </a:solidFill>
                <a:latin typeface="+mn-lt"/>
              </a:defRPr>
            </a:lvl1pPr>
          </a:lstStyle>
          <a:p>
            <a:pPr lvl="0"/>
            <a:r>
              <a:rPr lang="en-GB" dirty="0" smtClean="0"/>
              <a:t>Subtitle </a:t>
            </a:r>
            <a:endParaRPr lang="en-GB" dirty="0"/>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37625708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8" y="188916"/>
            <a:ext cx="8642351" cy="503783"/>
          </a:xfrm>
          <a:prstGeom prst="rect">
            <a:avLst/>
          </a:prstGeom>
        </p:spPr>
        <p:txBody>
          <a:bodyPr/>
          <a:lstStyle>
            <a:lvl1pPr>
              <a:defRPr/>
            </a:lvl1pPr>
          </a:lstStyle>
          <a:p>
            <a:r>
              <a:rPr lang="en-US" dirty="0" smtClean="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ext Placeholder 11"/>
          <p:cNvSpPr>
            <a:spLocks noGrp="1"/>
          </p:cNvSpPr>
          <p:nvPr>
            <p:ph type="body" sz="quarter" idx="12"/>
          </p:nvPr>
        </p:nvSpPr>
        <p:spPr>
          <a:xfrm>
            <a:off x="3203577" y="1341438"/>
            <a:ext cx="2736851"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4" name="Text Placeholder 13"/>
          <p:cNvSpPr>
            <a:spLocks noGrp="1"/>
          </p:cNvSpPr>
          <p:nvPr>
            <p:ph type="body" sz="quarter" idx="13"/>
          </p:nvPr>
        </p:nvSpPr>
        <p:spPr>
          <a:xfrm>
            <a:off x="6084893" y="1341438"/>
            <a:ext cx="2808287"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5" name="Text Placeholder 7"/>
          <p:cNvSpPr>
            <a:spLocks noGrp="1"/>
          </p:cNvSpPr>
          <p:nvPr>
            <p:ph type="body" sz="quarter" idx="14" hasCustomPrompt="1"/>
          </p:nvPr>
        </p:nvSpPr>
        <p:spPr>
          <a:xfrm>
            <a:off x="250828" y="692697"/>
            <a:ext cx="8642351" cy="360040"/>
          </a:xfrm>
        </p:spPr>
        <p:txBody>
          <a:bodyPr>
            <a:normAutofit/>
          </a:bodyPr>
          <a:lstStyle>
            <a:lvl1pPr>
              <a:defRPr sz="2200" baseline="0">
                <a:solidFill>
                  <a:srgbClr val="0072C6"/>
                </a:solidFill>
                <a:latin typeface="+mn-lt"/>
              </a:defRPr>
            </a:lvl1pPr>
          </a:lstStyle>
          <a:p>
            <a:pPr lvl="0"/>
            <a:r>
              <a:rPr lang="en-GB" dirty="0" smtClean="0"/>
              <a:t>Subtitle </a:t>
            </a:r>
            <a:endParaRPr lang="en-GB" dirty="0"/>
          </a:p>
        </p:txBody>
      </p:sp>
      <p:sp>
        <p:nvSpPr>
          <p:cNvPr id="8" name="Title 1"/>
          <p:cNvSpPr txBox="1">
            <a:spLocks/>
          </p:cNvSpPr>
          <p:nvPr userDrawn="1"/>
        </p:nvSpPr>
        <p:spPr>
          <a:xfrm>
            <a:off x="252003" y="190800"/>
            <a:ext cx="8642351" cy="503783"/>
          </a:xfrm>
          <a:prstGeom prst="rect">
            <a:avLst/>
          </a:prstGeom>
          <a:solidFill>
            <a:srgbClr val="0072C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r>
              <a:rPr lang="en-US"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95542093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p:spPr>
        <p:txBody>
          <a:bodyPr/>
          <a:lstStyle/>
          <a:p>
            <a:r>
              <a:rPr lang="en-US" smtClean="0"/>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hasCustomPrompt="1"/>
          </p:nvPr>
        </p:nvSpPr>
        <p:spPr>
          <a:xfrm>
            <a:off x="250828" y="692697"/>
            <a:ext cx="8642351" cy="360040"/>
          </a:xfrm>
        </p:spPr>
        <p:txBody>
          <a:bodyPr>
            <a:normAutofit/>
          </a:bodyPr>
          <a:lstStyle>
            <a:lvl1pPr>
              <a:defRPr sz="2200" baseline="0">
                <a:solidFill>
                  <a:srgbClr val="0072C6"/>
                </a:solidFill>
                <a:latin typeface="+mn-lt"/>
              </a:defRPr>
            </a:lvl1pPr>
          </a:lstStyle>
          <a:p>
            <a:pPr lvl="0"/>
            <a:r>
              <a:rPr lang="en-GB" dirty="0" smtClean="0"/>
              <a:t>Subtitle </a:t>
            </a:r>
            <a:endParaRPr lang="en-GB" dirty="0"/>
          </a:p>
        </p:txBody>
      </p:sp>
      <p:sp>
        <p:nvSpPr>
          <p:cNvPr id="6" name="Title 1"/>
          <p:cNvSpPr txBox="1">
            <a:spLocks/>
          </p:cNvSpPr>
          <p:nvPr userDrawn="1"/>
        </p:nvSpPr>
        <p:spPr>
          <a:xfrm>
            <a:off x="251520" y="190800"/>
            <a:ext cx="8642351" cy="503783"/>
          </a:xfrm>
          <a:prstGeom prst="rect">
            <a:avLst/>
          </a:prstGeom>
          <a:solidFill>
            <a:srgbClr val="0072C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r>
              <a:rPr lang="en-US"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94540377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p:spPr>
        <p:txBody>
          <a:bodyPr/>
          <a:lstStyle/>
          <a:p>
            <a:r>
              <a:rPr lang="en-US" smtClean="0"/>
              <a:t>Click to edit Master title style</a:t>
            </a:r>
            <a:endParaRPr lang="en-GB"/>
          </a:p>
        </p:txBody>
      </p:sp>
      <p:sp>
        <p:nvSpPr>
          <p:cNvPr id="4" name="Text Placeholder 7"/>
          <p:cNvSpPr>
            <a:spLocks noGrp="1"/>
          </p:cNvSpPr>
          <p:nvPr>
            <p:ph type="body" sz="quarter" idx="14" hasCustomPrompt="1"/>
          </p:nvPr>
        </p:nvSpPr>
        <p:spPr>
          <a:xfrm>
            <a:off x="250828" y="692697"/>
            <a:ext cx="8642351" cy="360040"/>
          </a:xfrm>
        </p:spPr>
        <p:txBody>
          <a:bodyPr>
            <a:normAutofit/>
          </a:bodyPr>
          <a:lstStyle>
            <a:lvl1pPr>
              <a:defRPr sz="2200" baseline="0">
                <a:solidFill>
                  <a:srgbClr val="0072C6"/>
                </a:solidFill>
                <a:latin typeface="+mn-lt"/>
              </a:defRPr>
            </a:lvl1pPr>
          </a:lstStyle>
          <a:p>
            <a:pPr lvl="0"/>
            <a:r>
              <a:rPr lang="en-GB" dirty="0" smtClean="0"/>
              <a:t>Subtitle </a:t>
            </a:r>
            <a:endParaRPr lang="en-GB" dirty="0"/>
          </a:p>
        </p:txBody>
      </p:sp>
      <p:sp>
        <p:nvSpPr>
          <p:cNvPr id="5" name="Title 1"/>
          <p:cNvSpPr txBox="1">
            <a:spLocks/>
          </p:cNvSpPr>
          <p:nvPr userDrawn="1"/>
        </p:nvSpPr>
        <p:spPr>
          <a:xfrm>
            <a:off x="252003" y="190800"/>
            <a:ext cx="8642351" cy="503783"/>
          </a:xfrm>
          <a:prstGeom prst="rect">
            <a:avLst/>
          </a:prstGeom>
          <a:solidFill>
            <a:srgbClr val="0072C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r>
              <a:rPr lang="en-US" smtClean="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78762857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1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15" name="Rectangle 14"/>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01</a:t>
            </a:r>
            <a:endParaRPr lang="en-GB" sz="8800" dirty="0">
              <a:solidFill>
                <a:prstClr val="white"/>
              </a:solidFill>
            </a:endParaRPr>
          </a:p>
        </p:txBody>
      </p:sp>
      <p:sp>
        <p:nvSpPr>
          <p:cNvPr id="2" name="TextBox 1"/>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6" name="Straight Connector 5"/>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73416305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0091C9"/>
          </a:solidFill>
        </p:spPr>
        <p:txBody>
          <a:bodyPr/>
          <a:lstStyle>
            <a:lvl1pPr marL="17780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rgbClr val="0091C9"/>
                </a:solidFill>
                <a:latin typeface="+mn-lt"/>
              </a:defRPr>
            </a:lvl1pPr>
          </a:lstStyle>
          <a:p>
            <a:pPr lvl="0"/>
            <a:r>
              <a:rPr lang="en-GB" dirty="0" smtClean="0"/>
              <a:t>Subtitle </a:t>
            </a:r>
            <a:endParaRPr lang="en-GB" dirty="0"/>
          </a:p>
        </p:txBody>
      </p:sp>
      <p:sp>
        <p:nvSpPr>
          <p:cNvPr id="7" name="Text Placeholder 6"/>
          <p:cNvSpPr>
            <a:spLocks noGrp="1"/>
          </p:cNvSpPr>
          <p:nvPr>
            <p:ph type="body" sz="quarter" idx="13"/>
          </p:nvPr>
        </p:nvSpPr>
        <p:spPr>
          <a:xfrm>
            <a:off x="250828" y="1341440"/>
            <a:ext cx="8642351"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422927736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E32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02</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19263779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E32486"/>
          </a:solidFill>
        </p:spPr>
        <p:txBody>
          <a:bodyPr/>
          <a:lstStyle>
            <a:lvl1pPr marL="17780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rgbClr val="E32486"/>
                </a:solidFill>
                <a:latin typeface="+mn-lt"/>
              </a:defRPr>
            </a:lvl1pPr>
          </a:lstStyle>
          <a:p>
            <a:pPr lvl="0"/>
            <a:r>
              <a:rPr lang="en-GB" dirty="0" smtClean="0"/>
              <a:t>Subtitle </a:t>
            </a:r>
            <a:endParaRPr lang="en-GB" dirty="0"/>
          </a:p>
        </p:txBody>
      </p:sp>
      <p:sp>
        <p:nvSpPr>
          <p:cNvPr id="7" name="Text Placeholder 6"/>
          <p:cNvSpPr>
            <a:spLocks noGrp="1"/>
          </p:cNvSpPr>
          <p:nvPr>
            <p:ph type="body" sz="quarter" idx="13"/>
          </p:nvPr>
        </p:nvSpPr>
        <p:spPr>
          <a:xfrm>
            <a:off x="250828" y="1341440"/>
            <a:ext cx="8642351"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9004796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1F9DF7C-D843-4165-A7B8-3895733BD6E9}" type="datetimeFigureOut">
              <a:rPr lang="en-GB" smtClean="0"/>
              <a:t>21/03/2017</a:t>
            </a:fld>
            <a:endParaRPr lang="en-GB"/>
          </a:p>
        </p:txBody>
      </p:sp>
      <p:sp>
        <p:nvSpPr>
          <p:cNvPr id="3" name="Footer Placeholder 2"/>
          <p:cNvSpPr>
            <a:spLocks noGrp="1"/>
          </p:cNvSpPr>
          <p:nvPr>
            <p:ph type="ftr" sz="quarter" idx="11"/>
          </p:nvPr>
        </p:nvSpPr>
        <p:spPr/>
        <p:txBody>
          <a:bodyPr/>
          <a:lstStyle>
            <a:extLst/>
          </a:lstStyle>
          <a:p>
            <a:endParaRPr lang="en-GB"/>
          </a:p>
        </p:txBody>
      </p:sp>
      <p:sp>
        <p:nvSpPr>
          <p:cNvPr id="4" name="Slide Number Placeholder 3"/>
          <p:cNvSpPr>
            <a:spLocks noGrp="1"/>
          </p:cNvSpPr>
          <p:nvPr>
            <p:ph type="sldNum" sz="quarter" idx="12"/>
          </p:nvPr>
        </p:nvSpPr>
        <p:spPr/>
        <p:txBody>
          <a:bodyPr/>
          <a:lstStyle>
            <a:extLst/>
          </a:lstStyle>
          <a:p>
            <a:fld id="{0199EA5D-66D3-4E9B-A091-828AA0BBE225}" type="slidenum">
              <a:rPr lang="en-GB" smtClean="0"/>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25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03</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21678542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A25BA0"/>
          </a:solidFill>
        </p:spPr>
        <p:txBody>
          <a:bodyPr/>
          <a:lstStyle>
            <a:lvl1pPr marL="17780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rgbClr val="A25BA0"/>
                </a:solidFill>
                <a:latin typeface="+mn-lt"/>
              </a:defRPr>
            </a:lvl1pPr>
          </a:lstStyle>
          <a:p>
            <a:pPr lvl="0"/>
            <a:r>
              <a:rPr lang="en-GB" dirty="0" smtClean="0"/>
              <a:t>Subtitle </a:t>
            </a:r>
            <a:endParaRPr lang="en-GB" dirty="0"/>
          </a:p>
        </p:txBody>
      </p:sp>
      <p:sp>
        <p:nvSpPr>
          <p:cNvPr id="7" name="Text Placeholder 6"/>
          <p:cNvSpPr>
            <a:spLocks noGrp="1"/>
          </p:cNvSpPr>
          <p:nvPr>
            <p:ph type="body" sz="quarter" idx="13"/>
          </p:nvPr>
        </p:nvSpPr>
        <p:spPr>
          <a:xfrm>
            <a:off x="250828" y="1341440"/>
            <a:ext cx="8642351"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50721925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33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04</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68072338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33BBB1"/>
          </a:solidFill>
        </p:spPr>
        <p:txBody>
          <a:bodyPr/>
          <a:lstStyle>
            <a:lvl1pPr marL="17780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rgbClr val="33BBB1"/>
                </a:solidFill>
                <a:latin typeface="+mn-lt"/>
              </a:defRPr>
            </a:lvl1pPr>
          </a:lstStyle>
          <a:p>
            <a:pPr lvl="0"/>
            <a:r>
              <a:rPr lang="en-GB" dirty="0" smtClean="0"/>
              <a:t>Subtitle </a:t>
            </a:r>
            <a:endParaRPr lang="en-GB" dirty="0"/>
          </a:p>
        </p:txBody>
      </p:sp>
      <p:sp>
        <p:nvSpPr>
          <p:cNvPr id="7" name="Text Placeholder 6"/>
          <p:cNvSpPr>
            <a:spLocks noGrp="1"/>
          </p:cNvSpPr>
          <p:nvPr>
            <p:ph type="body" sz="quarter" idx="13"/>
          </p:nvPr>
        </p:nvSpPr>
        <p:spPr>
          <a:xfrm>
            <a:off x="250828" y="1341440"/>
            <a:ext cx="8642351"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19455985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3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50824" y="188912"/>
            <a:ext cx="1656879" cy="1152526"/>
          </a:xfrm>
          <a:prstGeom prst="rect">
            <a:avLst/>
          </a:prstGeom>
        </p:spPr>
        <p:txBody>
          <a:bodyPr wrap="square" lIns="0" tIns="0" rIns="0" bIns="0" anchor="ctr">
            <a:noAutofit/>
          </a:bodyPr>
          <a:lstStyle/>
          <a:p>
            <a:r>
              <a:rPr lang="en-GB" sz="8800" dirty="0" smtClean="0">
                <a:solidFill>
                  <a:prstClr val="white"/>
                </a:solidFill>
                <a:latin typeface="Arial Black"/>
              </a:rPr>
              <a:t>05</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86639251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503783"/>
          </a:xfrm>
          <a:prstGeom prst="rect">
            <a:avLst/>
          </a:prstGeom>
          <a:solidFill>
            <a:srgbClr val="003893"/>
          </a:solidFill>
        </p:spPr>
        <p:txBody>
          <a:bodyPr/>
          <a:lstStyle>
            <a:lvl1pPr marL="177800" indent="0">
              <a:defRPr baseline="0">
                <a:solidFill>
                  <a:schemeClr val="bg1"/>
                </a:solidFill>
              </a:defRPr>
            </a:lvl1pPr>
          </a:lstStyle>
          <a:p>
            <a:r>
              <a:rPr lang="en-US" smtClean="0"/>
              <a:t>Click to edit Master title style</a:t>
            </a:r>
            <a:endParaRPr lang="en-GB" dirty="0"/>
          </a:p>
        </p:txBody>
      </p:sp>
      <p:sp>
        <p:nvSpPr>
          <p:cNvPr id="6" name="Text Placeholder 7"/>
          <p:cNvSpPr>
            <a:spLocks noGrp="1"/>
          </p:cNvSpPr>
          <p:nvPr>
            <p:ph type="body" sz="quarter" idx="12" hasCustomPrompt="1"/>
          </p:nvPr>
        </p:nvSpPr>
        <p:spPr>
          <a:xfrm>
            <a:off x="250828" y="692697"/>
            <a:ext cx="8642351" cy="432047"/>
          </a:xfrm>
        </p:spPr>
        <p:txBody>
          <a:bodyPr>
            <a:normAutofit/>
          </a:bodyPr>
          <a:lstStyle>
            <a:lvl1pPr marL="177800" indent="0">
              <a:defRPr sz="2200" baseline="0">
                <a:solidFill>
                  <a:srgbClr val="003893"/>
                </a:solidFill>
                <a:latin typeface="+mn-lt"/>
              </a:defRPr>
            </a:lvl1pPr>
          </a:lstStyle>
          <a:p>
            <a:pPr lvl="0"/>
            <a:r>
              <a:rPr lang="en-GB" dirty="0" smtClean="0"/>
              <a:t>Subtitle </a:t>
            </a:r>
            <a:endParaRPr lang="en-GB" dirty="0"/>
          </a:p>
        </p:txBody>
      </p:sp>
      <p:sp>
        <p:nvSpPr>
          <p:cNvPr id="7" name="Text Placeholder 6"/>
          <p:cNvSpPr>
            <a:spLocks noGrp="1"/>
          </p:cNvSpPr>
          <p:nvPr>
            <p:ph type="body" sz="quarter" idx="13"/>
          </p:nvPr>
        </p:nvSpPr>
        <p:spPr>
          <a:xfrm>
            <a:off x="250828" y="1341440"/>
            <a:ext cx="8642351"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82733811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E32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50824" y="188912"/>
            <a:ext cx="1656879" cy="1152526"/>
          </a:xfrm>
          <a:prstGeom prst="rect">
            <a:avLst/>
          </a:prstGeom>
        </p:spPr>
        <p:txBody>
          <a:bodyPr wrap="square" lIns="0" tIns="0" rIns="0" bIns="0" anchor="ctr">
            <a:noAutofit/>
          </a:bodyPr>
          <a:lstStyle/>
          <a:p>
            <a:r>
              <a:rPr lang="en-GB" sz="8800" dirty="0" smtClean="0">
                <a:solidFill>
                  <a:prstClr val="white"/>
                </a:solidFill>
                <a:latin typeface="Arial Black"/>
              </a:rPr>
              <a:t>06</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00191139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25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07</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22954391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33B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70"/>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smtClean="0"/>
              <a:t>Divider Slide </a:t>
            </a:r>
            <a:endParaRPr lang="en-GB" dirty="0"/>
          </a:p>
        </p:txBody>
      </p:sp>
      <p:sp>
        <p:nvSpPr>
          <p:cNvPr id="6" name="Rectangle 5"/>
          <p:cNvSpPr/>
          <p:nvPr userDrawn="1"/>
        </p:nvSpPr>
        <p:spPr>
          <a:xfrm>
            <a:off x="232918" y="188912"/>
            <a:ext cx="1674788" cy="1152526"/>
          </a:xfrm>
          <a:prstGeom prst="rect">
            <a:avLst/>
          </a:prstGeom>
        </p:spPr>
        <p:txBody>
          <a:bodyPr wrap="square" lIns="0" tIns="0" rIns="0" bIns="0" anchor="ctr">
            <a:noAutofit/>
          </a:bodyPr>
          <a:lstStyle/>
          <a:p>
            <a:r>
              <a:rPr lang="en-GB" sz="8800" dirty="0" smtClean="0">
                <a:solidFill>
                  <a:prstClr val="white"/>
                </a:solidFill>
                <a:latin typeface="Arial Black"/>
              </a:rPr>
              <a:t>09</a:t>
            </a:r>
            <a:endParaRPr lang="en-GB" sz="8800" dirty="0">
              <a:solidFill>
                <a:prstClr val="white"/>
              </a:solidFill>
            </a:endParaRPr>
          </a:p>
        </p:txBody>
      </p:sp>
      <p:sp>
        <p:nvSpPr>
          <p:cNvPr id="7" name="TextBox 6"/>
          <p:cNvSpPr txBox="1"/>
          <p:nvPr userDrawn="1"/>
        </p:nvSpPr>
        <p:spPr>
          <a:xfrm>
            <a:off x="232918" y="6165304"/>
            <a:ext cx="8587556" cy="369332"/>
          </a:xfrm>
          <a:prstGeom prst="rect">
            <a:avLst/>
          </a:prstGeom>
          <a:noFill/>
        </p:spPr>
        <p:txBody>
          <a:bodyPr wrap="square" rtlCol="0">
            <a:spAutoFit/>
          </a:bodyPr>
          <a:lstStyle/>
          <a:p>
            <a:r>
              <a:rPr lang="en-GB" i="1" dirty="0" smtClean="0">
                <a:solidFill>
                  <a:prstClr val="white"/>
                </a:solidFill>
              </a:rPr>
              <a:t>Transforming London’s health and care together</a:t>
            </a:r>
            <a:endParaRPr lang="en-GB" i="1" dirty="0">
              <a:solidFill>
                <a:prstClr val="white"/>
              </a:solidFill>
            </a:endParaRPr>
          </a:p>
        </p:txBody>
      </p:sp>
      <p:cxnSp>
        <p:nvCxnSpPr>
          <p:cNvPr id="8" name="Straight Connector 7"/>
          <p:cNvCxnSpPr/>
          <p:nvPr userDrawn="1"/>
        </p:nvCxnSpPr>
        <p:spPr>
          <a:xfrm>
            <a:off x="232918"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43453293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81"/>
            <a:ext cx="9144000" cy="1687711"/>
          </a:xfrm>
          <a:prstGeom prst="rect">
            <a:avLst/>
          </a:prstGeom>
        </p:spPr>
      </p:pic>
      <p:sp>
        <p:nvSpPr>
          <p:cNvPr id="5" name="Text Placeholder 4"/>
          <p:cNvSpPr>
            <a:spLocks noGrp="1"/>
          </p:cNvSpPr>
          <p:nvPr>
            <p:ph type="body" sz="quarter" idx="10"/>
          </p:nvPr>
        </p:nvSpPr>
        <p:spPr>
          <a:xfrm>
            <a:off x="251792" y="1660327"/>
            <a:ext cx="7848600" cy="576648"/>
          </a:xfrm>
        </p:spPr>
        <p:txBody>
          <a:bodyPr>
            <a:normAutofit/>
          </a:bodyPr>
          <a:lstStyle>
            <a:lvl1pPr>
              <a:defRPr sz="2400" b="1">
                <a:solidFill>
                  <a:srgbClr val="0072C6"/>
                </a:solidFill>
              </a:defRPr>
            </a:lvl1pPr>
          </a:lstStyle>
          <a:p>
            <a:pPr lvl="0"/>
            <a:r>
              <a:rPr lang="en-US" smtClean="0"/>
              <a:t>Click to edit Master text styles</a:t>
            </a:r>
          </a:p>
        </p:txBody>
      </p:sp>
      <p:sp>
        <p:nvSpPr>
          <p:cNvPr id="7" name="Text Placeholder 6"/>
          <p:cNvSpPr>
            <a:spLocks noGrp="1"/>
          </p:cNvSpPr>
          <p:nvPr>
            <p:ph type="body" sz="quarter" idx="11"/>
          </p:nvPr>
        </p:nvSpPr>
        <p:spPr>
          <a:xfrm>
            <a:off x="252003" y="2276625"/>
            <a:ext cx="8785225" cy="4176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 name="Slide Number Placeholder 1"/>
          <p:cNvSpPr>
            <a:spLocks noGrp="1"/>
          </p:cNvSpPr>
          <p:nvPr>
            <p:ph type="sldNum" sz="quarter" idx="12"/>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9728224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61F9DF7C-D843-4165-A7B8-3895733BD6E9}" type="datetimeFigureOut">
              <a:rPr lang="en-GB" smtClean="0"/>
              <a:t>21/03/2017</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0199EA5D-66D3-4E9B-A091-828AA0BBE225}"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85" r="-1"/>
          <a:stretch/>
        </p:blipFill>
        <p:spPr>
          <a:xfrm>
            <a:off x="0" y="0"/>
            <a:ext cx="9136235" cy="1098352"/>
          </a:xfrm>
          <a:prstGeom prst="rect">
            <a:avLst/>
          </a:prstGeom>
        </p:spPr>
      </p:pic>
      <p:sp>
        <p:nvSpPr>
          <p:cNvPr id="5" name="Content Placeholder 4"/>
          <p:cNvSpPr>
            <a:spLocks noGrp="1"/>
          </p:cNvSpPr>
          <p:nvPr>
            <p:ph sz="quarter" idx="10"/>
          </p:nvPr>
        </p:nvSpPr>
        <p:spPr>
          <a:xfrm>
            <a:off x="234000" y="648002"/>
            <a:ext cx="8658480" cy="980800"/>
          </a:xfrm>
        </p:spPr>
        <p:txBody>
          <a:bodyPr anchor="ctr">
            <a:normAutofit/>
          </a:bodyPr>
          <a:lstStyle>
            <a:lvl1pPr algn="ctr">
              <a:defRPr sz="2400" b="1">
                <a:solidFill>
                  <a:srgbClr val="0072C6"/>
                </a:solidFill>
              </a:defRPr>
            </a:lvl1pPr>
            <a:lvl2pPr>
              <a:defRPr>
                <a:solidFill>
                  <a:srgbClr val="0072C6"/>
                </a:solidFill>
              </a:defRPr>
            </a:lvl2pPr>
            <a:lvl3pPr>
              <a:defRPr>
                <a:solidFill>
                  <a:srgbClr val="0072C6"/>
                </a:solidFill>
              </a:defRPr>
            </a:lvl3pPr>
            <a:lvl4pPr>
              <a:defRPr>
                <a:solidFill>
                  <a:srgbClr val="0072C6"/>
                </a:solidFill>
              </a:defRPr>
            </a:lvl4pPr>
            <a:lvl5pPr>
              <a:defRPr>
                <a:solidFill>
                  <a:srgbClr val="0072C6"/>
                </a:solidFill>
              </a:defRPr>
            </a:lvl5pPr>
          </a:lstStyle>
          <a:p>
            <a:pPr lvl="0"/>
            <a:r>
              <a:rPr lang="en-US" smtClean="0"/>
              <a:t>Click to edit Master text styles</a:t>
            </a:r>
          </a:p>
        </p:txBody>
      </p:sp>
      <p:sp>
        <p:nvSpPr>
          <p:cNvPr id="7" name="Content Placeholder 6"/>
          <p:cNvSpPr>
            <a:spLocks noGrp="1"/>
          </p:cNvSpPr>
          <p:nvPr>
            <p:ph sz="quarter" idx="11"/>
          </p:nvPr>
        </p:nvSpPr>
        <p:spPr>
          <a:xfrm>
            <a:off x="250829" y="1659600"/>
            <a:ext cx="8641655" cy="43211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 name="Slide Number Placeholder 1"/>
          <p:cNvSpPr>
            <a:spLocks noGrp="1"/>
          </p:cNvSpPr>
          <p:nvPr>
            <p:ph type="sldNum" sz="quarter" idx="12"/>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56989621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51520" y="1124744"/>
            <a:ext cx="8241688" cy="1008112"/>
          </a:xfrm>
          <a:prstGeom prst="rect">
            <a:avLst/>
          </a:prstGeom>
          <a:noFill/>
        </p:spPr>
        <p:txBody>
          <a:bodyPr lIns="0" tIns="0" rIns="0" bIns="0">
            <a:normAutofit/>
          </a:bodyPr>
          <a:lstStyle>
            <a:lvl1pPr algn="l">
              <a:defRPr sz="3600" baseline="0">
                <a:solidFill>
                  <a:srgbClr val="0072C6"/>
                </a:solidFill>
              </a:defRPr>
            </a:lvl1pPr>
          </a:lstStyle>
          <a:p>
            <a:r>
              <a:rPr lang="en-GB" dirty="0"/>
              <a:t>Document Title</a:t>
            </a:r>
          </a:p>
        </p:txBody>
      </p:sp>
      <p:sp>
        <p:nvSpPr>
          <p:cNvPr id="8" name="Text Placeholder 7"/>
          <p:cNvSpPr>
            <a:spLocks noGrp="1"/>
          </p:cNvSpPr>
          <p:nvPr>
            <p:ph type="body" sz="quarter" idx="10" hasCustomPrompt="1"/>
          </p:nvPr>
        </p:nvSpPr>
        <p:spPr>
          <a:xfrm>
            <a:off x="264046" y="2204864"/>
            <a:ext cx="7344815" cy="504825"/>
          </a:xfrm>
        </p:spPr>
        <p:txBody>
          <a:bodyPr>
            <a:normAutofit/>
          </a:bodyPr>
          <a:lstStyle>
            <a:lvl1pPr algn="l">
              <a:defRPr sz="2400" baseline="0">
                <a:solidFill>
                  <a:srgbClr val="0072C6"/>
                </a:solidFill>
                <a:latin typeface="+mn-lt"/>
              </a:defRPr>
            </a:lvl1pPr>
          </a:lstStyle>
          <a:p>
            <a:pPr lvl="0"/>
            <a:r>
              <a:rPr lang="en-GB" dirty="0"/>
              <a:t>Subtitle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9297" y="476672"/>
            <a:ext cx="1067159" cy="432048"/>
          </a:xfrm>
          <a:prstGeom prst="rect">
            <a:avLst/>
          </a:prstGeom>
        </p:spPr>
      </p:pic>
      <p:sp>
        <p:nvSpPr>
          <p:cNvPr id="4" name="Slide Number Placeholder 3"/>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52936"/>
            <a:ext cx="9144000" cy="4033332"/>
          </a:xfrm>
          <a:prstGeom prst="rect">
            <a:avLst/>
          </a:prstGeom>
        </p:spPr>
      </p:pic>
    </p:spTree>
    <p:extLst>
      <p:ext uri="{BB962C8B-B14F-4D97-AF65-F5344CB8AC3E}">
        <p14:creationId xmlns:p14="http://schemas.microsoft.com/office/powerpoint/2010/main" val="1202235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0072C6"/>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hasCustomPrompt="1"/>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08197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0072C6"/>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507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88913"/>
            <a:ext cx="8642350" cy="503783"/>
          </a:xfrm>
          <a:prstGeom prst="rect">
            <a:avLst/>
          </a:prstGeom>
        </p:spPr>
        <p:txBody>
          <a:bodyPr/>
          <a:lstStyle>
            <a:lvl1pPr>
              <a:defRPr/>
            </a:lvl1pPr>
          </a:lstStyle>
          <a:p>
            <a:r>
              <a:rPr lang="en-US" dirty="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8" name="Title 1"/>
          <p:cNvSpPr txBox="1">
            <a:spLocks/>
          </p:cNvSpPr>
          <p:nvPr userDrawn="1"/>
        </p:nvSpPr>
        <p:spPr>
          <a:xfrm>
            <a:off x="252000" y="190800"/>
            <a:ext cx="8642350" cy="503783"/>
          </a:xfrm>
          <a:prstGeom prst="rect">
            <a:avLst/>
          </a:prstGeom>
          <a:solidFill>
            <a:srgbClr val="0072C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3399755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6" name="Title 1"/>
          <p:cNvSpPr txBox="1">
            <a:spLocks/>
          </p:cNvSpPr>
          <p:nvPr userDrawn="1"/>
        </p:nvSpPr>
        <p:spPr>
          <a:xfrm>
            <a:off x="251520" y="190800"/>
            <a:ext cx="8642350" cy="503783"/>
          </a:xfrm>
          <a:prstGeom prst="rect">
            <a:avLst/>
          </a:prstGeom>
          <a:solidFill>
            <a:srgbClr val="0072C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40021828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91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Divider Slide </a:t>
            </a:r>
            <a:endParaRPr lang="en-GB" dirty="0"/>
          </a:p>
        </p:txBody>
      </p:sp>
      <p:sp>
        <p:nvSpPr>
          <p:cNvPr id="15" name="Rectangle 14"/>
          <p:cNvSpPr/>
          <p:nvPr userDrawn="1"/>
        </p:nvSpPr>
        <p:spPr>
          <a:xfrm>
            <a:off x="232916" y="188912"/>
            <a:ext cx="1674788" cy="1152526"/>
          </a:xfrm>
          <a:prstGeom prst="rect">
            <a:avLst/>
          </a:prstGeom>
        </p:spPr>
        <p:txBody>
          <a:bodyPr wrap="square" lIns="0" tIns="0" rIns="0" bIns="0" anchor="ctr">
            <a:noAutofit/>
          </a:bodyPr>
          <a:lstStyle/>
          <a:p>
            <a:r>
              <a:rPr lang="en-GB" sz="8800" dirty="0">
                <a:solidFill>
                  <a:prstClr val="white"/>
                </a:solidFill>
                <a:latin typeface="Arial Black"/>
              </a:rPr>
              <a:t>01</a:t>
            </a:r>
            <a:endParaRPr lang="en-GB" sz="8800" dirty="0">
              <a:solidFill>
                <a:prstClr val="white"/>
              </a:solidFill>
            </a:endParaRPr>
          </a:p>
        </p:txBody>
      </p:sp>
      <p:sp>
        <p:nvSpPr>
          <p:cNvPr id="2" name="TextBox 1"/>
          <p:cNvSpPr txBox="1"/>
          <p:nvPr userDrawn="1"/>
        </p:nvSpPr>
        <p:spPr>
          <a:xfrm>
            <a:off x="232916" y="6165304"/>
            <a:ext cx="8587556" cy="369332"/>
          </a:xfrm>
          <a:prstGeom prst="rect">
            <a:avLst/>
          </a:prstGeom>
          <a:noFill/>
        </p:spPr>
        <p:txBody>
          <a:bodyPr wrap="square" rtlCol="0">
            <a:spAutoFit/>
          </a:bodyPr>
          <a:lstStyle/>
          <a:p>
            <a:r>
              <a:rPr lang="en-GB" i="1" dirty="0">
                <a:solidFill>
                  <a:prstClr val="white"/>
                </a:solidFill>
              </a:rPr>
              <a:t>Transforming London’s health and care together</a:t>
            </a:r>
          </a:p>
        </p:txBody>
      </p:sp>
      <p:cxnSp>
        <p:nvCxnSpPr>
          <p:cNvPr id="6" name="Straight Connector 5"/>
          <p:cNvCxnSpPr/>
          <p:nvPr userDrawn="1"/>
        </p:nvCxnSpPr>
        <p:spPr>
          <a:xfrm>
            <a:off x="232916"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3070503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0091C9"/>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hasCustomPrompt="1"/>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3132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0091C9"/>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366892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88913"/>
            <a:ext cx="8642350" cy="503783"/>
          </a:xfrm>
          <a:prstGeom prst="rect">
            <a:avLst/>
          </a:prstGeom>
        </p:spPr>
        <p:txBody>
          <a:bodyPr/>
          <a:lstStyle>
            <a:lvl1pPr>
              <a:defRPr/>
            </a:lvl1pPr>
          </a:lstStyle>
          <a:p>
            <a:r>
              <a:rPr lang="en-US" dirty="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8" name="Title 1"/>
          <p:cNvSpPr txBox="1">
            <a:spLocks/>
          </p:cNvSpPr>
          <p:nvPr userDrawn="1"/>
        </p:nvSpPr>
        <p:spPr>
          <a:xfrm>
            <a:off x="252000" y="190800"/>
            <a:ext cx="8642350" cy="503783"/>
          </a:xfrm>
          <a:prstGeom prst="rect">
            <a:avLst/>
          </a:prstGeom>
          <a:solidFill>
            <a:srgbClr val="0091C9"/>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158149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1F9DF7C-D843-4165-A7B8-3895733BD6E9}" type="datetimeFigureOut">
              <a:rPr lang="en-GB" smtClean="0"/>
              <a:t>21/03/2017</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199EA5D-66D3-4E9B-A091-828AA0BBE225}" type="slidenum">
              <a:rPr lang="en-GB" smtClean="0"/>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6" name="Title 1"/>
          <p:cNvSpPr txBox="1">
            <a:spLocks/>
          </p:cNvSpPr>
          <p:nvPr userDrawn="1"/>
        </p:nvSpPr>
        <p:spPr>
          <a:xfrm>
            <a:off x="251520" y="190800"/>
            <a:ext cx="8642350" cy="503783"/>
          </a:xfrm>
          <a:prstGeom prst="rect">
            <a:avLst/>
          </a:prstGeom>
          <a:solidFill>
            <a:srgbClr val="0091C9"/>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2043777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E32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Divider Slide </a:t>
            </a:r>
            <a:endParaRPr lang="en-GB" dirty="0"/>
          </a:p>
        </p:txBody>
      </p:sp>
      <p:sp>
        <p:nvSpPr>
          <p:cNvPr id="6" name="Rectangle 5"/>
          <p:cNvSpPr/>
          <p:nvPr userDrawn="1"/>
        </p:nvSpPr>
        <p:spPr>
          <a:xfrm>
            <a:off x="232916" y="188912"/>
            <a:ext cx="1674788" cy="1152526"/>
          </a:xfrm>
          <a:prstGeom prst="rect">
            <a:avLst/>
          </a:prstGeom>
        </p:spPr>
        <p:txBody>
          <a:bodyPr wrap="square" lIns="0" tIns="0" rIns="0" bIns="0" anchor="ctr">
            <a:noAutofit/>
          </a:bodyPr>
          <a:lstStyle/>
          <a:p>
            <a:r>
              <a:rPr lang="en-GB" sz="8800" dirty="0">
                <a:solidFill>
                  <a:prstClr val="white"/>
                </a:solidFill>
                <a:latin typeface="Arial Black"/>
              </a:rPr>
              <a:t>02</a:t>
            </a:r>
            <a:endParaRPr lang="en-GB" sz="8800" dirty="0">
              <a:solidFill>
                <a:prstClr val="white"/>
              </a:solidFill>
            </a:endParaRPr>
          </a:p>
        </p:txBody>
      </p:sp>
      <p:sp>
        <p:nvSpPr>
          <p:cNvPr id="7" name="TextBox 6"/>
          <p:cNvSpPr txBox="1"/>
          <p:nvPr userDrawn="1"/>
        </p:nvSpPr>
        <p:spPr>
          <a:xfrm>
            <a:off x="232916" y="6165304"/>
            <a:ext cx="8587556" cy="369332"/>
          </a:xfrm>
          <a:prstGeom prst="rect">
            <a:avLst/>
          </a:prstGeom>
          <a:noFill/>
        </p:spPr>
        <p:txBody>
          <a:bodyPr wrap="square" rtlCol="0">
            <a:spAutoFit/>
          </a:bodyPr>
          <a:lstStyle/>
          <a:p>
            <a:r>
              <a:rPr lang="en-GB" i="1" dirty="0">
                <a:solidFill>
                  <a:prstClr val="white"/>
                </a:solidFill>
              </a:rPr>
              <a:t>Transforming London’s health and care together</a:t>
            </a:r>
          </a:p>
        </p:txBody>
      </p:sp>
      <p:cxnSp>
        <p:nvCxnSpPr>
          <p:cNvPr id="8" name="Straight Connector 7"/>
          <p:cNvCxnSpPr/>
          <p:nvPr userDrawn="1"/>
        </p:nvCxnSpPr>
        <p:spPr>
          <a:xfrm>
            <a:off x="232916"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2096368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E32486"/>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hasCustomPrompt="1"/>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73148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E32486"/>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250752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88913"/>
            <a:ext cx="8642350" cy="503783"/>
          </a:xfrm>
          <a:prstGeom prst="rect">
            <a:avLst/>
          </a:prstGeom>
        </p:spPr>
        <p:txBody>
          <a:bodyPr/>
          <a:lstStyle>
            <a:lvl1pPr>
              <a:defRPr/>
            </a:lvl1pPr>
          </a:lstStyle>
          <a:p>
            <a:r>
              <a:rPr lang="en-US" dirty="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8" name="Title 1"/>
          <p:cNvSpPr txBox="1">
            <a:spLocks/>
          </p:cNvSpPr>
          <p:nvPr userDrawn="1"/>
        </p:nvSpPr>
        <p:spPr>
          <a:xfrm>
            <a:off x="252000" y="190800"/>
            <a:ext cx="8642350" cy="503783"/>
          </a:xfrm>
          <a:prstGeom prst="rect">
            <a:avLst/>
          </a:prstGeom>
          <a:solidFill>
            <a:srgbClr val="E3248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8248959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itle and key message">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p:spPr>
        <p:txBody>
          <a:bodyPr/>
          <a:lstStyle/>
          <a:p>
            <a:r>
              <a:rPr lang="en-US"/>
              <a:t>Click to edit Master title style</a:t>
            </a:r>
            <a:endParaRPr lang="en-GB"/>
          </a:p>
        </p:txBody>
      </p:sp>
      <p:sp>
        <p:nvSpPr>
          <p:cNvPr id="5" name="Content Placeholder 4"/>
          <p:cNvSpPr>
            <a:spLocks noGrp="1"/>
          </p:cNvSpPr>
          <p:nvPr>
            <p:ph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6"/>
          <p:cNvSpPr>
            <a:spLocks noGrp="1"/>
          </p:cNvSpPr>
          <p:nvPr>
            <p:ph type="body" sz="quarter" idx="12"/>
          </p:nvPr>
        </p:nvSpPr>
        <p:spPr>
          <a:xfrm>
            <a:off x="3203575" y="1341438"/>
            <a:ext cx="568960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6" name="Title 1"/>
          <p:cNvSpPr txBox="1">
            <a:spLocks/>
          </p:cNvSpPr>
          <p:nvPr userDrawn="1"/>
        </p:nvSpPr>
        <p:spPr>
          <a:xfrm>
            <a:off x="251520" y="190800"/>
            <a:ext cx="8642350" cy="503783"/>
          </a:xfrm>
          <a:prstGeom prst="rect">
            <a:avLst/>
          </a:prstGeom>
          <a:solidFill>
            <a:srgbClr val="E32486"/>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7393641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Devider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A25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 Placeholder 10"/>
          <p:cNvSpPr>
            <a:spLocks noGrp="1"/>
          </p:cNvSpPr>
          <p:nvPr>
            <p:ph type="body" sz="quarter" idx="10" hasCustomPrompt="1"/>
          </p:nvPr>
        </p:nvSpPr>
        <p:spPr>
          <a:xfrm>
            <a:off x="250825" y="1340768"/>
            <a:ext cx="6985000" cy="504056"/>
          </a:xfrm>
        </p:spPr>
        <p:txBody>
          <a:bodyPr>
            <a:noAutofit/>
          </a:bodyPr>
          <a:lstStyle>
            <a:lvl1pPr>
              <a:defRPr sz="3600" baseline="0">
                <a:solidFill>
                  <a:schemeClr val="bg1"/>
                </a:solidFill>
                <a:latin typeface="+mj-lt"/>
              </a:defRPr>
            </a:lvl1pPr>
            <a:lvl2pPr>
              <a:defRPr sz="3600">
                <a:solidFill>
                  <a:schemeClr val="bg1"/>
                </a:solidFill>
                <a:latin typeface="+mj-lt"/>
              </a:defRPr>
            </a:lvl2pPr>
            <a:lvl3pPr>
              <a:defRPr sz="3600">
                <a:solidFill>
                  <a:schemeClr val="bg1"/>
                </a:solidFill>
                <a:latin typeface="+mj-lt"/>
              </a:defRPr>
            </a:lvl3pPr>
            <a:lvl4pPr>
              <a:defRPr sz="3600">
                <a:solidFill>
                  <a:schemeClr val="bg1"/>
                </a:solidFill>
                <a:latin typeface="+mj-lt"/>
              </a:defRPr>
            </a:lvl4pPr>
            <a:lvl5pPr>
              <a:defRPr sz="3600">
                <a:solidFill>
                  <a:schemeClr val="bg1"/>
                </a:solidFill>
                <a:latin typeface="+mj-lt"/>
              </a:defRPr>
            </a:lvl5pPr>
          </a:lstStyle>
          <a:p>
            <a:pPr lvl="0"/>
            <a:r>
              <a:rPr lang="en-US" dirty="0"/>
              <a:t>Divider Slide </a:t>
            </a:r>
            <a:endParaRPr lang="en-GB" dirty="0"/>
          </a:p>
        </p:txBody>
      </p:sp>
      <p:sp>
        <p:nvSpPr>
          <p:cNvPr id="6" name="Rectangle 5"/>
          <p:cNvSpPr/>
          <p:nvPr userDrawn="1"/>
        </p:nvSpPr>
        <p:spPr>
          <a:xfrm>
            <a:off x="232916" y="188912"/>
            <a:ext cx="1674788" cy="1152526"/>
          </a:xfrm>
          <a:prstGeom prst="rect">
            <a:avLst/>
          </a:prstGeom>
        </p:spPr>
        <p:txBody>
          <a:bodyPr wrap="square" lIns="0" tIns="0" rIns="0" bIns="0" anchor="ctr">
            <a:noAutofit/>
          </a:bodyPr>
          <a:lstStyle/>
          <a:p>
            <a:r>
              <a:rPr lang="en-GB" sz="8800" dirty="0">
                <a:solidFill>
                  <a:prstClr val="white"/>
                </a:solidFill>
                <a:latin typeface="Arial Black"/>
              </a:rPr>
              <a:t>03</a:t>
            </a:r>
            <a:endParaRPr lang="en-GB" sz="8800" dirty="0">
              <a:solidFill>
                <a:prstClr val="white"/>
              </a:solidFill>
            </a:endParaRPr>
          </a:p>
        </p:txBody>
      </p:sp>
      <p:sp>
        <p:nvSpPr>
          <p:cNvPr id="7" name="TextBox 6"/>
          <p:cNvSpPr txBox="1"/>
          <p:nvPr userDrawn="1"/>
        </p:nvSpPr>
        <p:spPr>
          <a:xfrm>
            <a:off x="232916" y="6165304"/>
            <a:ext cx="8587556" cy="369332"/>
          </a:xfrm>
          <a:prstGeom prst="rect">
            <a:avLst/>
          </a:prstGeom>
          <a:noFill/>
        </p:spPr>
        <p:txBody>
          <a:bodyPr wrap="square" rtlCol="0">
            <a:spAutoFit/>
          </a:bodyPr>
          <a:lstStyle/>
          <a:p>
            <a:r>
              <a:rPr lang="en-GB" i="1" dirty="0">
                <a:solidFill>
                  <a:prstClr val="white"/>
                </a:solidFill>
              </a:rPr>
              <a:t>Transforming London’s health and care together</a:t>
            </a:r>
          </a:p>
        </p:txBody>
      </p:sp>
      <p:cxnSp>
        <p:nvCxnSpPr>
          <p:cNvPr id="8" name="Straight Connector 7"/>
          <p:cNvCxnSpPr/>
          <p:nvPr userDrawn="1"/>
        </p:nvCxnSpPr>
        <p:spPr>
          <a:xfrm>
            <a:off x="232916" y="6165304"/>
            <a:ext cx="85875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639099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A25BA0"/>
          </a:solidFill>
        </p:spPr>
        <p:txBody>
          <a:bodyPr/>
          <a:lstStyle>
            <a:lvl1pPr marL="95250" indent="0">
              <a:defRPr baseline="0">
                <a:solidFill>
                  <a:schemeClr val="bg1"/>
                </a:solidFill>
              </a:defRPr>
            </a:lvl1pPr>
          </a:lstStyle>
          <a:p>
            <a:r>
              <a:rPr lang="en-US"/>
              <a:t>Click to edit Master title style</a:t>
            </a:r>
            <a:endParaRPr lang="en-GB" dirty="0"/>
          </a:p>
        </p:txBody>
      </p:sp>
      <p:sp>
        <p:nvSpPr>
          <p:cNvPr id="6" name="Text Placeholder 7"/>
          <p:cNvSpPr>
            <a:spLocks noGrp="1"/>
          </p:cNvSpPr>
          <p:nvPr>
            <p:ph type="body" sz="quarter" idx="12" hasCustomPrompt="1"/>
          </p:nvPr>
        </p:nvSpPr>
        <p:spPr>
          <a:xfrm>
            <a:off x="250825" y="692696"/>
            <a:ext cx="8642350" cy="432047"/>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1438"/>
            <a:ext cx="864235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418869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ontent and Two Column">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783"/>
          </a:xfrm>
          <a:prstGeom prst="rect">
            <a:avLst/>
          </a:prstGeom>
          <a:solidFill>
            <a:srgbClr val="A25BA0"/>
          </a:solidFill>
        </p:spPr>
        <p:txBody>
          <a:bodyPr/>
          <a:lstStyle>
            <a:lvl1pPr marL="95250" indent="0">
              <a:defRPr>
                <a:solidFill>
                  <a:schemeClr val="bg1"/>
                </a:solidFill>
              </a:defRPr>
            </a:lvl1pPr>
          </a:lstStyle>
          <a:p>
            <a:r>
              <a:rPr lang="en-US"/>
              <a:t>Click to edit Master title style</a:t>
            </a:r>
            <a:endParaRPr lang="en-GB" dirty="0"/>
          </a:p>
        </p:txBody>
      </p:sp>
      <p:sp>
        <p:nvSpPr>
          <p:cNvPr id="13" name="Text Placeholder 7"/>
          <p:cNvSpPr>
            <a:spLocks noGrp="1"/>
          </p:cNvSpPr>
          <p:nvPr>
            <p:ph type="body" sz="quarter" idx="13"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3" name="Slide Number Placeholder 2"/>
          <p:cNvSpPr>
            <a:spLocks noGrp="1"/>
          </p:cNvSpPr>
          <p:nvPr>
            <p:ph type="sldNum" sz="quarter" idx="14"/>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5" name="Content Placeholder 4"/>
          <p:cNvSpPr>
            <a:spLocks noGrp="1"/>
          </p:cNvSpPr>
          <p:nvPr>
            <p:ph sz="quarter" idx="15"/>
          </p:nvPr>
        </p:nvSpPr>
        <p:spPr>
          <a:xfrm>
            <a:off x="250825" y="1342800"/>
            <a:ext cx="4249738" cy="5113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p:cNvSpPr>
            <a:spLocks noGrp="1"/>
          </p:cNvSpPr>
          <p:nvPr>
            <p:ph sz="quarter" idx="16"/>
          </p:nvPr>
        </p:nvSpPr>
        <p:spPr>
          <a:xfrm>
            <a:off x="4572001" y="1341438"/>
            <a:ext cx="432048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99824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88913"/>
            <a:ext cx="8642350" cy="503783"/>
          </a:xfrm>
          <a:prstGeom prst="rect">
            <a:avLst/>
          </a:prstGeom>
        </p:spPr>
        <p:txBody>
          <a:bodyPr/>
          <a:lstStyle>
            <a:lvl1pPr>
              <a:defRPr/>
            </a:lvl1pPr>
          </a:lstStyle>
          <a:p>
            <a:r>
              <a:rPr lang="en-US" dirty="0"/>
              <a:t> Click to edit Master title style</a:t>
            </a:r>
            <a:endParaRPr lang="en-GB" dirty="0"/>
          </a:p>
        </p:txBody>
      </p:sp>
      <p:sp>
        <p:nvSpPr>
          <p:cNvPr id="10" name="Text Placeholder 9"/>
          <p:cNvSpPr>
            <a:spLocks noGrp="1"/>
          </p:cNvSpPr>
          <p:nvPr>
            <p:ph type="body" sz="quarter" idx="11"/>
          </p:nvPr>
        </p:nvSpPr>
        <p:spPr>
          <a:xfrm>
            <a:off x="250825" y="1341438"/>
            <a:ext cx="2808288"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1"/>
          <p:cNvSpPr>
            <a:spLocks noGrp="1"/>
          </p:cNvSpPr>
          <p:nvPr>
            <p:ph type="body" sz="quarter" idx="12"/>
          </p:nvPr>
        </p:nvSpPr>
        <p:spPr>
          <a:xfrm>
            <a:off x="3203575" y="1341438"/>
            <a:ext cx="2736850"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3"/>
          </p:nvPr>
        </p:nvSpPr>
        <p:spPr>
          <a:xfrm>
            <a:off x="6084888" y="1341438"/>
            <a:ext cx="2808287" cy="5040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p:cNvSpPr>
            <a:spLocks noGrp="1"/>
          </p:cNvSpPr>
          <p:nvPr>
            <p:ph type="body" sz="quarter" idx="14" hasCustomPrompt="1"/>
          </p:nvPr>
        </p:nvSpPr>
        <p:spPr>
          <a:xfrm>
            <a:off x="250825" y="692697"/>
            <a:ext cx="8642350" cy="360040"/>
          </a:xfrm>
        </p:spPr>
        <p:txBody>
          <a:bodyPr>
            <a:normAutofit/>
          </a:bodyPr>
          <a:lstStyle>
            <a:lvl1pPr marL="177800" indent="0">
              <a:defRPr sz="2200" baseline="0">
                <a:solidFill>
                  <a:schemeClr val="accent5"/>
                </a:solidFill>
                <a:latin typeface="+mn-lt"/>
              </a:defRPr>
            </a:lvl1pPr>
          </a:lstStyle>
          <a:p>
            <a:pPr lvl="0"/>
            <a:r>
              <a:rPr lang="en-GB" dirty="0"/>
              <a:t>Subtitle </a:t>
            </a:r>
          </a:p>
        </p:txBody>
      </p:sp>
      <p:sp>
        <p:nvSpPr>
          <p:cNvPr id="8" name="Title 1"/>
          <p:cNvSpPr txBox="1">
            <a:spLocks/>
          </p:cNvSpPr>
          <p:nvPr userDrawn="1"/>
        </p:nvSpPr>
        <p:spPr>
          <a:xfrm>
            <a:off x="252000" y="190800"/>
            <a:ext cx="8642350" cy="503783"/>
          </a:xfrm>
          <a:prstGeom prst="rect">
            <a:avLst/>
          </a:prstGeom>
          <a:solidFill>
            <a:srgbClr val="A25BA0"/>
          </a:solidFill>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pPr marL="95250"/>
            <a:r>
              <a:rPr lang="en-US" dirty="0">
                <a:solidFill>
                  <a:prstClr val="white"/>
                </a:solidFill>
              </a:rPr>
              <a:t>Click to edit Master title style</a:t>
            </a:r>
            <a:endParaRPr lang="en-GB" dirty="0">
              <a:solidFill>
                <a:prstClr val="white"/>
              </a:solidFill>
            </a:endParaRPr>
          </a:p>
        </p:txBody>
      </p:sp>
      <p:sp>
        <p:nvSpPr>
          <p:cNvPr id="3" name="Slide Number Placeholder 2"/>
          <p:cNvSpPr>
            <a:spLocks noGrp="1"/>
          </p:cNvSpPr>
          <p:nvPr>
            <p:ph type="sldNum" sz="quarter" idx="15"/>
          </p:nvPr>
        </p:nvSpPr>
        <p:spPr/>
        <p:txBody>
          <a:body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2063979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3.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theme" Target="../theme/theme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1F9DF7C-D843-4165-A7B8-3895733BD6E9}" type="datetimeFigureOut">
              <a:rPr lang="en-GB" smtClean="0"/>
              <a:t>21/03/2017</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199EA5D-66D3-4E9B-A091-828AA0BBE225}"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50828" y="908050"/>
            <a:ext cx="8642351" cy="54737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Slide Number Placeholder 1"/>
          <p:cNvSpPr>
            <a:spLocks noGrp="1"/>
          </p:cNvSpPr>
          <p:nvPr>
            <p:ph type="sldNum" sz="quarter" idx="4"/>
          </p:nvPr>
        </p:nvSpPr>
        <p:spPr>
          <a:xfrm>
            <a:off x="6758880" y="6381331"/>
            <a:ext cx="21336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3" name="Footer Placeholder 2"/>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3F3F3F">
                  <a:tint val="75000"/>
                </a:srgbClr>
              </a:solidFill>
            </a:endParaRPr>
          </a:p>
        </p:txBody>
      </p:sp>
    </p:spTree>
    <p:extLst>
      <p:ext uri="{BB962C8B-B14F-4D97-AF65-F5344CB8AC3E}">
        <p14:creationId xmlns:p14="http://schemas.microsoft.com/office/powerpoint/2010/main" val="12489993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79" r:id="rId36"/>
  </p:sldLayoutIdLst>
  <p:timing>
    <p:tnLst>
      <p:par>
        <p:cTn id="1" dur="indefinite" restart="never" nodeType="tmRoot"/>
      </p:par>
    </p:tnLst>
  </p:timing>
  <p:hf hdr="0" ftr="0" dt="0"/>
  <p:txStyles>
    <p:titleStyle>
      <a:lvl1pPr algn="l" defTabSz="914400" rtl="0" eaLnBrk="1" latinLnBrk="0" hangingPunct="1">
        <a:spcBef>
          <a:spcPts val="600"/>
        </a:spcBef>
        <a:buNone/>
        <a:defRPr sz="2400" kern="1200"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accent5"/>
          </a:solidFill>
          <a:latin typeface="+mn-lt"/>
          <a:ea typeface="+mn-ea"/>
          <a:cs typeface="+mn-cs"/>
        </a:defRPr>
      </a:lvl1pPr>
      <a:lvl2pPr marL="285750" indent="-28575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2pPr>
      <a:lvl3pPr marL="539750"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3pPr>
      <a:lvl4pPr marL="809625"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4pPr>
      <a:lvl5pPr marL="1079500"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2"/>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CC423-59EC-4223-8D7F-1926BF95918F}" type="datetimeFigureOut">
              <a:rPr lang="en-GB" smtClean="0">
                <a:solidFill>
                  <a:prstClr val="black">
                    <a:tint val="75000"/>
                  </a:prstClr>
                </a:solidFill>
              </a:rPr>
              <a:pPr/>
              <a:t>21/03/2017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3B5CE-24E8-4A84-8D1C-96298C2EDB8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11391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50828" y="908050"/>
            <a:ext cx="8642351" cy="54737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Slide Number Placeholder 1"/>
          <p:cNvSpPr>
            <a:spLocks noGrp="1"/>
          </p:cNvSpPr>
          <p:nvPr>
            <p:ph type="sldNum" sz="quarter" idx="4"/>
          </p:nvPr>
        </p:nvSpPr>
        <p:spPr>
          <a:xfrm>
            <a:off x="6758880" y="6381331"/>
            <a:ext cx="21336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Tree>
    <p:extLst>
      <p:ext uri="{BB962C8B-B14F-4D97-AF65-F5344CB8AC3E}">
        <p14:creationId xmlns:p14="http://schemas.microsoft.com/office/powerpoint/2010/main" val="152219068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Lst>
  <p:timing>
    <p:tnLst>
      <p:par>
        <p:cTn id="1" dur="indefinite" restart="never" nodeType="tmRoot"/>
      </p:par>
    </p:tnLst>
  </p:timing>
  <p:hf hdr="0" dt="0"/>
  <p:txStyles>
    <p:titleStyle>
      <a:lvl1pPr algn="l" defTabSz="914400" rtl="0" eaLnBrk="1" latinLnBrk="0" hangingPunct="1">
        <a:spcBef>
          <a:spcPts val="600"/>
        </a:spcBef>
        <a:buNone/>
        <a:defRPr sz="2400" kern="1200"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accent5"/>
          </a:solidFill>
          <a:latin typeface="+mn-lt"/>
          <a:ea typeface="+mn-ea"/>
          <a:cs typeface="+mn-cs"/>
        </a:defRPr>
      </a:lvl1pPr>
      <a:lvl2pPr marL="285750" indent="-28575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2pPr>
      <a:lvl3pPr marL="539750"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3pPr>
      <a:lvl4pPr marL="809625"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4pPr>
      <a:lvl5pPr marL="1079500"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2"/>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50825" y="908050"/>
            <a:ext cx="8642350" cy="54737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p:cNvSpPr>
            <a:spLocks noGrp="1"/>
          </p:cNvSpPr>
          <p:nvPr>
            <p:ph type="sldNum" sz="quarter" idx="4"/>
          </p:nvPr>
        </p:nvSpPr>
        <p:spPr>
          <a:xfrm>
            <a:off x="6758880" y="6381328"/>
            <a:ext cx="21336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fld id="{8FC524A1-7B6A-464D-B8BC-8FE2E057339E}" type="slidenum">
              <a:rPr lang="en-GB" smtClean="0">
                <a:solidFill>
                  <a:srgbClr val="3F3F3F">
                    <a:lumMod val="50000"/>
                  </a:srgbClr>
                </a:solidFill>
              </a:rPr>
              <a:pPr/>
              <a:t>‹#›</a:t>
            </a:fld>
            <a:endParaRPr lang="en-GB" dirty="0">
              <a:solidFill>
                <a:srgbClr val="3F3F3F">
                  <a:lumMod val="50000"/>
                </a:srgbClr>
              </a:solidFill>
            </a:endParaRPr>
          </a:p>
        </p:txBody>
      </p:sp>
      <p:sp>
        <p:nvSpPr>
          <p:cNvPr id="3"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3F3F3F">
                  <a:tint val="75000"/>
                </a:srgbClr>
              </a:solidFill>
            </a:endParaRPr>
          </a:p>
        </p:txBody>
      </p:sp>
    </p:spTree>
    <p:extLst>
      <p:ext uri="{BB962C8B-B14F-4D97-AF65-F5344CB8AC3E}">
        <p14:creationId xmlns:p14="http://schemas.microsoft.com/office/powerpoint/2010/main" val="158817666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Lst>
  <p:hf hdr="0" ftr="0" dt="0"/>
  <p:txStyles>
    <p:titleStyle>
      <a:lvl1pPr algn="l" defTabSz="914400" rtl="0" eaLnBrk="1" latinLnBrk="0" hangingPunct="1">
        <a:spcBef>
          <a:spcPts val="600"/>
        </a:spcBef>
        <a:buNone/>
        <a:defRPr sz="2400" kern="1200"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accent5"/>
          </a:solidFill>
          <a:latin typeface="+mn-lt"/>
          <a:ea typeface="+mn-ea"/>
          <a:cs typeface="+mn-cs"/>
        </a:defRPr>
      </a:lvl1pPr>
      <a:lvl2pPr marL="285750" indent="-28575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2pPr>
      <a:lvl3pPr marL="539750"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3pPr>
      <a:lvl4pPr marL="809625"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4pPr>
      <a:lvl5pPr marL="1079500"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2"/>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7"/>
          <p:cNvSpPr>
            <a:spLocks noGrp="1"/>
          </p:cNvSpPr>
          <p:nvPr>
            <p:ph type="body" idx="1"/>
          </p:nvPr>
        </p:nvSpPr>
        <p:spPr bwMode="auto">
          <a:xfrm>
            <a:off x="250825" y="908050"/>
            <a:ext cx="8642350" cy="5473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Slide Number Placeholder 1"/>
          <p:cNvSpPr>
            <a:spLocks noGrp="1"/>
          </p:cNvSpPr>
          <p:nvPr>
            <p:ph type="sldNum" sz="quarter" idx="4"/>
          </p:nvPr>
        </p:nvSpPr>
        <p:spPr>
          <a:xfrm>
            <a:off x="6759575" y="63817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accent5">
                    <a:lumMod val="50000"/>
                  </a:schemeClr>
                </a:solidFill>
                <a:latin typeface="+mn-lt"/>
              </a:defRPr>
            </a:lvl1pPr>
          </a:lstStyle>
          <a:p>
            <a:pPr>
              <a:defRPr/>
            </a:pPr>
            <a:fld id="{B2EA537F-0B1E-4C3B-94C1-1D7725B547EB}" type="slidenum">
              <a:rPr lang="en-GB">
                <a:solidFill>
                  <a:srgbClr val="3F3F3F">
                    <a:lumMod val="50000"/>
                  </a:srgbClr>
                </a:solidFill>
              </a:rPr>
              <a:pPr>
                <a:defRPr/>
              </a:pPr>
              <a:t>‹#›</a:t>
            </a:fld>
            <a:endParaRPr lang="en-GB" dirty="0">
              <a:solidFill>
                <a:srgbClr val="3F3F3F">
                  <a:lumMod val="50000"/>
                </a:srgbClr>
              </a:solidFill>
            </a:endParaRPr>
          </a:p>
        </p:txBody>
      </p:sp>
      <p:sp>
        <p:nvSpPr>
          <p:cNvPr id="3"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solidFill>
                <a:srgbClr val="3F3F3F">
                  <a:tint val="75000"/>
                </a:srgbClr>
              </a:solidFill>
            </a:endParaRPr>
          </a:p>
        </p:txBody>
      </p:sp>
    </p:spTree>
    <p:extLst>
      <p:ext uri="{BB962C8B-B14F-4D97-AF65-F5344CB8AC3E}">
        <p14:creationId xmlns:p14="http://schemas.microsoft.com/office/powerpoint/2010/main" val="344187440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Lst>
  <p:hf hdr="0" ftr="0" dt="0"/>
  <p:txStyles>
    <p:titleStyle>
      <a:lvl1pPr algn="l" rtl="0" fontAlgn="base">
        <a:spcBef>
          <a:spcPts val="600"/>
        </a:spcBef>
        <a:spcAft>
          <a:spcPct val="0"/>
        </a:spcAft>
        <a:defRPr sz="2400" kern="1200">
          <a:solidFill>
            <a:schemeClr val="bg1"/>
          </a:solidFill>
          <a:latin typeface="+mj-lt"/>
          <a:ea typeface="+mj-ea"/>
          <a:cs typeface="+mj-cs"/>
        </a:defRPr>
      </a:lvl1pPr>
      <a:lvl2pPr algn="l" rtl="0" fontAlgn="base">
        <a:spcBef>
          <a:spcPts val="600"/>
        </a:spcBef>
        <a:spcAft>
          <a:spcPct val="0"/>
        </a:spcAft>
        <a:defRPr sz="2400">
          <a:solidFill>
            <a:schemeClr val="bg1"/>
          </a:solidFill>
          <a:latin typeface="Arial Black" pitchFamily="34" charset="0"/>
        </a:defRPr>
      </a:lvl2pPr>
      <a:lvl3pPr algn="l" rtl="0" fontAlgn="base">
        <a:spcBef>
          <a:spcPts val="600"/>
        </a:spcBef>
        <a:spcAft>
          <a:spcPct val="0"/>
        </a:spcAft>
        <a:defRPr sz="2400">
          <a:solidFill>
            <a:schemeClr val="bg1"/>
          </a:solidFill>
          <a:latin typeface="Arial Black" pitchFamily="34" charset="0"/>
        </a:defRPr>
      </a:lvl3pPr>
      <a:lvl4pPr algn="l" rtl="0" fontAlgn="base">
        <a:spcBef>
          <a:spcPts val="600"/>
        </a:spcBef>
        <a:spcAft>
          <a:spcPct val="0"/>
        </a:spcAft>
        <a:defRPr sz="2400">
          <a:solidFill>
            <a:schemeClr val="bg1"/>
          </a:solidFill>
          <a:latin typeface="Arial Black" pitchFamily="34" charset="0"/>
        </a:defRPr>
      </a:lvl4pPr>
      <a:lvl5pPr algn="l" rtl="0" fontAlgn="base">
        <a:spcBef>
          <a:spcPts val="600"/>
        </a:spcBef>
        <a:spcAft>
          <a:spcPct val="0"/>
        </a:spcAft>
        <a:defRPr sz="2400">
          <a:solidFill>
            <a:schemeClr val="bg1"/>
          </a:solidFill>
          <a:latin typeface="Arial Black" pitchFamily="34" charset="0"/>
        </a:defRPr>
      </a:lvl5pPr>
      <a:lvl6pPr marL="457200" algn="l" rtl="0" fontAlgn="base">
        <a:spcBef>
          <a:spcPts val="600"/>
        </a:spcBef>
        <a:spcAft>
          <a:spcPct val="0"/>
        </a:spcAft>
        <a:defRPr sz="2400">
          <a:solidFill>
            <a:schemeClr val="bg1"/>
          </a:solidFill>
          <a:latin typeface="Arial Black" pitchFamily="34" charset="0"/>
        </a:defRPr>
      </a:lvl6pPr>
      <a:lvl7pPr marL="914400" algn="l" rtl="0" fontAlgn="base">
        <a:spcBef>
          <a:spcPts val="600"/>
        </a:spcBef>
        <a:spcAft>
          <a:spcPct val="0"/>
        </a:spcAft>
        <a:defRPr sz="2400">
          <a:solidFill>
            <a:schemeClr val="bg1"/>
          </a:solidFill>
          <a:latin typeface="Arial Black" pitchFamily="34" charset="0"/>
        </a:defRPr>
      </a:lvl7pPr>
      <a:lvl8pPr marL="1371600" algn="l" rtl="0" fontAlgn="base">
        <a:spcBef>
          <a:spcPts val="600"/>
        </a:spcBef>
        <a:spcAft>
          <a:spcPct val="0"/>
        </a:spcAft>
        <a:defRPr sz="2400">
          <a:solidFill>
            <a:schemeClr val="bg1"/>
          </a:solidFill>
          <a:latin typeface="Arial Black" pitchFamily="34" charset="0"/>
        </a:defRPr>
      </a:lvl8pPr>
      <a:lvl9pPr marL="1828800" algn="l" rtl="0" fontAlgn="base">
        <a:spcBef>
          <a:spcPts val="600"/>
        </a:spcBef>
        <a:spcAft>
          <a:spcPct val="0"/>
        </a:spcAft>
        <a:defRPr sz="2400">
          <a:solidFill>
            <a:schemeClr val="bg1"/>
          </a:solidFill>
          <a:latin typeface="Arial Black" pitchFamily="34" charset="0"/>
        </a:defRPr>
      </a:lvl9pPr>
    </p:titleStyle>
    <p:bodyStyle>
      <a:lvl1pPr algn="l" rtl="0" fontAlgn="base">
        <a:spcBef>
          <a:spcPts val="600"/>
        </a:spcBef>
        <a:spcAft>
          <a:spcPts val="600"/>
        </a:spcAft>
        <a:buFont typeface="Arial" charset="0"/>
        <a:defRPr kern="1200">
          <a:solidFill>
            <a:srgbClr val="3F3F3F"/>
          </a:solidFill>
          <a:latin typeface="+mn-lt"/>
          <a:ea typeface="+mn-ea"/>
          <a:cs typeface="+mn-cs"/>
        </a:defRPr>
      </a:lvl1pPr>
      <a:lvl2pPr marL="285750" indent="-285750" algn="l" rtl="0" fontAlgn="base">
        <a:spcBef>
          <a:spcPts val="600"/>
        </a:spcBef>
        <a:spcAft>
          <a:spcPts val="600"/>
        </a:spcAft>
        <a:buFont typeface="Arial" charset="0"/>
        <a:buChar char="•"/>
        <a:defRPr kern="1200">
          <a:solidFill>
            <a:srgbClr val="3F3F3F"/>
          </a:solidFill>
          <a:latin typeface="+mn-lt"/>
          <a:ea typeface="+mn-ea"/>
          <a:cs typeface="+mn-cs"/>
        </a:defRPr>
      </a:lvl2pPr>
      <a:lvl3pPr marL="539750" indent="-269875" algn="l" rtl="0" fontAlgn="base">
        <a:spcBef>
          <a:spcPts val="600"/>
        </a:spcBef>
        <a:spcAft>
          <a:spcPts val="600"/>
        </a:spcAft>
        <a:buFont typeface="Arial" charset="0"/>
        <a:buChar char="–"/>
        <a:defRPr kern="1200">
          <a:solidFill>
            <a:srgbClr val="3F3F3F"/>
          </a:solidFill>
          <a:latin typeface="+mn-lt"/>
          <a:ea typeface="+mn-ea"/>
          <a:cs typeface="+mn-cs"/>
        </a:defRPr>
      </a:lvl3pPr>
      <a:lvl4pPr marL="809625" indent="-269875" algn="l" rtl="0" fontAlgn="base">
        <a:spcBef>
          <a:spcPts val="600"/>
        </a:spcBef>
        <a:spcAft>
          <a:spcPts val="600"/>
        </a:spcAft>
        <a:buFont typeface="Arial" charset="0"/>
        <a:buChar char="•"/>
        <a:defRPr kern="1200">
          <a:solidFill>
            <a:srgbClr val="3F3F3F"/>
          </a:solidFill>
          <a:latin typeface="+mn-lt"/>
          <a:ea typeface="+mn-ea"/>
          <a:cs typeface="+mn-cs"/>
        </a:defRPr>
      </a:lvl4pPr>
      <a:lvl5pPr marL="1079500" indent="-269875" algn="l" rtl="0" fontAlgn="base">
        <a:spcBef>
          <a:spcPts val="600"/>
        </a:spcBef>
        <a:spcAft>
          <a:spcPts val="600"/>
        </a:spcAft>
        <a:buFont typeface="Arial" charset="0"/>
        <a:buChar char="–"/>
        <a:defRPr kern="1200">
          <a:solidFill>
            <a:srgbClr val="3F3F3F"/>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2"/>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pp.box.com/s/h0sfrrmdczgcu9tk3fuweryugb2ghi7a" TargetMode="Externa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1.xml"/><Relationship Id="rId4" Type="http://schemas.openxmlformats.org/officeDocument/2006/relationships/hyperlink" Target="http://www.asthma.org.uk/asthma-facts-and-statistic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9.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hyperlink" Target="https://pharmacyhub.educationforhealth.org/"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healthylondon.org/children-and-young-people/london-asthma-toolkit" TargetMode="Externa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UK8wHN0sdJ0" TargetMode="External"/><Relationship Id="rId7" Type="http://schemas.openxmlformats.org/officeDocument/2006/relationships/hyperlink" Target="https://www.youtube.com/watch?v=iNPSFal0OIM" TargetMode="External"/><Relationship Id="rId2" Type="http://schemas.openxmlformats.org/officeDocument/2006/relationships/hyperlink" Target="https://www.youtube.com/watch?v=ikdAB9qyk9U" TargetMode="External"/><Relationship Id="rId1" Type="http://schemas.openxmlformats.org/officeDocument/2006/relationships/slideLayout" Target="../slideLayouts/slideLayout69.xml"/><Relationship Id="rId6" Type="http://schemas.openxmlformats.org/officeDocument/2006/relationships/hyperlink" Target="https://www.youtube.com/watch?v=A2iNQE7utRE" TargetMode="External"/><Relationship Id="rId5" Type="http://schemas.openxmlformats.org/officeDocument/2006/relationships/hyperlink" Target="https://www.youtube.com/watch?v=kCAzCmI-R_k" TargetMode="External"/><Relationship Id="rId4" Type="http://schemas.openxmlformats.org/officeDocument/2006/relationships/hyperlink" Target="https://www.youtube.com/watch?v=bIb80lOjoO8"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myhealth.london.nhs.uk/healthy-london/programmes/children-and-young-people/london-asthma-toolkit/pharmacy" TargetMode="External"/><Relationship Id="rId2" Type="http://schemas.openxmlformats.org/officeDocument/2006/relationships/image" Target="../media/image48.png"/><Relationship Id="rId1" Type="http://schemas.openxmlformats.org/officeDocument/2006/relationships/slideLayout" Target="../slideLayouts/slideLayout74.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myhealth.london.nhs.uk/healthy-london/programmes/children-and-young-people/london-asthma-toolkit/pharmacy/adherence" TargetMode="External"/><Relationship Id="rId7" Type="http://schemas.openxmlformats.org/officeDocument/2006/relationships/hyperlink" Target="https://www.myhealth.london.nhs.uk/healthy-london/programmes/children-and-young-people/london-asthma-toolkit/pharmacy/public-health-campaign" TargetMode="External"/><Relationship Id="rId2" Type="http://schemas.openxmlformats.org/officeDocument/2006/relationships/hyperlink" Target="https://pharmacyhub.educationforhealth.org/" TargetMode="External"/><Relationship Id="rId1" Type="http://schemas.openxmlformats.org/officeDocument/2006/relationships/slideLayout" Target="../slideLayouts/slideLayout75.xml"/><Relationship Id="rId6" Type="http://schemas.openxmlformats.org/officeDocument/2006/relationships/hyperlink" Target="https://www.myhealth.london.nhs.uk/healthy-london/programmes/children-and-young-people/london-asthma-toolkit/pharmacy/audit" TargetMode="External"/><Relationship Id="rId5" Type="http://schemas.openxmlformats.org/officeDocument/2006/relationships/hyperlink" Target="https://www.myhealth.london.nhs.uk/healthy-london/programmes/children-and-young-people/london-asthma-toolkit/pharmacy/flu" TargetMode="External"/><Relationship Id="rId4" Type="http://schemas.openxmlformats.org/officeDocument/2006/relationships/hyperlink" Target="https://www.myhealth.london.nhs.uk/healthy-london/acces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myhealth.london.nhs.uk/healthy-london/programmes/children-and-young-people/london-asthma-toolkit/parents-and-carers" TargetMode="Externa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youtu.be/iNPSFal0OIM" TargetMode="External"/><Relationship Id="rId2" Type="http://schemas.openxmlformats.org/officeDocument/2006/relationships/image" Target="../media/image52.png"/><Relationship Id="rId1" Type="http://schemas.openxmlformats.org/officeDocument/2006/relationships/slideLayout" Target="../slideLayouts/slideLayout7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7.xml"/><Relationship Id="rId5" Type="http://schemas.openxmlformats.org/officeDocument/2006/relationships/image" Target="../media/image60.jpe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2" Type="http://schemas.openxmlformats.org/officeDocument/2006/relationships/hyperlink" Target="mailto:sara.nelson@nhs.net" TargetMode="Externa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122.xml"/><Relationship Id="rId5" Type="http://schemas.openxmlformats.org/officeDocument/2006/relationships/image" Target="../media/image65.pn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2.xml"/><Relationship Id="rId4" Type="http://schemas.openxmlformats.org/officeDocument/2006/relationships/hyperlink" Target="https://www.asthma.org.uk/advice/inhalers-medicines-treatments/using-inhaler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2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2.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7.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8.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Layout" Target="../diagrams/layout1.xml"/><Relationship Id="rId7" Type="http://schemas.openxmlformats.org/officeDocument/2006/relationships/image" Target="../media/image90.wmf"/><Relationship Id="rId12" Type="http://schemas.openxmlformats.org/officeDocument/2006/relationships/image" Target="../media/image95.png"/><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11" Type="http://schemas.openxmlformats.org/officeDocument/2006/relationships/image" Target="../media/image94.png"/><Relationship Id="rId5" Type="http://schemas.openxmlformats.org/officeDocument/2006/relationships/diagramColors" Target="../diagrams/colors1.xml"/><Relationship Id="rId10" Type="http://schemas.openxmlformats.org/officeDocument/2006/relationships/image" Target="../media/image93.jpeg"/><Relationship Id="rId4" Type="http://schemas.openxmlformats.org/officeDocument/2006/relationships/diagramQuickStyle" Target="../diagrams/quickStyle1.xml"/><Relationship Id="rId9" Type="http://schemas.openxmlformats.org/officeDocument/2006/relationships/image" Target="../media/image92.png"/></Relationships>
</file>

<file path=ppt/slides/_rels/slide5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emf"/><Relationship Id="rId1" Type="http://schemas.openxmlformats.org/officeDocument/2006/relationships/slideLayout" Target="../slideLayouts/slideLayout4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Layout" Target="../diagrams/layout2.xml"/><Relationship Id="rId7" Type="http://schemas.openxmlformats.org/officeDocument/2006/relationships/image" Target="../media/image90.wmf"/><Relationship Id="rId12" Type="http://schemas.openxmlformats.org/officeDocument/2006/relationships/image" Target="../media/image95.png"/><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11" Type="http://schemas.openxmlformats.org/officeDocument/2006/relationships/image" Target="../media/image94.png"/><Relationship Id="rId5" Type="http://schemas.openxmlformats.org/officeDocument/2006/relationships/diagramColors" Target="../diagrams/colors2.xml"/><Relationship Id="rId10" Type="http://schemas.openxmlformats.org/officeDocument/2006/relationships/image" Target="../media/image93.jpeg"/><Relationship Id="rId4" Type="http://schemas.openxmlformats.org/officeDocument/2006/relationships/diagramQuickStyle" Target="../diagrams/quickStyle2.xml"/><Relationship Id="rId9" Type="http://schemas.openxmlformats.org/officeDocument/2006/relationships/image" Target="../media/image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424936" cy="1440160"/>
          </a:xfrm>
        </p:spPr>
        <p:txBody>
          <a:bodyPr>
            <a:noAutofit/>
          </a:bodyPr>
          <a:lstStyle/>
          <a:p>
            <a:r>
              <a:rPr lang="en-GB" sz="2800" dirty="0"/>
              <a:t>Healthy London </a:t>
            </a:r>
            <a:r>
              <a:rPr lang="en-GB" sz="2800" dirty="0" smtClean="0"/>
              <a:t>Partnership </a:t>
            </a:r>
            <a:br>
              <a:rPr lang="en-GB" sz="2800" dirty="0" smtClean="0"/>
            </a:br>
            <a:r>
              <a:rPr lang="en-GB" sz="2800" dirty="0" smtClean="0"/>
              <a:t>Children </a:t>
            </a:r>
            <a:r>
              <a:rPr lang="en-GB" sz="2800" dirty="0"/>
              <a:t>and Young People</a:t>
            </a:r>
            <a:br>
              <a:rPr lang="en-GB" sz="2800" dirty="0"/>
            </a:br>
            <a:r>
              <a:rPr lang="en-GB" sz="2800" dirty="0"/>
              <a:t/>
            </a:r>
            <a:br>
              <a:rPr lang="en-GB" sz="2800" dirty="0"/>
            </a:br>
            <a:r>
              <a:rPr lang="en-GB" sz="2000" dirty="0"/>
              <a:t>Bexley Asthma Assessment Project in </a:t>
            </a:r>
            <a:r>
              <a:rPr lang="en-GB" sz="2000" dirty="0" smtClean="0"/>
              <a:t>Pharmacies</a:t>
            </a:r>
            <a:br>
              <a:rPr lang="en-GB" sz="2000" dirty="0" smtClean="0"/>
            </a:br>
            <a:r>
              <a:rPr lang="en-GB" sz="2000" dirty="0" smtClean="0"/>
              <a:t>Civic Centre 22</a:t>
            </a:r>
            <a:r>
              <a:rPr lang="en-GB" sz="2000" baseline="30000" dirty="0" smtClean="0"/>
              <a:t>nd</a:t>
            </a:r>
            <a:r>
              <a:rPr lang="en-GB" sz="2000" dirty="0" smtClean="0"/>
              <a:t> March 2017</a:t>
            </a:r>
            <a:r>
              <a:rPr lang="en-GB" sz="2000" dirty="0" smtClean="0"/>
              <a:t> </a:t>
            </a:r>
            <a:endParaRPr lang="en-GB" sz="2000" dirty="0"/>
          </a:p>
        </p:txBody>
      </p:sp>
    </p:spTree>
    <p:extLst>
      <p:ext uri="{BB962C8B-B14F-4D97-AF65-F5344CB8AC3E}">
        <p14:creationId xmlns:p14="http://schemas.microsoft.com/office/powerpoint/2010/main" val="252313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136776113"/>
              </p:ext>
            </p:extLst>
          </p:nvPr>
        </p:nvGraphicFramePr>
        <p:xfrm>
          <a:off x="683568" y="332656"/>
          <a:ext cx="7920880" cy="56166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2879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Image result for inhaler and spa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268760"/>
            <a:ext cx="3905250" cy="27336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79712" y="4725144"/>
            <a:ext cx="5328592" cy="369332"/>
          </a:xfrm>
          <a:prstGeom prst="rect">
            <a:avLst/>
          </a:prstGeom>
          <a:noFill/>
        </p:spPr>
        <p:txBody>
          <a:bodyPr wrap="square" rtlCol="0">
            <a:spAutoFit/>
          </a:bodyPr>
          <a:lstStyle/>
          <a:p>
            <a:r>
              <a:rPr lang="en-GB" dirty="0" smtClean="0"/>
              <a:t>                      Thank you</a:t>
            </a:r>
            <a:endParaRPr lang="en-GB" dirty="0"/>
          </a:p>
        </p:txBody>
      </p:sp>
    </p:spTree>
    <p:extLst>
      <p:ext uri="{BB962C8B-B14F-4D97-AF65-F5344CB8AC3E}">
        <p14:creationId xmlns:p14="http://schemas.microsoft.com/office/powerpoint/2010/main" val="1353858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8241688" cy="1008112"/>
          </a:xfrm>
        </p:spPr>
        <p:txBody>
          <a:bodyPr>
            <a:noAutofit/>
          </a:bodyPr>
          <a:lstStyle/>
          <a:p>
            <a:r>
              <a:rPr lang="en-GB" sz="2800" dirty="0"/>
              <a:t>Transforming care across the system</a:t>
            </a:r>
            <a:r>
              <a:rPr lang="en-GB" sz="2800" dirty="0" smtClean="0"/>
              <a:t>: Implementing </a:t>
            </a:r>
            <a:r>
              <a:rPr lang="en-GB" sz="2800" dirty="0"/>
              <a:t>integrated care for asthma in London; </a:t>
            </a:r>
            <a:r>
              <a:rPr lang="en-GB" sz="2800" dirty="0" smtClean="0"/>
              <a:t>the pharmacy opportunities</a:t>
            </a:r>
            <a:endParaRPr lang="en-GB" sz="2800" dirty="0"/>
          </a:p>
        </p:txBody>
      </p:sp>
      <p:sp>
        <p:nvSpPr>
          <p:cNvPr id="3" name="Text Placeholder 2"/>
          <p:cNvSpPr>
            <a:spLocks noGrp="1"/>
          </p:cNvSpPr>
          <p:nvPr>
            <p:ph type="body" sz="quarter" idx="10"/>
          </p:nvPr>
        </p:nvSpPr>
        <p:spPr>
          <a:xfrm>
            <a:off x="251520" y="1988840"/>
            <a:ext cx="8064896" cy="720849"/>
          </a:xfrm>
        </p:spPr>
        <p:txBody>
          <a:bodyPr>
            <a:normAutofit fontScale="70000" lnSpcReduction="20000"/>
          </a:bodyPr>
          <a:lstStyle/>
          <a:p>
            <a:r>
              <a:rPr lang="en-GB" dirty="0"/>
              <a:t>Sara </a:t>
            </a:r>
            <a:r>
              <a:rPr lang="en-GB" dirty="0" smtClean="0"/>
              <a:t>Nelson, RGN, BSc, </a:t>
            </a:r>
            <a:r>
              <a:rPr lang="en-GB" dirty="0" err="1" smtClean="0"/>
              <a:t>MSc,QNI</a:t>
            </a:r>
            <a:endParaRPr lang="en-GB" dirty="0" smtClean="0"/>
          </a:p>
          <a:p>
            <a:r>
              <a:rPr lang="en-GB" dirty="0" smtClean="0"/>
              <a:t>Children and Young People’s Programme lead, Healthy London Partnership</a:t>
            </a:r>
          </a:p>
        </p:txBody>
      </p:sp>
      <p:sp>
        <p:nvSpPr>
          <p:cNvPr id="4" name="Slide Number Placeholder 3"/>
          <p:cNvSpPr>
            <a:spLocks noGrp="1"/>
          </p:cNvSpPr>
          <p:nvPr>
            <p:ph type="sldNum" sz="quarter" idx="11"/>
          </p:nvPr>
        </p:nvSpPr>
        <p:spPr/>
        <p:txBody>
          <a:bodyPr/>
          <a:lstStyle/>
          <a:p>
            <a:fld id="{8FC524A1-7B6A-464D-B8BC-8FE2E057339E}" type="slidenum">
              <a:rPr lang="en-GB" smtClean="0">
                <a:solidFill>
                  <a:srgbClr val="3F3F3F">
                    <a:lumMod val="50000"/>
                  </a:srgbClr>
                </a:solidFill>
              </a:rPr>
              <a:pPr/>
              <a:t>12</a:t>
            </a:fld>
            <a:endParaRPr lang="en-GB" dirty="0">
              <a:solidFill>
                <a:srgbClr val="3F3F3F">
                  <a:lumMod val="50000"/>
                </a:srgbClr>
              </a:solidFill>
            </a:endParaRPr>
          </a:p>
        </p:txBody>
      </p:sp>
    </p:spTree>
    <p:extLst>
      <p:ext uri="{BB962C8B-B14F-4D97-AF65-F5344CB8AC3E}">
        <p14:creationId xmlns:p14="http://schemas.microsoft.com/office/powerpoint/2010/main" val="1481067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13</a:t>
            </a:fld>
            <a:endParaRPr lang="en-GB" dirty="0">
              <a:solidFill>
                <a:srgbClr val="3F3F3F">
                  <a:lumMod val="50000"/>
                </a:srgbClr>
              </a:solidFill>
            </a:endParaRPr>
          </a:p>
        </p:txBody>
      </p:sp>
      <p:sp>
        <p:nvSpPr>
          <p:cNvPr id="6" name="Title 1"/>
          <p:cNvSpPr>
            <a:spLocks noGrp="1"/>
          </p:cNvSpPr>
          <p:nvPr>
            <p:ph type="title"/>
          </p:nvPr>
        </p:nvSpPr>
        <p:spPr>
          <a:xfrm>
            <a:off x="119980" y="188640"/>
            <a:ext cx="8916515" cy="540000"/>
          </a:xfrm>
        </p:spPr>
        <p:txBody>
          <a:bodyPr/>
          <a:lstStyle/>
          <a:p>
            <a:r>
              <a:rPr lang="en-GB" dirty="0" smtClean="0"/>
              <a:t>London Health Commission</a:t>
            </a:r>
            <a:endParaRPr lang="en-GB"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79" y="951297"/>
            <a:ext cx="2483767" cy="35495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806" y="1556792"/>
            <a:ext cx="2501922" cy="35427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019" y="1988840"/>
            <a:ext cx="2220849" cy="3549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6278" y="2420888"/>
            <a:ext cx="2510218" cy="35427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179512" y="5858688"/>
            <a:ext cx="7476587" cy="738664"/>
          </a:xfrm>
          <a:prstGeom prst="rect">
            <a:avLst/>
          </a:prstGeom>
          <a:noFill/>
        </p:spPr>
        <p:txBody>
          <a:bodyPr wrap="square" lIns="0" tIns="0" rIns="0" bIns="0" rtlCol="0">
            <a:spAutoFit/>
          </a:bodyPr>
          <a:lstStyle/>
          <a:p>
            <a:pPr>
              <a:buClr>
                <a:srgbClr val="800000"/>
              </a:buClr>
            </a:pPr>
            <a:r>
              <a:rPr lang="en-US" sz="2400" b="1" dirty="0">
                <a:solidFill>
                  <a:srgbClr val="0070C0"/>
                </a:solidFill>
                <a:cs typeface="Arial" pitchFamily="34" charset="0"/>
              </a:rPr>
              <a:t>Healthy London Partnership – </a:t>
            </a:r>
          </a:p>
          <a:p>
            <a:pPr>
              <a:buClr>
                <a:srgbClr val="800000"/>
              </a:buClr>
            </a:pPr>
            <a:r>
              <a:rPr lang="en-US" sz="2400" b="1" dirty="0">
                <a:solidFill>
                  <a:srgbClr val="0070C0"/>
                </a:solidFill>
                <a:cs typeface="Arial" pitchFamily="34" charset="0"/>
              </a:rPr>
              <a:t>The delivery arm of the London Health Commission</a:t>
            </a:r>
          </a:p>
        </p:txBody>
      </p:sp>
      <p:sp>
        <p:nvSpPr>
          <p:cNvPr id="13" name="Title 9"/>
          <p:cNvSpPr txBox="1">
            <a:spLocks/>
          </p:cNvSpPr>
          <p:nvPr/>
        </p:nvSpPr>
        <p:spPr>
          <a:xfrm>
            <a:off x="403225" y="341313"/>
            <a:ext cx="8642350" cy="503783"/>
          </a:xfrm>
          <a:prstGeom prst="rect">
            <a:avLst/>
          </a:prstGeom>
        </p:spPr>
        <p:txBody>
          <a:bodyPr/>
          <a:lstStyle>
            <a:lvl1pPr algn="l" defTabSz="914400" rtl="0" eaLnBrk="1" latinLnBrk="0" hangingPunct="1">
              <a:spcBef>
                <a:spcPts val="600"/>
              </a:spcBef>
              <a:buNone/>
              <a:defRPr sz="2400" kern="1200" baseline="0">
                <a:solidFill>
                  <a:schemeClr val="bg1"/>
                </a:solidFill>
                <a:latin typeface="+mj-lt"/>
                <a:ea typeface="+mj-ea"/>
                <a:cs typeface="+mj-cs"/>
              </a:defRPr>
            </a:lvl1pPr>
          </a:lstStyle>
          <a:p>
            <a:endParaRPr lang="en-GB" dirty="0">
              <a:solidFill>
                <a:prstClr val="white"/>
              </a:solidFill>
            </a:endParaRPr>
          </a:p>
        </p:txBody>
      </p:sp>
    </p:spTree>
    <p:extLst>
      <p:ext uri="{BB962C8B-B14F-4D97-AF65-F5344CB8AC3E}">
        <p14:creationId xmlns:p14="http://schemas.microsoft.com/office/powerpoint/2010/main" val="715499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187624" y="260648"/>
            <a:ext cx="6696744" cy="6264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Oval 6"/>
          <p:cNvSpPr/>
          <p:nvPr/>
        </p:nvSpPr>
        <p:spPr>
          <a:xfrm>
            <a:off x="2195736" y="1196752"/>
            <a:ext cx="4680520" cy="43924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ounded Rectangle 12"/>
          <p:cNvSpPr/>
          <p:nvPr/>
        </p:nvSpPr>
        <p:spPr>
          <a:xfrm>
            <a:off x="1475656" y="6309320"/>
            <a:ext cx="6378440" cy="216000"/>
          </a:xfrm>
          <a:prstGeom prst="roundRect">
            <a:avLst/>
          </a:prstGeom>
          <a:solidFill>
            <a:schemeClr val="tx2">
              <a:lumMod val="40000"/>
              <a:lumOff val="6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a:solidFill>
                  <a:srgbClr val="002060"/>
                </a:solidFill>
              </a:rPr>
              <a:t>Workforce</a:t>
            </a:r>
          </a:p>
        </p:txBody>
      </p:sp>
      <p:sp>
        <p:nvSpPr>
          <p:cNvPr id="18" name="Rounded Rectangle 17"/>
          <p:cNvSpPr/>
          <p:nvPr/>
        </p:nvSpPr>
        <p:spPr>
          <a:xfrm>
            <a:off x="6679151" y="4504806"/>
            <a:ext cx="2160000" cy="11062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smtClean="0">
                <a:solidFill>
                  <a:srgbClr val="002060"/>
                </a:solidFill>
              </a:rPr>
              <a:t>CDOP</a:t>
            </a:r>
            <a:endParaRPr lang="en-GB" sz="1050" dirty="0" smtClean="0">
              <a:solidFill>
                <a:srgbClr val="002060"/>
              </a:solidFill>
            </a:endParaRPr>
          </a:p>
          <a:p>
            <a:pPr algn="ctr"/>
            <a:r>
              <a:rPr lang="en-GB" sz="1050" dirty="0" smtClean="0">
                <a:solidFill>
                  <a:srgbClr val="002060"/>
                </a:solidFill>
              </a:rPr>
              <a:t>Baseline audit</a:t>
            </a:r>
          </a:p>
          <a:p>
            <a:pPr algn="ctr"/>
            <a:r>
              <a:rPr lang="en-GB" sz="1050" dirty="0" smtClean="0">
                <a:solidFill>
                  <a:srgbClr val="002060"/>
                </a:solidFill>
              </a:rPr>
              <a:t>Suicide prevention</a:t>
            </a:r>
          </a:p>
          <a:p>
            <a:pPr algn="ctr"/>
            <a:r>
              <a:rPr lang="en-GB" sz="1050" dirty="0" smtClean="0">
                <a:solidFill>
                  <a:srgbClr val="002060"/>
                </a:solidFill>
              </a:rPr>
              <a:t>Bereavement</a:t>
            </a:r>
          </a:p>
          <a:p>
            <a:pPr algn="ctr"/>
            <a:r>
              <a:rPr lang="en-GB" sz="1050" dirty="0" smtClean="0">
                <a:solidFill>
                  <a:srgbClr val="002060"/>
                </a:solidFill>
              </a:rPr>
              <a:t>Sharing data and learning</a:t>
            </a:r>
          </a:p>
          <a:p>
            <a:pPr algn="ctr"/>
            <a:r>
              <a:rPr lang="en-GB" sz="1050" dirty="0" smtClean="0">
                <a:solidFill>
                  <a:srgbClr val="002060"/>
                </a:solidFill>
              </a:rPr>
              <a:t>Cluster level working</a:t>
            </a:r>
          </a:p>
          <a:p>
            <a:endParaRPr lang="en-GB" sz="1400" dirty="0">
              <a:solidFill>
                <a:srgbClr val="002060"/>
              </a:solidFill>
            </a:endParaRPr>
          </a:p>
        </p:txBody>
      </p:sp>
      <p:sp>
        <p:nvSpPr>
          <p:cNvPr id="19" name="Rounded Rectangle 18"/>
          <p:cNvSpPr/>
          <p:nvPr/>
        </p:nvSpPr>
        <p:spPr>
          <a:xfrm>
            <a:off x="43880" y="3717032"/>
            <a:ext cx="2367880" cy="900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smtClean="0">
                <a:solidFill>
                  <a:srgbClr val="002060"/>
                </a:solidFill>
              </a:rPr>
              <a:t>Urgent and Emergency Care</a:t>
            </a:r>
          </a:p>
          <a:p>
            <a:r>
              <a:rPr lang="en-GB" sz="1050" dirty="0" smtClean="0">
                <a:solidFill>
                  <a:srgbClr val="002060"/>
                </a:solidFill>
              </a:rPr>
              <a:t>Acute care standards</a:t>
            </a:r>
          </a:p>
          <a:p>
            <a:r>
              <a:rPr lang="en-GB" sz="1050" dirty="0" smtClean="0">
                <a:solidFill>
                  <a:srgbClr val="002060"/>
                </a:solidFill>
              </a:rPr>
              <a:t>Peer review</a:t>
            </a:r>
          </a:p>
          <a:p>
            <a:r>
              <a:rPr lang="en-GB" sz="1050" dirty="0" smtClean="0">
                <a:solidFill>
                  <a:srgbClr val="002060"/>
                </a:solidFill>
              </a:rPr>
              <a:t>PAU standards</a:t>
            </a:r>
          </a:p>
          <a:p>
            <a:r>
              <a:rPr lang="en-GB" sz="1050" dirty="0" smtClean="0">
                <a:solidFill>
                  <a:srgbClr val="002060"/>
                </a:solidFill>
              </a:rPr>
              <a:t>L1 and 2 PCC standards and education</a:t>
            </a:r>
          </a:p>
          <a:p>
            <a:endParaRPr lang="en-GB" sz="1050" dirty="0">
              <a:solidFill>
                <a:srgbClr val="002060"/>
              </a:solidFill>
            </a:endParaRPr>
          </a:p>
        </p:txBody>
      </p:sp>
      <p:sp>
        <p:nvSpPr>
          <p:cNvPr id="20" name="Rounded Rectangle 19"/>
          <p:cNvSpPr/>
          <p:nvPr/>
        </p:nvSpPr>
        <p:spPr>
          <a:xfrm>
            <a:off x="1475656" y="6615829"/>
            <a:ext cx="6378439" cy="242171"/>
          </a:xfrm>
          <a:prstGeom prst="roundRect">
            <a:avLst/>
          </a:prstGeom>
          <a:solidFill>
            <a:schemeClr val="tx2">
              <a:lumMod val="40000"/>
              <a:lumOff val="6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smtClean="0">
                <a:solidFill>
                  <a:srgbClr val="002060"/>
                </a:solidFill>
              </a:rPr>
              <a:t>Commissioning development programme</a:t>
            </a:r>
          </a:p>
          <a:p>
            <a:pPr algn="ctr"/>
            <a:endParaRPr lang="en-GB" dirty="0">
              <a:solidFill>
                <a:srgbClr val="002060"/>
              </a:solidFill>
            </a:endParaRPr>
          </a:p>
          <a:p>
            <a:pPr algn="ctr"/>
            <a:endParaRPr lang="en-GB" dirty="0">
              <a:solidFill>
                <a:srgbClr val="002060"/>
              </a:solidFill>
            </a:endParaRPr>
          </a:p>
        </p:txBody>
      </p:sp>
      <p:sp>
        <p:nvSpPr>
          <p:cNvPr id="21" name="Rounded Rectangle 20"/>
          <p:cNvSpPr/>
          <p:nvPr/>
        </p:nvSpPr>
        <p:spPr>
          <a:xfrm>
            <a:off x="1475656" y="5983480"/>
            <a:ext cx="6378440" cy="253832"/>
          </a:xfrm>
          <a:prstGeom prst="roundRect">
            <a:avLst/>
          </a:prstGeom>
          <a:solidFill>
            <a:schemeClr val="tx2">
              <a:lumMod val="40000"/>
              <a:lumOff val="6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smtClean="0">
                <a:solidFill>
                  <a:srgbClr val="002060"/>
                </a:solidFill>
              </a:rPr>
              <a:t>Place </a:t>
            </a:r>
            <a:r>
              <a:rPr lang="en-GB" sz="1400" b="1" dirty="0">
                <a:solidFill>
                  <a:srgbClr val="002060"/>
                </a:solidFill>
              </a:rPr>
              <a:t>based </a:t>
            </a:r>
            <a:r>
              <a:rPr lang="en-GB" sz="1400" b="1" dirty="0" smtClean="0">
                <a:solidFill>
                  <a:srgbClr val="002060"/>
                </a:solidFill>
              </a:rPr>
              <a:t>care and planning (data packs, support for networks)</a:t>
            </a:r>
            <a:endParaRPr lang="en-GB" sz="1400" b="1" dirty="0">
              <a:solidFill>
                <a:srgbClr val="002060"/>
              </a:solidFill>
            </a:endParaRPr>
          </a:p>
        </p:txBody>
      </p:sp>
      <p:sp>
        <p:nvSpPr>
          <p:cNvPr id="9" name="Rounded Rectangle 8"/>
          <p:cNvSpPr/>
          <p:nvPr/>
        </p:nvSpPr>
        <p:spPr>
          <a:xfrm>
            <a:off x="6973960" y="1916832"/>
            <a:ext cx="2160000" cy="146274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a:solidFill>
                  <a:srgbClr val="002060"/>
                </a:solidFill>
              </a:rPr>
              <a:t>Mental </a:t>
            </a:r>
            <a:r>
              <a:rPr lang="en-GB" sz="1400" b="1" dirty="0" smtClean="0">
                <a:solidFill>
                  <a:srgbClr val="002060"/>
                </a:solidFill>
              </a:rPr>
              <a:t>health</a:t>
            </a:r>
          </a:p>
          <a:p>
            <a:pPr algn="ctr"/>
            <a:r>
              <a:rPr lang="en-GB" sz="1050" dirty="0" smtClean="0">
                <a:solidFill>
                  <a:srgbClr val="002060"/>
                </a:solidFill>
              </a:rPr>
              <a:t>LTP refresh support</a:t>
            </a:r>
          </a:p>
          <a:p>
            <a:pPr algn="ctr"/>
            <a:r>
              <a:rPr lang="en-GB" sz="1050" dirty="0" smtClean="0">
                <a:solidFill>
                  <a:srgbClr val="002060"/>
                </a:solidFill>
              </a:rPr>
              <a:t>Guidance for mental health crisis</a:t>
            </a:r>
          </a:p>
          <a:p>
            <a:pPr algn="ctr"/>
            <a:r>
              <a:rPr lang="en-GB" sz="1050" dirty="0" smtClean="0">
                <a:solidFill>
                  <a:srgbClr val="002060"/>
                </a:solidFill>
              </a:rPr>
              <a:t>Models of liaison psychiatry</a:t>
            </a:r>
          </a:p>
          <a:p>
            <a:pPr algn="ctr"/>
            <a:r>
              <a:rPr lang="en-GB" sz="1050" dirty="0" smtClean="0">
                <a:solidFill>
                  <a:srgbClr val="002060"/>
                </a:solidFill>
              </a:rPr>
              <a:t>Benchmarking/KPIs</a:t>
            </a:r>
          </a:p>
          <a:p>
            <a:pPr algn="ctr"/>
            <a:r>
              <a:rPr lang="en-GB" sz="1050" dirty="0" smtClean="0">
                <a:solidFill>
                  <a:srgbClr val="002060"/>
                </a:solidFill>
              </a:rPr>
              <a:t>Eating disorders </a:t>
            </a:r>
            <a:r>
              <a:rPr lang="en-GB" sz="1050" dirty="0" err="1" smtClean="0">
                <a:solidFill>
                  <a:srgbClr val="002060"/>
                </a:solidFill>
              </a:rPr>
              <a:t>CoP</a:t>
            </a:r>
            <a:endParaRPr lang="en-GB" sz="1050" dirty="0" smtClean="0">
              <a:solidFill>
                <a:srgbClr val="002060"/>
              </a:solidFill>
            </a:endParaRPr>
          </a:p>
          <a:p>
            <a:pPr algn="ctr"/>
            <a:r>
              <a:rPr lang="en-GB" sz="1050" dirty="0" smtClean="0">
                <a:solidFill>
                  <a:srgbClr val="002060"/>
                </a:solidFill>
              </a:rPr>
              <a:t>Thrive (Mayor)</a:t>
            </a:r>
          </a:p>
          <a:p>
            <a:pPr algn="ctr"/>
            <a:r>
              <a:rPr lang="en-GB" sz="1050" dirty="0" smtClean="0">
                <a:solidFill>
                  <a:srgbClr val="002060"/>
                </a:solidFill>
              </a:rPr>
              <a:t>Learning disability (theatres)</a:t>
            </a:r>
          </a:p>
        </p:txBody>
      </p:sp>
      <p:sp>
        <p:nvSpPr>
          <p:cNvPr id="11" name="Rounded Rectangle 10"/>
          <p:cNvSpPr/>
          <p:nvPr/>
        </p:nvSpPr>
        <p:spPr>
          <a:xfrm>
            <a:off x="557602" y="4689240"/>
            <a:ext cx="2160000" cy="900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smtClean="0">
                <a:solidFill>
                  <a:srgbClr val="002060"/>
                </a:solidFill>
              </a:rPr>
              <a:t>Schools</a:t>
            </a:r>
          </a:p>
          <a:p>
            <a:pPr algn="ctr"/>
            <a:r>
              <a:rPr lang="en-GB" sz="1050" dirty="0" smtClean="0">
                <a:solidFill>
                  <a:srgbClr val="002060"/>
                </a:solidFill>
              </a:rPr>
              <a:t>Models of school nursing</a:t>
            </a:r>
          </a:p>
          <a:p>
            <a:pPr algn="ctr"/>
            <a:r>
              <a:rPr lang="en-GB" sz="1050" dirty="0" smtClean="0">
                <a:solidFill>
                  <a:srgbClr val="002060"/>
                </a:solidFill>
              </a:rPr>
              <a:t>Guidance for management CYP asthma  and diabetes</a:t>
            </a:r>
          </a:p>
          <a:p>
            <a:endParaRPr lang="en-GB" sz="1050" dirty="0">
              <a:solidFill>
                <a:srgbClr val="002060"/>
              </a:solidFill>
            </a:endParaRPr>
          </a:p>
        </p:txBody>
      </p:sp>
      <p:sp>
        <p:nvSpPr>
          <p:cNvPr id="22" name="Rounded Rectangle 21"/>
          <p:cNvSpPr/>
          <p:nvPr/>
        </p:nvSpPr>
        <p:spPr>
          <a:xfrm>
            <a:off x="539552" y="116632"/>
            <a:ext cx="8272536" cy="36004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b="1" dirty="0" smtClean="0">
                <a:solidFill>
                  <a:srgbClr val="002060"/>
                </a:solidFill>
              </a:rPr>
              <a:t>Whole System Approach to Transformation for Children and Young People’s Health</a:t>
            </a:r>
            <a:endParaRPr lang="en-GB" b="1" dirty="0">
              <a:solidFill>
                <a:srgbClr val="002060"/>
              </a:solidFill>
            </a:endParaRPr>
          </a:p>
        </p:txBody>
      </p:sp>
      <p:sp>
        <p:nvSpPr>
          <p:cNvPr id="24" name="Rounded Rectangle 23"/>
          <p:cNvSpPr/>
          <p:nvPr/>
        </p:nvSpPr>
        <p:spPr>
          <a:xfrm>
            <a:off x="1907704" y="548680"/>
            <a:ext cx="5652486" cy="34198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sz="1400" b="1" dirty="0" smtClean="0">
                <a:solidFill>
                  <a:srgbClr val="002060"/>
                </a:solidFill>
              </a:rPr>
              <a:t>System Leadership (CYP Board  and clinical leadership group) </a:t>
            </a:r>
            <a:endParaRPr lang="en-GB" sz="1400" b="1" dirty="0">
              <a:solidFill>
                <a:srgbClr val="002060"/>
              </a:solidFill>
            </a:endParaRPr>
          </a:p>
        </p:txBody>
      </p:sp>
      <p:sp>
        <p:nvSpPr>
          <p:cNvPr id="14" name="Rounded Rectangle 13"/>
          <p:cNvSpPr/>
          <p:nvPr/>
        </p:nvSpPr>
        <p:spPr>
          <a:xfrm>
            <a:off x="5941692" y="980728"/>
            <a:ext cx="2268274" cy="900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smtClean="0">
                <a:solidFill>
                  <a:srgbClr val="002060"/>
                </a:solidFill>
              </a:rPr>
              <a:t>Primary Care</a:t>
            </a:r>
          </a:p>
          <a:p>
            <a:pPr algn="ctr"/>
            <a:r>
              <a:rPr lang="en-GB" sz="1050" dirty="0" smtClean="0">
                <a:solidFill>
                  <a:srgbClr val="002060"/>
                </a:solidFill>
              </a:rPr>
              <a:t>GP federation pilot model care CYP</a:t>
            </a:r>
          </a:p>
          <a:p>
            <a:pPr algn="ctr"/>
            <a:r>
              <a:rPr lang="en-GB" sz="1050" dirty="0" smtClean="0">
                <a:solidFill>
                  <a:srgbClr val="002060"/>
                </a:solidFill>
              </a:rPr>
              <a:t>Population based data</a:t>
            </a:r>
          </a:p>
          <a:p>
            <a:pPr algn="ctr"/>
            <a:r>
              <a:rPr lang="en-GB" sz="1050" dirty="0" smtClean="0">
                <a:solidFill>
                  <a:srgbClr val="002060"/>
                </a:solidFill>
              </a:rPr>
              <a:t>Toolkit for GP federations</a:t>
            </a:r>
            <a:endParaRPr lang="en-GB" sz="1050" dirty="0">
              <a:solidFill>
                <a:srgbClr val="002060"/>
              </a:solidFill>
            </a:endParaRPr>
          </a:p>
        </p:txBody>
      </p:sp>
      <p:sp>
        <p:nvSpPr>
          <p:cNvPr id="25" name="Rounded Rectangle 24"/>
          <p:cNvSpPr/>
          <p:nvPr/>
        </p:nvSpPr>
        <p:spPr>
          <a:xfrm>
            <a:off x="111605" y="2030728"/>
            <a:ext cx="2344851" cy="159698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smtClean="0">
                <a:solidFill>
                  <a:srgbClr val="002060"/>
                </a:solidFill>
              </a:rPr>
              <a:t>Prevention and self care</a:t>
            </a:r>
          </a:p>
          <a:p>
            <a:pPr algn="ctr"/>
            <a:r>
              <a:rPr lang="en-GB" sz="1050" dirty="0" err="1" smtClean="0">
                <a:solidFill>
                  <a:srgbClr val="002060"/>
                </a:solidFill>
              </a:rPr>
              <a:t>NHSGo</a:t>
            </a:r>
            <a:endParaRPr lang="en-GB" sz="1050" dirty="0" smtClean="0">
              <a:solidFill>
                <a:srgbClr val="002060"/>
              </a:solidFill>
            </a:endParaRPr>
          </a:p>
          <a:p>
            <a:pPr algn="ctr"/>
            <a:r>
              <a:rPr lang="en-GB" sz="1050" dirty="0" smtClean="0">
                <a:solidFill>
                  <a:srgbClr val="002060"/>
                </a:solidFill>
              </a:rPr>
              <a:t>Marketing campaign</a:t>
            </a:r>
          </a:p>
          <a:p>
            <a:pPr algn="ctr"/>
            <a:r>
              <a:rPr lang="en-GB" sz="1050" b="1" u="sng" dirty="0" smtClean="0">
                <a:solidFill>
                  <a:srgbClr val="002060"/>
                </a:solidFill>
              </a:rPr>
              <a:t>Community Pharmacies </a:t>
            </a:r>
          </a:p>
          <a:p>
            <a:pPr algn="ctr"/>
            <a:r>
              <a:rPr lang="en-GB" sz="1050" dirty="0" smtClean="0">
                <a:solidFill>
                  <a:srgbClr val="002060"/>
                </a:solidFill>
              </a:rPr>
              <a:t>Audit </a:t>
            </a:r>
            <a:r>
              <a:rPr lang="en-GB" sz="1050" dirty="0">
                <a:solidFill>
                  <a:srgbClr val="002060"/>
                </a:solidFill>
              </a:rPr>
              <a:t>of CYP with asthma</a:t>
            </a:r>
          </a:p>
          <a:p>
            <a:pPr algn="ctr"/>
            <a:r>
              <a:rPr lang="en-GB" sz="1050" dirty="0">
                <a:solidFill>
                  <a:srgbClr val="002060"/>
                </a:solidFill>
              </a:rPr>
              <a:t>Online learning hub for MURs</a:t>
            </a:r>
          </a:p>
          <a:p>
            <a:pPr algn="ctr"/>
            <a:r>
              <a:rPr lang="en-GB" sz="1050" dirty="0">
                <a:solidFill>
                  <a:srgbClr val="002060"/>
                </a:solidFill>
              </a:rPr>
              <a:t>Audit CYP with dental pain</a:t>
            </a:r>
          </a:p>
          <a:p>
            <a:pPr algn="ctr"/>
            <a:r>
              <a:rPr lang="en-GB" sz="1050" dirty="0">
                <a:solidFill>
                  <a:srgbClr val="002060"/>
                </a:solidFill>
              </a:rPr>
              <a:t>Role of pharmacists CYP health</a:t>
            </a:r>
          </a:p>
          <a:p>
            <a:endParaRPr lang="en-GB" sz="1050" dirty="0">
              <a:solidFill>
                <a:srgbClr val="002060"/>
              </a:solidFill>
            </a:endParaRPr>
          </a:p>
        </p:txBody>
      </p:sp>
      <p:pic>
        <p:nvPicPr>
          <p:cNvPr id="27" name="Picture 26"/>
          <p:cNvPicPr/>
          <p:nvPr/>
        </p:nvPicPr>
        <p:blipFill>
          <a:blip r:embed="rId3" cstate="print">
            <a:extLst>
              <a:ext uri="{28A0092B-C50C-407E-A947-70E740481C1C}">
                <a14:useLocalDpi xmlns:a14="http://schemas.microsoft.com/office/drawing/2010/main" val="0"/>
              </a:ext>
            </a:extLst>
          </a:blip>
          <a:stretch>
            <a:fillRect/>
          </a:stretch>
        </p:blipFill>
        <p:spPr>
          <a:xfrm>
            <a:off x="3114150" y="1794361"/>
            <a:ext cx="1601866" cy="414415"/>
          </a:xfrm>
          <a:prstGeom prst="rect">
            <a:avLst/>
          </a:prstGeom>
        </p:spPr>
      </p:pic>
      <p:pic>
        <p:nvPicPr>
          <p:cNvPr id="1033" name="Picture 9" descr="Image result for nh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852680"/>
            <a:ext cx="890240" cy="356096"/>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6973960" y="3501008"/>
            <a:ext cx="2160000" cy="900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a:solidFill>
                  <a:srgbClr val="002060"/>
                </a:solidFill>
              </a:rPr>
              <a:t>Out of </a:t>
            </a:r>
            <a:r>
              <a:rPr lang="en-GB" sz="1400" b="1" dirty="0" smtClean="0">
                <a:solidFill>
                  <a:srgbClr val="002060"/>
                </a:solidFill>
              </a:rPr>
              <a:t>Hospital care</a:t>
            </a:r>
          </a:p>
          <a:p>
            <a:r>
              <a:rPr lang="en-GB" sz="1050" dirty="0" smtClean="0">
                <a:solidFill>
                  <a:srgbClr val="002060"/>
                </a:solidFill>
              </a:rPr>
              <a:t>Compendium models of care</a:t>
            </a:r>
          </a:p>
          <a:p>
            <a:r>
              <a:rPr lang="en-GB" sz="1050" dirty="0" smtClean="0">
                <a:solidFill>
                  <a:srgbClr val="002060"/>
                </a:solidFill>
              </a:rPr>
              <a:t>Standards for OOH care</a:t>
            </a:r>
          </a:p>
          <a:p>
            <a:r>
              <a:rPr lang="en-GB" sz="1050" dirty="0" smtClean="0">
                <a:solidFill>
                  <a:srgbClr val="002060"/>
                </a:solidFill>
              </a:rPr>
              <a:t>Modelling impact different models</a:t>
            </a:r>
          </a:p>
          <a:p>
            <a:pPr algn="ctr"/>
            <a:endParaRPr lang="en-GB" sz="1400" b="1" dirty="0">
              <a:solidFill>
                <a:srgbClr val="002060"/>
              </a:solidFill>
            </a:endParaRPr>
          </a:p>
        </p:txBody>
      </p:sp>
      <p:sp>
        <p:nvSpPr>
          <p:cNvPr id="29" name="Rounded Rectangle 28"/>
          <p:cNvSpPr/>
          <p:nvPr/>
        </p:nvSpPr>
        <p:spPr>
          <a:xfrm>
            <a:off x="7964760" y="5661248"/>
            <a:ext cx="927720" cy="1196751"/>
          </a:xfrm>
          <a:prstGeom prst="roundRect">
            <a:avLst/>
          </a:prstGeom>
          <a:solidFill>
            <a:schemeClr val="tx2">
              <a:lumMod val="40000"/>
              <a:lumOff val="6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algn="ctr"/>
            <a:r>
              <a:rPr lang="en-GB" sz="1400" b="1" dirty="0" smtClean="0">
                <a:solidFill>
                  <a:srgbClr val="002060"/>
                </a:solidFill>
              </a:rPr>
              <a:t>System wide enablers </a:t>
            </a:r>
            <a:endParaRPr lang="en-GB" sz="1400" b="1" dirty="0">
              <a:solidFill>
                <a:srgbClr val="002060"/>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4394" y="2752329"/>
            <a:ext cx="761662" cy="168478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8547" y="2902720"/>
            <a:ext cx="1337709" cy="151890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3869" y="2851065"/>
            <a:ext cx="789979" cy="150752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4410" y="2831693"/>
            <a:ext cx="651566" cy="152689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6884" y="2913789"/>
            <a:ext cx="621020" cy="1419128"/>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3375" y="2902720"/>
            <a:ext cx="526737" cy="1451451"/>
          </a:xfrm>
          <a:prstGeom prst="rect">
            <a:avLst/>
          </a:prstGeom>
        </p:spPr>
      </p:pic>
      <p:sp>
        <p:nvSpPr>
          <p:cNvPr id="12" name="Rounded Rectangle 11"/>
          <p:cNvSpPr/>
          <p:nvPr/>
        </p:nvSpPr>
        <p:spPr>
          <a:xfrm>
            <a:off x="899592" y="978587"/>
            <a:ext cx="2160000" cy="101025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a:solidFill>
                  <a:srgbClr val="002060"/>
                </a:solidFill>
              </a:rPr>
              <a:t>Long Term </a:t>
            </a:r>
            <a:r>
              <a:rPr lang="en-GB" sz="1400" b="1" dirty="0" smtClean="0">
                <a:solidFill>
                  <a:srgbClr val="002060"/>
                </a:solidFill>
              </a:rPr>
              <a:t>Conditions</a:t>
            </a:r>
          </a:p>
          <a:p>
            <a:pPr algn="ctr"/>
            <a:r>
              <a:rPr lang="en-GB" sz="1050" dirty="0" smtClean="0">
                <a:solidFill>
                  <a:srgbClr val="002060"/>
                </a:solidFill>
              </a:rPr>
              <a:t>Asthma standards</a:t>
            </a:r>
          </a:p>
          <a:p>
            <a:pPr algn="ctr"/>
            <a:r>
              <a:rPr lang="en-GB" sz="1050" dirty="0" smtClean="0">
                <a:solidFill>
                  <a:srgbClr val="002060"/>
                </a:solidFill>
              </a:rPr>
              <a:t>Asthma toolkit</a:t>
            </a:r>
          </a:p>
          <a:p>
            <a:pPr algn="ctr"/>
            <a:r>
              <a:rPr lang="en-GB" sz="1050" dirty="0" smtClean="0">
                <a:solidFill>
                  <a:srgbClr val="002060"/>
                </a:solidFill>
              </a:rPr>
              <a:t>Asthma baseline audit</a:t>
            </a:r>
          </a:p>
          <a:p>
            <a:pPr algn="ctr"/>
            <a:r>
              <a:rPr lang="en-GB" sz="1050" dirty="0" smtClean="0">
                <a:solidFill>
                  <a:srgbClr val="002060"/>
                </a:solidFill>
              </a:rPr>
              <a:t>Epilepsy standards</a:t>
            </a:r>
            <a:endParaRPr lang="en-GB" sz="1050" dirty="0">
              <a:solidFill>
                <a:srgbClr val="002060"/>
              </a:solidFill>
            </a:endParaRPr>
          </a:p>
        </p:txBody>
      </p:sp>
      <p:sp>
        <p:nvSpPr>
          <p:cNvPr id="36" name="Rounded Rectangle 35"/>
          <p:cNvSpPr/>
          <p:nvPr/>
        </p:nvSpPr>
        <p:spPr>
          <a:xfrm>
            <a:off x="1475656" y="5661248"/>
            <a:ext cx="6366537" cy="261583"/>
          </a:xfrm>
          <a:prstGeom prst="roundRect">
            <a:avLst/>
          </a:prstGeom>
          <a:solidFill>
            <a:schemeClr val="tx2">
              <a:lumMod val="40000"/>
              <a:lumOff val="6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GB" sz="1400" b="1" dirty="0">
                <a:solidFill>
                  <a:srgbClr val="002060"/>
                </a:solidFill>
              </a:rPr>
              <a:t>Improved integration of care </a:t>
            </a:r>
            <a:r>
              <a:rPr lang="en-GB" sz="1400" b="1" dirty="0" smtClean="0">
                <a:solidFill>
                  <a:srgbClr val="002060"/>
                </a:solidFill>
              </a:rPr>
              <a:t>across </a:t>
            </a:r>
            <a:r>
              <a:rPr lang="en-GB" sz="1400" b="1" dirty="0">
                <a:solidFill>
                  <a:srgbClr val="002060"/>
                </a:solidFill>
              </a:rPr>
              <a:t>the system for CYP </a:t>
            </a:r>
          </a:p>
          <a:p>
            <a:pPr algn="ctr"/>
            <a:endParaRPr lang="en-GB" dirty="0">
              <a:solidFill>
                <a:srgbClr val="002060"/>
              </a:solidFill>
            </a:endParaRPr>
          </a:p>
        </p:txBody>
      </p:sp>
      <p:sp>
        <p:nvSpPr>
          <p:cNvPr id="4" name="TextBox 3"/>
          <p:cNvSpPr txBox="1"/>
          <p:nvPr/>
        </p:nvSpPr>
        <p:spPr>
          <a:xfrm>
            <a:off x="111605" y="6525344"/>
            <a:ext cx="1172425" cy="307777"/>
          </a:xfrm>
          <a:prstGeom prst="rect">
            <a:avLst/>
          </a:prstGeom>
          <a:noFill/>
        </p:spPr>
        <p:txBody>
          <a:bodyPr wrap="square" rtlCol="0">
            <a:spAutoFit/>
          </a:bodyPr>
          <a:lstStyle/>
          <a:p>
            <a:pPr defTabSz="913740"/>
            <a:r>
              <a:rPr lang="en-GB" sz="1400" dirty="0" smtClean="0">
                <a:solidFill>
                  <a:prstClr val="black"/>
                </a:solidFill>
              </a:rPr>
              <a:t>January 2017</a:t>
            </a:r>
            <a:endParaRPr lang="en-GB" sz="1400" dirty="0">
              <a:solidFill>
                <a:prstClr val="black"/>
              </a:solidFill>
            </a:endParaRPr>
          </a:p>
        </p:txBody>
      </p:sp>
    </p:spTree>
    <p:extLst>
      <p:ext uri="{BB962C8B-B14F-4D97-AF65-F5344CB8AC3E}">
        <p14:creationId xmlns:p14="http://schemas.microsoft.com/office/powerpoint/2010/main" val="4126219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Why do we need to do this?</a:t>
            </a:r>
            <a:endParaRPr lang="en-GB" dirty="0"/>
          </a:p>
        </p:txBody>
      </p:sp>
      <p:sp>
        <p:nvSpPr>
          <p:cNvPr id="3" name="Text Placeholder 2"/>
          <p:cNvSpPr>
            <a:spLocks noGrp="1"/>
          </p:cNvSpPr>
          <p:nvPr>
            <p:ph type="body" sz="quarter" idx="12"/>
          </p:nvPr>
        </p:nvSpPr>
        <p:spPr/>
        <p:txBody>
          <a:bodyPr/>
          <a:lstStyle/>
          <a:p>
            <a:r>
              <a:rPr lang="en-GB" dirty="0" smtClean="0"/>
              <a:t>The Ella Roberta story</a:t>
            </a:r>
            <a:endParaRPr lang="en-GB" dirty="0"/>
          </a:p>
        </p:txBody>
      </p:sp>
      <p:sp>
        <p:nvSpPr>
          <p:cNvPr id="4" name="Text Placeholder 3"/>
          <p:cNvSpPr>
            <a:spLocks noGrp="1"/>
          </p:cNvSpPr>
          <p:nvPr>
            <p:ph type="body" sz="quarter" idx="13"/>
          </p:nvPr>
        </p:nvSpPr>
        <p:spPr/>
        <p:txBody>
          <a:bodyPr>
            <a:normAutofit lnSpcReduction="10000"/>
          </a:bodyPr>
          <a:lstStyle/>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endParaRPr lang="en-GB" dirty="0" smtClean="0">
              <a:hlinkClick r:id=""/>
            </a:endParaRPr>
          </a:p>
          <a:p>
            <a:r>
              <a:rPr lang="en-GB" dirty="0" smtClean="0">
                <a:hlinkClick r:id=""/>
              </a:rPr>
              <a:t>https</a:t>
            </a:r>
            <a:r>
              <a:rPr lang="en-GB" dirty="0">
                <a:hlinkClick r:id="rId2"/>
              </a:rPr>
              <a:t>://</a:t>
            </a:r>
            <a:r>
              <a:rPr lang="en-GB" dirty="0" smtClean="0">
                <a:hlinkClick r:id="rId2"/>
              </a:rPr>
              <a:t>app.box.com/s/h0sfrrmdczgcu9tk3fuweryugb2ghi7a</a:t>
            </a:r>
            <a:endParaRPr lang="en-GB" dirty="0" smtClean="0"/>
          </a:p>
          <a:p>
            <a:endParaRPr lang="en-GB" dirty="0"/>
          </a:p>
        </p:txBody>
      </p:sp>
      <p:sp>
        <p:nvSpPr>
          <p:cNvPr id="5" name="Slide Number Placeholder 4"/>
          <p:cNvSpPr>
            <a:spLocks noGrp="1"/>
          </p:cNvSpPr>
          <p:nvPr>
            <p:ph type="sldNum" sz="quarter" idx="14"/>
          </p:nvPr>
        </p:nvSpPr>
        <p:spPr/>
        <p:txBody>
          <a:bodyPr/>
          <a:lstStyle/>
          <a:p>
            <a:fld id="{8FC524A1-7B6A-464D-B8BC-8FE2E057339E}" type="slidenum">
              <a:rPr lang="en-GB" smtClean="0">
                <a:solidFill>
                  <a:srgbClr val="3F3F3F">
                    <a:lumMod val="50000"/>
                  </a:srgbClr>
                </a:solidFill>
              </a:rPr>
              <a:pPr/>
              <a:t>15</a:t>
            </a:fld>
            <a:endParaRPr lang="en-GB" dirty="0">
              <a:solidFill>
                <a:srgbClr val="3F3F3F">
                  <a:lumMod val="50000"/>
                </a:srgb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1124744"/>
            <a:ext cx="2776215" cy="3735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392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18195" y="636877"/>
            <a:ext cx="8640960" cy="6081303"/>
          </a:xfrm>
          <a:solidFill>
            <a:schemeClr val="accent3"/>
          </a:solidFill>
        </p:spPr>
        <p:txBody>
          <a:bodyPr/>
          <a:lstStyle/>
          <a:p>
            <a:endParaRPr lang="en-GB" dirty="0"/>
          </a:p>
        </p:txBody>
      </p:sp>
      <p:sp>
        <p:nvSpPr>
          <p:cNvPr id="5" name="Slide Number Placeholder 4"/>
          <p:cNvSpPr>
            <a:spLocks noGrp="1"/>
          </p:cNvSpPr>
          <p:nvPr>
            <p:ph type="sldNum" sz="quarter" idx="14"/>
          </p:nvPr>
        </p:nvSpPr>
        <p:spPr/>
        <p:txBody>
          <a:bodyPr/>
          <a:lstStyle/>
          <a:p>
            <a:fld id="{8FC524A1-7B6A-464D-B8BC-8FE2E057339E}" type="slidenum">
              <a:rPr lang="en-GB" smtClean="0">
                <a:solidFill>
                  <a:srgbClr val="3F3F3F">
                    <a:lumMod val="50000"/>
                  </a:srgbClr>
                </a:solidFill>
              </a:rPr>
              <a:pPr/>
              <a:t>16</a:t>
            </a:fld>
            <a:endParaRPr lang="en-GB" dirty="0">
              <a:solidFill>
                <a:srgbClr val="3F3F3F">
                  <a:lumMod val="50000"/>
                </a:srgbClr>
              </a:solidFill>
            </a:endParaRPr>
          </a:p>
        </p:txBody>
      </p:sp>
      <p:pic>
        <p:nvPicPr>
          <p:cNvPr id="1028" name="Picture 4" descr="C:\Users\nelsar\AppData\Local\Microsoft\Windows\Temporary Internet Files\Content.Outlook\PRJ5XOPM\output_qLloJ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692696"/>
            <a:ext cx="4320480" cy="21602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72220" y="2790541"/>
            <a:ext cx="2520280" cy="2092881"/>
          </a:xfrm>
          <a:prstGeom prst="rect">
            <a:avLst/>
          </a:prstGeom>
          <a:noFill/>
        </p:spPr>
        <p:txBody>
          <a:bodyPr wrap="square" rtlCol="0">
            <a:spAutoFit/>
          </a:bodyPr>
          <a:lstStyle/>
          <a:p>
            <a:pPr>
              <a:defRPr/>
            </a:pPr>
            <a:r>
              <a:rPr lang="en-GB" sz="1600" b="1" kern="0" dirty="0">
                <a:solidFill>
                  <a:sysClr val="window" lastClr="FFFFFF"/>
                </a:solidFill>
                <a:cs typeface="Arial" pitchFamily="34" charset="0"/>
              </a:rPr>
              <a:t>London has a</a:t>
            </a:r>
            <a:r>
              <a:rPr lang="en-GB" sz="3200" b="1" kern="0" dirty="0">
                <a:solidFill>
                  <a:sysClr val="window" lastClr="FFFFFF"/>
                </a:solidFill>
                <a:cs typeface="Arial" pitchFamily="34" charset="0"/>
              </a:rPr>
              <a:t> high rate </a:t>
            </a:r>
            <a:r>
              <a:rPr lang="en-GB" sz="1600" b="1" kern="0" dirty="0">
                <a:solidFill>
                  <a:sysClr val="window" lastClr="FFFFFF"/>
                </a:solidFill>
                <a:cs typeface="Arial" pitchFamily="34" charset="0"/>
              </a:rPr>
              <a:t>of asthma-related emergency admissions for </a:t>
            </a:r>
            <a:r>
              <a:rPr lang="en-GB" sz="1600" b="1" kern="0" dirty="0" smtClean="0">
                <a:solidFill>
                  <a:sysClr val="window" lastClr="FFFFFF"/>
                </a:solidFill>
                <a:cs typeface="Arial" pitchFamily="34" charset="0"/>
              </a:rPr>
              <a:t>children. </a:t>
            </a:r>
            <a:endParaRPr lang="en-GB" sz="1600" b="1" kern="0" dirty="0">
              <a:solidFill>
                <a:sysClr val="window" lastClr="FFFFFF"/>
              </a:solidFill>
              <a:cs typeface="Arial" pitchFamily="34" charset="0"/>
            </a:endParaRPr>
          </a:p>
          <a:p>
            <a:pPr>
              <a:defRPr/>
            </a:pPr>
            <a:endParaRPr lang="en-GB" kern="0" dirty="0">
              <a:solidFill>
                <a:sysClr val="windowText" lastClr="000000"/>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628800"/>
            <a:ext cx="244827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5704" y="2276873"/>
            <a:ext cx="2226096" cy="1138773"/>
          </a:xfrm>
          <a:prstGeom prst="rect">
            <a:avLst/>
          </a:prstGeom>
          <a:noFill/>
        </p:spPr>
        <p:txBody>
          <a:bodyPr wrap="square" rtlCol="0">
            <a:spAutoFit/>
          </a:bodyPr>
          <a:lstStyle/>
          <a:p>
            <a:pPr algn="ctr"/>
            <a:r>
              <a:rPr lang="en-GB" sz="1600" b="1" dirty="0" smtClean="0">
                <a:solidFill>
                  <a:prstClr val="white"/>
                </a:solidFill>
                <a:cs typeface="Arial" pitchFamily="34" charset="0"/>
              </a:rPr>
              <a:t>3 pupils </a:t>
            </a:r>
            <a:r>
              <a:rPr lang="en-GB" sz="1600" b="1" dirty="0">
                <a:solidFill>
                  <a:prstClr val="white"/>
                </a:solidFill>
                <a:cs typeface="Arial" pitchFamily="34" charset="0"/>
              </a:rPr>
              <a:t>in every classroom </a:t>
            </a:r>
            <a:r>
              <a:rPr lang="en-GB" sz="1600" b="1" dirty="0" smtClean="0">
                <a:solidFill>
                  <a:prstClr val="white"/>
                </a:solidFill>
                <a:cs typeface="Arial" pitchFamily="34" charset="0"/>
              </a:rPr>
              <a:t>have </a:t>
            </a:r>
          </a:p>
          <a:p>
            <a:pPr algn="ctr"/>
            <a:r>
              <a:rPr lang="en-GB" sz="1600" b="1" dirty="0" smtClean="0">
                <a:solidFill>
                  <a:prstClr val="white"/>
                </a:solidFill>
                <a:cs typeface="Arial" pitchFamily="34" charset="0"/>
              </a:rPr>
              <a:t>asthma</a:t>
            </a:r>
            <a:endParaRPr lang="en-GB" sz="1600" b="1" dirty="0">
              <a:solidFill>
                <a:prstClr val="white"/>
              </a:solidFill>
              <a:cs typeface="Arial" pitchFamily="34" charset="0"/>
            </a:endParaRPr>
          </a:p>
          <a:p>
            <a:endParaRPr lang="en-GB" sz="2000" dirty="0">
              <a:solidFill>
                <a:srgbClr val="0072C6"/>
              </a:solidFill>
            </a:endParaRPr>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328" y="4427818"/>
            <a:ext cx="237626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7826" y="4678279"/>
            <a:ext cx="2868166" cy="191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046958">
            <a:off x="398405" y="4583828"/>
            <a:ext cx="1703886" cy="170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45783" y="4884745"/>
            <a:ext cx="2139181" cy="146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5816" y="2967887"/>
            <a:ext cx="1735364" cy="1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2"/>
          <p:cNvSpPr txBox="1">
            <a:spLocks noGrp="1"/>
          </p:cNvSpPr>
          <p:nvPr>
            <p:ph type="title"/>
          </p:nvPr>
        </p:nvSpPr>
        <p:spPr>
          <a:xfrm>
            <a:off x="250828" y="188916"/>
            <a:ext cx="8642351" cy="431772"/>
          </a:xfrm>
          <a:prstGeom prst="rect">
            <a:avLst/>
          </a:prstGeom>
        </p:spPr>
        <p:txBody>
          <a:bodyPr>
            <a:normAutofit fontScale="90000"/>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accent5"/>
                </a:solidFill>
                <a:latin typeface="+mn-lt"/>
                <a:ea typeface="+mn-ea"/>
                <a:cs typeface="+mn-cs"/>
              </a:defRPr>
            </a:lvl1pPr>
            <a:lvl2pPr marL="285750" indent="-28575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2pPr>
            <a:lvl3pPr marL="539750"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3pPr>
            <a:lvl4pPr marL="809625"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4pPr>
            <a:lvl5pPr marL="1079500"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2"/>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b="1" dirty="0" smtClean="0">
                <a:solidFill>
                  <a:schemeClr val="bg1"/>
                </a:solidFill>
                <a:latin typeface="Arial" panose="020B0604020202020204" pitchFamily="34" charset="0"/>
                <a:cs typeface="Arial" panose="020B0604020202020204" pitchFamily="34" charset="0"/>
              </a:rPr>
              <a:t>Issues in London</a:t>
            </a:r>
          </a:p>
          <a:p>
            <a:endParaRPr lang="en-GB"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5431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s.gov.uk\data\Users\GBEXPVD\EXPHOME23\SNelson1\My Documents\My Pictures\largespa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938" y="1700811"/>
            <a:ext cx="2612863" cy="18290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2"/>
          </a:solidFill>
        </p:spPr>
        <p:txBody>
          <a:bodyPr/>
          <a:lstStyle/>
          <a:p>
            <a:r>
              <a:rPr lang="en-GB" dirty="0" smtClean="0"/>
              <a:t>The Evidence: Facts </a:t>
            </a:r>
            <a:r>
              <a:rPr lang="en-GB" dirty="0"/>
              <a:t>about asthma in the UK</a:t>
            </a:r>
            <a:br>
              <a:rPr lang="en-GB" dirty="0"/>
            </a:br>
            <a:endParaRPr lang="en-GB" dirty="0"/>
          </a:p>
        </p:txBody>
      </p:sp>
      <p:sp>
        <p:nvSpPr>
          <p:cNvPr id="5" name="Text Placeholder 4"/>
          <p:cNvSpPr>
            <a:spLocks noGrp="1"/>
          </p:cNvSpPr>
          <p:nvPr>
            <p:ph type="body" sz="quarter" idx="13"/>
          </p:nvPr>
        </p:nvSpPr>
        <p:spPr>
          <a:xfrm>
            <a:off x="323528" y="908723"/>
            <a:ext cx="6480720" cy="5400601"/>
          </a:xfrm>
        </p:spPr>
        <p:txBody>
          <a:bodyPr>
            <a:normAutofit fontScale="25000" lnSpcReduction="20000"/>
          </a:bodyPr>
          <a:lstStyle/>
          <a:p>
            <a:pPr>
              <a:lnSpc>
                <a:spcPct val="120000"/>
              </a:lnSpc>
              <a:spcBef>
                <a:spcPts val="0"/>
              </a:spcBef>
              <a:spcAft>
                <a:spcPts val="0"/>
              </a:spcAft>
            </a:pPr>
            <a:r>
              <a:rPr lang="en-GB" dirty="0"/>
              <a:t> </a:t>
            </a:r>
            <a:endParaRPr lang="en-GB" sz="5600" dirty="0"/>
          </a:p>
          <a:p>
            <a:pPr marL="857250" indent="-857250">
              <a:lnSpc>
                <a:spcPct val="120000"/>
              </a:lnSpc>
              <a:spcBef>
                <a:spcPts val="0"/>
              </a:spcBef>
              <a:buFont typeface="Wingdings" panose="05000000000000000000" pitchFamily="2" charset="2"/>
              <a:buChar char="v"/>
            </a:pPr>
            <a:r>
              <a:rPr lang="en-GB" sz="6400" dirty="0" smtClean="0"/>
              <a:t>Asthma is </a:t>
            </a:r>
            <a:r>
              <a:rPr lang="en-GB" sz="6400" b="1" dirty="0" smtClean="0"/>
              <a:t>common:</a:t>
            </a:r>
            <a:r>
              <a:rPr lang="en-GB" sz="6400" dirty="0" smtClean="0"/>
              <a:t>1 in 11 children have it, on average, there are </a:t>
            </a:r>
            <a:r>
              <a:rPr lang="en-GB" sz="6400" b="1" dirty="0" smtClean="0"/>
              <a:t>two children with asthma in every classroom</a:t>
            </a:r>
            <a:r>
              <a:rPr lang="en-GB" sz="6400" dirty="0" smtClean="0"/>
              <a:t>.</a:t>
            </a:r>
          </a:p>
          <a:p>
            <a:pPr marL="857250" indent="-857250">
              <a:lnSpc>
                <a:spcPct val="120000"/>
              </a:lnSpc>
              <a:buFont typeface="Wingdings" panose="05000000000000000000" pitchFamily="2" charset="2"/>
              <a:buChar char="v"/>
            </a:pPr>
            <a:r>
              <a:rPr lang="en-GB" sz="6400" b="1" dirty="0" smtClean="0"/>
              <a:t>High mortality, large variation </a:t>
            </a:r>
            <a:r>
              <a:rPr lang="en-GB" sz="6400" dirty="0" smtClean="0"/>
              <a:t>in care across the capital</a:t>
            </a:r>
          </a:p>
          <a:p>
            <a:pPr marL="857250" indent="-857250">
              <a:lnSpc>
                <a:spcPct val="120000"/>
              </a:lnSpc>
              <a:buFont typeface="Wingdings" panose="05000000000000000000" pitchFamily="2" charset="2"/>
              <a:buChar char="v"/>
            </a:pPr>
            <a:r>
              <a:rPr lang="en-GB" sz="6400" b="1" dirty="0" smtClean="0"/>
              <a:t>High emergency admissions and variation</a:t>
            </a:r>
            <a:r>
              <a:rPr lang="en-GB" sz="6400" dirty="0" smtClean="0"/>
              <a:t>, average cost is £951 </a:t>
            </a:r>
          </a:p>
          <a:p>
            <a:pPr marL="857250" indent="-857250">
              <a:lnSpc>
                <a:spcPct val="120000"/>
              </a:lnSpc>
              <a:spcBef>
                <a:spcPts val="0"/>
              </a:spcBef>
              <a:buFont typeface="Wingdings" panose="05000000000000000000" pitchFamily="2" charset="2"/>
              <a:buChar char="v"/>
            </a:pPr>
            <a:r>
              <a:rPr lang="en-GB" sz="6400" dirty="0" smtClean="0"/>
              <a:t>There were 25,073 emergency hospital admissions for children in 2011-2012. </a:t>
            </a:r>
            <a:r>
              <a:rPr lang="en-GB" sz="6400" b="1" dirty="0" smtClean="0"/>
              <a:t>On average that’s one every 21 minutes.</a:t>
            </a:r>
          </a:p>
          <a:p>
            <a:pPr marL="857250" indent="-857250">
              <a:lnSpc>
                <a:spcPct val="120000"/>
              </a:lnSpc>
              <a:spcBef>
                <a:spcPts val="0"/>
              </a:spcBef>
              <a:buFont typeface="Wingdings" panose="05000000000000000000" pitchFamily="2" charset="2"/>
              <a:buChar char="v"/>
            </a:pPr>
            <a:r>
              <a:rPr lang="en-GB" sz="6400" dirty="0" smtClean="0"/>
              <a:t>There </a:t>
            </a:r>
            <a:r>
              <a:rPr lang="en-GB" sz="6400" dirty="0"/>
              <a:t>were 1,167 </a:t>
            </a:r>
            <a:r>
              <a:rPr lang="en-GB" sz="6400" b="1" dirty="0"/>
              <a:t>deaths</a:t>
            </a:r>
            <a:r>
              <a:rPr lang="en-GB" sz="6400" dirty="0"/>
              <a:t> from asthma in 2011 (</a:t>
            </a:r>
            <a:r>
              <a:rPr lang="en-GB" sz="6400" b="1" dirty="0"/>
              <a:t>18 of these were children aged 14 </a:t>
            </a:r>
            <a:r>
              <a:rPr lang="en-GB" sz="6400" dirty="0"/>
              <a:t>and under).</a:t>
            </a:r>
          </a:p>
          <a:p>
            <a:pPr marL="857250" indent="-857250">
              <a:lnSpc>
                <a:spcPct val="120000"/>
              </a:lnSpc>
              <a:spcBef>
                <a:spcPts val="0"/>
              </a:spcBef>
              <a:buFont typeface="Wingdings" panose="05000000000000000000" pitchFamily="2" charset="2"/>
              <a:buChar char="v"/>
            </a:pPr>
            <a:r>
              <a:rPr lang="en-GB" sz="6400" b="1" dirty="0" smtClean="0"/>
              <a:t>90</a:t>
            </a:r>
            <a:r>
              <a:rPr lang="en-GB" sz="6400" b="1" dirty="0"/>
              <a:t>% </a:t>
            </a:r>
            <a:r>
              <a:rPr lang="en-GB" sz="6400" dirty="0"/>
              <a:t>of the deaths from asthma are </a:t>
            </a:r>
            <a:r>
              <a:rPr lang="en-GB" sz="6400" b="1" dirty="0"/>
              <a:t>preventable</a:t>
            </a:r>
            <a:r>
              <a:rPr lang="en-GB" sz="6400" dirty="0"/>
              <a:t>.</a:t>
            </a:r>
          </a:p>
          <a:p>
            <a:pPr marL="857250" indent="-857250">
              <a:lnSpc>
                <a:spcPct val="120000"/>
              </a:lnSpc>
              <a:spcBef>
                <a:spcPts val="0"/>
              </a:spcBef>
              <a:buFont typeface="Wingdings" panose="05000000000000000000" pitchFamily="2" charset="2"/>
              <a:buChar char="v"/>
            </a:pPr>
            <a:r>
              <a:rPr lang="en-GB" sz="6400" b="1" dirty="0"/>
              <a:t>75% of hospital admissions for asthma </a:t>
            </a:r>
            <a:r>
              <a:rPr lang="en-GB" sz="6400" dirty="0"/>
              <a:t>are avoidable</a:t>
            </a:r>
            <a:r>
              <a:rPr lang="en-GB" sz="6400" dirty="0" smtClean="0"/>
              <a:t>.</a:t>
            </a:r>
          </a:p>
          <a:p>
            <a:pPr marL="857250" indent="-857250">
              <a:lnSpc>
                <a:spcPct val="120000"/>
              </a:lnSpc>
              <a:spcBef>
                <a:spcPts val="0"/>
              </a:spcBef>
              <a:buFont typeface="Wingdings" panose="05000000000000000000" pitchFamily="2" charset="2"/>
              <a:buChar char="v"/>
            </a:pPr>
            <a:r>
              <a:rPr lang="en-GB" sz="6400" b="1" dirty="0" smtClean="0"/>
              <a:t>Patients with a personal asthma action plan (PAAP) were 4 times less likely to die </a:t>
            </a:r>
            <a:r>
              <a:rPr lang="en-GB" sz="6400" dirty="0" smtClean="0"/>
              <a:t>from an asthma attack. </a:t>
            </a:r>
          </a:p>
          <a:p>
            <a:pPr marL="857250" indent="-857250">
              <a:lnSpc>
                <a:spcPct val="120000"/>
              </a:lnSpc>
              <a:spcBef>
                <a:spcPts val="0"/>
              </a:spcBef>
              <a:buFont typeface="Wingdings" panose="05000000000000000000" pitchFamily="2" charset="2"/>
              <a:buChar char="v"/>
            </a:pPr>
            <a:r>
              <a:rPr lang="en-GB" sz="6400" b="1" dirty="0" smtClean="0"/>
              <a:t>77% </a:t>
            </a:r>
            <a:r>
              <a:rPr lang="en-GB" sz="6400" dirty="0" smtClean="0"/>
              <a:t>of patients </a:t>
            </a:r>
            <a:r>
              <a:rPr lang="en-GB" sz="6400" b="1" dirty="0" smtClean="0"/>
              <a:t>had no record </a:t>
            </a:r>
            <a:r>
              <a:rPr lang="en-GB" sz="6400" dirty="0" smtClean="0"/>
              <a:t>of having </a:t>
            </a:r>
            <a:r>
              <a:rPr lang="en-GB" sz="6400" b="1" dirty="0" smtClean="0"/>
              <a:t>a PAAP </a:t>
            </a:r>
            <a:r>
              <a:rPr lang="en-GB" sz="6400" i="1" dirty="0" smtClean="0"/>
              <a:t>(</a:t>
            </a:r>
            <a:r>
              <a:rPr lang="en-GB" sz="4800" i="1" dirty="0" smtClean="0"/>
              <a:t>National Review of Asthma Deaths)</a:t>
            </a:r>
          </a:p>
          <a:p>
            <a:pPr>
              <a:lnSpc>
                <a:spcPct val="120000"/>
              </a:lnSpc>
              <a:spcBef>
                <a:spcPts val="0"/>
              </a:spcBef>
            </a:pPr>
            <a:r>
              <a:rPr lang="en-GB" sz="6400" dirty="0" smtClean="0"/>
              <a:t> </a:t>
            </a:r>
          </a:p>
          <a:p>
            <a:pPr>
              <a:lnSpc>
                <a:spcPct val="120000"/>
              </a:lnSpc>
              <a:spcBef>
                <a:spcPts val="0"/>
              </a:spcBef>
              <a:spcAft>
                <a:spcPts val="0"/>
              </a:spcAft>
            </a:pPr>
            <a:r>
              <a:rPr lang="en-GB" sz="5600" dirty="0" smtClean="0"/>
              <a:t>  </a:t>
            </a:r>
          </a:p>
          <a:p>
            <a:pPr>
              <a:lnSpc>
                <a:spcPct val="120000"/>
              </a:lnSpc>
              <a:spcBef>
                <a:spcPts val="0"/>
              </a:spcBef>
              <a:spcAft>
                <a:spcPts val="0"/>
              </a:spcAft>
            </a:pPr>
            <a:r>
              <a:rPr lang="fr-FR" sz="3600" dirty="0" smtClean="0"/>
              <a:t>Source </a:t>
            </a:r>
            <a:r>
              <a:rPr lang="fr-FR" sz="3600" u="sng" dirty="0">
                <a:hlinkClick r:id="rId4"/>
              </a:rPr>
              <a:t>http://</a:t>
            </a:r>
            <a:r>
              <a:rPr lang="fr-FR" sz="3600" u="sng" dirty="0" smtClean="0">
                <a:hlinkClick r:id="rId4"/>
              </a:rPr>
              <a:t>www.asthma.org.uk/asthma-facts-and-statistics</a:t>
            </a:r>
            <a:endParaRPr lang="en-GB" sz="3600" dirty="0" smtClean="0"/>
          </a:p>
          <a:p>
            <a:pPr>
              <a:lnSpc>
                <a:spcPct val="120000"/>
              </a:lnSpc>
              <a:spcBef>
                <a:spcPts val="0"/>
              </a:spcBef>
              <a:spcAft>
                <a:spcPts val="0"/>
              </a:spcAft>
            </a:pPr>
            <a:endParaRPr lang="en-GB" sz="5600" dirty="0"/>
          </a:p>
          <a:p>
            <a:endParaRPr lang="en-GB" dirty="0"/>
          </a:p>
        </p:txBody>
      </p:sp>
      <p:sp>
        <p:nvSpPr>
          <p:cNvPr id="8" name="Slide Number Placeholder 7"/>
          <p:cNvSpPr>
            <a:spLocks noGrp="1"/>
          </p:cNvSpPr>
          <p:nvPr>
            <p:ph type="sldNum" sz="quarter" idx="14"/>
          </p:nvPr>
        </p:nvSpPr>
        <p:spPr/>
        <p:txBody>
          <a:bodyPr/>
          <a:lstStyle/>
          <a:p>
            <a:fld id="{8FC524A1-7B6A-464D-B8BC-8FE2E057339E}" type="slidenum">
              <a:rPr lang="en-GB" smtClean="0">
                <a:solidFill>
                  <a:srgbClr val="3F3F3F">
                    <a:lumMod val="50000"/>
                  </a:srgbClr>
                </a:solidFill>
              </a:rPr>
              <a:pPr/>
              <a:t>17</a:t>
            </a:fld>
            <a:endParaRPr lang="en-GB" dirty="0">
              <a:solidFill>
                <a:srgbClr val="3F3F3F">
                  <a:lumMod val="50000"/>
                </a:srgbClr>
              </a:solidFill>
            </a:endParaRPr>
          </a:p>
        </p:txBody>
      </p:sp>
    </p:spTree>
    <p:extLst>
      <p:ext uri="{BB962C8B-B14F-4D97-AF65-F5344CB8AC3E}">
        <p14:creationId xmlns:p14="http://schemas.microsoft.com/office/powerpoint/2010/main" val="42234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1367879"/>
          </a:xfrm>
        </p:spPr>
        <p:txBody>
          <a:bodyPr/>
          <a:lstStyle/>
          <a:p>
            <a:r>
              <a:rPr lang="en-GB" dirty="0" smtClean="0"/>
              <a:t>Despite &gt;16 documents in the last 5 years, still high mortality, emergency admissions and variation in care: we don’t need more</a:t>
            </a:r>
            <a:endParaRPr lang="en-GB" dirty="0"/>
          </a:p>
        </p:txBody>
      </p:sp>
      <p:sp>
        <p:nvSpPr>
          <p:cNvPr id="5" name="Slide Number Placeholder 4"/>
          <p:cNvSpPr>
            <a:spLocks noGrp="1"/>
          </p:cNvSpPr>
          <p:nvPr>
            <p:ph type="sldNum" sz="quarter" idx="14"/>
          </p:nvPr>
        </p:nvSpPr>
        <p:spPr/>
        <p:txBody>
          <a:bodyPr/>
          <a:lstStyle/>
          <a:p>
            <a:fld id="{8FC524A1-7B6A-464D-B8BC-8FE2E057339E}" type="slidenum">
              <a:rPr lang="en-GB" smtClean="0">
                <a:solidFill>
                  <a:srgbClr val="3F3F3F">
                    <a:lumMod val="50000"/>
                  </a:srgbClr>
                </a:solidFill>
              </a:rPr>
              <a:pPr/>
              <a:t>18</a:t>
            </a:fld>
            <a:endParaRPr lang="en-GB" dirty="0">
              <a:solidFill>
                <a:srgbClr val="3F3F3F">
                  <a:lumMod val="50000"/>
                </a:srgbClr>
              </a:solidFill>
            </a:endParaRPr>
          </a:p>
        </p:txBody>
      </p:sp>
      <p:grpSp>
        <p:nvGrpSpPr>
          <p:cNvPr id="8" name="Group 7"/>
          <p:cNvGrpSpPr/>
          <p:nvPr/>
        </p:nvGrpSpPr>
        <p:grpSpPr>
          <a:xfrm>
            <a:off x="6902507" y="1700811"/>
            <a:ext cx="2085975" cy="2786537"/>
            <a:chOff x="238125" y="190500"/>
            <a:chExt cx="4629150" cy="6581775"/>
          </a:xfrm>
        </p:grpSpPr>
        <p:sp>
          <p:nvSpPr>
            <p:cNvPr id="9" name="Rectangle 8"/>
            <p:cNvSpPr/>
            <p:nvPr/>
          </p:nvSpPr>
          <p:spPr>
            <a:xfrm>
              <a:off x="238125" y="190500"/>
              <a:ext cx="4629150" cy="6581775"/>
            </a:xfrm>
            <a:prstGeom prst="rect">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81000"/>
              <a:ext cx="4191000"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3" y="4316473"/>
            <a:ext cx="3656015" cy="2559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9925" y="1700809"/>
            <a:ext cx="3268259" cy="24402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823" y="3645025"/>
            <a:ext cx="2091540" cy="287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1556792"/>
            <a:ext cx="2127544"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2265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60648"/>
            <a:ext cx="2304256" cy="295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4"/>
          </p:nvPr>
        </p:nvSpPr>
        <p:spPr/>
        <p:txBody>
          <a:bodyPr/>
          <a:lstStyle/>
          <a:p>
            <a:fld id="{8FC524A1-7B6A-464D-B8BC-8FE2E057339E}" type="slidenum">
              <a:rPr lang="en-GB" smtClean="0">
                <a:solidFill>
                  <a:srgbClr val="3F3F3F">
                    <a:lumMod val="50000"/>
                  </a:srgbClr>
                </a:solidFill>
              </a:rPr>
              <a:pPr/>
              <a:t>19</a:t>
            </a:fld>
            <a:endParaRPr lang="en-GB" dirty="0">
              <a:solidFill>
                <a:srgbClr val="3F3F3F">
                  <a:lumMod val="50000"/>
                </a:srgbClr>
              </a:solidFill>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10" r="4432" b="8421"/>
          <a:stretch/>
        </p:blipFill>
        <p:spPr bwMode="auto">
          <a:xfrm>
            <a:off x="3563888" y="404664"/>
            <a:ext cx="4836035" cy="218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90" t="13985" r="10383" b="17344"/>
          <a:stretch/>
        </p:blipFill>
        <p:spPr bwMode="auto">
          <a:xfrm>
            <a:off x="68655" y="2852936"/>
            <a:ext cx="5307819" cy="369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6520" t="32337" r="10164" b="9685"/>
          <a:stretch/>
        </p:blipFill>
        <p:spPr bwMode="auto">
          <a:xfrm>
            <a:off x="4644009" y="3216970"/>
            <a:ext cx="4248472" cy="330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51520" y="4149080"/>
            <a:ext cx="420907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Oval 6"/>
          <p:cNvSpPr/>
          <p:nvPr/>
        </p:nvSpPr>
        <p:spPr>
          <a:xfrm>
            <a:off x="4860032" y="5373216"/>
            <a:ext cx="3816424"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itle 1"/>
          <p:cNvSpPr>
            <a:spLocks noGrp="1"/>
          </p:cNvSpPr>
          <p:nvPr>
            <p:ph type="title"/>
          </p:nvPr>
        </p:nvSpPr>
        <p:spPr>
          <a:xfrm>
            <a:off x="250828" y="188916"/>
            <a:ext cx="8642351" cy="503783"/>
          </a:xfrm>
          <a:solidFill>
            <a:schemeClr val="tx2"/>
          </a:solidFill>
        </p:spPr>
        <p:txBody>
          <a:bodyPr/>
          <a:lstStyle/>
          <a:p>
            <a:r>
              <a:rPr lang="en-GB" dirty="0" smtClean="0"/>
              <a:t>Why co-ordination and integration is essential</a:t>
            </a:r>
            <a:endParaRPr lang="en-GB" dirty="0"/>
          </a:p>
        </p:txBody>
      </p:sp>
    </p:spTree>
    <p:extLst>
      <p:ext uri="{BB962C8B-B14F-4D97-AF65-F5344CB8AC3E}">
        <p14:creationId xmlns:p14="http://schemas.microsoft.com/office/powerpoint/2010/main" val="1129100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2</a:t>
            </a:fld>
            <a:endParaRPr lang="en-GB" dirty="0">
              <a:solidFill>
                <a:srgbClr val="3F3F3F">
                  <a:lumMod val="50000"/>
                </a:srgbClr>
              </a:solidFill>
            </a:endParaRPr>
          </a:p>
        </p:txBody>
      </p:sp>
      <p:sp>
        <p:nvSpPr>
          <p:cNvPr id="5" name="Content Placeholder 4"/>
          <p:cNvSpPr>
            <a:spLocks noGrp="1"/>
          </p:cNvSpPr>
          <p:nvPr>
            <p:ph sz="quarter" idx="15"/>
          </p:nvPr>
        </p:nvSpPr>
        <p:spPr/>
        <p:txBody>
          <a:bodyPr>
            <a:normAutofit lnSpcReduction="10000"/>
          </a:bodyPr>
          <a:lstStyle/>
          <a:p>
            <a:pPr fontAlgn="t">
              <a:spcBef>
                <a:spcPts val="0"/>
              </a:spcBef>
              <a:spcAft>
                <a:spcPts val="0"/>
              </a:spcAft>
            </a:pPr>
            <a:r>
              <a:rPr lang="en-GB" b="1" dirty="0">
                <a:solidFill>
                  <a:srgbClr val="FFFFFF"/>
                </a:solidFill>
                <a:latin typeface="Lucida Sans Unicode"/>
              </a:rPr>
              <a:t>Welcome and introductions</a:t>
            </a:r>
            <a:endParaRPr lang="en-GB" sz="2800" dirty="0"/>
          </a:p>
          <a:p>
            <a:pPr fontAlgn="t">
              <a:spcBef>
                <a:spcPts val="0"/>
              </a:spcBef>
              <a:spcAft>
                <a:spcPts val="0"/>
              </a:spcAft>
            </a:pPr>
            <a:r>
              <a:rPr lang="en-GB" b="1" dirty="0">
                <a:solidFill>
                  <a:srgbClr val="FFFFFF"/>
                </a:solidFill>
                <a:latin typeface="Lucida Sans Unicode"/>
              </a:rPr>
              <a:t>Local Asthma prevalence for CYP and adults</a:t>
            </a:r>
            <a:endParaRPr lang="en-GB" sz="2800" dirty="0"/>
          </a:p>
          <a:p>
            <a:pPr fontAlgn="t">
              <a:spcBef>
                <a:spcPts val="0"/>
              </a:spcBef>
              <a:spcAft>
                <a:spcPts val="0"/>
              </a:spcAft>
            </a:pPr>
            <a:r>
              <a:rPr lang="en-GB" b="1" dirty="0">
                <a:solidFill>
                  <a:srgbClr val="FFFFFF"/>
                </a:solidFill>
                <a:latin typeface="Lucida Sans Unicode"/>
              </a:rPr>
              <a:t>Local Asthma management pathways for CYP and adults</a:t>
            </a:r>
            <a:endParaRPr lang="en-GB" sz="2800" dirty="0"/>
          </a:p>
          <a:p>
            <a:pPr fontAlgn="t">
              <a:spcBef>
                <a:spcPts val="0"/>
              </a:spcBef>
              <a:spcAft>
                <a:spcPts val="0"/>
              </a:spcAft>
            </a:pPr>
            <a:r>
              <a:rPr lang="en-GB" b="1" dirty="0">
                <a:solidFill>
                  <a:srgbClr val="FFFFFF"/>
                </a:solidFill>
                <a:latin typeface="Lucida Sans Unicode"/>
              </a:rPr>
              <a:t> </a:t>
            </a:r>
            <a:endParaRPr lang="en-GB" sz="2800" dirty="0"/>
          </a:p>
          <a:p>
            <a:pPr fontAlgn="t">
              <a:spcBef>
                <a:spcPts val="0"/>
              </a:spcBef>
              <a:spcAft>
                <a:spcPts val="0"/>
              </a:spcAft>
            </a:pPr>
            <a:r>
              <a:rPr lang="en-GB" b="1" dirty="0">
                <a:solidFill>
                  <a:srgbClr val="FFFFFF"/>
                </a:solidFill>
                <a:latin typeface="Lucida Sans Unicode"/>
              </a:rPr>
              <a:t>Bexley Clinical Rep</a:t>
            </a:r>
            <a:endParaRPr lang="en-GB" sz="2800" dirty="0"/>
          </a:p>
          <a:p>
            <a:pPr fontAlgn="t">
              <a:spcBef>
                <a:spcPts val="0"/>
              </a:spcBef>
              <a:spcAft>
                <a:spcPts val="0"/>
              </a:spcAft>
            </a:pPr>
            <a:r>
              <a:rPr lang="en-GB" b="1" dirty="0">
                <a:solidFill>
                  <a:srgbClr val="FFFFFF"/>
                </a:solidFill>
                <a:latin typeface="Lucida Sans Unicode"/>
              </a:rPr>
              <a:t>Background to the project – HLP, </a:t>
            </a:r>
            <a:endParaRPr lang="en-GB" sz="2800" dirty="0"/>
          </a:p>
          <a:p>
            <a:pPr fontAlgn="t">
              <a:spcBef>
                <a:spcPts val="0"/>
              </a:spcBef>
              <a:spcAft>
                <a:spcPts val="0"/>
              </a:spcAft>
            </a:pPr>
            <a:r>
              <a:rPr lang="en-GB" b="1" dirty="0">
                <a:solidFill>
                  <a:srgbClr val="FFFFFF"/>
                </a:solidFill>
                <a:latin typeface="Lucida Sans Unicode"/>
              </a:rPr>
              <a:t>London prevalence for asthma CYP</a:t>
            </a:r>
            <a:endParaRPr lang="en-GB" sz="2800" dirty="0"/>
          </a:p>
          <a:p>
            <a:pPr fontAlgn="t">
              <a:spcBef>
                <a:spcPts val="0"/>
              </a:spcBef>
              <a:spcAft>
                <a:spcPts val="0"/>
              </a:spcAft>
            </a:pPr>
            <a:r>
              <a:rPr lang="en-GB" b="1" dirty="0">
                <a:solidFill>
                  <a:srgbClr val="FFFFFF"/>
                </a:solidFill>
                <a:latin typeface="Lucida Sans Unicode"/>
              </a:rPr>
              <a:t>HLP asthma toolkit</a:t>
            </a:r>
            <a:endParaRPr lang="en-GB" sz="2800" dirty="0"/>
          </a:p>
          <a:p>
            <a:pPr fontAlgn="t">
              <a:spcBef>
                <a:spcPts val="0"/>
              </a:spcBef>
              <a:spcAft>
                <a:spcPts val="0"/>
              </a:spcAft>
            </a:pPr>
            <a:r>
              <a:rPr lang="en-GB" b="1" dirty="0">
                <a:solidFill>
                  <a:srgbClr val="FFFFFF"/>
                </a:solidFill>
                <a:latin typeface="Lucida Sans Unicode"/>
              </a:rPr>
              <a:t>Scalability of the project - STP footprint &amp; London</a:t>
            </a:r>
            <a:endParaRPr lang="en-GB" sz="2800" dirty="0"/>
          </a:p>
          <a:p>
            <a:pPr fontAlgn="t">
              <a:spcBef>
                <a:spcPts val="0"/>
              </a:spcBef>
              <a:spcAft>
                <a:spcPts val="0"/>
              </a:spcAft>
            </a:pPr>
            <a:r>
              <a:rPr lang="en-GB" b="1" dirty="0">
                <a:solidFill>
                  <a:srgbClr val="FFFFFF"/>
                </a:solidFill>
                <a:latin typeface="Lucida Sans Unicode"/>
              </a:rPr>
              <a:t>Other HLP developments</a:t>
            </a:r>
            <a:endParaRPr lang="en-GB" sz="2800" dirty="0"/>
          </a:p>
          <a:p>
            <a:pPr fontAlgn="t">
              <a:spcBef>
                <a:spcPts val="0"/>
              </a:spcBef>
              <a:spcAft>
                <a:spcPts val="0"/>
              </a:spcAft>
            </a:pPr>
            <a:r>
              <a:rPr lang="en-GB" b="1" dirty="0">
                <a:solidFill>
                  <a:srgbClr val="FFFFFF"/>
                </a:solidFill>
                <a:latin typeface="Lucida Sans Unicode"/>
              </a:rPr>
              <a:t> </a:t>
            </a:r>
            <a:endParaRPr lang="en-GB" sz="2800" dirty="0"/>
          </a:p>
          <a:p>
            <a:pPr fontAlgn="t">
              <a:spcBef>
                <a:spcPts val="0"/>
              </a:spcBef>
              <a:spcAft>
                <a:spcPts val="0"/>
              </a:spcAft>
            </a:pPr>
            <a:r>
              <a:rPr lang="en-GB" b="1" dirty="0">
                <a:solidFill>
                  <a:srgbClr val="FFFFFF"/>
                </a:solidFill>
                <a:latin typeface="Lucida Sans Unicode"/>
              </a:rPr>
              <a:t>HLP Rep</a:t>
            </a:r>
            <a:endParaRPr lang="en-GB" sz="2800" dirty="0"/>
          </a:p>
          <a:p>
            <a:pPr fontAlgn="t">
              <a:spcBef>
                <a:spcPts val="0"/>
              </a:spcBef>
              <a:spcAft>
                <a:spcPts val="0"/>
              </a:spcAft>
            </a:pPr>
            <a:r>
              <a:rPr lang="en-GB" b="1" dirty="0">
                <a:solidFill>
                  <a:srgbClr val="FFFFFF"/>
                </a:solidFill>
                <a:latin typeface="Lucida Sans Unicode"/>
              </a:rPr>
              <a:t>NRAD</a:t>
            </a:r>
            <a:endParaRPr lang="en-GB" sz="2800" dirty="0"/>
          </a:p>
          <a:p>
            <a:pPr fontAlgn="t">
              <a:spcBef>
                <a:spcPts val="0"/>
              </a:spcBef>
              <a:spcAft>
                <a:spcPts val="0"/>
              </a:spcAft>
            </a:pPr>
            <a:r>
              <a:rPr lang="en-GB" b="1" dirty="0">
                <a:solidFill>
                  <a:srgbClr val="FFFFFF"/>
                </a:solidFill>
                <a:latin typeface="Lucida Sans Unicode"/>
              </a:rPr>
              <a:t>BTS/SIGN guidance </a:t>
            </a:r>
            <a:endParaRPr lang="en-GB" sz="2800" dirty="0"/>
          </a:p>
          <a:p>
            <a:pPr fontAlgn="t">
              <a:spcBef>
                <a:spcPts val="0"/>
              </a:spcBef>
              <a:spcAft>
                <a:spcPts val="0"/>
              </a:spcAft>
            </a:pPr>
            <a:r>
              <a:rPr lang="en-GB" b="1" dirty="0">
                <a:solidFill>
                  <a:srgbClr val="FFFFFF"/>
                </a:solidFill>
                <a:latin typeface="Lucida Sans Unicode"/>
              </a:rPr>
              <a:t>ACT scores</a:t>
            </a:r>
            <a:endParaRPr lang="en-GB" sz="2800" dirty="0"/>
          </a:p>
          <a:p>
            <a:pPr fontAlgn="t">
              <a:spcBef>
                <a:spcPts val="0"/>
              </a:spcBef>
              <a:spcAft>
                <a:spcPts val="0"/>
              </a:spcAft>
            </a:pPr>
            <a:r>
              <a:rPr lang="en-GB" b="1" dirty="0">
                <a:solidFill>
                  <a:srgbClr val="FFFFFF"/>
                </a:solidFill>
                <a:latin typeface="Lucida Sans Unicode"/>
              </a:rPr>
              <a:t>Inhaler technique </a:t>
            </a:r>
            <a:endParaRPr lang="en-GB" sz="2800" dirty="0"/>
          </a:p>
          <a:p>
            <a:pPr fontAlgn="t">
              <a:spcBef>
                <a:spcPts val="0"/>
              </a:spcBef>
              <a:spcAft>
                <a:spcPts val="0"/>
              </a:spcAft>
            </a:pPr>
            <a:r>
              <a:rPr lang="en-GB" b="1" dirty="0">
                <a:solidFill>
                  <a:srgbClr val="FFFFFF"/>
                </a:solidFill>
                <a:latin typeface="Lucida Sans Unicode"/>
              </a:rPr>
              <a:t>Inhaler Surveillance </a:t>
            </a:r>
            <a:endParaRPr lang="en-GB" sz="2800" dirty="0"/>
          </a:p>
          <a:p>
            <a:pPr fontAlgn="t">
              <a:spcBef>
                <a:spcPts val="0"/>
              </a:spcBef>
              <a:spcAft>
                <a:spcPts val="0"/>
              </a:spcAft>
            </a:pPr>
            <a:r>
              <a:rPr lang="en-GB" b="1" dirty="0">
                <a:solidFill>
                  <a:srgbClr val="FFFFFF"/>
                </a:solidFill>
                <a:latin typeface="Lucida Sans Unicode"/>
              </a:rPr>
              <a:t>HLP asthma tool kit, on-line training and other resources</a:t>
            </a:r>
            <a:endParaRPr lang="en-GB" sz="2800" dirty="0"/>
          </a:p>
          <a:p>
            <a:pPr fontAlgn="t">
              <a:spcBef>
                <a:spcPts val="0"/>
              </a:spcBef>
              <a:spcAft>
                <a:spcPts val="0"/>
              </a:spcAft>
            </a:pPr>
            <a:r>
              <a:rPr lang="en-GB" b="1" dirty="0">
                <a:solidFill>
                  <a:srgbClr val="FFFFFF"/>
                </a:solidFill>
                <a:latin typeface="Lucida Sans Unicode"/>
              </a:rPr>
              <a:t> </a:t>
            </a:r>
            <a:endParaRPr lang="en-GB" sz="2800" dirty="0"/>
          </a:p>
          <a:p>
            <a:pPr fontAlgn="t">
              <a:spcBef>
                <a:spcPts val="0"/>
              </a:spcBef>
              <a:spcAft>
                <a:spcPts val="0"/>
              </a:spcAft>
            </a:pPr>
            <a:r>
              <a:rPr lang="en-GB" b="1" dirty="0">
                <a:solidFill>
                  <a:srgbClr val="FFFFFF"/>
                </a:solidFill>
                <a:latin typeface="Lucida Sans Unicode"/>
              </a:rPr>
              <a:t>Asthma rep </a:t>
            </a:r>
            <a:endParaRPr lang="en-GB" sz="2800" dirty="0"/>
          </a:p>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21444510"/>
              </p:ext>
            </p:extLst>
          </p:nvPr>
        </p:nvGraphicFramePr>
        <p:xfrm>
          <a:off x="22126" y="836712"/>
          <a:ext cx="9121874" cy="6053388"/>
        </p:xfrm>
        <a:graphic>
          <a:graphicData uri="http://schemas.openxmlformats.org/drawingml/2006/table">
            <a:tbl>
              <a:tblPr firstRow="1" firstCol="1" bandRow="1">
                <a:tableStyleId>{5C22544A-7EE6-4342-B048-85BDC9FD1C3A}</a:tableStyleId>
              </a:tblPr>
              <a:tblGrid>
                <a:gridCol w="805458"/>
                <a:gridCol w="5703312"/>
                <a:gridCol w="2613104"/>
              </a:tblGrid>
              <a:tr h="407479">
                <a:tc>
                  <a:txBody>
                    <a:bodyPr/>
                    <a:lstStyle/>
                    <a:p>
                      <a:pPr>
                        <a:lnSpc>
                          <a:spcPct val="115000"/>
                        </a:lnSpc>
                        <a:spcAft>
                          <a:spcPts val="0"/>
                        </a:spcAft>
                      </a:pPr>
                      <a:r>
                        <a:rPr lang="en-GB" sz="2000" dirty="0">
                          <a:effectLst/>
                        </a:rPr>
                        <a:t>Time </a:t>
                      </a:r>
                      <a:endParaRPr lang="en-GB" sz="2000" dirty="0">
                        <a:solidFill>
                          <a:srgbClr val="262626"/>
                        </a:solidFill>
                        <a:effectLst/>
                        <a:latin typeface="Arial"/>
                        <a:ea typeface="Calibri"/>
                        <a:cs typeface="Times New Roman"/>
                      </a:endParaRPr>
                    </a:p>
                  </a:txBody>
                  <a:tcPr marL="44254" marR="44254" marT="0" marB="0"/>
                </a:tc>
                <a:tc>
                  <a:txBody>
                    <a:bodyPr/>
                    <a:lstStyle/>
                    <a:p>
                      <a:pPr>
                        <a:lnSpc>
                          <a:spcPct val="115000"/>
                        </a:lnSpc>
                        <a:spcAft>
                          <a:spcPts val="0"/>
                        </a:spcAft>
                      </a:pPr>
                      <a:r>
                        <a:rPr lang="en-GB" sz="2000" dirty="0">
                          <a:effectLst/>
                        </a:rPr>
                        <a:t>Item</a:t>
                      </a:r>
                      <a:endParaRPr lang="en-GB" sz="2000" dirty="0">
                        <a:solidFill>
                          <a:srgbClr val="262626"/>
                        </a:solidFill>
                        <a:effectLst/>
                        <a:latin typeface="Arial"/>
                        <a:ea typeface="Calibri"/>
                        <a:cs typeface="Times New Roman"/>
                      </a:endParaRPr>
                    </a:p>
                  </a:txBody>
                  <a:tcPr marL="44254" marR="44254" marT="0" marB="0"/>
                </a:tc>
                <a:tc>
                  <a:txBody>
                    <a:bodyPr/>
                    <a:lstStyle/>
                    <a:p>
                      <a:pPr>
                        <a:lnSpc>
                          <a:spcPct val="115000"/>
                        </a:lnSpc>
                        <a:spcAft>
                          <a:spcPts val="0"/>
                        </a:spcAft>
                      </a:pPr>
                      <a:r>
                        <a:rPr lang="en-GB" sz="2000" dirty="0">
                          <a:effectLst/>
                        </a:rPr>
                        <a:t>Presenter</a:t>
                      </a:r>
                      <a:endParaRPr lang="en-GB" sz="2000" dirty="0">
                        <a:solidFill>
                          <a:srgbClr val="262626"/>
                        </a:solidFill>
                        <a:effectLst/>
                        <a:latin typeface="Arial"/>
                        <a:ea typeface="Calibri"/>
                        <a:cs typeface="Times New Roman"/>
                      </a:endParaRPr>
                    </a:p>
                  </a:txBody>
                  <a:tcPr marL="44254" marR="44254" marT="0" marB="0"/>
                </a:tc>
              </a:tr>
              <a:tr h="564328">
                <a:tc>
                  <a:txBody>
                    <a:bodyPr/>
                    <a:lstStyle/>
                    <a:p>
                      <a:pPr>
                        <a:lnSpc>
                          <a:spcPct val="115000"/>
                        </a:lnSpc>
                        <a:spcAft>
                          <a:spcPts val="0"/>
                        </a:spcAft>
                      </a:pPr>
                      <a:r>
                        <a:rPr lang="en-GB" sz="1200" dirty="0" smtClean="0">
                          <a:effectLst/>
                        </a:rPr>
                        <a:t>19:30 </a:t>
                      </a:r>
                      <a:endParaRPr lang="en-GB" sz="1200" dirty="0">
                        <a:solidFill>
                          <a:srgbClr val="262626"/>
                        </a:solidFill>
                        <a:effectLst/>
                        <a:latin typeface="Arial"/>
                        <a:ea typeface="Calibri"/>
                        <a:cs typeface="Times New Roman"/>
                      </a:endParaRPr>
                    </a:p>
                  </a:txBody>
                  <a:tcPr marL="44254" marR="44254" marT="0" marB="0"/>
                </a:tc>
                <a:tc>
                  <a:txBody>
                    <a:bodyPr/>
                    <a:lstStyle/>
                    <a:p>
                      <a:pPr>
                        <a:spcAft>
                          <a:spcPts val="0"/>
                        </a:spcAft>
                      </a:pPr>
                      <a:r>
                        <a:rPr lang="en-GB" sz="1000" b="1" dirty="0" smtClean="0">
                          <a:effectLst/>
                        </a:rPr>
                        <a:t>Welcome and </a:t>
                      </a:r>
                      <a:r>
                        <a:rPr lang="en-GB" sz="1000" b="1" dirty="0" smtClean="0">
                          <a:effectLst/>
                        </a:rPr>
                        <a:t>introductions and local context</a:t>
                      </a:r>
                      <a:endParaRPr lang="en-GB" sz="900" b="1" dirty="0" smtClean="0">
                        <a:effectLst/>
                      </a:endParaRPr>
                    </a:p>
                    <a:p>
                      <a:pPr>
                        <a:lnSpc>
                          <a:spcPct val="115000"/>
                        </a:lnSpc>
                        <a:spcAft>
                          <a:spcPts val="0"/>
                        </a:spcAft>
                      </a:pPr>
                      <a:r>
                        <a:rPr lang="en-GB" sz="1000" dirty="0">
                          <a:effectLst/>
                        </a:rPr>
                        <a:t> </a:t>
                      </a:r>
                      <a:endParaRPr lang="en-GB" sz="1000" dirty="0">
                        <a:solidFill>
                          <a:srgbClr val="262626"/>
                        </a:solidFill>
                        <a:effectLst/>
                        <a:latin typeface="Arial"/>
                        <a:ea typeface="Calibri"/>
                        <a:cs typeface="Times New Roman"/>
                      </a:endParaRPr>
                    </a:p>
                  </a:txBody>
                  <a:tcPr marL="44254" marR="44254" marT="0" marB="0" anchor="ctr"/>
                </a:tc>
                <a:tc>
                  <a:txBody>
                    <a:bodyPr/>
                    <a:lstStyle/>
                    <a:p>
                      <a:pPr>
                        <a:lnSpc>
                          <a:spcPct val="115000"/>
                        </a:lnSpc>
                        <a:spcAft>
                          <a:spcPts val="0"/>
                        </a:spcAft>
                      </a:pPr>
                      <a:r>
                        <a:rPr lang="en-GB" sz="1200" dirty="0">
                          <a:effectLst/>
                          <a:latin typeface="+mn-lt"/>
                        </a:rPr>
                        <a:t> </a:t>
                      </a:r>
                      <a:endParaRPr lang="en-GB" sz="1200" dirty="0" smtClean="0">
                        <a:effectLst/>
                        <a:latin typeface="+mn-lt"/>
                      </a:endParaRPr>
                    </a:p>
                    <a:p>
                      <a:pPr>
                        <a:lnSpc>
                          <a:spcPct val="115000"/>
                        </a:lnSpc>
                        <a:spcAft>
                          <a:spcPts val="0"/>
                        </a:spcAft>
                      </a:pPr>
                      <a:r>
                        <a:rPr lang="en-GB" sz="1200" b="1" dirty="0" smtClean="0">
                          <a:solidFill>
                            <a:srgbClr val="262626"/>
                          </a:solidFill>
                          <a:effectLst/>
                          <a:latin typeface="+mn-lt"/>
                          <a:ea typeface="Calibri"/>
                          <a:cs typeface="Times New Roman"/>
                        </a:rPr>
                        <a:t>Dr Laura Hindley </a:t>
                      </a:r>
                      <a:r>
                        <a:rPr lang="en-GB" sz="1200" dirty="0" smtClean="0">
                          <a:solidFill>
                            <a:srgbClr val="262626"/>
                          </a:solidFill>
                          <a:effectLst/>
                          <a:latin typeface="+mn-lt"/>
                          <a:ea typeface="Calibri"/>
                          <a:cs typeface="Times New Roman"/>
                        </a:rPr>
                        <a:t>GP, </a:t>
                      </a:r>
                      <a:endParaRPr lang="en-GB" sz="1200" dirty="0">
                        <a:solidFill>
                          <a:srgbClr val="262626"/>
                        </a:solidFill>
                        <a:effectLst/>
                        <a:latin typeface="+mn-lt"/>
                        <a:ea typeface="Calibri"/>
                        <a:cs typeface="Times New Roman"/>
                      </a:endParaRPr>
                    </a:p>
                  </a:txBody>
                  <a:tcPr marL="44254" marR="44254" marT="0" marB="0"/>
                </a:tc>
              </a:tr>
              <a:tr h="822976">
                <a:tc>
                  <a:txBody>
                    <a:bodyPr/>
                    <a:lstStyle/>
                    <a:p>
                      <a:pPr>
                        <a:lnSpc>
                          <a:spcPct val="115000"/>
                        </a:lnSpc>
                        <a:spcAft>
                          <a:spcPts val="0"/>
                        </a:spcAft>
                      </a:pPr>
                      <a:r>
                        <a:rPr lang="en-GB" sz="1200" dirty="0" smtClean="0">
                          <a:effectLst/>
                        </a:rPr>
                        <a:t>19:35</a:t>
                      </a:r>
                      <a:endParaRPr lang="en-GB" sz="1200" dirty="0">
                        <a:solidFill>
                          <a:srgbClr val="262626"/>
                        </a:solidFill>
                        <a:effectLst/>
                        <a:latin typeface="Arial"/>
                        <a:ea typeface="Calibri"/>
                        <a:cs typeface="Times New Roman"/>
                      </a:endParaRPr>
                    </a:p>
                  </a:txBody>
                  <a:tcPr marL="44254" marR="44254" marT="0" marB="0"/>
                </a:tc>
                <a:tc>
                  <a:txBody>
                    <a:bodyPr/>
                    <a:lstStyle/>
                    <a:p>
                      <a:pPr>
                        <a:spcAft>
                          <a:spcPts val="0"/>
                        </a:spcAft>
                      </a:pPr>
                      <a:r>
                        <a:rPr lang="en-GB" sz="1000" b="1" dirty="0" smtClean="0">
                          <a:effectLst/>
                        </a:rPr>
                        <a:t>Background to the project – Healthy London Partnership, </a:t>
                      </a:r>
                      <a:endParaRPr lang="en-GB" sz="900" b="1" dirty="0" smtClean="0">
                        <a:effectLst/>
                      </a:endParaRPr>
                    </a:p>
                    <a:p>
                      <a:pPr marL="171450" indent="-171450">
                        <a:spcAft>
                          <a:spcPts val="0"/>
                        </a:spcAft>
                        <a:buFont typeface="Arial" pitchFamily="34" charset="0"/>
                        <a:buChar char="•"/>
                      </a:pPr>
                      <a:r>
                        <a:rPr lang="en-GB" sz="1000" dirty="0" smtClean="0">
                          <a:effectLst/>
                        </a:rPr>
                        <a:t>London prevalence for asthma CYP</a:t>
                      </a:r>
                      <a:endParaRPr lang="en-GB" sz="900" dirty="0" smtClean="0">
                        <a:effectLst/>
                      </a:endParaRPr>
                    </a:p>
                    <a:p>
                      <a:pPr marL="171450" indent="-171450">
                        <a:spcAft>
                          <a:spcPts val="0"/>
                        </a:spcAft>
                        <a:buFont typeface="Arial" pitchFamily="34" charset="0"/>
                        <a:buChar char="•"/>
                      </a:pPr>
                      <a:r>
                        <a:rPr lang="en-GB" sz="1000" dirty="0" smtClean="0">
                          <a:effectLst/>
                        </a:rPr>
                        <a:t>HLP asthma toolkit</a:t>
                      </a:r>
                      <a:endParaRPr lang="en-GB" sz="900" dirty="0" smtClean="0">
                        <a:effectLst/>
                      </a:endParaRPr>
                    </a:p>
                    <a:p>
                      <a:pPr marL="171450" indent="-171450">
                        <a:spcAft>
                          <a:spcPts val="0"/>
                        </a:spcAft>
                        <a:buFont typeface="Arial" pitchFamily="34" charset="0"/>
                        <a:buChar char="•"/>
                      </a:pPr>
                      <a:r>
                        <a:rPr lang="en-GB" sz="1000" dirty="0" smtClean="0">
                          <a:effectLst/>
                        </a:rPr>
                        <a:t>Scalability of the project - STP footprint &amp; London</a:t>
                      </a:r>
                      <a:endParaRPr lang="en-GB" sz="900" dirty="0" smtClean="0">
                        <a:effectLst/>
                      </a:endParaRPr>
                    </a:p>
                    <a:p>
                      <a:pPr marL="171450" indent="-171450">
                        <a:spcAft>
                          <a:spcPts val="0"/>
                        </a:spcAft>
                        <a:buFont typeface="Arial" pitchFamily="34" charset="0"/>
                        <a:buChar char="•"/>
                      </a:pPr>
                      <a:r>
                        <a:rPr lang="en-GB" sz="1000" dirty="0" smtClean="0">
                          <a:effectLst/>
                        </a:rPr>
                        <a:t>Other HLP developments</a:t>
                      </a:r>
                      <a:endParaRPr lang="en-GB" sz="900" dirty="0" smtClean="0">
                        <a:effectLst/>
                      </a:endParaRPr>
                    </a:p>
                    <a:p>
                      <a:pPr>
                        <a:spcAft>
                          <a:spcPts val="0"/>
                        </a:spcAft>
                      </a:pPr>
                      <a:r>
                        <a:rPr lang="en-GB" sz="1000" dirty="0" smtClean="0">
                          <a:effectLst/>
                        </a:rPr>
                        <a:t> </a:t>
                      </a:r>
                      <a:endParaRPr lang="en-GB" sz="900" dirty="0" smtClean="0">
                        <a:effectLst/>
                      </a:endParaRPr>
                    </a:p>
                  </a:txBody>
                  <a:tcPr marL="44254" marR="44254" marT="0" marB="0" anchor="ctr"/>
                </a:tc>
                <a:tc>
                  <a:txBody>
                    <a:bodyPr/>
                    <a:lstStyle/>
                    <a:p>
                      <a:pPr>
                        <a:lnSpc>
                          <a:spcPct val="115000"/>
                        </a:lnSpc>
                        <a:spcAft>
                          <a:spcPts val="0"/>
                        </a:spcAft>
                      </a:pPr>
                      <a:r>
                        <a:rPr lang="en-GB" sz="1200" b="1" dirty="0" smtClean="0">
                          <a:effectLst/>
                          <a:latin typeface="+mn-lt"/>
                        </a:rPr>
                        <a:t>Sara</a:t>
                      </a:r>
                      <a:r>
                        <a:rPr lang="en-GB" sz="1200" b="1" baseline="0" dirty="0" smtClean="0">
                          <a:effectLst/>
                          <a:latin typeface="+mn-lt"/>
                        </a:rPr>
                        <a:t> Nelson</a:t>
                      </a:r>
                      <a:r>
                        <a:rPr lang="en-GB" sz="1200" dirty="0" smtClean="0">
                          <a:effectLst/>
                          <a:latin typeface="+mn-lt"/>
                        </a:rPr>
                        <a:t>, Programme Lead, </a:t>
                      </a:r>
                      <a:r>
                        <a:rPr lang="en-GB" sz="1200" dirty="0" smtClean="0">
                          <a:effectLst/>
                          <a:latin typeface="+mn-lt"/>
                        </a:rPr>
                        <a:t>Healthy London Partnership</a:t>
                      </a:r>
                      <a:endParaRPr lang="en-GB" sz="1200" dirty="0">
                        <a:solidFill>
                          <a:srgbClr val="262626"/>
                        </a:solidFill>
                        <a:effectLst/>
                        <a:latin typeface="+mn-lt"/>
                        <a:ea typeface="Calibri"/>
                        <a:cs typeface="Times New Roman"/>
                      </a:endParaRPr>
                    </a:p>
                  </a:txBody>
                  <a:tcPr marL="44254" marR="44254" marT="0" marB="0"/>
                </a:tc>
              </a:tr>
              <a:tr h="987572">
                <a:tc>
                  <a:txBody>
                    <a:bodyPr/>
                    <a:lstStyle/>
                    <a:p>
                      <a:pPr>
                        <a:lnSpc>
                          <a:spcPct val="115000"/>
                        </a:lnSpc>
                        <a:spcAft>
                          <a:spcPts val="0"/>
                        </a:spcAft>
                      </a:pPr>
                      <a:r>
                        <a:rPr lang="en-GB" sz="1200" dirty="0" smtClean="0">
                          <a:effectLst/>
                        </a:rPr>
                        <a:t>19:45</a:t>
                      </a:r>
                      <a:endParaRPr lang="en-GB" sz="1200" dirty="0">
                        <a:effectLst/>
                      </a:endParaRPr>
                    </a:p>
                    <a:p>
                      <a:pPr>
                        <a:lnSpc>
                          <a:spcPct val="115000"/>
                        </a:lnSpc>
                        <a:spcAft>
                          <a:spcPts val="0"/>
                        </a:spcAft>
                      </a:pPr>
                      <a:r>
                        <a:rPr lang="en-GB" sz="1200" dirty="0">
                          <a:effectLst/>
                        </a:rPr>
                        <a:t> </a:t>
                      </a:r>
                      <a:endParaRPr lang="en-GB" sz="1200" dirty="0">
                        <a:solidFill>
                          <a:srgbClr val="262626"/>
                        </a:solidFill>
                        <a:effectLst/>
                        <a:latin typeface="Arial"/>
                        <a:ea typeface="Calibri"/>
                        <a:cs typeface="Times New Roman"/>
                      </a:endParaRPr>
                    </a:p>
                  </a:txBody>
                  <a:tcPr marL="44254" marR="44254" marT="0" marB="0"/>
                </a:tc>
                <a:tc>
                  <a:txBody>
                    <a:bodyPr/>
                    <a:lstStyle/>
                    <a:p>
                      <a:pPr>
                        <a:spcAft>
                          <a:spcPts val="0"/>
                        </a:spcAft>
                      </a:pPr>
                      <a:r>
                        <a:rPr lang="en-GB" sz="1000" b="1" dirty="0" smtClean="0">
                          <a:effectLst/>
                        </a:rPr>
                        <a:t>The evidence</a:t>
                      </a:r>
                    </a:p>
                    <a:p>
                      <a:pPr marL="171450" indent="-171450">
                        <a:spcAft>
                          <a:spcPts val="0"/>
                        </a:spcAft>
                        <a:buFont typeface="Arial" pitchFamily="34" charset="0"/>
                        <a:buChar char="•"/>
                      </a:pPr>
                      <a:r>
                        <a:rPr lang="en-GB" sz="1000" dirty="0" smtClean="0">
                          <a:effectLst/>
                        </a:rPr>
                        <a:t>NRAD/BTS/SIGN </a:t>
                      </a:r>
                      <a:r>
                        <a:rPr lang="en-GB" sz="1000" dirty="0" smtClean="0">
                          <a:effectLst/>
                        </a:rPr>
                        <a:t>guidance </a:t>
                      </a:r>
                      <a:endParaRPr lang="en-GB" sz="900" dirty="0" smtClean="0">
                        <a:effectLst/>
                      </a:endParaRPr>
                    </a:p>
                    <a:p>
                      <a:pPr marL="171450" indent="-171450">
                        <a:spcAft>
                          <a:spcPts val="0"/>
                        </a:spcAft>
                        <a:buFont typeface="Arial" pitchFamily="34" charset="0"/>
                        <a:buChar char="•"/>
                      </a:pPr>
                      <a:r>
                        <a:rPr lang="en-GB" sz="1000" dirty="0" smtClean="0">
                          <a:effectLst/>
                        </a:rPr>
                        <a:t>ACT scores</a:t>
                      </a:r>
                      <a:endParaRPr lang="en-GB" sz="900" dirty="0" smtClean="0">
                        <a:effectLst/>
                      </a:endParaRPr>
                    </a:p>
                    <a:p>
                      <a:pPr marL="171450" indent="-171450">
                        <a:spcAft>
                          <a:spcPts val="0"/>
                        </a:spcAft>
                        <a:buFont typeface="Arial" pitchFamily="34" charset="0"/>
                        <a:buChar char="•"/>
                      </a:pPr>
                      <a:r>
                        <a:rPr lang="en-GB" sz="1000" dirty="0" smtClean="0">
                          <a:effectLst/>
                        </a:rPr>
                        <a:t>Inhaler technique </a:t>
                      </a:r>
                      <a:endParaRPr lang="en-GB" sz="900" dirty="0" smtClean="0">
                        <a:effectLst/>
                      </a:endParaRPr>
                    </a:p>
                    <a:p>
                      <a:pPr marL="171450" indent="-171450">
                        <a:spcAft>
                          <a:spcPts val="0"/>
                        </a:spcAft>
                        <a:buFont typeface="Arial" pitchFamily="34" charset="0"/>
                        <a:buChar char="•"/>
                      </a:pPr>
                      <a:r>
                        <a:rPr lang="en-GB" sz="1000" dirty="0" smtClean="0">
                          <a:effectLst/>
                        </a:rPr>
                        <a:t>Inhaler Surveillance </a:t>
                      </a:r>
                      <a:endParaRPr lang="en-GB" sz="900" dirty="0" smtClean="0">
                        <a:effectLst/>
                      </a:endParaRPr>
                    </a:p>
                    <a:p>
                      <a:pPr marL="171450" indent="-171450">
                        <a:spcAft>
                          <a:spcPts val="0"/>
                        </a:spcAft>
                        <a:buFont typeface="Arial" pitchFamily="34" charset="0"/>
                        <a:buChar char="•"/>
                      </a:pPr>
                      <a:r>
                        <a:rPr lang="en-GB" sz="1000" dirty="0" smtClean="0">
                          <a:effectLst/>
                        </a:rPr>
                        <a:t>HLP asthma tool kit, on-line training and other resources</a:t>
                      </a:r>
                      <a:endParaRPr lang="en-GB" sz="900" dirty="0" smtClean="0">
                        <a:effectLst/>
                      </a:endParaRPr>
                    </a:p>
                    <a:p>
                      <a:pPr marL="171450" indent="-171450">
                        <a:spcAft>
                          <a:spcPts val="0"/>
                        </a:spcAft>
                        <a:buFont typeface="Arial" pitchFamily="34" charset="0"/>
                        <a:buChar char="•"/>
                      </a:pPr>
                      <a:endParaRPr lang="en-GB" sz="900" dirty="0" smtClean="0">
                        <a:effectLst/>
                      </a:endParaRPr>
                    </a:p>
                  </a:txBody>
                  <a:tcPr marL="44254" marR="4425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b="1" dirty="0" smtClean="0">
                          <a:effectLst/>
                          <a:latin typeface="+mn-lt"/>
                        </a:rPr>
                        <a:t>Richard </a:t>
                      </a:r>
                      <a:r>
                        <a:rPr lang="en-GB" sz="1200" b="1" dirty="0" smtClean="0">
                          <a:effectLst/>
                          <a:latin typeface="+mn-lt"/>
                        </a:rPr>
                        <a:t>Goodwin</a:t>
                      </a:r>
                      <a:r>
                        <a:rPr lang="en-GB" sz="1200" dirty="0" smtClean="0">
                          <a:effectLst/>
                          <a:latin typeface="+mn-lt"/>
                        </a:rPr>
                        <a:t>, Highly Specialist Paediatric Integrated Care Pharmacist, Evelina </a:t>
                      </a:r>
                      <a:endParaRPr lang="en-GB" sz="1200" dirty="0">
                        <a:solidFill>
                          <a:srgbClr val="262626"/>
                        </a:solidFill>
                        <a:effectLst/>
                        <a:latin typeface="+mn-lt"/>
                        <a:ea typeface="Calibri"/>
                        <a:cs typeface="Times New Roman"/>
                      </a:endParaRPr>
                    </a:p>
                  </a:txBody>
                  <a:tcPr marL="44254" marR="44254" marT="0" marB="0"/>
                </a:tc>
              </a:tr>
              <a:tr h="962107">
                <a:tc>
                  <a:txBody>
                    <a:bodyPr/>
                    <a:lstStyle/>
                    <a:p>
                      <a:pPr>
                        <a:lnSpc>
                          <a:spcPct val="115000"/>
                        </a:lnSpc>
                        <a:spcAft>
                          <a:spcPts val="0"/>
                        </a:spcAft>
                      </a:pPr>
                      <a:r>
                        <a:rPr lang="en-GB" sz="1200" dirty="0" smtClean="0">
                          <a:effectLst/>
                        </a:rPr>
                        <a:t>20:00</a:t>
                      </a:r>
                      <a:endParaRPr lang="en-GB" sz="1200" dirty="0">
                        <a:solidFill>
                          <a:srgbClr val="262626"/>
                        </a:solidFill>
                        <a:effectLst/>
                        <a:latin typeface="Arial"/>
                        <a:ea typeface="Calibri"/>
                        <a:cs typeface="Times New Roman"/>
                      </a:endParaRPr>
                    </a:p>
                  </a:txBody>
                  <a:tcPr marL="44254" marR="44254" marT="0" marB="0"/>
                </a:tc>
                <a:tc>
                  <a:txBody>
                    <a:bodyPr/>
                    <a:lstStyle/>
                    <a:p>
                      <a:pPr>
                        <a:spcAft>
                          <a:spcPts val="0"/>
                        </a:spcAft>
                      </a:pPr>
                      <a:r>
                        <a:rPr lang="en-GB" sz="1200" b="1" dirty="0">
                          <a:effectLst/>
                          <a:latin typeface="Calibri"/>
                          <a:ea typeface="Arial"/>
                          <a:cs typeface="Times New Roman"/>
                        </a:rPr>
                        <a:t>Project proposal – </a:t>
                      </a:r>
                      <a:r>
                        <a:rPr lang="en-GB" sz="1200" b="1" dirty="0" smtClean="0">
                          <a:effectLst/>
                          <a:latin typeface="Calibri"/>
                          <a:ea typeface="Arial"/>
                          <a:cs typeface="Times New Roman"/>
                        </a:rPr>
                        <a:t>what are we aiming to do?</a:t>
                      </a:r>
                    </a:p>
                    <a:p>
                      <a:pPr marL="171450" indent="-171450">
                        <a:spcAft>
                          <a:spcPts val="0"/>
                        </a:spcAft>
                        <a:buFont typeface="Arial" pitchFamily="34" charset="0"/>
                        <a:buChar char="•"/>
                      </a:pPr>
                      <a:r>
                        <a:rPr lang="en-GB" sz="1200" dirty="0" smtClean="0">
                          <a:solidFill>
                            <a:schemeClr val="tx1"/>
                          </a:solidFill>
                          <a:effectLst/>
                          <a:latin typeface="Calibri"/>
                          <a:ea typeface="Arial"/>
                          <a:cs typeface="Times New Roman"/>
                        </a:rPr>
                        <a:t>Pharmacy </a:t>
                      </a:r>
                      <a:r>
                        <a:rPr lang="en-GB" sz="1200" dirty="0">
                          <a:solidFill>
                            <a:schemeClr val="tx1"/>
                          </a:solidFill>
                          <a:effectLst/>
                          <a:latin typeface="Calibri"/>
                          <a:ea typeface="Arial"/>
                          <a:cs typeface="Times New Roman"/>
                        </a:rPr>
                        <a:t>Advanced Services – medicines use reviews, new medicine services</a:t>
                      </a:r>
                      <a:endParaRPr lang="en-GB" sz="1100" dirty="0">
                        <a:solidFill>
                          <a:schemeClr val="tx1"/>
                        </a:solidFill>
                        <a:effectLst/>
                        <a:latin typeface="Arial"/>
                        <a:ea typeface="Arial"/>
                        <a:cs typeface="Times New Roman"/>
                      </a:endParaRPr>
                    </a:p>
                    <a:p>
                      <a:pPr marL="171450" indent="-171450">
                        <a:spcAft>
                          <a:spcPts val="0"/>
                        </a:spcAft>
                        <a:buFont typeface="Arial" pitchFamily="34" charset="0"/>
                        <a:buChar char="•"/>
                      </a:pPr>
                      <a:r>
                        <a:rPr lang="en-GB" sz="1200" dirty="0">
                          <a:solidFill>
                            <a:schemeClr val="tx1"/>
                          </a:solidFill>
                          <a:effectLst/>
                          <a:latin typeface="Calibri"/>
                          <a:ea typeface="Arial"/>
                          <a:cs typeface="Times New Roman"/>
                        </a:rPr>
                        <a:t>New Quality payments – inhaler surveillance</a:t>
                      </a:r>
                      <a:endParaRPr lang="en-GB" sz="1100" dirty="0">
                        <a:solidFill>
                          <a:schemeClr val="tx1"/>
                        </a:solidFill>
                        <a:effectLst/>
                        <a:latin typeface="Arial"/>
                        <a:ea typeface="Arial"/>
                        <a:cs typeface="Times New Roman"/>
                      </a:endParaRPr>
                    </a:p>
                    <a:p>
                      <a:pPr marL="171450" indent="-171450">
                        <a:spcAft>
                          <a:spcPts val="0"/>
                        </a:spcAft>
                        <a:buFont typeface="Arial" pitchFamily="34" charset="0"/>
                        <a:buChar char="•"/>
                      </a:pPr>
                      <a:r>
                        <a:rPr lang="en-GB" sz="1200" dirty="0">
                          <a:solidFill>
                            <a:schemeClr val="tx1"/>
                          </a:solidFill>
                          <a:effectLst/>
                          <a:latin typeface="Calibri"/>
                          <a:ea typeface="Arial"/>
                          <a:cs typeface="Times New Roman"/>
                        </a:rPr>
                        <a:t>Identifying patients with poorly controlled asthma for referral to their GP for an asthma review </a:t>
                      </a:r>
                      <a:endParaRPr lang="en-GB" sz="1100" dirty="0">
                        <a:solidFill>
                          <a:schemeClr val="tx1"/>
                        </a:solidFill>
                        <a:effectLst/>
                        <a:latin typeface="Arial"/>
                        <a:ea typeface="Arial"/>
                        <a:cs typeface="Times New Roman"/>
                      </a:endParaRPr>
                    </a:p>
                    <a:p>
                      <a:pPr marL="171450" indent="-171450">
                        <a:spcAft>
                          <a:spcPts val="0"/>
                        </a:spcAft>
                        <a:buFont typeface="Arial" pitchFamily="34" charset="0"/>
                        <a:buChar char="•"/>
                      </a:pPr>
                      <a:r>
                        <a:rPr lang="en-GB" sz="1200" dirty="0" smtClean="0">
                          <a:solidFill>
                            <a:schemeClr val="tx1"/>
                          </a:solidFill>
                          <a:effectLst/>
                          <a:latin typeface="Calibri"/>
                          <a:ea typeface="Arial"/>
                          <a:cs typeface="Times New Roman"/>
                        </a:rPr>
                        <a:t>Asthma </a:t>
                      </a:r>
                      <a:r>
                        <a:rPr lang="en-GB" sz="1200" dirty="0">
                          <a:solidFill>
                            <a:schemeClr val="tx1"/>
                          </a:solidFill>
                          <a:effectLst/>
                          <a:latin typeface="Calibri"/>
                          <a:ea typeface="Arial"/>
                          <a:cs typeface="Times New Roman"/>
                        </a:rPr>
                        <a:t>Assessment Tool</a:t>
                      </a:r>
                      <a:endParaRPr lang="en-GB" sz="1100" dirty="0">
                        <a:solidFill>
                          <a:schemeClr val="tx1"/>
                        </a:solidFill>
                        <a:effectLst/>
                        <a:latin typeface="Arial"/>
                        <a:ea typeface="Arial"/>
                        <a:cs typeface="Times New Roman"/>
                      </a:endParaRPr>
                    </a:p>
                    <a:p>
                      <a:pPr marL="171450" indent="-171450">
                        <a:spcAft>
                          <a:spcPts val="0"/>
                        </a:spcAft>
                        <a:buFont typeface="Arial" pitchFamily="34" charset="0"/>
                        <a:buChar char="•"/>
                      </a:pPr>
                      <a:r>
                        <a:rPr lang="en-GB" sz="1200" dirty="0">
                          <a:solidFill>
                            <a:schemeClr val="tx1"/>
                          </a:solidFill>
                          <a:effectLst/>
                          <a:latin typeface="Calibri"/>
                          <a:ea typeface="Arial"/>
                          <a:cs typeface="Times New Roman"/>
                        </a:rPr>
                        <a:t>Referral process</a:t>
                      </a:r>
                      <a:endParaRPr lang="en-GB" sz="1100" dirty="0">
                        <a:solidFill>
                          <a:schemeClr val="tx1"/>
                        </a:solidFill>
                        <a:effectLst/>
                        <a:latin typeface="Arial"/>
                        <a:ea typeface="Arial"/>
                        <a:cs typeface="Times New Roman"/>
                      </a:endParaRPr>
                    </a:p>
                    <a:p>
                      <a:pPr marL="171450" indent="-171450">
                        <a:spcAft>
                          <a:spcPts val="0"/>
                        </a:spcAft>
                        <a:buFont typeface="Arial" pitchFamily="34" charset="0"/>
                        <a:buChar char="•"/>
                      </a:pPr>
                      <a:r>
                        <a:rPr lang="en-GB" sz="1200" dirty="0" smtClean="0">
                          <a:solidFill>
                            <a:schemeClr val="tx1"/>
                          </a:solidFill>
                          <a:effectLst/>
                          <a:latin typeface="Calibri"/>
                          <a:ea typeface="Arial"/>
                          <a:cs typeface="Times New Roman"/>
                        </a:rPr>
                        <a:t>Evaluation </a:t>
                      </a:r>
                      <a:r>
                        <a:rPr lang="en-GB" sz="1200" dirty="0">
                          <a:solidFill>
                            <a:schemeClr val="tx1"/>
                          </a:solidFill>
                          <a:effectLst/>
                          <a:latin typeface="Calibri"/>
                          <a:ea typeface="Arial"/>
                          <a:cs typeface="Times New Roman"/>
                        </a:rPr>
                        <a:t>&amp; monitoring</a:t>
                      </a:r>
                      <a:endParaRPr lang="en-GB" sz="1100" dirty="0">
                        <a:solidFill>
                          <a:schemeClr val="tx1"/>
                        </a:solidFill>
                        <a:effectLst/>
                        <a:latin typeface="Arial"/>
                        <a:ea typeface="Arial"/>
                        <a:cs typeface="Times New Roman"/>
                      </a:endParaRPr>
                    </a:p>
                    <a:p>
                      <a:pPr marL="171450" indent="-171450">
                        <a:spcAft>
                          <a:spcPts val="0"/>
                        </a:spcAft>
                        <a:buFont typeface="Arial" pitchFamily="34" charset="0"/>
                        <a:buChar char="•"/>
                      </a:pPr>
                      <a:r>
                        <a:rPr lang="en-GB" sz="1200" dirty="0">
                          <a:solidFill>
                            <a:schemeClr val="tx1"/>
                          </a:solidFill>
                          <a:effectLst/>
                          <a:latin typeface="Calibri"/>
                          <a:ea typeface="Arial"/>
                          <a:cs typeface="Times New Roman"/>
                        </a:rPr>
                        <a:t>Training &amp; </a:t>
                      </a:r>
                      <a:r>
                        <a:rPr lang="en-GB" sz="1200" dirty="0" smtClean="0">
                          <a:solidFill>
                            <a:schemeClr val="tx1"/>
                          </a:solidFill>
                          <a:effectLst/>
                          <a:latin typeface="Calibri"/>
                          <a:ea typeface="Arial"/>
                          <a:cs typeface="Times New Roman"/>
                        </a:rPr>
                        <a:t>competence</a:t>
                      </a:r>
                      <a:r>
                        <a:rPr lang="en-GB" sz="1200" dirty="0">
                          <a:solidFill>
                            <a:schemeClr val="tx1"/>
                          </a:solidFill>
                          <a:effectLst/>
                          <a:latin typeface="Calibri"/>
                          <a:ea typeface="Arial"/>
                          <a:cs typeface="Times New Roman"/>
                        </a:rPr>
                        <a:t> </a:t>
                      </a:r>
                      <a:endParaRPr lang="en-GB" sz="1100" dirty="0">
                        <a:solidFill>
                          <a:schemeClr val="tx1"/>
                        </a:solidFill>
                        <a:effectLst/>
                        <a:latin typeface="Arial"/>
                        <a:ea typeface="Arial"/>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b="1" dirty="0" err="1" smtClean="0">
                          <a:effectLst/>
                          <a:latin typeface="+mn-lt"/>
                          <a:ea typeface="Arial"/>
                          <a:cs typeface="Times New Roman"/>
                        </a:rPr>
                        <a:t>Donal</a:t>
                      </a:r>
                      <a:r>
                        <a:rPr lang="en-GB" sz="1200" b="1" dirty="0" smtClean="0">
                          <a:effectLst/>
                          <a:latin typeface="+mn-lt"/>
                          <a:ea typeface="Arial"/>
                          <a:cs typeface="Times New Roman"/>
                        </a:rPr>
                        <a:t> Markey, </a:t>
                      </a:r>
                      <a:r>
                        <a:rPr lang="en-GB" sz="1200" dirty="0" smtClean="0">
                          <a:effectLst/>
                          <a:latin typeface="+mn-lt"/>
                          <a:ea typeface="Arial"/>
                          <a:cs typeface="Times New Roman"/>
                        </a:rPr>
                        <a:t>Head of Primary Care Commissioning – NHS England (London Region)</a:t>
                      </a:r>
                    </a:p>
                    <a:p>
                      <a:pPr>
                        <a:lnSpc>
                          <a:spcPct val="115000"/>
                        </a:lnSpc>
                        <a:spcAft>
                          <a:spcPts val="0"/>
                        </a:spcAft>
                      </a:pPr>
                      <a:endParaRPr lang="en-GB" sz="1200" dirty="0">
                        <a:solidFill>
                          <a:srgbClr val="262626"/>
                        </a:solidFill>
                        <a:effectLst/>
                        <a:latin typeface="+mn-lt"/>
                        <a:ea typeface="Calibri"/>
                        <a:cs typeface="Times New Roman"/>
                      </a:endParaRPr>
                    </a:p>
                  </a:txBody>
                  <a:tcPr marL="44254" marR="44254" marT="0" marB="0"/>
                </a:tc>
              </a:tr>
              <a:tr h="254118">
                <a:tc>
                  <a:txBody>
                    <a:bodyPr/>
                    <a:lstStyle/>
                    <a:p>
                      <a:pPr>
                        <a:lnSpc>
                          <a:spcPct val="115000"/>
                        </a:lnSpc>
                        <a:spcAft>
                          <a:spcPts val="0"/>
                        </a:spcAft>
                      </a:pPr>
                      <a:r>
                        <a:rPr lang="en-GB" sz="1200" dirty="0" smtClean="0">
                          <a:effectLst/>
                        </a:rPr>
                        <a:t>20:15</a:t>
                      </a:r>
                      <a:endParaRPr lang="en-GB" sz="1200" dirty="0">
                        <a:solidFill>
                          <a:srgbClr val="262626"/>
                        </a:solidFill>
                        <a:effectLst/>
                        <a:latin typeface="Arial"/>
                        <a:ea typeface="Calibri"/>
                        <a:cs typeface="Times New Roman"/>
                      </a:endParaRPr>
                    </a:p>
                  </a:txBody>
                  <a:tcPr marL="44254" marR="44254" marT="0" marB="0"/>
                </a:tc>
                <a:tc>
                  <a:txBody>
                    <a:bodyPr/>
                    <a:lstStyle/>
                    <a:p>
                      <a:pPr>
                        <a:spcAft>
                          <a:spcPts val="0"/>
                        </a:spcAft>
                      </a:pPr>
                      <a:r>
                        <a:rPr lang="en-GB" sz="1200" b="1" dirty="0">
                          <a:effectLst/>
                          <a:latin typeface="Calibri"/>
                          <a:ea typeface="Arial"/>
                          <a:cs typeface="Times New Roman"/>
                        </a:rPr>
                        <a:t>Demonstration of the asthma assessment tool for community </a:t>
                      </a:r>
                      <a:r>
                        <a:rPr lang="en-GB" sz="1200" b="1" dirty="0" smtClean="0">
                          <a:effectLst/>
                          <a:latin typeface="Calibri"/>
                          <a:ea typeface="Arial"/>
                          <a:cs typeface="Times New Roman"/>
                        </a:rPr>
                        <a:t>pharmacies</a:t>
                      </a:r>
                      <a:endParaRPr lang="en-GB" sz="1100" b="1" dirty="0">
                        <a:effectLst/>
                        <a:latin typeface="Arial"/>
                        <a:ea typeface="Arial"/>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b="1" dirty="0" err="1" smtClean="0">
                          <a:effectLst/>
                          <a:latin typeface="+mn-lt"/>
                          <a:ea typeface="Arial"/>
                          <a:cs typeface="Times New Roman"/>
                        </a:rPr>
                        <a:t>Pritpal</a:t>
                      </a:r>
                      <a:r>
                        <a:rPr lang="en-GB" sz="1200" b="1" dirty="0" smtClean="0">
                          <a:effectLst/>
                          <a:latin typeface="+mn-lt"/>
                          <a:ea typeface="Arial"/>
                          <a:cs typeface="Times New Roman"/>
                        </a:rPr>
                        <a:t> </a:t>
                      </a:r>
                      <a:r>
                        <a:rPr lang="en-GB" sz="1200" b="1" dirty="0" err="1" smtClean="0">
                          <a:effectLst/>
                          <a:latin typeface="+mn-lt"/>
                          <a:ea typeface="Arial"/>
                          <a:cs typeface="Times New Roman"/>
                        </a:rPr>
                        <a:t>Thind</a:t>
                      </a:r>
                      <a:r>
                        <a:rPr lang="en-GB" sz="1200" dirty="0" smtClean="0">
                          <a:effectLst/>
                          <a:latin typeface="+mn-lt"/>
                          <a:ea typeface="Arial"/>
                          <a:cs typeface="Times New Roman"/>
                        </a:rPr>
                        <a:t>, </a:t>
                      </a:r>
                    </a:p>
                    <a:p>
                      <a:pPr marL="0" marR="0" indent="0" algn="l" defTabSz="914400" rtl="0" eaLnBrk="1" fontAlgn="auto" latinLnBrk="0" hangingPunct="1">
                        <a:lnSpc>
                          <a:spcPct val="115000"/>
                        </a:lnSpc>
                        <a:spcBef>
                          <a:spcPts val="0"/>
                        </a:spcBef>
                        <a:spcAft>
                          <a:spcPts val="0"/>
                        </a:spcAft>
                        <a:buClrTx/>
                        <a:buSzTx/>
                        <a:buFontTx/>
                        <a:buNone/>
                        <a:tabLst/>
                        <a:defRPr/>
                      </a:pPr>
                      <a:r>
                        <a:rPr lang="en-GB" sz="1200" dirty="0" smtClean="0">
                          <a:effectLst/>
                          <a:latin typeface="+mn-lt"/>
                          <a:ea typeface="Arial"/>
                          <a:cs typeface="Times New Roman"/>
                        </a:rPr>
                        <a:t>Sonar </a:t>
                      </a:r>
                      <a:r>
                        <a:rPr lang="en-GB" sz="1200" dirty="0" smtClean="0">
                          <a:effectLst/>
                          <a:latin typeface="+mn-lt"/>
                          <a:ea typeface="Arial"/>
                          <a:cs typeface="Times New Roman"/>
                        </a:rPr>
                        <a:t>Informatics Rep</a:t>
                      </a:r>
                      <a:endParaRPr lang="en-GB" sz="1200" dirty="0">
                        <a:solidFill>
                          <a:srgbClr val="262626"/>
                        </a:solidFill>
                        <a:effectLst/>
                        <a:latin typeface="+mn-lt"/>
                        <a:ea typeface="Calibri"/>
                        <a:cs typeface="Times New Roman"/>
                      </a:endParaRPr>
                    </a:p>
                  </a:txBody>
                  <a:tcPr marL="44254" marR="44254" marT="0" marB="0"/>
                </a:tc>
              </a:tr>
              <a:tr h="341051">
                <a:tc>
                  <a:txBody>
                    <a:bodyPr/>
                    <a:lstStyle/>
                    <a:p>
                      <a:pPr>
                        <a:lnSpc>
                          <a:spcPct val="115000"/>
                        </a:lnSpc>
                        <a:spcAft>
                          <a:spcPts val="0"/>
                        </a:spcAft>
                      </a:pPr>
                      <a:r>
                        <a:rPr lang="en-GB" sz="1200" dirty="0" smtClean="0">
                          <a:solidFill>
                            <a:schemeClr val="bg1"/>
                          </a:solidFill>
                          <a:effectLst/>
                          <a:latin typeface="Arial"/>
                          <a:ea typeface="Calibri"/>
                          <a:cs typeface="Times New Roman"/>
                        </a:rPr>
                        <a:t>20:25</a:t>
                      </a:r>
                      <a:endParaRPr lang="en-GB" sz="1200" dirty="0">
                        <a:solidFill>
                          <a:schemeClr val="bg1"/>
                        </a:solidFill>
                        <a:effectLst/>
                        <a:latin typeface="Arial"/>
                        <a:ea typeface="Calibri"/>
                        <a:cs typeface="Times New Roman"/>
                      </a:endParaRPr>
                    </a:p>
                  </a:txBody>
                  <a:tcPr marL="44254" marR="44254" marT="0" marB="0"/>
                </a:tc>
                <a:tc>
                  <a:txBody>
                    <a:bodyPr/>
                    <a:lstStyle/>
                    <a:p>
                      <a:pPr>
                        <a:spcAft>
                          <a:spcPts val="0"/>
                        </a:spcAft>
                      </a:pPr>
                      <a:r>
                        <a:rPr lang="en-GB" sz="1200" b="1" dirty="0" smtClean="0">
                          <a:effectLst/>
                          <a:latin typeface="Calibri"/>
                          <a:ea typeface="Arial"/>
                          <a:cs typeface="Times New Roman"/>
                        </a:rPr>
                        <a:t>What's happening locally?</a:t>
                      </a: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1200" b="1" dirty="0" smtClean="0">
                          <a:effectLst/>
                          <a:latin typeface="+mn-lt"/>
                          <a:ea typeface="Arial"/>
                          <a:cs typeface="Times New Roman"/>
                        </a:rPr>
                        <a:t>Jacqueline Leaver</a:t>
                      </a:r>
                      <a:r>
                        <a:rPr lang="en-GB" sz="1200" dirty="0" smtClean="0">
                          <a:effectLst/>
                          <a:latin typeface="+mn-lt"/>
                          <a:ea typeface="Arial"/>
                          <a:cs typeface="Times New Roman"/>
                        </a:rPr>
                        <a:t>, Bexley CCG</a:t>
                      </a:r>
                      <a:endParaRPr lang="en-GB" sz="1200" dirty="0">
                        <a:solidFill>
                          <a:srgbClr val="262626"/>
                        </a:solidFill>
                        <a:effectLst/>
                        <a:latin typeface="+mn-lt"/>
                        <a:ea typeface="Calibri"/>
                        <a:cs typeface="Times New Roman"/>
                      </a:endParaRPr>
                    </a:p>
                  </a:txBody>
                  <a:tcPr marL="44254" marR="44254" marT="0" marB="0"/>
                </a:tc>
              </a:tr>
              <a:tr h="288032">
                <a:tc>
                  <a:txBody>
                    <a:bodyPr/>
                    <a:lstStyle/>
                    <a:p>
                      <a:pPr>
                        <a:lnSpc>
                          <a:spcPct val="115000"/>
                        </a:lnSpc>
                        <a:spcAft>
                          <a:spcPts val="0"/>
                        </a:spcAft>
                      </a:pPr>
                      <a:r>
                        <a:rPr lang="en-GB" sz="1200" dirty="0" smtClean="0">
                          <a:solidFill>
                            <a:schemeClr val="bg1"/>
                          </a:solidFill>
                          <a:effectLst/>
                          <a:latin typeface="Arial"/>
                          <a:ea typeface="Calibri"/>
                          <a:cs typeface="Times New Roman"/>
                        </a:rPr>
                        <a:t>20:30</a:t>
                      </a:r>
                      <a:endParaRPr lang="en-GB" sz="1200" dirty="0">
                        <a:solidFill>
                          <a:schemeClr val="bg1"/>
                        </a:solidFill>
                        <a:effectLst/>
                        <a:latin typeface="Arial"/>
                        <a:ea typeface="Calibri"/>
                        <a:cs typeface="Times New Roman"/>
                      </a:endParaRPr>
                    </a:p>
                  </a:txBody>
                  <a:tcPr marL="44254" marR="44254" marT="0" marB="0"/>
                </a:tc>
                <a:tc>
                  <a:txBody>
                    <a:bodyPr/>
                    <a:lstStyle/>
                    <a:p>
                      <a:pPr>
                        <a:spcAft>
                          <a:spcPts val="0"/>
                        </a:spcAft>
                      </a:pPr>
                      <a:r>
                        <a:rPr lang="en-GB" sz="1200" b="1" dirty="0">
                          <a:effectLst/>
                          <a:latin typeface="Calibri"/>
                          <a:ea typeface="Arial"/>
                          <a:cs typeface="Times New Roman"/>
                        </a:rPr>
                        <a:t>Panel Questions &amp; Answer session </a:t>
                      </a:r>
                      <a:endParaRPr lang="en-GB" sz="1100" b="1" dirty="0">
                        <a:effectLst/>
                        <a:latin typeface="Arial"/>
                        <a:ea typeface="Arial"/>
                        <a:cs typeface="Times New Roman"/>
                      </a:endParaRPr>
                    </a:p>
                    <a:p>
                      <a:pPr>
                        <a:spcAft>
                          <a:spcPts val="0"/>
                        </a:spcAft>
                      </a:pPr>
                      <a:r>
                        <a:rPr lang="en-GB" sz="1200" dirty="0">
                          <a:effectLst/>
                          <a:latin typeface="Calibri"/>
                          <a:ea typeface="Arial"/>
                          <a:cs typeface="Times New Roman"/>
                        </a:rPr>
                        <a:t>Action Plan </a:t>
                      </a:r>
                      <a:r>
                        <a:rPr lang="en-GB" sz="1200" dirty="0" smtClean="0">
                          <a:effectLst/>
                          <a:latin typeface="Calibri"/>
                          <a:ea typeface="Arial"/>
                          <a:cs typeface="Times New Roman"/>
                        </a:rPr>
                        <a:t>and Next steps</a:t>
                      </a:r>
                      <a:r>
                        <a:rPr lang="en-GB" sz="1200" dirty="0">
                          <a:effectLst/>
                          <a:latin typeface="Calibri"/>
                          <a:ea typeface="Arial"/>
                          <a:cs typeface="Times New Roman"/>
                        </a:rPr>
                        <a:t> </a:t>
                      </a:r>
                      <a:endParaRPr lang="en-GB" sz="1200" dirty="0" smtClean="0">
                        <a:effectLst/>
                        <a:latin typeface="Calibri"/>
                        <a:ea typeface="Arial"/>
                        <a:cs typeface="Times New Roman"/>
                      </a:endParaRPr>
                    </a:p>
                    <a:p>
                      <a:pPr>
                        <a:spcAft>
                          <a:spcPts val="0"/>
                        </a:spcAft>
                      </a:pPr>
                      <a:endParaRPr lang="en-GB" sz="1100" dirty="0">
                        <a:effectLst/>
                        <a:latin typeface="Arial"/>
                        <a:ea typeface="Arial"/>
                        <a:cs typeface="Times New Roman"/>
                      </a:endParaRPr>
                    </a:p>
                  </a:txBody>
                  <a:tcPr marL="68580" marR="68580" marT="0" marB="0"/>
                </a:tc>
                <a:tc>
                  <a:txBody>
                    <a:bodyPr/>
                    <a:lstStyle/>
                    <a:p>
                      <a:pPr>
                        <a:lnSpc>
                          <a:spcPct val="115000"/>
                        </a:lnSpc>
                        <a:spcAft>
                          <a:spcPts val="0"/>
                        </a:spcAft>
                      </a:pPr>
                      <a:r>
                        <a:rPr lang="en-GB" sz="1200" dirty="0" smtClean="0">
                          <a:solidFill>
                            <a:srgbClr val="262626"/>
                          </a:solidFill>
                          <a:effectLst/>
                          <a:latin typeface="+mn-lt"/>
                          <a:ea typeface="Calibri"/>
                          <a:cs typeface="Times New Roman"/>
                        </a:rPr>
                        <a:t>All</a:t>
                      </a:r>
                      <a:endParaRPr lang="en-GB" sz="1200" dirty="0">
                        <a:solidFill>
                          <a:srgbClr val="262626"/>
                        </a:solidFill>
                        <a:effectLst/>
                        <a:latin typeface="+mn-lt"/>
                        <a:ea typeface="Calibri"/>
                        <a:cs typeface="Times New Roman"/>
                      </a:endParaRPr>
                    </a:p>
                  </a:txBody>
                  <a:tcPr marL="44254" marR="44254" marT="0" marB="0"/>
                </a:tc>
              </a:tr>
              <a:tr h="186756">
                <a:tc>
                  <a:txBody>
                    <a:bodyPr/>
                    <a:lstStyle/>
                    <a:p>
                      <a:pPr>
                        <a:lnSpc>
                          <a:spcPct val="115000"/>
                        </a:lnSpc>
                        <a:spcAft>
                          <a:spcPts val="0"/>
                        </a:spcAft>
                      </a:pPr>
                      <a:r>
                        <a:rPr lang="en-GB" sz="1200" dirty="0" smtClean="0">
                          <a:solidFill>
                            <a:schemeClr val="bg1"/>
                          </a:solidFill>
                          <a:effectLst/>
                          <a:latin typeface="Arial"/>
                          <a:ea typeface="Calibri"/>
                          <a:cs typeface="Times New Roman"/>
                        </a:rPr>
                        <a:t>21</a:t>
                      </a:r>
                      <a:r>
                        <a:rPr lang="en-GB" sz="1200" dirty="0" smtClean="0">
                          <a:solidFill>
                            <a:schemeClr val="bg1"/>
                          </a:solidFill>
                          <a:effectLst/>
                          <a:latin typeface="Arial"/>
                          <a:ea typeface="Calibri"/>
                          <a:cs typeface="Times New Roman"/>
                          <a:sym typeface="Wingdings" pitchFamily="2" charset="2"/>
                        </a:rPr>
                        <a:t>:00</a:t>
                      </a:r>
                      <a:endParaRPr lang="en-GB" sz="1200" dirty="0">
                        <a:solidFill>
                          <a:schemeClr val="bg1"/>
                        </a:solidFill>
                        <a:effectLst/>
                        <a:latin typeface="Arial"/>
                        <a:ea typeface="Calibri"/>
                        <a:cs typeface="Times New Roman"/>
                      </a:endParaRPr>
                    </a:p>
                  </a:txBody>
                  <a:tcPr marL="44254" marR="44254" marT="0" marB="0"/>
                </a:tc>
                <a:tc>
                  <a:txBody>
                    <a:bodyPr/>
                    <a:lstStyle/>
                    <a:p>
                      <a:pPr>
                        <a:spcAft>
                          <a:spcPts val="0"/>
                        </a:spcAft>
                      </a:pPr>
                      <a:r>
                        <a:rPr lang="en-GB" sz="1200" b="1" dirty="0">
                          <a:effectLst/>
                          <a:latin typeface="Calibri"/>
                          <a:ea typeface="Arial"/>
                          <a:cs typeface="Times New Roman"/>
                        </a:rPr>
                        <a:t>Close</a:t>
                      </a:r>
                      <a:endParaRPr lang="en-GB" sz="1100" b="1" dirty="0">
                        <a:effectLst/>
                        <a:latin typeface="Arial"/>
                        <a:ea typeface="Arial"/>
                        <a:cs typeface="Times New Roman"/>
                      </a:endParaRPr>
                    </a:p>
                  </a:txBody>
                  <a:tcPr marL="68580" marR="68580" marT="0" marB="0"/>
                </a:tc>
                <a:tc>
                  <a:txBody>
                    <a:bodyPr/>
                    <a:lstStyle/>
                    <a:p>
                      <a:pPr>
                        <a:lnSpc>
                          <a:spcPct val="115000"/>
                        </a:lnSpc>
                        <a:spcAft>
                          <a:spcPts val="0"/>
                        </a:spcAft>
                      </a:pPr>
                      <a:endParaRPr lang="en-GB" sz="1000" dirty="0">
                        <a:solidFill>
                          <a:srgbClr val="262626"/>
                        </a:solidFill>
                        <a:effectLst/>
                        <a:latin typeface="Arial"/>
                        <a:ea typeface="Calibri"/>
                        <a:cs typeface="Times New Roman"/>
                      </a:endParaRPr>
                    </a:p>
                  </a:txBody>
                  <a:tcPr marL="44254" marR="44254" marT="0" marB="0"/>
                </a:tc>
              </a:tr>
            </a:tbl>
          </a:graphicData>
        </a:graphic>
      </p:graphicFrame>
    </p:spTree>
    <p:extLst>
      <p:ext uri="{BB962C8B-B14F-4D97-AF65-F5344CB8AC3E}">
        <p14:creationId xmlns:p14="http://schemas.microsoft.com/office/powerpoint/2010/main" val="3124705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Asthma prevalence in </a:t>
            </a:r>
            <a:r>
              <a:rPr lang="en-GB" dirty="0"/>
              <a:t>L</a:t>
            </a:r>
            <a:r>
              <a:rPr lang="en-GB" dirty="0" smtClean="0"/>
              <a:t>ondon</a:t>
            </a:r>
            <a:endParaRPr lang="en-GB" dirty="0"/>
          </a:p>
        </p:txBody>
      </p:sp>
      <p:sp>
        <p:nvSpPr>
          <p:cNvPr id="3" name="Text Placeholder 2"/>
          <p:cNvSpPr>
            <a:spLocks noGrp="1"/>
          </p:cNvSpPr>
          <p:nvPr>
            <p:ph type="body" sz="quarter" idx="12"/>
          </p:nvPr>
        </p:nvSpPr>
        <p:spPr/>
        <p:txBody>
          <a:bodyPr>
            <a:normAutofit fontScale="77500" lnSpcReduction="20000"/>
          </a:bodyPr>
          <a:lstStyle/>
          <a:p>
            <a:r>
              <a:rPr lang="en-GB" b="1" dirty="0"/>
              <a:t>Recorded prevalence of asthma in London (all ages) 2011/12 (Quality and Outcomes Framework</a:t>
            </a:r>
            <a:r>
              <a:rPr lang="en-GB" b="1" dirty="0" smtClean="0"/>
              <a:t>)</a:t>
            </a:r>
            <a:endParaRPr lang="en-GB" dirty="0"/>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20</a:t>
            </a:fld>
            <a:endParaRPr lang="en-GB" dirty="0">
              <a:solidFill>
                <a:srgbClr val="3F3F3F">
                  <a:lumMod val="50000"/>
                </a:srgbClr>
              </a:solidFill>
            </a:endParaRPr>
          </a:p>
        </p:txBody>
      </p:sp>
      <p:grpSp>
        <p:nvGrpSpPr>
          <p:cNvPr id="6" name="Group 5"/>
          <p:cNvGrpSpPr/>
          <p:nvPr/>
        </p:nvGrpSpPr>
        <p:grpSpPr>
          <a:xfrm>
            <a:off x="250825" y="1341438"/>
            <a:ext cx="8640960" cy="5183188"/>
            <a:chOff x="-93625" y="1115103"/>
            <a:chExt cx="5549176" cy="3346225"/>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448" t="4966" r="3368" b="9194"/>
            <a:stretch/>
          </p:blipFill>
          <p:spPr bwMode="auto">
            <a:xfrm>
              <a:off x="4114946" y="3113646"/>
              <a:ext cx="1155939" cy="1035170"/>
            </a:xfrm>
            <a:prstGeom prst="rect">
              <a:avLst/>
            </a:prstGeom>
            <a:noFill/>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25" y="1115103"/>
              <a:ext cx="5549176" cy="3346225"/>
            </a:xfrm>
            <a:prstGeom prst="rect">
              <a:avLst/>
            </a:prstGeom>
            <a:noFill/>
            <a:ln>
              <a:noFill/>
            </a:ln>
          </p:spPr>
        </p:pic>
      </p:grpSp>
    </p:spTree>
    <p:extLst>
      <p:ext uri="{BB962C8B-B14F-4D97-AF65-F5344CB8AC3E}">
        <p14:creationId xmlns:p14="http://schemas.microsoft.com/office/powerpoint/2010/main" val="6841230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8" y="188916"/>
            <a:ext cx="8642351" cy="647796"/>
          </a:xfrm>
        </p:spPr>
        <p:txBody>
          <a:bodyPr/>
          <a:lstStyle/>
          <a:p>
            <a:r>
              <a:rPr lang="en-GB" sz="2000" dirty="0"/>
              <a:t>London's </a:t>
            </a:r>
            <a:r>
              <a:rPr lang="en-GB" sz="2000" dirty="0" smtClean="0"/>
              <a:t>ambitions and standards for </a:t>
            </a:r>
            <a:r>
              <a:rPr lang="en-GB" sz="2000" dirty="0"/>
              <a:t>asthma care in CYP</a:t>
            </a:r>
          </a:p>
        </p:txBody>
      </p:sp>
      <p:sp>
        <p:nvSpPr>
          <p:cNvPr id="5" name="Slide Number Placeholder 4"/>
          <p:cNvSpPr>
            <a:spLocks noGrp="1"/>
          </p:cNvSpPr>
          <p:nvPr>
            <p:ph type="sldNum" sz="quarter" idx="14"/>
          </p:nvPr>
        </p:nvSpPr>
        <p:spPr/>
        <p:txBody>
          <a:bodyPr/>
          <a:lstStyle/>
          <a:p>
            <a:fld id="{8FC524A1-7B6A-464D-B8BC-8FE2E057339E}" type="slidenum">
              <a:rPr lang="en-GB" smtClean="0">
                <a:solidFill>
                  <a:srgbClr val="3F3F3F">
                    <a:lumMod val="50000"/>
                  </a:srgbClr>
                </a:solidFill>
              </a:rPr>
              <a:pPr/>
              <a:t>21</a:t>
            </a:fld>
            <a:endParaRPr lang="en-GB" dirty="0">
              <a:solidFill>
                <a:srgbClr val="3F3F3F">
                  <a:lumMod val="50000"/>
                </a:srgbClr>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52" y="980728"/>
            <a:ext cx="5338121" cy="50920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628800"/>
            <a:ext cx="2845001" cy="403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3091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8" y="188915"/>
            <a:ext cx="8642351" cy="1081984"/>
          </a:xfrm>
          <a:solidFill>
            <a:schemeClr val="accent1"/>
          </a:solidFill>
        </p:spPr>
        <p:txBody>
          <a:bodyPr/>
          <a:lstStyle/>
          <a:p>
            <a:r>
              <a:rPr lang="en-GB" dirty="0" smtClean="0"/>
              <a:t>London Programme: Co-ordinated Care</a:t>
            </a:r>
            <a:r>
              <a:rPr lang="en-GB" sz="1800" dirty="0"/>
              <a:t/>
            </a:r>
            <a:br>
              <a:rPr lang="en-GB" sz="1800" dirty="0"/>
            </a:br>
            <a:r>
              <a:rPr lang="en-GB" sz="1800" dirty="0"/>
              <a:t>Improving the pathway (using drivers of 5 </a:t>
            </a:r>
            <a:r>
              <a:rPr lang="en-GB" sz="1800" dirty="0" smtClean="0"/>
              <a:t>Year Forward View) and creating a social movement for change</a:t>
            </a:r>
            <a:endParaRPr lang="en-GB" sz="1800" dirty="0"/>
          </a:p>
        </p:txBody>
      </p:sp>
      <p:sp>
        <p:nvSpPr>
          <p:cNvPr id="2" name="Slide Number Placeholder 1"/>
          <p:cNvSpPr>
            <a:spLocks noGrp="1"/>
          </p:cNvSpPr>
          <p:nvPr>
            <p:ph type="sldNum" sz="quarter" idx="14"/>
          </p:nvPr>
        </p:nvSpPr>
        <p:spPr/>
        <p:txBody>
          <a:bodyPr/>
          <a:lstStyle/>
          <a:p>
            <a:fld id="{8FC524A1-7B6A-464D-B8BC-8FE2E057339E}" type="slidenum">
              <a:rPr lang="en-GB" smtClean="0">
                <a:solidFill>
                  <a:srgbClr val="3F3F3F">
                    <a:lumMod val="50000"/>
                  </a:srgbClr>
                </a:solidFill>
              </a:rPr>
              <a:pPr/>
              <a:t>22</a:t>
            </a:fld>
            <a:endParaRPr lang="en-GB" dirty="0">
              <a:solidFill>
                <a:srgbClr val="3F3F3F">
                  <a:lumMod val="50000"/>
                </a:srgbClr>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700808"/>
            <a:ext cx="6143328" cy="3970506"/>
          </a:xfrm>
          <a:prstGeom prst="rect">
            <a:avLst/>
          </a:prstGeom>
          <a:noFill/>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413943" y="5949280"/>
            <a:ext cx="4320480" cy="579120"/>
          </a:xfrm>
          <a:prstGeom prst="rect">
            <a:avLst/>
          </a:prstGeom>
          <a:noFill/>
        </p:spPr>
      </p:pic>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4036886" y="1270899"/>
            <a:ext cx="4608512" cy="429910"/>
          </a:xfrm>
          <a:prstGeom prst="rect">
            <a:avLst/>
          </a:prstGeom>
          <a:noFill/>
        </p:spPr>
      </p:pic>
      <p:sp>
        <p:nvSpPr>
          <p:cNvPr id="4" name="Rectangle 3"/>
          <p:cNvSpPr/>
          <p:nvPr/>
        </p:nvSpPr>
        <p:spPr>
          <a:xfrm>
            <a:off x="390473" y="1311720"/>
            <a:ext cx="4397551" cy="5155257"/>
          </a:xfrm>
          <a:prstGeom prst="rect">
            <a:avLst/>
          </a:prstGeom>
        </p:spPr>
        <p:txBody>
          <a:bodyPr wrap="square">
            <a:spAutoFit/>
          </a:bodyPr>
          <a:lstStyle/>
          <a:p>
            <a:pPr eaLnBrk="0" fontAlgn="base" hangingPunct="0">
              <a:lnSpc>
                <a:spcPct val="150000"/>
              </a:lnSpc>
              <a:spcAft>
                <a:spcPct val="0"/>
              </a:spcAft>
            </a:pPr>
            <a:r>
              <a:rPr lang="en-US" altLang="en-US" b="1" dirty="0" smtClean="0">
                <a:solidFill>
                  <a:srgbClr val="0072C6"/>
                </a:solidFill>
                <a:ea typeface="Calibri" pitchFamily="34" charset="0"/>
              </a:rPr>
              <a:t>Standards:</a:t>
            </a:r>
            <a:endParaRPr lang="en-US" altLang="en-US" b="1" dirty="0">
              <a:solidFill>
                <a:srgbClr val="0072C6"/>
              </a:solidFill>
              <a:ea typeface="Calibri" pitchFamily="34" charset="0"/>
            </a:endParaRPr>
          </a:p>
          <a:p>
            <a:pPr eaLnBrk="0" fontAlgn="base" hangingPunct="0">
              <a:lnSpc>
                <a:spcPct val="150000"/>
              </a:lnSpc>
              <a:spcAft>
                <a:spcPct val="0"/>
              </a:spcAft>
            </a:pPr>
            <a:r>
              <a:rPr lang="en-US" altLang="en-US" b="1" dirty="0" smtClean="0">
                <a:solidFill>
                  <a:srgbClr val="0072C6"/>
                </a:solidFill>
                <a:ea typeface="Calibri" pitchFamily="34" charset="0"/>
              </a:rPr>
              <a:t>Toolkit</a:t>
            </a:r>
            <a:r>
              <a:rPr lang="en-US" altLang="en-US" b="1" dirty="0">
                <a:solidFill>
                  <a:srgbClr val="0072C6"/>
                </a:solidFill>
                <a:ea typeface="Calibri" pitchFamily="34" charset="0"/>
              </a:rPr>
              <a:t>:</a:t>
            </a:r>
          </a:p>
          <a:p>
            <a:pPr eaLnBrk="0" fontAlgn="base" hangingPunct="0">
              <a:lnSpc>
                <a:spcPct val="150000"/>
              </a:lnSpc>
              <a:spcAft>
                <a:spcPct val="0"/>
              </a:spcAft>
            </a:pPr>
            <a:r>
              <a:rPr lang="en-US" altLang="en-US" b="1" dirty="0">
                <a:solidFill>
                  <a:srgbClr val="0072C6"/>
                </a:solidFill>
                <a:ea typeface="Calibri" pitchFamily="34" charset="0"/>
              </a:rPr>
              <a:t>Communication </a:t>
            </a:r>
            <a:r>
              <a:rPr lang="en-US" altLang="en-US" b="1" dirty="0" smtClean="0">
                <a:solidFill>
                  <a:srgbClr val="0072C6"/>
                </a:solidFill>
                <a:ea typeface="Calibri" pitchFamily="34" charset="0"/>
              </a:rPr>
              <a:t>strategy:</a:t>
            </a:r>
          </a:p>
          <a:p>
            <a:pPr eaLnBrk="0" fontAlgn="base" hangingPunct="0">
              <a:lnSpc>
                <a:spcPct val="150000"/>
              </a:lnSpc>
              <a:spcAft>
                <a:spcPct val="0"/>
              </a:spcAft>
            </a:pPr>
            <a:r>
              <a:rPr lang="en-US" altLang="en-US" b="1" dirty="0" smtClean="0">
                <a:solidFill>
                  <a:srgbClr val="0072C6"/>
                </a:solidFill>
                <a:ea typeface="Calibri" pitchFamily="34" charset="0"/>
              </a:rPr>
              <a:t>Digital:</a:t>
            </a:r>
            <a:endParaRPr lang="en-US" altLang="en-US" b="1" dirty="0">
              <a:solidFill>
                <a:srgbClr val="0072C6"/>
              </a:solidFill>
              <a:ea typeface="Calibri" pitchFamily="34" charset="0"/>
            </a:endParaRPr>
          </a:p>
          <a:p>
            <a:pPr eaLnBrk="0" fontAlgn="base" hangingPunct="0">
              <a:lnSpc>
                <a:spcPct val="150000"/>
              </a:lnSpc>
              <a:spcAft>
                <a:spcPct val="0"/>
              </a:spcAft>
            </a:pPr>
            <a:r>
              <a:rPr lang="en-US" altLang="en-US" b="1" dirty="0" smtClean="0">
                <a:solidFill>
                  <a:srgbClr val="0072C6"/>
                </a:solidFill>
                <a:ea typeface="Calibri" pitchFamily="34" charset="0"/>
              </a:rPr>
              <a:t>Education strategy:</a:t>
            </a:r>
            <a:endParaRPr lang="en-US" altLang="en-US" b="1" dirty="0">
              <a:solidFill>
                <a:srgbClr val="0072C6"/>
              </a:solidFill>
              <a:ea typeface="Calibri" pitchFamily="34" charset="0"/>
            </a:endParaRPr>
          </a:p>
          <a:p>
            <a:pPr marL="742950" lvl="1" indent="-285750" eaLnBrk="0" fontAlgn="base" hangingPunct="0">
              <a:spcAft>
                <a:spcPct val="0"/>
              </a:spcAft>
              <a:buFont typeface="Arial" pitchFamily="34" charset="0"/>
              <a:buChar char="•"/>
            </a:pPr>
            <a:r>
              <a:rPr lang="en-US" altLang="en-US" dirty="0" smtClean="0">
                <a:solidFill>
                  <a:srgbClr val="404040"/>
                </a:solidFill>
                <a:ea typeface="Calibri" pitchFamily="34" charset="0"/>
              </a:rPr>
              <a:t>Health </a:t>
            </a:r>
            <a:r>
              <a:rPr lang="en-US" altLang="en-US" dirty="0">
                <a:solidFill>
                  <a:srgbClr val="404040"/>
                </a:solidFill>
                <a:ea typeface="Calibri" pitchFamily="34" charset="0"/>
              </a:rPr>
              <a:t>professionals</a:t>
            </a:r>
            <a:endParaRPr lang="en-US" altLang="en-US" dirty="0">
              <a:solidFill>
                <a:prstClr val="black"/>
              </a:solidFill>
            </a:endParaRPr>
          </a:p>
          <a:p>
            <a:pPr marL="742950" lvl="1" indent="-285750" eaLnBrk="0" fontAlgn="base" hangingPunct="0">
              <a:spcAft>
                <a:spcPct val="0"/>
              </a:spcAft>
              <a:buFont typeface="Arial" pitchFamily="34" charset="0"/>
              <a:buChar char="•"/>
            </a:pPr>
            <a:r>
              <a:rPr lang="en-US" altLang="en-US" dirty="0">
                <a:solidFill>
                  <a:srgbClr val="404040"/>
                </a:solidFill>
                <a:ea typeface="Calibri" pitchFamily="34" charset="0"/>
              </a:rPr>
              <a:t>Schools</a:t>
            </a:r>
            <a:endParaRPr lang="en-US" altLang="en-US" dirty="0">
              <a:solidFill>
                <a:prstClr val="black"/>
              </a:solidFill>
            </a:endParaRPr>
          </a:p>
          <a:p>
            <a:pPr marL="742950" lvl="1" indent="-285750" eaLnBrk="0" fontAlgn="base" hangingPunct="0">
              <a:spcAft>
                <a:spcPct val="0"/>
              </a:spcAft>
              <a:buFont typeface="Arial" pitchFamily="34" charset="0"/>
              <a:buChar char="•"/>
            </a:pPr>
            <a:r>
              <a:rPr lang="en-US" altLang="en-US" dirty="0">
                <a:solidFill>
                  <a:srgbClr val="404040"/>
                </a:solidFill>
                <a:ea typeface="Calibri" pitchFamily="34" charset="0"/>
              </a:rPr>
              <a:t>Pharmacy </a:t>
            </a:r>
            <a:r>
              <a:rPr lang="en-US" altLang="en-US" sz="1400" dirty="0">
                <a:solidFill>
                  <a:srgbClr val="404040"/>
                </a:solidFill>
                <a:ea typeface="Calibri" pitchFamily="34" charset="0"/>
                <a:hlinkClick r:id="rId6"/>
              </a:rPr>
              <a:t>https://pharmacyhub.educationforhealth.org</a:t>
            </a:r>
            <a:r>
              <a:rPr lang="en-US" altLang="en-US" sz="1400" dirty="0" smtClean="0">
                <a:solidFill>
                  <a:srgbClr val="404040"/>
                </a:solidFill>
                <a:ea typeface="Calibri" pitchFamily="34" charset="0"/>
                <a:hlinkClick r:id="rId6"/>
              </a:rPr>
              <a:t>/</a:t>
            </a:r>
            <a:endParaRPr lang="en-US" altLang="en-US" sz="1400" dirty="0" smtClean="0">
              <a:solidFill>
                <a:srgbClr val="404040"/>
              </a:solidFill>
              <a:ea typeface="Calibri" pitchFamily="34" charset="0"/>
            </a:endParaRPr>
          </a:p>
          <a:p>
            <a:pPr eaLnBrk="0" fontAlgn="base" hangingPunct="0">
              <a:lnSpc>
                <a:spcPct val="150000"/>
              </a:lnSpc>
              <a:spcAft>
                <a:spcPct val="0"/>
              </a:spcAft>
            </a:pPr>
            <a:r>
              <a:rPr lang="en-US" altLang="en-US" b="1" dirty="0" smtClean="0">
                <a:solidFill>
                  <a:srgbClr val="0072C6"/>
                </a:solidFill>
                <a:ea typeface="Calibri" pitchFamily="34" charset="0"/>
              </a:rPr>
              <a:t>Prevention </a:t>
            </a:r>
            <a:r>
              <a:rPr lang="en-US" altLang="en-US" b="1" dirty="0" err="1" smtClean="0">
                <a:solidFill>
                  <a:srgbClr val="0072C6"/>
                </a:solidFill>
                <a:ea typeface="Calibri" pitchFamily="34" charset="0"/>
              </a:rPr>
              <a:t>programme</a:t>
            </a:r>
            <a:r>
              <a:rPr lang="en-US" altLang="en-US" b="1" dirty="0" smtClean="0">
                <a:solidFill>
                  <a:srgbClr val="0072C6"/>
                </a:solidFill>
                <a:ea typeface="Calibri" pitchFamily="34" charset="0"/>
              </a:rPr>
              <a:t>:</a:t>
            </a:r>
            <a:endParaRPr lang="en-US" altLang="en-US" b="1" dirty="0" smtClean="0">
              <a:solidFill>
                <a:srgbClr val="0072C6"/>
              </a:solidFill>
            </a:endParaRPr>
          </a:p>
          <a:p>
            <a:pPr marL="742950" lvl="1" indent="-285750" eaLnBrk="0" fontAlgn="base" hangingPunct="0">
              <a:spcAft>
                <a:spcPct val="0"/>
              </a:spcAft>
              <a:buFont typeface="Arial" pitchFamily="34" charset="0"/>
              <a:buChar char="•"/>
            </a:pPr>
            <a:r>
              <a:rPr lang="en-US" altLang="en-US" dirty="0" smtClean="0">
                <a:solidFill>
                  <a:srgbClr val="404040"/>
                </a:solidFill>
                <a:ea typeface="Calibri" pitchFamily="34" charset="0"/>
              </a:rPr>
              <a:t>Schools </a:t>
            </a:r>
            <a:endParaRPr lang="en-US" altLang="en-US" dirty="0">
              <a:solidFill>
                <a:prstClr val="black"/>
              </a:solidFill>
            </a:endParaRPr>
          </a:p>
          <a:p>
            <a:pPr marL="742950" lvl="1" indent="-285750" eaLnBrk="0" fontAlgn="base" hangingPunct="0">
              <a:spcAft>
                <a:spcPct val="0"/>
              </a:spcAft>
              <a:buFont typeface="Arial" pitchFamily="34" charset="0"/>
              <a:buChar char="•"/>
            </a:pPr>
            <a:r>
              <a:rPr lang="en-US" altLang="en-US" dirty="0" smtClean="0">
                <a:solidFill>
                  <a:srgbClr val="404040"/>
                </a:solidFill>
                <a:ea typeface="Calibri" pitchFamily="34" charset="0"/>
              </a:rPr>
              <a:t>Smoking</a:t>
            </a:r>
            <a:endParaRPr lang="en-US" altLang="en-US" dirty="0">
              <a:solidFill>
                <a:srgbClr val="404040"/>
              </a:solidFill>
              <a:ea typeface="Calibri" pitchFamily="34" charset="0"/>
            </a:endParaRPr>
          </a:p>
          <a:p>
            <a:pPr eaLnBrk="0" fontAlgn="base" hangingPunct="0">
              <a:lnSpc>
                <a:spcPct val="150000"/>
              </a:lnSpc>
              <a:spcAft>
                <a:spcPct val="0"/>
              </a:spcAft>
            </a:pPr>
            <a:r>
              <a:rPr lang="en-US" altLang="en-US" b="1" dirty="0" smtClean="0">
                <a:solidFill>
                  <a:srgbClr val="0072C6"/>
                </a:solidFill>
                <a:ea typeface="Calibri" pitchFamily="34" charset="0"/>
              </a:rPr>
              <a:t>Commissioning strategy:</a:t>
            </a:r>
            <a:endParaRPr lang="en-US" altLang="en-US" b="1" dirty="0">
              <a:solidFill>
                <a:srgbClr val="0072C6"/>
              </a:solidFill>
              <a:ea typeface="Calibri" pitchFamily="34" charset="0"/>
            </a:endParaRPr>
          </a:p>
          <a:p>
            <a:pPr marL="742950" lvl="1" indent="-285750" eaLnBrk="0" fontAlgn="base" hangingPunct="0">
              <a:spcAft>
                <a:spcPct val="0"/>
              </a:spcAft>
              <a:buFont typeface="Arial" pitchFamily="34" charset="0"/>
              <a:buChar char="•"/>
            </a:pPr>
            <a:r>
              <a:rPr lang="en-US" altLang="en-US" dirty="0">
                <a:solidFill>
                  <a:srgbClr val="404040"/>
                </a:solidFill>
              </a:rPr>
              <a:t>Commissioning </a:t>
            </a:r>
            <a:r>
              <a:rPr lang="en-US" altLang="en-US" dirty="0" smtClean="0">
                <a:solidFill>
                  <a:srgbClr val="404040"/>
                </a:solidFill>
              </a:rPr>
              <a:t>development </a:t>
            </a:r>
            <a:r>
              <a:rPr lang="en-US" altLang="en-US" dirty="0" err="1" smtClean="0">
                <a:solidFill>
                  <a:srgbClr val="404040"/>
                </a:solidFill>
              </a:rPr>
              <a:t>programme</a:t>
            </a:r>
            <a:endParaRPr lang="en-US" altLang="en-US" dirty="0">
              <a:solidFill>
                <a:prstClr val="black"/>
              </a:solidFill>
            </a:endParaRPr>
          </a:p>
        </p:txBody>
      </p:sp>
    </p:spTree>
    <p:extLst>
      <p:ext uri="{BB962C8B-B14F-4D97-AF65-F5344CB8AC3E}">
        <p14:creationId xmlns:p14="http://schemas.microsoft.com/office/powerpoint/2010/main" val="3587565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pPr algn="ctr"/>
            <a:r>
              <a:rPr lang="en-GB" dirty="0" smtClean="0"/>
              <a:t>On-line Asthma Toolkit</a:t>
            </a:r>
            <a:endParaRPr lang="en-GB" dirty="0"/>
          </a:p>
        </p:txBody>
      </p:sp>
      <p:sp>
        <p:nvSpPr>
          <p:cNvPr id="3" name="Text Placeholder 2"/>
          <p:cNvSpPr>
            <a:spLocks noGrp="1"/>
          </p:cNvSpPr>
          <p:nvPr>
            <p:ph type="body" sz="quarter" idx="12"/>
          </p:nvPr>
        </p:nvSpPr>
        <p:spPr>
          <a:xfrm>
            <a:off x="262160" y="836712"/>
            <a:ext cx="8642351" cy="1080120"/>
          </a:xfrm>
        </p:spPr>
        <p:txBody>
          <a:bodyPr>
            <a:normAutofit fontScale="92500" lnSpcReduction="10000"/>
          </a:bodyPr>
          <a:lstStyle/>
          <a:p>
            <a:r>
              <a:rPr lang="en-GB" dirty="0" smtClean="0"/>
              <a:t>Support across the system to improve asthma care</a:t>
            </a:r>
          </a:p>
          <a:p>
            <a:r>
              <a:rPr lang="en-GB" dirty="0">
                <a:hlinkClick r:id="rId2"/>
              </a:rPr>
              <a:t>https://</a:t>
            </a:r>
            <a:r>
              <a:rPr lang="en-GB" dirty="0" smtClean="0">
                <a:hlinkClick r:id="rId2"/>
              </a:rPr>
              <a:t>www.healthylondon.org/children-and-young-people/london-asthma-toolkit</a:t>
            </a:r>
            <a:endParaRPr lang="en-GB" dirty="0" smtClean="0"/>
          </a:p>
          <a:p>
            <a:endParaRPr lang="en-GB" dirty="0"/>
          </a:p>
        </p:txBody>
      </p:sp>
      <p:sp>
        <p:nvSpPr>
          <p:cNvPr id="4" name="Slide Number Placeholder 3"/>
          <p:cNvSpPr>
            <a:spLocks noGrp="1"/>
          </p:cNvSpPr>
          <p:nvPr>
            <p:ph type="sldNum" sz="quarter" idx="14"/>
          </p:nvPr>
        </p:nvSpPr>
        <p:spPr/>
        <p:txBody>
          <a:bodyPr/>
          <a:lstStyle/>
          <a:p>
            <a:endParaRPr lang="en-GB" dirty="0">
              <a:solidFill>
                <a:srgbClr val="3F3F3F">
                  <a:lumMod val="50000"/>
                </a:srgbClr>
              </a:solidFill>
            </a:endParaRPr>
          </a:p>
        </p:txBody>
      </p:sp>
      <p:pic>
        <p:nvPicPr>
          <p:cNvPr id="6" name="Picture 5"/>
          <p:cNvPicPr>
            <a:picLocks noChangeAspect="1"/>
          </p:cNvPicPr>
          <p:nvPr/>
        </p:nvPicPr>
        <p:blipFill>
          <a:blip r:embed="rId3"/>
          <a:stretch>
            <a:fillRect/>
          </a:stretch>
        </p:blipFill>
        <p:spPr>
          <a:xfrm>
            <a:off x="2075448" y="2060848"/>
            <a:ext cx="4560351" cy="4248473"/>
          </a:xfrm>
          <a:prstGeom prst="rect">
            <a:avLst/>
          </a:prstGeom>
        </p:spPr>
      </p:pic>
    </p:spTree>
    <p:extLst>
      <p:ext uri="{BB962C8B-B14F-4D97-AF65-F5344CB8AC3E}">
        <p14:creationId xmlns:p14="http://schemas.microsoft.com/office/powerpoint/2010/main" val="3342222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Films to demonstrate what we are doing</a:t>
            </a:r>
            <a:endParaRPr lang="en-GB" dirty="0"/>
          </a:p>
        </p:txBody>
      </p:sp>
      <p:sp>
        <p:nvSpPr>
          <p:cNvPr id="4" name="Text Placeholder 3"/>
          <p:cNvSpPr>
            <a:spLocks noGrp="1"/>
          </p:cNvSpPr>
          <p:nvPr>
            <p:ph type="body" sz="quarter" idx="13"/>
          </p:nvPr>
        </p:nvSpPr>
        <p:spPr/>
        <p:txBody>
          <a:bodyPr/>
          <a:lstStyle/>
          <a:p>
            <a:endParaRPr lang="en-GB" smtClean="0"/>
          </a:p>
          <a:p>
            <a:r>
              <a:rPr lang="en-GB" smtClean="0"/>
              <a:t>Overarching </a:t>
            </a:r>
            <a:r>
              <a:rPr lang="en-GB" dirty="0"/>
              <a:t>asthma toolkit film: </a:t>
            </a:r>
            <a:r>
              <a:rPr lang="en-GB" u="sng" dirty="0">
                <a:hlinkClick r:id="rId2"/>
              </a:rPr>
              <a:t>https://www.youtube.com/watch?v=ikdAB9qyk9U</a:t>
            </a:r>
            <a:endParaRPr lang="en-GB" dirty="0"/>
          </a:p>
          <a:p>
            <a:r>
              <a:rPr lang="en-GB" dirty="0"/>
              <a:t>Hospital care: </a:t>
            </a:r>
            <a:r>
              <a:rPr lang="en-GB" u="sng" dirty="0">
                <a:hlinkClick r:id="rId3"/>
              </a:rPr>
              <a:t>https://www.youtube.com/watch?v=UK8wHN0sdJ0</a:t>
            </a:r>
            <a:endParaRPr lang="en-GB" dirty="0"/>
          </a:p>
          <a:p>
            <a:r>
              <a:rPr lang="en-GB" dirty="0"/>
              <a:t>Schools: </a:t>
            </a:r>
            <a:r>
              <a:rPr lang="en-GB" u="sng" dirty="0">
                <a:hlinkClick r:id="rId4"/>
              </a:rPr>
              <a:t>https://www.youtube.com/watch?v=bIb80lOjoO8</a:t>
            </a:r>
            <a:endParaRPr lang="en-GB" dirty="0"/>
          </a:p>
          <a:p>
            <a:r>
              <a:rPr lang="en-GB" dirty="0"/>
              <a:t>Pharmacy: </a:t>
            </a:r>
            <a:r>
              <a:rPr lang="en-GB" u="sng" dirty="0">
                <a:hlinkClick r:id="rId5"/>
              </a:rPr>
              <a:t>https://www.youtube.com/watch?v=kCAzCmI-R_k</a:t>
            </a:r>
            <a:endParaRPr lang="en-GB" dirty="0"/>
          </a:p>
          <a:p>
            <a:r>
              <a:rPr lang="en-GB" dirty="0"/>
              <a:t>Primary and community care: </a:t>
            </a:r>
            <a:r>
              <a:rPr lang="en-GB" u="sng" dirty="0">
                <a:hlinkClick r:id="rId6"/>
              </a:rPr>
              <a:t>https://www.youtube.com/watch?v=A2iNQE7utRE</a:t>
            </a:r>
            <a:endParaRPr lang="en-GB" dirty="0"/>
          </a:p>
          <a:p>
            <a:r>
              <a:rPr lang="en-GB" dirty="0"/>
              <a:t>Parents and carers: </a:t>
            </a:r>
            <a:r>
              <a:rPr lang="en-GB" u="sng" dirty="0">
                <a:hlinkClick r:id="rId7"/>
              </a:rPr>
              <a:t>https://www.youtube.com/watch?v=iNPSFal0OIM</a:t>
            </a:r>
            <a:endParaRPr lang="en-GB" dirty="0"/>
          </a:p>
          <a:p>
            <a:endParaRPr lang="en-GB" dirty="0"/>
          </a:p>
        </p:txBody>
      </p:sp>
      <p:sp>
        <p:nvSpPr>
          <p:cNvPr id="5" name="Slide Number Placeholder 4"/>
          <p:cNvSpPr>
            <a:spLocks noGrp="1"/>
          </p:cNvSpPr>
          <p:nvPr>
            <p:ph type="sldNum" sz="quarter" idx="14"/>
          </p:nvPr>
        </p:nvSpPr>
        <p:spPr/>
        <p:txBody>
          <a:bodyPr/>
          <a:lstStyle/>
          <a:p>
            <a:fld id="{8FC524A1-7B6A-464D-B8BC-8FE2E057339E}" type="slidenum">
              <a:rPr lang="en-GB" smtClean="0">
                <a:solidFill>
                  <a:srgbClr val="3F3F3F">
                    <a:lumMod val="50000"/>
                  </a:srgbClr>
                </a:solidFill>
              </a:rPr>
              <a:pPr/>
              <a:t>24</a:t>
            </a:fld>
            <a:endParaRPr lang="en-GB" dirty="0">
              <a:solidFill>
                <a:srgbClr val="3F3F3F">
                  <a:lumMod val="50000"/>
                </a:srgbClr>
              </a:solidFill>
            </a:endParaRPr>
          </a:p>
        </p:txBody>
      </p:sp>
    </p:spTree>
    <p:extLst>
      <p:ext uri="{BB962C8B-B14F-4D97-AF65-F5344CB8AC3E}">
        <p14:creationId xmlns:p14="http://schemas.microsoft.com/office/powerpoint/2010/main" val="3302987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Pharmacy</a:t>
            </a:r>
            <a:endParaRPr lang="en-GB" dirty="0"/>
          </a:p>
        </p:txBody>
      </p:sp>
      <p:sp>
        <p:nvSpPr>
          <p:cNvPr id="3" name="Slide Number Placeholder 2"/>
          <p:cNvSpPr>
            <a:spLocks noGrp="1"/>
          </p:cNvSpPr>
          <p:nvPr>
            <p:ph type="sldNum" sz="quarter" idx="11"/>
          </p:nvPr>
        </p:nvSpPr>
        <p:spPr/>
        <p:txBody>
          <a:bodyPr/>
          <a:lstStyle/>
          <a:p>
            <a:fld id="{8FC524A1-7B6A-464D-B8BC-8FE2E057339E}" type="slidenum">
              <a:rPr lang="en-GB" smtClean="0">
                <a:solidFill>
                  <a:srgbClr val="3F3F3F">
                    <a:lumMod val="50000"/>
                  </a:srgbClr>
                </a:solidFill>
              </a:rPr>
              <a:pPr/>
              <a:t>25</a:t>
            </a:fld>
            <a:endParaRPr lang="en-GB" dirty="0">
              <a:solidFill>
                <a:srgbClr val="3F3F3F">
                  <a:lumMod val="50000"/>
                </a:srgbClr>
              </a:solidFill>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03" y="2348880"/>
            <a:ext cx="1499417" cy="18079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755576" y="5229200"/>
            <a:ext cx="8104748" cy="923330"/>
          </a:xfrm>
          <a:prstGeom prst="rect">
            <a:avLst/>
          </a:prstGeom>
        </p:spPr>
        <p:txBody>
          <a:bodyPr wrap="square">
            <a:spAutoFit/>
          </a:bodyPr>
          <a:lstStyle/>
          <a:p>
            <a:r>
              <a:rPr lang="en-GB" dirty="0">
                <a:solidFill>
                  <a:prstClr val="white"/>
                </a:solidFill>
                <a:hlinkClick r:id="rId3"/>
              </a:rPr>
              <a:t>https://</a:t>
            </a:r>
            <a:r>
              <a:rPr lang="en-GB" dirty="0" smtClean="0">
                <a:solidFill>
                  <a:prstClr val="white"/>
                </a:solidFill>
                <a:hlinkClick r:id="rId3"/>
              </a:rPr>
              <a:t>www.myhealth.london.nhs.uk/healthy-london/programmes/children-and-young-people/london-asthma-toolkit/pharmacy</a:t>
            </a:r>
            <a:endParaRPr lang="en-GB" dirty="0" smtClean="0">
              <a:solidFill>
                <a:prstClr val="white"/>
              </a:solidFill>
            </a:endParaRPr>
          </a:p>
          <a:p>
            <a:endParaRPr lang="en-GB" dirty="0">
              <a:solidFill>
                <a:prstClr val="white"/>
              </a:solidFill>
            </a:endParaRPr>
          </a:p>
        </p:txBody>
      </p:sp>
      <p:pic>
        <p:nvPicPr>
          <p:cNvPr id="7" name="Picture 6"/>
          <p:cNvPicPr>
            <a:picLocks noChangeAspect="1"/>
          </p:cNvPicPr>
          <p:nvPr/>
        </p:nvPicPr>
        <p:blipFill>
          <a:blip r:embed="rId4"/>
          <a:stretch>
            <a:fillRect/>
          </a:stretch>
        </p:blipFill>
        <p:spPr>
          <a:xfrm>
            <a:off x="3635896" y="1052736"/>
            <a:ext cx="4045330" cy="3896141"/>
          </a:xfrm>
          <a:prstGeom prst="rect">
            <a:avLst/>
          </a:prstGeom>
        </p:spPr>
      </p:pic>
      <p:sp>
        <p:nvSpPr>
          <p:cNvPr id="8" name="TextBox 7"/>
          <p:cNvSpPr txBox="1"/>
          <p:nvPr/>
        </p:nvSpPr>
        <p:spPr>
          <a:xfrm>
            <a:off x="251520" y="188640"/>
            <a:ext cx="1584176" cy="1200329"/>
          </a:xfrm>
          <a:prstGeom prst="rect">
            <a:avLst/>
          </a:prstGeom>
          <a:solidFill>
            <a:schemeClr val="accent4"/>
          </a:solidFill>
        </p:spPr>
        <p:txBody>
          <a:bodyPr wrap="square" rtlCol="0">
            <a:spAutoFit/>
          </a:bodyPr>
          <a:lstStyle/>
          <a:p>
            <a:endParaRPr lang="en-GB" dirty="0" smtClean="0">
              <a:solidFill>
                <a:srgbClr val="003893"/>
              </a:solidFill>
            </a:endParaRPr>
          </a:p>
          <a:p>
            <a:endParaRPr lang="en-GB" dirty="0">
              <a:solidFill>
                <a:srgbClr val="003893"/>
              </a:solidFill>
            </a:endParaRPr>
          </a:p>
          <a:p>
            <a:endParaRPr lang="en-GB" dirty="0" smtClean="0">
              <a:solidFill>
                <a:srgbClr val="003893"/>
              </a:solidFill>
            </a:endParaRPr>
          </a:p>
          <a:p>
            <a:endParaRPr lang="en-GB" dirty="0">
              <a:solidFill>
                <a:srgbClr val="003893"/>
              </a:solidFill>
            </a:endParaRPr>
          </a:p>
        </p:txBody>
      </p:sp>
    </p:spTree>
    <p:extLst>
      <p:ext uri="{BB962C8B-B14F-4D97-AF65-F5344CB8AC3E}">
        <p14:creationId xmlns:p14="http://schemas.microsoft.com/office/powerpoint/2010/main" val="3213178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What’s on the toolkit for pharmacists?</a:t>
            </a:r>
            <a:endParaRPr lang="en-GB" dirty="0"/>
          </a:p>
        </p:txBody>
      </p:sp>
      <p:sp>
        <p:nvSpPr>
          <p:cNvPr id="3" name="Text Placeholder 2"/>
          <p:cNvSpPr>
            <a:spLocks noGrp="1"/>
          </p:cNvSpPr>
          <p:nvPr>
            <p:ph type="body" sz="quarter" idx="12"/>
          </p:nvPr>
        </p:nvSpPr>
        <p:spPr/>
        <p:txBody>
          <a:bodyPr/>
          <a:lstStyle/>
          <a:p>
            <a:endParaRPr lang="en-GB"/>
          </a:p>
        </p:txBody>
      </p:sp>
      <p:sp>
        <p:nvSpPr>
          <p:cNvPr id="4" name="Text Placeholder 3"/>
          <p:cNvSpPr>
            <a:spLocks noGrp="1"/>
          </p:cNvSpPr>
          <p:nvPr>
            <p:ph type="body" sz="quarter" idx="13"/>
          </p:nvPr>
        </p:nvSpPr>
        <p:spPr>
          <a:xfrm>
            <a:off x="250828" y="1484784"/>
            <a:ext cx="8642351" cy="5039843"/>
          </a:xfrm>
        </p:spPr>
        <p:txBody>
          <a:bodyPr>
            <a:normAutofit/>
          </a:bodyPr>
          <a:lstStyle/>
          <a:p>
            <a:pPr marL="285750" indent="-285750">
              <a:buFont typeface="Arial" pitchFamily="34" charset="0"/>
              <a:buChar char="•"/>
            </a:pPr>
            <a:r>
              <a:rPr lang="en-GB" sz="2000" dirty="0" smtClean="0"/>
              <a:t>Asthma </a:t>
            </a:r>
            <a:r>
              <a:rPr lang="en-GB" sz="2000" dirty="0" smtClean="0">
                <a:hlinkClick r:id="rId2"/>
              </a:rPr>
              <a:t>pharmacy learning hub </a:t>
            </a:r>
            <a:r>
              <a:rPr lang="en-GB" sz="2000" dirty="0" smtClean="0"/>
              <a:t>with free on line inhaler technique training</a:t>
            </a:r>
          </a:p>
          <a:p>
            <a:pPr marL="285750" indent="-285750">
              <a:buFont typeface="Arial" pitchFamily="34" charset="0"/>
              <a:buChar char="•"/>
            </a:pPr>
            <a:r>
              <a:rPr lang="en-GB" sz="2000" dirty="0" smtClean="0">
                <a:hlinkClick r:id="rId3"/>
              </a:rPr>
              <a:t>Adherence and Medicines </a:t>
            </a:r>
            <a:r>
              <a:rPr lang="en-GB" sz="2000" dirty="0">
                <a:hlinkClick r:id="rId3"/>
              </a:rPr>
              <a:t>U</a:t>
            </a:r>
            <a:r>
              <a:rPr lang="en-GB" sz="2000" dirty="0" smtClean="0">
                <a:hlinkClick r:id="rId3"/>
              </a:rPr>
              <a:t>se Reviews</a:t>
            </a:r>
            <a:endParaRPr lang="en-GB" sz="2000" dirty="0" smtClean="0"/>
          </a:p>
          <a:p>
            <a:pPr marL="285750" indent="-285750">
              <a:buFont typeface="Arial" pitchFamily="34" charset="0"/>
              <a:buChar char="•"/>
            </a:pPr>
            <a:r>
              <a:rPr lang="en-GB" sz="2000" dirty="0">
                <a:hlinkClick r:id="rId4"/>
              </a:rPr>
              <a:t>Pharmacy urgent repeat medication service </a:t>
            </a:r>
            <a:endParaRPr lang="en-GB" sz="2000" dirty="0" smtClean="0"/>
          </a:p>
          <a:p>
            <a:pPr marL="285750" indent="-285750">
              <a:buFont typeface="Arial" pitchFamily="34" charset="0"/>
              <a:buChar char="•"/>
            </a:pPr>
            <a:r>
              <a:rPr lang="en-GB" sz="2000" dirty="0" smtClean="0">
                <a:hlinkClick r:id="rId5"/>
              </a:rPr>
              <a:t>Flu and immunisations</a:t>
            </a:r>
            <a:endParaRPr lang="en-GB" sz="2000" dirty="0" smtClean="0"/>
          </a:p>
          <a:p>
            <a:pPr marL="285750" indent="-285750">
              <a:buFont typeface="Arial" pitchFamily="34" charset="0"/>
              <a:buChar char="•"/>
            </a:pPr>
            <a:r>
              <a:rPr lang="en-GB" sz="2000" dirty="0" smtClean="0">
                <a:hlinkClick r:id="rId6"/>
              </a:rPr>
              <a:t>Audit and case studies</a:t>
            </a:r>
            <a:endParaRPr lang="en-GB" sz="2000" dirty="0" smtClean="0"/>
          </a:p>
          <a:p>
            <a:pPr marL="285750" indent="-285750">
              <a:buFont typeface="Arial" pitchFamily="34" charset="0"/>
              <a:buChar char="•"/>
            </a:pPr>
            <a:r>
              <a:rPr lang="en-GB" sz="2000" dirty="0" smtClean="0">
                <a:hlinkClick r:id="rId7"/>
              </a:rPr>
              <a:t>Pharmacy public health campaign</a:t>
            </a:r>
            <a:r>
              <a:rPr lang="en-GB" sz="2000" dirty="0" smtClean="0"/>
              <a:t> summarised in next slide</a:t>
            </a:r>
            <a:endParaRPr lang="en-GB" sz="2000" dirty="0"/>
          </a:p>
        </p:txBody>
      </p:sp>
      <p:sp>
        <p:nvSpPr>
          <p:cNvPr id="5" name="Slide Number Placeholder 4"/>
          <p:cNvSpPr>
            <a:spLocks noGrp="1"/>
          </p:cNvSpPr>
          <p:nvPr>
            <p:ph type="sldNum" sz="quarter" idx="14"/>
          </p:nvPr>
        </p:nvSpPr>
        <p:spPr/>
        <p:txBody>
          <a:bodyPr/>
          <a:lstStyle/>
          <a:p>
            <a:fld id="{8FC524A1-7B6A-464D-B8BC-8FE2E057339E}" type="slidenum">
              <a:rPr lang="en-GB" smtClean="0">
                <a:solidFill>
                  <a:srgbClr val="3F3F3F">
                    <a:lumMod val="50000"/>
                  </a:srgbClr>
                </a:solidFill>
              </a:rPr>
              <a:pPr/>
              <a:t>26</a:t>
            </a:fld>
            <a:endParaRPr lang="en-GB" dirty="0">
              <a:solidFill>
                <a:srgbClr val="3F3F3F">
                  <a:lumMod val="50000"/>
                </a:srgbClr>
              </a:solidFill>
            </a:endParaRPr>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8" y="4157024"/>
            <a:ext cx="2731328" cy="245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136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Self Care: Parents and Carers</a:t>
            </a:r>
            <a:endParaRPr lang="en-GB" dirty="0"/>
          </a:p>
        </p:txBody>
      </p:sp>
      <p:sp>
        <p:nvSpPr>
          <p:cNvPr id="3" name="Slide Number Placeholder 2"/>
          <p:cNvSpPr>
            <a:spLocks noGrp="1"/>
          </p:cNvSpPr>
          <p:nvPr>
            <p:ph type="sldNum" sz="quarter" idx="11"/>
          </p:nvPr>
        </p:nvSpPr>
        <p:spPr/>
        <p:txBody>
          <a:bodyPr/>
          <a:lstStyle/>
          <a:p>
            <a:fld id="{8FC524A1-7B6A-464D-B8BC-8FE2E057339E}" type="slidenum">
              <a:rPr lang="en-GB" smtClean="0">
                <a:solidFill>
                  <a:srgbClr val="3F3F3F">
                    <a:lumMod val="50000"/>
                  </a:srgbClr>
                </a:solidFill>
              </a:rPr>
              <a:pPr/>
              <a:t>27</a:t>
            </a:fld>
            <a:endParaRPr lang="en-GB" dirty="0">
              <a:solidFill>
                <a:srgbClr val="3F3F3F">
                  <a:lumMod val="50000"/>
                </a:srgbClr>
              </a:solidFill>
            </a:endParaRPr>
          </a:p>
        </p:txBody>
      </p:sp>
      <p:sp>
        <p:nvSpPr>
          <p:cNvPr id="4" name="Rectangle 3"/>
          <p:cNvSpPr/>
          <p:nvPr/>
        </p:nvSpPr>
        <p:spPr>
          <a:xfrm>
            <a:off x="340906" y="5566111"/>
            <a:ext cx="8340798" cy="800219"/>
          </a:xfrm>
          <a:prstGeom prst="rect">
            <a:avLst/>
          </a:prstGeom>
        </p:spPr>
        <p:txBody>
          <a:bodyPr wrap="square">
            <a:spAutoFit/>
          </a:bodyPr>
          <a:lstStyle/>
          <a:p>
            <a:r>
              <a:rPr lang="en-GB" sz="1400" dirty="0">
                <a:solidFill>
                  <a:prstClr val="white"/>
                </a:solidFill>
                <a:hlinkClick r:id="rId2"/>
              </a:rPr>
              <a:t>https://</a:t>
            </a:r>
            <a:r>
              <a:rPr lang="en-GB" sz="1400" dirty="0" smtClean="0">
                <a:solidFill>
                  <a:prstClr val="white"/>
                </a:solidFill>
                <a:hlinkClick r:id="rId2"/>
              </a:rPr>
              <a:t>www.myhealth.london.nhs.uk/healthy-london/programmes/children-and-young-people/london-asthma-toolkit/parents-and-carers</a:t>
            </a:r>
            <a:endParaRPr lang="en-GB" sz="1400" dirty="0" smtClean="0">
              <a:solidFill>
                <a:prstClr val="white"/>
              </a:solidFill>
            </a:endParaRPr>
          </a:p>
          <a:p>
            <a:endParaRPr lang="en-GB" dirty="0">
              <a:solidFill>
                <a:prstClr val="white"/>
              </a:solidFill>
            </a:endParaRPr>
          </a:p>
        </p:txBody>
      </p:sp>
      <p:pic>
        <p:nvPicPr>
          <p:cNvPr id="6" name="Picture 5"/>
          <p:cNvPicPr>
            <a:picLocks noChangeAspect="1"/>
          </p:cNvPicPr>
          <p:nvPr/>
        </p:nvPicPr>
        <p:blipFill>
          <a:blip r:embed="rId3"/>
          <a:stretch>
            <a:fillRect/>
          </a:stretch>
        </p:blipFill>
        <p:spPr>
          <a:xfrm>
            <a:off x="3463382" y="1988841"/>
            <a:ext cx="3151481" cy="3312368"/>
          </a:xfrm>
          <a:prstGeom prst="rect">
            <a:avLst/>
          </a:prstGeom>
        </p:spPr>
      </p:pic>
      <p:sp>
        <p:nvSpPr>
          <p:cNvPr id="5" name="TextBox 4"/>
          <p:cNvSpPr txBox="1"/>
          <p:nvPr/>
        </p:nvSpPr>
        <p:spPr>
          <a:xfrm>
            <a:off x="179512" y="260648"/>
            <a:ext cx="1656184" cy="923330"/>
          </a:xfrm>
          <a:prstGeom prst="rect">
            <a:avLst/>
          </a:prstGeom>
          <a:solidFill>
            <a:schemeClr val="accent2"/>
          </a:solidFill>
        </p:spPr>
        <p:txBody>
          <a:bodyPr wrap="square" rtlCol="0">
            <a:spAutoFit/>
          </a:bodyPr>
          <a:lstStyle/>
          <a:p>
            <a:endParaRPr lang="en-GB" dirty="0" smtClean="0">
              <a:solidFill>
                <a:srgbClr val="0072C6"/>
              </a:solidFill>
            </a:endParaRPr>
          </a:p>
          <a:p>
            <a:endParaRPr lang="en-GB" dirty="0">
              <a:solidFill>
                <a:srgbClr val="0072C6"/>
              </a:solidFill>
            </a:endParaRPr>
          </a:p>
          <a:p>
            <a:endParaRPr lang="en-GB" dirty="0">
              <a:solidFill>
                <a:srgbClr val="0072C6"/>
              </a:solidFill>
            </a:endParaRPr>
          </a:p>
        </p:txBody>
      </p:sp>
    </p:spTree>
    <p:extLst>
      <p:ext uri="{BB962C8B-B14F-4D97-AF65-F5344CB8AC3E}">
        <p14:creationId xmlns:p14="http://schemas.microsoft.com/office/powerpoint/2010/main" val="3332247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can you find?</a:t>
            </a:r>
            <a:endParaRPr lang="en-GB" dirty="0"/>
          </a:p>
        </p:txBody>
      </p:sp>
      <p:sp>
        <p:nvSpPr>
          <p:cNvPr id="5" name="Slide Number Placeholder 4"/>
          <p:cNvSpPr>
            <a:spLocks noGrp="1"/>
          </p:cNvSpPr>
          <p:nvPr>
            <p:ph type="sldNum" sz="quarter" idx="14"/>
          </p:nvPr>
        </p:nvSpPr>
        <p:spPr/>
        <p:txBody>
          <a:bodyPr/>
          <a:lstStyle/>
          <a:p>
            <a:fld id="{8FC524A1-7B6A-464D-B8BC-8FE2E057339E}" type="slidenum">
              <a:rPr lang="en-GB" smtClean="0">
                <a:solidFill>
                  <a:srgbClr val="3F3F3F">
                    <a:lumMod val="50000"/>
                  </a:srgbClr>
                </a:solidFill>
              </a:rPr>
              <a:pPr/>
              <a:t>28</a:t>
            </a:fld>
            <a:endParaRPr lang="en-GB" dirty="0">
              <a:solidFill>
                <a:srgbClr val="3F3F3F">
                  <a:lumMod val="50000"/>
                </a:srgbClr>
              </a:solidFill>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00" t="16934" r="8425" b="4533"/>
          <a:stretch/>
        </p:blipFill>
        <p:spPr bwMode="auto">
          <a:xfrm>
            <a:off x="251520" y="836712"/>
            <a:ext cx="3917651"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88" t="13595" r="24779" b="5621"/>
          <a:stretch/>
        </p:blipFill>
        <p:spPr bwMode="auto">
          <a:xfrm>
            <a:off x="6948264" y="4306408"/>
            <a:ext cx="1944216" cy="235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50" t="13867" r="13525" b="4534"/>
          <a:stretch/>
        </p:blipFill>
        <p:spPr bwMode="auto">
          <a:xfrm>
            <a:off x="24603" y="4725144"/>
            <a:ext cx="2423800" cy="151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47" t="38431" r="12500" b="4836"/>
          <a:stretch/>
        </p:blipFill>
        <p:spPr bwMode="auto">
          <a:xfrm>
            <a:off x="4716016" y="836712"/>
            <a:ext cx="3929229" cy="194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71" t="11111" r="12500" b="7190"/>
          <a:stretch/>
        </p:blipFill>
        <p:spPr bwMode="auto">
          <a:xfrm>
            <a:off x="2559507" y="3118510"/>
            <a:ext cx="4121123" cy="24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01676" y="5870996"/>
            <a:ext cx="3801041" cy="646331"/>
          </a:xfrm>
          <a:prstGeom prst="rect">
            <a:avLst/>
          </a:prstGeom>
        </p:spPr>
        <p:txBody>
          <a:bodyPr wrap="none">
            <a:spAutoFit/>
          </a:bodyPr>
          <a:lstStyle/>
          <a:p>
            <a:r>
              <a:rPr lang="en-GB" dirty="0" smtClean="0">
                <a:solidFill>
                  <a:srgbClr val="0072C6"/>
                </a:solidFill>
              </a:rPr>
              <a:t>Film: </a:t>
            </a:r>
            <a:r>
              <a:rPr lang="en-GB" dirty="0" smtClean="0">
                <a:solidFill>
                  <a:srgbClr val="0072C6"/>
                </a:solidFill>
                <a:hlinkClick r:id="rId7"/>
              </a:rPr>
              <a:t>https</a:t>
            </a:r>
            <a:r>
              <a:rPr lang="en-GB" dirty="0">
                <a:solidFill>
                  <a:srgbClr val="0072C6"/>
                </a:solidFill>
                <a:hlinkClick r:id="rId7"/>
              </a:rPr>
              <a:t>://</a:t>
            </a:r>
            <a:r>
              <a:rPr lang="en-GB" dirty="0" smtClean="0">
                <a:solidFill>
                  <a:srgbClr val="0072C6"/>
                </a:solidFill>
                <a:hlinkClick r:id="rId7"/>
              </a:rPr>
              <a:t>youtu.be/iNPSFal0OIM</a:t>
            </a:r>
            <a:endParaRPr lang="en-GB" dirty="0" smtClean="0">
              <a:solidFill>
                <a:srgbClr val="0072C6"/>
              </a:solidFill>
            </a:endParaRPr>
          </a:p>
          <a:p>
            <a:endParaRPr lang="en-GB" dirty="0">
              <a:solidFill>
                <a:srgbClr val="0072C6"/>
              </a:solidFill>
            </a:endParaRPr>
          </a:p>
        </p:txBody>
      </p:sp>
    </p:spTree>
    <p:extLst>
      <p:ext uri="{BB962C8B-B14F-4D97-AF65-F5344CB8AC3E}">
        <p14:creationId xmlns:p14="http://schemas.microsoft.com/office/powerpoint/2010/main" val="41820869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NHS Go</a:t>
            </a:r>
            <a:endParaRPr lang="en-GB" dirty="0"/>
          </a:p>
        </p:txBody>
      </p:sp>
      <p:sp>
        <p:nvSpPr>
          <p:cNvPr id="3" name="Text Placeholder 2"/>
          <p:cNvSpPr>
            <a:spLocks noGrp="1"/>
          </p:cNvSpPr>
          <p:nvPr>
            <p:ph type="body" sz="quarter" idx="12"/>
          </p:nvPr>
        </p:nvSpPr>
        <p:spPr/>
        <p:txBody>
          <a:bodyPr/>
          <a:lstStyle/>
          <a:p>
            <a:r>
              <a:rPr lang="en-GB" dirty="0"/>
              <a:t>NHS Go is a health app designed by young people for young people </a:t>
            </a:r>
          </a:p>
          <a:p>
            <a:endParaRPr lang="en-GB" dirty="0"/>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29</a:t>
            </a:fld>
            <a:endParaRPr lang="en-GB" dirty="0">
              <a:solidFill>
                <a:srgbClr val="3F3F3F">
                  <a:lumMod val="50000"/>
                </a:srgbClr>
              </a:solidFill>
            </a:endParaRPr>
          </a:p>
        </p:txBody>
      </p:sp>
      <p:sp>
        <p:nvSpPr>
          <p:cNvPr id="5" name="Content Placeholder 4"/>
          <p:cNvSpPr>
            <a:spLocks noGrp="1"/>
          </p:cNvSpPr>
          <p:nvPr>
            <p:ph sz="quarter" idx="4294967295"/>
          </p:nvPr>
        </p:nvSpPr>
        <p:spPr>
          <a:xfrm>
            <a:off x="250825" y="1341438"/>
            <a:ext cx="8642350" cy="4967287"/>
          </a:xfrm>
          <a:prstGeom prst="rect">
            <a:avLst/>
          </a:prstGeom>
        </p:spPr>
        <p:txBody>
          <a:bodyPr/>
          <a:lstStyle/>
          <a:p>
            <a:r>
              <a:rPr lang="en-GB" dirty="0" smtClean="0"/>
              <a:t>It is divided into 3 sections: </a:t>
            </a:r>
          </a:p>
          <a:p>
            <a:pPr marL="342900" indent="-342900">
              <a:buAutoNum type="arabicPeriod"/>
            </a:pPr>
            <a:r>
              <a:rPr lang="en-GB" dirty="0" smtClean="0"/>
              <a:t>The health section  (includes asthma)</a:t>
            </a:r>
          </a:p>
          <a:p>
            <a:pPr marL="342900" indent="-342900">
              <a:buAutoNum type="arabicPeriod"/>
            </a:pPr>
            <a:r>
              <a:rPr lang="en-GB" dirty="0" smtClean="0"/>
              <a:t>The services section (includes pharmacies)</a:t>
            </a:r>
          </a:p>
          <a:p>
            <a:pPr marL="342900" indent="-342900">
              <a:buAutoNum type="arabicPeriod"/>
            </a:pPr>
            <a:r>
              <a:rPr lang="en-GB" dirty="0" smtClean="0"/>
              <a:t>The rights section </a:t>
            </a:r>
          </a:p>
          <a:p>
            <a:pPr marL="342900" indent="-342900">
              <a:buAutoNum type="arabicPeriod"/>
            </a:pPr>
            <a:endParaRPr lang="en-GB" dirty="0"/>
          </a:p>
        </p:txBody>
      </p:sp>
      <p:pic>
        <p:nvPicPr>
          <p:cNvPr id="6" name="Picture 2" descr="http://www.nhsgo.uk/img/group-iph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9385" y="1340768"/>
            <a:ext cx="3791966" cy="23348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6826" y="4437112"/>
            <a:ext cx="4825231" cy="1816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140968"/>
            <a:ext cx="1512168" cy="21778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3675657"/>
            <a:ext cx="1800200" cy="25779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4153441" y="3775311"/>
            <a:ext cx="4572000" cy="646331"/>
          </a:xfrm>
          <a:prstGeom prst="rect">
            <a:avLst/>
          </a:prstGeom>
        </p:spPr>
        <p:txBody>
          <a:bodyPr>
            <a:spAutoFit/>
          </a:bodyPr>
          <a:lstStyle/>
          <a:p>
            <a:r>
              <a:rPr lang="en-GB" b="1" i="1" dirty="0"/>
              <a:t>Winner of Patient Experience National Award for Championing the Public 2016</a:t>
            </a:r>
          </a:p>
        </p:txBody>
      </p:sp>
    </p:spTree>
    <p:extLst>
      <p:ext uri="{BB962C8B-B14F-4D97-AF65-F5344CB8AC3E}">
        <p14:creationId xmlns:p14="http://schemas.microsoft.com/office/powerpoint/2010/main" val="1964919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Aims &amp; Objectives </a:t>
            </a:r>
          </a:p>
        </p:txBody>
      </p:sp>
      <p:sp>
        <p:nvSpPr>
          <p:cNvPr id="3" name="Text Placeholder 2"/>
          <p:cNvSpPr>
            <a:spLocks noGrp="1"/>
          </p:cNvSpPr>
          <p:nvPr>
            <p:ph type="body" sz="quarter" idx="12"/>
          </p:nvPr>
        </p:nvSpPr>
        <p:spPr/>
        <p:txBody>
          <a:bodyPr/>
          <a:lstStyle/>
          <a:p>
            <a:r>
              <a:rPr lang="en-GB" b="1" dirty="0"/>
              <a:t>Bexley Asthma Assessment Project in </a:t>
            </a:r>
            <a:r>
              <a:rPr lang="en-GB" b="1" dirty="0" smtClean="0"/>
              <a:t>Pharmacies  </a:t>
            </a:r>
            <a:endParaRPr lang="en-GB" b="1" dirty="0"/>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3</a:t>
            </a:fld>
            <a:endParaRPr lang="en-GB" dirty="0">
              <a:solidFill>
                <a:srgbClr val="3F3F3F">
                  <a:lumMod val="50000"/>
                </a:srgbClr>
              </a:solidFill>
            </a:endParaRPr>
          </a:p>
        </p:txBody>
      </p:sp>
      <p:sp>
        <p:nvSpPr>
          <p:cNvPr id="5" name="Content Placeholder 4"/>
          <p:cNvSpPr>
            <a:spLocks noGrp="1"/>
          </p:cNvSpPr>
          <p:nvPr>
            <p:ph sz="quarter" idx="15"/>
          </p:nvPr>
        </p:nvSpPr>
        <p:spPr>
          <a:xfrm>
            <a:off x="611560" y="2492896"/>
            <a:ext cx="8785671" cy="3455789"/>
          </a:xfrm>
        </p:spPr>
        <p:txBody>
          <a:bodyPr>
            <a:normAutofit fontScale="92500" lnSpcReduction="20000"/>
          </a:bodyPr>
          <a:lstStyle/>
          <a:p>
            <a:pPr marL="285750" indent="-285750">
              <a:buFont typeface="Arial" panose="020B0604020202020204" pitchFamily="34" charset="0"/>
              <a:buChar char="•"/>
            </a:pPr>
            <a:r>
              <a:rPr lang="en-GB" dirty="0" smtClean="0"/>
              <a:t>Introduction and local context</a:t>
            </a:r>
          </a:p>
          <a:p>
            <a:pPr marL="285750" indent="-285750">
              <a:buFont typeface="Arial" panose="020B0604020202020204" pitchFamily="34" charset="0"/>
              <a:buChar char="•"/>
            </a:pPr>
            <a:r>
              <a:rPr lang="en-GB" dirty="0" smtClean="0"/>
              <a:t>Background </a:t>
            </a:r>
            <a:r>
              <a:rPr lang="en-GB" dirty="0" smtClean="0"/>
              <a:t>to Healthy London Partnership</a:t>
            </a:r>
          </a:p>
          <a:p>
            <a:pPr marL="285750" indent="-285750">
              <a:buFont typeface="Arial" panose="020B0604020202020204" pitchFamily="34" charset="0"/>
              <a:buChar char="•"/>
            </a:pPr>
            <a:r>
              <a:rPr lang="en-GB" dirty="0" smtClean="0"/>
              <a:t>Introduction to the project and why it is needed</a:t>
            </a:r>
          </a:p>
          <a:p>
            <a:pPr marL="285750" indent="-285750">
              <a:buFont typeface="Arial" panose="020B0604020202020204" pitchFamily="34" charset="0"/>
              <a:buChar char="•"/>
            </a:pPr>
            <a:r>
              <a:rPr lang="en-GB" dirty="0" smtClean="0"/>
              <a:t>What </a:t>
            </a:r>
            <a:r>
              <a:rPr lang="en-GB" dirty="0"/>
              <a:t>is the service model?</a:t>
            </a:r>
          </a:p>
          <a:p>
            <a:pPr marL="285750" indent="-285750">
              <a:buFont typeface="Arial" panose="020B0604020202020204" pitchFamily="34" charset="0"/>
              <a:buChar char="•"/>
            </a:pPr>
            <a:r>
              <a:rPr lang="en-GB" dirty="0"/>
              <a:t>Why should your pharmacy participate?</a:t>
            </a:r>
          </a:p>
          <a:p>
            <a:pPr marL="285750" indent="-285750">
              <a:buFont typeface="Arial" panose="020B0604020202020204" pitchFamily="34" charset="0"/>
              <a:buChar char="•"/>
            </a:pPr>
            <a:r>
              <a:rPr lang="en-GB" dirty="0"/>
              <a:t>Funding</a:t>
            </a:r>
          </a:p>
          <a:p>
            <a:pPr marL="285750" indent="-285750">
              <a:buFont typeface="Arial" panose="020B0604020202020204" pitchFamily="34" charset="0"/>
              <a:buChar char="•"/>
            </a:pPr>
            <a:r>
              <a:rPr lang="en-GB" dirty="0"/>
              <a:t>What we are asking pharmacies to do?</a:t>
            </a:r>
          </a:p>
          <a:p>
            <a:pPr marL="285750" indent="-285750">
              <a:buFont typeface="Arial" panose="020B0604020202020204" pitchFamily="34" charset="0"/>
              <a:buChar char="•"/>
            </a:pPr>
            <a:r>
              <a:rPr lang="en-GB" dirty="0"/>
              <a:t>Training &amp; Competency</a:t>
            </a:r>
          </a:p>
          <a:p>
            <a:pPr marL="285750" indent="-285750">
              <a:buFont typeface="Arial" panose="020B0604020202020204" pitchFamily="34" charset="0"/>
              <a:buChar char="•"/>
            </a:pPr>
            <a:r>
              <a:rPr lang="en-GB" dirty="0"/>
              <a:t>Timelines</a:t>
            </a:r>
          </a:p>
          <a:p>
            <a:pPr marL="285750" indent="-285750">
              <a:buFont typeface="Arial" panose="020B0604020202020204" pitchFamily="34" charset="0"/>
              <a:buChar char="•"/>
            </a:pPr>
            <a:r>
              <a:rPr lang="en-GB" dirty="0"/>
              <a:t>Evaluation</a:t>
            </a:r>
          </a:p>
        </p:txBody>
      </p:sp>
      <p:sp>
        <p:nvSpPr>
          <p:cNvPr id="6" name="Rectangle 5"/>
          <p:cNvSpPr/>
          <p:nvPr/>
        </p:nvSpPr>
        <p:spPr>
          <a:xfrm>
            <a:off x="323528" y="1268760"/>
            <a:ext cx="8337872" cy="923330"/>
          </a:xfrm>
          <a:prstGeom prst="rect">
            <a:avLst/>
          </a:prstGeom>
        </p:spPr>
        <p:txBody>
          <a:bodyPr wrap="square">
            <a:spAutoFit/>
          </a:bodyPr>
          <a:lstStyle/>
          <a:p>
            <a:pPr lvl="0">
              <a:spcBef>
                <a:spcPts val="600"/>
              </a:spcBef>
              <a:spcAft>
                <a:spcPts val="600"/>
              </a:spcAft>
            </a:pPr>
            <a:r>
              <a:rPr lang="en-GB" dirty="0" smtClean="0">
                <a:solidFill>
                  <a:srgbClr val="3F3F3F"/>
                </a:solidFill>
              </a:rPr>
              <a:t>Aims </a:t>
            </a:r>
            <a:r>
              <a:rPr lang="en-GB" dirty="0">
                <a:solidFill>
                  <a:srgbClr val="3F3F3F"/>
                </a:solidFill>
              </a:rPr>
              <a:t>to utilise community pharmacies to identify patients aged between 5-25 years of age with poorly controlled asthma that would benefit from an asthma review by their GP.</a:t>
            </a:r>
          </a:p>
        </p:txBody>
      </p:sp>
    </p:spTree>
    <p:extLst>
      <p:ext uri="{BB962C8B-B14F-4D97-AF65-F5344CB8AC3E}">
        <p14:creationId xmlns:p14="http://schemas.microsoft.com/office/powerpoint/2010/main" val="2635824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916"/>
            <a:ext cx="8641659" cy="575788"/>
          </a:xfrm>
          <a:solidFill>
            <a:schemeClr val="accent6"/>
          </a:solidFill>
        </p:spPr>
        <p:txBody>
          <a:bodyPr/>
          <a:lstStyle/>
          <a:p>
            <a:r>
              <a:rPr lang="en-GB" dirty="0"/>
              <a:t>Key messages</a:t>
            </a:r>
          </a:p>
        </p:txBody>
      </p:sp>
      <p:sp>
        <p:nvSpPr>
          <p:cNvPr id="4" name="Text Placeholder 3"/>
          <p:cNvSpPr>
            <a:spLocks noGrp="1"/>
          </p:cNvSpPr>
          <p:nvPr>
            <p:ph type="body" sz="quarter" idx="13"/>
          </p:nvPr>
        </p:nvSpPr>
        <p:spPr>
          <a:xfrm>
            <a:off x="250828" y="980728"/>
            <a:ext cx="8642351" cy="5543899"/>
          </a:xfrm>
        </p:spPr>
        <p:txBody>
          <a:bodyPr/>
          <a:lstStyle/>
          <a:p>
            <a:pPr marL="285750" lvl="0" indent="-285750">
              <a:buFont typeface="Wingdings" panose="05000000000000000000" pitchFamily="2" charset="2"/>
              <a:buChar char="v"/>
            </a:pPr>
            <a:r>
              <a:rPr lang="en-GB" sz="2000" b="1" dirty="0">
                <a:latin typeface="Calibri" pitchFamily="34" charset="0"/>
                <a:cs typeface="Calibri" pitchFamily="34" charset="0"/>
              </a:rPr>
              <a:t>Asthma can kill but deaths are preventable</a:t>
            </a:r>
          </a:p>
          <a:p>
            <a:pPr marL="285750" lvl="0" indent="-285750">
              <a:buFont typeface="Wingdings" panose="05000000000000000000" pitchFamily="2" charset="2"/>
              <a:buChar char="v"/>
            </a:pPr>
            <a:r>
              <a:rPr lang="en-GB" sz="2000" b="1" dirty="0">
                <a:latin typeface="Calibri" pitchFamily="34" charset="0"/>
                <a:cs typeface="Calibri" pitchFamily="34" charset="0"/>
              </a:rPr>
              <a:t>Care requires a coordinated approach</a:t>
            </a:r>
          </a:p>
          <a:p>
            <a:pPr marL="285750" lvl="0" indent="-285750">
              <a:buFont typeface="Wingdings" panose="05000000000000000000" pitchFamily="2" charset="2"/>
              <a:buChar char="v"/>
            </a:pPr>
            <a:r>
              <a:rPr lang="en-GB" sz="2000" b="1" dirty="0" smtClean="0">
                <a:latin typeface="Calibri" pitchFamily="34" charset="0"/>
                <a:cs typeface="Calibri" pitchFamily="34" charset="0"/>
              </a:rPr>
              <a:t>‘Community </a:t>
            </a:r>
            <a:r>
              <a:rPr lang="en-GB" sz="2000" b="1" dirty="0">
                <a:latin typeface="Calibri" pitchFamily="34" charset="0"/>
                <a:cs typeface="Calibri" pitchFamily="34" charset="0"/>
              </a:rPr>
              <a:t>problem needs a community solution’</a:t>
            </a:r>
          </a:p>
          <a:p>
            <a:pPr marL="285750" lvl="0" indent="-285750">
              <a:buFont typeface="Wingdings" panose="05000000000000000000" pitchFamily="2" charset="2"/>
              <a:buChar char="v"/>
            </a:pPr>
            <a:r>
              <a:rPr lang="en-GB" sz="2000" b="1" dirty="0">
                <a:latin typeface="Calibri" pitchFamily="34" charset="0"/>
                <a:cs typeface="Calibri" pitchFamily="34" charset="0"/>
              </a:rPr>
              <a:t>Need to get the basics right – they make the </a:t>
            </a:r>
            <a:r>
              <a:rPr lang="en-GB" sz="2000" b="1" dirty="0" smtClean="0">
                <a:latin typeface="Calibri" pitchFamily="34" charset="0"/>
                <a:cs typeface="Calibri" pitchFamily="34" charset="0"/>
              </a:rPr>
              <a:t>difference</a:t>
            </a:r>
          </a:p>
          <a:p>
            <a:pPr marL="285750" lvl="0" indent="-285750">
              <a:buFont typeface="Wingdings" panose="05000000000000000000" pitchFamily="2" charset="2"/>
              <a:buChar char="v"/>
            </a:pPr>
            <a:r>
              <a:rPr lang="en-GB" sz="2000" b="1" dirty="0" smtClean="0">
                <a:latin typeface="Calibri" pitchFamily="34" charset="0"/>
                <a:cs typeface="Calibri" pitchFamily="34" charset="0"/>
              </a:rPr>
              <a:t>The </a:t>
            </a:r>
            <a:r>
              <a:rPr lang="en-GB" sz="2000" b="1" dirty="0">
                <a:latin typeface="Calibri" pitchFamily="34" charset="0"/>
                <a:cs typeface="Calibri" pitchFamily="34" charset="0"/>
              </a:rPr>
              <a:t>Asthma Toolkit provides tools for each aspect of care</a:t>
            </a:r>
          </a:p>
          <a:p>
            <a:pPr marL="285750" lvl="0" indent="-285750">
              <a:buFont typeface="Wingdings" panose="05000000000000000000" pitchFamily="2" charset="2"/>
              <a:buChar char="v"/>
            </a:pPr>
            <a:r>
              <a:rPr lang="en-GB" sz="2000" b="1" dirty="0">
                <a:latin typeface="Calibri" pitchFamily="34" charset="0"/>
                <a:cs typeface="Calibri" pitchFamily="34" charset="0"/>
              </a:rPr>
              <a:t>Implementation of London asthma standards for CYP will help to introduce pathway working and reduce variation in </a:t>
            </a:r>
            <a:r>
              <a:rPr lang="en-GB" sz="2000" b="1" dirty="0" smtClean="0">
                <a:latin typeface="Calibri" pitchFamily="34" charset="0"/>
                <a:cs typeface="Calibri" pitchFamily="34" charset="0"/>
              </a:rPr>
              <a:t>care</a:t>
            </a:r>
          </a:p>
          <a:p>
            <a:pPr marL="285750" lvl="0" indent="-285750">
              <a:buFont typeface="Wingdings" panose="05000000000000000000" pitchFamily="2" charset="2"/>
              <a:buChar char="v"/>
            </a:pPr>
            <a:r>
              <a:rPr lang="en-GB" sz="2000" b="1" dirty="0" smtClean="0">
                <a:latin typeface="Calibri" pitchFamily="34" charset="0"/>
                <a:cs typeface="Calibri" pitchFamily="34" charset="0"/>
              </a:rPr>
              <a:t>Use of an integrated pathway between pharmacy and GP practice is an exciting development</a:t>
            </a:r>
            <a:endParaRPr lang="en-GB" sz="2000" b="1" dirty="0">
              <a:latin typeface="Calibri" pitchFamily="34" charset="0"/>
              <a:cs typeface="Calibri" pitchFamily="34" charset="0"/>
            </a:endParaRPr>
          </a:p>
          <a:p>
            <a:endParaRPr lang="en-GB" dirty="0"/>
          </a:p>
        </p:txBody>
      </p:sp>
      <p:sp>
        <p:nvSpPr>
          <p:cNvPr id="5" name="Slide Number Placeholder 4"/>
          <p:cNvSpPr>
            <a:spLocks noGrp="1"/>
          </p:cNvSpPr>
          <p:nvPr>
            <p:ph type="sldNum" sz="quarter" idx="14"/>
          </p:nvPr>
        </p:nvSpPr>
        <p:spPr/>
        <p:txBody>
          <a:bodyPr/>
          <a:lstStyle/>
          <a:p>
            <a:fld id="{8FC524A1-7B6A-464D-B8BC-8FE2E057339E}" type="slidenum">
              <a:rPr lang="en-GB" smtClean="0">
                <a:solidFill>
                  <a:srgbClr val="3F3F3F">
                    <a:lumMod val="50000"/>
                  </a:srgbClr>
                </a:solidFill>
              </a:rPr>
              <a:pPr/>
              <a:t>30</a:t>
            </a:fld>
            <a:endParaRPr lang="en-GB" dirty="0">
              <a:solidFill>
                <a:srgbClr val="3F3F3F">
                  <a:lumMod val="50000"/>
                </a:srgbClr>
              </a:soli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836712"/>
            <a:ext cx="2511261" cy="169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8615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Any Questions?</a:t>
            </a:r>
            <a:endParaRPr lang="en-GB" dirty="0"/>
          </a:p>
        </p:txBody>
      </p:sp>
      <p:sp>
        <p:nvSpPr>
          <p:cNvPr id="3" name="Slide Number Placeholder 2"/>
          <p:cNvSpPr>
            <a:spLocks noGrp="1"/>
          </p:cNvSpPr>
          <p:nvPr>
            <p:ph type="sldNum" sz="quarter" idx="12"/>
          </p:nvPr>
        </p:nvSpPr>
        <p:spPr/>
        <p:txBody>
          <a:bodyPr/>
          <a:lstStyle/>
          <a:p>
            <a:fld id="{8FC524A1-7B6A-464D-B8BC-8FE2E057339E}" type="slidenum">
              <a:rPr lang="en-GB" smtClean="0">
                <a:solidFill>
                  <a:srgbClr val="3F3F3F">
                    <a:lumMod val="50000"/>
                  </a:srgbClr>
                </a:solidFill>
              </a:rPr>
              <a:pPr/>
              <a:t>31</a:t>
            </a:fld>
            <a:endParaRPr lang="en-GB" dirty="0">
              <a:solidFill>
                <a:srgbClr val="3F3F3F">
                  <a:lumMod val="50000"/>
                </a:srgbClr>
              </a:solidFill>
            </a:endParaRPr>
          </a:p>
        </p:txBody>
      </p:sp>
      <p:sp>
        <p:nvSpPr>
          <p:cNvPr id="4" name="Content Placeholder 3"/>
          <p:cNvSpPr>
            <a:spLocks noGrp="1"/>
          </p:cNvSpPr>
          <p:nvPr>
            <p:ph sz="quarter" idx="13"/>
          </p:nvPr>
        </p:nvSpPr>
        <p:spPr>
          <a:xfrm>
            <a:off x="755576" y="2275200"/>
            <a:ext cx="8137603" cy="4106128"/>
          </a:xfrm>
        </p:spPr>
        <p:txBody>
          <a:bodyPr/>
          <a:lstStyle/>
          <a:p>
            <a:r>
              <a:rPr lang="en-GB" sz="2400" dirty="0"/>
              <a:t>For further information please contact:</a:t>
            </a:r>
          </a:p>
          <a:p>
            <a:pPr marL="285750" indent="-285750">
              <a:buFont typeface="Arial" pitchFamily="34" charset="0"/>
              <a:buChar char="•"/>
            </a:pPr>
            <a:r>
              <a:rPr lang="en-GB" sz="2400" dirty="0"/>
              <a:t>Sara Nelson, </a:t>
            </a:r>
            <a:r>
              <a:rPr lang="en-GB" dirty="0"/>
              <a:t>Healthy London Partnership, </a:t>
            </a:r>
            <a:r>
              <a:rPr lang="en-GB" dirty="0" smtClean="0"/>
              <a:t>Children and Young People’s 		     Programme </a:t>
            </a:r>
            <a:r>
              <a:rPr lang="en-GB" dirty="0"/>
              <a:t>Lead </a:t>
            </a:r>
            <a:r>
              <a:rPr lang="en-GB" dirty="0">
                <a:hlinkClick r:id="rId2"/>
              </a:rPr>
              <a:t>sara.nelson@nhs.net</a:t>
            </a:r>
            <a:endParaRPr lang="en-GB" dirty="0"/>
          </a:p>
          <a:p>
            <a:pPr marL="285750" indent="-285750">
              <a:buFont typeface="Arial" pitchFamily="34" charset="0"/>
              <a:buChar char="•"/>
            </a:pPr>
            <a:r>
              <a:rPr lang="en-GB" sz="2400" dirty="0"/>
              <a:t>Reena Bhatt, </a:t>
            </a:r>
            <a:r>
              <a:rPr lang="en-GB" dirty="0"/>
              <a:t>Clinical Fellow, Healthy London Partnership</a:t>
            </a:r>
          </a:p>
          <a:p>
            <a:pPr marL="285750" indent="-285750">
              <a:buFont typeface="Arial" pitchFamily="34" charset="0"/>
              <a:buChar char="•"/>
            </a:pPr>
            <a:r>
              <a:rPr lang="en-GB" sz="2400" dirty="0"/>
              <a:t>Richard Iles, </a:t>
            </a:r>
            <a:r>
              <a:rPr lang="en-GB" sz="2400" dirty="0" smtClean="0"/>
              <a:t> </a:t>
            </a:r>
            <a:r>
              <a:rPr lang="en-GB" dirty="0" smtClean="0"/>
              <a:t>Healthy </a:t>
            </a:r>
            <a:r>
              <a:rPr lang="en-GB" dirty="0">
                <a:solidFill>
                  <a:schemeClr val="tx1"/>
                </a:solidFill>
              </a:rPr>
              <a:t>London Partnership Clinical </a:t>
            </a:r>
            <a:r>
              <a:rPr lang="en-GB" dirty="0" smtClean="0">
                <a:solidFill>
                  <a:schemeClr val="tx1"/>
                </a:solidFill>
              </a:rPr>
              <a:t>advisor</a:t>
            </a:r>
          </a:p>
          <a:p>
            <a:pPr marL="285750" indent="-285750">
              <a:buFont typeface="Arial" pitchFamily="34" charset="0"/>
              <a:buChar char="•"/>
            </a:pPr>
            <a:r>
              <a:rPr lang="en-GB" sz="2400" dirty="0" smtClean="0">
                <a:solidFill>
                  <a:schemeClr val="tx1"/>
                </a:solidFill>
              </a:rPr>
              <a:t>David Finch,  </a:t>
            </a:r>
            <a:r>
              <a:rPr lang="en-GB" dirty="0" smtClean="0">
                <a:solidFill>
                  <a:schemeClr val="tx1"/>
                </a:solidFill>
              </a:rPr>
              <a:t>Healthy London Partnership Asthma Clinical Chair </a:t>
            </a:r>
            <a:endParaRPr lang="en-GB" dirty="0">
              <a:solidFill>
                <a:schemeClr val="tx1"/>
              </a:solidFill>
            </a:endParaRPr>
          </a:p>
          <a:p>
            <a:endParaRPr lang="en-GB" dirty="0"/>
          </a:p>
        </p:txBody>
      </p:sp>
    </p:spTree>
    <p:extLst>
      <p:ext uri="{BB962C8B-B14F-4D97-AF65-F5344CB8AC3E}">
        <p14:creationId xmlns:p14="http://schemas.microsoft.com/office/powerpoint/2010/main" val="3077781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25BA0"/>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825" y="1341438"/>
            <a:ext cx="6985000" cy="503237"/>
          </a:xfrm>
        </p:spPr>
        <p:txBody>
          <a:bodyPr rtlCol="0"/>
          <a:lstStyle/>
          <a:p>
            <a:pPr fontAlgn="auto">
              <a:buFont typeface="Arial" panose="020B0604020202020204" pitchFamily="34" charset="0"/>
              <a:buNone/>
              <a:defRPr/>
            </a:pPr>
            <a:r>
              <a:rPr lang="en-GB" dirty="0"/>
              <a:t>Clinical update </a:t>
            </a:r>
            <a:endParaRPr lang="en-GB" dirty="0" smtClean="0"/>
          </a:p>
          <a:p>
            <a:pPr fontAlgn="auto">
              <a:buFont typeface="Arial" panose="020B0604020202020204" pitchFamily="34" charset="0"/>
              <a:buNone/>
              <a:defRPr/>
            </a:pPr>
            <a:r>
              <a:rPr lang="en-GB" sz="2400" dirty="0" smtClean="0"/>
              <a:t>Richard </a:t>
            </a:r>
            <a:r>
              <a:rPr lang="en-GB" sz="2400" dirty="0"/>
              <a:t>Goodwin, </a:t>
            </a:r>
            <a:endParaRPr lang="en-GB" sz="2400" dirty="0" smtClean="0"/>
          </a:p>
          <a:p>
            <a:pPr fontAlgn="auto">
              <a:buFont typeface="Arial" panose="020B0604020202020204" pitchFamily="34" charset="0"/>
              <a:buNone/>
              <a:defRPr/>
            </a:pPr>
            <a:r>
              <a:rPr lang="en-GB" sz="2400" dirty="0" smtClean="0"/>
              <a:t>Highly </a:t>
            </a:r>
            <a:r>
              <a:rPr lang="en-GB" sz="2400" dirty="0"/>
              <a:t>Specialist Paediatric Integrated Care Pharmacist, Evelina </a:t>
            </a:r>
            <a:endParaRPr lang="en-GB" sz="2400" dirty="0"/>
          </a:p>
        </p:txBody>
      </p:sp>
      <p:sp>
        <p:nvSpPr>
          <p:cNvPr id="3" name="Slide Number Placeholder 2"/>
          <p:cNvSpPr>
            <a:spLocks noGrp="1"/>
          </p:cNvSpPr>
          <p:nvPr>
            <p:ph type="sldNum" sz="quarter" idx="11"/>
          </p:nvPr>
        </p:nvSpPr>
        <p:spPr/>
        <p:txBody>
          <a:bodyPr/>
          <a:lstStyle/>
          <a:p>
            <a:pPr>
              <a:defRPr/>
            </a:pPr>
            <a:fld id="{0B3DFE88-6533-4F9B-B225-2B4C19FBA238}" type="slidenum">
              <a:rPr lang="en-GB">
                <a:solidFill>
                  <a:srgbClr val="3F3F3F">
                    <a:lumMod val="50000"/>
                  </a:srgbClr>
                </a:solidFill>
              </a:rPr>
              <a:pPr>
                <a:defRPr/>
              </a:pPr>
              <a:t>32</a:t>
            </a:fld>
            <a:endParaRPr lang="en-GB" dirty="0">
              <a:solidFill>
                <a:srgbClr val="3F3F3F">
                  <a:lumMod val="50000"/>
                </a:srgbClr>
              </a:solidFill>
            </a:endParaRPr>
          </a:p>
        </p:txBody>
      </p:sp>
      <p:sp>
        <p:nvSpPr>
          <p:cNvPr id="4" name="TextBox 3"/>
          <p:cNvSpPr txBox="1"/>
          <p:nvPr/>
        </p:nvSpPr>
        <p:spPr>
          <a:xfrm>
            <a:off x="251520" y="332656"/>
            <a:ext cx="1512168" cy="923330"/>
          </a:xfrm>
          <a:prstGeom prst="rect">
            <a:avLst/>
          </a:prstGeom>
          <a:solidFill>
            <a:schemeClr val="accent3"/>
          </a:solidFill>
        </p:spPr>
        <p:txBody>
          <a:bodyPr wrap="square" rtlCol="0">
            <a:spAutoFit/>
          </a:bodyPr>
          <a:lstStyle/>
          <a:p>
            <a:endParaRPr lang="en-GB" dirty="0" smtClean="0"/>
          </a:p>
          <a:p>
            <a:endParaRPr lang="en-GB" dirty="0"/>
          </a:p>
          <a:p>
            <a:endParaRPr lang="en-GB" dirty="0"/>
          </a:p>
        </p:txBody>
      </p:sp>
    </p:spTree>
    <p:extLst>
      <p:ext uri="{BB962C8B-B14F-4D97-AF65-F5344CB8AC3E}">
        <p14:creationId xmlns:p14="http://schemas.microsoft.com/office/powerpoint/2010/main" val="2852484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237"/>
          </a:xfrm>
          <a:solidFill>
            <a:schemeClr val="accent3"/>
          </a:solidFill>
        </p:spPr>
        <p:txBody>
          <a:bodyPr vert="horz" wrap="square" lIns="91440" tIns="45720" rIns="91440" bIns="45720" numCol="1" anchor="t" anchorCtr="0" compatLnSpc="1">
            <a:prstTxWarp prst="textNoShape">
              <a:avLst/>
            </a:prstTxWarp>
          </a:bodyPr>
          <a:lstStyle/>
          <a:p>
            <a:r>
              <a:rPr lang="en-GB" smtClean="0"/>
              <a:t>National Review of Asthma Deaths</a:t>
            </a:r>
            <a:r>
              <a:rPr lang="en-GB" baseline="30000" smtClean="0"/>
              <a:t>1</a:t>
            </a:r>
            <a:r>
              <a:rPr lang="en-GB" smtClean="0"/>
              <a:t/>
            </a:r>
            <a:br>
              <a:rPr lang="en-GB" smtClean="0"/>
            </a:br>
            <a:endParaRPr lang="en-GB" smtClean="0"/>
          </a:p>
        </p:txBody>
      </p:sp>
      <p:sp>
        <p:nvSpPr>
          <p:cNvPr id="63490" name="Text Placeholder 4"/>
          <p:cNvSpPr>
            <a:spLocks noGrp="1"/>
          </p:cNvSpPr>
          <p:nvPr>
            <p:ph type="body" sz="quarter" idx="12"/>
          </p:nvPr>
        </p:nvSpPr>
        <p:spPr>
          <a:xfrm>
            <a:off x="250825" y="692150"/>
            <a:ext cx="8642350" cy="431800"/>
          </a:xfrm>
        </p:spPr>
        <p:txBody>
          <a:bodyPr/>
          <a:lstStyle/>
          <a:p>
            <a:pPr>
              <a:lnSpc>
                <a:spcPct val="120000"/>
              </a:lnSpc>
              <a:spcBef>
                <a:spcPct val="0"/>
              </a:spcBef>
              <a:spcAft>
                <a:spcPct val="0"/>
              </a:spcAft>
            </a:pPr>
            <a:r>
              <a:rPr lang="en-GB" smtClean="0">
                <a:solidFill>
                  <a:srgbClr val="3F3F3F"/>
                </a:solidFill>
              </a:rPr>
              <a:t> </a:t>
            </a:r>
            <a:endParaRPr lang="en-GB" sz="5600" smtClean="0">
              <a:solidFill>
                <a:srgbClr val="3F3F3F"/>
              </a:solidFill>
            </a:endParaRPr>
          </a:p>
        </p:txBody>
      </p:sp>
      <p:sp>
        <p:nvSpPr>
          <p:cNvPr id="63491" name="Slide Number Placeholder 7"/>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212729-9143-4793-8E85-4508CCE1A017}" type="slidenum">
              <a:rPr lang="en-GB">
                <a:solidFill>
                  <a:srgbClr val="1F1F1F"/>
                </a:solidFill>
              </a:rPr>
              <a:pPr fontAlgn="base">
                <a:spcBef>
                  <a:spcPct val="0"/>
                </a:spcBef>
                <a:spcAft>
                  <a:spcPct val="0"/>
                </a:spcAft>
              </a:pPr>
              <a:t>33</a:t>
            </a:fld>
            <a:endParaRPr lang="en-GB">
              <a:solidFill>
                <a:srgbClr val="1F1F1F"/>
              </a:solidFill>
            </a:endParaRPr>
          </a:p>
        </p:txBody>
      </p:sp>
      <p:sp>
        <p:nvSpPr>
          <p:cNvPr id="7" name="Content Placeholder 6"/>
          <p:cNvSpPr>
            <a:spLocks noGrp="1"/>
          </p:cNvSpPr>
          <p:nvPr>
            <p:ph sz="quarter" idx="15"/>
          </p:nvPr>
        </p:nvSpPr>
        <p:spPr>
          <a:xfrm>
            <a:off x="250825" y="1125538"/>
            <a:ext cx="8642350" cy="5472112"/>
          </a:xfrm>
        </p:spPr>
        <p:txBody>
          <a:bodyPr>
            <a:noAutofit/>
          </a:bodyPr>
          <a:lstStyle/>
          <a:p>
            <a:pPr lvl="1" indent="0">
              <a:buFont typeface="Arial" charset="0"/>
              <a:buNone/>
            </a:pPr>
            <a:r>
              <a:rPr lang="en-GB" b="1" smtClean="0"/>
              <a:t>Reviewed possible asthma related deaths from 1</a:t>
            </a:r>
            <a:r>
              <a:rPr lang="en-GB" b="1" baseline="30000" smtClean="0"/>
              <a:t>st</a:t>
            </a:r>
            <a:r>
              <a:rPr lang="en-GB" b="1" smtClean="0"/>
              <a:t> Feb 2012 to 30</a:t>
            </a:r>
            <a:r>
              <a:rPr lang="en-GB" b="1" baseline="30000" smtClean="0"/>
              <a:t>th</a:t>
            </a:r>
            <a:r>
              <a:rPr lang="en-GB" b="1" smtClean="0"/>
              <a:t> Jan 2013</a:t>
            </a:r>
          </a:p>
          <a:p>
            <a:pPr lvl="1" indent="0"/>
            <a:r>
              <a:rPr lang="en-GB" sz="1400" smtClean="0"/>
              <a:t>46% of deaths were identified as avoidable if current guidelines had been followed</a:t>
            </a:r>
          </a:p>
          <a:p>
            <a:pPr lvl="1" indent="0"/>
            <a:r>
              <a:rPr lang="en-GB" sz="1400" smtClean="0"/>
              <a:t>57% of patients were solely seen within primary care</a:t>
            </a:r>
          </a:p>
          <a:p>
            <a:pPr lvl="1" indent="0"/>
            <a:r>
              <a:rPr lang="en-GB" sz="1400" smtClean="0"/>
              <a:t>23% of patients failed to have an PAAP</a:t>
            </a:r>
          </a:p>
          <a:p>
            <a:pPr lvl="1" indent="0"/>
            <a:r>
              <a:rPr lang="en-GB" sz="1400" smtClean="0"/>
              <a:t>Children who died were more likely to have not been offered key elements of care than adults</a:t>
            </a:r>
          </a:p>
          <a:p>
            <a:pPr lvl="1" indent="0"/>
            <a:endParaRPr lang="en-GB" sz="800" smtClean="0"/>
          </a:p>
          <a:p>
            <a:pPr lvl="1" indent="0">
              <a:buFont typeface="Arial" charset="0"/>
              <a:buNone/>
            </a:pPr>
            <a:r>
              <a:rPr lang="en-GB" b="1" smtClean="0"/>
              <a:t>Key recommendations which we aim to address through this pilot:</a:t>
            </a:r>
          </a:p>
          <a:p>
            <a:pPr lvl="1" indent="0"/>
            <a:r>
              <a:rPr lang="en-GB" sz="1400" smtClean="0"/>
              <a:t>Patients should have an PAAP</a:t>
            </a:r>
          </a:p>
          <a:p>
            <a:pPr lvl="1" indent="0"/>
            <a:r>
              <a:rPr lang="en-GB" sz="1400" smtClean="0"/>
              <a:t>Patients who have electronic surveillance of prescriptions in primary care</a:t>
            </a:r>
          </a:p>
          <a:p>
            <a:pPr marL="825500" lvl="2"/>
            <a:r>
              <a:rPr lang="en-GB" sz="1400" smtClean="0"/>
              <a:t>Patients who receive high levels of salbutamol should be referred for a review </a:t>
            </a:r>
          </a:p>
          <a:p>
            <a:pPr marL="825500" lvl="2"/>
            <a:r>
              <a:rPr lang="en-GB" sz="1400" smtClean="0"/>
              <a:t>Patients who are non-compliant with ICS are higher risk of poor asthma control and should be flagged</a:t>
            </a:r>
          </a:p>
          <a:p>
            <a:pPr lvl="1" indent="0"/>
            <a:r>
              <a:rPr lang="en-GB" sz="1400" smtClean="0"/>
              <a:t>Children and parents should be educated on asthma management: How, when and why to use their medications</a:t>
            </a:r>
            <a:endParaRPr lang="en-GB" smtClean="0"/>
          </a:p>
        </p:txBody>
      </p:sp>
      <p:sp>
        <p:nvSpPr>
          <p:cNvPr id="63493" name="TextBox 5"/>
          <p:cNvSpPr txBox="1">
            <a:spLocks noChangeArrowheads="1"/>
          </p:cNvSpPr>
          <p:nvPr/>
        </p:nvSpPr>
        <p:spPr bwMode="auto">
          <a:xfrm>
            <a:off x="179388" y="6453188"/>
            <a:ext cx="8424862" cy="336550"/>
          </a:xfrm>
          <a:prstGeom prst="rect">
            <a:avLst/>
          </a:prstGeom>
          <a:noFill/>
          <a:ln w="9525">
            <a:noFill/>
            <a:miter lim="800000"/>
            <a:headEnd/>
            <a:tailEnd/>
          </a:ln>
        </p:spPr>
        <p:txBody>
          <a:bodyPr>
            <a:spAutoFit/>
          </a:bodyPr>
          <a:lstStyle/>
          <a:p>
            <a:pPr fontAlgn="base">
              <a:spcBef>
                <a:spcPct val="0"/>
              </a:spcBef>
              <a:spcAft>
                <a:spcPct val="0"/>
              </a:spcAft>
            </a:pPr>
            <a:r>
              <a:rPr lang="en-GB" sz="800">
                <a:solidFill>
                  <a:srgbClr val="3F3F3F"/>
                </a:solidFill>
              </a:rPr>
              <a:t>1:</a:t>
            </a:r>
            <a:r>
              <a:rPr lang="en-US" sz="800">
                <a:solidFill>
                  <a:srgbClr val="3F3F3F"/>
                </a:solidFill>
              </a:rPr>
              <a:t>Levy M, Andrews R, Buckingham R, Evans H, Francis C, Houston R, Lowe D, Nasser S, Pation J, Puri N. Why asthma still kills: The National Review of Asthma Deaths (NRAD) confidential enquiry report. Royal College of Physicians; 2014.</a:t>
            </a:r>
            <a:endParaRPr lang="en-GB" sz="800">
              <a:solidFill>
                <a:srgbClr val="3F3F3F"/>
              </a:solidFill>
            </a:endParaRPr>
          </a:p>
        </p:txBody>
      </p:sp>
    </p:spTree>
    <p:extLst>
      <p:ext uri="{BB962C8B-B14F-4D97-AF65-F5344CB8AC3E}">
        <p14:creationId xmlns:p14="http://schemas.microsoft.com/office/powerpoint/2010/main" val="14477249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237"/>
          </a:xfrm>
          <a:solidFill>
            <a:schemeClr val="accent3"/>
          </a:solidFill>
        </p:spPr>
        <p:txBody>
          <a:bodyPr/>
          <a:lstStyle/>
          <a:p>
            <a:pPr fontAlgn="auto">
              <a:spcAft>
                <a:spcPts val="0"/>
              </a:spcAft>
              <a:defRPr/>
            </a:pPr>
            <a:r>
              <a:rPr lang="en-GB" dirty="0"/>
              <a:t>Requirements for an asthma annual review</a:t>
            </a:r>
            <a:br>
              <a:rPr lang="en-GB" dirty="0"/>
            </a:br>
            <a:endParaRPr lang="en-GB" dirty="0"/>
          </a:p>
        </p:txBody>
      </p:sp>
      <p:sp>
        <p:nvSpPr>
          <p:cNvPr id="65538" name="Text Placeholder 4"/>
          <p:cNvSpPr>
            <a:spLocks noGrp="1"/>
          </p:cNvSpPr>
          <p:nvPr>
            <p:ph type="body" sz="quarter" idx="12"/>
          </p:nvPr>
        </p:nvSpPr>
        <p:spPr>
          <a:xfrm>
            <a:off x="250825" y="692150"/>
            <a:ext cx="8642350" cy="431800"/>
          </a:xfrm>
        </p:spPr>
        <p:txBody>
          <a:bodyPr/>
          <a:lstStyle/>
          <a:p>
            <a:pPr>
              <a:lnSpc>
                <a:spcPct val="120000"/>
              </a:lnSpc>
              <a:spcBef>
                <a:spcPct val="0"/>
              </a:spcBef>
              <a:spcAft>
                <a:spcPct val="0"/>
              </a:spcAft>
            </a:pPr>
            <a:r>
              <a:rPr lang="en-GB" smtClean="0">
                <a:solidFill>
                  <a:srgbClr val="3F3F3F"/>
                </a:solidFill>
              </a:rPr>
              <a:t> </a:t>
            </a:r>
            <a:endParaRPr lang="en-GB" sz="5600" smtClean="0">
              <a:solidFill>
                <a:srgbClr val="3F3F3F"/>
              </a:solidFill>
            </a:endParaRPr>
          </a:p>
        </p:txBody>
      </p:sp>
      <p:sp>
        <p:nvSpPr>
          <p:cNvPr id="65539" name="Slide Number Placeholder 7"/>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FEE39F-58A0-4406-9A9A-04DBD880F769}" type="slidenum">
              <a:rPr lang="en-GB">
                <a:solidFill>
                  <a:srgbClr val="1F1F1F"/>
                </a:solidFill>
              </a:rPr>
              <a:pPr fontAlgn="base">
                <a:spcBef>
                  <a:spcPct val="0"/>
                </a:spcBef>
                <a:spcAft>
                  <a:spcPct val="0"/>
                </a:spcAft>
              </a:pPr>
              <a:t>34</a:t>
            </a:fld>
            <a:endParaRPr lang="en-GB">
              <a:solidFill>
                <a:srgbClr val="1F1F1F"/>
              </a:solidFill>
            </a:endParaRPr>
          </a:p>
        </p:txBody>
      </p:sp>
      <p:sp>
        <p:nvSpPr>
          <p:cNvPr id="7" name="Content Placeholder 6"/>
          <p:cNvSpPr>
            <a:spLocks noGrp="1"/>
          </p:cNvSpPr>
          <p:nvPr>
            <p:ph sz="quarter" idx="15"/>
          </p:nvPr>
        </p:nvSpPr>
        <p:spPr>
          <a:xfrm>
            <a:off x="250825" y="1125538"/>
            <a:ext cx="8642350" cy="5472112"/>
          </a:xfrm>
        </p:spPr>
        <p:txBody>
          <a:bodyPr>
            <a:noAutofit/>
          </a:bodyPr>
          <a:lstStyle/>
          <a:p>
            <a:pPr lvl="1" indent="0">
              <a:buFont typeface="Arial" charset="0"/>
              <a:buNone/>
            </a:pPr>
            <a:r>
              <a:rPr lang="en-GB" sz="2000" smtClean="0"/>
              <a:t>BTS/SIGN guidance</a:t>
            </a:r>
            <a:r>
              <a:rPr lang="en-GB" sz="2000" baseline="30000" smtClean="0"/>
              <a:t>2</a:t>
            </a:r>
            <a:r>
              <a:rPr lang="en-GB" sz="2000" smtClean="0"/>
              <a:t> recommends the following occur in a structured annual asthma review. A number of these can easily be achieved within community pharmacy:</a:t>
            </a:r>
          </a:p>
          <a:p>
            <a:pPr lvl="1" indent="0"/>
            <a:r>
              <a:rPr lang="en-GB" b="1" smtClean="0">
                <a:solidFill>
                  <a:schemeClr val="tx1"/>
                </a:solidFill>
              </a:rPr>
              <a:t>Symptom score: Children’s Asthma Control Test, Asthma Control Test  </a:t>
            </a:r>
          </a:p>
          <a:p>
            <a:pPr lvl="1" indent="0"/>
            <a:r>
              <a:rPr lang="en-GB" b="1" smtClean="0">
                <a:solidFill>
                  <a:schemeClr val="tx1"/>
                </a:solidFill>
              </a:rPr>
              <a:t>Asthma attacks | Oral steroids courses | Time off school</a:t>
            </a:r>
          </a:p>
          <a:p>
            <a:pPr lvl="1" indent="0"/>
            <a:r>
              <a:rPr lang="en-GB" b="1" smtClean="0">
                <a:solidFill>
                  <a:schemeClr val="tx1"/>
                </a:solidFill>
              </a:rPr>
              <a:t>Inhaler technique</a:t>
            </a:r>
          </a:p>
          <a:p>
            <a:pPr lvl="1" indent="0"/>
            <a:r>
              <a:rPr lang="en-GB" b="1" smtClean="0">
                <a:solidFill>
                  <a:schemeClr val="tx1"/>
                </a:solidFill>
              </a:rPr>
              <a:t>Adherence: Review of dispensing system</a:t>
            </a:r>
          </a:p>
          <a:p>
            <a:pPr lvl="1" indent="0"/>
            <a:r>
              <a:rPr lang="en-GB" b="1" smtClean="0">
                <a:solidFill>
                  <a:schemeClr val="tx1"/>
                </a:solidFill>
              </a:rPr>
              <a:t>Possession and use of Personal Asthma Action Plan</a:t>
            </a:r>
          </a:p>
          <a:p>
            <a:pPr lvl="1" indent="0"/>
            <a:r>
              <a:rPr lang="en-GB" b="1" smtClean="0">
                <a:solidFill>
                  <a:schemeClr val="tx1"/>
                </a:solidFill>
              </a:rPr>
              <a:t>Exposure to tobacco smoke</a:t>
            </a:r>
          </a:p>
          <a:p>
            <a:pPr lvl="1" indent="0"/>
            <a:r>
              <a:rPr lang="en-GB" b="1" smtClean="0">
                <a:solidFill>
                  <a:schemeClr val="tx1"/>
                </a:solidFill>
              </a:rPr>
              <a:t>Growth (height and weight centile)</a:t>
            </a:r>
          </a:p>
        </p:txBody>
      </p:sp>
      <p:sp>
        <p:nvSpPr>
          <p:cNvPr id="65541" name="TextBox 5"/>
          <p:cNvSpPr txBox="1">
            <a:spLocks noChangeArrowheads="1"/>
          </p:cNvSpPr>
          <p:nvPr/>
        </p:nvSpPr>
        <p:spPr bwMode="auto">
          <a:xfrm>
            <a:off x="179388" y="6381750"/>
            <a:ext cx="8424862" cy="214313"/>
          </a:xfrm>
          <a:prstGeom prst="rect">
            <a:avLst/>
          </a:prstGeom>
          <a:noFill/>
          <a:ln w="9525">
            <a:noFill/>
            <a:miter lim="800000"/>
            <a:headEnd/>
            <a:tailEnd/>
          </a:ln>
        </p:spPr>
        <p:txBody>
          <a:bodyPr>
            <a:spAutoFit/>
          </a:bodyPr>
          <a:lstStyle/>
          <a:p>
            <a:pPr fontAlgn="base">
              <a:spcBef>
                <a:spcPct val="0"/>
              </a:spcBef>
              <a:spcAft>
                <a:spcPct val="0"/>
              </a:spcAft>
            </a:pPr>
            <a:r>
              <a:rPr lang="en-GB" sz="800">
                <a:solidFill>
                  <a:srgbClr val="3F3F3F"/>
                </a:solidFill>
              </a:rPr>
              <a:t>2: </a:t>
            </a:r>
            <a:r>
              <a:rPr lang="en-US" sz="800">
                <a:solidFill>
                  <a:srgbClr val="3F3F3F"/>
                </a:solidFill>
              </a:rPr>
              <a:t>British Thoracic Society and Scottish Intercollegiate Guidelines Network. British Guideline on the Management of Asthma – A National Clinical Guideline. Edinburgh2016.</a:t>
            </a:r>
            <a:endParaRPr lang="en-GB" sz="800">
              <a:solidFill>
                <a:srgbClr val="3F3F3F"/>
              </a:solidFill>
            </a:endParaRPr>
          </a:p>
        </p:txBody>
      </p:sp>
    </p:spTree>
    <p:extLst>
      <p:ext uri="{BB962C8B-B14F-4D97-AF65-F5344CB8AC3E}">
        <p14:creationId xmlns:p14="http://schemas.microsoft.com/office/powerpoint/2010/main" val="28702632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bwMode="auto">
          <a:xfrm>
            <a:off x="250825" y="188913"/>
            <a:ext cx="8642350" cy="503237"/>
          </a:xfrm>
          <a:solidFill>
            <a:srgbClr val="04AAA2"/>
          </a:solidFill>
          <a:ln>
            <a:miter lim="800000"/>
            <a:headEnd/>
            <a:tailEnd/>
          </a:ln>
        </p:spPr>
        <p:txBody>
          <a:bodyPr vert="horz" wrap="square" lIns="91440" tIns="45720" rIns="91440" bIns="45720" numCol="1" anchor="t" anchorCtr="0" compatLnSpc="1">
            <a:prstTxWarp prst="textNoShape">
              <a:avLst/>
            </a:prstTxWarp>
          </a:bodyPr>
          <a:lstStyle/>
          <a:p>
            <a:r>
              <a:rPr lang="en-GB" smtClean="0"/>
              <a:t>BTS / SIGN Asthma Guidance</a:t>
            </a:r>
          </a:p>
        </p:txBody>
      </p:sp>
      <p:sp>
        <p:nvSpPr>
          <p:cNvPr id="4" name="Slide Number Placeholder 3"/>
          <p:cNvSpPr>
            <a:spLocks noGrp="1"/>
          </p:cNvSpPr>
          <p:nvPr>
            <p:ph type="sldNum" sz="quarter" idx="16"/>
          </p:nvPr>
        </p:nvSpPr>
        <p:spPr/>
        <p:txBody>
          <a:bodyPr/>
          <a:lstStyle/>
          <a:p>
            <a:pPr>
              <a:defRPr/>
            </a:pPr>
            <a:fld id="{F1BB4D24-E693-4F91-8AA8-BF9CDA5BE405}" type="slidenum">
              <a:rPr lang="en-GB">
                <a:solidFill>
                  <a:srgbClr val="3F3F3F">
                    <a:lumMod val="50000"/>
                  </a:srgbClr>
                </a:solidFill>
              </a:rPr>
              <a:pPr>
                <a:defRPr/>
              </a:pPr>
              <a:t>35</a:t>
            </a:fld>
            <a:endParaRPr lang="en-GB" dirty="0">
              <a:solidFill>
                <a:srgbClr val="3F3F3F">
                  <a:lumMod val="50000"/>
                </a:srgbClr>
              </a:solidFill>
            </a:endParaRPr>
          </a:p>
        </p:txBody>
      </p:sp>
      <p:sp>
        <p:nvSpPr>
          <p:cNvPr id="5" name="Content Placeholder 4"/>
          <p:cNvSpPr>
            <a:spLocks noGrp="1"/>
          </p:cNvSpPr>
          <p:nvPr>
            <p:ph sz="quarter" idx="15"/>
          </p:nvPr>
        </p:nvSpPr>
        <p:spPr>
          <a:xfrm>
            <a:off x="250825" y="836613"/>
            <a:ext cx="8642350" cy="5472112"/>
          </a:xfrm>
        </p:spPr>
        <p:txBody>
          <a:bodyPr rtlCol="0">
            <a:normAutofit/>
          </a:bodyPr>
          <a:lstStyle/>
          <a:p>
            <a:pPr fontAlgn="auto">
              <a:spcBef>
                <a:spcPts val="0"/>
              </a:spcBef>
              <a:spcAft>
                <a:spcPts val="1200"/>
              </a:spcAft>
              <a:buFont typeface="Arial" panose="020B0604020202020204" pitchFamily="34" charset="0"/>
              <a:buNone/>
              <a:defRPr/>
            </a:pPr>
            <a:r>
              <a:rPr lang="en-GB" dirty="0">
                <a:solidFill>
                  <a:schemeClr val="accent5"/>
                </a:solidFill>
              </a:rPr>
              <a:t>Complete revision of the section on </a:t>
            </a:r>
            <a:r>
              <a:rPr lang="en-GB" dirty="0">
                <a:solidFill>
                  <a:srgbClr val="003893"/>
                </a:solidFill>
              </a:rPr>
              <a:t>diagnosis</a:t>
            </a:r>
          </a:p>
          <a:p>
            <a:pPr marL="285750" indent="-285750" fontAlgn="auto">
              <a:spcBef>
                <a:spcPts val="0"/>
              </a:spcBef>
              <a:spcAft>
                <a:spcPts val="1200"/>
              </a:spcAft>
              <a:buFont typeface="Arial" panose="020B0604020202020204" pitchFamily="34" charset="0"/>
              <a:buChar char="•"/>
              <a:defRPr/>
            </a:pPr>
            <a:r>
              <a:rPr lang="en-GB" dirty="0">
                <a:solidFill>
                  <a:schemeClr val="tx1"/>
                </a:solidFill>
              </a:rPr>
              <a:t>New diagnostic pathway</a:t>
            </a:r>
          </a:p>
          <a:p>
            <a:pPr fontAlgn="auto">
              <a:spcBef>
                <a:spcPts val="0"/>
              </a:spcBef>
              <a:spcAft>
                <a:spcPts val="1200"/>
              </a:spcAft>
              <a:buFont typeface="Arial" panose="020B0604020202020204" pitchFamily="34" charset="0"/>
              <a:buNone/>
              <a:defRPr/>
            </a:pPr>
            <a:endParaRPr lang="en-GB" dirty="0">
              <a:solidFill>
                <a:schemeClr val="tx1"/>
              </a:solidFill>
            </a:endParaRPr>
          </a:p>
          <a:p>
            <a:pPr fontAlgn="auto">
              <a:spcBef>
                <a:spcPts val="0"/>
              </a:spcBef>
              <a:spcAft>
                <a:spcPts val="1200"/>
              </a:spcAft>
              <a:buFont typeface="Arial" panose="020B0604020202020204" pitchFamily="34" charset="0"/>
              <a:buNone/>
              <a:defRPr/>
            </a:pPr>
            <a:r>
              <a:rPr lang="en-GB" dirty="0">
                <a:solidFill>
                  <a:schemeClr val="accent5"/>
                </a:solidFill>
              </a:rPr>
              <a:t>Major update to the section on </a:t>
            </a:r>
            <a:r>
              <a:rPr lang="en-GB" dirty="0">
                <a:solidFill>
                  <a:srgbClr val="003893"/>
                </a:solidFill>
              </a:rPr>
              <a:t>pharmacological management </a:t>
            </a:r>
            <a:r>
              <a:rPr lang="en-GB" dirty="0">
                <a:solidFill>
                  <a:schemeClr val="accent5"/>
                </a:solidFill>
              </a:rPr>
              <a:t>of asthma</a:t>
            </a:r>
          </a:p>
          <a:p>
            <a:pPr fontAlgn="auto">
              <a:spcBef>
                <a:spcPts val="0"/>
              </a:spcBef>
              <a:buFont typeface="Arial" panose="020B0604020202020204" pitchFamily="34" charset="0"/>
              <a:buNone/>
              <a:defRPr/>
            </a:pPr>
            <a:r>
              <a:rPr lang="en-GB" dirty="0">
                <a:solidFill>
                  <a:schemeClr val="accent5"/>
                </a:solidFill>
              </a:rPr>
              <a:t> Updates to the sections on:</a:t>
            </a:r>
          </a:p>
          <a:p>
            <a:pPr lvl="1" fontAlgn="auto">
              <a:spcBef>
                <a:spcPts val="0"/>
              </a:spcBef>
              <a:buFont typeface="Arial" panose="020B0604020202020204" pitchFamily="34" charset="0"/>
              <a:buChar char="•"/>
              <a:defRPr/>
            </a:pPr>
            <a:r>
              <a:rPr lang="en-GB" dirty="0">
                <a:solidFill>
                  <a:schemeClr val="accent5"/>
                </a:solidFill>
              </a:rPr>
              <a:t>supported self management</a:t>
            </a:r>
          </a:p>
          <a:p>
            <a:pPr lvl="1" fontAlgn="auto">
              <a:spcBef>
                <a:spcPts val="0"/>
              </a:spcBef>
              <a:buFont typeface="Arial" panose="020B0604020202020204" pitchFamily="34" charset="0"/>
              <a:buChar char="•"/>
              <a:defRPr/>
            </a:pPr>
            <a:r>
              <a:rPr lang="en-GB" dirty="0">
                <a:solidFill>
                  <a:schemeClr val="accent5"/>
                </a:solidFill>
              </a:rPr>
              <a:t>non-pharmacological management of asthma</a:t>
            </a:r>
          </a:p>
          <a:p>
            <a:pPr lvl="1" fontAlgn="auto">
              <a:spcBef>
                <a:spcPts val="0"/>
              </a:spcBef>
              <a:buFont typeface="Arial" panose="020B0604020202020204" pitchFamily="34" charset="0"/>
              <a:buChar char="•"/>
              <a:defRPr/>
            </a:pPr>
            <a:r>
              <a:rPr lang="en-GB" dirty="0">
                <a:solidFill>
                  <a:schemeClr val="accent5"/>
                </a:solidFill>
              </a:rPr>
              <a:t>acute asthma</a:t>
            </a:r>
          </a:p>
          <a:p>
            <a:pPr lvl="1" fontAlgn="auto">
              <a:spcBef>
                <a:spcPts val="0"/>
              </a:spcBef>
              <a:buFont typeface="Arial" panose="020B0604020202020204" pitchFamily="34" charset="0"/>
              <a:buChar char="•"/>
              <a:defRPr/>
            </a:pPr>
            <a:r>
              <a:rPr lang="en-GB" dirty="0">
                <a:solidFill>
                  <a:schemeClr val="accent5"/>
                </a:solidFill>
              </a:rPr>
              <a:t>difficult asthma</a:t>
            </a:r>
          </a:p>
          <a:p>
            <a:pPr lvl="1" fontAlgn="auto">
              <a:spcBef>
                <a:spcPts val="0"/>
              </a:spcBef>
              <a:buFont typeface="Arial" panose="020B0604020202020204" pitchFamily="34" charset="0"/>
              <a:buChar char="•"/>
              <a:defRPr/>
            </a:pPr>
            <a:r>
              <a:rPr lang="en-GB" dirty="0">
                <a:solidFill>
                  <a:schemeClr val="accent5"/>
                </a:solidFill>
              </a:rPr>
              <a:t>occupational asthma</a:t>
            </a:r>
          </a:p>
          <a:p>
            <a:pPr lvl="1" fontAlgn="auto">
              <a:spcBef>
                <a:spcPts val="0"/>
              </a:spcBef>
              <a:buFont typeface="Arial" panose="020B0604020202020204" pitchFamily="34" charset="0"/>
              <a:buChar char="•"/>
              <a:defRPr/>
            </a:pPr>
            <a:r>
              <a:rPr lang="en-GB" dirty="0">
                <a:solidFill>
                  <a:schemeClr val="accent5"/>
                </a:solidFill>
              </a:rPr>
              <a:t>organisation and delivery of care</a:t>
            </a:r>
          </a:p>
          <a:p>
            <a:pPr fontAlgn="auto">
              <a:buFont typeface="Arial" panose="020B0604020202020204" pitchFamily="34" charset="0"/>
              <a:buNone/>
              <a:defRPr/>
            </a:pPr>
            <a:endParaRPr lang="en-GB" dirty="0">
              <a:solidFill>
                <a:schemeClr val="accent5"/>
              </a:solidFill>
            </a:endParaRPr>
          </a:p>
          <a:p>
            <a:pPr algn="ctr" fontAlgn="auto">
              <a:buFont typeface="Arial" panose="020B0604020202020204" pitchFamily="34" charset="0"/>
              <a:buNone/>
              <a:defRPr/>
            </a:pPr>
            <a:r>
              <a:rPr lang="en-GB" b="1" dirty="0">
                <a:solidFill>
                  <a:srgbClr val="003893"/>
                </a:solidFill>
              </a:rPr>
              <a:t>Keep your eyes peeled for new NICE guidance due out this year.</a:t>
            </a:r>
          </a:p>
        </p:txBody>
      </p:sp>
    </p:spTree>
    <p:extLst>
      <p:ext uri="{BB962C8B-B14F-4D97-AF65-F5344CB8AC3E}">
        <p14:creationId xmlns:p14="http://schemas.microsoft.com/office/powerpoint/2010/main" val="1523495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bwMode="auto">
          <a:xfrm>
            <a:off x="250825" y="188913"/>
            <a:ext cx="8642350" cy="503237"/>
          </a:xfrm>
          <a:solidFill>
            <a:srgbClr val="33BBB1"/>
          </a:solidFill>
          <a:ln>
            <a:miter lim="800000"/>
            <a:headEnd/>
            <a:tailEnd/>
          </a:ln>
        </p:spPr>
        <p:txBody>
          <a:bodyPr vert="horz" wrap="square" lIns="91440" tIns="45720" rIns="91440" bIns="45720" numCol="1" anchor="t" anchorCtr="0" compatLnSpc="1">
            <a:prstTxWarp prst="textNoShape">
              <a:avLst/>
            </a:prstTxWarp>
          </a:bodyPr>
          <a:lstStyle/>
          <a:p>
            <a:r>
              <a:rPr lang="en-GB" smtClean="0"/>
              <a:t>Where did the step ladder go?</a:t>
            </a:r>
          </a:p>
        </p:txBody>
      </p:sp>
      <p:sp>
        <p:nvSpPr>
          <p:cNvPr id="4" name="Slide Number Placeholder 3"/>
          <p:cNvSpPr>
            <a:spLocks noGrp="1"/>
          </p:cNvSpPr>
          <p:nvPr>
            <p:ph type="sldNum" sz="quarter" idx="16"/>
          </p:nvPr>
        </p:nvSpPr>
        <p:spPr/>
        <p:txBody>
          <a:bodyPr/>
          <a:lstStyle/>
          <a:p>
            <a:pPr>
              <a:defRPr/>
            </a:pPr>
            <a:fld id="{5E6FE214-3E63-433D-B9A5-D5A9578CEFF9}" type="slidenum">
              <a:rPr lang="en-GB">
                <a:solidFill>
                  <a:srgbClr val="3F3F3F">
                    <a:lumMod val="50000"/>
                  </a:srgbClr>
                </a:solidFill>
              </a:rPr>
              <a:pPr>
                <a:defRPr/>
              </a:pPr>
              <a:t>36</a:t>
            </a:fld>
            <a:endParaRPr lang="en-GB" dirty="0">
              <a:solidFill>
                <a:srgbClr val="3F3F3F">
                  <a:lumMod val="50000"/>
                </a:srgbClr>
              </a:solidFill>
            </a:endParaRPr>
          </a:p>
        </p:txBody>
      </p:sp>
      <p:pic>
        <p:nvPicPr>
          <p:cNvPr id="68611" name="Content Placeholder 4"/>
          <p:cNvPicPr>
            <a:picLocks noGrp="1" noChangeAspect="1"/>
          </p:cNvPicPr>
          <p:nvPr>
            <p:ph sz="quarter" idx="15"/>
          </p:nvPr>
        </p:nvPicPr>
        <p:blipFill>
          <a:blip r:embed="rId2"/>
          <a:srcRect l="18394" t="15280" r="23715" b="16631"/>
          <a:stretch>
            <a:fillRect/>
          </a:stretch>
        </p:blipFill>
        <p:spPr>
          <a:xfrm>
            <a:off x="250825" y="908050"/>
            <a:ext cx="8602663" cy="5689600"/>
          </a:xfrm>
        </p:spPr>
      </p:pic>
    </p:spTree>
    <p:extLst>
      <p:ext uri="{BB962C8B-B14F-4D97-AF65-F5344CB8AC3E}">
        <p14:creationId xmlns:p14="http://schemas.microsoft.com/office/powerpoint/2010/main" val="10048700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bwMode="auto">
          <a:xfrm>
            <a:off x="250825" y="188913"/>
            <a:ext cx="8642350" cy="503237"/>
          </a:xfrm>
          <a:ln>
            <a:miter lim="800000"/>
            <a:headEnd/>
            <a:tailEnd/>
          </a:ln>
        </p:spPr>
        <p:txBody>
          <a:bodyPr vert="horz" wrap="square" lIns="91440" tIns="45720" rIns="91440" bIns="45720" numCol="1" anchor="t" anchorCtr="0" compatLnSpc="1">
            <a:prstTxWarp prst="textNoShape">
              <a:avLst/>
            </a:prstTxWarp>
          </a:bodyPr>
          <a:lstStyle/>
          <a:p>
            <a:r>
              <a:rPr lang="en-GB" smtClean="0"/>
              <a:t>BTS/ SIGN Mirroring NRAD</a:t>
            </a:r>
          </a:p>
        </p:txBody>
      </p:sp>
      <p:sp>
        <p:nvSpPr>
          <p:cNvPr id="4" name="Slide Number Placeholder 3"/>
          <p:cNvSpPr>
            <a:spLocks noGrp="1"/>
          </p:cNvSpPr>
          <p:nvPr>
            <p:ph type="sldNum" sz="quarter" idx="16"/>
          </p:nvPr>
        </p:nvSpPr>
        <p:spPr/>
        <p:txBody>
          <a:bodyPr/>
          <a:lstStyle/>
          <a:p>
            <a:pPr>
              <a:defRPr/>
            </a:pPr>
            <a:r>
              <a:rPr lang="en-GB" dirty="0">
                <a:solidFill>
                  <a:srgbClr val="3F3F3F">
                    <a:lumMod val="50000"/>
                  </a:srgbClr>
                </a:solidFill>
              </a:rPr>
              <a:t> </a:t>
            </a:r>
            <a:fld id="{59F399C4-CF87-44D3-BC46-F3B253C3471C}" type="slidenum">
              <a:rPr lang="en-GB">
                <a:solidFill>
                  <a:srgbClr val="3F3F3F">
                    <a:lumMod val="50000"/>
                  </a:srgbClr>
                </a:solidFill>
              </a:rPr>
              <a:pPr>
                <a:defRPr/>
              </a:pPr>
              <a:t>37</a:t>
            </a:fld>
            <a:endParaRPr lang="en-GB" dirty="0">
              <a:solidFill>
                <a:srgbClr val="3F3F3F">
                  <a:lumMod val="50000"/>
                </a:srgbClr>
              </a:solidFill>
            </a:endParaRPr>
          </a:p>
        </p:txBody>
      </p:sp>
      <p:sp>
        <p:nvSpPr>
          <p:cNvPr id="3" name="Content Placeholder 2"/>
          <p:cNvSpPr>
            <a:spLocks noGrp="1"/>
          </p:cNvSpPr>
          <p:nvPr>
            <p:ph sz="quarter" idx="15"/>
          </p:nvPr>
        </p:nvSpPr>
        <p:spPr>
          <a:xfrm>
            <a:off x="250825" y="981075"/>
            <a:ext cx="8642350" cy="5327650"/>
          </a:xfrm>
        </p:spPr>
        <p:txBody>
          <a:bodyPr>
            <a:normAutofit/>
          </a:bodyPr>
          <a:lstStyle/>
          <a:p>
            <a:r>
              <a:rPr lang="en-GB" smtClean="0">
                <a:solidFill>
                  <a:srgbClr val="005695"/>
                </a:solidFill>
              </a:rPr>
              <a:t>Inhaled short-acting beta-2 agonist </a:t>
            </a:r>
            <a:r>
              <a:rPr lang="en-GB" smtClean="0"/>
              <a:t>as short term reliever therapy for all patients with symptomatic asthma</a:t>
            </a:r>
          </a:p>
          <a:p>
            <a:pPr lvl="1"/>
            <a:r>
              <a:rPr lang="en-GB" smtClean="0"/>
              <a:t>Anyone prescribed </a:t>
            </a:r>
            <a:r>
              <a:rPr lang="en-GB" smtClean="0">
                <a:solidFill>
                  <a:schemeClr val="tx1"/>
                </a:solidFill>
              </a:rPr>
              <a:t>more than 1 </a:t>
            </a:r>
            <a:r>
              <a:rPr lang="en-GB" smtClean="0"/>
              <a:t>short-acting bronchodilator inhaler device a month </a:t>
            </a:r>
            <a:r>
              <a:rPr lang="en-GB" smtClean="0">
                <a:solidFill>
                  <a:srgbClr val="0072C6"/>
                </a:solidFill>
              </a:rPr>
              <a:t>(i.e. 6 in 6 months)</a:t>
            </a:r>
            <a:r>
              <a:rPr lang="en-GB" smtClean="0">
                <a:solidFill>
                  <a:schemeClr val="tx2"/>
                </a:solidFill>
              </a:rPr>
              <a:t> </a:t>
            </a:r>
            <a:r>
              <a:rPr lang="en-GB" smtClean="0"/>
              <a:t>should be identified and have their asthma assessed </a:t>
            </a:r>
            <a:r>
              <a:rPr lang="en-GB" smtClean="0">
                <a:solidFill>
                  <a:srgbClr val="005695"/>
                </a:solidFill>
              </a:rPr>
              <a:t>urgently</a:t>
            </a:r>
            <a:r>
              <a:rPr lang="en-GB" smtClean="0"/>
              <a:t> and measures taken to improve asthma control if this is poor</a:t>
            </a:r>
          </a:p>
          <a:p>
            <a:pPr lvl="1">
              <a:buFont typeface="Arial" charset="0"/>
              <a:buNone/>
            </a:pPr>
            <a:endParaRPr lang="en-GB" smtClean="0"/>
          </a:p>
          <a:p>
            <a:pPr lvl="1"/>
            <a:r>
              <a:rPr lang="en-GB" smtClean="0"/>
              <a:t>Patients should only be prescribed a device if they have satisfactory technique</a:t>
            </a:r>
          </a:p>
          <a:p>
            <a:pPr lvl="1"/>
            <a:r>
              <a:rPr lang="en-GB" smtClean="0"/>
              <a:t>Ideal prescribe 1 device type across both preventer and reliver, this may improve outcomes</a:t>
            </a:r>
          </a:p>
          <a:p>
            <a:pPr lvl="1">
              <a:buFont typeface="Arial" charset="0"/>
              <a:buNone/>
            </a:pPr>
            <a:endParaRPr lang="en-GB" smtClean="0"/>
          </a:p>
          <a:p>
            <a:pPr lvl="1"/>
            <a:r>
              <a:rPr lang="en-GB" smtClean="0"/>
              <a:t>LABAs should only be prescribed in combination with ICS, consider whether all patient should have dual device to ensure LABA delivery with ICS</a:t>
            </a:r>
          </a:p>
          <a:p>
            <a:pPr lvl="1"/>
            <a:endParaRPr lang="en-GB" smtClean="0"/>
          </a:p>
          <a:p>
            <a:pPr lvl="1"/>
            <a:r>
              <a:rPr lang="en-GB" smtClean="0">
                <a:solidFill>
                  <a:srgbClr val="003893"/>
                </a:solidFill>
              </a:rPr>
              <a:t>New NICE Guidance: We may see montelukast gain prominence</a:t>
            </a:r>
          </a:p>
          <a:p>
            <a:pPr lvl="1"/>
            <a:endParaRPr lang="en-GB" smtClean="0"/>
          </a:p>
          <a:p>
            <a:pPr lvl="1"/>
            <a:endParaRPr lang="en-GB" smtClean="0"/>
          </a:p>
        </p:txBody>
      </p:sp>
    </p:spTree>
    <p:extLst>
      <p:ext uri="{BB962C8B-B14F-4D97-AF65-F5344CB8AC3E}">
        <p14:creationId xmlns:p14="http://schemas.microsoft.com/office/powerpoint/2010/main" val="24624575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bwMode="auto">
          <a:xfrm>
            <a:off x="250825" y="188913"/>
            <a:ext cx="8642350" cy="503237"/>
          </a:xfrm>
          <a:ln>
            <a:miter lim="800000"/>
            <a:headEnd/>
            <a:tailEnd/>
          </a:ln>
        </p:spPr>
        <p:txBody>
          <a:bodyPr vert="horz" wrap="square" lIns="91440" tIns="45720" rIns="91440" bIns="45720" numCol="1" anchor="t" anchorCtr="0" compatLnSpc="1">
            <a:prstTxWarp prst="textNoShape">
              <a:avLst/>
            </a:prstTxWarp>
          </a:bodyPr>
          <a:lstStyle/>
          <a:p>
            <a:r>
              <a:rPr lang="en-GB" smtClean="0"/>
              <a:t>Supporting Care in Children and Monitoring</a:t>
            </a:r>
          </a:p>
        </p:txBody>
      </p:sp>
      <p:sp>
        <p:nvSpPr>
          <p:cNvPr id="4" name="Slide Number Placeholder 3"/>
          <p:cNvSpPr>
            <a:spLocks noGrp="1"/>
          </p:cNvSpPr>
          <p:nvPr>
            <p:ph type="sldNum" sz="quarter" idx="16"/>
          </p:nvPr>
        </p:nvSpPr>
        <p:spPr/>
        <p:txBody>
          <a:bodyPr/>
          <a:lstStyle/>
          <a:p>
            <a:pPr>
              <a:defRPr/>
            </a:pPr>
            <a:r>
              <a:rPr lang="en-GB" dirty="0">
                <a:solidFill>
                  <a:srgbClr val="3F3F3F">
                    <a:lumMod val="50000"/>
                  </a:srgbClr>
                </a:solidFill>
              </a:rPr>
              <a:t> </a:t>
            </a:r>
            <a:fld id="{155A0FDC-0B25-40BD-92AA-CEFF11AE53C7}" type="slidenum">
              <a:rPr lang="en-GB">
                <a:solidFill>
                  <a:srgbClr val="3F3F3F">
                    <a:lumMod val="50000"/>
                  </a:srgbClr>
                </a:solidFill>
              </a:rPr>
              <a:pPr>
                <a:defRPr/>
              </a:pPr>
              <a:t>38</a:t>
            </a:fld>
            <a:endParaRPr lang="en-GB" dirty="0">
              <a:solidFill>
                <a:srgbClr val="3F3F3F">
                  <a:lumMod val="50000"/>
                </a:srgbClr>
              </a:solidFill>
            </a:endParaRPr>
          </a:p>
        </p:txBody>
      </p:sp>
      <p:sp>
        <p:nvSpPr>
          <p:cNvPr id="3" name="Content Placeholder 2"/>
          <p:cNvSpPr>
            <a:spLocks noGrp="1"/>
          </p:cNvSpPr>
          <p:nvPr>
            <p:ph sz="quarter" idx="15"/>
          </p:nvPr>
        </p:nvSpPr>
        <p:spPr>
          <a:xfrm>
            <a:off x="250825" y="908050"/>
            <a:ext cx="8642350" cy="5400675"/>
          </a:xfrm>
        </p:spPr>
        <p:txBody>
          <a:bodyPr>
            <a:normAutofit lnSpcReduction="10000"/>
          </a:bodyPr>
          <a:lstStyle/>
          <a:p>
            <a:pPr>
              <a:lnSpc>
                <a:spcPct val="90000"/>
              </a:lnSpc>
            </a:pPr>
            <a:r>
              <a:rPr lang="en-GB" sz="1700" b="1" smtClean="0">
                <a:solidFill>
                  <a:schemeClr val="tx2"/>
                </a:solidFill>
              </a:rPr>
              <a:t>Lifestyle advice</a:t>
            </a:r>
          </a:p>
          <a:p>
            <a:pPr>
              <a:lnSpc>
                <a:spcPct val="90000"/>
              </a:lnSpc>
              <a:buFont typeface="Arial" charset="0"/>
              <a:buChar char="•"/>
            </a:pPr>
            <a:r>
              <a:rPr lang="en-GB" sz="1700" smtClean="0"/>
              <a:t>All families and children should be supported to identify their triggers</a:t>
            </a:r>
          </a:p>
          <a:p>
            <a:pPr marL="571500" lvl="1">
              <a:lnSpc>
                <a:spcPct val="90000"/>
              </a:lnSpc>
            </a:pPr>
            <a:r>
              <a:rPr lang="en-GB" sz="1700" smtClean="0"/>
              <a:t>Lack of evidence to support dust mite avoidance</a:t>
            </a:r>
          </a:p>
          <a:p>
            <a:pPr marL="571500" lvl="1">
              <a:lnSpc>
                <a:spcPct val="90000"/>
              </a:lnSpc>
            </a:pPr>
            <a:r>
              <a:rPr lang="en-GB" sz="1700" smtClean="0"/>
              <a:t>Animal allergens can remain for over 3months, if animals are a trigger avoidance is the only effective recommendation</a:t>
            </a:r>
          </a:p>
          <a:p>
            <a:pPr marL="571500" lvl="1">
              <a:lnSpc>
                <a:spcPct val="90000"/>
              </a:lnSpc>
            </a:pPr>
            <a:r>
              <a:rPr lang="en-GB" sz="1700" smtClean="0"/>
              <a:t>Air pollution: consider walking on the inside edge of the pavement | avoid main roads</a:t>
            </a:r>
          </a:p>
          <a:p>
            <a:pPr marL="571500" lvl="1">
              <a:lnSpc>
                <a:spcPct val="90000"/>
              </a:lnSpc>
            </a:pPr>
            <a:r>
              <a:rPr lang="en-GB" sz="1700" smtClean="0"/>
              <a:t>Maintaining a healthy weight can improve asthma symptoms</a:t>
            </a:r>
          </a:p>
          <a:p>
            <a:pPr marL="571500" lvl="1">
              <a:lnSpc>
                <a:spcPct val="90000"/>
              </a:lnSpc>
            </a:pPr>
            <a:r>
              <a:rPr lang="en-GB" sz="1700" smtClean="0"/>
              <a:t>Avoid smoking within the child and immediate family or carers</a:t>
            </a:r>
          </a:p>
          <a:p>
            <a:pPr>
              <a:lnSpc>
                <a:spcPct val="90000"/>
              </a:lnSpc>
            </a:pPr>
            <a:endParaRPr lang="en-GB" sz="1700" b="1" smtClean="0"/>
          </a:p>
          <a:p>
            <a:pPr>
              <a:lnSpc>
                <a:spcPct val="90000"/>
              </a:lnSpc>
            </a:pPr>
            <a:r>
              <a:rPr lang="en-GB" sz="1700" b="1" smtClean="0">
                <a:solidFill>
                  <a:srgbClr val="0072C6"/>
                </a:solidFill>
              </a:rPr>
              <a:t>Concerns with ICS</a:t>
            </a:r>
            <a:r>
              <a:rPr lang="en-GB" sz="1700" b="1" smtClean="0">
                <a:solidFill>
                  <a:schemeClr val="tx2"/>
                </a:solidFill>
              </a:rPr>
              <a:t> </a:t>
            </a:r>
          </a:p>
          <a:p>
            <a:pPr marL="571500" lvl="1">
              <a:lnSpc>
                <a:spcPct val="90000"/>
              </a:lnSpc>
            </a:pPr>
            <a:r>
              <a:rPr lang="en-GB" sz="1700" smtClean="0">
                <a:solidFill>
                  <a:srgbClr val="005695"/>
                </a:solidFill>
              </a:rPr>
              <a:t>Medium</a:t>
            </a:r>
            <a:r>
              <a:rPr lang="en-GB" sz="1700" smtClean="0"/>
              <a:t> or </a:t>
            </a:r>
            <a:r>
              <a:rPr lang="en-GB" sz="1700" smtClean="0">
                <a:solidFill>
                  <a:srgbClr val="005695"/>
                </a:solidFill>
              </a:rPr>
              <a:t>high</a:t>
            </a:r>
            <a:r>
              <a:rPr lang="en-GB" sz="1700" smtClean="0"/>
              <a:t> dose ICS may be associated with systemic side effects </a:t>
            </a:r>
          </a:p>
          <a:p>
            <a:pPr marL="571500" lvl="1">
              <a:lnSpc>
                <a:spcPct val="90000"/>
              </a:lnSpc>
            </a:pPr>
            <a:r>
              <a:rPr lang="en-GB" sz="1700" smtClean="0">
                <a:solidFill>
                  <a:srgbClr val="005695"/>
                </a:solidFill>
              </a:rPr>
              <a:t>Isolated growth failure is not a reliable indicator of adrenal suppression and monitoring growth cannot be used as a screening test of adrenal function</a:t>
            </a:r>
          </a:p>
          <a:p>
            <a:pPr marL="571500" lvl="1">
              <a:lnSpc>
                <a:spcPct val="90000"/>
              </a:lnSpc>
            </a:pPr>
            <a:r>
              <a:rPr lang="en-GB" sz="1700" smtClean="0"/>
              <a:t>Monitor growth (height and weight centile) of children with asthma on an annual basis</a:t>
            </a:r>
          </a:p>
          <a:p>
            <a:pPr>
              <a:lnSpc>
                <a:spcPct val="90000"/>
              </a:lnSpc>
            </a:pPr>
            <a:endParaRPr lang="en-GB" sz="1700" smtClean="0"/>
          </a:p>
        </p:txBody>
      </p:sp>
    </p:spTree>
    <p:extLst>
      <p:ext uri="{BB962C8B-B14F-4D97-AF65-F5344CB8AC3E}">
        <p14:creationId xmlns:p14="http://schemas.microsoft.com/office/powerpoint/2010/main" val="2346639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237"/>
          </a:xfrm>
          <a:solidFill>
            <a:schemeClr val="accent3"/>
          </a:solidFill>
        </p:spPr>
        <p:txBody>
          <a:bodyPr/>
          <a:lstStyle/>
          <a:p>
            <a:pPr fontAlgn="auto">
              <a:spcAft>
                <a:spcPts val="0"/>
              </a:spcAft>
              <a:defRPr/>
            </a:pPr>
            <a:r>
              <a:rPr lang="en-GB" dirty="0"/>
              <a:t>How children may describe their asthma</a:t>
            </a:r>
          </a:p>
        </p:txBody>
      </p:sp>
      <p:sp>
        <p:nvSpPr>
          <p:cNvPr id="4" name="Slide Number Placeholder 3"/>
          <p:cNvSpPr>
            <a:spLocks noGrp="1"/>
          </p:cNvSpPr>
          <p:nvPr>
            <p:ph type="sldNum" sz="quarter" idx="16"/>
          </p:nvPr>
        </p:nvSpPr>
        <p:spPr/>
        <p:txBody>
          <a:bodyPr/>
          <a:lstStyle/>
          <a:p>
            <a:pPr>
              <a:defRPr/>
            </a:pPr>
            <a:fld id="{AE00F762-5BEE-4B49-A4A9-C9C034B9D8E5}" type="slidenum">
              <a:rPr lang="en-GB">
                <a:solidFill>
                  <a:srgbClr val="3F3F3F">
                    <a:lumMod val="50000"/>
                  </a:srgbClr>
                </a:solidFill>
              </a:rPr>
              <a:pPr>
                <a:defRPr/>
              </a:pPr>
              <a:t>39</a:t>
            </a:fld>
            <a:endParaRPr lang="en-GB" dirty="0">
              <a:solidFill>
                <a:srgbClr val="3F3F3F">
                  <a:lumMod val="50000"/>
                </a:srgbClr>
              </a:solidFill>
            </a:endParaRPr>
          </a:p>
        </p:txBody>
      </p:sp>
      <p:graphicFrame>
        <p:nvGraphicFramePr>
          <p:cNvPr id="6" name="Content Placeholder 5"/>
          <p:cNvGraphicFramePr>
            <a:graphicFrameLocks noGrp="1"/>
          </p:cNvGraphicFramePr>
          <p:nvPr>
            <p:ph sz="quarter" idx="15"/>
          </p:nvPr>
        </p:nvGraphicFramePr>
        <p:xfrm>
          <a:off x="250825" y="985838"/>
          <a:ext cx="8642349" cy="5394960"/>
        </p:xfrm>
        <a:graphic>
          <a:graphicData uri="http://schemas.openxmlformats.org/drawingml/2006/table">
            <a:tbl>
              <a:tblPr firstRow="1" bandRow="1">
                <a:tableStyleId>{00A15C55-8517-42AA-B614-E9B94910E393}</a:tableStyleId>
              </a:tblPr>
              <a:tblGrid>
                <a:gridCol w="2880783">
                  <a:extLst>
                    <a:ext uri="{9D8B030D-6E8A-4147-A177-3AD203B41FA5}"/>
                  </a:extLst>
                </a:gridCol>
                <a:gridCol w="2880783">
                  <a:extLst>
                    <a:ext uri="{9D8B030D-6E8A-4147-A177-3AD203B41FA5}"/>
                  </a:extLst>
                </a:gridCol>
                <a:gridCol w="2880783">
                  <a:extLst>
                    <a:ext uri="{9D8B030D-6E8A-4147-A177-3AD203B41FA5}"/>
                  </a:extLst>
                </a:gridCol>
              </a:tblGrid>
              <a:tr h="370840">
                <a:tc>
                  <a:txBody>
                    <a:bodyPr/>
                    <a:lstStyle/>
                    <a:p>
                      <a:pPr algn="ctr"/>
                      <a:r>
                        <a:rPr lang="en-GB" dirty="0"/>
                        <a:t>Young Children Under 5 years</a:t>
                      </a:r>
                    </a:p>
                  </a:txBody>
                  <a:tcPr>
                    <a:solidFill>
                      <a:schemeClr val="accent3"/>
                    </a:solidFill>
                  </a:tcPr>
                </a:tc>
                <a:tc>
                  <a:txBody>
                    <a:bodyPr/>
                    <a:lstStyle/>
                    <a:p>
                      <a:r>
                        <a:rPr lang="en-GB" dirty="0"/>
                        <a:t>Children 5 – 11 years old</a:t>
                      </a:r>
                    </a:p>
                  </a:txBody>
                  <a:tcPr>
                    <a:solidFill>
                      <a:schemeClr val="accent3"/>
                    </a:solidFill>
                  </a:tcPr>
                </a:tc>
                <a:tc>
                  <a:txBody>
                    <a:bodyPr/>
                    <a:lstStyle/>
                    <a:p>
                      <a:pPr algn="ctr"/>
                      <a:r>
                        <a:rPr lang="en-GB" dirty="0"/>
                        <a:t>Teenagers</a:t>
                      </a:r>
                    </a:p>
                    <a:p>
                      <a:pPr algn="ctr"/>
                      <a:r>
                        <a:rPr lang="en-GB" dirty="0"/>
                        <a:t>(&gt;12 years)</a:t>
                      </a:r>
                    </a:p>
                  </a:txBody>
                  <a:tcPr>
                    <a:solidFill>
                      <a:schemeClr val="accent3"/>
                    </a:solidFill>
                  </a:tcPr>
                </a:tc>
                <a:extLst>
                  <a:ext uri="{0D108BD9-81ED-4DB2-BD59-A6C34878D82A}"/>
                </a:extLst>
              </a:tr>
              <a:tr h="370840">
                <a:tc>
                  <a:txBody>
                    <a:bodyPr/>
                    <a:lstStyle/>
                    <a:p>
                      <a:pPr algn="ctr"/>
                      <a:r>
                        <a:rPr lang="en-GB" b="1" dirty="0"/>
                        <a:t>Struggle to verbalise that that their asthma is active. Will request medicine or provide non-specific symptoms.</a:t>
                      </a:r>
                    </a:p>
                    <a:p>
                      <a:pPr algn="ctr"/>
                      <a:endParaRPr lang="en-GB" b="1" dirty="0"/>
                    </a:p>
                    <a:p>
                      <a:pPr algn="ctr"/>
                      <a:r>
                        <a:rPr lang="en-GB" b="0" dirty="0"/>
                        <a:t>‘I need my puffer’</a:t>
                      </a:r>
                    </a:p>
                    <a:p>
                      <a:pPr algn="ctr"/>
                      <a:endParaRPr lang="en-GB" b="0" dirty="0"/>
                    </a:p>
                    <a:p>
                      <a:pPr algn="ctr"/>
                      <a:r>
                        <a:rPr lang="en-GB" b="0" dirty="0"/>
                        <a:t>‘My tummy hurts | My chest hurts’</a:t>
                      </a:r>
                    </a:p>
                    <a:p>
                      <a:pPr algn="ctr"/>
                      <a:endParaRPr lang="en-GB" b="0" dirty="0"/>
                    </a:p>
                    <a:p>
                      <a:pPr algn="ctr"/>
                      <a:r>
                        <a:rPr lang="en-GB" b="0" dirty="0"/>
                        <a:t>‘I’m tired’ </a:t>
                      </a:r>
                    </a:p>
                    <a:p>
                      <a:pPr algn="ctr"/>
                      <a:endParaRPr lang="en-GB" b="0" dirty="0"/>
                    </a:p>
                    <a:p>
                      <a:pPr algn="ctr"/>
                      <a:r>
                        <a:rPr lang="en-GB" b="0" dirty="0"/>
                        <a:t>Sit very quietly </a:t>
                      </a:r>
                    </a:p>
                    <a:p>
                      <a:pPr algn="ctr"/>
                      <a:endParaRPr lang="en-GB" b="0" dirty="0"/>
                    </a:p>
                    <a:p>
                      <a:pPr algn="ctr"/>
                      <a:r>
                        <a:rPr lang="en-GB" b="0" dirty="0"/>
                        <a:t>Request drink after exercise</a:t>
                      </a:r>
                    </a:p>
                  </a:txBody>
                  <a:tcPr>
                    <a:solidFill>
                      <a:schemeClr val="accent3">
                        <a:lumMod val="20000"/>
                        <a:lumOff val="80000"/>
                      </a:schemeClr>
                    </a:solidFill>
                  </a:tcPr>
                </a:tc>
                <a:tc>
                  <a:txBody>
                    <a:bodyPr/>
                    <a:lstStyle/>
                    <a:p>
                      <a:pPr algn="ctr"/>
                      <a:r>
                        <a:rPr lang="en-GB" b="1" dirty="0"/>
                        <a:t>Able to verbalise specific symptoms but struggle with change over time.</a:t>
                      </a:r>
                    </a:p>
                    <a:p>
                      <a:pPr algn="ctr"/>
                      <a:endParaRPr lang="en-GB" b="1" dirty="0"/>
                    </a:p>
                    <a:p>
                      <a:pPr algn="ctr"/>
                      <a:r>
                        <a:rPr lang="en-GB" b="0" dirty="0"/>
                        <a:t>‘I feel like an elephant I sitting on my chest’</a:t>
                      </a:r>
                    </a:p>
                    <a:p>
                      <a:pPr algn="ctr"/>
                      <a:endParaRPr lang="en-GB" b="0" dirty="0"/>
                    </a:p>
                    <a:p>
                      <a:pPr algn="ctr"/>
                      <a:r>
                        <a:rPr lang="en-GB" b="0" dirty="0"/>
                        <a:t>‘My throat / neck gets itchy’</a:t>
                      </a:r>
                    </a:p>
                    <a:p>
                      <a:pPr algn="ctr"/>
                      <a:endParaRPr lang="en-GB" b="0" dirty="0"/>
                    </a:p>
                    <a:p>
                      <a:pPr algn="ctr"/>
                      <a:r>
                        <a:rPr lang="en-GB" b="0" dirty="0"/>
                        <a:t>‘It feels like ants tickling me’</a:t>
                      </a:r>
                    </a:p>
                    <a:p>
                      <a:pPr algn="ctr"/>
                      <a:endParaRPr lang="en-GB" b="0" dirty="0"/>
                    </a:p>
                    <a:p>
                      <a:pPr algn="ctr"/>
                      <a:r>
                        <a:rPr lang="en-GB" b="0" dirty="0"/>
                        <a:t>‘I feel wheezy’ or ‘I cough’</a:t>
                      </a:r>
                    </a:p>
                  </a:txBody>
                  <a:tcPr>
                    <a:solidFill>
                      <a:schemeClr val="accent3">
                        <a:lumMod val="20000"/>
                        <a:lumOff val="80000"/>
                      </a:schemeClr>
                    </a:solidFill>
                  </a:tcPr>
                </a:tc>
                <a:tc>
                  <a:txBody>
                    <a:bodyPr/>
                    <a:lstStyle/>
                    <a:p>
                      <a:pPr algn="ctr"/>
                      <a:r>
                        <a:rPr lang="en-GB" b="1" dirty="0"/>
                        <a:t>Sense of invincibility. </a:t>
                      </a:r>
                    </a:p>
                    <a:p>
                      <a:endParaRPr lang="en-GB" dirty="0"/>
                    </a:p>
                    <a:p>
                      <a:pPr algn="ctr"/>
                      <a:r>
                        <a:rPr lang="en-GB" dirty="0"/>
                        <a:t>‘My chest is bad’</a:t>
                      </a:r>
                    </a:p>
                    <a:p>
                      <a:pPr algn="ctr"/>
                      <a:endParaRPr lang="en-GB" dirty="0"/>
                    </a:p>
                    <a:p>
                      <a:pPr algn="ctr"/>
                      <a:r>
                        <a:rPr lang="en-GB" dirty="0"/>
                        <a:t>‘I feel out of breath,</a:t>
                      </a:r>
                    </a:p>
                    <a:p>
                      <a:pPr algn="ctr"/>
                      <a:endParaRPr lang="en-GB" dirty="0"/>
                    </a:p>
                    <a:p>
                      <a:pPr algn="ctr"/>
                      <a:r>
                        <a:rPr lang="en-GB" dirty="0"/>
                        <a:t>‘I can’t run fast’</a:t>
                      </a:r>
                    </a:p>
                    <a:p>
                      <a:pPr algn="ctr"/>
                      <a:endParaRPr lang="en-GB" dirty="0"/>
                    </a:p>
                    <a:p>
                      <a:pPr algn="ctr"/>
                      <a:r>
                        <a:rPr lang="en-GB" dirty="0"/>
                        <a:t>‘I cough a lot’</a:t>
                      </a:r>
                    </a:p>
                    <a:p>
                      <a:pPr algn="ctr"/>
                      <a:endParaRPr lang="en-GB" dirty="0"/>
                    </a:p>
                    <a:p>
                      <a:pPr algn="ctr"/>
                      <a:r>
                        <a:rPr lang="en-GB" dirty="0"/>
                        <a:t>‘It’s not my asthma, it’s just a cough’</a:t>
                      </a:r>
                    </a:p>
                    <a:p>
                      <a:pPr algn="ctr"/>
                      <a:endParaRPr lang="en-GB" dirty="0"/>
                    </a:p>
                    <a:p>
                      <a:pPr algn="ctr"/>
                      <a:r>
                        <a:rPr lang="en-GB" dirty="0"/>
                        <a:t>‘I cough and then I start getting wheezy’</a:t>
                      </a:r>
                    </a:p>
                    <a:p>
                      <a:pPr algn="ctr"/>
                      <a:endParaRPr lang="en-GB" dirty="0"/>
                    </a:p>
                    <a:p>
                      <a:pPr algn="ctr"/>
                      <a:r>
                        <a:rPr lang="en-GB" dirty="0"/>
                        <a:t>‘My chest is bad’</a:t>
                      </a:r>
                    </a:p>
                  </a:txBody>
                  <a:tcPr>
                    <a:solidFill>
                      <a:schemeClr val="accent3">
                        <a:lumMod val="20000"/>
                        <a:lumOff val="80000"/>
                      </a:schemeClr>
                    </a:solidFill>
                  </a:tcPr>
                </a:tc>
                <a:extLst>
                  <a:ext uri="{0D108BD9-81ED-4DB2-BD59-A6C34878D82A}"/>
                </a:extLst>
              </a:tr>
            </a:tbl>
          </a:graphicData>
        </a:graphic>
      </p:graphicFrame>
    </p:spTree>
    <p:extLst>
      <p:ext uri="{BB962C8B-B14F-4D97-AF65-F5344CB8AC3E}">
        <p14:creationId xmlns:p14="http://schemas.microsoft.com/office/powerpoint/2010/main" val="508679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GB" dirty="0" smtClean="0"/>
              <a:t>Asthma Management and Community Pharmacy Project in Bexley</a:t>
            </a:r>
            <a:endParaRPr lang="en-GB" dirty="0"/>
          </a:p>
        </p:txBody>
      </p:sp>
      <p:sp>
        <p:nvSpPr>
          <p:cNvPr id="3" name="Subtitle 2"/>
          <p:cNvSpPr>
            <a:spLocks noGrp="1"/>
          </p:cNvSpPr>
          <p:nvPr>
            <p:ph type="subTitle" idx="1"/>
          </p:nvPr>
        </p:nvSpPr>
        <p:spPr/>
        <p:txBody>
          <a:bodyPr/>
          <a:lstStyle/>
          <a:p>
            <a:pPr algn="ctr"/>
            <a:endParaRPr lang="en-GB" dirty="0" smtClean="0"/>
          </a:p>
          <a:p>
            <a:pPr algn="ctr"/>
            <a:r>
              <a:rPr lang="en-GB" dirty="0" smtClean="0"/>
              <a:t>Dr Laura Hindley </a:t>
            </a:r>
          </a:p>
        </p:txBody>
      </p:sp>
    </p:spTree>
    <p:extLst>
      <p:ext uri="{BB962C8B-B14F-4D97-AF65-F5344CB8AC3E}">
        <p14:creationId xmlns:p14="http://schemas.microsoft.com/office/powerpoint/2010/main" val="20130440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6"/>
          <p:cNvPicPr>
            <a:picLocks noChangeAspect="1"/>
          </p:cNvPicPr>
          <p:nvPr/>
        </p:nvPicPr>
        <p:blipFill>
          <a:blip r:embed="rId3"/>
          <a:srcRect/>
          <a:stretch>
            <a:fillRect/>
          </a:stretch>
        </p:blipFill>
        <p:spPr bwMode="auto">
          <a:xfrm>
            <a:off x="492125" y="2293938"/>
            <a:ext cx="2582863" cy="3444875"/>
          </a:xfrm>
          <a:prstGeom prst="rect">
            <a:avLst/>
          </a:prstGeom>
          <a:noFill/>
          <a:ln w="9525">
            <a:noFill/>
            <a:miter lim="800000"/>
            <a:headEnd/>
            <a:tailEnd/>
          </a:ln>
        </p:spPr>
      </p:pic>
      <p:sp>
        <p:nvSpPr>
          <p:cNvPr id="3" name="Title 2"/>
          <p:cNvSpPr>
            <a:spLocks noGrp="1"/>
          </p:cNvSpPr>
          <p:nvPr>
            <p:ph type="title"/>
          </p:nvPr>
        </p:nvSpPr>
        <p:spPr>
          <a:xfrm>
            <a:off x="250825" y="188913"/>
            <a:ext cx="8642350" cy="503237"/>
          </a:xfrm>
          <a:solidFill>
            <a:schemeClr val="accent3"/>
          </a:solidFill>
        </p:spPr>
        <p:txBody>
          <a:bodyPr/>
          <a:lstStyle/>
          <a:p>
            <a:pPr fontAlgn="auto">
              <a:spcAft>
                <a:spcPts val="0"/>
              </a:spcAft>
              <a:defRPr/>
            </a:pPr>
            <a:r>
              <a:rPr lang="en-GB" dirty="0"/>
              <a:t>Assessing Control</a:t>
            </a:r>
          </a:p>
        </p:txBody>
      </p:sp>
      <p:sp>
        <p:nvSpPr>
          <p:cNvPr id="4" name="Text Placeholder 3"/>
          <p:cNvSpPr>
            <a:spLocks noGrp="1"/>
          </p:cNvSpPr>
          <p:nvPr>
            <p:ph type="body" sz="quarter" idx="12"/>
          </p:nvPr>
        </p:nvSpPr>
        <p:spPr>
          <a:xfrm>
            <a:off x="355600" y="858838"/>
            <a:ext cx="5440363" cy="1562100"/>
          </a:xfrm>
        </p:spPr>
        <p:txBody>
          <a:bodyPr rtlCol="0"/>
          <a:lstStyle/>
          <a:p>
            <a:pPr fontAlgn="auto">
              <a:buFont typeface="Arial" panose="020B0604020202020204" pitchFamily="34" charset="0"/>
              <a:buNone/>
              <a:defRPr/>
            </a:pPr>
            <a:r>
              <a:rPr lang="en-GB" sz="1800" dirty="0"/>
              <a:t>Reliable, robust and evidence based symptom control scores:</a:t>
            </a:r>
          </a:p>
          <a:p>
            <a:pPr marL="520700" indent="-342900" fontAlgn="auto">
              <a:buFont typeface="Arial" panose="020B0604020202020204" pitchFamily="34" charset="0"/>
              <a:buChar char="•"/>
              <a:defRPr/>
            </a:pPr>
            <a:r>
              <a:rPr lang="en-GB" sz="1500" dirty="0"/>
              <a:t>Royal College of GP: 3 question</a:t>
            </a:r>
          </a:p>
          <a:p>
            <a:pPr marL="520700" indent="-342900" fontAlgn="auto">
              <a:buFont typeface="Arial" panose="020B0604020202020204" pitchFamily="34" charset="0"/>
              <a:buChar char="•"/>
              <a:defRPr/>
            </a:pPr>
            <a:r>
              <a:rPr lang="en-GB" sz="1500" dirty="0"/>
              <a:t>Children’s ACT | ACT</a:t>
            </a:r>
          </a:p>
        </p:txBody>
      </p:sp>
      <p:sp>
        <p:nvSpPr>
          <p:cNvPr id="74756" name="Slide Number Placeholder 4"/>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16D0F6-B36C-4777-9B3B-E7F8835EC30F}" type="slidenum">
              <a:rPr lang="en-GB">
                <a:solidFill>
                  <a:srgbClr val="1F1F1F"/>
                </a:solidFill>
              </a:rPr>
              <a:pPr fontAlgn="base">
                <a:spcBef>
                  <a:spcPct val="0"/>
                </a:spcBef>
                <a:spcAft>
                  <a:spcPct val="0"/>
                </a:spcAft>
              </a:pPr>
              <a:t>40</a:t>
            </a:fld>
            <a:endParaRPr lang="en-GB">
              <a:solidFill>
                <a:srgbClr val="1F1F1F"/>
              </a:solidFill>
            </a:endParaRPr>
          </a:p>
        </p:txBody>
      </p:sp>
      <p:sp>
        <p:nvSpPr>
          <p:cNvPr id="6" name="Text Placeholder 3"/>
          <p:cNvSpPr txBox="1">
            <a:spLocks/>
          </p:cNvSpPr>
          <p:nvPr/>
        </p:nvSpPr>
        <p:spPr>
          <a:xfrm>
            <a:off x="255588" y="5070475"/>
            <a:ext cx="8642350" cy="1787525"/>
          </a:xfrm>
          <a:prstGeom prst="rect">
            <a:avLst/>
          </a:prstGeom>
          <a:solidFill>
            <a:schemeClr val="bg1"/>
          </a:solidFill>
        </p:spPr>
        <p:txBody>
          <a:bodyPr lIns="0" tIns="0" rIns="0" bIns="0">
            <a:normAutofit fontScale="92500"/>
          </a:bodyPr>
          <a:lstStyle>
            <a:lvl1pPr marL="177800" indent="0" algn="l" defTabSz="914400" rtl="0" eaLnBrk="1" latinLnBrk="0" hangingPunct="1">
              <a:lnSpc>
                <a:spcPct val="100000"/>
              </a:lnSpc>
              <a:spcBef>
                <a:spcPts val="600"/>
              </a:spcBef>
              <a:spcAft>
                <a:spcPts val="600"/>
              </a:spcAft>
              <a:buFont typeface="Arial" panose="020B0604020202020204" pitchFamily="34" charset="0"/>
              <a:buNone/>
              <a:defRPr sz="2200" kern="1200" baseline="0">
                <a:solidFill>
                  <a:schemeClr val="accent5"/>
                </a:solidFill>
                <a:latin typeface="+mn-lt"/>
                <a:ea typeface="+mn-ea"/>
                <a:cs typeface="+mn-cs"/>
              </a:defRPr>
            </a:lvl1pPr>
            <a:lvl2pPr marL="285750" indent="-28575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2pPr>
            <a:lvl3pPr marL="539750"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3pPr>
            <a:lvl4pPr marL="809625"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4pPr>
            <a:lvl5pPr marL="1079500" indent="-269875"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accent5"/>
                </a:solidFill>
                <a:latin typeface="+mn-lt"/>
                <a:ea typeface="+mn-ea"/>
                <a:cs typeface="+mn-cs"/>
              </a:defRPr>
            </a:lvl5pPr>
            <a:lvl6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2"/>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endParaRPr lang="en-GB" sz="200" b="1" dirty="0">
              <a:solidFill>
                <a:srgbClr val="3F3F3F"/>
              </a:solidFill>
            </a:endParaRPr>
          </a:p>
          <a:p>
            <a:pPr>
              <a:defRPr/>
            </a:pPr>
            <a:r>
              <a:rPr lang="en-GB" sz="1500" b="1" dirty="0">
                <a:solidFill>
                  <a:srgbClr val="0091C9"/>
                </a:solidFill>
              </a:rPr>
              <a:t>Inhaler surveillance </a:t>
            </a:r>
          </a:p>
          <a:p>
            <a:pPr marL="463550" indent="-285750">
              <a:buFont typeface="Arial" panose="020B0604020202020204" pitchFamily="34" charset="0"/>
              <a:buChar char="•"/>
              <a:defRPr/>
            </a:pPr>
            <a:r>
              <a:rPr lang="en-GB" sz="1500" dirty="0">
                <a:solidFill>
                  <a:srgbClr val="3F3F3F"/>
                </a:solidFill>
              </a:rPr>
              <a:t>Discuss high salbutamol usage &gt; 6 in 6months</a:t>
            </a:r>
          </a:p>
          <a:p>
            <a:pPr marL="463550" indent="-285750">
              <a:buFont typeface="Arial" panose="020B0604020202020204" pitchFamily="34" charset="0"/>
              <a:buChar char="•"/>
              <a:defRPr/>
            </a:pPr>
            <a:r>
              <a:rPr lang="en-GB" sz="1500" dirty="0">
                <a:solidFill>
                  <a:srgbClr val="3F3F3F"/>
                </a:solidFill>
              </a:rPr>
              <a:t>Consider referral to GP under quality payments system if combined with no inhaled corticosteroid</a:t>
            </a:r>
          </a:p>
          <a:p>
            <a:pPr>
              <a:defRPr/>
            </a:pPr>
            <a:r>
              <a:rPr lang="en-GB" sz="1500" dirty="0">
                <a:solidFill>
                  <a:srgbClr val="3F3F3F"/>
                </a:solidFill>
              </a:rPr>
              <a:t>Discuss actual medication adherence with family and time off school during consultation. School attendance should be </a:t>
            </a:r>
            <a:r>
              <a:rPr lang="en-GB" sz="1500" b="1" dirty="0">
                <a:solidFill>
                  <a:srgbClr val="3F3F3F"/>
                </a:solidFill>
              </a:rPr>
              <a:t>over 95%</a:t>
            </a:r>
          </a:p>
          <a:p>
            <a:pPr>
              <a:defRPr/>
            </a:pPr>
            <a:endParaRPr lang="en-GB" sz="1800" dirty="0">
              <a:solidFill>
                <a:srgbClr val="3F3F3F"/>
              </a:solidFill>
            </a:endParaRPr>
          </a:p>
        </p:txBody>
      </p:sp>
      <p:pic>
        <p:nvPicPr>
          <p:cNvPr id="74758" name="Picture 1"/>
          <p:cNvPicPr>
            <a:picLocks noChangeAspect="1"/>
          </p:cNvPicPr>
          <p:nvPr/>
        </p:nvPicPr>
        <p:blipFill>
          <a:blip r:embed="rId4"/>
          <a:srcRect/>
          <a:stretch>
            <a:fillRect/>
          </a:stretch>
        </p:blipFill>
        <p:spPr bwMode="auto">
          <a:xfrm>
            <a:off x="5591175" y="6350"/>
            <a:ext cx="3302000" cy="4575175"/>
          </a:xfrm>
          <a:prstGeom prst="rect">
            <a:avLst/>
          </a:prstGeom>
          <a:noFill/>
          <a:ln w="9525">
            <a:noFill/>
            <a:miter lim="800000"/>
            <a:headEnd/>
            <a:tailEnd/>
          </a:ln>
        </p:spPr>
      </p:pic>
      <p:pic>
        <p:nvPicPr>
          <p:cNvPr id="74759" name="Picture 3"/>
          <p:cNvPicPr>
            <a:picLocks noChangeAspect="1" noChangeArrowheads="1"/>
          </p:cNvPicPr>
          <p:nvPr/>
        </p:nvPicPr>
        <p:blipFill>
          <a:blip r:embed="rId5"/>
          <a:srcRect/>
          <a:stretch>
            <a:fillRect/>
          </a:stretch>
        </p:blipFill>
        <p:spPr bwMode="auto">
          <a:xfrm>
            <a:off x="2916238" y="2995613"/>
            <a:ext cx="5976937" cy="2074862"/>
          </a:xfrm>
          <a:prstGeom prst="rect">
            <a:avLst/>
          </a:prstGeom>
          <a:noFill/>
          <a:ln w="9525">
            <a:noFill/>
            <a:miter lim="800000"/>
            <a:headEnd/>
            <a:tailEnd/>
          </a:ln>
        </p:spPr>
      </p:pic>
    </p:spTree>
    <p:extLst>
      <p:ext uri="{BB962C8B-B14F-4D97-AF65-F5344CB8AC3E}">
        <p14:creationId xmlns:p14="http://schemas.microsoft.com/office/powerpoint/2010/main" val="27588742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ims.gov.uk\data\Users\GBEXPVD\EXPHOME23\SNelson1\My Documents\My Pictures\largespacer.jpg"/>
          <p:cNvPicPr>
            <a:picLocks noChangeAspect="1" noChangeArrowheads="1"/>
          </p:cNvPicPr>
          <p:nvPr/>
        </p:nvPicPr>
        <p:blipFill>
          <a:blip r:embed="rId3"/>
          <a:srcRect/>
          <a:stretch>
            <a:fillRect/>
          </a:stretch>
        </p:blipFill>
        <p:spPr bwMode="auto">
          <a:xfrm>
            <a:off x="6280150" y="1058863"/>
            <a:ext cx="2613025" cy="2195512"/>
          </a:xfrm>
          <a:prstGeom prst="rect">
            <a:avLst/>
          </a:prstGeom>
          <a:noFill/>
          <a:ln w="9525">
            <a:noFill/>
            <a:miter lim="800000"/>
            <a:headEnd/>
            <a:tailEnd/>
          </a:ln>
        </p:spPr>
      </p:pic>
      <p:sp>
        <p:nvSpPr>
          <p:cNvPr id="2" name="Title 1"/>
          <p:cNvSpPr>
            <a:spLocks noGrp="1"/>
          </p:cNvSpPr>
          <p:nvPr>
            <p:ph type="title"/>
          </p:nvPr>
        </p:nvSpPr>
        <p:spPr>
          <a:xfrm>
            <a:off x="250825" y="188913"/>
            <a:ext cx="8642350" cy="503237"/>
          </a:xfrm>
          <a:solidFill>
            <a:schemeClr val="accent3"/>
          </a:solidFill>
        </p:spPr>
        <p:txBody>
          <a:bodyPr/>
          <a:lstStyle/>
          <a:p>
            <a:pPr fontAlgn="auto">
              <a:spcAft>
                <a:spcPts val="0"/>
              </a:spcAft>
              <a:defRPr/>
            </a:pPr>
            <a:r>
              <a:rPr lang="en-GB" dirty="0"/>
              <a:t>Inhaler devices and technique</a:t>
            </a:r>
            <a:br>
              <a:rPr lang="en-GB" dirty="0"/>
            </a:br>
            <a:endParaRPr lang="en-GB" dirty="0"/>
          </a:p>
        </p:txBody>
      </p:sp>
      <p:sp>
        <p:nvSpPr>
          <p:cNvPr id="76803" name="Text Placeholder 4"/>
          <p:cNvSpPr>
            <a:spLocks noGrp="1"/>
          </p:cNvSpPr>
          <p:nvPr>
            <p:ph type="body" sz="quarter" idx="12"/>
          </p:nvPr>
        </p:nvSpPr>
        <p:spPr>
          <a:xfrm>
            <a:off x="250825" y="692150"/>
            <a:ext cx="8642350" cy="431800"/>
          </a:xfrm>
        </p:spPr>
        <p:txBody>
          <a:bodyPr/>
          <a:lstStyle/>
          <a:p>
            <a:pPr>
              <a:lnSpc>
                <a:spcPct val="120000"/>
              </a:lnSpc>
              <a:spcBef>
                <a:spcPct val="0"/>
              </a:spcBef>
              <a:spcAft>
                <a:spcPct val="0"/>
              </a:spcAft>
            </a:pPr>
            <a:r>
              <a:rPr lang="en-GB" smtClean="0">
                <a:solidFill>
                  <a:srgbClr val="3F3F3F"/>
                </a:solidFill>
              </a:rPr>
              <a:t> </a:t>
            </a:r>
            <a:endParaRPr lang="en-GB" sz="5600" smtClean="0">
              <a:solidFill>
                <a:srgbClr val="3F3F3F"/>
              </a:solidFill>
            </a:endParaRPr>
          </a:p>
        </p:txBody>
      </p:sp>
      <p:sp>
        <p:nvSpPr>
          <p:cNvPr id="76804" name="Slide Number Placeholder 7"/>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B93FEB-A103-4D8B-8747-5B49F8FDE45D}" type="slidenum">
              <a:rPr lang="en-GB">
                <a:solidFill>
                  <a:srgbClr val="1F1F1F"/>
                </a:solidFill>
              </a:rPr>
              <a:pPr fontAlgn="base">
                <a:spcBef>
                  <a:spcPct val="0"/>
                </a:spcBef>
                <a:spcAft>
                  <a:spcPct val="0"/>
                </a:spcAft>
              </a:pPr>
              <a:t>41</a:t>
            </a:fld>
            <a:endParaRPr lang="en-GB">
              <a:solidFill>
                <a:srgbClr val="1F1F1F"/>
              </a:solidFill>
            </a:endParaRPr>
          </a:p>
        </p:txBody>
      </p:sp>
      <p:sp>
        <p:nvSpPr>
          <p:cNvPr id="3" name="Content Placeholder 2"/>
          <p:cNvSpPr>
            <a:spLocks noGrp="1"/>
          </p:cNvSpPr>
          <p:nvPr>
            <p:ph sz="quarter" idx="15"/>
          </p:nvPr>
        </p:nvSpPr>
        <p:spPr>
          <a:xfrm>
            <a:off x="250825" y="981075"/>
            <a:ext cx="6027738" cy="2676525"/>
          </a:xfrm>
        </p:spPr>
        <p:txBody>
          <a:bodyPr rtlCol="0">
            <a:normAutofit fontScale="77500" lnSpcReduction="20000"/>
          </a:bodyPr>
          <a:lstStyle/>
          <a:p>
            <a:pPr marL="342900" indent="-342900" fontAlgn="auto">
              <a:lnSpc>
                <a:spcPct val="120000"/>
              </a:lnSpc>
              <a:spcBef>
                <a:spcPts val="0"/>
              </a:spcBef>
              <a:buFont typeface="Arial" panose="020B0604020202020204" pitchFamily="34" charset="0"/>
              <a:buChar char="•"/>
              <a:defRPr/>
            </a:pPr>
            <a:r>
              <a:rPr lang="en-GB" sz="2000" dirty="0">
                <a:solidFill>
                  <a:schemeClr val="accent5"/>
                </a:solidFill>
              </a:rPr>
              <a:t>Up to </a:t>
            </a:r>
            <a:r>
              <a:rPr lang="en-GB" sz="2000" b="1" dirty="0">
                <a:solidFill>
                  <a:schemeClr val="accent5"/>
                </a:solidFill>
              </a:rPr>
              <a:t>90% of patients </a:t>
            </a:r>
            <a:r>
              <a:rPr lang="en-GB" sz="2000" dirty="0">
                <a:solidFill>
                  <a:schemeClr val="accent5"/>
                </a:solidFill>
              </a:rPr>
              <a:t>fail to understand how to use an pMDI</a:t>
            </a:r>
            <a:r>
              <a:rPr lang="en-GB" sz="2000" baseline="30000" dirty="0">
                <a:solidFill>
                  <a:schemeClr val="accent5"/>
                </a:solidFill>
              </a:rPr>
              <a:t>1</a:t>
            </a:r>
            <a:r>
              <a:rPr lang="en-GB" sz="2000" dirty="0">
                <a:solidFill>
                  <a:schemeClr val="accent5"/>
                </a:solidFill>
              </a:rPr>
              <a:t> or dry powder inhaler</a:t>
            </a:r>
            <a:r>
              <a:rPr lang="en-GB" sz="2000" baseline="30000" dirty="0">
                <a:solidFill>
                  <a:schemeClr val="accent5"/>
                </a:solidFill>
              </a:rPr>
              <a:t>2</a:t>
            </a:r>
          </a:p>
          <a:p>
            <a:pPr marL="342900" indent="-342900" fontAlgn="auto">
              <a:lnSpc>
                <a:spcPct val="120000"/>
              </a:lnSpc>
              <a:spcBef>
                <a:spcPts val="0"/>
              </a:spcBef>
              <a:buFont typeface="Arial" panose="020B0604020202020204" pitchFamily="34" charset="0"/>
              <a:buChar char="•"/>
              <a:defRPr/>
            </a:pPr>
            <a:r>
              <a:rPr lang="en-GB" sz="2000" dirty="0">
                <a:solidFill>
                  <a:schemeClr val="accent5"/>
                </a:solidFill>
              </a:rPr>
              <a:t>25% of patients </a:t>
            </a:r>
            <a:r>
              <a:rPr lang="en-GB" sz="2000" b="1" dirty="0">
                <a:solidFill>
                  <a:schemeClr val="accent5"/>
                </a:solidFill>
              </a:rPr>
              <a:t>failed to receive instructions </a:t>
            </a:r>
            <a:r>
              <a:rPr lang="en-GB" sz="2000" dirty="0">
                <a:solidFill>
                  <a:schemeClr val="accent5"/>
                </a:solidFill>
              </a:rPr>
              <a:t>on how to use a device and often information provided is of poor quality</a:t>
            </a:r>
            <a:r>
              <a:rPr lang="en-GB" sz="2000" baseline="30000" dirty="0">
                <a:solidFill>
                  <a:schemeClr val="accent5"/>
                </a:solidFill>
              </a:rPr>
              <a:t>2</a:t>
            </a:r>
          </a:p>
          <a:p>
            <a:pPr marL="342900" indent="-342900" fontAlgn="auto">
              <a:lnSpc>
                <a:spcPct val="120000"/>
              </a:lnSpc>
              <a:spcBef>
                <a:spcPts val="0"/>
              </a:spcBef>
              <a:buFont typeface="Arial" panose="020B0604020202020204" pitchFamily="34" charset="0"/>
              <a:buChar char="•"/>
              <a:defRPr/>
            </a:pPr>
            <a:endParaRPr lang="en-GB" sz="2000" dirty="0">
              <a:solidFill>
                <a:schemeClr val="accent5"/>
              </a:solidFill>
            </a:endParaRPr>
          </a:p>
          <a:p>
            <a:pPr fontAlgn="auto">
              <a:lnSpc>
                <a:spcPct val="120000"/>
              </a:lnSpc>
              <a:spcBef>
                <a:spcPts val="0"/>
              </a:spcBef>
              <a:buFont typeface="Arial" panose="020B0604020202020204" pitchFamily="34" charset="0"/>
              <a:buNone/>
              <a:defRPr/>
            </a:pPr>
            <a:r>
              <a:rPr lang="en-GB" sz="2000" dirty="0">
                <a:solidFill>
                  <a:schemeClr val="accent5"/>
                </a:solidFill>
              </a:rPr>
              <a:t>Main paediatric devices:</a:t>
            </a:r>
          </a:p>
          <a:p>
            <a:pPr marL="285750" indent="-285750" fontAlgn="auto">
              <a:lnSpc>
                <a:spcPct val="120000"/>
              </a:lnSpc>
              <a:spcBef>
                <a:spcPts val="0"/>
              </a:spcBef>
              <a:buFont typeface="Arial" panose="020B0604020202020204" pitchFamily="34" charset="0"/>
              <a:buChar char="•"/>
              <a:defRPr/>
            </a:pPr>
            <a:r>
              <a:rPr lang="en-GB" b="1" dirty="0" err="1">
                <a:solidFill>
                  <a:schemeClr val="accent5"/>
                </a:solidFill>
              </a:rPr>
              <a:t>pMDI</a:t>
            </a:r>
            <a:r>
              <a:rPr lang="en-GB" b="1" dirty="0">
                <a:solidFill>
                  <a:schemeClr val="accent5"/>
                </a:solidFill>
              </a:rPr>
              <a:t>:+ spacer and mask | spacer and mouthpiece</a:t>
            </a:r>
          </a:p>
          <a:p>
            <a:pPr marL="285750" indent="-285750" fontAlgn="auto">
              <a:lnSpc>
                <a:spcPct val="120000"/>
              </a:lnSpc>
              <a:spcBef>
                <a:spcPts val="0"/>
              </a:spcBef>
              <a:buFont typeface="Arial" panose="020B0604020202020204" pitchFamily="34" charset="0"/>
              <a:buChar char="•"/>
              <a:defRPr/>
            </a:pPr>
            <a:r>
              <a:rPr lang="en-GB" dirty="0" err="1">
                <a:solidFill>
                  <a:schemeClr val="accent5"/>
                </a:solidFill>
              </a:rPr>
              <a:t>Accuhaler</a:t>
            </a:r>
            <a:endParaRPr lang="en-GB" dirty="0">
              <a:solidFill>
                <a:schemeClr val="accent5"/>
              </a:solidFill>
            </a:endParaRPr>
          </a:p>
          <a:p>
            <a:pPr marL="285750" indent="-285750" fontAlgn="auto">
              <a:lnSpc>
                <a:spcPct val="120000"/>
              </a:lnSpc>
              <a:spcBef>
                <a:spcPts val="0"/>
              </a:spcBef>
              <a:buFont typeface="Arial" panose="020B0604020202020204" pitchFamily="34" charset="0"/>
              <a:buChar char="•"/>
              <a:defRPr/>
            </a:pPr>
            <a:r>
              <a:rPr lang="en-GB" dirty="0" err="1">
                <a:solidFill>
                  <a:schemeClr val="accent5"/>
                </a:solidFill>
              </a:rPr>
              <a:t>Turbohaler</a:t>
            </a:r>
            <a:endParaRPr lang="en-GB" dirty="0">
              <a:solidFill>
                <a:schemeClr val="accent5"/>
              </a:solidFill>
            </a:endParaRPr>
          </a:p>
          <a:p>
            <a:pPr marL="571500" lvl="1" fontAlgn="auto">
              <a:lnSpc>
                <a:spcPct val="120000"/>
              </a:lnSpc>
              <a:spcBef>
                <a:spcPts val="0"/>
              </a:spcBef>
              <a:buFont typeface="Arial" panose="020B0604020202020204" pitchFamily="34" charset="0"/>
              <a:buChar char="•"/>
              <a:defRPr/>
            </a:pPr>
            <a:endParaRPr lang="en-GB" sz="1200" dirty="0">
              <a:solidFill>
                <a:schemeClr val="accent5"/>
              </a:solidFill>
            </a:endParaRPr>
          </a:p>
          <a:p>
            <a:pPr fontAlgn="auto">
              <a:lnSpc>
                <a:spcPct val="120000"/>
              </a:lnSpc>
              <a:spcBef>
                <a:spcPts val="0"/>
              </a:spcBef>
              <a:buFont typeface="Arial" panose="020B0604020202020204" pitchFamily="34" charset="0"/>
              <a:buNone/>
              <a:defRPr/>
            </a:pPr>
            <a:endParaRPr lang="en-GB" dirty="0">
              <a:solidFill>
                <a:schemeClr val="accent5"/>
              </a:solidFill>
            </a:endParaRPr>
          </a:p>
          <a:p>
            <a:pPr marL="285750" indent="-285750" fontAlgn="auto">
              <a:lnSpc>
                <a:spcPct val="120000"/>
              </a:lnSpc>
              <a:spcBef>
                <a:spcPts val="0"/>
              </a:spcBef>
              <a:buFont typeface="Arial" panose="020B0604020202020204" pitchFamily="34" charset="0"/>
              <a:buChar char="•"/>
              <a:defRPr/>
            </a:pPr>
            <a:endParaRPr lang="en-GB" dirty="0">
              <a:solidFill>
                <a:schemeClr val="accent5"/>
              </a:solidFill>
            </a:endParaRPr>
          </a:p>
          <a:p>
            <a:pPr marL="571500" lvl="1" fontAlgn="auto">
              <a:lnSpc>
                <a:spcPct val="120000"/>
              </a:lnSpc>
              <a:spcBef>
                <a:spcPts val="0"/>
              </a:spcBef>
              <a:buFont typeface="Arial" panose="020B0604020202020204" pitchFamily="34" charset="0"/>
              <a:buChar char="•"/>
              <a:defRPr/>
            </a:pPr>
            <a:endParaRPr lang="en-GB" dirty="0">
              <a:solidFill>
                <a:schemeClr val="accent5"/>
              </a:solidFill>
            </a:endParaRPr>
          </a:p>
        </p:txBody>
      </p:sp>
      <p:sp>
        <p:nvSpPr>
          <p:cNvPr id="4" name="TextBox 3"/>
          <p:cNvSpPr txBox="1"/>
          <p:nvPr/>
        </p:nvSpPr>
        <p:spPr>
          <a:xfrm>
            <a:off x="250825" y="3776663"/>
            <a:ext cx="8642350" cy="2271712"/>
          </a:xfrm>
          <a:prstGeom prst="rect">
            <a:avLst/>
          </a:prstGeom>
          <a:noFill/>
        </p:spPr>
        <p:txBody>
          <a:bodyPr>
            <a:spAutoFit/>
          </a:bodyPr>
          <a:lstStyle/>
          <a:p>
            <a:pPr>
              <a:lnSpc>
                <a:spcPct val="120000"/>
              </a:lnSpc>
              <a:defRPr/>
            </a:pPr>
            <a:r>
              <a:rPr lang="en-GB" sz="2000" dirty="0">
                <a:solidFill>
                  <a:srgbClr val="0091C9"/>
                </a:solidFill>
              </a:rPr>
              <a:t>Excellent sources of refresher training:</a:t>
            </a:r>
          </a:p>
          <a:p>
            <a:pPr marL="285750" indent="-285750">
              <a:lnSpc>
                <a:spcPct val="120000"/>
              </a:lnSpc>
              <a:buFont typeface="Arial" panose="020B0604020202020204" pitchFamily="34" charset="0"/>
              <a:buChar char="•"/>
              <a:defRPr/>
            </a:pPr>
            <a:r>
              <a:rPr lang="en-GB" sz="1400" b="1" dirty="0">
                <a:solidFill>
                  <a:srgbClr val="3F3F3F"/>
                </a:solidFill>
              </a:rPr>
              <a:t>Teach patients essential steps. </a:t>
            </a:r>
            <a:r>
              <a:rPr lang="en-GB" sz="1400" dirty="0">
                <a:solidFill>
                  <a:srgbClr val="3F3F3F"/>
                </a:solidFill>
              </a:rPr>
              <a:t>Companies advocate brand specific steps to ‘optimise’ dose but lets focus on essential for now.</a:t>
            </a:r>
          </a:p>
          <a:p>
            <a:pPr algn="ctr">
              <a:lnSpc>
                <a:spcPct val="120000"/>
              </a:lnSpc>
              <a:defRPr/>
            </a:pPr>
            <a:r>
              <a:rPr lang="en-GB" sz="1400" dirty="0">
                <a:solidFill>
                  <a:srgbClr val="0091C9"/>
                </a:solidFill>
                <a:hlinkClick r:id="rId4"/>
              </a:rPr>
              <a:t>https://www.asthma.org.uk/advice/inhalers-medicines-treatments/using-inhalers/</a:t>
            </a:r>
            <a:endParaRPr lang="en-GB" sz="1400" dirty="0">
              <a:solidFill>
                <a:srgbClr val="0091C9"/>
              </a:solidFill>
            </a:endParaRPr>
          </a:p>
          <a:p>
            <a:pPr algn="ctr">
              <a:lnSpc>
                <a:spcPct val="120000"/>
              </a:lnSpc>
              <a:defRPr/>
            </a:pPr>
            <a:endParaRPr lang="en-GB" sz="1400" dirty="0">
              <a:solidFill>
                <a:srgbClr val="0091C9"/>
              </a:solidFill>
            </a:endParaRPr>
          </a:p>
          <a:p>
            <a:pPr marL="285750" indent="-285750">
              <a:lnSpc>
                <a:spcPct val="120000"/>
              </a:lnSpc>
              <a:buFont typeface="Arial" panose="020B0604020202020204" pitchFamily="34" charset="0"/>
              <a:buChar char="•"/>
              <a:defRPr/>
            </a:pPr>
            <a:r>
              <a:rPr lang="en-GB" sz="1400" b="1" dirty="0">
                <a:solidFill>
                  <a:srgbClr val="3F3F3F"/>
                </a:solidFill>
              </a:rPr>
              <a:t>Interactive local study sessions </a:t>
            </a:r>
            <a:r>
              <a:rPr lang="en-GB" sz="1400" dirty="0">
                <a:solidFill>
                  <a:srgbClr val="3F3F3F"/>
                </a:solidFill>
              </a:rPr>
              <a:t>(CPPE or local events: 6 upcoming events in SE London)</a:t>
            </a:r>
          </a:p>
          <a:p>
            <a:pPr marL="285750" indent="-285750">
              <a:lnSpc>
                <a:spcPct val="120000"/>
              </a:lnSpc>
              <a:buFont typeface="Arial" panose="020B0604020202020204" pitchFamily="34" charset="0"/>
              <a:buChar char="•"/>
              <a:defRPr/>
            </a:pPr>
            <a:r>
              <a:rPr lang="en-GB" sz="1400" b="1" dirty="0">
                <a:solidFill>
                  <a:srgbClr val="3F3F3F"/>
                </a:solidFill>
              </a:rPr>
              <a:t>Healthy living London partnership website</a:t>
            </a:r>
            <a:r>
              <a:rPr lang="en-GB" sz="1400" dirty="0">
                <a:solidFill>
                  <a:srgbClr val="3F3F3F"/>
                </a:solidFill>
              </a:rPr>
              <a:t>: https://www.myhealth.london.nhs.uk/</a:t>
            </a:r>
          </a:p>
          <a:p>
            <a:pPr marL="285750" indent="-285750">
              <a:lnSpc>
                <a:spcPct val="120000"/>
              </a:lnSpc>
              <a:buFont typeface="Arial" panose="020B0604020202020204" pitchFamily="34" charset="0"/>
              <a:buChar char="•"/>
              <a:defRPr/>
            </a:pPr>
            <a:r>
              <a:rPr lang="en-GB" sz="1400" b="1" dirty="0">
                <a:solidFill>
                  <a:srgbClr val="3F3F3F"/>
                </a:solidFill>
              </a:rPr>
              <a:t>Simple steps: </a:t>
            </a:r>
            <a:r>
              <a:rPr lang="en-GB" sz="1400" dirty="0">
                <a:solidFill>
                  <a:srgbClr val="3F3F3F"/>
                </a:solidFill>
              </a:rPr>
              <a:t>7 step guide to inhaler technique http://simplestepseducation.co.uk/</a:t>
            </a:r>
            <a:endParaRPr lang="en-GB" dirty="0">
              <a:solidFill>
                <a:srgbClr val="3F3F3F"/>
              </a:solidFill>
            </a:endParaRPr>
          </a:p>
        </p:txBody>
      </p:sp>
      <p:sp>
        <p:nvSpPr>
          <p:cNvPr id="76807" name="TextBox 5"/>
          <p:cNvSpPr txBox="1">
            <a:spLocks noChangeArrowheads="1"/>
          </p:cNvSpPr>
          <p:nvPr/>
        </p:nvSpPr>
        <p:spPr bwMode="auto">
          <a:xfrm>
            <a:off x="250825" y="6262688"/>
            <a:ext cx="8424863" cy="584200"/>
          </a:xfrm>
          <a:prstGeom prst="rect">
            <a:avLst/>
          </a:prstGeom>
          <a:noFill/>
          <a:ln w="9525">
            <a:noFill/>
            <a:miter lim="800000"/>
            <a:headEnd/>
            <a:tailEnd/>
          </a:ln>
        </p:spPr>
        <p:txBody>
          <a:bodyPr>
            <a:spAutoFit/>
          </a:bodyPr>
          <a:lstStyle/>
          <a:p>
            <a:pPr marL="342900" indent="-342900" fontAlgn="base">
              <a:spcBef>
                <a:spcPct val="0"/>
              </a:spcBef>
              <a:spcAft>
                <a:spcPct val="0"/>
              </a:spcAft>
              <a:buFont typeface="Arial Black" pitchFamily="34" charset="0"/>
              <a:buAutoNum type="arabicPeriod"/>
            </a:pPr>
            <a:r>
              <a:rPr lang="en-GB" sz="800">
                <a:solidFill>
                  <a:srgbClr val="3F3F3F"/>
                </a:solidFill>
              </a:rPr>
              <a:t>Laza V, Sanchis J. </a:t>
            </a:r>
            <a:r>
              <a:rPr lang="en-GB" sz="800" i="1">
                <a:solidFill>
                  <a:srgbClr val="3F3F3F"/>
                </a:solidFill>
              </a:rPr>
              <a:t>Medical personnel and patient skill in the use of metered dose inhalers: a multicentric study. </a:t>
            </a:r>
            <a:r>
              <a:rPr lang="it-IT" sz="800" i="1">
                <a:solidFill>
                  <a:srgbClr val="3F3F3F"/>
                </a:solidFill>
              </a:rPr>
              <a:t>CESEA Group. </a:t>
            </a:r>
            <a:r>
              <a:rPr lang="en-GB" sz="800">
                <a:solidFill>
                  <a:srgbClr val="3F3F3F"/>
                </a:solidFill>
              </a:rPr>
              <a:t>Respiration</a:t>
            </a:r>
            <a:r>
              <a:rPr lang="it-IT" sz="800" i="1">
                <a:solidFill>
                  <a:srgbClr val="3F3F3F"/>
                </a:solidFill>
              </a:rPr>
              <a:t> 1998;65:195–8.doi:10.1159/000029259</a:t>
            </a:r>
          </a:p>
          <a:p>
            <a:pPr marL="342900" indent="-342900" fontAlgn="base">
              <a:spcBef>
                <a:spcPct val="0"/>
              </a:spcBef>
              <a:spcAft>
                <a:spcPct val="0"/>
              </a:spcAft>
              <a:buFont typeface="Arial Black" pitchFamily="34" charset="0"/>
              <a:buAutoNum type="arabicPeriod"/>
            </a:pPr>
            <a:r>
              <a:rPr lang="it-IT" sz="800">
                <a:solidFill>
                  <a:srgbClr val="3F3F3F"/>
                </a:solidFill>
              </a:rPr>
              <a:t>Lavorini F, Magnan A, Dubus JC, et al.</a:t>
            </a:r>
            <a:r>
              <a:rPr lang="it-IT" sz="800" i="1">
                <a:solidFill>
                  <a:srgbClr val="3F3F3F"/>
                </a:solidFill>
              </a:rPr>
              <a:t> </a:t>
            </a:r>
            <a:r>
              <a:rPr lang="en-GB" sz="800" i="1">
                <a:solidFill>
                  <a:srgbClr val="3F3F3F"/>
                </a:solidFill>
              </a:rPr>
              <a:t>Effect of incorrect use of dry powder inhalers on management of patients with asthma and COPD. </a:t>
            </a:r>
            <a:r>
              <a:rPr lang="en-GB" sz="800">
                <a:solidFill>
                  <a:srgbClr val="3F3F3F"/>
                </a:solidFill>
              </a:rPr>
              <a:t>Respir Med</a:t>
            </a:r>
            <a:r>
              <a:rPr lang="en-GB" sz="800" i="1">
                <a:solidFill>
                  <a:srgbClr val="3F3F3F"/>
                </a:solidFill>
              </a:rPr>
              <a:t> 2008;102:593–604. doi:10.1016/j.rmed.2007.11.003</a:t>
            </a:r>
            <a:endParaRPr lang="en-GB">
              <a:solidFill>
                <a:srgbClr val="FF0000"/>
              </a:solidFill>
            </a:endParaRPr>
          </a:p>
        </p:txBody>
      </p:sp>
    </p:spTree>
    <p:extLst>
      <p:ext uri="{BB962C8B-B14F-4D97-AF65-F5344CB8AC3E}">
        <p14:creationId xmlns:p14="http://schemas.microsoft.com/office/powerpoint/2010/main" val="13838790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0825" y="188913"/>
            <a:ext cx="8642350" cy="503237"/>
          </a:xfrm>
          <a:solidFill>
            <a:schemeClr val="accent3"/>
          </a:solidFill>
        </p:spPr>
        <p:txBody>
          <a:bodyPr/>
          <a:lstStyle/>
          <a:p>
            <a:pPr fontAlgn="auto">
              <a:spcAft>
                <a:spcPts val="0"/>
              </a:spcAft>
              <a:defRPr/>
            </a:pPr>
            <a:r>
              <a:rPr lang="en-GB" dirty="0"/>
              <a:t>Spacers ‘The gap in therapy’</a:t>
            </a:r>
          </a:p>
        </p:txBody>
      </p:sp>
      <p:sp>
        <p:nvSpPr>
          <p:cNvPr id="78850" name="Text Placeholder 3"/>
          <p:cNvSpPr>
            <a:spLocks noGrp="1"/>
          </p:cNvSpPr>
          <p:nvPr>
            <p:ph type="body" sz="quarter" idx="12"/>
          </p:nvPr>
        </p:nvSpPr>
        <p:spPr>
          <a:xfrm>
            <a:off x="250825" y="908050"/>
            <a:ext cx="8642350" cy="433388"/>
          </a:xfrm>
        </p:spPr>
        <p:txBody>
          <a:bodyPr/>
          <a:lstStyle/>
          <a:p>
            <a:endParaRPr lang="en-GB" smtClean="0">
              <a:solidFill>
                <a:srgbClr val="3F3F3F"/>
              </a:solidFill>
            </a:endParaRPr>
          </a:p>
          <a:p>
            <a:endParaRPr lang="en-GB" smtClean="0">
              <a:solidFill>
                <a:srgbClr val="3F3F3F"/>
              </a:solidFill>
            </a:endParaRPr>
          </a:p>
          <a:p>
            <a:endParaRPr lang="en-GB" smtClean="0">
              <a:solidFill>
                <a:srgbClr val="3F3F3F"/>
              </a:solidFill>
            </a:endParaRPr>
          </a:p>
          <a:p>
            <a:endParaRPr lang="en-GB" smtClean="0">
              <a:solidFill>
                <a:srgbClr val="3F3F3F"/>
              </a:solidFill>
            </a:endParaRPr>
          </a:p>
        </p:txBody>
      </p:sp>
      <p:sp>
        <p:nvSpPr>
          <p:cNvPr id="78851" name="Slide Number Placeholder 4"/>
          <p:cNvSpPr>
            <a:spLocks noGrp="1"/>
          </p:cNvSpPr>
          <p:nvPr>
            <p:ph type="sldNum" sz="quarter" idx="16"/>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271891-968A-4322-ADED-F58780E34DD8}" type="slidenum">
              <a:rPr lang="en-GB">
                <a:solidFill>
                  <a:srgbClr val="1F1F1F"/>
                </a:solidFill>
              </a:rPr>
              <a:pPr fontAlgn="base">
                <a:spcBef>
                  <a:spcPct val="0"/>
                </a:spcBef>
                <a:spcAft>
                  <a:spcPct val="0"/>
                </a:spcAft>
              </a:pPr>
              <a:t>42</a:t>
            </a:fld>
            <a:endParaRPr lang="en-GB">
              <a:solidFill>
                <a:srgbClr val="1F1F1F"/>
              </a:solidFill>
            </a:endParaRPr>
          </a:p>
        </p:txBody>
      </p:sp>
      <p:graphicFrame>
        <p:nvGraphicFramePr>
          <p:cNvPr id="6" name="Group 129"/>
          <p:cNvGraphicFramePr>
            <a:graphicFrameLocks noGrp="1"/>
          </p:cNvGraphicFramePr>
          <p:nvPr/>
        </p:nvGraphicFramePr>
        <p:xfrm>
          <a:off x="250825" y="754063"/>
          <a:ext cx="8642350" cy="4856577"/>
        </p:xfrm>
        <a:graphic>
          <a:graphicData uri="http://schemas.openxmlformats.org/drawingml/2006/table">
            <a:tbl>
              <a:tblPr/>
              <a:tblGrid>
                <a:gridCol w="3241055">
                  <a:extLst>
                    <a:ext uri="{9D8B030D-6E8A-4147-A177-3AD203B41FA5}"/>
                  </a:extLst>
                </a:gridCol>
                <a:gridCol w="1800200">
                  <a:extLst>
                    <a:ext uri="{9D8B030D-6E8A-4147-A177-3AD203B41FA5}"/>
                  </a:extLst>
                </a:gridCol>
                <a:gridCol w="1152128">
                  <a:extLst>
                    <a:ext uri="{9D8B030D-6E8A-4147-A177-3AD203B41FA5}"/>
                  </a:extLst>
                </a:gridCol>
                <a:gridCol w="2448967">
                  <a:extLst>
                    <a:ext uri="{9D8B030D-6E8A-4147-A177-3AD203B41FA5}"/>
                  </a:extLst>
                </a:gridCol>
              </a:tblGrid>
              <a:tr h="85112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latin typeface="Arial" charset="0"/>
                        </a:rPr>
                        <a:t>Device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a:ln>
                            <a:noFill/>
                          </a:ln>
                          <a:solidFill>
                            <a:schemeClr val="tx1"/>
                          </a:solidFill>
                          <a:effectLst/>
                          <a:latin typeface="Arial" charset="0"/>
                        </a:rPr>
                        <a:t>Approx Age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a:ln>
                            <a:noFill/>
                          </a:ln>
                          <a:solidFill>
                            <a:schemeClr val="tx1"/>
                          </a:solidFill>
                          <a:effectLst/>
                          <a:latin typeface="Arial" charset="0"/>
                        </a:rPr>
                        <a:t>Tidal Breathing</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600" b="1"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600" b="1" i="0" u="none" strike="noStrike" cap="none" normalizeH="0" baseline="0" dirty="0">
                          <a:ln>
                            <a:noFill/>
                          </a:ln>
                          <a:solidFill>
                            <a:schemeClr val="tx1"/>
                          </a:solidFill>
                          <a:effectLst/>
                          <a:latin typeface="Arial" charset="0"/>
                        </a:rPr>
                        <a:t>Tips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887981">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Infant ‘</a:t>
                      </a:r>
                      <a:r>
                        <a:rPr kumimoji="0" lang="en-GB" altLang="en-US" sz="1400" b="0" i="0" u="none" strike="noStrike" cap="none" normalizeH="0" baseline="0" dirty="0" err="1">
                          <a:ln>
                            <a:noFill/>
                          </a:ln>
                          <a:solidFill>
                            <a:schemeClr val="tx1"/>
                          </a:solidFill>
                          <a:effectLst/>
                          <a:latin typeface="Arial" charset="0"/>
                        </a:rPr>
                        <a:t>Aerochamber</a:t>
                      </a:r>
                      <a:r>
                        <a:rPr kumimoji="0" lang="en-GB" altLang="en-US" sz="1400" b="0" i="0" u="none" strike="noStrike" cap="none" normalizeH="0" baseline="0" dirty="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err="1">
                          <a:ln>
                            <a:noFill/>
                          </a:ln>
                          <a:solidFill>
                            <a:schemeClr val="tx1"/>
                          </a:solidFill>
                          <a:effectLst/>
                          <a:latin typeface="Arial" charset="0"/>
                        </a:rPr>
                        <a:t>plus’</a:t>
                      </a:r>
                      <a:endParaRPr kumimoji="0" lang="en-GB" altLang="en-US" sz="1400" b="0" i="0" u="none" strike="noStrike" cap="none" normalizeH="0" baseline="0" dirty="0">
                        <a:ln>
                          <a:noFill/>
                        </a:ln>
                        <a:solidFill>
                          <a:schemeClr val="tx1"/>
                        </a:solidFill>
                        <a:effectLst/>
                        <a:latin typeface="Arial"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0-6months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a:ln>
                            <a:noFill/>
                          </a:ln>
                          <a:solidFill>
                            <a:schemeClr val="tx1"/>
                          </a:solidFill>
                          <a:effectLst/>
                          <a:latin typeface="Arial" charset="0"/>
                          <a:sym typeface="Wingdings" pitchFamily="2" charset="2"/>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Mask very rigid, not always tolerated, switch to yell if mask will fit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79318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Child ’</a:t>
                      </a:r>
                      <a:r>
                        <a:rPr kumimoji="0" lang="en-GB" altLang="en-US" sz="1400" b="0" i="0" u="none" strike="noStrike" cap="none" normalizeH="0" baseline="0" dirty="0" err="1">
                          <a:ln>
                            <a:noFill/>
                          </a:ln>
                          <a:solidFill>
                            <a:schemeClr val="tx1"/>
                          </a:solidFill>
                          <a:effectLst/>
                          <a:latin typeface="Arial" charset="0"/>
                        </a:rPr>
                        <a:t>Aerochamber</a:t>
                      </a:r>
                      <a:r>
                        <a:rPr kumimoji="0" lang="en-GB" altLang="en-US" sz="1400" b="0" i="0" u="none" strike="noStrike" cap="none" normalizeH="0" baseline="0" dirty="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err="1">
                          <a:ln>
                            <a:noFill/>
                          </a:ln>
                          <a:solidFill>
                            <a:schemeClr val="tx1"/>
                          </a:solidFill>
                          <a:effectLst/>
                          <a:latin typeface="Arial" charset="0"/>
                        </a:rPr>
                        <a:t>plus’</a:t>
                      </a:r>
                      <a:endParaRPr kumimoji="0" lang="en-GB" altLang="en-US" sz="1400" b="0" i="0" u="none" strike="noStrike" cap="none" normalizeH="0" baseline="0" dirty="0">
                        <a:ln>
                          <a:noFill/>
                        </a:ln>
                        <a:solidFill>
                          <a:schemeClr val="tx1"/>
                        </a:solidFill>
                        <a:effectLst/>
                        <a:latin typeface="Arial"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6 months +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dirty="0">
                          <a:ln>
                            <a:noFill/>
                          </a:ln>
                          <a:solidFill>
                            <a:schemeClr val="tx1"/>
                          </a:solidFill>
                          <a:effectLst/>
                          <a:latin typeface="Arial" charset="0"/>
                          <a:sym typeface="Wingdings" pitchFamily="2" charset="2"/>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Soft mask helps kids tolerate it better</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117213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Adult ‘</a:t>
                      </a:r>
                      <a:r>
                        <a:rPr kumimoji="0" lang="en-GB" altLang="en-US" sz="1400" b="0" i="0" u="none" strike="noStrike" cap="none" normalizeH="0" baseline="0" dirty="0" err="1">
                          <a:ln>
                            <a:noFill/>
                          </a:ln>
                          <a:solidFill>
                            <a:schemeClr val="tx1"/>
                          </a:solidFill>
                          <a:effectLst/>
                          <a:latin typeface="Arial" charset="0"/>
                        </a:rPr>
                        <a:t>Aerochamber</a:t>
                      </a:r>
                      <a:r>
                        <a:rPr kumimoji="0" lang="en-GB" altLang="en-US" sz="1400" b="0" i="0" u="none" strike="noStrike" cap="none" normalizeH="0" baseline="0" dirty="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err="1">
                          <a:ln>
                            <a:noFill/>
                          </a:ln>
                          <a:solidFill>
                            <a:schemeClr val="tx1"/>
                          </a:solidFill>
                          <a:effectLst/>
                          <a:latin typeface="Arial" charset="0"/>
                        </a:rPr>
                        <a:t>Plus’</a:t>
                      </a:r>
                      <a:r>
                        <a:rPr kumimoji="0" lang="en-GB" altLang="en-US" sz="1400" b="0" i="0" u="none" strike="noStrike" cap="none" normalizeH="0" baseline="0" dirty="0">
                          <a:ln>
                            <a:noFill/>
                          </a:ln>
                          <a:solidFill>
                            <a:schemeClr val="tx1"/>
                          </a:solidFill>
                          <a:effectLst/>
                          <a:latin typeface="Arial" charset="0"/>
                        </a:rPr>
                        <a:t> with mask</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Over 4 years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4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Avoid in teenagers too child like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4000" b="0" i="0" u="none" strike="noStrike" cap="none" normalizeH="0" baseline="0" dirty="0">
                          <a:ln>
                            <a:noFill/>
                          </a:ln>
                          <a:solidFill>
                            <a:schemeClr val="tx1"/>
                          </a:solidFill>
                          <a:effectLst/>
                          <a:latin typeface="Arial" charset="0"/>
                          <a:sym typeface="Wingdings" pitchFamily="2" charset="2"/>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a:ln>
                            <a:noFill/>
                          </a:ln>
                          <a:solidFill>
                            <a:schemeClr val="tx1"/>
                          </a:solidFill>
                          <a:effectLst/>
                          <a:latin typeface="Arial" charset="0"/>
                        </a:rPr>
                        <a:t>Useful for older children </a:t>
                      </a:r>
                      <a:r>
                        <a:rPr kumimoji="0" lang="en-GB" altLang="en-US" sz="1400" b="0" i="0" u="sng" strike="noStrike" cap="none" normalizeH="0" baseline="0">
                          <a:ln>
                            <a:noFill/>
                          </a:ln>
                          <a:solidFill>
                            <a:schemeClr val="tx1"/>
                          </a:solidFill>
                          <a:effectLst/>
                          <a:latin typeface="Arial" charset="0"/>
                        </a:rPr>
                        <a:t>with learning disabilities </a:t>
                      </a:r>
                      <a:r>
                        <a:rPr kumimoji="0" lang="en-GB" altLang="en-US" sz="1400" b="0" i="0" u="none" strike="noStrike" cap="none" normalizeH="0" baseline="0">
                          <a:ln>
                            <a:noFill/>
                          </a:ln>
                          <a:solidFill>
                            <a:schemeClr val="tx1"/>
                          </a:solidFill>
                          <a:effectLst/>
                          <a:latin typeface="Arial" charset="0"/>
                        </a:rPr>
                        <a:t>who cannot use the mouth piece</a:t>
                      </a:r>
                      <a:endParaRPr kumimoji="0" lang="en-GB" altLang="en-US" sz="1400" b="0" i="0" u="sng"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113153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a:t>
                      </a:r>
                      <a:r>
                        <a:rPr kumimoji="0" lang="en-GB" altLang="en-US" sz="1400" b="0" i="0" u="none" strike="noStrike" cap="none" normalizeH="0" baseline="0" dirty="0" err="1">
                          <a:ln>
                            <a:noFill/>
                          </a:ln>
                          <a:solidFill>
                            <a:schemeClr val="tx1"/>
                          </a:solidFill>
                          <a:effectLst/>
                          <a:latin typeface="Arial" charset="0"/>
                        </a:rPr>
                        <a:t>Aerochamber</a:t>
                      </a:r>
                      <a:r>
                        <a:rPr kumimoji="0" lang="en-GB" altLang="en-US" sz="1400" b="0" i="0" u="none" strike="noStrike" cap="none" normalizeH="0" baseline="0" dirty="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err="1">
                          <a:ln>
                            <a:noFill/>
                          </a:ln>
                          <a:solidFill>
                            <a:schemeClr val="tx1"/>
                          </a:solidFill>
                          <a:effectLst/>
                          <a:latin typeface="Arial" charset="0"/>
                        </a:rPr>
                        <a:t>Plus’</a:t>
                      </a:r>
                      <a:r>
                        <a:rPr kumimoji="0" lang="en-GB" altLang="en-US" sz="1400" b="0" i="0" u="none" strike="noStrike" cap="none" normalizeH="0" baseline="0" dirty="0">
                          <a:ln>
                            <a:noFill/>
                          </a:ln>
                          <a:solidFill>
                            <a:schemeClr val="tx1"/>
                          </a:solidFill>
                          <a:effectLst/>
                          <a:latin typeface="Arial" charset="0"/>
                        </a:rPr>
                        <a:t> with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mouthpiece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Approx. 4 years plus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Can they hold their breath for 10s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1400" b="1" i="0" u="none" strike="noStrike" cap="none" normalizeH="0" baseline="0" dirty="0">
                        <a:ln>
                          <a:noFill/>
                        </a:ln>
                        <a:solidFill>
                          <a:schemeClr val="tx1"/>
                        </a:solidFill>
                        <a:effectLst/>
                        <a:latin typeface="Arial" charset="0"/>
                        <a:sym typeface="Wingdings" pitchFamily="2" charset="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1400" b="1" i="0" u="none" strike="noStrike" cap="none" normalizeH="0" baseline="0" dirty="0">
                          <a:ln>
                            <a:noFill/>
                          </a:ln>
                          <a:solidFill>
                            <a:schemeClr val="tx1"/>
                          </a:solidFill>
                          <a:effectLst/>
                          <a:latin typeface="Arial" charset="0"/>
                          <a:sym typeface="Wingdings" pitchFamily="2" charset="2"/>
                        </a:rPr>
                        <a:t>Breath and hold</a:t>
                      </a:r>
                      <a:r>
                        <a:rPr kumimoji="0" lang="en-GB" altLang="en-US" sz="1400" b="1" i="0" u="none" strike="noStrike" cap="none" normalizeH="0" baseline="0" dirty="0">
                          <a:ln>
                            <a:noFill/>
                          </a:ln>
                          <a:solidFill>
                            <a:schemeClr val="tx1"/>
                          </a:solidFill>
                          <a:effectLst/>
                          <a:latin typeface="Arial" charset="0"/>
                        </a:rPr>
                        <a:t>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400" b="0" i="0" u="none" strike="noStrike" cap="none" normalizeH="0" baseline="0" dirty="0">
                          <a:ln>
                            <a:noFill/>
                          </a:ln>
                          <a:solidFill>
                            <a:schemeClr val="tx1"/>
                          </a:solidFill>
                          <a:effectLst/>
                          <a:latin typeface="Arial" charset="0"/>
                        </a:rPr>
                        <a:t>Ensure no musical sounds &amp; nasal flaring if breathing in through nose</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pic>
        <p:nvPicPr>
          <p:cNvPr id="78884" name="Picture 92" descr="DSC02888"/>
          <p:cNvPicPr>
            <a:picLocks noGrp="1" noChangeAspect="1" noChangeArrowheads="1"/>
          </p:cNvPicPr>
          <p:nvPr>
            <p:ph sz="quarter" idx="4294967295"/>
          </p:nvPr>
        </p:nvPicPr>
        <p:blipFill>
          <a:blip r:embed="rId3"/>
          <a:srcRect/>
          <a:stretch>
            <a:fillRect/>
          </a:stretch>
        </p:blipFill>
        <p:spPr>
          <a:xfrm>
            <a:off x="1979613" y="1636713"/>
            <a:ext cx="1368425" cy="863600"/>
          </a:xfrm>
        </p:spPr>
      </p:pic>
      <p:pic>
        <p:nvPicPr>
          <p:cNvPr id="78885" name="Picture 90" descr="DSC02886"/>
          <p:cNvPicPr>
            <a:picLocks noGrp="1" noChangeAspect="1" noChangeArrowheads="1"/>
          </p:cNvPicPr>
          <p:nvPr>
            <p:ph sz="quarter" idx="4294967295"/>
          </p:nvPr>
        </p:nvPicPr>
        <p:blipFill>
          <a:blip r:embed="rId4"/>
          <a:srcRect/>
          <a:stretch>
            <a:fillRect/>
          </a:stretch>
        </p:blipFill>
        <p:spPr>
          <a:xfrm>
            <a:off x="1979613" y="2557463"/>
            <a:ext cx="1368425" cy="655637"/>
          </a:xfrm>
        </p:spPr>
      </p:pic>
      <p:pic>
        <p:nvPicPr>
          <p:cNvPr id="78886" name="Picture 88" descr="DSC02885"/>
          <p:cNvPicPr>
            <a:picLocks noGrp="1" noChangeAspect="1" noChangeArrowheads="1"/>
          </p:cNvPicPr>
          <p:nvPr>
            <p:ph sz="quarter" idx="4294967295"/>
          </p:nvPr>
        </p:nvPicPr>
        <p:blipFill>
          <a:blip r:embed="rId5"/>
          <a:srcRect/>
          <a:stretch>
            <a:fillRect/>
          </a:stretch>
        </p:blipFill>
        <p:spPr>
          <a:xfrm>
            <a:off x="1979613" y="3451225"/>
            <a:ext cx="1368425" cy="809625"/>
          </a:xfrm>
        </p:spPr>
      </p:pic>
      <p:pic>
        <p:nvPicPr>
          <p:cNvPr id="78887" name="Picture 99" descr="DSC02889"/>
          <p:cNvPicPr>
            <a:picLocks noChangeAspect="1" noChangeArrowheads="1"/>
          </p:cNvPicPr>
          <p:nvPr/>
        </p:nvPicPr>
        <p:blipFill>
          <a:blip r:embed="rId6"/>
          <a:srcRect/>
          <a:stretch>
            <a:fillRect/>
          </a:stretch>
        </p:blipFill>
        <p:spPr bwMode="auto">
          <a:xfrm>
            <a:off x="1979613" y="4627563"/>
            <a:ext cx="1368425" cy="863600"/>
          </a:xfrm>
          <a:prstGeom prst="rect">
            <a:avLst/>
          </a:prstGeom>
          <a:noFill/>
          <a:ln w="9525">
            <a:noFill/>
            <a:miter lim="800000"/>
            <a:headEnd/>
            <a:tailEnd/>
          </a:ln>
        </p:spPr>
      </p:pic>
      <p:sp>
        <p:nvSpPr>
          <p:cNvPr id="78888" name="TextBox 1"/>
          <p:cNvSpPr txBox="1">
            <a:spLocks noChangeArrowheads="1"/>
          </p:cNvSpPr>
          <p:nvPr/>
        </p:nvSpPr>
        <p:spPr bwMode="auto">
          <a:xfrm>
            <a:off x="250825" y="5610225"/>
            <a:ext cx="8642350" cy="915988"/>
          </a:xfrm>
          <a:prstGeom prst="rect">
            <a:avLst/>
          </a:prstGeom>
          <a:noFill/>
          <a:ln w="9525">
            <a:noFill/>
            <a:miter lim="800000"/>
            <a:headEnd/>
            <a:tailEnd/>
          </a:ln>
        </p:spPr>
        <p:txBody>
          <a:bodyPr>
            <a:spAutoFit/>
          </a:bodyPr>
          <a:lstStyle/>
          <a:p>
            <a:pPr marL="285750" indent="-285750" fontAlgn="base">
              <a:spcBef>
                <a:spcPct val="0"/>
              </a:spcBef>
              <a:spcAft>
                <a:spcPct val="0"/>
              </a:spcAft>
              <a:buFont typeface="Arial" charset="0"/>
              <a:buChar char="•"/>
            </a:pPr>
            <a:r>
              <a:rPr lang="en-GB">
                <a:solidFill>
                  <a:srgbClr val="3F3F3F"/>
                </a:solidFill>
              </a:rPr>
              <a:t>Multiple new spacer devices including collapsible spacers.</a:t>
            </a:r>
          </a:p>
          <a:p>
            <a:pPr marL="285750" indent="-285750" fontAlgn="base">
              <a:spcBef>
                <a:spcPct val="0"/>
              </a:spcBef>
              <a:spcAft>
                <a:spcPct val="0"/>
              </a:spcAft>
              <a:buFont typeface="Arial" charset="0"/>
              <a:buChar char="•"/>
            </a:pPr>
            <a:r>
              <a:rPr lang="en-GB">
                <a:solidFill>
                  <a:srgbClr val="3F3F3F"/>
                </a:solidFill>
              </a:rPr>
              <a:t>Rightbreathe App available from March 2017 provides compatibility information for popular inhaler devices and spacers</a:t>
            </a:r>
          </a:p>
        </p:txBody>
      </p:sp>
    </p:spTree>
    <p:extLst>
      <p:ext uri="{BB962C8B-B14F-4D97-AF65-F5344CB8AC3E}">
        <p14:creationId xmlns:p14="http://schemas.microsoft.com/office/powerpoint/2010/main" val="37003030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bwMode="auto">
          <a:xfrm>
            <a:off x="250825" y="188913"/>
            <a:ext cx="8642350" cy="503237"/>
          </a:xfrm>
          <a:ln>
            <a:miter lim="800000"/>
            <a:headEnd/>
            <a:tailEnd/>
          </a:ln>
        </p:spPr>
        <p:txBody>
          <a:bodyPr vert="horz" wrap="square" lIns="91440" tIns="45720" rIns="91440" bIns="45720" numCol="1" anchor="t" anchorCtr="0" compatLnSpc="1">
            <a:prstTxWarp prst="textNoShape">
              <a:avLst/>
            </a:prstTxWarp>
          </a:bodyPr>
          <a:lstStyle/>
          <a:p>
            <a:r>
              <a:rPr lang="en-GB" smtClean="0"/>
              <a:t>Use and care of spacers</a:t>
            </a:r>
          </a:p>
        </p:txBody>
      </p:sp>
      <p:sp>
        <p:nvSpPr>
          <p:cNvPr id="4" name="Slide Number Placeholder 3"/>
          <p:cNvSpPr>
            <a:spLocks noGrp="1"/>
          </p:cNvSpPr>
          <p:nvPr>
            <p:ph type="sldNum" sz="quarter" idx="16"/>
          </p:nvPr>
        </p:nvSpPr>
        <p:spPr/>
        <p:txBody>
          <a:bodyPr/>
          <a:lstStyle/>
          <a:p>
            <a:pPr>
              <a:defRPr/>
            </a:pPr>
            <a:r>
              <a:rPr lang="en-GB" dirty="0">
                <a:solidFill>
                  <a:srgbClr val="3F3F3F">
                    <a:lumMod val="50000"/>
                  </a:srgbClr>
                </a:solidFill>
              </a:rPr>
              <a:t> </a:t>
            </a:r>
            <a:fld id="{48D7C4F1-4EBE-49F7-988C-4ECD932239F1}" type="slidenum">
              <a:rPr lang="en-GB">
                <a:solidFill>
                  <a:srgbClr val="3F3F3F">
                    <a:lumMod val="50000"/>
                  </a:srgbClr>
                </a:solidFill>
              </a:rPr>
              <a:pPr>
                <a:defRPr/>
              </a:pPr>
              <a:t>43</a:t>
            </a:fld>
            <a:endParaRPr lang="en-GB" dirty="0">
              <a:solidFill>
                <a:srgbClr val="3F3F3F">
                  <a:lumMod val="50000"/>
                </a:srgbClr>
              </a:solidFill>
            </a:endParaRPr>
          </a:p>
        </p:txBody>
      </p:sp>
      <p:sp>
        <p:nvSpPr>
          <p:cNvPr id="3" name="Content Placeholder 2"/>
          <p:cNvSpPr>
            <a:spLocks noGrp="1"/>
          </p:cNvSpPr>
          <p:nvPr>
            <p:ph sz="quarter" idx="15"/>
          </p:nvPr>
        </p:nvSpPr>
        <p:spPr>
          <a:xfrm>
            <a:off x="250825" y="908050"/>
            <a:ext cx="8642350" cy="5400675"/>
          </a:xfrm>
        </p:spPr>
        <p:txBody>
          <a:bodyPr rtlCol="0">
            <a:normAutofit/>
          </a:bodyPr>
          <a:lstStyle/>
          <a:p>
            <a:pPr fontAlgn="auto">
              <a:buFont typeface="Arial" panose="020B0604020202020204" pitchFamily="34" charset="0"/>
              <a:buNone/>
              <a:defRPr/>
            </a:pPr>
            <a:r>
              <a:rPr lang="en-GB" dirty="0" err="1">
                <a:solidFill>
                  <a:schemeClr val="accent5"/>
                </a:solidFill>
              </a:rPr>
              <a:t>pMDI</a:t>
            </a:r>
            <a:r>
              <a:rPr lang="en-GB" dirty="0">
                <a:solidFill>
                  <a:schemeClr val="accent5"/>
                </a:solidFill>
              </a:rPr>
              <a:t> and a spacer gold standard device for all children</a:t>
            </a:r>
          </a:p>
          <a:p>
            <a:pPr marL="285750" indent="-285750" fontAlgn="auto">
              <a:buFont typeface="Arial" panose="020B0604020202020204" pitchFamily="34" charset="0"/>
              <a:buChar char="•"/>
              <a:defRPr/>
            </a:pPr>
            <a:r>
              <a:rPr lang="en-GB" dirty="0">
                <a:solidFill>
                  <a:schemeClr val="accent5"/>
                </a:solidFill>
              </a:rPr>
              <a:t>Adolescents should be given a choice of devices but keep to 1 device type</a:t>
            </a:r>
          </a:p>
          <a:p>
            <a:pPr marL="285750" indent="-285750" fontAlgn="auto">
              <a:buFont typeface="Arial" panose="020B0604020202020204" pitchFamily="34" charset="0"/>
              <a:buChar char="•"/>
              <a:defRPr/>
            </a:pPr>
            <a:r>
              <a:rPr lang="en-GB" dirty="0">
                <a:solidFill>
                  <a:schemeClr val="accent5"/>
                </a:solidFill>
              </a:rPr>
              <a:t>All adults using a </a:t>
            </a:r>
            <a:r>
              <a:rPr lang="en-GB" dirty="0" err="1">
                <a:solidFill>
                  <a:schemeClr val="accent5"/>
                </a:solidFill>
              </a:rPr>
              <a:t>pMDI</a:t>
            </a:r>
            <a:r>
              <a:rPr lang="en-GB" dirty="0">
                <a:solidFill>
                  <a:schemeClr val="accent5"/>
                </a:solidFill>
              </a:rPr>
              <a:t> should be recommended to use this via a spacer</a:t>
            </a:r>
          </a:p>
          <a:p>
            <a:pPr marL="285750" indent="-285750" fontAlgn="auto">
              <a:buFont typeface="Arial" panose="020B0604020202020204" pitchFamily="34" charset="0"/>
              <a:buChar char="•"/>
              <a:defRPr/>
            </a:pPr>
            <a:r>
              <a:rPr lang="en-GB" dirty="0">
                <a:solidFill>
                  <a:schemeClr val="accent5"/>
                </a:solidFill>
              </a:rPr>
              <a:t>Patient can either use tidal breathing or breath and hold technique</a:t>
            </a:r>
          </a:p>
          <a:p>
            <a:pPr marL="285750" indent="-285750" fontAlgn="auto">
              <a:buFont typeface="Arial" panose="020B0604020202020204" pitchFamily="34" charset="0"/>
              <a:buChar char="•"/>
              <a:defRPr/>
            </a:pPr>
            <a:r>
              <a:rPr lang="en-GB" dirty="0">
                <a:solidFill>
                  <a:schemeClr val="accent5"/>
                </a:solidFill>
              </a:rPr>
              <a:t>1 puff per inhalation cycle</a:t>
            </a:r>
          </a:p>
          <a:p>
            <a:pPr fontAlgn="auto">
              <a:buFont typeface="Arial" panose="020B0604020202020204" pitchFamily="34" charset="0"/>
              <a:buNone/>
              <a:defRPr/>
            </a:pPr>
            <a:endParaRPr lang="en-GB" dirty="0">
              <a:solidFill>
                <a:schemeClr val="accent5"/>
              </a:solidFill>
            </a:endParaRPr>
          </a:p>
          <a:p>
            <a:pPr fontAlgn="auto">
              <a:buFont typeface="Arial" panose="020B0604020202020204" pitchFamily="34" charset="0"/>
              <a:buNone/>
              <a:defRPr/>
            </a:pPr>
            <a:r>
              <a:rPr lang="en-GB" dirty="0">
                <a:solidFill>
                  <a:schemeClr val="accent5"/>
                </a:solidFill>
              </a:rPr>
              <a:t>Spacers should be </a:t>
            </a:r>
            <a:r>
              <a:rPr lang="en-GB" dirty="0">
                <a:solidFill>
                  <a:schemeClr val="accent6">
                    <a:lumMod val="75000"/>
                  </a:schemeClr>
                </a:solidFill>
              </a:rPr>
              <a:t>cleaned monthly </a:t>
            </a:r>
            <a:r>
              <a:rPr lang="en-GB" dirty="0">
                <a:solidFill>
                  <a:schemeClr val="accent5"/>
                </a:solidFill>
              </a:rPr>
              <a:t>rather than weekly as per manufacturer’s recommendations </a:t>
            </a:r>
          </a:p>
          <a:p>
            <a:pPr lvl="1" indent="-342900" fontAlgn="auto">
              <a:buFont typeface="Arial" panose="020B0604020202020204" pitchFamily="34" charset="0"/>
              <a:buChar char="•"/>
              <a:defRPr/>
            </a:pPr>
            <a:r>
              <a:rPr lang="en-GB" dirty="0">
                <a:solidFill>
                  <a:schemeClr val="accent5"/>
                </a:solidFill>
              </a:rPr>
              <a:t>They should be washed in detergent and allowed to dry in air</a:t>
            </a:r>
          </a:p>
          <a:p>
            <a:pPr lvl="1" indent="-342900" fontAlgn="auto">
              <a:buFont typeface="Arial" panose="020B0604020202020204" pitchFamily="34" charset="0"/>
              <a:buChar char="•"/>
              <a:defRPr/>
            </a:pPr>
            <a:r>
              <a:rPr lang="en-GB" dirty="0">
                <a:solidFill>
                  <a:schemeClr val="accent5"/>
                </a:solidFill>
              </a:rPr>
              <a:t>The mouthpiece should be wiped clean of detergent before use</a:t>
            </a:r>
          </a:p>
          <a:p>
            <a:pPr lvl="1" indent="-342900" fontAlgn="auto">
              <a:buFont typeface="Arial" panose="020B0604020202020204" pitchFamily="34" charset="0"/>
              <a:buChar char="•"/>
              <a:defRPr/>
            </a:pPr>
            <a:endParaRPr lang="en-GB" dirty="0">
              <a:solidFill>
                <a:schemeClr val="accent5"/>
              </a:solidFill>
            </a:endParaRPr>
          </a:p>
          <a:p>
            <a:pPr algn="ctr" fontAlgn="auto">
              <a:buFont typeface="Arial" panose="020B0604020202020204" pitchFamily="34" charset="0"/>
              <a:buNone/>
              <a:defRPr/>
            </a:pPr>
            <a:r>
              <a:rPr lang="en-GB" dirty="0">
                <a:solidFill>
                  <a:schemeClr val="accent6">
                    <a:lumMod val="75000"/>
                  </a:schemeClr>
                </a:solidFill>
              </a:rPr>
              <a:t>Plastic spacers should be replaced at least every12 months but some may need changing at 6 months</a:t>
            </a:r>
          </a:p>
          <a:p>
            <a:pPr fontAlgn="auto">
              <a:buFont typeface="Arial" panose="020B0604020202020204" pitchFamily="34" charset="0"/>
              <a:buNone/>
              <a:defRPr/>
            </a:pPr>
            <a:endParaRPr lang="en-GB" dirty="0">
              <a:solidFill>
                <a:schemeClr val="accent5"/>
              </a:solidFill>
            </a:endParaRPr>
          </a:p>
        </p:txBody>
      </p:sp>
    </p:spTree>
    <p:extLst>
      <p:ext uri="{BB962C8B-B14F-4D97-AF65-F5344CB8AC3E}">
        <p14:creationId xmlns:p14="http://schemas.microsoft.com/office/powerpoint/2010/main" val="21443063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8642350" cy="503237"/>
          </a:xfrm>
          <a:solidFill>
            <a:schemeClr val="accent3"/>
          </a:solidFill>
        </p:spPr>
        <p:txBody>
          <a:bodyPr/>
          <a:lstStyle/>
          <a:p>
            <a:pPr fontAlgn="auto">
              <a:spcAft>
                <a:spcPts val="0"/>
              </a:spcAft>
              <a:defRPr/>
            </a:pPr>
            <a:r>
              <a:rPr lang="en-GB" dirty="0"/>
              <a:t>Personalised Asthma Action Plans / Wheeze Plan</a:t>
            </a:r>
          </a:p>
        </p:txBody>
      </p:sp>
      <p:sp>
        <p:nvSpPr>
          <p:cNvPr id="4" name="Slide Number Placeholder 3"/>
          <p:cNvSpPr>
            <a:spLocks noGrp="1"/>
          </p:cNvSpPr>
          <p:nvPr>
            <p:ph type="sldNum" sz="quarter" idx="16"/>
          </p:nvPr>
        </p:nvSpPr>
        <p:spPr/>
        <p:txBody>
          <a:bodyPr/>
          <a:lstStyle/>
          <a:p>
            <a:pPr>
              <a:defRPr/>
            </a:pPr>
            <a:fld id="{9ECFA243-7411-4200-8771-61575A7E964E}" type="slidenum">
              <a:rPr lang="en-GB">
                <a:solidFill>
                  <a:srgbClr val="3F3F3F">
                    <a:lumMod val="50000"/>
                  </a:srgbClr>
                </a:solidFill>
              </a:rPr>
              <a:pPr>
                <a:defRPr/>
              </a:pPr>
              <a:t>44</a:t>
            </a:fld>
            <a:endParaRPr lang="en-GB" dirty="0">
              <a:solidFill>
                <a:srgbClr val="3F3F3F">
                  <a:lumMod val="50000"/>
                </a:srgbClr>
              </a:solidFill>
            </a:endParaRPr>
          </a:p>
        </p:txBody>
      </p:sp>
      <p:pic>
        <p:nvPicPr>
          <p:cNvPr id="82947" name="Picture 2"/>
          <p:cNvPicPr>
            <a:picLocks noGrp="1" noChangeAspect="1" noChangeArrowheads="1"/>
          </p:cNvPicPr>
          <p:nvPr>
            <p:ph sz="quarter" idx="15"/>
          </p:nvPr>
        </p:nvPicPr>
        <p:blipFill>
          <a:blip r:embed="rId2"/>
          <a:srcRect/>
          <a:stretch>
            <a:fillRect/>
          </a:stretch>
        </p:blipFill>
        <p:spPr>
          <a:xfrm>
            <a:off x="3903663" y="692150"/>
            <a:ext cx="2232025" cy="3340100"/>
          </a:xfrm>
        </p:spPr>
      </p:pic>
      <p:pic>
        <p:nvPicPr>
          <p:cNvPr id="82948" name="Picture 2"/>
          <p:cNvPicPr>
            <a:picLocks noChangeAspect="1" noChangeArrowheads="1"/>
          </p:cNvPicPr>
          <p:nvPr/>
        </p:nvPicPr>
        <p:blipFill>
          <a:blip r:embed="rId3"/>
          <a:srcRect/>
          <a:stretch>
            <a:fillRect/>
          </a:stretch>
        </p:blipFill>
        <p:spPr bwMode="auto">
          <a:xfrm>
            <a:off x="6167438" y="774700"/>
            <a:ext cx="2693987" cy="3292475"/>
          </a:xfrm>
          <a:prstGeom prst="rect">
            <a:avLst/>
          </a:prstGeom>
          <a:noFill/>
          <a:ln w="9525">
            <a:noFill/>
            <a:miter lim="800000"/>
            <a:headEnd/>
            <a:tailEnd/>
          </a:ln>
        </p:spPr>
      </p:pic>
      <p:pic>
        <p:nvPicPr>
          <p:cNvPr id="82949" name="Picture 4"/>
          <p:cNvPicPr>
            <a:picLocks noChangeAspect="1" noChangeArrowheads="1"/>
          </p:cNvPicPr>
          <p:nvPr/>
        </p:nvPicPr>
        <p:blipFill>
          <a:blip r:embed="rId4"/>
          <a:srcRect/>
          <a:stretch>
            <a:fillRect/>
          </a:stretch>
        </p:blipFill>
        <p:spPr bwMode="auto">
          <a:xfrm>
            <a:off x="250825" y="3760788"/>
            <a:ext cx="4578350" cy="3097212"/>
          </a:xfrm>
          <a:prstGeom prst="rect">
            <a:avLst/>
          </a:prstGeom>
          <a:noFill/>
          <a:ln w="9525">
            <a:noFill/>
            <a:miter lim="800000"/>
            <a:headEnd/>
            <a:tailEnd/>
          </a:ln>
        </p:spPr>
      </p:pic>
      <p:pic>
        <p:nvPicPr>
          <p:cNvPr id="82950" name="Picture 3"/>
          <p:cNvPicPr>
            <a:picLocks noChangeAspect="1" noChangeArrowheads="1"/>
          </p:cNvPicPr>
          <p:nvPr/>
        </p:nvPicPr>
        <p:blipFill>
          <a:blip r:embed="rId5"/>
          <a:srcRect/>
          <a:stretch>
            <a:fillRect/>
          </a:stretch>
        </p:blipFill>
        <p:spPr bwMode="auto">
          <a:xfrm>
            <a:off x="6015038" y="4402138"/>
            <a:ext cx="2846387" cy="2011362"/>
          </a:xfrm>
          <a:prstGeom prst="rect">
            <a:avLst/>
          </a:prstGeom>
          <a:noFill/>
          <a:ln w="9525">
            <a:noFill/>
            <a:miter lim="800000"/>
            <a:headEnd/>
            <a:tailEnd/>
          </a:ln>
        </p:spPr>
      </p:pic>
      <p:sp>
        <p:nvSpPr>
          <p:cNvPr id="10" name="TextBox 9"/>
          <p:cNvSpPr txBox="1"/>
          <p:nvPr/>
        </p:nvSpPr>
        <p:spPr>
          <a:xfrm>
            <a:off x="250825" y="774700"/>
            <a:ext cx="3652838" cy="4802188"/>
          </a:xfrm>
          <a:prstGeom prst="rect">
            <a:avLst/>
          </a:prstGeom>
          <a:noFill/>
        </p:spPr>
        <p:txBody>
          <a:bodyPr>
            <a:spAutoFit/>
          </a:bodyPr>
          <a:lstStyle/>
          <a:p>
            <a:pPr marL="285750" indent="-285750">
              <a:buFont typeface="Arial" panose="020B0604020202020204" pitchFamily="34" charset="0"/>
              <a:buChar char="•"/>
              <a:defRPr/>
            </a:pPr>
            <a:r>
              <a:rPr lang="en-GB" dirty="0">
                <a:solidFill>
                  <a:srgbClr val="3F3F3F"/>
                </a:solidFill>
              </a:rPr>
              <a:t>Asthma action plans shown to </a:t>
            </a:r>
            <a:r>
              <a:rPr lang="en-GB" b="1" dirty="0">
                <a:solidFill>
                  <a:srgbClr val="3F3F3F"/>
                </a:solidFill>
              </a:rPr>
              <a:t>reduce A&amp;E attendance </a:t>
            </a:r>
            <a:r>
              <a:rPr lang="en-GB" dirty="0">
                <a:solidFill>
                  <a:srgbClr val="3F3F3F"/>
                </a:solidFill>
              </a:rPr>
              <a:t>and hospitalisation</a:t>
            </a:r>
          </a:p>
          <a:p>
            <a:pPr marL="285750" indent="-285750">
              <a:buFont typeface="Arial" panose="020B0604020202020204" pitchFamily="34" charset="0"/>
              <a:buChar char="•"/>
              <a:defRPr/>
            </a:pPr>
            <a:r>
              <a:rPr lang="en-GB" dirty="0">
                <a:solidFill>
                  <a:srgbClr val="3F3F3F"/>
                </a:solidFill>
              </a:rPr>
              <a:t>Empower the patient and provide self management</a:t>
            </a:r>
          </a:p>
          <a:p>
            <a:pPr marL="285750" indent="-285750">
              <a:buFont typeface="Arial" panose="020B0604020202020204" pitchFamily="34" charset="0"/>
              <a:buChar char="•"/>
              <a:defRPr/>
            </a:pPr>
            <a:r>
              <a:rPr lang="en-GB" dirty="0">
                <a:solidFill>
                  <a:srgbClr val="3F3F3F"/>
                </a:solidFill>
              </a:rPr>
              <a:t>Provide </a:t>
            </a:r>
            <a:r>
              <a:rPr lang="en-GB" b="1" dirty="0">
                <a:solidFill>
                  <a:srgbClr val="3F3F3F"/>
                </a:solidFill>
              </a:rPr>
              <a:t>support at school</a:t>
            </a:r>
          </a:p>
          <a:p>
            <a:pPr marL="285750" indent="-285750">
              <a:buFont typeface="Arial" panose="020B0604020202020204" pitchFamily="34" charset="0"/>
              <a:buChar char="•"/>
              <a:defRPr/>
            </a:pPr>
            <a:r>
              <a:rPr lang="en-GB" dirty="0">
                <a:solidFill>
                  <a:srgbClr val="3F3F3F"/>
                </a:solidFill>
              </a:rPr>
              <a:t>Provision is variable across the country. Review of all age </a:t>
            </a:r>
            <a:r>
              <a:rPr lang="en-GB" b="1" dirty="0">
                <a:solidFill>
                  <a:srgbClr val="3F3F3F"/>
                </a:solidFill>
              </a:rPr>
              <a:t>asthma deaths identified 73% had not received a plan.</a:t>
            </a:r>
          </a:p>
          <a:p>
            <a:pPr>
              <a:defRPr/>
            </a:pPr>
            <a:endParaRPr lang="en-GB" dirty="0">
              <a:solidFill>
                <a:srgbClr val="3F3F3F"/>
              </a:solidFill>
            </a:endParaRPr>
          </a:p>
          <a:p>
            <a:pPr>
              <a:defRPr/>
            </a:pPr>
            <a:endParaRPr lang="en-GB" dirty="0">
              <a:solidFill>
                <a:srgbClr val="3F3F3F"/>
              </a:solidFill>
            </a:endParaRPr>
          </a:p>
          <a:p>
            <a:pPr>
              <a:defRPr/>
            </a:pPr>
            <a:endParaRPr lang="en-GB" dirty="0">
              <a:solidFill>
                <a:srgbClr val="3F3F3F"/>
              </a:solidFill>
            </a:endParaRPr>
          </a:p>
          <a:p>
            <a:pPr>
              <a:defRPr/>
            </a:pPr>
            <a:endParaRPr lang="en-GB" dirty="0">
              <a:solidFill>
                <a:srgbClr val="3F3F3F"/>
              </a:solidFill>
            </a:endParaRPr>
          </a:p>
          <a:p>
            <a:pPr>
              <a:defRPr/>
            </a:pPr>
            <a:endParaRPr lang="en-GB" dirty="0">
              <a:solidFill>
                <a:srgbClr val="3F3F3F"/>
              </a:solidFill>
            </a:endParaRPr>
          </a:p>
          <a:p>
            <a:pPr>
              <a:defRPr/>
            </a:pPr>
            <a:endParaRPr lang="en-GB" dirty="0">
              <a:solidFill>
                <a:srgbClr val="3F3F3F"/>
              </a:solidFill>
            </a:endParaRPr>
          </a:p>
          <a:p>
            <a:pPr>
              <a:defRPr/>
            </a:pPr>
            <a:endParaRPr lang="en-GB" dirty="0">
              <a:solidFill>
                <a:srgbClr val="3F3F3F"/>
              </a:solidFill>
            </a:endParaRPr>
          </a:p>
        </p:txBody>
      </p:sp>
    </p:spTree>
    <p:extLst>
      <p:ext uri="{BB962C8B-B14F-4D97-AF65-F5344CB8AC3E}">
        <p14:creationId xmlns:p14="http://schemas.microsoft.com/office/powerpoint/2010/main" val="23476892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5"/>
          <p:cNvSpPr>
            <a:spLocks noGrp="1"/>
          </p:cNvSpPr>
          <p:nvPr>
            <p:ph type="title"/>
          </p:nvPr>
        </p:nvSpPr>
        <p:spPr bwMode="auto">
          <a:xfrm>
            <a:off x="250825" y="188913"/>
            <a:ext cx="8642350" cy="503237"/>
          </a:xfrm>
          <a:ln>
            <a:miter lim="800000"/>
            <a:headEnd/>
            <a:tailEnd/>
          </a:ln>
        </p:spPr>
        <p:txBody>
          <a:bodyPr vert="horz" wrap="square" lIns="91440" tIns="45720" rIns="91440" bIns="45720" numCol="1" anchor="t" anchorCtr="0" compatLnSpc="1">
            <a:prstTxWarp prst="textNoShape">
              <a:avLst/>
            </a:prstTxWarp>
          </a:bodyPr>
          <a:lstStyle/>
          <a:p>
            <a:r>
              <a:rPr lang="en-GB" smtClean="0"/>
              <a:t>Sources of help</a:t>
            </a:r>
          </a:p>
        </p:txBody>
      </p:sp>
      <p:sp>
        <p:nvSpPr>
          <p:cNvPr id="4" name="Slide Number Placeholder 3"/>
          <p:cNvSpPr>
            <a:spLocks noGrp="1"/>
          </p:cNvSpPr>
          <p:nvPr>
            <p:ph type="sldNum" sz="quarter" idx="16"/>
          </p:nvPr>
        </p:nvSpPr>
        <p:spPr/>
        <p:txBody>
          <a:bodyPr/>
          <a:lstStyle/>
          <a:p>
            <a:pPr>
              <a:defRPr/>
            </a:pPr>
            <a:fld id="{D0084BFE-2BA3-4E38-B5D9-90BD146A290B}" type="slidenum">
              <a:rPr lang="en-GB">
                <a:solidFill>
                  <a:srgbClr val="3F3F3F">
                    <a:lumMod val="50000"/>
                  </a:srgbClr>
                </a:solidFill>
              </a:rPr>
              <a:pPr>
                <a:defRPr/>
              </a:pPr>
              <a:t>45</a:t>
            </a:fld>
            <a:endParaRPr lang="en-GB" dirty="0">
              <a:solidFill>
                <a:srgbClr val="3F3F3F">
                  <a:lumMod val="50000"/>
                </a:srgbClr>
              </a:solidFill>
            </a:endParaRPr>
          </a:p>
        </p:txBody>
      </p:sp>
      <p:sp>
        <p:nvSpPr>
          <p:cNvPr id="83971" name="Content Placeholder 7"/>
          <p:cNvSpPr>
            <a:spLocks noGrp="1"/>
          </p:cNvSpPr>
          <p:nvPr>
            <p:ph sz="quarter" idx="15"/>
          </p:nvPr>
        </p:nvSpPr>
        <p:spPr>
          <a:xfrm>
            <a:off x="250825" y="1196975"/>
            <a:ext cx="8642350" cy="5256213"/>
          </a:xfrm>
          <a:solidFill>
            <a:srgbClr val="33BBB1"/>
          </a:solidFill>
        </p:spPr>
        <p:txBody>
          <a:bodyPr/>
          <a:lstStyle/>
          <a:p>
            <a:pPr algn="ctr"/>
            <a:r>
              <a:rPr lang="en-GB" sz="2000" b="1" smtClean="0">
                <a:solidFill>
                  <a:schemeClr val="bg1"/>
                </a:solidFill>
              </a:rPr>
              <a:t>HLP Community Pharmacy Toolkit:</a:t>
            </a:r>
            <a:endParaRPr lang="en-GB" sz="4000" b="1" smtClean="0">
              <a:solidFill>
                <a:schemeClr val="bg1"/>
              </a:solidFill>
            </a:endParaRPr>
          </a:p>
          <a:p>
            <a:pPr algn="ctr"/>
            <a:r>
              <a:rPr lang="en-GB" sz="2000" b="1" smtClean="0">
                <a:solidFill>
                  <a:schemeClr val="bg1"/>
                </a:solidFill>
              </a:rPr>
              <a:t>“</a:t>
            </a:r>
            <a:r>
              <a:rPr lang="en-GB" sz="2000" b="1" i="1" smtClean="0">
                <a:solidFill>
                  <a:schemeClr val="bg1"/>
                </a:solidFill>
              </a:rPr>
              <a:t>This is a fantastic tool kit for Asthma in Children. Thanks. I have asked all our pharmacists to do this course</a:t>
            </a:r>
            <a:r>
              <a:rPr lang="en-GB" sz="2000" b="1" smtClean="0">
                <a:solidFill>
                  <a:schemeClr val="bg1"/>
                </a:solidFill>
              </a:rPr>
              <a:t>” </a:t>
            </a:r>
          </a:p>
          <a:p>
            <a:pPr algn="ctr"/>
            <a:r>
              <a:rPr lang="en-GB" sz="1200" b="1" smtClean="0">
                <a:solidFill>
                  <a:schemeClr val="bg1"/>
                </a:solidFill>
              </a:rPr>
              <a:t>Dinesh Patel,</a:t>
            </a:r>
          </a:p>
          <a:p>
            <a:pPr algn="ctr"/>
            <a:r>
              <a:rPr lang="en-GB" sz="1200" b="1" smtClean="0">
                <a:solidFill>
                  <a:schemeClr val="bg1"/>
                </a:solidFill>
              </a:rPr>
              <a:t>Pharmacist ( Proprietor), Temple Pharmacy, Pitshanger Lane, Ealing.</a:t>
            </a:r>
          </a:p>
        </p:txBody>
      </p:sp>
      <p:sp>
        <p:nvSpPr>
          <p:cNvPr id="83973" name="TextBox 4"/>
          <p:cNvSpPr txBox="1">
            <a:spLocks noChangeArrowheads="1"/>
          </p:cNvSpPr>
          <p:nvPr/>
        </p:nvSpPr>
        <p:spPr bwMode="auto">
          <a:xfrm>
            <a:off x="250825" y="3860800"/>
            <a:ext cx="1657350" cy="457200"/>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GB" sz="1200">
                <a:solidFill>
                  <a:srgbClr val="3F3F3F"/>
                </a:solidFill>
              </a:rPr>
              <a:t>Right breathe app and website</a:t>
            </a:r>
          </a:p>
        </p:txBody>
      </p:sp>
      <p:pic>
        <p:nvPicPr>
          <p:cNvPr id="83974" name="Picture 9"/>
          <p:cNvPicPr>
            <a:picLocks noChangeAspect="1"/>
          </p:cNvPicPr>
          <p:nvPr/>
        </p:nvPicPr>
        <p:blipFill>
          <a:blip r:embed="rId2"/>
          <a:srcRect/>
          <a:stretch>
            <a:fillRect/>
          </a:stretch>
        </p:blipFill>
        <p:spPr bwMode="auto">
          <a:xfrm>
            <a:off x="6897688" y="5200650"/>
            <a:ext cx="2003425" cy="1252538"/>
          </a:xfrm>
          <a:prstGeom prst="rect">
            <a:avLst/>
          </a:prstGeom>
          <a:noFill/>
          <a:ln w="9525">
            <a:noFill/>
            <a:miter lim="800000"/>
            <a:headEnd/>
            <a:tailEnd/>
          </a:ln>
        </p:spPr>
      </p:pic>
      <p:pic>
        <p:nvPicPr>
          <p:cNvPr id="83975" name="Picture 16"/>
          <p:cNvPicPr>
            <a:picLocks noChangeAspect="1"/>
          </p:cNvPicPr>
          <p:nvPr/>
        </p:nvPicPr>
        <p:blipFill>
          <a:blip r:embed="rId3"/>
          <a:srcRect/>
          <a:stretch>
            <a:fillRect/>
          </a:stretch>
        </p:blipFill>
        <p:spPr bwMode="auto">
          <a:xfrm>
            <a:off x="2257425" y="2998788"/>
            <a:ext cx="3708400" cy="3454400"/>
          </a:xfrm>
          <a:prstGeom prst="rect">
            <a:avLst/>
          </a:prstGeom>
          <a:noFill/>
          <a:ln w="9525">
            <a:noFill/>
            <a:miter lim="800000"/>
            <a:headEnd/>
            <a:tailEnd/>
          </a:ln>
        </p:spPr>
      </p:pic>
      <p:pic>
        <p:nvPicPr>
          <p:cNvPr id="83976" name="Picture 13"/>
          <p:cNvPicPr>
            <a:picLocks noChangeAspect="1"/>
          </p:cNvPicPr>
          <p:nvPr/>
        </p:nvPicPr>
        <p:blipFill>
          <a:blip r:embed="rId4"/>
          <a:srcRect/>
          <a:stretch>
            <a:fillRect/>
          </a:stretch>
        </p:blipFill>
        <p:spPr bwMode="auto">
          <a:xfrm>
            <a:off x="6035675" y="3078163"/>
            <a:ext cx="2857500" cy="952500"/>
          </a:xfrm>
          <a:prstGeom prst="rect">
            <a:avLst/>
          </a:prstGeom>
          <a:noFill/>
          <a:ln w="9525">
            <a:noFill/>
            <a:miter lim="800000"/>
            <a:headEnd/>
            <a:tailEnd/>
          </a:ln>
        </p:spPr>
      </p:pic>
      <p:pic>
        <p:nvPicPr>
          <p:cNvPr id="83977" name="Picture 11"/>
          <p:cNvPicPr>
            <a:picLocks noChangeAspect="1"/>
          </p:cNvPicPr>
          <p:nvPr/>
        </p:nvPicPr>
        <p:blipFill>
          <a:blip r:embed="rId5"/>
          <a:srcRect/>
          <a:stretch>
            <a:fillRect/>
          </a:stretch>
        </p:blipFill>
        <p:spPr bwMode="auto">
          <a:xfrm>
            <a:off x="777875" y="4489450"/>
            <a:ext cx="1081088" cy="1955800"/>
          </a:xfrm>
          <a:prstGeom prst="rect">
            <a:avLst/>
          </a:prstGeom>
          <a:noFill/>
          <a:ln w="9525">
            <a:noFill/>
            <a:miter lim="800000"/>
            <a:headEnd/>
            <a:tailEnd/>
          </a:ln>
        </p:spPr>
      </p:pic>
      <p:pic>
        <p:nvPicPr>
          <p:cNvPr id="83972" name="Picture 2"/>
          <p:cNvPicPr>
            <a:picLocks noChangeAspect="1"/>
          </p:cNvPicPr>
          <p:nvPr/>
        </p:nvPicPr>
        <p:blipFill>
          <a:blip r:embed="rId6"/>
          <a:srcRect/>
          <a:stretch>
            <a:fillRect/>
          </a:stretch>
        </p:blipFill>
        <p:spPr bwMode="auto">
          <a:xfrm>
            <a:off x="219075" y="2251075"/>
            <a:ext cx="1689100" cy="1689100"/>
          </a:xfrm>
          <a:prstGeom prst="rect">
            <a:avLst/>
          </a:prstGeom>
          <a:noFill/>
          <a:ln w="9525">
            <a:noFill/>
            <a:miter lim="800000"/>
            <a:headEnd/>
            <a:tailEnd/>
          </a:ln>
        </p:spPr>
      </p:pic>
    </p:spTree>
    <p:extLst>
      <p:ext uri="{BB962C8B-B14F-4D97-AF65-F5344CB8AC3E}">
        <p14:creationId xmlns:p14="http://schemas.microsoft.com/office/powerpoint/2010/main" val="550459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424936" cy="1440160"/>
          </a:xfrm>
        </p:spPr>
        <p:txBody>
          <a:bodyPr>
            <a:noAutofit/>
          </a:bodyPr>
          <a:lstStyle/>
          <a:p>
            <a:r>
              <a:rPr lang="en-GB" sz="2000" dirty="0"/>
              <a:t>Healthy London Partnerships </a:t>
            </a:r>
            <a:br>
              <a:rPr lang="en-GB" sz="2000" dirty="0"/>
            </a:br>
            <a:r>
              <a:rPr lang="en-GB" sz="2000" dirty="0"/>
              <a:t>Children and Young People</a:t>
            </a:r>
            <a:br>
              <a:rPr lang="en-GB" sz="2000" dirty="0"/>
            </a:br>
            <a:r>
              <a:rPr lang="en-GB" sz="2000" dirty="0"/>
              <a:t/>
            </a:r>
            <a:br>
              <a:rPr lang="en-GB" sz="2000" dirty="0"/>
            </a:br>
            <a:r>
              <a:rPr lang="en-GB" sz="2000" dirty="0"/>
              <a:t>Bexley Asthma Assessment Project in Pharmacies </a:t>
            </a:r>
          </a:p>
        </p:txBody>
      </p:sp>
      <p:sp>
        <p:nvSpPr>
          <p:cNvPr id="3" name="Text Placeholder 2"/>
          <p:cNvSpPr>
            <a:spLocks noGrp="1"/>
          </p:cNvSpPr>
          <p:nvPr>
            <p:ph type="body" sz="quarter" idx="10"/>
          </p:nvPr>
        </p:nvSpPr>
        <p:spPr>
          <a:xfrm>
            <a:off x="251520" y="2132856"/>
            <a:ext cx="8484418" cy="864096"/>
          </a:xfrm>
        </p:spPr>
        <p:txBody>
          <a:bodyPr>
            <a:normAutofit/>
          </a:bodyPr>
          <a:lstStyle/>
          <a:p>
            <a:r>
              <a:rPr lang="en-GB" sz="2000" b="1" dirty="0"/>
              <a:t>E-learning and education: Pharmacy Matters!</a:t>
            </a:r>
          </a:p>
          <a:p>
            <a:r>
              <a:rPr lang="en-GB" sz="2000" b="1" dirty="0"/>
              <a:t>Donal Markey, Pharmacy Advisor NHS England (London)</a:t>
            </a:r>
          </a:p>
        </p:txBody>
      </p:sp>
    </p:spTree>
    <p:extLst>
      <p:ext uri="{BB962C8B-B14F-4D97-AF65-F5344CB8AC3E}">
        <p14:creationId xmlns:p14="http://schemas.microsoft.com/office/powerpoint/2010/main" val="8106527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Aims &amp; Objectives </a:t>
            </a:r>
          </a:p>
        </p:txBody>
      </p:sp>
      <p:sp>
        <p:nvSpPr>
          <p:cNvPr id="3" name="Text Placeholder 2"/>
          <p:cNvSpPr>
            <a:spLocks noGrp="1"/>
          </p:cNvSpPr>
          <p:nvPr>
            <p:ph type="body" sz="quarter" idx="12"/>
          </p:nvPr>
        </p:nvSpPr>
        <p:spPr/>
        <p:txBody>
          <a:bodyPr/>
          <a:lstStyle/>
          <a:p>
            <a:r>
              <a:rPr lang="en-GB" dirty="0"/>
              <a:t>Bexley Asthma Assessment Project in Pharmacies  </a:t>
            </a:r>
          </a:p>
        </p:txBody>
      </p:sp>
      <p:sp>
        <p:nvSpPr>
          <p:cNvPr id="4" name="Slide Number Placeholder 3"/>
          <p:cNvSpPr>
            <a:spLocks noGrp="1"/>
          </p:cNvSpPr>
          <p:nvPr>
            <p:ph type="sldNum" sz="quarter" idx="14"/>
          </p:nvPr>
        </p:nvSpPr>
        <p:spPr/>
        <p:txBody>
          <a:bodyPr/>
          <a:lstStyle/>
          <a:p>
            <a:fld id="{8FC524A1-7B6A-464D-B8BC-8FE2E057339E}" type="slidenum">
              <a:rPr lang="en-GB" smtClean="0"/>
              <a:pPr/>
              <a:t>47</a:t>
            </a:fld>
            <a:endParaRPr lang="en-GB" dirty="0"/>
          </a:p>
        </p:txBody>
      </p:sp>
      <p:sp>
        <p:nvSpPr>
          <p:cNvPr id="5" name="Content Placeholder 4"/>
          <p:cNvSpPr>
            <a:spLocks noGrp="1"/>
          </p:cNvSpPr>
          <p:nvPr>
            <p:ph sz="quarter" idx="15"/>
          </p:nvPr>
        </p:nvSpPr>
        <p:spPr/>
        <p:txBody>
          <a:bodyPr/>
          <a:lstStyle/>
          <a:p>
            <a:pPr marL="285750" indent="-285750">
              <a:buFont typeface="Arial" panose="020B0604020202020204" pitchFamily="34" charset="0"/>
              <a:buChar char="•"/>
            </a:pPr>
            <a:r>
              <a:rPr lang="en-GB" dirty="0"/>
              <a:t>What is the service model?</a:t>
            </a:r>
          </a:p>
          <a:p>
            <a:pPr marL="285750" indent="-285750">
              <a:buFont typeface="Arial" panose="020B0604020202020204" pitchFamily="34" charset="0"/>
              <a:buChar char="•"/>
            </a:pPr>
            <a:r>
              <a:rPr lang="en-GB" dirty="0"/>
              <a:t>Why should your pharmacy participate?</a:t>
            </a:r>
          </a:p>
          <a:p>
            <a:pPr marL="285750" indent="-285750">
              <a:buFont typeface="Arial" panose="020B0604020202020204" pitchFamily="34" charset="0"/>
              <a:buChar char="•"/>
            </a:pPr>
            <a:r>
              <a:rPr lang="en-GB" dirty="0"/>
              <a:t>Funding</a:t>
            </a:r>
          </a:p>
          <a:p>
            <a:pPr marL="285750" indent="-285750">
              <a:buFont typeface="Arial" panose="020B0604020202020204" pitchFamily="34" charset="0"/>
              <a:buChar char="•"/>
            </a:pPr>
            <a:r>
              <a:rPr lang="en-GB" dirty="0"/>
              <a:t>What we are asking pharmacies to do?</a:t>
            </a:r>
          </a:p>
          <a:p>
            <a:pPr marL="285750" indent="-285750">
              <a:buFont typeface="Arial" panose="020B0604020202020204" pitchFamily="34" charset="0"/>
              <a:buChar char="•"/>
            </a:pPr>
            <a:r>
              <a:rPr lang="en-GB" dirty="0"/>
              <a:t>Training &amp; Competency</a:t>
            </a:r>
          </a:p>
          <a:p>
            <a:pPr marL="285750" indent="-285750">
              <a:buFont typeface="Arial" panose="020B0604020202020204" pitchFamily="34" charset="0"/>
              <a:buChar char="•"/>
            </a:pPr>
            <a:r>
              <a:rPr lang="en-GB" dirty="0"/>
              <a:t>Timelines</a:t>
            </a:r>
          </a:p>
          <a:p>
            <a:pPr marL="285750" indent="-285750">
              <a:buFont typeface="Arial" panose="020B0604020202020204" pitchFamily="34" charset="0"/>
              <a:buChar char="•"/>
            </a:pPr>
            <a:r>
              <a:rPr lang="en-GB" dirty="0"/>
              <a:t>Evaluation</a:t>
            </a:r>
          </a:p>
        </p:txBody>
      </p:sp>
    </p:spTree>
    <p:extLst>
      <p:ext uri="{BB962C8B-B14F-4D97-AF65-F5344CB8AC3E}">
        <p14:creationId xmlns:p14="http://schemas.microsoft.com/office/powerpoint/2010/main" val="30243340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Background to service concept </a:t>
            </a:r>
          </a:p>
        </p:txBody>
      </p:sp>
      <p:sp>
        <p:nvSpPr>
          <p:cNvPr id="3" name="Slide Number Placeholder 2"/>
          <p:cNvSpPr>
            <a:spLocks noGrp="1"/>
          </p:cNvSpPr>
          <p:nvPr>
            <p:ph type="sldNum" sz="quarter" idx="11"/>
          </p:nvPr>
        </p:nvSpPr>
        <p:spPr/>
        <p:txBody>
          <a:bodyPr/>
          <a:lstStyle/>
          <a:p>
            <a:fld id="{8FC524A1-7B6A-464D-B8BC-8FE2E057339E}" type="slidenum">
              <a:rPr lang="en-GB" smtClean="0"/>
              <a:pPr/>
              <a:t>48</a:t>
            </a:fld>
            <a:endParaRPr lang="en-GB" dirty="0"/>
          </a:p>
        </p:txBody>
      </p:sp>
    </p:spTree>
    <p:extLst>
      <p:ext uri="{BB962C8B-B14F-4D97-AF65-F5344CB8AC3E}">
        <p14:creationId xmlns:p14="http://schemas.microsoft.com/office/powerpoint/2010/main" val="657681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Asthma Assessment in the Pharmacy</a:t>
            </a:r>
          </a:p>
        </p:txBody>
      </p:sp>
      <p:sp>
        <p:nvSpPr>
          <p:cNvPr id="3" name="Text Placeholder 2"/>
          <p:cNvSpPr>
            <a:spLocks noGrp="1"/>
          </p:cNvSpPr>
          <p:nvPr>
            <p:ph type="body" sz="quarter" idx="12"/>
          </p:nvPr>
        </p:nvSpPr>
        <p:spPr/>
        <p:txBody>
          <a:bodyPr/>
          <a:lstStyle/>
          <a:p>
            <a:r>
              <a:rPr lang="en-GB" dirty="0"/>
              <a:t>What we </a:t>
            </a:r>
            <a:r>
              <a:rPr lang="en-GB" b="1" dirty="0"/>
              <a:t>ARE</a:t>
            </a:r>
            <a:r>
              <a:rPr lang="en-GB" dirty="0"/>
              <a:t> asking you to do </a:t>
            </a:r>
          </a:p>
        </p:txBody>
      </p:sp>
      <p:sp>
        <p:nvSpPr>
          <p:cNvPr id="4" name="Slide Number Placeholder 3"/>
          <p:cNvSpPr>
            <a:spLocks noGrp="1"/>
          </p:cNvSpPr>
          <p:nvPr>
            <p:ph type="sldNum" sz="quarter" idx="14"/>
          </p:nvPr>
        </p:nvSpPr>
        <p:spPr/>
        <p:txBody>
          <a:bodyPr/>
          <a:lstStyle/>
          <a:p>
            <a:fld id="{8FC524A1-7B6A-464D-B8BC-8FE2E057339E}" type="slidenum">
              <a:rPr lang="en-GB" smtClean="0"/>
              <a:pPr/>
              <a:t>49</a:t>
            </a:fld>
            <a:endParaRPr lang="en-GB" dirty="0"/>
          </a:p>
        </p:txBody>
      </p:sp>
      <p:sp>
        <p:nvSpPr>
          <p:cNvPr id="5" name="Content Placeholder 4"/>
          <p:cNvSpPr>
            <a:spLocks noGrp="1"/>
          </p:cNvSpPr>
          <p:nvPr>
            <p:ph sz="quarter" idx="15"/>
          </p:nvPr>
        </p:nvSpPr>
        <p:spPr/>
        <p:txBody>
          <a:bodyPr/>
          <a:lstStyle/>
          <a:p>
            <a:pPr marL="285750" indent="-285750">
              <a:buFont typeface="Arial" panose="020B0604020202020204" pitchFamily="34" charset="0"/>
              <a:buChar char="•"/>
            </a:pPr>
            <a:r>
              <a:rPr lang="en-GB" dirty="0"/>
              <a:t>Competent in </a:t>
            </a:r>
          </a:p>
          <a:p>
            <a:pPr marL="571500" lvl="1"/>
            <a:r>
              <a:rPr lang="en-GB" dirty="0"/>
              <a:t>understanding the management of asthma</a:t>
            </a:r>
          </a:p>
          <a:p>
            <a:pPr marL="571500" lvl="1"/>
            <a:r>
              <a:rPr lang="en-GB" dirty="0"/>
              <a:t>promoting good inhaler technique in children &amp; adults</a:t>
            </a:r>
          </a:p>
          <a:p>
            <a:pPr marL="571500" lvl="1"/>
            <a:r>
              <a:rPr lang="en-GB" dirty="0"/>
              <a:t>promoting effective use of appropriate spacers devices</a:t>
            </a:r>
          </a:p>
          <a:p>
            <a:pPr marL="571500" lvl="1"/>
            <a:r>
              <a:rPr lang="en-GB" dirty="0"/>
              <a:t>providing MURs, NMS </a:t>
            </a:r>
          </a:p>
          <a:p>
            <a:pPr marL="571500" lvl="1"/>
            <a:r>
              <a:rPr lang="en-GB" dirty="0"/>
              <a:t>performing inhaler surveillance ( quality payment)</a:t>
            </a:r>
          </a:p>
          <a:p>
            <a:pPr marL="285750" indent="-285750">
              <a:buFont typeface="Arial" panose="020B0604020202020204" pitchFamily="34" charset="0"/>
              <a:buChar char="•"/>
            </a:pPr>
            <a:r>
              <a:rPr lang="en-GB" dirty="0"/>
              <a:t>Learn how to use an e-template to record information and send it to the GP</a:t>
            </a:r>
          </a:p>
          <a:p>
            <a:pPr marL="285750" indent="-285750">
              <a:buFont typeface="Arial" panose="020B0604020202020204" pitchFamily="34" charset="0"/>
              <a:buChar char="•"/>
            </a:pPr>
            <a:r>
              <a:rPr lang="en-GB" dirty="0"/>
              <a:t>Talk to your local GPs and Practice Nurses about your referrals</a:t>
            </a:r>
          </a:p>
          <a:p>
            <a:pPr marL="285750" indent="-285750">
              <a:buFont typeface="Arial" panose="020B0604020202020204" pitchFamily="34" charset="0"/>
              <a:buChar char="•"/>
            </a:pPr>
            <a:r>
              <a:rPr lang="en-GB" dirty="0"/>
              <a:t>Follow up with patients </a:t>
            </a:r>
          </a:p>
          <a:p>
            <a:pPr marL="285750" indent="-285750">
              <a:buFont typeface="Arial" panose="020B0604020202020204" pitchFamily="34" charset="0"/>
              <a:buChar char="•"/>
            </a:pPr>
            <a:r>
              <a:rPr lang="en-GB" dirty="0"/>
              <a:t>Participate in evaluation of the service</a:t>
            </a:r>
          </a:p>
          <a:p>
            <a:pPr marL="285750" indent="-285750">
              <a:buFont typeface="Arial" panose="020B0604020202020204" pitchFamily="34" charset="0"/>
              <a:buChar char="•"/>
            </a:pPr>
            <a:r>
              <a:rPr lang="en-GB" dirty="0"/>
              <a:t>Service continuity and remain engaged </a:t>
            </a:r>
          </a:p>
          <a:p>
            <a:endParaRPr lang="en-GB" dirty="0"/>
          </a:p>
          <a:p>
            <a:endParaRPr lang="en-GB" dirty="0"/>
          </a:p>
        </p:txBody>
      </p:sp>
    </p:spTree>
    <p:extLst>
      <p:ext uri="{BB962C8B-B14F-4D97-AF65-F5344CB8AC3E}">
        <p14:creationId xmlns:p14="http://schemas.microsoft.com/office/powerpoint/2010/main" val="2254440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smtClean="0"/>
              <a:t>In Bexley patients 2015/16 there were 88 children admitted for asthma under 18 years.</a:t>
            </a:r>
          </a:p>
          <a:p>
            <a:endParaRPr lang="en-GB" dirty="0" smtClean="0"/>
          </a:p>
          <a:p>
            <a:r>
              <a:rPr lang="en-GB" dirty="0"/>
              <a:t>T</a:t>
            </a:r>
            <a:r>
              <a:rPr lang="en-GB" dirty="0" smtClean="0"/>
              <a:t>here were 70 admissions April to November 2016 under 25 years and 61 patients under 18 years.</a:t>
            </a:r>
          </a:p>
          <a:p>
            <a:pPr marL="109728" indent="0">
              <a:buNone/>
            </a:pPr>
            <a:endParaRPr lang="en-GB" dirty="0" smtClean="0"/>
          </a:p>
          <a:p>
            <a:r>
              <a:rPr lang="en-GB" dirty="0" smtClean="0"/>
              <a:t>An estimated 75% of hospital admissions for asthma are thought to be avoidable.</a:t>
            </a:r>
          </a:p>
          <a:p>
            <a:r>
              <a:rPr lang="en-GB" dirty="0" smtClean="0"/>
              <a:t>As many as 90% of deaths from asthma thought to be preventable.</a:t>
            </a:r>
          </a:p>
          <a:p>
            <a:endParaRPr lang="en-GB" dirty="0"/>
          </a:p>
        </p:txBody>
      </p:sp>
      <p:sp>
        <p:nvSpPr>
          <p:cNvPr id="3" name="Title 2"/>
          <p:cNvSpPr>
            <a:spLocks noGrp="1"/>
          </p:cNvSpPr>
          <p:nvPr>
            <p:ph type="title"/>
          </p:nvPr>
        </p:nvSpPr>
        <p:spPr/>
        <p:txBody>
          <a:bodyPr>
            <a:normAutofit fontScale="90000"/>
          </a:bodyPr>
          <a:lstStyle/>
          <a:p>
            <a:pPr algn="ctr"/>
            <a:r>
              <a:rPr lang="en-GB" dirty="0" smtClean="0"/>
              <a:t>Why is asthma important in Bexley </a:t>
            </a:r>
            <a:endParaRPr lang="en-GB" dirty="0"/>
          </a:p>
        </p:txBody>
      </p:sp>
    </p:spTree>
    <p:extLst>
      <p:ext uri="{BB962C8B-B14F-4D97-AF65-F5344CB8AC3E}">
        <p14:creationId xmlns:p14="http://schemas.microsoft.com/office/powerpoint/2010/main" val="4118068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No Reinvention Required!</a:t>
            </a:r>
          </a:p>
        </p:txBody>
      </p:sp>
      <p:sp>
        <p:nvSpPr>
          <p:cNvPr id="7" name="Text Placeholder 6"/>
          <p:cNvSpPr>
            <a:spLocks noGrp="1"/>
          </p:cNvSpPr>
          <p:nvPr>
            <p:ph type="body" sz="quarter" idx="12"/>
          </p:nvPr>
        </p:nvSpPr>
        <p:spPr/>
        <p:txBody>
          <a:bodyPr>
            <a:normAutofit/>
          </a:bodyPr>
          <a:lstStyle/>
          <a:p>
            <a:r>
              <a:rPr lang="en-GB" dirty="0"/>
              <a:t>Some CPD -revisit of asthma management &amp; inhaler technique </a:t>
            </a:r>
          </a:p>
        </p:txBody>
      </p:sp>
      <p:sp>
        <p:nvSpPr>
          <p:cNvPr id="4" name="Slide Number Placeholder 3"/>
          <p:cNvSpPr>
            <a:spLocks noGrp="1"/>
          </p:cNvSpPr>
          <p:nvPr>
            <p:ph type="sldNum" sz="quarter" idx="14"/>
          </p:nvPr>
        </p:nvSpPr>
        <p:spPr/>
        <p:txBody>
          <a:bodyPr/>
          <a:lstStyle/>
          <a:p>
            <a:fld id="{8FC524A1-7B6A-464D-B8BC-8FE2E057339E}" type="slidenum">
              <a:rPr lang="en-GB" smtClean="0"/>
              <a:pPr/>
              <a:t>50</a:t>
            </a:fld>
            <a:endParaRPr lang="en-GB" dirty="0"/>
          </a:p>
        </p:txBody>
      </p:sp>
      <p:pic>
        <p:nvPicPr>
          <p:cNvPr id="12" name="Content Placeholder 11"/>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2102754" y="1916832"/>
            <a:ext cx="4938492" cy="3273186"/>
          </a:xfrm>
        </p:spPr>
      </p:pic>
    </p:spTree>
    <p:extLst>
      <p:ext uri="{BB962C8B-B14F-4D97-AF65-F5344CB8AC3E}">
        <p14:creationId xmlns:p14="http://schemas.microsoft.com/office/powerpoint/2010/main" val="35206512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Asthma assessment in the Pharmacy</a:t>
            </a:r>
          </a:p>
        </p:txBody>
      </p:sp>
      <p:sp>
        <p:nvSpPr>
          <p:cNvPr id="3" name="Text Placeholder 2"/>
          <p:cNvSpPr>
            <a:spLocks noGrp="1"/>
          </p:cNvSpPr>
          <p:nvPr>
            <p:ph type="body" sz="quarter" idx="13"/>
          </p:nvPr>
        </p:nvSpPr>
        <p:spPr/>
        <p:txBody>
          <a:bodyPr/>
          <a:lstStyle/>
          <a:p>
            <a:r>
              <a:rPr lang="en-GB" dirty="0"/>
              <a:t>What we are </a:t>
            </a:r>
            <a:r>
              <a:rPr lang="en-GB" b="1" dirty="0"/>
              <a:t>NOT</a:t>
            </a:r>
            <a:r>
              <a:rPr lang="en-GB" dirty="0"/>
              <a:t> asking you to do </a:t>
            </a:r>
          </a:p>
        </p:txBody>
      </p:sp>
      <p:sp>
        <p:nvSpPr>
          <p:cNvPr id="4" name="Slide Number Placeholder 3"/>
          <p:cNvSpPr>
            <a:spLocks noGrp="1"/>
          </p:cNvSpPr>
          <p:nvPr>
            <p:ph type="sldNum" sz="quarter" idx="14"/>
          </p:nvPr>
        </p:nvSpPr>
        <p:spPr/>
        <p:txBody>
          <a:bodyPr/>
          <a:lstStyle/>
          <a:p>
            <a:fld id="{8FC524A1-7B6A-464D-B8BC-8FE2E057339E}" type="slidenum">
              <a:rPr lang="en-GB" smtClean="0"/>
              <a:pPr/>
              <a:t>51</a:t>
            </a:fld>
            <a:endParaRPr lang="en-GB" dirty="0"/>
          </a:p>
        </p:txBody>
      </p:sp>
      <p:sp>
        <p:nvSpPr>
          <p:cNvPr id="5" name="Content Placeholder 4"/>
          <p:cNvSpPr>
            <a:spLocks noGrp="1"/>
          </p:cNvSpPr>
          <p:nvPr>
            <p:ph sz="quarter" idx="15"/>
          </p:nvPr>
        </p:nvSpPr>
        <p:spPr/>
        <p:txBody>
          <a:bodyPr/>
          <a:lstStyle/>
          <a:p>
            <a:pPr marL="285750" indent="-285750">
              <a:buFont typeface="Arial" panose="020B0604020202020204" pitchFamily="34" charset="0"/>
              <a:buChar char="•"/>
            </a:pPr>
            <a:r>
              <a:rPr lang="en-GB" dirty="0"/>
              <a:t>Diagnose Asthma</a:t>
            </a:r>
          </a:p>
          <a:p>
            <a:pPr marL="285750" indent="-285750">
              <a:buFont typeface="Arial" panose="020B0604020202020204" pitchFamily="34" charset="0"/>
              <a:buChar char="•"/>
            </a:pPr>
            <a:r>
              <a:rPr lang="en-GB" dirty="0"/>
              <a:t>Specialists in asthma management in children &amp; adults</a:t>
            </a:r>
          </a:p>
          <a:p>
            <a:pPr marL="285750" indent="-285750">
              <a:buFont typeface="Arial" panose="020B0604020202020204" pitchFamily="34" charset="0"/>
              <a:buChar char="•"/>
            </a:pPr>
            <a:r>
              <a:rPr lang="en-GB" dirty="0"/>
              <a:t>Retrain as specialist pharmacists</a:t>
            </a:r>
          </a:p>
          <a:p>
            <a:pPr marL="285750" indent="-285750">
              <a:buFont typeface="Arial" panose="020B0604020202020204" pitchFamily="34" charset="0"/>
              <a:buChar char="•"/>
            </a:pPr>
            <a:r>
              <a:rPr lang="en-GB" dirty="0"/>
              <a:t>Be a Prescribers</a:t>
            </a:r>
          </a:p>
          <a:p>
            <a:pPr marL="285750" indent="-285750">
              <a:buFont typeface="Arial" panose="020B0604020202020204" pitchFamily="34" charset="0"/>
              <a:buChar char="•"/>
            </a:pPr>
            <a:r>
              <a:rPr lang="en-GB" dirty="0"/>
              <a:t>Read long and complicated service specifications</a:t>
            </a:r>
          </a:p>
          <a:p>
            <a:pPr marL="285750" indent="-285750">
              <a:buFont typeface="Arial" panose="020B0604020202020204" pitchFamily="34" charset="0"/>
              <a:buChar char="•"/>
            </a:pPr>
            <a:r>
              <a:rPr lang="en-GB" dirty="0"/>
              <a:t>Spend excessive amounts of time studying and preparing for a service</a:t>
            </a:r>
          </a:p>
          <a:p>
            <a:endParaRPr lang="en-GB" dirty="0"/>
          </a:p>
        </p:txBody>
      </p:sp>
      <p:pic>
        <p:nvPicPr>
          <p:cNvPr id="8" name="Content Placeholder 7"/>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4572000" y="1916832"/>
            <a:ext cx="4045505" cy="2700000"/>
          </a:xfrm>
        </p:spPr>
      </p:pic>
    </p:spTree>
    <p:extLst>
      <p:ext uri="{BB962C8B-B14F-4D97-AF65-F5344CB8AC3E}">
        <p14:creationId xmlns:p14="http://schemas.microsoft.com/office/powerpoint/2010/main" val="6710466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Overriding Principle </a:t>
            </a:r>
          </a:p>
        </p:txBody>
      </p:sp>
      <p:sp>
        <p:nvSpPr>
          <p:cNvPr id="7" name="Text Placeholder 6"/>
          <p:cNvSpPr>
            <a:spLocks noGrp="1"/>
          </p:cNvSpPr>
          <p:nvPr>
            <p:ph type="body" sz="quarter" idx="12"/>
          </p:nvPr>
        </p:nvSpPr>
        <p:spPr/>
        <p:txBody>
          <a:bodyPr/>
          <a:lstStyle/>
          <a:p>
            <a:r>
              <a:rPr lang="en-GB" dirty="0"/>
              <a:t>Inclusion of pharmacies in Bexley asthma management pathway</a:t>
            </a:r>
          </a:p>
        </p:txBody>
      </p:sp>
      <p:sp>
        <p:nvSpPr>
          <p:cNvPr id="4" name="Slide Number Placeholder 3"/>
          <p:cNvSpPr>
            <a:spLocks noGrp="1"/>
          </p:cNvSpPr>
          <p:nvPr>
            <p:ph type="sldNum" sz="quarter" idx="14"/>
          </p:nvPr>
        </p:nvSpPr>
        <p:spPr/>
        <p:txBody>
          <a:bodyPr/>
          <a:lstStyle/>
          <a:p>
            <a:fld id="{8FC524A1-7B6A-464D-B8BC-8FE2E057339E}" type="slidenum">
              <a:rPr lang="en-GB" smtClean="0"/>
              <a:pPr/>
              <a:t>52</a:t>
            </a:fld>
            <a:endParaRPr lang="en-GB" dirty="0"/>
          </a:p>
        </p:txBody>
      </p:sp>
      <p:pic>
        <p:nvPicPr>
          <p:cNvPr id="12" name="Content Placeholder 11"/>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827584" y="2276475"/>
            <a:ext cx="3145536" cy="2084832"/>
          </a:xfrm>
        </p:spPr>
      </p:pic>
      <p:sp>
        <p:nvSpPr>
          <p:cNvPr id="9" name="Content Placeholder 8"/>
          <p:cNvSpPr>
            <a:spLocks noGrp="1"/>
          </p:cNvSpPr>
          <p:nvPr>
            <p:ph sz="quarter" idx="4294967295"/>
          </p:nvPr>
        </p:nvSpPr>
        <p:spPr>
          <a:xfrm>
            <a:off x="4822825" y="2276475"/>
            <a:ext cx="4321175" cy="4176713"/>
          </a:xfrm>
        </p:spPr>
        <p:txBody>
          <a:bodyPr>
            <a:normAutofit fontScale="92500" lnSpcReduction="10000"/>
          </a:bodyPr>
          <a:lstStyle/>
          <a:p>
            <a:r>
              <a:rPr lang="en-GB" dirty="0"/>
              <a:t>“</a:t>
            </a:r>
            <a:r>
              <a:rPr lang="en-GB" sz="2400" i="1" dirty="0"/>
              <a:t>Take what currently exists and work with what you have got</a:t>
            </a:r>
            <a:r>
              <a:rPr lang="en-GB" sz="2400" dirty="0"/>
              <a:t>… </a:t>
            </a:r>
            <a:r>
              <a:rPr lang="en-GB" sz="2400" i="1" dirty="0"/>
              <a:t>in many cases systems of care just need to join up more effectively as opposed to overlaying a whole new intervention or pathway</a:t>
            </a:r>
            <a:r>
              <a:rPr lang="en-GB" sz="2400" dirty="0"/>
              <a:t>”</a:t>
            </a:r>
          </a:p>
          <a:p>
            <a:endParaRPr lang="en-GB" sz="2400" dirty="0"/>
          </a:p>
          <a:p>
            <a:endParaRPr lang="en-GB" sz="2400" dirty="0"/>
          </a:p>
          <a:p>
            <a:r>
              <a:rPr lang="en-GB" sz="2400" dirty="0" err="1"/>
              <a:t>Mando</a:t>
            </a:r>
            <a:r>
              <a:rPr lang="en-GB" sz="2400" dirty="0"/>
              <a:t> Watson Consultant </a:t>
            </a:r>
            <a:r>
              <a:rPr lang="en-GB" sz="2400" dirty="0" err="1"/>
              <a:t>Paediatrian</a:t>
            </a:r>
            <a:r>
              <a:rPr lang="en-GB" sz="2400" dirty="0"/>
              <a:t> , Imperial College Healthcare NHS Trust </a:t>
            </a:r>
          </a:p>
          <a:p>
            <a:r>
              <a:rPr lang="en-GB" dirty="0"/>
              <a:t> </a:t>
            </a:r>
          </a:p>
        </p:txBody>
      </p:sp>
    </p:spTree>
    <p:extLst>
      <p:ext uri="{BB962C8B-B14F-4D97-AF65-F5344CB8AC3E}">
        <p14:creationId xmlns:p14="http://schemas.microsoft.com/office/powerpoint/2010/main" val="32960399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GB" altLang="en-US" dirty="0">
                <a:latin typeface="Arial Bold" panose="020B0704020202020204" pitchFamily="34" charset="0"/>
                <a:cs typeface="Arial Bold" panose="020B0704020202020204" pitchFamily="34" charset="0"/>
              </a:rPr>
              <a:t>SIMPLE Asthma Care</a:t>
            </a:r>
          </a:p>
        </p:txBody>
      </p:sp>
      <p:sp>
        <p:nvSpPr>
          <p:cNvPr id="2" name="Text Placeholder 1"/>
          <p:cNvSpPr>
            <a:spLocks noGrp="1"/>
          </p:cNvSpPr>
          <p:nvPr>
            <p:ph type="body" sz="quarter" idx="12"/>
          </p:nvPr>
        </p:nvSpPr>
        <p:spPr/>
        <p:txBody>
          <a:bodyPr/>
          <a:lstStyle/>
          <a:p>
            <a:r>
              <a:rPr lang="en-GB" dirty="0"/>
              <a:t>Getting it right!</a:t>
            </a:r>
          </a:p>
        </p:txBody>
      </p:sp>
      <p:sp>
        <p:nvSpPr>
          <p:cNvPr id="25603" name="Content Placeholder 2"/>
          <p:cNvSpPr>
            <a:spLocks noGrp="1"/>
          </p:cNvSpPr>
          <p:nvPr>
            <p:ph sz="quarter" idx="15"/>
          </p:nvPr>
        </p:nvSpPr>
        <p:spPr/>
        <p:txBody>
          <a:bodyPr/>
          <a:lstStyle/>
          <a:p>
            <a:pPr eaLnBrk="1" hangingPunct="1"/>
            <a:r>
              <a:rPr lang="en-GB" altLang="en-US" sz="2800" dirty="0">
                <a:solidFill>
                  <a:srgbClr val="FF0000"/>
                </a:solidFill>
                <a:latin typeface="Arial" panose="020B0604020202020204" pitchFamily="34" charset="0"/>
                <a:cs typeface="Arial" panose="020B0604020202020204" pitchFamily="34" charset="0"/>
              </a:rPr>
              <a:t>S 	</a:t>
            </a:r>
            <a:r>
              <a:rPr lang="en-GB" altLang="en-US" sz="2800" dirty="0" err="1">
                <a:latin typeface="Arial" panose="020B0604020202020204" pitchFamily="34" charset="0"/>
                <a:cs typeface="Arial" panose="020B0604020202020204" pitchFamily="34" charset="0"/>
              </a:rPr>
              <a:t>tepwise</a:t>
            </a:r>
            <a:r>
              <a:rPr lang="en-GB" altLang="en-US" sz="2800" dirty="0">
                <a:latin typeface="Arial" panose="020B0604020202020204" pitchFamily="34" charset="0"/>
                <a:cs typeface="Arial" panose="020B0604020202020204" pitchFamily="34" charset="0"/>
              </a:rPr>
              <a:t> pharmacological management</a:t>
            </a:r>
            <a:br>
              <a:rPr lang="en-GB" altLang="en-US" sz="2800" dirty="0">
                <a:latin typeface="Arial" panose="020B0604020202020204" pitchFamily="34" charset="0"/>
                <a:cs typeface="Arial" panose="020B0604020202020204" pitchFamily="34" charset="0"/>
              </a:rPr>
            </a:br>
            <a:r>
              <a:rPr lang="en-GB" altLang="en-US" sz="2800" dirty="0">
                <a:latin typeface="Arial" panose="020B0604020202020204" pitchFamily="34" charset="0"/>
                <a:cs typeface="Arial" panose="020B0604020202020204" pitchFamily="34" charset="0"/>
              </a:rPr>
              <a:t>		Inhaled </a:t>
            </a:r>
            <a:r>
              <a:rPr lang="en-GB" altLang="en-US" sz="2800" dirty="0" err="1">
                <a:latin typeface="Arial" panose="020B0604020202020204" pitchFamily="34" charset="0"/>
                <a:cs typeface="Arial" panose="020B0604020202020204" pitchFamily="34" charset="0"/>
              </a:rPr>
              <a:t>Cortic</a:t>
            </a:r>
            <a:r>
              <a:rPr lang="en-GB" altLang="en-US" sz="2800" dirty="0" err="1">
                <a:solidFill>
                  <a:srgbClr val="FF0000"/>
                </a:solidFill>
                <a:latin typeface="Arial" panose="020B0604020202020204" pitchFamily="34" charset="0"/>
                <a:cs typeface="Arial" panose="020B0604020202020204" pitchFamily="34" charset="0"/>
              </a:rPr>
              <a:t>S</a:t>
            </a:r>
            <a:r>
              <a:rPr lang="en-GB" altLang="en-US" sz="2800" dirty="0" err="1">
                <a:latin typeface="Arial" panose="020B0604020202020204" pitchFamily="34" charset="0"/>
                <a:cs typeface="Arial" panose="020B0604020202020204" pitchFamily="34" charset="0"/>
              </a:rPr>
              <a:t>teroids</a:t>
            </a:r>
            <a:endParaRPr lang="en-GB" altLang="en-US" sz="2800" dirty="0">
              <a:solidFill>
                <a:srgbClr val="FF0000"/>
              </a:solidFill>
              <a:latin typeface="Arial" panose="020B0604020202020204" pitchFamily="34" charset="0"/>
              <a:cs typeface="Arial" panose="020B0604020202020204" pitchFamily="34" charset="0"/>
            </a:endParaRPr>
          </a:p>
          <a:p>
            <a:pPr eaLnBrk="1" hangingPunct="1"/>
            <a:r>
              <a:rPr lang="en-GB" altLang="en-US" sz="2800" dirty="0">
                <a:solidFill>
                  <a:srgbClr val="FF0000"/>
                </a:solidFill>
                <a:latin typeface="Arial" panose="020B0604020202020204" pitchFamily="34" charset="0"/>
                <a:cs typeface="Arial" panose="020B0604020202020204" pitchFamily="34" charset="0"/>
              </a:rPr>
              <a:t>I 	</a:t>
            </a:r>
            <a:r>
              <a:rPr lang="en-GB" altLang="en-US" sz="2800" dirty="0" err="1">
                <a:latin typeface="Arial" panose="020B0604020202020204" pitchFamily="34" charset="0"/>
                <a:cs typeface="Arial" panose="020B0604020202020204" pitchFamily="34" charset="0"/>
              </a:rPr>
              <a:t>nhaler</a:t>
            </a:r>
            <a:r>
              <a:rPr lang="en-GB" altLang="en-US" sz="2800" dirty="0">
                <a:latin typeface="Arial" panose="020B0604020202020204" pitchFamily="34" charset="0"/>
                <a:cs typeface="Arial" panose="020B0604020202020204" pitchFamily="34" charset="0"/>
              </a:rPr>
              <a:t> technique and device suitable 		    			for age</a:t>
            </a:r>
          </a:p>
          <a:p>
            <a:pPr eaLnBrk="1" hangingPunct="1"/>
            <a:r>
              <a:rPr lang="en-GB" altLang="en-US" sz="2800" dirty="0">
                <a:solidFill>
                  <a:srgbClr val="FF0000"/>
                </a:solidFill>
                <a:latin typeface="Arial" panose="020B0604020202020204" pitchFamily="34" charset="0"/>
                <a:cs typeface="Arial" panose="020B0604020202020204" pitchFamily="34" charset="0"/>
              </a:rPr>
              <a:t>M 	</a:t>
            </a:r>
            <a:r>
              <a:rPr lang="en-GB" altLang="en-US" sz="2800" dirty="0" err="1">
                <a:latin typeface="Arial" panose="020B0604020202020204" pitchFamily="34" charset="0"/>
                <a:cs typeface="Arial" panose="020B0604020202020204" pitchFamily="34" charset="0"/>
              </a:rPr>
              <a:t>onitor</a:t>
            </a:r>
            <a:r>
              <a:rPr lang="en-GB" altLang="en-US" sz="2800" dirty="0">
                <a:latin typeface="Arial" panose="020B0604020202020204" pitchFamily="34" charset="0"/>
                <a:cs typeface="Arial" panose="020B0604020202020204" pitchFamily="34" charset="0"/>
              </a:rPr>
              <a:t> control (ACT, B2 agonist use, 					preventer uptake)</a:t>
            </a:r>
          </a:p>
          <a:p>
            <a:pPr eaLnBrk="1" hangingPunct="1"/>
            <a:r>
              <a:rPr lang="en-GB" altLang="en-US" sz="2800" dirty="0">
                <a:solidFill>
                  <a:srgbClr val="FF0000"/>
                </a:solidFill>
                <a:latin typeface="Arial" panose="020B0604020202020204" pitchFamily="34" charset="0"/>
                <a:cs typeface="Arial" panose="020B0604020202020204" pitchFamily="34" charset="0"/>
              </a:rPr>
              <a:t>P</a:t>
            </a:r>
            <a:r>
              <a:rPr lang="en-GB" altLang="en-US" sz="2800" dirty="0">
                <a:latin typeface="Arial" panose="020B0604020202020204" pitchFamily="34" charset="0"/>
                <a:cs typeface="Arial" panose="020B0604020202020204" pitchFamily="34" charset="0"/>
              </a:rPr>
              <a:t>   	</a:t>
            </a:r>
            <a:r>
              <a:rPr lang="en-GB" altLang="en-US" sz="2800" dirty="0" err="1">
                <a:latin typeface="Arial" panose="020B0604020202020204" pitchFamily="34" charset="0"/>
                <a:cs typeface="Arial" panose="020B0604020202020204" pitchFamily="34" charset="0"/>
              </a:rPr>
              <a:t>ersonalised</a:t>
            </a:r>
            <a:r>
              <a:rPr lang="en-GB" altLang="en-US" sz="2800" dirty="0">
                <a:latin typeface="Arial" panose="020B0604020202020204" pitchFamily="34" charset="0"/>
                <a:cs typeface="Arial" panose="020B0604020202020204" pitchFamily="34" charset="0"/>
              </a:rPr>
              <a:t> Asthma Action Plan</a:t>
            </a:r>
          </a:p>
          <a:p>
            <a:pPr eaLnBrk="1" hangingPunct="1"/>
            <a:r>
              <a:rPr lang="en-GB" altLang="en-US" sz="2800" dirty="0">
                <a:solidFill>
                  <a:srgbClr val="FF0000"/>
                </a:solidFill>
                <a:latin typeface="Arial" panose="020B0604020202020204" pitchFamily="34" charset="0"/>
                <a:cs typeface="Arial" panose="020B0604020202020204" pitchFamily="34" charset="0"/>
              </a:rPr>
              <a:t>L 	</a:t>
            </a:r>
            <a:r>
              <a:rPr lang="en-GB" altLang="en-US" sz="2800" dirty="0" err="1">
                <a:latin typeface="Arial" panose="020B0604020202020204" pitchFamily="34" charset="0"/>
                <a:cs typeface="Arial" panose="020B0604020202020204" pitchFamily="34" charset="0"/>
              </a:rPr>
              <a:t>ifestyle</a:t>
            </a:r>
            <a:r>
              <a:rPr lang="en-GB" altLang="en-US" sz="2800" dirty="0">
                <a:latin typeface="Arial" panose="020B0604020202020204" pitchFamily="34" charset="0"/>
                <a:cs typeface="Arial" panose="020B0604020202020204" pitchFamily="34" charset="0"/>
              </a:rPr>
              <a:t>. </a:t>
            </a:r>
            <a:r>
              <a:rPr lang="en-GB" altLang="en-US" sz="2800" dirty="0">
                <a:solidFill>
                  <a:srgbClr val="FF0000"/>
                </a:solidFill>
                <a:latin typeface="Arial" panose="020B0604020202020204" pitchFamily="34" charset="0"/>
                <a:cs typeface="Arial" panose="020B0604020202020204" pitchFamily="34" charset="0"/>
              </a:rPr>
              <a:t>L</a:t>
            </a:r>
            <a:r>
              <a:rPr lang="en-GB" altLang="en-US" sz="2800" dirty="0">
                <a:latin typeface="Arial" panose="020B0604020202020204" pitchFamily="34" charset="0"/>
                <a:cs typeface="Arial" panose="020B0604020202020204" pitchFamily="34" charset="0"/>
              </a:rPr>
              <a:t>earn symptoms and triggers</a:t>
            </a:r>
          </a:p>
          <a:p>
            <a:pPr eaLnBrk="1" hangingPunct="1"/>
            <a:r>
              <a:rPr lang="en-GB" altLang="en-US" sz="2800" dirty="0">
                <a:solidFill>
                  <a:srgbClr val="FF0000"/>
                </a:solidFill>
                <a:latin typeface="Arial" panose="020B0604020202020204" pitchFamily="34" charset="0"/>
                <a:cs typeface="Arial" panose="020B0604020202020204" pitchFamily="34" charset="0"/>
              </a:rPr>
              <a:t>E 	</a:t>
            </a:r>
            <a:r>
              <a:rPr lang="en-GB" altLang="en-US" sz="2800" dirty="0" err="1">
                <a:latin typeface="Arial" panose="020B0604020202020204" pitchFamily="34" charset="0"/>
                <a:cs typeface="Arial" panose="020B0604020202020204" pitchFamily="34" charset="0"/>
              </a:rPr>
              <a:t>ducation</a:t>
            </a:r>
            <a:r>
              <a:rPr lang="en-GB" altLang="en-US" sz="2800" dirty="0">
                <a:latin typeface="Arial" panose="020B0604020202020204" pitchFamily="34" charset="0"/>
                <a:cs typeface="Arial" panose="020B0604020202020204" pitchFamily="34" charset="0"/>
              </a:rPr>
              <a:t>  / </a:t>
            </a:r>
            <a:r>
              <a:rPr lang="en-GB" altLang="en-US" sz="2800" dirty="0">
                <a:solidFill>
                  <a:srgbClr val="FF0000"/>
                </a:solidFill>
                <a:latin typeface="Arial" panose="020B0604020202020204" pitchFamily="34" charset="0"/>
                <a:cs typeface="Arial" panose="020B0604020202020204" pitchFamily="34" charset="0"/>
              </a:rPr>
              <a:t>E</a:t>
            </a:r>
            <a:r>
              <a:rPr lang="en-GB" altLang="en-US" sz="2800" dirty="0">
                <a:latin typeface="Arial" panose="020B0604020202020204" pitchFamily="34" charset="0"/>
                <a:cs typeface="Arial" panose="020B0604020202020204" pitchFamily="34" charset="0"/>
              </a:rPr>
              <a:t>TS / </a:t>
            </a:r>
            <a:r>
              <a:rPr lang="en-GB" altLang="en-US" sz="2800" dirty="0">
                <a:solidFill>
                  <a:srgbClr val="FF0000"/>
                </a:solidFill>
                <a:latin typeface="Arial" panose="020B0604020202020204" pitchFamily="34" charset="0"/>
                <a:cs typeface="Arial" panose="020B0604020202020204" pitchFamily="34" charset="0"/>
              </a:rPr>
              <a:t>E</a:t>
            </a:r>
            <a:r>
              <a:rPr lang="en-GB" altLang="en-US" sz="2800" dirty="0">
                <a:latin typeface="Arial" panose="020B0604020202020204" pitchFamily="34" charset="0"/>
                <a:cs typeface="Arial" panose="020B0604020202020204" pitchFamily="34" charset="0"/>
              </a:rPr>
              <a:t>very Time</a:t>
            </a:r>
          </a:p>
        </p:txBody>
      </p:sp>
    </p:spTree>
    <p:extLst>
      <p:ext uri="{BB962C8B-B14F-4D97-AF65-F5344CB8AC3E}">
        <p14:creationId xmlns:p14="http://schemas.microsoft.com/office/powerpoint/2010/main" val="4027847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GB" altLang="en-US" dirty="0">
                <a:latin typeface="Arial Bold" panose="020B0704020202020204" pitchFamily="34" charset="0"/>
                <a:cs typeface="Arial Bold" panose="020B0704020202020204" pitchFamily="34" charset="0"/>
              </a:rPr>
              <a:t>Inhaler Technique</a:t>
            </a:r>
          </a:p>
        </p:txBody>
      </p:sp>
      <p:sp>
        <p:nvSpPr>
          <p:cNvPr id="2" name="Text Placeholder 1"/>
          <p:cNvSpPr>
            <a:spLocks noGrp="1"/>
          </p:cNvSpPr>
          <p:nvPr>
            <p:ph type="body" sz="quarter" idx="12"/>
          </p:nvPr>
        </p:nvSpPr>
        <p:spPr/>
        <p:txBody>
          <a:bodyPr/>
          <a:lstStyle/>
          <a:p>
            <a:r>
              <a:rPr lang="en-GB" dirty="0"/>
              <a:t>Back to BASICs</a:t>
            </a:r>
          </a:p>
        </p:txBody>
      </p:sp>
      <p:sp>
        <p:nvSpPr>
          <p:cNvPr id="26627" name="Content Placeholder 2"/>
          <p:cNvSpPr>
            <a:spLocks noGrp="1"/>
          </p:cNvSpPr>
          <p:nvPr>
            <p:ph sz="quarter" idx="15"/>
          </p:nvPr>
        </p:nvSpPr>
        <p:spPr/>
        <p:txBody>
          <a:bodyPr/>
          <a:lstStyle/>
          <a:p>
            <a:pPr eaLnBrk="1" hangingPunct="1"/>
            <a:r>
              <a:rPr lang="en-GB" altLang="en-US" sz="4000" dirty="0">
                <a:solidFill>
                  <a:srgbClr val="FF0000"/>
                </a:solidFill>
                <a:latin typeface="Arial" panose="020B0604020202020204" pitchFamily="34" charset="0"/>
                <a:cs typeface="Arial" panose="020B0604020202020204" pitchFamily="34" charset="0"/>
              </a:rPr>
              <a:t>B</a:t>
            </a:r>
            <a:r>
              <a:rPr lang="en-GB" altLang="en-US" sz="4000" dirty="0">
                <a:latin typeface="Arial" panose="020B0604020202020204" pitchFamily="34" charset="0"/>
                <a:cs typeface="Arial" panose="020B0604020202020204" pitchFamily="34" charset="0"/>
              </a:rPr>
              <a:t> 	</a:t>
            </a:r>
            <a:r>
              <a:rPr lang="en-GB" altLang="en-US" sz="4000" dirty="0" err="1">
                <a:latin typeface="Arial" panose="020B0604020202020204" pitchFamily="34" charset="0"/>
                <a:cs typeface="Arial" panose="020B0604020202020204" pitchFamily="34" charset="0"/>
              </a:rPr>
              <a:t>enefit</a:t>
            </a:r>
            <a:endParaRPr lang="en-GB" altLang="en-US" sz="4000" dirty="0">
              <a:latin typeface="Arial" panose="020B0604020202020204" pitchFamily="34" charset="0"/>
              <a:cs typeface="Arial" panose="020B0604020202020204" pitchFamily="34" charset="0"/>
            </a:endParaRPr>
          </a:p>
          <a:p>
            <a:pPr eaLnBrk="1" hangingPunct="1"/>
            <a:r>
              <a:rPr lang="en-GB" altLang="en-US" sz="4000" dirty="0">
                <a:solidFill>
                  <a:srgbClr val="FF0000"/>
                </a:solidFill>
                <a:latin typeface="Arial" panose="020B0604020202020204" pitchFamily="34" charset="0"/>
                <a:cs typeface="Arial" panose="020B0604020202020204" pitchFamily="34" charset="0"/>
              </a:rPr>
              <a:t>A	</a:t>
            </a:r>
            <a:r>
              <a:rPr lang="en-GB" altLang="en-US" sz="4000" dirty="0" err="1">
                <a:latin typeface="Arial" panose="020B0604020202020204" pitchFamily="34" charset="0"/>
                <a:cs typeface="Arial" panose="020B0604020202020204" pitchFamily="34" charset="0"/>
              </a:rPr>
              <a:t>sthmatics</a:t>
            </a:r>
            <a:r>
              <a:rPr lang="en-GB" altLang="en-US" sz="4000" dirty="0">
                <a:latin typeface="Arial" panose="020B0604020202020204" pitchFamily="34" charset="0"/>
                <a:cs typeface="Arial" panose="020B0604020202020204" pitchFamily="34" charset="0"/>
              </a:rPr>
              <a:t/>
            </a:r>
            <a:br>
              <a:rPr lang="en-GB" altLang="en-US" sz="4000" dirty="0">
                <a:latin typeface="Arial" panose="020B0604020202020204" pitchFamily="34" charset="0"/>
                <a:cs typeface="Arial" panose="020B0604020202020204" pitchFamily="34" charset="0"/>
              </a:rPr>
            </a:br>
            <a:r>
              <a:rPr lang="en-GB" altLang="en-US" sz="1800" dirty="0">
                <a:latin typeface="Arial" panose="020B0604020202020204" pitchFamily="34" charset="0"/>
                <a:cs typeface="Arial" panose="020B0604020202020204" pitchFamily="34" charset="0"/>
              </a:rPr>
              <a:t>with</a:t>
            </a:r>
            <a:r>
              <a:rPr lang="en-GB" altLang="en-US" sz="4000" dirty="0">
                <a:latin typeface="Arial" panose="020B0604020202020204" pitchFamily="34" charset="0"/>
                <a:cs typeface="Arial" panose="020B0604020202020204" pitchFamily="34" charset="0"/>
              </a:rPr>
              <a:t>  </a:t>
            </a:r>
          </a:p>
          <a:p>
            <a:pPr eaLnBrk="1" hangingPunct="1"/>
            <a:r>
              <a:rPr lang="en-GB" altLang="en-US" sz="4000" dirty="0">
                <a:solidFill>
                  <a:srgbClr val="FF0000"/>
                </a:solidFill>
                <a:latin typeface="Arial" panose="020B0604020202020204" pitchFamily="34" charset="0"/>
                <a:cs typeface="Arial" panose="020B0604020202020204" pitchFamily="34" charset="0"/>
              </a:rPr>
              <a:t>S</a:t>
            </a:r>
            <a:r>
              <a:rPr lang="en-GB" altLang="en-US" sz="4000" dirty="0">
                <a:latin typeface="Arial" panose="020B0604020202020204" pitchFamily="34" charset="0"/>
                <a:cs typeface="Arial" panose="020B0604020202020204" pitchFamily="34" charset="0"/>
              </a:rPr>
              <a:t> 	</a:t>
            </a:r>
            <a:r>
              <a:rPr lang="en-GB" altLang="en-US" sz="4000" dirty="0" err="1">
                <a:latin typeface="Arial" panose="020B0604020202020204" pitchFamily="34" charset="0"/>
                <a:cs typeface="Arial" panose="020B0604020202020204" pitchFamily="34" charset="0"/>
              </a:rPr>
              <a:t>uitable</a:t>
            </a:r>
            <a:endParaRPr lang="en-GB" altLang="en-US" sz="4000" dirty="0">
              <a:latin typeface="Arial" panose="020B0604020202020204" pitchFamily="34" charset="0"/>
              <a:cs typeface="Arial" panose="020B0604020202020204" pitchFamily="34" charset="0"/>
            </a:endParaRPr>
          </a:p>
          <a:p>
            <a:pPr eaLnBrk="1" hangingPunct="1"/>
            <a:r>
              <a:rPr lang="en-GB" altLang="en-US" sz="4000" dirty="0">
                <a:solidFill>
                  <a:srgbClr val="FF0000"/>
                </a:solidFill>
                <a:latin typeface="Arial" panose="020B0604020202020204" pitchFamily="34" charset="0"/>
                <a:cs typeface="Arial" panose="020B0604020202020204" pitchFamily="34" charset="0"/>
              </a:rPr>
              <a:t>I</a:t>
            </a:r>
            <a:r>
              <a:rPr lang="en-GB" altLang="en-US" sz="4000" dirty="0">
                <a:latin typeface="Arial" panose="020B0604020202020204" pitchFamily="34" charset="0"/>
                <a:cs typeface="Arial" panose="020B0604020202020204" pitchFamily="34" charset="0"/>
              </a:rPr>
              <a:t> 	</a:t>
            </a:r>
            <a:r>
              <a:rPr lang="en-GB" altLang="en-US" sz="4000" dirty="0" err="1">
                <a:latin typeface="Arial" panose="020B0604020202020204" pitchFamily="34" charset="0"/>
                <a:cs typeface="Arial" panose="020B0604020202020204" pitchFamily="34" charset="0"/>
              </a:rPr>
              <a:t>nhalers</a:t>
            </a:r>
            <a:r>
              <a:rPr lang="en-GB" altLang="en-US" sz="4000" dirty="0">
                <a:latin typeface="Arial" panose="020B0604020202020204" pitchFamily="34" charset="0"/>
                <a:cs typeface="Arial" panose="020B0604020202020204" pitchFamily="34" charset="0"/>
              </a:rPr>
              <a:t> &amp;</a:t>
            </a:r>
          </a:p>
          <a:p>
            <a:pPr eaLnBrk="1" hangingPunct="1"/>
            <a:r>
              <a:rPr lang="en-GB" altLang="en-US" sz="4000" dirty="0">
                <a:solidFill>
                  <a:srgbClr val="FF0000"/>
                </a:solidFill>
                <a:latin typeface="Arial" panose="020B0604020202020204" pitchFamily="34" charset="0"/>
                <a:cs typeface="Arial" panose="020B0604020202020204" pitchFamily="34" charset="0"/>
              </a:rPr>
              <a:t>C</a:t>
            </a:r>
            <a:r>
              <a:rPr lang="en-GB" altLang="en-US" sz="4000" dirty="0">
                <a:latin typeface="Arial" panose="020B0604020202020204" pitchFamily="34" charset="0"/>
                <a:cs typeface="Arial" panose="020B0604020202020204" pitchFamily="34" charset="0"/>
              </a:rPr>
              <a:t> 	</a:t>
            </a:r>
            <a:r>
              <a:rPr lang="en-GB" altLang="en-US" sz="4000" dirty="0" err="1">
                <a:latin typeface="Arial" panose="020B0604020202020204" pitchFamily="34" charset="0"/>
                <a:cs typeface="Arial" panose="020B0604020202020204" pitchFamily="34" charset="0"/>
              </a:rPr>
              <a:t>hamber</a:t>
            </a:r>
            <a:endParaRPr lang="en-GB" altLang="en-US" sz="4000" dirty="0">
              <a:latin typeface="Arial" panose="020B0604020202020204" pitchFamily="34" charset="0"/>
              <a:cs typeface="Arial" panose="020B0604020202020204" pitchFamily="34" charset="0"/>
            </a:endParaRPr>
          </a:p>
        </p:txBody>
      </p:sp>
      <p:pic>
        <p:nvPicPr>
          <p:cNvPr id="26628" name="Picture 4" descr="http://4.bp.blogspot.com/-Yt9cU2XsmL0/T31FTwxeeJI/AAAAAAAAASQ/bEDF7olV8pU/s320/asth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0" y="4119563"/>
            <a:ext cx="317023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p:cNvSpPr>
            <a:spLocks noChangeArrowheads="1"/>
          </p:cNvSpPr>
          <p:nvPr/>
        </p:nvSpPr>
        <p:spPr bwMode="auto">
          <a:xfrm>
            <a:off x="4787900" y="3451225"/>
            <a:ext cx="3914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C068C"/>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3E1F81"/>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a:ln>
                  <a:noFill/>
                </a:ln>
                <a:solidFill>
                  <a:srgbClr val="00B0F0"/>
                </a:solidFill>
                <a:effectLst/>
                <a:uLnTx/>
                <a:uFillTx/>
                <a:latin typeface="Calibri" panose="020F0502020204030204" pitchFamily="34" charset="0"/>
                <a:ea typeface="MS PGothic" panose="020B0600070205080204" pitchFamily="34" charset="-128"/>
                <a:cs typeface="Arial" panose="020B0604020202020204" pitchFamily="34" charset="0"/>
              </a:rPr>
              <a:t>5 tidal breath technique</a:t>
            </a:r>
          </a:p>
        </p:txBody>
      </p:sp>
      <p:pic>
        <p:nvPicPr>
          <p:cNvPr id="266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4100" y="855663"/>
            <a:ext cx="361950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7536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0950" y="3260725"/>
            <a:ext cx="2019300"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itle 1"/>
          <p:cNvSpPr>
            <a:spLocks noGrp="1"/>
          </p:cNvSpPr>
          <p:nvPr>
            <p:ph type="title"/>
          </p:nvPr>
        </p:nvSpPr>
        <p:spPr/>
        <p:txBody>
          <a:bodyPr/>
          <a:lstStyle/>
          <a:p>
            <a:pPr eaLnBrk="1" hangingPunct="1"/>
            <a:r>
              <a:rPr lang="en-GB" altLang="en-US">
                <a:latin typeface="Arial Bold" panose="020B0704020202020204" pitchFamily="34" charset="0"/>
                <a:cs typeface="Arial Bold" panose="020B0704020202020204" pitchFamily="34" charset="0"/>
              </a:rPr>
              <a:t>Subliminal Confounders</a:t>
            </a:r>
          </a:p>
        </p:txBody>
      </p:sp>
      <p:sp>
        <p:nvSpPr>
          <p:cNvPr id="2" name="Text Placeholder 1"/>
          <p:cNvSpPr>
            <a:spLocks noGrp="1"/>
          </p:cNvSpPr>
          <p:nvPr>
            <p:ph type="body" sz="quarter" idx="12"/>
          </p:nvPr>
        </p:nvSpPr>
        <p:spPr/>
        <p:txBody>
          <a:bodyPr/>
          <a:lstStyle/>
          <a:p>
            <a:r>
              <a:rPr lang="en-GB" dirty="0"/>
              <a:t>Promoting good inhaler technique in CYP?</a:t>
            </a:r>
          </a:p>
        </p:txBody>
      </p:sp>
      <p:sp>
        <p:nvSpPr>
          <p:cNvPr id="3" name="Content Placeholder 2"/>
          <p:cNvSpPr>
            <a:spLocks noGrp="1"/>
          </p:cNvSpPr>
          <p:nvPr>
            <p:ph sz="quarter" idx="15"/>
          </p:nvPr>
        </p:nvSpPr>
        <p:spPr/>
        <p:txBody>
          <a:bodyPr rtlCol="0">
            <a:normAutofit/>
          </a:bodyPr>
          <a:lstStyle/>
          <a:p>
            <a:pPr marL="0" indent="0" eaLnBrk="1" fontAlgn="auto" hangingPunct="1">
              <a:spcAft>
                <a:spcPts val="0"/>
              </a:spcAft>
              <a:buFont typeface="Wingdings" charset="2"/>
              <a:buNone/>
              <a:defRPr/>
            </a:pPr>
            <a:r>
              <a:rPr lang="en-GB" sz="2000" b="1" dirty="0">
                <a:ea typeface="+mn-ea"/>
              </a:rPr>
              <a:t>Understanding Acute Asthma Attacks: Answers.com</a:t>
            </a:r>
          </a:p>
          <a:p>
            <a:pPr eaLnBrk="1" fontAlgn="auto" hangingPunct="1">
              <a:spcAft>
                <a:spcPts val="0"/>
              </a:spcAft>
              <a:buFont typeface="Wingdings" charset="2"/>
              <a:buChar char="§"/>
              <a:defRPr/>
            </a:pPr>
            <a:endParaRPr lang="en-GB" dirty="0">
              <a:ea typeface="+mn-ea"/>
            </a:endParaRPr>
          </a:p>
        </p:txBody>
      </p:sp>
      <p:pic>
        <p:nvPicPr>
          <p:cNvPr id="276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1647825"/>
            <a:ext cx="1428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0363" y="4918075"/>
            <a:ext cx="1716087"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5" name="TextBox 3"/>
          <p:cNvSpPr txBox="1">
            <a:spLocks noChangeArrowheads="1"/>
          </p:cNvSpPr>
          <p:nvPr/>
        </p:nvSpPr>
        <p:spPr bwMode="auto">
          <a:xfrm>
            <a:off x="6235700" y="3933825"/>
            <a:ext cx="26654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C068C"/>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3E1F81"/>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400" b="0" i="0" u="sng"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Medical Observer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CHILDREN with severe or persistent asthma could be at a higher risk of …. </a:t>
            </a:r>
            <a:r>
              <a:rPr kumimoji="0" lang="en-GB" altLang="en-US" sz="1400" b="0" i="0" u="none" strike="noStrike" kern="1200" cap="none" spc="0" normalizeH="0" baseline="0" noProof="0">
                <a:ln>
                  <a:noFill/>
                </a:ln>
                <a:solidFill>
                  <a:srgbClr val="FF0000"/>
                </a:solidFill>
                <a:effectLst/>
                <a:uLnTx/>
                <a:uFillTx/>
                <a:latin typeface="Calibri" panose="020F0502020204030204" pitchFamily="34" charset="0"/>
                <a:ea typeface="MS PGothic" panose="020B0600070205080204" pitchFamily="34" charset="-128"/>
                <a:cs typeface="Arial" panose="020B0604020202020204" pitchFamily="34" charset="0"/>
              </a:rPr>
              <a:t>Dying!</a:t>
            </a:r>
          </a:p>
        </p:txBody>
      </p:sp>
      <p:sp>
        <p:nvSpPr>
          <p:cNvPr id="27656" name="TextBox 4"/>
          <p:cNvSpPr txBox="1">
            <a:spLocks noChangeArrowheads="1"/>
          </p:cNvSpPr>
          <p:nvPr/>
        </p:nvSpPr>
        <p:spPr bwMode="auto">
          <a:xfrm rot="-1232161">
            <a:off x="468313" y="4770438"/>
            <a:ext cx="26638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C068C"/>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3E1F81"/>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1" i="0" u="sng"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Daily News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New asthma procedure 'cooks' lungs ….</a:t>
            </a:r>
            <a:r>
              <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
            </a:r>
            <a:br>
              <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
            </a:r>
            <a:br>
              <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br>
            <a:endPar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276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4313" y="4918075"/>
            <a:ext cx="1890712"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TextBox 5"/>
          <p:cNvSpPr txBox="1">
            <a:spLocks noChangeArrowheads="1"/>
          </p:cNvSpPr>
          <p:nvPr/>
        </p:nvSpPr>
        <p:spPr bwMode="auto">
          <a:xfrm rot="2188931">
            <a:off x="4552950" y="2108200"/>
            <a:ext cx="21605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C068C"/>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3E1F81"/>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Allergy website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Acute Asthma Attack Kills Teenage Girl – Did She Have Hidden Allergies?</a:t>
            </a:r>
          </a:p>
        </p:txBody>
      </p:sp>
      <p:pic>
        <p:nvPicPr>
          <p:cNvPr id="2765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9200" y="334963"/>
            <a:ext cx="1220788"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60" name="TextBox 6"/>
          <p:cNvSpPr txBox="1">
            <a:spLocks noChangeArrowheads="1"/>
          </p:cNvSpPr>
          <p:nvPr/>
        </p:nvSpPr>
        <p:spPr bwMode="auto">
          <a:xfrm>
            <a:off x="7235825" y="1995488"/>
            <a:ext cx="18002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C068C"/>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3E1F81"/>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…imab</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New asthma drug can cut hospital admissions by half: study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2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Daily Telegraph</a:t>
            </a:r>
          </a:p>
        </p:txBody>
      </p:sp>
      <p:pic>
        <p:nvPicPr>
          <p:cNvPr id="2766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688" y="3260725"/>
            <a:ext cx="1217612" cy="10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62" name="TextBox 7"/>
          <p:cNvSpPr txBox="1">
            <a:spLocks noChangeArrowheads="1"/>
          </p:cNvSpPr>
          <p:nvPr/>
        </p:nvSpPr>
        <p:spPr bwMode="auto">
          <a:xfrm>
            <a:off x="1520825" y="3205163"/>
            <a:ext cx="1806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5C068C"/>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rgbClr val="3E1F81"/>
              </a:buClr>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FFC000"/>
                </a:solidFill>
                <a:effectLst/>
                <a:uLnTx/>
                <a:uFillTx/>
                <a:latin typeface="Calibri" panose="020F0502020204030204" pitchFamily="34" charset="0"/>
                <a:ea typeface="MS PGothic" panose="020B0600070205080204" pitchFamily="34" charset="-128"/>
                <a:cs typeface="Arial" panose="020B0604020202020204" pitchFamily="34" charset="0"/>
              </a:rPr>
              <a:t>North West and Wales Transport Service acute asthma guideline</a:t>
            </a:r>
          </a:p>
        </p:txBody>
      </p:sp>
      <p:pic>
        <p:nvPicPr>
          <p:cNvPr id="27663" name="Picture 54" descr="http://ts3.mm.bing.net/th?id=H.4626582978887875&amp;w=192&amp;h=153&amp;c=7&amp;rs=1&amp;url=http%3a%2f%2fallergies.answers.com%2fallergies-and-other-illnesses%2ftypical-health-complications-associated-with-severe-asthma&amp;pid=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7413" y="1609725"/>
            <a:ext cx="154146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0945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Asthma Management Pathways</a:t>
            </a:r>
          </a:p>
        </p:txBody>
      </p:sp>
      <p:sp>
        <p:nvSpPr>
          <p:cNvPr id="3" name="Slide Number Placeholder 2"/>
          <p:cNvSpPr>
            <a:spLocks noGrp="1"/>
          </p:cNvSpPr>
          <p:nvPr>
            <p:ph type="sldNum" sz="quarter" idx="11"/>
          </p:nvPr>
        </p:nvSpPr>
        <p:spPr/>
        <p:txBody>
          <a:bodyPr/>
          <a:lstStyle/>
          <a:p>
            <a:fld id="{8FC524A1-7B6A-464D-B8BC-8FE2E057339E}" type="slidenum">
              <a:rPr lang="en-GB" smtClean="0"/>
              <a:pPr/>
              <a:t>56</a:t>
            </a:fld>
            <a:endParaRPr lang="en-GB" dirty="0"/>
          </a:p>
        </p:txBody>
      </p:sp>
    </p:spTree>
    <p:extLst>
      <p:ext uri="{BB962C8B-B14F-4D97-AF65-F5344CB8AC3E}">
        <p14:creationId xmlns:p14="http://schemas.microsoft.com/office/powerpoint/2010/main" val="23658636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a:latin typeface="Arial Bold" panose="020B0704020202020204" pitchFamily="34" charset="0"/>
                <a:cs typeface="Arial Bold" panose="020B0704020202020204" pitchFamily="34" charset="0"/>
              </a:rPr>
              <a:t>The current situation</a:t>
            </a:r>
          </a:p>
        </p:txBody>
      </p:sp>
      <p:sp>
        <p:nvSpPr>
          <p:cNvPr id="2" name="Text Placeholder 1"/>
          <p:cNvSpPr>
            <a:spLocks noGrp="1"/>
          </p:cNvSpPr>
          <p:nvPr>
            <p:ph type="body" sz="quarter" idx="12"/>
          </p:nvPr>
        </p:nvSpPr>
        <p:spPr/>
        <p:txBody>
          <a:bodyPr/>
          <a:lstStyle/>
          <a:p>
            <a:r>
              <a:rPr lang="en-GB" dirty="0"/>
              <a:t>Should be better for patients. What could we do better?</a:t>
            </a:r>
          </a:p>
        </p:txBody>
      </p:sp>
      <p:graphicFrame>
        <p:nvGraphicFramePr>
          <p:cNvPr id="4" name="Content Placeholder 3"/>
          <p:cNvGraphicFramePr>
            <a:graphicFrameLocks noGrp="1"/>
          </p:cNvGraphicFramePr>
          <p:nvPr>
            <p:ph sz="quarter" idx="15"/>
            <p:extLst>
              <p:ext uri="{D42A27DB-BD31-4B8C-83A1-F6EECF244321}">
                <p14:modId xmlns:p14="http://schemas.microsoft.com/office/powerpoint/2010/main" val="1111170797"/>
              </p:ext>
            </p:extLst>
          </p:nvPr>
        </p:nvGraphicFramePr>
        <p:xfrm>
          <a:off x="250825" y="1341438"/>
          <a:ext cx="8642350" cy="496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Straight Arrow Connector 15"/>
          <p:cNvCxnSpPr>
            <a:cxnSpLocks noChangeShapeType="1"/>
          </p:cNvCxnSpPr>
          <p:nvPr/>
        </p:nvCxnSpPr>
        <p:spPr bwMode="auto">
          <a:xfrm>
            <a:off x="4556125" y="2960688"/>
            <a:ext cx="23813" cy="1874837"/>
          </a:xfrm>
          <a:prstGeom prst="straightConnector1">
            <a:avLst/>
          </a:prstGeom>
          <a:noFill/>
          <a:ln w="5080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noChangeShapeType="1"/>
          </p:cNvCxnSpPr>
          <p:nvPr/>
        </p:nvCxnSpPr>
        <p:spPr bwMode="auto">
          <a:xfrm flipH="1">
            <a:off x="3682222" y="4032427"/>
            <a:ext cx="1889125" cy="15875"/>
          </a:xfrm>
          <a:prstGeom prst="straightConnector1">
            <a:avLst/>
          </a:prstGeom>
          <a:noFill/>
          <a:ln w="34925" cmpd="dbl">
            <a:solidFill>
              <a:srgbClr val="FF0000"/>
            </a:solidFill>
            <a:prstDash val="sysDash"/>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5008563" y="2851150"/>
            <a:ext cx="674687" cy="962025"/>
          </a:xfrm>
          <a:prstGeom prst="straightConnector1">
            <a:avLst/>
          </a:prstGeom>
          <a:noFill/>
          <a:ln w="3810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Arrow Connector 18"/>
          <p:cNvCxnSpPr>
            <a:cxnSpLocks noChangeShapeType="1"/>
          </p:cNvCxnSpPr>
          <p:nvPr/>
        </p:nvCxnSpPr>
        <p:spPr bwMode="auto">
          <a:xfrm flipH="1">
            <a:off x="3363913" y="2624138"/>
            <a:ext cx="506412" cy="219075"/>
          </a:xfrm>
          <a:prstGeom prst="straightConnector1">
            <a:avLst/>
          </a:prstGeom>
          <a:noFill/>
          <a:ln w="3810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Arrow Connector 27"/>
          <p:cNvCxnSpPr>
            <a:cxnSpLocks noChangeShapeType="1"/>
          </p:cNvCxnSpPr>
          <p:nvPr/>
        </p:nvCxnSpPr>
        <p:spPr bwMode="auto">
          <a:xfrm>
            <a:off x="3413125" y="4629150"/>
            <a:ext cx="762000" cy="577850"/>
          </a:xfrm>
          <a:prstGeom prst="straightConnector1">
            <a:avLst/>
          </a:prstGeom>
          <a:noFill/>
          <a:ln w="5080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a:off x="3289300" y="3155950"/>
            <a:ext cx="1069975" cy="1679575"/>
          </a:xfrm>
          <a:prstGeom prst="straightConnector1">
            <a:avLst/>
          </a:prstGeom>
          <a:noFill/>
          <a:ln w="38100" cmpd="dbl">
            <a:solidFill>
              <a:srgbClr val="FF6666"/>
            </a:solidFill>
            <a:prstDash val="dash"/>
            <a:round/>
            <a:headEnd type="arrow" w="med" len="med"/>
            <a:tailEnd type="non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Arrow Connector 32"/>
          <p:cNvCxnSpPr>
            <a:cxnSpLocks noChangeShapeType="1"/>
          </p:cNvCxnSpPr>
          <p:nvPr/>
        </p:nvCxnSpPr>
        <p:spPr bwMode="auto">
          <a:xfrm flipH="1">
            <a:off x="4772025" y="3155950"/>
            <a:ext cx="1004888" cy="1679575"/>
          </a:xfrm>
          <a:prstGeom prst="straightConnector1">
            <a:avLst/>
          </a:prstGeom>
          <a:noFill/>
          <a:ln w="38100" cmpd="dbl">
            <a:solidFill>
              <a:srgbClr val="FF6666"/>
            </a:solidFill>
            <a:prstDash val="dash"/>
            <a:round/>
            <a:headEnd type="arrow" w="med" len="med"/>
            <a:tailEnd type="non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p:cNvCxnSpPr>
            <a:cxnSpLocks noChangeShapeType="1"/>
          </p:cNvCxnSpPr>
          <p:nvPr/>
        </p:nvCxnSpPr>
        <p:spPr bwMode="auto">
          <a:xfrm flipH="1">
            <a:off x="3289300" y="2801938"/>
            <a:ext cx="762000" cy="873125"/>
          </a:xfrm>
          <a:prstGeom prst="straightConnector1">
            <a:avLst/>
          </a:prstGeom>
          <a:noFill/>
          <a:ln w="5715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H="1">
            <a:off x="5135563" y="4835525"/>
            <a:ext cx="547687" cy="371475"/>
          </a:xfrm>
          <a:prstGeom prst="straightConnector1">
            <a:avLst/>
          </a:prstGeom>
          <a:noFill/>
          <a:ln w="38100" cmpd="dbl">
            <a:solidFill>
              <a:srgbClr val="FF6666"/>
            </a:solidFill>
            <a:prstDash val="dash"/>
            <a:round/>
            <a:headEnd type="arrow" w="med" len="med"/>
            <a:tailEnd type="non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Arrow Connector 28"/>
          <p:cNvCxnSpPr>
            <a:cxnSpLocks noChangeShapeType="1"/>
          </p:cNvCxnSpPr>
          <p:nvPr/>
        </p:nvCxnSpPr>
        <p:spPr bwMode="auto">
          <a:xfrm flipH="1" flipV="1">
            <a:off x="5230813" y="2620963"/>
            <a:ext cx="546100" cy="230187"/>
          </a:xfrm>
          <a:prstGeom prst="straightConnector1">
            <a:avLst/>
          </a:prstGeom>
          <a:noFill/>
          <a:ln w="3810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1518" name="Picture 14" descr="C:\Program Files\Microsoft Office\MEDIA\CAGCAT10\j0216724.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9277" y="1777140"/>
            <a:ext cx="72548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Users\chavar00\AppData\Local\Microsoft\Windows\Temporary Internet Files\Content.IE5\FYQ8ZELD\shutterstock-11175322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006" y="4181475"/>
            <a:ext cx="8826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Users\chavar00\AppData\Local\Microsoft\Windows\Temporary Internet Files\Content.IE5\Z32FS8QE\Web_icons_Pharmacy_00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17800" y="2717801"/>
            <a:ext cx="47783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8" descr="C:\Users\chavar00\AppData\Local\Microsoft\Windows\Temporary Internet Files\Content.IE5\H4QZLT5O\backtoschoolclipartrg2[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7352" y="4233863"/>
            <a:ext cx="10922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9" descr="C:\Users\chavar00\AppData\Local\Microsoft\Windows\Temporary Internet Files\Content.IE5\FYQ8ZELD\800px-Sign_hospital.svg[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1609" y="5765799"/>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12"/>
          <a:stretch>
            <a:fillRect/>
          </a:stretch>
        </p:blipFill>
        <p:spPr>
          <a:xfrm>
            <a:off x="2051705" y="3135913"/>
            <a:ext cx="1237595" cy="792549"/>
          </a:xfrm>
          <a:prstGeom prst="rect">
            <a:avLst/>
          </a:prstGeom>
        </p:spPr>
      </p:pic>
      <p:pic>
        <p:nvPicPr>
          <p:cNvPr id="23" name="Picture 22"/>
          <p:cNvPicPr>
            <a:picLocks noChangeAspect="1"/>
          </p:cNvPicPr>
          <p:nvPr/>
        </p:nvPicPr>
        <p:blipFill>
          <a:blip r:embed="rId12"/>
          <a:stretch>
            <a:fillRect/>
          </a:stretch>
        </p:blipFill>
        <p:spPr>
          <a:xfrm>
            <a:off x="2920021" y="2251416"/>
            <a:ext cx="1237595" cy="792549"/>
          </a:xfrm>
          <a:prstGeom prst="rect">
            <a:avLst/>
          </a:prstGeom>
        </p:spPr>
      </p:pic>
    </p:spTree>
    <p:extLst>
      <p:ext uri="{BB962C8B-B14F-4D97-AF65-F5344CB8AC3E}">
        <p14:creationId xmlns:p14="http://schemas.microsoft.com/office/powerpoint/2010/main" val="40926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p:cNvPicPr>
            <a:picLocks noGrp="1" noChangeAspect="1" noChangeArrowheads="1"/>
          </p:cNvPicPr>
          <p:nvPr>
            <p:ph idx="1"/>
          </p:nvPr>
        </p:nvPicPr>
        <p:blipFill rotWithShape="1">
          <a:blip r:embed="rId2">
            <a:clrChange>
              <a:clrFrom>
                <a:srgbClr val="000000"/>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52707" t="37124" r="29391" b="50249"/>
          <a:stretch/>
        </p:blipFill>
        <p:spPr bwMode="auto">
          <a:xfrm>
            <a:off x="4860032" y="3114680"/>
            <a:ext cx="1542548" cy="5715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512" y="116632"/>
            <a:ext cx="54006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D5E60"/>
                </a:solidFill>
                <a:effectLst/>
                <a:uLnTx/>
                <a:uFillTx/>
                <a:latin typeface="Frutiger-Bold"/>
                <a:ea typeface="+mn-ea"/>
                <a:cs typeface="+mn-cs"/>
              </a:rPr>
              <a:t>Healthy London Partnership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D5E60"/>
                </a:solidFill>
                <a:effectLst/>
                <a:uLnTx/>
                <a:uFillTx/>
                <a:latin typeface="Frutiger-Bold"/>
                <a:ea typeface="+mn-ea"/>
                <a:cs typeface="+mn-cs"/>
              </a:rPr>
              <a:t>Children and Young People’s programme</a:t>
            </a:r>
          </a:p>
        </p:txBody>
      </p:sp>
      <p:sp>
        <p:nvSpPr>
          <p:cNvPr id="5" name="Rectangle 4"/>
          <p:cNvSpPr/>
          <p:nvPr/>
        </p:nvSpPr>
        <p:spPr>
          <a:xfrm>
            <a:off x="179512" y="692696"/>
            <a:ext cx="473334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A21E58"/>
                </a:solidFill>
                <a:effectLst/>
                <a:uLnTx/>
                <a:uFillTx/>
                <a:latin typeface="Frutiger-Roman"/>
                <a:ea typeface="+mn-ea"/>
                <a:cs typeface="+mn-cs"/>
              </a:rPr>
              <a:t>Pharmacy services in England: </a:t>
            </a:r>
            <a:r>
              <a:rPr kumimoji="0" lang="en-GB" sz="1800" b="0" i="1" u="none" strike="noStrike" kern="1200" cap="none" spc="0" normalizeH="0" baseline="0" noProof="0" dirty="0">
                <a:ln>
                  <a:noFill/>
                </a:ln>
                <a:solidFill>
                  <a:srgbClr val="A21E58"/>
                </a:solidFill>
                <a:effectLst/>
                <a:uLnTx/>
                <a:uFillTx/>
                <a:latin typeface="Frutiger-Italic"/>
                <a:ea typeface="+mn-ea"/>
                <a:cs typeface="+mn-cs"/>
              </a:rPr>
              <a:t>Key facts 2015/16</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8" name="Picture 4"/>
          <p:cNvPicPr>
            <a:picLocks noChangeAspect="1" noChangeArrowheads="1"/>
          </p:cNvPicPr>
          <p:nvPr/>
        </p:nvPicPr>
        <p:blipFill>
          <a:blip r:embed="rId2">
            <a:clrChange>
              <a:clrFrom>
                <a:srgbClr val="000000"/>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185346"/>
            <a:ext cx="9083998" cy="563784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990402" y="3642098"/>
            <a:ext cx="1348663" cy="45719"/>
          </a:xfrm>
          <a:prstGeom prst="rect">
            <a:avLst/>
          </a:prstGeom>
          <a:solidFill>
            <a:srgbClr val="4B6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A21E58"/>
              </a:solidFill>
              <a:effectLst/>
              <a:uLnTx/>
              <a:uFillTx/>
              <a:latin typeface="Calibri"/>
              <a:ea typeface="+mn-ea"/>
              <a:cs typeface="+mn-cs"/>
            </a:endParaRPr>
          </a:p>
        </p:txBody>
      </p:sp>
      <p:sp>
        <p:nvSpPr>
          <p:cNvPr id="7" name="Rectangle 6"/>
          <p:cNvSpPr/>
          <p:nvPr/>
        </p:nvSpPr>
        <p:spPr>
          <a:xfrm>
            <a:off x="8907764" y="692696"/>
            <a:ext cx="236236" cy="489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39943" y="3769691"/>
            <a:ext cx="2088232"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rPr>
              <a:t>£9.27 billion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 the cost of prescriptions dispensed in the community </a:t>
            </a:r>
            <a:endParaRPr kumimoji="0" lang="en-GB" sz="1600" b="0" i="0" u="none" strike="noStrike" kern="1200" cap="none" spc="0" normalizeH="0" baseline="0" noProof="0" dirty="0">
              <a:ln>
                <a:noFill/>
              </a:ln>
              <a:solidFill>
                <a:srgbClr val="5D5E60"/>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6668012" y="1532266"/>
            <a:ext cx="223975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504D">
                    <a:lumMod val="75000"/>
                  </a:srgbClr>
                </a:solidFill>
                <a:effectLst/>
                <a:uLnTx/>
                <a:uFillTx/>
                <a:latin typeface="Arial"/>
                <a:ea typeface="+mn-ea"/>
                <a:cs typeface="+mn-cs"/>
              </a:rPr>
              <a:t>11,688</a:t>
            </a:r>
            <a:r>
              <a:rPr kumimoji="0" lang="en-GB" sz="1800" b="0" i="0" u="none" strike="noStrike" kern="1200" cap="none" spc="0" normalizeH="0" baseline="0" noProof="0" dirty="0">
                <a:ln>
                  <a:noFill/>
                </a:ln>
                <a:solidFill>
                  <a:srgbClr val="3F3F3F"/>
                </a:solidFill>
                <a:effectLst/>
                <a:uLnTx/>
                <a:uFillTx/>
                <a:latin typeface="Arial"/>
                <a:ea typeface="+mn-ea"/>
                <a:cs typeface="+mn-cs"/>
              </a:rPr>
              <a:t> community pharmacies in England and </a:t>
            </a:r>
            <a:r>
              <a:rPr kumimoji="0" lang="en-GB" sz="1800" b="0" i="0" u="none" strike="noStrike" kern="1200" cap="none" spc="0" normalizeH="0" baseline="0" noProof="0" dirty="0">
                <a:ln>
                  <a:noFill/>
                </a:ln>
                <a:solidFill>
                  <a:srgbClr val="C0504D">
                    <a:lumMod val="75000"/>
                  </a:srgbClr>
                </a:solidFill>
                <a:effectLst/>
                <a:uLnTx/>
                <a:uFillTx/>
                <a:latin typeface="Arial"/>
                <a:ea typeface="+mn-ea"/>
                <a:cs typeface="+mn-cs"/>
              </a:rPr>
              <a:t>1862 in London </a:t>
            </a:r>
            <a:endParaRPr kumimoji="0" lang="en-GB" sz="1200" b="0" i="0" u="none" strike="noStrike" kern="1200" cap="none" spc="0" normalizeH="0" baseline="0" noProof="0" dirty="0">
              <a:ln>
                <a:noFill/>
              </a:ln>
              <a:solidFill>
                <a:srgbClr val="C0504D">
                  <a:lumMod val="75000"/>
                </a:srgbClr>
              </a:solidFill>
              <a:effectLst/>
              <a:uLnTx/>
              <a:uFillTx/>
              <a:latin typeface="Frutiger-Roman"/>
              <a:ea typeface="+mn-ea"/>
              <a:cs typeface="+mn-cs"/>
            </a:endParaRPr>
          </a:p>
        </p:txBody>
      </p:sp>
      <p:sp>
        <p:nvSpPr>
          <p:cNvPr id="10" name="Rectangle 9"/>
          <p:cNvSpPr/>
          <p:nvPr/>
        </p:nvSpPr>
        <p:spPr>
          <a:xfrm>
            <a:off x="2771800" y="4254187"/>
            <a:ext cx="1296144" cy="14003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TrajanPro-Bold"/>
                <a:ea typeface="+mn-ea"/>
                <a:cs typeface="+mn-cs"/>
              </a:rPr>
              <a:t>34.4 m</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400" b="0" i="0" u="none" strike="noStrike" kern="1200" cap="none" spc="0" normalizeH="0" baseline="0" noProof="0" dirty="0">
                <a:ln>
                  <a:noFill/>
                </a:ln>
                <a:solidFill>
                  <a:srgbClr val="3F3F3F"/>
                </a:solidFill>
                <a:effectLst/>
                <a:uLnTx/>
                <a:uFillTx/>
                <a:latin typeface="Arial"/>
                <a:ea typeface="+mn-ea"/>
                <a:cs typeface="+mn-cs"/>
              </a:rPr>
              <a:t>Simvastatin was the most prescribed chemical</a:t>
            </a:r>
            <a:endParaRPr kumimoji="0" lang="en-GB" sz="1400" b="1" i="0" u="none" strike="noStrike" kern="1200" cap="none" spc="0" normalizeH="0" baseline="0" noProof="0" dirty="0">
              <a:ln>
                <a:noFill/>
              </a:ln>
              <a:solidFill>
                <a:srgbClr val="000000"/>
              </a:solidFill>
              <a:effectLst/>
              <a:uLnTx/>
              <a:uFillTx/>
              <a:latin typeface="Frutiger-Bold"/>
              <a:ea typeface="+mn-ea"/>
              <a:cs typeface="+mn-cs"/>
            </a:endParaRPr>
          </a:p>
        </p:txBody>
      </p:sp>
      <p:sp>
        <p:nvSpPr>
          <p:cNvPr id="11" name="Rectangle 10"/>
          <p:cNvSpPr/>
          <p:nvPr/>
        </p:nvSpPr>
        <p:spPr>
          <a:xfrm>
            <a:off x="1835696" y="1199277"/>
            <a:ext cx="3871237"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504D">
                    <a:lumMod val="75000"/>
                  </a:srgbClr>
                </a:solidFill>
                <a:effectLst/>
                <a:uLnTx/>
                <a:uFillTx/>
                <a:latin typeface="Arial"/>
                <a:ea typeface="+mn-ea"/>
                <a:cs typeface="+mn-cs"/>
              </a:rPr>
              <a:t>7.8m </a:t>
            </a:r>
            <a:r>
              <a:rPr kumimoji="0" lang="en-GB" sz="1800" b="0" i="0" u="none" strike="noStrike" kern="1200" cap="none" spc="0" normalizeH="0" baseline="0" noProof="0" dirty="0">
                <a:ln>
                  <a:noFill/>
                </a:ln>
                <a:solidFill>
                  <a:prstClr val="black"/>
                </a:solidFill>
                <a:effectLst/>
                <a:uLnTx/>
                <a:uFillTx/>
                <a:latin typeface="Arial"/>
                <a:ea typeface="+mn-ea"/>
                <a:cs typeface="+mn-cs"/>
              </a:rPr>
              <a:t>items of Fluticasone Propionate (inhaled) dispensed </a:t>
            </a:r>
            <a:endParaRPr kumimoji="0" lang="en-GB" sz="1200" b="1" i="0" u="none" strike="noStrike" kern="1200" cap="none" spc="0" normalizeH="0" baseline="0" noProof="0" dirty="0">
              <a:ln>
                <a:noFill/>
              </a:ln>
              <a:solidFill>
                <a:prstClr val="black"/>
              </a:solidFill>
              <a:effectLst/>
              <a:uLnTx/>
              <a:uFillTx/>
              <a:latin typeface="Frutiger-Bold"/>
              <a:ea typeface="+mn-ea"/>
              <a:cs typeface="+mn-cs"/>
            </a:endParaRPr>
          </a:p>
        </p:txBody>
      </p:sp>
      <p:sp>
        <p:nvSpPr>
          <p:cNvPr id="14" name="Rectangle 13"/>
          <p:cNvSpPr/>
          <p:nvPr/>
        </p:nvSpPr>
        <p:spPr>
          <a:xfrm>
            <a:off x="102221" y="1999508"/>
            <a:ext cx="158417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504D">
                    <a:lumMod val="75000"/>
                  </a:srgbClr>
                </a:solidFill>
                <a:effectLst/>
                <a:uLnTx/>
                <a:uFillTx/>
                <a:latin typeface="Arial"/>
                <a:ea typeface="+mn-ea"/>
                <a:cs typeface="+mn-cs"/>
              </a:rPr>
              <a:t>1.08 billion </a:t>
            </a:r>
            <a:r>
              <a:rPr kumimoji="0" lang="en-GB" sz="1600" b="0" i="0" u="none" strike="noStrike" kern="1200" cap="none" spc="0" normalizeH="0" baseline="0" noProof="0" dirty="0">
                <a:ln>
                  <a:noFill/>
                </a:ln>
                <a:solidFill>
                  <a:srgbClr val="3F3F3F"/>
                </a:solidFill>
                <a:effectLst/>
                <a:uLnTx/>
                <a:uFillTx/>
                <a:latin typeface="Arial"/>
                <a:ea typeface="+mn-ea"/>
                <a:cs typeface="+mn-cs"/>
              </a:rPr>
              <a:t>prescription items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F3F3F"/>
                </a:solidFill>
                <a:effectLst/>
                <a:uLnTx/>
                <a:uFillTx/>
                <a:latin typeface="Arial"/>
                <a:ea typeface="+mn-ea"/>
                <a:cs typeface="+mn-cs"/>
              </a:rPr>
              <a:t>dispensed in the community </a:t>
            </a:r>
            <a:endParaRPr kumimoji="0" lang="en-GB" sz="1600" b="1" i="0" u="none" strike="noStrike" kern="1200" cap="none" spc="0" normalizeH="0" baseline="0" noProof="0" dirty="0">
              <a:ln>
                <a:noFill/>
              </a:ln>
              <a:solidFill>
                <a:srgbClr val="5D5E60"/>
              </a:solidFill>
              <a:effectLst/>
              <a:uLnTx/>
              <a:uFillTx/>
              <a:latin typeface="Frutiger-Bold"/>
              <a:ea typeface="+mn-ea"/>
              <a:cs typeface="+mn-cs"/>
            </a:endParaRPr>
          </a:p>
        </p:txBody>
      </p:sp>
      <p:sp>
        <p:nvSpPr>
          <p:cNvPr id="22" name="Rectangle 21"/>
          <p:cNvSpPr/>
          <p:nvPr/>
        </p:nvSpPr>
        <p:spPr>
          <a:xfrm>
            <a:off x="4964708" y="3322947"/>
            <a:ext cx="1508683" cy="2546851"/>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0" i="0" u="none" strike="noStrike" kern="1200" cap="none" spc="0" normalizeH="0" baseline="0" noProof="0" dirty="0">
                <a:ln>
                  <a:noFill/>
                </a:ln>
                <a:effectLst/>
                <a:uLnTx/>
                <a:uFillTx/>
                <a:latin typeface="Arial"/>
                <a:ea typeface="+mn-ea"/>
                <a:cs typeface="+mn-cs"/>
              </a:rPr>
              <a:t>Fluticasone Propionate (inhaled)  remains the highest costing medicine at £376m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1" name="Rectangle 20"/>
          <p:cNvSpPr/>
          <p:nvPr/>
        </p:nvSpPr>
        <p:spPr>
          <a:xfrm>
            <a:off x="7255202" y="4797152"/>
            <a:ext cx="108243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Arial"/>
                <a:ea typeface="+mn-ea"/>
                <a:cs typeface="+mn-cs"/>
              </a:rPr>
              <a:t>35.4% of items dispensed by EPS </a:t>
            </a:r>
            <a:endParaRPr kumimoji="0" lang="en-GB" sz="1400" b="0" i="0" u="none" strike="noStrike" kern="1200" cap="none" spc="0" normalizeH="0" baseline="0" noProof="0" dirty="0">
              <a:ln>
                <a:noFill/>
              </a:ln>
              <a:effectLst/>
              <a:uLnTx/>
              <a:uFillTx/>
              <a:latin typeface="Calibri"/>
              <a:ea typeface="+mn-ea"/>
              <a:cs typeface="+mn-cs"/>
            </a:endParaRPr>
          </a:p>
        </p:txBody>
      </p:sp>
      <p:grpSp>
        <p:nvGrpSpPr>
          <p:cNvPr id="25" name="Group 24"/>
          <p:cNvGrpSpPr/>
          <p:nvPr/>
        </p:nvGrpSpPr>
        <p:grpSpPr>
          <a:xfrm>
            <a:off x="5321049" y="260648"/>
            <a:ext cx="3636172" cy="817189"/>
            <a:chOff x="5508104" y="142694"/>
            <a:chExt cx="3636172" cy="817189"/>
          </a:xfrm>
        </p:grpSpPr>
        <p:pic>
          <p:nvPicPr>
            <p:cNvPr id="1033" name="Picture 9" descr="R:\CB N Drive\5.0 Transformation\Healthy London Partnership\00 Programmes\02 CYP\04 Communications\CYP graphics\white-teen-bo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88640"/>
              <a:ext cx="505426" cy="7712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CB N Drive\5.0 Transformation\Healthy London Partnership\00 Programmes\02 CYP\04 Communications\CYP graphics\black-woman-w-chil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2008" y="142694"/>
              <a:ext cx="899786" cy="81718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R:\CB N Drive\5.0 Transformation\Healthy London Partnership\00 Programmes\02 CYP\04 Communications\CYP graphics\white-woman-w-pr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6514" y="188640"/>
              <a:ext cx="975761" cy="7200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CB N Drive\5.0 Transformation\Healthy London Partnership\00 Programmes\02 CYP\04 Communications\CYP graphics\white-teen-brunette-gir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9207" y="198776"/>
              <a:ext cx="523569" cy="70502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R:\CB N Drive\5.0 Transformation\Healthy London Partnership\00 Programmes\02 CYP\04 Communications\CYP graphics\white-woman-w-chil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2739" y="188641"/>
              <a:ext cx="465212" cy="7428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CB N Drive\5.0 Transformation\Healthy London Partnership\00 Programmes\02 CYP\04 Communications\CYP graphics\black-man-w-pra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5345" y="173782"/>
              <a:ext cx="1028931" cy="75931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2465923" y="2132430"/>
            <a:ext cx="2683183" cy="107721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dirty="0">
                <a:ln>
                  <a:noFill/>
                </a:ln>
                <a:solidFill>
                  <a:srgbClr val="C0504D">
                    <a:lumMod val="75000"/>
                  </a:srgbClr>
                </a:solidFill>
                <a:effectLst/>
                <a:uLnTx/>
                <a:uFillTx/>
                <a:latin typeface="Arial"/>
                <a:ea typeface="+mn-ea"/>
                <a:cs typeface="+mn-cs"/>
              </a:rPr>
              <a:t>3.3 </a:t>
            </a:r>
            <a:r>
              <a:rPr kumimoji="0" lang="en-GB" sz="1600" b="0" i="0" u="none" strike="noStrike" kern="1200" cap="none" spc="0" normalizeH="0" baseline="0" noProof="0" dirty="0">
                <a:ln>
                  <a:noFill/>
                </a:ln>
                <a:solidFill>
                  <a:prstClr val="black"/>
                </a:solidFill>
                <a:effectLst/>
                <a:uLnTx/>
                <a:uFillTx/>
                <a:latin typeface="Arial"/>
                <a:ea typeface="+mn-ea"/>
                <a:cs typeface="+mn-cs"/>
              </a:rPr>
              <a:t>million Medicine Use Reviews , average of </a:t>
            </a:r>
            <a:r>
              <a:rPr kumimoji="0" lang="en-GB" sz="1600" b="0" i="0" u="none" strike="noStrike" kern="1200" cap="none" spc="0" normalizeH="0" baseline="0" noProof="0" dirty="0">
                <a:ln>
                  <a:noFill/>
                </a:ln>
                <a:solidFill>
                  <a:srgbClr val="C0504D">
                    <a:lumMod val="75000"/>
                  </a:srgbClr>
                </a:solidFill>
                <a:effectLst/>
                <a:uLnTx/>
                <a:uFillTx/>
                <a:latin typeface="Arial"/>
                <a:ea typeface="+mn-ea"/>
                <a:cs typeface="+mn-cs"/>
              </a:rPr>
              <a:t>280 </a:t>
            </a:r>
            <a:r>
              <a:rPr kumimoji="0" lang="en-GB" sz="1600" b="0" i="0" u="none" strike="noStrike" kern="1200" cap="none" spc="0" normalizeH="0" baseline="0" noProof="0" dirty="0">
                <a:ln>
                  <a:noFill/>
                </a:ln>
                <a:solidFill>
                  <a:prstClr val="black"/>
                </a:solidFill>
                <a:effectLst/>
                <a:uLnTx/>
                <a:uFillTx/>
                <a:latin typeface="Arial"/>
                <a:ea typeface="+mn-ea"/>
                <a:cs typeface="+mn-cs"/>
              </a:rPr>
              <a:t>per annum for a London Pharmacy</a:t>
            </a:r>
          </a:p>
        </p:txBody>
      </p:sp>
      <p:sp>
        <p:nvSpPr>
          <p:cNvPr id="13" name="Rectangle 12"/>
          <p:cNvSpPr/>
          <p:nvPr/>
        </p:nvSpPr>
        <p:spPr>
          <a:xfrm>
            <a:off x="5430392" y="5858768"/>
            <a:ext cx="3544513" cy="830997"/>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0" i="0" u="none" strike="noStrike" kern="1200" cap="none" spc="0" normalizeH="0" baseline="0" noProof="0" dirty="0">
                <a:ln>
                  <a:noFill/>
                </a:ln>
                <a:effectLst/>
                <a:uLnTx/>
                <a:uFillTx/>
                <a:latin typeface="Arial"/>
                <a:ea typeface="+mn-ea"/>
                <a:cs typeface="+mn-cs"/>
              </a:rPr>
              <a:t>821,893 New Medicines Services interventions, average </a:t>
            </a:r>
            <a:r>
              <a:rPr kumimoji="0" lang="en-GB" sz="1600" b="0" i="0" u="none" strike="noStrike" kern="1200" cap="none" spc="0" normalizeH="0" baseline="0" noProof="0" dirty="0">
                <a:ln>
                  <a:noFill/>
                </a:ln>
                <a:solidFill>
                  <a:srgbClr val="C00000"/>
                </a:solidFill>
                <a:effectLst/>
                <a:uLnTx/>
                <a:uFillTx/>
                <a:latin typeface="Arial"/>
                <a:ea typeface="+mn-ea"/>
                <a:cs typeface="+mn-cs"/>
              </a:rPr>
              <a:t>78</a:t>
            </a:r>
            <a:r>
              <a:rPr kumimoji="0" lang="en-GB" sz="1600" b="0" i="0" u="none" strike="noStrike" kern="1200" cap="none" spc="0" normalizeH="0" baseline="0" noProof="0" dirty="0">
                <a:ln>
                  <a:noFill/>
                </a:ln>
                <a:effectLst/>
                <a:uLnTx/>
                <a:uFillTx/>
                <a:latin typeface="Arial"/>
                <a:ea typeface="+mn-ea"/>
                <a:cs typeface="+mn-cs"/>
              </a:rPr>
              <a:t> per annum for a London Pharmacy </a:t>
            </a:r>
          </a:p>
        </p:txBody>
      </p:sp>
    </p:spTree>
    <p:extLst>
      <p:ext uri="{BB962C8B-B14F-4D97-AF65-F5344CB8AC3E}">
        <p14:creationId xmlns:p14="http://schemas.microsoft.com/office/powerpoint/2010/main" val="5807182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Community Pharmacy Services</a:t>
            </a:r>
          </a:p>
        </p:txBody>
      </p:sp>
      <p:sp>
        <p:nvSpPr>
          <p:cNvPr id="5" name="Text Placeholder 4"/>
          <p:cNvSpPr>
            <a:spLocks noGrp="1"/>
          </p:cNvSpPr>
          <p:nvPr>
            <p:ph type="body" sz="quarter" idx="12"/>
          </p:nvPr>
        </p:nvSpPr>
        <p:spPr/>
        <p:txBody>
          <a:bodyPr/>
          <a:lstStyle/>
          <a:p>
            <a:r>
              <a:rPr lang="en-GB" dirty="0"/>
              <a:t>Categories &amp; Funding sources</a:t>
            </a:r>
          </a:p>
        </p:txBody>
      </p:sp>
      <p:pic>
        <p:nvPicPr>
          <p:cNvPr id="9" name="Content Placeholder 8"/>
          <p:cNvPicPr>
            <a:picLocks noGrp="1" noChangeAspect="1"/>
          </p:cNvPicPr>
          <p:nvPr>
            <p:ph sz="quarter" idx="15"/>
          </p:nvPr>
        </p:nvPicPr>
        <p:blipFill>
          <a:blip r:embed="rId2"/>
          <a:stretch>
            <a:fillRect/>
          </a:stretch>
        </p:blipFill>
        <p:spPr>
          <a:xfrm>
            <a:off x="1705132" y="2130964"/>
            <a:ext cx="5733736" cy="3388235"/>
          </a:xfrm>
          <a:prstGeom prst="rect">
            <a:avLst/>
          </a:prstGeom>
        </p:spPr>
      </p:pic>
    </p:spTree>
    <p:extLst>
      <p:ext uri="{BB962C8B-B14F-4D97-AF65-F5344CB8AC3E}">
        <p14:creationId xmlns:p14="http://schemas.microsoft.com/office/powerpoint/2010/main" val="3362046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214300070"/>
              </p:ext>
            </p:extLst>
          </p:nvPr>
        </p:nvGraphicFramePr>
        <p:xfrm>
          <a:off x="323528" y="548680"/>
          <a:ext cx="8568952"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19568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a:latin typeface="Arial Bold" panose="020B0704020202020204" pitchFamily="34" charset="0"/>
                <a:cs typeface="Arial Bold" panose="020B0704020202020204" pitchFamily="34" charset="0"/>
              </a:rPr>
              <a:t>The current situation</a:t>
            </a:r>
          </a:p>
        </p:txBody>
      </p:sp>
      <p:sp>
        <p:nvSpPr>
          <p:cNvPr id="2" name="Text Placeholder 1"/>
          <p:cNvSpPr>
            <a:spLocks noGrp="1"/>
          </p:cNvSpPr>
          <p:nvPr>
            <p:ph type="body" sz="quarter" idx="12"/>
          </p:nvPr>
        </p:nvSpPr>
        <p:spPr/>
        <p:txBody>
          <a:bodyPr/>
          <a:lstStyle/>
          <a:p>
            <a:r>
              <a:rPr lang="en-GB" dirty="0"/>
              <a:t>Its not working. What could we do better?</a:t>
            </a:r>
          </a:p>
        </p:txBody>
      </p:sp>
      <p:graphicFrame>
        <p:nvGraphicFramePr>
          <p:cNvPr id="4" name="Content Placeholder 3"/>
          <p:cNvGraphicFramePr>
            <a:graphicFrameLocks noGrp="1"/>
          </p:cNvGraphicFramePr>
          <p:nvPr>
            <p:ph sz="quarter" idx="15"/>
          </p:nvPr>
        </p:nvGraphicFramePr>
        <p:xfrm>
          <a:off x="250825" y="1341438"/>
          <a:ext cx="8642350" cy="496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Straight Arrow Connector 15"/>
          <p:cNvCxnSpPr>
            <a:cxnSpLocks noChangeShapeType="1"/>
          </p:cNvCxnSpPr>
          <p:nvPr/>
        </p:nvCxnSpPr>
        <p:spPr bwMode="auto">
          <a:xfrm>
            <a:off x="4556125" y="2960688"/>
            <a:ext cx="23813" cy="1874837"/>
          </a:xfrm>
          <a:prstGeom prst="straightConnector1">
            <a:avLst/>
          </a:prstGeom>
          <a:noFill/>
          <a:ln w="5080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noChangeShapeType="1"/>
          </p:cNvCxnSpPr>
          <p:nvPr/>
        </p:nvCxnSpPr>
        <p:spPr bwMode="auto">
          <a:xfrm flipH="1">
            <a:off x="3651250" y="4076700"/>
            <a:ext cx="1889125" cy="15875"/>
          </a:xfrm>
          <a:prstGeom prst="straightConnector1">
            <a:avLst/>
          </a:prstGeom>
          <a:noFill/>
          <a:ln w="34925" cmpd="dbl">
            <a:solidFill>
              <a:srgbClr val="FF0000"/>
            </a:solidFill>
            <a:prstDash val="sysDash"/>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5008563" y="2851150"/>
            <a:ext cx="674687" cy="962025"/>
          </a:xfrm>
          <a:prstGeom prst="straightConnector1">
            <a:avLst/>
          </a:prstGeom>
          <a:noFill/>
          <a:ln w="3810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Arrow Connector 18"/>
          <p:cNvCxnSpPr>
            <a:cxnSpLocks noChangeShapeType="1"/>
          </p:cNvCxnSpPr>
          <p:nvPr/>
        </p:nvCxnSpPr>
        <p:spPr bwMode="auto">
          <a:xfrm flipH="1">
            <a:off x="3363913" y="2624138"/>
            <a:ext cx="506412" cy="219075"/>
          </a:xfrm>
          <a:prstGeom prst="straightConnector1">
            <a:avLst/>
          </a:prstGeom>
          <a:noFill/>
          <a:ln w="3810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Arrow Connector 27"/>
          <p:cNvCxnSpPr>
            <a:cxnSpLocks noChangeShapeType="1"/>
          </p:cNvCxnSpPr>
          <p:nvPr/>
        </p:nvCxnSpPr>
        <p:spPr bwMode="auto">
          <a:xfrm>
            <a:off x="3413125" y="4629150"/>
            <a:ext cx="762000" cy="577850"/>
          </a:xfrm>
          <a:prstGeom prst="straightConnector1">
            <a:avLst/>
          </a:prstGeom>
          <a:noFill/>
          <a:ln w="5080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a:off x="3289300" y="3155950"/>
            <a:ext cx="1069975" cy="1679575"/>
          </a:xfrm>
          <a:prstGeom prst="straightConnector1">
            <a:avLst/>
          </a:prstGeom>
          <a:noFill/>
          <a:ln w="38100" cmpd="dbl">
            <a:solidFill>
              <a:srgbClr val="FF6666"/>
            </a:solidFill>
            <a:prstDash val="dash"/>
            <a:round/>
            <a:headEnd type="arrow" w="med" len="med"/>
            <a:tailEnd type="non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Arrow Connector 32"/>
          <p:cNvCxnSpPr>
            <a:cxnSpLocks noChangeShapeType="1"/>
          </p:cNvCxnSpPr>
          <p:nvPr/>
        </p:nvCxnSpPr>
        <p:spPr bwMode="auto">
          <a:xfrm flipH="1">
            <a:off x="4772025" y="3155950"/>
            <a:ext cx="1004888" cy="1679575"/>
          </a:xfrm>
          <a:prstGeom prst="straightConnector1">
            <a:avLst/>
          </a:prstGeom>
          <a:noFill/>
          <a:ln w="38100" cmpd="dbl">
            <a:solidFill>
              <a:srgbClr val="FF6666"/>
            </a:solidFill>
            <a:prstDash val="dash"/>
            <a:round/>
            <a:headEnd type="arrow" w="med" len="med"/>
            <a:tailEnd type="non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p:cNvCxnSpPr>
            <a:cxnSpLocks noChangeShapeType="1"/>
          </p:cNvCxnSpPr>
          <p:nvPr/>
        </p:nvCxnSpPr>
        <p:spPr bwMode="auto">
          <a:xfrm flipH="1">
            <a:off x="3289300" y="2801938"/>
            <a:ext cx="762000" cy="873125"/>
          </a:xfrm>
          <a:prstGeom prst="straightConnector1">
            <a:avLst/>
          </a:prstGeom>
          <a:noFill/>
          <a:ln w="5715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H="1">
            <a:off x="5135563" y="4835525"/>
            <a:ext cx="547687" cy="371475"/>
          </a:xfrm>
          <a:prstGeom prst="straightConnector1">
            <a:avLst/>
          </a:prstGeom>
          <a:noFill/>
          <a:ln w="38100" cmpd="dbl">
            <a:solidFill>
              <a:srgbClr val="FF6666"/>
            </a:solidFill>
            <a:prstDash val="dash"/>
            <a:round/>
            <a:headEnd type="arrow" w="med" len="med"/>
            <a:tailEnd type="non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Arrow Connector 28"/>
          <p:cNvCxnSpPr>
            <a:cxnSpLocks noChangeShapeType="1"/>
          </p:cNvCxnSpPr>
          <p:nvPr/>
        </p:nvCxnSpPr>
        <p:spPr bwMode="auto">
          <a:xfrm flipH="1" flipV="1">
            <a:off x="5230813" y="2620963"/>
            <a:ext cx="546100" cy="230187"/>
          </a:xfrm>
          <a:prstGeom prst="straightConnector1">
            <a:avLst/>
          </a:prstGeom>
          <a:noFill/>
          <a:ln w="38100" cmpd="dbl">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1518" name="Picture 14" descr="C:\Program Files\Microsoft Office\MEDIA\CAGCAT10\j0216724.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9277" y="1777140"/>
            <a:ext cx="72548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Users\chavar00\AppData\Local\Microsoft\Windows\Temporary Internet Files\Content.IE5\FYQ8ZELD\shutterstock-11175322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006" y="4181475"/>
            <a:ext cx="8826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Users\chavar00\AppData\Local\Microsoft\Windows\Temporary Internet Files\Content.IE5\Z32FS8QE\Web_icons_Pharmacy_002[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17800" y="2717801"/>
            <a:ext cx="47783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8" descr="C:\Users\chavar00\AppData\Local\Microsoft\Windows\Temporary Internet Files\Content.IE5\H4QZLT5O\backtoschoolclipartrg2[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7352" y="4233863"/>
            <a:ext cx="10922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9" descr="C:\Users\chavar00\AppData\Local\Microsoft\Windows\Temporary Internet Files\Content.IE5\FYQ8ZELD\800px-Sign_hospital.svg[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1609" y="5765799"/>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12"/>
          <a:stretch>
            <a:fillRect/>
          </a:stretch>
        </p:blipFill>
        <p:spPr>
          <a:xfrm>
            <a:off x="2051705" y="3135913"/>
            <a:ext cx="1237595" cy="792549"/>
          </a:xfrm>
          <a:prstGeom prst="rect">
            <a:avLst/>
          </a:prstGeom>
        </p:spPr>
      </p:pic>
      <p:pic>
        <p:nvPicPr>
          <p:cNvPr id="22" name="Picture 21"/>
          <p:cNvPicPr>
            <a:picLocks noChangeAspect="1"/>
          </p:cNvPicPr>
          <p:nvPr/>
        </p:nvPicPr>
        <p:blipFill>
          <a:blip r:embed="rId12"/>
          <a:stretch>
            <a:fillRect/>
          </a:stretch>
        </p:blipFill>
        <p:spPr>
          <a:xfrm>
            <a:off x="3005204" y="2246839"/>
            <a:ext cx="1237595" cy="805792"/>
          </a:xfrm>
          <a:prstGeom prst="rect">
            <a:avLst/>
          </a:prstGeom>
        </p:spPr>
      </p:pic>
      <p:cxnSp>
        <p:nvCxnSpPr>
          <p:cNvPr id="23" name="Straight Arrow Connector 22"/>
          <p:cNvCxnSpPr>
            <a:cxnSpLocks noChangeShapeType="1"/>
          </p:cNvCxnSpPr>
          <p:nvPr/>
        </p:nvCxnSpPr>
        <p:spPr bwMode="auto">
          <a:xfrm flipH="1" flipV="1">
            <a:off x="3289300" y="3044031"/>
            <a:ext cx="2362163" cy="47559"/>
          </a:xfrm>
          <a:prstGeom prst="straightConnector1">
            <a:avLst/>
          </a:prstGeom>
          <a:noFill/>
          <a:ln w="34925" cmpd="dbl">
            <a:solidFill>
              <a:srgbClr val="FFC000"/>
            </a:solidFill>
            <a:prstDash val="sysDash"/>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p:cNvCxnSpPr>
            <a:cxnSpLocks noChangeShapeType="1"/>
          </p:cNvCxnSpPr>
          <p:nvPr/>
        </p:nvCxnSpPr>
        <p:spPr bwMode="auto">
          <a:xfrm flipH="1" flipV="1">
            <a:off x="3441701" y="3196432"/>
            <a:ext cx="1967705" cy="749366"/>
          </a:xfrm>
          <a:prstGeom prst="straightConnector1">
            <a:avLst/>
          </a:prstGeom>
          <a:noFill/>
          <a:ln w="34925" cmpd="dbl">
            <a:solidFill>
              <a:srgbClr val="FFC000"/>
            </a:solidFill>
            <a:prstDash val="sysDash"/>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378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Service Model in the Pharmacy</a:t>
            </a:r>
          </a:p>
        </p:txBody>
      </p:sp>
      <p:sp>
        <p:nvSpPr>
          <p:cNvPr id="3" name="Slide Number Placeholder 2"/>
          <p:cNvSpPr>
            <a:spLocks noGrp="1"/>
          </p:cNvSpPr>
          <p:nvPr>
            <p:ph type="sldNum" sz="quarter" idx="11"/>
          </p:nvPr>
        </p:nvSpPr>
        <p:spPr/>
        <p:txBody>
          <a:bodyPr/>
          <a:lstStyle/>
          <a:p>
            <a:fld id="{8FC524A1-7B6A-464D-B8BC-8FE2E057339E}" type="slidenum">
              <a:rPr lang="en-GB" smtClean="0"/>
              <a:pPr/>
              <a:t>61</a:t>
            </a:fld>
            <a:endParaRPr lang="en-GB" dirty="0"/>
          </a:p>
        </p:txBody>
      </p:sp>
    </p:spTree>
    <p:extLst>
      <p:ext uri="{BB962C8B-B14F-4D97-AF65-F5344CB8AC3E}">
        <p14:creationId xmlns:p14="http://schemas.microsoft.com/office/powerpoint/2010/main" val="21137734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Global Sum  </a:t>
            </a:r>
          </a:p>
        </p:txBody>
      </p:sp>
      <p:sp>
        <p:nvSpPr>
          <p:cNvPr id="3" name="Text Placeholder 2"/>
          <p:cNvSpPr>
            <a:spLocks noGrp="1"/>
          </p:cNvSpPr>
          <p:nvPr>
            <p:ph type="body" sz="quarter" idx="12"/>
          </p:nvPr>
        </p:nvSpPr>
        <p:spPr/>
        <p:txBody>
          <a:bodyPr>
            <a:normAutofit fontScale="92500"/>
          </a:bodyPr>
          <a:lstStyle/>
          <a:p>
            <a:r>
              <a:rPr lang="en-GB" dirty="0"/>
              <a:t>Service Model utilises ADVANCED SERVICES &amp; QUALITY PAYMENTS </a:t>
            </a:r>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62</a:t>
            </a:fld>
            <a:endParaRPr lang="en-GB" dirty="0">
              <a:solidFill>
                <a:srgbClr val="3F3F3F">
                  <a:lumMod val="50000"/>
                </a:srgbClr>
              </a:solidFill>
            </a:endParaRPr>
          </a:p>
        </p:txBody>
      </p:sp>
      <p:sp>
        <p:nvSpPr>
          <p:cNvPr id="5" name="Content Placeholder 4"/>
          <p:cNvSpPr>
            <a:spLocks noGrp="1"/>
          </p:cNvSpPr>
          <p:nvPr>
            <p:ph sz="quarter" idx="15"/>
          </p:nvPr>
        </p:nvSpPr>
        <p:spPr/>
        <p:txBody>
          <a:bodyPr/>
          <a:lstStyle/>
          <a:p>
            <a:pPr marL="285750" indent="-285750">
              <a:buFont typeface="Arial" panose="020B0604020202020204" pitchFamily="34" charset="0"/>
              <a:buChar char="•"/>
            </a:pPr>
            <a:r>
              <a:rPr lang="en-GB" dirty="0"/>
              <a:t>This is NOT a new service </a:t>
            </a:r>
          </a:p>
          <a:p>
            <a:pPr marL="285750" indent="-285750">
              <a:buFont typeface="Arial" panose="020B0604020202020204" pitchFamily="34" charset="0"/>
              <a:buChar char="•"/>
            </a:pPr>
            <a:r>
              <a:rPr lang="en-GB" dirty="0"/>
              <a:t>This is not an enhanced service</a:t>
            </a:r>
          </a:p>
          <a:p>
            <a:pPr marL="285750" indent="-285750">
              <a:buFont typeface="Arial" panose="020B0604020202020204" pitchFamily="34" charset="0"/>
              <a:buChar char="•"/>
            </a:pPr>
            <a:r>
              <a:rPr lang="en-GB" dirty="0"/>
              <a:t>No additional service specification </a:t>
            </a:r>
          </a:p>
          <a:p>
            <a:pPr marL="285750" indent="-285750">
              <a:buFont typeface="Arial" panose="020B0604020202020204" pitchFamily="34" charset="0"/>
              <a:buChar char="•"/>
            </a:pPr>
            <a:r>
              <a:rPr lang="en-GB" dirty="0"/>
              <a:t>Pharmacies are already commissioned to provide the services we seek to promote good asthma management in pharmacies </a:t>
            </a:r>
          </a:p>
          <a:p>
            <a:pPr marL="285750" indent="-285750">
              <a:buFont typeface="Arial" panose="020B0604020202020204" pitchFamily="34" charset="0"/>
              <a:buChar char="•"/>
            </a:pPr>
            <a:r>
              <a:rPr lang="en-GB" dirty="0"/>
              <a:t>No additional fee structure</a:t>
            </a:r>
          </a:p>
          <a:p>
            <a:pPr marL="285750" indent="-285750">
              <a:buFont typeface="Arial" panose="020B0604020202020204" pitchFamily="34" charset="0"/>
              <a:buChar char="•"/>
            </a:pPr>
            <a:r>
              <a:rPr lang="en-GB" dirty="0"/>
              <a:t>Payment is claimed through advanced services and quality payments</a:t>
            </a:r>
          </a:p>
        </p:txBody>
      </p:sp>
    </p:spTree>
    <p:extLst>
      <p:ext uri="{BB962C8B-B14F-4D97-AF65-F5344CB8AC3E}">
        <p14:creationId xmlns:p14="http://schemas.microsoft.com/office/powerpoint/2010/main" val="10908483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 Cohort  </a:t>
            </a:r>
          </a:p>
        </p:txBody>
      </p:sp>
      <p:sp>
        <p:nvSpPr>
          <p:cNvPr id="3" name="Text Placeholder 2"/>
          <p:cNvSpPr>
            <a:spLocks noGrp="1"/>
          </p:cNvSpPr>
          <p:nvPr>
            <p:ph type="body" sz="quarter" idx="12"/>
          </p:nvPr>
        </p:nvSpPr>
        <p:spPr/>
        <p:txBody>
          <a:bodyPr/>
          <a:lstStyle/>
          <a:p>
            <a:r>
              <a:rPr lang="en-GB" dirty="0"/>
              <a:t>Who are we aiming this service at?</a:t>
            </a:r>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63</a:t>
            </a:fld>
            <a:endParaRPr lang="en-GB" dirty="0">
              <a:solidFill>
                <a:srgbClr val="3F3F3F">
                  <a:lumMod val="50000"/>
                </a:srgbClr>
              </a:solidFill>
            </a:endParaRPr>
          </a:p>
        </p:txBody>
      </p:sp>
      <p:sp>
        <p:nvSpPr>
          <p:cNvPr id="5" name="Content Placeholder 4"/>
          <p:cNvSpPr>
            <a:spLocks noGrp="1"/>
          </p:cNvSpPr>
          <p:nvPr>
            <p:ph sz="quarter" idx="15"/>
          </p:nvPr>
        </p:nvSpPr>
        <p:spPr/>
        <p:txBody>
          <a:bodyPr/>
          <a:lstStyle/>
          <a:p>
            <a:pPr marL="285750" indent="-285750">
              <a:buFont typeface="Arial" panose="020B0604020202020204" pitchFamily="34" charset="0"/>
              <a:buChar char="•"/>
            </a:pPr>
            <a:r>
              <a:rPr lang="en-GB" dirty="0"/>
              <a:t>Children &amp; Young people aged between 5 – 25 years of age</a:t>
            </a:r>
          </a:p>
          <a:p>
            <a:pPr marL="285750" indent="-285750">
              <a:buFont typeface="Arial" panose="020B0604020202020204" pitchFamily="34" charset="0"/>
              <a:buChar char="•"/>
            </a:pPr>
            <a:r>
              <a:rPr lang="en-GB" dirty="0"/>
              <a:t>May or may not have a diagnosis of asthma</a:t>
            </a:r>
          </a:p>
          <a:p>
            <a:pPr marL="285750" indent="-285750">
              <a:buFont typeface="Arial" panose="020B0604020202020204" pitchFamily="34" charset="0"/>
              <a:buChar char="•"/>
            </a:pPr>
            <a:r>
              <a:rPr lang="en-GB" dirty="0"/>
              <a:t>Should be registered with a local participating practice </a:t>
            </a:r>
          </a:p>
          <a:p>
            <a:pPr marL="285750" indent="-285750">
              <a:buFont typeface="Arial" panose="020B0604020202020204" pitchFamily="34" charset="0"/>
              <a:buChar char="•"/>
            </a:pPr>
            <a:r>
              <a:rPr lang="en-GB" dirty="0"/>
              <a:t>Meet the criteria for PI , MUR or NMS</a:t>
            </a:r>
          </a:p>
          <a:p>
            <a:pPr marL="285750" indent="-285750">
              <a:buFont typeface="Arial" panose="020B0604020202020204" pitchFamily="34" charset="0"/>
              <a:buChar char="•"/>
            </a:pPr>
            <a:r>
              <a:rPr lang="en-GB" dirty="0"/>
              <a:t>Patients who would benefit from an asthma review at their GP Practice</a:t>
            </a:r>
          </a:p>
          <a:p>
            <a:pPr marL="285750" indent="-285750">
              <a:buFont typeface="Arial" panose="020B0604020202020204" pitchFamily="34" charset="0"/>
              <a:buChar char="•"/>
            </a:pPr>
            <a:r>
              <a:rPr lang="en-GB" dirty="0"/>
              <a:t>Patients who would benefit from an inhaler technique assessment </a:t>
            </a:r>
          </a:p>
          <a:p>
            <a:endParaRPr lang="en-GB" dirty="0"/>
          </a:p>
        </p:txBody>
      </p:sp>
    </p:spTree>
    <p:extLst>
      <p:ext uri="{BB962C8B-B14F-4D97-AF65-F5344CB8AC3E}">
        <p14:creationId xmlns:p14="http://schemas.microsoft.com/office/powerpoint/2010/main" val="13497685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 recruitment </a:t>
            </a:r>
          </a:p>
        </p:txBody>
      </p:sp>
      <p:sp>
        <p:nvSpPr>
          <p:cNvPr id="3" name="Text Placeholder 2"/>
          <p:cNvSpPr>
            <a:spLocks noGrp="1"/>
          </p:cNvSpPr>
          <p:nvPr>
            <p:ph type="body" sz="quarter" idx="12"/>
          </p:nvPr>
        </p:nvSpPr>
        <p:spPr/>
        <p:txBody>
          <a:bodyPr/>
          <a:lstStyle/>
          <a:p>
            <a:r>
              <a:rPr lang="en-GB" dirty="0"/>
              <a:t>Opportunistic </a:t>
            </a:r>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64</a:t>
            </a:fld>
            <a:endParaRPr lang="en-GB" dirty="0">
              <a:solidFill>
                <a:srgbClr val="3F3F3F">
                  <a:lumMod val="50000"/>
                </a:srgbClr>
              </a:solidFill>
            </a:endParaRPr>
          </a:p>
        </p:txBody>
      </p:sp>
      <p:sp>
        <p:nvSpPr>
          <p:cNvPr id="5" name="Content Placeholder 4"/>
          <p:cNvSpPr>
            <a:spLocks noGrp="1"/>
          </p:cNvSpPr>
          <p:nvPr>
            <p:ph sz="quarter" idx="15"/>
          </p:nvPr>
        </p:nvSpPr>
        <p:spPr/>
        <p:txBody>
          <a:bodyPr/>
          <a:lstStyle/>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Detecting patients for a Medicines Use Review (MUR) or the New Medicines Service (NMS)….PMR prompts</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Monitoring the number of SABA inhalers dispensed in a rolling 6-month period through the pharmacy patient medication records (PMR) or through routine or opportunistic access to summary care records (SCR)</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Monitoring patient emergency supply requests for inhalers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Monitoring out of hours or urgent prescriptions for inhalers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Monitoring emergency supply request through the NUMSAS service for inhalers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Monitoring repeat prescription requests for inhalers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Monitoring non-collection of prescriptions for inhalers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dirty="0">
                <a:latin typeface="Calibri" panose="020F0502020204030204" pitchFamily="34" charset="0"/>
                <a:ea typeface="Calibri" panose="020F0502020204030204" pitchFamily="34" charset="0"/>
              </a:rPr>
              <a:t>Monitoring over the counter purchase by asthma patients e.g. cough &amp; cold symptoms</a:t>
            </a:r>
            <a:endParaRPr lang="en-GB" dirty="0"/>
          </a:p>
        </p:txBody>
      </p:sp>
    </p:spTree>
    <p:extLst>
      <p:ext uri="{BB962C8B-B14F-4D97-AF65-F5344CB8AC3E}">
        <p14:creationId xmlns:p14="http://schemas.microsoft.com/office/powerpoint/2010/main" val="30600524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 recruitment </a:t>
            </a:r>
          </a:p>
        </p:txBody>
      </p:sp>
      <p:sp>
        <p:nvSpPr>
          <p:cNvPr id="3" name="Text Placeholder 2"/>
          <p:cNvSpPr>
            <a:spLocks noGrp="1"/>
          </p:cNvSpPr>
          <p:nvPr>
            <p:ph type="body" sz="quarter" idx="12"/>
          </p:nvPr>
        </p:nvSpPr>
        <p:spPr/>
        <p:txBody>
          <a:bodyPr/>
          <a:lstStyle/>
          <a:p>
            <a:r>
              <a:rPr lang="en-GB" dirty="0"/>
              <a:t>Co-ordinating care with GP Practice </a:t>
            </a:r>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65</a:t>
            </a:fld>
            <a:endParaRPr lang="en-GB" dirty="0">
              <a:solidFill>
                <a:srgbClr val="3F3F3F">
                  <a:lumMod val="50000"/>
                </a:srgbClr>
              </a:solidFill>
            </a:endParaRPr>
          </a:p>
        </p:txBody>
      </p:sp>
      <p:sp>
        <p:nvSpPr>
          <p:cNvPr id="5" name="Content Placeholder 4"/>
          <p:cNvSpPr>
            <a:spLocks noGrp="1"/>
          </p:cNvSpPr>
          <p:nvPr>
            <p:ph sz="quarter" idx="15"/>
          </p:nvPr>
        </p:nvSpPr>
        <p:spPr/>
        <p:txBody>
          <a:bodyPr/>
          <a:lstStyle/>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Non-attendance for asthma reviews at GP Practice</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Patients who attend asthma reviews at GP Practice without  their inhalers </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Large patient cohorts – help GP practice to stratify the patients</a:t>
            </a: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Part gather data in the pharmacy which will support patient records in the GP Practice – QOF and in asthma reviews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Highlight access to inhalers in an emergency scenario - OOH prescriptions, NUMSAS supplies or requests in the pharmacy</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dirty="0">
                <a:latin typeface="Calibri" panose="020F0502020204030204" pitchFamily="34" charset="0"/>
                <a:ea typeface="Calibri" panose="020F0502020204030204" pitchFamily="34" charset="0"/>
                <a:cs typeface="Calibri" panose="020F0502020204030204" pitchFamily="34" charset="0"/>
              </a:rPr>
              <a:t>Highlighting non-collection of prescriptions for inhalers</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dirty="0">
                <a:latin typeface="Calibri" panose="020F0502020204030204" pitchFamily="34" charset="0"/>
                <a:ea typeface="Calibri" panose="020F0502020204030204" pitchFamily="34" charset="0"/>
              </a:rPr>
              <a:t>Highlighting inappropriate self care by asthma patients e.g. cough &amp; cold symptoms</a:t>
            </a:r>
            <a:endParaRPr lang="en-GB" dirty="0"/>
          </a:p>
        </p:txBody>
      </p:sp>
    </p:spTree>
    <p:extLst>
      <p:ext uri="{BB962C8B-B14F-4D97-AF65-F5344CB8AC3E}">
        <p14:creationId xmlns:p14="http://schemas.microsoft.com/office/powerpoint/2010/main" val="16613454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Training &amp; Competence</a:t>
            </a:r>
          </a:p>
        </p:txBody>
      </p:sp>
      <p:sp>
        <p:nvSpPr>
          <p:cNvPr id="3" name="Slide Number Placeholder 2"/>
          <p:cNvSpPr>
            <a:spLocks noGrp="1"/>
          </p:cNvSpPr>
          <p:nvPr>
            <p:ph type="sldNum" sz="quarter" idx="11"/>
          </p:nvPr>
        </p:nvSpPr>
        <p:spPr/>
        <p:txBody>
          <a:bodyPr/>
          <a:lstStyle/>
          <a:p>
            <a:fld id="{8FC524A1-7B6A-464D-B8BC-8FE2E057339E}" type="slidenum">
              <a:rPr lang="en-GB" smtClean="0">
                <a:solidFill>
                  <a:srgbClr val="3F3F3F">
                    <a:lumMod val="50000"/>
                  </a:srgbClr>
                </a:solidFill>
              </a:rPr>
              <a:pPr/>
              <a:t>66</a:t>
            </a:fld>
            <a:endParaRPr lang="en-GB" dirty="0">
              <a:solidFill>
                <a:srgbClr val="3F3F3F">
                  <a:lumMod val="50000"/>
                </a:srgbClr>
              </a:solidFill>
            </a:endParaRPr>
          </a:p>
        </p:txBody>
      </p:sp>
    </p:spTree>
    <p:extLst>
      <p:ext uri="{BB962C8B-B14F-4D97-AF65-F5344CB8AC3E}">
        <p14:creationId xmlns:p14="http://schemas.microsoft.com/office/powerpoint/2010/main" val="40384281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Training &amp; Competence </a:t>
            </a:r>
          </a:p>
        </p:txBody>
      </p:sp>
      <p:sp>
        <p:nvSpPr>
          <p:cNvPr id="3" name="Text Placeholder 2"/>
          <p:cNvSpPr>
            <a:spLocks noGrp="1"/>
          </p:cNvSpPr>
          <p:nvPr>
            <p:ph type="body" sz="quarter" idx="12"/>
          </p:nvPr>
        </p:nvSpPr>
        <p:spPr/>
        <p:txBody>
          <a:bodyPr/>
          <a:lstStyle/>
          <a:p>
            <a:r>
              <a:rPr lang="en-GB" dirty="0"/>
              <a:t>Numerous resources – Inhaler technique </a:t>
            </a:r>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67</a:t>
            </a:fld>
            <a:endParaRPr lang="en-GB" dirty="0">
              <a:solidFill>
                <a:srgbClr val="3F3F3F">
                  <a:lumMod val="50000"/>
                </a:srgbClr>
              </a:solidFill>
            </a:endParaRPr>
          </a:p>
        </p:txBody>
      </p:sp>
      <p:sp>
        <p:nvSpPr>
          <p:cNvPr id="5" name="Content Placeholder 4"/>
          <p:cNvSpPr>
            <a:spLocks noGrp="1"/>
          </p:cNvSpPr>
          <p:nvPr>
            <p:ph sz="quarter" idx="15"/>
          </p:nvPr>
        </p:nvSpPr>
        <p:spPr/>
        <p:txBody>
          <a:bodyPr/>
          <a:lstStyle/>
          <a:p>
            <a:pPr marL="285750" indent="-285750">
              <a:buFont typeface="Arial" panose="020B0604020202020204" pitchFamily="34" charset="0"/>
              <a:buChar char="•"/>
            </a:pPr>
            <a:r>
              <a:rPr lang="en-GB" dirty="0"/>
              <a:t>Healthy London Partnerships - Asthma Tool Kit  </a:t>
            </a:r>
          </a:p>
          <a:p>
            <a:pPr marL="285750" indent="-285750">
              <a:buFont typeface="Arial" panose="020B0604020202020204" pitchFamily="34" charset="0"/>
              <a:buChar char="•"/>
            </a:pPr>
            <a:r>
              <a:rPr lang="en-GB" dirty="0"/>
              <a:t>Healthy London Partnerships – On line training Pharmacists &amp; Inhaler Technique</a:t>
            </a:r>
          </a:p>
          <a:p>
            <a:pPr marL="285750" indent="-285750">
              <a:buFont typeface="Arial" panose="020B0604020202020204" pitchFamily="34" charset="0"/>
              <a:buChar char="•"/>
            </a:pPr>
            <a:r>
              <a:rPr lang="en-GB" dirty="0"/>
              <a:t>SE London – Respiratory Disease Management training for Pharmacists</a:t>
            </a:r>
          </a:p>
          <a:p>
            <a:pPr marL="285750" indent="-285750">
              <a:buFont typeface="Arial" panose="020B0604020202020204" pitchFamily="34" charset="0"/>
              <a:buChar char="•"/>
            </a:pPr>
            <a:r>
              <a:rPr lang="en-GB" dirty="0"/>
              <a:t>Asthma UK</a:t>
            </a:r>
          </a:p>
          <a:p>
            <a:pPr marL="285750" indent="-285750">
              <a:buFont typeface="Arial" panose="020B0604020202020204" pitchFamily="34" charset="0"/>
              <a:buChar char="•"/>
            </a:pPr>
            <a:r>
              <a:rPr lang="en-GB" dirty="0"/>
              <a:t>PSNC</a:t>
            </a:r>
          </a:p>
          <a:p>
            <a:pPr marL="285750" indent="-285750">
              <a:buFont typeface="Arial" panose="020B0604020202020204" pitchFamily="34" charset="0"/>
              <a:buChar char="•"/>
            </a:pPr>
            <a:r>
              <a:rPr lang="en-GB" dirty="0"/>
              <a:t>Local LPC</a:t>
            </a:r>
          </a:p>
          <a:p>
            <a:pPr marL="285750" indent="-285750">
              <a:buFont typeface="Arial" panose="020B0604020202020204" pitchFamily="34" charset="0"/>
              <a:buChar char="•"/>
            </a:pPr>
            <a:r>
              <a:rPr lang="en-GB" dirty="0"/>
              <a:t>NHS England –London region Team </a:t>
            </a:r>
          </a:p>
          <a:p>
            <a:endParaRPr lang="en-GB" dirty="0"/>
          </a:p>
          <a:p>
            <a:r>
              <a:rPr lang="en-GB" dirty="0"/>
              <a:t>New Resource</a:t>
            </a:r>
          </a:p>
          <a:p>
            <a:r>
              <a:rPr lang="en-GB" i="1" dirty="0" err="1"/>
              <a:t>RightBreathe</a:t>
            </a:r>
            <a:endParaRPr lang="en-GB" i="1" dirty="0"/>
          </a:p>
          <a:p>
            <a:endParaRPr lang="en-GB" dirty="0"/>
          </a:p>
        </p:txBody>
      </p:sp>
    </p:spTree>
    <p:extLst>
      <p:ext uri="{BB962C8B-B14F-4D97-AF65-F5344CB8AC3E}">
        <p14:creationId xmlns:p14="http://schemas.microsoft.com/office/powerpoint/2010/main" val="28026523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68780" y="5985164"/>
            <a:ext cx="30064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a:ea typeface="+mn-ea"/>
                <a:cs typeface="+mn-cs"/>
              </a:rPr>
              <a:t>www.myhealth.london.nhs.uk</a:t>
            </a:r>
          </a:p>
        </p:txBody>
      </p:sp>
      <p:pic>
        <p:nvPicPr>
          <p:cNvPr id="6" name="Content Placeholder 5"/>
          <p:cNvPicPr>
            <a:picLocks noGrp="1" noChangeAspect="1"/>
          </p:cNvPicPr>
          <p:nvPr>
            <p:ph idx="1"/>
          </p:nvPr>
        </p:nvPicPr>
        <p:blipFill rotWithShape="1">
          <a:blip r:embed="rId2"/>
          <a:srcRect l="24182" t="8309" r="24524" b="35247"/>
          <a:stretch/>
        </p:blipFill>
        <p:spPr>
          <a:xfrm>
            <a:off x="1251028" y="1404740"/>
            <a:ext cx="6641939" cy="4111200"/>
          </a:xfrm>
          <a:prstGeom prst="rect">
            <a:avLst/>
          </a:prstGeom>
        </p:spPr>
      </p:pic>
      <p:sp>
        <p:nvSpPr>
          <p:cNvPr id="9" name="Title 3"/>
          <p:cNvSpPr>
            <a:spLocks noGrp="1"/>
          </p:cNvSpPr>
          <p:nvPr>
            <p:ph type="title"/>
          </p:nvPr>
        </p:nvSpPr>
        <p:spPr>
          <a:xfrm>
            <a:off x="457200" y="245974"/>
            <a:ext cx="8229600" cy="1200329"/>
          </a:xfrm>
          <a:prstGeom prst="rect">
            <a:avLst/>
          </a:prstGeom>
        </p:spPr>
        <p:txBody>
          <a:bodyPr wrap="square">
            <a:spAutoFit/>
          </a:bodyPr>
          <a:lstStyle/>
          <a:p>
            <a:r>
              <a:rPr lang="en-GB" sz="3600" dirty="0">
                <a:solidFill>
                  <a:schemeClr val="tx2">
                    <a:lumMod val="75000"/>
                  </a:schemeClr>
                </a:solidFill>
              </a:rPr>
              <a:t>Healthy London Partnership</a:t>
            </a:r>
            <a:br>
              <a:rPr lang="en-GB" sz="3600" dirty="0">
                <a:solidFill>
                  <a:schemeClr val="tx2">
                    <a:lumMod val="75000"/>
                  </a:schemeClr>
                </a:solidFill>
              </a:rPr>
            </a:br>
            <a:r>
              <a:rPr lang="en-GB" sz="3600" dirty="0">
                <a:solidFill>
                  <a:schemeClr val="tx2">
                    <a:lumMod val="75000"/>
                  </a:schemeClr>
                </a:solidFill>
              </a:rPr>
              <a:t> </a:t>
            </a:r>
            <a:r>
              <a:rPr lang="en-GB" sz="3600" dirty="0">
                <a:solidFill>
                  <a:schemeClr val="tx2">
                    <a:lumMod val="60000"/>
                    <a:lumOff val="40000"/>
                  </a:schemeClr>
                </a:solidFill>
              </a:rPr>
              <a:t>Learning materials - video content </a:t>
            </a:r>
          </a:p>
        </p:txBody>
      </p:sp>
    </p:spTree>
    <p:extLst>
      <p:ext uri="{BB962C8B-B14F-4D97-AF65-F5344CB8AC3E}">
        <p14:creationId xmlns:p14="http://schemas.microsoft.com/office/powerpoint/2010/main" val="35729721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Feedback </a:t>
            </a:r>
          </a:p>
        </p:txBody>
      </p:sp>
      <p:sp>
        <p:nvSpPr>
          <p:cNvPr id="7" name="Text Placeholder 6"/>
          <p:cNvSpPr>
            <a:spLocks noGrp="1"/>
          </p:cNvSpPr>
          <p:nvPr>
            <p:ph type="body" sz="quarter" idx="12"/>
          </p:nvPr>
        </p:nvSpPr>
        <p:spPr/>
        <p:txBody>
          <a:bodyPr>
            <a:normAutofit/>
          </a:bodyPr>
          <a:lstStyle/>
          <a:p>
            <a:r>
              <a:rPr lang="en-GB" b="1" dirty="0">
                <a:solidFill>
                  <a:schemeClr val="tx1">
                    <a:lumMod val="50000"/>
                  </a:schemeClr>
                </a:solidFill>
              </a:rPr>
              <a:t>Community Pharmacists</a:t>
            </a:r>
          </a:p>
        </p:txBody>
      </p:sp>
      <p:sp>
        <p:nvSpPr>
          <p:cNvPr id="4" name="Slide Number Placeholder 3"/>
          <p:cNvSpPr>
            <a:spLocks noGrp="1"/>
          </p:cNvSpPr>
          <p:nvPr>
            <p:ph type="sldNum" sz="quarter" idx="14"/>
          </p:nvPr>
        </p:nvSpPr>
        <p:spPr/>
        <p:txBody>
          <a:bodyPr/>
          <a:lstStyle/>
          <a:p>
            <a:fld id="{8FC524A1-7B6A-464D-B8BC-8FE2E057339E}" type="slidenum">
              <a:rPr lang="en-GB" smtClean="0"/>
              <a:pPr/>
              <a:t>69</a:t>
            </a:fld>
            <a:endParaRPr lang="en-GB" dirty="0"/>
          </a:p>
        </p:txBody>
      </p:sp>
      <p:sp>
        <p:nvSpPr>
          <p:cNvPr id="8" name="Content Placeholder 7"/>
          <p:cNvSpPr>
            <a:spLocks noGrp="1"/>
          </p:cNvSpPr>
          <p:nvPr>
            <p:ph sz="quarter" idx="15"/>
          </p:nvPr>
        </p:nvSpPr>
        <p:spPr>
          <a:xfrm>
            <a:off x="250826" y="1196752"/>
            <a:ext cx="8642350" cy="5256584"/>
          </a:xfrm>
          <a:solidFill>
            <a:srgbClr val="33BBB1"/>
          </a:solidFill>
        </p:spPr>
        <p:txBody>
          <a:bodyPr>
            <a:normAutofit/>
          </a:bodyPr>
          <a:lstStyle/>
          <a:p>
            <a:pPr algn="ctr"/>
            <a:r>
              <a:rPr lang="en-GB" sz="4000" b="1" dirty="0">
                <a:solidFill>
                  <a:schemeClr val="bg1"/>
                </a:solidFill>
              </a:rPr>
              <a:t>“</a:t>
            </a:r>
            <a:r>
              <a:rPr lang="en-GB" sz="4000" b="1" i="1" dirty="0">
                <a:solidFill>
                  <a:schemeClr val="bg1"/>
                </a:solidFill>
              </a:rPr>
              <a:t>This is a fantastic tool kit for Asthma in Children. Thanks. I have asked all our pharmacists to do this course</a:t>
            </a:r>
            <a:r>
              <a:rPr lang="en-GB" sz="4000" b="1" dirty="0">
                <a:solidFill>
                  <a:schemeClr val="bg1"/>
                </a:solidFill>
              </a:rPr>
              <a:t>” </a:t>
            </a:r>
          </a:p>
          <a:p>
            <a:pPr algn="ctr"/>
            <a:r>
              <a:rPr lang="en-GB" sz="2600" b="1" dirty="0">
                <a:solidFill>
                  <a:schemeClr val="bg1"/>
                </a:solidFill>
              </a:rPr>
              <a:t>Dinesh Patel,</a:t>
            </a:r>
          </a:p>
          <a:p>
            <a:pPr algn="ctr"/>
            <a:r>
              <a:rPr lang="en-GB" sz="2600" b="1" dirty="0">
                <a:solidFill>
                  <a:schemeClr val="bg1"/>
                </a:solidFill>
              </a:rPr>
              <a:t>Pharmacist ( Proprietor), </a:t>
            </a:r>
          </a:p>
          <a:p>
            <a:pPr algn="ctr"/>
            <a:r>
              <a:rPr lang="en-GB" sz="2600" b="1" dirty="0">
                <a:solidFill>
                  <a:schemeClr val="bg1"/>
                </a:solidFill>
              </a:rPr>
              <a:t>Temple Pharmacy, </a:t>
            </a:r>
          </a:p>
          <a:p>
            <a:pPr algn="ctr"/>
            <a:r>
              <a:rPr lang="en-GB" sz="2600" b="1" dirty="0" err="1">
                <a:solidFill>
                  <a:schemeClr val="bg1"/>
                </a:solidFill>
              </a:rPr>
              <a:t>Pitshanger</a:t>
            </a:r>
            <a:r>
              <a:rPr lang="en-GB" sz="2600" b="1" dirty="0">
                <a:solidFill>
                  <a:schemeClr val="bg1"/>
                </a:solidFill>
              </a:rPr>
              <a:t> Lane, </a:t>
            </a:r>
          </a:p>
          <a:p>
            <a:pPr algn="ctr"/>
            <a:r>
              <a:rPr lang="en-GB" sz="2600" b="1" dirty="0">
                <a:solidFill>
                  <a:schemeClr val="bg1"/>
                </a:solidFill>
              </a:rPr>
              <a:t>Ealing.</a:t>
            </a:r>
          </a:p>
        </p:txBody>
      </p:sp>
    </p:spTree>
    <p:extLst>
      <p:ext uri="{BB962C8B-B14F-4D97-AF65-F5344CB8AC3E}">
        <p14:creationId xmlns:p14="http://schemas.microsoft.com/office/powerpoint/2010/main" val="3644292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Most care carried out by practice nurses</a:t>
            </a:r>
          </a:p>
          <a:p>
            <a:pPr marL="109728" indent="0">
              <a:buNone/>
            </a:pPr>
            <a:endParaRPr lang="en-GB" dirty="0" smtClean="0"/>
          </a:p>
          <a:p>
            <a:r>
              <a:rPr lang="en-GB" dirty="0" smtClean="0"/>
              <a:t>Based on South East London Integrated Guideline for Management of Asthma/ BTS/SIGN Guideline/ QOF targets questions.</a:t>
            </a:r>
          </a:p>
          <a:p>
            <a:endParaRPr lang="en-GB" dirty="0" smtClean="0"/>
          </a:p>
          <a:p>
            <a:pPr marL="109728" indent="0">
              <a:buNone/>
            </a:pPr>
            <a:endParaRPr lang="en-GB" dirty="0"/>
          </a:p>
        </p:txBody>
      </p:sp>
      <p:sp>
        <p:nvSpPr>
          <p:cNvPr id="3" name="Title 2"/>
          <p:cNvSpPr>
            <a:spLocks noGrp="1"/>
          </p:cNvSpPr>
          <p:nvPr>
            <p:ph type="title"/>
          </p:nvPr>
        </p:nvSpPr>
        <p:spPr/>
        <p:txBody>
          <a:bodyPr/>
          <a:lstStyle/>
          <a:p>
            <a:pPr algn="ctr"/>
            <a:r>
              <a:rPr lang="en-GB" dirty="0" smtClean="0"/>
              <a:t>Current Local Guidance </a:t>
            </a:r>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40" y="3900880"/>
            <a:ext cx="2213548" cy="1873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973562"/>
            <a:ext cx="3940862" cy="270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57090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Timeline, Next Steps, Evaluation</a:t>
            </a:r>
          </a:p>
        </p:txBody>
      </p:sp>
      <p:sp>
        <p:nvSpPr>
          <p:cNvPr id="3" name="Slide Number Placeholder 2"/>
          <p:cNvSpPr>
            <a:spLocks noGrp="1"/>
          </p:cNvSpPr>
          <p:nvPr>
            <p:ph type="sldNum" sz="quarter" idx="11"/>
          </p:nvPr>
        </p:nvSpPr>
        <p:spPr/>
        <p:txBody>
          <a:bodyPr/>
          <a:lstStyle/>
          <a:p>
            <a:fld id="{8FC524A1-7B6A-464D-B8BC-8FE2E057339E}" type="slidenum">
              <a:rPr lang="en-GB" smtClean="0">
                <a:solidFill>
                  <a:srgbClr val="3F3F3F">
                    <a:lumMod val="50000"/>
                  </a:srgbClr>
                </a:solidFill>
              </a:rPr>
              <a:pPr/>
              <a:t>70</a:t>
            </a:fld>
            <a:endParaRPr lang="en-GB" dirty="0">
              <a:solidFill>
                <a:srgbClr val="3F3F3F">
                  <a:lumMod val="50000"/>
                </a:srgbClr>
              </a:solidFill>
            </a:endParaRPr>
          </a:p>
        </p:txBody>
      </p:sp>
    </p:spTree>
    <p:extLst>
      <p:ext uri="{BB962C8B-B14F-4D97-AF65-F5344CB8AC3E}">
        <p14:creationId xmlns:p14="http://schemas.microsoft.com/office/powerpoint/2010/main" val="13872403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evidence: facts about asthma in the UK</a:t>
            </a:r>
          </a:p>
        </p:txBody>
      </p:sp>
      <p:sp>
        <p:nvSpPr>
          <p:cNvPr id="3" name="Text Placeholder 2"/>
          <p:cNvSpPr>
            <a:spLocks noGrp="1"/>
          </p:cNvSpPr>
          <p:nvPr>
            <p:ph type="body" sz="quarter" idx="12"/>
          </p:nvPr>
        </p:nvSpPr>
        <p:spPr/>
        <p:txBody>
          <a:bodyPr/>
          <a:lstStyle/>
          <a:p>
            <a:r>
              <a:rPr lang="en-GB" dirty="0"/>
              <a:t>Community Pharmacy has a role in asthma management</a:t>
            </a:r>
          </a:p>
        </p:txBody>
      </p:sp>
      <p:sp>
        <p:nvSpPr>
          <p:cNvPr id="4" name="Slide Number Placeholder 3"/>
          <p:cNvSpPr>
            <a:spLocks noGrp="1"/>
          </p:cNvSpPr>
          <p:nvPr>
            <p:ph type="sldNum" sz="quarter" idx="14"/>
          </p:nvPr>
        </p:nvSpPr>
        <p:spPr/>
        <p:txBody>
          <a:bodyPr/>
          <a:lstStyle/>
          <a:p>
            <a:fld id="{8FC524A1-7B6A-464D-B8BC-8FE2E057339E}" type="slidenum">
              <a:rPr lang="en-GB" smtClean="0"/>
              <a:pPr/>
              <a:t>71</a:t>
            </a:fld>
            <a:endParaRPr lang="en-GB" dirty="0"/>
          </a:p>
        </p:txBody>
      </p:sp>
      <p:pic>
        <p:nvPicPr>
          <p:cNvPr id="6" name="Content Placeholder 5"/>
          <p:cNvPicPr>
            <a:picLocks noGrp="1" noChangeAspect="1"/>
          </p:cNvPicPr>
          <p:nvPr>
            <p:ph sz="quarter" idx="15"/>
          </p:nvPr>
        </p:nvPicPr>
        <p:blipFill>
          <a:blip r:embed="rId2">
            <a:extLst>
              <a:ext uri="{28A0092B-C50C-407E-A947-70E740481C1C}">
                <a14:useLocalDpi xmlns:a14="http://schemas.microsoft.com/office/drawing/2010/main" val="0"/>
              </a:ext>
            </a:extLst>
          </a:blip>
          <a:stretch>
            <a:fillRect/>
          </a:stretch>
        </p:blipFill>
        <p:spPr>
          <a:xfrm>
            <a:off x="250825" y="1664494"/>
            <a:ext cx="8642350" cy="4321175"/>
          </a:xfrm>
        </p:spPr>
      </p:pic>
    </p:spTree>
    <p:extLst>
      <p:ext uri="{BB962C8B-B14F-4D97-AF65-F5344CB8AC3E}">
        <p14:creationId xmlns:p14="http://schemas.microsoft.com/office/powerpoint/2010/main" val="25728219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Timelines, Next Steps , Evaluation </a:t>
            </a:r>
          </a:p>
        </p:txBody>
      </p:sp>
      <p:sp>
        <p:nvSpPr>
          <p:cNvPr id="3" name="Text Placeholder 2"/>
          <p:cNvSpPr>
            <a:spLocks noGrp="1"/>
          </p:cNvSpPr>
          <p:nvPr>
            <p:ph type="body" sz="quarter" idx="12"/>
          </p:nvPr>
        </p:nvSpPr>
        <p:spPr/>
        <p:txBody>
          <a:bodyPr/>
          <a:lstStyle/>
          <a:p>
            <a:r>
              <a:rPr lang="en-GB" b="1" dirty="0"/>
              <a:t>12 month project </a:t>
            </a:r>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72</a:t>
            </a:fld>
            <a:endParaRPr lang="en-GB" dirty="0">
              <a:solidFill>
                <a:srgbClr val="3F3F3F">
                  <a:lumMod val="50000"/>
                </a:srgbClr>
              </a:solidFill>
            </a:endParaRPr>
          </a:p>
        </p:txBody>
      </p:sp>
      <p:sp>
        <p:nvSpPr>
          <p:cNvPr id="5" name="Content Placeholder 4"/>
          <p:cNvSpPr>
            <a:spLocks noGrp="1"/>
          </p:cNvSpPr>
          <p:nvPr>
            <p:ph sz="quarter" idx="15"/>
          </p:nvPr>
        </p:nvSpPr>
        <p:spPr>
          <a:xfrm>
            <a:off x="683568" y="1341441"/>
            <a:ext cx="8209611" cy="4967287"/>
          </a:xfrm>
        </p:spPr>
        <p:txBody>
          <a:bodyPr/>
          <a:lstStyle/>
          <a:p>
            <a:r>
              <a:rPr lang="en-GB" u="sng" dirty="0"/>
              <a:t>Timelines</a:t>
            </a:r>
          </a:p>
          <a:p>
            <a:pPr marL="285750" indent="-285750">
              <a:buFont typeface="Arial" pitchFamily="34" charset="0"/>
              <a:buChar char="•"/>
            </a:pPr>
            <a:r>
              <a:rPr lang="en-GB" dirty="0"/>
              <a:t>Start date 02.05.17 ( world Asthma Day)</a:t>
            </a:r>
          </a:p>
          <a:p>
            <a:pPr marL="285750" indent="-285750">
              <a:buFont typeface="Arial" pitchFamily="34" charset="0"/>
              <a:buChar char="•"/>
            </a:pPr>
            <a:r>
              <a:rPr lang="en-GB" dirty="0"/>
              <a:t>Quarterly reviews</a:t>
            </a:r>
          </a:p>
          <a:p>
            <a:pPr marL="285750" indent="-285750">
              <a:buFont typeface="Arial" pitchFamily="34" charset="0"/>
              <a:buChar char="•"/>
            </a:pPr>
            <a:r>
              <a:rPr lang="en-GB" dirty="0" err="1" smtClean="0"/>
              <a:t>Darzi</a:t>
            </a:r>
            <a:r>
              <a:rPr lang="en-GB" dirty="0" smtClean="0"/>
              <a:t> </a:t>
            </a:r>
            <a:r>
              <a:rPr lang="en-GB" dirty="0"/>
              <a:t>Fellow to support the review – academic publications </a:t>
            </a:r>
            <a:r>
              <a:rPr lang="en-GB" dirty="0" smtClean="0"/>
              <a:t>etc.</a:t>
            </a:r>
            <a:endParaRPr lang="en-GB" dirty="0"/>
          </a:p>
          <a:p>
            <a:pPr marL="285750" indent="-285750">
              <a:buFont typeface="Arial" pitchFamily="34" charset="0"/>
              <a:buChar char="•"/>
            </a:pPr>
            <a:r>
              <a:rPr lang="en-GB" dirty="0"/>
              <a:t>Support within Healthy London Partnerships </a:t>
            </a:r>
          </a:p>
          <a:p>
            <a:r>
              <a:rPr lang="en-GB" u="sng" dirty="0"/>
              <a:t>Next Step</a:t>
            </a:r>
          </a:p>
          <a:p>
            <a:pPr marL="285750" indent="-285750">
              <a:buFont typeface="Arial" pitchFamily="34" charset="0"/>
              <a:buChar char="•"/>
            </a:pPr>
            <a:r>
              <a:rPr lang="en-GB" dirty="0"/>
              <a:t>Feedback from pharmacists</a:t>
            </a:r>
          </a:p>
          <a:p>
            <a:pPr marL="285750" indent="-285750">
              <a:buFont typeface="Arial" pitchFamily="34" charset="0"/>
              <a:buChar char="•"/>
            </a:pPr>
            <a:r>
              <a:rPr lang="en-GB" dirty="0"/>
              <a:t>MDT meeting in April with Local GP Practices</a:t>
            </a:r>
          </a:p>
        </p:txBody>
      </p:sp>
    </p:spTree>
    <p:extLst>
      <p:ext uri="{BB962C8B-B14F-4D97-AF65-F5344CB8AC3E}">
        <p14:creationId xmlns:p14="http://schemas.microsoft.com/office/powerpoint/2010/main" val="30877720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Evaluation </a:t>
            </a:r>
          </a:p>
        </p:txBody>
      </p:sp>
      <p:sp>
        <p:nvSpPr>
          <p:cNvPr id="3" name="Text Placeholder 2"/>
          <p:cNvSpPr>
            <a:spLocks noGrp="1"/>
          </p:cNvSpPr>
          <p:nvPr>
            <p:ph type="body" sz="quarter" idx="12"/>
          </p:nvPr>
        </p:nvSpPr>
        <p:spPr/>
        <p:txBody>
          <a:bodyPr/>
          <a:lstStyle/>
          <a:p>
            <a:r>
              <a:rPr lang="en-GB" dirty="0"/>
              <a:t>Co-designing – need local input to identify measurable outcomes   </a:t>
            </a:r>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73</a:t>
            </a:fld>
            <a:endParaRPr lang="en-GB" dirty="0">
              <a:solidFill>
                <a:srgbClr val="3F3F3F">
                  <a:lumMod val="50000"/>
                </a:srgbClr>
              </a:solidFill>
            </a:endParaRPr>
          </a:p>
        </p:txBody>
      </p:sp>
      <p:sp>
        <p:nvSpPr>
          <p:cNvPr id="5" name="Content Placeholder 4"/>
          <p:cNvSpPr>
            <a:spLocks noGrp="1"/>
          </p:cNvSpPr>
          <p:nvPr>
            <p:ph sz="quarter" idx="15"/>
          </p:nvPr>
        </p:nvSpPr>
        <p:spPr/>
        <p:txBody>
          <a:bodyPr>
            <a:normAutofit lnSpcReduction="10000"/>
          </a:bodyPr>
          <a:lstStyle/>
          <a:p>
            <a:r>
              <a:rPr lang="en-GB" u="sng" dirty="0"/>
              <a:t>GP Practice</a:t>
            </a:r>
          </a:p>
          <a:p>
            <a:pPr marL="285750" indent="-285750">
              <a:buFont typeface="Arial" panose="020B0604020202020204" pitchFamily="34" charset="0"/>
              <a:buChar char="•"/>
            </a:pPr>
            <a:r>
              <a:rPr lang="en-GB" dirty="0"/>
              <a:t>Impact on patient care &amp; local practice</a:t>
            </a:r>
          </a:p>
          <a:p>
            <a:pPr marL="285750" indent="-285750">
              <a:buFont typeface="Arial" panose="020B0604020202020204" pitchFamily="34" charset="0"/>
              <a:buChar char="•"/>
            </a:pPr>
            <a:r>
              <a:rPr lang="en-GB" dirty="0"/>
              <a:t>Quality and relevance of the information </a:t>
            </a:r>
          </a:p>
          <a:p>
            <a:r>
              <a:rPr lang="en-GB" u="sng" dirty="0"/>
              <a:t>Pharmacy </a:t>
            </a:r>
          </a:p>
          <a:p>
            <a:pPr marL="285750" indent="-285750">
              <a:buFont typeface="Arial" panose="020B0604020202020204" pitchFamily="34" charset="0"/>
              <a:buChar char="•"/>
            </a:pPr>
            <a:r>
              <a:rPr lang="en-GB" dirty="0"/>
              <a:t>Ease of administration</a:t>
            </a:r>
          </a:p>
          <a:p>
            <a:pPr marL="285750" indent="-285750">
              <a:buFont typeface="Arial" panose="020B0604020202020204" pitchFamily="34" charset="0"/>
              <a:buChar char="•"/>
            </a:pPr>
            <a:r>
              <a:rPr lang="en-GB" dirty="0"/>
              <a:t>Use of the </a:t>
            </a:r>
            <a:r>
              <a:rPr lang="en-GB" dirty="0" err="1"/>
              <a:t>eTemplate</a:t>
            </a:r>
            <a:endParaRPr lang="en-GB" dirty="0"/>
          </a:p>
          <a:p>
            <a:pPr marL="285750" indent="-285750">
              <a:buFont typeface="Arial" panose="020B0604020202020204" pitchFamily="34" charset="0"/>
              <a:buChar char="•"/>
            </a:pPr>
            <a:r>
              <a:rPr lang="en-GB" dirty="0"/>
              <a:t>Service model based on Pi, MUR, NMs &amp; quality payments</a:t>
            </a:r>
          </a:p>
          <a:p>
            <a:pPr marL="285750" indent="-285750">
              <a:buFont typeface="Arial" panose="020B0604020202020204" pitchFamily="34" charset="0"/>
              <a:buChar char="•"/>
            </a:pPr>
            <a:r>
              <a:rPr lang="en-GB" dirty="0"/>
              <a:t>Training &amp; competence</a:t>
            </a:r>
          </a:p>
          <a:p>
            <a:r>
              <a:rPr lang="en-GB" u="sng" dirty="0"/>
              <a:t>Patients</a:t>
            </a:r>
          </a:p>
          <a:p>
            <a:pPr marL="285750" indent="-285750">
              <a:buFont typeface="Arial" panose="020B0604020202020204" pitchFamily="34" charset="0"/>
              <a:buChar char="•"/>
            </a:pPr>
            <a:r>
              <a:rPr lang="en-GB" dirty="0"/>
              <a:t>Satisfaction with the service </a:t>
            </a:r>
          </a:p>
          <a:p>
            <a:pPr marL="285750" indent="-285750">
              <a:buFont typeface="Arial" panose="020B0604020202020204" pitchFamily="34" charset="0"/>
              <a:buChar char="•"/>
            </a:pPr>
            <a:r>
              <a:rPr lang="en-GB" dirty="0"/>
              <a:t>Access</a:t>
            </a:r>
          </a:p>
          <a:p>
            <a:pPr marL="285750" indent="-285750">
              <a:buFont typeface="Arial" panose="020B0604020202020204" pitchFamily="34" charset="0"/>
              <a:buChar char="•"/>
            </a:pPr>
            <a:r>
              <a:rPr lang="en-GB" dirty="0"/>
              <a:t>Benefits to health and well being </a:t>
            </a:r>
          </a:p>
        </p:txBody>
      </p:sp>
    </p:spTree>
    <p:extLst>
      <p:ext uri="{BB962C8B-B14F-4D97-AF65-F5344CB8AC3E}">
        <p14:creationId xmlns:p14="http://schemas.microsoft.com/office/powerpoint/2010/main" val="20486360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What is happening locally?</a:t>
            </a:r>
          </a:p>
          <a:p>
            <a:r>
              <a:rPr lang="en-GB" sz="2000" dirty="0"/>
              <a:t>Jacqueline Leaver,  Head of Children, Young People and Maternity Commissioning, Bexley CCG/Bexley LA </a:t>
            </a:r>
          </a:p>
        </p:txBody>
      </p:sp>
      <p:sp>
        <p:nvSpPr>
          <p:cNvPr id="3" name="Slide Number Placeholder 2"/>
          <p:cNvSpPr>
            <a:spLocks noGrp="1"/>
          </p:cNvSpPr>
          <p:nvPr>
            <p:ph type="sldNum" sz="quarter" idx="11"/>
          </p:nvPr>
        </p:nvSpPr>
        <p:spPr/>
        <p:txBody>
          <a:bodyPr/>
          <a:lstStyle/>
          <a:p>
            <a:pPr>
              <a:defRPr/>
            </a:pPr>
            <a:fld id="{980856D1-061F-4E93-ADF8-857E2646E883}" type="slidenum">
              <a:rPr lang="en-GB" smtClean="0">
                <a:solidFill>
                  <a:srgbClr val="3F3F3F">
                    <a:lumMod val="50000"/>
                  </a:srgbClr>
                </a:solidFill>
              </a:rPr>
              <a:pPr>
                <a:defRPr/>
              </a:pPr>
              <a:t>74</a:t>
            </a:fld>
            <a:endParaRPr lang="en-GB" dirty="0">
              <a:solidFill>
                <a:srgbClr val="3F3F3F">
                  <a:lumMod val="50000"/>
                </a:srgbClr>
              </a:solidFill>
            </a:endParaRPr>
          </a:p>
        </p:txBody>
      </p:sp>
      <p:sp>
        <p:nvSpPr>
          <p:cNvPr id="5" name="TextBox 4"/>
          <p:cNvSpPr txBox="1"/>
          <p:nvPr/>
        </p:nvSpPr>
        <p:spPr>
          <a:xfrm>
            <a:off x="251520" y="260648"/>
            <a:ext cx="1440160" cy="923330"/>
          </a:xfrm>
          <a:prstGeom prst="rect">
            <a:avLst/>
          </a:prstGeom>
          <a:solidFill>
            <a:schemeClr val="tx2"/>
          </a:solidFill>
        </p:spPr>
        <p:txBody>
          <a:bodyPr wrap="square" rtlCol="0">
            <a:spAutoFit/>
          </a:bodyPr>
          <a:lstStyle/>
          <a:p>
            <a:endParaRPr lang="en-GB" dirty="0" smtClean="0"/>
          </a:p>
          <a:p>
            <a:endParaRPr lang="en-GB" dirty="0"/>
          </a:p>
          <a:p>
            <a:endParaRPr lang="en-GB" dirty="0"/>
          </a:p>
        </p:txBody>
      </p:sp>
    </p:spTree>
    <p:extLst>
      <p:ext uri="{BB962C8B-B14F-4D97-AF65-F5344CB8AC3E}">
        <p14:creationId xmlns:p14="http://schemas.microsoft.com/office/powerpoint/2010/main" val="36180930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GB" sz="3600" dirty="0" smtClean="0"/>
              <a:t>The Local Agenda </a:t>
            </a:r>
            <a:endParaRPr lang="en-GB" sz="3600" dirty="0"/>
          </a:p>
        </p:txBody>
      </p:sp>
      <p:sp>
        <p:nvSpPr>
          <p:cNvPr id="3" name="Slide Number Placeholder 2"/>
          <p:cNvSpPr>
            <a:spLocks noGrp="1"/>
          </p:cNvSpPr>
          <p:nvPr>
            <p:ph type="sldNum" sz="quarter" idx="12"/>
          </p:nvPr>
        </p:nvSpPr>
        <p:spPr/>
        <p:txBody>
          <a:bodyPr/>
          <a:lstStyle/>
          <a:p>
            <a:fld id="{8FC524A1-7B6A-464D-B8BC-8FE2E057339E}" type="slidenum">
              <a:rPr lang="en-GB" smtClean="0">
                <a:solidFill>
                  <a:srgbClr val="3F3F3F">
                    <a:lumMod val="50000"/>
                  </a:srgbClr>
                </a:solidFill>
              </a:rPr>
              <a:pPr/>
              <a:t>75</a:t>
            </a:fld>
            <a:endParaRPr lang="en-GB" dirty="0">
              <a:solidFill>
                <a:srgbClr val="3F3F3F">
                  <a:lumMod val="50000"/>
                </a:srgbClr>
              </a:solidFill>
            </a:endParaRPr>
          </a:p>
        </p:txBody>
      </p:sp>
      <p:sp>
        <p:nvSpPr>
          <p:cNvPr id="4" name="Content Placeholder 3"/>
          <p:cNvSpPr>
            <a:spLocks noGrp="1"/>
          </p:cNvSpPr>
          <p:nvPr>
            <p:ph sz="quarter" idx="13"/>
          </p:nvPr>
        </p:nvSpPr>
        <p:spPr/>
        <p:txBody>
          <a:bodyPr>
            <a:normAutofit/>
          </a:bodyPr>
          <a:lstStyle/>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Integrated Children's </a:t>
            </a:r>
            <a:r>
              <a:rPr lang="en-GB" sz="2800" smtClean="0"/>
              <a:t>Hubs aligned </a:t>
            </a:r>
            <a:r>
              <a:rPr lang="en-GB" sz="2800" dirty="0" smtClean="0"/>
              <a:t>to the STP footprint </a:t>
            </a:r>
          </a:p>
          <a:p>
            <a:endParaRPr lang="en-GB" sz="2800" dirty="0" smtClean="0"/>
          </a:p>
          <a:p>
            <a:pPr marL="285750" indent="-285750">
              <a:buFont typeface="Arial" panose="020B0604020202020204" pitchFamily="34" charset="0"/>
              <a:buChar char="•"/>
            </a:pPr>
            <a:r>
              <a:rPr lang="en-GB" sz="2800" dirty="0" smtClean="0"/>
              <a:t>Working towards sustained outcomes</a:t>
            </a:r>
          </a:p>
          <a:p>
            <a:endParaRPr lang="en-GB" sz="2800" dirty="0" smtClean="0"/>
          </a:p>
          <a:p>
            <a:pPr marL="285750" indent="-285750">
              <a:buFont typeface="Arial" panose="020B0604020202020204" pitchFamily="34" charset="0"/>
              <a:buChar char="•"/>
            </a:pPr>
            <a:r>
              <a:rPr lang="en-GB" sz="2800" dirty="0" smtClean="0"/>
              <a:t>Patient Involvement  </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endParaRPr lang="en-GB" sz="2800" dirty="0"/>
          </a:p>
        </p:txBody>
      </p:sp>
    </p:spTree>
    <p:extLst>
      <p:ext uri="{BB962C8B-B14F-4D97-AF65-F5344CB8AC3E}">
        <p14:creationId xmlns:p14="http://schemas.microsoft.com/office/powerpoint/2010/main" val="4303133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and next steps?</a:t>
            </a:r>
            <a:endParaRPr lang="en-GB" dirty="0"/>
          </a:p>
        </p:txBody>
      </p:sp>
      <p:sp>
        <p:nvSpPr>
          <p:cNvPr id="3" name="Text Placeholder 2"/>
          <p:cNvSpPr>
            <a:spLocks noGrp="1"/>
          </p:cNvSpPr>
          <p:nvPr>
            <p:ph type="body" sz="quarter" idx="12"/>
          </p:nvPr>
        </p:nvSpPr>
        <p:spPr/>
        <p:txBody>
          <a:bodyPr/>
          <a:lstStyle/>
          <a:p>
            <a:endParaRPr lang="en-GB"/>
          </a:p>
        </p:txBody>
      </p:sp>
      <p:sp>
        <p:nvSpPr>
          <p:cNvPr id="4" name="Slide Number Placeholder 3"/>
          <p:cNvSpPr>
            <a:spLocks noGrp="1"/>
          </p:cNvSpPr>
          <p:nvPr>
            <p:ph type="sldNum" sz="quarter" idx="14"/>
          </p:nvPr>
        </p:nvSpPr>
        <p:spPr/>
        <p:txBody>
          <a:bodyPr/>
          <a:lstStyle/>
          <a:p>
            <a:fld id="{8FC524A1-7B6A-464D-B8BC-8FE2E057339E}" type="slidenum">
              <a:rPr lang="en-GB" smtClean="0">
                <a:solidFill>
                  <a:srgbClr val="3F3F3F">
                    <a:lumMod val="50000"/>
                  </a:srgbClr>
                </a:solidFill>
              </a:rPr>
              <a:pPr/>
              <a:t>76</a:t>
            </a:fld>
            <a:endParaRPr lang="en-GB" dirty="0">
              <a:solidFill>
                <a:srgbClr val="3F3F3F">
                  <a:lumMod val="50000"/>
                </a:srgbClr>
              </a:solidFill>
            </a:endParaRPr>
          </a:p>
        </p:txBody>
      </p:sp>
      <p:sp>
        <p:nvSpPr>
          <p:cNvPr id="5" name="Content Placeholder 4"/>
          <p:cNvSpPr>
            <a:spLocks noGrp="1"/>
          </p:cNvSpPr>
          <p:nvPr>
            <p:ph sz="quarter" idx="15"/>
          </p:nvPr>
        </p:nvSpPr>
        <p:spPr/>
        <p:txBody>
          <a:bodyPr/>
          <a:lstStyle/>
          <a:p>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891462"/>
            <a:ext cx="5544616" cy="476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897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76672"/>
            <a:ext cx="8229600" cy="5530619"/>
          </a:xfrm>
        </p:spPr>
        <p:txBody>
          <a:bodyPr>
            <a:normAutofit fontScale="92500" lnSpcReduction="10000"/>
          </a:bodyPr>
          <a:lstStyle/>
          <a:p>
            <a:r>
              <a:rPr lang="en-GB" dirty="0" smtClean="0"/>
              <a:t>All patients with asthma (and/ or parents) should be offered self-management education which should include a personalised asthma plan which is reviewed regularly</a:t>
            </a:r>
          </a:p>
          <a:p>
            <a:endParaRPr lang="en-GB" dirty="0" smtClean="0"/>
          </a:p>
          <a:p>
            <a:r>
              <a:rPr lang="en-GB" b="1" dirty="0" smtClean="0"/>
              <a:t>Adherence to long term asthma treatment should be routinely and regularly addressed by all healthcare professionals within the context of accessible proactive asthma care.</a:t>
            </a:r>
          </a:p>
          <a:p>
            <a:pPr marL="109728" indent="0">
              <a:buNone/>
            </a:pPr>
            <a:r>
              <a:rPr lang="en-GB" dirty="0" smtClean="0"/>
              <a:t> </a:t>
            </a:r>
          </a:p>
          <a:p>
            <a:r>
              <a:rPr lang="en-GB" dirty="0" smtClean="0"/>
              <a:t>All patients should be asked to demonstrate inhaler technique regularly </a:t>
            </a:r>
          </a:p>
          <a:p>
            <a:endParaRPr lang="en-GB" dirty="0" smtClean="0"/>
          </a:p>
          <a:p>
            <a:r>
              <a:rPr lang="en-GB" dirty="0" smtClean="0"/>
              <a:t>All patients should be reviewed at least annually</a:t>
            </a:r>
          </a:p>
          <a:p>
            <a:endParaRPr lang="en-GB" dirty="0" smtClean="0"/>
          </a:p>
          <a:p>
            <a:endParaRPr lang="en-GB" dirty="0" smtClean="0"/>
          </a:p>
          <a:p>
            <a:endParaRPr lang="en-GB" dirty="0"/>
          </a:p>
        </p:txBody>
      </p:sp>
      <p:pic>
        <p:nvPicPr>
          <p:cNvPr id="2050" name="Picture 2" descr="C:\Users\Laura\AppData\Local\Microsoft\Windows\INetCache\IE\IAII9U8R\inhalerart-elm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3292" y="5661248"/>
            <a:ext cx="1100708" cy="1100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362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92981061"/>
              </p:ext>
            </p:extLst>
          </p:nvPr>
        </p:nvGraphicFramePr>
        <p:xfrm>
          <a:off x="899592" y="404664"/>
          <a:ext cx="7056784" cy="4968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31517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Healthy London_Powerpoint template v2">
  <a:themeElements>
    <a:clrScheme name="Healthy London PPT colours">
      <a:dk1>
        <a:srgbClr val="3F3F3F"/>
      </a:dk1>
      <a:lt1>
        <a:sysClr val="window" lastClr="FFFFFF"/>
      </a:lt1>
      <a:dk2>
        <a:srgbClr val="0091C9"/>
      </a:dk2>
      <a:lt2>
        <a:srgbClr val="B4E7FE"/>
      </a:lt2>
      <a:accent1>
        <a:srgbClr val="E32486"/>
      </a:accent1>
      <a:accent2>
        <a:srgbClr val="A25BA0"/>
      </a:accent2>
      <a:accent3>
        <a:srgbClr val="33BBB1"/>
      </a:accent3>
      <a:accent4>
        <a:srgbClr val="003893"/>
      </a:accent4>
      <a:accent5>
        <a:srgbClr val="3F3F3F"/>
      </a:accent5>
      <a:accent6>
        <a:srgbClr val="0072C6"/>
      </a:accent6>
      <a:hlink>
        <a:srgbClr val="0000FF"/>
      </a:hlink>
      <a:folHlink>
        <a:srgbClr val="800080"/>
      </a:folHlink>
    </a:clrScheme>
    <a:fontScheme name="London Health Partnership">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ealthy London_Powerpoint template v1">
  <a:themeElements>
    <a:clrScheme name="London Health Partnership">
      <a:dk1>
        <a:srgbClr val="0072C6"/>
      </a:dk1>
      <a:lt1>
        <a:sysClr val="window" lastClr="FFFFFF"/>
      </a:lt1>
      <a:dk2>
        <a:srgbClr val="0091C9"/>
      </a:dk2>
      <a:lt2>
        <a:srgbClr val="B4E7FE"/>
      </a:lt2>
      <a:accent1>
        <a:srgbClr val="E32486"/>
      </a:accent1>
      <a:accent2>
        <a:srgbClr val="A25BA0"/>
      </a:accent2>
      <a:accent3>
        <a:srgbClr val="33BBB1"/>
      </a:accent3>
      <a:accent4>
        <a:srgbClr val="003893"/>
      </a:accent4>
      <a:accent5>
        <a:srgbClr val="3F3F3F"/>
      </a:accent5>
      <a:accent6>
        <a:srgbClr val="0072C6"/>
      </a:accent6>
      <a:hlink>
        <a:srgbClr val="0000FF"/>
      </a:hlink>
      <a:folHlink>
        <a:srgbClr val="800080"/>
      </a:folHlink>
    </a:clrScheme>
    <a:fontScheme name="London Health Partnership">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ealthy London_Asthma ppt">
  <a:themeElements>
    <a:clrScheme name="Healthy London PPT colours">
      <a:dk1>
        <a:srgbClr val="3F3F3F"/>
      </a:dk1>
      <a:lt1>
        <a:sysClr val="window" lastClr="FFFFFF"/>
      </a:lt1>
      <a:dk2>
        <a:srgbClr val="0091C9"/>
      </a:dk2>
      <a:lt2>
        <a:srgbClr val="B4E7FE"/>
      </a:lt2>
      <a:accent1>
        <a:srgbClr val="E32486"/>
      </a:accent1>
      <a:accent2>
        <a:srgbClr val="A25BA0"/>
      </a:accent2>
      <a:accent3>
        <a:srgbClr val="33BBB1"/>
      </a:accent3>
      <a:accent4>
        <a:srgbClr val="003893"/>
      </a:accent4>
      <a:accent5>
        <a:srgbClr val="3F3F3F"/>
      </a:accent5>
      <a:accent6>
        <a:srgbClr val="0072C6"/>
      </a:accent6>
      <a:hlink>
        <a:srgbClr val="0000FF"/>
      </a:hlink>
      <a:folHlink>
        <a:srgbClr val="800080"/>
      </a:folHlink>
    </a:clrScheme>
    <a:fontScheme name="London Health Partnership">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Healthy London_Powerpoint template v2">
  <a:themeElements>
    <a:clrScheme name="Healthy London PPT colours">
      <a:dk1>
        <a:srgbClr val="3F3F3F"/>
      </a:dk1>
      <a:lt1>
        <a:sysClr val="window" lastClr="FFFFFF"/>
      </a:lt1>
      <a:dk2>
        <a:srgbClr val="0091C9"/>
      </a:dk2>
      <a:lt2>
        <a:srgbClr val="B4E7FE"/>
      </a:lt2>
      <a:accent1>
        <a:srgbClr val="E32486"/>
      </a:accent1>
      <a:accent2>
        <a:srgbClr val="A25BA0"/>
      </a:accent2>
      <a:accent3>
        <a:srgbClr val="33BBB1"/>
      </a:accent3>
      <a:accent4>
        <a:srgbClr val="003893"/>
      </a:accent4>
      <a:accent5>
        <a:srgbClr val="3F3F3F"/>
      </a:accent5>
      <a:accent6>
        <a:srgbClr val="0072C6"/>
      </a:accent6>
      <a:hlink>
        <a:srgbClr val="0000FF"/>
      </a:hlink>
      <a:folHlink>
        <a:srgbClr val="800080"/>
      </a:folHlink>
    </a:clrScheme>
    <a:fontScheme name="London Health Partnership">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226</TotalTime>
  <Words>4853</Words>
  <Application>Microsoft Office PowerPoint</Application>
  <PresentationFormat>On-screen Show (4:3)</PresentationFormat>
  <Paragraphs>850</Paragraphs>
  <Slides>76</Slides>
  <Notes>16</Notes>
  <HiddenSlides>0</HiddenSlides>
  <MMClips>0</MMClips>
  <ScaleCrop>false</ScaleCrop>
  <HeadingPairs>
    <vt:vector size="4" baseType="variant">
      <vt:variant>
        <vt:lpstr>Theme</vt:lpstr>
      </vt:variant>
      <vt:variant>
        <vt:i4>6</vt:i4>
      </vt:variant>
      <vt:variant>
        <vt:lpstr>Slide Titles</vt:lpstr>
      </vt:variant>
      <vt:variant>
        <vt:i4>76</vt:i4>
      </vt:variant>
    </vt:vector>
  </HeadingPairs>
  <TitlesOfParts>
    <vt:vector size="82" baseType="lpstr">
      <vt:lpstr>Concourse</vt:lpstr>
      <vt:lpstr>1_Healthy London_Powerpoint template v2</vt:lpstr>
      <vt:lpstr>Office Theme</vt:lpstr>
      <vt:lpstr>Healthy London_Powerpoint template v1</vt:lpstr>
      <vt:lpstr>Healthy London_Asthma ppt</vt:lpstr>
      <vt:lpstr>Healthy London_Powerpoint template v2</vt:lpstr>
      <vt:lpstr>Healthy London Partnership  Children and Young People  Bexley Asthma Assessment Project in Pharmacies Civic Centre 22nd March 2017 </vt:lpstr>
      <vt:lpstr>Agenda</vt:lpstr>
      <vt:lpstr>Aims &amp; Objectives </vt:lpstr>
      <vt:lpstr>Asthma Management and Community Pharmacy Project in Bexley</vt:lpstr>
      <vt:lpstr>Why is asthma important in Bexley </vt:lpstr>
      <vt:lpstr>PowerPoint Presentation</vt:lpstr>
      <vt:lpstr>Current Local Guidance </vt:lpstr>
      <vt:lpstr>PowerPoint Presentation</vt:lpstr>
      <vt:lpstr>PowerPoint Presentation</vt:lpstr>
      <vt:lpstr>PowerPoint Presentation</vt:lpstr>
      <vt:lpstr>PowerPoint Presentation</vt:lpstr>
      <vt:lpstr>Transforming care across the system: Implementing integrated care for asthma in London; the pharmacy opportunities</vt:lpstr>
      <vt:lpstr>London Health Commission</vt:lpstr>
      <vt:lpstr>PowerPoint Presentation</vt:lpstr>
      <vt:lpstr>Why do we need to do this?</vt:lpstr>
      <vt:lpstr>Issues in London </vt:lpstr>
      <vt:lpstr>The Evidence: Facts about asthma in the UK </vt:lpstr>
      <vt:lpstr>Despite &gt;16 documents in the last 5 years, still high mortality, emergency admissions and variation in care: we don’t need more</vt:lpstr>
      <vt:lpstr>Why co-ordination and integration is essential</vt:lpstr>
      <vt:lpstr>Asthma prevalence in London</vt:lpstr>
      <vt:lpstr>London's ambitions and standards for asthma care in CYP</vt:lpstr>
      <vt:lpstr>London Programme: Co-ordinated Care Improving the pathway (using drivers of 5 Year Forward View) and creating a social movement for change</vt:lpstr>
      <vt:lpstr>On-line Asthma Toolkit</vt:lpstr>
      <vt:lpstr>Films to demonstrate what we are doing</vt:lpstr>
      <vt:lpstr>PowerPoint Presentation</vt:lpstr>
      <vt:lpstr>What’s on the toolkit for pharmacists?</vt:lpstr>
      <vt:lpstr>PowerPoint Presentation</vt:lpstr>
      <vt:lpstr>What can you find?</vt:lpstr>
      <vt:lpstr>NHS Go</vt:lpstr>
      <vt:lpstr>Key messages</vt:lpstr>
      <vt:lpstr>PowerPoint Presentation</vt:lpstr>
      <vt:lpstr>PowerPoint Presentation</vt:lpstr>
      <vt:lpstr>National Review of Asthma Deaths1 </vt:lpstr>
      <vt:lpstr>Requirements for an asthma annual review </vt:lpstr>
      <vt:lpstr>BTS / SIGN Asthma Guidance</vt:lpstr>
      <vt:lpstr>Where did the step ladder go?</vt:lpstr>
      <vt:lpstr>BTS/ SIGN Mirroring NRAD</vt:lpstr>
      <vt:lpstr>Supporting Care in Children and Monitoring</vt:lpstr>
      <vt:lpstr>How children may describe their asthma</vt:lpstr>
      <vt:lpstr>Assessing Control</vt:lpstr>
      <vt:lpstr>Inhaler devices and technique </vt:lpstr>
      <vt:lpstr>Spacers ‘The gap in therapy’</vt:lpstr>
      <vt:lpstr>Use and care of spacers</vt:lpstr>
      <vt:lpstr>Personalised Asthma Action Plans / Wheeze Plan</vt:lpstr>
      <vt:lpstr>Sources of help</vt:lpstr>
      <vt:lpstr>Healthy London Partnerships  Children and Young People  Bexley Asthma Assessment Project in Pharmacies </vt:lpstr>
      <vt:lpstr>Aims &amp; Objectives </vt:lpstr>
      <vt:lpstr>PowerPoint Presentation</vt:lpstr>
      <vt:lpstr>Asthma Assessment in the Pharmacy</vt:lpstr>
      <vt:lpstr>No Reinvention Required!</vt:lpstr>
      <vt:lpstr>Asthma assessment in the Pharmacy</vt:lpstr>
      <vt:lpstr>Overriding Principle </vt:lpstr>
      <vt:lpstr>SIMPLE Asthma Care</vt:lpstr>
      <vt:lpstr>Inhaler Technique</vt:lpstr>
      <vt:lpstr>Subliminal Confounders</vt:lpstr>
      <vt:lpstr>PowerPoint Presentation</vt:lpstr>
      <vt:lpstr>The current situation</vt:lpstr>
      <vt:lpstr>PowerPoint Presentation</vt:lpstr>
      <vt:lpstr>Community Pharmacy Services</vt:lpstr>
      <vt:lpstr>The current situation</vt:lpstr>
      <vt:lpstr>PowerPoint Presentation</vt:lpstr>
      <vt:lpstr>Global Sum  </vt:lpstr>
      <vt:lpstr>Patient Cohort  </vt:lpstr>
      <vt:lpstr>Patient recruitment </vt:lpstr>
      <vt:lpstr>Patient recruitment </vt:lpstr>
      <vt:lpstr>PowerPoint Presentation</vt:lpstr>
      <vt:lpstr>Training &amp; Competence </vt:lpstr>
      <vt:lpstr>Healthy London Partnership  Learning materials - video content </vt:lpstr>
      <vt:lpstr>Feedback </vt:lpstr>
      <vt:lpstr>PowerPoint Presentation</vt:lpstr>
      <vt:lpstr>The evidence: facts about asthma in the UK</vt:lpstr>
      <vt:lpstr>Timelines, Next Steps , Evaluation </vt:lpstr>
      <vt:lpstr>Evaluation </vt:lpstr>
      <vt:lpstr>PowerPoint Presentation</vt:lpstr>
      <vt:lpstr>PowerPoint Presentation</vt:lpstr>
      <vt:lpstr>Questions and 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 Management and Community Pharmacy Project in Bexley</dc:title>
  <dc:creator>Laura Hindley</dc:creator>
  <cp:lastModifiedBy>Sara Nelson</cp:lastModifiedBy>
  <cp:revision>31</cp:revision>
  <dcterms:created xsi:type="dcterms:W3CDTF">2017-03-15T19:43:00Z</dcterms:created>
  <dcterms:modified xsi:type="dcterms:W3CDTF">2017-03-21T17:46:40Z</dcterms:modified>
</cp:coreProperties>
</file>