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9" r:id="rId4"/>
    <p:sldId id="268" r:id="rId5"/>
    <p:sldId id="259" r:id="rId6"/>
    <p:sldId id="258" r:id="rId7"/>
    <p:sldId id="261" r:id="rId8"/>
    <p:sldId id="270" r:id="rId9"/>
    <p:sldId id="271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2" d="100"/>
          <a:sy n="92" d="100"/>
        </p:scale>
        <p:origin x="-1176" y="-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2D486-663A-8043-BA7C-B83FE7C939F3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E8AA4-845F-494E-88AA-87CFB75FE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33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Most</a:t>
            </a:r>
            <a:r>
              <a:rPr lang="en-US" baseline="0" dirty="0" smtClean="0"/>
              <a:t> common in infants than older children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Most noticeable by the effortless regurgitation of feeds in infants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E8AA4-845F-494E-88AA-87CFB75FE1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93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Its important to have the above information</a:t>
            </a:r>
            <a:r>
              <a:rPr lang="en-US" baseline="0" dirty="0" smtClean="0"/>
              <a:t> at hand when seeing patients as often most of the treatment is in the reassurance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E8AA4-845F-494E-88AA-87CFB75FE1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51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These are difficult groups to treat as they often have coexisting problems such as gut </a:t>
            </a:r>
            <a:r>
              <a:rPr lang="en-US" dirty="0" err="1" smtClean="0"/>
              <a:t>dymotility</a:t>
            </a:r>
            <a:r>
              <a:rPr lang="en-US" dirty="0" smtClean="0"/>
              <a:t>, chronic lung disease which also cause similar symptoms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E8AA4-845F-494E-88AA-87CFB75FE1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239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If</a:t>
            </a:r>
            <a:r>
              <a:rPr lang="en-US" baseline="0" dirty="0" smtClean="0"/>
              <a:t> any of the above then discuss or refer to </a:t>
            </a:r>
            <a:r>
              <a:rPr lang="en-US" baseline="0" dirty="0" err="1" smtClean="0"/>
              <a:t>paediatrics</a:t>
            </a:r>
            <a:endParaRPr lang="en-US" baseline="0" dirty="0" smtClean="0"/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Important to think if there is another diagnosis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E8AA4-845F-494E-88AA-87CFB75FE1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1974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symptoms of GORD can mimic</a:t>
            </a:r>
            <a:r>
              <a:rPr lang="en-US" baseline="0" dirty="0" smtClean="0"/>
              <a:t> those of non </a:t>
            </a:r>
            <a:r>
              <a:rPr lang="en-US" baseline="0" dirty="0" err="1" smtClean="0"/>
              <a:t>IgE</a:t>
            </a:r>
            <a:r>
              <a:rPr lang="en-US" baseline="0" dirty="0" smtClean="0"/>
              <a:t> mediated cows milk protein allergy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E8AA4-845F-494E-88AA-87CFB75FE1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639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E8AA4-845F-494E-88AA-87CFB75FE1C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96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</a:t>
            </a:r>
            <a:r>
              <a:rPr lang="en-US" baseline="0" dirty="0" smtClean="0"/>
              <a:t> baby/ infant on treatment requires assessment every 2 weeks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E8AA4-845F-494E-88AA-87CFB75FE1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240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EDD5-6D83-A54E-8233-F9A8AA08B970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4CEB-0D25-5C4B-B132-2F6E77C23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84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EDD5-6D83-A54E-8233-F9A8AA08B970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4CEB-0D25-5C4B-B132-2F6E77C23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04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EDD5-6D83-A54E-8233-F9A8AA08B970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4CEB-0D25-5C4B-B132-2F6E77C23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447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EDD5-6D83-A54E-8233-F9A8AA08B970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4CEB-0D25-5C4B-B132-2F6E77C23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32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EDD5-6D83-A54E-8233-F9A8AA08B970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4CEB-0D25-5C4B-B132-2F6E77C23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78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EDD5-6D83-A54E-8233-F9A8AA08B970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4CEB-0D25-5C4B-B132-2F6E77C23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638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EDD5-6D83-A54E-8233-F9A8AA08B970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4CEB-0D25-5C4B-B132-2F6E77C23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74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EDD5-6D83-A54E-8233-F9A8AA08B970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4CEB-0D25-5C4B-B132-2F6E77C23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59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EDD5-6D83-A54E-8233-F9A8AA08B970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4CEB-0D25-5C4B-B132-2F6E77C23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38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EDD5-6D83-A54E-8233-F9A8AA08B970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4CEB-0D25-5C4B-B132-2F6E77C23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79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EDD5-6D83-A54E-8233-F9A8AA08B970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4CEB-0D25-5C4B-B132-2F6E77C23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63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4EDD5-6D83-A54E-8233-F9A8AA08B970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14CEB-0D25-5C4B-B132-2F6E77C23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52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eneral.paediatrics@nhs.net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46923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Gastroesophageal</a:t>
            </a:r>
            <a:r>
              <a:rPr lang="en-US" dirty="0" smtClean="0"/>
              <a:t> reflux (GOR) and </a:t>
            </a:r>
            <a:r>
              <a:rPr lang="en-US" dirty="0" err="1" smtClean="0"/>
              <a:t>Gastroesophageal</a:t>
            </a:r>
            <a:r>
              <a:rPr lang="en-US" dirty="0" smtClean="0"/>
              <a:t> reflux disease (GORD) in children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2224" y="4762500"/>
            <a:ext cx="4476550" cy="1752600"/>
          </a:xfrm>
        </p:spPr>
        <p:txBody>
          <a:bodyPr/>
          <a:lstStyle/>
          <a:p>
            <a:pPr algn="l"/>
            <a:r>
              <a:rPr lang="en-US" dirty="0" err="1" smtClean="0"/>
              <a:t>Dr</a:t>
            </a:r>
            <a:r>
              <a:rPr lang="en-US" dirty="0" smtClean="0"/>
              <a:t> C Macaulay</a:t>
            </a:r>
          </a:p>
          <a:p>
            <a:pPr algn="l"/>
            <a:r>
              <a:rPr lang="en-US" dirty="0" err="1" smtClean="0"/>
              <a:t>Dr</a:t>
            </a:r>
            <a:r>
              <a:rPr lang="en-US" dirty="0" smtClean="0"/>
              <a:t> C </a:t>
            </a:r>
            <a:r>
              <a:rPr lang="en-US" dirty="0" err="1" smtClean="0"/>
              <a:t>Lemer</a:t>
            </a:r>
            <a:endParaRPr lang="en-US" dirty="0" smtClean="0"/>
          </a:p>
          <a:p>
            <a:pPr algn="l"/>
            <a:r>
              <a:rPr lang="en-US" dirty="0" err="1" smtClean="0"/>
              <a:t>Dr</a:t>
            </a:r>
            <a:r>
              <a:rPr lang="en-US" dirty="0" smtClean="0"/>
              <a:t> R Bhatt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7616" y="5067300"/>
            <a:ext cx="24892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693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476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9526"/>
            <a:ext cx="8229600" cy="4525963"/>
          </a:xfrm>
        </p:spPr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www.nice.org.uk</a:t>
            </a:r>
            <a:r>
              <a:rPr lang="en-US" dirty="0"/>
              <a:t>/guidance/ng1</a:t>
            </a:r>
          </a:p>
        </p:txBody>
      </p:sp>
    </p:spTree>
    <p:extLst>
      <p:ext uri="{BB962C8B-B14F-4D97-AF65-F5344CB8AC3E}">
        <p14:creationId xmlns:p14="http://schemas.microsoft.com/office/powerpoint/2010/main" val="1526734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189"/>
          </a:xfrm>
        </p:spPr>
        <p:txBody>
          <a:bodyPr/>
          <a:lstStyle/>
          <a:p>
            <a:pPr algn="l"/>
            <a:r>
              <a:rPr lang="en-US" dirty="0" smtClean="0"/>
              <a:t>Incidence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3636"/>
            <a:ext cx="8229600" cy="4772528"/>
          </a:xfrm>
        </p:spPr>
        <p:txBody>
          <a:bodyPr/>
          <a:lstStyle/>
          <a:p>
            <a:r>
              <a:rPr lang="en-US" dirty="0" smtClean="0"/>
              <a:t>Common (affects at least 40% of infants)</a:t>
            </a:r>
          </a:p>
          <a:p>
            <a:r>
              <a:rPr lang="en-US" dirty="0" smtClean="0"/>
              <a:t>Causes significant distress to parents</a:t>
            </a:r>
          </a:p>
          <a:p>
            <a:r>
              <a:rPr lang="en-US" dirty="0" smtClean="0"/>
              <a:t>Difficult to differentiate between GOR and GORD</a:t>
            </a:r>
          </a:p>
          <a:p>
            <a:r>
              <a:rPr lang="en-US" dirty="0" smtClean="0"/>
              <a:t>GORD refers to when this normal physiological process is severe enough to cause symptoms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253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147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Incidence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6924"/>
            <a:ext cx="8229600" cy="4789239"/>
          </a:xfrm>
        </p:spPr>
        <p:txBody>
          <a:bodyPr/>
          <a:lstStyle/>
          <a:p>
            <a:r>
              <a:rPr lang="en-US" dirty="0" smtClean="0"/>
              <a:t>Starts before age of 8 weeks</a:t>
            </a:r>
          </a:p>
          <a:p>
            <a:r>
              <a:rPr lang="en-US" dirty="0" smtClean="0"/>
              <a:t>Can be frequent episodes of regurgitation/</a:t>
            </a:r>
            <a:r>
              <a:rPr lang="en-US" dirty="0" err="1" smtClean="0"/>
              <a:t>vomitting</a:t>
            </a:r>
            <a:endParaRPr lang="en-US" dirty="0" smtClean="0"/>
          </a:p>
          <a:p>
            <a:r>
              <a:rPr lang="en-US" dirty="0" smtClean="0"/>
              <a:t>WILL resolve with time</a:t>
            </a:r>
          </a:p>
          <a:p>
            <a:pPr lvl="1"/>
            <a:r>
              <a:rPr lang="en-US" dirty="0" smtClean="0"/>
              <a:t>In 90% of infants affected it resolves by 1 year of age</a:t>
            </a:r>
          </a:p>
          <a:p>
            <a:r>
              <a:rPr lang="en-US" dirty="0" smtClean="0"/>
              <a:t>Does not usually need investigation </a:t>
            </a:r>
          </a:p>
        </p:txBody>
      </p:sp>
    </p:spTree>
    <p:extLst>
      <p:ext uri="{BB962C8B-B14F-4D97-AF65-F5344CB8AC3E}">
        <p14:creationId xmlns:p14="http://schemas.microsoft.com/office/powerpoint/2010/main" val="714888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1747"/>
          </a:xfrm>
        </p:spPr>
        <p:txBody>
          <a:bodyPr/>
          <a:lstStyle/>
          <a:p>
            <a:pPr algn="l"/>
            <a:r>
              <a:rPr lang="en-US" dirty="0" smtClean="0"/>
              <a:t>Children at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Premature children</a:t>
            </a:r>
          </a:p>
          <a:p>
            <a:r>
              <a:rPr lang="en-US" dirty="0" smtClean="0"/>
              <a:t>Children with severe complex </a:t>
            </a:r>
            <a:r>
              <a:rPr lang="en-US" dirty="0" err="1" smtClean="0"/>
              <a:t>neurodisability</a:t>
            </a:r>
            <a:endParaRPr lang="en-US" dirty="0" smtClean="0"/>
          </a:p>
          <a:p>
            <a:r>
              <a:rPr lang="en-US" dirty="0" smtClean="0"/>
              <a:t>Obesity</a:t>
            </a:r>
          </a:p>
          <a:p>
            <a:r>
              <a:rPr lang="en-US" dirty="0" smtClean="0"/>
              <a:t>Hiatus hernia</a:t>
            </a:r>
          </a:p>
          <a:p>
            <a:r>
              <a:rPr lang="en-US" dirty="0" smtClean="0"/>
              <a:t>Repaired </a:t>
            </a:r>
            <a:r>
              <a:rPr lang="en-US" dirty="0" err="1" smtClean="0"/>
              <a:t>oesophageal</a:t>
            </a:r>
            <a:r>
              <a:rPr lang="en-US" dirty="0" smtClean="0"/>
              <a:t> atresia or congenital diaphragmatic hernia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8643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772" y="274638"/>
            <a:ext cx="7066027" cy="794901"/>
          </a:xfrm>
        </p:spPr>
        <p:txBody>
          <a:bodyPr/>
          <a:lstStyle/>
          <a:p>
            <a:pPr algn="l"/>
            <a:r>
              <a:rPr lang="en-US" dirty="0" smtClean="0"/>
              <a:t>Red Flags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805" y="21937"/>
            <a:ext cx="1431967" cy="143196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84560" y="1453904"/>
            <a:ext cx="4561558" cy="4247317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Vomiting </a:t>
            </a:r>
            <a:r>
              <a:rPr lang="en-US" dirty="0"/>
              <a:t>–</a:t>
            </a:r>
            <a:endParaRPr lang="en-GB" sz="2400" dirty="0"/>
          </a:p>
          <a:p>
            <a:pPr lvl="1"/>
            <a:r>
              <a:rPr lang="en-US" dirty="0"/>
              <a:t>bilious</a:t>
            </a:r>
            <a:endParaRPr lang="en-GB" sz="2400" dirty="0"/>
          </a:p>
          <a:p>
            <a:pPr lvl="1"/>
            <a:r>
              <a:rPr lang="en-US" dirty="0"/>
              <a:t>bloodstained</a:t>
            </a:r>
            <a:endParaRPr lang="en-GB" sz="2400" dirty="0"/>
          </a:p>
          <a:p>
            <a:pPr lvl="1"/>
            <a:r>
              <a:rPr lang="en-US" dirty="0"/>
              <a:t>very forceful</a:t>
            </a:r>
            <a:endParaRPr lang="en-GB" sz="2400" dirty="0"/>
          </a:p>
          <a:p>
            <a:pPr lvl="1"/>
            <a:r>
              <a:rPr lang="en-US" dirty="0"/>
              <a:t>onset &gt; 6m</a:t>
            </a:r>
            <a:endParaRPr lang="en-GB" sz="2400" dirty="0"/>
          </a:p>
          <a:p>
            <a:pPr lvl="0"/>
            <a:r>
              <a:rPr lang="en-US" dirty="0"/>
              <a:t>Respiratory symptoms</a:t>
            </a:r>
            <a:endParaRPr lang="en-GB" sz="2400" dirty="0"/>
          </a:p>
          <a:p>
            <a:pPr lvl="0"/>
            <a:r>
              <a:rPr lang="en-US" dirty="0" err="1"/>
              <a:t>Diarrhoea</a:t>
            </a:r>
            <a:endParaRPr lang="en-GB" sz="2400" dirty="0"/>
          </a:p>
          <a:p>
            <a:pPr lvl="0"/>
            <a:r>
              <a:rPr lang="en-US" dirty="0"/>
              <a:t>Blood in stool</a:t>
            </a:r>
            <a:endParaRPr lang="en-GB" sz="2400" dirty="0"/>
          </a:p>
          <a:p>
            <a:pPr lvl="0"/>
            <a:r>
              <a:rPr lang="en-US" dirty="0"/>
              <a:t>Lethargy</a:t>
            </a:r>
            <a:endParaRPr lang="en-GB" sz="2400" dirty="0"/>
          </a:p>
          <a:p>
            <a:pPr lvl="0"/>
            <a:r>
              <a:rPr lang="en-US" dirty="0"/>
              <a:t>Fever</a:t>
            </a:r>
            <a:endParaRPr lang="en-GB" sz="2400" dirty="0"/>
          </a:p>
          <a:p>
            <a:pPr lvl="0"/>
            <a:r>
              <a:rPr lang="en-US" dirty="0"/>
              <a:t>Abnormal abdominal examination</a:t>
            </a:r>
            <a:endParaRPr lang="en-GB" sz="2400" dirty="0"/>
          </a:p>
          <a:p>
            <a:pPr lvl="0"/>
            <a:r>
              <a:rPr lang="en-US" dirty="0" err="1"/>
              <a:t>Neuro</a:t>
            </a:r>
            <a:r>
              <a:rPr lang="en-US" dirty="0"/>
              <a:t>/developmental problems </a:t>
            </a:r>
            <a:r>
              <a:rPr lang="en-US" dirty="0" err="1"/>
              <a:t>e.g</a:t>
            </a:r>
            <a:r>
              <a:rPr lang="en-US" dirty="0"/>
              <a:t> bulging </a:t>
            </a:r>
            <a:r>
              <a:rPr lang="en-US" dirty="0" err="1"/>
              <a:t>fontanelle</a:t>
            </a:r>
            <a:endParaRPr lang="en-GB" sz="2400" dirty="0"/>
          </a:p>
          <a:p>
            <a:pPr lvl="0"/>
            <a:r>
              <a:rPr lang="en-US" dirty="0"/>
              <a:t>Dysuria</a:t>
            </a:r>
            <a:endParaRPr lang="en-GB" sz="2400" dirty="0"/>
          </a:p>
          <a:p>
            <a:r>
              <a:rPr lang="en-US" dirty="0"/>
              <a:t>High risk of </a:t>
            </a:r>
            <a:r>
              <a:rPr lang="en-US" dirty="0" err="1"/>
              <a:t>atopy</a:t>
            </a:r>
            <a:r>
              <a:rPr lang="en-GB" dirty="0"/>
              <a:t> </a:t>
            </a:r>
            <a:endParaRPr lang="en-US" dirty="0"/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5656044" y="1453903"/>
            <a:ext cx="3030755" cy="4247317"/>
          </a:xfrm>
          <a:prstGeom prst="rect">
            <a:avLst/>
          </a:prstGeom>
          <a:solidFill>
            <a:srgbClr val="FFFB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247650" lvl="0" indent="0" defTabSz="914400" rtl="0" eaLnBrk="1" fontAlgn="base" latinLnBrk="0" hangingPunct="1">
              <a:lnSpc>
                <a:spcPct val="10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  <a:ea typeface="ÇlÇr ñæí©" charset="0"/>
              </a:rPr>
              <a:t>For same/next day </a:t>
            </a:r>
            <a:r>
              <a:rPr kumimoji="0" lang="en-US" sz="1400" b="1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  <a:ea typeface="ÇlÇr ñæí©" charset="0"/>
              </a:rPr>
              <a:t>Paediatric</a:t>
            </a:r>
            <a:r>
              <a:rPr kumimoji="0" lang="en-US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  <a:ea typeface="ÇlÇr ñæí©" charset="0"/>
              </a:rPr>
              <a:t> advice from </a:t>
            </a:r>
            <a:r>
              <a:rPr kumimoji="0" lang="en-US" sz="1400" b="1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  <a:ea typeface="ÇlÇr ñæí©" charset="0"/>
              </a:rPr>
              <a:t>Paediatric</a:t>
            </a:r>
            <a:r>
              <a:rPr kumimoji="0" lang="en-US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  <a:ea typeface="ÇlÇr ñæí©" charset="0"/>
              </a:rPr>
              <a:t> consultant: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charset="0"/>
              <a:ea typeface="Calibri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5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charset="0"/>
              <a:ea typeface="Calibri" charset="0"/>
            </a:endParaRPr>
          </a:p>
          <a:p>
            <a:pPr marL="0" marR="538163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  <a:ea typeface="Calibri" charset="0"/>
              </a:rPr>
              <a:t>Evelina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  <a:ea typeface="Calibri" charset="0"/>
              </a:rPr>
              <a:t> : Phone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  <a:ea typeface="Calibri" charset="0"/>
              </a:rPr>
              <a:t>: 07557 159092 (11am-­‐7pm    Mon-­‐Fri)</a:t>
            </a:r>
          </a:p>
          <a:p>
            <a:pPr marL="0" marR="1065213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  <a:ea typeface="Calibri" charset="0"/>
              </a:rPr>
              <a:t>Evelina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  <a:ea typeface="Calibri" charset="0"/>
              </a:rPr>
              <a:t> : Email: </a:t>
            </a:r>
            <a:r>
              <a:rPr kumimoji="0" lang="en-US" sz="1400" b="0" i="0" u="sng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alibri" charset="0"/>
                <a:hlinkClick r:id="rId4"/>
              </a:rPr>
              <a:t>general.paediatrics@nhs.net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  <a:ea typeface="Calibri" charset="0"/>
              </a:rPr>
              <a:t>(answer within 24hrs on weekdays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  <a:ea typeface="Calibri" charset="0"/>
              </a:rPr>
              <a:t>)</a:t>
            </a:r>
          </a:p>
          <a:p>
            <a:pPr marL="0" marR="1065213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charset="0"/>
              <a:ea typeface="Calibri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  <a:ea typeface="Calibri" charset="0"/>
              </a:rPr>
              <a:t>KCH :    Phone: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  <a:ea typeface="Calibri" charset="0"/>
              </a:rPr>
              <a:t>02032996613</a:t>
            </a:r>
          </a:p>
          <a:p>
            <a:pPr marL="0" marR="471488" lvl="0" indent="0" defTabSz="914400" rtl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  <a:ea typeface="Calibri" charset="0"/>
              </a:rPr>
              <a:t>(option 3), (8.30am – midnight Mon-­‐Fri,  8 30am -­‐    8pm weekend)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Calibri" charset="0"/>
            </a:endParaRPr>
          </a:p>
          <a:p>
            <a:pPr marL="0" marR="46355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  <a:ea typeface="Calibri" charset="0"/>
              </a:rPr>
              <a:t>KCH : Email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  <a:ea typeface="Calibri" charset="0"/>
              </a:rPr>
              <a:t>:via Choose and Book for a response within 24 </a:t>
            </a: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  <a:ea typeface="Calibri" charset="0"/>
              </a:rPr>
              <a:t>hrs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  <a:ea typeface="Calibri" charset="0"/>
              </a:rPr>
              <a:t>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charset="0"/>
              </a:rPr>
              <a:t>Mon-Fri.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65796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1482"/>
            <a:ext cx="8229600" cy="5765482"/>
          </a:xfrm>
        </p:spPr>
        <p:txBody>
          <a:bodyPr>
            <a:normAutofit lnSpcReduction="10000"/>
          </a:bodyPr>
          <a:lstStyle/>
          <a:p>
            <a:r>
              <a:rPr lang="en-GB" b="1" dirty="0"/>
              <a:t>Take a full history and examination </a:t>
            </a:r>
            <a:r>
              <a:rPr lang="en-GB" b="1" dirty="0" smtClean="0"/>
              <a:t>including:</a:t>
            </a:r>
          </a:p>
          <a:p>
            <a:pPr lvl="1"/>
            <a:r>
              <a:rPr lang="en-US" dirty="0" smtClean="0"/>
              <a:t>Is it a term infant</a:t>
            </a:r>
          </a:p>
          <a:p>
            <a:pPr lvl="1"/>
            <a:r>
              <a:rPr lang="en-US" dirty="0" smtClean="0"/>
              <a:t>feeding </a:t>
            </a:r>
            <a:r>
              <a:rPr lang="en-US" dirty="0"/>
              <a:t>difficulties</a:t>
            </a:r>
            <a:endParaRPr lang="en-GB" dirty="0"/>
          </a:p>
          <a:p>
            <a:pPr lvl="1"/>
            <a:r>
              <a:rPr lang="en-US" dirty="0"/>
              <a:t>feed aversion</a:t>
            </a:r>
            <a:endParaRPr lang="en-GB" dirty="0"/>
          </a:p>
          <a:p>
            <a:pPr lvl="1"/>
            <a:r>
              <a:rPr lang="en-US" dirty="0"/>
              <a:t>unsettled/crying</a:t>
            </a:r>
            <a:endParaRPr lang="en-GB" dirty="0"/>
          </a:p>
          <a:p>
            <a:pPr lvl="1"/>
            <a:r>
              <a:rPr lang="en-US" dirty="0"/>
              <a:t>poor weight gain</a:t>
            </a:r>
            <a:endParaRPr lang="en-GB" dirty="0"/>
          </a:p>
          <a:p>
            <a:pPr lvl="1"/>
            <a:r>
              <a:rPr lang="en-US" dirty="0"/>
              <a:t>Chronic cough</a:t>
            </a:r>
            <a:r>
              <a:rPr lang="en-GB" dirty="0"/>
              <a:t> </a:t>
            </a:r>
          </a:p>
          <a:p>
            <a:pPr lvl="1"/>
            <a:r>
              <a:rPr lang="en-GB" dirty="0" smtClean="0"/>
              <a:t>History of otitis media</a:t>
            </a:r>
            <a:endParaRPr lang="en-GB" dirty="0"/>
          </a:p>
          <a:p>
            <a:r>
              <a:rPr lang="en-GB" b="1" dirty="0" smtClean="0"/>
              <a:t>Examination</a:t>
            </a:r>
          </a:p>
          <a:p>
            <a:pPr lvl="1"/>
            <a:r>
              <a:rPr lang="en-GB" dirty="0" smtClean="0"/>
              <a:t>Does the child look well</a:t>
            </a:r>
          </a:p>
          <a:p>
            <a:pPr lvl="1"/>
            <a:r>
              <a:rPr lang="en-GB" dirty="0" smtClean="0"/>
              <a:t>Are they developing normally</a:t>
            </a:r>
          </a:p>
          <a:p>
            <a:pPr lvl="1"/>
            <a:r>
              <a:rPr lang="en-GB" dirty="0" smtClean="0"/>
              <a:t>Are there any </a:t>
            </a:r>
            <a:r>
              <a:rPr lang="en-GB" dirty="0" err="1" smtClean="0"/>
              <a:t>dysmorphic</a:t>
            </a:r>
            <a:r>
              <a:rPr lang="en-GB" dirty="0" smtClean="0"/>
              <a:t> features</a:t>
            </a:r>
          </a:p>
          <a:p>
            <a:pPr lvl="1"/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581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8324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1" y="1295954"/>
            <a:ext cx="79808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Conservative management</a:t>
            </a:r>
            <a:endParaRPr lang="en-GB" sz="2400" dirty="0"/>
          </a:p>
          <a:p>
            <a:pPr marL="342900" lvl="0" indent="-342900">
              <a:buFont typeface="Arial"/>
              <a:buChar char="•"/>
            </a:pPr>
            <a:r>
              <a:rPr lang="en-US" sz="2400" dirty="0"/>
              <a:t>Reassure </a:t>
            </a:r>
            <a:endParaRPr lang="en-US" sz="2400" dirty="0" smtClean="0"/>
          </a:p>
          <a:p>
            <a:pPr marL="342900" lvl="0" indent="-342900">
              <a:buFont typeface="Arial"/>
              <a:buChar char="•"/>
            </a:pPr>
            <a:r>
              <a:rPr lang="en-US" sz="2400" dirty="0" smtClean="0"/>
              <a:t>Ensure </a:t>
            </a:r>
            <a:r>
              <a:rPr lang="en-US" sz="2400" dirty="0"/>
              <a:t>not overfeeding</a:t>
            </a:r>
            <a:endParaRPr lang="en-GB" sz="2400" dirty="0"/>
          </a:p>
          <a:p>
            <a:pPr marL="342900" lvl="0" indent="-342900">
              <a:buFont typeface="Arial"/>
              <a:buChar char="•"/>
            </a:pPr>
            <a:r>
              <a:rPr lang="en-US" sz="2400" dirty="0"/>
              <a:t>Non pharmaceutical </a:t>
            </a:r>
            <a:r>
              <a:rPr lang="en-US" sz="2400" dirty="0" smtClean="0"/>
              <a:t>factors</a:t>
            </a:r>
            <a:endParaRPr lang="en-GB" sz="2400" dirty="0"/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Small</a:t>
            </a:r>
            <a:r>
              <a:rPr lang="en-US" sz="2400" dirty="0"/>
              <a:t>, frequent feeds</a:t>
            </a:r>
            <a:endParaRPr lang="en-GB" sz="2400" dirty="0"/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Keep upright after </a:t>
            </a:r>
            <a:r>
              <a:rPr lang="en-US" sz="2400" dirty="0" smtClean="0"/>
              <a:t>feeding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Raise the head of the mattress (use rolled towel) and in the buggy)</a:t>
            </a:r>
            <a:endParaRPr lang="en-GB" sz="2400" dirty="0"/>
          </a:p>
          <a:p>
            <a:r>
              <a:rPr lang="en-US" sz="2400" dirty="0"/>
              <a:t> </a:t>
            </a:r>
            <a:endParaRPr lang="en-GB" sz="2400" dirty="0"/>
          </a:p>
          <a:p>
            <a:r>
              <a:rPr lang="en-US" sz="2400" b="1" dirty="0"/>
              <a:t>Medication not needed Health Visitor support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43098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87863" y="247317"/>
            <a:ext cx="4845610" cy="1477328"/>
          </a:xfrm>
          <a:prstGeom prst="rect">
            <a:avLst/>
          </a:prstGeom>
          <a:noFill/>
          <a:ln>
            <a:solidFill>
              <a:srgbClr val="0000FF">
                <a:alpha val="99000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STEP 1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Ensure </a:t>
            </a:r>
            <a:r>
              <a:rPr lang="en-US" dirty="0"/>
              <a:t>not overfeeding</a:t>
            </a:r>
            <a:endParaRPr lang="en-GB" sz="2400" dirty="0"/>
          </a:p>
          <a:p>
            <a:pPr marL="285750" lvl="0" indent="-285750">
              <a:buFont typeface="Arial"/>
              <a:buChar char="•"/>
            </a:pPr>
            <a:r>
              <a:rPr lang="en-US" dirty="0"/>
              <a:t>Small, frequent feeds. </a:t>
            </a:r>
            <a:endParaRPr lang="en-GB" sz="2400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Keep </a:t>
            </a:r>
            <a:r>
              <a:rPr lang="en-US" dirty="0"/>
              <a:t>upright after feeding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US" b="1" dirty="0" smtClean="0"/>
              <a:t>This </a:t>
            </a:r>
            <a:r>
              <a:rPr lang="en-US" b="1" dirty="0"/>
              <a:t>may be all that is needed</a:t>
            </a:r>
            <a:endParaRPr lang="en-GB" b="1" dirty="0"/>
          </a:p>
        </p:txBody>
      </p:sp>
      <p:sp>
        <p:nvSpPr>
          <p:cNvPr id="6" name="Down Arrow 5"/>
          <p:cNvSpPr/>
          <p:nvPr/>
        </p:nvSpPr>
        <p:spPr>
          <a:xfrm>
            <a:off x="3826361" y="1724645"/>
            <a:ext cx="584815" cy="48463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36974" y="2215992"/>
            <a:ext cx="5447134" cy="1754327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Step 2 -­‐  Consider:</a:t>
            </a:r>
            <a:endParaRPr lang="en-GB" sz="2400" dirty="0"/>
          </a:p>
          <a:p>
            <a:pPr marL="285750" lvl="0" indent="-285750">
              <a:buFont typeface="Arial"/>
              <a:buChar char="•"/>
            </a:pPr>
            <a:r>
              <a:rPr lang="en-US" dirty="0"/>
              <a:t>If breast feeding: 1-­‐2week trial of alginate </a:t>
            </a:r>
            <a:r>
              <a:rPr lang="en-US" dirty="0" err="1"/>
              <a:t>eg</a:t>
            </a:r>
            <a:r>
              <a:rPr lang="en-US" dirty="0"/>
              <a:t> </a:t>
            </a:r>
            <a:r>
              <a:rPr lang="en-US" dirty="0" err="1"/>
              <a:t>Gaviscon</a:t>
            </a:r>
            <a:r>
              <a:rPr lang="en-US" dirty="0"/>
              <a:t> infant – 1 sachet with each feed,  max  6 sachets/day</a:t>
            </a:r>
            <a:endParaRPr lang="en-GB" sz="2400" dirty="0"/>
          </a:p>
          <a:p>
            <a:pPr marL="285750" lvl="0" indent="-285750">
              <a:buFont typeface="Arial"/>
              <a:buChar char="•"/>
            </a:pPr>
            <a:r>
              <a:rPr lang="en-US" dirty="0"/>
              <a:t>If bottle feeding: Formula thickener or alginate (as above)</a:t>
            </a:r>
            <a:endParaRPr lang="en-GB" sz="2400" dirty="0"/>
          </a:p>
        </p:txBody>
      </p:sp>
      <p:sp>
        <p:nvSpPr>
          <p:cNvPr id="8" name="Down Arrow 7"/>
          <p:cNvSpPr/>
          <p:nvPr/>
        </p:nvSpPr>
        <p:spPr>
          <a:xfrm>
            <a:off x="3826361" y="3970319"/>
            <a:ext cx="584815" cy="48463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60005" y="4457343"/>
            <a:ext cx="7134743" cy="2400657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Step 3 </a:t>
            </a:r>
            <a:endParaRPr lang="en-US" b="1" dirty="0" smtClean="0"/>
          </a:p>
          <a:p>
            <a:r>
              <a:rPr lang="en-US" dirty="0" smtClean="0"/>
              <a:t>4 </a:t>
            </a:r>
            <a:r>
              <a:rPr lang="en-US" dirty="0"/>
              <a:t>week trial of ranitidine or PPI </a:t>
            </a:r>
            <a:r>
              <a:rPr lang="en-US" dirty="0" err="1"/>
              <a:t>eg</a:t>
            </a:r>
            <a:r>
              <a:rPr lang="en-US" dirty="0"/>
              <a:t> </a:t>
            </a:r>
            <a:r>
              <a:rPr lang="en-US" dirty="0" smtClean="0"/>
              <a:t>omeprazole</a:t>
            </a:r>
            <a:r>
              <a:rPr lang="en-GB" sz="2400" dirty="0" smtClean="0"/>
              <a:t> </a:t>
            </a:r>
            <a:r>
              <a:rPr lang="en-US" dirty="0" smtClean="0"/>
              <a:t>OR </a:t>
            </a:r>
          </a:p>
          <a:p>
            <a:pPr lvl="0"/>
            <a:r>
              <a:rPr lang="en-US" dirty="0" smtClean="0"/>
              <a:t>i</a:t>
            </a:r>
            <a:r>
              <a:rPr lang="en-US" b="1" dirty="0" smtClean="0"/>
              <a:t>f </a:t>
            </a:r>
            <a:r>
              <a:rPr lang="en-US" b="1" dirty="0"/>
              <a:t>suspect secondary to Cow’s milk allergy:</a:t>
            </a:r>
            <a:endParaRPr lang="en-GB" b="1" dirty="0"/>
          </a:p>
          <a:p>
            <a:pPr lvl="0"/>
            <a:r>
              <a:rPr lang="en-US" dirty="0"/>
              <a:t>2 week trial of </a:t>
            </a:r>
            <a:r>
              <a:rPr lang="en-US" dirty="0" err="1"/>
              <a:t>hydrolysed</a:t>
            </a:r>
            <a:r>
              <a:rPr lang="en-US" dirty="0"/>
              <a:t> infant formula (</a:t>
            </a:r>
            <a:r>
              <a:rPr lang="en-US" dirty="0" err="1"/>
              <a:t>e.g</a:t>
            </a:r>
            <a:r>
              <a:rPr lang="en-US" dirty="0"/>
              <a:t> </a:t>
            </a:r>
            <a:r>
              <a:rPr lang="en-US" dirty="0" err="1"/>
              <a:t>nutramigen</a:t>
            </a:r>
            <a:r>
              <a:rPr lang="en-US" dirty="0"/>
              <a:t>) or elemental infant formula (</a:t>
            </a:r>
            <a:r>
              <a:rPr lang="en-US" dirty="0" err="1"/>
              <a:t>e.g</a:t>
            </a:r>
            <a:r>
              <a:rPr lang="en-US" dirty="0"/>
              <a:t> </a:t>
            </a:r>
            <a:r>
              <a:rPr lang="en-US" dirty="0" err="1"/>
              <a:t>neocate</a:t>
            </a:r>
            <a:r>
              <a:rPr lang="en-US" dirty="0"/>
              <a:t>)</a:t>
            </a:r>
            <a:endParaRPr lang="en-GB" sz="2400" dirty="0"/>
          </a:p>
          <a:p>
            <a:r>
              <a:rPr lang="en-US" dirty="0"/>
              <a:t>OR elimination of dairy from maternal diet if breastfeeding</a:t>
            </a:r>
            <a:endParaRPr lang="en-GB" dirty="0"/>
          </a:p>
          <a:p>
            <a:r>
              <a:rPr lang="en-US" b="1" dirty="0"/>
              <a:t>These babies need referral to </a:t>
            </a:r>
            <a:r>
              <a:rPr lang="en-US" b="1" dirty="0" err="1"/>
              <a:t>Paediatric</a:t>
            </a:r>
            <a:r>
              <a:rPr lang="en-US" b="1" dirty="0"/>
              <a:t> allergist and </a:t>
            </a:r>
            <a:r>
              <a:rPr lang="en-US" b="1" dirty="0" smtClean="0"/>
              <a:t>dietician</a:t>
            </a:r>
            <a:endParaRPr lang="en-GB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807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5035"/>
          </a:xfrm>
        </p:spPr>
        <p:txBody>
          <a:bodyPr/>
          <a:lstStyle/>
          <a:p>
            <a:pPr algn="l"/>
            <a:r>
              <a:rPr lang="en-US" dirty="0" smtClean="0"/>
              <a:t>Take home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3500"/>
            <a:ext cx="8229600" cy="4822663"/>
          </a:xfrm>
        </p:spPr>
        <p:txBody>
          <a:bodyPr/>
          <a:lstStyle/>
          <a:p>
            <a:r>
              <a:rPr lang="en-US" dirty="0" smtClean="0"/>
              <a:t>Reflux is common</a:t>
            </a:r>
          </a:p>
          <a:p>
            <a:r>
              <a:rPr lang="en-US" dirty="0" smtClean="0"/>
              <a:t>It will resolve</a:t>
            </a:r>
          </a:p>
          <a:p>
            <a:r>
              <a:rPr lang="en-US" dirty="0" smtClean="0"/>
              <a:t>Are there other diagnoses to consider?</a:t>
            </a:r>
          </a:p>
          <a:p>
            <a:r>
              <a:rPr lang="en-US" dirty="0" smtClean="0"/>
              <a:t>Little evidence for treatments</a:t>
            </a:r>
          </a:p>
          <a:p>
            <a:r>
              <a:rPr lang="en-US" dirty="0" smtClean="0"/>
              <a:t>Does not require investigation unless red flags</a:t>
            </a:r>
          </a:p>
          <a:p>
            <a:r>
              <a:rPr lang="en-US" dirty="0" smtClean="0"/>
              <a:t>If there is any doubt discuss with </a:t>
            </a:r>
            <a:r>
              <a:rPr lang="en-US" dirty="0" err="1" smtClean="0"/>
              <a:t>paediatrics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7255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559</Words>
  <Application>Microsoft Office PowerPoint</Application>
  <PresentationFormat>On-screen Show (4:3)</PresentationFormat>
  <Paragraphs>105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Gastroesophageal reflux (GOR) and Gastroesophageal reflux disease (GORD) in children</vt:lpstr>
      <vt:lpstr>Incidence</vt:lpstr>
      <vt:lpstr>Incidence</vt:lpstr>
      <vt:lpstr>Children at Risk</vt:lpstr>
      <vt:lpstr>Red Flags</vt:lpstr>
      <vt:lpstr>PowerPoint Presentation</vt:lpstr>
      <vt:lpstr>Management</vt:lpstr>
      <vt:lpstr>PowerPoint Presentation</vt:lpstr>
      <vt:lpstr>Take home messages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Rakhee Bhatt</dc:creator>
  <cp:lastModifiedBy>Reena Bhat</cp:lastModifiedBy>
  <cp:revision>16</cp:revision>
  <dcterms:created xsi:type="dcterms:W3CDTF">2015-11-17T22:18:19Z</dcterms:created>
  <dcterms:modified xsi:type="dcterms:W3CDTF">2017-02-06T09:38:48Z</dcterms:modified>
</cp:coreProperties>
</file>