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69" r:id="rId4"/>
    <p:sldId id="268" r:id="rId5"/>
    <p:sldId id="259" r:id="rId6"/>
    <p:sldId id="258" r:id="rId7"/>
    <p:sldId id="261" r:id="rId8"/>
    <p:sldId id="270" r:id="rId9"/>
    <p:sldId id="271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92" d="100"/>
          <a:sy n="92" d="100"/>
        </p:scale>
        <p:origin x="-1176" y="-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72D486-663A-8043-BA7C-B83FE7C939F3}" type="datetimeFigureOut">
              <a:rPr lang="en-US" smtClean="0"/>
              <a:t>2/6/2017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2E8AA4-845F-494E-88AA-87CFB75FE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5331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en-US" dirty="0" smtClean="0"/>
              <a:t>Most</a:t>
            </a:r>
            <a:r>
              <a:rPr lang="en-US" baseline="0" dirty="0" smtClean="0"/>
              <a:t> common in infants than older children</a:t>
            </a:r>
          </a:p>
          <a:p>
            <a:pPr marL="228600" indent="-228600">
              <a:buAutoNum type="arabicPeriod"/>
            </a:pPr>
            <a:r>
              <a:rPr lang="en-US" baseline="0" dirty="0" smtClean="0"/>
              <a:t>Most noticeable by the effortless regurgitation of feeds in infants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2E8AA4-845F-494E-88AA-87CFB75FE1C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1938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Its important to have the above information</a:t>
            </a:r>
            <a:r>
              <a:rPr lang="en-US" baseline="0" dirty="0" smtClean="0"/>
              <a:t> at hand when seeing patients as often most of the treatment is in the reassurance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2E8AA4-845F-494E-88AA-87CFB75FE1C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2513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These are difficult groups to treat as they often have coexisting problems such as gut </a:t>
            </a:r>
            <a:r>
              <a:rPr lang="en-US" dirty="0" err="1" smtClean="0"/>
              <a:t>dymotility</a:t>
            </a:r>
            <a:r>
              <a:rPr lang="en-US" dirty="0" smtClean="0"/>
              <a:t>, chronic lung disease which also cause similar symptoms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2E8AA4-845F-494E-88AA-87CFB75FE1C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12398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/>
              <a:buChar char="•"/>
            </a:pPr>
            <a:r>
              <a:rPr lang="en-US" dirty="0" smtClean="0"/>
              <a:t>If</a:t>
            </a:r>
            <a:r>
              <a:rPr lang="en-US" baseline="0" dirty="0" smtClean="0"/>
              <a:t> any of the above then discuss or refer to </a:t>
            </a:r>
            <a:r>
              <a:rPr lang="en-US" baseline="0" dirty="0" err="1" smtClean="0"/>
              <a:t>paediatrics</a:t>
            </a:r>
            <a:endParaRPr lang="en-US" baseline="0" dirty="0" smtClean="0"/>
          </a:p>
          <a:p>
            <a:pPr marL="171450" indent="-171450">
              <a:buFont typeface="Arial"/>
              <a:buChar char="•"/>
            </a:pPr>
            <a:r>
              <a:rPr lang="en-US" baseline="0" dirty="0" smtClean="0"/>
              <a:t>Important to think if there is another diagnosis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2E8AA4-845F-494E-88AA-87CFB75FE1C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51974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Note symptoms of GORD can mimic</a:t>
            </a:r>
            <a:r>
              <a:rPr lang="en-US" baseline="0" dirty="0" smtClean="0"/>
              <a:t> those of non </a:t>
            </a:r>
            <a:r>
              <a:rPr lang="en-US" baseline="0" dirty="0" err="1" smtClean="0"/>
              <a:t>IgE</a:t>
            </a:r>
            <a:r>
              <a:rPr lang="en-US" baseline="0" dirty="0" smtClean="0"/>
              <a:t> mediated cows milk protein allergy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2E8AA4-845F-494E-88AA-87CFB75FE1C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6396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2E8AA4-845F-494E-88AA-87CFB75FE1C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9964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Any</a:t>
            </a:r>
            <a:r>
              <a:rPr lang="en-US" baseline="0" dirty="0" smtClean="0"/>
              <a:t> baby/ infant on treatment requires assessment every 2 weeks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2E8AA4-845F-494E-88AA-87CFB75FE1C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82407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4EDD5-6D83-A54E-8233-F9A8AA08B970}" type="datetimeFigureOut">
              <a:rPr lang="en-US" smtClean="0"/>
              <a:t>2/6/2017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14CEB-0D25-5C4B-B132-2F6E77C239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0842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4EDD5-6D83-A54E-8233-F9A8AA08B970}" type="datetimeFigureOut">
              <a:rPr lang="en-US" smtClean="0"/>
              <a:t>2/6/2017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14CEB-0D25-5C4B-B132-2F6E77C239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45042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4EDD5-6D83-A54E-8233-F9A8AA08B970}" type="datetimeFigureOut">
              <a:rPr lang="en-US" smtClean="0"/>
              <a:t>2/6/2017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14CEB-0D25-5C4B-B132-2F6E77C239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84475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4EDD5-6D83-A54E-8233-F9A8AA08B970}" type="datetimeFigureOut">
              <a:rPr lang="en-US" smtClean="0"/>
              <a:t>2/6/2017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14CEB-0D25-5C4B-B132-2F6E77C239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7327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4EDD5-6D83-A54E-8233-F9A8AA08B970}" type="datetimeFigureOut">
              <a:rPr lang="en-US" smtClean="0"/>
              <a:t>2/6/2017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14CEB-0D25-5C4B-B132-2F6E77C239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26781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4EDD5-6D83-A54E-8233-F9A8AA08B970}" type="datetimeFigureOut">
              <a:rPr lang="en-US" smtClean="0"/>
              <a:t>2/6/2017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14CEB-0D25-5C4B-B132-2F6E77C239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6381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4EDD5-6D83-A54E-8233-F9A8AA08B970}" type="datetimeFigureOut">
              <a:rPr lang="en-US" smtClean="0"/>
              <a:t>2/6/2017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14CEB-0D25-5C4B-B132-2F6E77C239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6742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4EDD5-6D83-A54E-8233-F9A8AA08B970}" type="datetimeFigureOut">
              <a:rPr lang="en-US" smtClean="0"/>
              <a:t>2/6/2017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14CEB-0D25-5C4B-B132-2F6E77C239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45939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4EDD5-6D83-A54E-8233-F9A8AA08B970}" type="datetimeFigureOut">
              <a:rPr lang="en-US" smtClean="0"/>
              <a:t>2/6/2017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14CEB-0D25-5C4B-B132-2F6E77C239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2380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4EDD5-6D83-A54E-8233-F9A8AA08B970}" type="datetimeFigureOut">
              <a:rPr lang="en-US" smtClean="0"/>
              <a:t>2/6/2017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14CEB-0D25-5C4B-B132-2F6E77C239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45791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4EDD5-6D83-A54E-8233-F9A8AA08B970}" type="datetimeFigureOut">
              <a:rPr lang="en-US" smtClean="0"/>
              <a:t>2/6/2017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14CEB-0D25-5C4B-B132-2F6E77C239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1631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04EDD5-6D83-A54E-8233-F9A8AA08B970}" type="datetimeFigureOut">
              <a:rPr lang="en-US" smtClean="0"/>
              <a:t>2/6/2017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514CEB-0D25-5C4B-B132-2F6E77C239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3521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general.paediatrics@nhs.net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846923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Gastroesophageal</a:t>
            </a:r>
            <a:r>
              <a:rPr lang="en-US" dirty="0" smtClean="0"/>
              <a:t> reflux (GOR) and </a:t>
            </a:r>
            <a:r>
              <a:rPr lang="en-US" dirty="0" err="1" smtClean="0"/>
              <a:t>Gastroesophageal</a:t>
            </a:r>
            <a:r>
              <a:rPr lang="en-US" dirty="0" smtClean="0"/>
              <a:t> reflux disease (GORD) in children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2224" y="4762500"/>
            <a:ext cx="4476550" cy="1752600"/>
          </a:xfrm>
        </p:spPr>
        <p:txBody>
          <a:bodyPr/>
          <a:lstStyle/>
          <a:p>
            <a:pPr algn="l"/>
            <a:r>
              <a:rPr lang="en-US" dirty="0" err="1" smtClean="0"/>
              <a:t>Dr</a:t>
            </a:r>
            <a:r>
              <a:rPr lang="en-US" dirty="0" smtClean="0"/>
              <a:t> C Macaulay</a:t>
            </a:r>
          </a:p>
          <a:p>
            <a:pPr algn="l"/>
            <a:r>
              <a:rPr lang="en-US" dirty="0" err="1" smtClean="0"/>
              <a:t>Dr</a:t>
            </a:r>
            <a:r>
              <a:rPr lang="en-US" dirty="0" smtClean="0"/>
              <a:t> C </a:t>
            </a:r>
            <a:r>
              <a:rPr lang="en-US" dirty="0" err="1" smtClean="0"/>
              <a:t>Lemer</a:t>
            </a:r>
            <a:endParaRPr lang="en-US" dirty="0" smtClean="0"/>
          </a:p>
          <a:p>
            <a:pPr algn="l"/>
            <a:r>
              <a:rPr lang="en-US" dirty="0" err="1" smtClean="0"/>
              <a:t>Dr</a:t>
            </a:r>
            <a:r>
              <a:rPr lang="en-US" dirty="0" smtClean="0"/>
              <a:t> R Bhatt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17616" y="5067300"/>
            <a:ext cx="2489200" cy="1447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66939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44766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9526"/>
            <a:ext cx="8229600" cy="4525963"/>
          </a:xfrm>
        </p:spPr>
        <p:txBody>
          <a:bodyPr/>
          <a:lstStyle/>
          <a:p>
            <a:r>
              <a:rPr lang="en-US" dirty="0"/>
              <a:t>https://</a:t>
            </a:r>
            <a:r>
              <a:rPr lang="en-US" dirty="0" err="1"/>
              <a:t>www.nice.org.uk</a:t>
            </a:r>
            <a:r>
              <a:rPr lang="en-US" dirty="0"/>
              <a:t>/guidance/ng1</a:t>
            </a:r>
          </a:p>
        </p:txBody>
      </p:sp>
    </p:spTree>
    <p:extLst>
      <p:ext uri="{BB962C8B-B14F-4D97-AF65-F5344CB8AC3E}">
        <p14:creationId xmlns:p14="http://schemas.microsoft.com/office/powerpoint/2010/main" val="15267341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189"/>
          </a:xfrm>
        </p:spPr>
        <p:txBody>
          <a:bodyPr/>
          <a:lstStyle/>
          <a:p>
            <a:pPr algn="l"/>
            <a:r>
              <a:rPr lang="en-US" dirty="0" smtClean="0"/>
              <a:t>Incidence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3636"/>
            <a:ext cx="8229600" cy="4772528"/>
          </a:xfrm>
        </p:spPr>
        <p:txBody>
          <a:bodyPr/>
          <a:lstStyle/>
          <a:p>
            <a:r>
              <a:rPr lang="en-US" dirty="0" smtClean="0"/>
              <a:t>Common (affects at least 40% of infants)</a:t>
            </a:r>
          </a:p>
          <a:p>
            <a:r>
              <a:rPr lang="en-US" dirty="0" smtClean="0"/>
              <a:t>Causes significant distress to parents</a:t>
            </a:r>
          </a:p>
          <a:p>
            <a:r>
              <a:rPr lang="en-US" dirty="0" smtClean="0"/>
              <a:t>Difficult to differentiate between GOR and GORD</a:t>
            </a:r>
          </a:p>
          <a:p>
            <a:r>
              <a:rPr lang="en-US" dirty="0" smtClean="0"/>
              <a:t>GORD refers to when this normal physiological process is severe enough to cause symptoms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02531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61478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Incidence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36924"/>
            <a:ext cx="8229600" cy="4789239"/>
          </a:xfrm>
        </p:spPr>
        <p:txBody>
          <a:bodyPr/>
          <a:lstStyle/>
          <a:p>
            <a:r>
              <a:rPr lang="en-US" dirty="0" smtClean="0"/>
              <a:t>Starts before age of 8 weeks</a:t>
            </a:r>
          </a:p>
          <a:p>
            <a:r>
              <a:rPr lang="en-US" dirty="0" smtClean="0"/>
              <a:t>Can be frequent episodes of regurgitation/</a:t>
            </a:r>
            <a:r>
              <a:rPr lang="en-US" dirty="0" err="1" smtClean="0"/>
              <a:t>vomitting</a:t>
            </a:r>
            <a:endParaRPr lang="en-US" dirty="0" smtClean="0"/>
          </a:p>
          <a:p>
            <a:r>
              <a:rPr lang="en-US" dirty="0" smtClean="0"/>
              <a:t>WILL resolve with time</a:t>
            </a:r>
          </a:p>
          <a:p>
            <a:pPr lvl="1"/>
            <a:r>
              <a:rPr lang="en-US" dirty="0" smtClean="0"/>
              <a:t>In 90% of infants affected it resolves by 1 year of age</a:t>
            </a:r>
          </a:p>
          <a:p>
            <a:r>
              <a:rPr lang="en-US" dirty="0" smtClean="0"/>
              <a:t>Does not usually need investigation </a:t>
            </a:r>
          </a:p>
        </p:txBody>
      </p:sp>
    </p:spTree>
    <p:extLst>
      <p:ext uri="{BB962C8B-B14F-4D97-AF65-F5344CB8AC3E}">
        <p14:creationId xmlns:p14="http://schemas.microsoft.com/office/powerpoint/2010/main" val="7148887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1747"/>
          </a:xfrm>
        </p:spPr>
        <p:txBody>
          <a:bodyPr/>
          <a:lstStyle/>
          <a:p>
            <a:pPr algn="l"/>
            <a:r>
              <a:rPr lang="en-US" dirty="0" smtClean="0"/>
              <a:t>Children at Risk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Premature children</a:t>
            </a:r>
          </a:p>
          <a:p>
            <a:r>
              <a:rPr lang="en-US" dirty="0" smtClean="0"/>
              <a:t>Children with severe complex </a:t>
            </a:r>
            <a:r>
              <a:rPr lang="en-US" dirty="0" err="1" smtClean="0"/>
              <a:t>neurodisability</a:t>
            </a:r>
            <a:endParaRPr lang="en-US" dirty="0" smtClean="0"/>
          </a:p>
          <a:p>
            <a:r>
              <a:rPr lang="en-US" dirty="0" smtClean="0"/>
              <a:t>Obesity</a:t>
            </a:r>
          </a:p>
          <a:p>
            <a:r>
              <a:rPr lang="en-US" dirty="0" smtClean="0"/>
              <a:t>Hiatus hernia</a:t>
            </a:r>
          </a:p>
          <a:p>
            <a:r>
              <a:rPr lang="en-US" dirty="0" smtClean="0"/>
              <a:t>Repaired </a:t>
            </a:r>
            <a:r>
              <a:rPr lang="en-US" dirty="0" err="1" smtClean="0"/>
              <a:t>oesophageal</a:t>
            </a:r>
            <a:r>
              <a:rPr lang="en-US" dirty="0" smtClean="0"/>
              <a:t> atresia or congenital diaphragmatic hernia</a:t>
            </a:r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086439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0772" y="274638"/>
            <a:ext cx="7066027" cy="794901"/>
          </a:xfrm>
        </p:spPr>
        <p:txBody>
          <a:bodyPr/>
          <a:lstStyle/>
          <a:p>
            <a:pPr algn="l"/>
            <a:r>
              <a:rPr lang="en-US" dirty="0" smtClean="0"/>
              <a:t>Red Flags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8805" y="21937"/>
            <a:ext cx="1431967" cy="143196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84560" y="1453904"/>
            <a:ext cx="4561558" cy="4247317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en-US" dirty="0" smtClean="0"/>
              <a:t>Vomiting </a:t>
            </a:r>
            <a:r>
              <a:rPr lang="en-US" dirty="0"/>
              <a:t>–</a:t>
            </a:r>
            <a:endParaRPr lang="en-GB" sz="2400" dirty="0"/>
          </a:p>
          <a:p>
            <a:pPr lvl="1"/>
            <a:r>
              <a:rPr lang="en-US" dirty="0"/>
              <a:t>bilious</a:t>
            </a:r>
            <a:endParaRPr lang="en-GB" sz="2400" dirty="0"/>
          </a:p>
          <a:p>
            <a:pPr lvl="1"/>
            <a:r>
              <a:rPr lang="en-US" dirty="0"/>
              <a:t>bloodstained</a:t>
            </a:r>
            <a:endParaRPr lang="en-GB" sz="2400" dirty="0"/>
          </a:p>
          <a:p>
            <a:pPr lvl="1"/>
            <a:r>
              <a:rPr lang="en-US" dirty="0"/>
              <a:t>very forceful</a:t>
            </a:r>
            <a:endParaRPr lang="en-GB" sz="2400" dirty="0"/>
          </a:p>
          <a:p>
            <a:pPr lvl="1"/>
            <a:r>
              <a:rPr lang="en-US" dirty="0"/>
              <a:t>onset &gt; 6m</a:t>
            </a:r>
            <a:endParaRPr lang="en-GB" sz="2400" dirty="0"/>
          </a:p>
          <a:p>
            <a:pPr lvl="0"/>
            <a:r>
              <a:rPr lang="en-US" dirty="0"/>
              <a:t>Respiratory symptoms</a:t>
            </a:r>
            <a:endParaRPr lang="en-GB" sz="2400" dirty="0"/>
          </a:p>
          <a:p>
            <a:pPr lvl="0"/>
            <a:r>
              <a:rPr lang="en-US" dirty="0" err="1"/>
              <a:t>Diarrhoea</a:t>
            </a:r>
            <a:endParaRPr lang="en-GB" sz="2400" dirty="0"/>
          </a:p>
          <a:p>
            <a:pPr lvl="0"/>
            <a:r>
              <a:rPr lang="en-US" dirty="0"/>
              <a:t>Blood in stool</a:t>
            </a:r>
            <a:endParaRPr lang="en-GB" sz="2400" dirty="0"/>
          </a:p>
          <a:p>
            <a:pPr lvl="0"/>
            <a:r>
              <a:rPr lang="en-US" dirty="0"/>
              <a:t>Lethargy</a:t>
            </a:r>
            <a:endParaRPr lang="en-GB" sz="2400" dirty="0"/>
          </a:p>
          <a:p>
            <a:pPr lvl="0"/>
            <a:r>
              <a:rPr lang="en-US" dirty="0"/>
              <a:t>Fever</a:t>
            </a:r>
            <a:endParaRPr lang="en-GB" sz="2400" dirty="0"/>
          </a:p>
          <a:p>
            <a:pPr lvl="0"/>
            <a:r>
              <a:rPr lang="en-US" dirty="0"/>
              <a:t>Abnormal abdominal examination</a:t>
            </a:r>
            <a:endParaRPr lang="en-GB" sz="2400" dirty="0"/>
          </a:p>
          <a:p>
            <a:pPr lvl="0"/>
            <a:r>
              <a:rPr lang="en-US" dirty="0" err="1"/>
              <a:t>Neuro</a:t>
            </a:r>
            <a:r>
              <a:rPr lang="en-US" dirty="0"/>
              <a:t>/developmental problems </a:t>
            </a:r>
            <a:r>
              <a:rPr lang="en-US" dirty="0" err="1"/>
              <a:t>e.g</a:t>
            </a:r>
            <a:r>
              <a:rPr lang="en-US" dirty="0"/>
              <a:t> bulging </a:t>
            </a:r>
            <a:r>
              <a:rPr lang="en-US" dirty="0" err="1"/>
              <a:t>fontanelle</a:t>
            </a:r>
            <a:endParaRPr lang="en-GB" sz="2400" dirty="0"/>
          </a:p>
          <a:p>
            <a:pPr lvl="0"/>
            <a:r>
              <a:rPr lang="en-US" dirty="0"/>
              <a:t>Dysuria</a:t>
            </a:r>
            <a:endParaRPr lang="en-GB" sz="2400" dirty="0"/>
          </a:p>
          <a:p>
            <a:r>
              <a:rPr lang="en-US" dirty="0"/>
              <a:t>High risk of </a:t>
            </a:r>
            <a:r>
              <a:rPr lang="en-US" dirty="0" err="1"/>
              <a:t>atopy</a:t>
            </a:r>
            <a:r>
              <a:rPr lang="en-GB" dirty="0"/>
              <a:t> </a:t>
            </a:r>
            <a:endParaRPr lang="en-US" dirty="0"/>
          </a:p>
        </p:txBody>
      </p:sp>
      <p:sp>
        <p:nvSpPr>
          <p:cNvPr id="7" name="Text Box 1"/>
          <p:cNvSpPr txBox="1">
            <a:spLocks noChangeArrowheads="1"/>
          </p:cNvSpPr>
          <p:nvPr/>
        </p:nvSpPr>
        <p:spPr bwMode="auto">
          <a:xfrm>
            <a:off x="5656044" y="1453903"/>
            <a:ext cx="3030755" cy="4247317"/>
          </a:xfrm>
          <a:prstGeom prst="rect">
            <a:avLst/>
          </a:prstGeom>
          <a:solidFill>
            <a:srgbClr val="FFFB00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0" marR="247650" lvl="0" indent="0" defTabSz="914400" rtl="0" eaLnBrk="1" fontAlgn="base" latinLnBrk="0" hangingPunct="1">
              <a:lnSpc>
                <a:spcPct val="100000"/>
              </a:lnSpc>
              <a:spcBef>
                <a:spcPts val="375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charset="0"/>
                <a:ea typeface="ÇlÇr ñæí©" charset="0"/>
              </a:rPr>
              <a:t>For same/next day </a:t>
            </a:r>
            <a:r>
              <a:rPr kumimoji="0" lang="en-US" sz="1400" b="1" i="0" u="sng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charset="0"/>
                <a:ea typeface="ÇlÇr ñæí©" charset="0"/>
              </a:rPr>
              <a:t>Paediatric</a:t>
            </a:r>
            <a:r>
              <a:rPr kumimoji="0" lang="en-US" sz="1400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charset="0"/>
                <a:ea typeface="ÇlÇr ñæí©" charset="0"/>
              </a:rPr>
              <a:t> advice from </a:t>
            </a:r>
            <a:r>
              <a:rPr kumimoji="0" lang="en-US" sz="1400" b="1" i="0" u="sng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charset="0"/>
                <a:ea typeface="ÇlÇr ñæí©" charset="0"/>
              </a:rPr>
              <a:t>Paediatric</a:t>
            </a:r>
            <a:r>
              <a:rPr kumimoji="0" lang="en-US" sz="1400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charset="0"/>
                <a:ea typeface="ÇlÇr ñæí©" charset="0"/>
              </a:rPr>
              <a:t> consultant: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charset="0"/>
              <a:ea typeface="Calibri" charset="0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ts val="5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charset="0"/>
              <a:ea typeface="Calibri" charset="0"/>
            </a:endParaRPr>
          </a:p>
          <a:p>
            <a:pPr marL="0" marR="538163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charset="0"/>
                <a:ea typeface="Calibri" charset="0"/>
              </a:rPr>
              <a:t>Evelina</a:t>
            </a:r>
            <a:r>
              <a:rPr kumimoji="0" 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charset="0"/>
                <a:ea typeface="Calibri" charset="0"/>
              </a:rPr>
              <a:t> : Phone </a:t>
            </a: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charset="0"/>
                <a:ea typeface="Calibri" charset="0"/>
              </a:rPr>
              <a:t>: 07557 159092 (11am-­‐7pm    Mon-­‐Fri)</a:t>
            </a:r>
          </a:p>
          <a:p>
            <a:pPr marL="0" marR="1065213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charset="0"/>
                <a:ea typeface="Calibri" charset="0"/>
              </a:rPr>
              <a:t>Evelina</a:t>
            </a:r>
            <a:r>
              <a:rPr kumimoji="0" 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charset="0"/>
                <a:ea typeface="Calibri" charset="0"/>
              </a:rPr>
              <a:t> : Email: </a:t>
            </a:r>
            <a:r>
              <a:rPr kumimoji="0" lang="en-US" sz="1400" b="0" i="0" u="sng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alibri" charset="0"/>
                <a:hlinkClick r:id="rId4"/>
              </a:rPr>
              <a:t>general.paediatrics@nhs.net </a:t>
            </a: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charset="0"/>
                <a:ea typeface="Calibri" charset="0"/>
              </a:rPr>
              <a:t>(answer within 24hrs on weekdays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charset="0"/>
                <a:ea typeface="Calibri" charset="0"/>
              </a:rPr>
              <a:t>)</a:t>
            </a:r>
          </a:p>
          <a:p>
            <a:pPr marL="0" marR="1065213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charset="0"/>
              <a:ea typeface="Calibri" charset="0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charset="0"/>
                <a:ea typeface="Calibri" charset="0"/>
              </a:rPr>
              <a:t>KCH :    Phone: </a:t>
            </a: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charset="0"/>
                <a:ea typeface="Calibri" charset="0"/>
              </a:rPr>
              <a:t>02032996613</a:t>
            </a:r>
          </a:p>
          <a:p>
            <a:pPr marL="0" marR="471488" lvl="0" indent="0" defTabSz="914400" rtl="0" eaLnBrk="1" fontAlgn="base" latinLnBrk="0" hangingPunct="1">
              <a:lnSpc>
                <a:spcPct val="100000"/>
              </a:lnSpc>
              <a:spcBef>
                <a:spcPts val="63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charset="0"/>
                <a:ea typeface="Calibri" charset="0"/>
              </a:rPr>
              <a:t>(option 3), (8.30am – midnight Mon-­‐Fri,  8 30am -­‐    8pm weekend)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Calibri" charset="0"/>
            </a:endParaRPr>
          </a:p>
          <a:p>
            <a:pPr marL="0" marR="46355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charset="0"/>
                <a:ea typeface="Calibri" charset="0"/>
              </a:rPr>
              <a:t>KCH : Email </a:t>
            </a: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charset="0"/>
                <a:ea typeface="Calibri" charset="0"/>
              </a:rPr>
              <a:t>:via Choose and Book for a response within 24 </a:t>
            </a:r>
            <a:r>
              <a:rPr kumimoji="0" lang="en-US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charset="0"/>
                <a:ea typeface="Calibri" charset="0"/>
              </a:rPr>
              <a:t>hrs</a:t>
            </a: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charset="0"/>
                <a:ea typeface="Calibri" charset="0"/>
              </a:rPr>
              <a:t> </a:t>
            </a: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Arial" charset="0"/>
              </a:rPr>
              <a:t>Mon-Fri.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0657961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51482"/>
            <a:ext cx="8229600" cy="5765482"/>
          </a:xfrm>
        </p:spPr>
        <p:txBody>
          <a:bodyPr>
            <a:normAutofit lnSpcReduction="10000"/>
          </a:bodyPr>
          <a:lstStyle/>
          <a:p>
            <a:r>
              <a:rPr lang="en-GB" b="1" dirty="0"/>
              <a:t>Take a full history and examination </a:t>
            </a:r>
            <a:r>
              <a:rPr lang="en-GB" b="1" dirty="0" smtClean="0"/>
              <a:t>including:</a:t>
            </a:r>
          </a:p>
          <a:p>
            <a:pPr lvl="1"/>
            <a:r>
              <a:rPr lang="en-US" dirty="0" smtClean="0"/>
              <a:t>Is it a term infant</a:t>
            </a:r>
          </a:p>
          <a:p>
            <a:pPr lvl="1"/>
            <a:r>
              <a:rPr lang="en-US" dirty="0" smtClean="0"/>
              <a:t>feeding </a:t>
            </a:r>
            <a:r>
              <a:rPr lang="en-US" dirty="0"/>
              <a:t>difficulties</a:t>
            </a:r>
            <a:endParaRPr lang="en-GB" dirty="0"/>
          </a:p>
          <a:p>
            <a:pPr lvl="1"/>
            <a:r>
              <a:rPr lang="en-US" dirty="0"/>
              <a:t>feed aversion</a:t>
            </a:r>
            <a:endParaRPr lang="en-GB" dirty="0"/>
          </a:p>
          <a:p>
            <a:pPr lvl="1"/>
            <a:r>
              <a:rPr lang="en-US" dirty="0"/>
              <a:t>unsettled/crying</a:t>
            </a:r>
            <a:endParaRPr lang="en-GB" dirty="0"/>
          </a:p>
          <a:p>
            <a:pPr lvl="1"/>
            <a:r>
              <a:rPr lang="en-US" dirty="0"/>
              <a:t>poor weight gain</a:t>
            </a:r>
            <a:endParaRPr lang="en-GB" dirty="0"/>
          </a:p>
          <a:p>
            <a:pPr lvl="1"/>
            <a:r>
              <a:rPr lang="en-US" dirty="0"/>
              <a:t>Chronic cough</a:t>
            </a:r>
            <a:r>
              <a:rPr lang="en-GB" dirty="0"/>
              <a:t> </a:t>
            </a:r>
          </a:p>
          <a:p>
            <a:pPr lvl="1"/>
            <a:r>
              <a:rPr lang="en-GB" dirty="0" smtClean="0"/>
              <a:t>History of otitis media</a:t>
            </a:r>
            <a:endParaRPr lang="en-GB" dirty="0"/>
          </a:p>
          <a:p>
            <a:r>
              <a:rPr lang="en-GB" b="1" dirty="0" smtClean="0"/>
              <a:t>Examination</a:t>
            </a:r>
          </a:p>
          <a:p>
            <a:pPr lvl="1"/>
            <a:r>
              <a:rPr lang="en-GB" dirty="0" smtClean="0"/>
              <a:t>Does the child look well</a:t>
            </a:r>
          </a:p>
          <a:p>
            <a:pPr lvl="1"/>
            <a:r>
              <a:rPr lang="en-GB" dirty="0" smtClean="0"/>
              <a:t>Are they developing normally</a:t>
            </a:r>
          </a:p>
          <a:p>
            <a:pPr lvl="1"/>
            <a:r>
              <a:rPr lang="en-GB" dirty="0" smtClean="0"/>
              <a:t>Are there any </a:t>
            </a:r>
            <a:r>
              <a:rPr lang="en-GB" dirty="0" err="1" smtClean="0"/>
              <a:t>dysmorphic</a:t>
            </a:r>
            <a:r>
              <a:rPr lang="en-GB" dirty="0" smtClean="0"/>
              <a:t> features</a:t>
            </a:r>
          </a:p>
          <a:p>
            <a:pPr lvl="1"/>
            <a:endParaRPr lang="en-GB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15816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28324"/>
          </a:xfrm>
        </p:spPr>
        <p:txBody>
          <a:bodyPr>
            <a:normAutofit/>
          </a:bodyPr>
          <a:lstStyle/>
          <a:p>
            <a:pPr algn="l"/>
            <a:r>
              <a:rPr lang="en-US" dirty="0" smtClean="0"/>
              <a:t>Management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457201" y="1295954"/>
            <a:ext cx="798084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/>
              <a:t>Conservative management</a:t>
            </a:r>
            <a:endParaRPr lang="en-GB" sz="2400" dirty="0"/>
          </a:p>
          <a:p>
            <a:pPr marL="342900" lvl="0" indent="-342900">
              <a:buFont typeface="Arial"/>
              <a:buChar char="•"/>
            </a:pPr>
            <a:r>
              <a:rPr lang="en-US" sz="2400" dirty="0"/>
              <a:t>Reassure </a:t>
            </a:r>
            <a:endParaRPr lang="en-US" sz="2400" dirty="0" smtClean="0"/>
          </a:p>
          <a:p>
            <a:pPr marL="342900" lvl="0" indent="-342900">
              <a:buFont typeface="Arial"/>
              <a:buChar char="•"/>
            </a:pPr>
            <a:r>
              <a:rPr lang="en-US" sz="2400" dirty="0" smtClean="0"/>
              <a:t>Ensure </a:t>
            </a:r>
            <a:r>
              <a:rPr lang="en-US" sz="2400" dirty="0"/>
              <a:t>not overfeeding</a:t>
            </a:r>
            <a:endParaRPr lang="en-GB" sz="2400" dirty="0"/>
          </a:p>
          <a:p>
            <a:pPr marL="342900" lvl="0" indent="-342900">
              <a:buFont typeface="Arial"/>
              <a:buChar char="•"/>
            </a:pPr>
            <a:r>
              <a:rPr lang="en-US" sz="2400" dirty="0"/>
              <a:t>Non pharmaceutical </a:t>
            </a:r>
            <a:r>
              <a:rPr lang="en-US" sz="2400" dirty="0" smtClean="0"/>
              <a:t>factors</a:t>
            </a:r>
            <a:endParaRPr lang="en-GB" sz="2400" dirty="0"/>
          </a:p>
          <a:p>
            <a:pPr marL="800100" lvl="1" indent="-342900">
              <a:buFont typeface="Arial"/>
              <a:buChar char="•"/>
            </a:pPr>
            <a:r>
              <a:rPr lang="en-US" sz="2400" dirty="0" smtClean="0"/>
              <a:t>Small</a:t>
            </a:r>
            <a:r>
              <a:rPr lang="en-US" sz="2400" dirty="0"/>
              <a:t>, frequent feeds</a:t>
            </a:r>
            <a:endParaRPr lang="en-GB" sz="2400" dirty="0"/>
          </a:p>
          <a:p>
            <a:pPr marL="800100" lvl="1" indent="-342900">
              <a:buFont typeface="Arial"/>
              <a:buChar char="•"/>
            </a:pPr>
            <a:r>
              <a:rPr lang="en-US" sz="2400" dirty="0"/>
              <a:t>Keep upright after </a:t>
            </a:r>
            <a:r>
              <a:rPr lang="en-US" sz="2400" dirty="0" smtClean="0"/>
              <a:t>feeding</a:t>
            </a:r>
          </a:p>
          <a:p>
            <a:pPr marL="800100" lvl="1" indent="-342900">
              <a:buFont typeface="Arial"/>
              <a:buChar char="•"/>
            </a:pPr>
            <a:r>
              <a:rPr lang="en-US" sz="2400" dirty="0" smtClean="0"/>
              <a:t>Raise the head of the mattress (use rolled towel) and in the buggy)</a:t>
            </a:r>
            <a:endParaRPr lang="en-GB" sz="2400" dirty="0"/>
          </a:p>
          <a:p>
            <a:r>
              <a:rPr lang="en-US" sz="2400" dirty="0"/>
              <a:t> </a:t>
            </a:r>
            <a:endParaRPr lang="en-GB" sz="2400" dirty="0"/>
          </a:p>
          <a:p>
            <a:r>
              <a:rPr lang="en-US" sz="2400" b="1" dirty="0"/>
              <a:t>Medication not needed Health Visitor support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1430982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787863" y="247317"/>
            <a:ext cx="4845610" cy="1477328"/>
          </a:xfrm>
          <a:prstGeom prst="rect">
            <a:avLst/>
          </a:prstGeom>
          <a:noFill/>
          <a:ln>
            <a:solidFill>
              <a:srgbClr val="0000FF">
                <a:alpha val="99000"/>
              </a:srgbClr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STEP 1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Ensure </a:t>
            </a:r>
            <a:r>
              <a:rPr lang="en-US" dirty="0"/>
              <a:t>not overfeeding</a:t>
            </a:r>
            <a:endParaRPr lang="en-GB" sz="2400" dirty="0"/>
          </a:p>
          <a:p>
            <a:pPr marL="285750" lvl="0" indent="-285750">
              <a:buFont typeface="Arial"/>
              <a:buChar char="•"/>
            </a:pPr>
            <a:r>
              <a:rPr lang="en-US" dirty="0"/>
              <a:t>Small, frequent feeds. </a:t>
            </a:r>
            <a:endParaRPr lang="en-GB" sz="2400" dirty="0"/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Keep </a:t>
            </a:r>
            <a:r>
              <a:rPr lang="en-US" dirty="0"/>
              <a:t>upright after feeding</a:t>
            </a:r>
            <a:r>
              <a:rPr lang="en-GB" dirty="0"/>
              <a:t> </a:t>
            </a:r>
            <a:endParaRPr lang="en-GB" dirty="0" smtClean="0"/>
          </a:p>
          <a:p>
            <a:r>
              <a:rPr lang="en-US" b="1" dirty="0" smtClean="0"/>
              <a:t>This </a:t>
            </a:r>
            <a:r>
              <a:rPr lang="en-US" b="1" dirty="0"/>
              <a:t>may be all that is needed</a:t>
            </a:r>
            <a:endParaRPr lang="en-GB" b="1" dirty="0"/>
          </a:p>
        </p:txBody>
      </p:sp>
      <p:sp>
        <p:nvSpPr>
          <p:cNvPr id="6" name="Down Arrow 5"/>
          <p:cNvSpPr/>
          <p:nvPr/>
        </p:nvSpPr>
        <p:spPr>
          <a:xfrm>
            <a:off x="3826361" y="1724645"/>
            <a:ext cx="584815" cy="484635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436974" y="2215992"/>
            <a:ext cx="5447134" cy="1754327"/>
          </a:xfrm>
          <a:prstGeom prst="rect">
            <a:avLst/>
          </a:prstGeom>
          <a:noFill/>
          <a:ln>
            <a:solidFill>
              <a:srgbClr val="3366FF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/>
              <a:t>Step 2 -­‐  Consider:</a:t>
            </a:r>
            <a:endParaRPr lang="en-GB" sz="2400" dirty="0"/>
          </a:p>
          <a:p>
            <a:pPr marL="285750" lvl="0" indent="-285750">
              <a:buFont typeface="Arial"/>
              <a:buChar char="•"/>
            </a:pPr>
            <a:r>
              <a:rPr lang="en-US" dirty="0"/>
              <a:t>If breast feeding: 1-­‐2week trial of alginate </a:t>
            </a:r>
            <a:r>
              <a:rPr lang="en-US" dirty="0" err="1"/>
              <a:t>eg</a:t>
            </a:r>
            <a:r>
              <a:rPr lang="en-US" dirty="0"/>
              <a:t> </a:t>
            </a:r>
            <a:r>
              <a:rPr lang="en-US" dirty="0" err="1"/>
              <a:t>Gaviscon</a:t>
            </a:r>
            <a:r>
              <a:rPr lang="en-US" dirty="0"/>
              <a:t> infant – 1 sachet with each feed,  max  6 sachets/day</a:t>
            </a:r>
            <a:endParaRPr lang="en-GB" sz="2400" dirty="0"/>
          </a:p>
          <a:p>
            <a:pPr marL="285750" lvl="0" indent="-285750">
              <a:buFont typeface="Arial"/>
              <a:buChar char="•"/>
            </a:pPr>
            <a:r>
              <a:rPr lang="en-US" dirty="0"/>
              <a:t>If bottle feeding: Formula thickener or alginate (as above)</a:t>
            </a:r>
            <a:endParaRPr lang="en-GB" sz="2400" dirty="0"/>
          </a:p>
        </p:txBody>
      </p:sp>
      <p:sp>
        <p:nvSpPr>
          <p:cNvPr id="8" name="Down Arrow 7"/>
          <p:cNvSpPr/>
          <p:nvPr/>
        </p:nvSpPr>
        <p:spPr>
          <a:xfrm>
            <a:off x="3826361" y="3970319"/>
            <a:ext cx="584815" cy="484635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660005" y="4457343"/>
            <a:ext cx="7134743" cy="2400657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/>
              <a:t>Step 3 </a:t>
            </a:r>
            <a:endParaRPr lang="en-US" b="1" dirty="0" smtClean="0"/>
          </a:p>
          <a:p>
            <a:r>
              <a:rPr lang="en-US" dirty="0" smtClean="0"/>
              <a:t>4 </a:t>
            </a:r>
            <a:r>
              <a:rPr lang="en-US" dirty="0"/>
              <a:t>week trial of ranitidine or PPI </a:t>
            </a:r>
            <a:r>
              <a:rPr lang="en-US" dirty="0" err="1"/>
              <a:t>eg</a:t>
            </a:r>
            <a:r>
              <a:rPr lang="en-US" dirty="0"/>
              <a:t> </a:t>
            </a:r>
            <a:r>
              <a:rPr lang="en-US" dirty="0" smtClean="0"/>
              <a:t>omeprazole</a:t>
            </a:r>
            <a:r>
              <a:rPr lang="en-GB" sz="2400" dirty="0" smtClean="0"/>
              <a:t> </a:t>
            </a:r>
            <a:r>
              <a:rPr lang="en-US" dirty="0" smtClean="0"/>
              <a:t>OR </a:t>
            </a:r>
          </a:p>
          <a:p>
            <a:pPr lvl="0"/>
            <a:r>
              <a:rPr lang="en-US" dirty="0" smtClean="0"/>
              <a:t>i</a:t>
            </a:r>
            <a:r>
              <a:rPr lang="en-US" b="1" dirty="0" smtClean="0"/>
              <a:t>f </a:t>
            </a:r>
            <a:r>
              <a:rPr lang="en-US" b="1" dirty="0"/>
              <a:t>suspect secondary to Cow’s milk allergy:</a:t>
            </a:r>
            <a:endParaRPr lang="en-GB" b="1" dirty="0"/>
          </a:p>
          <a:p>
            <a:pPr lvl="0"/>
            <a:r>
              <a:rPr lang="en-US" dirty="0"/>
              <a:t>2 week trial of </a:t>
            </a:r>
            <a:r>
              <a:rPr lang="en-US" dirty="0" err="1"/>
              <a:t>hydrolysed</a:t>
            </a:r>
            <a:r>
              <a:rPr lang="en-US" dirty="0"/>
              <a:t> infant formula (</a:t>
            </a:r>
            <a:r>
              <a:rPr lang="en-US" dirty="0" err="1"/>
              <a:t>e.g</a:t>
            </a:r>
            <a:r>
              <a:rPr lang="en-US" dirty="0"/>
              <a:t> </a:t>
            </a:r>
            <a:r>
              <a:rPr lang="en-US" dirty="0" err="1"/>
              <a:t>nutramigen</a:t>
            </a:r>
            <a:r>
              <a:rPr lang="en-US" dirty="0"/>
              <a:t>) or elemental infant formula (</a:t>
            </a:r>
            <a:r>
              <a:rPr lang="en-US" dirty="0" err="1"/>
              <a:t>e.g</a:t>
            </a:r>
            <a:r>
              <a:rPr lang="en-US" dirty="0"/>
              <a:t> </a:t>
            </a:r>
            <a:r>
              <a:rPr lang="en-US" dirty="0" err="1"/>
              <a:t>neocate</a:t>
            </a:r>
            <a:r>
              <a:rPr lang="en-US" dirty="0"/>
              <a:t>)</a:t>
            </a:r>
            <a:endParaRPr lang="en-GB" sz="2400" dirty="0"/>
          </a:p>
          <a:p>
            <a:r>
              <a:rPr lang="en-US" dirty="0"/>
              <a:t>OR elimination of dairy from maternal diet if breastfeeding</a:t>
            </a:r>
            <a:endParaRPr lang="en-GB" dirty="0"/>
          </a:p>
          <a:p>
            <a:r>
              <a:rPr lang="en-US" b="1" dirty="0"/>
              <a:t>These babies need referral to </a:t>
            </a:r>
            <a:r>
              <a:rPr lang="en-US" b="1" dirty="0" err="1"/>
              <a:t>Paediatric</a:t>
            </a:r>
            <a:r>
              <a:rPr lang="en-US" b="1" dirty="0"/>
              <a:t> allergist and </a:t>
            </a:r>
            <a:r>
              <a:rPr lang="en-US" b="1" dirty="0" smtClean="0"/>
              <a:t>dietician</a:t>
            </a:r>
            <a:endParaRPr lang="en-GB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78079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45035"/>
          </a:xfrm>
        </p:spPr>
        <p:txBody>
          <a:bodyPr/>
          <a:lstStyle/>
          <a:p>
            <a:pPr algn="l"/>
            <a:r>
              <a:rPr lang="en-US" dirty="0" smtClean="0"/>
              <a:t>Take home messages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03500"/>
            <a:ext cx="8229600" cy="4822663"/>
          </a:xfrm>
        </p:spPr>
        <p:txBody>
          <a:bodyPr/>
          <a:lstStyle/>
          <a:p>
            <a:r>
              <a:rPr lang="en-US" dirty="0" smtClean="0"/>
              <a:t>Reflux is common</a:t>
            </a:r>
          </a:p>
          <a:p>
            <a:r>
              <a:rPr lang="en-US" dirty="0" smtClean="0"/>
              <a:t>It will resolve</a:t>
            </a:r>
          </a:p>
          <a:p>
            <a:r>
              <a:rPr lang="en-US" dirty="0" smtClean="0"/>
              <a:t>Are there other diagnoses to consider?</a:t>
            </a:r>
          </a:p>
          <a:p>
            <a:r>
              <a:rPr lang="en-US" dirty="0" smtClean="0"/>
              <a:t>Little evidence for treatments</a:t>
            </a:r>
          </a:p>
          <a:p>
            <a:r>
              <a:rPr lang="en-US" dirty="0" smtClean="0"/>
              <a:t>Does not require investigation unless red flags</a:t>
            </a:r>
          </a:p>
          <a:p>
            <a:r>
              <a:rPr lang="en-US" dirty="0" smtClean="0"/>
              <a:t>If there is any doubt discuss with </a:t>
            </a:r>
            <a:r>
              <a:rPr lang="en-US" dirty="0" err="1" smtClean="0"/>
              <a:t>paediatrics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272550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</TotalTime>
  <Words>559</Words>
  <Application>Microsoft Office PowerPoint</Application>
  <PresentationFormat>On-screen Show (4:3)</PresentationFormat>
  <Paragraphs>105</Paragraphs>
  <Slides>10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Gastroesophageal reflux (GOR) and Gastroesophageal reflux disease (GORD) in children</vt:lpstr>
      <vt:lpstr>Incidence</vt:lpstr>
      <vt:lpstr>Incidence</vt:lpstr>
      <vt:lpstr>Children at Risk</vt:lpstr>
      <vt:lpstr>Red Flags</vt:lpstr>
      <vt:lpstr>PowerPoint Presentation</vt:lpstr>
      <vt:lpstr>Management</vt:lpstr>
      <vt:lpstr>PowerPoint Presentation</vt:lpstr>
      <vt:lpstr>Take home messages</vt:lpstr>
      <vt:lpstr>Resources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Rakhee Bhatt</dc:creator>
  <cp:lastModifiedBy>Reena Bhat</cp:lastModifiedBy>
  <cp:revision>16</cp:revision>
  <dcterms:created xsi:type="dcterms:W3CDTF">2015-11-17T22:18:19Z</dcterms:created>
  <dcterms:modified xsi:type="dcterms:W3CDTF">2017-02-06T09:38:48Z</dcterms:modified>
</cp:coreProperties>
</file>