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72" r:id="rId3"/>
    <p:sldId id="273" r:id="rId4"/>
    <p:sldId id="274" r:id="rId5"/>
    <p:sldId id="275" r:id="rId6"/>
    <p:sldId id="278" r:id="rId7"/>
    <p:sldId id="276" r:id="rId8"/>
    <p:sldId id="277" r:id="rId9"/>
    <p:sldId id="279" r:id="rId10"/>
    <p:sldId id="280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2" d="100"/>
          <a:sy n="92" d="100"/>
        </p:scale>
        <p:origin x="-1176" y="-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2D486-663A-8043-BA7C-B83FE7C939F3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E8AA4-845F-494E-88AA-87CFB75FE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33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Taking</a:t>
            </a:r>
            <a:r>
              <a:rPr lang="en-US" baseline="0" dirty="0" smtClean="0"/>
              <a:t> a good history is key to diagnosis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8AA4-845F-494E-88AA-87CFB75FE1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34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84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04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4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3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7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7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9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3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7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63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5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lergyuk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wsmilkallergyguidelines.co.uk/interactive-algorithm/" TargetMode="External"/><Relationship Id="rId2" Type="http://schemas.openxmlformats.org/officeDocument/2006/relationships/hyperlink" Target="https://www.nice.org.uk/guidance/cg11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1533"/>
            <a:ext cx="7772400" cy="1846923"/>
          </a:xfrm>
        </p:spPr>
        <p:txBody>
          <a:bodyPr>
            <a:normAutofit/>
          </a:bodyPr>
          <a:lstStyle/>
          <a:p>
            <a:r>
              <a:rPr lang="en-US" dirty="0" smtClean="0"/>
              <a:t>Food Allergies in Children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224" y="4762500"/>
            <a:ext cx="4476550" cy="1752600"/>
          </a:xfrm>
        </p:spPr>
        <p:txBody>
          <a:bodyPr/>
          <a:lstStyle/>
          <a:p>
            <a:pPr algn="l"/>
            <a:r>
              <a:rPr lang="en-US" dirty="0" err="1" smtClean="0"/>
              <a:t>Dr</a:t>
            </a:r>
            <a:r>
              <a:rPr lang="en-US" dirty="0" smtClean="0"/>
              <a:t> C Macaulay</a:t>
            </a:r>
          </a:p>
          <a:p>
            <a:pPr algn="l"/>
            <a:r>
              <a:rPr lang="en-US" dirty="0" err="1" smtClean="0"/>
              <a:t>Dr</a:t>
            </a:r>
            <a:r>
              <a:rPr lang="en-US" dirty="0" smtClean="0"/>
              <a:t> C </a:t>
            </a:r>
            <a:r>
              <a:rPr lang="en-US" dirty="0" err="1" smtClean="0"/>
              <a:t>Lemer</a:t>
            </a:r>
            <a:endParaRPr lang="en-US" dirty="0" smtClean="0"/>
          </a:p>
          <a:p>
            <a:pPr algn="l"/>
            <a:r>
              <a:rPr lang="en-US" dirty="0" err="1" smtClean="0"/>
              <a:t>Dr</a:t>
            </a:r>
            <a:r>
              <a:rPr lang="en-US" dirty="0" smtClean="0"/>
              <a:t> R Bhatt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616" y="5067300"/>
            <a:ext cx="24892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693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4917"/>
          </a:xfrm>
        </p:spPr>
        <p:txBody>
          <a:bodyPr/>
          <a:lstStyle/>
          <a:p>
            <a:pPr algn="l"/>
            <a:r>
              <a:rPr lang="en-US" dirty="0" smtClean="0"/>
              <a:t>Top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4966"/>
            <a:ext cx="8229600" cy="47611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 </a:t>
            </a:r>
            <a:r>
              <a:rPr lang="en-US" dirty="0"/>
              <a:t>children who are excluding multiple foods should be referred to a </a:t>
            </a:r>
            <a:r>
              <a:rPr lang="en-US" dirty="0" err="1"/>
              <a:t>paediatric</a:t>
            </a:r>
            <a:r>
              <a:rPr lang="en-US" dirty="0"/>
              <a:t> dietician</a:t>
            </a:r>
            <a:endParaRPr lang="en-GB" dirty="0"/>
          </a:p>
          <a:p>
            <a:r>
              <a:rPr lang="en-US" dirty="0" smtClean="0"/>
              <a:t>Most </a:t>
            </a:r>
            <a:r>
              <a:rPr lang="en-US" dirty="0"/>
              <a:t>cases of </a:t>
            </a:r>
            <a:r>
              <a:rPr lang="en-US" dirty="0" err="1"/>
              <a:t>urticaria</a:t>
            </a:r>
            <a:r>
              <a:rPr lang="en-US" dirty="0"/>
              <a:t> lasting over several days are associated with a viral infection and do not represent a food allergy</a:t>
            </a:r>
            <a:endParaRPr lang="en-GB" dirty="0"/>
          </a:p>
          <a:p>
            <a:r>
              <a:rPr lang="en-US" b="1" dirty="0" smtClean="0"/>
              <a:t>Do </a:t>
            </a:r>
            <a:r>
              <a:rPr lang="en-US" b="1" dirty="0"/>
              <a:t>not use</a:t>
            </a:r>
            <a:r>
              <a:rPr lang="en-US" dirty="0"/>
              <a:t> serum-­‐specific </a:t>
            </a:r>
            <a:r>
              <a:rPr lang="en-US" dirty="0" err="1"/>
              <a:t>IgE</a:t>
            </a:r>
            <a:r>
              <a:rPr lang="en-US" dirty="0"/>
              <a:t> testing to diagnose delayed food allergy</a:t>
            </a:r>
            <a:endParaRPr lang="en-GB" dirty="0"/>
          </a:p>
          <a:p>
            <a:r>
              <a:rPr lang="en-US" dirty="0" smtClean="0"/>
              <a:t>Allergy </a:t>
            </a:r>
            <a:r>
              <a:rPr lang="en-US" dirty="0"/>
              <a:t>UK : </a:t>
            </a:r>
            <a:r>
              <a:rPr lang="en-US" dirty="0">
                <a:hlinkClick r:id="rId2"/>
              </a:rPr>
              <a:t>www.allergyuk.org/ </a:t>
            </a:r>
            <a:r>
              <a:rPr lang="en-US" dirty="0"/>
              <a:t>has excellent advice sheets for families </a:t>
            </a:r>
            <a:r>
              <a:rPr lang="en-US" dirty="0" smtClean="0"/>
              <a:t>and clinicians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78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76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9526"/>
            <a:ext cx="8229600" cy="4525963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https://www.nice.org.uk/guidance/</a:t>
            </a:r>
            <a:r>
              <a:rPr lang="en-US" dirty="0" smtClean="0">
                <a:hlinkClick r:id="rId2"/>
              </a:rPr>
              <a:t>cg116</a:t>
            </a:r>
            <a:endParaRPr lang="en-US" dirty="0" smtClean="0"/>
          </a:p>
          <a:p>
            <a:r>
              <a:rPr lang="en-US" dirty="0" smtClean="0"/>
              <a:t>Cows milk protein allergy: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http://cowsmilkallergyguidelines.co.uk/interactive-algorithm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/>
              <a:t>https://</a:t>
            </a:r>
            <a:r>
              <a:rPr lang="en-US" dirty="0" err="1"/>
              <a:t>www.allergyuk.org</a:t>
            </a:r>
            <a:r>
              <a:rPr lang="en-US" dirty="0"/>
              <a:t>/childhood-food-allergy/food-allergy-in-babies-and-children</a:t>
            </a:r>
          </a:p>
        </p:txBody>
      </p:sp>
    </p:spTree>
    <p:extLst>
      <p:ext uri="{BB962C8B-B14F-4D97-AF65-F5344CB8AC3E}">
        <p14:creationId xmlns:p14="http://schemas.microsoft.com/office/powerpoint/2010/main" val="152673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5798"/>
          </a:xfrm>
        </p:spPr>
        <p:txBody>
          <a:bodyPr/>
          <a:lstStyle/>
          <a:p>
            <a:pPr algn="l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0437"/>
            <a:ext cx="8229600" cy="5514808"/>
          </a:xfrm>
        </p:spPr>
        <p:txBody>
          <a:bodyPr>
            <a:normAutofit fontScale="70000" lnSpcReduction="20000"/>
          </a:bodyPr>
          <a:lstStyle/>
          <a:p>
            <a:r>
              <a:rPr lang="en-GB" sz="4000" dirty="0">
                <a:latin typeface="Arial" charset="0"/>
              </a:rPr>
              <a:t>Food allergy may be confused with food intolerance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4000" dirty="0" smtClean="0"/>
              <a:t>Food </a:t>
            </a:r>
            <a:r>
              <a:rPr lang="en-US" sz="4000" dirty="0"/>
              <a:t>allergy can be classified into </a:t>
            </a:r>
            <a:r>
              <a:rPr lang="en-US" sz="4000" dirty="0" err="1"/>
              <a:t>IgE</a:t>
            </a:r>
            <a:r>
              <a:rPr lang="en-US" sz="4000" dirty="0"/>
              <a:t>-mediated and non-</a:t>
            </a:r>
            <a:r>
              <a:rPr lang="en-US" sz="4000" dirty="0" err="1"/>
              <a:t>IgE</a:t>
            </a:r>
            <a:r>
              <a:rPr lang="en-US" sz="4000" dirty="0"/>
              <a:t>-mediated reactions</a:t>
            </a:r>
            <a:r>
              <a:rPr lang="en-US" sz="4000" dirty="0" smtClean="0"/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/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dirty="0"/>
              <a:t> </a:t>
            </a:r>
            <a:r>
              <a:rPr lang="en-US" dirty="0" err="1"/>
              <a:t>IgE</a:t>
            </a:r>
            <a:r>
              <a:rPr lang="en-US" dirty="0"/>
              <a:t>-mediated reactions are acute and frequently have a rapid onset.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dirty="0"/>
              <a:t> Non-</a:t>
            </a:r>
            <a:r>
              <a:rPr lang="en-US" dirty="0" err="1"/>
              <a:t>IgE</a:t>
            </a:r>
            <a:r>
              <a:rPr lang="en-US" dirty="0"/>
              <a:t>-mediated food allergy is frequently delayed in onset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3400" dirty="0" smtClean="0"/>
              <a:t>Most </a:t>
            </a:r>
            <a:r>
              <a:rPr lang="en-GB" sz="3400" dirty="0"/>
              <a:t>common </a:t>
            </a:r>
            <a:r>
              <a:rPr lang="en-GB" sz="3400" dirty="0" smtClean="0"/>
              <a:t>foods causing allergies</a:t>
            </a:r>
          </a:p>
          <a:p>
            <a:pPr marL="0" indent="0">
              <a:buNone/>
            </a:pPr>
            <a:r>
              <a:rPr lang="en-GB" dirty="0" smtClean="0"/>
              <a:t>• </a:t>
            </a:r>
            <a:r>
              <a:rPr lang="en-GB" dirty="0"/>
              <a:t>fish </a:t>
            </a:r>
          </a:p>
          <a:p>
            <a:pPr marL="0" indent="0">
              <a:buNone/>
            </a:pPr>
            <a:r>
              <a:rPr lang="en-GB" dirty="0"/>
              <a:t>• hens' eggs </a:t>
            </a:r>
          </a:p>
          <a:p>
            <a:pPr marL="0" indent="0">
              <a:buNone/>
            </a:pPr>
            <a:r>
              <a:rPr lang="en-GB" dirty="0"/>
              <a:t>• kiwi fruit </a:t>
            </a:r>
          </a:p>
          <a:p>
            <a:pPr marL="0" indent="0">
              <a:buNone/>
            </a:pPr>
            <a:r>
              <a:rPr lang="en-GB" dirty="0"/>
              <a:t>• peanuts </a:t>
            </a:r>
            <a:r>
              <a:rPr lang="en-GB" dirty="0" smtClean="0"/>
              <a:t> and tree nuts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• sesame </a:t>
            </a:r>
          </a:p>
          <a:p>
            <a:pPr marL="0" indent="0">
              <a:buNone/>
            </a:pPr>
            <a:r>
              <a:rPr lang="en-GB" dirty="0"/>
              <a:t>• shellfish </a:t>
            </a:r>
          </a:p>
          <a:p>
            <a:pPr marL="0" indent="0">
              <a:buNone/>
            </a:pPr>
            <a:r>
              <a:rPr lang="en-GB" dirty="0"/>
              <a:t>• soy </a:t>
            </a:r>
          </a:p>
          <a:p>
            <a:pPr marL="0" indent="0">
              <a:buNone/>
            </a:pPr>
            <a:r>
              <a:rPr lang="en-GB" dirty="0" smtClean="0"/>
              <a:t>• </a:t>
            </a:r>
            <a:r>
              <a:rPr lang="en-GB" dirty="0"/>
              <a:t>wheat. 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496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5959"/>
          </a:xfrm>
        </p:spPr>
        <p:txBody>
          <a:bodyPr/>
          <a:lstStyle/>
          <a:p>
            <a:pPr algn="l"/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76"/>
            <a:ext cx="8376392" cy="5175491"/>
          </a:xfrm>
        </p:spPr>
        <p:txBody>
          <a:bodyPr/>
          <a:lstStyle/>
          <a:p>
            <a:r>
              <a:rPr lang="en-US" dirty="0"/>
              <a:t>The prevalence of food allergy in Europe and North America has been reported to range from </a:t>
            </a:r>
            <a:r>
              <a:rPr lang="en-US" b="1" dirty="0"/>
              <a:t>6% to 8% </a:t>
            </a:r>
            <a:r>
              <a:rPr lang="en-US" dirty="0"/>
              <a:t>in children up to the age of 3 years</a:t>
            </a:r>
            <a:r>
              <a:rPr lang="en-US" dirty="0" smtClean="0"/>
              <a:t>.</a:t>
            </a:r>
          </a:p>
          <a:p>
            <a:endParaRPr lang="en-GB" dirty="0"/>
          </a:p>
          <a:p>
            <a:r>
              <a:rPr lang="en-GB" dirty="0">
                <a:latin typeface="Arial" charset="0"/>
              </a:rPr>
              <a:t>Only 25–40% of self-reported food allergy is confirmed as true clinical food allergy </a:t>
            </a:r>
            <a:r>
              <a:rPr lang="en-GB" dirty="0" smtClean="0">
                <a:latin typeface="Arial" charset="0"/>
              </a:rPr>
              <a:t>by an </a:t>
            </a:r>
            <a:r>
              <a:rPr lang="en-GB" dirty="0">
                <a:latin typeface="Arial" charset="0"/>
              </a:rPr>
              <a:t>oral food challenge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070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Focused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A personal or family history of </a:t>
            </a:r>
            <a:r>
              <a:rPr lang="en-US" dirty="0" err="1"/>
              <a:t>atopy</a:t>
            </a:r>
            <a:r>
              <a:rPr lang="en-US" dirty="0"/>
              <a:t> is the most significant predictor of allergy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Ask about history of the </a:t>
            </a:r>
            <a:r>
              <a:rPr lang="en-US" dirty="0" smtClean="0"/>
              <a:t>reaction</a:t>
            </a:r>
            <a:endParaRPr lang="en-US" dirty="0"/>
          </a:p>
          <a:p>
            <a:pPr lvl="1"/>
            <a:r>
              <a:rPr lang="en-US" dirty="0" smtClean="0"/>
              <a:t>Timing </a:t>
            </a:r>
          </a:p>
          <a:p>
            <a:pPr lvl="1"/>
            <a:r>
              <a:rPr lang="en-US" dirty="0" smtClean="0"/>
              <a:t>likely precipitants.</a:t>
            </a:r>
          </a:p>
          <a:p>
            <a:r>
              <a:rPr lang="en-US" dirty="0" smtClean="0"/>
              <a:t>Include history of </a:t>
            </a:r>
            <a:r>
              <a:rPr lang="en-US" dirty="0"/>
              <a:t>eczema, </a:t>
            </a:r>
            <a:r>
              <a:rPr lang="en-US" dirty="0" smtClean="0"/>
              <a:t>asthma, </a:t>
            </a:r>
            <a:r>
              <a:rPr lang="en-US" dirty="0" err="1" smtClean="0"/>
              <a:t>Gastroesophageal</a:t>
            </a:r>
            <a:r>
              <a:rPr lang="en-US" dirty="0" smtClean="0"/>
              <a:t> </a:t>
            </a:r>
            <a:r>
              <a:rPr lang="en-US" dirty="0"/>
              <a:t>reflux </a:t>
            </a:r>
            <a:endParaRPr lang="en-US" dirty="0" smtClean="0"/>
          </a:p>
          <a:p>
            <a:r>
              <a:rPr lang="en-US" dirty="0" smtClean="0"/>
              <a:t>Note </a:t>
            </a:r>
            <a:r>
              <a:rPr lang="en-US" dirty="0"/>
              <a:t>that the absence of signs or symptoms does not exclude a food allergy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140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Immediate reactions </a:t>
            </a:r>
            <a:r>
              <a:rPr lang="en-US" dirty="0" smtClean="0"/>
              <a:t>-</a:t>
            </a:r>
            <a:r>
              <a:rPr lang="en-US" dirty="0" err="1" smtClean="0"/>
              <a:t>IgE</a:t>
            </a:r>
            <a:r>
              <a:rPr lang="en-US" dirty="0" smtClean="0"/>
              <a:t> </a:t>
            </a:r>
            <a:r>
              <a:rPr lang="en-US" dirty="0"/>
              <a:t>mediated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 </a:t>
            </a:r>
            <a:r>
              <a:rPr lang="en-US" dirty="0" smtClean="0"/>
              <a:t>Occur </a:t>
            </a:r>
            <a:r>
              <a:rPr lang="en-US" b="1" dirty="0"/>
              <a:t>within 2 hours </a:t>
            </a:r>
            <a:r>
              <a:rPr lang="en-US" dirty="0"/>
              <a:t>of contact or ingestion</a:t>
            </a:r>
            <a:endParaRPr lang="en-GB" dirty="0"/>
          </a:p>
          <a:p>
            <a:pPr lvl="0"/>
            <a:r>
              <a:rPr lang="en-US" dirty="0"/>
              <a:t>Symptoms are </a:t>
            </a:r>
            <a:r>
              <a:rPr lang="en-US" b="1" dirty="0"/>
              <a:t>consistent and reproducible </a:t>
            </a:r>
            <a:r>
              <a:rPr lang="en-US" dirty="0"/>
              <a:t>and include rashes, itching, wheeze, GI symptoms, angioedema and anaphylaxis</a:t>
            </a:r>
            <a:endParaRPr lang="en-GB" dirty="0"/>
          </a:p>
          <a:p>
            <a:r>
              <a:rPr lang="en-US" dirty="0"/>
              <a:t>Skin prick tests (or blood tests for specific </a:t>
            </a:r>
            <a:r>
              <a:rPr lang="en-US" dirty="0" err="1"/>
              <a:t>IgE</a:t>
            </a:r>
            <a:r>
              <a:rPr lang="en-US" dirty="0"/>
              <a:t> antibodies to allergens/likely co-­‐allergens) can help diagnosis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593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in </a:t>
            </a:r>
            <a:r>
              <a:rPr lang="en-US" dirty="0" err="1" smtClean="0"/>
              <a:t>IgE</a:t>
            </a:r>
            <a:r>
              <a:rPr lang="en-US" dirty="0" smtClean="0"/>
              <a:t> Mediated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Exclusion</a:t>
            </a:r>
          </a:p>
          <a:p>
            <a:r>
              <a:rPr lang="en-US" dirty="0" smtClean="0"/>
              <a:t>Should have dietician advice </a:t>
            </a:r>
          </a:p>
          <a:p>
            <a:r>
              <a:rPr lang="en-US" dirty="0" smtClean="0"/>
              <a:t>Should have an </a:t>
            </a:r>
            <a:r>
              <a:rPr lang="en-US" dirty="0" err="1" smtClean="0"/>
              <a:t>EpiPen</a:t>
            </a:r>
            <a:r>
              <a:rPr lang="en-US" dirty="0" smtClean="0"/>
              <a:t> if history of </a:t>
            </a:r>
            <a:r>
              <a:rPr lang="en-US" dirty="0" err="1" smtClean="0"/>
              <a:t>anahylaxis</a:t>
            </a:r>
            <a:r>
              <a:rPr lang="en-US" dirty="0" smtClean="0"/>
              <a:t> or have food allergy and asthma</a:t>
            </a:r>
          </a:p>
        </p:txBody>
      </p:sp>
    </p:spTree>
    <p:extLst>
      <p:ext uri="{BB962C8B-B14F-4D97-AF65-F5344CB8AC3E}">
        <p14:creationId xmlns:p14="http://schemas.microsoft.com/office/powerpoint/2010/main" val="1636473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594" y="464217"/>
            <a:ext cx="8229600" cy="5405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Delayed reactions </a:t>
            </a:r>
            <a:r>
              <a:rPr lang="en-US" dirty="0" smtClean="0"/>
              <a:t>– Non </a:t>
            </a:r>
            <a:r>
              <a:rPr lang="en-US" dirty="0" err="1" smtClean="0"/>
              <a:t>IgE</a:t>
            </a:r>
            <a:r>
              <a:rPr lang="en-US" dirty="0" smtClean="0"/>
              <a:t> mediated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7472"/>
            <a:ext cx="8229600" cy="4988692"/>
          </a:xfrm>
        </p:spPr>
        <p:txBody>
          <a:bodyPr>
            <a:normAutofit/>
          </a:bodyPr>
          <a:lstStyle/>
          <a:p>
            <a:r>
              <a:rPr lang="en-US" b="1" dirty="0"/>
              <a:t> </a:t>
            </a:r>
            <a:r>
              <a:rPr lang="en-US" dirty="0" smtClean="0"/>
              <a:t>Occur </a:t>
            </a:r>
            <a:r>
              <a:rPr lang="en-US" b="1" dirty="0"/>
              <a:t>&gt; 2hrs </a:t>
            </a:r>
            <a:r>
              <a:rPr lang="en-US" dirty="0"/>
              <a:t>after ingestion but </a:t>
            </a:r>
            <a:r>
              <a:rPr lang="en-US" b="1" dirty="0"/>
              <a:t>within 2-­‐3 days</a:t>
            </a:r>
            <a:endParaRPr lang="en-GB" b="1" dirty="0"/>
          </a:p>
          <a:p>
            <a:pPr lvl="0"/>
            <a:r>
              <a:rPr lang="en-US" dirty="0"/>
              <a:t>Often difficult to reproduce and symptoms less specific</a:t>
            </a:r>
            <a:endParaRPr lang="en-GB" dirty="0"/>
          </a:p>
          <a:p>
            <a:pPr lvl="0"/>
            <a:r>
              <a:rPr lang="en-US" b="1" dirty="0"/>
              <a:t>May </a:t>
            </a:r>
            <a:r>
              <a:rPr lang="en-US" b="1" dirty="0" smtClean="0"/>
              <a:t>present:</a:t>
            </a:r>
            <a:endParaRPr lang="en-US" dirty="0" smtClean="0"/>
          </a:p>
          <a:p>
            <a:pPr lvl="1"/>
            <a:r>
              <a:rPr lang="en-US" dirty="0" smtClean="0"/>
              <a:t>eczema</a:t>
            </a:r>
            <a:r>
              <a:rPr lang="en-US" dirty="0"/>
              <a:t>, colic, reflux, loose stools, </a:t>
            </a:r>
            <a:r>
              <a:rPr lang="en-US" dirty="0" smtClean="0"/>
              <a:t>constipation, food aversion</a:t>
            </a:r>
            <a:endParaRPr lang="en-GB" dirty="0"/>
          </a:p>
          <a:p>
            <a:pPr lvl="0"/>
            <a:r>
              <a:rPr lang="en-US" dirty="0"/>
              <a:t>No tests help diagnosis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259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Treatment Non </a:t>
            </a:r>
            <a:r>
              <a:rPr lang="en-US" dirty="0" err="1" smtClean="0"/>
              <a:t>IgE</a:t>
            </a:r>
            <a:r>
              <a:rPr lang="en-US" dirty="0" smtClean="0"/>
              <a:t> mediated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Treatment is 2-­‐6 week trial of exclusion of the suspected food followed by reintroduction</a:t>
            </a:r>
          </a:p>
          <a:p>
            <a:r>
              <a:rPr lang="en-US" dirty="0"/>
              <a:t>If cows milk protein allergy suspected – see GOR guideline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creen shot 2015-12-30 at 19.37.5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759" y="3889814"/>
            <a:ext cx="6122855" cy="296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125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17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to refer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3302"/>
            <a:ext cx="8229600" cy="530819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has had an anaphylactic reaction</a:t>
            </a:r>
            <a:endParaRPr lang="en-GB" sz="3600" dirty="0"/>
          </a:p>
          <a:p>
            <a:r>
              <a:rPr lang="en-US" dirty="0"/>
              <a:t>had one or more severe delayed reactions</a:t>
            </a:r>
            <a:endParaRPr lang="en-GB" sz="3600" dirty="0"/>
          </a:p>
          <a:p>
            <a:r>
              <a:rPr lang="en-US" dirty="0"/>
              <a:t>has immediate or delayed allergic reactions to multiple allergens or food groups, especially if there is faltering growth</a:t>
            </a:r>
            <a:endParaRPr lang="en-GB" sz="3600" dirty="0"/>
          </a:p>
          <a:p>
            <a:r>
              <a:rPr lang="en-US" dirty="0"/>
              <a:t>has had acute allergic reaction with coexisting asthma</a:t>
            </a:r>
            <a:endParaRPr lang="en-GB" sz="3600" dirty="0"/>
          </a:p>
          <a:p>
            <a:r>
              <a:rPr lang="en-US" dirty="0"/>
              <a:t>moderate – severe eczema where cross reactive or multiple food allergies suspected</a:t>
            </a:r>
            <a:endParaRPr lang="en-GB" sz="3600" dirty="0"/>
          </a:p>
          <a:p>
            <a:r>
              <a:rPr lang="en-US" dirty="0"/>
              <a:t>has not responded to a single –allergen elimination diet</a:t>
            </a:r>
            <a:endParaRPr lang="en-GB" sz="3600" dirty="0"/>
          </a:p>
          <a:p>
            <a:pPr marL="0" indent="0">
              <a:buNone/>
            </a:pPr>
            <a:r>
              <a:rPr lang="en-US" b="1" dirty="0"/>
              <a:t>Or:</a:t>
            </a:r>
            <a:endParaRPr lang="en-GB" b="1" dirty="0"/>
          </a:p>
          <a:p>
            <a:pPr lvl="0"/>
            <a:r>
              <a:rPr lang="en-US" dirty="0"/>
              <a:t>There is strong clinical suspicion of </a:t>
            </a:r>
            <a:r>
              <a:rPr lang="en-US" dirty="0" err="1"/>
              <a:t>Ig</a:t>
            </a:r>
            <a:r>
              <a:rPr lang="en-US" dirty="0"/>
              <a:t> E-­‐mediated food allergy but allergy test results are negative</a:t>
            </a:r>
            <a:endParaRPr lang="en-GB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8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421</Words>
  <Application>Microsoft Office PowerPoint</Application>
  <PresentationFormat>On-screen Show (4:3)</PresentationFormat>
  <Paragraphs>69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Food Allergies in Children</vt:lpstr>
      <vt:lpstr>Background</vt:lpstr>
      <vt:lpstr>Epidemiology</vt:lpstr>
      <vt:lpstr>Focused history</vt:lpstr>
      <vt:lpstr>Immediate reactions -IgE mediated</vt:lpstr>
      <vt:lpstr>Treatment in IgE Mediated</vt:lpstr>
      <vt:lpstr>Delayed reactions – Non IgE mediated </vt:lpstr>
      <vt:lpstr>Treatment Non IgE mediated</vt:lpstr>
      <vt:lpstr>When to refer</vt:lpstr>
      <vt:lpstr>Top Tips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Rakhee Bhatt</dc:creator>
  <cp:lastModifiedBy>Reena Bhat</cp:lastModifiedBy>
  <cp:revision>19</cp:revision>
  <dcterms:created xsi:type="dcterms:W3CDTF">2015-11-17T22:18:19Z</dcterms:created>
  <dcterms:modified xsi:type="dcterms:W3CDTF">2017-02-06T09:37:29Z</dcterms:modified>
</cp:coreProperties>
</file>