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58" r:id="rId5"/>
    <p:sldId id="266" r:id="rId6"/>
    <p:sldId id="260" r:id="rId7"/>
    <p:sldId id="261" r:id="rId8"/>
    <p:sldId id="262" r:id="rId9"/>
    <p:sldId id="263" r:id="rId10"/>
    <p:sldId id="267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2" d="100"/>
          <a:sy n="92" d="100"/>
        </p:scale>
        <p:origin x="-1176" y="-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72D486-663A-8043-BA7C-B83FE7C939F3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E8AA4-845F-494E-88AA-87CFB75FE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33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If</a:t>
            </a:r>
            <a:r>
              <a:rPr lang="en-US" baseline="0" dirty="0" smtClean="0"/>
              <a:t> any of the above then refer directly to </a:t>
            </a:r>
            <a:r>
              <a:rPr lang="en-US" baseline="0" dirty="0" err="1" smtClean="0"/>
              <a:t>paediatrics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E8AA4-845F-494E-88AA-87CFB75FE1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197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Very</a:t>
            </a:r>
            <a:r>
              <a:rPr lang="en-US" baseline="0" dirty="0" smtClean="0"/>
              <a:t> useful in clinic to get a good picture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May not go down so well with older children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E8AA4-845F-494E-88AA-87CFB75FE1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499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Idiopathic is when there is no anatomical, physiological, radiological</a:t>
            </a:r>
            <a:r>
              <a:rPr lang="en-US" baseline="0" dirty="0" smtClean="0"/>
              <a:t> or histological </a:t>
            </a:r>
            <a:r>
              <a:rPr lang="en-US" baseline="0" dirty="0" err="1" smtClean="0"/>
              <a:t>explaination</a:t>
            </a:r>
            <a:r>
              <a:rPr lang="en-US" baseline="0" dirty="0" smtClean="0"/>
              <a:t> for the constipation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Chronic is defined as &gt;8 weeks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E8AA4-845F-494E-88AA-87CFB75FE1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99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84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504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44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732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78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63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74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59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38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79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63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4EDD5-6D83-A54E-8233-F9A8AA08B97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14CEB-0D25-5C4B-B132-2F6E77C23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52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patient.info/health/constipation-in-children-leaflet" TargetMode="External"/><Relationship Id="rId2" Type="http://schemas.openxmlformats.org/officeDocument/2006/relationships/hyperlink" Target="http://www.nice.org.uk/guidance/cg9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Constipation in children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2224" y="4762500"/>
            <a:ext cx="4476550" cy="1752600"/>
          </a:xfrm>
        </p:spPr>
        <p:txBody>
          <a:bodyPr/>
          <a:lstStyle/>
          <a:p>
            <a:pPr algn="l"/>
            <a:r>
              <a:rPr lang="en-US" dirty="0" err="1" smtClean="0"/>
              <a:t>Dr</a:t>
            </a:r>
            <a:r>
              <a:rPr lang="en-US" dirty="0" smtClean="0"/>
              <a:t> C Macaulay</a:t>
            </a:r>
          </a:p>
          <a:p>
            <a:pPr algn="l"/>
            <a:r>
              <a:rPr lang="en-US" dirty="0" err="1" smtClean="0"/>
              <a:t>Dr</a:t>
            </a:r>
            <a:r>
              <a:rPr lang="en-US" dirty="0" smtClean="0"/>
              <a:t> C </a:t>
            </a:r>
            <a:r>
              <a:rPr lang="en-US" dirty="0" err="1" smtClean="0"/>
              <a:t>Lemer</a:t>
            </a:r>
            <a:endParaRPr lang="en-US" dirty="0" smtClean="0"/>
          </a:p>
          <a:p>
            <a:pPr algn="l"/>
            <a:r>
              <a:rPr lang="en-US" dirty="0" err="1" smtClean="0"/>
              <a:t>Dr</a:t>
            </a:r>
            <a:r>
              <a:rPr lang="en-US" dirty="0" smtClean="0"/>
              <a:t> R Bhatt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7616" y="5067300"/>
            <a:ext cx="24892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693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4901"/>
          </a:xfrm>
        </p:spPr>
        <p:txBody>
          <a:bodyPr/>
          <a:lstStyle/>
          <a:p>
            <a:pPr algn="l"/>
            <a:r>
              <a:rPr lang="en-US" dirty="0" smtClean="0"/>
              <a:t>Top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0348"/>
            <a:ext cx="8229600" cy="4755816"/>
          </a:xfrm>
        </p:spPr>
        <p:txBody>
          <a:bodyPr>
            <a:normAutofit fontScale="32500" lnSpcReduction="20000"/>
          </a:bodyPr>
          <a:lstStyle/>
          <a:p>
            <a:pPr lvl="0"/>
            <a:r>
              <a:rPr lang="en-GB" sz="7200" b="1" dirty="0" smtClean="0"/>
              <a:t>Don’t under-medicate</a:t>
            </a:r>
            <a:endParaRPr lang="en-GB" sz="7200" dirty="0" smtClean="0"/>
          </a:p>
          <a:p>
            <a:pPr lvl="1"/>
            <a:r>
              <a:rPr lang="en-GB" sz="7200" dirty="0" smtClean="0"/>
              <a:t>Do not be afraid to give high doses of medication – NICE Guidance gives higher doses that BNFC</a:t>
            </a:r>
          </a:p>
          <a:p>
            <a:pPr lvl="1"/>
            <a:r>
              <a:rPr lang="en-GB" sz="7200" dirty="0" smtClean="0"/>
              <a:t>After </a:t>
            </a:r>
            <a:r>
              <a:rPr lang="en-GB" sz="7200" dirty="0" err="1" smtClean="0"/>
              <a:t>disimpaction</a:t>
            </a:r>
            <a:r>
              <a:rPr lang="en-GB" sz="7200" dirty="0" smtClean="0"/>
              <a:t> the starting maintenance dose may be half the </a:t>
            </a:r>
            <a:r>
              <a:rPr lang="en-GB" sz="7200" dirty="0" err="1" smtClean="0"/>
              <a:t>disimpaction</a:t>
            </a:r>
            <a:r>
              <a:rPr lang="en-GB" sz="7200" dirty="0" smtClean="0"/>
              <a:t> dose</a:t>
            </a:r>
          </a:p>
          <a:p>
            <a:pPr marL="0" indent="0">
              <a:buNone/>
            </a:pPr>
            <a:r>
              <a:rPr lang="en-GB" sz="7200" dirty="0" smtClean="0"/>
              <a:t> </a:t>
            </a:r>
          </a:p>
          <a:p>
            <a:pPr lvl="0"/>
            <a:r>
              <a:rPr lang="en-GB" sz="7200" b="1" dirty="0" smtClean="0"/>
              <a:t>Review regularly</a:t>
            </a:r>
            <a:endParaRPr lang="en-GB" sz="7200" dirty="0" smtClean="0"/>
          </a:p>
          <a:p>
            <a:pPr lvl="1"/>
            <a:r>
              <a:rPr lang="en-GB" sz="7200" dirty="0" smtClean="0"/>
              <a:t>Make sure you review regularly – is support available from other sources e.g. health visitor/practice nurse? </a:t>
            </a:r>
            <a:r>
              <a:rPr lang="en-GB" sz="7200" b="1" dirty="0" smtClean="0"/>
              <a:t>Make sure you are giving a constant message</a:t>
            </a:r>
            <a:endParaRPr lang="en-GB" sz="7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430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8324"/>
          </a:xfrm>
        </p:spPr>
        <p:txBody>
          <a:bodyPr/>
          <a:lstStyle/>
          <a:p>
            <a:pPr algn="l"/>
            <a:r>
              <a:rPr lang="en-US" dirty="0" smtClean="0"/>
              <a:t>Key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6654"/>
            <a:ext cx="8229600" cy="4889509"/>
          </a:xfrm>
        </p:spPr>
        <p:txBody>
          <a:bodyPr/>
          <a:lstStyle/>
          <a:p>
            <a:r>
              <a:rPr lang="en-US" dirty="0" smtClean="0"/>
              <a:t>It is common</a:t>
            </a:r>
          </a:p>
          <a:p>
            <a:r>
              <a:rPr lang="en-US" dirty="0" err="1" smtClean="0"/>
              <a:t>Recognise</a:t>
            </a:r>
            <a:r>
              <a:rPr lang="en-US" dirty="0" smtClean="0"/>
              <a:t> and treat early</a:t>
            </a:r>
          </a:p>
          <a:p>
            <a:r>
              <a:rPr lang="en-US" dirty="0" err="1" smtClean="0"/>
              <a:t>Diarrhoea</a:t>
            </a:r>
            <a:r>
              <a:rPr lang="en-US" dirty="0" smtClean="0"/>
              <a:t> may be overflow due to severe constipation</a:t>
            </a:r>
          </a:p>
          <a:p>
            <a:r>
              <a:rPr lang="en-US" dirty="0" err="1" smtClean="0"/>
              <a:t>Optimise</a:t>
            </a:r>
            <a:r>
              <a:rPr lang="en-US" dirty="0" smtClean="0"/>
              <a:t> treatment</a:t>
            </a:r>
          </a:p>
          <a:p>
            <a:r>
              <a:rPr lang="en-US" dirty="0" smtClean="0"/>
              <a:t>Need to work and engage parent and child</a:t>
            </a:r>
          </a:p>
          <a:p>
            <a:r>
              <a:rPr lang="en-US" dirty="0" smtClean="0"/>
              <a:t>Reassure and keep consistent message</a:t>
            </a:r>
          </a:p>
        </p:txBody>
      </p:sp>
    </p:spTree>
    <p:extLst>
      <p:ext uri="{BB962C8B-B14F-4D97-AF65-F5344CB8AC3E}">
        <p14:creationId xmlns:p14="http://schemas.microsoft.com/office/powerpoint/2010/main" val="3823707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4766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http://www.nice.org.uk/guidance/cg99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http://patient.info/health/constipation-in-children-leaflet</a:t>
            </a:r>
            <a:endParaRPr lang="en-US" dirty="0" smtClean="0"/>
          </a:p>
          <a:p>
            <a:r>
              <a:rPr lang="en-US" dirty="0" smtClean="0"/>
              <a:t>http://</a:t>
            </a:r>
            <a:r>
              <a:rPr lang="en-US" dirty="0" err="1" smtClean="0"/>
              <a:t>www.eric.org.uk</a:t>
            </a:r>
            <a:r>
              <a:rPr lang="en-US" dirty="0" smtClean="0"/>
              <a:t>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734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189"/>
          </a:xfrm>
        </p:spPr>
        <p:txBody>
          <a:bodyPr/>
          <a:lstStyle/>
          <a:p>
            <a:pPr algn="l"/>
            <a:r>
              <a:rPr lang="en-US" dirty="0" smtClean="0"/>
              <a:t>Incidence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3636"/>
            <a:ext cx="8229600" cy="4772528"/>
          </a:xfrm>
        </p:spPr>
        <p:txBody>
          <a:bodyPr/>
          <a:lstStyle/>
          <a:p>
            <a:r>
              <a:rPr lang="en-US" dirty="0" smtClean="0"/>
              <a:t>Common; 5-30% of child population</a:t>
            </a:r>
          </a:p>
          <a:p>
            <a:r>
              <a:rPr lang="en-US" dirty="0" smtClean="0"/>
              <a:t>Affects all age groups</a:t>
            </a:r>
          </a:p>
          <a:p>
            <a:r>
              <a:rPr lang="en-US" dirty="0" smtClean="0"/>
              <a:t>Can be under diagnosed </a:t>
            </a:r>
          </a:p>
          <a:p>
            <a:r>
              <a:rPr lang="en-US" dirty="0" smtClean="0"/>
              <a:t>Common reason for referral to secondary care</a:t>
            </a:r>
          </a:p>
          <a:p>
            <a:r>
              <a:rPr lang="en-US" dirty="0" smtClean="0"/>
              <a:t>Can be related to behavioral difficulties</a:t>
            </a:r>
          </a:p>
          <a:p>
            <a:r>
              <a:rPr lang="en-US" dirty="0" smtClean="0"/>
              <a:t>Treat early to avoid complications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253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772" y="274638"/>
            <a:ext cx="7066027" cy="794901"/>
          </a:xfrm>
        </p:spPr>
        <p:txBody>
          <a:bodyPr/>
          <a:lstStyle/>
          <a:p>
            <a:pPr algn="l"/>
            <a:r>
              <a:rPr lang="en-US" dirty="0" smtClean="0"/>
              <a:t>Red Flags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87866"/>
            <a:ext cx="8229600" cy="452596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2400" dirty="0" smtClean="0">
                <a:solidFill>
                  <a:schemeClr val="tx1"/>
                </a:solidFill>
              </a:rPr>
              <a:t>Constipation </a:t>
            </a:r>
            <a:r>
              <a:rPr lang="en-US" sz="2400" dirty="0">
                <a:solidFill>
                  <a:schemeClr val="tx1"/>
                </a:solidFill>
              </a:rPr>
              <a:t>from birth or first few weeks of life </a:t>
            </a:r>
            <a:endParaRPr lang="en-GB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Failure/delay in passing meconium &gt; 48hrs</a:t>
            </a:r>
            <a:endParaRPr lang="en-GB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Ribbon stools</a:t>
            </a:r>
            <a:endParaRPr lang="en-GB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Weakness in legs/</a:t>
            </a:r>
            <a:r>
              <a:rPr lang="en-US" sz="2400" dirty="0" err="1">
                <a:solidFill>
                  <a:schemeClr val="tx1"/>
                </a:solidFill>
              </a:rPr>
              <a:t>locomotor</a:t>
            </a:r>
            <a:r>
              <a:rPr lang="en-US" sz="2400" dirty="0">
                <a:solidFill>
                  <a:schemeClr val="tx1"/>
                </a:solidFill>
              </a:rPr>
              <a:t> delay</a:t>
            </a:r>
            <a:endParaRPr lang="en-GB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Abdominal distension + /-vomiting</a:t>
            </a:r>
            <a:endParaRPr lang="en-GB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Abnormal appearance of anus (do not do a PR)</a:t>
            </a:r>
            <a:endParaRPr lang="en-GB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Abnormal examination of spine</a:t>
            </a:r>
            <a:endParaRPr lang="en-GB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Abnormal neuromuscular signs or reflexes</a:t>
            </a:r>
            <a:endParaRPr lang="en-GB" sz="2400" dirty="0">
              <a:solidFill>
                <a:schemeClr val="tx1"/>
              </a:solidFill>
            </a:endParaRPr>
          </a:p>
          <a:p>
            <a:endParaRPr lang="en-GB" sz="2400" dirty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805" y="21937"/>
            <a:ext cx="1431967" cy="1431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796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13755" cy="76147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944"/>
            <a:ext cx="8229600" cy="4906220"/>
          </a:xfrm>
        </p:spPr>
        <p:txBody>
          <a:bodyPr>
            <a:normAutofit lnSpcReduction="10000"/>
          </a:bodyPr>
          <a:lstStyle/>
          <a:p>
            <a:r>
              <a:rPr lang="en-GB" b="1" dirty="0"/>
              <a:t>Take a full history and examination including:</a:t>
            </a:r>
            <a:endParaRPr lang="en-GB" dirty="0"/>
          </a:p>
          <a:p>
            <a:pPr lvl="0"/>
            <a:r>
              <a:rPr lang="en-GB" dirty="0"/>
              <a:t>Frequency and consistency of </a:t>
            </a:r>
            <a:r>
              <a:rPr lang="en-GB" dirty="0" smtClean="0"/>
              <a:t>stool</a:t>
            </a:r>
          </a:p>
          <a:p>
            <a:pPr lvl="0"/>
            <a:r>
              <a:rPr lang="en-GB" dirty="0" smtClean="0"/>
              <a:t>Painful defecation</a:t>
            </a:r>
            <a:endParaRPr lang="en-GB" dirty="0"/>
          </a:p>
          <a:p>
            <a:pPr lvl="0"/>
            <a:r>
              <a:rPr lang="en-GB" dirty="0"/>
              <a:t>Diet and  fluid intake</a:t>
            </a:r>
          </a:p>
          <a:p>
            <a:pPr lvl="0"/>
            <a:r>
              <a:rPr lang="en-GB" dirty="0"/>
              <a:t>Behaviour including toileting</a:t>
            </a:r>
          </a:p>
          <a:p>
            <a:pPr lvl="0"/>
            <a:r>
              <a:rPr lang="en-GB" dirty="0"/>
              <a:t>Social history</a:t>
            </a:r>
          </a:p>
          <a:p>
            <a:endParaRPr lang="en-GB" b="1" dirty="0" smtClean="0"/>
          </a:p>
          <a:p>
            <a:r>
              <a:rPr lang="en-GB" b="1" dirty="0" smtClean="0"/>
              <a:t>Remember</a:t>
            </a:r>
            <a:r>
              <a:rPr lang="en-GB" b="1" dirty="0"/>
              <a:t>: abdominal pain may be due to constipation and diarrhoea may be overflow 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581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6985" y="965134"/>
            <a:ext cx="3539494" cy="4892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246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134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9808"/>
            <a:ext cx="8229600" cy="4956355"/>
          </a:xfrm>
        </p:spPr>
        <p:txBody>
          <a:bodyPr/>
          <a:lstStyle/>
          <a:p>
            <a:r>
              <a:rPr lang="en-GB" b="1" dirty="0" smtClean="0"/>
              <a:t>Is </a:t>
            </a:r>
            <a:r>
              <a:rPr lang="en-GB" b="1" dirty="0"/>
              <a:t>there evidence of faecal impaction</a:t>
            </a:r>
            <a:r>
              <a:rPr lang="en-GB" dirty="0"/>
              <a:t>, with </a:t>
            </a:r>
            <a:r>
              <a:rPr lang="en-GB" u="sng" dirty="0"/>
              <a:t>either</a:t>
            </a:r>
            <a:r>
              <a:rPr lang="en-GB" dirty="0"/>
              <a:t> of the following:</a:t>
            </a:r>
          </a:p>
          <a:p>
            <a:pPr lvl="0"/>
            <a:r>
              <a:rPr lang="en-GB" dirty="0"/>
              <a:t>Large palpable stool in lower abdomen</a:t>
            </a:r>
          </a:p>
          <a:p>
            <a:pPr lvl="0"/>
            <a:r>
              <a:rPr lang="en-GB" dirty="0"/>
              <a:t>Soiling associated with faecal overflow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572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120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Idiopathic Constipation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5846"/>
            <a:ext cx="8229600" cy="529755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sz="4600" b="1" dirty="0"/>
              <a:t> </a:t>
            </a:r>
            <a:endParaRPr lang="en-GB" sz="4600" dirty="0"/>
          </a:p>
          <a:p>
            <a:r>
              <a:rPr lang="en-GB" sz="4600" dirty="0"/>
              <a:t>Reassure child and family</a:t>
            </a:r>
          </a:p>
          <a:p>
            <a:r>
              <a:rPr lang="en-GB" sz="4600" b="1" dirty="0"/>
              <a:t>Start Maintenance Therapy </a:t>
            </a:r>
            <a:endParaRPr lang="en-GB" sz="4600" dirty="0"/>
          </a:p>
          <a:p>
            <a:pPr lvl="0"/>
            <a:r>
              <a:rPr lang="en-GB" sz="4600" dirty="0"/>
              <a:t>Start with </a:t>
            </a:r>
            <a:r>
              <a:rPr lang="en-GB" sz="4600" dirty="0" err="1"/>
              <a:t>Movicol</a:t>
            </a:r>
            <a:r>
              <a:rPr lang="en-GB" sz="4600" dirty="0"/>
              <a:t> </a:t>
            </a:r>
          </a:p>
          <a:p>
            <a:r>
              <a:rPr lang="en-GB" sz="4600" dirty="0"/>
              <a:t>&lt; 1 year:  ½-1 sachet daily</a:t>
            </a:r>
          </a:p>
          <a:p>
            <a:r>
              <a:rPr lang="en-GB" sz="4600" dirty="0"/>
              <a:t>1-6yrs:     1 sachet daily</a:t>
            </a:r>
          </a:p>
          <a:p>
            <a:r>
              <a:rPr lang="en-GB" sz="4600" dirty="0"/>
              <a:t>6-12 </a:t>
            </a:r>
            <a:r>
              <a:rPr lang="en-GB" sz="4600" dirty="0" err="1"/>
              <a:t>yrs</a:t>
            </a:r>
            <a:r>
              <a:rPr lang="en-GB" sz="4600" dirty="0"/>
              <a:t>:  2 sachets daily </a:t>
            </a:r>
          </a:p>
          <a:p>
            <a:pPr lvl="0"/>
            <a:r>
              <a:rPr lang="en-GB" sz="4600" b="1" dirty="0"/>
              <a:t>Re-assess frequently</a:t>
            </a:r>
            <a:endParaRPr lang="en-GB" sz="4600" dirty="0"/>
          </a:p>
          <a:p>
            <a:pPr lvl="0"/>
            <a:r>
              <a:rPr lang="en-GB" sz="4600" dirty="0"/>
              <a:t>Adjust dose to produce regular soft stool. Max 4 sachets/day as maintenance</a:t>
            </a:r>
          </a:p>
          <a:p>
            <a:pPr lvl="0"/>
            <a:r>
              <a:rPr lang="en-GB" sz="4600" dirty="0"/>
              <a:t>If there is no effect after 2 weeks add a stimulant laxative </a:t>
            </a:r>
          </a:p>
          <a:p>
            <a:r>
              <a:rPr lang="en-GB" sz="4600" dirty="0"/>
              <a:t> </a:t>
            </a:r>
          </a:p>
          <a:p>
            <a:r>
              <a:rPr lang="en-GB" sz="4600" dirty="0"/>
              <a:t>If </a:t>
            </a:r>
            <a:r>
              <a:rPr lang="en-GB" sz="4600" dirty="0" err="1"/>
              <a:t>Movicol</a:t>
            </a:r>
            <a:r>
              <a:rPr lang="en-GB" sz="4600" dirty="0"/>
              <a:t> is not tolerated, substitute with a stimulant laxative +/- Lactulose</a:t>
            </a:r>
          </a:p>
          <a:p>
            <a:r>
              <a:rPr lang="en-GB" sz="4600" dirty="0"/>
              <a:t>Review children after 4 weeks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6705" y="274638"/>
            <a:ext cx="2616200" cy="309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098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4766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Faecal</a:t>
            </a:r>
            <a:r>
              <a:rPr lang="en-US" dirty="0" smtClean="0"/>
              <a:t> impaction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9808"/>
            <a:ext cx="8229600" cy="495635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b="1" dirty="0"/>
              <a:t> </a:t>
            </a:r>
            <a:endParaRPr lang="en-GB" dirty="0"/>
          </a:p>
          <a:p>
            <a:r>
              <a:rPr lang="en-GB" b="1" dirty="0"/>
              <a:t>Start </a:t>
            </a:r>
            <a:r>
              <a:rPr lang="en-GB" b="1" dirty="0" err="1"/>
              <a:t>Disimpaction</a:t>
            </a:r>
            <a:r>
              <a:rPr lang="en-GB" b="1" dirty="0"/>
              <a:t> Therapy</a:t>
            </a:r>
            <a:endParaRPr lang="en-GB" dirty="0"/>
          </a:p>
          <a:p>
            <a:pPr lvl="0"/>
            <a:r>
              <a:rPr lang="en-GB" dirty="0"/>
              <a:t>Start with </a:t>
            </a:r>
            <a:r>
              <a:rPr lang="en-GB" dirty="0" err="1"/>
              <a:t>Movicol</a:t>
            </a:r>
            <a:r>
              <a:rPr lang="en-GB" dirty="0"/>
              <a:t> </a:t>
            </a:r>
          </a:p>
          <a:p>
            <a:r>
              <a:rPr lang="en-GB" dirty="0"/>
              <a:t>&lt; 1 </a:t>
            </a:r>
            <a:r>
              <a:rPr lang="en-GB" dirty="0" err="1"/>
              <a:t>yr</a:t>
            </a:r>
            <a:r>
              <a:rPr lang="en-GB" dirty="0"/>
              <a:t>:  ½-1 sachet daily</a:t>
            </a:r>
          </a:p>
          <a:p>
            <a:r>
              <a:rPr lang="en-GB" dirty="0"/>
              <a:t>1-5yrs:  2 sachets day 1, increase by 2 sachets/48hrs to max 8</a:t>
            </a:r>
          </a:p>
          <a:p>
            <a:r>
              <a:rPr lang="en-GB" dirty="0"/>
              <a:t>5-12 </a:t>
            </a:r>
            <a:r>
              <a:rPr lang="en-GB" dirty="0" err="1"/>
              <a:t>yrs</a:t>
            </a:r>
            <a:r>
              <a:rPr lang="en-GB" dirty="0"/>
              <a:t>: 4 sachets day 1, </a:t>
            </a:r>
            <a:r>
              <a:rPr lang="en-GB" dirty="0" smtClean="0"/>
              <a:t>increase </a:t>
            </a:r>
            <a:r>
              <a:rPr lang="en-GB" dirty="0"/>
              <a:t>by 2 sachets/day to max </a:t>
            </a:r>
            <a:r>
              <a:rPr lang="en-GB" dirty="0" smtClean="0"/>
              <a:t>12</a:t>
            </a:r>
          </a:p>
          <a:p>
            <a:endParaRPr lang="en-GB" dirty="0"/>
          </a:p>
          <a:p>
            <a:r>
              <a:rPr lang="en-GB" b="1" dirty="0"/>
              <a:t>Review within 1 </a:t>
            </a:r>
            <a:r>
              <a:rPr lang="en-GB" b="1" dirty="0" smtClean="0"/>
              <a:t>week</a:t>
            </a:r>
            <a:endParaRPr lang="en-GB" dirty="0" smtClean="0"/>
          </a:p>
          <a:p>
            <a:pPr marL="0" lvl="0" indent="0">
              <a:buNone/>
            </a:pPr>
            <a:endParaRPr lang="en-GB" dirty="0"/>
          </a:p>
          <a:p>
            <a:r>
              <a:rPr lang="en-GB" dirty="0" smtClean="0"/>
              <a:t>If </a:t>
            </a:r>
            <a:r>
              <a:rPr lang="en-GB" dirty="0"/>
              <a:t>there is no effect after 2 weeks add a stimulant laxative e.g. </a:t>
            </a:r>
            <a:r>
              <a:rPr lang="en-GB" dirty="0" err="1"/>
              <a:t>senna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If </a:t>
            </a:r>
            <a:r>
              <a:rPr lang="en-GB" dirty="0" err="1"/>
              <a:t>Movicol</a:t>
            </a:r>
            <a:r>
              <a:rPr lang="en-GB" dirty="0"/>
              <a:t> not tolerated, substitute with a stimulant laxative +/- Lactulose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FF0000"/>
                </a:solidFill>
              </a:rPr>
              <a:t> </a:t>
            </a:r>
          </a:p>
          <a:p>
            <a:pPr marL="0" indent="0" algn="ctr">
              <a:buNone/>
            </a:pPr>
            <a:r>
              <a:rPr lang="en-GB" b="1" dirty="0">
                <a:solidFill>
                  <a:srgbClr val="FF0000"/>
                </a:solidFill>
              </a:rPr>
              <a:t>Warn parents that </a:t>
            </a:r>
            <a:r>
              <a:rPr lang="en-GB" b="1" dirty="0" err="1">
                <a:solidFill>
                  <a:srgbClr val="FF0000"/>
                </a:solidFill>
              </a:rPr>
              <a:t>disimpaction</a:t>
            </a:r>
            <a:r>
              <a:rPr lang="en-GB" b="1" dirty="0">
                <a:solidFill>
                  <a:srgbClr val="FF0000"/>
                </a:solidFill>
              </a:rPr>
              <a:t> may initially increase the symptoms of soiling and abdominal pain</a:t>
            </a:r>
            <a:endParaRPr lang="en-GB" dirty="0">
              <a:solidFill>
                <a:srgbClr val="FF0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4599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134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Top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180" y="1219942"/>
            <a:ext cx="8352620" cy="5140183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en-GB" sz="8000" b="1" dirty="0" smtClean="0"/>
              <a:t>Engage </a:t>
            </a:r>
            <a:r>
              <a:rPr lang="en-GB" sz="8000" b="1" dirty="0"/>
              <a:t>and support parents </a:t>
            </a:r>
            <a:endParaRPr lang="en-GB" sz="8000" dirty="0"/>
          </a:p>
          <a:p>
            <a:pPr lvl="0"/>
            <a:r>
              <a:rPr lang="en-GB" sz="8000" b="1" dirty="0"/>
              <a:t>Are there non-medical factors involved?</a:t>
            </a:r>
            <a:endParaRPr lang="en-GB" sz="8000" dirty="0"/>
          </a:p>
          <a:p>
            <a:pPr lvl="1"/>
            <a:r>
              <a:rPr lang="en-GB" sz="8000" dirty="0"/>
              <a:t>Check about toileting issues and toilet behaviour. Use reward systems such as star charts to encourage good toileting behaviour</a:t>
            </a:r>
          </a:p>
          <a:p>
            <a:pPr lvl="1"/>
            <a:r>
              <a:rPr lang="en-GB" sz="8000" dirty="0"/>
              <a:t>Are they withholding because school toilets not clean </a:t>
            </a:r>
            <a:r>
              <a:rPr lang="en-GB" sz="8000" dirty="0" err="1"/>
              <a:t>etc</a:t>
            </a:r>
            <a:r>
              <a:rPr lang="en-GB" sz="8000" dirty="0"/>
              <a:t>?</a:t>
            </a:r>
          </a:p>
          <a:p>
            <a:pPr lvl="1"/>
            <a:r>
              <a:rPr lang="en-GB" sz="8000" dirty="0"/>
              <a:t>Are there other emotional issues/difficulties at home?</a:t>
            </a:r>
          </a:p>
          <a:p>
            <a:pPr marL="0" indent="0">
              <a:buNone/>
            </a:pPr>
            <a:r>
              <a:rPr lang="en-GB" sz="8000" dirty="0"/>
              <a:t> </a:t>
            </a:r>
          </a:p>
          <a:p>
            <a:pPr lvl="0"/>
            <a:r>
              <a:rPr lang="en-GB" sz="8000" b="1" dirty="0"/>
              <a:t>Do they understand the condition?</a:t>
            </a:r>
            <a:endParaRPr lang="en-GB" sz="8000" dirty="0"/>
          </a:p>
          <a:p>
            <a:pPr lvl="1"/>
            <a:r>
              <a:rPr lang="en-GB" sz="8000" dirty="0"/>
              <a:t>Educate about constipation - Give written information </a:t>
            </a:r>
          </a:p>
          <a:p>
            <a:pPr lvl="1"/>
            <a:r>
              <a:rPr lang="en-GB" sz="8000" dirty="0"/>
              <a:t>Advice about diet and fluids </a:t>
            </a:r>
          </a:p>
          <a:p>
            <a:pPr lvl="1"/>
            <a:r>
              <a:rPr lang="en-GB" sz="8000" dirty="0"/>
              <a:t>Let the family know that it is a chronic condition, there is no quick fix, and treatment may be needed for months. </a:t>
            </a:r>
          </a:p>
          <a:p>
            <a:endParaRPr lang="en-GB" sz="8000" dirty="0"/>
          </a:p>
          <a:p>
            <a:pPr lvl="0"/>
            <a:r>
              <a:rPr lang="en-GB" sz="8000" b="1" dirty="0"/>
              <a:t>Do they know how to make up and take the medication?</a:t>
            </a:r>
            <a:endParaRPr lang="en-GB" sz="8000" dirty="0"/>
          </a:p>
          <a:p>
            <a:pPr lvl="1"/>
            <a:r>
              <a:rPr lang="en-GB" sz="8000" dirty="0"/>
              <a:t>They can mix with other drinks to make it more palatable e.g. squash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904596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344</Words>
  <Application>Microsoft Office PowerPoint</Application>
  <PresentationFormat>On-screen Show (4:3)</PresentationFormat>
  <Paragraphs>103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Constipation in children</vt:lpstr>
      <vt:lpstr>Incidence</vt:lpstr>
      <vt:lpstr>Red Flags</vt:lpstr>
      <vt:lpstr>History</vt:lpstr>
      <vt:lpstr>PowerPoint Presentation</vt:lpstr>
      <vt:lpstr>Examination</vt:lpstr>
      <vt:lpstr>Idiopathic Constipation</vt:lpstr>
      <vt:lpstr>Faecal impaction</vt:lpstr>
      <vt:lpstr>Top Tips</vt:lpstr>
      <vt:lpstr>Top Tips</vt:lpstr>
      <vt:lpstr>Key Messages</vt:lpstr>
      <vt:lpstr>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Rakhee Bhatt</dc:creator>
  <cp:lastModifiedBy>Reena Bhat</cp:lastModifiedBy>
  <cp:revision>8</cp:revision>
  <dcterms:created xsi:type="dcterms:W3CDTF">2015-11-17T22:18:19Z</dcterms:created>
  <dcterms:modified xsi:type="dcterms:W3CDTF">2017-02-06T09:36:57Z</dcterms:modified>
</cp:coreProperties>
</file>