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2" r:id="rId5"/>
    <p:sldId id="273" r:id="rId6"/>
    <p:sldId id="274" r:id="rId7"/>
    <p:sldId id="27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1176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D486-663A-8043-BA7C-B83FE7C939F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E8AA4-845F-494E-88AA-87CFB75FE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8AA4-845F-494E-88AA-87CFB75FE1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8AA4-845F-494E-88AA-87CFB75FE1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clinically assessing children with atopic eczema, healthcare professionals should seek to identify potential trigger factors including: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US" dirty="0" smtClean="0"/>
              <a:t>irritants, for example soaps and detergents (including shampoos, bubble baths, shower gels and washing-up liquids)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US" dirty="0" smtClean="0"/>
              <a:t>s</a:t>
            </a:r>
            <a:r>
              <a:rPr lang="en-GB" dirty="0" smtClean="0"/>
              <a:t>kin infections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GB" dirty="0" smtClean="0"/>
              <a:t>contact allergens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GB" dirty="0" smtClean="0"/>
              <a:t>food allergens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GB" dirty="0" smtClean="0"/>
              <a:t>inhalant allergens. </a:t>
            </a:r>
          </a:p>
          <a:p>
            <a:pPr marL="685800" lvl="1" indent="-228600" eaLnBrk="1" hangingPunct="1">
              <a:buFontTx/>
              <a:buChar char="•"/>
            </a:pPr>
            <a:endParaRPr lang="en-GB" dirty="0" smtClean="0"/>
          </a:p>
          <a:p>
            <a:pPr eaLnBrk="1" hangingPunct="1"/>
            <a:r>
              <a:rPr lang="en-GB" dirty="0" smtClean="0"/>
              <a:t>Healthcare professionals should consider a diagnosis of food allergy in children with atopic eczema who have reacted previously to a food with immediate symptoms, or in infants and young children with moderate or severe atopic eczema that has not been controlled by optimum management, particularly if associated with gut </a:t>
            </a:r>
            <a:r>
              <a:rPr lang="en-GB" dirty="0" err="1" smtClean="0"/>
              <a:t>dysmotility</a:t>
            </a:r>
            <a:r>
              <a:rPr lang="en-GB" dirty="0" smtClean="0"/>
              <a:t> (colic, vomiting, altered bowel habit) or failure to thrive.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8AA4-845F-494E-88AA-87CFB75FE1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 mild atopic eczema	</a:t>
            </a:r>
          </a:p>
          <a:p>
            <a:pPr lvl="1"/>
            <a:r>
              <a:rPr lang="en-US" dirty="0" smtClean="0"/>
              <a:t>use mild potency steroids e.g. 1% hydrocortisone once   daily</a:t>
            </a:r>
            <a:endParaRPr lang="en-GB" dirty="0" smtClean="0"/>
          </a:p>
          <a:p>
            <a:r>
              <a:rPr lang="en-US" dirty="0" smtClean="0"/>
              <a:t>For  moderate atopic eczema	</a:t>
            </a:r>
          </a:p>
          <a:p>
            <a:pPr lvl="1"/>
            <a:r>
              <a:rPr lang="en-US" dirty="0" smtClean="0"/>
              <a:t>use moderate potency e.g. clobetasone butyrate 0.05% once    daily</a:t>
            </a:r>
            <a:endParaRPr lang="en-GB" dirty="0" smtClean="0"/>
          </a:p>
          <a:p>
            <a:r>
              <a:rPr lang="en-US" dirty="0" smtClean="0"/>
              <a:t>For  severe atopic eczema</a:t>
            </a:r>
          </a:p>
          <a:p>
            <a:pPr lvl="1"/>
            <a:r>
              <a:rPr lang="en-US" dirty="0" smtClean="0"/>
              <a:t> use potent e.g. betamethasone </a:t>
            </a:r>
            <a:r>
              <a:rPr lang="en-US" dirty="0" err="1" smtClean="0"/>
              <a:t>valerate</a:t>
            </a:r>
            <a:r>
              <a:rPr lang="en-US" dirty="0" smtClean="0"/>
              <a:t> 0.1.%, </a:t>
            </a:r>
            <a:r>
              <a:rPr lang="en-US" dirty="0" err="1" smtClean="0"/>
              <a:t>Mometasone</a:t>
            </a:r>
            <a:r>
              <a:rPr lang="en-US" dirty="0" smtClean="0"/>
              <a:t> </a:t>
            </a:r>
            <a:r>
              <a:rPr lang="en-US" dirty="0" err="1" smtClean="0"/>
              <a:t>furoate</a:t>
            </a:r>
            <a:r>
              <a:rPr lang="en-US" dirty="0" smtClean="0"/>
              <a:t>    0.1%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8AA4-845F-494E-88AA-87CFB75FE1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3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7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EDD5-6D83-A54E-8233-F9A8AA08B97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4CEB-0D25-5C4B-B132-2F6E77C2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eczema.org/eczema/child-eczema/" TargetMode="External"/><Relationship Id="rId2" Type="http://schemas.openxmlformats.org/officeDocument/2006/relationships/hyperlink" Target="http://www.nhs.uk/conditions/pregnancy-and-baby/pages/eczema-in-childr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lergyuk.org/atopic-dermatitis-and-eczema-in-children/atopic-dermatitis-eczema-in-childr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46923"/>
          </a:xfrm>
        </p:spPr>
        <p:txBody>
          <a:bodyPr>
            <a:normAutofit/>
          </a:bodyPr>
          <a:lstStyle/>
          <a:p>
            <a:r>
              <a:rPr lang="en-US" dirty="0" smtClean="0"/>
              <a:t>Atopic Eczema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224" y="4762500"/>
            <a:ext cx="4476550" cy="1752600"/>
          </a:xfrm>
        </p:spPr>
        <p:txBody>
          <a:bodyPr/>
          <a:lstStyle/>
          <a:p>
            <a:pPr algn="l"/>
            <a:r>
              <a:rPr lang="en-US" dirty="0" err="1" smtClean="0"/>
              <a:t>Dr</a:t>
            </a:r>
            <a:r>
              <a:rPr lang="en-US" dirty="0" smtClean="0"/>
              <a:t> C Macaulay</a:t>
            </a:r>
          </a:p>
          <a:p>
            <a:pPr algn="l"/>
            <a:r>
              <a:rPr lang="en-US" dirty="0" err="1" smtClean="0"/>
              <a:t>Dr</a:t>
            </a:r>
            <a:r>
              <a:rPr lang="en-US" dirty="0" smtClean="0"/>
              <a:t> C </a:t>
            </a:r>
            <a:r>
              <a:rPr lang="en-US" dirty="0" err="1" smtClean="0"/>
              <a:t>Lemer</a:t>
            </a:r>
            <a:endParaRPr lang="en-US" dirty="0" smtClean="0"/>
          </a:p>
          <a:p>
            <a:pPr algn="l"/>
            <a:r>
              <a:rPr lang="en-US" dirty="0" err="1" smtClean="0"/>
              <a:t>Dr</a:t>
            </a:r>
            <a:r>
              <a:rPr lang="en-US" dirty="0" smtClean="0"/>
              <a:t> R Bhatt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16" y="5067300"/>
            <a:ext cx="2489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9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02" y="4494816"/>
            <a:ext cx="2265618" cy="1708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79" y="1942416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16381"/>
            <a:ext cx="4000500" cy="2032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30559" y="6507606"/>
            <a:ext cx="6625216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4679" y="6488668"/>
            <a:ext cx="50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potency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17077"/>
            <a:ext cx="16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4679" y="1942416"/>
            <a:ext cx="227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6496" y="394705"/>
            <a:ext cx="215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Severe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1750369">
            <a:off x="2797695" y="4032856"/>
            <a:ext cx="652223" cy="9438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750369">
            <a:off x="4611282" y="1776451"/>
            <a:ext cx="652223" cy="9438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8802" y="394705"/>
            <a:ext cx="307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Topical Steroids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579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DO NOT USE….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otent </a:t>
            </a:r>
            <a:r>
              <a:rPr lang="en-US" dirty="0"/>
              <a:t>topical corticosteroids on the face and </a:t>
            </a:r>
            <a:r>
              <a:rPr lang="en-US" dirty="0" smtClean="0"/>
              <a:t>neck</a:t>
            </a:r>
            <a:endParaRPr lang="en-GB" dirty="0"/>
          </a:p>
          <a:p>
            <a:r>
              <a:rPr lang="en-US" dirty="0"/>
              <a:t>P</a:t>
            </a:r>
            <a:r>
              <a:rPr lang="en-US" dirty="0" smtClean="0"/>
              <a:t>otent </a:t>
            </a:r>
            <a:r>
              <a:rPr lang="en-US" dirty="0"/>
              <a:t>topical corticosteroids in children under 1 year unless advised by a specialist</a:t>
            </a:r>
            <a:endParaRPr lang="en-GB" dirty="0"/>
          </a:p>
          <a:p>
            <a:r>
              <a:rPr lang="en-US" dirty="0"/>
              <a:t>V</a:t>
            </a:r>
            <a:r>
              <a:rPr lang="en-US" dirty="0" smtClean="0"/>
              <a:t>ery </a:t>
            </a:r>
            <a:r>
              <a:rPr lang="en-US" dirty="0"/>
              <a:t>potent steroids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Dermovate</a:t>
            </a:r>
            <a:r>
              <a:rPr lang="en-US" dirty="0"/>
              <a:t> </a:t>
            </a:r>
            <a:r>
              <a:rPr lang="en-US" dirty="0" smtClean="0"/>
              <a:t>without </a:t>
            </a:r>
            <a:r>
              <a:rPr lang="en-US" dirty="0"/>
              <a:t>specialist dermatological </a:t>
            </a:r>
            <a:r>
              <a:rPr lang="en-US" dirty="0" smtClean="0"/>
              <a:t>advice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27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155"/>
          </a:xfrm>
        </p:spPr>
        <p:txBody>
          <a:bodyPr/>
          <a:lstStyle/>
          <a:p>
            <a:pPr algn="l"/>
            <a:r>
              <a:rPr lang="en-US" dirty="0" smtClean="0"/>
              <a:t>Secondary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794"/>
            <a:ext cx="8229600" cy="49763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Consider </a:t>
            </a:r>
            <a:r>
              <a:rPr lang="en-US" b="1" dirty="0"/>
              <a:t>secondary infection:</a:t>
            </a:r>
            <a:endParaRPr lang="en-US" dirty="0"/>
          </a:p>
          <a:p>
            <a:pPr lvl="0"/>
            <a:r>
              <a:rPr lang="en-US" dirty="0"/>
              <a:t>Particularly if not improving, rapidly worsening or if there is weeping, crusting, fever or malaise</a:t>
            </a:r>
          </a:p>
          <a:p>
            <a:pPr lvl="0"/>
            <a:r>
              <a:rPr lang="en-US" dirty="0"/>
              <a:t>Treat with tropical or oral antibiotics</a:t>
            </a:r>
          </a:p>
          <a:p>
            <a:pPr lvl="0"/>
            <a:r>
              <a:rPr lang="en-US" dirty="0"/>
              <a:t>If frequent infections consider antimicrobial emollient E.g. </a:t>
            </a:r>
            <a:r>
              <a:rPr lang="en-US" dirty="0" err="1"/>
              <a:t>Dermol</a:t>
            </a:r>
            <a:r>
              <a:rPr lang="en-US" dirty="0"/>
              <a:t> </a:t>
            </a:r>
            <a:r>
              <a:rPr lang="en-US" dirty="0" smtClean="0"/>
              <a:t>500</a:t>
            </a: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Beware eczema </a:t>
            </a:r>
            <a:r>
              <a:rPr lang="en-US" b="1" dirty="0" err="1">
                <a:solidFill>
                  <a:srgbClr val="FF0000"/>
                </a:solidFill>
              </a:rPr>
              <a:t>herpeticum</a:t>
            </a:r>
            <a:r>
              <a:rPr lang="en-US" b="1" dirty="0">
                <a:solidFill>
                  <a:srgbClr val="FF0000"/>
                </a:solidFill>
              </a:rPr>
              <a:t> -­‐ Requires immediate referral to </a:t>
            </a:r>
            <a:r>
              <a:rPr lang="en-US" b="1" dirty="0" err="1">
                <a:solidFill>
                  <a:srgbClr val="FF0000"/>
                </a:solidFill>
              </a:rPr>
              <a:t>paediatrics</a:t>
            </a:r>
            <a:r>
              <a:rPr lang="en-US" b="1" dirty="0">
                <a:solidFill>
                  <a:srgbClr val="FF0000"/>
                </a:solidFill>
              </a:rPr>
              <a:t>. Important to alert </a:t>
            </a:r>
            <a:r>
              <a:rPr lang="en-US" b="1" dirty="0" smtClean="0">
                <a:solidFill>
                  <a:srgbClr val="FF0000"/>
                </a:solidFill>
              </a:rPr>
              <a:t>parents on </a:t>
            </a:r>
            <a:r>
              <a:rPr lang="en-US" b="1" dirty="0">
                <a:solidFill>
                  <a:srgbClr val="FF0000"/>
                </a:solidFill>
              </a:rPr>
              <a:t>how to </a:t>
            </a:r>
            <a:r>
              <a:rPr lang="en-US" b="1" dirty="0" err="1" smtClean="0">
                <a:solidFill>
                  <a:srgbClr val="FF0000"/>
                </a:solidFill>
              </a:rPr>
              <a:t>recognise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nfection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3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833"/>
          </a:xfrm>
        </p:spPr>
        <p:txBody>
          <a:bodyPr/>
          <a:lstStyle/>
          <a:p>
            <a:pPr algn="l"/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263163" y="1639426"/>
            <a:ext cx="8229600" cy="4976008"/>
          </a:xfrm>
          <a:prstGeom prst="rect">
            <a:avLst/>
          </a:prstGeom>
          <a:noFill/>
          <a:ln w="28575">
            <a:solidFill>
              <a:srgbClr val="A74A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ts val="85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Do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not use aqueous cream as an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emollient</a:t>
            </a:r>
          </a:p>
          <a:p>
            <a:pPr defTabSz="914400">
              <a:spcBef>
                <a:spcPts val="850"/>
              </a:spcBef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</a:endParaRPr>
          </a:p>
          <a:p>
            <a:pPr defTabSz="914400">
              <a:spcBef>
                <a:spcPts val="85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Encourage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daily bathing with bath oils &amp; soap substitute unless  otherwise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specified</a:t>
            </a:r>
          </a:p>
          <a:p>
            <a:pPr defTabSz="914400">
              <a:spcBef>
                <a:spcPts val="850"/>
              </a:spcBef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</a:endParaRPr>
          </a:p>
          <a:p>
            <a:pPr defTabSz="914400">
              <a:lnSpc>
                <a:spcPct val="92000"/>
              </a:lnSpc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Don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t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be afraid to start topical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steroids</a:t>
            </a:r>
          </a:p>
          <a:p>
            <a:pPr defTabSz="914400">
              <a:lnSpc>
                <a:spcPct val="92000"/>
              </a:lnSpc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</a:endParaRPr>
          </a:p>
          <a:p>
            <a:pPr marR="741363" defTabSz="914400">
              <a:spcBef>
                <a:spcPts val="38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Step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up and step down steroid strengths – use weakest that you can to gain control then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reduce</a:t>
            </a:r>
          </a:p>
          <a:p>
            <a:pPr marR="741363" defTabSz="914400">
              <a:spcBef>
                <a:spcPts val="38"/>
              </a:spcBef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Calibri" charset="0"/>
            </a:endParaRPr>
          </a:p>
          <a:p>
            <a:pPr defTabSz="914400">
              <a:lnSpc>
                <a:spcPct val="92000"/>
              </a:lnSpc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Ointments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are oil based and more hydrating</a:t>
            </a:r>
          </a:p>
          <a:p>
            <a:pPr marR="360363" defTabSz="914400">
              <a:spcBef>
                <a:spcPts val="63"/>
              </a:spcBef>
            </a:pPr>
            <a:endParaRPr lang="en-US" dirty="0">
              <a:latin typeface="Wingdings" charset="0"/>
              <a:ea typeface="Wingdings" charset="0"/>
              <a:sym typeface="Wingdings" charset="0"/>
            </a:endParaRPr>
          </a:p>
          <a:p>
            <a:pPr marR="360363" defTabSz="914400">
              <a:spcBef>
                <a:spcPts val="63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1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fingertip (little finger) unit of steroids should be used for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an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area of two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</a:rPr>
              <a:t>palms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870" y="539806"/>
            <a:ext cx="2808371" cy="16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672"/>
          </a:xfrm>
        </p:spPr>
        <p:txBody>
          <a:bodyPr/>
          <a:lstStyle/>
          <a:p>
            <a:pPr algn="l"/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404"/>
            <a:ext cx="8229600" cy="48047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presentation and largely managed in primary care</a:t>
            </a:r>
          </a:p>
          <a:p>
            <a:r>
              <a:rPr lang="en-US" dirty="0" smtClean="0"/>
              <a:t>Can have significant impact on life and self esteem</a:t>
            </a:r>
          </a:p>
          <a:p>
            <a:r>
              <a:rPr lang="en-US" dirty="0" smtClean="0"/>
              <a:t>Its all about emollients</a:t>
            </a:r>
          </a:p>
          <a:p>
            <a:r>
              <a:rPr lang="en-US" dirty="0" smtClean="0"/>
              <a:t>Important to educate the family</a:t>
            </a:r>
          </a:p>
          <a:p>
            <a:pPr lvl="1"/>
            <a:r>
              <a:rPr lang="en-US" dirty="0" smtClean="0"/>
              <a:t>Using emollient</a:t>
            </a:r>
          </a:p>
          <a:p>
            <a:pPr lvl="1"/>
            <a:r>
              <a:rPr lang="en-US" dirty="0" smtClean="0"/>
              <a:t>Stepping up/down therapy</a:t>
            </a:r>
          </a:p>
          <a:p>
            <a:pPr lvl="1"/>
            <a:r>
              <a:rPr lang="en-US" dirty="0" err="1" smtClean="0"/>
              <a:t>Recognising</a:t>
            </a:r>
            <a:r>
              <a:rPr lang="en-US" dirty="0" smtClean="0"/>
              <a:t> secondary infection</a:t>
            </a:r>
          </a:p>
        </p:txBody>
      </p:sp>
    </p:spTree>
    <p:extLst>
      <p:ext uri="{BB962C8B-B14F-4D97-AF65-F5344CB8AC3E}">
        <p14:creationId xmlns:p14="http://schemas.microsoft.com/office/powerpoint/2010/main" val="42381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7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526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http://www.nhs.uk/conditions/pregnancy-and-baby/pages/eczema-in-</a:t>
            </a:r>
            <a:r>
              <a:rPr lang="en-US" dirty="0" smtClean="0">
                <a:hlinkClick r:id="rId2"/>
              </a:rPr>
              <a:t>children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3"/>
              </a:rPr>
              <a:t>https://nationaleczema.org/eczema/child-eczema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https://www.allergyuk.org/atopic-dermatitis-and-eczema-in-children/atopic-dermatitis-eczema-in-</a:t>
            </a:r>
            <a:r>
              <a:rPr lang="en-US" dirty="0" smtClean="0">
                <a:hlinkClick r:id="rId4"/>
              </a:rPr>
              <a:t>children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3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189"/>
          </a:xfrm>
        </p:spPr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636"/>
            <a:ext cx="8229600" cy="4772528"/>
          </a:xfrm>
        </p:spPr>
        <p:txBody>
          <a:bodyPr/>
          <a:lstStyle/>
          <a:p>
            <a:r>
              <a:rPr lang="en-US" dirty="0" smtClean="0"/>
              <a:t>Chronic inflammatory itchy skin condition</a:t>
            </a:r>
            <a:endParaRPr lang="en-US" dirty="0"/>
          </a:p>
          <a:p>
            <a:r>
              <a:rPr lang="en-US" dirty="0" smtClean="0"/>
              <a:t>Episodic (have flares)</a:t>
            </a:r>
          </a:p>
          <a:p>
            <a:r>
              <a:rPr lang="en-US" dirty="0" smtClean="0"/>
              <a:t>Can affect any age</a:t>
            </a:r>
          </a:p>
          <a:p>
            <a:r>
              <a:rPr lang="en-US" dirty="0" smtClean="0"/>
              <a:t>Will resolve in some children but others may develop other atopic conditions i.e. the ‘Atopic march’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28" y="4376938"/>
            <a:ext cx="4114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47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924"/>
            <a:ext cx="8229600" cy="4789239"/>
          </a:xfrm>
        </p:spPr>
        <p:txBody>
          <a:bodyPr/>
          <a:lstStyle/>
          <a:p>
            <a:r>
              <a:rPr lang="en-US" dirty="0" smtClean="0"/>
              <a:t>Affects many children in different severities</a:t>
            </a:r>
          </a:p>
          <a:p>
            <a:r>
              <a:rPr lang="en-US" dirty="0" smtClean="0"/>
              <a:t>Can have significant impact on a child or young person and their family</a:t>
            </a:r>
            <a:endParaRPr lang="en-US" dirty="0"/>
          </a:p>
          <a:p>
            <a:r>
              <a:rPr lang="en-US" dirty="0" smtClean="0"/>
              <a:t>Success of management relies on the relationship with healthcare professional and the child</a:t>
            </a:r>
          </a:p>
          <a:p>
            <a:r>
              <a:rPr lang="en-US" dirty="0" smtClean="0"/>
              <a:t>Education is key for management</a:t>
            </a:r>
          </a:p>
          <a:p>
            <a:r>
              <a:rPr lang="en-US" dirty="0" smtClean="0"/>
              <a:t>Can have coexisting allergies</a:t>
            </a:r>
          </a:p>
        </p:txBody>
      </p:sp>
    </p:spTree>
    <p:extLst>
      <p:ext uri="{BB962C8B-B14F-4D97-AF65-F5344CB8AC3E}">
        <p14:creationId xmlns:p14="http://schemas.microsoft.com/office/powerpoint/2010/main" val="71488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8156" cy="4525963"/>
          </a:xfrm>
        </p:spPr>
        <p:txBody>
          <a:bodyPr/>
          <a:lstStyle/>
          <a:p>
            <a:r>
              <a:rPr lang="en-US" dirty="0" smtClean="0"/>
              <a:t>Is hard!</a:t>
            </a:r>
          </a:p>
          <a:p>
            <a:r>
              <a:rPr lang="en-US" dirty="0" smtClean="0"/>
              <a:t>Important to assess the severity and impact on life</a:t>
            </a:r>
          </a:p>
          <a:p>
            <a:r>
              <a:rPr lang="en-US" dirty="0" smtClean="0"/>
              <a:t>Distribution can vary depending on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30" y="1727555"/>
            <a:ext cx="3675570" cy="36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9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47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Assessing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116"/>
            <a:ext cx="8229600" cy="54145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severity of the atopic eczema is grouped into 4 categories:</a:t>
            </a:r>
          </a:p>
          <a:p>
            <a:r>
              <a:rPr lang="en-GB" b="1" dirty="0"/>
              <a:t>Clear</a:t>
            </a:r>
            <a:r>
              <a:rPr lang="en-GB" dirty="0"/>
              <a:t> suggests that the skin is normal with no evidence of active atopic eczema.</a:t>
            </a:r>
          </a:p>
          <a:p>
            <a:r>
              <a:rPr lang="en-GB" b="1" dirty="0"/>
              <a:t>Mild</a:t>
            </a:r>
            <a:r>
              <a:rPr lang="en-GB" dirty="0"/>
              <a:t> indicates areas of dry skin and infrequent itching, with or without small areas of redness.</a:t>
            </a:r>
          </a:p>
          <a:p>
            <a:r>
              <a:rPr lang="en-GB" b="1" dirty="0"/>
              <a:t>Moderate</a:t>
            </a:r>
            <a:r>
              <a:rPr lang="en-GB" dirty="0"/>
              <a:t> severity is areas of dry skin, frequent itching, redness with or without excoriation and localised skin thickening.</a:t>
            </a:r>
          </a:p>
          <a:p>
            <a:r>
              <a:rPr lang="en-GB" b="1" dirty="0"/>
              <a:t>Severe </a:t>
            </a:r>
            <a:r>
              <a:rPr lang="en-GB" dirty="0"/>
              <a:t>atopic eczema has widespread areas of dry skin, incessant itching and redness with or without excoriation, extensive skin thickening, bleeding, oozing, cracking and alteration of pigmentation.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There are also 4 categories for the impact on quality of life and psychosocial wellbeing:</a:t>
            </a:r>
            <a:endParaRPr lang="en-US" dirty="0"/>
          </a:p>
          <a:p>
            <a:r>
              <a:rPr lang="en-GB" b="1" dirty="0"/>
              <a:t>None</a:t>
            </a:r>
            <a:r>
              <a:rPr lang="en-GB" dirty="0"/>
              <a:t>, as it suggests, has no impact on the child</a:t>
            </a:r>
            <a:r>
              <a:rPr lang="ja-JP" altLang="en-GB" dirty="0"/>
              <a:t>’</a:t>
            </a:r>
            <a:r>
              <a:rPr lang="en-GB" dirty="0"/>
              <a:t>s quality of life.</a:t>
            </a:r>
          </a:p>
          <a:p>
            <a:r>
              <a:rPr lang="en-GB" b="1" dirty="0"/>
              <a:t>Mild </a:t>
            </a:r>
            <a:r>
              <a:rPr lang="en-GB" dirty="0"/>
              <a:t>means there is little impact on everyday activities</a:t>
            </a:r>
          </a:p>
          <a:p>
            <a:r>
              <a:rPr lang="en-GB" b="1" dirty="0"/>
              <a:t>Moderate</a:t>
            </a:r>
            <a:r>
              <a:rPr lang="en-GB" dirty="0"/>
              <a:t> is defined as moderate impact on everyday activities and psychosocial wellbeing, with frequently disturbed sleep</a:t>
            </a:r>
          </a:p>
          <a:p>
            <a:r>
              <a:rPr lang="en-GB" b="1" dirty="0"/>
              <a:t>Severe</a:t>
            </a:r>
            <a:r>
              <a:rPr lang="en-GB" dirty="0"/>
              <a:t> indicates that there is severe limitation of everyday activities and psychosocial functioning, with loss of sleep every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8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305"/>
          </a:xfrm>
        </p:spPr>
        <p:txBody>
          <a:bodyPr/>
          <a:lstStyle/>
          <a:p>
            <a:pPr algn="l"/>
            <a:r>
              <a:rPr lang="en-US" dirty="0" smtClean="0"/>
              <a:t>Are there any triggers?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Identify potential trigger factors including: </a:t>
            </a:r>
          </a:p>
          <a:p>
            <a:pPr lvl="1"/>
            <a:r>
              <a:rPr lang="en-GB" dirty="0">
                <a:latin typeface="Arial" charset="0"/>
              </a:rPr>
              <a:t>irritants</a:t>
            </a:r>
          </a:p>
          <a:p>
            <a:pPr lvl="1"/>
            <a:r>
              <a:rPr lang="en-GB" dirty="0">
                <a:latin typeface="Arial" charset="0"/>
              </a:rPr>
              <a:t>skin infections</a:t>
            </a:r>
          </a:p>
          <a:p>
            <a:pPr lvl="1"/>
            <a:r>
              <a:rPr lang="en-GB" dirty="0">
                <a:latin typeface="Arial" charset="0"/>
              </a:rPr>
              <a:t>contact allergens</a:t>
            </a:r>
          </a:p>
          <a:p>
            <a:pPr lvl="1"/>
            <a:r>
              <a:rPr lang="en-GB" dirty="0">
                <a:latin typeface="Arial" charset="0"/>
              </a:rPr>
              <a:t>food allergens</a:t>
            </a:r>
          </a:p>
          <a:p>
            <a:pPr lvl="1"/>
            <a:r>
              <a:rPr lang="en-GB" dirty="0">
                <a:latin typeface="Arial" charset="0"/>
              </a:rPr>
              <a:t>inhalant allergens.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4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 algn="l"/>
            <a:r>
              <a:rPr lang="en-US" dirty="0" smtClean="0"/>
              <a:t>Treatment – A Stepped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00"/>
            <a:ext cx="8229600" cy="4822663"/>
          </a:xfrm>
        </p:spPr>
        <p:txBody>
          <a:bodyPr/>
          <a:lstStyle/>
          <a:p>
            <a:r>
              <a:rPr lang="en-US" b="1" dirty="0" smtClean="0"/>
              <a:t>Emollients are the mainstay of treatment</a:t>
            </a:r>
          </a:p>
          <a:p>
            <a:r>
              <a:rPr lang="en-US" dirty="0" smtClean="0"/>
              <a:t>Treatment should be tailored to severity </a:t>
            </a:r>
          </a:p>
          <a:p>
            <a:r>
              <a:rPr lang="en-US" dirty="0" smtClean="0"/>
              <a:t>Can  be stepped up or down depending on response</a:t>
            </a:r>
          </a:p>
          <a:p>
            <a:r>
              <a:rPr lang="en-US" dirty="0" smtClean="0"/>
              <a:t>Families should be educated in spotting flares and how to step up or down therapy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5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25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Treatment - Emollients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215"/>
            <a:ext cx="8229600" cy="4708525"/>
          </a:xfrm>
        </p:spPr>
        <p:txBody>
          <a:bodyPr/>
          <a:lstStyle/>
          <a:p>
            <a:r>
              <a:rPr lang="en-US" dirty="0" smtClean="0"/>
              <a:t>Should be used multiple times a day</a:t>
            </a:r>
          </a:p>
          <a:p>
            <a:r>
              <a:rPr lang="en-US" dirty="0" smtClean="0"/>
              <a:t>Should be continued even when the skin is clear</a:t>
            </a:r>
          </a:p>
          <a:p>
            <a:r>
              <a:rPr lang="en-US" dirty="0" smtClean="0"/>
              <a:t>Should be using 250-500g/week </a:t>
            </a:r>
            <a:endParaRPr lang="en-US" dirty="0"/>
          </a:p>
        </p:txBody>
      </p:sp>
      <p:pic>
        <p:nvPicPr>
          <p:cNvPr id="5" name="Picture 4" descr="Screen shot 2015-12-30 at 15.2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187700"/>
            <a:ext cx="72771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2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Treatment – Steroid creams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860"/>
            <a:ext cx="8229600" cy="5594515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the face and neck	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mild potency steroids except for short-­‐term (3–5 days) use of </a:t>
            </a:r>
            <a:r>
              <a:rPr lang="en-US" dirty="0" smtClean="0"/>
              <a:t>moderate</a:t>
            </a:r>
            <a:r>
              <a:rPr lang="en-GB" dirty="0"/>
              <a:t> </a:t>
            </a:r>
            <a:r>
              <a:rPr lang="en-US" dirty="0" smtClean="0"/>
              <a:t>potency </a:t>
            </a:r>
            <a:r>
              <a:rPr lang="en-US" dirty="0"/>
              <a:t>for severe flares</a:t>
            </a:r>
            <a:endParaRPr lang="en-GB" dirty="0"/>
          </a:p>
          <a:p>
            <a:r>
              <a:rPr lang="en-US" dirty="0"/>
              <a:t>For flares in vulnerable sites	-­‐  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mild potency steroids except for short-­‐term (7–14 days)  use of such as axilla  and </a:t>
            </a:r>
            <a:r>
              <a:rPr lang="en-US" dirty="0" smtClean="0"/>
              <a:t>groin</a:t>
            </a:r>
            <a:r>
              <a:rPr lang="en-US" dirty="0"/>
              <a:t> </a:t>
            </a:r>
            <a:r>
              <a:rPr lang="en-US" dirty="0" smtClean="0"/>
              <a:t>moderate </a:t>
            </a:r>
            <a:r>
              <a:rPr lang="en-US" dirty="0"/>
              <a:t>or potent preparations for short periods only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8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731</Words>
  <Application>Microsoft Office PowerPoint</Application>
  <PresentationFormat>On-screen Show (4:3)</PresentationFormat>
  <Paragraphs>110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Atopic Eczema in children</vt:lpstr>
      <vt:lpstr>Background</vt:lpstr>
      <vt:lpstr>Why is it important?</vt:lpstr>
      <vt:lpstr>Management </vt:lpstr>
      <vt:lpstr>Assessing severity</vt:lpstr>
      <vt:lpstr>Are there any triggers?</vt:lpstr>
      <vt:lpstr>Treatment – A Stepped approach</vt:lpstr>
      <vt:lpstr>Treatment - Emollients</vt:lpstr>
      <vt:lpstr>Treatment – Steroid creams</vt:lpstr>
      <vt:lpstr>PowerPoint Presentation</vt:lpstr>
      <vt:lpstr>DO NOT USE….</vt:lpstr>
      <vt:lpstr>Secondary infections</vt:lpstr>
      <vt:lpstr>Top tips</vt:lpstr>
      <vt:lpstr>Take Home Messages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Rakhee Bhatt</dc:creator>
  <cp:lastModifiedBy>Reena Bhat</cp:lastModifiedBy>
  <cp:revision>25</cp:revision>
  <dcterms:created xsi:type="dcterms:W3CDTF">2015-11-17T22:18:19Z</dcterms:created>
  <dcterms:modified xsi:type="dcterms:W3CDTF">2017-02-06T09:35:47Z</dcterms:modified>
</cp:coreProperties>
</file>