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2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10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orient="horz" pos="119">
          <p15:clr>
            <a:srgbClr val="A4A3A4"/>
          </p15:clr>
        </p15:guide>
        <p15:guide id="5" orient="horz" pos="845">
          <p15:clr>
            <a:srgbClr val="A4A3A4"/>
          </p15:clr>
        </p15:guide>
        <p15:guide id="6" pos="158">
          <p15:clr>
            <a:srgbClr val="A4A3A4"/>
          </p15:clr>
        </p15:guide>
        <p15:guide id="7" pos="5602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  <p15:guide id="10" pos="2880">
          <p15:clr>
            <a:srgbClr val="A4A3A4"/>
          </p15:clr>
        </p15:guide>
        <p15:guide id="11" pos="2018">
          <p15:clr>
            <a:srgbClr val="A4A3A4"/>
          </p15:clr>
        </p15:guide>
        <p15:guide id="12" pos="1973">
          <p15:clr>
            <a:srgbClr val="A4A3A4"/>
          </p15:clr>
        </p15:guide>
        <p15:guide id="13" pos="3787">
          <p15:clr>
            <a:srgbClr val="A4A3A4"/>
          </p15:clr>
        </p15:guide>
        <p15:guide id="14" pos="3742">
          <p15:clr>
            <a:srgbClr val="A4A3A4"/>
          </p15:clr>
        </p15:guide>
        <p15:guide id="15" pos="3833">
          <p15:clr>
            <a:srgbClr val="A4A3A4"/>
          </p15:clr>
        </p15:guide>
        <p15:guide id="16" pos="19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6"/>
    <a:srgbClr val="E32486"/>
    <a:srgbClr val="33BBB1"/>
    <a:srgbClr val="A25BA0"/>
    <a:srgbClr val="0091C9"/>
    <a:srgbClr val="4F81BD"/>
    <a:srgbClr val="003893"/>
    <a:srgbClr val="04AAA2"/>
    <a:srgbClr val="E1E8F7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53" autoAdjust="0"/>
    <p:restoredTop sz="50000" autoAdjust="0"/>
  </p:normalViewPr>
  <p:slideViewPr>
    <p:cSldViewPr showGuides="1">
      <p:cViewPr varScale="1">
        <p:scale>
          <a:sx n="90" d="100"/>
          <a:sy n="90" d="100"/>
        </p:scale>
        <p:origin x="-1454" y="-82"/>
      </p:cViewPr>
      <p:guideLst>
        <p:guide orient="horz" pos="4110"/>
        <p:guide orient="horz" pos="4201"/>
        <p:guide orient="horz" pos="4020"/>
        <p:guide orient="horz" pos="119"/>
        <p:guide orient="horz" pos="845"/>
        <p:guide pos="158"/>
        <p:guide pos="5602"/>
        <p:guide pos="2835"/>
        <p:guide pos="2925"/>
        <p:guide pos="2880"/>
        <p:guide pos="2018"/>
        <p:guide pos="1973"/>
        <p:guide pos="3787"/>
        <p:guide pos="3742"/>
        <p:guide pos="3833"/>
        <p:guide pos="1927"/>
      </p:guideLst>
    </p:cSldViewPr>
  </p:slideViewPr>
  <p:outlineViewPr>
    <p:cViewPr>
      <p:scale>
        <a:sx n="33" d="100"/>
        <a:sy n="33" d="100"/>
      </p:scale>
      <p:origin x="42" y="25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58" y="-11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2B44091-A4D1-4654-AD67-10CC05CE485F}" type="datetimeFigureOut">
              <a:rPr lang="en-GB" smtClean="0"/>
              <a:t>13/04/2018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EF00A87-77B9-4372-8F89-E17ACE83D2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0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251520" y="1780721"/>
            <a:ext cx="8241688" cy="1647510"/>
          </a:xfrm>
          <a:prstGeom prst="rect">
            <a:avLst/>
          </a:prstGeom>
          <a:noFill/>
        </p:spPr>
        <p:txBody>
          <a:bodyPr lIns="0" tIns="0" rIns="0" bIns="0">
            <a:normAutofit/>
          </a:bodyPr>
          <a:lstStyle>
            <a:lvl1pPr algn="l">
              <a:defRPr sz="3600" baseline="0">
                <a:solidFill>
                  <a:srgbClr val="0072C6"/>
                </a:solidFill>
              </a:defRPr>
            </a:lvl1pPr>
          </a:lstStyle>
          <a:p>
            <a:r>
              <a:rPr lang="en-GB" dirty="0" smtClean="0"/>
              <a:t>Document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64046" y="3500239"/>
            <a:ext cx="7344815" cy="936873"/>
          </a:xfrm>
        </p:spPr>
        <p:txBody>
          <a:bodyPr>
            <a:normAutofit/>
          </a:bodyPr>
          <a:lstStyle>
            <a:lvl1pPr algn="l">
              <a:defRPr sz="24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46736" y="5085184"/>
            <a:ext cx="8313696" cy="307777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r>
              <a:rPr lang="en-US" sz="1400" i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Supported by and</a:t>
            </a:r>
            <a:r>
              <a:rPr lang="en-US" sz="1400" i="0" baseline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delivering for:</a:t>
            </a:r>
            <a:endParaRPr lang="en-US" sz="1400" i="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-243408"/>
            <a:ext cx="9144000" cy="1780721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381329"/>
            <a:ext cx="9144000" cy="47667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07504" y="6486755"/>
            <a:ext cx="8956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London’s NHS organisations </a:t>
            </a:r>
            <a:r>
              <a:rPr lang="en-US" sz="1400" b="1" baseline="0" dirty="0" smtClean="0">
                <a:solidFill>
                  <a:schemeClr val="bg1"/>
                </a:solidFill>
              </a:rPr>
              <a:t>include all of London’s CCGs, </a:t>
            </a:r>
            <a:r>
              <a:rPr lang="en-US" sz="1400" b="1" baseline="0" smtClean="0">
                <a:solidFill>
                  <a:schemeClr val="bg1"/>
                </a:solidFill>
              </a:rPr>
              <a:t>NHS England and Health </a:t>
            </a:r>
            <a:r>
              <a:rPr lang="en-US" sz="1400" b="1" baseline="0" dirty="0" smtClean="0">
                <a:solidFill>
                  <a:schemeClr val="bg1"/>
                </a:solidFill>
              </a:rPr>
              <a:t>Education England 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97488"/>
            <a:ext cx="1225161" cy="7622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8" t="39907" r="24588" b="34095"/>
          <a:stretch/>
        </p:blipFill>
        <p:spPr>
          <a:xfrm>
            <a:off x="6532474" y="5497487"/>
            <a:ext cx="2260396" cy="6582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71" b="16201"/>
          <a:stretch/>
        </p:blipFill>
        <p:spPr>
          <a:xfrm>
            <a:off x="2427030" y="5596128"/>
            <a:ext cx="992842" cy="4242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532964"/>
            <a:ext cx="1296144" cy="62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440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32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02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Transforming</a:t>
            </a:r>
            <a:r>
              <a:rPr lang="en-GB" i="1" baseline="0" dirty="0" smtClean="0">
                <a:solidFill>
                  <a:schemeClr val="bg1"/>
                </a:solidFill>
              </a:rPr>
              <a:t> London’s health and care together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52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66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843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04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E3248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65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25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03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Transforming</a:t>
            </a:r>
            <a:r>
              <a:rPr lang="en-GB" i="1" baseline="0" dirty="0" smtClean="0">
                <a:solidFill>
                  <a:schemeClr val="bg1"/>
                </a:solidFill>
              </a:rPr>
              <a:t> London’s health and care together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413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397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786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A25BA0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03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24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rgbClr val="0072C6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212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B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04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Transforming</a:t>
            </a:r>
            <a:r>
              <a:rPr lang="en-GB" i="1" baseline="0" dirty="0" smtClean="0">
                <a:solidFill>
                  <a:schemeClr val="bg1"/>
                </a:solidFill>
              </a:rPr>
              <a:t> London’s health and care together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56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260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956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21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33BBB1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71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8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0824" y="188912"/>
            <a:ext cx="1656879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05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Transforming</a:t>
            </a:r>
            <a:r>
              <a:rPr lang="en-GB" i="1" baseline="0" dirty="0" smtClean="0">
                <a:solidFill>
                  <a:schemeClr val="bg1"/>
                </a:solidFill>
              </a:rPr>
              <a:t> London’s health and care together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7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260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956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21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05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chemeClr val="accent4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71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32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50824" y="188912"/>
            <a:ext cx="1656879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06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Transforming</a:t>
            </a:r>
            <a:r>
              <a:rPr lang="en-GB" i="1" baseline="0" dirty="0" smtClean="0">
                <a:solidFill>
                  <a:schemeClr val="bg1"/>
                </a:solidFill>
              </a:rPr>
              <a:t> London’s health and care together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52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25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07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Transforming</a:t>
            </a:r>
            <a:r>
              <a:rPr lang="en-GB" i="1" baseline="0" dirty="0" smtClean="0">
                <a:solidFill>
                  <a:schemeClr val="bg1"/>
                </a:solidFill>
              </a:rPr>
              <a:t> London’s health and care together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283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BB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Divider Slide 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09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Transforming</a:t>
            </a:r>
            <a:r>
              <a:rPr lang="en-GB" i="1" baseline="0" dirty="0" smtClean="0">
                <a:solidFill>
                  <a:schemeClr val="bg1"/>
                </a:solidFill>
              </a:rPr>
              <a:t> London’s health and care together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79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1792" y="1660327"/>
            <a:ext cx="7848600" cy="576648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2C6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50825" y="2275200"/>
            <a:ext cx="8642350" cy="41061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-244800"/>
            <a:ext cx="9144000" cy="178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9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448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2178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2666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5151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1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914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021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6034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1021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9052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5451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1277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568960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51520" y="190800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571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d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9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tlCol="0" anchor="ctr"/>
          <a:lstStyle/>
          <a:p>
            <a:pPr algn="ctr"/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340768"/>
            <a:ext cx="6985000" cy="504056"/>
          </a:xfrm>
        </p:spPr>
        <p:txBody>
          <a:bodyPr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  <a:lvl2pPr>
              <a:defRPr sz="3600">
                <a:solidFill>
                  <a:schemeClr val="bg1"/>
                </a:solidFill>
                <a:latin typeface="+mj-lt"/>
              </a:defRPr>
            </a:lvl2pPr>
            <a:lvl3pPr>
              <a:defRPr sz="3600">
                <a:solidFill>
                  <a:schemeClr val="bg1"/>
                </a:solidFill>
                <a:latin typeface="+mj-lt"/>
              </a:defRPr>
            </a:lvl3pPr>
            <a:lvl4pPr>
              <a:defRPr sz="3600">
                <a:solidFill>
                  <a:schemeClr val="bg1"/>
                </a:solidFill>
                <a:latin typeface="+mj-lt"/>
              </a:defRPr>
            </a:lvl4pPr>
            <a:lvl5pPr>
              <a:defRPr sz="36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Divider Slide 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32916" y="188912"/>
            <a:ext cx="1674788" cy="115252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r>
              <a:rPr kumimoji="0" lang="en-GB" sz="8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01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232916" y="6165304"/>
            <a:ext cx="858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</a:rPr>
              <a:t>Transforming</a:t>
            </a:r>
            <a:r>
              <a:rPr lang="en-GB" i="1" baseline="0" dirty="0" smtClean="0">
                <a:solidFill>
                  <a:schemeClr val="bg1"/>
                </a:solidFill>
              </a:rPr>
              <a:t> London’s health and care together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2916" y="6165304"/>
            <a:ext cx="85875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385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181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marL="95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2800"/>
            <a:ext cx="4249738" cy="5113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/>
          </p:nvPr>
        </p:nvSpPr>
        <p:spPr>
          <a:xfrm>
            <a:off x="4572001" y="1341438"/>
            <a:ext cx="4320480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559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0825" y="188913"/>
            <a:ext cx="8642350" cy="5037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 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50825" y="1341438"/>
            <a:ext cx="2808288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3203575" y="1341438"/>
            <a:ext cx="2736850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84888" y="1341438"/>
            <a:ext cx="2808287" cy="5040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92697"/>
            <a:ext cx="8642350" cy="360040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252000" y="190800"/>
            <a:ext cx="8642350" cy="503783"/>
          </a:xfrm>
          <a:prstGeom prst="rect">
            <a:avLst/>
          </a:prstGeom>
          <a:solidFill>
            <a:srgbClr val="0091C9"/>
          </a:solidFill>
        </p:spPr>
        <p:txBody>
          <a:bodyPr/>
          <a:lstStyle>
            <a:lvl1pPr algn="l" defTabSz="914400" rtl="0" eaLnBrk="1" latinLnBrk="0" hangingPunct="1">
              <a:spcBef>
                <a:spcPts val="60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5250" indent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792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0825" y="908050"/>
            <a:ext cx="8642350" cy="5473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758880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83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750" r:id="rId7"/>
    <p:sldLayoutId id="2147483751" r:id="rId8"/>
    <p:sldLayoutId id="2147483752" r:id="rId9"/>
    <p:sldLayoutId id="2147483753" r:id="rId10"/>
    <p:sldLayoutId id="2147483657" r:id="rId11"/>
    <p:sldLayoutId id="2147483766" r:id="rId12"/>
    <p:sldLayoutId id="2147483767" r:id="rId13"/>
    <p:sldLayoutId id="2147483768" r:id="rId14"/>
    <p:sldLayoutId id="2147483769" r:id="rId15"/>
    <p:sldLayoutId id="2147483658" r:id="rId16"/>
    <p:sldLayoutId id="2147483754" r:id="rId17"/>
    <p:sldLayoutId id="2147483755" r:id="rId18"/>
    <p:sldLayoutId id="2147483756" r:id="rId19"/>
    <p:sldLayoutId id="2147483757" r:id="rId20"/>
    <p:sldLayoutId id="2147483659" r:id="rId21"/>
    <p:sldLayoutId id="2147483758" r:id="rId22"/>
    <p:sldLayoutId id="2147483759" r:id="rId23"/>
    <p:sldLayoutId id="2147483760" r:id="rId24"/>
    <p:sldLayoutId id="2147483761" r:id="rId25"/>
    <p:sldLayoutId id="2147483660" r:id="rId26"/>
    <p:sldLayoutId id="2147483762" r:id="rId27"/>
    <p:sldLayoutId id="2147483763" r:id="rId28"/>
    <p:sldLayoutId id="2147483764" r:id="rId29"/>
    <p:sldLayoutId id="2147483765" r:id="rId30"/>
    <p:sldLayoutId id="2147483661" r:id="rId31"/>
    <p:sldLayoutId id="2147483689" r:id="rId32"/>
    <p:sldLayoutId id="2147483691" r:id="rId33"/>
    <p:sldLayoutId id="2147483737" r:id="rId3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ts val="60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285750" indent="-2857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539750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809625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1079500" indent="-269875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1E7EE-32D5-4275-AEA1-A0E6A2E4B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00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Pilots to develop a toolkit to support GP federation-based care models for Children and Young People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4046" y="3500239"/>
            <a:ext cx="8484418" cy="936873"/>
          </a:xfrm>
        </p:spPr>
        <p:txBody>
          <a:bodyPr/>
          <a:lstStyle/>
          <a:p>
            <a:r>
              <a:rPr lang="en-GB" dirty="0"/>
              <a:t>General Practice CYP Learning Needs Assessment</a:t>
            </a:r>
          </a:p>
        </p:txBody>
      </p:sp>
    </p:spTree>
    <p:extLst>
      <p:ext uri="{BB962C8B-B14F-4D97-AF65-F5344CB8AC3E}">
        <p14:creationId xmlns:p14="http://schemas.microsoft.com/office/powerpoint/2010/main" val="326751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719807"/>
          </a:xfrm>
        </p:spPr>
        <p:txBody>
          <a:bodyPr/>
          <a:lstStyle/>
          <a:p>
            <a:r>
              <a:rPr lang="en-GB" sz="2000" b="1" dirty="0"/>
              <a:t>Pilots to develop a toolkit to support GP federation-based care models for Children and Young People 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1520" y="908720"/>
            <a:ext cx="8642350" cy="432047"/>
          </a:xfrm>
        </p:spPr>
        <p:txBody>
          <a:bodyPr>
            <a:normAutofit/>
          </a:bodyPr>
          <a:lstStyle/>
          <a:p>
            <a:r>
              <a:rPr lang="en-GB" sz="2000" dirty="0" smtClean="0"/>
              <a:t>General Practice CYP </a:t>
            </a:r>
            <a:r>
              <a:rPr lang="en-GB" sz="2000" dirty="0"/>
              <a:t>Learning Needs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1520" y="1484784"/>
            <a:ext cx="8642350" cy="4967287"/>
          </a:xfrm>
        </p:spPr>
        <p:txBody>
          <a:bodyPr/>
          <a:lstStyle/>
          <a:p>
            <a:r>
              <a:rPr lang="en-GB" sz="1600" dirty="0" smtClean="0"/>
              <a:t>CCGs were given the opportunity to express an interest in HLP supporting them to take part in a pilot to develop a toolkit to support GP federation based care models </a:t>
            </a:r>
            <a:r>
              <a:rPr lang="en-GB" sz="1600" dirty="0"/>
              <a:t>for children and young people. </a:t>
            </a:r>
          </a:p>
          <a:p>
            <a:r>
              <a:rPr lang="en-GB" sz="1600" dirty="0"/>
              <a:t>One of the key themes from the feedback </a:t>
            </a:r>
            <a:r>
              <a:rPr lang="en-GB" sz="1600" dirty="0" smtClean="0"/>
              <a:t>from </a:t>
            </a:r>
            <a:r>
              <a:rPr lang="en-GB" sz="1600" dirty="0"/>
              <a:t>those that expressed an interest was the need to understand gaps in training for general practice staff around CYP.</a:t>
            </a:r>
          </a:p>
          <a:p>
            <a:r>
              <a:rPr lang="en-GB" sz="1600" dirty="0"/>
              <a:t>It was therefore decided that HLP would develop a learning needs assessment that could be used by </a:t>
            </a:r>
            <a:r>
              <a:rPr lang="en-GB" sz="1600" dirty="0" smtClean="0"/>
              <a:t>GP Federations to </a:t>
            </a:r>
            <a:r>
              <a:rPr lang="en-GB" sz="1600" dirty="0"/>
              <a:t>understand gaps in knowledge better, and potentially provide recommendations for CCGs to develop a learning programme to meet the needs of Children and Young People.  </a:t>
            </a:r>
          </a:p>
          <a:p>
            <a:r>
              <a:rPr lang="en-GB" sz="1600" dirty="0" smtClean="0"/>
              <a:t>Initial thinking was that the survey should aim to gauge: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the </a:t>
            </a:r>
            <a:r>
              <a:rPr lang="en-GB" sz="1600" dirty="0"/>
              <a:t>level of training that general practice staff have had in paediatrics, </a:t>
            </a:r>
            <a:endParaRPr lang="en-GB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the </a:t>
            </a:r>
            <a:r>
              <a:rPr lang="en-GB" sz="1600" dirty="0"/>
              <a:t>training they feel that would be useful to them, </a:t>
            </a:r>
            <a:r>
              <a:rPr lang="en-GB" sz="1600" dirty="0" smtClean="0"/>
              <a:t>and;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look </a:t>
            </a:r>
            <a:r>
              <a:rPr lang="en-GB" sz="1600" dirty="0"/>
              <a:t>for potential gaps in knowledge and training that staff members may be unaware of.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9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719807"/>
          </a:xfrm>
        </p:spPr>
        <p:txBody>
          <a:bodyPr/>
          <a:lstStyle/>
          <a:p>
            <a:r>
              <a:rPr lang="en-GB" sz="2000" b="1" dirty="0"/>
              <a:t>Pilots to develop a toolkit to support GP federation-based care models for Children and Young People 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1520" y="908720"/>
            <a:ext cx="8642350" cy="432047"/>
          </a:xfrm>
        </p:spPr>
        <p:txBody>
          <a:bodyPr>
            <a:normAutofit/>
          </a:bodyPr>
          <a:lstStyle/>
          <a:p>
            <a:r>
              <a:rPr lang="en-GB" sz="2000" dirty="0" smtClean="0"/>
              <a:t>General Practice CYP </a:t>
            </a:r>
            <a:r>
              <a:rPr lang="en-GB" sz="2000" dirty="0"/>
              <a:t>Learning Needs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1520" y="1412777"/>
            <a:ext cx="8642350" cy="1728192"/>
          </a:xfrm>
        </p:spPr>
        <p:txBody>
          <a:bodyPr>
            <a:normAutofit fontScale="32500" lnSpcReduction="20000"/>
          </a:bodyPr>
          <a:lstStyle/>
          <a:p>
            <a:r>
              <a:rPr lang="en-GB" sz="4900" b="1" dirty="0" smtClean="0"/>
              <a:t>First Draft of Survey</a:t>
            </a:r>
          </a:p>
          <a:p>
            <a:r>
              <a:rPr lang="en-GB" sz="4900" dirty="0" smtClean="0"/>
              <a:t>The </a:t>
            </a:r>
            <a:r>
              <a:rPr lang="en-GB" sz="4900" dirty="0"/>
              <a:t>survey </a:t>
            </a:r>
            <a:r>
              <a:rPr lang="en-GB" sz="4900" dirty="0" smtClean="0"/>
              <a:t>targeted </a:t>
            </a:r>
            <a:r>
              <a:rPr lang="en-GB" sz="4900" dirty="0"/>
              <a:t>at all general practice staff, both clinical and </a:t>
            </a:r>
            <a:r>
              <a:rPr lang="en-GB" sz="4900" dirty="0" smtClean="0"/>
              <a:t>non-clinical, and was designed </a:t>
            </a:r>
            <a:r>
              <a:rPr lang="en-GB" sz="4900" dirty="0"/>
              <a:t>to restrict clinically based questions to clinical </a:t>
            </a:r>
            <a:r>
              <a:rPr lang="en-GB" sz="4900" dirty="0" smtClean="0"/>
              <a:t>staff, and them be skipped automatically for </a:t>
            </a:r>
            <a:r>
              <a:rPr lang="en-GB" sz="4900" dirty="0"/>
              <a:t>Admin and Clerical staff.</a:t>
            </a:r>
          </a:p>
          <a:p>
            <a:r>
              <a:rPr lang="en-GB" sz="4900" dirty="0"/>
              <a:t>Questions relating to organisation and role allow for the survey to be filtered to provide specific </a:t>
            </a:r>
            <a:r>
              <a:rPr lang="en-GB" sz="4900" dirty="0" smtClean="0"/>
              <a:t>results </a:t>
            </a:r>
            <a:r>
              <a:rPr lang="en-GB" sz="4900" dirty="0"/>
              <a:t>for </a:t>
            </a:r>
            <a:r>
              <a:rPr lang="en-GB" sz="4900" dirty="0" smtClean="0"/>
              <a:t>each group</a:t>
            </a:r>
            <a:endParaRPr lang="en-GB" sz="4900" dirty="0"/>
          </a:p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747" y="2996952"/>
            <a:ext cx="8784976" cy="270843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GB" sz="2000" b="1" dirty="0" smtClean="0"/>
              <a:t>Themes Covered in the survey</a:t>
            </a:r>
          </a:p>
          <a:p>
            <a:r>
              <a:rPr lang="en-GB" b="1" dirty="0"/>
              <a:t> </a:t>
            </a:r>
            <a:r>
              <a:rPr lang="en-GB" sz="1600" b="1" dirty="0">
                <a:solidFill>
                  <a:schemeClr val="bg2">
                    <a:lumMod val="50000"/>
                  </a:schemeClr>
                </a:solidFill>
              </a:rPr>
              <a:t>Clinical Staff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Common paediatric conditions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Rare but serious paediatric conditions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Chronic disease management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Legal / safeguarding / clinical governance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Preferred methods of learning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Concerns and </a:t>
            </a:r>
            <a:r>
              <a:rPr lang="en-GB" sz="1600" dirty="0" smtClean="0"/>
              <a:t>issues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sz="1600" dirty="0"/>
          </a:p>
          <a:p>
            <a:endParaRPr lang="en-GB" sz="1600" dirty="0"/>
          </a:p>
          <a:p>
            <a:endParaRPr lang="en-GB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GB" sz="1600" b="1" dirty="0" smtClean="0">
                <a:solidFill>
                  <a:schemeClr val="bg2">
                    <a:lumMod val="50000"/>
                  </a:schemeClr>
                </a:solidFill>
              </a:rPr>
              <a:t>Non-clinical Staff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Legal / safeguarding / clinical governance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Preferred methods of learning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Concerns and issues</a:t>
            </a:r>
          </a:p>
          <a:p>
            <a:pPr algn="just"/>
            <a:endParaRPr lang="en-GB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77747" y="5589240"/>
            <a:ext cx="8642350" cy="172819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539750" indent="-2698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809625" indent="-2698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079500" indent="-2698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77747" y="5517232"/>
            <a:ext cx="8642350" cy="360040"/>
          </a:xfrm>
          <a:prstGeom prst="rect">
            <a:avLst/>
          </a:prstGeom>
        </p:spPr>
        <p:txBody>
          <a:bodyPr vert="horz" lIns="0" tIns="0" rIns="0" bIns="0" rtlCol="0">
            <a:normAutofit fontScale="3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539750" indent="-2698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809625" indent="-2698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079500" indent="-2698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900" dirty="0" smtClean="0"/>
              <a:t>The first draft of survey was presented to the GP Leadership Forum for comment</a:t>
            </a:r>
          </a:p>
        </p:txBody>
      </p:sp>
    </p:spTree>
    <p:extLst>
      <p:ext uri="{BB962C8B-B14F-4D97-AF65-F5344CB8AC3E}">
        <p14:creationId xmlns:p14="http://schemas.microsoft.com/office/powerpoint/2010/main" val="280387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719807"/>
          </a:xfrm>
        </p:spPr>
        <p:txBody>
          <a:bodyPr/>
          <a:lstStyle/>
          <a:p>
            <a:r>
              <a:rPr lang="en-GB" sz="2000" b="1" dirty="0"/>
              <a:t>Pilots to develop a toolkit to support GP federation-based care models for Children and Young People 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1520" y="908720"/>
            <a:ext cx="8642350" cy="432047"/>
          </a:xfrm>
        </p:spPr>
        <p:txBody>
          <a:bodyPr>
            <a:normAutofit/>
          </a:bodyPr>
          <a:lstStyle/>
          <a:p>
            <a:r>
              <a:rPr lang="en-GB" sz="2000" dirty="0" smtClean="0"/>
              <a:t>General Practice CYP </a:t>
            </a:r>
            <a:r>
              <a:rPr lang="en-GB" sz="2000" dirty="0"/>
              <a:t>Learning Needs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1520" y="1484785"/>
            <a:ext cx="8642350" cy="5040559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Feedback from the first draft of the survey</a:t>
            </a:r>
          </a:p>
          <a:p>
            <a:r>
              <a:rPr lang="en-GB" dirty="0" smtClean="0"/>
              <a:t>20mins to complete is too long, likely to abandon part way through</a:t>
            </a:r>
          </a:p>
          <a:p>
            <a:r>
              <a:rPr lang="en-GB" dirty="0" smtClean="0"/>
              <a:t>Level of detail on specific training courses completed, staff are unlikely to know off the top of their heads</a:t>
            </a:r>
          </a:p>
          <a:p>
            <a:r>
              <a:rPr lang="en-GB" dirty="0" smtClean="0"/>
              <a:t>More appropriate to understand confidence </a:t>
            </a:r>
            <a:r>
              <a:rPr lang="en-GB" dirty="0"/>
              <a:t>rather than whether staff </a:t>
            </a:r>
            <a:r>
              <a:rPr lang="en-GB" dirty="0" smtClean="0"/>
              <a:t>had completed training</a:t>
            </a:r>
            <a:r>
              <a:rPr lang="en-GB" dirty="0"/>
              <a:t> </a:t>
            </a:r>
          </a:p>
          <a:p>
            <a:r>
              <a:rPr lang="en-GB" dirty="0" smtClean="0"/>
              <a:t>Barriers </a:t>
            </a:r>
            <a:r>
              <a:rPr lang="en-GB" dirty="0"/>
              <a:t>to training and </a:t>
            </a:r>
            <a:r>
              <a:rPr lang="en-GB" dirty="0" smtClean="0"/>
              <a:t>development should be included</a:t>
            </a:r>
          </a:p>
          <a:p>
            <a:endParaRPr lang="en-GB" dirty="0"/>
          </a:p>
          <a:p>
            <a:r>
              <a:rPr lang="en-GB" b="1" dirty="0" smtClean="0"/>
              <a:t>Next steps taken…</a:t>
            </a:r>
          </a:p>
          <a:p>
            <a:r>
              <a:rPr lang="en-GB" dirty="0" smtClean="0"/>
              <a:t>The survey questions were cut down and amalgamated where appropriate resulting in the time to complete reducing from 20mins to 4mins</a:t>
            </a:r>
          </a:p>
          <a:p>
            <a:r>
              <a:rPr lang="en-GB" dirty="0" smtClean="0"/>
              <a:t>Questions were reworded to ask how confident staff felt when treating x condition, rather than staff providing details of all training they have had for each </a:t>
            </a:r>
            <a:r>
              <a:rPr lang="en-GB" dirty="0" smtClean="0"/>
              <a:t>condition</a:t>
            </a:r>
          </a:p>
          <a:p>
            <a:r>
              <a:rPr lang="en-GB" dirty="0"/>
              <a:t>Additional question added for staff that had stated that they didn’t feel confident, but had access to the specialist skills within their </a:t>
            </a:r>
            <a:r>
              <a:rPr lang="en-GB" dirty="0" smtClean="0"/>
              <a:t>team</a:t>
            </a:r>
            <a:endParaRPr lang="en-GB" dirty="0" smtClean="0"/>
          </a:p>
          <a:p>
            <a:r>
              <a:rPr lang="en-GB" dirty="0" smtClean="0"/>
              <a:t>Clarification was given at the start of the survey that participants were answering </a:t>
            </a:r>
            <a:r>
              <a:rPr lang="en-GB" dirty="0"/>
              <a:t>as someone at </a:t>
            </a:r>
            <a:r>
              <a:rPr lang="en-GB" dirty="0" smtClean="0"/>
              <a:t>their level </a:t>
            </a:r>
            <a:r>
              <a:rPr lang="en-GB" dirty="0"/>
              <a:t>of expertise and within a community </a:t>
            </a:r>
            <a:r>
              <a:rPr lang="en-GB" dirty="0" smtClean="0"/>
              <a:t>setting</a:t>
            </a:r>
          </a:p>
          <a:p>
            <a:r>
              <a:rPr lang="en-GB" dirty="0" smtClean="0"/>
              <a:t>Open </a:t>
            </a:r>
            <a:r>
              <a:rPr lang="en-GB" dirty="0" smtClean="0"/>
              <a:t>questions added to the end of the survey asking for main concerns around gaps in knowledge relating to CYP</a:t>
            </a:r>
          </a:p>
          <a:p>
            <a:r>
              <a:rPr lang="en-GB" dirty="0" smtClean="0"/>
              <a:t>Organisations were clustered by </a:t>
            </a:r>
            <a:r>
              <a:rPr lang="en-GB" dirty="0"/>
              <a:t>type </a:t>
            </a:r>
            <a:r>
              <a:rPr lang="en-GB" dirty="0" smtClean="0"/>
              <a:t>in the </a:t>
            </a:r>
            <a:r>
              <a:rPr lang="en-GB" dirty="0"/>
              <a:t>dropdown </a:t>
            </a:r>
            <a:r>
              <a:rPr lang="en-GB" dirty="0" smtClean="0"/>
              <a:t>to make it easier </a:t>
            </a:r>
            <a:r>
              <a:rPr lang="en-GB" dirty="0"/>
              <a:t>for the </a:t>
            </a:r>
            <a:r>
              <a:rPr lang="en-GB" dirty="0" smtClean="0"/>
              <a:t>respondent to complete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94387"/>
      </p:ext>
    </p:extLst>
  </p:cSld>
  <p:clrMapOvr>
    <a:masterClrMapping/>
  </p:clrMapOvr>
</p:sld>
</file>

<file path=ppt/theme/theme1.xml><?xml version="1.0" encoding="utf-8"?>
<a:theme xmlns:a="http://schemas.openxmlformats.org/drawingml/2006/main" name="2017 - HLP updated branding-PPT Template">
  <a:themeElements>
    <a:clrScheme name="Healthy London PPT colours">
      <a:dk1>
        <a:srgbClr val="3F3F3F"/>
      </a:dk1>
      <a:lt1>
        <a:sysClr val="window" lastClr="FFFFFF"/>
      </a:lt1>
      <a:dk2>
        <a:srgbClr val="0091C9"/>
      </a:dk2>
      <a:lt2>
        <a:srgbClr val="B4E7FE"/>
      </a:lt2>
      <a:accent1>
        <a:srgbClr val="E32486"/>
      </a:accent1>
      <a:accent2>
        <a:srgbClr val="A25BA0"/>
      </a:accent2>
      <a:accent3>
        <a:srgbClr val="33BBB1"/>
      </a:accent3>
      <a:accent4>
        <a:srgbClr val="003893"/>
      </a:accent4>
      <a:accent5>
        <a:srgbClr val="3F3F3F"/>
      </a:accent5>
      <a:accent6>
        <a:srgbClr val="0072C6"/>
      </a:accent6>
      <a:hlink>
        <a:srgbClr val="0000FF"/>
      </a:hlink>
      <a:folHlink>
        <a:srgbClr val="800080"/>
      </a:folHlink>
    </a:clrScheme>
    <a:fontScheme name="London Health Partnership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-2017-Healthy London_PPT_template" id="{22512DFE-CEA9-874E-8258-F5D08575994B}" vid="{D26D8EE4-4177-564A-8030-A1F640E50AF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-2017-Healthy London_PPT_template" id="{22512DFE-CEA9-874E-8258-F5D08575994B}" vid="{9B00A163-92CA-E945-838F-7DCEE2188FF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2017 - HLP updated branding-PPT Template</Template>
  <TotalTime>105</TotalTime>
  <Words>332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2017 - HLP updated branding-PPT Template</vt:lpstr>
      <vt:lpstr>Custom Design</vt:lpstr>
      <vt:lpstr>Pilots to develop a toolkit to support GP federation-based care models for Children and Young People  </vt:lpstr>
      <vt:lpstr>Pilots to develop a toolkit to support GP federation-based care models for Children and Young People  </vt:lpstr>
      <vt:lpstr>Pilots to develop a toolkit to support GP federation-based care models for Children and Young People  </vt:lpstr>
      <vt:lpstr>Pilots to develop a toolkit to support GP federation-based care models for Children and Young People  </vt:lpstr>
    </vt:vector>
  </TitlesOfParts>
  <Company>NWLCCCG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branding slides  for 2017 – please type over</dc:title>
  <dc:creator>Ian  Leigh</dc:creator>
  <cp:lastModifiedBy>Ian  Leigh</cp:lastModifiedBy>
  <cp:revision>11</cp:revision>
  <cp:lastPrinted>2015-03-23T11:51:44Z</cp:lastPrinted>
  <dcterms:created xsi:type="dcterms:W3CDTF">2017-12-05T15:32:22Z</dcterms:created>
  <dcterms:modified xsi:type="dcterms:W3CDTF">2018-04-13T12:10:54Z</dcterms:modified>
</cp:coreProperties>
</file>