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6" r:id="rId4"/>
    <p:sldId id="267" r:id="rId5"/>
    <p:sldId id="258" r:id="rId6"/>
    <p:sldId id="268" r:id="rId7"/>
    <p:sldId id="259" r:id="rId8"/>
    <p:sldId id="260" r:id="rId9"/>
    <p:sldId id="261" r:id="rId10"/>
    <p:sldId id="262" r:id="rId11"/>
    <p:sldId id="263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632" y="-28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AEAB99-1C0E-439A-A40A-A5DE46674C56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D357F3-F9A2-4AA3-8CAB-5302031EEB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401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If boroughs wish to hold focus groups/short Great Weight Debate discussions with citizens, members of the London Obesity Leadership Group have pulled together a list conversation starters that they may wish to ask citizens to debate.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357F3-F9A2-4AA3-8CAB-5302031EEB8F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866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357F3-F9A2-4AA3-8CAB-5302031EEB8F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757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E211-3531-44B7-908E-B9FFBBA2A1C8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624B7-27FC-4CCE-A43C-AFE494005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049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E211-3531-44B7-908E-B9FFBBA2A1C8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624B7-27FC-4CCE-A43C-AFE494005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766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E211-3531-44B7-908E-B9FFBBA2A1C8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624B7-27FC-4CCE-A43C-AFE494005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248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E211-3531-44B7-908E-B9FFBBA2A1C8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624B7-27FC-4CCE-A43C-AFE494005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403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E211-3531-44B7-908E-B9FFBBA2A1C8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624B7-27FC-4CCE-A43C-AFE494005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969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E211-3531-44B7-908E-B9FFBBA2A1C8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624B7-27FC-4CCE-A43C-AFE494005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381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E211-3531-44B7-908E-B9FFBBA2A1C8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624B7-27FC-4CCE-A43C-AFE494005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397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E211-3531-44B7-908E-B9FFBBA2A1C8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624B7-27FC-4CCE-A43C-AFE494005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6146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E211-3531-44B7-908E-B9FFBBA2A1C8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624B7-27FC-4CCE-A43C-AFE494005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203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E211-3531-44B7-908E-B9FFBBA2A1C8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624B7-27FC-4CCE-A43C-AFE494005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246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E211-3531-44B7-908E-B9FFBBA2A1C8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624B7-27FC-4CCE-A43C-AFE494005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091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EE211-3531-44B7-908E-B9FFBBA2A1C8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624B7-27FC-4CCE-A43C-AFE494005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379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gethealthy.london/greatweightdebat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gethealthy.london/greatweightdebat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gethealthy.london/greatweightdebat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94255"/>
            <a:ext cx="8763000" cy="3130145"/>
          </a:xfrm>
        </p:spPr>
        <p:txBody>
          <a:bodyPr>
            <a:normAutofit/>
          </a:bodyPr>
          <a:lstStyle/>
          <a:p>
            <a:pPr algn="l"/>
            <a:r>
              <a:rPr lang="en-GB" b="1" dirty="0" smtClean="0">
                <a:solidFill>
                  <a:srgbClr val="0070C0"/>
                </a:solidFill>
              </a:rPr>
              <a:t>‘The Great Weight Debate</a:t>
            </a:r>
            <a:br>
              <a:rPr lang="en-GB" b="1" dirty="0" smtClean="0">
                <a:solidFill>
                  <a:srgbClr val="0070C0"/>
                </a:solidFill>
              </a:rPr>
            </a:br>
            <a:r>
              <a:rPr lang="en-GB" b="1" dirty="0" smtClean="0">
                <a:solidFill>
                  <a:srgbClr val="0070C0"/>
                </a:solidFill>
              </a:rPr>
              <a:t>   - A xxx (add borough) conversation</a:t>
            </a:r>
            <a:br>
              <a:rPr lang="en-GB" b="1" dirty="0" smtClean="0">
                <a:solidFill>
                  <a:srgbClr val="0070C0"/>
                </a:solidFill>
              </a:rPr>
            </a:b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smtClean="0">
                <a:solidFill>
                  <a:srgbClr val="0070C0"/>
                </a:solidFill>
              </a:rPr>
              <a:t>     on childhood obesity’	</a:t>
            </a:r>
            <a:r>
              <a:rPr lang="en-GB" dirty="0" smtClean="0">
                <a:solidFill>
                  <a:srgbClr val="0070C0"/>
                </a:solidFill>
              </a:rPr>
              <a:t>	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914400"/>
          </a:xfrm>
        </p:spPr>
        <p:txBody>
          <a:bodyPr>
            <a:normAutofit fontScale="92500" lnSpcReduction="20000"/>
          </a:bodyPr>
          <a:lstStyle/>
          <a:p>
            <a:pPr algn="l"/>
            <a:endParaRPr lang="en-GB" dirty="0" smtClean="0">
              <a:solidFill>
                <a:schemeClr val="tx1"/>
              </a:solidFill>
            </a:endParaRPr>
          </a:p>
          <a:p>
            <a:pPr algn="r"/>
            <a:r>
              <a:rPr lang="en-GB" b="1" dirty="0" smtClean="0">
                <a:solidFill>
                  <a:srgbClr val="0070C0"/>
                </a:solidFill>
              </a:rPr>
              <a:t>XXX (insert date) 2016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553200" y="533400"/>
            <a:ext cx="16764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Insert your borough logo here </a:t>
            </a:r>
            <a:endParaRPr lang="en-GB" dirty="0"/>
          </a:p>
        </p:txBody>
      </p:sp>
      <p:pic>
        <p:nvPicPr>
          <p:cNvPr id="1027" name="Picture 3" descr="C:\Users\EPickles\AppData\Local\Microsoft\Windows\Temporary Internet Files\Content.Outlook\3RDDMMJY\GWD-logotype (3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33400"/>
            <a:ext cx="319278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966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0070C0"/>
                </a:solidFill>
              </a:rPr>
              <a:t>How can tackle childhood obesity in xxx (insert borough)?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77500" lnSpcReduction="20000"/>
          </a:bodyPr>
          <a:lstStyle/>
          <a:p>
            <a:endParaRPr lang="en-GB" dirty="0" smtClean="0"/>
          </a:p>
          <a:p>
            <a:r>
              <a:rPr lang="en-GB" dirty="0" smtClean="0"/>
              <a:t>We would all like our children to be more active day to day – what do you think would help this to happen? 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How could we make walking and cycling to and from places easier and more attractive?  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We all have sugary food and drink from time to time. What would help you or your family to eat and drink these less often? 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What would help you in a restaurant or takeaway shop to understand which food and drink options are healthier? </a:t>
            </a:r>
          </a:p>
        </p:txBody>
      </p:sp>
    </p:spTree>
    <p:extLst>
      <p:ext uri="{BB962C8B-B14F-4D97-AF65-F5344CB8AC3E}">
        <p14:creationId xmlns:p14="http://schemas.microsoft.com/office/powerpoint/2010/main" val="359353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How can tackle childhood obesity in xxx (insert borough)?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GB" dirty="0" smtClean="0"/>
          </a:p>
          <a:p>
            <a:r>
              <a:rPr lang="en-GB" dirty="0" smtClean="0"/>
              <a:t>We know that young people in London buy takeaway/ convenience foods quite often. What do you think would help young people to not buy as much unhealthy food and drink? 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When you or your family are out and about what influences the food and drink that you buy?  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What would help you or your family eat healthier?   Many of us have times when we would like to lose weight – are there things that would help you or your child to maintain a healthy weight? 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650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0070C0"/>
                </a:solidFill>
              </a:rPr>
              <a:t>For more information on childhood obesity…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500" dirty="0" smtClean="0"/>
              <a:t>Visit the ‘Great Weight Debate’ website</a:t>
            </a:r>
            <a:r>
              <a:rPr lang="en-GB" sz="2500" smtClean="0"/>
              <a:t>: </a:t>
            </a:r>
            <a:r>
              <a:rPr lang="en-GB" sz="2800" u="sng">
                <a:hlinkClick r:id="rId2"/>
              </a:rPr>
              <a:t>http://gethealthy.london/greatweightdebate</a:t>
            </a:r>
            <a:endParaRPr lang="en-GB" sz="2800"/>
          </a:p>
          <a:p>
            <a:pPr marL="0" indent="0">
              <a:buNone/>
            </a:pPr>
            <a:endParaRPr lang="en-GB" sz="2500" dirty="0" smtClean="0"/>
          </a:p>
          <a:p>
            <a:r>
              <a:rPr lang="en-GB" sz="2500" dirty="0" smtClean="0"/>
              <a:t>For more information on free weight management support in XXXX (insert local borough name) XXX (insert borough </a:t>
            </a:r>
            <a:r>
              <a:rPr lang="en-GB" sz="2500" dirty="0" err="1" smtClean="0"/>
              <a:t>url</a:t>
            </a:r>
            <a:r>
              <a:rPr lang="en-GB" sz="2500" dirty="0" smtClean="0"/>
              <a:t>)</a:t>
            </a:r>
          </a:p>
          <a:p>
            <a:pPr marL="0" indent="0">
              <a:buNone/>
            </a:pPr>
            <a:endParaRPr lang="en-GB" sz="2500" dirty="0" smtClean="0"/>
          </a:p>
        </p:txBody>
      </p:sp>
    </p:spTree>
    <p:extLst>
      <p:ext uri="{BB962C8B-B14F-4D97-AF65-F5344CB8AC3E}">
        <p14:creationId xmlns:p14="http://schemas.microsoft.com/office/powerpoint/2010/main" val="359629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b="1" dirty="0" smtClean="0">
                <a:solidFill>
                  <a:srgbClr val="0070C0"/>
                </a:solidFill>
              </a:rPr>
              <a:t>Why are we holding a ‘Great Weight Debate’?</a:t>
            </a:r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49530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GB" sz="8400" dirty="0" smtClean="0"/>
          </a:p>
          <a:p>
            <a:pPr>
              <a:lnSpc>
                <a:spcPct val="90000"/>
              </a:lnSpc>
            </a:pPr>
            <a:r>
              <a:rPr lang="en-GB" sz="9600" dirty="0" smtClean="0"/>
              <a:t>London has more </a:t>
            </a:r>
            <a:r>
              <a:rPr lang="en-GB" sz="9600" dirty="0" smtClean="0"/>
              <a:t>overweight and obese children </a:t>
            </a:r>
            <a:r>
              <a:rPr lang="en-GB" sz="9600" dirty="0" smtClean="0"/>
              <a:t>than any other global </a:t>
            </a:r>
            <a:r>
              <a:rPr lang="en-GB" sz="9600" dirty="0" smtClean="0"/>
              <a:t>city</a:t>
            </a:r>
          </a:p>
          <a:p>
            <a:pPr>
              <a:lnSpc>
                <a:spcPct val="90000"/>
              </a:lnSpc>
            </a:pPr>
            <a:endParaRPr lang="en-GB" sz="9600" dirty="0"/>
          </a:p>
          <a:p>
            <a:pPr>
              <a:lnSpc>
                <a:spcPct val="90000"/>
              </a:lnSpc>
            </a:pPr>
            <a:r>
              <a:rPr lang="en-GB" sz="9600" dirty="0"/>
              <a:t>M</a:t>
            </a:r>
            <a:r>
              <a:rPr lang="en-GB" sz="9600" dirty="0" smtClean="0"/>
              <a:t>ore </a:t>
            </a:r>
            <a:r>
              <a:rPr lang="en-GB" sz="9600" dirty="0" smtClean="0"/>
              <a:t>than a </a:t>
            </a:r>
            <a:r>
              <a:rPr lang="en-GB" sz="9600" dirty="0" smtClean="0"/>
              <a:t>third of children are </a:t>
            </a:r>
            <a:r>
              <a:rPr lang="en-GB" sz="9600" dirty="0" smtClean="0"/>
              <a:t>overweight or obese by the time they leave primary school</a:t>
            </a:r>
          </a:p>
          <a:p>
            <a:pPr>
              <a:lnSpc>
                <a:spcPct val="90000"/>
              </a:lnSpc>
            </a:pPr>
            <a:endParaRPr lang="en-GB" sz="9600" dirty="0" smtClean="0"/>
          </a:p>
          <a:p>
            <a:pPr>
              <a:lnSpc>
                <a:spcPct val="90000"/>
              </a:lnSpc>
            </a:pPr>
            <a:r>
              <a:rPr lang="en-GB" sz="9600" dirty="0" smtClean="0"/>
              <a:t>Childhood </a:t>
            </a:r>
            <a:r>
              <a:rPr lang="en-GB" sz="9600" dirty="0"/>
              <a:t>obesity is one of the most pressing public health challenges facing London </a:t>
            </a:r>
            <a:r>
              <a:rPr lang="en-GB" sz="9600" dirty="0"/>
              <a:t>-</a:t>
            </a:r>
            <a:r>
              <a:rPr lang="en-GB" sz="9600" dirty="0" smtClean="0"/>
              <a:t> </a:t>
            </a:r>
            <a:r>
              <a:rPr lang="en-GB" sz="9600" dirty="0"/>
              <a:t>this is just part of the work we are doing to make sure children have healthier </a:t>
            </a:r>
            <a:r>
              <a:rPr lang="en-GB" sz="9600" dirty="0" smtClean="0"/>
              <a:t>lives </a:t>
            </a:r>
            <a:r>
              <a:rPr lang="en-GB" sz="9600" dirty="0" smtClean="0"/>
              <a:t/>
            </a:r>
            <a:br>
              <a:rPr lang="en-GB" sz="9600" dirty="0" smtClean="0"/>
            </a:br>
            <a:endParaRPr lang="en-GB" sz="9600" dirty="0" smtClean="0"/>
          </a:p>
          <a:p>
            <a:pPr>
              <a:lnSpc>
                <a:spcPct val="90000"/>
              </a:lnSpc>
            </a:pPr>
            <a:r>
              <a:rPr lang="en-GB" sz="9600" dirty="0" smtClean="0"/>
              <a:t>Global evidence suggests we are living in an ‘abnormal’ environment which is causing our childhood obesity epidemic </a:t>
            </a:r>
            <a:endParaRPr lang="en-GB" sz="9600" dirty="0"/>
          </a:p>
          <a:p>
            <a:pPr>
              <a:lnSpc>
                <a:spcPct val="90000"/>
              </a:lnSpc>
            </a:pPr>
            <a:endParaRPr lang="en-GB" sz="9600" dirty="0" smtClean="0"/>
          </a:p>
          <a:p>
            <a:pPr>
              <a:lnSpc>
                <a:spcPct val="90000"/>
              </a:lnSpc>
            </a:pPr>
            <a:r>
              <a:rPr lang="en-GB" sz="9600" dirty="0" smtClean="0"/>
              <a:t>We </a:t>
            </a:r>
            <a:r>
              <a:rPr lang="en-GB" sz="9600" dirty="0"/>
              <a:t>want to engage with </a:t>
            </a:r>
            <a:r>
              <a:rPr lang="en-GB" sz="9600" dirty="0" smtClean="0"/>
              <a:t>people in xxx (insert borough) </a:t>
            </a:r>
            <a:r>
              <a:rPr lang="en-GB" sz="9600" dirty="0"/>
              <a:t>and get </a:t>
            </a:r>
            <a:r>
              <a:rPr lang="en-GB" sz="9600" dirty="0" smtClean="0"/>
              <a:t>your ideas on how </a:t>
            </a:r>
            <a:r>
              <a:rPr lang="en-GB" sz="9600" dirty="0" smtClean="0"/>
              <a:t>we can help our children lead healthier </a:t>
            </a:r>
            <a:r>
              <a:rPr lang="en-GB" sz="9600" dirty="0"/>
              <a:t>lives</a:t>
            </a:r>
            <a:endParaRPr lang="en-GB" sz="9600" dirty="0" smtClean="0"/>
          </a:p>
          <a:p>
            <a:pPr marL="0" indent="0">
              <a:buNone/>
            </a:pPr>
            <a:endParaRPr lang="en-GB" sz="10000" dirty="0" smtClean="0"/>
          </a:p>
          <a:p>
            <a:pPr marL="0" indent="0">
              <a:buNone/>
            </a:pPr>
            <a:endParaRPr lang="en-GB" sz="10000" dirty="0"/>
          </a:p>
        </p:txBody>
      </p:sp>
    </p:spTree>
    <p:extLst>
      <p:ext uri="{BB962C8B-B14F-4D97-AF65-F5344CB8AC3E}">
        <p14:creationId xmlns:p14="http://schemas.microsoft.com/office/powerpoint/2010/main" val="2803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rgbClr val="0070C0"/>
                </a:solidFill>
              </a:rPr>
              <a:t>Obese children are at risk of: </a:t>
            </a:r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7244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GB" dirty="0" smtClean="0"/>
          </a:p>
          <a:p>
            <a:pPr lvl="0"/>
            <a:r>
              <a:rPr lang="en-GB" sz="9600" b="1" dirty="0" smtClean="0">
                <a:solidFill>
                  <a:srgbClr val="0070C0"/>
                </a:solidFill>
              </a:rPr>
              <a:t>Health problems</a:t>
            </a:r>
            <a:r>
              <a:rPr lang="en-GB" sz="9600" dirty="0" smtClean="0"/>
              <a:t>, including high </a:t>
            </a:r>
            <a:r>
              <a:rPr lang="en-GB" sz="9600" dirty="0"/>
              <a:t>cholesterol, high blood pressure, pre-diabetes bone and joint </a:t>
            </a:r>
            <a:r>
              <a:rPr lang="en-GB" sz="9600" dirty="0" smtClean="0"/>
              <a:t>problems, breathing </a:t>
            </a:r>
            <a:r>
              <a:rPr lang="en-GB" sz="9600" dirty="0"/>
              <a:t>difficulties</a:t>
            </a:r>
          </a:p>
          <a:p>
            <a:pPr lvl="0"/>
            <a:r>
              <a:rPr lang="en-GB" sz="9600" b="1" dirty="0">
                <a:solidFill>
                  <a:srgbClr val="0070C0"/>
                </a:solidFill>
              </a:rPr>
              <a:t>Emotional</a:t>
            </a:r>
            <a:r>
              <a:rPr lang="en-GB" sz="9600" dirty="0">
                <a:solidFill>
                  <a:srgbClr val="0070C0"/>
                </a:solidFill>
              </a:rPr>
              <a:t> </a:t>
            </a:r>
            <a:r>
              <a:rPr lang="en-GB" sz="9600" dirty="0"/>
              <a:t>and </a:t>
            </a:r>
            <a:r>
              <a:rPr lang="en-GB" sz="9600" b="1" dirty="0">
                <a:solidFill>
                  <a:srgbClr val="0070C0"/>
                </a:solidFill>
              </a:rPr>
              <a:t>behavioural </a:t>
            </a:r>
            <a:r>
              <a:rPr lang="en-GB" sz="9600" dirty="0"/>
              <a:t>challenges</a:t>
            </a:r>
          </a:p>
          <a:p>
            <a:pPr lvl="0"/>
            <a:r>
              <a:rPr lang="en-GB" sz="9600" dirty="0"/>
              <a:t>Increased risk of </a:t>
            </a:r>
            <a:r>
              <a:rPr lang="en-GB" sz="9600" b="1" dirty="0">
                <a:solidFill>
                  <a:srgbClr val="0070C0"/>
                </a:solidFill>
              </a:rPr>
              <a:t>stigmatisation</a:t>
            </a:r>
            <a:r>
              <a:rPr lang="en-GB" sz="9600" dirty="0">
                <a:solidFill>
                  <a:srgbClr val="0070C0"/>
                </a:solidFill>
              </a:rPr>
              <a:t>, </a:t>
            </a:r>
            <a:r>
              <a:rPr lang="en-GB" sz="9600" b="1" dirty="0">
                <a:solidFill>
                  <a:srgbClr val="0070C0"/>
                </a:solidFill>
              </a:rPr>
              <a:t>bullying </a:t>
            </a:r>
            <a:r>
              <a:rPr lang="en-GB" sz="9600" dirty="0"/>
              <a:t>and </a:t>
            </a:r>
            <a:r>
              <a:rPr lang="en-GB" sz="9600" b="1" dirty="0">
                <a:solidFill>
                  <a:srgbClr val="0070C0"/>
                </a:solidFill>
              </a:rPr>
              <a:t>low self </a:t>
            </a:r>
            <a:r>
              <a:rPr lang="en-GB" sz="9600" b="1" dirty="0" smtClean="0">
                <a:solidFill>
                  <a:srgbClr val="0070C0"/>
                </a:solidFill>
              </a:rPr>
              <a:t>esteem</a:t>
            </a:r>
          </a:p>
          <a:p>
            <a:r>
              <a:rPr lang="en-GB" sz="9600" dirty="0"/>
              <a:t>Increased absence from </a:t>
            </a:r>
            <a:r>
              <a:rPr lang="en-GB" sz="9600" dirty="0" smtClean="0"/>
              <a:t>school, which can </a:t>
            </a:r>
            <a:r>
              <a:rPr lang="en-GB" sz="9600" b="1" dirty="0" smtClean="0">
                <a:solidFill>
                  <a:srgbClr val="0070C0"/>
                </a:solidFill>
              </a:rPr>
              <a:t>affect their learning</a:t>
            </a:r>
          </a:p>
          <a:p>
            <a:pPr lvl="0"/>
            <a:endParaRPr lang="en-GB" sz="9600" b="1" dirty="0" smtClean="0"/>
          </a:p>
          <a:p>
            <a:pPr marL="0" lvl="0" indent="0">
              <a:buNone/>
            </a:pPr>
            <a:r>
              <a:rPr lang="en-GB" sz="9600" b="1" dirty="0" smtClean="0">
                <a:solidFill>
                  <a:srgbClr val="0070C0"/>
                </a:solidFill>
              </a:rPr>
              <a:t>Obese </a:t>
            </a:r>
            <a:r>
              <a:rPr lang="en-GB" sz="9600" b="1" dirty="0">
                <a:solidFill>
                  <a:srgbClr val="0070C0"/>
                </a:solidFill>
              </a:rPr>
              <a:t>children are also at increased risk of becoming overweight </a:t>
            </a:r>
            <a:r>
              <a:rPr lang="en-GB" sz="9600" b="1" dirty="0" smtClean="0">
                <a:solidFill>
                  <a:srgbClr val="0070C0"/>
                </a:solidFill>
              </a:rPr>
              <a:t>adults. Obese adults are:  </a:t>
            </a:r>
          </a:p>
          <a:p>
            <a:pPr lvl="0"/>
            <a:endParaRPr lang="en-GB" sz="9600" dirty="0" smtClean="0"/>
          </a:p>
          <a:p>
            <a:pPr lvl="0"/>
            <a:r>
              <a:rPr lang="en-GB" sz="9600" dirty="0" smtClean="0"/>
              <a:t>less </a:t>
            </a:r>
            <a:r>
              <a:rPr lang="en-GB" sz="9600" dirty="0"/>
              <a:t>likely to be in </a:t>
            </a:r>
            <a:r>
              <a:rPr lang="en-GB" sz="9600" dirty="0" smtClean="0"/>
              <a:t>employment</a:t>
            </a:r>
          </a:p>
          <a:p>
            <a:pPr lvl="0"/>
            <a:r>
              <a:rPr lang="en-GB" sz="9600" dirty="0" smtClean="0"/>
              <a:t>at increased </a:t>
            </a:r>
            <a:r>
              <a:rPr lang="en-GB" sz="9600" dirty="0"/>
              <a:t>risk of discrimination and stigmatisation</a:t>
            </a:r>
          </a:p>
          <a:p>
            <a:pPr lvl="0"/>
            <a:r>
              <a:rPr lang="en-GB" sz="9600" dirty="0"/>
              <a:t>a</a:t>
            </a:r>
            <a:r>
              <a:rPr lang="en-GB" sz="9600" dirty="0" smtClean="0"/>
              <a:t>t </a:t>
            </a:r>
            <a:r>
              <a:rPr lang="en-GB" sz="9600" dirty="0"/>
              <a:t>increased risk of hospitalization </a:t>
            </a:r>
          </a:p>
          <a:p>
            <a:pPr marL="0" indent="0">
              <a:buNone/>
            </a:pPr>
            <a:endParaRPr lang="en-GB" sz="10000" dirty="0" smtClean="0"/>
          </a:p>
          <a:p>
            <a:pPr marL="0" indent="0">
              <a:buNone/>
            </a:pPr>
            <a:endParaRPr lang="en-GB" sz="10000" dirty="0"/>
          </a:p>
        </p:txBody>
      </p:sp>
    </p:spTree>
    <p:extLst>
      <p:ext uri="{BB962C8B-B14F-4D97-AF65-F5344CB8AC3E}">
        <p14:creationId xmlns:p14="http://schemas.microsoft.com/office/powerpoint/2010/main" val="135467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rgbClr val="0070C0"/>
                </a:solidFill>
              </a:rPr>
              <a:t>Our abnormal environment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10000" b="1" dirty="0" smtClean="0">
                <a:solidFill>
                  <a:srgbClr val="0070C0"/>
                </a:solidFill>
              </a:rPr>
              <a:t>Most </a:t>
            </a:r>
            <a:r>
              <a:rPr lang="en-US" sz="10000" b="1" dirty="0">
                <a:solidFill>
                  <a:srgbClr val="0070C0"/>
                </a:solidFill>
              </a:rPr>
              <a:t>experts agree that childhood obesity is caused by a combination of environmental and social factors</a:t>
            </a:r>
            <a:r>
              <a:rPr lang="en-US" sz="10000" b="1" dirty="0" smtClean="0">
                <a:solidFill>
                  <a:srgbClr val="0070C0"/>
                </a:solidFill>
              </a:rPr>
              <a:t>:</a:t>
            </a:r>
          </a:p>
          <a:p>
            <a:pPr marL="0" indent="0">
              <a:buNone/>
            </a:pPr>
            <a:endParaRPr lang="en-GB" sz="10000" b="1" dirty="0">
              <a:solidFill>
                <a:srgbClr val="0070C0"/>
              </a:solidFill>
            </a:endParaRPr>
          </a:p>
          <a:p>
            <a:r>
              <a:rPr lang="en-US" sz="10000" dirty="0" smtClean="0"/>
              <a:t>Widespread availability of cheap, high calorie food, for example fast food outlets and fizzy drinks </a:t>
            </a:r>
          </a:p>
          <a:p>
            <a:r>
              <a:rPr lang="en-US" sz="10000" dirty="0" smtClean="0"/>
              <a:t>Larger </a:t>
            </a:r>
            <a:r>
              <a:rPr lang="en-US" sz="10000" dirty="0"/>
              <a:t>portion sizes than in the past</a:t>
            </a:r>
            <a:endParaRPr lang="en-GB" sz="10000" dirty="0"/>
          </a:p>
          <a:p>
            <a:r>
              <a:rPr lang="en-US" sz="10000" dirty="0" smtClean="0"/>
              <a:t>Marketing </a:t>
            </a:r>
            <a:r>
              <a:rPr lang="en-US" sz="10000" dirty="0"/>
              <a:t>of unhealthy foods to children </a:t>
            </a:r>
            <a:endParaRPr lang="en-GB" sz="10000" dirty="0"/>
          </a:p>
          <a:p>
            <a:r>
              <a:rPr lang="en-US" sz="10000" dirty="0" smtClean="0"/>
              <a:t>Confusion among parents about </a:t>
            </a:r>
            <a:r>
              <a:rPr lang="en-US" sz="10000" dirty="0"/>
              <a:t>what the healthiest food options are for their children </a:t>
            </a:r>
            <a:endParaRPr lang="en-US" sz="10000" dirty="0" smtClean="0"/>
          </a:p>
          <a:p>
            <a:r>
              <a:rPr lang="en-US" sz="10000" dirty="0" smtClean="0"/>
              <a:t>Lack </a:t>
            </a:r>
            <a:r>
              <a:rPr lang="en-US" sz="10000" dirty="0"/>
              <a:t>of understanding </a:t>
            </a:r>
            <a:r>
              <a:rPr lang="en-US" sz="10000" dirty="0" smtClean="0"/>
              <a:t>in society generally of </a:t>
            </a:r>
            <a:r>
              <a:rPr lang="en-US" sz="10000" dirty="0"/>
              <a:t>what a ‘normal’ weight is for a </a:t>
            </a:r>
            <a:r>
              <a:rPr lang="en-US" sz="10000" dirty="0" smtClean="0"/>
              <a:t>child</a:t>
            </a:r>
            <a:endParaRPr lang="en-GB" sz="10000" dirty="0"/>
          </a:p>
          <a:p>
            <a:r>
              <a:rPr lang="en-US" sz="10000" dirty="0" smtClean="0"/>
              <a:t>City </a:t>
            </a:r>
            <a:r>
              <a:rPr lang="en-US" sz="10000" dirty="0"/>
              <a:t>environment that discourages walking and cycling.</a:t>
            </a:r>
            <a:endParaRPr lang="en-GB" sz="10000" dirty="0"/>
          </a:p>
          <a:p>
            <a:pPr marL="0" indent="0">
              <a:buNone/>
            </a:pPr>
            <a:endParaRPr lang="en-GB" sz="7400" dirty="0"/>
          </a:p>
          <a:p>
            <a:pPr marL="0" indent="0" fontAlgn="base">
              <a:buNone/>
            </a:pPr>
            <a:endParaRPr lang="en-GB" sz="10000" dirty="0" smtClean="0">
              <a:cs typeface="Arial" panose="020B0604020202020204" pitchFamily="34" charset="0"/>
            </a:endParaRPr>
          </a:p>
          <a:p>
            <a:pPr marL="0" indent="0" fontAlgn="base">
              <a:buNone/>
            </a:pPr>
            <a:r>
              <a:rPr lang="en-US" sz="7200" dirty="0"/>
              <a:t> </a:t>
            </a:r>
            <a:endParaRPr lang="en-GB" sz="72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246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rgbClr val="0070C0"/>
                </a:solidFill>
              </a:rPr>
              <a:t>Did you know?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fontAlgn="base"/>
            <a:endParaRPr lang="en-GB" sz="10000" dirty="0" smtClean="0">
              <a:cs typeface="Arial" panose="020B0604020202020204" pitchFamily="34" charset="0"/>
            </a:endParaRPr>
          </a:p>
          <a:p>
            <a:pPr fontAlgn="base"/>
            <a:r>
              <a:rPr lang="en-GB" sz="10000" dirty="0">
                <a:cs typeface="Arial" panose="020B0604020202020204" pitchFamily="34" charset="0"/>
              </a:rPr>
              <a:t>There are </a:t>
            </a:r>
            <a:r>
              <a:rPr lang="en-GB" sz="10000" dirty="0" smtClean="0">
                <a:cs typeface="Arial" panose="020B0604020202020204" pitchFamily="34" charset="0"/>
              </a:rPr>
              <a:t>more than 8,600 fast food </a:t>
            </a:r>
            <a:r>
              <a:rPr lang="en-GB" sz="10000" dirty="0">
                <a:cs typeface="Arial" panose="020B0604020202020204" pitchFamily="34" charset="0"/>
              </a:rPr>
              <a:t>shops in </a:t>
            </a:r>
            <a:r>
              <a:rPr lang="en-GB" sz="10000" dirty="0" smtClean="0">
                <a:cs typeface="Arial" panose="020B0604020202020204" pitchFamily="34" charset="0"/>
              </a:rPr>
              <a:t>London</a:t>
            </a:r>
          </a:p>
          <a:p>
            <a:pPr marL="0" indent="0" fontAlgn="base">
              <a:buNone/>
            </a:pPr>
            <a:r>
              <a:rPr lang="en-GB" sz="10000" dirty="0">
                <a:cs typeface="Arial" panose="020B0604020202020204" pitchFamily="34" charset="0"/>
              </a:rPr>
              <a:t> </a:t>
            </a:r>
            <a:r>
              <a:rPr lang="en-US" sz="10000" dirty="0">
                <a:cs typeface="Arial" panose="020B0604020202020204" pitchFamily="34" charset="0"/>
              </a:rPr>
              <a:t> </a:t>
            </a:r>
            <a:endParaRPr lang="en-GB" sz="10000" dirty="0">
              <a:cs typeface="Arial" panose="020B0604020202020204" pitchFamily="34" charset="0"/>
            </a:endParaRPr>
          </a:p>
          <a:p>
            <a:pPr fontAlgn="base"/>
            <a:r>
              <a:rPr lang="en-GB" sz="10000" dirty="0">
                <a:cs typeface="Arial" panose="020B0604020202020204" pitchFamily="34" charset="0"/>
              </a:rPr>
              <a:t>The average chicken shop meal of chicken, chips and a drink contains 70% of an adult’s daily calories</a:t>
            </a:r>
            <a:r>
              <a:rPr lang="en-US" sz="10000" dirty="0">
                <a:cs typeface="Arial" panose="020B0604020202020204" pitchFamily="34" charset="0"/>
              </a:rPr>
              <a:t> </a:t>
            </a:r>
            <a:endParaRPr lang="en-GB" sz="10000" dirty="0">
              <a:cs typeface="Arial" panose="020B0604020202020204" pitchFamily="34" charset="0"/>
            </a:endParaRPr>
          </a:p>
          <a:p>
            <a:pPr fontAlgn="base"/>
            <a:endParaRPr lang="en-GB" sz="10000" dirty="0" smtClean="0">
              <a:cs typeface="Arial" panose="020B0604020202020204" pitchFamily="34" charset="0"/>
            </a:endParaRPr>
          </a:p>
          <a:p>
            <a:pPr fontAlgn="base"/>
            <a:r>
              <a:rPr lang="en-GB" sz="10000" dirty="0" smtClean="0">
                <a:cs typeface="Arial" panose="020B0604020202020204" pitchFamily="34" charset="0"/>
              </a:rPr>
              <a:t>On </a:t>
            </a:r>
            <a:r>
              <a:rPr lang="en-GB" sz="10000" dirty="0">
                <a:cs typeface="Arial" panose="020B0604020202020204" pitchFamily="34" charset="0"/>
              </a:rPr>
              <a:t>average, 11 to 18 year olds consume three times more than the recommended amount of sugar every day</a:t>
            </a:r>
            <a:r>
              <a:rPr lang="en-US" sz="10000" dirty="0">
                <a:cs typeface="Arial" panose="020B0604020202020204" pitchFamily="34" charset="0"/>
              </a:rPr>
              <a:t> </a:t>
            </a:r>
            <a:endParaRPr lang="en-GB" sz="10000" dirty="0" smtClean="0">
              <a:cs typeface="Arial" panose="020B0604020202020204" pitchFamily="34" charset="0"/>
            </a:endParaRPr>
          </a:p>
          <a:p>
            <a:pPr fontAlgn="base"/>
            <a:endParaRPr lang="en-GB" sz="10000" dirty="0" smtClean="0">
              <a:cs typeface="Arial" panose="020B0604020202020204" pitchFamily="34" charset="0"/>
            </a:endParaRPr>
          </a:p>
          <a:p>
            <a:pPr fontAlgn="base"/>
            <a:r>
              <a:rPr lang="en-GB" sz="10000" dirty="0" smtClean="0">
                <a:cs typeface="Arial" panose="020B0604020202020204" pitchFamily="34" charset="0"/>
              </a:rPr>
              <a:t>Only </a:t>
            </a:r>
            <a:r>
              <a:rPr lang="en-GB" sz="10000" dirty="0" smtClean="0">
                <a:cs typeface="Arial" panose="020B0604020202020204" pitchFamily="34" charset="0"/>
              </a:rPr>
              <a:t>28 </a:t>
            </a:r>
            <a:r>
              <a:rPr lang="en-GB" sz="10000" dirty="0">
                <a:cs typeface="Arial" panose="020B0604020202020204" pitchFamily="34" charset="0"/>
              </a:rPr>
              <a:t>per cent of children in England achieve the recommended activity levels</a:t>
            </a:r>
            <a:r>
              <a:rPr lang="en-US" sz="10000" dirty="0">
                <a:cs typeface="Arial" panose="020B0604020202020204" pitchFamily="34" charset="0"/>
              </a:rPr>
              <a:t> </a:t>
            </a:r>
            <a:endParaRPr lang="en-GB" sz="10000" dirty="0">
              <a:cs typeface="Arial" panose="020B0604020202020204" pitchFamily="34" charset="0"/>
            </a:endParaRPr>
          </a:p>
          <a:p>
            <a:pPr fontAlgn="base"/>
            <a:endParaRPr lang="en-GB" sz="10000" dirty="0" smtClean="0">
              <a:cs typeface="Arial" panose="020B0604020202020204" pitchFamily="34" charset="0"/>
            </a:endParaRPr>
          </a:p>
          <a:p>
            <a:pPr fontAlgn="base"/>
            <a:r>
              <a:rPr lang="en-GB" sz="10000" dirty="0" smtClean="0">
                <a:cs typeface="Arial" panose="020B0604020202020204" pitchFamily="34" charset="0"/>
              </a:rPr>
              <a:t>The </a:t>
            </a:r>
            <a:r>
              <a:rPr lang="en-GB" sz="10000" dirty="0">
                <a:cs typeface="Arial" panose="020B0604020202020204" pitchFamily="34" charset="0"/>
              </a:rPr>
              <a:t>average child in England spends six hours a day in front of a </a:t>
            </a:r>
            <a:r>
              <a:rPr lang="en-GB" sz="10000" dirty="0" smtClean="0">
                <a:cs typeface="Arial" panose="020B0604020202020204" pitchFamily="34" charset="0"/>
              </a:rPr>
              <a:t>screen</a:t>
            </a:r>
            <a:r>
              <a:rPr lang="en-US" sz="10000" dirty="0">
                <a:cs typeface="Arial" panose="020B0604020202020204" pitchFamily="34" charset="0"/>
              </a:rPr>
              <a:t>.</a:t>
            </a:r>
            <a:r>
              <a:rPr lang="en-US" sz="10000" dirty="0">
                <a:cs typeface="Arial" panose="020B0604020202020204" pitchFamily="34" charset="0"/>
              </a:rPr>
              <a:t> </a:t>
            </a:r>
            <a:endParaRPr lang="en-GB" sz="10000" dirty="0">
              <a:cs typeface="Arial" panose="020B0604020202020204" pitchFamily="34" charset="0"/>
            </a:endParaRPr>
          </a:p>
          <a:p>
            <a:pPr marL="0" indent="0" fontAlgn="base">
              <a:buNone/>
            </a:pPr>
            <a:r>
              <a:rPr lang="en-US" sz="7200" dirty="0"/>
              <a:t> </a:t>
            </a:r>
            <a:endParaRPr lang="en-GB" sz="72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322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Autofit/>
          </a:bodyPr>
          <a:lstStyle/>
          <a:p>
            <a:r>
              <a:rPr lang="en-GB" b="1" dirty="0" smtClean="0">
                <a:solidFill>
                  <a:srgbClr val="0070C0"/>
                </a:solidFill>
              </a:rPr>
              <a:t>Changing our environment 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077200" cy="4419600"/>
          </a:xfrm>
        </p:spPr>
        <p:txBody>
          <a:bodyPr>
            <a:normAutofit fontScale="40000" lnSpcReduction="20000"/>
          </a:bodyPr>
          <a:lstStyle/>
          <a:p>
            <a:pPr marL="0" indent="0" fontAlgn="base">
              <a:buNone/>
            </a:pPr>
            <a:endParaRPr lang="en-GB" sz="1000" dirty="0" smtClean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7200" dirty="0"/>
          </a:p>
          <a:p>
            <a:pPr marL="0" indent="0">
              <a:buNone/>
            </a:pPr>
            <a:r>
              <a:rPr lang="en-GB" sz="6000" dirty="0" smtClean="0"/>
              <a:t>Whilst we </a:t>
            </a:r>
            <a:r>
              <a:rPr lang="en-GB" sz="6000" dirty="0"/>
              <a:t>make choices about what </a:t>
            </a:r>
            <a:r>
              <a:rPr lang="en-GB" sz="6000" dirty="0" smtClean="0"/>
              <a:t>we </a:t>
            </a:r>
            <a:r>
              <a:rPr lang="en-GB" sz="6000" dirty="0"/>
              <a:t>eat, and what </a:t>
            </a:r>
            <a:r>
              <a:rPr lang="en-GB" sz="6000" dirty="0" smtClean="0"/>
              <a:t>we </a:t>
            </a:r>
            <a:r>
              <a:rPr lang="en-GB" sz="6000" dirty="0"/>
              <a:t>feed </a:t>
            </a:r>
            <a:r>
              <a:rPr lang="en-GB" sz="6000" dirty="0" smtClean="0"/>
              <a:t>our </a:t>
            </a:r>
            <a:r>
              <a:rPr lang="en-GB" sz="6000" dirty="0"/>
              <a:t>children, these choices are affected by the environment in which </a:t>
            </a:r>
            <a:r>
              <a:rPr lang="en-GB" sz="6000" dirty="0" smtClean="0"/>
              <a:t>we </a:t>
            </a:r>
            <a:r>
              <a:rPr lang="en-GB" sz="6000" dirty="0"/>
              <a:t>live. </a:t>
            </a:r>
          </a:p>
          <a:p>
            <a:pPr marL="0" indent="0">
              <a:buNone/>
            </a:pPr>
            <a:endParaRPr lang="en-GB" sz="6000" dirty="0" smtClean="0"/>
          </a:p>
          <a:p>
            <a:pPr marL="0" indent="0">
              <a:buNone/>
            </a:pPr>
            <a:r>
              <a:rPr lang="en-GB" sz="6000" dirty="0" smtClean="0"/>
              <a:t>Therefore, although some of the things we need to do to reverse London’s childhood </a:t>
            </a:r>
            <a:r>
              <a:rPr lang="en-GB" sz="6000" dirty="0"/>
              <a:t>obesity epidemic involve people changing their </a:t>
            </a:r>
            <a:r>
              <a:rPr lang="en-GB" sz="6000" dirty="0" smtClean="0"/>
              <a:t>lifestyles</a:t>
            </a:r>
            <a:r>
              <a:rPr lang="en-GB" sz="6000" dirty="0"/>
              <a:t>, most of them involve changing our environment.  </a:t>
            </a:r>
            <a:endParaRPr lang="en-GB" sz="6000" dirty="0" smtClean="0"/>
          </a:p>
          <a:p>
            <a:pPr marL="0" indent="0">
              <a:buNone/>
            </a:pPr>
            <a:endParaRPr lang="en-GB" sz="6000" dirty="0"/>
          </a:p>
          <a:p>
            <a:pPr marL="0" indent="0">
              <a:buNone/>
            </a:pPr>
            <a:r>
              <a:rPr lang="en-GB" sz="6000" dirty="0" smtClean="0"/>
              <a:t>This </a:t>
            </a:r>
            <a:r>
              <a:rPr lang="en-GB" sz="6000" dirty="0"/>
              <a:t>will include making changes at a community level, at local authority level, a London-wide level and at a national level. </a:t>
            </a:r>
            <a:endParaRPr lang="en-GB" sz="6000" dirty="0" smtClean="0"/>
          </a:p>
          <a:p>
            <a:pPr marL="0" indent="0">
              <a:buNone/>
            </a:pPr>
            <a:endParaRPr lang="en-GB" sz="6000" dirty="0" smtClean="0"/>
          </a:p>
          <a:p>
            <a:pPr marL="0" indent="0">
              <a:buNone/>
            </a:pPr>
            <a:endParaRPr lang="en-GB" sz="6000" dirty="0"/>
          </a:p>
          <a:p>
            <a:pPr marL="0" indent="0" fontAlgn="base">
              <a:buNone/>
            </a:pPr>
            <a:endParaRPr lang="en-GB" sz="72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073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0070C0"/>
                </a:solidFill>
              </a:rPr>
              <a:t>How can you get involved?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r>
              <a:rPr lang="en-GB" dirty="0" smtClean="0"/>
              <a:t>The first thing you can do is to complete the ‘Great Weight Debate’ </a:t>
            </a:r>
            <a:r>
              <a:rPr lang="en-GB" dirty="0" smtClean="0"/>
              <a:t>survey</a:t>
            </a:r>
          </a:p>
          <a:p>
            <a:r>
              <a:rPr lang="en-GB" dirty="0" smtClean="0"/>
              <a:t>The survey asks Londoners what changes they think would help children lead healthier lives</a:t>
            </a:r>
            <a:endParaRPr lang="en-GB" dirty="0"/>
          </a:p>
          <a:p>
            <a:r>
              <a:rPr lang="en-GB" dirty="0" smtClean="0"/>
              <a:t>The survey </a:t>
            </a:r>
            <a:r>
              <a:rPr lang="en-GB" dirty="0" smtClean="0"/>
              <a:t>takes 5 minutes and can be found on ‘The Great Weight Debate’ website: </a:t>
            </a:r>
            <a:r>
              <a:rPr lang="en-GB" u="sng" dirty="0">
                <a:hlinkClick r:id="rId2"/>
              </a:rPr>
              <a:t>http://gethealthy.london/greatweightdebate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 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5783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0070C0"/>
                </a:solidFill>
              </a:rPr>
              <a:t>Other ways you can get involved..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Autofit/>
          </a:bodyPr>
          <a:lstStyle/>
          <a:p>
            <a:r>
              <a:rPr lang="en-GB" sz="2500" dirty="0"/>
              <a:t>Talk to friends and family and encourage them to complete the ‘Great Weight Debate’ </a:t>
            </a:r>
            <a:r>
              <a:rPr lang="en-GB" sz="2500" dirty="0" smtClean="0"/>
              <a:t>survey</a:t>
            </a:r>
          </a:p>
          <a:p>
            <a:r>
              <a:rPr lang="en-GB" sz="2500" dirty="0" smtClean="0"/>
              <a:t>Share your thoughts on twitter </a:t>
            </a:r>
            <a:r>
              <a:rPr lang="en-GB" sz="2500" dirty="0"/>
              <a:t>#</a:t>
            </a:r>
            <a:r>
              <a:rPr lang="en-GB" sz="2500" dirty="0" err="1"/>
              <a:t>greatweightdebate</a:t>
            </a:r>
            <a:r>
              <a:rPr lang="en-GB" sz="2500" dirty="0"/>
              <a:t>  </a:t>
            </a:r>
            <a:endParaRPr lang="en-GB" sz="2500" dirty="0" smtClean="0"/>
          </a:p>
          <a:p>
            <a:r>
              <a:rPr lang="en-GB" sz="2500" dirty="0" smtClean="0"/>
              <a:t>Learn </a:t>
            </a:r>
            <a:r>
              <a:rPr lang="en-GB" sz="2500" dirty="0"/>
              <a:t>more about our childhood obesity crisis. The ‘Great Weight Debate’ website has loads of useful information: </a:t>
            </a:r>
            <a:r>
              <a:rPr lang="en-GB" sz="2800" u="sng" dirty="0">
                <a:hlinkClick r:id="rId2"/>
              </a:rPr>
              <a:t>http://gethealthy.london/greatweightdebate</a:t>
            </a:r>
            <a:endParaRPr lang="en-GB" sz="2800" dirty="0"/>
          </a:p>
          <a:p>
            <a:r>
              <a:rPr lang="en-GB" sz="2500" dirty="0" smtClean="0"/>
              <a:t>Come </a:t>
            </a:r>
            <a:r>
              <a:rPr lang="en-GB" sz="2500" dirty="0"/>
              <a:t>and see me if you want to get </a:t>
            </a:r>
            <a:r>
              <a:rPr lang="en-GB" sz="2500" dirty="0" smtClean="0"/>
              <a:t>involved in the Great Weight Debate </a:t>
            </a:r>
            <a:endParaRPr lang="en-GB" sz="2500" dirty="0"/>
          </a:p>
        </p:txBody>
      </p:sp>
    </p:spTree>
    <p:extLst>
      <p:ext uri="{BB962C8B-B14F-4D97-AF65-F5344CB8AC3E}">
        <p14:creationId xmlns:p14="http://schemas.microsoft.com/office/powerpoint/2010/main" val="215527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0070C0"/>
                </a:solidFill>
              </a:rPr>
              <a:t>Small steps make a big difference…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0070C0"/>
                </a:solidFill>
              </a:rPr>
              <a:t>Be aware of how the environment affects your choices: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/>
              <a:t>Avoid ‘super-sized’ drinks, crisps and </a:t>
            </a:r>
            <a:r>
              <a:rPr lang="en-GB" dirty="0" smtClean="0"/>
              <a:t>chocolate</a:t>
            </a:r>
          </a:p>
          <a:p>
            <a:r>
              <a:rPr lang="en-GB" dirty="0" smtClean="0"/>
              <a:t>Avoid buying ‘buy one, get one free’ deals if the food isn’t healthy</a:t>
            </a:r>
          </a:p>
          <a:p>
            <a:r>
              <a:rPr lang="en-GB" dirty="0" smtClean="0"/>
              <a:t>Try and cut down on the number of take-</a:t>
            </a:r>
            <a:r>
              <a:rPr lang="en-GB" dirty="0" err="1" smtClean="0"/>
              <a:t>aways</a:t>
            </a:r>
            <a:r>
              <a:rPr lang="en-GB" dirty="0" smtClean="0"/>
              <a:t> you consume</a:t>
            </a:r>
          </a:p>
          <a:p>
            <a:r>
              <a:rPr lang="en-GB" dirty="0" smtClean="0"/>
              <a:t>Always check food labelling, particularly on processed foods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808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704</Words>
  <Application>Microsoft Office PowerPoint</Application>
  <PresentationFormat>On-screen Show (4:3)</PresentationFormat>
  <Paragraphs>100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‘The Great Weight Debate    - A xxx (add borough) conversation       on childhood obesity’  </vt:lpstr>
      <vt:lpstr>Why are we holding a ‘Great Weight Debate’? </vt:lpstr>
      <vt:lpstr>Obese children are at risk of:  </vt:lpstr>
      <vt:lpstr>Our abnormal environment</vt:lpstr>
      <vt:lpstr>Did you know?</vt:lpstr>
      <vt:lpstr>Changing our environment </vt:lpstr>
      <vt:lpstr>How can you get involved?</vt:lpstr>
      <vt:lpstr>Other ways you can get involved..</vt:lpstr>
      <vt:lpstr>Small steps make a big difference…</vt:lpstr>
      <vt:lpstr>How can tackle childhood obesity in xxx (insert borough)?</vt:lpstr>
      <vt:lpstr>How can tackle childhood obesity in xxx (insert borough)?</vt:lpstr>
      <vt:lpstr>For more information on childhood obesity…</vt:lpstr>
    </vt:vector>
  </TitlesOfParts>
  <Company>Police Federation of England and Wales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‘The Great Weight Debate – A London conversation on obesity’</dc:title>
  <dc:creator>Rachel</dc:creator>
  <cp:lastModifiedBy>Emma Pickles</cp:lastModifiedBy>
  <cp:revision>26</cp:revision>
  <dcterms:created xsi:type="dcterms:W3CDTF">2016-08-10T18:36:19Z</dcterms:created>
  <dcterms:modified xsi:type="dcterms:W3CDTF">2016-11-01T18:19:35Z</dcterms:modified>
</cp:coreProperties>
</file>