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11"/>
  </p:notesMasterIdLst>
  <p:sldIdLst>
    <p:sldId id="296" r:id="rId2"/>
    <p:sldId id="297" r:id="rId3"/>
    <p:sldId id="298" r:id="rId4"/>
    <p:sldId id="300" r:id="rId5"/>
    <p:sldId id="299" r:id="rId6"/>
    <p:sldId id="301" r:id="rId7"/>
    <p:sldId id="302" r:id="rId8"/>
    <p:sldId id="306" r:id="rId9"/>
    <p:sldId id="30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63"/>
    <p:restoredTop sz="87363" autoAdjust="0"/>
  </p:normalViewPr>
  <p:slideViewPr>
    <p:cSldViewPr>
      <p:cViewPr>
        <p:scale>
          <a:sx n="81" d="100"/>
          <a:sy n="81" d="100"/>
        </p:scale>
        <p:origin x="-480" y="6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marker"/>
        <c:varyColors val="0"/>
        <c:ser>
          <c:idx val="3"/>
          <c:order val="0"/>
          <c:tx>
            <c:strRef>
              <c:f>Sheet1!$A$44</c:f>
              <c:strCache>
                <c:ptCount val="1"/>
                <c:pt idx="0">
                  <c:v>Average</c:v>
                </c:pt>
              </c:strCache>
            </c:strRef>
          </c:tx>
          <c:marker>
            <c:symbol val="none"/>
          </c:marker>
          <c:cat>
            <c:strRef>
              <c:f>Sheet1!$B$40:$O$40</c:f>
              <c:strCache>
                <c:ptCount val="14"/>
                <c:pt idx="0">
                  <c:v>Strategies and Priorities</c:v>
                </c:pt>
                <c:pt idx="1">
                  <c:v>Breastfeeding</c:v>
                </c:pt>
                <c:pt idx="2">
                  <c:v>Weaning</c:v>
                </c:pt>
                <c:pt idx="3">
                  <c:v>Accessibility of Healthy Food</c:v>
                </c:pt>
                <c:pt idx="4">
                  <c:v>Journeys by foot or bike</c:v>
                </c:pt>
                <c:pt idx="5">
                  <c:v>Physical Environment</c:v>
                </c:pt>
                <c:pt idx="6">
                  <c:v>Supporting people to be active</c:v>
                </c:pt>
                <c:pt idx="7">
                  <c:v>Schools</c:v>
                </c:pt>
                <c:pt idx="8">
                  <c:v>Public and Community Settings</c:v>
                </c:pt>
                <c:pt idx="9">
                  <c:v>Health Services</c:v>
                </c:pt>
                <c:pt idx="10">
                  <c:v>Workplaces</c:v>
                </c:pt>
                <c:pt idx="11">
                  <c:v>Engagment and Commitment</c:v>
                </c:pt>
                <c:pt idx="12">
                  <c:v>Knowledge</c:v>
                </c:pt>
                <c:pt idx="13">
                  <c:v>Evaluation</c:v>
                </c:pt>
              </c:strCache>
            </c:strRef>
          </c:cat>
          <c:val>
            <c:numRef>
              <c:f>Sheet1!$B$44:$O$44</c:f>
              <c:numCache>
                <c:formatCode>0%</c:formatCode>
                <c:ptCount val="14"/>
                <c:pt idx="0">
                  <c:v>0.71151515151515099</c:v>
                </c:pt>
                <c:pt idx="1">
                  <c:v>0.62939393939393895</c:v>
                </c:pt>
                <c:pt idx="2">
                  <c:v>0.55424242424242398</c:v>
                </c:pt>
                <c:pt idx="3">
                  <c:v>0.38909090909090899</c:v>
                </c:pt>
                <c:pt idx="4">
                  <c:v>0.83121212121212096</c:v>
                </c:pt>
                <c:pt idx="5">
                  <c:v>0.65363636363636402</c:v>
                </c:pt>
                <c:pt idx="6">
                  <c:v>0.70212121212121203</c:v>
                </c:pt>
                <c:pt idx="7">
                  <c:v>0.68484848484848504</c:v>
                </c:pt>
                <c:pt idx="8">
                  <c:v>0.59575757575757604</c:v>
                </c:pt>
                <c:pt idx="9">
                  <c:v>0.54787878787878797</c:v>
                </c:pt>
                <c:pt idx="10">
                  <c:v>0.453636363636364</c:v>
                </c:pt>
                <c:pt idx="11">
                  <c:v>0.57393939393939397</c:v>
                </c:pt>
                <c:pt idx="12">
                  <c:v>0.60181818181818203</c:v>
                </c:pt>
                <c:pt idx="13">
                  <c:v>0.57939393939394002</c:v>
                </c:pt>
              </c:numCache>
            </c:numRef>
          </c:val>
        </c:ser>
        <c:dLbls>
          <c:showLegendKey val="0"/>
          <c:showVal val="0"/>
          <c:showCatName val="0"/>
          <c:showSerName val="0"/>
          <c:showPercent val="0"/>
          <c:showBubbleSize val="0"/>
        </c:dLbls>
        <c:axId val="132157440"/>
        <c:axId val="132158976"/>
      </c:radarChart>
      <c:catAx>
        <c:axId val="132157440"/>
        <c:scaling>
          <c:orientation val="minMax"/>
        </c:scaling>
        <c:delete val="0"/>
        <c:axPos val="b"/>
        <c:majorGridlines/>
        <c:numFmt formatCode="General" sourceLinked="1"/>
        <c:majorTickMark val="out"/>
        <c:minorTickMark val="none"/>
        <c:tickLblPos val="nextTo"/>
        <c:crossAx val="132158976"/>
        <c:crosses val="autoZero"/>
        <c:auto val="0"/>
        <c:lblAlgn val="ctr"/>
        <c:lblOffset val="100"/>
        <c:noMultiLvlLbl val="0"/>
      </c:catAx>
      <c:valAx>
        <c:axId val="132158976"/>
        <c:scaling>
          <c:orientation val="minMax"/>
        </c:scaling>
        <c:delete val="0"/>
        <c:axPos val="l"/>
        <c:majorGridlines/>
        <c:numFmt formatCode="0%" sourceLinked="1"/>
        <c:majorTickMark val="cross"/>
        <c:minorTickMark val="none"/>
        <c:tickLblPos val="nextTo"/>
        <c:crossAx val="132157440"/>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FFC-9A98-4DB2-8EA8-045E28A37718}" type="datetimeFigureOut">
              <a:rPr lang="en-GB" smtClean="0"/>
              <a:t>03/06/2016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7AF89D-E695-405C-9194-508458EDF7F2}" type="slidenum">
              <a:rPr lang="en-GB" smtClean="0"/>
              <a:t>‹#›</a:t>
            </a:fld>
            <a:endParaRPr lang="en-GB"/>
          </a:p>
        </p:txBody>
      </p:sp>
    </p:spTree>
    <p:extLst>
      <p:ext uri="{BB962C8B-B14F-4D97-AF65-F5344CB8AC3E}">
        <p14:creationId xmlns:p14="http://schemas.microsoft.com/office/powerpoint/2010/main" val="915776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7AF89D-E695-405C-9194-508458EDF7F2}" type="slidenum">
              <a:rPr lang="en-GB" smtClean="0"/>
              <a:t>1</a:t>
            </a:fld>
            <a:endParaRPr lang="en-GB"/>
          </a:p>
        </p:txBody>
      </p:sp>
    </p:spTree>
    <p:extLst>
      <p:ext uri="{BB962C8B-B14F-4D97-AF65-F5344CB8AC3E}">
        <p14:creationId xmlns:p14="http://schemas.microsoft.com/office/powerpoint/2010/main" val="1573549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0B7AF89D-E695-405C-9194-508458EDF7F2}" type="slidenum">
              <a:rPr lang="en-GB" smtClean="0"/>
              <a:t>4</a:t>
            </a:fld>
            <a:endParaRPr lang="en-GB"/>
          </a:p>
        </p:txBody>
      </p:sp>
    </p:spTree>
    <p:extLst>
      <p:ext uri="{BB962C8B-B14F-4D97-AF65-F5344CB8AC3E}">
        <p14:creationId xmlns:p14="http://schemas.microsoft.com/office/powerpoint/2010/main" val="1196038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7AF89D-E695-405C-9194-508458EDF7F2}" type="slidenum">
              <a:rPr lang="en-GB" smtClean="0"/>
              <a:t>9</a:t>
            </a:fld>
            <a:endParaRPr lang="en-GB"/>
          </a:p>
        </p:txBody>
      </p:sp>
    </p:spTree>
    <p:extLst>
      <p:ext uri="{BB962C8B-B14F-4D97-AF65-F5344CB8AC3E}">
        <p14:creationId xmlns:p14="http://schemas.microsoft.com/office/powerpoint/2010/main" val="6130694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251520" y="1124744"/>
            <a:ext cx="8241688" cy="1008112"/>
          </a:xfrm>
          <a:prstGeom prst="rect">
            <a:avLst/>
          </a:prstGeom>
          <a:noFill/>
        </p:spPr>
        <p:txBody>
          <a:bodyPr lIns="0" tIns="0" rIns="0" bIns="0">
            <a:normAutofit/>
          </a:bodyPr>
          <a:lstStyle>
            <a:lvl1pPr algn="l">
              <a:defRPr sz="3600" baseline="0">
                <a:solidFill>
                  <a:srgbClr val="0072C6"/>
                </a:solidFill>
              </a:defRPr>
            </a:lvl1pPr>
          </a:lstStyle>
          <a:p>
            <a:r>
              <a:rPr lang="en-GB" dirty="0" smtClean="0"/>
              <a:t>Document Title</a:t>
            </a:r>
            <a:endParaRPr lang="en-GB" dirty="0"/>
          </a:p>
        </p:txBody>
      </p:sp>
      <p:sp>
        <p:nvSpPr>
          <p:cNvPr id="8" name="Text Placeholder 7"/>
          <p:cNvSpPr>
            <a:spLocks noGrp="1"/>
          </p:cNvSpPr>
          <p:nvPr>
            <p:ph type="body" sz="quarter" idx="10" hasCustomPrompt="1"/>
          </p:nvPr>
        </p:nvSpPr>
        <p:spPr>
          <a:xfrm>
            <a:off x="264046" y="2204864"/>
            <a:ext cx="7344815" cy="504825"/>
          </a:xfrm>
        </p:spPr>
        <p:txBody>
          <a:bodyPr>
            <a:normAutofit/>
          </a:bodyPr>
          <a:lstStyle>
            <a:lvl1pPr algn="l">
              <a:defRPr sz="2400" baseline="0">
                <a:solidFill>
                  <a:srgbClr val="0072C6"/>
                </a:solidFill>
                <a:latin typeface="+mn-lt"/>
              </a:defRPr>
            </a:lvl1pPr>
          </a:lstStyle>
          <a:p>
            <a:pPr lvl="0"/>
            <a:r>
              <a:rPr lang="en-GB" dirty="0" smtClean="0"/>
              <a:t>Subtitle </a:t>
            </a:r>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9297" y="476672"/>
            <a:ext cx="1067159" cy="432048"/>
          </a:xfrm>
          <a:prstGeom prst="rect">
            <a:avLst/>
          </a:prstGeom>
        </p:spPr>
      </p:pic>
      <p:sp>
        <p:nvSpPr>
          <p:cNvPr id="4" name="Slide Number Placeholder 3"/>
          <p:cNvSpPr>
            <a:spLocks noGrp="1"/>
          </p:cNvSpPr>
          <p:nvPr>
            <p:ph type="sldNum" sz="quarter" idx="11"/>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2852936"/>
            <a:ext cx="9144000" cy="4033332"/>
          </a:xfrm>
          <a:prstGeom prst="rect">
            <a:avLst/>
          </a:prstGeom>
        </p:spPr>
      </p:pic>
    </p:spTree>
    <p:extLst>
      <p:ext uri="{BB962C8B-B14F-4D97-AF65-F5344CB8AC3E}">
        <p14:creationId xmlns:p14="http://schemas.microsoft.com/office/powerpoint/2010/main" val="24054442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0091C9"/>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269598430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r>
              <a:rPr lang="en-GB" sz="8800" dirty="0">
                <a:solidFill>
                  <a:prstClr val="white"/>
                </a:solidFill>
                <a:latin typeface="Arial Black"/>
              </a:rPr>
              <a:t>02</a:t>
            </a:r>
            <a:endParaRPr lang="en-GB" sz="8800" dirty="0">
              <a:solidFill>
                <a:prstClr val="white"/>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prstClr val="white"/>
                </a:solidFill>
              </a:rPr>
              <a:t>Transforming London’s health and care together</a:t>
            </a: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90220766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E32486"/>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6329006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E32486"/>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3092903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E3248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5"/>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6109944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E3248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371299774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r>
              <a:rPr lang="en-GB" sz="8800" dirty="0">
                <a:solidFill>
                  <a:prstClr val="white"/>
                </a:solidFill>
                <a:latin typeface="Arial Black"/>
              </a:rPr>
              <a:t>03</a:t>
            </a:r>
            <a:endParaRPr lang="en-GB" sz="8800" dirty="0">
              <a:solidFill>
                <a:prstClr val="white"/>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prstClr val="white"/>
                </a:solidFill>
              </a:rPr>
              <a:t>Transforming London’s health and care together</a:t>
            </a: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405251986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A25BA0"/>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5889518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A25BA0"/>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8705333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A25BA0"/>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5"/>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2393215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72C6"/>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3520985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rgbClr val="0072C6"/>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chemeClr val="accent2"/>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71070983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r>
              <a:rPr lang="en-GB" sz="8800" dirty="0">
                <a:solidFill>
                  <a:prstClr val="white"/>
                </a:solidFill>
                <a:latin typeface="Arial Black"/>
              </a:rPr>
              <a:t>04</a:t>
            </a:r>
            <a:endParaRPr lang="en-GB" sz="8800" dirty="0">
              <a:solidFill>
                <a:prstClr val="white"/>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prstClr val="white"/>
                </a:solidFill>
              </a:rPr>
              <a:t>Transforming London’s health and care together</a:t>
            </a: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60499875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33BBB1"/>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7755109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33BBB1"/>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3166696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33BBB1"/>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5"/>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43924303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33BBB1"/>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36195426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03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50824" y="188912"/>
            <a:ext cx="1656879" cy="1152526"/>
          </a:xfrm>
          <a:prstGeom prst="rect">
            <a:avLst/>
          </a:prstGeom>
        </p:spPr>
        <p:txBody>
          <a:bodyPr wrap="square" lIns="0" tIns="0" rIns="0" bIns="0" anchor="ctr">
            <a:noAutofit/>
          </a:bodyPr>
          <a:lstStyle/>
          <a:p>
            <a:r>
              <a:rPr lang="en-GB" sz="8800" dirty="0">
                <a:solidFill>
                  <a:prstClr val="white"/>
                </a:solidFill>
                <a:latin typeface="Arial Black"/>
              </a:rPr>
              <a:t>05</a:t>
            </a:r>
            <a:endParaRPr lang="en-GB" sz="8800" dirty="0">
              <a:solidFill>
                <a:prstClr val="white"/>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prstClr val="white"/>
                </a:solidFill>
              </a:rPr>
              <a:t>Transforming London’s health and care together</a:t>
            </a: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2739113193"/>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chemeClr val="accent4"/>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7839312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chemeClr val="accent4"/>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7057700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chemeClr val="accent4"/>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5"/>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31910869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72C6"/>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8051822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chemeClr val="accent4"/>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4157098885"/>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E32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50824" y="188912"/>
            <a:ext cx="1656879" cy="1152526"/>
          </a:xfrm>
          <a:prstGeom prst="rect">
            <a:avLst/>
          </a:prstGeom>
        </p:spPr>
        <p:txBody>
          <a:bodyPr wrap="square" lIns="0" tIns="0" rIns="0" bIns="0" anchor="ctr">
            <a:noAutofit/>
          </a:bodyPr>
          <a:lstStyle/>
          <a:p>
            <a:r>
              <a:rPr lang="en-GB" sz="8800" dirty="0">
                <a:solidFill>
                  <a:prstClr val="white"/>
                </a:solidFill>
                <a:latin typeface="Arial Black"/>
              </a:rPr>
              <a:t>06</a:t>
            </a:r>
            <a:endParaRPr lang="en-GB" sz="8800" dirty="0">
              <a:solidFill>
                <a:prstClr val="white"/>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prstClr val="white"/>
                </a:solidFill>
              </a:rPr>
              <a:t>Transforming London’s health and care together</a:t>
            </a: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247574852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A25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r>
              <a:rPr lang="en-GB" sz="8800" dirty="0">
                <a:solidFill>
                  <a:prstClr val="white"/>
                </a:solidFill>
                <a:latin typeface="Arial Black"/>
              </a:rPr>
              <a:t>07</a:t>
            </a:r>
            <a:endParaRPr lang="en-GB" sz="8800" dirty="0">
              <a:solidFill>
                <a:prstClr val="white"/>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prstClr val="white"/>
                </a:solidFill>
              </a:rPr>
              <a:t>Transforming London’s health and care together</a:t>
            </a: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3301918335"/>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8_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33B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6" name="Rectangle 5"/>
          <p:cNvSpPr/>
          <p:nvPr userDrawn="1"/>
        </p:nvSpPr>
        <p:spPr>
          <a:xfrm>
            <a:off x="232916" y="188912"/>
            <a:ext cx="1674788" cy="1152526"/>
          </a:xfrm>
          <a:prstGeom prst="rect">
            <a:avLst/>
          </a:prstGeom>
        </p:spPr>
        <p:txBody>
          <a:bodyPr wrap="square" lIns="0" tIns="0" rIns="0" bIns="0" anchor="ctr">
            <a:noAutofit/>
          </a:bodyPr>
          <a:lstStyle/>
          <a:p>
            <a:r>
              <a:rPr lang="en-GB" sz="8800" dirty="0">
                <a:solidFill>
                  <a:prstClr val="white"/>
                </a:solidFill>
                <a:latin typeface="Arial Black"/>
              </a:rPr>
              <a:t>09</a:t>
            </a:r>
            <a:endParaRPr lang="en-GB" sz="8800" dirty="0">
              <a:solidFill>
                <a:prstClr val="white"/>
              </a:solidFill>
            </a:endParaRPr>
          </a:p>
        </p:txBody>
      </p:sp>
      <p:sp>
        <p:nvSpPr>
          <p:cNvPr id="7" name="TextBox 6"/>
          <p:cNvSpPr txBox="1"/>
          <p:nvPr userDrawn="1"/>
        </p:nvSpPr>
        <p:spPr>
          <a:xfrm>
            <a:off x="232916" y="6165304"/>
            <a:ext cx="8587556" cy="369332"/>
          </a:xfrm>
          <a:prstGeom prst="rect">
            <a:avLst/>
          </a:prstGeom>
          <a:noFill/>
        </p:spPr>
        <p:txBody>
          <a:bodyPr wrap="square" rtlCol="0">
            <a:spAutoFit/>
          </a:bodyPr>
          <a:lstStyle/>
          <a:p>
            <a:r>
              <a:rPr lang="en-GB" i="1" dirty="0">
                <a:solidFill>
                  <a:prstClr val="white"/>
                </a:solidFill>
              </a:rPr>
              <a:t>Transforming London’s health and care together</a:t>
            </a:r>
          </a:p>
        </p:txBody>
      </p:sp>
      <p:cxnSp>
        <p:nvCxnSpPr>
          <p:cNvPr id="8" name="Straight Connector 7"/>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1"/>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4009279940"/>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7384"/>
            <a:ext cx="9144000" cy="1687711"/>
          </a:xfrm>
          <a:prstGeom prst="rect">
            <a:avLst/>
          </a:prstGeom>
        </p:spPr>
      </p:pic>
      <p:sp>
        <p:nvSpPr>
          <p:cNvPr id="5" name="Text Placeholder 4"/>
          <p:cNvSpPr>
            <a:spLocks noGrp="1"/>
          </p:cNvSpPr>
          <p:nvPr>
            <p:ph type="body" sz="quarter" idx="10"/>
          </p:nvPr>
        </p:nvSpPr>
        <p:spPr>
          <a:xfrm>
            <a:off x="251792" y="1660327"/>
            <a:ext cx="7848600" cy="576648"/>
          </a:xfrm>
        </p:spPr>
        <p:txBody>
          <a:bodyPr>
            <a:normAutofit/>
          </a:bodyPr>
          <a:lstStyle>
            <a:lvl1pPr>
              <a:defRPr sz="2400" b="1">
                <a:solidFill>
                  <a:srgbClr val="0072C6"/>
                </a:solidFill>
              </a:defRPr>
            </a:lvl1pPr>
          </a:lstStyle>
          <a:p>
            <a:pPr lvl="0"/>
            <a:r>
              <a:rPr lang="en-US" smtClean="0"/>
              <a:t>Click to edit Master text styles</a:t>
            </a:r>
          </a:p>
        </p:txBody>
      </p:sp>
      <p:sp>
        <p:nvSpPr>
          <p:cNvPr id="2" name="Slide Number Placeholder 1"/>
          <p:cNvSpPr>
            <a:spLocks noGrp="1"/>
          </p:cNvSpPr>
          <p:nvPr>
            <p:ph type="sldNum" sz="quarter" idx="12"/>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4" name="Content Placeholder 3"/>
          <p:cNvSpPr>
            <a:spLocks noGrp="1"/>
          </p:cNvSpPr>
          <p:nvPr>
            <p:ph sz="quarter" idx="13"/>
          </p:nvPr>
        </p:nvSpPr>
        <p:spPr>
          <a:xfrm>
            <a:off x="250825" y="2275200"/>
            <a:ext cx="8642350" cy="41061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10228895"/>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l="85" r="-1"/>
          <a:stretch/>
        </p:blipFill>
        <p:spPr>
          <a:xfrm>
            <a:off x="0" y="0"/>
            <a:ext cx="9136234" cy="1098352"/>
          </a:xfrm>
          <a:prstGeom prst="rect">
            <a:avLst/>
          </a:prstGeom>
        </p:spPr>
      </p:pic>
      <p:sp>
        <p:nvSpPr>
          <p:cNvPr id="5" name="Content Placeholder 4"/>
          <p:cNvSpPr>
            <a:spLocks noGrp="1"/>
          </p:cNvSpPr>
          <p:nvPr>
            <p:ph sz="quarter" idx="10"/>
          </p:nvPr>
        </p:nvSpPr>
        <p:spPr>
          <a:xfrm>
            <a:off x="234000" y="648001"/>
            <a:ext cx="8658480" cy="980800"/>
          </a:xfrm>
        </p:spPr>
        <p:txBody>
          <a:bodyPr anchor="ctr">
            <a:normAutofit/>
          </a:bodyPr>
          <a:lstStyle>
            <a:lvl1pPr algn="ctr">
              <a:defRPr sz="2400" b="1">
                <a:solidFill>
                  <a:srgbClr val="0072C6"/>
                </a:solidFill>
              </a:defRPr>
            </a:lvl1pPr>
            <a:lvl2pPr>
              <a:defRPr>
                <a:solidFill>
                  <a:srgbClr val="0072C6"/>
                </a:solidFill>
              </a:defRPr>
            </a:lvl2pPr>
            <a:lvl3pPr>
              <a:defRPr>
                <a:solidFill>
                  <a:srgbClr val="0072C6"/>
                </a:solidFill>
              </a:defRPr>
            </a:lvl3pPr>
            <a:lvl4pPr>
              <a:defRPr>
                <a:solidFill>
                  <a:srgbClr val="0072C6"/>
                </a:solidFill>
              </a:defRPr>
            </a:lvl4pPr>
            <a:lvl5pPr>
              <a:defRPr>
                <a:solidFill>
                  <a:srgbClr val="0072C6"/>
                </a:solidFill>
              </a:defRPr>
            </a:lvl5pPr>
          </a:lstStyle>
          <a:p>
            <a:pPr lvl="0"/>
            <a:r>
              <a:rPr lang="en-US" smtClean="0"/>
              <a:t>Click to edit Master text styles</a:t>
            </a:r>
          </a:p>
        </p:txBody>
      </p:sp>
      <p:sp>
        <p:nvSpPr>
          <p:cNvPr id="7" name="Content Placeholder 6"/>
          <p:cNvSpPr>
            <a:spLocks noGrp="1"/>
          </p:cNvSpPr>
          <p:nvPr>
            <p:ph sz="quarter" idx="11"/>
          </p:nvPr>
        </p:nvSpPr>
        <p:spPr>
          <a:xfrm>
            <a:off x="250824" y="1659600"/>
            <a:ext cx="8641655" cy="43211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Slide Number Placeholder 1"/>
          <p:cNvSpPr>
            <a:spLocks noGrp="1"/>
          </p:cNvSpPr>
          <p:nvPr>
            <p:ph type="sldNum" sz="quarter" idx="12"/>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6641553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0072C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5"/>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10585479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key message">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p:spPr>
        <p:txBody>
          <a:bodyPr/>
          <a:lstStyle/>
          <a:p>
            <a:r>
              <a:rPr lang="en-US" smtClean="0"/>
              <a:t>Click to edit Master title style</a:t>
            </a:r>
            <a:endParaRPr lang="en-GB"/>
          </a:p>
        </p:txBody>
      </p:sp>
      <p:sp>
        <p:nvSpPr>
          <p:cNvPr id="5" name="Content Placeholder 4"/>
          <p:cNvSpPr>
            <a:spLocks noGrp="1"/>
          </p:cNvSpPr>
          <p:nvPr>
            <p:ph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2"/>
          </p:nvPr>
        </p:nvSpPr>
        <p:spPr>
          <a:xfrm>
            <a:off x="3203575" y="1341438"/>
            <a:ext cx="568960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6" name="Title 1"/>
          <p:cNvSpPr txBox="1">
            <a:spLocks/>
          </p:cNvSpPr>
          <p:nvPr userDrawn="1"/>
        </p:nvSpPr>
        <p:spPr>
          <a:xfrm>
            <a:off x="251520" y="190800"/>
            <a:ext cx="8642350" cy="503783"/>
          </a:xfrm>
          <a:prstGeom prst="rect">
            <a:avLst/>
          </a:prstGeom>
          <a:solidFill>
            <a:srgbClr val="0072C6"/>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77328959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vider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091C9"/>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endParaRPr lang="en-GB">
              <a:solidFill>
                <a:prstClr val="white"/>
              </a:solidFill>
            </a:endParaRPr>
          </a:p>
        </p:txBody>
      </p:sp>
      <p:sp>
        <p:nvSpPr>
          <p:cNvPr id="11" name="Text Placeholder 10"/>
          <p:cNvSpPr>
            <a:spLocks noGrp="1"/>
          </p:cNvSpPr>
          <p:nvPr>
            <p:ph type="body" sz="quarter" idx="10" hasCustomPrompt="1"/>
          </p:nvPr>
        </p:nvSpPr>
        <p:spPr>
          <a:xfrm>
            <a:off x="250825" y="1340768"/>
            <a:ext cx="6985000" cy="504056"/>
          </a:xfrm>
        </p:spPr>
        <p:txBody>
          <a:bodyPr>
            <a:noAutofit/>
          </a:bodyPr>
          <a:lstStyle>
            <a:lvl1pPr>
              <a:defRPr sz="3600" baseline="0">
                <a:solidFill>
                  <a:schemeClr val="bg1"/>
                </a:solidFill>
                <a:latin typeface="+mj-lt"/>
              </a:defRPr>
            </a:lvl1pPr>
            <a:lvl2pPr>
              <a:defRPr sz="3600">
                <a:solidFill>
                  <a:schemeClr val="bg1"/>
                </a:solidFill>
                <a:latin typeface="+mj-lt"/>
              </a:defRPr>
            </a:lvl2pPr>
            <a:lvl3pPr>
              <a:defRPr sz="3600">
                <a:solidFill>
                  <a:schemeClr val="bg1"/>
                </a:solidFill>
                <a:latin typeface="+mj-lt"/>
              </a:defRPr>
            </a:lvl3pPr>
            <a:lvl4pPr>
              <a:defRPr sz="3600">
                <a:solidFill>
                  <a:schemeClr val="bg1"/>
                </a:solidFill>
                <a:latin typeface="+mj-lt"/>
              </a:defRPr>
            </a:lvl4pPr>
            <a:lvl5pPr>
              <a:defRPr sz="3600">
                <a:solidFill>
                  <a:schemeClr val="bg1"/>
                </a:solidFill>
                <a:latin typeface="+mj-lt"/>
              </a:defRPr>
            </a:lvl5pPr>
          </a:lstStyle>
          <a:p>
            <a:pPr lvl="0"/>
            <a:r>
              <a:rPr lang="en-US" dirty="0" smtClean="0"/>
              <a:t>Divider Slide </a:t>
            </a:r>
            <a:endParaRPr lang="en-GB" dirty="0"/>
          </a:p>
        </p:txBody>
      </p:sp>
      <p:sp>
        <p:nvSpPr>
          <p:cNvPr id="15" name="Rectangle 14"/>
          <p:cNvSpPr/>
          <p:nvPr userDrawn="1"/>
        </p:nvSpPr>
        <p:spPr>
          <a:xfrm>
            <a:off x="232916" y="188912"/>
            <a:ext cx="1674788" cy="1152526"/>
          </a:xfrm>
          <a:prstGeom prst="rect">
            <a:avLst/>
          </a:prstGeom>
        </p:spPr>
        <p:txBody>
          <a:bodyPr wrap="square" lIns="0" tIns="0" rIns="0" bIns="0" anchor="ctr">
            <a:noAutofit/>
          </a:bodyPr>
          <a:lstStyle/>
          <a:p>
            <a:r>
              <a:rPr lang="en-GB" sz="8800" dirty="0">
                <a:solidFill>
                  <a:prstClr val="white"/>
                </a:solidFill>
                <a:latin typeface="Arial Black"/>
              </a:rPr>
              <a:t>01</a:t>
            </a:r>
            <a:endParaRPr lang="en-GB" sz="8800" dirty="0">
              <a:solidFill>
                <a:prstClr val="white"/>
              </a:solidFill>
            </a:endParaRPr>
          </a:p>
        </p:txBody>
      </p:sp>
      <p:sp>
        <p:nvSpPr>
          <p:cNvPr id="2" name="TextBox 1"/>
          <p:cNvSpPr txBox="1"/>
          <p:nvPr userDrawn="1"/>
        </p:nvSpPr>
        <p:spPr>
          <a:xfrm>
            <a:off x="232916" y="6165304"/>
            <a:ext cx="8587556" cy="369332"/>
          </a:xfrm>
          <a:prstGeom prst="rect">
            <a:avLst/>
          </a:prstGeom>
          <a:noFill/>
        </p:spPr>
        <p:txBody>
          <a:bodyPr wrap="square" rtlCol="0">
            <a:spAutoFit/>
          </a:bodyPr>
          <a:lstStyle/>
          <a:p>
            <a:r>
              <a:rPr lang="en-GB" i="1" dirty="0">
                <a:solidFill>
                  <a:prstClr val="white"/>
                </a:solidFill>
              </a:rPr>
              <a:t>Transforming London’s health and care together</a:t>
            </a:r>
          </a:p>
        </p:txBody>
      </p:sp>
      <p:cxnSp>
        <p:nvCxnSpPr>
          <p:cNvPr id="6" name="Straight Connector 5"/>
          <p:cNvCxnSpPr/>
          <p:nvPr userDrawn="1"/>
        </p:nvCxnSpPr>
        <p:spPr>
          <a:xfrm>
            <a:off x="232916" y="6165304"/>
            <a:ext cx="858755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1"/>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32590835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91C9"/>
          </a:solidFill>
        </p:spPr>
        <p:txBody>
          <a:bodyPr/>
          <a:lstStyle>
            <a:lvl1pPr marL="95250" indent="0">
              <a:defRPr baseline="0">
                <a:solidFill>
                  <a:schemeClr val="bg1"/>
                </a:solidFill>
              </a:defRPr>
            </a:lvl1pPr>
          </a:lstStyle>
          <a:p>
            <a:r>
              <a:rPr lang="en-US" smtClean="0"/>
              <a:t>Click to edit Master title style</a:t>
            </a:r>
            <a:endParaRPr lang="en-GB" dirty="0"/>
          </a:p>
        </p:txBody>
      </p:sp>
      <p:sp>
        <p:nvSpPr>
          <p:cNvPr id="6" name="Text Placeholder 7"/>
          <p:cNvSpPr>
            <a:spLocks noGrp="1"/>
          </p:cNvSpPr>
          <p:nvPr>
            <p:ph type="body" sz="quarter" idx="12" hasCustomPrompt="1"/>
          </p:nvPr>
        </p:nvSpPr>
        <p:spPr>
          <a:xfrm>
            <a:off x="250825" y="692696"/>
            <a:ext cx="8642350" cy="432047"/>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1438"/>
            <a:ext cx="864235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485134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ntent and Two Column">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503783"/>
          </a:xfrm>
          <a:prstGeom prst="rect">
            <a:avLst/>
          </a:prstGeom>
          <a:solidFill>
            <a:srgbClr val="0091C9"/>
          </a:solidFill>
        </p:spPr>
        <p:txBody>
          <a:bodyPr/>
          <a:lstStyle>
            <a:lvl1pPr marL="95250" indent="0">
              <a:defRPr>
                <a:solidFill>
                  <a:schemeClr val="bg1"/>
                </a:solidFill>
              </a:defRPr>
            </a:lvl1pPr>
          </a:lstStyle>
          <a:p>
            <a:r>
              <a:rPr lang="en-US" smtClean="0"/>
              <a:t>Click to edit Master title style</a:t>
            </a:r>
            <a:endParaRPr lang="en-GB" dirty="0"/>
          </a:p>
        </p:txBody>
      </p:sp>
      <p:sp>
        <p:nvSpPr>
          <p:cNvPr id="13" name="Text Placeholder 7"/>
          <p:cNvSpPr>
            <a:spLocks noGrp="1"/>
          </p:cNvSpPr>
          <p:nvPr>
            <p:ph type="body" sz="quarter" idx="13"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3" name="Slide Number Placeholder 2"/>
          <p:cNvSpPr>
            <a:spLocks noGrp="1"/>
          </p:cNvSpPr>
          <p:nvPr>
            <p:ph type="sldNum" sz="quarter" idx="14"/>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2800"/>
            <a:ext cx="4249738" cy="5113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Content Placeholder 6"/>
          <p:cNvSpPr>
            <a:spLocks noGrp="1"/>
          </p:cNvSpPr>
          <p:nvPr>
            <p:ph sz="quarter" idx="16"/>
          </p:nvPr>
        </p:nvSpPr>
        <p:spPr>
          <a:xfrm>
            <a:off x="4572001" y="1341438"/>
            <a:ext cx="4320480" cy="5111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028831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hre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0825" y="188913"/>
            <a:ext cx="8642350" cy="503783"/>
          </a:xfrm>
          <a:prstGeom prst="rect">
            <a:avLst/>
          </a:prstGeom>
        </p:spPr>
        <p:txBody>
          <a:bodyPr/>
          <a:lstStyle>
            <a:lvl1pPr>
              <a:defRPr/>
            </a:lvl1pPr>
          </a:lstStyle>
          <a:p>
            <a:r>
              <a:rPr lang="en-US" dirty="0" smtClean="0"/>
              <a:t> Click to edit Master title style</a:t>
            </a:r>
            <a:endParaRPr lang="en-GB" dirty="0"/>
          </a:p>
        </p:txBody>
      </p:sp>
      <p:sp>
        <p:nvSpPr>
          <p:cNvPr id="10" name="Text Placeholder 9"/>
          <p:cNvSpPr>
            <a:spLocks noGrp="1"/>
          </p:cNvSpPr>
          <p:nvPr>
            <p:ph type="body" sz="quarter" idx="11"/>
          </p:nvPr>
        </p:nvSpPr>
        <p:spPr>
          <a:xfrm>
            <a:off x="250825" y="1341438"/>
            <a:ext cx="2808288"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11"/>
          <p:cNvSpPr>
            <a:spLocks noGrp="1"/>
          </p:cNvSpPr>
          <p:nvPr>
            <p:ph type="body" sz="quarter" idx="12"/>
          </p:nvPr>
        </p:nvSpPr>
        <p:spPr>
          <a:xfrm>
            <a:off x="3203575" y="1341438"/>
            <a:ext cx="2736850"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4" name="Text Placeholder 13"/>
          <p:cNvSpPr>
            <a:spLocks noGrp="1"/>
          </p:cNvSpPr>
          <p:nvPr>
            <p:ph type="body" sz="quarter" idx="13"/>
          </p:nvPr>
        </p:nvSpPr>
        <p:spPr>
          <a:xfrm>
            <a:off x="6084888" y="1341438"/>
            <a:ext cx="2808287" cy="5040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Text Placeholder 7"/>
          <p:cNvSpPr>
            <a:spLocks noGrp="1"/>
          </p:cNvSpPr>
          <p:nvPr>
            <p:ph type="body" sz="quarter" idx="14" hasCustomPrompt="1"/>
          </p:nvPr>
        </p:nvSpPr>
        <p:spPr>
          <a:xfrm>
            <a:off x="250825" y="692697"/>
            <a:ext cx="8642350" cy="360040"/>
          </a:xfrm>
        </p:spPr>
        <p:txBody>
          <a:bodyPr>
            <a:normAutofit/>
          </a:bodyPr>
          <a:lstStyle>
            <a:lvl1pPr marL="177800" indent="0">
              <a:defRPr sz="2200" baseline="0">
                <a:solidFill>
                  <a:schemeClr val="accent5"/>
                </a:solidFill>
                <a:latin typeface="+mn-lt"/>
              </a:defRPr>
            </a:lvl1pPr>
          </a:lstStyle>
          <a:p>
            <a:pPr lvl="0"/>
            <a:r>
              <a:rPr lang="en-GB" dirty="0" smtClean="0"/>
              <a:t>Subtitle </a:t>
            </a:r>
            <a:endParaRPr lang="en-GB" dirty="0"/>
          </a:p>
        </p:txBody>
      </p:sp>
      <p:sp>
        <p:nvSpPr>
          <p:cNvPr id="8" name="Title 1"/>
          <p:cNvSpPr txBox="1">
            <a:spLocks/>
          </p:cNvSpPr>
          <p:nvPr userDrawn="1"/>
        </p:nvSpPr>
        <p:spPr>
          <a:xfrm>
            <a:off x="252000" y="190800"/>
            <a:ext cx="8642350" cy="503783"/>
          </a:xfrm>
          <a:prstGeom prst="rect">
            <a:avLst/>
          </a:prstGeom>
          <a:solidFill>
            <a:srgbClr val="0091C9"/>
          </a:solidFill>
        </p:spPr>
        <p:txBody>
          <a:bodyPr/>
          <a:lstStyle>
            <a:lvl1pPr algn="l" defTabSz="914400" rtl="0" eaLnBrk="1" latinLnBrk="0" hangingPunct="1">
              <a:spcBef>
                <a:spcPts val="600"/>
              </a:spcBef>
              <a:buNone/>
              <a:defRPr sz="2400" kern="1200" baseline="0">
                <a:solidFill>
                  <a:schemeClr val="bg1"/>
                </a:solidFill>
                <a:latin typeface="+mj-lt"/>
                <a:ea typeface="+mj-ea"/>
                <a:cs typeface="+mj-cs"/>
              </a:defRPr>
            </a:lvl1pPr>
          </a:lstStyle>
          <a:p>
            <a:pPr marL="95250"/>
            <a:r>
              <a:rPr lang="en-US" dirty="0" smtClean="0">
                <a:solidFill>
                  <a:prstClr val="white"/>
                </a:solidFill>
              </a:rPr>
              <a:t>Click to edit Master title style</a:t>
            </a:r>
            <a:endParaRPr lang="en-GB" dirty="0">
              <a:solidFill>
                <a:prstClr val="white"/>
              </a:solidFill>
            </a:endParaRPr>
          </a:p>
        </p:txBody>
      </p:sp>
      <p:sp>
        <p:nvSpPr>
          <p:cNvPr id="3" name="Slide Number Placeholder 2"/>
          <p:cNvSpPr>
            <a:spLocks noGrp="1"/>
          </p:cNvSpPr>
          <p:nvPr>
            <p:ph type="sldNum" sz="quarter" idx="15"/>
          </p:nvPr>
        </p:nvSpPr>
        <p:spPr/>
        <p:txBody>
          <a:body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Tree>
    <p:extLst>
      <p:ext uri="{BB962C8B-B14F-4D97-AF65-F5344CB8AC3E}">
        <p14:creationId xmlns:p14="http://schemas.microsoft.com/office/powerpoint/2010/main" val="38528005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250825" y="908050"/>
            <a:ext cx="8642350" cy="5473700"/>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Slide Number Placeholder 1"/>
          <p:cNvSpPr>
            <a:spLocks noGrp="1"/>
          </p:cNvSpPr>
          <p:nvPr>
            <p:ph type="sldNum" sz="quarter" idx="4"/>
          </p:nvPr>
        </p:nvSpPr>
        <p:spPr>
          <a:xfrm>
            <a:off x="6758880" y="6381328"/>
            <a:ext cx="2133600" cy="365125"/>
          </a:xfrm>
          <a:prstGeom prst="rect">
            <a:avLst/>
          </a:prstGeom>
        </p:spPr>
        <p:txBody>
          <a:bodyPr vert="horz" lIns="91440" tIns="45720" rIns="91440" bIns="45720" rtlCol="0" anchor="ctr"/>
          <a:lstStyle>
            <a:lvl1pPr algn="r">
              <a:defRPr sz="1200">
                <a:solidFill>
                  <a:schemeClr val="accent5">
                    <a:lumMod val="50000"/>
                  </a:schemeClr>
                </a:solidFill>
              </a:defRPr>
            </a:lvl1pPr>
          </a:lstStyle>
          <a:p>
            <a:fld id="{8FC524A1-7B6A-464D-B8BC-8FE2E057339E}" type="slidenum">
              <a:rPr lang="en-GB" smtClean="0">
                <a:solidFill>
                  <a:srgbClr val="3F3F3F">
                    <a:lumMod val="50000"/>
                  </a:srgbClr>
                </a:solidFill>
              </a:rPr>
              <a:pPr/>
              <a:t>‹#›</a:t>
            </a:fld>
            <a:endParaRPr lang="en-GB" dirty="0">
              <a:solidFill>
                <a:srgbClr val="3F3F3F">
                  <a:lumMod val="50000"/>
                </a:srgbClr>
              </a:solidFill>
            </a:endParaRPr>
          </a:p>
        </p:txBody>
      </p:sp>
      <p:sp>
        <p:nvSpPr>
          <p:cNvPr id="3" name="Footer Placeholder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srgbClr val="3F3F3F">
                  <a:tint val="75000"/>
                </a:srgbClr>
              </a:solidFill>
            </a:endParaRPr>
          </a:p>
        </p:txBody>
      </p:sp>
    </p:spTree>
    <p:extLst>
      <p:ext uri="{BB962C8B-B14F-4D97-AF65-F5344CB8AC3E}">
        <p14:creationId xmlns:p14="http://schemas.microsoft.com/office/powerpoint/2010/main" val="3114583266"/>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 id="2147483750" r:id="rId17"/>
    <p:sldLayoutId id="2147483751" r:id="rId18"/>
    <p:sldLayoutId id="2147483752" r:id="rId19"/>
    <p:sldLayoutId id="2147483753" r:id="rId20"/>
    <p:sldLayoutId id="2147483754" r:id="rId21"/>
    <p:sldLayoutId id="2147483755" r:id="rId22"/>
    <p:sldLayoutId id="2147483756" r:id="rId23"/>
    <p:sldLayoutId id="2147483757" r:id="rId24"/>
    <p:sldLayoutId id="2147483758" r:id="rId25"/>
    <p:sldLayoutId id="2147483759" r:id="rId26"/>
    <p:sldLayoutId id="2147483760" r:id="rId27"/>
    <p:sldLayoutId id="2147483761" r:id="rId28"/>
    <p:sldLayoutId id="2147483762" r:id="rId29"/>
    <p:sldLayoutId id="2147483763" r:id="rId30"/>
    <p:sldLayoutId id="2147483764" r:id="rId31"/>
    <p:sldLayoutId id="2147483765" r:id="rId32"/>
    <p:sldLayoutId id="2147483766" r:id="rId33"/>
    <p:sldLayoutId id="2147483767" r:id="rId34"/>
    <p:sldLayoutId id="2147483768" r:id="rId35"/>
  </p:sldLayoutIdLst>
  <p:timing>
    <p:tnLst>
      <p:par>
        <p:cTn id="1" dur="indefinite" restart="never" nodeType="tmRoot"/>
      </p:par>
    </p:tnLst>
  </p:timing>
  <p:hf hdr="0" ftr="0" dt="0"/>
  <p:txStyles>
    <p:titleStyle>
      <a:lvl1pPr algn="l" defTabSz="914400" rtl="0" eaLnBrk="1" latinLnBrk="0" hangingPunct="1">
        <a:spcBef>
          <a:spcPts val="600"/>
        </a:spcBef>
        <a:buNone/>
        <a:defRPr sz="2400" kern="1200" baseline="0">
          <a:solidFill>
            <a:schemeClr val="bg1"/>
          </a:solidFill>
          <a:latin typeface="+mj-lt"/>
          <a:ea typeface="+mj-ea"/>
          <a:cs typeface="+mj-cs"/>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accent5"/>
          </a:solidFill>
          <a:latin typeface="+mn-lt"/>
          <a:ea typeface="+mn-ea"/>
          <a:cs typeface="+mn-cs"/>
        </a:defRPr>
      </a:lvl1pPr>
      <a:lvl2pPr marL="285750" indent="-285750"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2pPr>
      <a:lvl3pPr marL="53975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3pPr>
      <a:lvl4pPr marL="809625"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4pPr>
      <a:lvl5pPr marL="1079500" indent="-269875" algn="l" defTabSz="914400"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5pPr>
      <a:lvl6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2"/>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935830"/>
          </a:xfrm>
        </p:spPr>
        <p:txBody>
          <a:bodyPr/>
          <a:lstStyle/>
          <a:p>
            <a:r>
              <a:rPr lang="en-US" dirty="0" smtClean="0"/>
              <a:t>A worrying proportion of London’s children are overweight or obese </a:t>
            </a:r>
            <a:endParaRPr lang="en-US" dirty="0"/>
          </a:p>
        </p:txBody>
      </p:sp>
      <p:sp>
        <p:nvSpPr>
          <p:cNvPr id="4" name="Slide Number Placeholder 3"/>
          <p:cNvSpPr>
            <a:spLocks noGrp="1"/>
          </p:cNvSpPr>
          <p:nvPr>
            <p:ph type="sldNum" sz="quarter" idx="14"/>
          </p:nvPr>
        </p:nvSpPr>
        <p:spPr/>
        <p:txBody>
          <a:bodyPr/>
          <a:lstStyle/>
          <a:p>
            <a:fld id="{8FC524A1-7B6A-464D-B8BC-8FE2E057339E}" type="slidenum">
              <a:rPr lang="en-GB" smtClean="0">
                <a:solidFill>
                  <a:srgbClr val="3F3F3F">
                    <a:lumMod val="50000"/>
                  </a:srgbClr>
                </a:solidFill>
              </a:rPr>
              <a:pPr/>
              <a:t>1</a:t>
            </a:fld>
            <a:endParaRPr lang="en-GB" dirty="0">
              <a:solidFill>
                <a:srgbClr val="3F3F3F">
                  <a:lumMod val="50000"/>
                </a:srgbClr>
              </a:solidFill>
            </a:endParaRPr>
          </a:p>
        </p:txBody>
      </p:sp>
      <p:sp>
        <p:nvSpPr>
          <p:cNvPr id="7" name="TextBox 6"/>
          <p:cNvSpPr txBox="1"/>
          <p:nvPr/>
        </p:nvSpPr>
        <p:spPr>
          <a:xfrm>
            <a:off x="4438567" y="2917814"/>
            <a:ext cx="3725038" cy="2408095"/>
          </a:xfrm>
          <a:prstGeom prst="rect">
            <a:avLst/>
          </a:prstGeom>
          <a:noFill/>
        </p:spPr>
        <p:txBody>
          <a:bodyPr wrap="square" rtlCol="0">
            <a:spAutoFit/>
          </a:bodyPr>
          <a:lstStyle/>
          <a:p>
            <a:r>
              <a:rPr lang="en-GB" sz="3762" dirty="0">
                <a:solidFill>
                  <a:srgbClr val="4F81BD"/>
                </a:solidFill>
                <a:latin typeface="Arial" panose="020B0604020202020204" pitchFamily="34" charset="0"/>
                <a:cs typeface="Arial" panose="020B0604020202020204" pitchFamily="34" charset="0"/>
              </a:rPr>
              <a:t>1 in 3 children in Year 6 are overweight or obese</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1772816"/>
            <a:ext cx="2221795" cy="3547705"/>
          </a:xfrm>
          <a:prstGeom prst="rect">
            <a:avLst/>
          </a:prstGeom>
        </p:spPr>
      </p:pic>
    </p:spTree>
    <p:extLst>
      <p:ext uri="{BB962C8B-B14F-4D97-AF65-F5344CB8AC3E}">
        <p14:creationId xmlns:p14="http://schemas.microsoft.com/office/powerpoint/2010/main" val="202535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873712"/>
          </a:xfrm>
        </p:spPr>
        <p:txBody>
          <a:bodyPr/>
          <a:lstStyle/>
          <a:p>
            <a:r>
              <a:rPr lang="en-US" dirty="0" smtClean="0"/>
              <a:t>Childhood obesity has a big impact on children and local communities </a:t>
            </a:r>
            <a:endParaRPr lang="en-US" dirty="0"/>
          </a:p>
        </p:txBody>
      </p:sp>
      <p:sp>
        <p:nvSpPr>
          <p:cNvPr id="4" name="Slide Number Placeholder 3"/>
          <p:cNvSpPr>
            <a:spLocks noGrp="1"/>
          </p:cNvSpPr>
          <p:nvPr>
            <p:ph type="sldNum" sz="quarter" idx="14"/>
          </p:nvPr>
        </p:nvSpPr>
        <p:spPr/>
        <p:txBody>
          <a:bodyPr/>
          <a:lstStyle/>
          <a:p>
            <a:fld id="{8FC524A1-7B6A-464D-B8BC-8FE2E057339E}" type="slidenum">
              <a:rPr lang="en-GB" smtClean="0">
                <a:solidFill>
                  <a:srgbClr val="3F3F3F">
                    <a:lumMod val="50000"/>
                  </a:srgbClr>
                </a:solidFill>
              </a:rPr>
              <a:pPr/>
              <a:t>2</a:t>
            </a:fld>
            <a:endParaRPr lang="en-GB" dirty="0">
              <a:solidFill>
                <a:srgbClr val="3F3F3F">
                  <a:lumMod val="50000"/>
                </a:srgbClr>
              </a:solidFill>
            </a:endParaRPr>
          </a:p>
        </p:txBody>
      </p:sp>
      <p:sp>
        <p:nvSpPr>
          <p:cNvPr id="6" name="Rectangle 5"/>
          <p:cNvSpPr/>
          <p:nvPr/>
        </p:nvSpPr>
        <p:spPr>
          <a:xfrm>
            <a:off x="250824" y="1341438"/>
            <a:ext cx="3961135" cy="4896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t>Impact on children</a:t>
            </a:r>
          </a:p>
          <a:p>
            <a:pPr marL="457200" indent="-457200">
              <a:buFont typeface="Wingdings" charset="2"/>
              <a:buChar char="ü"/>
            </a:pPr>
            <a:r>
              <a:rPr lang="en-US" sz="2000" dirty="0" smtClean="0"/>
              <a:t>Associated with asthma and other respiratory conditions</a:t>
            </a:r>
          </a:p>
          <a:p>
            <a:pPr marL="457200" indent="-457200">
              <a:buFont typeface="Wingdings" charset="2"/>
              <a:buChar char="ü"/>
            </a:pPr>
            <a:r>
              <a:rPr lang="en-US" sz="2000" dirty="0" smtClean="0"/>
              <a:t>Linked to early puberty</a:t>
            </a:r>
          </a:p>
          <a:p>
            <a:pPr marL="457200" indent="-457200">
              <a:buFont typeface="Wingdings" charset="2"/>
              <a:buChar char="ü"/>
            </a:pPr>
            <a:r>
              <a:rPr lang="en-US" sz="2000" dirty="0" smtClean="0"/>
              <a:t>Linked to some cancers</a:t>
            </a:r>
          </a:p>
          <a:p>
            <a:pPr marL="457200" indent="-457200">
              <a:buFont typeface="Wingdings" charset="2"/>
              <a:buChar char="ü"/>
            </a:pPr>
            <a:r>
              <a:rPr lang="en-US" sz="2000" dirty="0" smtClean="0"/>
              <a:t>Twice as likely to develop type 2 diabetes</a:t>
            </a:r>
          </a:p>
          <a:p>
            <a:pPr marL="457200" indent="-457200">
              <a:buFont typeface="Wingdings" charset="2"/>
              <a:buChar char="ü"/>
            </a:pPr>
            <a:r>
              <a:rPr lang="en-US" sz="2000" dirty="0" smtClean="0"/>
              <a:t>Linked to psychological disorders e.g. anxiety, poor self-esteem and eating disorders </a:t>
            </a:r>
          </a:p>
          <a:p>
            <a:pPr marL="457200" indent="-457200">
              <a:buFont typeface="Wingdings" charset="2"/>
              <a:buChar char="ü"/>
            </a:pPr>
            <a:r>
              <a:rPr lang="en-US" sz="2000" dirty="0" smtClean="0"/>
              <a:t>More likely to be bullied </a:t>
            </a:r>
          </a:p>
          <a:p>
            <a:pPr algn="ctr"/>
            <a:endParaRPr lang="en-US" dirty="0"/>
          </a:p>
        </p:txBody>
      </p:sp>
      <p:sp>
        <p:nvSpPr>
          <p:cNvPr id="9" name="Rectangle 8"/>
          <p:cNvSpPr/>
          <p:nvPr/>
        </p:nvSpPr>
        <p:spPr>
          <a:xfrm>
            <a:off x="4931345" y="1341438"/>
            <a:ext cx="3961135" cy="4896544"/>
          </a:xfrm>
          <a:prstGeom prst="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smtClean="0"/>
              <a:t>Impact on society </a:t>
            </a:r>
          </a:p>
          <a:p>
            <a:pPr marL="457200" indent="-457200">
              <a:buFont typeface="Wingdings" charset="2"/>
              <a:buChar char="ü"/>
            </a:pPr>
            <a:r>
              <a:rPr lang="en-US" sz="2000" dirty="0"/>
              <a:t>If remain obese into adulthood, will have a lower life expectancy than adults who are not obese </a:t>
            </a:r>
            <a:endParaRPr lang="en-US" sz="2000" dirty="0" smtClean="0"/>
          </a:p>
          <a:p>
            <a:pPr marL="457200" indent="-457200">
              <a:buFont typeface="Wingdings" charset="2"/>
              <a:buChar char="ü"/>
            </a:pPr>
            <a:r>
              <a:rPr lang="en-US" sz="2000" dirty="0" smtClean="0"/>
              <a:t>Adult obesity costs the NHS £4.2 billion / year</a:t>
            </a:r>
          </a:p>
          <a:p>
            <a:pPr marL="457200" indent="-457200">
              <a:buFont typeface="Wingdings" charset="2"/>
              <a:buChar char="ü"/>
            </a:pPr>
            <a:r>
              <a:rPr lang="en-US" sz="2000" dirty="0" smtClean="0"/>
              <a:t>Associated with reduced productivity in the workplace </a:t>
            </a:r>
          </a:p>
          <a:p>
            <a:pPr marL="457200" indent="-457200">
              <a:buFont typeface="Wingdings" charset="2"/>
              <a:buChar char="ü"/>
            </a:pPr>
            <a:endParaRPr lang="en-US" dirty="0" smtClean="0"/>
          </a:p>
          <a:p>
            <a:pPr algn="ctr"/>
            <a:endParaRPr lang="en-US" dirty="0"/>
          </a:p>
        </p:txBody>
      </p:sp>
    </p:spTree>
    <p:extLst>
      <p:ext uri="{BB962C8B-B14F-4D97-AF65-F5344CB8AC3E}">
        <p14:creationId xmlns:p14="http://schemas.microsoft.com/office/powerpoint/2010/main" val="945610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935830"/>
          </a:xfrm>
        </p:spPr>
        <p:txBody>
          <a:bodyPr/>
          <a:lstStyle/>
          <a:p>
            <a:r>
              <a:rPr lang="en-US" dirty="0" smtClean="0"/>
              <a:t>Experts agree that the causes of childhood obesity are environmental and social </a:t>
            </a:r>
            <a:endParaRPr lang="en-US" dirty="0"/>
          </a:p>
        </p:txBody>
      </p:sp>
      <p:sp>
        <p:nvSpPr>
          <p:cNvPr id="4" name="Slide Number Placeholder 3"/>
          <p:cNvSpPr>
            <a:spLocks noGrp="1"/>
          </p:cNvSpPr>
          <p:nvPr>
            <p:ph type="sldNum" sz="quarter" idx="14"/>
          </p:nvPr>
        </p:nvSpPr>
        <p:spPr/>
        <p:txBody>
          <a:bodyPr/>
          <a:lstStyle/>
          <a:p>
            <a:fld id="{8FC524A1-7B6A-464D-B8BC-8FE2E057339E}" type="slidenum">
              <a:rPr lang="en-GB" smtClean="0">
                <a:solidFill>
                  <a:srgbClr val="3F3F3F">
                    <a:lumMod val="50000"/>
                  </a:srgbClr>
                </a:solidFill>
              </a:rPr>
              <a:pPr/>
              <a:t>3</a:t>
            </a:fld>
            <a:endParaRPr lang="en-GB" dirty="0">
              <a:solidFill>
                <a:srgbClr val="3F3F3F">
                  <a:lumMod val="50000"/>
                </a:srgbClr>
              </a:solidFill>
            </a:endParaRPr>
          </a:p>
        </p:txBody>
      </p:sp>
      <p:sp>
        <p:nvSpPr>
          <p:cNvPr id="5" name="Content Placeholder 4"/>
          <p:cNvSpPr>
            <a:spLocks noGrp="1"/>
          </p:cNvSpPr>
          <p:nvPr>
            <p:ph sz="quarter" idx="15"/>
          </p:nvPr>
        </p:nvSpPr>
        <p:spPr>
          <a:xfrm>
            <a:off x="250825" y="1341439"/>
            <a:ext cx="8642350" cy="3959770"/>
          </a:xfrm>
        </p:spPr>
        <p:txBody>
          <a:bodyPr/>
          <a:lstStyle/>
          <a:p>
            <a:pPr marL="285750" indent="-285750">
              <a:buFont typeface="Arial" charset="0"/>
              <a:buChar char="•"/>
            </a:pPr>
            <a:r>
              <a:rPr lang="en-US" dirty="0" smtClean="0"/>
              <a:t>Most experts agree that rising childhood obesity rates are caused by a combination of a number of environmental and social factors, for example:</a:t>
            </a:r>
          </a:p>
          <a:p>
            <a:pPr marL="571500" lvl="1">
              <a:buFont typeface="Arial" charset="0"/>
              <a:buChar char="•"/>
            </a:pPr>
            <a:r>
              <a:rPr lang="en-US" dirty="0" smtClean="0"/>
              <a:t>Widespread availability of cheap, high calorie food (e.g. fast food outlets, fizzy drinks) </a:t>
            </a:r>
          </a:p>
          <a:p>
            <a:pPr marL="571500" lvl="1">
              <a:buFont typeface="Arial" charset="0"/>
              <a:buChar char="•"/>
            </a:pPr>
            <a:r>
              <a:rPr lang="en-US" dirty="0" smtClean="0"/>
              <a:t>Larger portion sizes than in the past </a:t>
            </a:r>
          </a:p>
          <a:p>
            <a:pPr marL="571500" lvl="1">
              <a:buFont typeface="Arial" charset="0"/>
              <a:buChar char="•"/>
            </a:pPr>
            <a:r>
              <a:rPr lang="en-US" dirty="0" smtClean="0"/>
              <a:t>Marketing of unhealthy foods to children </a:t>
            </a:r>
          </a:p>
          <a:p>
            <a:pPr marL="571500" lvl="1">
              <a:buFont typeface="Arial" charset="0"/>
              <a:buChar char="•"/>
            </a:pPr>
            <a:r>
              <a:rPr lang="en-US" dirty="0"/>
              <a:t>Confusion about what the healthiest food options are for their children amongst parents </a:t>
            </a:r>
            <a:endParaRPr lang="en-US" dirty="0" smtClean="0"/>
          </a:p>
          <a:p>
            <a:pPr marL="571500" lvl="1">
              <a:buFont typeface="Arial" charset="0"/>
              <a:buChar char="•"/>
            </a:pPr>
            <a:r>
              <a:rPr lang="en-US" dirty="0" smtClean="0"/>
              <a:t>Lack of understanding of what a “normal” weight is for a child</a:t>
            </a:r>
          </a:p>
          <a:p>
            <a:pPr marL="571500" lvl="1">
              <a:buFont typeface="Arial" charset="0"/>
              <a:buChar char="•"/>
            </a:pPr>
            <a:r>
              <a:rPr lang="en-US" dirty="0" smtClean="0"/>
              <a:t>City environment discouraging walking / cycling</a:t>
            </a:r>
          </a:p>
          <a:p>
            <a:pPr marL="571500" lvl="1">
              <a:buFont typeface="Arial" charset="0"/>
              <a:buChar char="•"/>
            </a:pPr>
            <a:endParaRPr lang="en-US" dirty="0" smtClean="0"/>
          </a:p>
          <a:p>
            <a:pPr marL="571500" lvl="1">
              <a:buFont typeface="Arial" charset="0"/>
              <a:buChar char="•"/>
            </a:pPr>
            <a:endParaRPr lang="en-US" dirty="0" smtClean="0"/>
          </a:p>
        </p:txBody>
      </p:sp>
      <p:sp>
        <p:nvSpPr>
          <p:cNvPr id="7" name="Rectangle 6"/>
          <p:cNvSpPr/>
          <p:nvPr/>
        </p:nvSpPr>
        <p:spPr>
          <a:xfrm>
            <a:off x="250825" y="5301209"/>
            <a:ext cx="8641655" cy="12961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t>Whilst people also make choices about what they eat, and what they feed their children, these choices are affected by the environment in which they live.  Today we are going to focus on these wider, environmental factors, rather than the issue of personal responsibility.     </a:t>
            </a:r>
            <a:endParaRPr lang="en-US" dirty="0"/>
          </a:p>
        </p:txBody>
      </p:sp>
    </p:spTree>
    <p:extLst>
      <p:ext uri="{BB962C8B-B14F-4D97-AF65-F5344CB8AC3E}">
        <p14:creationId xmlns:p14="http://schemas.microsoft.com/office/powerpoint/2010/main" val="638298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935830"/>
          </a:xfrm>
        </p:spPr>
        <p:txBody>
          <a:bodyPr/>
          <a:lstStyle/>
          <a:p>
            <a:r>
              <a:rPr lang="en-US" sz="2000" dirty="0" smtClean="0"/>
              <a:t>We know from the campaign against smoking that changing </a:t>
            </a:r>
            <a:r>
              <a:rPr lang="en-US" sz="2000" dirty="0" err="1" smtClean="0"/>
              <a:t>behaviour</a:t>
            </a:r>
            <a:r>
              <a:rPr lang="en-US" sz="2000" dirty="0" smtClean="0"/>
              <a:t> requires action at a number of levels </a:t>
            </a:r>
            <a:endParaRPr lang="en-US" sz="2000" dirty="0"/>
          </a:p>
        </p:txBody>
      </p:sp>
      <p:sp>
        <p:nvSpPr>
          <p:cNvPr id="4" name="Slide Number Placeholder 3"/>
          <p:cNvSpPr>
            <a:spLocks noGrp="1"/>
          </p:cNvSpPr>
          <p:nvPr>
            <p:ph type="sldNum" sz="quarter" idx="14"/>
          </p:nvPr>
        </p:nvSpPr>
        <p:spPr/>
        <p:txBody>
          <a:bodyPr/>
          <a:lstStyle/>
          <a:p>
            <a:fld id="{8FC524A1-7B6A-464D-B8BC-8FE2E057339E}" type="slidenum">
              <a:rPr lang="en-GB" smtClean="0">
                <a:solidFill>
                  <a:srgbClr val="3F3F3F">
                    <a:lumMod val="50000"/>
                  </a:srgbClr>
                </a:solidFill>
              </a:rPr>
              <a:pPr/>
              <a:t>4</a:t>
            </a:fld>
            <a:endParaRPr lang="en-GB" dirty="0">
              <a:solidFill>
                <a:srgbClr val="3F3F3F">
                  <a:lumMod val="50000"/>
                </a:srgbClr>
              </a:solidFill>
            </a:endParaRPr>
          </a:p>
        </p:txBody>
      </p:sp>
      <p:sp>
        <p:nvSpPr>
          <p:cNvPr id="8" name="Right Arrow 7"/>
          <p:cNvSpPr/>
          <p:nvPr/>
        </p:nvSpPr>
        <p:spPr>
          <a:xfrm>
            <a:off x="107504" y="3356992"/>
            <a:ext cx="903649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7504" y="4005062"/>
            <a:ext cx="1296144" cy="15841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1987: London Underground bans smoking and cigarette advertising across its network</a:t>
            </a:r>
            <a:endParaRPr lang="en-US" sz="1200" dirty="0"/>
          </a:p>
        </p:txBody>
      </p:sp>
      <p:sp>
        <p:nvSpPr>
          <p:cNvPr id="15" name="Rectangle 14"/>
          <p:cNvSpPr/>
          <p:nvPr/>
        </p:nvSpPr>
        <p:spPr>
          <a:xfrm>
            <a:off x="611560" y="2337004"/>
            <a:ext cx="1791539" cy="1116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1988: ”Smoking and me” an educational campaign aimed at 12 –13 year olds launched </a:t>
            </a:r>
            <a:endParaRPr lang="en-US" sz="1200" dirty="0"/>
          </a:p>
        </p:txBody>
      </p:sp>
      <p:sp>
        <p:nvSpPr>
          <p:cNvPr id="16" name="Rectangle 15"/>
          <p:cNvSpPr/>
          <p:nvPr/>
        </p:nvSpPr>
        <p:spPr>
          <a:xfrm>
            <a:off x="611560" y="1388696"/>
            <a:ext cx="1764639" cy="7636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1988: IBM announces it is making its 60 UK buildings smoke free </a:t>
            </a:r>
            <a:endParaRPr lang="en-US" sz="1200" dirty="0"/>
          </a:p>
        </p:txBody>
      </p:sp>
      <p:sp>
        <p:nvSpPr>
          <p:cNvPr id="19" name="Rectangle 18"/>
          <p:cNvSpPr/>
          <p:nvPr/>
        </p:nvSpPr>
        <p:spPr>
          <a:xfrm>
            <a:off x="2074912" y="4005062"/>
            <a:ext cx="1542482" cy="897212"/>
          </a:xfrm>
          <a:prstGeom prst="rect">
            <a:avLst/>
          </a:prstGeom>
          <a:solidFill>
            <a:schemeClr val="accent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1993: 10% of 11 – 15 year olds in England are regular smokers </a:t>
            </a:r>
            <a:endParaRPr lang="en-US" sz="1200" dirty="0"/>
          </a:p>
        </p:txBody>
      </p:sp>
      <p:sp>
        <p:nvSpPr>
          <p:cNvPr id="20" name="Rectangle 19"/>
          <p:cNvSpPr/>
          <p:nvPr/>
        </p:nvSpPr>
        <p:spPr>
          <a:xfrm>
            <a:off x="3275856" y="2221421"/>
            <a:ext cx="108012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1997: Tobacco sponsorship of sport banned </a:t>
            </a:r>
            <a:endParaRPr lang="en-US" sz="1200" dirty="0"/>
          </a:p>
        </p:txBody>
      </p:sp>
      <p:sp>
        <p:nvSpPr>
          <p:cNvPr id="22" name="Rectangle 21"/>
          <p:cNvSpPr/>
          <p:nvPr/>
        </p:nvSpPr>
        <p:spPr>
          <a:xfrm>
            <a:off x="4139952" y="3990486"/>
            <a:ext cx="1434649"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2004: British Heart Foundation’s anti-smoking campaign hailed as a success </a:t>
            </a:r>
            <a:endParaRPr lang="en-US" sz="1200" dirty="0"/>
          </a:p>
        </p:txBody>
      </p:sp>
      <p:sp>
        <p:nvSpPr>
          <p:cNvPr id="23" name="Rectangle 22"/>
          <p:cNvSpPr/>
          <p:nvPr/>
        </p:nvSpPr>
        <p:spPr>
          <a:xfrm>
            <a:off x="5377755" y="1340768"/>
            <a:ext cx="1356353"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2007: Legal age at which you can purchase tobacco raised to 18</a:t>
            </a:r>
            <a:endParaRPr lang="en-US" sz="1200" dirty="0"/>
          </a:p>
        </p:txBody>
      </p:sp>
      <p:sp>
        <p:nvSpPr>
          <p:cNvPr id="24" name="Rectangle 23"/>
          <p:cNvSpPr/>
          <p:nvPr/>
        </p:nvSpPr>
        <p:spPr>
          <a:xfrm>
            <a:off x="5364088" y="2698288"/>
            <a:ext cx="1368152" cy="7307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2007: Smoking in public places banned </a:t>
            </a:r>
            <a:endParaRPr lang="en-US" sz="1200" dirty="0"/>
          </a:p>
        </p:txBody>
      </p:sp>
      <p:sp>
        <p:nvSpPr>
          <p:cNvPr id="25" name="Rectangle 24"/>
          <p:cNvSpPr/>
          <p:nvPr/>
        </p:nvSpPr>
        <p:spPr>
          <a:xfrm>
            <a:off x="6012160" y="3969061"/>
            <a:ext cx="108012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2008: Picture warnings on cigarette packs compulsory </a:t>
            </a:r>
            <a:endParaRPr lang="en-US" sz="1200" dirty="0"/>
          </a:p>
        </p:txBody>
      </p:sp>
      <p:sp>
        <p:nvSpPr>
          <p:cNvPr id="27" name="Rectangle 26"/>
          <p:cNvSpPr/>
          <p:nvPr/>
        </p:nvSpPr>
        <p:spPr>
          <a:xfrm>
            <a:off x="6984268" y="2236000"/>
            <a:ext cx="1224136" cy="1224136"/>
          </a:xfrm>
          <a:prstGeom prst="rect">
            <a:avLst/>
          </a:prstGeom>
          <a:solidFill>
            <a:schemeClr val="accent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2012: 4% of 11 – 15 year olds in England are regular smokers </a:t>
            </a:r>
            <a:endParaRPr lang="en-US" sz="1200" dirty="0"/>
          </a:p>
        </p:txBody>
      </p:sp>
      <p:sp>
        <p:nvSpPr>
          <p:cNvPr id="28" name="Rectangle 27"/>
          <p:cNvSpPr/>
          <p:nvPr/>
        </p:nvSpPr>
        <p:spPr>
          <a:xfrm>
            <a:off x="7825680" y="4191244"/>
            <a:ext cx="1188329" cy="1484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2015: Smoking in cars </a:t>
            </a:r>
            <a:r>
              <a:rPr lang="en-US" sz="1200" smtClean="0"/>
              <a:t>with children </a:t>
            </a:r>
            <a:r>
              <a:rPr lang="en-US" sz="1200" dirty="0" smtClean="0"/>
              <a:t>under 18 present banned</a:t>
            </a:r>
            <a:endParaRPr lang="en-US" sz="1200" dirty="0"/>
          </a:p>
        </p:txBody>
      </p:sp>
    </p:spTree>
    <p:extLst>
      <p:ext uri="{BB962C8B-B14F-4D97-AF65-F5344CB8AC3E}">
        <p14:creationId xmlns:p14="http://schemas.microsoft.com/office/powerpoint/2010/main" val="66296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6" grpId="0" animBg="1"/>
      <p:bldP spid="20" grpId="0" animBg="1"/>
      <p:bldP spid="22" grpId="0" animBg="1"/>
      <p:bldP spid="23" grpId="0" animBg="1"/>
      <p:bldP spid="24" grpId="0" animBg="1"/>
      <p:bldP spid="25" grpId="0" animBg="1"/>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935830"/>
          </a:xfrm>
        </p:spPr>
        <p:txBody>
          <a:bodyPr/>
          <a:lstStyle/>
          <a:p>
            <a:r>
              <a:rPr lang="en-US" dirty="0" smtClean="0"/>
              <a:t>We therefore want to think about action at three levels</a:t>
            </a:r>
            <a:endParaRPr lang="en-US" dirty="0"/>
          </a:p>
        </p:txBody>
      </p:sp>
      <p:sp>
        <p:nvSpPr>
          <p:cNvPr id="4" name="Slide Number Placeholder 3"/>
          <p:cNvSpPr>
            <a:spLocks noGrp="1"/>
          </p:cNvSpPr>
          <p:nvPr>
            <p:ph type="sldNum" sz="quarter" idx="14"/>
          </p:nvPr>
        </p:nvSpPr>
        <p:spPr/>
        <p:txBody>
          <a:bodyPr/>
          <a:lstStyle/>
          <a:p>
            <a:fld id="{8FC524A1-7B6A-464D-B8BC-8FE2E057339E}" type="slidenum">
              <a:rPr lang="en-GB" smtClean="0">
                <a:solidFill>
                  <a:srgbClr val="3F3F3F">
                    <a:lumMod val="50000"/>
                  </a:srgbClr>
                </a:solidFill>
              </a:rPr>
              <a:pPr/>
              <a:t>5</a:t>
            </a:fld>
            <a:endParaRPr lang="en-GB" dirty="0">
              <a:solidFill>
                <a:srgbClr val="3F3F3F">
                  <a:lumMod val="50000"/>
                </a:srgbClr>
              </a:solidFill>
            </a:endParaRPr>
          </a:p>
        </p:txBody>
      </p:sp>
      <p:sp>
        <p:nvSpPr>
          <p:cNvPr id="5" name="Content Placeholder 4"/>
          <p:cNvSpPr>
            <a:spLocks noGrp="1"/>
          </p:cNvSpPr>
          <p:nvPr>
            <p:ph sz="quarter" idx="15"/>
          </p:nvPr>
        </p:nvSpPr>
        <p:spPr/>
        <p:txBody>
          <a:bodyPr>
            <a:normAutofit/>
          </a:bodyPr>
          <a:lstStyle/>
          <a:p>
            <a:pPr marL="342900" indent="-342900">
              <a:buFont typeface="+mj-lt"/>
              <a:buAutoNum type="arabicPeriod"/>
            </a:pPr>
            <a:r>
              <a:rPr lang="en-US" sz="2400" dirty="0" smtClean="0"/>
              <a:t>National level</a:t>
            </a:r>
            <a:r>
              <a:rPr lang="en-US" sz="2400" dirty="0"/>
              <a:t> </a:t>
            </a:r>
          </a:p>
          <a:p>
            <a:pPr marL="342900" indent="-342900">
              <a:buFont typeface="+mj-lt"/>
              <a:buAutoNum type="arabicPeriod"/>
            </a:pPr>
            <a:endParaRPr lang="en-US" sz="2400" dirty="0" smtClean="0"/>
          </a:p>
          <a:p>
            <a:pPr marL="342900" indent="-342900">
              <a:buFont typeface="+mj-lt"/>
              <a:buAutoNum type="arabicPeriod"/>
            </a:pPr>
            <a:r>
              <a:rPr lang="en-US" sz="2400" dirty="0" smtClean="0"/>
              <a:t>London level </a:t>
            </a:r>
          </a:p>
          <a:p>
            <a:pPr marL="342900" indent="-342900">
              <a:buFont typeface="+mj-lt"/>
              <a:buAutoNum type="arabicPeriod"/>
            </a:pPr>
            <a:endParaRPr lang="en-US" sz="2400" dirty="0"/>
          </a:p>
          <a:p>
            <a:pPr marL="342900" indent="-342900">
              <a:buFont typeface="+mj-lt"/>
              <a:buAutoNum type="arabicPeriod"/>
            </a:pPr>
            <a:r>
              <a:rPr lang="en-US" sz="2400" dirty="0" smtClean="0"/>
              <a:t>Borough / local community level </a:t>
            </a:r>
          </a:p>
        </p:txBody>
      </p:sp>
    </p:spTree>
    <p:extLst>
      <p:ext uri="{BB962C8B-B14F-4D97-AF65-F5344CB8AC3E}">
        <p14:creationId xmlns:p14="http://schemas.microsoft.com/office/powerpoint/2010/main" val="200725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935830"/>
          </a:xfrm>
        </p:spPr>
        <p:txBody>
          <a:bodyPr/>
          <a:lstStyle/>
          <a:p>
            <a:r>
              <a:rPr lang="en-US" sz="2000" dirty="0" smtClean="0"/>
              <a:t>The London Association of Directors of Public Health have set out areas in which we could take action on childhood obesity </a:t>
            </a:r>
            <a:endParaRPr lang="en-US" sz="2000" dirty="0"/>
          </a:p>
        </p:txBody>
      </p:sp>
      <p:sp>
        <p:nvSpPr>
          <p:cNvPr id="4" name="Slide Number Placeholder 3"/>
          <p:cNvSpPr>
            <a:spLocks noGrp="1"/>
          </p:cNvSpPr>
          <p:nvPr>
            <p:ph type="sldNum" sz="quarter" idx="14"/>
          </p:nvPr>
        </p:nvSpPr>
        <p:spPr/>
        <p:txBody>
          <a:bodyPr/>
          <a:lstStyle/>
          <a:p>
            <a:fld id="{8FC524A1-7B6A-464D-B8BC-8FE2E057339E}" type="slidenum">
              <a:rPr lang="en-GB" smtClean="0">
                <a:solidFill>
                  <a:srgbClr val="3F3F3F">
                    <a:lumMod val="50000"/>
                  </a:srgbClr>
                </a:solidFill>
              </a:rPr>
              <a:pPr/>
              <a:t>6</a:t>
            </a:fld>
            <a:endParaRPr lang="en-GB" dirty="0">
              <a:solidFill>
                <a:srgbClr val="3F3F3F">
                  <a:lumMod val="50000"/>
                </a:srgbClr>
              </a:solidFill>
            </a:endParaRPr>
          </a:p>
        </p:txBody>
      </p:sp>
      <p:sp>
        <p:nvSpPr>
          <p:cNvPr id="5" name="Content Placeholder 4"/>
          <p:cNvSpPr>
            <a:spLocks noGrp="1"/>
          </p:cNvSpPr>
          <p:nvPr>
            <p:ph sz="quarter" idx="15"/>
          </p:nvPr>
        </p:nvSpPr>
        <p:spPr/>
        <p:txBody>
          <a:bodyPr/>
          <a:lstStyle/>
          <a:p>
            <a:pPr marL="285750" indent="-285750">
              <a:buFont typeface="Arial" charset="0"/>
              <a:buChar char="•"/>
            </a:pPr>
            <a:r>
              <a:rPr lang="en-US" dirty="0" smtClean="0"/>
              <a:t>The Association of Directors of Public Health (ADPH) is the representative body for directors working in public health </a:t>
            </a:r>
          </a:p>
          <a:p>
            <a:pPr marL="285750" indent="-285750">
              <a:buFont typeface="Arial" charset="0"/>
              <a:buChar char="•"/>
            </a:pPr>
            <a:endParaRPr lang="en-US" dirty="0" smtClean="0"/>
          </a:p>
          <a:p>
            <a:pPr marL="285750" indent="-285750">
              <a:buFont typeface="Arial" charset="0"/>
              <a:buChar char="•"/>
            </a:pPr>
            <a:r>
              <a:rPr lang="en-US" dirty="0" smtClean="0"/>
              <a:t>The London ADPH has developed a framework for how we might tackle childhood obesity</a:t>
            </a:r>
          </a:p>
          <a:p>
            <a:pPr marL="571500" lvl="1">
              <a:buFont typeface="Arial" charset="0"/>
              <a:buChar char="•"/>
            </a:pPr>
            <a:r>
              <a:rPr lang="en-US" dirty="0" smtClean="0"/>
              <a:t>The framework sets out all the areas in which action might be taken </a:t>
            </a:r>
          </a:p>
          <a:p>
            <a:pPr marL="285750">
              <a:buFont typeface="Arial" charset="0"/>
              <a:buChar char="•"/>
            </a:pPr>
            <a:endParaRPr lang="en-US" dirty="0" smtClean="0"/>
          </a:p>
          <a:p>
            <a:pPr marL="285750" lvl="0" indent="-285750">
              <a:buFont typeface="Arial" charset="0"/>
              <a:buChar char="•"/>
            </a:pPr>
            <a:r>
              <a:rPr lang="en-US" dirty="0">
                <a:solidFill>
                  <a:srgbClr val="3F3F3F"/>
                </a:solidFill>
              </a:rPr>
              <a:t>We will be using this framework as we develop ideas for how to tackle childhood </a:t>
            </a:r>
            <a:r>
              <a:rPr lang="en-US" dirty="0" smtClean="0">
                <a:solidFill>
                  <a:srgbClr val="3F3F3F"/>
                </a:solidFill>
              </a:rPr>
              <a:t>obesity</a:t>
            </a:r>
            <a:endParaRPr lang="en-US" dirty="0"/>
          </a:p>
          <a:p>
            <a:pPr marL="285750">
              <a:buFont typeface="Arial" charset="0"/>
              <a:buChar char="•"/>
            </a:pPr>
            <a:endParaRPr lang="en-US" dirty="0"/>
          </a:p>
        </p:txBody>
      </p:sp>
    </p:spTree>
    <p:extLst>
      <p:ext uri="{BB962C8B-B14F-4D97-AF65-F5344CB8AC3E}">
        <p14:creationId xmlns:p14="http://schemas.microsoft.com/office/powerpoint/2010/main" val="1540688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935830"/>
          </a:xfrm>
        </p:spPr>
        <p:txBody>
          <a:bodyPr/>
          <a:lstStyle/>
          <a:p>
            <a:r>
              <a:rPr lang="en-US" dirty="0" smtClean="0"/>
              <a:t>The framework sets out 12 areas in which action could be taken </a:t>
            </a:r>
            <a:endParaRPr lang="en-US" dirty="0"/>
          </a:p>
        </p:txBody>
      </p:sp>
      <p:sp>
        <p:nvSpPr>
          <p:cNvPr id="4" name="Slide Number Placeholder 3"/>
          <p:cNvSpPr>
            <a:spLocks noGrp="1"/>
          </p:cNvSpPr>
          <p:nvPr>
            <p:ph type="sldNum" sz="quarter" idx="14"/>
          </p:nvPr>
        </p:nvSpPr>
        <p:spPr/>
        <p:txBody>
          <a:bodyPr/>
          <a:lstStyle/>
          <a:p>
            <a:fld id="{8FC524A1-7B6A-464D-B8BC-8FE2E057339E}" type="slidenum">
              <a:rPr lang="en-GB" smtClean="0">
                <a:solidFill>
                  <a:srgbClr val="3F3F3F">
                    <a:lumMod val="50000"/>
                  </a:srgbClr>
                </a:solidFill>
              </a:rPr>
              <a:pPr/>
              <a:t>7</a:t>
            </a:fld>
            <a:endParaRPr lang="en-GB" dirty="0">
              <a:solidFill>
                <a:srgbClr val="3F3F3F">
                  <a:lumMod val="50000"/>
                </a:srgbClr>
              </a:solidFill>
            </a:endParaRPr>
          </a:p>
        </p:txBody>
      </p:sp>
      <p:sp>
        <p:nvSpPr>
          <p:cNvPr id="5" name="Content Placeholder 4"/>
          <p:cNvSpPr>
            <a:spLocks noGrp="1"/>
          </p:cNvSpPr>
          <p:nvPr>
            <p:ph sz="quarter" idx="15"/>
          </p:nvPr>
        </p:nvSpPr>
        <p:spPr/>
        <p:txBody>
          <a:bodyPr>
            <a:normAutofit lnSpcReduction="10000"/>
          </a:bodyPr>
          <a:lstStyle/>
          <a:p>
            <a:pPr marL="285750" indent="-285750">
              <a:buFont typeface="Arial" charset="0"/>
              <a:buChar char="•"/>
            </a:pPr>
            <a:r>
              <a:rPr lang="en-US" dirty="0" smtClean="0"/>
              <a:t>Breastfeeding</a:t>
            </a:r>
          </a:p>
          <a:p>
            <a:pPr marL="285750" indent="-285750">
              <a:buFont typeface="Arial" charset="0"/>
              <a:buChar char="•"/>
            </a:pPr>
            <a:r>
              <a:rPr lang="en-US" dirty="0" smtClean="0"/>
              <a:t>Weaning </a:t>
            </a:r>
          </a:p>
          <a:p>
            <a:pPr marL="285750" indent="-285750">
              <a:buFont typeface="Arial" charset="0"/>
              <a:buChar char="•"/>
            </a:pPr>
            <a:r>
              <a:rPr lang="en-US" dirty="0" smtClean="0"/>
              <a:t>Accessibility of healthy food</a:t>
            </a:r>
          </a:p>
          <a:p>
            <a:pPr marL="285750" indent="-285750">
              <a:buFont typeface="Arial" charset="0"/>
              <a:buChar char="•"/>
            </a:pPr>
            <a:r>
              <a:rPr lang="en-US" dirty="0" smtClean="0"/>
              <a:t>Journeys by foot or by bike</a:t>
            </a:r>
          </a:p>
          <a:p>
            <a:pPr marL="285750" indent="-285750">
              <a:buFont typeface="Arial" charset="0"/>
              <a:buChar char="•"/>
            </a:pPr>
            <a:r>
              <a:rPr lang="en-US" dirty="0" smtClean="0"/>
              <a:t>Physical environment (e.g. safety on the streets, access to green spaces)</a:t>
            </a:r>
          </a:p>
          <a:p>
            <a:pPr marL="285750" indent="-285750">
              <a:buFont typeface="Arial" charset="0"/>
              <a:buChar char="•"/>
            </a:pPr>
            <a:r>
              <a:rPr lang="en-US" dirty="0" smtClean="0"/>
              <a:t>Supporting people to be active</a:t>
            </a:r>
          </a:p>
          <a:p>
            <a:pPr marL="285750" indent="-285750">
              <a:buFont typeface="Arial" charset="0"/>
              <a:buChar char="•"/>
            </a:pPr>
            <a:r>
              <a:rPr lang="en-US" dirty="0" smtClean="0"/>
              <a:t>Schools</a:t>
            </a:r>
          </a:p>
          <a:p>
            <a:pPr marL="285750" indent="-285750">
              <a:buFont typeface="Arial" charset="0"/>
              <a:buChar char="•"/>
            </a:pPr>
            <a:r>
              <a:rPr lang="en-US" dirty="0" smtClean="0"/>
              <a:t>Public and community settings (e.g. youth </a:t>
            </a:r>
            <a:r>
              <a:rPr lang="en-US" dirty="0" err="1" smtClean="0"/>
              <a:t>centres</a:t>
            </a:r>
            <a:r>
              <a:rPr lang="en-US" dirty="0" smtClean="0"/>
              <a:t>, catering contracts in public services)</a:t>
            </a:r>
          </a:p>
          <a:p>
            <a:pPr marL="285750" indent="-285750">
              <a:buFont typeface="Arial" charset="0"/>
              <a:buChar char="•"/>
            </a:pPr>
            <a:r>
              <a:rPr lang="en-US" dirty="0" smtClean="0"/>
              <a:t>Health services </a:t>
            </a:r>
          </a:p>
          <a:p>
            <a:pPr marL="285750" indent="-285750">
              <a:buFont typeface="Arial" charset="0"/>
              <a:buChar char="•"/>
            </a:pPr>
            <a:r>
              <a:rPr lang="en-US" dirty="0" smtClean="0"/>
              <a:t>Workplaces</a:t>
            </a:r>
          </a:p>
          <a:p>
            <a:pPr marL="285750" indent="-285750">
              <a:buFont typeface="Arial" charset="0"/>
              <a:buChar char="•"/>
            </a:pPr>
            <a:r>
              <a:rPr lang="en-US" dirty="0" smtClean="0"/>
              <a:t>Engagement and commitment (e.g. making sure different groups work together) </a:t>
            </a:r>
          </a:p>
          <a:p>
            <a:pPr marL="285750" indent="-285750">
              <a:buFont typeface="Arial" charset="0"/>
              <a:buChar char="•"/>
            </a:pPr>
            <a:r>
              <a:rPr lang="en-US" dirty="0" smtClean="0"/>
              <a:t>Knowledge </a:t>
            </a:r>
          </a:p>
          <a:p>
            <a:pPr marL="285750" indent="-285750">
              <a:buFont typeface="Arial" charset="0"/>
              <a:buChar char="•"/>
            </a:pPr>
            <a:endParaRPr lang="en-US" dirty="0" smtClean="0"/>
          </a:p>
          <a:p>
            <a:pPr marL="571500" lvl="1">
              <a:buFont typeface="Arial" charset="0"/>
              <a:buChar char="•"/>
            </a:pPr>
            <a:endParaRPr lang="en-US" dirty="0"/>
          </a:p>
          <a:p>
            <a:pPr marL="285750">
              <a:buFont typeface="Arial" charset="0"/>
              <a:buChar char="•"/>
            </a:pPr>
            <a:endParaRPr lang="en-US" dirty="0"/>
          </a:p>
        </p:txBody>
      </p:sp>
    </p:spTree>
    <p:extLst>
      <p:ext uri="{BB962C8B-B14F-4D97-AF65-F5344CB8AC3E}">
        <p14:creationId xmlns:p14="http://schemas.microsoft.com/office/powerpoint/2010/main" val="1453850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935830"/>
          </a:xfrm>
        </p:spPr>
        <p:txBody>
          <a:bodyPr/>
          <a:lstStyle/>
          <a:p>
            <a:r>
              <a:rPr lang="en-US" dirty="0"/>
              <a:t>At the moment, London is doing better in some of these areas than others</a:t>
            </a:r>
          </a:p>
        </p:txBody>
      </p:sp>
      <p:sp>
        <p:nvSpPr>
          <p:cNvPr id="4" name="Slide Number Placeholder 3"/>
          <p:cNvSpPr>
            <a:spLocks noGrp="1"/>
          </p:cNvSpPr>
          <p:nvPr>
            <p:ph type="sldNum" sz="quarter" idx="14"/>
          </p:nvPr>
        </p:nvSpPr>
        <p:spPr/>
        <p:txBody>
          <a:bodyPr/>
          <a:lstStyle/>
          <a:p>
            <a:fld id="{8FC524A1-7B6A-464D-B8BC-8FE2E057339E}" type="slidenum">
              <a:rPr lang="en-GB" smtClean="0">
                <a:solidFill>
                  <a:srgbClr val="3F3F3F">
                    <a:lumMod val="50000"/>
                  </a:srgbClr>
                </a:solidFill>
              </a:rPr>
              <a:pPr/>
              <a:t>8</a:t>
            </a:fld>
            <a:endParaRPr lang="en-GB" dirty="0">
              <a:solidFill>
                <a:srgbClr val="3F3F3F">
                  <a:lumMod val="50000"/>
                </a:srgbClr>
              </a:solidFill>
            </a:endParaRPr>
          </a:p>
        </p:txBody>
      </p:sp>
      <p:sp>
        <p:nvSpPr>
          <p:cNvPr id="5" name="Content Placeholder 4"/>
          <p:cNvSpPr>
            <a:spLocks noGrp="1"/>
          </p:cNvSpPr>
          <p:nvPr>
            <p:ph sz="quarter" idx="15"/>
          </p:nvPr>
        </p:nvSpPr>
        <p:spPr/>
        <p:txBody>
          <a:bodyPr>
            <a:normAutofit lnSpcReduction="10000"/>
          </a:bodyPr>
          <a:lstStyle/>
          <a:p>
            <a:pPr marL="285750" indent="-285750">
              <a:buFont typeface="Arial" charset="0"/>
              <a:buChar char="•"/>
            </a:pPr>
            <a:r>
              <a:rPr lang="en-US" dirty="0" smtClean="0"/>
              <a:t>Breastfeeding</a:t>
            </a:r>
          </a:p>
          <a:p>
            <a:pPr marL="285750" indent="-285750">
              <a:buFont typeface="Arial" charset="0"/>
              <a:buChar char="•"/>
            </a:pPr>
            <a:r>
              <a:rPr lang="en-US" dirty="0" smtClean="0"/>
              <a:t>Weaning </a:t>
            </a:r>
          </a:p>
          <a:p>
            <a:pPr marL="285750" indent="-285750">
              <a:buFont typeface="Arial" charset="0"/>
              <a:buChar char="•"/>
            </a:pPr>
            <a:r>
              <a:rPr lang="en-US" dirty="0" smtClean="0"/>
              <a:t>Accessibility of healthy food</a:t>
            </a:r>
          </a:p>
          <a:p>
            <a:pPr marL="285750" indent="-285750">
              <a:buFont typeface="Arial" charset="0"/>
              <a:buChar char="•"/>
            </a:pPr>
            <a:r>
              <a:rPr lang="en-US" dirty="0" smtClean="0"/>
              <a:t>Journeys by foot or by bike</a:t>
            </a:r>
          </a:p>
          <a:p>
            <a:pPr marL="285750" indent="-285750">
              <a:buFont typeface="Arial" charset="0"/>
              <a:buChar char="•"/>
            </a:pPr>
            <a:r>
              <a:rPr lang="en-US" dirty="0" smtClean="0"/>
              <a:t>Physical environment </a:t>
            </a:r>
          </a:p>
          <a:p>
            <a:pPr marL="285750" indent="-285750">
              <a:buFont typeface="Arial" charset="0"/>
              <a:buChar char="•"/>
            </a:pPr>
            <a:r>
              <a:rPr lang="en-US" dirty="0" smtClean="0"/>
              <a:t>Supporting people to be active</a:t>
            </a:r>
          </a:p>
          <a:p>
            <a:pPr marL="285750" indent="-285750">
              <a:buFont typeface="Arial" charset="0"/>
              <a:buChar char="•"/>
            </a:pPr>
            <a:r>
              <a:rPr lang="en-US" dirty="0" smtClean="0"/>
              <a:t>Schools</a:t>
            </a:r>
          </a:p>
          <a:p>
            <a:pPr marL="285750" indent="-285750">
              <a:buFont typeface="Arial" charset="0"/>
              <a:buChar char="•"/>
            </a:pPr>
            <a:r>
              <a:rPr lang="en-US" dirty="0" smtClean="0"/>
              <a:t>Public and community settings </a:t>
            </a:r>
          </a:p>
          <a:p>
            <a:pPr marL="285750" indent="-285750">
              <a:buFont typeface="Arial" charset="0"/>
              <a:buChar char="•"/>
            </a:pPr>
            <a:r>
              <a:rPr lang="en-US" dirty="0" smtClean="0"/>
              <a:t>Health services </a:t>
            </a:r>
          </a:p>
          <a:p>
            <a:pPr marL="285750" indent="-285750">
              <a:buFont typeface="Arial" charset="0"/>
              <a:buChar char="•"/>
            </a:pPr>
            <a:r>
              <a:rPr lang="en-US" dirty="0" smtClean="0"/>
              <a:t>Workplaces</a:t>
            </a:r>
          </a:p>
          <a:p>
            <a:pPr marL="285750" indent="-285750">
              <a:buFont typeface="Arial" charset="0"/>
              <a:buChar char="•"/>
            </a:pPr>
            <a:r>
              <a:rPr lang="en-US" dirty="0" smtClean="0"/>
              <a:t>Engagement and commitment</a:t>
            </a:r>
          </a:p>
          <a:p>
            <a:pPr marL="285750" indent="-285750">
              <a:buFont typeface="Arial" charset="0"/>
              <a:buChar char="•"/>
            </a:pPr>
            <a:r>
              <a:rPr lang="en-US" dirty="0" smtClean="0"/>
              <a:t>Knowledge </a:t>
            </a:r>
          </a:p>
          <a:p>
            <a:pPr marL="285750" indent="-285750">
              <a:buFont typeface="Arial" charset="0"/>
              <a:buChar char="•"/>
            </a:pPr>
            <a:endParaRPr lang="en-US" dirty="0" smtClean="0"/>
          </a:p>
          <a:p>
            <a:pPr marL="571500" lvl="1">
              <a:buFont typeface="Arial" charset="0"/>
              <a:buChar char="•"/>
            </a:pPr>
            <a:endParaRPr lang="en-US" dirty="0"/>
          </a:p>
          <a:p>
            <a:pPr marL="285750">
              <a:buFont typeface="Arial" charset="0"/>
              <a:buChar char="•"/>
            </a:pPr>
            <a:endParaRPr lang="en-US" dirty="0"/>
          </a:p>
        </p:txBody>
      </p:sp>
      <p:sp>
        <p:nvSpPr>
          <p:cNvPr id="7" name="Rectangle 6"/>
          <p:cNvSpPr/>
          <p:nvPr/>
        </p:nvSpPr>
        <p:spPr>
          <a:xfrm>
            <a:off x="2061746" y="1268835"/>
            <a:ext cx="450050" cy="360040"/>
          </a:xfrm>
          <a:prstGeom prst="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charset="2"/>
              <a:buChar char="ü"/>
            </a:pPr>
            <a:r>
              <a:rPr lang="en-US" dirty="0" smtClean="0"/>
              <a:t> </a:t>
            </a:r>
            <a:endParaRPr lang="en-US" dirty="0"/>
          </a:p>
        </p:txBody>
      </p:sp>
      <p:sp>
        <p:nvSpPr>
          <p:cNvPr id="9" name="Rectangle 8"/>
          <p:cNvSpPr/>
          <p:nvPr/>
        </p:nvSpPr>
        <p:spPr>
          <a:xfrm>
            <a:off x="1547664" y="1730471"/>
            <a:ext cx="450050" cy="360040"/>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a:t>
            </a:r>
            <a:endParaRPr lang="en-US" dirty="0"/>
          </a:p>
        </p:txBody>
      </p:sp>
      <p:sp>
        <p:nvSpPr>
          <p:cNvPr id="10" name="Rectangle 9"/>
          <p:cNvSpPr/>
          <p:nvPr/>
        </p:nvSpPr>
        <p:spPr>
          <a:xfrm>
            <a:off x="3491880" y="2060848"/>
            <a:ext cx="450050" cy="360040"/>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a:t>
            </a:r>
            <a:endParaRPr lang="en-US" dirty="0"/>
          </a:p>
        </p:txBody>
      </p:sp>
      <p:sp>
        <p:nvSpPr>
          <p:cNvPr id="13" name="Rectangle 12"/>
          <p:cNvSpPr/>
          <p:nvPr/>
        </p:nvSpPr>
        <p:spPr>
          <a:xfrm>
            <a:off x="2191649" y="4470587"/>
            <a:ext cx="450050" cy="360040"/>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a:t>
            </a:r>
            <a:endParaRPr lang="en-US" dirty="0"/>
          </a:p>
        </p:txBody>
      </p:sp>
      <p:sp>
        <p:nvSpPr>
          <p:cNvPr id="14" name="Rectangle 13"/>
          <p:cNvSpPr/>
          <p:nvPr/>
        </p:nvSpPr>
        <p:spPr>
          <a:xfrm>
            <a:off x="1824844" y="4867302"/>
            <a:ext cx="450050" cy="360040"/>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a:t>
            </a:r>
            <a:endParaRPr lang="en-US" dirty="0"/>
          </a:p>
        </p:txBody>
      </p:sp>
      <p:sp>
        <p:nvSpPr>
          <p:cNvPr id="15" name="Rectangle 14"/>
          <p:cNvSpPr/>
          <p:nvPr/>
        </p:nvSpPr>
        <p:spPr>
          <a:xfrm>
            <a:off x="3649116" y="5257904"/>
            <a:ext cx="450050" cy="360040"/>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a:t>
            </a:r>
            <a:endParaRPr lang="en-US" dirty="0"/>
          </a:p>
        </p:txBody>
      </p:sp>
      <p:sp>
        <p:nvSpPr>
          <p:cNvPr id="17" name="Rectangle 16"/>
          <p:cNvSpPr/>
          <p:nvPr/>
        </p:nvSpPr>
        <p:spPr>
          <a:xfrm>
            <a:off x="3491880" y="2493491"/>
            <a:ext cx="450050" cy="360040"/>
          </a:xfrm>
          <a:prstGeom prst="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charset="2"/>
              <a:buChar char="ü"/>
            </a:pPr>
            <a:r>
              <a:rPr lang="en-US" dirty="0" smtClean="0"/>
              <a:t> </a:t>
            </a:r>
            <a:endParaRPr lang="en-US" dirty="0"/>
          </a:p>
        </p:txBody>
      </p:sp>
      <p:sp>
        <p:nvSpPr>
          <p:cNvPr id="18" name="Rectangle 17"/>
          <p:cNvSpPr/>
          <p:nvPr/>
        </p:nvSpPr>
        <p:spPr>
          <a:xfrm>
            <a:off x="2843808" y="2853531"/>
            <a:ext cx="450050" cy="360040"/>
          </a:xfrm>
          <a:prstGeom prst="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charset="2"/>
              <a:buChar char="ü"/>
            </a:pPr>
            <a:r>
              <a:rPr lang="en-US" dirty="0" smtClean="0"/>
              <a:t> </a:t>
            </a:r>
            <a:endParaRPr lang="en-US" dirty="0"/>
          </a:p>
        </p:txBody>
      </p:sp>
      <p:sp>
        <p:nvSpPr>
          <p:cNvPr id="19" name="Rectangle 18"/>
          <p:cNvSpPr/>
          <p:nvPr/>
        </p:nvSpPr>
        <p:spPr>
          <a:xfrm>
            <a:off x="3716905" y="3263034"/>
            <a:ext cx="450050" cy="360040"/>
          </a:xfrm>
          <a:prstGeom prst="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charset="2"/>
              <a:buChar char="ü"/>
            </a:pPr>
            <a:r>
              <a:rPr lang="en-US" dirty="0" smtClean="0"/>
              <a:t> </a:t>
            </a:r>
            <a:endParaRPr lang="en-US" dirty="0"/>
          </a:p>
        </p:txBody>
      </p:sp>
      <p:sp>
        <p:nvSpPr>
          <p:cNvPr id="20" name="Rectangle 19"/>
          <p:cNvSpPr/>
          <p:nvPr/>
        </p:nvSpPr>
        <p:spPr>
          <a:xfrm>
            <a:off x="1540756" y="3664585"/>
            <a:ext cx="450050" cy="360040"/>
          </a:xfrm>
          <a:prstGeom prst="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charset="2"/>
              <a:buChar char="ü"/>
            </a:pPr>
            <a:r>
              <a:rPr lang="en-US" dirty="0" smtClean="0"/>
              <a:t> </a:t>
            </a:r>
            <a:endParaRPr lang="en-US" dirty="0"/>
          </a:p>
        </p:txBody>
      </p:sp>
      <p:sp>
        <p:nvSpPr>
          <p:cNvPr id="21" name="Rectangle 20"/>
          <p:cNvSpPr/>
          <p:nvPr/>
        </p:nvSpPr>
        <p:spPr>
          <a:xfrm>
            <a:off x="3716905" y="4052894"/>
            <a:ext cx="450050" cy="360040"/>
          </a:xfrm>
          <a:prstGeom prst="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charset="2"/>
              <a:buChar char="ü"/>
            </a:pPr>
            <a:r>
              <a:rPr lang="en-US" dirty="0" smtClean="0"/>
              <a:t> </a:t>
            </a:r>
            <a:endParaRPr lang="en-US" dirty="0"/>
          </a:p>
        </p:txBody>
      </p:sp>
      <p:sp>
        <p:nvSpPr>
          <p:cNvPr id="22" name="Rectangle 21"/>
          <p:cNvSpPr/>
          <p:nvPr/>
        </p:nvSpPr>
        <p:spPr>
          <a:xfrm>
            <a:off x="1758873" y="5709862"/>
            <a:ext cx="450050" cy="360040"/>
          </a:xfrm>
          <a:prstGeom prst="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charset="2"/>
              <a:buChar char="ü"/>
            </a:pPr>
            <a:r>
              <a:rPr lang="en-US" dirty="0" smtClean="0"/>
              <a:t> </a:t>
            </a:r>
            <a:endParaRPr lang="en-US" dirty="0"/>
          </a:p>
        </p:txBody>
      </p:sp>
    </p:spTree>
    <p:extLst>
      <p:ext uri="{BB962C8B-B14F-4D97-AF65-F5344CB8AC3E}">
        <p14:creationId xmlns:p14="http://schemas.microsoft.com/office/powerpoint/2010/main" val="184747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3" grpId="0" animBg="1"/>
      <p:bldP spid="14" grpId="0" animBg="1"/>
      <p:bldP spid="15" grpId="0" animBg="1"/>
      <p:bldP spid="17" grpId="0" animBg="1"/>
      <p:bldP spid="18" grpId="0" animBg="1"/>
      <p:bldP spid="19" grpId="0" animBg="1"/>
      <p:bldP spid="20" grpId="0" animBg="1"/>
      <p:bldP spid="21"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642350" cy="935831"/>
          </a:xfrm>
        </p:spPr>
        <p:txBody>
          <a:bodyPr/>
          <a:lstStyle/>
          <a:p>
            <a:r>
              <a:rPr lang="en-US" dirty="0" smtClean="0"/>
              <a:t>At the moment, London is doing better in some of these areas than others</a:t>
            </a:r>
            <a:endParaRPr lang="en-US" dirty="0"/>
          </a:p>
        </p:txBody>
      </p:sp>
      <p:sp>
        <p:nvSpPr>
          <p:cNvPr id="4" name="Slide Number Placeholder 3"/>
          <p:cNvSpPr>
            <a:spLocks noGrp="1"/>
          </p:cNvSpPr>
          <p:nvPr>
            <p:ph type="sldNum" sz="quarter" idx="14"/>
          </p:nvPr>
        </p:nvSpPr>
        <p:spPr/>
        <p:txBody>
          <a:bodyPr/>
          <a:lstStyle/>
          <a:p>
            <a:fld id="{8FC524A1-7B6A-464D-B8BC-8FE2E057339E}" type="slidenum">
              <a:rPr lang="en-GB" smtClean="0">
                <a:solidFill>
                  <a:srgbClr val="3F3F3F">
                    <a:lumMod val="50000"/>
                  </a:srgbClr>
                </a:solidFill>
              </a:rPr>
              <a:pPr/>
              <a:t>9</a:t>
            </a:fld>
            <a:endParaRPr lang="en-GB" dirty="0">
              <a:solidFill>
                <a:srgbClr val="3F3F3F">
                  <a:lumMod val="50000"/>
                </a:srgbClr>
              </a:solidFill>
            </a:endParaRPr>
          </a:p>
        </p:txBody>
      </p:sp>
      <p:graphicFrame>
        <p:nvGraphicFramePr>
          <p:cNvPr id="5" name="Chart 4"/>
          <p:cNvGraphicFramePr>
            <a:graphicFrameLocks/>
          </p:cNvGraphicFramePr>
          <p:nvPr>
            <p:extLst>
              <p:ext uri="{D42A27DB-BD31-4B8C-83A1-F6EECF244321}">
                <p14:modId xmlns:p14="http://schemas.microsoft.com/office/powerpoint/2010/main" val="2120603361"/>
              </p:ext>
            </p:extLst>
          </p:nvPr>
        </p:nvGraphicFramePr>
        <p:xfrm>
          <a:off x="-73903" y="1262367"/>
          <a:ext cx="9291805" cy="49997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4592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2_Healthy London_Powerpoint template v2">
  <a:themeElements>
    <a:clrScheme name="Healthy London PPT colours">
      <a:dk1>
        <a:srgbClr val="3F3F3F"/>
      </a:dk1>
      <a:lt1>
        <a:sysClr val="window" lastClr="FFFFFF"/>
      </a:lt1>
      <a:dk2>
        <a:srgbClr val="0091C9"/>
      </a:dk2>
      <a:lt2>
        <a:srgbClr val="B4E7FE"/>
      </a:lt2>
      <a:accent1>
        <a:srgbClr val="E32486"/>
      </a:accent1>
      <a:accent2>
        <a:srgbClr val="A25BA0"/>
      </a:accent2>
      <a:accent3>
        <a:srgbClr val="33BBB1"/>
      </a:accent3>
      <a:accent4>
        <a:srgbClr val="003893"/>
      </a:accent4>
      <a:accent5>
        <a:srgbClr val="3F3F3F"/>
      </a:accent5>
      <a:accent6>
        <a:srgbClr val="0072C6"/>
      </a:accent6>
      <a:hlink>
        <a:srgbClr val="0000FF"/>
      </a:hlink>
      <a:folHlink>
        <a:srgbClr val="800080"/>
      </a:folHlink>
    </a:clrScheme>
    <a:fontScheme name="London Health Partnership">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601</TotalTime>
  <Words>679</Words>
  <Application>Microsoft Office PowerPoint</Application>
  <PresentationFormat>On-screen Show (4:3)</PresentationFormat>
  <Paragraphs>102</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2_Healthy London_Powerpoint template v2</vt:lpstr>
      <vt:lpstr>A worrying proportion of London’s children are overweight or obese </vt:lpstr>
      <vt:lpstr>Childhood obesity has a big impact on children and local communities </vt:lpstr>
      <vt:lpstr>Experts agree that the causes of childhood obesity are environmental and social </vt:lpstr>
      <vt:lpstr>We know from the campaign against smoking that changing behaviour requires action at a number of levels </vt:lpstr>
      <vt:lpstr>We therefore want to think about action at three levels</vt:lpstr>
      <vt:lpstr>The London Association of Directors of Public Health have set out areas in which we could take action on childhood obesity </vt:lpstr>
      <vt:lpstr>The framework sets out 12 areas in which action could be taken </vt:lpstr>
      <vt:lpstr>At the moment, London is doing better in some of these areas than others</vt:lpstr>
      <vt:lpstr>At the moment, London is doing better in some of these areas than others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Karina</dc:creator>
  <cp:lastModifiedBy>Pickles, Emma</cp:lastModifiedBy>
  <cp:revision>57</cp:revision>
  <dcterms:created xsi:type="dcterms:W3CDTF">2016-02-05T11:20:49Z</dcterms:created>
  <dcterms:modified xsi:type="dcterms:W3CDTF">2016-06-03T14:31:27Z</dcterms:modified>
</cp:coreProperties>
</file>