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  <p:sldMasterId id="2147483686" r:id="rId7"/>
    <p:sldMasterId id="2147483699" r:id="rId8"/>
    <p:sldMasterId id="2147483712" r:id="rId9"/>
  </p:sldMasterIdLst>
  <p:sldIdLst>
    <p:sldId id="256" r:id="rId10"/>
    <p:sldId id="257" r:id="rId11"/>
    <p:sldId id="258" r:id="rId12"/>
    <p:sldId id="279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71" r:id="rId23"/>
    <p:sldId id="268" r:id="rId24"/>
    <p:sldId id="269" r:id="rId25"/>
    <p:sldId id="270" r:id="rId26"/>
    <p:sldId id="272" r:id="rId27"/>
    <p:sldId id="274" r:id="rId28"/>
    <p:sldId id="275" r:id="rId29"/>
    <p:sldId id="276" r:id="rId30"/>
    <p:sldId id="27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0" autoAdjust="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82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80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925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328738" y="1485900"/>
            <a:ext cx="7505700" cy="1655763"/>
          </a:xfrm>
          <a:prstGeom prst="rect">
            <a:avLst/>
          </a:prstGeom>
          <a:solidFill>
            <a:srgbClr val="006A71"/>
          </a:solidFill>
          <a:ln w="9525">
            <a:noFill/>
            <a:miter lim="800000"/>
            <a:headEnd/>
            <a:tailEnd/>
          </a:ln>
        </p:spPr>
        <p:txBody>
          <a:bodyPr lIns="36000" tIns="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0">
              <a:solidFill>
                <a:srgbClr val="ACDCD4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8738" y="3143257"/>
            <a:ext cx="7505700" cy="828675"/>
          </a:xfrm>
          <a:prstGeom prst="rect">
            <a:avLst/>
          </a:prstGeom>
          <a:solidFill>
            <a:srgbClr val="82CE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ACDCD4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89063" y="3079750"/>
            <a:ext cx="6400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000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sz="2000" b="0">
              <a:solidFill>
                <a:srgbClr val="FFFFFF"/>
              </a:solidFill>
            </a:endParaRPr>
          </a:p>
        </p:txBody>
      </p:sp>
      <p:pic>
        <p:nvPicPr>
          <p:cNvPr id="7" name="Picture 9" descr="uchfcola [Converted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CLH_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" y="1485900"/>
            <a:ext cx="746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Placeholder 2"/>
          <p:cNvSpPr>
            <a:spLocks noGrp="1"/>
          </p:cNvSpPr>
          <p:nvPr>
            <p:ph type="subTitle" idx="1"/>
          </p:nvPr>
        </p:nvSpPr>
        <p:spPr>
          <a:xfrm>
            <a:off x="1412876" y="3198813"/>
            <a:ext cx="7337425" cy="690562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23560" name="Title Placeholder 1"/>
          <p:cNvSpPr>
            <a:spLocks noGrp="1"/>
          </p:cNvSpPr>
          <p:nvPr>
            <p:ph type="ctrTitle"/>
          </p:nvPr>
        </p:nvSpPr>
        <p:spPr>
          <a:xfrm>
            <a:off x="1412875" y="1574801"/>
            <a:ext cx="7321550" cy="1420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17567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DDE40-CEDF-4270-97E5-4FC8547834F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41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F9D3-B6D5-459F-A5C7-BC48925BFD3B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7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188" y="2173292"/>
            <a:ext cx="3311525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5" y="2173292"/>
            <a:ext cx="3313112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F5801-9467-4463-B85F-8985AB908FC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34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308A-E651-4123-88ED-9D8EFD71C702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A95B7-3FD4-4171-8998-983B61E9DAE1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25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9DBF-C498-47DE-9127-5282B0258DA3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34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F88D-D13B-42C8-AB85-C80D800F5068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4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891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27E8-6EDF-4FD6-8421-7CE7DEF39B14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51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57F3D-FC56-428A-932D-B9EB613E132A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62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6902" y="1177925"/>
            <a:ext cx="1898650" cy="5424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6188" y="1177925"/>
            <a:ext cx="5548312" cy="5424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9368-CF53-44EB-A2DC-84F808718D47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22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70240A-7CAE-417D-A7F6-0EECECE3C319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4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328738" y="1485900"/>
            <a:ext cx="7505700" cy="1655763"/>
          </a:xfrm>
          <a:prstGeom prst="rect">
            <a:avLst/>
          </a:prstGeom>
          <a:solidFill>
            <a:srgbClr val="006A71"/>
          </a:solidFill>
          <a:ln w="9525">
            <a:noFill/>
            <a:miter lim="800000"/>
            <a:headEnd/>
            <a:tailEnd/>
          </a:ln>
        </p:spPr>
        <p:txBody>
          <a:bodyPr lIns="36000" tIns="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0">
              <a:solidFill>
                <a:srgbClr val="ACDCD4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8738" y="3143257"/>
            <a:ext cx="7505700" cy="828675"/>
          </a:xfrm>
          <a:prstGeom prst="rect">
            <a:avLst/>
          </a:prstGeom>
          <a:solidFill>
            <a:srgbClr val="82CE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ACDCD4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89063" y="3079750"/>
            <a:ext cx="6400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000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sz="2000" b="0">
              <a:solidFill>
                <a:srgbClr val="FFFFFF"/>
              </a:solidFill>
            </a:endParaRPr>
          </a:p>
        </p:txBody>
      </p:sp>
      <p:pic>
        <p:nvPicPr>
          <p:cNvPr id="7" name="Picture 9" descr="uchfcola [Converted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CLH_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" y="1485900"/>
            <a:ext cx="746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Placeholder 2"/>
          <p:cNvSpPr>
            <a:spLocks noGrp="1"/>
          </p:cNvSpPr>
          <p:nvPr>
            <p:ph type="subTitle" idx="1"/>
          </p:nvPr>
        </p:nvSpPr>
        <p:spPr>
          <a:xfrm>
            <a:off x="1412876" y="3198813"/>
            <a:ext cx="7337425" cy="690562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23560" name="Title Placeholder 1"/>
          <p:cNvSpPr>
            <a:spLocks noGrp="1"/>
          </p:cNvSpPr>
          <p:nvPr>
            <p:ph type="ctrTitle"/>
          </p:nvPr>
        </p:nvSpPr>
        <p:spPr>
          <a:xfrm>
            <a:off x="1412875" y="1574801"/>
            <a:ext cx="7321550" cy="1420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67288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DDE40-CEDF-4270-97E5-4FC8547834F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97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F9D3-B6D5-459F-A5C7-BC48925BFD3B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20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188" y="2173292"/>
            <a:ext cx="3311525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5" y="2173292"/>
            <a:ext cx="3313112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F5801-9467-4463-B85F-8985AB908FC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06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308A-E651-4123-88ED-9D8EFD71C702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15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A95B7-3FD4-4171-8998-983B61E9DAE1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6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223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9DBF-C498-47DE-9127-5282B0258DA3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6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F88D-D13B-42C8-AB85-C80D800F5068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36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27E8-6EDF-4FD6-8421-7CE7DEF39B14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38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57F3D-FC56-428A-932D-B9EB613E132A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21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6902" y="1177925"/>
            <a:ext cx="1898650" cy="5424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6188" y="1177925"/>
            <a:ext cx="5548312" cy="5424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9368-CF53-44EB-A2DC-84F808718D47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11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70240A-7CAE-417D-A7F6-0EECECE3C319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71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328738" y="1485900"/>
            <a:ext cx="7505700" cy="1655763"/>
          </a:xfrm>
          <a:prstGeom prst="rect">
            <a:avLst/>
          </a:prstGeom>
          <a:solidFill>
            <a:srgbClr val="006A71"/>
          </a:solidFill>
          <a:ln w="9525">
            <a:noFill/>
            <a:miter lim="800000"/>
            <a:headEnd/>
            <a:tailEnd/>
          </a:ln>
        </p:spPr>
        <p:txBody>
          <a:bodyPr lIns="36000" tIns="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0">
              <a:solidFill>
                <a:srgbClr val="ACDCD4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8738" y="3143257"/>
            <a:ext cx="7505700" cy="828675"/>
          </a:xfrm>
          <a:prstGeom prst="rect">
            <a:avLst/>
          </a:prstGeom>
          <a:solidFill>
            <a:srgbClr val="82CE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ACDCD4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89063" y="3079750"/>
            <a:ext cx="6400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000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sz="2000" b="0">
              <a:solidFill>
                <a:srgbClr val="FFFFFF"/>
              </a:solidFill>
            </a:endParaRPr>
          </a:p>
        </p:txBody>
      </p:sp>
      <p:pic>
        <p:nvPicPr>
          <p:cNvPr id="7" name="Picture 9" descr="uchfcola [Converted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CLH_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" y="1485900"/>
            <a:ext cx="746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Placeholder 2"/>
          <p:cNvSpPr>
            <a:spLocks noGrp="1"/>
          </p:cNvSpPr>
          <p:nvPr>
            <p:ph type="subTitle" idx="1"/>
          </p:nvPr>
        </p:nvSpPr>
        <p:spPr>
          <a:xfrm>
            <a:off x="1412876" y="3198813"/>
            <a:ext cx="7337425" cy="690562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23560" name="Title Placeholder 1"/>
          <p:cNvSpPr>
            <a:spLocks noGrp="1"/>
          </p:cNvSpPr>
          <p:nvPr>
            <p:ph type="ctrTitle"/>
          </p:nvPr>
        </p:nvSpPr>
        <p:spPr>
          <a:xfrm>
            <a:off x="1412875" y="1574801"/>
            <a:ext cx="7321550" cy="1420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746111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DDE40-CEDF-4270-97E5-4FC8547834F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22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F9D3-B6D5-459F-A5C7-BC48925BFD3B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01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188" y="2173292"/>
            <a:ext cx="3311525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5" y="2173292"/>
            <a:ext cx="3313112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F5801-9467-4463-B85F-8985AB908FC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3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133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308A-E651-4123-88ED-9D8EFD71C702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1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A95B7-3FD4-4171-8998-983B61E9DAE1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54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9DBF-C498-47DE-9127-5282B0258DA3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78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F88D-D13B-42C8-AB85-C80D800F5068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206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27E8-6EDF-4FD6-8421-7CE7DEF39B14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9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57F3D-FC56-428A-932D-B9EB613E132A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84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6902" y="1177925"/>
            <a:ext cx="1898650" cy="5424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6188" y="1177925"/>
            <a:ext cx="5548312" cy="5424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9368-CF53-44EB-A2DC-84F808718D47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55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70240A-7CAE-417D-A7F6-0EECECE3C319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19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328738" y="1485900"/>
            <a:ext cx="7505700" cy="1655763"/>
          </a:xfrm>
          <a:prstGeom prst="rect">
            <a:avLst/>
          </a:prstGeom>
          <a:solidFill>
            <a:srgbClr val="006A71"/>
          </a:solidFill>
          <a:ln w="9525">
            <a:noFill/>
            <a:miter lim="800000"/>
            <a:headEnd/>
            <a:tailEnd/>
          </a:ln>
        </p:spPr>
        <p:txBody>
          <a:bodyPr lIns="36000" tIns="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0">
              <a:solidFill>
                <a:srgbClr val="ACDCD4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8738" y="3143257"/>
            <a:ext cx="7505700" cy="828675"/>
          </a:xfrm>
          <a:prstGeom prst="rect">
            <a:avLst/>
          </a:prstGeom>
          <a:solidFill>
            <a:srgbClr val="82CE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ACDCD4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89063" y="3079750"/>
            <a:ext cx="6400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000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sz="2000" b="0">
              <a:solidFill>
                <a:srgbClr val="FFFFFF"/>
              </a:solidFill>
            </a:endParaRPr>
          </a:p>
        </p:txBody>
      </p:sp>
      <p:pic>
        <p:nvPicPr>
          <p:cNvPr id="7" name="Picture 9" descr="uchfcola [Converted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CLH_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" y="1485900"/>
            <a:ext cx="746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Placeholder 2"/>
          <p:cNvSpPr>
            <a:spLocks noGrp="1"/>
          </p:cNvSpPr>
          <p:nvPr>
            <p:ph type="subTitle" idx="1"/>
          </p:nvPr>
        </p:nvSpPr>
        <p:spPr>
          <a:xfrm>
            <a:off x="1412876" y="3198813"/>
            <a:ext cx="7337425" cy="690562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23560" name="Title Placeholder 1"/>
          <p:cNvSpPr>
            <a:spLocks noGrp="1"/>
          </p:cNvSpPr>
          <p:nvPr>
            <p:ph type="ctrTitle"/>
          </p:nvPr>
        </p:nvSpPr>
        <p:spPr>
          <a:xfrm>
            <a:off x="1412875" y="1574801"/>
            <a:ext cx="7321550" cy="1420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42604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DDE40-CEDF-4270-97E5-4FC8547834F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2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71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F9D3-B6D5-459F-A5C7-BC48925BFD3B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848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188" y="2173292"/>
            <a:ext cx="3311525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5" y="2173292"/>
            <a:ext cx="3313112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F5801-9467-4463-B85F-8985AB908FCE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81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308A-E651-4123-88ED-9D8EFD71C702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07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A95B7-3FD4-4171-8998-983B61E9DAE1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07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9DBF-C498-47DE-9127-5282B0258DA3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19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F88D-D13B-42C8-AB85-C80D800F5068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47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27E8-6EDF-4FD6-8421-7CE7DEF39B14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20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57F3D-FC56-428A-932D-B9EB613E132A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38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6902" y="1177925"/>
            <a:ext cx="1898650" cy="5424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6188" y="1177925"/>
            <a:ext cx="5548312" cy="5424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9368-CF53-44EB-A2DC-84F808718D47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97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baseline="-25000">
              <a:solidFill>
                <a:srgbClr val="007B8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70240A-7CAE-417D-A7F6-0EECECE3C319}" type="slidenum">
              <a:rPr lang="en-GB" altLang="en-US">
                <a:solidFill>
                  <a:srgbClr val="007B85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0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870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262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05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12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225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58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970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73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8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50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3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7153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0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0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96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0F665-986E-4838-B88E-81FE32BF539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ED929-6B71-4CAC-8BAC-3507898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73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28738" y="1177925"/>
            <a:ext cx="7516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6190" y="2173292"/>
            <a:ext cx="67770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pic>
        <p:nvPicPr>
          <p:cNvPr id="1028" name="Picture 9" descr="uchfcola [Converted]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0" descr="UCLH_Ver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334010"/>
            <a:ext cx="5699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6739" y="6356360"/>
            <a:ext cx="652462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 smtClean="0"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A465D-1A73-447F-B8C8-BBE9175C64D9}" type="slidenum">
              <a:rPr lang="en-GB" altLang="en-US">
                <a:solidFill>
                  <a:srgbClr val="007B8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6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+mj-lt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9pPr>
    </p:titleStyle>
    <p:bodyStyle>
      <a:lvl1pPr marL="266700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630238" indent="-1841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2pPr>
      <a:lvl3pPr marL="984250" indent="-17462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3pPr>
      <a:lvl4pPr marL="134620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155825" indent="-1778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6130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702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5274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846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28738" y="1177925"/>
            <a:ext cx="7516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6190" y="2173292"/>
            <a:ext cx="67770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pic>
        <p:nvPicPr>
          <p:cNvPr id="1028" name="Picture 9" descr="uchfcola [Converted]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0" descr="UCLH_Ver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334010"/>
            <a:ext cx="5699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6739" y="6356360"/>
            <a:ext cx="652462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 smtClean="0"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A465D-1A73-447F-B8C8-BBE9175C64D9}" type="slidenum">
              <a:rPr lang="en-GB" altLang="en-US">
                <a:solidFill>
                  <a:srgbClr val="007B8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+mj-lt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9pPr>
    </p:titleStyle>
    <p:bodyStyle>
      <a:lvl1pPr marL="266700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630238" indent="-1841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2pPr>
      <a:lvl3pPr marL="984250" indent="-17462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3pPr>
      <a:lvl4pPr marL="134620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155825" indent="-1778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6130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702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5274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846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28738" y="1177925"/>
            <a:ext cx="7516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6190" y="2173292"/>
            <a:ext cx="67770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pic>
        <p:nvPicPr>
          <p:cNvPr id="1028" name="Picture 9" descr="uchfcola [Converted]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0" descr="UCLH_Ver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334010"/>
            <a:ext cx="5699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6739" y="6356360"/>
            <a:ext cx="652462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 smtClean="0"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A465D-1A73-447F-B8C8-BBE9175C64D9}" type="slidenum">
              <a:rPr lang="en-GB" altLang="en-US">
                <a:solidFill>
                  <a:srgbClr val="007B8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8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+mj-lt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9pPr>
    </p:titleStyle>
    <p:bodyStyle>
      <a:lvl1pPr marL="266700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630238" indent="-1841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2pPr>
      <a:lvl3pPr marL="984250" indent="-17462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3pPr>
      <a:lvl4pPr marL="134620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155825" indent="-1778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6130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702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5274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846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28738" y="1177925"/>
            <a:ext cx="7516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6190" y="2173292"/>
            <a:ext cx="67770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pic>
        <p:nvPicPr>
          <p:cNvPr id="1028" name="Picture 9" descr="uchfcola [Converted]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9" y="214314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0" descr="UCLH_Ver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334010"/>
            <a:ext cx="5699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6739" y="6356360"/>
            <a:ext cx="652462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 smtClean="0"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A465D-1A73-447F-B8C8-BBE9175C64D9}" type="slidenum">
              <a:rPr lang="en-GB" altLang="en-US">
                <a:solidFill>
                  <a:srgbClr val="007B8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7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8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+mj-lt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9pPr>
    </p:titleStyle>
    <p:bodyStyle>
      <a:lvl1pPr marL="266700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630238" indent="-1841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2pPr>
      <a:lvl3pPr marL="984250" indent="-17462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3pPr>
      <a:lvl4pPr marL="134620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§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155825" indent="-1778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6130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702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5274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846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9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7.emf"/><Relationship Id="rId3" Type="http://schemas.openxmlformats.org/officeDocument/2006/relationships/image" Target="../media/image37.emf"/><Relationship Id="rId7" Type="http://schemas.openxmlformats.org/officeDocument/2006/relationships/image" Target="../media/image41.wmf"/><Relationship Id="rId12" Type="http://schemas.openxmlformats.org/officeDocument/2006/relationships/image" Target="../media/image46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emf"/><Relationship Id="rId15" Type="http://schemas.openxmlformats.org/officeDocument/2006/relationships/image" Target="../media/image49.wmf"/><Relationship Id="rId10" Type="http://schemas.openxmlformats.org/officeDocument/2006/relationships/image" Target="../media/image44.png"/><Relationship Id="rId4" Type="http://schemas.openxmlformats.org/officeDocument/2006/relationships/image" Target="../media/image38.em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6"/>
          <p:cNvSpPr txBox="1">
            <a:spLocks noChangeArrowheads="1"/>
          </p:cNvSpPr>
          <p:nvPr/>
        </p:nvSpPr>
        <p:spPr bwMode="auto">
          <a:xfrm>
            <a:off x="539553" y="404664"/>
            <a:ext cx="5472430" cy="2087880"/>
          </a:xfrm>
          <a:prstGeom prst="rect">
            <a:avLst/>
          </a:prstGeom>
          <a:solidFill>
            <a:srgbClr val="9F00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R="70485" algn="ctr">
              <a:spcBef>
                <a:spcPts val="975"/>
              </a:spcBef>
              <a:spcAft>
                <a:spcPts val="0"/>
              </a:spcAft>
            </a:pPr>
            <a:r>
              <a:rPr lang="en-US" sz="2900" b="1" spc="-20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Wheeze </a:t>
            </a:r>
            <a:r>
              <a:rPr lang="en-US" sz="2900" b="1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and</a:t>
            </a:r>
            <a:r>
              <a:rPr lang="en-US" sz="2900" b="1" spc="-15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sz="2900" b="1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Asthma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spcBef>
                <a:spcPts val="50"/>
              </a:spcBef>
              <a:spcAft>
                <a:spcPts val="0"/>
              </a:spcAft>
            </a:pPr>
            <a:r>
              <a:rPr lang="en-US" sz="2950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R="72390" algn="ctr">
              <a:spcAft>
                <a:spcPts val="0"/>
              </a:spcAft>
            </a:pPr>
            <a:r>
              <a:rPr lang="en-US" sz="2200" b="1" spc="-25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Key </a:t>
            </a:r>
            <a:r>
              <a:rPr lang="en-US" sz="2200" b="1" spc="-15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Facts 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and</a:t>
            </a:r>
            <a:r>
              <a:rPr lang="en-US" sz="2200" b="1" spc="50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sz="2200" b="1" spc="-15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Updates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spcBef>
                <a:spcPts val="40"/>
              </a:spcBef>
              <a:spcAft>
                <a:spcPts val="0"/>
              </a:spcAft>
            </a:pPr>
            <a:r>
              <a:rPr lang="en-US" sz="2150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162560">
              <a:spcAft>
                <a:spcPts val="0"/>
              </a:spcAft>
            </a:pPr>
            <a:r>
              <a:rPr lang="en-US" sz="1800" dirty="0" err="1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Dr</a:t>
            </a:r>
            <a:r>
              <a:rPr lang="en-US" sz="1800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Reena</a:t>
            </a:r>
            <a:r>
              <a:rPr lang="en-US" sz="1800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Bhatt, </a:t>
            </a:r>
            <a:r>
              <a:rPr lang="en-US" sz="1800" dirty="0" err="1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Paediatric</a:t>
            </a:r>
            <a:r>
              <a:rPr lang="en-US" sz="1800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Darzi</a:t>
            </a:r>
            <a:r>
              <a:rPr lang="en-US" sz="1800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Fellow in</a:t>
            </a:r>
            <a:r>
              <a:rPr lang="en-US" sz="1800" spc="-225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sz="1800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Asthma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69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0881" y="188640"/>
            <a:ext cx="83529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Wheezing Patterns</a:t>
            </a:r>
          </a:p>
          <a:p>
            <a:endParaRPr lang="en-GB" b="1" dirty="0"/>
          </a:p>
          <a:p>
            <a:r>
              <a:rPr lang="en-GB" b="1" dirty="0">
                <a:solidFill>
                  <a:srgbClr val="FF0000"/>
                </a:solidFill>
              </a:rPr>
              <a:t>Temporal pattern of wheeze</a:t>
            </a:r>
          </a:p>
          <a:p>
            <a:r>
              <a:rPr lang="en-GB" dirty="0"/>
              <a:t>•</a:t>
            </a:r>
            <a:r>
              <a:rPr lang="en-GB" b="1" dirty="0"/>
              <a:t>Episodic (viral) wheeze</a:t>
            </a:r>
            <a:r>
              <a:rPr lang="en-GB" dirty="0"/>
              <a:t>	</a:t>
            </a:r>
          </a:p>
          <a:p>
            <a:r>
              <a:rPr lang="en-GB" dirty="0"/>
              <a:t>Wheezing during discrete time periods, often in association with clinical evidence of a viral cold, with absence of wheeze between episodes</a:t>
            </a:r>
          </a:p>
          <a:p>
            <a:endParaRPr lang="en-GB" dirty="0"/>
          </a:p>
          <a:p>
            <a:r>
              <a:rPr lang="en-GB" b="1" dirty="0"/>
              <a:t>•Multiple-trigger wheeze	</a:t>
            </a:r>
          </a:p>
          <a:p>
            <a:r>
              <a:rPr lang="en-GB" dirty="0"/>
              <a:t>Wheezing that shows discrete exacerbations, but also symptoms between episodes</a:t>
            </a:r>
          </a:p>
          <a:p>
            <a:endParaRPr lang="en-GB" b="1" dirty="0"/>
          </a:p>
          <a:p>
            <a:r>
              <a:rPr lang="en-GB" b="1" dirty="0">
                <a:solidFill>
                  <a:srgbClr val="FF0000"/>
                </a:solidFill>
              </a:rPr>
              <a:t>Duration of wheeze</a:t>
            </a:r>
          </a:p>
          <a:p>
            <a:r>
              <a:rPr lang="en-GB" dirty="0"/>
              <a:t>•</a:t>
            </a:r>
            <a:r>
              <a:rPr lang="en-GB" b="1" dirty="0"/>
              <a:t>Transient wheeze </a:t>
            </a:r>
          </a:p>
          <a:p>
            <a:r>
              <a:rPr lang="en-GB" dirty="0"/>
              <a:t>Symptoms that commenced before the age of 3 </a:t>
            </a:r>
            <a:r>
              <a:rPr lang="en-GB" dirty="0" err="1"/>
              <a:t>yrs</a:t>
            </a:r>
            <a:r>
              <a:rPr lang="en-GB" dirty="0"/>
              <a:t> and are found (retrospectively) to have disappeared by the age of 6 </a:t>
            </a:r>
            <a:r>
              <a:rPr lang="en-GB" dirty="0" err="1"/>
              <a:t>yrs</a:t>
            </a:r>
            <a:r>
              <a:rPr lang="en-GB" dirty="0"/>
              <a:t>; transient wheeze may be episodic or multiple-trigger wheeze</a:t>
            </a:r>
          </a:p>
          <a:p>
            <a:endParaRPr lang="en-GB" dirty="0"/>
          </a:p>
          <a:p>
            <a:r>
              <a:rPr lang="en-GB" dirty="0"/>
              <a:t>•</a:t>
            </a:r>
            <a:r>
              <a:rPr lang="en-GB" b="1" dirty="0"/>
              <a:t>Persistent wheeze </a:t>
            </a:r>
          </a:p>
          <a:p>
            <a:r>
              <a:rPr lang="en-GB" dirty="0"/>
              <a:t>Symptoms that are found (retrospectively) to have continued until the age of 6 </a:t>
            </a:r>
            <a:r>
              <a:rPr lang="en-GB" dirty="0" err="1"/>
              <a:t>yrs</a:t>
            </a:r>
            <a:r>
              <a:rPr lang="en-GB" dirty="0"/>
              <a:t>; persistent wheeze may be episodic or multiple-trigger wheeze</a:t>
            </a:r>
          </a:p>
          <a:p>
            <a:endParaRPr lang="en-GB" dirty="0"/>
          </a:p>
          <a:p>
            <a:r>
              <a:rPr lang="en-GB" b="1" dirty="0"/>
              <a:t>•Late-onset wheeze</a:t>
            </a:r>
            <a:r>
              <a:rPr lang="en-GB" dirty="0"/>
              <a:t>	</a:t>
            </a:r>
          </a:p>
          <a:p>
            <a:r>
              <a:rPr lang="en-GB" dirty="0"/>
              <a:t>Symptoms that start after the age of 3 </a:t>
            </a:r>
            <a:r>
              <a:rPr lang="en-GB" dirty="0" err="1"/>
              <a:t>yrs</a:t>
            </a:r>
            <a:r>
              <a:rPr lang="en-GB" dirty="0"/>
              <a:t>; late-onset wheeze may be episodic or multiple-trigger wheeze</a:t>
            </a:r>
          </a:p>
        </p:txBody>
      </p:sp>
    </p:spTree>
    <p:extLst>
      <p:ext uri="{BB962C8B-B14F-4D97-AF65-F5344CB8AC3E}">
        <p14:creationId xmlns:p14="http://schemas.microsoft.com/office/powerpoint/2010/main" val="339167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Treatment options for Viral Induced Wheeze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70"/>
            <a:ext cx="8211697" cy="313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4725153"/>
            <a:ext cx="8193087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226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/>
              <a:t>Four key Steps: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1196752"/>
            <a:ext cx="8363272" cy="4929411"/>
          </a:xfrm>
        </p:spPr>
        <p:txBody>
          <a:bodyPr/>
          <a:lstStyle/>
          <a:p>
            <a:r>
              <a:rPr lang="en-GB" dirty="0"/>
              <a:t>Is this asthma?</a:t>
            </a:r>
          </a:p>
          <a:p>
            <a:r>
              <a:rPr lang="en-GB" dirty="0"/>
              <a:t>Is there good control?</a:t>
            </a:r>
          </a:p>
          <a:p>
            <a:r>
              <a:rPr lang="en-GB" dirty="0"/>
              <a:t>What is impacting on control?</a:t>
            </a:r>
          </a:p>
          <a:p>
            <a:r>
              <a:rPr lang="en-GB" dirty="0"/>
              <a:t>What action needs to be taken?</a:t>
            </a:r>
          </a:p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3861048"/>
            <a:ext cx="81454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8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t="50000" r="29794" b="28302"/>
          <a:stretch/>
        </p:blipFill>
        <p:spPr bwMode="auto">
          <a:xfrm>
            <a:off x="1115616" y="188640"/>
            <a:ext cx="6840760" cy="21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t="40625" r="32810" b="14175"/>
          <a:stretch/>
        </p:blipFill>
        <p:spPr bwMode="auto">
          <a:xfrm>
            <a:off x="107504" y="2448974"/>
            <a:ext cx="3816619" cy="27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30349" r="44395" b="32925"/>
          <a:stretch/>
        </p:blipFill>
        <p:spPr bwMode="auto">
          <a:xfrm>
            <a:off x="3275856" y="4005064"/>
            <a:ext cx="541255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074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1" y="116633"/>
            <a:ext cx="4492027" cy="335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47" y="1988843"/>
            <a:ext cx="4333875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65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Asthma Control Test (ACT)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4"/>
            <a:ext cx="5544616" cy="35283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/>
              <a:t>During the past 4 weeks: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1.How often did your asthma prevent you from getting as much done at work, school or home?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2.How often have you had shortness of breath?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3.How often did your asthma (wheezing, coughing, chest tightness, shortness of breath) wake you up?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4.How often have you used your reliever inhaler?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5.How would you rate your asthma control 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3" y="620689"/>
            <a:ext cx="2841625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97162"/>
            <a:ext cx="821848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03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17949"/>
            <a:ext cx="29575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5" y="219820"/>
            <a:ext cx="26638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5" y="3162000"/>
            <a:ext cx="2878137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93" y="3212982"/>
            <a:ext cx="268922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5" y="3238376"/>
            <a:ext cx="28162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20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934200" cy="34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53160"/>
            <a:ext cx="6701164" cy="38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184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44" y="49066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BTS Guideline: Major Changes</a:t>
            </a:r>
            <a:br>
              <a:rPr lang="en-GB" dirty="0"/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23528" y="1196754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•More ipratropium bromide in first 2 hours in</a:t>
            </a:r>
          </a:p>
          <a:p>
            <a:r>
              <a:rPr lang="en-GB" dirty="0"/>
              <a:t>acute severe or life-threatening asthma</a:t>
            </a:r>
          </a:p>
          <a:p>
            <a:endParaRPr lang="en-GB" dirty="0"/>
          </a:p>
          <a:p>
            <a:r>
              <a:rPr lang="en-GB" dirty="0"/>
              <a:t>•1st  choice add on to inhaled steroids: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if &lt;5yo: </a:t>
            </a:r>
            <a:r>
              <a:rPr lang="en-GB" dirty="0" err="1"/>
              <a:t>montelukast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If &gt;5yo: long-acting beta-agonist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•Serial PEFR, spirometry or </a:t>
            </a:r>
            <a:r>
              <a:rPr lang="en-GB" dirty="0" err="1"/>
              <a:t>eNO</a:t>
            </a:r>
            <a:r>
              <a:rPr lang="en-GB" dirty="0"/>
              <a:t> offers little benefit in monitoring over clinical symptom- based assessment in children</a:t>
            </a:r>
          </a:p>
        </p:txBody>
      </p:sp>
    </p:spTree>
    <p:extLst>
      <p:ext uri="{BB962C8B-B14F-4D97-AF65-F5344CB8AC3E}">
        <p14:creationId xmlns:p14="http://schemas.microsoft.com/office/powerpoint/2010/main" val="345194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5" y="3571878"/>
            <a:ext cx="976312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2983">
            <a:off x="4336261" y="1978820"/>
            <a:ext cx="8731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6970">
            <a:off x="5388774" y="2005810"/>
            <a:ext cx="7969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288" y="1781175"/>
            <a:ext cx="1776412" cy="9159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baseline="-25000" dirty="0">
                <a:solidFill>
                  <a:srgbClr val="00535E"/>
                </a:solidFill>
              </a:rPr>
              <a:t>Meter Dose inhaler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u="sng" baseline="-25000" dirty="0">
                <a:solidFill>
                  <a:srgbClr val="00535E"/>
                </a:solidFill>
              </a:rPr>
              <a:t>Always with Spacer</a:t>
            </a:r>
          </a:p>
        </p:txBody>
      </p:sp>
      <p:pic>
        <p:nvPicPr>
          <p:cNvPr id="2867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93" y="3449638"/>
            <a:ext cx="92868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4" y="-138499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7B85"/>
              </a:solidFill>
            </a:endParaRPr>
          </a:p>
        </p:txBody>
      </p:sp>
      <p:sp>
        <p:nvSpPr>
          <p:cNvPr id="28680" name="Rectangle 11"/>
          <p:cNvSpPr>
            <a:spLocks noChangeArrowheads="1"/>
          </p:cNvSpPr>
          <p:nvPr/>
        </p:nvSpPr>
        <p:spPr bwMode="auto">
          <a:xfrm>
            <a:off x="0" y="1887154"/>
            <a:ext cx="2600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0" baseline="0">
                <a:solidFill>
                  <a:srgbClr val="007B85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altLang="en-US" sz="900" b="0" baseline="0">
                <a:solidFill>
                  <a:srgbClr val="007B85"/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en-GB" altLang="en-US" b="0" baseline="0">
              <a:solidFill>
                <a:srgbClr val="007B85"/>
              </a:solidFill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868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970088"/>
            <a:ext cx="10668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5" y="3440116"/>
            <a:ext cx="938213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2" y="3522663"/>
            <a:ext cx="8588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61952" y="3389313"/>
            <a:ext cx="1774825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baseline="-25000" dirty="0" err="1">
                <a:solidFill>
                  <a:srgbClr val="00535E"/>
                </a:solidFill>
              </a:rPr>
              <a:t>Accuhaler</a:t>
            </a:r>
            <a:endParaRPr lang="en-GB" b="1" baseline="-25000" dirty="0">
              <a:solidFill>
                <a:srgbClr val="00535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240713" y="3614738"/>
            <a:ext cx="635000" cy="355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315327" y="3614738"/>
            <a:ext cx="447675" cy="355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95288" y="5006975"/>
            <a:ext cx="1776412" cy="9159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baseline="-25000" dirty="0" err="1">
                <a:solidFill>
                  <a:srgbClr val="00535E"/>
                </a:solidFill>
              </a:rPr>
              <a:t>Turbohaler</a:t>
            </a:r>
            <a:endParaRPr lang="en-GB" b="1" baseline="-25000" dirty="0">
              <a:solidFill>
                <a:srgbClr val="00535E"/>
              </a:solidFill>
            </a:endParaRPr>
          </a:p>
        </p:txBody>
      </p:sp>
      <p:pic>
        <p:nvPicPr>
          <p:cNvPr id="2868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81760">
            <a:off x="2404269" y="1913733"/>
            <a:ext cx="7953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88460">
            <a:off x="3594100" y="2009781"/>
            <a:ext cx="7508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0" name="TextBox 11"/>
          <p:cNvSpPr txBox="1">
            <a:spLocks noChangeArrowheads="1"/>
          </p:cNvSpPr>
          <p:nvPr/>
        </p:nvSpPr>
        <p:spPr bwMode="auto">
          <a:xfrm>
            <a:off x="3417893" y="1609733"/>
            <a:ext cx="1031875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Beclometasone 50mcg</a:t>
            </a:r>
          </a:p>
        </p:txBody>
      </p:sp>
      <p:sp>
        <p:nvSpPr>
          <p:cNvPr id="28691" name="Rectangle 39"/>
          <p:cNvSpPr>
            <a:spLocks noChangeArrowheads="1"/>
          </p:cNvSpPr>
          <p:nvPr/>
        </p:nvSpPr>
        <p:spPr bwMode="auto">
          <a:xfrm>
            <a:off x="5256213" y="1585914"/>
            <a:ext cx="1169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Fluticasone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50, 125 &amp; 250mcg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000">
              <a:solidFill>
                <a:srgbClr val="007B85"/>
              </a:solidFill>
            </a:endParaRPr>
          </a:p>
        </p:txBody>
      </p:sp>
      <p:sp>
        <p:nvSpPr>
          <p:cNvPr id="28692" name="Rectangle 40"/>
          <p:cNvSpPr>
            <a:spLocks noChangeArrowheads="1"/>
          </p:cNvSpPr>
          <p:nvPr/>
        </p:nvSpPr>
        <p:spPr bwMode="auto">
          <a:xfrm>
            <a:off x="2388274" y="1568454"/>
            <a:ext cx="64953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Salbutamol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100mcg</a:t>
            </a:r>
          </a:p>
        </p:txBody>
      </p:sp>
      <p:sp>
        <p:nvSpPr>
          <p:cNvPr id="28693" name="Rectangle 41"/>
          <p:cNvSpPr>
            <a:spLocks noChangeArrowheads="1"/>
          </p:cNvSpPr>
          <p:nvPr/>
        </p:nvSpPr>
        <p:spPr bwMode="auto">
          <a:xfrm>
            <a:off x="6475420" y="1471614"/>
            <a:ext cx="1128835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Seretide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50, 125 &amp; 250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Plus 25mcg Salmeterol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000">
              <a:solidFill>
                <a:srgbClr val="007B85"/>
              </a:solidFill>
            </a:endParaRPr>
          </a:p>
        </p:txBody>
      </p:sp>
      <p:sp>
        <p:nvSpPr>
          <p:cNvPr id="28694" name="Rectangle 43"/>
          <p:cNvSpPr>
            <a:spLocks noChangeArrowheads="1"/>
          </p:cNvSpPr>
          <p:nvPr/>
        </p:nvSpPr>
        <p:spPr bwMode="auto">
          <a:xfrm>
            <a:off x="6553207" y="3097214"/>
            <a:ext cx="1128835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Seretide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100, 250 &amp; 500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Plus 50mcg Salmeterol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000">
              <a:solidFill>
                <a:srgbClr val="007B85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000">
              <a:solidFill>
                <a:srgbClr val="007B85"/>
              </a:solidFill>
            </a:endParaRPr>
          </a:p>
        </p:txBody>
      </p:sp>
      <p:sp>
        <p:nvSpPr>
          <p:cNvPr id="28695" name="Rectangle 45"/>
          <p:cNvSpPr>
            <a:spLocks noChangeArrowheads="1"/>
          </p:cNvSpPr>
          <p:nvPr/>
        </p:nvSpPr>
        <p:spPr bwMode="auto">
          <a:xfrm>
            <a:off x="4419601" y="3151189"/>
            <a:ext cx="1130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Fluticasone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50, 100 &amp; 500mcg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000">
              <a:solidFill>
                <a:srgbClr val="007B85"/>
              </a:solidFill>
            </a:endParaRPr>
          </a:p>
        </p:txBody>
      </p:sp>
      <p:pic>
        <p:nvPicPr>
          <p:cNvPr id="28696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46435">
            <a:off x="8232780" y="1914528"/>
            <a:ext cx="75088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/>
          <p:nvPr/>
        </p:nvCxnSpPr>
        <p:spPr>
          <a:xfrm>
            <a:off x="8285163" y="2028825"/>
            <a:ext cx="633412" cy="357188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8358188" y="2028825"/>
            <a:ext cx="449262" cy="357188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9" name="TextBox 56"/>
          <p:cNvSpPr txBox="1">
            <a:spLocks noChangeArrowheads="1"/>
          </p:cNvSpPr>
          <p:nvPr/>
        </p:nvSpPr>
        <p:spPr bwMode="auto">
          <a:xfrm>
            <a:off x="8177213" y="1568459"/>
            <a:ext cx="839787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Salmeterol 25mcg</a:t>
            </a:r>
          </a:p>
        </p:txBody>
      </p:sp>
      <p:sp>
        <p:nvSpPr>
          <p:cNvPr id="28700" name="TextBox 57"/>
          <p:cNvSpPr txBox="1">
            <a:spLocks noChangeArrowheads="1"/>
          </p:cNvSpPr>
          <p:nvPr/>
        </p:nvSpPr>
        <p:spPr bwMode="auto">
          <a:xfrm>
            <a:off x="8064502" y="3151197"/>
            <a:ext cx="90963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Salmeterol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50mcg</a:t>
            </a:r>
          </a:p>
        </p:txBody>
      </p:sp>
      <p:pic>
        <p:nvPicPr>
          <p:cNvPr id="2870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5" y="5078423"/>
            <a:ext cx="9175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2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5" y="5091113"/>
            <a:ext cx="8731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4" y="5037138"/>
            <a:ext cx="10763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04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5094288"/>
            <a:ext cx="9334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5" name="Straight Connector 64"/>
          <p:cNvCxnSpPr/>
          <p:nvPr/>
        </p:nvCxnSpPr>
        <p:spPr>
          <a:xfrm>
            <a:off x="8301040" y="5311775"/>
            <a:ext cx="635000" cy="3571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8375650" y="5311775"/>
            <a:ext cx="463550" cy="3571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07" name="Rectangle 66"/>
          <p:cNvSpPr>
            <a:spLocks noChangeArrowheads="1"/>
          </p:cNvSpPr>
          <p:nvPr/>
        </p:nvSpPr>
        <p:spPr bwMode="auto">
          <a:xfrm>
            <a:off x="2535238" y="4818072"/>
            <a:ext cx="526106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Bricanyl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500mcg</a:t>
            </a:r>
          </a:p>
        </p:txBody>
      </p:sp>
      <p:sp>
        <p:nvSpPr>
          <p:cNvPr id="28708" name="Rectangle 67"/>
          <p:cNvSpPr>
            <a:spLocks noChangeArrowheads="1"/>
          </p:cNvSpPr>
          <p:nvPr/>
        </p:nvSpPr>
        <p:spPr bwMode="auto">
          <a:xfrm>
            <a:off x="4479930" y="4791084"/>
            <a:ext cx="952505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Pulmicort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100, 200 &amp; 400mcg</a:t>
            </a:r>
          </a:p>
        </p:txBody>
      </p:sp>
      <p:sp>
        <p:nvSpPr>
          <p:cNvPr id="28709" name="Rectangle 68"/>
          <p:cNvSpPr>
            <a:spLocks noChangeArrowheads="1"/>
          </p:cNvSpPr>
          <p:nvPr/>
        </p:nvSpPr>
        <p:spPr bwMode="auto">
          <a:xfrm>
            <a:off x="6384925" y="4637089"/>
            <a:ext cx="1360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Symbicort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100/6, 200/6 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 400/12mcg</a:t>
            </a:r>
          </a:p>
        </p:txBody>
      </p:sp>
      <p:sp>
        <p:nvSpPr>
          <p:cNvPr id="28710" name="Rectangle 69"/>
          <p:cNvSpPr>
            <a:spLocks noChangeArrowheads="1"/>
          </p:cNvSpPr>
          <p:nvPr/>
        </p:nvSpPr>
        <p:spPr bwMode="auto">
          <a:xfrm>
            <a:off x="8232702" y="4713297"/>
            <a:ext cx="63991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Formoterol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6 &amp; 12mcg</a:t>
            </a:r>
          </a:p>
        </p:txBody>
      </p:sp>
      <p:sp>
        <p:nvSpPr>
          <p:cNvPr id="28711" name="TextBox 14"/>
          <p:cNvSpPr txBox="1">
            <a:spLocks noChangeArrowheads="1"/>
          </p:cNvSpPr>
          <p:nvPr/>
        </p:nvSpPr>
        <p:spPr bwMode="auto">
          <a:xfrm>
            <a:off x="1403350" y="328613"/>
            <a:ext cx="6445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>
                <a:solidFill>
                  <a:srgbClr val="007B85"/>
                </a:solidFill>
              </a:rPr>
              <a:t>Which Inhaler &amp; What Strength?</a:t>
            </a:r>
          </a:p>
        </p:txBody>
      </p:sp>
      <p:sp>
        <p:nvSpPr>
          <p:cNvPr id="28712" name="Rectangle 15"/>
          <p:cNvSpPr>
            <a:spLocks noChangeArrowheads="1"/>
          </p:cNvSpPr>
          <p:nvPr/>
        </p:nvSpPr>
        <p:spPr bwMode="auto">
          <a:xfrm>
            <a:off x="4358199" y="1625601"/>
            <a:ext cx="846707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Beclometasone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100mcg</a:t>
            </a:r>
          </a:p>
        </p:txBody>
      </p:sp>
      <p:sp>
        <p:nvSpPr>
          <p:cNvPr id="28713" name="Rectangle 72"/>
          <p:cNvSpPr>
            <a:spLocks noChangeArrowheads="1"/>
          </p:cNvSpPr>
          <p:nvPr/>
        </p:nvSpPr>
        <p:spPr bwMode="auto">
          <a:xfrm>
            <a:off x="2497143" y="3151197"/>
            <a:ext cx="649537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>
                <a:solidFill>
                  <a:srgbClr val="007B85"/>
                </a:solidFill>
              </a:rPr>
              <a:t>Salbutamol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 u="sng">
                <a:solidFill>
                  <a:srgbClr val="007B85"/>
                </a:solidFill>
              </a:rPr>
              <a:t>200</a:t>
            </a:r>
            <a:r>
              <a:rPr lang="en-GB" altLang="en-US" sz="1000">
                <a:solidFill>
                  <a:srgbClr val="007B85"/>
                </a:solidFill>
              </a:rPr>
              <a:t>mcg</a:t>
            </a:r>
          </a:p>
        </p:txBody>
      </p:sp>
      <p:sp>
        <p:nvSpPr>
          <p:cNvPr id="28714" name="TextBox 14"/>
          <p:cNvSpPr txBox="1">
            <a:spLocks noChangeArrowheads="1"/>
          </p:cNvSpPr>
          <p:nvPr/>
        </p:nvSpPr>
        <p:spPr bwMode="auto">
          <a:xfrm>
            <a:off x="2008193" y="1008063"/>
            <a:ext cx="1489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7B85"/>
                </a:solidFill>
              </a:rPr>
              <a:t>Bronchodilator</a:t>
            </a:r>
          </a:p>
        </p:txBody>
      </p:sp>
      <p:sp>
        <p:nvSpPr>
          <p:cNvPr id="28715" name="TextBox 14"/>
          <p:cNvSpPr txBox="1">
            <a:spLocks noChangeArrowheads="1"/>
          </p:cNvSpPr>
          <p:nvPr/>
        </p:nvSpPr>
        <p:spPr bwMode="auto">
          <a:xfrm>
            <a:off x="3592518" y="1008063"/>
            <a:ext cx="2351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7B85"/>
                </a:solidFill>
              </a:rPr>
              <a:t>Inhaled corticosteroid (ICS)</a:t>
            </a:r>
          </a:p>
        </p:txBody>
      </p:sp>
      <p:sp>
        <p:nvSpPr>
          <p:cNvPr id="28716" name="TextBox 14"/>
          <p:cNvSpPr txBox="1">
            <a:spLocks noChangeArrowheads="1"/>
          </p:cNvSpPr>
          <p:nvPr/>
        </p:nvSpPr>
        <p:spPr bwMode="auto">
          <a:xfrm>
            <a:off x="5894393" y="1008063"/>
            <a:ext cx="2351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7B85"/>
                </a:solidFill>
              </a:rPr>
              <a:t>ICS/LABA</a:t>
            </a:r>
          </a:p>
        </p:txBody>
      </p:sp>
      <p:sp>
        <p:nvSpPr>
          <p:cNvPr id="28717" name="TextBox 14"/>
          <p:cNvSpPr txBox="1">
            <a:spLocks noChangeArrowheads="1"/>
          </p:cNvSpPr>
          <p:nvPr/>
        </p:nvSpPr>
        <p:spPr bwMode="auto">
          <a:xfrm>
            <a:off x="7304089" y="1008063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7B85"/>
                </a:solidFill>
              </a:rPr>
              <a:t>LABA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8210555" y="1008066"/>
            <a:ext cx="633413" cy="357187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283580" y="1008066"/>
            <a:ext cx="449263" cy="357187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20" name="Straight Connector 5"/>
          <p:cNvCxnSpPr>
            <a:cxnSpLocks noChangeShapeType="1"/>
          </p:cNvCxnSpPr>
          <p:nvPr/>
        </p:nvCxnSpPr>
        <p:spPr bwMode="auto">
          <a:xfrm>
            <a:off x="3497263" y="1235075"/>
            <a:ext cx="0" cy="4522788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21" name="Straight Connector 51"/>
          <p:cNvCxnSpPr>
            <a:cxnSpLocks noChangeShapeType="1"/>
          </p:cNvCxnSpPr>
          <p:nvPr/>
        </p:nvCxnSpPr>
        <p:spPr bwMode="auto">
          <a:xfrm>
            <a:off x="6384925" y="1262063"/>
            <a:ext cx="0" cy="4521200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22" name="Straight Connector 52"/>
          <p:cNvCxnSpPr>
            <a:cxnSpLocks noChangeShapeType="1"/>
          </p:cNvCxnSpPr>
          <p:nvPr/>
        </p:nvCxnSpPr>
        <p:spPr bwMode="auto">
          <a:xfrm>
            <a:off x="7970838" y="1285875"/>
            <a:ext cx="0" cy="4522788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97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oup 367"/>
          <p:cNvGrpSpPr>
            <a:grpSpLocks/>
          </p:cNvGrpSpPr>
          <p:nvPr/>
        </p:nvGrpSpPr>
        <p:grpSpPr bwMode="auto">
          <a:xfrm>
            <a:off x="11117" y="0"/>
            <a:ext cx="9121775" cy="6858000"/>
            <a:chOff x="0" y="0"/>
            <a:chExt cx="14365" cy="10800"/>
          </a:xfrm>
        </p:grpSpPr>
        <p:pic>
          <p:nvPicPr>
            <p:cNvPr id="369" name="Picture 36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" y="0"/>
              <a:ext cx="6390" cy="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" name="Picture 3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08"/>
              <a:ext cx="4785" cy="5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" name="Picture 3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75" cy="5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2" name="Picture 37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5413"/>
              <a:ext cx="9580" cy="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234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7" name="Group 129"/>
          <p:cNvGraphicFramePr>
            <a:graphicFrameLocks noGrp="1"/>
          </p:cNvGraphicFramePr>
          <p:nvPr/>
        </p:nvGraphicFramePr>
        <p:xfrm>
          <a:off x="250827" y="1484313"/>
          <a:ext cx="8642350" cy="5308600"/>
        </p:xfrm>
        <a:graphic>
          <a:graphicData uri="http://schemas.openxmlformats.org/drawingml/2006/table">
            <a:tbl>
              <a:tblPr/>
              <a:tblGrid>
                <a:gridCol w="3529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18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Device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Approx Age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Tidal Breathing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Infant ‘Aerochamber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plus’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0-6months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Mask very rigid, not always tolerated, switch to yell if mask will fit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2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Child ’Aerochamber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plus’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months +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Soft mask helps kids tolerate it better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0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 ‘Aerochamber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Plus’ with mask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years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Avoid if possible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Useful for older children </a:t>
                      </a:r>
                      <a:r>
                        <a:rPr kumimoji="0" lang="en-GB" alt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 learning disabilities 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who cannot use the mouth piece</a:t>
                      </a:r>
                      <a:endParaRPr kumimoji="0" lang="en-GB" altLang="en-US" sz="16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‘Aerochamber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Plus’ with mouthpiece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years plus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GB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approx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  <a:r>
                        <a:rPr kumimoji="0" lang="en-GB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Ensure no musical sounds &amp; nasal flaring if breathing in through nose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97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r" eaLnBrk="1" hangingPunct="1"/>
            <a:r>
              <a:rPr lang="en-GB" altLang="en-US" b="1"/>
              <a:t>A </a:t>
            </a:r>
            <a:r>
              <a:rPr lang="en-GB" altLang="en-US" sz="3100" b="1"/>
              <a:t>Guide to Selecting an ‘Aerochamber Plus’?</a:t>
            </a:r>
          </a:p>
        </p:txBody>
      </p:sp>
      <p:pic>
        <p:nvPicPr>
          <p:cNvPr id="29731" name="Picture 88" descr="DSC0288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80" y="4581535"/>
            <a:ext cx="1368425" cy="8096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32" name="Picture 90" descr="DSC0288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80" y="3429000"/>
            <a:ext cx="1368425" cy="863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33" name="Picture 4" descr="01-03-29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60350"/>
            <a:ext cx="13065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92" descr="DSC0288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80" y="2420938"/>
            <a:ext cx="1368425" cy="863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35" name="Picture 99" descr="DSC028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80" y="5734050"/>
            <a:ext cx="13684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578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5880345-3821-4128-8D50-212BF1CD2C77}" type="slidenum">
              <a:rPr lang="en-GB" altLang="en-US" b="0" baseline="0">
                <a:solidFill>
                  <a:srgbClr val="007B85"/>
                </a:solidFill>
              </a:rPr>
              <a:pPr/>
              <a:t>21</a:t>
            </a:fld>
            <a:endParaRPr lang="en-GB" altLang="en-US" b="0" baseline="0">
              <a:solidFill>
                <a:srgbClr val="007B85"/>
              </a:solidFill>
            </a:endParaRP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2400"/>
            <a:ext cx="2767100" cy="342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0388"/>
            <a:ext cx="2693846" cy="329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41" y="2924945"/>
            <a:ext cx="28463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64" y="3559553"/>
            <a:ext cx="45783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42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A382358-577D-43F5-AE87-902013991BA0}" type="slidenum">
              <a:rPr lang="en-GB" altLang="en-US" b="0" baseline="0">
                <a:solidFill>
                  <a:srgbClr val="007B85"/>
                </a:solidFill>
              </a:rPr>
              <a:pPr/>
              <a:t>22</a:t>
            </a:fld>
            <a:endParaRPr lang="en-GB" altLang="en-US" b="0" baseline="0">
              <a:solidFill>
                <a:srgbClr val="007B85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t="26248" r="15887" b="8514"/>
          <a:stretch/>
        </p:blipFill>
        <p:spPr bwMode="auto">
          <a:xfrm>
            <a:off x="94268" y="33529"/>
            <a:ext cx="8644380" cy="636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06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/>
              <a:t>Outline</a:t>
            </a:r>
            <a:br>
              <a:rPr lang="en-GB" dirty="0"/>
            </a:br>
            <a:endParaRPr lang="en-GB" dirty="0"/>
          </a:p>
        </p:txBody>
      </p:sp>
      <p:pic>
        <p:nvPicPr>
          <p:cNvPr id="4" name="image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310" y="2996955"/>
            <a:ext cx="8210550" cy="2085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727" y="851393"/>
            <a:ext cx="8137723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en-GB" sz="1050" dirty="0">
              <a:ea typeface="Calibri"/>
              <a:cs typeface="Times New Roman"/>
            </a:endParaRPr>
          </a:p>
          <a:p>
            <a:pPr marL="342900" lvl="0" indent="-342900">
              <a:spcBef>
                <a:spcPts val="1510"/>
              </a:spcBef>
              <a:spcAft>
                <a:spcPts val="0"/>
              </a:spcAft>
              <a:buClr>
                <a:srgbClr val="808080"/>
              </a:buClr>
              <a:buSzPts val="1900"/>
              <a:buFont typeface="Arial"/>
              <a:buChar char="•"/>
              <a:tabLst>
                <a:tab pos="424180" algn="l"/>
              </a:tabLst>
            </a:pP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Scale of the</a:t>
            </a:r>
            <a:r>
              <a:rPr lang="en-US" spc="-120" dirty="0">
                <a:solidFill>
                  <a:srgbClr val="808080"/>
                </a:solidFill>
                <a:ea typeface="Arial"/>
                <a:cs typeface="Times New Roman"/>
              </a:rPr>
              <a:t> </a:t>
            </a: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problem</a:t>
            </a:r>
            <a:endParaRPr lang="en-GB" sz="1050" dirty="0">
              <a:ea typeface="Arial"/>
              <a:cs typeface="Times New Roman"/>
            </a:endParaRPr>
          </a:p>
          <a:p>
            <a:pPr>
              <a:spcBef>
                <a:spcPts val="45"/>
              </a:spcBef>
              <a:spcAft>
                <a:spcPts val="0"/>
              </a:spcAft>
            </a:pPr>
            <a:endParaRPr lang="en-GB" sz="105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808080"/>
              </a:buClr>
              <a:buSzPts val="1900"/>
              <a:buFont typeface="Arial"/>
              <a:buChar char="•"/>
              <a:tabLst>
                <a:tab pos="424180" algn="l"/>
              </a:tabLst>
            </a:pP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Viral Induced </a:t>
            </a:r>
            <a:r>
              <a:rPr lang="en-US" spc="-15" dirty="0">
                <a:solidFill>
                  <a:srgbClr val="808080"/>
                </a:solidFill>
                <a:ea typeface="Arial"/>
                <a:cs typeface="Times New Roman"/>
              </a:rPr>
              <a:t>Wheeze </a:t>
            </a: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vs</a:t>
            </a:r>
            <a:r>
              <a:rPr lang="en-US" spc="-115" dirty="0">
                <a:solidFill>
                  <a:srgbClr val="808080"/>
                </a:solidFill>
                <a:ea typeface="Arial"/>
                <a:cs typeface="Times New Roman"/>
              </a:rPr>
              <a:t> </a:t>
            </a: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Asthma</a:t>
            </a:r>
            <a:endParaRPr lang="en-GB" sz="1050" dirty="0">
              <a:ea typeface="Calibri"/>
              <a:cs typeface="Times New Roman"/>
            </a:endParaRPr>
          </a:p>
          <a:p>
            <a:pPr marL="342900" lvl="0" indent="-342900">
              <a:spcBef>
                <a:spcPts val="1020"/>
              </a:spcBef>
              <a:spcAft>
                <a:spcPts val="0"/>
              </a:spcAft>
              <a:buClr>
                <a:srgbClr val="808080"/>
              </a:buClr>
              <a:buSzPts val="1900"/>
              <a:buFont typeface="Arial"/>
              <a:buChar char="•"/>
              <a:tabLst>
                <a:tab pos="424180" algn="l"/>
              </a:tabLst>
            </a:pP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How </a:t>
            </a:r>
            <a:r>
              <a:rPr lang="en-US" spc="-15" dirty="0">
                <a:solidFill>
                  <a:srgbClr val="808080"/>
                </a:solidFill>
                <a:ea typeface="Arial"/>
                <a:cs typeface="Times New Roman"/>
              </a:rPr>
              <a:t>to </a:t>
            </a: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approach an asthma (annual)</a:t>
            </a:r>
            <a:r>
              <a:rPr lang="en-US" spc="-195" dirty="0">
                <a:solidFill>
                  <a:srgbClr val="808080"/>
                </a:solidFill>
                <a:ea typeface="Arial"/>
                <a:cs typeface="Times New Roman"/>
              </a:rPr>
              <a:t> </a:t>
            </a:r>
            <a:r>
              <a:rPr lang="en-US" dirty="0">
                <a:solidFill>
                  <a:srgbClr val="808080"/>
                </a:solidFill>
                <a:ea typeface="Arial"/>
                <a:cs typeface="Times New Roman"/>
              </a:rPr>
              <a:t>review</a:t>
            </a:r>
            <a:endParaRPr lang="en-GB" sz="1050" dirty="0"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7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58" y="0"/>
            <a:ext cx="6754722" cy="675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61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The scale of the problem</a:t>
            </a:r>
            <a:br>
              <a:rPr lang="en-GB" dirty="0"/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1520" y="1196755"/>
            <a:ext cx="8496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• 1.1 Million children in the UK are currently receiving treatment for</a:t>
            </a:r>
          </a:p>
          <a:p>
            <a:r>
              <a:rPr lang="en-GB" dirty="0"/>
              <a:t>asthma</a:t>
            </a:r>
          </a:p>
          <a:p>
            <a:endParaRPr lang="en-GB" dirty="0"/>
          </a:p>
          <a:p>
            <a:r>
              <a:rPr lang="en-GB" dirty="0"/>
              <a:t>• 2 in every class (1 in 11 children have asthma)</a:t>
            </a:r>
          </a:p>
          <a:p>
            <a:endParaRPr lang="en-GB" dirty="0"/>
          </a:p>
          <a:p>
            <a:r>
              <a:rPr lang="en-GB" dirty="0"/>
              <a:t>• Every 17 minutes a child is admitted to hospital in the UK because of</a:t>
            </a:r>
          </a:p>
          <a:p>
            <a:r>
              <a:rPr lang="en-GB" dirty="0"/>
              <a:t>their asthma, 75% preventable</a:t>
            </a:r>
          </a:p>
          <a:p>
            <a:endParaRPr lang="en-GB" dirty="0"/>
          </a:p>
          <a:p>
            <a:r>
              <a:rPr lang="en-GB" dirty="0"/>
              <a:t>• 30,000 – 40,000 admissions a year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• 1/3 of preschool children have a wheezy episode</a:t>
            </a:r>
          </a:p>
        </p:txBody>
      </p:sp>
    </p:spTree>
    <p:extLst>
      <p:ext uri="{BB962C8B-B14F-4D97-AF65-F5344CB8AC3E}">
        <p14:creationId xmlns:p14="http://schemas.microsoft.com/office/powerpoint/2010/main" val="128612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" y="-281679"/>
            <a:ext cx="2640981" cy="102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7688" tIns="558624" rIns="1307688" bIns="17774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7361" y="33655"/>
            <a:ext cx="8672195" cy="5843905"/>
            <a:chOff x="736" y="53"/>
            <a:chExt cx="13657" cy="920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2338"/>
              <a:ext cx="13035" cy="6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2" y="53"/>
              <a:ext cx="2871" cy="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70247"/>
            <a:ext cx="497758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71C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Asthma Death Review Summary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53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5537" y="260648"/>
            <a:ext cx="4689475" cy="1341755"/>
            <a:chOff x="0" y="0"/>
            <a:chExt cx="7385" cy="211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5"/>
              <a:ext cx="2893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0"/>
              <a:ext cx="730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38138" y="2059622"/>
            <a:ext cx="8467725" cy="688260"/>
            <a:chOff x="0" y="0"/>
            <a:chExt cx="13335" cy="94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87"/>
            <a:stretch/>
          </p:blipFill>
          <p:spPr bwMode="auto">
            <a:xfrm>
              <a:off x="0" y="0"/>
              <a:ext cx="13335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5098" y="540"/>
              <a:ext cx="7060" cy="2"/>
              <a:chOff x="5098" y="540"/>
              <a:chExt cx="7060" cy="2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5098" y="540"/>
                <a:ext cx="7060" cy="2"/>
              </a:xfrm>
              <a:custGeom>
                <a:avLst/>
                <a:gdLst>
                  <a:gd name="T0" fmla="+- 0 5098 5098"/>
                  <a:gd name="T1" fmla="*/ T0 w 7060"/>
                  <a:gd name="T2" fmla="+- 0 12158 5098"/>
                  <a:gd name="T3" fmla="*/ T2 w 706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060">
                    <a:moveTo>
                      <a:pt x="0" y="0"/>
                    </a:moveTo>
                    <a:lnTo>
                      <a:pt x="7060" y="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58" y="940"/>
              <a:ext cx="9540" cy="2"/>
              <a:chOff x="558" y="940"/>
              <a:chExt cx="9540" cy="2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558" y="940"/>
                <a:ext cx="9540" cy="2"/>
              </a:xfrm>
              <a:custGeom>
                <a:avLst/>
                <a:gdLst>
                  <a:gd name="T0" fmla="+- 0 558 558"/>
                  <a:gd name="T1" fmla="*/ T0 w 9540"/>
                  <a:gd name="T2" fmla="+- 0 10098 558"/>
                  <a:gd name="T3" fmla="*/ T2 w 954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540">
                    <a:moveTo>
                      <a:pt x="0" y="0"/>
                    </a:moveTo>
                    <a:lnTo>
                      <a:pt x="9540" y="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79513" y="3085550"/>
            <a:ext cx="8467725" cy="927735"/>
            <a:chOff x="0" y="906"/>
            <a:chExt cx="13335" cy="1461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66"/>
            <a:stretch/>
          </p:blipFill>
          <p:spPr bwMode="auto">
            <a:xfrm>
              <a:off x="0" y="906"/>
              <a:ext cx="13335" cy="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558" y="1740"/>
              <a:ext cx="1400" cy="2"/>
              <a:chOff x="558" y="1740"/>
              <a:chExt cx="1400" cy="2"/>
            </a:xfrm>
          </p:grpSpPr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558" y="1740"/>
                <a:ext cx="1400" cy="2"/>
              </a:xfrm>
              <a:custGeom>
                <a:avLst/>
                <a:gdLst>
                  <a:gd name="T0" fmla="+- 0 558 558"/>
                  <a:gd name="T1" fmla="*/ T0 w 1400"/>
                  <a:gd name="T2" fmla="+- 0 1958 558"/>
                  <a:gd name="T3" fmla="*/ T2 w 140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400">
                    <a:moveTo>
                      <a:pt x="0" y="0"/>
                    </a:moveTo>
                    <a:lnTo>
                      <a:pt x="1400" y="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58" y="1320"/>
              <a:ext cx="12280" cy="2"/>
            </a:xfrm>
            <a:custGeom>
              <a:avLst/>
              <a:gdLst>
                <a:gd name="T0" fmla="+- 0 558 558"/>
                <a:gd name="T1" fmla="*/ T0 w 12280"/>
                <a:gd name="T2" fmla="+- 0 12838 558"/>
                <a:gd name="T3" fmla="*/ T2 w 1228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280">
                  <a:moveTo>
                    <a:pt x="0" y="0"/>
                  </a:moveTo>
                  <a:lnTo>
                    <a:pt x="12280" y="0"/>
                  </a:lnTo>
                </a:path>
              </a:pathLst>
            </a:custGeom>
            <a:noFill/>
            <a:ln w="952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44664" y="4013283"/>
            <a:ext cx="8356600" cy="250190"/>
            <a:chOff x="20" y="2676"/>
            <a:chExt cx="13160" cy="394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94" b="57322"/>
            <a:stretch/>
          </p:blipFill>
          <p:spPr bwMode="auto">
            <a:xfrm>
              <a:off x="20" y="2676"/>
              <a:ext cx="1316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558" y="3068"/>
              <a:ext cx="12280" cy="2"/>
              <a:chOff x="558" y="3068"/>
              <a:chExt cx="12280" cy="2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558" y="3068"/>
                <a:ext cx="12280" cy="2"/>
              </a:xfrm>
              <a:custGeom>
                <a:avLst/>
                <a:gdLst>
                  <a:gd name="T0" fmla="+- 0 558 558"/>
                  <a:gd name="T1" fmla="*/ T0 w 12280"/>
                  <a:gd name="T2" fmla="+- 0 12838 558"/>
                  <a:gd name="T3" fmla="*/ T2 w 122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280">
                    <a:moveTo>
                      <a:pt x="0" y="0"/>
                    </a:moveTo>
                    <a:lnTo>
                      <a:pt x="12280" y="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681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0"/>
          <a:stretch/>
        </p:blipFill>
        <p:spPr bwMode="auto">
          <a:xfrm>
            <a:off x="179517" y="332656"/>
            <a:ext cx="8035925" cy="31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65941" y="1052736"/>
            <a:ext cx="8035925" cy="528320"/>
            <a:chOff x="0" y="706"/>
            <a:chExt cx="12655" cy="8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46" b="50026"/>
            <a:stretch/>
          </p:blipFill>
          <p:spPr bwMode="auto">
            <a:xfrm>
              <a:off x="0" y="706"/>
              <a:ext cx="12655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75" y="1518"/>
              <a:ext cx="8125" cy="20"/>
              <a:chOff x="375" y="1518"/>
              <a:chExt cx="8125" cy="20"/>
            </a:xfrm>
          </p:grpSpPr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375" y="1518"/>
                <a:ext cx="8125" cy="20"/>
              </a:xfrm>
              <a:custGeom>
                <a:avLst/>
                <a:gdLst>
                  <a:gd name="T0" fmla="+- 0 375 375"/>
                  <a:gd name="T1" fmla="*/ T0 w 8125"/>
                  <a:gd name="T2" fmla="+- 0 1518 1518"/>
                  <a:gd name="T3" fmla="*/ 1518 h 20"/>
                  <a:gd name="T4" fmla="+- 0 8500 375"/>
                  <a:gd name="T5" fmla="*/ T4 w 8125"/>
                  <a:gd name="T6" fmla="+- 0 1538 1518"/>
                  <a:gd name="T7" fmla="*/ 1538 h 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8125" h="20">
                    <a:moveTo>
                      <a:pt x="0" y="0"/>
                    </a:moveTo>
                    <a:lnTo>
                      <a:pt x="8125" y="2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29863" y="1844828"/>
            <a:ext cx="8035925" cy="488315"/>
            <a:chOff x="0" y="1539"/>
            <a:chExt cx="12655" cy="769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 bwMode="auto">
            <a:xfrm>
              <a:off x="0" y="1539"/>
              <a:ext cx="12655" cy="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375" y="1918"/>
              <a:ext cx="12280" cy="20"/>
              <a:chOff x="375" y="1918"/>
              <a:chExt cx="12280" cy="20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375" y="1918"/>
                <a:ext cx="12280" cy="20"/>
              </a:xfrm>
              <a:custGeom>
                <a:avLst/>
                <a:gdLst>
                  <a:gd name="T0" fmla="+- 0 375 375"/>
                  <a:gd name="T1" fmla="*/ T0 w 12280"/>
                  <a:gd name="T2" fmla="+- 0 1918 1918"/>
                  <a:gd name="T3" fmla="*/ 1918 h 20"/>
                  <a:gd name="T4" fmla="+- 0 12655 375"/>
                  <a:gd name="T5" fmla="*/ T4 w 12280"/>
                  <a:gd name="T6" fmla="+- 0 1938 1918"/>
                  <a:gd name="T7" fmla="*/ 1938 h 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2280" h="20">
                    <a:moveTo>
                      <a:pt x="0" y="0"/>
                    </a:moveTo>
                    <a:lnTo>
                      <a:pt x="12280" y="2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35" y="2278"/>
              <a:ext cx="5625" cy="2"/>
              <a:chOff x="435" y="2278"/>
              <a:chExt cx="5625" cy="2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435" y="2278"/>
                <a:ext cx="5625" cy="2"/>
              </a:xfrm>
              <a:custGeom>
                <a:avLst/>
                <a:gdLst>
                  <a:gd name="T0" fmla="+- 0 435 435"/>
                  <a:gd name="T1" fmla="*/ T0 w 5625"/>
                  <a:gd name="T2" fmla="+- 0 6060 435"/>
                  <a:gd name="T3" fmla="*/ T2 w 562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625">
                    <a:moveTo>
                      <a:pt x="0" y="0"/>
                    </a:moveTo>
                    <a:lnTo>
                      <a:pt x="5625" y="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65941" y="2996952"/>
            <a:ext cx="8035925" cy="534670"/>
            <a:chOff x="0" y="2238"/>
            <a:chExt cx="12655" cy="842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95"/>
            <a:stretch/>
          </p:blipFill>
          <p:spPr bwMode="auto">
            <a:xfrm>
              <a:off x="0" y="2238"/>
              <a:ext cx="12655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5675" y="3078"/>
              <a:ext cx="5625" cy="2"/>
              <a:chOff x="5675" y="3078"/>
              <a:chExt cx="5625" cy="2"/>
            </a:xfrm>
          </p:grpSpPr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5675" y="3078"/>
                <a:ext cx="5625" cy="2"/>
              </a:xfrm>
              <a:custGeom>
                <a:avLst/>
                <a:gdLst>
                  <a:gd name="T0" fmla="+- 0 5675 5675"/>
                  <a:gd name="T1" fmla="*/ T0 w 5625"/>
                  <a:gd name="T2" fmla="+- 0 3078 3078"/>
                  <a:gd name="T3" fmla="*/ 3078 h 1"/>
                  <a:gd name="T4" fmla="+- 0 11300 5675"/>
                  <a:gd name="T5" fmla="*/ T4 w 5625"/>
                  <a:gd name="T6" fmla="+- 0 3078 3078"/>
                  <a:gd name="T7" fmla="*/ 3078 h 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625" h="1">
                    <a:moveTo>
                      <a:pt x="0" y="0"/>
                    </a:moveTo>
                    <a:lnTo>
                      <a:pt x="5625" y="0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643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GB" dirty="0"/>
              <a:t>Wheezing in the preschool child (&lt; 5 years)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5184576"/>
          </a:xfrm>
        </p:spPr>
        <p:txBody>
          <a:bodyPr>
            <a:normAutofit fontScale="62500" lnSpcReduction="20000"/>
          </a:bodyPr>
          <a:lstStyle/>
          <a:p>
            <a:endParaRPr lang="en-GB" dirty="0"/>
          </a:p>
          <a:p>
            <a:r>
              <a:rPr lang="en-GB" dirty="0"/>
              <a:t>Common presentation to paediatric services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1/3 of preschool children </a:t>
            </a:r>
            <a:r>
              <a:rPr lang="en-GB" dirty="0"/>
              <a:t>will have a wheezy episode</a:t>
            </a:r>
          </a:p>
          <a:p>
            <a:endParaRPr lang="en-GB" dirty="0"/>
          </a:p>
          <a:p>
            <a:r>
              <a:rPr lang="en-GB" dirty="0"/>
              <a:t>Only about </a:t>
            </a:r>
            <a:r>
              <a:rPr lang="en-GB" dirty="0">
                <a:solidFill>
                  <a:srgbClr val="FF0000"/>
                </a:solidFill>
              </a:rPr>
              <a:t>20% of these will go onto have a diagnosis of asthma</a:t>
            </a:r>
          </a:p>
          <a:p>
            <a:endParaRPr lang="en-GB" dirty="0"/>
          </a:p>
          <a:p>
            <a:r>
              <a:rPr lang="en-GB" dirty="0"/>
              <a:t>Tucson Children's Respiratory Study: 1980 to present</a:t>
            </a:r>
          </a:p>
          <a:p>
            <a:pPr lvl="1"/>
            <a:r>
              <a:rPr lang="en-GB" dirty="0"/>
              <a:t>Wheeze for many pre-school children is not associated with </a:t>
            </a:r>
            <a:r>
              <a:rPr lang="en-GB" dirty="0" err="1"/>
              <a:t>atopy</a:t>
            </a:r>
            <a:r>
              <a:rPr lang="en-GB" dirty="0"/>
              <a:t> and resolves by school age in the vast majority of cases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err="1"/>
              <a:t>Taussig</a:t>
            </a:r>
            <a:r>
              <a:rPr lang="en-GB" dirty="0"/>
              <a:t> LM, Wright AL, </a:t>
            </a:r>
            <a:r>
              <a:rPr lang="en-GB" dirty="0" err="1"/>
              <a:t>Holberg</a:t>
            </a:r>
            <a:r>
              <a:rPr lang="en-GB" dirty="0"/>
              <a:t> CJ, et al. J Allergy </a:t>
            </a:r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Immunol</a:t>
            </a:r>
            <a:r>
              <a:rPr lang="en-GB" dirty="0"/>
              <a:t> 2003;111:661–75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41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2_Office Theme 1">
      <a:dk1>
        <a:srgbClr val="007B85"/>
      </a:dk1>
      <a:lt1>
        <a:srgbClr val="ACDCD4"/>
      </a:lt1>
      <a:dk2>
        <a:srgbClr val="00535E"/>
      </a:dk2>
      <a:lt2>
        <a:srgbClr val="FFFFFF"/>
      </a:lt2>
      <a:accent1>
        <a:srgbClr val="ACDCD4"/>
      </a:accent1>
      <a:accent2>
        <a:srgbClr val="A9C398"/>
      </a:accent2>
      <a:accent3>
        <a:srgbClr val="D2EBE6"/>
      </a:accent3>
      <a:accent4>
        <a:srgbClr val="006871"/>
      </a:accent4>
      <a:accent5>
        <a:srgbClr val="D2EBE6"/>
      </a:accent5>
      <a:accent6>
        <a:srgbClr val="99B089"/>
      </a:accent6>
      <a:hlink>
        <a:srgbClr val="00AFDB"/>
      </a:hlink>
      <a:folHlink>
        <a:srgbClr val="00539B"/>
      </a:folHlink>
    </a:clrScheme>
    <a:fontScheme name="2_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7B85"/>
        </a:dk1>
        <a:lt1>
          <a:srgbClr val="ACDCD4"/>
        </a:lt1>
        <a:dk2>
          <a:srgbClr val="00535E"/>
        </a:dk2>
        <a:lt2>
          <a:srgbClr val="FFFFFF"/>
        </a:lt2>
        <a:accent1>
          <a:srgbClr val="ACDCD4"/>
        </a:accent1>
        <a:accent2>
          <a:srgbClr val="A9C398"/>
        </a:accent2>
        <a:accent3>
          <a:srgbClr val="D2EBE6"/>
        </a:accent3>
        <a:accent4>
          <a:srgbClr val="006871"/>
        </a:accent4>
        <a:accent5>
          <a:srgbClr val="D2EBE6"/>
        </a:accent5>
        <a:accent6>
          <a:srgbClr val="99B089"/>
        </a:accent6>
        <a:hlink>
          <a:srgbClr val="00AFDB"/>
        </a:hlink>
        <a:folHlink>
          <a:srgbClr val="005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2_Office Theme 1">
      <a:dk1>
        <a:srgbClr val="007B85"/>
      </a:dk1>
      <a:lt1>
        <a:srgbClr val="ACDCD4"/>
      </a:lt1>
      <a:dk2>
        <a:srgbClr val="00535E"/>
      </a:dk2>
      <a:lt2>
        <a:srgbClr val="FFFFFF"/>
      </a:lt2>
      <a:accent1>
        <a:srgbClr val="ACDCD4"/>
      </a:accent1>
      <a:accent2>
        <a:srgbClr val="A9C398"/>
      </a:accent2>
      <a:accent3>
        <a:srgbClr val="D2EBE6"/>
      </a:accent3>
      <a:accent4>
        <a:srgbClr val="006871"/>
      </a:accent4>
      <a:accent5>
        <a:srgbClr val="D2EBE6"/>
      </a:accent5>
      <a:accent6>
        <a:srgbClr val="99B089"/>
      </a:accent6>
      <a:hlink>
        <a:srgbClr val="00AFDB"/>
      </a:hlink>
      <a:folHlink>
        <a:srgbClr val="00539B"/>
      </a:folHlink>
    </a:clrScheme>
    <a:fontScheme name="2_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7B85"/>
        </a:dk1>
        <a:lt1>
          <a:srgbClr val="ACDCD4"/>
        </a:lt1>
        <a:dk2>
          <a:srgbClr val="00535E"/>
        </a:dk2>
        <a:lt2>
          <a:srgbClr val="FFFFFF"/>
        </a:lt2>
        <a:accent1>
          <a:srgbClr val="ACDCD4"/>
        </a:accent1>
        <a:accent2>
          <a:srgbClr val="A9C398"/>
        </a:accent2>
        <a:accent3>
          <a:srgbClr val="D2EBE6"/>
        </a:accent3>
        <a:accent4>
          <a:srgbClr val="006871"/>
        </a:accent4>
        <a:accent5>
          <a:srgbClr val="D2EBE6"/>
        </a:accent5>
        <a:accent6>
          <a:srgbClr val="99B089"/>
        </a:accent6>
        <a:hlink>
          <a:srgbClr val="00AFDB"/>
        </a:hlink>
        <a:folHlink>
          <a:srgbClr val="005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2_Office Theme 1">
      <a:dk1>
        <a:srgbClr val="007B85"/>
      </a:dk1>
      <a:lt1>
        <a:srgbClr val="ACDCD4"/>
      </a:lt1>
      <a:dk2>
        <a:srgbClr val="00535E"/>
      </a:dk2>
      <a:lt2>
        <a:srgbClr val="FFFFFF"/>
      </a:lt2>
      <a:accent1>
        <a:srgbClr val="ACDCD4"/>
      </a:accent1>
      <a:accent2>
        <a:srgbClr val="A9C398"/>
      </a:accent2>
      <a:accent3>
        <a:srgbClr val="D2EBE6"/>
      </a:accent3>
      <a:accent4>
        <a:srgbClr val="006871"/>
      </a:accent4>
      <a:accent5>
        <a:srgbClr val="D2EBE6"/>
      </a:accent5>
      <a:accent6>
        <a:srgbClr val="99B089"/>
      </a:accent6>
      <a:hlink>
        <a:srgbClr val="00AFDB"/>
      </a:hlink>
      <a:folHlink>
        <a:srgbClr val="00539B"/>
      </a:folHlink>
    </a:clrScheme>
    <a:fontScheme name="2_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7B85"/>
        </a:dk1>
        <a:lt1>
          <a:srgbClr val="ACDCD4"/>
        </a:lt1>
        <a:dk2>
          <a:srgbClr val="00535E"/>
        </a:dk2>
        <a:lt2>
          <a:srgbClr val="FFFFFF"/>
        </a:lt2>
        <a:accent1>
          <a:srgbClr val="ACDCD4"/>
        </a:accent1>
        <a:accent2>
          <a:srgbClr val="A9C398"/>
        </a:accent2>
        <a:accent3>
          <a:srgbClr val="D2EBE6"/>
        </a:accent3>
        <a:accent4>
          <a:srgbClr val="006871"/>
        </a:accent4>
        <a:accent5>
          <a:srgbClr val="D2EBE6"/>
        </a:accent5>
        <a:accent6>
          <a:srgbClr val="99B089"/>
        </a:accent6>
        <a:hlink>
          <a:srgbClr val="00AFDB"/>
        </a:hlink>
        <a:folHlink>
          <a:srgbClr val="005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2_Office Theme 1">
      <a:dk1>
        <a:srgbClr val="007B85"/>
      </a:dk1>
      <a:lt1>
        <a:srgbClr val="ACDCD4"/>
      </a:lt1>
      <a:dk2>
        <a:srgbClr val="00535E"/>
      </a:dk2>
      <a:lt2>
        <a:srgbClr val="FFFFFF"/>
      </a:lt2>
      <a:accent1>
        <a:srgbClr val="ACDCD4"/>
      </a:accent1>
      <a:accent2>
        <a:srgbClr val="A9C398"/>
      </a:accent2>
      <a:accent3>
        <a:srgbClr val="D2EBE6"/>
      </a:accent3>
      <a:accent4>
        <a:srgbClr val="006871"/>
      </a:accent4>
      <a:accent5>
        <a:srgbClr val="D2EBE6"/>
      </a:accent5>
      <a:accent6>
        <a:srgbClr val="99B089"/>
      </a:accent6>
      <a:hlink>
        <a:srgbClr val="00AFDB"/>
      </a:hlink>
      <a:folHlink>
        <a:srgbClr val="00539B"/>
      </a:folHlink>
    </a:clrScheme>
    <a:fontScheme name="2_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7B85"/>
        </a:dk1>
        <a:lt1>
          <a:srgbClr val="ACDCD4"/>
        </a:lt1>
        <a:dk2>
          <a:srgbClr val="00535E"/>
        </a:dk2>
        <a:lt2>
          <a:srgbClr val="FFFFFF"/>
        </a:lt2>
        <a:accent1>
          <a:srgbClr val="ACDCD4"/>
        </a:accent1>
        <a:accent2>
          <a:srgbClr val="A9C398"/>
        </a:accent2>
        <a:accent3>
          <a:srgbClr val="D2EBE6"/>
        </a:accent3>
        <a:accent4>
          <a:srgbClr val="006871"/>
        </a:accent4>
        <a:accent5>
          <a:srgbClr val="D2EBE6"/>
        </a:accent5>
        <a:accent6>
          <a:srgbClr val="99B089"/>
        </a:accent6>
        <a:hlink>
          <a:srgbClr val="00AFDB"/>
        </a:hlink>
        <a:folHlink>
          <a:srgbClr val="005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241AFA7E9D94479A1726E84480F27F" ma:contentTypeVersion="55" ma:contentTypeDescription="Create a new document." ma:contentTypeScope="" ma:versionID="b1d710b7ff2d7c5eeea11e11c1c3ed6c">
  <xsd:schema xmlns:xsd="http://www.w3.org/2001/XMLSchema" xmlns:xs="http://www.w3.org/2001/XMLSchema" xmlns:p="http://schemas.microsoft.com/office/2006/metadata/properties" xmlns:ns1="http://schemas.microsoft.com/sharepoint/v3" xmlns:ns2="470130c8-a881-4bee-98b4-16d048cf70d7" xmlns:ns3="c91515f3-5142-4256-b30b-21ecc30bd2e2" targetNamespace="http://schemas.microsoft.com/office/2006/metadata/properties" ma:root="true" ma:fieldsID="ced07f2b95143217405bad0621a98275" ns1:_="" ns2:_="" ns3:_="">
    <xsd:import namespace="http://schemas.microsoft.com/sharepoint/v3"/>
    <xsd:import namespace="470130c8-a881-4bee-98b4-16d048cf70d7"/>
    <xsd:import namespace="c91515f3-5142-4256-b30b-21ecc30bd2e2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SharedWithUsers" minOccurs="0"/>
                <xsd:element ref="ns2:SharedWithDetail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130c8-a881-4bee-98b4-16d048cf70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515f3-5142-4256-b30b-21ecc30bd2e2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D5C87B-4176-4860-A930-1FFC97FBACAB}">
  <ds:schemaRefs>
    <ds:schemaRef ds:uri="470130c8-a881-4bee-98b4-16d048cf70d7"/>
    <ds:schemaRef ds:uri="http://purl.org/dc/terms/"/>
    <ds:schemaRef ds:uri="http://schemas.microsoft.com/office/2006/documentManagement/types"/>
    <ds:schemaRef ds:uri="http://purl.org/dc/dcmitype/"/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91515f3-5142-4256-b30b-21ecc30bd2e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FDD3D6-2BBC-4069-B4BF-4A3F0009A5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70130c8-a881-4bee-98b4-16d048cf70d7"/>
    <ds:schemaRef ds:uri="c91515f3-5142-4256-b30b-21ecc30bd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8B9754-1984-46DD-A027-5BF8297B77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529</Words>
  <Application>Microsoft Office PowerPoint</Application>
  <PresentationFormat>On-screen Show (4:3)</PresentationFormat>
  <Paragraphs>162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MS PGothic</vt:lpstr>
      <vt:lpstr>MS PGothic</vt:lpstr>
      <vt:lpstr>Arial</vt:lpstr>
      <vt:lpstr>Calibri</vt:lpstr>
      <vt:lpstr>Calibri Light</vt:lpstr>
      <vt:lpstr>Times New Roman</vt:lpstr>
      <vt:lpstr>Wingdings</vt:lpstr>
      <vt:lpstr>Office Theme</vt:lpstr>
      <vt:lpstr>2_Office Theme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Outline </vt:lpstr>
      <vt:lpstr>PowerPoint Presentation</vt:lpstr>
      <vt:lpstr>The scale of the problem </vt:lpstr>
      <vt:lpstr>PowerPoint Presentation</vt:lpstr>
      <vt:lpstr>PowerPoint Presentation</vt:lpstr>
      <vt:lpstr>PowerPoint Presentation</vt:lpstr>
      <vt:lpstr>Wheezing in the preschool child (&lt; 5 years) </vt:lpstr>
      <vt:lpstr>PowerPoint Presentation</vt:lpstr>
      <vt:lpstr>Treatment options for Viral Induced Wheeze</vt:lpstr>
      <vt:lpstr>Four key Steps:</vt:lpstr>
      <vt:lpstr>PowerPoint Presentation</vt:lpstr>
      <vt:lpstr>PowerPoint Presentation</vt:lpstr>
      <vt:lpstr>Asthma Control Test (ACT) </vt:lpstr>
      <vt:lpstr>PowerPoint Presentation</vt:lpstr>
      <vt:lpstr>PowerPoint Presentation</vt:lpstr>
      <vt:lpstr>BTS Guideline: Major Changes </vt:lpstr>
      <vt:lpstr>PowerPoint Presentation</vt:lpstr>
      <vt:lpstr>A Guide to Selecting an ‘Aerochamber Plus’?</vt:lpstr>
      <vt:lpstr>PowerPoint Presentation</vt:lpstr>
      <vt:lpstr>PowerPoint Presentation</vt:lpstr>
    </vt:vector>
  </TitlesOfParts>
  <Company>The Whittington Hospital NHS Trust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</dc:creator>
  <cp:lastModifiedBy>Elisha Jadav</cp:lastModifiedBy>
  <cp:revision>9</cp:revision>
  <dcterms:created xsi:type="dcterms:W3CDTF">2016-04-06T10:32:19Z</dcterms:created>
  <dcterms:modified xsi:type="dcterms:W3CDTF">2021-12-07T12:58:09Z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0x010100CE241AFA7E9D94479A1726E84480F27F</vt:lpwstr>
  </property>
  <property fmtid="{D5CDD505-2E9C-101B-9397-08002B2CF9AE}" pid="3" name="Order">
    <vt:r8>100</vt:r8>
  </property>
  <property fmtid="{D5CDD505-2E9C-101B-9397-08002B2CF9AE}" pid="4" name="_ExtendedDescription">
    <vt:lpwstr/>
  </property>
</Properties>
</file>