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1304" r:id="rId2"/>
    <p:sldId id="1306" r:id="rId3"/>
    <p:sldId id="1307" r:id="rId4"/>
    <p:sldId id="1309" r:id="rId5"/>
    <p:sldId id="1310" r:id="rId6"/>
    <p:sldId id="1311" r:id="rId7"/>
    <p:sldId id="131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4"/>
    <p:restoredTop sz="94689"/>
  </p:normalViewPr>
  <p:slideViewPr>
    <p:cSldViewPr snapToGrid="0" snapToObjects="1">
      <p:cViewPr>
        <p:scale>
          <a:sx n="90" d="100"/>
          <a:sy n="90" d="100"/>
        </p:scale>
        <p:origin x="2144" y="1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97964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727B54-92A2-5B44-8F7F-4BC8585BF011}"/>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charset="0"/>
                <a:ea typeface="ＭＳ Ｐゴシック" charset="-128"/>
              </a:defRPr>
            </a:lvl1pPr>
          </a:lstStyle>
          <a:p>
            <a:pPr>
              <a:defRPr/>
            </a:pPr>
            <a:fld id="{E89DFDAC-2C1E-D741-A39F-256746C0B7D5}" type="datetime1">
              <a:rPr lang="en-US" altLang="en-US"/>
              <a:pPr>
                <a:defRPr/>
              </a:pPr>
              <a:t>10/11/18</a:t>
            </a:fld>
            <a:endParaRPr lang="en-GB" altLang="en-US"/>
          </a:p>
        </p:txBody>
      </p:sp>
      <p:sp>
        <p:nvSpPr>
          <p:cNvPr id="5" name="Footer Placeholder 4">
            <a:extLst>
              <a:ext uri="{FF2B5EF4-FFF2-40B4-BE49-F238E27FC236}">
                <a16:creationId xmlns:a16="http://schemas.microsoft.com/office/drawing/2014/main" id="{B54E2624-5538-D947-AFCE-25841DEFC823}"/>
              </a:ext>
            </a:extLst>
          </p:cNvPr>
          <p:cNvSpPr>
            <a:spLocks noGrp="1"/>
          </p:cNvSpPr>
          <p:nvPr>
            <p:ph type="ftr" sz="quarter" idx="11"/>
          </p:nvPr>
        </p:nvSpPr>
        <p:spPr>
          <a:xfrm>
            <a:off x="2095500" y="6215064"/>
            <a:ext cx="4572000" cy="428625"/>
          </a:xfrm>
          <a:prstGeom prst="rect">
            <a:avLst/>
          </a:prstGeom>
        </p:spPr>
        <p:txBody>
          <a:bodyPr/>
          <a:lstStyle>
            <a:lvl1pPr eaLnBrk="1" fontAlgn="auto" hangingPunct="1">
              <a:spcBef>
                <a:spcPts val="0"/>
              </a:spcBef>
              <a:spcAft>
                <a:spcPts val="0"/>
              </a:spcAft>
              <a:defRPr>
                <a:solidFill>
                  <a:prstClr val="black"/>
                </a:solidFill>
                <a:latin typeface="Calibri"/>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A422A8BA-9F03-5E43-B903-0AD6A4AC6BA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charset="0"/>
                <a:ea typeface="ＭＳ Ｐゴシック" charset="-128"/>
              </a:defRPr>
            </a:lvl1pPr>
          </a:lstStyle>
          <a:p>
            <a:pPr>
              <a:defRPr/>
            </a:pPr>
            <a:fld id="{4B425835-78C8-8142-A2D5-B34C2A3960C7}" type="slidenum">
              <a:rPr lang="en-GB" altLang="en-US"/>
              <a:pPr>
                <a:defRPr/>
              </a:pPr>
              <a:t>‹#›</a:t>
            </a:fld>
            <a:endParaRPr lang="en-GB" altLang="en-US"/>
          </a:p>
        </p:txBody>
      </p:sp>
    </p:spTree>
    <p:extLst>
      <p:ext uri="{BB962C8B-B14F-4D97-AF65-F5344CB8AC3E}">
        <p14:creationId xmlns:p14="http://schemas.microsoft.com/office/powerpoint/2010/main" val="212274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CACB7C-2C5D-A34B-874A-F1F0F9FF53E5}"/>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charset="0"/>
                <a:ea typeface="ＭＳ Ｐゴシック" charset="-128"/>
              </a:defRPr>
            </a:lvl1pPr>
          </a:lstStyle>
          <a:p>
            <a:pPr>
              <a:defRPr/>
            </a:pPr>
            <a:fld id="{F5564E20-8DC3-8744-B7A2-0761293796FC}" type="datetime1">
              <a:rPr lang="en-US" altLang="en-US"/>
              <a:pPr>
                <a:defRPr/>
              </a:pPr>
              <a:t>10/11/18</a:t>
            </a:fld>
            <a:endParaRPr lang="en-GB" altLang="en-US"/>
          </a:p>
        </p:txBody>
      </p:sp>
      <p:sp>
        <p:nvSpPr>
          <p:cNvPr id="5" name="Footer Placeholder 4">
            <a:extLst>
              <a:ext uri="{FF2B5EF4-FFF2-40B4-BE49-F238E27FC236}">
                <a16:creationId xmlns:a16="http://schemas.microsoft.com/office/drawing/2014/main" id="{FCE481D9-3F4A-5545-9D0F-921E1A0ACF37}"/>
              </a:ext>
            </a:extLst>
          </p:cNvPr>
          <p:cNvSpPr>
            <a:spLocks noGrp="1"/>
          </p:cNvSpPr>
          <p:nvPr>
            <p:ph type="ftr" sz="quarter" idx="11"/>
          </p:nvPr>
        </p:nvSpPr>
        <p:spPr>
          <a:xfrm>
            <a:off x="2095500" y="6215064"/>
            <a:ext cx="4572000" cy="428625"/>
          </a:xfrm>
          <a:prstGeom prst="rect">
            <a:avLst/>
          </a:prstGeom>
        </p:spPr>
        <p:txBody>
          <a:bodyPr/>
          <a:lstStyle>
            <a:lvl1pPr eaLnBrk="1" fontAlgn="auto" hangingPunct="1">
              <a:spcBef>
                <a:spcPts val="0"/>
              </a:spcBef>
              <a:spcAft>
                <a:spcPts val="0"/>
              </a:spcAft>
              <a:defRPr>
                <a:solidFill>
                  <a:prstClr val="black"/>
                </a:solidFill>
                <a:latin typeface="Calibri"/>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A4962BC-1406-5040-B89D-069BA39295F0}"/>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charset="0"/>
                <a:ea typeface="ＭＳ Ｐゴシック" charset="-128"/>
              </a:defRPr>
            </a:lvl1pPr>
          </a:lstStyle>
          <a:p>
            <a:pPr>
              <a:defRPr/>
            </a:pPr>
            <a:fld id="{4EE125A4-2E5D-B046-A72D-1CFAD2A39C24}" type="slidenum">
              <a:rPr lang="en-GB" altLang="en-US"/>
              <a:pPr>
                <a:defRPr/>
              </a:pPr>
              <a:t>‹#›</a:t>
            </a:fld>
            <a:endParaRPr lang="en-GB" altLang="en-US"/>
          </a:p>
        </p:txBody>
      </p:sp>
    </p:spTree>
    <p:extLst>
      <p:ext uri="{BB962C8B-B14F-4D97-AF65-F5344CB8AC3E}">
        <p14:creationId xmlns:p14="http://schemas.microsoft.com/office/powerpoint/2010/main" val="5924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29FD659-E6E9-7D42-A301-793A90324659}"/>
              </a:ext>
            </a:extLst>
          </p:cNvPr>
          <p:cNvSpPr>
            <a:spLocks noGrp="1" noChangeArrowheads="1"/>
          </p:cNvSpPr>
          <p:nvPr>
            <p:ph type="dt" sz="half" idx="10"/>
          </p:nvPr>
        </p:nvSpPr>
        <p:spPr>
          <a:xfrm>
            <a:off x="914400" y="6248400"/>
            <a:ext cx="2540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GB" altLang="en-US"/>
          </a:p>
        </p:txBody>
      </p:sp>
      <p:sp>
        <p:nvSpPr>
          <p:cNvPr id="7" name="Rectangle 5">
            <a:extLst>
              <a:ext uri="{FF2B5EF4-FFF2-40B4-BE49-F238E27FC236}">
                <a16:creationId xmlns:a16="http://schemas.microsoft.com/office/drawing/2014/main" id="{32010B48-6207-4849-94BC-1FFA92A6FD55}"/>
              </a:ext>
            </a:extLst>
          </p:cNvPr>
          <p:cNvSpPr>
            <a:spLocks noGrp="1" noChangeArrowheads="1"/>
          </p:cNvSpPr>
          <p:nvPr>
            <p:ph type="ftr" sz="quarter" idx="11"/>
          </p:nvPr>
        </p:nvSpPr>
        <p:spPr>
          <a:xfrm>
            <a:off x="7010400" y="6400800"/>
            <a:ext cx="4775200" cy="3810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Tree>
    <p:extLst>
      <p:ext uri="{BB962C8B-B14F-4D97-AF65-F5344CB8AC3E}">
        <p14:creationId xmlns:p14="http://schemas.microsoft.com/office/powerpoint/2010/main" val="85517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4677B154-E318-5940-A53C-D10861DFCE7C}"/>
              </a:ext>
            </a:extLst>
          </p:cNvPr>
          <p:cNvSpPr>
            <a:spLocks noGrp="1"/>
          </p:cNvSpPr>
          <p:nvPr>
            <p:ph type="ftr" sz="quarter" idx="10"/>
          </p:nvPr>
        </p:nvSpPr>
        <p:spPr>
          <a:xfrm>
            <a:off x="7048500" y="6215064"/>
            <a:ext cx="4572000" cy="428625"/>
          </a:xfrm>
          <a:prstGeom prst="rect">
            <a:avLst/>
          </a:prstGeom>
        </p:spPr>
        <p:txBody>
          <a:bodyPr/>
          <a:lstStyle>
            <a:lvl1pPr eaLnBrk="1" fontAlgn="auto" hangingPunct="1">
              <a:spcBef>
                <a:spcPts val="0"/>
              </a:spcBef>
              <a:spcAft>
                <a:spcPts val="0"/>
              </a:spcAft>
              <a:defRPr>
                <a:solidFill>
                  <a:prstClr val="black"/>
                </a:solidFill>
                <a:latin typeface="Calibri"/>
                <a:ea typeface="+mn-ea"/>
                <a:cs typeface="+mn-cs"/>
              </a:defRPr>
            </a:lvl1pPr>
          </a:lstStyle>
          <a:p>
            <a:pPr>
              <a:defRPr/>
            </a:pPr>
            <a:endParaRPr lang="en-GB"/>
          </a:p>
        </p:txBody>
      </p:sp>
    </p:spTree>
    <p:extLst>
      <p:ext uri="{BB962C8B-B14F-4D97-AF65-F5344CB8AC3E}">
        <p14:creationId xmlns:p14="http://schemas.microsoft.com/office/powerpoint/2010/main" val="63296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64DE9C-293C-E74C-B4D7-D19D3680B43A}"/>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charset="0"/>
                <a:ea typeface="ＭＳ Ｐゴシック" charset="-128"/>
              </a:defRPr>
            </a:lvl1pPr>
          </a:lstStyle>
          <a:p>
            <a:pPr>
              <a:defRPr/>
            </a:pPr>
            <a:fld id="{54659128-793E-9E4B-93DC-B27D9DFAE87C}" type="datetime1">
              <a:rPr lang="en-US" altLang="en-US"/>
              <a:pPr>
                <a:defRPr/>
              </a:pPr>
              <a:t>10/11/18</a:t>
            </a:fld>
            <a:endParaRPr lang="en-GB" altLang="en-US"/>
          </a:p>
        </p:txBody>
      </p:sp>
      <p:sp>
        <p:nvSpPr>
          <p:cNvPr id="5" name="Footer Placeholder 4">
            <a:extLst>
              <a:ext uri="{FF2B5EF4-FFF2-40B4-BE49-F238E27FC236}">
                <a16:creationId xmlns:a16="http://schemas.microsoft.com/office/drawing/2014/main" id="{56088DE0-3000-094D-B9B7-A900634C1C91}"/>
              </a:ext>
            </a:extLst>
          </p:cNvPr>
          <p:cNvSpPr>
            <a:spLocks noGrp="1"/>
          </p:cNvSpPr>
          <p:nvPr>
            <p:ph type="ftr" sz="quarter" idx="11"/>
          </p:nvPr>
        </p:nvSpPr>
        <p:spPr>
          <a:xfrm>
            <a:off x="2095500" y="6215064"/>
            <a:ext cx="4572000" cy="428625"/>
          </a:xfrm>
          <a:prstGeom prst="rect">
            <a:avLst/>
          </a:prstGeom>
        </p:spPr>
        <p:txBody>
          <a:bodyPr/>
          <a:lstStyle>
            <a:lvl1pPr eaLnBrk="1" fontAlgn="auto" hangingPunct="1">
              <a:spcBef>
                <a:spcPts val="0"/>
              </a:spcBef>
              <a:spcAft>
                <a:spcPts val="0"/>
              </a:spcAft>
              <a:defRPr>
                <a:solidFill>
                  <a:prstClr val="black"/>
                </a:solidFill>
                <a:latin typeface="Calibri"/>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4A830D5A-E067-3C49-9B71-EF0C0E5D8AFD}"/>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charset="0"/>
                <a:ea typeface="ＭＳ Ｐゴシック" charset="-128"/>
              </a:defRPr>
            </a:lvl1pPr>
          </a:lstStyle>
          <a:p>
            <a:pPr>
              <a:defRPr/>
            </a:pPr>
            <a:fld id="{BEDAD458-02DE-264B-BED1-F1CE40389B08}" type="slidenum">
              <a:rPr lang="en-GB" altLang="en-US"/>
              <a:pPr>
                <a:defRPr/>
              </a:pPr>
              <a:t>‹#›</a:t>
            </a:fld>
            <a:endParaRPr lang="en-GB" altLang="en-US"/>
          </a:p>
        </p:txBody>
      </p:sp>
    </p:spTree>
    <p:extLst>
      <p:ext uri="{BB962C8B-B14F-4D97-AF65-F5344CB8AC3E}">
        <p14:creationId xmlns:p14="http://schemas.microsoft.com/office/powerpoint/2010/main" val="391326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439225-4202-5B4F-BA20-41986E19E5F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charset="0"/>
                <a:ea typeface="ＭＳ Ｐゴシック" charset="-128"/>
              </a:defRPr>
            </a:lvl1pPr>
          </a:lstStyle>
          <a:p>
            <a:pPr>
              <a:defRPr/>
            </a:pPr>
            <a:fld id="{A1A95CEA-76B8-3849-80BE-A817BD0AD6C3}" type="datetime1">
              <a:rPr lang="en-US" altLang="en-US"/>
              <a:pPr>
                <a:defRPr/>
              </a:pPr>
              <a:t>10/11/18</a:t>
            </a:fld>
            <a:endParaRPr lang="en-GB" altLang="en-US"/>
          </a:p>
        </p:txBody>
      </p:sp>
      <p:sp>
        <p:nvSpPr>
          <p:cNvPr id="6" name="Footer Placeholder 5">
            <a:extLst>
              <a:ext uri="{FF2B5EF4-FFF2-40B4-BE49-F238E27FC236}">
                <a16:creationId xmlns:a16="http://schemas.microsoft.com/office/drawing/2014/main" id="{B0DE6C08-D3D5-FA41-A705-5D3C3B758F87}"/>
              </a:ext>
            </a:extLst>
          </p:cNvPr>
          <p:cNvSpPr>
            <a:spLocks noGrp="1"/>
          </p:cNvSpPr>
          <p:nvPr>
            <p:ph type="ftr" sz="quarter" idx="11"/>
          </p:nvPr>
        </p:nvSpPr>
        <p:spPr>
          <a:xfrm>
            <a:off x="2095500" y="6215064"/>
            <a:ext cx="4572000" cy="428625"/>
          </a:xfrm>
          <a:prstGeom prst="rect">
            <a:avLst/>
          </a:prstGeom>
        </p:spPr>
        <p:txBody>
          <a:bodyPr/>
          <a:lstStyle>
            <a:lvl1pPr eaLnBrk="1" fontAlgn="auto" hangingPunct="1">
              <a:spcBef>
                <a:spcPts val="0"/>
              </a:spcBef>
              <a:spcAft>
                <a:spcPts val="0"/>
              </a:spcAft>
              <a:defRPr>
                <a:solidFill>
                  <a:prstClr val="black"/>
                </a:solidFill>
                <a:latin typeface="Calibri"/>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DB16500A-1F37-AE44-8F33-61E3D3423310}"/>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charset="0"/>
                <a:ea typeface="ＭＳ Ｐゴシック" charset="-128"/>
              </a:defRPr>
            </a:lvl1pPr>
          </a:lstStyle>
          <a:p>
            <a:pPr>
              <a:defRPr/>
            </a:pPr>
            <a:fld id="{52451423-0246-9046-9165-6597D2D95BA5}" type="slidenum">
              <a:rPr lang="en-GB" altLang="en-US"/>
              <a:pPr>
                <a:defRPr/>
              </a:pPr>
              <a:t>‹#›</a:t>
            </a:fld>
            <a:endParaRPr lang="en-GB" altLang="en-US"/>
          </a:p>
        </p:txBody>
      </p:sp>
    </p:spTree>
    <p:extLst>
      <p:ext uri="{BB962C8B-B14F-4D97-AF65-F5344CB8AC3E}">
        <p14:creationId xmlns:p14="http://schemas.microsoft.com/office/powerpoint/2010/main" val="86013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EB5480-A7F6-7340-92C0-FB1B4CA58F5E}"/>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charset="0"/>
                <a:ea typeface="ＭＳ Ｐゴシック" charset="-128"/>
              </a:defRPr>
            </a:lvl1pPr>
          </a:lstStyle>
          <a:p>
            <a:pPr>
              <a:defRPr/>
            </a:pPr>
            <a:fld id="{CF5DCCA4-C9AD-9A4F-8C6F-4740CE38587E}" type="datetime1">
              <a:rPr lang="en-US" altLang="en-US"/>
              <a:pPr>
                <a:defRPr/>
              </a:pPr>
              <a:t>10/11/18</a:t>
            </a:fld>
            <a:endParaRPr lang="en-GB" altLang="en-US"/>
          </a:p>
        </p:txBody>
      </p:sp>
      <p:sp>
        <p:nvSpPr>
          <p:cNvPr id="8" name="Footer Placeholder 7">
            <a:extLst>
              <a:ext uri="{FF2B5EF4-FFF2-40B4-BE49-F238E27FC236}">
                <a16:creationId xmlns:a16="http://schemas.microsoft.com/office/drawing/2014/main" id="{2168C437-7A14-B041-AB88-D2B317FDD43E}"/>
              </a:ext>
            </a:extLst>
          </p:cNvPr>
          <p:cNvSpPr>
            <a:spLocks noGrp="1"/>
          </p:cNvSpPr>
          <p:nvPr>
            <p:ph type="ftr" sz="quarter" idx="11"/>
          </p:nvPr>
        </p:nvSpPr>
        <p:spPr>
          <a:xfrm>
            <a:off x="2095500" y="6215064"/>
            <a:ext cx="4572000" cy="428625"/>
          </a:xfrm>
          <a:prstGeom prst="rect">
            <a:avLst/>
          </a:prstGeom>
        </p:spPr>
        <p:txBody>
          <a:bodyPr/>
          <a:lstStyle>
            <a:lvl1pPr eaLnBrk="1" fontAlgn="auto" hangingPunct="1">
              <a:spcBef>
                <a:spcPts val="0"/>
              </a:spcBef>
              <a:spcAft>
                <a:spcPts val="0"/>
              </a:spcAft>
              <a:defRPr>
                <a:solidFill>
                  <a:prstClr val="black"/>
                </a:solidFill>
                <a:latin typeface="Calibri"/>
                <a:ea typeface="+mn-ea"/>
                <a:cs typeface="+mn-cs"/>
              </a:defRPr>
            </a:lvl1pPr>
          </a:lstStyle>
          <a:p>
            <a:pPr>
              <a:defRPr/>
            </a:pPr>
            <a:endParaRPr lang="en-GB"/>
          </a:p>
        </p:txBody>
      </p:sp>
      <p:sp>
        <p:nvSpPr>
          <p:cNvPr id="9" name="Slide Number Placeholder 8">
            <a:extLst>
              <a:ext uri="{FF2B5EF4-FFF2-40B4-BE49-F238E27FC236}">
                <a16:creationId xmlns:a16="http://schemas.microsoft.com/office/drawing/2014/main" id="{E5BBCE58-98A5-CF48-ABD9-655F9478649D}"/>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charset="0"/>
                <a:ea typeface="ＭＳ Ｐゴシック" charset="-128"/>
              </a:defRPr>
            </a:lvl1pPr>
          </a:lstStyle>
          <a:p>
            <a:pPr>
              <a:defRPr/>
            </a:pPr>
            <a:fld id="{7C6FA0DB-F8B3-A24D-AB3E-12B56A59F796}" type="slidenum">
              <a:rPr lang="en-GB" altLang="en-US"/>
              <a:pPr>
                <a:defRPr/>
              </a:pPr>
              <a:t>‹#›</a:t>
            </a:fld>
            <a:endParaRPr lang="en-GB" altLang="en-US"/>
          </a:p>
        </p:txBody>
      </p:sp>
    </p:spTree>
    <p:extLst>
      <p:ext uri="{BB962C8B-B14F-4D97-AF65-F5344CB8AC3E}">
        <p14:creationId xmlns:p14="http://schemas.microsoft.com/office/powerpoint/2010/main" val="274825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2FA773-079C-1F43-89A5-08DD8A2EFD6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charset="0"/>
                <a:ea typeface="ＭＳ Ｐゴシック" charset="-128"/>
              </a:defRPr>
            </a:lvl1pPr>
          </a:lstStyle>
          <a:p>
            <a:pPr>
              <a:defRPr/>
            </a:pPr>
            <a:fld id="{51E3F068-E515-174A-BB1F-585ACC8763AD}" type="datetime1">
              <a:rPr lang="en-US" altLang="en-US"/>
              <a:pPr>
                <a:defRPr/>
              </a:pPr>
              <a:t>10/11/18</a:t>
            </a:fld>
            <a:endParaRPr lang="en-GB" altLang="en-US"/>
          </a:p>
        </p:txBody>
      </p:sp>
    </p:spTree>
    <p:extLst>
      <p:ext uri="{BB962C8B-B14F-4D97-AF65-F5344CB8AC3E}">
        <p14:creationId xmlns:p14="http://schemas.microsoft.com/office/powerpoint/2010/main" val="394477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7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CB3FF3D-47AF-F74F-ACA5-BC2772F09622}"/>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charset="0"/>
                <a:ea typeface="ＭＳ Ｐゴシック" charset="-128"/>
              </a:defRPr>
            </a:lvl1pPr>
          </a:lstStyle>
          <a:p>
            <a:pPr>
              <a:defRPr/>
            </a:pPr>
            <a:fld id="{B6FE078F-7F57-1941-B8F0-46A81BF18222}" type="datetime1">
              <a:rPr lang="en-US" altLang="en-US"/>
              <a:pPr>
                <a:defRPr/>
              </a:pPr>
              <a:t>10/11/18</a:t>
            </a:fld>
            <a:endParaRPr lang="en-GB" altLang="en-US"/>
          </a:p>
        </p:txBody>
      </p:sp>
      <p:sp>
        <p:nvSpPr>
          <p:cNvPr id="6" name="Footer Placeholder 5">
            <a:extLst>
              <a:ext uri="{FF2B5EF4-FFF2-40B4-BE49-F238E27FC236}">
                <a16:creationId xmlns:a16="http://schemas.microsoft.com/office/drawing/2014/main" id="{E8DC9A42-0AB8-1441-8F8F-7B8633948570}"/>
              </a:ext>
            </a:extLst>
          </p:cNvPr>
          <p:cNvSpPr>
            <a:spLocks noGrp="1"/>
          </p:cNvSpPr>
          <p:nvPr>
            <p:ph type="ftr" sz="quarter" idx="11"/>
          </p:nvPr>
        </p:nvSpPr>
        <p:spPr>
          <a:xfrm>
            <a:off x="2095500" y="6215064"/>
            <a:ext cx="4572000" cy="428625"/>
          </a:xfrm>
          <a:prstGeom prst="rect">
            <a:avLst/>
          </a:prstGeom>
        </p:spPr>
        <p:txBody>
          <a:bodyPr/>
          <a:lstStyle>
            <a:lvl1pPr eaLnBrk="1" fontAlgn="auto" hangingPunct="1">
              <a:spcBef>
                <a:spcPts val="0"/>
              </a:spcBef>
              <a:spcAft>
                <a:spcPts val="0"/>
              </a:spcAft>
              <a:defRPr>
                <a:solidFill>
                  <a:prstClr val="black"/>
                </a:solidFill>
                <a:latin typeface="Calibri"/>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A904642C-1600-D34A-8B8E-08EE6A942E17}"/>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charset="0"/>
                <a:ea typeface="ＭＳ Ｐゴシック" charset="-128"/>
              </a:defRPr>
            </a:lvl1pPr>
          </a:lstStyle>
          <a:p>
            <a:pPr>
              <a:defRPr/>
            </a:pPr>
            <a:fld id="{D842DCEE-2C70-2B4A-BC08-812B98495F1B}" type="slidenum">
              <a:rPr lang="en-GB" altLang="en-US"/>
              <a:pPr>
                <a:defRPr/>
              </a:pPr>
              <a:t>‹#›</a:t>
            </a:fld>
            <a:endParaRPr lang="en-GB" altLang="en-US"/>
          </a:p>
        </p:txBody>
      </p:sp>
    </p:spTree>
    <p:extLst>
      <p:ext uri="{BB962C8B-B14F-4D97-AF65-F5344CB8AC3E}">
        <p14:creationId xmlns:p14="http://schemas.microsoft.com/office/powerpoint/2010/main" val="389178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A7F5A79-6D65-114A-91C8-6D351AE257BE}"/>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charset="0"/>
                <a:ea typeface="ＭＳ Ｐゴシック" charset="-128"/>
              </a:defRPr>
            </a:lvl1pPr>
          </a:lstStyle>
          <a:p>
            <a:pPr>
              <a:defRPr/>
            </a:pPr>
            <a:fld id="{097E6217-A88D-9D4D-9D27-7243D5AF431E}" type="datetime1">
              <a:rPr lang="en-US" altLang="en-US"/>
              <a:pPr>
                <a:defRPr/>
              </a:pPr>
              <a:t>10/11/18</a:t>
            </a:fld>
            <a:endParaRPr lang="en-GB" altLang="en-US"/>
          </a:p>
        </p:txBody>
      </p:sp>
      <p:sp>
        <p:nvSpPr>
          <p:cNvPr id="6" name="Footer Placeholder 5">
            <a:extLst>
              <a:ext uri="{FF2B5EF4-FFF2-40B4-BE49-F238E27FC236}">
                <a16:creationId xmlns:a16="http://schemas.microsoft.com/office/drawing/2014/main" id="{019EFA41-53B0-B047-95D6-0C046174D450}"/>
              </a:ext>
            </a:extLst>
          </p:cNvPr>
          <p:cNvSpPr>
            <a:spLocks noGrp="1"/>
          </p:cNvSpPr>
          <p:nvPr>
            <p:ph type="ftr" sz="quarter" idx="11"/>
          </p:nvPr>
        </p:nvSpPr>
        <p:spPr>
          <a:xfrm>
            <a:off x="2095500" y="6215064"/>
            <a:ext cx="4572000" cy="428625"/>
          </a:xfrm>
          <a:prstGeom prst="rect">
            <a:avLst/>
          </a:prstGeom>
        </p:spPr>
        <p:txBody>
          <a:bodyPr/>
          <a:lstStyle>
            <a:lvl1pPr eaLnBrk="1" fontAlgn="auto" hangingPunct="1">
              <a:spcBef>
                <a:spcPts val="0"/>
              </a:spcBef>
              <a:spcAft>
                <a:spcPts val="0"/>
              </a:spcAft>
              <a:defRPr>
                <a:solidFill>
                  <a:prstClr val="black"/>
                </a:solidFill>
                <a:latin typeface="Calibri"/>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37A9984A-89FE-DF40-81B5-90711F12221E}"/>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charset="0"/>
                <a:ea typeface="ＭＳ Ｐゴシック" charset="-128"/>
              </a:defRPr>
            </a:lvl1pPr>
          </a:lstStyle>
          <a:p>
            <a:pPr>
              <a:defRPr/>
            </a:pPr>
            <a:fld id="{C2D9D373-95A1-CE41-AA7A-AD0E6DFE1BB1}" type="slidenum">
              <a:rPr lang="en-GB" altLang="en-US"/>
              <a:pPr>
                <a:defRPr/>
              </a:pPr>
              <a:t>‹#›</a:t>
            </a:fld>
            <a:endParaRPr lang="en-GB" altLang="en-US"/>
          </a:p>
        </p:txBody>
      </p:sp>
    </p:spTree>
    <p:extLst>
      <p:ext uri="{BB962C8B-B14F-4D97-AF65-F5344CB8AC3E}">
        <p14:creationId xmlns:p14="http://schemas.microsoft.com/office/powerpoint/2010/main" val="325865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D176"/>
        </a:solidFill>
        <a:effectLst/>
      </p:bgPr>
    </p:bg>
    <p:spTree>
      <p:nvGrpSpPr>
        <p:cNvPr id="1" name=""/>
        <p:cNvGrpSpPr/>
        <p:nvPr/>
      </p:nvGrpSpPr>
      <p:grpSpPr>
        <a:xfrm>
          <a:off x="0" y="0"/>
          <a:ext cx="0" cy="0"/>
          <a:chOff x="0" y="0"/>
          <a:chExt cx="0" cy="0"/>
        </a:xfrm>
      </p:grpSpPr>
      <p:sp>
        <p:nvSpPr>
          <p:cNvPr id="83970" name="Title Placeholder 1">
            <a:extLst>
              <a:ext uri="{FF2B5EF4-FFF2-40B4-BE49-F238E27FC236}">
                <a16:creationId xmlns:a16="http://schemas.microsoft.com/office/drawing/2014/main" id="{300976D5-7554-D142-A3AC-07F4DEBBB6F5}"/>
              </a:ext>
            </a:extLst>
          </p:cNvPr>
          <p:cNvSpPr>
            <a:spLocks noGrp="1"/>
          </p:cNvSpPr>
          <p:nvPr>
            <p:ph type="title"/>
          </p:nvPr>
        </p:nvSpPr>
        <p:spPr bwMode="auto">
          <a:xfrm>
            <a:off x="1524000" y="274638"/>
            <a:ext cx="1005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83971" name="Text Placeholder 2">
            <a:extLst>
              <a:ext uri="{FF2B5EF4-FFF2-40B4-BE49-F238E27FC236}">
                <a16:creationId xmlns:a16="http://schemas.microsoft.com/office/drawing/2014/main" id="{913D5704-50EB-E94B-B3C1-3880D0C21882}"/>
              </a:ext>
            </a:extLst>
          </p:cNvPr>
          <p:cNvSpPr>
            <a:spLocks noGrp="1"/>
          </p:cNvSpPr>
          <p:nvPr>
            <p:ph type="body" idx="1"/>
          </p:nvPr>
        </p:nvSpPr>
        <p:spPr bwMode="auto">
          <a:xfrm>
            <a:off x="1524000" y="1600201"/>
            <a:ext cx="10058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9" name="TextBox 7">
            <a:extLst>
              <a:ext uri="{FF2B5EF4-FFF2-40B4-BE49-F238E27FC236}">
                <a16:creationId xmlns:a16="http://schemas.microsoft.com/office/drawing/2014/main" id="{17BF1094-A395-E449-B0B7-1B2DCC37BFC4}"/>
              </a:ext>
            </a:extLst>
          </p:cNvPr>
          <p:cNvSpPr txBox="1">
            <a:spLocks noChangeArrowheads="1"/>
          </p:cNvSpPr>
          <p:nvPr/>
        </p:nvSpPr>
        <p:spPr bwMode="auto">
          <a:xfrm>
            <a:off x="8015818" y="6286500"/>
            <a:ext cx="3551767" cy="311150"/>
          </a:xfrm>
          <a:prstGeom prst="rect">
            <a:avLst/>
          </a:prstGeom>
          <a:solidFill>
            <a:srgbClr val="800000"/>
          </a:solid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GB" sz="1400" b="1" dirty="0" err="1">
                <a:solidFill>
                  <a:srgbClr val="F79646">
                    <a:lumMod val="60000"/>
                    <a:lumOff val="40000"/>
                  </a:srgbClr>
                </a:solidFill>
                <a:cs typeface="Arial" charset="0"/>
              </a:rPr>
              <a:t>www.consultmarklevy.com</a:t>
            </a:r>
            <a:endParaRPr lang="en-GB" sz="1400" b="1" dirty="0">
              <a:solidFill>
                <a:srgbClr val="F79646">
                  <a:lumMod val="60000"/>
                  <a:lumOff val="40000"/>
                </a:srgbClr>
              </a:solidFill>
              <a:cs typeface="Arial" charset="0"/>
            </a:endParaRPr>
          </a:p>
        </p:txBody>
      </p:sp>
      <p:pic>
        <p:nvPicPr>
          <p:cNvPr id="83973" name="Picture 2" descr="Leopardskin1.jpg">
            <a:extLst>
              <a:ext uri="{FF2B5EF4-FFF2-40B4-BE49-F238E27FC236}">
                <a16:creationId xmlns:a16="http://schemas.microsoft.com/office/drawing/2014/main" id="{29F745ED-0C25-F54C-BCAE-A075CC436D0A}"/>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8684" y="0"/>
            <a:ext cx="57573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4" descr="leopard_face1.jpg">
            <a:extLst>
              <a:ext uri="{FF2B5EF4-FFF2-40B4-BE49-F238E27FC236}">
                <a16:creationId xmlns:a16="http://schemas.microsoft.com/office/drawing/2014/main" id="{C487D6B2-B514-4945-9A97-CB7D2323BB6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684" y="-26988"/>
            <a:ext cx="768351"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593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600" b="1" kern="1200">
          <a:solidFill>
            <a:srgbClr val="800000"/>
          </a:solidFill>
          <a:latin typeface="Arial" pitchFamily="34" charset="0"/>
          <a:ea typeface="ＭＳ Ｐゴシック" charset="-128"/>
          <a:cs typeface="Arial" pitchFamily="34" charset="0"/>
        </a:defRPr>
      </a:lvl1pPr>
      <a:lvl2pPr algn="ctr" rtl="0" eaLnBrk="0" fontAlgn="base" hangingPunct="0">
        <a:spcBef>
          <a:spcPct val="0"/>
        </a:spcBef>
        <a:spcAft>
          <a:spcPct val="0"/>
        </a:spcAft>
        <a:defRPr sz="3600" b="1">
          <a:solidFill>
            <a:srgbClr val="800000"/>
          </a:solidFill>
          <a:latin typeface="Arial" charset="0"/>
          <a:ea typeface="ＭＳ Ｐゴシック" charset="-128"/>
          <a:cs typeface="Arial" charset="0"/>
        </a:defRPr>
      </a:lvl2pPr>
      <a:lvl3pPr algn="ctr" rtl="0" eaLnBrk="0" fontAlgn="base" hangingPunct="0">
        <a:spcBef>
          <a:spcPct val="0"/>
        </a:spcBef>
        <a:spcAft>
          <a:spcPct val="0"/>
        </a:spcAft>
        <a:defRPr sz="3600" b="1">
          <a:solidFill>
            <a:srgbClr val="800000"/>
          </a:solidFill>
          <a:latin typeface="Arial" charset="0"/>
          <a:ea typeface="ＭＳ Ｐゴシック" charset="-128"/>
          <a:cs typeface="Arial" charset="0"/>
        </a:defRPr>
      </a:lvl3pPr>
      <a:lvl4pPr algn="ctr" rtl="0" eaLnBrk="0" fontAlgn="base" hangingPunct="0">
        <a:spcBef>
          <a:spcPct val="0"/>
        </a:spcBef>
        <a:spcAft>
          <a:spcPct val="0"/>
        </a:spcAft>
        <a:defRPr sz="3600" b="1">
          <a:solidFill>
            <a:srgbClr val="800000"/>
          </a:solidFill>
          <a:latin typeface="Arial" charset="0"/>
          <a:ea typeface="ＭＳ Ｐゴシック" charset="-128"/>
          <a:cs typeface="Arial" charset="0"/>
        </a:defRPr>
      </a:lvl4pPr>
      <a:lvl5pPr algn="ctr" rtl="0" eaLnBrk="0" fontAlgn="base" hangingPunct="0">
        <a:spcBef>
          <a:spcPct val="0"/>
        </a:spcBef>
        <a:spcAft>
          <a:spcPct val="0"/>
        </a:spcAft>
        <a:defRPr sz="3600" b="1">
          <a:solidFill>
            <a:srgbClr val="800000"/>
          </a:solidFill>
          <a:latin typeface="Arial" charset="0"/>
          <a:ea typeface="ＭＳ Ｐゴシック" charset="-128"/>
          <a:cs typeface="Arial" charset="0"/>
        </a:defRPr>
      </a:lvl5pPr>
      <a:lvl6pPr marL="457200" algn="ctr" rtl="0" fontAlgn="base">
        <a:spcBef>
          <a:spcPct val="0"/>
        </a:spcBef>
        <a:spcAft>
          <a:spcPct val="0"/>
        </a:spcAft>
        <a:defRPr sz="3600" b="1">
          <a:solidFill>
            <a:srgbClr val="C00000"/>
          </a:solidFill>
          <a:latin typeface="Arial" charset="0"/>
          <a:ea typeface="ＭＳ Ｐゴシック" charset="-128"/>
        </a:defRPr>
      </a:lvl6pPr>
      <a:lvl7pPr marL="914400" algn="ctr" rtl="0" fontAlgn="base">
        <a:spcBef>
          <a:spcPct val="0"/>
        </a:spcBef>
        <a:spcAft>
          <a:spcPct val="0"/>
        </a:spcAft>
        <a:defRPr sz="3600" b="1">
          <a:solidFill>
            <a:srgbClr val="C00000"/>
          </a:solidFill>
          <a:latin typeface="Arial" charset="0"/>
          <a:ea typeface="ＭＳ Ｐゴシック" charset="-128"/>
        </a:defRPr>
      </a:lvl7pPr>
      <a:lvl8pPr marL="1371600" algn="ctr" rtl="0" fontAlgn="base">
        <a:spcBef>
          <a:spcPct val="0"/>
        </a:spcBef>
        <a:spcAft>
          <a:spcPct val="0"/>
        </a:spcAft>
        <a:defRPr sz="3600" b="1">
          <a:solidFill>
            <a:srgbClr val="C00000"/>
          </a:solidFill>
          <a:latin typeface="Arial" charset="0"/>
          <a:ea typeface="ＭＳ Ｐゴシック" charset="-128"/>
        </a:defRPr>
      </a:lvl8pPr>
      <a:lvl9pPr marL="1828800" algn="ctr" rtl="0" fontAlgn="base">
        <a:spcBef>
          <a:spcPct val="0"/>
        </a:spcBef>
        <a:spcAft>
          <a:spcPct val="0"/>
        </a:spcAft>
        <a:defRPr sz="3600" b="1">
          <a:solidFill>
            <a:srgbClr val="C00000"/>
          </a:solidFill>
          <a:latin typeface="Arial"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b="1" kern="1200">
          <a:solidFill>
            <a:srgbClr val="800000"/>
          </a:solidFill>
          <a:latin typeface="Arial" pitchFamily="34" charset="0"/>
          <a:ea typeface="ＭＳ Ｐゴシック" charset="-128"/>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3200" b="1" kern="1200">
          <a:solidFill>
            <a:srgbClr val="800000"/>
          </a:solidFill>
          <a:latin typeface="Arial" pitchFamily="34" charset="0"/>
          <a:ea typeface="ＭＳ Ｐゴシック" charset="-128"/>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3200" b="1" kern="1200">
          <a:solidFill>
            <a:srgbClr val="800000"/>
          </a:solidFill>
          <a:latin typeface="Arial" pitchFamily="34" charset="0"/>
          <a:ea typeface="ＭＳ Ｐゴシック" charset="-128"/>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3200" b="1" kern="1200">
          <a:solidFill>
            <a:srgbClr val="800000"/>
          </a:solidFill>
          <a:latin typeface="Arial" pitchFamily="34" charset="0"/>
          <a:ea typeface="ＭＳ Ｐゴシック" charset="-128"/>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3200" b="1" kern="1200">
          <a:solidFill>
            <a:srgbClr val="800000"/>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1899-9DFD-A544-8F35-1D708238434E}"/>
              </a:ext>
            </a:extLst>
          </p:cNvPr>
          <p:cNvSpPr>
            <a:spLocks noGrp="1"/>
          </p:cNvSpPr>
          <p:nvPr>
            <p:ph type="title"/>
          </p:nvPr>
        </p:nvSpPr>
        <p:spPr>
          <a:xfrm>
            <a:off x="1535723" y="216022"/>
            <a:ext cx="10011508" cy="721824"/>
          </a:xfrm>
        </p:spPr>
        <p:txBody>
          <a:bodyPr/>
          <a:lstStyle/>
          <a:p>
            <a:r>
              <a:rPr lang="en-US" dirty="0"/>
              <a:t>Dr Mark L Levy’s EMIS Asthma Template</a:t>
            </a:r>
          </a:p>
        </p:txBody>
      </p:sp>
      <p:pic>
        <p:nvPicPr>
          <p:cNvPr id="4" name="Picture 3">
            <a:extLst>
              <a:ext uri="{FF2B5EF4-FFF2-40B4-BE49-F238E27FC236}">
                <a16:creationId xmlns:a16="http://schemas.microsoft.com/office/drawing/2014/main" id="{C999B83F-82AF-6546-8C8D-FF3A0AED2F6B}"/>
              </a:ext>
            </a:extLst>
          </p:cNvPr>
          <p:cNvPicPr/>
          <p:nvPr/>
        </p:nvPicPr>
        <p:blipFill rotWithShape="1">
          <a:blip r:embed="rId2"/>
          <a:srcRect l="14135" t="11321" r="17779" b="6602"/>
          <a:stretch/>
        </p:blipFill>
        <p:spPr bwMode="auto">
          <a:xfrm>
            <a:off x="4418897" y="1024832"/>
            <a:ext cx="7128334" cy="4986997"/>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CACB9E9C-4067-8B46-8743-D9891BB01B33}"/>
              </a:ext>
            </a:extLst>
          </p:cNvPr>
          <p:cNvSpPr txBox="1"/>
          <p:nvPr/>
        </p:nvSpPr>
        <p:spPr>
          <a:xfrm>
            <a:off x="836330" y="937846"/>
            <a:ext cx="2705493" cy="1292662"/>
          </a:xfrm>
          <a:prstGeom prst="rect">
            <a:avLst/>
          </a:prstGeom>
          <a:noFill/>
        </p:spPr>
        <p:txBody>
          <a:bodyPr wrap="square" rtlCol="0">
            <a:spAutoFit/>
          </a:bodyPr>
          <a:lstStyle/>
          <a:p>
            <a:pPr eaLnBrk="0" fontAlgn="base" hangingPunct="0">
              <a:spcBef>
                <a:spcPct val="0"/>
              </a:spcBef>
              <a:spcAft>
                <a:spcPct val="0"/>
              </a:spcAft>
            </a:pPr>
            <a:r>
              <a:rPr lang="en-US" sz="1400" b="1" dirty="0">
                <a:solidFill>
                  <a:schemeClr val="accent6">
                    <a:lumMod val="50000"/>
                  </a:schemeClr>
                </a:solidFill>
                <a:latin typeface="Arial" panose="020B0604020202020204" pitchFamily="34" charset="0"/>
                <a:ea typeface="ＭＳ Ｐゴシック" panose="020B0600070205080204" pitchFamily="34" charset="-128"/>
              </a:rPr>
              <a:t>This EMIS template has been designed by Dr Mark L Levy – based on lessons from asthma deaths </a:t>
            </a:r>
            <a:r>
              <a:rPr lang="en-US" dirty="0">
                <a:solidFill>
                  <a:schemeClr val="accent6">
                    <a:lumMod val="50000"/>
                  </a:schemeClr>
                </a:solidFill>
                <a:latin typeface="Arial" panose="020B0604020202020204" pitchFamily="34" charset="0"/>
                <a:ea typeface="ＭＳ Ｐゴシック" panose="020B0600070205080204" pitchFamily="34" charset="-128"/>
              </a:rPr>
              <a:t>:</a:t>
            </a:r>
          </a:p>
          <a:p>
            <a:pPr eaLnBrk="0" fontAlgn="base" hangingPunct="0">
              <a:spcBef>
                <a:spcPct val="0"/>
              </a:spcBef>
              <a:spcAft>
                <a:spcPct val="0"/>
              </a:spcAft>
            </a:pPr>
            <a:endParaRPr lang="en-US" dirty="0">
              <a:solidFill>
                <a:schemeClr val="accent6">
                  <a:lumMod val="50000"/>
                </a:schemeClr>
              </a:solidFill>
              <a:latin typeface="Arial" panose="020B0604020202020204" pitchFamily="34" charset="0"/>
              <a:ea typeface="ＭＳ Ｐゴシック" panose="020B0600070205080204" pitchFamily="34" charset="-128"/>
            </a:endParaRPr>
          </a:p>
        </p:txBody>
      </p:sp>
      <p:sp>
        <p:nvSpPr>
          <p:cNvPr id="6" name="Content Placeholder 2">
            <a:extLst>
              <a:ext uri="{FF2B5EF4-FFF2-40B4-BE49-F238E27FC236}">
                <a16:creationId xmlns:a16="http://schemas.microsoft.com/office/drawing/2014/main" id="{18FC4AE7-6E5A-044F-8CB3-A7CD1BE1E080}"/>
              </a:ext>
            </a:extLst>
          </p:cNvPr>
          <p:cNvSpPr>
            <a:spLocks noGrp="1"/>
          </p:cNvSpPr>
          <p:nvPr>
            <p:ph idx="1"/>
          </p:nvPr>
        </p:nvSpPr>
        <p:spPr>
          <a:xfrm>
            <a:off x="374576" y="2230508"/>
            <a:ext cx="3843528" cy="1975103"/>
          </a:xfrm>
        </p:spPr>
        <p:txBody>
          <a:bodyPr/>
          <a:lstStyle/>
          <a:p>
            <a:r>
              <a:rPr lang="en-US" sz="1200" dirty="0"/>
              <a:t>The template is divided into 6 sections</a:t>
            </a:r>
          </a:p>
          <a:p>
            <a:pPr lvl="1"/>
            <a:r>
              <a:rPr lang="en-US" sz="1200" dirty="0"/>
              <a:t>Suspected asthma - diagnosing asthma</a:t>
            </a:r>
          </a:p>
          <a:p>
            <a:pPr lvl="1"/>
            <a:r>
              <a:rPr lang="en-US" sz="1200" dirty="0"/>
              <a:t>Routine review</a:t>
            </a:r>
          </a:p>
          <a:p>
            <a:pPr lvl="1"/>
            <a:r>
              <a:rPr lang="en-US" sz="1200" dirty="0"/>
              <a:t>Assessing &amp; treating acute attacks</a:t>
            </a:r>
          </a:p>
          <a:p>
            <a:pPr lvl="1"/>
            <a:r>
              <a:rPr lang="en-US" sz="1200" dirty="0"/>
              <a:t>Post attack review</a:t>
            </a:r>
          </a:p>
          <a:p>
            <a:pPr lvl="1"/>
            <a:r>
              <a:rPr lang="en-US" sz="1200" dirty="0"/>
              <a:t>Defining severity of attacks and some links</a:t>
            </a:r>
          </a:p>
          <a:p>
            <a:pPr lvl="1"/>
            <a:r>
              <a:rPr lang="en-US" sz="1200" dirty="0"/>
              <a:t>Pharmacist concordance review</a:t>
            </a:r>
          </a:p>
          <a:p>
            <a:pPr marL="0" indent="0">
              <a:buNone/>
            </a:pPr>
            <a:r>
              <a:rPr lang="en-US" dirty="0"/>
              <a:t> </a:t>
            </a:r>
          </a:p>
        </p:txBody>
      </p:sp>
      <p:sp>
        <p:nvSpPr>
          <p:cNvPr id="7" name="Rectangle 6">
            <a:extLst>
              <a:ext uri="{FF2B5EF4-FFF2-40B4-BE49-F238E27FC236}">
                <a16:creationId xmlns:a16="http://schemas.microsoft.com/office/drawing/2014/main" id="{4E68E0D7-053C-7B42-AEBA-36B63682186D}"/>
              </a:ext>
            </a:extLst>
          </p:cNvPr>
          <p:cNvSpPr txBox="1">
            <a:spLocks noChangeArrowheads="1"/>
          </p:cNvSpPr>
          <p:nvPr/>
        </p:nvSpPr>
        <p:spPr>
          <a:xfrm>
            <a:off x="905683" y="5606987"/>
            <a:ext cx="3312421" cy="116871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lnSpc>
                <a:spcPct val="80000"/>
              </a:lnSpc>
              <a:spcBef>
                <a:spcPct val="20000"/>
              </a:spcBef>
              <a:defRPr sz="3200" kern="1200">
                <a:solidFill>
                  <a:schemeClr val="bg1"/>
                </a:solidFill>
                <a:latin typeface="Calibri" panose="020F0502020204030204" pitchFamily="34" charset="0"/>
                <a:ea typeface="ＭＳ Ｐゴシック" panose="020B0600070205080204" pitchFamily="34" charset="-128"/>
                <a:cs typeface="+mn-cs"/>
              </a:defRPr>
            </a:lvl1pPr>
            <a:lvl2pPr marL="742950" indent="-285750" algn="l" defTabSz="914400" rtl="0" eaLnBrk="1" latinLnBrk="0" hangingPunct="1">
              <a:spcBef>
                <a:spcPct val="20000"/>
              </a:spcBef>
              <a:buChar char="–"/>
              <a:defRPr sz="2800" kern="1200">
                <a:solidFill>
                  <a:schemeClr val="bg1"/>
                </a:solidFill>
                <a:latin typeface="Calibri" panose="020F0502020204030204" pitchFamily="34" charset="0"/>
                <a:ea typeface="ＭＳ Ｐゴシック" panose="020B0600070205080204" pitchFamily="34" charset="-128"/>
                <a:cs typeface="+mn-cs"/>
              </a:defRPr>
            </a:lvl2pPr>
            <a:lvl3pPr marL="1143000" indent="-228600" algn="l" defTabSz="914400" rtl="0" eaLnBrk="1" latinLnBrk="0" hangingPunct="1">
              <a:spcBef>
                <a:spcPct val="20000"/>
              </a:spcBef>
              <a:buChar char="•"/>
              <a:defRPr sz="2400" kern="1200">
                <a:solidFill>
                  <a:schemeClr val="bg1"/>
                </a:solidFill>
                <a:latin typeface="Calibri" panose="020F0502020204030204" pitchFamily="34" charset="0"/>
                <a:ea typeface="ＭＳ Ｐゴシック" panose="020B0600070205080204" pitchFamily="34" charset="-128"/>
                <a:cs typeface="+mn-cs"/>
              </a:defRPr>
            </a:lvl3pPr>
            <a:lvl4pPr marL="1600200" indent="-228600" algn="l" defTabSz="914400" rtl="0" eaLnBrk="1" latinLnBrk="0" hangingPunct="1">
              <a:spcBef>
                <a:spcPct val="20000"/>
              </a:spcBef>
              <a:buChar char="–"/>
              <a:defRPr sz="2000" kern="1200">
                <a:solidFill>
                  <a:schemeClr val="bg1"/>
                </a:solidFill>
                <a:latin typeface="Calibri" panose="020F0502020204030204" pitchFamily="34" charset="0"/>
                <a:ea typeface="ＭＳ Ｐゴシック" panose="020B0600070205080204" pitchFamily="34" charset="-128"/>
                <a:cs typeface="+mn-cs"/>
              </a:defRPr>
            </a:lvl4pPr>
            <a:lvl5pPr marL="2057400" indent="-228600" algn="l" defTabSz="914400" rtl="0" eaLnBrk="1" latinLnBrk="0" hangingPunct="1">
              <a:spcBef>
                <a:spcPct val="20000"/>
              </a:spcBef>
              <a:buChar char="»"/>
              <a:defRPr sz="2000" kern="1200">
                <a:solidFill>
                  <a:schemeClr val="bg1"/>
                </a:solidFill>
                <a:latin typeface="Calibri" panose="020F0502020204030204" pitchFamily="34" charset="0"/>
                <a:ea typeface="ＭＳ Ｐゴシック" panose="020B0600070205080204" pitchFamily="34" charset="-128"/>
                <a:cs typeface="+mn-cs"/>
              </a:defRPr>
            </a:lvl5pPr>
            <a:lvl6pPr marL="2514600" indent="-228600" algn="l" defTabSz="914400" rtl="0" eaLnBrk="0" fontAlgn="base" latinLnBrk="0" hangingPunct="0">
              <a:spcBef>
                <a:spcPct val="20000"/>
              </a:spcBef>
              <a:spcAft>
                <a:spcPct val="0"/>
              </a:spcAft>
              <a:buChar char="»"/>
              <a:defRPr sz="2000" kern="1200">
                <a:solidFill>
                  <a:schemeClr val="bg1"/>
                </a:solidFill>
                <a:latin typeface="Calibri" panose="020F0502020204030204" pitchFamily="34" charset="0"/>
                <a:ea typeface="ＭＳ Ｐゴシック" panose="020B0600070205080204" pitchFamily="34" charset="-128"/>
                <a:cs typeface="+mn-cs"/>
              </a:defRPr>
            </a:lvl6pPr>
            <a:lvl7pPr marL="2971800" indent="-228600" algn="l" defTabSz="914400" rtl="0" eaLnBrk="0" fontAlgn="base" latinLnBrk="0" hangingPunct="0">
              <a:spcBef>
                <a:spcPct val="20000"/>
              </a:spcBef>
              <a:spcAft>
                <a:spcPct val="0"/>
              </a:spcAft>
              <a:buChar char="»"/>
              <a:defRPr sz="2000" kern="1200">
                <a:solidFill>
                  <a:schemeClr val="bg1"/>
                </a:solidFill>
                <a:latin typeface="Calibri" panose="020F0502020204030204" pitchFamily="34" charset="0"/>
                <a:ea typeface="ＭＳ Ｐゴシック" panose="020B0600070205080204" pitchFamily="34" charset="-128"/>
                <a:cs typeface="+mn-cs"/>
              </a:defRPr>
            </a:lvl7pPr>
            <a:lvl8pPr marL="3429000" indent="-228600" algn="l" defTabSz="914400" rtl="0" eaLnBrk="0" fontAlgn="base" latinLnBrk="0" hangingPunct="0">
              <a:spcBef>
                <a:spcPct val="20000"/>
              </a:spcBef>
              <a:spcAft>
                <a:spcPct val="0"/>
              </a:spcAft>
              <a:buChar char="»"/>
              <a:defRPr sz="2000" kern="1200">
                <a:solidFill>
                  <a:schemeClr val="bg1"/>
                </a:solidFill>
                <a:latin typeface="Calibri" panose="020F0502020204030204" pitchFamily="34" charset="0"/>
                <a:ea typeface="ＭＳ Ｐゴシック" panose="020B0600070205080204" pitchFamily="34" charset="-128"/>
                <a:cs typeface="+mn-cs"/>
              </a:defRPr>
            </a:lvl8pPr>
            <a:lvl9pPr marL="3886200" indent="-228600" algn="l" defTabSz="914400" rtl="0" eaLnBrk="0" fontAlgn="base" latinLnBrk="0" hangingPunct="0">
              <a:spcBef>
                <a:spcPct val="20000"/>
              </a:spcBef>
              <a:spcAft>
                <a:spcPct val="0"/>
              </a:spcAft>
              <a:buChar char="»"/>
              <a:defRPr sz="2000" kern="1200">
                <a:solidFill>
                  <a:schemeClr val="bg1"/>
                </a:solidFill>
                <a:latin typeface="Calibri" panose="020F0502020204030204" pitchFamily="34" charset="0"/>
                <a:ea typeface="ＭＳ Ｐゴシック" panose="020B0600070205080204" pitchFamily="34" charset="-128"/>
                <a:cs typeface="+mn-cs"/>
              </a:defRPr>
            </a:lvl9pPr>
          </a:lstStyle>
          <a:p>
            <a:pPr eaLnBrk="0" fontAlgn="base" hangingPunct="0">
              <a:lnSpc>
                <a:spcPct val="100000"/>
              </a:lnSpc>
              <a:spcBef>
                <a:spcPct val="0"/>
              </a:spcBef>
              <a:spcAft>
                <a:spcPct val="0"/>
              </a:spcAft>
              <a:defRPr/>
            </a:pPr>
            <a:r>
              <a:rPr lang="en-US" altLang="en-US" sz="1600" b="1" dirty="0">
                <a:solidFill>
                  <a:schemeClr val="accent6">
                    <a:lumMod val="50000"/>
                  </a:schemeClr>
                </a:solidFill>
              </a:rPr>
              <a:t>www.rcplondon.ac.uk/nrad</a:t>
            </a:r>
          </a:p>
          <a:p>
            <a:pPr eaLnBrk="0" fontAlgn="base" hangingPunct="0">
              <a:lnSpc>
                <a:spcPct val="100000"/>
              </a:lnSpc>
              <a:spcBef>
                <a:spcPct val="0"/>
              </a:spcBef>
              <a:spcAft>
                <a:spcPct val="0"/>
              </a:spcAft>
              <a:defRPr/>
            </a:pPr>
            <a:r>
              <a:rPr lang="en-US" altLang="en-US" sz="1600" b="1" dirty="0">
                <a:solidFill>
                  <a:schemeClr val="accent6">
                    <a:lumMod val="50000"/>
                  </a:schemeClr>
                </a:solidFill>
              </a:rPr>
              <a:t>www.ginasthma.com</a:t>
            </a:r>
          </a:p>
          <a:p>
            <a:pPr eaLnBrk="0" fontAlgn="base" hangingPunct="0">
              <a:lnSpc>
                <a:spcPct val="100000"/>
              </a:lnSpc>
              <a:spcBef>
                <a:spcPct val="0"/>
              </a:spcBef>
              <a:spcAft>
                <a:spcPct val="0"/>
              </a:spcAft>
              <a:defRPr/>
            </a:pPr>
            <a:r>
              <a:rPr lang="en-US" altLang="en-US" sz="1600" b="1" dirty="0">
                <a:solidFill>
                  <a:schemeClr val="accent6">
                    <a:lumMod val="50000"/>
                  </a:schemeClr>
                </a:solidFill>
              </a:rPr>
              <a:t>BTS/SIGN 153</a:t>
            </a:r>
          </a:p>
          <a:p>
            <a:pPr eaLnBrk="0" fontAlgn="base" hangingPunct="0">
              <a:lnSpc>
                <a:spcPct val="100000"/>
              </a:lnSpc>
              <a:spcBef>
                <a:spcPct val="0"/>
              </a:spcBef>
              <a:spcAft>
                <a:spcPct val="0"/>
              </a:spcAft>
              <a:defRPr/>
            </a:pPr>
            <a:r>
              <a:rPr lang="en-US" altLang="en-US" sz="1600" b="1" dirty="0">
                <a:solidFill>
                  <a:schemeClr val="accent6">
                    <a:lumMod val="50000"/>
                  </a:schemeClr>
                </a:solidFill>
              </a:rPr>
              <a:t>NICE QS 25</a:t>
            </a:r>
          </a:p>
          <a:p>
            <a:pPr algn="ctr" eaLnBrk="0" fontAlgn="base" hangingPunct="0">
              <a:lnSpc>
                <a:spcPct val="100000"/>
              </a:lnSpc>
              <a:spcBef>
                <a:spcPct val="0"/>
              </a:spcBef>
              <a:spcAft>
                <a:spcPct val="0"/>
              </a:spcAft>
              <a:defRPr/>
            </a:pPr>
            <a:endParaRPr lang="en-US" altLang="en-US" sz="1600" b="1" dirty="0">
              <a:solidFill>
                <a:schemeClr val="accent6">
                  <a:lumMod val="50000"/>
                </a:schemeClr>
              </a:solidFill>
            </a:endParaRPr>
          </a:p>
        </p:txBody>
      </p:sp>
    </p:spTree>
    <p:extLst>
      <p:ext uri="{BB962C8B-B14F-4D97-AF65-F5344CB8AC3E}">
        <p14:creationId xmlns:p14="http://schemas.microsoft.com/office/powerpoint/2010/main" val="175482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1F4D7A-F9D3-144C-9022-937FD2C5F0D8}"/>
              </a:ext>
            </a:extLst>
          </p:cNvPr>
          <p:cNvSpPr>
            <a:spLocks noGrp="1"/>
          </p:cNvSpPr>
          <p:nvPr>
            <p:ph type="title"/>
          </p:nvPr>
        </p:nvSpPr>
        <p:spPr>
          <a:xfrm>
            <a:off x="1535723" y="216022"/>
            <a:ext cx="10011508" cy="721824"/>
          </a:xfrm>
        </p:spPr>
        <p:txBody>
          <a:bodyPr/>
          <a:lstStyle/>
          <a:p>
            <a:r>
              <a:rPr lang="en-US" dirty="0"/>
              <a:t>Dr Mark L Levy’s EMIS Asthma Template</a:t>
            </a:r>
          </a:p>
        </p:txBody>
      </p:sp>
      <p:pic>
        <p:nvPicPr>
          <p:cNvPr id="5" name="Picture 4">
            <a:extLst>
              <a:ext uri="{FF2B5EF4-FFF2-40B4-BE49-F238E27FC236}">
                <a16:creationId xmlns:a16="http://schemas.microsoft.com/office/drawing/2014/main" id="{D8838F57-E3FB-0E43-B08F-05CC828B986A}"/>
              </a:ext>
            </a:extLst>
          </p:cNvPr>
          <p:cNvPicPr/>
          <p:nvPr/>
        </p:nvPicPr>
        <p:blipFill rotWithShape="1">
          <a:blip r:embed="rId2"/>
          <a:srcRect l="13852" t="9632" r="18446" b="8368"/>
          <a:stretch/>
        </p:blipFill>
        <p:spPr bwMode="auto">
          <a:xfrm>
            <a:off x="4822825" y="937846"/>
            <a:ext cx="6360990" cy="4771292"/>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534D7F39-C1DE-5747-B893-25F23BED3388}"/>
              </a:ext>
            </a:extLst>
          </p:cNvPr>
          <p:cNvSpPr txBox="1"/>
          <p:nvPr/>
        </p:nvSpPr>
        <p:spPr>
          <a:xfrm>
            <a:off x="903434" y="1417638"/>
            <a:ext cx="2705493" cy="2308324"/>
          </a:xfrm>
          <a:prstGeom prst="rect">
            <a:avLst/>
          </a:prstGeom>
          <a:noFill/>
        </p:spPr>
        <p:txBody>
          <a:bodyPr wrap="square" rtlCol="0">
            <a:spAutoFit/>
          </a:bodyPr>
          <a:lstStyle/>
          <a:p>
            <a:pPr eaLnBrk="0" fontAlgn="base" hangingPunct="0">
              <a:spcBef>
                <a:spcPct val="0"/>
              </a:spcBef>
              <a:spcAft>
                <a:spcPct val="0"/>
              </a:spcAft>
            </a:pPr>
            <a:r>
              <a:rPr lang="en-US" b="1" dirty="0">
                <a:solidFill>
                  <a:schemeClr val="accent6">
                    <a:lumMod val="50000"/>
                  </a:schemeClr>
                </a:solidFill>
                <a:latin typeface="Arial" panose="020B0604020202020204" pitchFamily="34" charset="0"/>
                <a:ea typeface="ＭＳ Ｐゴシック" panose="020B0600070205080204" pitchFamily="34" charset="-128"/>
              </a:rPr>
              <a:t>The diagnosis tab </a:t>
            </a:r>
            <a:r>
              <a:rPr lang="en-US" dirty="0">
                <a:solidFill>
                  <a:schemeClr val="accent6">
                    <a:lumMod val="50000"/>
                  </a:schemeClr>
                </a:solidFill>
                <a:latin typeface="Arial" panose="020B0604020202020204" pitchFamily="34" charset="0"/>
                <a:ea typeface="ＭＳ Ｐゴシック" panose="020B0600070205080204" pitchFamily="34" charset="-128"/>
              </a:rPr>
              <a:t>emphasizes the need to demonstrate evidence of reversible airflow obstruction with either spirometry or Peak Expiratory Flow with guidance on thresholds</a:t>
            </a:r>
          </a:p>
        </p:txBody>
      </p:sp>
    </p:spTree>
    <p:extLst>
      <p:ext uri="{BB962C8B-B14F-4D97-AF65-F5344CB8AC3E}">
        <p14:creationId xmlns:p14="http://schemas.microsoft.com/office/powerpoint/2010/main" val="847981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1F4D7A-F9D3-144C-9022-937FD2C5F0D8}"/>
              </a:ext>
            </a:extLst>
          </p:cNvPr>
          <p:cNvSpPr>
            <a:spLocks noGrp="1"/>
          </p:cNvSpPr>
          <p:nvPr>
            <p:ph type="title"/>
          </p:nvPr>
        </p:nvSpPr>
        <p:spPr>
          <a:xfrm>
            <a:off x="1535723" y="216022"/>
            <a:ext cx="10011508" cy="721824"/>
          </a:xfrm>
        </p:spPr>
        <p:txBody>
          <a:bodyPr/>
          <a:lstStyle/>
          <a:p>
            <a:r>
              <a:rPr lang="en-US" dirty="0"/>
              <a:t>Dr Mark L Levy’s EMIS Asthma Template</a:t>
            </a:r>
          </a:p>
        </p:txBody>
      </p:sp>
      <p:pic>
        <p:nvPicPr>
          <p:cNvPr id="6" name="Picture 5">
            <a:extLst>
              <a:ext uri="{FF2B5EF4-FFF2-40B4-BE49-F238E27FC236}">
                <a16:creationId xmlns:a16="http://schemas.microsoft.com/office/drawing/2014/main" id="{95FC0770-A408-1943-B646-C2BF50844D0A}"/>
              </a:ext>
            </a:extLst>
          </p:cNvPr>
          <p:cNvPicPr/>
          <p:nvPr/>
        </p:nvPicPr>
        <p:blipFill rotWithShape="1">
          <a:blip r:embed="rId2"/>
          <a:srcRect l="13414" t="10659" r="18196" b="8115"/>
          <a:stretch/>
        </p:blipFill>
        <p:spPr bwMode="auto">
          <a:xfrm>
            <a:off x="780998" y="3791821"/>
            <a:ext cx="2675434" cy="1954224"/>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CEBBE419-D3CC-7340-8845-F992EB641958}"/>
              </a:ext>
            </a:extLst>
          </p:cNvPr>
          <p:cNvPicPr/>
          <p:nvPr/>
        </p:nvPicPr>
        <p:blipFill rotWithShape="1">
          <a:blip r:embed="rId3"/>
          <a:srcRect l="13852" t="10520" r="17495" b="8112"/>
          <a:stretch/>
        </p:blipFill>
        <p:spPr bwMode="auto">
          <a:xfrm>
            <a:off x="4090168" y="1273105"/>
            <a:ext cx="2129060" cy="2137402"/>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FC8BB04E-4093-1C46-8100-A729B1B92A16}"/>
              </a:ext>
            </a:extLst>
          </p:cNvPr>
          <p:cNvPicPr/>
          <p:nvPr/>
        </p:nvPicPr>
        <p:blipFill rotWithShape="1">
          <a:blip r:embed="rId4"/>
          <a:srcRect l="14115" t="9538" r="18109" b="7833"/>
          <a:stretch/>
        </p:blipFill>
        <p:spPr bwMode="auto">
          <a:xfrm>
            <a:off x="4137196" y="3745766"/>
            <a:ext cx="2035005" cy="2124681"/>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41D5C929-BFE5-3445-B8EC-5EA2B07AF718}"/>
              </a:ext>
            </a:extLst>
          </p:cNvPr>
          <p:cNvPicPr/>
          <p:nvPr/>
        </p:nvPicPr>
        <p:blipFill rotWithShape="1">
          <a:blip r:embed="rId5"/>
          <a:srcRect l="13502" t="7435" r="19240" b="10207"/>
          <a:stretch/>
        </p:blipFill>
        <p:spPr bwMode="auto">
          <a:xfrm>
            <a:off x="6653169" y="1223303"/>
            <a:ext cx="2353759" cy="2167316"/>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2F3E99F2-FECC-2748-AF22-E29208E90481}"/>
              </a:ext>
            </a:extLst>
          </p:cNvPr>
          <p:cNvPicPr/>
          <p:nvPr/>
        </p:nvPicPr>
        <p:blipFill rotWithShape="1">
          <a:blip r:embed="rId6"/>
          <a:srcRect l="13063" t="7435" r="18539" b="10240"/>
          <a:stretch/>
        </p:blipFill>
        <p:spPr bwMode="auto">
          <a:xfrm>
            <a:off x="6653169" y="3745767"/>
            <a:ext cx="2359152" cy="2197832"/>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4DC7B3E3-9935-2E41-9897-57C96FCD303D}"/>
              </a:ext>
            </a:extLst>
          </p:cNvPr>
          <p:cNvSpPr txBox="1"/>
          <p:nvPr/>
        </p:nvSpPr>
        <p:spPr>
          <a:xfrm>
            <a:off x="599783" y="997868"/>
            <a:ext cx="3149257" cy="2031325"/>
          </a:xfrm>
          <a:prstGeom prst="rect">
            <a:avLst/>
          </a:prstGeom>
          <a:noFill/>
        </p:spPr>
        <p:txBody>
          <a:bodyPr wrap="square" rtlCol="0">
            <a:spAutoFit/>
          </a:bodyPr>
          <a:lstStyle/>
          <a:p>
            <a:pPr eaLnBrk="0" fontAlgn="base" hangingPunct="0">
              <a:spcBef>
                <a:spcPct val="0"/>
              </a:spcBef>
              <a:spcAft>
                <a:spcPct val="0"/>
              </a:spcAft>
            </a:pPr>
            <a:r>
              <a:rPr lang="en-US" b="1" dirty="0">
                <a:solidFill>
                  <a:schemeClr val="accent6">
                    <a:lumMod val="50000"/>
                  </a:schemeClr>
                </a:solidFill>
                <a:latin typeface="Arial" panose="020B0604020202020204" pitchFamily="34" charset="0"/>
                <a:ea typeface="ＭＳ Ｐゴシック" panose="020B0600070205080204" pitchFamily="34" charset="-128"/>
              </a:rPr>
              <a:t>The Routine Review tab includes assessment of asthma control, defining severity* inhaler technique, identification of risks, optimizing treatment and setting patient Goals.</a:t>
            </a:r>
          </a:p>
        </p:txBody>
      </p:sp>
      <p:pic>
        <p:nvPicPr>
          <p:cNvPr id="12" name="Picture 11">
            <a:extLst>
              <a:ext uri="{FF2B5EF4-FFF2-40B4-BE49-F238E27FC236}">
                <a16:creationId xmlns:a16="http://schemas.microsoft.com/office/drawing/2014/main" id="{CDE67FB7-FEC6-D74B-8C06-F647E05DA460}"/>
              </a:ext>
            </a:extLst>
          </p:cNvPr>
          <p:cNvPicPr/>
          <p:nvPr/>
        </p:nvPicPr>
        <p:blipFill rotWithShape="1">
          <a:blip r:embed="rId7"/>
          <a:srcRect l="13061" t="7016" r="18799" b="9936"/>
          <a:stretch/>
        </p:blipFill>
        <p:spPr bwMode="auto">
          <a:xfrm>
            <a:off x="9348917" y="1292994"/>
            <a:ext cx="2536874" cy="2097625"/>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9465B91D-5F7B-0644-A657-B35869FBD7CE}"/>
              </a:ext>
            </a:extLst>
          </p:cNvPr>
          <p:cNvPicPr/>
          <p:nvPr/>
        </p:nvPicPr>
        <p:blipFill rotWithShape="1">
          <a:blip r:embed="rId8"/>
          <a:srcRect l="12800" t="7437" r="18269" b="10213"/>
          <a:stretch/>
        </p:blipFill>
        <p:spPr bwMode="auto">
          <a:xfrm>
            <a:off x="9493289" y="3899002"/>
            <a:ext cx="2392502" cy="2044597"/>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ED78135B-9394-B049-AF4E-30765F39BF48}"/>
              </a:ext>
            </a:extLst>
          </p:cNvPr>
          <p:cNvSpPr txBox="1"/>
          <p:nvPr/>
        </p:nvSpPr>
        <p:spPr>
          <a:xfrm>
            <a:off x="916775" y="5837082"/>
            <a:ext cx="6133249" cy="923330"/>
          </a:xfrm>
          <a:prstGeom prst="rect">
            <a:avLst/>
          </a:prstGeom>
          <a:noFill/>
        </p:spPr>
        <p:txBody>
          <a:bodyPr wrap="square" rtlCol="0">
            <a:spAutoFit/>
          </a:bodyPr>
          <a:lstStyle/>
          <a:p>
            <a:pPr eaLnBrk="0" fontAlgn="base" hangingPunct="0">
              <a:spcBef>
                <a:spcPct val="0"/>
              </a:spcBef>
              <a:spcAft>
                <a:spcPct val="0"/>
              </a:spcAft>
            </a:pPr>
            <a:r>
              <a:rPr lang="en-US" b="1" dirty="0">
                <a:solidFill>
                  <a:schemeClr val="accent6">
                    <a:lumMod val="50000"/>
                  </a:schemeClr>
                </a:solidFill>
                <a:latin typeface="Arial" panose="020B0604020202020204" pitchFamily="34" charset="0"/>
                <a:ea typeface="ＭＳ Ｐゴシック" panose="020B0600070205080204" pitchFamily="34" charset="-128"/>
              </a:rPr>
              <a:t>The Routine Review is not just a tick box process – this template serves to educate the user as well as to ensure patient safety and improved care</a:t>
            </a:r>
            <a:endParaRPr lang="en-US" dirty="0">
              <a:solidFill>
                <a:schemeClr val="accent6">
                  <a:lumMod val="50000"/>
                </a:schemeClr>
              </a:solidFill>
              <a:latin typeface="Arial" panose="020B0604020202020204" pitchFamily="34" charset="0"/>
              <a:ea typeface="ＭＳ Ｐゴシック" panose="020B0600070205080204" pitchFamily="34" charset="-128"/>
            </a:endParaRPr>
          </a:p>
        </p:txBody>
      </p:sp>
      <p:sp>
        <p:nvSpPr>
          <p:cNvPr id="2" name="TextBox 1">
            <a:extLst>
              <a:ext uri="{FF2B5EF4-FFF2-40B4-BE49-F238E27FC236}">
                <a16:creationId xmlns:a16="http://schemas.microsoft.com/office/drawing/2014/main" id="{BEA740B3-D2D6-5D4A-96F5-3587751038D1}"/>
              </a:ext>
            </a:extLst>
          </p:cNvPr>
          <p:cNvSpPr txBox="1"/>
          <p:nvPr/>
        </p:nvSpPr>
        <p:spPr>
          <a:xfrm>
            <a:off x="551599" y="3118119"/>
            <a:ext cx="3431800" cy="584775"/>
          </a:xfrm>
          <a:prstGeom prst="rect">
            <a:avLst/>
          </a:prstGeom>
          <a:noFill/>
        </p:spPr>
        <p:txBody>
          <a:bodyPr wrap="square" rtlCol="0">
            <a:spAutoFit/>
          </a:bodyPr>
          <a:lstStyle/>
          <a:p>
            <a:r>
              <a:rPr lang="en-US" sz="1600" b="1" dirty="0">
                <a:solidFill>
                  <a:schemeClr val="bg1"/>
                </a:solidFill>
                <a:highlight>
                  <a:srgbClr val="FF0000"/>
                </a:highlight>
              </a:rPr>
              <a:t>Patients with severe asthma must be referred to a severe clinic</a:t>
            </a:r>
          </a:p>
        </p:txBody>
      </p:sp>
    </p:spTree>
    <p:extLst>
      <p:ext uri="{BB962C8B-B14F-4D97-AF65-F5344CB8AC3E}">
        <p14:creationId xmlns:p14="http://schemas.microsoft.com/office/powerpoint/2010/main" val="1424531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1F4D7A-F9D3-144C-9022-937FD2C5F0D8}"/>
              </a:ext>
            </a:extLst>
          </p:cNvPr>
          <p:cNvSpPr>
            <a:spLocks noGrp="1"/>
          </p:cNvSpPr>
          <p:nvPr>
            <p:ph type="title"/>
          </p:nvPr>
        </p:nvSpPr>
        <p:spPr>
          <a:xfrm>
            <a:off x="1535723" y="216022"/>
            <a:ext cx="10011508" cy="721824"/>
          </a:xfrm>
        </p:spPr>
        <p:txBody>
          <a:bodyPr/>
          <a:lstStyle/>
          <a:p>
            <a:r>
              <a:rPr lang="en-US" dirty="0"/>
              <a:t>Dr Mark L Levy’s EMIS Asthma Template</a:t>
            </a:r>
          </a:p>
        </p:txBody>
      </p:sp>
      <p:sp>
        <p:nvSpPr>
          <p:cNvPr id="5" name="TextBox 4">
            <a:extLst>
              <a:ext uri="{FF2B5EF4-FFF2-40B4-BE49-F238E27FC236}">
                <a16:creationId xmlns:a16="http://schemas.microsoft.com/office/drawing/2014/main" id="{ECF68154-A6F6-014E-82AF-AAE8D883E112}"/>
              </a:ext>
            </a:extLst>
          </p:cNvPr>
          <p:cNvSpPr txBox="1"/>
          <p:nvPr/>
        </p:nvSpPr>
        <p:spPr>
          <a:xfrm>
            <a:off x="614321" y="1479093"/>
            <a:ext cx="2705493" cy="5355312"/>
          </a:xfrm>
          <a:prstGeom prst="rect">
            <a:avLst/>
          </a:prstGeom>
          <a:noFill/>
        </p:spPr>
        <p:txBody>
          <a:bodyPr wrap="square" rtlCol="0">
            <a:spAutoFit/>
          </a:bodyPr>
          <a:lstStyle/>
          <a:p>
            <a:pPr eaLnBrk="0" fontAlgn="base" hangingPunct="0">
              <a:spcBef>
                <a:spcPct val="0"/>
              </a:spcBef>
              <a:spcAft>
                <a:spcPct val="0"/>
              </a:spcAft>
            </a:pPr>
            <a:r>
              <a:rPr lang="en-US" b="1" dirty="0">
                <a:solidFill>
                  <a:schemeClr val="accent6">
                    <a:lumMod val="50000"/>
                  </a:schemeClr>
                </a:solidFill>
                <a:latin typeface="Arial" panose="020B0604020202020204" pitchFamily="34" charset="0"/>
                <a:ea typeface="ＭＳ Ｐゴシック" panose="020B0600070205080204" pitchFamily="34" charset="-128"/>
              </a:rPr>
              <a:t>The Acute attack tab includes assessment of severity to determine the nature of treatment and also the need for hospital admission. </a:t>
            </a:r>
          </a:p>
          <a:p>
            <a:pPr eaLnBrk="0" fontAlgn="base" hangingPunct="0">
              <a:spcBef>
                <a:spcPct val="0"/>
              </a:spcBef>
              <a:spcAft>
                <a:spcPct val="0"/>
              </a:spcAft>
            </a:pPr>
            <a:r>
              <a:rPr lang="en-US" b="1" dirty="0">
                <a:solidFill>
                  <a:schemeClr val="accent6">
                    <a:lumMod val="50000"/>
                  </a:schemeClr>
                </a:solidFill>
                <a:latin typeface="Arial" panose="020B0604020202020204" pitchFamily="34" charset="0"/>
                <a:ea typeface="ＭＳ Ｐゴシック" panose="020B0600070205080204" pitchFamily="34" charset="-128"/>
              </a:rPr>
              <a:t>The TAB with tables defining severity should be referred to when managing an acute attack.</a:t>
            </a:r>
          </a:p>
          <a:p>
            <a:pPr eaLnBrk="0" fontAlgn="base" hangingPunct="0">
              <a:spcBef>
                <a:spcPct val="0"/>
              </a:spcBef>
              <a:spcAft>
                <a:spcPct val="0"/>
              </a:spcAft>
            </a:pPr>
            <a:endParaRPr lang="en-US" b="1" dirty="0">
              <a:solidFill>
                <a:schemeClr val="accent6">
                  <a:lumMod val="50000"/>
                </a:schemeClr>
              </a:solidFill>
              <a:latin typeface="Arial" panose="020B0604020202020204" pitchFamily="34" charset="0"/>
              <a:ea typeface="ＭＳ Ｐゴシック" panose="020B0600070205080204" pitchFamily="34" charset="-128"/>
            </a:endParaRPr>
          </a:p>
          <a:p>
            <a:pPr eaLnBrk="0" fontAlgn="base" hangingPunct="0">
              <a:spcBef>
                <a:spcPct val="0"/>
              </a:spcBef>
              <a:spcAft>
                <a:spcPct val="0"/>
              </a:spcAft>
            </a:pPr>
            <a:r>
              <a:rPr lang="en-US" b="1" dirty="0">
                <a:solidFill>
                  <a:schemeClr val="accent6">
                    <a:lumMod val="50000"/>
                  </a:schemeClr>
                </a:solidFill>
                <a:latin typeface="Arial" panose="020B0604020202020204" pitchFamily="34" charset="0"/>
                <a:ea typeface="ＭＳ Ｐゴシック" panose="020B0600070205080204" pitchFamily="34" charset="-128"/>
              </a:rPr>
              <a:t>Objective measures post treatment are emphasized so the clinician can decide on the need for transfer to hospital</a:t>
            </a:r>
            <a:endParaRPr lang="en-US" dirty="0">
              <a:solidFill>
                <a:schemeClr val="accent6">
                  <a:lumMod val="50000"/>
                </a:schemeClr>
              </a:solidFill>
              <a:latin typeface="Arial" panose="020B0604020202020204" pitchFamily="34" charset="0"/>
              <a:ea typeface="ＭＳ Ｐゴシック" panose="020B0600070205080204" pitchFamily="34" charset="-128"/>
            </a:endParaRPr>
          </a:p>
        </p:txBody>
      </p:sp>
      <p:pic>
        <p:nvPicPr>
          <p:cNvPr id="7" name="Picture 6">
            <a:extLst>
              <a:ext uri="{FF2B5EF4-FFF2-40B4-BE49-F238E27FC236}">
                <a16:creationId xmlns:a16="http://schemas.microsoft.com/office/drawing/2014/main" id="{DEC0E82D-50B4-8940-A5C6-F3D6B0092DE4}"/>
              </a:ext>
            </a:extLst>
          </p:cNvPr>
          <p:cNvPicPr/>
          <p:nvPr/>
        </p:nvPicPr>
        <p:blipFill rotWithShape="1">
          <a:blip r:embed="rId2"/>
          <a:srcRect l="11835" t="7434" r="19685" b="10496"/>
          <a:stretch/>
        </p:blipFill>
        <p:spPr bwMode="auto">
          <a:xfrm>
            <a:off x="9018612" y="937846"/>
            <a:ext cx="3173388" cy="2346553"/>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BC16864-6F13-894C-B55F-A6641212D153}"/>
              </a:ext>
            </a:extLst>
          </p:cNvPr>
          <p:cNvPicPr/>
          <p:nvPr/>
        </p:nvPicPr>
        <p:blipFill rotWithShape="1">
          <a:blip r:embed="rId3"/>
          <a:srcRect l="15519" t="10381" r="16256" b="7262"/>
          <a:stretch/>
        </p:blipFill>
        <p:spPr bwMode="auto">
          <a:xfrm>
            <a:off x="3219230" y="943064"/>
            <a:ext cx="5799382" cy="5134708"/>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152D5CBC-1B74-1B46-865A-AC5B7B1A6D19}"/>
              </a:ext>
            </a:extLst>
          </p:cNvPr>
          <p:cNvPicPr/>
          <p:nvPr/>
        </p:nvPicPr>
        <p:blipFill rotWithShape="1">
          <a:blip r:embed="rId4"/>
          <a:srcRect l="12099" t="7433" r="19951" b="10220"/>
          <a:stretch/>
        </p:blipFill>
        <p:spPr bwMode="auto">
          <a:xfrm>
            <a:off x="9157225" y="3627649"/>
            <a:ext cx="2896162" cy="21016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444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1F4D7A-F9D3-144C-9022-937FD2C5F0D8}"/>
              </a:ext>
            </a:extLst>
          </p:cNvPr>
          <p:cNvSpPr>
            <a:spLocks noGrp="1"/>
          </p:cNvSpPr>
          <p:nvPr>
            <p:ph type="title"/>
          </p:nvPr>
        </p:nvSpPr>
        <p:spPr>
          <a:xfrm>
            <a:off x="1535723" y="216022"/>
            <a:ext cx="10011508" cy="721824"/>
          </a:xfrm>
        </p:spPr>
        <p:txBody>
          <a:bodyPr/>
          <a:lstStyle/>
          <a:p>
            <a:r>
              <a:rPr lang="en-US" dirty="0"/>
              <a:t>Dr Mark L Levy’s EMIS Asthma Template</a:t>
            </a:r>
          </a:p>
        </p:txBody>
      </p:sp>
      <p:sp>
        <p:nvSpPr>
          <p:cNvPr id="5" name="TextBox 4">
            <a:extLst>
              <a:ext uri="{FF2B5EF4-FFF2-40B4-BE49-F238E27FC236}">
                <a16:creationId xmlns:a16="http://schemas.microsoft.com/office/drawing/2014/main" id="{D002F770-729C-9241-9DB2-240031F22E08}"/>
              </a:ext>
            </a:extLst>
          </p:cNvPr>
          <p:cNvSpPr txBox="1"/>
          <p:nvPr/>
        </p:nvSpPr>
        <p:spPr>
          <a:xfrm>
            <a:off x="618929" y="1215671"/>
            <a:ext cx="2705493" cy="4247317"/>
          </a:xfrm>
          <a:prstGeom prst="rect">
            <a:avLst/>
          </a:prstGeom>
          <a:noFill/>
        </p:spPr>
        <p:txBody>
          <a:bodyPr wrap="square" rtlCol="0">
            <a:spAutoFit/>
          </a:bodyPr>
          <a:lstStyle/>
          <a:p>
            <a:pPr eaLnBrk="0" fontAlgn="base" hangingPunct="0">
              <a:spcBef>
                <a:spcPct val="0"/>
              </a:spcBef>
              <a:spcAft>
                <a:spcPct val="0"/>
              </a:spcAft>
            </a:pPr>
            <a:r>
              <a:rPr lang="en-US" b="1" dirty="0">
                <a:solidFill>
                  <a:schemeClr val="accent6">
                    <a:lumMod val="50000"/>
                  </a:schemeClr>
                </a:solidFill>
                <a:latin typeface="Arial" panose="020B0604020202020204" pitchFamily="34" charset="0"/>
                <a:ea typeface="ＭＳ Ｐゴシック" panose="020B0600070205080204" pitchFamily="34" charset="-128"/>
              </a:rPr>
              <a:t>The Post  attack tab guides the clinician through the process of assessing </a:t>
            </a:r>
            <a:r>
              <a:rPr lang="en-US" b="1" dirty="0" err="1">
                <a:solidFill>
                  <a:schemeClr val="accent6">
                    <a:lumMod val="50000"/>
                  </a:schemeClr>
                </a:solidFill>
                <a:latin typeface="Arial" panose="020B0604020202020204" pitchFamily="34" charset="0"/>
                <a:ea typeface="ＭＳ Ｐゴシック" panose="020B0600070205080204" pitchFamily="34" charset="-128"/>
              </a:rPr>
              <a:t>i</a:t>
            </a:r>
            <a:r>
              <a:rPr lang="en-US" b="1" dirty="0">
                <a:solidFill>
                  <a:schemeClr val="accent6">
                    <a:lumMod val="50000"/>
                  </a:schemeClr>
                </a:solidFill>
                <a:latin typeface="Arial" panose="020B0604020202020204" pitchFamily="34" charset="0"/>
                <a:ea typeface="ＭＳ Ｐゴシック" panose="020B0600070205080204" pitchFamily="34" charset="-128"/>
              </a:rPr>
              <a:t>) whether the attack is over (and the need for action) and ii) identification of modifiable risk factors to be dealt with. The user could refer to Mark Levy’s Blog at www.endasthmadeaths.wordpress.com for guidance on doing a post attack review.</a:t>
            </a:r>
            <a:endParaRPr lang="en-US" dirty="0">
              <a:solidFill>
                <a:schemeClr val="accent6">
                  <a:lumMod val="50000"/>
                </a:schemeClr>
              </a:solidFill>
              <a:latin typeface="Arial" panose="020B0604020202020204" pitchFamily="34" charset="0"/>
              <a:ea typeface="ＭＳ Ｐゴシック" panose="020B0600070205080204" pitchFamily="34" charset="-128"/>
            </a:endParaRPr>
          </a:p>
        </p:txBody>
      </p:sp>
      <p:pic>
        <p:nvPicPr>
          <p:cNvPr id="7" name="Picture 6">
            <a:extLst>
              <a:ext uri="{FF2B5EF4-FFF2-40B4-BE49-F238E27FC236}">
                <a16:creationId xmlns:a16="http://schemas.microsoft.com/office/drawing/2014/main" id="{32F8C50C-8414-C04C-8E86-456860B09B11}"/>
              </a:ext>
            </a:extLst>
          </p:cNvPr>
          <p:cNvPicPr/>
          <p:nvPr/>
        </p:nvPicPr>
        <p:blipFill rotWithShape="1">
          <a:blip r:embed="rId2"/>
          <a:srcRect l="12100" t="7854" r="20125" b="10359"/>
          <a:stretch/>
        </p:blipFill>
        <p:spPr bwMode="auto">
          <a:xfrm>
            <a:off x="8162036" y="937846"/>
            <a:ext cx="3569716" cy="2408858"/>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4602D17F-DD03-FC41-B01B-2694BA814345}"/>
              </a:ext>
            </a:extLst>
          </p:cNvPr>
          <p:cNvPicPr/>
          <p:nvPr/>
        </p:nvPicPr>
        <p:blipFill rotWithShape="1">
          <a:blip r:embed="rId3"/>
          <a:srcRect l="12275" t="7575" r="20031" b="10774"/>
          <a:stretch/>
        </p:blipFill>
        <p:spPr bwMode="auto">
          <a:xfrm>
            <a:off x="8221980" y="3446560"/>
            <a:ext cx="3509772" cy="2570192"/>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F6A7F4D5-4AEC-8944-A4C0-11B79BC541AB}"/>
              </a:ext>
            </a:extLst>
          </p:cNvPr>
          <p:cNvPicPr/>
          <p:nvPr/>
        </p:nvPicPr>
        <p:blipFill rotWithShape="1">
          <a:blip r:embed="rId4"/>
          <a:srcRect l="12012" t="7855" r="20037" b="10640"/>
          <a:stretch/>
        </p:blipFill>
        <p:spPr bwMode="auto">
          <a:xfrm>
            <a:off x="3389400" y="1215671"/>
            <a:ext cx="4117824" cy="35616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36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1F4D7A-F9D3-144C-9022-937FD2C5F0D8}"/>
              </a:ext>
            </a:extLst>
          </p:cNvPr>
          <p:cNvSpPr>
            <a:spLocks noGrp="1"/>
          </p:cNvSpPr>
          <p:nvPr>
            <p:ph type="title"/>
          </p:nvPr>
        </p:nvSpPr>
        <p:spPr>
          <a:xfrm>
            <a:off x="1535723" y="216022"/>
            <a:ext cx="10011508" cy="721824"/>
          </a:xfrm>
        </p:spPr>
        <p:txBody>
          <a:bodyPr/>
          <a:lstStyle/>
          <a:p>
            <a:r>
              <a:rPr lang="en-US" dirty="0"/>
              <a:t>Dr Mark L Levy’s EMIS Asthma Template</a:t>
            </a:r>
          </a:p>
        </p:txBody>
      </p:sp>
      <p:sp>
        <p:nvSpPr>
          <p:cNvPr id="5" name="TextBox 4">
            <a:extLst>
              <a:ext uri="{FF2B5EF4-FFF2-40B4-BE49-F238E27FC236}">
                <a16:creationId xmlns:a16="http://schemas.microsoft.com/office/drawing/2014/main" id="{D002F770-729C-9241-9DB2-240031F22E08}"/>
              </a:ext>
            </a:extLst>
          </p:cNvPr>
          <p:cNvSpPr txBox="1"/>
          <p:nvPr/>
        </p:nvSpPr>
        <p:spPr>
          <a:xfrm>
            <a:off x="903434" y="1208584"/>
            <a:ext cx="2705493" cy="2862322"/>
          </a:xfrm>
          <a:prstGeom prst="rect">
            <a:avLst/>
          </a:prstGeom>
          <a:noFill/>
        </p:spPr>
        <p:txBody>
          <a:bodyPr wrap="square" rtlCol="0">
            <a:spAutoFit/>
          </a:bodyPr>
          <a:lstStyle/>
          <a:p>
            <a:pPr eaLnBrk="0" fontAlgn="base" hangingPunct="0">
              <a:spcBef>
                <a:spcPct val="0"/>
              </a:spcBef>
              <a:spcAft>
                <a:spcPct val="0"/>
              </a:spcAft>
            </a:pPr>
            <a:r>
              <a:rPr lang="en-US" b="1" dirty="0">
                <a:solidFill>
                  <a:schemeClr val="accent6">
                    <a:lumMod val="50000"/>
                  </a:schemeClr>
                </a:solidFill>
                <a:latin typeface="Arial" panose="020B0604020202020204" pitchFamily="34" charset="0"/>
                <a:ea typeface="ＭＳ Ｐゴシック" panose="020B0600070205080204" pitchFamily="34" charset="-128"/>
              </a:rPr>
              <a:t>The Severity and links tab provides a quick reference to assessment of severity of asthma attacks – Severe attacks should be treated with oxygen driven nebulized salbutamol and referral to hospital</a:t>
            </a:r>
            <a:endParaRPr lang="en-US" dirty="0">
              <a:solidFill>
                <a:schemeClr val="accent6">
                  <a:lumMod val="50000"/>
                </a:schemeClr>
              </a:solidFill>
              <a:latin typeface="Arial" panose="020B0604020202020204" pitchFamily="34" charset="0"/>
              <a:ea typeface="ＭＳ Ｐゴシック" panose="020B0600070205080204" pitchFamily="34" charset="-128"/>
            </a:endParaRPr>
          </a:p>
        </p:txBody>
      </p:sp>
      <p:pic>
        <p:nvPicPr>
          <p:cNvPr id="9" name="Picture 8">
            <a:extLst>
              <a:ext uri="{FF2B5EF4-FFF2-40B4-BE49-F238E27FC236}">
                <a16:creationId xmlns:a16="http://schemas.microsoft.com/office/drawing/2014/main" id="{D28F759D-C070-F448-AE64-B8B40E1714E9}"/>
              </a:ext>
            </a:extLst>
          </p:cNvPr>
          <p:cNvPicPr/>
          <p:nvPr/>
        </p:nvPicPr>
        <p:blipFill rotWithShape="1">
          <a:blip r:embed="rId2"/>
          <a:srcRect l="12626" t="7294" r="19774" b="11200"/>
          <a:stretch/>
        </p:blipFill>
        <p:spPr bwMode="auto">
          <a:xfrm>
            <a:off x="3608927" y="1093470"/>
            <a:ext cx="3873500" cy="291846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7AD252E-438B-584C-9862-4A8DBA035016}"/>
              </a:ext>
            </a:extLst>
          </p:cNvPr>
          <p:cNvPicPr/>
          <p:nvPr/>
        </p:nvPicPr>
        <p:blipFill rotWithShape="1">
          <a:blip r:embed="rId3"/>
          <a:srcRect l="12011" t="7014" r="20120" b="10211"/>
          <a:stretch/>
        </p:blipFill>
        <p:spPr bwMode="auto">
          <a:xfrm>
            <a:off x="7730299" y="2871470"/>
            <a:ext cx="3888105" cy="2964180"/>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F88F956C-3F3A-1C43-9036-EAFB8E3AA53B}"/>
              </a:ext>
            </a:extLst>
          </p:cNvPr>
          <p:cNvSpPr txBox="1"/>
          <p:nvPr/>
        </p:nvSpPr>
        <p:spPr>
          <a:xfrm>
            <a:off x="1106424" y="5989320"/>
            <a:ext cx="4160520" cy="369332"/>
          </a:xfrm>
          <a:prstGeom prst="rect">
            <a:avLst/>
          </a:prstGeom>
          <a:noFill/>
        </p:spPr>
        <p:txBody>
          <a:bodyPr wrap="square" rtlCol="0">
            <a:spAutoFit/>
          </a:bodyPr>
          <a:lstStyle/>
          <a:p>
            <a:r>
              <a:rPr lang="en-US" b="1" dirty="0">
                <a:solidFill>
                  <a:schemeClr val="accent6">
                    <a:lumMod val="50000"/>
                  </a:schemeClr>
                </a:solidFill>
              </a:rPr>
              <a:t>BTS/SIGN 153 Guideline Tables 12 and 14</a:t>
            </a:r>
          </a:p>
        </p:txBody>
      </p:sp>
    </p:spTree>
    <p:extLst>
      <p:ext uri="{BB962C8B-B14F-4D97-AF65-F5344CB8AC3E}">
        <p14:creationId xmlns:p14="http://schemas.microsoft.com/office/powerpoint/2010/main" val="704113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1F4D7A-F9D3-144C-9022-937FD2C5F0D8}"/>
              </a:ext>
            </a:extLst>
          </p:cNvPr>
          <p:cNvSpPr>
            <a:spLocks noGrp="1"/>
          </p:cNvSpPr>
          <p:nvPr>
            <p:ph type="title"/>
          </p:nvPr>
        </p:nvSpPr>
        <p:spPr>
          <a:xfrm>
            <a:off x="1535723" y="216022"/>
            <a:ext cx="10011508" cy="721824"/>
          </a:xfrm>
        </p:spPr>
        <p:txBody>
          <a:bodyPr/>
          <a:lstStyle/>
          <a:p>
            <a:r>
              <a:rPr lang="en-US" dirty="0"/>
              <a:t>Dr Mark L Levy’s EMIS Asthma Template</a:t>
            </a:r>
          </a:p>
        </p:txBody>
      </p:sp>
      <p:sp>
        <p:nvSpPr>
          <p:cNvPr id="5" name="TextBox 4">
            <a:extLst>
              <a:ext uri="{FF2B5EF4-FFF2-40B4-BE49-F238E27FC236}">
                <a16:creationId xmlns:a16="http://schemas.microsoft.com/office/drawing/2014/main" id="{D002F770-729C-9241-9DB2-240031F22E08}"/>
              </a:ext>
            </a:extLst>
          </p:cNvPr>
          <p:cNvSpPr txBox="1"/>
          <p:nvPr/>
        </p:nvSpPr>
        <p:spPr>
          <a:xfrm>
            <a:off x="903434" y="1233959"/>
            <a:ext cx="2705493" cy="2031325"/>
          </a:xfrm>
          <a:prstGeom prst="rect">
            <a:avLst/>
          </a:prstGeom>
          <a:noFill/>
        </p:spPr>
        <p:txBody>
          <a:bodyPr wrap="square" rtlCol="0">
            <a:spAutoFit/>
          </a:bodyPr>
          <a:lstStyle/>
          <a:p>
            <a:pPr eaLnBrk="0" fontAlgn="base" hangingPunct="0">
              <a:spcBef>
                <a:spcPct val="0"/>
              </a:spcBef>
              <a:spcAft>
                <a:spcPct val="0"/>
              </a:spcAft>
            </a:pPr>
            <a:r>
              <a:rPr lang="en-US" b="1" dirty="0">
                <a:solidFill>
                  <a:schemeClr val="accent6">
                    <a:lumMod val="50000"/>
                  </a:schemeClr>
                </a:solidFill>
                <a:latin typeface="Arial" panose="020B0604020202020204" pitchFamily="34" charset="0"/>
                <a:ea typeface="ＭＳ Ｐゴシック" panose="020B0600070205080204" pitchFamily="34" charset="-128"/>
              </a:rPr>
              <a:t>The Pharmacist concordance review tab helps the practice pharmacist make recommendations for improved patient </a:t>
            </a:r>
          </a:p>
          <a:p>
            <a:pPr eaLnBrk="0" fontAlgn="base" hangingPunct="0">
              <a:spcBef>
                <a:spcPct val="0"/>
              </a:spcBef>
              <a:spcAft>
                <a:spcPct val="0"/>
              </a:spcAft>
            </a:pPr>
            <a:r>
              <a:rPr lang="en-US" b="1" dirty="0">
                <a:solidFill>
                  <a:schemeClr val="accent6">
                    <a:lumMod val="50000"/>
                  </a:schemeClr>
                </a:solidFill>
                <a:latin typeface="Arial" panose="020B0604020202020204" pitchFamily="34" charset="0"/>
                <a:ea typeface="ＭＳ Ｐゴシック" panose="020B0600070205080204" pitchFamily="34" charset="-128"/>
              </a:rPr>
              <a:t>care</a:t>
            </a:r>
            <a:endParaRPr lang="en-US" dirty="0">
              <a:solidFill>
                <a:schemeClr val="accent6">
                  <a:lumMod val="50000"/>
                </a:schemeClr>
              </a:solidFill>
              <a:latin typeface="Arial" panose="020B0604020202020204" pitchFamily="34" charset="0"/>
              <a:ea typeface="ＭＳ Ｐゴシック" panose="020B0600070205080204" pitchFamily="34" charset="-128"/>
            </a:endParaRPr>
          </a:p>
        </p:txBody>
      </p:sp>
      <p:pic>
        <p:nvPicPr>
          <p:cNvPr id="6" name="Picture 5">
            <a:extLst>
              <a:ext uri="{FF2B5EF4-FFF2-40B4-BE49-F238E27FC236}">
                <a16:creationId xmlns:a16="http://schemas.microsoft.com/office/drawing/2014/main" id="{B81F9139-46DD-084D-AE94-DBEF6724470C}"/>
              </a:ext>
            </a:extLst>
          </p:cNvPr>
          <p:cNvPicPr/>
          <p:nvPr/>
        </p:nvPicPr>
        <p:blipFill rotWithShape="1">
          <a:blip r:embed="rId2"/>
          <a:srcRect l="11924" t="7994" r="19942" b="10209"/>
          <a:stretch/>
        </p:blipFill>
        <p:spPr bwMode="auto">
          <a:xfrm>
            <a:off x="4144327" y="937846"/>
            <a:ext cx="5566601" cy="49600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9130211"/>
      </p:ext>
    </p:extLst>
  </p:cSld>
  <p:clrMapOvr>
    <a:masterClrMapping/>
  </p:clrMapOvr>
</p:sld>
</file>

<file path=ppt/theme/theme1.xml><?xml version="1.0" encoding="utf-8"?>
<a:theme xmlns:a="http://schemas.openxmlformats.org/drawingml/2006/main" name="3_Buck_Girraf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387</Words>
  <Application>Microsoft Macintosh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ＭＳ Ｐゴシック</vt:lpstr>
      <vt:lpstr>Arial</vt:lpstr>
      <vt:lpstr>Calibri</vt:lpstr>
      <vt:lpstr>3_Buck_Girrafe</vt:lpstr>
      <vt:lpstr>Dr Mark L Levy’s EMIS Asthma Template</vt:lpstr>
      <vt:lpstr>Dr Mark L Levy’s EMIS Asthma Template</vt:lpstr>
      <vt:lpstr>Dr Mark L Levy’s EMIS Asthma Template</vt:lpstr>
      <vt:lpstr>Dr Mark L Levy’s EMIS Asthma Template</vt:lpstr>
      <vt:lpstr>Dr Mark L Levy’s EMIS Asthma Template</vt:lpstr>
      <vt:lpstr>Dr Mark L Levy’s EMIS Asthma Template</vt:lpstr>
      <vt:lpstr>Dr Mark L Levy’s EMIS Asthma Template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Mark L Levy’s EMIS Asthma Template</dc:title>
  <dc:creator>Mark Levy</dc:creator>
  <cp:lastModifiedBy>Mark Levy</cp:lastModifiedBy>
  <cp:revision>9</cp:revision>
  <dcterms:created xsi:type="dcterms:W3CDTF">2018-10-03T09:15:08Z</dcterms:created>
  <dcterms:modified xsi:type="dcterms:W3CDTF">2018-10-11T07:32:39Z</dcterms:modified>
</cp:coreProperties>
</file>