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E2"/>
    <a:srgbClr val="0099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p:scale>
          <a:sx n="30" d="100"/>
          <a:sy n="30" d="100"/>
        </p:scale>
        <p:origin x="-546" y="294"/>
      </p:cViewPr>
      <p:guideLst>
        <p:guide orient="horz" pos="10368"/>
        <p:guide pos="138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6DB44C-5259-4AF4-AFA4-CB1DCB7003A7}"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371378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DB44C-5259-4AF4-AFA4-CB1DCB7003A7}"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351095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DB44C-5259-4AF4-AFA4-CB1DCB7003A7}"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199687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DB44C-5259-4AF4-AFA4-CB1DCB7003A7}"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427914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DB44C-5259-4AF4-AFA4-CB1DCB7003A7}"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134234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6DB44C-5259-4AF4-AFA4-CB1DCB7003A7}"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87945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6DB44C-5259-4AF4-AFA4-CB1DCB7003A7}" type="datetimeFigureOut">
              <a:rPr lang="en-GB" smtClean="0"/>
              <a:t>29/10/2019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155865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6DB44C-5259-4AF4-AFA4-CB1DCB7003A7}" type="datetimeFigureOut">
              <a:rPr lang="en-GB" smtClean="0"/>
              <a:t>29/10/2019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91414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DB44C-5259-4AF4-AFA4-CB1DCB7003A7}" type="datetimeFigureOut">
              <a:rPr lang="en-GB" smtClean="0"/>
              <a:t>29/10/2019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349804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76DB44C-5259-4AF4-AFA4-CB1DCB7003A7}"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412208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76DB44C-5259-4AF4-AFA4-CB1DCB7003A7}"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EC9168-6361-4C0F-81CE-72E9890651C1}" type="slidenum">
              <a:rPr lang="en-GB" smtClean="0"/>
              <a:t>‹#›</a:t>
            </a:fld>
            <a:endParaRPr lang="en-GB"/>
          </a:p>
        </p:txBody>
      </p:sp>
    </p:spTree>
    <p:extLst>
      <p:ext uri="{BB962C8B-B14F-4D97-AF65-F5344CB8AC3E}">
        <p14:creationId xmlns:p14="http://schemas.microsoft.com/office/powerpoint/2010/main" val="198139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76DB44C-5259-4AF4-AFA4-CB1DCB7003A7}" type="datetimeFigureOut">
              <a:rPr lang="en-GB" smtClean="0"/>
              <a:t>29/10/2019</a:t>
            </a:fld>
            <a:endParaRPr lang="en-GB"/>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EDEC9168-6361-4C0F-81CE-72E9890651C1}" type="slidenum">
              <a:rPr lang="en-GB" smtClean="0"/>
              <a:t>‹#›</a:t>
            </a:fld>
            <a:endParaRPr lang="en-GB"/>
          </a:p>
        </p:txBody>
      </p:sp>
    </p:spTree>
    <p:extLst>
      <p:ext uri="{BB962C8B-B14F-4D97-AF65-F5344CB8AC3E}">
        <p14:creationId xmlns:p14="http://schemas.microsoft.com/office/powerpoint/2010/main" val="864946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99">
            <a:alpha val="22000"/>
          </a:srgb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8B00B3EA-3594-424B-BE5E-83F428FC5EDD}"/>
              </a:ext>
            </a:extLst>
          </p:cNvPr>
          <p:cNvSpPr/>
          <p:nvPr/>
        </p:nvSpPr>
        <p:spPr>
          <a:xfrm>
            <a:off x="299661" y="261257"/>
            <a:ext cx="35524389" cy="4789211"/>
          </a:xfrm>
          <a:prstGeom prst="roundRect">
            <a:avLst/>
          </a:prstGeom>
          <a:solidFill>
            <a:srgbClr val="0087E2"/>
          </a:solidFill>
          <a:ln>
            <a:solidFill>
              <a:srgbClr val="0087E2"/>
            </a:solidFill>
          </a:ln>
        </p:spPr>
        <p:style>
          <a:lnRef idx="2">
            <a:schemeClr val="accent5"/>
          </a:lnRef>
          <a:fillRef idx="1">
            <a:schemeClr val="lt1"/>
          </a:fillRef>
          <a:effectRef idx="0">
            <a:schemeClr val="accent5"/>
          </a:effectRef>
          <a:fontRef idx="minor">
            <a:schemeClr val="dk1"/>
          </a:fontRef>
        </p:style>
        <p:txBody>
          <a:bodyPr rtlCol="0" anchor="ctr"/>
          <a:lstStyle/>
          <a:p>
            <a:r>
              <a:rPr lang="en-GB" sz="7200" b="1" dirty="0">
                <a:solidFill>
                  <a:schemeClr val="bg1"/>
                </a:solidFill>
              </a:rPr>
              <a:t>Role Modelling Asthma Clinic Project (Hillingdon): Supporting &amp; Upskilling Practice Nurses in Primary Care </a:t>
            </a:r>
          </a:p>
          <a:p>
            <a:pPr>
              <a:defRPr/>
            </a:pPr>
            <a:r>
              <a:rPr lang="en-GB" altLang="en-US" sz="5400" dirty="0">
                <a:solidFill>
                  <a:schemeClr val="tx1"/>
                </a:solidFill>
              </a:rPr>
              <a:t>The Hillingdon Hospital NHS Trust – Children’s Asthma Team &amp; Hillingdon Clinical Commissioning Group</a:t>
            </a:r>
          </a:p>
          <a:p>
            <a:pPr>
              <a:defRPr/>
            </a:pPr>
            <a:r>
              <a:rPr lang="en-GB" altLang="en-US" sz="5000" dirty="0">
                <a:solidFill>
                  <a:schemeClr val="bg1">
                    <a:lumMod val="95000"/>
                  </a:schemeClr>
                </a:solidFill>
              </a:rPr>
              <a:t>Alison Summerfield, RGN,RSCN, BSc Hons, Dip. Asthma, Dip Allergy, NMP; SJ Stock, RGN,RSCN, Dip Asthma, Dip Allergy, NMP; Stevie </a:t>
            </a:r>
            <a:r>
              <a:rPr lang="en-GB" altLang="en-US" sz="5000" dirty="0" err="1">
                <a:solidFill>
                  <a:schemeClr val="bg1">
                    <a:lumMod val="95000"/>
                  </a:schemeClr>
                </a:solidFill>
              </a:rPr>
              <a:t>Strutton</a:t>
            </a:r>
            <a:r>
              <a:rPr lang="en-GB" altLang="en-US" sz="5000" dirty="0">
                <a:solidFill>
                  <a:schemeClr val="bg1">
                    <a:lumMod val="95000"/>
                  </a:schemeClr>
                </a:solidFill>
              </a:rPr>
              <a:t>, RN – Child BSc Hons, Dip Asthma, Dip Allergy, NMP; Lucy Wallace, RN – Child, Dip Asthma ; Dr Stephen </a:t>
            </a:r>
            <a:r>
              <a:rPr lang="en-GB" altLang="en-US" sz="5000" dirty="0" err="1">
                <a:solidFill>
                  <a:schemeClr val="bg1">
                    <a:lumMod val="95000"/>
                  </a:schemeClr>
                </a:solidFill>
              </a:rPr>
              <a:t>Goldring</a:t>
            </a:r>
            <a:r>
              <a:rPr lang="en-GB" altLang="en-US" sz="5000">
                <a:solidFill>
                  <a:schemeClr val="bg1">
                    <a:lumMod val="95000"/>
                  </a:schemeClr>
                </a:solidFill>
              </a:rPr>
              <a:t>  </a:t>
            </a:r>
            <a:r>
              <a:rPr lang="en-GB" altLang="en-US" sz="5000" smtClean="0">
                <a:solidFill>
                  <a:schemeClr val="bg1">
                    <a:lumMod val="95000"/>
                  </a:schemeClr>
                </a:solidFill>
              </a:rPr>
              <a:t>MB ChB</a:t>
            </a:r>
            <a:r>
              <a:rPr lang="en-GB" altLang="en-US" sz="5000" dirty="0">
                <a:solidFill>
                  <a:schemeClr val="bg1">
                    <a:lumMod val="95000"/>
                  </a:schemeClr>
                </a:solidFill>
              </a:rPr>
              <a:t>, MD</a:t>
            </a:r>
            <a:endParaRPr lang="en-GB" sz="5000" dirty="0">
              <a:solidFill>
                <a:schemeClr val="bg1">
                  <a:lumMod val="95000"/>
                </a:schemeClr>
              </a:solidFill>
            </a:endParaRPr>
          </a:p>
        </p:txBody>
      </p:sp>
      <p:grpSp>
        <p:nvGrpSpPr>
          <p:cNvPr id="10" name="Group 9">
            <a:extLst>
              <a:ext uri="{FF2B5EF4-FFF2-40B4-BE49-F238E27FC236}">
                <a16:creationId xmlns="" xmlns:a16="http://schemas.microsoft.com/office/drawing/2014/main" id="{22247388-1ADF-4796-94BF-7875C591A028}"/>
              </a:ext>
            </a:extLst>
          </p:cNvPr>
          <p:cNvGrpSpPr/>
          <p:nvPr/>
        </p:nvGrpSpPr>
        <p:grpSpPr>
          <a:xfrm>
            <a:off x="299658" y="5240584"/>
            <a:ext cx="10865647" cy="22068427"/>
            <a:chOff x="543934" y="3984173"/>
            <a:chExt cx="8418882" cy="13455415"/>
          </a:xfrm>
        </p:grpSpPr>
        <p:sp>
          <p:nvSpPr>
            <p:cNvPr id="7" name="Flowchart: Alternate Process 6">
              <a:extLst>
                <a:ext uri="{FF2B5EF4-FFF2-40B4-BE49-F238E27FC236}">
                  <a16:creationId xmlns="" xmlns:a16="http://schemas.microsoft.com/office/drawing/2014/main" id="{05159F47-39B6-4D54-9C06-B54947F37A0E}"/>
                </a:ext>
              </a:extLst>
            </p:cNvPr>
            <p:cNvSpPr/>
            <p:nvPr/>
          </p:nvSpPr>
          <p:spPr>
            <a:xfrm>
              <a:off x="543934" y="4853969"/>
              <a:ext cx="8418882" cy="12585619"/>
            </a:xfrm>
            <a:custGeom>
              <a:avLst/>
              <a:gdLst>
                <a:gd name="connsiteX0" fmla="*/ 0 w 12063443"/>
                <a:gd name="connsiteY0" fmla="*/ 2010574 h 16491815"/>
                <a:gd name="connsiteX1" fmla="*/ 2010574 w 12063443"/>
                <a:gd name="connsiteY1" fmla="*/ 0 h 16491815"/>
                <a:gd name="connsiteX2" fmla="*/ 10052869 w 12063443"/>
                <a:gd name="connsiteY2" fmla="*/ 0 h 16491815"/>
                <a:gd name="connsiteX3" fmla="*/ 12063443 w 12063443"/>
                <a:gd name="connsiteY3" fmla="*/ 2010574 h 16491815"/>
                <a:gd name="connsiteX4" fmla="*/ 12063443 w 12063443"/>
                <a:gd name="connsiteY4" fmla="*/ 14481241 h 16491815"/>
                <a:gd name="connsiteX5" fmla="*/ 10052869 w 12063443"/>
                <a:gd name="connsiteY5" fmla="*/ 16491815 h 16491815"/>
                <a:gd name="connsiteX6" fmla="*/ 2010574 w 12063443"/>
                <a:gd name="connsiteY6" fmla="*/ 16491815 h 16491815"/>
                <a:gd name="connsiteX7" fmla="*/ 0 w 12063443"/>
                <a:gd name="connsiteY7" fmla="*/ 14481241 h 16491815"/>
                <a:gd name="connsiteX8" fmla="*/ 0 w 12063443"/>
                <a:gd name="connsiteY8" fmla="*/ 2010574 h 16491815"/>
                <a:gd name="connsiteX0" fmla="*/ 0 w 12063443"/>
                <a:gd name="connsiteY0" fmla="*/ 1096182 h 16491823"/>
                <a:gd name="connsiteX1" fmla="*/ 2010574 w 12063443"/>
                <a:gd name="connsiteY1" fmla="*/ 8 h 16491823"/>
                <a:gd name="connsiteX2" fmla="*/ 10052869 w 12063443"/>
                <a:gd name="connsiteY2" fmla="*/ 8 h 16491823"/>
                <a:gd name="connsiteX3" fmla="*/ 12063443 w 12063443"/>
                <a:gd name="connsiteY3" fmla="*/ 2010582 h 16491823"/>
                <a:gd name="connsiteX4" fmla="*/ 12063443 w 12063443"/>
                <a:gd name="connsiteY4" fmla="*/ 14481249 h 16491823"/>
                <a:gd name="connsiteX5" fmla="*/ 10052869 w 12063443"/>
                <a:gd name="connsiteY5" fmla="*/ 16491823 h 16491823"/>
                <a:gd name="connsiteX6" fmla="*/ 2010574 w 12063443"/>
                <a:gd name="connsiteY6" fmla="*/ 16491823 h 16491823"/>
                <a:gd name="connsiteX7" fmla="*/ 0 w 12063443"/>
                <a:gd name="connsiteY7" fmla="*/ 14481249 h 16491823"/>
                <a:gd name="connsiteX8" fmla="*/ 0 w 12063443"/>
                <a:gd name="connsiteY8" fmla="*/ 1096182 h 16491823"/>
                <a:gd name="connsiteX0" fmla="*/ 0 w 12063443"/>
                <a:gd name="connsiteY0" fmla="*/ 1096182 h 16491823"/>
                <a:gd name="connsiteX1" fmla="*/ 2010574 w 12063443"/>
                <a:gd name="connsiteY1" fmla="*/ 8 h 16491823"/>
                <a:gd name="connsiteX2" fmla="*/ 10052869 w 12063443"/>
                <a:gd name="connsiteY2" fmla="*/ 8 h 16491823"/>
                <a:gd name="connsiteX3" fmla="*/ 12015316 w 12063443"/>
                <a:gd name="connsiteY3" fmla="*/ 1240561 h 16491823"/>
                <a:gd name="connsiteX4" fmla="*/ 12063443 w 12063443"/>
                <a:gd name="connsiteY4" fmla="*/ 14481249 h 16491823"/>
                <a:gd name="connsiteX5" fmla="*/ 10052869 w 12063443"/>
                <a:gd name="connsiteY5" fmla="*/ 16491823 h 16491823"/>
                <a:gd name="connsiteX6" fmla="*/ 2010574 w 12063443"/>
                <a:gd name="connsiteY6" fmla="*/ 16491823 h 16491823"/>
                <a:gd name="connsiteX7" fmla="*/ 0 w 12063443"/>
                <a:gd name="connsiteY7" fmla="*/ 14481249 h 16491823"/>
                <a:gd name="connsiteX8" fmla="*/ 0 w 12063443"/>
                <a:gd name="connsiteY8" fmla="*/ 1096182 h 16491823"/>
                <a:gd name="connsiteX0" fmla="*/ 48126 w 12111569"/>
                <a:gd name="connsiteY0" fmla="*/ 1096182 h 16492458"/>
                <a:gd name="connsiteX1" fmla="*/ 2058700 w 12111569"/>
                <a:gd name="connsiteY1" fmla="*/ 8 h 16492458"/>
                <a:gd name="connsiteX2" fmla="*/ 10100995 w 12111569"/>
                <a:gd name="connsiteY2" fmla="*/ 8 h 16492458"/>
                <a:gd name="connsiteX3" fmla="*/ 12063442 w 12111569"/>
                <a:gd name="connsiteY3" fmla="*/ 1240561 h 16492458"/>
                <a:gd name="connsiteX4" fmla="*/ 12111569 w 12111569"/>
                <a:gd name="connsiteY4" fmla="*/ 14481249 h 16492458"/>
                <a:gd name="connsiteX5" fmla="*/ 10100995 w 12111569"/>
                <a:gd name="connsiteY5" fmla="*/ 16491823 h 16492458"/>
                <a:gd name="connsiteX6" fmla="*/ 2058700 w 12111569"/>
                <a:gd name="connsiteY6" fmla="*/ 16491823 h 16492458"/>
                <a:gd name="connsiteX7" fmla="*/ 0 w 12111569"/>
                <a:gd name="connsiteY7" fmla="*/ 15443775 h 16492458"/>
                <a:gd name="connsiteX8" fmla="*/ 48126 w 12111569"/>
                <a:gd name="connsiteY8" fmla="*/ 1096182 h 16492458"/>
                <a:gd name="connsiteX0" fmla="*/ 48126 w 12111569"/>
                <a:gd name="connsiteY0" fmla="*/ 1096182 h 16492458"/>
                <a:gd name="connsiteX1" fmla="*/ 2058700 w 12111569"/>
                <a:gd name="connsiteY1" fmla="*/ 8 h 16492458"/>
                <a:gd name="connsiteX2" fmla="*/ 10100995 w 12111569"/>
                <a:gd name="connsiteY2" fmla="*/ 8 h 16492458"/>
                <a:gd name="connsiteX3" fmla="*/ 12063442 w 12111569"/>
                <a:gd name="connsiteY3" fmla="*/ 1240561 h 16492458"/>
                <a:gd name="connsiteX4" fmla="*/ 12111569 w 12111569"/>
                <a:gd name="connsiteY4" fmla="*/ 15443775 h 16492458"/>
                <a:gd name="connsiteX5" fmla="*/ 10100995 w 12111569"/>
                <a:gd name="connsiteY5" fmla="*/ 16491823 h 16492458"/>
                <a:gd name="connsiteX6" fmla="*/ 2058700 w 12111569"/>
                <a:gd name="connsiteY6" fmla="*/ 16491823 h 16492458"/>
                <a:gd name="connsiteX7" fmla="*/ 0 w 12111569"/>
                <a:gd name="connsiteY7" fmla="*/ 15443775 h 16492458"/>
                <a:gd name="connsiteX8" fmla="*/ 48126 w 12111569"/>
                <a:gd name="connsiteY8" fmla="*/ 1096182 h 16492458"/>
                <a:gd name="connsiteX0" fmla="*/ 48126 w 12111569"/>
                <a:gd name="connsiteY0" fmla="*/ 880770 h 16517678"/>
                <a:gd name="connsiteX1" fmla="*/ 2058700 w 12111569"/>
                <a:gd name="connsiteY1" fmla="*/ 25228 h 16517678"/>
                <a:gd name="connsiteX2" fmla="*/ 10100995 w 12111569"/>
                <a:gd name="connsiteY2" fmla="*/ 25228 h 16517678"/>
                <a:gd name="connsiteX3" fmla="*/ 12063442 w 12111569"/>
                <a:gd name="connsiteY3" fmla="*/ 1265781 h 16517678"/>
                <a:gd name="connsiteX4" fmla="*/ 12111569 w 12111569"/>
                <a:gd name="connsiteY4" fmla="*/ 15468995 h 16517678"/>
                <a:gd name="connsiteX5" fmla="*/ 10100995 w 12111569"/>
                <a:gd name="connsiteY5" fmla="*/ 16517043 h 16517678"/>
                <a:gd name="connsiteX6" fmla="*/ 2058700 w 12111569"/>
                <a:gd name="connsiteY6" fmla="*/ 16517043 h 16517678"/>
                <a:gd name="connsiteX7" fmla="*/ 0 w 12111569"/>
                <a:gd name="connsiteY7" fmla="*/ 15468995 h 16517678"/>
                <a:gd name="connsiteX8" fmla="*/ 48126 w 12111569"/>
                <a:gd name="connsiteY8" fmla="*/ 880770 h 16517678"/>
                <a:gd name="connsiteX0" fmla="*/ 48126 w 12111569"/>
                <a:gd name="connsiteY0" fmla="*/ 880770 h 16517678"/>
                <a:gd name="connsiteX1" fmla="*/ 2058700 w 12111569"/>
                <a:gd name="connsiteY1" fmla="*/ 25228 h 16517678"/>
                <a:gd name="connsiteX2" fmla="*/ 10100995 w 12111569"/>
                <a:gd name="connsiteY2" fmla="*/ 25228 h 16517678"/>
                <a:gd name="connsiteX3" fmla="*/ 12063442 w 12111569"/>
                <a:gd name="connsiteY3" fmla="*/ 928897 h 16517678"/>
                <a:gd name="connsiteX4" fmla="*/ 12111569 w 12111569"/>
                <a:gd name="connsiteY4" fmla="*/ 15468995 h 16517678"/>
                <a:gd name="connsiteX5" fmla="*/ 10100995 w 12111569"/>
                <a:gd name="connsiteY5" fmla="*/ 16517043 h 16517678"/>
                <a:gd name="connsiteX6" fmla="*/ 2058700 w 12111569"/>
                <a:gd name="connsiteY6" fmla="*/ 16517043 h 16517678"/>
                <a:gd name="connsiteX7" fmla="*/ 0 w 12111569"/>
                <a:gd name="connsiteY7" fmla="*/ 15468995 h 16517678"/>
                <a:gd name="connsiteX8" fmla="*/ 48126 w 12111569"/>
                <a:gd name="connsiteY8" fmla="*/ 880770 h 1651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1569" h="16517678">
                  <a:moveTo>
                    <a:pt x="48126" y="880770"/>
                  </a:moveTo>
                  <a:cubicBezTo>
                    <a:pt x="48126" y="-229639"/>
                    <a:pt x="948291" y="25228"/>
                    <a:pt x="2058700" y="25228"/>
                  </a:cubicBezTo>
                  <a:lnTo>
                    <a:pt x="10100995" y="25228"/>
                  </a:lnTo>
                  <a:cubicBezTo>
                    <a:pt x="11211404" y="25228"/>
                    <a:pt x="12063442" y="-181512"/>
                    <a:pt x="12063442" y="928897"/>
                  </a:cubicBezTo>
                  <a:lnTo>
                    <a:pt x="12111569" y="15468995"/>
                  </a:lnTo>
                  <a:cubicBezTo>
                    <a:pt x="12111569" y="16579404"/>
                    <a:pt x="11211404" y="16517043"/>
                    <a:pt x="10100995" y="16517043"/>
                  </a:cubicBezTo>
                  <a:lnTo>
                    <a:pt x="2058700" y="16517043"/>
                  </a:lnTo>
                  <a:cubicBezTo>
                    <a:pt x="948291" y="16517043"/>
                    <a:pt x="0" y="16579404"/>
                    <a:pt x="0" y="15468995"/>
                  </a:cubicBezTo>
                  <a:lnTo>
                    <a:pt x="48126" y="880770"/>
                  </a:lnTo>
                  <a:close/>
                </a:path>
              </a:pathLst>
            </a:cu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a:endParaRPr lang="en-GB" sz="3200" dirty="0">
                <a:solidFill>
                  <a:srgbClr val="FF0000"/>
                </a:solidFill>
              </a:endParaRPr>
            </a:p>
            <a:p>
              <a:pPr marL="252000"/>
              <a:r>
                <a:rPr lang="en-GB" sz="3200" dirty="0">
                  <a:solidFill>
                    <a:schemeClr val="tx1"/>
                  </a:solidFill>
                </a:rPr>
                <a:t>Hillingdon Children’s Asthma Team launched it’s Itchy Sneezy Wheezy project in 2017 with an initial focus of moving more Children’s Asthma care into the community. We aimed to develop a more effective integrated pathway alongside up skilling health care professionals through education and support. Our experience of providing Primary Care practitioners with opportunities  to attend specialist clinics , delivering  bespoke training  and courses was  harboured through time constraints to release key practitioners.</a:t>
              </a:r>
            </a:p>
            <a:p>
              <a:pPr marL="252000"/>
              <a:r>
                <a:rPr lang="en-GB" sz="3200" dirty="0">
                  <a:solidFill>
                    <a:schemeClr val="tx1"/>
                  </a:solidFill>
                </a:rPr>
                <a:t>Aims of the role modelling clinic within individual practices were to enable Primary Care practices to proactively identify children with Asthma or pre-school wheeze  and support better self management and prevention of crisis / exacerbation of symptoms.</a:t>
              </a:r>
            </a:p>
            <a:p>
              <a:pPr marL="252000"/>
              <a:endParaRPr lang="en-GB" sz="3200" dirty="0">
                <a:solidFill>
                  <a:schemeClr val="tx1"/>
                </a:solidFill>
              </a:endParaRPr>
            </a:p>
            <a:p>
              <a:pPr marL="252000"/>
              <a:r>
                <a:rPr lang="en-GB" sz="3200" dirty="0">
                  <a:solidFill>
                    <a:schemeClr val="tx1"/>
                  </a:solidFill>
                </a:rPr>
                <a:t>Four GP Practices in the South of Hillingdon Borough were invited to engage in the Pilot project. Hillingdon Clinical Commissioning Group provided financial support for the pilot project .</a:t>
              </a:r>
            </a:p>
            <a:p>
              <a:pPr marL="252000"/>
              <a:endParaRPr lang="en-GB" sz="3200" dirty="0">
                <a:solidFill>
                  <a:schemeClr val="tx1"/>
                </a:solidFill>
              </a:endParaRPr>
            </a:p>
            <a:p>
              <a:pPr marL="252000"/>
              <a:r>
                <a:rPr lang="en-GB" sz="3200" b="1" u="sng" dirty="0">
                  <a:solidFill>
                    <a:schemeClr val="tx1"/>
                  </a:solidFill>
                </a:rPr>
                <a:t>Practice Nurse Clinical Qualifications and Experience</a:t>
              </a:r>
            </a:p>
            <a:p>
              <a:pPr marL="252000"/>
              <a:r>
                <a:rPr lang="en-GB" sz="3200" dirty="0">
                  <a:solidFill>
                    <a:schemeClr val="tx1"/>
                  </a:solidFill>
                </a:rPr>
                <a:t>Out of four Practice Nurses (PN) :</a:t>
              </a:r>
            </a:p>
            <a:p>
              <a:pPr marL="252000"/>
              <a:r>
                <a:rPr lang="en-GB" sz="3200" b="1" dirty="0">
                  <a:solidFill>
                    <a:schemeClr val="tx1"/>
                  </a:solidFill>
                </a:rPr>
                <a:t>Two </a:t>
              </a:r>
              <a:r>
                <a:rPr lang="en-GB" sz="3200" dirty="0">
                  <a:solidFill>
                    <a:schemeClr val="tx1"/>
                  </a:solidFill>
                </a:rPr>
                <a:t>PN had completed Diploma in Asthma Care (2010 &amp; 2014).</a:t>
              </a:r>
            </a:p>
            <a:p>
              <a:pPr marL="252000"/>
              <a:r>
                <a:rPr lang="en-GB" sz="3200" b="1" dirty="0">
                  <a:solidFill>
                    <a:schemeClr val="tx1"/>
                  </a:solidFill>
                </a:rPr>
                <a:t>One</a:t>
              </a:r>
              <a:r>
                <a:rPr lang="en-GB" sz="3200" dirty="0">
                  <a:solidFill>
                    <a:schemeClr val="tx1"/>
                  </a:solidFill>
                </a:rPr>
                <a:t> PN had attended Asthma Update Training (AUT) GP meeting in 2018</a:t>
              </a:r>
            </a:p>
            <a:p>
              <a:pPr marL="252000"/>
              <a:r>
                <a:rPr lang="en-GB" sz="3200" b="1" dirty="0">
                  <a:solidFill>
                    <a:schemeClr val="tx1"/>
                  </a:solidFill>
                </a:rPr>
                <a:t>One</a:t>
              </a:r>
              <a:r>
                <a:rPr lang="en-GB" sz="3200" dirty="0">
                  <a:solidFill>
                    <a:schemeClr val="tx1"/>
                  </a:solidFill>
                </a:rPr>
                <a:t> PN had attended AUT eight years previously</a:t>
              </a:r>
            </a:p>
            <a:p>
              <a:pPr marL="252000"/>
              <a:r>
                <a:rPr lang="en-GB" sz="3200" b="1" dirty="0">
                  <a:solidFill>
                    <a:schemeClr val="tx1"/>
                  </a:solidFill>
                </a:rPr>
                <a:t>One</a:t>
              </a:r>
              <a:r>
                <a:rPr lang="en-GB" sz="3200" dirty="0">
                  <a:solidFill>
                    <a:schemeClr val="tx1"/>
                  </a:solidFill>
                </a:rPr>
                <a:t> PN was currently undertaking Asthma reviews in children over 5 years of age</a:t>
              </a:r>
            </a:p>
            <a:p>
              <a:pPr marL="252000"/>
              <a:r>
                <a:rPr lang="en-GB" sz="3200" b="1" dirty="0">
                  <a:solidFill>
                    <a:schemeClr val="tx1"/>
                  </a:solidFill>
                </a:rPr>
                <a:t>Three</a:t>
              </a:r>
              <a:r>
                <a:rPr lang="en-GB" sz="3200" dirty="0">
                  <a:solidFill>
                    <a:schemeClr val="tx1"/>
                  </a:solidFill>
                </a:rPr>
                <a:t> of the PN not generally undertaking Asthma reviews in children under 16 years. </a:t>
              </a:r>
            </a:p>
            <a:p>
              <a:pPr marL="252000"/>
              <a:endParaRPr lang="en-GB" sz="3200" dirty="0">
                <a:solidFill>
                  <a:schemeClr val="tx1"/>
                </a:solidFill>
              </a:endParaRPr>
            </a:p>
            <a:p>
              <a:pPr marL="252000"/>
              <a:r>
                <a:rPr lang="en-GB" sz="3200" dirty="0">
                  <a:solidFill>
                    <a:schemeClr val="tx1"/>
                  </a:solidFill>
                </a:rPr>
                <a:t>The role modelling clinics ran weekly for 6 weeks led by Paediatric Respiratory </a:t>
              </a:r>
              <a:r>
                <a:rPr lang="en-GB" sz="3200" dirty="0">
                  <a:solidFill>
                    <a:srgbClr val="FF0000"/>
                  </a:solidFill>
                </a:rPr>
                <a:t> </a:t>
              </a:r>
              <a:r>
                <a:rPr lang="en-GB" sz="3200" dirty="0">
                  <a:solidFill>
                    <a:schemeClr val="tx1"/>
                  </a:solidFill>
                </a:rPr>
                <a:t>Clinical Nurse Specialist (PRCNS) &amp; PN.</a:t>
              </a:r>
            </a:p>
            <a:p>
              <a:pPr marL="252000"/>
              <a:r>
                <a:rPr lang="en-GB" sz="3200" dirty="0">
                  <a:solidFill>
                    <a:schemeClr val="tx1"/>
                  </a:solidFill>
                </a:rPr>
                <a:t>Seven appointment slots – 30 minutes per slot.</a:t>
              </a:r>
            </a:p>
            <a:p>
              <a:pPr marL="252000"/>
              <a:r>
                <a:rPr lang="en-GB" sz="3200" dirty="0">
                  <a:solidFill>
                    <a:schemeClr val="tx1"/>
                  </a:solidFill>
                </a:rPr>
                <a:t>Weeks one, three and six – Five appointment slots to allow 1 hour MDT with GP, PN, CNS &amp; Paediatric/Nurse Consultant.</a:t>
              </a:r>
            </a:p>
            <a:p>
              <a:pPr marL="252000"/>
              <a:r>
                <a:rPr lang="en-GB" sz="3200" dirty="0">
                  <a:solidFill>
                    <a:schemeClr val="tx1"/>
                  </a:solidFill>
                </a:rPr>
                <a:t>Criteria agreed previous to undertake data search in the Primary Care Practice to identify appropriate patients to be reviewed in the Role Modelling clinic.</a:t>
              </a:r>
            </a:p>
            <a:p>
              <a:pPr marL="252000"/>
              <a:endParaRPr lang="en-GB" sz="3200" dirty="0">
                <a:solidFill>
                  <a:schemeClr val="tx1"/>
                </a:solidFill>
              </a:endParaRPr>
            </a:p>
            <a:p>
              <a:pPr marL="252000"/>
              <a:endParaRPr lang="en-GB" sz="3200" dirty="0">
                <a:solidFill>
                  <a:schemeClr val="tx1"/>
                </a:solidFill>
              </a:endParaRPr>
            </a:p>
            <a:p>
              <a:pPr marL="252000"/>
              <a:endParaRPr lang="en-GB" sz="3200" dirty="0">
                <a:solidFill>
                  <a:schemeClr val="tx1"/>
                </a:solidFill>
              </a:endParaRPr>
            </a:p>
          </p:txBody>
        </p:sp>
        <p:sp>
          <p:nvSpPr>
            <p:cNvPr id="9" name="Flowchart: Alternate Process 8">
              <a:extLst>
                <a:ext uri="{FF2B5EF4-FFF2-40B4-BE49-F238E27FC236}">
                  <a16:creationId xmlns="" xmlns:a16="http://schemas.microsoft.com/office/drawing/2014/main" id="{E0C36E79-6597-4AB8-B60C-10E614161CAF}"/>
                </a:ext>
              </a:extLst>
            </p:cNvPr>
            <p:cNvSpPr/>
            <p:nvPr/>
          </p:nvSpPr>
          <p:spPr>
            <a:xfrm>
              <a:off x="587759" y="3984173"/>
              <a:ext cx="8375057" cy="869933"/>
            </a:xfrm>
            <a:prstGeom prst="flowChartAlternateProcess">
              <a:avLst/>
            </a:prstGeom>
            <a:solidFill>
              <a:srgbClr val="00B0F0"/>
            </a:solid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5400" b="1" dirty="0">
                  <a:solidFill>
                    <a:schemeClr val="bg1"/>
                  </a:solidFill>
                </a:rPr>
                <a:t>Background and Implementation</a:t>
              </a:r>
            </a:p>
          </p:txBody>
        </p:sp>
      </p:grpSp>
      <p:sp>
        <p:nvSpPr>
          <p:cNvPr id="63" name="Rectangle: Rounded Corners 62">
            <a:extLst>
              <a:ext uri="{FF2B5EF4-FFF2-40B4-BE49-F238E27FC236}">
                <a16:creationId xmlns="" xmlns:a16="http://schemas.microsoft.com/office/drawing/2014/main" id="{3E51BEAC-9AFC-485A-9675-6FE1542A8168}"/>
              </a:ext>
            </a:extLst>
          </p:cNvPr>
          <p:cNvSpPr/>
          <p:nvPr/>
        </p:nvSpPr>
        <p:spPr>
          <a:xfrm>
            <a:off x="299660" y="29136371"/>
            <a:ext cx="43343391" cy="3412691"/>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3200" dirty="0">
                <a:solidFill>
                  <a:schemeClr val="tx1"/>
                </a:solidFill>
              </a:rPr>
              <a:t>This pilot project in Hillingdon has been part of a wider project focusing on Paediatric Asthma . It is a building block that has the potential to  enable more Children’s Asthma services  to be co delivered in the community/neighbourhoods  in primary care networks with support from the specialist nurse team.</a:t>
            </a:r>
          </a:p>
          <a:p>
            <a:endParaRPr lang="en-GB" sz="3200" dirty="0">
              <a:solidFill>
                <a:schemeClr val="tx1"/>
              </a:solidFill>
            </a:endParaRPr>
          </a:p>
          <a:p>
            <a:r>
              <a:rPr lang="en-GB" sz="3200" dirty="0">
                <a:solidFill>
                  <a:schemeClr val="tx1"/>
                </a:solidFill>
              </a:rPr>
              <a:t>The role modelling clinics  enabled a change in practice, enhanced the quality of the structured asthma reviews for those children and families seen optimising their asthma care through supporting and upskilling the PCN. The ambition is to roll out the programme in 2019/20 – 2020/2021 in order to achieve coverage across all practices within the Borough of Hillingdon.  </a:t>
            </a:r>
            <a:r>
              <a:rPr lang="en-GB" sz="3200" dirty="0">
                <a:solidFill>
                  <a:srgbClr val="FF0000"/>
                </a:solidFill>
              </a:rPr>
              <a:t>.</a:t>
            </a:r>
          </a:p>
        </p:txBody>
      </p:sp>
      <p:pic>
        <p:nvPicPr>
          <p:cNvPr id="16" name="Picture 15">
            <a:extLst>
              <a:ext uri="{FF2B5EF4-FFF2-40B4-BE49-F238E27FC236}">
                <a16:creationId xmlns="" xmlns:a16="http://schemas.microsoft.com/office/drawing/2014/main" id="{857B7CF1-4C56-41A4-87A6-F815B6DDEBE7}"/>
              </a:ext>
            </a:extLst>
          </p:cNvPr>
          <p:cNvPicPr>
            <a:picLocks noChangeAspect="1"/>
          </p:cNvPicPr>
          <p:nvPr/>
        </p:nvPicPr>
        <p:blipFill rotWithShape="1">
          <a:blip r:embed="rId2"/>
          <a:srcRect l="21026" t="-2759" r="6845" b="10892"/>
          <a:stretch/>
        </p:blipFill>
        <p:spPr>
          <a:xfrm>
            <a:off x="35824050" y="359881"/>
            <a:ext cx="7818997" cy="4474588"/>
          </a:xfrm>
          <a:prstGeom prst="rect">
            <a:avLst/>
          </a:prstGeom>
          <a:effectLst/>
        </p:spPr>
      </p:pic>
      <p:sp>
        <p:nvSpPr>
          <p:cNvPr id="81" name="Flowchart: Alternate Process 6">
            <a:extLst>
              <a:ext uri="{FF2B5EF4-FFF2-40B4-BE49-F238E27FC236}">
                <a16:creationId xmlns="" xmlns:a16="http://schemas.microsoft.com/office/drawing/2014/main" id="{01CBB894-3801-41D0-B3ED-29A5378B3ED2}"/>
              </a:ext>
            </a:extLst>
          </p:cNvPr>
          <p:cNvSpPr/>
          <p:nvPr/>
        </p:nvSpPr>
        <p:spPr>
          <a:xfrm>
            <a:off x="11606537" y="6727997"/>
            <a:ext cx="32059374" cy="6672507"/>
          </a:xfrm>
          <a:custGeom>
            <a:avLst/>
            <a:gdLst>
              <a:gd name="connsiteX0" fmla="*/ 0 w 12063443"/>
              <a:gd name="connsiteY0" fmla="*/ 2010574 h 16491815"/>
              <a:gd name="connsiteX1" fmla="*/ 2010574 w 12063443"/>
              <a:gd name="connsiteY1" fmla="*/ 0 h 16491815"/>
              <a:gd name="connsiteX2" fmla="*/ 10052869 w 12063443"/>
              <a:gd name="connsiteY2" fmla="*/ 0 h 16491815"/>
              <a:gd name="connsiteX3" fmla="*/ 12063443 w 12063443"/>
              <a:gd name="connsiteY3" fmla="*/ 2010574 h 16491815"/>
              <a:gd name="connsiteX4" fmla="*/ 12063443 w 12063443"/>
              <a:gd name="connsiteY4" fmla="*/ 14481241 h 16491815"/>
              <a:gd name="connsiteX5" fmla="*/ 10052869 w 12063443"/>
              <a:gd name="connsiteY5" fmla="*/ 16491815 h 16491815"/>
              <a:gd name="connsiteX6" fmla="*/ 2010574 w 12063443"/>
              <a:gd name="connsiteY6" fmla="*/ 16491815 h 16491815"/>
              <a:gd name="connsiteX7" fmla="*/ 0 w 12063443"/>
              <a:gd name="connsiteY7" fmla="*/ 14481241 h 16491815"/>
              <a:gd name="connsiteX8" fmla="*/ 0 w 12063443"/>
              <a:gd name="connsiteY8" fmla="*/ 2010574 h 16491815"/>
              <a:gd name="connsiteX0" fmla="*/ 0 w 12063443"/>
              <a:gd name="connsiteY0" fmla="*/ 1096182 h 16491823"/>
              <a:gd name="connsiteX1" fmla="*/ 2010574 w 12063443"/>
              <a:gd name="connsiteY1" fmla="*/ 8 h 16491823"/>
              <a:gd name="connsiteX2" fmla="*/ 10052869 w 12063443"/>
              <a:gd name="connsiteY2" fmla="*/ 8 h 16491823"/>
              <a:gd name="connsiteX3" fmla="*/ 12063443 w 12063443"/>
              <a:gd name="connsiteY3" fmla="*/ 2010582 h 16491823"/>
              <a:gd name="connsiteX4" fmla="*/ 12063443 w 12063443"/>
              <a:gd name="connsiteY4" fmla="*/ 14481249 h 16491823"/>
              <a:gd name="connsiteX5" fmla="*/ 10052869 w 12063443"/>
              <a:gd name="connsiteY5" fmla="*/ 16491823 h 16491823"/>
              <a:gd name="connsiteX6" fmla="*/ 2010574 w 12063443"/>
              <a:gd name="connsiteY6" fmla="*/ 16491823 h 16491823"/>
              <a:gd name="connsiteX7" fmla="*/ 0 w 12063443"/>
              <a:gd name="connsiteY7" fmla="*/ 14481249 h 16491823"/>
              <a:gd name="connsiteX8" fmla="*/ 0 w 12063443"/>
              <a:gd name="connsiteY8" fmla="*/ 1096182 h 16491823"/>
              <a:gd name="connsiteX0" fmla="*/ 0 w 12063443"/>
              <a:gd name="connsiteY0" fmla="*/ 1096182 h 16491823"/>
              <a:gd name="connsiteX1" fmla="*/ 2010574 w 12063443"/>
              <a:gd name="connsiteY1" fmla="*/ 8 h 16491823"/>
              <a:gd name="connsiteX2" fmla="*/ 10052869 w 12063443"/>
              <a:gd name="connsiteY2" fmla="*/ 8 h 16491823"/>
              <a:gd name="connsiteX3" fmla="*/ 12015316 w 12063443"/>
              <a:gd name="connsiteY3" fmla="*/ 1240561 h 16491823"/>
              <a:gd name="connsiteX4" fmla="*/ 12063443 w 12063443"/>
              <a:gd name="connsiteY4" fmla="*/ 14481249 h 16491823"/>
              <a:gd name="connsiteX5" fmla="*/ 10052869 w 12063443"/>
              <a:gd name="connsiteY5" fmla="*/ 16491823 h 16491823"/>
              <a:gd name="connsiteX6" fmla="*/ 2010574 w 12063443"/>
              <a:gd name="connsiteY6" fmla="*/ 16491823 h 16491823"/>
              <a:gd name="connsiteX7" fmla="*/ 0 w 12063443"/>
              <a:gd name="connsiteY7" fmla="*/ 14481249 h 16491823"/>
              <a:gd name="connsiteX8" fmla="*/ 0 w 12063443"/>
              <a:gd name="connsiteY8" fmla="*/ 1096182 h 16491823"/>
              <a:gd name="connsiteX0" fmla="*/ 48126 w 12111569"/>
              <a:gd name="connsiteY0" fmla="*/ 1096182 h 16492458"/>
              <a:gd name="connsiteX1" fmla="*/ 2058700 w 12111569"/>
              <a:gd name="connsiteY1" fmla="*/ 8 h 16492458"/>
              <a:gd name="connsiteX2" fmla="*/ 10100995 w 12111569"/>
              <a:gd name="connsiteY2" fmla="*/ 8 h 16492458"/>
              <a:gd name="connsiteX3" fmla="*/ 12063442 w 12111569"/>
              <a:gd name="connsiteY3" fmla="*/ 1240561 h 16492458"/>
              <a:gd name="connsiteX4" fmla="*/ 12111569 w 12111569"/>
              <a:gd name="connsiteY4" fmla="*/ 14481249 h 16492458"/>
              <a:gd name="connsiteX5" fmla="*/ 10100995 w 12111569"/>
              <a:gd name="connsiteY5" fmla="*/ 16491823 h 16492458"/>
              <a:gd name="connsiteX6" fmla="*/ 2058700 w 12111569"/>
              <a:gd name="connsiteY6" fmla="*/ 16491823 h 16492458"/>
              <a:gd name="connsiteX7" fmla="*/ 0 w 12111569"/>
              <a:gd name="connsiteY7" fmla="*/ 15443775 h 16492458"/>
              <a:gd name="connsiteX8" fmla="*/ 48126 w 12111569"/>
              <a:gd name="connsiteY8" fmla="*/ 1096182 h 16492458"/>
              <a:gd name="connsiteX0" fmla="*/ 48126 w 12111569"/>
              <a:gd name="connsiteY0" fmla="*/ 1096182 h 16492458"/>
              <a:gd name="connsiteX1" fmla="*/ 2058700 w 12111569"/>
              <a:gd name="connsiteY1" fmla="*/ 8 h 16492458"/>
              <a:gd name="connsiteX2" fmla="*/ 10100995 w 12111569"/>
              <a:gd name="connsiteY2" fmla="*/ 8 h 16492458"/>
              <a:gd name="connsiteX3" fmla="*/ 12063442 w 12111569"/>
              <a:gd name="connsiteY3" fmla="*/ 1240561 h 16492458"/>
              <a:gd name="connsiteX4" fmla="*/ 12111569 w 12111569"/>
              <a:gd name="connsiteY4" fmla="*/ 15443775 h 16492458"/>
              <a:gd name="connsiteX5" fmla="*/ 10100995 w 12111569"/>
              <a:gd name="connsiteY5" fmla="*/ 16491823 h 16492458"/>
              <a:gd name="connsiteX6" fmla="*/ 2058700 w 12111569"/>
              <a:gd name="connsiteY6" fmla="*/ 16491823 h 16492458"/>
              <a:gd name="connsiteX7" fmla="*/ 0 w 12111569"/>
              <a:gd name="connsiteY7" fmla="*/ 15443775 h 16492458"/>
              <a:gd name="connsiteX8" fmla="*/ 48126 w 12111569"/>
              <a:gd name="connsiteY8" fmla="*/ 1096182 h 16492458"/>
              <a:gd name="connsiteX0" fmla="*/ 48126 w 12111569"/>
              <a:gd name="connsiteY0" fmla="*/ 880770 h 16517678"/>
              <a:gd name="connsiteX1" fmla="*/ 2058700 w 12111569"/>
              <a:gd name="connsiteY1" fmla="*/ 25228 h 16517678"/>
              <a:gd name="connsiteX2" fmla="*/ 10100995 w 12111569"/>
              <a:gd name="connsiteY2" fmla="*/ 25228 h 16517678"/>
              <a:gd name="connsiteX3" fmla="*/ 12063442 w 12111569"/>
              <a:gd name="connsiteY3" fmla="*/ 1265781 h 16517678"/>
              <a:gd name="connsiteX4" fmla="*/ 12111569 w 12111569"/>
              <a:gd name="connsiteY4" fmla="*/ 15468995 h 16517678"/>
              <a:gd name="connsiteX5" fmla="*/ 10100995 w 12111569"/>
              <a:gd name="connsiteY5" fmla="*/ 16517043 h 16517678"/>
              <a:gd name="connsiteX6" fmla="*/ 2058700 w 12111569"/>
              <a:gd name="connsiteY6" fmla="*/ 16517043 h 16517678"/>
              <a:gd name="connsiteX7" fmla="*/ 0 w 12111569"/>
              <a:gd name="connsiteY7" fmla="*/ 15468995 h 16517678"/>
              <a:gd name="connsiteX8" fmla="*/ 48126 w 12111569"/>
              <a:gd name="connsiteY8" fmla="*/ 880770 h 16517678"/>
              <a:gd name="connsiteX0" fmla="*/ 48126 w 12111569"/>
              <a:gd name="connsiteY0" fmla="*/ 880770 h 16517678"/>
              <a:gd name="connsiteX1" fmla="*/ 2058700 w 12111569"/>
              <a:gd name="connsiteY1" fmla="*/ 25228 h 16517678"/>
              <a:gd name="connsiteX2" fmla="*/ 10100995 w 12111569"/>
              <a:gd name="connsiteY2" fmla="*/ 25228 h 16517678"/>
              <a:gd name="connsiteX3" fmla="*/ 12063442 w 12111569"/>
              <a:gd name="connsiteY3" fmla="*/ 928897 h 16517678"/>
              <a:gd name="connsiteX4" fmla="*/ 12111569 w 12111569"/>
              <a:gd name="connsiteY4" fmla="*/ 15468995 h 16517678"/>
              <a:gd name="connsiteX5" fmla="*/ 10100995 w 12111569"/>
              <a:gd name="connsiteY5" fmla="*/ 16517043 h 16517678"/>
              <a:gd name="connsiteX6" fmla="*/ 2058700 w 12111569"/>
              <a:gd name="connsiteY6" fmla="*/ 16517043 h 16517678"/>
              <a:gd name="connsiteX7" fmla="*/ 0 w 12111569"/>
              <a:gd name="connsiteY7" fmla="*/ 15468995 h 16517678"/>
              <a:gd name="connsiteX8" fmla="*/ 48126 w 12111569"/>
              <a:gd name="connsiteY8" fmla="*/ 880770 h 16517678"/>
              <a:gd name="connsiteX0" fmla="*/ 0 w 12154724"/>
              <a:gd name="connsiteY0" fmla="*/ 880770 h 16517678"/>
              <a:gd name="connsiteX1" fmla="*/ 2101855 w 12154724"/>
              <a:gd name="connsiteY1" fmla="*/ 25228 h 16517678"/>
              <a:gd name="connsiteX2" fmla="*/ 10144150 w 12154724"/>
              <a:gd name="connsiteY2" fmla="*/ 25228 h 16517678"/>
              <a:gd name="connsiteX3" fmla="*/ 12106597 w 12154724"/>
              <a:gd name="connsiteY3" fmla="*/ 928897 h 16517678"/>
              <a:gd name="connsiteX4" fmla="*/ 12154724 w 12154724"/>
              <a:gd name="connsiteY4" fmla="*/ 15468995 h 16517678"/>
              <a:gd name="connsiteX5" fmla="*/ 10144150 w 12154724"/>
              <a:gd name="connsiteY5" fmla="*/ 16517043 h 16517678"/>
              <a:gd name="connsiteX6" fmla="*/ 2101855 w 12154724"/>
              <a:gd name="connsiteY6" fmla="*/ 16517043 h 16517678"/>
              <a:gd name="connsiteX7" fmla="*/ 43155 w 12154724"/>
              <a:gd name="connsiteY7" fmla="*/ 15468995 h 16517678"/>
              <a:gd name="connsiteX8" fmla="*/ 0 w 12154724"/>
              <a:gd name="connsiteY8" fmla="*/ 880770 h 16517678"/>
              <a:gd name="connsiteX0" fmla="*/ 0 w 12161365"/>
              <a:gd name="connsiteY0" fmla="*/ 900163 h 16537071"/>
              <a:gd name="connsiteX1" fmla="*/ 2101855 w 12161365"/>
              <a:gd name="connsiteY1" fmla="*/ 44621 h 16537071"/>
              <a:gd name="connsiteX2" fmla="*/ 10144150 w 12161365"/>
              <a:gd name="connsiteY2" fmla="*/ 44621 h 16537071"/>
              <a:gd name="connsiteX3" fmla="*/ 12161365 w 12161365"/>
              <a:gd name="connsiteY3" fmla="*/ 829016 h 16537071"/>
              <a:gd name="connsiteX4" fmla="*/ 12154724 w 12161365"/>
              <a:gd name="connsiteY4" fmla="*/ 15488388 h 16537071"/>
              <a:gd name="connsiteX5" fmla="*/ 10144150 w 12161365"/>
              <a:gd name="connsiteY5" fmla="*/ 16536436 h 16537071"/>
              <a:gd name="connsiteX6" fmla="*/ 2101855 w 12161365"/>
              <a:gd name="connsiteY6" fmla="*/ 16536436 h 16537071"/>
              <a:gd name="connsiteX7" fmla="*/ 43155 w 12161365"/>
              <a:gd name="connsiteY7" fmla="*/ 15488388 h 16537071"/>
              <a:gd name="connsiteX8" fmla="*/ 0 w 12161365"/>
              <a:gd name="connsiteY8" fmla="*/ 900163 h 165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1365" h="16537071">
                <a:moveTo>
                  <a:pt x="0" y="900163"/>
                </a:moveTo>
                <a:cubicBezTo>
                  <a:pt x="0" y="-210246"/>
                  <a:pt x="991446" y="44621"/>
                  <a:pt x="2101855" y="44621"/>
                </a:cubicBezTo>
                <a:lnTo>
                  <a:pt x="10144150" y="44621"/>
                </a:lnTo>
                <a:cubicBezTo>
                  <a:pt x="11254559" y="44621"/>
                  <a:pt x="12161365" y="-281393"/>
                  <a:pt x="12161365" y="829016"/>
                </a:cubicBezTo>
                <a:cubicBezTo>
                  <a:pt x="12159151" y="5715473"/>
                  <a:pt x="12156938" y="10601931"/>
                  <a:pt x="12154724" y="15488388"/>
                </a:cubicBezTo>
                <a:cubicBezTo>
                  <a:pt x="12154724" y="16598797"/>
                  <a:pt x="11254559" y="16536436"/>
                  <a:pt x="10144150" y="16536436"/>
                </a:cubicBezTo>
                <a:lnTo>
                  <a:pt x="2101855" y="16536436"/>
                </a:lnTo>
                <a:cubicBezTo>
                  <a:pt x="991446" y="16536436"/>
                  <a:pt x="43155" y="16598797"/>
                  <a:pt x="43155" y="15488388"/>
                </a:cubicBezTo>
                <a:lnTo>
                  <a:pt x="0" y="900163"/>
                </a:lnTo>
                <a:close/>
              </a:path>
            </a:pathLst>
          </a:cu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a:endParaRPr lang="en-GB" sz="3600" dirty="0">
              <a:solidFill>
                <a:schemeClr val="tx1"/>
              </a:solidFill>
            </a:endParaRPr>
          </a:p>
          <a:p>
            <a:pPr marL="252000"/>
            <a:endParaRPr lang="en-GB" sz="3600" dirty="0">
              <a:solidFill>
                <a:schemeClr val="tx1"/>
              </a:solidFill>
            </a:endParaRPr>
          </a:p>
          <a:p>
            <a:pPr marL="252000"/>
            <a:endParaRPr lang="en-GB" sz="3600" dirty="0">
              <a:solidFill>
                <a:schemeClr val="tx1"/>
              </a:solidFill>
            </a:endParaRPr>
          </a:p>
          <a:p>
            <a:pPr marL="252000"/>
            <a:endParaRPr lang="en-GB" sz="3600" dirty="0">
              <a:solidFill>
                <a:schemeClr val="tx1"/>
              </a:solidFill>
            </a:endParaRPr>
          </a:p>
          <a:p>
            <a:pPr marL="252000"/>
            <a:endParaRPr lang="en-GB" sz="3600" dirty="0">
              <a:solidFill>
                <a:schemeClr val="tx1"/>
              </a:solidFill>
            </a:endParaRPr>
          </a:p>
          <a:p>
            <a:pPr marL="252000"/>
            <a:endParaRPr lang="en-GB" sz="3600" dirty="0">
              <a:solidFill>
                <a:schemeClr val="tx1"/>
              </a:solidFill>
            </a:endParaRPr>
          </a:p>
          <a:p>
            <a:pPr marL="252000"/>
            <a:endParaRPr lang="en-GB" sz="3600" dirty="0">
              <a:solidFill>
                <a:schemeClr val="tx1"/>
              </a:solidFill>
            </a:endParaRPr>
          </a:p>
          <a:p>
            <a:pPr marL="252000"/>
            <a:endParaRPr lang="en-GB" sz="3600" dirty="0">
              <a:solidFill>
                <a:schemeClr val="tx1"/>
              </a:solidFill>
            </a:endParaRPr>
          </a:p>
          <a:p>
            <a:pPr marL="252000"/>
            <a:endParaRPr lang="en-GB" sz="3600" dirty="0">
              <a:solidFill>
                <a:schemeClr val="tx1"/>
              </a:solidFill>
            </a:endParaRPr>
          </a:p>
          <a:p>
            <a:pPr marL="252000"/>
            <a:endParaRPr lang="en-GB" sz="3600" dirty="0">
              <a:solidFill>
                <a:schemeClr val="tx1"/>
              </a:solidFill>
            </a:endParaRPr>
          </a:p>
          <a:p>
            <a:pPr marL="252000"/>
            <a:endParaRPr lang="en-GB" sz="3600" dirty="0">
              <a:solidFill>
                <a:schemeClr val="tx1"/>
              </a:solidFill>
            </a:endParaRPr>
          </a:p>
          <a:p>
            <a:pPr marL="252000"/>
            <a:endParaRPr lang="en-GB" sz="3600" dirty="0">
              <a:solidFill>
                <a:schemeClr val="tx1"/>
              </a:solidFill>
            </a:endParaRPr>
          </a:p>
          <a:p>
            <a:pPr marL="252000"/>
            <a:endParaRPr lang="en-GB" sz="3200" dirty="0">
              <a:solidFill>
                <a:schemeClr val="tx1"/>
              </a:solidFill>
            </a:endParaRPr>
          </a:p>
          <a:p>
            <a:pPr marL="252000"/>
            <a:endParaRPr lang="en-GB" sz="3200" dirty="0">
              <a:solidFill>
                <a:schemeClr val="tx1"/>
              </a:solidFill>
            </a:endParaRPr>
          </a:p>
          <a:p>
            <a:pPr marL="252000"/>
            <a:endParaRPr lang="en-GB" sz="3200" dirty="0">
              <a:solidFill>
                <a:schemeClr val="tx1"/>
              </a:solidFill>
            </a:endParaRPr>
          </a:p>
          <a:p>
            <a:pPr marL="252000"/>
            <a:endParaRPr lang="en-GB" sz="3200" dirty="0">
              <a:solidFill>
                <a:schemeClr val="tx1"/>
              </a:solidFill>
            </a:endParaRPr>
          </a:p>
          <a:p>
            <a:pPr marL="252000"/>
            <a:endParaRPr lang="en-GB" sz="3600" dirty="0">
              <a:solidFill>
                <a:schemeClr val="tx1"/>
              </a:solidFill>
            </a:endParaRPr>
          </a:p>
        </p:txBody>
      </p:sp>
      <p:sp>
        <p:nvSpPr>
          <p:cNvPr id="80" name="Flowchart: Alternate Process 79">
            <a:extLst>
              <a:ext uri="{FF2B5EF4-FFF2-40B4-BE49-F238E27FC236}">
                <a16:creationId xmlns="" xmlns:a16="http://schemas.microsoft.com/office/drawing/2014/main" id="{CAF8782F-AA76-447B-BE12-0BB16C8953A9}"/>
              </a:ext>
            </a:extLst>
          </p:cNvPr>
          <p:cNvSpPr/>
          <p:nvPr/>
        </p:nvSpPr>
        <p:spPr>
          <a:xfrm>
            <a:off x="11606877" y="5240386"/>
            <a:ext cx="31928103" cy="1495437"/>
          </a:xfrm>
          <a:prstGeom prst="flowChartAlternateProcess">
            <a:avLst/>
          </a:prstGeom>
          <a:solidFill>
            <a:srgbClr val="00B0F0"/>
          </a:solid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5400" b="1" dirty="0">
                <a:solidFill>
                  <a:schemeClr val="bg1"/>
                </a:solidFill>
              </a:rPr>
              <a:t>Results and Discussion</a:t>
            </a:r>
          </a:p>
        </p:txBody>
      </p:sp>
      <p:graphicFrame>
        <p:nvGraphicFramePr>
          <p:cNvPr id="17" name="Table 18">
            <a:extLst>
              <a:ext uri="{FF2B5EF4-FFF2-40B4-BE49-F238E27FC236}">
                <a16:creationId xmlns="" xmlns:a16="http://schemas.microsoft.com/office/drawing/2014/main" id="{31D5B644-3283-4CD6-AF85-106DCA4E5F56}"/>
              </a:ext>
            </a:extLst>
          </p:cNvPr>
          <p:cNvGraphicFramePr>
            <a:graphicFrameLocks noGrp="1"/>
          </p:cNvGraphicFramePr>
          <p:nvPr>
            <p:extLst>
              <p:ext uri="{D42A27DB-BD31-4B8C-83A1-F6EECF244321}">
                <p14:modId xmlns:p14="http://schemas.microsoft.com/office/powerpoint/2010/main" val="2102706832"/>
              </p:ext>
            </p:extLst>
          </p:nvPr>
        </p:nvGraphicFramePr>
        <p:xfrm>
          <a:off x="12027449" y="7004083"/>
          <a:ext cx="11222297" cy="4968240"/>
        </p:xfrm>
        <a:graphic>
          <a:graphicData uri="http://schemas.openxmlformats.org/drawingml/2006/table">
            <a:tbl>
              <a:tblPr firstRow="1" bandRow="1">
                <a:tableStyleId>{5C22544A-7EE6-4342-B048-85BDC9FD1C3A}</a:tableStyleId>
              </a:tblPr>
              <a:tblGrid>
                <a:gridCol w="3386576">
                  <a:extLst>
                    <a:ext uri="{9D8B030D-6E8A-4147-A177-3AD203B41FA5}">
                      <a16:colId xmlns="" xmlns:a16="http://schemas.microsoft.com/office/drawing/2014/main" val="2547787131"/>
                    </a:ext>
                  </a:extLst>
                </a:gridCol>
                <a:gridCol w="2611907">
                  <a:extLst>
                    <a:ext uri="{9D8B030D-6E8A-4147-A177-3AD203B41FA5}">
                      <a16:colId xmlns="" xmlns:a16="http://schemas.microsoft.com/office/drawing/2014/main" val="703356610"/>
                    </a:ext>
                  </a:extLst>
                </a:gridCol>
                <a:gridCol w="2611907">
                  <a:extLst>
                    <a:ext uri="{9D8B030D-6E8A-4147-A177-3AD203B41FA5}">
                      <a16:colId xmlns="" xmlns:a16="http://schemas.microsoft.com/office/drawing/2014/main" val="4040965473"/>
                    </a:ext>
                  </a:extLst>
                </a:gridCol>
                <a:gridCol w="2611907">
                  <a:extLst>
                    <a:ext uri="{9D8B030D-6E8A-4147-A177-3AD203B41FA5}">
                      <a16:colId xmlns="" xmlns:a16="http://schemas.microsoft.com/office/drawing/2014/main" val="327892223"/>
                    </a:ext>
                  </a:extLst>
                </a:gridCol>
              </a:tblGrid>
              <a:tr h="0">
                <a:tc>
                  <a:txBody>
                    <a:bodyPr/>
                    <a:lstStyle/>
                    <a:p>
                      <a:r>
                        <a:rPr lang="en-GB" sz="2800" dirty="0">
                          <a:solidFill>
                            <a:schemeClr val="tx1"/>
                          </a:solidFill>
                          <a:latin typeface="+mn-lt"/>
                        </a:rPr>
                        <a:t>Appointments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mn-lt"/>
                        </a:rPr>
                        <a:t>Attendance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Did Not Attend</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Cancelled</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54245433"/>
                  </a:ext>
                </a:extLst>
              </a:tr>
              <a:tr h="0">
                <a:tc>
                  <a:txBody>
                    <a:bodyPr/>
                    <a:lstStyle/>
                    <a:p>
                      <a:pPr>
                        <a:lnSpc>
                          <a:spcPct val="100000"/>
                        </a:lnSpc>
                        <a:spcAft>
                          <a:spcPts val="1000"/>
                        </a:spcAft>
                      </a:pPr>
                      <a:r>
                        <a:rPr lang="en-GB" sz="2800" b="1" dirty="0">
                          <a:effectLst/>
                          <a:latin typeface="+mn-lt"/>
                        </a:rPr>
                        <a:t>A&amp;E/Admissions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29</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12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9514092"/>
                  </a:ext>
                </a:extLst>
              </a:tr>
              <a:tr h="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GB" sz="2800" b="1" dirty="0">
                          <a:effectLst/>
                          <a:latin typeface="+mn-lt"/>
                        </a:rPr>
                        <a:t>Practice list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43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25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10</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93703035"/>
                  </a:ext>
                </a:extLst>
              </a:tr>
              <a:tr h="0">
                <a:tc>
                  <a:txBody>
                    <a:bodyPr/>
                    <a:lstStyle/>
                    <a:p>
                      <a:pPr>
                        <a:lnSpc>
                          <a:spcPct val="100000"/>
                        </a:lnSpc>
                        <a:spcAft>
                          <a:spcPts val="1000"/>
                        </a:spcAft>
                      </a:pPr>
                      <a:r>
                        <a:rPr lang="en-GB" sz="2800" b="1" dirty="0">
                          <a:effectLst/>
                          <a:latin typeface="+mn-lt"/>
                        </a:rPr>
                        <a:t>School Nurse referral</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mn-l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87372634"/>
                  </a:ext>
                </a:extLst>
              </a:tr>
              <a:tr h="0">
                <a:tc>
                  <a:txBody>
                    <a:bodyPr/>
                    <a:lstStyle/>
                    <a:p>
                      <a:pPr>
                        <a:lnSpc>
                          <a:spcPct val="100000"/>
                        </a:lnSpc>
                        <a:spcAft>
                          <a:spcPts val="1000"/>
                        </a:spcAft>
                      </a:pPr>
                      <a:r>
                        <a:rPr lang="en-GB" sz="2800" b="1" dirty="0">
                          <a:effectLst/>
                          <a:latin typeface="+mn-lt"/>
                        </a:rPr>
                        <a:t>GP referral </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mn-l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95489316"/>
                  </a:ext>
                </a:extLst>
              </a:tr>
              <a:tr h="0">
                <a:tc>
                  <a:txBody>
                    <a:bodyPr/>
                    <a:lstStyle/>
                    <a:p>
                      <a:pPr>
                        <a:lnSpc>
                          <a:spcPct val="100000"/>
                        </a:lnSpc>
                        <a:spcAft>
                          <a:spcPts val="1000"/>
                        </a:spcAft>
                      </a:pPr>
                      <a:r>
                        <a:rPr lang="en-GB" sz="2800" b="1" dirty="0">
                          <a:effectLst/>
                          <a:latin typeface="+mn-lt"/>
                        </a:rPr>
                        <a:t>Follow up</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mn-l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79249448"/>
                  </a:ext>
                </a:extLst>
              </a:tr>
              <a:tr h="0">
                <a:tc>
                  <a:txBody>
                    <a:bodyPr/>
                    <a:lstStyle/>
                    <a:p>
                      <a:pPr>
                        <a:lnSpc>
                          <a:spcPct val="100000"/>
                        </a:lnSpc>
                        <a:spcAft>
                          <a:spcPts val="1000"/>
                        </a:spcAft>
                      </a:pPr>
                      <a:r>
                        <a:rPr lang="en-GB" sz="2800" b="1" dirty="0">
                          <a:effectLst/>
                          <a:latin typeface="+mn-lt"/>
                        </a:rPr>
                        <a:t>Consultant referral </a:t>
                      </a:r>
                      <a:endParaRPr lang="en-GB" sz="2800" b="1" dirty="0">
                        <a:effectLst/>
                        <a:latin typeface="+mn-lt"/>
                        <a:ea typeface="Calibri"/>
                        <a:cs typeface="Times New Roman"/>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mn-lt"/>
                        </a:rPr>
                        <a: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mn-l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00502436"/>
                  </a:ext>
                </a:extLst>
              </a:tr>
              <a:tr h="0">
                <a:tc>
                  <a:txBody>
                    <a:bodyPr/>
                    <a:lstStyle/>
                    <a:p>
                      <a:pPr>
                        <a:lnSpc>
                          <a:spcPct val="100000"/>
                        </a:lnSpc>
                        <a:spcAft>
                          <a:spcPts val="1000"/>
                        </a:spcAft>
                      </a:pPr>
                      <a:r>
                        <a:rPr lang="en-GB" sz="2800" b="1" dirty="0">
                          <a:effectLst/>
                          <a:latin typeface="+mn-lt"/>
                          <a:ea typeface="Calibri"/>
                          <a:cs typeface="Times New Roman"/>
                        </a:rPr>
                        <a:t>Total</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80</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37</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16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92881541"/>
                  </a:ext>
                </a:extLst>
              </a:tr>
              <a:tr h="0">
                <a:tc gridSpan="4">
                  <a:txBody>
                    <a:bodyPr/>
                    <a:lstStyle/>
                    <a:p>
                      <a:pPr>
                        <a:lnSpc>
                          <a:spcPct val="100000"/>
                        </a:lnSpc>
                        <a:spcAft>
                          <a:spcPts val="1000"/>
                        </a:spcAft>
                      </a:pPr>
                      <a:r>
                        <a:rPr lang="en-GB" sz="2400" b="1" dirty="0">
                          <a:effectLst/>
                          <a:latin typeface="+mn-lt"/>
                          <a:ea typeface="Calibri"/>
                          <a:cs typeface="Times New Roman"/>
                        </a:rPr>
                        <a:t>Table 1: Available appointments (n=133) to patients throughout the project. </a:t>
                      </a:r>
                      <a:r>
                        <a:rPr lang="en-GB" sz="2400" b="0" dirty="0">
                          <a:effectLst/>
                          <a:latin typeface="+mn-lt"/>
                          <a:ea typeface="Calibri"/>
                          <a:cs typeface="Times New Roman"/>
                        </a:rPr>
                        <a:t>Numbers in absolute frequency. </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3600" b="1" dirty="0">
                        <a:solidFill>
                          <a:schemeClr val="tx1"/>
                        </a:solidFill>
                        <a:latin typeface="+mn-l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3600" b="1" dirty="0">
                        <a:solidFill>
                          <a:schemeClr val="tx1"/>
                        </a:solidFill>
                        <a:latin typeface="+mn-l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3600" b="1" dirty="0">
                        <a:solidFill>
                          <a:schemeClr val="tx1"/>
                        </a:solidFill>
                        <a:latin typeface="+mn-l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84996164"/>
                  </a:ext>
                </a:extLst>
              </a:tr>
            </a:tbl>
          </a:graphicData>
        </a:graphic>
      </p:graphicFrame>
      <p:pic>
        <p:nvPicPr>
          <p:cNvPr id="82" name="Picture 81">
            <a:extLst>
              <a:ext uri="{FF2B5EF4-FFF2-40B4-BE49-F238E27FC236}">
                <a16:creationId xmlns="" xmlns:a16="http://schemas.microsoft.com/office/drawing/2014/main" id="{D56CC409-7935-4ABD-BC4A-64880A300618}"/>
              </a:ext>
            </a:extLst>
          </p:cNvPr>
          <p:cNvPicPr>
            <a:picLocks noChangeAspect="1"/>
          </p:cNvPicPr>
          <p:nvPr/>
        </p:nvPicPr>
        <p:blipFill>
          <a:blip r:embed="rId3"/>
          <a:stretch>
            <a:fillRect/>
          </a:stretch>
        </p:blipFill>
        <p:spPr>
          <a:xfrm>
            <a:off x="23753218" y="6852455"/>
            <a:ext cx="5548051" cy="4364529"/>
          </a:xfrm>
          <a:prstGeom prst="rect">
            <a:avLst/>
          </a:prstGeom>
        </p:spPr>
      </p:pic>
      <p:sp>
        <p:nvSpPr>
          <p:cNvPr id="38" name="TextBox 37">
            <a:extLst>
              <a:ext uri="{FF2B5EF4-FFF2-40B4-BE49-F238E27FC236}">
                <a16:creationId xmlns="" xmlns:a16="http://schemas.microsoft.com/office/drawing/2014/main" id="{1375E7BD-9E2E-4511-B82C-A3755418DED2}"/>
              </a:ext>
            </a:extLst>
          </p:cNvPr>
          <p:cNvSpPr txBox="1"/>
          <p:nvPr/>
        </p:nvSpPr>
        <p:spPr>
          <a:xfrm>
            <a:off x="23386292" y="11314701"/>
            <a:ext cx="6557415" cy="1200329"/>
          </a:xfrm>
          <a:prstGeom prst="rect">
            <a:avLst/>
          </a:prstGeom>
          <a:noFill/>
        </p:spPr>
        <p:txBody>
          <a:bodyPr wrap="square" rtlCol="0">
            <a:spAutoFit/>
          </a:bodyPr>
          <a:lstStyle/>
          <a:p>
            <a:r>
              <a:rPr lang="en-GB" sz="2400" b="1" dirty="0"/>
              <a:t>Figure 1: Comparison of PN General Confidence Pre- and Post- Modelling Clinic. </a:t>
            </a:r>
            <a:r>
              <a:rPr lang="en-GB" sz="2400" dirty="0"/>
              <a:t>Values given as mean, average (n=4).</a:t>
            </a:r>
            <a:endParaRPr lang="en-GB" sz="2400" b="1" dirty="0"/>
          </a:p>
        </p:txBody>
      </p:sp>
      <p:sp>
        <p:nvSpPr>
          <p:cNvPr id="83" name="Flowchart: Alternate Process 82">
            <a:extLst>
              <a:ext uri="{FF2B5EF4-FFF2-40B4-BE49-F238E27FC236}">
                <a16:creationId xmlns="" xmlns:a16="http://schemas.microsoft.com/office/drawing/2014/main" id="{95852C99-BCC3-4115-AEA3-8F128B2887D6}"/>
              </a:ext>
            </a:extLst>
          </p:cNvPr>
          <p:cNvSpPr/>
          <p:nvPr/>
        </p:nvSpPr>
        <p:spPr>
          <a:xfrm>
            <a:off x="299658" y="27595180"/>
            <a:ext cx="43235322" cy="1495437"/>
          </a:xfrm>
          <a:prstGeom prst="flowChartAlternateProcess">
            <a:avLst/>
          </a:prstGeom>
          <a:solidFill>
            <a:srgbClr val="00B0F0"/>
          </a:solid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5400" b="1" dirty="0">
                <a:solidFill>
                  <a:schemeClr val="bg1"/>
                </a:solidFill>
              </a:rPr>
              <a:t>Impact and Future Development</a:t>
            </a:r>
          </a:p>
        </p:txBody>
      </p:sp>
      <p:pic>
        <p:nvPicPr>
          <p:cNvPr id="84" name="Picture 83">
            <a:extLst>
              <a:ext uri="{FF2B5EF4-FFF2-40B4-BE49-F238E27FC236}">
                <a16:creationId xmlns="" xmlns:a16="http://schemas.microsoft.com/office/drawing/2014/main" id="{0CBD686C-EE1D-4CCC-B359-E5C74662E8EF}"/>
              </a:ext>
            </a:extLst>
          </p:cNvPr>
          <p:cNvPicPr>
            <a:picLocks noChangeAspect="1"/>
          </p:cNvPicPr>
          <p:nvPr/>
        </p:nvPicPr>
        <p:blipFill>
          <a:blip r:embed="rId4"/>
          <a:stretch>
            <a:fillRect/>
          </a:stretch>
        </p:blipFill>
        <p:spPr>
          <a:xfrm>
            <a:off x="30276000" y="6877829"/>
            <a:ext cx="5548050" cy="4364529"/>
          </a:xfrm>
          <a:prstGeom prst="rect">
            <a:avLst/>
          </a:prstGeom>
        </p:spPr>
      </p:pic>
      <p:sp>
        <p:nvSpPr>
          <p:cNvPr id="85" name="TextBox 84">
            <a:extLst>
              <a:ext uri="{FF2B5EF4-FFF2-40B4-BE49-F238E27FC236}">
                <a16:creationId xmlns="" xmlns:a16="http://schemas.microsoft.com/office/drawing/2014/main" id="{6E715264-0BEE-4A4A-838F-4EB2EF1FC4FA}"/>
              </a:ext>
            </a:extLst>
          </p:cNvPr>
          <p:cNvSpPr txBox="1"/>
          <p:nvPr/>
        </p:nvSpPr>
        <p:spPr>
          <a:xfrm>
            <a:off x="30152586" y="11288112"/>
            <a:ext cx="6557415" cy="1569660"/>
          </a:xfrm>
          <a:prstGeom prst="rect">
            <a:avLst/>
          </a:prstGeom>
          <a:noFill/>
        </p:spPr>
        <p:txBody>
          <a:bodyPr wrap="square" rtlCol="0">
            <a:spAutoFit/>
          </a:bodyPr>
          <a:lstStyle/>
          <a:p>
            <a:r>
              <a:rPr lang="en-GB" sz="2400" b="1" dirty="0"/>
              <a:t>Figure 2: Comparison of Average PN Confidence in using the ACT Tool Pre- and Post- Modelling Clinic. </a:t>
            </a:r>
            <a:r>
              <a:rPr lang="en-GB" sz="2400" dirty="0"/>
              <a:t>ACT: Asthma Control Test. Values given as mean, (n=4).</a:t>
            </a:r>
            <a:endParaRPr lang="en-GB" sz="2400" b="1" dirty="0"/>
          </a:p>
        </p:txBody>
      </p:sp>
      <p:pic>
        <p:nvPicPr>
          <p:cNvPr id="27" name="Picture 26">
            <a:extLst>
              <a:ext uri="{FF2B5EF4-FFF2-40B4-BE49-F238E27FC236}">
                <a16:creationId xmlns="" xmlns:a16="http://schemas.microsoft.com/office/drawing/2014/main" id="{E589195E-42C9-45F5-85C3-20F6B884B78B}"/>
              </a:ext>
            </a:extLst>
          </p:cNvPr>
          <p:cNvPicPr>
            <a:picLocks noChangeAspect="1"/>
          </p:cNvPicPr>
          <p:nvPr/>
        </p:nvPicPr>
        <p:blipFill>
          <a:blip r:embed="rId5"/>
          <a:stretch>
            <a:fillRect/>
          </a:stretch>
        </p:blipFill>
        <p:spPr>
          <a:xfrm>
            <a:off x="36798781" y="6878610"/>
            <a:ext cx="5548051" cy="4369207"/>
          </a:xfrm>
          <a:prstGeom prst="rect">
            <a:avLst/>
          </a:prstGeom>
        </p:spPr>
      </p:pic>
      <p:sp>
        <p:nvSpPr>
          <p:cNvPr id="86" name="TextBox 85">
            <a:extLst>
              <a:ext uri="{FF2B5EF4-FFF2-40B4-BE49-F238E27FC236}">
                <a16:creationId xmlns="" xmlns:a16="http://schemas.microsoft.com/office/drawing/2014/main" id="{DA9D784B-B713-4AB1-A25B-42E3D5185493}"/>
              </a:ext>
            </a:extLst>
          </p:cNvPr>
          <p:cNvSpPr txBox="1"/>
          <p:nvPr/>
        </p:nvSpPr>
        <p:spPr>
          <a:xfrm>
            <a:off x="36846547" y="11221720"/>
            <a:ext cx="6475016" cy="1569660"/>
          </a:xfrm>
          <a:prstGeom prst="rect">
            <a:avLst/>
          </a:prstGeom>
          <a:noFill/>
        </p:spPr>
        <p:txBody>
          <a:bodyPr wrap="square" rtlCol="0">
            <a:spAutoFit/>
          </a:bodyPr>
          <a:lstStyle/>
          <a:p>
            <a:r>
              <a:rPr lang="en-GB" sz="2400" b="1" dirty="0"/>
              <a:t>Figure 3: Comparison of Average PN Confidence in undertaking a Structured Paediatric Asthma Review Pre- and Post- Modelling Clinic. </a:t>
            </a:r>
            <a:r>
              <a:rPr lang="en-GB" sz="2400" dirty="0"/>
              <a:t>ACT: Asthma Control Test. Values given as mean, (n=4).</a:t>
            </a:r>
            <a:endParaRPr lang="en-GB" sz="2400" b="1" dirty="0"/>
          </a:p>
        </p:txBody>
      </p:sp>
      <p:sp>
        <p:nvSpPr>
          <p:cNvPr id="87" name="Flowchart: Alternate Process 6">
            <a:extLst>
              <a:ext uri="{FF2B5EF4-FFF2-40B4-BE49-F238E27FC236}">
                <a16:creationId xmlns="" xmlns:a16="http://schemas.microsoft.com/office/drawing/2014/main" id="{342DF2F4-FCCF-444A-B6FA-9AD27FA763DF}"/>
              </a:ext>
            </a:extLst>
          </p:cNvPr>
          <p:cNvSpPr/>
          <p:nvPr/>
        </p:nvSpPr>
        <p:spPr>
          <a:xfrm>
            <a:off x="15881685" y="13400505"/>
            <a:ext cx="27761362" cy="13908506"/>
          </a:xfrm>
          <a:custGeom>
            <a:avLst/>
            <a:gdLst>
              <a:gd name="connsiteX0" fmla="*/ 0 w 12063443"/>
              <a:gd name="connsiteY0" fmla="*/ 2010574 h 16491815"/>
              <a:gd name="connsiteX1" fmla="*/ 2010574 w 12063443"/>
              <a:gd name="connsiteY1" fmla="*/ 0 h 16491815"/>
              <a:gd name="connsiteX2" fmla="*/ 10052869 w 12063443"/>
              <a:gd name="connsiteY2" fmla="*/ 0 h 16491815"/>
              <a:gd name="connsiteX3" fmla="*/ 12063443 w 12063443"/>
              <a:gd name="connsiteY3" fmla="*/ 2010574 h 16491815"/>
              <a:gd name="connsiteX4" fmla="*/ 12063443 w 12063443"/>
              <a:gd name="connsiteY4" fmla="*/ 14481241 h 16491815"/>
              <a:gd name="connsiteX5" fmla="*/ 10052869 w 12063443"/>
              <a:gd name="connsiteY5" fmla="*/ 16491815 h 16491815"/>
              <a:gd name="connsiteX6" fmla="*/ 2010574 w 12063443"/>
              <a:gd name="connsiteY6" fmla="*/ 16491815 h 16491815"/>
              <a:gd name="connsiteX7" fmla="*/ 0 w 12063443"/>
              <a:gd name="connsiteY7" fmla="*/ 14481241 h 16491815"/>
              <a:gd name="connsiteX8" fmla="*/ 0 w 12063443"/>
              <a:gd name="connsiteY8" fmla="*/ 2010574 h 16491815"/>
              <a:gd name="connsiteX0" fmla="*/ 0 w 12063443"/>
              <a:gd name="connsiteY0" fmla="*/ 1096182 h 16491823"/>
              <a:gd name="connsiteX1" fmla="*/ 2010574 w 12063443"/>
              <a:gd name="connsiteY1" fmla="*/ 8 h 16491823"/>
              <a:gd name="connsiteX2" fmla="*/ 10052869 w 12063443"/>
              <a:gd name="connsiteY2" fmla="*/ 8 h 16491823"/>
              <a:gd name="connsiteX3" fmla="*/ 12063443 w 12063443"/>
              <a:gd name="connsiteY3" fmla="*/ 2010582 h 16491823"/>
              <a:gd name="connsiteX4" fmla="*/ 12063443 w 12063443"/>
              <a:gd name="connsiteY4" fmla="*/ 14481249 h 16491823"/>
              <a:gd name="connsiteX5" fmla="*/ 10052869 w 12063443"/>
              <a:gd name="connsiteY5" fmla="*/ 16491823 h 16491823"/>
              <a:gd name="connsiteX6" fmla="*/ 2010574 w 12063443"/>
              <a:gd name="connsiteY6" fmla="*/ 16491823 h 16491823"/>
              <a:gd name="connsiteX7" fmla="*/ 0 w 12063443"/>
              <a:gd name="connsiteY7" fmla="*/ 14481249 h 16491823"/>
              <a:gd name="connsiteX8" fmla="*/ 0 w 12063443"/>
              <a:gd name="connsiteY8" fmla="*/ 1096182 h 16491823"/>
              <a:gd name="connsiteX0" fmla="*/ 0 w 12063443"/>
              <a:gd name="connsiteY0" fmla="*/ 1096182 h 16491823"/>
              <a:gd name="connsiteX1" fmla="*/ 2010574 w 12063443"/>
              <a:gd name="connsiteY1" fmla="*/ 8 h 16491823"/>
              <a:gd name="connsiteX2" fmla="*/ 10052869 w 12063443"/>
              <a:gd name="connsiteY2" fmla="*/ 8 h 16491823"/>
              <a:gd name="connsiteX3" fmla="*/ 12015316 w 12063443"/>
              <a:gd name="connsiteY3" fmla="*/ 1240561 h 16491823"/>
              <a:gd name="connsiteX4" fmla="*/ 12063443 w 12063443"/>
              <a:gd name="connsiteY4" fmla="*/ 14481249 h 16491823"/>
              <a:gd name="connsiteX5" fmla="*/ 10052869 w 12063443"/>
              <a:gd name="connsiteY5" fmla="*/ 16491823 h 16491823"/>
              <a:gd name="connsiteX6" fmla="*/ 2010574 w 12063443"/>
              <a:gd name="connsiteY6" fmla="*/ 16491823 h 16491823"/>
              <a:gd name="connsiteX7" fmla="*/ 0 w 12063443"/>
              <a:gd name="connsiteY7" fmla="*/ 14481249 h 16491823"/>
              <a:gd name="connsiteX8" fmla="*/ 0 w 12063443"/>
              <a:gd name="connsiteY8" fmla="*/ 1096182 h 16491823"/>
              <a:gd name="connsiteX0" fmla="*/ 48126 w 12111569"/>
              <a:gd name="connsiteY0" fmla="*/ 1096182 h 16492458"/>
              <a:gd name="connsiteX1" fmla="*/ 2058700 w 12111569"/>
              <a:gd name="connsiteY1" fmla="*/ 8 h 16492458"/>
              <a:gd name="connsiteX2" fmla="*/ 10100995 w 12111569"/>
              <a:gd name="connsiteY2" fmla="*/ 8 h 16492458"/>
              <a:gd name="connsiteX3" fmla="*/ 12063442 w 12111569"/>
              <a:gd name="connsiteY3" fmla="*/ 1240561 h 16492458"/>
              <a:gd name="connsiteX4" fmla="*/ 12111569 w 12111569"/>
              <a:gd name="connsiteY4" fmla="*/ 14481249 h 16492458"/>
              <a:gd name="connsiteX5" fmla="*/ 10100995 w 12111569"/>
              <a:gd name="connsiteY5" fmla="*/ 16491823 h 16492458"/>
              <a:gd name="connsiteX6" fmla="*/ 2058700 w 12111569"/>
              <a:gd name="connsiteY6" fmla="*/ 16491823 h 16492458"/>
              <a:gd name="connsiteX7" fmla="*/ 0 w 12111569"/>
              <a:gd name="connsiteY7" fmla="*/ 15443775 h 16492458"/>
              <a:gd name="connsiteX8" fmla="*/ 48126 w 12111569"/>
              <a:gd name="connsiteY8" fmla="*/ 1096182 h 16492458"/>
              <a:gd name="connsiteX0" fmla="*/ 48126 w 12111569"/>
              <a:gd name="connsiteY0" fmla="*/ 1096182 h 16492458"/>
              <a:gd name="connsiteX1" fmla="*/ 2058700 w 12111569"/>
              <a:gd name="connsiteY1" fmla="*/ 8 h 16492458"/>
              <a:gd name="connsiteX2" fmla="*/ 10100995 w 12111569"/>
              <a:gd name="connsiteY2" fmla="*/ 8 h 16492458"/>
              <a:gd name="connsiteX3" fmla="*/ 12063442 w 12111569"/>
              <a:gd name="connsiteY3" fmla="*/ 1240561 h 16492458"/>
              <a:gd name="connsiteX4" fmla="*/ 12111569 w 12111569"/>
              <a:gd name="connsiteY4" fmla="*/ 15443775 h 16492458"/>
              <a:gd name="connsiteX5" fmla="*/ 10100995 w 12111569"/>
              <a:gd name="connsiteY5" fmla="*/ 16491823 h 16492458"/>
              <a:gd name="connsiteX6" fmla="*/ 2058700 w 12111569"/>
              <a:gd name="connsiteY6" fmla="*/ 16491823 h 16492458"/>
              <a:gd name="connsiteX7" fmla="*/ 0 w 12111569"/>
              <a:gd name="connsiteY7" fmla="*/ 15443775 h 16492458"/>
              <a:gd name="connsiteX8" fmla="*/ 48126 w 12111569"/>
              <a:gd name="connsiteY8" fmla="*/ 1096182 h 16492458"/>
              <a:gd name="connsiteX0" fmla="*/ 48126 w 12111569"/>
              <a:gd name="connsiteY0" fmla="*/ 880770 h 16517678"/>
              <a:gd name="connsiteX1" fmla="*/ 2058700 w 12111569"/>
              <a:gd name="connsiteY1" fmla="*/ 25228 h 16517678"/>
              <a:gd name="connsiteX2" fmla="*/ 10100995 w 12111569"/>
              <a:gd name="connsiteY2" fmla="*/ 25228 h 16517678"/>
              <a:gd name="connsiteX3" fmla="*/ 12063442 w 12111569"/>
              <a:gd name="connsiteY3" fmla="*/ 1265781 h 16517678"/>
              <a:gd name="connsiteX4" fmla="*/ 12111569 w 12111569"/>
              <a:gd name="connsiteY4" fmla="*/ 15468995 h 16517678"/>
              <a:gd name="connsiteX5" fmla="*/ 10100995 w 12111569"/>
              <a:gd name="connsiteY5" fmla="*/ 16517043 h 16517678"/>
              <a:gd name="connsiteX6" fmla="*/ 2058700 w 12111569"/>
              <a:gd name="connsiteY6" fmla="*/ 16517043 h 16517678"/>
              <a:gd name="connsiteX7" fmla="*/ 0 w 12111569"/>
              <a:gd name="connsiteY7" fmla="*/ 15468995 h 16517678"/>
              <a:gd name="connsiteX8" fmla="*/ 48126 w 12111569"/>
              <a:gd name="connsiteY8" fmla="*/ 880770 h 16517678"/>
              <a:gd name="connsiteX0" fmla="*/ 48126 w 12111569"/>
              <a:gd name="connsiteY0" fmla="*/ 880770 h 16517678"/>
              <a:gd name="connsiteX1" fmla="*/ 2058700 w 12111569"/>
              <a:gd name="connsiteY1" fmla="*/ 25228 h 16517678"/>
              <a:gd name="connsiteX2" fmla="*/ 10100995 w 12111569"/>
              <a:gd name="connsiteY2" fmla="*/ 25228 h 16517678"/>
              <a:gd name="connsiteX3" fmla="*/ 12063442 w 12111569"/>
              <a:gd name="connsiteY3" fmla="*/ 928897 h 16517678"/>
              <a:gd name="connsiteX4" fmla="*/ 12111569 w 12111569"/>
              <a:gd name="connsiteY4" fmla="*/ 15468995 h 16517678"/>
              <a:gd name="connsiteX5" fmla="*/ 10100995 w 12111569"/>
              <a:gd name="connsiteY5" fmla="*/ 16517043 h 16517678"/>
              <a:gd name="connsiteX6" fmla="*/ 2058700 w 12111569"/>
              <a:gd name="connsiteY6" fmla="*/ 16517043 h 16517678"/>
              <a:gd name="connsiteX7" fmla="*/ 0 w 12111569"/>
              <a:gd name="connsiteY7" fmla="*/ 15468995 h 16517678"/>
              <a:gd name="connsiteX8" fmla="*/ 48126 w 12111569"/>
              <a:gd name="connsiteY8" fmla="*/ 880770 h 16517678"/>
              <a:gd name="connsiteX0" fmla="*/ 11548 w 12111569"/>
              <a:gd name="connsiteY0" fmla="*/ 880770 h 16517678"/>
              <a:gd name="connsiteX1" fmla="*/ 2058700 w 12111569"/>
              <a:gd name="connsiteY1" fmla="*/ 25228 h 16517678"/>
              <a:gd name="connsiteX2" fmla="*/ 10100995 w 12111569"/>
              <a:gd name="connsiteY2" fmla="*/ 25228 h 16517678"/>
              <a:gd name="connsiteX3" fmla="*/ 12063442 w 12111569"/>
              <a:gd name="connsiteY3" fmla="*/ 928897 h 16517678"/>
              <a:gd name="connsiteX4" fmla="*/ 12111569 w 12111569"/>
              <a:gd name="connsiteY4" fmla="*/ 15468995 h 16517678"/>
              <a:gd name="connsiteX5" fmla="*/ 10100995 w 12111569"/>
              <a:gd name="connsiteY5" fmla="*/ 16517043 h 16517678"/>
              <a:gd name="connsiteX6" fmla="*/ 2058700 w 12111569"/>
              <a:gd name="connsiteY6" fmla="*/ 16517043 h 16517678"/>
              <a:gd name="connsiteX7" fmla="*/ 0 w 12111569"/>
              <a:gd name="connsiteY7" fmla="*/ 15468995 h 16517678"/>
              <a:gd name="connsiteX8" fmla="*/ 11548 w 12111569"/>
              <a:gd name="connsiteY8" fmla="*/ 880770 h 16517678"/>
              <a:gd name="connsiteX0" fmla="*/ 11548 w 12136597"/>
              <a:gd name="connsiteY0" fmla="*/ 880770 h 16517678"/>
              <a:gd name="connsiteX1" fmla="*/ 2058700 w 12136597"/>
              <a:gd name="connsiteY1" fmla="*/ 25228 h 16517678"/>
              <a:gd name="connsiteX2" fmla="*/ 10100995 w 12136597"/>
              <a:gd name="connsiteY2" fmla="*/ 25228 h 16517678"/>
              <a:gd name="connsiteX3" fmla="*/ 12136597 w 12136597"/>
              <a:gd name="connsiteY3" fmla="*/ 928898 h 16517678"/>
              <a:gd name="connsiteX4" fmla="*/ 12111569 w 12136597"/>
              <a:gd name="connsiteY4" fmla="*/ 15468995 h 16517678"/>
              <a:gd name="connsiteX5" fmla="*/ 10100995 w 12136597"/>
              <a:gd name="connsiteY5" fmla="*/ 16517043 h 16517678"/>
              <a:gd name="connsiteX6" fmla="*/ 2058700 w 12136597"/>
              <a:gd name="connsiteY6" fmla="*/ 16517043 h 16517678"/>
              <a:gd name="connsiteX7" fmla="*/ 0 w 12136597"/>
              <a:gd name="connsiteY7" fmla="*/ 15468995 h 16517678"/>
              <a:gd name="connsiteX8" fmla="*/ 11548 w 12136597"/>
              <a:gd name="connsiteY8" fmla="*/ 880770 h 16517678"/>
              <a:gd name="connsiteX0" fmla="*/ 48126 w 12136597"/>
              <a:gd name="connsiteY0" fmla="*/ 880770 h 16517678"/>
              <a:gd name="connsiteX1" fmla="*/ 2058700 w 12136597"/>
              <a:gd name="connsiteY1" fmla="*/ 25228 h 16517678"/>
              <a:gd name="connsiteX2" fmla="*/ 10100995 w 12136597"/>
              <a:gd name="connsiteY2" fmla="*/ 25228 h 16517678"/>
              <a:gd name="connsiteX3" fmla="*/ 12136597 w 12136597"/>
              <a:gd name="connsiteY3" fmla="*/ 928898 h 16517678"/>
              <a:gd name="connsiteX4" fmla="*/ 12111569 w 12136597"/>
              <a:gd name="connsiteY4" fmla="*/ 15468995 h 16517678"/>
              <a:gd name="connsiteX5" fmla="*/ 10100995 w 12136597"/>
              <a:gd name="connsiteY5" fmla="*/ 16517043 h 16517678"/>
              <a:gd name="connsiteX6" fmla="*/ 2058700 w 12136597"/>
              <a:gd name="connsiteY6" fmla="*/ 16517043 h 16517678"/>
              <a:gd name="connsiteX7" fmla="*/ 0 w 12136597"/>
              <a:gd name="connsiteY7" fmla="*/ 15468995 h 16517678"/>
              <a:gd name="connsiteX8" fmla="*/ 48126 w 12136597"/>
              <a:gd name="connsiteY8" fmla="*/ 880770 h 16517678"/>
              <a:gd name="connsiteX0" fmla="*/ 658 w 12143995"/>
              <a:gd name="connsiteY0" fmla="*/ 947305 h 16507671"/>
              <a:gd name="connsiteX1" fmla="*/ 2066098 w 12143995"/>
              <a:gd name="connsiteY1" fmla="*/ 15221 h 16507671"/>
              <a:gd name="connsiteX2" fmla="*/ 10108393 w 12143995"/>
              <a:gd name="connsiteY2" fmla="*/ 15221 h 16507671"/>
              <a:gd name="connsiteX3" fmla="*/ 12143995 w 12143995"/>
              <a:gd name="connsiteY3" fmla="*/ 918891 h 16507671"/>
              <a:gd name="connsiteX4" fmla="*/ 12118967 w 12143995"/>
              <a:gd name="connsiteY4" fmla="*/ 15458988 h 16507671"/>
              <a:gd name="connsiteX5" fmla="*/ 10108393 w 12143995"/>
              <a:gd name="connsiteY5" fmla="*/ 16507036 h 16507671"/>
              <a:gd name="connsiteX6" fmla="*/ 2066098 w 12143995"/>
              <a:gd name="connsiteY6" fmla="*/ 16507036 h 16507671"/>
              <a:gd name="connsiteX7" fmla="*/ 7398 w 12143995"/>
              <a:gd name="connsiteY7" fmla="*/ 15458988 h 16507671"/>
              <a:gd name="connsiteX8" fmla="*/ 658 w 12143995"/>
              <a:gd name="connsiteY8" fmla="*/ 947305 h 1650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3995" h="16507671">
                <a:moveTo>
                  <a:pt x="658" y="947305"/>
                </a:moveTo>
                <a:cubicBezTo>
                  <a:pt x="658" y="-163104"/>
                  <a:pt x="955689" y="15221"/>
                  <a:pt x="2066098" y="15221"/>
                </a:cubicBezTo>
                <a:lnTo>
                  <a:pt x="10108393" y="15221"/>
                </a:lnTo>
                <a:cubicBezTo>
                  <a:pt x="11218802" y="15221"/>
                  <a:pt x="12143995" y="-191518"/>
                  <a:pt x="12143995" y="918891"/>
                </a:cubicBezTo>
                <a:cubicBezTo>
                  <a:pt x="12135652" y="5765590"/>
                  <a:pt x="12127310" y="10612289"/>
                  <a:pt x="12118967" y="15458988"/>
                </a:cubicBezTo>
                <a:cubicBezTo>
                  <a:pt x="12118967" y="16569397"/>
                  <a:pt x="11218802" y="16507036"/>
                  <a:pt x="10108393" y="16507036"/>
                </a:cubicBezTo>
                <a:lnTo>
                  <a:pt x="2066098" y="16507036"/>
                </a:lnTo>
                <a:cubicBezTo>
                  <a:pt x="955689" y="16507036"/>
                  <a:pt x="7398" y="16569397"/>
                  <a:pt x="7398" y="15458988"/>
                </a:cubicBezTo>
                <a:cubicBezTo>
                  <a:pt x="11247" y="10596246"/>
                  <a:pt x="-3191" y="5810047"/>
                  <a:pt x="658" y="947305"/>
                </a:cubicBezTo>
                <a:close/>
              </a:path>
            </a:pathLst>
          </a:cu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GB" sz="3200" b="1" dirty="0">
              <a:solidFill>
                <a:schemeClr val="tx1"/>
              </a:solidFill>
            </a:endParaRPr>
          </a:p>
          <a:p>
            <a:pPr lvl="1" algn="ctr">
              <a:defRPr/>
            </a:pPr>
            <a:r>
              <a:rPr lang="en-GB" sz="3200" dirty="0">
                <a:solidFill>
                  <a:schemeClr val="tx1"/>
                </a:solidFill>
              </a:rPr>
              <a:t>Practice Nurse Confidence in undertaking a structured Paediatric Asthma review rose from </a:t>
            </a:r>
            <a:r>
              <a:rPr lang="en-GB" sz="3200" b="1" dirty="0">
                <a:solidFill>
                  <a:schemeClr val="tx1"/>
                </a:solidFill>
              </a:rPr>
              <a:t>47.5% to 87.5%</a:t>
            </a:r>
          </a:p>
          <a:p>
            <a:pPr lvl="1" algn="ctr">
              <a:defRPr/>
            </a:pPr>
            <a:r>
              <a:rPr lang="en-GB" sz="3200" dirty="0">
                <a:solidFill>
                  <a:schemeClr val="tx1"/>
                </a:solidFill>
              </a:rPr>
              <a:t>Furthermore the confidence of the Practice Nurses completing  structured reviews in children rose from  </a:t>
            </a:r>
            <a:r>
              <a:rPr lang="en-GB" sz="3200" b="1" dirty="0">
                <a:solidFill>
                  <a:schemeClr val="tx1"/>
                </a:solidFill>
              </a:rPr>
              <a:t>60% to 90 % </a:t>
            </a:r>
          </a:p>
          <a:p>
            <a:pPr lvl="1" algn="ctr">
              <a:defRPr/>
            </a:pPr>
            <a:r>
              <a:rPr lang="en-GB" sz="3200" dirty="0">
                <a:solidFill>
                  <a:schemeClr val="tx1"/>
                </a:solidFill>
              </a:rPr>
              <a:t>Use of the Asthma Control Tool (ACT) by the PN as part of the review rose from </a:t>
            </a:r>
            <a:r>
              <a:rPr lang="en-GB" sz="3200" b="1" dirty="0">
                <a:solidFill>
                  <a:schemeClr val="tx1"/>
                </a:solidFill>
              </a:rPr>
              <a:t>0 to 100%</a:t>
            </a:r>
          </a:p>
          <a:p>
            <a:pPr lvl="1" algn="ctr">
              <a:defRPr/>
            </a:pPr>
            <a:r>
              <a:rPr lang="en-GB" sz="3200" dirty="0">
                <a:solidFill>
                  <a:schemeClr val="tx1"/>
                </a:solidFill>
              </a:rPr>
              <a:t>PN interpretation of the ACT rose from </a:t>
            </a:r>
            <a:r>
              <a:rPr lang="en-GB" sz="3200" b="1" dirty="0">
                <a:solidFill>
                  <a:schemeClr val="tx1"/>
                </a:solidFill>
              </a:rPr>
              <a:t>32.5% to 90% </a:t>
            </a:r>
          </a:p>
          <a:p>
            <a:pPr lvl="1" algn="ctr">
              <a:defRPr/>
            </a:pPr>
            <a:r>
              <a:rPr lang="en-GB" sz="3200" dirty="0">
                <a:solidFill>
                  <a:schemeClr val="tx1"/>
                </a:solidFill>
              </a:rPr>
              <a:t>Provision of a Personal Asthma Action plans rose from </a:t>
            </a:r>
            <a:r>
              <a:rPr lang="en-GB" sz="3200" b="1" dirty="0">
                <a:solidFill>
                  <a:schemeClr val="tx1"/>
                </a:solidFill>
              </a:rPr>
              <a:t>25% to 100% </a:t>
            </a:r>
          </a:p>
          <a:p>
            <a:pPr lvl="1" algn="ctr">
              <a:defRPr/>
            </a:pPr>
            <a:endParaRPr lang="en-GB" sz="3200" dirty="0">
              <a:solidFill>
                <a:schemeClr val="tx1"/>
              </a:solidFill>
            </a:endParaRPr>
          </a:p>
          <a:p>
            <a:pPr lvl="1" algn="ctr">
              <a:defRPr/>
            </a:pPr>
            <a:r>
              <a:rPr lang="en-GB" sz="3200" dirty="0">
                <a:solidFill>
                  <a:schemeClr val="tx1"/>
                </a:solidFill>
              </a:rPr>
              <a:t>Child and Parent feedback provided evidence of  </a:t>
            </a:r>
            <a:r>
              <a:rPr lang="en-GB" sz="3200" b="1" dirty="0">
                <a:solidFill>
                  <a:schemeClr val="tx1"/>
                </a:solidFill>
              </a:rPr>
              <a:t>97.5%  </a:t>
            </a:r>
            <a:r>
              <a:rPr lang="en-GB" sz="3200" dirty="0">
                <a:solidFill>
                  <a:schemeClr val="tx1"/>
                </a:solidFill>
              </a:rPr>
              <a:t>reporting a positive experience .  </a:t>
            </a:r>
            <a:r>
              <a:rPr lang="en-GB" sz="3200" b="1" dirty="0">
                <a:solidFill>
                  <a:schemeClr val="tx1"/>
                </a:solidFill>
              </a:rPr>
              <a:t>90%  </a:t>
            </a:r>
            <a:r>
              <a:rPr lang="en-GB" sz="3200" dirty="0">
                <a:solidFill>
                  <a:schemeClr val="tx1"/>
                </a:solidFill>
              </a:rPr>
              <a:t>of those attending would recommend the service to friends and family and expressed a preference to  future appointments being held within the community setting .</a:t>
            </a:r>
          </a:p>
          <a:p>
            <a:pPr lvl="1" algn="ctr">
              <a:defRPr/>
            </a:pPr>
            <a:endParaRPr lang="en-GB" sz="3200" dirty="0">
              <a:solidFill>
                <a:schemeClr val="tx1"/>
              </a:solidFill>
            </a:endParaRPr>
          </a:p>
          <a:p>
            <a:pPr lvl="1" algn="ctr">
              <a:defRPr/>
            </a:pPr>
            <a:r>
              <a:rPr lang="en-GB" sz="3200" dirty="0">
                <a:solidFill>
                  <a:schemeClr val="tx1"/>
                </a:solidFill>
              </a:rPr>
              <a:t>The primary aim of this pilot project was to support and up skill Practice Nurses to undertake a structured Asthma review in children.  The data search with set criteria was undertaken prior to the clinic commencing identifying those children who should be invited for an Asthma review.  At the initial clinic during the Multi Disciplinary Team (MDT) meeting, there was an opportunity to undertake  a virtual review of some patients identifying, highlighting and discussion around the clinical concerns . </a:t>
            </a:r>
          </a:p>
          <a:p>
            <a:pPr lvl="1" algn="ctr">
              <a:defRPr/>
            </a:pPr>
            <a:r>
              <a:rPr lang="en-GB" sz="3200" dirty="0">
                <a:solidFill>
                  <a:schemeClr val="tx1"/>
                </a:solidFill>
              </a:rPr>
              <a:t>Each Practice was provided with an Asthma tool kit comprising of Placebo inhaler devices , specific Asthma signposting information,  Personal Asthma Action plans  and information specific to our Paediatric Asthma Integrated pathway.</a:t>
            </a:r>
          </a:p>
          <a:p>
            <a:pPr lvl="1" algn="ctr">
              <a:defRPr/>
            </a:pPr>
            <a:endParaRPr lang="en-GB" sz="3200" dirty="0">
              <a:solidFill>
                <a:schemeClr val="tx1"/>
              </a:solidFill>
            </a:endParaRPr>
          </a:p>
          <a:p>
            <a:pPr lvl="1" algn="ctr">
              <a:defRPr/>
            </a:pPr>
            <a:r>
              <a:rPr lang="en-GB" sz="3200" dirty="0">
                <a:solidFill>
                  <a:schemeClr val="tx1"/>
                </a:solidFill>
              </a:rPr>
              <a:t>The cancellation and attendance rates were disappointing. It was lower for those children who had been identified from the data search as recent  hospital attendance or through our local Asthma Friendly schools programme.</a:t>
            </a:r>
          </a:p>
          <a:p>
            <a:pPr lvl="1" algn="ctr">
              <a:defRPr/>
            </a:pPr>
            <a:endParaRPr lang="en-GB" sz="3200" dirty="0">
              <a:solidFill>
                <a:schemeClr val="tx1"/>
              </a:solidFill>
            </a:endParaRPr>
          </a:p>
          <a:p>
            <a:pPr lvl="1" algn="ctr">
              <a:defRPr/>
            </a:pPr>
            <a:r>
              <a:rPr lang="en-GB" sz="3200" dirty="0">
                <a:solidFill>
                  <a:schemeClr val="tx1"/>
                </a:solidFill>
              </a:rPr>
              <a:t>Through the duration of the role modelling clinics in each practice,  the PN ‘s confidence and understanding developed significantly.  During the first two weeks the PRCNS  led and undertook the structured review  with the PN observing. Thereafter the PN  with PRCNS providing support  prior to and during the structured review took the lead. The structured reviews were purposeful and focused using a Paediatric asthma template which supported the PN in delivering  and developing the knowledge base to understand the underpinning reasons .  Each PN developed confidence  in undertaking a structured Paediatric Asthma review,  using  and comprehending the benefit  of the ACT as part of  the review, as well as developing the knowledge base to assess and perfect  inhaler technique  or make changes to inappropriate inhaler devices. </a:t>
            </a:r>
          </a:p>
          <a:p>
            <a:pPr marL="252000" algn="ctr"/>
            <a:endParaRPr lang="en-GB" sz="3200" dirty="0">
              <a:solidFill>
                <a:schemeClr val="tx1"/>
              </a:solidFill>
            </a:endParaRPr>
          </a:p>
          <a:p>
            <a:pPr marL="252000" algn="ctr"/>
            <a:endParaRPr lang="en-GB" sz="3200" dirty="0">
              <a:solidFill>
                <a:schemeClr val="tx1"/>
              </a:solidFill>
            </a:endParaRPr>
          </a:p>
          <a:p>
            <a:pPr marL="252000"/>
            <a:endParaRPr lang="en-GB" sz="3200" dirty="0">
              <a:solidFill>
                <a:schemeClr val="tx1"/>
              </a:solidFill>
            </a:endParaRPr>
          </a:p>
        </p:txBody>
      </p:sp>
      <p:pic>
        <p:nvPicPr>
          <p:cNvPr id="2" name="Picture 1">
            <a:extLst>
              <a:ext uri="{FF2B5EF4-FFF2-40B4-BE49-F238E27FC236}">
                <a16:creationId xmlns="" xmlns:a16="http://schemas.microsoft.com/office/drawing/2014/main" id="{89DC3D7A-3B0E-4FF4-99DF-E78FB68FDDD8}"/>
              </a:ext>
            </a:extLst>
          </p:cNvPr>
          <p:cNvPicPr>
            <a:picLocks noChangeAspect="1"/>
          </p:cNvPicPr>
          <p:nvPr/>
        </p:nvPicPr>
        <p:blipFill>
          <a:blip r:embed="rId6"/>
          <a:stretch>
            <a:fillRect/>
          </a:stretch>
        </p:blipFill>
        <p:spPr>
          <a:xfrm>
            <a:off x="11641858" y="15552887"/>
            <a:ext cx="3763273" cy="2870386"/>
          </a:xfrm>
          <a:prstGeom prst="rect">
            <a:avLst/>
          </a:prstGeom>
        </p:spPr>
      </p:pic>
      <p:pic>
        <p:nvPicPr>
          <p:cNvPr id="3" name="Picture 2">
            <a:extLst>
              <a:ext uri="{FF2B5EF4-FFF2-40B4-BE49-F238E27FC236}">
                <a16:creationId xmlns="" xmlns:a16="http://schemas.microsoft.com/office/drawing/2014/main" id="{0C4A01B9-1694-4E55-B23A-4CB34455E7F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0680" b="66667" l="3075" r="89947">
                        <a14:foregroundMark x1="14716" y1="55556" x2="12566" y2="55729"/>
                        <a14:foregroundMark x1="12566" y1="55729" x2="6944" y2="58209"/>
                        <a14:foregroundMark x1="6944" y1="58209" x2="4729" y2="58656"/>
                        <a14:foregroundMark x1="4729" y1="58656" x2="5853" y2="62401"/>
                        <a14:foregroundMark x1="5853" y1="62401" x2="16601" y2="60516"/>
                        <a14:foregroundMark x1="16601" y1="60516" x2="16667" y2="60516"/>
                        <a14:foregroundMark x1="2447" y1="58631" x2="3075" y2="62376"/>
                        <a14:foregroundMark x1="3075" y1="62376" x2="4398" y2="64906"/>
                        <a14:foregroundMark x1="78671" y1="32614" x2="81382" y2="32614"/>
                        <a14:foregroundMark x1="79431" y1="31870" x2="76837" y2="32143"/>
                        <a14:foregroundMark x1="74802" y1="32118" x2="74272" y2="36731"/>
                        <a14:foregroundMark x1="79894" y1="31448" x2="83480" y2="31448"/>
                        <a14:foregroundMark x1="84987" y1="32068" x2="85351" y2="32490"/>
                        <a14:foregroundMark x1="75049" y1="31771" x2="79266" y2="31771"/>
                        <a14:foregroundMark x1="79266" y1="31771" x2="84061" y2="31275"/>
                        <a14:backgroundMark x1="5754" y1="65501" x2="6349" y2="65501"/>
                        <a14:backgroundMark x1="6349" y1="65055" x2="5159" y2="65799"/>
                        <a14:backgroundMark x1="88194" y1="47669" x2="88790" y2="53075"/>
                        <a14:backgroundMark x1="87831" y1="52927" x2="87632" y2="58185"/>
                        <a14:backgroundMark x1="87632" y1="58185" x2="87632" y2="58185"/>
                        <a14:backgroundMark x1="74153" y1="32849" x2="73776" y2="33234"/>
                        <a14:backgroundMark x1="73776" y1="33234" x2="73975" y2="32738"/>
                        <a14:backgroundMark x1="73578" y1="32738" x2="74570" y2="29960"/>
                        <a14:backgroundMark x1="74570" y1="29960" x2="74570" y2="29960"/>
                        <a14:backgroundMark x1="73776" y1="32168" x2="73016" y2="33333"/>
                        <a14:backgroundMark x1="74243" y1="32060" x2="73313" y2="32416"/>
                        <a14:backgroundMark x1="73313" y1="32416" x2="74249" y2="32009"/>
                        <a14:backgroundMark x1="85681" y1="33110" x2="85681" y2="32168"/>
                        <a14:backgroundMark x1="79696" y1="31126" x2="75463" y2="31324"/>
                        <a14:backgroundMark x1="75463" y1="31324" x2="75430" y2="31374"/>
                        <a14:backgroundMark x1="85119" y1="31672" x2="84160" y2="31374"/>
                        <a14:backgroundMark x1="75430" y1="31597" x2="74901" y2="31597"/>
                        <a14:backgroundMark x1="75628" y1="31597" x2="74669" y2="31771"/>
                        <a14:backgroundMark x1="75761" y1="31597" x2="74471" y2="31771"/>
                        <a14:backgroundMark x1="75430" y1="31672" x2="74471" y2="31845"/>
                        <a14:backgroundMark x1="84061" y1="31275" x2="83333" y2="31275"/>
                      </a14:backgroundRemoval>
                    </a14:imgEffect>
                  </a14:imgLayer>
                </a14:imgProps>
              </a:ext>
            </a:extLst>
          </a:blip>
          <a:srcRect t="26215" b="28801"/>
          <a:stretch/>
        </p:blipFill>
        <p:spPr>
          <a:xfrm>
            <a:off x="11348687" y="21472005"/>
            <a:ext cx="4790849" cy="2873517"/>
          </a:xfrm>
          <a:prstGeom prst="rect">
            <a:avLst/>
          </a:prstGeom>
        </p:spPr>
      </p:pic>
    </p:spTree>
    <p:extLst>
      <p:ext uri="{BB962C8B-B14F-4D97-AF65-F5344CB8AC3E}">
        <p14:creationId xmlns:p14="http://schemas.microsoft.com/office/powerpoint/2010/main" val="3346568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1080</Words>
  <Application>Microsoft Office PowerPoint</Application>
  <PresentationFormat>Custom</PresentationFormat>
  <Paragraphs>91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2018-12-12T00:19:36Z</dcterms:created>
  <dcterms:modified xsi:type="dcterms:W3CDTF">2019-10-29T11:17:27Z</dcterms:modified>
</cp:coreProperties>
</file>