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51" r:id="rId2"/>
  </p:sldIdLst>
  <p:sldSz cx="170688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Lundy" initials="RL" lastIdx="4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9C434-B8D4-4F23-8622-0663B7783BBB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2E388-E89A-46D8-A6CF-58F6325C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2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50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07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788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207" y="264479"/>
            <a:ext cx="16132387" cy="705296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333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68207" y="969775"/>
            <a:ext cx="16132387" cy="604866"/>
          </a:xfrm>
        </p:spPr>
        <p:txBody>
          <a:bodyPr>
            <a:normAutofit/>
          </a:bodyPr>
          <a:lstStyle>
            <a:lvl1pPr marL="248920" indent="0">
              <a:defRPr sz="308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68207" y="1878014"/>
            <a:ext cx="16132387" cy="69542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2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4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49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7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98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0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42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99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3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91EE-3973-4701-8B2D-D8CDB8DF4C1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1A4D8-05E0-4E9C-B888-2BE2DC0EB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83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1C409F9-6814-4DD4-B54E-11CA7E7547F9}"/>
              </a:ext>
            </a:extLst>
          </p:cNvPr>
          <p:cNvCxnSpPr>
            <a:cxnSpLocks/>
          </p:cNvCxnSpPr>
          <p:nvPr/>
        </p:nvCxnSpPr>
        <p:spPr>
          <a:xfrm>
            <a:off x="4217929" y="7811023"/>
            <a:ext cx="1" cy="670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8EF0BD7-AABE-4246-9405-D4784AAAA2C9}"/>
              </a:ext>
            </a:extLst>
          </p:cNvPr>
          <p:cNvCxnSpPr>
            <a:cxnSpLocks/>
          </p:cNvCxnSpPr>
          <p:nvPr/>
        </p:nvCxnSpPr>
        <p:spPr>
          <a:xfrm flipH="1">
            <a:off x="5154147" y="3402097"/>
            <a:ext cx="135057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A0268E1-AF6B-49D0-8969-8C6F1CB469A7}"/>
              </a:ext>
            </a:extLst>
          </p:cNvPr>
          <p:cNvCxnSpPr>
            <a:cxnSpLocks/>
          </p:cNvCxnSpPr>
          <p:nvPr/>
        </p:nvCxnSpPr>
        <p:spPr>
          <a:xfrm flipH="1">
            <a:off x="4217925" y="5528018"/>
            <a:ext cx="3" cy="1331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1077C35-A380-4258-9FCA-AA90B4D50413}"/>
              </a:ext>
            </a:extLst>
          </p:cNvPr>
          <p:cNvCxnSpPr>
            <a:cxnSpLocks/>
            <a:stCxn id="134" idx="3"/>
          </p:cNvCxnSpPr>
          <p:nvPr/>
        </p:nvCxnSpPr>
        <p:spPr>
          <a:xfrm flipV="1">
            <a:off x="5083628" y="5184796"/>
            <a:ext cx="1986107" cy="58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881D60-D63E-43AE-8265-889735A97878}"/>
              </a:ext>
            </a:extLst>
          </p:cNvPr>
          <p:cNvCxnSpPr>
            <a:cxnSpLocks/>
          </p:cNvCxnSpPr>
          <p:nvPr/>
        </p:nvCxnSpPr>
        <p:spPr>
          <a:xfrm>
            <a:off x="8569281" y="3780471"/>
            <a:ext cx="0" cy="8734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149DA321-9974-4F5C-B7EB-B2C4C40C5B2D}"/>
              </a:ext>
            </a:extLst>
          </p:cNvPr>
          <p:cNvCxnSpPr>
            <a:cxnSpLocks/>
          </p:cNvCxnSpPr>
          <p:nvPr/>
        </p:nvCxnSpPr>
        <p:spPr>
          <a:xfrm>
            <a:off x="9772804" y="1792304"/>
            <a:ext cx="0" cy="982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F35CC63-1711-4CA3-A7C4-FCBB155A558F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13107876" y="1792303"/>
            <a:ext cx="0" cy="783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BCC604-645F-43F6-9930-7A4C1357534B}"/>
              </a:ext>
            </a:extLst>
          </p:cNvPr>
          <p:cNvSpPr txBox="1"/>
          <p:nvPr/>
        </p:nvSpPr>
        <p:spPr>
          <a:xfrm>
            <a:off x="2981108" y="154683"/>
            <a:ext cx="109550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Referral pathway to a specialist (tertiary) severe asthma service: child aged 5 – 16 years with problematic asthma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5AEC0D-3A5B-4541-949B-6507C2017973}"/>
              </a:ext>
            </a:extLst>
          </p:cNvPr>
          <p:cNvSpPr txBox="1"/>
          <p:nvPr/>
        </p:nvSpPr>
        <p:spPr>
          <a:xfrm>
            <a:off x="9281685" y="684307"/>
            <a:ext cx="5243209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Is there evidence of poor control?</a:t>
            </a:r>
          </a:p>
          <a:p>
            <a:pPr algn="ctr"/>
            <a:r>
              <a:rPr lang="en-GB" sz="1200" dirty="0"/>
              <a:t>Any of the following: ≥2 asthma attacks requiring OCS in past year; ACT / </a:t>
            </a:r>
            <a:r>
              <a:rPr lang="en-GB" sz="1200" dirty="0" err="1"/>
              <a:t>cACT</a:t>
            </a:r>
            <a:r>
              <a:rPr lang="en-GB" sz="1200" dirty="0"/>
              <a:t> &lt;20; prescribed ≥6 SABAs per year; persistent chronic symptoms (most days for ≥3 months); persistent airflow limitation </a:t>
            </a:r>
            <a:r>
              <a:rPr lang="en-GB" sz="1200" i="1" dirty="0"/>
              <a:t>(</a:t>
            </a:r>
            <a:r>
              <a:rPr lang="en-US" sz="1200" dirty="0"/>
              <a:t>FEV</a:t>
            </a:r>
            <a:r>
              <a:rPr lang="en-US" sz="1200" baseline="-25000" dirty="0"/>
              <a:t>1</a:t>
            </a:r>
            <a:r>
              <a:rPr lang="en-US" sz="1200" dirty="0"/>
              <a:t>/FVC &lt;80% or &lt; LLN) </a:t>
            </a:r>
            <a:r>
              <a:rPr lang="en-US" sz="1200" b="1" dirty="0"/>
              <a:t>despite prescription </a:t>
            </a:r>
            <a:r>
              <a:rPr lang="en-GB" sz="1200" b="1" dirty="0"/>
              <a:t>of high dose ICS (as per NICE guideline*) plus LABA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9F8B6C-B81F-4D75-8F81-634EA21DA7C0}"/>
              </a:ext>
            </a:extLst>
          </p:cNvPr>
          <p:cNvSpPr txBox="1"/>
          <p:nvPr/>
        </p:nvSpPr>
        <p:spPr>
          <a:xfrm>
            <a:off x="6515794" y="2821471"/>
            <a:ext cx="3828684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Has management  been optimised?</a:t>
            </a:r>
          </a:p>
          <a:p>
            <a:pPr algn="ctr"/>
            <a:r>
              <a:rPr lang="en-GB" sz="1200" dirty="0"/>
              <a:t>Technique checked, adherence check(prescription uptake), reduction in allergen exposure, treatment of comorbidities (e.g. hay fever), psychosocial issues addressed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E55361-0D77-4F72-B6E1-CA97F432C464}"/>
              </a:ext>
            </a:extLst>
          </p:cNvPr>
          <p:cNvSpPr txBox="1"/>
          <p:nvPr/>
        </p:nvSpPr>
        <p:spPr>
          <a:xfrm>
            <a:off x="7060076" y="4639107"/>
            <a:ext cx="3390557" cy="2215991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Refer to specialist severe asthma service for MDT assessment and intervention</a:t>
            </a:r>
          </a:p>
          <a:p>
            <a:pPr algn="ctr"/>
            <a:r>
              <a:rPr lang="en-GB" sz="1200" dirty="0"/>
              <a:t>Assessment and remediation of adherence; comorbidities; exposures and psychosocial issues</a:t>
            </a:r>
          </a:p>
          <a:p>
            <a:pPr algn="ctr"/>
            <a:r>
              <a:rPr lang="en-GB" sz="1200" dirty="0"/>
              <a:t>including additional testing if diagnostic uncertainty, (e.g.: airway hyper-responsiveness, cardio-pulmonary exercise test, continuous laryngoscopy during exercise, induced sputum, bronchoscopy)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0D7760-1D66-4DDD-AA5C-F56D95620F4F}"/>
              </a:ext>
            </a:extLst>
          </p:cNvPr>
          <p:cNvSpPr txBox="1"/>
          <p:nvPr/>
        </p:nvSpPr>
        <p:spPr>
          <a:xfrm>
            <a:off x="11555884" y="2576298"/>
            <a:ext cx="3103984" cy="92333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Unable to reduce to low / moderate dose ICS to maintain control?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D986D7-B5D6-4E4A-82FA-F1359729A554}"/>
              </a:ext>
            </a:extLst>
          </p:cNvPr>
          <p:cNvSpPr txBox="1"/>
          <p:nvPr/>
        </p:nvSpPr>
        <p:spPr>
          <a:xfrm>
            <a:off x="3389036" y="3123136"/>
            <a:ext cx="173140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Optimise management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E418D2-F372-4FF7-AE66-4A0BA54D1B77}"/>
              </a:ext>
            </a:extLst>
          </p:cNvPr>
          <p:cNvSpPr txBox="1"/>
          <p:nvPr/>
        </p:nvSpPr>
        <p:spPr>
          <a:xfrm>
            <a:off x="12864861" y="1906127"/>
            <a:ext cx="4860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091FA18-03B3-45A5-AFBA-195716AF9F1D}"/>
              </a:ext>
            </a:extLst>
          </p:cNvPr>
          <p:cNvCxnSpPr>
            <a:cxnSpLocks/>
            <a:stCxn id="26" idx="2"/>
            <a:endCxn id="96" idx="0"/>
          </p:cNvCxnSpPr>
          <p:nvPr/>
        </p:nvCxnSpPr>
        <p:spPr>
          <a:xfrm>
            <a:off x="13107876" y="3499628"/>
            <a:ext cx="0" cy="685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FF4EB33A-8645-48D4-B437-262234368F48}"/>
              </a:ext>
            </a:extLst>
          </p:cNvPr>
          <p:cNvSpPr txBox="1"/>
          <p:nvPr/>
        </p:nvSpPr>
        <p:spPr>
          <a:xfrm>
            <a:off x="12849027" y="3595805"/>
            <a:ext cx="5177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NO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F5142CB-6B97-4CE8-8CF2-17161A86393B}"/>
              </a:ext>
            </a:extLst>
          </p:cNvPr>
          <p:cNvCxnSpPr>
            <a:cxnSpLocks/>
          </p:cNvCxnSpPr>
          <p:nvPr/>
        </p:nvCxnSpPr>
        <p:spPr>
          <a:xfrm>
            <a:off x="6403271" y="941604"/>
            <a:ext cx="28784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6C9284E-FFB3-49A0-B241-26A498F3D249}"/>
              </a:ext>
            </a:extLst>
          </p:cNvPr>
          <p:cNvSpPr txBox="1"/>
          <p:nvPr/>
        </p:nvSpPr>
        <p:spPr>
          <a:xfrm>
            <a:off x="7575397" y="803603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C114BDD-3F0F-4C87-990D-8F5996BEC5EF}"/>
              </a:ext>
            </a:extLst>
          </p:cNvPr>
          <p:cNvCxnSpPr>
            <a:cxnSpLocks/>
          </p:cNvCxnSpPr>
          <p:nvPr/>
        </p:nvCxnSpPr>
        <p:spPr>
          <a:xfrm flipH="1" flipV="1">
            <a:off x="10344479" y="3195206"/>
            <a:ext cx="1172609" cy="54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B50D0D7A-C0EE-4765-B1D3-9C5BD5D3A8FD}"/>
              </a:ext>
            </a:extLst>
          </p:cNvPr>
          <p:cNvSpPr txBox="1"/>
          <p:nvPr/>
        </p:nvSpPr>
        <p:spPr>
          <a:xfrm>
            <a:off x="10706963" y="2980520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ED9B404-0E1D-4BF5-9383-B9930C1936BD}"/>
              </a:ext>
            </a:extLst>
          </p:cNvPr>
          <p:cNvSpPr txBox="1"/>
          <p:nvPr/>
        </p:nvSpPr>
        <p:spPr>
          <a:xfrm>
            <a:off x="11555884" y="4184716"/>
            <a:ext cx="31039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Reduce to lowest possible dose to maintain control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D65D6D1-2234-4A7B-B4A4-4EB54D775164}"/>
              </a:ext>
            </a:extLst>
          </p:cNvPr>
          <p:cNvSpPr txBox="1"/>
          <p:nvPr/>
        </p:nvSpPr>
        <p:spPr>
          <a:xfrm>
            <a:off x="8312960" y="4008282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93B039C-3BA3-48C8-9A93-950F58FC34B5}"/>
              </a:ext>
            </a:extLst>
          </p:cNvPr>
          <p:cNvSpPr txBox="1"/>
          <p:nvPr/>
        </p:nvSpPr>
        <p:spPr>
          <a:xfrm>
            <a:off x="9516486" y="2081875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YES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9C255AC3-6635-464B-865F-C4DC687118EA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4243673" y="3769467"/>
            <a:ext cx="11066" cy="1051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10E8E02-4EBC-4B5F-9270-4A5750EF86CE}"/>
              </a:ext>
            </a:extLst>
          </p:cNvPr>
          <p:cNvSpPr txBox="1"/>
          <p:nvPr/>
        </p:nvSpPr>
        <p:spPr>
          <a:xfrm>
            <a:off x="3425844" y="4867496"/>
            <a:ext cx="1657784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Ongoing poor control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FDCEEB5C-07A3-48F1-9578-5842E98656A1}"/>
              </a:ext>
            </a:extLst>
          </p:cNvPr>
          <p:cNvSpPr txBox="1"/>
          <p:nvPr/>
        </p:nvSpPr>
        <p:spPr>
          <a:xfrm>
            <a:off x="5540211" y="3222628"/>
            <a:ext cx="4860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C9F222B-D1D8-4BC1-8C12-5440554833D6}"/>
              </a:ext>
            </a:extLst>
          </p:cNvPr>
          <p:cNvSpPr txBox="1"/>
          <p:nvPr/>
        </p:nvSpPr>
        <p:spPr>
          <a:xfrm>
            <a:off x="6061641" y="7973960"/>
            <a:ext cx="2849215" cy="15696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PICU admission for asthma in past 2 years</a:t>
            </a:r>
          </a:p>
          <a:p>
            <a:pPr algn="ctr"/>
            <a:r>
              <a:rPr lang="en-GB" sz="1200" dirty="0"/>
              <a:t>Prior to discharge from PICU all children admitted due to asthma should be assessed by a respiratory team and referred to the appropriate specialist asthma team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F952AB6-B4DF-44B9-BDDB-7092F3509135}"/>
              </a:ext>
            </a:extLst>
          </p:cNvPr>
          <p:cNvSpPr txBox="1"/>
          <p:nvPr/>
        </p:nvSpPr>
        <p:spPr>
          <a:xfrm>
            <a:off x="9136948" y="7984580"/>
            <a:ext cx="1882533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Prescribed maintenance OCS for ≥4 weeks over past 12 months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5FB05FA-0396-497E-88F5-F3BDCC10ED15}"/>
              </a:ext>
            </a:extLst>
          </p:cNvPr>
          <p:cNvCxnSpPr>
            <a:cxnSpLocks/>
          </p:cNvCxnSpPr>
          <p:nvPr/>
        </p:nvCxnSpPr>
        <p:spPr>
          <a:xfrm flipV="1">
            <a:off x="9660673" y="6855098"/>
            <a:ext cx="0" cy="11294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703C8A5-A4C0-4493-9053-6371C897C8A6}"/>
              </a:ext>
            </a:extLst>
          </p:cNvPr>
          <p:cNvCxnSpPr>
            <a:cxnSpLocks/>
          </p:cNvCxnSpPr>
          <p:nvPr/>
        </p:nvCxnSpPr>
        <p:spPr>
          <a:xfrm flipV="1">
            <a:off x="7770365" y="6855098"/>
            <a:ext cx="0" cy="11188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7FBD2F2-8EA6-46E4-AFA4-6B0A6C06DB02}"/>
              </a:ext>
            </a:extLst>
          </p:cNvPr>
          <p:cNvSpPr txBox="1"/>
          <p:nvPr/>
        </p:nvSpPr>
        <p:spPr>
          <a:xfrm>
            <a:off x="9404352" y="7301257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E57AC66-42C1-4C21-ABCD-A5D1B6D2E407}"/>
              </a:ext>
            </a:extLst>
          </p:cNvPr>
          <p:cNvSpPr txBox="1"/>
          <p:nvPr/>
        </p:nvSpPr>
        <p:spPr>
          <a:xfrm>
            <a:off x="7514044" y="7270595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9B70044-B20A-4F74-8237-B560E27D6A3C}"/>
              </a:ext>
            </a:extLst>
          </p:cNvPr>
          <p:cNvCxnSpPr>
            <a:cxnSpLocks/>
          </p:cNvCxnSpPr>
          <p:nvPr/>
        </p:nvCxnSpPr>
        <p:spPr>
          <a:xfrm>
            <a:off x="4422823" y="1676853"/>
            <a:ext cx="0" cy="530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40ED610-AB25-4CCA-A9A2-2BA05BC341F1}"/>
              </a:ext>
            </a:extLst>
          </p:cNvPr>
          <p:cNvSpPr txBox="1"/>
          <p:nvPr/>
        </p:nvSpPr>
        <p:spPr>
          <a:xfrm>
            <a:off x="2664803" y="657679"/>
            <a:ext cx="3738467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Is there objective evidence of asthma?</a:t>
            </a:r>
          </a:p>
          <a:p>
            <a:pPr algn="ctr"/>
            <a:r>
              <a:rPr lang="en-GB" sz="1200" dirty="0"/>
              <a:t>Obstructed spirometry / bronchodilator reversibility / elevated FENO, PEF variability (as per NICE guideline)*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20D6F1D-E302-4E2F-B4EE-17DD7314C87D}"/>
              </a:ext>
            </a:extLst>
          </p:cNvPr>
          <p:cNvSpPr txBox="1"/>
          <p:nvPr/>
        </p:nvSpPr>
        <p:spPr>
          <a:xfrm>
            <a:off x="2712593" y="2206857"/>
            <a:ext cx="3533276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Consider alternative diagnosis and referral for additional testing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44540CB-1EBD-421C-8707-D8595290ED04}"/>
              </a:ext>
            </a:extLst>
          </p:cNvPr>
          <p:cNvSpPr txBox="1"/>
          <p:nvPr/>
        </p:nvSpPr>
        <p:spPr>
          <a:xfrm>
            <a:off x="3974911" y="5799669"/>
            <a:ext cx="4860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A730007-7A55-4513-93A7-71973E77BE41}"/>
              </a:ext>
            </a:extLst>
          </p:cNvPr>
          <p:cNvSpPr txBox="1"/>
          <p:nvPr/>
        </p:nvSpPr>
        <p:spPr>
          <a:xfrm>
            <a:off x="5769921" y="5020185"/>
            <a:ext cx="512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D7D3DB4-15A9-41A6-BAE9-56589D3155A2}"/>
              </a:ext>
            </a:extLst>
          </p:cNvPr>
          <p:cNvSpPr txBox="1"/>
          <p:nvPr/>
        </p:nvSpPr>
        <p:spPr>
          <a:xfrm>
            <a:off x="11517088" y="5107279"/>
            <a:ext cx="3103984" cy="13849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Other reasons to consider referral</a:t>
            </a:r>
          </a:p>
          <a:p>
            <a:pPr algn="ctr"/>
            <a:r>
              <a:rPr lang="en-GB" sz="1200" dirty="0"/>
              <a:t>Complex psycho social issues (including safeguarding), enrolment in a clinical trial, specialist physiotherapy input for breathing pattern assessment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22563EF-DE7E-4ADC-B9AF-F7FB70F22EC1}"/>
              </a:ext>
            </a:extLst>
          </p:cNvPr>
          <p:cNvSpPr txBox="1"/>
          <p:nvPr/>
        </p:nvSpPr>
        <p:spPr>
          <a:xfrm>
            <a:off x="2665935" y="6873502"/>
            <a:ext cx="3103984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Unable to reduce to low / moderate dose ICS to maintain control?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D87B3C5-8561-40E8-96F6-B2BB6A5C1A6C}"/>
              </a:ext>
            </a:extLst>
          </p:cNvPr>
          <p:cNvSpPr txBox="1"/>
          <p:nvPr/>
        </p:nvSpPr>
        <p:spPr>
          <a:xfrm>
            <a:off x="3959078" y="7973961"/>
            <a:ext cx="5177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F6E39AF-270C-4C70-8B79-B31732DD3B87}"/>
              </a:ext>
            </a:extLst>
          </p:cNvPr>
          <p:cNvSpPr txBox="1"/>
          <p:nvPr/>
        </p:nvSpPr>
        <p:spPr>
          <a:xfrm>
            <a:off x="2941803" y="8520424"/>
            <a:ext cx="248821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Reduce to lowest possible dose to maintain control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1A7AAFA-81FB-45F6-BDCD-18FBF293DAFC}"/>
              </a:ext>
            </a:extLst>
          </p:cNvPr>
          <p:cNvCxnSpPr>
            <a:cxnSpLocks/>
          </p:cNvCxnSpPr>
          <p:nvPr/>
        </p:nvCxnSpPr>
        <p:spPr>
          <a:xfrm>
            <a:off x="5346701" y="5942007"/>
            <a:ext cx="167948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4AA716C-639F-4EA0-AE63-D86A53744247}"/>
              </a:ext>
            </a:extLst>
          </p:cNvPr>
          <p:cNvCxnSpPr>
            <a:cxnSpLocks/>
          </p:cNvCxnSpPr>
          <p:nvPr/>
        </p:nvCxnSpPr>
        <p:spPr>
          <a:xfrm flipV="1">
            <a:off x="5346700" y="5942007"/>
            <a:ext cx="0" cy="9173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AACFA085-D58E-403A-97E4-1A18E7976A5D}"/>
              </a:ext>
            </a:extLst>
          </p:cNvPr>
          <p:cNvSpPr txBox="1"/>
          <p:nvPr/>
        </p:nvSpPr>
        <p:spPr>
          <a:xfrm>
            <a:off x="5005100" y="6151921"/>
            <a:ext cx="67980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58D5437D-2E93-464C-8C06-ADE2C8158AE8}"/>
              </a:ext>
            </a:extLst>
          </p:cNvPr>
          <p:cNvCxnSpPr>
            <a:cxnSpLocks/>
          </p:cNvCxnSpPr>
          <p:nvPr/>
        </p:nvCxnSpPr>
        <p:spPr>
          <a:xfrm flipH="1">
            <a:off x="10480205" y="5706159"/>
            <a:ext cx="10756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D15DBD8E-68E0-4727-85AB-433B1BC8BA86}"/>
              </a:ext>
            </a:extLst>
          </p:cNvPr>
          <p:cNvSpPr txBox="1"/>
          <p:nvPr/>
        </p:nvSpPr>
        <p:spPr>
          <a:xfrm>
            <a:off x="11712988" y="8916893"/>
            <a:ext cx="4828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/>
              <a:t>* </a:t>
            </a:r>
            <a:r>
              <a:rPr lang="en-US" altLang="en-US" sz="1000" dirty="0">
                <a:solidFill>
                  <a:srgbClr val="0E0E0E"/>
                </a:solidFill>
              </a:rPr>
              <a:t>Asthma: diagnosis, monitoring and chronic asthma management NICE guideline [NG80] Published date: 29 November 2017 Last updated: 12 February 2020</a:t>
            </a:r>
            <a:endParaRPr lang="en-US" altLang="en-US" sz="1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D5F6BF5-B5B2-4ABC-AB6D-C4B1C948E4E3}"/>
              </a:ext>
            </a:extLst>
          </p:cNvPr>
          <p:cNvSpPr txBox="1"/>
          <p:nvPr/>
        </p:nvSpPr>
        <p:spPr>
          <a:xfrm>
            <a:off x="11560559" y="7052484"/>
            <a:ext cx="3103984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Any child with asthma that causes concern can be referred even if they do not fulfil these criteria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597D0-64BF-4F15-A1B1-1016552FF190}"/>
              </a:ext>
            </a:extLst>
          </p:cNvPr>
          <p:cNvSpPr txBox="1"/>
          <p:nvPr/>
        </p:nvSpPr>
        <p:spPr>
          <a:xfrm>
            <a:off x="4185909" y="1707807"/>
            <a:ext cx="4860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401954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389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Fleming Louise</dc:creator>
  <cp:lastModifiedBy>Louise Worth</cp:lastModifiedBy>
  <cp:revision>7</cp:revision>
  <dcterms:created xsi:type="dcterms:W3CDTF">2020-07-13T16:05:23Z</dcterms:created>
  <dcterms:modified xsi:type="dcterms:W3CDTF">2020-08-19T11:47:30Z</dcterms:modified>
</cp:coreProperties>
</file>