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4.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5.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 id="2147483648" r:id="rId5"/>
    <p:sldMasterId id="2147483843" r:id="rId6"/>
    <p:sldMasterId id="2147483871" r:id="rId7"/>
    <p:sldMasterId id="2147483887" r:id="rId8"/>
    <p:sldMasterId id="2147483899" r:id="rId9"/>
  </p:sldMasterIdLst>
  <p:notesMasterIdLst>
    <p:notesMasterId r:id="rId25"/>
  </p:notesMasterIdLst>
  <p:handoutMasterIdLst>
    <p:handoutMasterId r:id="rId26"/>
  </p:handoutMasterIdLst>
  <p:sldIdLst>
    <p:sldId id="623" r:id="rId10"/>
    <p:sldId id="621" r:id="rId11"/>
    <p:sldId id="646" r:id="rId12"/>
    <p:sldId id="647" r:id="rId13"/>
    <p:sldId id="644" r:id="rId14"/>
    <p:sldId id="650" r:id="rId15"/>
    <p:sldId id="653" r:id="rId16"/>
    <p:sldId id="624" r:id="rId17"/>
    <p:sldId id="657" r:id="rId18"/>
    <p:sldId id="658" r:id="rId19"/>
    <p:sldId id="649" r:id="rId20"/>
    <p:sldId id="635" r:id="rId21"/>
    <p:sldId id="642" r:id="rId22"/>
    <p:sldId id="660" r:id="rId23"/>
    <p:sldId id="661" r:id="rId24"/>
  </p:sldIdLst>
  <p:sldSz cx="12192000" cy="6858000"/>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is, Paul" initials="DP"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0072C5"/>
    <a:srgbClr val="009999"/>
    <a:srgbClr val="33CCCC"/>
    <a:srgbClr val="C10071"/>
    <a:srgbClr val="00365C"/>
    <a:srgbClr val="F8CBAD"/>
    <a:srgbClr val="FFC000"/>
    <a:srgbClr val="CC66FF"/>
    <a:srgbClr val="A9D1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9" autoAdjust="0"/>
    <p:restoredTop sz="87482" autoAdjust="0"/>
  </p:normalViewPr>
  <p:slideViewPr>
    <p:cSldViewPr snapToGrid="0">
      <p:cViewPr>
        <p:scale>
          <a:sx n="78" d="100"/>
          <a:sy n="78" d="100"/>
        </p:scale>
        <p:origin x="-84" y="-414"/>
      </p:cViewPr>
      <p:guideLst>
        <p:guide orient="horz" pos="2160"/>
        <p:guide pos="3840"/>
      </p:guideLst>
    </p:cSldViewPr>
  </p:slideViewPr>
  <p:outlineViewPr>
    <p:cViewPr>
      <p:scale>
        <a:sx n="33" d="100"/>
        <a:sy n="33" d="100"/>
      </p:scale>
      <p:origin x="0" y="-764"/>
    </p:cViewPr>
  </p:outlineViewPr>
  <p:notesTextViewPr>
    <p:cViewPr>
      <p:scale>
        <a:sx n="125" d="100"/>
        <a:sy n="125" d="100"/>
      </p:scale>
      <p:origin x="0" y="0"/>
    </p:cViewPr>
  </p:notesTextViewPr>
  <p:sorterViewPr>
    <p:cViewPr>
      <p:scale>
        <a:sx n="100" d="100"/>
        <a:sy n="100" d="100"/>
      </p:scale>
      <p:origin x="0" y="-30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2.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slide" Target="slides/slide15.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presProps" Target="presProp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574" cy="498804"/>
          </a:xfrm>
          <a:prstGeom prst="rect">
            <a:avLst/>
          </a:prstGeom>
        </p:spPr>
        <p:txBody>
          <a:bodyPr vert="horz" lIns="92199" tIns="46099" rIns="92199" bIns="46099" rtlCol="0"/>
          <a:lstStyle>
            <a:lvl1pPr algn="l">
              <a:defRPr sz="1200"/>
            </a:lvl1pPr>
          </a:lstStyle>
          <a:p>
            <a:endParaRPr lang="en-GB"/>
          </a:p>
        </p:txBody>
      </p:sp>
      <p:sp>
        <p:nvSpPr>
          <p:cNvPr id="3" name="Date Placeholder 2"/>
          <p:cNvSpPr>
            <a:spLocks noGrp="1"/>
          </p:cNvSpPr>
          <p:nvPr>
            <p:ph type="dt" sz="quarter" idx="1"/>
          </p:nvPr>
        </p:nvSpPr>
        <p:spPr>
          <a:xfrm>
            <a:off x="3858197" y="0"/>
            <a:ext cx="2950574" cy="498804"/>
          </a:xfrm>
          <a:prstGeom prst="rect">
            <a:avLst/>
          </a:prstGeom>
        </p:spPr>
        <p:txBody>
          <a:bodyPr vert="horz" lIns="92199" tIns="46099" rIns="92199" bIns="46099" rtlCol="0"/>
          <a:lstStyle>
            <a:lvl1pPr algn="r">
              <a:defRPr sz="1200"/>
            </a:lvl1pPr>
          </a:lstStyle>
          <a:p>
            <a:fld id="{AB138FA6-3D81-4FF4-A72E-4DAD97808285}" type="datetimeFigureOut">
              <a:rPr lang="en-GB" smtClean="0"/>
              <a:t>24/11/2020</a:t>
            </a:fld>
            <a:endParaRPr lang="en-GB"/>
          </a:p>
        </p:txBody>
      </p:sp>
      <p:sp>
        <p:nvSpPr>
          <p:cNvPr id="4" name="Footer Placeholder 3"/>
          <p:cNvSpPr>
            <a:spLocks noGrp="1"/>
          </p:cNvSpPr>
          <p:nvPr>
            <p:ph type="ftr" sz="quarter" idx="2"/>
          </p:nvPr>
        </p:nvSpPr>
        <p:spPr>
          <a:xfrm>
            <a:off x="0" y="9443709"/>
            <a:ext cx="2950574" cy="498804"/>
          </a:xfrm>
          <a:prstGeom prst="rect">
            <a:avLst/>
          </a:prstGeom>
        </p:spPr>
        <p:txBody>
          <a:bodyPr vert="horz" lIns="92199" tIns="46099" rIns="92199" bIns="46099" rtlCol="0" anchor="b"/>
          <a:lstStyle>
            <a:lvl1pPr algn="l">
              <a:defRPr sz="1200"/>
            </a:lvl1pPr>
          </a:lstStyle>
          <a:p>
            <a:r>
              <a:rPr lang="en-GB" smtClean="0"/>
              <a:t>Flu vaccination promotion in Asthma Population</a:t>
            </a:r>
            <a:endParaRPr lang="en-GB"/>
          </a:p>
        </p:txBody>
      </p:sp>
      <p:sp>
        <p:nvSpPr>
          <p:cNvPr id="5" name="Slide Number Placeholder 4"/>
          <p:cNvSpPr>
            <a:spLocks noGrp="1"/>
          </p:cNvSpPr>
          <p:nvPr>
            <p:ph type="sldNum" sz="quarter" idx="3"/>
          </p:nvPr>
        </p:nvSpPr>
        <p:spPr>
          <a:xfrm>
            <a:off x="3858197" y="9443709"/>
            <a:ext cx="2950574" cy="498804"/>
          </a:xfrm>
          <a:prstGeom prst="rect">
            <a:avLst/>
          </a:prstGeom>
        </p:spPr>
        <p:txBody>
          <a:bodyPr vert="horz" lIns="92199" tIns="46099" rIns="92199" bIns="46099" rtlCol="0" anchor="b"/>
          <a:lstStyle>
            <a:lvl1pPr algn="r">
              <a:defRPr sz="1200"/>
            </a:lvl1pPr>
          </a:lstStyle>
          <a:p>
            <a:fld id="{89D2BDCF-207C-4C87-9BA2-6826BC326B97}" type="slidenum">
              <a:rPr lang="en-GB" smtClean="0"/>
              <a:t>‹#›</a:t>
            </a:fld>
            <a:endParaRPr lang="en-GB"/>
          </a:p>
        </p:txBody>
      </p:sp>
    </p:spTree>
    <p:extLst>
      <p:ext uri="{BB962C8B-B14F-4D97-AF65-F5344CB8AC3E}">
        <p14:creationId xmlns:p14="http://schemas.microsoft.com/office/powerpoint/2010/main" val="73109130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2" cy="498853"/>
          </a:xfrm>
          <a:prstGeom prst="rect">
            <a:avLst/>
          </a:prstGeom>
        </p:spPr>
        <p:txBody>
          <a:bodyPr vert="horz" lIns="92199" tIns="46099" rIns="92199" bIns="46099" rtlCol="0"/>
          <a:lstStyle>
            <a:lvl1pPr algn="l">
              <a:defRPr sz="1200"/>
            </a:lvl1pPr>
          </a:lstStyle>
          <a:p>
            <a:endParaRPr lang="en-GB"/>
          </a:p>
        </p:txBody>
      </p:sp>
      <p:sp>
        <p:nvSpPr>
          <p:cNvPr id="3" name="Date Placeholder 2"/>
          <p:cNvSpPr>
            <a:spLocks noGrp="1"/>
          </p:cNvSpPr>
          <p:nvPr>
            <p:ph type="dt" idx="1"/>
          </p:nvPr>
        </p:nvSpPr>
        <p:spPr>
          <a:xfrm>
            <a:off x="3857637" y="0"/>
            <a:ext cx="2951162" cy="498853"/>
          </a:xfrm>
          <a:prstGeom prst="rect">
            <a:avLst/>
          </a:prstGeom>
        </p:spPr>
        <p:txBody>
          <a:bodyPr vert="horz" lIns="92199" tIns="46099" rIns="92199" bIns="46099" rtlCol="0"/>
          <a:lstStyle>
            <a:lvl1pPr algn="r">
              <a:defRPr sz="1200"/>
            </a:lvl1pPr>
          </a:lstStyle>
          <a:p>
            <a:fld id="{4057B71A-74EE-4B31-BF37-E9D49DD09248}" type="datetimeFigureOut">
              <a:rPr lang="en-GB" smtClean="0"/>
              <a:t>24/11/2020</a:t>
            </a:fld>
            <a:endParaRPr lang="en-GB"/>
          </a:p>
        </p:txBody>
      </p:sp>
      <p:sp>
        <p:nvSpPr>
          <p:cNvPr id="4" name="Slide Image Placeholder 3"/>
          <p:cNvSpPr>
            <a:spLocks noGrp="1" noRot="1" noChangeAspect="1"/>
          </p:cNvSpPr>
          <p:nvPr>
            <p:ph type="sldImg" idx="2"/>
          </p:nvPr>
        </p:nvSpPr>
        <p:spPr>
          <a:xfrm>
            <a:off x="422275" y="1241425"/>
            <a:ext cx="5965825" cy="3355975"/>
          </a:xfrm>
          <a:prstGeom prst="rect">
            <a:avLst/>
          </a:prstGeom>
          <a:noFill/>
          <a:ln w="12700">
            <a:solidFill>
              <a:prstClr val="black"/>
            </a:solidFill>
          </a:ln>
        </p:spPr>
        <p:txBody>
          <a:bodyPr vert="horz" lIns="92199" tIns="46099" rIns="92199" bIns="46099" rtlCol="0" anchor="ctr"/>
          <a:lstStyle/>
          <a:p>
            <a:endParaRPr lang="en-GB"/>
          </a:p>
        </p:txBody>
      </p:sp>
      <p:sp>
        <p:nvSpPr>
          <p:cNvPr id="5" name="Notes Placeholder 4"/>
          <p:cNvSpPr>
            <a:spLocks noGrp="1"/>
          </p:cNvSpPr>
          <p:nvPr>
            <p:ph type="body" sz="quarter" idx="3"/>
          </p:nvPr>
        </p:nvSpPr>
        <p:spPr>
          <a:xfrm>
            <a:off x="681038" y="4784843"/>
            <a:ext cx="5448300" cy="3914864"/>
          </a:xfrm>
          <a:prstGeom prst="rect">
            <a:avLst/>
          </a:prstGeom>
        </p:spPr>
        <p:txBody>
          <a:bodyPr vert="horz" lIns="92199" tIns="46099" rIns="92199" bIns="4609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671"/>
            <a:ext cx="2951162" cy="498852"/>
          </a:xfrm>
          <a:prstGeom prst="rect">
            <a:avLst/>
          </a:prstGeom>
        </p:spPr>
        <p:txBody>
          <a:bodyPr vert="horz" lIns="92199" tIns="46099" rIns="92199" bIns="46099" rtlCol="0" anchor="b"/>
          <a:lstStyle>
            <a:lvl1pPr algn="l">
              <a:defRPr sz="1200"/>
            </a:lvl1pPr>
          </a:lstStyle>
          <a:p>
            <a:r>
              <a:rPr lang="en-GB" smtClean="0"/>
              <a:t>Flu vaccination promotion in Asthma Population</a:t>
            </a:r>
            <a:endParaRPr lang="en-GB"/>
          </a:p>
        </p:txBody>
      </p:sp>
      <p:sp>
        <p:nvSpPr>
          <p:cNvPr id="7" name="Slide Number Placeholder 6"/>
          <p:cNvSpPr>
            <a:spLocks noGrp="1"/>
          </p:cNvSpPr>
          <p:nvPr>
            <p:ph type="sldNum" sz="quarter" idx="5"/>
          </p:nvPr>
        </p:nvSpPr>
        <p:spPr>
          <a:xfrm>
            <a:off x="3857637" y="9443671"/>
            <a:ext cx="2951162" cy="498852"/>
          </a:xfrm>
          <a:prstGeom prst="rect">
            <a:avLst/>
          </a:prstGeom>
        </p:spPr>
        <p:txBody>
          <a:bodyPr vert="horz" lIns="92199" tIns="46099" rIns="92199" bIns="46099" rtlCol="0" anchor="b"/>
          <a:lstStyle>
            <a:lvl1pPr algn="r">
              <a:defRPr sz="1200"/>
            </a:lvl1pPr>
          </a:lstStyle>
          <a:p>
            <a:fld id="{07100A8F-A469-4A0F-A6E3-054B932F2E2D}" type="slidenum">
              <a:rPr lang="en-GB" smtClean="0"/>
              <a:t>‹#›</a:t>
            </a:fld>
            <a:endParaRPr lang="en-GB"/>
          </a:p>
        </p:txBody>
      </p:sp>
    </p:spTree>
    <p:extLst>
      <p:ext uri="{BB962C8B-B14F-4D97-AF65-F5344CB8AC3E}">
        <p14:creationId xmlns:p14="http://schemas.microsoft.com/office/powerpoint/2010/main" val="3246564180"/>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65825" cy="335597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7100A8F-A469-4A0F-A6E3-054B932F2E2D}" type="slidenum">
              <a:rPr lang="en-GB" smtClean="0"/>
              <a:t>1</a:t>
            </a:fld>
            <a:endParaRPr lang="en-GB"/>
          </a:p>
        </p:txBody>
      </p:sp>
      <p:sp>
        <p:nvSpPr>
          <p:cNvPr id="5" name="Footer Placeholder 4"/>
          <p:cNvSpPr>
            <a:spLocks noGrp="1"/>
          </p:cNvSpPr>
          <p:nvPr>
            <p:ph type="ftr" sz="quarter" idx="11"/>
          </p:nvPr>
        </p:nvSpPr>
        <p:spPr/>
        <p:txBody>
          <a:bodyPr/>
          <a:lstStyle/>
          <a:p>
            <a:r>
              <a:rPr lang="en-GB" smtClean="0"/>
              <a:t>Flu vaccination promotion in Asthma Population</a:t>
            </a:r>
            <a:endParaRPr lang="en-GB"/>
          </a:p>
        </p:txBody>
      </p:sp>
    </p:spTree>
    <p:extLst>
      <p:ext uri="{BB962C8B-B14F-4D97-AF65-F5344CB8AC3E}">
        <p14:creationId xmlns:p14="http://schemas.microsoft.com/office/powerpoint/2010/main" val="928399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65825" cy="335597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7100A8F-A469-4A0F-A6E3-054B932F2E2D}" type="slidenum">
              <a:rPr lang="en-GB" smtClean="0"/>
              <a:t>2</a:t>
            </a:fld>
            <a:endParaRPr lang="en-GB"/>
          </a:p>
        </p:txBody>
      </p:sp>
      <p:sp>
        <p:nvSpPr>
          <p:cNvPr id="5" name="Footer Placeholder 4"/>
          <p:cNvSpPr>
            <a:spLocks noGrp="1"/>
          </p:cNvSpPr>
          <p:nvPr>
            <p:ph type="ftr" sz="quarter" idx="11"/>
          </p:nvPr>
        </p:nvSpPr>
        <p:spPr/>
        <p:txBody>
          <a:bodyPr/>
          <a:lstStyle/>
          <a:p>
            <a:r>
              <a:rPr lang="en-GB" smtClean="0"/>
              <a:t>Flu vaccination promotion in Asthma Population</a:t>
            </a:r>
            <a:endParaRPr lang="en-GB"/>
          </a:p>
        </p:txBody>
      </p:sp>
    </p:spTree>
    <p:extLst>
      <p:ext uri="{BB962C8B-B14F-4D97-AF65-F5344CB8AC3E}">
        <p14:creationId xmlns:p14="http://schemas.microsoft.com/office/powerpoint/2010/main" val="1890680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65825" cy="335597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7100A8F-A469-4A0F-A6E3-054B932F2E2D}" type="slidenum">
              <a:rPr lang="en-GB" smtClean="0"/>
              <a:t>3</a:t>
            </a:fld>
            <a:endParaRPr lang="en-GB"/>
          </a:p>
        </p:txBody>
      </p:sp>
      <p:sp>
        <p:nvSpPr>
          <p:cNvPr id="5" name="Footer Placeholder 4"/>
          <p:cNvSpPr>
            <a:spLocks noGrp="1"/>
          </p:cNvSpPr>
          <p:nvPr>
            <p:ph type="ftr" sz="quarter" idx="11"/>
          </p:nvPr>
        </p:nvSpPr>
        <p:spPr/>
        <p:txBody>
          <a:bodyPr/>
          <a:lstStyle/>
          <a:p>
            <a:r>
              <a:rPr lang="en-GB" smtClean="0"/>
              <a:t>Flu vaccination promotion in Asthma Population</a:t>
            </a:r>
            <a:endParaRPr lang="en-GB"/>
          </a:p>
        </p:txBody>
      </p:sp>
    </p:spTree>
    <p:extLst>
      <p:ext uri="{BB962C8B-B14F-4D97-AF65-F5344CB8AC3E}">
        <p14:creationId xmlns:p14="http://schemas.microsoft.com/office/powerpoint/2010/main" val="1277808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65825" cy="3355975"/>
          </a:xfrm>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r>
              <a:rPr lang="en-GB" smtClean="0"/>
              <a:t>Flu vaccination promotion in Asthma Population</a:t>
            </a:r>
            <a:endParaRPr lang="en-GB"/>
          </a:p>
        </p:txBody>
      </p:sp>
      <p:sp>
        <p:nvSpPr>
          <p:cNvPr id="5" name="Slide Number Placeholder 4"/>
          <p:cNvSpPr>
            <a:spLocks noGrp="1"/>
          </p:cNvSpPr>
          <p:nvPr>
            <p:ph type="sldNum" sz="quarter" idx="11"/>
          </p:nvPr>
        </p:nvSpPr>
        <p:spPr/>
        <p:txBody>
          <a:bodyPr/>
          <a:lstStyle/>
          <a:p>
            <a:fld id="{07100A8F-A469-4A0F-A6E3-054B932F2E2D}" type="slidenum">
              <a:rPr lang="en-GB" smtClean="0"/>
              <a:t>5</a:t>
            </a:fld>
            <a:endParaRPr lang="en-GB"/>
          </a:p>
        </p:txBody>
      </p:sp>
    </p:spTree>
    <p:extLst>
      <p:ext uri="{BB962C8B-B14F-4D97-AF65-F5344CB8AC3E}">
        <p14:creationId xmlns:p14="http://schemas.microsoft.com/office/powerpoint/2010/main" val="463631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ChangeArrowheads="1" noTextEdit="1"/>
          </p:cNvSpPr>
          <p:nvPr>
            <p:ph type="sldImg"/>
          </p:nvPr>
        </p:nvSpPr>
        <p:spPr>
          <a:xfrm>
            <a:off x="90488" y="744538"/>
            <a:ext cx="6629400" cy="3730625"/>
          </a:xfrm>
          <a:ln/>
        </p:spPr>
      </p:sp>
      <p:sp>
        <p:nvSpPr>
          <p:cNvPr id="14438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18" charset="0"/>
            </a:endParaRPr>
          </a:p>
        </p:txBody>
      </p:sp>
      <p:sp>
        <p:nvSpPr>
          <p:cNvPr id="14438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39235" indent="-284321">
              <a:defRPr sz="2400">
                <a:solidFill>
                  <a:schemeClr val="tx1"/>
                </a:solidFill>
                <a:latin typeface="Tahoma" pitchFamily="34" charset="0"/>
              </a:defRPr>
            </a:lvl2pPr>
            <a:lvl3pPr marL="1137285" indent="-227457">
              <a:defRPr sz="2400">
                <a:solidFill>
                  <a:schemeClr val="tx1"/>
                </a:solidFill>
                <a:latin typeface="Tahoma" pitchFamily="34" charset="0"/>
              </a:defRPr>
            </a:lvl3pPr>
            <a:lvl4pPr marL="1592199" indent="-227457">
              <a:defRPr sz="2400">
                <a:solidFill>
                  <a:schemeClr val="tx1"/>
                </a:solidFill>
                <a:latin typeface="Tahoma" pitchFamily="34" charset="0"/>
              </a:defRPr>
            </a:lvl4pPr>
            <a:lvl5pPr marL="2047113" indent="-227457">
              <a:defRPr sz="2400">
                <a:solidFill>
                  <a:schemeClr val="tx1"/>
                </a:solidFill>
                <a:latin typeface="Tahoma" pitchFamily="34" charset="0"/>
              </a:defRPr>
            </a:lvl5pPr>
            <a:lvl6pPr marL="2502027" indent="-227457" eaLnBrk="0" fontAlgn="base" hangingPunct="0">
              <a:spcBef>
                <a:spcPct val="0"/>
              </a:spcBef>
              <a:spcAft>
                <a:spcPct val="0"/>
              </a:spcAft>
              <a:defRPr sz="2400">
                <a:solidFill>
                  <a:schemeClr val="tx1"/>
                </a:solidFill>
                <a:latin typeface="Tahoma" pitchFamily="34" charset="0"/>
              </a:defRPr>
            </a:lvl6pPr>
            <a:lvl7pPr marL="2956941" indent="-227457" eaLnBrk="0" fontAlgn="base" hangingPunct="0">
              <a:spcBef>
                <a:spcPct val="0"/>
              </a:spcBef>
              <a:spcAft>
                <a:spcPct val="0"/>
              </a:spcAft>
              <a:defRPr sz="2400">
                <a:solidFill>
                  <a:schemeClr val="tx1"/>
                </a:solidFill>
                <a:latin typeface="Tahoma" pitchFamily="34" charset="0"/>
              </a:defRPr>
            </a:lvl7pPr>
            <a:lvl8pPr marL="3411855" indent="-227457" eaLnBrk="0" fontAlgn="base" hangingPunct="0">
              <a:spcBef>
                <a:spcPct val="0"/>
              </a:spcBef>
              <a:spcAft>
                <a:spcPct val="0"/>
              </a:spcAft>
              <a:defRPr sz="2400">
                <a:solidFill>
                  <a:schemeClr val="tx1"/>
                </a:solidFill>
                <a:latin typeface="Tahoma" pitchFamily="34" charset="0"/>
              </a:defRPr>
            </a:lvl8pPr>
            <a:lvl9pPr marL="3866769" indent="-227457" eaLnBrk="0" fontAlgn="base" hangingPunct="0">
              <a:spcBef>
                <a:spcPct val="0"/>
              </a:spcBef>
              <a:spcAft>
                <a:spcPct val="0"/>
              </a:spcAft>
              <a:defRPr sz="2400">
                <a:solidFill>
                  <a:schemeClr val="tx1"/>
                </a:solidFill>
                <a:latin typeface="Tahoma" pitchFamily="34" charset="0"/>
              </a:defRPr>
            </a:lvl9pPr>
          </a:lstStyle>
          <a:p>
            <a:fld id="{D5BBF3C5-1EDE-40A3-ABE5-E9D3DEAFCF24}" type="slidenum">
              <a:rPr lang="en-GB" altLang="en-US" sz="1300">
                <a:solidFill>
                  <a:prstClr val="black"/>
                </a:solidFill>
                <a:latin typeface="Times New Roman" pitchFamily="18" charset="0"/>
              </a:rPr>
              <a:pPr/>
              <a:t>9</a:t>
            </a:fld>
            <a:endParaRPr lang="en-GB" altLang="en-US" sz="1300">
              <a:solidFill>
                <a:prstClr val="black"/>
              </a:solidFill>
              <a:latin typeface="Times New Roman" pitchFamily="18" charset="0"/>
            </a:endParaRPr>
          </a:p>
        </p:txBody>
      </p:sp>
      <p:sp>
        <p:nvSpPr>
          <p:cNvPr id="2" name="Footer Placeholder 1"/>
          <p:cNvSpPr>
            <a:spLocks noGrp="1"/>
          </p:cNvSpPr>
          <p:nvPr>
            <p:ph type="ftr" sz="quarter" idx="10"/>
          </p:nvPr>
        </p:nvSpPr>
        <p:spPr/>
        <p:txBody>
          <a:bodyPr/>
          <a:lstStyle/>
          <a:p>
            <a:r>
              <a:rPr lang="en-GB" smtClean="0"/>
              <a:t>Flu vaccination promotion in Asthma Population</a:t>
            </a:r>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65825" cy="3355975"/>
          </a:xfrm>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r>
              <a:rPr lang="en-GB" smtClean="0"/>
              <a:t>Flu vaccination promotion in Asthma Population</a:t>
            </a:r>
            <a:endParaRPr lang="en-GB"/>
          </a:p>
        </p:txBody>
      </p:sp>
      <p:sp>
        <p:nvSpPr>
          <p:cNvPr id="5" name="Slide Number Placeholder 4"/>
          <p:cNvSpPr>
            <a:spLocks noGrp="1"/>
          </p:cNvSpPr>
          <p:nvPr>
            <p:ph type="sldNum" sz="quarter" idx="11"/>
          </p:nvPr>
        </p:nvSpPr>
        <p:spPr/>
        <p:txBody>
          <a:bodyPr/>
          <a:lstStyle/>
          <a:p>
            <a:fld id="{07100A8F-A469-4A0F-A6E3-054B932F2E2D}" type="slidenum">
              <a:rPr lang="en-GB" smtClean="0"/>
              <a:t>11</a:t>
            </a:fld>
            <a:endParaRPr lang="en-GB"/>
          </a:p>
        </p:txBody>
      </p:sp>
    </p:spTree>
    <p:extLst>
      <p:ext uri="{BB962C8B-B14F-4D97-AF65-F5344CB8AC3E}">
        <p14:creationId xmlns:p14="http://schemas.microsoft.com/office/powerpoint/2010/main" val="29451820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1-Large Pentagon Left">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gradFill>
            <a:gsLst>
              <a:gs pos="0">
                <a:schemeClr val="accent2"/>
              </a:gs>
              <a:gs pos="100000">
                <a:srgbClr val="0036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a:extLst>
              <a:ext uri="{FF2B5EF4-FFF2-40B4-BE49-F238E27FC236}">
                <a16:creationId xmlns="" xmlns:a16="http://schemas.microsoft.com/office/drawing/2014/main" id="{431E11F1-2CB8-E941-9B3C-1D54C419F2A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303726" y="268331"/>
            <a:ext cx="2542559" cy="955793"/>
          </a:xfrm>
          <a:prstGeom prst="rect">
            <a:avLst/>
          </a:prstGeom>
        </p:spPr>
      </p:pic>
      <p:pic>
        <p:nvPicPr>
          <p:cNvPr id="10" name="Picture 9" descr="A picture containing card, stationary&#10;&#10;Description automatically generated">
            <a:extLst>
              <a:ext uri="{FF2B5EF4-FFF2-40B4-BE49-F238E27FC236}">
                <a16:creationId xmlns="" xmlns:a16="http://schemas.microsoft.com/office/drawing/2014/main" id="{9B0C2AFD-54FE-5941-9AFC-FB6315E39392}"/>
              </a:ext>
            </a:extLst>
          </p:cNvPr>
          <p:cNvPicPr>
            <a:picLocks noChangeAspect="1"/>
          </p:cNvPicPr>
          <p:nvPr userDrawn="1"/>
        </p:nvPicPr>
        <p:blipFill rotWithShape="1">
          <a:blip r:embed="rId3">
            <a:alphaModFix/>
            <a:extLst>
              <a:ext uri="{28A0092B-C50C-407E-A947-70E740481C1C}">
                <a14:useLocalDpi xmlns:a14="http://schemas.microsoft.com/office/drawing/2010/main" val="0"/>
              </a:ext>
            </a:extLst>
          </a:blip>
          <a:srcRect l="-2744" t="-381" r="-1" b="670"/>
          <a:stretch/>
        </p:blipFill>
        <p:spPr>
          <a:xfrm>
            <a:off x="-476284" y="-98085"/>
            <a:ext cx="7167663" cy="6956085"/>
          </a:xfrm>
          <a:prstGeom prst="rect">
            <a:avLst/>
          </a:prstGeom>
        </p:spPr>
      </p:pic>
      <p:sp>
        <p:nvSpPr>
          <p:cNvPr id="11" name="Text Placeholder 7">
            <a:extLst>
              <a:ext uri="{FF2B5EF4-FFF2-40B4-BE49-F238E27FC236}">
                <a16:creationId xmlns="" xmlns:a16="http://schemas.microsoft.com/office/drawing/2014/main" id="{BA30CBE2-12F4-7146-A4AB-F36199471086}"/>
              </a:ext>
            </a:extLst>
          </p:cNvPr>
          <p:cNvSpPr>
            <a:spLocks noGrp="1"/>
          </p:cNvSpPr>
          <p:nvPr>
            <p:ph type="body" sz="quarter" idx="10" hasCustomPrompt="1"/>
          </p:nvPr>
        </p:nvSpPr>
        <p:spPr>
          <a:xfrm>
            <a:off x="6987753" y="2980681"/>
            <a:ext cx="4631939" cy="1125905"/>
          </a:xfrm>
          <a:prstGeom prst="rect">
            <a:avLst/>
          </a:prstGeom>
        </p:spPr>
        <p:txBody>
          <a:bodyPr lIns="0" tIns="0" rIns="0" bIns="0"/>
          <a:lstStyle>
            <a:lvl1pPr marL="0" indent="0" algn="r">
              <a:buNone/>
              <a:defRPr sz="4000" baseline="0">
                <a:solidFill>
                  <a:schemeClr val="bg1"/>
                </a:solidFill>
                <a:latin typeface="Arial" panose="020B0604020202020204" pitchFamily="34" charset="0"/>
                <a:cs typeface="Arial" panose="020B0604020202020204" pitchFamily="34" charset="0"/>
              </a:defRPr>
            </a:lvl1pPr>
          </a:lstStyle>
          <a:p>
            <a:pPr lvl="0"/>
            <a:r>
              <a:rPr lang="en-GB" dirty="0"/>
              <a:t>Flu Vaccination in Haringey &amp; Islington</a:t>
            </a:r>
          </a:p>
        </p:txBody>
      </p:sp>
    </p:spTree>
    <p:extLst>
      <p:ext uri="{BB962C8B-B14F-4D97-AF65-F5344CB8AC3E}">
        <p14:creationId xmlns:p14="http://schemas.microsoft.com/office/powerpoint/2010/main" val="3473100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s - text &amp; image">
    <p:spTree>
      <p:nvGrpSpPr>
        <p:cNvPr id="1" name=""/>
        <p:cNvGrpSpPr/>
        <p:nvPr/>
      </p:nvGrpSpPr>
      <p:grpSpPr>
        <a:xfrm>
          <a:off x="0" y="0"/>
          <a:ext cx="0" cy="0"/>
          <a:chOff x="0" y="0"/>
          <a:chExt cx="0" cy="0"/>
        </a:xfrm>
      </p:grpSpPr>
      <p:sp>
        <p:nvSpPr>
          <p:cNvPr id="15" name="Picture Placeholder 14"/>
          <p:cNvSpPr>
            <a:spLocks noGrp="1"/>
          </p:cNvSpPr>
          <p:nvPr>
            <p:ph type="pic" sz="quarter" idx="15" hasCustomPrompt="1"/>
          </p:nvPr>
        </p:nvSpPr>
        <p:spPr>
          <a:xfrm>
            <a:off x="6255024" y="1547817"/>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6" name="Text Placeholder 13"/>
          <p:cNvSpPr>
            <a:spLocks noGrp="1"/>
          </p:cNvSpPr>
          <p:nvPr>
            <p:ph type="body" sz="quarter" idx="12" hasCustomPrompt="1"/>
          </p:nvPr>
        </p:nvSpPr>
        <p:spPr>
          <a:xfrm>
            <a:off x="344491" y="1547817"/>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7" name="Text Placeholder 7">
            <a:extLst>
              <a:ext uri="{FF2B5EF4-FFF2-40B4-BE49-F238E27FC236}">
                <a16:creationId xmlns="" xmlns:a16="http://schemas.microsoft.com/office/drawing/2014/main" id="{F1285C76-4998-714E-8C45-0A0CEE237EB4}"/>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1249785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ontent slides - text &amp; image">
    <p:spTree>
      <p:nvGrpSpPr>
        <p:cNvPr id="1" name=""/>
        <p:cNvGrpSpPr/>
        <p:nvPr/>
      </p:nvGrpSpPr>
      <p:grpSpPr>
        <a:xfrm>
          <a:off x="0" y="0"/>
          <a:ext cx="0" cy="0"/>
          <a:chOff x="0" y="0"/>
          <a:chExt cx="0" cy="0"/>
        </a:xfrm>
      </p:grpSpPr>
      <p:sp>
        <p:nvSpPr>
          <p:cNvPr id="15" name="Picture Placeholder 14"/>
          <p:cNvSpPr>
            <a:spLocks noGrp="1"/>
          </p:cNvSpPr>
          <p:nvPr>
            <p:ph type="pic" sz="quarter" idx="15" hasCustomPrompt="1"/>
          </p:nvPr>
        </p:nvSpPr>
        <p:spPr>
          <a:xfrm>
            <a:off x="6255024" y="1547817"/>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7" name="Text Placeholder 7">
            <a:extLst>
              <a:ext uri="{FF2B5EF4-FFF2-40B4-BE49-F238E27FC236}">
                <a16:creationId xmlns="" xmlns:a16="http://schemas.microsoft.com/office/drawing/2014/main" id="{F1285C76-4998-714E-8C45-0A0CEE237EB4}"/>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
        <p:nvSpPr>
          <p:cNvPr id="5" name="Chart Placeholder 9">
            <a:extLst>
              <a:ext uri="{FF2B5EF4-FFF2-40B4-BE49-F238E27FC236}">
                <a16:creationId xmlns="" xmlns:a16="http://schemas.microsoft.com/office/drawing/2014/main" id="{EE0E5ECA-8B7B-EF41-9801-765D327E4287}"/>
              </a:ext>
            </a:extLst>
          </p:cNvPr>
          <p:cNvSpPr>
            <a:spLocks noGrp="1"/>
          </p:cNvSpPr>
          <p:nvPr>
            <p:ph type="chart" sz="quarter" idx="16" hasCustomPrompt="1"/>
          </p:nvPr>
        </p:nvSpPr>
        <p:spPr>
          <a:xfrm>
            <a:off x="344489" y="1547817"/>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a:p>
            <a:endParaRPr lang="en-GB" dirty="0"/>
          </a:p>
        </p:txBody>
      </p:sp>
    </p:spTree>
    <p:extLst>
      <p:ext uri="{BB962C8B-B14F-4D97-AF65-F5344CB8AC3E}">
        <p14:creationId xmlns:p14="http://schemas.microsoft.com/office/powerpoint/2010/main" val="24168532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s - text/image/chart">
    <p:spTree>
      <p:nvGrpSpPr>
        <p:cNvPr id="1" name=""/>
        <p:cNvGrpSpPr/>
        <p:nvPr/>
      </p:nvGrpSpPr>
      <p:grpSpPr>
        <a:xfrm>
          <a:off x="0" y="0"/>
          <a:ext cx="0" cy="0"/>
          <a:chOff x="0" y="0"/>
          <a:chExt cx="0" cy="0"/>
        </a:xfrm>
      </p:grpSpPr>
      <p:sp>
        <p:nvSpPr>
          <p:cNvPr id="12" name="Text Placeholder 13"/>
          <p:cNvSpPr>
            <a:spLocks noGrp="1"/>
          </p:cNvSpPr>
          <p:nvPr>
            <p:ph type="body" sz="quarter" idx="12" hasCustomPrompt="1"/>
          </p:nvPr>
        </p:nvSpPr>
        <p:spPr>
          <a:xfrm>
            <a:off x="344491" y="1547814"/>
            <a:ext cx="5610836" cy="1897752"/>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10" name="Chart Placeholder 9"/>
          <p:cNvSpPr>
            <a:spLocks noGrp="1"/>
          </p:cNvSpPr>
          <p:nvPr>
            <p:ph type="chart" sz="quarter" idx="16" hasCustomPrompt="1"/>
          </p:nvPr>
        </p:nvSpPr>
        <p:spPr>
          <a:xfrm>
            <a:off x="335265" y="3678148"/>
            <a:ext cx="5620065" cy="2414012"/>
          </a:xfrm>
          <a:prstGeom prst="rect">
            <a:avLst/>
          </a:prstGeom>
        </p:spPr>
        <p:txBody>
          <a:bodyPr/>
          <a:lstStyle>
            <a:lvl1pPr marL="0" indent="0">
              <a:buNone/>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p:txBody>
      </p:sp>
      <p:sp>
        <p:nvSpPr>
          <p:cNvPr id="6" name="Picture Placeholder 14"/>
          <p:cNvSpPr>
            <a:spLocks noGrp="1"/>
          </p:cNvSpPr>
          <p:nvPr>
            <p:ph type="pic" sz="quarter" idx="15" hasCustomPrompt="1"/>
          </p:nvPr>
        </p:nvSpPr>
        <p:spPr>
          <a:xfrm>
            <a:off x="6255024" y="1547817"/>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8" name="Text Placeholder 7">
            <a:extLst>
              <a:ext uri="{FF2B5EF4-FFF2-40B4-BE49-F238E27FC236}">
                <a16:creationId xmlns="" xmlns:a16="http://schemas.microsoft.com/office/drawing/2014/main" id="{9C544B17-F8E0-1B4F-8589-D03BD21D0631}"/>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9452790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slides - text &amp; chart">
    <p:spTree>
      <p:nvGrpSpPr>
        <p:cNvPr id="1" name=""/>
        <p:cNvGrpSpPr/>
        <p:nvPr/>
      </p:nvGrpSpPr>
      <p:grpSpPr>
        <a:xfrm>
          <a:off x="0" y="0"/>
          <a:ext cx="0" cy="0"/>
          <a:chOff x="0" y="0"/>
          <a:chExt cx="0" cy="0"/>
        </a:xfrm>
      </p:grpSpPr>
      <p:sp>
        <p:nvSpPr>
          <p:cNvPr id="10" name="Chart Placeholder 9"/>
          <p:cNvSpPr>
            <a:spLocks noGrp="1"/>
          </p:cNvSpPr>
          <p:nvPr>
            <p:ph type="chart" sz="quarter" idx="15" hasCustomPrompt="1"/>
          </p:nvPr>
        </p:nvSpPr>
        <p:spPr>
          <a:xfrm>
            <a:off x="6255024" y="1547817"/>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a:p>
            <a:endParaRPr lang="en-GB" dirty="0"/>
          </a:p>
        </p:txBody>
      </p:sp>
      <p:sp>
        <p:nvSpPr>
          <p:cNvPr id="5" name="Text Placeholder 13"/>
          <p:cNvSpPr>
            <a:spLocks noGrp="1"/>
          </p:cNvSpPr>
          <p:nvPr>
            <p:ph type="body" sz="quarter" idx="12" hasCustomPrompt="1"/>
          </p:nvPr>
        </p:nvSpPr>
        <p:spPr>
          <a:xfrm>
            <a:off x="344491" y="1547817"/>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7" name="Text Placeholder 7">
            <a:extLst>
              <a:ext uri="{FF2B5EF4-FFF2-40B4-BE49-F238E27FC236}">
                <a16:creationId xmlns="" xmlns:a16="http://schemas.microsoft.com/office/drawing/2014/main" id="{72C72A5E-1049-EF4E-B801-8DA9C75BECF2}"/>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1454822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slides - chart">
    <p:spTree>
      <p:nvGrpSpPr>
        <p:cNvPr id="1" name=""/>
        <p:cNvGrpSpPr/>
        <p:nvPr/>
      </p:nvGrpSpPr>
      <p:grpSpPr>
        <a:xfrm>
          <a:off x="0" y="0"/>
          <a:ext cx="0" cy="0"/>
          <a:chOff x="0" y="0"/>
          <a:chExt cx="0" cy="0"/>
        </a:xfrm>
      </p:grpSpPr>
      <p:sp>
        <p:nvSpPr>
          <p:cNvPr id="10" name="Chart Placeholder 9"/>
          <p:cNvSpPr>
            <a:spLocks noGrp="1"/>
          </p:cNvSpPr>
          <p:nvPr>
            <p:ph type="chart" sz="quarter" idx="15" hasCustomPrompt="1"/>
          </p:nvPr>
        </p:nvSpPr>
        <p:spPr>
          <a:xfrm>
            <a:off x="344488" y="1547813"/>
            <a:ext cx="11503024" cy="4536464"/>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baseline="0">
                <a:latin typeface="Arial" panose="020B0604020202020204" pitchFamily="34" charset="0"/>
                <a:cs typeface="Arial" panose="020B0604020202020204" pitchFamily="34" charset="0"/>
              </a:defRPr>
            </a:lvl1pPr>
          </a:lstStyle>
          <a:p>
            <a:r>
              <a:rPr lang="en-GB" dirty="0"/>
              <a:t>Insert chart</a:t>
            </a:r>
          </a:p>
        </p:txBody>
      </p:sp>
      <p:sp>
        <p:nvSpPr>
          <p:cNvPr id="5" name="Text Placeholder 7">
            <a:extLst>
              <a:ext uri="{FF2B5EF4-FFF2-40B4-BE49-F238E27FC236}">
                <a16:creationId xmlns="" xmlns:a16="http://schemas.microsoft.com/office/drawing/2014/main" id="{006CA2C8-ECD8-E647-B92F-23DA668A7526}"/>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14983042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slides - table">
    <p:spTree>
      <p:nvGrpSpPr>
        <p:cNvPr id="1" name=""/>
        <p:cNvGrpSpPr/>
        <p:nvPr/>
      </p:nvGrpSpPr>
      <p:grpSpPr>
        <a:xfrm>
          <a:off x="0" y="0"/>
          <a:ext cx="0" cy="0"/>
          <a:chOff x="0" y="0"/>
          <a:chExt cx="0" cy="0"/>
        </a:xfrm>
      </p:grpSpPr>
      <p:sp>
        <p:nvSpPr>
          <p:cNvPr id="3" name="Table Placeholder 2"/>
          <p:cNvSpPr>
            <a:spLocks noGrp="1"/>
          </p:cNvSpPr>
          <p:nvPr>
            <p:ph type="tbl" sz="quarter" idx="15" hasCustomPrompt="1"/>
          </p:nvPr>
        </p:nvSpPr>
        <p:spPr>
          <a:xfrm>
            <a:off x="344493" y="1547817"/>
            <a:ext cx="11503025"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table</a:t>
            </a:r>
            <a:endParaRPr lang="en-GB" dirty="0"/>
          </a:p>
        </p:txBody>
      </p:sp>
      <p:sp>
        <p:nvSpPr>
          <p:cNvPr id="6" name="Text Placeholder 7">
            <a:extLst>
              <a:ext uri="{FF2B5EF4-FFF2-40B4-BE49-F238E27FC236}">
                <a16:creationId xmlns="" xmlns:a16="http://schemas.microsoft.com/office/drawing/2014/main" id="{95D237F5-1CE1-4C43-A96B-FF44E8BD2ED9}"/>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127309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slides - media">
    <p:spTree>
      <p:nvGrpSpPr>
        <p:cNvPr id="1" name=""/>
        <p:cNvGrpSpPr/>
        <p:nvPr/>
      </p:nvGrpSpPr>
      <p:grpSpPr>
        <a:xfrm>
          <a:off x="0" y="0"/>
          <a:ext cx="0" cy="0"/>
          <a:chOff x="0" y="0"/>
          <a:chExt cx="0" cy="0"/>
        </a:xfrm>
      </p:grpSpPr>
      <p:sp>
        <p:nvSpPr>
          <p:cNvPr id="4" name="Media Placeholder 3"/>
          <p:cNvSpPr>
            <a:spLocks noGrp="1"/>
          </p:cNvSpPr>
          <p:nvPr>
            <p:ph type="media" sz="quarter" idx="15" hasCustomPrompt="1"/>
          </p:nvPr>
        </p:nvSpPr>
        <p:spPr>
          <a:xfrm>
            <a:off x="352829" y="1547817"/>
            <a:ext cx="11494683"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r>
              <a:rPr lang="en-GB" sz="2800" dirty="0"/>
              <a:t>Insert media</a:t>
            </a:r>
            <a:endParaRPr lang="en-GB" dirty="0"/>
          </a:p>
        </p:txBody>
      </p:sp>
      <p:sp>
        <p:nvSpPr>
          <p:cNvPr id="7" name="Text Placeholder 7">
            <a:extLst>
              <a:ext uri="{FF2B5EF4-FFF2-40B4-BE49-F238E27FC236}">
                <a16:creationId xmlns="" xmlns:a16="http://schemas.microsoft.com/office/drawing/2014/main" id="{BA7A7174-CB1F-1F4A-9581-79AC481CE1D2}"/>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30707449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slides - blank">
    <p:spTree>
      <p:nvGrpSpPr>
        <p:cNvPr id="1" name=""/>
        <p:cNvGrpSpPr/>
        <p:nvPr/>
      </p:nvGrpSpPr>
      <p:grpSpPr>
        <a:xfrm>
          <a:off x="0" y="0"/>
          <a:ext cx="0" cy="0"/>
          <a:chOff x="0" y="0"/>
          <a:chExt cx="0" cy="0"/>
        </a:xfrm>
      </p:grpSpPr>
      <p:sp>
        <p:nvSpPr>
          <p:cNvPr id="4" name="Text Placeholder 7">
            <a:extLst>
              <a:ext uri="{FF2B5EF4-FFF2-40B4-BE49-F238E27FC236}">
                <a16:creationId xmlns="" xmlns:a16="http://schemas.microsoft.com/office/drawing/2014/main" id="{DC3E9DF6-138C-D846-9B67-3E84344188BF}"/>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172098133"/>
      </p:ext>
    </p:extLst>
  </p:cSld>
  <p:clrMapOvr>
    <a:masterClrMapping/>
  </p:clrMapOvr>
  <p:extLst mod="1">
    <p:ext uri="{DCECCB84-F9BA-43D5-87BE-67443E8EF086}">
      <p15:sldGuideLst xmlns=""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ntent slides - blank 3">
    <p:spTree>
      <p:nvGrpSpPr>
        <p:cNvPr id="1" name=""/>
        <p:cNvGrpSpPr/>
        <p:nvPr/>
      </p:nvGrpSpPr>
      <p:grpSpPr>
        <a:xfrm>
          <a:off x="0" y="0"/>
          <a:ext cx="0" cy="0"/>
          <a:chOff x="0" y="0"/>
          <a:chExt cx="0" cy="0"/>
        </a:xfrm>
      </p:grpSpPr>
      <p:sp>
        <p:nvSpPr>
          <p:cNvPr id="7" name="Text Placeholder 7">
            <a:extLst>
              <a:ext uri="{FF2B5EF4-FFF2-40B4-BE49-F238E27FC236}">
                <a16:creationId xmlns="" xmlns:a16="http://schemas.microsoft.com/office/drawing/2014/main" id="{3F2BB2EB-4A32-C943-B0FC-D761A86F8A6B}"/>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3285390322"/>
      </p:ext>
    </p:extLst>
  </p:cSld>
  <p:clrMapOvr>
    <a:masterClrMapping/>
  </p:clrMapOvr>
  <p:extLst mod="1">
    <p:ext uri="{DCECCB84-F9BA-43D5-87BE-67443E8EF086}">
      <p15:sldGuideLst xmlns=""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slides - text only">
    <p:spTree>
      <p:nvGrpSpPr>
        <p:cNvPr id="1" name=""/>
        <p:cNvGrpSpPr/>
        <p:nvPr/>
      </p:nvGrpSpPr>
      <p:grpSpPr>
        <a:xfrm>
          <a:off x="0" y="0"/>
          <a:ext cx="0" cy="0"/>
          <a:chOff x="0" y="0"/>
          <a:chExt cx="0" cy="0"/>
        </a:xfrm>
      </p:grpSpPr>
      <p:sp>
        <p:nvSpPr>
          <p:cNvPr id="3" name="Text Placeholder 13"/>
          <p:cNvSpPr>
            <a:spLocks noGrp="1"/>
          </p:cNvSpPr>
          <p:nvPr>
            <p:ph type="body" sz="quarter" idx="12" hasCustomPrompt="1"/>
          </p:nvPr>
        </p:nvSpPr>
        <p:spPr>
          <a:xfrm>
            <a:off x="344493" y="1547817"/>
            <a:ext cx="11525249"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6" name="Text Placeholder 7">
            <a:extLst>
              <a:ext uri="{FF2B5EF4-FFF2-40B4-BE49-F238E27FC236}">
                <a16:creationId xmlns="" xmlns:a16="http://schemas.microsoft.com/office/drawing/2014/main" id="{9D9E0AF5-0DF8-6E4E-8D83-C8951539C60C}"/>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3696246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Medium Pentagon Left">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gradFill>
            <a:gsLst>
              <a:gs pos="0">
                <a:schemeClr val="accent2"/>
              </a:gs>
              <a:gs pos="100000">
                <a:srgbClr val="0036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descr="A picture containing card, stationary&#10;&#10;Description automatically generated">
            <a:extLst>
              <a:ext uri="{FF2B5EF4-FFF2-40B4-BE49-F238E27FC236}">
                <a16:creationId xmlns="" xmlns:a16="http://schemas.microsoft.com/office/drawing/2014/main" id="{2F7626C2-97D3-954D-8EF8-2EC5C7B6CFFE}"/>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l="-2744" t="-381" r="-1" b="670"/>
          <a:stretch/>
        </p:blipFill>
        <p:spPr>
          <a:xfrm>
            <a:off x="-401068" y="491670"/>
            <a:ext cx="6053351" cy="5874667"/>
          </a:xfrm>
          <a:prstGeom prst="rect">
            <a:avLst/>
          </a:prstGeom>
        </p:spPr>
      </p:pic>
      <p:pic>
        <p:nvPicPr>
          <p:cNvPr id="9" name="Picture 8">
            <a:extLst>
              <a:ext uri="{FF2B5EF4-FFF2-40B4-BE49-F238E27FC236}">
                <a16:creationId xmlns="" xmlns:a16="http://schemas.microsoft.com/office/drawing/2014/main" id="{431E11F1-2CB8-E941-9B3C-1D54C419F2AF}"/>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9303726" y="268331"/>
            <a:ext cx="2542559" cy="955793"/>
          </a:xfrm>
          <a:prstGeom prst="rect">
            <a:avLst/>
          </a:prstGeom>
        </p:spPr>
      </p:pic>
      <p:sp>
        <p:nvSpPr>
          <p:cNvPr id="6" name="Text Placeholder 7">
            <a:extLst>
              <a:ext uri="{FF2B5EF4-FFF2-40B4-BE49-F238E27FC236}">
                <a16:creationId xmlns="" xmlns:a16="http://schemas.microsoft.com/office/drawing/2014/main" id="{8C2C97C7-BB35-BD47-B5F7-7431306DAAF4}"/>
              </a:ext>
            </a:extLst>
          </p:cNvPr>
          <p:cNvSpPr>
            <a:spLocks noGrp="1"/>
          </p:cNvSpPr>
          <p:nvPr>
            <p:ph type="body" sz="quarter" idx="11" hasCustomPrompt="1"/>
          </p:nvPr>
        </p:nvSpPr>
        <p:spPr>
          <a:xfrm>
            <a:off x="6352105" y="2934453"/>
            <a:ext cx="5306232" cy="1266061"/>
          </a:xfrm>
          <a:prstGeom prst="rect">
            <a:avLst/>
          </a:prstGeom>
        </p:spPr>
        <p:txBody>
          <a:bodyPr lIns="0" tIns="0" rIns="0" bIns="0"/>
          <a:lstStyle>
            <a:lvl1pPr marL="0" indent="0" algn="r">
              <a:buNone/>
              <a:defRPr sz="4000" baseline="0">
                <a:solidFill>
                  <a:schemeClr val="bg1"/>
                </a:solidFill>
                <a:latin typeface="Arial" panose="020B0604020202020204" pitchFamily="34" charset="0"/>
                <a:cs typeface="Arial" panose="020B0604020202020204" pitchFamily="34" charset="0"/>
              </a:defRPr>
            </a:lvl1pPr>
          </a:lstStyle>
          <a:p>
            <a:pPr lvl="0"/>
            <a:r>
              <a:rPr lang="en-GB" dirty="0"/>
              <a:t>Flu Vaccination in Haringey &amp; Islington</a:t>
            </a:r>
          </a:p>
        </p:txBody>
      </p:sp>
    </p:spTree>
    <p:extLst>
      <p:ext uri="{BB962C8B-B14F-4D97-AF65-F5344CB8AC3E}">
        <p14:creationId xmlns:p14="http://schemas.microsoft.com/office/powerpoint/2010/main" val="22978240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slides - 2 column text">
    <p:spTree>
      <p:nvGrpSpPr>
        <p:cNvPr id="1" name=""/>
        <p:cNvGrpSpPr/>
        <p:nvPr/>
      </p:nvGrpSpPr>
      <p:grpSpPr>
        <a:xfrm>
          <a:off x="0" y="0"/>
          <a:ext cx="0" cy="0"/>
          <a:chOff x="0" y="0"/>
          <a:chExt cx="0" cy="0"/>
        </a:xfrm>
      </p:grpSpPr>
      <p:sp>
        <p:nvSpPr>
          <p:cNvPr id="14" name="Text Placeholder 13"/>
          <p:cNvSpPr>
            <a:spLocks noGrp="1"/>
          </p:cNvSpPr>
          <p:nvPr>
            <p:ph type="body" sz="quarter" idx="12" hasCustomPrompt="1"/>
          </p:nvPr>
        </p:nvSpPr>
        <p:spPr>
          <a:xfrm>
            <a:off x="344491" y="1547817"/>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19" name="Text Placeholder 13"/>
          <p:cNvSpPr>
            <a:spLocks noGrp="1"/>
          </p:cNvSpPr>
          <p:nvPr>
            <p:ph type="body" sz="quarter" idx="15" hasCustomPrompt="1"/>
          </p:nvPr>
        </p:nvSpPr>
        <p:spPr>
          <a:xfrm>
            <a:off x="6255027" y="1559910"/>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6" name="Text Placeholder 7">
            <a:extLst>
              <a:ext uri="{FF2B5EF4-FFF2-40B4-BE49-F238E27FC236}">
                <a16:creationId xmlns="" xmlns:a16="http://schemas.microsoft.com/office/drawing/2014/main" id="{3D1687DE-6F0B-1A43-9FB7-49F39B622E28}"/>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1748156696"/>
      </p:ext>
    </p:extLst>
  </p:cSld>
  <p:clrMapOvr>
    <a:masterClrMapping/>
  </p:clrMapOvr>
  <p:extLst mod="1">
    <p:ext uri="{DCECCB84-F9BA-43D5-87BE-67443E8EF086}">
      <p15:sldGuideLst xmlns=""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slides - 2 column content">
    <p:spTree>
      <p:nvGrpSpPr>
        <p:cNvPr id="1" name=""/>
        <p:cNvGrpSpPr/>
        <p:nvPr/>
      </p:nvGrpSpPr>
      <p:grpSpPr>
        <a:xfrm>
          <a:off x="0" y="0"/>
          <a:ext cx="0" cy="0"/>
          <a:chOff x="0" y="0"/>
          <a:chExt cx="0" cy="0"/>
        </a:xfrm>
      </p:grpSpPr>
      <p:sp>
        <p:nvSpPr>
          <p:cNvPr id="5" name="Content Placeholder 4"/>
          <p:cNvSpPr>
            <a:spLocks noGrp="1"/>
          </p:cNvSpPr>
          <p:nvPr>
            <p:ph sz="quarter" idx="16" hasCustomPrompt="1"/>
          </p:nvPr>
        </p:nvSpPr>
        <p:spPr>
          <a:xfrm>
            <a:off x="348517" y="1559903"/>
            <a:ext cx="5610225" cy="4536098"/>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Insert content here</a:t>
            </a:r>
          </a:p>
        </p:txBody>
      </p:sp>
      <p:sp>
        <p:nvSpPr>
          <p:cNvPr id="12" name="Content Placeholder 4"/>
          <p:cNvSpPr>
            <a:spLocks noGrp="1"/>
          </p:cNvSpPr>
          <p:nvPr>
            <p:ph sz="quarter" idx="17" hasCustomPrompt="1"/>
          </p:nvPr>
        </p:nvSpPr>
        <p:spPr>
          <a:xfrm>
            <a:off x="6255029" y="1543974"/>
            <a:ext cx="5610225" cy="4536098"/>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Insert content here</a:t>
            </a:r>
          </a:p>
        </p:txBody>
      </p:sp>
      <p:sp>
        <p:nvSpPr>
          <p:cNvPr id="7" name="Text Placeholder 7">
            <a:extLst>
              <a:ext uri="{FF2B5EF4-FFF2-40B4-BE49-F238E27FC236}">
                <a16:creationId xmlns="" xmlns:a16="http://schemas.microsoft.com/office/drawing/2014/main" id="{48EDB123-F881-1B4B-B095-5CCA634CACD4}"/>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4180825718"/>
      </p:ext>
    </p:extLst>
  </p:cSld>
  <p:clrMapOvr>
    <a:masterClrMapping/>
  </p:clrMapOvr>
  <p:extLst mod="1">
    <p:ext uri="{DCECCB84-F9BA-43D5-87BE-67443E8EF086}">
      <p15:sldGuideLst xmlns=""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slides - text &amp; image">
    <p:spTree>
      <p:nvGrpSpPr>
        <p:cNvPr id="1" name=""/>
        <p:cNvGrpSpPr/>
        <p:nvPr/>
      </p:nvGrpSpPr>
      <p:grpSpPr>
        <a:xfrm>
          <a:off x="0" y="0"/>
          <a:ext cx="0" cy="0"/>
          <a:chOff x="0" y="0"/>
          <a:chExt cx="0" cy="0"/>
        </a:xfrm>
      </p:grpSpPr>
      <p:sp>
        <p:nvSpPr>
          <p:cNvPr id="15" name="Picture Placeholder 14"/>
          <p:cNvSpPr>
            <a:spLocks noGrp="1"/>
          </p:cNvSpPr>
          <p:nvPr>
            <p:ph type="pic" sz="quarter" idx="15" hasCustomPrompt="1"/>
          </p:nvPr>
        </p:nvSpPr>
        <p:spPr>
          <a:xfrm>
            <a:off x="6255024" y="1547817"/>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6" name="Text Placeholder 13"/>
          <p:cNvSpPr>
            <a:spLocks noGrp="1"/>
          </p:cNvSpPr>
          <p:nvPr>
            <p:ph type="body" sz="quarter" idx="12" hasCustomPrompt="1"/>
          </p:nvPr>
        </p:nvSpPr>
        <p:spPr>
          <a:xfrm>
            <a:off x="344491" y="1547817"/>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7" name="Text Placeholder 7">
            <a:extLst>
              <a:ext uri="{FF2B5EF4-FFF2-40B4-BE49-F238E27FC236}">
                <a16:creationId xmlns="" xmlns:a16="http://schemas.microsoft.com/office/drawing/2014/main" id="{F1285C76-4998-714E-8C45-0A0CEE237EB4}"/>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7681776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ontent slides - text &amp; image">
    <p:spTree>
      <p:nvGrpSpPr>
        <p:cNvPr id="1" name=""/>
        <p:cNvGrpSpPr/>
        <p:nvPr/>
      </p:nvGrpSpPr>
      <p:grpSpPr>
        <a:xfrm>
          <a:off x="0" y="0"/>
          <a:ext cx="0" cy="0"/>
          <a:chOff x="0" y="0"/>
          <a:chExt cx="0" cy="0"/>
        </a:xfrm>
      </p:grpSpPr>
      <p:sp>
        <p:nvSpPr>
          <p:cNvPr id="7" name="Text Placeholder 7">
            <a:extLst>
              <a:ext uri="{FF2B5EF4-FFF2-40B4-BE49-F238E27FC236}">
                <a16:creationId xmlns="" xmlns:a16="http://schemas.microsoft.com/office/drawing/2014/main" id="{F1285C76-4998-714E-8C45-0A0CEE237EB4}"/>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
        <p:nvSpPr>
          <p:cNvPr id="5" name="Picture Placeholder 14">
            <a:extLst>
              <a:ext uri="{FF2B5EF4-FFF2-40B4-BE49-F238E27FC236}">
                <a16:creationId xmlns="" xmlns:a16="http://schemas.microsoft.com/office/drawing/2014/main" id="{B14DA152-CD32-6A4E-964A-D9723313068F}"/>
              </a:ext>
            </a:extLst>
          </p:cNvPr>
          <p:cNvSpPr>
            <a:spLocks noGrp="1"/>
          </p:cNvSpPr>
          <p:nvPr>
            <p:ph type="pic" sz="quarter" idx="15" hasCustomPrompt="1"/>
          </p:nvPr>
        </p:nvSpPr>
        <p:spPr>
          <a:xfrm>
            <a:off x="6255024" y="1547817"/>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8" name="Chart Placeholder 9">
            <a:extLst>
              <a:ext uri="{FF2B5EF4-FFF2-40B4-BE49-F238E27FC236}">
                <a16:creationId xmlns="" xmlns:a16="http://schemas.microsoft.com/office/drawing/2014/main" id="{09D1128D-7539-7542-846F-11EEEA55DCB5}"/>
              </a:ext>
            </a:extLst>
          </p:cNvPr>
          <p:cNvSpPr>
            <a:spLocks noGrp="1"/>
          </p:cNvSpPr>
          <p:nvPr>
            <p:ph type="chart" sz="quarter" idx="16" hasCustomPrompt="1"/>
          </p:nvPr>
        </p:nvSpPr>
        <p:spPr>
          <a:xfrm>
            <a:off x="344489" y="1547817"/>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a:p>
            <a:endParaRPr lang="en-GB" dirty="0"/>
          </a:p>
        </p:txBody>
      </p:sp>
    </p:spTree>
    <p:extLst>
      <p:ext uri="{BB962C8B-B14F-4D97-AF65-F5344CB8AC3E}">
        <p14:creationId xmlns:p14="http://schemas.microsoft.com/office/powerpoint/2010/main" val="3833674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slides - text/image/chart">
    <p:spTree>
      <p:nvGrpSpPr>
        <p:cNvPr id="1" name=""/>
        <p:cNvGrpSpPr/>
        <p:nvPr/>
      </p:nvGrpSpPr>
      <p:grpSpPr>
        <a:xfrm>
          <a:off x="0" y="0"/>
          <a:ext cx="0" cy="0"/>
          <a:chOff x="0" y="0"/>
          <a:chExt cx="0" cy="0"/>
        </a:xfrm>
      </p:grpSpPr>
      <p:sp>
        <p:nvSpPr>
          <p:cNvPr id="12" name="Text Placeholder 13"/>
          <p:cNvSpPr>
            <a:spLocks noGrp="1"/>
          </p:cNvSpPr>
          <p:nvPr>
            <p:ph type="body" sz="quarter" idx="12" hasCustomPrompt="1"/>
          </p:nvPr>
        </p:nvSpPr>
        <p:spPr>
          <a:xfrm>
            <a:off x="344491" y="1547814"/>
            <a:ext cx="5610836" cy="1897752"/>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10" name="Chart Placeholder 9"/>
          <p:cNvSpPr>
            <a:spLocks noGrp="1"/>
          </p:cNvSpPr>
          <p:nvPr>
            <p:ph type="chart" sz="quarter" idx="16" hasCustomPrompt="1"/>
          </p:nvPr>
        </p:nvSpPr>
        <p:spPr>
          <a:xfrm>
            <a:off x="335265" y="3678148"/>
            <a:ext cx="5620065" cy="2414012"/>
          </a:xfrm>
          <a:prstGeom prst="rect">
            <a:avLst/>
          </a:prstGeom>
        </p:spPr>
        <p:txBody>
          <a:bodyPr/>
          <a:lstStyle>
            <a:lvl1pPr marL="0" indent="0">
              <a:buNone/>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p:txBody>
      </p:sp>
      <p:sp>
        <p:nvSpPr>
          <p:cNvPr id="6" name="Picture Placeholder 14"/>
          <p:cNvSpPr>
            <a:spLocks noGrp="1"/>
          </p:cNvSpPr>
          <p:nvPr>
            <p:ph type="pic" sz="quarter" idx="15" hasCustomPrompt="1"/>
          </p:nvPr>
        </p:nvSpPr>
        <p:spPr>
          <a:xfrm>
            <a:off x="6255024" y="1547817"/>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image</a:t>
            </a:r>
            <a:endParaRPr lang="en-GB" dirty="0"/>
          </a:p>
        </p:txBody>
      </p:sp>
      <p:sp>
        <p:nvSpPr>
          <p:cNvPr id="8" name="Text Placeholder 7">
            <a:extLst>
              <a:ext uri="{FF2B5EF4-FFF2-40B4-BE49-F238E27FC236}">
                <a16:creationId xmlns="" xmlns:a16="http://schemas.microsoft.com/office/drawing/2014/main" id="{9C544B17-F8E0-1B4F-8589-D03BD21D0631}"/>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2251395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slides - text &amp; chart">
    <p:spTree>
      <p:nvGrpSpPr>
        <p:cNvPr id="1" name=""/>
        <p:cNvGrpSpPr/>
        <p:nvPr/>
      </p:nvGrpSpPr>
      <p:grpSpPr>
        <a:xfrm>
          <a:off x="0" y="0"/>
          <a:ext cx="0" cy="0"/>
          <a:chOff x="0" y="0"/>
          <a:chExt cx="0" cy="0"/>
        </a:xfrm>
      </p:grpSpPr>
      <p:sp>
        <p:nvSpPr>
          <p:cNvPr id="10" name="Chart Placeholder 9"/>
          <p:cNvSpPr>
            <a:spLocks noGrp="1"/>
          </p:cNvSpPr>
          <p:nvPr>
            <p:ph type="chart" sz="quarter" idx="15" hasCustomPrompt="1"/>
          </p:nvPr>
        </p:nvSpPr>
        <p:spPr>
          <a:xfrm>
            <a:off x="6255024" y="1547817"/>
            <a:ext cx="5592488" cy="4548187"/>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chart</a:t>
            </a:r>
            <a:endParaRPr lang="en-GB" dirty="0"/>
          </a:p>
          <a:p>
            <a:endParaRPr lang="en-GB" dirty="0"/>
          </a:p>
        </p:txBody>
      </p:sp>
      <p:sp>
        <p:nvSpPr>
          <p:cNvPr id="5" name="Text Placeholder 13"/>
          <p:cNvSpPr>
            <a:spLocks noGrp="1"/>
          </p:cNvSpPr>
          <p:nvPr>
            <p:ph type="body" sz="quarter" idx="12" hasCustomPrompt="1"/>
          </p:nvPr>
        </p:nvSpPr>
        <p:spPr>
          <a:xfrm>
            <a:off x="344491" y="1547817"/>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7" name="Text Placeholder 7">
            <a:extLst>
              <a:ext uri="{FF2B5EF4-FFF2-40B4-BE49-F238E27FC236}">
                <a16:creationId xmlns="" xmlns:a16="http://schemas.microsoft.com/office/drawing/2014/main" id="{72C72A5E-1049-EF4E-B801-8DA9C75BECF2}"/>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36612058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slides - chart">
    <p:spTree>
      <p:nvGrpSpPr>
        <p:cNvPr id="1" name=""/>
        <p:cNvGrpSpPr/>
        <p:nvPr/>
      </p:nvGrpSpPr>
      <p:grpSpPr>
        <a:xfrm>
          <a:off x="0" y="0"/>
          <a:ext cx="0" cy="0"/>
          <a:chOff x="0" y="0"/>
          <a:chExt cx="0" cy="0"/>
        </a:xfrm>
      </p:grpSpPr>
      <p:sp>
        <p:nvSpPr>
          <p:cNvPr id="10" name="Chart Placeholder 9"/>
          <p:cNvSpPr>
            <a:spLocks noGrp="1"/>
          </p:cNvSpPr>
          <p:nvPr>
            <p:ph type="chart" sz="quarter" idx="15" hasCustomPrompt="1"/>
          </p:nvPr>
        </p:nvSpPr>
        <p:spPr>
          <a:xfrm>
            <a:off x="344488" y="1547813"/>
            <a:ext cx="11503024" cy="4536464"/>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800" baseline="0">
                <a:latin typeface="Arial" panose="020B0604020202020204" pitchFamily="34" charset="0"/>
                <a:cs typeface="Arial" panose="020B0604020202020204" pitchFamily="34" charset="0"/>
              </a:defRPr>
            </a:lvl1pPr>
          </a:lstStyle>
          <a:p>
            <a:r>
              <a:rPr lang="en-GB" dirty="0"/>
              <a:t>Insert chart</a:t>
            </a:r>
          </a:p>
        </p:txBody>
      </p:sp>
      <p:sp>
        <p:nvSpPr>
          <p:cNvPr id="5" name="Text Placeholder 7">
            <a:extLst>
              <a:ext uri="{FF2B5EF4-FFF2-40B4-BE49-F238E27FC236}">
                <a16:creationId xmlns="" xmlns:a16="http://schemas.microsoft.com/office/drawing/2014/main" id="{006CA2C8-ECD8-E647-B92F-23DA668A7526}"/>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1878452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slides - table">
    <p:spTree>
      <p:nvGrpSpPr>
        <p:cNvPr id="1" name=""/>
        <p:cNvGrpSpPr/>
        <p:nvPr/>
      </p:nvGrpSpPr>
      <p:grpSpPr>
        <a:xfrm>
          <a:off x="0" y="0"/>
          <a:ext cx="0" cy="0"/>
          <a:chOff x="0" y="0"/>
          <a:chExt cx="0" cy="0"/>
        </a:xfrm>
      </p:grpSpPr>
      <p:sp>
        <p:nvSpPr>
          <p:cNvPr id="3" name="Table Placeholder 2"/>
          <p:cNvSpPr>
            <a:spLocks noGrp="1"/>
          </p:cNvSpPr>
          <p:nvPr>
            <p:ph type="tbl" sz="quarter" idx="15" hasCustomPrompt="1"/>
          </p:nvPr>
        </p:nvSpPr>
        <p:spPr>
          <a:xfrm>
            <a:off x="344493" y="1547817"/>
            <a:ext cx="11503025"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r>
              <a:rPr lang="en-GB" sz="2800" dirty="0">
                <a:latin typeface="Arial" panose="020B0604020202020204" pitchFamily="34" charset="0"/>
                <a:cs typeface="Arial" panose="020B0604020202020204" pitchFamily="34" charset="0"/>
              </a:rPr>
              <a:t>Insert table</a:t>
            </a:r>
            <a:endParaRPr lang="en-GB" dirty="0"/>
          </a:p>
        </p:txBody>
      </p:sp>
      <p:sp>
        <p:nvSpPr>
          <p:cNvPr id="6" name="Text Placeholder 7">
            <a:extLst>
              <a:ext uri="{FF2B5EF4-FFF2-40B4-BE49-F238E27FC236}">
                <a16:creationId xmlns="" xmlns:a16="http://schemas.microsoft.com/office/drawing/2014/main" id="{95D237F5-1CE1-4C43-A96B-FF44E8BD2ED9}"/>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392014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slides - media">
    <p:spTree>
      <p:nvGrpSpPr>
        <p:cNvPr id="1" name=""/>
        <p:cNvGrpSpPr/>
        <p:nvPr/>
      </p:nvGrpSpPr>
      <p:grpSpPr>
        <a:xfrm>
          <a:off x="0" y="0"/>
          <a:ext cx="0" cy="0"/>
          <a:chOff x="0" y="0"/>
          <a:chExt cx="0" cy="0"/>
        </a:xfrm>
      </p:grpSpPr>
      <p:sp>
        <p:nvSpPr>
          <p:cNvPr id="4" name="Media Placeholder 3"/>
          <p:cNvSpPr>
            <a:spLocks noGrp="1"/>
          </p:cNvSpPr>
          <p:nvPr>
            <p:ph type="media" sz="quarter" idx="15" hasCustomPrompt="1"/>
          </p:nvPr>
        </p:nvSpPr>
        <p:spPr>
          <a:xfrm>
            <a:off x="352829" y="1547817"/>
            <a:ext cx="11494683"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r>
              <a:rPr lang="en-GB" sz="2800" dirty="0"/>
              <a:t>Insert media</a:t>
            </a:r>
            <a:endParaRPr lang="en-GB" dirty="0"/>
          </a:p>
        </p:txBody>
      </p:sp>
      <p:sp>
        <p:nvSpPr>
          <p:cNvPr id="7" name="Text Placeholder 7">
            <a:extLst>
              <a:ext uri="{FF2B5EF4-FFF2-40B4-BE49-F238E27FC236}">
                <a16:creationId xmlns="" xmlns:a16="http://schemas.microsoft.com/office/drawing/2014/main" id="{BA7A7174-CB1F-1F4A-9581-79AC481CE1D2}"/>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5415185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31426" name="Rectangle 2"/>
          <p:cNvSpPr>
            <a:spLocks noGrp="1" noChangeArrowheads="1"/>
          </p:cNvSpPr>
          <p:nvPr>
            <p:ph type="ctrTitle"/>
          </p:nvPr>
        </p:nvSpPr>
        <p:spPr>
          <a:xfrm>
            <a:off x="914400" y="2286000"/>
            <a:ext cx="10363200" cy="1143000"/>
          </a:xfrm>
        </p:spPr>
        <p:txBody>
          <a:bodyPr/>
          <a:lstStyle>
            <a:lvl1pPr>
              <a:defRPr/>
            </a:lvl1pPr>
          </a:lstStyle>
          <a:p>
            <a:r>
              <a:rPr lang="en-GB"/>
              <a:t>Click to edit Master title style</a:t>
            </a:r>
          </a:p>
        </p:txBody>
      </p:sp>
      <p:sp>
        <p:nvSpPr>
          <p:cNvPr id="231427" name="Rectangle 3"/>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GB"/>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smtClean="0">
                <a:solidFill>
                  <a:srgbClr val="FFFFFF"/>
                </a:solidFill>
              </a:rPr>
              <a:t>Promoting Flu Vaccination in Asthma population</a:t>
            </a:r>
            <a:endParaRPr lang="en-US">
              <a:solidFill>
                <a:srgbClr val="FFFFFF"/>
              </a:solidFill>
            </a:endParaRPr>
          </a:p>
        </p:txBody>
      </p:sp>
    </p:spTree>
    <p:extLst>
      <p:ext uri="{BB962C8B-B14F-4D97-AF65-F5344CB8AC3E}">
        <p14:creationId xmlns:p14="http://schemas.microsoft.com/office/powerpoint/2010/main" val="375285872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3-Small Pentagon Left">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gradFill>
            <a:gsLst>
              <a:gs pos="0">
                <a:schemeClr val="accent2"/>
              </a:gs>
              <a:gs pos="100000">
                <a:srgbClr val="0036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a:extLst>
              <a:ext uri="{FF2B5EF4-FFF2-40B4-BE49-F238E27FC236}">
                <a16:creationId xmlns="" xmlns:a16="http://schemas.microsoft.com/office/drawing/2014/main" id="{431E11F1-2CB8-E941-9B3C-1D54C419F2A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303726" y="268331"/>
            <a:ext cx="2542559" cy="955793"/>
          </a:xfrm>
          <a:prstGeom prst="rect">
            <a:avLst/>
          </a:prstGeom>
        </p:spPr>
      </p:pic>
      <p:pic>
        <p:nvPicPr>
          <p:cNvPr id="10" name="Picture 9" descr="A picture containing card, stationary&#10;&#10;Description automatically generated">
            <a:extLst>
              <a:ext uri="{FF2B5EF4-FFF2-40B4-BE49-F238E27FC236}">
                <a16:creationId xmlns="" xmlns:a16="http://schemas.microsoft.com/office/drawing/2014/main" id="{528701B6-ED9E-214A-BF53-11DAB8F6D5C5}"/>
              </a:ext>
            </a:extLst>
          </p:cNvPr>
          <p:cNvPicPr>
            <a:picLocks noChangeAspect="1"/>
          </p:cNvPicPr>
          <p:nvPr userDrawn="1"/>
        </p:nvPicPr>
        <p:blipFill rotWithShape="1">
          <a:blip r:embed="rId3" cstate="print">
            <a:alphaModFix/>
            <a:extLst>
              <a:ext uri="{28A0092B-C50C-407E-A947-70E740481C1C}">
                <a14:useLocalDpi xmlns:a14="http://schemas.microsoft.com/office/drawing/2010/main" val="0"/>
              </a:ext>
            </a:extLst>
          </a:blip>
          <a:srcRect l="-2744" t="-381" r="-1" b="670"/>
          <a:stretch/>
        </p:blipFill>
        <p:spPr>
          <a:xfrm>
            <a:off x="1113278" y="1098004"/>
            <a:ext cx="4803799" cy="4661999"/>
          </a:xfrm>
          <a:prstGeom prst="rect">
            <a:avLst/>
          </a:prstGeom>
        </p:spPr>
      </p:pic>
      <p:sp>
        <p:nvSpPr>
          <p:cNvPr id="16" name="Text Placeholder 7">
            <a:extLst>
              <a:ext uri="{FF2B5EF4-FFF2-40B4-BE49-F238E27FC236}">
                <a16:creationId xmlns="" xmlns:a16="http://schemas.microsoft.com/office/drawing/2014/main" id="{8C2C97C7-BB35-BD47-B5F7-7431306DAAF4}"/>
              </a:ext>
            </a:extLst>
          </p:cNvPr>
          <p:cNvSpPr>
            <a:spLocks noGrp="1"/>
          </p:cNvSpPr>
          <p:nvPr>
            <p:ph type="body" sz="quarter" idx="10" hasCustomPrompt="1"/>
          </p:nvPr>
        </p:nvSpPr>
        <p:spPr>
          <a:xfrm>
            <a:off x="6352104" y="2645393"/>
            <a:ext cx="5262949" cy="1567210"/>
          </a:xfrm>
          <a:prstGeom prst="rect">
            <a:avLst/>
          </a:prstGeom>
        </p:spPr>
        <p:txBody>
          <a:bodyPr lIns="0" tIns="0" rIns="0" bIns="0"/>
          <a:lstStyle>
            <a:lvl1pPr marL="0" indent="0" algn="r">
              <a:buNone/>
              <a:defRPr sz="6000" baseline="0">
                <a:solidFill>
                  <a:schemeClr val="bg1"/>
                </a:solidFill>
                <a:latin typeface="Arial" panose="020B0604020202020204" pitchFamily="34" charset="0"/>
                <a:cs typeface="Arial" panose="020B0604020202020204" pitchFamily="34" charset="0"/>
              </a:defRPr>
            </a:lvl1pPr>
          </a:lstStyle>
          <a:p>
            <a:pPr lvl="0"/>
            <a:r>
              <a:rPr lang="en-GB" dirty="0"/>
              <a:t>Flu Vaccination in Islington</a:t>
            </a:r>
          </a:p>
        </p:txBody>
      </p:sp>
    </p:spTree>
    <p:extLst>
      <p:ext uri="{BB962C8B-B14F-4D97-AF65-F5344CB8AC3E}">
        <p14:creationId xmlns:p14="http://schemas.microsoft.com/office/powerpoint/2010/main" val="29838917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smtClean="0">
                <a:solidFill>
                  <a:srgbClr val="FFFFFF"/>
                </a:solidFill>
              </a:rPr>
              <a:t>Promoting Flu Vaccination in Asthma population</a:t>
            </a:r>
            <a:endParaRPr lang="en-US">
              <a:solidFill>
                <a:srgbClr val="FFFFFF"/>
              </a:solidFill>
            </a:endParaRPr>
          </a:p>
        </p:txBody>
      </p:sp>
    </p:spTree>
    <p:extLst>
      <p:ext uri="{BB962C8B-B14F-4D97-AF65-F5344CB8AC3E}">
        <p14:creationId xmlns:p14="http://schemas.microsoft.com/office/powerpoint/2010/main" val="3817923328"/>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9"/>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smtClean="0">
                <a:solidFill>
                  <a:srgbClr val="FFFFFF"/>
                </a:solidFill>
              </a:rPr>
              <a:t>Promoting Flu Vaccination in Asthma population</a:t>
            </a:r>
            <a:endParaRPr lang="en-US">
              <a:solidFill>
                <a:srgbClr val="FFFFFF"/>
              </a:solidFill>
            </a:endParaRPr>
          </a:p>
        </p:txBody>
      </p:sp>
    </p:spTree>
    <p:extLst>
      <p:ext uri="{BB962C8B-B14F-4D97-AF65-F5344CB8AC3E}">
        <p14:creationId xmlns:p14="http://schemas.microsoft.com/office/powerpoint/2010/main" val="3430629895"/>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GB" smtClean="0">
                <a:solidFill>
                  <a:srgbClr val="FFFFFF"/>
                </a:solidFill>
              </a:rPr>
              <a:t>Promoting Flu Vaccination in Asthma population</a:t>
            </a:r>
            <a:endParaRPr lang="en-US">
              <a:solidFill>
                <a:srgbClr val="FFFFFF"/>
              </a:solidFill>
            </a:endParaRPr>
          </a:p>
        </p:txBody>
      </p:sp>
    </p:spTree>
    <p:extLst>
      <p:ext uri="{BB962C8B-B14F-4D97-AF65-F5344CB8AC3E}">
        <p14:creationId xmlns:p14="http://schemas.microsoft.com/office/powerpoint/2010/main" val="322057582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GB" smtClean="0">
                <a:solidFill>
                  <a:srgbClr val="FFFFFF"/>
                </a:solidFill>
              </a:rPr>
              <a:t>Promoting Flu Vaccination in Asthma population</a:t>
            </a:r>
            <a:endParaRPr lang="en-US">
              <a:solidFill>
                <a:srgbClr val="FFFFFF"/>
              </a:solidFill>
            </a:endParaRPr>
          </a:p>
        </p:txBody>
      </p:sp>
    </p:spTree>
    <p:extLst>
      <p:ext uri="{BB962C8B-B14F-4D97-AF65-F5344CB8AC3E}">
        <p14:creationId xmlns:p14="http://schemas.microsoft.com/office/powerpoint/2010/main" val="2949538373"/>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9"/>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smtClean="0">
                <a:solidFill>
                  <a:srgbClr val="FFFFFF"/>
                </a:solidFill>
              </a:rPr>
              <a:t>Promoting Flu Vaccination in Asthma population</a:t>
            </a:r>
            <a:endParaRPr lang="en-US">
              <a:solidFill>
                <a:srgbClr val="FFFFFF"/>
              </a:solidFill>
            </a:endParaRPr>
          </a:p>
        </p:txBody>
      </p:sp>
    </p:spTree>
    <p:extLst>
      <p:ext uri="{BB962C8B-B14F-4D97-AF65-F5344CB8AC3E}">
        <p14:creationId xmlns:p14="http://schemas.microsoft.com/office/powerpoint/2010/main" val="821147395"/>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smtClean="0">
                <a:solidFill>
                  <a:srgbClr val="FFFFFF"/>
                </a:solidFill>
              </a:rPr>
              <a:t>Promoting Flu Vaccination in Asthma population</a:t>
            </a:r>
            <a:endParaRPr lang="en-US">
              <a:solidFill>
                <a:srgbClr val="FFFFFF"/>
              </a:solidFill>
            </a:endParaRPr>
          </a:p>
        </p:txBody>
      </p:sp>
    </p:spTree>
    <p:extLst>
      <p:ext uri="{BB962C8B-B14F-4D97-AF65-F5344CB8AC3E}">
        <p14:creationId xmlns:p14="http://schemas.microsoft.com/office/powerpoint/2010/main" val="1839326375"/>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smtClean="0">
                <a:solidFill>
                  <a:srgbClr val="FFFFFF"/>
                </a:solidFill>
              </a:rPr>
              <a:t>Promoting Flu Vaccination in Asthma population</a:t>
            </a:r>
            <a:endParaRPr lang="en-US">
              <a:solidFill>
                <a:srgbClr val="FFFFFF"/>
              </a:solidFill>
            </a:endParaRPr>
          </a:p>
        </p:txBody>
      </p:sp>
    </p:spTree>
    <p:extLst>
      <p:ext uri="{BB962C8B-B14F-4D97-AF65-F5344CB8AC3E}">
        <p14:creationId xmlns:p14="http://schemas.microsoft.com/office/powerpoint/2010/main" val="1649443807"/>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smtClean="0">
                <a:solidFill>
                  <a:srgbClr val="FFFFFF"/>
                </a:solidFill>
              </a:rPr>
              <a:t>Promoting Flu Vaccination in Asthma population</a:t>
            </a:r>
            <a:endParaRPr lang="en-US">
              <a:solidFill>
                <a:srgbClr val="FFFFFF"/>
              </a:solidFill>
            </a:endParaRPr>
          </a:p>
        </p:txBody>
      </p:sp>
    </p:spTree>
    <p:extLst>
      <p:ext uri="{BB962C8B-B14F-4D97-AF65-F5344CB8AC3E}">
        <p14:creationId xmlns:p14="http://schemas.microsoft.com/office/powerpoint/2010/main" val="3582986793"/>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endParaRPr lang="en-GB"/>
          </a:p>
        </p:txBody>
      </p:sp>
      <p:sp>
        <p:nvSpPr>
          <p:cNvPr id="3" name="ClipArt Placeholder 2"/>
          <p:cNvSpPr>
            <a:spLocks noGrp="1"/>
          </p:cNvSpPr>
          <p:nvPr>
            <p:ph type="clipArt" sz="half" idx="1"/>
          </p:nvPr>
        </p:nvSpPr>
        <p:spPr>
          <a:xfrm>
            <a:off x="914400" y="1981200"/>
            <a:ext cx="5080000" cy="4114800"/>
          </a:xfrm>
        </p:spPr>
        <p:txBody>
          <a:bodyPr/>
          <a:lstStyle/>
          <a:p>
            <a:pPr lvl="0"/>
            <a:endParaRPr lang="en-GB" noProof="0"/>
          </a:p>
        </p:txBody>
      </p:sp>
      <p:sp>
        <p:nvSpPr>
          <p:cNvPr id="4" name="Text Placeholder 3"/>
          <p:cNvSpPr>
            <a:spLocks noGrp="1"/>
          </p:cNvSpPr>
          <p:nvPr>
            <p:ph type="body"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smtClean="0">
                <a:solidFill>
                  <a:srgbClr val="FFFFFF"/>
                </a:solidFill>
              </a:rPr>
              <a:t>Promoting Flu Vaccination in Asthma population</a:t>
            </a:r>
            <a:endParaRPr lang="en-US">
              <a:solidFill>
                <a:srgbClr val="FFFFFF"/>
              </a:solidFill>
            </a:endParaRPr>
          </a:p>
        </p:txBody>
      </p:sp>
    </p:spTree>
    <p:extLst>
      <p:ext uri="{BB962C8B-B14F-4D97-AF65-F5344CB8AC3E}">
        <p14:creationId xmlns:p14="http://schemas.microsoft.com/office/powerpoint/2010/main" val="413951726"/>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6197600" y="19812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6197600" y="4114800"/>
            <a:ext cx="508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r>
              <a:rPr lang="en-GB" smtClean="0">
                <a:solidFill>
                  <a:srgbClr val="FFFFFF"/>
                </a:solidFill>
              </a:rPr>
              <a:t>Promoting Flu Vaccination in Asthma population</a:t>
            </a:r>
            <a:endParaRPr lang="en-US">
              <a:solidFill>
                <a:srgbClr val="FFFFFF"/>
              </a:solidFill>
            </a:endParaRPr>
          </a:p>
        </p:txBody>
      </p:sp>
    </p:spTree>
    <p:extLst>
      <p:ext uri="{BB962C8B-B14F-4D97-AF65-F5344CB8AC3E}">
        <p14:creationId xmlns:p14="http://schemas.microsoft.com/office/powerpoint/2010/main" val="43892955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s or title with image on left">
    <p:spTree>
      <p:nvGrpSpPr>
        <p:cNvPr id="1" name=""/>
        <p:cNvGrpSpPr/>
        <p:nvPr/>
      </p:nvGrpSpPr>
      <p:grpSpPr>
        <a:xfrm>
          <a:off x="0" y="0"/>
          <a:ext cx="0" cy="0"/>
          <a:chOff x="0" y="0"/>
          <a:chExt cx="0" cy="0"/>
        </a:xfrm>
      </p:grpSpPr>
      <p:sp>
        <p:nvSpPr>
          <p:cNvPr id="13" name="Rectangle 12"/>
          <p:cNvSpPr/>
          <p:nvPr userDrawn="1"/>
        </p:nvSpPr>
        <p:spPr>
          <a:xfrm>
            <a:off x="5971309" y="-18000"/>
            <a:ext cx="6220691" cy="6876000"/>
          </a:xfrm>
          <a:prstGeom prst="rect">
            <a:avLst/>
          </a:prstGeom>
          <a:gradFill>
            <a:gsLst>
              <a:gs pos="0">
                <a:schemeClr val="accent2"/>
              </a:gs>
              <a:gs pos="100000">
                <a:srgbClr val="0036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16">
            <a:extLst>
              <a:ext uri="{FF2B5EF4-FFF2-40B4-BE49-F238E27FC236}">
                <a16:creationId xmlns="" xmlns:a16="http://schemas.microsoft.com/office/drawing/2014/main" id="{047A0745-0A5C-404E-BF62-A3FBFDEE36D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303726" y="268331"/>
            <a:ext cx="2542559" cy="955793"/>
          </a:xfrm>
          <a:prstGeom prst="rect">
            <a:avLst/>
          </a:prstGeom>
        </p:spPr>
      </p:pic>
      <p:sp>
        <p:nvSpPr>
          <p:cNvPr id="18" name="Picture Placeholder 11">
            <a:extLst>
              <a:ext uri="{FF2B5EF4-FFF2-40B4-BE49-F238E27FC236}">
                <a16:creationId xmlns="" xmlns:a16="http://schemas.microsoft.com/office/drawing/2014/main" id="{F55DD1E0-0A7C-E94B-9888-630C09C7BD5B}"/>
              </a:ext>
            </a:extLst>
          </p:cNvPr>
          <p:cNvSpPr>
            <a:spLocks noGrp="1"/>
          </p:cNvSpPr>
          <p:nvPr>
            <p:ph type="pic" sz="quarter" idx="13" hasCustomPrompt="1"/>
          </p:nvPr>
        </p:nvSpPr>
        <p:spPr>
          <a:xfrm>
            <a:off x="0" y="18000"/>
            <a:ext cx="5971309" cy="6840000"/>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r>
              <a:rPr lang="en-GB" sz="2800" dirty="0"/>
              <a:t>Insert image</a:t>
            </a:r>
            <a:endParaRPr lang="en-GB" dirty="0"/>
          </a:p>
        </p:txBody>
      </p:sp>
      <p:sp>
        <p:nvSpPr>
          <p:cNvPr id="10" name="Text Placeholder 7">
            <a:extLst>
              <a:ext uri="{FF2B5EF4-FFF2-40B4-BE49-F238E27FC236}">
                <a16:creationId xmlns="" xmlns:a16="http://schemas.microsoft.com/office/drawing/2014/main" id="{BD036CC6-2C87-7B4E-9594-07CDBA003C6E}"/>
              </a:ext>
            </a:extLst>
          </p:cNvPr>
          <p:cNvSpPr>
            <a:spLocks noGrp="1"/>
          </p:cNvSpPr>
          <p:nvPr>
            <p:ph type="body" sz="quarter" idx="10" hasCustomPrompt="1"/>
          </p:nvPr>
        </p:nvSpPr>
        <p:spPr>
          <a:xfrm>
            <a:off x="6909213" y="2424776"/>
            <a:ext cx="4344883" cy="2773371"/>
          </a:xfrm>
          <a:prstGeom prst="rect">
            <a:avLst/>
          </a:prstGeom>
        </p:spPr>
        <p:txBody>
          <a:bodyPr lIns="0" tIns="0" rIns="0" bIns="0"/>
          <a:lstStyle>
            <a:lvl1pPr marL="0" indent="0">
              <a:buNone/>
              <a:defRPr sz="4000" baseline="0">
                <a:solidFill>
                  <a:schemeClr val="bg1"/>
                </a:solidFill>
                <a:latin typeface="Arial" panose="020B0604020202020204" pitchFamily="34" charset="0"/>
                <a:cs typeface="Arial" panose="020B0604020202020204" pitchFamily="34" charset="0"/>
              </a:defRPr>
            </a:lvl1pPr>
          </a:lstStyle>
          <a:p>
            <a:pPr lvl="0"/>
            <a:r>
              <a:rPr lang="en-GB" dirty="0"/>
              <a:t>Sub title, contents</a:t>
            </a:r>
          </a:p>
        </p:txBody>
      </p:sp>
      <p:pic>
        <p:nvPicPr>
          <p:cNvPr id="12" name="Picture 11" descr="A picture containing card, stationary&#10;&#10;Description automatically generated">
            <a:extLst>
              <a:ext uri="{FF2B5EF4-FFF2-40B4-BE49-F238E27FC236}">
                <a16:creationId xmlns="" xmlns:a16="http://schemas.microsoft.com/office/drawing/2014/main" id="{FCB7D92F-99C3-7C4D-BB0E-C328FB7AD0B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7865" b="21007"/>
          <a:stretch/>
        </p:blipFill>
        <p:spPr>
          <a:xfrm flipH="1">
            <a:off x="8469999" y="3666891"/>
            <a:ext cx="3722004" cy="3191110"/>
          </a:xfrm>
          <a:prstGeom prst="rect">
            <a:avLst/>
          </a:prstGeom>
        </p:spPr>
      </p:pic>
    </p:spTree>
    <p:extLst>
      <p:ext uri="{BB962C8B-B14F-4D97-AF65-F5344CB8AC3E}">
        <p14:creationId xmlns:p14="http://schemas.microsoft.com/office/powerpoint/2010/main" val="143366877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smtClean="0">
                <a:solidFill>
                  <a:srgbClr val="FFFFFF"/>
                </a:solidFill>
              </a:rPr>
              <a:t>Promoting Flu Vaccination in Asthma population</a:t>
            </a:r>
            <a:endParaRPr lang="en-US">
              <a:solidFill>
                <a:srgbClr val="FFFFFF"/>
              </a:solidFill>
            </a:endParaRPr>
          </a:p>
        </p:txBody>
      </p:sp>
    </p:spTree>
    <p:extLst>
      <p:ext uri="{BB962C8B-B14F-4D97-AF65-F5344CB8AC3E}">
        <p14:creationId xmlns:p14="http://schemas.microsoft.com/office/powerpoint/2010/main" val="1161402709"/>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14400" y="609600"/>
            <a:ext cx="103632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GB" smtClean="0">
                <a:solidFill>
                  <a:srgbClr val="FFFFFF"/>
                </a:solidFill>
              </a:rPr>
              <a:t>Promoting Flu Vaccination in Asthma population</a:t>
            </a:r>
            <a:endParaRPr lang="en-US">
              <a:solidFill>
                <a:srgbClr val="FFFFFF"/>
              </a:solidFill>
            </a:endParaRPr>
          </a:p>
        </p:txBody>
      </p:sp>
    </p:spTree>
    <p:extLst>
      <p:ext uri="{BB962C8B-B14F-4D97-AF65-F5344CB8AC3E}">
        <p14:creationId xmlns:p14="http://schemas.microsoft.com/office/powerpoint/2010/main" val="912901051"/>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914400" y="1981200"/>
            <a:ext cx="10363200" cy="4114800"/>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smtClean="0">
                <a:solidFill>
                  <a:srgbClr val="FFFFFF"/>
                </a:solidFill>
              </a:rPr>
              <a:t>Promoting Flu Vaccination in Asthma population</a:t>
            </a:r>
            <a:endParaRPr lang="en-US">
              <a:solidFill>
                <a:srgbClr val="FFFFFF"/>
              </a:solidFill>
            </a:endParaRPr>
          </a:p>
        </p:txBody>
      </p:sp>
    </p:spTree>
    <p:extLst>
      <p:ext uri="{BB962C8B-B14F-4D97-AF65-F5344CB8AC3E}">
        <p14:creationId xmlns:p14="http://schemas.microsoft.com/office/powerpoint/2010/main" val="2982468649"/>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pPr>
              <a:defRPr/>
            </a:pPr>
            <a:endParaRPr lang="en-GB" altLang="en-US">
              <a:solidFill>
                <a:srgbClr val="FFFFFF"/>
              </a:solidFill>
            </a:endParaRPr>
          </a:p>
        </p:txBody>
      </p:sp>
      <p:sp>
        <p:nvSpPr>
          <p:cNvPr id="6" name="Footer Placeholder 5"/>
          <p:cNvSpPr>
            <a:spLocks noGrp="1"/>
          </p:cNvSpPr>
          <p:nvPr>
            <p:ph type="ftr" sz="quarter" idx="11"/>
          </p:nvPr>
        </p:nvSpPr>
        <p:spPr/>
        <p:txBody>
          <a:bodyPr/>
          <a:lstStyle>
            <a:lvl1pPr>
              <a:defRPr/>
            </a:lvl1pPr>
          </a:lstStyle>
          <a:p>
            <a:pPr>
              <a:defRPr/>
            </a:pPr>
            <a:r>
              <a:rPr lang="en-GB" altLang="en-US" smtClean="0">
                <a:solidFill>
                  <a:srgbClr val="FFFFFF"/>
                </a:solidFill>
              </a:rPr>
              <a:t>Promoting Flu Vaccination in Asthma population</a:t>
            </a:r>
            <a:endParaRPr lang="en-GB" altLang="en-US">
              <a:solidFill>
                <a:srgbClr val="FFFFFF"/>
              </a:solidFill>
            </a:endParaRPr>
          </a:p>
        </p:txBody>
      </p:sp>
    </p:spTree>
    <p:extLst>
      <p:ext uri="{BB962C8B-B14F-4D97-AF65-F5344CB8AC3E}">
        <p14:creationId xmlns:p14="http://schemas.microsoft.com/office/powerpoint/2010/main" val="973831264"/>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9223" name="Text Box 7"/>
          <p:cNvSpPr txBox="1">
            <a:spLocks noChangeArrowheads="1"/>
          </p:cNvSpPr>
          <p:nvPr userDrawn="1"/>
        </p:nvSpPr>
        <p:spPr bwMode="auto">
          <a:xfrm>
            <a:off x="239188" y="1196976"/>
            <a:ext cx="11713633" cy="4824413"/>
          </a:xfrm>
          <a:prstGeom prst="rect">
            <a:avLst/>
          </a:prstGeom>
          <a:noFill/>
          <a:ln w="9525">
            <a:noFill/>
            <a:miter lim="800000"/>
            <a:headEnd/>
            <a:tailEnd/>
          </a:ln>
          <a:effectLst/>
        </p:spPr>
        <p:txBody>
          <a:bodyPr wrap="none"/>
          <a:lstStyle/>
          <a:p>
            <a:pPr fontAlgn="base">
              <a:spcBef>
                <a:spcPct val="50000"/>
              </a:spcBef>
              <a:spcAft>
                <a:spcPct val="0"/>
              </a:spcAft>
            </a:pPr>
            <a:endParaRPr lang="en-US">
              <a:solidFill>
                <a:srgbClr val="000000"/>
              </a:solidFill>
            </a:endParaRPr>
          </a:p>
        </p:txBody>
      </p:sp>
      <p:pic>
        <p:nvPicPr>
          <p:cNvPr id="9235" name="Picture 19" descr="Whittington Health logo"/>
          <p:cNvPicPr>
            <a:picLocks noChangeAspect="1" noChangeArrowheads="1"/>
          </p:cNvPicPr>
          <p:nvPr userDrawn="1"/>
        </p:nvPicPr>
        <p:blipFill>
          <a:blip r:embed="rId2"/>
          <a:srcRect/>
          <a:stretch>
            <a:fillRect/>
          </a:stretch>
        </p:blipFill>
        <p:spPr bwMode="auto">
          <a:xfrm>
            <a:off x="7535333" y="333380"/>
            <a:ext cx="4394200" cy="404813"/>
          </a:xfrm>
          <a:prstGeom prst="rect">
            <a:avLst/>
          </a:prstGeom>
          <a:noFill/>
        </p:spPr>
      </p:pic>
      <p:pic>
        <p:nvPicPr>
          <p:cNvPr id="9236" name="Picture 20" descr="Whittington Cat"/>
          <p:cNvPicPr>
            <a:picLocks noChangeAspect="1" noChangeArrowheads="1"/>
          </p:cNvPicPr>
          <p:nvPr userDrawn="1"/>
        </p:nvPicPr>
        <p:blipFill>
          <a:blip r:embed="rId3"/>
          <a:srcRect/>
          <a:stretch>
            <a:fillRect/>
          </a:stretch>
        </p:blipFill>
        <p:spPr bwMode="auto">
          <a:xfrm>
            <a:off x="334437" y="188913"/>
            <a:ext cx="1248833" cy="842962"/>
          </a:xfrm>
          <a:prstGeom prst="rect">
            <a:avLst/>
          </a:prstGeom>
          <a:noFill/>
        </p:spPr>
      </p:pic>
      <p:sp>
        <p:nvSpPr>
          <p:cNvPr id="9239" name="Rectangle 23"/>
          <p:cNvSpPr>
            <a:spLocks noGrp="1" noChangeArrowheads="1"/>
          </p:cNvSpPr>
          <p:nvPr>
            <p:ph type="ctrTitle" sz="quarter"/>
          </p:nvPr>
        </p:nvSpPr>
        <p:spPr>
          <a:xfrm>
            <a:off x="527051" y="2133605"/>
            <a:ext cx="10363200" cy="1470025"/>
          </a:xfrm>
        </p:spPr>
        <p:txBody>
          <a:bodyPr/>
          <a:lstStyle>
            <a:lvl1pPr>
              <a:defRPr sz="2800"/>
            </a:lvl1pPr>
          </a:lstStyle>
          <a:p>
            <a:r>
              <a:rPr lang="en-GB"/>
              <a:t>Click to edit Master title style</a:t>
            </a:r>
          </a:p>
        </p:txBody>
      </p:sp>
      <p:sp>
        <p:nvSpPr>
          <p:cNvPr id="9240" name="Rectangle 24"/>
          <p:cNvSpPr>
            <a:spLocks noGrp="1" noChangeArrowheads="1"/>
          </p:cNvSpPr>
          <p:nvPr>
            <p:ph type="subTitle" sz="quarter" idx="1"/>
          </p:nvPr>
        </p:nvSpPr>
        <p:spPr>
          <a:xfrm>
            <a:off x="527051" y="3860800"/>
            <a:ext cx="8534400" cy="1752600"/>
          </a:xfrm>
        </p:spPr>
        <p:txBody>
          <a:bodyPr/>
          <a:lstStyle>
            <a:lvl1pPr marL="0" indent="0">
              <a:buFontTx/>
              <a:buNone/>
              <a:defRPr b="1"/>
            </a:lvl1pPr>
          </a:lstStyle>
          <a:p>
            <a:r>
              <a:rPr lang="en-GB"/>
              <a:t>Click to edit Master subtitle style</a:t>
            </a:r>
          </a:p>
        </p:txBody>
      </p:sp>
      <p:sp>
        <p:nvSpPr>
          <p:cNvPr id="9241" name="Rectangle 25"/>
          <p:cNvSpPr>
            <a:spLocks noGrp="1" noChangeArrowheads="1"/>
          </p:cNvSpPr>
          <p:nvPr>
            <p:ph type="dt" sz="quarter" idx="2"/>
          </p:nvPr>
        </p:nvSpPr>
        <p:spPr bwMode="auto">
          <a:xfrm>
            <a:off x="624417" y="6237288"/>
            <a:ext cx="28448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1400" b="0">
                <a:solidFill>
                  <a:schemeClr val="tx1"/>
                </a:solidFill>
              </a:defRPr>
            </a:lvl1pPr>
          </a:lstStyle>
          <a:p>
            <a:pPr fontAlgn="base">
              <a:spcBef>
                <a:spcPct val="0"/>
              </a:spcBef>
              <a:spcAft>
                <a:spcPct val="0"/>
              </a:spcAft>
            </a:pPr>
            <a:endParaRPr lang="en-GB">
              <a:solidFill>
                <a:srgbClr val="000000"/>
              </a:solidFill>
            </a:endParaRPr>
          </a:p>
        </p:txBody>
      </p:sp>
    </p:spTree>
    <p:extLst>
      <p:ext uri="{BB962C8B-B14F-4D97-AF65-F5344CB8AC3E}">
        <p14:creationId xmlns:p14="http://schemas.microsoft.com/office/powerpoint/2010/main" val="426131395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028207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51457323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2420943"/>
            <a:ext cx="5384800" cy="4103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2420943"/>
            <a:ext cx="5384800" cy="4103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3064809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2266446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3191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s - blank">
    <p:spTree>
      <p:nvGrpSpPr>
        <p:cNvPr id="1" name=""/>
        <p:cNvGrpSpPr/>
        <p:nvPr/>
      </p:nvGrpSpPr>
      <p:grpSpPr>
        <a:xfrm>
          <a:off x="0" y="0"/>
          <a:ext cx="0" cy="0"/>
          <a:chOff x="0" y="0"/>
          <a:chExt cx="0" cy="0"/>
        </a:xfrm>
      </p:grpSpPr>
      <p:sp>
        <p:nvSpPr>
          <p:cNvPr id="3" name="Text Placeholder 7"/>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423340136"/>
      </p:ext>
    </p:extLst>
  </p:cSld>
  <p:clrMapOvr>
    <a:masterClrMapping/>
  </p:clrMapOvr>
  <p:extLst mod="1">
    <p:ext uri="{DCECCB84-F9BA-43D5-87BE-67443E8EF086}">
      <p15:sldGuideLst xmlns=""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71953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5644417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45792538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7804640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51900" y="1557342"/>
            <a:ext cx="2745317" cy="49672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3" y="1557342"/>
            <a:ext cx="8039100" cy="49672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6818370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9223" name="Text Box 7"/>
          <p:cNvSpPr txBox="1">
            <a:spLocks noChangeArrowheads="1"/>
          </p:cNvSpPr>
          <p:nvPr userDrawn="1"/>
        </p:nvSpPr>
        <p:spPr bwMode="auto">
          <a:xfrm>
            <a:off x="239185" y="1196976"/>
            <a:ext cx="11713633" cy="4824413"/>
          </a:xfrm>
          <a:prstGeom prst="rect">
            <a:avLst/>
          </a:prstGeom>
          <a:noFill/>
          <a:ln w="9525">
            <a:noFill/>
            <a:miter lim="800000"/>
            <a:headEnd/>
            <a:tailEnd/>
          </a:ln>
          <a:effectLst/>
        </p:spPr>
        <p:txBody>
          <a:bodyPr wrap="none"/>
          <a:lstStyle/>
          <a:p>
            <a:pPr fontAlgn="base">
              <a:spcBef>
                <a:spcPct val="50000"/>
              </a:spcBef>
              <a:spcAft>
                <a:spcPct val="0"/>
              </a:spcAft>
            </a:pPr>
            <a:endParaRPr lang="en-US">
              <a:solidFill>
                <a:srgbClr val="000000"/>
              </a:solidFill>
            </a:endParaRPr>
          </a:p>
        </p:txBody>
      </p:sp>
      <p:pic>
        <p:nvPicPr>
          <p:cNvPr id="9235" name="Picture 19" descr="Whittington Health logo"/>
          <p:cNvPicPr>
            <a:picLocks noChangeAspect="1" noChangeArrowheads="1"/>
          </p:cNvPicPr>
          <p:nvPr userDrawn="1"/>
        </p:nvPicPr>
        <p:blipFill>
          <a:blip r:embed="rId2"/>
          <a:srcRect/>
          <a:stretch>
            <a:fillRect/>
          </a:stretch>
        </p:blipFill>
        <p:spPr bwMode="auto">
          <a:xfrm>
            <a:off x="7535333" y="333376"/>
            <a:ext cx="4394200" cy="404813"/>
          </a:xfrm>
          <a:prstGeom prst="rect">
            <a:avLst/>
          </a:prstGeom>
          <a:noFill/>
        </p:spPr>
      </p:pic>
      <p:pic>
        <p:nvPicPr>
          <p:cNvPr id="9236" name="Picture 20" descr="Whittington Cat"/>
          <p:cNvPicPr>
            <a:picLocks noChangeAspect="1" noChangeArrowheads="1"/>
          </p:cNvPicPr>
          <p:nvPr userDrawn="1"/>
        </p:nvPicPr>
        <p:blipFill>
          <a:blip r:embed="rId3"/>
          <a:srcRect/>
          <a:stretch>
            <a:fillRect/>
          </a:stretch>
        </p:blipFill>
        <p:spPr bwMode="auto">
          <a:xfrm>
            <a:off x="334434" y="188913"/>
            <a:ext cx="1248833" cy="842962"/>
          </a:xfrm>
          <a:prstGeom prst="rect">
            <a:avLst/>
          </a:prstGeom>
          <a:noFill/>
        </p:spPr>
      </p:pic>
      <p:sp>
        <p:nvSpPr>
          <p:cNvPr id="9239" name="Rectangle 23"/>
          <p:cNvSpPr>
            <a:spLocks noGrp="1" noChangeArrowheads="1"/>
          </p:cNvSpPr>
          <p:nvPr>
            <p:ph type="ctrTitle" sz="quarter"/>
          </p:nvPr>
        </p:nvSpPr>
        <p:spPr>
          <a:xfrm>
            <a:off x="527051" y="2133601"/>
            <a:ext cx="10363200" cy="1470025"/>
          </a:xfrm>
        </p:spPr>
        <p:txBody>
          <a:bodyPr/>
          <a:lstStyle>
            <a:lvl1pPr>
              <a:defRPr sz="2800"/>
            </a:lvl1pPr>
          </a:lstStyle>
          <a:p>
            <a:r>
              <a:rPr lang="en-GB"/>
              <a:t>Click to edit Master title style</a:t>
            </a:r>
          </a:p>
        </p:txBody>
      </p:sp>
      <p:sp>
        <p:nvSpPr>
          <p:cNvPr id="9240" name="Rectangle 24"/>
          <p:cNvSpPr>
            <a:spLocks noGrp="1" noChangeArrowheads="1"/>
          </p:cNvSpPr>
          <p:nvPr>
            <p:ph type="subTitle" sz="quarter" idx="1"/>
          </p:nvPr>
        </p:nvSpPr>
        <p:spPr>
          <a:xfrm>
            <a:off x="527051" y="3860800"/>
            <a:ext cx="8534400" cy="1752600"/>
          </a:xfrm>
        </p:spPr>
        <p:txBody>
          <a:bodyPr/>
          <a:lstStyle>
            <a:lvl1pPr marL="0" indent="0">
              <a:buFontTx/>
              <a:buNone/>
              <a:defRPr b="1"/>
            </a:lvl1pPr>
          </a:lstStyle>
          <a:p>
            <a:r>
              <a:rPr lang="en-GB"/>
              <a:t>Click to edit Master subtitle style</a:t>
            </a:r>
          </a:p>
        </p:txBody>
      </p:sp>
      <p:sp>
        <p:nvSpPr>
          <p:cNvPr id="9241" name="Rectangle 25"/>
          <p:cNvSpPr>
            <a:spLocks noGrp="1" noChangeArrowheads="1"/>
          </p:cNvSpPr>
          <p:nvPr>
            <p:ph type="dt" sz="quarter" idx="2"/>
          </p:nvPr>
        </p:nvSpPr>
        <p:spPr bwMode="auto">
          <a:xfrm>
            <a:off x="624417" y="6237288"/>
            <a:ext cx="28448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1400" b="0">
                <a:solidFill>
                  <a:schemeClr val="tx1"/>
                </a:solidFill>
              </a:defRPr>
            </a:lvl1pPr>
          </a:lstStyle>
          <a:p>
            <a:pPr fontAlgn="base">
              <a:spcBef>
                <a:spcPct val="0"/>
              </a:spcBef>
              <a:spcAft>
                <a:spcPct val="0"/>
              </a:spcAft>
            </a:pPr>
            <a:endParaRPr lang="en-GB">
              <a:solidFill>
                <a:srgbClr val="000000"/>
              </a:solidFill>
            </a:endParaRPr>
          </a:p>
        </p:txBody>
      </p:sp>
    </p:spTree>
    <p:extLst>
      <p:ext uri="{BB962C8B-B14F-4D97-AF65-F5344CB8AC3E}">
        <p14:creationId xmlns:p14="http://schemas.microsoft.com/office/powerpoint/2010/main" val="384287716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1984627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10428388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2420939"/>
            <a:ext cx="5384800" cy="4103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2420939"/>
            <a:ext cx="5384800" cy="4103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8830611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72787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ntent slides - blank 3">
    <p:spTree>
      <p:nvGrpSpPr>
        <p:cNvPr id="1" name=""/>
        <p:cNvGrpSpPr/>
        <p:nvPr/>
      </p:nvGrpSpPr>
      <p:grpSpPr>
        <a:xfrm>
          <a:off x="0" y="0"/>
          <a:ext cx="0" cy="0"/>
          <a:chOff x="0" y="0"/>
          <a:chExt cx="0" cy="0"/>
        </a:xfrm>
      </p:grpSpPr>
      <p:sp>
        <p:nvSpPr>
          <p:cNvPr id="7" name="Text Placeholder 7">
            <a:extLst>
              <a:ext uri="{FF2B5EF4-FFF2-40B4-BE49-F238E27FC236}">
                <a16:creationId xmlns="" xmlns:a16="http://schemas.microsoft.com/office/drawing/2014/main" id="{3F2BB2EB-4A32-C943-B0FC-D761A86F8A6B}"/>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4073273842"/>
      </p:ext>
    </p:extLst>
  </p:cSld>
  <p:clrMapOvr>
    <a:masterClrMapping/>
  </p:clrMapOvr>
  <p:extLst mod="1">
    <p:ext uri="{DCECCB84-F9BA-43D5-87BE-67443E8EF086}">
      <p15:sldGuideLst xmlns=""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4422970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24609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0856188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4013200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2511280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51900" y="1557339"/>
            <a:ext cx="2745317" cy="49672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1" y="1557339"/>
            <a:ext cx="8039100" cy="49672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30403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slides - text only">
    <p:spTree>
      <p:nvGrpSpPr>
        <p:cNvPr id="1" name=""/>
        <p:cNvGrpSpPr/>
        <p:nvPr/>
      </p:nvGrpSpPr>
      <p:grpSpPr>
        <a:xfrm>
          <a:off x="0" y="0"/>
          <a:ext cx="0" cy="0"/>
          <a:chOff x="0" y="0"/>
          <a:chExt cx="0" cy="0"/>
        </a:xfrm>
      </p:grpSpPr>
      <p:sp>
        <p:nvSpPr>
          <p:cNvPr id="3" name="Text Placeholder 13"/>
          <p:cNvSpPr>
            <a:spLocks noGrp="1"/>
          </p:cNvSpPr>
          <p:nvPr>
            <p:ph type="body" sz="quarter" idx="12" hasCustomPrompt="1"/>
          </p:nvPr>
        </p:nvSpPr>
        <p:spPr>
          <a:xfrm>
            <a:off x="344493" y="1547817"/>
            <a:ext cx="11525249"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6" name="Text Placeholder 7">
            <a:extLst>
              <a:ext uri="{FF2B5EF4-FFF2-40B4-BE49-F238E27FC236}">
                <a16:creationId xmlns="" xmlns:a16="http://schemas.microsoft.com/office/drawing/2014/main" id="{9D9E0AF5-0DF8-6E4E-8D83-C8951539C60C}"/>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3891776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slides - 2 column text">
    <p:spTree>
      <p:nvGrpSpPr>
        <p:cNvPr id="1" name=""/>
        <p:cNvGrpSpPr/>
        <p:nvPr/>
      </p:nvGrpSpPr>
      <p:grpSpPr>
        <a:xfrm>
          <a:off x="0" y="0"/>
          <a:ext cx="0" cy="0"/>
          <a:chOff x="0" y="0"/>
          <a:chExt cx="0" cy="0"/>
        </a:xfrm>
      </p:grpSpPr>
      <p:sp>
        <p:nvSpPr>
          <p:cNvPr id="14" name="Text Placeholder 13"/>
          <p:cNvSpPr>
            <a:spLocks noGrp="1"/>
          </p:cNvSpPr>
          <p:nvPr>
            <p:ph type="body" sz="quarter" idx="12" hasCustomPrompt="1"/>
          </p:nvPr>
        </p:nvSpPr>
        <p:spPr>
          <a:xfrm>
            <a:off x="344491" y="1547817"/>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19" name="Text Placeholder 13"/>
          <p:cNvSpPr>
            <a:spLocks noGrp="1"/>
          </p:cNvSpPr>
          <p:nvPr>
            <p:ph type="body" sz="quarter" idx="15" hasCustomPrompt="1"/>
          </p:nvPr>
        </p:nvSpPr>
        <p:spPr>
          <a:xfrm>
            <a:off x="6255027" y="1559910"/>
            <a:ext cx="5610836" cy="4548187"/>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Type text here</a:t>
            </a:r>
          </a:p>
        </p:txBody>
      </p:sp>
      <p:sp>
        <p:nvSpPr>
          <p:cNvPr id="6" name="Text Placeholder 7">
            <a:extLst>
              <a:ext uri="{FF2B5EF4-FFF2-40B4-BE49-F238E27FC236}">
                <a16:creationId xmlns="" xmlns:a16="http://schemas.microsoft.com/office/drawing/2014/main" id="{3D1687DE-6F0B-1A43-9FB7-49F39B622E28}"/>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1259861701"/>
      </p:ext>
    </p:extLst>
  </p:cSld>
  <p:clrMapOvr>
    <a:masterClrMapping/>
  </p:clrMapOvr>
  <p:extLst mod="1">
    <p:ext uri="{DCECCB84-F9BA-43D5-87BE-67443E8EF086}">
      <p15:sldGuideLst xmlns=""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slides - 2 column content">
    <p:spTree>
      <p:nvGrpSpPr>
        <p:cNvPr id="1" name=""/>
        <p:cNvGrpSpPr/>
        <p:nvPr/>
      </p:nvGrpSpPr>
      <p:grpSpPr>
        <a:xfrm>
          <a:off x="0" y="0"/>
          <a:ext cx="0" cy="0"/>
          <a:chOff x="0" y="0"/>
          <a:chExt cx="0" cy="0"/>
        </a:xfrm>
      </p:grpSpPr>
      <p:sp>
        <p:nvSpPr>
          <p:cNvPr id="5" name="Content Placeholder 4"/>
          <p:cNvSpPr>
            <a:spLocks noGrp="1"/>
          </p:cNvSpPr>
          <p:nvPr>
            <p:ph sz="quarter" idx="16" hasCustomPrompt="1"/>
          </p:nvPr>
        </p:nvSpPr>
        <p:spPr>
          <a:xfrm>
            <a:off x="348517" y="1559903"/>
            <a:ext cx="5610225" cy="4536098"/>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Insert content here</a:t>
            </a:r>
          </a:p>
        </p:txBody>
      </p:sp>
      <p:sp>
        <p:nvSpPr>
          <p:cNvPr id="12" name="Content Placeholder 4"/>
          <p:cNvSpPr>
            <a:spLocks noGrp="1"/>
          </p:cNvSpPr>
          <p:nvPr>
            <p:ph sz="quarter" idx="17" hasCustomPrompt="1"/>
          </p:nvPr>
        </p:nvSpPr>
        <p:spPr>
          <a:xfrm>
            <a:off x="6255029" y="1543974"/>
            <a:ext cx="5610225" cy="4536098"/>
          </a:xfrm>
          <a:prstGeom prst="rect">
            <a:avLst/>
          </a:prstGeom>
        </p:spPr>
        <p:txBody>
          <a:bodyPr/>
          <a:lstStyle>
            <a:lvl1pPr marL="0" indent="0">
              <a:buNone/>
              <a:defRPr sz="2800" baseline="0">
                <a:latin typeface="Arial" panose="020B0604020202020204" pitchFamily="34" charset="0"/>
                <a:cs typeface="Arial" panose="020B0604020202020204" pitchFamily="34" charset="0"/>
              </a:defRPr>
            </a:lvl1pPr>
          </a:lstStyle>
          <a:p>
            <a:pPr lvl="0"/>
            <a:r>
              <a:rPr lang="en-GB" dirty="0"/>
              <a:t>Insert content here</a:t>
            </a:r>
          </a:p>
        </p:txBody>
      </p:sp>
      <p:sp>
        <p:nvSpPr>
          <p:cNvPr id="7" name="Text Placeholder 7">
            <a:extLst>
              <a:ext uri="{FF2B5EF4-FFF2-40B4-BE49-F238E27FC236}">
                <a16:creationId xmlns="" xmlns:a16="http://schemas.microsoft.com/office/drawing/2014/main" id="{48EDB123-F881-1B4B-B095-5CCA634CACD4}"/>
              </a:ext>
            </a:extLst>
          </p:cNvPr>
          <p:cNvSpPr>
            <a:spLocks noGrp="1"/>
          </p:cNvSpPr>
          <p:nvPr>
            <p:ph type="body" sz="quarter" idx="10" hasCustomPrompt="1"/>
          </p:nvPr>
        </p:nvSpPr>
        <p:spPr>
          <a:xfrm>
            <a:off x="322009" y="400476"/>
            <a:ext cx="7942763" cy="493376"/>
          </a:xfrm>
          <a:prstGeom prst="rect">
            <a:avLst/>
          </a:prstGeom>
        </p:spPr>
        <p:txBody>
          <a:bodyPr lIns="0" tIns="0" rIns="0" bIns="0"/>
          <a:lstStyle>
            <a:lvl1pPr marL="0" indent="0">
              <a:buNone/>
              <a:defRPr sz="4000" baseline="0">
                <a:solidFill>
                  <a:srgbClr val="005EB8"/>
                </a:solidFill>
                <a:latin typeface="Arial" panose="020B0604020202020204" pitchFamily="34" charset="0"/>
                <a:cs typeface="Arial" panose="020B0604020202020204" pitchFamily="34" charset="0"/>
              </a:defRPr>
            </a:lvl1pPr>
          </a:lstStyle>
          <a:p>
            <a:pPr lvl="0"/>
            <a:r>
              <a:rPr lang="en-GB" dirty="0"/>
              <a:t>Header title</a:t>
            </a:r>
          </a:p>
        </p:txBody>
      </p:sp>
    </p:spTree>
    <p:extLst>
      <p:ext uri="{BB962C8B-B14F-4D97-AF65-F5344CB8AC3E}">
        <p14:creationId xmlns:p14="http://schemas.microsoft.com/office/powerpoint/2010/main" val="2821329961"/>
      </p:ext>
    </p:extLst>
  </p:cSld>
  <p:clrMapOvr>
    <a:masterClrMapping/>
  </p:clrMapOvr>
  <p:extLst mod="1">
    <p:ext uri="{DCECCB84-F9BA-43D5-87BE-67443E8EF086}">
      <p15:sldGuideLst xmlns="" xmlns:p15="http://schemas.microsoft.com/office/powerpoint/2012/main">
        <p15:guide id="1" orient="horz" pos="618">
          <p15:clr>
            <a:srgbClr val="FBAE40"/>
          </p15:clr>
        </p15:guide>
        <p15:guide id="2" pos="3840">
          <p15:clr>
            <a:srgbClr val="FBAE40"/>
          </p15:clr>
        </p15:guide>
        <p15:guide id="3" orient="horz" pos="119">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image" Target="../media/image4.png"/><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3.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image" Target="../media/image4.png"/><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6" Type="http://schemas.openxmlformats.org/officeDocument/2006/relationships/theme" Target="../theme/theme4.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slideLayout" Target="../slideLayouts/slideLayout4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image" Target="../media/image5.jpeg"/><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theme" Target="../theme/theme5.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image" Target="../media/image6.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2.xml"/><Relationship Id="rId13" Type="http://schemas.openxmlformats.org/officeDocument/2006/relationships/image" Target="../media/image5.jpeg"/><Relationship Id="rId3" Type="http://schemas.openxmlformats.org/officeDocument/2006/relationships/slideLayout" Target="../slideLayouts/slideLayout57.xml"/><Relationship Id="rId7" Type="http://schemas.openxmlformats.org/officeDocument/2006/relationships/slideLayout" Target="../slideLayouts/slideLayout61.xml"/><Relationship Id="rId12" Type="http://schemas.openxmlformats.org/officeDocument/2006/relationships/theme" Target="../theme/theme6.xml"/><Relationship Id="rId2" Type="http://schemas.openxmlformats.org/officeDocument/2006/relationships/slideLayout" Target="../slideLayouts/slideLayout56.xml"/><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slideLayout" Target="../slideLayouts/slideLayout65.xml"/><Relationship Id="rId5" Type="http://schemas.openxmlformats.org/officeDocument/2006/relationships/slideLayout" Target="../slideLayouts/slideLayout59.xml"/><Relationship Id="rId10" Type="http://schemas.openxmlformats.org/officeDocument/2006/relationships/slideLayout" Target="../slideLayouts/slideLayout64.xml"/><Relationship Id="rId4" Type="http://schemas.openxmlformats.org/officeDocument/2006/relationships/slideLayout" Target="../slideLayouts/slideLayout58.xml"/><Relationship Id="rId9" Type="http://schemas.openxmlformats.org/officeDocument/2006/relationships/slideLayout" Target="../slideLayouts/slideLayout63.xml"/><Relationship Id="rId14" Type="http://schemas.openxmlformats.org/officeDocument/2006/relationships/image" Target="../media/image6.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5556105"/>
      </p:ext>
    </p:extLst>
  </p:cSld>
  <p:clrMap bg1="lt1" tx1="dk1" bg2="lt2" tx2="dk2" accent1="accent1" accent2="accent2" accent3="accent3" accent4="accent4" accent5="accent5" accent6="accent6" hlink="hlink" folHlink="folHlink"/>
  <p:sldLayoutIdLst>
    <p:sldLayoutId id="2147483744" r:id="rId1"/>
    <p:sldLayoutId id="2147483817" r:id="rId2"/>
    <p:sldLayoutId id="2147483815" r:id="rId3"/>
    <p:sldLayoutId id="2147483741" r:id="rId4"/>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9" name="Picture 18" descr="A picture containing card, stationary&#10;&#10;Description automatically generated">
            <a:extLst>
              <a:ext uri="{FF2B5EF4-FFF2-40B4-BE49-F238E27FC236}">
                <a16:creationId xmlns="" xmlns:a16="http://schemas.microsoft.com/office/drawing/2014/main" id="{611B97B5-0BC1-4848-93D6-22E067A2A1EA}"/>
              </a:ext>
            </a:extLst>
          </p:cNvPr>
          <p:cNvPicPr>
            <a:picLocks noChangeAspect="1"/>
          </p:cNvPicPr>
          <p:nvPr userDrawn="1"/>
        </p:nvPicPr>
        <p:blipFill rotWithShape="1">
          <a:blip r:embed="rId14">
            <a:alphaModFix amt="15000"/>
            <a:extLst>
              <a:ext uri="{28A0092B-C50C-407E-A947-70E740481C1C}">
                <a14:useLocalDpi xmlns:a14="http://schemas.microsoft.com/office/drawing/2010/main" val="0"/>
              </a:ext>
            </a:extLst>
          </a:blip>
          <a:srcRect l="7865" b="21007"/>
          <a:stretch/>
        </p:blipFill>
        <p:spPr>
          <a:xfrm flipH="1">
            <a:off x="8469999" y="3666891"/>
            <a:ext cx="3722004" cy="3191110"/>
          </a:xfrm>
          <a:prstGeom prst="rect">
            <a:avLst/>
          </a:prstGeom>
        </p:spPr>
      </p:pic>
      <p:cxnSp>
        <p:nvCxnSpPr>
          <p:cNvPr id="11" name="Straight Connector 10"/>
          <p:cNvCxnSpPr/>
          <p:nvPr userDrawn="1"/>
        </p:nvCxnSpPr>
        <p:spPr>
          <a:xfrm flipV="1">
            <a:off x="334539" y="6436293"/>
            <a:ext cx="11546452" cy="11151"/>
          </a:xfrm>
          <a:prstGeom prst="line">
            <a:avLst/>
          </a:prstGeom>
          <a:ln w="15875">
            <a:solidFill>
              <a:srgbClr val="878787"/>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 xmlns:a16="http://schemas.microsoft.com/office/drawing/2014/main" id="{354AD3A2-8947-3044-BBA9-96B24B6B181C}"/>
              </a:ext>
            </a:extLst>
          </p:cNvPr>
          <p:cNvPicPr>
            <a:picLocks noChangeAspect="1"/>
          </p:cNvPicPr>
          <p:nvPr userDrawn="1"/>
        </p:nvPicPr>
        <p:blipFill>
          <a:blip r:embed="rId15" cstate="print">
            <a:extLst>
              <a:ext uri="{28A0092B-C50C-407E-A947-70E740481C1C}">
                <a14:useLocalDpi xmlns:a14="http://schemas.microsoft.com/office/drawing/2010/main" val="0"/>
              </a:ext>
            </a:extLst>
          </a:blip>
          <a:srcRect/>
          <a:stretch/>
        </p:blipFill>
        <p:spPr>
          <a:xfrm>
            <a:off x="9303725" y="268331"/>
            <a:ext cx="2542561" cy="955793"/>
          </a:xfrm>
          <a:prstGeom prst="rect">
            <a:avLst/>
          </a:prstGeom>
        </p:spPr>
      </p:pic>
      <p:sp>
        <p:nvSpPr>
          <p:cNvPr id="5" name="TextBox 4">
            <a:extLst>
              <a:ext uri="{FF2B5EF4-FFF2-40B4-BE49-F238E27FC236}">
                <a16:creationId xmlns="" xmlns:a16="http://schemas.microsoft.com/office/drawing/2014/main" id="{A95D9E8D-4C6D-3F4D-95B3-66DFC2BA347E}"/>
              </a:ext>
            </a:extLst>
          </p:cNvPr>
          <p:cNvSpPr txBox="1"/>
          <p:nvPr userDrawn="1"/>
        </p:nvSpPr>
        <p:spPr>
          <a:xfrm>
            <a:off x="11061295" y="6499904"/>
            <a:ext cx="784991" cy="276999"/>
          </a:xfrm>
          <a:prstGeom prst="rect">
            <a:avLst/>
          </a:prstGeom>
          <a:noFill/>
        </p:spPr>
        <p:txBody>
          <a:bodyPr wrap="square" rtlCol="0">
            <a:spAutoFit/>
          </a:bodyPr>
          <a:lstStyle/>
          <a:p>
            <a:pPr algn="r"/>
            <a:fld id="{F9F65A2F-2579-2343-96B0-4F8956871EF5}" type="slidenum">
              <a:rPr lang="en-US" sz="1200" smtClean="0">
                <a:solidFill>
                  <a:srgbClr val="0072C5"/>
                </a:solidFill>
                <a:latin typeface="Arial" panose="020B0604020202020204" pitchFamily="34" charset="0"/>
                <a:cs typeface="Arial" panose="020B0604020202020204" pitchFamily="34" charset="0"/>
              </a:rPr>
              <a:pPr algn="r"/>
              <a:t>‹#›</a:t>
            </a:fld>
            <a:endParaRPr lang="en-US" sz="1200" dirty="0">
              <a:solidFill>
                <a:srgbClr val="0072C5"/>
              </a:solidFill>
              <a:latin typeface="Arial" panose="020B0604020202020204" pitchFamily="34" charset="0"/>
              <a:cs typeface="Arial" panose="020B0604020202020204" pitchFamily="34" charset="0"/>
            </a:endParaRPr>
          </a:p>
        </p:txBody>
      </p:sp>
      <p:sp>
        <p:nvSpPr>
          <p:cNvPr id="17" name="TextBox 16">
            <a:extLst>
              <a:ext uri="{FF2B5EF4-FFF2-40B4-BE49-F238E27FC236}">
                <a16:creationId xmlns="" xmlns:a16="http://schemas.microsoft.com/office/drawing/2014/main" id="{43B14244-435D-A643-AA93-3C72437DAD64}"/>
              </a:ext>
            </a:extLst>
          </p:cNvPr>
          <p:cNvSpPr txBox="1"/>
          <p:nvPr userDrawn="1"/>
        </p:nvSpPr>
        <p:spPr>
          <a:xfrm>
            <a:off x="296214" y="6499900"/>
            <a:ext cx="3637335" cy="261610"/>
          </a:xfrm>
          <a:prstGeom prst="rect">
            <a:avLst/>
          </a:prstGeom>
          <a:noFill/>
        </p:spPr>
        <p:txBody>
          <a:bodyPr wrap="square" lIns="0" rtlCol="0">
            <a:spAutoFit/>
          </a:bodyPr>
          <a:lstStyle/>
          <a:p>
            <a:r>
              <a:rPr lang="en-US" sz="1100" dirty="0">
                <a:solidFill>
                  <a:srgbClr val="005EB8"/>
                </a:solidFill>
                <a:latin typeface="Arial" panose="020B0604020202020204" pitchFamily="34" charset="0"/>
                <a:cs typeface="Arial" panose="020B0604020202020204" pitchFamily="34" charset="0"/>
              </a:rPr>
              <a:t>Flu</a:t>
            </a:r>
            <a:r>
              <a:rPr lang="en-US" sz="1100" baseline="0" dirty="0">
                <a:solidFill>
                  <a:srgbClr val="005EB8"/>
                </a:solidFill>
                <a:latin typeface="Arial" panose="020B0604020202020204" pitchFamily="34" charset="0"/>
                <a:cs typeface="Arial" panose="020B0604020202020204" pitchFamily="34" charset="0"/>
              </a:rPr>
              <a:t> Vaccination in Islington – engagement sessions</a:t>
            </a:r>
            <a:endParaRPr lang="en-US" sz="1100" dirty="0">
              <a:solidFill>
                <a:srgbClr val="005EB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8798485"/>
      </p:ext>
    </p:extLst>
  </p:cSld>
  <p:clrMap bg1="lt1" tx1="dk1" bg2="lt2" tx2="dk2" accent1="accent1" accent2="accent2" accent3="accent3" accent4="accent4" accent5="accent5" accent6="accent6" hlink="hlink" folHlink="folHlink"/>
  <p:sldLayoutIdLst>
    <p:sldLayoutId id="2147483731" r:id="rId1"/>
    <p:sldLayoutId id="2147483818" r:id="rId2"/>
    <p:sldLayoutId id="2147483786" r:id="rId3"/>
    <p:sldLayoutId id="2147483649" r:id="rId4"/>
    <p:sldLayoutId id="2147483788" r:id="rId5"/>
    <p:sldLayoutId id="2147483650" r:id="rId6"/>
    <p:sldLayoutId id="2147483869" r:id="rId7"/>
    <p:sldLayoutId id="2147483722" r:id="rId8"/>
    <p:sldLayoutId id="2147483651" r:id="rId9"/>
    <p:sldLayoutId id="2147483652" r:id="rId10"/>
    <p:sldLayoutId id="2147483793" r:id="rId11"/>
    <p:sldLayoutId id="2147483730" r:id="rId1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618">
          <p15:clr>
            <a:srgbClr val="F26B43"/>
          </p15:clr>
        </p15:guide>
        <p15:guide id="2" orient="horz" pos="119">
          <p15:clr>
            <a:srgbClr val="F26B43"/>
          </p15:clr>
        </p15:guide>
        <p15:guide id="3" orient="horz" pos="459">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Picture 11" descr="A picture containing card, stationary&#10;&#10;Description automatically generated">
            <a:extLst>
              <a:ext uri="{FF2B5EF4-FFF2-40B4-BE49-F238E27FC236}">
                <a16:creationId xmlns="" xmlns:a16="http://schemas.microsoft.com/office/drawing/2014/main" id="{DDA2D404-40A1-7A40-B351-0B9FBA94ACDF}"/>
              </a:ext>
            </a:extLst>
          </p:cNvPr>
          <p:cNvPicPr>
            <a:picLocks noChangeAspect="1"/>
          </p:cNvPicPr>
          <p:nvPr userDrawn="1"/>
        </p:nvPicPr>
        <p:blipFill rotWithShape="1">
          <a:blip r:embed="rId14">
            <a:alphaModFix amt="8000"/>
            <a:extLst>
              <a:ext uri="{28A0092B-C50C-407E-A947-70E740481C1C}">
                <a14:useLocalDpi xmlns:a14="http://schemas.microsoft.com/office/drawing/2010/main" val="0"/>
              </a:ext>
            </a:extLst>
          </a:blip>
          <a:srcRect l="11653" t="17440" r="-7" b="17440"/>
          <a:stretch/>
        </p:blipFill>
        <p:spPr>
          <a:xfrm>
            <a:off x="1" y="0"/>
            <a:ext cx="9303720" cy="6858000"/>
          </a:xfrm>
          <a:prstGeom prst="rect">
            <a:avLst/>
          </a:prstGeom>
        </p:spPr>
      </p:pic>
      <p:pic>
        <p:nvPicPr>
          <p:cNvPr id="6" name="Picture 5">
            <a:extLst>
              <a:ext uri="{FF2B5EF4-FFF2-40B4-BE49-F238E27FC236}">
                <a16:creationId xmlns="" xmlns:a16="http://schemas.microsoft.com/office/drawing/2014/main" id="{354AD3A2-8947-3044-BBA9-96B24B6B181C}"/>
              </a:ext>
            </a:extLst>
          </p:cNvPr>
          <p:cNvPicPr>
            <a:picLocks noChangeAspect="1"/>
          </p:cNvPicPr>
          <p:nvPr userDrawn="1"/>
        </p:nvPicPr>
        <p:blipFill>
          <a:blip r:embed="rId15" cstate="print">
            <a:extLst>
              <a:ext uri="{28A0092B-C50C-407E-A947-70E740481C1C}">
                <a14:useLocalDpi xmlns:a14="http://schemas.microsoft.com/office/drawing/2010/main" val="0"/>
              </a:ext>
            </a:extLst>
          </a:blip>
          <a:srcRect/>
          <a:stretch/>
        </p:blipFill>
        <p:spPr>
          <a:xfrm>
            <a:off x="9303725" y="268331"/>
            <a:ext cx="2542561" cy="955793"/>
          </a:xfrm>
          <a:prstGeom prst="rect">
            <a:avLst/>
          </a:prstGeom>
        </p:spPr>
      </p:pic>
      <p:cxnSp>
        <p:nvCxnSpPr>
          <p:cNvPr id="9" name="Straight Connector 8">
            <a:extLst>
              <a:ext uri="{FF2B5EF4-FFF2-40B4-BE49-F238E27FC236}">
                <a16:creationId xmlns="" xmlns:a16="http://schemas.microsoft.com/office/drawing/2014/main" id="{4C689CD8-B00E-7C4C-B103-73B78EC71DCF}"/>
              </a:ext>
            </a:extLst>
          </p:cNvPr>
          <p:cNvCxnSpPr/>
          <p:nvPr userDrawn="1"/>
        </p:nvCxnSpPr>
        <p:spPr>
          <a:xfrm flipV="1">
            <a:off x="334539" y="6436293"/>
            <a:ext cx="11546452" cy="11151"/>
          </a:xfrm>
          <a:prstGeom prst="line">
            <a:avLst/>
          </a:prstGeom>
          <a:ln w="15875">
            <a:solidFill>
              <a:srgbClr val="878787"/>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 xmlns:a16="http://schemas.microsoft.com/office/drawing/2014/main" id="{0818626E-233D-3D42-88F5-DA795E3EF3D7}"/>
              </a:ext>
            </a:extLst>
          </p:cNvPr>
          <p:cNvSpPr txBox="1"/>
          <p:nvPr userDrawn="1"/>
        </p:nvSpPr>
        <p:spPr>
          <a:xfrm>
            <a:off x="334542" y="6499900"/>
            <a:ext cx="2491791" cy="261610"/>
          </a:xfrm>
          <a:prstGeom prst="rect">
            <a:avLst/>
          </a:prstGeom>
          <a:noFill/>
        </p:spPr>
        <p:txBody>
          <a:bodyPr wrap="square" lIns="0" rtlCol="0">
            <a:spAutoFit/>
          </a:bodyPr>
          <a:lstStyle/>
          <a:p>
            <a:r>
              <a:rPr lang="en-US" sz="1100" dirty="0">
                <a:solidFill>
                  <a:srgbClr val="005EB8"/>
                </a:solidFill>
                <a:latin typeface="Arial" panose="020B0604020202020204" pitchFamily="34" charset="0"/>
                <a:cs typeface="Arial" panose="020B0604020202020204" pitchFamily="34" charset="0"/>
              </a:rPr>
              <a:t>Presentation title and date here</a:t>
            </a:r>
          </a:p>
        </p:txBody>
      </p:sp>
      <p:sp>
        <p:nvSpPr>
          <p:cNvPr id="13" name="TextBox 12">
            <a:extLst>
              <a:ext uri="{FF2B5EF4-FFF2-40B4-BE49-F238E27FC236}">
                <a16:creationId xmlns="" xmlns:a16="http://schemas.microsoft.com/office/drawing/2014/main" id="{00D73C24-C6DB-D848-B960-81F0A1F1A86C}"/>
              </a:ext>
            </a:extLst>
          </p:cNvPr>
          <p:cNvSpPr txBox="1"/>
          <p:nvPr userDrawn="1"/>
        </p:nvSpPr>
        <p:spPr>
          <a:xfrm>
            <a:off x="11061295" y="6499904"/>
            <a:ext cx="784991" cy="276999"/>
          </a:xfrm>
          <a:prstGeom prst="rect">
            <a:avLst/>
          </a:prstGeom>
          <a:noFill/>
        </p:spPr>
        <p:txBody>
          <a:bodyPr wrap="square" rtlCol="0">
            <a:spAutoFit/>
          </a:bodyPr>
          <a:lstStyle/>
          <a:p>
            <a:pPr algn="r"/>
            <a:fld id="{F9F65A2F-2579-2343-96B0-4F8956871EF5}" type="slidenum">
              <a:rPr lang="en-US" sz="1200" smtClean="0">
                <a:solidFill>
                  <a:srgbClr val="0072C5"/>
                </a:solidFill>
                <a:latin typeface="Arial" panose="020B0604020202020204" pitchFamily="34" charset="0"/>
                <a:cs typeface="Arial" panose="020B0604020202020204" pitchFamily="34" charset="0"/>
              </a:rPr>
              <a:pPr algn="r"/>
              <a:t>‹#›</a:t>
            </a:fld>
            <a:endParaRPr lang="en-US" sz="1200" dirty="0">
              <a:solidFill>
                <a:srgbClr val="0072C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4008437"/>
      </p:ext>
    </p:extLst>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70" r:id="rId7"/>
    <p:sldLayoutId id="2147483850" r:id="rId8"/>
    <p:sldLayoutId id="2147483851" r:id="rId9"/>
    <p:sldLayoutId id="2147483852" r:id="rId10"/>
    <p:sldLayoutId id="2147483853" r:id="rId11"/>
    <p:sldLayoutId id="2147483854" r:id="rId12"/>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618">
          <p15:clr>
            <a:srgbClr val="F26B43"/>
          </p15:clr>
        </p15:guide>
        <p15:guide id="2" orient="horz" pos="119">
          <p15:clr>
            <a:srgbClr val="F26B43"/>
          </p15:clr>
        </p15:guide>
        <p15:guide id="3" orient="horz" pos="459">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en-GB">
              <a:solidFill>
                <a:srgbClr val="FFFFFF"/>
              </a:solidFill>
            </a:endParaRPr>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buFontTx/>
              <a:buAutoNum type="arabicPeriod"/>
              <a:defRPr sz="1400">
                <a:latin typeface="Times New Roman" charset="0"/>
              </a:defRPr>
            </a:lvl1pPr>
          </a:lstStyle>
          <a:p>
            <a:pPr fontAlgn="base">
              <a:spcBef>
                <a:spcPct val="0"/>
              </a:spcBef>
              <a:spcAft>
                <a:spcPct val="0"/>
              </a:spcAft>
              <a:defRPr/>
            </a:pPr>
            <a:r>
              <a:rPr lang="en-GB" smtClean="0">
                <a:solidFill>
                  <a:srgbClr val="FFFFFF"/>
                </a:solidFill>
              </a:rPr>
              <a:t>Promoting Flu Vaccination in Asthma population</a:t>
            </a:r>
            <a:endParaRPr lang="en-US">
              <a:solidFill>
                <a:srgbClr val="FFFFFF"/>
              </a:solidFill>
            </a:endParaRPr>
          </a:p>
        </p:txBody>
      </p:sp>
    </p:spTree>
    <p:extLst>
      <p:ext uri="{BB962C8B-B14F-4D97-AF65-F5344CB8AC3E}">
        <p14:creationId xmlns:p14="http://schemas.microsoft.com/office/powerpoint/2010/main" val="1198651712"/>
      </p:ext>
    </p:extLst>
  </p:cSld>
  <p:clrMap bg1="dk2" tx1="lt1" bg2="dk1" tx2="lt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 id="2147483884" r:id="rId13"/>
    <p:sldLayoutId id="2147483885" r:id="rId14"/>
    <p:sldLayoutId id="2147483886" r:id="rId15"/>
  </p:sldLayoutIdLst>
  <p:transition/>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pic>
        <p:nvPicPr>
          <p:cNvPr id="1047" name="Picture 23" descr="Whittington Health logo"/>
          <p:cNvPicPr>
            <a:picLocks noChangeAspect="1" noChangeArrowheads="1"/>
          </p:cNvPicPr>
          <p:nvPr userDrawn="1"/>
        </p:nvPicPr>
        <p:blipFill>
          <a:blip r:embed="rId13"/>
          <a:srcRect/>
          <a:stretch>
            <a:fillRect/>
          </a:stretch>
        </p:blipFill>
        <p:spPr bwMode="auto">
          <a:xfrm>
            <a:off x="7535333" y="333380"/>
            <a:ext cx="4394200" cy="404813"/>
          </a:xfrm>
          <a:prstGeom prst="rect">
            <a:avLst/>
          </a:prstGeom>
          <a:noFill/>
        </p:spPr>
      </p:pic>
      <p:pic>
        <p:nvPicPr>
          <p:cNvPr id="1048" name="Picture 24" descr="Whittington Cat"/>
          <p:cNvPicPr>
            <a:picLocks noChangeAspect="1" noChangeArrowheads="1"/>
          </p:cNvPicPr>
          <p:nvPr userDrawn="1"/>
        </p:nvPicPr>
        <p:blipFill>
          <a:blip r:embed="rId14"/>
          <a:srcRect/>
          <a:stretch>
            <a:fillRect/>
          </a:stretch>
        </p:blipFill>
        <p:spPr bwMode="auto">
          <a:xfrm>
            <a:off x="431804" y="188913"/>
            <a:ext cx="1248833" cy="842962"/>
          </a:xfrm>
          <a:prstGeom prst="rect">
            <a:avLst/>
          </a:prstGeom>
          <a:noFill/>
        </p:spPr>
      </p:pic>
      <p:sp>
        <p:nvSpPr>
          <p:cNvPr id="1049" name="Rectangle 25"/>
          <p:cNvSpPr>
            <a:spLocks noGrp="1" noChangeArrowheads="1"/>
          </p:cNvSpPr>
          <p:nvPr>
            <p:ph type="title"/>
          </p:nvPr>
        </p:nvSpPr>
        <p:spPr bwMode="auto">
          <a:xfrm>
            <a:off x="624417" y="1557340"/>
            <a:ext cx="10972800" cy="7191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50" name="Rectangle 26"/>
          <p:cNvSpPr>
            <a:spLocks noGrp="1" noChangeArrowheads="1"/>
          </p:cNvSpPr>
          <p:nvPr>
            <p:ph type="body" idx="1"/>
          </p:nvPr>
        </p:nvSpPr>
        <p:spPr bwMode="auto">
          <a:xfrm>
            <a:off x="609600" y="2420943"/>
            <a:ext cx="10972800" cy="41036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extLst>
      <p:ext uri="{BB962C8B-B14F-4D97-AF65-F5344CB8AC3E}">
        <p14:creationId xmlns:p14="http://schemas.microsoft.com/office/powerpoint/2010/main" val="2045732976"/>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Lst>
  <p:txStyles>
    <p:titleStyle>
      <a:lvl1pPr algn="l" rtl="0" fontAlgn="base">
        <a:spcBef>
          <a:spcPct val="0"/>
        </a:spcBef>
        <a:spcAft>
          <a:spcPct val="0"/>
        </a:spcAft>
        <a:defRPr sz="2400" b="1">
          <a:solidFill>
            <a:schemeClr val="tx1"/>
          </a:solidFill>
          <a:latin typeface="+mj-lt"/>
          <a:ea typeface="+mj-ea"/>
          <a:cs typeface="+mj-cs"/>
        </a:defRPr>
      </a:lvl1pPr>
      <a:lvl2pPr algn="l" rtl="0" fontAlgn="base">
        <a:spcBef>
          <a:spcPct val="0"/>
        </a:spcBef>
        <a:spcAft>
          <a:spcPct val="0"/>
        </a:spcAft>
        <a:defRPr sz="2400" b="1">
          <a:solidFill>
            <a:schemeClr val="tx1"/>
          </a:solidFill>
          <a:latin typeface="Arial" charset="0"/>
        </a:defRPr>
      </a:lvl2pPr>
      <a:lvl3pPr algn="l" rtl="0" fontAlgn="base">
        <a:spcBef>
          <a:spcPct val="0"/>
        </a:spcBef>
        <a:spcAft>
          <a:spcPct val="0"/>
        </a:spcAft>
        <a:defRPr sz="2400" b="1">
          <a:solidFill>
            <a:schemeClr val="tx1"/>
          </a:solidFill>
          <a:latin typeface="Arial" charset="0"/>
        </a:defRPr>
      </a:lvl3pPr>
      <a:lvl4pPr algn="l" rtl="0" fontAlgn="base">
        <a:spcBef>
          <a:spcPct val="0"/>
        </a:spcBef>
        <a:spcAft>
          <a:spcPct val="0"/>
        </a:spcAft>
        <a:defRPr sz="2400" b="1">
          <a:solidFill>
            <a:schemeClr val="tx1"/>
          </a:solidFill>
          <a:latin typeface="Arial" charset="0"/>
        </a:defRPr>
      </a:lvl4pPr>
      <a:lvl5pPr algn="l" rtl="0" fontAlgn="base">
        <a:spcBef>
          <a:spcPct val="0"/>
        </a:spcBef>
        <a:spcAft>
          <a:spcPct val="0"/>
        </a:spcAft>
        <a:defRPr sz="2400" b="1">
          <a:solidFill>
            <a:schemeClr val="tx1"/>
          </a:solidFill>
          <a:latin typeface="Arial" charset="0"/>
        </a:defRPr>
      </a:lvl5pPr>
      <a:lvl6pPr marL="457200" algn="l" rtl="0" fontAlgn="base">
        <a:spcBef>
          <a:spcPct val="0"/>
        </a:spcBef>
        <a:spcAft>
          <a:spcPct val="0"/>
        </a:spcAft>
        <a:defRPr sz="2400" b="1">
          <a:solidFill>
            <a:schemeClr val="tx1"/>
          </a:solidFill>
          <a:latin typeface="Arial" charset="0"/>
        </a:defRPr>
      </a:lvl6pPr>
      <a:lvl7pPr marL="914400" algn="l" rtl="0" fontAlgn="base">
        <a:spcBef>
          <a:spcPct val="0"/>
        </a:spcBef>
        <a:spcAft>
          <a:spcPct val="0"/>
        </a:spcAft>
        <a:defRPr sz="2400" b="1">
          <a:solidFill>
            <a:schemeClr val="tx1"/>
          </a:solidFill>
          <a:latin typeface="Arial" charset="0"/>
        </a:defRPr>
      </a:lvl7pPr>
      <a:lvl8pPr marL="1371600" algn="l" rtl="0" fontAlgn="base">
        <a:spcBef>
          <a:spcPct val="0"/>
        </a:spcBef>
        <a:spcAft>
          <a:spcPct val="0"/>
        </a:spcAft>
        <a:defRPr sz="2400" b="1">
          <a:solidFill>
            <a:schemeClr val="tx1"/>
          </a:solidFill>
          <a:latin typeface="Arial" charset="0"/>
        </a:defRPr>
      </a:lvl8pPr>
      <a:lvl9pPr marL="1828800" algn="l" rtl="0" fontAlgn="base">
        <a:spcBef>
          <a:spcPct val="0"/>
        </a:spcBef>
        <a:spcAft>
          <a:spcPct val="0"/>
        </a:spcAft>
        <a:defRPr sz="2400" b="1">
          <a:solidFill>
            <a:schemeClr val="tx1"/>
          </a:solidFill>
          <a:latin typeface="Arial" charset="0"/>
        </a:defRPr>
      </a:lvl9pPr>
    </p:titleStyle>
    <p:bodyStyle>
      <a:lvl1pPr marL="342900" indent="-342900" algn="l" rtl="0" fontAlgn="base">
        <a:spcBef>
          <a:spcPct val="20000"/>
        </a:spcBef>
        <a:spcAft>
          <a:spcPct val="0"/>
        </a:spcAft>
        <a:buChar char="•"/>
        <a:defRPr sz="2000">
          <a:solidFill>
            <a:schemeClr val="tx1"/>
          </a:solidFill>
          <a:latin typeface="+mn-lt"/>
          <a:ea typeface="+mn-ea"/>
          <a:cs typeface="+mn-cs"/>
        </a:defRPr>
      </a:lvl1pPr>
      <a:lvl2pPr marL="742950" indent="-285750" algn="l" rtl="0" fontAlgn="base">
        <a:spcBef>
          <a:spcPct val="20000"/>
        </a:spcBef>
        <a:spcAft>
          <a:spcPct val="0"/>
        </a:spcAft>
        <a:buChar char="–"/>
        <a:defRPr>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pic>
        <p:nvPicPr>
          <p:cNvPr id="1047" name="Picture 23" descr="Whittington Health logo"/>
          <p:cNvPicPr>
            <a:picLocks noChangeAspect="1" noChangeArrowheads="1"/>
          </p:cNvPicPr>
          <p:nvPr userDrawn="1"/>
        </p:nvPicPr>
        <p:blipFill>
          <a:blip r:embed="rId13"/>
          <a:srcRect/>
          <a:stretch>
            <a:fillRect/>
          </a:stretch>
        </p:blipFill>
        <p:spPr bwMode="auto">
          <a:xfrm>
            <a:off x="7535333" y="333376"/>
            <a:ext cx="4394200" cy="404813"/>
          </a:xfrm>
          <a:prstGeom prst="rect">
            <a:avLst/>
          </a:prstGeom>
          <a:noFill/>
        </p:spPr>
      </p:pic>
      <p:pic>
        <p:nvPicPr>
          <p:cNvPr id="1048" name="Picture 24" descr="Whittington Cat"/>
          <p:cNvPicPr>
            <a:picLocks noChangeAspect="1" noChangeArrowheads="1"/>
          </p:cNvPicPr>
          <p:nvPr userDrawn="1"/>
        </p:nvPicPr>
        <p:blipFill>
          <a:blip r:embed="rId14"/>
          <a:srcRect/>
          <a:stretch>
            <a:fillRect/>
          </a:stretch>
        </p:blipFill>
        <p:spPr bwMode="auto">
          <a:xfrm>
            <a:off x="431801" y="188913"/>
            <a:ext cx="1248833" cy="842962"/>
          </a:xfrm>
          <a:prstGeom prst="rect">
            <a:avLst/>
          </a:prstGeom>
          <a:noFill/>
        </p:spPr>
      </p:pic>
      <p:sp>
        <p:nvSpPr>
          <p:cNvPr id="1049" name="Rectangle 25"/>
          <p:cNvSpPr>
            <a:spLocks noGrp="1" noChangeArrowheads="1"/>
          </p:cNvSpPr>
          <p:nvPr>
            <p:ph type="title"/>
          </p:nvPr>
        </p:nvSpPr>
        <p:spPr bwMode="auto">
          <a:xfrm>
            <a:off x="624417" y="1557339"/>
            <a:ext cx="10972800" cy="7191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50" name="Rectangle 26"/>
          <p:cNvSpPr>
            <a:spLocks noGrp="1" noChangeArrowheads="1"/>
          </p:cNvSpPr>
          <p:nvPr>
            <p:ph type="body" idx="1"/>
          </p:nvPr>
        </p:nvSpPr>
        <p:spPr bwMode="auto">
          <a:xfrm>
            <a:off x="609600" y="2420939"/>
            <a:ext cx="10972800" cy="41036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extLst>
      <p:ext uri="{BB962C8B-B14F-4D97-AF65-F5344CB8AC3E}">
        <p14:creationId xmlns:p14="http://schemas.microsoft.com/office/powerpoint/2010/main" val="2034387425"/>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Lst>
  <p:txStyles>
    <p:titleStyle>
      <a:lvl1pPr algn="l" rtl="0" fontAlgn="base">
        <a:spcBef>
          <a:spcPct val="0"/>
        </a:spcBef>
        <a:spcAft>
          <a:spcPct val="0"/>
        </a:spcAft>
        <a:defRPr sz="2400" b="1">
          <a:solidFill>
            <a:schemeClr val="tx1"/>
          </a:solidFill>
          <a:latin typeface="+mj-lt"/>
          <a:ea typeface="+mj-ea"/>
          <a:cs typeface="+mj-cs"/>
        </a:defRPr>
      </a:lvl1pPr>
      <a:lvl2pPr algn="l" rtl="0" fontAlgn="base">
        <a:spcBef>
          <a:spcPct val="0"/>
        </a:spcBef>
        <a:spcAft>
          <a:spcPct val="0"/>
        </a:spcAft>
        <a:defRPr sz="2400" b="1">
          <a:solidFill>
            <a:schemeClr val="tx1"/>
          </a:solidFill>
          <a:latin typeface="Arial" charset="0"/>
        </a:defRPr>
      </a:lvl2pPr>
      <a:lvl3pPr algn="l" rtl="0" fontAlgn="base">
        <a:spcBef>
          <a:spcPct val="0"/>
        </a:spcBef>
        <a:spcAft>
          <a:spcPct val="0"/>
        </a:spcAft>
        <a:defRPr sz="2400" b="1">
          <a:solidFill>
            <a:schemeClr val="tx1"/>
          </a:solidFill>
          <a:latin typeface="Arial" charset="0"/>
        </a:defRPr>
      </a:lvl3pPr>
      <a:lvl4pPr algn="l" rtl="0" fontAlgn="base">
        <a:spcBef>
          <a:spcPct val="0"/>
        </a:spcBef>
        <a:spcAft>
          <a:spcPct val="0"/>
        </a:spcAft>
        <a:defRPr sz="2400" b="1">
          <a:solidFill>
            <a:schemeClr val="tx1"/>
          </a:solidFill>
          <a:latin typeface="Arial" charset="0"/>
        </a:defRPr>
      </a:lvl4pPr>
      <a:lvl5pPr algn="l" rtl="0" fontAlgn="base">
        <a:spcBef>
          <a:spcPct val="0"/>
        </a:spcBef>
        <a:spcAft>
          <a:spcPct val="0"/>
        </a:spcAft>
        <a:defRPr sz="2400" b="1">
          <a:solidFill>
            <a:schemeClr val="tx1"/>
          </a:solidFill>
          <a:latin typeface="Arial" charset="0"/>
        </a:defRPr>
      </a:lvl5pPr>
      <a:lvl6pPr marL="457200" algn="l" rtl="0" fontAlgn="base">
        <a:spcBef>
          <a:spcPct val="0"/>
        </a:spcBef>
        <a:spcAft>
          <a:spcPct val="0"/>
        </a:spcAft>
        <a:defRPr sz="2400" b="1">
          <a:solidFill>
            <a:schemeClr val="tx1"/>
          </a:solidFill>
          <a:latin typeface="Arial" charset="0"/>
        </a:defRPr>
      </a:lvl6pPr>
      <a:lvl7pPr marL="914400" algn="l" rtl="0" fontAlgn="base">
        <a:spcBef>
          <a:spcPct val="0"/>
        </a:spcBef>
        <a:spcAft>
          <a:spcPct val="0"/>
        </a:spcAft>
        <a:defRPr sz="2400" b="1">
          <a:solidFill>
            <a:schemeClr val="tx1"/>
          </a:solidFill>
          <a:latin typeface="Arial" charset="0"/>
        </a:defRPr>
      </a:lvl7pPr>
      <a:lvl8pPr marL="1371600" algn="l" rtl="0" fontAlgn="base">
        <a:spcBef>
          <a:spcPct val="0"/>
        </a:spcBef>
        <a:spcAft>
          <a:spcPct val="0"/>
        </a:spcAft>
        <a:defRPr sz="2400" b="1">
          <a:solidFill>
            <a:schemeClr val="tx1"/>
          </a:solidFill>
          <a:latin typeface="Arial" charset="0"/>
        </a:defRPr>
      </a:lvl8pPr>
      <a:lvl9pPr marL="1828800" algn="l" rtl="0" fontAlgn="base">
        <a:spcBef>
          <a:spcPct val="0"/>
        </a:spcBef>
        <a:spcAft>
          <a:spcPct val="0"/>
        </a:spcAft>
        <a:defRPr sz="2400" b="1">
          <a:solidFill>
            <a:schemeClr val="tx1"/>
          </a:solidFill>
          <a:latin typeface="Arial" charset="0"/>
        </a:defRPr>
      </a:lvl9pPr>
    </p:titleStyle>
    <p:bodyStyle>
      <a:lvl1pPr marL="342900" indent="-342900" algn="l" rtl="0" fontAlgn="base">
        <a:spcBef>
          <a:spcPct val="20000"/>
        </a:spcBef>
        <a:spcAft>
          <a:spcPct val="0"/>
        </a:spcAft>
        <a:buChar char="•"/>
        <a:defRPr sz="2000">
          <a:solidFill>
            <a:schemeClr val="tx1"/>
          </a:solidFill>
          <a:latin typeface="+mn-lt"/>
          <a:ea typeface="+mn-ea"/>
          <a:cs typeface="+mn-cs"/>
        </a:defRPr>
      </a:lvl1pPr>
      <a:lvl2pPr marL="742950" indent="-285750" algn="l" rtl="0" fontAlgn="base">
        <a:spcBef>
          <a:spcPct val="20000"/>
        </a:spcBef>
        <a:spcAft>
          <a:spcPct val="0"/>
        </a:spcAft>
        <a:buChar char="–"/>
        <a:defRPr>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0.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CDEB0118-DF48-F84B-8B65-3697E57F0F24}"/>
              </a:ext>
            </a:extLst>
          </p:cNvPr>
          <p:cNvSpPr>
            <a:spLocks noGrp="1"/>
          </p:cNvSpPr>
          <p:nvPr>
            <p:ph type="body" sz="quarter" idx="10"/>
          </p:nvPr>
        </p:nvSpPr>
        <p:spPr>
          <a:xfrm>
            <a:off x="5876544" y="2645392"/>
            <a:ext cx="6315456" cy="4212608"/>
          </a:xfrm>
        </p:spPr>
        <p:txBody>
          <a:bodyPr/>
          <a:lstStyle/>
          <a:p>
            <a:r>
              <a:rPr lang="en-US" dirty="0" smtClean="0"/>
              <a:t>Promoting Flu Vaccination in Asthma Population</a:t>
            </a:r>
          </a:p>
          <a:p>
            <a:r>
              <a:rPr lang="en-US" sz="3200" dirty="0" smtClean="0"/>
              <a:t>Christine </a:t>
            </a:r>
            <a:r>
              <a:rPr lang="en-US" sz="3200" dirty="0" err="1" smtClean="0"/>
              <a:t>Ogundele</a:t>
            </a:r>
            <a:endParaRPr lang="en-US" sz="3200" dirty="0" smtClean="0"/>
          </a:p>
          <a:p>
            <a:r>
              <a:rPr lang="en-US" sz="1800" dirty="0" err="1" smtClean="0"/>
              <a:t>Immunisation</a:t>
            </a:r>
            <a:r>
              <a:rPr lang="en-US" sz="1800" dirty="0" smtClean="0"/>
              <a:t> Specialist Nurse   </a:t>
            </a:r>
            <a:endParaRPr lang="en-US" sz="1800" dirty="0"/>
          </a:p>
        </p:txBody>
      </p:sp>
    </p:spTree>
    <p:extLst>
      <p:ext uri="{BB962C8B-B14F-4D97-AF65-F5344CB8AC3E}">
        <p14:creationId xmlns:p14="http://schemas.microsoft.com/office/powerpoint/2010/main" val="1709437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noChangeArrowheads="1"/>
          </p:cNvSpPr>
          <p:nvPr>
            <p:ph type="title"/>
          </p:nvPr>
        </p:nvSpPr>
        <p:spPr>
          <a:xfrm>
            <a:off x="914400" y="609600"/>
            <a:ext cx="10363200" cy="1219200"/>
          </a:xfrm>
        </p:spPr>
        <p:txBody>
          <a:bodyPr/>
          <a:lstStyle/>
          <a:p>
            <a:r>
              <a:rPr lang="en-GB" altLang="en-US" sz="3600" b="1" dirty="0" smtClean="0"/>
              <a:t>How to improve </a:t>
            </a:r>
            <a:r>
              <a:rPr lang="en-GB" altLang="en-US" sz="3600" b="1" dirty="0" smtClean="0"/>
              <a:t>Flu  uptake in Asthma population</a:t>
            </a:r>
            <a:endParaRPr lang="en-GB" altLang="en-US" sz="3600" b="1" dirty="0" smtClean="0"/>
          </a:p>
        </p:txBody>
      </p:sp>
      <p:sp>
        <p:nvSpPr>
          <p:cNvPr id="80899" name="Content Placeholder 2"/>
          <p:cNvSpPr>
            <a:spLocks noGrp="1" noChangeArrowheads="1"/>
          </p:cNvSpPr>
          <p:nvPr>
            <p:ph idx="1"/>
          </p:nvPr>
        </p:nvSpPr>
        <p:spPr>
          <a:xfrm>
            <a:off x="914400" y="1865376"/>
            <a:ext cx="10363200" cy="4693920"/>
          </a:xfrm>
        </p:spPr>
        <p:txBody>
          <a:bodyPr/>
          <a:lstStyle/>
          <a:p>
            <a:r>
              <a:rPr lang="en-GB" altLang="en-US" dirty="0" smtClean="0"/>
              <a:t>Cleaned </a:t>
            </a:r>
            <a:r>
              <a:rPr lang="en-GB" altLang="en-US" dirty="0" smtClean="0"/>
              <a:t>practice list/ Up to date Clinic list </a:t>
            </a:r>
            <a:endParaRPr lang="en-GB" altLang="en-US" dirty="0" smtClean="0"/>
          </a:p>
          <a:p>
            <a:r>
              <a:rPr lang="en-GB" altLang="en-US" dirty="0" smtClean="0"/>
              <a:t>Accurate recording of </a:t>
            </a:r>
            <a:r>
              <a:rPr lang="en-GB" altLang="en-US" dirty="0" err="1" smtClean="0"/>
              <a:t>imms</a:t>
            </a:r>
            <a:r>
              <a:rPr lang="en-GB" altLang="en-US" dirty="0" smtClean="0"/>
              <a:t> given</a:t>
            </a:r>
          </a:p>
          <a:p>
            <a:r>
              <a:rPr lang="en-GB" altLang="en-US" dirty="0" smtClean="0"/>
              <a:t>Proactive </a:t>
            </a:r>
            <a:r>
              <a:rPr lang="en-GB" altLang="en-US" dirty="0" smtClean="0"/>
              <a:t>reminders with call - recall </a:t>
            </a:r>
            <a:r>
              <a:rPr lang="en-GB" altLang="en-US" dirty="0" smtClean="0"/>
              <a:t>system</a:t>
            </a:r>
          </a:p>
          <a:p>
            <a:r>
              <a:rPr lang="en-GB" altLang="en-US" dirty="0" smtClean="0"/>
              <a:t>Personalised appointments with information about vaccines</a:t>
            </a:r>
          </a:p>
          <a:p>
            <a:r>
              <a:rPr lang="en-GB" altLang="en-US" dirty="0" smtClean="0"/>
              <a:t>Family-friendly clinics</a:t>
            </a:r>
          </a:p>
          <a:p>
            <a:r>
              <a:rPr lang="en-GB" altLang="en-US" dirty="0" smtClean="0"/>
              <a:t>Trained staff with time to answer parents </a:t>
            </a:r>
            <a:r>
              <a:rPr lang="en-GB" altLang="en-US" dirty="0" smtClean="0"/>
              <a:t>questions</a:t>
            </a:r>
          </a:p>
          <a:p>
            <a:r>
              <a:rPr lang="en-GB" altLang="en-US" dirty="0" smtClean="0"/>
              <a:t>Building Trust is pivotal</a:t>
            </a:r>
            <a:endParaRPr lang="en-GB" altLang="en-US" dirty="0" smtClean="0"/>
          </a:p>
        </p:txBody>
      </p:sp>
      <p:sp>
        <p:nvSpPr>
          <p:cNvPr id="2" name="Footer Placeholder 1"/>
          <p:cNvSpPr>
            <a:spLocks noGrp="1"/>
          </p:cNvSpPr>
          <p:nvPr>
            <p:ph type="ftr" sz="quarter" idx="11"/>
          </p:nvPr>
        </p:nvSpPr>
        <p:spPr/>
        <p:txBody>
          <a:bodyPr/>
          <a:lstStyle/>
          <a:p>
            <a:pPr>
              <a:defRPr/>
            </a:pPr>
            <a:r>
              <a:rPr lang="en-GB" smtClean="0">
                <a:solidFill>
                  <a:srgbClr val="FFFFFF"/>
                </a:solidFill>
              </a:rPr>
              <a:t>Promoting Flu Vaccination in Asthma population</a:t>
            </a:r>
            <a:endParaRPr lang="en-US">
              <a:solidFill>
                <a:srgbClr val="FFFFFF"/>
              </a:solidFill>
            </a:endParaRPr>
          </a:p>
        </p:txBody>
      </p:sp>
    </p:spTree>
    <p:extLst>
      <p:ext uri="{BB962C8B-B14F-4D97-AF65-F5344CB8AC3E}">
        <p14:creationId xmlns:p14="http://schemas.microsoft.com/office/powerpoint/2010/main" val="186798636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 xmlns:a16="http://schemas.microsoft.com/office/drawing/2014/main" id="{A946D96C-94DF-4B44-9E42-102804BDF485}"/>
              </a:ext>
            </a:extLst>
          </p:cNvPr>
          <p:cNvSpPr>
            <a:spLocks noGrp="1"/>
          </p:cNvSpPr>
          <p:nvPr>
            <p:ph type="body" sz="quarter" idx="12"/>
          </p:nvPr>
        </p:nvSpPr>
        <p:spPr>
          <a:xfrm>
            <a:off x="260224" y="4859433"/>
            <a:ext cx="11503408" cy="1621695"/>
          </a:xfrm>
        </p:spPr>
        <p:txBody>
          <a:bodyPr/>
          <a:lstStyle/>
          <a:p>
            <a:pPr marL="342900" lvl="0" indent="-342900">
              <a:lnSpc>
                <a:spcPct val="110000"/>
              </a:lnSpc>
              <a:buFont typeface="Arial" panose="020B0604020202020204" pitchFamily="34" charset="0"/>
              <a:buChar char="•"/>
            </a:pPr>
            <a:r>
              <a:rPr lang="en-GB" sz="2400" dirty="0"/>
              <a:t>Mild side effects such as soreness around the injection site and aching muscles are common, but these are far less serious than the effects of contracting flu</a:t>
            </a:r>
          </a:p>
          <a:p>
            <a:pPr marL="342900" lvl="0" indent="-342900">
              <a:lnSpc>
                <a:spcPct val="110000"/>
              </a:lnSpc>
              <a:buFont typeface="Arial" panose="020B0604020202020204" pitchFamily="34" charset="0"/>
              <a:buChar char="•"/>
            </a:pPr>
            <a:r>
              <a:rPr lang="en-GB" sz="2400" dirty="0"/>
              <a:t>Only one in a million people get serious side effects from the flu vaccine</a:t>
            </a:r>
          </a:p>
        </p:txBody>
      </p:sp>
      <p:sp>
        <p:nvSpPr>
          <p:cNvPr id="4" name="Text Placeholder 3">
            <a:extLst>
              <a:ext uri="{FF2B5EF4-FFF2-40B4-BE49-F238E27FC236}">
                <a16:creationId xmlns="" xmlns:a16="http://schemas.microsoft.com/office/drawing/2014/main" id="{19CBCED1-D0C7-4D40-B26B-AE513FF878C6}"/>
              </a:ext>
            </a:extLst>
          </p:cNvPr>
          <p:cNvSpPr>
            <a:spLocks noGrp="1"/>
          </p:cNvSpPr>
          <p:nvPr>
            <p:ph type="body" sz="quarter" idx="10"/>
          </p:nvPr>
        </p:nvSpPr>
        <p:spPr>
          <a:xfrm>
            <a:off x="359077" y="4237249"/>
            <a:ext cx="7942763" cy="493376"/>
          </a:xfrm>
        </p:spPr>
        <p:txBody>
          <a:bodyPr/>
          <a:lstStyle/>
          <a:p>
            <a:r>
              <a:rPr lang="en-US" dirty="0"/>
              <a:t>Does the flu jab have </a:t>
            </a:r>
            <a:r>
              <a:rPr lang="en-US" dirty="0" smtClean="0"/>
              <a:t>side-effects</a:t>
            </a:r>
            <a:endParaRPr lang="en-US" dirty="0"/>
          </a:p>
        </p:txBody>
      </p:sp>
      <p:sp>
        <p:nvSpPr>
          <p:cNvPr id="6" name="TextBox 5"/>
          <p:cNvSpPr txBox="1"/>
          <p:nvPr/>
        </p:nvSpPr>
        <p:spPr>
          <a:xfrm>
            <a:off x="260225" y="1061461"/>
            <a:ext cx="11404555" cy="2677656"/>
          </a:xfrm>
          <a:prstGeom prst="rect">
            <a:avLst/>
          </a:prstGeom>
          <a:noFill/>
        </p:spPr>
        <p:txBody>
          <a:bodyPr wrap="square" rtlCol="0">
            <a:spAutoFit/>
          </a:bodyPr>
          <a:lstStyle/>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If parents refuse the nasal spray vaccine on religious grounds, then they should be directed to have a conversation with the school age vaccine provider </a:t>
            </a:r>
            <a:r>
              <a:rPr lang="en-GB" sz="2400" dirty="0" smtClean="0">
                <a:latin typeface="Arial" panose="020B0604020202020204" pitchFamily="34" charset="0"/>
                <a:cs typeface="Arial" panose="020B0604020202020204" pitchFamily="34" charset="0"/>
              </a:rPr>
              <a:t>(School Nurse or Vaccination </a:t>
            </a:r>
            <a:r>
              <a:rPr lang="en-GB" sz="2400" dirty="0">
                <a:latin typeface="Arial" panose="020B0604020202020204" pitchFamily="34" charset="0"/>
                <a:cs typeface="Arial" panose="020B0604020202020204" pitchFamily="34" charset="0"/>
              </a:rPr>
              <a:t>UK) who will discuss alternatives in the context of trying to allay any fears they have over the nasal spray</a:t>
            </a:r>
          </a:p>
          <a:p>
            <a:pPr marL="342900" indent="-3429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If parents decline </a:t>
            </a:r>
            <a:r>
              <a:rPr lang="en-GB" sz="2400" dirty="0">
                <a:latin typeface="Arial" panose="020B0604020202020204" pitchFamily="34" charset="0"/>
                <a:cs typeface="Arial" panose="020B0604020202020204" pitchFamily="34" charset="0"/>
              </a:rPr>
              <a:t>the nasal spray, </a:t>
            </a:r>
            <a:r>
              <a:rPr lang="en-GB" sz="2400" dirty="0" smtClean="0">
                <a:latin typeface="Arial" panose="020B0604020202020204" pitchFamily="34" charset="0"/>
                <a:cs typeface="Arial" panose="020B0604020202020204" pitchFamily="34" charset="0"/>
              </a:rPr>
              <a:t>they </a:t>
            </a:r>
            <a:r>
              <a:rPr lang="en-GB" sz="2400" dirty="0">
                <a:latin typeface="Arial" panose="020B0604020202020204" pitchFamily="34" charset="0"/>
                <a:cs typeface="Arial" panose="020B0604020202020204" pitchFamily="34" charset="0"/>
              </a:rPr>
              <a:t>can request an alternative, injectable vaccine that will be given in a catch up clinic (not on school property)</a:t>
            </a: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This vaccine will only be available in Nov/Dec and subject to stock availability</a:t>
            </a:r>
          </a:p>
        </p:txBody>
      </p:sp>
      <p:sp>
        <p:nvSpPr>
          <p:cNvPr id="7" name="Text Placeholder 3">
            <a:extLst>
              <a:ext uri="{FF2B5EF4-FFF2-40B4-BE49-F238E27FC236}">
                <a16:creationId xmlns="" xmlns:a16="http://schemas.microsoft.com/office/drawing/2014/main" id="{19CBCED1-D0C7-4D40-B26B-AE513FF878C6}"/>
              </a:ext>
            </a:extLst>
          </p:cNvPr>
          <p:cNvSpPr txBox="1">
            <a:spLocks/>
          </p:cNvSpPr>
          <p:nvPr/>
        </p:nvSpPr>
        <p:spPr>
          <a:xfrm>
            <a:off x="518985" y="365756"/>
            <a:ext cx="7942763" cy="631313"/>
          </a:xfrm>
          <a:prstGeom prst="rect">
            <a:avLst/>
          </a:prstGeom>
          <a:noFill/>
          <a:ln>
            <a:noFill/>
          </a:ln>
        </p:spPr>
        <p:txBody>
          <a:bodyPr lIns="0" tIns="0" rIns="0" bIns="0"/>
          <a:lstStyle>
            <a:lvl1pPr marL="0" indent="0" algn="l" defTabSz="914400" rtl="0" eaLnBrk="1" latinLnBrk="0" hangingPunct="1">
              <a:lnSpc>
                <a:spcPct val="90000"/>
              </a:lnSpc>
              <a:spcBef>
                <a:spcPts val="1000"/>
              </a:spcBef>
              <a:buFont typeface="Arial" panose="020B0604020202020204" pitchFamily="34" charset="0"/>
              <a:buNone/>
              <a:defRPr sz="4000" kern="1200" baseline="0">
                <a:solidFill>
                  <a:srgbClr val="005EB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Children’s nasal spray flu vaccine</a:t>
            </a:r>
          </a:p>
        </p:txBody>
      </p:sp>
    </p:spTree>
    <p:extLst>
      <p:ext uri="{BB962C8B-B14F-4D97-AF65-F5344CB8AC3E}">
        <p14:creationId xmlns:p14="http://schemas.microsoft.com/office/powerpoint/2010/main" val="2366222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GB" dirty="0"/>
              <a:t>What is being done differently this year?</a:t>
            </a:r>
          </a:p>
        </p:txBody>
      </p:sp>
    </p:spTree>
    <p:extLst>
      <p:ext uri="{BB962C8B-B14F-4D97-AF65-F5344CB8AC3E}">
        <p14:creationId xmlns:p14="http://schemas.microsoft.com/office/powerpoint/2010/main" val="1645021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81913" y="1328351"/>
            <a:ext cx="11207579" cy="4967514"/>
          </a:xfrm>
          <a:prstGeom prst="rect">
            <a:avLst/>
          </a:prstGeom>
          <a:noFill/>
        </p:spPr>
        <p:txBody>
          <a:bodyPr wrap="square" rtlCol="0">
            <a:spAutoFit/>
          </a:bodyPr>
          <a:lstStyle/>
          <a:p>
            <a:pPr marL="342900" indent="-342900">
              <a:lnSpc>
                <a:spcPct val="120000"/>
              </a:lnSpc>
              <a:buFont typeface="Arial" panose="020B0604020202020204" pitchFamily="34" charset="0"/>
              <a:buChar char="•"/>
            </a:pPr>
            <a:r>
              <a:rPr lang="en-GB" sz="2400" dirty="0">
                <a:latin typeface="Arial" panose="020B0604020202020204" pitchFamily="34" charset="0"/>
                <a:cs typeface="Arial" panose="020B0604020202020204" pitchFamily="34" charset="0"/>
              </a:rPr>
              <a:t>All GPs are working to strict infection control procedures to minimise the risk of COVID infection</a:t>
            </a:r>
          </a:p>
          <a:p>
            <a:pPr marL="342900" indent="-342900">
              <a:lnSpc>
                <a:spcPct val="120000"/>
              </a:lnSpc>
              <a:buFont typeface="Arial" panose="020B0604020202020204" pitchFamily="34" charset="0"/>
              <a:buChar char="•"/>
            </a:pPr>
            <a:r>
              <a:rPr lang="en-GB" sz="2400" dirty="0">
                <a:latin typeface="Arial" panose="020B0604020202020204" pitchFamily="34" charset="0"/>
                <a:cs typeface="Arial" panose="020B0604020202020204" pitchFamily="34" charset="0"/>
              </a:rPr>
              <a:t>GPs are only offering booked appointments for flu jabs and all other childhood vaccinations to ensure they are able to maintain social distancing in the waiting room</a:t>
            </a:r>
          </a:p>
          <a:p>
            <a:pPr marL="342900" indent="-342900">
              <a:lnSpc>
                <a:spcPct val="120000"/>
              </a:lnSpc>
              <a:buFont typeface="Arial" panose="020B0604020202020204" pitchFamily="34" charset="0"/>
              <a:buChar char="•"/>
            </a:pPr>
            <a:r>
              <a:rPr lang="en-GB" sz="2400" dirty="0">
                <a:latin typeface="Arial" panose="020B0604020202020204" pitchFamily="34" charset="0"/>
                <a:cs typeface="Arial" panose="020B0604020202020204" pitchFamily="34" charset="0"/>
              </a:rPr>
              <a:t>There will be a ‘one way’ route through the practice with a separate entrance and exit</a:t>
            </a:r>
          </a:p>
          <a:p>
            <a:pPr marL="342900" indent="-342900">
              <a:lnSpc>
                <a:spcPct val="120000"/>
              </a:lnSpc>
              <a:buFont typeface="Arial" panose="020B0604020202020204" pitchFamily="34" charset="0"/>
              <a:buChar char="•"/>
            </a:pPr>
            <a:r>
              <a:rPr lang="en-GB" sz="2400" dirty="0">
                <a:latin typeface="Arial" panose="020B0604020202020204" pitchFamily="34" charset="0"/>
                <a:cs typeface="Arial" panose="020B0604020202020204" pitchFamily="34" charset="0"/>
              </a:rPr>
              <a:t>Staff will wear a surgical mask and sanitise their hands and work space prior to each vaccination</a:t>
            </a:r>
          </a:p>
          <a:p>
            <a:pPr marL="342900" indent="-342900">
              <a:lnSpc>
                <a:spcPct val="120000"/>
              </a:lnSpc>
              <a:buFont typeface="Arial" panose="020B0604020202020204" pitchFamily="34" charset="0"/>
              <a:buChar char="•"/>
            </a:pPr>
            <a:r>
              <a:rPr lang="en-GB" sz="2400" dirty="0">
                <a:latin typeface="Arial" panose="020B0604020202020204" pitchFamily="34" charset="0"/>
                <a:cs typeface="Arial" panose="020B0604020202020204" pitchFamily="34" charset="0"/>
              </a:rPr>
              <a:t>All patients must wear a face covering whilst in the premises (unless they have a valid reason not to)</a:t>
            </a:r>
          </a:p>
        </p:txBody>
      </p:sp>
      <p:sp>
        <p:nvSpPr>
          <p:cNvPr id="6" name="Text Placeholder 2"/>
          <p:cNvSpPr txBox="1">
            <a:spLocks/>
          </p:cNvSpPr>
          <p:nvPr/>
        </p:nvSpPr>
        <p:spPr>
          <a:xfrm>
            <a:off x="1754663" y="2826519"/>
            <a:ext cx="6510111" cy="493376"/>
          </a:xfrm>
          <a:prstGeom prst="rect">
            <a:avLst/>
          </a:prstGeom>
        </p:spPr>
        <p:txBody>
          <a:bodyPr lIns="0" tIns="0" rIns="0" bIns="0"/>
          <a:lstStyle>
            <a:lvl1pPr marL="0" indent="0" algn="l" defTabSz="914400" rtl="0" eaLnBrk="1" latinLnBrk="0" hangingPunct="1">
              <a:lnSpc>
                <a:spcPct val="90000"/>
              </a:lnSpc>
              <a:spcBef>
                <a:spcPts val="1000"/>
              </a:spcBef>
              <a:buFont typeface="Arial" panose="020B0604020202020204" pitchFamily="34" charset="0"/>
              <a:buNone/>
              <a:defRPr sz="4000" kern="1200" baseline="0">
                <a:solidFill>
                  <a:srgbClr val="005EB8"/>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p>
        </p:txBody>
      </p:sp>
      <p:sp>
        <p:nvSpPr>
          <p:cNvPr id="2" name="Text Placeholder 1"/>
          <p:cNvSpPr>
            <a:spLocks noGrp="1"/>
          </p:cNvSpPr>
          <p:nvPr>
            <p:ph type="body" sz="quarter" idx="10"/>
          </p:nvPr>
        </p:nvSpPr>
        <p:spPr>
          <a:xfrm>
            <a:off x="426094" y="715573"/>
            <a:ext cx="4583625" cy="493376"/>
          </a:xfrm>
        </p:spPr>
        <p:txBody>
          <a:bodyPr/>
          <a:lstStyle/>
          <a:p>
            <a:r>
              <a:rPr lang="en-GB" dirty="0"/>
              <a:t>GP Surgeries</a:t>
            </a:r>
          </a:p>
        </p:txBody>
      </p:sp>
    </p:spTree>
    <p:extLst>
      <p:ext uri="{BB962C8B-B14F-4D97-AF65-F5344CB8AC3E}">
        <p14:creationId xmlns:p14="http://schemas.microsoft.com/office/powerpoint/2010/main" val="2720637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p:txBody>
          <a:bodyPr/>
          <a:lstStyle/>
          <a:p>
            <a:r>
              <a:rPr lang="en-GB" sz="3200" dirty="0" smtClean="0"/>
              <a:t>Flu vaccination promotion is </a:t>
            </a:r>
            <a:r>
              <a:rPr lang="en-GB" sz="3200" dirty="0"/>
              <a:t>everyone’s business…</a:t>
            </a:r>
          </a:p>
        </p:txBody>
      </p:sp>
      <p:sp>
        <p:nvSpPr>
          <p:cNvPr id="57347" name="Rectangle 3"/>
          <p:cNvSpPr>
            <a:spLocks noGrp="1" noChangeArrowheads="1"/>
          </p:cNvSpPr>
          <p:nvPr>
            <p:ph type="body" idx="4294967295"/>
          </p:nvPr>
        </p:nvSpPr>
        <p:spPr/>
        <p:txBody>
          <a:bodyPr tIns="82800" bIns="82800"/>
          <a:lstStyle/>
          <a:p>
            <a:r>
              <a:rPr lang="en-GB" b="1" dirty="0" smtClean="0"/>
              <a:t>GPs</a:t>
            </a:r>
          </a:p>
          <a:p>
            <a:r>
              <a:rPr lang="en-GB" b="1" dirty="0" smtClean="0"/>
              <a:t>Asthma Specialist Nurses</a:t>
            </a:r>
            <a:endParaRPr lang="en-GB" b="1" dirty="0"/>
          </a:p>
          <a:p>
            <a:r>
              <a:rPr lang="en-GB" b="1" dirty="0"/>
              <a:t>Practice Nurses</a:t>
            </a:r>
          </a:p>
          <a:p>
            <a:r>
              <a:rPr lang="en-GB" b="1" dirty="0"/>
              <a:t>Practice Managers</a:t>
            </a:r>
          </a:p>
          <a:p>
            <a:r>
              <a:rPr lang="en-GB" b="1" dirty="0"/>
              <a:t>Health Visiting Teams</a:t>
            </a:r>
          </a:p>
          <a:p>
            <a:r>
              <a:rPr lang="en-GB" b="1" dirty="0"/>
              <a:t>School Nursing Teams</a:t>
            </a:r>
          </a:p>
          <a:p>
            <a:r>
              <a:rPr lang="en-GB" b="1" dirty="0"/>
              <a:t>Looked After  Children’s Team</a:t>
            </a:r>
          </a:p>
          <a:p>
            <a:r>
              <a:rPr lang="en-GB" b="1" dirty="0"/>
              <a:t>Safeguarding Teams</a:t>
            </a:r>
          </a:p>
          <a:p>
            <a:r>
              <a:rPr lang="en-GB" b="1" dirty="0"/>
              <a:t>Children's centre</a:t>
            </a:r>
          </a:p>
          <a:p>
            <a:r>
              <a:rPr lang="en-GB" b="1" dirty="0"/>
              <a:t>Social Workers</a:t>
            </a:r>
          </a:p>
          <a:p>
            <a:r>
              <a:rPr lang="en-GB" b="1" dirty="0"/>
              <a:t>Child Health Team</a:t>
            </a:r>
          </a:p>
        </p:txBody>
      </p:sp>
      <p:pic>
        <p:nvPicPr>
          <p:cNvPr id="57348" name="Picture 3" descr="http://www.myhealthvisitor.com/images/832550.jpg"/>
          <p:cNvPicPr>
            <a:picLocks noChangeAspect="1" noChangeArrowheads="1"/>
          </p:cNvPicPr>
          <p:nvPr/>
        </p:nvPicPr>
        <p:blipFill>
          <a:blip r:embed="rId2"/>
          <a:srcRect/>
          <a:stretch>
            <a:fillRect/>
          </a:stretch>
        </p:blipFill>
        <p:spPr bwMode="auto">
          <a:xfrm>
            <a:off x="6388608" y="2450592"/>
            <a:ext cx="4974336" cy="3974592"/>
          </a:xfrm>
          <a:prstGeom prst="rect">
            <a:avLst/>
          </a:prstGeom>
          <a:noFill/>
          <a:ln w="9525">
            <a:noFill/>
            <a:miter lim="800000"/>
            <a:headEnd/>
            <a:tailEnd/>
          </a:ln>
        </p:spPr>
      </p:pic>
    </p:spTree>
    <p:extLst>
      <p:ext uri="{BB962C8B-B14F-4D97-AF65-F5344CB8AC3E}">
        <p14:creationId xmlns:p14="http://schemas.microsoft.com/office/powerpoint/2010/main" val="21151690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GB" sz="4000"/>
              <a:t>Any Questions?</a:t>
            </a:r>
          </a:p>
        </p:txBody>
      </p:sp>
      <p:pic>
        <p:nvPicPr>
          <p:cNvPr id="48133" name="Picture 5" descr="simpsons-trivia"/>
          <p:cNvPicPr>
            <a:picLocks noGrp="1" noChangeAspect="1" noChangeArrowheads="1"/>
          </p:cNvPicPr>
          <p:nvPr>
            <p:ph type="body" idx="1"/>
          </p:nvPr>
        </p:nvPicPr>
        <p:blipFill>
          <a:blip r:embed="rId2"/>
          <a:srcRect/>
          <a:stretch>
            <a:fillRect/>
          </a:stretch>
        </p:blipFill>
        <p:spPr>
          <a:xfrm>
            <a:off x="3263900" y="2940053"/>
            <a:ext cx="5664200" cy="3065463"/>
          </a:xfrm>
          <a:noFill/>
          <a:ln/>
        </p:spPr>
      </p:pic>
    </p:spTree>
    <p:extLst>
      <p:ext uri="{BB962C8B-B14F-4D97-AF65-F5344CB8AC3E}">
        <p14:creationId xmlns:p14="http://schemas.microsoft.com/office/powerpoint/2010/main" val="964276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500"/>
                                  </p:stCondLst>
                                  <p:childTnLst>
                                    <p:set>
                                      <p:cBhvr>
                                        <p:cTn id="6" dur="1" fill="hold">
                                          <p:stCondLst>
                                            <p:cond delay="0"/>
                                          </p:stCondLst>
                                        </p:cTn>
                                        <p:tgtEl>
                                          <p:spTgt spid="48133"/>
                                        </p:tgtEl>
                                        <p:attrNameLst>
                                          <p:attrName>style.visibility</p:attrName>
                                        </p:attrNameLst>
                                      </p:cBhvr>
                                      <p:to>
                                        <p:strVal val="visible"/>
                                      </p:to>
                                    </p:set>
                                    <p:animEffect transition="in" filter="checkerboard(across)">
                                      <p:cBhvr>
                                        <p:cTn id="7" dur="500"/>
                                        <p:tgtEl>
                                          <p:spTgt spid="48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372884DF-E001-0140-8542-5F90B1B06A22}"/>
              </a:ext>
            </a:extLst>
          </p:cNvPr>
          <p:cNvSpPr>
            <a:spLocks noGrp="1"/>
          </p:cNvSpPr>
          <p:nvPr>
            <p:ph type="body" sz="quarter" idx="10"/>
          </p:nvPr>
        </p:nvSpPr>
        <p:spPr>
          <a:xfrm>
            <a:off x="470289" y="338692"/>
            <a:ext cx="5232355" cy="742524"/>
          </a:xfrm>
        </p:spPr>
        <p:txBody>
          <a:bodyPr/>
          <a:lstStyle/>
          <a:p>
            <a:r>
              <a:rPr lang="en-US" dirty="0" smtClean="0"/>
              <a:t>Flu Vaccinations </a:t>
            </a:r>
            <a:endParaRPr lang="en-US" dirty="0"/>
          </a:p>
        </p:txBody>
      </p:sp>
      <p:sp>
        <p:nvSpPr>
          <p:cNvPr id="3" name="TextBox 2"/>
          <p:cNvSpPr txBox="1"/>
          <p:nvPr/>
        </p:nvSpPr>
        <p:spPr>
          <a:xfrm>
            <a:off x="470289" y="1081221"/>
            <a:ext cx="10984427" cy="4893647"/>
          </a:xfrm>
          <a:prstGeom prst="rect">
            <a:avLst/>
          </a:prstGeom>
          <a:noFill/>
        </p:spPr>
        <p:txBody>
          <a:bodyPr wrap="square" rtlCol="0">
            <a:spAutoFit/>
          </a:bodyPr>
          <a:lstStyle/>
          <a:p>
            <a:pPr>
              <a:lnSpc>
                <a:spcPct val="150000"/>
              </a:lnSpc>
            </a:pPr>
            <a:r>
              <a:rPr lang="en-GB" sz="2800" dirty="0" smtClean="0">
                <a:latin typeface="Arial" panose="020B0604020202020204" pitchFamily="34" charset="0"/>
                <a:cs typeface="Arial" panose="020B0604020202020204" pitchFamily="34" charset="0"/>
              </a:rPr>
              <a:t>Plan for </a:t>
            </a:r>
            <a:r>
              <a:rPr lang="en-GB" sz="2800" dirty="0">
                <a:latin typeface="Arial" panose="020B0604020202020204" pitchFamily="34" charset="0"/>
                <a:cs typeface="Arial" panose="020B0604020202020204" pitchFamily="34" charset="0"/>
              </a:rPr>
              <a:t>today </a:t>
            </a:r>
          </a:p>
          <a:p>
            <a:pPr marL="457200" indent="-457200">
              <a:lnSpc>
                <a:spcPct val="150000"/>
              </a:lnSpc>
              <a:buFont typeface="Arial" panose="020B0604020202020204" pitchFamily="34" charset="0"/>
              <a:buChar char="•"/>
            </a:pPr>
            <a:r>
              <a:rPr lang="en-GB" sz="2800" dirty="0">
                <a:latin typeface="Arial" panose="020B0604020202020204" pitchFamily="34" charset="0"/>
                <a:cs typeface="Arial" panose="020B0604020202020204" pitchFamily="34" charset="0"/>
              </a:rPr>
              <a:t>B</a:t>
            </a:r>
            <a:r>
              <a:rPr lang="en-GB" sz="2800" dirty="0" smtClean="0">
                <a:latin typeface="Arial" panose="020B0604020202020204" pitchFamily="34" charset="0"/>
                <a:cs typeface="Arial" panose="020B0604020202020204" pitchFamily="34" charset="0"/>
              </a:rPr>
              <a:t>rief  </a:t>
            </a:r>
            <a:r>
              <a:rPr lang="en-GB" sz="2800" dirty="0">
                <a:latin typeface="Arial" panose="020B0604020202020204" pitchFamily="34" charset="0"/>
                <a:cs typeface="Arial" panose="020B0604020202020204" pitchFamily="34" charset="0"/>
              </a:rPr>
              <a:t>overview of </a:t>
            </a:r>
            <a:r>
              <a:rPr lang="en-GB" sz="2800" dirty="0" smtClean="0">
                <a:latin typeface="Arial" panose="020B0604020202020204" pitchFamily="34" charset="0"/>
                <a:cs typeface="Arial" panose="020B0604020202020204" pitchFamily="34" charset="0"/>
              </a:rPr>
              <a:t>Flu </a:t>
            </a:r>
            <a:r>
              <a:rPr lang="en-GB" sz="2800" dirty="0">
                <a:latin typeface="Arial" panose="020B0604020202020204" pitchFamily="34" charset="0"/>
                <a:cs typeface="Arial" panose="020B0604020202020204" pitchFamily="34" charset="0"/>
              </a:rPr>
              <a:t>as a disease</a:t>
            </a:r>
          </a:p>
          <a:p>
            <a:pPr marL="457200" indent="-457200">
              <a:lnSpc>
                <a:spcPct val="150000"/>
              </a:lnSpc>
              <a:buFont typeface="Arial" panose="020B0604020202020204" pitchFamily="34" charset="0"/>
              <a:buChar char="•"/>
            </a:pPr>
            <a:r>
              <a:rPr lang="en-GB" sz="2800" dirty="0" smtClean="0">
                <a:latin typeface="Arial" panose="020B0604020202020204" pitchFamily="34" charset="0"/>
                <a:cs typeface="Arial" panose="020B0604020202020204" pitchFamily="34" charset="0"/>
              </a:rPr>
              <a:t>The </a:t>
            </a:r>
            <a:r>
              <a:rPr lang="en-GB" sz="2800" dirty="0">
                <a:latin typeface="Arial" panose="020B0604020202020204" pitchFamily="34" charset="0"/>
                <a:cs typeface="Arial" panose="020B0604020202020204" pitchFamily="34" charset="0"/>
              </a:rPr>
              <a:t>importance and effectiveness of </a:t>
            </a:r>
            <a:r>
              <a:rPr lang="en-GB" sz="2800" dirty="0" smtClean="0">
                <a:latin typeface="Arial" panose="020B0604020202020204" pitchFamily="34" charset="0"/>
                <a:cs typeface="Arial" panose="020B0604020202020204" pitchFamily="34" charset="0"/>
              </a:rPr>
              <a:t>Flu vaccination</a:t>
            </a:r>
            <a:endParaRPr lang="en-GB" sz="2800" dirty="0">
              <a:latin typeface="Arial" panose="020B0604020202020204" pitchFamily="34" charset="0"/>
              <a:cs typeface="Arial" panose="020B0604020202020204" pitchFamily="34" charset="0"/>
            </a:endParaRPr>
          </a:p>
          <a:p>
            <a:pPr marL="457200" indent="-457200">
              <a:lnSpc>
                <a:spcPct val="150000"/>
              </a:lnSpc>
              <a:buFont typeface="Arial" panose="020B0604020202020204" pitchFamily="34" charset="0"/>
              <a:buChar char="•"/>
            </a:pPr>
            <a:r>
              <a:rPr lang="en-GB" sz="2800" dirty="0">
                <a:latin typeface="Arial" panose="020B0604020202020204" pitchFamily="34" charset="0"/>
                <a:cs typeface="Arial" panose="020B0604020202020204" pitchFamily="34" charset="0"/>
              </a:rPr>
              <a:t>H</a:t>
            </a:r>
            <a:r>
              <a:rPr lang="en-GB" sz="2800" dirty="0" smtClean="0">
                <a:latin typeface="Arial" panose="020B0604020202020204" pitchFamily="34" charset="0"/>
                <a:cs typeface="Arial" panose="020B0604020202020204" pitchFamily="34" charset="0"/>
              </a:rPr>
              <a:t>ow </a:t>
            </a:r>
            <a:r>
              <a:rPr lang="en-GB" sz="2800" dirty="0">
                <a:latin typeface="Arial" panose="020B0604020202020204" pitchFamily="34" charset="0"/>
                <a:cs typeface="Arial" panose="020B0604020202020204" pitchFamily="34" charset="0"/>
              </a:rPr>
              <a:t>to </a:t>
            </a:r>
            <a:r>
              <a:rPr lang="en-GB" sz="2800" dirty="0" smtClean="0">
                <a:latin typeface="Arial" panose="020B0604020202020204" pitchFamily="34" charset="0"/>
                <a:cs typeface="Arial" panose="020B0604020202020204" pitchFamily="34" charset="0"/>
              </a:rPr>
              <a:t>encourage Asthma population to Consent and </a:t>
            </a:r>
            <a:r>
              <a:rPr lang="en-GB" sz="2800" dirty="0" smtClean="0">
                <a:latin typeface="Arial" panose="020B0604020202020204" pitchFamily="34" charset="0"/>
                <a:cs typeface="Arial" panose="020B0604020202020204" pitchFamily="34" charset="0"/>
              </a:rPr>
              <a:t>access </a:t>
            </a:r>
            <a:r>
              <a:rPr lang="en-GB" sz="2800" dirty="0">
                <a:latin typeface="Arial" panose="020B0604020202020204" pitchFamily="34" charset="0"/>
                <a:cs typeface="Arial" panose="020B0604020202020204" pitchFamily="34" charset="0"/>
              </a:rPr>
              <a:t>the </a:t>
            </a:r>
            <a:r>
              <a:rPr lang="en-GB" sz="2800" dirty="0" smtClean="0">
                <a:latin typeface="Arial" panose="020B0604020202020204" pitchFamily="34" charset="0"/>
                <a:cs typeface="Arial" panose="020B0604020202020204" pitchFamily="34" charset="0"/>
              </a:rPr>
              <a:t>vaccine. </a:t>
            </a:r>
          </a:p>
          <a:p>
            <a:pPr marL="457200" indent="-457200">
              <a:lnSpc>
                <a:spcPct val="150000"/>
              </a:lnSpc>
              <a:buFont typeface="Arial" panose="020B0604020202020204" pitchFamily="34" charset="0"/>
              <a:buChar char="•"/>
            </a:pPr>
            <a:r>
              <a:rPr lang="en-GB" sz="2800" dirty="0" smtClean="0">
                <a:latin typeface="Arial" panose="020B0604020202020204" pitchFamily="34" charset="0"/>
                <a:cs typeface="Arial" panose="020B0604020202020204" pitchFamily="34" charset="0"/>
              </a:rPr>
              <a:t>Changes </a:t>
            </a:r>
            <a:r>
              <a:rPr lang="en-GB" sz="2800" dirty="0">
                <a:latin typeface="Arial" panose="020B0604020202020204" pitchFamily="34" charset="0"/>
                <a:cs typeface="Arial" panose="020B0604020202020204" pitchFamily="34" charset="0"/>
              </a:rPr>
              <a:t>to the way it’s delivered this year due to COVID</a:t>
            </a:r>
          </a:p>
          <a:p>
            <a:pPr marL="457200" indent="-457200">
              <a:lnSpc>
                <a:spcPct val="150000"/>
              </a:lnSpc>
              <a:buFont typeface="Arial" panose="020B0604020202020204" pitchFamily="34" charset="0"/>
              <a:buChar char="•"/>
            </a:pPr>
            <a:r>
              <a:rPr lang="en-GB" sz="2800" dirty="0" smtClean="0">
                <a:latin typeface="Arial" panose="020B0604020202020204" pitchFamily="34" charset="0"/>
                <a:cs typeface="Arial" panose="020B0604020202020204" pitchFamily="34" charset="0"/>
              </a:rPr>
              <a:t>Answer </a:t>
            </a:r>
            <a:r>
              <a:rPr lang="en-GB" sz="2800" dirty="0">
                <a:latin typeface="Arial" panose="020B0604020202020204" pitchFamily="34" charset="0"/>
                <a:cs typeface="Arial" panose="020B0604020202020204" pitchFamily="34" charset="0"/>
              </a:rPr>
              <a:t>any questions you have about flu and </a:t>
            </a:r>
            <a:r>
              <a:rPr lang="en-GB" sz="2800" dirty="0" smtClean="0">
                <a:latin typeface="Arial" panose="020B0604020202020204" pitchFamily="34" charset="0"/>
                <a:cs typeface="Arial" panose="020B0604020202020204" pitchFamily="34" charset="0"/>
              </a:rPr>
              <a:t>vaccinations</a:t>
            </a:r>
            <a:endParaRPr lang="en-GB" sz="2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2271112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372884DF-E001-0140-8542-5F90B1B06A22}"/>
              </a:ext>
            </a:extLst>
          </p:cNvPr>
          <p:cNvSpPr>
            <a:spLocks noGrp="1"/>
          </p:cNvSpPr>
          <p:nvPr>
            <p:ph type="body" sz="quarter" idx="10"/>
          </p:nvPr>
        </p:nvSpPr>
        <p:spPr>
          <a:xfrm>
            <a:off x="608513" y="476923"/>
            <a:ext cx="5232355" cy="754477"/>
          </a:xfrm>
        </p:spPr>
        <p:txBody>
          <a:bodyPr/>
          <a:lstStyle/>
          <a:p>
            <a:r>
              <a:rPr lang="en-US" sz="3200" dirty="0"/>
              <a:t>Just the </a:t>
            </a:r>
            <a:r>
              <a:rPr lang="en-US" sz="3200" dirty="0" smtClean="0"/>
              <a:t>Flu – </a:t>
            </a:r>
            <a:r>
              <a:rPr lang="en-US" sz="2800" dirty="0" smtClean="0"/>
              <a:t>Basic Overview</a:t>
            </a:r>
            <a:endParaRPr lang="en-US" sz="2800" dirty="0"/>
          </a:p>
        </p:txBody>
      </p:sp>
      <p:sp>
        <p:nvSpPr>
          <p:cNvPr id="3" name="TextBox 2"/>
          <p:cNvSpPr txBox="1"/>
          <p:nvPr/>
        </p:nvSpPr>
        <p:spPr>
          <a:xfrm>
            <a:off x="470293" y="1081220"/>
            <a:ext cx="11410735" cy="5041380"/>
          </a:xfrm>
          <a:prstGeom prst="rect">
            <a:avLst/>
          </a:prstGeom>
          <a:noFill/>
        </p:spPr>
        <p:txBody>
          <a:bodyPr wrap="square" rtlCol="0">
            <a:spAutoFit/>
          </a:bodyPr>
          <a:lstStyle/>
          <a:p>
            <a:pPr marL="457200" indent="-457200">
              <a:lnSpc>
                <a:spcPct val="120000"/>
              </a:lnSpc>
              <a:buFont typeface="Arial" panose="020B0604020202020204" pitchFamily="34" charset="0"/>
              <a:buChar char="•"/>
            </a:pPr>
            <a:r>
              <a:rPr lang="en-GB" sz="2400" dirty="0">
                <a:latin typeface="Arial" panose="020B0604020202020204" pitchFamily="34" charset="0"/>
                <a:cs typeface="Arial" panose="020B0604020202020204" pitchFamily="34" charset="0"/>
              </a:rPr>
              <a:t>In an average year the flu virus kills 11,000 people and hospitalises many thousands more. </a:t>
            </a:r>
          </a:p>
          <a:p>
            <a:pPr marL="457200" indent="-457200">
              <a:lnSpc>
                <a:spcPct val="120000"/>
              </a:lnSpc>
              <a:buFont typeface="Arial" panose="020B0604020202020204" pitchFamily="34" charset="0"/>
              <a:buChar char="•"/>
            </a:pPr>
            <a:r>
              <a:rPr lang="en-GB" sz="2400" dirty="0">
                <a:latin typeface="Arial" panose="020B0604020202020204" pitchFamily="34" charset="0"/>
                <a:cs typeface="Arial" panose="020B0604020202020204" pitchFamily="34" charset="0"/>
              </a:rPr>
              <a:t>Flu is a viral infection that mainly affects the lungs and can cause:</a:t>
            </a:r>
          </a:p>
          <a:p>
            <a:pPr marL="914400" lvl="1" indent="-457200">
              <a:lnSpc>
                <a:spcPct val="150000"/>
              </a:lnSpc>
              <a:buFont typeface="Wingdings" panose="05000000000000000000" pitchFamily="2" charset="2"/>
              <a:buChar char="Ø"/>
            </a:pPr>
            <a:r>
              <a:rPr lang="en-GB" sz="2000" dirty="0">
                <a:latin typeface="Arial" panose="020B0604020202020204" pitchFamily="34" charset="0"/>
                <a:cs typeface="Arial" panose="020B0604020202020204" pitchFamily="34" charset="0"/>
              </a:rPr>
              <a:t>A high temperature (fever)</a:t>
            </a:r>
          </a:p>
          <a:p>
            <a:pPr marL="914400" lvl="1" indent="-457200">
              <a:lnSpc>
                <a:spcPct val="150000"/>
              </a:lnSpc>
              <a:buFont typeface="Wingdings" panose="05000000000000000000" pitchFamily="2" charset="2"/>
              <a:buChar char="Ø"/>
            </a:pPr>
            <a:r>
              <a:rPr lang="en-GB" sz="2000" dirty="0">
                <a:latin typeface="Arial" panose="020B0604020202020204" pitchFamily="34" charset="0"/>
                <a:cs typeface="Arial" panose="020B0604020202020204" pitchFamily="34" charset="0"/>
              </a:rPr>
              <a:t>Dry cough</a:t>
            </a:r>
          </a:p>
          <a:p>
            <a:pPr marL="914400" lvl="1" indent="-457200">
              <a:lnSpc>
                <a:spcPct val="150000"/>
              </a:lnSpc>
              <a:buFont typeface="Wingdings" panose="05000000000000000000" pitchFamily="2" charset="2"/>
              <a:buChar char="Ø"/>
            </a:pPr>
            <a:r>
              <a:rPr lang="en-GB" sz="2000" dirty="0">
                <a:latin typeface="Arial" panose="020B0604020202020204" pitchFamily="34" charset="0"/>
                <a:cs typeface="Arial" panose="020B0604020202020204" pitchFamily="34" charset="0"/>
              </a:rPr>
              <a:t>Aching muscles and joints</a:t>
            </a:r>
          </a:p>
          <a:p>
            <a:pPr marL="914400" lvl="1" indent="-457200">
              <a:lnSpc>
                <a:spcPct val="150000"/>
              </a:lnSpc>
              <a:buFont typeface="Wingdings" panose="05000000000000000000" pitchFamily="2" charset="2"/>
              <a:buChar char="Ø"/>
            </a:pPr>
            <a:r>
              <a:rPr lang="en-GB" sz="2000" dirty="0">
                <a:latin typeface="Arial" panose="020B0604020202020204" pitchFamily="34" charset="0"/>
                <a:cs typeface="Arial" panose="020B0604020202020204" pitchFamily="34" charset="0"/>
              </a:rPr>
              <a:t>Headache and sore throat</a:t>
            </a:r>
          </a:p>
          <a:p>
            <a:pPr marL="285750" indent="-285750">
              <a:lnSpc>
                <a:spcPct val="120000"/>
              </a:lnSpc>
              <a:buFont typeface="Arial" panose="020B0604020202020204" pitchFamily="34" charset="0"/>
              <a:buChar char="•"/>
            </a:pPr>
            <a:r>
              <a:rPr lang="en-GB" sz="2400" dirty="0">
                <a:latin typeface="Arial" panose="020B0604020202020204" pitchFamily="34" charset="0"/>
                <a:cs typeface="Arial" panose="020B0604020202020204" pitchFamily="34" charset="0"/>
              </a:rPr>
              <a:t>M</a:t>
            </a:r>
            <a:r>
              <a:rPr lang="en-GB" sz="2400" dirty="0" smtClean="0">
                <a:latin typeface="Arial" panose="020B0604020202020204" pitchFamily="34" charset="0"/>
                <a:cs typeface="Arial" panose="020B0604020202020204" pitchFamily="34" charset="0"/>
              </a:rPr>
              <a:t>ore </a:t>
            </a:r>
            <a:r>
              <a:rPr lang="en-GB" sz="2400" dirty="0">
                <a:latin typeface="Arial" panose="020B0604020202020204" pitchFamily="34" charset="0"/>
                <a:cs typeface="Arial" panose="020B0604020202020204" pitchFamily="34" charset="0"/>
              </a:rPr>
              <a:t>severe than a common </a:t>
            </a:r>
            <a:r>
              <a:rPr lang="en-GB" sz="2400" dirty="0" smtClean="0">
                <a:latin typeface="Arial" panose="020B0604020202020204" pitchFamily="34" charset="0"/>
                <a:cs typeface="Arial" panose="020B0604020202020204" pitchFamily="34" charset="0"/>
              </a:rPr>
              <a:t>cold, many </a:t>
            </a:r>
            <a:r>
              <a:rPr lang="en-GB" sz="2400" dirty="0">
                <a:latin typeface="Arial" panose="020B0604020202020204" pitchFamily="34" charset="0"/>
                <a:cs typeface="Arial" panose="020B0604020202020204" pitchFamily="34" charset="0"/>
              </a:rPr>
              <a:t>people have to remain in bed for a few days to recover</a:t>
            </a:r>
          </a:p>
          <a:p>
            <a:pPr marL="285750" indent="-285750">
              <a:lnSpc>
                <a:spcPct val="120000"/>
              </a:lnSpc>
              <a:buFont typeface="Arial" panose="020B0604020202020204" pitchFamily="34" charset="0"/>
              <a:buChar char="•"/>
            </a:pPr>
            <a:r>
              <a:rPr lang="en-GB" sz="2400" dirty="0">
                <a:latin typeface="Arial" panose="020B0604020202020204" pitchFamily="34" charset="0"/>
                <a:cs typeface="Arial" panose="020B0604020202020204" pitchFamily="34" charset="0"/>
              </a:rPr>
              <a:t>Flu will often get better on its own, but it can make some people seriously ill. It's important to get the flu vaccine if you're advised to.</a:t>
            </a:r>
          </a:p>
        </p:txBody>
      </p:sp>
    </p:spTree>
    <p:extLst>
      <p:ext uri="{BB962C8B-B14F-4D97-AF65-F5344CB8AC3E}">
        <p14:creationId xmlns:p14="http://schemas.microsoft.com/office/powerpoint/2010/main" val="279226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372884DF-E001-0140-8542-5F90B1B06A22}"/>
              </a:ext>
            </a:extLst>
          </p:cNvPr>
          <p:cNvSpPr>
            <a:spLocks noGrp="1"/>
          </p:cNvSpPr>
          <p:nvPr>
            <p:ph type="body" sz="quarter" idx="10"/>
          </p:nvPr>
        </p:nvSpPr>
        <p:spPr>
          <a:xfrm>
            <a:off x="608513" y="476923"/>
            <a:ext cx="5232355" cy="604301"/>
          </a:xfrm>
        </p:spPr>
        <p:txBody>
          <a:bodyPr/>
          <a:lstStyle/>
          <a:p>
            <a:r>
              <a:rPr lang="en-US" dirty="0"/>
              <a:t>Just the </a:t>
            </a:r>
            <a:r>
              <a:rPr lang="en-US" dirty="0" smtClean="0"/>
              <a:t>Flu….</a:t>
            </a:r>
            <a:endParaRPr lang="en-US" dirty="0"/>
          </a:p>
        </p:txBody>
      </p:sp>
      <p:sp>
        <p:nvSpPr>
          <p:cNvPr id="3" name="TextBox 2"/>
          <p:cNvSpPr txBox="1"/>
          <p:nvPr/>
        </p:nvSpPr>
        <p:spPr>
          <a:xfrm>
            <a:off x="470293" y="1081220"/>
            <a:ext cx="11410735" cy="3010055"/>
          </a:xfrm>
          <a:prstGeom prst="rect">
            <a:avLst/>
          </a:prstGeom>
          <a:noFill/>
        </p:spPr>
        <p:txBody>
          <a:bodyPr wrap="square" rtlCol="0">
            <a:spAutoFit/>
          </a:bodyPr>
          <a:lstStyle/>
          <a:p>
            <a:pPr marL="457200" indent="-457200">
              <a:lnSpc>
                <a:spcPct val="120000"/>
              </a:lnSpc>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 over </a:t>
            </a:r>
            <a:r>
              <a:rPr lang="en-GB" sz="2400" dirty="0">
                <a:latin typeface="Arial" panose="020B0604020202020204" pitchFamily="34" charset="0"/>
                <a:cs typeface="Arial" panose="020B0604020202020204" pitchFamily="34" charset="0"/>
              </a:rPr>
              <a:t>65 </a:t>
            </a:r>
            <a:r>
              <a:rPr lang="en-GB" sz="2400" dirty="0" smtClean="0">
                <a:latin typeface="Arial" panose="020B0604020202020204" pitchFamily="34" charset="0"/>
                <a:cs typeface="Arial" panose="020B0604020202020204" pitchFamily="34" charset="0"/>
              </a:rPr>
              <a:t>year olds </a:t>
            </a:r>
            <a:r>
              <a:rPr lang="en-GB" sz="2400" dirty="0">
                <a:latin typeface="Arial" panose="020B0604020202020204" pitchFamily="34" charset="0"/>
                <a:cs typeface="Arial" panose="020B0604020202020204" pitchFamily="34" charset="0"/>
              </a:rPr>
              <a:t>or in a clinical ‘at risk’ group </a:t>
            </a:r>
            <a:r>
              <a:rPr lang="en-GB" sz="2400" dirty="0" smtClean="0">
                <a:latin typeface="Arial" panose="020B0604020202020204" pitchFamily="34" charset="0"/>
                <a:cs typeface="Arial" panose="020B0604020202020204" pitchFamily="34" charset="0"/>
              </a:rPr>
              <a:t>are </a:t>
            </a:r>
            <a:r>
              <a:rPr lang="en-GB" sz="2400" dirty="0">
                <a:latin typeface="Arial" panose="020B0604020202020204" pitchFamily="34" charset="0"/>
                <a:cs typeface="Arial" panose="020B0604020202020204" pitchFamily="34" charset="0"/>
              </a:rPr>
              <a:t>more susceptible to complications from flu infection which includes:</a:t>
            </a:r>
          </a:p>
          <a:p>
            <a:pPr marL="914400" lvl="1" indent="-457200">
              <a:lnSpc>
                <a:spcPct val="120000"/>
              </a:lnSpc>
              <a:buFont typeface="Wingdings" panose="05000000000000000000" pitchFamily="2" charset="2"/>
              <a:buChar char="Ø"/>
            </a:pPr>
            <a:r>
              <a:rPr lang="en-GB" sz="2200" dirty="0">
                <a:latin typeface="Arial" panose="020B0604020202020204" pitchFamily="34" charset="0"/>
                <a:cs typeface="Arial" panose="020B0604020202020204" pitchFamily="34" charset="0"/>
              </a:rPr>
              <a:t>Bacterial chest infection, which can develop into pneumonia</a:t>
            </a:r>
          </a:p>
          <a:p>
            <a:pPr marL="914400" lvl="1" indent="-457200">
              <a:lnSpc>
                <a:spcPct val="120000"/>
              </a:lnSpc>
              <a:buFont typeface="Wingdings" panose="05000000000000000000" pitchFamily="2" charset="2"/>
              <a:buChar char="Ø"/>
            </a:pPr>
            <a:r>
              <a:rPr lang="en-GB" sz="2200" dirty="0">
                <a:latin typeface="Arial" panose="020B0604020202020204" pitchFamily="34" charset="0"/>
                <a:cs typeface="Arial" panose="020B0604020202020204" pitchFamily="34" charset="0"/>
              </a:rPr>
              <a:t>Middle ear infection (otitis media)</a:t>
            </a:r>
          </a:p>
          <a:p>
            <a:pPr marL="914400" lvl="1" indent="-457200">
              <a:lnSpc>
                <a:spcPct val="120000"/>
              </a:lnSpc>
              <a:buFont typeface="Wingdings" panose="05000000000000000000" pitchFamily="2" charset="2"/>
              <a:buChar char="Ø"/>
            </a:pPr>
            <a:r>
              <a:rPr lang="en-GB" sz="2200" dirty="0">
                <a:latin typeface="Arial" panose="020B0604020202020204" pitchFamily="34" charset="0"/>
                <a:cs typeface="Arial" panose="020B0604020202020204" pitchFamily="34" charset="0"/>
              </a:rPr>
              <a:t>Septic shock (a severe and life-threatening infection of the whole body)</a:t>
            </a:r>
          </a:p>
          <a:p>
            <a:pPr marL="914400" lvl="1" indent="-457200">
              <a:lnSpc>
                <a:spcPct val="120000"/>
              </a:lnSpc>
              <a:buFont typeface="Wingdings" panose="05000000000000000000" pitchFamily="2" charset="2"/>
              <a:buChar char="Ø"/>
            </a:pPr>
            <a:r>
              <a:rPr lang="en-GB" sz="2200" dirty="0">
                <a:latin typeface="Arial" panose="020B0604020202020204" pitchFamily="34" charset="0"/>
                <a:cs typeface="Arial" panose="020B0604020202020204" pitchFamily="34" charset="0"/>
              </a:rPr>
              <a:t>Meningitis (inflammation of the covering of the brain)</a:t>
            </a:r>
          </a:p>
          <a:p>
            <a:pPr marL="914400" lvl="1" indent="-457200">
              <a:lnSpc>
                <a:spcPct val="120000"/>
              </a:lnSpc>
              <a:buFont typeface="Wingdings" panose="05000000000000000000" pitchFamily="2" charset="2"/>
              <a:buChar char="Ø"/>
            </a:pPr>
            <a:r>
              <a:rPr lang="en-GB" sz="2200" dirty="0">
                <a:latin typeface="Arial" panose="020B0604020202020204" pitchFamily="34" charset="0"/>
                <a:cs typeface="Arial" panose="020B0604020202020204" pitchFamily="34" charset="0"/>
              </a:rPr>
              <a:t>Encephalitis (inflammation of the brain)</a:t>
            </a:r>
          </a:p>
        </p:txBody>
      </p:sp>
      <p:sp>
        <p:nvSpPr>
          <p:cNvPr id="4" name="TextBox 3"/>
          <p:cNvSpPr txBox="1"/>
          <p:nvPr/>
        </p:nvSpPr>
        <p:spPr>
          <a:xfrm>
            <a:off x="470288" y="4091275"/>
            <a:ext cx="10502512" cy="1865126"/>
          </a:xfrm>
          <a:prstGeom prst="rect">
            <a:avLst/>
          </a:prstGeom>
          <a:noFill/>
        </p:spPr>
        <p:txBody>
          <a:bodyPr wrap="square" rtlCol="0">
            <a:spAutoFit/>
          </a:bodyPr>
          <a:lstStyle/>
          <a:p>
            <a:pPr marL="342900" indent="-342900">
              <a:lnSpc>
                <a:spcPct val="120000"/>
              </a:lnSpc>
              <a:buFont typeface="Arial" panose="020B0604020202020204" pitchFamily="34" charset="0"/>
              <a:buChar char="•"/>
            </a:pPr>
            <a:r>
              <a:rPr lang="en-GB" sz="2400" dirty="0">
                <a:latin typeface="Arial" panose="020B0604020202020204" pitchFamily="34" charset="0"/>
                <a:cs typeface="Arial" panose="020B0604020202020204" pitchFamily="34" charset="0"/>
              </a:rPr>
              <a:t>Very young children are also susceptible to complications</a:t>
            </a:r>
          </a:p>
          <a:p>
            <a:pPr marL="342900" indent="-342900">
              <a:lnSpc>
                <a:spcPct val="120000"/>
              </a:lnSpc>
              <a:buFont typeface="Arial" panose="020B0604020202020204" pitchFamily="34" charset="0"/>
              <a:buChar char="•"/>
            </a:pPr>
            <a:r>
              <a:rPr lang="en-GB" sz="2400" dirty="0">
                <a:latin typeface="Arial" panose="020B0604020202020204" pitchFamily="34" charset="0"/>
                <a:cs typeface="Arial" panose="020B0604020202020204" pitchFamily="34" charset="0"/>
              </a:rPr>
              <a:t>Children from 2 years old to 12 years old are less susceptible to complications from flu but can easily pass on the virus to elderly or more vulnerable members of their families – they are “Super Spreaders”</a:t>
            </a:r>
          </a:p>
        </p:txBody>
      </p:sp>
    </p:spTree>
    <p:extLst>
      <p:ext uri="{BB962C8B-B14F-4D97-AF65-F5344CB8AC3E}">
        <p14:creationId xmlns:p14="http://schemas.microsoft.com/office/powerpoint/2010/main" val="2977160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 xmlns:a16="http://schemas.microsoft.com/office/drawing/2014/main" id="{35348506-BB02-2C49-9D1B-6B1249683951}"/>
              </a:ext>
            </a:extLst>
          </p:cNvPr>
          <p:cNvSpPr>
            <a:spLocks noGrp="1"/>
          </p:cNvSpPr>
          <p:nvPr>
            <p:ph type="body" sz="quarter" idx="10"/>
          </p:nvPr>
        </p:nvSpPr>
        <p:spPr>
          <a:xfrm>
            <a:off x="348513" y="592267"/>
            <a:ext cx="7942763" cy="493376"/>
          </a:xfrm>
        </p:spPr>
        <p:txBody>
          <a:bodyPr/>
          <a:lstStyle/>
          <a:p>
            <a:r>
              <a:rPr lang="en-US" dirty="0"/>
              <a:t>Who is eligible for the flu </a:t>
            </a:r>
            <a:r>
              <a:rPr lang="en-US" dirty="0" smtClean="0"/>
              <a:t>jab</a:t>
            </a:r>
            <a:endParaRPr lang="en-US" dirty="0"/>
          </a:p>
        </p:txBody>
      </p:sp>
      <p:sp>
        <p:nvSpPr>
          <p:cNvPr id="19" name="Content Placeholder 18"/>
          <p:cNvSpPr>
            <a:spLocks noGrp="1"/>
          </p:cNvSpPr>
          <p:nvPr>
            <p:ph sz="quarter" idx="16"/>
          </p:nvPr>
        </p:nvSpPr>
        <p:spPr>
          <a:xfrm>
            <a:off x="348517" y="1215129"/>
            <a:ext cx="11347159" cy="5026183"/>
          </a:xfrm>
        </p:spPr>
        <p:txBody>
          <a:bodyPr/>
          <a:lstStyle/>
          <a:p>
            <a:r>
              <a:rPr lang="en-GB" sz="2400" b="1" dirty="0"/>
              <a:t>60,000 Islington residents are eligible for flu vaccine in 2020/21</a:t>
            </a:r>
          </a:p>
          <a:p>
            <a:pPr marL="342900" lvl="0" indent="-342900">
              <a:buFont typeface="Arial" panose="020B0604020202020204" pitchFamily="34" charset="0"/>
              <a:buChar char="•"/>
            </a:pPr>
            <a:endParaRPr lang="en-GB" sz="2400" dirty="0"/>
          </a:p>
          <a:p>
            <a:pPr marL="342900" lvl="0" indent="-342900">
              <a:buFont typeface="Arial" panose="020B0604020202020204" pitchFamily="34" charset="0"/>
              <a:buChar char="•"/>
            </a:pPr>
            <a:endParaRPr lang="en-GB" sz="2400" dirty="0"/>
          </a:p>
          <a:p>
            <a:pPr marL="342900" lvl="0" indent="-342900">
              <a:buFont typeface="Arial" panose="020B0604020202020204" pitchFamily="34" charset="0"/>
              <a:buChar char="•"/>
            </a:pPr>
            <a:endParaRPr lang="en-GB" sz="2400" dirty="0"/>
          </a:p>
          <a:p>
            <a:pPr marL="342900" lvl="0" indent="-342900">
              <a:buFont typeface="Arial" panose="020B0604020202020204" pitchFamily="34" charset="0"/>
              <a:buChar char="•"/>
            </a:pPr>
            <a:r>
              <a:rPr lang="en-GB" sz="2400" dirty="0"/>
              <a:t>people aged 65 years or over</a:t>
            </a:r>
          </a:p>
          <a:p>
            <a:pPr marL="342900" lvl="0" indent="-342900">
              <a:buFont typeface="Arial" panose="020B0604020202020204" pitchFamily="34" charset="0"/>
              <a:buChar char="•"/>
            </a:pPr>
            <a:r>
              <a:rPr lang="en-GB" sz="2400" dirty="0"/>
              <a:t>household contacts of those on the NHS Shielded Patient List,</a:t>
            </a:r>
          </a:p>
          <a:p>
            <a:pPr marL="342900" lvl="0" indent="-342900">
              <a:buFont typeface="Arial" panose="020B0604020202020204" pitchFamily="34" charset="0"/>
              <a:buChar char="•"/>
            </a:pPr>
            <a:r>
              <a:rPr lang="en-GB" sz="2400" dirty="0"/>
              <a:t>people living in long-stay residential care homes or other long-stay care facilities</a:t>
            </a:r>
          </a:p>
          <a:p>
            <a:pPr marL="342900" lvl="0" indent="-342900">
              <a:buFont typeface="Arial" panose="020B0604020202020204" pitchFamily="34" charset="0"/>
              <a:buChar char="•"/>
            </a:pPr>
            <a:r>
              <a:rPr lang="en-GB" sz="2400" dirty="0"/>
              <a:t>those who are in receipt of a carer’s allowance</a:t>
            </a:r>
          </a:p>
          <a:p>
            <a:pPr marL="342900" lvl="0" indent="-342900">
              <a:buFont typeface="Arial" panose="020B0604020202020204" pitchFamily="34" charset="0"/>
              <a:buChar char="•"/>
            </a:pPr>
            <a:r>
              <a:rPr lang="en-GB" sz="2400" dirty="0"/>
              <a:t>health and social care staff who are directly involved in the care of vulnerable patients (including care homes, hospice and those employed through Direct Payments (personal budgets) and/or Personal Health Budgets)</a:t>
            </a:r>
          </a:p>
        </p:txBody>
      </p:sp>
      <p:sp>
        <p:nvSpPr>
          <p:cNvPr id="21" name="Rectangle 20"/>
          <p:cNvSpPr/>
          <p:nvPr/>
        </p:nvSpPr>
        <p:spPr>
          <a:xfrm>
            <a:off x="4963817" y="9663156"/>
            <a:ext cx="2435225" cy="15113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sp>
        <p:nvSpPr>
          <p:cNvPr id="5" name="TextBox 4"/>
          <p:cNvSpPr txBox="1"/>
          <p:nvPr/>
        </p:nvSpPr>
        <p:spPr>
          <a:xfrm>
            <a:off x="348513" y="1684950"/>
            <a:ext cx="11291555" cy="1348061"/>
          </a:xfrm>
          <a:prstGeom prst="rect">
            <a:avLst/>
          </a:prstGeom>
          <a:noFill/>
          <a:ln>
            <a:noFill/>
          </a:ln>
        </p:spPr>
        <p:txBody>
          <a:bodyPr wrap="square" rtlCol="0">
            <a:spAutoFit/>
          </a:bodyPr>
          <a:lstStyle/>
          <a:p>
            <a:pPr marL="342900" lvl="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all children aged two to eleven</a:t>
            </a:r>
          </a:p>
          <a:p>
            <a:pPr marL="342900" indent="-342900">
              <a:lnSpc>
                <a:spcPct val="120000"/>
              </a:lnSpc>
              <a:buFont typeface="Arial" panose="020B0604020202020204" pitchFamily="34" charset="0"/>
              <a:buChar char="•"/>
            </a:pPr>
            <a:r>
              <a:rPr lang="en-GB" sz="2400" dirty="0">
                <a:latin typeface="Arial" panose="020B0604020202020204" pitchFamily="34" charset="0"/>
                <a:cs typeface="Arial" panose="020B0604020202020204" pitchFamily="34" charset="0"/>
              </a:rPr>
              <a:t>all pregnant women</a:t>
            </a:r>
          </a:p>
          <a:p>
            <a:pPr marL="342900" indent="-342900">
              <a:lnSpc>
                <a:spcPct val="120000"/>
              </a:lnSpc>
              <a:buFont typeface="Arial" panose="020B0604020202020204" pitchFamily="34" charset="0"/>
              <a:buChar char="•"/>
            </a:pPr>
            <a:r>
              <a:rPr lang="en-GB" sz="2400" dirty="0">
                <a:latin typeface="Arial" panose="020B0604020202020204" pitchFamily="34" charset="0"/>
                <a:cs typeface="Arial" panose="020B0604020202020204" pitchFamily="34" charset="0"/>
              </a:rPr>
              <a:t>those aged from six months to less than 65 years of age, in a clinical risk group</a:t>
            </a:r>
          </a:p>
        </p:txBody>
      </p:sp>
    </p:spTree>
    <p:extLst>
      <p:ext uri="{BB962C8B-B14F-4D97-AF65-F5344CB8AC3E}">
        <p14:creationId xmlns:p14="http://schemas.microsoft.com/office/powerpoint/2010/main" val="111768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22009" y="400476"/>
            <a:ext cx="7942763" cy="587076"/>
          </a:xfrm>
        </p:spPr>
        <p:txBody>
          <a:bodyPr/>
          <a:lstStyle/>
          <a:p>
            <a:endParaRPr lang="en-GB" dirty="0" smtClean="0"/>
          </a:p>
          <a:p>
            <a:endParaRPr lang="en-GB" dirty="0"/>
          </a:p>
        </p:txBody>
      </p:sp>
      <p:sp>
        <p:nvSpPr>
          <p:cNvPr id="3" name="Rectangle 2"/>
          <p:cNvSpPr/>
          <p:nvPr/>
        </p:nvSpPr>
        <p:spPr>
          <a:xfrm>
            <a:off x="243840" y="612848"/>
            <a:ext cx="9119616" cy="6217087"/>
          </a:xfrm>
          <a:prstGeom prst="rect">
            <a:avLst/>
          </a:prstGeom>
        </p:spPr>
        <p:txBody>
          <a:bodyPr wrap="square">
            <a:spAutoFit/>
          </a:bodyPr>
          <a:lstStyle/>
          <a:p>
            <a:r>
              <a:rPr lang="en-GB" sz="2000" b="1" dirty="0"/>
              <a:t>At-Risk” Groups</a:t>
            </a:r>
            <a:endParaRPr lang="en-GB" sz="2000" b="1" dirty="0" smtClean="0"/>
          </a:p>
          <a:p>
            <a:endParaRPr lang="en-GB" dirty="0"/>
          </a:p>
          <a:p>
            <a:r>
              <a:rPr lang="en-GB" dirty="0" smtClean="0"/>
              <a:t>.</a:t>
            </a:r>
            <a:r>
              <a:rPr lang="en-GB" sz="2000" b="1" dirty="0" smtClean="0"/>
              <a:t>Chronic </a:t>
            </a:r>
            <a:r>
              <a:rPr lang="en-GB" sz="2000" b="1" dirty="0"/>
              <a:t>respiratory disease, including asthma 	</a:t>
            </a:r>
          </a:p>
          <a:p>
            <a:r>
              <a:rPr lang="en-GB" sz="2000" dirty="0" smtClean="0"/>
              <a:t>- Asthma </a:t>
            </a:r>
            <a:r>
              <a:rPr lang="en-GB" sz="2000" dirty="0"/>
              <a:t>that requires continuous or repeated use of inhaled or systemic steroids or with previous exacerbations requiring hospital admission. </a:t>
            </a:r>
          </a:p>
          <a:p>
            <a:r>
              <a:rPr lang="en-GB" sz="2000" dirty="0" smtClean="0"/>
              <a:t>-Children </a:t>
            </a:r>
            <a:r>
              <a:rPr lang="en-GB" sz="2000" dirty="0"/>
              <a:t>who have previously been admitted to hospital for lower respiratory tract disease. </a:t>
            </a:r>
          </a:p>
          <a:p>
            <a:r>
              <a:rPr lang="en-GB" sz="2000" b="1" dirty="0"/>
              <a:t>Chronic heart, renal, liver and neurological diseases </a:t>
            </a:r>
          </a:p>
          <a:p>
            <a:r>
              <a:rPr lang="en-GB" sz="2000" b="1" dirty="0" err="1"/>
              <a:t>Asplenia</a:t>
            </a:r>
            <a:r>
              <a:rPr lang="en-GB" sz="2000" b="1" dirty="0"/>
              <a:t> and splenic dysfunction</a:t>
            </a:r>
          </a:p>
          <a:p>
            <a:r>
              <a:rPr lang="en-GB" sz="2000" b="1" dirty="0"/>
              <a:t>Learning disability		</a:t>
            </a:r>
          </a:p>
          <a:p>
            <a:r>
              <a:rPr lang="en-GB" sz="2000" b="1" dirty="0"/>
              <a:t>Diabetes</a:t>
            </a:r>
          </a:p>
          <a:p>
            <a:r>
              <a:rPr lang="en-GB" sz="2000" b="1" dirty="0"/>
              <a:t>Immunosuppression </a:t>
            </a:r>
          </a:p>
          <a:p>
            <a:r>
              <a:rPr lang="en-GB" sz="2000" b="1" dirty="0"/>
              <a:t>Elderly*</a:t>
            </a:r>
          </a:p>
          <a:p>
            <a:r>
              <a:rPr lang="en-GB" sz="2000" b="1" dirty="0"/>
              <a:t>Morbid obesity BMI&gt;= 40</a:t>
            </a:r>
          </a:p>
          <a:p>
            <a:r>
              <a:rPr lang="en-GB" sz="2000" b="1" dirty="0"/>
              <a:t>Pregnancy</a:t>
            </a:r>
          </a:p>
          <a:p>
            <a:r>
              <a:rPr lang="en-GB" sz="2000" b="1" dirty="0"/>
              <a:t>People in long stay facilities</a:t>
            </a:r>
          </a:p>
          <a:p>
            <a:r>
              <a:rPr lang="en-GB" sz="2000" b="1" dirty="0"/>
              <a:t>Children*</a:t>
            </a:r>
          </a:p>
          <a:p>
            <a:r>
              <a:rPr lang="en-GB" sz="2000" b="1" dirty="0"/>
              <a:t>ALSO OFFERED TO</a:t>
            </a:r>
          </a:p>
          <a:p>
            <a:r>
              <a:rPr lang="en-GB" sz="2000" b="1" dirty="0"/>
              <a:t>Carers – health, social and home carers</a:t>
            </a:r>
          </a:p>
          <a:p>
            <a:r>
              <a:rPr lang="en-GB" sz="2000" b="1" dirty="0"/>
              <a:t>Residential contacts of shielded and immunosuppressed individuals</a:t>
            </a:r>
          </a:p>
        </p:txBody>
      </p:sp>
    </p:spTree>
    <p:extLst>
      <p:ext uri="{BB962C8B-B14F-4D97-AF65-F5344CB8AC3E}">
        <p14:creationId xmlns:p14="http://schemas.microsoft.com/office/powerpoint/2010/main" val="305488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344493" y="1547814"/>
            <a:ext cx="11525249" cy="5133403"/>
          </a:xfrm>
        </p:spPr>
        <p:txBody>
          <a:bodyPr/>
          <a:lstStyle/>
          <a:p>
            <a:r>
              <a:rPr lang="en-GB" dirty="0"/>
              <a:t>.</a:t>
            </a:r>
            <a:r>
              <a:rPr lang="en-GB" b="1" dirty="0" smtClean="0"/>
              <a:t>Children </a:t>
            </a:r>
            <a:r>
              <a:rPr lang="en-GB" b="1" dirty="0"/>
              <a:t>with asthma on inhaled corticosteroids may be given LAIV, irrespective of the dose prescribed</a:t>
            </a:r>
          </a:p>
          <a:p>
            <a:r>
              <a:rPr lang="en-GB" b="1" dirty="0"/>
              <a:t>.</a:t>
            </a:r>
            <a:r>
              <a:rPr lang="en-GB" b="1" dirty="0" smtClean="0"/>
              <a:t>Not </a:t>
            </a:r>
            <a:r>
              <a:rPr lang="en-GB" b="1" dirty="0"/>
              <a:t>recommended for those currently experiencing an acute exacerbation including </a:t>
            </a:r>
          </a:p>
          <a:p>
            <a:r>
              <a:rPr lang="en-GB" dirty="0" smtClean="0"/>
              <a:t>   -those </a:t>
            </a:r>
            <a:r>
              <a:rPr lang="en-GB" dirty="0"/>
              <a:t>who have had increased wheezing and/or </a:t>
            </a:r>
          </a:p>
          <a:p>
            <a:r>
              <a:rPr lang="en-GB" dirty="0" smtClean="0"/>
              <a:t>   -needed </a:t>
            </a:r>
            <a:r>
              <a:rPr lang="en-GB" dirty="0"/>
              <a:t>additional bronchodilator treatment in the previous 72 hours</a:t>
            </a:r>
          </a:p>
          <a:p>
            <a:r>
              <a:rPr lang="en-GB" dirty="0" smtClean="0"/>
              <a:t>   -(</a:t>
            </a:r>
            <a:r>
              <a:rPr lang="en-GB" dirty="0"/>
              <a:t>offer a suitable inactivated influenza vaccine to avoid a delay in protection)</a:t>
            </a:r>
          </a:p>
          <a:p>
            <a:r>
              <a:rPr lang="en-GB" dirty="0"/>
              <a:t>.</a:t>
            </a:r>
            <a:r>
              <a:rPr lang="en-GB" dirty="0" smtClean="0"/>
              <a:t>Children </a:t>
            </a:r>
            <a:r>
              <a:rPr lang="en-GB" dirty="0"/>
              <a:t>who require regular oral steroids for maintenance of asthma control , or have previously required intensive care for asthma exacerbation should only be given LAIV on the advice of their specialist </a:t>
            </a:r>
          </a:p>
        </p:txBody>
      </p:sp>
      <p:sp>
        <p:nvSpPr>
          <p:cNvPr id="3" name="Text Placeholder 2"/>
          <p:cNvSpPr>
            <a:spLocks noGrp="1"/>
          </p:cNvSpPr>
          <p:nvPr>
            <p:ph type="body" sz="quarter" idx="10"/>
          </p:nvPr>
        </p:nvSpPr>
        <p:spPr/>
        <p:txBody>
          <a:bodyPr/>
          <a:lstStyle/>
          <a:p>
            <a:r>
              <a:rPr lang="en-GB" sz="2800" dirty="0"/>
              <a:t>Contraindications to live attenuated influenza vaccine </a:t>
            </a:r>
            <a:r>
              <a:rPr lang="en-GB" dirty="0" smtClean="0"/>
              <a:t>– </a:t>
            </a:r>
            <a:r>
              <a:rPr lang="en-GB" sz="3200" b="1" dirty="0" smtClean="0"/>
              <a:t>Severe Asthma</a:t>
            </a:r>
            <a:endParaRPr lang="en-GB" sz="3200" b="1" dirty="0"/>
          </a:p>
        </p:txBody>
      </p:sp>
    </p:spTree>
    <p:extLst>
      <p:ext uri="{BB962C8B-B14F-4D97-AF65-F5344CB8AC3E}">
        <p14:creationId xmlns:p14="http://schemas.microsoft.com/office/powerpoint/2010/main" val="2089335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F9A0715D-4B0F-E541-AFB8-6086D8F71D85}"/>
              </a:ext>
            </a:extLst>
          </p:cNvPr>
          <p:cNvSpPr>
            <a:spLocks noGrp="1"/>
          </p:cNvSpPr>
          <p:nvPr>
            <p:ph type="body" sz="quarter" idx="12"/>
          </p:nvPr>
        </p:nvSpPr>
        <p:spPr>
          <a:xfrm>
            <a:off x="344488" y="1235676"/>
            <a:ext cx="11347640" cy="5348004"/>
          </a:xfrm>
        </p:spPr>
        <p:txBody>
          <a:bodyPr/>
          <a:lstStyle/>
          <a:p>
            <a:pPr lvl="0">
              <a:lnSpc>
                <a:spcPct val="120000"/>
              </a:lnSpc>
              <a:spcBef>
                <a:spcPts val="0"/>
              </a:spcBef>
            </a:pPr>
            <a:r>
              <a:rPr lang="en-GB" sz="2400" b="1" dirty="0" smtClean="0">
                <a:latin typeface="Arial" panose="020B0604020202020204" pitchFamily="34" charset="0"/>
                <a:cs typeface="Arial" panose="020B0604020202020204" pitchFamily="34" charset="0"/>
              </a:rPr>
              <a:t>Importance of Getting Flu vaccination in the current Climate:</a:t>
            </a:r>
          </a:p>
          <a:p>
            <a:pPr marL="457200" lvl="0" indent="-457200">
              <a:lnSpc>
                <a:spcPct val="120000"/>
              </a:lnSpc>
              <a:spcBef>
                <a:spcPts val="0"/>
              </a:spcBef>
              <a:buFont typeface="Arial" panose="020B0604020202020204" pitchFamily="34" charset="0"/>
              <a:buChar char="•"/>
            </a:pPr>
            <a:r>
              <a:rPr lang="en-GB" sz="2400" dirty="0" smtClean="0">
                <a:latin typeface="Arial" panose="020B0604020202020204" pitchFamily="34" charset="0"/>
                <a:cs typeface="Arial" panose="020B0604020202020204" pitchFamily="34" charset="0"/>
              </a:rPr>
              <a:t>People </a:t>
            </a:r>
            <a:r>
              <a:rPr lang="en-GB" sz="2400" dirty="0">
                <a:latin typeface="Arial" panose="020B0604020202020204" pitchFamily="34" charset="0"/>
                <a:cs typeface="Arial" panose="020B0604020202020204" pitchFamily="34" charset="0"/>
              </a:rPr>
              <a:t>who are susceptible to flu are also those who are most vulnerable to complications from </a:t>
            </a:r>
            <a:r>
              <a:rPr lang="en-GB" sz="2400" dirty="0" smtClean="0">
                <a:latin typeface="Arial" panose="020B0604020202020204" pitchFamily="34" charset="0"/>
                <a:cs typeface="Arial" panose="020B0604020202020204" pitchFamily="34" charset="0"/>
              </a:rPr>
              <a:t>COVID</a:t>
            </a:r>
            <a:endParaRPr lang="en-GB" sz="2400" dirty="0">
              <a:latin typeface="Arial" panose="020B0604020202020204" pitchFamily="34" charset="0"/>
              <a:cs typeface="Arial" panose="020B0604020202020204" pitchFamily="34" charset="0"/>
            </a:endParaRPr>
          </a:p>
          <a:p>
            <a:pPr marL="457200" lvl="0" indent="-457200">
              <a:lnSpc>
                <a:spcPct val="120000"/>
              </a:lnSpc>
              <a:spcBef>
                <a:spcPts val="0"/>
              </a:spcBef>
              <a:buFont typeface="Arial" panose="020B0604020202020204" pitchFamily="34" charset="0"/>
              <a:buChar char="•"/>
            </a:pPr>
            <a:r>
              <a:rPr lang="en-GB" sz="2400" dirty="0"/>
              <a:t>People infected with both flu and COVID are more than twice as likely to die as someone with COVID </a:t>
            </a:r>
            <a:r>
              <a:rPr lang="en-GB" sz="2400" dirty="0" smtClean="0"/>
              <a:t>alone</a:t>
            </a:r>
            <a:endParaRPr lang="en-GB" sz="2400" dirty="0"/>
          </a:p>
          <a:p>
            <a:pPr marL="457200" lvl="0" indent="-457200">
              <a:lnSpc>
                <a:spcPct val="120000"/>
              </a:lnSpc>
              <a:spcBef>
                <a:spcPts val="0"/>
              </a:spcBef>
              <a:buFont typeface="Arial" panose="020B0604020202020204" pitchFamily="34" charset="0"/>
              <a:buChar char="•"/>
            </a:pPr>
            <a:r>
              <a:rPr lang="en-GB" sz="2400" dirty="0"/>
              <a:t>There is some crossover of common symptoms (cough and fever) and so getting the vaccine means less chance of having to self isolate with symptoms that are not due to COVID</a:t>
            </a:r>
          </a:p>
          <a:p>
            <a:pPr marL="457200" lvl="0" indent="-457200">
              <a:lnSpc>
                <a:spcPct val="120000"/>
              </a:lnSpc>
              <a:spcBef>
                <a:spcPts val="0"/>
              </a:spcBef>
              <a:buFont typeface="Arial" panose="020B0604020202020204" pitchFamily="34" charset="0"/>
              <a:buChar char="•"/>
            </a:pPr>
            <a:r>
              <a:rPr lang="en-GB" sz="2400" dirty="0">
                <a:latin typeface="Arial" panose="020B0604020202020204" pitchFamily="34" charset="0"/>
                <a:cs typeface="Arial" panose="020B0604020202020204" pitchFamily="34" charset="0"/>
              </a:rPr>
              <a:t>The flu vaccine has been administered regularly in the UK since 2000 and is given safely to around 17 million people each year</a:t>
            </a:r>
          </a:p>
        </p:txBody>
      </p:sp>
      <p:sp>
        <p:nvSpPr>
          <p:cNvPr id="4" name="Text Placeholder 3">
            <a:extLst>
              <a:ext uri="{FF2B5EF4-FFF2-40B4-BE49-F238E27FC236}">
                <a16:creationId xmlns="" xmlns:a16="http://schemas.microsoft.com/office/drawing/2014/main" id="{F4AC3091-E069-724D-8C2C-11230053BF76}"/>
              </a:ext>
            </a:extLst>
          </p:cNvPr>
          <p:cNvSpPr>
            <a:spLocks noGrp="1"/>
          </p:cNvSpPr>
          <p:nvPr>
            <p:ph type="body" sz="quarter" idx="10"/>
          </p:nvPr>
        </p:nvSpPr>
        <p:spPr/>
        <p:txBody>
          <a:bodyPr/>
          <a:lstStyle/>
          <a:p>
            <a:r>
              <a:rPr lang="en-US" sz="2400" b="1" dirty="0" smtClean="0"/>
              <a:t>How to encourage Asthma population to consent</a:t>
            </a:r>
            <a:endParaRPr lang="en-US" sz="2400" b="1" dirty="0"/>
          </a:p>
        </p:txBody>
      </p:sp>
    </p:spTree>
    <p:extLst>
      <p:ext uri="{BB962C8B-B14F-4D97-AF65-F5344CB8AC3E}">
        <p14:creationId xmlns:p14="http://schemas.microsoft.com/office/powerpoint/2010/main" val="2833456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958" y="228611"/>
            <a:ext cx="11592983" cy="792163"/>
          </a:xfrm>
        </p:spPr>
        <p:txBody>
          <a:bodyPr>
            <a:noAutofit/>
          </a:bodyPr>
          <a:lstStyle/>
          <a:p>
            <a:pPr>
              <a:defRPr/>
            </a:pPr>
            <a:r>
              <a:rPr lang="en-GB" sz="2000" dirty="0">
                <a:cs typeface="Arial" panose="020B0604020202020204" pitchFamily="34" charset="0"/>
              </a:rPr>
              <a:t>Parents have differing needs for information based on their position on immunisation - e</a:t>
            </a:r>
            <a:r>
              <a:rPr lang="en-GB" sz="2000" dirty="0"/>
              <a:t>ven fully vaccinating parents have questions and concerns</a:t>
            </a:r>
            <a:r>
              <a:rPr lang="en-GB" sz="2000" dirty="0">
                <a:latin typeface="Arial" panose="020B0604020202020204" pitchFamily="34" charset="0"/>
                <a:cs typeface="Arial" panose="020B0604020202020204" pitchFamily="34" charset="0"/>
              </a:rPr>
              <a:t/>
            </a:r>
            <a:br>
              <a:rPr lang="en-GB" sz="2000" dirty="0">
                <a:latin typeface="Arial" panose="020B0604020202020204" pitchFamily="34" charset="0"/>
                <a:cs typeface="Arial" panose="020B0604020202020204" pitchFamily="34" charset="0"/>
              </a:rPr>
            </a:br>
            <a:r>
              <a:rPr lang="en-GB" sz="2000" dirty="0">
                <a:latin typeface="Arial" panose="020B0604020202020204" pitchFamily="34" charset="0"/>
                <a:cs typeface="Arial" panose="020B0604020202020204" pitchFamily="34" charset="0"/>
              </a:rPr>
              <a:t/>
            </a:r>
            <a:br>
              <a:rPr lang="en-GB" sz="2000" dirty="0">
                <a:latin typeface="Arial" panose="020B0604020202020204" pitchFamily="34" charset="0"/>
                <a:cs typeface="Arial" panose="020B0604020202020204" pitchFamily="34" charset="0"/>
              </a:rPr>
            </a:br>
            <a:r>
              <a:rPr lang="en-GB" sz="2000" dirty="0">
                <a:latin typeface="Arial" panose="020B0604020202020204" pitchFamily="34" charset="0"/>
                <a:cs typeface="Arial" panose="020B0604020202020204" pitchFamily="34" charset="0"/>
              </a:rPr>
              <a:t/>
            </a:r>
            <a:br>
              <a:rPr lang="en-GB" sz="2000" dirty="0">
                <a:latin typeface="Arial" panose="020B0604020202020204" pitchFamily="34" charset="0"/>
                <a:cs typeface="Arial" panose="020B0604020202020204" pitchFamily="34" charset="0"/>
              </a:rPr>
            </a:br>
            <a:r>
              <a:rPr lang="en-GB" sz="2000" dirty="0">
                <a:latin typeface="Arial" panose="020B0604020202020204" pitchFamily="34" charset="0"/>
                <a:cs typeface="Arial" panose="020B0604020202020204" pitchFamily="34" charset="0"/>
              </a:rPr>
              <a:t/>
            </a:r>
            <a:br>
              <a:rPr lang="en-GB" sz="2000" dirty="0">
                <a:latin typeface="Arial" panose="020B0604020202020204" pitchFamily="34" charset="0"/>
                <a:cs typeface="Arial" panose="020B0604020202020204" pitchFamily="34" charset="0"/>
              </a:rPr>
            </a:br>
            <a:r>
              <a:rPr lang="en-GB" sz="2000" b="1" dirty="0">
                <a:cs typeface="Arial" panose="020B0604020202020204" pitchFamily="34" charset="0"/>
              </a:rPr>
              <a:t>Parents have differing needs for information based on their position on immunisation - e</a:t>
            </a:r>
            <a:r>
              <a:rPr lang="en-GB" sz="2000" b="1" dirty="0"/>
              <a:t>ven fully vaccinating parents have questions and concerns</a:t>
            </a:r>
            <a:r>
              <a:rPr lang="en-GB" sz="2000" dirty="0">
                <a:latin typeface="Arial" panose="020B0604020202020204" pitchFamily="34" charset="0"/>
                <a:cs typeface="Arial" panose="020B0604020202020204" pitchFamily="34" charset="0"/>
              </a:rPr>
              <a:t/>
            </a:r>
            <a:br>
              <a:rPr lang="en-GB" sz="2000" dirty="0">
                <a:latin typeface="Arial" panose="020B0604020202020204" pitchFamily="34" charset="0"/>
                <a:cs typeface="Arial" panose="020B0604020202020204" pitchFamily="34" charset="0"/>
              </a:rPr>
            </a:br>
            <a:r>
              <a:rPr lang="en-GB" sz="2400" dirty="0">
                <a:latin typeface="+mn-lt"/>
              </a:rPr>
              <a:t/>
            </a:r>
            <a:br>
              <a:rPr lang="en-GB" sz="2400" dirty="0">
                <a:latin typeface="+mn-lt"/>
              </a:rPr>
            </a:br>
            <a:r>
              <a:rPr lang="en-GB" sz="3600" dirty="0">
                <a:latin typeface="+mn-lt"/>
                <a:cs typeface="Arial" panose="020B0604020202020204" pitchFamily="34" charset="0"/>
              </a:rPr>
              <a:t/>
            </a:r>
            <a:br>
              <a:rPr lang="en-GB" sz="3600" dirty="0">
                <a:latin typeface="+mn-lt"/>
                <a:cs typeface="Arial" panose="020B0604020202020204" pitchFamily="34" charset="0"/>
              </a:rPr>
            </a:br>
            <a:endParaRPr lang="en-GB" sz="3600" dirty="0">
              <a:latin typeface="+mn-lt"/>
              <a:cs typeface="Arial" panose="020B0604020202020204" pitchFamily="34" charset="0"/>
            </a:endParaRPr>
          </a:p>
        </p:txBody>
      </p:sp>
      <p:pic>
        <p:nvPicPr>
          <p:cNvPr id="79875" name="Content Placeholder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923617" y="1098550"/>
            <a:ext cx="4673600" cy="2986088"/>
          </a:xfrm>
        </p:spPr>
      </p:pic>
      <p:sp>
        <p:nvSpPr>
          <p:cNvPr id="79876" name="TextBox 4"/>
          <p:cNvSpPr txBox="1">
            <a:spLocks noChangeArrowheads="1"/>
          </p:cNvSpPr>
          <p:nvPr/>
        </p:nvSpPr>
        <p:spPr bwMode="auto">
          <a:xfrm>
            <a:off x="124885" y="6411924"/>
            <a:ext cx="853228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0"/>
              </a:spcBef>
              <a:spcAft>
                <a:spcPct val="0"/>
              </a:spcAft>
              <a:buFontTx/>
              <a:buNone/>
            </a:pPr>
            <a:r>
              <a:rPr lang="en-GB" altLang="en-US" sz="1400" smtClean="0">
                <a:solidFill>
                  <a:srgbClr val="FFFFFF"/>
                </a:solidFill>
                <a:latin typeface="Tahoma" pitchFamily="34" charset="0"/>
              </a:rPr>
              <a:t>Ref: Adapted from Leask et al 2012. </a:t>
            </a:r>
          </a:p>
        </p:txBody>
      </p:sp>
      <p:sp>
        <p:nvSpPr>
          <p:cNvPr id="6" name="TextBox 5"/>
          <p:cNvSpPr txBox="1"/>
          <p:nvPr/>
        </p:nvSpPr>
        <p:spPr>
          <a:xfrm>
            <a:off x="124892" y="4162434"/>
            <a:ext cx="11866033" cy="2103589"/>
          </a:xfrm>
          <a:prstGeom prst="rect">
            <a:avLst/>
          </a:prstGeom>
          <a:noFill/>
        </p:spPr>
        <p:txBody>
          <a:bodyPr>
            <a:spAutoFit/>
          </a:bodyPr>
          <a:lstStyle/>
          <a:p>
            <a:pPr marL="380990" indent="-380990" eaLnBrk="0" fontAlgn="base" hangingPunct="0">
              <a:spcBef>
                <a:spcPct val="0"/>
              </a:spcBef>
              <a:spcAft>
                <a:spcPct val="0"/>
              </a:spcAft>
              <a:buFont typeface="Arial" panose="020B0604020202020204" pitchFamily="34" charset="0"/>
              <a:buChar char="•"/>
              <a:defRPr/>
            </a:pPr>
            <a:r>
              <a:rPr lang="en-GB" sz="1867" b="1" dirty="0">
                <a:solidFill>
                  <a:srgbClr val="FFFFFF"/>
                </a:solidFill>
                <a:latin typeface="Tahoma" pitchFamily="34" charset="0"/>
              </a:rPr>
              <a:t>Limited evidence on ways to successfully address vaccine refusal</a:t>
            </a:r>
            <a:r>
              <a:rPr lang="en-GB" sz="1867" b="1" dirty="0" smtClean="0">
                <a:solidFill>
                  <a:srgbClr val="FFFFFF"/>
                </a:solidFill>
                <a:latin typeface="Tahoma" pitchFamily="34" charset="0"/>
              </a:rPr>
              <a:t>.</a:t>
            </a:r>
          </a:p>
          <a:p>
            <a:pPr marL="380990" indent="-380990" eaLnBrk="0" fontAlgn="base" hangingPunct="0">
              <a:spcBef>
                <a:spcPct val="0"/>
              </a:spcBef>
              <a:spcAft>
                <a:spcPct val="0"/>
              </a:spcAft>
              <a:buFont typeface="Arial" panose="020B0604020202020204" pitchFamily="34" charset="0"/>
              <a:buChar char="•"/>
              <a:defRPr/>
            </a:pPr>
            <a:endParaRPr lang="en-GB" sz="1867" b="1" dirty="0">
              <a:solidFill>
                <a:srgbClr val="FFFFFF"/>
              </a:solidFill>
              <a:latin typeface="Tahoma" pitchFamily="34" charset="0"/>
            </a:endParaRPr>
          </a:p>
          <a:p>
            <a:pPr marL="380990" indent="-380990" eaLnBrk="0" fontAlgn="base" hangingPunct="0">
              <a:spcBef>
                <a:spcPct val="0"/>
              </a:spcBef>
              <a:spcAft>
                <a:spcPct val="0"/>
              </a:spcAft>
              <a:buFont typeface="Arial" panose="020B0604020202020204" pitchFamily="34" charset="0"/>
              <a:buChar char="•"/>
              <a:defRPr/>
            </a:pPr>
            <a:r>
              <a:rPr lang="en-GB" sz="1867" b="1" dirty="0">
                <a:solidFill>
                  <a:srgbClr val="FFFFFF"/>
                </a:solidFill>
                <a:latin typeface="Tahoma" pitchFamily="34" charset="0"/>
              </a:rPr>
              <a:t>But for parents with questions and concerns the opportunity to discuss them with a well informed health care professionals can be pivotal in their decision making </a:t>
            </a:r>
            <a:endParaRPr lang="en-GB" sz="1867" b="1" dirty="0" smtClean="0">
              <a:solidFill>
                <a:srgbClr val="FFFFFF"/>
              </a:solidFill>
              <a:latin typeface="Tahoma" pitchFamily="34" charset="0"/>
            </a:endParaRPr>
          </a:p>
          <a:p>
            <a:pPr marL="380990" indent="-380990" eaLnBrk="0" fontAlgn="base" hangingPunct="0">
              <a:spcBef>
                <a:spcPct val="0"/>
              </a:spcBef>
              <a:spcAft>
                <a:spcPct val="0"/>
              </a:spcAft>
              <a:buFont typeface="Arial" panose="020B0604020202020204" pitchFamily="34" charset="0"/>
              <a:buChar char="•"/>
              <a:defRPr/>
            </a:pPr>
            <a:endParaRPr lang="en-GB" sz="1867" b="1" dirty="0">
              <a:solidFill>
                <a:srgbClr val="FFFFFF"/>
              </a:solidFill>
              <a:latin typeface="Tahoma" pitchFamily="34" charset="0"/>
            </a:endParaRPr>
          </a:p>
          <a:p>
            <a:pPr marL="380990" indent="-380990" eaLnBrk="0" fontAlgn="base" hangingPunct="0">
              <a:spcBef>
                <a:spcPct val="0"/>
              </a:spcBef>
              <a:spcAft>
                <a:spcPct val="0"/>
              </a:spcAft>
              <a:buFont typeface="Arial" panose="020B0604020202020204" pitchFamily="34" charset="0"/>
              <a:buChar char="•"/>
              <a:defRPr/>
            </a:pPr>
            <a:r>
              <a:rPr lang="en-GB" sz="1867" b="1" dirty="0">
                <a:solidFill>
                  <a:srgbClr val="FFFFFF"/>
                </a:solidFill>
                <a:latin typeface="Tahoma" pitchFamily="34" charset="0"/>
              </a:rPr>
              <a:t>Well informed confident and competent health care professionals are an important asset to maintain public confidence in vaccines </a:t>
            </a:r>
          </a:p>
        </p:txBody>
      </p:sp>
      <p:sp>
        <p:nvSpPr>
          <p:cNvPr id="7" name="TextBox 6"/>
          <p:cNvSpPr txBox="1"/>
          <p:nvPr/>
        </p:nvSpPr>
        <p:spPr>
          <a:xfrm>
            <a:off x="124891" y="1911350"/>
            <a:ext cx="7056967" cy="1241622"/>
          </a:xfrm>
          <a:prstGeom prst="rect">
            <a:avLst/>
          </a:prstGeom>
          <a:noFill/>
        </p:spPr>
        <p:txBody>
          <a:bodyPr>
            <a:spAutoFit/>
          </a:bodyPr>
          <a:lstStyle/>
          <a:p>
            <a:pPr marL="380990" indent="-380990" eaLnBrk="0" fontAlgn="base" hangingPunct="0">
              <a:spcBef>
                <a:spcPct val="0"/>
              </a:spcBef>
              <a:spcAft>
                <a:spcPct val="0"/>
              </a:spcAft>
              <a:buFont typeface="Arial" panose="020B0604020202020204" pitchFamily="34" charset="0"/>
              <a:buChar char="•"/>
              <a:defRPr/>
            </a:pPr>
            <a:r>
              <a:rPr lang="en-GB" sz="1867" b="1" dirty="0">
                <a:solidFill>
                  <a:srgbClr val="FFFFFF"/>
                </a:solidFill>
                <a:latin typeface="Tahoma" pitchFamily="34" charset="0"/>
              </a:rPr>
              <a:t>Most parents discuss </a:t>
            </a:r>
            <a:r>
              <a:rPr lang="en-GB" sz="1867" b="1" dirty="0" err="1">
                <a:solidFill>
                  <a:srgbClr val="FFFFFF"/>
                </a:solidFill>
                <a:latin typeface="Tahoma" pitchFamily="34" charset="0"/>
              </a:rPr>
              <a:t>imms</a:t>
            </a:r>
            <a:r>
              <a:rPr lang="en-GB" sz="1867" b="1" dirty="0">
                <a:solidFill>
                  <a:srgbClr val="FFFFFF"/>
                </a:solidFill>
                <a:latin typeface="Tahoma" pitchFamily="34" charset="0"/>
              </a:rPr>
              <a:t> with health professional</a:t>
            </a:r>
          </a:p>
          <a:p>
            <a:pPr marL="380990" indent="-380990" eaLnBrk="0" fontAlgn="base" hangingPunct="0">
              <a:spcBef>
                <a:spcPct val="0"/>
              </a:spcBef>
              <a:spcAft>
                <a:spcPct val="0"/>
              </a:spcAft>
              <a:buFont typeface="Arial" panose="020B0604020202020204" pitchFamily="34" charset="0"/>
              <a:buChar char="•"/>
              <a:defRPr/>
            </a:pPr>
            <a:r>
              <a:rPr lang="en-GB" sz="1867" b="1" dirty="0">
                <a:solidFill>
                  <a:srgbClr val="FFFFFF"/>
                </a:solidFill>
                <a:latin typeface="Tahoma" pitchFamily="34" charset="0"/>
              </a:rPr>
              <a:t>(Most discussions with HV) </a:t>
            </a:r>
          </a:p>
          <a:p>
            <a:pPr marL="380990" indent="-380990" eaLnBrk="0" fontAlgn="base" hangingPunct="0">
              <a:spcBef>
                <a:spcPct val="0"/>
              </a:spcBef>
              <a:spcAft>
                <a:spcPct val="0"/>
              </a:spcAft>
              <a:buFont typeface="Arial" panose="020B0604020202020204" pitchFamily="34" charset="0"/>
              <a:buChar char="•"/>
              <a:defRPr/>
            </a:pPr>
            <a:r>
              <a:rPr lang="en-GB" sz="1867" b="1" dirty="0">
                <a:solidFill>
                  <a:srgbClr val="FFFFFF"/>
                </a:solidFill>
                <a:latin typeface="Tahoma" pitchFamily="34" charset="0"/>
              </a:rPr>
              <a:t>Trust advice from health professionals </a:t>
            </a:r>
          </a:p>
          <a:p>
            <a:pPr marL="380990" indent="-380990" eaLnBrk="0" fontAlgn="base" hangingPunct="0">
              <a:spcBef>
                <a:spcPct val="0"/>
              </a:spcBef>
              <a:spcAft>
                <a:spcPct val="0"/>
              </a:spcAft>
              <a:buFont typeface="Arial" panose="020B0604020202020204" pitchFamily="34" charset="0"/>
              <a:buChar char="•"/>
              <a:defRPr/>
            </a:pPr>
            <a:r>
              <a:rPr lang="en-GB" sz="1867" b="1" dirty="0">
                <a:solidFill>
                  <a:srgbClr val="FFFFFF"/>
                </a:solidFill>
                <a:latin typeface="Tahoma" pitchFamily="34" charset="0"/>
              </a:rPr>
              <a:t>Some parents feel they need more in</a:t>
            </a:r>
            <a:r>
              <a:rPr lang="en-GB" sz="1867" dirty="0">
                <a:solidFill>
                  <a:srgbClr val="FFFFFF"/>
                </a:solidFill>
                <a:latin typeface="Tahoma" pitchFamily="34" charset="0"/>
              </a:rPr>
              <a:t>formation</a:t>
            </a:r>
          </a:p>
        </p:txBody>
      </p:sp>
      <p:sp>
        <p:nvSpPr>
          <p:cNvPr id="79879" name="TextBox 7"/>
          <p:cNvSpPr txBox="1">
            <a:spLocks noChangeArrowheads="1"/>
          </p:cNvSpPr>
          <p:nvPr/>
        </p:nvSpPr>
        <p:spPr bwMode="auto">
          <a:xfrm>
            <a:off x="10416119" y="1557338"/>
            <a:ext cx="6731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0" fontAlgn="base" hangingPunct="0">
              <a:spcBef>
                <a:spcPct val="0"/>
              </a:spcBef>
              <a:spcAft>
                <a:spcPct val="0"/>
              </a:spcAft>
              <a:buFontTx/>
              <a:buNone/>
            </a:pPr>
            <a:r>
              <a:rPr lang="en-GB" altLang="en-US" sz="1000" smtClean="0">
                <a:solidFill>
                  <a:srgbClr val="000000"/>
                </a:solidFill>
                <a:latin typeface="Tahoma" pitchFamily="34" charset="0"/>
              </a:rPr>
              <a:t>c.2%</a:t>
            </a:r>
          </a:p>
        </p:txBody>
      </p:sp>
      <p:pic>
        <p:nvPicPr>
          <p:cNvPr id="8" name="Content Placeholder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60096" y="1124744"/>
            <a:ext cx="4673600" cy="298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11"/>
          </p:nvPr>
        </p:nvSpPr>
        <p:spPr>
          <a:xfrm>
            <a:off x="4165600" y="6565910"/>
            <a:ext cx="3860800" cy="139695"/>
          </a:xfrm>
        </p:spPr>
        <p:txBody>
          <a:bodyPr/>
          <a:lstStyle/>
          <a:p>
            <a:pPr>
              <a:defRPr/>
            </a:pPr>
            <a:endParaRPr lang="en-US" dirty="0">
              <a:solidFill>
                <a:srgbClr val="FFFFFF"/>
              </a:solidFill>
            </a:endParaRPr>
          </a:p>
        </p:txBody>
      </p:sp>
    </p:spTree>
    <p:extLst>
      <p:ext uri="{BB962C8B-B14F-4D97-AF65-F5344CB8AC3E}">
        <p14:creationId xmlns:p14="http://schemas.microsoft.com/office/powerpoint/2010/main" val="26027683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slides">
  <a:themeElements>
    <a:clrScheme name="CCG Brand Colours">
      <a:dk1>
        <a:sysClr val="windowText" lastClr="000000"/>
      </a:dk1>
      <a:lt1>
        <a:srgbClr val="FFFFFF"/>
      </a:lt1>
      <a:dk2>
        <a:srgbClr val="FFFFFF"/>
      </a:dk2>
      <a:lt2>
        <a:srgbClr val="FFFFFF"/>
      </a:lt2>
      <a:accent1>
        <a:srgbClr val="009A98"/>
      </a:accent1>
      <a:accent2>
        <a:srgbClr val="0072C5"/>
      </a:accent2>
      <a:accent3>
        <a:srgbClr val="C10071"/>
      </a:accent3>
      <a:accent4>
        <a:srgbClr val="F49800"/>
      </a:accent4>
      <a:accent5>
        <a:srgbClr val="878787"/>
      </a:accent5>
      <a:accent6>
        <a:srgbClr val="DADADA"/>
      </a:accent6>
      <a:hlink>
        <a:srgbClr val="FFFFFF"/>
      </a:hlink>
      <a:folHlink>
        <a:srgbClr val="0072C5"/>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 Slides small pentagon cut off rig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ontent Slid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Default Design">
  <a:themeElements>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1" i="0" u="none" strike="noStrike" cap="none" normalizeH="0" baseline="0" smtClean="0">
            <a:ln>
              <a:noFill/>
            </a:ln>
            <a:solidFill>
              <a:schemeClr val="bg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1" i="0" u="none" strike="noStrike" cap="none" normalizeH="0" baseline="0" smtClean="0">
            <a:ln>
              <a:noFill/>
            </a:ln>
            <a:solidFill>
              <a:schemeClr val="bg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4D1CEA7C33A774E96D8EF4CDA93D72A" ma:contentTypeVersion="12" ma:contentTypeDescription="Create a new document." ma:contentTypeScope="" ma:versionID="cabcd9c85b36c56c03b53905b834cb30">
  <xsd:schema xmlns:xsd="http://www.w3.org/2001/XMLSchema" xmlns:xs="http://www.w3.org/2001/XMLSchema" xmlns:p="http://schemas.microsoft.com/office/2006/metadata/properties" xmlns:ns2="ea66305b-6b00-4567-8567-fb80cb6ca689" xmlns:ns3="9d96a47c-5d47-4d83-be81-4238783acbb5" targetNamespace="http://schemas.microsoft.com/office/2006/metadata/properties" ma:root="true" ma:fieldsID="34cf755ec1dec3b8af0ad73bcd37eb08" ns2:_="" ns3:_="">
    <xsd:import namespace="ea66305b-6b00-4567-8567-fb80cb6ca689"/>
    <xsd:import namespace="9d96a47c-5d47-4d83-be81-4238783acbb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66305b-6b00-4567-8567-fb80cb6ca6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d96a47c-5d47-4d83-be81-4238783acbb5"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A206CA6-C05C-4946-853E-1F8B3CA176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66305b-6b00-4567-8567-fb80cb6ca689"/>
    <ds:schemaRef ds:uri="9d96a47c-5d47-4d83-be81-4238783acb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8C571FE-2BA5-4A3C-AA23-B0CAB9121612}">
  <ds:schemaRefs>
    <ds:schemaRef ds:uri="http://schemas.microsoft.com/sharepoint/v3/contenttype/forms"/>
  </ds:schemaRefs>
</ds:datastoreItem>
</file>

<file path=customXml/itemProps3.xml><?xml version="1.0" encoding="utf-8"?>
<ds:datastoreItem xmlns:ds="http://schemas.openxmlformats.org/officeDocument/2006/customXml" ds:itemID="{72E96D73-D59C-467C-AFB2-AA96DE24C8C2}">
  <ds:schemaRefs>
    <ds:schemaRef ds:uri="http://purl.org/dc/elements/1.1/"/>
    <ds:schemaRef ds:uri="http://schemas.microsoft.com/office/2006/metadata/properties"/>
    <ds:schemaRef ds:uri="ea66305b-6b00-4567-8567-fb80cb6ca689"/>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9d96a47c-5d47-4d83-be81-4238783acbb5"/>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29295</TotalTime>
  <Words>1131</Words>
  <Application>Microsoft Office PowerPoint</Application>
  <PresentationFormat>Custom</PresentationFormat>
  <Paragraphs>132</Paragraphs>
  <Slides>15</Slides>
  <Notes>6</Notes>
  <HiddenSlides>0</HiddenSlides>
  <MMClips>0</MMClips>
  <ScaleCrop>false</ScaleCrop>
  <HeadingPairs>
    <vt:vector size="4" baseType="variant">
      <vt:variant>
        <vt:lpstr>Theme</vt:lpstr>
      </vt:variant>
      <vt:variant>
        <vt:i4>6</vt:i4>
      </vt:variant>
      <vt:variant>
        <vt:lpstr>Slide Titles</vt:lpstr>
      </vt:variant>
      <vt:variant>
        <vt:i4>15</vt:i4>
      </vt:variant>
    </vt:vector>
  </HeadingPairs>
  <TitlesOfParts>
    <vt:vector size="21" baseType="lpstr">
      <vt:lpstr>Title slides</vt:lpstr>
      <vt:lpstr>Content Slides small pentagon cut off right</vt:lpstr>
      <vt:lpstr>3_Content Slides</vt:lpstr>
      <vt:lpstr>Default Design</vt:lpstr>
      <vt:lpstr>1_Default Design</vt:lpstr>
      <vt:lpstr>2_Default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Parents have differing needs for information based on their position on immunisation - even fully vaccinating parents have questions and concerns    Parents have differing needs for information based on their position on immunisation - even fully vaccinating parents have questions and concerns   </vt:lpstr>
      <vt:lpstr>How to improve Flu  uptake in Asthma population</vt:lpstr>
      <vt:lpstr>PowerPoint Presentation</vt:lpstr>
      <vt:lpstr>PowerPoint Presentation</vt:lpstr>
      <vt:lpstr>PowerPoint Presentation</vt:lpstr>
      <vt:lpstr>Flu vaccination promotion is everyone’s business…</vt:lpstr>
      <vt:lpstr>Any Questions?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Oculus</dc:creator>
  <cp:lastModifiedBy>ogundelc</cp:lastModifiedBy>
  <cp:revision>1182</cp:revision>
  <cp:lastPrinted>2020-11-10T09:14:28Z</cp:lastPrinted>
  <dcterms:created xsi:type="dcterms:W3CDTF">2016-02-24T15:09:03Z</dcterms:created>
  <dcterms:modified xsi:type="dcterms:W3CDTF">2020-11-24T16:42:30Z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0x01010074D1CEA7C33A774E96D8EF4CDA93D72A</vt:lpwstr>
  </property>
</Properties>
</file>